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vml" ContentType="application/vnd.openxmlformats-officedocument.vmlDrawing"/>
  <Default Extension="xls" ContentType="application/vnd.ms-excel"/>
  <Default Extension="xml" ContentType="application/xml"/>
  <Override PartName="/ppt/presentation.xml" ContentType="application/vnd.openxmlformats-officedocument.presentationml.presentation.main+xml"/>
  <Override PartName="/ppt/slides/slide1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14.xml" ContentType="application/vnd.openxmlformats-officedocument.presentationml.slide+xml"/>
  <Override PartName="/ppt/slides/slide23.xml" ContentType="application/vnd.openxmlformats-officedocument.presentationml.slide+xml"/>
  <Override PartName="/ppt/slides/slide22.xml" ContentType="application/vnd.openxmlformats-officedocument.presentationml.slide+xml"/>
  <Override PartName="/ppt/slides/slide21.xml" ContentType="application/vnd.openxmlformats-officedocument.presentationml.slide+xml"/>
  <Override PartName="/ppt/slides/slide20.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3.xml" ContentType="application/vnd.openxmlformats-officedocument.presentationml.slide+xml"/>
  <Override PartName="/ppt/slideMasters/slideMaster1.xml" ContentType="application/vnd.openxmlformats-officedocument.presentationml.slideMaster+xml"/>
  <Override PartName="/ppt/slideLayouts/slideLayout9.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1.xml" ContentType="application/vnd.openxmlformats-officedocument.presentationml.slideLayout+xml"/>
  <Override PartName="/ppt/theme/theme1.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sldIdLst>
    <p:sldId id="319" r:id="rId2"/>
    <p:sldId id="291" r:id="rId3"/>
    <p:sldId id="318" r:id="rId4"/>
    <p:sldId id="317" r:id="rId5"/>
    <p:sldId id="316" r:id="rId6"/>
    <p:sldId id="315" r:id="rId7"/>
    <p:sldId id="314" r:id="rId8"/>
    <p:sldId id="313" r:id="rId9"/>
    <p:sldId id="312" r:id="rId10"/>
    <p:sldId id="311" r:id="rId11"/>
    <p:sldId id="310" r:id="rId12"/>
    <p:sldId id="290" r:id="rId13"/>
    <p:sldId id="289" r:id="rId14"/>
    <p:sldId id="300" r:id="rId15"/>
    <p:sldId id="301" r:id="rId16"/>
    <p:sldId id="302" r:id="rId17"/>
    <p:sldId id="304" r:id="rId18"/>
    <p:sldId id="306" r:id="rId19"/>
    <p:sldId id="305" r:id="rId20"/>
    <p:sldId id="307" r:id="rId21"/>
    <p:sldId id="308" r:id="rId22"/>
    <p:sldId id="309" r:id="rId23"/>
    <p:sldId id="284" r:id="rId24"/>
  </p:sldIdLst>
  <p:sldSz cx="9144000" cy="6858000" type="screen4x3"/>
  <p:notesSz cx="6858000" cy="9144000"/>
  <p:defaultTextStyle>
    <a:defPPr>
      <a:defRPr lang="en-US"/>
    </a:defPPr>
    <a:lvl1pPr algn="l" rtl="0" eaLnBrk="0" fontAlgn="base" hangingPunct="0">
      <a:spcBef>
        <a:spcPct val="0"/>
      </a:spcBef>
      <a:spcAft>
        <a:spcPct val="0"/>
      </a:spcAft>
      <a:defRPr sz="1400" kern="1200">
        <a:solidFill>
          <a:schemeClr val="tx1"/>
        </a:solidFill>
        <a:latin typeface="Arial" charset="0"/>
        <a:ea typeface="+mn-ea"/>
        <a:cs typeface="+mn-cs"/>
      </a:defRPr>
    </a:lvl1pPr>
    <a:lvl2pPr marL="457200" algn="l" rtl="0" eaLnBrk="0" fontAlgn="base" hangingPunct="0">
      <a:spcBef>
        <a:spcPct val="0"/>
      </a:spcBef>
      <a:spcAft>
        <a:spcPct val="0"/>
      </a:spcAft>
      <a:defRPr sz="1400" kern="1200">
        <a:solidFill>
          <a:schemeClr val="tx1"/>
        </a:solidFill>
        <a:latin typeface="Arial" charset="0"/>
        <a:ea typeface="+mn-ea"/>
        <a:cs typeface="+mn-cs"/>
      </a:defRPr>
    </a:lvl2pPr>
    <a:lvl3pPr marL="914400" algn="l" rtl="0" eaLnBrk="0" fontAlgn="base" hangingPunct="0">
      <a:spcBef>
        <a:spcPct val="0"/>
      </a:spcBef>
      <a:spcAft>
        <a:spcPct val="0"/>
      </a:spcAft>
      <a:defRPr sz="1400" kern="1200">
        <a:solidFill>
          <a:schemeClr val="tx1"/>
        </a:solidFill>
        <a:latin typeface="Arial" charset="0"/>
        <a:ea typeface="+mn-ea"/>
        <a:cs typeface="+mn-cs"/>
      </a:defRPr>
    </a:lvl3pPr>
    <a:lvl4pPr marL="1371600" algn="l" rtl="0" eaLnBrk="0" fontAlgn="base" hangingPunct="0">
      <a:spcBef>
        <a:spcPct val="0"/>
      </a:spcBef>
      <a:spcAft>
        <a:spcPct val="0"/>
      </a:spcAft>
      <a:defRPr sz="1400" kern="1200">
        <a:solidFill>
          <a:schemeClr val="tx1"/>
        </a:solidFill>
        <a:latin typeface="Arial" charset="0"/>
        <a:ea typeface="+mn-ea"/>
        <a:cs typeface="+mn-cs"/>
      </a:defRPr>
    </a:lvl4pPr>
    <a:lvl5pPr marL="1828800" algn="l" rtl="0" eaLnBrk="0" fontAlgn="base" hangingPunct="0">
      <a:spcBef>
        <a:spcPct val="0"/>
      </a:spcBef>
      <a:spcAft>
        <a:spcPct val="0"/>
      </a:spcAft>
      <a:defRPr sz="1400" kern="1200">
        <a:solidFill>
          <a:schemeClr val="tx1"/>
        </a:solidFill>
        <a:latin typeface="Arial" charset="0"/>
        <a:ea typeface="+mn-ea"/>
        <a:cs typeface="+mn-cs"/>
      </a:defRPr>
    </a:lvl5pPr>
    <a:lvl6pPr marL="2286000" algn="l" defTabSz="914400" rtl="0" eaLnBrk="1" latinLnBrk="0" hangingPunct="1">
      <a:defRPr sz="1400" kern="1200">
        <a:solidFill>
          <a:schemeClr val="tx1"/>
        </a:solidFill>
        <a:latin typeface="Arial" charset="0"/>
        <a:ea typeface="+mn-ea"/>
        <a:cs typeface="+mn-cs"/>
      </a:defRPr>
    </a:lvl6pPr>
    <a:lvl7pPr marL="2743200" algn="l" defTabSz="914400" rtl="0" eaLnBrk="1" latinLnBrk="0" hangingPunct="1">
      <a:defRPr sz="1400" kern="1200">
        <a:solidFill>
          <a:schemeClr val="tx1"/>
        </a:solidFill>
        <a:latin typeface="Arial" charset="0"/>
        <a:ea typeface="+mn-ea"/>
        <a:cs typeface="+mn-cs"/>
      </a:defRPr>
    </a:lvl7pPr>
    <a:lvl8pPr marL="3200400" algn="l" defTabSz="914400" rtl="0" eaLnBrk="1" latinLnBrk="0" hangingPunct="1">
      <a:defRPr sz="1400" kern="1200">
        <a:solidFill>
          <a:schemeClr val="tx1"/>
        </a:solidFill>
        <a:latin typeface="Arial" charset="0"/>
        <a:ea typeface="+mn-ea"/>
        <a:cs typeface="+mn-cs"/>
      </a:defRPr>
    </a:lvl8pPr>
    <a:lvl9pPr marL="3657600" algn="l" defTabSz="914400" rtl="0" eaLnBrk="1" latinLnBrk="0" hangingPunct="1">
      <a:defRPr sz="1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969696"/>
    <a:srgbClr val="FAFAFA"/>
    <a:srgbClr val="F8F8F8"/>
    <a:srgbClr val="3366FF"/>
    <a:srgbClr val="FFFF00"/>
    <a:srgbClr val="00FF00"/>
    <a:srgbClr val="FF0000"/>
    <a:srgbClr val="000000"/>
    <a:srgbClr val="66FFFF"/>
    <a:srgbClr val="0000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948" autoAdjust="0"/>
    <p:restoredTop sz="99117" autoAdjust="0"/>
  </p:normalViewPr>
  <p:slideViewPr>
    <p:cSldViewPr snapToGrid="0" showGuides="1">
      <p:cViewPr>
        <p:scale>
          <a:sx n="100" d="100"/>
          <a:sy n="100" d="100"/>
        </p:scale>
        <p:origin x="-2298" y="-438"/>
      </p:cViewPr>
      <p:guideLst>
        <p:guide orient="horz" pos="3678"/>
        <p:guide pos="2880"/>
      </p:guideLst>
    </p:cSldViewPr>
  </p:slideViewPr>
  <p:notesTextViewPr>
    <p:cViewPr>
      <p:scale>
        <a:sx n="100" d="100"/>
        <a:sy n="100" d="100"/>
      </p:scale>
      <p:origin x="0" y="0"/>
    </p:cViewPr>
  </p:notesTextViewPr>
  <p:sorterViewPr>
    <p:cViewPr>
      <p:scale>
        <a:sx n="66" d="100"/>
        <a:sy n="66" d="100"/>
      </p:scale>
      <p:origin x="0" y="4800"/>
    </p:cViewPr>
  </p:sorter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customXml" Target="../customXml/item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 Id="rId30" Type="http://schemas.openxmlformats.org/officeDocument/2006/relationships/customXml" Target="../customXml/item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4.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A4D4A158-7AF4-4E58-8139-EA66C9747354}" type="slidenum">
              <a:rPr lang="en-US"/>
              <a:pPr/>
              <a:t>‹#›</a:t>
            </a:fld>
            <a:endParaRPr lang="en-US"/>
          </a:p>
        </p:txBody>
      </p:sp>
    </p:spTree>
    <p:extLst>
      <p:ext uri="{BB962C8B-B14F-4D97-AF65-F5344CB8AC3E}">
        <p14:creationId xmlns:p14="http://schemas.microsoft.com/office/powerpoint/2010/main" val="13274900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C9B22B42-B350-490A-A2C8-EDC831ACC0C7}" type="slidenum">
              <a:rPr lang="en-US"/>
              <a:pPr/>
              <a:t>‹#›</a:t>
            </a:fld>
            <a:endParaRPr lang="en-US"/>
          </a:p>
        </p:txBody>
      </p:sp>
    </p:spTree>
    <p:extLst>
      <p:ext uri="{BB962C8B-B14F-4D97-AF65-F5344CB8AC3E}">
        <p14:creationId xmlns:p14="http://schemas.microsoft.com/office/powerpoint/2010/main" val="18473661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1AC9229D-581D-43AE-BB41-42E3F9DADB81}" type="slidenum">
              <a:rPr lang="en-US"/>
              <a:pPr/>
              <a:t>‹#›</a:t>
            </a:fld>
            <a:endParaRPr lang="en-US"/>
          </a:p>
        </p:txBody>
      </p:sp>
    </p:spTree>
    <p:extLst>
      <p:ext uri="{BB962C8B-B14F-4D97-AF65-F5344CB8AC3E}">
        <p14:creationId xmlns:p14="http://schemas.microsoft.com/office/powerpoint/2010/main" val="2755549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502AE755-2457-483F-AED6-836FF3C93878}" type="slidenum">
              <a:rPr lang="en-US"/>
              <a:pPr/>
              <a:t>‹#›</a:t>
            </a:fld>
            <a:endParaRPr lang="en-US"/>
          </a:p>
        </p:txBody>
      </p:sp>
    </p:spTree>
    <p:extLst>
      <p:ext uri="{BB962C8B-B14F-4D97-AF65-F5344CB8AC3E}">
        <p14:creationId xmlns:p14="http://schemas.microsoft.com/office/powerpoint/2010/main" val="23285879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CC0DBAB0-CF5E-455E-88C7-967F050D2057}" type="slidenum">
              <a:rPr lang="en-US"/>
              <a:pPr/>
              <a:t>‹#›</a:t>
            </a:fld>
            <a:endParaRPr lang="en-US"/>
          </a:p>
        </p:txBody>
      </p:sp>
    </p:spTree>
    <p:extLst>
      <p:ext uri="{BB962C8B-B14F-4D97-AF65-F5344CB8AC3E}">
        <p14:creationId xmlns:p14="http://schemas.microsoft.com/office/powerpoint/2010/main" val="15193514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7AE9028C-EB04-4BA1-A9DF-9289B33D74D1}" type="slidenum">
              <a:rPr lang="en-US"/>
              <a:pPr/>
              <a:t>‹#›</a:t>
            </a:fld>
            <a:endParaRPr lang="en-US"/>
          </a:p>
        </p:txBody>
      </p:sp>
    </p:spTree>
    <p:extLst>
      <p:ext uri="{BB962C8B-B14F-4D97-AF65-F5344CB8AC3E}">
        <p14:creationId xmlns:p14="http://schemas.microsoft.com/office/powerpoint/2010/main" val="40577356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28877467-1864-4AB2-8C39-01B89C550E48}" type="slidenum">
              <a:rPr lang="en-US"/>
              <a:pPr/>
              <a:t>‹#›</a:t>
            </a:fld>
            <a:endParaRPr lang="en-US"/>
          </a:p>
        </p:txBody>
      </p:sp>
    </p:spTree>
    <p:extLst>
      <p:ext uri="{BB962C8B-B14F-4D97-AF65-F5344CB8AC3E}">
        <p14:creationId xmlns:p14="http://schemas.microsoft.com/office/powerpoint/2010/main" val="30177193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03CB7DEF-4D05-4F99-8902-CB6401C15FFB}" type="slidenum">
              <a:rPr lang="en-US"/>
              <a:pPr/>
              <a:t>‹#›</a:t>
            </a:fld>
            <a:endParaRPr lang="en-US"/>
          </a:p>
        </p:txBody>
      </p:sp>
    </p:spTree>
    <p:extLst>
      <p:ext uri="{BB962C8B-B14F-4D97-AF65-F5344CB8AC3E}">
        <p14:creationId xmlns:p14="http://schemas.microsoft.com/office/powerpoint/2010/main" val="20589230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73EBB076-77BA-4BFB-B9E2-10CA88787399}" type="slidenum">
              <a:rPr lang="en-US"/>
              <a:pPr/>
              <a:t>‹#›</a:t>
            </a:fld>
            <a:endParaRPr lang="en-US"/>
          </a:p>
        </p:txBody>
      </p:sp>
    </p:spTree>
    <p:extLst>
      <p:ext uri="{BB962C8B-B14F-4D97-AF65-F5344CB8AC3E}">
        <p14:creationId xmlns:p14="http://schemas.microsoft.com/office/powerpoint/2010/main" val="34788860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F007D7D0-49C3-4786-8706-F81D05F828DC}" type="slidenum">
              <a:rPr lang="en-US"/>
              <a:pPr/>
              <a:t>‹#›</a:t>
            </a:fld>
            <a:endParaRPr lang="en-US"/>
          </a:p>
        </p:txBody>
      </p:sp>
    </p:spTree>
    <p:extLst>
      <p:ext uri="{BB962C8B-B14F-4D97-AF65-F5344CB8AC3E}">
        <p14:creationId xmlns:p14="http://schemas.microsoft.com/office/powerpoint/2010/main" val="10304777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BBAFBD32-5A90-4DE7-8089-CD09B2961746}" type="slidenum">
              <a:rPr lang="en-US"/>
              <a:pPr/>
              <a:t>‹#›</a:t>
            </a:fld>
            <a:endParaRPr lang="en-US"/>
          </a:p>
        </p:txBody>
      </p:sp>
    </p:spTree>
    <p:extLst>
      <p:ext uri="{BB962C8B-B14F-4D97-AF65-F5344CB8AC3E}">
        <p14:creationId xmlns:p14="http://schemas.microsoft.com/office/powerpoint/2010/main" val="26881812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969696"/>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a:latin typeface="+mn-lt"/>
              </a:defRPr>
            </a:lvl1pPr>
          </a:lstStyle>
          <a:p>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a:latin typeface="+mn-lt"/>
              </a:defRPr>
            </a:lvl1pPr>
          </a:lstStyle>
          <a:p>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a:latin typeface="+mn-lt"/>
              </a:defRPr>
            </a:lvl1pPr>
          </a:lstStyle>
          <a:p>
            <a:fld id="{6CA9C212-31E6-4B43-8979-441C21241D9A}"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5" Type="http://schemas.openxmlformats.org/officeDocument/2006/relationships/image" Target="../media/image2.emf"/><Relationship Id="rId4" Type="http://schemas.openxmlformats.org/officeDocument/2006/relationships/oleObject" Target="../embeddings/Microsoft_Excel_97-2003_Worksheet1.xls"/></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7.xml"/><Relationship Id="rId1" Type="http://schemas.openxmlformats.org/officeDocument/2006/relationships/vmlDrawing" Target="../drawings/vmlDrawing2.vml"/><Relationship Id="rId4" Type="http://schemas.openxmlformats.org/officeDocument/2006/relationships/image" Target="../media/image3.emf"/></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7.xml"/><Relationship Id="rId1" Type="http://schemas.openxmlformats.org/officeDocument/2006/relationships/vmlDrawing" Target="../drawings/vmlDrawing3.vml"/><Relationship Id="rId4" Type="http://schemas.openxmlformats.org/officeDocument/2006/relationships/image" Target="../media/image4.e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7.xml"/><Relationship Id="rId1" Type="http://schemas.openxmlformats.org/officeDocument/2006/relationships/vmlDrawing" Target="../drawings/vmlDrawing4.vml"/><Relationship Id="rId4" Type="http://schemas.openxmlformats.org/officeDocument/2006/relationships/image" Target="../media/image4.emf"/></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7.xml"/><Relationship Id="rId1" Type="http://schemas.openxmlformats.org/officeDocument/2006/relationships/vmlDrawing" Target="../drawings/vmlDrawing5.vml"/><Relationship Id="rId4" Type="http://schemas.openxmlformats.org/officeDocument/2006/relationships/image" Target="../media/image4.emf"/></Relationships>
</file>

<file path=ppt/slides/_rels/slide22.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7.xml"/><Relationship Id="rId1" Type="http://schemas.openxmlformats.org/officeDocument/2006/relationships/vmlDrawing" Target="../drawings/vmlDrawing6.vml"/><Relationship Id="rId4" Type="http://schemas.openxmlformats.org/officeDocument/2006/relationships/image" Target="../media/image4.emf"/></Relationships>
</file>

<file path=ppt/slides/_rels/slide23.xml.rels><?xml version="1.0" encoding="UTF-8" standalone="yes"?>
<Relationships xmlns="http://schemas.openxmlformats.org/package/2006/relationships"><Relationship Id="rId3" Type="http://schemas.openxmlformats.org/officeDocument/2006/relationships/hyperlink" Target="http://www2.lse.ac.uk/study/summerSchools/summerSchool/Home.aspx" TargetMode="External"/><Relationship Id="rId2" Type="http://schemas.openxmlformats.org/officeDocument/2006/relationships/hyperlink" Target="http://www.oxfordtextbooks.co.uk/orc/dougherty5e/" TargetMode="External"/><Relationship Id="rId1" Type="http://schemas.openxmlformats.org/officeDocument/2006/relationships/slideLayout" Target="../slideLayouts/slideLayout7.xml"/><Relationship Id="rId4" Type="http://schemas.openxmlformats.org/officeDocument/2006/relationships/hyperlink" Target="../www.londoninternational.ac.uk/lse"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type="subTitle" idx="1"/>
          </p:nvPr>
        </p:nvSpPr>
        <p:spPr bwMode="auto">
          <a:xfrm>
            <a:off x="1241425" y="3429000"/>
            <a:ext cx="6400800" cy="1752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GB" altLang="en-US" smtClean="0">
                <a:ea typeface="ＭＳ Ｐゴシック" pitchFamily="34" charset="-128"/>
              </a:rPr>
              <a:t>Chapter heading</a:t>
            </a:r>
          </a:p>
        </p:txBody>
      </p:sp>
      <p:sp>
        <p:nvSpPr>
          <p:cNvPr id="4101" name="Rectangle 2"/>
          <p:cNvSpPr>
            <a:spLocks noChangeArrowheads="1"/>
          </p:cNvSpPr>
          <p:nvPr/>
        </p:nvSpPr>
        <p:spPr bwMode="auto">
          <a:xfrm>
            <a:off x="296863" y="1223963"/>
            <a:ext cx="274955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GB" altLang="en-US">
                <a:solidFill>
                  <a:srgbClr val="042960"/>
                </a:solidFill>
              </a:rPr>
              <a:t>Type author name/s here</a:t>
            </a:r>
          </a:p>
          <a:p>
            <a:pPr>
              <a:spcBef>
                <a:spcPct val="50000"/>
              </a:spcBef>
            </a:pPr>
            <a:endParaRPr lang="en-GB" altLang="en-US">
              <a:solidFill>
                <a:srgbClr val="042960"/>
              </a:solidFill>
            </a:endParaRPr>
          </a:p>
        </p:txBody>
      </p:sp>
      <p:sp>
        <p:nvSpPr>
          <p:cNvPr id="6" name="Rectangle 5"/>
          <p:cNvSpPr/>
          <p:nvPr/>
        </p:nvSpPr>
        <p:spPr>
          <a:xfrm>
            <a:off x="0" y="20637"/>
            <a:ext cx="9131300" cy="683736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ctrTitle"/>
          </p:nvPr>
        </p:nvSpPr>
        <p:spPr/>
        <p:txBody>
          <a:bodyPr/>
          <a:lstStyle/>
          <a:p>
            <a:endParaRPr lang="en-GB" dirty="0">
              <a:solidFill>
                <a:schemeClr val="bg1"/>
              </a:solidFill>
            </a:endParaRPr>
          </a:p>
        </p:txBody>
      </p:sp>
      <p:sp>
        <p:nvSpPr>
          <p:cNvPr id="9" name="Rectangle 8"/>
          <p:cNvSpPr/>
          <p:nvPr/>
        </p:nvSpPr>
        <p:spPr>
          <a:xfrm>
            <a:off x="281779" y="2008188"/>
            <a:ext cx="8567737" cy="4394200"/>
          </a:xfrm>
          <a:prstGeom prst="rect">
            <a:avLst/>
          </a:prstGeom>
          <a:solidFill>
            <a:srgbClr val="0021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098"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31300" cy="199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2"/>
          <p:cNvSpPr>
            <a:spLocks noChangeArrowheads="1"/>
          </p:cNvSpPr>
          <p:nvPr/>
        </p:nvSpPr>
        <p:spPr bwMode="auto">
          <a:xfrm>
            <a:off x="296863" y="1223963"/>
            <a:ext cx="12490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spcBef>
                <a:spcPct val="50000"/>
              </a:spcBef>
              <a:defRPr/>
            </a:pPr>
            <a:r>
              <a:rPr lang="en-GB" altLang="en-US" sz="1800" dirty="0" smtClean="0">
                <a:solidFill>
                  <a:srgbClr val="042960"/>
                </a:solidFill>
              </a:rPr>
              <a:t>Dougherty</a:t>
            </a:r>
          </a:p>
        </p:txBody>
      </p:sp>
      <p:sp>
        <p:nvSpPr>
          <p:cNvPr id="11" name="Title 1"/>
          <p:cNvSpPr txBox="1">
            <a:spLocks/>
          </p:cNvSpPr>
          <p:nvPr/>
        </p:nvSpPr>
        <p:spPr bwMode="auto">
          <a:xfrm>
            <a:off x="838200" y="2282825"/>
            <a:ext cx="7772400" cy="147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a:lstStyle>
          <a:p>
            <a:r>
              <a:rPr lang="en-US" sz="4000" dirty="0" smtClean="0">
                <a:solidFill>
                  <a:schemeClr val="bg1"/>
                </a:solidFill>
                <a:latin typeface="Arial" pitchFamily="34" charset="0"/>
                <a:cs typeface="Arial" pitchFamily="34" charset="0"/>
              </a:rPr>
              <a:t>Introduction to Econometrics, 5</a:t>
            </a:r>
            <a:r>
              <a:rPr lang="en-US" sz="4000" baseline="30000" dirty="0" smtClean="0">
                <a:solidFill>
                  <a:schemeClr val="bg1"/>
                </a:solidFill>
                <a:latin typeface="Arial" pitchFamily="34" charset="0"/>
                <a:cs typeface="Arial" pitchFamily="34" charset="0"/>
              </a:rPr>
              <a:t>th</a:t>
            </a:r>
            <a:r>
              <a:rPr lang="en-US" sz="4000" dirty="0" smtClean="0">
                <a:solidFill>
                  <a:schemeClr val="bg1"/>
                </a:solidFill>
                <a:latin typeface="Arial" pitchFamily="34" charset="0"/>
                <a:cs typeface="Arial" pitchFamily="34" charset="0"/>
              </a:rPr>
              <a:t> edition</a:t>
            </a:r>
            <a:endParaRPr lang="en-GB" sz="4000" dirty="0">
              <a:solidFill>
                <a:schemeClr val="bg1"/>
              </a:solidFill>
              <a:latin typeface="Arial" pitchFamily="34" charset="0"/>
              <a:cs typeface="Arial" pitchFamily="34" charset="0"/>
            </a:endParaRPr>
          </a:p>
        </p:txBody>
      </p:sp>
      <p:sp>
        <p:nvSpPr>
          <p:cNvPr id="13" name="Subtitle 2"/>
          <p:cNvSpPr txBox="1">
            <a:spLocks/>
          </p:cNvSpPr>
          <p:nvPr/>
        </p:nvSpPr>
        <p:spPr bwMode="auto">
          <a:xfrm>
            <a:off x="1371600" y="3962400"/>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None/>
              <a:defRPr sz="3200" i="1">
                <a:solidFill>
                  <a:schemeClr val="tx2"/>
                </a:solidFill>
                <a:latin typeface="+mn-lt"/>
                <a:ea typeface="+mn-ea"/>
                <a:cs typeface="+mn-cs"/>
              </a:defRPr>
            </a:lvl1pPr>
            <a:lvl2pPr marL="457200" indent="0" algn="ctr" rtl="0" eaLnBrk="0" fontAlgn="base" hangingPunct="0">
              <a:spcBef>
                <a:spcPct val="20000"/>
              </a:spcBef>
              <a:spcAft>
                <a:spcPct val="0"/>
              </a:spcAft>
              <a:buNone/>
              <a:defRPr sz="2800">
                <a:solidFill>
                  <a:schemeClr val="tx1"/>
                </a:solidFill>
                <a:latin typeface="+mn-lt"/>
              </a:defRPr>
            </a:lvl2pPr>
            <a:lvl3pPr marL="914400" indent="0" algn="ctr" rtl="0" eaLnBrk="0" fontAlgn="base" hangingPunct="0">
              <a:spcBef>
                <a:spcPct val="20000"/>
              </a:spcBef>
              <a:spcAft>
                <a:spcPct val="0"/>
              </a:spcAft>
              <a:buNone/>
              <a:defRPr sz="2400">
                <a:solidFill>
                  <a:schemeClr val="tx1"/>
                </a:solidFill>
                <a:latin typeface="+mn-lt"/>
              </a:defRPr>
            </a:lvl3pPr>
            <a:lvl4pPr marL="1371600" indent="0" algn="ctr" rtl="0" eaLnBrk="0" fontAlgn="base" hangingPunct="0">
              <a:spcBef>
                <a:spcPct val="20000"/>
              </a:spcBef>
              <a:spcAft>
                <a:spcPct val="0"/>
              </a:spcAft>
              <a:buNone/>
              <a:defRPr sz="2000">
                <a:solidFill>
                  <a:schemeClr val="tx1"/>
                </a:solidFill>
                <a:latin typeface="+mn-lt"/>
              </a:defRPr>
            </a:lvl4pPr>
            <a:lvl5pPr marL="1828800" indent="0" algn="ctr" rtl="0" eaLnBrk="0" fontAlgn="base" hangingPunct="0">
              <a:spcBef>
                <a:spcPct val="20000"/>
              </a:spcBef>
              <a:spcAft>
                <a:spcPct val="0"/>
              </a:spcAft>
              <a:buNone/>
              <a:defRPr sz="2000">
                <a:solidFill>
                  <a:schemeClr val="tx1"/>
                </a:solidFill>
                <a:latin typeface="+mn-lt"/>
              </a:defRPr>
            </a:lvl5pPr>
            <a:lvl6pPr marL="2286000" indent="0" algn="ctr" rtl="0" eaLnBrk="0" fontAlgn="base" hangingPunct="0">
              <a:spcBef>
                <a:spcPct val="20000"/>
              </a:spcBef>
              <a:spcAft>
                <a:spcPct val="0"/>
              </a:spcAft>
              <a:buNone/>
              <a:defRPr sz="2000">
                <a:solidFill>
                  <a:schemeClr val="tx1"/>
                </a:solidFill>
                <a:latin typeface="+mn-lt"/>
              </a:defRPr>
            </a:lvl6pPr>
            <a:lvl7pPr marL="2743200" indent="0" algn="ctr" rtl="0" eaLnBrk="0" fontAlgn="base" hangingPunct="0">
              <a:spcBef>
                <a:spcPct val="20000"/>
              </a:spcBef>
              <a:spcAft>
                <a:spcPct val="0"/>
              </a:spcAft>
              <a:buNone/>
              <a:defRPr sz="2000">
                <a:solidFill>
                  <a:schemeClr val="tx1"/>
                </a:solidFill>
                <a:latin typeface="+mn-lt"/>
              </a:defRPr>
            </a:lvl7pPr>
            <a:lvl8pPr marL="3200400" indent="0" algn="ctr" rtl="0" eaLnBrk="0" fontAlgn="base" hangingPunct="0">
              <a:spcBef>
                <a:spcPct val="20000"/>
              </a:spcBef>
              <a:spcAft>
                <a:spcPct val="0"/>
              </a:spcAft>
              <a:buNone/>
              <a:defRPr sz="2000">
                <a:solidFill>
                  <a:schemeClr val="tx1"/>
                </a:solidFill>
                <a:latin typeface="+mn-lt"/>
              </a:defRPr>
            </a:lvl8pPr>
            <a:lvl9pPr marL="3657600" indent="0" algn="ctr" rtl="0" eaLnBrk="0" fontAlgn="base" hangingPunct="0">
              <a:spcBef>
                <a:spcPct val="20000"/>
              </a:spcBef>
              <a:spcAft>
                <a:spcPct val="0"/>
              </a:spcAft>
              <a:buNone/>
              <a:defRPr sz="2000">
                <a:solidFill>
                  <a:schemeClr val="tx1"/>
                </a:solidFill>
                <a:latin typeface="+mn-lt"/>
              </a:defRPr>
            </a:lvl9pPr>
          </a:lstStyle>
          <a:p>
            <a:r>
              <a:rPr lang="en-US" dirty="0" smtClean="0">
                <a:solidFill>
                  <a:schemeClr val="bg1"/>
                </a:solidFill>
                <a:latin typeface="Arial" pitchFamily="34" charset="0"/>
                <a:cs typeface="Arial" pitchFamily="34" charset="0"/>
              </a:rPr>
              <a:t>Chapter </a:t>
            </a:r>
            <a:r>
              <a:rPr lang="en-US" dirty="0" smtClean="0">
                <a:solidFill>
                  <a:schemeClr val="bg1"/>
                </a:solidFill>
                <a:latin typeface="Arial" pitchFamily="34" charset="0"/>
                <a:cs typeface="Arial" pitchFamily="34" charset="0"/>
              </a:rPr>
              <a:t>7: </a:t>
            </a:r>
            <a:r>
              <a:rPr lang="en-GB" dirty="0">
                <a:solidFill>
                  <a:schemeClr val="bg1"/>
                </a:solidFill>
                <a:latin typeface="Arial" pitchFamily="34" charset="0"/>
                <a:cs typeface="Arial" pitchFamily="34" charset="0"/>
              </a:rPr>
              <a:t>Heteroskedasticity </a:t>
            </a:r>
            <a:endParaRPr lang="en-GB" dirty="0">
              <a:solidFill>
                <a:schemeClr val="bg1"/>
              </a:solidFill>
              <a:latin typeface="Arial" pitchFamily="34" charset="0"/>
              <a:cs typeface="Arial" pitchFamily="34" charset="0"/>
            </a:endParaRPr>
          </a:p>
        </p:txBody>
      </p:sp>
      <p:sp>
        <p:nvSpPr>
          <p:cNvPr id="14" name="TextBox 13"/>
          <p:cNvSpPr txBox="1">
            <a:spLocks noChangeArrowheads="1"/>
          </p:cNvSpPr>
          <p:nvPr/>
        </p:nvSpPr>
        <p:spPr bwMode="auto">
          <a:xfrm>
            <a:off x="260350" y="6489700"/>
            <a:ext cx="5445125"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nSpc>
                <a:spcPct val="115000"/>
              </a:lnSpc>
              <a:spcAft>
                <a:spcPts val="1000"/>
              </a:spcAft>
              <a:defRPr/>
            </a:pPr>
            <a:r>
              <a:rPr lang="en-GB" sz="1600" dirty="0" smtClean="0">
                <a:solidFill>
                  <a:srgbClr val="000000"/>
                </a:solidFill>
                <a:latin typeface="Arial" pitchFamily="34" charset="0"/>
                <a:cs typeface="Arial" pitchFamily="34" charset="0"/>
              </a:rPr>
              <a:t>© </a:t>
            </a:r>
            <a:r>
              <a:rPr lang="en-GB" sz="1600" dirty="0" smtClean="0">
                <a:solidFill>
                  <a:srgbClr val="000000"/>
                </a:solidFill>
                <a:latin typeface="Arial" pitchFamily="34" charset="0"/>
                <a:ea typeface="Calibri" pitchFamily="34" charset="0"/>
                <a:cs typeface="Arial" pitchFamily="34" charset="0"/>
              </a:rPr>
              <a:t>Christopher Dougherty, 2016. All rights reserved</a:t>
            </a:r>
            <a:r>
              <a:rPr lang="en-GB" sz="1600" dirty="0" smtClean="0">
                <a:solidFill>
                  <a:srgbClr val="000000"/>
                </a:solidFill>
                <a:latin typeface="+mj-lt"/>
                <a:ea typeface="Calibri" pitchFamily="34" charset="0"/>
                <a:cs typeface="Times New Roman" pitchFamily="18" charset="0"/>
              </a:rPr>
              <a:t>.</a:t>
            </a:r>
            <a:endParaRPr lang="en-GB" sz="1600" dirty="0" smtClean="0">
              <a:solidFill>
                <a:srgbClr val="000000"/>
              </a:solidFill>
              <a:latin typeface="+mj-lt"/>
            </a:endParaRPr>
          </a:p>
        </p:txBody>
      </p:sp>
    </p:spTree>
    <p:extLst>
      <p:ext uri="{BB962C8B-B14F-4D97-AF65-F5344CB8AC3E}">
        <p14:creationId xmlns:p14="http://schemas.microsoft.com/office/powerpoint/2010/main" val="61007274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8052" name="Text Box 836"/>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9</a:t>
            </a:r>
          </a:p>
        </p:txBody>
      </p:sp>
      <p:sp>
        <p:nvSpPr>
          <p:cNvPr id="138053" name="Text Box 83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Each observation is then potentially (before the sample is drawn) an equally reliable guide to the location of the line </a:t>
            </a:r>
            <a:r>
              <a:rPr lang="en-GB" sz="1500" b="1" i="1"/>
              <a:t>Y</a:t>
            </a:r>
            <a:r>
              <a:rPr lang="en-GB" sz="1500" b="1"/>
              <a:t> = </a:t>
            </a:r>
            <a:r>
              <a:rPr lang="en-GB" sz="1800" b="1" i="1">
                <a:latin typeface="Symbol" pitchFamily="18" charset="2"/>
              </a:rPr>
              <a:t>b</a:t>
            </a:r>
            <a:r>
              <a:rPr lang="en-GB" sz="1500" b="1" baseline="-25000"/>
              <a:t>1</a:t>
            </a:r>
            <a:r>
              <a:rPr lang="en-GB" sz="1500" b="1"/>
              <a:t> + </a:t>
            </a:r>
            <a:r>
              <a:rPr lang="en-GB" sz="1800" b="1" i="1">
                <a:latin typeface="Symbol" pitchFamily="18" charset="2"/>
              </a:rPr>
              <a:t>b</a:t>
            </a:r>
            <a:r>
              <a:rPr lang="en-GB" sz="1500" b="1" baseline="-25000"/>
              <a:t>2</a:t>
            </a:r>
            <a:r>
              <a:rPr lang="en-GB" sz="1500" b="1" i="1"/>
              <a:t>X</a:t>
            </a:r>
            <a:r>
              <a:rPr lang="en-GB" sz="1500" b="1"/>
              <a:t>. </a:t>
            </a:r>
          </a:p>
        </p:txBody>
      </p:sp>
      <p:sp>
        <p:nvSpPr>
          <p:cNvPr id="84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846" name="Rectangle 845"/>
          <p:cNvSpPr/>
          <p:nvPr/>
        </p:nvSpPr>
        <p:spPr bwMode="auto">
          <a:xfrm>
            <a:off x="612000" y="650775"/>
            <a:ext cx="7920000" cy="478215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847" name="Line 2"/>
          <p:cNvSpPr>
            <a:spLocks noChangeShapeType="1"/>
          </p:cNvSpPr>
          <p:nvPr/>
        </p:nvSpPr>
        <p:spPr bwMode="auto">
          <a:xfrm>
            <a:off x="2808288" y="828675"/>
            <a:ext cx="0" cy="4113213"/>
          </a:xfrm>
          <a:prstGeom prst="line">
            <a:avLst/>
          </a:prstGeom>
          <a:noFill/>
          <a:ln w="19050">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48" name="Line 5"/>
          <p:cNvSpPr>
            <a:spLocks noChangeShapeType="1"/>
          </p:cNvSpPr>
          <p:nvPr/>
        </p:nvSpPr>
        <p:spPr bwMode="auto">
          <a:xfrm>
            <a:off x="1457325" y="828675"/>
            <a:ext cx="0" cy="4113213"/>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49" name="Line 6"/>
          <p:cNvSpPr>
            <a:spLocks noChangeShapeType="1"/>
          </p:cNvSpPr>
          <p:nvPr/>
        </p:nvSpPr>
        <p:spPr bwMode="auto">
          <a:xfrm>
            <a:off x="1455738" y="4941888"/>
            <a:ext cx="5849937" cy="0"/>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50" name="Line 7"/>
          <p:cNvSpPr>
            <a:spLocks noChangeAspect="1" noChangeShapeType="1"/>
          </p:cNvSpPr>
          <p:nvPr/>
        </p:nvSpPr>
        <p:spPr bwMode="auto">
          <a:xfrm flipV="1">
            <a:off x="1455738" y="2509838"/>
            <a:ext cx="5640387" cy="1511300"/>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51" name="Text Box 9"/>
          <p:cNvSpPr txBox="1">
            <a:spLocks noChangeArrowheads="1"/>
          </p:cNvSpPr>
          <p:nvPr/>
        </p:nvSpPr>
        <p:spPr bwMode="auto">
          <a:xfrm>
            <a:off x="1181100" y="3830638"/>
            <a:ext cx="274638"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latin typeface="Symbol" pitchFamily="18" charset="2"/>
              </a:rPr>
              <a:t>b</a:t>
            </a:r>
            <a:r>
              <a:rPr lang="en-US" sz="1800" b="1" baseline="-25000">
                <a:solidFill>
                  <a:srgbClr val="000000"/>
                </a:solidFill>
              </a:rPr>
              <a:t>1</a:t>
            </a:r>
            <a:endParaRPr lang="en-US" sz="2000">
              <a:solidFill>
                <a:schemeClr val="bg1"/>
              </a:solidFill>
              <a:latin typeface="Symbol" pitchFamily="18" charset="2"/>
            </a:endParaRPr>
          </a:p>
        </p:txBody>
      </p:sp>
      <p:sp>
        <p:nvSpPr>
          <p:cNvPr id="852" name="Text Box 10"/>
          <p:cNvSpPr txBox="1">
            <a:spLocks noChangeArrowheads="1"/>
          </p:cNvSpPr>
          <p:nvPr/>
        </p:nvSpPr>
        <p:spPr bwMode="auto">
          <a:xfrm>
            <a:off x="7126288" y="4941888"/>
            <a:ext cx="274637"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X</a:t>
            </a:r>
            <a:endParaRPr lang="en-US" sz="2000" i="1">
              <a:solidFill>
                <a:schemeClr val="bg1"/>
              </a:solidFill>
              <a:latin typeface="Times New Roman" pitchFamily="18" charset="0"/>
            </a:endParaRPr>
          </a:p>
        </p:txBody>
      </p:sp>
      <p:sp>
        <p:nvSpPr>
          <p:cNvPr id="853" name="Oval 15"/>
          <p:cNvSpPr>
            <a:spLocks noChangeAspect="1" noChangeArrowheads="1"/>
          </p:cNvSpPr>
          <p:nvPr/>
        </p:nvSpPr>
        <p:spPr bwMode="auto">
          <a:xfrm>
            <a:off x="2754313" y="3606800"/>
            <a:ext cx="109537" cy="106363"/>
          </a:xfrm>
          <a:prstGeom prst="ellipse">
            <a:avLst/>
          </a:prstGeom>
          <a:solidFill>
            <a:srgbClr val="C0C0C0"/>
          </a:solidFill>
          <a:ln w="19050">
            <a:solidFill>
              <a:srgbClr val="000000"/>
            </a:solidFill>
            <a:round/>
            <a:headEnd/>
            <a:tailEnd/>
          </a:ln>
        </p:spPr>
        <p:txBody>
          <a:bodyPr/>
          <a:lstStyle/>
          <a:p>
            <a:endParaRPr lang="en-GB"/>
          </a:p>
        </p:txBody>
      </p:sp>
      <p:sp>
        <p:nvSpPr>
          <p:cNvPr id="854" name="Line 16"/>
          <p:cNvSpPr>
            <a:spLocks noChangeShapeType="1"/>
          </p:cNvSpPr>
          <p:nvPr/>
        </p:nvSpPr>
        <p:spPr bwMode="auto">
          <a:xfrm flipV="1">
            <a:off x="2808288" y="4329113"/>
            <a:ext cx="1587" cy="57150"/>
          </a:xfrm>
          <a:prstGeom prst="line">
            <a:avLst/>
          </a:prstGeom>
          <a:noFill/>
          <a:ln w="0">
            <a:solidFill>
              <a:srgbClr val="969696"/>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55" name="Line 17"/>
          <p:cNvSpPr>
            <a:spLocks noChangeShapeType="1"/>
          </p:cNvSpPr>
          <p:nvPr/>
        </p:nvSpPr>
        <p:spPr bwMode="auto">
          <a:xfrm flipV="1">
            <a:off x="3805238" y="4333875"/>
            <a:ext cx="1587" cy="57150"/>
          </a:xfrm>
          <a:prstGeom prst="line">
            <a:avLst/>
          </a:prstGeom>
          <a:noFill/>
          <a:ln w="0">
            <a:solidFill>
              <a:srgbClr val="969696"/>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56" name="Line 18"/>
          <p:cNvSpPr>
            <a:spLocks noChangeShapeType="1"/>
          </p:cNvSpPr>
          <p:nvPr/>
        </p:nvSpPr>
        <p:spPr bwMode="auto">
          <a:xfrm flipV="1">
            <a:off x="4518025" y="4333875"/>
            <a:ext cx="1588" cy="57150"/>
          </a:xfrm>
          <a:prstGeom prst="line">
            <a:avLst/>
          </a:prstGeom>
          <a:noFill/>
          <a:ln w="0">
            <a:solidFill>
              <a:srgbClr val="969696"/>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57" name="Line 19"/>
          <p:cNvSpPr>
            <a:spLocks noChangeShapeType="1"/>
          </p:cNvSpPr>
          <p:nvPr/>
        </p:nvSpPr>
        <p:spPr bwMode="auto">
          <a:xfrm flipV="1">
            <a:off x="5524500" y="4333875"/>
            <a:ext cx="1588" cy="57150"/>
          </a:xfrm>
          <a:prstGeom prst="line">
            <a:avLst/>
          </a:prstGeom>
          <a:noFill/>
          <a:ln w="0">
            <a:solidFill>
              <a:srgbClr val="969696"/>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58" name="Line 20"/>
          <p:cNvSpPr>
            <a:spLocks noChangeShapeType="1"/>
          </p:cNvSpPr>
          <p:nvPr/>
        </p:nvSpPr>
        <p:spPr bwMode="auto">
          <a:xfrm flipV="1">
            <a:off x="6254750" y="4333875"/>
            <a:ext cx="1588" cy="57150"/>
          </a:xfrm>
          <a:prstGeom prst="line">
            <a:avLst/>
          </a:prstGeom>
          <a:noFill/>
          <a:ln w="0">
            <a:solidFill>
              <a:srgbClr val="969696"/>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59" name="Line 21"/>
          <p:cNvSpPr>
            <a:spLocks noChangeShapeType="1"/>
          </p:cNvSpPr>
          <p:nvPr/>
        </p:nvSpPr>
        <p:spPr bwMode="auto">
          <a:xfrm>
            <a:off x="4518025" y="828675"/>
            <a:ext cx="0" cy="4113213"/>
          </a:xfrm>
          <a:prstGeom prst="line">
            <a:avLst/>
          </a:prstGeom>
          <a:noFill/>
          <a:ln w="19050">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60" name="Line 22"/>
          <p:cNvSpPr>
            <a:spLocks noChangeShapeType="1"/>
          </p:cNvSpPr>
          <p:nvPr/>
        </p:nvSpPr>
        <p:spPr bwMode="auto">
          <a:xfrm>
            <a:off x="6254750" y="828675"/>
            <a:ext cx="0" cy="4113213"/>
          </a:xfrm>
          <a:prstGeom prst="line">
            <a:avLst/>
          </a:prstGeom>
          <a:noFill/>
          <a:ln w="19050">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61" name="Line 23"/>
          <p:cNvSpPr>
            <a:spLocks noChangeShapeType="1"/>
          </p:cNvSpPr>
          <p:nvPr/>
        </p:nvSpPr>
        <p:spPr bwMode="auto">
          <a:xfrm>
            <a:off x="5524500" y="827088"/>
            <a:ext cx="0" cy="4113212"/>
          </a:xfrm>
          <a:prstGeom prst="line">
            <a:avLst/>
          </a:prstGeom>
          <a:noFill/>
          <a:ln w="19050">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62" name="Line 24"/>
          <p:cNvSpPr>
            <a:spLocks noChangeShapeType="1"/>
          </p:cNvSpPr>
          <p:nvPr/>
        </p:nvSpPr>
        <p:spPr bwMode="auto">
          <a:xfrm>
            <a:off x="3805238" y="828675"/>
            <a:ext cx="0" cy="4113213"/>
          </a:xfrm>
          <a:prstGeom prst="line">
            <a:avLst/>
          </a:prstGeom>
          <a:noFill/>
          <a:ln w="19050">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63" name="Oval 25"/>
          <p:cNvSpPr>
            <a:spLocks noChangeAspect="1" noChangeArrowheads="1"/>
          </p:cNvSpPr>
          <p:nvPr/>
        </p:nvSpPr>
        <p:spPr bwMode="auto">
          <a:xfrm>
            <a:off x="3749675" y="3341688"/>
            <a:ext cx="109538" cy="106362"/>
          </a:xfrm>
          <a:prstGeom prst="ellipse">
            <a:avLst/>
          </a:prstGeom>
          <a:solidFill>
            <a:srgbClr val="C0C0C0"/>
          </a:solidFill>
          <a:ln w="19050">
            <a:solidFill>
              <a:srgbClr val="000000"/>
            </a:solidFill>
            <a:round/>
            <a:headEnd/>
            <a:tailEnd/>
          </a:ln>
        </p:spPr>
        <p:txBody>
          <a:bodyPr/>
          <a:lstStyle/>
          <a:p>
            <a:endParaRPr lang="en-GB"/>
          </a:p>
        </p:txBody>
      </p:sp>
      <p:sp>
        <p:nvSpPr>
          <p:cNvPr id="864" name="Oval 26"/>
          <p:cNvSpPr>
            <a:spLocks noChangeAspect="1" noChangeArrowheads="1"/>
          </p:cNvSpPr>
          <p:nvPr/>
        </p:nvSpPr>
        <p:spPr bwMode="auto">
          <a:xfrm>
            <a:off x="4464050" y="3159125"/>
            <a:ext cx="109538" cy="106363"/>
          </a:xfrm>
          <a:prstGeom prst="ellipse">
            <a:avLst/>
          </a:prstGeom>
          <a:solidFill>
            <a:srgbClr val="C0C0C0"/>
          </a:solidFill>
          <a:ln w="19050">
            <a:solidFill>
              <a:srgbClr val="000000"/>
            </a:solidFill>
            <a:round/>
            <a:headEnd/>
            <a:tailEnd/>
          </a:ln>
        </p:spPr>
        <p:txBody>
          <a:bodyPr/>
          <a:lstStyle/>
          <a:p>
            <a:endParaRPr lang="en-GB"/>
          </a:p>
        </p:txBody>
      </p:sp>
      <p:sp>
        <p:nvSpPr>
          <p:cNvPr id="865" name="Oval 27"/>
          <p:cNvSpPr>
            <a:spLocks noChangeAspect="1" noChangeArrowheads="1"/>
          </p:cNvSpPr>
          <p:nvPr/>
        </p:nvSpPr>
        <p:spPr bwMode="auto">
          <a:xfrm>
            <a:off x="5468938" y="2874963"/>
            <a:ext cx="109537" cy="106362"/>
          </a:xfrm>
          <a:prstGeom prst="ellipse">
            <a:avLst/>
          </a:prstGeom>
          <a:solidFill>
            <a:srgbClr val="C0C0C0"/>
          </a:solidFill>
          <a:ln w="19050">
            <a:solidFill>
              <a:srgbClr val="000000"/>
            </a:solidFill>
            <a:round/>
            <a:headEnd/>
            <a:tailEnd/>
          </a:ln>
        </p:spPr>
        <p:txBody>
          <a:bodyPr/>
          <a:lstStyle/>
          <a:p>
            <a:endParaRPr lang="en-GB"/>
          </a:p>
        </p:txBody>
      </p:sp>
      <p:sp>
        <p:nvSpPr>
          <p:cNvPr id="866" name="Oval 28"/>
          <p:cNvSpPr>
            <a:spLocks noChangeAspect="1" noChangeArrowheads="1"/>
          </p:cNvSpPr>
          <p:nvPr/>
        </p:nvSpPr>
        <p:spPr bwMode="auto">
          <a:xfrm>
            <a:off x="6200775" y="2692400"/>
            <a:ext cx="109538" cy="106363"/>
          </a:xfrm>
          <a:prstGeom prst="ellipse">
            <a:avLst/>
          </a:prstGeom>
          <a:solidFill>
            <a:srgbClr val="C0C0C0"/>
          </a:solidFill>
          <a:ln w="19050">
            <a:solidFill>
              <a:srgbClr val="000000"/>
            </a:solidFill>
            <a:round/>
            <a:headEnd/>
            <a:tailEnd/>
          </a:ln>
        </p:spPr>
        <p:txBody>
          <a:bodyPr/>
          <a:lstStyle/>
          <a:p>
            <a:endParaRPr lang="en-GB"/>
          </a:p>
        </p:txBody>
      </p:sp>
      <p:sp>
        <p:nvSpPr>
          <p:cNvPr id="867" name="Text Box 29"/>
          <p:cNvSpPr txBox="1">
            <a:spLocks noChangeArrowheads="1"/>
          </p:cNvSpPr>
          <p:nvPr/>
        </p:nvSpPr>
        <p:spPr bwMode="auto">
          <a:xfrm rot="-783281">
            <a:off x="6786563" y="2019300"/>
            <a:ext cx="1220787"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Y </a:t>
            </a:r>
            <a:r>
              <a:rPr lang="en-US" sz="1800" b="1">
                <a:solidFill>
                  <a:srgbClr val="000000"/>
                </a:solidFill>
              </a:rPr>
              <a:t>= </a:t>
            </a:r>
            <a:r>
              <a:rPr lang="en-US" sz="1800" b="1" i="1">
                <a:solidFill>
                  <a:srgbClr val="000000"/>
                </a:solidFill>
                <a:latin typeface="Symbol" pitchFamily="18" charset="2"/>
              </a:rPr>
              <a:t>b</a:t>
            </a:r>
            <a:r>
              <a:rPr lang="en-US" sz="1800" b="1" baseline="-25000">
                <a:solidFill>
                  <a:srgbClr val="000000"/>
                </a:solidFill>
              </a:rPr>
              <a:t>1</a:t>
            </a:r>
            <a:r>
              <a:rPr lang="en-US" sz="1800" b="1" i="1">
                <a:solidFill>
                  <a:srgbClr val="000000"/>
                </a:solidFill>
              </a:rPr>
              <a:t> </a:t>
            </a:r>
            <a:r>
              <a:rPr lang="en-US" sz="1800" b="1">
                <a:solidFill>
                  <a:srgbClr val="000000"/>
                </a:solidFill>
              </a:rPr>
              <a:t>+</a:t>
            </a:r>
            <a:r>
              <a:rPr lang="en-US" sz="1800" b="1" i="1">
                <a:solidFill>
                  <a:srgbClr val="000000"/>
                </a:solidFill>
                <a:latin typeface="Symbol" pitchFamily="18" charset="2"/>
              </a:rPr>
              <a:t>b</a:t>
            </a:r>
            <a:r>
              <a:rPr lang="en-US" sz="1800" b="1" baseline="-25000">
                <a:solidFill>
                  <a:srgbClr val="000000"/>
                </a:solidFill>
              </a:rPr>
              <a:t>2</a:t>
            </a:r>
            <a:r>
              <a:rPr lang="en-US" sz="1800" b="1" i="1">
                <a:solidFill>
                  <a:srgbClr val="000000"/>
                </a:solidFill>
              </a:rPr>
              <a:t>X</a:t>
            </a:r>
          </a:p>
        </p:txBody>
      </p:sp>
      <p:sp>
        <p:nvSpPr>
          <p:cNvPr id="868" name="Text Box 30"/>
          <p:cNvSpPr txBox="1">
            <a:spLocks noChangeArrowheads="1"/>
          </p:cNvSpPr>
          <p:nvPr/>
        </p:nvSpPr>
        <p:spPr bwMode="auto">
          <a:xfrm>
            <a:off x="1190625" y="782638"/>
            <a:ext cx="274638"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Y</a:t>
            </a:r>
            <a:endParaRPr lang="en-US" sz="2000" i="1">
              <a:solidFill>
                <a:schemeClr val="bg1"/>
              </a:solidFill>
              <a:latin typeface="Times New Roman" pitchFamily="18" charset="0"/>
            </a:endParaRPr>
          </a:p>
        </p:txBody>
      </p:sp>
      <p:grpSp>
        <p:nvGrpSpPr>
          <p:cNvPr id="869" name="Group 31"/>
          <p:cNvGrpSpPr>
            <a:grpSpLocks noChangeAspect="1"/>
          </p:cNvGrpSpPr>
          <p:nvPr/>
        </p:nvGrpSpPr>
        <p:grpSpPr bwMode="auto">
          <a:xfrm rot="-16200000">
            <a:off x="2378869" y="3525044"/>
            <a:ext cx="1165225" cy="284163"/>
            <a:chOff x="253" y="586"/>
            <a:chExt cx="3121" cy="1317"/>
          </a:xfrm>
        </p:grpSpPr>
        <p:sp>
          <p:nvSpPr>
            <p:cNvPr id="870" name="Line 32"/>
            <p:cNvSpPr>
              <a:spLocks noChangeAspect="1" noChangeShapeType="1"/>
            </p:cNvSpPr>
            <p:nvPr/>
          </p:nvSpPr>
          <p:spPr bwMode="auto">
            <a:xfrm>
              <a:off x="253"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71" name="Freeform 33"/>
            <p:cNvSpPr>
              <a:spLocks noChangeAspect="1"/>
            </p:cNvSpPr>
            <p:nvPr/>
          </p:nvSpPr>
          <p:spPr bwMode="auto">
            <a:xfrm>
              <a:off x="271"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72" name="Freeform 34"/>
            <p:cNvSpPr>
              <a:spLocks noChangeAspect="1"/>
            </p:cNvSpPr>
            <p:nvPr/>
          </p:nvSpPr>
          <p:spPr bwMode="auto">
            <a:xfrm>
              <a:off x="310" y="1902"/>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73" name="Line 35"/>
            <p:cNvSpPr>
              <a:spLocks noChangeAspect="1" noChangeShapeType="1"/>
            </p:cNvSpPr>
            <p:nvPr/>
          </p:nvSpPr>
          <p:spPr bwMode="auto">
            <a:xfrm>
              <a:off x="332"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74" name="Freeform 36"/>
            <p:cNvSpPr>
              <a:spLocks noChangeAspect="1"/>
            </p:cNvSpPr>
            <p:nvPr/>
          </p:nvSpPr>
          <p:spPr bwMode="auto">
            <a:xfrm>
              <a:off x="350" y="1900"/>
              <a:ext cx="22" cy="2"/>
            </a:xfrm>
            <a:custGeom>
              <a:avLst/>
              <a:gdLst>
                <a:gd name="T0" fmla="*/ 0 w 29"/>
                <a:gd name="T1" fmla="*/ 4 h 4"/>
                <a:gd name="T2" fmla="*/ 14 w 29"/>
                <a:gd name="T3" fmla="*/ 0 h 4"/>
                <a:gd name="T4" fmla="*/ 29 w 29"/>
                <a:gd name="T5" fmla="*/ 0 h 4"/>
              </a:gdLst>
              <a:ahLst/>
              <a:cxnLst>
                <a:cxn ang="0">
                  <a:pos x="T0" y="T1"/>
                </a:cxn>
                <a:cxn ang="0">
                  <a:pos x="T2" y="T3"/>
                </a:cxn>
                <a:cxn ang="0">
                  <a:pos x="T4" y="T5"/>
                </a:cxn>
              </a:cxnLst>
              <a:rect l="0" t="0" r="r" b="b"/>
              <a:pathLst>
                <a:path w="29" h="4">
                  <a:moveTo>
                    <a:pt x="0" y="4"/>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75" name="Line 37"/>
            <p:cNvSpPr>
              <a:spLocks noChangeAspect="1" noChangeShapeType="1"/>
            </p:cNvSpPr>
            <p:nvPr/>
          </p:nvSpPr>
          <p:spPr bwMode="auto">
            <a:xfrm>
              <a:off x="372"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76" name="Line 38"/>
            <p:cNvSpPr>
              <a:spLocks noChangeAspect="1" noChangeShapeType="1"/>
            </p:cNvSpPr>
            <p:nvPr/>
          </p:nvSpPr>
          <p:spPr bwMode="auto">
            <a:xfrm>
              <a:off x="39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77" name="Freeform 39"/>
            <p:cNvSpPr>
              <a:spLocks noChangeAspect="1"/>
            </p:cNvSpPr>
            <p:nvPr/>
          </p:nvSpPr>
          <p:spPr bwMode="auto">
            <a:xfrm>
              <a:off x="408" y="1900"/>
              <a:ext cx="21"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78" name="Line 40"/>
            <p:cNvSpPr>
              <a:spLocks noChangeAspect="1" noChangeShapeType="1"/>
            </p:cNvSpPr>
            <p:nvPr/>
          </p:nvSpPr>
          <p:spPr bwMode="auto">
            <a:xfrm>
              <a:off x="42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79" name="Freeform 41"/>
            <p:cNvSpPr>
              <a:spLocks noChangeAspect="1"/>
            </p:cNvSpPr>
            <p:nvPr/>
          </p:nvSpPr>
          <p:spPr bwMode="auto">
            <a:xfrm>
              <a:off x="447"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80" name="Freeform 42"/>
            <p:cNvSpPr>
              <a:spLocks noChangeAspect="1"/>
            </p:cNvSpPr>
            <p:nvPr/>
          </p:nvSpPr>
          <p:spPr bwMode="auto">
            <a:xfrm>
              <a:off x="468" y="1897"/>
              <a:ext cx="18" cy="3"/>
            </a:xfrm>
            <a:custGeom>
              <a:avLst/>
              <a:gdLst>
                <a:gd name="T0" fmla="*/ 0 w 24"/>
                <a:gd name="T1" fmla="*/ 5 h 5"/>
                <a:gd name="T2" fmla="*/ 15 w 24"/>
                <a:gd name="T3" fmla="*/ 0 h 5"/>
                <a:gd name="T4" fmla="*/ 24 w 24"/>
                <a:gd name="T5" fmla="*/ 0 h 5"/>
              </a:gdLst>
              <a:ahLst/>
              <a:cxnLst>
                <a:cxn ang="0">
                  <a:pos x="T0" y="T1"/>
                </a:cxn>
                <a:cxn ang="0">
                  <a:pos x="T2" y="T3"/>
                </a:cxn>
                <a:cxn ang="0">
                  <a:pos x="T4" y="T5"/>
                </a:cxn>
              </a:cxnLst>
              <a:rect l="0" t="0" r="r" b="b"/>
              <a:pathLst>
                <a:path w="24" h="5">
                  <a:moveTo>
                    <a:pt x="0" y="5"/>
                  </a:moveTo>
                  <a:lnTo>
                    <a:pt x="15"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81" name="Line 43"/>
            <p:cNvSpPr>
              <a:spLocks noChangeAspect="1" noChangeShapeType="1"/>
            </p:cNvSpPr>
            <p:nvPr/>
          </p:nvSpPr>
          <p:spPr bwMode="auto">
            <a:xfrm>
              <a:off x="48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82" name="Freeform 44"/>
            <p:cNvSpPr>
              <a:spLocks noChangeAspect="1"/>
            </p:cNvSpPr>
            <p:nvPr/>
          </p:nvSpPr>
          <p:spPr bwMode="auto">
            <a:xfrm>
              <a:off x="504" y="1897"/>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83" name="Line 45"/>
            <p:cNvSpPr>
              <a:spLocks noChangeAspect="1" noChangeShapeType="1"/>
            </p:cNvSpPr>
            <p:nvPr/>
          </p:nvSpPr>
          <p:spPr bwMode="auto">
            <a:xfrm>
              <a:off x="52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84" name="Freeform 46"/>
            <p:cNvSpPr>
              <a:spLocks noChangeAspect="1"/>
            </p:cNvSpPr>
            <p:nvPr/>
          </p:nvSpPr>
          <p:spPr bwMode="auto">
            <a:xfrm>
              <a:off x="544" y="1895"/>
              <a:ext cx="22" cy="2"/>
            </a:xfrm>
            <a:custGeom>
              <a:avLst/>
              <a:gdLst>
                <a:gd name="T0" fmla="*/ 0 w 29"/>
                <a:gd name="T1" fmla="*/ 5 h 5"/>
                <a:gd name="T2" fmla="*/ 14 w 29"/>
                <a:gd name="T3" fmla="*/ 0 h 5"/>
                <a:gd name="T4" fmla="*/ 29 w 29"/>
                <a:gd name="T5" fmla="*/ 0 h 5"/>
              </a:gdLst>
              <a:ahLst/>
              <a:cxnLst>
                <a:cxn ang="0">
                  <a:pos x="T0" y="T1"/>
                </a:cxn>
                <a:cxn ang="0">
                  <a:pos x="T2" y="T3"/>
                </a:cxn>
                <a:cxn ang="0">
                  <a:pos x="T4" y="T5"/>
                </a:cxn>
              </a:cxnLst>
              <a:rect l="0" t="0" r="r" b="b"/>
              <a:pathLst>
                <a:path w="29" h="5">
                  <a:moveTo>
                    <a:pt x="0" y="5"/>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85" name="Line 47"/>
            <p:cNvSpPr>
              <a:spLocks noChangeAspect="1" noChangeShapeType="1"/>
            </p:cNvSpPr>
            <p:nvPr/>
          </p:nvSpPr>
          <p:spPr bwMode="auto">
            <a:xfrm>
              <a:off x="566"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86" name="Freeform 48"/>
            <p:cNvSpPr>
              <a:spLocks noChangeAspect="1"/>
            </p:cNvSpPr>
            <p:nvPr/>
          </p:nvSpPr>
          <p:spPr bwMode="auto">
            <a:xfrm>
              <a:off x="584" y="1892"/>
              <a:ext cx="22" cy="3"/>
            </a:xfrm>
            <a:custGeom>
              <a:avLst/>
              <a:gdLst>
                <a:gd name="T0" fmla="*/ 0 w 29"/>
                <a:gd name="T1" fmla="*/ 5 h 5"/>
                <a:gd name="T2" fmla="*/ 14 w 29"/>
                <a:gd name="T3" fmla="*/ 5 h 5"/>
                <a:gd name="T4" fmla="*/ 29 w 29"/>
                <a:gd name="T5" fmla="*/ 0 h 5"/>
              </a:gdLst>
              <a:ahLst/>
              <a:cxnLst>
                <a:cxn ang="0">
                  <a:pos x="T0" y="T1"/>
                </a:cxn>
                <a:cxn ang="0">
                  <a:pos x="T2" y="T3"/>
                </a:cxn>
                <a:cxn ang="0">
                  <a:pos x="T4" y="T5"/>
                </a:cxn>
              </a:cxnLst>
              <a:rect l="0" t="0" r="r" b="b"/>
              <a:pathLst>
                <a:path w="29" h="5">
                  <a:moveTo>
                    <a:pt x="0" y="5"/>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87" name="Line 49"/>
            <p:cNvSpPr>
              <a:spLocks noChangeAspect="1" noChangeShapeType="1"/>
            </p:cNvSpPr>
            <p:nvPr/>
          </p:nvSpPr>
          <p:spPr bwMode="auto">
            <a:xfrm flipV="1">
              <a:off x="606"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88" name="Line 50"/>
            <p:cNvSpPr>
              <a:spLocks noChangeAspect="1" noChangeShapeType="1"/>
            </p:cNvSpPr>
            <p:nvPr/>
          </p:nvSpPr>
          <p:spPr bwMode="auto">
            <a:xfrm>
              <a:off x="624"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89" name="Freeform 51"/>
            <p:cNvSpPr>
              <a:spLocks noChangeAspect="1"/>
            </p:cNvSpPr>
            <p:nvPr/>
          </p:nvSpPr>
          <p:spPr bwMode="auto">
            <a:xfrm>
              <a:off x="642" y="1887"/>
              <a:ext cx="21" cy="2"/>
            </a:xfrm>
            <a:custGeom>
              <a:avLst/>
              <a:gdLst>
                <a:gd name="T0" fmla="*/ 0 w 28"/>
                <a:gd name="T1" fmla="*/ 4 h 4"/>
                <a:gd name="T2" fmla="*/ 14 w 28"/>
                <a:gd name="T3" fmla="*/ 4 h 4"/>
                <a:gd name="T4" fmla="*/ 28 w 28"/>
                <a:gd name="T5" fmla="*/ 0 h 4"/>
              </a:gdLst>
              <a:ahLst/>
              <a:cxnLst>
                <a:cxn ang="0">
                  <a:pos x="T0" y="T1"/>
                </a:cxn>
                <a:cxn ang="0">
                  <a:pos x="T2" y="T3"/>
                </a:cxn>
                <a:cxn ang="0">
                  <a:pos x="T4" y="T5"/>
                </a:cxn>
              </a:cxnLst>
              <a:rect l="0" t="0" r="r" b="b"/>
              <a:pathLst>
                <a:path w="28" h="4">
                  <a:moveTo>
                    <a:pt x="0" y="4"/>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90" name="Line 52"/>
            <p:cNvSpPr>
              <a:spLocks noChangeAspect="1" noChangeShapeType="1"/>
            </p:cNvSpPr>
            <p:nvPr/>
          </p:nvSpPr>
          <p:spPr bwMode="auto">
            <a:xfrm flipV="1">
              <a:off x="663"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91" name="Freeform 53"/>
            <p:cNvSpPr>
              <a:spLocks noChangeAspect="1"/>
            </p:cNvSpPr>
            <p:nvPr/>
          </p:nvSpPr>
          <p:spPr bwMode="auto">
            <a:xfrm>
              <a:off x="681" y="1881"/>
              <a:ext cx="22" cy="3"/>
            </a:xfrm>
            <a:custGeom>
              <a:avLst/>
              <a:gdLst>
                <a:gd name="T0" fmla="*/ 0 w 29"/>
                <a:gd name="T1" fmla="*/ 5 h 5"/>
                <a:gd name="T2" fmla="*/ 15 w 29"/>
                <a:gd name="T3" fmla="*/ 5 h 5"/>
                <a:gd name="T4" fmla="*/ 29 w 29"/>
                <a:gd name="T5" fmla="*/ 0 h 5"/>
              </a:gdLst>
              <a:ahLst/>
              <a:cxnLst>
                <a:cxn ang="0">
                  <a:pos x="T0" y="T1"/>
                </a:cxn>
                <a:cxn ang="0">
                  <a:pos x="T2" y="T3"/>
                </a:cxn>
                <a:cxn ang="0">
                  <a:pos x="T4" y="T5"/>
                </a:cxn>
              </a:cxnLst>
              <a:rect l="0" t="0" r="r" b="b"/>
              <a:pathLst>
                <a:path w="29" h="5">
                  <a:moveTo>
                    <a:pt x="0" y="5"/>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92" name="Line 54"/>
            <p:cNvSpPr>
              <a:spLocks noChangeAspect="1" noChangeShapeType="1"/>
            </p:cNvSpPr>
            <p:nvPr/>
          </p:nvSpPr>
          <p:spPr bwMode="auto">
            <a:xfrm flipV="1">
              <a:off x="703"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93" name="Line 55"/>
            <p:cNvSpPr>
              <a:spLocks noChangeAspect="1" noChangeShapeType="1"/>
            </p:cNvSpPr>
            <p:nvPr/>
          </p:nvSpPr>
          <p:spPr bwMode="auto">
            <a:xfrm flipV="1">
              <a:off x="721"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94" name="Freeform 56"/>
            <p:cNvSpPr>
              <a:spLocks noChangeAspect="1"/>
            </p:cNvSpPr>
            <p:nvPr/>
          </p:nvSpPr>
          <p:spPr bwMode="auto">
            <a:xfrm>
              <a:off x="739" y="1868"/>
              <a:ext cx="21" cy="5"/>
            </a:xfrm>
            <a:custGeom>
              <a:avLst/>
              <a:gdLst>
                <a:gd name="T0" fmla="*/ 0 w 29"/>
                <a:gd name="T1" fmla="*/ 10 h 10"/>
                <a:gd name="T2" fmla="*/ 15 w 29"/>
                <a:gd name="T3" fmla="*/ 5 h 10"/>
                <a:gd name="T4" fmla="*/ 29 w 29"/>
                <a:gd name="T5" fmla="*/ 0 h 10"/>
              </a:gdLst>
              <a:ahLst/>
              <a:cxnLst>
                <a:cxn ang="0">
                  <a:pos x="T0" y="T1"/>
                </a:cxn>
                <a:cxn ang="0">
                  <a:pos x="T2" y="T3"/>
                </a:cxn>
                <a:cxn ang="0">
                  <a:pos x="T4" y="T5"/>
                </a:cxn>
              </a:cxnLst>
              <a:rect l="0" t="0" r="r" b="b"/>
              <a:pathLst>
                <a:path w="29" h="10">
                  <a:moveTo>
                    <a:pt x="0" y="10"/>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95" name="Line 57"/>
            <p:cNvSpPr>
              <a:spLocks noChangeAspect="1" noChangeShapeType="1"/>
            </p:cNvSpPr>
            <p:nvPr/>
          </p:nvSpPr>
          <p:spPr bwMode="auto">
            <a:xfrm flipV="1">
              <a:off x="760"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96" name="Freeform 58"/>
            <p:cNvSpPr>
              <a:spLocks noChangeAspect="1"/>
            </p:cNvSpPr>
            <p:nvPr/>
          </p:nvSpPr>
          <p:spPr bwMode="auto">
            <a:xfrm>
              <a:off x="778" y="1857"/>
              <a:ext cx="22" cy="5"/>
            </a:xfrm>
            <a:custGeom>
              <a:avLst/>
              <a:gdLst>
                <a:gd name="T0" fmla="*/ 0 w 29"/>
                <a:gd name="T1" fmla="*/ 9 h 9"/>
                <a:gd name="T2" fmla="*/ 14 w 29"/>
                <a:gd name="T3" fmla="*/ 5 h 9"/>
                <a:gd name="T4" fmla="*/ 29 w 29"/>
                <a:gd name="T5" fmla="*/ 0 h 9"/>
              </a:gdLst>
              <a:ahLst/>
              <a:cxnLst>
                <a:cxn ang="0">
                  <a:pos x="T0" y="T1"/>
                </a:cxn>
                <a:cxn ang="0">
                  <a:pos x="T2" y="T3"/>
                </a:cxn>
                <a:cxn ang="0">
                  <a:pos x="T4" y="T5"/>
                </a:cxn>
              </a:cxnLst>
              <a:rect l="0" t="0" r="r" b="b"/>
              <a:pathLst>
                <a:path w="29" h="9">
                  <a:moveTo>
                    <a:pt x="0" y="9"/>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97" name="Line 59"/>
            <p:cNvSpPr>
              <a:spLocks noChangeAspect="1" noChangeShapeType="1"/>
            </p:cNvSpPr>
            <p:nvPr/>
          </p:nvSpPr>
          <p:spPr bwMode="auto">
            <a:xfrm flipV="1">
              <a:off x="800"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98" name="Freeform 60"/>
            <p:cNvSpPr>
              <a:spLocks noChangeAspect="1"/>
            </p:cNvSpPr>
            <p:nvPr/>
          </p:nvSpPr>
          <p:spPr bwMode="auto">
            <a:xfrm>
              <a:off x="818" y="1846"/>
              <a:ext cx="21" cy="5"/>
            </a:xfrm>
            <a:custGeom>
              <a:avLst/>
              <a:gdLst>
                <a:gd name="T0" fmla="*/ 0 w 28"/>
                <a:gd name="T1" fmla="*/ 9 h 9"/>
                <a:gd name="T2" fmla="*/ 14 w 28"/>
                <a:gd name="T3" fmla="*/ 4 h 9"/>
                <a:gd name="T4" fmla="*/ 28 w 28"/>
                <a:gd name="T5" fmla="*/ 0 h 9"/>
              </a:gdLst>
              <a:ahLst/>
              <a:cxnLst>
                <a:cxn ang="0">
                  <a:pos x="T0" y="T1"/>
                </a:cxn>
                <a:cxn ang="0">
                  <a:pos x="T2" y="T3"/>
                </a:cxn>
                <a:cxn ang="0">
                  <a:pos x="T4" y="T5"/>
                </a:cxn>
              </a:cxnLst>
              <a:rect l="0" t="0" r="r" b="b"/>
              <a:pathLst>
                <a:path w="28" h="9">
                  <a:moveTo>
                    <a:pt x="0" y="9"/>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99" name="Line 61"/>
            <p:cNvSpPr>
              <a:spLocks noChangeAspect="1" noChangeShapeType="1"/>
            </p:cNvSpPr>
            <p:nvPr/>
          </p:nvSpPr>
          <p:spPr bwMode="auto">
            <a:xfrm flipV="1">
              <a:off x="839"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00" name="Line 62"/>
            <p:cNvSpPr>
              <a:spLocks noChangeAspect="1" noChangeShapeType="1"/>
            </p:cNvSpPr>
            <p:nvPr/>
          </p:nvSpPr>
          <p:spPr bwMode="auto">
            <a:xfrm flipV="1">
              <a:off x="857"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01" name="Freeform 63"/>
            <p:cNvSpPr>
              <a:spLocks noChangeAspect="1"/>
            </p:cNvSpPr>
            <p:nvPr/>
          </p:nvSpPr>
          <p:spPr bwMode="auto">
            <a:xfrm>
              <a:off x="875" y="1819"/>
              <a:ext cx="22" cy="11"/>
            </a:xfrm>
            <a:custGeom>
              <a:avLst/>
              <a:gdLst>
                <a:gd name="T0" fmla="*/ 0 w 29"/>
                <a:gd name="T1" fmla="*/ 19 h 19"/>
                <a:gd name="T2" fmla="*/ 15 w 29"/>
                <a:gd name="T3" fmla="*/ 9 h 19"/>
                <a:gd name="T4" fmla="*/ 29 w 29"/>
                <a:gd name="T5" fmla="*/ 0 h 19"/>
              </a:gdLst>
              <a:ahLst/>
              <a:cxnLst>
                <a:cxn ang="0">
                  <a:pos x="T0" y="T1"/>
                </a:cxn>
                <a:cxn ang="0">
                  <a:pos x="T2" y="T3"/>
                </a:cxn>
                <a:cxn ang="0">
                  <a:pos x="T4" y="T5"/>
                </a:cxn>
              </a:cxnLst>
              <a:rect l="0" t="0" r="r" b="b"/>
              <a:pathLst>
                <a:path w="29" h="19">
                  <a:moveTo>
                    <a:pt x="0" y="19"/>
                  </a:moveTo>
                  <a:lnTo>
                    <a:pt x="15" y="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02" name="Line 64"/>
            <p:cNvSpPr>
              <a:spLocks noChangeAspect="1" noChangeShapeType="1"/>
            </p:cNvSpPr>
            <p:nvPr/>
          </p:nvSpPr>
          <p:spPr bwMode="auto">
            <a:xfrm flipV="1">
              <a:off x="897"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03" name="Freeform 65"/>
            <p:cNvSpPr>
              <a:spLocks noChangeAspect="1"/>
            </p:cNvSpPr>
            <p:nvPr/>
          </p:nvSpPr>
          <p:spPr bwMode="auto">
            <a:xfrm>
              <a:off x="915" y="1797"/>
              <a:ext cx="22" cy="11"/>
            </a:xfrm>
            <a:custGeom>
              <a:avLst/>
              <a:gdLst>
                <a:gd name="T0" fmla="*/ 0 w 29"/>
                <a:gd name="T1" fmla="*/ 19 h 19"/>
                <a:gd name="T2" fmla="*/ 15 w 29"/>
                <a:gd name="T3" fmla="*/ 10 h 19"/>
                <a:gd name="T4" fmla="*/ 29 w 29"/>
                <a:gd name="T5" fmla="*/ 0 h 19"/>
              </a:gdLst>
              <a:ahLst/>
              <a:cxnLst>
                <a:cxn ang="0">
                  <a:pos x="T0" y="T1"/>
                </a:cxn>
                <a:cxn ang="0">
                  <a:pos x="T2" y="T3"/>
                </a:cxn>
                <a:cxn ang="0">
                  <a:pos x="T4" y="T5"/>
                </a:cxn>
              </a:cxnLst>
              <a:rect l="0" t="0" r="r" b="b"/>
              <a:pathLst>
                <a:path w="29" h="19">
                  <a:moveTo>
                    <a:pt x="0" y="19"/>
                  </a:moveTo>
                  <a:lnTo>
                    <a:pt x="15" y="1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04" name="Line 66"/>
            <p:cNvSpPr>
              <a:spLocks noChangeAspect="1" noChangeShapeType="1"/>
            </p:cNvSpPr>
            <p:nvPr/>
          </p:nvSpPr>
          <p:spPr bwMode="auto">
            <a:xfrm flipV="1">
              <a:off x="937"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05" name="Line 67"/>
            <p:cNvSpPr>
              <a:spLocks noChangeAspect="1" noChangeShapeType="1"/>
            </p:cNvSpPr>
            <p:nvPr/>
          </p:nvSpPr>
          <p:spPr bwMode="auto">
            <a:xfrm flipV="1">
              <a:off x="955"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06" name="Freeform 68"/>
            <p:cNvSpPr>
              <a:spLocks noChangeAspect="1"/>
            </p:cNvSpPr>
            <p:nvPr/>
          </p:nvSpPr>
          <p:spPr bwMode="auto">
            <a:xfrm>
              <a:off x="973" y="1757"/>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07" name="Line 69"/>
            <p:cNvSpPr>
              <a:spLocks noChangeAspect="1" noChangeShapeType="1"/>
            </p:cNvSpPr>
            <p:nvPr/>
          </p:nvSpPr>
          <p:spPr bwMode="auto">
            <a:xfrm flipV="1">
              <a:off x="995"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08" name="Freeform 70"/>
            <p:cNvSpPr>
              <a:spLocks noChangeAspect="1"/>
            </p:cNvSpPr>
            <p:nvPr/>
          </p:nvSpPr>
          <p:spPr bwMode="auto">
            <a:xfrm>
              <a:off x="1013" y="1725"/>
              <a:ext cx="21" cy="15"/>
            </a:xfrm>
            <a:custGeom>
              <a:avLst/>
              <a:gdLst>
                <a:gd name="T0" fmla="*/ 0 w 28"/>
                <a:gd name="T1" fmla="*/ 28 h 28"/>
                <a:gd name="T2" fmla="*/ 14 w 28"/>
                <a:gd name="T3" fmla="*/ 14 h 28"/>
                <a:gd name="T4" fmla="*/ 28 w 28"/>
                <a:gd name="T5" fmla="*/ 0 h 28"/>
              </a:gdLst>
              <a:ahLst/>
              <a:cxnLst>
                <a:cxn ang="0">
                  <a:pos x="T0" y="T1"/>
                </a:cxn>
                <a:cxn ang="0">
                  <a:pos x="T2" y="T3"/>
                </a:cxn>
                <a:cxn ang="0">
                  <a:pos x="T4" y="T5"/>
                </a:cxn>
              </a:cxnLst>
              <a:rect l="0" t="0" r="r" b="b"/>
              <a:pathLst>
                <a:path w="28" h="28">
                  <a:moveTo>
                    <a:pt x="0" y="28"/>
                  </a:moveTo>
                  <a:lnTo>
                    <a:pt x="14" y="1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09" name="Line 71"/>
            <p:cNvSpPr>
              <a:spLocks noChangeAspect="1" noChangeShapeType="1"/>
            </p:cNvSpPr>
            <p:nvPr/>
          </p:nvSpPr>
          <p:spPr bwMode="auto">
            <a:xfrm flipV="1">
              <a:off x="1034"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10" name="Freeform 72"/>
            <p:cNvSpPr>
              <a:spLocks noChangeAspect="1"/>
            </p:cNvSpPr>
            <p:nvPr/>
          </p:nvSpPr>
          <p:spPr bwMode="auto">
            <a:xfrm>
              <a:off x="1052" y="1686"/>
              <a:ext cx="21" cy="20"/>
            </a:xfrm>
            <a:custGeom>
              <a:avLst/>
              <a:gdLst>
                <a:gd name="T0" fmla="*/ 0 w 29"/>
                <a:gd name="T1" fmla="*/ 34 h 34"/>
                <a:gd name="T2" fmla="*/ 15 w 29"/>
                <a:gd name="T3" fmla="*/ 20 h 34"/>
                <a:gd name="T4" fmla="*/ 29 w 29"/>
                <a:gd name="T5" fmla="*/ 0 h 34"/>
              </a:gdLst>
              <a:ahLst/>
              <a:cxnLst>
                <a:cxn ang="0">
                  <a:pos x="T0" y="T1"/>
                </a:cxn>
                <a:cxn ang="0">
                  <a:pos x="T2" y="T3"/>
                </a:cxn>
                <a:cxn ang="0">
                  <a:pos x="T4" y="T5"/>
                </a:cxn>
              </a:cxnLst>
              <a:rect l="0" t="0" r="r" b="b"/>
              <a:pathLst>
                <a:path w="29" h="34">
                  <a:moveTo>
                    <a:pt x="0" y="34"/>
                  </a:moveTo>
                  <a:lnTo>
                    <a:pt x="15" y="2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11" name="Line 73"/>
            <p:cNvSpPr>
              <a:spLocks noChangeAspect="1" noChangeShapeType="1"/>
            </p:cNvSpPr>
            <p:nvPr/>
          </p:nvSpPr>
          <p:spPr bwMode="auto">
            <a:xfrm flipV="1">
              <a:off x="1073"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12" name="Line 74"/>
            <p:cNvSpPr>
              <a:spLocks noChangeAspect="1" noChangeShapeType="1"/>
            </p:cNvSpPr>
            <p:nvPr/>
          </p:nvSpPr>
          <p:spPr bwMode="auto">
            <a:xfrm flipV="1">
              <a:off x="1091"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13" name="Freeform 75"/>
            <p:cNvSpPr>
              <a:spLocks noChangeAspect="1"/>
            </p:cNvSpPr>
            <p:nvPr/>
          </p:nvSpPr>
          <p:spPr bwMode="auto">
            <a:xfrm>
              <a:off x="1109" y="1617"/>
              <a:ext cx="22" cy="24"/>
            </a:xfrm>
            <a:custGeom>
              <a:avLst/>
              <a:gdLst>
                <a:gd name="T0" fmla="*/ 0 w 29"/>
                <a:gd name="T1" fmla="*/ 43 h 43"/>
                <a:gd name="T2" fmla="*/ 15 w 29"/>
                <a:gd name="T3" fmla="*/ 19 h 43"/>
                <a:gd name="T4" fmla="*/ 29 w 29"/>
                <a:gd name="T5" fmla="*/ 0 h 43"/>
              </a:gdLst>
              <a:ahLst/>
              <a:cxnLst>
                <a:cxn ang="0">
                  <a:pos x="T0" y="T1"/>
                </a:cxn>
                <a:cxn ang="0">
                  <a:pos x="T2" y="T3"/>
                </a:cxn>
                <a:cxn ang="0">
                  <a:pos x="T4" y="T5"/>
                </a:cxn>
              </a:cxnLst>
              <a:rect l="0" t="0" r="r" b="b"/>
              <a:pathLst>
                <a:path w="29" h="43">
                  <a:moveTo>
                    <a:pt x="0" y="43"/>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14" name="Line 76"/>
            <p:cNvSpPr>
              <a:spLocks noChangeAspect="1" noChangeShapeType="1"/>
            </p:cNvSpPr>
            <p:nvPr/>
          </p:nvSpPr>
          <p:spPr bwMode="auto">
            <a:xfrm flipV="1">
              <a:off x="1131"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15" name="Freeform 77"/>
            <p:cNvSpPr>
              <a:spLocks noChangeAspect="1"/>
            </p:cNvSpPr>
            <p:nvPr/>
          </p:nvSpPr>
          <p:spPr bwMode="auto">
            <a:xfrm>
              <a:off x="1149" y="1566"/>
              <a:ext cx="22" cy="27"/>
            </a:xfrm>
            <a:custGeom>
              <a:avLst/>
              <a:gdLst>
                <a:gd name="T0" fmla="*/ 0 w 29"/>
                <a:gd name="T1" fmla="*/ 48 h 48"/>
                <a:gd name="T2" fmla="*/ 14 w 29"/>
                <a:gd name="T3" fmla="*/ 24 h 48"/>
                <a:gd name="T4" fmla="*/ 29 w 29"/>
                <a:gd name="T5" fmla="*/ 0 h 48"/>
              </a:gdLst>
              <a:ahLst/>
              <a:cxnLst>
                <a:cxn ang="0">
                  <a:pos x="T0" y="T1"/>
                </a:cxn>
                <a:cxn ang="0">
                  <a:pos x="T2" y="T3"/>
                </a:cxn>
                <a:cxn ang="0">
                  <a:pos x="T4" y="T5"/>
                </a:cxn>
              </a:cxnLst>
              <a:rect l="0" t="0" r="r" b="b"/>
              <a:pathLst>
                <a:path w="29" h="48">
                  <a:moveTo>
                    <a:pt x="0" y="48"/>
                  </a:moveTo>
                  <a:lnTo>
                    <a:pt x="14" y="2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16" name="Line 78"/>
            <p:cNvSpPr>
              <a:spLocks noChangeAspect="1" noChangeShapeType="1"/>
            </p:cNvSpPr>
            <p:nvPr/>
          </p:nvSpPr>
          <p:spPr bwMode="auto">
            <a:xfrm flipV="1">
              <a:off x="1171"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17" name="Freeform 79"/>
            <p:cNvSpPr>
              <a:spLocks noChangeAspect="1"/>
            </p:cNvSpPr>
            <p:nvPr/>
          </p:nvSpPr>
          <p:spPr bwMode="auto">
            <a:xfrm>
              <a:off x="1189" y="1506"/>
              <a:ext cx="22" cy="30"/>
            </a:xfrm>
            <a:custGeom>
              <a:avLst/>
              <a:gdLst>
                <a:gd name="T0" fmla="*/ 0 w 29"/>
                <a:gd name="T1" fmla="*/ 53 h 53"/>
                <a:gd name="T2" fmla="*/ 14 w 29"/>
                <a:gd name="T3" fmla="*/ 29 h 53"/>
                <a:gd name="T4" fmla="*/ 29 w 29"/>
                <a:gd name="T5" fmla="*/ 0 h 53"/>
              </a:gdLst>
              <a:ahLst/>
              <a:cxnLst>
                <a:cxn ang="0">
                  <a:pos x="T0" y="T1"/>
                </a:cxn>
                <a:cxn ang="0">
                  <a:pos x="T2" y="T3"/>
                </a:cxn>
                <a:cxn ang="0">
                  <a:pos x="T4" y="T5"/>
                </a:cxn>
              </a:cxnLst>
              <a:rect l="0" t="0" r="r" b="b"/>
              <a:pathLst>
                <a:path w="29" h="53">
                  <a:moveTo>
                    <a:pt x="0" y="53"/>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18" name="Line 80"/>
            <p:cNvSpPr>
              <a:spLocks noChangeAspect="1" noChangeShapeType="1"/>
            </p:cNvSpPr>
            <p:nvPr/>
          </p:nvSpPr>
          <p:spPr bwMode="auto">
            <a:xfrm flipV="1">
              <a:off x="1211"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19" name="Line 81"/>
            <p:cNvSpPr>
              <a:spLocks noChangeAspect="1" noChangeShapeType="1"/>
            </p:cNvSpPr>
            <p:nvPr/>
          </p:nvSpPr>
          <p:spPr bwMode="auto">
            <a:xfrm flipV="1">
              <a:off x="1228"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20" name="Freeform 82"/>
            <p:cNvSpPr>
              <a:spLocks noChangeAspect="1"/>
            </p:cNvSpPr>
            <p:nvPr/>
          </p:nvSpPr>
          <p:spPr bwMode="auto">
            <a:xfrm>
              <a:off x="1246" y="1409"/>
              <a:ext cx="22" cy="32"/>
            </a:xfrm>
            <a:custGeom>
              <a:avLst/>
              <a:gdLst>
                <a:gd name="T0" fmla="*/ 0 w 29"/>
                <a:gd name="T1" fmla="*/ 58 h 58"/>
                <a:gd name="T2" fmla="*/ 15 w 29"/>
                <a:gd name="T3" fmla="*/ 29 h 58"/>
                <a:gd name="T4" fmla="*/ 29 w 29"/>
                <a:gd name="T5" fmla="*/ 0 h 58"/>
              </a:gdLst>
              <a:ahLst/>
              <a:cxnLst>
                <a:cxn ang="0">
                  <a:pos x="T0" y="T1"/>
                </a:cxn>
                <a:cxn ang="0">
                  <a:pos x="T2" y="T3"/>
                </a:cxn>
                <a:cxn ang="0">
                  <a:pos x="T4" y="T5"/>
                </a:cxn>
              </a:cxnLst>
              <a:rect l="0" t="0" r="r" b="b"/>
              <a:pathLst>
                <a:path w="29" h="58">
                  <a:moveTo>
                    <a:pt x="0" y="58"/>
                  </a:moveTo>
                  <a:lnTo>
                    <a:pt x="15"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21" name="Line 83"/>
            <p:cNvSpPr>
              <a:spLocks noChangeAspect="1" noChangeShapeType="1"/>
            </p:cNvSpPr>
            <p:nvPr/>
          </p:nvSpPr>
          <p:spPr bwMode="auto">
            <a:xfrm flipV="1">
              <a:off x="1268"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22" name="Freeform 84"/>
            <p:cNvSpPr>
              <a:spLocks noChangeAspect="1"/>
            </p:cNvSpPr>
            <p:nvPr/>
          </p:nvSpPr>
          <p:spPr bwMode="auto">
            <a:xfrm>
              <a:off x="1286" y="1336"/>
              <a:ext cx="22" cy="38"/>
            </a:xfrm>
            <a:custGeom>
              <a:avLst/>
              <a:gdLst>
                <a:gd name="T0" fmla="*/ 0 w 29"/>
                <a:gd name="T1" fmla="*/ 67 h 67"/>
                <a:gd name="T2" fmla="*/ 15 w 29"/>
                <a:gd name="T3" fmla="*/ 33 h 67"/>
                <a:gd name="T4" fmla="*/ 29 w 29"/>
                <a:gd name="T5" fmla="*/ 0 h 67"/>
              </a:gdLst>
              <a:ahLst/>
              <a:cxnLst>
                <a:cxn ang="0">
                  <a:pos x="T0" y="T1"/>
                </a:cxn>
                <a:cxn ang="0">
                  <a:pos x="T2" y="T3"/>
                </a:cxn>
                <a:cxn ang="0">
                  <a:pos x="T4" y="T5"/>
                </a:cxn>
              </a:cxnLst>
              <a:rect l="0" t="0" r="r" b="b"/>
              <a:pathLst>
                <a:path w="29" h="67">
                  <a:moveTo>
                    <a:pt x="0" y="67"/>
                  </a:moveTo>
                  <a:lnTo>
                    <a:pt x="15" y="33"/>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23" name="Line 85"/>
            <p:cNvSpPr>
              <a:spLocks noChangeAspect="1" noChangeShapeType="1"/>
            </p:cNvSpPr>
            <p:nvPr/>
          </p:nvSpPr>
          <p:spPr bwMode="auto">
            <a:xfrm flipV="1">
              <a:off x="1308"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24" name="Line 86"/>
            <p:cNvSpPr>
              <a:spLocks noChangeAspect="1" noChangeShapeType="1"/>
            </p:cNvSpPr>
            <p:nvPr/>
          </p:nvSpPr>
          <p:spPr bwMode="auto">
            <a:xfrm flipV="1">
              <a:off x="1326"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25" name="Freeform 87"/>
            <p:cNvSpPr>
              <a:spLocks noChangeAspect="1"/>
            </p:cNvSpPr>
            <p:nvPr/>
          </p:nvSpPr>
          <p:spPr bwMode="auto">
            <a:xfrm>
              <a:off x="1344" y="1222"/>
              <a:ext cx="21"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26" name="Freeform 88"/>
            <p:cNvSpPr>
              <a:spLocks noChangeAspect="1"/>
            </p:cNvSpPr>
            <p:nvPr/>
          </p:nvSpPr>
          <p:spPr bwMode="auto">
            <a:xfrm>
              <a:off x="1365" y="1182"/>
              <a:ext cx="18" cy="40"/>
            </a:xfrm>
            <a:custGeom>
              <a:avLst/>
              <a:gdLst>
                <a:gd name="T0" fmla="*/ 0 w 24"/>
                <a:gd name="T1" fmla="*/ 72 h 72"/>
                <a:gd name="T2" fmla="*/ 9 w 24"/>
                <a:gd name="T3" fmla="*/ 34 h 72"/>
                <a:gd name="T4" fmla="*/ 24 w 24"/>
                <a:gd name="T5" fmla="*/ 0 h 72"/>
              </a:gdLst>
              <a:ahLst/>
              <a:cxnLst>
                <a:cxn ang="0">
                  <a:pos x="T0" y="T1"/>
                </a:cxn>
                <a:cxn ang="0">
                  <a:pos x="T2" y="T3"/>
                </a:cxn>
                <a:cxn ang="0">
                  <a:pos x="T4" y="T5"/>
                </a:cxn>
              </a:cxnLst>
              <a:rect l="0" t="0" r="r" b="b"/>
              <a:pathLst>
                <a:path w="24" h="72">
                  <a:moveTo>
                    <a:pt x="0" y="72"/>
                  </a:moveTo>
                  <a:lnTo>
                    <a:pt x="9" y="3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27" name="Freeform 89"/>
            <p:cNvSpPr>
              <a:spLocks noChangeAspect="1"/>
            </p:cNvSpPr>
            <p:nvPr/>
          </p:nvSpPr>
          <p:spPr bwMode="auto">
            <a:xfrm>
              <a:off x="1383" y="1144"/>
              <a:ext cx="22"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28" name="Line 90"/>
            <p:cNvSpPr>
              <a:spLocks noChangeAspect="1" noChangeShapeType="1"/>
            </p:cNvSpPr>
            <p:nvPr/>
          </p:nvSpPr>
          <p:spPr bwMode="auto">
            <a:xfrm flipV="1">
              <a:off x="1405"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29" name="Freeform 91"/>
            <p:cNvSpPr>
              <a:spLocks noChangeAspect="1"/>
            </p:cNvSpPr>
            <p:nvPr/>
          </p:nvSpPr>
          <p:spPr bwMode="auto">
            <a:xfrm>
              <a:off x="1423" y="1063"/>
              <a:ext cx="21" cy="41"/>
            </a:xfrm>
            <a:custGeom>
              <a:avLst/>
              <a:gdLst>
                <a:gd name="T0" fmla="*/ 0 w 28"/>
                <a:gd name="T1" fmla="*/ 72 h 72"/>
                <a:gd name="T2" fmla="*/ 14 w 28"/>
                <a:gd name="T3" fmla="*/ 34 h 72"/>
                <a:gd name="T4" fmla="*/ 28 w 28"/>
                <a:gd name="T5" fmla="*/ 0 h 72"/>
              </a:gdLst>
              <a:ahLst/>
              <a:cxnLst>
                <a:cxn ang="0">
                  <a:pos x="T0" y="T1"/>
                </a:cxn>
                <a:cxn ang="0">
                  <a:pos x="T2" y="T3"/>
                </a:cxn>
                <a:cxn ang="0">
                  <a:pos x="T4" y="T5"/>
                </a:cxn>
              </a:cxnLst>
              <a:rect l="0" t="0" r="r" b="b"/>
              <a:pathLst>
                <a:path w="28" h="72">
                  <a:moveTo>
                    <a:pt x="0" y="72"/>
                  </a:moveTo>
                  <a:lnTo>
                    <a:pt x="14" y="3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30" name="Line 92"/>
            <p:cNvSpPr>
              <a:spLocks noChangeAspect="1" noChangeShapeType="1"/>
            </p:cNvSpPr>
            <p:nvPr/>
          </p:nvSpPr>
          <p:spPr bwMode="auto">
            <a:xfrm flipV="1">
              <a:off x="1444"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31" name="Line 93"/>
            <p:cNvSpPr>
              <a:spLocks noChangeAspect="1" noChangeShapeType="1"/>
            </p:cNvSpPr>
            <p:nvPr/>
          </p:nvSpPr>
          <p:spPr bwMode="auto">
            <a:xfrm flipV="1">
              <a:off x="1462"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32" name="Freeform 94"/>
            <p:cNvSpPr>
              <a:spLocks noChangeAspect="1"/>
            </p:cNvSpPr>
            <p:nvPr/>
          </p:nvSpPr>
          <p:spPr bwMode="auto">
            <a:xfrm>
              <a:off x="1480" y="945"/>
              <a:ext cx="22" cy="40"/>
            </a:xfrm>
            <a:custGeom>
              <a:avLst/>
              <a:gdLst>
                <a:gd name="T0" fmla="*/ 0 w 29"/>
                <a:gd name="T1" fmla="*/ 72 h 72"/>
                <a:gd name="T2" fmla="*/ 15 w 29"/>
                <a:gd name="T3" fmla="*/ 34 h 72"/>
                <a:gd name="T4" fmla="*/ 29 w 29"/>
                <a:gd name="T5" fmla="*/ 0 h 72"/>
              </a:gdLst>
              <a:ahLst/>
              <a:cxnLst>
                <a:cxn ang="0">
                  <a:pos x="T0" y="T1"/>
                </a:cxn>
                <a:cxn ang="0">
                  <a:pos x="T2" y="T3"/>
                </a:cxn>
                <a:cxn ang="0">
                  <a:pos x="T4" y="T5"/>
                </a:cxn>
              </a:cxnLst>
              <a:rect l="0" t="0" r="r" b="b"/>
              <a:pathLst>
                <a:path w="29" h="72">
                  <a:moveTo>
                    <a:pt x="0" y="72"/>
                  </a:moveTo>
                  <a:lnTo>
                    <a:pt x="15"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33" name="Line 95"/>
            <p:cNvSpPr>
              <a:spLocks noChangeAspect="1" noChangeShapeType="1"/>
            </p:cNvSpPr>
            <p:nvPr/>
          </p:nvSpPr>
          <p:spPr bwMode="auto">
            <a:xfrm flipV="1">
              <a:off x="1502"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34" name="Freeform 96"/>
            <p:cNvSpPr>
              <a:spLocks noChangeAspect="1"/>
            </p:cNvSpPr>
            <p:nvPr/>
          </p:nvSpPr>
          <p:spPr bwMode="auto">
            <a:xfrm>
              <a:off x="1520" y="872"/>
              <a:ext cx="22" cy="35"/>
            </a:xfrm>
            <a:custGeom>
              <a:avLst/>
              <a:gdLst>
                <a:gd name="T0" fmla="*/ 0 w 29"/>
                <a:gd name="T1" fmla="*/ 62 h 62"/>
                <a:gd name="T2" fmla="*/ 14 w 29"/>
                <a:gd name="T3" fmla="*/ 28 h 62"/>
                <a:gd name="T4" fmla="*/ 29 w 29"/>
                <a:gd name="T5" fmla="*/ 0 h 62"/>
              </a:gdLst>
              <a:ahLst/>
              <a:cxnLst>
                <a:cxn ang="0">
                  <a:pos x="T0" y="T1"/>
                </a:cxn>
                <a:cxn ang="0">
                  <a:pos x="T2" y="T3"/>
                </a:cxn>
                <a:cxn ang="0">
                  <a:pos x="T4" y="T5"/>
                </a:cxn>
              </a:cxnLst>
              <a:rect l="0" t="0" r="r" b="b"/>
              <a:pathLst>
                <a:path w="29" h="62">
                  <a:moveTo>
                    <a:pt x="0" y="62"/>
                  </a:moveTo>
                  <a:lnTo>
                    <a:pt x="14" y="28"/>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35" name="Line 97"/>
            <p:cNvSpPr>
              <a:spLocks noChangeAspect="1" noChangeShapeType="1"/>
            </p:cNvSpPr>
            <p:nvPr/>
          </p:nvSpPr>
          <p:spPr bwMode="auto">
            <a:xfrm flipV="1">
              <a:off x="1542"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36" name="Line 98"/>
            <p:cNvSpPr>
              <a:spLocks noChangeAspect="1" noChangeShapeType="1"/>
            </p:cNvSpPr>
            <p:nvPr/>
          </p:nvSpPr>
          <p:spPr bwMode="auto">
            <a:xfrm flipV="1">
              <a:off x="1560"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37" name="Freeform 99"/>
            <p:cNvSpPr>
              <a:spLocks noChangeAspect="1"/>
            </p:cNvSpPr>
            <p:nvPr/>
          </p:nvSpPr>
          <p:spPr bwMode="auto">
            <a:xfrm>
              <a:off x="1578" y="769"/>
              <a:ext cx="22" cy="33"/>
            </a:xfrm>
            <a:custGeom>
              <a:avLst/>
              <a:gdLst>
                <a:gd name="T0" fmla="*/ 0 w 29"/>
                <a:gd name="T1" fmla="*/ 58 h 58"/>
                <a:gd name="T2" fmla="*/ 14 w 29"/>
                <a:gd name="T3" fmla="*/ 29 h 58"/>
                <a:gd name="T4" fmla="*/ 29 w 29"/>
                <a:gd name="T5" fmla="*/ 0 h 58"/>
              </a:gdLst>
              <a:ahLst/>
              <a:cxnLst>
                <a:cxn ang="0">
                  <a:pos x="T0" y="T1"/>
                </a:cxn>
                <a:cxn ang="0">
                  <a:pos x="T2" y="T3"/>
                </a:cxn>
                <a:cxn ang="0">
                  <a:pos x="T4" y="T5"/>
                </a:cxn>
              </a:cxnLst>
              <a:rect l="0" t="0" r="r" b="b"/>
              <a:pathLst>
                <a:path w="29" h="58">
                  <a:moveTo>
                    <a:pt x="0" y="58"/>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38" name="Line 100"/>
            <p:cNvSpPr>
              <a:spLocks noChangeAspect="1" noChangeShapeType="1"/>
            </p:cNvSpPr>
            <p:nvPr/>
          </p:nvSpPr>
          <p:spPr bwMode="auto">
            <a:xfrm flipV="1">
              <a:off x="1600"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39" name="Freeform 101"/>
            <p:cNvSpPr>
              <a:spLocks noChangeAspect="1"/>
            </p:cNvSpPr>
            <p:nvPr/>
          </p:nvSpPr>
          <p:spPr bwMode="auto">
            <a:xfrm>
              <a:off x="1618" y="712"/>
              <a:ext cx="21" cy="27"/>
            </a:xfrm>
            <a:custGeom>
              <a:avLst/>
              <a:gdLst>
                <a:gd name="T0" fmla="*/ 0 w 28"/>
                <a:gd name="T1" fmla="*/ 48 h 48"/>
                <a:gd name="T2" fmla="*/ 14 w 28"/>
                <a:gd name="T3" fmla="*/ 24 h 48"/>
                <a:gd name="T4" fmla="*/ 28 w 28"/>
                <a:gd name="T5" fmla="*/ 0 h 48"/>
              </a:gdLst>
              <a:ahLst/>
              <a:cxnLst>
                <a:cxn ang="0">
                  <a:pos x="T0" y="T1"/>
                </a:cxn>
                <a:cxn ang="0">
                  <a:pos x="T2" y="T3"/>
                </a:cxn>
                <a:cxn ang="0">
                  <a:pos x="T4" y="T5"/>
                </a:cxn>
              </a:cxnLst>
              <a:rect l="0" t="0" r="r" b="b"/>
              <a:pathLst>
                <a:path w="28" h="48">
                  <a:moveTo>
                    <a:pt x="0" y="48"/>
                  </a:moveTo>
                  <a:lnTo>
                    <a:pt x="14" y="2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40" name="Freeform 102"/>
            <p:cNvSpPr>
              <a:spLocks noChangeAspect="1"/>
            </p:cNvSpPr>
            <p:nvPr/>
          </p:nvSpPr>
          <p:spPr bwMode="auto">
            <a:xfrm>
              <a:off x="1639" y="686"/>
              <a:ext cx="18" cy="26"/>
            </a:xfrm>
            <a:custGeom>
              <a:avLst/>
              <a:gdLst>
                <a:gd name="T0" fmla="*/ 0 w 24"/>
                <a:gd name="T1" fmla="*/ 47 h 47"/>
                <a:gd name="T2" fmla="*/ 10 w 24"/>
                <a:gd name="T3" fmla="*/ 24 h 47"/>
                <a:gd name="T4" fmla="*/ 24 w 24"/>
                <a:gd name="T5" fmla="*/ 0 h 47"/>
              </a:gdLst>
              <a:ahLst/>
              <a:cxnLst>
                <a:cxn ang="0">
                  <a:pos x="T0" y="T1"/>
                </a:cxn>
                <a:cxn ang="0">
                  <a:pos x="T2" y="T3"/>
                </a:cxn>
                <a:cxn ang="0">
                  <a:pos x="T4" y="T5"/>
                </a:cxn>
              </a:cxnLst>
              <a:rect l="0" t="0" r="r" b="b"/>
              <a:pathLst>
                <a:path w="24" h="47">
                  <a:moveTo>
                    <a:pt x="0" y="47"/>
                  </a:moveTo>
                  <a:lnTo>
                    <a:pt x="10" y="2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41" name="Freeform 103"/>
            <p:cNvSpPr>
              <a:spLocks noChangeAspect="1"/>
            </p:cNvSpPr>
            <p:nvPr/>
          </p:nvSpPr>
          <p:spPr bwMode="auto">
            <a:xfrm>
              <a:off x="1657" y="664"/>
              <a:ext cx="21" cy="22"/>
            </a:xfrm>
            <a:custGeom>
              <a:avLst/>
              <a:gdLst>
                <a:gd name="T0" fmla="*/ 0 w 29"/>
                <a:gd name="T1" fmla="*/ 39 h 39"/>
                <a:gd name="T2" fmla="*/ 15 w 29"/>
                <a:gd name="T3" fmla="*/ 19 h 39"/>
                <a:gd name="T4" fmla="*/ 29 w 29"/>
                <a:gd name="T5" fmla="*/ 0 h 39"/>
              </a:gdLst>
              <a:ahLst/>
              <a:cxnLst>
                <a:cxn ang="0">
                  <a:pos x="T0" y="T1"/>
                </a:cxn>
                <a:cxn ang="0">
                  <a:pos x="T2" y="T3"/>
                </a:cxn>
                <a:cxn ang="0">
                  <a:pos x="T4" y="T5"/>
                </a:cxn>
              </a:cxnLst>
              <a:rect l="0" t="0" r="r" b="b"/>
              <a:pathLst>
                <a:path w="29" h="39">
                  <a:moveTo>
                    <a:pt x="0" y="39"/>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42" name="Freeform 104"/>
            <p:cNvSpPr>
              <a:spLocks noChangeAspect="1"/>
            </p:cNvSpPr>
            <p:nvPr/>
          </p:nvSpPr>
          <p:spPr bwMode="auto">
            <a:xfrm>
              <a:off x="1678" y="643"/>
              <a:ext cx="18" cy="21"/>
            </a:xfrm>
            <a:custGeom>
              <a:avLst/>
              <a:gdLst>
                <a:gd name="T0" fmla="*/ 0 w 24"/>
                <a:gd name="T1" fmla="*/ 38 h 38"/>
                <a:gd name="T2" fmla="*/ 15 w 24"/>
                <a:gd name="T3" fmla="*/ 19 h 38"/>
                <a:gd name="T4" fmla="*/ 24 w 24"/>
                <a:gd name="T5" fmla="*/ 0 h 38"/>
              </a:gdLst>
              <a:ahLst/>
              <a:cxnLst>
                <a:cxn ang="0">
                  <a:pos x="T0" y="T1"/>
                </a:cxn>
                <a:cxn ang="0">
                  <a:pos x="T2" y="T3"/>
                </a:cxn>
                <a:cxn ang="0">
                  <a:pos x="T4" y="T5"/>
                </a:cxn>
              </a:cxnLst>
              <a:rect l="0" t="0" r="r" b="b"/>
              <a:pathLst>
                <a:path w="24" h="38">
                  <a:moveTo>
                    <a:pt x="0" y="38"/>
                  </a:moveTo>
                  <a:lnTo>
                    <a:pt x="15" y="19"/>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43" name="Freeform 105"/>
            <p:cNvSpPr>
              <a:spLocks noChangeAspect="1"/>
            </p:cNvSpPr>
            <p:nvPr/>
          </p:nvSpPr>
          <p:spPr bwMode="auto">
            <a:xfrm>
              <a:off x="1696" y="626"/>
              <a:ext cx="18" cy="17"/>
            </a:xfrm>
            <a:custGeom>
              <a:avLst/>
              <a:gdLst>
                <a:gd name="T0" fmla="*/ 0 w 24"/>
                <a:gd name="T1" fmla="*/ 29 h 29"/>
                <a:gd name="T2" fmla="*/ 10 w 24"/>
                <a:gd name="T3" fmla="*/ 14 h 29"/>
                <a:gd name="T4" fmla="*/ 24 w 24"/>
                <a:gd name="T5" fmla="*/ 0 h 29"/>
              </a:gdLst>
              <a:ahLst/>
              <a:cxnLst>
                <a:cxn ang="0">
                  <a:pos x="T0" y="T1"/>
                </a:cxn>
                <a:cxn ang="0">
                  <a:pos x="T2" y="T3"/>
                </a:cxn>
                <a:cxn ang="0">
                  <a:pos x="T4" y="T5"/>
                </a:cxn>
              </a:cxnLst>
              <a:rect l="0" t="0" r="r" b="b"/>
              <a:pathLst>
                <a:path w="24" h="29">
                  <a:moveTo>
                    <a:pt x="0" y="29"/>
                  </a:moveTo>
                  <a:lnTo>
                    <a:pt x="10" y="1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44" name="Freeform 106"/>
            <p:cNvSpPr>
              <a:spLocks noChangeAspect="1"/>
            </p:cNvSpPr>
            <p:nvPr/>
          </p:nvSpPr>
          <p:spPr bwMode="auto">
            <a:xfrm>
              <a:off x="1714" y="610"/>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45" name="Line 107"/>
            <p:cNvSpPr>
              <a:spLocks noChangeAspect="1" noChangeShapeType="1"/>
            </p:cNvSpPr>
            <p:nvPr/>
          </p:nvSpPr>
          <p:spPr bwMode="auto">
            <a:xfrm flipV="1">
              <a:off x="1736"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46" name="Freeform 108"/>
            <p:cNvSpPr>
              <a:spLocks noChangeAspect="1"/>
            </p:cNvSpPr>
            <p:nvPr/>
          </p:nvSpPr>
          <p:spPr bwMode="auto">
            <a:xfrm>
              <a:off x="1754" y="591"/>
              <a:ext cx="22" cy="8"/>
            </a:xfrm>
            <a:custGeom>
              <a:avLst/>
              <a:gdLst>
                <a:gd name="T0" fmla="*/ 0 w 29"/>
                <a:gd name="T1" fmla="*/ 14 h 14"/>
                <a:gd name="T2" fmla="*/ 14 w 29"/>
                <a:gd name="T3" fmla="*/ 4 h 14"/>
                <a:gd name="T4" fmla="*/ 29 w 29"/>
                <a:gd name="T5" fmla="*/ 0 h 14"/>
              </a:gdLst>
              <a:ahLst/>
              <a:cxnLst>
                <a:cxn ang="0">
                  <a:pos x="T0" y="T1"/>
                </a:cxn>
                <a:cxn ang="0">
                  <a:pos x="T2" y="T3"/>
                </a:cxn>
                <a:cxn ang="0">
                  <a:pos x="T4" y="T5"/>
                </a:cxn>
              </a:cxnLst>
              <a:rect l="0" t="0" r="r" b="b"/>
              <a:pathLst>
                <a:path w="29" h="14">
                  <a:moveTo>
                    <a:pt x="0" y="14"/>
                  </a:moveTo>
                  <a:lnTo>
                    <a:pt x="14" y="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47" name="Freeform 109"/>
            <p:cNvSpPr>
              <a:spLocks noChangeAspect="1"/>
            </p:cNvSpPr>
            <p:nvPr/>
          </p:nvSpPr>
          <p:spPr bwMode="auto">
            <a:xfrm>
              <a:off x="1776" y="586"/>
              <a:ext cx="18" cy="5"/>
            </a:xfrm>
            <a:custGeom>
              <a:avLst/>
              <a:gdLst>
                <a:gd name="T0" fmla="*/ 0 w 24"/>
                <a:gd name="T1" fmla="*/ 10 h 10"/>
                <a:gd name="T2" fmla="*/ 14 w 24"/>
                <a:gd name="T3" fmla="*/ 5 h 10"/>
                <a:gd name="T4" fmla="*/ 24 w 24"/>
                <a:gd name="T5" fmla="*/ 0 h 10"/>
              </a:gdLst>
              <a:ahLst/>
              <a:cxnLst>
                <a:cxn ang="0">
                  <a:pos x="T0" y="T1"/>
                </a:cxn>
                <a:cxn ang="0">
                  <a:pos x="T2" y="T3"/>
                </a:cxn>
                <a:cxn ang="0">
                  <a:pos x="T4" y="T5"/>
                </a:cxn>
              </a:cxnLst>
              <a:rect l="0" t="0" r="r" b="b"/>
              <a:pathLst>
                <a:path w="24" h="10">
                  <a:moveTo>
                    <a:pt x="0" y="10"/>
                  </a:moveTo>
                  <a:lnTo>
                    <a:pt x="14" y="5"/>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48" name="Freeform 110"/>
            <p:cNvSpPr>
              <a:spLocks noChangeAspect="1"/>
            </p:cNvSpPr>
            <p:nvPr/>
          </p:nvSpPr>
          <p:spPr bwMode="auto">
            <a:xfrm>
              <a:off x="1794" y="586"/>
              <a:ext cx="18" cy="0"/>
            </a:xfrm>
            <a:custGeom>
              <a:avLst/>
              <a:gdLst>
                <a:gd name="T0" fmla="*/ 0 w 24"/>
                <a:gd name="T1" fmla="*/ 9 w 24"/>
                <a:gd name="T2" fmla="*/ 24 w 24"/>
              </a:gdLst>
              <a:ahLst/>
              <a:cxnLst>
                <a:cxn ang="0">
                  <a:pos x="T0" y="0"/>
                </a:cxn>
                <a:cxn ang="0">
                  <a:pos x="T1" y="0"/>
                </a:cxn>
                <a:cxn ang="0">
                  <a:pos x="T2" y="0"/>
                </a:cxn>
              </a:cxnLst>
              <a:rect l="0" t="0" r="r" b="b"/>
              <a:pathLst>
                <a:path w="24">
                  <a:moveTo>
                    <a:pt x="0" y="0"/>
                  </a:moveTo>
                  <a:lnTo>
                    <a:pt x="9"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49" name="Freeform 111"/>
            <p:cNvSpPr>
              <a:spLocks noChangeAspect="1"/>
            </p:cNvSpPr>
            <p:nvPr/>
          </p:nvSpPr>
          <p:spPr bwMode="auto">
            <a:xfrm>
              <a:off x="1812" y="586"/>
              <a:ext cx="21" cy="0"/>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50" name="Freeform 112"/>
            <p:cNvSpPr>
              <a:spLocks noChangeAspect="1"/>
            </p:cNvSpPr>
            <p:nvPr/>
          </p:nvSpPr>
          <p:spPr bwMode="auto">
            <a:xfrm>
              <a:off x="1833" y="586"/>
              <a:ext cx="18" cy="5"/>
            </a:xfrm>
            <a:custGeom>
              <a:avLst/>
              <a:gdLst>
                <a:gd name="T0" fmla="*/ 0 w 24"/>
                <a:gd name="T1" fmla="*/ 0 h 10"/>
                <a:gd name="T2" fmla="*/ 10 w 24"/>
                <a:gd name="T3" fmla="*/ 5 h 10"/>
                <a:gd name="T4" fmla="*/ 24 w 24"/>
                <a:gd name="T5" fmla="*/ 10 h 10"/>
              </a:gdLst>
              <a:ahLst/>
              <a:cxnLst>
                <a:cxn ang="0">
                  <a:pos x="T0" y="T1"/>
                </a:cxn>
                <a:cxn ang="0">
                  <a:pos x="T2" y="T3"/>
                </a:cxn>
                <a:cxn ang="0">
                  <a:pos x="T4" y="T5"/>
                </a:cxn>
              </a:cxnLst>
              <a:rect l="0" t="0" r="r" b="b"/>
              <a:pathLst>
                <a:path w="24" h="10">
                  <a:moveTo>
                    <a:pt x="0" y="0"/>
                  </a:moveTo>
                  <a:lnTo>
                    <a:pt x="10" y="5"/>
                  </a:lnTo>
                  <a:lnTo>
                    <a:pt x="24"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51" name="Freeform 113"/>
            <p:cNvSpPr>
              <a:spLocks noChangeAspect="1"/>
            </p:cNvSpPr>
            <p:nvPr/>
          </p:nvSpPr>
          <p:spPr bwMode="auto">
            <a:xfrm>
              <a:off x="1851" y="591"/>
              <a:ext cx="22" cy="8"/>
            </a:xfrm>
            <a:custGeom>
              <a:avLst/>
              <a:gdLst>
                <a:gd name="T0" fmla="*/ 0 w 29"/>
                <a:gd name="T1" fmla="*/ 0 h 14"/>
                <a:gd name="T2" fmla="*/ 15 w 29"/>
                <a:gd name="T3" fmla="*/ 4 h 14"/>
                <a:gd name="T4" fmla="*/ 29 w 29"/>
                <a:gd name="T5" fmla="*/ 14 h 14"/>
              </a:gdLst>
              <a:ahLst/>
              <a:cxnLst>
                <a:cxn ang="0">
                  <a:pos x="T0" y="T1"/>
                </a:cxn>
                <a:cxn ang="0">
                  <a:pos x="T2" y="T3"/>
                </a:cxn>
                <a:cxn ang="0">
                  <a:pos x="T4" y="T5"/>
                </a:cxn>
              </a:cxnLst>
              <a:rect l="0" t="0" r="r" b="b"/>
              <a:pathLst>
                <a:path w="29" h="14">
                  <a:moveTo>
                    <a:pt x="0" y="0"/>
                  </a:moveTo>
                  <a:lnTo>
                    <a:pt x="15" y="4"/>
                  </a:lnTo>
                  <a:lnTo>
                    <a:pt x="29" y="1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52" name="Line 114"/>
            <p:cNvSpPr>
              <a:spLocks noChangeAspect="1" noChangeShapeType="1"/>
            </p:cNvSpPr>
            <p:nvPr/>
          </p:nvSpPr>
          <p:spPr bwMode="auto">
            <a:xfrm>
              <a:off x="1873"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53" name="Freeform 115"/>
            <p:cNvSpPr>
              <a:spLocks noChangeAspect="1"/>
            </p:cNvSpPr>
            <p:nvPr/>
          </p:nvSpPr>
          <p:spPr bwMode="auto">
            <a:xfrm>
              <a:off x="1891" y="610"/>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54" name="Freeform 116"/>
            <p:cNvSpPr>
              <a:spLocks noChangeAspect="1"/>
            </p:cNvSpPr>
            <p:nvPr/>
          </p:nvSpPr>
          <p:spPr bwMode="auto">
            <a:xfrm>
              <a:off x="1913" y="626"/>
              <a:ext cx="18" cy="17"/>
            </a:xfrm>
            <a:custGeom>
              <a:avLst/>
              <a:gdLst>
                <a:gd name="T0" fmla="*/ 0 w 24"/>
                <a:gd name="T1" fmla="*/ 0 h 29"/>
                <a:gd name="T2" fmla="*/ 14 w 24"/>
                <a:gd name="T3" fmla="*/ 14 h 29"/>
                <a:gd name="T4" fmla="*/ 24 w 24"/>
                <a:gd name="T5" fmla="*/ 29 h 29"/>
              </a:gdLst>
              <a:ahLst/>
              <a:cxnLst>
                <a:cxn ang="0">
                  <a:pos x="T0" y="T1"/>
                </a:cxn>
                <a:cxn ang="0">
                  <a:pos x="T2" y="T3"/>
                </a:cxn>
                <a:cxn ang="0">
                  <a:pos x="T4" y="T5"/>
                </a:cxn>
              </a:cxnLst>
              <a:rect l="0" t="0" r="r" b="b"/>
              <a:pathLst>
                <a:path w="24" h="29">
                  <a:moveTo>
                    <a:pt x="0" y="0"/>
                  </a:moveTo>
                  <a:lnTo>
                    <a:pt x="14" y="14"/>
                  </a:lnTo>
                  <a:lnTo>
                    <a:pt x="24"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55" name="Freeform 117"/>
            <p:cNvSpPr>
              <a:spLocks noChangeAspect="1"/>
            </p:cNvSpPr>
            <p:nvPr/>
          </p:nvSpPr>
          <p:spPr bwMode="auto">
            <a:xfrm>
              <a:off x="1931" y="643"/>
              <a:ext cx="18" cy="21"/>
            </a:xfrm>
            <a:custGeom>
              <a:avLst/>
              <a:gdLst>
                <a:gd name="T0" fmla="*/ 0 w 24"/>
                <a:gd name="T1" fmla="*/ 0 h 38"/>
                <a:gd name="T2" fmla="*/ 9 w 24"/>
                <a:gd name="T3" fmla="*/ 19 h 38"/>
                <a:gd name="T4" fmla="*/ 24 w 24"/>
                <a:gd name="T5" fmla="*/ 38 h 38"/>
              </a:gdLst>
              <a:ahLst/>
              <a:cxnLst>
                <a:cxn ang="0">
                  <a:pos x="T0" y="T1"/>
                </a:cxn>
                <a:cxn ang="0">
                  <a:pos x="T2" y="T3"/>
                </a:cxn>
                <a:cxn ang="0">
                  <a:pos x="T4" y="T5"/>
                </a:cxn>
              </a:cxnLst>
              <a:rect l="0" t="0" r="r" b="b"/>
              <a:pathLst>
                <a:path w="24" h="38">
                  <a:moveTo>
                    <a:pt x="0" y="0"/>
                  </a:moveTo>
                  <a:lnTo>
                    <a:pt x="9" y="19"/>
                  </a:lnTo>
                  <a:lnTo>
                    <a:pt x="24" y="3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56" name="Freeform 118"/>
            <p:cNvSpPr>
              <a:spLocks noChangeAspect="1"/>
            </p:cNvSpPr>
            <p:nvPr/>
          </p:nvSpPr>
          <p:spPr bwMode="auto">
            <a:xfrm>
              <a:off x="1949" y="664"/>
              <a:ext cx="21" cy="22"/>
            </a:xfrm>
            <a:custGeom>
              <a:avLst/>
              <a:gdLst>
                <a:gd name="T0" fmla="*/ 0 w 29"/>
                <a:gd name="T1" fmla="*/ 0 h 39"/>
                <a:gd name="T2" fmla="*/ 14 w 29"/>
                <a:gd name="T3" fmla="*/ 19 h 39"/>
                <a:gd name="T4" fmla="*/ 29 w 29"/>
                <a:gd name="T5" fmla="*/ 39 h 39"/>
              </a:gdLst>
              <a:ahLst/>
              <a:cxnLst>
                <a:cxn ang="0">
                  <a:pos x="T0" y="T1"/>
                </a:cxn>
                <a:cxn ang="0">
                  <a:pos x="T2" y="T3"/>
                </a:cxn>
                <a:cxn ang="0">
                  <a:pos x="T4" y="T5"/>
                </a:cxn>
              </a:cxnLst>
              <a:rect l="0" t="0" r="r" b="b"/>
              <a:pathLst>
                <a:path w="29" h="39">
                  <a:moveTo>
                    <a:pt x="0" y="0"/>
                  </a:moveTo>
                  <a:lnTo>
                    <a:pt x="14" y="19"/>
                  </a:lnTo>
                  <a:lnTo>
                    <a:pt x="29" y="3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57" name="Freeform 119"/>
            <p:cNvSpPr>
              <a:spLocks noChangeAspect="1"/>
            </p:cNvSpPr>
            <p:nvPr/>
          </p:nvSpPr>
          <p:spPr bwMode="auto">
            <a:xfrm>
              <a:off x="1970" y="686"/>
              <a:ext cx="18" cy="26"/>
            </a:xfrm>
            <a:custGeom>
              <a:avLst/>
              <a:gdLst>
                <a:gd name="T0" fmla="*/ 0 w 24"/>
                <a:gd name="T1" fmla="*/ 0 h 47"/>
                <a:gd name="T2" fmla="*/ 9 w 24"/>
                <a:gd name="T3" fmla="*/ 24 h 47"/>
                <a:gd name="T4" fmla="*/ 24 w 24"/>
                <a:gd name="T5" fmla="*/ 47 h 47"/>
              </a:gdLst>
              <a:ahLst/>
              <a:cxnLst>
                <a:cxn ang="0">
                  <a:pos x="T0" y="T1"/>
                </a:cxn>
                <a:cxn ang="0">
                  <a:pos x="T2" y="T3"/>
                </a:cxn>
                <a:cxn ang="0">
                  <a:pos x="T4" y="T5"/>
                </a:cxn>
              </a:cxnLst>
              <a:rect l="0" t="0" r="r" b="b"/>
              <a:pathLst>
                <a:path w="24" h="47">
                  <a:moveTo>
                    <a:pt x="0" y="0"/>
                  </a:moveTo>
                  <a:lnTo>
                    <a:pt x="9" y="24"/>
                  </a:lnTo>
                  <a:lnTo>
                    <a:pt x="24" y="4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58" name="Freeform 120"/>
            <p:cNvSpPr>
              <a:spLocks noChangeAspect="1"/>
            </p:cNvSpPr>
            <p:nvPr/>
          </p:nvSpPr>
          <p:spPr bwMode="auto">
            <a:xfrm>
              <a:off x="1988" y="712"/>
              <a:ext cx="21" cy="27"/>
            </a:xfrm>
            <a:custGeom>
              <a:avLst/>
              <a:gdLst>
                <a:gd name="T0" fmla="*/ 0 w 28"/>
                <a:gd name="T1" fmla="*/ 0 h 48"/>
                <a:gd name="T2" fmla="*/ 14 w 28"/>
                <a:gd name="T3" fmla="*/ 24 h 48"/>
                <a:gd name="T4" fmla="*/ 28 w 28"/>
                <a:gd name="T5" fmla="*/ 48 h 48"/>
              </a:gdLst>
              <a:ahLst/>
              <a:cxnLst>
                <a:cxn ang="0">
                  <a:pos x="T0" y="T1"/>
                </a:cxn>
                <a:cxn ang="0">
                  <a:pos x="T2" y="T3"/>
                </a:cxn>
                <a:cxn ang="0">
                  <a:pos x="T4" y="T5"/>
                </a:cxn>
              </a:cxnLst>
              <a:rect l="0" t="0" r="r" b="b"/>
              <a:pathLst>
                <a:path w="28" h="48">
                  <a:moveTo>
                    <a:pt x="0" y="0"/>
                  </a:moveTo>
                  <a:lnTo>
                    <a:pt x="14" y="24"/>
                  </a:lnTo>
                  <a:lnTo>
                    <a:pt x="28"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59" name="Line 121"/>
            <p:cNvSpPr>
              <a:spLocks noChangeAspect="1" noChangeShapeType="1"/>
            </p:cNvSpPr>
            <p:nvPr/>
          </p:nvSpPr>
          <p:spPr bwMode="auto">
            <a:xfrm>
              <a:off x="2009"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60" name="Freeform 122"/>
            <p:cNvSpPr>
              <a:spLocks noChangeAspect="1"/>
            </p:cNvSpPr>
            <p:nvPr/>
          </p:nvSpPr>
          <p:spPr bwMode="auto">
            <a:xfrm>
              <a:off x="2027" y="769"/>
              <a:ext cx="22" cy="33"/>
            </a:xfrm>
            <a:custGeom>
              <a:avLst/>
              <a:gdLst>
                <a:gd name="T0" fmla="*/ 0 w 29"/>
                <a:gd name="T1" fmla="*/ 0 h 58"/>
                <a:gd name="T2" fmla="*/ 15 w 29"/>
                <a:gd name="T3" fmla="*/ 29 h 58"/>
                <a:gd name="T4" fmla="*/ 29 w 29"/>
                <a:gd name="T5" fmla="*/ 58 h 58"/>
              </a:gdLst>
              <a:ahLst/>
              <a:cxnLst>
                <a:cxn ang="0">
                  <a:pos x="T0" y="T1"/>
                </a:cxn>
                <a:cxn ang="0">
                  <a:pos x="T2" y="T3"/>
                </a:cxn>
                <a:cxn ang="0">
                  <a:pos x="T4" y="T5"/>
                </a:cxn>
              </a:cxnLst>
              <a:rect l="0" t="0" r="r" b="b"/>
              <a:pathLst>
                <a:path w="29" h="58">
                  <a:moveTo>
                    <a:pt x="0" y="0"/>
                  </a:moveTo>
                  <a:lnTo>
                    <a:pt x="15"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61" name="Line 123"/>
            <p:cNvSpPr>
              <a:spLocks noChangeAspect="1" noChangeShapeType="1"/>
            </p:cNvSpPr>
            <p:nvPr/>
          </p:nvSpPr>
          <p:spPr bwMode="auto">
            <a:xfrm>
              <a:off x="2049"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62" name="Line 124"/>
            <p:cNvSpPr>
              <a:spLocks noChangeAspect="1" noChangeShapeType="1"/>
            </p:cNvSpPr>
            <p:nvPr/>
          </p:nvSpPr>
          <p:spPr bwMode="auto">
            <a:xfrm>
              <a:off x="2067"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63" name="Freeform 125"/>
            <p:cNvSpPr>
              <a:spLocks noChangeAspect="1"/>
            </p:cNvSpPr>
            <p:nvPr/>
          </p:nvSpPr>
          <p:spPr bwMode="auto">
            <a:xfrm>
              <a:off x="2085" y="872"/>
              <a:ext cx="22" cy="35"/>
            </a:xfrm>
            <a:custGeom>
              <a:avLst/>
              <a:gdLst>
                <a:gd name="T0" fmla="*/ 0 w 29"/>
                <a:gd name="T1" fmla="*/ 0 h 62"/>
                <a:gd name="T2" fmla="*/ 15 w 29"/>
                <a:gd name="T3" fmla="*/ 28 h 62"/>
                <a:gd name="T4" fmla="*/ 29 w 29"/>
                <a:gd name="T5" fmla="*/ 62 h 62"/>
              </a:gdLst>
              <a:ahLst/>
              <a:cxnLst>
                <a:cxn ang="0">
                  <a:pos x="T0" y="T1"/>
                </a:cxn>
                <a:cxn ang="0">
                  <a:pos x="T2" y="T3"/>
                </a:cxn>
                <a:cxn ang="0">
                  <a:pos x="T4" y="T5"/>
                </a:cxn>
              </a:cxnLst>
              <a:rect l="0" t="0" r="r" b="b"/>
              <a:pathLst>
                <a:path w="29" h="62">
                  <a:moveTo>
                    <a:pt x="0" y="0"/>
                  </a:moveTo>
                  <a:lnTo>
                    <a:pt x="15" y="28"/>
                  </a:lnTo>
                  <a:lnTo>
                    <a:pt x="29" y="6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64" name="Line 126"/>
            <p:cNvSpPr>
              <a:spLocks noChangeAspect="1" noChangeShapeType="1"/>
            </p:cNvSpPr>
            <p:nvPr/>
          </p:nvSpPr>
          <p:spPr bwMode="auto">
            <a:xfrm>
              <a:off x="2107"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65" name="Freeform 127"/>
            <p:cNvSpPr>
              <a:spLocks noChangeAspect="1"/>
            </p:cNvSpPr>
            <p:nvPr/>
          </p:nvSpPr>
          <p:spPr bwMode="auto">
            <a:xfrm>
              <a:off x="2125" y="945"/>
              <a:ext cx="22" cy="40"/>
            </a:xfrm>
            <a:custGeom>
              <a:avLst/>
              <a:gdLst>
                <a:gd name="T0" fmla="*/ 0 w 29"/>
                <a:gd name="T1" fmla="*/ 0 h 72"/>
                <a:gd name="T2" fmla="*/ 14 w 29"/>
                <a:gd name="T3" fmla="*/ 34 h 72"/>
                <a:gd name="T4" fmla="*/ 29 w 29"/>
                <a:gd name="T5" fmla="*/ 72 h 72"/>
              </a:gdLst>
              <a:ahLst/>
              <a:cxnLst>
                <a:cxn ang="0">
                  <a:pos x="T0" y="T1"/>
                </a:cxn>
                <a:cxn ang="0">
                  <a:pos x="T2" y="T3"/>
                </a:cxn>
                <a:cxn ang="0">
                  <a:pos x="T4" y="T5"/>
                </a:cxn>
              </a:cxnLst>
              <a:rect l="0" t="0" r="r" b="b"/>
              <a:pathLst>
                <a:path w="29" h="72">
                  <a:moveTo>
                    <a:pt x="0" y="0"/>
                  </a:moveTo>
                  <a:lnTo>
                    <a:pt x="14" y="34"/>
                  </a:lnTo>
                  <a:lnTo>
                    <a:pt x="29"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66" name="Line 128"/>
            <p:cNvSpPr>
              <a:spLocks noChangeAspect="1" noChangeShapeType="1"/>
            </p:cNvSpPr>
            <p:nvPr/>
          </p:nvSpPr>
          <p:spPr bwMode="auto">
            <a:xfrm>
              <a:off x="2147"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67" name="Line 129"/>
            <p:cNvSpPr>
              <a:spLocks noChangeAspect="1" noChangeShapeType="1"/>
            </p:cNvSpPr>
            <p:nvPr/>
          </p:nvSpPr>
          <p:spPr bwMode="auto">
            <a:xfrm>
              <a:off x="2165"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68" name="Freeform 130"/>
            <p:cNvSpPr>
              <a:spLocks noChangeAspect="1"/>
            </p:cNvSpPr>
            <p:nvPr/>
          </p:nvSpPr>
          <p:spPr bwMode="auto">
            <a:xfrm>
              <a:off x="2183" y="1063"/>
              <a:ext cx="21" cy="41"/>
            </a:xfrm>
            <a:custGeom>
              <a:avLst/>
              <a:gdLst>
                <a:gd name="T0" fmla="*/ 0 w 28"/>
                <a:gd name="T1" fmla="*/ 0 h 72"/>
                <a:gd name="T2" fmla="*/ 14 w 28"/>
                <a:gd name="T3" fmla="*/ 34 h 72"/>
                <a:gd name="T4" fmla="*/ 28 w 28"/>
                <a:gd name="T5" fmla="*/ 72 h 72"/>
              </a:gdLst>
              <a:ahLst/>
              <a:cxnLst>
                <a:cxn ang="0">
                  <a:pos x="T0" y="T1"/>
                </a:cxn>
                <a:cxn ang="0">
                  <a:pos x="T2" y="T3"/>
                </a:cxn>
                <a:cxn ang="0">
                  <a:pos x="T4" y="T5"/>
                </a:cxn>
              </a:cxnLst>
              <a:rect l="0" t="0" r="r" b="b"/>
              <a:pathLst>
                <a:path w="28" h="72">
                  <a:moveTo>
                    <a:pt x="0" y="0"/>
                  </a:moveTo>
                  <a:lnTo>
                    <a:pt x="14" y="34"/>
                  </a:lnTo>
                  <a:lnTo>
                    <a:pt x="28"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69" name="Line 131"/>
            <p:cNvSpPr>
              <a:spLocks noChangeAspect="1" noChangeShapeType="1"/>
            </p:cNvSpPr>
            <p:nvPr/>
          </p:nvSpPr>
          <p:spPr bwMode="auto">
            <a:xfrm>
              <a:off x="2204"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70" name="Freeform 132"/>
            <p:cNvSpPr>
              <a:spLocks noChangeAspect="1"/>
            </p:cNvSpPr>
            <p:nvPr/>
          </p:nvSpPr>
          <p:spPr bwMode="auto">
            <a:xfrm>
              <a:off x="2222" y="1144"/>
              <a:ext cx="22"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71" name="Freeform 133"/>
            <p:cNvSpPr>
              <a:spLocks noChangeAspect="1"/>
            </p:cNvSpPr>
            <p:nvPr/>
          </p:nvSpPr>
          <p:spPr bwMode="auto">
            <a:xfrm>
              <a:off x="2244" y="1182"/>
              <a:ext cx="18" cy="40"/>
            </a:xfrm>
            <a:custGeom>
              <a:avLst/>
              <a:gdLst>
                <a:gd name="T0" fmla="*/ 0 w 24"/>
                <a:gd name="T1" fmla="*/ 0 h 72"/>
                <a:gd name="T2" fmla="*/ 10 w 24"/>
                <a:gd name="T3" fmla="*/ 34 h 72"/>
                <a:gd name="T4" fmla="*/ 24 w 24"/>
                <a:gd name="T5" fmla="*/ 72 h 72"/>
              </a:gdLst>
              <a:ahLst/>
              <a:cxnLst>
                <a:cxn ang="0">
                  <a:pos x="T0" y="T1"/>
                </a:cxn>
                <a:cxn ang="0">
                  <a:pos x="T2" y="T3"/>
                </a:cxn>
                <a:cxn ang="0">
                  <a:pos x="T4" y="T5"/>
                </a:cxn>
              </a:cxnLst>
              <a:rect l="0" t="0" r="r" b="b"/>
              <a:pathLst>
                <a:path w="24" h="72">
                  <a:moveTo>
                    <a:pt x="0" y="0"/>
                  </a:moveTo>
                  <a:lnTo>
                    <a:pt x="10" y="34"/>
                  </a:lnTo>
                  <a:lnTo>
                    <a:pt x="24"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72" name="Freeform 134"/>
            <p:cNvSpPr>
              <a:spLocks noChangeAspect="1"/>
            </p:cNvSpPr>
            <p:nvPr/>
          </p:nvSpPr>
          <p:spPr bwMode="auto">
            <a:xfrm>
              <a:off x="2262" y="1222"/>
              <a:ext cx="21"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73" name="Line 135"/>
            <p:cNvSpPr>
              <a:spLocks noChangeAspect="1" noChangeShapeType="1"/>
            </p:cNvSpPr>
            <p:nvPr/>
          </p:nvSpPr>
          <p:spPr bwMode="auto">
            <a:xfrm>
              <a:off x="2283"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74" name="Line 136"/>
            <p:cNvSpPr>
              <a:spLocks noChangeAspect="1" noChangeShapeType="1"/>
            </p:cNvSpPr>
            <p:nvPr/>
          </p:nvSpPr>
          <p:spPr bwMode="auto">
            <a:xfrm>
              <a:off x="2301"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75" name="Freeform 137"/>
            <p:cNvSpPr>
              <a:spLocks noChangeAspect="1"/>
            </p:cNvSpPr>
            <p:nvPr/>
          </p:nvSpPr>
          <p:spPr bwMode="auto">
            <a:xfrm>
              <a:off x="2319" y="1336"/>
              <a:ext cx="22" cy="38"/>
            </a:xfrm>
            <a:custGeom>
              <a:avLst/>
              <a:gdLst>
                <a:gd name="T0" fmla="*/ 0 w 29"/>
                <a:gd name="T1" fmla="*/ 0 h 67"/>
                <a:gd name="T2" fmla="*/ 14 w 29"/>
                <a:gd name="T3" fmla="*/ 33 h 67"/>
                <a:gd name="T4" fmla="*/ 29 w 29"/>
                <a:gd name="T5" fmla="*/ 67 h 67"/>
              </a:gdLst>
              <a:ahLst/>
              <a:cxnLst>
                <a:cxn ang="0">
                  <a:pos x="T0" y="T1"/>
                </a:cxn>
                <a:cxn ang="0">
                  <a:pos x="T2" y="T3"/>
                </a:cxn>
                <a:cxn ang="0">
                  <a:pos x="T4" y="T5"/>
                </a:cxn>
              </a:cxnLst>
              <a:rect l="0" t="0" r="r" b="b"/>
              <a:pathLst>
                <a:path w="29" h="67">
                  <a:moveTo>
                    <a:pt x="0" y="0"/>
                  </a:moveTo>
                  <a:lnTo>
                    <a:pt x="14" y="33"/>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76" name="Line 138"/>
            <p:cNvSpPr>
              <a:spLocks noChangeAspect="1" noChangeShapeType="1"/>
            </p:cNvSpPr>
            <p:nvPr/>
          </p:nvSpPr>
          <p:spPr bwMode="auto">
            <a:xfrm>
              <a:off x="2341"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77" name="Freeform 139"/>
            <p:cNvSpPr>
              <a:spLocks noChangeAspect="1"/>
            </p:cNvSpPr>
            <p:nvPr/>
          </p:nvSpPr>
          <p:spPr bwMode="auto">
            <a:xfrm>
              <a:off x="2359" y="1409"/>
              <a:ext cx="22" cy="32"/>
            </a:xfrm>
            <a:custGeom>
              <a:avLst/>
              <a:gdLst>
                <a:gd name="T0" fmla="*/ 0 w 29"/>
                <a:gd name="T1" fmla="*/ 0 h 58"/>
                <a:gd name="T2" fmla="*/ 14 w 29"/>
                <a:gd name="T3" fmla="*/ 29 h 58"/>
                <a:gd name="T4" fmla="*/ 29 w 29"/>
                <a:gd name="T5" fmla="*/ 58 h 58"/>
              </a:gdLst>
              <a:ahLst/>
              <a:cxnLst>
                <a:cxn ang="0">
                  <a:pos x="T0" y="T1"/>
                </a:cxn>
                <a:cxn ang="0">
                  <a:pos x="T2" y="T3"/>
                </a:cxn>
                <a:cxn ang="0">
                  <a:pos x="T4" y="T5"/>
                </a:cxn>
              </a:cxnLst>
              <a:rect l="0" t="0" r="r" b="b"/>
              <a:pathLst>
                <a:path w="29" h="58">
                  <a:moveTo>
                    <a:pt x="0" y="0"/>
                  </a:moveTo>
                  <a:lnTo>
                    <a:pt x="14"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78" name="Line 140"/>
            <p:cNvSpPr>
              <a:spLocks noChangeAspect="1" noChangeShapeType="1"/>
            </p:cNvSpPr>
            <p:nvPr/>
          </p:nvSpPr>
          <p:spPr bwMode="auto">
            <a:xfrm>
              <a:off x="2381"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79" name="Line 141"/>
            <p:cNvSpPr>
              <a:spLocks noChangeAspect="1" noChangeShapeType="1"/>
            </p:cNvSpPr>
            <p:nvPr/>
          </p:nvSpPr>
          <p:spPr bwMode="auto">
            <a:xfrm>
              <a:off x="2399"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80" name="Freeform 142"/>
            <p:cNvSpPr>
              <a:spLocks noChangeAspect="1"/>
            </p:cNvSpPr>
            <p:nvPr/>
          </p:nvSpPr>
          <p:spPr bwMode="auto">
            <a:xfrm>
              <a:off x="2416" y="1506"/>
              <a:ext cx="22" cy="30"/>
            </a:xfrm>
            <a:custGeom>
              <a:avLst/>
              <a:gdLst>
                <a:gd name="T0" fmla="*/ 0 w 29"/>
                <a:gd name="T1" fmla="*/ 0 h 53"/>
                <a:gd name="T2" fmla="*/ 15 w 29"/>
                <a:gd name="T3" fmla="*/ 29 h 53"/>
                <a:gd name="T4" fmla="*/ 29 w 29"/>
                <a:gd name="T5" fmla="*/ 53 h 53"/>
              </a:gdLst>
              <a:ahLst/>
              <a:cxnLst>
                <a:cxn ang="0">
                  <a:pos x="T0" y="T1"/>
                </a:cxn>
                <a:cxn ang="0">
                  <a:pos x="T2" y="T3"/>
                </a:cxn>
                <a:cxn ang="0">
                  <a:pos x="T4" y="T5"/>
                </a:cxn>
              </a:cxnLst>
              <a:rect l="0" t="0" r="r" b="b"/>
              <a:pathLst>
                <a:path w="29" h="53">
                  <a:moveTo>
                    <a:pt x="0" y="0"/>
                  </a:moveTo>
                  <a:lnTo>
                    <a:pt x="15" y="29"/>
                  </a:lnTo>
                  <a:lnTo>
                    <a:pt x="29" y="5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81" name="Line 143"/>
            <p:cNvSpPr>
              <a:spLocks noChangeAspect="1" noChangeShapeType="1"/>
            </p:cNvSpPr>
            <p:nvPr/>
          </p:nvSpPr>
          <p:spPr bwMode="auto">
            <a:xfrm>
              <a:off x="2438"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82" name="Freeform 144"/>
            <p:cNvSpPr>
              <a:spLocks noChangeAspect="1"/>
            </p:cNvSpPr>
            <p:nvPr/>
          </p:nvSpPr>
          <p:spPr bwMode="auto">
            <a:xfrm>
              <a:off x="2456" y="1566"/>
              <a:ext cx="22" cy="27"/>
            </a:xfrm>
            <a:custGeom>
              <a:avLst/>
              <a:gdLst>
                <a:gd name="T0" fmla="*/ 0 w 29"/>
                <a:gd name="T1" fmla="*/ 0 h 48"/>
                <a:gd name="T2" fmla="*/ 15 w 29"/>
                <a:gd name="T3" fmla="*/ 24 h 48"/>
                <a:gd name="T4" fmla="*/ 29 w 29"/>
                <a:gd name="T5" fmla="*/ 48 h 48"/>
              </a:gdLst>
              <a:ahLst/>
              <a:cxnLst>
                <a:cxn ang="0">
                  <a:pos x="T0" y="T1"/>
                </a:cxn>
                <a:cxn ang="0">
                  <a:pos x="T2" y="T3"/>
                </a:cxn>
                <a:cxn ang="0">
                  <a:pos x="T4" y="T5"/>
                </a:cxn>
              </a:cxnLst>
              <a:rect l="0" t="0" r="r" b="b"/>
              <a:pathLst>
                <a:path w="29" h="48">
                  <a:moveTo>
                    <a:pt x="0" y="0"/>
                  </a:moveTo>
                  <a:lnTo>
                    <a:pt x="15" y="24"/>
                  </a:lnTo>
                  <a:lnTo>
                    <a:pt x="29"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83" name="Line 145"/>
            <p:cNvSpPr>
              <a:spLocks noChangeAspect="1" noChangeShapeType="1"/>
            </p:cNvSpPr>
            <p:nvPr/>
          </p:nvSpPr>
          <p:spPr bwMode="auto">
            <a:xfrm>
              <a:off x="2478"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84" name="Freeform 146"/>
            <p:cNvSpPr>
              <a:spLocks noChangeAspect="1"/>
            </p:cNvSpPr>
            <p:nvPr/>
          </p:nvSpPr>
          <p:spPr bwMode="auto">
            <a:xfrm>
              <a:off x="2496" y="1617"/>
              <a:ext cx="22" cy="24"/>
            </a:xfrm>
            <a:custGeom>
              <a:avLst/>
              <a:gdLst>
                <a:gd name="T0" fmla="*/ 0 w 29"/>
                <a:gd name="T1" fmla="*/ 0 h 43"/>
                <a:gd name="T2" fmla="*/ 14 w 29"/>
                <a:gd name="T3" fmla="*/ 19 h 43"/>
                <a:gd name="T4" fmla="*/ 29 w 29"/>
                <a:gd name="T5" fmla="*/ 43 h 43"/>
              </a:gdLst>
              <a:ahLst/>
              <a:cxnLst>
                <a:cxn ang="0">
                  <a:pos x="T0" y="T1"/>
                </a:cxn>
                <a:cxn ang="0">
                  <a:pos x="T2" y="T3"/>
                </a:cxn>
                <a:cxn ang="0">
                  <a:pos x="T4" y="T5"/>
                </a:cxn>
              </a:cxnLst>
              <a:rect l="0" t="0" r="r" b="b"/>
              <a:pathLst>
                <a:path w="29" h="43">
                  <a:moveTo>
                    <a:pt x="0" y="0"/>
                  </a:moveTo>
                  <a:lnTo>
                    <a:pt x="14" y="19"/>
                  </a:lnTo>
                  <a:lnTo>
                    <a:pt x="29" y="4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85" name="Line 147"/>
            <p:cNvSpPr>
              <a:spLocks noChangeAspect="1" noChangeShapeType="1"/>
            </p:cNvSpPr>
            <p:nvPr/>
          </p:nvSpPr>
          <p:spPr bwMode="auto">
            <a:xfrm>
              <a:off x="2518"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86" name="Line 148"/>
            <p:cNvSpPr>
              <a:spLocks noChangeAspect="1" noChangeShapeType="1"/>
            </p:cNvSpPr>
            <p:nvPr/>
          </p:nvSpPr>
          <p:spPr bwMode="auto">
            <a:xfrm>
              <a:off x="2536"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87" name="Freeform 149"/>
            <p:cNvSpPr>
              <a:spLocks noChangeAspect="1"/>
            </p:cNvSpPr>
            <p:nvPr/>
          </p:nvSpPr>
          <p:spPr bwMode="auto">
            <a:xfrm>
              <a:off x="2554" y="1686"/>
              <a:ext cx="21" cy="20"/>
            </a:xfrm>
            <a:custGeom>
              <a:avLst/>
              <a:gdLst>
                <a:gd name="T0" fmla="*/ 0 w 29"/>
                <a:gd name="T1" fmla="*/ 0 h 34"/>
                <a:gd name="T2" fmla="*/ 14 w 29"/>
                <a:gd name="T3" fmla="*/ 20 h 34"/>
                <a:gd name="T4" fmla="*/ 29 w 29"/>
                <a:gd name="T5" fmla="*/ 34 h 34"/>
              </a:gdLst>
              <a:ahLst/>
              <a:cxnLst>
                <a:cxn ang="0">
                  <a:pos x="T0" y="T1"/>
                </a:cxn>
                <a:cxn ang="0">
                  <a:pos x="T2" y="T3"/>
                </a:cxn>
                <a:cxn ang="0">
                  <a:pos x="T4" y="T5"/>
                </a:cxn>
              </a:cxnLst>
              <a:rect l="0" t="0" r="r" b="b"/>
              <a:pathLst>
                <a:path w="29" h="34">
                  <a:moveTo>
                    <a:pt x="0" y="0"/>
                  </a:moveTo>
                  <a:lnTo>
                    <a:pt x="14" y="20"/>
                  </a:lnTo>
                  <a:lnTo>
                    <a:pt x="29" y="3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88" name="Line 150"/>
            <p:cNvSpPr>
              <a:spLocks noChangeAspect="1" noChangeShapeType="1"/>
            </p:cNvSpPr>
            <p:nvPr/>
          </p:nvSpPr>
          <p:spPr bwMode="auto">
            <a:xfrm>
              <a:off x="2575"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89" name="Freeform 151"/>
            <p:cNvSpPr>
              <a:spLocks noChangeAspect="1"/>
            </p:cNvSpPr>
            <p:nvPr/>
          </p:nvSpPr>
          <p:spPr bwMode="auto">
            <a:xfrm>
              <a:off x="2593" y="1725"/>
              <a:ext cx="21" cy="15"/>
            </a:xfrm>
            <a:custGeom>
              <a:avLst/>
              <a:gdLst>
                <a:gd name="T0" fmla="*/ 0 w 28"/>
                <a:gd name="T1" fmla="*/ 0 h 28"/>
                <a:gd name="T2" fmla="*/ 14 w 28"/>
                <a:gd name="T3" fmla="*/ 14 h 28"/>
                <a:gd name="T4" fmla="*/ 28 w 28"/>
                <a:gd name="T5" fmla="*/ 28 h 28"/>
              </a:gdLst>
              <a:ahLst/>
              <a:cxnLst>
                <a:cxn ang="0">
                  <a:pos x="T0" y="T1"/>
                </a:cxn>
                <a:cxn ang="0">
                  <a:pos x="T2" y="T3"/>
                </a:cxn>
                <a:cxn ang="0">
                  <a:pos x="T4" y="T5"/>
                </a:cxn>
              </a:cxnLst>
              <a:rect l="0" t="0" r="r" b="b"/>
              <a:pathLst>
                <a:path w="28" h="28">
                  <a:moveTo>
                    <a:pt x="0" y="0"/>
                  </a:moveTo>
                  <a:lnTo>
                    <a:pt x="14" y="14"/>
                  </a:lnTo>
                  <a:lnTo>
                    <a:pt x="28" y="2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90" name="Line 152"/>
            <p:cNvSpPr>
              <a:spLocks noChangeAspect="1" noChangeShapeType="1"/>
            </p:cNvSpPr>
            <p:nvPr/>
          </p:nvSpPr>
          <p:spPr bwMode="auto">
            <a:xfrm>
              <a:off x="2614"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91" name="Freeform 153"/>
            <p:cNvSpPr>
              <a:spLocks noChangeAspect="1"/>
            </p:cNvSpPr>
            <p:nvPr/>
          </p:nvSpPr>
          <p:spPr bwMode="auto">
            <a:xfrm>
              <a:off x="2632" y="1757"/>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92" name="Line 154"/>
            <p:cNvSpPr>
              <a:spLocks noChangeAspect="1" noChangeShapeType="1"/>
            </p:cNvSpPr>
            <p:nvPr/>
          </p:nvSpPr>
          <p:spPr bwMode="auto">
            <a:xfrm>
              <a:off x="2654"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93" name="Line 155"/>
            <p:cNvSpPr>
              <a:spLocks noChangeAspect="1" noChangeShapeType="1"/>
            </p:cNvSpPr>
            <p:nvPr/>
          </p:nvSpPr>
          <p:spPr bwMode="auto">
            <a:xfrm>
              <a:off x="2672"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94" name="Freeform 156"/>
            <p:cNvSpPr>
              <a:spLocks noChangeAspect="1"/>
            </p:cNvSpPr>
            <p:nvPr/>
          </p:nvSpPr>
          <p:spPr bwMode="auto">
            <a:xfrm>
              <a:off x="2690" y="1797"/>
              <a:ext cx="22" cy="11"/>
            </a:xfrm>
            <a:custGeom>
              <a:avLst/>
              <a:gdLst>
                <a:gd name="T0" fmla="*/ 0 w 29"/>
                <a:gd name="T1" fmla="*/ 0 h 19"/>
                <a:gd name="T2" fmla="*/ 14 w 29"/>
                <a:gd name="T3" fmla="*/ 10 h 19"/>
                <a:gd name="T4" fmla="*/ 29 w 29"/>
                <a:gd name="T5" fmla="*/ 19 h 19"/>
              </a:gdLst>
              <a:ahLst/>
              <a:cxnLst>
                <a:cxn ang="0">
                  <a:pos x="T0" y="T1"/>
                </a:cxn>
                <a:cxn ang="0">
                  <a:pos x="T2" y="T3"/>
                </a:cxn>
                <a:cxn ang="0">
                  <a:pos x="T4" y="T5"/>
                </a:cxn>
              </a:cxnLst>
              <a:rect l="0" t="0" r="r" b="b"/>
              <a:pathLst>
                <a:path w="29" h="19">
                  <a:moveTo>
                    <a:pt x="0" y="0"/>
                  </a:moveTo>
                  <a:lnTo>
                    <a:pt x="14" y="10"/>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95" name="Line 157"/>
            <p:cNvSpPr>
              <a:spLocks noChangeAspect="1" noChangeShapeType="1"/>
            </p:cNvSpPr>
            <p:nvPr/>
          </p:nvSpPr>
          <p:spPr bwMode="auto">
            <a:xfrm>
              <a:off x="2712"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96" name="Freeform 158"/>
            <p:cNvSpPr>
              <a:spLocks noChangeAspect="1"/>
            </p:cNvSpPr>
            <p:nvPr/>
          </p:nvSpPr>
          <p:spPr bwMode="auto">
            <a:xfrm>
              <a:off x="2730" y="1819"/>
              <a:ext cx="22" cy="11"/>
            </a:xfrm>
            <a:custGeom>
              <a:avLst/>
              <a:gdLst>
                <a:gd name="T0" fmla="*/ 0 w 29"/>
                <a:gd name="T1" fmla="*/ 0 h 19"/>
                <a:gd name="T2" fmla="*/ 14 w 29"/>
                <a:gd name="T3" fmla="*/ 9 h 19"/>
                <a:gd name="T4" fmla="*/ 29 w 29"/>
                <a:gd name="T5" fmla="*/ 19 h 19"/>
              </a:gdLst>
              <a:ahLst/>
              <a:cxnLst>
                <a:cxn ang="0">
                  <a:pos x="T0" y="T1"/>
                </a:cxn>
                <a:cxn ang="0">
                  <a:pos x="T2" y="T3"/>
                </a:cxn>
                <a:cxn ang="0">
                  <a:pos x="T4" y="T5"/>
                </a:cxn>
              </a:cxnLst>
              <a:rect l="0" t="0" r="r" b="b"/>
              <a:pathLst>
                <a:path w="29" h="19">
                  <a:moveTo>
                    <a:pt x="0" y="0"/>
                  </a:moveTo>
                  <a:lnTo>
                    <a:pt x="14" y="9"/>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97" name="Line 159"/>
            <p:cNvSpPr>
              <a:spLocks noChangeAspect="1" noChangeShapeType="1"/>
            </p:cNvSpPr>
            <p:nvPr/>
          </p:nvSpPr>
          <p:spPr bwMode="auto">
            <a:xfrm>
              <a:off x="2752"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98" name="Line 160"/>
            <p:cNvSpPr>
              <a:spLocks noChangeAspect="1" noChangeShapeType="1"/>
            </p:cNvSpPr>
            <p:nvPr/>
          </p:nvSpPr>
          <p:spPr bwMode="auto">
            <a:xfrm>
              <a:off x="2770"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99" name="Freeform 161"/>
            <p:cNvSpPr>
              <a:spLocks noChangeAspect="1"/>
            </p:cNvSpPr>
            <p:nvPr/>
          </p:nvSpPr>
          <p:spPr bwMode="auto">
            <a:xfrm>
              <a:off x="2788" y="1846"/>
              <a:ext cx="21" cy="5"/>
            </a:xfrm>
            <a:custGeom>
              <a:avLst/>
              <a:gdLst>
                <a:gd name="T0" fmla="*/ 0 w 28"/>
                <a:gd name="T1" fmla="*/ 0 h 9"/>
                <a:gd name="T2" fmla="*/ 14 w 28"/>
                <a:gd name="T3" fmla="*/ 4 h 9"/>
                <a:gd name="T4" fmla="*/ 28 w 28"/>
                <a:gd name="T5" fmla="*/ 9 h 9"/>
              </a:gdLst>
              <a:ahLst/>
              <a:cxnLst>
                <a:cxn ang="0">
                  <a:pos x="T0" y="T1"/>
                </a:cxn>
                <a:cxn ang="0">
                  <a:pos x="T2" y="T3"/>
                </a:cxn>
                <a:cxn ang="0">
                  <a:pos x="T4" y="T5"/>
                </a:cxn>
              </a:cxnLst>
              <a:rect l="0" t="0" r="r" b="b"/>
              <a:pathLst>
                <a:path w="28" h="9">
                  <a:moveTo>
                    <a:pt x="0" y="0"/>
                  </a:moveTo>
                  <a:lnTo>
                    <a:pt x="14" y="4"/>
                  </a:lnTo>
                  <a:lnTo>
                    <a:pt x="28"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00" name="Line 162"/>
            <p:cNvSpPr>
              <a:spLocks noChangeAspect="1" noChangeShapeType="1"/>
            </p:cNvSpPr>
            <p:nvPr/>
          </p:nvSpPr>
          <p:spPr bwMode="auto">
            <a:xfrm>
              <a:off x="2809"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01" name="Freeform 163"/>
            <p:cNvSpPr>
              <a:spLocks noChangeAspect="1"/>
            </p:cNvSpPr>
            <p:nvPr/>
          </p:nvSpPr>
          <p:spPr bwMode="auto">
            <a:xfrm>
              <a:off x="2827" y="1857"/>
              <a:ext cx="22" cy="5"/>
            </a:xfrm>
            <a:custGeom>
              <a:avLst/>
              <a:gdLst>
                <a:gd name="T0" fmla="*/ 0 w 29"/>
                <a:gd name="T1" fmla="*/ 0 h 9"/>
                <a:gd name="T2" fmla="*/ 15 w 29"/>
                <a:gd name="T3" fmla="*/ 5 h 9"/>
                <a:gd name="T4" fmla="*/ 29 w 29"/>
                <a:gd name="T5" fmla="*/ 9 h 9"/>
              </a:gdLst>
              <a:ahLst/>
              <a:cxnLst>
                <a:cxn ang="0">
                  <a:pos x="T0" y="T1"/>
                </a:cxn>
                <a:cxn ang="0">
                  <a:pos x="T2" y="T3"/>
                </a:cxn>
                <a:cxn ang="0">
                  <a:pos x="T4" y="T5"/>
                </a:cxn>
              </a:cxnLst>
              <a:rect l="0" t="0" r="r" b="b"/>
              <a:pathLst>
                <a:path w="29" h="9">
                  <a:moveTo>
                    <a:pt x="0" y="0"/>
                  </a:moveTo>
                  <a:lnTo>
                    <a:pt x="15" y="5"/>
                  </a:lnTo>
                  <a:lnTo>
                    <a:pt x="29"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02" name="Line 164"/>
            <p:cNvSpPr>
              <a:spLocks noChangeAspect="1" noChangeShapeType="1"/>
            </p:cNvSpPr>
            <p:nvPr/>
          </p:nvSpPr>
          <p:spPr bwMode="auto">
            <a:xfrm>
              <a:off x="2849"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03" name="Freeform 165"/>
            <p:cNvSpPr>
              <a:spLocks noChangeAspect="1"/>
            </p:cNvSpPr>
            <p:nvPr/>
          </p:nvSpPr>
          <p:spPr bwMode="auto">
            <a:xfrm>
              <a:off x="2867" y="1868"/>
              <a:ext cx="21" cy="5"/>
            </a:xfrm>
            <a:custGeom>
              <a:avLst/>
              <a:gdLst>
                <a:gd name="T0" fmla="*/ 0 w 29"/>
                <a:gd name="T1" fmla="*/ 0 h 10"/>
                <a:gd name="T2" fmla="*/ 14 w 29"/>
                <a:gd name="T3" fmla="*/ 5 h 10"/>
                <a:gd name="T4" fmla="*/ 29 w 29"/>
                <a:gd name="T5" fmla="*/ 10 h 10"/>
              </a:gdLst>
              <a:ahLst/>
              <a:cxnLst>
                <a:cxn ang="0">
                  <a:pos x="T0" y="T1"/>
                </a:cxn>
                <a:cxn ang="0">
                  <a:pos x="T2" y="T3"/>
                </a:cxn>
                <a:cxn ang="0">
                  <a:pos x="T4" y="T5"/>
                </a:cxn>
              </a:cxnLst>
              <a:rect l="0" t="0" r="r" b="b"/>
              <a:pathLst>
                <a:path w="29" h="10">
                  <a:moveTo>
                    <a:pt x="0" y="0"/>
                  </a:moveTo>
                  <a:lnTo>
                    <a:pt x="14" y="5"/>
                  </a:lnTo>
                  <a:lnTo>
                    <a:pt x="29"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04" name="Line 166"/>
            <p:cNvSpPr>
              <a:spLocks noChangeAspect="1" noChangeShapeType="1"/>
            </p:cNvSpPr>
            <p:nvPr/>
          </p:nvSpPr>
          <p:spPr bwMode="auto">
            <a:xfrm>
              <a:off x="2888"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05" name="Line 167"/>
            <p:cNvSpPr>
              <a:spLocks noChangeAspect="1" noChangeShapeType="1"/>
            </p:cNvSpPr>
            <p:nvPr/>
          </p:nvSpPr>
          <p:spPr bwMode="auto">
            <a:xfrm>
              <a:off x="2906"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06" name="Freeform 168"/>
            <p:cNvSpPr>
              <a:spLocks noChangeAspect="1"/>
            </p:cNvSpPr>
            <p:nvPr/>
          </p:nvSpPr>
          <p:spPr bwMode="auto">
            <a:xfrm>
              <a:off x="2924" y="1881"/>
              <a:ext cx="22" cy="3"/>
            </a:xfrm>
            <a:custGeom>
              <a:avLst/>
              <a:gdLst>
                <a:gd name="T0" fmla="*/ 0 w 29"/>
                <a:gd name="T1" fmla="*/ 0 h 5"/>
                <a:gd name="T2" fmla="*/ 14 w 29"/>
                <a:gd name="T3" fmla="*/ 5 h 5"/>
                <a:gd name="T4" fmla="*/ 29 w 29"/>
                <a:gd name="T5" fmla="*/ 5 h 5"/>
              </a:gdLst>
              <a:ahLst/>
              <a:cxnLst>
                <a:cxn ang="0">
                  <a:pos x="T0" y="T1"/>
                </a:cxn>
                <a:cxn ang="0">
                  <a:pos x="T2" y="T3"/>
                </a:cxn>
                <a:cxn ang="0">
                  <a:pos x="T4" y="T5"/>
                </a:cxn>
              </a:cxnLst>
              <a:rect l="0" t="0" r="r" b="b"/>
              <a:pathLst>
                <a:path w="29" h="5">
                  <a:moveTo>
                    <a:pt x="0" y="0"/>
                  </a:moveTo>
                  <a:lnTo>
                    <a:pt x="14"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07" name="Line 169"/>
            <p:cNvSpPr>
              <a:spLocks noChangeAspect="1" noChangeShapeType="1"/>
            </p:cNvSpPr>
            <p:nvPr/>
          </p:nvSpPr>
          <p:spPr bwMode="auto">
            <a:xfrm>
              <a:off x="2946"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08" name="Freeform 170"/>
            <p:cNvSpPr>
              <a:spLocks noChangeAspect="1"/>
            </p:cNvSpPr>
            <p:nvPr/>
          </p:nvSpPr>
          <p:spPr bwMode="auto">
            <a:xfrm>
              <a:off x="2964" y="1887"/>
              <a:ext cx="21" cy="2"/>
            </a:xfrm>
            <a:custGeom>
              <a:avLst/>
              <a:gdLst>
                <a:gd name="T0" fmla="*/ 0 w 28"/>
                <a:gd name="T1" fmla="*/ 0 h 4"/>
                <a:gd name="T2" fmla="*/ 14 w 28"/>
                <a:gd name="T3" fmla="*/ 4 h 4"/>
                <a:gd name="T4" fmla="*/ 28 w 28"/>
                <a:gd name="T5" fmla="*/ 4 h 4"/>
              </a:gdLst>
              <a:ahLst/>
              <a:cxnLst>
                <a:cxn ang="0">
                  <a:pos x="T0" y="T1"/>
                </a:cxn>
                <a:cxn ang="0">
                  <a:pos x="T2" y="T3"/>
                </a:cxn>
                <a:cxn ang="0">
                  <a:pos x="T4" y="T5"/>
                </a:cxn>
              </a:cxnLst>
              <a:rect l="0" t="0" r="r" b="b"/>
              <a:pathLst>
                <a:path w="28" h="4">
                  <a:moveTo>
                    <a:pt x="0" y="0"/>
                  </a:moveTo>
                  <a:lnTo>
                    <a:pt x="14" y="4"/>
                  </a:lnTo>
                  <a:lnTo>
                    <a:pt x="28"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09" name="Line 171"/>
            <p:cNvSpPr>
              <a:spLocks noChangeAspect="1" noChangeShapeType="1"/>
            </p:cNvSpPr>
            <p:nvPr/>
          </p:nvSpPr>
          <p:spPr bwMode="auto">
            <a:xfrm>
              <a:off x="2985"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10" name="Line 172"/>
            <p:cNvSpPr>
              <a:spLocks noChangeAspect="1" noChangeShapeType="1"/>
            </p:cNvSpPr>
            <p:nvPr/>
          </p:nvSpPr>
          <p:spPr bwMode="auto">
            <a:xfrm>
              <a:off x="3003"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11" name="Freeform 173"/>
            <p:cNvSpPr>
              <a:spLocks noChangeAspect="1"/>
            </p:cNvSpPr>
            <p:nvPr/>
          </p:nvSpPr>
          <p:spPr bwMode="auto">
            <a:xfrm>
              <a:off x="3021" y="1892"/>
              <a:ext cx="22" cy="3"/>
            </a:xfrm>
            <a:custGeom>
              <a:avLst/>
              <a:gdLst>
                <a:gd name="T0" fmla="*/ 0 w 29"/>
                <a:gd name="T1" fmla="*/ 0 h 5"/>
                <a:gd name="T2" fmla="*/ 15 w 29"/>
                <a:gd name="T3" fmla="*/ 5 h 5"/>
                <a:gd name="T4" fmla="*/ 29 w 29"/>
                <a:gd name="T5" fmla="*/ 5 h 5"/>
              </a:gdLst>
              <a:ahLst/>
              <a:cxnLst>
                <a:cxn ang="0">
                  <a:pos x="T0" y="T1"/>
                </a:cxn>
                <a:cxn ang="0">
                  <a:pos x="T2" y="T3"/>
                </a:cxn>
                <a:cxn ang="0">
                  <a:pos x="T4" y="T5"/>
                </a:cxn>
              </a:cxnLst>
              <a:rect l="0" t="0" r="r" b="b"/>
              <a:pathLst>
                <a:path w="29" h="5">
                  <a:moveTo>
                    <a:pt x="0" y="0"/>
                  </a:moveTo>
                  <a:lnTo>
                    <a:pt x="15"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12" name="Line 174"/>
            <p:cNvSpPr>
              <a:spLocks noChangeAspect="1" noChangeShapeType="1"/>
            </p:cNvSpPr>
            <p:nvPr/>
          </p:nvSpPr>
          <p:spPr bwMode="auto">
            <a:xfrm>
              <a:off x="3043"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13" name="Freeform 175"/>
            <p:cNvSpPr>
              <a:spLocks noChangeAspect="1"/>
            </p:cNvSpPr>
            <p:nvPr/>
          </p:nvSpPr>
          <p:spPr bwMode="auto">
            <a:xfrm>
              <a:off x="3061" y="1895"/>
              <a:ext cx="22" cy="2"/>
            </a:xfrm>
            <a:custGeom>
              <a:avLst/>
              <a:gdLst>
                <a:gd name="T0" fmla="*/ 0 w 29"/>
                <a:gd name="T1" fmla="*/ 0 h 5"/>
                <a:gd name="T2" fmla="*/ 15 w 29"/>
                <a:gd name="T3" fmla="*/ 0 h 5"/>
                <a:gd name="T4" fmla="*/ 29 w 29"/>
                <a:gd name="T5" fmla="*/ 5 h 5"/>
              </a:gdLst>
              <a:ahLst/>
              <a:cxnLst>
                <a:cxn ang="0">
                  <a:pos x="T0" y="T1"/>
                </a:cxn>
                <a:cxn ang="0">
                  <a:pos x="T2" y="T3"/>
                </a:cxn>
                <a:cxn ang="0">
                  <a:pos x="T4" y="T5"/>
                </a:cxn>
              </a:cxnLst>
              <a:rect l="0" t="0" r="r" b="b"/>
              <a:pathLst>
                <a:path w="29" h="5">
                  <a:moveTo>
                    <a:pt x="0" y="0"/>
                  </a:moveTo>
                  <a:lnTo>
                    <a:pt x="15" y="0"/>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14" name="Line 176"/>
            <p:cNvSpPr>
              <a:spLocks noChangeAspect="1" noChangeShapeType="1"/>
            </p:cNvSpPr>
            <p:nvPr/>
          </p:nvSpPr>
          <p:spPr bwMode="auto">
            <a:xfrm>
              <a:off x="308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15" name="Freeform 177"/>
            <p:cNvSpPr>
              <a:spLocks noChangeAspect="1"/>
            </p:cNvSpPr>
            <p:nvPr/>
          </p:nvSpPr>
          <p:spPr bwMode="auto">
            <a:xfrm>
              <a:off x="3101" y="1897"/>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16" name="Line 178"/>
            <p:cNvSpPr>
              <a:spLocks noChangeAspect="1" noChangeShapeType="1"/>
            </p:cNvSpPr>
            <p:nvPr/>
          </p:nvSpPr>
          <p:spPr bwMode="auto">
            <a:xfrm>
              <a:off x="312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17" name="Freeform 179"/>
            <p:cNvSpPr>
              <a:spLocks noChangeAspect="1"/>
            </p:cNvSpPr>
            <p:nvPr/>
          </p:nvSpPr>
          <p:spPr bwMode="auto">
            <a:xfrm>
              <a:off x="3141" y="1897"/>
              <a:ext cx="18" cy="3"/>
            </a:xfrm>
            <a:custGeom>
              <a:avLst/>
              <a:gdLst>
                <a:gd name="T0" fmla="*/ 0 w 24"/>
                <a:gd name="T1" fmla="*/ 0 h 5"/>
                <a:gd name="T2" fmla="*/ 9 w 24"/>
                <a:gd name="T3" fmla="*/ 0 h 5"/>
                <a:gd name="T4" fmla="*/ 24 w 24"/>
                <a:gd name="T5" fmla="*/ 5 h 5"/>
              </a:gdLst>
              <a:ahLst/>
              <a:cxnLst>
                <a:cxn ang="0">
                  <a:pos x="T0" y="T1"/>
                </a:cxn>
                <a:cxn ang="0">
                  <a:pos x="T2" y="T3"/>
                </a:cxn>
                <a:cxn ang="0">
                  <a:pos x="T4" y="T5"/>
                </a:cxn>
              </a:cxnLst>
              <a:rect l="0" t="0" r="r" b="b"/>
              <a:pathLst>
                <a:path w="24" h="5">
                  <a:moveTo>
                    <a:pt x="0" y="0"/>
                  </a:moveTo>
                  <a:lnTo>
                    <a:pt x="9" y="0"/>
                  </a:lnTo>
                  <a:lnTo>
                    <a:pt x="24"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18" name="Freeform 180"/>
            <p:cNvSpPr>
              <a:spLocks noChangeAspect="1"/>
            </p:cNvSpPr>
            <p:nvPr/>
          </p:nvSpPr>
          <p:spPr bwMode="auto">
            <a:xfrm>
              <a:off x="3159"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19" name="Line 181"/>
            <p:cNvSpPr>
              <a:spLocks noChangeAspect="1" noChangeShapeType="1"/>
            </p:cNvSpPr>
            <p:nvPr/>
          </p:nvSpPr>
          <p:spPr bwMode="auto">
            <a:xfrm>
              <a:off x="318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20" name="Freeform 182"/>
            <p:cNvSpPr>
              <a:spLocks noChangeAspect="1"/>
            </p:cNvSpPr>
            <p:nvPr/>
          </p:nvSpPr>
          <p:spPr bwMode="auto">
            <a:xfrm>
              <a:off x="3198" y="1900"/>
              <a:ext cx="21"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21" name="Line 183"/>
            <p:cNvSpPr>
              <a:spLocks noChangeAspect="1" noChangeShapeType="1"/>
            </p:cNvSpPr>
            <p:nvPr/>
          </p:nvSpPr>
          <p:spPr bwMode="auto">
            <a:xfrm>
              <a:off x="321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22" name="Line 184"/>
            <p:cNvSpPr>
              <a:spLocks noChangeAspect="1" noChangeShapeType="1"/>
            </p:cNvSpPr>
            <p:nvPr/>
          </p:nvSpPr>
          <p:spPr bwMode="auto">
            <a:xfrm>
              <a:off x="3237"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23" name="Freeform 185"/>
            <p:cNvSpPr>
              <a:spLocks noChangeAspect="1"/>
            </p:cNvSpPr>
            <p:nvPr/>
          </p:nvSpPr>
          <p:spPr bwMode="auto">
            <a:xfrm>
              <a:off x="3255" y="1900"/>
              <a:ext cx="22" cy="2"/>
            </a:xfrm>
            <a:custGeom>
              <a:avLst/>
              <a:gdLst>
                <a:gd name="T0" fmla="*/ 0 w 29"/>
                <a:gd name="T1" fmla="*/ 0 h 4"/>
                <a:gd name="T2" fmla="*/ 15 w 29"/>
                <a:gd name="T3" fmla="*/ 0 h 4"/>
                <a:gd name="T4" fmla="*/ 29 w 29"/>
                <a:gd name="T5" fmla="*/ 4 h 4"/>
              </a:gdLst>
              <a:ahLst/>
              <a:cxnLst>
                <a:cxn ang="0">
                  <a:pos x="T0" y="T1"/>
                </a:cxn>
                <a:cxn ang="0">
                  <a:pos x="T2" y="T3"/>
                </a:cxn>
                <a:cxn ang="0">
                  <a:pos x="T4" y="T5"/>
                </a:cxn>
              </a:cxnLst>
              <a:rect l="0" t="0" r="r" b="b"/>
              <a:pathLst>
                <a:path w="29" h="4">
                  <a:moveTo>
                    <a:pt x="0" y="0"/>
                  </a:moveTo>
                  <a:lnTo>
                    <a:pt x="15" y="0"/>
                  </a:lnTo>
                  <a:lnTo>
                    <a:pt x="29"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24" name="Line 186"/>
            <p:cNvSpPr>
              <a:spLocks noChangeAspect="1" noChangeShapeType="1"/>
            </p:cNvSpPr>
            <p:nvPr/>
          </p:nvSpPr>
          <p:spPr bwMode="auto">
            <a:xfrm>
              <a:off x="327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25" name="Freeform 187"/>
            <p:cNvSpPr>
              <a:spLocks noChangeAspect="1"/>
            </p:cNvSpPr>
            <p:nvPr/>
          </p:nvSpPr>
          <p:spPr bwMode="auto">
            <a:xfrm>
              <a:off x="3295" y="1902"/>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26" name="Line 188"/>
            <p:cNvSpPr>
              <a:spLocks noChangeAspect="1" noChangeShapeType="1"/>
            </p:cNvSpPr>
            <p:nvPr/>
          </p:nvSpPr>
          <p:spPr bwMode="auto">
            <a:xfrm>
              <a:off x="331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27" name="Freeform 189"/>
            <p:cNvSpPr>
              <a:spLocks noChangeAspect="1"/>
            </p:cNvSpPr>
            <p:nvPr/>
          </p:nvSpPr>
          <p:spPr bwMode="auto">
            <a:xfrm>
              <a:off x="3335"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28" name="Line 190"/>
            <p:cNvSpPr>
              <a:spLocks noChangeAspect="1" noChangeShapeType="1"/>
            </p:cNvSpPr>
            <p:nvPr/>
          </p:nvSpPr>
          <p:spPr bwMode="auto">
            <a:xfrm>
              <a:off x="3356"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29" name="Freeform 191"/>
            <p:cNvSpPr>
              <a:spLocks noChangeAspect="1"/>
            </p:cNvSpPr>
            <p:nvPr/>
          </p:nvSpPr>
          <p:spPr bwMode="auto">
            <a:xfrm>
              <a:off x="288" y="1901"/>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grpSp>
      <p:grpSp>
        <p:nvGrpSpPr>
          <p:cNvPr id="1030" name="Group 192"/>
          <p:cNvGrpSpPr>
            <a:grpSpLocks noChangeAspect="1"/>
          </p:cNvGrpSpPr>
          <p:nvPr/>
        </p:nvGrpSpPr>
        <p:grpSpPr bwMode="auto">
          <a:xfrm rot="-16200000">
            <a:off x="3374231" y="3250407"/>
            <a:ext cx="1165225" cy="284162"/>
            <a:chOff x="253" y="586"/>
            <a:chExt cx="3121" cy="1317"/>
          </a:xfrm>
        </p:grpSpPr>
        <p:sp>
          <p:nvSpPr>
            <p:cNvPr id="1031" name="Line 193"/>
            <p:cNvSpPr>
              <a:spLocks noChangeAspect="1" noChangeShapeType="1"/>
            </p:cNvSpPr>
            <p:nvPr/>
          </p:nvSpPr>
          <p:spPr bwMode="auto">
            <a:xfrm>
              <a:off x="253"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32" name="Freeform 194"/>
            <p:cNvSpPr>
              <a:spLocks noChangeAspect="1"/>
            </p:cNvSpPr>
            <p:nvPr/>
          </p:nvSpPr>
          <p:spPr bwMode="auto">
            <a:xfrm>
              <a:off x="271"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33" name="Freeform 195"/>
            <p:cNvSpPr>
              <a:spLocks noChangeAspect="1"/>
            </p:cNvSpPr>
            <p:nvPr/>
          </p:nvSpPr>
          <p:spPr bwMode="auto">
            <a:xfrm>
              <a:off x="310" y="1902"/>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34" name="Line 196"/>
            <p:cNvSpPr>
              <a:spLocks noChangeAspect="1" noChangeShapeType="1"/>
            </p:cNvSpPr>
            <p:nvPr/>
          </p:nvSpPr>
          <p:spPr bwMode="auto">
            <a:xfrm>
              <a:off x="332"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35" name="Freeform 197"/>
            <p:cNvSpPr>
              <a:spLocks noChangeAspect="1"/>
            </p:cNvSpPr>
            <p:nvPr/>
          </p:nvSpPr>
          <p:spPr bwMode="auto">
            <a:xfrm>
              <a:off x="350" y="1900"/>
              <a:ext cx="22" cy="2"/>
            </a:xfrm>
            <a:custGeom>
              <a:avLst/>
              <a:gdLst>
                <a:gd name="T0" fmla="*/ 0 w 29"/>
                <a:gd name="T1" fmla="*/ 4 h 4"/>
                <a:gd name="T2" fmla="*/ 14 w 29"/>
                <a:gd name="T3" fmla="*/ 0 h 4"/>
                <a:gd name="T4" fmla="*/ 29 w 29"/>
                <a:gd name="T5" fmla="*/ 0 h 4"/>
              </a:gdLst>
              <a:ahLst/>
              <a:cxnLst>
                <a:cxn ang="0">
                  <a:pos x="T0" y="T1"/>
                </a:cxn>
                <a:cxn ang="0">
                  <a:pos x="T2" y="T3"/>
                </a:cxn>
                <a:cxn ang="0">
                  <a:pos x="T4" y="T5"/>
                </a:cxn>
              </a:cxnLst>
              <a:rect l="0" t="0" r="r" b="b"/>
              <a:pathLst>
                <a:path w="29" h="4">
                  <a:moveTo>
                    <a:pt x="0" y="4"/>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36" name="Line 198"/>
            <p:cNvSpPr>
              <a:spLocks noChangeAspect="1" noChangeShapeType="1"/>
            </p:cNvSpPr>
            <p:nvPr/>
          </p:nvSpPr>
          <p:spPr bwMode="auto">
            <a:xfrm>
              <a:off x="372"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37" name="Line 199"/>
            <p:cNvSpPr>
              <a:spLocks noChangeAspect="1" noChangeShapeType="1"/>
            </p:cNvSpPr>
            <p:nvPr/>
          </p:nvSpPr>
          <p:spPr bwMode="auto">
            <a:xfrm>
              <a:off x="39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38" name="Freeform 200"/>
            <p:cNvSpPr>
              <a:spLocks noChangeAspect="1"/>
            </p:cNvSpPr>
            <p:nvPr/>
          </p:nvSpPr>
          <p:spPr bwMode="auto">
            <a:xfrm>
              <a:off x="408" y="1900"/>
              <a:ext cx="21"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39" name="Line 201"/>
            <p:cNvSpPr>
              <a:spLocks noChangeAspect="1" noChangeShapeType="1"/>
            </p:cNvSpPr>
            <p:nvPr/>
          </p:nvSpPr>
          <p:spPr bwMode="auto">
            <a:xfrm>
              <a:off x="42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40" name="Freeform 202"/>
            <p:cNvSpPr>
              <a:spLocks noChangeAspect="1"/>
            </p:cNvSpPr>
            <p:nvPr/>
          </p:nvSpPr>
          <p:spPr bwMode="auto">
            <a:xfrm>
              <a:off x="447"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41" name="Freeform 203"/>
            <p:cNvSpPr>
              <a:spLocks noChangeAspect="1"/>
            </p:cNvSpPr>
            <p:nvPr/>
          </p:nvSpPr>
          <p:spPr bwMode="auto">
            <a:xfrm>
              <a:off x="468" y="1897"/>
              <a:ext cx="18" cy="3"/>
            </a:xfrm>
            <a:custGeom>
              <a:avLst/>
              <a:gdLst>
                <a:gd name="T0" fmla="*/ 0 w 24"/>
                <a:gd name="T1" fmla="*/ 5 h 5"/>
                <a:gd name="T2" fmla="*/ 15 w 24"/>
                <a:gd name="T3" fmla="*/ 0 h 5"/>
                <a:gd name="T4" fmla="*/ 24 w 24"/>
                <a:gd name="T5" fmla="*/ 0 h 5"/>
              </a:gdLst>
              <a:ahLst/>
              <a:cxnLst>
                <a:cxn ang="0">
                  <a:pos x="T0" y="T1"/>
                </a:cxn>
                <a:cxn ang="0">
                  <a:pos x="T2" y="T3"/>
                </a:cxn>
                <a:cxn ang="0">
                  <a:pos x="T4" y="T5"/>
                </a:cxn>
              </a:cxnLst>
              <a:rect l="0" t="0" r="r" b="b"/>
              <a:pathLst>
                <a:path w="24" h="5">
                  <a:moveTo>
                    <a:pt x="0" y="5"/>
                  </a:moveTo>
                  <a:lnTo>
                    <a:pt x="15"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42" name="Line 204"/>
            <p:cNvSpPr>
              <a:spLocks noChangeAspect="1" noChangeShapeType="1"/>
            </p:cNvSpPr>
            <p:nvPr/>
          </p:nvSpPr>
          <p:spPr bwMode="auto">
            <a:xfrm>
              <a:off x="48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43" name="Freeform 205"/>
            <p:cNvSpPr>
              <a:spLocks noChangeAspect="1"/>
            </p:cNvSpPr>
            <p:nvPr/>
          </p:nvSpPr>
          <p:spPr bwMode="auto">
            <a:xfrm>
              <a:off x="504" y="1897"/>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44" name="Line 206"/>
            <p:cNvSpPr>
              <a:spLocks noChangeAspect="1" noChangeShapeType="1"/>
            </p:cNvSpPr>
            <p:nvPr/>
          </p:nvSpPr>
          <p:spPr bwMode="auto">
            <a:xfrm>
              <a:off x="52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45" name="Freeform 207"/>
            <p:cNvSpPr>
              <a:spLocks noChangeAspect="1"/>
            </p:cNvSpPr>
            <p:nvPr/>
          </p:nvSpPr>
          <p:spPr bwMode="auto">
            <a:xfrm>
              <a:off x="544" y="1895"/>
              <a:ext cx="22" cy="2"/>
            </a:xfrm>
            <a:custGeom>
              <a:avLst/>
              <a:gdLst>
                <a:gd name="T0" fmla="*/ 0 w 29"/>
                <a:gd name="T1" fmla="*/ 5 h 5"/>
                <a:gd name="T2" fmla="*/ 14 w 29"/>
                <a:gd name="T3" fmla="*/ 0 h 5"/>
                <a:gd name="T4" fmla="*/ 29 w 29"/>
                <a:gd name="T5" fmla="*/ 0 h 5"/>
              </a:gdLst>
              <a:ahLst/>
              <a:cxnLst>
                <a:cxn ang="0">
                  <a:pos x="T0" y="T1"/>
                </a:cxn>
                <a:cxn ang="0">
                  <a:pos x="T2" y="T3"/>
                </a:cxn>
                <a:cxn ang="0">
                  <a:pos x="T4" y="T5"/>
                </a:cxn>
              </a:cxnLst>
              <a:rect l="0" t="0" r="r" b="b"/>
              <a:pathLst>
                <a:path w="29" h="5">
                  <a:moveTo>
                    <a:pt x="0" y="5"/>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46" name="Line 208"/>
            <p:cNvSpPr>
              <a:spLocks noChangeAspect="1" noChangeShapeType="1"/>
            </p:cNvSpPr>
            <p:nvPr/>
          </p:nvSpPr>
          <p:spPr bwMode="auto">
            <a:xfrm>
              <a:off x="566"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47" name="Freeform 209"/>
            <p:cNvSpPr>
              <a:spLocks noChangeAspect="1"/>
            </p:cNvSpPr>
            <p:nvPr/>
          </p:nvSpPr>
          <p:spPr bwMode="auto">
            <a:xfrm>
              <a:off x="584" y="1892"/>
              <a:ext cx="22" cy="3"/>
            </a:xfrm>
            <a:custGeom>
              <a:avLst/>
              <a:gdLst>
                <a:gd name="T0" fmla="*/ 0 w 29"/>
                <a:gd name="T1" fmla="*/ 5 h 5"/>
                <a:gd name="T2" fmla="*/ 14 w 29"/>
                <a:gd name="T3" fmla="*/ 5 h 5"/>
                <a:gd name="T4" fmla="*/ 29 w 29"/>
                <a:gd name="T5" fmla="*/ 0 h 5"/>
              </a:gdLst>
              <a:ahLst/>
              <a:cxnLst>
                <a:cxn ang="0">
                  <a:pos x="T0" y="T1"/>
                </a:cxn>
                <a:cxn ang="0">
                  <a:pos x="T2" y="T3"/>
                </a:cxn>
                <a:cxn ang="0">
                  <a:pos x="T4" y="T5"/>
                </a:cxn>
              </a:cxnLst>
              <a:rect l="0" t="0" r="r" b="b"/>
              <a:pathLst>
                <a:path w="29" h="5">
                  <a:moveTo>
                    <a:pt x="0" y="5"/>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48" name="Line 210"/>
            <p:cNvSpPr>
              <a:spLocks noChangeAspect="1" noChangeShapeType="1"/>
            </p:cNvSpPr>
            <p:nvPr/>
          </p:nvSpPr>
          <p:spPr bwMode="auto">
            <a:xfrm flipV="1">
              <a:off x="606"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49" name="Line 211"/>
            <p:cNvSpPr>
              <a:spLocks noChangeAspect="1" noChangeShapeType="1"/>
            </p:cNvSpPr>
            <p:nvPr/>
          </p:nvSpPr>
          <p:spPr bwMode="auto">
            <a:xfrm>
              <a:off x="624"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50" name="Freeform 212"/>
            <p:cNvSpPr>
              <a:spLocks noChangeAspect="1"/>
            </p:cNvSpPr>
            <p:nvPr/>
          </p:nvSpPr>
          <p:spPr bwMode="auto">
            <a:xfrm>
              <a:off x="642" y="1887"/>
              <a:ext cx="21" cy="2"/>
            </a:xfrm>
            <a:custGeom>
              <a:avLst/>
              <a:gdLst>
                <a:gd name="T0" fmla="*/ 0 w 28"/>
                <a:gd name="T1" fmla="*/ 4 h 4"/>
                <a:gd name="T2" fmla="*/ 14 w 28"/>
                <a:gd name="T3" fmla="*/ 4 h 4"/>
                <a:gd name="T4" fmla="*/ 28 w 28"/>
                <a:gd name="T5" fmla="*/ 0 h 4"/>
              </a:gdLst>
              <a:ahLst/>
              <a:cxnLst>
                <a:cxn ang="0">
                  <a:pos x="T0" y="T1"/>
                </a:cxn>
                <a:cxn ang="0">
                  <a:pos x="T2" y="T3"/>
                </a:cxn>
                <a:cxn ang="0">
                  <a:pos x="T4" y="T5"/>
                </a:cxn>
              </a:cxnLst>
              <a:rect l="0" t="0" r="r" b="b"/>
              <a:pathLst>
                <a:path w="28" h="4">
                  <a:moveTo>
                    <a:pt x="0" y="4"/>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51" name="Line 213"/>
            <p:cNvSpPr>
              <a:spLocks noChangeAspect="1" noChangeShapeType="1"/>
            </p:cNvSpPr>
            <p:nvPr/>
          </p:nvSpPr>
          <p:spPr bwMode="auto">
            <a:xfrm flipV="1">
              <a:off x="663"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52" name="Freeform 214"/>
            <p:cNvSpPr>
              <a:spLocks noChangeAspect="1"/>
            </p:cNvSpPr>
            <p:nvPr/>
          </p:nvSpPr>
          <p:spPr bwMode="auto">
            <a:xfrm>
              <a:off x="681" y="1881"/>
              <a:ext cx="22" cy="3"/>
            </a:xfrm>
            <a:custGeom>
              <a:avLst/>
              <a:gdLst>
                <a:gd name="T0" fmla="*/ 0 w 29"/>
                <a:gd name="T1" fmla="*/ 5 h 5"/>
                <a:gd name="T2" fmla="*/ 15 w 29"/>
                <a:gd name="T3" fmla="*/ 5 h 5"/>
                <a:gd name="T4" fmla="*/ 29 w 29"/>
                <a:gd name="T5" fmla="*/ 0 h 5"/>
              </a:gdLst>
              <a:ahLst/>
              <a:cxnLst>
                <a:cxn ang="0">
                  <a:pos x="T0" y="T1"/>
                </a:cxn>
                <a:cxn ang="0">
                  <a:pos x="T2" y="T3"/>
                </a:cxn>
                <a:cxn ang="0">
                  <a:pos x="T4" y="T5"/>
                </a:cxn>
              </a:cxnLst>
              <a:rect l="0" t="0" r="r" b="b"/>
              <a:pathLst>
                <a:path w="29" h="5">
                  <a:moveTo>
                    <a:pt x="0" y="5"/>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53" name="Line 215"/>
            <p:cNvSpPr>
              <a:spLocks noChangeAspect="1" noChangeShapeType="1"/>
            </p:cNvSpPr>
            <p:nvPr/>
          </p:nvSpPr>
          <p:spPr bwMode="auto">
            <a:xfrm flipV="1">
              <a:off x="703"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54" name="Line 216"/>
            <p:cNvSpPr>
              <a:spLocks noChangeAspect="1" noChangeShapeType="1"/>
            </p:cNvSpPr>
            <p:nvPr/>
          </p:nvSpPr>
          <p:spPr bwMode="auto">
            <a:xfrm flipV="1">
              <a:off x="721"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55" name="Freeform 217"/>
            <p:cNvSpPr>
              <a:spLocks noChangeAspect="1"/>
            </p:cNvSpPr>
            <p:nvPr/>
          </p:nvSpPr>
          <p:spPr bwMode="auto">
            <a:xfrm>
              <a:off x="739" y="1868"/>
              <a:ext cx="21" cy="5"/>
            </a:xfrm>
            <a:custGeom>
              <a:avLst/>
              <a:gdLst>
                <a:gd name="T0" fmla="*/ 0 w 29"/>
                <a:gd name="T1" fmla="*/ 10 h 10"/>
                <a:gd name="T2" fmla="*/ 15 w 29"/>
                <a:gd name="T3" fmla="*/ 5 h 10"/>
                <a:gd name="T4" fmla="*/ 29 w 29"/>
                <a:gd name="T5" fmla="*/ 0 h 10"/>
              </a:gdLst>
              <a:ahLst/>
              <a:cxnLst>
                <a:cxn ang="0">
                  <a:pos x="T0" y="T1"/>
                </a:cxn>
                <a:cxn ang="0">
                  <a:pos x="T2" y="T3"/>
                </a:cxn>
                <a:cxn ang="0">
                  <a:pos x="T4" y="T5"/>
                </a:cxn>
              </a:cxnLst>
              <a:rect l="0" t="0" r="r" b="b"/>
              <a:pathLst>
                <a:path w="29" h="10">
                  <a:moveTo>
                    <a:pt x="0" y="10"/>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56" name="Line 218"/>
            <p:cNvSpPr>
              <a:spLocks noChangeAspect="1" noChangeShapeType="1"/>
            </p:cNvSpPr>
            <p:nvPr/>
          </p:nvSpPr>
          <p:spPr bwMode="auto">
            <a:xfrm flipV="1">
              <a:off x="760"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57" name="Freeform 219"/>
            <p:cNvSpPr>
              <a:spLocks noChangeAspect="1"/>
            </p:cNvSpPr>
            <p:nvPr/>
          </p:nvSpPr>
          <p:spPr bwMode="auto">
            <a:xfrm>
              <a:off x="778" y="1857"/>
              <a:ext cx="22" cy="5"/>
            </a:xfrm>
            <a:custGeom>
              <a:avLst/>
              <a:gdLst>
                <a:gd name="T0" fmla="*/ 0 w 29"/>
                <a:gd name="T1" fmla="*/ 9 h 9"/>
                <a:gd name="T2" fmla="*/ 14 w 29"/>
                <a:gd name="T3" fmla="*/ 5 h 9"/>
                <a:gd name="T4" fmla="*/ 29 w 29"/>
                <a:gd name="T5" fmla="*/ 0 h 9"/>
              </a:gdLst>
              <a:ahLst/>
              <a:cxnLst>
                <a:cxn ang="0">
                  <a:pos x="T0" y="T1"/>
                </a:cxn>
                <a:cxn ang="0">
                  <a:pos x="T2" y="T3"/>
                </a:cxn>
                <a:cxn ang="0">
                  <a:pos x="T4" y="T5"/>
                </a:cxn>
              </a:cxnLst>
              <a:rect l="0" t="0" r="r" b="b"/>
              <a:pathLst>
                <a:path w="29" h="9">
                  <a:moveTo>
                    <a:pt x="0" y="9"/>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58" name="Line 220"/>
            <p:cNvSpPr>
              <a:spLocks noChangeAspect="1" noChangeShapeType="1"/>
            </p:cNvSpPr>
            <p:nvPr/>
          </p:nvSpPr>
          <p:spPr bwMode="auto">
            <a:xfrm flipV="1">
              <a:off x="800"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59" name="Freeform 221"/>
            <p:cNvSpPr>
              <a:spLocks noChangeAspect="1"/>
            </p:cNvSpPr>
            <p:nvPr/>
          </p:nvSpPr>
          <p:spPr bwMode="auto">
            <a:xfrm>
              <a:off x="818" y="1846"/>
              <a:ext cx="21" cy="5"/>
            </a:xfrm>
            <a:custGeom>
              <a:avLst/>
              <a:gdLst>
                <a:gd name="T0" fmla="*/ 0 w 28"/>
                <a:gd name="T1" fmla="*/ 9 h 9"/>
                <a:gd name="T2" fmla="*/ 14 w 28"/>
                <a:gd name="T3" fmla="*/ 4 h 9"/>
                <a:gd name="T4" fmla="*/ 28 w 28"/>
                <a:gd name="T5" fmla="*/ 0 h 9"/>
              </a:gdLst>
              <a:ahLst/>
              <a:cxnLst>
                <a:cxn ang="0">
                  <a:pos x="T0" y="T1"/>
                </a:cxn>
                <a:cxn ang="0">
                  <a:pos x="T2" y="T3"/>
                </a:cxn>
                <a:cxn ang="0">
                  <a:pos x="T4" y="T5"/>
                </a:cxn>
              </a:cxnLst>
              <a:rect l="0" t="0" r="r" b="b"/>
              <a:pathLst>
                <a:path w="28" h="9">
                  <a:moveTo>
                    <a:pt x="0" y="9"/>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60" name="Line 222"/>
            <p:cNvSpPr>
              <a:spLocks noChangeAspect="1" noChangeShapeType="1"/>
            </p:cNvSpPr>
            <p:nvPr/>
          </p:nvSpPr>
          <p:spPr bwMode="auto">
            <a:xfrm flipV="1">
              <a:off x="839"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61" name="Line 223"/>
            <p:cNvSpPr>
              <a:spLocks noChangeAspect="1" noChangeShapeType="1"/>
            </p:cNvSpPr>
            <p:nvPr/>
          </p:nvSpPr>
          <p:spPr bwMode="auto">
            <a:xfrm flipV="1">
              <a:off x="857"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62" name="Freeform 224"/>
            <p:cNvSpPr>
              <a:spLocks noChangeAspect="1"/>
            </p:cNvSpPr>
            <p:nvPr/>
          </p:nvSpPr>
          <p:spPr bwMode="auto">
            <a:xfrm>
              <a:off x="875" y="1819"/>
              <a:ext cx="22" cy="11"/>
            </a:xfrm>
            <a:custGeom>
              <a:avLst/>
              <a:gdLst>
                <a:gd name="T0" fmla="*/ 0 w 29"/>
                <a:gd name="T1" fmla="*/ 19 h 19"/>
                <a:gd name="T2" fmla="*/ 15 w 29"/>
                <a:gd name="T3" fmla="*/ 9 h 19"/>
                <a:gd name="T4" fmla="*/ 29 w 29"/>
                <a:gd name="T5" fmla="*/ 0 h 19"/>
              </a:gdLst>
              <a:ahLst/>
              <a:cxnLst>
                <a:cxn ang="0">
                  <a:pos x="T0" y="T1"/>
                </a:cxn>
                <a:cxn ang="0">
                  <a:pos x="T2" y="T3"/>
                </a:cxn>
                <a:cxn ang="0">
                  <a:pos x="T4" y="T5"/>
                </a:cxn>
              </a:cxnLst>
              <a:rect l="0" t="0" r="r" b="b"/>
              <a:pathLst>
                <a:path w="29" h="19">
                  <a:moveTo>
                    <a:pt x="0" y="19"/>
                  </a:moveTo>
                  <a:lnTo>
                    <a:pt x="15" y="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63" name="Line 225"/>
            <p:cNvSpPr>
              <a:spLocks noChangeAspect="1" noChangeShapeType="1"/>
            </p:cNvSpPr>
            <p:nvPr/>
          </p:nvSpPr>
          <p:spPr bwMode="auto">
            <a:xfrm flipV="1">
              <a:off x="897"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64" name="Freeform 226"/>
            <p:cNvSpPr>
              <a:spLocks noChangeAspect="1"/>
            </p:cNvSpPr>
            <p:nvPr/>
          </p:nvSpPr>
          <p:spPr bwMode="auto">
            <a:xfrm>
              <a:off x="915" y="1797"/>
              <a:ext cx="22" cy="11"/>
            </a:xfrm>
            <a:custGeom>
              <a:avLst/>
              <a:gdLst>
                <a:gd name="T0" fmla="*/ 0 w 29"/>
                <a:gd name="T1" fmla="*/ 19 h 19"/>
                <a:gd name="T2" fmla="*/ 15 w 29"/>
                <a:gd name="T3" fmla="*/ 10 h 19"/>
                <a:gd name="T4" fmla="*/ 29 w 29"/>
                <a:gd name="T5" fmla="*/ 0 h 19"/>
              </a:gdLst>
              <a:ahLst/>
              <a:cxnLst>
                <a:cxn ang="0">
                  <a:pos x="T0" y="T1"/>
                </a:cxn>
                <a:cxn ang="0">
                  <a:pos x="T2" y="T3"/>
                </a:cxn>
                <a:cxn ang="0">
                  <a:pos x="T4" y="T5"/>
                </a:cxn>
              </a:cxnLst>
              <a:rect l="0" t="0" r="r" b="b"/>
              <a:pathLst>
                <a:path w="29" h="19">
                  <a:moveTo>
                    <a:pt x="0" y="19"/>
                  </a:moveTo>
                  <a:lnTo>
                    <a:pt x="15" y="1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65" name="Line 227"/>
            <p:cNvSpPr>
              <a:spLocks noChangeAspect="1" noChangeShapeType="1"/>
            </p:cNvSpPr>
            <p:nvPr/>
          </p:nvSpPr>
          <p:spPr bwMode="auto">
            <a:xfrm flipV="1">
              <a:off x="937"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66" name="Line 228"/>
            <p:cNvSpPr>
              <a:spLocks noChangeAspect="1" noChangeShapeType="1"/>
            </p:cNvSpPr>
            <p:nvPr/>
          </p:nvSpPr>
          <p:spPr bwMode="auto">
            <a:xfrm flipV="1">
              <a:off x="955"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67" name="Freeform 229"/>
            <p:cNvSpPr>
              <a:spLocks noChangeAspect="1"/>
            </p:cNvSpPr>
            <p:nvPr/>
          </p:nvSpPr>
          <p:spPr bwMode="auto">
            <a:xfrm>
              <a:off x="973" y="1757"/>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68" name="Line 230"/>
            <p:cNvSpPr>
              <a:spLocks noChangeAspect="1" noChangeShapeType="1"/>
            </p:cNvSpPr>
            <p:nvPr/>
          </p:nvSpPr>
          <p:spPr bwMode="auto">
            <a:xfrm flipV="1">
              <a:off x="995"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69" name="Freeform 231"/>
            <p:cNvSpPr>
              <a:spLocks noChangeAspect="1"/>
            </p:cNvSpPr>
            <p:nvPr/>
          </p:nvSpPr>
          <p:spPr bwMode="auto">
            <a:xfrm>
              <a:off x="1013" y="1725"/>
              <a:ext cx="21" cy="15"/>
            </a:xfrm>
            <a:custGeom>
              <a:avLst/>
              <a:gdLst>
                <a:gd name="T0" fmla="*/ 0 w 28"/>
                <a:gd name="T1" fmla="*/ 28 h 28"/>
                <a:gd name="T2" fmla="*/ 14 w 28"/>
                <a:gd name="T3" fmla="*/ 14 h 28"/>
                <a:gd name="T4" fmla="*/ 28 w 28"/>
                <a:gd name="T5" fmla="*/ 0 h 28"/>
              </a:gdLst>
              <a:ahLst/>
              <a:cxnLst>
                <a:cxn ang="0">
                  <a:pos x="T0" y="T1"/>
                </a:cxn>
                <a:cxn ang="0">
                  <a:pos x="T2" y="T3"/>
                </a:cxn>
                <a:cxn ang="0">
                  <a:pos x="T4" y="T5"/>
                </a:cxn>
              </a:cxnLst>
              <a:rect l="0" t="0" r="r" b="b"/>
              <a:pathLst>
                <a:path w="28" h="28">
                  <a:moveTo>
                    <a:pt x="0" y="28"/>
                  </a:moveTo>
                  <a:lnTo>
                    <a:pt x="14" y="1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70" name="Line 232"/>
            <p:cNvSpPr>
              <a:spLocks noChangeAspect="1" noChangeShapeType="1"/>
            </p:cNvSpPr>
            <p:nvPr/>
          </p:nvSpPr>
          <p:spPr bwMode="auto">
            <a:xfrm flipV="1">
              <a:off x="1034"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71" name="Freeform 233"/>
            <p:cNvSpPr>
              <a:spLocks noChangeAspect="1"/>
            </p:cNvSpPr>
            <p:nvPr/>
          </p:nvSpPr>
          <p:spPr bwMode="auto">
            <a:xfrm>
              <a:off x="1052" y="1686"/>
              <a:ext cx="21" cy="20"/>
            </a:xfrm>
            <a:custGeom>
              <a:avLst/>
              <a:gdLst>
                <a:gd name="T0" fmla="*/ 0 w 29"/>
                <a:gd name="T1" fmla="*/ 34 h 34"/>
                <a:gd name="T2" fmla="*/ 15 w 29"/>
                <a:gd name="T3" fmla="*/ 20 h 34"/>
                <a:gd name="T4" fmla="*/ 29 w 29"/>
                <a:gd name="T5" fmla="*/ 0 h 34"/>
              </a:gdLst>
              <a:ahLst/>
              <a:cxnLst>
                <a:cxn ang="0">
                  <a:pos x="T0" y="T1"/>
                </a:cxn>
                <a:cxn ang="0">
                  <a:pos x="T2" y="T3"/>
                </a:cxn>
                <a:cxn ang="0">
                  <a:pos x="T4" y="T5"/>
                </a:cxn>
              </a:cxnLst>
              <a:rect l="0" t="0" r="r" b="b"/>
              <a:pathLst>
                <a:path w="29" h="34">
                  <a:moveTo>
                    <a:pt x="0" y="34"/>
                  </a:moveTo>
                  <a:lnTo>
                    <a:pt x="15" y="2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72" name="Line 234"/>
            <p:cNvSpPr>
              <a:spLocks noChangeAspect="1" noChangeShapeType="1"/>
            </p:cNvSpPr>
            <p:nvPr/>
          </p:nvSpPr>
          <p:spPr bwMode="auto">
            <a:xfrm flipV="1">
              <a:off x="1073"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73" name="Line 235"/>
            <p:cNvSpPr>
              <a:spLocks noChangeAspect="1" noChangeShapeType="1"/>
            </p:cNvSpPr>
            <p:nvPr/>
          </p:nvSpPr>
          <p:spPr bwMode="auto">
            <a:xfrm flipV="1">
              <a:off x="1091"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74" name="Freeform 236"/>
            <p:cNvSpPr>
              <a:spLocks noChangeAspect="1"/>
            </p:cNvSpPr>
            <p:nvPr/>
          </p:nvSpPr>
          <p:spPr bwMode="auto">
            <a:xfrm>
              <a:off x="1109" y="1617"/>
              <a:ext cx="22" cy="24"/>
            </a:xfrm>
            <a:custGeom>
              <a:avLst/>
              <a:gdLst>
                <a:gd name="T0" fmla="*/ 0 w 29"/>
                <a:gd name="T1" fmla="*/ 43 h 43"/>
                <a:gd name="T2" fmla="*/ 15 w 29"/>
                <a:gd name="T3" fmla="*/ 19 h 43"/>
                <a:gd name="T4" fmla="*/ 29 w 29"/>
                <a:gd name="T5" fmla="*/ 0 h 43"/>
              </a:gdLst>
              <a:ahLst/>
              <a:cxnLst>
                <a:cxn ang="0">
                  <a:pos x="T0" y="T1"/>
                </a:cxn>
                <a:cxn ang="0">
                  <a:pos x="T2" y="T3"/>
                </a:cxn>
                <a:cxn ang="0">
                  <a:pos x="T4" y="T5"/>
                </a:cxn>
              </a:cxnLst>
              <a:rect l="0" t="0" r="r" b="b"/>
              <a:pathLst>
                <a:path w="29" h="43">
                  <a:moveTo>
                    <a:pt x="0" y="43"/>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75" name="Line 237"/>
            <p:cNvSpPr>
              <a:spLocks noChangeAspect="1" noChangeShapeType="1"/>
            </p:cNvSpPr>
            <p:nvPr/>
          </p:nvSpPr>
          <p:spPr bwMode="auto">
            <a:xfrm flipV="1">
              <a:off x="1131"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76" name="Freeform 238"/>
            <p:cNvSpPr>
              <a:spLocks noChangeAspect="1"/>
            </p:cNvSpPr>
            <p:nvPr/>
          </p:nvSpPr>
          <p:spPr bwMode="auto">
            <a:xfrm>
              <a:off x="1149" y="1566"/>
              <a:ext cx="22" cy="27"/>
            </a:xfrm>
            <a:custGeom>
              <a:avLst/>
              <a:gdLst>
                <a:gd name="T0" fmla="*/ 0 w 29"/>
                <a:gd name="T1" fmla="*/ 48 h 48"/>
                <a:gd name="T2" fmla="*/ 14 w 29"/>
                <a:gd name="T3" fmla="*/ 24 h 48"/>
                <a:gd name="T4" fmla="*/ 29 w 29"/>
                <a:gd name="T5" fmla="*/ 0 h 48"/>
              </a:gdLst>
              <a:ahLst/>
              <a:cxnLst>
                <a:cxn ang="0">
                  <a:pos x="T0" y="T1"/>
                </a:cxn>
                <a:cxn ang="0">
                  <a:pos x="T2" y="T3"/>
                </a:cxn>
                <a:cxn ang="0">
                  <a:pos x="T4" y="T5"/>
                </a:cxn>
              </a:cxnLst>
              <a:rect l="0" t="0" r="r" b="b"/>
              <a:pathLst>
                <a:path w="29" h="48">
                  <a:moveTo>
                    <a:pt x="0" y="48"/>
                  </a:moveTo>
                  <a:lnTo>
                    <a:pt x="14" y="2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77" name="Line 239"/>
            <p:cNvSpPr>
              <a:spLocks noChangeAspect="1" noChangeShapeType="1"/>
            </p:cNvSpPr>
            <p:nvPr/>
          </p:nvSpPr>
          <p:spPr bwMode="auto">
            <a:xfrm flipV="1">
              <a:off x="1171"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78" name="Freeform 240"/>
            <p:cNvSpPr>
              <a:spLocks noChangeAspect="1"/>
            </p:cNvSpPr>
            <p:nvPr/>
          </p:nvSpPr>
          <p:spPr bwMode="auto">
            <a:xfrm>
              <a:off x="1189" y="1506"/>
              <a:ext cx="22" cy="30"/>
            </a:xfrm>
            <a:custGeom>
              <a:avLst/>
              <a:gdLst>
                <a:gd name="T0" fmla="*/ 0 w 29"/>
                <a:gd name="T1" fmla="*/ 53 h 53"/>
                <a:gd name="T2" fmla="*/ 14 w 29"/>
                <a:gd name="T3" fmla="*/ 29 h 53"/>
                <a:gd name="T4" fmla="*/ 29 w 29"/>
                <a:gd name="T5" fmla="*/ 0 h 53"/>
              </a:gdLst>
              <a:ahLst/>
              <a:cxnLst>
                <a:cxn ang="0">
                  <a:pos x="T0" y="T1"/>
                </a:cxn>
                <a:cxn ang="0">
                  <a:pos x="T2" y="T3"/>
                </a:cxn>
                <a:cxn ang="0">
                  <a:pos x="T4" y="T5"/>
                </a:cxn>
              </a:cxnLst>
              <a:rect l="0" t="0" r="r" b="b"/>
              <a:pathLst>
                <a:path w="29" h="53">
                  <a:moveTo>
                    <a:pt x="0" y="53"/>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79" name="Line 241"/>
            <p:cNvSpPr>
              <a:spLocks noChangeAspect="1" noChangeShapeType="1"/>
            </p:cNvSpPr>
            <p:nvPr/>
          </p:nvSpPr>
          <p:spPr bwMode="auto">
            <a:xfrm flipV="1">
              <a:off x="1211"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80" name="Line 242"/>
            <p:cNvSpPr>
              <a:spLocks noChangeAspect="1" noChangeShapeType="1"/>
            </p:cNvSpPr>
            <p:nvPr/>
          </p:nvSpPr>
          <p:spPr bwMode="auto">
            <a:xfrm flipV="1">
              <a:off x="1228"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81" name="Freeform 243"/>
            <p:cNvSpPr>
              <a:spLocks noChangeAspect="1"/>
            </p:cNvSpPr>
            <p:nvPr/>
          </p:nvSpPr>
          <p:spPr bwMode="auto">
            <a:xfrm>
              <a:off x="1246" y="1409"/>
              <a:ext cx="22" cy="32"/>
            </a:xfrm>
            <a:custGeom>
              <a:avLst/>
              <a:gdLst>
                <a:gd name="T0" fmla="*/ 0 w 29"/>
                <a:gd name="T1" fmla="*/ 58 h 58"/>
                <a:gd name="T2" fmla="*/ 15 w 29"/>
                <a:gd name="T3" fmla="*/ 29 h 58"/>
                <a:gd name="T4" fmla="*/ 29 w 29"/>
                <a:gd name="T5" fmla="*/ 0 h 58"/>
              </a:gdLst>
              <a:ahLst/>
              <a:cxnLst>
                <a:cxn ang="0">
                  <a:pos x="T0" y="T1"/>
                </a:cxn>
                <a:cxn ang="0">
                  <a:pos x="T2" y="T3"/>
                </a:cxn>
                <a:cxn ang="0">
                  <a:pos x="T4" y="T5"/>
                </a:cxn>
              </a:cxnLst>
              <a:rect l="0" t="0" r="r" b="b"/>
              <a:pathLst>
                <a:path w="29" h="58">
                  <a:moveTo>
                    <a:pt x="0" y="58"/>
                  </a:moveTo>
                  <a:lnTo>
                    <a:pt x="15"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82" name="Line 244"/>
            <p:cNvSpPr>
              <a:spLocks noChangeAspect="1" noChangeShapeType="1"/>
            </p:cNvSpPr>
            <p:nvPr/>
          </p:nvSpPr>
          <p:spPr bwMode="auto">
            <a:xfrm flipV="1">
              <a:off x="1268"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83" name="Freeform 245"/>
            <p:cNvSpPr>
              <a:spLocks noChangeAspect="1"/>
            </p:cNvSpPr>
            <p:nvPr/>
          </p:nvSpPr>
          <p:spPr bwMode="auto">
            <a:xfrm>
              <a:off x="1286" y="1336"/>
              <a:ext cx="22" cy="38"/>
            </a:xfrm>
            <a:custGeom>
              <a:avLst/>
              <a:gdLst>
                <a:gd name="T0" fmla="*/ 0 w 29"/>
                <a:gd name="T1" fmla="*/ 67 h 67"/>
                <a:gd name="T2" fmla="*/ 15 w 29"/>
                <a:gd name="T3" fmla="*/ 33 h 67"/>
                <a:gd name="T4" fmla="*/ 29 w 29"/>
                <a:gd name="T5" fmla="*/ 0 h 67"/>
              </a:gdLst>
              <a:ahLst/>
              <a:cxnLst>
                <a:cxn ang="0">
                  <a:pos x="T0" y="T1"/>
                </a:cxn>
                <a:cxn ang="0">
                  <a:pos x="T2" y="T3"/>
                </a:cxn>
                <a:cxn ang="0">
                  <a:pos x="T4" y="T5"/>
                </a:cxn>
              </a:cxnLst>
              <a:rect l="0" t="0" r="r" b="b"/>
              <a:pathLst>
                <a:path w="29" h="67">
                  <a:moveTo>
                    <a:pt x="0" y="67"/>
                  </a:moveTo>
                  <a:lnTo>
                    <a:pt x="15" y="33"/>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84" name="Line 246"/>
            <p:cNvSpPr>
              <a:spLocks noChangeAspect="1" noChangeShapeType="1"/>
            </p:cNvSpPr>
            <p:nvPr/>
          </p:nvSpPr>
          <p:spPr bwMode="auto">
            <a:xfrm flipV="1">
              <a:off x="1308"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85" name="Line 247"/>
            <p:cNvSpPr>
              <a:spLocks noChangeAspect="1" noChangeShapeType="1"/>
            </p:cNvSpPr>
            <p:nvPr/>
          </p:nvSpPr>
          <p:spPr bwMode="auto">
            <a:xfrm flipV="1">
              <a:off x="1326"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86" name="Freeform 248"/>
            <p:cNvSpPr>
              <a:spLocks noChangeAspect="1"/>
            </p:cNvSpPr>
            <p:nvPr/>
          </p:nvSpPr>
          <p:spPr bwMode="auto">
            <a:xfrm>
              <a:off x="1344" y="1222"/>
              <a:ext cx="21"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87" name="Freeform 249"/>
            <p:cNvSpPr>
              <a:spLocks noChangeAspect="1"/>
            </p:cNvSpPr>
            <p:nvPr/>
          </p:nvSpPr>
          <p:spPr bwMode="auto">
            <a:xfrm>
              <a:off x="1365" y="1182"/>
              <a:ext cx="18" cy="40"/>
            </a:xfrm>
            <a:custGeom>
              <a:avLst/>
              <a:gdLst>
                <a:gd name="T0" fmla="*/ 0 w 24"/>
                <a:gd name="T1" fmla="*/ 72 h 72"/>
                <a:gd name="T2" fmla="*/ 9 w 24"/>
                <a:gd name="T3" fmla="*/ 34 h 72"/>
                <a:gd name="T4" fmla="*/ 24 w 24"/>
                <a:gd name="T5" fmla="*/ 0 h 72"/>
              </a:gdLst>
              <a:ahLst/>
              <a:cxnLst>
                <a:cxn ang="0">
                  <a:pos x="T0" y="T1"/>
                </a:cxn>
                <a:cxn ang="0">
                  <a:pos x="T2" y="T3"/>
                </a:cxn>
                <a:cxn ang="0">
                  <a:pos x="T4" y="T5"/>
                </a:cxn>
              </a:cxnLst>
              <a:rect l="0" t="0" r="r" b="b"/>
              <a:pathLst>
                <a:path w="24" h="72">
                  <a:moveTo>
                    <a:pt x="0" y="72"/>
                  </a:moveTo>
                  <a:lnTo>
                    <a:pt x="9" y="3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88" name="Freeform 250"/>
            <p:cNvSpPr>
              <a:spLocks noChangeAspect="1"/>
            </p:cNvSpPr>
            <p:nvPr/>
          </p:nvSpPr>
          <p:spPr bwMode="auto">
            <a:xfrm>
              <a:off x="1383" y="1144"/>
              <a:ext cx="22"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89" name="Line 251"/>
            <p:cNvSpPr>
              <a:spLocks noChangeAspect="1" noChangeShapeType="1"/>
            </p:cNvSpPr>
            <p:nvPr/>
          </p:nvSpPr>
          <p:spPr bwMode="auto">
            <a:xfrm flipV="1">
              <a:off x="1405"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90" name="Freeform 252"/>
            <p:cNvSpPr>
              <a:spLocks noChangeAspect="1"/>
            </p:cNvSpPr>
            <p:nvPr/>
          </p:nvSpPr>
          <p:spPr bwMode="auto">
            <a:xfrm>
              <a:off x="1423" y="1063"/>
              <a:ext cx="21" cy="41"/>
            </a:xfrm>
            <a:custGeom>
              <a:avLst/>
              <a:gdLst>
                <a:gd name="T0" fmla="*/ 0 w 28"/>
                <a:gd name="T1" fmla="*/ 72 h 72"/>
                <a:gd name="T2" fmla="*/ 14 w 28"/>
                <a:gd name="T3" fmla="*/ 34 h 72"/>
                <a:gd name="T4" fmla="*/ 28 w 28"/>
                <a:gd name="T5" fmla="*/ 0 h 72"/>
              </a:gdLst>
              <a:ahLst/>
              <a:cxnLst>
                <a:cxn ang="0">
                  <a:pos x="T0" y="T1"/>
                </a:cxn>
                <a:cxn ang="0">
                  <a:pos x="T2" y="T3"/>
                </a:cxn>
                <a:cxn ang="0">
                  <a:pos x="T4" y="T5"/>
                </a:cxn>
              </a:cxnLst>
              <a:rect l="0" t="0" r="r" b="b"/>
              <a:pathLst>
                <a:path w="28" h="72">
                  <a:moveTo>
                    <a:pt x="0" y="72"/>
                  </a:moveTo>
                  <a:lnTo>
                    <a:pt x="14" y="3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91" name="Line 253"/>
            <p:cNvSpPr>
              <a:spLocks noChangeAspect="1" noChangeShapeType="1"/>
            </p:cNvSpPr>
            <p:nvPr/>
          </p:nvSpPr>
          <p:spPr bwMode="auto">
            <a:xfrm flipV="1">
              <a:off x="1444"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92" name="Line 254"/>
            <p:cNvSpPr>
              <a:spLocks noChangeAspect="1" noChangeShapeType="1"/>
            </p:cNvSpPr>
            <p:nvPr/>
          </p:nvSpPr>
          <p:spPr bwMode="auto">
            <a:xfrm flipV="1">
              <a:off x="1462"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93" name="Freeform 255"/>
            <p:cNvSpPr>
              <a:spLocks noChangeAspect="1"/>
            </p:cNvSpPr>
            <p:nvPr/>
          </p:nvSpPr>
          <p:spPr bwMode="auto">
            <a:xfrm>
              <a:off x="1480" y="945"/>
              <a:ext cx="22" cy="40"/>
            </a:xfrm>
            <a:custGeom>
              <a:avLst/>
              <a:gdLst>
                <a:gd name="T0" fmla="*/ 0 w 29"/>
                <a:gd name="T1" fmla="*/ 72 h 72"/>
                <a:gd name="T2" fmla="*/ 15 w 29"/>
                <a:gd name="T3" fmla="*/ 34 h 72"/>
                <a:gd name="T4" fmla="*/ 29 w 29"/>
                <a:gd name="T5" fmla="*/ 0 h 72"/>
              </a:gdLst>
              <a:ahLst/>
              <a:cxnLst>
                <a:cxn ang="0">
                  <a:pos x="T0" y="T1"/>
                </a:cxn>
                <a:cxn ang="0">
                  <a:pos x="T2" y="T3"/>
                </a:cxn>
                <a:cxn ang="0">
                  <a:pos x="T4" y="T5"/>
                </a:cxn>
              </a:cxnLst>
              <a:rect l="0" t="0" r="r" b="b"/>
              <a:pathLst>
                <a:path w="29" h="72">
                  <a:moveTo>
                    <a:pt x="0" y="72"/>
                  </a:moveTo>
                  <a:lnTo>
                    <a:pt x="15"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94" name="Line 256"/>
            <p:cNvSpPr>
              <a:spLocks noChangeAspect="1" noChangeShapeType="1"/>
            </p:cNvSpPr>
            <p:nvPr/>
          </p:nvSpPr>
          <p:spPr bwMode="auto">
            <a:xfrm flipV="1">
              <a:off x="1502"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95" name="Freeform 257"/>
            <p:cNvSpPr>
              <a:spLocks noChangeAspect="1"/>
            </p:cNvSpPr>
            <p:nvPr/>
          </p:nvSpPr>
          <p:spPr bwMode="auto">
            <a:xfrm>
              <a:off x="1520" y="872"/>
              <a:ext cx="22" cy="35"/>
            </a:xfrm>
            <a:custGeom>
              <a:avLst/>
              <a:gdLst>
                <a:gd name="T0" fmla="*/ 0 w 29"/>
                <a:gd name="T1" fmla="*/ 62 h 62"/>
                <a:gd name="T2" fmla="*/ 14 w 29"/>
                <a:gd name="T3" fmla="*/ 28 h 62"/>
                <a:gd name="T4" fmla="*/ 29 w 29"/>
                <a:gd name="T5" fmla="*/ 0 h 62"/>
              </a:gdLst>
              <a:ahLst/>
              <a:cxnLst>
                <a:cxn ang="0">
                  <a:pos x="T0" y="T1"/>
                </a:cxn>
                <a:cxn ang="0">
                  <a:pos x="T2" y="T3"/>
                </a:cxn>
                <a:cxn ang="0">
                  <a:pos x="T4" y="T5"/>
                </a:cxn>
              </a:cxnLst>
              <a:rect l="0" t="0" r="r" b="b"/>
              <a:pathLst>
                <a:path w="29" h="62">
                  <a:moveTo>
                    <a:pt x="0" y="62"/>
                  </a:moveTo>
                  <a:lnTo>
                    <a:pt x="14" y="28"/>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96" name="Line 258"/>
            <p:cNvSpPr>
              <a:spLocks noChangeAspect="1" noChangeShapeType="1"/>
            </p:cNvSpPr>
            <p:nvPr/>
          </p:nvSpPr>
          <p:spPr bwMode="auto">
            <a:xfrm flipV="1">
              <a:off x="1542"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97" name="Line 259"/>
            <p:cNvSpPr>
              <a:spLocks noChangeAspect="1" noChangeShapeType="1"/>
            </p:cNvSpPr>
            <p:nvPr/>
          </p:nvSpPr>
          <p:spPr bwMode="auto">
            <a:xfrm flipV="1">
              <a:off x="1560"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98" name="Freeform 260"/>
            <p:cNvSpPr>
              <a:spLocks noChangeAspect="1"/>
            </p:cNvSpPr>
            <p:nvPr/>
          </p:nvSpPr>
          <p:spPr bwMode="auto">
            <a:xfrm>
              <a:off x="1578" y="769"/>
              <a:ext cx="22" cy="33"/>
            </a:xfrm>
            <a:custGeom>
              <a:avLst/>
              <a:gdLst>
                <a:gd name="T0" fmla="*/ 0 w 29"/>
                <a:gd name="T1" fmla="*/ 58 h 58"/>
                <a:gd name="T2" fmla="*/ 14 w 29"/>
                <a:gd name="T3" fmla="*/ 29 h 58"/>
                <a:gd name="T4" fmla="*/ 29 w 29"/>
                <a:gd name="T5" fmla="*/ 0 h 58"/>
              </a:gdLst>
              <a:ahLst/>
              <a:cxnLst>
                <a:cxn ang="0">
                  <a:pos x="T0" y="T1"/>
                </a:cxn>
                <a:cxn ang="0">
                  <a:pos x="T2" y="T3"/>
                </a:cxn>
                <a:cxn ang="0">
                  <a:pos x="T4" y="T5"/>
                </a:cxn>
              </a:cxnLst>
              <a:rect l="0" t="0" r="r" b="b"/>
              <a:pathLst>
                <a:path w="29" h="58">
                  <a:moveTo>
                    <a:pt x="0" y="58"/>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99" name="Line 261"/>
            <p:cNvSpPr>
              <a:spLocks noChangeAspect="1" noChangeShapeType="1"/>
            </p:cNvSpPr>
            <p:nvPr/>
          </p:nvSpPr>
          <p:spPr bwMode="auto">
            <a:xfrm flipV="1">
              <a:off x="1600"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00" name="Freeform 262"/>
            <p:cNvSpPr>
              <a:spLocks noChangeAspect="1"/>
            </p:cNvSpPr>
            <p:nvPr/>
          </p:nvSpPr>
          <p:spPr bwMode="auto">
            <a:xfrm>
              <a:off x="1618" y="712"/>
              <a:ext cx="21" cy="27"/>
            </a:xfrm>
            <a:custGeom>
              <a:avLst/>
              <a:gdLst>
                <a:gd name="T0" fmla="*/ 0 w 28"/>
                <a:gd name="T1" fmla="*/ 48 h 48"/>
                <a:gd name="T2" fmla="*/ 14 w 28"/>
                <a:gd name="T3" fmla="*/ 24 h 48"/>
                <a:gd name="T4" fmla="*/ 28 w 28"/>
                <a:gd name="T5" fmla="*/ 0 h 48"/>
              </a:gdLst>
              <a:ahLst/>
              <a:cxnLst>
                <a:cxn ang="0">
                  <a:pos x="T0" y="T1"/>
                </a:cxn>
                <a:cxn ang="0">
                  <a:pos x="T2" y="T3"/>
                </a:cxn>
                <a:cxn ang="0">
                  <a:pos x="T4" y="T5"/>
                </a:cxn>
              </a:cxnLst>
              <a:rect l="0" t="0" r="r" b="b"/>
              <a:pathLst>
                <a:path w="28" h="48">
                  <a:moveTo>
                    <a:pt x="0" y="48"/>
                  </a:moveTo>
                  <a:lnTo>
                    <a:pt x="14" y="2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01" name="Freeform 263"/>
            <p:cNvSpPr>
              <a:spLocks noChangeAspect="1"/>
            </p:cNvSpPr>
            <p:nvPr/>
          </p:nvSpPr>
          <p:spPr bwMode="auto">
            <a:xfrm>
              <a:off x="1639" y="686"/>
              <a:ext cx="18" cy="26"/>
            </a:xfrm>
            <a:custGeom>
              <a:avLst/>
              <a:gdLst>
                <a:gd name="T0" fmla="*/ 0 w 24"/>
                <a:gd name="T1" fmla="*/ 47 h 47"/>
                <a:gd name="T2" fmla="*/ 10 w 24"/>
                <a:gd name="T3" fmla="*/ 24 h 47"/>
                <a:gd name="T4" fmla="*/ 24 w 24"/>
                <a:gd name="T5" fmla="*/ 0 h 47"/>
              </a:gdLst>
              <a:ahLst/>
              <a:cxnLst>
                <a:cxn ang="0">
                  <a:pos x="T0" y="T1"/>
                </a:cxn>
                <a:cxn ang="0">
                  <a:pos x="T2" y="T3"/>
                </a:cxn>
                <a:cxn ang="0">
                  <a:pos x="T4" y="T5"/>
                </a:cxn>
              </a:cxnLst>
              <a:rect l="0" t="0" r="r" b="b"/>
              <a:pathLst>
                <a:path w="24" h="47">
                  <a:moveTo>
                    <a:pt x="0" y="47"/>
                  </a:moveTo>
                  <a:lnTo>
                    <a:pt x="10" y="2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02" name="Freeform 264"/>
            <p:cNvSpPr>
              <a:spLocks noChangeAspect="1"/>
            </p:cNvSpPr>
            <p:nvPr/>
          </p:nvSpPr>
          <p:spPr bwMode="auto">
            <a:xfrm>
              <a:off x="1657" y="664"/>
              <a:ext cx="21" cy="22"/>
            </a:xfrm>
            <a:custGeom>
              <a:avLst/>
              <a:gdLst>
                <a:gd name="T0" fmla="*/ 0 w 29"/>
                <a:gd name="T1" fmla="*/ 39 h 39"/>
                <a:gd name="T2" fmla="*/ 15 w 29"/>
                <a:gd name="T3" fmla="*/ 19 h 39"/>
                <a:gd name="T4" fmla="*/ 29 w 29"/>
                <a:gd name="T5" fmla="*/ 0 h 39"/>
              </a:gdLst>
              <a:ahLst/>
              <a:cxnLst>
                <a:cxn ang="0">
                  <a:pos x="T0" y="T1"/>
                </a:cxn>
                <a:cxn ang="0">
                  <a:pos x="T2" y="T3"/>
                </a:cxn>
                <a:cxn ang="0">
                  <a:pos x="T4" y="T5"/>
                </a:cxn>
              </a:cxnLst>
              <a:rect l="0" t="0" r="r" b="b"/>
              <a:pathLst>
                <a:path w="29" h="39">
                  <a:moveTo>
                    <a:pt x="0" y="39"/>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03" name="Freeform 265"/>
            <p:cNvSpPr>
              <a:spLocks noChangeAspect="1"/>
            </p:cNvSpPr>
            <p:nvPr/>
          </p:nvSpPr>
          <p:spPr bwMode="auto">
            <a:xfrm>
              <a:off x="1678" y="643"/>
              <a:ext cx="18" cy="21"/>
            </a:xfrm>
            <a:custGeom>
              <a:avLst/>
              <a:gdLst>
                <a:gd name="T0" fmla="*/ 0 w 24"/>
                <a:gd name="T1" fmla="*/ 38 h 38"/>
                <a:gd name="T2" fmla="*/ 15 w 24"/>
                <a:gd name="T3" fmla="*/ 19 h 38"/>
                <a:gd name="T4" fmla="*/ 24 w 24"/>
                <a:gd name="T5" fmla="*/ 0 h 38"/>
              </a:gdLst>
              <a:ahLst/>
              <a:cxnLst>
                <a:cxn ang="0">
                  <a:pos x="T0" y="T1"/>
                </a:cxn>
                <a:cxn ang="0">
                  <a:pos x="T2" y="T3"/>
                </a:cxn>
                <a:cxn ang="0">
                  <a:pos x="T4" y="T5"/>
                </a:cxn>
              </a:cxnLst>
              <a:rect l="0" t="0" r="r" b="b"/>
              <a:pathLst>
                <a:path w="24" h="38">
                  <a:moveTo>
                    <a:pt x="0" y="38"/>
                  </a:moveTo>
                  <a:lnTo>
                    <a:pt x="15" y="19"/>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04" name="Freeform 266"/>
            <p:cNvSpPr>
              <a:spLocks noChangeAspect="1"/>
            </p:cNvSpPr>
            <p:nvPr/>
          </p:nvSpPr>
          <p:spPr bwMode="auto">
            <a:xfrm>
              <a:off x="1696" y="626"/>
              <a:ext cx="18" cy="17"/>
            </a:xfrm>
            <a:custGeom>
              <a:avLst/>
              <a:gdLst>
                <a:gd name="T0" fmla="*/ 0 w 24"/>
                <a:gd name="T1" fmla="*/ 29 h 29"/>
                <a:gd name="T2" fmla="*/ 10 w 24"/>
                <a:gd name="T3" fmla="*/ 14 h 29"/>
                <a:gd name="T4" fmla="*/ 24 w 24"/>
                <a:gd name="T5" fmla="*/ 0 h 29"/>
              </a:gdLst>
              <a:ahLst/>
              <a:cxnLst>
                <a:cxn ang="0">
                  <a:pos x="T0" y="T1"/>
                </a:cxn>
                <a:cxn ang="0">
                  <a:pos x="T2" y="T3"/>
                </a:cxn>
                <a:cxn ang="0">
                  <a:pos x="T4" y="T5"/>
                </a:cxn>
              </a:cxnLst>
              <a:rect l="0" t="0" r="r" b="b"/>
              <a:pathLst>
                <a:path w="24" h="29">
                  <a:moveTo>
                    <a:pt x="0" y="29"/>
                  </a:moveTo>
                  <a:lnTo>
                    <a:pt x="10" y="1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05" name="Freeform 267"/>
            <p:cNvSpPr>
              <a:spLocks noChangeAspect="1"/>
            </p:cNvSpPr>
            <p:nvPr/>
          </p:nvSpPr>
          <p:spPr bwMode="auto">
            <a:xfrm>
              <a:off x="1714" y="610"/>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06" name="Line 268"/>
            <p:cNvSpPr>
              <a:spLocks noChangeAspect="1" noChangeShapeType="1"/>
            </p:cNvSpPr>
            <p:nvPr/>
          </p:nvSpPr>
          <p:spPr bwMode="auto">
            <a:xfrm flipV="1">
              <a:off x="1736"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07" name="Freeform 269"/>
            <p:cNvSpPr>
              <a:spLocks noChangeAspect="1"/>
            </p:cNvSpPr>
            <p:nvPr/>
          </p:nvSpPr>
          <p:spPr bwMode="auto">
            <a:xfrm>
              <a:off x="1754" y="591"/>
              <a:ext cx="22" cy="8"/>
            </a:xfrm>
            <a:custGeom>
              <a:avLst/>
              <a:gdLst>
                <a:gd name="T0" fmla="*/ 0 w 29"/>
                <a:gd name="T1" fmla="*/ 14 h 14"/>
                <a:gd name="T2" fmla="*/ 14 w 29"/>
                <a:gd name="T3" fmla="*/ 4 h 14"/>
                <a:gd name="T4" fmla="*/ 29 w 29"/>
                <a:gd name="T5" fmla="*/ 0 h 14"/>
              </a:gdLst>
              <a:ahLst/>
              <a:cxnLst>
                <a:cxn ang="0">
                  <a:pos x="T0" y="T1"/>
                </a:cxn>
                <a:cxn ang="0">
                  <a:pos x="T2" y="T3"/>
                </a:cxn>
                <a:cxn ang="0">
                  <a:pos x="T4" y="T5"/>
                </a:cxn>
              </a:cxnLst>
              <a:rect l="0" t="0" r="r" b="b"/>
              <a:pathLst>
                <a:path w="29" h="14">
                  <a:moveTo>
                    <a:pt x="0" y="14"/>
                  </a:moveTo>
                  <a:lnTo>
                    <a:pt x="14" y="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08" name="Freeform 270"/>
            <p:cNvSpPr>
              <a:spLocks noChangeAspect="1"/>
            </p:cNvSpPr>
            <p:nvPr/>
          </p:nvSpPr>
          <p:spPr bwMode="auto">
            <a:xfrm>
              <a:off x="1776" y="586"/>
              <a:ext cx="18" cy="5"/>
            </a:xfrm>
            <a:custGeom>
              <a:avLst/>
              <a:gdLst>
                <a:gd name="T0" fmla="*/ 0 w 24"/>
                <a:gd name="T1" fmla="*/ 10 h 10"/>
                <a:gd name="T2" fmla="*/ 14 w 24"/>
                <a:gd name="T3" fmla="*/ 5 h 10"/>
                <a:gd name="T4" fmla="*/ 24 w 24"/>
                <a:gd name="T5" fmla="*/ 0 h 10"/>
              </a:gdLst>
              <a:ahLst/>
              <a:cxnLst>
                <a:cxn ang="0">
                  <a:pos x="T0" y="T1"/>
                </a:cxn>
                <a:cxn ang="0">
                  <a:pos x="T2" y="T3"/>
                </a:cxn>
                <a:cxn ang="0">
                  <a:pos x="T4" y="T5"/>
                </a:cxn>
              </a:cxnLst>
              <a:rect l="0" t="0" r="r" b="b"/>
              <a:pathLst>
                <a:path w="24" h="10">
                  <a:moveTo>
                    <a:pt x="0" y="10"/>
                  </a:moveTo>
                  <a:lnTo>
                    <a:pt x="14" y="5"/>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09" name="Freeform 271"/>
            <p:cNvSpPr>
              <a:spLocks noChangeAspect="1"/>
            </p:cNvSpPr>
            <p:nvPr/>
          </p:nvSpPr>
          <p:spPr bwMode="auto">
            <a:xfrm>
              <a:off x="1794" y="586"/>
              <a:ext cx="18" cy="0"/>
            </a:xfrm>
            <a:custGeom>
              <a:avLst/>
              <a:gdLst>
                <a:gd name="T0" fmla="*/ 0 w 24"/>
                <a:gd name="T1" fmla="*/ 9 w 24"/>
                <a:gd name="T2" fmla="*/ 24 w 24"/>
              </a:gdLst>
              <a:ahLst/>
              <a:cxnLst>
                <a:cxn ang="0">
                  <a:pos x="T0" y="0"/>
                </a:cxn>
                <a:cxn ang="0">
                  <a:pos x="T1" y="0"/>
                </a:cxn>
                <a:cxn ang="0">
                  <a:pos x="T2" y="0"/>
                </a:cxn>
              </a:cxnLst>
              <a:rect l="0" t="0" r="r" b="b"/>
              <a:pathLst>
                <a:path w="24">
                  <a:moveTo>
                    <a:pt x="0" y="0"/>
                  </a:moveTo>
                  <a:lnTo>
                    <a:pt x="9"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10" name="Freeform 272"/>
            <p:cNvSpPr>
              <a:spLocks noChangeAspect="1"/>
            </p:cNvSpPr>
            <p:nvPr/>
          </p:nvSpPr>
          <p:spPr bwMode="auto">
            <a:xfrm>
              <a:off x="1812" y="586"/>
              <a:ext cx="21" cy="0"/>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11" name="Freeform 273"/>
            <p:cNvSpPr>
              <a:spLocks noChangeAspect="1"/>
            </p:cNvSpPr>
            <p:nvPr/>
          </p:nvSpPr>
          <p:spPr bwMode="auto">
            <a:xfrm>
              <a:off x="1833" y="586"/>
              <a:ext cx="18" cy="5"/>
            </a:xfrm>
            <a:custGeom>
              <a:avLst/>
              <a:gdLst>
                <a:gd name="T0" fmla="*/ 0 w 24"/>
                <a:gd name="T1" fmla="*/ 0 h 10"/>
                <a:gd name="T2" fmla="*/ 10 w 24"/>
                <a:gd name="T3" fmla="*/ 5 h 10"/>
                <a:gd name="T4" fmla="*/ 24 w 24"/>
                <a:gd name="T5" fmla="*/ 10 h 10"/>
              </a:gdLst>
              <a:ahLst/>
              <a:cxnLst>
                <a:cxn ang="0">
                  <a:pos x="T0" y="T1"/>
                </a:cxn>
                <a:cxn ang="0">
                  <a:pos x="T2" y="T3"/>
                </a:cxn>
                <a:cxn ang="0">
                  <a:pos x="T4" y="T5"/>
                </a:cxn>
              </a:cxnLst>
              <a:rect l="0" t="0" r="r" b="b"/>
              <a:pathLst>
                <a:path w="24" h="10">
                  <a:moveTo>
                    <a:pt x="0" y="0"/>
                  </a:moveTo>
                  <a:lnTo>
                    <a:pt x="10" y="5"/>
                  </a:lnTo>
                  <a:lnTo>
                    <a:pt x="24"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12" name="Freeform 274"/>
            <p:cNvSpPr>
              <a:spLocks noChangeAspect="1"/>
            </p:cNvSpPr>
            <p:nvPr/>
          </p:nvSpPr>
          <p:spPr bwMode="auto">
            <a:xfrm>
              <a:off x="1851" y="591"/>
              <a:ext cx="22" cy="8"/>
            </a:xfrm>
            <a:custGeom>
              <a:avLst/>
              <a:gdLst>
                <a:gd name="T0" fmla="*/ 0 w 29"/>
                <a:gd name="T1" fmla="*/ 0 h 14"/>
                <a:gd name="T2" fmla="*/ 15 w 29"/>
                <a:gd name="T3" fmla="*/ 4 h 14"/>
                <a:gd name="T4" fmla="*/ 29 w 29"/>
                <a:gd name="T5" fmla="*/ 14 h 14"/>
              </a:gdLst>
              <a:ahLst/>
              <a:cxnLst>
                <a:cxn ang="0">
                  <a:pos x="T0" y="T1"/>
                </a:cxn>
                <a:cxn ang="0">
                  <a:pos x="T2" y="T3"/>
                </a:cxn>
                <a:cxn ang="0">
                  <a:pos x="T4" y="T5"/>
                </a:cxn>
              </a:cxnLst>
              <a:rect l="0" t="0" r="r" b="b"/>
              <a:pathLst>
                <a:path w="29" h="14">
                  <a:moveTo>
                    <a:pt x="0" y="0"/>
                  </a:moveTo>
                  <a:lnTo>
                    <a:pt x="15" y="4"/>
                  </a:lnTo>
                  <a:lnTo>
                    <a:pt x="29" y="1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13" name="Line 275"/>
            <p:cNvSpPr>
              <a:spLocks noChangeAspect="1" noChangeShapeType="1"/>
            </p:cNvSpPr>
            <p:nvPr/>
          </p:nvSpPr>
          <p:spPr bwMode="auto">
            <a:xfrm>
              <a:off x="1873"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14" name="Freeform 276"/>
            <p:cNvSpPr>
              <a:spLocks noChangeAspect="1"/>
            </p:cNvSpPr>
            <p:nvPr/>
          </p:nvSpPr>
          <p:spPr bwMode="auto">
            <a:xfrm>
              <a:off x="1891" y="610"/>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15" name="Freeform 277"/>
            <p:cNvSpPr>
              <a:spLocks noChangeAspect="1"/>
            </p:cNvSpPr>
            <p:nvPr/>
          </p:nvSpPr>
          <p:spPr bwMode="auto">
            <a:xfrm>
              <a:off x="1913" y="626"/>
              <a:ext cx="18" cy="17"/>
            </a:xfrm>
            <a:custGeom>
              <a:avLst/>
              <a:gdLst>
                <a:gd name="T0" fmla="*/ 0 w 24"/>
                <a:gd name="T1" fmla="*/ 0 h 29"/>
                <a:gd name="T2" fmla="*/ 14 w 24"/>
                <a:gd name="T3" fmla="*/ 14 h 29"/>
                <a:gd name="T4" fmla="*/ 24 w 24"/>
                <a:gd name="T5" fmla="*/ 29 h 29"/>
              </a:gdLst>
              <a:ahLst/>
              <a:cxnLst>
                <a:cxn ang="0">
                  <a:pos x="T0" y="T1"/>
                </a:cxn>
                <a:cxn ang="0">
                  <a:pos x="T2" y="T3"/>
                </a:cxn>
                <a:cxn ang="0">
                  <a:pos x="T4" y="T5"/>
                </a:cxn>
              </a:cxnLst>
              <a:rect l="0" t="0" r="r" b="b"/>
              <a:pathLst>
                <a:path w="24" h="29">
                  <a:moveTo>
                    <a:pt x="0" y="0"/>
                  </a:moveTo>
                  <a:lnTo>
                    <a:pt x="14" y="14"/>
                  </a:lnTo>
                  <a:lnTo>
                    <a:pt x="24"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16" name="Freeform 278"/>
            <p:cNvSpPr>
              <a:spLocks noChangeAspect="1"/>
            </p:cNvSpPr>
            <p:nvPr/>
          </p:nvSpPr>
          <p:spPr bwMode="auto">
            <a:xfrm>
              <a:off x="1931" y="643"/>
              <a:ext cx="18" cy="21"/>
            </a:xfrm>
            <a:custGeom>
              <a:avLst/>
              <a:gdLst>
                <a:gd name="T0" fmla="*/ 0 w 24"/>
                <a:gd name="T1" fmla="*/ 0 h 38"/>
                <a:gd name="T2" fmla="*/ 9 w 24"/>
                <a:gd name="T3" fmla="*/ 19 h 38"/>
                <a:gd name="T4" fmla="*/ 24 w 24"/>
                <a:gd name="T5" fmla="*/ 38 h 38"/>
              </a:gdLst>
              <a:ahLst/>
              <a:cxnLst>
                <a:cxn ang="0">
                  <a:pos x="T0" y="T1"/>
                </a:cxn>
                <a:cxn ang="0">
                  <a:pos x="T2" y="T3"/>
                </a:cxn>
                <a:cxn ang="0">
                  <a:pos x="T4" y="T5"/>
                </a:cxn>
              </a:cxnLst>
              <a:rect l="0" t="0" r="r" b="b"/>
              <a:pathLst>
                <a:path w="24" h="38">
                  <a:moveTo>
                    <a:pt x="0" y="0"/>
                  </a:moveTo>
                  <a:lnTo>
                    <a:pt x="9" y="19"/>
                  </a:lnTo>
                  <a:lnTo>
                    <a:pt x="24" y="3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17" name="Freeform 279"/>
            <p:cNvSpPr>
              <a:spLocks noChangeAspect="1"/>
            </p:cNvSpPr>
            <p:nvPr/>
          </p:nvSpPr>
          <p:spPr bwMode="auto">
            <a:xfrm>
              <a:off x="1949" y="664"/>
              <a:ext cx="21" cy="22"/>
            </a:xfrm>
            <a:custGeom>
              <a:avLst/>
              <a:gdLst>
                <a:gd name="T0" fmla="*/ 0 w 29"/>
                <a:gd name="T1" fmla="*/ 0 h 39"/>
                <a:gd name="T2" fmla="*/ 14 w 29"/>
                <a:gd name="T3" fmla="*/ 19 h 39"/>
                <a:gd name="T4" fmla="*/ 29 w 29"/>
                <a:gd name="T5" fmla="*/ 39 h 39"/>
              </a:gdLst>
              <a:ahLst/>
              <a:cxnLst>
                <a:cxn ang="0">
                  <a:pos x="T0" y="T1"/>
                </a:cxn>
                <a:cxn ang="0">
                  <a:pos x="T2" y="T3"/>
                </a:cxn>
                <a:cxn ang="0">
                  <a:pos x="T4" y="T5"/>
                </a:cxn>
              </a:cxnLst>
              <a:rect l="0" t="0" r="r" b="b"/>
              <a:pathLst>
                <a:path w="29" h="39">
                  <a:moveTo>
                    <a:pt x="0" y="0"/>
                  </a:moveTo>
                  <a:lnTo>
                    <a:pt x="14" y="19"/>
                  </a:lnTo>
                  <a:lnTo>
                    <a:pt x="29" y="3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18" name="Freeform 280"/>
            <p:cNvSpPr>
              <a:spLocks noChangeAspect="1"/>
            </p:cNvSpPr>
            <p:nvPr/>
          </p:nvSpPr>
          <p:spPr bwMode="auto">
            <a:xfrm>
              <a:off x="1970" y="686"/>
              <a:ext cx="18" cy="26"/>
            </a:xfrm>
            <a:custGeom>
              <a:avLst/>
              <a:gdLst>
                <a:gd name="T0" fmla="*/ 0 w 24"/>
                <a:gd name="T1" fmla="*/ 0 h 47"/>
                <a:gd name="T2" fmla="*/ 9 w 24"/>
                <a:gd name="T3" fmla="*/ 24 h 47"/>
                <a:gd name="T4" fmla="*/ 24 w 24"/>
                <a:gd name="T5" fmla="*/ 47 h 47"/>
              </a:gdLst>
              <a:ahLst/>
              <a:cxnLst>
                <a:cxn ang="0">
                  <a:pos x="T0" y="T1"/>
                </a:cxn>
                <a:cxn ang="0">
                  <a:pos x="T2" y="T3"/>
                </a:cxn>
                <a:cxn ang="0">
                  <a:pos x="T4" y="T5"/>
                </a:cxn>
              </a:cxnLst>
              <a:rect l="0" t="0" r="r" b="b"/>
              <a:pathLst>
                <a:path w="24" h="47">
                  <a:moveTo>
                    <a:pt x="0" y="0"/>
                  </a:moveTo>
                  <a:lnTo>
                    <a:pt x="9" y="24"/>
                  </a:lnTo>
                  <a:lnTo>
                    <a:pt x="24" y="4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19" name="Freeform 281"/>
            <p:cNvSpPr>
              <a:spLocks noChangeAspect="1"/>
            </p:cNvSpPr>
            <p:nvPr/>
          </p:nvSpPr>
          <p:spPr bwMode="auto">
            <a:xfrm>
              <a:off x="1988" y="712"/>
              <a:ext cx="21" cy="27"/>
            </a:xfrm>
            <a:custGeom>
              <a:avLst/>
              <a:gdLst>
                <a:gd name="T0" fmla="*/ 0 w 28"/>
                <a:gd name="T1" fmla="*/ 0 h 48"/>
                <a:gd name="T2" fmla="*/ 14 w 28"/>
                <a:gd name="T3" fmla="*/ 24 h 48"/>
                <a:gd name="T4" fmla="*/ 28 w 28"/>
                <a:gd name="T5" fmla="*/ 48 h 48"/>
              </a:gdLst>
              <a:ahLst/>
              <a:cxnLst>
                <a:cxn ang="0">
                  <a:pos x="T0" y="T1"/>
                </a:cxn>
                <a:cxn ang="0">
                  <a:pos x="T2" y="T3"/>
                </a:cxn>
                <a:cxn ang="0">
                  <a:pos x="T4" y="T5"/>
                </a:cxn>
              </a:cxnLst>
              <a:rect l="0" t="0" r="r" b="b"/>
              <a:pathLst>
                <a:path w="28" h="48">
                  <a:moveTo>
                    <a:pt x="0" y="0"/>
                  </a:moveTo>
                  <a:lnTo>
                    <a:pt x="14" y="24"/>
                  </a:lnTo>
                  <a:lnTo>
                    <a:pt x="28"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20" name="Line 282"/>
            <p:cNvSpPr>
              <a:spLocks noChangeAspect="1" noChangeShapeType="1"/>
            </p:cNvSpPr>
            <p:nvPr/>
          </p:nvSpPr>
          <p:spPr bwMode="auto">
            <a:xfrm>
              <a:off x="2009"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21" name="Freeform 283"/>
            <p:cNvSpPr>
              <a:spLocks noChangeAspect="1"/>
            </p:cNvSpPr>
            <p:nvPr/>
          </p:nvSpPr>
          <p:spPr bwMode="auto">
            <a:xfrm>
              <a:off x="2027" y="769"/>
              <a:ext cx="22" cy="33"/>
            </a:xfrm>
            <a:custGeom>
              <a:avLst/>
              <a:gdLst>
                <a:gd name="T0" fmla="*/ 0 w 29"/>
                <a:gd name="T1" fmla="*/ 0 h 58"/>
                <a:gd name="T2" fmla="*/ 15 w 29"/>
                <a:gd name="T3" fmla="*/ 29 h 58"/>
                <a:gd name="T4" fmla="*/ 29 w 29"/>
                <a:gd name="T5" fmla="*/ 58 h 58"/>
              </a:gdLst>
              <a:ahLst/>
              <a:cxnLst>
                <a:cxn ang="0">
                  <a:pos x="T0" y="T1"/>
                </a:cxn>
                <a:cxn ang="0">
                  <a:pos x="T2" y="T3"/>
                </a:cxn>
                <a:cxn ang="0">
                  <a:pos x="T4" y="T5"/>
                </a:cxn>
              </a:cxnLst>
              <a:rect l="0" t="0" r="r" b="b"/>
              <a:pathLst>
                <a:path w="29" h="58">
                  <a:moveTo>
                    <a:pt x="0" y="0"/>
                  </a:moveTo>
                  <a:lnTo>
                    <a:pt x="15"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22" name="Line 284"/>
            <p:cNvSpPr>
              <a:spLocks noChangeAspect="1" noChangeShapeType="1"/>
            </p:cNvSpPr>
            <p:nvPr/>
          </p:nvSpPr>
          <p:spPr bwMode="auto">
            <a:xfrm>
              <a:off x="2049"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23" name="Line 285"/>
            <p:cNvSpPr>
              <a:spLocks noChangeAspect="1" noChangeShapeType="1"/>
            </p:cNvSpPr>
            <p:nvPr/>
          </p:nvSpPr>
          <p:spPr bwMode="auto">
            <a:xfrm>
              <a:off x="2067"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24" name="Freeform 286"/>
            <p:cNvSpPr>
              <a:spLocks noChangeAspect="1"/>
            </p:cNvSpPr>
            <p:nvPr/>
          </p:nvSpPr>
          <p:spPr bwMode="auto">
            <a:xfrm>
              <a:off x="2085" y="872"/>
              <a:ext cx="22" cy="35"/>
            </a:xfrm>
            <a:custGeom>
              <a:avLst/>
              <a:gdLst>
                <a:gd name="T0" fmla="*/ 0 w 29"/>
                <a:gd name="T1" fmla="*/ 0 h 62"/>
                <a:gd name="T2" fmla="*/ 15 w 29"/>
                <a:gd name="T3" fmla="*/ 28 h 62"/>
                <a:gd name="T4" fmla="*/ 29 w 29"/>
                <a:gd name="T5" fmla="*/ 62 h 62"/>
              </a:gdLst>
              <a:ahLst/>
              <a:cxnLst>
                <a:cxn ang="0">
                  <a:pos x="T0" y="T1"/>
                </a:cxn>
                <a:cxn ang="0">
                  <a:pos x="T2" y="T3"/>
                </a:cxn>
                <a:cxn ang="0">
                  <a:pos x="T4" y="T5"/>
                </a:cxn>
              </a:cxnLst>
              <a:rect l="0" t="0" r="r" b="b"/>
              <a:pathLst>
                <a:path w="29" h="62">
                  <a:moveTo>
                    <a:pt x="0" y="0"/>
                  </a:moveTo>
                  <a:lnTo>
                    <a:pt x="15" y="28"/>
                  </a:lnTo>
                  <a:lnTo>
                    <a:pt x="29" y="6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25" name="Line 287"/>
            <p:cNvSpPr>
              <a:spLocks noChangeAspect="1" noChangeShapeType="1"/>
            </p:cNvSpPr>
            <p:nvPr/>
          </p:nvSpPr>
          <p:spPr bwMode="auto">
            <a:xfrm>
              <a:off x="2107"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26" name="Freeform 288"/>
            <p:cNvSpPr>
              <a:spLocks noChangeAspect="1"/>
            </p:cNvSpPr>
            <p:nvPr/>
          </p:nvSpPr>
          <p:spPr bwMode="auto">
            <a:xfrm>
              <a:off x="2125" y="945"/>
              <a:ext cx="22" cy="40"/>
            </a:xfrm>
            <a:custGeom>
              <a:avLst/>
              <a:gdLst>
                <a:gd name="T0" fmla="*/ 0 w 29"/>
                <a:gd name="T1" fmla="*/ 0 h 72"/>
                <a:gd name="T2" fmla="*/ 14 w 29"/>
                <a:gd name="T3" fmla="*/ 34 h 72"/>
                <a:gd name="T4" fmla="*/ 29 w 29"/>
                <a:gd name="T5" fmla="*/ 72 h 72"/>
              </a:gdLst>
              <a:ahLst/>
              <a:cxnLst>
                <a:cxn ang="0">
                  <a:pos x="T0" y="T1"/>
                </a:cxn>
                <a:cxn ang="0">
                  <a:pos x="T2" y="T3"/>
                </a:cxn>
                <a:cxn ang="0">
                  <a:pos x="T4" y="T5"/>
                </a:cxn>
              </a:cxnLst>
              <a:rect l="0" t="0" r="r" b="b"/>
              <a:pathLst>
                <a:path w="29" h="72">
                  <a:moveTo>
                    <a:pt x="0" y="0"/>
                  </a:moveTo>
                  <a:lnTo>
                    <a:pt x="14" y="34"/>
                  </a:lnTo>
                  <a:lnTo>
                    <a:pt x="29"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27" name="Line 289"/>
            <p:cNvSpPr>
              <a:spLocks noChangeAspect="1" noChangeShapeType="1"/>
            </p:cNvSpPr>
            <p:nvPr/>
          </p:nvSpPr>
          <p:spPr bwMode="auto">
            <a:xfrm>
              <a:off x="2147"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28" name="Line 290"/>
            <p:cNvSpPr>
              <a:spLocks noChangeAspect="1" noChangeShapeType="1"/>
            </p:cNvSpPr>
            <p:nvPr/>
          </p:nvSpPr>
          <p:spPr bwMode="auto">
            <a:xfrm>
              <a:off x="2165"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29" name="Freeform 291"/>
            <p:cNvSpPr>
              <a:spLocks noChangeAspect="1"/>
            </p:cNvSpPr>
            <p:nvPr/>
          </p:nvSpPr>
          <p:spPr bwMode="auto">
            <a:xfrm>
              <a:off x="2183" y="1063"/>
              <a:ext cx="21" cy="41"/>
            </a:xfrm>
            <a:custGeom>
              <a:avLst/>
              <a:gdLst>
                <a:gd name="T0" fmla="*/ 0 w 28"/>
                <a:gd name="T1" fmla="*/ 0 h 72"/>
                <a:gd name="T2" fmla="*/ 14 w 28"/>
                <a:gd name="T3" fmla="*/ 34 h 72"/>
                <a:gd name="T4" fmla="*/ 28 w 28"/>
                <a:gd name="T5" fmla="*/ 72 h 72"/>
              </a:gdLst>
              <a:ahLst/>
              <a:cxnLst>
                <a:cxn ang="0">
                  <a:pos x="T0" y="T1"/>
                </a:cxn>
                <a:cxn ang="0">
                  <a:pos x="T2" y="T3"/>
                </a:cxn>
                <a:cxn ang="0">
                  <a:pos x="T4" y="T5"/>
                </a:cxn>
              </a:cxnLst>
              <a:rect l="0" t="0" r="r" b="b"/>
              <a:pathLst>
                <a:path w="28" h="72">
                  <a:moveTo>
                    <a:pt x="0" y="0"/>
                  </a:moveTo>
                  <a:lnTo>
                    <a:pt x="14" y="34"/>
                  </a:lnTo>
                  <a:lnTo>
                    <a:pt x="28"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0" name="Line 292"/>
            <p:cNvSpPr>
              <a:spLocks noChangeAspect="1" noChangeShapeType="1"/>
            </p:cNvSpPr>
            <p:nvPr/>
          </p:nvSpPr>
          <p:spPr bwMode="auto">
            <a:xfrm>
              <a:off x="2204"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1" name="Freeform 293"/>
            <p:cNvSpPr>
              <a:spLocks noChangeAspect="1"/>
            </p:cNvSpPr>
            <p:nvPr/>
          </p:nvSpPr>
          <p:spPr bwMode="auto">
            <a:xfrm>
              <a:off x="2222" y="1144"/>
              <a:ext cx="22"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2" name="Freeform 294"/>
            <p:cNvSpPr>
              <a:spLocks noChangeAspect="1"/>
            </p:cNvSpPr>
            <p:nvPr/>
          </p:nvSpPr>
          <p:spPr bwMode="auto">
            <a:xfrm>
              <a:off x="2244" y="1182"/>
              <a:ext cx="18" cy="40"/>
            </a:xfrm>
            <a:custGeom>
              <a:avLst/>
              <a:gdLst>
                <a:gd name="T0" fmla="*/ 0 w 24"/>
                <a:gd name="T1" fmla="*/ 0 h 72"/>
                <a:gd name="T2" fmla="*/ 10 w 24"/>
                <a:gd name="T3" fmla="*/ 34 h 72"/>
                <a:gd name="T4" fmla="*/ 24 w 24"/>
                <a:gd name="T5" fmla="*/ 72 h 72"/>
              </a:gdLst>
              <a:ahLst/>
              <a:cxnLst>
                <a:cxn ang="0">
                  <a:pos x="T0" y="T1"/>
                </a:cxn>
                <a:cxn ang="0">
                  <a:pos x="T2" y="T3"/>
                </a:cxn>
                <a:cxn ang="0">
                  <a:pos x="T4" y="T5"/>
                </a:cxn>
              </a:cxnLst>
              <a:rect l="0" t="0" r="r" b="b"/>
              <a:pathLst>
                <a:path w="24" h="72">
                  <a:moveTo>
                    <a:pt x="0" y="0"/>
                  </a:moveTo>
                  <a:lnTo>
                    <a:pt x="10" y="34"/>
                  </a:lnTo>
                  <a:lnTo>
                    <a:pt x="24"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3" name="Freeform 295"/>
            <p:cNvSpPr>
              <a:spLocks noChangeAspect="1"/>
            </p:cNvSpPr>
            <p:nvPr/>
          </p:nvSpPr>
          <p:spPr bwMode="auto">
            <a:xfrm>
              <a:off x="2262" y="1222"/>
              <a:ext cx="21"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4" name="Line 296"/>
            <p:cNvSpPr>
              <a:spLocks noChangeAspect="1" noChangeShapeType="1"/>
            </p:cNvSpPr>
            <p:nvPr/>
          </p:nvSpPr>
          <p:spPr bwMode="auto">
            <a:xfrm>
              <a:off x="2283"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5" name="Line 297"/>
            <p:cNvSpPr>
              <a:spLocks noChangeAspect="1" noChangeShapeType="1"/>
            </p:cNvSpPr>
            <p:nvPr/>
          </p:nvSpPr>
          <p:spPr bwMode="auto">
            <a:xfrm>
              <a:off x="2301"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6" name="Freeform 298"/>
            <p:cNvSpPr>
              <a:spLocks noChangeAspect="1"/>
            </p:cNvSpPr>
            <p:nvPr/>
          </p:nvSpPr>
          <p:spPr bwMode="auto">
            <a:xfrm>
              <a:off x="2319" y="1336"/>
              <a:ext cx="22" cy="38"/>
            </a:xfrm>
            <a:custGeom>
              <a:avLst/>
              <a:gdLst>
                <a:gd name="T0" fmla="*/ 0 w 29"/>
                <a:gd name="T1" fmla="*/ 0 h 67"/>
                <a:gd name="T2" fmla="*/ 14 w 29"/>
                <a:gd name="T3" fmla="*/ 33 h 67"/>
                <a:gd name="T4" fmla="*/ 29 w 29"/>
                <a:gd name="T5" fmla="*/ 67 h 67"/>
              </a:gdLst>
              <a:ahLst/>
              <a:cxnLst>
                <a:cxn ang="0">
                  <a:pos x="T0" y="T1"/>
                </a:cxn>
                <a:cxn ang="0">
                  <a:pos x="T2" y="T3"/>
                </a:cxn>
                <a:cxn ang="0">
                  <a:pos x="T4" y="T5"/>
                </a:cxn>
              </a:cxnLst>
              <a:rect l="0" t="0" r="r" b="b"/>
              <a:pathLst>
                <a:path w="29" h="67">
                  <a:moveTo>
                    <a:pt x="0" y="0"/>
                  </a:moveTo>
                  <a:lnTo>
                    <a:pt x="14" y="33"/>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7" name="Line 299"/>
            <p:cNvSpPr>
              <a:spLocks noChangeAspect="1" noChangeShapeType="1"/>
            </p:cNvSpPr>
            <p:nvPr/>
          </p:nvSpPr>
          <p:spPr bwMode="auto">
            <a:xfrm>
              <a:off x="2341"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8" name="Freeform 300"/>
            <p:cNvSpPr>
              <a:spLocks noChangeAspect="1"/>
            </p:cNvSpPr>
            <p:nvPr/>
          </p:nvSpPr>
          <p:spPr bwMode="auto">
            <a:xfrm>
              <a:off x="2359" y="1409"/>
              <a:ext cx="22" cy="32"/>
            </a:xfrm>
            <a:custGeom>
              <a:avLst/>
              <a:gdLst>
                <a:gd name="T0" fmla="*/ 0 w 29"/>
                <a:gd name="T1" fmla="*/ 0 h 58"/>
                <a:gd name="T2" fmla="*/ 14 w 29"/>
                <a:gd name="T3" fmla="*/ 29 h 58"/>
                <a:gd name="T4" fmla="*/ 29 w 29"/>
                <a:gd name="T5" fmla="*/ 58 h 58"/>
              </a:gdLst>
              <a:ahLst/>
              <a:cxnLst>
                <a:cxn ang="0">
                  <a:pos x="T0" y="T1"/>
                </a:cxn>
                <a:cxn ang="0">
                  <a:pos x="T2" y="T3"/>
                </a:cxn>
                <a:cxn ang="0">
                  <a:pos x="T4" y="T5"/>
                </a:cxn>
              </a:cxnLst>
              <a:rect l="0" t="0" r="r" b="b"/>
              <a:pathLst>
                <a:path w="29" h="58">
                  <a:moveTo>
                    <a:pt x="0" y="0"/>
                  </a:moveTo>
                  <a:lnTo>
                    <a:pt x="14"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9" name="Line 301"/>
            <p:cNvSpPr>
              <a:spLocks noChangeAspect="1" noChangeShapeType="1"/>
            </p:cNvSpPr>
            <p:nvPr/>
          </p:nvSpPr>
          <p:spPr bwMode="auto">
            <a:xfrm>
              <a:off x="2381"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0" name="Line 302"/>
            <p:cNvSpPr>
              <a:spLocks noChangeAspect="1" noChangeShapeType="1"/>
            </p:cNvSpPr>
            <p:nvPr/>
          </p:nvSpPr>
          <p:spPr bwMode="auto">
            <a:xfrm>
              <a:off x="2399"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1" name="Freeform 303"/>
            <p:cNvSpPr>
              <a:spLocks noChangeAspect="1"/>
            </p:cNvSpPr>
            <p:nvPr/>
          </p:nvSpPr>
          <p:spPr bwMode="auto">
            <a:xfrm>
              <a:off x="2416" y="1506"/>
              <a:ext cx="22" cy="30"/>
            </a:xfrm>
            <a:custGeom>
              <a:avLst/>
              <a:gdLst>
                <a:gd name="T0" fmla="*/ 0 w 29"/>
                <a:gd name="T1" fmla="*/ 0 h 53"/>
                <a:gd name="T2" fmla="*/ 15 w 29"/>
                <a:gd name="T3" fmla="*/ 29 h 53"/>
                <a:gd name="T4" fmla="*/ 29 w 29"/>
                <a:gd name="T5" fmla="*/ 53 h 53"/>
              </a:gdLst>
              <a:ahLst/>
              <a:cxnLst>
                <a:cxn ang="0">
                  <a:pos x="T0" y="T1"/>
                </a:cxn>
                <a:cxn ang="0">
                  <a:pos x="T2" y="T3"/>
                </a:cxn>
                <a:cxn ang="0">
                  <a:pos x="T4" y="T5"/>
                </a:cxn>
              </a:cxnLst>
              <a:rect l="0" t="0" r="r" b="b"/>
              <a:pathLst>
                <a:path w="29" h="53">
                  <a:moveTo>
                    <a:pt x="0" y="0"/>
                  </a:moveTo>
                  <a:lnTo>
                    <a:pt x="15" y="29"/>
                  </a:lnTo>
                  <a:lnTo>
                    <a:pt x="29" y="5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2" name="Line 304"/>
            <p:cNvSpPr>
              <a:spLocks noChangeAspect="1" noChangeShapeType="1"/>
            </p:cNvSpPr>
            <p:nvPr/>
          </p:nvSpPr>
          <p:spPr bwMode="auto">
            <a:xfrm>
              <a:off x="2438"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3" name="Freeform 305"/>
            <p:cNvSpPr>
              <a:spLocks noChangeAspect="1"/>
            </p:cNvSpPr>
            <p:nvPr/>
          </p:nvSpPr>
          <p:spPr bwMode="auto">
            <a:xfrm>
              <a:off x="2456" y="1566"/>
              <a:ext cx="22" cy="27"/>
            </a:xfrm>
            <a:custGeom>
              <a:avLst/>
              <a:gdLst>
                <a:gd name="T0" fmla="*/ 0 w 29"/>
                <a:gd name="T1" fmla="*/ 0 h 48"/>
                <a:gd name="T2" fmla="*/ 15 w 29"/>
                <a:gd name="T3" fmla="*/ 24 h 48"/>
                <a:gd name="T4" fmla="*/ 29 w 29"/>
                <a:gd name="T5" fmla="*/ 48 h 48"/>
              </a:gdLst>
              <a:ahLst/>
              <a:cxnLst>
                <a:cxn ang="0">
                  <a:pos x="T0" y="T1"/>
                </a:cxn>
                <a:cxn ang="0">
                  <a:pos x="T2" y="T3"/>
                </a:cxn>
                <a:cxn ang="0">
                  <a:pos x="T4" y="T5"/>
                </a:cxn>
              </a:cxnLst>
              <a:rect l="0" t="0" r="r" b="b"/>
              <a:pathLst>
                <a:path w="29" h="48">
                  <a:moveTo>
                    <a:pt x="0" y="0"/>
                  </a:moveTo>
                  <a:lnTo>
                    <a:pt x="15" y="24"/>
                  </a:lnTo>
                  <a:lnTo>
                    <a:pt x="29"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4" name="Line 306"/>
            <p:cNvSpPr>
              <a:spLocks noChangeAspect="1" noChangeShapeType="1"/>
            </p:cNvSpPr>
            <p:nvPr/>
          </p:nvSpPr>
          <p:spPr bwMode="auto">
            <a:xfrm>
              <a:off x="2478"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5" name="Freeform 307"/>
            <p:cNvSpPr>
              <a:spLocks noChangeAspect="1"/>
            </p:cNvSpPr>
            <p:nvPr/>
          </p:nvSpPr>
          <p:spPr bwMode="auto">
            <a:xfrm>
              <a:off x="2496" y="1617"/>
              <a:ext cx="22" cy="24"/>
            </a:xfrm>
            <a:custGeom>
              <a:avLst/>
              <a:gdLst>
                <a:gd name="T0" fmla="*/ 0 w 29"/>
                <a:gd name="T1" fmla="*/ 0 h 43"/>
                <a:gd name="T2" fmla="*/ 14 w 29"/>
                <a:gd name="T3" fmla="*/ 19 h 43"/>
                <a:gd name="T4" fmla="*/ 29 w 29"/>
                <a:gd name="T5" fmla="*/ 43 h 43"/>
              </a:gdLst>
              <a:ahLst/>
              <a:cxnLst>
                <a:cxn ang="0">
                  <a:pos x="T0" y="T1"/>
                </a:cxn>
                <a:cxn ang="0">
                  <a:pos x="T2" y="T3"/>
                </a:cxn>
                <a:cxn ang="0">
                  <a:pos x="T4" y="T5"/>
                </a:cxn>
              </a:cxnLst>
              <a:rect l="0" t="0" r="r" b="b"/>
              <a:pathLst>
                <a:path w="29" h="43">
                  <a:moveTo>
                    <a:pt x="0" y="0"/>
                  </a:moveTo>
                  <a:lnTo>
                    <a:pt x="14" y="19"/>
                  </a:lnTo>
                  <a:lnTo>
                    <a:pt x="29" y="4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6" name="Line 308"/>
            <p:cNvSpPr>
              <a:spLocks noChangeAspect="1" noChangeShapeType="1"/>
            </p:cNvSpPr>
            <p:nvPr/>
          </p:nvSpPr>
          <p:spPr bwMode="auto">
            <a:xfrm>
              <a:off x="2518"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7" name="Line 309"/>
            <p:cNvSpPr>
              <a:spLocks noChangeAspect="1" noChangeShapeType="1"/>
            </p:cNvSpPr>
            <p:nvPr/>
          </p:nvSpPr>
          <p:spPr bwMode="auto">
            <a:xfrm>
              <a:off x="2536"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8" name="Freeform 310"/>
            <p:cNvSpPr>
              <a:spLocks noChangeAspect="1"/>
            </p:cNvSpPr>
            <p:nvPr/>
          </p:nvSpPr>
          <p:spPr bwMode="auto">
            <a:xfrm>
              <a:off x="2554" y="1686"/>
              <a:ext cx="21" cy="20"/>
            </a:xfrm>
            <a:custGeom>
              <a:avLst/>
              <a:gdLst>
                <a:gd name="T0" fmla="*/ 0 w 29"/>
                <a:gd name="T1" fmla="*/ 0 h 34"/>
                <a:gd name="T2" fmla="*/ 14 w 29"/>
                <a:gd name="T3" fmla="*/ 20 h 34"/>
                <a:gd name="T4" fmla="*/ 29 w 29"/>
                <a:gd name="T5" fmla="*/ 34 h 34"/>
              </a:gdLst>
              <a:ahLst/>
              <a:cxnLst>
                <a:cxn ang="0">
                  <a:pos x="T0" y="T1"/>
                </a:cxn>
                <a:cxn ang="0">
                  <a:pos x="T2" y="T3"/>
                </a:cxn>
                <a:cxn ang="0">
                  <a:pos x="T4" y="T5"/>
                </a:cxn>
              </a:cxnLst>
              <a:rect l="0" t="0" r="r" b="b"/>
              <a:pathLst>
                <a:path w="29" h="34">
                  <a:moveTo>
                    <a:pt x="0" y="0"/>
                  </a:moveTo>
                  <a:lnTo>
                    <a:pt x="14" y="20"/>
                  </a:lnTo>
                  <a:lnTo>
                    <a:pt x="29" y="3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9" name="Line 311"/>
            <p:cNvSpPr>
              <a:spLocks noChangeAspect="1" noChangeShapeType="1"/>
            </p:cNvSpPr>
            <p:nvPr/>
          </p:nvSpPr>
          <p:spPr bwMode="auto">
            <a:xfrm>
              <a:off x="2575"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0" name="Freeform 312"/>
            <p:cNvSpPr>
              <a:spLocks noChangeAspect="1"/>
            </p:cNvSpPr>
            <p:nvPr/>
          </p:nvSpPr>
          <p:spPr bwMode="auto">
            <a:xfrm>
              <a:off x="2593" y="1725"/>
              <a:ext cx="21" cy="15"/>
            </a:xfrm>
            <a:custGeom>
              <a:avLst/>
              <a:gdLst>
                <a:gd name="T0" fmla="*/ 0 w 28"/>
                <a:gd name="T1" fmla="*/ 0 h 28"/>
                <a:gd name="T2" fmla="*/ 14 w 28"/>
                <a:gd name="T3" fmla="*/ 14 h 28"/>
                <a:gd name="T4" fmla="*/ 28 w 28"/>
                <a:gd name="T5" fmla="*/ 28 h 28"/>
              </a:gdLst>
              <a:ahLst/>
              <a:cxnLst>
                <a:cxn ang="0">
                  <a:pos x="T0" y="T1"/>
                </a:cxn>
                <a:cxn ang="0">
                  <a:pos x="T2" y="T3"/>
                </a:cxn>
                <a:cxn ang="0">
                  <a:pos x="T4" y="T5"/>
                </a:cxn>
              </a:cxnLst>
              <a:rect l="0" t="0" r="r" b="b"/>
              <a:pathLst>
                <a:path w="28" h="28">
                  <a:moveTo>
                    <a:pt x="0" y="0"/>
                  </a:moveTo>
                  <a:lnTo>
                    <a:pt x="14" y="14"/>
                  </a:lnTo>
                  <a:lnTo>
                    <a:pt x="28" y="2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1" name="Line 313"/>
            <p:cNvSpPr>
              <a:spLocks noChangeAspect="1" noChangeShapeType="1"/>
            </p:cNvSpPr>
            <p:nvPr/>
          </p:nvSpPr>
          <p:spPr bwMode="auto">
            <a:xfrm>
              <a:off x="2614"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2" name="Freeform 314"/>
            <p:cNvSpPr>
              <a:spLocks noChangeAspect="1"/>
            </p:cNvSpPr>
            <p:nvPr/>
          </p:nvSpPr>
          <p:spPr bwMode="auto">
            <a:xfrm>
              <a:off x="2632" y="1757"/>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3" name="Line 315"/>
            <p:cNvSpPr>
              <a:spLocks noChangeAspect="1" noChangeShapeType="1"/>
            </p:cNvSpPr>
            <p:nvPr/>
          </p:nvSpPr>
          <p:spPr bwMode="auto">
            <a:xfrm>
              <a:off x="2654"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4" name="Line 316"/>
            <p:cNvSpPr>
              <a:spLocks noChangeAspect="1" noChangeShapeType="1"/>
            </p:cNvSpPr>
            <p:nvPr/>
          </p:nvSpPr>
          <p:spPr bwMode="auto">
            <a:xfrm>
              <a:off x="2672"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5" name="Freeform 317"/>
            <p:cNvSpPr>
              <a:spLocks noChangeAspect="1"/>
            </p:cNvSpPr>
            <p:nvPr/>
          </p:nvSpPr>
          <p:spPr bwMode="auto">
            <a:xfrm>
              <a:off x="2690" y="1797"/>
              <a:ext cx="22" cy="11"/>
            </a:xfrm>
            <a:custGeom>
              <a:avLst/>
              <a:gdLst>
                <a:gd name="T0" fmla="*/ 0 w 29"/>
                <a:gd name="T1" fmla="*/ 0 h 19"/>
                <a:gd name="T2" fmla="*/ 14 w 29"/>
                <a:gd name="T3" fmla="*/ 10 h 19"/>
                <a:gd name="T4" fmla="*/ 29 w 29"/>
                <a:gd name="T5" fmla="*/ 19 h 19"/>
              </a:gdLst>
              <a:ahLst/>
              <a:cxnLst>
                <a:cxn ang="0">
                  <a:pos x="T0" y="T1"/>
                </a:cxn>
                <a:cxn ang="0">
                  <a:pos x="T2" y="T3"/>
                </a:cxn>
                <a:cxn ang="0">
                  <a:pos x="T4" y="T5"/>
                </a:cxn>
              </a:cxnLst>
              <a:rect l="0" t="0" r="r" b="b"/>
              <a:pathLst>
                <a:path w="29" h="19">
                  <a:moveTo>
                    <a:pt x="0" y="0"/>
                  </a:moveTo>
                  <a:lnTo>
                    <a:pt x="14" y="10"/>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6" name="Line 318"/>
            <p:cNvSpPr>
              <a:spLocks noChangeAspect="1" noChangeShapeType="1"/>
            </p:cNvSpPr>
            <p:nvPr/>
          </p:nvSpPr>
          <p:spPr bwMode="auto">
            <a:xfrm>
              <a:off x="2712"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7" name="Freeform 319"/>
            <p:cNvSpPr>
              <a:spLocks noChangeAspect="1"/>
            </p:cNvSpPr>
            <p:nvPr/>
          </p:nvSpPr>
          <p:spPr bwMode="auto">
            <a:xfrm>
              <a:off x="2730" y="1819"/>
              <a:ext cx="22" cy="11"/>
            </a:xfrm>
            <a:custGeom>
              <a:avLst/>
              <a:gdLst>
                <a:gd name="T0" fmla="*/ 0 w 29"/>
                <a:gd name="T1" fmla="*/ 0 h 19"/>
                <a:gd name="T2" fmla="*/ 14 w 29"/>
                <a:gd name="T3" fmla="*/ 9 h 19"/>
                <a:gd name="T4" fmla="*/ 29 w 29"/>
                <a:gd name="T5" fmla="*/ 19 h 19"/>
              </a:gdLst>
              <a:ahLst/>
              <a:cxnLst>
                <a:cxn ang="0">
                  <a:pos x="T0" y="T1"/>
                </a:cxn>
                <a:cxn ang="0">
                  <a:pos x="T2" y="T3"/>
                </a:cxn>
                <a:cxn ang="0">
                  <a:pos x="T4" y="T5"/>
                </a:cxn>
              </a:cxnLst>
              <a:rect l="0" t="0" r="r" b="b"/>
              <a:pathLst>
                <a:path w="29" h="19">
                  <a:moveTo>
                    <a:pt x="0" y="0"/>
                  </a:moveTo>
                  <a:lnTo>
                    <a:pt x="14" y="9"/>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8" name="Line 320"/>
            <p:cNvSpPr>
              <a:spLocks noChangeAspect="1" noChangeShapeType="1"/>
            </p:cNvSpPr>
            <p:nvPr/>
          </p:nvSpPr>
          <p:spPr bwMode="auto">
            <a:xfrm>
              <a:off x="2752"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9" name="Line 321"/>
            <p:cNvSpPr>
              <a:spLocks noChangeAspect="1" noChangeShapeType="1"/>
            </p:cNvSpPr>
            <p:nvPr/>
          </p:nvSpPr>
          <p:spPr bwMode="auto">
            <a:xfrm>
              <a:off x="2770"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60" name="Freeform 322"/>
            <p:cNvSpPr>
              <a:spLocks noChangeAspect="1"/>
            </p:cNvSpPr>
            <p:nvPr/>
          </p:nvSpPr>
          <p:spPr bwMode="auto">
            <a:xfrm>
              <a:off x="2788" y="1846"/>
              <a:ext cx="21" cy="5"/>
            </a:xfrm>
            <a:custGeom>
              <a:avLst/>
              <a:gdLst>
                <a:gd name="T0" fmla="*/ 0 w 28"/>
                <a:gd name="T1" fmla="*/ 0 h 9"/>
                <a:gd name="T2" fmla="*/ 14 w 28"/>
                <a:gd name="T3" fmla="*/ 4 h 9"/>
                <a:gd name="T4" fmla="*/ 28 w 28"/>
                <a:gd name="T5" fmla="*/ 9 h 9"/>
              </a:gdLst>
              <a:ahLst/>
              <a:cxnLst>
                <a:cxn ang="0">
                  <a:pos x="T0" y="T1"/>
                </a:cxn>
                <a:cxn ang="0">
                  <a:pos x="T2" y="T3"/>
                </a:cxn>
                <a:cxn ang="0">
                  <a:pos x="T4" y="T5"/>
                </a:cxn>
              </a:cxnLst>
              <a:rect l="0" t="0" r="r" b="b"/>
              <a:pathLst>
                <a:path w="28" h="9">
                  <a:moveTo>
                    <a:pt x="0" y="0"/>
                  </a:moveTo>
                  <a:lnTo>
                    <a:pt x="14" y="4"/>
                  </a:lnTo>
                  <a:lnTo>
                    <a:pt x="28"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61" name="Line 323"/>
            <p:cNvSpPr>
              <a:spLocks noChangeAspect="1" noChangeShapeType="1"/>
            </p:cNvSpPr>
            <p:nvPr/>
          </p:nvSpPr>
          <p:spPr bwMode="auto">
            <a:xfrm>
              <a:off x="2809"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62" name="Freeform 324"/>
            <p:cNvSpPr>
              <a:spLocks noChangeAspect="1"/>
            </p:cNvSpPr>
            <p:nvPr/>
          </p:nvSpPr>
          <p:spPr bwMode="auto">
            <a:xfrm>
              <a:off x="2827" y="1857"/>
              <a:ext cx="22" cy="5"/>
            </a:xfrm>
            <a:custGeom>
              <a:avLst/>
              <a:gdLst>
                <a:gd name="T0" fmla="*/ 0 w 29"/>
                <a:gd name="T1" fmla="*/ 0 h 9"/>
                <a:gd name="T2" fmla="*/ 15 w 29"/>
                <a:gd name="T3" fmla="*/ 5 h 9"/>
                <a:gd name="T4" fmla="*/ 29 w 29"/>
                <a:gd name="T5" fmla="*/ 9 h 9"/>
              </a:gdLst>
              <a:ahLst/>
              <a:cxnLst>
                <a:cxn ang="0">
                  <a:pos x="T0" y="T1"/>
                </a:cxn>
                <a:cxn ang="0">
                  <a:pos x="T2" y="T3"/>
                </a:cxn>
                <a:cxn ang="0">
                  <a:pos x="T4" y="T5"/>
                </a:cxn>
              </a:cxnLst>
              <a:rect l="0" t="0" r="r" b="b"/>
              <a:pathLst>
                <a:path w="29" h="9">
                  <a:moveTo>
                    <a:pt x="0" y="0"/>
                  </a:moveTo>
                  <a:lnTo>
                    <a:pt x="15" y="5"/>
                  </a:lnTo>
                  <a:lnTo>
                    <a:pt x="29"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63" name="Line 325"/>
            <p:cNvSpPr>
              <a:spLocks noChangeAspect="1" noChangeShapeType="1"/>
            </p:cNvSpPr>
            <p:nvPr/>
          </p:nvSpPr>
          <p:spPr bwMode="auto">
            <a:xfrm>
              <a:off x="2849"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64" name="Freeform 326"/>
            <p:cNvSpPr>
              <a:spLocks noChangeAspect="1"/>
            </p:cNvSpPr>
            <p:nvPr/>
          </p:nvSpPr>
          <p:spPr bwMode="auto">
            <a:xfrm>
              <a:off x="2867" y="1868"/>
              <a:ext cx="21" cy="5"/>
            </a:xfrm>
            <a:custGeom>
              <a:avLst/>
              <a:gdLst>
                <a:gd name="T0" fmla="*/ 0 w 29"/>
                <a:gd name="T1" fmla="*/ 0 h 10"/>
                <a:gd name="T2" fmla="*/ 14 w 29"/>
                <a:gd name="T3" fmla="*/ 5 h 10"/>
                <a:gd name="T4" fmla="*/ 29 w 29"/>
                <a:gd name="T5" fmla="*/ 10 h 10"/>
              </a:gdLst>
              <a:ahLst/>
              <a:cxnLst>
                <a:cxn ang="0">
                  <a:pos x="T0" y="T1"/>
                </a:cxn>
                <a:cxn ang="0">
                  <a:pos x="T2" y="T3"/>
                </a:cxn>
                <a:cxn ang="0">
                  <a:pos x="T4" y="T5"/>
                </a:cxn>
              </a:cxnLst>
              <a:rect l="0" t="0" r="r" b="b"/>
              <a:pathLst>
                <a:path w="29" h="10">
                  <a:moveTo>
                    <a:pt x="0" y="0"/>
                  </a:moveTo>
                  <a:lnTo>
                    <a:pt x="14" y="5"/>
                  </a:lnTo>
                  <a:lnTo>
                    <a:pt x="29"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65" name="Line 327"/>
            <p:cNvSpPr>
              <a:spLocks noChangeAspect="1" noChangeShapeType="1"/>
            </p:cNvSpPr>
            <p:nvPr/>
          </p:nvSpPr>
          <p:spPr bwMode="auto">
            <a:xfrm>
              <a:off x="2888"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66" name="Line 328"/>
            <p:cNvSpPr>
              <a:spLocks noChangeAspect="1" noChangeShapeType="1"/>
            </p:cNvSpPr>
            <p:nvPr/>
          </p:nvSpPr>
          <p:spPr bwMode="auto">
            <a:xfrm>
              <a:off x="2906"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67" name="Freeform 329"/>
            <p:cNvSpPr>
              <a:spLocks noChangeAspect="1"/>
            </p:cNvSpPr>
            <p:nvPr/>
          </p:nvSpPr>
          <p:spPr bwMode="auto">
            <a:xfrm>
              <a:off x="2924" y="1881"/>
              <a:ext cx="22" cy="3"/>
            </a:xfrm>
            <a:custGeom>
              <a:avLst/>
              <a:gdLst>
                <a:gd name="T0" fmla="*/ 0 w 29"/>
                <a:gd name="T1" fmla="*/ 0 h 5"/>
                <a:gd name="T2" fmla="*/ 14 w 29"/>
                <a:gd name="T3" fmla="*/ 5 h 5"/>
                <a:gd name="T4" fmla="*/ 29 w 29"/>
                <a:gd name="T5" fmla="*/ 5 h 5"/>
              </a:gdLst>
              <a:ahLst/>
              <a:cxnLst>
                <a:cxn ang="0">
                  <a:pos x="T0" y="T1"/>
                </a:cxn>
                <a:cxn ang="0">
                  <a:pos x="T2" y="T3"/>
                </a:cxn>
                <a:cxn ang="0">
                  <a:pos x="T4" y="T5"/>
                </a:cxn>
              </a:cxnLst>
              <a:rect l="0" t="0" r="r" b="b"/>
              <a:pathLst>
                <a:path w="29" h="5">
                  <a:moveTo>
                    <a:pt x="0" y="0"/>
                  </a:moveTo>
                  <a:lnTo>
                    <a:pt x="14"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68" name="Line 330"/>
            <p:cNvSpPr>
              <a:spLocks noChangeAspect="1" noChangeShapeType="1"/>
            </p:cNvSpPr>
            <p:nvPr/>
          </p:nvSpPr>
          <p:spPr bwMode="auto">
            <a:xfrm>
              <a:off x="2946"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69" name="Freeform 331"/>
            <p:cNvSpPr>
              <a:spLocks noChangeAspect="1"/>
            </p:cNvSpPr>
            <p:nvPr/>
          </p:nvSpPr>
          <p:spPr bwMode="auto">
            <a:xfrm>
              <a:off x="2964" y="1887"/>
              <a:ext cx="21" cy="2"/>
            </a:xfrm>
            <a:custGeom>
              <a:avLst/>
              <a:gdLst>
                <a:gd name="T0" fmla="*/ 0 w 28"/>
                <a:gd name="T1" fmla="*/ 0 h 4"/>
                <a:gd name="T2" fmla="*/ 14 w 28"/>
                <a:gd name="T3" fmla="*/ 4 h 4"/>
                <a:gd name="T4" fmla="*/ 28 w 28"/>
                <a:gd name="T5" fmla="*/ 4 h 4"/>
              </a:gdLst>
              <a:ahLst/>
              <a:cxnLst>
                <a:cxn ang="0">
                  <a:pos x="T0" y="T1"/>
                </a:cxn>
                <a:cxn ang="0">
                  <a:pos x="T2" y="T3"/>
                </a:cxn>
                <a:cxn ang="0">
                  <a:pos x="T4" y="T5"/>
                </a:cxn>
              </a:cxnLst>
              <a:rect l="0" t="0" r="r" b="b"/>
              <a:pathLst>
                <a:path w="28" h="4">
                  <a:moveTo>
                    <a:pt x="0" y="0"/>
                  </a:moveTo>
                  <a:lnTo>
                    <a:pt x="14" y="4"/>
                  </a:lnTo>
                  <a:lnTo>
                    <a:pt x="28"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70" name="Line 332"/>
            <p:cNvSpPr>
              <a:spLocks noChangeAspect="1" noChangeShapeType="1"/>
            </p:cNvSpPr>
            <p:nvPr/>
          </p:nvSpPr>
          <p:spPr bwMode="auto">
            <a:xfrm>
              <a:off x="2985"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71" name="Line 333"/>
            <p:cNvSpPr>
              <a:spLocks noChangeAspect="1" noChangeShapeType="1"/>
            </p:cNvSpPr>
            <p:nvPr/>
          </p:nvSpPr>
          <p:spPr bwMode="auto">
            <a:xfrm>
              <a:off x="3003"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72" name="Freeform 334"/>
            <p:cNvSpPr>
              <a:spLocks noChangeAspect="1"/>
            </p:cNvSpPr>
            <p:nvPr/>
          </p:nvSpPr>
          <p:spPr bwMode="auto">
            <a:xfrm>
              <a:off x="3021" y="1892"/>
              <a:ext cx="22" cy="3"/>
            </a:xfrm>
            <a:custGeom>
              <a:avLst/>
              <a:gdLst>
                <a:gd name="T0" fmla="*/ 0 w 29"/>
                <a:gd name="T1" fmla="*/ 0 h 5"/>
                <a:gd name="T2" fmla="*/ 15 w 29"/>
                <a:gd name="T3" fmla="*/ 5 h 5"/>
                <a:gd name="T4" fmla="*/ 29 w 29"/>
                <a:gd name="T5" fmla="*/ 5 h 5"/>
              </a:gdLst>
              <a:ahLst/>
              <a:cxnLst>
                <a:cxn ang="0">
                  <a:pos x="T0" y="T1"/>
                </a:cxn>
                <a:cxn ang="0">
                  <a:pos x="T2" y="T3"/>
                </a:cxn>
                <a:cxn ang="0">
                  <a:pos x="T4" y="T5"/>
                </a:cxn>
              </a:cxnLst>
              <a:rect l="0" t="0" r="r" b="b"/>
              <a:pathLst>
                <a:path w="29" h="5">
                  <a:moveTo>
                    <a:pt x="0" y="0"/>
                  </a:moveTo>
                  <a:lnTo>
                    <a:pt x="15"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73" name="Line 335"/>
            <p:cNvSpPr>
              <a:spLocks noChangeAspect="1" noChangeShapeType="1"/>
            </p:cNvSpPr>
            <p:nvPr/>
          </p:nvSpPr>
          <p:spPr bwMode="auto">
            <a:xfrm>
              <a:off x="3043"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74" name="Freeform 336"/>
            <p:cNvSpPr>
              <a:spLocks noChangeAspect="1"/>
            </p:cNvSpPr>
            <p:nvPr/>
          </p:nvSpPr>
          <p:spPr bwMode="auto">
            <a:xfrm>
              <a:off x="3061" y="1895"/>
              <a:ext cx="22" cy="2"/>
            </a:xfrm>
            <a:custGeom>
              <a:avLst/>
              <a:gdLst>
                <a:gd name="T0" fmla="*/ 0 w 29"/>
                <a:gd name="T1" fmla="*/ 0 h 5"/>
                <a:gd name="T2" fmla="*/ 15 w 29"/>
                <a:gd name="T3" fmla="*/ 0 h 5"/>
                <a:gd name="T4" fmla="*/ 29 w 29"/>
                <a:gd name="T5" fmla="*/ 5 h 5"/>
              </a:gdLst>
              <a:ahLst/>
              <a:cxnLst>
                <a:cxn ang="0">
                  <a:pos x="T0" y="T1"/>
                </a:cxn>
                <a:cxn ang="0">
                  <a:pos x="T2" y="T3"/>
                </a:cxn>
                <a:cxn ang="0">
                  <a:pos x="T4" y="T5"/>
                </a:cxn>
              </a:cxnLst>
              <a:rect l="0" t="0" r="r" b="b"/>
              <a:pathLst>
                <a:path w="29" h="5">
                  <a:moveTo>
                    <a:pt x="0" y="0"/>
                  </a:moveTo>
                  <a:lnTo>
                    <a:pt x="15" y="0"/>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75" name="Line 337"/>
            <p:cNvSpPr>
              <a:spLocks noChangeAspect="1" noChangeShapeType="1"/>
            </p:cNvSpPr>
            <p:nvPr/>
          </p:nvSpPr>
          <p:spPr bwMode="auto">
            <a:xfrm>
              <a:off x="308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76" name="Freeform 338"/>
            <p:cNvSpPr>
              <a:spLocks noChangeAspect="1"/>
            </p:cNvSpPr>
            <p:nvPr/>
          </p:nvSpPr>
          <p:spPr bwMode="auto">
            <a:xfrm>
              <a:off x="3101" y="1897"/>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77" name="Line 339"/>
            <p:cNvSpPr>
              <a:spLocks noChangeAspect="1" noChangeShapeType="1"/>
            </p:cNvSpPr>
            <p:nvPr/>
          </p:nvSpPr>
          <p:spPr bwMode="auto">
            <a:xfrm>
              <a:off x="312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78" name="Freeform 340"/>
            <p:cNvSpPr>
              <a:spLocks noChangeAspect="1"/>
            </p:cNvSpPr>
            <p:nvPr/>
          </p:nvSpPr>
          <p:spPr bwMode="auto">
            <a:xfrm>
              <a:off x="3141" y="1897"/>
              <a:ext cx="18" cy="3"/>
            </a:xfrm>
            <a:custGeom>
              <a:avLst/>
              <a:gdLst>
                <a:gd name="T0" fmla="*/ 0 w 24"/>
                <a:gd name="T1" fmla="*/ 0 h 5"/>
                <a:gd name="T2" fmla="*/ 9 w 24"/>
                <a:gd name="T3" fmla="*/ 0 h 5"/>
                <a:gd name="T4" fmla="*/ 24 w 24"/>
                <a:gd name="T5" fmla="*/ 5 h 5"/>
              </a:gdLst>
              <a:ahLst/>
              <a:cxnLst>
                <a:cxn ang="0">
                  <a:pos x="T0" y="T1"/>
                </a:cxn>
                <a:cxn ang="0">
                  <a:pos x="T2" y="T3"/>
                </a:cxn>
                <a:cxn ang="0">
                  <a:pos x="T4" y="T5"/>
                </a:cxn>
              </a:cxnLst>
              <a:rect l="0" t="0" r="r" b="b"/>
              <a:pathLst>
                <a:path w="24" h="5">
                  <a:moveTo>
                    <a:pt x="0" y="0"/>
                  </a:moveTo>
                  <a:lnTo>
                    <a:pt x="9" y="0"/>
                  </a:lnTo>
                  <a:lnTo>
                    <a:pt x="24"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79" name="Freeform 341"/>
            <p:cNvSpPr>
              <a:spLocks noChangeAspect="1"/>
            </p:cNvSpPr>
            <p:nvPr/>
          </p:nvSpPr>
          <p:spPr bwMode="auto">
            <a:xfrm>
              <a:off x="3159"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80" name="Line 342"/>
            <p:cNvSpPr>
              <a:spLocks noChangeAspect="1" noChangeShapeType="1"/>
            </p:cNvSpPr>
            <p:nvPr/>
          </p:nvSpPr>
          <p:spPr bwMode="auto">
            <a:xfrm>
              <a:off x="318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81" name="Freeform 343"/>
            <p:cNvSpPr>
              <a:spLocks noChangeAspect="1"/>
            </p:cNvSpPr>
            <p:nvPr/>
          </p:nvSpPr>
          <p:spPr bwMode="auto">
            <a:xfrm>
              <a:off x="3198" y="1900"/>
              <a:ext cx="21"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82" name="Line 344"/>
            <p:cNvSpPr>
              <a:spLocks noChangeAspect="1" noChangeShapeType="1"/>
            </p:cNvSpPr>
            <p:nvPr/>
          </p:nvSpPr>
          <p:spPr bwMode="auto">
            <a:xfrm>
              <a:off x="321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83" name="Line 345"/>
            <p:cNvSpPr>
              <a:spLocks noChangeAspect="1" noChangeShapeType="1"/>
            </p:cNvSpPr>
            <p:nvPr/>
          </p:nvSpPr>
          <p:spPr bwMode="auto">
            <a:xfrm>
              <a:off x="3237"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84" name="Freeform 346"/>
            <p:cNvSpPr>
              <a:spLocks noChangeAspect="1"/>
            </p:cNvSpPr>
            <p:nvPr/>
          </p:nvSpPr>
          <p:spPr bwMode="auto">
            <a:xfrm>
              <a:off x="3255" y="1900"/>
              <a:ext cx="22" cy="2"/>
            </a:xfrm>
            <a:custGeom>
              <a:avLst/>
              <a:gdLst>
                <a:gd name="T0" fmla="*/ 0 w 29"/>
                <a:gd name="T1" fmla="*/ 0 h 4"/>
                <a:gd name="T2" fmla="*/ 15 w 29"/>
                <a:gd name="T3" fmla="*/ 0 h 4"/>
                <a:gd name="T4" fmla="*/ 29 w 29"/>
                <a:gd name="T5" fmla="*/ 4 h 4"/>
              </a:gdLst>
              <a:ahLst/>
              <a:cxnLst>
                <a:cxn ang="0">
                  <a:pos x="T0" y="T1"/>
                </a:cxn>
                <a:cxn ang="0">
                  <a:pos x="T2" y="T3"/>
                </a:cxn>
                <a:cxn ang="0">
                  <a:pos x="T4" y="T5"/>
                </a:cxn>
              </a:cxnLst>
              <a:rect l="0" t="0" r="r" b="b"/>
              <a:pathLst>
                <a:path w="29" h="4">
                  <a:moveTo>
                    <a:pt x="0" y="0"/>
                  </a:moveTo>
                  <a:lnTo>
                    <a:pt x="15" y="0"/>
                  </a:lnTo>
                  <a:lnTo>
                    <a:pt x="29"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85" name="Line 347"/>
            <p:cNvSpPr>
              <a:spLocks noChangeAspect="1" noChangeShapeType="1"/>
            </p:cNvSpPr>
            <p:nvPr/>
          </p:nvSpPr>
          <p:spPr bwMode="auto">
            <a:xfrm>
              <a:off x="327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86" name="Freeform 348"/>
            <p:cNvSpPr>
              <a:spLocks noChangeAspect="1"/>
            </p:cNvSpPr>
            <p:nvPr/>
          </p:nvSpPr>
          <p:spPr bwMode="auto">
            <a:xfrm>
              <a:off x="3295" y="1902"/>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87" name="Line 349"/>
            <p:cNvSpPr>
              <a:spLocks noChangeAspect="1" noChangeShapeType="1"/>
            </p:cNvSpPr>
            <p:nvPr/>
          </p:nvSpPr>
          <p:spPr bwMode="auto">
            <a:xfrm>
              <a:off x="331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88" name="Freeform 350"/>
            <p:cNvSpPr>
              <a:spLocks noChangeAspect="1"/>
            </p:cNvSpPr>
            <p:nvPr/>
          </p:nvSpPr>
          <p:spPr bwMode="auto">
            <a:xfrm>
              <a:off x="3335"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89" name="Line 351"/>
            <p:cNvSpPr>
              <a:spLocks noChangeAspect="1" noChangeShapeType="1"/>
            </p:cNvSpPr>
            <p:nvPr/>
          </p:nvSpPr>
          <p:spPr bwMode="auto">
            <a:xfrm>
              <a:off x="3356"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90" name="Freeform 352"/>
            <p:cNvSpPr>
              <a:spLocks noChangeAspect="1"/>
            </p:cNvSpPr>
            <p:nvPr/>
          </p:nvSpPr>
          <p:spPr bwMode="auto">
            <a:xfrm>
              <a:off x="288" y="1901"/>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grpSp>
      <p:grpSp>
        <p:nvGrpSpPr>
          <p:cNvPr id="1191" name="Group 353"/>
          <p:cNvGrpSpPr>
            <a:grpSpLocks noChangeAspect="1"/>
          </p:cNvGrpSpPr>
          <p:nvPr/>
        </p:nvGrpSpPr>
        <p:grpSpPr bwMode="auto">
          <a:xfrm rot="-16200000">
            <a:off x="4088606" y="3050382"/>
            <a:ext cx="1165225" cy="284162"/>
            <a:chOff x="253" y="586"/>
            <a:chExt cx="3121" cy="1317"/>
          </a:xfrm>
        </p:grpSpPr>
        <p:sp>
          <p:nvSpPr>
            <p:cNvPr id="1192" name="Line 354"/>
            <p:cNvSpPr>
              <a:spLocks noChangeAspect="1" noChangeShapeType="1"/>
            </p:cNvSpPr>
            <p:nvPr/>
          </p:nvSpPr>
          <p:spPr bwMode="auto">
            <a:xfrm>
              <a:off x="253"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93" name="Freeform 355"/>
            <p:cNvSpPr>
              <a:spLocks noChangeAspect="1"/>
            </p:cNvSpPr>
            <p:nvPr/>
          </p:nvSpPr>
          <p:spPr bwMode="auto">
            <a:xfrm>
              <a:off x="271"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94" name="Freeform 356"/>
            <p:cNvSpPr>
              <a:spLocks noChangeAspect="1"/>
            </p:cNvSpPr>
            <p:nvPr/>
          </p:nvSpPr>
          <p:spPr bwMode="auto">
            <a:xfrm>
              <a:off x="310" y="1902"/>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95" name="Line 357"/>
            <p:cNvSpPr>
              <a:spLocks noChangeAspect="1" noChangeShapeType="1"/>
            </p:cNvSpPr>
            <p:nvPr/>
          </p:nvSpPr>
          <p:spPr bwMode="auto">
            <a:xfrm>
              <a:off x="332"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96" name="Freeform 358"/>
            <p:cNvSpPr>
              <a:spLocks noChangeAspect="1"/>
            </p:cNvSpPr>
            <p:nvPr/>
          </p:nvSpPr>
          <p:spPr bwMode="auto">
            <a:xfrm>
              <a:off x="350" y="1900"/>
              <a:ext cx="22" cy="2"/>
            </a:xfrm>
            <a:custGeom>
              <a:avLst/>
              <a:gdLst>
                <a:gd name="T0" fmla="*/ 0 w 29"/>
                <a:gd name="T1" fmla="*/ 4 h 4"/>
                <a:gd name="T2" fmla="*/ 14 w 29"/>
                <a:gd name="T3" fmla="*/ 0 h 4"/>
                <a:gd name="T4" fmla="*/ 29 w 29"/>
                <a:gd name="T5" fmla="*/ 0 h 4"/>
              </a:gdLst>
              <a:ahLst/>
              <a:cxnLst>
                <a:cxn ang="0">
                  <a:pos x="T0" y="T1"/>
                </a:cxn>
                <a:cxn ang="0">
                  <a:pos x="T2" y="T3"/>
                </a:cxn>
                <a:cxn ang="0">
                  <a:pos x="T4" y="T5"/>
                </a:cxn>
              </a:cxnLst>
              <a:rect l="0" t="0" r="r" b="b"/>
              <a:pathLst>
                <a:path w="29" h="4">
                  <a:moveTo>
                    <a:pt x="0" y="4"/>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97" name="Line 359"/>
            <p:cNvSpPr>
              <a:spLocks noChangeAspect="1" noChangeShapeType="1"/>
            </p:cNvSpPr>
            <p:nvPr/>
          </p:nvSpPr>
          <p:spPr bwMode="auto">
            <a:xfrm>
              <a:off x="372"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98" name="Line 360"/>
            <p:cNvSpPr>
              <a:spLocks noChangeAspect="1" noChangeShapeType="1"/>
            </p:cNvSpPr>
            <p:nvPr/>
          </p:nvSpPr>
          <p:spPr bwMode="auto">
            <a:xfrm>
              <a:off x="39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99" name="Freeform 361"/>
            <p:cNvSpPr>
              <a:spLocks noChangeAspect="1"/>
            </p:cNvSpPr>
            <p:nvPr/>
          </p:nvSpPr>
          <p:spPr bwMode="auto">
            <a:xfrm>
              <a:off x="408" y="1900"/>
              <a:ext cx="21"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00" name="Line 362"/>
            <p:cNvSpPr>
              <a:spLocks noChangeAspect="1" noChangeShapeType="1"/>
            </p:cNvSpPr>
            <p:nvPr/>
          </p:nvSpPr>
          <p:spPr bwMode="auto">
            <a:xfrm>
              <a:off x="42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01" name="Freeform 363"/>
            <p:cNvSpPr>
              <a:spLocks noChangeAspect="1"/>
            </p:cNvSpPr>
            <p:nvPr/>
          </p:nvSpPr>
          <p:spPr bwMode="auto">
            <a:xfrm>
              <a:off x="447"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02" name="Freeform 364"/>
            <p:cNvSpPr>
              <a:spLocks noChangeAspect="1"/>
            </p:cNvSpPr>
            <p:nvPr/>
          </p:nvSpPr>
          <p:spPr bwMode="auto">
            <a:xfrm>
              <a:off x="468" y="1897"/>
              <a:ext cx="18" cy="3"/>
            </a:xfrm>
            <a:custGeom>
              <a:avLst/>
              <a:gdLst>
                <a:gd name="T0" fmla="*/ 0 w 24"/>
                <a:gd name="T1" fmla="*/ 5 h 5"/>
                <a:gd name="T2" fmla="*/ 15 w 24"/>
                <a:gd name="T3" fmla="*/ 0 h 5"/>
                <a:gd name="T4" fmla="*/ 24 w 24"/>
                <a:gd name="T5" fmla="*/ 0 h 5"/>
              </a:gdLst>
              <a:ahLst/>
              <a:cxnLst>
                <a:cxn ang="0">
                  <a:pos x="T0" y="T1"/>
                </a:cxn>
                <a:cxn ang="0">
                  <a:pos x="T2" y="T3"/>
                </a:cxn>
                <a:cxn ang="0">
                  <a:pos x="T4" y="T5"/>
                </a:cxn>
              </a:cxnLst>
              <a:rect l="0" t="0" r="r" b="b"/>
              <a:pathLst>
                <a:path w="24" h="5">
                  <a:moveTo>
                    <a:pt x="0" y="5"/>
                  </a:moveTo>
                  <a:lnTo>
                    <a:pt x="15"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03" name="Line 365"/>
            <p:cNvSpPr>
              <a:spLocks noChangeAspect="1" noChangeShapeType="1"/>
            </p:cNvSpPr>
            <p:nvPr/>
          </p:nvSpPr>
          <p:spPr bwMode="auto">
            <a:xfrm>
              <a:off x="48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04" name="Freeform 366"/>
            <p:cNvSpPr>
              <a:spLocks noChangeAspect="1"/>
            </p:cNvSpPr>
            <p:nvPr/>
          </p:nvSpPr>
          <p:spPr bwMode="auto">
            <a:xfrm>
              <a:off x="504" y="1897"/>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05" name="Line 367"/>
            <p:cNvSpPr>
              <a:spLocks noChangeAspect="1" noChangeShapeType="1"/>
            </p:cNvSpPr>
            <p:nvPr/>
          </p:nvSpPr>
          <p:spPr bwMode="auto">
            <a:xfrm>
              <a:off x="52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06" name="Freeform 368"/>
            <p:cNvSpPr>
              <a:spLocks noChangeAspect="1"/>
            </p:cNvSpPr>
            <p:nvPr/>
          </p:nvSpPr>
          <p:spPr bwMode="auto">
            <a:xfrm>
              <a:off x="544" y="1895"/>
              <a:ext cx="22" cy="2"/>
            </a:xfrm>
            <a:custGeom>
              <a:avLst/>
              <a:gdLst>
                <a:gd name="T0" fmla="*/ 0 w 29"/>
                <a:gd name="T1" fmla="*/ 5 h 5"/>
                <a:gd name="T2" fmla="*/ 14 w 29"/>
                <a:gd name="T3" fmla="*/ 0 h 5"/>
                <a:gd name="T4" fmla="*/ 29 w 29"/>
                <a:gd name="T5" fmla="*/ 0 h 5"/>
              </a:gdLst>
              <a:ahLst/>
              <a:cxnLst>
                <a:cxn ang="0">
                  <a:pos x="T0" y="T1"/>
                </a:cxn>
                <a:cxn ang="0">
                  <a:pos x="T2" y="T3"/>
                </a:cxn>
                <a:cxn ang="0">
                  <a:pos x="T4" y="T5"/>
                </a:cxn>
              </a:cxnLst>
              <a:rect l="0" t="0" r="r" b="b"/>
              <a:pathLst>
                <a:path w="29" h="5">
                  <a:moveTo>
                    <a:pt x="0" y="5"/>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07" name="Line 369"/>
            <p:cNvSpPr>
              <a:spLocks noChangeAspect="1" noChangeShapeType="1"/>
            </p:cNvSpPr>
            <p:nvPr/>
          </p:nvSpPr>
          <p:spPr bwMode="auto">
            <a:xfrm>
              <a:off x="566"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08" name="Freeform 370"/>
            <p:cNvSpPr>
              <a:spLocks noChangeAspect="1"/>
            </p:cNvSpPr>
            <p:nvPr/>
          </p:nvSpPr>
          <p:spPr bwMode="auto">
            <a:xfrm>
              <a:off x="584" y="1892"/>
              <a:ext cx="22" cy="3"/>
            </a:xfrm>
            <a:custGeom>
              <a:avLst/>
              <a:gdLst>
                <a:gd name="T0" fmla="*/ 0 w 29"/>
                <a:gd name="T1" fmla="*/ 5 h 5"/>
                <a:gd name="T2" fmla="*/ 14 w 29"/>
                <a:gd name="T3" fmla="*/ 5 h 5"/>
                <a:gd name="T4" fmla="*/ 29 w 29"/>
                <a:gd name="T5" fmla="*/ 0 h 5"/>
              </a:gdLst>
              <a:ahLst/>
              <a:cxnLst>
                <a:cxn ang="0">
                  <a:pos x="T0" y="T1"/>
                </a:cxn>
                <a:cxn ang="0">
                  <a:pos x="T2" y="T3"/>
                </a:cxn>
                <a:cxn ang="0">
                  <a:pos x="T4" y="T5"/>
                </a:cxn>
              </a:cxnLst>
              <a:rect l="0" t="0" r="r" b="b"/>
              <a:pathLst>
                <a:path w="29" h="5">
                  <a:moveTo>
                    <a:pt x="0" y="5"/>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09" name="Line 371"/>
            <p:cNvSpPr>
              <a:spLocks noChangeAspect="1" noChangeShapeType="1"/>
            </p:cNvSpPr>
            <p:nvPr/>
          </p:nvSpPr>
          <p:spPr bwMode="auto">
            <a:xfrm flipV="1">
              <a:off x="606"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10" name="Line 372"/>
            <p:cNvSpPr>
              <a:spLocks noChangeAspect="1" noChangeShapeType="1"/>
            </p:cNvSpPr>
            <p:nvPr/>
          </p:nvSpPr>
          <p:spPr bwMode="auto">
            <a:xfrm>
              <a:off x="624"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11" name="Freeform 373"/>
            <p:cNvSpPr>
              <a:spLocks noChangeAspect="1"/>
            </p:cNvSpPr>
            <p:nvPr/>
          </p:nvSpPr>
          <p:spPr bwMode="auto">
            <a:xfrm>
              <a:off x="642" y="1887"/>
              <a:ext cx="21" cy="2"/>
            </a:xfrm>
            <a:custGeom>
              <a:avLst/>
              <a:gdLst>
                <a:gd name="T0" fmla="*/ 0 w 28"/>
                <a:gd name="T1" fmla="*/ 4 h 4"/>
                <a:gd name="T2" fmla="*/ 14 w 28"/>
                <a:gd name="T3" fmla="*/ 4 h 4"/>
                <a:gd name="T4" fmla="*/ 28 w 28"/>
                <a:gd name="T5" fmla="*/ 0 h 4"/>
              </a:gdLst>
              <a:ahLst/>
              <a:cxnLst>
                <a:cxn ang="0">
                  <a:pos x="T0" y="T1"/>
                </a:cxn>
                <a:cxn ang="0">
                  <a:pos x="T2" y="T3"/>
                </a:cxn>
                <a:cxn ang="0">
                  <a:pos x="T4" y="T5"/>
                </a:cxn>
              </a:cxnLst>
              <a:rect l="0" t="0" r="r" b="b"/>
              <a:pathLst>
                <a:path w="28" h="4">
                  <a:moveTo>
                    <a:pt x="0" y="4"/>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12" name="Line 374"/>
            <p:cNvSpPr>
              <a:spLocks noChangeAspect="1" noChangeShapeType="1"/>
            </p:cNvSpPr>
            <p:nvPr/>
          </p:nvSpPr>
          <p:spPr bwMode="auto">
            <a:xfrm flipV="1">
              <a:off x="663"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13" name="Freeform 375"/>
            <p:cNvSpPr>
              <a:spLocks noChangeAspect="1"/>
            </p:cNvSpPr>
            <p:nvPr/>
          </p:nvSpPr>
          <p:spPr bwMode="auto">
            <a:xfrm>
              <a:off x="681" y="1881"/>
              <a:ext cx="22" cy="3"/>
            </a:xfrm>
            <a:custGeom>
              <a:avLst/>
              <a:gdLst>
                <a:gd name="T0" fmla="*/ 0 w 29"/>
                <a:gd name="T1" fmla="*/ 5 h 5"/>
                <a:gd name="T2" fmla="*/ 15 w 29"/>
                <a:gd name="T3" fmla="*/ 5 h 5"/>
                <a:gd name="T4" fmla="*/ 29 w 29"/>
                <a:gd name="T5" fmla="*/ 0 h 5"/>
              </a:gdLst>
              <a:ahLst/>
              <a:cxnLst>
                <a:cxn ang="0">
                  <a:pos x="T0" y="T1"/>
                </a:cxn>
                <a:cxn ang="0">
                  <a:pos x="T2" y="T3"/>
                </a:cxn>
                <a:cxn ang="0">
                  <a:pos x="T4" y="T5"/>
                </a:cxn>
              </a:cxnLst>
              <a:rect l="0" t="0" r="r" b="b"/>
              <a:pathLst>
                <a:path w="29" h="5">
                  <a:moveTo>
                    <a:pt x="0" y="5"/>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14" name="Line 376"/>
            <p:cNvSpPr>
              <a:spLocks noChangeAspect="1" noChangeShapeType="1"/>
            </p:cNvSpPr>
            <p:nvPr/>
          </p:nvSpPr>
          <p:spPr bwMode="auto">
            <a:xfrm flipV="1">
              <a:off x="703"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15" name="Line 377"/>
            <p:cNvSpPr>
              <a:spLocks noChangeAspect="1" noChangeShapeType="1"/>
            </p:cNvSpPr>
            <p:nvPr/>
          </p:nvSpPr>
          <p:spPr bwMode="auto">
            <a:xfrm flipV="1">
              <a:off x="721"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16" name="Freeform 378"/>
            <p:cNvSpPr>
              <a:spLocks noChangeAspect="1"/>
            </p:cNvSpPr>
            <p:nvPr/>
          </p:nvSpPr>
          <p:spPr bwMode="auto">
            <a:xfrm>
              <a:off x="739" y="1868"/>
              <a:ext cx="21" cy="5"/>
            </a:xfrm>
            <a:custGeom>
              <a:avLst/>
              <a:gdLst>
                <a:gd name="T0" fmla="*/ 0 w 29"/>
                <a:gd name="T1" fmla="*/ 10 h 10"/>
                <a:gd name="T2" fmla="*/ 15 w 29"/>
                <a:gd name="T3" fmla="*/ 5 h 10"/>
                <a:gd name="T4" fmla="*/ 29 w 29"/>
                <a:gd name="T5" fmla="*/ 0 h 10"/>
              </a:gdLst>
              <a:ahLst/>
              <a:cxnLst>
                <a:cxn ang="0">
                  <a:pos x="T0" y="T1"/>
                </a:cxn>
                <a:cxn ang="0">
                  <a:pos x="T2" y="T3"/>
                </a:cxn>
                <a:cxn ang="0">
                  <a:pos x="T4" y="T5"/>
                </a:cxn>
              </a:cxnLst>
              <a:rect l="0" t="0" r="r" b="b"/>
              <a:pathLst>
                <a:path w="29" h="10">
                  <a:moveTo>
                    <a:pt x="0" y="10"/>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17" name="Line 379"/>
            <p:cNvSpPr>
              <a:spLocks noChangeAspect="1" noChangeShapeType="1"/>
            </p:cNvSpPr>
            <p:nvPr/>
          </p:nvSpPr>
          <p:spPr bwMode="auto">
            <a:xfrm flipV="1">
              <a:off x="760"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18" name="Freeform 380"/>
            <p:cNvSpPr>
              <a:spLocks noChangeAspect="1"/>
            </p:cNvSpPr>
            <p:nvPr/>
          </p:nvSpPr>
          <p:spPr bwMode="auto">
            <a:xfrm>
              <a:off x="778" y="1857"/>
              <a:ext cx="22" cy="5"/>
            </a:xfrm>
            <a:custGeom>
              <a:avLst/>
              <a:gdLst>
                <a:gd name="T0" fmla="*/ 0 w 29"/>
                <a:gd name="T1" fmla="*/ 9 h 9"/>
                <a:gd name="T2" fmla="*/ 14 w 29"/>
                <a:gd name="T3" fmla="*/ 5 h 9"/>
                <a:gd name="T4" fmla="*/ 29 w 29"/>
                <a:gd name="T5" fmla="*/ 0 h 9"/>
              </a:gdLst>
              <a:ahLst/>
              <a:cxnLst>
                <a:cxn ang="0">
                  <a:pos x="T0" y="T1"/>
                </a:cxn>
                <a:cxn ang="0">
                  <a:pos x="T2" y="T3"/>
                </a:cxn>
                <a:cxn ang="0">
                  <a:pos x="T4" y="T5"/>
                </a:cxn>
              </a:cxnLst>
              <a:rect l="0" t="0" r="r" b="b"/>
              <a:pathLst>
                <a:path w="29" h="9">
                  <a:moveTo>
                    <a:pt x="0" y="9"/>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19" name="Line 381"/>
            <p:cNvSpPr>
              <a:spLocks noChangeAspect="1" noChangeShapeType="1"/>
            </p:cNvSpPr>
            <p:nvPr/>
          </p:nvSpPr>
          <p:spPr bwMode="auto">
            <a:xfrm flipV="1">
              <a:off x="800"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20" name="Freeform 382"/>
            <p:cNvSpPr>
              <a:spLocks noChangeAspect="1"/>
            </p:cNvSpPr>
            <p:nvPr/>
          </p:nvSpPr>
          <p:spPr bwMode="auto">
            <a:xfrm>
              <a:off x="818" y="1846"/>
              <a:ext cx="21" cy="5"/>
            </a:xfrm>
            <a:custGeom>
              <a:avLst/>
              <a:gdLst>
                <a:gd name="T0" fmla="*/ 0 w 28"/>
                <a:gd name="T1" fmla="*/ 9 h 9"/>
                <a:gd name="T2" fmla="*/ 14 w 28"/>
                <a:gd name="T3" fmla="*/ 4 h 9"/>
                <a:gd name="T4" fmla="*/ 28 w 28"/>
                <a:gd name="T5" fmla="*/ 0 h 9"/>
              </a:gdLst>
              <a:ahLst/>
              <a:cxnLst>
                <a:cxn ang="0">
                  <a:pos x="T0" y="T1"/>
                </a:cxn>
                <a:cxn ang="0">
                  <a:pos x="T2" y="T3"/>
                </a:cxn>
                <a:cxn ang="0">
                  <a:pos x="T4" y="T5"/>
                </a:cxn>
              </a:cxnLst>
              <a:rect l="0" t="0" r="r" b="b"/>
              <a:pathLst>
                <a:path w="28" h="9">
                  <a:moveTo>
                    <a:pt x="0" y="9"/>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21" name="Line 383"/>
            <p:cNvSpPr>
              <a:spLocks noChangeAspect="1" noChangeShapeType="1"/>
            </p:cNvSpPr>
            <p:nvPr/>
          </p:nvSpPr>
          <p:spPr bwMode="auto">
            <a:xfrm flipV="1">
              <a:off x="839"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22" name="Line 384"/>
            <p:cNvSpPr>
              <a:spLocks noChangeAspect="1" noChangeShapeType="1"/>
            </p:cNvSpPr>
            <p:nvPr/>
          </p:nvSpPr>
          <p:spPr bwMode="auto">
            <a:xfrm flipV="1">
              <a:off x="857"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23" name="Freeform 385"/>
            <p:cNvSpPr>
              <a:spLocks noChangeAspect="1"/>
            </p:cNvSpPr>
            <p:nvPr/>
          </p:nvSpPr>
          <p:spPr bwMode="auto">
            <a:xfrm>
              <a:off x="875" y="1819"/>
              <a:ext cx="22" cy="11"/>
            </a:xfrm>
            <a:custGeom>
              <a:avLst/>
              <a:gdLst>
                <a:gd name="T0" fmla="*/ 0 w 29"/>
                <a:gd name="T1" fmla="*/ 19 h 19"/>
                <a:gd name="T2" fmla="*/ 15 w 29"/>
                <a:gd name="T3" fmla="*/ 9 h 19"/>
                <a:gd name="T4" fmla="*/ 29 w 29"/>
                <a:gd name="T5" fmla="*/ 0 h 19"/>
              </a:gdLst>
              <a:ahLst/>
              <a:cxnLst>
                <a:cxn ang="0">
                  <a:pos x="T0" y="T1"/>
                </a:cxn>
                <a:cxn ang="0">
                  <a:pos x="T2" y="T3"/>
                </a:cxn>
                <a:cxn ang="0">
                  <a:pos x="T4" y="T5"/>
                </a:cxn>
              </a:cxnLst>
              <a:rect l="0" t="0" r="r" b="b"/>
              <a:pathLst>
                <a:path w="29" h="19">
                  <a:moveTo>
                    <a:pt x="0" y="19"/>
                  </a:moveTo>
                  <a:lnTo>
                    <a:pt x="15" y="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24" name="Line 386"/>
            <p:cNvSpPr>
              <a:spLocks noChangeAspect="1" noChangeShapeType="1"/>
            </p:cNvSpPr>
            <p:nvPr/>
          </p:nvSpPr>
          <p:spPr bwMode="auto">
            <a:xfrm flipV="1">
              <a:off x="897"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25" name="Freeform 387"/>
            <p:cNvSpPr>
              <a:spLocks noChangeAspect="1"/>
            </p:cNvSpPr>
            <p:nvPr/>
          </p:nvSpPr>
          <p:spPr bwMode="auto">
            <a:xfrm>
              <a:off x="915" y="1797"/>
              <a:ext cx="22" cy="11"/>
            </a:xfrm>
            <a:custGeom>
              <a:avLst/>
              <a:gdLst>
                <a:gd name="T0" fmla="*/ 0 w 29"/>
                <a:gd name="T1" fmla="*/ 19 h 19"/>
                <a:gd name="T2" fmla="*/ 15 w 29"/>
                <a:gd name="T3" fmla="*/ 10 h 19"/>
                <a:gd name="T4" fmla="*/ 29 w 29"/>
                <a:gd name="T5" fmla="*/ 0 h 19"/>
              </a:gdLst>
              <a:ahLst/>
              <a:cxnLst>
                <a:cxn ang="0">
                  <a:pos x="T0" y="T1"/>
                </a:cxn>
                <a:cxn ang="0">
                  <a:pos x="T2" y="T3"/>
                </a:cxn>
                <a:cxn ang="0">
                  <a:pos x="T4" y="T5"/>
                </a:cxn>
              </a:cxnLst>
              <a:rect l="0" t="0" r="r" b="b"/>
              <a:pathLst>
                <a:path w="29" h="19">
                  <a:moveTo>
                    <a:pt x="0" y="19"/>
                  </a:moveTo>
                  <a:lnTo>
                    <a:pt x="15" y="1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26" name="Line 388"/>
            <p:cNvSpPr>
              <a:spLocks noChangeAspect="1" noChangeShapeType="1"/>
            </p:cNvSpPr>
            <p:nvPr/>
          </p:nvSpPr>
          <p:spPr bwMode="auto">
            <a:xfrm flipV="1">
              <a:off x="937"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27" name="Line 389"/>
            <p:cNvSpPr>
              <a:spLocks noChangeAspect="1" noChangeShapeType="1"/>
            </p:cNvSpPr>
            <p:nvPr/>
          </p:nvSpPr>
          <p:spPr bwMode="auto">
            <a:xfrm flipV="1">
              <a:off x="955"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28" name="Freeform 390"/>
            <p:cNvSpPr>
              <a:spLocks noChangeAspect="1"/>
            </p:cNvSpPr>
            <p:nvPr/>
          </p:nvSpPr>
          <p:spPr bwMode="auto">
            <a:xfrm>
              <a:off x="973" y="1757"/>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29" name="Line 391"/>
            <p:cNvSpPr>
              <a:spLocks noChangeAspect="1" noChangeShapeType="1"/>
            </p:cNvSpPr>
            <p:nvPr/>
          </p:nvSpPr>
          <p:spPr bwMode="auto">
            <a:xfrm flipV="1">
              <a:off x="995"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30" name="Freeform 392"/>
            <p:cNvSpPr>
              <a:spLocks noChangeAspect="1"/>
            </p:cNvSpPr>
            <p:nvPr/>
          </p:nvSpPr>
          <p:spPr bwMode="auto">
            <a:xfrm>
              <a:off x="1013" y="1725"/>
              <a:ext cx="21" cy="15"/>
            </a:xfrm>
            <a:custGeom>
              <a:avLst/>
              <a:gdLst>
                <a:gd name="T0" fmla="*/ 0 w 28"/>
                <a:gd name="T1" fmla="*/ 28 h 28"/>
                <a:gd name="T2" fmla="*/ 14 w 28"/>
                <a:gd name="T3" fmla="*/ 14 h 28"/>
                <a:gd name="T4" fmla="*/ 28 w 28"/>
                <a:gd name="T5" fmla="*/ 0 h 28"/>
              </a:gdLst>
              <a:ahLst/>
              <a:cxnLst>
                <a:cxn ang="0">
                  <a:pos x="T0" y="T1"/>
                </a:cxn>
                <a:cxn ang="0">
                  <a:pos x="T2" y="T3"/>
                </a:cxn>
                <a:cxn ang="0">
                  <a:pos x="T4" y="T5"/>
                </a:cxn>
              </a:cxnLst>
              <a:rect l="0" t="0" r="r" b="b"/>
              <a:pathLst>
                <a:path w="28" h="28">
                  <a:moveTo>
                    <a:pt x="0" y="28"/>
                  </a:moveTo>
                  <a:lnTo>
                    <a:pt x="14" y="1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31" name="Line 393"/>
            <p:cNvSpPr>
              <a:spLocks noChangeAspect="1" noChangeShapeType="1"/>
            </p:cNvSpPr>
            <p:nvPr/>
          </p:nvSpPr>
          <p:spPr bwMode="auto">
            <a:xfrm flipV="1">
              <a:off x="1034"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32" name="Freeform 394"/>
            <p:cNvSpPr>
              <a:spLocks noChangeAspect="1"/>
            </p:cNvSpPr>
            <p:nvPr/>
          </p:nvSpPr>
          <p:spPr bwMode="auto">
            <a:xfrm>
              <a:off x="1052" y="1686"/>
              <a:ext cx="21" cy="20"/>
            </a:xfrm>
            <a:custGeom>
              <a:avLst/>
              <a:gdLst>
                <a:gd name="T0" fmla="*/ 0 w 29"/>
                <a:gd name="T1" fmla="*/ 34 h 34"/>
                <a:gd name="T2" fmla="*/ 15 w 29"/>
                <a:gd name="T3" fmla="*/ 20 h 34"/>
                <a:gd name="T4" fmla="*/ 29 w 29"/>
                <a:gd name="T5" fmla="*/ 0 h 34"/>
              </a:gdLst>
              <a:ahLst/>
              <a:cxnLst>
                <a:cxn ang="0">
                  <a:pos x="T0" y="T1"/>
                </a:cxn>
                <a:cxn ang="0">
                  <a:pos x="T2" y="T3"/>
                </a:cxn>
                <a:cxn ang="0">
                  <a:pos x="T4" y="T5"/>
                </a:cxn>
              </a:cxnLst>
              <a:rect l="0" t="0" r="r" b="b"/>
              <a:pathLst>
                <a:path w="29" h="34">
                  <a:moveTo>
                    <a:pt x="0" y="34"/>
                  </a:moveTo>
                  <a:lnTo>
                    <a:pt x="15" y="2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33" name="Line 395"/>
            <p:cNvSpPr>
              <a:spLocks noChangeAspect="1" noChangeShapeType="1"/>
            </p:cNvSpPr>
            <p:nvPr/>
          </p:nvSpPr>
          <p:spPr bwMode="auto">
            <a:xfrm flipV="1">
              <a:off x="1073"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34" name="Line 396"/>
            <p:cNvSpPr>
              <a:spLocks noChangeAspect="1" noChangeShapeType="1"/>
            </p:cNvSpPr>
            <p:nvPr/>
          </p:nvSpPr>
          <p:spPr bwMode="auto">
            <a:xfrm flipV="1">
              <a:off x="1091"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35" name="Freeform 397"/>
            <p:cNvSpPr>
              <a:spLocks noChangeAspect="1"/>
            </p:cNvSpPr>
            <p:nvPr/>
          </p:nvSpPr>
          <p:spPr bwMode="auto">
            <a:xfrm>
              <a:off x="1109" y="1617"/>
              <a:ext cx="22" cy="24"/>
            </a:xfrm>
            <a:custGeom>
              <a:avLst/>
              <a:gdLst>
                <a:gd name="T0" fmla="*/ 0 w 29"/>
                <a:gd name="T1" fmla="*/ 43 h 43"/>
                <a:gd name="T2" fmla="*/ 15 w 29"/>
                <a:gd name="T3" fmla="*/ 19 h 43"/>
                <a:gd name="T4" fmla="*/ 29 w 29"/>
                <a:gd name="T5" fmla="*/ 0 h 43"/>
              </a:gdLst>
              <a:ahLst/>
              <a:cxnLst>
                <a:cxn ang="0">
                  <a:pos x="T0" y="T1"/>
                </a:cxn>
                <a:cxn ang="0">
                  <a:pos x="T2" y="T3"/>
                </a:cxn>
                <a:cxn ang="0">
                  <a:pos x="T4" y="T5"/>
                </a:cxn>
              </a:cxnLst>
              <a:rect l="0" t="0" r="r" b="b"/>
              <a:pathLst>
                <a:path w="29" h="43">
                  <a:moveTo>
                    <a:pt x="0" y="43"/>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36" name="Line 398"/>
            <p:cNvSpPr>
              <a:spLocks noChangeAspect="1" noChangeShapeType="1"/>
            </p:cNvSpPr>
            <p:nvPr/>
          </p:nvSpPr>
          <p:spPr bwMode="auto">
            <a:xfrm flipV="1">
              <a:off x="1131"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37" name="Freeform 399"/>
            <p:cNvSpPr>
              <a:spLocks noChangeAspect="1"/>
            </p:cNvSpPr>
            <p:nvPr/>
          </p:nvSpPr>
          <p:spPr bwMode="auto">
            <a:xfrm>
              <a:off x="1149" y="1566"/>
              <a:ext cx="22" cy="27"/>
            </a:xfrm>
            <a:custGeom>
              <a:avLst/>
              <a:gdLst>
                <a:gd name="T0" fmla="*/ 0 w 29"/>
                <a:gd name="T1" fmla="*/ 48 h 48"/>
                <a:gd name="T2" fmla="*/ 14 w 29"/>
                <a:gd name="T3" fmla="*/ 24 h 48"/>
                <a:gd name="T4" fmla="*/ 29 w 29"/>
                <a:gd name="T5" fmla="*/ 0 h 48"/>
              </a:gdLst>
              <a:ahLst/>
              <a:cxnLst>
                <a:cxn ang="0">
                  <a:pos x="T0" y="T1"/>
                </a:cxn>
                <a:cxn ang="0">
                  <a:pos x="T2" y="T3"/>
                </a:cxn>
                <a:cxn ang="0">
                  <a:pos x="T4" y="T5"/>
                </a:cxn>
              </a:cxnLst>
              <a:rect l="0" t="0" r="r" b="b"/>
              <a:pathLst>
                <a:path w="29" h="48">
                  <a:moveTo>
                    <a:pt x="0" y="48"/>
                  </a:moveTo>
                  <a:lnTo>
                    <a:pt x="14" y="2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38" name="Line 400"/>
            <p:cNvSpPr>
              <a:spLocks noChangeAspect="1" noChangeShapeType="1"/>
            </p:cNvSpPr>
            <p:nvPr/>
          </p:nvSpPr>
          <p:spPr bwMode="auto">
            <a:xfrm flipV="1">
              <a:off x="1171"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39" name="Freeform 401"/>
            <p:cNvSpPr>
              <a:spLocks noChangeAspect="1"/>
            </p:cNvSpPr>
            <p:nvPr/>
          </p:nvSpPr>
          <p:spPr bwMode="auto">
            <a:xfrm>
              <a:off x="1189" y="1506"/>
              <a:ext cx="22" cy="30"/>
            </a:xfrm>
            <a:custGeom>
              <a:avLst/>
              <a:gdLst>
                <a:gd name="T0" fmla="*/ 0 w 29"/>
                <a:gd name="T1" fmla="*/ 53 h 53"/>
                <a:gd name="T2" fmla="*/ 14 w 29"/>
                <a:gd name="T3" fmla="*/ 29 h 53"/>
                <a:gd name="T4" fmla="*/ 29 w 29"/>
                <a:gd name="T5" fmla="*/ 0 h 53"/>
              </a:gdLst>
              <a:ahLst/>
              <a:cxnLst>
                <a:cxn ang="0">
                  <a:pos x="T0" y="T1"/>
                </a:cxn>
                <a:cxn ang="0">
                  <a:pos x="T2" y="T3"/>
                </a:cxn>
                <a:cxn ang="0">
                  <a:pos x="T4" y="T5"/>
                </a:cxn>
              </a:cxnLst>
              <a:rect l="0" t="0" r="r" b="b"/>
              <a:pathLst>
                <a:path w="29" h="53">
                  <a:moveTo>
                    <a:pt x="0" y="53"/>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40" name="Line 402"/>
            <p:cNvSpPr>
              <a:spLocks noChangeAspect="1" noChangeShapeType="1"/>
            </p:cNvSpPr>
            <p:nvPr/>
          </p:nvSpPr>
          <p:spPr bwMode="auto">
            <a:xfrm flipV="1">
              <a:off x="1211"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41" name="Line 403"/>
            <p:cNvSpPr>
              <a:spLocks noChangeAspect="1" noChangeShapeType="1"/>
            </p:cNvSpPr>
            <p:nvPr/>
          </p:nvSpPr>
          <p:spPr bwMode="auto">
            <a:xfrm flipV="1">
              <a:off x="1228"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42" name="Freeform 404"/>
            <p:cNvSpPr>
              <a:spLocks noChangeAspect="1"/>
            </p:cNvSpPr>
            <p:nvPr/>
          </p:nvSpPr>
          <p:spPr bwMode="auto">
            <a:xfrm>
              <a:off x="1246" y="1409"/>
              <a:ext cx="22" cy="32"/>
            </a:xfrm>
            <a:custGeom>
              <a:avLst/>
              <a:gdLst>
                <a:gd name="T0" fmla="*/ 0 w 29"/>
                <a:gd name="T1" fmla="*/ 58 h 58"/>
                <a:gd name="T2" fmla="*/ 15 w 29"/>
                <a:gd name="T3" fmla="*/ 29 h 58"/>
                <a:gd name="T4" fmla="*/ 29 w 29"/>
                <a:gd name="T5" fmla="*/ 0 h 58"/>
              </a:gdLst>
              <a:ahLst/>
              <a:cxnLst>
                <a:cxn ang="0">
                  <a:pos x="T0" y="T1"/>
                </a:cxn>
                <a:cxn ang="0">
                  <a:pos x="T2" y="T3"/>
                </a:cxn>
                <a:cxn ang="0">
                  <a:pos x="T4" y="T5"/>
                </a:cxn>
              </a:cxnLst>
              <a:rect l="0" t="0" r="r" b="b"/>
              <a:pathLst>
                <a:path w="29" h="58">
                  <a:moveTo>
                    <a:pt x="0" y="58"/>
                  </a:moveTo>
                  <a:lnTo>
                    <a:pt x="15"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43" name="Line 405"/>
            <p:cNvSpPr>
              <a:spLocks noChangeAspect="1" noChangeShapeType="1"/>
            </p:cNvSpPr>
            <p:nvPr/>
          </p:nvSpPr>
          <p:spPr bwMode="auto">
            <a:xfrm flipV="1">
              <a:off x="1268"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44" name="Freeform 406"/>
            <p:cNvSpPr>
              <a:spLocks noChangeAspect="1"/>
            </p:cNvSpPr>
            <p:nvPr/>
          </p:nvSpPr>
          <p:spPr bwMode="auto">
            <a:xfrm>
              <a:off x="1286" y="1336"/>
              <a:ext cx="22" cy="38"/>
            </a:xfrm>
            <a:custGeom>
              <a:avLst/>
              <a:gdLst>
                <a:gd name="T0" fmla="*/ 0 w 29"/>
                <a:gd name="T1" fmla="*/ 67 h 67"/>
                <a:gd name="T2" fmla="*/ 15 w 29"/>
                <a:gd name="T3" fmla="*/ 33 h 67"/>
                <a:gd name="T4" fmla="*/ 29 w 29"/>
                <a:gd name="T5" fmla="*/ 0 h 67"/>
              </a:gdLst>
              <a:ahLst/>
              <a:cxnLst>
                <a:cxn ang="0">
                  <a:pos x="T0" y="T1"/>
                </a:cxn>
                <a:cxn ang="0">
                  <a:pos x="T2" y="T3"/>
                </a:cxn>
                <a:cxn ang="0">
                  <a:pos x="T4" y="T5"/>
                </a:cxn>
              </a:cxnLst>
              <a:rect l="0" t="0" r="r" b="b"/>
              <a:pathLst>
                <a:path w="29" h="67">
                  <a:moveTo>
                    <a:pt x="0" y="67"/>
                  </a:moveTo>
                  <a:lnTo>
                    <a:pt x="15" y="33"/>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45" name="Line 407"/>
            <p:cNvSpPr>
              <a:spLocks noChangeAspect="1" noChangeShapeType="1"/>
            </p:cNvSpPr>
            <p:nvPr/>
          </p:nvSpPr>
          <p:spPr bwMode="auto">
            <a:xfrm flipV="1">
              <a:off x="1308"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46" name="Line 408"/>
            <p:cNvSpPr>
              <a:spLocks noChangeAspect="1" noChangeShapeType="1"/>
            </p:cNvSpPr>
            <p:nvPr/>
          </p:nvSpPr>
          <p:spPr bwMode="auto">
            <a:xfrm flipV="1">
              <a:off x="1326"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47" name="Freeform 409"/>
            <p:cNvSpPr>
              <a:spLocks noChangeAspect="1"/>
            </p:cNvSpPr>
            <p:nvPr/>
          </p:nvSpPr>
          <p:spPr bwMode="auto">
            <a:xfrm>
              <a:off x="1344" y="1222"/>
              <a:ext cx="21"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48" name="Freeform 410"/>
            <p:cNvSpPr>
              <a:spLocks noChangeAspect="1"/>
            </p:cNvSpPr>
            <p:nvPr/>
          </p:nvSpPr>
          <p:spPr bwMode="auto">
            <a:xfrm>
              <a:off x="1365" y="1182"/>
              <a:ext cx="18" cy="40"/>
            </a:xfrm>
            <a:custGeom>
              <a:avLst/>
              <a:gdLst>
                <a:gd name="T0" fmla="*/ 0 w 24"/>
                <a:gd name="T1" fmla="*/ 72 h 72"/>
                <a:gd name="T2" fmla="*/ 9 w 24"/>
                <a:gd name="T3" fmla="*/ 34 h 72"/>
                <a:gd name="T4" fmla="*/ 24 w 24"/>
                <a:gd name="T5" fmla="*/ 0 h 72"/>
              </a:gdLst>
              <a:ahLst/>
              <a:cxnLst>
                <a:cxn ang="0">
                  <a:pos x="T0" y="T1"/>
                </a:cxn>
                <a:cxn ang="0">
                  <a:pos x="T2" y="T3"/>
                </a:cxn>
                <a:cxn ang="0">
                  <a:pos x="T4" y="T5"/>
                </a:cxn>
              </a:cxnLst>
              <a:rect l="0" t="0" r="r" b="b"/>
              <a:pathLst>
                <a:path w="24" h="72">
                  <a:moveTo>
                    <a:pt x="0" y="72"/>
                  </a:moveTo>
                  <a:lnTo>
                    <a:pt x="9" y="3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49" name="Freeform 411"/>
            <p:cNvSpPr>
              <a:spLocks noChangeAspect="1"/>
            </p:cNvSpPr>
            <p:nvPr/>
          </p:nvSpPr>
          <p:spPr bwMode="auto">
            <a:xfrm>
              <a:off x="1383" y="1144"/>
              <a:ext cx="22"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50" name="Line 412"/>
            <p:cNvSpPr>
              <a:spLocks noChangeAspect="1" noChangeShapeType="1"/>
            </p:cNvSpPr>
            <p:nvPr/>
          </p:nvSpPr>
          <p:spPr bwMode="auto">
            <a:xfrm flipV="1">
              <a:off x="1405"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51" name="Freeform 413"/>
            <p:cNvSpPr>
              <a:spLocks noChangeAspect="1"/>
            </p:cNvSpPr>
            <p:nvPr/>
          </p:nvSpPr>
          <p:spPr bwMode="auto">
            <a:xfrm>
              <a:off x="1423" y="1063"/>
              <a:ext cx="21" cy="41"/>
            </a:xfrm>
            <a:custGeom>
              <a:avLst/>
              <a:gdLst>
                <a:gd name="T0" fmla="*/ 0 w 28"/>
                <a:gd name="T1" fmla="*/ 72 h 72"/>
                <a:gd name="T2" fmla="*/ 14 w 28"/>
                <a:gd name="T3" fmla="*/ 34 h 72"/>
                <a:gd name="T4" fmla="*/ 28 w 28"/>
                <a:gd name="T5" fmla="*/ 0 h 72"/>
              </a:gdLst>
              <a:ahLst/>
              <a:cxnLst>
                <a:cxn ang="0">
                  <a:pos x="T0" y="T1"/>
                </a:cxn>
                <a:cxn ang="0">
                  <a:pos x="T2" y="T3"/>
                </a:cxn>
                <a:cxn ang="0">
                  <a:pos x="T4" y="T5"/>
                </a:cxn>
              </a:cxnLst>
              <a:rect l="0" t="0" r="r" b="b"/>
              <a:pathLst>
                <a:path w="28" h="72">
                  <a:moveTo>
                    <a:pt x="0" y="72"/>
                  </a:moveTo>
                  <a:lnTo>
                    <a:pt x="14" y="3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52" name="Line 414"/>
            <p:cNvSpPr>
              <a:spLocks noChangeAspect="1" noChangeShapeType="1"/>
            </p:cNvSpPr>
            <p:nvPr/>
          </p:nvSpPr>
          <p:spPr bwMode="auto">
            <a:xfrm flipV="1">
              <a:off x="1444"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53" name="Line 415"/>
            <p:cNvSpPr>
              <a:spLocks noChangeAspect="1" noChangeShapeType="1"/>
            </p:cNvSpPr>
            <p:nvPr/>
          </p:nvSpPr>
          <p:spPr bwMode="auto">
            <a:xfrm flipV="1">
              <a:off x="1462"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54" name="Freeform 416"/>
            <p:cNvSpPr>
              <a:spLocks noChangeAspect="1"/>
            </p:cNvSpPr>
            <p:nvPr/>
          </p:nvSpPr>
          <p:spPr bwMode="auto">
            <a:xfrm>
              <a:off x="1480" y="945"/>
              <a:ext cx="22" cy="40"/>
            </a:xfrm>
            <a:custGeom>
              <a:avLst/>
              <a:gdLst>
                <a:gd name="T0" fmla="*/ 0 w 29"/>
                <a:gd name="T1" fmla="*/ 72 h 72"/>
                <a:gd name="T2" fmla="*/ 15 w 29"/>
                <a:gd name="T3" fmla="*/ 34 h 72"/>
                <a:gd name="T4" fmla="*/ 29 w 29"/>
                <a:gd name="T5" fmla="*/ 0 h 72"/>
              </a:gdLst>
              <a:ahLst/>
              <a:cxnLst>
                <a:cxn ang="0">
                  <a:pos x="T0" y="T1"/>
                </a:cxn>
                <a:cxn ang="0">
                  <a:pos x="T2" y="T3"/>
                </a:cxn>
                <a:cxn ang="0">
                  <a:pos x="T4" y="T5"/>
                </a:cxn>
              </a:cxnLst>
              <a:rect l="0" t="0" r="r" b="b"/>
              <a:pathLst>
                <a:path w="29" h="72">
                  <a:moveTo>
                    <a:pt x="0" y="72"/>
                  </a:moveTo>
                  <a:lnTo>
                    <a:pt x="15"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55" name="Line 417"/>
            <p:cNvSpPr>
              <a:spLocks noChangeAspect="1" noChangeShapeType="1"/>
            </p:cNvSpPr>
            <p:nvPr/>
          </p:nvSpPr>
          <p:spPr bwMode="auto">
            <a:xfrm flipV="1">
              <a:off x="1502"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56" name="Freeform 418"/>
            <p:cNvSpPr>
              <a:spLocks noChangeAspect="1"/>
            </p:cNvSpPr>
            <p:nvPr/>
          </p:nvSpPr>
          <p:spPr bwMode="auto">
            <a:xfrm>
              <a:off x="1520" y="872"/>
              <a:ext cx="22" cy="35"/>
            </a:xfrm>
            <a:custGeom>
              <a:avLst/>
              <a:gdLst>
                <a:gd name="T0" fmla="*/ 0 w 29"/>
                <a:gd name="T1" fmla="*/ 62 h 62"/>
                <a:gd name="T2" fmla="*/ 14 w 29"/>
                <a:gd name="T3" fmla="*/ 28 h 62"/>
                <a:gd name="T4" fmla="*/ 29 w 29"/>
                <a:gd name="T5" fmla="*/ 0 h 62"/>
              </a:gdLst>
              <a:ahLst/>
              <a:cxnLst>
                <a:cxn ang="0">
                  <a:pos x="T0" y="T1"/>
                </a:cxn>
                <a:cxn ang="0">
                  <a:pos x="T2" y="T3"/>
                </a:cxn>
                <a:cxn ang="0">
                  <a:pos x="T4" y="T5"/>
                </a:cxn>
              </a:cxnLst>
              <a:rect l="0" t="0" r="r" b="b"/>
              <a:pathLst>
                <a:path w="29" h="62">
                  <a:moveTo>
                    <a:pt x="0" y="62"/>
                  </a:moveTo>
                  <a:lnTo>
                    <a:pt x="14" y="28"/>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57" name="Line 419"/>
            <p:cNvSpPr>
              <a:spLocks noChangeAspect="1" noChangeShapeType="1"/>
            </p:cNvSpPr>
            <p:nvPr/>
          </p:nvSpPr>
          <p:spPr bwMode="auto">
            <a:xfrm flipV="1">
              <a:off x="1542"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58" name="Line 420"/>
            <p:cNvSpPr>
              <a:spLocks noChangeAspect="1" noChangeShapeType="1"/>
            </p:cNvSpPr>
            <p:nvPr/>
          </p:nvSpPr>
          <p:spPr bwMode="auto">
            <a:xfrm flipV="1">
              <a:off x="1560"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59" name="Freeform 421"/>
            <p:cNvSpPr>
              <a:spLocks noChangeAspect="1"/>
            </p:cNvSpPr>
            <p:nvPr/>
          </p:nvSpPr>
          <p:spPr bwMode="auto">
            <a:xfrm>
              <a:off x="1578" y="769"/>
              <a:ext cx="22" cy="33"/>
            </a:xfrm>
            <a:custGeom>
              <a:avLst/>
              <a:gdLst>
                <a:gd name="T0" fmla="*/ 0 w 29"/>
                <a:gd name="T1" fmla="*/ 58 h 58"/>
                <a:gd name="T2" fmla="*/ 14 w 29"/>
                <a:gd name="T3" fmla="*/ 29 h 58"/>
                <a:gd name="T4" fmla="*/ 29 w 29"/>
                <a:gd name="T5" fmla="*/ 0 h 58"/>
              </a:gdLst>
              <a:ahLst/>
              <a:cxnLst>
                <a:cxn ang="0">
                  <a:pos x="T0" y="T1"/>
                </a:cxn>
                <a:cxn ang="0">
                  <a:pos x="T2" y="T3"/>
                </a:cxn>
                <a:cxn ang="0">
                  <a:pos x="T4" y="T5"/>
                </a:cxn>
              </a:cxnLst>
              <a:rect l="0" t="0" r="r" b="b"/>
              <a:pathLst>
                <a:path w="29" h="58">
                  <a:moveTo>
                    <a:pt x="0" y="58"/>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60" name="Line 422"/>
            <p:cNvSpPr>
              <a:spLocks noChangeAspect="1" noChangeShapeType="1"/>
            </p:cNvSpPr>
            <p:nvPr/>
          </p:nvSpPr>
          <p:spPr bwMode="auto">
            <a:xfrm flipV="1">
              <a:off x="1600"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61" name="Freeform 423"/>
            <p:cNvSpPr>
              <a:spLocks noChangeAspect="1"/>
            </p:cNvSpPr>
            <p:nvPr/>
          </p:nvSpPr>
          <p:spPr bwMode="auto">
            <a:xfrm>
              <a:off x="1618" y="712"/>
              <a:ext cx="21" cy="27"/>
            </a:xfrm>
            <a:custGeom>
              <a:avLst/>
              <a:gdLst>
                <a:gd name="T0" fmla="*/ 0 w 28"/>
                <a:gd name="T1" fmla="*/ 48 h 48"/>
                <a:gd name="T2" fmla="*/ 14 w 28"/>
                <a:gd name="T3" fmla="*/ 24 h 48"/>
                <a:gd name="T4" fmla="*/ 28 w 28"/>
                <a:gd name="T5" fmla="*/ 0 h 48"/>
              </a:gdLst>
              <a:ahLst/>
              <a:cxnLst>
                <a:cxn ang="0">
                  <a:pos x="T0" y="T1"/>
                </a:cxn>
                <a:cxn ang="0">
                  <a:pos x="T2" y="T3"/>
                </a:cxn>
                <a:cxn ang="0">
                  <a:pos x="T4" y="T5"/>
                </a:cxn>
              </a:cxnLst>
              <a:rect l="0" t="0" r="r" b="b"/>
              <a:pathLst>
                <a:path w="28" h="48">
                  <a:moveTo>
                    <a:pt x="0" y="48"/>
                  </a:moveTo>
                  <a:lnTo>
                    <a:pt x="14" y="2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62" name="Freeform 424"/>
            <p:cNvSpPr>
              <a:spLocks noChangeAspect="1"/>
            </p:cNvSpPr>
            <p:nvPr/>
          </p:nvSpPr>
          <p:spPr bwMode="auto">
            <a:xfrm>
              <a:off x="1639" y="686"/>
              <a:ext cx="18" cy="26"/>
            </a:xfrm>
            <a:custGeom>
              <a:avLst/>
              <a:gdLst>
                <a:gd name="T0" fmla="*/ 0 w 24"/>
                <a:gd name="T1" fmla="*/ 47 h 47"/>
                <a:gd name="T2" fmla="*/ 10 w 24"/>
                <a:gd name="T3" fmla="*/ 24 h 47"/>
                <a:gd name="T4" fmla="*/ 24 w 24"/>
                <a:gd name="T5" fmla="*/ 0 h 47"/>
              </a:gdLst>
              <a:ahLst/>
              <a:cxnLst>
                <a:cxn ang="0">
                  <a:pos x="T0" y="T1"/>
                </a:cxn>
                <a:cxn ang="0">
                  <a:pos x="T2" y="T3"/>
                </a:cxn>
                <a:cxn ang="0">
                  <a:pos x="T4" y="T5"/>
                </a:cxn>
              </a:cxnLst>
              <a:rect l="0" t="0" r="r" b="b"/>
              <a:pathLst>
                <a:path w="24" h="47">
                  <a:moveTo>
                    <a:pt x="0" y="47"/>
                  </a:moveTo>
                  <a:lnTo>
                    <a:pt x="10" y="2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63" name="Freeform 425"/>
            <p:cNvSpPr>
              <a:spLocks noChangeAspect="1"/>
            </p:cNvSpPr>
            <p:nvPr/>
          </p:nvSpPr>
          <p:spPr bwMode="auto">
            <a:xfrm>
              <a:off x="1657" y="664"/>
              <a:ext cx="21" cy="22"/>
            </a:xfrm>
            <a:custGeom>
              <a:avLst/>
              <a:gdLst>
                <a:gd name="T0" fmla="*/ 0 w 29"/>
                <a:gd name="T1" fmla="*/ 39 h 39"/>
                <a:gd name="T2" fmla="*/ 15 w 29"/>
                <a:gd name="T3" fmla="*/ 19 h 39"/>
                <a:gd name="T4" fmla="*/ 29 w 29"/>
                <a:gd name="T5" fmla="*/ 0 h 39"/>
              </a:gdLst>
              <a:ahLst/>
              <a:cxnLst>
                <a:cxn ang="0">
                  <a:pos x="T0" y="T1"/>
                </a:cxn>
                <a:cxn ang="0">
                  <a:pos x="T2" y="T3"/>
                </a:cxn>
                <a:cxn ang="0">
                  <a:pos x="T4" y="T5"/>
                </a:cxn>
              </a:cxnLst>
              <a:rect l="0" t="0" r="r" b="b"/>
              <a:pathLst>
                <a:path w="29" h="39">
                  <a:moveTo>
                    <a:pt x="0" y="39"/>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64" name="Freeform 426"/>
            <p:cNvSpPr>
              <a:spLocks noChangeAspect="1"/>
            </p:cNvSpPr>
            <p:nvPr/>
          </p:nvSpPr>
          <p:spPr bwMode="auto">
            <a:xfrm>
              <a:off x="1678" y="643"/>
              <a:ext cx="18" cy="21"/>
            </a:xfrm>
            <a:custGeom>
              <a:avLst/>
              <a:gdLst>
                <a:gd name="T0" fmla="*/ 0 w 24"/>
                <a:gd name="T1" fmla="*/ 38 h 38"/>
                <a:gd name="T2" fmla="*/ 15 w 24"/>
                <a:gd name="T3" fmla="*/ 19 h 38"/>
                <a:gd name="T4" fmla="*/ 24 w 24"/>
                <a:gd name="T5" fmla="*/ 0 h 38"/>
              </a:gdLst>
              <a:ahLst/>
              <a:cxnLst>
                <a:cxn ang="0">
                  <a:pos x="T0" y="T1"/>
                </a:cxn>
                <a:cxn ang="0">
                  <a:pos x="T2" y="T3"/>
                </a:cxn>
                <a:cxn ang="0">
                  <a:pos x="T4" y="T5"/>
                </a:cxn>
              </a:cxnLst>
              <a:rect l="0" t="0" r="r" b="b"/>
              <a:pathLst>
                <a:path w="24" h="38">
                  <a:moveTo>
                    <a:pt x="0" y="38"/>
                  </a:moveTo>
                  <a:lnTo>
                    <a:pt x="15" y="19"/>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65" name="Freeform 427"/>
            <p:cNvSpPr>
              <a:spLocks noChangeAspect="1"/>
            </p:cNvSpPr>
            <p:nvPr/>
          </p:nvSpPr>
          <p:spPr bwMode="auto">
            <a:xfrm>
              <a:off x="1696" y="626"/>
              <a:ext cx="18" cy="17"/>
            </a:xfrm>
            <a:custGeom>
              <a:avLst/>
              <a:gdLst>
                <a:gd name="T0" fmla="*/ 0 w 24"/>
                <a:gd name="T1" fmla="*/ 29 h 29"/>
                <a:gd name="T2" fmla="*/ 10 w 24"/>
                <a:gd name="T3" fmla="*/ 14 h 29"/>
                <a:gd name="T4" fmla="*/ 24 w 24"/>
                <a:gd name="T5" fmla="*/ 0 h 29"/>
              </a:gdLst>
              <a:ahLst/>
              <a:cxnLst>
                <a:cxn ang="0">
                  <a:pos x="T0" y="T1"/>
                </a:cxn>
                <a:cxn ang="0">
                  <a:pos x="T2" y="T3"/>
                </a:cxn>
                <a:cxn ang="0">
                  <a:pos x="T4" y="T5"/>
                </a:cxn>
              </a:cxnLst>
              <a:rect l="0" t="0" r="r" b="b"/>
              <a:pathLst>
                <a:path w="24" h="29">
                  <a:moveTo>
                    <a:pt x="0" y="29"/>
                  </a:moveTo>
                  <a:lnTo>
                    <a:pt x="10" y="1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66" name="Freeform 428"/>
            <p:cNvSpPr>
              <a:spLocks noChangeAspect="1"/>
            </p:cNvSpPr>
            <p:nvPr/>
          </p:nvSpPr>
          <p:spPr bwMode="auto">
            <a:xfrm>
              <a:off x="1714" y="610"/>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67" name="Line 429"/>
            <p:cNvSpPr>
              <a:spLocks noChangeAspect="1" noChangeShapeType="1"/>
            </p:cNvSpPr>
            <p:nvPr/>
          </p:nvSpPr>
          <p:spPr bwMode="auto">
            <a:xfrm flipV="1">
              <a:off x="1736"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68" name="Freeform 430"/>
            <p:cNvSpPr>
              <a:spLocks noChangeAspect="1"/>
            </p:cNvSpPr>
            <p:nvPr/>
          </p:nvSpPr>
          <p:spPr bwMode="auto">
            <a:xfrm>
              <a:off x="1754" y="591"/>
              <a:ext cx="22" cy="8"/>
            </a:xfrm>
            <a:custGeom>
              <a:avLst/>
              <a:gdLst>
                <a:gd name="T0" fmla="*/ 0 w 29"/>
                <a:gd name="T1" fmla="*/ 14 h 14"/>
                <a:gd name="T2" fmla="*/ 14 w 29"/>
                <a:gd name="T3" fmla="*/ 4 h 14"/>
                <a:gd name="T4" fmla="*/ 29 w 29"/>
                <a:gd name="T5" fmla="*/ 0 h 14"/>
              </a:gdLst>
              <a:ahLst/>
              <a:cxnLst>
                <a:cxn ang="0">
                  <a:pos x="T0" y="T1"/>
                </a:cxn>
                <a:cxn ang="0">
                  <a:pos x="T2" y="T3"/>
                </a:cxn>
                <a:cxn ang="0">
                  <a:pos x="T4" y="T5"/>
                </a:cxn>
              </a:cxnLst>
              <a:rect l="0" t="0" r="r" b="b"/>
              <a:pathLst>
                <a:path w="29" h="14">
                  <a:moveTo>
                    <a:pt x="0" y="14"/>
                  </a:moveTo>
                  <a:lnTo>
                    <a:pt x="14" y="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69" name="Freeform 431"/>
            <p:cNvSpPr>
              <a:spLocks noChangeAspect="1"/>
            </p:cNvSpPr>
            <p:nvPr/>
          </p:nvSpPr>
          <p:spPr bwMode="auto">
            <a:xfrm>
              <a:off x="1776" y="586"/>
              <a:ext cx="18" cy="5"/>
            </a:xfrm>
            <a:custGeom>
              <a:avLst/>
              <a:gdLst>
                <a:gd name="T0" fmla="*/ 0 w 24"/>
                <a:gd name="T1" fmla="*/ 10 h 10"/>
                <a:gd name="T2" fmla="*/ 14 w 24"/>
                <a:gd name="T3" fmla="*/ 5 h 10"/>
                <a:gd name="T4" fmla="*/ 24 w 24"/>
                <a:gd name="T5" fmla="*/ 0 h 10"/>
              </a:gdLst>
              <a:ahLst/>
              <a:cxnLst>
                <a:cxn ang="0">
                  <a:pos x="T0" y="T1"/>
                </a:cxn>
                <a:cxn ang="0">
                  <a:pos x="T2" y="T3"/>
                </a:cxn>
                <a:cxn ang="0">
                  <a:pos x="T4" y="T5"/>
                </a:cxn>
              </a:cxnLst>
              <a:rect l="0" t="0" r="r" b="b"/>
              <a:pathLst>
                <a:path w="24" h="10">
                  <a:moveTo>
                    <a:pt x="0" y="10"/>
                  </a:moveTo>
                  <a:lnTo>
                    <a:pt x="14" y="5"/>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70" name="Freeform 432"/>
            <p:cNvSpPr>
              <a:spLocks noChangeAspect="1"/>
            </p:cNvSpPr>
            <p:nvPr/>
          </p:nvSpPr>
          <p:spPr bwMode="auto">
            <a:xfrm>
              <a:off x="1794" y="586"/>
              <a:ext cx="18" cy="0"/>
            </a:xfrm>
            <a:custGeom>
              <a:avLst/>
              <a:gdLst>
                <a:gd name="T0" fmla="*/ 0 w 24"/>
                <a:gd name="T1" fmla="*/ 9 w 24"/>
                <a:gd name="T2" fmla="*/ 24 w 24"/>
              </a:gdLst>
              <a:ahLst/>
              <a:cxnLst>
                <a:cxn ang="0">
                  <a:pos x="T0" y="0"/>
                </a:cxn>
                <a:cxn ang="0">
                  <a:pos x="T1" y="0"/>
                </a:cxn>
                <a:cxn ang="0">
                  <a:pos x="T2" y="0"/>
                </a:cxn>
              </a:cxnLst>
              <a:rect l="0" t="0" r="r" b="b"/>
              <a:pathLst>
                <a:path w="24">
                  <a:moveTo>
                    <a:pt x="0" y="0"/>
                  </a:moveTo>
                  <a:lnTo>
                    <a:pt x="9"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71" name="Freeform 433"/>
            <p:cNvSpPr>
              <a:spLocks noChangeAspect="1"/>
            </p:cNvSpPr>
            <p:nvPr/>
          </p:nvSpPr>
          <p:spPr bwMode="auto">
            <a:xfrm>
              <a:off x="1812" y="586"/>
              <a:ext cx="21" cy="0"/>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72" name="Freeform 434"/>
            <p:cNvSpPr>
              <a:spLocks noChangeAspect="1"/>
            </p:cNvSpPr>
            <p:nvPr/>
          </p:nvSpPr>
          <p:spPr bwMode="auto">
            <a:xfrm>
              <a:off x="1833" y="586"/>
              <a:ext cx="18" cy="5"/>
            </a:xfrm>
            <a:custGeom>
              <a:avLst/>
              <a:gdLst>
                <a:gd name="T0" fmla="*/ 0 w 24"/>
                <a:gd name="T1" fmla="*/ 0 h 10"/>
                <a:gd name="T2" fmla="*/ 10 w 24"/>
                <a:gd name="T3" fmla="*/ 5 h 10"/>
                <a:gd name="T4" fmla="*/ 24 w 24"/>
                <a:gd name="T5" fmla="*/ 10 h 10"/>
              </a:gdLst>
              <a:ahLst/>
              <a:cxnLst>
                <a:cxn ang="0">
                  <a:pos x="T0" y="T1"/>
                </a:cxn>
                <a:cxn ang="0">
                  <a:pos x="T2" y="T3"/>
                </a:cxn>
                <a:cxn ang="0">
                  <a:pos x="T4" y="T5"/>
                </a:cxn>
              </a:cxnLst>
              <a:rect l="0" t="0" r="r" b="b"/>
              <a:pathLst>
                <a:path w="24" h="10">
                  <a:moveTo>
                    <a:pt x="0" y="0"/>
                  </a:moveTo>
                  <a:lnTo>
                    <a:pt x="10" y="5"/>
                  </a:lnTo>
                  <a:lnTo>
                    <a:pt x="24"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73" name="Freeform 435"/>
            <p:cNvSpPr>
              <a:spLocks noChangeAspect="1"/>
            </p:cNvSpPr>
            <p:nvPr/>
          </p:nvSpPr>
          <p:spPr bwMode="auto">
            <a:xfrm>
              <a:off x="1851" y="591"/>
              <a:ext cx="22" cy="8"/>
            </a:xfrm>
            <a:custGeom>
              <a:avLst/>
              <a:gdLst>
                <a:gd name="T0" fmla="*/ 0 w 29"/>
                <a:gd name="T1" fmla="*/ 0 h 14"/>
                <a:gd name="T2" fmla="*/ 15 w 29"/>
                <a:gd name="T3" fmla="*/ 4 h 14"/>
                <a:gd name="T4" fmla="*/ 29 w 29"/>
                <a:gd name="T5" fmla="*/ 14 h 14"/>
              </a:gdLst>
              <a:ahLst/>
              <a:cxnLst>
                <a:cxn ang="0">
                  <a:pos x="T0" y="T1"/>
                </a:cxn>
                <a:cxn ang="0">
                  <a:pos x="T2" y="T3"/>
                </a:cxn>
                <a:cxn ang="0">
                  <a:pos x="T4" y="T5"/>
                </a:cxn>
              </a:cxnLst>
              <a:rect l="0" t="0" r="r" b="b"/>
              <a:pathLst>
                <a:path w="29" h="14">
                  <a:moveTo>
                    <a:pt x="0" y="0"/>
                  </a:moveTo>
                  <a:lnTo>
                    <a:pt x="15" y="4"/>
                  </a:lnTo>
                  <a:lnTo>
                    <a:pt x="29" y="1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74" name="Line 436"/>
            <p:cNvSpPr>
              <a:spLocks noChangeAspect="1" noChangeShapeType="1"/>
            </p:cNvSpPr>
            <p:nvPr/>
          </p:nvSpPr>
          <p:spPr bwMode="auto">
            <a:xfrm>
              <a:off x="1873"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75" name="Freeform 437"/>
            <p:cNvSpPr>
              <a:spLocks noChangeAspect="1"/>
            </p:cNvSpPr>
            <p:nvPr/>
          </p:nvSpPr>
          <p:spPr bwMode="auto">
            <a:xfrm>
              <a:off x="1891" y="610"/>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76" name="Freeform 438"/>
            <p:cNvSpPr>
              <a:spLocks noChangeAspect="1"/>
            </p:cNvSpPr>
            <p:nvPr/>
          </p:nvSpPr>
          <p:spPr bwMode="auto">
            <a:xfrm>
              <a:off x="1913" y="626"/>
              <a:ext cx="18" cy="17"/>
            </a:xfrm>
            <a:custGeom>
              <a:avLst/>
              <a:gdLst>
                <a:gd name="T0" fmla="*/ 0 w 24"/>
                <a:gd name="T1" fmla="*/ 0 h 29"/>
                <a:gd name="T2" fmla="*/ 14 w 24"/>
                <a:gd name="T3" fmla="*/ 14 h 29"/>
                <a:gd name="T4" fmla="*/ 24 w 24"/>
                <a:gd name="T5" fmla="*/ 29 h 29"/>
              </a:gdLst>
              <a:ahLst/>
              <a:cxnLst>
                <a:cxn ang="0">
                  <a:pos x="T0" y="T1"/>
                </a:cxn>
                <a:cxn ang="0">
                  <a:pos x="T2" y="T3"/>
                </a:cxn>
                <a:cxn ang="0">
                  <a:pos x="T4" y="T5"/>
                </a:cxn>
              </a:cxnLst>
              <a:rect l="0" t="0" r="r" b="b"/>
              <a:pathLst>
                <a:path w="24" h="29">
                  <a:moveTo>
                    <a:pt x="0" y="0"/>
                  </a:moveTo>
                  <a:lnTo>
                    <a:pt x="14" y="14"/>
                  </a:lnTo>
                  <a:lnTo>
                    <a:pt x="24"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77" name="Freeform 439"/>
            <p:cNvSpPr>
              <a:spLocks noChangeAspect="1"/>
            </p:cNvSpPr>
            <p:nvPr/>
          </p:nvSpPr>
          <p:spPr bwMode="auto">
            <a:xfrm>
              <a:off x="1931" y="643"/>
              <a:ext cx="18" cy="21"/>
            </a:xfrm>
            <a:custGeom>
              <a:avLst/>
              <a:gdLst>
                <a:gd name="T0" fmla="*/ 0 w 24"/>
                <a:gd name="T1" fmla="*/ 0 h 38"/>
                <a:gd name="T2" fmla="*/ 9 w 24"/>
                <a:gd name="T3" fmla="*/ 19 h 38"/>
                <a:gd name="T4" fmla="*/ 24 w 24"/>
                <a:gd name="T5" fmla="*/ 38 h 38"/>
              </a:gdLst>
              <a:ahLst/>
              <a:cxnLst>
                <a:cxn ang="0">
                  <a:pos x="T0" y="T1"/>
                </a:cxn>
                <a:cxn ang="0">
                  <a:pos x="T2" y="T3"/>
                </a:cxn>
                <a:cxn ang="0">
                  <a:pos x="T4" y="T5"/>
                </a:cxn>
              </a:cxnLst>
              <a:rect l="0" t="0" r="r" b="b"/>
              <a:pathLst>
                <a:path w="24" h="38">
                  <a:moveTo>
                    <a:pt x="0" y="0"/>
                  </a:moveTo>
                  <a:lnTo>
                    <a:pt x="9" y="19"/>
                  </a:lnTo>
                  <a:lnTo>
                    <a:pt x="24" y="3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78" name="Freeform 440"/>
            <p:cNvSpPr>
              <a:spLocks noChangeAspect="1"/>
            </p:cNvSpPr>
            <p:nvPr/>
          </p:nvSpPr>
          <p:spPr bwMode="auto">
            <a:xfrm>
              <a:off x="1949" y="664"/>
              <a:ext cx="21" cy="22"/>
            </a:xfrm>
            <a:custGeom>
              <a:avLst/>
              <a:gdLst>
                <a:gd name="T0" fmla="*/ 0 w 29"/>
                <a:gd name="T1" fmla="*/ 0 h 39"/>
                <a:gd name="T2" fmla="*/ 14 w 29"/>
                <a:gd name="T3" fmla="*/ 19 h 39"/>
                <a:gd name="T4" fmla="*/ 29 w 29"/>
                <a:gd name="T5" fmla="*/ 39 h 39"/>
              </a:gdLst>
              <a:ahLst/>
              <a:cxnLst>
                <a:cxn ang="0">
                  <a:pos x="T0" y="T1"/>
                </a:cxn>
                <a:cxn ang="0">
                  <a:pos x="T2" y="T3"/>
                </a:cxn>
                <a:cxn ang="0">
                  <a:pos x="T4" y="T5"/>
                </a:cxn>
              </a:cxnLst>
              <a:rect l="0" t="0" r="r" b="b"/>
              <a:pathLst>
                <a:path w="29" h="39">
                  <a:moveTo>
                    <a:pt x="0" y="0"/>
                  </a:moveTo>
                  <a:lnTo>
                    <a:pt x="14" y="19"/>
                  </a:lnTo>
                  <a:lnTo>
                    <a:pt x="29" y="3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79" name="Freeform 441"/>
            <p:cNvSpPr>
              <a:spLocks noChangeAspect="1"/>
            </p:cNvSpPr>
            <p:nvPr/>
          </p:nvSpPr>
          <p:spPr bwMode="auto">
            <a:xfrm>
              <a:off x="1970" y="686"/>
              <a:ext cx="18" cy="26"/>
            </a:xfrm>
            <a:custGeom>
              <a:avLst/>
              <a:gdLst>
                <a:gd name="T0" fmla="*/ 0 w 24"/>
                <a:gd name="T1" fmla="*/ 0 h 47"/>
                <a:gd name="T2" fmla="*/ 9 w 24"/>
                <a:gd name="T3" fmla="*/ 24 h 47"/>
                <a:gd name="T4" fmla="*/ 24 w 24"/>
                <a:gd name="T5" fmla="*/ 47 h 47"/>
              </a:gdLst>
              <a:ahLst/>
              <a:cxnLst>
                <a:cxn ang="0">
                  <a:pos x="T0" y="T1"/>
                </a:cxn>
                <a:cxn ang="0">
                  <a:pos x="T2" y="T3"/>
                </a:cxn>
                <a:cxn ang="0">
                  <a:pos x="T4" y="T5"/>
                </a:cxn>
              </a:cxnLst>
              <a:rect l="0" t="0" r="r" b="b"/>
              <a:pathLst>
                <a:path w="24" h="47">
                  <a:moveTo>
                    <a:pt x="0" y="0"/>
                  </a:moveTo>
                  <a:lnTo>
                    <a:pt x="9" y="24"/>
                  </a:lnTo>
                  <a:lnTo>
                    <a:pt x="24" y="4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80" name="Freeform 442"/>
            <p:cNvSpPr>
              <a:spLocks noChangeAspect="1"/>
            </p:cNvSpPr>
            <p:nvPr/>
          </p:nvSpPr>
          <p:spPr bwMode="auto">
            <a:xfrm>
              <a:off x="1988" y="712"/>
              <a:ext cx="21" cy="27"/>
            </a:xfrm>
            <a:custGeom>
              <a:avLst/>
              <a:gdLst>
                <a:gd name="T0" fmla="*/ 0 w 28"/>
                <a:gd name="T1" fmla="*/ 0 h 48"/>
                <a:gd name="T2" fmla="*/ 14 w 28"/>
                <a:gd name="T3" fmla="*/ 24 h 48"/>
                <a:gd name="T4" fmla="*/ 28 w 28"/>
                <a:gd name="T5" fmla="*/ 48 h 48"/>
              </a:gdLst>
              <a:ahLst/>
              <a:cxnLst>
                <a:cxn ang="0">
                  <a:pos x="T0" y="T1"/>
                </a:cxn>
                <a:cxn ang="0">
                  <a:pos x="T2" y="T3"/>
                </a:cxn>
                <a:cxn ang="0">
                  <a:pos x="T4" y="T5"/>
                </a:cxn>
              </a:cxnLst>
              <a:rect l="0" t="0" r="r" b="b"/>
              <a:pathLst>
                <a:path w="28" h="48">
                  <a:moveTo>
                    <a:pt x="0" y="0"/>
                  </a:moveTo>
                  <a:lnTo>
                    <a:pt x="14" y="24"/>
                  </a:lnTo>
                  <a:lnTo>
                    <a:pt x="28"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81" name="Line 443"/>
            <p:cNvSpPr>
              <a:spLocks noChangeAspect="1" noChangeShapeType="1"/>
            </p:cNvSpPr>
            <p:nvPr/>
          </p:nvSpPr>
          <p:spPr bwMode="auto">
            <a:xfrm>
              <a:off x="2009"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82" name="Freeform 444"/>
            <p:cNvSpPr>
              <a:spLocks noChangeAspect="1"/>
            </p:cNvSpPr>
            <p:nvPr/>
          </p:nvSpPr>
          <p:spPr bwMode="auto">
            <a:xfrm>
              <a:off x="2027" y="769"/>
              <a:ext cx="22" cy="33"/>
            </a:xfrm>
            <a:custGeom>
              <a:avLst/>
              <a:gdLst>
                <a:gd name="T0" fmla="*/ 0 w 29"/>
                <a:gd name="T1" fmla="*/ 0 h 58"/>
                <a:gd name="T2" fmla="*/ 15 w 29"/>
                <a:gd name="T3" fmla="*/ 29 h 58"/>
                <a:gd name="T4" fmla="*/ 29 w 29"/>
                <a:gd name="T5" fmla="*/ 58 h 58"/>
              </a:gdLst>
              <a:ahLst/>
              <a:cxnLst>
                <a:cxn ang="0">
                  <a:pos x="T0" y="T1"/>
                </a:cxn>
                <a:cxn ang="0">
                  <a:pos x="T2" y="T3"/>
                </a:cxn>
                <a:cxn ang="0">
                  <a:pos x="T4" y="T5"/>
                </a:cxn>
              </a:cxnLst>
              <a:rect l="0" t="0" r="r" b="b"/>
              <a:pathLst>
                <a:path w="29" h="58">
                  <a:moveTo>
                    <a:pt x="0" y="0"/>
                  </a:moveTo>
                  <a:lnTo>
                    <a:pt x="15"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83" name="Line 445"/>
            <p:cNvSpPr>
              <a:spLocks noChangeAspect="1" noChangeShapeType="1"/>
            </p:cNvSpPr>
            <p:nvPr/>
          </p:nvSpPr>
          <p:spPr bwMode="auto">
            <a:xfrm>
              <a:off x="2049"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84" name="Line 446"/>
            <p:cNvSpPr>
              <a:spLocks noChangeAspect="1" noChangeShapeType="1"/>
            </p:cNvSpPr>
            <p:nvPr/>
          </p:nvSpPr>
          <p:spPr bwMode="auto">
            <a:xfrm>
              <a:off x="2067"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85" name="Freeform 447"/>
            <p:cNvSpPr>
              <a:spLocks noChangeAspect="1"/>
            </p:cNvSpPr>
            <p:nvPr/>
          </p:nvSpPr>
          <p:spPr bwMode="auto">
            <a:xfrm>
              <a:off x="2085" y="872"/>
              <a:ext cx="22" cy="35"/>
            </a:xfrm>
            <a:custGeom>
              <a:avLst/>
              <a:gdLst>
                <a:gd name="T0" fmla="*/ 0 w 29"/>
                <a:gd name="T1" fmla="*/ 0 h 62"/>
                <a:gd name="T2" fmla="*/ 15 w 29"/>
                <a:gd name="T3" fmla="*/ 28 h 62"/>
                <a:gd name="T4" fmla="*/ 29 w 29"/>
                <a:gd name="T5" fmla="*/ 62 h 62"/>
              </a:gdLst>
              <a:ahLst/>
              <a:cxnLst>
                <a:cxn ang="0">
                  <a:pos x="T0" y="T1"/>
                </a:cxn>
                <a:cxn ang="0">
                  <a:pos x="T2" y="T3"/>
                </a:cxn>
                <a:cxn ang="0">
                  <a:pos x="T4" y="T5"/>
                </a:cxn>
              </a:cxnLst>
              <a:rect l="0" t="0" r="r" b="b"/>
              <a:pathLst>
                <a:path w="29" h="62">
                  <a:moveTo>
                    <a:pt x="0" y="0"/>
                  </a:moveTo>
                  <a:lnTo>
                    <a:pt x="15" y="28"/>
                  </a:lnTo>
                  <a:lnTo>
                    <a:pt x="29" y="6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86" name="Line 448"/>
            <p:cNvSpPr>
              <a:spLocks noChangeAspect="1" noChangeShapeType="1"/>
            </p:cNvSpPr>
            <p:nvPr/>
          </p:nvSpPr>
          <p:spPr bwMode="auto">
            <a:xfrm>
              <a:off x="2107"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87" name="Freeform 449"/>
            <p:cNvSpPr>
              <a:spLocks noChangeAspect="1"/>
            </p:cNvSpPr>
            <p:nvPr/>
          </p:nvSpPr>
          <p:spPr bwMode="auto">
            <a:xfrm>
              <a:off x="2125" y="945"/>
              <a:ext cx="22" cy="40"/>
            </a:xfrm>
            <a:custGeom>
              <a:avLst/>
              <a:gdLst>
                <a:gd name="T0" fmla="*/ 0 w 29"/>
                <a:gd name="T1" fmla="*/ 0 h 72"/>
                <a:gd name="T2" fmla="*/ 14 w 29"/>
                <a:gd name="T3" fmla="*/ 34 h 72"/>
                <a:gd name="T4" fmla="*/ 29 w 29"/>
                <a:gd name="T5" fmla="*/ 72 h 72"/>
              </a:gdLst>
              <a:ahLst/>
              <a:cxnLst>
                <a:cxn ang="0">
                  <a:pos x="T0" y="T1"/>
                </a:cxn>
                <a:cxn ang="0">
                  <a:pos x="T2" y="T3"/>
                </a:cxn>
                <a:cxn ang="0">
                  <a:pos x="T4" y="T5"/>
                </a:cxn>
              </a:cxnLst>
              <a:rect l="0" t="0" r="r" b="b"/>
              <a:pathLst>
                <a:path w="29" h="72">
                  <a:moveTo>
                    <a:pt x="0" y="0"/>
                  </a:moveTo>
                  <a:lnTo>
                    <a:pt x="14" y="34"/>
                  </a:lnTo>
                  <a:lnTo>
                    <a:pt x="29"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88" name="Line 450"/>
            <p:cNvSpPr>
              <a:spLocks noChangeAspect="1" noChangeShapeType="1"/>
            </p:cNvSpPr>
            <p:nvPr/>
          </p:nvSpPr>
          <p:spPr bwMode="auto">
            <a:xfrm>
              <a:off x="2147"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89" name="Line 451"/>
            <p:cNvSpPr>
              <a:spLocks noChangeAspect="1" noChangeShapeType="1"/>
            </p:cNvSpPr>
            <p:nvPr/>
          </p:nvSpPr>
          <p:spPr bwMode="auto">
            <a:xfrm>
              <a:off x="2165"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90" name="Freeform 452"/>
            <p:cNvSpPr>
              <a:spLocks noChangeAspect="1"/>
            </p:cNvSpPr>
            <p:nvPr/>
          </p:nvSpPr>
          <p:spPr bwMode="auto">
            <a:xfrm>
              <a:off x="2183" y="1063"/>
              <a:ext cx="21" cy="41"/>
            </a:xfrm>
            <a:custGeom>
              <a:avLst/>
              <a:gdLst>
                <a:gd name="T0" fmla="*/ 0 w 28"/>
                <a:gd name="T1" fmla="*/ 0 h 72"/>
                <a:gd name="T2" fmla="*/ 14 w 28"/>
                <a:gd name="T3" fmla="*/ 34 h 72"/>
                <a:gd name="T4" fmla="*/ 28 w 28"/>
                <a:gd name="T5" fmla="*/ 72 h 72"/>
              </a:gdLst>
              <a:ahLst/>
              <a:cxnLst>
                <a:cxn ang="0">
                  <a:pos x="T0" y="T1"/>
                </a:cxn>
                <a:cxn ang="0">
                  <a:pos x="T2" y="T3"/>
                </a:cxn>
                <a:cxn ang="0">
                  <a:pos x="T4" y="T5"/>
                </a:cxn>
              </a:cxnLst>
              <a:rect l="0" t="0" r="r" b="b"/>
              <a:pathLst>
                <a:path w="28" h="72">
                  <a:moveTo>
                    <a:pt x="0" y="0"/>
                  </a:moveTo>
                  <a:lnTo>
                    <a:pt x="14" y="34"/>
                  </a:lnTo>
                  <a:lnTo>
                    <a:pt x="28"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91" name="Line 453"/>
            <p:cNvSpPr>
              <a:spLocks noChangeAspect="1" noChangeShapeType="1"/>
            </p:cNvSpPr>
            <p:nvPr/>
          </p:nvSpPr>
          <p:spPr bwMode="auto">
            <a:xfrm>
              <a:off x="2204"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92" name="Freeform 454"/>
            <p:cNvSpPr>
              <a:spLocks noChangeAspect="1"/>
            </p:cNvSpPr>
            <p:nvPr/>
          </p:nvSpPr>
          <p:spPr bwMode="auto">
            <a:xfrm>
              <a:off x="2222" y="1144"/>
              <a:ext cx="22"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93" name="Freeform 455"/>
            <p:cNvSpPr>
              <a:spLocks noChangeAspect="1"/>
            </p:cNvSpPr>
            <p:nvPr/>
          </p:nvSpPr>
          <p:spPr bwMode="auto">
            <a:xfrm>
              <a:off x="2244" y="1182"/>
              <a:ext cx="18" cy="40"/>
            </a:xfrm>
            <a:custGeom>
              <a:avLst/>
              <a:gdLst>
                <a:gd name="T0" fmla="*/ 0 w 24"/>
                <a:gd name="T1" fmla="*/ 0 h 72"/>
                <a:gd name="T2" fmla="*/ 10 w 24"/>
                <a:gd name="T3" fmla="*/ 34 h 72"/>
                <a:gd name="T4" fmla="*/ 24 w 24"/>
                <a:gd name="T5" fmla="*/ 72 h 72"/>
              </a:gdLst>
              <a:ahLst/>
              <a:cxnLst>
                <a:cxn ang="0">
                  <a:pos x="T0" y="T1"/>
                </a:cxn>
                <a:cxn ang="0">
                  <a:pos x="T2" y="T3"/>
                </a:cxn>
                <a:cxn ang="0">
                  <a:pos x="T4" y="T5"/>
                </a:cxn>
              </a:cxnLst>
              <a:rect l="0" t="0" r="r" b="b"/>
              <a:pathLst>
                <a:path w="24" h="72">
                  <a:moveTo>
                    <a:pt x="0" y="0"/>
                  </a:moveTo>
                  <a:lnTo>
                    <a:pt x="10" y="34"/>
                  </a:lnTo>
                  <a:lnTo>
                    <a:pt x="24"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94" name="Freeform 456"/>
            <p:cNvSpPr>
              <a:spLocks noChangeAspect="1"/>
            </p:cNvSpPr>
            <p:nvPr/>
          </p:nvSpPr>
          <p:spPr bwMode="auto">
            <a:xfrm>
              <a:off x="2262" y="1222"/>
              <a:ext cx="21"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95" name="Line 457"/>
            <p:cNvSpPr>
              <a:spLocks noChangeAspect="1" noChangeShapeType="1"/>
            </p:cNvSpPr>
            <p:nvPr/>
          </p:nvSpPr>
          <p:spPr bwMode="auto">
            <a:xfrm>
              <a:off x="2283"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96" name="Line 458"/>
            <p:cNvSpPr>
              <a:spLocks noChangeAspect="1" noChangeShapeType="1"/>
            </p:cNvSpPr>
            <p:nvPr/>
          </p:nvSpPr>
          <p:spPr bwMode="auto">
            <a:xfrm>
              <a:off x="2301"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97" name="Freeform 459"/>
            <p:cNvSpPr>
              <a:spLocks noChangeAspect="1"/>
            </p:cNvSpPr>
            <p:nvPr/>
          </p:nvSpPr>
          <p:spPr bwMode="auto">
            <a:xfrm>
              <a:off x="2319" y="1336"/>
              <a:ext cx="22" cy="38"/>
            </a:xfrm>
            <a:custGeom>
              <a:avLst/>
              <a:gdLst>
                <a:gd name="T0" fmla="*/ 0 w 29"/>
                <a:gd name="T1" fmla="*/ 0 h 67"/>
                <a:gd name="T2" fmla="*/ 14 w 29"/>
                <a:gd name="T3" fmla="*/ 33 h 67"/>
                <a:gd name="T4" fmla="*/ 29 w 29"/>
                <a:gd name="T5" fmla="*/ 67 h 67"/>
              </a:gdLst>
              <a:ahLst/>
              <a:cxnLst>
                <a:cxn ang="0">
                  <a:pos x="T0" y="T1"/>
                </a:cxn>
                <a:cxn ang="0">
                  <a:pos x="T2" y="T3"/>
                </a:cxn>
                <a:cxn ang="0">
                  <a:pos x="T4" y="T5"/>
                </a:cxn>
              </a:cxnLst>
              <a:rect l="0" t="0" r="r" b="b"/>
              <a:pathLst>
                <a:path w="29" h="67">
                  <a:moveTo>
                    <a:pt x="0" y="0"/>
                  </a:moveTo>
                  <a:lnTo>
                    <a:pt x="14" y="33"/>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98" name="Line 460"/>
            <p:cNvSpPr>
              <a:spLocks noChangeAspect="1" noChangeShapeType="1"/>
            </p:cNvSpPr>
            <p:nvPr/>
          </p:nvSpPr>
          <p:spPr bwMode="auto">
            <a:xfrm>
              <a:off x="2341"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99" name="Freeform 461"/>
            <p:cNvSpPr>
              <a:spLocks noChangeAspect="1"/>
            </p:cNvSpPr>
            <p:nvPr/>
          </p:nvSpPr>
          <p:spPr bwMode="auto">
            <a:xfrm>
              <a:off x="2359" y="1409"/>
              <a:ext cx="22" cy="32"/>
            </a:xfrm>
            <a:custGeom>
              <a:avLst/>
              <a:gdLst>
                <a:gd name="T0" fmla="*/ 0 w 29"/>
                <a:gd name="T1" fmla="*/ 0 h 58"/>
                <a:gd name="T2" fmla="*/ 14 w 29"/>
                <a:gd name="T3" fmla="*/ 29 h 58"/>
                <a:gd name="T4" fmla="*/ 29 w 29"/>
                <a:gd name="T5" fmla="*/ 58 h 58"/>
              </a:gdLst>
              <a:ahLst/>
              <a:cxnLst>
                <a:cxn ang="0">
                  <a:pos x="T0" y="T1"/>
                </a:cxn>
                <a:cxn ang="0">
                  <a:pos x="T2" y="T3"/>
                </a:cxn>
                <a:cxn ang="0">
                  <a:pos x="T4" y="T5"/>
                </a:cxn>
              </a:cxnLst>
              <a:rect l="0" t="0" r="r" b="b"/>
              <a:pathLst>
                <a:path w="29" h="58">
                  <a:moveTo>
                    <a:pt x="0" y="0"/>
                  </a:moveTo>
                  <a:lnTo>
                    <a:pt x="14"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00" name="Line 462"/>
            <p:cNvSpPr>
              <a:spLocks noChangeAspect="1" noChangeShapeType="1"/>
            </p:cNvSpPr>
            <p:nvPr/>
          </p:nvSpPr>
          <p:spPr bwMode="auto">
            <a:xfrm>
              <a:off x="2381"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01" name="Line 463"/>
            <p:cNvSpPr>
              <a:spLocks noChangeAspect="1" noChangeShapeType="1"/>
            </p:cNvSpPr>
            <p:nvPr/>
          </p:nvSpPr>
          <p:spPr bwMode="auto">
            <a:xfrm>
              <a:off x="2399"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02" name="Freeform 464"/>
            <p:cNvSpPr>
              <a:spLocks noChangeAspect="1"/>
            </p:cNvSpPr>
            <p:nvPr/>
          </p:nvSpPr>
          <p:spPr bwMode="auto">
            <a:xfrm>
              <a:off x="2416" y="1506"/>
              <a:ext cx="22" cy="30"/>
            </a:xfrm>
            <a:custGeom>
              <a:avLst/>
              <a:gdLst>
                <a:gd name="T0" fmla="*/ 0 w 29"/>
                <a:gd name="T1" fmla="*/ 0 h 53"/>
                <a:gd name="T2" fmla="*/ 15 w 29"/>
                <a:gd name="T3" fmla="*/ 29 h 53"/>
                <a:gd name="T4" fmla="*/ 29 w 29"/>
                <a:gd name="T5" fmla="*/ 53 h 53"/>
              </a:gdLst>
              <a:ahLst/>
              <a:cxnLst>
                <a:cxn ang="0">
                  <a:pos x="T0" y="T1"/>
                </a:cxn>
                <a:cxn ang="0">
                  <a:pos x="T2" y="T3"/>
                </a:cxn>
                <a:cxn ang="0">
                  <a:pos x="T4" y="T5"/>
                </a:cxn>
              </a:cxnLst>
              <a:rect l="0" t="0" r="r" b="b"/>
              <a:pathLst>
                <a:path w="29" h="53">
                  <a:moveTo>
                    <a:pt x="0" y="0"/>
                  </a:moveTo>
                  <a:lnTo>
                    <a:pt x="15" y="29"/>
                  </a:lnTo>
                  <a:lnTo>
                    <a:pt x="29" y="5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03" name="Line 465"/>
            <p:cNvSpPr>
              <a:spLocks noChangeAspect="1" noChangeShapeType="1"/>
            </p:cNvSpPr>
            <p:nvPr/>
          </p:nvSpPr>
          <p:spPr bwMode="auto">
            <a:xfrm>
              <a:off x="2438"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04" name="Freeform 466"/>
            <p:cNvSpPr>
              <a:spLocks noChangeAspect="1"/>
            </p:cNvSpPr>
            <p:nvPr/>
          </p:nvSpPr>
          <p:spPr bwMode="auto">
            <a:xfrm>
              <a:off x="2456" y="1566"/>
              <a:ext cx="22" cy="27"/>
            </a:xfrm>
            <a:custGeom>
              <a:avLst/>
              <a:gdLst>
                <a:gd name="T0" fmla="*/ 0 w 29"/>
                <a:gd name="T1" fmla="*/ 0 h 48"/>
                <a:gd name="T2" fmla="*/ 15 w 29"/>
                <a:gd name="T3" fmla="*/ 24 h 48"/>
                <a:gd name="T4" fmla="*/ 29 w 29"/>
                <a:gd name="T5" fmla="*/ 48 h 48"/>
              </a:gdLst>
              <a:ahLst/>
              <a:cxnLst>
                <a:cxn ang="0">
                  <a:pos x="T0" y="T1"/>
                </a:cxn>
                <a:cxn ang="0">
                  <a:pos x="T2" y="T3"/>
                </a:cxn>
                <a:cxn ang="0">
                  <a:pos x="T4" y="T5"/>
                </a:cxn>
              </a:cxnLst>
              <a:rect l="0" t="0" r="r" b="b"/>
              <a:pathLst>
                <a:path w="29" h="48">
                  <a:moveTo>
                    <a:pt x="0" y="0"/>
                  </a:moveTo>
                  <a:lnTo>
                    <a:pt x="15" y="24"/>
                  </a:lnTo>
                  <a:lnTo>
                    <a:pt x="29"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05" name="Line 467"/>
            <p:cNvSpPr>
              <a:spLocks noChangeAspect="1" noChangeShapeType="1"/>
            </p:cNvSpPr>
            <p:nvPr/>
          </p:nvSpPr>
          <p:spPr bwMode="auto">
            <a:xfrm>
              <a:off x="2478"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06" name="Freeform 468"/>
            <p:cNvSpPr>
              <a:spLocks noChangeAspect="1"/>
            </p:cNvSpPr>
            <p:nvPr/>
          </p:nvSpPr>
          <p:spPr bwMode="auto">
            <a:xfrm>
              <a:off x="2496" y="1617"/>
              <a:ext cx="22" cy="24"/>
            </a:xfrm>
            <a:custGeom>
              <a:avLst/>
              <a:gdLst>
                <a:gd name="T0" fmla="*/ 0 w 29"/>
                <a:gd name="T1" fmla="*/ 0 h 43"/>
                <a:gd name="T2" fmla="*/ 14 w 29"/>
                <a:gd name="T3" fmla="*/ 19 h 43"/>
                <a:gd name="T4" fmla="*/ 29 w 29"/>
                <a:gd name="T5" fmla="*/ 43 h 43"/>
              </a:gdLst>
              <a:ahLst/>
              <a:cxnLst>
                <a:cxn ang="0">
                  <a:pos x="T0" y="T1"/>
                </a:cxn>
                <a:cxn ang="0">
                  <a:pos x="T2" y="T3"/>
                </a:cxn>
                <a:cxn ang="0">
                  <a:pos x="T4" y="T5"/>
                </a:cxn>
              </a:cxnLst>
              <a:rect l="0" t="0" r="r" b="b"/>
              <a:pathLst>
                <a:path w="29" h="43">
                  <a:moveTo>
                    <a:pt x="0" y="0"/>
                  </a:moveTo>
                  <a:lnTo>
                    <a:pt x="14" y="19"/>
                  </a:lnTo>
                  <a:lnTo>
                    <a:pt x="29" y="4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07" name="Line 469"/>
            <p:cNvSpPr>
              <a:spLocks noChangeAspect="1" noChangeShapeType="1"/>
            </p:cNvSpPr>
            <p:nvPr/>
          </p:nvSpPr>
          <p:spPr bwMode="auto">
            <a:xfrm>
              <a:off x="2518"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08" name="Line 470"/>
            <p:cNvSpPr>
              <a:spLocks noChangeAspect="1" noChangeShapeType="1"/>
            </p:cNvSpPr>
            <p:nvPr/>
          </p:nvSpPr>
          <p:spPr bwMode="auto">
            <a:xfrm>
              <a:off x="2536"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09" name="Freeform 471"/>
            <p:cNvSpPr>
              <a:spLocks noChangeAspect="1"/>
            </p:cNvSpPr>
            <p:nvPr/>
          </p:nvSpPr>
          <p:spPr bwMode="auto">
            <a:xfrm>
              <a:off x="2554" y="1686"/>
              <a:ext cx="21" cy="20"/>
            </a:xfrm>
            <a:custGeom>
              <a:avLst/>
              <a:gdLst>
                <a:gd name="T0" fmla="*/ 0 w 29"/>
                <a:gd name="T1" fmla="*/ 0 h 34"/>
                <a:gd name="T2" fmla="*/ 14 w 29"/>
                <a:gd name="T3" fmla="*/ 20 h 34"/>
                <a:gd name="T4" fmla="*/ 29 w 29"/>
                <a:gd name="T5" fmla="*/ 34 h 34"/>
              </a:gdLst>
              <a:ahLst/>
              <a:cxnLst>
                <a:cxn ang="0">
                  <a:pos x="T0" y="T1"/>
                </a:cxn>
                <a:cxn ang="0">
                  <a:pos x="T2" y="T3"/>
                </a:cxn>
                <a:cxn ang="0">
                  <a:pos x="T4" y="T5"/>
                </a:cxn>
              </a:cxnLst>
              <a:rect l="0" t="0" r="r" b="b"/>
              <a:pathLst>
                <a:path w="29" h="34">
                  <a:moveTo>
                    <a:pt x="0" y="0"/>
                  </a:moveTo>
                  <a:lnTo>
                    <a:pt x="14" y="20"/>
                  </a:lnTo>
                  <a:lnTo>
                    <a:pt x="29" y="3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10" name="Line 472"/>
            <p:cNvSpPr>
              <a:spLocks noChangeAspect="1" noChangeShapeType="1"/>
            </p:cNvSpPr>
            <p:nvPr/>
          </p:nvSpPr>
          <p:spPr bwMode="auto">
            <a:xfrm>
              <a:off x="2575"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11" name="Freeform 473"/>
            <p:cNvSpPr>
              <a:spLocks noChangeAspect="1"/>
            </p:cNvSpPr>
            <p:nvPr/>
          </p:nvSpPr>
          <p:spPr bwMode="auto">
            <a:xfrm>
              <a:off x="2593" y="1725"/>
              <a:ext cx="21" cy="15"/>
            </a:xfrm>
            <a:custGeom>
              <a:avLst/>
              <a:gdLst>
                <a:gd name="T0" fmla="*/ 0 w 28"/>
                <a:gd name="T1" fmla="*/ 0 h 28"/>
                <a:gd name="T2" fmla="*/ 14 w 28"/>
                <a:gd name="T3" fmla="*/ 14 h 28"/>
                <a:gd name="T4" fmla="*/ 28 w 28"/>
                <a:gd name="T5" fmla="*/ 28 h 28"/>
              </a:gdLst>
              <a:ahLst/>
              <a:cxnLst>
                <a:cxn ang="0">
                  <a:pos x="T0" y="T1"/>
                </a:cxn>
                <a:cxn ang="0">
                  <a:pos x="T2" y="T3"/>
                </a:cxn>
                <a:cxn ang="0">
                  <a:pos x="T4" y="T5"/>
                </a:cxn>
              </a:cxnLst>
              <a:rect l="0" t="0" r="r" b="b"/>
              <a:pathLst>
                <a:path w="28" h="28">
                  <a:moveTo>
                    <a:pt x="0" y="0"/>
                  </a:moveTo>
                  <a:lnTo>
                    <a:pt x="14" y="14"/>
                  </a:lnTo>
                  <a:lnTo>
                    <a:pt x="28" y="2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12" name="Line 474"/>
            <p:cNvSpPr>
              <a:spLocks noChangeAspect="1" noChangeShapeType="1"/>
            </p:cNvSpPr>
            <p:nvPr/>
          </p:nvSpPr>
          <p:spPr bwMode="auto">
            <a:xfrm>
              <a:off x="2614"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13" name="Freeform 475"/>
            <p:cNvSpPr>
              <a:spLocks noChangeAspect="1"/>
            </p:cNvSpPr>
            <p:nvPr/>
          </p:nvSpPr>
          <p:spPr bwMode="auto">
            <a:xfrm>
              <a:off x="2632" y="1757"/>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14" name="Line 476"/>
            <p:cNvSpPr>
              <a:spLocks noChangeAspect="1" noChangeShapeType="1"/>
            </p:cNvSpPr>
            <p:nvPr/>
          </p:nvSpPr>
          <p:spPr bwMode="auto">
            <a:xfrm>
              <a:off x="2654"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15" name="Line 477"/>
            <p:cNvSpPr>
              <a:spLocks noChangeAspect="1" noChangeShapeType="1"/>
            </p:cNvSpPr>
            <p:nvPr/>
          </p:nvSpPr>
          <p:spPr bwMode="auto">
            <a:xfrm>
              <a:off x="2672"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16" name="Freeform 478"/>
            <p:cNvSpPr>
              <a:spLocks noChangeAspect="1"/>
            </p:cNvSpPr>
            <p:nvPr/>
          </p:nvSpPr>
          <p:spPr bwMode="auto">
            <a:xfrm>
              <a:off x="2690" y="1797"/>
              <a:ext cx="22" cy="11"/>
            </a:xfrm>
            <a:custGeom>
              <a:avLst/>
              <a:gdLst>
                <a:gd name="T0" fmla="*/ 0 w 29"/>
                <a:gd name="T1" fmla="*/ 0 h 19"/>
                <a:gd name="T2" fmla="*/ 14 w 29"/>
                <a:gd name="T3" fmla="*/ 10 h 19"/>
                <a:gd name="T4" fmla="*/ 29 w 29"/>
                <a:gd name="T5" fmla="*/ 19 h 19"/>
              </a:gdLst>
              <a:ahLst/>
              <a:cxnLst>
                <a:cxn ang="0">
                  <a:pos x="T0" y="T1"/>
                </a:cxn>
                <a:cxn ang="0">
                  <a:pos x="T2" y="T3"/>
                </a:cxn>
                <a:cxn ang="0">
                  <a:pos x="T4" y="T5"/>
                </a:cxn>
              </a:cxnLst>
              <a:rect l="0" t="0" r="r" b="b"/>
              <a:pathLst>
                <a:path w="29" h="19">
                  <a:moveTo>
                    <a:pt x="0" y="0"/>
                  </a:moveTo>
                  <a:lnTo>
                    <a:pt x="14" y="10"/>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17" name="Line 479"/>
            <p:cNvSpPr>
              <a:spLocks noChangeAspect="1" noChangeShapeType="1"/>
            </p:cNvSpPr>
            <p:nvPr/>
          </p:nvSpPr>
          <p:spPr bwMode="auto">
            <a:xfrm>
              <a:off x="2712"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18" name="Freeform 480"/>
            <p:cNvSpPr>
              <a:spLocks noChangeAspect="1"/>
            </p:cNvSpPr>
            <p:nvPr/>
          </p:nvSpPr>
          <p:spPr bwMode="auto">
            <a:xfrm>
              <a:off x="2730" y="1819"/>
              <a:ext cx="22" cy="11"/>
            </a:xfrm>
            <a:custGeom>
              <a:avLst/>
              <a:gdLst>
                <a:gd name="T0" fmla="*/ 0 w 29"/>
                <a:gd name="T1" fmla="*/ 0 h 19"/>
                <a:gd name="T2" fmla="*/ 14 w 29"/>
                <a:gd name="T3" fmla="*/ 9 h 19"/>
                <a:gd name="T4" fmla="*/ 29 w 29"/>
                <a:gd name="T5" fmla="*/ 19 h 19"/>
              </a:gdLst>
              <a:ahLst/>
              <a:cxnLst>
                <a:cxn ang="0">
                  <a:pos x="T0" y="T1"/>
                </a:cxn>
                <a:cxn ang="0">
                  <a:pos x="T2" y="T3"/>
                </a:cxn>
                <a:cxn ang="0">
                  <a:pos x="T4" y="T5"/>
                </a:cxn>
              </a:cxnLst>
              <a:rect l="0" t="0" r="r" b="b"/>
              <a:pathLst>
                <a:path w="29" h="19">
                  <a:moveTo>
                    <a:pt x="0" y="0"/>
                  </a:moveTo>
                  <a:lnTo>
                    <a:pt x="14" y="9"/>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19" name="Line 481"/>
            <p:cNvSpPr>
              <a:spLocks noChangeAspect="1" noChangeShapeType="1"/>
            </p:cNvSpPr>
            <p:nvPr/>
          </p:nvSpPr>
          <p:spPr bwMode="auto">
            <a:xfrm>
              <a:off x="2752"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20" name="Line 482"/>
            <p:cNvSpPr>
              <a:spLocks noChangeAspect="1" noChangeShapeType="1"/>
            </p:cNvSpPr>
            <p:nvPr/>
          </p:nvSpPr>
          <p:spPr bwMode="auto">
            <a:xfrm>
              <a:off x="2770"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21" name="Freeform 483"/>
            <p:cNvSpPr>
              <a:spLocks noChangeAspect="1"/>
            </p:cNvSpPr>
            <p:nvPr/>
          </p:nvSpPr>
          <p:spPr bwMode="auto">
            <a:xfrm>
              <a:off x="2788" y="1846"/>
              <a:ext cx="21" cy="5"/>
            </a:xfrm>
            <a:custGeom>
              <a:avLst/>
              <a:gdLst>
                <a:gd name="T0" fmla="*/ 0 w 28"/>
                <a:gd name="T1" fmla="*/ 0 h 9"/>
                <a:gd name="T2" fmla="*/ 14 w 28"/>
                <a:gd name="T3" fmla="*/ 4 h 9"/>
                <a:gd name="T4" fmla="*/ 28 w 28"/>
                <a:gd name="T5" fmla="*/ 9 h 9"/>
              </a:gdLst>
              <a:ahLst/>
              <a:cxnLst>
                <a:cxn ang="0">
                  <a:pos x="T0" y="T1"/>
                </a:cxn>
                <a:cxn ang="0">
                  <a:pos x="T2" y="T3"/>
                </a:cxn>
                <a:cxn ang="0">
                  <a:pos x="T4" y="T5"/>
                </a:cxn>
              </a:cxnLst>
              <a:rect l="0" t="0" r="r" b="b"/>
              <a:pathLst>
                <a:path w="28" h="9">
                  <a:moveTo>
                    <a:pt x="0" y="0"/>
                  </a:moveTo>
                  <a:lnTo>
                    <a:pt x="14" y="4"/>
                  </a:lnTo>
                  <a:lnTo>
                    <a:pt x="28"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22" name="Line 484"/>
            <p:cNvSpPr>
              <a:spLocks noChangeAspect="1" noChangeShapeType="1"/>
            </p:cNvSpPr>
            <p:nvPr/>
          </p:nvSpPr>
          <p:spPr bwMode="auto">
            <a:xfrm>
              <a:off x="2809"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23" name="Freeform 485"/>
            <p:cNvSpPr>
              <a:spLocks noChangeAspect="1"/>
            </p:cNvSpPr>
            <p:nvPr/>
          </p:nvSpPr>
          <p:spPr bwMode="auto">
            <a:xfrm>
              <a:off x="2827" y="1857"/>
              <a:ext cx="22" cy="5"/>
            </a:xfrm>
            <a:custGeom>
              <a:avLst/>
              <a:gdLst>
                <a:gd name="T0" fmla="*/ 0 w 29"/>
                <a:gd name="T1" fmla="*/ 0 h 9"/>
                <a:gd name="T2" fmla="*/ 15 w 29"/>
                <a:gd name="T3" fmla="*/ 5 h 9"/>
                <a:gd name="T4" fmla="*/ 29 w 29"/>
                <a:gd name="T5" fmla="*/ 9 h 9"/>
              </a:gdLst>
              <a:ahLst/>
              <a:cxnLst>
                <a:cxn ang="0">
                  <a:pos x="T0" y="T1"/>
                </a:cxn>
                <a:cxn ang="0">
                  <a:pos x="T2" y="T3"/>
                </a:cxn>
                <a:cxn ang="0">
                  <a:pos x="T4" y="T5"/>
                </a:cxn>
              </a:cxnLst>
              <a:rect l="0" t="0" r="r" b="b"/>
              <a:pathLst>
                <a:path w="29" h="9">
                  <a:moveTo>
                    <a:pt x="0" y="0"/>
                  </a:moveTo>
                  <a:lnTo>
                    <a:pt x="15" y="5"/>
                  </a:lnTo>
                  <a:lnTo>
                    <a:pt x="29"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24" name="Line 486"/>
            <p:cNvSpPr>
              <a:spLocks noChangeAspect="1" noChangeShapeType="1"/>
            </p:cNvSpPr>
            <p:nvPr/>
          </p:nvSpPr>
          <p:spPr bwMode="auto">
            <a:xfrm>
              <a:off x="2849"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25" name="Freeform 487"/>
            <p:cNvSpPr>
              <a:spLocks noChangeAspect="1"/>
            </p:cNvSpPr>
            <p:nvPr/>
          </p:nvSpPr>
          <p:spPr bwMode="auto">
            <a:xfrm>
              <a:off x="2867" y="1868"/>
              <a:ext cx="21" cy="5"/>
            </a:xfrm>
            <a:custGeom>
              <a:avLst/>
              <a:gdLst>
                <a:gd name="T0" fmla="*/ 0 w 29"/>
                <a:gd name="T1" fmla="*/ 0 h 10"/>
                <a:gd name="T2" fmla="*/ 14 w 29"/>
                <a:gd name="T3" fmla="*/ 5 h 10"/>
                <a:gd name="T4" fmla="*/ 29 w 29"/>
                <a:gd name="T5" fmla="*/ 10 h 10"/>
              </a:gdLst>
              <a:ahLst/>
              <a:cxnLst>
                <a:cxn ang="0">
                  <a:pos x="T0" y="T1"/>
                </a:cxn>
                <a:cxn ang="0">
                  <a:pos x="T2" y="T3"/>
                </a:cxn>
                <a:cxn ang="0">
                  <a:pos x="T4" y="T5"/>
                </a:cxn>
              </a:cxnLst>
              <a:rect l="0" t="0" r="r" b="b"/>
              <a:pathLst>
                <a:path w="29" h="10">
                  <a:moveTo>
                    <a:pt x="0" y="0"/>
                  </a:moveTo>
                  <a:lnTo>
                    <a:pt x="14" y="5"/>
                  </a:lnTo>
                  <a:lnTo>
                    <a:pt x="29"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26" name="Line 488"/>
            <p:cNvSpPr>
              <a:spLocks noChangeAspect="1" noChangeShapeType="1"/>
            </p:cNvSpPr>
            <p:nvPr/>
          </p:nvSpPr>
          <p:spPr bwMode="auto">
            <a:xfrm>
              <a:off x="2888"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27" name="Line 489"/>
            <p:cNvSpPr>
              <a:spLocks noChangeAspect="1" noChangeShapeType="1"/>
            </p:cNvSpPr>
            <p:nvPr/>
          </p:nvSpPr>
          <p:spPr bwMode="auto">
            <a:xfrm>
              <a:off x="2906"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28" name="Freeform 490"/>
            <p:cNvSpPr>
              <a:spLocks noChangeAspect="1"/>
            </p:cNvSpPr>
            <p:nvPr/>
          </p:nvSpPr>
          <p:spPr bwMode="auto">
            <a:xfrm>
              <a:off x="2924" y="1881"/>
              <a:ext cx="22" cy="3"/>
            </a:xfrm>
            <a:custGeom>
              <a:avLst/>
              <a:gdLst>
                <a:gd name="T0" fmla="*/ 0 w 29"/>
                <a:gd name="T1" fmla="*/ 0 h 5"/>
                <a:gd name="T2" fmla="*/ 14 w 29"/>
                <a:gd name="T3" fmla="*/ 5 h 5"/>
                <a:gd name="T4" fmla="*/ 29 w 29"/>
                <a:gd name="T5" fmla="*/ 5 h 5"/>
              </a:gdLst>
              <a:ahLst/>
              <a:cxnLst>
                <a:cxn ang="0">
                  <a:pos x="T0" y="T1"/>
                </a:cxn>
                <a:cxn ang="0">
                  <a:pos x="T2" y="T3"/>
                </a:cxn>
                <a:cxn ang="0">
                  <a:pos x="T4" y="T5"/>
                </a:cxn>
              </a:cxnLst>
              <a:rect l="0" t="0" r="r" b="b"/>
              <a:pathLst>
                <a:path w="29" h="5">
                  <a:moveTo>
                    <a:pt x="0" y="0"/>
                  </a:moveTo>
                  <a:lnTo>
                    <a:pt x="14"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29" name="Line 491"/>
            <p:cNvSpPr>
              <a:spLocks noChangeAspect="1" noChangeShapeType="1"/>
            </p:cNvSpPr>
            <p:nvPr/>
          </p:nvSpPr>
          <p:spPr bwMode="auto">
            <a:xfrm>
              <a:off x="2946"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30" name="Freeform 492"/>
            <p:cNvSpPr>
              <a:spLocks noChangeAspect="1"/>
            </p:cNvSpPr>
            <p:nvPr/>
          </p:nvSpPr>
          <p:spPr bwMode="auto">
            <a:xfrm>
              <a:off x="2964" y="1887"/>
              <a:ext cx="21" cy="2"/>
            </a:xfrm>
            <a:custGeom>
              <a:avLst/>
              <a:gdLst>
                <a:gd name="T0" fmla="*/ 0 w 28"/>
                <a:gd name="T1" fmla="*/ 0 h 4"/>
                <a:gd name="T2" fmla="*/ 14 w 28"/>
                <a:gd name="T3" fmla="*/ 4 h 4"/>
                <a:gd name="T4" fmla="*/ 28 w 28"/>
                <a:gd name="T5" fmla="*/ 4 h 4"/>
              </a:gdLst>
              <a:ahLst/>
              <a:cxnLst>
                <a:cxn ang="0">
                  <a:pos x="T0" y="T1"/>
                </a:cxn>
                <a:cxn ang="0">
                  <a:pos x="T2" y="T3"/>
                </a:cxn>
                <a:cxn ang="0">
                  <a:pos x="T4" y="T5"/>
                </a:cxn>
              </a:cxnLst>
              <a:rect l="0" t="0" r="r" b="b"/>
              <a:pathLst>
                <a:path w="28" h="4">
                  <a:moveTo>
                    <a:pt x="0" y="0"/>
                  </a:moveTo>
                  <a:lnTo>
                    <a:pt x="14" y="4"/>
                  </a:lnTo>
                  <a:lnTo>
                    <a:pt x="28"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31" name="Line 493"/>
            <p:cNvSpPr>
              <a:spLocks noChangeAspect="1" noChangeShapeType="1"/>
            </p:cNvSpPr>
            <p:nvPr/>
          </p:nvSpPr>
          <p:spPr bwMode="auto">
            <a:xfrm>
              <a:off x="2985"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32" name="Line 494"/>
            <p:cNvSpPr>
              <a:spLocks noChangeAspect="1" noChangeShapeType="1"/>
            </p:cNvSpPr>
            <p:nvPr/>
          </p:nvSpPr>
          <p:spPr bwMode="auto">
            <a:xfrm>
              <a:off x="3003"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33" name="Freeform 495"/>
            <p:cNvSpPr>
              <a:spLocks noChangeAspect="1"/>
            </p:cNvSpPr>
            <p:nvPr/>
          </p:nvSpPr>
          <p:spPr bwMode="auto">
            <a:xfrm>
              <a:off x="3021" y="1892"/>
              <a:ext cx="22" cy="3"/>
            </a:xfrm>
            <a:custGeom>
              <a:avLst/>
              <a:gdLst>
                <a:gd name="T0" fmla="*/ 0 w 29"/>
                <a:gd name="T1" fmla="*/ 0 h 5"/>
                <a:gd name="T2" fmla="*/ 15 w 29"/>
                <a:gd name="T3" fmla="*/ 5 h 5"/>
                <a:gd name="T4" fmla="*/ 29 w 29"/>
                <a:gd name="T5" fmla="*/ 5 h 5"/>
              </a:gdLst>
              <a:ahLst/>
              <a:cxnLst>
                <a:cxn ang="0">
                  <a:pos x="T0" y="T1"/>
                </a:cxn>
                <a:cxn ang="0">
                  <a:pos x="T2" y="T3"/>
                </a:cxn>
                <a:cxn ang="0">
                  <a:pos x="T4" y="T5"/>
                </a:cxn>
              </a:cxnLst>
              <a:rect l="0" t="0" r="r" b="b"/>
              <a:pathLst>
                <a:path w="29" h="5">
                  <a:moveTo>
                    <a:pt x="0" y="0"/>
                  </a:moveTo>
                  <a:lnTo>
                    <a:pt x="15"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34" name="Line 496"/>
            <p:cNvSpPr>
              <a:spLocks noChangeAspect="1" noChangeShapeType="1"/>
            </p:cNvSpPr>
            <p:nvPr/>
          </p:nvSpPr>
          <p:spPr bwMode="auto">
            <a:xfrm>
              <a:off x="3043"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35" name="Freeform 497"/>
            <p:cNvSpPr>
              <a:spLocks noChangeAspect="1"/>
            </p:cNvSpPr>
            <p:nvPr/>
          </p:nvSpPr>
          <p:spPr bwMode="auto">
            <a:xfrm>
              <a:off x="3061" y="1895"/>
              <a:ext cx="22" cy="2"/>
            </a:xfrm>
            <a:custGeom>
              <a:avLst/>
              <a:gdLst>
                <a:gd name="T0" fmla="*/ 0 w 29"/>
                <a:gd name="T1" fmla="*/ 0 h 5"/>
                <a:gd name="T2" fmla="*/ 15 w 29"/>
                <a:gd name="T3" fmla="*/ 0 h 5"/>
                <a:gd name="T4" fmla="*/ 29 w 29"/>
                <a:gd name="T5" fmla="*/ 5 h 5"/>
              </a:gdLst>
              <a:ahLst/>
              <a:cxnLst>
                <a:cxn ang="0">
                  <a:pos x="T0" y="T1"/>
                </a:cxn>
                <a:cxn ang="0">
                  <a:pos x="T2" y="T3"/>
                </a:cxn>
                <a:cxn ang="0">
                  <a:pos x="T4" y="T5"/>
                </a:cxn>
              </a:cxnLst>
              <a:rect l="0" t="0" r="r" b="b"/>
              <a:pathLst>
                <a:path w="29" h="5">
                  <a:moveTo>
                    <a:pt x="0" y="0"/>
                  </a:moveTo>
                  <a:lnTo>
                    <a:pt x="15" y="0"/>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36" name="Line 498"/>
            <p:cNvSpPr>
              <a:spLocks noChangeAspect="1" noChangeShapeType="1"/>
            </p:cNvSpPr>
            <p:nvPr/>
          </p:nvSpPr>
          <p:spPr bwMode="auto">
            <a:xfrm>
              <a:off x="308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37" name="Freeform 499"/>
            <p:cNvSpPr>
              <a:spLocks noChangeAspect="1"/>
            </p:cNvSpPr>
            <p:nvPr/>
          </p:nvSpPr>
          <p:spPr bwMode="auto">
            <a:xfrm>
              <a:off x="3101" y="1897"/>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38" name="Line 500"/>
            <p:cNvSpPr>
              <a:spLocks noChangeAspect="1" noChangeShapeType="1"/>
            </p:cNvSpPr>
            <p:nvPr/>
          </p:nvSpPr>
          <p:spPr bwMode="auto">
            <a:xfrm>
              <a:off x="312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39" name="Freeform 501"/>
            <p:cNvSpPr>
              <a:spLocks noChangeAspect="1"/>
            </p:cNvSpPr>
            <p:nvPr/>
          </p:nvSpPr>
          <p:spPr bwMode="auto">
            <a:xfrm>
              <a:off x="3141" y="1897"/>
              <a:ext cx="18" cy="3"/>
            </a:xfrm>
            <a:custGeom>
              <a:avLst/>
              <a:gdLst>
                <a:gd name="T0" fmla="*/ 0 w 24"/>
                <a:gd name="T1" fmla="*/ 0 h 5"/>
                <a:gd name="T2" fmla="*/ 9 w 24"/>
                <a:gd name="T3" fmla="*/ 0 h 5"/>
                <a:gd name="T4" fmla="*/ 24 w 24"/>
                <a:gd name="T5" fmla="*/ 5 h 5"/>
              </a:gdLst>
              <a:ahLst/>
              <a:cxnLst>
                <a:cxn ang="0">
                  <a:pos x="T0" y="T1"/>
                </a:cxn>
                <a:cxn ang="0">
                  <a:pos x="T2" y="T3"/>
                </a:cxn>
                <a:cxn ang="0">
                  <a:pos x="T4" y="T5"/>
                </a:cxn>
              </a:cxnLst>
              <a:rect l="0" t="0" r="r" b="b"/>
              <a:pathLst>
                <a:path w="24" h="5">
                  <a:moveTo>
                    <a:pt x="0" y="0"/>
                  </a:moveTo>
                  <a:lnTo>
                    <a:pt x="9" y="0"/>
                  </a:lnTo>
                  <a:lnTo>
                    <a:pt x="24"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40" name="Freeform 502"/>
            <p:cNvSpPr>
              <a:spLocks noChangeAspect="1"/>
            </p:cNvSpPr>
            <p:nvPr/>
          </p:nvSpPr>
          <p:spPr bwMode="auto">
            <a:xfrm>
              <a:off x="3159"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41" name="Line 503"/>
            <p:cNvSpPr>
              <a:spLocks noChangeAspect="1" noChangeShapeType="1"/>
            </p:cNvSpPr>
            <p:nvPr/>
          </p:nvSpPr>
          <p:spPr bwMode="auto">
            <a:xfrm>
              <a:off x="318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42" name="Freeform 504"/>
            <p:cNvSpPr>
              <a:spLocks noChangeAspect="1"/>
            </p:cNvSpPr>
            <p:nvPr/>
          </p:nvSpPr>
          <p:spPr bwMode="auto">
            <a:xfrm>
              <a:off x="3198" y="1900"/>
              <a:ext cx="21"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43" name="Line 505"/>
            <p:cNvSpPr>
              <a:spLocks noChangeAspect="1" noChangeShapeType="1"/>
            </p:cNvSpPr>
            <p:nvPr/>
          </p:nvSpPr>
          <p:spPr bwMode="auto">
            <a:xfrm>
              <a:off x="321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44" name="Line 506"/>
            <p:cNvSpPr>
              <a:spLocks noChangeAspect="1" noChangeShapeType="1"/>
            </p:cNvSpPr>
            <p:nvPr/>
          </p:nvSpPr>
          <p:spPr bwMode="auto">
            <a:xfrm>
              <a:off x="3237"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45" name="Freeform 507"/>
            <p:cNvSpPr>
              <a:spLocks noChangeAspect="1"/>
            </p:cNvSpPr>
            <p:nvPr/>
          </p:nvSpPr>
          <p:spPr bwMode="auto">
            <a:xfrm>
              <a:off x="3255" y="1900"/>
              <a:ext cx="22" cy="2"/>
            </a:xfrm>
            <a:custGeom>
              <a:avLst/>
              <a:gdLst>
                <a:gd name="T0" fmla="*/ 0 w 29"/>
                <a:gd name="T1" fmla="*/ 0 h 4"/>
                <a:gd name="T2" fmla="*/ 15 w 29"/>
                <a:gd name="T3" fmla="*/ 0 h 4"/>
                <a:gd name="T4" fmla="*/ 29 w 29"/>
                <a:gd name="T5" fmla="*/ 4 h 4"/>
              </a:gdLst>
              <a:ahLst/>
              <a:cxnLst>
                <a:cxn ang="0">
                  <a:pos x="T0" y="T1"/>
                </a:cxn>
                <a:cxn ang="0">
                  <a:pos x="T2" y="T3"/>
                </a:cxn>
                <a:cxn ang="0">
                  <a:pos x="T4" y="T5"/>
                </a:cxn>
              </a:cxnLst>
              <a:rect l="0" t="0" r="r" b="b"/>
              <a:pathLst>
                <a:path w="29" h="4">
                  <a:moveTo>
                    <a:pt x="0" y="0"/>
                  </a:moveTo>
                  <a:lnTo>
                    <a:pt x="15" y="0"/>
                  </a:lnTo>
                  <a:lnTo>
                    <a:pt x="29"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46" name="Line 508"/>
            <p:cNvSpPr>
              <a:spLocks noChangeAspect="1" noChangeShapeType="1"/>
            </p:cNvSpPr>
            <p:nvPr/>
          </p:nvSpPr>
          <p:spPr bwMode="auto">
            <a:xfrm>
              <a:off x="327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47" name="Freeform 509"/>
            <p:cNvSpPr>
              <a:spLocks noChangeAspect="1"/>
            </p:cNvSpPr>
            <p:nvPr/>
          </p:nvSpPr>
          <p:spPr bwMode="auto">
            <a:xfrm>
              <a:off x="3295" y="1902"/>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48" name="Line 510"/>
            <p:cNvSpPr>
              <a:spLocks noChangeAspect="1" noChangeShapeType="1"/>
            </p:cNvSpPr>
            <p:nvPr/>
          </p:nvSpPr>
          <p:spPr bwMode="auto">
            <a:xfrm>
              <a:off x="331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49" name="Freeform 511"/>
            <p:cNvSpPr>
              <a:spLocks noChangeAspect="1"/>
            </p:cNvSpPr>
            <p:nvPr/>
          </p:nvSpPr>
          <p:spPr bwMode="auto">
            <a:xfrm>
              <a:off x="3335"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50" name="Line 512"/>
            <p:cNvSpPr>
              <a:spLocks noChangeAspect="1" noChangeShapeType="1"/>
            </p:cNvSpPr>
            <p:nvPr/>
          </p:nvSpPr>
          <p:spPr bwMode="auto">
            <a:xfrm>
              <a:off x="3356"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51" name="Freeform 513"/>
            <p:cNvSpPr>
              <a:spLocks noChangeAspect="1"/>
            </p:cNvSpPr>
            <p:nvPr/>
          </p:nvSpPr>
          <p:spPr bwMode="auto">
            <a:xfrm>
              <a:off x="288" y="1901"/>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grpSp>
      <p:grpSp>
        <p:nvGrpSpPr>
          <p:cNvPr id="1352" name="Group 514"/>
          <p:cNvGrpSpPr>
            <a:grpSpLocks noChangeAspect="1"/>
          </p:cNvGrpSpPr>
          <p:nvPr/>
        </p:nvGrpSpPr>
        <p:grpSpPr bwMode="auto">
          <a:xfrm rot="-16200000">
            <a:off x="5093494" y="2785269"/>
            <a:ext cx="1165225" cy="284163"/>
            <a:chOff x="253" y="586"/>
            <a:chExt cx="3121" cy="1317"/>
          </a:xfrm>
        </p:grpSpPr>
        <p:sp>
          <p:nvSpPr>
            <p:cNvPr id="1353" name="Line 515"/>
            <p:cNvSpPr>
              <a:spLocks noChangeAspect="1" noChangeShapeType="1"/>
            </p:cNvSpPr>
            <p:nvPr/>
          </p:nvSpPr>
          <p:spPr bwMode="auto">
            <a:xfrm>
              <a:off x="253"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54" name="Freeform 516"/>
            <p:cNvSpPr>
              <a:spLocks noChangeAspect="1"/>
            </p:cNvSpPr>
            <p:nvPr/>
          </p:nvSpPr>
          <p:spPr bwMode="auto">
            <a:xfrm>
              <a:off x="271"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55" name="Freeform 517"/>
            <p:cNvSpPr>
              <a:spLocks noChangeAspect="1"/>
            </p:cNvSpPr>
            <p:nvPr/>
          </p:nvSpPr>
          <p:spPr bwMode="auto">
            <a:xfrm>
              <a:off x="310" y="1902"/>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56" name="Line 518"/>
            <p:cNvSpPr>
              <a:spLocks noChangeAspect="1" noChangeShapeType="1"/>
            </p:cNvSpPr>
            <p:nvPr/>
          </p:nvSpPr>
          <p:spPr bwMode="auto">
            <a:xfrm>
              <a:off x="332"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57" name="Freeform 519"/>
            <p:cNvSpPr>
              <a:spLocks noChangeAspect="1"/>
            </p:cNvSpPr>
            <p:nvPr/>
          </p:nvSpPr>
          <p:spPr bwMode="auto">
            <a:xfrm>
              <a:off x="350" y="1900"/>
              <a:ext cx="22" cy="2"/>
            </a:xfrm>
            <a:custGeom>
              <a:avLst/>
              <a:gdLst>
                <a:gd name="T0" fmla="*/ 0 w 29"/>
                <a:gd name="T1" fmla="*/ 4 h 4"/>
                <a:gd name="T2" fmla="*/ 14 w 29"/>
                <a:gd name="T3" fmla="*/ 0 h 4"/>
                <a:gd name="T4" fmla="*/ 29 w 29"/>
                <a:gd name="T5" fmla="*/ 0 h 4"/>
              </a:gdLst>
              <a:ahLst/>
              <a:cxnLst>
                <a:cxn ang="0">
                  <a:pos x="T0" y="T1"/>
                </a:cxn>
                <a:cxn ang="0">
                  <a:pos x="T2" y="T3"/>
                </a:cxn>
                <a:cxn ang="0">
                  <a:pos x="T4" y="T5"/>
                </a:cxn>
              </a:cxnLst>
              <a:rect l="0" t="0" r="r" b="b"/>
              <a:pathLst>
                <a:path w="29" h="4">
                  <a:moveTo>
                    <a:pt x="0" y="4"/>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58" name="Line 520"/>
            <p:cNvSpPr>
              <a:spLocks noChangeAspect="1" noChangeShapeType="1"/>
            </p:cNvSpPr>
            <p:nvPr/>
          </p:nvSpPr>
          <p:spPr bwMode="auto">
            <a:xfrm>
              <a:off x="372"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59" name="Line 521"/>
            <p:cNvSpPr>
              <a:spLocks noChangeAspect="1" noChangeShapeType="1"/>
            </p:cNvSpPr>
            <p:nvPr/>
          </p:nvSpPr>
          <p:spPr bwMode="auto">
            <a:xfrm>
              <a:off x="39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0" name="Freeform 522"/>
            <p:cNvSpPr>
              <a:spLocks noChangeAspect="1"/>
            </p:cNvSpPr>
            <p:nvPr/>
          </p:nvSpPr>
          <p:spPr bwMode="auto">
            <a:xfrm>
              <a:off x="408" y="1900"/>
              <a:ext cx="21"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1" name="Line 523"/>
            <p:cNvSpPr>
              <a:spLocks noChangeAspect="1" noChangeShapeType="1"/>
            </p:cNvSpPr>
            <p:nvPr/>
          </p:nvSpPr>
          <p:spPr bwMode="auto">
            <a:xfrm>
              <a:off x="42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2" name="Freeform 524"/>
            <p:cNvSpPr>
              <a:spLocks noChangeAspect="1"/>
            </p:cNvSpPr>
            <p:nvPr/>
          </p:nvSpPr>
          <p:spPr bwMode="auto">
            <a:xfrm>
              <a:off x="447"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3" name="Freeform 525"/>
            <p:cNvSpPr>
              <a:spLocks noChangeAspect="1"/>
            </p:cNvSpPr>
            <p:nvPr/>
          </p:nvSpPr>
          <p:spPr bwMode="auto">
            <a:xfrm>
              <a:off x="468" y="1897"/>
              <a:ext cx="18" cy="3"/>
            </a:xfrm>
            <a:custGeom>
              <a:avLst/>
              <a:gdLst>
                <a:gd name="T0" fmla="*/ 0 w 24"/>
                <a:gd name="T1" fmla="*/ 5 h 5"/>
                <a:gd name="T2" fmla="*/ 15 w 24"/>
                <a:gd name="T3" fmla="*/ 0 h 5"/>
                <a:gd name="T4" fmla="*/ 24 w 24"/>
                <a:gd name="T5" fmla="*/ 0 h 5"/>
              </a:gdLst>
              <a:ahLst/>
              <a:cxnLst>
                <a:cxn ang="0">
                  <a:pos x="T0" y="T1"/>
                </a:cxn>
                <a:cxn ang="0">
                  <a:pos x="T2" y="T3"/>
                </a:cxn>
                <a:cxn ang="0">
                  <a:pos x="T4" y="T5"/>
                </a:cxn>
              </a:cxnLst>
              <a:rect l="0" t="0" r="r" b="b"/>
              <a:pathLst>
                <a:path w="24" h="5">
                  <a:moveTo>
                    <a:pt x="0" y="5"/>
                  </a:moveTo>
                  <a:lnTo>
                    <a:pt x="15"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4" name="Line 526"/>
            <p:cNvSpPr>
              <a:spLocks noChangeAspect="1" noChangeShapeType="1"/>
            </p:cNvSpPr>
            <p:nvPr/>
          </p:nvSpPr>
          <p:spPr bwMode="auto">
            <a:xfrm>
              <a:off x="48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5" name="Freeform 527"/>
            <p:cNvSpPr>
              <a:spLocks noChangeAspect="1"/>
            </p:cNvSpPr>
            <p:nvPr/>
          </p:nvSpPr>
          <p:spPr bwMode="auto">
            <a:xfrm>
              <a:off x="504" y="1897"/>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6" name="Line 528"/>
            <p:cNvSpPr>
              <a:spLocks noChangeAspect="1" noChangeShapeType="1"/>
            </p:cNvSpPr>
            <p:nvPr/>
          </p:nvSpPr>
          <p:spPr bwMode="auto">
            <a:xfrm>
              <a:off x="52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7" name="Freeform 529"/>
            <p:cNvSpPr>
              <a:spLocks noChangeAspect="1"/>
            </p:cNvSpPr>
            <p:nvPr/>
          </p:nvSpPr>
          <p:spPr bwMode="auto">
            <a:xfrm>
              <a:off x="544" y="1895"/>
              <a:ext cx="22" cy="2"/>
            </a:xfrm>
            <a:custGeom>
              <a:avLst/>
              <a:gdLst>
                <a:gd name="T0" fmla="*/ 0 w 29"/>
                <a:gd name="T1" fmla="*/ 5 h 5"/>
                <a:gd name="T2" fmla="*/ 14 w 29"/>
                <a:gd name="T3" fmla="*/ 0 h 5"/>
                <a:gd name="T4" fmla="*/ 29 w 29"/>
                <a:gd name="T5" fmla="*/ 0 h 5"/>
              </a:gdLst>
              <a:ahLst/>
              <a:cxnLst>
                <a:cxn ang="0">
                  <a:pos x="T0" y="T1"/>
                </a:cxn>
                <a:cxn ang="0">
                  <a:pos x="T2" y="T3"/>
                </a:cxn>
                <a:cxn ang="0">
                  <a:pos x="T4" y="T5"/>
                </a:cxn>
              </a:cxnLst>
              <a:rect l="0" t="0" r="r" b="b"/>
              <a:pathLst>
                <a:path w="29" h="5">
                  <a:moveTo>
                    <a:pt x="0" y="5"/>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8" name="Line 530"/>
            <p:cNvSpPr>
              <a:spLocks noChangeAspect="1" noChangeShapeType="1"/>
            </p:cNvSpPr>
            <p:nvPr/>
          </p:nvSpPr>
          <p:spPr bwMode="auto">
            <a:xfrm>
              <a:off x="566"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9" name="Freeform 531"/>
            <p:cNvSpPr>
              <a:spLocks noChangeAspect="1"/>
            </p:cNvSpPr>
            <p:nvPr/>
          </p:nvSpPr>
          <p:spPr bwMode="auto">
            <a:xfrm>
              <a:off x="584" y="1892"/>
              <a:ext cx="22" cy="3"/>
            </a:xfrm>
            <a:custGeom>
              <a:avLst/>
              <a:gdLst>
                <a:gd name="T0" fmla="*/ 0 w 29"/>
                <a:gd name="T1" fmla="*/ 5 h 5"/>
                <a:gd name="T2" fmla="*/ 14 w 29"/>
                <a:gd name="T3" fmla="*/ 5 h 5"/>
                <a:gd name="T4" fmla="*/ 29 w 29"/>
                <a:gd name="T5" fmla="*/ 0 h 5"/>
              </a:gdLst>
              <a:ahLst/>
              <a:cxnLst>
                <a:cxn ang="0">
                  <a:pos x="T0" y="T1"/>
                </a:cxn>
                <a:cxn ang="0">
                  <a:pos x="T2" y="T3"/>
                </a:cxn>
                <a:cxn ang="0">
                  <a:pos x="T4" y="T5"/>
                </a:cxn>
              </a:cxnLst>
              <a:rect l="0" t="0" r="r" b="b"/>
              <a:pathLst>
                <a:path w="29" h="5">
                  <a:moveTo>
                    <a:pt x="0" y="5"/>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70" name="Line 532"/>
            <p:cNvSpPr>
              <a:spLocks noChangeAspect="1" noChangeShapeType="1"/>
            </p:cNvSpPr>
            <p:nvPr/>
          </p:nvSpPr>
          <p:spPr bwMode="auto">
            <a:xfrm flipV="1">
              <a:off x="606"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71" name="Line 533"/>
            <p:cNvSpPr>
              <a:spLocks noChangeAspect="1" noChangeShapeType="1"/>
            </p:cNvSpPr>
            <p:nvPr/>
          </p:nvSpPr>
          <p:spPr bwMode="auto">
            <a:xfrm>
              <a:off x="624"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72" name="Freeform 534"/>
            <p:cNvSpPr>
              <a:spLocks noChangeAspect="1"/>
            </p:cNvSpPr>
            <p:nvPr/>
          </p:nvSpPr>
          <p:spPr bwMode="auto">
            <a:xfrm>
              <a:off x="642" y="1887"/>
              <a:ext cx="21" cy="2"/>
            </a:xfrm>
            <a:custGeom>
              <a:avLst/>
              <a:gdLst>
                <a:gd name="T0" fmla="*/ 0 w 28"/>
                <a:gd name="T1" fmla="*/ 4 h 4"/>
                <a:gd name="T2" fmla="*/ 14 w 28"/>
                <a:gd name="T3" fmla="*/ 4 h 4"/>
                <a:gd name="T4" fmla="*/ 28 w 28"/>
                <a:gd name="T5" fmla="*/ 0 h 4"/>
              </a:gdLst>
              <a:ahLst/>
              <a:cxnLst>
                <a:cxn ang="0">
                  <a:pos x="T0" y="T1"/>
                </a:cxn>
                <a:cxn ang="0">
                  <a:pos x="T2" y="T3"/>
                </a:cxn>
                <a:cxn ang="0">
                  <a:pos x="T4" y="T5"/>
                </a:cxn>
              </a:cxnLst>
              <a:rect l="0" t="0" r="r" b="b"/>
              <a:pathLst>
                <a:path w="28" h="4">
                  <a:moveTo>
                    <a:pt x="0" y="4"/>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73" name="Line 535"/>
            <p:cNvSpPr>
              <a:spLocks noChangeAspect="1" noChangeShapeType="1"/>
            </p:cNvSpPr>
            <p:nvPr/>
          </p:nvSpPr>
          <p:spPr bwMode="auto">
            <a:xfrm flipV="1">
              <a:off x="663"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74" name="Freeform 536"/>
            <p:cNvSpPr>
              <a:spLocks noChangeAspect="1"/>
            </p:cNvSpPr>
            <p:nvPr/>
          </p:nvSpPr>
          <p:spPr bwMode="auto">
            <a:xfrm>
              <a:off x="681" y="1881"/>
              <a:ext cx="22" cy="3"/>
            </a:xfrm>
            <a:custGeom>
              <a:avLst/>
              <a:gdLst>
                <a:gd name="T0" fmla="*/ 0 w 29"/>
                <a:gd name="T1" fmla="*/ 5 h 5"/>
                <a:gd name="T2" fmla="*/ 15 w 29"/>
                <a:gd name="T3" fmla="*/ 5 h 5"/>
                <a:gd name="T4" fmla="*/ 29 w 29"/>
                <a:gd name="T5" fmla="*/ 0 h 5"/>
              </a:gdLst>
              <a:ahLst/>
              <a:cxnLst>
                <a:cxn ang="0">
                  <a:pos x="T0" y="T1"/>
                </a:cxn>
                <a:cxn ang="0">
                  <a:pos x="T2" y="T3"/>
                </a:cxn>
                <a:cxn ang="0">
                  <a:pos x="T4" y="T5"/>
                </a:cxn>
              </a:cxnLst>
              <a:rect l="0" t="0" r="r" b="b"/>
              <a:pathLst>
                <a:path w="29" h="5">
                  <a:moveTo>
                    <a:pt x="0" y="5"/>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75" name="Line 537"/>
            <p:cNvSpPr>
              <a:spLocks noChangeAspect="1" noChangeShapeType="1"/>
            </p:cNvSpPr>
            <p:nvPr/>
          </p:nvSpPr>
          <p:spPr bwMode="auto">
            <a:xfrm flipV="1">
              <a:off x="703"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76" name="Line 538"/>
            <p:cNvSpPr>
              <a:spLocks noChangeAspect="1" noChangeShapeType="1"/>
            </p:cNvSpPr>
            <p:nvPr/>
          </p:nvSpPr>
          <p:spPr bwMode="auto">
            <a:xfrm flipV="1">
              <a:off x="721"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77" name="Freeform 539"/>
            <p:cNvSpPr>
              <a:spLocks noChangeAspect="1"/>
            </p:cNvSpPr>
            <p:nvPr/>
          </p:nvSpPr>
          <p:spPr bwMode="auto">
            <a:xfrm>
              <a:off x="739" y="1868"/>
              <a:ext cx="21" cy="5"/>
            </a:xfrm>
            <a:custGeom>
              <a:avLst/>
              <a:gdLst>
                <a:gd name="T0" fmla="*/ 0 w 29"/>
                <a:gd name="T1" fmla="*/ 10 h 10"/>
                <a:gd name="T2" fmla="*/ 15 w 29"/>
                <a:gd name="T3" fmla="*/ 5 h 10"/>
                <a:gd name="T4" fmla="*/ 29 w 29"/>
                <a:gd name="T5" fmla="*/ 0 h 10"/>
              </a:gdLst>
              <a:ahLst/>
              <a:cxnLst>
                <a:cxn ang="0">
                  <a:pos x="T0" y="T1"/>
                </a:cxn>
                <a:cxn ang="0">
                  <a:pos x="T2" y="T3"/>
                </a:cxn>
                <a:cxn ang="0">
                  <a:pos x="T4" y="T5"/>
                </a:cxn>
              </a:cxnLst>
              <a:rect l="0" t="0" r="r" b="b"/>
              <a:pathLst>
                <a:path w="29" h="10">
                  <a:moveTo>
                    <a:pt x="0" y="10"/>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78" name="Line 540"/>
            <p:cNvSpPr>
              <a:spLocks noChangeAspect="1" noChangeShapeType="1"/>
            </p:cNvSpPr>
            <p:nvPr/>
          </p:nvSpPr>
          <p:spPr bwMode="auto">
            <a:xfrm flipV="1">
              <a:off x="760"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79" name="Freeform 541"/>
            <p:cNvSpPr>
              <a:spLocks noChangeAspect="1"/>
            </p:cNvSpPr>
            <p:nvPr/>
          </p:nvSpPr>
          <p:spPr bwMode="auto">
            <a:xfrm>
              <a:off x="778" y="1857"/>
              <a:ext cx="22" cy="5"/>
            </a:xfrm>
            <a:custGeom>
              <a:avLst/>
              <a:gdLst>
                <a:gd name="T0" fmla="*/ 0 w 29"/>
                <a:gd name="T1" fmla="*/ 9 h 9"/>
                <a:gd name="T2" fmla="*/ 14 w 29"/>
                <a:gd name="T3" fmla="*/ 5 h 9"/>
                <a:gd name="T4" fmla="*/ 29 w 29"/>
                <a:gd name="T5" fmla="*/ 0 h 9"/>
              </a:gdLst>
              <a:ahLst/>
              <a:cxnLst>
                <a:cxn ang="0">
                  <a:pos x="T0" y="T1"/>
                </a:cxn>
                <a:cxn ang="0">
                  <a:pos x="T2" y="T3"/>
                </a:cxn>
                <a:cxn ang="0">
                  <a:pos x="T4" y="T5"/>
                </a:cxn>
              </a:cxnLst>
              <a:rect l="0" t="0" r="r" b="b"/>
              <a:pathLst>
                <a:path w="29" h="9">
                  <a:moveTo>
                    <a:pt x="0" y="9"/>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80" name="Line 542"/>
            <p:cNvSpPr>
              <a:spLocks noChangeAspect="1" noChangeShapeType="1"/>
            </p:cNvSpPr>
            <p:nvPr/>
          </p:nvSpPr>
          <p:spPr bwMode="auto">
            <a:xfrm flipV="1">
              <a:off x="800"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81" name="Freeform 543"/>
            <p:cNvSpPr>
              <a:spLocks noChangeAspect="1"/>
            </p:cNvSpPr>
            <p:nvPr/>
          </p:nvSpPr>
          <p:spPr bwMode="auto">
            <a:xfrm>
              <a:off x="818" y="1846"/>
              <a:ext cx="21" cy="5"/>
            </a:xfrm>
            <a:custGeom>
              <a:avLst/>
              <a:gdLst>
                <a:gd name="T0" fmla="*/ 0 w 28"/>
                <a:gd name="T1" fmla="*/ 9 h 9"/>
                <a:gd name="T2" fmla="*/ 14 w 28"/>
                <a:gd name="T3" fmla="*/ 4 h 9"/>
                <a:gd name="T4" fmla="*/ 28 w 28"/>
                <a:gd name="T5" fmla="*/ 0 h 9"/>
              </a:gdLst>
              <a:ahLst/>
              <a:cxnLst>
                <a:cxn ang="0">
                  <a:pos x="T0" y="T1"/>
                </a:cxn>
                <a:cxn ang="0">
                  <a:pos x="T2" y="T3"/>
                </a:cxn>
                <a:cxn ang="0">
                  <a:pos x="T4" y="T5"/>
                </a:cxn>
              </a:cxnLst>
              <a:rect l="0" t="0" r="r" b="b"/>
              <a:pathLst>
                <a:path w="28" h="9">
                  <a:moveTo>
                    <a:pt x="0" y="9"/>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82" name="Line 544"/>
            <p:cNvSpPr>
              <a:spLocks noChangeAspect="1" noChangeShapeType="1"/>
            </p:cNvSpPr>
            <p:nvPr/>
          </p:nvSpPr>
          <p:spPr bwMode="auto">
            <a:xfrm flipV="1">
              <a:off x="839"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83" name="Line 545"/>
            <p:cNvSpPr>
              <a:spLocks noChangeAspect="1" noChangeShapeType="1"/>
            </p:cNvSpPr>
            <p:nvPr/>
          </p:nvSpPr>
          <p:spPr bwMode="auto">
            <a:xfrm flipV="1">
              <a:off x="857"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84" name="Freeform 546"/>
            <p:cNvSpPr>
              <a:spLocks noChangeAspect="1"/>
            </p:cNvSpPr>
            <p:nvPr/>
          </p:nvSpPr>
          <p:spPr bwMode="auto">
            <a:xfrm>
              <a:off x="875" y="1819"/>
              <a:ext cx="22" cy="11"/>
            </a:xfrm>
            <a:custGeom>
              <a:avLst/>
              <a:gdLst>
                <a:gd name="T0" fmla="*/ 0 w 29"/>
                <a:gd name="T1" fmla="*/ 19 h 19"/>
                <a:gd name="T2" fmla="*/ 15 w 29"/>
                <a:gd name="T3" fmla="*/ 9 h 19"/>
                <a:gd name="T4" fmla="*/ 29 w 29"/>
                <a:gd name="T5" fmla="*/ 0 h 19"/>
              </a:gdLst>
              <a:ahLst/>
              <a:cxnLst>
                <a:cxn ang="0">
                  <a:pos x="T0" y="T1"/>
                </a:cxn>
                <a:cxn ang="0">
                  <a:pos x="T2" y="T3"/>
                </a:cxn>
                <a:cxn ang="0">
                  <a:pos x="T4" y="T5"/>
                </a:cxn>
              </a:cxnLst>
              <a:rect l="0" t="0" r="r" b="b"/>
              <a:pathLst>
                <a:path w="29" h="19">
                  <a:moveTo>
                    <a:pt x="0" y="19"/>
                  </a:moveTo>
                  <a:lnTo>
                    <a:pt x="15" y="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85" name="Line 547"/>
            <p:cNvSpPr>
              <a:spLocks noChangeAspect="1" noChangeShapeType="1"/>
            </p:cNvSpPr>
            <p:nvPr/>
          </p:nvSpPr>
          <p:spPr bwMode="auto">
            <a:xfrm flipV="1">
              <a:off x="897"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86" name="Freeform 548"/>
            <p:cNvSpPr>
              <a:spLocks noChangeAspect="1"/>
            </p:cNvSpPr>
            <p:nvPr/>
          </p:nvSpPr>
          <p:spPr bwMode="auto">
            <a:xfrm>
              <a:off x="915" y="1797"/>
              <a:ext cx="22" cy="11"/>
            </a:xfrm>
            <a:custGeom>
              <a:avLst/>
              <a:gdLst>
                <a:gd name="T0" fmla="*/ 0 w 29"/>
                <a:gd name="T1" fmla="*/ 19 h 19"/>
                <a:gd name="T2" fmla="*/ 15 w 29"/>
                <a:gd name="T3" fmla="*/ 10 h 19"/>
                <a:gd name="T4" fmla="*/ 29 w 29"/>
                <a:gd name="T5" fmla="*/ 0 h 19"/>
              </a:gdLst>
              <a:ahLst/>
              <a:cxnLst>
                <a:cxn ang="0">
                  <a:pos x="T0" y="T1"/>
                </a:cxn>
                <a:cxn ang="0">
                  <a:pos x="T2" y="T3"/>
                </a:cxn>
                <a:cxn ang="0">
                  <a:pos x="T4" y="T5"/>
                </a:cxn>
              </a:cxnLst>
              <a:rect l="0" t="0" r="r" b="b"/>
              <a:pathLst>
                <a:path w="29" h="19">
                  <a:moveTo>
                    <a:pt x="0" y="19"/>
                  </a:moveTo>
                  <a:lnTo>
                    <a:pt x="15" y="1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87" name="Line 549"/>
            <p:cNvSpPr>
              <a:spLocks noChangeAspect="1" noChangeShapeType="1"/>
            </p:cNvSpPr>
            <p:nvPr/>
          </p:nvSpPr>
          <p:spPr bwMode="auto">
            <a:xfrm flipV="1">
              <a:off x="937"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88" name="Line 550"/>
            <p:cNvSpPr>
              <a:spLocks noChangeAspect="1" noChangeShapeType="1"/>
            </p:cNvSpPr>
            <p:nvPr/>
          </p:nvSpPr>
          <p:spPr bwMode="auto">
            <a:xfrm flipV="1">
              <a:off x="955"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89" name="Freeform 551"/>
            <p:cNvSpPr>
              <a:spLocks noChangeAspect="1"/>
            </p:cNvSpPr>
            <p:nvPr/>
          </p:nvSpPr>
          <p:spPr bwMode="auto">
            <a:xfrm>
              <a:off x="973" y="1757"/>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90" name="Line 552"/>
            <p:cNvSpPr>
              <a:spLocks noChangeAspect="1" noChangeShapeType="1"/>
            </p:cNvSpPr>
            <p:nvPr/>
          </p:nvSpPr>
          <p:spPr bwMode="auto">
            <a:xfrm flipV="1">
              <a:off x="995"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91" name="Freeform 553"/>
            <p:cNvSpPr>
              <a:spLocks noChangeAspect="1"/>
            </p:cNvSpPr>
            <p:nvPr/>
          </p:nvSpPr>
          <p:spPr bwMode="auto">
            <a:xfrm>
              <a:off x="1013" y="1725"/>
              <a:ext cx="21" cy="15"/>
            </a:xfrm>
            <a:custGeom>
              <a:avLst/>
              <a:gdLst>
                <a:gd name="T0" fmla="*/ 0 w 28"/>
                <a:gd name="T1" fmla="*/ 28 h 28"/>
                <a:gd name="T2" fmla="*/ 14 w 28"/>
                <a:gd name="T3" fmla="*/ 14 h 28"/>
                <a:gd name="T4" fmla="*/ 28 w 28"/>
                <a:gd name="T5" fmla="*/ 0 h 28"/>
              </a:gdLst>
              <a:ahLst/>
              <a:cxnLst>
                <a:cxn ang="0">
                  <a:pos x="T0" y="T1"/>
                </a:cxn>
                <a:cxn ang="0">
                  <a:pos x="T2" y="T3"/>
                </a:cxn>
                <a:cxn ang="0">
                  <a:pos x="T4" y="T5"/>
                </a:cxn>
              </a:cxnLst>
              <a:rect l="0" t="0" r="r" b="b"/>
              <a:pathLst>
                <a:path w="28" h="28">
                  <a:moveTo>
                    <a:pt x="0" y="28"/>
                  </a:moveTo>
                  <a:lnTo>
                    <a:pt x="14" y="1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92" name="Line 554"/>
            <p:cNvSpPr>
              <a:spLocks noChangeAspect="1" noChangeShapeType="1"/>
            </p:cNvSpPr>
            <p:nvPr/>
          </p:nvSpPr>
          <p:spPr bwMode="auto">
            <a:xfrm flipV="1">
              <a:off x="1034"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93" name="Freeform 555"/>
            <p:cNvSpPr>
              <a:spLocks noChangeAspect="1"/>
            </p:cNvSpPr>
            <p:nvPr/>
          </p:nvSpPr>
          <p:spPr bwMode="auto">
            <a:xfrm>
              <a:off x="1052" y="1686"/>
              <a:ext cx="21" cy="20"/>
            </a:xfrm>
            <a:custGeom>
              <a:avLst/>
              <a:gdLst>
                <a:gd name="T0" fmla="*/ 0 w 29"/>
                <a:gd name="T1" fmla="*/ 34 h 34"/>
                <a:gd name="T2" fmla="*/ 15 w 29"/>
                <a:gd name="T3" fmla="*/ 20 h 34"/>
                <a:gd name="T4" fmla="*/ 29 w 29"/>
                <a:gd name="T5" fmla="*/ 0 h 34"/>
              </a:gdLst>
              <a:ahLst/>
              <a:cxnLst>
                <a:cxn ang="0">
                  <a:pos x="T0" y="T1"/>
                </a:cxn>
                <a:cxn ang="0">
                  <a:pos x="T2" y="T3"/>
                </a:cxn>
                <a:cxn ang="0">
                  <a:pos x="T4" y="T5"/>
                </a:cxn>
              </a:cxnLst>
              <a:rect l="0" t="0" r="r" b="b"/>
              <a:pathLst>
                <a:path w="29" h="34">
                  <a:moveTo>
                    <a:pt x="0" y="34"/>
                  </a:moveTo>
                  <a:lnTo>
                    <a:pt x="15" y="2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94" name="Line 556"/>
            <p:cNvSpPr>
              <a:spLocks noChangeAspect="1" noChangeShapeType="1"/>
            </p:cNvSpPr>
            <p:nvPr/>
          </p:nvSpPr>
          <p:spPr bwMode="auto">
            <a:xfrm flipV="1">
              <a:off x="1073"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95" name="Line 557"/>
            <p:cNvSpPr>
              <a:spLocks noChangeAspect="1" noChangeShapeType="1"/>
            </p:cNvSpPr>
            <p:nvPr/>
          </p:nvSpPr>
          <p:spPr bwMode="auto">
            <a:xfrm flipV="1">
              <a:off x="1091"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96" name="Freeform 558"/>
            <p:cNvSpPr>
              <a:spLocks noChangeAspect="1"/>
            </p:cNvSpPr>
            <p:nvPr/>
          </p:nvSpPr>
          <p:spPr bwMode="auto">
            <a:xfrm>
              <a:off x="1109" y="1617"/>
              <a:ext cx="22" cy="24"/>
            </a:xfrm>
            <a:custGeom>
              <a:avLst/>
              <a:gdLst>
                <a:gd name="T0" fmla="*/ 0 w 29"/>
                <a:gd name="T1" fmla="*/ 43 h 43"/>
                <a:gd name="T2" fmla="*/ 15 w 29"/>
                <a:gd name="T3" fmla="*/ 19 h 43"/>
                <a:gd name="T4" fmla="*/ 29 w 29"/>
                <a:gd name="T5" fmla="*/ 0 h 43"/>
              </a:gdLst>
              <a:ahLst/>
              <a:cxnLst>
                <a:cxn ang="0">
                  <a:pos x="T0" y="T1"/>
                </a:cxn>
                <a:cxn ang="0">
                  <a:pos x="T2" y="T3"/>
                </a:cxn>
                <a:cxn ang="0">
                  <a:pos x="T4" y="T5"/>
                </a:cxn>
              </a:cxnLst>
              <a:rect l="0" t="0" r="r" b="b"/>
              <a:pathLst>
                <a:path w="29" h="43">
                  <a:moveTo>
                    <a:pt x="0" y="43"/>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97" name="Line 559"/>
            <p:cNvSpPr>
              <a:spLocks noChangeAspect="1" noChangeShapeType="1"/>
            </p:cNvSpPr>
            <p:nvPr/>
          </p:nvSpPr>
          <p:spPr bwMode="auto">
            <a:xfrm flipV="1">
              <a:off x="1131"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98" name="Freeform 560"/>
            <p:cNvSpPr>
              <a:spLocks noChangeAspect="1"/>
            </p:cNvSpPr>
            <p:nvPr/>
          </p:nvSpPr>
          <p:spPr bwMode="auto">
            <a:xfrm>
              <a:off x="1149" y="1566"/>
              <a:ext cx="22" cy="27"/>
            </a:xfrm>
            <a:custGeom>
              <a:avLst/>
              <a:gdLst>
                <a:gd name="T0" fmla="*/ 0 w 29"/>
                <a:gd name="T1" fmla="*/ 48 h 48"/>
                <a:gd name="T2" fmla="*/ 14 w 29"/>
                <a:gd name="T3" fmla="*/ 24 h 48"/>
                <a:gd name="T4" fmla="*/ 29 w 29"/>
                <a:gd name="T5" fmla="*/ 0 h 48"/>
              </a:gdLst>
              <a:ahLst/>
              <a:cxnLst>
                <a:cxn ang="0">
                  <a:pos x="T0" y="T1"/>
                </a:cxn>
                <a:cxn ang="0">
                  <a:pos x="T2" y="T3"/>
                </a:cxn>
                <a:cxn ang="0">
                  <a:pos x="T4" y="T5"/>
                </a:cxn>
              </a:cxnLst>
              <a:rect l="0" t="0" r="r" b="b"/>
              <a:pathLst>
                <a:path w="29" h="48">
                  <a:moveTo>
                    <a:pt x="0" y="48"/>
                  </a:moveTo>
                  <a:lnTo>
                    <a:pt x="14" y="2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99" name="Line 561"/>
            <p:cNvSpPr>
              <a:spLocks noChangeAspect="1" noChangeShapeType="1"/>
            </p:cNvSpPr>
            <p:nvPr/>
          </p:nvSpPr>
          <p:spPr bwMode="auto">
            <a:xfrm flipV="1">
              <a:off x="1171"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00" name="Freeform 562"/>
            <p:cNvSpPr>
              <a:spLocks noChangeAspect="1"/>
            </p:cNvSpPr>
            <p:nvPr/>
          </p:nvSpPr>
          <p:spPr bwMode="auto">
            <a:xfrm>
              <a:off x="1189" y="1506"/>
              <a:ext cx="22" cy="30"/>
            </a:xfrm>
            <a:custGeom>
              <a:avLst/>
              <a:gdLst>
                <a:gd name="T0" fmla="*/ 0 w 29"/>
                <a:gd name="T1" fmla="*/ 53 h 53"/>
                <a:gd name="T2" fmla="*/ 14 w 29"/>
                <a:gd name="T3" fmla="*/ 29 h 53"/>
                <a:gd name="T4" fmla="*/ 29 w 29"/>
                <a:gd name="T5" fmla="*/ 0 h 53"/>
              </a:gdLst>
              <a:ahLst/>
              <a:cxnLst>
                <a:cxn ang="0">
                  <a:pos x="T0" y="T1"/>
                </a:cxn>
                <a:cxn ang="0">
                  <a:pos x="T2" y="T3"/>
                </a:cxn>
                <a:cxn ang="0">
                  <a:pos x="T4" y="T5"/>
                </a:cxn>
              </a:cxnLst>
              <a:rect l="0" t="0" r="r" b="b"/>
              <a:pathLst>
                <a:path w="29" h="53">
                  <a:moveTo>
                    <a:pt x="0" y="53"/>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01" name="Line 563"/>
            <p:cNvSpPr>
              <a:spLocks noChangeAspect="1" noChangeShapeType="1"/>
            </p:cNvSpPr>
            <p:nvPr/>
          </p:nvSpPr>
          <p:spPr bwMode="auto">
            <a:xfrm flipV="1">
              <a:off x="1211"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02" name="Line 564"/>
            <p:cNvSpPr>
              <a:spLocks noChangeAspect="1" noChangeShapeType="1"/>
            </p:cNvSpPr>
            <p:nvPr/>
          </p:nvSpPr>
          <p:spPr bwMode="auto">
            <a:xfrm flipV="1">
              <a:off x="1228"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03" name="Freeform 565"/>
            <p:cNvSpPr>
              <a:spLocks noChangeAspect="1"/>
            </p:cNvSpPr>
            <p:nvPr/>
          </p:nvSpPr>
          <p:spPr bwMode="auto">
            <a:xfrm>
              <a:off x="1246" y="1409"/>
              <a:ext cx="22" cy="32"/>
            </a:xfrm>
            <a:custGeom>
              <a:avLst/>
              <a:gdLst>
                <a:gd name="T0" fmla="*/ 0 w 29"/>
                <a:gd name="T1" fmla="*/ 58 h 58"/>
                <a:gd name="T2" fmla="*/ 15 w 29"/>
                <a:gd name="T3" fmla="*/ 29 h 58"/>
                <a:gd name="T4" fmla="*/ 29 w 29"/>
                <a:gd name="T5" fmla="*/ 0 h 58"/>
              </a:gdLst>
              <a:ahLst/>
              <a:cxnLst>
                <a:cxn ang="0">
                  <a:pos x="T0" y="T1"/>
                </a:cxn>
                <a:cxn ang="0">
                  <a:pos x="T2" y="T3"/>
                </a:cxn>
                <a:cxn ang="0">
                  <a:pos x="T4" y="T5"/>
                </a:cxn>
              </a:cxnLst>
              <a:rect l="0" t="0" r="r" b="b"/>
              <a:pathLst>
                <a:path w="29" h="58">
                  <a:moveTo>
                    <a:pt x="0" y="58"/>
                  </a:moveTo>
                  <a:lnTo>
                    <a:pt x="15"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04" name="Line 566"/>
            <p:cNvSpPr>
              <a:spLocks noChangeAspect="1" noChangeShapeType="1"/>
            </p:cNvSpPr>
            <p:nvPr/>
          </p:nvSpPr>
          <p:spPr bwMode="auto">
            <a:xfrm flipV="1">
              <a:off x="1268"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05" name="Freeform 567"/>
            <p:cNvSpPr>
              <a:spLocks noChangeAspect="1"/>
            </p:cNvSpPr>
            <p:nvPr/>
          </p:nvSpPr>
          <p:spPr bwMode="auto">
            <a:xfrm>
              <a:off x="1286" y="1336"/>
              <a:ext cx="22" cy="38"/>
            </a:xfrm>
            <a:custGeom>
              <a:avLst/>
              <a:gdLst>
                <a:gd name="T0" fmla="*/ 0 w 29"/>
                <a:gd name="T1" fmla="*/ 67 h 67"/>
                <a:gd name="T2" fmla="*/ 15 w 29"/>
                <a:gd name="T3" fmla="*/ 33 h 67"/>
                <a:gd name="T4" fmla="*/ 29 w 29"/>
                <a:gd name="T5" fmla="*/ 0 h 67"/>
              </a:gdLst>
              <a:ahLst/>
              <a:cxnLst>
                <a:cxn ang="0">
                  <a:pos x="T0" y="T1"/>
                </a:cxn>
                <a:cxn ang="0">
                  <a:pos x="T2" y="T3"/>
                </a:cxn>
                <a:cxn ang="0">
                  <a:pos x="T4" y="T5"/>
                </a:cxn>
              </a:cxnLst>
              <a:rect l="0" t="0" r="r" b="b"/>
              <a:pathLst>
                <a:path w="29" h="67">
                  <a:moveTo>
                    <a:pt x="0" y="67"/>
                  </a:moveTo>
                  <a:lnTo>
                    <a:pt x="15" y="33"/>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06" name="Line 568"/>
            <p:cNvSpPr>
              <a:spLocks noChangeAspect="1" noChangeShapeType="1"/>
            </p:cNvSpPr>
            <p:nvPr/>
          </p:nvSpPr>
          <p:spPr bwMode="auto">
            <a:xfrm flipV="1">
              <a:off x="1308"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07" name="Line 569"/>
            <p:cNvSpPr>
              <a:spLocks noChangeAspect="1" noChangeShapeType="1"/>
            </p:cNvSpPr>
            <p:nvPr/>
          </p:nvSpPr>
          <p:spPr bwMode="auto">
            <a:xfrm flipV="1">
              <a:off x="1326"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08" name="Freeform 570"/>
            <p:cNvSpPr>
              <a:spLocks noChangeAspect="1"/>
            </p:cNvSpPr>
            <p:nvPr/>
          </p:nvSpPr>
          <p:spPr bwMode="auto">
            <a:xfrm>
              <a:off x="1344" y="1222"/>
              <a:ext cx="21"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09" name="Freeform 571"/>
            <p:cNvSpPr>
              <a:spLocks noChangeAspect="1"/>
            </p:cNvSpPr>
            <p:nvPr/>
          </p:nvSpPr>
          <p:spPr bwMode="auto">
            <a:xfrm>
              <a:off x="1365" y="1182"/>
              <a:ext cx="18" cy="40"/>
            </a:xfrm>
            <a:custGeom>
              <a:avLst/>
              <a:gdLst>
                <a:gd name="T0" fmla="*/ 0 w 24"/>
                <a:gd name="T1" fmla="*/ 72 h 72"/>
                <a:gd name="T2" fmla="*/ 9 w 24"/>
                <a:gd name="T3" fmla="*/ 34 h 72"/>
                <a:gd name="T4" fmla="*/ 24 w 24"/>
                <a:gd name="T5" fmla="*/ 0 h 72"/>
              </a:gdLst>
              <a:ahLst/>
              <a:cxnLst>
                <a:cxn ang="0">
                  <a:pos x="T0" y="T1"/>
                </a:cxn>
                <a:cxn ang="0">
                  <a:pos x="T2" y="T3"/>
                </a:cxn>
                <a:cxn ang="0">
                  <a:pos x="T4" y="T5"/>
                </a:cxn>
              </a:cxnLst>
              <a:rect l="0" t="0" r="r" b="b"/>
              <a:pathLst>
                <a:path w="24" h="72">
                  <a:moveTo>
                    <a:pt x="0" y="72"/>
                  </a:moveTo>
                  <a:lnTo>
                    <a:pt x="9" y="3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10" name="Freeform 572"/>
            <p:cNvSpPr>
              <a:spLocks noChangeAspect="1"/>
            </p:cNvSpPr>
            <p:nvPr/>
          </p:nvSpPr>
          <p:spPr bwMode="auto">
            <a:xfrm>
              <a:off x="1383" y="1144"/>
              <a:ext cx="22"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11" name="Line 573"/>
            <p:cNvSpPr>
              <a:spLocks noChangeAspect="1" noChangeShapeType="1"/>
            </p:cNvSpPr>
            <p:nvPr/>
          </p:nvSpPr>
          <p:spPr bwMode="auto">
            <a:xfrm flipV="1">
              <a:off x="1405"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12" name="Freeform 574"/>
            <p:cNvSpPr>
              <a:spLocks noChangeAspect="1"/>
            </p:cNvSpPr>
            <p:nvPr/>
          </p:nvSpPr>
          <p:spPr bwMode="auto">
            <a:xfrm>
              <a:off x="1423" y="1063"/>
              <a:ext cx="21" cy="41"/>
            </a:xfrm>
            <a:custGeom>
              <a:avLst/>
              <a:gdLst>
                <a:gd name="T0" fmla="*/ 0 w 28"/>
                <a:gd name="T1" fmla="*/ 72 h 72"/>
                <a:gd name="T2" fmla="*/ 14 w 28"/>
                <a:gd name="T3" fmla="*/ 34 h 72"/>
                <a:gd name="T4" fmla="*/ 28 w 28"/>
                <a:gd name="T5" fmla="*/ 0 h 72"/>
              </a:gdLst>
              <a:ahLst/>
              <a:cxnLst>
                <a:cxn ang="0">
                  <a:pos x="T0" y="T1"/>
                </a:cxn>
                <a:cxn ang="0">
                  <a:pos x="T2" y="T3"/>
                </a:cxn>
                <a:cxn ang="0">
                  <a:pos x="T4" y="T5"/>
                </a:cxn>
              </a:cxnLst>
              <a:rect l="0" t="0" r="r" b="b"/>
              <a:pathLst>
                <a:path w="28" h="72">
                  <a:moveTo>
                    <a:pt x="0" y="72"/>
                  </a:moveTo>
                  <a:lnTo>
                    <a:pt x="14" y="3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13" name="Line 575"/>
            <p:cNvSpPr>
              <a:spLocks noChangeAspect="1" noChangeShapeType="1"/>
            </p:cNvSpPr>
            <p:nvPr/>
          </p:nvSpPr>
          <p:spPr bwMode="auto">
            <a:xfrm flipV="1">
              <a:off x="1444"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14" name="Line 576"/>
            <p:cNvSpPr>
              <a:spLocks noChangeAspect="1" noChangeShapeType="1"/>
            </p:cNvSpPr>
            <p:nvPr/>
          </p:nvSpPr>
          <p:spPr bwMode="auto">
            <a:xfrm flipV="1">
              <a:off x="1462"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15" name="Freeform 577"/>
            <p:cNvSpPr>
              <a:spLocks noChangeAspect="1"/>
            </p:cNvSpPr>
            <p:nvPr/>
          </p:nvSpPr>
          <p:spPr bwMode="auto">
            <a:xfrm>
              <a:off x="1480" y="945"/>
              <a:ext cx="22" cy="40"/>
            </a:xfrm>
            <a:custGeom>
              <a:avLst/>
              <a:gdLst>
                <a:gd name="T0" fmla="*/ 0 w 29"/>
                <a:gd name="T1" fmla="*/ 72 h 72"/>
                <a:gd name="T2" fmla="*/ 15 w 29"/>
                <a:gd name="T3" fmla="*/ 34 h 72"/>
                <a:gd name="T4" fmla="*/ 29 w 29"/>
                <a:gd name="T5" fmla="*/ 0 h 72"/>
              </a:gdLst>
              <a:ahLst/>
              <a:cxnLst>
                <a:cxn ang="0">
                  <a:pos x="T0" y="T1"/>
                </a:cxn>
                <a:cxn ang="0">
                  <a:pos x="T2" y="T3"/>
                </a:cxn>
                <a:cxn ang="0">
                  <a:pos x="T4" y="T5"/>
                </a:cxn>
              </a:cxnLst>
              <a:rect l="0" t="0" r="r" b="b"/>
              <a:pathLst>
                <a:path w="29" h="72">
                  <a:moveTo>
                    <a:pt x="0" y="72"/>
                  </a:moveTo>
                  <a:lnTo>
                    <a:pt x="15"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16" name="Line 578"/>
            <p:cNvSpPr>
              <a:spLocks noChangeAspect="1" noChangeShapeType="1"/>
            </p:cNvSpPr>
            <p:nvPr/>
          </p:nvSpPr>
          <p:spPr bwMode="auto">
            <a:xfrm flipV="1">
              <a:off x="1502"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17" name="Freeform 579"/>
            <p:cNvSpPr>
              <a:spLocks noChangeAspect="1"/>
            </p:cNvSpPr>
            <p:nvPr/>
          </p:nvSpPr>
          <p:spPr bwMode="auto">
            <a:xfrm>
              <a:off x="1520" y="872"/>
              <a:ext cx="22" cy="35"/>
            </a:xfrm>
            <a:custGeom>
              <a:avLst/>
              <a:gdLst>
                <a:gd name="T0" fmla="*/ 0 w 29"/>
                <a:gd name="T1" fmla="*/ 62 h 62"/>
                <a:gd name="T2" fmla="*/ 14 w 29"/>
                <a:gd name="T3" fmla="*/ 28 h 62"/>
                <a:gd name="T4" fmla="*/ 29 w 29"/>
                <a:gd name="T5" fmla="*/ 0 h 62"/>
              </a:gdLst>
              <a:ahLst/>
              <a:cxnLst>
                <a:cxn ang="0">
                  <a:pos x="T0" y="T1"/>
                </a:cxn>
                <a:cxn ang="0">
                  <a:pos x="T2" y="T3"/>
                </a:cxn>
                <a:cxn ang="0">
                  <a:pos x="T4" y="T5"/>
                </a:cxn>
              </a:cxnLst>
              <a:rect l="0" t="0" r="r" b="b"/>
              <a:pathLst>
                <a:path w="29" h="62">
                  <a:moveTo>
                    <a:pt x="0" y="62"/>
                  </a:moveTo>
                  <a:lnTo>
                    <a:pt x="14" y="28"/>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18" name="Line 580"/>
            <p:cNvSpPr>
              <a:spLocks noChangeAspect="1" noChangeShapeType="1"/>
            </p:cNvSpPr>
            <p:nvPr/>
          </p:nvSpPr>
          <p:spPr bwMode="auto">
            <a:xfrm flipV="1">
              <a:off x="1542"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19" name="Line 581"/>
            <p:cNvSpPr>
              <a:spLocks noChangeAspect="1" noChangeShapeType="1"/>
            </p:cNvSpPr>
            <p:nvPr/>
          </p:nvSpPr>
          <p:spPr bwMode="auto">
            <a:xfrm flipV="1">
              <a:off x="1560"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0" name="Freeform 582"/>
            <p:cNvSpPr>
              <a:spLocks noChangeAspect="1"/>
            </p:cNvSpPr>
            <p:nvPr/>
          </p:nvSpPr>
          <p:spPr bwMode="auto">
            <a:xfrm>
              <a:off x="1578" y="769"/>
              <a:ext cx="22" cy="33"/>
            </a:xfrm>
            <a:custGeom>
              <a:avLst/>
              <a:gdLst>
                <a:gd name="T0" fmla="*/ 0 w 29"/>
                <a:gd name="T1" fmla="*/ 58 h 58"/>
                <a:gd name="T2" fmla="*/ 14 w 29"/>
                <a:gd name="T3" fmla="*/ 29 h 58"/>
                <a:gd name="T4" fmla="*/ 29 w 29"/>
                <a:gd name="T5" fmla="*/ 0 h 58"/>
              </a:gdLst>
              <a:ahLst/>
              <a:cxnLst>
                <a:cxn ang="0">
                  <a:pos x="T0" y="T1"/>
                </a:cxn>
                <a:cxn ang="0">
                  <a:pos x="T2" y="T3"/>
                </a:cxn>
                <a:cxn ang="0">
                  <a:pos x="T4" y="T5"/>
                </a:cxn>
              </a:cxnLst>
              <a:rect l="0" t="0" r="r" b="b"/>
              <a:pathLst>
                <a:path w="29" h="58">
                  <a:moveTo>
                    <a:pt x="0" y="58"/>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1" name="Line 583"/>
            <p:cNvSpPr>
              <a:spLocks noChangeAspect="1" noChangeShapeType="1"/>
            </p:cNvSpPr>
            <p:nvPr/>
          </p:nvSpPr>
          <p:spPr bwMode="auto">
            <a:xfrm flipV="1">
              <a:off x="1600"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2" name="Freeform 584"/>
            <p:cNvSpPr>
              <a:spLocks noChangeAspect="1"/>
            </p:cNvSpPr>
            <p:nvPr/>
          </p:nvSpPr>
          <p:spPr bwMode="auto">
            <a:xfrm>
              <a:off x="1618" y="712"/>
              <a:ext cx="21" cy="27"/>
            </a:xfrm>
            <a:custGeom>
              <a:avLst/>
              <a:gdLst>
                <a:gd name="T0" fmla="*/ 0 w 28"/>
                <a:gd name="T1" fmla="*/ 48 h 48"/>
                <a:gd name="T2" fmla="*/ 14 w 28"/>
                <a:gd name="T3" fmla="*/ 24 h 48"/>
                <a:gd name="T4" fmla="*/ 28 w 28"/>
                <a:gd name="T5" fmla="*/ 0 h 48"/>
              </a:gdLst>
              <a:ahLst/>
              <a:cxnLst>
                <a:cxn ang="0">
                  <a:pos x="T0" y="T1"/>
                </a:cxn>
                <a:cxn ang="0">
                  <a:pos x="T2" y="T3"/>
                </a:cxn>
                <a:cxn ang="0">
                  <a:pos x="T4" y="T5"/>
                </a:cxn>
              </a:cxnLst>
              <a:rect l="0" t="0" r="r" b="b"/>
              <a:pathLst>
                <a:path w="28" h="48">
                  <a:moveTo>
                    <a:pt x="0" y="48"/>
                  </a:moveTo>
                  <a:lnTo>
                    <a:pt x="14" y="2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3" name="Freeform 585"/>
            <p:cNvSpPr>
              <a:spLocks noChangeAspect="1"/>
            </p:cNvSpPr>
            <p:nvPr/>
          </p:nvSpPr>
          <p:spPr bwMode="auto">
            <a:xfrm>
              <a:off x="1639" y="686"/>
              <a:ext cx="18" cy="26"/>
            </a:xfrm>
            <a:custGeom>
              <a:avLst/>
              <a:gdLst>
                <a:gd name="T0" fmla="*/ 0 w 24"/>
                <a:gd name="T1" fmla="*/ 47 h 47"/>
                <a:gd name="T2" fmla="*/ 10 w 24"/>
                <a:gd name="T3" fmla="*/ 24 h 47"/>
                <a:gd name="T4" fmla="*/ 24 w 24"/>
                <a:gd name="T5" fmla="*/ 0 h 47"/>
              </a:gdLst>
              <a:ahLst/>
              <a:cxnLst>
                <a:cxn ang="0">
                  <a:pos x="T0" y="T1"/>
                </a:cxn>
                <a:cxn ang="0">
                  <a:pos x="T2" y="T3"/>
                </a:cxn>
                <a:cxn ang="0">
                  <a:pos x="T4" y="T5"/>
                </a:cxn>
              </a:cxnLst>
              <a:rect l="0" t="0" r="r" b="b"/>
              <a:pathLst>
                <a:path w="24" h="47">
                  <a:moveTo>
                    <a:pt x="0" y="47"/>
                  </a:moveTo>
                  <a:lnTo>
                    <a:pt x="10" y="2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4" name="Freeform 586"/>
            <p:cNvSpPr>
              <a:spLocks noChangeAspect="1"/>
            </p:cNvSpPr>
            <p:nvPr/>
          </p:nvSpPr>
          <p:spPr bwMode="auto">
            <a:xfrm>
              <a:off x="1657" y="664"/>
              <a:ext cx="21" cy="22"/>
            </a:xfrm>
            <a:custGeom>
              <a:avLst/>
              <a:gdLst>
                <a:gd name="T0" fmla="*/ 0 w 29"/>
                <a:gd name="T1" fmla="*/ 39 h 39"/>
                <a:gd name="T2" fmla="*/ 15 w 29"/>
                <a:gd name="T3" fmla="*/ 19 h 39"/>
                <a:gd name="T4" fmla="*/ 29 w 29"/>
                <a:gd name="T5" fmla="*/ 0 h 39"/>
              </a:gdLst>
              <a:ahLst/>
              <a:cxnLst>
                <a:cxn ang="0">
                  <a:pos x="T0" y="T1"/>
                </a:cxn>
                <a:cxn ang="0">
                  <a:pos x="T2" y="T3"/>
                </a:cxn>
                <a:cxn ang="0">
                  <a:pos x="T4" y="T5"/>
                </a:cxn>
              </a:cxnLst>
              <a:rect l="0" t="0" r="r" b="b"/>
              <a:pathLst>
                <a:path w="29" h="39">
                  <a:moveTo>
                    <a:pt x="0" y="39"/>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5" name="Freeform 587"/>
            <p:cNvSpPr>
              <a:spLocks noChangeAspect="1"/>
            </p:cNvSpPr>
            <p:nvPr/>
          </p:nvSpPr>
          <p:spPr bwMode="auto">
            <a:xfrm>
              <a:off x="1678" y="643"/>
              <a:ext cx="18" cy="21"/>
            </a:xfrm>
            <a:custGeom>
              <a:avLst/>
              <a:gdLst>
                <a:gd name="T0" fmla="*/ 0 w 24"/>
                <a:gd name="T1" fmla="*/ 38 h 38"/>
                <a:gd name="T2" fmla="*/ 15 w 24"/>
                <a:gd name="T3" fmla="*/ 19 h 38"/>
                <a:gd name="T4" fmla="*/ 24 w 24"/>
                <a:gd name="T5" fmla="*/ 0 h 38"/>
              </a:gdLst>
              <a:ahLst/>
              <a:cxnLst>
                <a:cxn ang="0">
                  <a:pos x="T0" y="T1"/>
                </a:cxn>
                <a:cxn ang="0">
                  <a:pos x="T2" y="T3"/>
                </a:cxn>
                <a:cxn ang="0">
                  <a:pos x="T4" y="T5"/>
                </a:cxn>
              </a:cxnLst>
              <a:rect l="0" t="0" r="r" b="b"/>
              <a:pathLst>
                <a:path w="24" h="38">
                  <a:moveTo>
                    <a:pt x="0" y="38"/>
                  </a:moveTo>
                  <a:lnTo>
                    <a:pt x="15" y="19"/>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6" name="Freeform 588"/>
            <p:cNvSpPr>
              <a:spLocks noChangeAspect="1"/>
            </p:cNvSpPr>
            <p:nvPr/>
          </p:nvSpPr>
          <p:spPr bwMode="auto">
            <a:xfrm>
              <a:off x="1696" y="626"/>
              <a:ext cx="18" cy="17"/>
            </a:xfrm>
            <a:custGeom>
              <a:avLst/>
              <a:gdLst>
                <a:gd name="T0" fmla="*/ 0 w 24"/>
                <a:gd name="T1" fmla="*/ 29 h 29"/>
                <a:gd name="T2" fmla="*/ 10 w 24"/>
                <a:gd name="T3" fmla="*/ 14 h 29"/>
                <a:gd name="T4" fmla="*/ 24 w 24"/>
                <a:gd name="T5" fmla="*/ 0 h 29"/>
              </a:gdLst>
              <a:ahLst/>
              <a:cxnLst>
                <a:cxn ang="0">
                  <a:pos x="T0" y="T1"/>
                </a:cxn>
                <a:cxn ang="0">
                  <a:pos x="T2" y="T3"/>
                </a:cxn>
                <a:cxn ang="0">
                  <a:pos x="T4" y="T5"/>
                </a:cxn>
              </a:cxnLst>
              <a:rect l="0" t="0" r="r" b="b"/>
              <a:pathLst>
                <a:path w="24" h="29">
                  <a:moveTo>
                    <a:pt x="0" y="29"/>
                  </a:moveTo>
                  <a:lnTo>
                    <a:pt x="10" y="1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7" name="Freeform 589"/>
            <p:cNvSpPr>
              <a:spLocks noChangeAspect="1"/>
            </p:cNvSpPr>
            <p:nvPr/>
          </p:nvSpPr>
          <p:spPr bwMode="auto">
            <a:xfrm>
              <a:off x="1714" y="610"/>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8" name="Line 590"/>
            <p:cNvSpPr>
              <a:spLocks noChangeAspect="1" noChangeShapeType="1"/>
            </p:cNvSpPr>
            <p:nvPr/>
          </p:nvSpPr>
          <p:spPr bwMode="auto">
            <a:xfrm flipV="1">
              <a:off x="1736"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9" name="Freeform 591"/>
            <p:cNvSpPr>
              <a:spLocks noChangeAspect="1"/>
            </p:cNvSpPr>
            <p:nvPr/>
          </p:nvSpPr>
          <p:spPr bwMode="auto">
            <a:xfrm>
              <a:off x="1754" y="591"/>
              <a:ext cx="22" cy="8"/>
            </a:xfrm>
            <a:custGeom>
              <a:avLst/>
              <a:gdLst>
                <a:gd name="T0" fmla="*/ 0 w 29"/>
                <a:gd name="T1" fmla="*/ 14 h 14"/>
                <a:gd name="T2" fmla="*/ 14 w 29"/>
                <a:gd name="T3" fmla="*/ 4 h 14"/>
                <a:gd name="T4" fmla="*/ 29 w 29"/>
                <a:gd name="T5" fmla="*/ 0 h 14"/>
              </a:gdLst>
              <a:ahLst/>
              <a:cxnLst>
                <a:cxn ang="0">
                  <a:pos x="T0" y="T1"/>
                </a:cxn>
                <a:cxn ang="0">
                  <a:pos x="T2" y="T3"/>
                </a:cxn>
                <a:cxn ang="0">
                  <a:pos x="T4" y="T5"/>
                </a:cxn>
              </a:cxnLst>
              <a:rect l="0" t="0" r="r" b="b"/>
              <a:pathLst>
                <a:path w="29" h="14">
                  <a:moveTo>
                    <a:pt x="0" y="14"/>
                  </a:moveTo>
                  <a:lnTo>
                    <a:pt x="14" y="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0" name="Freeform 592"/>
            <p:cNvSpPr>
              <a:spLocks noChangeAspect="1"/>
            </p:cNvSpPr>
            <p:nvPr/>
          </p:nvSpPr>
          <p:spPr bwMode="auto">
            <a:xfrm>
              <a:off x="1776" y="586"/>
              <a:ext cx="18" cy="5"/>
            </a:xfrm>
            <a:custGeom>
              <a:avLst/>
              <a:gdLst>
                <a:gd name="T0" fmla="*/ 0 w 24"/>
                <a:gd name="T1" fmla="*/ 10 h 10"/>
                <a:gd name="T2" fmla="*/ 14 w 24"/>
                <a:gd name="T3" fmla="*/ 5 h 10"/>
                <a:gd name="T4" fmla="*/ 24 w 24"/>
                <a:gd name="T5" fmla="*/ 0 h 10"/>
              </a:gdLst>
              <a:ahLst/>
              <a:cxnLst>
                <a:cxn ang="0">
                  <a:pos x="T0" y="T1"/>
                </a:cxn>
                <a:cxn ang="0">
                  <a:pos x="T2" y="T3"/>
                </a:cxn>
                <a:cxn ang="0">
                  <a:pos x="T4" y="T5"/>
                </a:cxn>
              </a:cxnLst>
              <a:rect l="0" t="0" r="r" b="b"/>
              <a:pathLst>
                <a:path w="24" h="10">
                  <a:moveTo>
                    <a:pt x="0" y="10"/>
                  </a:moveTo>
                  <a:lnTo>
                    <a:pt x="14" y="5"/>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1" name="Freeform 593"/>
            <p:cNvSpPr>
              <a:spLocks noChangeAspect="1"/>
            </p:cNvSpPr>
            <p:nvPr/>
          </p:nvSpPr>
          <p:spPr bwMode="auto">
            <a:xfrm>
              <a:off x="1794" y="586"/>
              <a:ext cx="18" cy="0"/>
            </a:xfrm>
            <a:custGeom>
              <a:avLst/>
              <a:gdLst>
                <a:gd name="T0" fmla="*/ 0 w 24"/>
                <a:gd name="T1" fmla="*/ 9 w 24"/>
                <a:gd name="T2" fmla="*/ 24 w 24"/>
              </a:gdLst>
              <a:ahLst/>
              <a:cxnLst>
                <a:cxn ang="0">
                  <a:pos x="T0" y="0"/>
                </a:cxn>
                <a:cxn ang="0">
                  <a:pos x="T1" y="0"/>
                </a:cxn>
                <a:cxn ang="0">
                  <a:pos x="T2" y="0"/>
                </a:cxn>
              </a:cxnLst>
              <a:rect l="0" t="0" r="r" b="b"/>
              <a:pathLst>
                <a:path w="24">
                  <a:moveTo>
                    <a:pt x="0" y="0"/>
                  </a:moveTo>
                  <a:lnTo>
                    <a:pt x="9"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2" name="Freeform 594"/>
            <p:cNvSpPr>
              <a:spLocks noChangeAspect="1"/>
            </p:cNvSpPr>
            <p:nvPr/>
          </p:nvSpPr>
          <p:spPr bwMode="auto">
            <a:xfrm>
              <a:off x="1812" y="586"/>
              <a:ext cx="21" cy="0"/>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3" name="Freeform 595"/>
            <p:cNvSpPr>
              <a:spLocks noChangeAspect="1"/>
            </p:cNvSpPr>
            <p:nvPr/>
          </p:nvSpPr>
          <p:spPr bwMode="auto">
            <a:xfrm>
              <a:off x="1833" y="586"/>
              <a:ext cx="18" cy="5"/>
            </a:xfrm>
            <a:custGeom>
              <a:avLst/>
              <a:gdLst>
                <a:gd name="T0" fmla="*/ 0 w 24"/>
                <a:gd name="T1" fmla="*/ 0 h 10"/>
                <a:gd name="T2" fmla="*/ 10 w 24"/>
                <a:gd name="T3" fmla="*/ 5 h 10"/>
                <a:gd name="T4" fmla="*/ 24 w 24"/>
                <a:gd name="T5" fmla="*/ 10 h 10"/>
              </a:gdLst>
              <a:ahLst/>
              <a:cxnLst>
                <a:cxn ang="0">
                  <a:pos x="T0" y="T1"/>
                </a:cxn>
                <a:cxn ang="0">
                  <a:pos x="T2" y="T3"/>
                </a:cxn>
                <a:cxn ang="0">
                  <a:pos x="T4" y="T5"/>
                </a:cxn>
              </a:cxnLst>
              <a:rect l="0" t="0" r="r" b="b"/>
              <a:pathLst>
                <a:path w="24" h="10">
                  <a:moveTo>
                    <a:pt x="0" y="0"/>
                  </a:moveTo>
                  <a:lnTo>
                    <a:pt x="10" y="5"/>
                  </a:lnTo>
                  <a:lnTo>
                    <a:pt x="24"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4" name="Freeform 596"/>
            <p:cNvSpPr>
              <a:spLocks noChangeAspect="1"/>
            </p:cNvSpPr>
            <p:nvPr/>
          </p:nvSpPr>
          <p:spPr bwMode="auto">
            <a:xfrm>
              <a:off x="1851" y="591"/>
              <a:ext cx="22" cy="8"/>
            </a:xfrm>
            <a:custGeom>
              <a:avLst/>
              <a:gdLst>
                <a:gd name="T0" fmla="*/ 0 w 29"/>
                <a:gd name="T1" fmla="*/ 0 h 14"/>
                <a:gd name="T2" fmla="*/ 15 w 29"/>
                <a:gd name="T3" fmla="*/ 4 h 14"/>
                <a:gd name="T4" fmla="*/ 29 w 29"/>
                <a:gd name="T5" fmla="*/ 14 h 14"/>
              </a:gdLst>
              <a:ahLst/>
              <a:cxnLst>
                <a:cxn ang="0">
                  <a:pos x="T0" y="T1"/>
                </a:cxn>
                <a:cxn ang="0">
                  <a:pos x="T2" y="T3"/>
                </a:cxn>
                <a:cxn ang="0">
                  <a:pos x="T4" y="T5"/>
                </a:cxn>
              </a:cxnLst>
              <a:rect l="0" t="0" r="r" b="b"/>
              <a:pathLst>
                <a:path w="29" h="14">
                  <a:moveTo>
                    <a:pt x="0" y="0"/>
                  </a:moveTo>
                  <a:lnTo>
                    <a:pt x="15" y="4"/>
                  </a:lnTo>
                  <a:lnTo>
                    <a:pt x="29" y="1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5" name="Line 597"/>
            <p:cNvSpPr>
              <a:spLocks noChangeAspect="1" noChangeShapeType="1"/>
            </p:cNvSpPr>
            <p:nvPr/>
          </p:nvSpPr>
          <p:spPr bwMode="auto">
            <a:xfrm>
              <a:off x="1873"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36" name="Freeform 598"/>
            <p:cNvSpPr>
              <a:spLocks noChangeAspect="1"/>
            </p:cNvSpPr>
            <p:nvPr/>
          </p:nvSpPr>
          <p:spPr bwMode="auto">
            <a:xfrm>
              <a:off x="1891" y="610"/>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7" name="Freeform 599"/>
            <p:cNvSpPr>
              <a:spLocks noChangeAspect="1"/>
            </p:cNvSpPr>
            <p:nvPr/>
          </p:nvSpPr>
          <p:spPr bwMode="auto">
            <a:xfrm>
              <a:off x="1913" y="626"/>
              <a:ext cx="18" cy="17"/>
            </a:xfrm>
            <a:custGeom>
              <a:avLst/>
              <a:gdLst>
                <a:gd name="T0" fmla="*/ 0 w 24"/>
                <a:gd name="T1" fmla="*/ 0 h 29"/>
                <a:gd name="T2" fmla="*/ 14 w 24"/>
                <a:gd name="T3" fmla="*/ 14 h 29"/>
                <a:gd name="T4" fmla="*/ 24 w 24"/>
                <a:gd name="T5" fmla="*/ 29 h 29"/>
              </a:gdLst>
              <a:ahLst/>
              <a:cxnLst>
                <a:cxn ang="0">
                  <a:pos x="T0" y="T1"/>
                </a:cxn>
                <a:cxn ang="0">
                  <a:pos x="T2" y="T3"/>
                </a:cxn>
                <a:cxn ang="0">
                  <a:pos x="T4" y="T5"/>
                </a:cxn>
              </a:cxnLst>
              <a:rect l="0" t="0" r="r" b="b"/>
              <a:pathLst>
                <a:path w="24" h="29">
                  <a:moveTo>
                    <a:pt x="0" y="0"/>
                  </a:moveTo>
                  <a:lnTo>
                    <a:pt x="14" y="14"/>
                  </a:lnTo>
                  <a:lnTo>
                    <a:pt x="24"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8" name="Freeform 600"/>
            <p:cNvSpPr>
              <a:spLocks noChangeAspect="1"/>
            </p:cNvSpPr>
            <p:nvPr/>
          </p:nvSpPr>
          <p:spPr bwMode="auto">
            <a:xfrm>
              <a:off x="1931" y="643"/>
              <a:ext cx="18" cy="21"/>
            </a:xfrm>
            <a:custGeom>
              <a:avLst/>
              <a:gdLst>
                <a:gd name="T0" fmla="*/ 0 w 24"/>
                <a:gd name="T1" fmla="*/ 0 h 38"/>
                <a:gd name="T2" fmla="*/ 9 w 24"/>
                <a:gd name="T3" fmla="*/ 19 h 38"/>
                <a:gd name="T4" fmla="*/ 24 w 24"/>
                <a:gd name="T5" fmla="*/ 38 h 38"/>
              </a:gdLst>
              <a:ahLst/>
              <a:cxnLst>
                <a:cxn ang="0">
                  <a:pos x="T0" y="T1"/>
                </a:cxn>
                <a:cxn ang="0">
                  <a:pos x="T2" y="T3"/>
                </a:cxn>
                <a:cxn ang="0">
                  <a:pos x="T4" y="T5"/>
                </a:cxn>
              </a:cxnLst>
              <a:rect l="0" t="0" r="r" b="b"/>
              <a:pathLst>
                <a:path w="24" h="38">
                  <a:moveTo>
                    <a:pt x="0" y="0"/>
                  </a:moveTo>
                  <a:lnTo>
                    <a:pt x="9" y="19"/>
                  </a:lnTo>
                  <a:lnTo>
                    <a:pt x="24" y="3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9" name="Freeform 601"/>
            <p:cNvSpPr>
              <a:spLocks noChangeAspect="1"/>
            </p:cNvSpPr>
            <p:nvPr/>
          </p:nvSpPr>
          <p:spPr bwMode="auto">
            <a:xfrm>
              <a:off x="1949" y="664"/>
              <a:ext cx="21" cy="22"/>
            </a:xfrm>
            <a:custGeom>
              <a:avLst/>
              <a:gdLst>
                <a:gd name="T0" fmla="*/ 0 w 29"/>
                <a:gd name="T1" fmla="*/ 0 h 39"/>
                <a:gd name="T2" fmla="*/ 14 w 29"/>
                <a:gd name="T3" fmla="*/ 19 h 39"/>
                <a:gd name="T4" fmla="*/ 29 w 29"/>
                <a:gd name="T5" fmla="*/ 39 h 39"/>
              </a:gdLst>
              <a:ahLst/>
              <a:cxnLst>
                <a:cxn ang="0">
                  <a:pos x="T0" y="T1"/>
                </a:cxn>
                <a:cxn ang="0">
                  <a:pos x="T2" y="T3"/>
                </a:cxn>
                <a:cxn ang="0">
                  <a:pos x="T4" y="T5"/>
                </a:cxn>
              </a:cxnLst>
              <a:rect l="0" t="0" r="r" b="b"/>
              <a:pathLst>
                <a:path w="29" h="39">
                  <a:moveTo>
                    <a:pt x="0" y="0"/>
                  </a:moveTo>
                  <a:lnTo>
                    <a:pt x="14" y="19"/>
                  </a:lnTo>
                  <a:lnTo>
                    <a:pt x="29" y="3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40" name="Freeform 602"/>
            <p:cNvSpPr>
              <a:spLocks noChangeAspect="1"/>
            </p:cNvSpPr>
            <p:nvPr/>
          </p:nvSpPr>
          <p:spPr bwMode="auto">
            <a:xfrm>
              <a:off x="1970" y="686"/>
              <a:ext cx="18" cy="26"/>
            </a:xfrm>
            <a:custGeom>
              <a:avLst/>
              <a:gdLst>
                <a:gd name="T0" fmla="*/ 0 w 24"/>
                <a:gd name="T1" fmla="*/ 0 h 47"/>
                <a:gd name="T2" fmla="*/ 9 w 24"/>
                <a:gd name="T3" fmla="*/ 24 h 47"/>
                <a:gd name="T4" fmla="*/ 24 w 24"/>
                <a:gd name="T5" fmla="*/ 47 h 47"/>
              </a:gdLst>
              <a:ahLst/>
              <a:cxnLst>
                <a:cxn ang="0">
                  <a:pos x="T0" y="T1"/>
                </a:cxn>
                <a:cxn ang="0">
                  <a:pos x="T2" y="T3"/>
                </a:cxn>
                <a:cxn ang="0">
                  <a:pos x="T4" y="T5"/>
                </a:cxn>
              </a:cxnLst>
              <a:rect l="0" t="0" r="r" b="b"/>
              <a:pathLst>
                <a:path w="24" h="47">
                  <a:moveTo>
                    <a:pt x="0" y="0"/>
                  </a:moveTo>
                  <a:lnTo>
                    <a:pt x="9" y="24"/>
                  </a:lnTo>
                  <a:lnTo>
                    <a:pt x="24" y="4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41" name="Freeform 603"/>
            <p:cNvSpPr>
              <a:spLocks noChangeAspect="1"/>
            </p:cNvSpPr>
            <p:nvPr/>
          </p:nvSpPr>
          <p:spPr bwMode="auto">
            <a:xfrm>
              <a:off x="1988" y="712"/>
              <a:ext cx="21" cy="27"/>
            </a:xfrm>
            <a:custGeom>
              <a:avLst/>
              <a:gdLst>
                <a:gd name="T0" fmla="*/ 0 w 28"/>
                <a:gd name="T1" fmla="*/ 0 h 48"/>
                <a:gd name="T2" fmla="*/ 14 w 28"/>
                <a:gd name="T3" fmla="*/ 24 h 48"/>
                <a:gd name="T4" fmla="*/ 28 w 28"/>
                <a:gd name="T5" fmla="*/ 48 h 48"/>
              </a:gdLst>
              <a:ahLst/>
              <a:cxnLst>
                <a:cxn ang="0">
                  <a:pos x="T0" y="T1"/>
                </a:cxn>
                <a:cxn ang="0">
                  <a:pos x="T2" y="T3"/>
                </a:cxn>
                <a:cxn ang="0">
                  <a:pos x="T4" y="T5"/>
                </a:cxn>
              </a:cxnLst>
              <a:rect l="0" t="0" r="r" b="b"/>
              <a:pathLst>
                <a:path w="28" h="48">
                  <a:moveTo>
                    <a:pt x="0" y="0"/>
                  </a:moveTo>
                  <a:lnTo>
                    <a:pt x="14" y="24"/>
                  </a:lnTo>
                  <a:lnTo>
                    <a:pt x="28"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42" name="Line 604"/>
            <p:cNvSpPr>
              <a:spLocks noChangeAspect="1" noChangeShapeType="1"/>
            </p:cNvSpPr>
            <p:nvPr/>
          </p:nvSpPr>
          <p:spPr bwMode="auto">
            <a:xfrm>
              <a:off x="2009"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43" name="Freeform 605"/>
            <p:cNvSpPr>
              <a:spLocks noChangeAspect="1"/>
            </p:cNvSpPr>
            <p:nvPr/>
          </p:nvSpPr>
          <p:spPr bwMode="auto">
            <a:xfrm>
              <a:off x="2027" y="769"/>
              <a:ext cx="22" cy="33"/>
            </a:xfrm>
            <a:custGeom>
              <a:avLst/>
              <a:gdLst>
                <a:gd name="T0" fmla="*/ 0 w 29"/>
                <a:gd name="T1" fmla="*/ 0 h 58"/>
                <a:gd name="T2" fmla="*/ 15 w 29"/>
                <a:gd name="T3" fmla="*/ 29 h 58"/>
                <a:gd name="T4" fmla="*/ 29 w 29"/>
                <a:gd name="T5" fmla="*/ 58 h 58"/>
              </a:gdLst>
              <a:ahLst/>
              <a:cxnLst>
                <a:cxn ang="0">
                  <a:pos x="T0" y="T1"/>
                </a:cxn>
                <a:cxn ang="0">
                  <a:pos x="T2" y="T3"/>
                </a:cxn>
                <a:cxn ang="0">
                  <a:pos x="T4" y="T5"/>
                </a:cxn>
              </a:cxnLst>
              <a:rect l="0" t="0" r="r" b="b"/>
              <a:pathLst>
                <a:path w="29" h="58">
                  <a:moveTo>
                    <a:pt x="0" y="0"/>
                  </a:moveTo>
                  <a:lnTo>
                    <a:pt x="15"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44" name="Line 606"/>
            <p:cNvSpPr>
              <a:spLocks noChangeAspect="1" noChangeShapeType="1"/>
            </p:cNvSpPr>
            <p:nvPr/>
          </p:nvSpPr>
          <p:spPr bwMode="auto">
            <a:xfrm>
              <a:off x="2049"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45" name="Line 607"/>
            <p:cNvSpPr>
              <a:spLocks noChangeAspect="1" noChangeShapeType="1"/>
            </p:cNvSpPr>
            <p:nvPr/>
          </p:nvSpPr>
          <p:spPr bwMode="auto">
            <a:xfrm>
              <a:off x="2067"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46" name="Freeform 608"/>
            <p:cNvSpPr>
              <a:spLocks noChangeAspect="1"/>
            </p:cNvSpPr>
            <p:nvPr/>
          </p:nvSpPr>
          <p:spPr bwMode="auto">
            <a:xfrm>
              <a:off x="2085" y="872"/>
              <a:ext cx="22" cy="35"/>
            </a:xfrm>
            <a:custGeom>
              <a:avLst/>
              <a:gdLst>
                <a:gd name="T0" fmla="*/ 0 w 29"/>
                <a:gd name="T1" fmla="*/ 0 h 62"/>
                <a:gd name="T2" fmla="*/ 15 w 29"/>
                <a:gd name="T3" fmla="*/ 28 h 62"/>
                <a:gd name="T4" fmla="*/ 29 w 29"/>
                <a:gd name="T5" fmla="*/ 62 h 62"/>
              </a:gdLst>
              <a:ahLst/>
              <a:cxnLst>
                <a:cxn ang="0">
                  <a:pos x="T0" y="T1"/>
                </a:cxn>
                <a:cxn ang="0">
                  <a:pos x="T2" y="T3"/>
                </a:cxn>
                <a:cxn ang="0">
                  <a:pos x="T4" y="T5"/>
                </a:cxn>
              </a:cxnLst>
              <a:rect l="0" t="0" r="r" b="b"/>
              <a:pathLst>
                <a:path w="29" h="62">
                  <a:moveTo>
                    <a:pt x="0" y="0"/>
                  </a:moveTo>
                  <a:lnTo>
                    <a:pt x="15" y="28"/>
                  </a:lnTo>
                  <a:lnTo>
                    <a:pt x="29" y="6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47" name="Line 609"/>
            <p:cNvSpPr>
              <a:spLocks noChangeAspect="1" noChangeShapeType="1"/>
            </p:cNvSpPr>
            <p:nvPr/>
          </p:nvSpPr>
          <p:spPr bwMode="auto">
            <a:xfrm>
              <a:off x="2107"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48" name="Freeform 610"/>
            <p:cNvSpPr>
              <a:spLocks noChangeAspect="1"/>
            </p:cNvSpPr>
            <p:nvPr/>
          </p:nvSpPr>
          <p:spPr bwMode="auto">
            <a:xfrm>
              <a:off x="2125" y="945"/>
              <a:ext cx="22" cy="40"/>
            </a:xfrm>
            <a:custGeom>
              <a:avLst/>
              <a:gdLst>
                <a:gd name="T0" fmla="*/ 0 w 29"/>
                <a:gd name="T1" fmla="*/ 0 h 72"/>
                <a:gd name="T2" fmla="*/ 14 w 29"/>
                <a:gd name="T3" fmla="*/ 34 h 72"/>
                <a:gd name="T4" fmla="*/ 29 w 29"/>
                <a:gd name="T5" fmla="*/ 72 h 72"/>
              </a:gdLst>
              <a:ahLst/>
              <a:cxnLst>
                <a:cxn ang="0">
                  <a:pos x="T0" y="T1"/>
                </a:cxn>
                <a:cxn ang="0">
                  <a:pos x="T2" y="T3"/>
                </a:cxn>
                <a:cxn ang="0">
                  <a:pos x="T4" y="T5"/>
                </a:cxn>
              </a:cxnLst>
              <a:rect l="0" t="0" r="r" b="b"/>
              <a:pathLst>
                <a:path w="29" h="72">
                  <a:moveTo>
                    <a:pt x="0" y="0"/>
                  </a:moveTo>
                  <a:lnTo>
                    <a:pt x="14" y="34"/>
                  </a:lnTo>
                  <a:lnTo>
                    <a:pt x="29"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49" name="Line 611"/>
            <p:cNvSpPr>
              <a:spLocks noChangeAspect="1" noChangeShapeType="1"/>
            </p:cNvSpPr>
            <p:nvPr/>
          </p:nvSpPr>
          <p:spPr bwMode="auto">
            <a:xfrm>
              <a:off x="2147"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50" name="Line 612"/>
            <p:cNvSpPr>
              <a:spLocks noChangeAspect="1" noChangeShapeType="1"/>
            </p:cNvSpPr>
            <p:nvPr/>
          </p:nvSpPr>
          <p:spPr bwMode="auto">
            <a:xfrm>
              <a:off x="2165"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51" name="Freeform 613"/>
            <p:cNvSpPr>
              <a:spLocks noChangeAspect="1"/>
            </p:cNvSpPr>
            <p:nvPr/>
          </p:nvSpPr>
          <p:spPr bwMode="auto">
            <a:xfrm>
              <a:off x="2183" y="1063"/>
              <a:ext cx="21" cy="41"/>
            </a:xfrm>
            <a:custGeom>
              <a:avLst/>
              <a:gdLst>
                <a:gd name="T0" fmla="*/ 0 w 28"/>
                <a:gd name="T1" fmla="*/ 0 h 72"/>
                <a:gd name="T2" fmla="*/ 14 w 28"/>
                <a:gd name="T3" fmla="*/ 34 h 72"/>
                <a:gd name="T4" fmla="*/ 28 w 28"/>
                <a:gd name="T5" fmla="*/ 72 h 72"/>
              </a:gdLst>
              <a:ahLst/>
              <a:cxnLst>
                <a:cxn ang="0">
                  <a:pos x="T0" y="T1"/>
                </a:cxn>
                <a:cxn ang="0">
                  <a:pos x="T2" y="T3"/>
                </a:cxn>
                <a:cxn ang="0">
                  <a:pos x="T4" y="T5"/>
                </a:cxn>
              </a:cxnLst>
              <a:rect l="0" t="0" r="r" b="b"/>
              <a:pathLst>
                <a:path w="28" h="72">
                  <a:moveTo>
                    <a:pt x="0" y="0"/>
                  </a:moveTo>
                  <a:lnTo>
                    <a:pt x="14" y="34"/>
                  </a:lnTo>
                  <a:lnTo>
                    <a:pt x="28"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52" name="Line 614"/>
            <p:cNvSpPr>
              <a:spLocks noChangeAspect="1" noChangeShapeType="1"/>
            </p:cNvSpPr>
            <p:nvPr/>
          </p:nvSpPr>
          <p:spPr bwMode="auto">
            <a:xfrm>
              <a:off x="2204"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53" name="Freeform 615"/>
            <p:cNvSpPr>
              <a:spLocks noChangeAspect="1"/>
            </p:cNvSpPr>
            <p:nvPr/>
          </p:nvSpPr>
          <p:spPr bwMode="auto">
            <a:xfrm>
              <a:off x="2222" y="1144"/>
              <a:ext cx="22"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54" name="Freeform 616"/>
            <p:cNvSpPr>
              <a:spLocks noChangeAspect="1"/>
            </p:cNvSpPr>
            <p:nvPr/>
          </p:nvSpPr>
          <p:spPr bwMode="auto">
            <a:xfrm>
              <a:off x="2244" y="1182"/>
              <a:ext cx="18" cy="40"/>
            </a:xfrm>
            <a:custGeom>
              <a:avLst/>
              <a:gdLst>
                <a:gd name="T0" fmla="*/ 0 w 24"/>
                <a:gd name="T1" fmla="*/ 0 h 72"/>
                <a:gd name="T2" fmla="*/ 10 w 24"/>
                <a:gd name="T3" fmla="*/ 34 h 72"/>
                <a:gd name="T4" fmla="*/ 24 w 24"/>
                <a:gd name="T5" fmla="*/ 72 h 72"/>
              </a:gdLst>
              <a:ahLst/>
              <a:cxnLst>
                <a:cxn ang="0">
                  <a:pos x="T0" y="T1"/>
                </a:cxn>
                <a:cxn ang="0">
                  <a:pos x="T2" y="T3"/>
                </a:cxn>
                <a:cxn ang="0">
                  <a:pos x="T4" y="T5"/>
                </a:cxn>
              </a:cxnLst>
              <a:rect l="0" t="0" r="r" b="b"/>
              <a:pathLst>
                <a:path w="24" h="72">
                  <a:moveTo>
                    <a:pt x="0" y="0"/>
                  </a:moveTo>
                  <a:lnTo>
                    <a:pt x="10" y="34"/>
                  </a:lnTo>
                  <a:lnTo>
                    <a:pt x="24"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55" name="Freeform 617"/>
            <p:cNvSpPr>
              <a:spLocks noChangeAspect="1"/>
            </p:cNvSpPr>
            <p:nvPr/>
          </p:nvSpPr>
          <p:spPr bwMode="auto">
            <a:xfrm>
              <a:off x="2262" y="1222"/>
              <a:ext cx="21"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56" name="Line 618"/>
            <p:cNvSpPr>
              <a:spLocks noChangeAspect="1" noChangeShapeType="1"/>
            </p:cNvSpPr>
            <p:nvPr/>
          </p:nvSpPr>
          <p:spPr bwMode="auto">
            <a:xfrm>
              <a:off x="2283"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57" name="Line 619"/>
            <p:cNvSpPr>
              <a:spLocks noChangeAspect="1" noChangeShapeType="1"/>
            </p:cNvSpPr>
            <p:nvPr/>
          </p:nvSpPr>
          <p:spPr bwMode="auto">
            <a:xfrm>
              <a:off x="2301"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58" name="Freeform 620"/>
            <p:cNvSpPr>
              <a:spLocks noChangeAspect="1"/>
            </p:cNvSpPr>
            <p:nvPr/>
          </p:nvSpPr>
          <p:spPr bwMode="auto">
            <a:xfrm>
              <a:off x="2319" y="1336"/>
              <a:ext cx="22" cy="38"/>
            </a:xfrm>
            <a:custGeom>
              <a:avLst/>
              <a:gdLst>
                <a:gd name="T0" fmla="*/ 0 w 29"/>
                <a:gd name="T1" fmla="*/ 0 h 67"/>
                <a:gd name="T2" fmla="*/ 14 w 29"/>
                <a:gd name="T3" fmla="*/ 33 h 67"/>
                <a:gd name="T4" fmla="*/ 29 w 29"/>
                <a:gd name="T5" fmla="*/ 67 h 67"/>
              </a:gdLst>
              <a:ahLst/>
              <a:cxnLst>
                <a:cxn ang="0">
                  <a:pos x="T0" y="T1"/>
                </a:cxn>
                <a:cxn ang="0">
                  <a:pos x="T2" y="T3"/>
                </a:cxn>
                <a:cxn ang="0">
                  <a:pos x="T4" y="T5"/>
                </a:cxn>
              </a:cxnLst>
              <a:rect l="0" t="0" r="r" b="b"/>
              <a:pathLst>
                <a:path w="29" h="67">
                  <a:moveTo>
                    <a:pt x="0" y="0"/>
                  </a:moveTo>
                  <a:lnTo>
                    <a:pt x="14" y="33"/>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59" name="Line 621"/>
            <p:cNvSpPr>
              <a:spLocks noChangeAspect="1" noChangeShapeType="1"/>
            </p:cNvSpPr>
            <p:nvPr/>
          </p:nvSpPr>
          <p:spPr bwMode="auto">
            <a:xfrm>
              <a:off x="2341"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60" name="Freeform 622"/>
            <p:cNvSpPr>
              <a:spLocks noChangeAspect="1"/>
            </p:cNvSpPr>
            <p:nvPr/>
          </p:nvSpPr>
          <p:spPr bwMode="auto">
            <a:xfrm>
              <a:off x="2359" y="1409"/>
              <a:ext cx="22" cy="32"/>
            </a:xfrm>
            <a:custGeom>
              <a:avLst/>
              <a:gdLst>
                <a:gd name="T0" fmla="*/ 0 w 29"/>
                <a:gd name="T1" fmla="*/ 0 h 58"/>
                <a:gd name="T2" fmla="*/ 14 w 29"/>
                <a:gd name="T3" fmla="*/ 29 h 58"/>
                <a:gd name="T4" fmla="*/ 29 w 29"/>
                <a:gd name="T5" fmla="*/ 58 h 58"/>
              </a:gdLst>
              <a:ahLst/>
              <a:cxnLst>
                <a:cxn ang="0">
                  <a:pos x="T0" y="T1"/>
                </a:cxn>
                <a:cxn ang="0">
                  <a:pos x="T2" y="T3"/>
                </a:cxn>
                <a:cxn ang="0">
                  <a:pos x="T4" y="T5"/>
                </a:cxn>
              </a:cxnLst>
              <a:rect l="0" t="0" r="r" b="b"/>
              <a:pathLst>
                <a:path w="29" h="58">
                  <a:moveTo>
                    <a:pt x="0" y="0"/>
                  </a:moveTo>
                  <a:lnTo>
                    <a:pt x="14"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61" name="Line 623"/>
            <p:cNvSpPr>
              <a:spLocks noChangeAspect="1" noChangeShapeType="1"/>
            </p:cNvSpPr>
            <p:nvPr/>
          </p:nvSpPr>
          <p:spPr bwMode="auto">
            <a:xfrm>
              <a:off x="2381"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62" name="Line 624"/>
            <p:cNvSpPr>
              <a:spLocks noChangeAspect="1" noChangeShapeType="1"/>
            </p:cNvSpPr>
            <p:nvPr/>
          </p:nvSpPr>
          <p:spPr bwMode="auto">
            <a:xfrm>
              <a:off x="2399"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63" name="Freeform 625"/>
            <p:cNvSpPr>
              <a:spLocks noChangeAspect="1"/>
            </p:cNvSpPr>
            <p:nvPr/>
          </p:nvSpPr>
          <p:spPr bwMode="auto">
            <a:xfrm>
              <a:off x="2416" y="1506"/>
              <a:ext cx="22" cy="30"/>
            </a:xfrm>
            <a:custGeom>
              <a:avLst/>
              <a:gdLst>
                <a:gd name="T0" fmla="*/ 0 w 29"/>
                <a:gd name="T1" fmla="*/ 0 h 53"/>
                <a:gd name="T2" fmla="*/ 15 w 29"/>
                <a:gd name="T3" fmla="*/ 29 h 53"/>
                <a:gd name="T4" fmla="*/ 29 w 29"/>
                <a:gd name="T5" fmla="*/ 53 h 53"/>
              </a:gdLst>
              <a:ahLst/>
              <a:cxnLst>
                <a:cxn ang="0">
                  <a:pos x="T0" y="T1"/>
                </a:cxn>
                <a:cxn ang="0">
                  <a:pos x="T2" y="T3"/>
                </a:cxn>
                <a:cxn ang="0">
                  <a:pos x="T4" y="T5"/>
                </a:cxn>
              </a:cxnLst>
              <a:rect l="0" t="0" r="r" b="b"/>
              <a:pathLst>
                <a:path w="29" h="53">
                  <a:moveTo>
                    <a:pt x="0" y="0"/>
                  </a:moveTo>
                  <a:lnTo>
                    <a:pt x="15" y="29"/>
                  </a:lnTo>
                  <a:lnTo>
                    <a:pt x="29" y="5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64" name="Line 626"/>
            <p:cNvSpPr>
              <a:spLocks noChangeAspect="1" noChangeShapeType="1"/>
            </p:cNvSpPr>
            <p:nvPr/>
          </p:nvSpPr>
          <p:spPr bwMode="auto">
            <a:xfrm>
              <a:off x="2438"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65" name="Freeform 627"/>
            <p:cNvSpPr>
              <a:spLocks noChangeAspect="1"/>
            </p:cNvSpPr>
            <p:nvPr/>
          </p:nvSpPr>
          <p:spPr bwMode="auto">
            <a:xfrm>
              <a:off x="2456" y="1566"/>
              <a:ext cx="22" cy="27"/>
            </a:xfrm>
            <a:custGeom>
              <a:avLst/>
              <a:gdLst>
                <a:gd name="T0" fmla="*/ 0 w 29"/>
                <a:gd name="T1" fmla="*/ 0 h 48"/>
                <a:gd name="T2" fmla="*/ 15 w 29"/>
                <a:gd name="T3" fmla="*/ 24 h 48"/>
                <a:gd name="T4" fmla="*/ 29 w 29"/>
                <a:gd name="T5" fmla="*/ 48 h 48"/>
              </a:gdLst>
              <a:ahLst/>
              <a:cxnLst>
                <a:cxn ang="0">
                  <a:pos x="T0" y="T1"/>
                </a:cxn>
                <a:cxn ang="0">
                  <a:pos x="T2" y="T3"/>
                </a:cxn>
                <a:cxn ang="0">
                  <a:pos x="T4" y="T5"/>
                </a:cxn>
              </a:cxnLst>
              <a:rect l="0" t="0" r="r" b="b"/>
              <a:pathLst>
                <a:path w="29" h="48">
                  <a:moveTo>
                    <a:pt x="0" y="0"/>
                  </a:moveTo>
                  <a:lnTo>
                    <a:pt x="15" y="24"/>
                  </a:lnTo>
                  <a:lnTo>
                    <a:pt x="29"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66" name="Line 628"/>
            <p:cNvSpPr>
              <a:spLocks noChangeAspect="1" noChangeShapeType="1"/>
            </p:cNvSpPr>
            <p:nvPr/>
          </p:nvSpPr>
          <p:spPr bwMode="auto">
            <a:xfrm>
              <a:off x="2478"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67" name="Freeform 629"/>
            <p:cNvSpPr>
              <a:spLocks noChangeAspect="1"/>
            </p:cNvSpPr>
            <p:nvPr/>
          </p:nvSpPr>
          <p:spPr bwMode="auto">
            <a:xfrm>
              <a:off x="2496" y="1617"/>
              <a:ext cx="22" cy="24"/>
            </a:xfrm>
            <a:custGeom>
              <a:avLst/>
              <a:gdLst>
                <a:gd name="T0" fmla="*/ 0 w 29"/>
                <a:gd name="T1" fmla="*/ 0 h 43"/>
                <a:gd name="T2" fmla="*/ 14 w 29"/>
                <a:gd name="T3" fmla="*/ 19 h 43"/>
                <a:gd name="T4" fmla="*/ 29 w 29"/>
                <a:gd name="T5" fmla="*/ 43 h 43"/>
              </a:gdLst>
              <a:ahLst/>
              <a:cxnLst>
                <a:cxn ang="0">
                  <a:pos x="T0" y="T1"/>
                </a:cxn>
                <a:cxn ang="0">
                  <a:pos x="T2" y="T3"/>
                </a:cxn>
                <a:cxn ang="0">
                  <a:pos x="T4" y="T5"/>
                </a:cxn>
              </a:cxnLst>
              <a:rect l="0" t="0" r="r" b="b"/>
              <a:pathLst>
                <a:path w="29" h="43">
                  <a:moveTo>
                    <a:pt x="0" y="0"/>
                  </a:moveTo>
                  <a:lnTo>
                    <a:pt x="14" y="19"/>
                  </a:lnTo>
                  <a:lnTo>
                    <a:pt x="29" y="4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68" name="Line 630"/>
            <p:cNvSpPr>
              <a:spLocks noChangeAspect="1" noChangeShapeType="1"/>
            </p:cNvSpPr>
            <p:nvPr/>
          </p:nvSpPr>
          <p:spPr bwMode="auto">
            <a:xfrm>
              <a:off x="2518"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69" name="Line 631"/>
            <p:cNvSpPr>
              <a:spLocks noChangeAspect="1" noChangeShapeType="1"/>
            </p:cNvSpPr>
            <p:nvPr/>
          </p:nvSpPr>
          <p:spPr bwMode="auto">
            <a:xfrm>
              <a:off x="2536"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70" name="Freeform 632"/>
            <p:cNvSpPr>
              <a:spLocks noChangeAspect="1"/>
            </p:cNvSpPr>
            <p:nvPr/>
          </p:nvSpPr>
          <p:spPr bwMode="auto">
            <a:xfrm>
              <a:off x="2554" y="1686"/>
              <a:ext cx="21" cy="20"/>
            </a:xfrm>
            <a:custGeom>
              <a:avLst/>
              <a:gdLst>
                <a:gd name="T0" fmla="*/ 0 w 29"/>
                <a:gd name="T1" fmla="*/ 0 h 34"/>
                <a:gd name="T2" fmla="*/ 14 w 29"/>
                <a:gd name="T3" fmla="*/ 20 h 34"/>
                <a:gd name="T4" fmla="*/ 29 w 29"/>
                <a:gd name="T5" fmla="*/ 34 h 34"/>
              </a:gdLst>
              <a:ahLst/>
              <a:cxnLst>
                <a:cxn ang="0">
                  <a:pos x="T0" y="T1"/>
                </a:cxn>
                <a:cxn ang="0">
                  <a:pos x="T2" y="T3"/>
                </a:cxn>
                <a:cxn ang="0">
                  <a:pos x="T4" y="T5"/>
                </a:cxn>
              </a:cxnLst>
              <a:rect l="0" t="0" r="r" b="b"/>
              <a:pathLst>
                <a:path w="29" h="34">
                  <a:moveTo>
                    <a:pt x="0" y="0"/>
                  </a:moveTo>
                  <a:lnTo>
                    <a:pt x="14" y="20"/>
                  </a:lnTo>
                  <a:lnTo>
                    <a:pt x="29" y="3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71" name="Line 633"/>
            <p:cNvSpPr>
              <a:spLocks noChangeAspect="1" noChangeShapeType="1"/>
            </p:cNvSpPr>
            <p:nvPr/>
          </p:nvSpPr>
          <p:spPr bwMode="auto">
            <a:xfrm>
              <a:off x="2575"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72" name="Freeform 634"/>
            <p:cNvSpPr>
              <a:spLocks noChangeAspect="1"/>
            </p:cNvSpPr>
            <p:nvPr/>
          </p:nvSpPr>
          <p:spPr bwMode="auto">
            <a:xfrm>
              <a:off x="2593" y="1725"/>
              <a:ext cx="21" cy="15"/>
            </a:xfrm>
            <a:custGeom>
              <a:avLst/>
              <a:gdLst>
                <a:gd name="T0" fmla="*/ 0 w 28"/>
                <a:gd name="T1" fmla="*/ 0 h 28"/>
                <a:gd name="T2" fmla="*/ 14 w 28"/>
                <a:gd name="T3" fmla="*/ 14 h 28"/>
                <a:gd name="T4" fmla="*/ 28 w 28"/>
                <a:gd name="T5" fmla="*/ 28 h 28"/>
              </a:gdLst>
              <a:ahLst/>
              <a:cxnLst>
                <a:cxn ang="0">
                  <a:pos x="T0" y="T1"/>
                </a:cxn>
                <a:cxn ang="0">
                  <a:pos x="T2" y="T3"/>
                </a:cxn>
                <a:cxn ang="0">
                  <a:pos x="T4" y="T5"/>
                </a:cxn>
              </a:cxnLst>
              <a:rect l="0" t="0" r="r" b="b"/>
              <a:pathLst>
                <a:path w="28" h="28">
                  <a:moveTo>
                    <a:pt x="0" y="0"/>
                  </a:moveTo>
                  <a:lnTo>
                    <a:pt x="14" y="14"/>
                  </a:lnTo>
                  <a:lnTo>
                    <a:pt x="28" y="2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73" name="Line 635"/>
            <p:cNvSpPr>
              <a:spLocks noChangeAspect="1" noChangeShapeType="1"/>
            </p:cNvSpPr>
            <p:nvPr/>
          </p:nvSpPr>
          <p:spPr bwMode="auto">
            <a:xfrm>
              <a:off x="2614"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74" name="Freeform 636"/>
            <p:cNvSpPr>
              <a:spLocks noChangeAspect="1"/>
            </p:cNvSpPr>
            <p:nvPr/>
          </p:nvSpPr>
          <p:spPr bwMode="auto">
            <a:xfrm>
              <a:off x="2632" y="1757"/>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75" name="Line 637"/>
            <p:cNvSpPr>
              <a:spLocks noChangeAspect="1" noChangeShapeType="1"/>
            </p:cNvSpPr>
            <p:nvPr/>
          </p:nvSpPr>
          <p:spPr bwMode="auto">
            <a:xfrm>
              <a:off x="2654"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76" name="Line 638"/>
            <p:cNvSpPr>
              <a:spLocks noChangeAspect="1" noChangeShapeType="1"/>
            </p:cNvSpPr>
            <p:nvPr/>
          </p:nvSpPr>
          <p:spPr bwMode="auto">
            <a:xfrm>
              <a:off x="2672"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77" name="Freeform 639"/>
            <p:cNvSpPr>
              <a:spLocks noChangeAspect="1"/>
            </p:cNvSpPr>
            <p:nvPr/>
          </p:nvSpPr>
          <p:spPr bwMode="auto">
            <a:xfrm>
              <a:off x="2690" y="1797"/>
              <a:ext cx="22" cy="11"/>
            </a:xfrm>
            <a:custGeom>
              <a:avLst/>
              <a:gdLst>
                <a:gd name="T0" fmla="*/ 0 w 29"/>
                <a:gd name="T1" fmla="*/ 0 h 19"/>
                <a:gd name="T2" fmla="*/ 14 w 29"/>
                <a:gd name="T3" fmla="*/ 10 h 19"/>
                <a:gd name="T4" fmla="*/ 29 w 29"/>
                <a:gd name="T5" fmla="*/ 19 h 19"/>
              </a:gdLst>
              <a:ahLst/>
              <a:cxnLst>
                <a:cxn ang="0">
                  <a:pos x="T0" y="T1"/>
                </a:cxn>
                <a:cxn ang="0">
                  <a:pos x="T2" y="T3"/>
                </a:cxn>
                <a:cxn ang="0">
                  <a:pos x="T4" y="T5"/>
                </a:cxn>
              </a:cxnLst>
              <a:rect l="0" t="0" r="r" b="b"/>
              <a:pathLst>
                <a:path w="29" h="19">
                  <a:moveTo>
                    <a:pt x="0" y="0"/>
                  </a:moveTo>
                  <a:lnTo>
                    <a:pt x="14" y="10"/>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78" name="Line 640"/>
            <p:cNvSpPr>
              <a:spLocks noChangeAspect="1" noChangeShapeType="1"/>
            </p:cNvSpPr>
            <p:nvPr/>
          </p:nvSpPr>
          <p:spPr bwMode="auto">
            <a:xfrm>
              <a:off x="2712"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79" name="Freeform 641"/>
            <p:cNvSpPr>
              <a:spLocks noChangeAspect="1"/>
            </p:cNvSpPr>
            <p:nvPr/>
          </p:nvSpPr>
          <p:spPr bwMode="auto">
            <a:xfrm>
              <a:off x="2730" y="1819"/>
              <a:ext cx="22" cy="11"/>
            </a:xfrm>
            <a:custGeom>
              <a:avLst/>
              <a:gdLst>
                <a:gd name="T0" fmla="*/ 0 w 29"/>
                <a:gd name="T1" fmla="*/ 0 h 19"/>
                <a:gd name="T2" fmla="*/ 14 w 29"/>
                <a:gd name="T3" fmla="*/ 9 h 19"/>
                <a:gd name="T4" fmla="*/ 29 w 29"/>
                <a:gd name="T5" fmla="*/ 19 h 19"/>
              </a:gdLst>
              <a:ahLst/>
              <a:cxnLst>
                <a:cxn ang="0">
                  <a:pos x="T0" y="T1"/>
                </a:cxn>
                <a:cxn ang="0">
                  <a:pos x="T2" y="T3"/>
                </a:cxn>
                <a:cxn ang="0">
                  <a:pos x="T4" y="T5"/>
                </a:cxn>
              </a:cxnLst>
              <a:rect l="0" t="0" r="r" b="b"/>
              <a:pathLst>
                <a:path w="29" h="19">
                  <a:moveTo>
                    <a:pt x="0" y="0"/>
                  </a:moveTo>
                  <a:lnTo>
                    <a:pt x="14" y="9"/>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80" name="Line 642"/>
            <p:cNvSpPr>
              <a:spLocks noChangeAspect="1" noChangeShapeType="1"/>
            </p:cNvSpPr>
            <p:nvPr/>
          </p:nvSpPr>
          <p:spPr bwMode="auto">
            <a:xfrm>
              <a:off x="2752"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81" name="Line 643"/>
            <p:cNvSpPr>
              <a:spLocks noChangeAspect="1" noChangeShapeType="1"/>
            </p:cNvSpPr>
            <p:nvPr/>
          </p:nvSpPr>
          <p:spPr bwMode="auto">
            <a:xfrm>
              <a:off x="2770"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82" name="Freeform 644"/>
            <p:cNvSpPr>
              <a:spLocks noChangeAspect="1"/>
            </p:cNvSpPr>
            <p:nvPr/>
          </p:nvSpPr>
          <p:spPr bwMode="auto">
            <a:xfrm>
              <a:off x="2788" y="1846"/>
              <a:ext cx="21" cy="5"/>
            </a:xfrm>
            <a:custGeom>
              <a:avLst/>
              <a:gdLst>
                <a:gd name="T0" fmla="*/ 0 w 28"/>
                <a:gd name="T1" fmla="*/ 0 h 9"/>
                <a:gd name="T2" fmla="*/ 14 w 28"/>
                <a:gd name="T3" fmla="*/ 4 h 9"/>
                <a:gd name="T4" fmla="*/ 28 w 28"/>
                <a:gd name="T5" fmla="*/ 9 h 9"/>
              </a:gdLst>
              <a:ahLst/>
              <a:cxnLst>
                <a:cxn ang="0">
                  <a:pos x="T0" y="T1"/>
                </a:cxn>
                <a:cxn ang="0">
                  <a:pos x="T2" y="T3"/>
                </a:cxn>
                <a:cxn ang="0">
                  <a:pos x="T4" y="T5"/>
                </a:cxn>
              </a:cxnLst>
              <a:rect l="0" t="0" r="r" b="b"/>
              <a:pathLst>
                <a:path w="28" h="9">
                  <a:moveTo>
                    <a:pt x="0" y="0"/>
                  </a:moveTo>
                  <a:lnTo>
                    <a:pt x="14" y="4"/>
                  </a:lnTo>
                  <a:lnTo>
                    <a:pt x="28"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83" name="Line 645"/>
            <p:cNvSpPr>
              <a:spLocks noChangeAspect="1" noChangeShapeType="1"/>
            </p:cNvSpPr>
            <p:nvPr/>
          </p:nvSpPr>
          <p:spPr bwMode="auto">
            <a:xfrm>
              <a:off x="2809"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84" name="Freeform 646"/>
            <p:cNvSpPr>
              <a:spLocks noChangeAspect="1"/>
            </p:cNvSpPr>
            <p:nvPr/>
          </p:nvSpPr>
          <p:spPr bwMode="auto">
            <a:xfrm>
              <a:off x="2827" y="1857"/>
              <a:ext cx="22" cy="5"/>
            </a:xfrm>
            <a:custGeom>
              <a:avLst/>
              <a:gdLst>
                <a:gd name="T0" fmla="*/ 0 w 29"/>
                <a:gd name="T1" fmla="*/ 0 h 9"/>
                <a:gd name="T2" fmla="*/ 15 w 29"/>
                <a:gd name="T3" fmla="*/ 5 h 9"/>
                <a:gd name="T4" fmla="*/ 29 w 29"/>
                <a:gd name="T5" fmla="*/ 9 h 9"/>
              </a:gdLst>
              <a:ahLst/>
              <a:cxnLst>
                <a:cxn ang="0">
                  <a:pos x="T0" y="T1"/>
                </a:cxn>
                <a:cxn ang="0">
                  <a:pos x="T2" y="T3"/>
                </a:cxn>
                <a:cxn ang="0">
                  <a:pos x="T4" y="T5"/>
                </a:cxn>
              </a:cxnLst>
              <a:rect l="0" t="0" r="r" b="b"/>
              <a:pathLst>
                <a:path w="29" h="9">
                  <a:moveTo>
                    <a:pt x="0" y="0"/>
                  </a:moveTo>
                  <a:lnTo>
                    <a:pt x="15" y="5"/>
                  </a:lnTo>
                  <a:lnTo>
                    <a:pt x="29"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85" name="Line 647"/>
            <p:cNvSpPr>
              <a:spLocks noChangeAspect="1" noChangeShapeType="1"/>
            </p:cNvSpPr>
            <p:nvPr/>
          </p:nvSpPr>
          <p:spPr bwMode="auto">
            <a:xfrm>
              <a:off x="2849"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86" name="Freeform 648"/>
            <p:cNvSpPr>
              <a:spLocks noChangeAspect="1"/>
            </p:cNvSpPr>
            <p:nvPr/>
          </p:nvSpPr>
          <p:spPr bwMode="auto">
            <a:xfrm>
              <a:off x="2867" y="1868"/>
              <a:ext cx="21" cy="5"/>
            </a:xfrm>
            <a:custGeom>
              <a:avLst/>
              <a:gdLst>
                <a:gd name="T0" fmla="*/ 0 w 29"/>
                <a:gd name="T1" fmla="*/ 0 h 10"/>
                <a:gd name="T2" fmla="*/ 14 w 29"/>
                <a:gd name="T3" fmla="*/ 5 h 10"/>
                <a:gd name="T4" fmla="*/ 29 w 29"/>
                <a:gd name="T5" fmla="*/ 10 h 10"/>
              </a:gdLst>
              <a:ahLst/>
              <a:cxnLst>
                <a:cxn ang="0">
                  <a:pos x="T0" y="T1"/>
                </a:cxn>
                <a:cxn ang="0">
                  <a:pos x="T2" y="T3"/>
                </a:cxn>
                <a:cxn ang="0">
                  <a:pos x="T4" y="T5"/>
                </a:cxn>
              </a:cxnLst>
              <a:rect l="0" t="0" r="r" b="b"/>
              <a:pathLst>
                <a:path w="29" h="10">
                  <a:moveTo>
                    <a:pt x="0" y="0"/>
                  </a:moveTo>
                  <a:lnTo>
                    <a:pt x="14" y="5"/>
                  </a:lnTo>
                  <a:lnTo>
                    <a:pt x="29"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87" name="Line 649"/>
            <p:cNvSpPr>
              <a:spLocks noChangeAspect="1" noChangeShapeType="1"/>
            </p:cNvSpPr>
            <p:nvPr/>
          </p:nvSpPr>
          <p:spPr bwMode="auto">
            <a:xfrm>
              <a:off x="2888"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88" name="Line 650"/>
            <p:cNvSpPr>
              <a:spLocks noChangeAspect="1" noChangeShapeType="1"/>
            </p:cNvSpPr>
            <p:nvPr/>
          </p:nvSpPr>
          <p:spPr bwMode="auto">
            <a:xfrm>
              <a:off x="2906"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89" name="Freeform 651"/>
            <p:cNvSpPr>
              <a:spLocks noChangeAspect="1"/>
            </p:cNvSpPr>
            <p:nvPr/>
          </p:nvSpPr>
          <p:spPr bwMode="auto">
            <a:xfrm>
              <a:off x="2924" y="1881"/>
              <a:ext cx="22" cy="3"/>
            </a:xfrm>
            <a:custGeom>
              <a:avLst/>
              <a:gdLst>
                <a:gd name="T0" fmla="*/ 0 w 29"/>
                <a:gd name="T1" fmla="*/ 0 h 5"/>
                <a:gd name="T2" fmla="*/ 14 w 29"/>
                <a:gd name="T3" fmla="*/ 5 h 5"/>
                <a:gd name="T4" fmla="*/ 29 w 29"/>
                <a:gd name="T5" fmla="*/ 5 h 5"/>
              </a:gdLst>
              <a:ahLst/>
              <a:cxnLst>
                <a:cxn ang="0">
                  <a:pos x="T0" y="T1"/>
                </a:cxn>
                <a:cxn ang="0">
                  <a:pos x="T2" y="T3"/>
                </a:cxn>
                <a:cxn ang="0">
                  <a:pos x="T4" y="T5"/>
                </a:cxn>
              </a:cxnLst>
              <a:rect l="0" t="0" r="r" b="b"/>
              <a:pathLst>
                <a:path w="29" h="5">
                  <a:moveTo>
                    <a:pt x="0" y="0"/>
                  </a:moveTo>
                  <a:lnTo>
                    <a:pt x="14"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90" name="Line 652"/>
            <p:cNvSpPr>
              <a:spLocks noChangeAspect="1" noChangeShapeType="1"/>
            </p:cNvSpPr>
            <p:nvPr/>
          </p:nvSpPr>
          <p:spPr bwMode="auto">
            <a:xfrm>
              <a:off x="2946"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91" name="Freeform 653"/>
            <p:cNvSpPr>
              <a:spLocks noChangeAspect="1"/>
            </p:cNvSpPr>
            <p:nvPr/>
          </p:nvSpPr>
          <p:spPr bwMode="auto">
            <a:xfrm>
              <a:off x="2964" y="1887"/>
              <a:ext cx="21" cy="2"/>
            </a:xfrm>
            <a:custGeom>
              <a:avLst/>
              <a:gdLst>
                <a:gd name="T0" fmla="*/ 0 w 28"/>
                <a:gd name="T1" fmla="*/ 0 h 4"/>
                <a:gd name="T2" fmla="*/ 14 w 28"/>
                <a:gd name="T3" fmla="*/ 4 h 4"/>
                <a:gd name="T4" fmla="*/ 28 w 28"/>
                <a:gd name="T5" fmla="*/ 4 h 4"/>
              </a:gdLst>
              <a:ahLst/>
              <a:cxnLst>
                <a:cxn ang="0">
                  <a:pos x="T0" y="T1"/>
                </a:cxn>
                <a:cxn ang="0">
                  <a:pos x="T2" y="T3"/>
                </a:cxn>
                <a:cxn ang="0">
                  <a:pos x="T4" y="T5"/>
                </a:cxn>
              </a:cxnLst>
              <a:rect l="0" t="0" r="r" b="b"/>
              <a:pathLst>
                <a:path w="28" h="4">
                  <a:moveTo>
                    <a:pt x="0" y="0"/>
                  </a:moveTo>
                  <a:lnTo>
                    <a:pt x="14" y="4"/>
                  </a:lnTo>
                  <a:lnTo>
                    <a:pt x="28"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92" name="Line 654"/>
            <p:cNvSpPr>
              <a:spLocks noChangeAspect="1" noChangeShapeType="1"/>
            </p:cNvSpPr>
            <p:nvPr/>
          </p:nvSpPr>
          <p:spPr bwMode="auto">
            <a:xfrm>
              <a:off x="2985"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93" name="Line 655"/>
            <p:cNvSpPr>
              <a:spLocks noChangeAspect="1" noChangeShapeType="1"/>
            </p:cNvSpPr>
            <p:nvPr/>
          </p:nvSpPr>
          <p:spPr bwMode="auto">
            <a:xfrm>
              <a:off x="3003"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94" name="Freeform 656"/>
            <p:cNvSpPr>
              <a:spLocks noChangeAspect="1"/>
            </p:cNvSpPr>
            <p:nvPr/>
          </p:nvSpPr>
          <p:spPr bwMode="auto">
            <a:xfrm>
              <a:off x="3021" y="1892"/>
              <a:ext cx="22" cy="3"/>
            </a:xfrm>
            <a:custGeom>
              <a:avLst/>
              <a:gdLst>
                <a:gd name="T0" fmla="*/ 0 w 29"/>
                <a:gd name="T1" fmla="*/ 0 h 5"/>
                <a:gd name="T2" fmla="*/ 15 w 29"/>
                <a:gd name="T3" fmla="*/ 5 h 5"/>
                <a:gd name="T4" fmla="*/ 29 w 29"/>
                <a:gd name="T5" fmla="*/ 5 h 5"/>
              </a:gdLst>
              <a:ahLst/>
              <a:cxnLst>
                <a:cxn ang="0">
                  <a:pos x="T0" y="T1"/>
                </a:cxn>
                <a:cxn ang="0">
                  <a:pos x="T2" y="T3"/>
                </a:cxn>
                <a:cxn ang="0">
                  <a:pos x="T4" y="T5"/>
                </a:cxn>
              </a:cxnLst>
              <a:rect l="0" t="0" r="r" b="b"/>
              <a:pathLst>
                <a:path w="29" h="5">
                  <a:moveTo>
                    <a:pt x="0" y="0"/>
                  </a:moveTo>
                  <a:lnTo>
                    <a:pt x="15"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95" name="Line 657"/>
            <p:cNvSpPr>
              <a:spLocks noChangeAspect="1" noChangeShapeType="1"/>
            </p:cNvSpPr>
            <p:nvPr/>
          </p:nvSpPr>
          <p:spPr bwMode="auto">
            <a:xfrm>
              <a:off x="3043"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96" name="Freeform 658"/>
            <p:cNvSpPr>
              <a:spLocks noChangeAspect="1"/>
            </p:cNvSpPr>
            <p:nvPr/>
          </p:nvSpPr>
          <p:spPr bwMode="auto">
            <a:xfrm>
              <a:off x="3061" y="1895"/>
              <a:ext cx="22" cy="2"/>
            </a:xfrm>
            <a:custGeom>
              <a:avLst/>
              <a:gdLst>
                <a:gd name="T0" fmla="*/ 0 w 29"/>
                <a:gd name="T1" fmla="*/ 0 h 5"/>
                <a:gd name="T2" fmla="*/ 15 w 29"/>
                <a:gd name="T3" fmla="*/ 0 h 5"/>
                <a:gd name="T4" fmla="*/ 29 w 29"/>
                <a:gd name="T5" fmla="*/ 5 h 5"/>
              </a:gdLst>
              <a:ahLst/>
              <a:cxnLst>
                <a:cxn ang="0">
                  <a:pos x="T0" y="T1"/>
                </a:cxn>
                <a:cxn ang="0">
                  <a:pos x="T2" y="T3"/>
                </a:cxn>
                <a:cxn ang="0">
                  <a:pos x="T4" y="T5"/>
                </a:cxn>
              </a:cxnLst>
              <a:rect l="0" t="0" r="r" b="b"/>
              <a:pathLst>
                <a:path w="29" h="5">
                  <a:moveTo>
                    <a:pt x="0" y="0"/>
                  </a:moveTo>
                  <a:lnTo>
                    <a:pt x="15" y="0"/>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97" name="Line 659"/>
            <p:cNvSpPr>
              <a:spLocks noChangeAspect="1" noChangeShapeType="1"/>
            </p:cNvSpPr>
            <p:nvPr/>
          </p:nvSpPr>
          <p:spPr bwMode="auto">
            <a:xfrm>
              <a:off x="308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98" name="Freeform 660"/>
            <p:cNvSpPr>
              <a:spLocks noChangeAspect="1"/>
            </p:cNvSpPr>
            <p:nvPr/>
          </p:nvSpPr>
          <p:spPr bwMode="auto">
            <a:xfrm>
              <a:off x="3101" y="1897"/>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99" name="Line 661"/>
            <p:cNvSpPr>
              <a:spLocks noChangeAspect="1" noChangeShapeType="1"/>
            </p:cNvSpPr>
            <p:nvPr/>
          </p:nvSpPr>
          <p:spPr bwMode="auto">
            <a:xfrm>
              <a:off x="312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00" name="Freeform 662"/>
            <p:cNvSpPr>
              <a:spLocks noChangeAspect="1"/>
            </p:cNvSpPr>
            <p:nvPr/>
          </p:nvSpPr>
          <p:spPr bwMode="auto">
            <a:xfrm>
              <a:off x="3141" y="1897"/>
              <a:ext cx="18" cy="3"/>
            </a:xfrm>
            <a:custGeom>
              <a:avLst/>
              <a:gdLst>
                <a:gd name="T0" fmla="*/ 0 w 24"/>
                <a:gd name="T1" fmla="*/ 0 h 5"/>
                <a:gd name="T2" fmla="*/ 9 w 24"/>
                <a:gd name="T3" fmla="*/ 0 h 5"/>
                <a:gd name="T4" fmla="*/ 24 w 24"/>
                <a:gd name="T5" fmla="*/ 5 h 5"/>
              </a:gdLst>
              <a:ahLst/>
              <a:cxnLst>
                <a:cxn ang="0">
                  <a:pos x="T0" y="T1"/>
                </a:cxn>
                <a:cxn ang="0">
                  <a:pos x="T2" y="T3"/>
                </a:cxn>
                <a:cxn ang="0">
                  <a:pos x="T4" y="T5"/>
                </a:cxn>
              </a:cxnLst>
              <a:rect l="0" t="0" r="r" b="b"/>
              <a:pathLst>
                <a:path w="24" h="5">
                  <a:moveTo>
                    <a:pt x="0" y="0"/>
                  </a:moveTo>
                  <a:lnTo>
                    <a:pt x="9" y="0"/>
                  </a:lnTo>
                  <a:lnTo>
                    <a:pt x="24"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01" name="Freeform 663"/>
            <p:cNvSpPr>
              <a:spLocks noChangeAspect="1"/>
            </p:cNvSpPr>
            <p:nvPr/>
          </p:nvSpPr>
          <p:spPr bwMode="auto">
            <a:xfrm>
              <a:off x="3159"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02" name="Line 664"/>
            <p:cNvSpPr>
              <a:spLocks noChangeAspect="1" noChangeShapeType="1"/>
            </p:cNvSpPr>
            <p:nvPr/>
          </p:nvSpPr>
          <p:spPr bwMode="auto">
            <a:xfrm>
              <a:off x="318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03" name="Freeform 665"/>
            <p:cNvSpPr>
              <a:spLocks noChangeAspect="1"/>
            </p:cNvSpPr>
            <p:nvPr/>
          </p:nvSpPr>
          <p:spPr bwMode="auto">
            <a:xfrm>
              <a:off x="3198" y="1900"/>
              <a:ext cx="21"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04" name="Line 666"/>
            <p:cNvSpPr>
              <a:spLocks noChangeAspect="1" noChangeShapeType="1"/>
            </p:cNvSpPr>
            <p:nvPr/>
          </p:nvSpPr>
          <p:spPr bwMode="auto">
            <a:xfrm>
              <a:off x="321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05" name="Line 667"/>
            <p:cNvSpPr>
              <a:spLocks noChangeAspect="1" noChangeShapeType="1"/>
            </p:cNvSpPr>
            <p:nvPr/>
          </p:nvSpPr>
          <p:spPr bwMode="auto">
            <a:xfrm>
              <a:off x="3237"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06" name="Freeform 668"/>
            <p:cNvSpPr>
              <a:spLocks noChangeAspect="1"/>
            </p:cNvSpPr>
            <p:nvPr/>
          </p:nvSpPr>
          <p:spPr bwMode="auto">
            <a:xfrm>
              <a:off x="3255" y="1900"/>
              <a:ext cx="22" cy="2"/>
            </a:xfrm>
            <a:custGeom>
              <a:avLst/>
              <a:gdLst>
                <a:gd name="T0" fmla="*/ 0 w 29"/>
                <a:gd name="T1" fmla="*/ 0 h 4"/>
                <a:gd name="T2" fmla="*/ 15 w 29"/>
                <a:gd name="T3" fmla="*/ 0 h 4"/>
                <a:gd name="T4" fmla="*/ 29 w 29"/>
                <a:gd name="T5" fmla="*/ 4 h 4"/>
              </a:gdLst>
              <a:ahLst/>
              <a:cxnLst>
                <a:cxn ang="0">
                  <a:pos x="T0" y="T1"/>
                </a:cxn>
                <a:cxn ang="0">
                  <a:pos x="T2" y="T3"/>
                </a:cxn>
                <a:cxn ang="0">
                  <a:pos x="T4" y="T5"/>
                </a:cxn>
              </a:cxnLst>
              <a:rect l="0" t="0" r="r" b="b"/>
              <a:pathLst>
                <a:path w="29" h="4">
                  <a:moveTo>
                    <a:pt x="0" y="0"/>
                  </a:moveTo>
                  <a:lnTo>
                    <a:pt x="15" y="0"/>
                  </a:lnTo>
                  <a:lnTo>
                    <a:pt x="29"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07" name="Line 669"/>
            <p:cNvSpPr>
              <a:spLocks noChangeAspect="1" noChangeShapeType="1"/>
            </p:cNvSpPr>
            <p:nvPr/>
          </p:nvSpPr>
          <p:spPr bwMode="auto">
            <a:xfrm>
              <a:off x="327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08" name="Freeform 670"/>
            <p:cNvSpPr>
              <a:spLocks noChangeAspect="1"/>
            </p:cNvSpPr>
            <p:nvPr/>
          </p:nvSpPr>
          <p:spPr bwMode="auto">
            <a:xfrm>
              <a:off x="3295" y="1902"/>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09" name="Line 671"/>
            <p:cNvSpPr>
              <a:spLocks noChangeAspect="1" noChangeShapeType="1"/>
            </p:cNvSpPr>
            <p:nvPr/>
          </p:nvSpPr>
          <p:spPr bwMode="auto">
            <a:xfrm>
              <a:off x="331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10" name="Freeform 672"/>
            <p:cNvSpPr>
              <a:spLocks noChangeAspect="1"/>
            </p:cNvSpPr>
            <p:nvPr/>
          </p:nvSpPr>
          <p:spPr bwMode="auto">
            <a:xfrm>
              <a:off x="3335"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11" name="Line 673"/>
            <p:cNvSpPr>
              <a:spLocks noChangeAspect="1" noChangeShapeType="1"/>
            </p:cNvSpPr>
            <p:nvPr/>
          </p:nvSpPr>
          <p:spPr bwMode="auto">
            <a:xfrm>
              <a:off x="3356"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12" name="Freeform 674"/>
            <p:cNvSpPr>
              <a:spLocks noChangeAspect="1"/>
            </p:cNvSpPr>
            <p:nvPr/>
          </p:nvSpPr>
          <p:spPr bwMode="auto">
            <a:xfrm>
              <a:off x="288" y="1901"/>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grpSp>
      <p:grpSp>
        <p:nvGrpSpPr>
          <p:cNvPr id="1513" name="Group 675"/>
          <p:cNvGrpSpPr>
            <a:grpSpLocks noChangeAspect="1"/>
          </p:cNvGrpSpPr>
          <p:nvPr/>
        </p:nvGrpSpPr>
        <p:grpSpPr bwMode="auto">
          <a:xfrm rot="-16200000">
            <a:off x="5833269" y="2601119"/>
            <a:ext cx="1165225" cy="284163"/>
            <a:chOff x="253" y="586"/>
            <a:chExt cx="3121" cy="1317"/>
          </a:xfrm>
        </p:grpSpPr>
        <p:sp>
          <p:nvSpPr>
            <p:cNvPr id="1514" name="Line 676"/>
            <p:cNvSpPr>
              <a:spLocks noChangeAspect="1" noChangeShapeType="1"/>
            </p:cNvSpPr>
            <p:nvPr/>
          </p:nvSpPr>
          <p:spPr bwMode="auto">
            <a:xfrm>
              <a:off x="253"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15" name="Freeform 677"/>
            <p:cNvSpPr>
              <a:spLocks noChangeAspect="1"/>
            </p:cNvSpPr>
            <p:nvPr/>
          </p:nvSpPr>
          <p:spPr bwMode="auto">
            <a:xfrm>
              <a:off x="271"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16" name="Freeform 678"/>
            <p:cNvSpPr>
              <a:spLocks noChangeAspect="1"/>
            </p:cNvSpPr>
            <p:nvPr/>
          </p:nvSpPr>
          <p:spPr bwMode="auto">
            <a:xfrm>
              <a:off x="310" y="1902"/>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17" name="Line 679"/>
            <p:cNvSpPr>
              <a:spLocks noChangeAspect="1" noChangeShapeType="1"/>
            </p:cNvSpPr>
            <p:nvPr/>
          </p:nvSpPr>
          <p:spPr bwMode="auto">
            <a:xfrm>
              <a:off x="332"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18" name="Freeform 680"/>
            <p:cNvSpPr>
              <a:spLocks noChangeAspect="1"/>
            </p:cNvSpPr>
            <p:nvPr/>
          </p:nvSpPr>
          <p:spPr bwMode="auto">
            <a:xfrm>
              <a:off x="350" y="1900"/>
              <a:ext cx="22" cy="2"/>
            </a:xfrm>
            <a:custGeom>
              <a:avLst/>
              <a:gdLst>
                <a:gd name="T0" fmla="*/ 0 w 29"/>
                <a:gd name="T1" fmla="*/ 4 h 4"/>
                <a:gd name="T2" fmla="*/ 14 w 29"/>
                <a:gd name="T3" fmla="*/ 0 h 4"/>
                <a:gd name="T4" fmla="*/ 29 w 29"/>
                <a:gd name="T5" fmla="*/ 0 h 4"/>
              </a:gdLst>
              <a:ahLst/>
              <a:cxnLst>
                <a:cxn ang="0">
                  <a:pos x="T0" y="T1"/>
                </a:cxn>
                <a:cxn ang="0">
                  <a:pos x="T2" y="T3"/>
                </a:cxn>
                <a:cxn ang="0">
                  <a:pos x="T4" y="T5"/>
                </a:cxn>
              </a:cxnLst>
              <a:rect l="0" t="0" r="r" b="b"/>
              <a:pathLst>
                <a:path w="29" h="4">
                  <a:moveTo>
                    <a:pt x="0" y="4"/>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19" name="Line 681"/>
            <p:cNvSpPr>
              <a:spLocks noChangeAspect="1" noChangeShapeType="1"/>
            </p:cNvSpPr>
            <p:nvPr/>
          </p:nvSpPr>
          <p:spPr bwMode="auto">
            <a:xfrm>
              <a:off x="372"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20" name="Line 682"/>
            <p:cNvSpPr>
              <a:spLocks noChangeAspect="1" noChangeShapeType="1"/>
            </p:cNvSpPr>
            <p:nvPr/>
          </p:nvSpPr>
          <p:spPr bwMode="auto">
            <a:xfrm>
              <a:off x="39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21" name="Freeform 683"/>
            <p:cNvSpPr>
              <a:spLocks noChangeAspect="1"/>
            </p:cNvSpPr>
            <p:nvPr/>
          </p:nvSpPr>
          <p:spPr bwMode="auto">
            <a:xfrm>
              <a:off x="408" y="1900"/>
              <a:ext cx="21"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22" name="Line 684"/>
            <p:cNvSpPr>
              <a:spLocks noChangeAspect="1" noChangeShapeType="1"/>
            </p:cNvSpPr>
            <p:nvPr/>
          </p:nvSpPr>
          <p:spPr bwMode="auto">
            <a:xfrm>
              <a:off x="42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23" name="Freeform 685"/>
            <p:cNvSpPr>
              <a:spLocks noChangeAspect="1"/>
            </p:cNvSpPr>
            <p:nvPr/>
          </p:nvSpPr>
          <p:spPr bwMode="auto">
            <a:xfrm>
              <a:off x="447"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24" name="Freeform 686"/>
            <p:cNvSpPr>
              <a:spLocks noChangeAspect="1"/>
            </p:cNvSpPr>
            <p:nvPr/>
          </p:nvSpPr>
          <p:spPr bwMode="auto">
            <a:xfrm>
              <a:off x="468" y="1897"/>
              <a:ext cx="18" cy="3"/>
            </a:xfrm>
            <a:custGeom>
              <a:avLst/>
              <a:gdLst>
                <a:gd name="T0" fmla="*/ 0 w 24"/>
                <a:gd name="T1" fmla="*/ 5 h 5"/>
                <a:gd name="T2" fmla="*/ 15 w 24"/>
                <a:gd name="T3" fmla="*/ 0 h 5"/>
                <a:gd name="T4" fmla="*/ 24 w 24"/>
                <a:gd name="T5" fmla="*/ 0 h 5"/>
              </a:gdLst>
              <a:ahLst/>
              <a:cxnLst>
                <a:cxn ang="0">
                  <a:pos x="T0" y="T1"/>
                </a:cxn>
                <a:cxn ang="0">
                  <a:pos x="T2" y="T3"/>
                </a:cxn>
                <a:cxn ang="0">
                  <a:pos x="T4" y="T5"/>
                </a:cxn>
              </a:cxnLst>
              <a:rect l="0" t="0" r="r" b="b"/>
              <a:pathLst>
                <a:path w="24" h="5">
                  <a:moveTo>
                    <a:pt x="0" y="5"/>
                  </a:moveTo>
                  <a:lnTo>
                    <a:pt x="15"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25" name="Line 687"/>
            <p:cNvSpPr>
              <a:spLocks noChangeAspect="1" noChangeShapeType="1"/>
            </p:cNvSpPr>
            <p:nvPr/>
          </p:nvSpPr>
          <p:spPr bwMode="auto">
            <a:xfrm>
              <a:off x="48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26" name="Freeform 688"/>
            <p:cNvSpPr>
              <a:spLocks noChangeAspect="1"/>
            </p:cNvSpPr>
            <p:nvPr/>
          </p:nvSpPr>
          <p:spPr bwMode="auto">
            <a:xfrm>
              <a:off x="504" y="1897"/>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27" name="Line 689"/>
            <p:cNvSpPr>
              <a:spLocks noChangeAspect="1" noChangeShapeType="1"/>
            </p:cNvSpPr>
            <p:nvPr/>
          </p:nvSpPr>
          <p:spPr bwMode="auto">
            <a:xfrm>
              <a:off x="52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28" name="Freeform 690"/>
            <p:cNvSpPr>
              <a:spLocks noChangeAspect="1"/>
            </p:cNvSpPr>
            <p:nvPr/>
          </p:nvSpPr>
          <p:spPr bwMode="auto">
            <a:xfrm>
              <a:off x="544" y="1895"/>
              <a:ext cx="22" cy="2"/>
            </a:xfrm>
            <a:custGeom>
              <a:avLst/>
              <a:gdLst>
                <a:gd name="T0" fmla="*/ 0 w 29"/>
                <a:gd name="T1" fmla="*/ 5 h 5"/>
                <a:gd name="T2" fmla="*/ 14 w 29"/>
                <a:gd name="T3" fmla="*/ 0 h 5"/>
                <a:gd name="T4" fmla="*/ 29 w 29"/>
                <a:gd name="T5" fmla="*/ 0 h 5"/>
              </a:gdLst>
              <a:ahLst/>
              <a:cxnLst>
                <a:cxn ang="0">
                  <a:pos x="T0" y="T1"/>
                </a:cxn>
                <a:cxn ang="0">
                  <a:pos x="T2" y="T3"/>
                </a:cxn>
                <a:cxn ang="0">
                  <a:pos x="T4" y="T5"/>
                </a:cxn>
              </a:cxnLst>
              <a:rect l="0" t="0" r="r" b="b"/>
              <a:pathLst>
                <a:path w="29" h="5">
                  <a:moveTo>
                    <a:pt x="0" y="5"/>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29" name="Line 691"/>
            <p:cNvSpPr>
              <a:spLocks noChangeAspect="1" noChangeShapeType="1"/>
            </p:cNvSpPr>
            <p:nvPr/>
          </p:nvSpPr>
          <p:spPr bwMode="auto">
            <a:xfrm>
              <a:off x="566"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30" name="Freeform 692"/>
            <p:cNvSpPr>
              <a:spLocks noChangeAspect="1"/>
            </p:cNvSpPr>
            <p:nvPr/>
          </p:nvSpPr>
          <p:spPr bwMode="auto">
            <a:xfrm>
              <a:off x="584" y="1892"/>
              <a:ext cx="22" cy="3"/>
            </a:xfrm>
            <a:custGeom>
              <a:avLst/>
              <a:gdLst>
                <a:gd name="T0" fmla="*/ 0 w 29"/>
                <a:gd name="T1" fmla="*/ 5 h 5"/>
                <a:gd name="T2" fmla="*/ 14 w 29"/>
                <a:gd name="T3" fmla="*/ 5 h 5"/>
                <a:gd name="T4" fmla="*/ 29 w 29"/>
                <a:gd name="T5" fmla="*/ 0 h 5"/>
              </a:gdLst>
              <a:ahLst/>
              <a:cxnLst>
                <a:cxn ang="0">
                  <a:pos x="T0" y="T1"/>
                </a:cxn>
                <a:cxn ang="0">
                  <a:pos x="T2" y="T3"/>
                </a:cxn>
                <a:cxn ang="0">
                  <a:pos x="T4" y="T5"/>
                </a:cxn>
              </a:cxnLst>
              <a:rect l="0" t="0" r="r" b="b"/>
              <a:pathLst>
                <a:path w="29" h="5">
                  <a:moveTo>
                    <a:pt x="0" y="5"/>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31" name="Line 693"/>
            <p:cNvSpPr>
              <a:spLocks noChangeAspect="1" noChangeShapeType="1"/>
            </p:cNvSpPr>
            <p:nvPr/>
          </p:nvSpPr>
          <p:spPr bwMode="auto">
            <a:xfrm flipV="1">
              <a:off x="606"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32" name="Line 694"/>
            <p:cNvSpPr>
              <a:spLocks noChangeAspect="1" noChangeShapeType="1"/>
            </p:cNvSpPr>
            <p:nvPr/>
          </p:nvSpPr>
          <p:spPr bwMode="auto">
            <a:xfrm>
              <a:off x="624"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33" name="Freeform 695"/>
            <p:cNvSpPr>
              <a:spLocks noChangeAspect="1"/>
            </p:cNvSpPr>
            <p:nvPr/>
          </p:nvSpPr>
          <p:spPr bwMode="auto">
            <a:xfrm>
              <a:off x="642" y="1887"/>
              <a:ext cx="21" cy="2"/>
            </a:xfrm>
            <a:custGeom>
              <a:avLst/>
              <a:gdLst>
                <a:gd name="T0" fmla="*/ 0 w 28"/>
                <a:gd name="T1" fmla="*/ 4 h 4"/>
                <a:gd name="T2" fmla="*/ 14 w 28"/>
                <a:gd name="T3" fmla="*/ 4 h 4"/>
                <a:gd name="T4" fmla="*/ 28 w 28"/>
                <a:gd name="T5" fmla="*/ 0 h 4"/>
              </a:gdLst>
              <a:ahLst/>
              <a:cxnLst>
                <a:cxn ang="0">
                  <a:pos x="T0" y="T1"/>
                </a:cxn>
                <a:cxn ang="0">
                  <a:pos x="T2" y="T3"/>
                </a:cxn>
                <a:cxn ang="0">
                  <a:pos x="T4" y="T5"/>
                </a:cxn>
              </a:cxnLst>
              <a:rect l="0" t="0" r="r" b="b"/>
              <a:pathLst>
                <a:path w="28" h="4">
                  <a:moveTo>
                    <a:pt x="0" y="4"/>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34" name="Line 696"/>
            <p:cNvSpPr>
              <a:spLocks noChangeAspect="1" noChangeShapeType="1"/>
            </p:cNvSpPr>
            <p:nvPr/>
          </p:nvSpPr>
          <p:spPr bwMode="auto">
            <a:xfrm flipV="1">
              <a:off x="663"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35" name="Freeform 697"/>
            <p:cNvSpPr>
              <a:spLocks noChangeAspect="1"/>
            </p:cNvSpPr>
            <p:nvPr/>
          </p:nvSpPr>
          <p:spPr bwMode="auto">
            <a:xfrm>
              <a:off x="681" y="1881"/>
              <a:ext cx="22" cy="3"/>
            </a:xfrm>
            <a:custGeom>
              <a:avLst/>
              <a:gdLst>
                <a:gd name="T0" fmla="*/ 0 w 29"/>
                <a:gd name="T1" fmla="*/ 5 h 5"/>
                <a:gd name="T2" fmla="*/ 15 w 29"/>
                <a:gd name="T3" fmla="*/ 5 h 5"/>
                <a:gd name="T4" fmla="*/ 29 w 29"/>
                <a:gd name="T5" fmla="*/ 0 h 5"/>
              </a:gdLst>
              <a:ahLst/>
              <a:cxnLst>
                <a:cxn ang="0">
                  <a:pos x="T0" y="T1"/>
                </a:cxn>
                <a:cxn ang="0">
                  <a:pos x="T2" y="T3"/>
                </a:cxn>
                <a:cxn ang="0">
                  <a:pos x="T4" y="T5"/>
                </a:cxn>
              </a:cxnLst>
              <a:rect l="0" t="0" r="r" b="b"/>
              <a:pathLst>
                <a:path w="29" h="5">
                  <a:moveTo>
                    <a:pt x="0" y="5"/>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36" name="Line 698"/>
            <p:cNvSpPr>
              <a:spLocks noChangeAspect="1" noChangeShapeType="1"/>
            </p:cNvSpPr>
            <p:nvPr/>
          </p:nvSpPr>
          <p:spPr bwMode="auto">
            <a:xfrm flipV="1">
              <a:off x="703"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37" name="Line 699"/>
            <p:cNvSpPr>
              <a:spLocks noChangeAspect="1" noChangeShapeType="1"/>
            </p:cNvSpPr>
            <p:nvPr/>
          </p:nvSpPr>
          <p:spPr bwMode="auto">
            <a:xfrm flipV="1">
              <a:off x="721"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38" name="Freeform 700"/>
            <p:cNvSpPr>
              <a:spLocks noChangeAspect="1"/>
            </p:cNvSpPr>
            <p:nvPr/>
          </p:nvSpPr>
          <p:spPr bwMode="auto">
            <a:xfrm>
              <a:off x="739" y="1868"/>
              <a:ext cx="21" cy="5"/>
            </a:xfrm>
            <a:custGeom>
              <a:avLst/>
              <a:gdLst>
                <a:gd name="T0" fmla="*/ 0 w 29"/>
                <a:gd name="T1" fmla="*/ 10 h 10"/>
                <a:gd name="T2" fmla="*/ 15 w 29"/>
                <a:gd name="T3" fmla="*/ 5 h 10"/>
                <a:gd name="T4" fmla="*/ 29 w 29"/>
                <a:gd name="T5" fmla="*/ 0 h 10"/>
              </a:gdLst>
              <a:ahLst/>
              <a:cxnLst>
                <a:cxn ang="0">
                  <a:pos x="T0" y="T1"/>
                </a:cxn>
                <a:cxn ang="0">
                  <a:pos x="T2" y="T3"/>
                </a:cxn>
                <a:cxn ang="0">
                  <a:pos x="T4" y="T5"/>
                </a:cxn>
              </a:cxnLst>
              <a:rect l="0" t="0" r="r" b="b"/>
              <a:pathLst>
                <a:path w="29" h="10">
                  <a:moveTo>
                    <a:pt x="0" y="10"/>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39" name="Line 701"/>
            <p:cNvSpPr>
              <a:spLocks noChangeAspect="1" noChangeShapeType="1"/>
            </p:cNvSpPr>
            <p:nvPr/>
          </p:nvSpPr>
          <p:spPr bwMode="auto">
            <a:xfrm flipV="1">
              <a:off x="760"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40" name="Freeform 702"/>
            <p:cNvSpPr>
              <a:spLocks noChangeAspect="1"/>
            </p:cNvSpPr>
            <p:nvPr/>
          </p:nvSpPr>
          <p:spPr bwMode="auto">
            <a:xfrm>
              <a:off x="778" y="1857"/>
              <a:ext cx="22" cy="5"/>
            </a:xfrm>
            <a:custGeom>
              <a:avLst/>
              <a:gdLst>
                <a:gd name="T0" fmla="*/ 0 w 29"/>
                <a:gd name="T1" fmla="*/ 9 h 9"/>
                <a:gd name="T2" fmla="*/ 14 w 29"/>
                <a:gd name="T3" fmla="*/ 5 h 9"/>
                <a:gd name="T4" fmla="*/ 29 w 29"/>
                <a:gd name="T5" fmla="*/ 0 h 9"/>
              </a:gdLst>
              <a:ahLst/>
              <a:cxnLst>
                <a:cxn ang="0">
                  <a:pos x="T0" y="T1"/>
                </a:cxn>
                <a:cxn ang="0">
                  <a:pos x="T2" y="T3"/>
                </a:cxn>
                <a:cxn ang="0">
                  <a:pos x="T4" y="T5"/>
                </a:cxn>
              </a:cxnLst>
              <a:rect l="0" t="0" r="r" b="b"/>
              <a:pathLst>
                <a:path w="29" h="9">
                  <a:moveTo>
                    <a:pt x="0" y="9"/>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41" name="Line 703"/>
            <p:cNvSpPr>
              <a:spLocks noChangeAspect="1" noChangeShapeType="1"/>
            </p:cNvSpPr>
            <p:nvPr/>
          </p:nvSpPr>
          <p:spPr bwMode="auto">
            <a:xfrm flipV="1">
              <a:off x="800"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42" name="Freeform 704"/>
            <p:cNvSpPr>
              <a:spLocks noChangeAspect="1"/>
            </p:cNvSpPr>
            <p:nvPr/>
          </p:nvSpPr>
          <p:spPr bwMode="auto">
            <a:xfrm>
              <a:off x="818" y="1846"/>
              <a:ext cx="21" cy="5"/>
            </a:xfrm>
            <a:custGeom>
              <a:avLst/>
              <a:gdLst>
                <a:gd name="T0" fmla="*/ 0 w 28"/>
                <a:gd name="T1" fmla="*/ 9 h 9"/>
                <a:gd name="T2" fmla="*/ 14 w 28"/>
                <a:gd name="T3" fmla="*/ 4 h 9"/>
                <a:gd name="T4" fmla="*/ 28 w 28"/>
                <a:gd name="T5" fmla="*/ 0 h 9"/>
              </a:gdLst>
              <a:ahLst/>
              <a:cxnLst>
                <a:cxn ang="0">
                  <a:pos x="T0" y="T1"/>
                </a:cxn>
                <a:cxn ang="0">
                  <a:pos x="T2" y="T3"/>
                </a:cxn>
                <a:cxn ang="0">
                  <a:pos x="T4" y="T5"/>
                </a:cxn>
              </a:cxnLst>
              <a:rect l="0" t="0" r="r" b="b"/>
              <a:pathLst>
                <a:path w="28" h="9">
                  <a:moveTo>
                    <a:pt x="0" y="9"/>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43" name="Line 705"/>
            <p:cNvSpPr>
              <a:spLocks noChangeAspect="1" noChangeShapeType="1"/>
            </p:cNvSpPr>
            <p:nvPr/>
          </p:nvSpPr>
          <p:spPr bwMode="auto">
            <a:xfrm flipV="1">
              <a:off x="839"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44" name="Line 706"/>
            <p:cNvSpPr>
              <a:spLocks noChangeAspect="1" noChangeShapeType="1"/>
            </p:cNvSpPr>
            <p:nvPr/>
          </p:nvSpPr>
          <p:spPr bwMode="auto">
            <a:xfrm flipV="1">
              <a:off x="857"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45" name="Freeform 707"/>
            <p:cNvSpPr>
              <a:spLocks noChangeAspect="1"/>
            </p:cNvSpPr>
            <p:nvPr/>
          </p:nvSpPr>
          <p:spPr bwMode="auto">
            <a:xfrm>
              <a:off x="875" y="1819"/>
              <a:ext cx="22" cy="11"/>
            </a:xfrm>
            <a:custGeom>
              <a:avLst/>
              <a:gdLst>
                <a:gd name="T0" fmla="*/ 0 w 29"/>
                <a:gd name="T1" fmla="*/ 19 h 19"/>
                <a:gd name="T2" fmla="*/ 15 w 29"/>
                <a:gd name="T3" fmla="*/ 9 h 19"/>
                <a:gd name="T4" fmla="*/ 29 w 29"/>
                <a:gd name="T5" fmla="*/ 0 h 19"/>
              </a:gdLst>
              <a:ahLst/>
              <a:cxnLst>
                <a:cxn ang="0">
                  <a:pos x="T0" y="T1"/>
                </a:cxn>
                <a:cxn ang="0">
                  <a:pos x="T2" y="T3"/>
                </a:cxn>
                <a:cxn ang="0">
                  <a:pos x="T4" y="T5"/>
                </a:cxn>
              </a:cxnLst>
              <a:rect l="0" t="0" r="r" b="b"/>
              <a:pathLst>
                <a:path w="29" h="19">
                  <a:moveTo>
                    <a:pt x="0" y="19"/>
                  </a:moveTo>
                  <a:lnTo>
                    <a:pt x="15" y="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46" name="Line 708"/>
            <p:cNvSpPr>
              <a:spLocks noChangeAspect="1" noChangeShapeType="1"/>
            </p:cNvSpPr>
            <p:nvPr/>
          </p:nvSpPr>
          <p:spPr bwMode="auto">
            <a:xfrm flipV="1">
              <a:off x="897"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47" name="Freeform 709"/>
            <p:cNvSpPr>
              <a:spLocks noChangeAspect="1"/>
            </p:cNvSpPr>
            <p:nvPr/>
          </p:nvSpPr>
          <p:spPr bwMode="auto">
            <a:xfrm>
              <a:off x="915" y="1797"/>
              <a:ext cx="22" cy="11"/>
            </a:xfrm>
            <a:custGeom>
              <a:avLst/>
              <a:gdLst>
                <a:gd name="T0" fmla="*/ 0 w 29"/>
                <a:gd name="T1" fmla="*/ 19 h 19"/>
                <a:gd name="T2" fmla="*/ 15 w 29"/>
                <a:gd name="T3" fmla="*/ 10 h 19"/>
                <a:gd name="T4" fmla="*/ 29 w 29"/>
                <a:gd name="T5" fmla="*/ 0 h 19"/>
              </a:gdLst>
              <a:ahLst/>
              <a:cxnLst>
                <a:cxn ang="0">
                  <a:pos x="T0" y="T1"/>
                </a:cxn>
                <a:cxn ang="0">
                  <a:pos x="T2" y="T3"/>
                </a:cxn>
                <a:cxn ang="0">
                  <a:pos x="T4" y="T5"/>
                </a:cxn>
              </a:cxnLst>
              <a:rect l="0" t="0" r="r" b="b"/>
              <a:pathLst>
                <a:path w="29" h="19">
                  <a:moveTo>
                    <a:pt x="0" y="19"/>
                  </a:moveTo>
                  <a:lnTo>
                    <a:pt x="15" y="1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48" name="Line 710"/>
            <p:cNvSpPr>
              <a:spLocks noChangeAspect="1" noChangeShapeType="1"/>
            </p:cNvSpPr>
            <p:nvPr/>
          </p:nvSpPr>
          <p:spPr bwMode="auto">
            <a:xfrm flipV="1">
              <a:off x="937"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49" name="Line 711"/>
            <p:cNvSpPr>
              <a:spLocks noChangeAspect="1" noChangeShapeType="1"/>
            </p:cNvSpPr>
            <p:nvPr/>
          </p:nvSpPr>
          <p:spPr bwMode="auto">
            <a:xfrm flipV="1">
              <a:off x="955"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50" name="Freeform 712"/>
            <p:cNvSpPr>
              <a:spLocks noChangeAspect="1"/>
            </p:cNvSpPr>
            <p:nvPr/>
          </p:nvSpPr>
          <p:spPr bwMode="auto">
            <a:xfrm>
              <a:off x="973" y="1757"/>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51" name="Line 713"/>
            <p:cNvSpPr>
              <a:spLocks noChangeAspect="1" noChangeShapeType="1"/>
            </p:cNvSpPr>
            <p:nvPr/>
          </p:nvSpPr>
          <p:spPr bwMode="auto">
            <a:xfrm flipV="1">
              <a:off x="995"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52" name="Freeform 714"/>
            <p:cNvSpPr>
              <a:spLocks noChangeAspect="1"/>
            </p:cNvSpPr>
            <p:nvPr/>
          </p:nvSpPr>
          <p:spPr bwMode="auto">
            <a:xfrm>
              <a:off x="1013" y="1725"/>
              <a:ext cx="21" cy="15"/>
            </a:xfrm>
            <a:custGeom>
              <a:avLst/>
              <a:gdLst>
                <a:gd name="T0" fmla="*/ 0 w 28"/>
                <a:gd name="T1" fmla="*/ 28 h 28"/>
                <a:gd name="T2" fmla="*/ 14 w 28"/>
                <a:gd name="T3" fmla="*/ 14 h 28"/>
                <a:gd name="T4" fmla="*/ 28 w 28"/>
                <a:gd name="T5" fmla="*/ 0 h 28"/>
              </a:gdLst>
              <a:ahLst/>
              <a:cxnLst>
                <a:cxn ang="0">
                  <a:pos x="T0" y="T1"/>
                </a:cxn>
                <a:cxn ang="0">
                  <a:pos x="T2" y="T3"/>
                </a:cxn>
                <a:cxn ang="0">
                  <a:pos x="T4" y="T5"/>
                </a:cxn>
              </a:cxnLst>
              <a:rect l="0" t="0" r="r" b="b"/>
              <a:pathLst>
                <a:path w="28" h="28">
                  <a:moveTo>
                    <a:pt x="0" y="28"/>
                  </a:moveTo>
                  <a:lnTo>
                    <a:pt x="14" y="1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53" name="Line 715"/>
            <p:cNvSpPr>
              <a:spLocks noChangeAspect="1" noChangeShapeType="1"/>
            </p:cNvSpPr>
            <p:nvPr/>
          </p:nvSpPr>
          <p:spPr bwMode="auto">
            <a:xfrm flipV="1">
              <a:off x="1034"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54" name="Freeform 716"/>
            <p:cNvSpPr>
              <a:spLocks noChangeAspect="1"/>
            </p:cNvSpPr>
            <p:nvPr/>
          </p:nvSpPr>
          <p:spPr bwMode="auto">
            <a:xfrm>
              <a:off x="1052" y="1686"/>
              <a:ext cx="21" cy="20"/>
            </a:xfrm>
            <a:custGeom>
              <a:avLst/>
              <a:gdLst>
                <a:gd name="T0" fmla="*/ 0 w 29"/>
                <a:gd name="T1" fmla="*/ 34 h 34"/>
                <a:gd name="T2" fmla="*/ 15 w 29"/>
                <a:gd name="T3" fmla="*/ 20 h 34"/>
                <a:gd name="T4" fmla="*/ 29 w 29"/>
                <a:gd name="T5" fmla="*/ 0 h 34"/>
              </a:gdLst>
              <a:ahLst/>
              <a:cxnLst>
                <a:cxn ang="0">
                  <a:pos x="T0" y="T1"/>
                </a:cxn>
                <a:cxn ang="0">
                  <a:pos x="T2" y="T3"/>
                </a:cxn>
                <a:cxn ang="0">
                  <a:pos x="T4" y="T5"/>
                </a:cxn>
              </a:cxnLst>
              <a:rect l="0" t="0" r="r" b="b"/>
              <a:pathLst>
                <a:path w="29" h="34">
                  <a:moveTo>
                    <a:pt x="0" y="34"/>
                  </a:moveTo>
                  <a:lnTo>
                    <a:pt x="15" y="2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55" name="Line 717"/>
            <p:cNvSpPr>
              <a:spLocks noChangeAspect="1" noChangeShapeType="1"/>
            </p:cNvSpPr>
            <p:nvPr/>
          </p:nvSpPr>
          <p:spPr bwMode="auto">
            <a:xfrm flipV="1">
              <a:off x="1073"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56" name="Line 718"/>
            <p:cNvSpPr>
              <a:spLocks noChangeAspect="1" noChangeShapeType="1"/>
            </p:cNvSpPr>
            <p:nvPr/>
          </p:nvSpPr>
          <p:spPr bwMode="auto">
            <a:xfrm flipV="1">
              <a:off x="1091"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57" name="Freeform 719"/>
            <p:cNvSpPr>
              <a:spLocks noChangeAspect="1"/>
            </p:cNvSpPr>
            <p:nvPr/>
          </p:nvSpPr>
          <p:spPr bwMode="auto">
            <a:xfrm>
              <a:off x="1109" y="1617"/>
              <a:ext cx="22" cy="24"/>
            </a:xfrm>
            <a:custGeom>
              <a:avLst/>
              <a:gdLst>
                <a:gd name="T0" fmla="*/ 0 w 29"/>
                <a:gd name="T1" fmla="*/ 43 h 43"/>
                <a:gd name="T2" fmla="*/ 15 w 29"/>
                <a:gd name="T3" fmla="*/ 19 h 43"/>
                <a:gd name="T4" fmla="*/ 29 w 29"/>
                <a:gd name="T5" fmla="*/ 0 h 43"/>
              </a:gdLst>
              <a:ahLst/>
              <a:cxnLst>
                <a:cxn ang="0">
                  <a:pos x="T0" y="T1"/>
                </a:cxn>
                <a:cxn ang="0">
                  <a:pos x="T2" y="T3"/>
                </a:cxn>
                <a:cxn ang="0">
                  <a:pos x="T4" y="T5"/>
                </a:cxn>
              </a:cxnLst>
              <a:rect l="0" t="0" r="r" b="b"/>
              <a:pathLst>
                <a:path w="29" h="43">
                  <a:moveTo>
                    <a:pt x="0" y="43"/>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58" name="Line 720"/>
            <p:cNvSpPr>
              <a:spLocks noChangeAspect="1" noChangeShapeType="1"/>
            </p:cNvSpPr>
            <p:nvPr/>
          </p:nvSpPr>
          <p:spPr bwMode="auto">
            <a:xfrm flipV="1">
              <a:off x="1131"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59" name="Freeform 721"/>
            <p:cNvSpPr>
              <a:spLocks noChangeAspect="1"/>
            </p:cNvSpPr>
            <p:nvPr/>
          </p:nvSpPr>
          <p:spPr bwMode="auto">
            <a:xfrm>
              <a:off x="1149" y="1566"/>
              <a:ext cx="22" cy="27"/>
            </a:xfrm>
            <a:custGeom>
              <a:avLst/>
              <a:gdLst>
                <a:gd name="T0" fmla="*/ 0 w 29"/>
                <a:gd name="T1" fmla="*/ 48 h 48"/>
                <a:gd name="T2" fmla="*/ 14 w 29"/>
                <a:gd name="T3" fmla="*/ 24 h 48"/>
                <a:gd name="T4" fmla="*/ 29 w 29"/>
                <a:gd name="T5" fmla="*/ 0 h 48"/>
              </a:gdLst>
              <a:ahLst/>
              <a:cxnLst>
                <a:cxn ang="0">
                  <a:pos x="T0" y="T1"/>
                </a:cxn>
                <a:cxn ang="0">
                  <a:pos x="T2" y="T3"/>
                </a:cxn>
                <a:cxn ang="0">
                  <a:pos x="T4" y="T5"/>
                </a:cxn>
              </a:cxnLst>
              <a:rect l="0" t="0" r="r" b="b"/>
              <a:pathLst>
                <a:path w="29" h="48">
                  <a:moveTo>
                    <a:pt x="0" y="48"/>
                  </a:moveTo>
                  <a:lnTo>
                    <a:pt x="14" y="2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60" name="Line 722"/>
            <p:cNvSpPr>
              <a:spLocks noChangeAspect="1" noChangeShapeType="1"/>
            </p:cNvSpPr>
            <p:nvPr/>
          </p:nvSpPr>
          <p:spPr bwMode="auto">
            <a:xfrm flipV="1">
              <a:off x="1171"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61" name="Freeform 723"/>
            <p:cNvSpPr>
              <a:spLocks noChangeAspect="1"/>
            </p:cNvSpPr>
            <p:nvPr/>
          </p:nvSpPr>
          <p:spPr bwMode="auto">
            <a:xfrm>
              <a:off x="1189" y="1506"/>
              <a:ext cx="22" cy="30"/>
            </a:xfrm>
            <a:custGeom>
              <a:avLst/>
              <a:gdLst>
                <a:gd name="T0" fmla="*/ 0 w 29"/>
                <a:gd name="T1" fmla="*/ 53 h 53"/>
                <a:gd name="T2" fmla="*/ 14 w 29"/>
                <a:gd name="T3" fmla="*/ 29 h 53"/>
                <a:gd name="T4" fmla="*/ 29 w 29"/>
                <a:gd name="T5" fmla="*/ 0 h 53"/>
              </a:gdLst>
              <a:ahLst/>
              <a:cxnLst>
                <a:cxn ang="0">
                  <a:pos x="T0" y="T1"/>
                </a:cxn>
                <a:cxn ang="0">
                  <a:pos x="T2" y="T3"/>
                </a:cxn>
                <a:cxn ang="0">
                  <a:pos x="T4" y="T5"/>
                </a:cxn>
              </a:cxnLst>
              <a:rect l="0" t="0" r="r" b="b"/>
              <a:pathLst>
                <a:path w="29" h="53">
                  <a:moveTo>
                    <a:pt x="0" y="53"/>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62" name="Line 724"/>
            <p:cNvSpPr>
              <a:spLocks noChangeAspect="1" noChangeShapeType="1"/>
            </p:cNvSpPr>
            <p:nvPr/>
          </p:nvSpPr>
          <p:spPr bwMode="auto">
            <a:xfrm flipV="1">
              <a:off x="1211"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63" name="Line 725"/>
            <p:cNvSpPr>
              <a:spLocks noChangeAspect="1" noChangeShapeType="1"/>
            </p:cNvSpPr>
            <p:nvPr/>
          </p:nvSpPr>
          <p:spPr bwMode="auto">
            <a:xfrm flipV="1">
              <a:off x="1228"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64" name="Freeform 726"/>
            <p:cNvSpPr>
              <a:spLocks noChangeAspect="1"/>
            </p:cNvSpPr>
            <p:nvPr/>
          </p:nvSpPr>
          <p:spPr bwMode="auto">
            <a:xfrm>
              <a:off x="1246" y="1409"/>
              <a:ext cx="22" cy="32"/>
            </a:xfrm>
            <a:custGeom>
              <a:avLst/>
              <a:gdLst>
                <a:gd name="T0" fmla="*/ 0 w 29"/>
                <a:gd name="T1" fmla="*/ 58 h 58"/>
                <a:gd name="T2" fmla="*/ 15 w 29"/>
                <a:gd name="T3" fmla="*/ 29 h 58"/>
                <a:gd name="T4" fmla="*/ 29 w 29"/>
                <a:gd name="T5" fmla="*/ 0 h 58"/>
              </a:gdLst>
              <a:ahLst/>
              <a:cxnLst>
                <a:cxn ang="0">
                  <a:pos x="T0" y="T1"/>
                </a:cxn>
                <a:cxn ang="0">
                  <a:pos x="T2" y="T3"/>
                </a:cxn>
                <a:cxn ang="0">
                  <a:pos x="T4" y="T5"/>
                </a:cxn>
              </a:cxnLst>
              <a:rect l="0" t="0" r="r" b="b"/>
              <a:pathLst>
                <a:path w="29" h="58">
                  <a:moveTo>
                    <a:pt x="0" y="58"/>
                  </a:moveTo>
                  <a:lnTo>
                    <a:pt x="15"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65" name="Line 727"/>
            <p:cNvSpPr>
              <a:spLocks noChangeAspect="1" noChangeShapeType="1"/>
            </p:cNvSpPr>
            <p:nvPr/>
          </p:nvSpPr>
          <p:spPr bwMode="auto">
            <a:xfrm flipV="1">
              <a:off x="1268"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66" name="Freeform 728"/>
            <p:cNvSpPr>
              <a:spLocks noChangeAspect="1"/>
            </p:cNvSpPr>
            <p:nvPr/>
          </p:nvSpPr>
          <p:spPr bwMode="auto">
            <a:xfrm>
              <a:off x="1286" y="1336"/>
              <a:ext cx="22" cy="38"/>
            </a:xfrm>
            <a:custGeom>
              <a:avLst/>
              <a:gdLst>
                <a:gd name="T0" fmla="*/ 0 w 29"/>
                <a:gd name="T1" fmla="*/ 67 h 67"/>
                <a:gd name="T2" fmla="*/ 15 w 29"/>
                <a:gd name="T3" fmla="*/ 33 h 67"/>
                <a:gd name="T4" fmla="*/ 29 w 29"/>
                <a:gd name="T5" fmla="*/ 0 h 67"/>
              </a:gdLst>
              <a:ahLst/>
              <a:cxnLst>
                <a:cxn ang="0">
                  <a:pos x="T0" y="T1"/>
                </a:cxn>
                <a:cxn ang="0">
                  <a:pos x="T2" y="T3"/>
                </a:cxn>
                <a:cxn ang="0">
                  <a:pos x="T4" y="T5"/>
                </a:cxn>
              </a:cxnLst>
              <a:rect l="0" t="0" r="r" b="b"/>
              <a:pathLst>
                <a:path w="29" h="67">
                  <a:moveTo>
                    <a:pt x="0" y="67"/>
                  </a:moveTo>
                  <a:lnTo>
                    <a:pt x="15" y="33"/>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67" name="Line 729"/>
            <p:cNvSpPr>
              <a:spLocks noChangeAspect="1" noChangeShapeType="1"/>
            </p:cNvSpPr>
            <p:nvPr/>
          </p:nvSpPr>
          <p:spPr bwMode="auto">
            <a:xfrm flipV="1">
              <a:off x="1308"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68" name="Line 730"/>
            <p:cNvSpPr>
              <a:spLocks noChangeAspect="1" noChangeShapeType="1"/>
            </p:cNvSpPr>
            <p:nvPr/>
          </p:nvSpPr>
          <p:spPr bwMode="auto">
            <a:xfrm flipV="1">
              <a:off x="1326"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69" name="Freeform 731"/>
            <p:cNvSpPr>
              <a:spLocks noChangeAspect="1"/>
            </p:cNvSpPr>
            <p:nvPr/>
          </p:nvSpPr>
          <p:spPr bwMode="auto">
            <a:xfrm>
              <a:off x="1344" y="1222"/>
              <a:ext cx="21"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70" name="Freeform 732"/>
            <p:cNvSpPr>
              <a:spLocks noChangeAspect="1"/>
            </p:cNvSpPr>
            <p:nvPr/>
          </p:nvSpPr>
          <p:spPr bwMode="auto">
            <a:xfrm>
              <a:off x="1365" y="1182"/>
              <a:ext cx="18" cy="40"/>
            </a:xfrm>
            <a:custGeom>
              <a:avLst/>
              <a:gdLst>
                <a:gd name="T0" fmla="*/ 0 w 24"/>
                <a:gd name="T1" fmla="*/ 72 h 72"/>
                <a:gd name="T2" fmla="*/ 9 w 24"/>
                <a:gd name="T3" fmla="*/ 34 h 72"/>
                <a:gd name="T4" fmla="*/ 24 w 24"/>
                <a:gd name="T5" fmla="*/ 0 h 72"/>
              </a:gdLst>
              <a:ahLst/>
              <a:cxnLst>
                <a:cxn ang="0">
                  <a:pos x="T0" y="T1"/>
                </a:cxn>
                <a:cxn ang="0">
                  <a:pos x="T2" y="T3"/>
                </a:cxn>
                <a:cxn ang="0">
                  <a:pos x="T4" y="T5"/>
                </a:cxn>
              </a:cxnLst>
              <a:rect l="0" t="0" r="r" b="b"/>
              <a:pathLst>
                <a:path w="24" h="72">
                  <a:moveTo>
                    <a:pt x="0" y="72"/>
                  </a:moveTo>
                  <a:lnTo>
                    <a:pt x="9" y="3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71" name="Freeform 733"/>
            <p:cNvSpPr>
              <a:spLocks noChangeAspect="1"/>
            </p:cNvSpPr>
            <p:nvPr/>
          </p:nvSpPr>
          <p:spPr bwMode="auto">
            <a:xfrm>
              <a:off x="1383" y="1144"/>
              <a:ext cx="22"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72" name="Line 734"/>
            <p:cNvSpPr>
              <a:spLocks noChangeAspect="1" noChangeShapeType="1"/>
            </p:cNvSpPr>
            <p:nvPr/>
          </p:nvSpPr>
          <p:spPr bwMode="auto">
            <a:xfrm flipV="1">
              <a:off x="1405"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73" name="Freeform 735"/>
            <p:cNvSpPr>
              <a:spLocks noChangeAspect="1"/>
            </p:cNvSpPr>
            <p:nvPr/>
          </p:nvSpPr>
          <p:spPr bwMode="auto">
            <a:xfrm>
              <a:off x="1423" y="1063"/>
              <a:ext cx="21" cy="41"/>
            </a:xfrm>
            <a:custGeom>
              <a:avLst/>
              <a:gdLst>
                <a:gd name="T0" fmla="*/ 0 w 28"/>
                <a:gd name="T1" fmla="*/ 72 h 72"/>
                <a:gd name="T2" fmla="*/ 14 w 28"/>
                <a:gd name="T3" fmla="*/ 34 h 72"/>
                <a:gd name="T4" fmla="*/ 28 w 28"/>
                <a:gd name="T5" fmla="*/ 0 h 72"/>
              </a:gdLst>
              <a:ahLst/>
              <a:cxnLst>
                <a:cxn ang="0">
                  <a:pos x="T0" y="T1"/>
                </a:cxn>
                <a:cxn ang="0">
                  <a:pos x="T2" y="T3"/>
                </a:cxn>
                <a:cxn ang="0">
                  <a:pos x="T4" y="T5"/>
                </a:cxn>
              </a:cxnLst>
              <a:rect l="0" t="0" r="r" b="b"/>
              <a:pathLst>
                <a:path w="28" h="72">
                  <a:moveTo>
                    <a:pt x="0" y="72"/>
                  </a:moveTo>
                  <a:lnTo>
                    <a:pt x="14" y="3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74" name="Line 736"/>
            <p:cNvSpPr>
              <a:spLocks noChangeAspect="1" noChangeShapeType="1"/>
            </p:cNvSpPr>
            <p:nvPr/>
          </p:nvSpPr>
          <p:spPr bwMode="auto">
            <a:xfrm flipV="1">
              <a:off x="1444"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75" name="Line 737"/>
            <p:cNvSpPr>
              <a:spLocks noChangeAspect="1" noChangeShapeType="1"/>
            </p:cNvSpPr>
            <p:nvPr/>
          </p:nvSpPr>
          <p:spPr bwMode="auto">
            <a:xfrm flipV="1">
              <a:off x="1462"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76" name="Freeform 738"/>
            <p:cNvSpPr>
              <a:spLocks noChangeAspect="1"/>
            </p:cNvSpPr>
            <p:nvPr/>
          </p:nvSpPr>
          <p:spPr bwMode="auto">
            <a:xfrm>
              <a:off x="1480" y="945"/>
              <a:ext cx="22" cy="40"/>
            </a:xfrm>
            <a:custGeom>
              <a:avLst/>
              <a:gdLst>
                <a:gd name="T0" fmla="*/ 0 w 29"/>
                <a:gd name="T1" fmla="*/ 72 h 72"/>
                <a:gd name="T2" fmla="*/ 15 w 29"/>
                <a:gd name="T3" fmla="*/ 34 h 72"/>
                <a:gd name="T4" fmla="*/ 29 w 29"/>
                <a:gd name="T5" fmla="*/ 0 h 72"/>
              </a:gdLst>
              <a:ahLst/>
              <a:cxnLst>
                <a:cxn ang="0">
                  <a:pos x="T0" y="T1"/>
                </a:cxn>
                <a:cxn ang="0">
                  <a:pos x="T2" y="T3"/>
                </a:cxn>
                <a:cxn ang="0">
                  <a:pos x="T4" y="T5"/>
                </a:cxn>
              </a:cxnLst>
              <a:rect l="0" t="0" r="r" b="b"/>
              <a:pathLst>
                <a:path w="29" h="72">
                  <a:moveTo>
                    <a:pt x="0" y="72"/>
                  </a:moveTo>
                  <a:lnTo>
                    <a:pt x="15"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77" name="Line 739"/>
            <p:cNvSpPr>
              <a:spLocks noChangeAspect="1" noChangeShapeType="1"/>
            </p:cNvSpPr>
            <p:nvPr/>
          </p:nvSpPr>
          <p:spPr bwMode="auto">
            <a:xfrm flipV="1">
              <a:off x="1502"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78" name="Freeform 740"/>
            <p:cNvSpPr>
              <a:spLocks noChangeAspect="1"/>
            </p:cNvSpPr>
            <p:nvPr/>
          </p:nvSpPr>
          <p:spPr bwMode="auto">
            <a:xfrm>
              <a:off x="1520" y="872"/>
              <a:ext cx="22" cy="35"/>
            </a:xfrm>
            <a:custGeom>
              <a:avLst/>
              <a:gdLst>
                <a:gd name="T0" fmla="*/ 0 w 29"/>
                <a:gd name="T1" fmla="*/ 62 h 62"/>
                <a:gd name="T2" fmla="*/ 14 w 29"/>
                <a:gd name="T3" fmla="*/ 28 h 62"/>
                <a:gd name="T4" fmla="*/ 29 w 29"/>
                <a:gd name="T5" fmla="*/ 0 h 62"/>
              </a:gdLst>
              <a:ahLst/>
              <a:cxnLst>
                <a:cxn ang="0">
                  <a:pos x="T0" y="T1"/>
                </a:cxn>
                <a:cxn ang="0">
                  <a:pos x="T2" y="T3"/>
                </a:cxn>
                <a:cxn ang="0">
                  <a:pos x="T4" y="T5"/>
                </a:cxn>
              </a:cxnLst>
              <a:rect l="0" t="0" r="r" b="b"/>
              <a:pathLst>
                <a:path w="29" h="62">
                  <a:moveTo>
                    <a:pt x="0" y="62"/>
                  </a:moveTo>
                  <a:lnTo>
                    <a:pt x="14" y="28"/>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79" name="Line 741"/>
            <p:cNvSpPr>
              <a:spLocks noChangeAspect="1" noChangeShapeType="1"/>
            </p:cNvSpPr>
            <p:nvPr/>
          </p:nvSpPr>
          <p:spPr bwMode="auto">
            <a:xfrm flipV="1">
              <a:off x="1542"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80" name="Line 742"/>
            <p:cNvSpPr>
              <a:spLocks noChangeAspect="1" noChangeShapeType="1"/>
            </p:cNvSpPr>
            <p:nvPr/>
          </p:nvSpPr>
          <p:spPr bwMode="auto">
            <a:xfrm flipV="1">
              <a:off x="1560"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81" name="Freeform 743"/>
            <p:cNvSpPr>
              <a:spLocks noChangeAspect="1"/>
            </p:cNvSpPr>
            <p:nvPr/>
          </p:nvSpPr>
          <p:spPr bwMode="auto">
            <a:xfrm>
              <a:off x="1578" y="769"/>
              <a:ext cx="22" cy="33"/>
            </a:xfrm>
            <a:custGeom>
              <a:avLst/>
              <a:gdLst>
                <a:gd name="T0" fmla="*/ 0 w 29"/>
                <a:gd name="T1" fmla="*/ 58 h 58"/>
                <a:gd name="T2" fmla="*/ 14 w 29"/>
                <a:gd name="T3" fmla="*/ 29 h 58"/>
                <a:gd name="T4" fmla="*/ 29 w 29"/>
                <a:gd name="T5" fmla="*/ 0 h 58"/>
              </a:gdLst>
              <a:ahLst/>
              <a:cxnLst>
                <a:cxn ang="0">
                  <a:pos x="T0" y="T1"/>
                </a:cxn>
                <a:cxn ang="0">
                  <a:pos x="T2" y="T3"/>
                </a:cxn>
                <a:cxn ang="0">
                  <a:pos x="T4" y="T5"/>
                </a:cxn>
              </a:cxnLst>
              <a:rect l="0" t="0" r="r" b="b"/>
              <a:pathLst>
                <a:path w="29" h="58">
                  <a:moveTo>
                    <a:pt x="0" y="58"/>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82" name="Line 744"/>
            <p:cNvSpPr>
              <a:spLocks noChangeAspect="1" noChangeShapeType="1"/>
            </p:cNvSpPr>
            <p:nvPr/>
          </p:nvSpPr>
          <p:spPr bwMode="auto">
            <a:xfrm flipV="1">
              <a:off x="1600"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83" name="Freeform 745"/>
            <p:cNvSpPr>
              <a:spLocks noChangeAspect="1"/>
            </p:cNvSpPr>
            <p:nvPr/>
          </p:nvSpPr>
          <p:spPr bwMode="auto">
            <a:xfrm>
              <a:off x="1618" y="712"/>
              <a:ext cx="21" cy="27"/>
            </a:xfrm>
            <a:custGeom>
              <a:avLst/>
              <a:gdLst>
                <a:gd name="T0" fmla="*/ 0 w 28"/>
                <a:gd name="T1" fmla="*/ 48 h 48"/>
                <a:gd name="T2" fmla="*/ 14 w 28"/>
                <a:gd name="T3" fmla="*/ 24 h 48"/>
                <a:gd name="T4" fmla="*/ 28 w 28"/>
                <a:gd name="T5" fmla="*/ 0 h 48"/>
              </a:gdLst>
              <a:ahLst/>
              <a:cxnLst>
                <a:cxn ang="0">
                  <a:pos x="T0" y="T1"/>
                </a:cxn>
                <a:cxn ang="0">
                  <a:pos x="T2" y="T3"/>
                </a:cxn>
                <a:cxn ang="0">
                  <a:pos x="T4" y="T5"/>
                </a:cxn>
              </a:cxnLst>
              <a:rect l="0" t="0" r="r" b="b"/>
              <a:pathLst>
                <a:path w="28" h="48">
                  <a:moveTo>
                    <a:pt x="0" y="48"/>
                  </a:moveTo>
                  <a:lnTo>
                    <a:pt x="14" y="2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84" name="Freeform 746"/>
            <p:cNvSpPr>
              <a:spLocks noChangeAspect="1"/>
            </p:cNvSpPr>
            <p:nvPr/>
          </p:nvSpPr>
          <p:spPr bwMode="auto">
            <a:xfrm>
              <a:off x="1639" y="686"/>
              <a:ext cx="18" cy="26"/>
            </a:xfrm>
            <a:custGeom>
              <a:avLst/>
              <a:gdLst>
                <a:gd name="T0" fmla="*/ 0 w 24"/>
                <a:gd name="T1" fmla="*/ 47 h 47"/>
                <a:gd name="T2" fmla="*/ 10 w 24"/>
                <a:gd name="T3" fmla="*/ 24 h 47"/>
                <a:gd name="T4" fmla="*/ 24 w 24"/>
                <a:gd name="T5" fmla="*/ 0 h 47"/>
              </a:gdLst>
              <a:ahLst/>
              <a:cxnLst>
                <a:cxn ang="0">
                  <a:pos x="T0" y="T1"/>
                </a:cxn>
                <a:cxn ang="0">
                  <a:pos x="T2" y="T3"/>
                </a:cxn>
                <a:cxn ang="0">
                  <a:pos x="T4" y="T5"/>
                </a:cxn>
              </a:cxnLst>
              <a:rect l="0" t="0" r="r" b="b"/>
              <a:pathLst>
                <a:path w="24" h="47">
                  <a:moveTo>
                    <a:pt x="0" y="47"/>
                  </a:moveTo>
                  <a:lnTo>
                    <a:pt x="10" y="2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85" name="Freeform 747"/>
            <p:cNvSpPr>
              <a:spLocks noChangeAspect="1"/>
            </p:cNvSpPr>
            <p:nvPr/>
          </p:nvSpPr>
          <p:spPr bwMode="auto">
            <a:xfrm>
              <a:off x="1657" y="664"/>
              <a:ext cx="21" cy="22"/>
            </a:xfrm>
            <a:custGeom>
              <a:avLst/>
              <a:gdLst>
                <a:gd name="T0" fmla="*/ 0 w 29"/>
                <a:gd name="T1" fmla="*/ 39 h 39"/>
                <a:gd name="T2" fmla="*/ 15 w 29"/>
                <a:gd name="T3" fmla="*/ 19 h 39"/>
                <a:gd name="T4" fmla="*/ 29 w 29"/>
                <a:gd name="T5" fmla="*/ 0 h 39"/>
              </a:gdLst>
              <a:ahLst/>
              <a:cxnLst>
                <a:cxn ang="0">
                  <a:pos x="T0" y="T1"/>
                </a:cxn>
                <a:cxn ang="0">
                  <a:pos x="T2" y="T3"/>
                </a:cxn>
                <a:cxn ang="0">
                  <a:pos x="T4" y="T5"/>
                </a:cxn>
              </a:cxnLst>
              <a:rect l="0" t="0" r="r" b="b"/>
              <a:pathLst>
                <a:path w="29" h="39">
                  <a:moveTo>
                    <a:pt x="0" y="39"/>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86" name="Freeform 748"/>
            <p:cNvSpPr>
              <a:spLocks noChangeAspect="1"/>
            </p:cNvSpPr>
            <p:nvPr/>
          </p:nvSpPr>
          <p:spPr bwMode="auto">
            <a:xfrm>
              <a:off x="1678" y="643"/>
              <a:ext cx="18" cy="21"/>
            </a:xfrm>
            <a:custGeom>
              <a:avLst/>
              <a:gdLst>
                <a:gd name="T0" fmla="*/ 0 w 24"/>
                <a:gd name="T1" fmla="*/ 38 h 38"/>
                <a:gd name="T2" fmla="*/ 15 w 24"/>
                <a:gd name="T3" fmla="*/ 19 h 38"/>
                <a:gd name="T4" fmla="*/ 24 w 24"/>
                <a:gd name="T5" fmla="*/ 0 h 38"/>
              </a:gdLst>
              <a:ahLst/>
              <a:cxnLst>
                <a:cxn ang="0">
                  <a:pos x="T0" y="T1"/>
                </a:cxn>
                <a:cxn ang="0">
                  <a:pos x="T2" y="T3"/>
                </a:cxn>
                <a:cxn ang="0">
                  <a:pos x="T4" y="T5"/>
                </a:cxn>
              </a:cxnLst>
              <a:rect l="0" t="0" r="r" b="b"/>
              <a:pathLst>
                <a:path w="24" h="38">
                  <a:moveTo>
                    <a:pt x="0" y="38"/>
                  </a:moveTo>
                  <a:lnTo>
                    <a:pt x="15" y="19"/>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87" name="Freeform 749"/>
            <p:cNvSpPr>
              <a:spLocks noChangeAspect="1"/>
            </p:cNvSpPr>
            <p:nvPr/>
          </p:nvSpPr>
          <p:spPr bwMode="auto">
            <a:xfrm>
              <a:off x="1696" y="626"/>
              <a:ext cx="18" cy="17"/>
            </a:xfrm>
            <a:custGeom>
              <a:avLst/>
              <a:gdLst>
                <a:gd name="T0" fmla="*/ 0 w 24"/>
                <a:gd name="T1" fmla="*/ 29 h 29"/>
                <a:gd name="T2" fmla="*/ 10 w 24"/>
                <a:gd name="T3" fmla="*/ 14 h 29"/>
                <a:gd name="T4" fmla="*/ 24 w 24"/>
                <a:gd name="T5" fmla="*/ 0 h 29"/>
              </a:gdLst>
              <a:ahLst/>
              <a:cxnLst>
                <a:cxn ang="0">
                  <a:pos x="T0" y="T1"/>
                </a:cxn>
                <a:cxn ang="0">
                  <a:pos x="T2" y="T3"/>
                </a:cxn>
                <a:cxn ang="0">
                  <a:pos x="T4" y="T5"/>
                </a:cxn>
              </a:cxnLst>
              <a:rect l="0" t="0" r="r" b="b"/>
              <a:pathLst>
                <a:path w="24" h="29">
                  <a:moveTo>
                    <a:pt x="0" y="29"/>
                  </a:moveTo>
                  <a:lnTo>
                    <a:pt x="10" y="1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88" name="Freeform 750"/>
            <p:cNvSpPr>
              <a:spLocks noChangeAspect="1"/>
            </p:cNvSpPr>
            <p:nvPr/>
          </p:nvSpPr>
          <p:spPr bwMode="auto">
            <a:xfrm>
              <a:off x="1714" y="610"/>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89" name="Line 751"/>
            <p:cNvSpPr>
              <a:spLocks noChangeAspect="1" noChangeShapeType="1"/>
            </p:cNvSpPr>
            <p:nvPr/>
          </p:nvSpPr>
          <p:spPr bwMode="auto">
            <a:xfrm flipV="1">
              <a:off x="1736"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90" name="Freeform 752"/>
            <p:cNvSpPr>
              <a:spLocks noChangeAspect="1"/>
            </p:cNvSpPr>
            <p:nvPr/>
          </p:nvSpPr>
          <p:spPr bwMode="auto">
            <a:xfrm>
              <a:off x="1754" y="591"/>
              <a:ext cx="22" cy="8"/>
            </a:xfrm>
            <a:custGeom>
              <a:avLst/>
              <a:gdLst>
                <a:gd name="T0" fmla="*/ 0 w 29"/>
                <a:gd name="T1" fmla="*/ 14 h 14"/>
                <a:gd name="T2" fmla="*/ 14 w 29"/>
                <a:gd name="T3" fmla="*/ 4 h 14"/>
                <a:gd name="T4" fmla="*/ 29 w 29"/>
                <a:gd name="T5" fmla="*/ 0 h 14"/>
              </a:gdLst>
              <a:ahLst/>
              <a:cxnLst>
                <a:cxn ang="0">
                  <a:pos x="T0" y="T1"/>
                </a:cxn>
                <a:cxn ang="0">
                  <a:pos x="T2" y="T3"/>
                </a:cxn>
                <a:cxn ang="0">
                  <a:pos x="T4" y="T5"/>
                </a:cxn>
              </a:cxnLst>
              <a:rect l="0" t="0" r="r" b="b"/>
              <a:pathLst>
                <a:path w="29" h="14">
                  <a:moveTo>
                    <a:pt x="0" y="14"/>
                  </a:moveTo>
                  <a:lnTo>
                    <a:pt x="14" y="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91" name="Freeform 753"/>
            <p:cNvSpPr>
              <a:spLocks noChangeAspect="1"/>
            </p:cNvSpPr>
            <p:nvPr/>
          </p:nvSpPr>
          <p:spPr bwMode="auto">
            <a:xfrm>
              <a:off x="1776" y="586"/>
              <a:ext cx="18" cy="5"/>
            </a:xfrm>
            <a:custGeom>
              <a:avLst/>
              <a:gdLst>
                <a:gd name="T0" fmla="*/ 0 w 24"/>
                <a:gd name="T1" fmla="*/ 10 h 10"/>
                <a:gd name="T2" fmla="*/ 14 w 24"/>
                <a:gd name="T3" fmla="*/ 5 h 10"/>
                <a:gd name="T4" fmla="*/ 24 w 24"/>
                <a:gd name="T5" fmla="*/ 0 h 10"/>
              </a:gdLst>
              <a:ahLst/>
              <a:cxnLst>
                <a:cxn ang="0">
                  <a:pos x="T0" y="T1"/>
                </a:cxn>
                <a:cxn ang="0">
                  <a:pos x="T2" y="T3"/>
                </a:cxn>
                <a:cxn ang="0">
                  <a:pos x="T4" y="T5"/>
                </a:cxn>
              </a:cxnLst>
              <a:rect l="0" t="0" r="r" b="b"/>
              <a:pathLst>
                <a:path w="24" h="10">
                  <a:moveTo>
                    <a:pt x="0" y="10"/>
                  </a:moveTo>
                  <a:lnTo>
                    <a:pt x="14" y="5"/>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92" name="Freeform 754"/>
            <p:cNvSpPr>
              <a:spLocks noChangeAspect="1"/>
            </p:cNvSpPr>
            <p:nvPr/>
          </p:nvSpPr>
          <p:spPr bwMode="auto">
            <a:xfrm>
              <a:off x="1794" y="586"/>
              <a:ext cx="18" cy="0"/>
            </a:xfrm>
            <a:custGeom>
              <a:avLst/>
              <a:gdLst>
                <a:gd name="T0" fmla="*/ 0 w 24"/>
                <a:gd name="T1" fmla="*/ 9 w 24"/>
                <a:gd name="T2" fmla="*/ 24 w 24"/>
              </a:gdLst>
              <a:ahLst/>
              <a:cxnLst>
                <a:cxn ang="0">
                  <a:pos x="T0" y="0"/>
                </a:cxn>
                <a:cxn ang="0">
                  <a:pos x="T1" y="0"/>
                </a:cxn>
                <a:cxn ang="0">
                  <a:pos x="T2" y="0"/>
                </a:cxn>
              </a:cxnLst>
              <a:rect l="0" t="0" r="r" b="b"/>
              <a:pathLst>
                <a:path w="24">
                  <a:moveTo>
                    <a:pt x="0" y="0"/>
                  </a:moveTo>
                  <a:lnTo>
                    <a:pt x="9"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93" name="Freeform 755"/>
            <p:cNvSpPr>
              <a:spLocks noChangeAspect="1"/>
            </p:cNvSpPr>
            <p:nvPr/>
          </p:nvSpPr>
          <p:spPr bwMode="auto">
            <a:xfrm>
              <a:off x="1812" y="586"/>
              <a:ext cx="21" cy="0"/>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94" name="Freeform 756"/>
            <p:cNvSpPr>
              <a:spLocks noChangeAspect="1"/>
            </p:cNvSpPr>
            <p:nvPr/>
          </p:nvSpPr>
          <p:spPr bwMode="auto">
            <a:xfrm>
              <a:off x="1833" y="586"/>
              <a:ext cx="18" cy="5"/>
            </a:xfrm>
            <a:custGeom>
              <a:avLst/>
              <a:gdLst>
                <a:gd name="T0" fmla="*/ 0 w 24"/>
                <a:gd name="T1" fmla="*/ 0 h 10"/>
                <a:gd name="T2" fmla="*/ 10 w 24"/>
                <a:gd name="T3" fmla="*/ 5 h 10"/>
                <a:gd name="T4" fmla="*/ 24 w 24"/>
                <a:gd name="T5" fmla="*/ 10 h 10"/>
              </a:gdLst>
              <a:ahLst/>
              <a:cxnLst>
                <a:cxn ang="0">
                  <a:pos x="T0" y="T1"/>
                </a:cxn>
                <a:cxn ang="0">
                  <a:pos x="T2" y="T3"/>
                </a:cxn>
                <a:cxn ang="0">
                  <a:pos x="T4" y="T5"/>
                </a:cxn>
              </a:cxnLst>
              <a:rect l="0" t="0" r="r" b="b"/>
              <a:pathLst>
                <a:path w="24" h="10">
                  <a:moveTo>
                    <a:pt x="0" y="0"/>
                  </a:moveTo>
                  <a:lnTo>
                    <a:pt x="10" y="5"/>
                  </a:lnTo>
                  <a:lnTo>
                    <a:pt x="24"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95" name="Freeform 757"/>
            <p:cNvSpPr>
              <a:spLocks noChangeAspect="1"/>
            </p:cNvSpPr>
            <p:nvPr/>
          </p:nvSpPr>
          <p:spPr bwMode="auto">
            <a:xfrm>
              <a:off x="1851" y="591"/>
              <a:ext cx="22" cy="8"/>
            </a:xfrm>
            <a:custGeom>
              <a:avLst/>
              <a:gdLst>
                <a:gd name="T0" fmla="*/ 0 w 29"/>
                <a:gd name="T1" fmla="*/ 0 h 14"/>
                <a:gd name="T2" fmla="*/ 15 w 29"/>
                <a:gd name="T3" fmla="*/ 4 h 14"/>
                <a:gd name="T4" fmla="*/ 29 w 29"/>
                <a:gd name="T5" fmla="*/ 14 h 14"/>
              </a:gdLst>
              <a:ahLst/>
              <a:cxnLst>
                <a:cxn ang="0">
                  <a:pos x="T0" y="T1"/>
                </a:cxn>
                <a:cxn ang="0">
                  <a:pos x="T2" y="T3"/>
                </a:cxn>
                <a:cxn ang="0">
                  <a:pos x="T4" y="T5"/>
                </a:cxn>
              </a:cxnLst>
              <a:rect l="0" t="0" r="r" b="b"/>
              <a:pathLst>
                <a:path w="29" h="14">
                  <a:moveTo>
                    <a:pt x="0" y="0"/>
                  </a:moveTo>
                  <a:lnTo>
                    <a:pt x="15" y="4"/>
                  </a:lnTo>
                  <a:lnTo>
                    <a:pt x="29" y="1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96" name="Line 758"/>
            <p:cNvSpPr>
              <a:spLocks noChangeAspect="1" noChangeShapeType="1"/>
            </p:cNvSpPr>
            <p:nvPr/>
          </p:nvSpPr>
          <p:spPr bwMode="auto">
            <a:xfrm>
              <a:off x="1873"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97" name="Freeform 759"/>
            <p:cNvSpPr>
              <a:spLocks noChangeAspect="1"/>
            </p:cNvSpPr>
            <p:nvPr/>
          </p:nvSpPr>
          <p:spPr bwMode="auto">
            <a:xfrm>
              <a:off x="1891" y="610"/>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98" name="Freeform 760"/>
            <p:cNvSpPr>
              <a:spLocks noChangeAspect="1"/>
            </p:cNvSpPr>
            <p:nvPr/>
          </p:nvSpPr>
          <p:spPr bwMode="auto">
            <a:xfrm>
              <a:off x="1913" y="626"/>
              <a:ext cx="18" cy="17"/>
            </a:xfrm>
            <a:custGeom>
              <a:avLst/>
              <a:gdLst>
                <a:gd name="T0" fmla="*/ 0 w 24"/>
                <a:gd name="T1" fmla="*/ 0 h 29"/>
                <a:gd name="T2" fmla="*/ 14 w 24"/>
                <a:gd name="T3" fmla="*/ 14 h 29"/>
                <a:gd name="T4" fmla="*/ 24 w 24"/>
                <a:gd name="T5" fmla="*/ 29 h 29"/>
              </a:gdLst>
              <a:ahLst/>
              <a:cxnLst>
                <a:cxn ang="0">
                  <a:pos x="T0" y="T1"/>
                </a:cxn>
                <a:cxn ang="0">
                  <a:pos x="T2" y="T3"/>
                </a:cxn>
                <a:cxn ang="0">
                  <a:pos x="T4" y="T5"/>
                </a:cxn>
              </a:cxnLst>
              <a:rect l="0" t="0" r="r" b="b"/>
              <a:pathLst>
                <a:path w="24" h="29">
                  <a:moveTo>
                    <a:pt x="0" y="0"/>
                  </a:moveTo>
                  <a:lnTo>
                    <a:pt x="14" y="14"/>
                  </a:lnTo>
                  <a:lnTo>
                    <a:pt x="24"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99" name="Freeform 761"/>
            <p:cNvSpPr>
              <a:spLocks noChangeAspect="1"/>
            </p:cNvSpPr>
            <p:nvPr/>
          </p:nvSpPr>
          <p:spPr bwMode="auto">
            <a:xfrm>
              <a:off x="1931" y="643"/>
              <a:ext cx="18" cy="21"/>
            </a:xfrm>
            <a:custGeom>
              <a:avLst/>
              <a:gdLst>
                <a:gd name="T0" fmla="*/ 0 w 24"/>
                <a:gd name="T1" fmla="*/ 0 h 38"/>
                <a:gd name="T2" fmla="*/ 9 w 24"/>
                <a:gd name="T3" fmla="*/ 19 h 38"/>
                <a:gd name="T4" fmla="*/ 24 w 24"/>
                <a:gd name="T5" fmla="*/ 38 h 38"/>
              </a:gdLst>
              <a:ahLst/>
              <a:cxnLst>
                <a:cxn ang="0">
                  <a:pos x="T0" y="T1"/>
                </a:cxn>
                <a:cxn ang="0">
                  <a:pos x="T2" y="T3"/>
                </a:cxn>
                <a:cxn ang="0">
                  <a:pos x="T4" y="T5"/>
                </a:cxn>
              </a:cxnLst>
              <a:rect l="0" t="0" r="r" b="b"/>
              <a:pathLst>
                <a:path w="24" h="38">
                  <a:moveTo>
                    <a:pt x="0" y="0"/>
                  </a:moveTo>
                  <a:lnTo>
                    <a:pt x="9" y="19"/>
                  </a:lnTo>
                  <a:lnTo>
                    <a:pt x="24" y="3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00" name="Freeform 762"/>
            <p:cNvSpPr>
              <a:spLocks noChangeAspect="1"/>
            </p:cNvSpPr>
            <p:nvPr/>
          </p:nvSpPr>
          <p:spPr bwMode="auto">
            <a:xfrm>
              <a:off x="1949" y="664"/>
              <a:ext cx="21" cy="22"/>
            </a:xfrm>
            <a:custGeom>
              <a:avLst/>
              <a:gdLst>
                <a:gd name="T0" fmla="*/ 0 w 29"/>
                <a:gd name="T1" fmla="*/ 0 h 39"/>
                <a:gd name="T2" fmla="*/ 14 w 29"/>
                <a:gd name="T3" fmla="*/ 19 h 39"/>
                <a:gd name="T4" fmla="*/ 29 w 29"/>
                <a:gd name="T5" fmla="*/ 39 h 39"/>
              </a:gdLst>
              <a:ahLst/>
              <a:cxnLst>
                <a:cxn ang="0">
                  <a:pos x="T0" y="T1"/>
                </a:cxn>
                <a:cxn ang="0">
                  <a:pos x="T2" y="T3"/>
                </a:cxn>
                <a:cxn ang="0">
                  <a:pos x="T4" y="T5"/>
                </a:cxn>
              </a:cxnLst>
              <a:rect l="0" t="0" r="r" b="b"/>
              <a:pathLst>
                <a:path w="29" h="39">
                  <a:moveTo>
                    <a:pt x="0" y="0"/>
                  </a:moveTo>
                  <a:lnTo>
                    <a:pt x="14" y="19"/>
                  </a:lnTo>
                  <a:lnTo>
                    <a:pt x="29" y="3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01" name="Freeform 763"/>
            <p:cNvSpPr>
              <a:spLocks noChangeAspect="1"/>
            </p:cNvSpPr>
            <p:nvPr/>
          </p:nvSpPr>
          <p:spPr bwMode="auto">
            <a:xfrm>
              <a:off x="1970" y="686"/>
              <a:ext cx="18" cy="26"/>
            </a:xfrm>
            <a:custGeom>
              <a:avLst/>
              <a:gdLst>
                <a:gd name="T0" fmla="*/ 0 w 24"/>
                <a:gd name="T1" fmla="*/ 0 h 47"/>
                <a:gd name="T2" fmla="*/ 9 w 24"/>
                <a:gd name="T3" fmla="*/ 24 h 47"/>
                <a:gd name="T4" fmla="*/ 24 w 24"/>
                <a:gd name="T5" fmla="*/ 47 h 47"/>
              </a:gdLst>
              <a:ahLst/>
              <a:cxnLst>
                <a:cxn ang="0">
                  <a:pos x="T0" y="T1"/>
                </a:cxn>
                <a:cxn ang="0">
                  <a:pos x="T2" y="T3"/>
                </a:cxn>
                <a:cxn ang="0">
                  <a:pos x="T4" y="T5"/>
                </a:cxn>
              </a:cxnLst>
              <a:rect l="0" t="0" r="r" b="b"/>
              <a:pathLst>
                <a:path w="24" h="47">
                  <a:moveTo>
                    <a:pt x="0" y="0"/>
                  </a:moveTo>
                  <a:lnTo>
                    <a:pt x="9" y="24"/>
                  </a:lnTo>
                  <a:lnTo>
                    <a:pt x="24" y="4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02" name="Freeform 764"/>
            <p:cNvSpPr>
              <a:spLocks noChangeAspect="1"/>
            </p:cNvSpPr>
            <p:nvPr/>
          </p:nvSpPr>
          <p:spPr bwMode="auto">
            <a:xfrm>
              <a:off x="1988" y="712"/>
              <a:ext cx="21" cy="27"/>
            </a:xfrm>
            <a:custGeom>
              <a:avLst/>
              <a:gdLst>
                <a:gd name="T0" fmla="*/ 0 w 28"/>
                <a:gd name="T1" fmla="*/ 0 h 48"/>
                <a:gd name="T2" fmla="*/ 14 w 28"/>
                <a:gd name="T3" fmla="*/ 24 h 48"/>
                <a:gd name="T4" fmla="*/ 28 w 28"/>
                <a:gd name="T5" fmla="*/ 48 h 48"/>
              </a:gdLst>
              <a:ahLst/>
              <a:cxnLst>
                <a:cxn ang="0">
                  <a:pos x="T0" y="T1"/>
                </a:cxn>
                <a:cxn ang="0">
                  <a:pos x="T2" y="T3"/>
                </a:cxn>
                <a:cxn ang="0">
                  <a:pos x="T4" y="T5"/>
                </a:cxn>
              </a:cxnLst>
              <a:rect l="0" t="0" r="r" b="b"/>
              <a:pathLst>
                <a:path w="28" h="48">
                  <a:moveTo>
                    <a:pt x="0" y="0"/>
                  </a:moveTo>
                  <a:lnTo>
                    <a:pt x="14" y="24"/>
                  </a:lnTo>
                  <a:lnTo>
                    <a:pt x="28"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03" name="Line 765"/>
            <p:cNvSpPr>
              <a:spLocks noChangeAspect="1" noChangeShapeType="1"/>
            </p:cNvSpPr>
            <p:nvPr/>
          </p:nvSpPr>
          <p:spPr bwMode="auto">
            <a:xfrm>
              <a:off x="2009"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04" name="Freeform 766"/>
            <p:cNvSpPr>
              <a:spLocks noChangeAspect="1"/>
            </p:cNvSpPr>
            <p:nvPr/>
          </p:nvSpPr>
          <p:spPr bwMode="auto">
            <a:xfrm>
              <a:off x="2027" y="769"/>
              <a:ext cx="22" cy="33"/>
            </a:xfrm>
            <a:custGeom>
              <a:avLst/>
              <a:gdLst>
                <a:gd name="T0" fmla="*/ 0 w 29"/>
                <a:gd name="T1" fmla="*/ 0 h 58"/>
                <a:gd name="T2" fmla="*/ 15 w 29"/>
                <a:gd name="T3" fmla="*/ 29 h 58"/>
                <a:gd name="T4" fmla="*/ 29 w 29"/>
                <a:gd name="T5" fmla="*/ 58 h 58"/>
              </a:gdLst>
              <a:ahLst/>
              <a:cxnLst>
                <a:cxn ang="0">
                  <a:pos x="T0" y="T1"/>
                </a:cxn>
                <a:cxn ang="0">
                  <a:pos x="T2" y="T3"/>
                </a:cxn>
                <a:cxn ang="0">
                  <a:pos x="T4" y="T5"/>
                </a:cxn>
              </a:cxnLst>
              <a:rect l="0" t="0" r="r" b="b"/>
              <a:pathLst>
                <a:path w="29" h="58">
                  <a:moveTo>
                    <a:pt x="0" y="0"/>
                  </a:moveTo>
                  <a:lnTo>
                    <a:pt x="15"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05" name="Line 767"/>
            <p:cNvSpPr>
              <a:spLocks noChangeAspect="1" noChangeShapeType="1"/>
            </p:cNvSpPr>
            <p:nvPr/>
          </p:nvSpPr>
          <p:spPr bwMode="auto">
            <a:xfrm>
              <a:off x="2049"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06" name="Line 768"/>
            <p:cNvSpPr>
              <a:spLocks noChangeAspect="1" noChangeShapeType="1"/>
            </p:cNvSpPr>
            <p:nvPr/>
          </p:nvSpPr>
          <p:spPr bwMode="auto">
            <a:xfrm>
              <a:off x="2067"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07" name="Freeform 769"/>
            <p:cNvSpPr>
              <a:spLocks noChangeAspect="1"/>
            </p:cNvSpPr>
            <p:nvPr/>
          </p:nvSpPr>
          <p:spPr bwMode="auto">
            <a:xfrm>
              <a:off x="2085" y="872"/>
              <a:ext cx="22" cy="35"/>
            </a:xfrm>
            <a:custGeom>
              <a:avLst/>
              <a:gdLst>
                <a:gd name="T0" fmla="*/ 0 w 29"/>
                <a:gd name="T1" fmla="*/ 0 h 62"/>
                <a:gd name="T2" fmla="*/ 15 w 29"/>
                <a:gd name="T3" fmla="*/ 28 h 62"/>
                <a:gd name="T4" fmla="*/ 29 w 29"/>
                <a:gd name="T5" fmla="*/ 62 h 62"/>
              </a:gdLst>
              <a:ahLst/>
              <a:cxnLst>
                <a:cxn ang="0">
                  <a:pos x="T0" y="T1"/>
                </a:cxn>
                <a:cxn ang="0">
                  <a:pos x="T2" y="T3"/>
                </a:cxn>
                <a:cxn ang="0">
                  <a:pos x="T4" y="T5"/>
                </a:cxn>
              </a:cxnLst>
              <a:rect l="0" t="0" r="r" b="b"/>
              <a:pathLst>
                <a:path w="29" h="62">
                  <a:moveTo>
                    <a:pt x="0" y="0"/>
                  </a:moveTo>
                  <a:lnTo>
                    <a:pt x="15" y="28"/>
                  </a:lnTo>
                  <a:lnTo>
                    <a:pt x="29" y="6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08" name="Line 770"/>
            <p:cNvSpPr>
              <a:spLocks noChangeAspect="1" noChangeShapeType="1"/>
            </p:cNvSpPr>
            <p:nvPr/>
          </p:nvSpPr>
          <p:spPr bwMode="auto">
            <a:xfrm>
              <a:off x="2107"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09" name="Freeform 771"/>
            <p:cNvSpPr>
              <a:spLocks noChangeAspect="1"/>
            </p:cNvSpPr>
            <p:nvPr/>
          </p:nvSpPr>
          <p:spPr bwMode="auto">
            <a:xfrm>
              <a:off x="2125" y="945"/>
              <a:ext cx="22" cy="40"/>
            </a:xfrm>
            <a:custGeom>
              <a:avLst/>
              <a:gdLst>
                <a:gd name="T0" fmla="*/ 0 w 29"/>
                <a:gd name="T1" fmla="*/ 0 h 72"/>
                <a:gd name="T2" fmla="*/ 14 w 29"/>
                <a:gd name="T3" fmla="*/ 34 h 72"/>
                <a:gd name="T4" fmla="*/ 29 w 29"/>
                <a:gd name="T5" fmla="*/ 72 h 72"/>
              </a:gdLst>
              <a:ahLst/>
              <a:cxnLst>
                <a:cxn ang="0">
                  <a:pos x="T0" y="T1"/>
                </a:cxn>
                <a:cxn ang="0">
                  <a:pos x="T2" y="T3"/>
                </a:cxn>
                <a:cxn ang="0">
                  <a:pos x="T4" y="T5"/>
                </a:cxn>
              </a:cxnLst>
              <a:rect l="0" t="0" r="r" b="b"/>
              <a:pathLst>
                <a:path w="29" h="72">
                  <a:moveTo>
                    <a:pt x="0" y="0"/>
                  </a:moveTo>
                  <a:lnTo>
                    <a:pt x="14" y="34"/>
                  </a:lnTo>
                  <a:lnTo>
                    <a:pt x="29"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10" name="Line 772"/>
            <p:cNvSpPr>
              <a:spLocks noChangeAspect="1" noChangeShapeType="1"/>
            </p:cNvSpPr>
            <p:nvPr/>
          </p:nvSpPr>
          <p:spPr bwMode="auto">
            <a:xfrm>
              <a:off x="2147"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11" name="Line 773"/>
            <p:cNvSpPr>
              <a:spLocks noChangeAspect="1" noChangeShapeType="1"/>
            </p:cNvSpPr>
            <p:nvPr/>
          </p:nvSpPr>
          <p:spPr bwMode="auto">
            <a:xfrm>
              <a:off x="2165"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12" name="Freeform 774"/>
            <p:cNvSpPr>
              <a:spLocks noChangeAspect="1"/>
            </p:cNvSpPr>
            <p:nvPr/>
          </p:nvSpPr>
          <p:spPr bwMode="auto">
            <a:xfrm>
              <a:off x="2183" y="1063"/>
              <a:ext cx="21" cy="41"/>
            </a:xfrm>
            <a:custGeom>
              <a:avLst/>
              <a:gdLst>
                <a:gd name="T0" fmla="*/ 0 w 28"/>
                <a:gd name="T1" fmla="*/ 0 h 72"/>
                <a:gd name="T2" fmla="*/ 14 w 28"/>
                <a:gd name="T3" fmla="*/ 34 h 72"/>
                <a:gd name="T4" fmla="*/ 28 w 28"/>
                <a:gd name="T5" fmla="*/ 72 h 72"/>
              </a:gdLst>
              <a:ahLst/>
              <a:cxnLst>
                <a:cxn ang="0">
                  <a:pos x="T0" y="T1"/>
                </a:cxn>
                <a:cxn ang="0">
                  <a:pos x="T2" y="T3"/>
                </a:cxn>
                <a:cxn ang="0">
                  <a:pos x="T4" y="T5"/>
                </a:cxn>
              </a:cxnLst>
              <a:rect l="0" t="0" r="r" b="b"/>
              <a:pathLst>
                <a:path w="28" h="72">
                  <a:moveTo>
                    <a:pt x="0" y="0"/>
                  </a:moveTo>
                  <a:lnTo>
                    <a:pt x="14" y="34"/>
                  </a:lnTo>
                  <a:lnTo>
                    <a:pt x="28"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13" name="Line 775"/>
            <p:cNvSpPr>
              <a:spLocks noChangeAspect="1" noChangeShapeType="1"/>
            </p:cNvSpPr>
            <p:nvPr/>
          </p:nvSpPr>
          <p:spPr bwMode="auto">
            <a:xfrm>
              <a:off x="2204"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14" name="Freeform 776"/>
            <p:cNvSpPr>
              <a:spLocks noChangeAspect="1"/>
            </p:cNvSpPr>
            <p:nvPr/>
          </p:nvSpPr>
          <p:spPr bwMode="auto">
            <a:xfrm>
              <a:off x="2222" y="1144"/>
              <a:ext cx="22"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15" name="Freeform 777"/>
            <p:cNvSpPr>
              <a:spLocks noChangeAspect="1"/>
            </p:cNvSpPr>
            <p:nvPr/>
          </p:nvSpPr>
          <p:spPr bwMode="auto">
            <a:xfrm>
              <a:off x="2244" y="1182"/>
              <a:ext cx="18" cy="40"/>
            </a:xfrm>
            <a:custGeom>
              <a:avLst/>
              <a:gdLst>
                <a:gd name="T0" fmla="*/ 0 w 24"/>
                <a:gd name="T1" fmla="*/ 0 h 72"/>
                <a:gd name="T2" fmla="*/ 10 w 24"/>
                <a:gd name="T3" fmla="*/ 34 h 72"/>
                <a:gd name="T4" fmla="*/ 24 w 24"/>
                <a:gd name="T5" fmla="*/ 72 h 72"/>
              </a:gdLst>
              <a:ahLst/>
              <a:cxnLst>
                <a:cxn ang="0">
                  <a:pos x="T0" y="T1"/>
                </a:cxn>
                <a:cxn ang="0">
                  <a:pos x="T2" y="T3"/>
                </a:cxn>
                <a:cxn ang="0">
                  <a:pos x="T4" y="T5"/>
                </a:cxn>
              </a:cxnLst>
              <a:rect l="0" t="0" r="r" b="b"/>
              <a:pathLst>
                <a:path w="24" h="72">
                  <a:moveTo>
                    <a:pt x="0" y="0"/>
                  </a:moveTo>
                  <a:lnTo>
                    <a:pt x="10" y="34"/>
                  </a:lnTo>
                  <a:lnTo>
                    <a:pt x="24"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16" name="Freeform 778"/>
            <p:cNvSpPr>
              <a:spLocks noChangeAspect="1"/>
            </p:cNvSpPr>
            <p:nvPr/>
          </p:nvSpPr>
          <p:spPr bwMode="auto">
            <a:xfrm>
              <a:off x="2262" y="1222"/>
              <a:ext cx="21"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17" name="Line 779"/>
            <p:cNvSpPr>
              <a:spLocks noChangeAspect="1" noChangeShapeType="1"/>
            </p:cNvSpPr>
            <p:nvPr/>
          </p:nvSpPr>
          <p:spPr bwMode="auto">
            <a:xfrm>
              <a:off x="2283"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18" name="Line 780"/>
            <p:cNvSpPr>
              <a:spLocks noChangeAspect="1" noChangeShapeType="1"/>
            </p:cNvSpPr>
            <p:nvPr/>
          </p:nvSpPr>
          <p:spPr bwMode="auto">
            <a:xfrm>
              <a:off x="2301"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19" name="Freeform 781"/>
            <p:cNvSpPr>
              <a:spLocks noChangeAspect="1"/>
            </p:cNvSpPr>
            <p:nvPr/>
          </p:nvSpPr>
          <p:spPr bwMode="auto">
            <a:xfrm>
              <a:off x="2319" y="1336"/>
              <a:ext cx="22" cy="38"/>
            </a:xfrm>
            <a:custGeom>
              <a:avLst/>
              <a:gdLst>
                <a:gd name="T0" fmla="*/ 0 w 29"/>
                <a:gd name="T1" fmla="*/ 0 h 67"/>
                <a:gd name="T2" fmla="*/ 14 w 29"/>
                <a:gd name="T3" fmla="*/ 33 h 67"/>
                <a:gd name="T4" fmla="*/ 29 w 29"/>
                <a:gd name="T5" fmla="*/ 67 h 67"/>
              </a:gdLst>
              <a:ahLst/>
              <a:cxnLst>
                <a:cxn ang="0">
                  <a:pos x="T0" y="T1"/>
                </a:cxn>
                <a:cxn ang="0">
                  <a:pos x="T2" y="T3"/>
                </a:cxn>
                <a:cxn ang="0">
                  <a:pos x="T4" y="T5"/>
                </a:cxn>
              </a:cxnLst>
              <a:rect l="0" t="0" r="r" b="b"/>
              <a:pathLst>
                <a:path w="29" h="67">
                  <a:moveTo>
                    <a:pt x="0" y="0"/>
                  </a:moveTo>
                  <a:lnTo>
                    <a:pt x="14" y="33"/>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20" name="Line 782"/>
            <p:cNvSpPr>
              <a:spLocks noChangeAspect="1" noChangeShapeType="1"/>
            </p:cNvSpPr>
            <p:nvPr/>
          </p:nvSpPr>
          <p:spPr bwMode="auto">
            <a:xfrm>
              <a:off x="2341"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21" name="Freeform 783"/>
            <p:cNvSpPr>
              <a:spLocks noChangeAspect="1"/>
            </p:cNvSpPr>
            <p:nvPr/>
          </p:nvSpPr>
          <p:spPr bwMode="auto">
            <a:xfrm>
              <a:off x="2359" y="1409"/>
              <a:ext cx="22" cy="32"/>
            </a:xfrm>
            <a:custGeom>
              <a:avLst/>
              <a:gdLst>
                <a:gd name="T0" fmla="*/ 0 w 29"/>
                <a:gd name="T1" fmla="*/ 0 h 58"/>
                <a:gd name="T2" fmla="*/ 14 w 29"/>
                <a:gd name="T3" fmla="*/ 29 h 58"/>
                <a:gd name="T4" fmla="*/ 29 w 29"/>
                <a:gd name="T5" fmla="*/ 58 h 58"/>
              </a:gdLst>
              <a:ahLst/>
              <a:cxnLst>
                <a:cxn ang="0">
                  <a:pos x="T0" y="T1"/>
                </a:cxn>
                <a:cxn ang="0">
                  <a:pos x="T2" y="T3"/>
                </a:cxn>
                <a:cxn ang="0">
                  <a:pos x="T4" y="T5"/>
                </a:cxn>
              </a:cxnLst>
              <a:rect l="0" t="0" r="r" b="b"/>
              <a:pathLst>
                <a:path w="29" h="58">
                  <a:moveTo>
                    <a:pt x="0" y="0"/>
                  </a:moveTo>
                  <a:lnTo>
                    <a:pt x="14"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22" name="Line 784"/>
            <p:cNvSpPr>
              <a:spLocks noChangeAspect="1" noChangeShapeType="1"/>
            </p:cNvSpPr>
            <p:nvPr/>
          </p:nvSpPr>
          <p:spPr bwMode="auto">
            <a:xfrm>
              <a:off x="2381"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23" name="Line 785"/>
            <p:cNvSpPr>
              <a:spLocks noChangeAspect="1" noChangeShapeType="1"/>
            </p:cNvSpPr>
            <p:nvPr/>
          </p:nvSpPr>
          <p:spPr bwMode="auto">
            <a:xfrm>
              <a:off x="2399"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24" name="Freeform 786"/>
            <p:cNvSpPr>
              <a:spLocks noChangeAspect="1"/>
            </p:cNvSpPr>
            <p:nvPr/>
          </p:nvSpPr>
          <p:spPr bwMode="auto">
            <a:xfrm>
              <a:off x="2416" y="1506"/>
              <a:ext cx="22" cy="30"/>
            </a:xfrm>
            <a:custGeom>
              <a:avLst/>
              <a:gdLst>
                <a:gd name="T0" fmla="*/ 0 w 29"/>
                <a:gd name="T1" fmla="*/ 0 h 53"/>
                <a:gd name="T2" fmla="*/ 15 w 29"/>
                <a:gd name="T3" fmla="*/ 29 h 53"/>
                <a:gd name="T4" fmla="*/ 29 w 29"/>
                <a:gd name="T5" fmla="*/ 53 h 53"/>
              </a:gdLst>
              <a:ahLst/>
              <a:cxnLst>
                <a:cxn ang="0">
                  <a:pos x="T0" y="T1"/>
                </a:cxn>
                <a:cxn ang="0">
                  <a:pos x="T2" y="T3"/>
                </a:cxn>
                <a:cxn ang="0">
                  <a:pos x="T4" y="T5"/>
                </a:cxn>
              </a:cxnLst>
              <a:rect l="0" t="0" r="r" b="b"/>
              <a:pathLst>
                <a:path w="29" h="53">
                  <a:moveTo>
                    <a:pt x="0" y="0"/>
                  </a:moveTo>
                  <a:lnTo>
                    <a:pt x="15" y="29"/>
                  </a:lnTo>
                  <a:lnTo>
                    <a:pt x="29" y="5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25" name="Line 787"/>
            <p:cNvSpPr>
              <a:spLocks noChangeAspect="1" noChangeShapeType="1"/>
            </p:cNvSpPr>
            <p:nvPr/>
          </p:nvSpPr>
          <p:spPr bwMode="auto">
            <a:xfrm>
              <a:off x="2438"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26" name="Freeform 788"/>
            <p:cNvSpPr>
              <a:spLocks noChangeAspect="1"/>
            </p:cNvSpPr>
            <p:nvPr/>
          </p:nvSpPr>
          <p:spPr bwMode="auto">
            <a:xfrm>
              <a:off x="2456" y="1566"/>
              <a:ext cx="22" cy="27"/>
            </a:xfrm>
            <a:custGeom>
              <a:avLst/>
              <a:gdLst>
                <a:gd name="T0" fmla="*/ 0 w 29"/>
                <a:gd name="T1" fmla="*/ 0 h 48"/>
                <a:gd name="T2" fmla="*/ 15 w 29"/>
                <a:gd name="T3" fmla="*/ 24 h 48"/>
                <a:gd name="T4" fmla="*/ 29 w 29"/>
                <a:gd name="T5" fmla="*/ 48 h 48"/>
              </a:gdLst>
              <a:ahLst/>
              <a:cxnLst>
                <a:cxn ang="0">
                  <a:pos x="T0" y="T1"/>
                </a:cxn>
                <a:cxn ang="0">
                  <a:pos x="T2" y="T3"/>
                </a:cxn>
                <a:cxn ang="0">
                  <a:pos x="T4" y="T5"/>
                </a:cxn>
              </a:cxnLst>
              <a:rect l="0" t="0" r="r" b="b"/>
              <a:pathLst>
                <a:path w="29" h="48">
                  <a:moveTo>
                    <a:pt x="0" y="0"/>
                  </a:moveTo>
                  <a:lnTo>
                    <a:pt x="15" y="24"/>
                  </a:lnTo>
                  <a:lnTo>
                    <a:pt x="29"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27" name="Line 789"/>
            <p:cNvSpPr>
              <a:spLocks noChangeAspect="1" noChangeShapeType="1"/>
            </p:cNvSpPr>
            <p:nvPr/>
          </p:nvSpPr>
          <p:spPr bwMode="auto">
            <a:xfrm>
              <a:off x="2478"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28" name="Freeform 790"/>
            <p:cNvSpPr>
              <a:spLocks noChangeAspect="1"/>
            </p:cNvSpPr>
            <p:nvPr/>
          </p:nvSpPr>
          <p:spPr bwMode="auto">
            <a:xfrm>
              <a:off x="2496" y="1617"/>
              <a:ext cx="22" cy="24"/>
            </a:xfrm>
            <a:custGeom>
              <a:avLst/>
              <a:gdLst>
                <a:gd name="T0" fmla="*/ 0 w 29"/>
                <a:gd name="T1" fmla="*/ 0 h 43"/>
                <a:gd name="T2" fmla="*/ 14 w 29"/>
                <a:gd name="T3" fmla="*/ 19 h 43"/>
                <a:gd name="T4" fmla="*/ 29 w 29"/>
                <a:gd name="T5" fmla="*/ 43 h 43"/>
              </a:gdLst>
              <a:ahLst/>
              <a:cxnLst>
                <a:cxn ang="0">
                  <a:pos x="T0" y="T1"/>
                </a:cxn>
                <a:cxn ang="0">
                  <a:pos x="T2" y="T3"/>
                </a:cxn>
                <a:cxn ang="0">
                  <a:pos x="T4" y="T5"/>
                </a:cxn>
              </a:cxnLst>
              <a:rect l="0" t="0" r="r" b="b"/>
              <a:pathLst>
                <a:path w="29" h="43">
                  <a:moveTo>
                    <a:pt x="0" y="0"/>
                  </a:moveTo>
                  <a:lnTo>
                    <a:pt x="14" y="19"/>
                  </a:lnTo>
                  <a:lnTo>
                    <a:pt x="29" y="4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29" name="Line 791"/>
            <p:cNvSpPr>
              <a:spLocks noChangeAspect="1" noChangeShapeType="1"/>
            </p:cNvSpPr>
            <p:nvPr/>
          </p:nvSpPr>
          <p:spPr bwMode="auto">
            <a:xfrm>
              <a:off x="2518"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30" name="Line 792"/>
            <p:cNvSpPr>
              <a:spLocks noChangeAspect="1" noChangeShapeType="1"/>
            </p:cNvSpPr>
            <p:nvPr/>
          </p:nvSpPr>
          <p:spPr bwMode="auto">
            <a:xfrm>
              <a:off x="2536"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31" name="Freeform 793"/>
            <p:cNvSpPr>
              <a:spLocks noChangeAspect="1"/>
            </p:cNvSpPr>
            <p:nvPr/>
          </p:nvSpPr>
          <p:spPr bwMode="auto">
            <a:xfrm>
              <a:off x="2554" y="1686"/>
              <a:ext cx="21" cy="20"/>
            </a:xfrm>
            <a:custGeom>
              <a:avLst/>
              <a:gdLst>
                <a:gd name="T0" fmla="*/ 0 w 29"/>
                <a:gd name="T1" fmla="*/ 0 h 34"/>
                <a:gd name="T2" fmla="*/ 14 w 29"/>
                <a:gd name="T3" fmla="*/ 20 h 34"/>
                <a:gd name="T4" fmla="*/ 29 w 29"/>
                <a:gd name="T5" fmla="*/ 34 h 34"/>
              </a:gdLst>
              <a:ahLst/>
              <a:cxnLst>
                <a:cxn ang="0">
                  <a:pos x="T0" y="T1"/>
                </a:cxn>
                <a:cxn ang="0">
                  <a:pos x="T2" y="T3"/>
                </a:cxn>
                <a:cxn ang="0">
                  <a:pos x="T4" y="T5"/>
                </a:cxn>
              </a:cxnLst>
              <a:rect l="0" t="0" r="r" b="b"/>
              <a:pathLst>
                <a:path w="29" h="34">
                  <a:moveTo>
                    <a:pt x="0" y="0"/>
                  </a:moveTo>
                  <a:lnTo>
                    <a:pt x="14" y="20"/>
                  </a:lnTo>
                  <a:lnTo>
                    <a:pt x="29" y="3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32" name="Line 794"/>
            <p:cNvSpPr>
              <a:spLocks noChangeAspect="1" noChangeShapeType="1"/>
            </p:cNvSpPr>
            <p:nvPr/>
          </p:nvSpPr>
          <p:spPr bwMode="auto">
            <a:xfrm>
              <a:off x="2575"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33" name="Freeform 795"/>
            <p:cNvSpPr>
              <a:spLocks noChangeAspect="1"/>
            </p:cNvSpPr>
            <p:nvPr/>
          </p:nvSpPr>
          <p:spPr bwMode="auto">
            <a:xfrm>
              <a:off x="2593" y="1725"/>
              <a:ext cx="21" cy="15"/>
            </a:xfrm>
            <a:custGeom>
              <a:avLst/>
              <a:gdLst>
                <a:gd name="T0" fmla="*/ 0 w 28"/>
                <a:gd name="T1" fmla="*/ 0 h 28"/>
                <a:gd name="T2" fmla="*/ 14 w 28"/>
                <a:gd name="T3" fmla="*/ 14 h 28"/>
                <a:gd name="T4" fmla="*/ 28 w 28"/>
                <a:gd name="T5" fmla="*/ 28 h 28"/>
              </a:gdLst>
              <a:ahLst/>
              <a:cxnLst>
                <a:cxn ang="0">
                  <a:pos x="T0" y="T1"/>
                </a:cxn>
                <a:cxn ang="0">
                  <a:pos x="T2" y="T3"/>
                </a:cxn>
                <a:cxn ang="0">
                  <a:pos x="T4" y="T5"/>
                </a:cxn>
              </a:cxnLst>
              <a:rect l="0" t="0" r="r" b="b"/>
              <a:pathLst>
                <a:path w="28" h="28">
                  <a:moveTo>
                    <a:pt x="0" y="0"/>
                  </a:moveTo>
                  <a:lnTo>
                    <a:pt x="14" y="14"/>
                  </a:lnTo>
                  <a:lnTo>
                    <a:pt x="28" y="2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34" name="Line 796"/>
            <p:cNvSpPr>
              <a:spLocks noChangeAspect="1" noChangeShapeType="1"/>
            </p:cNvSpPr>
            <p:nvPr/>
          </p:nvSpPr>
          <p:spPr bwMode="auto">
            <a:xfrm>
              <a:off x="2614"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35" name="Freeform 797"/>
            <p:cNvSpPr>
              <a:spLocks noChangeAspect="1"/>
            </p:cNvSpPr>
            <p:nvPr/>
          </p:nvSpPr>
          <p:spPr bwMode="auto">
            <a:xfrm>
              <a:off x="2632" y="1757"/>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36" name="Line 798"/>
            <p:cNvSpPr>
              <a:spLocks noChangeAspect="1" noChangeShapeType="1"/>
            </p:cNvSpPr>
            <p:nvPr/>
          </p:nvSpPr>
          <p:spPr bwMode="auto">
            <a:xfrm>
              <a:off x="2654"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37" name="Line 799"/>
            <p:cNvSpPr>
              <a:spLocks noChangeAspect="1" noChangeShapeType="1"/>
            </p:cNvSpPr>
            <p:nvPr/>
          </p:nvSpPr>
          <p:spPr bwMode="auto">
            <a:xfrm>
              <a:off x="2672"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38" name="Freeform 800"/>
            <p:cNvSpPr>
              <a:spLocks noChangeAspect="1"/>
            </p:cNvSpPr>
            <p:nvPr/>
          </p:nvSpPr>
          <p:spPr bwMode="auto">
            <a:xfrm>
              <a:off x="2690" y="1797"/>
              <a:ext cx="22" cy="11"/>
            </a:xfrm>
            <a:custGeom>
              <a:avLst/>
              <a:gdLst>
                <a:gd name="T0" fmla="*/ 0 w 29"/>
                <a:gd name="T1" fmla="*/ 0 h 19"/>
                <a:gd name="T2" fmla="*/ 14 w 29"/>
                <a:gd name="T3" fmla="*/ 10 h 19"/>
                <a:gd name="T4" fmla="*/ 29 w 29"/>
                <a:gd name="T5" fmla="*/ 19 h 19"/>
              </a:gdLst>
              <a:ahLst/>
              <a:cxnLst>
                <a:cxn ang="0">
                  <a:pos x="T0" y="T1"/>
                </a:cxn>
                <a:cxn ang="0">
                  <a:pos x="T2" y="T3"/>
                </a:cxn>
                <a:cxn ang="0">
                  <a:pos x="T4" y="T5"/>
                </a:cxn>
              </a:cxnLst>
              <a:rect l="0" t="0" r="r" b="b"/>
              <a:pathLst>
                <a:path w="29" h="19">
                  <a:moveTo>
                    <a:pt x="0" y="0"/>
                  </a:moveTo>
                  <a:lnTo>
                    <a:pt x="14" y="10"/>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39" name="Line 801"/>
            <p:cNvSpPr>
              <a:spLocks noChangeAspect="1" noChangeShapeType="1"/>
            </p:cNvSpPr>
            <p:nvPr/>
          </p:nvSpPr>
          <p:spPr bwMode="auto">
            <a:xfrm>
              <a:off x="2712"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40" name="Freeform 802"/>
            <p:cNvSpPr>
              <a:spLocks noChangeAspect="1"/>
            </p:cNvSpPr>
            <p:nvPr/>
          </p:nvSpPr>
          <p:spPr bwMode="auto">
            <a:xfrm>
              <a:off x="2730" y="1819"/>
              <a:ext cx="22" cy="11"/>
            </a:xfrm>
            <a:custGeom>
              <a:avLst/>
              <a:gdLst>
                <a:gd name="T0" fmla="*/ 0 w 29"/>
                <a:gd name="T1" fmla="*/ 0 h 19"/>
                <a:gd name="T2" fmla="*/ 14 w 29"/>
                <a:gd name="T3" fmla="*/ 9 h 19"/>
                <a:gd name="T4" fmla="*/ 29 w 29"/>
                <a:gd name="T5" fmla="*/ 19 h 19"/>
              </a:gdLst>
              <a:ahLst/>
              <a:cxnLst>
                <a:cxn ang="0">
                  <a:pos x="T0" y="T1"/>
                </a:cxn>
                <a:cxn ang="0">
                  <a:pos x="T2" y="T3"/>
                </a:cxn>
                <a:cxn ang="0">
                  <a:pos x="T4" y="T5"/>
                </a:cxn>
              </a:cxnLst>
              <a:rect l="0" t="0" r="r" b="b"/>
              <a:pathLst>
                <a:path w="29" h="19">
                  <a:moveTo>
                    <a:pt x="0" y="0"/>
                  </a:moveTo>
                  <a:lnTo>
                    <a:pt x="14" y="9"/>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41" name="Line 803"/>
            <p:cNvSpPr>
              <a:spLocks noChangeAspect="1" noChangeShapeType="1"/>
            </p:cNvSpPr>
            <p:nvPr/>
          </p:nvSpPr>
          <p:spPr bwMode="auto">
            <a:xfrm>
              <a:off x="2752"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42" name="Line 804"/>
            <p:cNvSpPr>
              <a:spLocks noChangeAspect="1" noChangeShapeType="1"/>
            </p:cNvSpPr>
            <p:nvPr/>
          </p:nvSpPr>
          <p:spPr bwMode="auto">
            <a:xfrm>
              <a:off x="2770"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43" name="Freeform 805"/>
            <p:cNvSpPr>
              <a:spLocks noChangeAspect="1"/>
            </p:cNvSpPr>
            <p:nvPr/>
          </p:nvSpPr>
          <p:spPr bwMode="auto">
            <a:xfrm>
              <a:off x="2788" y="1846"/>
              <a:ext cx="21" cy="5"/>
            </a:xfrm>
            <a:custGeom>
              <a:avLst/>
              <a:gdLst>
                <a:gd name="T0" fmla="*/ 0 w 28"/>
                <a:gd name="T1" fmla="*/ 0 h 9"/>
                <a:gd name="T2" fmla="*/ 14 w 28"/>
                <a:gd name="T3" fmla="*/ 4 h 9"/>
                <a:gd name="T4" fmla="*/ 28 w 28"/>
                <a:gd name="T5" fmla="*/ 9 h 9"/>
              </a:gdLst>
              <a:ahLst/>
              <a:cxnLst>
                <a:cxn ang="0">
                  <a:pos x="T0" y="T1"/>
                </a:cxn>
                <a:cxn ang="0">
                  <a:pos x="T2" y="T3"/>
                </a:cxn>
                <a:cxn ang="0">
                  <a:pos x="T4" y="T5"/>
                </a:cxn>
              </a:cxnLst>
              <a:rect l="0" t="0" r="r" b="b"/>
              <a:pathLst>
                <a:path w="28" h="9">
                  <a:moveTo>
                    <a:pt x="0" y="0"/>
                  </a:moveTo>
                  <a:lnTo>
                    <a:pt x="14" y="4"/>
                  </a:lnTo>
                  <a:lnTo>
                    <a:pt x="28"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44" name="Line 806"/>
            <p:cNvSpPr>
              <a:spLocks noChangeAspect="1" noChangeShapeType="1"/>
            </p:cNvSpPr>
            <p:nvPr/>
          </p:nvSpPr>
          <p:spPr bwMode="auto">
            <a:xfrm>
              <a:off x="2809"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45" name="Freeform 807"/>
            <p:cNvSpPr>
              <a:spLocks noChangeAspect="1"/>
            </p:cNvSpPr>
            <p:nvPr/>
          </p:nvSpPr>
          <p:spPr bwMode="auto">
            <a:xfrm>
              <a:off x="2827" y="1857"/>
              <a:ext cx="22" cy="5"/>
            </a:xfrm>
            <a:custGeom>
              <a:avLst/>
              <a:gdLst>
                <a:gd name="T0" fmla="*/ 0 w 29"/>
                <a:gd name="T1" fmla="*/ 0 h 9"/>
                <a:gd name="T2" fmla="*/ 15 w 29"/>
                <a:gd name="T3" fmla="*/ 5 h 9"/>
                <a:gd name="T4" fmla="*/ 29 w 29"/>
                <a:gd name="T5" fmla="*/ 9 h 9"/>
              </a:gdLst>
              <a:ahLst/>
              <a:cxnLst>
                <a:cxn ang="0">
                  <a:pos x="T0" y="T1"/>
                </a:cxn>
                <a:cxn ang="0">
                  <a:pos x="T2" y="T3"/>
                </a:cxn>
                <a:cxn ang="0">
                  <a:pos x="T4" y="T5"/>
                </a:cxn>
              </a:cxnLst>
              <a:rect l="0" t="0" r="r" b="b"/>
              <a:pathLst>
                <a:path w="29" h="9">
                  <a:moveTo>
                    <a:pt x="0" y="0"/>
                  </a:moveTo>
                  <a:lnTo>
                    <a:pt x="15" y="5"/>
                  </a:lnTo>
                  <a:lnTo>
                    <a:pt x="29"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46" name="Line 808"/>
            <p:cNvSpPr>
              <a:spLocks noChangeAspect="1" noChangeShapeType="1"/>
            </p:cNvSpPr>
            <p:nvPr/>
          </p:nvSpPr>
          <p:spPr bwMode="auto">
            <a:xfrm>
              <a:off x="2849"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47" name="Freeform 809"/>
            <p:cNvSpPr>
              <a:spLocks noChangeAspect="1"/>
            </p:cNvSpPr>
            <p:nvPr/>
          </p:nvSpPr>
          <p:spPr bwMode="auto">
            <a:xfrm>
              <a:off x="2867" y="1868"/>
              <a:ext cx="21" cy="5"/>
            </a:xfrm>
            <a:custGeom>
              <a:avLst/>
              <a:gdLst>
                <a:gd name="T0" fmla="*/ 0 w 29"/>
                <a:gd name="T1" fmla="*/ 0 h 10"/>
                <a:gd name="T2" fmla="*/ 14 w 29"/>
                <a:gd name="T3" fmla="*/ 5 h 10"/>
                <a:gd name="T4" fmla="*/ 29 w 29"/>
                <a:gd name="T5" fmla="*/ 10 h 10"/>
              </a:gdLst>
              <a:ahLst/>
              <a:cxnLst>
                <a:cxn ang="0">
                  <a:pos x="T0" y="T1"/>
                </a:cxn>
                <a:cxn ang="0">
                  <a:pos x="T2" y="T3"/>
                </a:cxn>
                <a:cxn ang="0">
                  <a:pos x="T4" y="T5"/>
                </a:cxn>
              </a:cxnLst>
              <a:rect l="0" t="0" r="r" b="b"/>
              <a:pathLst>
                <a:path w="29" h="10">
                  <a:moveTo>
                    <a:pt x="0" y="0"/>
                  </a:moveTo>
                  <a:lnTo>
                    <a:pt x="14" y="5"/>
                  </a:lnTo>
                  <a:lnTo>
                    <a:pt x="29"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48" name="Line 810"/>
            <p:cNvSpPr>
              <a:spLocks noChangeAspect="1" noChangeShapeType="1"/>
            </p:cNvSpPr>
            <p:nvPr/>
          </p:nvSpPr>
          <p:spPr bwMode="auto">
            <a:xfrm>
              <a:off x="2888"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49" name="Line 811"/>
            <p:cNvSpPr>
              <a:spLocks noChangeAspect="1" noChangeShapeType="1"/>
            </p:cNvSpPr>
            <p:nvPr/>
          </p:nvSpPr>
          <p:spPr bwMode="auto">
            <a:xfrm>
              <a:off x="2906"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50" name="Freeform 812"/>
            <p:cNvSpPr>
              <a:spLocks noChangeAspect="1"/>
            </p:cNvSpPr>
            <p:nvPr/>
          </p:nvSpPr>
          <p:spPr bwMode="auto">
            <a:xfrm>
              <a:off x="2924" y="1881"/>
              <a:ext cx="22" cy="3"/>
            </a:xfrm>
            <a:custGeom>
              <a:avLst/>
              <a:gdLst>
                <a:gd name="T0" fmla="*/ 0 w 29"/>
                <a:gd name="T1" fmla="*/ 0 h 5"/>
                <a:gd name="T2" fmla="*/ 14 w 29"/>
                <a:gd name="T3" fmla="*/ 5 h 5"/>
                <a:gd name="T4" fmla="*/ 29 w 29"/>
                <a:gd name="T5" fmla="*/ 5 h 5"/>
              </a:gdLst>
              <a:ahLst/>
              <a:cxnLst>
                <a:cxn ang="0">
                  <a:pos x="T0" y="T1"/>
                </a:cxn>
                <a:cxn ang="0">
                  <a:pos x="T2" y="T3"/>
                </a:cxn>
                <a:cxn ang="0">
                  <a:pos x="T4" y="T5"/>
                </a:cxn>
              </a:cxnLst>
              <a:rect l="0" t="0" r="r" b="b"/>
              <a:pathLst>
                <a:path w="29" h="5">
                  <a:moveTo>
                    <a:pt x="0" y="0"/>
                  </a:moveTo>
                  <a:lnTo>
                    <a:pt x="14"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51" name="Line 813"/>
            <p:cNvSpPr>
              <a:spLocks noChangeAspect="1" noChangeShapeType="1"/>
            </p:cNvSpPr>
            <p:nvPr/>
          </p:nvSpPr>
          <p:spPr bwMode="auto">
            <a:xfrm>
              <a:off x="2946"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52" name="Freeform 814"/>
            <p:cNvSpPr>
              <a:spLocks noChangeAspect="1"/>
            </p:cNvSpPr>
            <p:nvPr/>
          </p:nvSpPr>
          <p:spPr bwMode="auto">
            <a:xfrm>
              <a:off x="2964" y="1887"/>
              <a:ext cx="21" cy="2"/>
            </a:xfrm>
            <a:custGeom>
              <a:avLst/>
              <a:gdLst>
                <a:gd name="T0" fmla="*/ 0 w 28"/>
                <a:gd name="T1" fmla="*/ 0 h 4"/>
                <a:gd name="T2" fmla="*/ 14 w 28"/>
                <a:gd name="T3" fmla="*/ 4 h 4"/>
                <a:gd name="T4" fmla="*/ 28 w 28"/>
                <a:gd name="T5" fmla="*/ 4 h 4"/>
              </a:gdLst>
              <a:ahLst/>
              <a:cxnLst>
                <a:cxn ang="0">
                  <a:pos x="T0" y="T1"/>
                </a:cxn>
                <a:cxn ang="0">
                  <a:pos x="T2" y="T3"/>
                </a:cxn>
                <a:cxn ang="0">
                  <a:pos x="T4" y="T5"/>
                </a:cxn>
              </a:cxnLst>
              <a:rect l="0" t="0" r="r" b="b"/>
              <a:pathLst>
                <a:path w="28" h="4">
                  <a:moveTo>
                    <a:pt x="0" y="0"/>
                  </a:moveTo>
                  <a:lnTo>
                    <a:pt x="14" y="4"/>
                  </a:lnTo>
                  <a:lnTo>
                    <a:pt x="28"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53" name="Line 815"/>
            <p:cNvSpPr>
              <a:spLocks noChangeAspect="1" noChangeShapeType="1"/>
            </p:cNvSpPr>
            <p:nvPr/>
          </p:nvSpPr>
          <p:spPr bwMode="auto">
            <a:xfrm>
              <a:off x="2985"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54" name="Line 816"/>
            <p:cNvSpPr>
              <a:spLocks noChangeAspect="1" noChangeShapeType="1"/>
            </p:cNvSpPr>
            <p:nvPr/>
          </p:nvSpPr>
          <p:spPr bwMode="auto">
            <a:xfrm>
              <a:off x="3003"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55" name="Freeform 817"/>
            <p:cNvSpPr>
              <a:spLocks noChangeAspect="1"/>
            </p:cNvSpPr>
            <p:nvPr/>
          </p:nvSpPr>
          <p:spPr bwMode="auto">
            <a:xfrm>
              <a:off x="3021" y="1892"/>
              <a:ext cx="22" cy="3"/>
            </a:xfrm>
            <a:custGeom>
              <a:avLst/>
              <a:gdLst>
                <a:gd name="T0" fmla="*/ 0 w 29"/>
                <a:gd name="T1" fmla="*/ 0 h 5"/>
                <a:gd name="T2" fmla="*/ 15 w 29"/>
                <a:gd name="T3" fmla="*/ 5 h 5"/>
                <a:gd name="T4" fmla="*/ 29 w 29"/>
                <a:gd name="T5" fmla="*/ 5 h 5"/>
              </a:gdLst>
              <a:ahLst/>
              <a:cxnLst>
                <a:cxn ang="0">
                  <a:pos x="T0" y="T1"/>
                </a:cxn>
                <a:cxn ang="0">
                  <a:pos x="T2" y="T3"/>
                </a:cxn>
                <a:cxn ang="0">
                  <a:pos x="T4" y="T5"/>
                </a:cxn>
              </a:cxnLst>
              <a:rect l="0" t="0" r="r" b="b"/>
              <a:pathLst>
                <a:path w="29" h="5">
                  <a:moveTo>
                    <a:pt x="0" y="0"/>
                  </a:moveTo>
                  <a:lnTo>
                    <a:pt x="15"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56" name="Line 818"/>
            <p:cNvSpPr>
              <a:spLocks noChangeAspect="1" noChangeShapeType="1"/>
            </p:cNvSpPr>
            <p:nvPr/>
          </p:nvSpPr>
          <p:spPr bwMode="auto">
            <a:xfrm>
              <a:off x="3043"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57" name="Freeform 819"/>
            <p:cNvSpPr>
              <a:spLocks noChangeAspect="1"/>
            </p:cNvSpPr>
            <p:nvPr/>
          </p:nvSpPr>
          <p:spPr bwMode="auto">
            <a:xfrm>
              <a:off x="3061" y="1895"/>
              <a:ext cx="22" cy="2"/>
            </a:xfrm>
            <a:custGeom>
              <a:avLst/>
              <a:gdLst>
                <a:gd name="T0" fmla="*/ 0 w 29"/>
                <a:gd name="T1" fmla="*/ 0 h 5"/>
                <a:gd name="T2" fmla="*/ 15 w 29"/>
                <a:gd name="T3" fmla="*/ 0 h 5"/>
                <a:gd name="T4" fmla="*/ 29 w 29"/>
                <a:gd name="T5" fmla="*/ 5 h 5"/>
              </a:gdLst>
              <a:ahLst/>
              <a:cxnLst>
                <a:cxn ang="0">
                  <a:pos x="T0" y="T1"/>
                </a:cxn>
                <a:cxn ang="0">
                  <a:pos x="T2" y="T3"/>
                </a:cxn>
                <a:cxn ang="0">
                  <a:pos x="T4" y="T5"/>
                </a:cxn>
              </a:cxnLst>
              <a:rect l="0" t="0" r="r" b="b"/>
              <a:pathLst>
                <a:path w="29" h="5">
                  <a:moveTo>
                    <a:pt x="0" y="0"/>
                  </a:moveTo>
                  <a:lnTo>
                    <a:pt x="15" y="0"/>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58" name="Line 820"/>
            <p:cNvSpPr>
              <a:spLocks noChangeAspect="1" noChangeShapeType="1"/>
            </p:cNvSpPr>
            <p:nvPr/>
          </p:nvSpPr>
          <p:spPr bwMode="auto">
            <a:xfrm>
              <a:off x="308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59" name="Freeform 821"/>
            <p:cNvSpPr>
              <a:spLocks noChangeAspect="1"/>
            </p:cNvSpPr>
            <p:nvPr/>
          </p:nvSpPr>
          <p:spPr bwMode="auto">
            <a:xfrm>
              <a:off x="3101" y="1897"/>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60" name="Line 822"/>
            <p:cNvSpPr>
              <a:spLocks noChangeAspect="1" noChangeShapeType="1"/>
            </p:cNvSpPr>
            <p:nvPr/>
          </p:nvSpPr>
          <p:spPr bwMode="auto">
            <a:xfrm>
              <a:off x="312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61" name="Freeform 823"/>
            <p:cNvSpPr>
              <a:spLocks noChangeAspect="1"/>
            </p:cNvSpPr>
            <p:nvPr/>
          </p:nvSpPr>
          <p:spPr bwMode="auto">
            <a:xfrm>
              <a:off x="3141" y="1897"/>
              <a:ext cx="18" cy="3"/>
            </a:xfrm>
            <a:custGeom>
              <a:avLst/>
              <a:gdLst>
                <a:gd name="T0" fmla="*/ 0 w 24"/>
                <a:gd name="T1" fmla="*/ 0 h 5"/>
                <a:gd name="T2" fmla="*/ 9 w 24"/>
                <a:gd name="T3" fmla="*/ 0 h 5"/>
                <a:gd name="T4" fmla="*/ 24 w 24"/>
                <a:gd name="T5" fmla="*/ 5 h 5"/>
              </a:gdLst>
              <a:ahLst/>
              <a:cxnLst>
                <a:cxn ang="0">
                  <a:pos x="T0" y="T1"/>
                </a:cxn>
                <a:cxn ang="0">
                  <a:pos x="T2" y="T3"/>
                </a:cxn>
                <a:cxn ang="0">
                  <a:pos x="T4" y="T5"/>
                </a:cxn>
              </a:cxnLst>
              <a:rect l="0" t="0" r="r" b="b"/>
              <a:pathLst>
                <a:path w="24" h="5">
                  <a:moveTo>
                    <a:pt x="0" y="0"/>
                  </a:moveTo>
                  <a:lnTo>
                    <a:pt x="9" y="0"/>
                  </a:lnTo>
                  <a:lnTo>
                    <a:pt x="24"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62" name="Freeform 824"/>
            <p:cNvSpPr>
              <a:spLocks noChangeAspect="1"/>
            </p:cNvSpPr>
            <p:nvPr/>
          </p:nvSpPr>
          <p:spPr bwMode="auto">
            <a:xfrm>
              <a:off x="3159"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63" name="Line 825"/>
            <p:cNvSpPr>
              <a:spLocks noChangeAspect="1" noChangeShapeType="1"/>
            </p:cNvSpPr>
            <p:nvPr/>
          </p:nvSpPr>
          <p:spPr bwMode="auto">
            <a:xfrm>
              <a:off x="318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64" name="Freeform 826"/>
            <p:cNvSpPr>
              <a:spLocks noChangeAspect="1"/>
            </p:cNvSpPr>
            <p:nvPr/>
          </p:nvSpPr>
          <p:spPr bwMode="auto">
            <a:xfrm>
              <a:off x="3198" y="1900"/>
              <a:ext cx="21"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65" name="Line 827"/>
            <p:cNvSpPr>
              <a:spLocks noChangeAspect="1" noChangeShapeType="1"/>
            </p:cNvSpPr>
            <p:nvPr/>
          </p:nvSpPr>
          <p:spPr bwMode="auto">
            <a:xfrm>
              <a:off x="321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66" name="Line 828"/>
            <p:cNvSpPr>
              <a:spLocks noChangeAspect="1" noChangeShapeType="1"/>
            </p:cNvSpPr>
            <p:nvPr/>
          </p:nvSpPr>
          <p:spPr bwMode="auto">
            <a:xfrm>
              <a:off x="3237"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67" name="Freeform 829"/>
            <p:cNvSpPr>
              <a:spLocks noChangeAspect="1"/>
            </p:cNvSpPr>
            <p:nvPr/>
          </p:nvSpPr>
          <p:spPr bwMode="auto">
            <a:xfrm>
              <a:off x="3255" y="1900"/>
              <a:ext cx="22" cy="2"/>
            </a:xfrm>
            <a:custGeom>
              <a:avLst/>
              <a:gdLst>
                <a:gd name="T0" fmla="*/ 0 w 29"/>
                <a:gd name="T1" fmla="*/ 0 h 4"/>
                <a:gd name="T2" fmla="*/ 15 w 29"/>
                <a:gd name="T3" fmla="*/ 0 h 4"/>
                <a:gd name="T4" fmla="*/ 29 w 29"/>
                <a:gd name="T5" fmla="*/ 4 h 4"/>
              </a:gdLst>
              <a:ahLst/>
              <a:cxnLst>
                <a:cxn ang="0">
                  <a:pos x="T0" y="T1"/>
                </a:cxn>
                <a:cxn ang="0">
                  <a:pos x="T2" y="T3"/>
                </a:cxn>
                <a:cxn ang="0">
                  <a:pos x="T4" y="T5"/>
                </a:cxn>
              </a:cxnLst>
              <a:rect l="0" t="0" r="r" b="b"/>
              <a:pathLst>
                <a:path w="29" h="4">
                  <a:moveTo>
                    <a:pt x="0" y="0"/>
                  </a:moveTo>
                  <a:lnTo>
                    <a:pt x="15" y="0"/>
                  </a:lnTo>
                  <a:lnTo>
                    <a:pt x="29"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68" name="Line 830"/>
            <p:cNvSpPr>
              <a:spLocks noChangeAspect="1" noChangeShapeType="1"/>
            </p:cNvSpPr>
            <p:nvPr/>
          </p:nvSpPr>
          <p:spPr bwMode="auto">
            <a:xfrm>
              <a:off x="327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69" name="Freeform 831"/>
            <p:cNvSpPr>
              <a:spLocks noChangeAspect="1"/>
            </p:cNvSpPr>
            <p:nvPr/>
          </p:nvSpPr>
          <p:spPr bwMode="auto">
            <a:xfrm>
              <a:off x="3295" y="1902"/>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70" name="Line 832"/>
            <p:cNvSpPr>
              <a:spLocks noChangeAspect="1" noChangeShapeType="1"/>
            </p:cNvSpPr>
            <p:nvPr/>
          </p:nvSpPr>
          <p:spPr bwMode="auto">
            <a:xfrm>
              <a:off x="331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71" name="Freeform 833"/>
            <p:cNvSpPr>
              <a:spLocks noChangeAspect="1"/>
            </p:cNvSpPr>
            <p:nvPr/>
          </p:nvSpPr>
          <p:spPr bwMode="auto">
            <a:xfrm>
              <a:off x="3335"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72" name="Line 834"/>
            <p:cNvSpPr>
              <a:spLocks noChangeAspect="1" noChangeShapeType="1"/>
            </p:cNvSpPr>
            <p:nvPr/>
          </p:nvSpPr>
          <p:spPr bwMode="auto">
            <a:xfrm>
              <a:off x="3356"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73" name="Freeform 835"/>
            <p:cNvSpPr>
              <a:spLocks noChangeAspect="1"/>
            </p:cNvSpPr>
            <p:nvPr/>
          </p:nvSpPr>
          <p:spPr bwMode="auto">
            <a:xfrm>
              <a:off x="288" y="1901"/>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grpSp>
      <p:grpSp>
        <p:nvGrpSpPr>
          <p:cNvPr id="1674" name="Group 838"/>
          <p:cNvGrpSpPr>
            <a:grpSpLocks/>
          </p:cNvGrpSpPr>
          <p:nvPr/>
        </p:nvGrpSpPr>
        <p:grpSpPr bwMode="auto">
          <a:xfrm>
            <a:off x="2727325" y="4941888"/>
            <a:ext cx="3719513" cy="274637"/>
            <a:chOff x="1808" y="3023"/>
            <a:chExt cx="2343" cy="173"/>
          </a:xfrm>
        </p:grpSpPr>
        <p:sp>
          <p:nvSpPr>
            <p:cNvPr id="1675" name="Text Box 839"/>
            <p:cNvSpPr txBox="1">
              <a:spLocks noChangeArrowheads="1"/>
            </p:cNvSpPr>
            <p:nvPr/>
          </p:nvSpPr>
          <p:spPr bwMode="auto">
            <a:xfrm>
              <a:off x="2884" y="3023"/>
              <a:ext cx="173"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X</a:t>
              </a:r>
              <a:r>
                <a:rPr lang="en-US" sz="1800" b="1" baseline="-25000">
                  <a:solidFill>
                    <a:srgbClr val="000000"/>
                  </a:solidFill>
                </a:rPr>
                <a:t>3</a:t>
              </a:r>
              <a:endParaRPr lang="en-US" sz="2000" i="1">
                <a:solidFill>
                  <a:schemeClr val="bg1"/>
                </a:solidFill>
                <a:latin typeface="Times New Roman" pitchFamily="18" charset="0"/>
              </a:endParaRPr>
            </a:p>
          </p:txBody>
        </p:sp>
        <p:sp>
          <p:nvSpPr>
            <p:cNvPr id="1676" name="Text Box 840"/>
            <p:cNvSpPr txBox="1">
              <a:spLocks noChangeArrowheads="1"/>
            </p:cNvSpPr>
            <p:nvPr/>
          </p:nvSpPr>
          <p:spPr bwMode="auto">
            <a:xfrm>
              <a:off x="3978" y="3023"/>
              <a:ext cx="173"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X</a:t>
              </a:r>
              <a:r>
                <a:rPr lang="en-US" sz="1800" b="1" baseline="-25000">
                  <a:solidFill>
                    <a:srgbClr val="000000"/>
                  </a:solidFill>
                </a:rPr>
                <a:t>5</a:t>
              </a:r>
              <a:endParaRPr lang="en-US" sz="2000" i="1">
                <a:solidFill>
                  <a:schemeClr val="bg1"/>
                </a:solidFill>
                <a:latin typeface="Times New Roman" pitchFamily="18" charset="0"/>
              </a:endParaRPr>
            </a:p>
          </p:txBody>
        </p:sp>
        <p:sp>
          <p:nvSpPr>
            <p:cNvPr id="1677" name="Text Box 841"/>
            <p:cNvSpPr txBox="1">
              <a:spLocks noChangeArrowheads="1"/>
            </p:cNvSpPr>
            <p:nvPr/>
          </p:nvSpPr>
          <p:spPr bwMode="auto">
            <a:xfrm>
              <a:off x="3512" y="3023"/>
              <a:ext cx="173"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X</a:t>
              </a:r>
              <a:r>
                <a:rPr lang="en-US" sz="1800" b="1" baseline="-25000">
                  <a:solidFill>
                    <a:srgbClr val="000000"/>
                  </a:solidFill>
                </a:rPr>
                <a:t>4</a:t>
              </a:r>
              <a:endParaRPr lang="en-US" sz="2000" i="1">
                <a:solidFill>
                  <a:schemeClr val="bg1"/>
                </a:solidFill>
                <a:latin typeface="Times New Roman" pitchFamily="18" charset="0"/>
              </a:endParaRPr>
            </a:p>
          </p:txBody>
        </p:sp>
        <p:sp>
          <p:nvSpPr>
            <p:cNvPr id="1678" name="Text Box 842"/>
            <p:cNvSpPr txBox="1">
              <a:spLocks noChangeArrowheads="1"/>
            </p:cNvSpPr>
            <p:nvPr/>
          </p:nvSpPr>
          <p:spPr bwMode="auto">
            <a:xfrm>
              <a:off x="1808" y="3023"/>
              <a:ext cx="173"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X</a:t>
              </a:r>
              <a:r>
                <a:rPr lang="en-US" sz="1800" b="1" baseline="-25000">
                  <a:solidFill>
                    <a:srgbClr val="000000"/>
                  </a:solidFill>
                </a:rPr>
                <a:t>1</a:t>
              </a:r>
              <a:endParaRPr lang="en-US" sz="2000" i="1">
                <a:solidFill>
                  <a:schemeClr val="bg1"/>
                </a:solidFill>
                <a:latin typeface="Times New Roman" pitchFamily="18" charset="0"/>
              </a:endParaRPr>
            </a:p>
          </p:txBody>
        </p:sp>
        <p:sp>
          <p:nvSpPr>
            <p:cNvPr id="1679" name="Text Box 843"/>
            <p:cNvSpPr txBox="1">
              <a:spLocks noChangeArrowheads="1"/>
            </p:cNvSpPr>
            <p:nvPr/>
          </p:nvSpPr>
          <p:spPr bwMode="auto">
            <a:xfrm>
              <a:off x="2435" y="3023"/>
              <a:ext cx="173"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X</a:t>
              </a:r>
              <a:r>
                <a:rPr lang="en-US" sz="1800" b="1" baseline="-25000">
                  <a:solidFill>
                    <a:srgbClr val="000000"/>
                  </a:solidFill>
                </a:rPr>
                <a:t>2</a:t>
              </a:r>
              <a:endParaRPr lang="en-US" sz="2000" i="1">
                <a:solidFill>
                  <a:schemeClr val="bg1"/>
                </a:solidFill>
                <a:latin typeface="Times New Roman" pitchFamily="18" charset="0"/>
              </a:endParaRPr>
            </a:p>
          </p:txBody>
        </p:sp>
      </p:grpSp>
      <p:sp>
        <p:nvSpPr>
          <p:cNvPr id="843"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smtClean="0"/>
              <a:t>HETEROSKEDASTICITY</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1" name="Rectangle 850"/>
          <p:cNvSpPr/>
          <p:nvPr/>
        </p:nvSpPr>
        <p:spPr bwMode="auto">
          <a:xfrm>
            <a:off x="612000" y="650775"/>
            <a:ext cx="7920000" cy="478215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85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6194" name="Line 2"/>
          <p:cNvSpPr>
            <a:spLocks noChangeShapeType="1"/>
          </p:cNvSpPr>
          <p:nvPr/>
        </p:nvSpPr>
        <p:spPr bwMode="auto">
          <a:xfrm>
            <a:off x="2808288" y="828675"/>
            <a:ext cx="0" cy="4113213"/>
          </a:xfrm>
          <a:prstGeom prst="line">
            <a:avLst/>
          </a:prstGeom>
          <a:noFill/>
          <a:ln w="19050">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6196"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10</a:t>
            </a:r>
          </a:p>
        </p:txBody>
      </p:sp>
      <p:sp>
        <p:nvSpPr>
          <p:cNvPr id="136198"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Once the sample has been drawn, some observations will lie closer to the line than others, but we have no way of anticipating in advance which ones these will be.</a:t>
            </a:r>
          </a:p>
        </p:txBody>
      </p:sp>
      <p:sp>
        <p:nvSpPr>
          <p:cNvPr id="136199" name="Line 7"/>
          <p:cNvSpPr>
            <a:spLocks noChangeShapeType="1"/>
          </p:cNvSpPr>
          <p:nvPr/>
        </p:nvSpPr>
        <p:spPr bwMode="auto">
          <a:xfrm>
            <a:off x="1457325" y="828675"/>
            <a:ext cx="0" cy="4113213"/>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6200" name="Line 8"/>
          <p:cNvSpPr>
            <a:spLocks noChangeShapeType="1"/>
          </p:cNvSpPr>
          <p:nvPr/>
        </p:nvSpPr>
        <p:spPr bwMode="auto">
          <a:xfrm>
            <a:off x="1455738" y="4941888"/>
            <a:ext cx="5849937" cy="0"/>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6201" name="Line 9"/>
          <p:cNvSpPr>
            <a:spLocks noChangeAspect="1" noChangeShapeType="1"/>
          </p:cNvSpPr>
          <p:nvPr/>
        </p:nvSpPr>
        <p:spPr bwMode="auto">
          <a:xfrm flipV="1">
            <a:off x="1455738" y="2509838"/>
            <a:ext cx="5640387" cy="1511300"/>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6203" name="Text Box 11"/>
          <p:cNvSpPr txBox="1">
            <a:spLocks noChangeArrowheads="1"/>
          </p:cNvSpPr>
          <p:nvPr/>
        </p:nvSpPr>
        <p:spPr bwMode="auto">
          <a:xfrm>
            <a:off x="1181100" y="3830638"/>
            <a:ext cx="274638"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latin typeface="Symbol" pitchFamily="18" charset="2"/>
              </a:rPr>
              <a:t>b</a:t>
            </a:r>
            <a:r>
              <a:rPr lang="en-US" sz="1800" b="1" baseline="-25000">
                <a:solidFill>
                  <a:srgbClr val="000000"/>
                </a:solidFill>
              </a:rPr>
              <a:t>1</a:t>
            </a:r>
            <a:endParaRPr lang="en-US" sz="2000">
              <a:solidFill>
                <a:schemeClr val="bg1"/>
              </a:solidFill>
              <a:latin typeface="Symbol" pitchFamily="18" charset="2"/>
            </a:endParaRPr>
          </a:p>
        </p:txBody>
      </p:sp>
      <p:sp>
        <p:nvSpPr>
          <p:cNvPr id="136204" name="Text Box 12"/>
          <p:cNvSpPr txBox="1">
            <a:spLocks noChangeArrowheads="1"/>
          </p:cNvSpPr>
          <p:nvPr/>
        </p:nvSpPr>
        <p:spPr bwMode="auto">
          <a:xfrm>
            <a:off x="7126288" y="4941888"/>
            <a:ext cx="274637"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X</a:t>
            </a:r>
            <a:endParaRPr lang="en-US" sz="2000" i="1">
              <a:solidFill>
                <a:schemeClr val="bg1"/>
              </a:solidFill>
              <a:latin typeface="Times New Roman" pitchFamily="18" charset="0"/>
            </a:endParaRPr>
          </a:p>
        </p:txBody>
      </p:sp>
      <p:sp>
        <p:nvSpPr>
          <p:cNvPr id="136209" name="Oval 17"/>
          <p:cNvSpPr>
            <a:spLocks noChangeAspect="1" noChangeArrowheads="1"/>
          </p:cNvSpPr>
          <p:nvPr/>
        </p:nvSpPr>
        <p:spPr bwMode="auto">
          <a:xfrm>
            <a:off x="2754313" y="3606800"/>
            <a:ext cx="109537" cy="106363"/>
          </a:xfrm>
          <a:prstGeom prst="ellipse">
            <a:avLst/>
          </a:prstGeom>
          <a:solidFill>
            <a:srgbClr val="C0C0C0"/>
          </a:solidFill>
          <a:ln w="19050">
            <a:solidFill>
              <a:srgbClr val="000000"/>
            </a:solidFill>
            <a:round/>
            <a:headEnd/>
            <a:tailEnd/>
          </a:ln>
        </p:spPr>
        <p:txBody>
          <a:bodyPr/>
          <a:lstStyle/>
          <a:p>
            <a:endParaRPr lang="en-GB"/>
          </a:p>
        </p:txBody>
      </p:sp>
      <p:sp>
        <p:nvSpPr>
          <p:cNvPr id="136210" name="Line 18"/>
          <p:cNvSpPr>
            <a:spLocks noChangeShapeType="1"/>
          </p:cNvSpPr>
          <p:nvPr/>
        </p:nvSpPr>
        <p:spPr bwMode="auto">
          <a:xfrm flipV="1">
            <a:off x="2808288" y="4329113"/>
            <a:ext cx="1587" cy="57150"/>
          </a:xfrm>
          <a:prstGeom prst="line">
            <a:avLst/>
          </a:prstGeom>
          <a:noFill/>
          <a:ln w="0">
            <a:solidFill>
              <a:srgbClr val="969696"/>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211" name="Line 19"/>
          <p:cNvSpPr>
            <a:spLocks noChangeShapeType="1"/>
          </p:cNvSpPr>
          <p:nvPr/>
        </p:nvSpPr>
        <p:spPr bwMode="auto">
          <a:xfrm flipV="1">
            <a:off x="3805238" y="4333875"/>
            <a:ext cx="1587" cy="57150"/>
          </a:xfrm>
          <a:prstGeom prst="line">
            <a:avLst/>
          </a:prstGeom>
          <a:noFill/>
          <a:ln w="0">
            <a:solidFill>
              <a:srgbClr val="969696"/>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212" name="Line 20"/>
          <p:cNvSpPr>
            <a:spLocks noChangeShapeType="1"/>
          </p:cNvSpPr>
          <p:nvPr/>
        </p:nvSpPr>
        <p:spPr bwMode="auto">
          <a:xfrm flipV="1">
            <a:off x="4518025" y="4333875"/>
            <a:ext cx="1588" cy="57150"/>
          </a:xfrm>
          <a:prstGeom prst="line">
            <a:avLst/>
          </a:prstGeom>
          <a:noFill/>
          <a:ln w="0">
            <a:solidFill>
              <a:srgbClr val="969696"/>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213" name="Line 21"/>
          <p:cNvSpPr>
            <a:spLocks noChangeShapeType="1"/>
          </p:cNvSpPr>
          <p:nvPr/>
        </p:nvSpPr>
        <p:spPr bwMode="auto">
          <a:xfrm flipV="1">
            <a:off x="5524500" y="4333875"/>
            <a:ext cx="1588" cy="57150"/>
          </a:xfrm>
          <a:prstGeom prst="line">
            <a:avLst/>
          </a:prstGeom>
          <a:noFill/>
          <a:ln w="0">
            <a:solidFill>
              <a:srgbClr val="969696"/>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214" name="Line 22"/>
          <p:cNvSpPr>
            <a:spLocks noChangeShapeType="1"/>
          </p:cNvSpPr>
          <p:nvPr/>
        </p:nvSpPr>
        <p:spPr bwMode="auto">
          <a:xfrm flipV="1">
            <a:off x="6254750" y="4333875"/>
            <a:ext cx="1588" cy="57150"/>
          </a:xfrm>
          <a:prstGeom prst="line">
            <a:avLst/>
          </a:prstGeom>
          <a:noFill/>
          <a:ln w="0">
            <a:solidFill>
              <a:srgbClr val="969696"/>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215" name="Line 23"/>
          <p:cNvSpPr>
            <a:spLocks noChangeShapeType="1"/>
          </p:cNvSpPr>
          <p:nvPr/>
        </p:nvSpPr>
        <p:spPr bwMode="auto">
          <a:xfrm>
            <a:off x="4518025" y="828675"/>
            <a:ext cx="0" cy="4113213"/>
          </a:xfrm>
          <a:prstGeom prst="line">
            <a:avLst/>
          </a:prstGeom>
          <a:noFill/>
          <a:ln w="19050">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6216" name="Line 24"/>
          <p:cNvSpPr>
            <a:spLocks noChangeShapeType="1"/>
          </p:cNvSpPr>
          <p:nvPr/>
        </p:nvSpPr>
        <p:spPr bwMode="auto">
          <a:xfrm>
            <a:off x="6254750" y="828675"/>
            <a:ext cx="0" cy="4113213"/>
          </a:xfrm>
          <a:prstGeom prst="line">
            <a:avLst/>
          </a:prstGeom>
          <a:noFill/>
          <a:ln w="19050">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6217" name="Line 25"/>
          <p:cNvSpPr>
            <a:spLocks noChangeShapeType="1"/>
          </p:cNvSpPr>
          <p:nvPr/>
        </p:nvSpPr>
        <p:spPr bwMode="auto">
          <a:xfrm>
            <a:off x="5524500" y="827088"/>
            <a:ext cx="0" cy="4113212"/>
          </a:xfrm>
          <a:prstGeom prst="line">
            <a:avLst/>
          </a:prstGeom>
          <a:noFill/>
          <a:ln w="19050">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6218" name="Line 26"/>
          <p:cNvSpPr>
            <a:spLocks noChangeShapeType="1"/>
          </p:cNvSpPr>
          <p:nvPr/>
        </p:nvSpPr>
        <p:spPr bwMode="auto">
          <a:xfrm>
            <a:off x="3805238" y="828675"/>
            <a:ext cx="0" cy="4113213"/>
          </a:xfrm>
          <a:prstGeom prst="line">
            <a:avLst/>
          </a:prstGeom>
          <a:noFill/>
          <a:ln w="19050">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6219" name="Oval 27"/>
          <p:cNvSpPr>
            <a:spLocks noChangeAspect="1" noChangeArrowheads="1"/>
          </p:cNvSpPr>
          <p:nvPr/>
        </p:nvSpPr>
        <p:spPr bwMode="auto">
          <a:xfrm>
            <a:off x="3749675" y="3341688"/>
            <a:ext cx="109538" cy="106362"/>
          </a:xfrm>
          <a:prstGeom prst="ellipse">
            <a:avLst/>
          </a:prstGeom>
          <a:solidFill>
            <a:srgbClr val="C0C0C0"/>
          </a:solidFill>
          <a:ln w="19050">
            <a:solidFill>
              <a:srgbClr val="000000"/>
            </a:solidFill>
            <a:round/>
            <a:headEnd/>
            <a:tailEnd/>
          </a:ln>
        </p:spPr>
        <p:txBody>
          <a:bodyPr/>
          <a:lstStyle/>
          <a:p>
            <a:endParaRPr lang="en-GB"/>
          </a:p>
        </p:txBody>
      </p:sp>
      <p:sp>
        <p:nvSpPr>
          <p:cNvPr id="136220" name="Oval 28"/>
          <p:cNvSpPr>
            <a:spLocks noChangeAspect="1" noChangeArrowheads="1"/>
          </p:cNvSpPr>
          <p:nvPr/>
        </p:nvSpPr>
        <p:spPr bwMode="auto">
          <a:xfrm>
            <a:off x="4464050" y="3159125"/>
            <a:ext cx="109538" cy="106363"/>
          </a:xfrm>
          <a:prstGeom prst="ellipse">
            <a:avLst/>
          </a:prstGeom>
          <a:solidFill>
            <a:srgbClr val="C0C0C0"/>
          </a:solidFill>
          <a:ln w="19050">
            <a:solidFill>
              <a:srgbClr val="000000"/>
            </a:solidFill>
            <a:round/>
            <a:headEnd/>
            <a:tailEnd/>
          </a:ln>
        </p:spPr>
        <p:txBody>
          <a:bodyPr/>
          <a:lstStyle/>
          <a:p>
            <a:endParaRPr lang="en-GB"/>
          </a:p>
        </p:txBody>
      </p:sp>
      <p:sp>
        <p:nvSpPr>
          <p:cNvPr id="136221" name="Oval 29"/>
          <p:cNvSpPr>
            <a:spLocks noChangeAspect="1" noChangeArrowheads="1"/>
          </p:cNvSpPr>
          <p:nvPr/>
        </p:nvSpPr>
        <p:spPr bwMode="auto">
          <a:xfrm>
            <a:off x="5468938" y="2874963"/>
            <a:ext cx="109537" cy="106362"/>
          </a:xfrm>
          <a:prstGeom prst="ellipse">
            <a:avLst/>
          </a:prstGeom>
          <a:solidFill>
            <a:srgbClr val="C0C0C0"/>
          </a:solidFill>
          <a:ln w="19050">
            <a:solidFill>
              <a:srgbClr val="000000"/>
            </a:solidFill>
            <a:round/>
            <a:headEnd/>
            <a:tailEnd/>
          </a:ln>
        </p:spPr>
        <p:txBody>
          <a:bodyPr/>
          <a:lstStyle/>
          <a:p>
            <a:endParaRPr lang="en-GB"/>
          </a:p>
        </p:txBody>
      </p:sp>
      <p:sp>
        <p:nvSpPr>
          <p:cNvPr id="136222" name="Oval 30"/>
          <p:cNvSpPr>
            <a:spLocks noChangeAspect="1" noChangeArrowheads="1"/>
          </p:cNvSpPr>
          <p:nvPr/>
        </p:nvSpPr>
        <p:spPr bwMode="auto">
          <a:xfrm>
            <a:off x="6200775" y="2692400"/>
            <a:ext cx="109538" cy="106363"/>
          </a:xfrm>
          <a:prstGeom prst="ellipse">
            <a:avLst/>
          </a:prstGeom>
          <a:solidFill>
            <a:srgbClr val="C0C0C0"/>
          </a:solidFill>
          <a:ln w="19050">
            <a:solidFill>
              <a:srgbClr val="000000"/>
            </a:solidFill>
            <a:round/>
            <a:headEnd/>
            <a:tailEnd/>
          </a:ln>
        </p:spPr>
        <p:txBody>
          <a:bodyPr/>
          <a:lstStyle/>
          <a:p>
            <a:endParaRPr lang="en-GB"/>
          </a:p>
        </p:txBody>
      </p:sp>
      <p:sp>
        <p:nvSpPr>
          <p:cNvPr id="136223" name="Text Box 31"/>
          <p:cNvSpPr txBox="1">
            <a:spLocks noChangeArrowheads="1"/>
          </p:cNvSpPr>
          <p:nvPr/>
        </p:nvSpPr>
        <p:spPr bwMode="auto">
          <a:xfrm rot="-783281">
            <a:off x="6786563" y="2019300"/>
            <a:ext cx="1220787"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Y </a:t>
            </a:r>
            <a:r>
              <a:rPr lang="en-US" sz="1800" b="1">
                <a:solidFill>
                  <a:srgbClr val="000000"/>
                </a:solidFill>
              </a:rPr>
              <a:t>= </a:t>
            </a:r>
            <a:r>
              <a:rPr lang="en-US" sz="1800" b="1" i="1">
                <a:solidFill>
                  <a:srgbClr val="000000"/>
                </a:solidFill>
                <a:latin typeface="Symbol" pitchFamily="18" charset="2"/>
              </a:rPr>
              <a:t>b</a:t>
            </a:r>
            <a:r>
              <a:rPr lang="en-US" sz="1800" b="1" baseline="-25000">
                <a:solidFill>
                  <a:srgbClr val="000000"/>
                </a:solidFill>
              </a:rPr>
              <a:t>1</a:t>
            </a:r>
            <a:r>
              <a:rPr lang="en-US" sz="1800" b="1" i="1">
                <a:solidFill>
                  <a:srgbClr val="000000"/>
                </a:solidFill>
              </a:rPr>
              <a:t> </a:t>
            </a:r>
            <a:r>
              <a:rPr lang="en-US" sz="1800" b="1">
                <a:solidFill>
                  <a:srgbClr val="000000"/>
                </a:solidFill>
              </a:rPr>
              <a:t>+</a:t>
            </a:r>
            <a:r>
              <a:rPr lang="en-US" sz="1800" b="1" i="1">
                <a:solidFill>
                  <a:srgbClr val="000000"/>
                </a:solidFill>
                <a:latin typeface="Symbol" pitchFamily="18" charset="2"/>
              </a:rPr>
              <a:t>b</a:t>
            </a:r>
            <a:r>
              <a:rPr lang="en-US" sz="1800" b="1" baseline="-25000">
                <a:solidFill>
                  <a:srgbClr val="000000"/>
                </a:solidFill>
              </a:rPr>
              <a:t>2</a:t>
            </a:r>
            <a:r>
              <a:rPr lang="en-US" sz="1800" b="1" i="1">
                <a:solidFill>
                  <a:srgbClr val="000000"/>
                </a:solidFill>
              </a:rPr>
              <a:t>X</a:t>
            </a:r>
          </a:p>
        </p:txBody>
      </p:sp>
      <p:sp>
        <p:nvSpPr>
          <p:cNvPr id="136224" name="Text Box 32"/>
          <p:cNvSpPr txBox="1">
            <a:spLocks noChangeArrowheads="1"/>
          </p:cNvSpPr>
          <p:nvPr/>
        </p:nvSpPr>
        <p:spPr bwMode="auto">
          <a:xfrm>
            <a:off x="1190625" y="782638"/>
            <a:ext cx="274638"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Y</a:t>
            </a:r>
            <a:endParaRPr lang="en-US" sz="2000" i="1">
              <a:solidFill>
                <a:schemeClr val="bg1"/>
              </a:solidFill>
              <a:latin typeface="Times New Roman" pitchFamily="18" charset="0"/>
            </a:endParaRPr>
          </a:p>
        </p:txBody>
      </p:sp>
      <p:grpSp>
        <p:nvGrpSpPr>
          <p:cNvPr id="136225" name="Group 33"/>
          <p:cNvGrpSpPr>
            <a:grpSpLocks noChangeAspect="1"/>
          </p:cNvGrpSpPr>
          <p:nvPr/>
        </p:nvGrpSpPr>
        <p:grpSpPr bwMode="auto">
          <a:xfrm rot="-16200000">
            <a:off x="2378869" y="3525044"/>
            <a:ext cx="1165225" cy="284163"/>
            <a:chOff x="253" y="586"/>
            <a:chExt cx="3121" cy="1317"/>
          </a:xfrm>
        </p:grpSpPr>
        <p:sp>
          <p:nvSpPr>
            <p:cNvPr id="136226" name="Line 34"/>
            <p:cNvSpPr>
              <a:spLocks noChangeAspect="1" noChangeShapeType="1"/>
            </p:cNvSpPr>
            <p:nvPr/>
          </p:nvSpPr>
          <p:spPr bwMode="auto">
            <a:xfrm>
              <a:off x="253"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227" name="Freeform 35"/>
            <p:cNvSpPr>
              <a:spLocks noChangeAspect="1"/>
            </p:cNvSpPr>
            <p:nvPr/>
          </p:nvSpPr>
          <p:spPr bwMode="auto">
            <a:xfrm>
              <a:off x="271"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228" name="Freeform 36"/>
            <p:cNvSpPr>
              <a:spLocks noChangeAspect="1"/>
            </p:cNvSpPr>
            <p:nvPr/>
          </p:nvSpPr>
          <p:spPr bwMode="auto">
            <a:xfrm>
              <a:off x="310" y="1902"/>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229" name="Line 37"/>
            <p:cNvSpPr>
              <a:spLocks noChangeAspect="1" noChangeShapeType="1"/>
            </p:cNvSpPr>
            <p:nvPr/>
          </p:nvSpPr>
          <p:spPr bwMode="auto">
            <a:xfrm>
              <a:off x="332"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230" name="Freeform 38"/>
            <p:cNvSpPr>
              <a:spLocks noChangeAspect="1"/>
            </p:cNvSpPr>
            <p:nvPr/>
          </p:nvSpPr>
          <p:spPr bwMode="auto">
            <a:xfrm>
              <a:off x="350" y="1900"/>
              <a:ext cx="22" cy="2"/>
            </a:xfrm>
            <a:custGeom>
              <a:avLst/>
              <a:gdLst>
                <a:gd name="T0" fmla="*/ 0 w 29"/>
                <a:gd name="T1" fmla="*/ 4 h 4"/>
                <a:gd name="T2" fmla="*/ 14 w 29"/>
                <a:gd name="T3" fmla="*/ 0 h 4"/>
                <a:gd name="T4" fmla="*/ 29 w 29"/>
                <a:gd name="T5" fmla="*/ 0 h 4"/>
              </a:gdLst>
              <a:ahLst/>
              <a:cxnLst>
                <a:cxn ang="0">
                  <a:pos x="T0" y="T1"/>
                </a:cxn>
                <a:cxn ang="0">
                  <a:pos x="T2" y="T3"/>
                </a:cxn>
                <a:cxn ang="0">
                  <a:pos x="T4" y="T5"/>
                </a:cxn>
              </a:cxnLst>
              <a:rect l="0" t="0" r="r" b="b"/>
              <a:pathLst>
                <a:path w="29" h="4">
                  <a:moveTo>
                    <a:pt x="0" y="4"/>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231" name="Line 39"/>
            <p:cNvSpPr>
              <a:spLocks noChangeAspect="1" noChangeShapeType="1"/>
            </p:cNvSpPr>
            <p:nvPr/>
          </p:nvSpPr>
          <p:spPr bwMode="auto">
            <a:xfrm>
              <a:off x="372"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232" name="Line 40"/>
            <p:cNvSpPr>
              <a:spLocks noChangeAspect="1" noChangeShapeType="1"/>
            </p:cNvSpPr>
            <p:nvPr/>
          </p:nvSpPr>
          <p:spPr bwMode="auto">
            <a:xfrm>
              <a:off x="39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233" name="Freeform 41"/>
            <p:cNvSpPr>
              <a:spLocks noChangeAspect="1"/>
            </p:cNvSpPr>
            <p:nvPr/>
          </p:nvSpPr>
          <p:spPr bwMode="auto">
            <a:xfrm>
              <a:off x="408" y="1900"/>
              <a:ext cx="21"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234" name="Line 42"/>
            <p:cNvSpPr>
              <a:spLocks noChangeAspect="1" noChangeShapeType="1"/>
            </p:cNvSpPr>
            <p:nvPr/>
          </p:nvSpPr>
          <p:spPr bwMode="auto">
            <a:xfrm>
              <a:off x="42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235" name="Freeform 43"/>
            <p:cNvSpPr>
              <a:spLocks noChangeAspect="1"/>
            </p:cNvSpPr>
            <p:nvPr/>
          </p:nvSpPr>
          <p:spPr bwMode="auto">
            <a:xfrm>
              <a:off x="447"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236" name="Freeform 44"/>
            <p:cNvSpPr>
              <a:spLocks noChangeAspect="1"/>
            </p:cNvSpPr>
            <p:nvPr/>
          </p:nvSpPr>
          <p:spPr bwMode="auto">
            <a:xfrm>
              <a:off x="468" y="1897"/>
              <a:ext cx="18" cy="3"/>
            </a:xfrm>
            <a:custGeom>
              <a:avLst/>
              <a:gdLst>
                <a:gd name="T0" fmla="*/ 0 w 24"/>
                <a:gd name="T1" fmla="*/ 5 h 5"/>
                <a:gd name="T2" fmla="*/ 15 w 24"/>
                <a:gd name="T3" fmla="*/ 0 h 5"/>
                <a:gd name="T4" fmla="*/ 24 w 24"/>
                <a:gd name="T5" fmla="*/ 0 h 5"/>
              </a:gdLst>
              <a:ahLst/>
              <a:cxnLst>
                <a:cxn ang="0">
                  <a:pos x="T0" y="T1"/>
                </a:cxn>
                <a:cxn ang="0">
                  <a:pos x="T2" y="T3"/>
                </a:cxn>
                <a:cxn ang="0">
                  <a:pos x="T4" y="T5"/>
                </a:cxn>
              </a:cxnLst>
              <a:rect l="0" t="0" r="r" b="b"/>
              <a:pathLst>
                <a:path w="24" h="5">
                  <a:moveTo>
                    <a:pt x="0" y="5"/>
                  </a:moveTo>
                  <a:lnTo>
                    <a:pt x="15"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237" name="Line 45"/>
            <p:cNvSpPr>
              <a:spLocks noChangeAspect="1" noChangeShapeType="1"/>
            </p:cNvSpPr>
            <p:nvPr/>
          </p:nvSpPr>
          <p:spPr bwMode="auto">
            <a:xfrm>
              <a:off x="48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238" name="Freeform 46"/>
            <p:cNvSpPr>
              <a:spLocks noChangeAspect="1"/>
            </p:cNvSpPr>
            <p:nvPr/>
          </p:nvSpPr>
          <p:spPr bwMode="auto">
            <a:xfrm>
              <a:off x="504" y="1897"/>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239" name="Line 47"/>
            <p:cNvSpPr>
              <a:spLocks noChangeAspect="1" noChangeShapeType="1"/>
            </p:cNvSpPr>
            <p:nvPr/>
          </p:nvSpPr>
          <p:spPr bwMode="auto">
            <a:xfrm>
              <a:off x="52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240" name="Freeform 48"/>
            <p:cNvSpPr>
              <a:spLocks noChangeAspect="1"/>
            </p:cNvSpPr>
            <p:nvPr/>
          </p:nvSpPr>
          <p:spPr bwMode="auto">
            <a:xfrm>
              <a:off x="544" y="1895"/>
              <a:ext cx="22" cy="2"/>
            </a:xfrm>
            <a:custGeom>
              <a:avLst/>
              <a:gdLst>
                <a:gd name="T0" fmla="*/ 0 w 29"/>
                <a:gd name="T1" fmla="*/ 5 h 5"/>
                <a:gd name="T2" fmla="*/ 14 w 29"/>
                <a:gd name="T3" fmla="*/ 0 h 5"/>
                <a:gd name="T4" fmla="*/ 29 w 29"/>
                <a:gd name="T5" fmla="*/ 0 h 5"/>
              </a:gdLst>
              <a:ahLst/>
              <a:cxnLst>
                <a:cxn ang="0">
                  <a:pos x="T0" y="T1"/>
                </a:cxn>
                <a:cxn ang="0">
                  <a:pos x="T2" y="T3"/>
                </a:cxn>
                <a:cxn ang="0">
                  <a:pos x="T4" y="T5"/>
                </a:cxn>
              </a:cxnLst>
              <a:rect l="0" t="0" r="r" b="b"/>
              <a:pathLst>
                <a:path w="29" h="5">
                  <a:moveTo>
                    <a:pt x="0" y="5"/>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241" name="Line 49"/>
            <p:cNvSpPr>
              <a:spLocks noChangeAspect="1" noChangeShapeType="1"/>
            </p:cNvSpPr>
            <p:nvPr/>
          </p:nvSpPr>
          <p:spPr bwMode="auto">
            <a:xfrm>
              <a:off x="566"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242" name="Freeform 50"/>
            <p:cNvSpPr>
              <a:spLocks noChangeAspect="1"/>
            </p:cNvSpPr>
            <p:nvPr/>
          </p:nvSpPr>
          <p:spPr bwMode="auto">
            <a:xfrm>
              <a:off x="584" y="1892"/>
              <a:ext cx="22" cy="3"/>
            </a:xfrm>
            <a:custGeom>
              <a:avLst/>
              <a:gdLst>
                <a:gd name="T0" fmla="*/ 0 w 29"/>
                <a:gd name="T1" fmla="*/ 5 h 5"/>
                <a:gd name="T2" fmla="*/ 14 w 29"/>
                <a:gd name="T3" fmla="*/ 5 h 5"/>
                <a:gd name="T4" fmla="*/ 29 w 29"/>
                <a:gd name="T5" fmla="*/ 0 h 5"/>
              </a:gdLst>
              <a:ahLst/>
              <a:cxnLst>
                <a:cxn ang="0">
                  <a:pos x="T0" y="T1"/>
                </a:cxn>
                <a:cxn ang="0">
                  <a:pos x="T2" y="T3"/>
                </a:cxn>
                <a:cxn ang="0">
                  <a:pos x="T4" y="T5"/>
                </a:cxn>
              </a:cxnLst>
              <a:rect l="0" t="0" r="r" b="b"/>
              <a:pathLst>
                <a:path w="29" h="5">
                  <a:moveTo>
                    <a:pt x="0" y="5"/>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243" name="Line 51"/>
            <p:cNvSpPr>
              <a:spLocks noChangeAspect="1" noChangeShapeType="1"/>
            </p:cNvSpPr>
            <p:nvPr/>
          </p:nvSpPr>
          <p:spPr bwMode="auto">
            <a:xfrm flipV="1">
              <a:off x="606"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244" name="Line 52"/>
            <p:cNvSpPr>
              <a:spLocks noChangeAspect="1" noChangeShapeType="1"/>
            </p:cNvSpPr>
            <p:nvPr/>
          </p:nvSpPr>
          <p:spPr bwMode="auto">
            <a:xfrm>
              <a:off x="624"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245" name="Freeform 53"/>
            <p:cNvSpPr>
              <a:spLocks noChangeAspect="1"/>
            </p:cNvSpPr>
            <p:nvPr/>
          </p:nvSpPr>
          <p:spPr bwMode="auto">
            <a:xfrm>
              <a:off x="642" y="1887"/>
              <a:ext cx="21" cy="2"/>
            </a:xfrm>
            <a:custGeom>
              <a:avLst/>
              <a:gdLst>
                <a:gd name="T0" fmla="*/ 0 w 28"/>
                <a:gd name="T1" fmla="*/ 4 h 4"/>
                <a:gd name="T2" fmla="*/ 14 w 28"/>
                <a:gd name="T3" fmla="*/ 4 h 4"/>
                <a:gd name="T4" fmla="*/ 28 w 28"/>
                <a:gd name="T5" fmla="*/ 0 h 4"/>
              </a:gdLst>
              <a:ahLst/>
              <a:cxnLst>
                <a:cxn ang="0">
                  <a:pos x="T0" y="T1"/>
                </a:cxn>
                <a:cxn ang="0">
                  <a:pos x="T2" y="T3"/>
                </a:cxn>
                <a:cxn ang="0">
                  <a:pos x="T4" y="T5"/>
                </a:cxn>
              </a:cxnLst>
              <a:rect l="0" t="0" r="r" b="b"/>
              <a:pathLst>
                <a:path w="28" h="4">
                  <a:moveTo>
                    <a:pt x="0" y="4"/>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246" name="Line 54"/>
            <p:cNvSpPr>
              <a:spLocks noChangeAspect="1" noChangeShapeType="1"/>
            </p:cNvSpPr>
            <p:nvPr/>
          </p:nvSpPr>
          <p:spPr bwMode="auto">
            <a:xfrm flipV="1">
              <a:off x="663"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247" name="Freeform 55"/>
            <p:cNvSpPr>
              <a:spLocks noChangeAspect="1"/>
            </p:cNvSpPr>
            <p:nvPr/>
          </p:nvSpPr>
          <p:spPr bwMode="auto">
            <a:xfrm>
              <a:off x="681" y="1881"/>
              <a:ext cx="22" cy="3"/>
            </a:xfrm>
            <a:custGeom>
              <a:avLst/>
              <a:gdLst>
                <a:gd name="T0" fmla="*/ 0 w 29"/>
                <a:gd name="T1" fmla="*/ 5 h 5"/>
                <a:gd name="T2" fmla="*/ 15 w 29"/>
                <a:gd name="T3" fmla="*/ 5 h 5"/>
                <a:gd name="T4" fmla="*/ 29 w 29"/>
                <a:gd name="T5" fmla="*/ 0 h 5"/>
              </a:gdLst>
              <a:ahLst/>
              <a:cxnLst>
                <a:cxn ang="0">
                  <a:pos x="T0" y="T1"/>
                </a:cxn>
                <a:cxn ang="0">
                  <a:pos x="T2" y="T3"/>
                </a:cxn>
                <a:cxn ang="0">
                  <a:pos x="T4" y="T5"/>
                </a:cxn>
              </a:cxnLst>
              <a:rect l="0" t="0" r="r" b="b"/>
              <a:pathLst>
                <a:path w="29" h="5">
                  <a:moveTo>
                    <a:pt x="0" y="5"/>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248" name="Line 56"/>
            <p:cNvSpPr>
              <a:spLocks noChangeAspect="1" noChangeShapeType="1"/>
            </p:cNvSpPr>
            <p:nvPr/>
          </p:nvSpPr>
          <p:spPr bwMode="auto">
            <a:xfrm flipV="1">
              <a:off x="703"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249" name="Line 57"/>
            <p:cNvSpPr>
              <a:spLocks noChangeAspect="1" noChangeShapeType="1"/>
            </p:cNvSpPr>
            <p:nvPr/>
          </p:nvSpPr>
          <p:spPr bwMode="auto">
            <a:xfrm flipV="1">
              <a:off x="721"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250" name="Freeform 58"/>
            <p:cNvSpPr>
              <a:spLocks noChangeAspect="1"/>
            </p:cNvSpPr>
            <p:nvPr/>
          </p:nvSpPr>
          <p:spPr bwMode="auto">
            <a:xfrm>
              <a:off x="739" y="1868"/>
              <a:ext cx="21" cy="5"/>
            </a:xfrm>
            <a:custGeom>
              <a:avLst/>
              <a:gdLst>
                <a:gd name="T0" fmla="*/ 0 w 29"/>
                <a:gd name="T1" fmla="*/ 10 h 10"/>
                <a:gd name="T2" fmla="*/ 15 w 29"/>
                <a:gd name="T3" fmla="*/ 5 h 10"/>
                <a:gd name="T4" fmla="*/ 29 w 29"/>
                <a:gd name="T5" fmla="*/ 0 h 10"/>
              </a:gdLst>
              <a:ahLst/>
              <a:cxnLst>
                <a:cxn ang="0">
                  <a:pos x="T0" y="T1"/>
                </a:cxn>
                <a:cxn ang="0">
                  <a:pos x="T2" y="T3"/>
                </a:cxn>
                <a:cxn ang="0">
                  <a:pos x="T4" y="T5"/>
                </a:cxn>
              </a:cxnLst>
              <a:rect l="0" t="0" r="r" b="b"/>
              <a:pathLst>
                <a:path w="29" h="10">
                  <a:moveTo>
                    <a:pt x="0" y="10"/>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251" name="Line 59"/>
            <p:cNvSpPr>
              <a:spLocks noChangeAspect="1" noChangeShapeType="1"/>
            </p:cNvSpPr>
            <p:nvPr/>
          </p:nvSpPr>
          <p:spPr bwMode="auto">
            <a:xfrm flipV="1">
              <a:off x="760"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252" name="Freeform 60"/>
            <p:cNvSpPr>
              <a:spLocks noChangeAspect="1"/>
            </p:cNvSpPr>
            <p:nvPr/>
          </p:nvSpPr>
          <p:spPr bwMode="auto">
            <a:xfrm>
              <a:off x="778" y="1857"/>
              <a:ext cx="22" cy="5"/>
            </a:xfrm>
            <a:custGeom>
              <a:avLst/>
              <a:gdLst>
                <a:gd name="T0" fmla="*/ 0 w 29"/>
                <a:gd name="T1" fmla="*/ 9 h 9"/>
                <a:gd name="T2" fmla="*/ 14 w 29"/>
                <a:gd name="T3" fmla="*/ 5 h 9"/>
                <a:gd name="T4" fmla="*/ 29 w 29"/>
                <a:gd name="T5" fmla="*/ 0 h 9"/>
              </a:gdLst>
              <a:ahLst/>
              <a:cxnLst>
                <a:cxn ang="0">
                  <a:pos x="T0" y="T1"/>
                </a:cxn>
                <a:cxn ang="0">
                  <a:pos x="T2" y="T3"/>
                </a:cxn>
                <a:cxn ang="0">
                  <a:pos x="T4" y="T5"/>
                </a:cxn>
              </a:cxnLst>
              <a:rect l="0" t="0" r="r" b="b"/>
              <a:pathLst>
                <a:path w="29" h="9">
                  <a:moveTo>
                    <a:pt x="0" y="9"/>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253" name="Line 61"/>
            <p:cNvSpPr>
              <a:spLocks noChangeAspect="1" noChangeShapeType="1"/>
            </p:cNvSpPr>
            <p:nvPr/>
          </p:nvSpPr>
          <p:spPr bwMode="auto">
            <a:xfrm flipV="1">
              <a:off x="800"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254" name="Freeform 62"/>
            <p:cNvSpPr>
              <a:spLocks noChangeAspect="1"/>
            </p:cNvSpPr>
            <p:nvPr/>
          </p:nvSpPr>
          <p:spPr bwMode="auto">
            <a:xfrm>
              <a:off x="818" y="1846"/>
              <a:ext cx="21" cy="5"/>
            </a:xfrm>
            <a:custGeom>
              <a:avLst/>
              <a:gdLst>
                <a:gd name="T0" fmla="*/ 0 w 28"/>
                <a:gd name="T1" fmla="*/ 9 h 9"/>
                <a:gd name="T2" fmla="*/ 14 w 28"/>
                <a:gd name="T3" fmla="*/ 4 h 9"/>
                <a:gd name="T4" fmla="*/ 28 w 28"/>
                <a:gd name="T5" fmla="*/ 0 h 9"/>
              </a:gdLst>
              <a:ahLst/>
              <a:cxnLst>
                <a:cxn ang="0">
                  <a:pos x="T0" y="T1"/>
                </a:cxn>
                <a:cxn ang="0">
                  <a:pos x="T2" y="T3"/>
                </a:cxn>
                <a:cxn ang="0">
                  <a:pos x="T4" y="T5"/>
                </a:cxn>
              </a:cxnLst>
              <a:rect l="0" t="0" r="r" b="b"/>
              <a:pathLst>
                <a:path w="28" h="9">
                  <a:moveTo>
                    <a:pt x="0" y="9"/>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255" name="Line 63"/>
            <p:cNvSpPr>
              <a:spLocks noChangeAspect="1" noChangeShapeType="1"/>
            </p:cNvSpPr>
            <p:nvPr/>
          </p:nvSpPr>
          <p:spPr bwMode="auto">
            <a:xfrm flipV="1">
              <a:off x="839"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256" name="Line 64"/>
            <p:cNvSpPr>
              <a:spLocks noChangeAspect="1" noChangeShapeType="1"/>
            </p:cNvSpPr>
            <p:nvPr/>
          </p:nvSpPr>
          <p:spPr bwMode="auto">
            <a:xfrm flipV="1">
              <a:off x="857"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257" name="Freeform 65"/>
            <p:cNvSpPr>
              <a:spLocks noChangeAspect="1"/>
            </p:cNvSpPr>
            <p:nvPr/>
          </p:nvSpPr>
          <p:spPr bwMode="auto">
            <a:xfrm>
              <a:off x="875" y="1819"/>
              <a:ext cx="22" cy="11"/>
            </a:xfrm>
            <a:custGeom>
              <a:avLst/>
              <a:gdLst>
                <a:gd name="T0" fmla="*/ 0 w 29"/>
                <a:gd name="T1" fmla="*/ 19 h 19"/>
                <a:gd name="T2" fmla="*/ 15 w 29"/>
                <a:gd name="T3" fmla="*/ 9 h 19"/>
                <a:gd name="T4" fmla="*/ 29 w 29"/>
                <a:gd name="T5" fmla="*/ 0 h 19"/>
              </a:gdLst>
              <a:ahLst/>
              <a:cxnLst>
                <a:cxn ang="0">
                  <a:pos x="T0" y="T1"/>
                </a:cxn>
                <a:cxn ang="0">
                  <a:pos x="T2" y="T3"/>
                </a:cxn>
                <a:cxn ang="0">
                  <a:pos x="T4" y="T5"/>
                </a:cxn>
              </a:cxnLst>
              <a:rect l="0" t="0" r="r" b="b"/>
              <a:pathLst>
                <a:path w="29" h="19">
                  <a:moveTo>
                    <a:pt x="0" y="19"/>
                  </a:moveTo>
                  <a:lnTo>
                    <a:pt x="15" y="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258" name="Line 66"/>
            <p:cNvSpPr>
              <a:spLocks noChangeAspect="1" noChangeShapeType="1"/>
            </p:cNvSpPr>
            <p:nvPr/>
          </p:nvSpPr>
          <p:spPr bwMode="auto">
            <a:xfrm flipV="1">
              <a:off x="897"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259" name="Freeform 67"/>
            <p:cNvSpPr>
              <a:spLocks noChangeAspect="1"/>
            </p:cNvSpPr>
            <p:nvPr/>
          </p:nvSpPr>
          <p:spPr bwMode="auto">
            <a:xfrm>
              <a:off x="915" y="1797"/>
              <a:ext cx="22" cy="11"/>
            </a:xfrm>
            <a:custGeom>
              <a:avLst/>
              <a:gdLst>
                <a:gd name="T0" fmla="*/ 0 w 29"/>
                <a:gd name="T1" fmla="*/ 19 h 19"/>
                <a:gd name="T2" fmla="*/ 15 w 29"/>
                <a:gd name="T3" fmla="*/ 10 h 19"/>
                <a:gd name="T4" fmla="*/ 29 w 29"/>
                <a:gd name="T5" fmla="*/ 0 h 19"/>
              </a:gdLst>
              <a:ahLst/>
              <a:cxnLst>
                <a:cxn ang="0">
                  <a:pos x="T0" y="T1"/>
                </a:cxn>
                <a:cxn ang="0">
                  <a:pos x="T2" y="T3"/>
                </a:cxn>
                <a:cxn ang="0">
                  <a:pos x="T4" y="T5"/>
                </a:cxn>
              </a:cxnLst>
              <a:rect l="0" t="0" r="r" b="b"/>
              <a:pathLst>
                <a:path w="29" h="19">
                  <a:moveTo>
                    <a:pt x="0" y="19"/>
                  </a:moveTo>
                  <a:lnTo>
                    <a:pt x="15" y="1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260" name="Line 68"/>
            <p:cNvSpPr>
              <a:spLocks noChangeAspect="1" noChangeShapeType="1"/>
            </p:cNvSpPr>
            <p:nvPr/>
          </p:nvSpPr>
          <p:spPr bwMode="auto">
            <a:xfrm flipV="1">
              <a:off x="937"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261" name="Line 69"/>
            <p:cNvSpPr>
              <a:spLocks noChangeAspect="1" noChangeShapeType="1"/>
            </p:cNvSpPr>
            <p:nvPr/>
          </p:nvSpPr>
          <p:spPr bwMode="auto">
            <a:xfrm flipV="1">
              <a:off x="955"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262" name="Freeform 70"/>
            <p:cNvSpPr>
              <a:spLocks noChangeAspect="1"/>
            </p:cNvSpPr>
            <p:nvPr/>
          </p:nvSpPr>
          <p:spPr bwMode="auto">
            <a:xfrm>
              <a:off x="973" y="1757"/>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263" name="Line 71"/>
            <p:cNvSpPr>
              <a:spLocks noChangeAspect="1" noChangeShapeType="1"/>
            </p:cNvSpPr>
            <p:nvPr/>
          </p:nvSpPr>
          <p:spPr bwMode="auto">
            <a:xfrm flipV="1">
              <a:off x="995"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264" name="Freeform 72"/>
            <p:cNvSpPr>
              <a:spLocks noChangeAspect="1"/>
            </p:cNvSpPr>
            <p:nvPr/>
          </p:nvSpPr>
          <p:spPr bwMode="auto">
            <a:xfrm>
              <a:off x="1013" y="1725"/>
              <a:ext cx="21" cy="15"/>
            </a:xfrm>
            <a:custGeom>
              <a:avLst/>
              <a:gdLst>
                <a:gd name="T0" fmla="*/ 0 w 28"/>
                <a:gd name="T1" fmla="*/ 28 h 28"/>
                <a:gd name="T2" fmla="*/ 14 w 28"/>
                <a:gd name="T3" fmla="*/ 14 h 28"/>
                <a:gd name="T4" fmla="*/ 28 w 28"/>
                <a:gd name="T5" fmla="*/ 0 h 28"/>
              </a:gdLst>
              <a:ahLst/>
              <a:cxnLst>
                <a:cxn ang="0">
                  <a:pos x="T0" y="T1"/>
                </a:cxn>
                <a:cxn ang="0">
                  <a:pos x="T2" y="T3"/>
                </a:cxn>
                <a:cxn ang="0">
                  <a:pos x="T4" y="T5"/>
                </a:cxn>
              </a:cxnLst>
              <a:rect l="0" t="0" r="r" b="b"/>
              <a:pathLst>
                <a:path w="28" h="28">
                  <a:moveTo>
                    <a:pt x="0" y="28"/>
                  </a:moveTo>
                  <a:lnTo>
                    <a:pt x="14" y="1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265" name="Line 73"/>
            <p:cNvSpPr>
              <a:spLocks noChangeAspect="1" noChangeShapeType="1"/>
            </p:cNvSpPr>
            <p:nvPr/>
          </p:nvSpPr>
          <p:spPr bwMode="auto">
            <a:xfrm flipV="1">
              <a:off x="1034"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266" name="Freeform 74"/>
            <p:cNvSpPr>
              <a:spLocks noChangeAspect="1"/>
            </p:cNvSpPr>
            <p:nvPr/>
          </p:nvSpPr>
          <p:spPr bwMode="auto">
            <a:xfrm>
              <a:off x="1052" y="1686"/>
              <a:ext cx="21" cy="20"/>
            </a:xfrm>
            <a:custGeom>
              <a:avLst/>
              <a:gdLst>
                <a:gd name="T0" fmla="*/ 0 w 29"/>
                <a:gd name="T1" fmla="*/ 34 h 34"/>
                <a:gd name="T2" fmla="*/ 15 w 29"/>
                <a:gd name="T3" fmla="*/ 20 h 34"/>
                <a:gd name="T4" fmla="*/ 29 w 29"/>
                <a:gd name="T5" fmla="*/ 0 h 34"/>
              </a:gdLst>
              <a:ahLst/>
              <a:cxnLst>
                <a:cxn ang="0">
                  <a:pos x="T0" y="T1"/>
                </a:cxn>
                <a:cxn ang="0">
                  <a:pos x="T2" y="T3"/>
                </a:cxn>
                <a:cxn ang="0">
                  <a:pos x="T4" y="T5"/>
                </a:cxn>
              </a:cxnLst>
              <a:rect l="0" t="0" r="r" b="b"/>
              <a:pathLst>
                <a:path w="29" h="34">
                  <a:moveTo>
                    <a:pt x="0" y="34"/>
                  </a:moveTo>
                  <a:lnTo>
                    <a:pt x="15" y="2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267" name="Line 75"/>
            <p:cNvSpPr>
              <a:spLocks noChangeAspect="1" noChangeShapeType="1"/>
            </p:cNvSpPr>
            <p:nvPr/>
          </p:nvSpPr>
          <p:spPr bwMode="auto">
            <a:xfrm flipV="1">
              <a:off x="1073"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268" name="Line 76"/>
            <p:cNvSpPr>
              <a:spLocks noChangeAspect="1" noChangeShapeType="1"/>
            </p:cNvSpPr>
            <p:nvPr/>
          </p:nvSpPr>
          <p:spPr bwMode="auto">
            <a:xfrm flipV="1">
              <a:off x="1091"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269" name="Freeform 77"/>
            <p:cNvSpPr>
              <a:spLocks noChangeAspect="1"/>
            </p:cNvSpPr>
            <p:nvPr/>
          </p:nvSpPr>
          <p:spPr bwMode="auto">
            <a:xfrm>
              <a:off x="1109" y="1617"/>
              <a:ext cx="22" cy="24"/>
            </a:xfrm>
            <a:custGeom>
              <a:avLst/>
              <a:gdLst>
                <a:gd name="T0" fmla="*/ 0 w 29"/>
                <a:gd name="T1" fmla="*/ 43 h 43"/>
                <a:gd name="T2" fmla="*/ 15 w 29"/>
                <a:gd name="T3" fmla="*/ 19 h 43"/>
                <a:gd name="T4" fmla="*/ 29 w 29"/>
                <a:gd name="T5" fmla="*/ 0 h 43"/>
              </a:gdLst>
              <a:ahLst/>
              <a:cxnLst>
                <a:cxn ang="0">
                  <a:pos x="T0" y="T1"/>
                </a:cxn>
                <a:cxn ang="0">
                  <a:pos x="T2" y="T3"/>
                </a:cxn>
                <a:cxn ang="0">
                  <a:pos x="T4" y="T5"/>
                </a:cxn>
              </a:cxnLst>
              <a:rect l="0" t="0" r="r" b="b"/>
              <a:pathLst>
                <a:path w="29" h="43">
                  <a:moveTo>
                    <a:pt x="0" y="43"/>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270" name="Line 78"/>
            <p:cNvSpPr>
              <a:spLocks noChangeAspect="1" noChangeShapeType="1"/>
            </p:cNvSpPr>
            <p:nvPr/>
          </p:nvSpPr>
          <p:spPr bwMode="auto">
            <a:xfrm flipV="1">
              <a:off x="1131"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271" name="Freeform 79"/>
            <p:cNvSpPr>
              <a:spLocks noChangeAspect="1"/>
            </p:cNvSpPr>
            <p:nvPr/>
          </p:nvSpPr>
          <p:spPr bwMode="auto">
            <a:xfrm>
              <a:off x="1149" y="1566"/>
              <a:ext cx="22" cy="27"/>
            </a:xfrm>
            <a:custGeom>
              <a:avLst/>
              <a:gdLst>
                <a:gd name="T0" fmla="*/ 0 w 29"/>
                <a:gd name="T1" fmla="*/ 48 h 48"/>
                <a:gd name="T2" fmla="*/ 14 w 29"/>
                <a:gd name="T3" fmla="*/ 24 h 48"/>
                <a:gd name="T4" fmla="*/ 29 w 29"/>
                <a:gd name="T5" fmla="*/ 0 h 48"/>
              </a:gdLst>
              <a:ahLst/>
              <a:cxnLst>
                <a:cxn ang="0">
                  <a:pos x="T0" y="T1"/>
                </a:cxn>
                <a:cxn ang="0">
                  <a:pos x="T2" y="T3"/>
                </a:cxn>
                <a:cxn ang="0">
                  <a:pos x="T4" y="T5"/>
                </a:cxn>
              </a:cxnLst>
              <a:rect l="0" t="0" r="r" b="b"/>
              <a:pathLst>
                <a:path w="29" h="48">
                  <a:moveTo>
                    <a:pt x="0" y="48"/>
                  </a:moveTo>
                  <a:lnTo>
                    <a:pt x="14" y="2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272" name="Line 80"/>
            <p:cNvSpPr>
              <a:spLocks noChangeAspect="1" noChangeShapeType="1"/>
            </p:cNvSpPr>
            <p:nvPr/>
          </p:nvSpPr>
          <p:spPr bwMode="auto">
            <a:xfrm flipV="1">
              <a:off x="1171"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273" name="Freeform 81"/>
            <p:cNvSpPr>
              <a:spLocks noChangeAspect="1"/>
            </p:cNvSpPr>
            <p:nvPr/>
          </p:nvSpPr>
          <p:spPr bwMode="auto">
            <a:xfrm>
              <a:off x="1189" y="1506"/>
              <a:ext cx="22" cy="30"/>
            </a:xfrm>
            <a:custGeom>
              <a:avLst/>
              <a:gdLst>
                <a:gd name="T0" fmla="*/ 0 w 29"/>
                <a:gd name="T1" fmla="*/ 53 h 53"/>
                <a:gd name="T2" fmla="*/ 14 w 29"/>
                <a:gd name="T3" fmla="*/ 29 h 53"/>
                <a:gd name="T4" fmla="*/ 29 w 29"/>
                <a:gd name="T5" fmla="*/ 0 h 53"/>
              </a:gdLst>
              <a:ahLst/>
              <a:cxnLst>
                <a:cxn ang="0">
                  <a:pos x="T0" y="T1"/>
                </a:cxn>
                <a:cxn ang="0">
                  <a:pos x="T2" y="T3"/>
                </a:cxn>
                <a:cxn ang="0">
                  <a:pos x="T4" y="T5"/>
                </a:cxn>
              </a:cxnLst>
              <a:rect l="0" t="0" r="r" b="b"/>
              <a:pathLst>
                <a:path w="29" h="53">
                  <a:moveTo>
                    <a:pt x="0" y="53"/>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274" name="Line 82"/>
            <p:cNvSpPr>
              <a:spLocks noChangeAspect="1" noChangeShapeType="1"/>
            </p:cNvSpPr>
            <p:nvPr/>
          </p:nvSpPr>
          <p:spPr bwMode="auto">
            <a:xfrm flipV="1">
              <a:off x="1211"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275" name="Line 83"/>
            <p:cNvSpPr>
              <a:spLocks noChangeAspect="1" noChangeShapeType="1"/>
            </p:cNvSpPr>
            <p:nvPr/>
          </p:nvSpPr>
          <p:spPr bwMode="auto">
            <a:xfrm flipV="1">
              <a:off x="1228"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276" name="Freeform 84"/>
            <p:cNvSpPr>
              <a:spLocks noChangeAspect="1"/>
            </p:cNvSpPr>
            <p:nvPr/>
          </p:nvSpPr>
          <p:spPr bwMode="auto">
            <a:xfrm>
              <a:off x="1246" y="1409"/>
              <a:ext cx="22" cy="32"/>
            </a:xfrm>
            <a:custGeom>
              <a:avLst/>
              <a:gdLst>
                <a:gd name="T0" fmla="*/ 0 w 29"/>
                <a:gd name="T1" fmla="*/ 58 h 58"/>
                <a:gd name="T2" fmla="*/ 15 w 29"/>
                <a:gd name="T3" fmla="*/ 29 h 58"/>
                <a:gd name="T4" fmla="*/ 29 w 29"/>
                <a:gd name="T5" fmla="*/ 0 h 58"/>
              </a:gdLst>
              <a:ahLst/>
              <a:cxnLst>
                <a:cxn ang="0">
                  <a:pos x="T0" y="T1"/>
                </a:cxn>
                <a:cxn ang="0">
                  <a:pos x="T2" y="T3"/>
                </a:cxn>
                <a:cxn ang="0">
                  <a:pos x="T4" y="T5"/>
                </a:cxn>
              </a:cxnLst>
              <a:rect l="0" t="0" r="r" b="b"/>
              <a:pathLst>
                <a:path w="29" h="58">
                  <a:moveTo>
                    <a:pt x="0" y="58"/>
                  </a:moveTo>
                  <a:lnTo>
                    <a:pt x="15"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277" name="Line 85"/>
            <p:cNvSpPr>
              <a:spLocks noChangeAspect="1" noChangeShapeType="1"/>
            </p:cNvSpPr>
            <p:nvPr/>
          </p:nvSpPr>
          <p:spPr bwMode="auto">
            <a:xfrm flipV="1">
              <a:off x="1268"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278" name="Freeform 86"/>
            <p:cNvSpPr>
              <a:spLocks noChangeAspect="1"/>
            </p:cNvSpPr>
            <p:nvPr/>
          </p:nvSpPr>
          <p:spPr bwMode="auto">
            <a:xfrm>
              <a:off x="1286" y="1336"/>
              <a:ext cx="22" cy="38"/>
            </a:xfrm>
            <a:custGeom>
              <a:avLst/>
              <a:gdLst>
                <a:gd name="T0" fmla="*/ 0 w 29"/>
                <a:gd name="T1" fmla="*/ 67 h 67"/>
                <a:gd name="T2" fmla="*/ 15 w 29"/>
                <a:gd name="T3" fmla="*/ 33 h 67"/>
                <a:gd name="T4" fmla="*/ 29 w 29"/>
                <a:gd name="T5" fmla="*/ 0 h 67"/>
              </a:gdLst>
              <a:ahLst/>
              <a:cxnLst>
                <a:cxn ang="0">
                  <a:pos x="T0" y="T1"/>
                </a:cxn>
                <a:cxn ang="0">
                  <a:pos x="T2" y="T3"/>
                </a:cxn>
                <a:cxn ang="0">
                  <a:pos x="T4" y="T5"/>
                </a:cxn>
              </a:cxnLst>
              <a:rect l="0" t="0" r="r" b="b"/>
              <a:pathLst>
                <a:path w="29" h="67">
                  <a:moveTo>
                    <a:pt x="0" y="67"/>
                  </a:moveTo>
                  <a:lnTo>
                    <a:pt x="15" y="33"/>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279" name="Line 87"/>
            <p:cNvSpPr>
              <a:spLocks noChangeAspect="1" noChangeShapeType="1"/>
            </p:cNvSpPr>
            <p:nvPr/>
          </p:nvSpPr>
          <p:spPr bwMode="auto">
            <a:xfrm flipV="1">
              <a:off x="1308"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280" name="Line 88"/>
            <p:cNvSpPr>
              <a:spLocks noChangeAspect="1" noChangeShapeType="1"/>
            </p:cNvSpPr>
            <p:nvPr/>
          </p:nvSpPr>
          <p:spPr bwMode="auto">
            <a:xfrm flipV="1">
              <a:off x="1326"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281" name="Freeform 89"/>
            <p:cNvSpPr>
              <a:spLocks noChangeAspect="1"/>
            </p:cNvSpPr>
            <p:nvPr/>
          </p:nvSpPr>
          <p:spPr bwMode="auto">
            <a:xfrm>
              <a:off x="1344" y="1222"/>
              <a:ext cx="21"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282" name="Freeform 90"/>
            <p:cNvSpPr>
              <a:spLocks noChangeAspect="1"/>
            </p:cNvSpPr>
            <p:nvPr/>
          </p:nvSpPr>
          <p:spPr bwMode="auto">
            <a:xfrm>
              <a:off x="1365" y="1182"/>
              <a:ext cx="18" cy="40"/>
            </a:xfrm>
            <a:custGeom>
              <a:avLst/>
              <a:gdLst>
                <a:gd name="T0" fmla="*/ 0 w 24"/>
                <a:gd name="T1" fmla="*/ 72 h 72"/>
                <a:gd name="T2" fmla="*/ 9 w 24"/>
                <a:gd name="T3" fmla="*/ 34 h 72"/>
                <a:gd name="T4" fmla="*/ 24 w 24"/>
                <a:gd name="T5" fmla="*/ 0 h 72"/>
              </a:gdLst>
              <a:ahLst/>
              <a:cxnLst>
                <a:cxn ang="0">
                  <a:pos x="T0" y="T1"/>
                </a:cxn>
                <a:cxn ang="0">
                  <a:pos x="T2" y="T3"/>
                </a:cxn>
                <a:cxn ang="0">
                  <a:pos x="T4" y="T5"/>
                </a:cxn>
              </a:cxnLst>
              <a:rect l="0" t="0" r="r" b="b"/>
              <a:pathLst>
                <a:path w="24" h="72">
                  <a:moveTo>
                    <a:pt x="0" y="72"/>
                  </a:moveTo>
                  <a:lnTo>
                    <a:pt x="9" y="3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283" name="Freeform 91"/>
            <p:cNvSpPr>
              <a:spLocks noChangeAspect="1"/>
            </p:cNvSpPr>
            <p:nvPr/>
          </p:nvSpPr>
          <p:spPr bwMode="auto">
            <a:xfrm>
              <a:off x="1383" y="1144"/>
              <a:ext cx="22"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284" name="Line 92"/>
            <p:cNvSpPr>
              <a:spLocks noChangeAspect="1" noChangeShapeType="1"/>
            </p:cNvSpPr>
            <p:nvPr/>
          </p:nvSpPr>
          <p:spPr bwMode="auto">
            <a:xfrm flipV="1">
              <a:off x="1405"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285" name="Freeform 93"/>
            <p:cNvSpPr>
              <a:spLocks noChangeAspect="1"/>
            </p:cNvSpPr>
            <p:nvPr/>
          </p:nvSpPr>
          <p:spPr bwMode="auto">
            <a:xfrm>
              <a:off x="1423" y="1063"/>
              <a:ext cx="21" cy="41"/>
            </a:xfrm>
            <a:custGeom>
              <a:avLst/>
              <a:gdLst>
                <a:gd name="T0" fmla="*/ 0 w 28"/>
                <a:gd name="T1" fmla="*/ 72 h 72"/>
                <a:gd name="T2" fmla="*/ 14 w 28"/>
                <a:gd name="T3" fmla="*/ 34 h 72"/>
                <a:gd name="T4" fmla="*/ 28 w 28"/>
                <a:gd name="T5" fmla="*/ 0 h 72"/>
              </a:gdLst>
              <a:ahLst/>
              <a:cxnLst>
                <a:cxn ang="0">
                  <a:pos x="T0" y="T1"/>
                </a:cxn>
                <a:cxn ang="0">
                  <a:pos x="T2" y="T3"/>
                </a:cxn>
                <a:cxn ang="0">
                  <a:pos x="T4" y="T5"/>
                </a:cxn>
              </a:cxnLst>
              <a:rect l="0" t="0" r="r" b="b"/>
              <a:pathLst>
                <a:path w="28" h="72">
                  <a:moveTo>
                    <a:pt x="0" y="72"/>
                  </a:moveTo>
                  <a:lnTo>
                    <a:pt x="14" y="3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286" name="Line 94"/>
            <p:cNvSpPr>
              <a:spLocks noChangeAspect="1" noChangeShapeType="1"/>
            </p:cNvSpPr>
            <p:nvPr/>
          </p:nvSpPr>
          <p:spPr bwMode="auto">
            <a:xfrm flipV="1">
              <a:off x="1444"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287" name="Line 95"/>
            <p:cNvSpPr>
              <a:spLocks noChangeAspect="1" noChangeShapeType="1"/>
            </p:cNvSpPr>
            <p:nvPr/>
          </p:nvSpPr>
          <p:spPr bwMode="auto">
            <a:xfrm flipV="1">
              <a:off x="1462"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288" name="Freeform 96"/>
            <p:cNvSpPr>
              <a:spLocks noChangeAspect="1"/>
            </p:cNvSpPr>
            <p:nvPr/>
          </p:nvSpPr>
          <p:spPr bwMode="auto">
            <a:xfrm>
              <a:off x="1480" y="945"/>
              <a:ext cx="22" cy="40"/>
            </a:xfrm>
            <a:custGeom>
              <a:avLst/>
              <a:gdLst>
                <a:gd name="T0" fmla="*/ 0 w 29"/>
                <a:gd name="T1" fmla="*/ 72 h 72"/>
                <a:gd name="T2" fmla="*/ 15 w 29"/>
                <a:gd name="T3" fmla="*/ 34 h 72"/>
                <a:gd name="T4" fmla="*/ 29 w 29"/>
                <a:gd name="T5" fmla="*/ 0 h 72"/>
              </a:gdLst>
              <a:ahLst/>
              <a:cxnLst>
                <a:cxn ang="0">
                  <a:pos x="T0" y="T1"/>
                </a:cxn>
                <a:cxn ang="0">
                  <a:pos x="T2" y="T3"/>
                </a:cxn>
                <a:cxn ang="0">
                  <a:pos x="T4" y="T5"/>
                </a:cxn>
              </a:cxnLst>
              <a:rect l="0" t="0" r="r" b="b"/>
              <a:pathLst>
                <a:path w="29" h="72">
                  <a:moveTo>
                    <a:pt x="0" y="72"/>
                  </a:moveTo>
                  <a:lnTo>
                    <a:pt x="15"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289" name="Line 97"/>
            <p:cNvSpPr>
              <a:spLocks noChangeAspect="1" noChangeShapeType="1"/>
            </p:cNvSpPr>
            <p:nvPr/>
          </p:nvSpPr>
          <p:spPr bwMode="auto">
            <a:xfrm flipV="1">
              <a:off x="1502"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290" name="Freeform 98"/>
            <p:cNvSpPr>
              <a:spLocks noChangeAspect="1"/>
            </p:cNvSpPr>
            <p:nvPr/>
          </p:nvSpPr>
          <p:spPr bwMode="auto">
            <a:xfrm>
              <a:off x="1520" y="872"/>
              <a:ext cx="22" cy="35"/>
            </a:xfrm>
            <a:custGeom>
              <a:avLst/>
              <a:gdLst>
                <a:gd name="T0" fmla="*/ 0 w 29"/>
                <a:gd name="T1" fmla="*/ 62 h 62"/>
                <a:gd name="T2" fmla="*/ 14 w 29"/>
                <a:gd name="T3" fmla="*/ 28 h 62"/>
                <a:gd name="T4" fmla="*/ 29 w 29"/>
                <a:gd name="T5" fmla="*/ 0 h 62"/>
              </a:gdLst>
              <a:ahLst/>
              <a:cxnLst>
                <a:cxn ang="0">
                  <a:pos x="T0" y="T1"/>
                </a:cxn>
                <a:cxn ang="0">
                  <a:pos x="T2" y="T3"/>
                </a:cxn>
                <a:cxn ang="0">
                  <a:pos x="T4" y="T5"/>
                </a:cxn>
              </a:cxnLst>
              <a:rect l="0" t="0" r="r" b="b"/>
              <a:pathLst>
                <a:path w="29" h="62">
                  <a:moveTo>
                    <a:pt x="0" y="62"/>
                  </a:moveTo>
                  <a:lnTo>
                    <a:pt x="14" y="28"/>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291" name="Line 99"/>
            <p:cNvSpPr>
              <a:spLocks noChangeAspect="1" noChangeShapeType="1"/>
            </p:cNvSpPr>
            <p:nvPr/>
          </p:nvSpPr>
          <p:spPr bwMode="auto">
            <a:xfrm flipV="1">
              <a:off x="1542"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292" name="Line 100"/>
            <p:cNvSpPr>
              <a:spLocks noChangeAspect="1" noChangeShapeType="1"/>
            </p:cNvSpPr>
            <p:nvPr/>
          </p:nvSpPr>
          <p:spPr bwMode="auto">
            <a:xfrm flipV="1">
              <a:off x="1560"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293" name="Freeform 101"/>
            <p:cNvSpPr>
              <a:spLocks noChangeAspect="1"/>
            </p:cNvSpPr>
            <p:nvPr/>
          </p:nvSpPr>
          <p:spPr bwMode="auto">
            <a:xfrm>
              <a:off x="1578" y="769"/>
              <a:ext cx="22" cy="33"/>
            </a:xfrm>
            <a:custGeom>
              <a:avLst/>
              <a:gdLst>
                <a:gd name="T0" fmla="*/ 0 w 29"/>
                <a:gd name="T1" fmla="*/ 58 h 58"/>
                <a:gd name="T2" fmla="*/ 14 w 29"/>
                <a:gd name="T3" fmla="*/ 29 h 58"/>
                <a:gd name="T4" fmla="*/ 29 w 29"/>
                <a:gd name="T5" fmla="*/ 0 h 58"/>
              </a:gdLst>
              <a:ahLst/>
              <a:cxnLst>
                <a:cxn ang="0">
                  <a:pos x="T0" y="T1"/>
                </a:cxn>
                <a:cxn ang="0">
                  <a:pos x="T2" y="T3"/>
                </a:cxn>
                <a:cxn ang="0">
                  <a:pos x="T4" y="T5"/>
                </a:cxn>
              </a:cxnLst>
              <a:rect l="0" t="0" r="r" b="b"/>
              <a:pathLst>
                <a:path w="29" h="58">
                  <a:moveTo>
                    <a:pt x="0" y="58"/>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294" name="Line 102"/>
            <p:cNvSpPr>
              <a:spLocks noChangeAspect="1" noChangeShapeType="1"/>
            </p:cNvSpPr>
            <p:nvPr/>
          </p:nvSpPr>
          <p:spPr bwMode="auto">
            <a:xfrm flipV="1">
              <a:off x="1600"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295" name="Freeform 103"/>
            <p:cNvSpPr>
              <a:spLocks noChangeAspect="1"/>
            </p:cNvSpPr>
            <p:nvPr/>
          </p:nvSpPr>
          <p:spPr bwMode="auto">
            <a:xfrm>
              <a:off x="1618" y="712"/>
              <a:ext cx="21" cy="27"/>
            </a:xfrm>
            <a:custGeom>
              <a:avLst/>
              <a:gdLst>
                <a:gd name="T0" fmla="*/ 0 w 28"/>
                <a:gd name="T1" fmla="*/ 48 h 48"/>
                <a:gd name="T2" fmla="*/ 14 w 28"/>
                <a:gd name="T3" fmla="*/ 24 h 48"/>
                <a:gd name="T4" fmla="*/ 28 w 28"/>
                <a:gd name="T5" fmla="*/ 0 h 48"/>
              </a:gdLst>
              <a:ahLst/>
              <a:cxnLst>
                <a:cxn ang="0">
                  <a:pos x="T0" y="T1"/>
                </a:cxn>
                <a:cxn ang="0">
                  <a:pos x="T2" y="T3"/>
                </a:cxn>
                <a:cxn ang="0">
                  <a:pos x="T4" y="T5"/>
                </a:cxn>
              </a:cxnLst>
              <a:rect l="0" t="0" r="r" b="b"/>
              <a:pathLst>
                <a:path w="28" h="48">
                  <a:moveTo>
                    <a:pt x="0" y="48"/>
                  </a:moveTo>
                  <a:lnTo>
                    <a:pt x="14" y="2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296" name="Freeform 104"/>
            <p:cNvSpPr>
              <a:spLocks noChangeAspect="1"/>
            </p:cNvSpPr>
            <p:nvPr/>
          </p:nvSpPr>
          <p:spPr bwMode="auto">
            <a:xfrm>
              <a:off x="1639" y="686"/>
              <a:ext cx="18" cy="26"/>
            </a:xfrm>
            <a:custGeom>
              <a:avLst/>
              <a:gdLst>
                <a:gd name="T0" fmla="*/ 0 w 24"/>
                <a:gd name="T1" fmla="*/ 47 h 47"/>
                <a:gd name="T2" fmla="*/ 10 w 24"/>
                <a:gd name="T3" fmla="*/ 24 h 47"/>
                <a:gd name="T4" fmla="*/ 24 w 24"/>
                <a:gd name="T5" fmla="*/ 0 h 47"/>
              </a:gdLst>
              <a:ahLst/>
              <a:cxnLst>
                <a:cxn ang="0">
                  <a:pos x="T0" y="T1"/>
                </a:cxn>
                <a:cxn ang="0">
                  <a:pos x="T2" y="T3"/>
                </a:cxn>
                <a:cxn ang="0">
                  <a:pos x="T4" y="T5"/>
                </a:cxn>
              </a:cxnLst>
              <a:rect l="0" t="0" r="r" b="b"/>
              <a:pathLst>
                <a:path w="24" h="47">
                  <a:moveTo>
                    <a:pt x="0" y="47"/>
                  </a:moveTo>
                  <a:lnTo>
                    <a:pt x="10" y="2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297" name="Freeform 105"/>
            <p:cNvSpPr>
              <a:spLocks noChangeAspect="1"/>
            </p:cNvSpPr>
            <p:nvPr/>
          </p:nvSpPr>
          <p:spPr bwMode="auto">
            <a:xfrm>
              <a:off x="1657" y="664"/>
              <a:ext cx="21" cy="22"/>
            </a:xfrm>
            <a:custGeom>
              <a:avLst/>
              <a:gdLst>
                <a:gd name="T0" fmla="*/ 0 w 29"/>
                <a:gd name="T1" fmla="*/ 39 h 39"/>
                <a:gd name="T2" fmla="*/ 15 w 29"/>
                <a:gd name="T3" fmla="*/ 19 h 39"/>
                <a:gd name="T4" fmla="*/ 29 w 29"/>
                <a:gd name="T5" fmla="*/ 0 h 39"/>
              </a:gdLst>
              <a:ahLst/>
              <a:cxnLst>
                <a:cxn ang="0">
                  <a:pos x="T0" y="T1"/>
                </a:cxn>
                <a:cxn ang="0">
                  <a:pos x="T2" y="T3"/>
                </a:cxn>
                <a:cxn ang="0">
                  <a:pos x="T4" y="T5"/>
                </a:cxn>
              </a:cxnLst>
              <a:rect l="0" t="0" r="r" b="b"/>
              <a:pathLst>
                <a:path w="29" h="39">
                  <a:moveTo>
                    <a:pt x="0" y="39"/>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298" name="Freeform 106"/>
            <p:cNvSpPr>
              <a:spLocks noChangeAspect="1"/>
            </p:cNvSpPr>
            <p:nvPr/>
          </p:nvSpPr>
          <p:spPr bwMode="auto">
            <a:xfrm>
              <a:off x="1678" y="643"/>
              <a:ext cx="18" cy="21"/>
            </a:xfrm>
            <a:custGeom>
              <a:avLst/>
              <a:gdLst>
                <a:gd name="T0" fmla="*/ 0 w 24"/>
                <a:gd name="T1" fmla="*/ 38 h 38"/>
                <a:gd name="T2" fmla="*/ 15 w 24"/>
                <a:gd name="T3" fmla="*/ 19 h 38"/>
                <a:gd name="T4" fmla="*/ 24 w 24"/>
                <a:gd name="T5" fmla="*/ 0 h 38"/>
              </a:gdLst>
              <a:ahLst/>
              <a:cxnLst>
                <a:cxn ang="0">
                  <a:pos x="T0" y="T1"/>
                </a:cxn>
                <a:cxn ang="0">
                  <a:pos x="T2" y="T3"/>
                </a:cxn>
                <a:cxn ang="0">
                  <a:pos x="T4" y="T5"/>
                </a:cxn>
              </a:cxnLst>
              <a:rect l="0" t="0" r="r" b="b"/>
              <a:pathLst>
                <a:path w="24" h="38">
                  <a:moveTo>
                    <a:pt x="0" y="38"/>
                  </a:moveTo>
                  <a:lnTo>
                    <a:pt x="15" y="19"/>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299" name="Freeform 107"/>
            <p:cNvSpPr>
              <a:spLocks noChangeAspect="1"/>
            </p:cNvSpPr>
            <p:nvPr/>
          </p:nvSpPr>
          <p:spPr bwMode="auto">
            <a:xfrm>
              <a:off x="1696" y="626"/>
              <a:ext cx="18" cy="17"/>
            </a:xfrm>
            <a:custGeom>
              <a:avLst/>
              <a:gdLst>
                <a:gd name="T0" fmla="*/ 0 w 24"/>
                <a:gd name="T1" fmla="*/ 29 h 29"/>
                <a:gd name="T2" fmla="*/ 10 w 24"/>
                <a:gd name="T3" fmla="*/ 14 h 29"/>
                <a:gd name="T4" fmla="*/ 24 w 24"/>
                <a:gd name="T5" fmla="*/ 0 h 29"/>
              </a:gdLst>
              <a:ahLst/>
              <a:cxnLst>
                <a:cxn ang="0">
                  <a:pos x="T0" y="T1"/>
                </a:cxn>
                <a:cxn ang="0">
                  <a:pos x="T2" y="T3"/>
                </a:cxn>
                <a:cxn ang="0">
                  <a:pos x="T4" y="T5"/>
                </a:cxn>
              </a:cxnLst>
              <a:rect l="0" t="0" r="r" b="b"/>
              <a:pathLst>
                <a:path w="24" h="29">
                  <a:moveTo>
                    <a:pt x="0" y="29"/>
                  </a:moveTo>
                  <a:lnTo>
                    <a:pt x="10" y="1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300" name="Freeform 108"/>
            <p:cNvSpPr>
              <a:spLocks noChangeAspect="1"/>
            </p:cNvSpPr>
            <p:nvPr/>
          </p:nvSpPr>
          <p:spPr bwMode="auto">
            <a:xfrm>
              <a:off x="1714" y="610"/>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301" name="Line 109"/>
            <p:cNvSpPr>
              <a:spLocks noChangeAspect="1" noChangeShapeType="1"/>
            </p:cNvSpPr>
            <p:nvPr/>
          </p:nvSpPr>
          <p:spPr bwMode="auto">
            <a:xfrm flipV="1">
              <a:off x="1736"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302" name="Freeform 110"/>
            <p:cNvSpPr>
              <a:spLocks noChangeAspect="1"/>
            </p:cNvSpPr>
            <p:nvPr/>
          </p:nvSpPr>
          <p:spPr bwMode="auto">
            <a:xfrm>
              <a:off x="1754" y="591"/>
              <a:ext cx="22" cy="8"/>
            </a:xfrm>
            <a:custGeom>
              <a:avLst/>
              <a:gdLst>
                <a:gd name="T0" fmla="*/ 0 w 29"/>
                <a:gd name="T1" fmla="*/ 14 h 14"/>
                <a:gd name="T2" fmla="*/ 14 w 29"/>
                <a:gd name="T3" fmla="*/ 4 h 14"/>
                <a:gd name="T4" fmla="*/ 29 w 29"/>
                <a:gd name="T5" fmla="*/ 0 h 14"/>
              </a:gdLst>
              <a:ahLst/>
              <a:cxnLst>
                <a:cxn ang="0">
                  <a:pos x="T0" y="T1"/>
                </a:cxn>
                <a:cxn ang="0">
                  <a:pos x="T2" y="T3"/>
                </a:cxn>
                <a:cxn ang="0">
                  <a:pos x="T4" y="T5"/>
                </a:cxn>
              </a:cxnLst>
              <a:rect l="0" t="0" r="r" b="b"/>
              <a:pathLst>
                <a:path w="29" h="14">
                  <a:moveTo>
                    <a:pt x="0" y="14"/>
                  </a:moveTo>
                  <a:lnTo>
                    <a:pt x="14" y="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303" name="Freeform 111"/>
            <p:cNvSpPr>
              <a:spLocks noChangeAspect="1"/>
            </p:cNvSpPr>
            <p:nvPr/>
          </p:nvSpPr>
          <p:spPr bwMode="auto">
            <a:xfrm>
              <a:off x="1776" y="586"/>
              <a:ext cx="18" cy="5"/>
            </a:xfrm>
            <a:custGeom>
              <a:avLst/>
              <a:gdLst>
                <a:gd name="T0" fmla="*/ 0 w 24"/>
                <a:gd name="T1" fmla="*/ 10 h 10"/>
                <a:gd name="T2" fmla="*/ 14 w 24"/>
                <a:gd name="T3" fmla="*/ 5 h 10"/>
                <a:gd name="T4" fmla="*/ 24 w 24"/>
                <a:gd name="T5" fmla="*/ 0 h 10"/>
              </a:gdLst>
              <a:ahLst/>
              <a:cxnLst>
                <a:cxn ang="0">
                  <a:pos x="T0" y="T1"/>
                </a:cxn>
                <a:cxn ang="0">
                  <a:pos x="T2" y="T3"/>
                </a:cxn>
                <a:cxn ang="0">
                  <a:pos x="T4" y="T5"/>
                </a:cxn>
              </a:cxnLst>
              <a:rect l="0" t="0" r="r" b="b"/>
              <a:pathLst>
                <a:path w="24" h="10">
                  <a:moveTo>
                    <a:pt x="0" y="10"/>
                  </a:moveTo>
                  <a:lnTo>
                    <a:pt x="14" y="5"/>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304" name="Freeform 112"/>
            <p:cNvSpPr>
              <a:spLocks noChangeAspect="1"/>
            </p:cNvSpPr>
            <p:nvPr/>
          </p:nvSpPr>
          <p:spPr bwMode="auto">
            <a:xfrm>
              <a:off x="1794" y="586"/>
              <a:ext cx="18" cy="0"/>
            </a:xfrm>
            <a:custGeom>
              <a:avLst/>
              <a:gdLst>
                <a:gd name="T0" fmla="*/ 0 w 24"/>
                <a:gd name="T1" fmla="*/ 9 w 24"/>
                <a:gd name="T2" fmla="*/ 24 w 24"/>
              </a:gdLst>
              <a:ahLst/>
              <a:cxnLst>
                <a:cxn ang="0">
                  <a:pos x="T0" y="0"/>
                </a:cxn>
                <a:cxn ang="0">
                  <a:pos x="T1" y="0"/>
                </a:cxn>
                <a:cxn ang="0">
                  <a:pos x="T2" y="0"/>
                </a:cxn>
              </a:cxnLst>
              <a:rect l="0" t="0" r="r" b="b"/>
              <a:pathLst>
                <a:path w="24">
                  <a:moveTo>
                    <a:pt x="0" y="0"/>
                  </a:moveTo>
                  <a:lnTo>
                    <a:pt x="9"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305" name="Freeform 113"/>
            <p:cNvSpPr>
              <a:spLocks noChangeAspect="1"/>
            </p:cNvSpPr>
            <p:nvPr/>
          </p:nvSpPr>
          <p:spPr bwMode="auto">
            <a:xfrm>
              <a:off x="1812" y="586"/>
              <a:ext cx="21" cy="0"/>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306" name="Freeform 114"/>
            <p:cNvSpPr>
              <a:spLocks noChangeAspect="1"/>
            </p:cNvSpPr>
            <p:nvPr/>
          </p:nvSpPr>
          <p:spPr bwMode="auto">
            <a:xfrm>
              <a:off x="1833" y="586"/>
              <a:ext cx="18" cy="5"/>
            </a:xfrm>
            <a:custGeom>
              <a:avLst/>
              <a:gdLst>
                <a:gd name="T0" fmla="*/ 0 w 24"/>
                <a:gd name="T1" fmla="*/ 0 h 10"/>
                <a:gd name="T2" fmla="*/ 10 w 24"/>
                <a:gd name="T3" fmla="*/ 5 h 10"/>
                <a:gd name="T4" fmla="*/ 24 w 24"/>
                <a:gd name="T5" fmla="*/ 10 h 10"/>
              </a:gdLst>
              <a:ahLst/>
              <a:cxnLst>
                <a:cxn ang="0">
                  <a:pos x="T0" y="T1"/>
                </a:cxn>
                <a:cxn ang="0">
                  <a:pos x="T2" y="T3"/>
                </a:cxn>
                <a:cxn ang="0">
                  <a:pos x="T4" y="T5"/>
                </a:cxn>
              </a:cxnLst>
              <a:rect l="0" t="0" r="r" b="b"/>
              <a:pathLst>
                <a:path w="24" h="10">
                  <a:moveTo>
                    <a:pt x="0" y="0"/>
                  </a:moveTo>
                  <a:lnTo>
                    <a:pt x="10" y="5"/>
                  </a:lnTo>
                  <a:lnTo>
                    <a:pt x="24"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307" name="Freeform 115"/>
            <p:cNvSpPr>
              <a:spLocks noChangeAspect="1"/>
            </p:cNvSpPr>
            <p:nvPr/>
          </p:nvSpPr>
          <p:spPr bwMode="auto">
            <a:xfrm>
              <a:off x="1851" y="591"/>
              <a:ext cx="22" cy="8"/>
            </a:xfrm>
            <a:custGeom>
              <a:avLst/>
              <a:gdLst>
                <a:gd name="T0" fmla="*/ 0 w 29"/>
                <a:gd name="T1" fmla="*/ 0 h 14"/>
                <a:gd name="T2" fmla="*/ 15 w 29"/>
                <a:gd name="T3" fmla="*/ 4 h 14"/>
                <a:gd name="T4" fmla="*/ 29 w 29"/>
                <a:gd name="T5" fmla="*/ 14 h 14"/>
              </a:gdLst>
              <a:ahLst/>
              <a:cxnLst>
                <a:cxn ang="0">
                  <a:pos x="T0" y="T1"/>
                </a:cxn>
                <a:cxn ang="0">
                  <a:pos x="T2" y="T3"/>
                </a:cxn>
                <a:cxn ang="0">
                  <a:pos x="T4" y="T5"/>
                </a:cxn>
              </a:cxnLst>
              <a:rect l="0" t="0" r="r" b="b"/>
              <a:pathLst>
                <a:path w="29" h="14">
                  <a:moveTo>
                    <a:pt x="0" y="0"/>
                  </a:moveTo>
                  <a:lnTo>
                    <a:pt x="15" y="4"/>
                  </a:lnTo>
                  <a:lnTo>
                    <a:pt x="29" y="1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308" name="Line 116"/>
            <p:cNvSpPr>
              <a:spLocks noChangeAspect="1" noChangeShapeType="1"/>
            </p:cNvSpPr>
            <p:nvPr/>
          </p:nvSpPr>
          <p:spPr bwMode="auto">
            <a:xfrm>
              <a:off x="1873"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309" name="Freeform 117"/>
            <p:cNvSpPr>
              <a:spLocks noChangeAspect="1"/>
            </p:cNvSpPr>
            <p:nvPr/>
          </p:nvSpPr>
          <p:spPr bwMode="auto">
            <a:xfrm>
              <a:off x="1891" y="610"/>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310" name="Freeform 118"/>
            <p:cNvSpPr>
              <a:spLocks noChangeAspect="1"/>
            </p:cNvSpPr>
            <p:nvPr/>
          </p:nvSpPr>
          <p:spPr bwMode="auto">
            <a:xfrm>
              <a:off x="1913" y="626"/>
              <a:ext cx="18" cy="17"/>
            </a:xfrm>
            <a:custGeom>
              <a:avLst/>
              <a:gdLst>
                <a:gd name="T0" fmla="*/ 0 w 24"/>
                <a:gd name="T1" fmla="*/ 0 h 29"/>
                <a:gd name="T2" fmla="*/ 14 w 24"/>
                <a:gd name="T3" fmla="*/ 14 h 29"/>
                <a:gd name="T4" fmla="*/ 24 w 24"/>
                <a:gd name="T5" fmla="*/ 29 h 29"/>
              </a:gdLst>
              <a:ahLst/>
              <a:cxnLst>
                <a:cxn ang="0">
                  <a:pos x="T0" y="T1"/>
                </a:cxn>
                <a:cxn ang="0">
                  <a:pos x="T2" y="T3"/>
                </a:cxn>
                <a:cxn ang="0">
                  <a:pos x="T4" y="T5"/>
                </a:cxn>
              </a:cxnLst>
              <a:rect l="0" t="0" r="r" b="b"/>
              <a:pathLst>
                <a:path w="24" h="29">
                  <a:moveTo>
                    <a:pt x="0" y="0"/>
                  </a:moveTo>
                  <a:lnTo>
                    <a:pt x="14" y="14"/>
                  </a:lnTo>
                  <a:lnTo>
                    <a:pt x="24"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311" name="Freeform 119"/>
            <p:cNvSpPr>
              <a:spLocks noChangeAspect="1"/>
            </p:cNvSpPr>
            <p:nvPr/>
          </p:nvSpPr>
          <p:spPr bwMode="auto">
            <a:xfrm>
              <a:off x="1931" y="643"/>
              <a:ext cx="18" cy="21"/>
            </a:xfrm>
            <a:custGeom>
              <a:avLst/>
              <a:gdLst>
                <a:gd name="T0" fmla="*/ 0 w 24"/>
                <a:gd name="T1" fmla="*/ 0 h 38"/>
                <a:gd name="T2" fmla="*/ 9 w 24"/>
                <a:gd name="T3" fmla="*/ 19 h 38"/>
                <a:gd name="T4" fmla="*/ 24 w 24"/>
                <a:gd name="T5" fmla="*/ 38 h 38"/>
              </a:gdLst>
              <a:ahLst/>
              <a:cxnLst>
                <a:cxn ang="0">
                  <a:pos x="T0" y="T1"/>
                </a:cxn>
                <a:cxn ang="0">
                  <a:pos x="T2" y="T3"/>
                </a:cxn>
                <a:cxn ang="0">
                  <a:pos x="T4" y="T5"/>
                </a:cxn>
              </a:cxnLst>
              <a:rect l="0" t="0" r="r" b="b"/>
              <a:pathLst>
                <a:path w="24" h="38">
                  <a:moveTo>
                    <a:pt x="0" y="0"/>
                  </a:moveTo>
                  <a:lnTo>
                    <a:pt x="9" y="19"/>
                  </a:lnTo>
                  <a:lnTo>
                    <a:pt x="24" y="3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312" name="Freeform 120"/>
            <p:cNvSpPr>
              <a:spLocks noChangeAspect="1"/>
            </p:cNvSpPr>
            <p:nvPr/>
          </p:nvSpPr>
          <p:spPr bwMode="auto">
            <a:xfrm>
              <a:off x="1949" y="664"/>
              <a:ext cx="21" cy="22"/>
            </a:xfrm>
            <a:custGeom>
              <a:avLst/>
              <a:gdLst>
                <a:gd name="T0" fmla="*/ 0 w 29"/>
                <a:gd name="T1" fmla="*/ 0 h 39"/>
                <a:gd name="T2" fmla="*/ 14 w 29"/>
                <a:gd name="T3" fmla="*/ 19 h 39"/>
                <a:gd name="T4" fmla="*/ 29 w 29"/>
                <a:gd name="T5" fmla="*/ 39 h 39"/>
              </a:gdLst>
              <a:ahLst/>
              <a:cxnLst>
                <a:cxn ang="0">
                  <a:pos x="T0" y="T1"/>
                </a:cxn>
                <a:cxn ang="0">
                  <a:pos x="T2" y="T3"/>
                </a:cxn>
                <a:cxn ang="0">
                  <a:pos x="T4" y="T5"/>
                </a:cxn>
              </a:cxnLst>
              <a:rect l="0" t="0" r="r" b="b"/>
              <a:pathLst>
                <a:path w="29" h="39">
                  <a:moveTo>
                    <a:pt x="0" y="0"/>
                  </a:moveTo>
                  <a:lnTo>
                    <a:pt x="14" y="19"/>
                  </a:lnTo>
                  <a:lnTo>
                    <a:pt x="29" y="3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313" name="Freeform 121"/>
            <p:cNvSpPr>
              <a:spLocks noChangeAspect="1"/>
            </p:cNvSpPr>
            <p:nvPr/>
          </p:nvSpPr>
          <p:spPr bwMode="auto">
            <a:xfrm>
              <a:off x="1970" y="686"/>
              <a:ext cx="18" cy="26"/>
            </a:xfrm>
            <a:custGeom>
              <a:avLst/>
              <a:gdLst>
                <a:gd name="T0" fmla="*/ 0 w 24"/>
                <a:gd name="T1" fmla="*/ 0 h 47"/>
                <a:gd name="T2" fmla="*/ 9 w 24"/>
                <a:gd name="T3" fmla="*/ 24 h 47"/>
                <a:gd name="T4" fmla="*/ 24 w 24"/>
                <a:gd name="T5" fmla="*/ 47 h 47"/>
              </a:gdLst>
              <a:ahLst/>
              <a:cxnLst>
                <a:cxn ang="0">
                  <a:pos x="T0" y="T1"/>
                </a:cxn>
                <a:cxn ang="0">
                  <a:pos x="T2" y="T3"/>
                </a:cxn>
                <a:cxn ang="0">
                  <a:pos x="T4" y="T5"/>
                </a:cxn>
              </a:cxnLst>
              <a:rect l="0" t="0" r="r" b="b"/>
              <a:pathLst>
                <a:path w="24" h="47">
                  <a:moveTo>
                    <a:pt x="0" y="0"/>
                  </a:moveTo>
                  <a:lnTo>
                    <a:pt x="9" y="24"/>
                  </a:lnTo>
                  <a:lnTo>
                    <a:pt x="24" y="4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314" name="Freeform 122"/>
            <p:cNvSpPr>
              <a:spLocks noChangeAspect="1"/>
            </p:cNvSpPr>
            <p:nvPr/>
          </p:nvSpPr>
          <p:spPr bwMode="auto">
            <a:xfrm>
              <a:off x="1988" y="712"/>
              <a:ext cx="21" cy="27"/>
            </a:xfrm>
            <a:custGeom>
              <a:avLst/>
              <a:gdLst>
                <a:gd name="T0" fmla="*/ 0 w 28"/>
                <a:gd name="T1" fmla="*/ 0 h 48"/>
                <a:gd name="T2" fmla="*/ 14 w 28"/>
                <a:gd name="T3" fmla="*/ 24 h 48"/>
                <a:gd name="T4" fmla="*/ 28 w 28"/>
                <a:gd name="T5" fmla="*/ 48 h 48"/>
              </a:gdLst>
              <a:ahLst/>
              <a:cxnLst>
                <a:cxn ang="0">
                  <a:pos x="T0" y="T1"/>
                </a:cxn>
                <a:cxn ang="0">
                  <a:pos x="T2" y="T3"/>
                </a:cxn>
                <a:cxn ang="0">
                  <a:pos x="T4" y="T5"/>
                </a:cxn>
              </a:cxnLst>
              <a:rect l="0" t="0" r="r" b="b"/>
              <a:pathLst>
                <a:path w="28" h="48">
                  <a:moveTo>
                    <a:pt x="0" y="0"/>
                  </a:moveTo>
                  <a:lnTo>
                    <a:pt x="14" y="24"/>
                  </a:lnTo>
                  <a:lnTo>
                    <a:pt x="28"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315" name="Line 123"/>
            <p:cNvSpPr>
              <a:spLocks noChangeAspect="1" noChangeShapeType="1"/>
            </p:cNvSpPr>
            <p:nvPr/>
          </p:nvSpPr>
          <p:spPr bwMode="auto">
            <a:xfrm>
              <a:off x="2009"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316" name="Freeform 124"/>
            <p:cNvSpPr>
              <a:spLocks noChangeAspect="1"/>
            </p:cNvSpPr>
            <p:nvPr/>
          </p:nvSpPr>
          <p:spPr bwMode="auto">
            <a:xfrm>
              <a:off x="2027" y="769"/>
              <a:ext cx="22" cy="33"/>
            </a:xfrm>
            <a:custGeom>
              <a:avLst/>
              <a:gdLst>
                <a:gd name="T0" fmla="*/ 0 w 29"/>
                <a:gd name="T1" fmla="*/ 0 h 58"/>
                <a:gd name="T2" fmla="*/ 15 w 29"/>
                <a:gd name="T3" fmla="*/ 29 h 58"/>
                <a:gd name="T4" fmla="*/ 29 w 29"/>
                <a:gd name="T5" fmla="*/ 58 h 58"/>
              </a:gdLst>
              <a:ahLst/>
              <a:cxnLst>
                <a:cxn ang="0">
                  <a:pos x="T0" y="T1"/>
                </a:cxn>
                <a:cxn ang="0">
                  <a:pos x="T2" y="T3"/>
                </a:cxn>
                <a:cxn ang="0">
                  <a:pos x="T4" y="T5"/>
                </a:cxn>
              </a:cxnLst>
              <a:rect l="0" t="0" r="r" b="b"/>
              <a:pathLst>
                <a:path w="29" h="58">
                  <a:moveTo>
                    <a:pt x="0" y="0"/>
                  </a:moveTo>
                  <a:lnTo>
                    <a:pt x="15"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317" name="Line 125"/>
            <p:cNvSpPr>
              <a:spLocks noChangeAspect="1" noChangeShapeType="1"/>
            </p:cNvSpPr>
            <p:nvPr/>
          </p:nvSpPr>
          <p:spPr bwMode="auto">
            <a:xfrm>
              <a:off x="2049"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318" name="Line 126"/>
            <p:cNvSpPr>
              <a:spLocks noChangeAspect="1" noChangeShapeType="1"/>
            </p:cNvSpPr>
            <p:nvPr/>
          </p:nvSpPr>
          <p:spPr bwMode="auto">
            <a:xfrm>
              <a:off x="2067"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319" name="Freeform 127"/>
            <p:cNvSpPr>
              <a:spLocks noChangeAspect="1"/>
            </p:cNvSpPr>
            <p:nvPr/>
          </p:nvSpPr>
          <p:spPr bwMode="auto">
            <a:xfrm>
              <a:off x="2085" y="872"/>
              <a:ext cx="22" cy="35"/>
            </a:xfrm>
            <a:custGeom>
              <a:avLst/>
              <a:gdLst>
                <a:gd name="T0" fmla="*/ 0 w 29"/>
                <a:gd name="T1" fmla="*/ 0 h 62"/>
                <a:gd name="T2" fmla="*/ 15 w 29"/>
                <a:gd name="T3" fmla="*/ 28 h 62"/>
                <a:gd name="T4" fmla="*/ 29 w 29"/>
                <a:gd name="T5" fmla="*/ 62 h 62"/>
              </a:gdLst>
              <a:ahLst/>
              <a:cxnLst>
                <a:cxn ang="0">
                  <a:pos x="T0" y="T1"/>
                </a:cxn>
                <a:cxn ang="0">
                  <a:pos x="T2" y="T3"/>
                </a:cxn>
                <a:cxn ang="0">
                  <a:pos x="T4" y="T5"/>
                </a:cxn>
              </a:cxnLst>
              <a:rect l="0" t="0" r="r" b="b"/>
              <a:pathLst>
                <a:path w="29" h="62">
                  <a:moveTo>
                    <a:pt x="0" y="0"/>
                  </a:moveTo>
                  <a:lnTo>
                    <a:pt x="15" y="28"/>
                  </a:lnTo>
                  <a:lnTo>
                    <a:pt x="29" y="6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320" name="Line 128"/>
            <p:cNvSpPr>
              <a:spLocks noChangeAspect="1" noChangeShapeType="1"/>
            </p:cNvSpPr>
            <p:nvPr/>
          </p:nvSpPr>
          <p:spPr bwMode="auto">
            <a:xfrm>
              <a:off x="2107"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321" name="Freeform 129"/>
            <p:cNvSpPr>
              <a:spLocks noChangeAspect="1"/>
            </p:cNvSpPr>
            <p:nvPr/>
          </p:nvSpPr>
          <p:spPr bwMode="auto">
            <a:xfrm>
              <a:off x="2125" y="945"/>
              <a:ext cx="22" cy="40"/>
            </a:xfrm>
            <a:custGeom>
              <a:avLst/>
              <a:gdLst>
                <a:gd name="T0" fmla="*/ 0 w 29"/>
                <a:gd name="T1" fmla="*/ 0 h 72"/>
                <a:gd name="T2" fmla="*/ 14 w 29"/>
                <a:gd name="T3" fmla="*/ 34 h 72"/>
                <a:gd name="T4" fmla="*/ 29 w 29"/>
                <a:gd name="T5" fmla="*/ 72 h 72"/>
              </a:gdLst>
              <a:ahLst/>
              <a:cxnLst>
                <a:cxn ang="0">
                  <a:pos x="T0" y="T1"/>
                </a:cxn>
                <a:cxn ang="0">
                  <a:pos x="T2" y="T3"/>
                </a:cxn>
                <a:cxn ang="0">
                  <a:pos x="T4" y="T5"/>
                </a:cxn>
              </a:cxnLst>
              <a:rect l="0" t="0" r="r" b="b"/>
              <a:pathLst>
                <a:path w="29" h="72">
                  <a:moveTo>
                    <a:pt x="0" y="0"/>
                  </a:moveTo>
                  <a:lnTo>
                    <a:pt x="14" y="34"/>
                  </a:lnTo>
                  <a:lnTo>
                    <a:pt x="29"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322" name="Line 130"/>
            <p:cNvSpPr>
              <a:spLocks noChangeAspect="1" noChangeShapeType="1"/>
            </p:cNvSpPr>
            <p:nvPr/>
          </p:nvSpPr>
          <p:spPr bwMode="auto">
            <a:xfrm>
              <a:off x="2147"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323" name="Line 131"/>
            <p:cNvSpPr>
              <a:spLocks noChangeAspect="1" noChangeShapeType="1"/>
            </p:cNvSpPr>
            <p:nvPr/>
          </p:nvSpPr>
          <p:spPr bwMode="auto">
            <a:xfrm>
              <a:off x="2165"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324" name="Freeform 132"/>
            <p:cNvSpPr>
              <a:spLocks noChangeAspect="1"/>
            </p:cNvSpPr>
            <p:nvPr/>
          </p:nvSpPr>
          <p:spPr bwMode="auto">
            <a:xfrm>
              <a:off x="2183" y="1063"/>
              <a:ext cx="21" cy="41"/>
            </a:xfrm>
            <a:custGeom>
              <a:avLst/>
              <a:gdLst>
                <a:gd name="T0" fmla="*/ 0 w 28"/>
                <a:gd name="T1" fmla="*/ 0 h 72"/>
                <a:gd name="T2" fmla="*/ 14 w 28"/>
                <a:gd name="T3" fmla="*/ 34 h 72"/>
                <a:gd name="T4" fmla="*/ 28 w 28"/>
                <a:gd name="T5" fmla="*/ 72 h 72"/>
              </a:gdLst>
              <a:ahLst/>
              <a:cxnLst>
                <a:cxn ang="0">
                  <a:pos x="T0" y="T1"/>
                </a:cxn>
                <a:cxn ang="0">
                  <a:pos x="T2" y="T3"/>
                </a:cxn>
                <a:cxn ang="0">
                  <a:pos x="T4" y="T5"/>
                </a:cxn>
              </a:cxnLst>
              <a:rect l="0" t="0" r="r" b="b"/>
              <a:pathLst>
                <a:path w="28" h="72">
                  <a:moveTo>
                    <a:pt x="0" y="0"/>
                  </a:moveTo>
                  <a:lnTo>
                    <a:pt x="14" y="34"/>
                  </a:lnTo>
                  <a:lnTo>
                    <a:pt x="28"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325" name="Line 133"/>
            <p:cNvSpPr>
              <a:spLocks noChangeAspect="1" noChangeShapeType="1"/>
            </p:cNvSpPr>
            <p:nvPr/>
          </p:nvSpPr>
          <p:spPr bwMode="auto">
            <a:xfrm>
              <a:off x="2204"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326" name="Freeform 134"/>
            <p:cNvSpPr>
              <a:spLocks noChangeAspect="1"/>
            </p:cNvSpPr>
            <p:nvPr/>
          </p:nvSpPr>
          <p:spPr bwMode="auto">
            <a:xfrm>
              <a:off x="2222" y="1144"/>
              <a:ext cx="22"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327" name="Freeform 135"/>
            <p:cNvSpPr>
              <a:spLocks noChangeAspect="1"/>
            </p:cNvSpPr>
            <p:nvPr/>
          </p:nvSpPr>
          <p:spPr bwMode="auto">
            <a:xfrm>
              <a:off x="2244" y="1182"/>
              <a:ext cx="18" cy="40"/>
            </a:xfrm>
            <a:custGeom>
              <a:avLst/>
              <a:gdLst>
                <a:gd name="T0" fmla="*/ 0 w 24"/>
                <a:gd name="T1" fmla="*/ 0 h 72"/>
                <a:gd name="T2" fmla="*/ 10 w 24"/>
                <a:gd name="T3" fmla="*/ 34 h 72"/>
                <a:gd name="T4" fmla="*/ 24 w 24"/>
                <a:gd name="T5" fmla="*/ 72 h 72"/>
              </a:gdLst>
              <a:ahLst/>
              <a:cxnLst>
                <a:cxn ang="0">
                  <a:pos x="T0" y="T1"/>
                </a:cxn>
                <a:cxn ang="0">
                  <a:pos x="T2" y="T3"/>
                </a:cxn>
                <a:cxn ang="0">
                  <a:pos x="T4" y="T5"/>
                </a:cxn>
              </a:cxnLst>
              <a:rect l="0" t="0" r="r" b="b"/>
              <a:pathLst>
                <a:path w="24" h="72">
                  <a:moveTo>
                    <a:pt x="0" y="0"/>
                  </a:moveTo>
                  <a:lnTo>
                    <a:pt x="10" y="34"/>
                  </a:lnTo>
                  <a:lnTo>
                    <a:pt x="24"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328" name="Freeform 136"/>
            <p:cNvSpPr>
              <a:spLocks noChangeAspect="1"/>
            </p:cNvSpPr>
            <p:nvPr/>
          </p:nvSpPr>
          <p:spPr bwMode="auto">
            <a:xfrm>
              <a:off x="2262" y="1222"/>
              <a:ext cx="21"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329" name="Line 137"/>
            <p:cNvSpPr>
              <a:spLocks noChangeAspect="1" noChangeShapeType="1"/>
            </p:cNvSpPr>
            <p:nvPr/>
          </p:nvSpPr>
          <p:spPr bwMode="auto">
            <a:xfrm>
              <a:off x="2283"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330" name="Line 138"/>
            <p:cNvSpPr>
              <a:spLocks noChangeAspect="1" noChangeShapeType="1"/>
            </p:cNvSpPr>
            <p:nvPr/>
          </p:nvSpPr>
          <p:spPr bwMode="auto">
            <a:xfrm>
              <a:off x="2301"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331" name="Freeform 139"/>
            <p:cNvSpPr>
              <a:spLocks noChangeAspect="1"/>
            </p:cNvSpPr>
            <p:nvPr/>
          </p:nvSpPr>
          <p:spPr bwMode="auto">
            <a:xfrm>
              <a:off x="2319" y="1336"/>
              <a:ext cx="22" cy="38"/>
            </a:xfrm>
            <a:custGeom>
              <a:avLst/>
              <a:gdLst>
                <a:gd name="T0" fmla="*/ 0 w 29"/>
                <a:gd name="T1" fmla="*/ 0 h 67"/>
                <a:gd name="T2" fmla="*/ 14 w 29"/>
                <a:gd name="T3" fmla="*/ 33 h 67"/>
                <a:gd name="T4" fmla="*/ 29 w 29"/>
                <a:gd name="T5" fmla="*/ 67 h 67"/>
              </a:gdLst>
              <a:ahLst/>
              <a:cxnLst>
                <a:cxn ang="0">
                  <a:pos x="T0" y="T1"/>
                </a:cxn>
                <a:cxn ang="0">
                  <a:pos x="T2" y="T3"/>
                </a:cxn>
                <a:cxn ang="0">
                  <a:pos x="T4" y="T5"/>
                </a:cxn>
              </a:cxnLst>
              <a:rect l="0" t="0" r="r" b="b"/>
              <a:pathLst>
                <a:path w="29" h="67">
                  <a:moveTo>
                    <a:pt x="0" y="0"/>
                  </a:moveTo>
                  <a:lnTo>
                    <a:pt x="14" y="33"/>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332" name="Line 140"/>
            <p:cNvSpPr>
              <a:spLocks noChangeAspect="1" noChangeShapeType="1"/>
            </p:cNvSpPr>
            <p:nvPr/>
          </p:nvSpPr>
          <p:spPr bwMode="auto">
            <a:xfrm>
              <a:off x="2341"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333" name="Freeform 141"/>
            <p:cNvSpPr>
              <a:spLocks noChangeAspect="1"/>
            </p:cNvSpPr>
            <p:nvPr/>
          </p:nvSpPr>
          <p:spPr bwMode="auto">
            <a:xfrm>
              <a:off x="2359" y="1409"/>
              <a:ext cx="22" cy="32"/>
            </a:xfrm>
            <a:custGeom>
              <a:avLst/>
              <a:gdLst>
                <a:gd name="T0" fmla="*/ 0 w 29"/>
                <a:gd name="T1" fmla="*/ 0 h 58"/>
                <a:gd name="T2" fmla="*/ 14 w 29"/>
                <a:gd name="T3" fmla="*/ 29 h 58"/>
                <a:gd name="T4" fmla="*/ 29 w 29"/>
                <a:gd name="T5" fmla="*/ 58 h 58"/>
              </a:gdLst>
              <a:ahLst/>
              <a:cxnLst>
                <a:cxn ang="0">
                  <a:pos x="T0" y="T1"/>
                </a:cxn>
                <a:cxn ang="0">
                  <a:pos x="T2" y="T3"/>
                </a:cxn>
                <a:cxn ang="0">
                  <a:pos x="T4" y="T5"/>
                </a:cxn>
              </a:cxnLst>
              <a:rect l="0" t="0" r="r" b="b"/>
              <a:pathLst>
                <a:path w="29" h="58">
                  <a:moveTo>
                    <a:pt x="0" y="0"/>
                  </a:moveTo>
                  <a:lnTo>
                    <a:pt x="14"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334" name="Line 142"/>
            <p:cNvSpPr>
              <a:spLocks noChangeAspect="1" noChangeShapeType="1"/>
            </p:cNvSpPr>
            <p:nvPr/>
          </p:nvSpPr>
          <p:spPr bwMode="auto">
            <a:xfrm>
              <a:off x="2381"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335" name="Line 143"/>
            <p:cNvSpPr>
              <a:spLocks noChangeAspect="1" noChangeShapeType="1"/>
            </p:cNvSpPr>
            <p:nvPr/>
          </p:nvSpPr>
          <p:spPr bwMode="auto">
            <a:xfrm>
              <a:off x="2399"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336" name="Freeform 144"/>
            <p:cNvSpPr>
              <a:spLocks noChangeAspect="1"/>
            </p:cNvSpPr>
            <p:nvPr/>
          </p:nvSpPr>
          <p:spPr bwMode="auto">
            <a:xfrm>
              <a:off x="2416" y="1506"/>
              <a:ext cx="22" cy="30"/>
            </a:xfrm>
            <a:custGeom>
              <a:avLst/>
              <a:gdLst>
                <a:gd name="T0" fmla="*/ 0 w 29"/>
                <a:gd name="T1" fmla="*/ 0 h 53"/>
                <a:gd name="T2" fmla="*/ 15 w 29"/>
                <a:gd name="T3" fmla="*/ 29 h 53"/>
                <a:gd name="T4" fmla="*/ 29 w 29"/>
                <a:gd name="T5" fmla="*/ 53 h 53"/>
              </a:gdLst>
              <a:ahLst/>
              <a:cxnLst>
                <a:cxn ang="0">
                  <a:pos x="T0" y="T1"/>
                </a:cxn>
                <a:cxn ang="0">
                  <a:pos x="T2" y="T3"/>
                </a:cxn>
                <a:cxn ang="0">
                  <a:pos x="T4" y="T5"/>
                </a:cxn>
              </a:cxnLst>
              <a:rect l="0" t="0" r="r" b="b"/>
              <a:pathLst>
                <a:path w="29" h="53">
                  <a:moveTo>
                    <a:pt x="0" y="0"/>
                  </a:moveTo>
                  <a:lnTo>
                    <a:pt x="15" y="29"/>
                  </a:lnTo>
                  <a:lnTo>
                    <a:pt x="29" y="5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337" name="Line 145"/>
            <p:cNvSpPr>
              <a:spLocks noChangeAspect="1" noChangeShapeType="1"/>
            </p:cNvSpPr>
            <p:nvPr/>
          </p:nvSpPr>
          <p:spPr bwMode="auto">
            <a:xfrm>
              <a:off x="2438"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338" name="Freeform 146"/>
            <p:cNvSpPr>
              <a:spLocks noChangeAspect="1"/>
            </p:cNvSpPr>
            <p:nvPr/>
          </p:nvSpPr>
          <p:spPr bwMode="auto">
            <a:xfrm>
              <a:off x="2456" y="1566"/>
              <a:ext cx="22" cy="27"/>
            </a:xfrm>
            <a:custGeom>
              <a:avLst/>
              <a:gdLst>
                <a:gd name="T0" fmla="*/ 0 w 29"/>
                <a:gd name="T1" fmla="*/ 0 h 48"/>
                <a:gd name="T2" fmla="*/ 15 w 29"/>
                <a:gd name="T3" fmla="*/ 24 h 48"/>
                <a:gd name="T4" fmla="*/ 29 w 29"/>
                <a:gd name="T5" fmla="*/ 48 h 48"/>
              </a:gdLst>
              <a:ahLst/>
              <a:cxnLst>
                <a:cxn ang="0">
                  <a:pos x="T0" y="T1"/>
                </a:cxn>
                <a:cxn ang="0">
                  <a:pos x="T2" y="T3"/>
                </a:cxn>
                <a:cxn ang="0">
                  <a:pos x="T4" y="T5"/>
                </a:cxn>
              </a:cxnLst>
              <a:rect l="0" t="0" r="r" b="b"/>
              <a:pathLst>
                <a:path w="29" h="48">
                  <a:moveTo>
                    <a:pt x="0" y="0"/>
                  </a:moveTo>
                  <a:lnTo>
                    <a:pt x="15" y="24"/>
                  </a:lnTo>
                  <a:lnTo>
                    <a:pt x="29"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339" name="Line 147"/>
            <p:cNvSpPr>
              <a:spLocks noChangeAspect="1" noChangeShapeType="1"/>
            </p:cNvSpPr>
            <p:nvPr/>
          </p:nvSpPr>
          <p:spPr bwMode="auto">
            <a:xfrm>
              <a:off x="2478"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340" name="Freeform 148"/>
            <p:cNvSpPr>
              <a:spLocks noChangeAspect="1"/>
            </p:cNvSpPr>
            <p:nvPr/>
          </p:nvSpPr>
          <p:spPr bwMode="auto">
            <a:xfrm>
              <a:off x="2496" y="1617"/>
              <a:ext cx="22" cy="24"/>
            </a:xfrm>
            <a:custGeom>
              <a:avLst/>
              <a:gdLst>
                <a:gd name="T0" fmla="*/ 0 w 29"/>
                <a:gd name="T1" fmla="*/ 0 h 43"/>
                <a:gd name="T2" fmla="*/ 14 w 29"/>
                <a:gd name="T3" fmla="*/ 19 h 43"/>
                <a:gd name="T4" fmla="*/ 29 w 29"/>
                <a:gd name="T5" fmla="*/ 43 h 43"/>
              </a:gdLst>
              <a:ahLst/>
              <a:cxnLst>
                <a:cxn ang="0">
                  <a:pos x="T0" y="T1"/>
                </a:cxn>
                <a:cxn ang="0">
                  <a:pos x="T2" y="T3"/>
                </a:cxn>
                <a:cxn ang="0">
                  <a:pos x="T4" y="T5"/>
                </a:cxn>
              </a:cxnLst>
              <a:rect l="0" t="0" r="r" b="b"/>
              <a:pathLst>
                <a:path w="29" h="43">
                  <a:moveTo>
                    <a:pt x="0" y="0"/>
                  </a:moveTo>
                  <a:lnTo>
                    <a:pt x="14" y="19"/>
                  </a:lnTo>
                  <a:lnTo>
                    <a:pt x="29" y="4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341" name="Line 149"/>
            <p:cNvSpPr>
              <a:spLocks noChangeAspect="1" noChangeShapeType="1"/>
            </p:cNvSpPr>
            <p:nvPr/>
          </p:nvSpPr>
          <p:spPr bwMode="auto">
            <a:xfrm>
              <a:off x="2518"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342" name="Line 150"/>
            <p:cNvSpPr>
              <a:spLocks noChangeAspect="1" noChangeShapeType="1"/>
            </p:cNvSpPr>
            <p:nvPr/>
          </p:nvSpPr>
          <p:spPr bwMode="auto">
            <a:xfrm>
              <a:off x="2536"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343" name="Freeform 151"/>
            <p:cNvSpPr>
              <a:spLocks noChangeAspect="1"/>
            </p:cNvSpPr>
            <p:nvPr/>
          </p:nvSpPr>
          <p:spPr bwMode="auto">
            <a:xfrm>
              <a:off x="2554" y="1686"/>
              <a:ext cx="21" cy="20"/>
            </a:xfrm>
            <a:custGeom>
              <a:avLst/>
              <a:gdLst>
                <a:gd name="T0" fmla="*/ 0 w 29"/>
                <a:gd name="T1" fmla="*/ 0 h 34"/>
                <a:gd name="T2" fmla="*/ 14 w 29"/>
                <a:gd name="T3" fmla="*/ 20 h 34"/>
                <a:gd name="T4" fmla="*/ 29 w 29"/>
                <a:gd name="T5" fmla="*/ 34 h 34"/>
              </a:gdLst>
              <a:ahLst/>
              <a:cxnLst>
                <a:cxn ang="0">
                  <a:pos x="T0" y="T1"/>
                </a:cxn>
                <a:cxn ang="0">
                  <a:pos x="T2" y="T3"/>
                </a:cxn>
                <a:cxn ang="0">
                  <a:pos x="T4" y="T5"/>
                </a:cxn>
              </a:cxnLst>
              <a:rect l="0" t="0" r="r" b="b"/>
              <a:pathLst>
                <a:path w="29" h="34">
                  <a:moveTo>
                    <a:pt x="0" y="0"/>
                  </a:moveTo>
                  <a:lnTo>
                    <a:pt x="14" y="20"/>
                  </a:lnTo>
                  <a:lnTo>
                    <a:pt x="29" y="3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344" name="Line 152"/>
            <p:cNvSpPr>
              <a:spLocks noChangeAspect="1" noChangeShapeType="1"/>
            </p:cNvSpPr>
            <p:nvPr/>
          </p:nvSpPr>
          <p:spPr bwMode="auto">
            <a:xfrm>
              <a:off x="2575"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345" name="Freeform 153"/>
            <p:cNvSpPr>
              <a:spLocks noChangeAspect="1"/>
            </p:cNvSpPr>
            <p:nvPr/>
          </p:nvSpPr>
          <p:spPr bwMode="auto">
            <a:xfrm>
              <a:off x="2593" y="1725"/>
              <a:ext cx="21" cy="15"/>
            </a:xfrm>
            <a:custGeom>
              <a:avLst/>
              <a:gdLst>
                <a:gd name="T0" fmla="*/ 0 w 28"/>
                <a:gd name="T1" fmla="*/ 0 h 28"/>
                <a:gd name="T2" fmla="*/ 14 w 28"/>
                <a:gd name="T3" fmla="*/ 14 h 28"/>
                <a:gd name="T4" fmla="*/ 28 w 28"/>
                <a:gd name="T5" fmla="*/ 28 h 28"/>
              </a:gdLst>
              <a:ahLst/>
              <a:cxnLst>
                <a:cxn ang="0">
                  <a:pos x="T0" y="T1"/>
                </a:cxn>
                <a:cxn ang="0">
                  <a:pos x="T2" y="T3"/>
                </a:cxn>
                <a:cxn ang="0">
                  <a:pos x="T4" y="T5"/>
                </a:cxn>
              </a:cxnLst>
              <a:rect l="0" t="0" r="r" b="b"/>
              <a:pathLst>
                <a:path w="28" h="28">
                  <a:moveTo>
                    <a:pt x="0" y="0"/>
                  </a:moveTo>
                  <a:lnTo>
                    <a:pt x="14" y="14"/>
                  </a:lnTo>
                  <a:lnTo>
                    <a:pt x="28" y="2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346" name="Line 154"/>
            <p:cNvSpPr>
              <a:spLocks noChangeAspect="1" noChangeShapeType="1"/>
            </p:cNvSpPr>
            <p:nvPr/>
          </p:nvSpPr>
          <p:spPr bwMode="auto">
            <a:xfrm>
              <a:off x="2614"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347" name="Freeform 155"/>
            <p:cNvSpPr>
              <a:spLocks noChangeAspect="1"/>
            </p:cNvSpPr>
            <p:nvPr/>
          </p:nvSpPr>
          <p:spPr bwMode="auto">
            <a:xfrm>
              <a:off x="2632" y="1757"/>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348" name="Line 156"/>
            <p:cNvSpPr>
              <a:spLocks noChangeAspect="1" noChangeShapeType="1"/>
            </p:cNvSpPr>
            <p:nvPr/>
          </p:nvSpPr>
          <p:spPr bwMode="auto">
            <a:xfrm>
              <a:off x="2654"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349" name="Line 157"/>
            <p:cNvSpPr>
              <a:spLocks noChangeAspect="1" noChangeShapeType="1"/>
            </p:cNvSpPr>
            <p:nvPr/>
          </p:nvSpPr>
          <p:spPr bwMode="auto">
            <a:xfrm>
              <a:off x="2672"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350" name="Freeform 158"/>
            <p:cNvSpPr>
              <a:spLocks noChangeAspect="1"/>
            </p:cNvSpPr>
            <p:nvPr/>
          </p:nvSpPr>
          <p:spPr bwMode="auto">
            <a:xfrm>
              <a:off x="2690" y="1797"/>
              <a:ext cx="22" cy="11"/>
            </a:xfrm>
            <a:custGeom>
              <a:avLst/>
              <a:gdLst>
                <a:gd name="T0" fmla="*/ 0 w 29"/>
                <a:gd name="T1" fmla="*/ 0 h 19"/>
                <a:gd name="T2" fmla="*/ 14 w 29"/>
                <a:gd name="T3" fmla="*/ 10 h 19"/>
                <a:gd name="T4" fmla="*/ 29 w 29"/>
                <a:gd name="T5" fmla="*/ 19 h 19"/>
              </a:gdLst>
              <a:ahLst/>
              <a:cxnLst>
                <a:cxn ang="0">
                  <a:pos x="T0" y="T1"/>
                </a:cxn>
                <a:cxn ang="0">
                  <a:pos x="T2" y="T3"/>
                </a:cxn>
                <a:cxn ang="0">
                  <a:pos x="T4" y="T5"/>
                </a:cxn>
              </a:cxnLst>
              <a:rect l="0" t="0" r="r" b="b"/>
              <a:pathLst>
                <a:path w="29" h="19">
                  <a:moveTo>
                    <a:pt x="0" y="0"/>
                  </a:moveTo>
                  <a:lnTo>
                    <a:pt x="14" y="10"/>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351" name="Line 159"/>
            <p:cNvSpPr>
              <a:spLocks noChangeAspect="1" noChangeShapeType="1"/>
            </p:cNvSpPr>
            <p:nvPr/>
          </p:nvSpPr>
          <p:spPr bwMode="auto">
            <a:xfrm>
              <a:off x="2712"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352" name="Freeform 160"/>
            <p:cNvSpPr>
              <a:spLocks noChangeAspect="1"/>
            </p:cNvSpPr>
            <p:nvPr/>
          </p:nvSpPr>
          <p:spPr bwMode="auto">
            <a:xfrm>
              <a:off x="2730" y="1819"/>
              <a:ext cx="22" cy="11"/>
            </a:xfrm>
            <a:custGeom>
              <a:avLst/>
              <a:gdLst>
                <a:gd name="T0" fmla="*/ 0 w 29"/>
                <a:gd name="T1" fmla="*/ 0 h 19"/>
                <a:gd name="T2" fmla="*/ 14 w 29"/>
                <a:gd name="T3" fmla="*/ 9 h 19"/>
                <a:gd name="T4" fmla="*/ 29 w 29"/>
                <a:gd name="T5" fmla="*/ 19 h 19"/>
              </a:gdLst>
              <a:ahLst/>
              <a:cxnLst>
                <a:cxn ang="0">
                  <a:pos x="T0" y="T1"/>
                </a:cxn>
                <a:cxn ang="0">
                  <a:pos x="T2" y="T3"/>
                </a:cxn>
                <a:cxn ang="0">
                  <a:pos x="T4" y="T5"/>
                </a:cxn>
              </a:cxnLst>
              <a:rect l="0" t="0" r="r" b="b"/>
              <a:pathLst>
                <a:path w="29" h="19">
                  <a:moveTo>
                    <a:pt x="0" y="0"/>
                  </a:moveTo>
                  <a:lnTo>
                    <a:pt x="14" y="9"/>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353" name="Line 161"/>
            <p:cNvSpPr>
              <a:spLocks noChangeAspect="1" noChangeShapeType="1"/>
            </p:cNvSpPr>
            <p:nvPr/>
          </p:nvSpPr>
          <p:spPr bwMode="auto">
            <a:xfrm>
              <a:off x="2752"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354" name="Line 162"/>
            <p:cNvSpPr>
              <a:spLocks noChangeAspect="1" noChangeShapeType="1"/>
            </p:cNvSpPr>
            <p:nvPr/>
          </p:nvSpPr>
          <p:spPr bwMode="auto">
            <a:xfrm>
              <a:off x="2770"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355" name="Freeform 163"/>
            <p:cNvSpPr>
              <a:spLocks noChangeAspect="1"/>
            </p:cNvSpPr>
            <p:nvPr/>
          </p:nvSpPr>
          <p:spPr bwMode="auto">
            <a:xfrm>
              <a:off x="2788" y="1846"/>
              <a:ext cx="21" cy="5"/>
            </a:xfrm>
            <a:custGeom>
              <a:avLst/>
              <a:gdLst>
                <a:gd name="T0" fmla="*/ 0 w 28"/>
                <a:gd name="T1" fmla="*/ 0 h 9"/>
                <a:gd name="T2" fmla="*/ 14 w 28"/>
                <a:gd name="T3" fmla="*/ 4 h 9"/>
                <a:gd name="T4" fmla="*/ 28 w 28"/>
                <a:gd name="T5" fmla="*/ 9 h 9"/>
              </a:gdLst>
              <a:ahLst/>
              <a:cxnLst>
                <a:cxn ang="0">
                  <a:pos x="T0" y="T1"/>
                </a:cxn>
                <a:cxn ang="0">
                  <a:pos x="T2" y="T3"/>
                </a:cxn>
                <a:cxn ang="0">
                  <a:pos x="T4" y="T5"/>
                </a:cxn>
              </a:cxnLst>
              <a:rect l="0" t="0" r="r" b="b"/>
              <a:pathLst>
                <a:path w="28" h="9">
                  <a:moveTo>
                    <a:pt x="0" y="0"/>
                  </a:moveTo>
                  <a:lnTo>
                    <a:pt x="14" y="4"/>
                  </a:lnTo>
                  <a:lnTo>
                    <a:pt x="28"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356" name="Line 164"/>
            <p:cNvSpPr>
              <a:spLocks noChangeAspect="1" noChangeShapeType="1"/>
            </p:cNvSpPr>
            <p:nvPr/>
          </p:nvSpPr>
          <p:spPr bwMode="auto">
            <a:xfrm>
              <a:off x="2809"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357" name="Freeform 165"/>
            <p:cNvSpPr>
              <a:spLocks noChangeAspect="1"/>
            </p:cNvSpPr>
            <p:nvPr/>
          </p:nvSpPr>
          <p:spPr bwMode="auto">
            <a:xfrm>
              <a:off x="2827" y="1857"/>
              <a:ext cx="22" cy="5"/>
            </a:xfrm>
            <a:custGeom>
              <a:avLst/>
              <a:gdLst>
                <a:gd name="T0" fmla="*/ 0 w 29"/>
                <a:gd name="T1" fmla="*/ 0 h 9"/>
                <a:gd name="T2" fmla="*/ 15 w 29"/>
                <a:gd name="T3" fmla="*/ 5 h 9"/>
                <a:gd name="T4" fmla="*/ 29 w 29"/>
                <a:gd name="T5" fmla="*/ 9 h 9"/>
              </a:gdLst>
              <a:ahLst/>
              <a:cxnLst>
                <a:cxn ang="0">
                  <a:pos x="T0" y="T1"/>
                </a:cxn>
                <a:cxn ang="0">
                  <a:pos x="T2" y="T3"/>
                </a:cxn>
                <a:cxn ang="0">
                  <a:pos x="T4" y="T5"/>
                </a:cxn>
              </a:cxnLst>
              <a:rect l="0" t="0" r="r" b="b"/>
              <a:pathLst>
                <a:path w="29" h="9">
                  <a:moveTo>
                    <a:pt x="0" y="0"/>
                  </a:moveTo>
                  <a:lnTo>
                    <a:pt x="15" y="5"/>
                  </a:lnTo>
                  <a:lnTo>
                    <a:pt x="29"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358" name="Line 166"/>
            <p:cNvSpPr>
              <a:spLocks noChangeAspect="1" noChangeShapeType="1"/>
            </p:cNvSpPr>
            <p:nvPr/>
          </p:nvSpPr>
          <p:spPr bwMode="auto">
            <a:xfrm>
              <a:off x="2849"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359" name="Freeform 167"/>
            <p:cNvSpPr>
              <a:spLocks noChangeAspect="1"/>
            </p:cNvSpPr>
            <p:nvPr/>
          </p:nvSpPr>
          <p:spPr bwMode="auto">
            <a:xfrm>
              <a:off x="2867" y="1868"/>
              <a:ext cx="21" cy="5"/>
            </a:xfrm>
            <a:custGeom>
              <a:avLst/>
              <a:gdLst>
                <a:gd name="T0" fmla="*/ 0 w 29"/>
                <a:gd name="T1" fmla="*/ 0 h 10"/>
                <a:gd name="T2" fmla="*/ 14 w 29"/>
                <a:gd name="T3" fmla="*/ 5 h 10"/>
                <a:gd name="T4" fmla="*/ 29 w 29"/>
                <a:gd name="T5" fmla="*/ 10 h 10"/>
              </a:gdLst>
              <a:ahLst/>
              <a:cxnLst>
                <a:cxn ang="0">
                  <a:pos x="T0" y="T1"/>
                </a:cxn>
                <a:cxn ang="0">
                  <a:pos x="T2" y="T3"/>
                </a:cxn>
                <a:cxn ang="0">
                  <a:pos x="T4" y="T5"/>
                </a:cxn>
              </a:cxnLst>
              <a:rect l="0" t="0" r="r" b="b"/>
              <a:pathLst>
                <a:path w="29" h="10">
                  <a:moveTo>
                    <a:pt x="0" y="0"/>
                  </a:moveTo>
                  <a:lnTo>
                    <a:pt x="14" y="5"/>
                  </a:lnTo>
                  <a:lnTo>
                    <a:pt x="29"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360" name="Line 168"/>
            <p:cNvSpPr>
              <a:spLocks noChangeAspect="1" noChangeShapeType="1"/>
            </p:cNvSpPr>
            <p:nvPr/>
          </p:nvSpPr>
          <p:spPr bwMode="auto">
            <a:xfrm>
              <a:off x="2888"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361" name="Line 169"/>
            <p:cNvSpPr>
              <a:spLocks noChangeAspect="1" noChangeShapeType="1"/>
            </p:cNvSpPr>
            <p:nvPr/>
          </p:nvSpPr>
          <p:spPr bwMode="auto">
            <a:xfrm>
              <a:off x="2906"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362" name="Freeform 170"/>
            <p:cNvSpPr>
              <a:spLocks noChangeAspect="1"/>
            </p:cNvSpPr>
            <p:nvPr/>
          </p:nvSpPr>
          <p:spPr bwMode="auto">
            <a:xfrm>
              <a:off x="2924" y="1881"/>
              <a:ext cx="22" cy="3"/>
            </a:xfrm>
            <a:custGeom>
              <a:avLst/>
              <a:gdLst>
                <a:gd name="T0" fmla="*/ 0 w 29"/>
                <a:gd name="T1" fmla="*/ 0 h 5"/>
                <a:gd name="T2" fmla="*/ 14 w 29"/>
                <a:gd name="T3" fmla="*/ 5 h 5"/>
                <a:gd name="T4" fmla="*/ 29 w 29"/>
                <a:gd name="T5" fmla="*/ 5 h 5"/>
              </a:gdLst>
              <a:ahLst/>
              <a:cxnLst>
                <a:cxn ang="0">
                  <a:pos x="T0" y="T1"/>
                </a:cxn>
                <a:cxn ang="0">
                  <a:pos x="T2" y="T3"/>
                </a:cxn>
                <a:cxn ang="0">
                  <a:pos x="T4" y="T5"/>
                </a:cxn>
              </a:cxnLst>
              <a:rect l="0" t="0" r="r" b="b"/>
              <a:pathLst>
                <a:path w="29" h="5">
                  <a:moveTo>
                    <a:pt x="0" y="0"/>
                  </a:moveTo>
                  <a:lnTo>
                    <a:pt x="14"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363" name="Line 171"/>
            <p:cNvSpPr>
              <a:spLocks noChangeAspect="1" noChangeShapeType="1"/>
            </p:cNvSpPr>
            <p:nvPr/>
          </p:nvSpPr>
          <p:spPr bwMode="auto">
            <a:xfrm>
              <a:off x="2946"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364" name="Freeform 172"/>
            <p:cNvSpPr>
              <a:spLocks noChangeAspect="1"/>
            </p:cNvSpPr>
            <p:nvPr/>
          </p:nvSpPr>
          <p:spPr bwMode="auto">
            <a:xfrm>
              <a:off x="2964" y="1887"/>
              <a:ext cx="21" cy="2"/>
            </a:xfrm>
            <a:custGeom>
              <a:avLst/>
              <a:gdLst>
                <a:gd name="T0" fmla="*/ 0 w 28"/>
                <a:gd name="T1" fmla="*/ 0 h 4"/>
                <a:gd name="T2" fmla="*/ 14 w 28"/>
                <a:gd name="T3" fmla="*/ 4 h 4"/>
                <a:gd name="T4" fmla="*/ 28 w 28"/>
                <a:gd name="T5" fmla="*/ 4 h 4"/>
              </a:gdLst>
              <a:ahLst/>
              <a:cxnLst>
                <a:cxn ang="0">
                  <a:pos x="T0" y="T1"/>
                </a:cxn>
                <a:cxn ang="0">
                  <a:pos x="T2" y="T3"/>
                </a:cxn>
                <a:cxn ang="0">
                  <a:pos x="T4" y="T5"/>
                </a:cxn>
              </a:cxnLst>
              <a:rect l="0" t="0" r="r" b="b"/>
              <a:pathLst>
                <a:path w="28" h="4">
                  <a:moveTo>
                    <a:pt x="0" y="0"/>
                  </a:moveTo>
                  <a:lnTo>
                    <a:pt x="14" y="4"/>
                  </a:lnTo>
                  <a:lnTo>
                    <a:pt x="28"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365" name="Line 173"/>
            <p:cNvSpPr>
              <a:spLocks noChangeAspect="1" noChangeShapeType="1"/>
            </p:cNvSpPr>
            <p:nvPr/>
          </p:nvSpPr>
          <p:spPr bwMode="auto">
            <a:xfrm>
              <a:off x="2985"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366" name="Line 174"/>
            <p:cNvSpPr>
              <a:spLocks noChangeAspect="1" noChangeShapeType="1"/>
            </p:cNvSpPr>
            <p:nvPr/>
          </p:nvSpPr>
          <p:spPr bwMode="auto">
            <a:xfrm>
              <a:off x="3003"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367" name="Freeform 175"/>
            <p:cNvSpPr>
              <a:spLocks noChangeAspect="1"/>
            </p:cNvSpPr>
            <p:nvPr/>
          </p:nvSpPr>
          <p:spPr bwMode="auto">
            <a:xfrm>
              <a:off x="3021" y="1892"/>
              <a:ext cx="22" cy="3"/>
            </a:xfrm>
            <a:custGeom>
              <a:avLst/>
              <a:gdLst>
                <a:gd name="T0" fmla="*/ 0 w 29"/>
                <a:gd name="T1" fmla="*/ 0 h 5"/>
                <a:gd name="T2" fmla="*/ 15 w 29"/>
                <a:gd name="T3" fmla="*/ 5 h 5"/>
                <a:gd name="T4" fmla="*/ 29 w 29"/>
                <a:gd name="T5" fmla="*/ 5 h 5"/>
              </a:gdLst>
              <a:ahLst/>
              <a:cxnLst>
                <a:cxn ang="0">
                  <a:pos x="T0" y="T1"/>
                </a:cxn>
                <a:cxn ang="0">
                  <a:pos x="T2" y="T3"/>
                </a:cxn>
                <a:cxn ang="0">
                  <a:pos x="T4" y="T5"/>
                </a:cxn>
              </a:cxnLst>
              <a:rect l="0" t="0" r="r" b="b"/>
              <a:pathLst>
                <a:path w="29" h="5">
                  <a:moveTo>
                    <a:pt x="0" y="0"/>
                  </a:moveTo>
                  <a:lnTo>
                    <a:pt x="15"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368" name="Line 176"/>
            <p:cNvSpPr>
              <a:spLocks noChangeAspect="1" noChangeShapeType="1"/>
            </p:cNvSpPr>
            <p:nvPr/>
          </p:nvSpPr>
          <p:spPr bwMode="auto">
            <a:xfrm>
              <a:off x="3043"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369" name="Freeform 177"/>
            <p:cNvSpPr>
              <a:spLocks noChangeAspect="1"/>
            </p:cNvSpPr>
            <p:nvPr/>
          </p:nvSpPr>
          <p:spPr bwMode="auto">
            <a:xfrm>
              <a:off x="3061" y="1895"/>
              <a:ext cx="22" cy="2"/>
            </a:xfrm>
            <a:custGeom>
              <a:avLst/>
              <a:gdLst>
                <a:gd name="T0" fmla="*/ 0 w 29"/>
                <a:gd name="T1" fmla="*/ 0 h 5"/>
                <a:gd name="T2" fmla="*/ 15 w 29"/>
                <a:gd name="T3" fmla="*/ 0 h 5"/>
                <a:gd name="T4" fmla="*/ 29 w 29"/>
                <a:gd name="T5" fmla="*/ 5 h 5"/>
              </a:gdLst>
              <a:ahLst/>
              <a:cxnLst>
                <a:cxn ang="0">
                  <a:pos x="T0" y="T1"/>
                </a:cxn>
                <a:cxn ang="0">
                  <a:pos x="T2" y="T3"/>
                </a:cxn>
                <a:cxn ang="0">
                  <a:pos x="T4" y="T5"/>
                </a:cxn>
              </a:cxnLst>
              <a:rect l="0" t="0" r="r" b="b"/>
              <a:pathLst>
                <a:path w="29" h="5">
                  <a:moveTo>
                    <a:pt x="0" y="0"/>
                  </a:moveTo>
                  <a:lnTo>
                    <a:pt x="15" y="0"/>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370" name="Line 178"/>
            <p:cNvSpPr>
              <a:spLocks noChangeAspect="1" noChangeShapeType="1"/>
            </p:cNvSpPr>
            <p:nvPr/>
          </p:nvSpPr>
          <p:spPr bwMode="auto">
            <a:xfrm>
              <a:off x="308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371" name="Freeform 179"/>
            <p:cNvSpPr>
              <a:spLocks noChangeAspect="1"/>
            </p:cNvSpPr>
            <p:nvPr/>
          </p:nvSpPr>
          <p:spPr bwMode="auto">
            <a:xfrm>
              <a:off x="3101" y="1897"/>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372" name="Line 180"/>
            <p:cNvSpPr>
              <a:spLocks noChangeAspect="1" noChangeShapeType="1"/>
            </p:cNvSpPr>
            <p:nvPr/>
          </p:nvSpPr>
          <p:spPr bwMode="auto">
            <a:xfrm>
              <a:off x="312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373" name="Freeform 181"/>
            <p:cNvSpPr>
              <a:spLocks noChangeAspect="1"/>
            </p:cNvSpPr>
            <p:nvPr/>
          </p:nvSpPr>
          <p:spPr bwMode="auto">
            <a:xfrm>
              <a:off x="3141" y="1897"/>
              <a:ext cx="18" cy="3"/>
            </a:xfrm>
            <a:custGeom>
              <a:avLst/>
              <a:gdLst>
                <a:gd name="T0" fmla="*/ 0 w 24"/>
                <a:gd name="T1" fmla="*/ 0 h 5"/>
                <a:gd name="T2" fmla="*/ 9 w 24"/>
                <a:gd name="T3" fmla="*/ 0 h 5"/>
                <a:gd name="T4" fmla="*/ 24 w 24"/>
                <a:gd name="T5" fmla="*/ 5 h 5"/>
              </a:gdLst>
              <a:ahLst/>
              <a:cxnLst>
                <a:cxn ang="0">
                  <a:pos x="T0" y="T1"/>
                </a:cxn>
                <a:cxn ang="0">
                  <a:pos x="T2" y="T3"/>
                </a:cxn>
                <a:cxn ang="0">
                  <a:pos x="T4" y="T5"/>
                </a:cxn>
              </a:cxnLst>
              <a:rect l="0" t="0" r="r" b="b"/>
              <a:pathLst>
                <a:path w="24" h="5">
                  <a:moveTo>
                    <a:pt x="0" y="0"/>
                  </a:moveTo>
                  <a:lnTo>
                    <a:pt x="9" y="0"/>
                  </a:lnTo>
                  <a:lnTo>
                    <a:pt x="24"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374" name="Freeform 182"/>
            <p:cNvSpPr>
              <a:spLocks noChangeAspect="1"/>
            </p:cNvSpPr>
            <p:nvPr/>
          </p:nvSpPr>
          <p:spPr bwMode="auto">
            <a:xfrm>
              <a:off x="3159"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375" name="Line 183"/>
            <p:cNvSpPr>
              <a:spLocks noChangeAspect="1" noChangeShapeType="1"/>
            </p:cNvSpPr>
            <p:nvPr/>
          </p:nvSpPr>
          <p:spPr bwMode="auto">
            <a:xfrm>
              <a:off x="318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376" name="Freeform 184"/>
            <p:cNvSpPr>
              <a:spLocks noChangeAspect="1"/>
            </p:cNvSpPr>
            <p:nvPr/>
          </p:nvSpPr>
          <p:spPr bwMode="auto">
            <a:xfrm>
              <a:off x="3198" y="1900"/>
              <a:ext cx="21"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377" name="Line 185"/>
            <p:cNvSpPr>
              <a:spLocks noChangeAspect="1" noChangeShapeType="1"/>
            </p:cNvSpPr>
            <p:nvPr/>
          </p:nvSpPr>
          <p:spPr bwMode="auto">
            <a:xfrm>
              <a:off x="321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378" name="Line 186"/>
            <p:cNvSpPr>
              <a:spLocks noChangeAspect="1" noChangeShapeType="1"/>
            </p:cNvSpPr>
            <p:nvPr/>
          </p:nvSpPr>
          <p:spPr bwMode="auto">
            <a:xfrm>
              <a:off x="3237"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379" name="Freeform 187"/>
            <p:cNvSpPr>
              <a:spLocks noChangeAspect="1"/>
            </p:cNvSpPr>
            <p:nvPr/>
          </p:nvSpPr>
          <p:spPr bwMode="auto">
            <a:xfrm>
              <a:off x="3255" y="1900"/>
              <a:ext cx="22" cy="2"/>
            </a:xfrm>
            <a:custGeom>
              <a:avLst/>
              <a:gdLst>
                <a:gd name="T0" fmla="*/ 0 w 29"/>
                <a:gd name="T1" fmla="*/ 0 h 4"/>
                <a:gd name="T2" fmla="*/ 15 w 29"/>
                <a:gd name="T3" fmla="*/ 0 h 4"/>
                <a:gd name="T4" fmla="*/ 29 w 29"/>
                <a:gd name="T5" fmla="*/ 4 h 4"/>
              </a:gdLst>
              <a:ahLst/>
              <a:cxnLst>
                <a:cxn ang="0">
                  <a:pos x="T0" y="T1"/>
                </a:cxn>
                <a:cxn ang="0">
                  <a:pos x="T2" y="T3"/>
                </a:cxn>
                <a:cxn ang="0">
                  <a:pos x="T4" y="T5"/>
                </a:cxn>
              </a:cxnLst>
              <a:rect l="0" t="0" r="r" b="b"/>
              <a:pathLst>
                <a:path w="29" h="4">
                  <a:moveTo>
                    <a:pt x="0" y="0"/>
                  </a:moveTo>
                  <a:lnTo>
                    <a:pt x="15" y="0"/>
                  </a:lnTo>
                  <a:lnTo>
                    <a:pt x="29"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380" name="Line 188"/>
            <p:cNvSpPr>
              <a:spLocks noChangeAspect="1" noChangeShapeType="1"/>
            </p:cNvSpPr>
            <p:nvPr/>
          </p:nvSpPr>
          <p:spPr bwMode="auto">
            <a:xfrm>
              <a:off x="327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381" name="Freeform 189"/>
            <p:cNvSpPr>
              <a:spLocks noChangeAspect="1"/>
            </p:cNvSpPr>
            <p:nvPr/>
          </p:nvSpPr>
          <p:spPr bwMode="auto">
            <a:xfrm>
              <a:off x="3295" y="1902"/>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382" name="Line 190"/>
            <p:cNvSpPr>
              <a:spLocks noChangeAspect="1" noChangeShapeType="1"/>
            </p:cNvSpPr>
            <p:nvPr/>
          </p:nvSpPr>
          <p:spPr bwMode="auto">
            <a:xfrm>
              <a:off x="331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383" name="Freeform 191"/>
            <p:cNvSpPr>
              <a:spLocks noChangeAspect="1"/>
            </p:cNvSpPr>
            <p:nvPr/>
          </p:nvSpPr>
          <p:spPr bwMode="auto">
            <a:xfrm>
              <a:off x="3335"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384" name="Line 192"/>
            <p:cNvSpPr>
              <a:spLocks noChangeAspect="1" noChangeShapeType="1"/>
            </p:cNvSpPr>
            <p:nvPr/>
          </p:nvSpPr>
          <p:spPr bwMode="auto">
            <a:xfrm>
              <a:off x="3356"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385" name="Freeform 193"/>
            <p:cNvSpPr>
              <a:spLocks noChangeAspect="1"/>
            </p:cNvSpPr>
            <p:nvPr/>
          </p:nvSpPr>
          <p:spPr bwMode="auto">
            <a:xfrm>
              <a:off x="288" y="1901"/>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grpSp>
      <p:grpSp>
        <p:nvGrpSpPr>
          <p:cNvPr id="136386" name="Group 194"/>
          <p:cNvGrpSpPr>
            <a:grpSpLocks noChangeAspect="1"/>
          </p:cNvGrpSpPr>
          <p:nvPr/>
        </p:nvGrpSpPr>
        <p:grpSpPr bwMode="auto">
          <a:xfrm rot="-16200000">
            <a:off x="3374231" y="3250407"/>
            <a:ext cx="1165225" cy="284162"/>
            <a:chOff x="253" y="586"/>
            <a:chExt cx="3121" cy="1317"/>
          </a:xfrm>
        </p:grpSpPr>
        <p:sp>
          <p:nvSpPr>
            <p:cNvPr id="136387" name="Line 195"/>
            <p:cNvSpPr>
              <a:spLocks noChangeAspect="1" noChangeShapeType="1"/>
            </p:cNvSpPr>
            <p:nvPr/>
          </p:nvSpPr>
          <p:spPr bwMode="auto">
            <a:xfrm>
              <a:off x="253"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388" name="Freeform 196"/>
            <p:cNvSpPr>
              <a:spLocks noChangeAspect="1"/>
            </p:cNvSpPr>
            <p:nvPr/>
          </p:nvSpPr>
          <p:spPr bwMode="auto">
            <a:xfrm>
              <a:off x="271"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389" name="Freeform 197"/>
            <p:cNvSpPr>
              <a:spLocks noChangeAspect="1"/>
            </p:cNvSpPr>
            <p:nvPr/>
          </p:nvSpPr>
          <p:spPr bwMode="auto">
            <a:xfrm>
              <a:off x="310" y="1902"/>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390" name="Line 198"/>
            <p:cNvSpPr>
              <a:spLocks noChangeAspect="1" noChangeShapeType="1"/>
            </p:cNvSpPr>
            <p:nvPr/>
          </p:nvSpPr>
          <p:spPr bwMode="auto">
            <a:xfrm>
              <a:off x="332"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391" name="Freeform 199"/>
            <p:cNvSpPr>
              <a:spLocks noChangeAspect="1"/>
            </p:cNvSpPr>
            <p:nvPr/>
          </p:nvSpPr>
          <p:spPr bwMode="auto">
            <a:xfrm>
              <a:off x="350" y="1900"/>
              <a:ext cx="22" cy="2"/>
            </a:xfrm>
            <a:custGeom>
              <a:avLst/>
              <a:gdLst>
                <a:gd name="T0" fmla="*/ 0 w 29"/>
                <a:gd name="T1" fmla="*/ 4 h 4"/>
                <a:gd name="T2" fmla="*/ 14 w 29"/>
                <a:gd name="T3" fmla="*/ 0 h 4"/>
                <a:gd name="T4" fmla="*/ 29 w 29"/>
                <a:gd name="T5" fmla="*/ 0 h 4"/>
              </a:gdLst>
              <a:ahLst/>
              <a:cxnLst>
                <a:cxn ang="0">
                  <a:pos x="T0" y="T1"/>
                </a:cxn>
                <a:cxn ang="0">
                  <a:pos x="T2" y="T3"/>
                </a:cxn>
                <a:cxn ang="0">
                  <a:pos x="T4" y="T5"/>
                </a:cxn>
              </a:cxnLst>
              <a:rect l="0" t="0" r="r" b="b"/>
              <a:pathLst>
                <a:path w="29" h="4">
                  <a:moveTo>
                    <a:pt x="0" y="4"/>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392" name="Line 200"/>
            <p:cNvSpPr>
              <a:spLocks noChangeAspect="1" noChangeShapeType="1"/>
            </p:cNvSpPr>
            <p:nvPr/>
          </p:nvSpPr>
          <p:spPr bwMode="auto">
            <a:xfrm>
              <a:off x="372"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393" name="Line 201"/>
            <p:cNvSpPr>
              <a:spLocks noChangeAspect="1" noChangeShapeType="1"/>
            </p:cNvSpPr>
            <p:nvPr/>
          </p:nvSpPr>
          <p:spPr bwMode="auto">
            <a:xfrm>
              <a:off x="39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394" name="Freeform 202"/>
            <p:cNvSpPr>
              <a:spLocks noChangeAspect="1"/>
            </p:cNvSpPr>
            <p:nvPr/>
          </p:nvSpPr>
          <p:spPr bwMode="auto">
            <a:xfrm>
              <a:off x="408" y="1900"/>
              <a:ext cx="21"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395" name="Line 203"/>
            <p:cNvSpPr>
              <a:spLocks noChangeAspect="1" noChangeShapeType="1"/>
            </p:cNvSpPr>
            <p:nvPr/>
          </p:nvSpPr>
          <p:spPr bwMode="auto">
            <a:xfrm>
              <a:off x="42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396" name="Freeform 204"/>
            <p:cNvSpPr>
              <a:spLocks noChangeAspect="1"/>
            </p:cNvSpPr>
            <p:nvPr/>
          </p:nvSpPr>
          <p:spPr bwMode="auto">
            <a:xfrm>
              <a:off x="447"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397" name="Freeform 205"/>
            <p:cNvSpPr>
              <a:spLocks noChangeAspect="1"/>
            </p:cNvSpPr>
            <p:nvPr/>
          </p:nvSpPr>
          <p:spPr bwMode="auto">
            <a:xfrm>
              <a:off x="468" y="1897"/>
              <a:ext cx="18" cy="3"/>
            </a:xfrm>
            <a:custGeom>
              <a:avLst/>
              <a:gdLst>
                <a:gd name="T0" fmla="*/ 0 w 24"/>
                <a:gd name="T1" fmla="*/ 5 h 5"/>
                <a:gd name="T2" fmla="*/ 15 w 24"/>
                <a:gd name="T3" fmla="*/ 0 h 5"/>
                <a:gd name="T4" fmla="*/ 24 w 24"/>
                <a:gd name="T5" fmla="*/ 0 h 5"/>
              </a:gdLst>
              <a:ahLst/>
              <a:cxnLst>
                <a:cxn ang="0">
                  <a:pos x="T0" y="T1"/>
                </a:cxn>
                <a:cxn ang="0">
                  <a:pos x="T2" y="T3"/>
                </a:cxn>
                <a:cxn ang="0">
                  <a:pos x="T4" y="T5"/>
                </a:cxn>
              </a:cxnLst>
              <a:rect l="0" t="0" r="r" b="b"/>
              <a:pathLst>
                <a:path w="24" h="5">
                  <a:moveTo>
                    <a:pt x="0" y="5"/>
                  </a:moveTo>
                  <a:lnTo>
                    <a:pt x="15"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398" name="Line 206"/>
            <p:cNvSpPr>
              <a:spLocks noChangeAspect="1" noChangeShapeType="1"/>
            </p:cNvSpPr>
            <p:nvPr/>
          </p:nvSpPr>
          <p:spPr bwMode="auto">
            <a:xfrm>
              <a:off x="48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399" name="Freeform 207"/>
            <p:cNvSpPr>
              <a:spLocks noChangeAspect="1"/>
            </p:cNvSpPr>
            <p:nvPr/>
          </p:nvSpPr>
          <p:spPr bwMode="auto">
            <a:xfrm>
              <a:off x="504" y="1897"/>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400" name="Line 208"/>
            <p:cNvSpPr>
              <a:spLocks noChangeAspect="1" noChangeShapeType="1"/>
            </p:cNvSpPr>
            <p:nvPr/>
          </p:nvSpPr>
          <p:spPr bwMode="auto">
            <a:xfrm>
              <a:off x="52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401" name="Freeform 209"/>
            <p:cNvSpPr>
              <a:spLocks noChangeAspect="1"/>
            </p:cNvSpPr>
            <p:nvPr/>
          </p:nvSpPr>
          <p:spPr bwMode="auto">
            <a:xfrm>
              <a:off x="544" y="1895"/>
              <a:ext cx="22" cy="2"/>
            </a:xfrm>
            <a:custGeom>
              <a:avLst/>
              <a:gdLst>
                <a:gd name="T0" fmla="*/ 0 w 29"/>
                <a:gd name="T1" fmla="*/ 5 h 5"/>
                <a:gd name="T2" fmla="*/ 14 w 29"/>
                <a:gd name="T3" fmla="*/ 0 h 5"/>
                <a:gd name="T4" fmla="*/ 29 w 29"/>
                <a:gd name="T5" fmla="*/ 0 h 5"/>
              </a:gdLst>
              <a:ahLst/>
              <a:cxnLst>
                <a:cxn ang="0">
                  <a:pos x="T0" y="T1"/>
                </a:cxn>
                <a:cxn ang="0">
                  <a:pos x="T2" y="T3"/>
                </a:cxn>
                <a:cxn ang="0">
                  <a:pos x="T4" y="T5"/>
                </a:cxn>
              </a:cxnLst>
              <a:rect l="0" t="0" r="r" b="b"/>
              <a:pathLst>
                <a:path w="29" h="5">
                  <a:moveTo>
                    <a:pt x="0" y="5"/>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402" name="Line 210"/>
            <p:cNvSpPr>
              <a:spLocks noChangeAspect="1" noChangeShapeType="1"/>
            </p:cNvSpPr>
            <p:nvPr/>
          </p:nvSpPr>
          <p:spPr bwMode="auto">
            <a:xfrm>
              <a:off x="566"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403" name="Freeform 211"/>
            <p:cNvSpPr>
              <a:spLocks noChangeAspect="1"/>
            </p:cNvSpPr>
            <p:nvPr/>
          </p:nvSpPr>
          <p:spPr bwMode="auto">
            <a:xfrm>
              <a:off x="584" y="1892"/>
              <a:ext cx="22" cy="3"/>
            </a:xfrm>
            <a:custGeom>
              <a:avLst/>
              <a:gdLst>
                <a:gd name="T0" fmla="*/ 0 w 29"/>
                <a:gd name="T1" fmla="*/ 5 h 5"/>
                <a:gd name="T2" fmla="*/ 14 w 29"/>
                <a:gd name="T3" fmla="*/ 5 h 5"/>
                <a:gd name="T4" fmla="*/ 29 w 29"/>
                <a:gd name="T5" fmla="*/ 0 h 5"/>
              </a:gdLst>
              <a:ahLst/>
              <a:cxnLst>
                <a:cxn ang="0">
                  <a:pos x="T0" y="T1"/>
                </a:cxn>
                <a:cxn ang="0">
                  <a:pos x="T2" y="T3"/>
                </a:cxn>
                <a:cxn ang="0">
                  <a:pos x="T4" y="T5"/>
                </a:cxn>
              </a:cxnLst>
              <a:rect l="0" t="0" r="r" b="b"/>
              <a:pathLst>
                <a:path w="29" h="5">
                  <a:moveTo>
                    <a:pt x="0" y="5"/>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404" name="Line 212"/>
            <p:cNvSpPr>
              <a:spLocks noChangeAspect="1" noChangeShapeType="1"/>
            </p:cNvSpPr>
            <p:nvPr/>
          </p:nvSpPr>
          <p:spPr bwMode="auto">
            <a:xfrm flipV="1">
              <a:off x="606"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405" name="Line 213"/>
            <p:cNvSpPr>
              <a:spLocks noChangeAspect="1" noChangeShapeType="1"/>
            </p:cNvSpPr>
            <p:nvPr/>
          </p:nvSpPr>
          <p:spPr bwMode="auto">
            <a:xfrm>
              <a:off x="624"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406" name="Freeform 214"/>
            <p:cNvSpPr>
              <a:spLocks noChangeAspect="1"/>
            </p:cNvSpPr>
            <p:nvPr/>
          </p:nvSpPr>
          <p:spPr bwMode="auto">
            <a:xfrm>
              <a:off x="642" y="1887"/>
              <a:ext cx="21" cy="2"/>
            </a:xfrm>
            <a:custGeom>
              <a:avLst/>
              <a:gdLst>
                <a:gd name="T0" fmla="*/ 0 w 28"/>
                <a:gd name="T1" fmla="*/ 4 h 4"/>
                <a:gd name="T2" fmla="*/ 14 w 28"/>
                <a:gd name="T3" fmla="*/ 4 h 4"/>
                <a:gd name="T4" fmla="*/ 28 w 28"/>
                <a:gd name="T5" fmla="*/ 0 h 4"/>
              </a:gdLst>
              <a:ahLst/>
              <a:cxnLst>
                <a:cxn ang="0">
                  <a:pos x="T0" y="T1"/>
                </a:cxn>
                <a:cxn ang="0">
                  <a:pos x="T2" y="T3"/>
                </a:cxn>
                <a:cxn ang="0">
                  <a:pos x="T4" y="T5"/>
                </a:cxn>
              </a:cxnLst>
              <a:rect l="0" t="0" r="r" b="b"/>
              <a:pathLst>
                <a:path w="28" h="4">
                  <a:moveTo>
                    <a:pt x="0" y="4"/>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407" name="Line 215"/>
            <p:cNvSpPr>
              <a:spLocks noChangeAspect="1" noChangeShapeType="1"/>
            </p:cNvSpPr>
            <p:nvPr/>
          </p:nvSpPr>
          <p:spPr bwMode="auto">
            <a:xfrm flipV="1">
              <a:off x="663"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408" name="Freeform 216"/>
            <p:cNvSpPr>
              <a:spLocks noChangeAspect="1"/>
            </p:cNvSpPr>
            <p:nvPr/>
          </p:nvSpPr>
          <p:spPr bwMode="auto">
            <a:xfrm>
              <a:off x="681" y="1881"/>
              <a:ext cx="22" cy="3"/>
            </a:xfrm>
            <a:custGeom>
              <a:avLst/>
              <a:gdLst>
                <a:gd name="T0" fmla="*/ 0 w 29"/>
                <a:gd name="T1" fmla="*/ 5 h 5"/>
                <a:gd name="T2" fmla="*/ 15 w 29"/>
                <a:gd name="T3" fmla="*/ 5 h 5"/>
                <a:gd name="T4" fmla="*/ 29 w 29"/>
                <a:gd name="T5" fmla="*/ 0 h 5"/>
              </a:gdLst>
              <a:ahLst/>
              <a:cxnLst>
                <a:cxn ang="0">
                  <a:pos x="T0" y="T1"/>
                </a:cxn>
                <a:cxn ang="0">
                  <a:pos x="T2" y="T3"/>
                </a:cxn>
                <a:cxn ang="0">
                  <a:pos x="T4" y="T5"/>
                </a:cxn>
              </a:cxnLst>
              <a:rect l="0" t="0" r="r" b="b"/>
              <a:pathLst>
                <a:path w="29" h="5">
                  <a:moveTo>
                    <a:pt x="0" y="5"/>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409" name="Line 217"/>
            <p:cNvSpPr>
              <a:spLocks noChangeAspect="1" noChangeShapeType="1"/>
            </p:cNvSpPr>
            <p:nvPr/>
          </p:nvSpPr>
          <p:spPr bwMode="auto">
            <a:xfrm flipV="1">
              <a:off x="703"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410" name="Line 218"/>
            <p:cNvSpPr>
              <a:spLocks noChangeAspect="1" noChangeShapeType="1"/>
            </p:cNvSpPr>
            <p:nvPr/>
          </p:nvSpPr>
          <p:spPr bwMode="auto">
            <a:xfrm flipV="1">
              <a:off x="721"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411" name="Freeform 219"/>
            <p:cNvSpPr>
              <a:spLocks noChangeAspect="1"/>
            </p:cNvSpPr>
            <p:nvPr/>
          </p:nvSpPr>
          <p:spPr bwMode="auto">
            <a:xfrm>
              <a:off x="739" y="1868"/>
              <a:ext cx="21" cy="5"/>
            </a:xfrm>
            <a:custGeom>
              <a:avLst/>
              <a:gdLst>
                <a:gd name="T0" fmla="*/ 0 w 29"/>
                <a:gd name="T1" fmla="*/ 10 h 10"/>
                <a:gd name="T2" fmla="*/ 15 w 29"/>
                <a:gd name="T3" fmla="*/ 5 h 10"/>
                <a:gd name="T4" fmla="*/ 29 w 29"/>
                <a:gd name="T5" fmla="*/ 0 h 10"/>
              </a:gdLst>
              <a:ahLst/>
              <a:cxnLst>
                <a:cxn ang="0">
                  <a:pos x="T0" y="T1"/>
                </a:cxn>
                <a:cxn ang="0">
                  <a:pos x="T2" y="T3"/>
                </a:cxn>
                <a:cxn ang="0">
                  <a:pos x="T4" y="T5"/>
                </a:cxn>
              </a:cxnLst>
              <a:rect l="0" t="0" r="r" b="b"/>
              <a:pathLst>
                <a:path w="29" h="10">
                  <a:moveTo>
                    <a:pt x="0" y="10"/>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412" name="Line 220"/>
            <p:cNvSpPr>
              <a:spLocks noChangeAspect="1" noChangeShapeType="1"/>
            </p:cNvSpPr>
            <p:nvPr/>
          </p:nvSpPr>
          <p:spPr bwMode="auto">
            <a:xfrm flipV="1">
              <a:off x="760"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413" name="Freeform 221"/>
            <p:cNvSpPr>
              <a:spLocks noChangeAspect="1"/>
            </p:cNvSpPr>
            <p:nvPr/>
          </p:nvSpPr>
          <p:spPr bwMode="auto">
            <a:xfrm>
              <a:off x="778" y="1857"/>
              <a:ext cx="22" cy="5"/>
            </a:xfrm>
            <a:custGeom>
              <a:avLst/>
              <a:gdLst>
                <a:gd name="T0" fmla="*/ 0 w 29"/>
                <a:gd name="T1" fmla="*/ 9 h 9"/>
                <a:gd name="T2" fmla="*/ 14 w 29"/>
                <a:gd name="T3" fmla="*/ 5 h 9"/>
                <a:gd name="T4" fmla="*/ 29 w 29"/>
                <a:gd name="T5" fmla="*/ 0 h 9"/>
              </a:gdLst>
              <a:ahLst/>
              <a:cxnLst>
                <a:cxn ang="0">
                  <a:pos x="T0" y="T1"/>
                </a:cxn>
                <a:cxn ang="0">
                  <a:pos x="T2" y="T3"/>
                </a:cxn>
                <a:cxn ang="0">
                  <a:pos x="T4" y="T5"/>
                </a:cxn>
              </a:cxnLst>
              <a:rect l="0" t="0" r="r" b="b"/>
              <a:pathLst>
                <a:path w="29" h="9">
                  <a:moveTo>
                    <a:pt x="0" y="9"/>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414" name="Line 222"/>
            <p:cNvSpPr>
              <a:spLocks noChangeAspect="1" noChangeShapeType="1"/>
            </p:cNvSpPr>
            <p:nvPr/>
          </p:nvSpPr>
          <p:spPr bwMode="auto">
            <a:xfrm flipV="1">
              <a:off x="800"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415" name="Freeform 223"/>
            <p:cNvSpPr>
              <a:spLocks noChangeAspect="1"/>
            </p:cNvSpPr>
            <p:nvPr/>
          </p:nvSpPr>
          <p:spPr bwMode="auto">
            <a:xfrm>
              <a:off x="818" y="1846"/>
              <a:ext cx="21" cy="5"/>
            </a:xfrm>
            <a:custGeom>
              <a:avLst/>
              <a:gdLst>
                <a:gd name="T0" fmla="*/ 0 w 28"/>
                <a:gd name="T1" fmla="*/ 9 h 9"/>
                <a:gd name="T2" fmla="*/ 14 w 28"/>
                <a:gd name="T3" fmla="*/ 4 h 9"/>
                <a:gd name="T4" fmla="*/ 28 w 28"/>
                <a:gd name="T5" fmla="*/ 0 h 9"/>
              </a:gdLst>
              <a:ahLst/>
              <a:cxnLst>
                <a:cxn ang="0">
                  <a:pos x="T0" y="T1"/>
                </a:cxn>
                <a:cxn ang="0">
                  <a:pos x="T2" y="T3"/>
                </a:cxn>
                <a:cxn ang="0">
                  <a:pos x="T4" y="T5"/>
                </a:cxn>
              </a:cxnLst>
              <a:rect l="0" t="0" r="r" b="b"/>
              <a:pathLst>
                <a:path w="28" h="9">
                  <a:moveTo>
                    <a:pt x="0" y="9"/>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416" name="Line 224"/>
            <p:cNvSpPr>
              <a:spLocks noChangeAspect="1" noChangeShapeType="1"/>
            </p:cNvSpPr>
            <p:nvPr/>
          </p:nvSpPr>
          <p:spPr bwMode="auto">
            <a:xfrm flipV="1">
              <a:off x="839"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417" name="Line 225"/>
            <p:cNvSpPr>
              <a:spLocks noChangeAspect="1" noChangeShapeType="1"/>
            </p:cNvSpPr>
            <p:nvPr/>
          </p:nvSpPr>
          <p:spPr bwMode="auto">
            <a:xfrm flipV="1">
              <a:off x="857"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418" name="Freeform 226"/>
            <p:cNvSpPr>
              <a:spLocks noChangeAspect="1"/>
            </p:cNvSpPr>
            <p:nvPr/>
          </p:nvSpPr>
          <p:spPr bwMode="auto">
            <a:xfrm>
              <a:off x="875" y="1819"/>
              <a:ext cx="22" cy="11"/>
            </a:xfrm>
            <a:custGeom>
              <a:avLst/>
              <a:gdLst>
                <a:gd name="T0" fmla="*/ 0 w 29"/>
                <a:gd name="T1" fmla="*/ 19 h 19"/>
                <a:gd name="T2" fmla="*/ 15 w 29"/>
                <a:gd name="T3" fmla="*/ 9 h 19"/>
                <a:gd name="T4" fmla="*/ 29 w 29"/>
                <a:gd name="T5" fmla="*/ 0 h 19"/>
              </a:gdLst>
              <a:ahLst/>
              <a:cxnLst>
                <a:cxn ang="0">
                  <a:pos x="T0" y="T1"/>
                </a:cxn>
                <a:cxn ang="0">
                  <a:pos x="T2" y="T3"/>
                </a:cxn>
                <a:cxn ang="0">
                  <a:pos x="T4" y="T5"/>
                </a:cxn>
              </a:cxnLst>
              <a:rect l="0" t="0" r="r" b="b"/>
              <a:pathLst>
                <a:path w="29" h="19">
                  <a:moveTo>
                    <a:pt x="0" y="19"/>
                  </a:moveTo>
                  <a:lnTo>
                    <a:pt x="15" y="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419" name="Line 227"/>
            <p:cNvSpPr>
              <a:spLocks noChangeAspect="1" noChangeShapeType="1"/>
            </p:cNvSpPr>
            <p:nvPr/>
          </p:nvSpPr>
          <p:spPr bwMode="auto">
            <a:xfrm flipV="1">
              <a:off x="897"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420" name="Freeform 228"/>
            <p:cNvSpPr>
              <a:spLocks noChangeAspect="1"/>
            </p:cNvSpPr>
            <p:nvPr/>
          </p:nvSpPr>
          <p:spPr bwMode="auto">
            <a:xfrm>
              <a:off x="915" y="1797"/>
              <a:ext cx="22" cy="11"/>
            </a:xfrm>
            <a:custGeom>
              <a:avLst/>
              <a:gdLst>
                <a:gd name="T0" fmla="*/ 0 w 29"/>
                <a:gd name="T1" fmla="*/ 19 h 19"/>
                <a:gd name="T2" fmla="*/ 15 w 29"/>
                <a:gd name="T3" fmla="*/ 10 h 19"/>
                <a:gd name="T4" fmla="*/ 29 w 29"/>
                <a:gd name="T5" fmla="*/ 0 h 19"/>
              </a:gdLst>
              <a:ahLst/>
              <a:cxnLst>
                <a:cxn ang="0">
                  <a:pos x="T0" y="T1"/>
                </a:cxn>
                <a:cxn ang="0">
                  <a:pos x="T2" y="T3"/>
                </a:cxn>
                <a:cxn ang="0">
                  <a:pos x="T4" y="T5"/>
                </a:cxn>
              </a:cxnLst>
              <a:rect l="0" t="0" r="r" b="b"/>
              <a:pathLst>
                <a:path w="29" h="19">
                  <a:moveTo>
                    <a:pt x="0" y="19"/>
                  </a:moveTo>
                  <a:lnTo>
                    <a:pt x="15" y="1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421" name="Line 229"/>
            <p:cNvSpPr>
              <a:spLocks noChangeAspect="1" noChangeShapeType="1"/>
            </p:cNvSpPr>
            <p:nvPr/>
          </p:nvSpPr>
          <p:spPr bwMode="auto">
            <a:xfrm flipV="1">
              <a:off x="937"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422" name="Line 230"/>
            <p:cNvSpPr>
              <a:spLocks noChangeAspect="1" noChangeShapeType="1"/>
            </p:cNvSpPr>
            <p:nvPr/>
          </p:nvSpPr>
          <p:spPr bwMode="auto">
            <a:xfrm flipV="1">
              <a:off x="955"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423" name="Freeform 231"/>
            <p:cNvSpPr>
              <a:spLocks noChangeAspect="1"/>
            </p:cNvSpPr>
            <p:nvPr/>
          </p:nvSpPr>
          <p:spPr bwMode="auto">
            <a:xfrm>
              <a:off x="973" y="1757"/>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424" name="Line 232"/>
            <p:cNvSpPr>
              <a:spLocks noChangeAspect="1" noChangeShapeType="1"/>
            </p:cNvSpPr>
            <p:nvPr/>
          </p:nvSpPr>
          <p:spPr bwMode="auto">
            <a:xfrm flipV="1">
              <a:off x="995"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425" name="Freeform 233"/>
            <p:cNvSpPr>
              <a:spLocks noChangeAspect="1"/>
            </p:cNvSpPr>
            <p:nvPr/>
          </p:nvSpPr>
          <p:spPr bwMode="auto">
            <a:xfrm>
              <a:off x="1013" y="1725"/>
              <a:ext cx="21" cy="15"/>
            </a:xfrm>
            <a:custGeom>
              <a:avLst/>
              <a:gdLst>
                <a:gd name="T0" fmla="*/ 0 w 28"/>
                <a:gd name="T1" fmla="*/ 28 h 28"/>
                <a:gd name="T2" fmla="*/ 14 w 28"/>
                <a:gd name="T3" fmla="*/ 14 h 28"/>
                <a:gd name="T4" fmla="*/ 28 w 28"/>
                <a:gd name="T5" fmla="*/ 0 h 28"/>
              </a:gdLst>
              <a:ahLst/>
              <a:cxnLst>
                <a:cxn ang="0">
                  <a:pos x="T0" y="T1"/>
                </a:cxn>
                <a:cxn ang="0">
                  <a:pos x="T2" y="T3"/>
                </a:cxn>
                <a:cxn ang="0">
                  <a:pos x="T4" y="T5"/>
                </a:cxn>
              </a:cxnLst>
              <a:rect l="0" t="0" r="r" b="b"/>
              <a:pathLst>
                <a:path w="28" h="28">
                  <a:moveTo>
                    <a:pt x="0" y="28"/>
                  </a:moveTo>
                  <a:lnTo>
                    <a:pt x="14" y="1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426" name="Line 234"/>
            <p:cNvSpPr>
              <a:spLocks noChangeAspect="1" noChangeShapeType="1"/>
            </p:cNvSpPr>
            <p:nvPr/>
          </p:nvSpPr>
          <p:spPr bwMode="auto">
            <a:xfrm flipV="1">
              <a:off x="1034"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427" name="Freeform 235"/>
            <p:cNvSpPr>
              <a:spLocks noChangeAspect="1"/>
            </p:cNvSpPr>
            <p:nvPr/>
          </p:nvSpPr>
          <p:spPr bwMode="auto">
            <a:xfrm>
              <a:off x="1052" y="1686"/>
              <a:ext cx="21" cy="20"/>
            </a:xfrm>
            <a:custGeom>
              <a:avLst/>
              <a:gdLst>
                <a:gd name="T0" fmla="*/ 0 w 29"/>
                <a:gd name="T1" fmla="*/ 34 h 34"/>
                <a:gd name="T2" fmla="*/ 15 w 29"/>
                <a:gd name="T3" fmla="*/ 20 h 34"/>
                <a:gd name="T4" fmla="*/ 29 w 29"/>
                <a:gd name="T5" fmla="*/ 0 h 34"/>
              </a:gdLst>
              <a:ahLst/>
              <a:cxnLst>
                <a:cxn ang="0">
                  <a:pos x="T0" y="T1"/>
                </a:cxn>
                <a:cxn ang="0">
                  <a:pos x="T2" y="T3"/>
                </a:cxn>
                <a:cxn ang="0">
                  <a:pos x="T4" y="T5"/>
                </a:cxn>
              </a:cxnLst>
              <a:rect l="0" t="0" r="r" b="b"/>
              <a:pathLst>
                <a:path w="29" h="34">
                  <a:moveTo>
                    <a:pt x="0" y="34"/>
                  </a:moveTo>
                  <a:lnTo>
                    <a:pt x="15" y="2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428" name="Line 236"/>
            <p:cNvSpPr>
              <a:spLocks noChangeAspect="1" noChangeShapeType="1"/>
            </p:cNvSpPr>
            <p:nvPr/>
          </p:nvSpPr>
          <p:spPr bwMode="auto">
            <a:xfrm flipV="1">
              <a:off x="1073"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429" name="Line 237"/>
            <p:cNvSpPr>
              <a:spLocks noChangeAspect="1" noChangeShapeType="1"/>
            </p:cNvSpPr>
            <p:nvPr/>
          </p:nvSpPr>
          <p:spPr bwMode="auto">
            <a:xfrm flipV="1">
              <a:off x="1091"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430" name="Freeform 238"/>
            <p:cNvSpPr>
              <a:spLocks noChangeAspect="1"/>
            </p:cNvSpPr>
            <p:nvPr/>
          </p:nvSpPr>
          <p:spPr bwMode="auto">
            <a:xfrm>
              <a:off x="1109" y="1617"/>
              <a:ext cx="22" cy="24"/>
            </a:xfrm>
            <a:custGeom>
              <a:avLst/>
              <a:gdLst>
                <a:gd name="T0" fmla="*/ 0 w 29"/>
                <a:gd name="T1" fmla="*/ 43 h 43"/>
                <a:gd name="T2" fmla="*/ 15 w 29"/>
                <a:gd name="T3" fmla="*/ 19 h 43"/>
                <a:gd name="T4" fmla="*/ 29 w 29"/>
                <a:gd name="T5" fmla="*/ 0 h 43"/>
              </a:gdLst>
              <a:ahLst/>
              <a:cxnLst>
                <a:cxn ang="0">
                  <a:pos x="T0" y="T1"/>
                </a:cxn>
                <a:cxn ang="0">
                  <a:pos x="T2" y="T3"/>
                </a:cxn>
                <a:cxn ang="0">
                  <a:pos x="T4" y="T5"/>
                </a:cxn>
              </a:cxnLst>
              <a:rect l="0" t="0" r="r" b="b"/>
              <a:pathLst>
                <a:path w="29" h="43">
                  <a:moveTo>
                    <a:pt x="0" y="43"/>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431" name="Line 239"/>
            <p:cNvSpPr>
              <a:spLocks noChangeAspect="1" noChangeShapeType="1"/>
            </p:cNvSpPr>
            <p:nvPr/>
          </p:nvSpPr>
          <p:spPr bwMode="auto">
            <a:xfrm flipV="1">
              <a:off x="1131"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432" name="Freeform 240"/>
            <p:cNvSpPr>
              <a:spLocks noChangeAspect="1"/>
            </p:cNvSpPr>
            <p:nvPr/>
          </p:nvSpPr>
          <p:spPr bwMode="auto">
            <a:xfrm>
              <a:off x="1149" y="1566"/>
              <a:ext cx="22" cy="27"/>
            </a:xfrm>
            <a:custGeom>
              <a:avLst/>
              <a:gdLst>
                <a:gd name="T0" fmla="*/ 0 w 29"/>
                <a:gd name="T1" fmla="*/ 48 h 48"/>
                <a:gd name="T2" fmla="*/ 14 w 29"/>
                <a:gd name="T3" fmla="*/ 24 h 48"/>
                <a:gd name="T4" fmla="*/ 29 w 29"/>
                <a:gd name="T5" fmla="*/ 0 h 48"/>
              </a:gdLst>
              <a:ahLst/>
              <a:cxnLst>
                <a:cxn ang="0">
                  <a:pos x="T0" y="T1"/>
                </a:cxn>
                <a:cxn ang="0">
                  <a:pos x="T2" y="T3"/>
                </a:cxn>
                <a:cxn ang="0">
                  <a:pos x="T4" y="T5"/>
                </a:cxn>
              </a:cxnLst>
              <a:rect l="0" t="0" r="r" b="b"/>
              <a:pathLst>
                <a:path w="29" h="48">
                  <a:moveTo>
                    <a:pt x="0" y="48"/>
                  </a:moveTo>
                  <a:lnTo>
                    <a:pt x="14" y="2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433" name="Line 241"/>
            <p:cNvSpPr>
              <a:spLocks noChangeAspect="1" noChangeShapeType="1"/>
            </p:cNvSpPr>
            <p:nvPr/>
          </p:nvSpPr>
          <p:spPr bwMode="auto">
            <a:xfrm flipV="1">
              <a:off x="1171"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434" name="Freeform 242"/>
            <p:cNvSpPr>
              <a:spLocks noChangeAspect="1"/>
            </p:cNvSpPr>
            <p:nvPr/>
          </p:nvSpPr>
          <p:spPr bwMode="auto">
            <a:xfrm>
              <a:off x="1189" y="1506"/>
              <a:ext cx="22" cy="30"/>
            </a:xfrm>
            <a:custGeom>
              <a:avLst/>
              <a:gdLst>
                <a:gd name="T0" fmla="*/ 0 w 29"/>
                <a:gd name="T1" fmla="*/ 53 h 53"/>
                <a:gd name="T2" fmla="*/ 14 w 29"/>
                <a:gd name="T3" fmla="*/ 29 h 53"/>
                <a:gd name="T4" fmla="*/ 29 w 29"/>
                <a:gd name="T5" fmla="*/ 0 h 53"/>
              </a:gdLst>
              <a:ahLst/>
              <a:cxnLst>
                <a:cxn ang="0">
                  <a:pos x="T0" y="T1"/>
                </a:cxn>
                <a:cxn ang="0">
                  <a:pos x="T2" y="T3"/>
                </a:cxn>
                <a:cxn ang="0">
                  <a:pos x="T4" y="T5"/>
                </a:cxn>
              </a:cxnLst>
              <a:rect l="0" t="0" r="r" b="b"/>
              <a:pathLst>
                <a:path w="29" h="53">
                  <a:moveTo>
                    <a:pt x="0" y="53"/>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435" name="Line 243"/>
            <p:cNvSpPr>
              <a:spLocks noChangeAspect="1" noChangeShapeType="1"/>
            </p:cNvSpPr>
            <p:nvPr/>
          </p:nvSpPr>
          <p:spPr bwMode="auto">
            <a:xfrm flipV="1">
              <a:off x="1211"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436" name="Line 244"/>
            <p:cNvSpPr>
              <a:spLocks noChangeAspect="1" noChangeShapeType="1"/>
            </p:cNvSpPr>
            <p:nvPr/>
          </p:nvSpPr>
          <p:spPr bwMode="auto">
            <a:xfrm flipV="1">
              <a:off x="1228"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437" name="Freeform 245"/>
            <p:cNvSpPr>
              <a:spLocks noChangeAspect="1"/>
            </p:cNvSpPr>
            <p:nvPr/>
          </p:nvSpPr>
          <p:spPr bwMode="auto">
            <a:xfrm>
              <a:off x="1246" y="1409"/>
              <a:ext cx="22" cy="32"/>
            </a:xfrm>
            <a:custGeom>
              <a:avLst/>
              <a:gdLst>
                <a:gd name="T0" fmla="*/ 0 w 29"/>
                <a:gd name="T1" fmla="*/ 58 h 58"/>
                <a:gd name="T2" fmla="*/ 15 w 29"/>
                <a:gd name="T3" fmla="*/ 29 h 58"/>
                <a:gd name="T4" fmla="*/ 29 w 29"/>
                <a:gd name="T5" fmla="*/ 0 h 58"/>
              </a:gdLst>
              <a:ahLst/>
              <a:cxnLst>
                <a:cxn ang="0">
                  <a:pos x="T0" y="T1"/>
                </a:cxn>
                <a:cxn ang="0">
                  <a:pos x="T2" y="T3"/>
                </a:cxn>
                <a:cxn ang="0">
                  <a:pos x="T4" y="T5"/>
                </a:cxn>
              </a:cxnLst>
              <a:rect l="0" t="0" r="r" b="b"/>
              <a:pathLst>
                <a:path w="29" h="58">
                  <a:moveTo>
                    <a:pt x="0" y="58"/>
                  </a:moveTo>
                  <a:lnTo>
                    <a:pt x="15"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438" name="Line 246"/>
            <p:cNvSpPr>
              <a:spLocks noChangeAspect="1" noChangeShapeType="1"/>
            </p:cNvSpPr>
            <p:nvPr/>
          </p:nvSpPr>
          <p:spPr bwMode="auto">
            <a:xfrm flipV="1">
              <a:off x="1268"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439" name="Freeform 247"/>
            <p:cNvSpPr>
              <a:spLocks noChangeAspect="1"/>
            </p:cNvSpPr>
            <p:nvPr/>
          </p:nvSpPr>
          <p:spPr bwMode="auto">
            <a:xfrm>
              <a:off x="1286" y="1336"/>
              <a:ext cx="22" cy="38"/>
            </a:xfrm>
            <a:custGeom>
              <a:avLst/>
              <a:gdLst>
                <a:gd name="T0" fmla="*/ 0 w 29"/>
                <a:gd name="T1" fmla="*/ 67 h 67"/>
                <a:gd name="T2" fmla="*/ 15 w 29"/>
                <a:gd name="T3" fmla="*/ 33 h 67"/>
                <a:gd name="T4" fmla="*/ 29 w 29"/>
                <a:gd name="T5" fmla="*/ 0 h 67"/>
              </a:gdLst>
              <a:ahLst/>
              <a:cxnLst>
                <a:cxn ang="0">
                  <a:pos x="T0" y="T1"/>
                </a:cxn>
                <a:cxn ang="0">
                  <a:pos x="T2" y="T3"/>
                </a:cxn>
                <a:cxn ang="0">
                  <a:pos x="T4" y="T5"/>
                </a:cxn>
              </a:cxnLst>
              <a:rect l="0" t="0" r="r" b="b"/>
              <a:pathLst>
                <a:path w="29" h="67">
                  <a:moveTo>
                    <a:pt x="0" y="67"/>
                  </a:moveTo>
                  <a:lnTo>
                    <a:pt x="15" y="33"/>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440" name="Line 248"/>
            <p:cNvSpPr>
              <a:spLocks noChangeAspect="1" noChangeShapeType="1"/>
            </p:cNvSpPr>
            <p:nvPr/>
          </p:nvSpPr>
          <p:spPr bwMode="auto">
            <a:xfrm flipV="1">
              <a:off x="1308"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441" name="Line 249"/>
            <p:cNvSpPr>
              <a:spLocks noChangeAspect="1" noChangeShapeType="1"/>
            </p:cNvSpPr>
            <p:nvPr/>
          </p:nvSpPr>
          <p:spPr bwMode="auto">
            <a:xfrm flipV="1">
              <a:off x="1326"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442" name="Freeform 250"/>
            <p:cNvSpPr>
              <a:spLocks noChangeAspect="1"/>
            </p:cNvSpPr>
            <p:nvPr/>
          </p:nvSpPr>
          <p:spPr bwMode="auto">
            <a:xfrm>
              <a:off x="1344" y="1222"/>
              <a:ext cx="21"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443" name="Freeform 251"/>
            <p:cNvSpPr>
              <a:spLocks noChangeAspect="1"/>
            </p:cNvSpPr>
            <p:nvPr/>
          </p:nvSpPr>
          <p:spPr bwMode="auto">
            <a:xfrm>
              <a:off x="1365" y="1182"/>
              <a:ext cx="18" cy="40"/>
            </a:xfrm>
            <a:custGeom>
              <a:avLst/>
              <a:gdLst>
                <a:gd name="T0" fmla="*/ 0 w 24"/>
                <a:gd name="T1" fmla="*/ 72 h 72"/>
                <a:gd name="T2" fmla="*/ 9 w 24"/>
                <a:gd name="T3" fmla="*/ 34 h 72"/>
                <a:gd name="T4" fmla="*/ 24 w 24"/>
                <a:gd name="T5" fmla="*/ 0 h 72"/>
              </a:gdLst>
              <a:ahLst/>
              <a:cxnLst>
                <a:cxn ang="0">
                  <a:pos x="T0" y="T1"/>
                </a:cxn>
                <a:cxn ang="0">
                  <a:pos x="T2" y="T3"/>
                </a:cxn>
                <a:cxn ang="0">
                  <a:pos x="T4" y="T5"/>
                </a:cxn>
              </a:cxnLst>
              <a:rect l="0" t="0" r="r" b="b"/>
              <a:pathLst>
                <a:path w="24" h="72">
                  <a:moveTo>
                    <a:pt x="0" y="72"/>
                  </a:moveTo>
                  <a:lnTo>
                    <a:pt x="9" y="3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444" name="Freeform 252"/>
            <p:cNvSpPr>
              <a:spLocks noChangeAspect="1"/>
            </p:cNvSpPr>
            <p:nvPr/>
          </p:nvSpPr>
          <p:spPr bwMode="auto">
            <a:xfrm>
              <a:off x="1383" y="1144"/>
              <a:ext cx="22"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445" name="Line 253"/>
            <p:cNvSpPr>
              <a:spLocks noChangeAspect="1" noChangeShapeType="1"/>
            </p:cNvSpPr>
            <p:nvPr/>
          </p:nvSpPr>
          <p:spPr bwMode="auto">
            <a:xfrm flipV="1">
              <a:off x="1405"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446" name="Freeform 254"/>
            <p:cNvSpPr>
              <a:spLocks noChangeAspect="1"/>
            </p:cNvSpPr>
            <p:nvPr/>
          </p:nvSpPr>
          <p:spPr bwMode="auto">
            <a:xfrm>
              <a:off x="1423" y="1063"/>
              <a:ext cx="21" cy="41"/>
            </a:xfrm>
            <a:custGeom>
              <a:avLst/>
              <a:gdLst>
                <a:gd name="T0" fmla="*/ 0 w 28"/>
                <a:gd name="T1" fmla="*/ 72 h 72"/>
                <a:gd name="T2" fmla="*/ 14 w 28"/>
                <a:gd name="T3" fmla="*/ 34 h 72"/>
                <a:gd name="T4" fmla="*/ 28 w 28"/>
                <a:gd name="T5" fmla="*/ 0 h 72"/>
              </a:gdLst>
              <a:ahLst/>
              <a:cxnLst>
                <a:cxn ang="0">
                  <a:pos x="T0" y="T1"/>
                </a:cxn>
                <a:cxn ang="0">
                  <a:pos x="T2" y="T3"/>
                </a:cxn>
                <a:cxn ang="0">
                  <a:pos x="T4" y="T5"/>
                </a:cxn>
              </a:cxnLst>
              <a:rect l="0" t="0" r="r" b="b"/>
              <a:pathLst>
                <a:path w="28" h="72">
                  <a:moveTo>
                    <a:pt x="0" y="72"/>
                  </a:moveTo>
                  <a:lnTo>
                    <a:pt x="14" y="3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447" name="Line 255"/>
            <p:cNvSpPr>
              <a:spLocks noChangeAspect="1" noChangeShapeType="1"/>
            </p:cNvSpPr>
            <p:nvPr/>
          </p:nvSpPr>
          <p:spPr bwMode="auto">
            <a:xfrm flipV="1">
              <a:off x="1444"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448" name="Line 256"/>
            <p:cNvSpPr>
              <a:spLocks noChangeAspect="1" noChangeShapeType="1"/>
            </p:cNvSpPr>
            <p:nvPr/>
          </p:nvSpPr>
          <p:spPr bwMode="auto">
            <a:xfrm flipV="1">
              <a:off x="1462"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449" name="Freeform 257"/>
            <p:cNvSpPr>
              <a:spLocks noChangeAspect="1"/>
            </p:cNvSpPr>
            <p:nvPr/>
          </p:nvSpPr>
          <p:spPr bwMode="auto">
            <a:xfrm>
              <a:off x="1480" y="945"/>
              <a:ext cx="22" cy="40"/>
            </a:xfrm>
            <a:custGeom>
              <a:avLst/>
              <a:gdLst>
                <a:gd name="T0" fmla="*/ 0 w 29"/>
                <a:gd name="T1" fmla="*/ 72 h 72"/>
                <a:gd name="T2" fmla="*/ 15 w 29"/>
                <a:gd name="T3" fmla="*/ 34 h 72"/>
                <a:gd name="T4" fmla="*/ 29 w 29"/>
                <a:gd name="T5" fmla="*/ 0 h 72"/>
              </a:gdLst>
              <a:ahLst/>
              <a:cxnLst>
                <a:cxn ang="0">
                  <a:pos x="T0" y="T1"/>
                </a:cxn>
                <a:cxn ang="0">
                  <a:pos x="T2" y="T3"/>
                </a:cxn>
                <a:cxn ang="0">
                  <a:pos x="T4" y="T5"/>
                </a:cxn>
              </a:cxnLst>
              <a:rect l="0" t="0" r="r" b="b"/>
              <a:pathLst>
                <a:path w="29" h="72">
                  <a:moveTo>
                    <a:pt x="0" y="72"/>
                  </a:moveTo>
                  <a:lnTo>
                    <a:pt x="15"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450" name="Line 258"/>
            <p:cNvSpPr>
              <a:spLocks noChangeAspect="1" noChangeShapeType="1"/>
            </p:cNvSpPr>
            <p:nvPr/>
          </p:nvSpPr>
          <p:spPr bwMode="auto">
            <a:xfrm flipV="1">
              <a:off x="1502"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451" name="Freeform 259"/>
            <p:cNvSpPr>
              <a:spLocks noChangeAspect="1"/>
            </p:cNvSpPr>
            <p:nvPr/>
          </p:nvSpPr>
          <p:spPr bwMode="auto">
            <a:xfrm>
              <a:off x="1520" y="872"/>
              <a:ext cx="22" cy="35"/>
            </a:xfrm>
            <a:custGeom>
              <a:avLst/>
              <a:gdLst>
                <a:gd name="T0" fmla="*/ 0 w 29"/>
                <a:gd name="T1" fmla="*/ 62 h 62"/>
                <a:gd name="T2" fmla="*/ 14 w 29"/>
                <a:gd name="T3" fmla="*/ 28 h 62"/>
                <a:gd name="T4" fmla="*/ 29 w 29"/>
                <a:gd name="T5" fmla="*/ 0 h 62"/>
              </a:gdLst>
              <a:ahLst/>
              <a:cxnLst>
                <a:cxn ang="0">
                  <a:pos x="T0" y="T1"/>
                </a:cxn>
                <a:cxn ang="0">
                  <a:pos x="T2" y="T3"/>
                </a:cxn>
                <a:cxn ang="0">
                  <a:pos x="T4" y="T5"/>
                </a:cxn>
              </a:cxnLst>
              <a:rect l="0" t="0" r="r" b="b"/>
              <a:pathLst>
                <a:path w="29" h="62">
                  <a:moveTo>
                    <a:pt x="0" y="62"/>
                  </a:moveTo>
                  <a:lnTo>
                    <a:pt x="14" y="28"/>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452" name="Line 260"/>
            <p:cNvSpPr>
              <a:spLocks noChangeAspect="1" noChangeShapeType="1"/>
            </p:cNvSpPr>
            <p:nvPr/>
          </p:nvSpPr>
          <p:spPr bwMode="auto">
            <a:xfrm flipV="1">
              <a:off x="1542"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453" name="Line 261"/>
            <p:cNvSpPr>
              <a:spLocks noChangeAspect="1" noChangeShapeType="1"/>
            </p:cNvSpPr>
            <p:nvPr/>
          </p:nvSpPr>
          <p:spPr bwMode="auto">
            <a:xfrm flipV="1">
              <a:off x="1560"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454" name="Freeform 262"/>
            <p:cNvSpPr>
              <a:spLocks noChangeAspect="1"/>
            </p:cNvSpPr>
            <p:nvPr/>
          </p:nvSpPr>
          <p:spPr bwMode="auto">
            <a:xfrm>
              <a:off x="1578" y="769"/>
              <a:ext cx="22" cy="33"/>
            </a:xfrm>
            <a:custGeom>
              <a:avLst/>
              <a:gdLst>
                <a:gd name="T0" fmla="*/ 0 w 29"/>
                <a:gd name="T1" fmla="*/ 58 h 58"/>
                <a:gd name="T2" fmla="*/ 14 w 29"/>
                <a:gd name="T3" fmla="*/ 29 h 58"/>
                <a:gd name="T4" fmla="*/ 29 w 29"/>
                <a:gd name="T5" fmla="*/ 0 h 58"/>
              </a:gdLst>
              <a:ahLst/>
              <a:cxnLst>
                <a:cxn ang="0">
                  <a:pos x="T0" y="T1"/>
                </a:cxn>
                <a:cxn ang="0">
                  <a:pos x="T2" y="T3"/>
                </a:cxn>
                <a:cxn ang="0">
                  <a:pos x="T4" y="T5"/>
                </a:cxn>
              </a:cxnLst>
              <a:rect l="0" t="0" r="r" b="b"/>
              <a:pathLst>
                <a:path w="29" h="58">
                  <a:moveTo>
                    <a:pt x="0" y="58"/>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455" name="Line 263"/>
            <p:cNvSpPr>
              <a:spLocks noChangeAspect="1" noChangeShapeType="1"/>
            </p:cNvSpPr>
            <p:nvPr/>
          </p:nvSpPr>
          <p:spPr bwMode="auto">
            <a:xfrm flipV="1">
              <a:off x="1600"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456" name="Freeform 264"/>
            <p:cNvSpPr>
              <a:spLocks noChangeAspect="1"/>
            </p:cNvSpPr>
            <p:nvPr/>
          </p:nvSpPr>
          <p:spPr bwMode="auto">
            <a:xfrm>
              <a:off x="1618" y="712"/>
              <a:ext cx="21" cy="27"/>
            </a:xfrm>
            <a:custGeom>
              <a:avLst/>
              <a:gdLst>
                <a:gd name="T0" fmla="*/ 0 w 28"/>
                <a:gd name="T1" fmla="*/ 48 h 48"/>
                <a:gd name="T2" fmla="*/ 14 w 28"/>
                <a:gd name="T3" fmla="*/ 24 h 48"/>
                <a:gd name="T4" fmla="*/ 28 w 28"/>
                <a:gd name="T5" fmla="*/ 0 h 48"/>
              </a:gdLst>
              <a:ahLst/>
              <a:cxnLst>
                <a:cxn ang="0">
                  <a:pos x="T0" y="T1"/>
                </a:cxn>
                <a:cxn ang="0">
                  <a:pos x="T2" y="T3"/>
                </a:cxn>
                <a:cxn ang="0">
                  <a:pos x="T4" y="T5"/>
                </a:cxn>
              </a:cxnLst>
              <a:rect l="0" t="0" r="r" b="b"/>
              <a:pathLst>
                <a:path w="28" h="48">
                  <a:moveTo>
                    <a:pt x="0" y="48"/>
                  </a:moveTo>
                  <a:lnTo>
                    <a:pt x="14" y="2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457" name="Freeform 265"/>
            <p:cNvSpPr>
              <a:spLocks noChangeAspect="1"/>
            </p:cNvSpPr>
            <p:nvPr/>
          </p:nvSpPr>
          <p:spPr bwMode="auto">
            <a:xfrm>
              <a:off x="1639" y="686"/>
              <a:ext cx="18" cy="26"/>
            </a:xfrm>
            <a:custGeom>
              <a:avLst/>
              <a:gdLst>
                <a:gd name="T0" fmla="*/ 0 w 24"/>
                <a:gd name="T1" fmla="*/ 47 h 47"/>
                <a:gd name="T2" fmla="*/ 10 w 24"/>
                <a:gd name="T3" fmla="*/ 24 h 47"/>
                <a:gd name="T4" fmla="*/ 24 w 24"/>
                <a:gd name="T5" fmla="*/ 0 h 47"/>
              </a:gdLst>
              <a:ahLst/>
              <a:cxnLst>
                <a:cxn ang="0">
                  <a:pos x="T0" y="T1"/>
                </a:cxn>
                <a:cxn ang="0">
                  <a:pos x="T2" y="T3"/>
                </a:cxn>
                <a:cxn ang="0">
                  <a:pos x="T4" y="T5"/>
                </a:cxn>
              </a:cxnLst>
              <a:rect l="0" t="0" r="r" b="b"/>
              <a:pathLst>
                <a:path w="24" h="47">
                  <a:moveTo>
                    <a:pt x="0" y="47"/>
                  </a:moveTo>
                  <a:lnTo>
                    <a:pt x="10" y="2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458" name="Freeform 266"/>
            <p:cNvSpPr>
              <a:spLocks noChangeAspect="1"/>
            </p:cNvSpPr>
            <p:nvPr/>
          </p:nvSpPr>
          <p:spPr bwMode="auto">
            <a:xfrm>
              <a:off x="1657" y="664"/>
              <a:ext cx="21" cy="22"/>
            </a:xfrm>
            <a:custGeom>
              <a:avLst/>
              <a:gdLst>
                <a:gd name="T0" fmla="*/ 0 w 29"/>
                <a:gd name="T1" fmla="*/ 39 h 39"/>
                <a:gd name="T2" fmla="*/ 15 w 29"/>
                <a:gd name="T3" fmla="*/ 19 h 39"/>
                <a:gd name="T4" fmla="*/ 29 w 29"/>
                <a:gd name="T5" fmla="*/ 0 h 39"/>
              </a:gdLst>
              <a:ahLst/>
              <a:cxnLst>
                <a:cxn ang="0">
                  <a:pos x="T0" y="T1"/>
                </a:cxn>
                <a:cxn ang="0">
                  <a:pos x="T2" y="T3"/>
                </a:cxn>
                <a:cxn ang="0">
                  <a:pos x="T4" y="T5"/>
                </a:cxn>
              </a:cxnLst>
              <a:rect l="0" t="0" r="r" b="b"/>
              <a:pathLst>
                <a:path w="29" h="39">
                  <a:moveTo>
                    <a:pt x="0" y="39"/>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459" name="Freeform 267"/>
            <p:cNvSpPr>
              <a:spLocks noChangeAspect="1"/>
            </p:cNvSpPr>
            <p:nvPr/>
          </p:nvSpPr>
          <p:spPr bwMode="auto">
            <a:xfrm>
              <a:off x="1678" y="643"/>
              <a:ext cx="18" cy="21"/>
            </a:xfrm>
            <a:custGeom>
              <a:avLst/>
              <a:gdLst>
                <a:gd name="T0" fmla="*/ 0 w 24"/>
                <a:gd name="T1" fmla="*/ 38 h 38"/>
                <a:gd name="T2" fmla="*/ 15 w 24"/>
                <a:gd name="T3" fmla="*/ 19 h 38"/>
                <a:gd name="T4" fmla="*/ 24 w 24"/>
                <a:gd name="T5" fmla="*/ 0 h 38"/>
              </a:gdLst>
              <a:ahLst/>
              <a:cxnLst>
                <a:cxn ang="0">
                  <a:pos x="T0" y="T1"/>
                </a:cxn>
                <a:cxn ang="0">
                  <a:pos x="T2" y="T3"/>
                </a:cxn>
                <a:cxn ang="0">
                  <a:pos x="T4" y="T5"/>
                </a:cxn>
              </a:cxnLst>
              <a:rect l="0" t="0" r="r" b="b"/>
              <a:pathLst>
                <a:path w="24" h="38">
                  <a:moveTo>
                    <a:pt x="0" y="38"/>
                  </a:moveTo>
                  <a:lnTo>
                    <a:pt x="15" y="19"/>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460" name="Freeform 268"/>
            <p:cNvSpPr>
              <a:spLocks noChangeAspect="1"/>
            </p:cNvSpPr>
            <p:nvPr/>
          </p:nvSpPr>
          <p:spPr bwMode="auto">
            <a:xfrm>
              <a:off x="1696" y="626"/>
              <a:ext cx="18" cy="17"/>
            </a:xfrm>
            <a:custGeom>
              <a:avLst/>
              <a:gdLst>
                <a:gd name="T0" fmla="*/ 0 w 24"/>
                <a:gd name="T1" fmla="*/ 29 h 29"/>
                <a:gd name="T2" fmla="*/ 10 w 24"/>
                <a:gd name="T3" fmla="*/ 14 h 29"/>
                <a:gd name="T4" fmla="*/ 24 w 24"/>
                <a:gd name="T5" fmla="*/ 0 h 29"/>
              </a:gdLst>
              <a:ahLst/>
              <a:cxnLst>
                <a:cxn ang="0">
                  <a:pos x="T0" y="T1"/>
                </a:cxn>
                <a:cxn ang="0">
                  <a:pos x="T2" y="T3"/>
                </a:cxn>
                <a:cxn ang="0">
                  <a:pos x="T4" y="T5"/>
                </a:cxn>
              </a:cxnLst>
              <a:rect l="0" t="0" r="r" b="b"/>
              <a:pathLst>
                <a:path w="24" h="29">
                  <a:moveTo>
                    <a:pt x="0" y="29"/>
                  </a:moveTo>
                  <a:lnTo>
                    <a:pt x="10" y="1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461" name="Freeform 269"/>
            <p:cNvSpPr>
              <a:spLocks noChangeAspect="1"/>
            </p:cNvSpPr>
            <p:nvPr/>
          </p:nvSpPr>
          <p:spPr bwMode="auto">
            <a:xfrm>
              <a:off x="1714" y="610"/>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462" name="Line 270"/>
            <p:cNvSpPr>
              <a:spLocks noChangeAspect="1" noChangeShapeType="1"/>
            </p:cNvSpPr>
            <p:nvPr/>
          </p:nvSpPr>
          <p:spPr bwMode="auto">
            <a:xfrm flipV="1">
              <a:off x="1736"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463" name="Freeform 271"/>
            <p:cNvSpPr>
              <a:spLocks noChangeAspect="1"/>
            </p:cNvSpPr>
            <p:nvPr/>
          </p:nvSpPr>
          <p:spPr bwMode="auto">
            <a:xfrm>
              <a:off x="1754" y="591"/>
              <a:ext cx="22" cy="8"/>
            </a:xfrm>
            <a:custGeom>
              <a:avLst/>
              <a:gdLst>
                <a:gd name="T0" fmla="*/ 0 w 29"/>
                <a:gd name="T1" fmla="*/ 14 h 14"/>
                <a:gd name="T2" fmla="*/ 14 w 29"/>
                <a:gd name="T3" fmla="*/ 4 h 14"/>
                <a:gd name="T4" fmla="*/ 29 w 29"/>
                <a:gd name="T5" fmla="*/ 0 h 14"/>
              </a:gdLst>
              <a:ahLst/>
              <a:cxnLst>
                <a:cxn ang="0">
                  <a:pos x="T0" y="T1"/>
                </a:cxn>
                <a:cxn ang="0">
                  <a:pos x="T2" y="T3"/>
                </a:cxn>
                <a:cxn ang="0">
                  <a:pos x="T4" y="T5"/>
                </a:cxn>
              </a:cxnLst>
              <a:rect l="0" t="0" r="r" b="b"/>
              <a:pathLst>
                <a:path w="29" h="14">
                  <a:moveTo>
                    <a:pt x="0" y="14"/>
                  </a:moveTo>
                  <a:lnTo>
                    <a:pt x="14" y="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464" name="Freeform 272"/>
            <p:cNvSpPr>
              <a:spLocks noChangeAspect="1"/>
            </p:cNvSpPr>
            <p:nvPr/>
          </p:nvSpPr>
          <p:spPr bwMode="auto">
            <a:xfrm>
              <a:off x="1776" y="586"/>
              <a:ext cx="18" cy="5"/>
            </a:xfrm>
            <a:custGeom>
              <a:avLst/>
              <a:gdLst>
                <a:gd name="T0" fmla="*/ 0 w 24"/>
                <a:gd name="T1" fmla="*/ 10 h 10"/>
                <a:gd name="T2" fmla="*/ 14 w 24"/>
                <a:gd name="T3" fmla="*/ 5 h 10"/>
                <a:gd name="T4" fmla="*/ 24 w 24"/>
                <a:gd name="T5" fmla="*/ 0 h 10"/>
              </a:gdLst>
              <a:ahLst/>
              <a:cxnLst>
                <a:cxn ang="0">
                  <a:pos x="T0" y="T1"/>
                </a:cxn>
                <a:cxn ang="0">
                  <a:pos x="T2" y="T3"/>
                </a:cxn>
                <a:cxn ang="0">
                  <a:pos x="T4" y="T5"/>
                </a:cxn>
              </a:cxnLst>
              <a:rect l="0" t="0" r="r" b="b"/>
              <a:pathLst>
                <a:path w="24" h="10">
                  <a:moveTo>
                    <a:pt x="0" y="10"/>
                  </a:moveTo>
                  <a:lnTo>
                    <a:pt x="14" y="5"/>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465" name="Freeform 273"/>
            <p:cNvSpPr>
              <a:spLocks noChangeAspect="1"/>
            </p:cNvSpPr>
            <p:nvPr/>
          </p:nvSpPr>
          <p:spPr bwMode="auto">
            <a:xfrm>
              <a:off x="1794" y="586"/>
              <a:ext cx="18" cy="0"/>
            </a:xfrm>
            <a:custGeom>
              <a:avLst/>
              <a:gdLst>
                <a:gd name="T0" fmla="*/ 0 w 24"/>
                <a:gd name="T1" fmla="*/ 9 w 24"/>
                <a:gd name="T2" fmla="*/ 24 w 24"/>
              </a:gdLst>
              <a:ahLst/>
              <a:cxnLst>
                <a:cxn ang="0">
                  <a:pos x="T0" y="0"/>
                </a:cxn>
                <a:cxn ang="0">
                  <a:pos x="T1" y="0"/>
                </a:cxn>
                <a:cxn ang="0">
                  <a:pos x="T2" y="0"/>
                </a:cxn>
              </a:cxnLst>
              <a:rect l="0" t="0" r="r" b="b"/>
              <a:pathLst>
                <a:path w="24">
                  <a:moveTo>
                    <a:pt x="0" y="0"/>
                  </a:moveTo>
                  <a:lnTo>
                    <a:pt x="9"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466" name="Freeform 274"/>
            <p:cNvSpPr>
              <a:spLocks noChangeAspect="1"/>
            </p:cNvSpPr>
            <p:nvPr/>
          </p:nvSpPr>
          <p:spPr bwMode="auto">
            <a:xfrm>
              <a:off x="1812" y="586"/>
              <a:ext cx="21" cy="0"/>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467" name="Freeform 275"/>
            <p:cNvSpPr>
              <a:spLocks noChangeAspect="1"/>
            </p:cNvSpPr>
            <p:nvPr/>
          </p:nvSpPr>
          <p:spPr bwMode="auto">
            <a:xfrm>
              <a:off x="1833" y="586"/>
              <a:ext cx="18" cy="5"/>
            </a:xfrm>
            <a:custGeom>
              <a:avLst/>
              <a:gdLst>
                <a:gd name="T0" fmla="*/ 0 w 24"/>
                <a:gd name="T1" fmla="*/ 0 h 10"/>
                <a:gd name="T2" fmla="*/ 10 w 24"/>
                <a:gd name="T3" fmla="*/ 5 h 10"/>
                <a:gd name="T4" fmla="*/ 24 w 24"/>
                <a:gd name="T5" fmla="*/ 10 h 10"/>
              </a:gdLst>
              <a:ahLst/>
              <a:cxnLst>
                <a:cxn ang="0">
                  <a:pos x="T0" y="T1"/>
                </a:cxn>
                <a:cxn ang="0">
                  <a:pos x="T2" y="T3"/>
                </a:cxn>
                <a:cxn ang="0">
                  <a:pos x="T4" y="T5"/>
                </a:cxn>
              </a:cxnLst>
              <a:rect l="0" t="0" r="r" b="b"/>
              <a:pathLst>
                <a:path w="24" h="10">
                  <a:moveTo>
                    <a:pt x="0" y="0"/>
                  </a:moveTo>
                  <a:lnTo>
                    <a:pt x="10" y="5"/>
                  </a:lnTo>
                  <a:lnTo>
                    <a:pt x="24"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468" name="Freeform 276"/>
            <p:cNvSpPr>
              <a:spLocks noChangeAspect="1"/>
            </p:cNvSpPr>
            <p:nvPr/>
          </p:nvSpPr>
          <p:spPr bwMode="auto">
            <a:xfrm>
              <a:off x="1851" y="591"/>
              <a:ext cx="22" cy="8"/>
            </a:xfrm>
            <a:custGeom>
              <a:avLst/>
              <a:gdLst>
                <a:gd name="T0" fmla="*/ 0 w 29"/>
                <a:gd name="T1" fmla="*/ 0 h 14"/>
                <a:gd name="T2" fmla="*/ 15 w 29"/>
                <a:gd name="T3" fmla="*/ 4 h 14"/>
                <a:gd name="T4" fmla="*/ 29 w 29"/>
                <a:gd name="T5" fmla="*/ 14 h 14"/>
              </a:gdLst>
              <a:ahLst/>
              <a:cxnLst>
                <a:cxn ang="0">
                  <a:pos x="T0" y="T1"/>
                </a:cxn>
                <a:cxn ang="0">
                  <a:pos x="T2" y="T3"/>
                </a:cxn>
                <a:cxn ang="0">
                  <a:pos x="T4" y="T5"/>
                </a:cxn>
              </a:cxnLst>
              <a:rect l="0" t="0" r="r" b="b"/>
              <a:pathLst>
                <a:path w="29" h="14">
                  <a:moveTo>
                    <a:pt x="0" y="0"/>
                  </a:moveTo>
                  <a:lnTo>
                    <a:pt x="15" y="4"/>
                  </a:lnTo>
                  <a:lnTo>
                    <a:pt x="29" y="1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469" name="Line 277"/>
            <p:cNvSpPr>
              <a:spLocks noChangeAspect="1" noChangeShapeType="1"/>
            </p:cNvSpPr>
            <p:nvPr/>
          </p:nvSpPr>
          <p:spPr bwMode="auto">
            <a:xfrm>
              <a:off x="1873"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470" name="Freeform 278"/>
            <p:cNvSpPr>
              <a:spLocks noChangeAspect="1"/>
            </p:cNvSpPr>
            <p:nvPr/>
          </p:nvSpPr>
          <p:spPr bwMode="auto">
            <a:xfrm>
              <a:off x="1891" y="610"/>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471" name="Freeform 279"/>
            <p:cNvSpPr>
              <a:spLocks noChangeAspect="1"/>
            </p:cNvSpPr>
            <p:nvPr/>
          </p:nvSpPr>
          <p:spPr bwMode="auto">
            <a:xfrm>
              <a:off x="1913" y="626"/>
              <a:ext cx="18" cy="17"/>
            </a:xfrm>
            <a:custGeom>
              <a:avLst/>
              <a:gdLst>
                <a:gd name="T0" fmla="*/ 0 w 24"/>
                <a:gd name="T1" fmla="*/ 0 h 29"/>
                <a:gd name="T2" fmla="*/ 14 w 24"/>
                <a:gd name="T3" fmla="*/ 14 h 29"/>
                <a:gd name="T4" fmla="*/ 24 w 24"/>
                <a:gd name="T5" fmla="*/ 29 h 29"/>
              </a:gdLst>
              <a:ahLst/>
              <a:cxnLst>
                <a:cxn ang="0">
                  <a:pos x="T0" y="T1"/>
                </a:cxn>
                <a:cxn ang="0">
                  <a:pos x="T2" y="T3"/>
                </a:cxn>
                <a:cxn ang="0">
                  <a:pos x="T4" y="T5"/>
                </a:cxn>
              </a:cxnLst>
              <a:rect l="0" t="0" r="r" b="b"/>
              <a:pathLst>
                <a:path w="24" h="29">
                  <a:moveTo>
                    <a:pt x="0" y="0"/>
                  </a:moveTo>
                  <a:lnTo>
                    <a:pt x="14" y="14"/>
                  </a:lnTo>
                  <a:lnTo>
                    <a:pt x="24"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472" name="Freeform 280"/>
            <p:cNvSpPr>
              <a:spLocks noChangeAspect="1"/>
            </p:cNvSpPr>
            <p:nvPr/>
          </p:nvSpPr>
          <p:spPr bwMode="auto">
            <a:xfrm>
              <a:off x="1931" y="643"/>
              <a:ext cx="18" cy="21"/>
            </a:xfrm>
            <a:custGeom>
              <a:avLst/>
              <a:gdLst>
                <a:gd name="T0" fmla="*/ 0 w 24"/>
                <a:gd name="T1" fmla="*/ 0 h 38"/>
                <a:gd name="T2" fmla="*/ 9 w 24"/>
                <a:gd name="T3" fmla="*/ 19 h 38"/>
                <a:gd name="T4" fmla="*/ 24 w 24"/>
                <a:gd name="T5" fmla="*/ 38 h 38"/>
              </a:gdLst>
              <a:ahLst/>
              <a:cxnLst>
                <a:cxn ang="0">
                  <a:pos x="T0" y="T1"/>
                </a:cxn>
                <a:cxn ang="0">
                  <a:pos x="T2" y="T3"/>
                </a:cxn>
                <a:cxn ang="0">
                  <a:pos x="T4" y="T5"/>
                </a:cxn>
              </a:cxnLst>
              <a:rect l="0" t="0" r="r" b="b"/>
              <a:pathLst>
                <a:path w="24" h="38">
                  <a:moveTo>
                    <a:pt x="0" y="0"/>
                  </a:moveTo>
                  <a:lnTo>
                    <a:pt x="9" y="19"/>
                  </a:lnTo>
                  <a:lnTo>
                    <a:pt x="24" y="3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473" name="Freeform 281"/>
            <p:cNvSpPr>
              <a:spLocks noChangeAspect="1"/>
            </p:cNvSpPr>
            <p:nvPr/>
          </p:nvSpPr>
          <p:spPr bwMode="auto">
            <a:xfrm>
              <a:off x="1949" y="664"/>
              <a:ext cx="21" cy="22"/>
            </a:xfrm>
            <a:custGeom>
              <a:avLst/>
              <a:gdLst>
                <a:gd name="T0" fmla="*/ 0 w 29"/>
                <a:gd name="T1" fmla="*/ 0 h 39"/>
                <a:gd name="T2" fmla="*/ 14 w 29"/>
                <a:gd name="T3" fmla="*/ 19 h 39"/>
                <a:gd name="T4" fmla="*/ 29 w 29"/>
                <a:gd name="T5" fmla="*/ 39 h 39"/>
              </a:gdLst>
              <a:ahLst/>
              <a:cxnLst>
                <a:cxn ang="0">
                  <a:pos x="T0" y="T1"/>
                </a:cxn>
                <a:cxn ang="0">
                  <a:pos x="T2" y="T3"/>
                </a:cxn>
                <a:cxn ang="0">
                  <a:pos x="T4" y="T5"/>
                </a:cxn>
              </a:cxnLst>
              <a:rect l="0" t="0" r="r" b="b"/>
              <a:pathLst>
                <a:path w="29" h="39">
                  <a:moveTo>
                    <a:pt x="0" y="0"/>
                  </a:moveTo>
                  <a:lnTo>
                    <a:pt x="14" y="19"/>
                  </a:lnTo>
                  <a:lnTo>
                    <a:pt x="29" y="3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474" name="Freeform 282"/>
            <p:cNvSpPr>
              <a:spLocks noChangeAspect="1"/>
            </p:cNvSpPr>
            <p:nvPr/>
          </p:nvSpPr>
          <p:spPr bwMode="auto">
            <a:xfrm>
              <a:off x="1970" y="686"/>
              <a:ext cx="18" cy="26"/>
            </a:xfrm>
            <a:custGeom>
              <a:avLst/>
              <a:gdLst>
                <a:gd name="T0" fmla="*/ 0 w 24"/>
                <a:gd name="T1" fmla="*/ 0 h 47"/>
                <a:gd name="T2" fmla="*/ 9 w 24"/>
                <a:gd name="T3" fmla="*/ 24 h 47"/>
                <a:gd name="T4" fmla="*/ 24 w 24"/>
                <a:gd name="T5" fmla="*/ 47 h 47"/>
              </a:gdLst>
              <a:ahLst/>
              <a:cxnLst>
                <a:cxn ang="0">
                  <a:pos x="T0" y="T1"/>
                </a:cxn>
                <a:cxn ang="0">
                  <a:pos x="T2" y="T3"/>
                </a:cxn>
                <a:cxn ang="0">
                  <a:pos x="T4" y="T5"/>
                </a:cxn>
              </a:cxnLst>
              <a:rect l="0" t="0" r="r" b="b"/>
              <a:pathLst>
                <a:path w="24" h="47">
                  <a:moveTo>
                    <a:pt x="0" y="0"/>
                  </a:moveTo>
                  <a:lnTo>
                    <a:pt x="9" y="24"/>
                  </a:lnTo>
                  <a:lnTo>
                    <a:pt x="24" y="4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475" name="Freeform 283"/>
            <p:cNvSpPr>
              <a:spLocks noChangeAspect="1"/>
            </p:cNvSpPr>
            <p:nvPr/>
          </p:nvSpPr>
          <p:spPr bwMode="auto">
            <a:xfrm>
              <a:off x="1988" y="712"/>
              <a:ext cx="21" cy="27"/>
            </a:xfrm>
            <a:custGeom>
              <a:avLst/>
              <a:gdLst>
                <a:gd name="T0" fmla="*/ 0 w 28"/>
                <a:gd name="T1" fmla="*/ 0 h 48"/>
                <a:gd name="T2" fmla="*/ 14 w 28"/>
                <a:gd name="T3" fmla="*/ 24 h 48"/>
                <a:gd name="T4" fmla="*/ 28 w 28"/>
                <a:gd name="T5" fmla="*/ 48 h 48"/>
              </a:gdLst>
              <a:ahLst/>
              <a:cxnLst>
                <a:cxn ang="0">
                  <a:pos x="T0" y="T1"/>
                </a:cxn>
                <a:cxn ang="0">
                  <a:pos x="T2" y="T3"/>
                </a:cxn>
                <a:cxn ang="0">
                  <a:pos x="T4" y="T5"/>
                </a:cxn>
              </a:cxnLst>
              <a:rect l="0" t="0" r="r" b="b"/>
              <a:pathLst>
                <a:path w="28" h="48">
                  <a:moveTo>
                    <a:pt x="0" y="0"/>
                  </a:moveTo>
                  <a:lnTo>
                    <a:pt x="14" y="24"/>
                  </a:lnTo>
                  <a:lnTo>
                    <a:pt x="28"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476" name="Line 284"/>
            <p:cNvSpPr>
              <a:spLocks noChangeAspect="1" noChangeShapeType="1"/>
            </p:cNvSpPr>
            <p:nvPr/>
          </p:nvSpPr>
          <p:spPr bwMode="auto">
            <a:xfrm>
              <a:off x="2009"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477" name="Freeform 285"/>
            <p:cNvSpPr>
              <a:spLocks noChangeAspect="1"/>
            </p:cNvSpPr>
            <p:nvPr/>
          </p:nvSpPr>
          <p:spPr bwMode="auto">
            <a:xfrm>
              <a:off x="2027" y="769"/>
              <a:ext cx="22" cy="33"/>
            </a:xfrm>
            <a:custGeom>
              <a:avLst/>
              <a:gdLst>
                <a:gd name="T0" fmla="*/ 0 w 29"/>
                <a:gd name="T1" fmla="*/ 0 h 58"/>
                <a:gd name="T2" fmla="*/ 15 w 29"/>
                <a:gd name="T3" fmla="*/ 29 h 58"/>
                <a:gd name="T4" fmla="*/ 29 w 29"/>
                <a:gd name="T5" fmla="*/ 58 h 58"/>
              </a:gdLst>
              <a:ahLst/>
              <a:cxnLst>
                <a:cxn ang="0">
                  <a:pos x="T0" y="T1"/>
                </a:cxn>
                <a:cxn ang="0">
                  <a:pos x="T2" y="T3"/>
                </a:cxn>
                <a:cxn ang="0">
                  <a:pos x="T4" y="T5"/>
                </a:cxn>
              </a:cxnLst>
              <a:rect l="0" t="0" r="r" b="b"/>
              <a:pathLst>
                <a:path w="29" h="58">
                  <a:moveTo>
                    <a:pt x="0" y="0"/>
                  </a:moveTo>
                  <a:lnTo>
                    <a:pt x="15"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478" name="Line 286"/>
            <p:cNvSpPr>
              <a:spLocks noChangeAspect="1" noChangeShapeType="1"/>
            </p:cNvSpPr>
            <p:nvPr/>
          </p:nvSpPr>
          <p:spPr bwMode="auto">
            <a:xfrm>
              <a:off x="2049"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479" name="Line 287"/>
            <p:cNvSpPr>
              <a:spLocks noChangeAspect="1" noChangeShapeType="1"/>
            </p:cNvSpPr>
            <p:nvPr/>
          </p:nvSpPr>
          <p:spPr bwMode="auto">
            <a:xfrm>
              <a:off x="2067"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480" name="Freeform 288"/>
            <p:cNvSpPr>
              <a:spLocks noChangeAspect="1"/>
            </p:cNvSpPr>
            <p:nvPr/>
          </p:nvSpPr>
          <p:spPr bwMode="auto">
            <a:xfrm>
              <a:off x="2085" y="872"/>
              <a:ext cx="22" cy="35"/>
            </a:xfrm>
            <a:custGeom>
              <a:avLst/>
              <a:gdLst>
                <a:gd name="T0" fmla="*/ 0 w 29"/>
                <a:gd name="T1" fmla="*/ 0 h 62"/>
                <a:gd name="T2" fmla="*/ 15 w 29"/>
                <a:gd name="T3" fmla="*/ 28 h 62"/>
                <a:gd name="T4" fmla="*/ 29 w 29"/>
                <a:gd name="T5" fmla="*/ 62 h 62"/>
              </a:gdLst>
              <a:ahLst/>
              <a:cxnLst>
                <a:cxn ang="0">
                  <a:pos x="T0" y="T1"/>
                </a:cxn>
                <a:cxn ang="0">
                  <a:pos x="T2" y="T3"/>
                </a:cxn>
                <a:cxn ang="0">
                  <a:pos x="T4" y="T5"/>
                </a:cxn>
              </a:cxnLst>
              <a:rect l="0" t="0" r="r" b="b"/>
              <a:pathLst>
                <a:path w="29" h="62">
                  <a:moveTo>
                    <a:pt x="0" y="0"/>
                  </a:moveTo>
                  <a:lnTo>
                    <a:pt x="15" y="28"/>
                  </a:lnTo>
                  <a:lnTo>
                    <a:pt x="29" y="6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481" name="Line 289"/>
            <p:cNvSpPr>
              <a:spLocks noChangeAspect="1" noChangeShapeType="1"/>
            </p:cNvSpPr>
            <p:nvPr/>
          </p:nvSpPr>
          <p:spPr bwMode="auto">
            <a:xfrm>
              <a:off x="2107"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482" name="Freeform 290"/>
            <p:cNvSpPr>
              <a:spLocks noChangeAspect="1"/>
            </p:cNvSpPr>
            <p:nvPr/>
          </p:nvSpPr>
          <p:spPr bwMode="auto">
            <a:xfrm>
              <a:off x="2125" y="945"/>
              <a:ext cx="22" cy="40"/>
            </a:xfrm>
            <a:custGeom>
              <a:avLst/>
              <a:gdLst>
                <a:gd name="T0" fmla="*/ 0 w 29"/>
                <a:gd name="T1" fmla="*/ 0 h 72"/>
                <a:gd name="T2" fmla="*/ 14 w 29"/>
                <a:gd name="T3" fmla="*/ 34 h 72"/>
                <a:gd name="T4" fmla="*/ 29 w 29"/>
                <a:gd name="T5" fmla="*/ 72 h 72"/>
              </a:gdLst>
              <a:ahLst/>
              <a:cxnLst>
                <a:cxn ang="0">
                  <a:pos x="T0" y="T1"/>
                </a:cxn>
                <a:cxn ang="0">
                  <a:pos x="T2" y="T3"/>
                </a:cxn>
                <a:cxn ang="0">
                  <a:pos x="T4" y="T5"/>
                </a:cxn>
              </a:cxnLst>
              <a:rect l="0" t="0" r="r" b="b"/>
              <a:pathLst>
                <a:path w="29" h="72">
                  <a:moveTo>
                    <a:pt x="0" y="0"/>
                  </a:moveTo>
                  <a:lnTo>
                    <a:pt x="14" y="34"/>
                  </a:lnTo>
                  <a:lnTo>
                    <a:pt x="29"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483" name="Line 291"/>
            <p:cNvSpPr>
              <a:spLocks noChangeAspect="1" noChangeShapeType="1"/>
            </p:cNvSpPr>
            <p:nvPr/>
          </p:nvSpPr>
          <p:spPr bwMode="auto">
            <a:xfrm>
              <a:off x="2147"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484" name="Line 292"/>
            <p:cNvSpPr>
              <a:spLocks noChangeAspect="1" noChangeShapeType="1"/>
            </p:cNvSpPr>
            <p:nvPr/>
          </p:nvSpPr>
          <p:spPr bwMode="auto">
            <a:xfrm>
              <a:off x="2165"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485" name="Freeform 293"/>
            <p:cNvSpPr>
              <a:spLocks noChangeAspect="1"/>
            </p:cNvSpPr>
            <p:nvPr/>
          </p:nvSpPr>
          <p:spPr bwMode="auto">
            <a:xfrm>
              <a:off x="2183" y="1063"/>
              <a:ext cx="21" cy="41"/>
            </a:xfrm>
            <a:custGeom>
              <a:avLst/>
              <a:gdLst>
                <a:gd name="T0" fmla="*/ 0 w 28"/>
                <a:gd name="T1" fmla="*/ 0 h 72"/>
                <a:gd name="T2" fmla="*/ 14 w 28"/>
                <a:gd name="T3" fmla="*/ 34 h 72"/>
                <a:gd name="T4" fmla="*/ 28 w 28"/>
                <a:gd name="T5" fmla="*/ 72 h 72"/>
              </a:gdLst>
              <a:ahLst/>
              <a:cxnLst>
                <a:cxn ang="0">
                  <a:pos x="T0" y="T1"/>
                </a:cxn>
                <a:cxn ang="0">
                  <a:pos x="T2" y="T3"/>
                </a:cxn>
                <a:cxn ang="0">
                  <a:pos x="T4" y="T5"/>
                </a:cxn>
              </a:cxnLst>
              <a:rect l="0" t="0" r="r" b="b"/>
              <a:pathLst>
                <a:path w="28" h="72">
                  <a:moveTo>
                    <a:pt x="0" y="0"/>
                  </a:moveTo>
                  <a:lnTo>
                    <a:pt x="14" y="34"/>
                  </a:lnTo>
                  <a:lnTo>
                    <a:pt x="28"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486" name="Line 294"/>
            <p:cNvSpPr>
              <a:spLocks noChangeAspect="1" noChangeShapeType="1"/>
            </p:cNvSpPr>
            <p:nvPr/>
          </p:nvSpPr>
          <p:spPr bwMode="auto">
            <a:xfrm>
              <a:off x="2204"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487" name="Freeform 295"/>
            <p:cNvSpPr>
              <a:spLocks noChangeAspect="1"/>
            </p:cNvSpPr>
            <p:nvPr/>
          </p:nvSpPr>
          <p:spPr bwMode="auto">
            <a:xfrm>
              <a:off x="2222" y="1144"/>
              <a:ext cx="22"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488" name="Freeform 296"/>
            <p:cNvSpPr>
              <a:spLocks noChangeAspect="1"/>
            </p:cNvSpPr>
            <p:nvPr/>
          </p:nvSpPr>
          <p:spPr bwMode="auto">
            <a:xfrm>
              <a:off x="2244" y="1182"/>
              <a:ext cx="18" cy="40"/>
            </a:xfrm>
            <a:custGeom>
              <a:avLst/>
              <a:gdLst>
                <a:gd name="T0" fmla="*/ 0 w 24"/>
                <a:gd name="T1" fmla="*/ 0 h 72"/>
                <a:gd name="T2" fmla="*/ 10 w 24"/>
                <a:gd name="T3" fmla="*/ 34 h 72"/>
                <a:gd name="T4" fmla="*/ 24 w 24"/>
                <a:gd name="T5" fmla="*/ 72 h 72"/>
              </a:gdLst>
              <a:ahLst/>
              <a:cxnLst>
                <a:cxn ang="0">
                  <a:pos x="T0" y="T1"/>
                </a:cxn>
                <a:cxn ang="0">
                  <a:pos x="T2" y="T3"/>
                </a:cxn>
                <a:cxn ang="0">
                  <a:pos x="T4" y="T5"/>
                </a:cxn>
              </a:cxnLst>
              <a:rect l="0" t="0" r="r" b="b"/>
              <a:pathLst>
                <a:path w="24" h="72">
                  <a:moveTo>
                    <a:pt x="0" y="0"/>
                  </a:moveTo>
                  <a:lnTo>
                    <a:pt x="10" y="34"/>
                  </a:lnTo>
                  <a:lnTo>
                    <a:pt x="24"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489" name="Freeform 297"/>
            <p:cNvSpPr>
              <a:spLocks noChangeAspect="1"/>
            </p:cNvSpPr>
            <p:nvPr/>
          </p:nvSpPr>
          <p:spPr bwMode="auto">
            <a:xfrm>
              <a:off x="2262" y="1222"/>
              <a:ext cx="21"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490" name="Line 298"/>
            <p:cNvSpPr>
              <a:spLocks noChangeAspect="1" noChangeShapeType="1"/>
            </p:cNvSpPr>
            <p:nvPr/>
          </p:nvSpPr>
          <p:spPr bwMode="auto">
            <a:xfrm>
              <a:off x="2283"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491" name="Line 299"/>
            <p:cNvSpPr>
              <a:spLocks noChangeAspect="1" noChangeShapeType="1"/>
            </p:cNvSpPr>
            <p:nvPr/>
          </p:nvSpPr>
          <p:spPr bwMode="auto">
            <a:xfrm>
              <a:off x="2301"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492" name="Freeform 300"/>
            <p:cNvSpPr>
              <a:spLocks noChangeAspect="1"/>
            </p:cNvSpPr>
            <p:nvPr/>
          </p:nvSpPr>
          <p:spPr bwMode="auto">
            <a:xfrm>
              <a:off x="2319" y="1336"/>
              <a:ext cx="22" cy="38"/>
            </a:xfrm>
            <a:custGeom>
              <a:avLst/>
              <a:gdLst>
                <a:gd name="T0" fmla="*/ 0 w 29"/>
                <a:gd name="T1" fmla="*/ 0 h 67"/>
                <a:gd name="T2" fmla="*/ 14 w 29"/>
                <a:gd name="T3" fmla="*/ 33 h 67"/>
                <a:gd name="T4" fmla="*/ 29 w 29"/>
                <a:gd name="T5" fmla="*/ 67 h 67"/>
              </a:gdLst>
              <a:ahLst/>
              <a:cxnLst>
                <a:cxn ang="0">
                  <a:pos x="T0" y="T1"/>
                </a:cxn>
                <a:cxn ang="0">
                  <a:pos x="T2" y="T3"/>
                </a:cxn>
                <a:cxn ang="0">
                  <a:pos x="T4" y="T5"/>
                </a:cxn>
              </a:cxnLst>
              <a:rect l="0" t="0" r="r" b="b"/>
              <a:pathLst>
                <a:path w="29" h="67">
                  <a:moveTo>
                    <a:pt x="0" y="0"/>
                  </a:moveTo>
                  <a:lnTo>
                    <a:pt x="14" y="33"/>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493" name="Line 301"/>
            <p:cNvSpPr>
              <a:spLocks noChangeAspect="1" noChangeShapeType="1"/>
            </p:cNvSpPr>
            <p:nvPr/>
          </p:nvSpPr>
          <p:spPr bwMode="auto">
            <a:xfrm>
              <a:off x="2341"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494" name="Freeform 302"/>
            <p:cNvSpPr>
              <a:spLocks noChangeAspect="1"/>
            </p:cNvSpPr>
            <p:nvPr/>
          </p:nvSpPr>
          <p:spPr bwMode="auto">
            <a:xfrm>
              <a:off x="2359" y="1409"/>
              <a:ext cx="22" cy="32"/>
            </a:xfrm>
            <a:custGeom>
              <a:avLst/>
              <a:gdLst>
                <a:gd name="T0" fmla="*/ 0 w 29"/>
                <a:gd name="T1" fmla="*/ 0 h 58"/>
                <a:gd name="T2" fmla="*/ 14 w 29"/>
                <a:gd name="T3" fmla="*/ 29 h 58"/>
                <a:gd name="T4" fmla="*/ 29 w 29"/>
                <a:gd name="T5" fmla="*/ 58 h 58"/>
              </a:gdLst>
              <a:ahLst/>
              <a:cxnLst>
                <a:cxn ang="0">
                  <a:pos x="T0" y="T1"/>
                </a:cxn>
                <a:cxn ang="0">
                  <a:pos x="T2" y="T3"/>
                </a:cxn>
                <a:cxn ang="0">
                  <a:pos x="T4" y="T5"/>
                </a:cxn>
              </a:cxnLst>
              <a:rect l="0" t="0" r="r" b="b"/>
              <a:pathLst>
                <a:path w="29" h="58">
                  <a:moveTo>
                    <a:pt x="0" y="0"/>
                  </a:moveTo>
                  <a:lnTo>
                    <a:pt x="14"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495" name="Line 303"/>
            <p:cNvSpPr>
              <a:spLocks noChangeAspect="1" noChangeShapeType="1"/>
            </p:cNvSpPr>
            <p:nvPr/>
          </p:nvSpPr>
          <p:spPr bwMode="auto">
            <a:xfrm>
              <a:off x="2381"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496" name="Line 304"/>
            <p:cNvSpPr>
              <a:spLocks noChangeAspect="1" noChangeShapeType="1"/>
            </p:cNvSpPr>
            <p:nvPr/>
          </p:nvSpPr>
          <p:spPr bwMode="auto">
            <a:xfrm>
              <a:off x="2399"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497" name="Freeform 305"/>
            <p:cNvSpPr>
              <a:spLocks noChangeAspect="1"/>
            </p:cNvSpPr>
            <p:nvPr/>
          </p:nvSpPr>
          <p:spPr bwMode="auto">
            <a:xfrm>
              <a:off x="2416" y="1506"/>
              <a:ext cx="22" cy="30"/>
            </a:xfrm>
            <a:custGeom>
              <a:avLst/>
              <a:gdLst>
                <a:gd name="T0" fmla="*/ 0 w 29"/>
                <a:gd name="T1" fmla="*/ 0 h 53"/>
                <a:gd name="T2" fmla="*/ 15 w 29"/>
                <a:gd name="T3" fmla="*/ 29 h 53"/>
                <a:gd name="T4" fmla="*/ 29 w 29"/>
                <a:gd name="T5" fmla="*/ 53 h 53"/>
              </a:gdLst>
              <a:ahLst/>
              <a:cxnLst>
                <a:cxn ang="0">
                  <a:pos x="T0" y="T1"/>
                </a:cxn>
                <a:cxn ang="0">
                  <a:pos x="T2" y="T3"/>
                </a:cxn>
                <a:cxn ang="0">
                  <a:pos x="T4" y="T5"/>
                </a:cxn>
              </a:cxnLst>
              <a:rect l="0" t="0" r="r" b="b"/>
              <a:pathLst>
                <a:path w="29" h="53">
                  <a:moveTo>
                    <a:pt x="0" y="0"/>
                  </a:moveTo>
                  <a:lnTo>
                    <a:pt x="15" y="29"/>
                  </a:lnTo>
                  <a:lnTo>
                    <a:pt x="29" y="5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498" name="Line 306"/>
            <p:cNvSpPr>
              <a:spLocks noChangeAspect="1" noChangeShapeType="1"/>
            </p:cNvSpPr>
            <p:nvPr/>
          </p:nvSpPr>
          <p:spPr bwMode="auto">
            <a:xfrm>
              <a:off x="2438"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499" name="Freeform 307"/>
            <p:cNvSpPr>
              <a:spLocks noChangeAspect="1"/>
            </p:cNvSpPr>
            <p:nvPr/>
          </p:nvSpPr>
          <p:spPr bwMode="auto">
            <a:xfrm>
              <a:off x="2456" y="1566"/>
              <a:ext cx="22" cy="27"/>
            </a:xfrm>
            <a:custGeom>
              <a:avLst/>
              <a:gdLst>
                <a:gd name="T0" fmla="*/ 0 w 29"/>
                <a:gd name="T1" fmla="*/ 0 h 48"/>
                <a:gd name="T2" fmla="*/ 15 w 29"/>
                <a:gd name="T3" fmla="*/ 24 h 48"/>
                <a:gd name="T4" fmla="*/ 29 w 29"/>
                <a:gd name="T5" fmla="*/ 48 h 48"/>
              </a:gdLst>
              <a:ahLst/>
              <a:cxnLst>
                <a:cxn ang="0">
                  <a:pos x="T0" y="T1"/>
                </a:cxn>
                <a:cxn ang="0">
                  <a:pos x="T2" y="T3"/>
                </a:cxn>
                <a:cxn ang="0">
                  <a:pos x="T4" y="T5"/>
                </a:cxn>
              </a:cxnLst>
              <a:rect l="0" t="0" r="r" b="b"/>
              <a:pathLst>
                <a:path w="29" h="48">
                  <a:moveTo>
                    <a:pt x="0" y="0"/>
                  </a:moveTo>
                  <a:lnTo>
                    <a:pt x="15" y="24"/>
                  </a:lnTo>
                  <a:lnTo>
                    <a:pt x="29"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500" name="Line 308"/>
            <p:cNvSpPr>
              <a:spLocks noChangeAspect="1" noChangeShapeType="1"/>
            </p:cNvSpPr>
            <p:nvPr/>
          </p:nvSpPr>
          <p:spPr bwMode="auto">
            <a:xfrm>
              <a:off x="2478"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501" name="Freeform 309"/>
            <p:cNvSpPr>
              <a:spLocks noChangeAspect="1"/>
            </p:cNvSpPr>
            <p:nvPr/>
          </p:nvSpPr>
          <p:spPr bwMode="auto">
            <a:xfrm>
              <a:off x="2496" y="1617"/>
              <a:ext cx="22" cy="24"/>
            </a:xfrm>
            <a:custGeom>
              <a:avLst/>
              <a:gdLst>
                <a:gd name="T0" fmla="*/ 0 w 29"/>
                <a:gd name="T1" fmla="*/ 0 h 43"/>
                <a:gd name="T2" fmla="*/ 14 w 29"/>
                <a:gd name="T3" fmla="*/ 19 h 43"/>
                <a:gd name="T4" fmla="*/ 29 w 29"/>
                <a:gd name="T5" fmla="*/ 43 h 43"/>
              </a:gdLst>
              <a:ahLst/>
              <a:cxnLst>
                <a:cxn ang="0">
                  <a:pos x="T0" y="T1"/>
                </a:cxn>
                <a:cxn ang="0">
                  <a:pos x="T2" y="T3"/>
                </a:cxn>
                <a:cxn ang="0">
                  <a:pos x="T4" y="T5"/>
                </a:cxn>
              </a:cxnLst>
              <a:rect l="0" t="0" r="r" b="b"/>
              <a:pathLst>
                <a:path w="29" h="43">
                  <a:moveTo>
                    <a:pt x="0" y="0"/>
                  </a:moveTo>
                  <a:lnTo>
                    <a:pt x="14" y="19"/>
                  </a:lnTo>
                  <a:lnTo>
                    <a:pt x="29" y="4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502" name="Line 310"/>
            <p:cNvSpPr>
              <a:spLocks noChangeAspect="1" noChangeShapeType="1"/>
            </p:cNvSpPr>
            <p:nvPr/>
          </p:nvSpPr>
          <p:spPr bwMode="auto">
            <a:xfrm>
              <a:off x="2518"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503" name="Line 311"/>
            <p:cNvSpPr>
              <a:spLocks noChangeAspect="1" noChangeShapeType="1"/>
            </p:cNvSpPr>
            <p:nvPr/>
          </p:nvSpPr>
          <p:spPr bwMode="auto">
            <a:xfrm>
              <a:off x="2536"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504" name="Freeform 312"/>
            <p:cNvSpPr>
              <a:spLocks noChangeAspect="1"/>
            </p:cNvSpPr>
            <p:nvPr/>
          </p:nvSpPr>
          <p:spPr bwMode="auto">
            <a:xfrm>
              <a:off x="2554" y="1686"/>
              <a:ext cx="21" cy="20"/>
            </a:xfrm>
            <a:custGeom>
              <a:avLst/>
              <a:gdLst>
                <a:gd name="T0" fmla="*/ 0 w 29"/>
                <a:gd name="T1" fmla="*/ 0 h 34"/>
                <a:gd name="T2" fmla="*/ 14 w 29"/>
                <a:gd name="T3" fmla="*/ 20 h 34"/>
                <a:gd name="T4" fmla="*/ 29 w 29"/>
                <a:gd name="T5" fmla="*/ 34 h 34"/>
              </a:gdLst>
              <a:ahLst/>
              <a:cxnLst>
                <a:cxn ang="0">
                  <a:pos x="T0" y="T1"/>
                </a:cxn>
                <a:cxn ang="0">
                  <a:pos x="T2" y="T3"/>
                </a:cxn>
                <a:cxn ang="0">
                  <a:pos x="T4" y="T5"/>
                </a:cxn>
              </a:cxnLst>
              <a:rect l="0" t="0" r="r" b="b"/>
              <a:pathLst>
                <a:path w="29" h="34">
                  <a:moveTo>
                    <a:pt x="0" y="0"/>
                  </a:moveTo>
                  <a:lnTo>
                    <a:pt x="14" y="20"/>
                  </a:lnTo>
                  <a:lnTo>
                    <a:pt x="29" y="3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505" name="Line 313"/>
            <p:cNvSpPr>
              <a:spLocks noChangeAspect="1" noChangeShapeType="1"/>
            </p:cNvSpPr>
            <p:nvPr/>
          </p:nvSpPr>
          <p:spPr bwMode="auto">
            <a:xfrm>
              <a:off x="2575"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506" name="Freeform 314"/>
            <p:cNvSpPr>
              <a:spLocks noChangeAspect="1"/>
            </p:cNvSpPr>
            <p:nvPr/>
          </p:nvSpPr>
          <p:spPr bwMode="auto">
            <a:xfrm>
              <a:off x="2593" y="1725"/>
              <a:ext cx="21" cy="15"/>
            </a:xfrm>
            <a:custGeom>
              <a:avLst/>
              <a:gdLst>
                <a:gd name="T0" fmla="*/ 0 w 28"/>
                <a:gd name="T1" fmla="*/ 0 h 28"/>
                <a:gd name="T2" fmla="*/ 14 w 28"/>
                <a:gd name="T3" fmla="*/ 14 h 28"/>
                <a:gd name="T4" fmla="*/ 28 w 28"/>
                <a:gd name="T5" fmla="*/ 28 h 28"/>
              </a:gdLst>
              <a:ahLst/>
              <a:cxnLst>
                <a:cxn ang="0">
                  <a:pos x="T0" y="T1"/>
                </a:cxn>
                <a:cxn ang="0">
                  <a:pos x="T2" y="T3"/>
                </a:cxn>
                <a:cxn ang="0">
                  <a:pos x="T4" y="T5"/>
                </a:cxn>
              </a:cxnLst>
              <a:rect l="0" t="0" r="r" b="b"/>
              <a:pathLst>
                <a:path w="28" h="28">
                  <a:moveTo>
                    <a:pt x="0" y="0"/>
                  </a:moveTo>
                  <a:lnTo>
                    <a:pt x="14" y="14"/>
                  </a:lnTo>
                  <a:lnTo>
                    <a:pt x="28" y="2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507" name="Line 315"/>
            <p:cNvSpPr>
              <a:spLocks noChangeAspect="1" noChangeShapeType="1"/>
            </p:cNvSpPr>
            <p:nvPr/>
          </p:nvSpPr>
          <p:spPr bwMode="auto">
            <a:xfrm>
              <a:off x="2614"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508" name="Freeform 316"/>
            <p:cNvSpPr>
              <a:spLocks noChangeAspect="1"/>
            </p:cNvSpPr>
            <p:nvPr/>
          </p:nvSpPr>
          <p:spPr bwMode="auto">
            <a:xfrm>
              <a:off x="2632" y="1757"/>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509" name="Line 317"/>
            <p:cNvSpPr>
              <a:spLocks noChangeAspect="1" noChangeShapeType="1"/>
            </p:cNvSpPr>
            <p:nvPr/>
          </p:nvSpPr>
          <p:spPr bwMode="auto">
            <a:xfrm>
              <a:off x="2654"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510" name="Line 318"/>
            <p:cNvSpPr>
              <a:spLocks noChangeAspect="1" noChangeShapeType="1"/>
            </p:cNvSpPr>
            <p:nvPr/>
          </p:nvSpPr>
          <p:spPr bwMode="auto">
            <a:xfrm>
              <a:off x="2672"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511" name="Freeform 319"/>
            <p:cNvSpPr>
              <a:spLocks noChangeAspect="1"/>
            </p:cNvSpPr>
            <p:nvPr/>
          </p:nvSpPr>
          <p:spPr bwMode="auto">
            <a:xfrm>
              <a:off x="2690" y="1797"/>
              <a:ext cx="22" cy="11"/>
            </a:xfrm>
            <a:custGeom>
              <a:avLst/>
              <a:gdLst>
                <a:gd name="T0" fmla="*/ 0 w 29"/>
                <a:gd name="T1" fmla="*/ 0 h 19"/>
                <a:gd name="T2" fmla="*/ 14 w 29"/>
                <a:gd name="T3" fmla="*/ 10 h 19"/>
                <a:gd name="T4" fmla="*/ 29 w 29"/>
                <a:gd name="T5" fmla="*/ 19 h 19"/>
              </a:gdLst>
              <a:ahLst/>
              <a:cxnLst>
                <a:cxn ang="0">
                  <a:pos x="T0" y="T1"/>
                </a:cxn>
                <a:cxn ang="0">
                  <a:pos x="T2" y="T3"/>
                </a:cxn>
                <a:cxn ang="0">
                  <a:pos x="T4" y="T5"/>
                </a:cxn>
              </a:cxnLst>
              <a:rect l="0" t="0" r="r" b="b"/>
              <a:pathLst>
                <a:path w="29" h="19">
                  <a:moveTo>
                    <a:pt x="0" y="0"/>
                  </a:moveTo>
                  <a:lnTo>
                    <a:pt x="14" y="10"/>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512" name="Line 320"/>
            <p:cNvSpPr>
              <a:spLocks noChangeAspect="1" noChangeShapeType="1"/>
            </p:cNvSpPr>
            <p:nvPr/>
          </p:nvSpPr>
          <p:spPr bwMode="auto">
            <a:xfrm>
              <a:off x="2712"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513" name="Freeform 321"/>
            <p:cNvSpPr>
              <a:spLocks noChangeAspect="1"/>
            </p:cNvSpPr>
            <p:nvPr/>
          </p:nvSpPr>
          <p:spPr bwMode="auto">
            <a:xfrm>
              <a:off x="2730" y="1819"/>
              <a:ext cx="22" cy="11"/>
            </a:xfrm>
            <a:custGeom>
              <a:avLst/>
              <a:gdLst>
                <a:gd name="T0" fmla="*/ 0 w 29"/>
                <a:gd name="T1" fmla="*/ 0 h 19"/>
                <a:gd name="T2" fmla="*/ 14 w 29"/>
                <a:gd name="T3" fmla="*/ 9 h 19"/>
                <a:gd name="T4" fmla="*/ 29 w 29"/>
                <a:gd name="T5" fmla="*/ 19 h 19"/>
              </a:gdLst>
              <a:ahLst/>
              <a:cxnLst>
                <a:cxn ang="0">
                  <a:pos x="T0" y="T1"/>
                </a:cxn>
                <a:cxn ang="0">
                  <a:pos x="T2" y="T3"/>
                </a:cxn>
                <a:cxn ang="0">
                  <a:pos x="T4" y="T5"/>
                </a:cxn>
              </a:cxnLst>
              <a:rect l="0" t="0" r="r" b="b"/>
              <a:pathLst>
                <a:path w="29" h="19">
                  <a:moveTo>
                    <a:pt x="0" y="0"/>
                  </a:moveTo>
                  <a:lnTo>
                    <a:pt x="14" y="9"/>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514" name="Line 322"/>
            <p:cNvSpPr>
              <a:spLocks noChangeAspect="1" noChangeShapeType="1"/>
            </p:cNvSpPr>
            <p:nvPr/>
          </p:nvSpPr>
          <p:spPr bwMode="auto">
            <a:xfrm>
              <a:off x="2752"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515" name="Line 323"/>
            <p:cNvSpPr>
              <a:spLocks noChangeAspect="1" noChangeShapeType="1"/>
            </p:cNvSpPr>
            <p:nvPr/>
          </p:nvSpPr>
          <p:spPr bwMode="auto">
            <a:xfrm>
              <a:off x="2770"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516" name="Freeform 324"/>
            <p:cNvSpPr>
              <a:spLocks noChangeAspect="1"/>
            </p:cNvSpPr>
            <p:nvPr/>
          </p:nvSpPr>
          <p:spPr bwMode="auto">
            <a:xfrm>
              <a:off x="2788" y="1846"/>
              <a:ext cx="21" cy="5"/>
            </a:xfrm>
            <a:custGeom>
              <a:avLst/>
              <a:gdLst>
                <a:gd name="T0" fmla="*/ 0 w 28"/>
                <a:gd name="T1" fmla="*/ 0 h 9"/>
                <a:gd name="T2" fmla="*/ 14 w 28"/>
                <a:gd name="T3" fmla="*/ 4 h 9"/>
                <a:gd name="T4" fmla="*/ 28 w 28"/>
                <a:gd name="T5" fmla="*/ 9 h 9"/>
              </a:gdLst>
              <a:ahLst/>
              <a:cxnLst>
                <a:cxn ang="0">
                  <a:pos x="T0" y="T1"/>
                </a:cxn>
                <a:cxn ang="0">
                  <a:pos x="T2" y="T3"/>
                </a:cxn>
                <a:cxn ang="0">
                  <a:pos x="T4" y="T5"/>
                </a:cxn>
              </a:cxnLst>
              <a:rect l="0" t="0" r="r" b="b"/>
              <a:pathLst>
                <a:path w="28" h="9">
                  <a:moveTo>
                    <a:pt x="0" y="0"/>
                  </a:moveTo>
                  <a:lnTo>
                    <a:pt x="14" y="4"/>
                  </a:lnTo>
                  <a:lnTo>
                    <a:pt x="28"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517" name="Line 325"/>
            <p:cNvSpPr>
              <a:spLocks noChangeAspect="1" noChangeShapeType="1"/>
            </p:cNvSpPr>
            <p:nvPr/>
          </p:nvSpPr>
          <p:spPr bwMode="auto">
            <a:xfrm>
              <a:off x="2809"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518" name="Freeform 326"/>
            <p:cNvSpPr>
              <a:spLocks noChangeAspect="1"/>
            </p:cNvSpPr>
            <p:nvPr/>
          </p:nvSpPr>
          <p:spPr bwMode="auto">
            <a:xfrm>
              <a:off x="2827" y="1857"/>
              <a:ext cx="22" cy="5"/>
            </a:xfrm>
            <a:custGeom>
              <a:avLst/>
              <a:gdLst>
                <a:gd name="T0" fmla="*/ 0 w 29"/>
                <a:gd name="T1" fmla="*/ 0 h 9"/>
                <a:gd name="T2" fmla="*/ 15 w 29"/>
                <a:gd name="T3" fmla="*/ 5 h 9"/>
                <a:gd name="T4" fmla="*/ 29 w 29"/>
                <a:gd name="T5" fmla="*/ 9 h 9"/>
              </a:gdLst>
              <a:ahLst/>
              <a:cxnLst>
                <a:cxn ang="0">
                  <a:pos x="T0" y="T1"/>
                </a:cxn>
                <a:cxn ang="0">
                  <a:pos x="T2" y="T3"/>
                </a:cxn>
                <a:cxn ang="0">
                  <a:pos x="T4" y="T5"/>
                </a:cxn>
              </a:cxnLst>
              <a:rect l="0" t="0" r="r" b="b"/>
              <a:pathLst>
                <a:path w="29" h="9">
                  <a:moveTo>
                    <a:pt x="0" y="0"/>
                  </a:moveTo>
                  <a:lnTo>
                    <a:pt x="15" y="5"/>
                  </a:lnTo>
                  <a:lnTo>
                    <a:pt x="29"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519" name="Line 327"/>
            <p:cNvSpPr>
              <a:spLocks noChangeAspect="1" noChangeShapeType="1"/>
            </p:cNvSpPr>
            <p:nvPr/>
          </p:nvSpPr>
          <p:spPr bwMode="auto">
            <a:xfrm>
              <a:off x="2849"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520" name="Freeform 328"/>
            <p:cNvSpPr>
              <a:spLocks noChangeAspect="1"/>
            </p:cNvSpPr>
            <p:nvPr/>
          </p:nvSpPr>
          <p:spPr bwMode="auto">
            <a:xfrm>
              <a:off x="2867" y="1868"/>
              <a:ext cx="21" cy="5"/>
            </a:xfrm>
            <a:custGeom>
              <a:avLst/>
              <a:gdLst>
                <a:gd name="T0" fmla="*/ 0 w 29"/>
                <a:gd name="T1" fmla="*/ 0 h 10"/>
                <a:gd name="T2" fmla="*/ 14 w 29"/>
                <a:gd name="T3" fmla="*/ 5 h 10"/>
                <a:gd name="T4" fmla="*/ 29 w 29"/>
                <a:gd name="T5" fmla="*/ 10 h 10"/>
              </a:gdLst>
              <a:ahLst/>
              <a:cxnLst>
                <a:cxn ang="0">
                  <a:pos x="T0" y="T1"/>
                </a:cxn>
                <a:cxn ang="0">
                  <a:pos x="T2" y="T3"/>
                </a:cxn>
                <a:cxn ang="0">
                  <a:pos x="T4" y="T5"/>
                </a:cxn>
              </a:cxnLst>
              <a:rect l="0" t="0" r="r" b="b"/>
              <a:pathLst>
                <a:path w="29" h="10">
                  <a:moveTo>
                    <a:pt x="0" y="0"/>
                  </a:moveTo>
                  <a:lnTo>
                    <a:pt x="14" y="5"/>
                  </a:lnTo>
                  <a:lnTo>
                    <a:pt x="29"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521" name="Line 329"/>
            <p:cNvSpPr>
              <a:spLocks noChangeAspect="1" noChangeShapeType="1"/>
            </p:cNvSpPr>
            <p:nvPr/>
          </p:nvSpPr>
          <p:spPr bwMode="auto">
            <a:xfrm>
              <a:off x="2888"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522" name="Line 330"/>
            <p:cNvSpPr>
              <a:spLocks noChangeAspect="1" noChangeShapeType="1"/>
            </p:cNvSpPr>
            <p:nvPr/>
          </p:nvSpPr>
          <p:spPr bwMode="auto">
            <a:xfrm>
              <a:off x="2906"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523" name="Freeform 331"/>
            <p:cNvSpPr>
              <a:spLocks noChangeAspect="1"/>
            </p:cNvSpPr>
            <p:nvPr/>
          </p:nvSpPr>
          <p:spPr bwMode="auto">
            <a:xfrm>
              <a:off x="2924" y="1881"/>
              <a:ext cx="22" cy="3"/>
            </a:xfrm>
            <a:custGeom>
              <a:avLst/>
              <a:gdLst>
                <a:gd name="T0" fmla="*/ 0 w 29"/>
                <a:gd name="T1" fmla="*/ 0 h 5"/>
                <a:gd name="T2" fmla="*/ 14 w 29"/>
                <a:gd name="T3" fmla="*/ 5 h 5"/>
                <a:gd name="T4" fmla="*/ 29 w 29"/>
                <a:gd name="T5" fmla="*/ 5 h 5"/>
              </a:gdLst>
              <a:ahLst/>
              <a:cxnLst>
                <a:cxn ang="0">
                  <a:pos x="T0" y="T1"/>
                </a:cxn>
                <a:cxn ang="0">
                  <a:pos x="T2" y="T3"/>
                </a:cxn>
                <a:cxn ang="0">
                  <a:pos x="T4" y="T5"/>
                </a:cxn>
              </a:cxnLst>
              <a:rect l="0" t="0" r="r" b="b"/>
              <a:pathLst>
                <a:path w="29" h="5">
                  <a:moveTo>
                    <a:pt x="0" y="0"/>
                  </a:moveTo>
                  <a:lnTo>
                    <a:pt x="14"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524" name="Line 332"/>
            <p:cNvSpPr>
              <a:spLocks noChangeAspect="1" noChangeShapeType="1"/>
            </p:cNvSpPr>
            <p:nvPr/>
          </p:nvSpPr>
          <p:spPr bwMode="auto">
            <a:xfrm>
              <a:off x="2946"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525" name="Freeform 333"/>
            <p:cNvSpPr>
              <a:spLocks noChangeAspect="1"/>
            </p:cNvSpPr>
            <p:nvPr/>
          </p:nvSpPr>
          <p:spPr bwMode="auto">
            <a:xfrm>
              <a:off x="2964" y="1887"/>
              <a:ext cx="21" cy="2"/>
            </a:xfrm>
            <a:custGeom>
              <a:avLst/>
              <a:gdLst>
                <a:gd name="T0" fmla="*/ 0 w 28"/>
                <a:gd name="T1" fmla="*/ 0 h 4"/>
                <a:gd name="T2" fmla="*/ 14 w 28"/>
                <a:gd name="T3" fmla="*/ 4 h 4"/>
                <a:gd name="T4" fmla="*/ 28 w 28"/>
                <a:gd name="T5" fmla="*/ 4 h 4"/>
              </a:gdLst>
              <a:ahLst/>
              <a:cxnLst>
                <a:cxn ang="0">
                  <a:pos x="T0" y="T1"/>
                </a:cxn>
                <a:cxn ang="0">
                  <a:pos x="T2" y="T3"/>
                </a:cxn>
                <a:cxn ang="0">
                  <a:pos x="T4" y="T5"/>
                </a:cxn>
              </a:cxnLst>
              <a:rect l="0" t="0" r="r" b="b"/>
              <a:pathLst>
                <a:path w="28" h="4">
                  <a:moveTo>
                    <a:pt x="0" y="0"/>
                  </a:moveTo>
                  <a:lnTo>
                    <a:pt x="14" y="4"/>
                  </a:lnTo>
                  <a:lnTo>
                    <a:pt x="28"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526" name="Line 334"/>
            <p:cNvSpPr>
              <a:spLocks noChangeAspect="1" noChangeShapeType="1"/>
            </p:cNvSpPr>
            <p:nvPr/>
          </p:nvSpPr>
          <p:spPr bwMode="auto">
            <a:xfrm>
              <a:off x="2985"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527" name="Line 335"/>
            <p:cNvSpPr>
              <a:spLocks noChangeAspect="1" noChangeShapeType="1"/>
            </p:cNvSpPr>
            <p:nvPr/>
          </p:nvSpPr>
          <p:spPr bwMode="auto">
            <a:xfrm>
              <a:off x="3003"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528" name="Freeform 336"/>
            <p:cNvSpPr>
              <a:spLocks noChangeAspect="1"/>
            </p:cNvSpPr>
            <p:nvPr/>
          </p:nvSpPr>
          <p:spPr bwMode="auto">
            <a:xfrm>
              <a:off x="3021" y="1892"/>
              <a:ext cx="22" cy="3"/>
            </a:xfrm>
            <a:custGeom>
              <a:avLst/>
              <a:gdLst>
                <a:gd name="T0" fmla="*/ 0 w 29"/>
                <a:gd name="T1" fmla="*/ 0 h 5"/>
                <a:gd name="T2" fmla="*/ 15 w 29"/>
                <a:gd name="T3" fmla="*/ 5 h 5"/>
                <a:gd name="T4" fmla="*/ 29 w 29"/>
                <a:gd name="T5" fmla="*/ 5 h 5"/>
              </a:gdLst>
              <a:ahLst/>
              <a:cxnLst>
                <a:cxn ang="0">
                  <a:pos x="T0" y="T1"/>
                </a:cxn>
                <a:cxn ang="0">
                  <a:pos x="T2" y="T3"/>
                </a:cxn>
                <a:cxn ang="0">
                  <a:pos x="T4" y="T5"/>
                </a:cxn>
              </a:cxnLst>
              <a:rect l="0" t="0" r="r" b="b"/>
              <a:pathLst>
                <a:path w="29" h="5">
                  <a:moveTo>
                    <a:pt x="0" y="0"/>
                  </a:moveTo>
                  <a:lnTo>
                    <a:pt x="15"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529" name="Line 337"/>
            <p:cNvSpPr>
              <a:spLocks noChangeAspect="1" noChangeShapeType="1"/>
            </p:cNvSpPr>
            <p:nvPr/>
          </p:nvSpPr>
          <p:spPr bwMode="auto">
            <a:xfrm>
              <a:off x="3043"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530" name="Freeform 338"/>
            <p:cNvSpPr>
              <a:spLocks noChangeAspect="1"/>
            </p:cNvSpPr>
            <p:nvPr/>
          </p:nvSpPr>
          <p:spPr bwMode="auto">
            <a:xfrm>
              <a:off x="3061" y="1895"/>
              <a:ext cx="22" cy="2"/>
            </a:xfrm>
            <a:custGeom>
              <a:avLst/>
              <a:gdLst>
                <a:gd name="T0" fmla="*/ 0 w 29"/>
                <a:gd name="T1" fmla="*/ 0 h 5"/>
                <a:gd name="T2" fmla="*/ 15 w 29"/>
                <a:gd name="T3" fmla="*/ 0 h 5"/>
                <a:gd name="T4" fmla="*/ 29 w 29"/>
                <a:gd name="T5" fmla="*/ 5 h 5"/>
              </a:gdLst>
              <a:ahLst/>
              <a:cxnLst>
                <a:cxn ang="0">
                  <a:pos x="T0" y="T1"/>
                </a:cxn>
                <a:cxn ang="0">
                  <a:pos x="T2" y="T3"/>
                </a:cxn>
                <a:cxn ang="0">
                  <a:pos x="T4" y="T5"/>
                </a:cxn>
              </a:cxnLst>
              <a:rect l="0" t="0" r="r" b="b"/>
              <a:pathLst>
                <a:path w="29" h="5">
                  <a:moveTo>
                    <a:pt x="0" y="0"/>
                  </a:moveTo>
                  <a:lnTo>
                    <a:pt x="15" y="0"/>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531" name="Line 339"/>
            <p:cNvSpPr>
              <a:spLocks noChangeAspect="1" noChangeShapeType="1"/>
            </p:cNvSpPr>
            <p:nvPr/>
          </p:nvSpPr>
          <p:spPr bwMode="auto">
            <a:xfrm>
              <a:off x="308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532" name="Freeform 340"/>
            <p:cNvSpPr>
              <a:spLocks noChangeAspect="1"/>
            </p:cNvSpPr>
            <p:nvPr/>
          </p:nvSpPr>
          <p:spPr bwMode="auto">
            <a:xfrm>
              <a:off x="3101" y="1897"/>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533" name="Line 341"/>
            <p:cNvSpPr>
              <a:spLocks noChangeAspect="1" noChangeShapeType="1"/>
            </p:cNvSpPr>
            <p:nvPr/>
          </p:nvSpPr>
          <p:spPr bwMode="auto">
            <a:xfrm>
              <a:off x="312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534" name="Freeform 342"/>
            <p:cNvSpPr>
              <a:spLocks noChangeAspect="1"/>
            </p:cNvSpPr>
            <p:nvPr/>
          </p:nvSpPr>
          <p:spPr bwMode="auto">
            <a:xfrm>
              <a:off x="3141" y="1897"/>
              <a:ext cx="18" cy="3"/>
            </a:xfrm>
            <a:custGeom>
              <a:avLst/>
              <a:gdLst>
                <a:gd name="T0" fmla="*/ 0 w 24"/>
                <a:gd name="T1" fmla="*/ 0 h 5"/>
                <a:gd name="T2" fmla="*/ 9 w 24"/>
                <a:gd name="T3" fmla="*/ 0 h 5"/>
                <a:gd name="T4" fmla="*/ 24 w 24"/>
                <a:gd name="T5" fmla="*/ 5 h 5"/>
              </a:gdLst>
              <a:ahLst/>
              <a:cxnLst>
                <a:cxn ang="0">
                  <a:pos x="T0" y="T1"/>
                </a:cxn>
                <a:cxn ang="0">
                  <a:pos x="T2" y="T3"/>
                </a:cxn>
                <a:cxn ang="0">
                  <a:pos x="T4" y="T5"/>
                </a:cxn>
              </a:cxnLst>
              <a:rect l="0" t="0" r="r" b="b"/>
              <a:pathLst>
                <a:path w="24" h="5">
                  <a:moveTo>
                    <a:pt x="0" y="0"/>
                  </a:moveTo>
                  <a:lnTo>
                    <a:pt x="9" y="0"/>
                  </a:lnTo>
                  <a:lnTo>
                    <a:pt x="24"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535" name="Freeform 343"/>
            <p:cNvSpPr>
              <a:spLocks noChangeAspect="1"/>
            </p:cNvSpPr>
            <p:nvPr/>
          </p:nvSpPr>
          <p:spPr bwMode="auto">
            <a:xfrm>
              <a:off x="3159"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536" name="Line 344"/>
            <p:cNvSpPr>
              <a:spLocks noChangeAspect="1" noChangeShapeType="1"/>
            </p:cNvSpPr>
            <p:nvPr/>
          </p:nvSpPr>
          <p:spPr bwMode="auto">
            <a:xfrm>
              <a:off x="318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537" name="Freeform 345"/>
            <p:cNvSpPr>
              <a:spLocks noChangeAspect="1"/>
            </p:cNvSpPr>
            <p:nvPr/>
          </p:nvSpPr>
          <p:spPr bwMode="auto">
            <a:xfrm>
              <a:off x="3198" y="1900"/>
              <a:ext cx="21"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538" name="Line 346"/>
            <p:cNvSpPr>
              <a:spLocks noChangeAspect="1" noChangeShapeType="1"/>
            </p:cNvSpPr>
            <p:nvPr/>
          </p:nvSpPr>
          <p:spPr bwMode="auto">
            <a:xfrm>
              <a:off x="321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539" name="Line 347"/>
            <p:cNvSpPr>
              <a:spLocks noChangeAspect="1" noChangeShapeType="1"/>
            </p:cNvSpPr>
            <p:nvPr/>
          </p:nvSpPr>
          <p:spPr bwMode="auto">
            <a:xfrm>
              <a:off x="3237"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540" name="Freeform 348"/>
            <p:cNvSpPr>
              <a:spLocks noChangeAspect="1"/>
            </p:cNvSpPr>
            <p:nvPr/>
          </p:nvSpPr>
          <p:spPr bwMode="auto">
            <a:xfrm>
              <a:off x="3255" y="1900"/>
              <a:ext cx="22" cy="2"/>
            </a:xfrm>
            <a:custGeom>
              <a:avLst/>
              <a:gdLst>
                <a:gd name="T0" fmla="*/ 0 w 29"/>
                <a:gd name="T1" fmla="*/ 0 h 4"/>
                <a:gd name="T2" fmla="*/ 15 w 29"/>
                <a:gd name="T3" fmla="*/ 0 h 4"/>
                <a:gd name="T4" fmla="*/ 29 w 29"/>
                <a:gd name="T5" fmla="*/ 4 h 4"/>
              </a:gdLst>
              <a:ahLst/>
              <a:cxnLst>
                <a:cxn ang="0">
                  <a:pos x="T0" y="T1"/>
                </a:cxn>
                <a:cxn ang="0">
                  <a:pos x="T2" y="T3"/>
                </a:cxn>
                <a:cxn ang="0">
                  <a:pos x="T4" y="T5"/>
                </a:cxn>
              </a:cxnLst>
              <a:rect l="0" t="0" r="r" b="b"/>
              <a:pathLst>
                <a:path w="29" h="4">
                  <a:moveTo>
                    <a:pt x="0" y="0"/>
                  </a:moveTo>
                  <a:lnTo>
                    <a:pt x="15" y="0"/>
                  </a:lnTo>
                  <a:lnTo>
                    <a:pt x="29"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541" name="Line 349"/>
            <p:cNvSpPr>
              <a:spLocks noChangeAspect="1" noChangeShapeType="1"/>
            </p:cNvSpPr>
            <p:nvPr/>
          </p:nvSpPr>
          <p:spPr bwMode="auto">
            <a:xfrm>
              <a:off x="327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542" name="Freeform 350"/>
            <p:cNvSpPr>
              <a:spLocks noChangeAspect="1"/>
            </p:cNvSpPr>
            <p:nvPr/>
          </p:nvSpPr>
          <p:spPr bwMode="auto">
            <a:xfrm>
              <a:off x="3295" y="1902"/>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543" name="Line 351"/>
            <p:cNvSpPr>
              <a:spLocks noChangeAspect="1" noChangeShapeType="1"/>
            </p:cNvSpPr>
            <p:nvPr/>
          </p:nvSpPr>
          <p:spPr bwMode="auto">
            <a:xfrm>
              <a:off x="331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544" name="Freeform 352"/>
            <p:cNvSpPr>
              <a:spLocks noChangeAspect="1"/>
            </p:cNvSpPr>
            <p:nvPr/>
          </p:nvSpPr>
          <p:spPr bwMode="auto">
            <a:xfrm>
              <a:off x="3335"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545" name="Line 353"/>
            <p:cNvSpPr>
              <a:spLocks noChangeAspect="1" noChangeShapeType="1"/>
            </p:cNvSpPr>
            <p:nvPr/>
          </p:nvSpPr>
          <p:spPr bwMode="auto">
            <a:xfrm>
              <a:off x="3356"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546" name="Freeform 354"/>
            <p:cNvSpPr>
              <a:spLocks noChangeAspect="1"/>
            </p:cNvSpPr>
            <p:nvPr/>
          </p:nvSpPr>
          <p:spPr bwMode="auto">
            <a:xfrm>
              <a:off x="288" y="1901"/>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grpSp>
      <p:grpSp>
        <p:nvGrpSpPr>
          <p:cNvPr id="136547" name="Group 355"/>
          <p:cNvGrpSpPr>
            <a:grpSpLocks noChangeAspect="1"/>
          </p:cNvGrpSpPr>
          <p:nvPr/>
        </p:nvGrpSpPr>
        <p:grpSpPr bwMode="auto">
          <a:xfrm rot="-16200000">
            <a:off x="4088606" y="3050382"/>
            <a:ext cx="1165225" cy="284162"/>
            <a:chOff x="253" y="586"/>
            <a:chExt cx="3121" cy="1317"/>
          </a:xfrm>
        </p:grpSpPr>
        <p:sp>
          <p:nvSpPr>
            <p:cNvPr id="136548" name="Line 356"/>
            <p:cNvSpPr>
              <a:spLocks noChangeAspect="1" noChangeShapeType="1"/>
            </p:cNvSpPr>
            <p:nvPr/>
          </p:nvSpPr>
          <p:spPr bwMode="auto">
            <a:xfrm>
              <a:off x="253"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549" name="Freeform 357"/>
            <p:cNvSpPr>
              <a:spLocks noChangeAspect="1"/>
            </p:cNvSpPr>
            <p:nvPr/>
          </p:nvSpPr>
          <p:spPr bwMode="auto">
            <a:xfrm>
              <a:off x="271"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550" name="Freeform 358"/>
            <p:cNvSpPr>
              <a:spLocks noChangeAspect="1"/>
            </p:cNvSpPr>
            <p:nvPr/>
          </p:nvSpPr>
          <p:spPr bwMode="auto">
            <a:xfrm>
              <a:off x="310" y="1902"/>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551" name="Line 359"/>
            <p:cNvSpPr>
              <a:spLocks noChangeAspect="1" noChangeShapeType="1"/>
            </p:cNvSpPr>
            <p:nvPr/>
          </p:nvSpPr>
          <p:spPr bwMode="auto">
            <a:xfrm>
              <a:off x="332"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552" name="Freeform 360"/>
            <p:cNvSpPr>
              <a:spLocks noChangeAspect="1"/>
            </p:cNvSpPr>
            <p:nvPr/>
          </p:nvSpPr>
          <p:spPr bwMode="auto">
            <a:xfrm>
              <a:off x="350" y="1900"/>
              <a:ext cx="22" cy="2"/>
            </a:xfrm>
            <a:custGeom>
              <a:avLst/>
              <a:gdLst>
                <a:gd name="T0" fmla="*/ 0 w 29"/>
                <a:gd name="T1" fmla="*/ 4 h 4"/>
                <a:gd name="T2" fmla="*/ 14 w 29"/>
                <a:gd name="T3" fmla="*/ 0 h 4"/>
                <a:gd name="T4" fmla="*/ 29 w 29"/>
                <a:gd name="T5" fmla="*/ 0 h 4"/>
              </a:gdLst>
              <a:ahLst/>
              <a:cxnLst>
                <a:cxn ang="0">
                  <a:pos x="T0" y="T1"/>
                </a:cxn>
                <a:cxn ang="0">
                  <a:pos x="T2" y="T3"/>
                </a:cxn>
                <a:cxn ang="0">
                  <a:pos x="T4" y="T5"/>
                </a:cxn>
              </a:cxnLst>
              <a:rect l="0" t="0" r="r" b="b"/>
              <a:pathLst>
                <a:path w="29" h="4">
                  <a:moveTo>
                    <a:pt x="0" y="4"/>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553" name="Line 361"/>
            <p:cNvSpPr>
              <a:spLocks noChangeAspect="1" noChangeShapeType="1"/>
            </p:cNvSpPr>
            <p:nvPr/>
          </p:nvSpPr>
          <p:spPr bwMode="auto">
            <a:xfrm>
              <a:off x="372"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554" name="Line 362"/>
            <p:cNvSpPr>
              <a:spLocks noChangeAspect="1" noChangeShapeType="1"/>
            </p:cNvSpPr>
            <p:nvPr/>
          </p:nvSpPr>
          <p:spPr bwMode="auto">
            <a:xfrm>
              <a:off x="39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555" name="Freeform 363"/>
            <p:cNvSpPr>
              <a:spLocks noChangeAspect="1"/>
            </p:cNvSpPr>
            <p:nvPr/>
          </p:nvSpPr>
          <p:spPr bwMode="auto">
            <a:xfrm>
              <a:off x="408" y="1900"/>
              <a:ext cx="21"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556" name="Line 364"/>
            <p:cNvSpPr>
              <a:spLocks noChangeAspect="1" noChangeShapeType="1"/>
            </p:cNvSpPr>
            <p:nvPr/>
          </p:nvSpPr>
          <p:spPr bwMode="auto">
            <a:xfrm>
              <a:off x="42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557" name="Freeform 365"/>
            <p:cNvSpPr>
              <a:spLocks noChangeAspect="1"/>
            </p:cNvSpPr>
            <p:nvPr/>
          </p:nvSpPr>
          <p:spPr bwMode="auto">
            <a:xfrm>
              <a:off x="447"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558" name="Freeform 366"/>
            <p:cNvSpPr>
              <a:spLocks noChangeAspect="1"/>
            </p:cNvSpPr>
            <p:nvPr/>
          </p:nvSpPr>
          <p:spPr bwMode="auto">
            <a:xfrm>
              <a:off x="468" y="1897"/>
              <a:ext cx="18" cy="3"/>
            </a:xfrm>
            <a:custGeom>
              <a:avLst/>
              <a:gdLst>
                <a:gd name="T0" fmla="*/ 0 w 24"/>
                <a:gd name="T1" fmla="*/ 5 h 5"/>
                <a:gd name="T2" fmla="*/ 15 w 24"/>
                <a:gd name="T3" fmla="*/ 0 h 5"/>
                <a:gd name="T4" fmla="*/ 24 w 24"/>
                <a:gd name="T5" fmla="*/ 0 h 5"/>
              </a:gdLst>
              <a:ahLst/>
              <a:cxnLst>
                <a:cxn ang="0">
                  <a:pos x="T0" y="T1"/>
                </a:cxn>
                <a:cxn ang="0">
                  <a:pos x="T2" y="T3"/>
                </a:cxn>
                <a:cxn ang="0">
                  <a:pos x="T4" y="T5"/>
                </a:cxn>
              </a:cxnLst>
              <a:rect l="0" t="0" r="r" b="b"/>
              <a:pathLst>
                <a:path w="24" h="5">
                  <a:moveTo>
                    <a:pt x="0" y="5"/>
                  </a:moveTo>
                  <a:lnTo>
                    <a:pt x="15"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559" name="Line 367"/>
            <p:cNvSpPr>
              <a:spLocks noChangeAspect="1" noChangeShapeType="1"/>
            </p:cNvSpPr>
            <p:nvPr/>
          </p:nvSpPr>
          <p:spPr bwMode="auto">
            <a:xfrm>
              <a:off x="48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560" name="Freeform 368"/>
            <p:cNvSpPr>
              <a:spLocks noChangeAspect="1"/>
            </p:cNvSpPr>
            <p:nvPr/>
          </p:nvSpPr>
          <p:spPr bwMode="auto">
            <a:xfrm>
              <a:off x="504" y="1897"/>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561" name="Line 369"/>
            <p:cNvSpPr>
              <a:spLocks noChangeAspect="1" noChangeShapeType="1"/>
            </p:cNvSpPr>
            <p:nvPr/>
          </p:nvSpPr>
          <p:spPr bwMode="auto">
            <a:xfrm>
              <a:off x="52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562" name="Freeform 370"/>
            <p:cNvSpPr>
              <a:spLocks noChangeAspect="1"/>
            </p:cNvSpPr>
            <p:nvPr/>
          </p:nvSpPr>
          <p:spPr bwMode="auto">
            <a:xfrm>
              <a:off x="544" y="1895"/>
              <a:ext cx="22" cy="2"/>
            </a:xfrm>
            <a:custGeom>
              <a:avLst/>
              <a:gdLst>
                <a:gd name="T0" fmla="*/ 0 w 29"/>
                <a:gd name="T1" fmla="*/ 5 h 5"/>
                <a:gd name="T2" fmla="*/ 14 w 29"/>
                <a:gd name="T3" fmla="*/ 0 h 5"/>
                <a:gd name="T4" fmla="*/ 29 w 29"/>
                <a:gd name="T5" fmla="*/ 0 h 5"/>
              </a:gdLst>
              <a:ahLst/>
              <a:cxnLst>
                <a:cxn ang="0">
                  <a:pos x="T0" y="T1"/>
                </a:cxn>
                <a:cxn ang="0">
                  <a:pos x="T2" y="T3"/>
                </a:cxn>
                <a:cxn ang="0">
                  <a:pos x="T4" y="T5"/>
                </a:cxn>
              </a:cxnLst>
              <a:rect l="0" t="0" r="r" b="b"/>
              <a:pathLst>
                <a:path w="29" h="5">
                  <a:moveTo>
                    <a:pt x="0" y="5"/>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563" name="Line 371"/>
            <p:cNvSpPr>
              <a:spLocks noChangeAspect="1" noChangeShapeType="1"/>
            </p:cNvSpPr>
            <p:nvPr/>
          </p:nvSpPr>
          <p:spPr bwMode="auto">
            <a:xfrm>
              <a:off x="566"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564" name="Freeform 372"/>
            <p:cNvSpPr>
              <a:spLocks noChangeAspect="1"/>
            </p:cNvSpPr>
            <p:nvPr/>
          </p:nvSpPr>
          <p:spPr bwMode="auto">
            <a:xfrm>
              <a:off x="584" y="1892"/>
              <a:ext cx="22" cy="3"/>
            </a:xfrm>
            <a:custGeom>
              <a:avLst/>
              <a:gdLst>
                <a:gd name="T0" fmla="*/ 0 w 29"/>
                <a:gd name="T1" fmla="*/ 5 h 5"/>
                <a:gd name="T2" fmla="*/ 14 w 29"/>
                <a:gd name="T3" fmla="*/ 5 h 5"/>
                <a:gd name="T4" fmla="*/ 29 w 29"/>
                <a:gd name="T5" fmla="*/ 0 h 5"/>
              </a:gdLst>
              <a:ahLst/>
              <a:cxnLst>
                <a:cxn ang="0">
                  <a:pos x="T0" y="T1"/>
                </a:cxn>
                <a:cxn ang="0">
                  <a:pos x="T2" y="T3"/>
                </a:cxn>
                <a:cxn ang="0">
                  <a:pos x="T4" y="T5"/>
                </a:cxn>
              </a:cxnLst>
              <a:rect l="0" t="0" r="r" b="b"/>
              <a:pathLst>
                <a:path w="29" h="5">
                  <a:moveTo>
                    <a:pt x="0" y="5"/>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565" name="Line 373"/>
            <p:cNvSpPr>
              <a:spLocks noChangeAspect="1" noChangeShapeType="1"/>
            </p:cNvSpPr>
            <p:nvPr/>
          </p:nvSpPr>
          <p:spPr bwMode="auto">
            <a:xfrm flipV="1">
              <a:off x="606"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566" name="Line 374"/>
            <p:cNvSpPr>
              <a:spLocks noChangeAspect="1" noChangeShapeType="1"/>
            </p:cNvSpPr>
            <p:nvPr/>
          </p:nvSpPr>
          <p:spPr bwMode="auto">
            <a:xfrm>
              <a:off x="624"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567" name="Freeform 375"/>
            <p:cNvSpPr>
              <a:spLocks noChangeAspect="1"/>
            </p:cNvSpPr>
            <p:nvPr/>
          </p:nvSpPr>
          <p:spPr bwMode="auto">
            <a:xfrm>
              <a:off x="642" y="1887"/>
              <a:ext cx="21" cy="2"/>
            </a:xfrm>
            <a:custGeom>
              <a:avLst/>
              <a:gdLst>
                <a:gd name="T0" fmla="*/ 0 w 28"/>
                <a:gd name="T1" fmla="*/ 4 h 4"/>
                <a:gd name="T2" fmla="*/ 14 w 28"/>
                <a:gd name="T3" fmla="*/ 4 h 4"/>
                <a:gd name="T4" fmla="*/ 28 w 28"/>
                <a:gd name="T5" fmla="*/ 0 h 4"/>
              </a:gdLst>
              <a:ahLst/>
              <a:cxnLst>
                <a:cxn ang="0">
                  <a:pos x="T0" y="T1"/>
                </a:cxn>
                <a:cxn ang="0">
                  <a:pos x="T2" y="T3"/>
                </a:cxn>
                <a:cxn ang="0">
                  <a:pos x="T4" y="T5"/>
                </a:cxn>
              </a:cxnLst>
              <a:rect l="0" t="0" r="r" b="b"/>
              <a:pathLst>
                <a:path w="28" h="4">
                  <a:moveTo>
                    <a:pt x="0" y="4"/>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568" name="Line 376"/>
            <p:cNvSpPr>
              <a:spLocks noChangeAspect="1" noChangeShapeType="1"/>
            </p:cNvSpPr>
            <p:nvPr/>
          </p:nvSpPr>
          <p:spPr bwMode="auto">
            <a:xfrm flipV="1">
              <a:off x="663"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569" name="Freeform 377"/>
            <p:cNvSpPr>
              <a:spLocks noChangeAspect="1"/>
            </p:cNvSpPr>
            <p:nvPr/>
          </p:nvSpPr>
          <p:spPr bwMode="auto">
            <a:xfrm>
              <a:off x="681" y="1881"/>
              <a:ext cx="22" cy="3"/>
            </a:xfrm>
            <a:custGeom>
              <a:avLst/>
              <a:gdLst>
                <a:gd name="T0" fmla="*/ 0 w 29"/>
                <a:gd name="T1" fmla="*/ 5 h 5"/>
                <a:gd name="T2" fmla="*/ 15 w 29"/>
                <a:gd name="T3" fmla="*/ 5 h 5"/>
                <a:gd name="T4" fmla="*/ 29 w 29"/>
                <a:gd name="T5" fmla="*/ 0 h 5"/>
              </a:gdLst>
              <a:ahLst/>
              <a:cxnLst>
                <a:cxn ang="0">
                  <a:pos x="T0" y="T1"/>
                </a:cxn>
                <a:cxn ang="0">
                  <a:pos x="T2" y="T3"/>
                </a:cxn>
                <a:cxn ang="0">
                  <a:pos x="T4" y="T5"/>
                </a:cxn>
              </a:cxnLst>
              <a:rect l="0" t="0" r="r" b="b"/>
              <a:pathLst>
                <a:path w="29" h="5">
                  <a:moveTo>
                    <a:pt x="0" y="5"/>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570" name="Line 378"/>
            <p:cNvSpPr>
              <a:spLocks noChangeAspect="1" noChangeShapeType="1"/>
            </p:cNvSpPr>
            <p:nvPr/>
          </p:nvSpPr>
          <p:spPr bwMode="auto">
            <a:xfrm flipV="1">
              <a:off x="703"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571" name="Line 379"/>
            <p:cNvSpPr>
              <a:spLocks noChangeAspect="1" noChangeShapeType="1"/>
            </p:cNvSpPr>
            <p:nvPr/>
          </p:nvSpPr>
          <p:spPr bwMode="auto">
            <a:xfrm flipV="1">
              <a:off x="721"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572" name="Freeform 380"/>
            <p:cNvSpPr>
              <a:spLocks noChangeAspect="1"/>
            </p:cNvSpPr>
            <p:nvPr/>
          </p:nvSpPr>
          <p:spPr bwMode="auto">
            <a:xfrm>
              <a:off x="739" y="1868"/>
              <a:ext cx="21" cy="5"/>
            </a:xfrm>
            <a:custGeom>
              <a:avLst/>
              <a:gdLst>
                <a:gd name="T0" fmla="*/ 0 w 29"/>
                <a:gd name="T1" fmla="*/ 10 h 10"/>
                <a:gd name="T2" fmla="*/ 15 w 29"/>
                <a:gd name="T3" fmla="*/ 5 h 10"/>
                <a:gd name="T4" fmla="*/ 29 w 29"/>
                <a:gd name="T5" fmla="*/ 0 h 10"/>
              </a:gdLst>
              <a:ahLst/>
              <a:cxnLst>
                <a:cxn ang="0">
                  <a:pos x="T0" y="T1"/>
                </a:cxn>
                <a:cxn ang="0">
                  <a:pos x="T2" y="T3"/>
                </a:cxn>
                <a:cxn ang="0">
                  <a:pos x="T4" y="T5"/>
                </a:cxn>
              </a:cxnLst>
              <a:rect l="0" t="0" r="r" b="b"/>
              <a:pathLst>
                <a:path w="29" h="10">
                  <a:moveTo>
                    <a:pt x="0" y="10"/>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573" name="Line 381"/>
            <p:cNvSpPr>
              <a:spLocks noChangeAspect="1" noChangeShapeType="1"/>
            </p:cNvSpPr>
            <p:nvPr/>
          </p:nvSpPr>
          <p:spPr bwMode="auto">
            <a:xfrm flipV="1">
              <a:off x="760"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574" name="Freeform 382"/>
            <p:cNvSpPr>
              <a:spLocks noChangeAspect="1"/>
            </p:cNvSpPr>
            <p:nvPr/>
          </p:nvSpPr>
          <p:spPr bwMode="auto">
            <a:xfrm>
              <a:off x="778" y="1857"/>
              <a:ext cx="22" cy="5"/>
            </a:xfrm>
            <a:custGeom>
              <a:avLst/>
              <a:gdLst>
                <a:gd name="T0" fmla="*/ 0 w 29"/>
                <a:gd name="T1" fmla="*/ 9 h 9"/>
                <a:gd name="T2" fmla="*/ 14 w 29"/>
                <a:gd name="T3" fmla="*/ 5 h 9"/>
                <a:gd name="T4" fmla="*/ 29 w 29"/>
                <a:gd name="T5" fmla="*/ 0 h 9"/>
              </a:gdLst>
              <a:ahLst/>
              <a:cxnLst>
                <a:cxn ang="0">
                  <a:pos x="T0" y="T1"/>
                </a:cxn>
                <a:cxn ang="0">
                  <a:pos x="T2" y="T3"/>
                </a:cxn>
                <a:cxn ang="0">
                  <a:pos x="T4" y="T5"/>
                </a:cxn>
              </a:cxnLst>
              <a:rect l="0" t="0" r="r" b="b"/>
              <a:pathLst>
                <a:path w="29" h="9">
                  <a:moveTo>
                    <a:pt x="0" y="9"/>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575" name="Line 383"/>
            <p:cNvSpPr>
              <a:spLocks noChangeAspect="1" noChangeShapeType="1"/>
            </p:cNvSpPr>
            <p:nvPr/>
          </p:nvSpPr>
          <p:spPr bwMode="auto">
            <a:xfrm flipV="1">
              <a:off x="800"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576" name="Freeform 384"/>
            <p:cNvSpPr>
              <a:spLocks noChangeAspect="1"/>
            </p:cNvSpPr>
            <p:nvPr/>
          </p:nvSpPr>
          <p:spPr bwMode="auto">
            <a:xfrm>
              <a:off x="818" y="1846"/>
              <a:ext cx="21" cy="5"/>
            </a:xfrm>
            <a:custGeom>
              <a:avLst/>
              <a:gdLst>
                <a:gd name="T0" fmla="*/ 0 w 28"/>
                <a:gd name="T1" fmla="*/ 9 h 9"/>
                <a:gd name="T2" fmla="*/ 14 w 28"/>
                <a:gd name="T3" fmla="*/ 4 h 9"/>
                <a:gd name="T4" fmla="*/ 28 w 28"/>
                <a:gd name="T5" fmla="*/ 0 h 9"/>
              </a:gdLst>
              <a:ahLst/>
              <a:cxnLst>
                <a:cxn ang="0">
                  <a:pos x="T0" y="T1"/>
                </a:cxn>
                <a:cxn ang="0">
                  <a:pos x="T2" y="T3"/>
                </a:cxn>
                <a:cxn ang="0">
                  <a:pos x="T4" y="T5"/>
                </a:cxn>
              </a:cxnLst>
              <a:rect l="0" t="0" r="r" b="b"/>
              <a:pathLst>
                <a:path w="28" h="9">
                  <a:moveTo>
                    <a:pt x="0" y="9"/>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577" name="Line 385"/>
            <p:cNvSpPr>
              <a:spLocks noChangeAspect="1" noChangeShapeType="1"/>
            </p:cNvSpPr>
            <p:nvPr/>
          </p:nvSpPr>
          <p:spPr bwMode="auto">
            <a:xfrm flipV="1">
              <a:off x="839"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578" name="Line 386"/>
            <p:cNvSpPr>
              <a:spLocks noChangeAspect="1" noChangeShapeType="1"/>
            </p:cNvSpPr>
            <p:nvPr/>
          </p:nvSpPr>
          <p:spPr bwMode="auto">
            <a:xfrm flipV="1">
              <a:off x="857"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579" name="Freeform 387"/>
            <p:cNvSpPr>
              <a:spLocks noChangeAspect="1"/>
            </p:cNvSpPr>
            <p:nvPr/>
          </p:nvSpPr>
          <p:spPr bwMode="auto">
            <a:xfrm>
              <a:off x="875" y="1819"/>
              <a:ext cx="22" cy="11"/>
            </a:xfrm>
            <a:custGeom>
              <a:avLst/>
              <a:gdLst>
                <a:gd name="T0" fmla="*/ 0 w 29"/>
                <a:gd name="T1" fmla="*/ 19 h 19"/>
                <a:gd name="T2" fmla="*/ 15 w 29"/>
                <a:gd name="T3" fmla="*/ 9 h 19"/>
                <a:gd name="T4" fmla="*/ 29 w 29"/>
                <a:gd name="T5" fmla="*/ 0 h 19"/>
              </a:gdLst>
              <a:ahLst/>
              <a:cxnLst>
                <a:cxn ang="0">
                  <a:pos x="T0" y="T1"/>
                </a:cxn>
                <a:cxn ang="0">
                  <a:pos x="T2" y="T3"/>
                </a:cxn>
                <a:cxn ang="0">
                  <a:pos x="T4" y="T5"/>
                </a:cxn>
              </a:cxnLst>
              <a:rect l="0" t="0" r="r" b="b"/>
              <a:pathLst>
                <a:path w="29" h="19">
                  <a:moveTo>
                    <a:pt x="0" y="19"/>
                  </a:moveTo>
                  <a:lnTo>
                    <a:pt x="15" y="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580" name="Line 388"/>
            <p:cNvSpPr>
              <a:spLocks noChangeAspect="1" noChangeShapeType="1"/>
            </p:cNvSpPr>
            <p:nvPr/>
          </p:nvSpPr>
          <p:spPr bwMode="auto">
            <a:xfrm flipV="1">
              <a:off x="897"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581" name="Freeform 389"/>
            <p:cNvSpPr>
              <a:spLocks noChangeAspect="1"/>
            </p:cNvSpPr>
            <p:nvPr/>
          </p:nvSpPr>
          <p:spPr bwMode="auto">
            <a:xfrm>
              <a:off x="915" y="1797"/>
              <a:ext cx="22" cy="11"/>
            </a:xfrm>
            <a:custGeom>
              <a:avLst/>
              <a:gdLst>
                <a:gd name="T0" fmla="*/ 0 w 29"/>
                <a:gd name="T1" fmla="*/ 19 h 19"/>
                <a:gd name="T2" fmla="*/ 15 w 29"/>
                <a:gd name="T3" fmla="*/ 10 h 19"/>
                <a:gd name="T4" fmla="*/ 29 w 29"/>
                <a:gd name="T5" fmla="*/ 0 h 19"/>
              </a:gdLst>
              <a:ahLst/>
              <a:cxnLst>
                <a:cxn ang="0">
                  <a:pos x="T0" y="T1"/>
                </a:cxn>
                <a:cxn ang="0">
                  <a:pos x="T2" y="T3"/>
                </a:cxn>
                <a:cxn ang="0">
                  <a:pos x="T4" y="T5"/>
                </a:cxn>
              </a:cxnLst>
              <a:rect l="0" t="0" r="r" b="b"/>
              <a:pathLst>
                <a:path w="29" h="19">
                  <a:moveTo>
                    <a:pt x="0" y="19"/>
                  </a:moveTo>
                  <a:lnTo>
                    <a:pt x="15" y="1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582" name="Line 390"/>
            <p:cNvSpPr>
              <a:spLocks noChangeAspect="1" noChangeShapeType="1"/>
            </p:cNvSpPr>
            <p:nvPr/>
          </p:nvSpPr>
          <p:spPr bwMode="auto">
            <a:xfrm flipV="1">
              <a:off x="937"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583" name="Line 391"/>
            <p:cNvSpPr>
              <a:spLocks noChangeAspect="1" noChangeShapeType="1"/>
            </p:cNvSpPr>
            <p:nvPr/>
          </p:nvSpPr>
          <p:spPr bwMode="auto">
            <a:xfrm flipV="1">
              <a:off x="955"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584" name="Freeform 392"/>
            <p:cNvSpPr>
              <a:spLocks noChangeAspect="1"/>
            </p:cNvSpPr>
            <p:nvPr/>
          </p:nvSpPr>
          <p:spPr bwMode="auto">
            <a:xfrm>
              <a:off x="973" y="1757"/>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585" name="Line 393"/>
            <p:cNvSpPr>
              <a:spLocks noChangeAspect="1" noChangeShapeType="1"/>
            </p:cNvSpPr>
            <p:nvPr/>
          </p:nvSpPr>
          <p:spPr bwMode="auto">
            <a:xfrm flipV="1">
              <a:off x="995"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586" name="Freeform 394"/>
            <p:cNvSpPr>
              <a:spLocks noChangeAspect="1"/>
            </p:cNvSpPr>
            <p:nvPr/>
          </p:nvSpPr>
          <p:spPr bwMode="auto">
            <a:xfrm>
              <a:off x="1013" y="1725"/>
              <a:ext cx="21" cy="15"/>
            </a:xfrm>
            <a:custGeom>
              <a:avLst/>
              <a:gdLst>
                <a:gd name="T0" fmla="*/ 0 w 28"/>
                <a:gd name="T1" fmla="*/ 28 h 28"/>
                <a:gd name="T2" fmla="*/ 14 w 28"/>
                <a:gd name="T3" fmla="*/ 14 h 28"/>
                <a:gd name="T4" fmla="*/ 28 w 28"/>
                <a:gd name="T5" fmla="*/ 0 h 28"/>
              </a:gdLst>
              <a:ahLst/>
              <a:cxnLst>
                <a:cxn ang="0">
                  <a:pos x="T0" y="T1"/>
                </a:cxn>
                <a:cxn ang="0">
                  <a:pos x="T2" y="T3"/>
                </a:cxn>
                <a:cxn ang="0">
                  <a:pos x="T4" y="T5"/>
                </a:cxn>
              </a:cxnLst>
              <a:rect l="0" t="0" r="r" b="b"/>
              <a:pathLst>
                <a:path w="28" h="28">
                  <a:moveTo>
                    <a:pt x="0" y="28"/>
                  </a:moveTo>
                  <a:lnTo>
                    <a:pt x="14" y="1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587" name="Line 395"/>
            <p:cNvSpPr>
              <a:spLocks noChangeAspect="1" noChangeShapeType="1"/>
            </p:cNvSpPr>
            <p:nvPr/>
          </p:nvSpPr>
          <p:spPr bwMode="auto">
            <a:xfrm flipV="1">
              <a:off x="1034"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588" name="Freeform 396"/>
            <p:cNvSpPr>
              <a:spLocks noChangeAspect="1"/>
            </p:cNvSpPr>
            <p:nvPr/>
          </p:nvSpPr>
          <p:spPr bwMode="auto">
            <a:xfrm>
              <a:off x="1052" y="1686"/>
              <a:ext cx="21" cy="20"/>
            </a:xfrm>
            <a:custGeom>
              <a:avLst/>
              <a:gdLst>
                <a:gd name="T0" fmla="*/ 0 w 29"/>
                <a:gd name="T1" fmla="*/ 34 h 34"/>
                <a:gd name="T2" fmla="*/ 15 w 29"/>
                <a:gd name="T3" fmla="*/ 20 h 34"/>
                <a:gd name="T4" fmla="*/ 29 w 29"/>
                <a:gd name="T5" fmla="*/ 0 h 34"/>
              </a:gdLst>
              <a:ahLst/>
              <a:cxnLst>
                <a:cxn ang="0">
                  <a:pos x="T0" y="T1"/>
                </a:cxn>
                <a:cxn ang="0">
                  <a:pos x="T2" y="T3"/>
                </a:cxn>
                <a:cxn ang="0">
                  <a:pos x="T4" y="T5"/>
                </a:cxn>
              </a:cxnLst>
              <a:rect l="0" t="0" r="r" b="b"/>
              <a:pathLst>
                <a:path w="29" h="34">
                  <a:moveTo>
                    <a:pt x="0" y="34"/>
                  </a:moveTo>
                  <a:lnTo>
                    <a:pt x="15" y="2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589" name="Line 397"/>
            <p:cNvSpPr>
              <a:spLocks noChangeAspect="1" noChangeShapeType="1"/>
            </p:cNvSpPr>
            <p:nvPr/>
          </p:nvSpPr>
          <p:spPr bwMode="auto">
            <a:xfrm flipV="1">
              <a:off x="1073"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590" name="Line 398"/>
            <p:cNvSpPr>
              <a:spLocks noChangeAspect="1" noChangeShapeType="1"/>
            </p:cNvSpPr>
            <p:nvPr/>
          </p:nvSpPr>
          <p:spPr bwMode="auto">
            <a:xfrm flipV="1">
              <a:off x="1091"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591" name="Freeform 399"/>
            <p:cNvSpPr>
              <a:spLocks noChangeAspect="1"/>
            </p:cNvSpPr>
            <p:nvPr/>
          </p:nvSpPr>
          <p:spPr bwMode="auto">
            <a:xfrm>
              <a:off x="1109" y="1617"/>
              <a:ext cx="22" cy="24"/>
            </a:xfrm>
            <a:custGeom>
              <a:avLst/>
              <a:gdLst>
                <a:gd name="T0" fmla="*/ 0 w 29"/>
                <a:gd name="T1" fmla="*/ 43 h 43"/>
                <a:gd name="T2" fmla="*/ 15 w 29"/>
                <a:gd name="T3" fmla="*/ 19 h 43"/>
                <a:gd name="T4" fmla="*/ 29 w 29"/>
                <a:gd name="T5" fmla="*/ 0 h 43"/>
              </a:gdLst>
              <a:ahLst/>
              <a:cxnLst>
                <a:cxn ang="0">
                  <a:pos x="T0" y="T1"/>
                </a:cxn>
                <a:cxn ang="0">
                  <a:pos x="T2" y="T3"/>
                </a:cxn>
                <a:cxn ang="0">
                  <a:pos x="T4" y="T5"/>
                </a:cxn>
              </a:cxnLst>
              <a:rect l="0" t="0" r="r" b="b"/>
              <a:pathLst>
                <a:path w="29" h="43">
                  <a:moveTo>
                    <a:pt x="0" y="43"/>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592" name="Line 400"/>
            <p:cNvSpPr>
              <a:spLocks noChangeAspect="1" noChangeShapeType="1"/>
            </p:cNvSpPr>
            <p:nvPr/>
          </p:nvSpPr>
          <p:spPr bwMode="auto">
            <a:xfrm flipV="1">
              <a:off x="1131"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593" name="Freeform 401"/>
            <p:cNvSpPr>
              <a:spLocks noChangeAspect="1"/>
            </p:cNvSpPr>
            <p:nvPr/>
          </p:nvSpPr>
          <p:spPr bwMode="auto">
            <a:xfrm>
              <a:off x="1149" y="1566"/>
              <a:ext cx="22" cy="27"/>
            </a:xfrm>
            <a:custGeom>
              <a:avLst/>
              <a:gdLst>
                <a:gd name="T0" fmla="*/ 0 w 29"/>
                <a:gd name="T1" fmla="*/ 48 h 48"/>
                <a:gd name="T2" fmla="*/ 14 w 29"/>
                <a:gd name="T3" fmla="*/ 24 h 48"/>
                <a:gd name="T4" fmla="*/ 29 w 29"/>
                <a:gd name="T5" fmla="*/ 0 h 48"/>
              </a:gdLst>
              <a:ahLst/>
              <a:cxnLst>
                <a:cxn ang="0">
                  <a:pos x="T0" y="T1"/>
                </a:cxn>
                <a:cxn ang="0">
                  <a:pos x="T2" y="T3"/>
                </a:cxn>
                <a:cxn ang="0">
                  <a:pos x="T4" y="T5"/>
                </a:cxn>
              </a:cxnLst>
              <a:rect l="0" t="0" r="r" b="b"/>
              <a:pathLst>
                <a:path w="29" h="48">
                  <a:moveTo>
                    <a:pt x="0" y="48"/>
                  </a:moveTo>
                  <a:lnTo>
                    <a:pt x="14" y="2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594" name="Line 402"/>
            <p:cNvSpPr>
              <a:spLocks noChangeAspect="1" noChangeShapeType="1"/>
            </p:cNvSpPr>
            <p:nvPr/>
          </p:nvSpPr>
          <p:spPr bwMode="auto">
            <a:xfrm flipV="1">
              <a:off x="1171"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595" name="Freeform 403"/>
            <p:cNvSpPr>
              <a:spLocks noChangeAspect="1"/>
            </p:cNvSpPr>
            <p:nvPr/>
          </p:nvSpPr>
          <p:spPr bwMode="auto">
            <a:xfrm>
              <a:off x="1189" y="1506"/>
              <a:ext cx="22" cy="30"/>
            </a:xfrm>
            <a:custGeom>
              <a:avLst/>
              <a:gdLst>
                <a:gd name="T0" fmla="*/ 0 w 29"/>
                <a:gd name="T1" fmla="*/ 53 h 53"/>
                <a:gd name="T2" fmla="*/ 14 w 29"/>
                <a:gd name="T3" fmla="*/ 29 h 53"/>
                <a:gd name="T4" fmla="*/ 29 w 29"/>
                <a:gd name="T5" fmla="*/ 0 h 53"/>
              </a:gdLst>
              <a:ahLst/>
              <a:cxnLst>
                <a:cxn ang="0">
                  <a:pos x="T0" y="T1"/>
                </a:cxn>
                <a:cxn ang="0">
                  <a:pos x="T2" y="T3"/>
                </a:cxn>
                <a:cxn ang="0">
                  <a:pos x="T4" y="T5"/>
                </a:cxn>
              </a:cxnLst>
              <a:rect l="0" t="0" r="r" b="b"/>
              <a:pathLst>
                <a:path w="29" h="53">
                  <a:moveTo>
                    <a:pt x="0" y="53"/>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596" name="Line 404"/>
            <p:cNvSpPr>
              <a:spLocks noChangeAspect="1" noChangeShapeType="1"/>
            </p:cNvSpPr>
            <p:nvPr/>
          </p:nvSpPr>
          <p:spPr bwMode="auto">
            <a:xfrm flipV="1">
              <a:off x="1211"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597" name="Line 405"/>
            <p:cNvSpPr>
              <a:spLocks noChangeAspect="1" noChangeShapeType="1"/>
            </p:cNvSpPr>
            <p:nvPr/>
          </p:nvSpPr>
          <p:spPr bwMode="auto">
            <a:xfrm flipV="1">
              <a:off x="1228"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598" name="Freeform 406"/>
            <p:cNvSpPr>
              <a:spLocks noChangeAspect="1"/>
            </p:cNvSpPr>
            <p:nvPr/>
          </p:nvSpPr>
          <p:spPr bwMode="auto">
            <a:xfrm>
              <a:off x="1246" y="1409"/>
              <a:ext cx="22" cy="32"/>
            </a:xfrm>
            <a:custGeom>
              <a:avLst/>
              <a:gdLst>
                <a:gd name="T0" fmla="*/ 0 w 29"/>
                <a:gd name="T1" fmla="*/ 58 h 58"/>
                <a:gd name="T2" fmla="*/ 15 w 29"/>
                <a:gd name="T3" fmla="*/ 29 h 58"/>
                <a:gd name="T4" fmla="*/ 29 w 29"/>
                <a:gd name="T5" fmla="*/ 0 h 58"/>
              </a:gdLst>
              <a:ahLst/>
              <a:cxnLst>
                <a:cxn ang="0">
                  <a:pos x="T0" y="T1"/>
                </a:cxn>
                <a:cxn ang="0">
                  <a:pos x="T2" y="T3"/>
                </a:cxn>
                <a:cxn ang="0">
                  <a:pos x="T4" y="T5"/>
                </a:cxn>
              </a:cxnLst>
              <a:rect l="0" t="0" r="r" b="b"/>
              <a:pathLst>
                <a:path w="29" h="58">
                  <a:moveTo>
                    <a:pt x="0" y="58"/>
                  </a:moveTo>
                  <a:lnTo>
                    <a:pt x="15"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599" name="Line 407"/>
            <p:cNvSpPr>
              <a:spLocks noChangeAspect="1" noChangeShapeType="1"/>
            </p:cNvSpPr>
            <p:nvPr/>
          </p:nvSpPr>
          <p:spPr bwMode="auto">
            <a:xfrm flipV="1">
              <a:off x="1268"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600" name="Freeform 408"/>
            <p:cNvSpPr>
              <a:spLocks noChangeAspect="1"/>
            </p:cNvSpPr>
            <p:nvPr/>
          </p:nvSpPr>
          <p:spPr bwMode="auto">
            <a:xfrm>
              <a:off x="1286" y="1336"/>
              <a:ext cx="22" cy="38"/>
            </a:xfrm>
            <a:custGeom>
              <a:avLst/>
              <a:gdLst>
                <a:gd name="T0" fmla="*/ 0 w 29"/>
                <a:gd name="T1" fmla="*/ 67 h 67"/>
                <a:gd name="T2" fmla="*/ 15 w 29"/>
                <a:gd name="T3" fmla="*/ 33 h 67"/>
                <a:gd name="T4" fmla="*/ 29 w 29"/>
                <a:gd name="T5" fmla="*/ 0 h 67"/>
              </a:gdLst>
              <a:ahLst/>
              <a:cxnLst>
                <a:cxn ang="0">
                  <a:pos x="T0" y="T1"/>
                </a:cxn>
                <a:cxn ang="0">
                  <a:pos x="T2" y="T3"/>
                </a:cxn>
                <a:cxn ang="0">
                  <a:pos x="T4" y="T5"/>
                </a:cxn>
              </a:cxnLst>
              <a:rect l="0" t="0" r="r" b="b"/>
              <a:pathLst>
                <a:path w="29" h="67">
                  <a:moveTo>
                    <a:pt x="0" y="67"/>
                  </a:moveTo>
                  <a:lnTo>
                    <a:pt x="15" y="33"/>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601" name="Line 409"/>
            <p:cNvSpPr>
              <a:spLocks noChangeAspect="1" noChangeShapeType="1"/>
            </p:cNvSpPr>
            <p:nvPr/>
          </p:nvSpPr>
          <p:spPr bwMode="auto">
            <a:xfrm flipV="1">
              <a:off x="1308"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602" name="Line 410"/>
            <p:cNvSpPr>
              <a:spLocks noChangeAspect="1" noChangeShapeType="1"/>
            </p:cNvSpPr>
            <p:nvPr/>
          </p:nvSpPr>
          <p:spPr bwMode="auto">
            <a:xfrm flipV="1">
              <a:off x="1326"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603" name="Freeform 411"/>
            <p:cNvSpPr>
              <a:spLocks noChangeAspect="1"/>
            </p:cNvSpPr>
            <p:nvPr/>
          </p:nvSpPr>
          <p:spPr bwMode="auto">
            <a:xfrm>
              <a:off x="1344" y="1222"/>
              <a:ext cx="21"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604" name="Freeform 412"/>
            <p:cNvSpPr>
              <a:spLocks noChangeAspect="1"/>
            </p:cNvSpPr>
            <p:nvPr/>
          </p:nvSpPr>
          <p:spPr bwMode="auto">
            <a:xfrm>
              <a:off x="1365" y="1182"/>
              <a:ext cx="18" cy="40"/>
            </a:xfrm>
            <a:custGeom>
              <a:avLst/>
              <a:gdLst>
                <a:gd name="T0" fmla="*/ 0 w 24"/>
                <a:gd name="T1" fmla="*/ 72 h 72"/>
                <a:gd name="T2" fmla="*/ 9 w 24"/>
                <a:gd name="T3" fmla="*/ 34 h 72"/>
                <a:gd name="T4" fmla="*/ 24 w 24"/>
                <a:gd name="T5" fmla="*/ 0 h 72"/>
              </a:gdLst>
              <a:ahLst/>
              <a:cxnLst>
                <a:cxn ang="0">
                  <a:pos x="T0" y="T1"/>
                </a:cxn>
                <a:cxn ang="0">
                  <a:pos x="T2" y="T3"/>
                </a:cxn>
                <a:cxn ang="0">
                  <a:pos x="T4" y="T5"/>
                </a:cxn>
              </a:cxnLst>
              <a:rect l="0" t="0" r="r" b="b"/>
              <a:pathLst>
                <a:path w="24" h="72">
                  <a:moveTo>
                    <a:pt x="0" y="72"/>
                  </a:moveTo>
                  <a:lnTo>
                    <a:pt x="9" y="3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605" name="Freeform 413"/>
            <p:cNvSpPr>
              <a:spLocks noChangeAspect="1"/>
            </p:cNvSpPr>
            <p:nvPr/>
          </p:nvSpPr>
          <p:spPr bwMode="auto">
            <a:xfrm>
              <a:off x="1383" y="1144"/>
              <a:ext cx="22"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606" name="Line 414"/>
            <p:cNvSpPr>
              <a:spLocks noChangeAspect="1" noChangeShapeType="1"/>
            </p:cNvSpPr>
            <p:nvPr/>
          </p:nvSpPr>
          <p:spPr bwMode="auto">
            <a:xfrm flipV="1">
              <a:off x="1405"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607" name="Freeform 415"/>
            <p:cNvSpPr>
              <a:spLocks noChangeAspect="1"/>
            </p:cNvSpPr>
            <p:nvPr/>
          </p:nvSpPr>
          <p:spPr bwMode="auto">
            <a:xfrm>
              <a:off x="1423" y="1063"/>
              <a:ext cx="21" cy="41"/>
            </a:xfrm>
            <a:custGeom>
              <a:avLst/>
              <a:gdLst>
                <a:gd name="T0" fmla="*/ 0 w 28"/>
                <a:gd name="T1" fmla="*/ 72 h 72"/>
                <a:gd name="T2" fmla="*/ 14 w 28"/>
                <a:gd name="T3" fmla="*/ 34 h 72"/>
                <a:gd name="T4" fmla="*/ 28 w 28"/>
                <a:gd name="T5" fmla="*/ 0 h 72"/>
              </a:gdLst>
              <a:ahLst/>
              <a:cxnLst>
                <a:cxn ang="0">
                  <a:pos x="T0" y="T1"/>
                </a:cxn>
                <a:cxn ang="0">
                  <a:pos x="T2" y="T3"/>
                </a:cxn>
                <a:cxn ang="0">
                  <a:pos x="T4" y="T5"/>
                </a:cxn>
              </a:cxnLst>
              <a:rect l="0" t="0" r="r" b="b"/>
              <a:pathLst>
                <a:path w="28" h="72">
                  <a:moveTo>
                    <a:pt x="0" y="72"/>
                  </a:moveTo>
                  <a:lnTo>
                    <a:pt x="14" y="3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608" name="Line 416"/>
            <p:cNvSpPr>
              <a:spLocks noChangeAspect="1" noChangeShapeType="1"/>
            </p:cNvSpPr>
            <p:nvPr/>
          </p:nvSpPr>
          <p:spPr bwMode="auto">
            <a:xfrm flipV="1">
              <a:off x="1444"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609" name="Line 417"/>
            <p:cNvSpPr>
              <a:spLocks noChangeAspect="1" noChangeShapeType="1"/>
            </p:cNvSpPr>
            <p:nvPr/>
          </p:nvSpPr>
          <p:spPr bwMode="auto">
            <a:xfrm flipV="1">
              <a:off x="1462"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610" name="Freeform 418"/>
            <p:cNvSpPr>
              <a:spLocks noChangeAspect="1"/>
            </p:cNvSpPr>
            <p:nvPr/>
          </p:nvSpPr>
          <p:spPr bwMode="auto">
            <a:xfrm>
              <a:off x="1480" y="945"/>
              <a:ext cx="22" cy="40"/>
            </a:xfrm>
            <a:custGeom>
              <a:avLst/>
              <a:gdLst>
                <a:gd name="T0" fmla="*/ 0 w 29"/>
                <a:gd name="T1" fmla="*/ 72 h 72"/>
                <a:gd name="T2" fmla="*/ 15 w 29"/>
                <a:gd name="T3" fmla="*/ 34 h 72"/>
                <a:gd name="T4" fmla="*/ 29 w 29"/>
                <a:gd name="T5" fmla="*/ 0 h 72"/>
              </a:gdLst>
              <a:ahLst/>
              <a:cxnLst>
                <a:cxn ang="0">
                  <a:pos x="T0" y="T1"/>
                </a:cxn>
                <a:cxn ang="0">
                  <a:pos x="T2" y="T3"/>
                </a:cxn>
                <a:cxn ang="0">
                  <a:pos x="T4" y="T5"/>
                </a:cxn>
              </a:cxnLst>
              <a:rect l="0" t="0" r="r" b="b"/>
              <a:pathLst>
                <a:path w="29" h="72">
                  <a:moveTo>
                    <a:pt x="0" y="72"/>
                  </a:moveTo>
                  <a:lnTo>
                    <a:pt x="15"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611" name="Line 419"/>
            <p:cNvSpPr>
              <a:spLocks noChangeAspect="1" noChangeShapeType="1"/>
            </p:cNvSpPr>
            <p:nvPr/>
          </p:nvSpPr>
          <p:spPr bwMode="auto">
            <a:xfrm flipV="1">
              <a:off x="1502"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612" name="Freeform 420"/>
            <p:cNvSpPr>
              <a:spLocks noChangeAspect="1"/>
            </p:cNvSpPr>
            <p:nvPr/>
          </p:nvSpPr>
          <p:spPr bwMode="auto">
            <a:xfrm>
              <a:off x="1520" y="872"/>
              <a:ext cx="22" cy="35"/>
            </a:xfrm>
            <a:custGeom>
              <a:avLst/>
              <a:gdLst>
                <a:gd name="T0" fmla="*/ 0 w 29"/>
                <a:gd name="T1" fmla="*/ 62 h 62"/>
                <a:gd name="T2" fmla="*/ 14 w 29"/>
                <a:gd name="T3" fmla="*/ 28 h 62"/>
                <a:gd name="T4" fmla="*/ 29 w 29"/>
                <a:gd name="T5" fmla="*/ 0 h 62"/>
              </a:gdLst>
              <a:ahLst/>
              <a:cxnLst>
                <a:cxn ang="0">
                  <a:pos x="T0" y="T1"/>
                </a:cxn>
                <a:cxn ang="0">
                  <a:pos x="T2" y="T3"/>
                </a:cxn>
                <a:cxn ang="0">
                  <a:pos x="T4" y="T5"/>
                </a:cxn>
              </a:cxnLst>
              <a:rect l="0" t="0" r="r" b="b"/>
              <a:pathLst>
                <a:path w="29" h="62">
                  <a:moveTo>
                    <a:pt x="0" y="62"/>
                  </a:moveTo>
                  <a:lnTo>
                    <a:pt x="14" y="28"/>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613" name="Line 421"/>
            <p:cNvSpPr>
              <a:spLocks noChangeAspect="1" noChangeShapeType="1"/>
            </p:cNvSpPr>
            <p:nvPr/>
          </p:nvSpPr>
          <p:spPr bwMode="auto">
            <a:xfrm flipV="1">
              <a:off x="1542"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614" name="Line 422"/>
            <p:cNvSpPr>
              <a:spLocks noChangeAspect="1" noChangeShapeType="1"/>
            </p:cNvSpPr>
            <p:nvPr/>
          </p:nvSpPr>
          <p:spPr bwMode="auto">
            <a:xfrm flipV="1">
              <a:off x="1560"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615" name="Freeform 423"/>
            <p:cNvSpPr>
              <a:spLocks noChangeAspect="1"/>
            </p:cNvSpPr>
            <p:nvPr/>
          </p:nvSpPr>
          <p:spPr bwMode="auto">
            <a:xfrm>
              <a:off x="1578" y="769"/>
              <a:ext cx="22" cy="33"/>
            </a:xfrm>
            <a:custGeom>
              <a:avLst/>
              <a:gdLst>
                <a:gd name="T0" fmla="*/ 0 w 29"/>
                <a:gd name="T1" fmla="*/ 58 h 58"/>
                <a:gd name="T2" fmla="*/ 14 w 29"/>
                <a:gd name="T3" fmla="*/ 29 h 58"/>
                <a:gd name="T4" fmla="*/ 29 w 29"/>
                <a:gd name="T5" fmla="*/ 0 h 58"/>
              </a:gdLst>
              <a:ahLst/>
              <a:cxnLst>
                <a:cxn ang="0">
                  <a:pos x="T0" y="T1"/>
                </a:cxn>
                <a:cxn ang="0">
                  <a:pos x="T2" y="T3"/>
                </a:cxn>
                <a:cxn ang="0">
                  <a:pos x="T4" y="T5"/>
                </a:cxn>
              </a:cxnLst>
              <a:rect l="0" t="0" r="r" b="b"/>
              <a:pathLst>
                <a:path w="29" h="58">
                  <a:moveTo>
                    <a:pt x="0" y="58"/>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616" name="Line 424"/>
            <p:cNvSpPr>
              <a:spLocks noChangeAspect="1" noChangeShapeType="1"/>
            </p:cNvSpPr>
            <p:nvPr/>
          </p:nvSpPr>
          <p:spPr bwMode="auto">
            <a:xfrm flipV="1">
              <a:off x="1600"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617" name="Freeform 425"/>
            <p:cNvSpPr>
              <a:spLocks noChangeAspect="1"/>
            </p:cNvSpPr>
            <p:nvPr/>
          </p:nvSpPr>
          <p:spPr bwMode="auto">
            <a:xfrm>
              <a:off x="1618" y="712"/>
              <a:ext cx="21" cy="27"/>
            </a:xfrm>
            <a:custGeom>
              <a:avLst/>
              <a:gdLst>
                <a:gd name="T0" fmla="*/ 0 w 28"/>
                <a:gd name="T1" fmla="*/ 48 h 48"/>
                <a:gd name="T2" fmla="*/ 14 w 28"/>
                <a:gd name="T3" fmla="*/ 24 h 48"/>
                <a:gd name="T4" fmla="*/ 28 w 28"/>
                <a:gd name="T5" fmla="*/ 0 h 48"/>
              </a:gdLst>
              <a:ahLst/>
              <a:cxnLst>
                <a:cxn ang="0">
                  <a:pos x="T0" y="T1"/>
                </a:cxn>
                <a:cxn ang="0">
                  <a:pos x="T2" y="T3"/>
                </a:cxn>
                <a:cxn ang="0">
                  <a:pos x="T4" y="T5"/>
                </a:cxn>
              </a:cxnLst>
              <a:rect l="0" t="0" r="r" b="b"/>
              <a:pathLst>
                <a:path w="28" h="48">
                  <a:moveTo>
                    <a:pt x="0" y="48"/>
                  </a:moveTo>
                  <a:lnTo>
                    <a:pt x="14" y="2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618" name="Freeform 426"/>
            <p:cNvSpPr>
              <a:spLocks noChangeAspect="1"/>
            </p:cNvSpPr>
            <p:nvPr/>
          </p:nvSpPr>
          <p:spPr bwMode="auto">
            <a:xfrm>
              <a:off x="1639" y="686"/>
              <a:ext cx="18" cy="26"/>
            </a:xfrm>
            <a:custGeom>
              <a:avLst/>
              <a:gdLst>
                <a:gd name="T0" fmla="*/ 0 w 24"/>
                <a:gd name="T1" fmla="*/ 47 h 47"/>
                <a:gd name="T2" fmla="*/ 10 w 24"/>
                <a:gd name="T3" fmla="*/ 24 h 47"/>
                <a:gd name="T4" fmla="*/ 24 w 24"/>
                <a:gd name="T5" fmla="*/ 0 h 47"/>
              </a:gdLst>
              <a:ahLst/>
              <a:cxnLst>
                <a:cxn ang="0">
                  <a:pos x="T0" y="T1"/>
                </a:cxn>
                <a:cxn ang="0">
                  <a:pos x="T2" y="T3"/>
                </a:cxn>
                <a:cxn ang="0">
                  <a:pos x="T4" y="T5"/>
                </a:cxn>
              </a:cxnLst>
              <a:rect l="0" t="0" r="r" b="b"/>
              <a:pathLst>
                <a:path w="24" h="47">
                  <a:moveTo>
                    <a:pt x="0" y="47"/>
                  </a:moveTo>
                  <a:lnTo>
                    <a:pt x="10" y="2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619" name="Freeform 427"/>
            <p:cNvSpPr>
              <a:spLocks noChangeAspect="1"/>
            </p:cNvSpPr>
            <p:nvPr/>
          </p:nvSpPr>
          <p:spPr bwMode="auto">
            <a:xfrm>
              <a:off x="1657" y="664"/>
              <a:ext cx="21" cy="22"/>
            </a:xfrm>
            <a:custGeom>
              <a:avLst/>
              <a:gdLst>
                <a:gd name="T0" fmla="*/ 0 w 29"/>
                <a:gd name="T1" fmla="*/ 39 h 39"/>
                <a:gd name="T2" fmla="*/ 15 w 29"/>
                <a:gd name="T3" fmla="*/ 19 h 39"/>
                <a:gd name="T4" fmla="*/ 29 w 29"/>
                <a:gd name="T5" fmla="*/ 0 h 39"/>
              </a:gdLst>
              <a:ahLst/>
              <a:cxnLst>
                <a:cxn ang="0">
                  <a:pos x="T0" y="T1"/>
                </a:cxn>
                <a:cxn ang="0">
                  <a:pos x="T2" y="T3"/>
                </a:cxn>
                <a:cxn ang="0">
                  <a:pos x="T4" y="T5"/>
                </a:cxn>
              </a:cxnLst>
              <a:rect l="0" t="0" r="r" b="b"/>
              <a:pathLst>
                <a:path w="29" h="39">
                  <a:moveTo>
                    <a:pt x="0" y="39"/>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620" name="Freeform 428"/>
            <p:cNvSpPr>
              <a:spLocks noChangeAspect="1"/>
            </p:cNvSpPr>
            <p:nvPr/>
          </p:nvSpPr>
          <p:spPr bwMode="auto">
            <a:xfrm>
              <a:off x="1678" y="643"/>
              <a:ext cx="18" cy="21"/>
            </a:xfrm>
            <a:custGeom>
              <a:avLst/>
              <a:gdLst>
                <a:gd name="T0" fmla="*/ 0 w 24"/>
                <a:gd name="T1" fmla="*/ 38 h 38"/>
                <a:gd name="T2" fmla="*/ 15 w 24"/>
                <a:gd name="T3" fmla="*/ 19 h 38"/>
                <a:gd name="T4" fmla="*/ 24 w 24"/>
                <a:gd name="T5" fmla="*/ 0 h 38"/>
              </a:gdLst>
              <a:ahLst/>
              <a:cxnLst>
                <a:cxn ang="0">
                  <a:pos x="T0" y="T1"/>
                </a:cxn>
                <a:cxn ang="0">
                  <a:pos x="T2" y="T3"/>
                </a:cxn>
                <a:cxn ang="0">
                  <a:pos x="T4" y="T5"/>
                </a:cxn>
              </a:cxnLst>
              <a:rect l="0" t="0" r="r" b="b"/>
              <a:pathLst>
                <a:path w="24" h="38">
                  <a:moveTo>
                    <a:pt x="0" y="38"/>
                  </a:moveTo>
                  <a:lnTo>
                    <a:pt x="15" y="19"/>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621" name="Freeform 429"/>
            <p:cNvSpPr>
              <a:spLocks noChangeAspect="1"/>
            </p:cNvSpPr>
            <p:nvPr/>
          </p:nvSpPr>
          <p:spPr bwMode="auto">
            <a:xfrm>
              <a:off x="1696" y="626"/>
              <a:ext cx="18" cy="17"/>
            </a:xfrm>
            <a:custGeom>
              <a:avLst/>
              <a:gdLst>
                <a:gd name="T0" fmla="*/ 0 w 24"/>
                <a:gd name="T1" fmla="*/ 29 h 29"/>
                <a:gd name="T2" fmla="*/ 10 w 24"/>
                <a:gd name="T3" fmla="*/ 14 h 29"/>
                <a:gd name="T4" fmla="*/ 24 w 24"/>
                <a:gd name="T5" fmla="*/ 0 h 29"/>
              </a:gdLst>
              <a:ahLst/>
              <a:cxnLst>
                <a:cxn ang="0">
                  <a:pos x="T0" y="T1"/>
                </a:cxn>
                <a:cxn ang="0">
                  <a:pos x="T2" y="T3"/>
                </a:cxn>
                <a:cxn ang="0">
                  <a:pos x="T4" y="T5"/>
                </a:cxn>
              </a:cxnLst>
              <a:rect l="0" t="0" r="r" b="b"/>
              <a:pathLst>
                <a:path w="24" h="29">
                  <a:moveTo>
                    <a:pt x="0" y="29"/>
                  </a:moveTo>
                  <a:lnTo>
                    <a:pt x="10" y="1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622" name="Freeform 430"/>
            <p:cNvSpPr>
              <a:spLocks noChangeAspect="1"/>
            </p:cNvSpPr>
            <p:nvPr/>
          </p:nvSpPr>
          <p:spPr bwMode="auto">
            <a:xfrm>
              <a:off x="1714" y="610"/>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623" name="Line 431"/>
            <p:cNvSpPr>
              <a:spLocks noChangeAspect="1" noChangeShapeType="1"/>
            </p:cNvSpPr>
            <p:nvPr/>
          </p:nvSpPr>
          <p:spPr bwMode="auto">
            <a:xfrm flipV="1">
              <a:off x="1736"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624" name="Freeform 432"/>
            <p:cNvSpPr>
              <a:spLocks noChangeAspect="1"/>
            </p:cNvSpPr>
            <p:nvPr/>
          </p:nvSpPr>
          <p:spPr bwMode="auto">
            <a:xfrm>
              <a:off x="1754" y="591"/>
              <a:ext cx="22" cy="8"/>
            </a:xfrm>
            <a:custGeom>
              <a:avLst/>
              <a:gdLst>
                <a:gd name="T0" fmla="*/ 0 w 29"/>
                <a:gd name="T1" fmla="*/ 14 h 14"/>
                <a:gd name="T2" fmla="*/ 14 w 29"/>
                <a:gd name="T3" fmla="*/ 4 h 14"/>
                <a:gd name="T4" fmla="*/ 29 w 29"/>
                <a:gd name="T5" fmla="*/ 0 h 14"/>
              </a:gdLst>
              <a:ahLst/>
              <a:cxnLst>
                <a:cxn ang="0">
                  <a:pos x="T0" y="T1"/>
                </a:cxn>
                <a:cxn ang="0">
                  <a:pos x="T2" y="T3"/>
                </a:cxn>
                <a:cxn ang="0">
                  <a:pos x="T4" y="T5"/>
                </a:cxn>
              </a:cxnLst>
              <a:rect l="0" t="0" r="r" b="b"/>
              <a:pathLst>
                <a:path w="29" h="14">
                  <a:moveTo>
                    <a:pt x="0" y="14"/>
                  </a:moveTo>
                  <a:lnTo>
                    <a:pt x="14" y="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625" name="Freeform 433"/>
            <p:cNvSpPr>
              <a:spLocks noChangeAspect="1"/>
            </p:cNvSpPr>
            <p:nvPr/>
          </p:nvSpPr>
          <p:spPr bwMode="auto">
            <a:xfrm>
              <a:off x="1776" y="586"/>
              <a:ext cx="18" cy="5"/>
            </a:xfrm>
            <a:custGeom>
              <a:avLst/>
              <a:gdLst>
                <a:gd name="T0" fmla="*/ 0 w 24"/>
                <a:gd name="T1" fmla="*/ 10 h 10"/>
                <a:gd name="T2" fmla="*/ 14 w 24"/>
                <a:gd name="T3" fmla="*/ 5 h 10"/>
                <a:gd name="T4" fmla="*/ 24 w 24"/>
                <a:gd name="T5" fmla="*/ 0 h 10"/>
              </a:gdLst>
              <a:ahLst/>
              <a:cxnLst>
                <a:cxn ang="0">
                  <a:pos x="T0" y="T1"/>
                </a:cxn>
                <a:cxn ang="0">
                  <a:pos x="T2" y="T3"/>
                </a:cxn>
                <a:cxn ang="0">
                  <a:pos x="T4" y="T5"/>
                </a:cxn>
              </a:cxnLst>
              <a:rect l="0" t="0" r="r" b="b"/>
              <a:pathLst>
                <a:path w="24" h="10">
                  <a:moveTo>
                    <a:pt x="0" y="10"/>
                  </a:moveTo>
                  <a:lnTo>
                    <a:pt x="14" y="5"/>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626" name="Freeform 434"/>
            <p:cNvSpPr>
              <a:spLocks noChangeAspect="1"/>
            </p:cNvSpPr>
            <p:nvPr/>
          </p:nvSpPr>
          <p:spPr bwMode="auto">
            <a:xfrm>
              <a:off x="1794" y="586"/>
              <a:ext cx="18" cy="0"/>
            </a:xfrm>
            <a:custGeom>
              <a:avLst/>
              <a:gdLst>
                <a:gd name="T0" fmla="*/ 0 w 24"/>
                <a:gd name="T1" fmla="*/ 9 w 24"/>
                <a:gd name="T2" fmla="*/ 24 w 24"/>
              </a:gdLst>
              <a:ahLst/>
              <a:cxnLst>
                <a:cxn ang="0">
                  <a:pos x="T0" y="0"/>
                </a:cxn>
                <a:cxn ang="0">
                  <a:pos x="T1" y="0"/>
                </a:cxn>
                <a:cxn ang="0">
                  <a:pos x="T2" y="0"/>
                </a:cxn>
              </a:cxnLst>
              <a:rect l="0" t="0" r="r" b="b"/>
              <a:pathLst>
                <a:path w="24">
                  <a:moveTo>
                    <a:pt x="0" y="0"/>
                  </a:moveTo>
                  <a:lnTo>
                    <a:pt x="9"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627" name="Freeform 435"/>
            <p:cNvSpPr>
              <a:spLocks noChangeAspect="1"/>
            </p:cNvSpPr>
            <p:nvPr/>
          </p:nvSpPr>
          <p:spPr bwMode="auto">
            <a:xfrm>
              <a:off x="1812" y="586"/>
              <a:ext cx="21" cy="0"/>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628" name="Freeform 436"/>
            <p:cNvSpPr>
              <a:spLocks noChangeAspect="1"/>
            </p:cNvSpPr>
            <p:nvPr/>
          </p:nvSpPr>
          <p:spPr bwMode="auto">
            <a:xfrm>
              <a:off x="1833" y="586"/>
              <a:ext cx="18" cy="5"/>
            </a:xfrm>
            <a:custGeom>
              <a:avLst/>
              <a:gdLst>
                <a:gd name="T0" fmla="*/ 0 w 24"/>
                <a:gd name="T1" fmla="*/ 0 h 10"/>
                <a:gd name="T2" fmla="*/ 10 w 24"/>
                <a:gd name="T3" fmla="*/ 5 h 10"/>
                <a:gd name="T4" fmla="*/ 24 w 24"/>
                <a:gd name="T5" fmla="*/ 10 h 10"/>
              </a:gdLst>
              <a:ahLst/>
              <a:cxnLst>
                <a:cxn ang="0">
                  <a:pos x="T0" y="T1"/>
                </a:cxn>
                <a:cxn ang="0">
                  <a:pos x="T2" y="T3"/>
                </a:cxn>
                <a:cxn ang="0">
                  <a:pos x="T4" y="T5"/>
                </a:cxn>
              </a:cxnLst>
              <a:rect l="0" t="0" r="r" b="b"/>
              <a:pathLst>
                <a:path w="24" h="10">
                  <a:moveTo>
                    <a:pt x="0" y="0"/>
                  </a:moveTo>
                  <a:lnTo>
                    <a:pt x="10" y="5"/>
                  </a:lnTo>
                  <a:lnTo>
                    <a:pt x="24"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629" name="Freeform 437"/>
            <p:cNvSpPr>
              <a:spLocks noChangeAspect="1"/>
            </p:cNvSpPr>
            <p:nvPr/>
          </p:nvSpPr>
          <p:spPr bwMode="auto">
            <a:xfrm>
              <a:off x="1851" y="591"/>
              <a:ext cx="22" cy="8"/>
            </a:xfrm>
            <a:custGeom>
              <a:avLst/>
              <a:gdLst>
                <a:gd name="T0" fmla="*/ 0 w 29"/>
                <a:gd name="T1" fmla="*/ 0 h 14"/>
                <a:gd name="T2" fmla="*/ 15 w 29"/>
                <a:gd name="T3" fmla="*/ 4 h 14"/>
                <a:gd name="T4" fmla="*/ 29 w 29"/>
                <a:gd name="T5" fmla="*/ 14 h 14"/>
              </a:gdLst>
              <a:ahLst/>
              <a:cxnLst>
                <a:cxn ang="0">
                  <a:pos x="T0" y="T1"/>
                </a:cxn>
                <a:cxn ang="0">
                  <a:pos x="T2" y="T3"/>
                </a:cxn>
                <a:cxn ang="0">
                  <a:pos x="T4" y="T5"/>
                </a:cxn>
              </a:cxnLst>
              <a:rect l="0" t="0" r="r" b="b"/>
              <a:pathLst>
                <a:path w="29" h="14">
                  <a:moveTo>
                    <a:pt x="0" y="0"/>
                  </a:moveTo>
                  <a:lnTo>
                    <a:pt x="15" y="4"/>
                  </a:lnTo>
                  <a:lnTo>
                    <a:pt x="29" y="1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630" name="Line 438"/>
            <p:cNvSpPr>
              <a:spLocks noChangeAspect="1" noChangeShapeType="1"/>
            </p:cNvSpPr>
            <p:nvPr/>
          </p:nvSpPr>
          <p:spPr bwMode="auto">
            <a:xfrm>
              <a:off x="1873"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631" name="Freeform 439"/>
            <p:cNvSpPr>
              <a:spLocks noChangeAspect="1"/>
            </p:cNvSpPr>
            <p:nvPr/>
          </p:nvSpPr>
          <p:spPr bwMode="auto">
            <a:xfrm>
              <a:off x="1891" y="610"/>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632" name="Freeform 440"/>
            <p:cNvSpPr>
              <a:spLocks noChangeAspect="1"/>
            </p:cNvSpPr>
            <p:nvPr/>
          </p:nvSpPr>
          <p:spPr bwMode="auto">
            <a:xfrm>
              <a:off x="1913" y="626"/>
              <a:ext cx="18" cy="17"/>
            </a:xfrm>
            <a:custGeom>
              <a:avLst/>
              <a:gdLst>
                <a:gd name="T0" fmla="*/ 0 w 24"/>
                <a:gd name="T1" fmla="*/ 0 h 29"/>
                <a:gd name="T2" fmla="*/ 14 w 24"/>
                <a:gd name="T3" fmla="*/ 14 h 29"/>
                <a:gd name="T4" fmla="*/ 24 w 24"/>
                <a:gd name="T5" fmla="*/ 29 h 29"/>
              </a:gdLst>
              <a:ahLst/>
              <a:cxnLst>
                <a:cxn ang="0">
                  <a:pos x="T0" y="T1"/>
                </a:cxn>
                <a:cxn ang="0">
                  <a:pos x="T2" y="T3"/>
                </a:cxn>
                <a:cxn ang="0">
                  <a:pos x="T4" y="T5"/>
                </a:cxn>
              </a:cxnLst>
              <a:rect l="0" t="0" r="r" b="b"/>
              <a:pathLst>
                <a:path w="24" h="29">
                  <a:moveTo>
                    <a:pt x="0" y="0"/>
                  </a:moveTo>
                  <a:lnTo>
                    <a:pt x="14" y="14"/>
                  </a:lnTo>
                  <a:lnTo>
                    <a:pt x="24"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633" name="Freeform 441"/>
            <p:cNvSpPr>
              <a:spLocks noChangeAspect="1"/>
            </p:cNvSpPr>
            <p:nvPr/>
          </p:nvSpPr>
          <p:spPr bwMode="auto">
            <a:xfrm>
              <a:off x="1931" y="643"/>
              <a:ext cx="18" cy="21"/>
            </a:xfrm>
            <a:custGeom>
              <a:avLst/>
              <a:gdLst>
                <a:gd name="T0" fmla="*/ 0 w 24"/>
                <a:gd name="T1" fmla="*/ 0 h 38"/>
                <a:gd name="T2" fmla="*/ 9 w 24"/>
                <a:gd name="T3" fmla="*/ 19 h 38"/>
                <a:gd name="T4" fmla="*/ 24 w 24"/>
                <a:gd name="T5" fmla="*/ 38 h 38"/>
              </a:gdLst>
              <a:ahLst/>
              <a:cxnLst>
                <a:cxn ang="0">
                  <a:pos x="T0" y="T1"/>
                </a:cxn>
                <a:cxn ang="0">
                  <a:pos x="T2" y="T3"/>
                </a:cxn>
                <a:cxn ang="0">
                  <a:pos x="T4" y="T5"/>
                </a:cxn>
              </a:cxnLst>
              <a:rect l="0" t="0" r="r" b="b"/>
              <a:pathLst>
                <a:path w="24" h="38">
                  <a:moveTo>
                    <a:pt x="0" y="0"/>
                  </a:moveTo>
                  <a:lnTo>
                    <a:pt x="9" y="19"/>
                  </a:lnTo>
                  <a:lnTo>
                    <a:pt x="24" y="3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634" name="Freeform 442"/>
            <p:cNvSpPr>
              <a:spLocks noChangeAspect="1"/>
            </p:cNvSpPr>
            <p:nvPr/>
          </p:nvSpPr>
          <p:spPr bwMode="auto">
            <a:xfrm>
              <a:off x="1949" y="664"/>
              <a:ext cx="21" cy="22"/>
            </a:xfrm>
            <a:custGeom>
              <a:avLst/>
              <a:gdLst>
                <a:gd name="T0" fmla="*/ 0 w 29"/>
                <a:gd name="T1" fmla="*/ 0 h 39"/>
                <a:gd name="T2" fmla="*/ 14 w 29"/>
                <a:gd name="T3" fmla="*/ 19 h 39"/>
                <a:gd name="T4" fmla="*/ 29 w 29"/>
                <a:gd name="T5" fmla="*/ 39 h 39"/>
              </a:gdLst>
              <a:ahLst/>
              <a:cxnLst>
                <a:cxn ang="0">
                  <a:pos x="T0" y="T1"/>
                </a:cxn>
                <a:cxn ang="0">
                  <a:pos x="T2" y="T3"/>
                </a:cxn>
                <a:cxn ang="0">
                  <a:pos x="T4" y="T5"/>
                </a:cxn>
              </a:cxnLst>
              <a:rect l="0" t="0" r="r" b="b"/>
              <a:pathLst>
                <a:path w="29" h="39">
                  <a:moveTo>
                    <a:pt x="0" y="0"/>
                  </a:moveTo>
                  <a:lnTo>
                    <a:pt x="14" y="19"/>
                  </a:lnTo>
                  <a:lnTo>
                    <a:pt x="29" y="3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635" name="Freeform 443"/>
            <p:cNvSpPr>
              <a:spLocks noChangeAspect="1"/>
            </p:cNvSpPr>
            <p:nvPr/>
          </p:nvSpPr>
          <p:spPr bwMode="auto">
            <a:xfrm>
              <a:off x="1970" y="686"/>
              <a:ext cx="18" cy="26"/>
            </a:xfrm>
            <a:custGeom>
              <a:avLst/>
              <a:gdLst>
                <a:gd name="T0" fmla="*/ 0 w 24"/>
                <a:gd name="T1" fmla="*/ 0 h 47"/>
                <a:gd name="T2" fmla="*/ 9 w 24"/>
                <a:gd name="T3" fmla="*/ 24 h 47"/>
                <a:gd name="T4" fmla="*/ 24 w 24"/>
                <a:gd name="T5" fmla="*/ 47 h 47"/>
              </a:gdLst>
              <a:ahLst/>
              <a:cxnLst>
                <a:cxn ang="0">
                  <a:pos x="T0" y="T1"/>
                </a:cxn>
                <a:cxn ang="0">
                  <a:pos x="T2" y="T3"/>
                </a:cxn>
                <a:cxn ang="0">
                  <a:pos x="T4" y="T5"/>
                </a:cxn>
              </a:cxnLst>
              <a:rect l="0" t="0" r="r" b="b"/>
              <a:pathLst>
                <a:path w="24" h="47">
                  <a:moveTo>
                    <a:pt x="0" y="0"/>
                  </a:moveTo>
                  <a:lnTo>
                    <a:pt x="9" y="24"/>
                  </a:lnTo>
                  <a:lnTo>
                    <a:pt x="24" y="4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636" name="Freeform 444"/>
            <p:cNvSpPr>
              <a:spLocks noChangeAspect="1"/>
            </p:cNvSpPr>
            <p:nvPr/>
          </p:nvSpPr>
          <p:spPr bwMode="auto">
            <a:xfrm>
              <a:off x="1988" y="712"/>
              <a:ext cx="21" cy="27"/>
            </a:xfrm>
            <a:custGeom>
              <a:avLst/>
              <a:gdLst>
                <a:gd name="T0" fmla="*/ 0 w 28"/>
                <a:gd name="T1" fmla="*/ 0 h 48"/>
                <a:gd name="T2" fmla="*/ 14 w 28"/>
                <a:gd name="T3" fmla="*/ 24 h 48"/>
                <a:gd name="T4" fmla="*/ 28 w 28"/>
                <a:gd name="T5" fmla="*/ 48 h 48"/>
              </a:gdLst>
              <a:ahLst/>
              <a:cxnLst>
                <a:cxn ang="0">
                  <a:pos x="T0" y="T1"/>
                </a:cxn>
                <a:cxn ang="0">
                  <a:pos x="T2" y="T3"/>
                </a:cxn>
                <a:cxn ang="0">
                  <a:pos x="T4" y="T5"/>
                </a:cxn>
              </a:cxnLst>
              <a:rect l="0" t="0" r="r" b="b"/>
              <a:pathLst>
                <a:path w="28" h="48">
                  <a:moveTo>
                    <a:pt x="0" y="0"/>
                  </a:moveTo>
                  <a:lnTo>
                    <a:pt x="14" y="24"/>
                  </a:lnTo>
                  <a:lnTo>
                    <a:pt x="28"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637" name="Line 445"/>
            <p:cNvSpPr>
              <a:spLocks noChangeAspect="1" noChangeShapeType="1"/>
            </p:cNvSpPr>
            <p:nvPr/>
          </p:nvSpPr>
          <p:spPr bwMode="auto">
            <a:xfrm>
              <a:off x="2009"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638" name="Freeform 446"/>
            <p:cNvSpPr>
              <a:spLocks noChangeAspect="1"/>
            </p:cNvSpPr>
            <p:nvPr/>
          </p:nvSpPr>
          <p:spPr bwMode="auto">
            <a:xfrm>
              <a:off x="2027" y="769"/>
              <a:ext cx="22" cy="33"/>
            </a:xfrm>
            <a:custGeom>
              <a:avLst/>
              <a:gdLst>
                <a:gd name="T0" fmla="*/ 0 w 29"/>
                <a:gd name="T1" fmla="*/ 0 h 58"/>
                <a:gd name="T2" fmla="*/ 15 w 29"/>
                <a:gd name="T3" fmla="*/ 29 h 58"/>
                <a:gd name="T4" fmla="*/ 29 w 29"/>
                <a:gd name="T5" fmla="*/ 58 h 58"/>
              </a:gdLst>
              <a:ahLst/>
              <a:cxnLst>
                <a:cxn ang="0">
                  <a:pos x="T0" y="T1"/>
                </a:cxn>
                <a:cxn ang="0">
                  <a:pos x="T2" y="T3"/>
                </a:cxn>
                <a:cxn ang="0">
                  <a:pos x="T4" y="T5"/>
                </a:cxn>
              </a:cxnLst>
              <a:rect l="0" t="0" r="r" b="b"/>
              <a:pathLst>
                <a:path w="29" h="58">
                  <a:moveTo>
                    <a:pt x="0" y="0"/>
                  </a:moveTo>
                  <a:lnTo>
                    <a:pt x="15"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639" name="Line 447"/>
            <p:cNvSpPr>
              <a:spLocks noChangeAspect="1" noChangeShapeType="1"/>
            </p:cNvSpPr>
            <p:nvPr/>
          </p:nvSpPr>
          <p:spPr bwMode="auto">
            <a:xfrm>
              <a:off x="2049"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640" name="Line 448"/>
            <p:cNvSpPr>
              <a:spLocks noChangeAspect="1" noChangeShapeType="1"/>
            </p:cNvSpPr>
            <p:nvPr/>
          </p:nvSpPr>
          <p:spPr bwMode="auto">
            <a:xfrm>
              <a:off x="2067"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641" name="Freeform 449"/>
            <p:cNvSpPr>
              <a:spLocks noChangeAspect="1"/>
            </p:cNvSpPr>
            <p:nvPr/>
          </p:nvSpPr>
          <p:spPr bwMode="auto">
            <a:xfrm>
              <a:off x="2085" y="872"/>
              <a:ext cx="22" cy="35"/>
            </a:xfrm>
            <a:custGeom>
              <a:avLst/>
              <a:gdLst>
                <a:gd name="T0" fmla="*/ 0 w 29"/>
                <a:gd name="T1" fmla="*/ 0 h 62"/>
                <a:gd name="T2" fmla="*/ 15 w 29"/>
                <a:gd name="T3" fmla="*/ 28 h 62"/>
                <a:gd name="T4" fmla="*/ 29 w 29"/>
                <a:gd name="T5" fmla="*/ 62 h 62"/>
              </a:gdLst>
              <a:ahLst/>
              <a:cxnLst>
                <a:cxn ang="0">
                  <a:pos x="T0" y="T1"/>
                </a:cxn>
                <a:cxn ang="0">
                  <a:pos x="T2" y="T3"/>
                </a:cxn>
                <a:cxn ang="0">
                  <a:pos x="T4" y="T5"/>
                </a:cxn>
              </a:cxnLst>
              <a:rect l="0" t="0" r="r" b="b"/>
              <a:pathLst>
                <a:path w="29" h="62">
                  <a:moveTo>
                    <a:pt x="0" y="0"/>
                  </a:moveTo>
                  <a:lnTo>
                    <a:pt x="15" y="28"/>
                  </a:lnTo>
                  <a:lnTo>
                    <a:pt x="29" y="6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642" name="Line 450"/>
            <p:cNvSpPr>
              <a:spLocks noChangeAspect="1" noChangeShapeType="1"/>
            </p:cNvSpPr>
            <p:nvPr/>
          </p:nvSpPr>
          <p:spPr bwMode="auto">
            <a:xfrm>
              <a:off x="2107"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643" name="Freeform 451"/>
            <p:cNvSpPr>
              <a:spLocks noChangeAspect="1"/>
            </p:cNvSpPr>
            <p:nvPr/>
          </p:nvSpPr>
          <p:spPr bwMode="auto">
            <a:xfrm>
              <a:off x="2125" y="945"/>
              <a:ext cx="22" cy="40"/>
            </a:xfrm>
            <a:custGeom>
              <a:avLst/>
              <a:gdLst>
                <a:gd name="T0" fmla="*/ 0 w 29"/>
                <a:gd name="T1" fmla="*/ 0 h 72"/>
                <a:gd name="T2" fmla="*/ 14 w 29"/>
                <a:gd name="T3" fmla="*/ 34 h 72"/>
                <a:gd name="T4" fmla="*/ 29 w 29"/>
                <a:gd name="T5" fmla="*/ 72 h 72"/>
              </a:gdLst>
              <a:ahLst/>
              <a:cxnLst>
                <a:cxn ang="0">
                  <a:pos x="T0" y="T1"/>
                </a:cxn>
                <a:cxn ang="0">
                  <a:pos x="T2" y="T3"/>
                </a:cxn>
                <a:cxn ang="0">
                  <a:pos x="T4" y="T5"/>
                </a:cxn>
              </a:cxnLst>
              <a:rect l="0" t="0" r="r" b="b"/>
              <a:pathLst>
                <a:path w="29" h="72">
                  <a:moveTo>
                    <a:pt x="0" y="0"/>
                  </a:moveTo>
                  <a:lnTo>
                    <a:pt x="14" y="34"/>
                  </a:lnTo>
                  <a:lnTo>
                    <a:pt x="29"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644" name="Line 452"/>
            <p:cNvSpPr>
              <a:spLocks noChangeAspect="1" noChangeShapeType="1"/>
            </p:cNvSpPr>
            <p:nvPr/>
          </p:nvSpPr>
          <p:spPr bwMode="auto">
            <a:xfrm>
              <a:off x="2147"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645" name="Line 453"/>
            <p:cNvSpPr>
              <a:spLocks noChangeAspect="1" noChangeShapeType="1"/>
            </p:cNvSpPr>
            <p:nvPr/>
          </p:nvSpPr>
          <p:spPr bwMode="auto">
            <a:xfrm>
              <a:off x="2165"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646" name="Freeform 454"/>
            <p:cNvSpPr>
              <a:spLocks noChangeAspect="1"/>
            </p:cNvSpPr>
            <p:nvPr/>
          </p:nvSpPr>
          <p:spPr bwMode="auto">
            <a:xfrm>
              <a:off x="2183" y="1063"/>
              <a:ext cx="21" cy="41"/>
            </a:xfrm>
            <a:custGeom>
              <a:avLst/>
              <a:gdLst>
                <a:gd name="T0" fmla="*/ 0 w 28"/>
                <a:gd name="T1" fmla="*/ 0 h 72"/>
                <a:gd name="T2" fmla="*/ 14 w 28"/>
                <a:gd name="T3" fmla="*/ 34 h 72"/>
                <a:gd name="T4" fmla="*/ 28 w 28"/>
                <a:gd name="T5" fmla="*/ 72 h 72"/>
              </a:gdLst>
              <a:ahLst/>
              <a:cxnLst>
                <a:cxn ang="0">
                  <a:pos x="T0" y="T1"/>
                </a:cxn>
                <a:cxn ang="0">
                  <a:pos x="T2" y="T3"/>
                </a:cxn>
                <a:cxn ang="0">
                  <a:pos x="T4" y="T5"/>
                </a:cxn>
              </a:cxnLst>
              <a:rect l="0" t="0" r="r" b="b"/>
              <a:pathLst>
                <a:path w="28" h="72">
                  <a:moveTo>
                    <a:pt x="0" y="0"/>
                  </a:moveTo>
                  <a:lnTo>
                    <a:pt x="14" y="34"/>
                  </a:lnTo>
                  <a:lnTo>
                    <a:pt x="28"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647" name="Line 455"/>
            <p:cNvSpPr>
              <a:spLocks noChangeAspect="1" noChangeShapeType="1"/>
            </p:cNvSpPr>
            <p:nvPr/>
          </p:nvSpPr>
          <p:spPr bwMode="auto">
            <a:xfrm>
              <a:off x="2204"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648" name="Freeform 456"/>
            <p:cNvSpPr>
              <a:spLocks noChangeAspect="1"/>
            </p:cNvSpPr>
            <p:nvPr/>
          </p:nvSpPr>
          <p:spPr bwMode="auto">
            <a:xfrm>
              <a:off x="2222" y="1144"/>
              <a:ext cx="22"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649" name="Freeform 457"/>
            <p:cNvSpPr>
              <a:spLocks noChangeAspect="1"/>
            </p:cNvSpPr>
            <p:nvPr/>
          </p:nvSpPr>
          <p:spPr bwMode="auto">
            <a:xfrm>
              <a:off x="2244" y="1182"/>
              <a:ext cx="18" cy="40"/>
            </a:xfrm>
            <a:custGeom>
              <a:avLst/>
              <a:gdLst>
                <a:gd name="T0" fmla="*/ 0 w 24"/>
                <a:gd name="T1" fmla="*/ 0 h 72"/>
                <a:gd name="T2" fmla="*/ 10 w 24"/>
                <a:gd name="T3" fmla="*/ 34 h 72"/>
                <a:gd name="T4" fmla="*/ 24 w 24"/>
                <a:gd name="T5" fmla="*/ 72 h 72"/>
              </a:gdLst>
              <a:ahLst/>
              <a:cxnLst>
                <a:cxn ang="0">
                  <a:pos x="T0" y="T1"/>
                </a:cxn>
                <a:cxn ang="0">
                  <a:pos x="T2" y="T3"/>
                </a:cxn>
                <a:cxn ang="0">
                  <a:pos x="T4" y="T5"/>
                </a:cxn>
              </a:cxnLst>
              <a:rect l="0" t="0" r="r" b="b"/>
              <a:pathLst>
                <a:path w="24" h="72">
                  <a:moveTo>
                    <a:pt x="0" y="0"/>
                  </a:moveTo>
                  <a:lnTo>
                    <a:pt x="10" y="34"/>
                  </a:lnTo>
                  <a:lnTo>
                    <a:pt x="24"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650" name="Freeform 458"/>
            <p:cNvSpPr>
              <a:spLocks noChangeAspect="1"/>
            </p:cNvSpPr>
            <p:nvPr/>
          </p:nvSpPr>
          <p:spPr bwMode="auto">
            <a:xfrm>
              <a:off x="2262" y="1222"/>
              <a:ext cx="21"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651" name="Line 459"/>
            <p:cNvSpPr>
              <a:spLocks noChangeAspect="1" noChangeShapeType="1"/>
            </p:cNvSpPr>
            <p:nvPr/>
          </p:nvSpPr>
          <p:spPr bwMode="auto">
            <a:xfrm>
              <a:off x="2283"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652" name="Line 460"/>
            <p:cNvSpPr>
              <a:spLocks noChangeAspect="1" noChangeShapeType="1"/>
            </p:cNvSpPr>
            <p:nvPr/>
          </p:nvSpPr>
          <p:spPr bwMode="auto">
            <a:xfrm>
              <a:off x="2301"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653" name="Freeform 461"/>
            <p:cNvSpPr>
              <a:spLocks noChangeAspect="1"/>
            </p:cNvSpPr>
            <p:nvPr/>
          </p:nvSpPr>
          <p:spPr bwMode="auto">
            <a:xfrm>
              <a:off x="2319" y="1336"/>
              <a:ext cx="22" cy="38"/>
            </a:xfrm>
            <a:custGeom>
              <a:avLst/>
              <a:gdLst>
                <a:gd name="T0" fmla="*/ 0 w 29"/>
                <a:gd name="T1" fmla="*/ 0 h 67"/>
                <a:gd name="T2" fmla="*/ 14 w 29"/>
                <a:gd name="T3" fmla="*/ 33 h 67"/>
                <a:gd name="T4" fmla="*/ 29 w 29"/>
                <a:gd name="T5" fmla="*/ 67 h 67"/>
              </a:gdLst>
              <a:ahLst/>
              <a:cxnLst>
                <a:cxn ang="0">
                  <a:pos x="T0" y="T1"/>
                </a:cxn>
                <a:cxn ang="0">
                  <a:pos x="T2" y="T3"/>
                </a:cxn>
                <a:cxn ang="0">
                  <a:pos x="T4" y="T5"/>
                </a:cxn>
              </a:cxnLst>
              <a:rect l="0" t="0" r="r" b="b"/>
              <a:pathLst>
                <a:path w="29" h="67">
                  <a:moveTo>
                    <a:pt x="0" y="0"/>
                  </a:moveTo>
                  <a:lnTo>
                    <a:pt x="14" y="33"/>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654" name="Line 462"/>
            <p:cNvSpPr>
              <a:spLocks noChangeAspect="1" noChangeShapeType="1"/>
            </p:cNvSpPr>
            <p:nvPr/>
          </p:nvSpPr>
          <p:spPr bwMode="auto">
            <a:xfrm>
              <a:off x="2341"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655" name="Freeform 463"/>
            <p:cNvSpPr>
              <a:spLocks noChangeAspect="1"/>
            </p:cNvSpPr>
            <p:nvPr/>
          </p:nvSpPr>
          <p:spPr bwMode="auto">
            <a:xfrm>
              <a:off x="2359" y="1409"/>
              <a:ext cx="22" cy="32"/>
            </a:xfrm>
            <a:custGeom>
              <a:avLst/>
              <a:gdLst>
                <a:gd name="T0" fmla="*/ 0 w 29"/>
                <a:gd name="T1" fmla="*/ 0 h 58"/>
                <a:gd name="T2" fmla="*/ 14 w 29"/>
                <a:gd name="T3" fmla="*/ 29 h 58"/>
                <a:gd name="T4" fmla="*/ 29 w 29"/>
                <a:gd name="T5" fmla="*/ 58 h 58"/>
              </a:gdLst>
              <a:ahLst/>
              <a:cxnLst>
                <a:cxn ang="0">
                  <a:pos x="T0" y="T1"/>
                </a:cxn>
                <a:cxn ang="0">
                  <a:pos x="T2" y="T3"/>
                </a:cxn>
                <a:cxn ang="0">
                  <a:pos x="T4" y="T5"/>
                </a:cxn>
              </a:cxnLst>
              <a:rect l="0" t="0" r="r" b="b"/>
              <a:pathLst>
                <a:path w="29" h="58">
                  <a:moveTo>
                    <a:pt x="0" y="0"/>
                  </a:moveTo>
                  <a:lnTo>
                    <a:pt x="14"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656" name="Line 464"/>
            <p:cNvSpPr>
              <a:spLocks noChangeAspect="1" noChangeShapeType="1"/>
            </p:cNvSpPr>
            <p:nvPr/>
          </p:nvSpPr>
          <p:spPr bwMode="auto">
            <a:xfrm>
              <a:off x="2381"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657" name="Line 465"/>
            <p:cNvSpPr>
              <a:spLocks noChangeAspect="1" noChangeShapeType="1"/>
            </p:cNvSpPr>
            <p:nvPr/>
          </p:nvSpPr>
          <p:spPr bwMode="auto">
            <a:xfrm>
              <a:off x="2399"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658" name="Freeform 466"/>
            <p:cNvSpPr>
              <a:spLocks noChangeAspect="1"/>
            </p:cNvSpPr>
            <p:nvPr/>
          </p:nvSpPr>
          <p:spPr bwMode="auto">
            <a:xfrm>
              <a:off x="2416" y="1506"/>
              <a:ext cx="22" cy="30"/>
            </a:xfrm>
            <a:custGeom>
              <a:avLst/>
              <a:gdLst>
                <a:gd name="T0" fmla="*/ 0 w 29"/>
                <a:gd name="T1" fmla="*/ 0 h 53"/>
                <a:gd name="T2" fmla="*/ 15 w 29"/>
                <a:gd name="T3" fmla="*/ 29 h 53"/>
                <a:gd name="T4" fmla="*/ 29 w 29"/>
                <a:gd name="T5" fmla="*/ 53 h 53"/>
              </a:gdLst>
              <a:ahLst/>
              <a:cxnLst>
                <a:cxn ang="0">
                  <a:pos x="T0" y="T1"/>
                </a:cxn>
                <a:cxn ang="0">
                  <a:pos x="T2" y="T3"/>
                </a:cxn>
                <a:cxn ang="0">
                  <a:pos x="T4" y="T5"/>
                </a:cxn>
              </a:cxnLst>
              <a:rect l="0" t="0" r="r" b="b"/>
              <a:pathLst>
                <a:path w="29" h="53">
                  <a:moveTo>
                    <a:pt x="0" y="0"/>
                  </a:moveTo>
                  <a:lnTo>
                    <a:pt x="15" y="29"/>
                  </a:lnTo>
                  <a:lnTo>
                    <a:pt x="29" y="5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659" name="Line 467"/>
            <p:cNvSpPr>
              <a:spLocks noChangeAspect="1" noChangeShapeType="1"/>
            </p:cNvSpPr>
            <p:nvPr/>
          </p:nvSpPr>
          <p:spPr bwMode="auto">
            <a:xfrm>
              <a:off x="2438"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660" name="Freeform 468"/>
            <p:cNvSpPr>
              <a:spLocks noChangeAspect="1"/>
            </p:cNvSpPr>
            <p:nvPr/>
          </p:nvSpPr>
          <p:spPr bwMode="auto">
            <a:xfrm>
              <a:off x="2456" y="1566"/>
              <a:ext cx="22" cy="27"/>
            </a:xfrm>
            <a:custGeom>
              <a:avLst/>
              <a:gdLst>
                <a:gd name="T0" fmla="*/ 0 w 29"/>
                <a:gd name="T1" fmla="*/ 0 h 48"/>
                <a:gd name="T2" fmla="*/ 15 w 29"/>
                <a:gd name="T3" fmla="*/ 24 h 48"/>
                <a:gd name="T4" fmla="*/ 29 w 29"/>
                <a:gd name="T5" fmla="*/ 48 h 48"/>
              </a:gdLst>
              <a:ahLst/>
              <a:cxnLst>
                <a:cxn ang="0">
                  <a:pos x="T0" y="T1"/>
                </a:cxn>
                <a:cxn ang="0">
                  <a:pos x="T2" y="T3"/>
                </a:cxn>
                <a:cxn ang="0">
                  <a:pos x="T4" y="T5"/>
                </a:cxn>
              </a:cxnLst>
              <a:rect l="0" t="0" r="r" b="b"/>
              <a:pathLst>
                <a:path w="29" h="48">
                  <a:moveTo>
                    <a:pt x="0" y="0"/>
                  </a:moveTo>
                  <a:lnTo>
                    <a:pt x="15" y="24"/>
                  </a:lnTo>
                  <a:lnTo>
                    <a:pt x="29"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661" name="Line 469"/>
            <p:cNvSpPr>
              <a:spLocks noChangeAspect="1" noChangeShapeType="1"/>
            </p:cNvSpPr>
            <p:nvPr/>
          </p:nvSpPr>
          <p:spPr bwMode="auto">
            <a:xfrm>
              <a:off x="2478"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662" name="Freeform 470"/>
            <p:cNvSpPr>
              <a:spLocks noChangeAspect="1"/>
            </p:cNvSpPr>
            <p:nvPr/>
          </p:nvSpPr>
          <p:spPr bwMode="auto">
            <a:xfrm>
              <a:off x="2496" y="1617"/>
              <a:ext cx="22" cy="24"/>
            </a:xfrm>
            <a:custGeom>
              <a:avLst/>
              <a:gdLst>
                <a:gd name="T0" fmla="*/ 0 w 29"/>
                <a:gd name="T1" fmla="*/ 0 h 43"/>
                <a:gd name="T2" fmla="*/ 14 w 29"/>
                <a:gd name="T3" fmla="*/ 19 h 43"/>
                <a:gd name="T4" fmla="*/ 29 w 29"/>
                <a:gd name="T5" fmla="*/ 43 h 43"/>
              </a:gdLst>
              <a:ahLst/>
              <a:cxnLst>
                <a:cxn ang="0">
                  <a:pos x="T0" y="T1"/>
                </a:cxn>
                <a:cxn ang="0">
                  <a:pos x="T2" y="T3"/>
                </a:cxn>
                <a:cxn ang="0">
                  <a:pos x="T4" y="T5"/>
                </a:cxn>
              </a:cxnLst>
              <a:rect l="0" t="0" r="r" b="b"/>
              <a:pathLst>
                <a:path w="29" h="43">
                  <a:moveTo>
                    <a:pt x="0" y="0"/>
                  </a:moveTo>
                  <a:lnTo>
                    <a:pt x="14" y="19"/>
                  </a:lnTo>
                  <a:lnTo>
                    <a:pt x="29" y="4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663" name="Line 471"/>
            <p:cNvSpPr>
              <a:spLocks noChangeAspect="1" noChangeShapeType="1"/>
            </p:cNvSpPr>
            <p:nvPr/>
          </p:nvSpPr>
          <p:spPr bwMode="auto">
            <a:xfrm>
              <a:off x="2518"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664" name="Line 472"/>
            <p:cNvSpPr>
              <a:spLocks noChangeAspect="1" noChangeShapeType="1"/>
            </p:cNvSpPr>
            <p:nvPr/>
          </p:nvSpPr>
          <p:spPr bwMode="auto">
            <a:xfrm>
              <a:off x="2536"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665" name="Freeform 473"/>
            <p:cNvSpPr>
              <a:spLocks noChangeAspect="1"/>
            </p:cNvSpPr>
            <p:nvPr/>
          </p:nvSpPr>
          <p:spPr bwMode="auto">
            <a:xfrm>
              <a:off x="2554" y="1686"/>
              <a:ext cx="21" cy="20"/>
            </a:xfrm>
            <a:custGeom>
              <a:avLst/>
              <a:gdLst>
                <a:gd name="T0" fmla="*/ 0 w 29"/>
                <a:gd name="T1" fmla="*/ 0 h 34"/>
                <a:gd name="T2" fmla="*/ 14 w 29"/>
                <a:gd name="T3" fmla="*/ 20 h 34"/>
                <a:gd name="T4" fmla="*/ 29 w 29"/>
                <a:gd name="T5" fmla="*/ 34 h 34"/>
              </a:gdLst>
              <a:ahLst/>
              <a:cxnLst>
                <a:cxn ang="0">
                  <a:pos x="T0" y="T1"/>
                </a:cxn>
                <a:cxn ang="0">
                  <a:pos x="T2" y="T3"/>
                </a:cxn>
                <a:cxn ang="0">
                  <a:pos x="T4" y="T5"/>
                </a:cxn>
              </a:cxnLst>
              <a:rect l="0" t="0" r="r" b="b"/>
              <a:pathLst>
                <a:path w="29" h="34">
                  <a:moveTo>
                    <a:pt x="0" y="0"/>
                  </a:moveTo>
                  <a:lnTo>
                    <a:pt x="14" y="20"/>
                  </a:lnTo>
                  <a:lnTo>
                    <a:pt x="29" y="3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666" name="Line 474"/>
            <p:cNvSpPr>
              <a:spLocks noChangeAspect="1" noChangeShapeType="1"/>
            </p:cNvSpPr>
            <p:nvPr/>
          </p:nvSpPr>
          <p:spPr bwMode="auto">
            <a:xfrm>
              <a:off x="2575"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667" name="Freeform 475"/>
            <p:cNvSpPr>
              <a:spLocks noChangeAspect="1"/>
            </p:cNvSpPr>
            <p:nvPr/>
          </p:nvSpPr>
          <p:spPr bwMode="auto">
            <a:xfrm>
              <a:off x="2593" y="1725"/>
              <a:ext cx="21" cy="15"/>
            </a:xfrm>
            <a:custGeom>
              <a:avLst/>
              <a:gdLst>
                <a:gd name="T0" fmla="*/ 0 w 28"/>
                <a:gd name="T1" fmla="*/ 0 h 28"/>
                <a:gd name="T2" fmla="*/ 14 w 28"/>
                <a:gd name="T3" fmla="*/ 14 h 28"/>
                <a:gd name="T4" fmla="*/ 28 w 28"/>
                <a:gd name="T5" fmla="*/ 28 h 28"/>
              </a:gdLst>
              <a:ahLst/>
              <a:cxnLst>
                <a:cxn ang="0">
                  <a:pos x="T0" y="T1"/>
                </a:cxn>
                <a:cxn ang="0">
                  <a:pos x="T2" y="T3"/>
                </a:cxn>
                <a:cxn ang="0">
                  <a:pos x="T4" y="T5"/>
                </a:cxn>
              </a:cxnLst>
              <a:rect l="0" t="0" r="r" b="b"/>
              <a:pathLst>
                <a:path w="28" h="28">
                  <a:moveTo>
                    <a:pt x="0" y="0"/>
                  </a:moveTo>
                  <a:lnTo>
                    <a:pt x="14" y="14"/>
                  </a:lnTo>
                  <a:lnTo>
                    <a:pt x="28" y="2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668" name="Line 476"/>
            <p:cNvSpPr>
              <a:spLocks noChangeAspect="1" noChangeShapeType="1"/>
            </p:cNvSpPr>
            <p:nvPr/>
          </p:nvSpPr>
          <p:spPr bwMode="auto">
            <a:xfrm>
              <a:off x="2614"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669" name="Freeform 477"/>
            <p:cNvSpPr>
              <a:spLocks noChangeAspect="1"/>
            </p:cNvSpPr>
            <p:nvPr/>
          </p:nvSpPr>
          <p:spPr bwMode="auto">
            <a:xfrm>
              <a:off x="2632" y="1757"/>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670" name="Line 478"/>
            <p:cNvSpPr>
              <a:spLocks noChangeAspect="1" noChangeShapeType="1"/>
            </p:cNvSpPr>
            <p:nvPr/>
          </p:nvSpPr>
          <p:spPr bwMode="auto">
            <a:xfrm>
              <a:off x="2654"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671" name="Line 479"/>
            <p:cNvSpPr>
              <a:spLocks noChangeAspect="1" noChangeShapeType="1"/>
            </p:cNvSpPr>
            <p:nvPr/>
          </p:nvSpPr>
          <p:spPr bwMode="auto">
            <a:xfrm>
              <a:off x="2672"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672" name="Freeform 480"/>
            <p:cNvSpPr>
              <a:spLocks noChangeAspect="1"/>
            </p:cNvSpPr>
            <p:nvPr/>
          </p:nvSpPr>
          <p:spPr bwMode="auto">
            <a:xfrm>
              <a:off x="2690" y="1797"/>
              <a:ext cx="22" cy="11"/>
            </a:xfrm>
            <a:custGeom>
              <a:avLst/>
              <a:gdLst>
                <a:gd name="T0" fmla="*/ 0 w 29"/>
                <a:gd name="T1" fmla="*/ 0 h 19"/>
                <a:gd name="T2" fmla="*/ 14 w 29"/>
                <a:gd name="T3" fmla="*/ 10 h 19"/>
                <a:gd name="T4" fmla="*/ 29 w 29"/>
                <a:gd name="T5" fmla="*/ 19 h 19"/>
              </a:gdLst>
              <a:ahLst/>
              <a:cxnLst>
                <a:cxn ang="0">
                  <a:pos x="T0" y="T1"/>
                </a:cxn>
                <a:cxn ang="0">
                  <a:pos x="T2" y="T3"/>
                </a:cxn>
                <a:cxn ang="0">
                  <a:pos x="T4" y="T5"/>
                </a:cxn>
              </a:cxnLst>
              <a:rect l="0" t="0" r="r" b="b"/>
              <a:pathLst>
                <a:path w="29" h="19">
                  <a:moveTo>
                    <a:pt x="0" y="0"/>
                  </a:moveTo>
                  <a:lnTo>
                    <a:pt x="14" y="10"/>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673" name="Line 481"/>
            <p:cNvSpPr>
              <a:spLocks noChangeAspect="1" noChangeShapeType="1"/>
            </p:cNvSpPr>
            <p:nvPr/>
          </p:nvSpPr>
          <p:spPr bwMode="auto">
            <a:xfrm>
              <a:off x="2712"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674" name="Freeform 482"/>
            <p:cNvSpPr>
              <a:spLocks noChangeAspect="1"/>
            </p:cNvSpPr>
            <p:nvPr/>
          </p:nvSpPr>
          <p:spPr bwMode="auto">
            <a:xfrm>
              <a:off x="2730" y="1819"/>
              <a:ext cx="22" cy="11"/>
            </a:xfrm>
            <a:custGeom>
              <a:avLst/>
              <a:gdLst>
                <a:gd name="T0" fmla="*/ 0 w 29"/>
                <a:gd name="T1" fmla="*/ 0 h 19"/>
                <a:gd name="T2" fmla="*/ 14 w 29"/>
                <a:gd name="T3" fmla="*/ 9 h 19"/>
                <a:gd name="T4" fmla="*/ 29 w 29"/>
                <a:gd name="T5" fmla="*/ 19 h 19"/>
              </a:gdLst>
              <a:ahLst/>
              <a:cxnLst>
                <a:cxn ang="0">
                  <a:pos x="T0" y="T1"/>
                </a:cxn>
                <a:cxn ang="0">
                  <a:pos x="T2" y="T3"/>
                </a:cxn>
                <a:cxn ang="0">
                  <a:pos x="T4" y="T5"/>
                </a:cxn>
              </a:cxnLst>
              <a:rect l="0" t="0" r="r" b="b"/>
              <a:pathLst>
                <a:path w="29" h="19">
                  <a:moveTo>
                    <a:pt x="0" y="0"/>
                  </a:moveTo>
                  <a:lnTo>
                    <a:pt x="14" y="9"/>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675" name="Line 483"/>
            <p:cNvSpPr>
              <a:spLocks noChangeAspect="1" noChangeShapeType="1"/>
            </p:cNvSpPr>
            <p:nvPr/>
          </p:nvSpPr>
          <p:spPr bwMode="auto">
            <a:xfrm>
              <a:off x="2752"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676" name="Line 484"/>
            <p:cNvSpPr>
              <a:spLocks noChangeAspect="1" noChangeShapeType="1"/>
            </p:cNvSpPr>
            <p:nvPr/>
          </p:nvSpPr>
          <p:spPr bwMode="auto">
            <a:xfrm>
              <a:off x="2770"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677" name="Freeform 485"/>
            <p:cNvSpPr>
              <a:spLocks noChangeAspect="1"/>
            </p:cNvSpPr>
            <p:nvPr/>
          </p:nvSpPr>
          <p:spPr bwMode="auto">
            <a:xfrm>
              <a:off x="2788" y="1846"/>
              <a:ext cx="21" cy="5"/>
            </a:xfrm>
            <a:custGeom>
              <a:avLst/>
              <a:gdLst>
                <a:gd name="T0" fmla="*/ 0 w 28"/>
                <a:gd name="T1" fmla="*/ 0 h 9"/>
                <a:gd name="T2" fmla="*/ 14 w 28"/>
                <a:gd name="T3" fmla="*/ 4 h 9"/>
                <a:gd name="T4" fmla="*/ 28 w 28"/>
                <a:gd name="T5" fmla="*/ 9 h 9"/>
              </a:gdLst>
              <a:ahLst/>
              <a:cxnLst>
                <a:cxn ang="0">
                  <a:pos x="T0" y="T1"/>
                </a:cxn>
                <a:cxn ang="0">
                  <a:pos x="T2" y="T3"/>
                </a:cxn>
                <a:cxn ang="0">
                  <a:pos x="T4" y="T5"/>
                </a:cxn>
              </a:cxnLst>
              <a:rect l="0" t="0" r="r" b="b"/>
              <a:pathLst>
                <a:path w="28" h="9">
                  <a:moveTo>
                    <a:pt x="0" y="0"/>
                  </a:moveTo>
                  <a:lnTo>
                    <a:pt x="14" y="4"/>
                  </a:lnTo>
                  <a:lnTo>
                    <a:pt x="28"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678" name="Line 486"/>
            <p:cNvSpPr>
              <a:spLocks noChangeAspect="1" noChangeShapeType="1"/>
            </p:cNvSpPr>
            <p:nvPr/>
          </p:nvSpPr>
          <p:spPr bwMode="auto">
            <a:xfrm>
              <a:off x="2809"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679" name="Freeform 487"/>
            <p:cNvSpPr>
              <a:spLocks noChangeAspect="1"/>
            </p:cNvSpPr>
            <p:nvPr/>
          </p:nvSpPr>
          <p:spPr bwMode="auto">
            <a:xfrm>
              <a:off x="2827" y="1857"/>
              <a:ext cx="22" cy="5"/>
            </a:xfrm>
            <a:custGeom>
              <a:avLst/>
              <a:gdLst>
                <a:gd name="T0" fmla="*/ 0 w 29"/>
                <a:gd name="T1" fmla="*/ 0 h 9"/>
                <a:gd name="T2" fmla="*/ 15 w 29"/>
                <a:gd name="T3" fmla="*/ 5 h 9"/>
                <a:gd name="T4" fmla="*/ 29 w 29"/>
                <a:gd name="T5" fmla="*/ 9 h 9"/>
              </a:gdLst>
              <a:ahLst/>
              <a:cxnLst>
                <a:cxn ang="0">
                  <a:pos x="T0" y="T1"/>
                </a:cxn>
                <a:cxn ang="0">
                  <a:pos x="T2" y="T3"/>
                </a:cxn>
                <a:cxn ang="0">
                  <a:pos x="T4" y="T5"/>
                </a:cxn>
              </a:cxnLst>
              <a:rect l="0" t="0" r="r" b="b"/>
              <a:pathLst>
                <a:path w="29" h="9">
                  <a:moveTo>
                    <a:pt x="0" y="0"/>
                  </a:moveTo>
                  <a:lnTo>
                    <a:pt x="15" y="5"/>
                  </a:lnTo>
                  <a:lnTo>
                    <a:pt x="29"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680" name="Line 488"/>
            <p:cNvSpPr>
              <a:spLocks noChangeAspect="1" noChangeShapeType="1"/>
            </p:cNvSpPr>
            <p:nvPr/>
          </p:nvSpPr>
          <p:spPr bwMode="auto">
            <a:xfrm>
              <a:off x="2849"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681" name="Freeform 489"/>
            <p:cNvSpPr>
              <a:spLocks noChangeAspect="1"/>
            </p:cNvSpPr>
            <p:nvPr/>
          </p:nvSpPr>
          <p:spPr bwMode="auto">
            <a:xfrm>
              <a:off x="2867" y="1868"/>
              <a:ext cx="21" cy="5"/>
            </a:xfrm>
            <a:custGeom>
              <a:avLst/>
              <a:gdLst>
                <a:gd name="T0" fmla="*/ 0 w 29"/>
                <a:gd name="T1" fmla="*/ 0 h 10"/>
                <a:gd name="T2" fmla="*/ 14 w 29"/>
                <a:gd name="T3" fmla="*/ 5 h 10"/>
                <a:gd name="T4" fmla="*/ 29 w 29"/>
                <a:gd name="T5" fmla="*/ 10 h 10"/>
              </a:gdLst>
              <a:ahLst/>
              <a:cxnLst>
                <a:cxn ang="0">
                  <a:pos x="T0" y="T1"/>
                </a:cxn>
                <a:cxn ang="0">
                  <a:pos x="T2" y="T3"/>
                </a:cxn>
                <a:cxn ang="0">
                  <a:pos x="T4" y="T5"/>
                </a:cxn>
              </a:cxnLst>
              <a:rect l="0" t="0" r="r" b="b"/>
              <a:pathLst>
                <a:path w="29" h="10">
                  <a:moveTo>
                    <a:pt x="0" y="0"/>
                  </a:moveTo>
                  <a:lnTo>
                    <a:pt x="14" y="5"/>
                  </a:lnTo>
                  <a:lnTo>
                    <a:pt x="29"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682" name="Line 490"/>
            <p:cNvSpPr>
              <a:spLocks noChangeAspect="1" noChangeShapeType="1"/>
            </p:cNvSpPr>
            <p:nvPr/>
          </p:nvSpPr>
          <p:spPr bwMode="auto">
            <a:xfrm>
              <a:off x="2888"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683" name="Line 491"/>
            <p:cNvSpPr>
              <a:spLocks noChangeAspect="1" noChangeShapeType="1"/>
            </p:cNvSpPr>
            <p:nvPr/>
          </p:nvSpPr>
          <p:spPr bwMode="auto">
            <a:xfrm>
              <a:off x="2906"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684" name="Freeform 492"/>
            <p:cNvSpPr>
              <a:spLocks noChangeAspect="1"/>
            </p:cNvSpPr>
            <p:nvPr/>
          </p:nvSpPr>
          <p:spPr bwMode="auto">
            <a:xfrm>
              <a:off x="2924" y="1881"/>
              <a:ext cx="22" cy="3"/>
            </a:xfrm>
            <a:custGeom>
              <a:avLst/>
              <a:gdLst>
                <a:gd name="T0" fmla="*/ 0 w 29"/>
                <a:gd name="T1" fmla="*/ 0 h 5"/>
                <a:gd name="T2" fmla="*/ 14 w 29"/>
                <a:gd name="T3" fmla="*/ 5 h 5"/>
                <a:gd name="T4" fmla="*/ 29 w 29"/>
                <a:gd name="T5" fmla="*/ 5 h 5"/>
              </a:gdLst>
              <a:ahLst/>
              <a:cxnLst>
                <a:cxn ang="0">
                  <a:pos x="T0" y="T1"/>
                </a:cxn>
                <a:cxn ang="0">
                  <a:pos x="T2" y="T3"/>
                </a:cxn>
                <a:cxn ang="0">
                  <a:pos x="T4" y="T5"/>
                </a:cxn>
              </a:cxnLst>
              <a:rect l="0" t="0" r="r" b="b"/>
              <a:pathLst>
                <a:path w="29" h="5">
                  <a:moveTo>
                    <a:pt x="0" y="0"/>
                  </a:moveTo>
                  <a:lnTo>
                    <a:pt x="14"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685" name="Line 493"/>
            <p:cNvSpPr>
              <a:spLocks noChangeAspect="1" noChangeShapeType="1"/>
            </p:cNvSpPr>
            <p:nvPr/>
          </p:nvSpPr>
          <p:spPr bwMode="auto">
            <a:xfrm>
              <a:off x="2946"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686" name="Freeform 494"/>
            <p:cNvSpPr>
              <a:spLocks noChangeAspect="1"/>
            </p:cNvSpPr>
            <p:nvPr/>
          </p:nvSpPr>
          <p:spPr bwMode="auto">
            <a:xfrm>
              <a:off x="2964" y="1887"/>
              <a:ext cx="21" cy="2"/>
            </a:xfrm>
            <a:custGeom>
              <a:avLst/>
              <a:gdLst>
                <a:gd name="T0" fmla="*/ 0 w 28"/>
                <a:gd name="T1" fmla="*/ 0 h 4"/>
                <a:gd name="T2" fmla="*/ 14 w 28"/>
                <a:gd name="T3" fmla="*/ 4 h 4"/>
                <a:gd name="T4" fmla="*/ 28 w 28"/>
                <a:gd name="T5" fmla="*/ 4 h 4"/>
              </a:gdLst>
              <a:ahLst/>
              <a:cxnLst>
                <a:cxn ang="0">
                  <a:pos x="T0" y="T1"/>
                </a:cxn>
                <a:cxn ang="0">
                  <a:pos x="T2" y="T3"/>
                </a:cxn>
                <a:cxn ang="0">
                  <a:pos x="T4" y="T5"/>
                </a:cxn>
              </a:cxnLst>
              <a:rect l="0" t="0" r="r" b="b"/>
              <a:pathLst>
                <a:path w="28" h="4">
                  <a:moveTo>
                    <a:pt x="0" y="0"/>
                  </a:moveTo>
                  <a:lnTo>
                    <a:pt x="14" y="4"/>
                  </a:lnTo>
                  <a:lnTo>
                    <a:pt x="28"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687" name="Line 495"/>
            <p:cNvSpPr>
              <a:spLocks noChangeAspect="1" noChangeShapeType="1"/>
            </p:cNvSpPr>
            <p:nvPr/>
          </p:nvSpPr>
          <p:spPr bwMode="auto">
            <a:xfrm>
              <a:off x="2985"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688" name="Line 496"/>
            <p:cNvSpPr>
              <a:spLocks noChangeAspect="1" noChangeShapeType="1"/>
            </p:cNvSpPr>
            <p:nvPr/>
          </p:nvSpPr>
          <p:spPr bwMode="auto">
            <a:xfrm>
              <a:off x="3003"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689" name="Freeform 497"/>
            <p:cNvSpPr>
              <a:spLocks noChangeAspect="1"/>
            </p:cNvSpPr>
            <p:nvPr/>
          </p:nvSpPr>
          <p:spPr bwMode="auto">
            <a:xfrm>
              <a:off x="3021" y="1892"/>
              <a:ext cx="22" cy="3"/>
            </a:xfrm>
            <a:custGeom>
              <a:avLst/>
              <a:gdLst>
                <a:gd name="T0" fmla="*/ 0 w 29"/>
                <a:gd name="T1" fmla="*/ 0 h 5"/>
                <a:gd name="T2" fmla="*/ 15 w 29"/>
                <a:gd name="T3" fmla="*/ 5 h 5"/>
                <a:gd name="T4" fmla="*/ 29 w 29"/>
                <a:gd name="T5" fmla="*/ 5 h 5"/>
              </a:gdLst>
              <a:ahLst/>
              <a:cxnLst>
                <a:cxn ang="0">
                  <a:pos x="T0" y="T1"/>
                </a:cxn>
                <a:cxn ang="0">
                  <a:pos x="T2" y="T3"/>
                </a:cxn>
                <a:cxn ang="0">
                  <a:pos x="T4" y="T5"/>
                </a:cxn>
              </a:cxnLst>
              <a:rect l="0" t="0" r="r" b="b"/>
              <a:pathLst>
                <a:path w="29" h="5">
                  <a:moveTo>
                    <a:pt x="0" y="0"/>
                  </a:moveTo>
                  <a:lnTo>
                    <a:pt x="15"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690" name="Line 498"/>
            <p:cNvSpPr>
              <a:spLocks noChangeAspect="1" noChangeShapeType="1"/>
            </p:cNvSpPr>
            <p:nvPr/>
          </p:nvSpPr>
          <p:spPr bwMode="auto">
            <a:xfrm>
              <a:off x="3043"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691" name="Freeform 499"/>
            <p:cNvSpPr>
              <a:spLocks noChangeAspect="1"/>
            </p:cNvSpPr>
            <p:nvPr/>
          </p:nvSpPr>
          <p:spPr bwMode="auto">
            <a:xfrm>
              <a:off x="3061" y="1895"/>
              <a:ext cx="22" cy="2"/>
            </a:xfrm>
            <a:custGeom>
              <a:avLst/>
              <a:gdLst>
                <a:gd name="T0" fmla="*/ 0 w 29"/>
                <a:gd name="T1" fmla="*/ 0 h 5"/>
                <a:gd name="T2" fmla="*/ 15 w 29"/>
                <a:gd name="T3" fmla="*/ 0 h 5"/>
                <a:gd name="T4" fmla="*/ 29 w 29"/>
                <a:gd name="T5" fmla="*/ 5 h 5"/>
              </a:gdLst>
              <a:ahLst/>
              <a:cxnLst>
                <a:cxn ang="0">
                  <a:pos x="T0" y="T1"/>
                </a:cxn>
                <a:cxn ang="0">
                  <a:pos x="T2" y="T3"/>
                </a:cxn>
                <a:cxn ang="0">
                  <a:pos x="T4" y="T5"/>
                </a:cxn>
              </a:cxnLst>
              <a:rect l="0" t="0" r="r" b="b"/>
              <a:pathLst>
                <a:path w="29" h="5">
                  <a:moveTo>
                    <a:pt x="0" y="0"/>
                  </a:moveTo>
                  <a:lnTo>
                    <a:pt x="15" y="0"/>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692" name="Line 500"/>
            <p:cNvSpPr>
              <a:spLocks noChangeAspect="1" noChangeShapeType="1"/>
            </p:cNvSpPr>
            <p:nvPr/>
          </p:nvSpPr>
          <p:spPr bwMode="auto">
            <a:xfrm>
              <a:off x="308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693" name="Freeform 501"/>
            <p:cNvSpPr>
              <a:spLocks noChangeAspect="1"/>
            </p:cNvSpPr>
            <p:nvPr/>
          </p:nvSpPr>
          <p:spPr bwMode="auto">
            <a:xfrm>
              <a:off x="3101" y="1897"/>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694" name="Line 502"/>
            <p:cNvSpPr>
              <a:spLocks noChangeAspect="1" noChangeShapeType="1"/>
            </p:cNvSpPr>
            <p:nvPr/>
          </p:nvSpPr>
          <p:spPr bwMode="auto">
            <a:xfrm>
              <a:off x="312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695" name="Freeform 503"/>
            <p:cNvSpPr>
              <a:spLocks noChangeAspect="1"/>
            </p:cNvSpPr>
            <p:nvPr/>
          </p:nvSpPr>
          <p:spPr bwMode="auto">
            <a:xfrm>
              <a:off x="3141" y="1897"/>
              <a:ext cx="18" cy="3"/>
            </a:xfrm>
            <a:custGeom>
              <a:avLst/>
              <a:gdLst>
                <a:gd name="T0" fmla="*/ 0 w 24"/>
                <a:gd name="T1" fmla="*/ 0 h 5"/>
                <a:gd name="T2" fmla="*/ 9 w 24"/>
                <a:gd name="T3" fmla="*/ 0 h 5"/>
                <a:gd name="T4" fmla="*/ 24 w 24"/>
                <a:gd name="T5" fmla="*/ 5 h 5"/>
              </a:gdLst>
              <a:ahLst/>
              <a:cxnLst>
                <a:cxn ang="0">
                  <a:pos x="T0" y="T1"/>
                </a:cxn>
                <a:cxn ang="0">
                  <a:pos x="T2" y="T3"/>
                </a:cxn>
                <a:cxn ang="0">
                  <a:pos x="T4" y="T5"/>
                </a:cxn>
              </a:cxnLst>
              <a:rect l="0" t="0" r="r" b="b"/>
              <a:pathLst>
                <a:path w="24" h="5">
                  <a:moveTo>
                    <a:pt x="0" y="0"/>
                  </a:moveTo>
                  <a:lnTo>
                    <a:pt x="9" y="0"/>
                  </a:lnTo>
                  <a:lnTo>
                    <a:pt x="24"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696" name="Freeform 504"/>
            <p:cNvSpPr>
              <a:spLocks noChangeAspect="1"/>
            </p:cNvSpPr>
            <p:nvPr/>
          </p:nvSpPr>
          <p:spPr bwMode="auto">
            <a:xfrm>
              <a:off x="3159"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697" name="Line 505"/>
            <p:cNvSpPr>
              <a:spLocks noChangeAspect="1" noChangeShapeType="1"/>
            </p:cNvSpPr>
            <p:nvPr/>
          </p:nvSpPr>
          <p:spPr bwMode="auto">
            <a:xfrm>
              <a:off x="318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698" name="Freeform 506"/>
            <p:cNvSpPr>
              <a:spLocks noChangeAspect="1"/>
            </p:cNvSpPr>
            <p:nvPr/>
          </p:nvSpPr>
          <p:spPr bwMode="auto">
            <a:xfrm>
              <a:off x="3198" y="1900"/>
              <a:ext cx="21"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699" name="Line 507"/>
            <p:cNvSpPr>
              <a:spLocks noChangeAspect="1" noChangeShapeType="1"/>
            </p:cNvSpPr>
            <p:nvPr/>
          </p:nvSpPr>
          <p:spPr bwMode="auto">
            <a:xfrm>
              <a:off x="321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700" name="Line 508"/>
            <p:cNvSpPr>
              <a:spLocks noChangeAspect="1" noChangeShapeType="1"/>
            </p:cNvSpPr>
            <p:nvPr/>
          </p:nvSpPr>
          <p:spPr bwMode="auto">
            <a:xfrm>
              <a:off x="3237"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701" name="Freeform 509"/>
            <p:cNvSpPr>
              <a:spLocks noChangeAspect="1"/>
            </p:cNvSpPr>
            <p:nvPr/>
          </p:nvSpPr>
          <p:spPr bwMode="auto">
            <a:xfrm>
              <a:off x="3255" y="1900"/>
              <a:ext cx="22" cy="2"/>
            </a:xfrm>
            <a:custGeom>
              <a:avLst/>
              <a:gdLst>
                <a:gd name="T0" fmla="*/ 0 w 29"/>
                <a:gd name="T1" fmla="*/ 0 h 4"/>
                <a:gd name="T2" fmla="*/ 15 w 29"/>
                <a:gd name="T3" fmla="*/ 0 h 4"/>
                <a:gd name="T4" fmla="*/ 29 w 29"/>
                <a:gd name="T5" fmla="*/ 4 h 4"/>
              </a:gdLst>
              <a:ahLst/>
              <a:cxnLst>
                <a:cxn ang="0">
                  <a:pos x="T0" y="T1"/>
                </a:cxn>
                <a:cxn ang="0">
                  <a:pos x="T2" y="T3"/>
                </a:cxn>
                <a:cxn ang="0">
                  <a:pos x="T4" y="T5"/>
                </a:cxn>
              </a:cxnLst>
              <a:rect l="0" t="0" r="r" b="b"/>
              <a:pathLst>
                <a:path w="29" h="4">
                  <a:moveTo>
                    <a:pt x="0" y="0"/>
                  </a:moveTo>
                  <a:lnTo>
                    <a:pt x="15" y="0"/>
                  </a:lnTo>
                  <a:lnTo>
                    <a:pt x="29"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702" name="Line 510"/>
            <p:cNvSpPr>
              <a:spLocks noChangeAspect="1" noChangeShapeType="1"/>
            </p:cNvSpPr>
            <p:nvPr/>
          </p:nvSpPr>
          <p:spPr bwMode="auto">
            <a:xfrm>
              <a:off x="327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703" name="Freeform 511"/>
            <p:cNvSpPr>
              <a:spLocks noChangeAspect="1"/>
            </p:cNvSpPr>
            <p:nvPr/>
          </p:nvSpPr>
          <p:spPr bwMode="auto">
            <a:xfrm>
              <a:off x="3295" y="1902"/>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704" name="Line 512"/>
            <p:cNvSpPr>
              <a:spLocks noChangeAspect="1" noChangeShapeType="1"/>
            </p:cNvSpPr>
            <p:nvPr/>
          </p:nvSpPr>
          <p:spPr bwMode="auto">
            <a:xfrm>
              <a:off x="331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705" name="Freeform 513"/>
            <p:cNvSpPr>
              <a:spLocks noChangeAspect="1"/>
            </p:cNvSpPr>
            <p:nvPr/>
          </p:nvSpPr>
          <p:spPr bwMode="auto">
            <a:xfrm>
              <a:off x="3335"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706" name="Line 514"/>
            <p:cNvSpPr>
              <a:spLocks noChangeAspect="1" noChangeShapeType="1"/>
            </p:cNvSpPr>
            <p:nvPr/>
          </p:nvSpPr>
          <p:spPr bwMode="auto">
            <a:xfrm>
              <a:off x="3356"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707" name="Freeform 515"/>
            <p:cNvSpPr>
              <a:spLocks noChangeAspect="1"/>
            </p:cNvSpPr>
            <p:nvPr/>
          </p:nvSpPr>
          <p:spPr bwMode="auto">
            <a:xfrm>
              <a:off x="288" y="1901"/>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grpSp>
      <p:grpSp>
        <p:nvGrpSpPr>
          <p:cNvPr id="136708" name="Group 516"/>
          <p:cNvGrpSpPr>
            <a:grpSpLocks noChangeAspect="1"/>
          </p:cNvGrpSpPr>
          <p:nvPr/>
        </p:nvGrpSpPr>
        <p:grpSpPr bwMode="auto">
          <a:xfrm rot="-16200000">
            <a:off x="5093494" y="2785269"/>
            <a:ext cx="1165225" cy="284163"/>
            <a:chOff x="253" y="586"/>
            <a:chExt cx="3121" cy="1317"/>
          </a:xfrm>
        </p:grpSpPr>
        <p:sp>
          <p:nvSpPr>
            <p:cNvPr id="136709" name="Line 517"/>
            <p:cNvSpPr>
              <a:spLocks noChangeAspect="1" noChangeShapeType="1"/>
            </p:cNvSpPr>
            <p:nvPr/>
          </p:nvSpPr>
          <p:spPr bwMode="auto">
            <a:xfrm>
              <a:off x="253"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710" name="Freeform 518"/>
            <p:cNvSpPr>
              <a:spLocks noChangeAspect="1"/>
            </p:cNvSpPr>
            <p:nvPr/>
          </p:nvSpPr>
          <p:spPr bwMode="auto">
            <a:xfrm>
              <a:off x="271"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711" name="Freeform 519"/>
            <p:cNvSpPr>
              <a:spLocks noChangeAspect="1"/>
            </p:cNvSpPr>
            <p:nvPr/>
          </p:nvSpPr>
          <p:spPr bwMode="auto">
            <a:xfrm>
              <a:off x="310" y="1902"/>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712" name="Line 520"/>
            <p:cNvSpPr>
              <a:spLocks noChangeAspect="1" noChangeShapeType="1"/>
            </p:cNvSpPr>
            <p:nvPr/>
          </p:nvSpPr>
          <p:spPr bwMode="auto">
            <a:xfrm>
              <a:off x="332"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713" name="Freeform 521"/>
            <p:cNvSpPr>
              <a:spLocks noChangeAspect="1"/>
            </p:cNvSpPr>
            <p:nvPr/>
          </p:nvSpPr>
          <p:spPr bwMode="auto">
            <a:xfrm>
              <a:off x="350" y="1900"/>
              <a:ext cx="22" cy="2"/>
            </a:xfrm>
            <a:custGeom>
              <a:avLst/>
              <a:gdLst>
                <a:gd name="T0" fmla="*/ 0 w 29"/>
                <a:gd name="T1" fmla="*/ 4 h 4"/>
                <a:gd name="T2" fmla="*/ 14 w 29"/>
                <a:gd name="T3" fmla="*/ 0 h 4"/>
                <a:gd name="T4" fmla="*/ 29 w 29"/>
                <a:gd name="T5" fmla="*/ 0 h 4"/>
              </a:gdLst>
              <a:ahLst/>
              <a:cxnLst>
                <a:cxn ang="0">
                  <a:pos x="T0" y="T1"/>
                </a:cxn>
                <a:cxn ang="0">
                  <a:pos x="T2" y="T3"/>
                </a:cxn>
                <a:cxn ang="0">
                  <a:pos x="T4" y="T5"/>
                </a:cxn>
              </a:cxnLst>
              <a:rect l="0" t="0" r="r" b="b"/>
              <a:pathLst>
                <a:path w="29" h="4">
                  <a:moveTo>
                    <a:pt x="0" y="4"/>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714" name="Line 522"/>
            <p:cNvSpPr>
              <a:spLocks noChangeAspect="1" noChangeShapeType="1"/>
            </p:cNvSpPr>
            <p:nvPr/>
          </p:nvSpPr>
          <p:spPr bwMode="auto">
            <a:xfrm>
              <a:off x="372"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715" name="Line 523"/>
            <p:cNvSpPr>
              <a:spLocks noChangeAspect="1" noChangeShapeType="1"/>
            </p:cNvSpPr>
            <p:nvPr/>
          </p:nvSpPr>
          <p:spPr bwMode="auto">
            <a:xfrm>
              <a:off x="39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716" name="Freeform 524"/>
            <p:cNvSpPr>
              <a:spLocks noChangeAspect="1"/>
            </p:cNvSpPr>
            <p:nvPr/>
          </p:nvSpPr>
          <p:spPr bwMode="auto">
            <a:xfrm>
              <a:off x="408" y="1900"/>
              <a:ext cx="21"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717" name="Line 525"/>
            <p:cNvSpPr>
              <a:spLocks noChangeAspect="1" noChangeShapeType="1"/>
            </p:cNvSpPr>
            <p:nvPr/>
          </p:nvSpPr>
          <p:spPr bwMode="auto">
            <a:xfrm>
              <a:off x="42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718" name="Freeform 526"/>
            <p:cNvSpPr>
              <a:spLocks noChangeAspect="1"/>
            </p:cNvSpPr>
            <p:nvPr/>
          </p:nvSpPr>
          <p:spPr bwMode="auto">
            <a:xfrm>
              <a:off x="447"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719" name="Freeform 527"/>
            <p:cNvSpPr>
              <a:spLocks noChangeAspect="1"/>
            </p:cNvSpPr>
            <p:nvPr/>
          </p:nvSpPr>
          <p:spPr bwMode="auto">
            <a:xfrm>
              <a:off x="468" y="1897"/>
              <a:ext cx="18" cy="3"/>
            </a:xfrm>
            <a:custGeom>
              <a:avLst/>
              <a:gdLst>
                <a:gd name="T0" fmla="*/ 0 w 24"/>
                <a:gd name="T1" fmla="*/ 5 h 5"/>
                <a:gd name="T2" fmla="*/ 15 w 24"/>
                <a:gd name="T3" fmla="*/ 0 h 5"/>
                <a:gd name="T4" fmla="*/ 24 w 24"/>
                <a:gd name="T5" fmla="*/ 0 h 5"/>
              </a:gdLst>
              <a:ahLst/>
              <a:cxnLst>
                <a:cxn ang="0">
                  <a:pos x="T0" y="T1"/>
                </a:cxn>
                <a:cxn ang="0">
                  <a:pos x="T2" y="T3"/>
                </a:cxn>
                <a:cxn ang="0">
                  <a:pos x="T4" y="T5"/>
                </a:cxn>
              </a:cxnLst>
              <a:rect l="0" t="0" r="r" b="b"/>
              <a:pathLst>
                <a:path w="24" h="5">
                  <a:moveTo>
                    <a:pt x="0" y="5"/>
                  </a:moveTo>
                  <a:lnTo>
                    <a:pt x="15"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720" name="Line 528"/>
            <p:cNvSpPr>
              <a:spLocks noChangeAspect="1" noChangeShapeType="1"/>
            </p:cNvSpPr>
            <p:nvPr/>
          </p:nvSpPr>
          <p:spPr bwMode="auto">
            <a:xfrm>
              <a:off x="48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721" name="Freeform 529"/>
            <p:cNvSpPr>
              <a:spLocks noChangeAspect="1"/>
            </p:cNvSpPr>
            <p:nvPr/>
          </p:nvSpPr>
          <p:spPr bwMode="auto">
            <a:xfrm>
              <a:off x="504" y="1897"/>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722" name="Line 530"/>
            <p:cNvSpPr>
              <a:spLocks noChangeAspect="1" noChangeShapeType="1"/>
            </p:cNvSpPr>
            <p:nvPr/>
          </p:nvSpPr>
          <p:spPr bwMode="auto">
            <a:xfrm>
              <a:off x="52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723" name="Freeform 531"/>
            <p:cNvSpPr>
              <a:spLocks noChangeAspect="1"/>
            </p:cNvSpPr>
            <p:nvPr/>
          </p:nvSpPr>
          <p:spPr bwMode="auto">
            <a:xfrm>
              <a:off x="544" y="1895"/>
              <a:ext cx="22" cy="2"/>
            </a:xfrm>
            <a:custGeom>
              <a:avLst/>
              <a:gdLst>
                <a:gd name="T0" fmla="*/ 0 w 29"/>
                <a:gd name="T1" fmla="*/ 5 h 5"/>
                <a:gd name="T2" fmla="*/ 14 w 29"/>
                <a:gd name="T3" fmla="*/ 0 h 5"/>
                <a:gd name="T4" fmla="*/ 29 w 29"/>
                <a:gd name="T5" fmla="*/ 0 h 5"/>
              </a:gdLst>
              <a:ahLst/>
              <a:cxnLst>
                <a:cxn ang="0">
                  <a:pos x="T0" y="T1"/>
                </a:cxn>
                <a:cxn ang="0">
                  <a:pos x="T2" y="T3"/>
                </a:cxn>
                <a:cxn ang="0">
                  <a:pos x="T4" y="T5"/>
                </a:cxn>
              </a:cxnLst>
              <a:rect l="0" t="0" r="r" b="b"/>
              <a:pathLst>
                <a:path w="29" h="5">
                  <a:moveTo>
                    <a:pt x="0" y="5"/>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724" name="Line 532"/>
            <p:cNvSpPr>
              <a:spLocks noChangeAspect="1" noChangeShapeType="1"/>
            </p:cNvSpPr>
            <p:nvPr/>
          </p:nvSpPr>
          <p:spPr bwMode="auto">
            <a:xfrm>
              <a:off x="566"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725" name="Freeform 533"/>
            <p:cNvSpPr>
              <a:spLocks noChangeAspect="1"/>
            </p:cNvSpPr>
            <p:nvPr/>
          </p:nvSpPr>
          <p:spPr bwMode="auto">
            <a:xfrm>
              <a:off x="584" y="1892"/>
              <a:ext cx="22" cy="3"/>
            </a:xfrm>
            <a:custGeom>
              <a:avLst/>
              <a:gdLst>
                <a:gd name="T0" fmla="*/ 0 w 29"/>
                <a:gd name="T1" fmla="*/ 5 h 5"/>
                <a:gd name="T2" fmla="*/ 14 w 29"/>
                <a:gd name="T3" fmla="*/ 5 h 5"/>
                <a:gd name="T4" fmla="*/ 29 w 29"/>
                <a:gd name="T5" fmla="*/ 0 h 5"/>
              </a:gdLst>
              <a:ahLst/>
              <a:cxnLst>
                <a:cxn ang="0">
                  <a:pos x="T0" y="T1"/>
                </a:cxn>
                <a:cxn ang="0">
                  <a:pos x="T2" y="T3"/>
                </a:cxn>
                <a:cxn ang="0">
                  <a:pos x="T4" y="T5"/>
                </a:cxn>
              </a:cxnLst>
              <a:rect l="0" t="0" r="r" b="b"/>
              <a:pathLst>
                <a:path w="29" h="5">
                  <a:moveTo>
                    <a:pt x="0" y="5"/>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726" name="Line 534"/>
            <p:cNvSpPr>
              <a:spLocks noChangeAspect="1" noChangeShapeType="1"/>
            </p:cNvSpPr>
            <p:nvPr/>
          </p:nvSpPr>
          <p:spPr bwMode="auto">
            <a:xfrm flipV="1">
              <a:off x="606"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727" name="Line 535"/>
            <p:cNvSpPr>
              <a:spLocks noChangeAspect="1" noChangeShapeType="1"/>
            </p:cNvSpPr>
            <p:nvPr/>
          </p:nvSpPr>
          <p:spPr bwMode="auto">
            <a:xfrm>
              <a:off x="624"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728" name="Freeform 536"/>
            <p:cNvSpPr>
              <a:spLocks noChangeAspect="1"/>
            </p:cNvSpPr>
            <p:nvPr/>
          </p:nvSpPr>
          <p:spPr bwMode="auto">
            <a:xfrm>
              <a:off x="642" y="1887"/>
              <a:ext cx="21" cy="2"/>
            </a:xfrm>
            <a:custGeom>
              <a:avLst/>
              <a:gdLst>
                <a:gd name="T0" fmla="*/ 0 w 28"/>
                <a:gd name="T1" fmla="*/ 4 h 4"/>
                <a:gd name="T2" fmla="*/ 14 w 28"/>
                <a:gd name="T3" fmla="*/ 4 h 4"/>
                <a:gd name="T4" fmla="*/ 28 w 28"/>
                <a:gd name="T5" fmla="*/ 0 h 4"/>
              </a:gdLst>
              <a:ahLst/>
              <a:cxnLst>
                <a:cxn ang="0">
                  <a:pos x="T0" y="T1"/>
                </a:cxn>
                <a:cxn ang="0">
                  <a:pos x="T2" y="T3"/>
                </a:cxn>
                <a:cxn ang="0">
                  <a:pos x="T4" y="T5"/>
                </a:cxn>
              </a:cxnLst>
              <a:rect l="0" t="0" r="r" b="b"/>
              <a:pathLst>
                <a:path w="28" h="4">
                  <a:moveTo>
                    <a:pt x="0" y="4"/>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729" name="Line 537"/>
            <p:cNvSpPr>
              <a:spLocks noChangeAspect="1" noChangeShapeType="1"/>
            </p:cNvSpPr>
            <p:nvPr/>
          </p:nvSpPr>
          <p:spPr bwMode="auto">
            <a:xfrm flipV="1">
              <a:off x="663"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730" name="Freeform 538"/>
            <p:cNvSpPr>
              <a:spLocks noChangeAspect="1"/>
            </p:cNvSpPr>
            <p:nvPr/>
          </p:nvSpPr>
          <p:spPr bwMode="auto">
            <a:xfrm>
              <a:off x="681" y="1881"/>
              <a:ext cx="22" cy="3"/>
            </a:xfrm>
            <a:custGeom>
              <a:avLst/>
              <a:gdLst>
                <a:gd name="T0" fmla="*/ 0 w 29"/>
                <a:gd name="T1" fmla="*/ 5 h 5"/>
                <a:gd name="T2" fmla="*/ 15 w 29"/>
                <a:gd name="T3" fmla="*/ 5 h 5"/>
                <a:gd name="T4" fmla="*/ 29 w 29"/>
                <a:gd name="T5" fmla="*/ 0 h 5"/>
              </a:gdLst>
              <a:ahLst/>
              <a:cxnLst>
                <a:cxn ang="0">
                  <a:pos x="T0" y="T1"/>
                </a:cxn>
                <a:cxn ang="0">
                  <a:pos x="T2" y="T3"/>
                </a:cxn>
                <a:cxn ang="0">
                  <a:pos x="T4" y="T5"/>
                </a:cxn>
              </a:cxnLst>
              <a:rect l="0" t="0" r="r" b="b"/>
              <a:pathLst>
                <a:path w="29" h="5">
                  <a:moveTo>
                    <a:pt x="0" y="5"/>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731" name="Line 539"/>
            <p:cNvSpPr>
              <a:spLocks noChangeAspect="1" noChangeShapeType="1"/>
            </p:cNvSpPr>
            <p:nvPr/>
          </p:nvSpPr>
          <p:spPr bwMode="auto">
            <a:xfrm flipV="1">
              <a:off x="703"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732" name="Line 540"/>
            <p:cNvSpPr>
              <a:spLocks noChangeAspect="1" noChangeShapeType="1"/>
            </p:cNvSpPr>
            <p:nvPr/>
          </p:nvSpPr>
          <p:spPr bwMode="auto">
            <a:xfrm flipV="1">
              <a:off x="721"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733" name="Freeform 541"/>
            <p:cNvSpPr>
              <a:spLocks noChangeAspect="1"/>
            </p:cNvSpPr>
            <p:nvPr/>
          </p:nvSpPr>
          <p:spPr bwMode="auto">
            <a:xfrm>
              <a:off x="739" y="1868"/>
              <a:ext cx="21" cy="5"/>
            </a:xfrm>
            <a:custGeom>
              <a:avLst/>
              <a:gdLst>
                <a:gd name="T0" fmla="*/ 0 w 29"/>
                <a:gd name="T1" fmla="*/ 10 h 10"/>
                <a:gd name="T2" fmla="*/ 15 w 29"/>
                <a:gd name="T3" fmla="*/ 5 h 10"/>
                <a:gd name="T4" fmla="*/ 29 w 29"/>
                <a:gd name="T5" fmla="*/ 0 h 10"/>
              </a:gdLst>
              <a:ahLst/>
              <a:cxnLst>
                <a:cxn ang="0">
                  <a:pos x="T0" y="T1"/>
                </a:cxn>
                <a:cxn ang="0">
                  <a:pos x="T2" y="T3"/>
                </a:cxn>
                <a:cxn ang="0">
                  <a:pos x="T4" y="T5"/>
                </a:cxn>
              </a:cxnLst>
              <a:rect l="0" t="0" r="r" b="b"/>
              <a:pathLst>
                <a:path w="29" h="10">
                  <a:moveTo>
                    <a:pt x="0" y="10"/>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734" name="Line 542"/>
            <p:cNvSpPr>
              <a:spLocks noChangeAspect="1" noChangeShapeType="1"/>
            </p:cNvSpPr>
            <p:nvPr/>
          </p:nvSpPr>
          <p:spPr bwMode="auto">
            <a:xfrm flipV="1">
              <a:off x="760"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735" name="Freeform 543"/>
            <p:cNvSpPr>
              <a:spLocks noChangeAspect="1"/>
            </p:cNvSpPr>
            <p:nvPr/>
          </p:nvSpPr>
          <p:spPr bwMode="auto">
            <a:xfrm>
              <a:off x="778" y="1857"/>
              <a:ext cx="22" cy="5"/>
            </a:xfrm>
            <a:custGeom>
              <a:avLst/>
              <a:gdLst>
                <a:gd name="T0" fmla="*/ 0 w 29"/>
                <a:gd name="T1" fmla="*/ 9 h 9"/>
                <a:gd name="T2" fmla="*/ 14 w 29"/>
                <a:gd name="T3" fmla="*/ 5 h 9"/>
                <a:gd name="T4" fmla="*/ 29 w 29"/>
                <a:gd name="T5" fmla="*/ 0 h 9"/>
              </a:gdLst>
              <a:ahLst/>
              <a:cxnLst>
                <a:cxn ang="0">
                  <a:pos x="T0" y="T1"/>
                </a:cxn>
                <a:cxn ang="0">
                  <a:pos x="T2" y="T3"/>
                </a:cxn>
                <a:cxn ang="0">
                  <a:pos x="T4" y="T5"/>
                </a:cxn>
              </a:cxnLst>
              <a:rect l="0" t="0" r="r" b="b"/>
              <a:pathLst>
                <a:path w="29" h="9">
                  <a:moveTo>
                    <a:pt x="0" y="9"/>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736" name="Line 544"/>
            <p:cNvSpPr>
              <a:spLocks noChangeAspect="1" noChangeShapeType="1"/>
            </p:cNvSpPr>
            <p:nvPr/>
          </p:nvSpPr>
          <p:spPr bwMode="auto">
            <a:xfrm flipV="1">
              <a:off x="800"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737" name="Freeform 545"/>
            <p:cNvSpPr>
              <a:spLocks noChangeAspect="1"/>
            </p:cNvSpPr>
            <p:nvPr/>
          </p:nvSpPr>
          <p:spPr bwMode="auto">
            <a:xfrm>
              <a:off x="818" y="1846"/>
              <a:ext cx="21" cy="5"/>
            </a:xfrm>
            <a:custGeom>
              <a:avLst/>
              <a:gdLst>
                <a:gd name="T0" fmla="*/ 0 w 28"/>
                <a:gd name="T1" fmla="*/ 9 h 9"/>
                <a:gd name="T2" fmla="*/ 14 w 28"/>
                <a:gd name="T3" fmla="*/ 4 h 9"/>
                <a:gd name="T4" fmla="*/ 28 w 28"/>
                <a:gd name="T5" fmla="*/ 0 h 9"/>
              </a:gdLst>
              <a:ahLst/>
              <a:cxnLst>
                <a:cxn ang="0">
                  <a:pos x="T0" y="T1"/>
                </a:cxn>
                <a:cxn ang="0">
                  <a:pos x="T2" y="T3"/>
                </a:cxn>
                <a:cxn ang="0">
                  <a:pos x="T4" y="T5"/>
                </a:cxn>
              </a:cxnLst>
              <a:rect l="0" t="0" r="r" b="b"/>
              <a:pathLst>
                <a:path w="28" h="9">
                  <a:moveTo>
                    <a:pt x="0" y="9"/>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738" name="Line 546"/>
            <p:cNvSpPr>
              <a:spLocks noChangeAspect="1" noChangeShapeType="1"/>
            </p:cNvSpPr>
            <p:nvPr/>
          </p:nvSpPr>
          <p:spPr bwMode="auto">
            <a:xfrm flipV="1">
              <a:off x="839"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739" name="Line 547"/>
            <p:cNvSpPr>
              <a:spLocks noChangeAspect="1" noChangeShapeType="1"/>
            </p:cNvSpPr>
            <p:nvPr/>
          </p:nvSpPr>
          <p:spPr bwMode="auto">
            <a:xfrm flipV="1">
              <a:off x="857"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740" name="Freeform 548"/>
            <p:cNvSpPr>
              <a:spLocks noChangeAspect="1"/>
            </p:cNvSpPr>
            <p:nvPr/>
          </p:nvSpPr>
          <p:spPr bwMode="auto">
            <a:xfrm>
              <a:off x="875" y="1819"/>
              <a:ext cx="22" cy="11"/>
            </a:xfrm>
            <a:custGeom>
              <a:avLst/>
              <a:gdLst>
                <a:gd name="T0" fmla="*/ 0 w 29"/>
                <a:gd name="T1" fmla="*/ 19 h 19"/>
                <a:gd name="T2" fmla="*/ 15 w 29"/>
                <a:gd name="T3" fmla="*/ 9 h 19"/>
                <a:gd name="T4" fmla="*/ 29 w 29"/>
                <a:gd name="T5" fmla="*/ 0 h 19"/>
              </a:gdLst>
              <a:ahLst/>
              <a:cxnLst>
                <a:cxn ang="0">
                  <a:pos x="T0" y="T1"/>
                </a:cxn>
                <a:cxn ang="0">
                  <a:pos x="T2" y="T3"/>
                </a:cxn>
                <a:cxn ang="0">
                  <a:pos x="T4" y="T5"/>
                </a:cxn>
              </a:cxnLst>
              <a:rect l="0" t="0" r="r" b="b"/>
              <a:pathLst>
                <a:path w="29" h="19">
                  <a:moveTo>
                    <a:pt x="0" y="19"/>
                  </a:moveTo>
                  <a:lnTo>
                    <a:pt x="15" y="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741" name="Line 549"/>
            <p:cNvSpPr>
              <a:spLocks noChangeAspect="1" noChangeShapeType="1"/>
            </p:cNvSpPr>
            <p:nvPr/>
          </p:nvSpPr>
          <p:spPr bwMode="auto">
            <a:xfrm flipV="1">
              <a:off x="897"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742" name="Freeform 550"/>
            <p:cNvSpPr>
              <a:spLocks noChangeAspect="1"/>
            </p:cNvSpPr>
            <p:nvPr/>
          </p:nvSpPr>
          <p:spPr bwMode="auto">
            <a:xfrm>
              <a:off x="915" y="1797"/>
              <a:ext cx="22" cy="11"/>
            </a:xfrm>
            <a:custGeom>
              <a:avLst/>
              <a:gdLst>
                <a:gd name="T0" fmla="*/ 0 w 29"/>
                <a:gd name="T1" fmla="*/ 19 h 19"/>
                <a:gd name="T2" fmla="*/ 15 w 29"/>
                <a:gd name="T3" fmla="*/ 10 h 19"/>
                <a:gd name="T4" fmla="*/ 29 w 29"/>
                <a:gd name="T5" fmla="*/ 0 h 19"/>
              </a:gdLst>
              <a:ahLst/>
              <a:cxnLst>
                <a:cxn ang="0">
                  <a:pos x="T0" y="T1"/>
                </a:cxn>
                <a:cxn ang="0">
                  <a:pos x="T2" y="T3"/>
                </a:cxn>
                <a:cxn ang="0">
                  <a:pos x="T4" y="T5"/>
                </a:cxn>
              </a:cxnLst>
              <a:rect l="0" t="0" r="r" b="b"/>
              <a:pathLst>
                <a:path w="29" h="19">
                  <a:moveTo>
                    <a:pt x="0" y="19"/>
                  </a:moveTo>
                  <a:lnTo>
                    <a:pt x="15" y="1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743" name="Line 551"/>
            <p:cNvSpPr>
              <a:spLocks noChangeAspect="1" noChangeShapeType="1"/>
            </p:cNvSpPr>
            <p:nvPr/>
          </p:nvSpPr>
          <p:spPr bwMode="auto">
            <a:xfrm flipV="1">
              <a:off x="937"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744" name="Line 552"/>
            <p:cNvSpPr>
              <a:spLocks noChangeAspect="1" noChangeShapeType="1"/>
            </p:cNvSpPr>
            <p:nvPr/>
          </p:nvSpPr>
          <p:spPr bwMode="auto">
            <a:xfrm flipV="1">
              <a:off x="955"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745" name="Freeform 553"/>
            <p:cNvSpPr>
              <a:spLocks noChangeAspect="1"/>
            </p:cNvSpPr>
            <p:nvPr/>
          </p:nvSpPr>
          <p:spPr bwMode="auto">
            <a:xfrm>
              <a:off x="973" y="1757"/>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746" name="Line 554"/>
            <p:cNvSpPr>
              <a:spLocks noChangeAspect="1" noChangeShapeType="1"/>
            </p:cNvSpPr>
            <p:nvPr/>
          </p:nvSpPr>
          <p:spPr bwMode="auto">
            <a:xfrm flipV="1">
              <a:off x="995"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747" name="Freeform 555"/>
            <p:cNvSpPr>
              <a:spLocks noChangeAspect="1"/>
            </p:cNvSpPr>
            <p:nvPr/>
          </p:nvSpPr>
          <p:spPr bwMode="auto">
            <a:xfrm>
              <a:off x="1013" y="1725"/>
              <a:ext cx="21" cy="15"/>
            </a:xfrm>
            <a:custGeom>
              <a:avLst/>
              <a:gdLst>
                <a:gd name="T0" fmla="*/ 0 w 28"/>
                <a:gd name="T1" fmla="*/ 28 h 28"/>
                <a:gd name="T2" fmla="*/ 14 w 28"/>
                <a:gd name="T3" fmla="*/ 14 h 28"/>
                <a:gd name="T4" fmla="*/ 28 w 28"/>
                <a:gd name="T5" fmla="*/ 0 h 28"/>
              </a:gdLst>
              <a:ahLst/>
              <a:cxnLst>
                <a:cxn ang="0">
                  <a:pos x="T0" y="T1"/>
                </a:cxn>
                <a:cxn ang="0">
                  <a:pos x="T2" y="T3"/>
                </a:cxn>
                <a:cxn ang="0">
                  <a:pos x="T4" y="T5"/>
                </a:cxn>
              </a:cxnLst>
              <a:rect l="0" t="0" r="r" b="b"/>
              <a:pathLst>
                <a:path w="28" h="28">
                  <a:moveTo>
                    <a:pt x="0" y="28"/>
                  </a:moveTo>
                  <a:lnTo>
                    <a:pt x="14" y="1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748" name="Line 556"/>
            <p:cNvSpPr>
              <a:spLocks noChangeAspect="1" noChangeShapeType="1"/>
            </p:cNvSpPr>
            <p:nvPr/>
          </p:nvSpPr>
          <p:spPr bwMode="auto">
            <a:xfrm flipV="1">
              <a:off x="1034"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749" name="Freeform 557"/>
            <p:cNvSpPr>
              <a:spLocks noChangeAspect="1"/>
            </p:cNvSpPr>
            <p:nvPr/>
          </p:nvSpPr>
          <p:spPr bwMode="auto">
            <a:xfrm>
              <a:off x="1052" y="1686"/>
              <a:ext cx="21" cy="20"/>
            </a:xfrm>
            <a:custGeom>
              <a:avLst/>
              <a:gdLst>
                <a:gd name="T0" fmla="*/ 0 w 29"/>
                <a:gd name="T1" fmla="*/ 34 h 34"/>
                <a:gd name="T2" fmla="*/ 15 w 29"/>
                <a:gd name="T3" fmla="*/ 20 h 34"/>
                <a:gd name="T4" fmla="*/ 29 w 29"/>
                <a:gd name="T5" fmla="*/ 0 h 34"/>
              </a:gdLst>
              <a:ahLst/>
              <a:cxnLst>
                <a:cxn ang="0">
                  <a:pos x="T0" y="T1"/>
                </a:cxn>
                <a:cxn ang="0">
                  <a:pos x="T2" y="T3"/>
                </a:cxn>
                <a:cxn ang="0">
                  <a:pos x="T4" y="T5"/>
                </a:cxn>
              </a:cxnLst>
              <a:rect l="0" t="0" r="r" b="b"/>
              <a:pathLst>
                <a:path w="29" h="34">
                  <a:moveTo>
                    <a:pt x="0" y="34"/>
                  </a:moveTo>
                  <a:lnTo>
                    <a:pt x="15" y="2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750" name="Line 558"/>
            <p:cNvSpPr>
              <a:spLocks noChangeAspect="1" noChangeShapeType="1"/>
            </p:cNvSpPr>
            <p:nvPr/>
          </p:nvSpPr>
          <p:spPr bwMode="auto">
            <a:xfrm flipV="1">
              <a:off x="1073"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751" name="Line 559"/>
            <p:cNvSpPr>
              <a:spLocks noChangeAspect="1" noChangeShapeType="1"/>
            </p:cNvSpPr>
            <p:nvPr/>
          </p:nvSpPr>
          <p:spPr bwMode="auto">
            <a:xfrm flipV="1">
              <a:off x="1091"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752" name="Freeform 560"/>
            <p:cNvSpPr>
              <a:spLocks noChangeAspect="1"/>
            </p:cNvSpPr>
            <p:nvPr/>
          </p:nvSpPr>
          <p:spPr bwMode="auto">
            <a:xfrm>
              <a:off x="1109" y="1617"/>
              <a:ext cx="22" cy="24"/>
            </a:xfrm>
            <a:custGeom>
              <a:avLst/>
              <a:gdLst>
                <a:gd name="T0" fmla="*/ 0 w 29"/>
                <a:gd name="T1" fmla="*/ 43 h 43"/>
                <a:gd name="T2" fmla="*/ 15 w 29"/>
                <a:gd name="T3" fmla="*/ 19 h 43"/>
                <a:gd name="T4" fmla="*/ 29 w 29"/>
                <a:gd name="T5" fmla="*/ 0 h 43"/>
              </a:gdLst>
              <a:ahLst/>
              <a:cxnLst>
                <a:cxn ang="0">
                  <a:pos x="T0" y="T1"/>
                </a:cxn>
                <a:cxn ang="0">
                  <a:pos x="T2" y="T3"/>
                </a:cxn>
                <a:cxn ang="0">
                  <a:pos x="T4" y="T5"/>
                </a:cxn>
              </a:cxnLst>
              <a:rect l="0" t="0" r="r" b="b"/>
              <a:pathLst>
                <a:path w="29" h="43">
                  <a:moveTo>
                    <a:pt x="0" y="43"/>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753" name="Line 561"/>
            <p:cNvSpPr>
              <a:spLocks noChangeAspect="1" noChangeShapeType="1"/>
            </p:cNvSpPr>
            <p:nvPr/>
          </p:nvSpPr>
          <p:spPr bwMode="auto">
            <a:xfrm flipV="1">
              <a:off x="1131"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754" name="Freeform 562"/>
            <p:cNvSpPr>
              <a:spLocks noChangeAspect="1"/>
            </p:cNvSpPr>
            <p:nvPr/>
          </p:nvSpPr>
          <p:spPr bwMode="auto">
            <a:xfrm>
              <a:off x="1149" y="1566"/>
              <a:ext cx="22" cy="27"/>
            </a:xfrm>
            <a:custGeom>
              <a:avLst/>
              <a:gdLst>
                <a:gd name="T0" fmla="*/ 0 w 29"/>
                <a:gd name="T1" fmla="*/ 48 h 48"/>
                <a:gd name="T2" fmla="*/ 14 w 29"/>
                <a:gd name="T3" fmla="*/ 24 h 48"/>
                <a:gd name="T4" fmla="*/ 29 w 29"/>
                <a:gd name="T5" fmla="*/ 0 h 48"/>
              </a:gdLst>
              <a:ahLst/>
              <a:cxnLst>
                <a:cxn ang="0">
                  <a:pos x="T0" y="T1"/>
                </a:cxn>
                <a:cxn ang="0">
                  <a:pos x="T2" y="T3"/>
                </a:cxn>
                <a:cxn ang="0">
                  <a:pos x="T4" y="T5"/>
                </a:cxn>
              </a:cxnLst>
              <a:rect l="0" t="0" r="r" b="b"/>
              <a:pathLst>
                <a:path w="29" h="48">
                  <a:moveTo>
                    <a:pt x="0" y="48"/>
                  </a:moveTo>
                  <a:lnTo>
                    <a:pt x="14" y="2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755" name="Line 563"/>
            <p:cNvSpPr>
              <a:spLocks noChangeAspect="1" noChangeShapeType="1"/>
            </p:cNvSpPr>
            <p:nvPr/>
          </p:nvSpPr>
          <p:spPr bwMode="auto">
            <a:xfrm flipV="1">
              <a:off x="1171"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756" name="Freeform 564"/>
            <p:cNvSpPr>
              <a:spLocks noChangeAspect="1"/>
            </p:cNvSpPr>
            <p:nvPr/>
          </p:nvSpPr>
          <p:spPr bwMode="auto">
            <a:xfrm>
              <a:off x="1189" y="1506"/>
              <a:ext cx="22" cy="30"/>
            </a:xfrm>
            <a:custGeom>
              <a:avLst/>
              <a:gdLst>
                <a:gd name="T0" fmla="*/ 0 w 29"/>
                <a:gd name="T1" fmla="*/ 53 h 53"/>
                <a:gd name="T2" fmla="*/ 14 w 29"/>
                <a:gd name="T3" fmla="*/ 29 h 53"/>
                <a:gd name="T4" fmla="*/ 29 w 29"/>
                <a:gd name="T5" fmla="*/ 0 h 53"/>
              </a:gdLst>
              <a:ahLst/>
              <a:cxnLst>
                <a:cxn ang="0">
                  <a:pos x="T0" y="T1"/>
                </a:cxn>
                <a:cxn ang="0">
                  <a:pos x="T2" y="T3"/>
                </a:cxn>
                <a:cxn ang="0">
                  <a:pos x="T4" y="T5"/>
                </a:cxn>
              </a:cxnLst>
              <a:rect l="0" t="0" r="r" b="b"/>
              <a:pathLst>
                <a:path w="29" h="53">
                  <a:moveTo>
                    <a:pt x="0" y="53"/>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757" name="Line 565"/>
            <p:cNvSpPr>
              <a:spLocks noChangeAspect="1" noChangeShapeType="1"/>
            </p:cNvSpPr>
            <p:nvPr/>
          </p:nvSpPr>
          <p:spPr bwMode="auto">
            <a:xfrm flipV="1">
              <a:off x="1211"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758" name="Line 566"/>
            <p:cNvSpPr>
              <a:spLocks noChangeAspect="1" noChangeShapeType="1"/>
            </p:cNvSpPr>
            <p:nvPr/>
          </p:nvSpPr>
          <p:spPr bwMode="auto">
            <a:xfrm flipV="1">
              <a:off x="1228"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759" name="Freeform 567"/>
            <p:cNvSpPr>
              <a:spLocks noChangeAspect="1"/>
            </p:cNvSpPr>
            <p:nvPr/>
          </p:nvSpPr>
          <p:spPr bwMode="auto">
            <a:xfrm>
              <a:off x="1246" y="1409"/>
              <a:ext cx="22" cy="32"/>
            </a:xfrm>
            <a:custGeom>
              <a:avLst/>
              <a:gdLst>
                <a:gd name="T0" fmla="*/ 0 w 29"/>
                <a:gd name="T1" fmla="*/ 58 h 58"/>
                <a:gd name="T2" fmla="*/ 15 w 29"/>
                <a:gd name="T3" fmla="*/ 29 h 58"/>
                <a:gd name="T4" fmla="*/ 29 w 29"/>
                <a:gd name="T5" fmla="*/ 0 h 58"/>
              </a:gdLst>
              <a:ahLst/>
              <a:cxnLst>
                <a:cxn ang="0">
                  <a:pos x="T0" y="T1"/>
                </a:cxn>
                <a:cxn ang="0">
                  <a:pos x="T2" y="T3"/>
                </a:cxn>
                <a:cxn ang="0">
                  <a:pos x="T4" y="T5"/>
                </a:cxn>
              </a:cxnLst>
              <a:rect l="0" t="0" r="r" b="b"/>
              <a:pathLst>
                <a:path w="29" h="58">
                  <a:moveTo>
                    <a:pt x="0" y="58"/>
                  </a:moveTo>
                  <a:lnTo>
                    <a:pt x="15"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760" name="Line 568"/>
            <p:cNvSpPr>
              <a:spLocks noChangeAspect="1" noChangeShapeType="1"/>
            </p:cNvSpPr>
            <p:nvPr/>
          </p:nvSpPr>
          <p:spPr bwMode="auto">
            <a:xfrm flipV="1">
              <a:off x="1268"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761" name="Freeform 569"/>
            <p:cNvSpPr>
              <a:spLocks noChangeAspect="1"/>
            </p:cNvSpPr>
            <p:nvPr/>
          </p:nvSpPr>
          <p:spPr bwMode="auto">
            <a:xfrm>
              <a:off x="1286" y="1336"/>
              <a:ext cx="22" cy="38"/>
            </a:xfrm>
            <a:custGeom>
              <a:avLst/>
              <a:gdLst>
                <a:gd name="T0" fmla="*/ 0 w 29"/>
                <a:gd name="T1" fmla="*/ 67 h 67"/>
                <a:gd name="T2" fmla="*/ 15 w 29"/>
                <a:gd name="T3" fmla="*/ 33 h 67"/>
                <a:gd name="T4" fmla="*/ 29 w 29"/>
                <a:gd name="T5" fmla="*/ 0 h 67"/>
              </a:gdLst>
              <a:ahLst/>
              <a:cxnLst>
                <a:cxn ang="0">
                  <a:pos x="T0" y="T1"/>
                </a:cxn>
                <a:cxn ang="0">
                  <a:pos x="T2" y="T3"/>
                </a:cxn>
                <a:cxn ang="0">
                  <a:pos x="T4" y="T5"/>
                </a:cxn>
              </a:cxnLst>
              <a:rect l="0" t="0" r="r" b="b"/>
              <a:pathLst>
                <a:path w="29" h="67">
                  <a:moveTo>
                    <a:pt x="0" y="67"/>
                  </a:moveTo>
                  <a:lnTo>
                    <a:pt x="15" y="33"/>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762" name="Line 570"/>
            <p:cNvSpPr>
              <a:spLocks noChangeAspect="1" noChangeShapeType="1"/>
            </p:cNvSpPr>
            <p:nvPr/>
          </p:nvSpPr>
          <p:spPr bwMode="auto">
            <a:xfrm flipV="1">
              <a:off x="1308"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763" name="Line 571"/>
            <p:cNvSpPr>
              <a:spLocks noChangeAspect="1" noChangeShapeType="1"/>
            </p:cNvSpPr>
            <p:nvPr/>
          </p:nvSpPr>
          <p:spPr bwMode="auto">
            <a:xfrm flipV="1">
              <a:off x="1326"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764" name="Freeform 572"/>
            <p:cNvSpPr>
              <a:spLocks noChangeAspect="1"/>
            </p:cNvSpPr>
            <p:nvPr/>
          </p:nvSpPr>
          <p:spPr bwMode="auto">
            <a:xfrm>
              <a:off x="1344" y="1222"/>
              <a:ext cx="21"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765" name="Freeform 573"/>
            <p:cNvSpPr>
              <a:spLocks noChangeAspect="1"/>
            </p:cNvSpPr>
            <p:nvPr/>
          </p:nvSpPr>
          <p:spPr bwMode="auto">
            <a:xfrm>
              <a:off x="1365" y="1182"/>
              <a:ext cx="18" cy="40"/>
            </a:xfrm>
            <a:custGeom>
              <a:avLst/>
              <a:gdLst>
                <a:gd name="T0" fmla="*/ 0 w 24"/>
                <a:gd name="T1" fmla="*/ 72 h 72"/>
                <a:gd name="T2" fmla="*/ 9 w 24"/>
                <a:gd name="T3" fmla="*/ 34 h 72"/>
                <a:gd name="T4" fmla="*/ 24 w 24"/>
                <a:gd name="T5" fmla="*/ 0 h 72"/>
              </a:gdLst>
              <a:ahLst/>
              <a:cxnLst>
                <a:cxn ang="0">
                  <a:pos x="T0" y="T1"/>
                </a:cxn>
                <a:cxn ang="0">
                  <a:pos x="T2" y="T3"/>
                </a:cxn>
                <a:cxn ang="0">
                  <a:pos x="T4" y="T5"/>
                </a:cxn>
              </a:cxnLst>
              <a:rect l="0" t="0" r="r" b="b"/>
              <a:pathLst>
                <a:path w="24" h="72">
                  <a:moveTo>
                    <a:pt x="0" y="72"/>
                  </a:moveTo>
                  <a:lnTo>
                    <a:pt x="9" y="3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766" name="Freeform 574"/>
            <p:cNvSpPr>
              <a:spLocks noChangeAspect="1"/>
            </p:cNvSpPr>
            <p:nvPr/>
          </p:nvSpPr>
          <p:spPr bwMode="auto">
            <a:xfrm>
              <a:off x="1383" y="1144"/>
              <a:ext cx="22"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767" name="Line 575"/>
            <p:cNvSpPr>
              <a:spLocks noChangeAspect="1" noChangeShapeType="1"/>
            </p:cNvSpPr>
            <p:nvPr/>
          </p:nvSpPr>
          <p:spPr bwMode="auto">
            <a:xfrm flipV="1">
              <a:off x="1405"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768" name="Freeform 576"/>
            <p:cNvSpPr>
              <a:spLocks noChangeAspect="1"/>
            </p:cNvSpPr>
            <p:nvPr/>
          </p:nvSpPr>
          <p:spPr bwMode="auto">
            <a:xfrm>
              <a:off x="1423" y="1063"/>
              <a:ext cx="21" cy="41"/>
            </a:xfrm>
            <a:custGeom>
              <a:avLst/>
              <a:gdLst>
                <a:gd name="T0" fmla="*/ 0 w 28"/>
                <a:gd name="T1" fmla="*/ 72 h 72"/>
                <a:gd name="T2" fmla="*/ 14 w 28"/>
                <a:gd name="T3" fmla="*/ 34 h 72"/>
                <a:gd name="T4" fmla="*/ 28 w 28"/>
                <a:gd name="T5" fmla="*/ 0 h 72"/>
              </a:gdLst>
              <a:ahLst/>
              <a:cxnLst>
                <a:cxn ang="0">
                  <a:pos x="T0" y="T1"/>
                </a:cxn>
                <a:cxn ang="0">
                  <a:pos x="T2" y="T3"/>
                </a:cxn>
                <a:cxn ang="0">
                  <a:pos x="T4" y="T5"/>
                </a:cxn>
              </a:cxnLst>
              <a:rect l="0" t="0" r="r" b="b"/>
              <a:pathLst>
                <a:path w="28" h="72">
                  <a:moveTo>
                    <a:pt x="0" y="72"/>
                  </a:moveTo>
                  <a:lnTo>
                    <a:pt x="14" y="3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769" name="Line 577"/>
            <p:cNvSpPr>
              <a:spLocks noChangeAspect="1" noChangeShapeType="1"/>
            </p:cNvSpPr>
            <p:nvPr/>
          </p:nvSpPr>
          <p:spPr bwMode="auto">
            <a:xfrm flipV="1">
              <a:off x="1444"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770" name="Line 578"/>
            <p:cNvSpPr>
              <a:spLocks noChangeAspect="1" noChangeShapeType="1"/>
            </p:cNvSpPr>
            <p:nvPr/>
          </p:nvSpPr>
          <p:spPr bwMode="auto">
            <a:xfrm flipV="1">
              <a:off x="1462"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771" name="Freeform 579"/>
            <p:cNvSpPr>
              <a:spLocks noChangeAspect="1"/>
            </p:cNvSpPr>
            <p:nvPr/>
          </p:nvSpPr>
          <p:spPr bwMode="auto">
            <a:xfrm>
              <a:off x="1480" y="945"/>
              <a:ext cx="22" cy="40"/>
            </a:xfrm>
            <a:custGeom>
              <a:avLst/>
              <a:gdLst>
                <a:gd name="T0" fmla="*/ 0 w 29"/>
                <a:gd name="T1" fmla="*/ 72 h 72"/>
                <a:gd name="T2" fmla="*/ 15 w 29"/>
                <a:gd name="T3" fmla="*/ 34 h 72"/>
                <a:gd name="T4" fmla="*/ 29 w 29"/>
                <a:gd name="T5" fmla="*/ 0 h 72"/>
              </a:gdLst>
              <a:ahLst/>
              <a:cxnLst>
                <a:cxn ang="0">
                  <a:pos x="T0" y="T1"/>
                </a:cxn>
                <a:cxn ang="0">
                  <a:pos x="T2" y="T3"/>
                </a:cxn>
                <a:cxn ang="0">
                  <a:pos x="T4" y="T5"/>
                </a:cxn>
              </a:cxnLst>
              <a:rect l="0" t="0" r="r" b="b"/>
              <a:pathLst>
                <a:path w="29" h="72">
                  <a:moveTo>
                    <a:pt x="0" y="72"/>
                  </a:moveTo>
                  <a:lnTo>
                    <a:pt x="15"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772" name="Line 580"/>
            <p:cNvSpPr>
              <a:spLocks noChangeAspect="1" noChangeShapeType="1"/>
            </p:cNvSpPr>
            <p:nvPr/>
          </p:nvSpPr>
          <p:spPr bwMode="auto">
            <a:xfrm flipV="1">
              <a:off x="1502"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773" name="Freeform 581"/>
            <p:cNvSpPr>
              <a:spLocks noChangeAspect="1"/>
            </p:cNvSpPr>
            <p:nvPr/>
          </p:nvSpPr>
          <p:spPr bwMode="auto">
            <a:xfrm>
              <a:off x="1520" y="872"/>
              <a:ext cx="22" cy="35"/>
            </a:xfrm>
            <a:custGeom>
              <a:avLst/>
              <a:gdLst>
                <a:gd name="T0" fmla="*/ 0 w 29"/>
                <a:gd name="T1" fmla="*/ 62 h 62"/>
                <a:gd name="T2" fmla="*/ 14 w 29"/>
                <a:gd name="T3" fmla="*/ 28 h 62"/>
                <a:gd name="T4" fmla="*/ 29 w 29"/>
                <a:gd name="T5" fmla="*/ 0 h 62"/>
              </a:gdLst>
              <a:ahLst/>
              <a:cxnLst>
                <a:cxn ang="0">
                  <a:pos x="T0" y="T1"/>
                </a:cxn>
                <a:cxn ang="0">
                  <a:pos x="T2" y="T3"/>
                </a:cxn>
                <a:cxn ang="0">
                  <a:pos x="T4" y="T5"/>
                </a:cxn>
              </a:cxnLst>
              <a:rect l="0" t="0" r="r" b="b"/>
              <a:pathLst>
                <a:path w="29" h="62">
                  <a:moveTo>
                    <a:pt x="0" y="62"/>
                  </a:moveTo>
                  <a:lnTo>
                    <a:pt x="14" y="28"/>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774" name="Line 582"/>
            <p:cNvSpPr>
              <a:spLocks noChangeAspect="1" noChangeShapeType="1"/>
            </p:cNvSpPr>
            <p:nvPr/>
          </p:nvSpPr>
          <p:spPr bwMode="auto">
            <a:xfrm flipV="1">
              <a:off x="1542"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775" name="Line 583"/>
            <p:cNvSpPr>
              <a:spLocks noChangeAspect="1" noChangeShapeType="1"/>
            </p:cNvSpPr>
            <p:nvPr/>
          </p:nvSpPr>
          <p:spPr bwMode="auto">
            <a:xfrm flipV="1">
              <a:off x="1560"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776" name="Freeform 584"/>
            <p:cNvSpPr>
              <a:spLocks noChangeAspect="1"/>
            </p:cNvSpPr>
            <p:nvPr/>
          </p:nvSpPr>
          <p:spPr bwMode="auto">
            <a:xfrm>
              <a:off x="1578" y="769"/>
              <a:ext cx="22" cy="33"/>
            </a:xfrm>
            <a:custGeom>
              <a:avLst/>
              <a:gdLst>
                <a:gd name="T0" fmla="*/ 0 w 29"/>
                <a:gd name="T1" fmla="*/ 58 h 58"/>
                <a:gd name="T2" fmla="*/ 14 w 29"/>
                <a:gd name="T3" fmla="*/ 29 h 58"/>
                <a:gd name="T4" fmla="*/ 29 w 29"/>
                <a:gd name="T5" fmla="*/ 0 h 58"/>
              </a:gdLst>
              <a:ahLst/>
              <a:cxnLst>
                <a:cxn ang="0">
                  <a:pos x="T0" y="T1"/>
                </a:cxn>
                <a:cxn ang="0">
                  <a:pos x="T2" y="T3"/>
                </a:cxn>
                <a:cxn ang="0">
                  <a:pos x="T4" y="T5"/>
                </a:cxn>
              </a:cxnLst>
              <a:rect l="0" t="0" r="r" b="b"/>
              <a:pathLst>
                <a:path w="29" h="58">
                  <a:moveTo>
                    <a:pt x="0" y="58"/>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777" name="Line 585"/>
            <p:cNvSpPr>
              <a:spLocks noChangeAspect="1" noChangeShapeType="1"/>
            </p:cNvSpPr>
            <p:nvPr/>
          </p:nvSpPr>
          <p:spPr bwMode="auto">
            <a:xfrm flipV="1">
              <a:off x="1600"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778" name="Freeform 586"/>
            <p:cNvSpPr>
              <a:spLocks noChangeAspect="1"/>
            </p:cNvSpPr>
            <p:nvPr/>
          </p:nvSpPr>
          <p:spPr bwMode="auto">
            <a:xfrm>
              <a:off x="1618" y="712"/>
              <a:ext cx="21" cy="27"/>
            </a:xfrm>
            <a:custGeom>
              <a:avLst/>
              <a:gdLst>
                <a:gd name="T0" fmla="*/ 0 w 28"/>
                <a:gd name="T1" fmla="*/ 48 h 48"/>
                <a:gd name="T2" fmla="*/ 14 w 28"/>
                <a:gd name="T3" fmla="*/ 24 h 48"/>
                <a:gd name="T4" fmla="*/ 28 w 28"/>
                <a:gd name="T5" fmla="*/ 0 h 48"/>
              </a:gdLst>
              <a:ahLst/>
              <a:cxnLst>
                <a:cxn ang="0">
                  <a:pos x="T0" y="T1"/>
                </a:cxn>
                <a:cxn ang="0">
                  <a:pos x="T2" y="T3"/>
                </a:cxn>
                <a:cxn ang="0">
                  <a:pos x="T4" y="T5"/>
                </a:cxn>
              </a:cxnLst>
              <a:rect l="0" t="0" r="r" b="b"/>
              <a:pathLst>
                <a:path w="28" h="48">
                  <a:moveTo>
                    <a:pt x="0" y="48"/>
                  </a:moveTo>
                  <a:lnTo>
                    <a:pt x="14" y="2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779" name="Freeform 587"/>
            <p:cNvSpPr>
              <a:spLocks noChangeAspect="1"/>
            </p:cNvSpPr>
            <p:nvPr/>
          </p:nvSpPr>
          <p:spPr bwMode="auto">
            <a:xfrm>
              <a:off x="1639" y="686"/>
              <a:ext cx="18" cy="26"/>
            </a:xfrm>
            <a:custGeom>
              <a:avLst/>
              <a:gdLst>
                <a:gd name="T0" fmla="*/ 0 w 24"/>
                <a:gd name="T1" fmla="*/ 47 h 47"/>
                <a:gd name="T2" fmla="*/ 10 w 24"/>
                <a:gd name="T3" fmla="*/ 24 h 47"/>
                <a:gd name="T4" fmla="*/ 24 w 24"/>
                <a:gd name="T5" fmla="*/ 0 h 47"/>
              </a:gdLst>
              <a:ahLst/>
              <a:cxnLst>
                <a:cxn ang="0">
                  <a:pos x="T0" y="T1"/>
                </a:cxn>
                <a:cxn ang="0">
                  <a:pos x="T2" y="T3"/>
                </a:cxn>
                <a:cxn ang="0">
                  <a:pos x="T4" y="T5"/>
                </a:cxn>
              </a:cxnLst>
              <a:rect l="0" t="0" r="r" b="b"/>
              <a:pathLst>
                <a:path w="24" h="47">
                  <a:moveTo>
                    <a:pt x="0" y="47"/>
                  </a:moveTo>
                  <a:lnTo>
                    <a:pt x="10" y="2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780" name="Freeform 588"/>
            <p:cNvSpPr>
              <a:spLocks noChangeAspect="1"/>
            </p:cNvSpPr>
            <p:nvPr/>
          </p:nvSpPr>
          <p:spPr bwMode="auto">
            <a:xfrm>
              <a:off x="1657" y="664"/>
              <a:ext cx="21" cy="22"/>
            </a:xfrm>
            <a:custGeom>
              <a:avLst/>
              <a:gdLst>
                <a:gd name="T0" fmla="*/ 0 w 29"/>
                <a:gd name="T1" fmla="*/ 39 h 39"/>
                <a:gd name="T2" fmla="*/ 15 w 29"/>
                <a:gd name="T3" fmla="*/ 19 h 39"/>
                <a:gd name="T4" fmla="*/ 29 w 29"/>
                <a:gd name="T5" fmla="*/ 0 h 39"/>
              </a:gdLst>
              <a:ahLst/>
              <a:cxnLst>
                <a:cxn ang="0">
                  <a:pos x="T0" y="T1"/>
                </a:cxn>
                <a:cxn ang="0">
                  <a:pos x="T2" y="T3"/>
                </a:cxn>
                <a:cxn ang="0">
                  <a:pos x="T4" y="T5"/>
                </a:cxn>
              </a:cxnLst>
              <a:rect l="0" t="0" r="r" b="b"/>
              <a:pathLst>
                <a:path w="29" h="39">
                  <a:moveTo>
                    <a:pt x="0" y="39"/>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781" name="Freeform 589"/>
            <p:cNvSpPr>
              <a:spLocks noChangeAspect="1"/>
            </p:cNvSpPr>
            <p:nvPr/>
          </p:nvSpPr>
          <p:spPr bwMode="auto">
            <a:xfrm>
              <a:off x="1678" y="643"/>
              <a:ext cx="18" cy="21"/>
            </a:xfrm>
            <a:custGeom>
              <a:avLst/>
              <a:gdLst>
                <a:gd name="T0" fmla="*/ 0 w 24"/>
                <a:gd name="T1" fmla="*/ 38 h 38"/>
                <a:gd name="T2" fmla="*/ 15 w 24"/>
                <a:gd name="T3" fmla="*/ 19 h 38"/>
                <a:gd name="T4" fmla="*/ 24 w 24"/>
                <a:gd name="T5" fmla="*/ 0 h 38"/>
              </a:gdLst>
              <a:ahLst/>
              <a:cxnLst>
                <a:cxn ang="0">
                  <a:pos x="T0" y="T1"/>
                </a:cxn>
                <a:cxn ang="0">
                  <a:pos x="T2" y="T3"/>
                </a:cxn>
                <a:cxn ang="0">
                  <a:pos x="T4" y="T5"/>
                </a:cxn>
              </a:cxnLst>
              <a:rect l="0" t="0" r="r" b="b"/>
              <a:pathLst>
                <a:path w="24" h="38">
                  <a:moveTo>
                    <a:pt x="0" y="38"/>
                  </a:moveTo>
                  <a:lnTo>
                    <a:pt x="15" y="19"/>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782" name="Freeform 590"/>
            <p:cNvSpPr>
              <a:spLocks noChangeAspect="1"/>
            </p:cNvSpPr>
            <p:nvPr/>
          </p:nvSpPr>
          <p:spPr bwMode="auto">
            <a:xfrm>
              <a:off x="1696" y="626"/>
              <a:ext cx="18" cy="17"/>
            </a:xfrm>
            <a:custGeom>
              <a:avLst/>
              <a:gdLst>
                <a:gd name="T0" fmla="*/ 0 w 24"/>
                <a:gd name="T1" fmla="*/ 29 h 29"/>
                <a:gd name="T2" fmla="*/ 10 w 24"/>
                <a:gd name="T3" fmla="*/ 14 h 29"/>
                <a:gd name="T4" fmla="*/ 24 w 24"/>
                <a:gd name="T5" fmla="*/ 0 h 29"/>
              </a:gdLst>
              <a:ahLst/>
              <a:cxnLst>
                <a:cxn ang="0">
                  <a:pos x="T0" y="T1"/>
                </a:cxn>
                <a:cxn ang="0">
                  <a:pos x="T2" y="T3"/>
                </a:cxn>
                <a:cxn ang="0">
                  <a:pos x="T4" y="T5"/>
                </a:cxn>
              </a:cxnLst>
              <a:rect l="0" t="0" r="r" b="b"/>
              <a:pathLst>
                <a:path w="24" h="29">
                  <a:moveTo>
                    <a:pt x="0" y="29"/>
                  </a:moveTo>
                  <a:lnTo>
                    <a:pt x="10" y="1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783" name="Freeform 591"/>
            <p:cNvSpPr>
              <a:spLocks noChangeAspect="1"/>
            </p:cNvSpPr>
            <p:nvPr/>
          </p:nvSpPr>
          <p:spPr bwMode="auto">
            <a:xfrm>
              <a:off x="1714" y="610"/>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784" name="Line 592"/>
            <p:cNvSpPr>
              <a:spLocks noChangeAspect="1" noChangeShapeType="1"/>
            </p:cNvSpPr>
            <p:nvPr/>
          </p:nvSpPr>
          <p:spPr bwMode="auto">
            <a:xfrm flipV="1">
              <a:off x="1736"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785" name="Freeform 593"/>
            <p:cNvSpPr>
              <a:spLocks noChangeAspect="1"/>
            </p:cNvSpPr>
            <p:nvPr/>
          </p:nvSpPr>
          <p:spPr bwMode="auto">
            <a:xfrm>
              <a:off x="1754" y="591"/>
              <a:ext cx="22" cy="8"/>
            </a:xfrm>
            <a:custGeom>
              <a:avLst/>
              <a:gdLst>
                <a:gd name="T0" fmla="*/ 0 w 29"/>
                <a:gd name="T1" fmla="*/ 14 h 14"/>
                <a:gd name="T2" fmla="*/ 14 w 29"/>
                <a:gd name="T3" fmla="*/ 4 h 14"/>
                <a:gd name="T4" fmla="*/ 29 w 29"/>
                <a:gd name="T5" fmla="*/ 0 h 14"/>
              </a:gdLst>
              <a:ahLst/>
              <a:cxnLst>
                <a:cxn ang="0">
                  <a:pos x="T0" y="T1"/>
                </a:cxn>
                <a:cxn ang="0">
                  <a:pos x="T2" y="T3"/>
                </a:cxn>
                <a:cxn ang="0">
                  <a:pos x="T4" y="T5"/>
                </a:cxn>
              </a:cxnLst>
              <a:rect l="0" t="0" r="r" b="b"/>
              <a:pathLst>
                <a:path w="29" h="14">
                  <a:moveTo>
                    <a:pt x="0" y="14"/>
                  </a:moveTo>
                  <a:lnTo>
                    <a:pt x="14" y="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786" name="Freeform 594"/>
            <p:cNvSpPr>
              <a:spLocks noChangeAspect="1"/>
            </p:cNvSpPr>
            <p:nvPr/>
          </p:nvSpPr>
          <p:spPr bwMode="auto">
            <a:xfrm>
              <a:off x="1776" y="586"/>
              <a:ext cx="18" cy="5"/>
            </a:xfrm>
            <a:custGeom>
              <a:avLst/>
              <a:gdLst>
                <a:gd name="T0" fmla="*/ 0 w 24"/>
                <a:gd name="T1" fmla="*/ 10 h 10"/>
                <a:gd name="T2" fmla="*/ 14 w 24"/>
                <a:gd name="T3" fmla="*/ 5 h 10"/>
                <a:gd name="T4" fmla="*/ 24 w 24"/>
                <a:gd name="T5" fmla="*/ 0 h 10"/>
              </a:gdLst>
              <a:ahLst/>
              <a:cxnLst>
                <a:cxn ang="0">
                  <a:pos x="T0" y="T1"/>
                </a:cxn>
                <a:cxn ang="0">
                  <a:pos x="T2" y="T3"/>
                </a:cxn>
                <a:cxn ang="0">
                  <a:pos x="T4" y="T5"/>
                </a:cxn>
              </a:cxnLst>
              <a:rect l="0" t="0" r="r" b="b"/>
              <a:pathLst>
                <a:path w="24" h="10">
                  <a:moveTo>
                    <a:pt x="0" y="10"/>
                  </a:moveTo>
                  <a:lnTo>
                    <a:pt x="14" y="5"/>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787" name="Freeform 595"/>
            <p:cNvSpPr>
              <a:spLocks noChangeAspect="1"/>
            </p:cNvSpPr>
            <p:nvPr/>
          </p:nvSpPr>
          <p:spPr bwMode="auto">
            <a:xfrm>
              <a:off x="1794" y="586"/>
              <a:ext cx="18" cy="0"/>
            </a:xfrm>
            <a:custGeom>
              <a:avLst/>
              <a:gdLst>
                <a:gd name="T0" fmla="*/ 0 w 24"/>
                <a:gd name="T1" fmla="*/ 9 w 24"/>
                <a:gd name="T2" fmla="*/ 24 w 24"/>
              </a:gdLst>
              <a:ahLst/>
              <a:cxnLst>
                <a:cxn ang="0">
                  <a:pos x="T0" y="0"/>
                </a:cxn>
                <a:cxn ang="0">
                  <a:pos x="T1" y="0"/>
                </a:cxn>
                <a:cxn ang="0">
                  <a:pos x="T2" y="0"/>
                </a:cxn>
              </a:cxnLst>
              <a:rect l="0" t="0" r="r" b="b"/>
              <a:pathLst>
                <a:path w="24">
                  <a:moveTo>
                    <a:pt x="0" y="0"/>
                  </a:moveTo>
                  <a:lnTo>
                    <a:pt x="9"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788" name="Freeform 596"/>
            <p:cNvSpPr>
              <a:spLocks noChangeAspect="1"/>
            </p:cNvSpPr>
            <p:nvPr/>
          </p:nvSpPr>
          <p:spPr bwMode="auto">
            <a:xfrm>
              <a:off x="1812" y="586"/>
              <a:ext cx="21" cy="0"/>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789" name="Freeform 597"/>
            <p:cNvSpPr>
              <a:spLocks noChangeAspect="1"/>
            </p:cNvSpPr>
            <p:nvPr/>
          </p:nvSpPr>
          <p:spPr bwMode="auto">
            <a:xfrm>
              <a:off x="1833" y="586"/>
              <a:ext cx="18" cy="5"/>
            </a:xfrm>
            <a:custGeom>
              <a:avLst/>
              <a:gdLst>
                <a:gd name="T0" fmla="*/ 0 w 24"/>
                <a:gd name="T1" fmla="*/ 0 h 10"/>
                <a:gd name="T2" fmla="*/ 10 w 24"/>
                <a:gd name="T3" fmla="*/ 5 h 10"/>
                <a:gd name="T4" fmla="*/ 24 w 24"/>
                <a:gd name="T5" fmla="*/ 10 h 10"/>
              </a:gdLst>
              <a:ahLst/>
              <a:cxnLst>
                <a:cxn ang="0">
                  <a:pos x="T0" y="T1"/>
                </a:cxn>
                <a:cxn ang="0">
                  <a:pos x="T2" y="T3"/>
                </a:cxn>
                <a:cxn ang="0">
                  <a:pos x="T4" y="T5"/>
                </a:cxn>
              </a:cxnLst>
              <a:rect l="0" t="0" r="r" b="b"/>
              <a:pathLst>
                <a:path w="24" h="10">
                  <a:moveTo>
                    <a:pt x="0" y="0"/>
                  </a:moveTo>
                  <a:lnTo>
                    <a:pt x="10" y="5"/>
                  </a:lnTo>
                  <a:lnTo>
                    <a:pt x="24"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790" name="Freeform 598"/>
            <p:cNvSpPr>
              <a:spLocks noChangeAspect="1"/>
            </p:cNvSpPr>
            <p:nvPr/>
          </p:nvSpPr>
          <p:spPr bwMode="auto">
            <a:xfrm>
              <a:off x="1851" y="591"/>
              <a:ext cx="22" cy="8"/>
            </a:xfrm>
            <a:custGeom>
              <a:avLst/>
              <a:gdLst>
                <a:gd name="T0" fmla="*/ 0 w 29"/>
                <a:gd name="T1" fmla="*/ 0 h 14"/>
                <a:gd name="T2" fmla="*/ 15 w 29"/>
                <a:gd name="T3" fmla="*/ 4 h 14"/>
                <a:gd name="T4" fmla="*/ 29 w 29"/>
                <a:gd name="T5" fmla="*/ 14 h 14"/>
              </a:gdLst>
              <a:ahLst/>
              <a:cxnLst>
                <a:cxn ang="0">
                  <a:pos x="T0" y="T1"/>
                </a:cxn>
                <a:cxn ang="0">
                  <a:pos x="T2" y="T3"/>
                </a:cxn>
                <a:cxn ang="0">
                  <a:pos x="T4" y="T5"/>
                </a:cxn>
              </a:cxnLst>
              <a:rect l="0" t="0" r="r" b="b"/>
              <a:pathLst>
                <a:path w="29" h="14">
                  <a:moveTo>
                    <a:pt x="0" y="0"/>
                  </a:moveTo>
                  <a:lnTo>
                    <a:pt x="15" y="4"/>
                  </a:lnTo>
                  <a:lnTo>
                    <a:pt x="29" y="1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791" name="Line 599"/>
            <p:cNvSpPr>
              <a:spLocks noChangeAspect="1" noChangeShapeType="1"/>
            </p:cNvSpPr>
            <p:nvPr/>
          </p:nvSpPr>
          <p:spPr bwMode="auto">
            <a:xfrm>
              <a:off x="1873"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792" name="Freeform 600"/>
            <p:cNvSpPr>
              <a:spLocks noChangeAspect="1"/>
            </p:cNvSpPr>
            <p:nvPr/>
          </p:nvSpPr>
          <p:spPr bwMode="auto">
            <a:xfrm>
              <a:off x="1891" y="610"/>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793" name="Freeform 601"/>
            <p:cNvSpPr>
              <a:spLocks noChangeAspect="1"/>
            </p:cNvSpPr>
            <p:nvPr/>
          </p:nvSpPr>
          <p:spPr bwMode="auto">
            <a:xfrm>
              <a:off x="1913" y="626"/>
              <a:ext cx="18" cy="17"/>
            </a:xfrm>
            <a:custGeom>
              <a:avLst/>
              <a:gdLst>
                <a:gd name="T0" fmla="*/ 0 w 24"/>
                <a:gd name="T1" fmla="*/ 0 h 29"/>
                <a:gd name="T2" fmla="*/ 14 w 24"/>
                <a:gd name="T3" fmla="*/ 14 h 29"/>
                <a:gd name="T4" fmla="*/ 24 w 24"/>
                <a:gd name="T5" fmla="*/ 29 h 29"/>
              </a:gdLst>
              <a:ahLst/>
              <a:cxnLst>
                <a:cxn ang="0">
                  <a:pos x="T0" y="T1"/>
                </a:cxn>
                <a:cxn ang="0">
                  <a:pos x="T2" y="T3"/>
                </a:cxn>
                <a:cxn ang="0">
                  <a:pos x="T4" y="T5"/>
                </a:cxn>
              </a:cxnLst>
              <a:rect l="0" t="0" r="r" b="b"/>
              <a:pathLst>
                <a:path w="24" h="29">
                  <a:moveTo>
                    <a:pt x="0" y="0"/>
                  </a:moveTo>
                  <a:lnTo>
                    <a:pt x="14" y="14"/>
                  </a:lnTo>
                  <a:lnTo>
                    <a:pt x="24"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794" name="Freeform 602"/>
            <p:cNvSpPr>
              <a:spLocks noChangeAspect="1"/>
            </p:cNvSpPr>
            <p:nvPr/>
          </p:nvSpPr>
          <p:spPr bwMode="auto">
            <a:xfrm>
              <a:off x="1931" y="643"/>
              <a:ext cx="18" cy="21"/>
            </a:xfrm>
            <a:custGeom>
              <a:avLst/>
              <a:gdLst>
                <a:gd name="T0" fmla="*/ 0 w 24"/>
                <a:gd name="T1" fmla="*/ 0 h 38"/>
                <a:gd name="T2" fmla="*/ 9 w 24"/>
                <a:gd name="T3" fmla="*/ 19 h 38"/>
                <a:gd name="T4" fmla="*/ 24 w 24"/>
                <a:gd name="T5" fmla="*/ 38 h 38"/>
              </a:gdLst>
              <a:ahLst/>
              <a:cxnLst>
                <a:cxn ang="0">
                  <a:pos x="T0" y="T1"/>
                </a:cxn>
                <a:cxn ang="0">
                  <a:pos x="T2" y="T3"/>
                </a:cxn>
                <a:cxn ang="0">
                  <a:pos x="T4" y="T5"/>
                </a:cxn>
              </a:cxnLst>
              <a:rect l="0" t="0" r="r" b="b"/>
              <a:pathLst>
                <a:path w="24" h="38">
                  <a:moveTo>
                    <a:pt x="0" y="0"/>
                  </a:moveTo>
                  <a:lnTo>
                    <a:pt x="9" y="19"/>
                  </a:lnTo>
                  <a:lnTo>
                    <a:pt x="24" y="3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795" name="Freeform 603"/>
            <p:cNvSpPr>
              <a:spLocks noChangeAspect="1"/>
            </p:cNvSpPr>
            <p:nvPr/>
          </p:nvSpPr>
          <p:spPr bwMode="auto">
            <a:xfrm>
              <a:off x="1949" y="664"/>
              <a:ext cx="21" cy="22"/>
            </a:xfrm>
            <a:custGeom>
              <a:avLst/>
              <a:gdLst>
                <a:gd name="T0" fmla="*/ 0 w 29"/>
                <a:gd name="T1" fmla="*/ 0 h 39"/>
                <a:gd name="T2" fmla="*/ 14 w 29"/>
                <a:gd name="T3" fmla="*/ 19 h 39"/>
                <a:gd name="T4" fmla="*/ 29 w 29"/>
                <a:gd name="T5" fmla="*/ 39 h 39"/>
              </a:gdLst>
              <a:ahLst/>
              <a:cxnLst>
                <a:cxn ang="0">
                  <a:pos x="T0" y="T1"/>
                </a:cxn>
                <a:cxn ang="0">
                  <a:pos x="T2" y="T3"/>
                </a:cxn>
                <a:cxn ang="0">
                  <a:pos x="T4" y="T5"/>
                </a:cxn>
              </a:cxnLst>
              <a:rect l="0" t="0" r="r" b="b"/>
              <a:pathLst>
                <a:path w="29" h="39">
                  <a:moveTo>
                    <a:pt x="0" y="0"/>
                  </a:moveTo>
                  <a:lnTo>
                    <a:pt x="14" y="19"/>
                  </a:lnTo>
                  <a:lnTo>
                    <a:pt x="29" y="3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796" name="Freeform 604"/>
            <p:cNvSpPr>
              <a:spLocks noChangeAspect="1"/>
            </p:cNvSpPr>
            <p:nvPr/>
          </p:nvSpPr>
          <p:spPr bwMode="auto">
            <a:xfrm>
              <a:off x="1970" y="686"/>
              <a:ext cx="18" cy="26"/>
            </a:xfrm>
            <a:custGeom>
              <a:avLst/>
              <a:gdLst>
                <a:gd name="T0" fmla="*/ 0 w 24"/>
                <a:gd name="T1" fmla="*/ 0 h 47"/>
                <a:gd name="T2" fmla="*/ 9 w 24"/>
                <a:gd name="T3" fmla="*/ 24 h 47"/>
                <a:gd name="T4" fmla="*/ 24 w 24"/>
                <a:gd name="T5" fmla="*/ 47 h 47"/>
              </a:gdLst>
              <a:ahLst/>
              <a:cxnLst>
                <a:cxn ang="0">
                  <a:pos x="T0" y="T1"/>
                </a:cxn>
                <a:cxn ang="0">
                  <a:pos x="T2" y="T3"/>
                </a:cxn>
                <a:cxn ang="0">
                  <a:pos x="T4" y="T5"/>
                </a:cxn>
              </a:cxnLst>
              <a:rect l="0" t="0" r="r" b="b"/>
              <a:pathLst>
                <a:path w="24" h="47">
                  <a:moveTo>
                    <a:pt x="0" y="0"/>
                  </a:moveTo>
                  <a:lnTo>
                    <a:pt x="9" y="24"/>
                  </a:lnTo>
                  <a:lnTo>
                    <a:pt x="24" y="4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797" name="Freeform 605"/>
            <p:cNvSpPr>
              <a:spLocks noChangeAspect="1"/>
            </p:cNvSpPr>
            <p:nvPr/>
          </p:nvSpPr>
          <p:spPr bwMode="auto">
            <a:xfrm>
              <a:off x="1988" y="712"/>
              <a:ext cx="21" cy="27"/>
            </a:xfrm>
            <a:custGeom>
              <a:avLst/>
              <a:gdLst>
                <a:gd name="T0" fmla="*/ 0 w 28"/>
                <a:gd name="T1" fmla="*/ 0 h 48"/>
                <a:gd name="T2" fmla="*/ 14 w 28"/>
                <a:gd name="T3" fmla="*/ 24 h 48"/>
                <a:gd name="T4" fmla="*/ 28 w 28"/>
                <a:gd name="T5" fmla="*/ 48 h 48"/>
              </a:gdLst>
              <a:ahLst/>
              <a:cxnLst>
                <a:cxn ang="0">
                  <a:pos x="T0" y="T1"/>
                </a:cxn>
                <a:cxn ang="0">
                  <a:pos x="T2" y="T3"/>
                </a:cxn>
                <a:cxn ang="0">
                  <a:pos x="T4" y="T5"/>
                </a:cxn>
              </a:cxnLst>
              <a:rect l="0" t="0" r="r" b="b"/>
              <a:pathLst>
                <a:path w="28" h="48">
                  <a:moveTo>
                    <a:pt x="0" y="0"/>
                  </a:moveTo>
                  <a:lnTo>
                    <a:pt x="14" y="24"/>
                  </a:lnTo>
                  <a:lnTo>
                    <a:pt x="28"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798" name="Line 606"/>
            <p:cNvSpPr>
              <a:spLocks noChangeAspect="1" noChangeShapeType="1"/>
            </p:cNvSpPr>
            <p:nvPr/>
          </p:nvSpPr>
          <p:spPr bwMode="auto">
            <a:xfrm>
              <a:off x="2009"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799" name="Freeform 607"/>
            <p:cNvSpPr>
              <a:spLocks noChangeAspect="1"/>
            </p:cNvSpPr>
            <p:nvPr/>
          </p:nvSpPr>
          <p:spPr bwMode="auto">
            <a:xfrm>
              <a:off x="2027" y="769"/>
              <a:ext cx="22" cy="33"/>
            </a:xfrm>
            <a:custGeom>
              <a:avLst/>
              <a:gdLst>
                <a:gd name="T0" fmla="*/ 0 w 29"/>
                <a:gd name="T1" fmla="*/ 0 h 58"/>
                <a:gd name="T2" fmla="*/ 15 w 29"/>
                <a:gd name="T3" fmla="*/ 29 h 58"/>
                <a:gd name="T4" fmla="*/ 29 w 29"/>
                <a:gd name="T5" fmla="*/ 58 h 58"/>
              </a:gdLst>
              <a:ahLst/>
              <a:cxnLst>
                <a:cxn ang="0">
                  <a:pos x="T0" y="T1"/>
                </a:cxn>
                <a:cxn ang="0">
                  <a:pos x="T2" y="T3"/>
                </a:cxn>
                <a:cxn ang="0">
                  <a:pos x="T4" y="T5"/>
                </a:cxn>
              </a:cxnLst>
              <a:rect l="0" t="0" r="r" b="b"/>
              <a:pathLst>
                <a:path w="29" h="58">
                  <a:moveTo>
                    <a:pt x="0" y="0"/>
                  </a:moveTo>
                  <a:lnTo>
                    <a:pt x="15"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800" name="Line 608"/>
            <p:cNvSpPr>
              <a:spLocks noChangeAspect="1" noChangeShapeType="1"/>
            </p:cNvSpPr>
            <p:nvPr/>
          </p:nvSpPr>
          <p:spPr bwMode="auto">
            <a:xfrm>
              <a:off x="2049"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801" name="Line 609"/>
            <p:cNvSpPr>
              <a:spLocks noChangeAspect="1" noChangeShapeType="1"/>
            </p:cNvSpPr>
            <p:nvPr/>
          </p:nvSpPr>
          <p:spPr bwMode="auto">
            <a:xfrm>
              <a:off x="2067"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802" name="Freeform 610"/>
            <p:cNvSpPr>
              <a:spLocks noChangeAspect="1"/>
            </p:cNvSpPr>
            <p:nvPr/>
          </p:nvSpPr>
          <p:spPr bwMode="auto">
            <a:xfrm>
              <a:off x="2085" y="872"/>
              <a:ext cx="22" cy="35"/>
            </a:xfrm>
            <a:custGeom>
              <a:avLst/>
              <a:gdLst>
                <a:gd name="T0" fmla="*/ 0 w 29"/>
                <a:gd name="T1" fmla="*/ 0 h 62"/>
                <a:gd name="T2" fmla="*/ 15 w 29"/>
                <a:gd name="T3" fmla="*/ 28 h 62"/>
                <a:gd name="T4" fmla="*/ 29 w 29"/>
                <a:gd name="T5" fmla="*/ 62 h 62"/>
              </a:gdLst>
              <a:ahLst/>
              <a:cxnLst>
                <a:cxn ang="0">
                  <a:pos x="T0" y="T1"/>
                </a:cxn>
                <a:cxn ang="0">
                  <a:pos x="T2" y="T3"/>
                </a:cxn>
                <a:cxn ang="0">
                  <a:pos x="T4" y="T5"/>
                </a:cxn>
              </a:cxnLst>
              <a:rect l="0" t="0" r="r" b="b"/>
              <a:pathLst>
                <a:path w="29" h="62">
                  <a:moveTo>
                    <a:pt x="0" y="0"/>
                  </a:moveTo>
                  <a:lnTo>
                    <a:pt x="15" y="28"/>
                  </a:lnTo>
                  <a:lnTo>
                    <a:pt x="29" y="6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803" name="Line 611"/>
            <p:cNvSpPr>
              <a:spLocks noChangeAspect="1" noChangeShapeType="1"/>
            </p:cNvSpPr>
            <p:nvPr/>
          </p:nvSpPr>
          <p:spPr bwMode="auto">
            <a:xfrm>
              <a:off x="2107"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804" name="Freeform 612"/>
            <p:cNvSpPr>
              <a:spLocks noChangeAspect="1"/>
            </p:cNvSpPr>
            <p:nvPr/>
          </p:nvSpPr>
          <p:spPr bwMode="auto">
            <a:xfrm>
              <a:off x="2125" y="945"/>
              <a:ext cx="22" cy="40"/>
            </a:xfrm>
            <a:custGeom>
              <a:avLst/>
              <a:gdLst>
                <a:gd name="T0" fmla="*/ 0 w 29"/>
                <a:gd name="T1" fmla="*/ 0 h 72"/>
                <a:gd name="T2" fmla="*/ 14 w 29"/>
                <a:gd name="T3" fmla="*/ 34 h 72"/>
                <a:gd name="T4" fmla="*/ 29 w 29"/>
                <a:gd name="T5" fmla="*/ 72 h 72"/>
              </a:gdLst>
              <a:ahLst/>
              <a:cxnLst>
                <a:cxn ang="0">
                  <a:pos x="T0" y="T1"/>
                </a:cxn>
                <a:cxn ang="0">
                  <a:pos x="T2" y="T3"/>
                </a:cxn>
                <a:cxn ang="0">
                  <a:pos x="T4" y="T5"/>
                </a:cxn>
              </a:cxnLst>
              <a:rect l="0" t="0" r="r" b="b"/>
              <a:pathLst>
                <a:path w="29" h="72">
                  <a:moveTo>
                    <a:pt x="0" y="0"/>
                  </a:moveTo>
                  <a:lnTo>
                    <a:pt x="14" y="34"/>
                  </a:lnTo>
                  <a:lnTo>
                    <a:pt x="29"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805" name="Line 613"/>
            <p:cNvSpPr>
              <a:spLocks noChangeAspect="1" noChangeShapeType="1"/>
            </p:cNvSpPr>
            <p:nvPr/>
          </p:nvSpPr>
          <p:spPr bwMode="auto">
            <a:xfrm>
              <a:off x="2147"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806" name="Line 614"/>
            <p:cNvSpPr>
              <a:spLocks noChangeAspect="1" noChangeShapeType="1"/>
            </p:cNvSpPr>
            <p:nvPr/>
          </p:nvSpPr>
          <p:spPr bwMode="auto">
            <a:xfrm>
              <a:off x="2165"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807" name="Freeform 615"/>
            <p:cNvSpPr>
              <a:spLocks noChangeAspect="1"/>
            </p:cNvSpPr>
            <p:nvPr/>
          </p:nvSpPr>
          <p:spPr bwMode="auto">
            <a:xfrm>
              <a:off x="2183" y="1063"/>
              <a:ext cx="21" cy="41"/>
            </a:xfrm>
            <a:custGeom>
              <a:avLst/>
              <a:gdLst>
                <a:gd name="T0" fmla="*/ 0 w 28"/>
                <a:gd name="T1" fmla="*/ 0 h 72"/>
                <a:gd name="T2" fmla="*/ 14 w 28"/>
                <a:gd name="T3" fmla="*/ 34 h 72"/>
                <a:gd name="T4" fmla="*/ 28 w 28"/>
                <a:gd name="T5" fmla="*/ 72 h 72"/>
              </a:gdLst>
              <a:ahLst/>
              <a:cxnLst>
                <a:cxn ang="0">
                  <a:pos x="T0" y="T1"/>
                </a:cxn>
                <a:cxn ang="0">
                  <a:pos x="T2" y="T3"/>
                </a:cxn>
                <a:cxn ang="0">
                  <a:pos x="T4" y="T5"/>
                </a:cxn>
              </a:cxnLst>
              <a:rect l="0" t="0" r="r" b="b"/>
              <a:pathLst>
                <a:path w="28" h="72">
                  <a:moveTo>
                    <a:pt x="0" y="0"/>
                  </a:moveTo>
                  <a:lnTo>
                    <a:pt x="14" y="34"/>
                  </a:lnTo>
                  <a:lnTo>
                    <a:pt x="28"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808" name="Line 616"/>
            <p:cNvSpPr>
              <a:spLocks noChangeAspect="1" noChangeShapeType="1"/>
            </p:cNvSpPr>
            <p:nvPr/>
          </p:nvSpPr>
          <p:spPr bwMode="auto">
            <a:xfrm>
              <a:off x="2204"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809" name="Freeform 617"/>
            <p:cNvSpPr>
              <a:spLocks noChangeAspect="1"/>
            </p:cNvSpPr>
            <p:nvPr/>
          </p:nvSpPr>
          <p:spPr bwMode="auto">
            <a:xfrm>
              <a:off x="2222" y="1144"/>
              <a:ext cx="22"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810" name="Freeform 618"/>
            <p:cNvSpPr>
              <a:spLocks noChangeAspect="1"/>
            </p:cNvSpPr>
            <p:nvPr/>
          </p:nvSpPr>
          <p:spPr bwMode="auto">
            <a:xfrm>
              <a:off x="2244" y="1182"/>
              <a:ext cx="18" cy="40"/>
            </a:xfrm>
            <a:custGeom>
              <a:avLst/>
              <a:gdLst>
                <a:gd name="T0" fmla="*/ 0 w 24"/>
                <a:gd name="T1" fmla="*/ 0 h 72"/>
                <a:gd name="T2" fmla="*/ 10 w 24"/>
                <a:gd name="T3" fmla="*/ 34 h 72"/>
                <a:gd name="T4" fmla="*/ 24 w 24"/>
                <a:gd name="T5" fmla="*/ 72 h 72"/>
              </a:gdLst>
              <a:ahLst/>
              <a:cxnLst>
                <a:cxn ang="0">
                  <a:pos x="T0" y="T1"/>
                </a:cxn>
                <a:cxn ang="0">
                  <a:pos x="T2" y="T3"/>
                </a:cxn>
                <a:cxn ang="0">
                  <a:pos x="T4" y="T5"/>
                </a:cxn>
              </a:cxnLst>
              <a:rect l="0" t="0" r="r" b="b"/>
              <a:pathLst>
                <a:path w="24" h="72">
                  <a:moveTo>
                    <a:pt x="0" y="0"/>
                  </a:moveTo>
                  <a:lnTo>
                    <a:pt x="10" y="34"/>
                  </a:lnTo>
                  <a:lnTo>
                    <a:pt x="24"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811" name="Freeform 619"/>
            <p:cNvSpPr>
              <a:spLocks noChangeAspect="1"/>
            </p:cNvSpPr>
            <p:nvPr/>
          </p:nvSpPr>
          <p:spPr bwMode="auto">
            <a:xfrm>
              <a:off x="2262" y="1222"/>
              <a:ext cx="21"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812" name="Line 620"/>
            <p:cNvSpPr>
              <a:spLocks noChangeAspect="1" noChangeShapeType="1"/>
            </p:cNvSpPr>
            <p:nvPr/>
          </p:nvSpPr>
          <p:spPr bwMode="auto">
            <a:xfrm>
              <a:off x="2283"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813" name="Line 621"/>
            <p:cNvSpPr>
              <a:spLocks noChangeAspect="1" noChangeShapeType="1"/>
            </p:cNvSpPr>
            <p:nvPr/>
          </p:nvSpPr>
          <p:spPr bwMode="auto">
            <a:xfrm>
              <a:off x="2301"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814" name="Freeform 622"/>
            <p:cNvSpPr>
              <a:spLocks noChangeAspect="1"/>
            </p:cNvSpPr>
            <p:nvPr/>
          </p:nvSpPr>
          <p:spPr bwMode="auto">
            <a:xfrm>
              <a:off x="2319" y="1336"/>
              <a:ext cx="22" cy="38"/>
            </a:xfrm>
            <a:custGeom>
              <a:avLst/>
              <a:gdLst>
                <a:gd name="T0" fmla="*/ 0 w 29"/>
                <a:gd name="T1" fmla="*/ 0 h 67"/>
                <a:gd name="T2" fmla="*/ 14 w 29"/>
                <a:gd name="T3" fmla="*/ 33 h 67"/>
                <a:gd name="T4" fmla="*/ 29 w 29"/>
                <a:gd name="T5" fmla="*/ 67 h 67"/>
              </a:gdLst>
              <a:ahLst/>
              <a:cxnLst>
                <a:cxn ang="0">
                  <a:pos x="T0" y="T1"/>
                </a:cxn>
                <a:cxn ang="0">
                  <a:pos x="T2" y="T3"/>
                </a:cxn>
                <a:cxn ang="0">
                  <a:pos x="T4" y="T5"/>
                </a:cxn>
              </a:cxnLst>
              <a:rect l="0" t="0" r="r" b="b"/>
              <a:pathLst>
                <a:path w="29" h="67">
                  <a:moveTo>
                    <a:pt x="0" y="0"/>
                  </a:moveTo>
                  <a:lnTo>
                    <a:pt x="14" y="33"/>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815" name="Line 623"/>
            <p:cNvSpPr>
              <a:spLocks noChangeAspect="1" noChangeShapeType="1"/>
            </p:cNvSpPr>
            <p:nvPr/>
          </p:nvSpPr>
          <p:spPr bwMode="auto">
            <a:xfrm>
              <a:off x="2341"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816" name="Freeform 624"/>
            <p:cNvSpPr>
              <a:spLocks noChangeAspect="1"/>
            </p:cNvSpPr>
            <p:nvPr/>
          </p:nvSpPr>
          <p:spPr bwMode="auto">
            <a:xfrm>
              <a:off x="2359" y="1409"/>
              <a:ext cx="22" cy="32"/>
            </a:xfrm>
            <a:custGeom>
              <a:avLst/>
              <a:gdLst>
                <a:gd name="T0" fmla="*/ 0 w 29"/>
                <a:gd name="T1" fmla="*/ 0 h 58"/>
                <a:gd name="T2" fmla="*/ 14 w 29"/>
                <a:gd name="T3" fmla="*/ 29 h 58"/>
                <a:gd name="T4" fmla="*/ 29 w 29"/>
                <a:gd name="T5" fmla="*/ 58 h 58"/>
              </a:gdLst>
              <a:ahLst/>
              <a:cxnLst>
                <a:cxn ang="0">
                  <a:pos x="T0" y="T1"/>
                </a:cxn>
                <a:cxn ang="0">
                  <a:pos x="T2" y="T3"/>
                </a:cxn>
                <a:cxn ang="0">
                  <a:pos x="T4" y="T5"/>
                </a:cxn>
              </a:cxnLst>
              <a:rect l="0" t="0" r="r" b="b"/>
              <a:pathLst>
                <a:path w="29" h="58">
                  <a:moveTo>
                    <a:pt x="0" y="0"/>
                  </a:moveTo>
                  <a:lnTo>
                    <a:pt x="14"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817" name="Line 625"/>
            <p:cNvSpPr>
              <a:spLocks noChangeAspect="1" noChangeShapeType="1"/>
            </p:cNvSpPr>
            <p:nvPr/>
          </p:nvSpPr>
          <p:spPr bwMode="auto">
            <a:xfrm>
              <a:off x="2381"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818" name="Line 626"/>
            <p:cNvSpPr>
              <a:spLocks noChangeAspect="1" noChangeShapeType="1"/>
            </p:cNvSpPr>
            <p:nvPr/>
          </p:nvSpPr>
          <p:spPr bwMode="auto">
            <a:xfrm>
              <a:off x="2399"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819" name="Freeform 627"/>
            <p:cNvSpPr>
              <a:spLocks noChangeAspect="1"/>
            </p:cNvSpPr>
            <p:nvPr/>
          </p:nvSpPr>
          <p:spPr bwMode="auto">
            <a:xfrm>
              <a:off x="2416" y="1506"/>
              <a:ext cx="22" cy="30"/>
            </a:xfrm>
            <a:custGeom>
              <a:avLst/>
              <a:gdLst>
                <a:gd name="T0" fmla="*/ 0 w 29"/>
                <a:gd name="T1" fmla="*/ 0 h 53"/>
                <a:gd name="T2" fmla="*/ 15 w 29"/>
                <a:gd name="T3" fmla="*/ 29 h 53"/>
                <a:gd name="T4" fmla="*/ 29 w 29"/>
                <a:gd name="T5" fmla="*/ 53 h 53"/>
              </a:gdLst>
              <a:ahLst/>
              <a:cxnLst>
                <a:cxn ang="0">
                  <a:pos x="T0" y="T1"/>
                </a:cxn>
                <a:cxn ang="0">
                  <a:pos x="T2" y="T3"/>
                </a:cxn>
                <a:cxn ang="0">
                  <a:pos x="T4" y="T5"/>
                </a:cxn>
              </a:cxnLst>
              <a:rect l="0" t="0" r="r" b="b"/>
              <a:pathLst>
                <a:path w="29" h="53">
                  <a:moveTo>
                    <a:pt x="0" y="0"/>
                  </a:moveTo>
                  <a:lnTo>
                    <a:pt x="15" y="29"/>
                  </a:lnTo>
                  <a:lnTo>
                    <a:pt x="29" y="5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820" name="Line 628"/>
            <p:cNvSpPr>
              <a:spLocks noChangeAspect="1" noChangeShapeType="1"/>
            </p:cNvSpPr>
            <p:nvPr/>
          </p:nvSpPr>
          <p:spPr bwMode="auto">
            <a:xfrm>
              <a:off x="2438"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821" name="Freeform 629"/>
            <p:cNvSpPr>
              <a:spLocks noChangeAspect="1"/>
            </p:cNvSpPr>
            <p:nvPr/>
          </p:nvSpPr>
          <p:spPr bwMode="auto">
            <a:xfrm>
              <a:off x="2456" y="1566"/>
              <a:ext cx="22" cy="27"/>
            </a:xfrm>
            <a:custGeom>
              <a:avLst/>
              <a:gdLst>
                <a:gd name="T0" fmla="*/ 0 w 29"/>
                <a:gd name="T1" fmla="*/ 0 h 48"/>
                <a:gd name="T2" fmla="*/ 15 w 29"/>
                <a:gd name="T3" fmla="*/ 24 h 48"/>
                <a:gd name="T4" fmla="*/ 29 w 29"/>
                <a:gd name="T5" fmla="*/ 48 h 48"/>
              </a:gdLst>
              <a:ahLst/>
              <a:cxnLst>
                <a:cxn ang="0">
                  <a:pos x="T0" y="T1"/>
                </a:cxn>
                <a:cxn ang="0">
                  <a:pos x="T2" y="T3"/>
                </a:cxn>
                <a:cxn ang="0">
                  <a:pos x="T4" y="T5"/>
                </a:cxn>
              </a:cxnLst>
              <a:rect l="0" t="0" r="r" b="b"/>
              <a:pathLst>
                <a:path w="29" h="48">
                  <a:moveTo>
                    <a:pt x="0" y="0"/>
                  </a:moveTo>
                  <a:lnTo>
                    <a:pt x="15" y="24"/>
                  </a:lnTo>
                  <a:lnTo>
                    <a:pt x="29"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822" name="Line 630"/>
            <p:cNvSpPr>
              <a:spLocks noChangeAspect="1" noChangeShapeType="1"/>
            </p:cNvSpPr>
            <p:nvPr/>
          </p:nvSpPr>
          <p:spPr bwMode="auto">
            <a:xfrm>
              <a:off x="2478"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823" name="Freeform 631"/>
            <p:cNvSpPr>
              <a:spLocks noChangeAspect="1"/>
            </p:cNvSpPr>
            <p:nvPr/>
          </p:nvSpPr>
          <p:spPr bwMode="auto">
            <a:xfrm>
              <a:off x="2496" y="1617"/>
              <a:ext cx="22" cy="24"/>
            </a:xfrm>
            <a:custGeom>
              <a:avLst/>
              <a:gdLst>
                <a:gd name="T0" fmla="*/ 0 w 29"/>
                <a:gd name="T1" fmla="*/ 0 h 43"/>
                <a:gd name="T2" fmla="*/ 14 w 29"/>
                <a:gd name="T3" fmla="*/ 19 h 43"/>
                <a:gd name="T4" fmla="*/ 29 w 29"/>
                <a:gd name="T5" fmla="*/ 43 h 43"/>
              </a:gdLst>
              <a:ahLst/>
              <a:cxnLst>
                <a:cxn ang="0">
                  <a:pos x="T0" y="T1"/>
                </a:cxn>
                <a:cxn ang="0">
                  <a:pos x="T2" y="T3"/>
                </a:cxn>
                <a:cxn ang="0">
                  <a:pos x="T4" y="T5"/>
                </a:cxn>
              </a:cxnLst>
              <a:rect l="0" t="0" r="r" b="b"/>
              <a:pathLst>
                <a:path w="29" h="43">
                  <a:moveTo>
                    <a:pt x="0" y="0"/>
                  </a:moveTo>
                  <a:lnTo>
                    <a:pt x="14" y="19"/>
                  </a:lnTo>
                  <a:lnTo>
                    <a:pt x="29" y="4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824" name="Line 632"/>
            <p:cNvSpPr>
              <a:spLocks noChangeAspect="1" noChangeShapeType="1"/>
            </p:cNvSpPr>
            <p:nvPr/>
          </p:nvSpPr>
          <p:spPr bwMode="auto">
            <a:xfrm>
              <a:off x="2518"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825" name="Line 633"/>
            <p:cNvSpPr>
              <a:spLocks noChangeAspect="1" noChangeShapeType="1"/>
            </p:cNvSpPr>
            <p:nvPr/>
          </p:nvSpPr>
          <p:spPr bwMode="auto">
            <a:xfrm>
              <a:off x="2536"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826" name="Freeform 634"/>
            <p:cNvSpPr>
              <a:spLocks noChangeAspect="1"/>
            </p:cNvSpPr>
            <p:nvPr/>
          </p:nvSpPr>
          <p:spPr bwMode="auto">
            <a:xfrm>
              <a:off x="2554" y="1686"/>
              <a:ext cx="21" cy="20"/>
            </a:xfrm>
            <a:custGeom>
              <a:avLst/>
              <a:gdLst>
                <a:gd name="T0" fmla="*/ 0 w 29"/>
                <a:gd name="T1" fmla="*/ 0 h 34"/>
                <a:gd name="T2" fmla="*/ 14 w 29"/>
                <a:gd name="T3" fmla="*/ 20 h 34"/>
                <a:gd name="T4" fmla="*/ 29 w 29"/>
                <a:gd name="T5" fmla="*/ 34 h 34"/>
              </a:gdLst>
              <a:ahLst/>
              <a:cxnLst>
                <a:cxn ang="0">
                  <a:pos x="T0" y="T1"/>
                </a:cxn>
                <a:cxn ang="0">
                  <a:pos x="T2" y="T3"/>
                </a:cxn>
                <a:cxn ang="0">
                  <a:pos x="T4" y="T5"/>
                </a:cxn>
              </a:cxnLst>
              <a:rect l="0" t="0" r="r" b="b"/>
              <a:pathLst>
                <a:path w="29" h="34">
                  <a:moveTo>
                    <a:pt x="0" y="0"/>
                  </a:moveTo>
                  <a:lnTo>
                    <a:pt x="14" y="20"/>
                  </a:lnTo>
                  <a:lnTo>
                    <a:pt x="29" y="3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827" name="Line 635"/>
            <p:cNvSpPr>
              <a:spLocks noChangeAspect="1" noChangeShapeType="1"/>
            </p:cNvSpPr>
            <p:nvPr/>
          </p:nvSpPr>
          <p:spPr bwMode="auto">
            <a:xfrm>
              <a:off x="2575"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828" name="Freeform 636"/>
            <p:cNvSpPr>
              <a:spLocks noChangeAspect="1"/>
            </p:cNvSpPr>
            <p:nvPr/>
          </p:nvSpPr>
          <p:spPr bwMode="auto">
            <a:xfrm>
              <a:off x="2593" y="1725"/>
              <a:ext cx="21" cy="15"/>
            </a:xfrm>
            <a:custGeom>
              <a:avLst/>
              <a:gdLst>
                <a:gd name="T0" fmla="*/ 0 w 28"/>
                <a:gd name="T1" fmla="*/ 0 h 28"/>
                <a:gd name="T2" fmla="*/ 14 w 28"/>
                <a:gd name="T3" fmla="*/ 14 h 28"/>
                <a:gd name="T4" fmla="*/ 28 w 28"/>
                <a:gd name="T5" fmla="*/ 28 h 28"/>
              </a:gdLst>
              <a:ahLst/>
              <a:cxnLst>
                <a:cxn ang="0">
                  <a:pos x="T0" y="T1"/>
                </a:cxn>
                <a:cxn ang="0">
                  <a:pos x="T2" y="T3"/>
                </a:cxn>
                <a:cxn ang="0">
                  <a:pos x="T4" y="T5"/>
                </a:cxn>
              </a:cxnLst>
              <a:rect l="0" t="0" r="r" b="b"/>
              <a:pathLst>
                <a:path w="28" h="28">
                  <a:moveTo>
                    <a:pt x="0" y="0"/>
                  </a:moveTo>
                  <a:lnTo>
                    <a:pt x="14" y="14"/>
                  </a:lnTo>
                  <a:lnTo>
                    <a:pt x="28" y="2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829" name="Line 637"/>
            <p:cNvSpPr>
              <a:spLocks noChangeAspect="1" noChangeShapeType="1"/>
            </p:cNvSpPr>
            <p:nvPr/>
          </p:nvSpPr>
          <p:spPr bwMode="auto">
            <a:xfrm>
              <a:off x="2614"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830" name="Freeform 638"/>
            <p:cNvSpPr>
              <a:spLocks noChangeAspect="1"/>
            </p:cNvSpPr>
            <p:nvPr/>
          </p:nvSpPr>
          <p:spPr bwMode="auto">
            <a:xfrm>
              <a:off x="2632" y="1757"/>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831" name="Line 639"/>
            <p:cNvSpPr>
              <a:spLocks noChangeAspect="1" noChangeShapeType="1"/>
            </p:cNvSpPr>
            <p:nvPr/>
          </p:nvSpPr>
          <p:spPr bwMode="auto">
            <a:xfrm>
              <a:off x="2654"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832" name="Line 640"/>
            <p:cNvSpPr>
              <a:spLocks noChangeAspect="1" noChangeShapeType="1"/>
            </p:cNvSpPr>
            <p:nvPr/>
          </p:nvSpPr>
          <p:spPr bwMode="auto">
            <a:xfrm>
              <a:off x="2672"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833" name="Freeform 641"/>
            <p:cNvSpPr>
              <a:spLocks noChangeAspect="1"/>
            </p:cNvSpPr>
            <p:nvPr/>
          </p:nvSpPr>
          <p:spPr bwMode="auto">
            <a:xfrm>
              <a:off x="2690" y="1797"/>
              <a:ext cx="22" cy="11"/>
            </a:xfrm>
            <a:custGeom>
              <a:avLst/>
              <a:gdLst>
                <a:gd name="T0" fmla="*/ 0 w 29"/>
                <a:gd name="T1" fmla="*/ 0 h 19"/>
                <a:gd name="T2" fmla="*/ 14 w 29"/>
                <a:gd name="T3" fmla="*/ 10 h 19"/>
                <a:gd name="T4" fmla="*/ 29 w 29"/>
                <a:gd name="T5" fmla="*/ 19 h 19"/>
              </a:gdLst>
              <a:ahLst/>
              <a:cxnLst>
                <a:cxn ang="0">
                  <a:pos x="T0" y="T1"/>
                </a:cxn>
                <a:cxn ang="0">
                  <a:pos x="T2" y="T3"/>
                </a:cxn>
                <a:cxn ang="0">
                  <a:pos x="T4" y="T5"/>
                </a:cxn>
              </a:cxnLst>
              <a:rect l="0" t="0" r="r" b="b"/>
              <a:pathLst>
                <a:path w="29" h="19">
                  <a:moveTo>
                    <a:pt x="0" y="0"/>
                  </a:moveTo>
                  <a:lnTo>
                    <a:pt x="14" y="10"/>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834" name="Line 642"/>
            <p:cNvSpPr>
              <a:spLocks noChangeAspect="1" noChangeShapeType="1"/>
            </p:cNvSpPr>
            <p:nvPr/>
          </p:nvSpPr>
          <p:spPr bwMode="auto">
            <a:xfrm>
              <a:off x="2712"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835" name="Freeform 643"/>
            <p:cNvSpPr>
              <a:spLocks noChangeAspect="1"/>
            </p:cNvSpPr>
            <p:nvPr/>
          </p:nvSpPr>
          <p:spPr bwMode="auto">
            <a:xfrm>
              <a:off x="2730" y="1819"/>
              <a:ext cx="22" cy="11"/>
            </a:xfrm>
            <a:custGeom>
              <a:avLst/>
              <a:gdLst>
                <a:gd name="T0" fmla="*/ 0 w 29"/>
                <a:gd name="T1" fmla="*/ 0 h 19"/>
                <a:gd name="T2" fmla="*/ 14 w 29"/>
                <a:gd name="T3" fmla="*/ 9 h 19"/>
                <a:gd name="T4" fmla="*/ 29 w 29"/>
                <a:gd name="T5" fmla="*/ 19 h 19"/>
              </a:gdLst>
              <a:ahLst/>
              <a:cxnLst>
                <a:cxn ang="0">
                  <a:pos x="T0" y="T1"/>
                </a:cxn>
                <a:cxn ang="0">
                  <a:pos x="T2" y="T3"/>
                </a:cxn>
                <a:cxn ang="0">
                  <a:pos x="T4" y="T5"/>
                </a:cxn>
              </a:cxnLst>
              <a:rect l="0" t="0" r="r" b="b"/>
              <a:pathLst>
                <a:path w="29" h="19">
                  <a:moveTo>
                    <a:pt x="0" y="0"/>
                  </a:moveTo>
                  <a:lnTo>
                    <a:pt x="14" y="9"/>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836" name="Line 644"/>
            <p:cNvSpPr>
              <a:spLocks noChangeAspect="1" noChangeShapeType="1"/>
            </p:cNvSpPr>
            <p:nvPr/>
          </p:nvSpPr>
          <p:spPr bwMode="auto">
            <a:xfrm>
              <a:off x="2752"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837" name="Line 645"/>
            <p:cNvSpPr>
              <a:spLocks noChangeAspect="1" noChangeShapeType="1"/>
            </p:cNvSpPr>
            <p:nvPr/>
          </p:nvSpPr>
          <p:spPr bwMode="auto">
            <a:xfrm>
              <a:off x="2770"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838" name="Freeform 646"/>
            <p:cNvSpPr>
              <a:spLocks noChangeAspect="1"/>
            </p:cNvSpPr>
            <p:nvPr/>
          </p:nvSpPr>
          <p:spPr bwMode="auto">
            <a:xfrm>
              <a:off x="2788" y="1846"/>
              <a:ext cx="21" cy="5"/>
            </a:xfrm>
            <a:custGeom>
              <a:avLst/>
              <a:gdLst>
                <a:gd name="T0" fmla="*/ 0 w 28"/>
                <a:gd name="T1" fmla="*/ 0 h 9"/>
                <a:gd name="T2" fmla="*/ 14 w 28"/>
                <a:gd name="T3" fmla="*/ 4 h 9"/>
                <a:gd name="T4" fmla="*/ 28 w 28"/>
                <a:gd name="T5" fmla="*/ 9 h 9"/>
              </a:gdLst>
              <a:ahLst/>
              <a:cxnLst>
                <a:cxn ang="0">
                  <a:pos x="T0" y="T1"/>
                </a:cxn>
                <a:cxn ang="0">
                  <a:pos x="T2" y="T3"/>
                </a:cxn>
                <a:cxn ang="0">
                  <a:pos x="T4" y="T5"/>
                </a:cxn>
              </a:cxnLst>
              <a:rect l="0" t="0" r="r" b="b"/>
              <a:pathLst>
                <a:path w="28" h="9">
                  <a:moveTo>
                    <a:pt x="0" y="0"/>
                  </a:moveTo>
                  <a:lnTo>
                    <a:pt x="14" y="4"/>
                  </a:lnTo>
                  <a:lnTo>
                    <a:pt x="28"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839" name="Line 647"/>
            <p:cNvSpPr>
              <a:spLocks noChangeAspect="1" noChangeShapeType="1"/>
            </p:cNvSpPr>
            <p:nvPr/>
          </p:nvSpPr>
          <p:spPr bwMode="auto">
            <a:xfrm>
              <a:off x="2809"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840" name="Freeform 648"/>
            <p:cNvSpPr>
              <a:spLocks noChangeAspect="1"/>
            </p:cNvSpPr>
            <p:nvPr/>
          </p:nvSpPr>
          <p:spPr bwMode="auto">
            <a:xfrm>
              <a:off x="2827" y="1857"/>
              <a:ext cx="22" cy="5"/>
            </a:xfrm>
            <a:custGeom>
              <a:avLst/>
              <a:gdLst>
                <a:gd name="T0" fmla="*/ 0 w 29"/>
                <a:gd name="T1" fmla="*/ 0 h 9"/>
                <a:gd name="T2" fmla="*/ 15 w 29"/>
                <a:gd name="T3" fmla="*/ 5 h 9"/>
                <a:gd name="T4" fmla="*/ 29 w 29"/>
                <a:gd name="T5" fmla="*/ 9 h 9"/>
              </a:gdLst>
              <a:ahLst/>
              <a:cxnLst>
                <a:cxn ang="0">
                  <a:pos x="T0" y="T1"/>
                </a:cxn>
                <a:cxn ang="0">
                  <a:pos x="T2" y="T3"/>
                </a:cxn>
                <a:cxn ang="0">
                  <a:pos x="T4" y="T5"/>
                </a:cxn>
              </a:cxnLst>
              <a:rect l="0" t="0" r="r" b="b"/>
              <a:pathLst>
                <a:path w="29" h="9">
                  <a:moveTo>
                    <a:pt x="0" y="0"/>
                  </a:moveTo>
                  <a:lnTo>
                    <a:pt x="15" y="5"/>
                  </a:lnTo>
                  <a:lnTo>
                    <a:pt x="29"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841" name="Line 649"/>
            <p:cNvSpPr>
              <a:spLocks noChangeAspect="1" noChangeShapeType="1"/>
            </p:cNvSpPr>
            <p:nvPr/>
          </p:nvSpPr>
          <p:spPr bwMode="auto">
            <a:xfrm>
              <a:off x="2849"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842" name="Freeform 650"/>
            <p:cNvSpPr>
              <a:spLocks noChangeAspect="1"/>
            </p:cNvSpPr>
            <p:nvPr/>
          </p:nvSpPr>
          <p:spPr bwMode="auto">
            <a:xfrm>
              <a:off x="2867" y="1868"/>
              <a:ext cx="21" cy="5"/>
            </a:xfrm>
            <a:custGeom>
              <a:avLst/>
              <a:gdLst>
                <a:gd name="T0" fmla="*/ 0 w 29"/>
                <a:gd name="T1" fmla="*/ 0 h 10"/>
                <a:gd name="T2" fmla="*/ 14 w 29"/>
                <a:gd name="T3" fmla="*/ 5 h 10"/>
                <a:gd name="T4" fmla="*/ 29 w 29"/>
                <a:gd name="T5" fmla="*/ 10 h 10"/>
              </a:gdLst>
              <a:ahLst/>
              <a:cxnLst>
                <a:cxn ang="0">
                  <a:pos x="T0" y="T1"/>
                </a:cxn>
                <a:cxn ang="0">
                  <a:pos x="T2" y="T3"/>
                </a:cxn>
                <a:cxn ang="0">
                  <a:pos x="T4" y="T5"/>
                </a:cxn>
              </a:cxnLst>
              <a:rect l="0" t="0" r="r" b="b"/>
              <a:pathLst>
                <a:path w="29" h="10">
                  <a:moveTo>
                    <a:pt x="0" y="0"/>
                  </a:moveTo>
                  <a:lnTo>
                    <a:pt x="14" y="5"/>
                  </a:lnTo>
                  <a:lnTo>
                    <a:pt x="29"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843" name="Line 651"/>
            <p:cNvSpPr>
              <a:spLocks noChangeAspect="1" noChangeShapeType="1"/>
            </p:cNvSpPr>
            <p:nvPr/>
          </p:nvSpPr>
          <p:spPr bwMode="auto">
            <a:xfrm>
              <a:off x="2888"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844" name="Line 652"/>
            <p:cNvSpPr>
              <a:spLocks noChangeAspect="1" noChangeShapeType="1"/>
            </p:cNvSpPr>
            <p:nvPr/>
          </p:nvSpPr>
          <p:spPr bwMode="auto">
            <a:xfrm>
              <a:off x="2906"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845" name="Freeform 653"/>
            <p:cNvSpPr>
              <a:spLocks noChangeAspect="1"/>
            </p:cNvSpPr>
            <p:nvPr/>
          </p:nvSpPr>
          <p:spPr bwMode="auto">
            <a:xfrm>
              <a:off x="2924" y="1881"/>
              <a:ext cx="22" cy="3"/>
            </a:xfrm>
            <a:custGeom>
              <a:avLst/>
              <a:gdLst>
                <a:gd name="T0" fmla="*/ 0 w 29"/>
                <a:gd name="T1" fmla="*/ 0 h 5"/>
                <a:gd name="T2" fmla="*/ 14 w 29"/>
                <a:gd name="T3" fmla="*/ 5 h 5"/>
                <a:gd name="T4" fmla="*/ 29 w 29"/>
                <a:gd name="T5" fmla="*/ 5 h 5"/>
              </a:gdLst>
              <a:ahLst/>
              <a:cxnLst>
                <a:cxn ang="0">
                  <a:pos x="T0" y="T1"/>
                </a:cxn>
                <a:cxn ang="0">
                  <a:pos x="T2" y="T3"/>
                </a:cxn>
                <a:cxn ang="0">
                  <a:pos x="T4" y="T5"/>
                </a:cxn>
              </a:cxnLst>
              <a:rect l="0" t="0" r="r" b="b"/>
              <a:pathLst>
                <a:path w="29" h="5">
                  <a:moveTo>
                    <a:pt x="0" y="0"/>
                  </a:moveTo>
                  <a:lnTo>
                    <a:pt x="14"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846" name="Line 654"/>
            <p:cNvSpPr>
              <a:spLocks noChangeAspect="1" noChangeShapeType="1"/>
            </p:cNvSpPr>
            <p:nvPr/>
          </p:nvSpPr>
          <p:spPr bwMode="auto">
            <a:xfrm>
              <a:off x="2946"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847" name="Freeform 655"/>
            <p:cNvSpPr>
              <a:spLocks noChangeAspect="1"/>
            </p:cNvSpPr>
            <p:nvPr/>
          </p:nvSpPr>
          <p:spPr bwMode="auto">
            <a:xfrm>
              <a:off x="2964" y="1887"/>
              <a:ext cx="21" cy="2"/>
            </a:xfrm>
            <a:custGeom>
              <a:avLst/>
              <a:gdLst>
                <a:gd name="T0" fmla="*/ 0 w 28"/>
                <a:gd name="T1" fmla="*/ 0 h 4"/>
                <a:gd name="T2" fmla="*/ 14 w 28"/>
                <a:gd name="T3" fmla="*/ 4 h 4"/>
                <a:gd name="T4" fmla="*/ 28 w 28"/>
                <a:gd name="T5" fmla="*/ 4 h 4"/>
              </a:gdLst>
              <a:ahLst/>
              <a:cxnLst>
                <a:cxn ang="0">
                  <a:pos x="T0" y="T1"/>
                </a:cxn>
                <a:cxn ang="0">
                  <a:pos x="T2" y="T3"/>
                </a:cxn>
                <a:cxn ang="0">
                  <a:pos x="T4" y="T5"/>
                </a:cxn>
              </a:cxnLst>
              <a:rect l="0" t="0" r="r" b="b"/>
              <a:pathLst>
                <a:path w="28" h="4">
                  <a:moveTo>
                    <a:pt x="0" y="0"/>
                  </a:moveTo>
                  <a:lnTo>
                    <a:pt x="14" y="4"/>
                  </a:lnTo>
                  <a:lnTo>
                    <a:pt x="28"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848" name="Line 656"/>
            <p:cNvSpPr>
              <a:spLocks noChangeAspect="1" noChangeShapeType="1"/>
            </p:cNvSpPr>
            <p:nvPr/>
          </p:nvSpPr>
          <p:spPr bwMode="auto">
            <a:xfrm>
              <a:off x="2985"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849" name="Line 657"/>
            <p:cNvSpPr>
              <a:spLocks noChangeAspect="1" noChangeShapeType="1"/>
            </p:cNvSpPr>
            <p:nvPr/>
          </p:nvSpPr>
          <p:spPr bwMode="auto">
            <a:xfrm>
              <a:off x="3003"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850" name="Freeform 658"/>
            <p:cNvSpPr>
              <a:spLocks noChangeAspect="1"/>
            </p:cNvSpPr>
            <p:nvPr/>
          </p:nvSpPr>
          <p:spPr bwMode="auto">
            <a:xfrm>
              <a:off x="3021" y="1892"/>
              <a:ext cx="22" cy="3"/>
            </a:xfrm>
            <a:custGeom>
              <a:avLst/>
              <a:gdLst>
                <a:gd name="T0" fmla="*/ 0 w 29"/>
                <a:gd name="T1" fmla="*/ 0 h 5"/>
                <a:gd name="T2" fmla="*/ 15 w 29"/>
                <a:gd name="T3" fmla="*/ 5 h 5"/>
                <a:gd name="T4" fmla="*/ 29 w 29"/>
                <a:gd name="T5" fmla="*/ 5 h 5"/>
              </a:gdLst>
              <a:ahLst/>
              <a:cxnLst>
                <a:cxn ang="0">
                  <a:pos x="T0" y="T1"/>
                </a:cxn>
                <a:cxn ang="0">
                  <a:pos x="T2" y="T3"/>
                </a:cxn>
                <a:cxn ang="0">
                  <a:pos x="T4" y="T5"/>
                </a:cxn>
              </a:cxnLst>
              <a:rect l="0" t="0" r="r" b="b"/>
              <a:pathLst>
                <a:path w="29" h="5">
                  <a:moveTo>
                    <a:pt x="0" y="0"/>
                  </a:moveTo>
                  <a:lnTo>
                    <a:pt x="15"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851" name="Line 659"/>
            <p:cNvSpPr>
              <a:spLocks noChangeAspect="1" noChangeShapeType="1"/>
            </p:cNvSpPr>
            <p:nvPr/>
          </p:nvSpPr>
          <p:spPr bwMode="auto">
            <a:xfrm>
              <a:off x="3043"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852" name="Freeform 660"/>
            <p:cNvSpPr>
              <a:spLocks noChangeAspect="1"/>
            </p:cNvSpPr>
            <p:nvPr/>
          </p:nvSpPr>
          <p:spPr bwMode="auto">
            <a:xfrm>
              <a:off x="3061" y="1895"/>
              <a:ext cx="22" cy="2"/>
            </a:xfrm>
            <a:custGeom>
              <a:avLst/>
              <a:gdLst>
                <a:gd name="T0" fmla="*/ 0 w 29"/>
                <a:gd name="T1" fmla="*/ 0 h 5"/>
                <a:gd name="T2" fmla="*/ 15 w 29"/>
                <a:gd name="T3" fmla="*/ 0 h 5"/>
                <a:gd name="T4" fmla="*/ 29 w 29"/>
                <a:gd name="T5" fmla="*/ 5 h 5"/>
              </a:gdLst>
              <a:ahLst/>
              <a:cxnLst>
                <a:cxn ang="0">
                  <a:pos x="T0" y="T1"/>
                </a:cxn>
                <a:cxn ang="0">
                  <a:pos x="T2" y="T3"/>
                </a:cxn>
                <a:cxn ang="0">
                  <a:pos x="T4" y="T5"/>
                </a:cxn>
              </a:cxnLst>
              <a:rect l="0" t="0" r="r" b="b"/>
              <a:pathLst>
                <a:path w="29" h="5">
                  <a:moveTo>
                    <a:pt x="0" y="0"/>
                  </a:moveTo>
                  <a:lnTo>
                    <a:pt x="15" y="0"/>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853" name="Line 661"/>
            <p:cNvSpPr>
              <a:spLocks noChangeAspect="1" noChangeShapeType="1"/>
            </p:cNvSpPr>
            <p:nvPr/>
          </p:nvSpPr>
          <p:spPr bwMode="auto">
            <a:xfrm>
              <a:off x="308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854" name="Freeform 662"/>
            <p:cNvSpPr>
              <a:spLocks noChangeAspect="1"/>
            </p:cNvSpPr>
            <p:nvPr/>
          </p:nvSpPr>
          <p:spPr bwMode="auto">
            <a:xfrm>
              <a:off x="3101" y="1897"/>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855" name="Line 663"/>
            <p:cNvSpPr>
              <a:spLocks noChangeAspect="1" noChangeShapeType="1"/>
            </p:cNvSpPr>
            <p:nvPr/>
          </p:nvSpPr>
          <p:spPr bwMode="auto">
            <a:xfrm>
              <a:off x="312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856" name="Freeform 664"/>
            <p:cNvSpPr>
              <a:spLocks noChangeAspect="1"/>
            </p:cNvSpPr>
            <p:nvPr/>
          </p:nvSpPr>
          <p:spPr bwMode="auto">
            <a:xfrm>
              <a:off x="3141" y="1897"/>
              <a:ext cx="18" cy="3"/>
            </a:xfrm>
            <a:custGeom>
              <a:avLst/>
              <a:gdLst>
                <a:gd name="T0" fmla="*/ 0 w 24"/>
                <a:gd name="T1" fmla="*/ 0 h 5"/>
                <a:gd name="T2" fmla="*/ 9 w 24"/>
                <a:gd name="T3" fmla="*/ 0 h 5"/>
                <a:gd name="T4" fmla="*/ 24 w 24"/>
                <a:gd name="T5" fmla="*/ 5 h 5"/>
              </a:gdLst>
              <a:ahLst/>
              <a:cxnLst>
                <a:cxn ang="0">
                  <a:pos x="T0" y="T1"/>
                </a:cxn>
                <a:cxn ang="0">
                  <a:pos x="T2" y="T3"/>
                </a:cxn>
                <a:cxn ang="0">
                  <a:pos x="T4" y="T5"/>
                </a:cxn>
              </a:cxnLst>
              <a:rect l="0" t="0" r="r" b="b"/>
              <a:pathLst>
                <a:path w="24" h="5">
                  <a:moveTo>
                    <a:pt x="0" y="0"/>
                  </a:moveTo>
                  <a:lnTo>
                    <a:pt x="9" y="0"/>
                  </a:lnTo>
                  <a:lnTo>
                    <a:pt x="24"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857" name="Freeform 665"/>
            <p:cNvSpPr>
              <a:spLocks noChangeAspect="1"/>
            </p:cNvSpPr>
            <p:nvPr/>
          </p:nvSpPr>
          <p:spPr bwMode="auto">
            <a:xfrm>
              <a:off x="3159"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858" name="Line 666"/>
            <p:cNvSpPr>
              <a:spLocks noChangeAspect="1" noChangeShapeType="1"/>
            </p:cNvSpPr>
            <p:nvPr/>
          </p:nvSpPr>
          <p:spPr bwMode="auto">
            <a:xfrm>
              <a:off x="318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859" name="Freeform 667"/>
            <p:cNvSpPr>
              <a:spLocks noChangeAspect="1"/>
            </p:cNvSpPr>
            <p:nvPr/>
          </p:nvSpPr>
          <p:spPr bwMode="auto">
            <a:xfrm>
              <a:off x="3198" y="1900"/>
              <a:ext cx="21"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860" name="Line 668"/>
            <p:cNvSpPr>
              <a:spLocks noChangeAspect="1" noChangeShapeType="1"/>
            </p:cNvSpPr>
            <p:nvPr/>
          </p:nvSpPr>
          <p:spPr bwMode="auto">
            <a:xfrm>
              <a:off x="321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861" name="Line 669"/>
            <p:cNvSpPr>
              <a:spLocks noChangeAspect="1" noChangeShapeType="1"/>
            </p:cNvSpPr>
            <p:nvPr/>
          </p:nvSpPr>
          <p:spPr bwMode="auto">
            <a:xfrm>
              <a:off x="3237"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862" name="Freeform 670"/>
            <p:cNvSpPr>
              <a:spLocks noChangeAspect="1"/>
            </p:cNvSpPr>
            <p:nvPr/>
          </p:nvSpPr>
          <p:spPr bwMode="auto">
            <a:xfrm>
              <a:off x="3255" y="1900"/>
              <a:ext cx="22" cy="2"/>
            </a:xfrm>
            <a:custGeom>
              <a:avLst/>
              <a:gdLst>
                <a:gd name="T0" fmla="*/ 0 w 29"/>
                <a:gd name="T1" fmla="*/ 0 h 4"/>
                <a:gd name="T2" fmla="*/ 15 w 29"/>
                <a:gd name="T3" fmla="*/ 0 h 4"/>
                <a:gd name="T4" fmla="*/ 29 w 29"/>
                <a:gd name="T5" fmla="*/ 4 h 4"/>
              </a:gdLst>
              <a:ahLst/>
              <a:cxnLst>
                <a:cxn ang="0">
                  <a:pos x="T0" y="T1"/>
                </a:cxn>
                <a:cxn ang="0">
                  <a:pos x="T2" y="T3"/>
                </a:cxn>
                <a:cxn ang="0">
                  <a:pos x="T4" y="T5"/>
                </a:cxn>
              </a:cxnLst>
              <a:rect l="0" t="0" r="r" b="b"/>
              <a:pathLst>
                <a:path w="29" h="4">
                  <a:moveTo>
                    <a:pt x="0" y="0"/>
                  </a:moveTo>
                  <a:lnTo>
                    <a:pt x="15" y="0"/>
                  </a:lnTo>
                  <a:lnTo>
                    <a:pt x="29"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863" name="Line 671"/>
            <p:cNvSpPr>
              <a:spLocks noChangeAspect="1" noChangeShapeType="1"/>
            </p:cNvSpPr>
            <p:nvPr/>
          </p:nvSpPr>
          <p:spPr bwMode="auto">
            <a:xfrm>
              <a:off x="327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864" name="Freeform 672"/>
            <p:cNvSpPr>
              <a:spLocks noChangeAspect="1"/>
            </p:cNvSpPr>
            <p:nvPr/>
          </p:nvSpPr>
          <p:spPr bwMode="auto">
            <a:xfrm>
              <a:off x="3295" y="1902"/>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865" name="Line 673"/>
            <p:cNvSpPr>
              <a:spLocks noChangeAspect="1" noChangeShapeType="1"/>
            </p:cNvSpPr>
            <p:nvPr/>
          </p:nvSpPr>
          <p:spPr bwMode="auto">
            <a:xfrm>
              <a:off x="331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866" name="Freeform 674"/>
            <p:cNvSpPr>
              <a:spLocks noChangeAspect="1"/>
            </p:cNvSpPr>
            <p:nvPr/>
          </p:nvSpPr>
          <p:spPr bwMode="auto">
            <a:xfrm>
              <a:off x="3335"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867" name="Line 675"/>
            <p:cNvSpPr>
              <a:spLocks noChangeAspect="1" noChangeShapeType="1"/>
            </p:cNvSpPr>
            <p:nvPr/>
          </p:nvSpPr>
          <p:spPr bwMode="auto">
            <a:xfrm>
              <a:off x="3356"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868" name="Freeform 676"/>
            <p:cNvSpPr>
              <a:spLocks noChangeAspect="1"/>
            </p:cNvSpPr>
            <p:nvPr/>
          </p:nvSpPr>
          <p:spPr bwMode="auto">
            <a:xfrm>
              <a:off x="288" y="1901"/>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grpSp>
      <p:grpSp>
        <p:nvGrpSpPr>
          <p:cNvPr id="136869" name="Group 677"/>
          <p:cNvGrpSpPr>
            <a:grpSpLocks noChangeAspect="1"/>
          </p:cNvGrpSpPr>
          <p:nvPr/>
        </p:nvGrpSpPr>
        <p:grpSpPr bwMode="auto">
          <a:xfrm rot="-16200000">
            <a:off x="5833269" y="2601119"/>
            <a:ext cx="1165225" cy="284163"/>
            <a:chOff x="253" y="586"/>
            <a:chExt cx="3121" cy="1317"/>
          </a:xfrm>
        </p:grpSpPr>
        <p:sp>
          <p:nvSpPr>
            <p:cNvPr id="136870" name="Line 678"/>
            <p:cNvSpPr>
              <a:spLocks noChangeAspect="1" noChangeShapeType="1"/>
            </p:cNvSpPr>
            <p:nvPr/>
          </p:nvSpPr>
          <p:spPr bwMode="auto">
            <a:xfrm>
              <a:off x="253"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871" name="Freeform 679"/>
            <p:cNvSpPr>
              <a:spLocks noChangeAspect="1"/>
            </p:cNvSpPr>
            <p:nvPr/>
          </p:nvSpPr>
          <p:spPr bwMode="auto">
            <a:xfrm>
              <a:off x="271"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872" name="Freeform 680"/>
            <p:cNvSpPr>
              <a:spLocks noChangeAspect="1"/>
            </p:cNvSpPr>
            <p:nvPr/>
          </p:nvSpPr>
          <p:spPr bwMode="auto">
            <a:xfrm>
              <a:off x="310" y="1902"/>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873" name="Line 681"/>
            <p:cNvSpPr>
              <a:spLocks noChangeAspect="1" noChangeShapeType="1"/>
            </p:cNvSpPr>
            <p:nvPr/>
          </p:nvSpPr>
          <p:spPr bwMode="auto">
            <a:xfrm>
              <a:off x="332"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874" name="Freeform 682"/>
            <p:cNvSpPr>
              <a:spLocks noChangeAspect="1"/>
            </p:cNvSpPr>
            <p:nvPr/>
          </p:nvSpPr>
          <p:spPr bwMode="auto">
            <a:xfrm>
              <a:off x="350" y="1900"/>
              <a:ext cx="22" cy="2"/>
            </a:xfrm>
            <a:custGeom>
              <a:avLst/>
              <a:gdLst>
                <a:gd name="T0" fmla="*/ 0 w 29"/>
                <a:gd name="T1" fmla="*/ 4 h 4"/>
                <a:gd name="T2" fmla="*/ 14 w 29"/>
                <a:gd name="T3" fmla="*/ 0 h 4"/>
                <a:gd name="T4" fmla="*/ 29 w 29"/>
                <a:gd name="T5" fmla="*/ 0 h 4"/>
              </a:gdLst>
              <a:ahLst/>
              <a:cxnLst>
                <a:cxn ang="0">
                  <a:pos x="T0" y="T1"/>
                </a:cxn>
                <a:cxn ang="0">
                  <a:pos x="T2" y="T3"/>
                </a:cxn>
                <a:cxn ang="0">
                  <a:pos x="T4" y="T5"/>
                </a:cxn>
              </a:cxnLst>
              <a:rect l="0" t="0" r="r" b="b"/>
              <a:pathLst>
                <a:path w="29" h="4">
                  <a:moveTo>
                    <a:pt x="0" y="4"/>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875" name="Line 683"/>
            <p:cNvSpPr>
              <a:spLocks noChangeAspect="1" noChangeShapeType="1"/>
            </p:cNvSpPr>
            <p:nvPr/>
          </p:nvSpPr>
          <p:spPr bwMode="auto">
            <a:xfrm>
              <a:off x="372"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876" name="Line 684"/>
            <p:cNvSpPr>
              <a:spLocks noChangeAspect="1" noChangeShapeType="1"/>
            </p:cNvSpPr>
            <p:nvPr/>
          </p:nvSpPr>
          <p:spPr bwMode="auto">
            <a:xfrm>
              <a:off x="39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877" name="Freeform 685"/>
            <p:cNvSpPr>
              <a:spLocks noChangeAspect="1"/>
            </p:cNvSpPr>
            <p:nvPr/>
          </p:nvSpPr>
          <p:spPr bwMode="auto">
            <a:xfrm>
              <a:off x="408" y="1900"/>
              <a:ext cx="21"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878" name="Line 686"/>
            <p:cNvSpPr>
              <a:spLocks noChangeAspect="1" noChangeShapeType="1"/>
            </p:cNvSpPr>
            <p:nvPr/>
          </p:nvSpPr>
          <p:spPr bwMode="auto">
            <a:xfrm>
              <a:off x="42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879" name="Freeform 687"/>
            <p:cNvSpPr>
              <a:spLocks noChangeAspect="1"/>
            </p:cNvSpPr>
            <p:nvPr/>
          </p:nvSpPr>
          <p:spPr bwMode="auto">
            <a:xfrm>
              <a:off x="447"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880" name="Freeform 688"/>
            <p:cNvSpPr>
              <a:spLocks noChangeAspect="1"/>
            </p:cNvSpPr>
            <p:nvPr/>
          </p:nvSpPr>
          <p:spPr bwMode="auto">
            <a:xfrm>
              <a:off x="468" y="1897"/>
              <a:ext cx="18" cy="3"/>
            </a:xfrm>
            <a:custGeom>
              <a:avLst/>
              <a:gdLst>
                <a:gd name="T0" fmla="*/ 0 w 24"/>
                <a:gd name="T1" fmla="*/ 5 h 5"/>
                <a:gd name="T2" fmla="*/ 15 w 24"/>
                <a:gd name="T3" fmla="*/ 0 h 5"/>
                <a:gd name="T4" fmla="*/ 24 w 24"/>
                <a:gd name="T5" fmla="*/ 0 h 5"/>
              </a:gdLst>
              <a:ahLst/>
              <a:cxnLst>
                <a:cxn ang="0">
                  <a:pos x="T0" y="T1"/>
                </a:cxn>
                <a:cxn ang="0">
                  <a:pos x="T2" y="T3"/>
                </a:cxn>
                <a:cxn ang="0">
                  <a:pos x="T4" y="T5"/>
                </a:cxn>
              </a:cxnLst>
              <a:rect l="0" t="0" r="r" b="b"/>
              <a:pathLst>
                <a:path w="24" h="5">
                  <a:moveTo>
                    <a:pt x="0" y="5"/>
                  </a:moveTo>
                  <a:lnTo>
                    <a:pt x="15"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881" name="Line 689"/>
            <p:cNvSpPr>
              <a:spLocks noChangeAspect="1" noChangeShapeType="1"/>
            </p:cNvSpPr>
            <p:nvPr/>
          </p:nvSpPr>
          <p:spPr bwMode="auto">
            <a:xfrm>
              <a:off x="48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882" name="Freeform 690"/>
            <p:cNvSpPr>
              <a:spLocks noChangeAspect="1"/>
            </p:cNvSpPr>
            <p:nvPr/>
          </p:nvSpPr>
          <p:spPr bwMode="auto">
            <a:xfrm>
              <a:off x="504" y="1897"/>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883" name="Line 691"/>
            <p:cNvSpPr>
              <a:spLocks noChangeAspect="1" noChangeShapeType="1"/>
            </p:cNvSpPr>
            <p:nvPr/>
          </p:nvSpPr>
          <p:spPr bwMode="auto">
            <a:xfrm>
              <a:off x="52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884" name="Freeform 692"/>
            <p:cNvSpPr>
              <a:spLocks noChangeAspect="1"/>
            </p:cNvSpPr>
            <p:nvPr/>
          </p:nvSpPr>
          <p:spPr bwMode="auto">
            <a:xfrm>
              <a:off x="544" y="1895"/>
              <a:ext cx="22" cy="2"/>
            </a:xfrm>
            <a:custGeom>
              <a:avLst/>
              <a:gdLst>
                <a:gd name="T0" fmla="*/ 0 w 29"/>
                <a:gd name="T1" fmla="*/ 5 h 5"/>
                <a:gd name="T2" fmla="*/ 14 w 29"/>
                <a:gd name="T3" fmla="*/ 0 h 5"/>
                <a:gd name="T4" fmla="*/ 29 w 29"/>
                <a:gd name="T5" fmla="*/ 0 h 5"/>
              </a:gdLst>
              <a:ahLst/>
              <a:cxnLst>
                <a:cxn ang="0">
                  <a:pos x="T0" y="T1"/>
                </a:cxn>
                <a:cxn ang="0">
                  <a:pos x="T2" y="T3"/>
                </a:cxn>
                <a:cxn ang="0">
                  <a:pos x="T4" y="T5"/>
                </a:cxn>
              </a:cxnLst>
              <a:rect l="0" t="0" r="r" b="b"/>
              <a:pathLst>
                <a:path w="29" h="5">
                  <a:moveTo>
                    <a:pt x="0" y="5"/>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885" name="Line 693"/>
            <p:cNvSpPr>
              <a:spLocks noChangeAspect="1" noChangeShapeType="1"/>
            </p:cNvSpPr>
            <p:nvPr/>
          </p:nvSpPr>
          <p:spPr bwMode="auto">
            <a:xfrm>
              <a:off x="566"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886" name="Freeform 694"/>
            <p:cNvSpPr>
              <a:spLocks noChangeAspect="1"/>
            </p:cNvSpPr>
            <p:nvPr/>
          </p:nvSpPr>
          <p:spPr bwMode="auto">
            <a:xfrm>
              <a:off x="584" y="1892"/>
              <a:ext cx="22" cy="3"/>
            </a:xfrm>
            <a:custGeom>
              <a:avLst/>
              <a:gdLst>
                <a:gd name="T0" fmla="*/ 0 w 29"/>
                <a:gd name="T1" fmla="*/ 5 h 5"/>
                <a:gd name="T2" fmla="*/ 14 w 29"/>
                <a:gd name="T3" fmla="*/ 5 h 5"/>
                <a:gd name="T4" fmla="*/ 29 w 29"/>
                <a:gd name="T5" fmla="*/ 0 h 5"/>
              </a:gdLst>
              <a:ahLst/>
              <a:cxnLst>
                <a:cxn ang="0">
                  <a:pos x="T0" y="T1"/>
                </a:cxn>
                <a:cxn ang="0">
                  <a:pos x="T2" y="T3"/>
                </a:cxn>
                <a:cxn ang="0">
                  <a:pos x="T4" y="T5"/>
                </a:cxn>
              </a:cxnLst>
              <a:rect l="0" t="0" r="r" b="b"/>
              <a:pathLst>
                <a:path w="29" h="5">
                  <a:moveTo>
                    <a:pt x="0" y="5"/>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887" name="Line 695"/>
            <p:cNvSpPr>
              <a:spLocks noChangeAspect="1" noChangeShapeType="1"/>
            </p:cNvSpPr>
            <p:nvPr/>
          </p:nvSpPr>
          <p:spPr bwMode="auto">
            <a:xfrm flipV="1">
              <a:off x="606"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888" name="Line 696"/>
            <p:cNvSpPr>
              <a:spLocks noChangeAspect="1" noChangeShapeType="1"/>
            </p:cNvSpPr>
            <p:nvPr/>
          </p:nvSpPr>
          <p:spPr bwMode="auto">
            <a:xfrm>
              <a:off x="624"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889" name="Freeform 697"/>
            <p:cNvSpPr>
              <a:spLocks noChangeAspect="1"/>
            </p:cNvSpPr>
            <p:nvPr/>
          </p:nvSpPr>
          <p:spPr bwMode="auto">
            <a:xfrm>
              <a:off x="642" y="1887"/>
              <a:ext cx="21" cy="2"/>
            </a:xfrm>
            <a:custGeom>
              <a:avLst/>
              <a:gdLst>
                <a:gd name="T0" fmla="*/ 0 w 28"/>
                <a:gd name="T1" fmla="*/ 4 h 4"/>
                <a:gd name="T2" fmla="*/ 14 w 28"/>
                <a:gd name="T3" fmla="*/ 4 h 4"/>
                <a:gd name="T4" fmla="*/ 28 w 28"/>
                <a:gd name="T5" fmla="*/ 0 h 4"/>
              </a:gdLst>
              <a:ahLst/>
              <a:cxnLst>
                <a:cxn ang="0">
                  <a:pos x="T0" y="T1"/>
                </a:cxn>
                <a:cxn ang="0">
                  <a:pos x="T2" y="T3"/>
                </a:cxn>
                <a:cxn ang="0">
                  <a:pos x="T4" y="T5"/>
                </a:cxn>
              </a:cxnLst>
              <a:rect l="0" t="0" r="r" b="b"/>
              <a:pathLst>
                <a:path w="28" h="4">
                  <a:moveTo>
                    <a:pt x="0" y="4"/>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890" name="Line 698"/>
            <p:cNvSpPr>
              <a:spLocks noChangeAspect="1" noChangeShapeType="1"/>
            </p:cNvSpPr>
            <p:nvPr/>
          </p:nvSpPr>
          <p:spPr bwMode="auto">
            <a:xfrm flipV="1">
              <a:off x="663"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891" name="Freeform 699"/>
            <p:cNvSpPr>
              <a:spLocks noChangeAspect="1"/>
            </p:cNvSpPr>
            <p:nvPr/>
          </p:nvSpPr>
          <p:spPr bwMode="auto">
            <a:xfrm>
              <a:off x="681" y="1881"/>
              <a:ext cx="22" cy="3"/>
            </a:xfrm>
            <a:custGeom>
              <a:avLst/>
              <a:gdLst>
                <a:gd name="T0" fmla="*/ 0 w 29"/>
                <a:gd name="T1" fmla="*/ 5 h 5"/>
                <a:gd name="T2" fmla="*/ 15 w 29"/>
                <a:gd name="T3" fmla="*/ 5 h 5"/>
                <a:gd name="T4" fmla="*/ 29 w 29"/>
                <a:gd name="T5" fmla="*/ 0 h 5"/>
              </a:gdLst>
              <a:ahLst/>
              <a:cxnLst>
                <a:cxn ang="0">
                  <a:pos x="T0" y="T1"/>
                </a:cxn>
                <a:cxn ang="0">
                  <a:pos x="T2" y="T3"/>
                </a:cxn>
                <a:cxn ang="0">
                  <a:pos x="T4" y="T5"/>
                </a:cxn>
              </a:cxnLst>
              <a:rect l="0" t="0" r="r" b="b"/>
              <a:pathLst>
                <a:path w="29" h="5">
                  <a:moveTo>
                    <a:pt x="0" y="5"/>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892" name="Line 700"/>
            <p:cNvSpPr>
              <a:spLocks noChangeAspect="1" noChangeShapeType="1"/>
            </p:cNvSpPr>
            <p:nvPr/>
          </p:nvSpPr>
          <p:spPr bwMode="auto">
            <a:xfrm flipV="1">
              <a:off x="703"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893" name="Line 701"/>
            <p:cNvSpPr>
              <a:spLocks noChangeAspect="1" noChangeShapeType="1"/>
            </p:cNvSpPr>
            <p:nvPr/>
          </p:nvSpPr>
          <p:spPr bwMode="auto">
            <a:xfrm flipV="1">
              <a:off x="721"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894" name="Freeform 702"/>
            <p:cNvSpPr>
              <a:spLocks noChangeAspect="1"/>
            </p:cNvSpPr>
            <p:nvPr/>
          </p:nvSpPr>
          <p:spPr bwMode="auto">
            <a:xfrm>
              <a:off x="739" y="1868"/>
              <a:ext cx="21" cy="5"/>
            </a:xfrm>
            <a:custGeom>
              <a:avLst/>
              <a:gdLst>
                <a:gd name="T0" fmla="*/ 0 w 29"/>
                <a:gd name="T1" fmla="*/ 10 h 10"/>
                <a:gd name="T2" fmla="*/ 15 w 29"/>
                <a:gd name="T3" fmla="*/ 5 h 10"/>
                <a:gd name="T4" fmla="*/ 29 w 29"/>
                <a:gd name="T5" fmla="*/ 0 h 10"/>
              </a:gdLst>
              <a:ahLst/>
              <a:cxnLst>
                <a:cxn ang="0">
                  <a:pos x="T0" y="T1"/>
                </a:cxn>
                <a:cxn ang="0">
                  <a:pos x="T2" y="T3"/>
                </a:cxn>
                <a:cxn ang="0">
                  <a:pos x="T4" y="T5"/>
                </a:cxn>
              </a:cxnLst>
              <a:rect l="0" t="0" r="r" b="b"/>
              <a:pathLst>
                <a:path w="29" h="10">
                  <a:moveTo>
                    <a:pt x="0" y="10"/>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895" name="Line 703"/>
            <p:cNvSpPr>
              <a:spLocks noChangeAspect="1" noChangeShapeType="1"/>
            </p:cNvSpPr>
            <p:nvPr/>
          </p:nvSpPr>
          <p:spPr bwMode="auto">
            <a:xfrm flipV="1">
              <a:off x="760"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896" name="Freeform 704"/>
            <p:cNvSpPr>
              <a:spLocks noChangeAspect="1"/>
            </p:cNvSpPr>
            <p:nvPr/>
          </p:nvSpPr>
          <p:spPr bwMode="auto">
            <a:xfrm>
              <a:off x="778" y="1857"/>
              <a:ext cx="22" cy="5"/>
            </a:xfrm>
            <a:custGeom>
              <a:avLst/>
              <a:gdLst>
                <a:gd name="T0" fmla="*/ 0 w 29"/>
                <a:gd name="T1" fmla="*/ 9 h 9"/>
                <a:gd name="T2" fmla="*/ 14 w 29"/>
                <a:gd name="T3" fmla="*/ 5 h 9"/>
                <a:gd name="T4" fmla="*/ 29 w 29"/>
                <a:gd name="T5" fmla="*/ 0 h 9"/>
              </a:gdLst>
              <a:ahLst/>
              <a:cxnLst>
                <a:cxn ang="0">
                  <a:pos x="T0" y="T1"/>
                </a:cxn>
                <a:cxn ang="0">
                  <a:pos x="T2" y="T3"/>
                </a:cxn>
                <a:cxn ang="0">
                  <a:pos x="T4" y="T5"/>
                </a:cxn>
              </a:cxnLst>
              <a:rect l="0" t="0" r="r" b="b"/>
              <a:pathLst>
                <a:path w="29" h="9">
                  <a:moveTo>
                    <a:pt x="0" y="9"/>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897" name="Line 705"/>
            <p:cNvSpPr>
              <a:spLocks noChangeAspect="1" noChangeShapeType="1"/>
            </p:cNvSpPr>
            <p:nvPr/>
          </p:nvSpPr>
          <p:spPr bwMode="auto">
            <a:xfrm flipV="1">
              <a:off x="800"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898" name="Freeform 706"/>
            <p:cNvSpPr>
              <a:spLocks noChangeAspect="1"/>
            </p:cNvSpPr>
            <p:nvPr/>
          </p:nvSpPr>
          <p:spPr bwMode="auto">
            <a:xfrm>
              <a:off x="818" y="1846"/>
              <a:ext cx="21" cy="5"/>
            </a:xfrm>
            <a:custGeom>
              <a:avLst/>
              <a:gdLst>
                <a:gd name="T0" fmla="*/ 0 w 28"/>
                <a:gd name="T1" fmla="*/ 9 h 9"/>
                <a:gd name="T2" fmla="*/ 14 w 28"/>
                <a:gd name="T3" fmla="*/ 4 h 9"/>
                <a:gd name="T4" fmla="*/ 28 w 28"/>
                <a:gd name="T5" fmla="*/ 0 h 9"/>
              </a:gdLst>
              <a:ahLst/>
              <a:cxnLst>
                <a:cxn ang="0">
                  <a:pos x="T0" y="T1"/>
                </a:cxn>
                <a:cxn ang="0">
                  <a:pos x="T2" y="T3"/>
                </a:cxn>
                <a:cxn ang="0">
                  <a:pos x="T4" y="T5"/>
                </a:cxn>
              </a:cxnLst>
              <a:rect l="0" t="0" r="r" b="b"/>
              <a:pathLst>
                <a:path w="28" h="9">
                  <a:moveTo>
                    <a:pt x="0" y="9"/>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899" name="Line 707"/>
            <p:cNvSpPr>
              <a:spLocks noChangeAspect="1" noChangeShapeType="1"/>
            </p:cNvSpPr>
            <p:nvPr/>
          </p:nvSpPr>
          <p:spPr bwMode="auto">
            <a:xfrm flipV="1">
              <a:off x="839"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900" name="Line 708"/>
            <p:cNvSpPr>
              <a:spLocks noChangeAspect="1" noChangeShapeType="1"/>
            </p:cNvSpPr>
            <p:nvPr/>
          </p:nvSpPr>
          <p:spPr bwMode="auto">
            <a:xfrm flipV="1">
              <a:off x="857"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901" name="Freeform 709"/>
            <p:cNvSpPr>
              <a:spLocks noChangeAspect="1"/>
            </p:cNvSpPr>
            <p:nvPr/>
          </p:nvSpPr>
          <p:spPr bwMode="auto">
            <a:xfrm>
              <a:off x="875" y="1819"/>
              <a:ext cx="22" cy="11"/>
            </a:xfrm>
            <a:custGeom>
              <a:avLst/>
              <a:gdLst>
                <a:gd name="T0" fmla="*/ 0 w 29"/>
                <a:gd name="T1" fmla="*/ 19 h 19"/>
                <a:gd name="T2" fmla="*/ 15 w 29"/>
                <a:gd name="T3" fmla="*/ 9 h 19"/>
                <a:gd name="T4" fmla="*/ 29 w 29"/>
                <a:gd name="T5" fmla="*/ 0 h 19"/>
              </a:gdLst>
              <a:ahLst/>
              <a:cxnLst>
                <a:cxn ang="0">
                  <a:pos x="T0" y="T1"/>
                </a:cxn>
                <a:cxn ang="0">
                  <a:pos x="T2" y="T3"/>
                </a:cxn>
                <a:cxn ang="0">
                  <a:pos x="T4" y="T5"/>
                </a:cxn>
              </a:cxnLst>
              <a:rect l="0" t="0" r="r" b="b"/>
              <a:pathLst>
                <a:path w="29" h="19">
                  <a:moveTo>
                    <a:pt x="0" y="19"/>
                  </a:moveTo>
                  <a:lnTo>
                    <a:pt x="15" y="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902" name="Line 710"/>
            <p:cNvSpPr>
              <a:spLocks noChangeAspect="1" noChangeShapeType="1"/>
            </p:cNvSpPr>
            <p:nvPr/>
          </p:nvSpPr>
          <p:spPr bwMode="auto">
            <a:xfrm flipV="1">
              <a:off x="897"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903" name="Freeform 711"/>
            <p:cNvSpPr>
              <a:spLocks noChangeAspect="1"/>
            </p:cNvSpPr>
            <p:nvPr/>
          </p:nvSpPr>
          <p:spPr bwMode="auto">
            <a:xfrm>
              <a:off x="915" y="1797"/>
              <a:ext cx="22" cy="11"/>
            </a:xfrm>
            <a:custGeom>
              <a:avLst/>
              <a:gdLst>
                <a:gd name="T0" fmla="*/ 0 w 29"/>
                <a:gd name="T1" fmla="*/ 19 h 19"/>
                <a:gd name="T2" fmla="*/ 15 w 29"/>
                <a:gd name="T3" fmla="*/ 10 h 19"/>
                <a:gd name="T4" fmla="*/ 29 w 29"/>
                <a:gd name="T5" fmla="*/ 0 h 19"/>
              </a:gdLst>
              <a:ahLst/>
              <a:cxnLst>
                <a:cxn ang="0">
                  <a:pos x="T0" y="T1"/>
                </a:cxn>
                <a:cxn ang="0">
                  <a:pos x="T2" y="T3"/>
                </a:cxn>
                <a:cxn ang="0">
                  <a:pos x="T4" y="T5"/>
                </a:cxn>
              </a:cxnLst>
              <a:rect l="0" t="0" r="r" b="b"/>
              <a:pathLst>
                <a:path w="29" h="19">
                  <a:moveTo>
                    <a:pt x="0" y="19"/>
                  </a:moveTo>
                  <a:lnTo>
                    <a:pt x="15" y="1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904" name="Line 712"/>
            <p:cNvSpPr>
              <a:spLocks noChangeAspect="1" noChangeShapeType="1"/>
            </p:cNvSpPr>
            <p:nvPr/>
          </p:nvSpPr>
          <p:spPr bwMode="auto">
            <a:xfrm flipV="1">
              <a:off x="937"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905" name="Line 713"/>
            <p:cNvSpPr>
              <a:spLocks noChangeAspect="1" noChangeShapeType="1"/>
            </p:cNvSpPr>
            <p:nvPr/>
          </p:nvSpPr>
          <p:spPr bwMode="auto">
            <a:xfrm flipV="1">
              <a:off x="955"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906" name="Freeform 714"/>
            <p:cNvSpPr>
              <a:spLocks noChangeAspect="1"/>
            </p:cNvSpPr>
            <p:nvPr/>
          </p:nvSpPr>
          <p:spPr bwMode="auto">
            <a:xfrm>
              <a:off x="973" y="1757"/>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907" name="Line 715"/>
            <p:cNvSpPr>
              <a:spLocks noChangeAspect="1" noChangeShapeType="1"/>
            </p:cNvSpPr>
            <p:nvPr/>
          </p:nvSpPr>
          <p:spPr bwMode="auto">
            <a:xfrm flipV="1">
              <a:off x="995"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908" name="Freeform 716"/>
            <p:cNvSpPr>
              <a:spLocks noChangeAspect="1"/>
            </p:cNvSpPr>
            <p:nvPr/>
          </p:nvSpPr>
          <p:spPr bwMode="auto">
            <a:xfrm>
              <a:off x="1013" y="1725"/>
              <a:ext cx="21" cy="15"/>
            </a:xfrm>
            <a:custGeom>
              <a:avLst/>
              <a:gdLst>
                <a:gd name="T0" fmla="*/ 0 w 28"/>
                <a:gd name="T1" fmla="*/ 28 h 28"/>
                <a:gd name="T2" fmla="*/ 14 w 28"/>
                <a:gd name="T3" fmla="*/ 14 h 28"/>
                <a:gd name="T4" fmla="*/ 28 w 28"/>
                <a:gd name="T5" fmla="*/ 0 h 28"/>
              </a:gdLst>
              <a:ahLst/>
              <a:cxnLst>
                <a:cxn ang="0">
                  <a:pos x="T0" y="T1"/>
                </a:cxn>
                <a:cxn ang="0">
                  <a:pos x="T2" y="T3"/>
                </a:cxn>
                <a:cxn ang="0">
                  <a:pos x="T4" y="T5"/>
                </a:cxn>
              </a:cxnLst>
              <a:rect l="0" t="0" r="r" b="b"/>
              <a:pathLst>
                <a:path w="28" h="28">
                  <a:moveTo>
                    <a:pt x="0" y="28"/>
                  </a:moveTo>
                  <a:lnTo>
                    <a:pt x="14" y="1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909" name="Line 717"/>
            <p:cNvSpPr>
              <a:spLocks noChangeAspect="1" noChangeShapeType="1"/>
            </p:cNvSpPr>
            <p:nvPr/>
          </p:nvSpPr>
          <p:spPr bwMode="auto">
            <a:xfrm flipV="1">
              <a:off x="1034"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910" name="Freeform 718"/>
            <p:cNvSpPr>
              <a:spLocks noChangeAspect="1"/>
            </p:cNvSpPr>
            <p:nvPr/>
          </p:nvSpPr>
          <p:spPr bwMode="auto">
            <a:xfrm>
              <a:off x="1052" y="1686"/>
              <a:ext cx="21" cy="20"/>
            </a:xfrm>
            <a:custGeom>
              <a:avLst/>
              <a:gdLst>
                <a:gd name="T0" fmla="*/ 0 w 29"/>
                <a:gd name="T1" fmla="*/ 34 h 34"/>
                <a:gd name="T2" fmla="*/ 15 w 29"/>
                <a:gd name="T3" fmla="*/ 20 h 34"/>
                <a:gd name="T4" fmla="*/ 29 w 29"/>
                <a:gd name="T5" fmla="*/ 0 h 34"/>
              </a:gdLst>
              <a:ahLst/>
              <a:cxnLst>
                <a:cxn ang="0">
                  <a:pos x="T0" y="T1"/>
                </a:cxn>
                <a:cxn ang="0">
                  <a:pos x="T2" y="T3"/>
                </a:cxn>
                <a:cxn ang="0">
                  <a:pos x="T4" y="T5"/>
                </a:cxn>
              </a:cxnLst>
              <a:rect l="0" t="0" r="r" b="b"/>
              <a:pathLst>
                <a:path w="29" h="34">
                  <a:moveTo>
                    <a:pt x="0" y="34"/>
                  </a:moveTo>
                  <a:lnTo>
                    <a:pt x="15" y="2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911" name="Line 719"/>
            <p:cNvSpPr>
              <a:spLocks noChangeAspect="1" noChangeShapeType="1"/>
            </p:cNvSpPr>
            <p:nvPr/>
          </p:nvSpPr>
          <p:spPr bwMode="auto">
            <a:xfrm flipV="1">
              <a:off x="1073"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912" name="Line 720"/>
            <p:cNvSpPr>
              <a:spLocks noChangeAspect="1" noChangeShapeType="1"/>
            </p:cNvSpPr>
            <p:nvPr/>
          </p:nvSpPr>
          <p:spPr bwMode="auto">
            <a:xfrm flipV="1">
              <a:off x="1091"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913" name="Freeform 721"/>
            <p:cNvSpPr>
              <a:spLocks noChangeAspect="1"/>
            </p:cNvSpPr>
            <p:nvPr/>
          </p:nvSpPr>
          <p:spPr bwMode="auto">
            <a:xfrm>
              <a:off x="1109" y="1617"/>
              <a:ext cx="22" cy="24"/>
            </a:xfrm>
            <a:custGeom>
              <a:avLst/>
              <a:gdLst>
                <a:gd name="T0" fmla="*/ 0 w 29"/>
                <a:gd name="T1" fmla="*/ 43 h 43"/>
                <a:gd name="T2" fmla="*/ 15 w 29"/>
                <a:gd name="T3" fmla="*/ 19 h 43"/>
                <a:gd name="T4" fmla="*/ 29 w 29"/>
                <a:gd name="T5" fmla="*/ 0 h 43"/>
              </a:gdLst>
              <a:ahLst/>
              <a:cxnLst>
                <a:cxn ang="0">
                  <a:pos x="T0" y="T1"/>
                </a:cxn>
                <a:cxn ang="0">
                  <a:pos x="T2" y="T3"/>
                </a:cxn>
                <a:cxn ang="0">
                  <a:pos x="T4" y="T5"/>
                </a:cxn>
              </a:cxnLst>
              <a:rect l="0" t="0" r="r" b="b"/>
              <a:pathLst>
                <a:path w="29" h="43">
                  <a:moveTo>
                    <a:pt x="0" y="43"/>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914" name="Line 722"/>
            <p:cNvSpPr>
              <a:spLocks noChangeAspect="1" noChangeShapeType="1"/>
            </p:cNvSpPr>
            <p:nvPr/>
          </p:nvSpPr>
          <p:spPr bwMode="auto">
            <a:xfrm flipV="1">
              <a:off x="1131"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915" name="Freeform 723"/>
            <p:cNvSpPr>
              <a:spLocks noChangeAspect="1"/>
            </p:cNvSpPr>
            <p:nvPr/>
          </p:nvSpPr>
          <p:spPr bwMode="auto">
            <a:xfrm>
              <a:off x="1149" y="1566"/>
              <a:ext cx="22" cy="27"/>
            </a:xfrm>
            <a:custGeom>
              <a:avLst/>
              <a:gdLst>
                <a:gd name="T0" fmla="*/ 0 w 29"/>
                <a:gd name="T1" fmla="*/ 48 h 48"/>
                <a:gd name="T2" fmla="*/ 14 w 29"/>
                <a:gd name="T3" fmla="*/ 24 h 48"/>
                <a:gd name="T4" fmla="*/ 29 w 29"/>
                <a:gd name="T5" fmla="*/ 0 h 48"/>
              </a:gdLst>
              <a:ahLst/>
              <a:cxnLst>
                <a:cxn ang="0">
                  <a:pos x="T0" y="T1"/>
                </a:cxn>
                <a:cxn ang="0">
                  <a:pos x="T2" y="T3"/>
                </a:cxn>
                <a:cxn ang="0">
                  <a:pos x="T4" y="T5"/>
                </a:cxn>
              </a:cxnLst>
              <a:rect l="0" t="0" r="r" b="b"/>
              <a:pathLst>
                <a:path w="29" h="48">
                  <a:moveTo>
                    <a:pt x="0" y="48"/>
                  </a:moveTo>
                  <a:lnTo>
                    <a:pt x="14" y="2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916" name="Line 724"/>
            <p:cNvSpPr>
              <a:spLocks noChangeAspect="1" noChangeShapeType="1"/>
            </p:cNvSpPr>
            <p:nvPr/>
          </p:nvSpPr>
          <p:spPr bwMode="auto">
            <a:xfrm flipV="1">
              <a:off x="1171"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917" name="Freeform 725"/>
            <p:cNvSpPr>
              <a:spLocks noChangeAspect="1"/>
            </p:cNvSpPr>
            <p:nvPr/>
          </p:nvSpPr>
          <p:spPr bwMode="auto">
            <a:xfrm>
              <a:off x="1189" y="1506"/>
              <a:ext cx="22" cy="30"/>
            </a:xfrm>
            <a:custGeom>
              <a:avLst/>
              <a:gdLst>
                <a:gd name="T0" fmla="*/ 0 w 29"/>
                <a:gd name="T1" fmla="*/ 53 h 53"/>
                <a:gd name="T2" fmla="*/ 14 w 29"/>
                <a:gd name="T3" fmla="*/ 29 h 53"/>
                <a:gd name="T4" fmla="*/ 29 w 29"/>
                <a:gd name="T5" fmla="*/ 0 h 53"/>
              </a:gdLst>
              <a:ahLst/>
              <a:cxnLst>
                <a:cxn ang="0">
                  <a:pos x="T0" y="T1"/>
                </a:cxn>
                <a:cxn ang="0">
                  <a:pos x="T2" y="T3"/>
                </a:cxn>
                <a:cxn ang="0">
                  <a:pos x="T4" y="T5"/>
                </a:cxn>
              </a:cxnLst>
              <a:rect l="0" t="0" r="r" b="b"/>
              <a:pathLst>
                <a:path w="29" h="53">
                  <a:moveTo>
                    <a:pt x="0" y="53"/>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918" name="Line 726"/>
            <p:cNvSpPr>
              <a:spLocks noChangeAspect="1" noChangeShapeType="1"/>
            </p:cNvSpPr>
            <p:nvPr/>
          </p:nvSpPr>
          <p:spPr bwMode="auto">
            <a:xfrm flipV="1">
              <a:off x="1211"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919" name="Line 727"/>
            <p:cNvSpPr>
              <a:spLocks noChangeAspect="1" noChangeShapeType="1"/>
            </p:cNvSpPr>
            <p:nvPr/>
          </p:nvSpPr>
          <p:spPr bwMode="auto">
            <a:xfrm flipV="1">
              <a:off x="1228"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920" name="Freeform 728"/>
            <p:cNvSpPr>
              <a:spLocks noChangeAspect="1"/>
            </p:cNvSpPr>
            <p:nvPr/>
          </p:nvSpPr>
          <p:spPr bwMode="auto">
            <a:xfrm>
              <a:off x="1246" y="1409"/>
              <a:ext cx="22" cy="32"/>
            </a:xfrm>
            <a:custGeom>
              <a:avLst/>
              <a:gdLst>
                <a:gd name="T0" fmla="*/ 0 w 29"/>
                <a:gd name="T1" fmla="*/ 58 h 58"/>
                <a:gd name="T2" fmla="*/ 15 w 29"/>
                <a:gd name="T3" fmla="*/ 29 h 58"/>
                <a:gd name="T4" fmla="*/ 29 w 29"/>
                <a:gd name="T5" fmla="*/ 0 h 58"/>
              </a:gdLst>
              <a:ahLst/>
              <a:cxnLst>
                <a:cxn ang="0">
                  <a:pos x="T0" y="T1"/>
                </a:cxn>
                <a:cxn ang="0">
                  <a:pos x="T2" y="T3"/>
                </a:cxn>
                <a:cxn ang="0">
                  <a:pos x="T4" y="T5"/>
                </a:cxn>
              </a:cxnLst>
              <a:rect l="0" t="0" r="r" b="b"/>
              <a:pathLst>
                <a:path w="29" h="58">
                  <a:moveTo>
                    <a:pt x="0" y="58"/>
                  </a:moveTo>
                  <a:lnTo>
                    <a:pt x="15"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921" name="Line 729"/>
            <p:cNvSpPr>
              <a:spLocks noChangeAspect="1" noChangeShapeType="1"/>
            </p:cNvSpPr>
            <p:nvPr/>
          </p:nvSpPr>
          <p:spPr bwMode="auto">
            <a:xfrm flipV="1">
              <a:off x="1268"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922" name="Freeform 730"/>
            <p:cNvSpPr>
              <a:spLocks noChangeAspect="1"/>
            </p:cNvSpPr>
            <p:nvPr/>
          </p:nvSpPr>
          <p:spPr bwMode="auto">
            <a:xfrm>
              <a:off x="1286" y="1336"/>
              <a:ext cx="22" cy="38"/>
            </a:xfrm>
            <a:custGeom>
              <a:avLst/>
              <a:gdLst>
                <a:gd name="T0" fmla="*/ 0 w 29"/>
                <a:gd name="T1" fmla="*/ 67 h 67"/>
                <a:gd name="T2" fmla="*/ 15 w 29"/>
                <a:gd name="T3" fmla="*/ 33 h 67"/>
                <a:gd name="T4" fmla="*/ 29 w 29"/>
                <a:gd name="T5" fmla="*/ 0 h 67"/>
              </a:gdLst>
              <a:ahLst/>
              <a:cxnLst>
                <a:cxn ang="0">
                  <a:pos x="T0" y="T1"/>
                </a:cxn>
                <a:cxn ang="0">
                  <a:pos x="T2" y="T3"/>
                </a:cxn>
                <a:cxn ang="0">
                  <a:pos x="T4" y="T5"/>
                </a:cxn>
              </a:cxnLst>
              <a:rect l="0" t="0" r="r" b="b"/>
              <a:pathLst>
                <a:path w="29" h="67">
                  <a:moveTo>
                    <a:pt x="0" y="67"/>
                  </a:moveTo>
                  <a:lnTo>
                    <a:pt x="15" y="33"/>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923" name="Line 731"/>
            <p:cNvSpPr>
              <a:spLocks noChangeAspect="1" noChangeShapeType="1"/>
            </p:cNvSpPr>
            <p:nvPr/>
          </p:nvSpPr>
          <p:spPr bwMode="auto">
            <a:xfrm flipV="1">
              <a:off x="1308"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924" name="Line 732"/>
            <p:cNvSpPr>
              <a:spLocks noChangeAspect="1" noChangeShapeType="1"/>
            </p:cNvSpPr>
            <p:nvPr/>
          </p:nvSpPr>
          <p:spPr bwMode="auto">
            <a:xfrm flipV="1">
              <a:off x="1326"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925" name="Freeform 733"/>
            <p:cNvSpPr>
              <a:spLocks noChangeAspect="1"/>
            </p:cNvSpPr>
            <p:nvPr/>
          </p:nvSpPr>
          <p:spPr bwMode="auto">
            <a:xfrm>
              <a:off x="1344" y="1222"/>
              <a:ext cx="21"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926" name="Freeform 734"/>
            <p:cNvSpPr>
              <a:spLocks noChangeAspect="1"/>
            </p:cNvSpPr>
            <p:nvPr/>
          </p:nvSpPr>
          <p:spPr bwMode="auto">
            <a:xfrm>
              <a:off x="1365" y="1182"/>
              <a:ext cx="18" cy="40"/>
            </a:xfrm>
            <a:custGeom>
              <a:avLst/>
              <a:gdLst>
                <a:gd name="T0" fmla="*/ 0 w 24"/>
                <a:gd name="T1" fmla="*/ 72 h 72"/>
                <a:gd name="T2" fmla="*/ 9 w 24"/>
                <a:gd name="T3" fmla="*/ 34 h 72"/>
                <a:gd name="T4" fmla="*/ 24 w 24"/>
                <a:gd name="T5" fmla="*/ 0 h 72"/>
              </a:gdLst>
              <a:ahLst/>
              <a:cxnLst>
                <a:cxn ang="0">
                  <a:pos x="T0" y="T1"/>
                </a:cxn>
                <a:cxn ang="0">
                  <a:pos x="T2" y="T3"/>
                </a:cxn>
                <a:cxn ang="0">
                  <a:pos x="T4" y="T5"/>
                </a:cxn>
              </a:cxnLst>
              <a:rect l="0" t="0" r="r" b="b"/>
              <a:pathLst>
                <a:path w="24" h="72">
                  <a:moveTo>
                    <a:pt x="0" y="72"/>
                  </a:moveTo>
                  <a:lnTo>
                    <a:pt x="9" y="3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927" name="Freeform 735"/>
            <p:cNvSpPr>
              <a:spLocks noChangeAspect="1"/>
            </p:cNvSpPr>
            <p:nvPr/>
          </p:nvSpPr>
          <p:spPr bwMode="auto">
            <a:xfrm>
              <a:off x="1383" y="1144"/>
              <a:ext cx="22"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928" name="Line 736"/>
            <p:cNvSpPr>
              <a:spLocks noChangeAspect="1" noChangeShapeType="1"/>
            </p:cNvSpPr>
            <p:nvPr/>
          </p:nvSpPr>
          <p:spPr bwMode="auto">
            <a:xfrm flipV="1">
              <a:off x="1405"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929" name="Freeform 737"/>
            <p:cNvSpPr>
              <a:spLocks noChangeAspect="1"/>
            </p:cNvSpPr>
            <p:nvPr/>
          </p:nvSpPr>
          <p:spPr bwMode="auto">
            <a:xfrm>
              <a:off x="1423" y="1063"/>
              <a:ext cx="21" cy="41"/>
            </a:xfrm>
            <a:custGeom>
              <a:avLst/>
              <a:gdLst>
                <a:gd name="T0" fmla="*/ 0 w 28"/>
                <a:gd name="T1" fmla="*/ 72 h 72"/>
                <a:gd name="T2" fmla="*/ 14 w 28"/>
                <a:gd name="T3" fmla="*/ 34 h 72"/>
                <a:gd name="T4" fmla="*/ 28 w 28"/>
                <a:gd name="T5" fmla="*/ 0 h 72"/>
              </a:gdLst>
              <a:ahLst/>
              <a:cxnLst>
                <a:cxn ang="0">
                  <a:pos x="T0" y="T1"/>
                </a:cxn>
                <a:cxn ang="0">
                  <a:pos x="T2" y="T3"/>
                </a:cxn>
                <a:cxn ang="0">
                  <a:pos x="T4" y="T5"/>
                </a:cxn>
              </a:cxnLst>
              <a:rect l="0" t="0" r="r" b="b"/>
              <a:pathLst>
                <a:path w="28" h="72">
                  <a:moveTo>
                    <a:pt x="0" y="72"/>
                  </a:moveTo>
                  <a:lnTo>
                    <a:pt x="14" y="3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930" name="Line 738"/>
            <p:cNvSpPr>
              <a:spLocks noChangeAspect="1" noChangeShapeType="1"/>
            </p:cNvSpPr>
            <p:nvPr/>
          </p:nvSpPr>
          <p:spPr bwMode="auto">
            <a:xfrm flipV="1">
              <a:off x="1444"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931" name="Line 739"/>
            <p:cNvSpPr>
              <a:spLocks noChangeAspect="1" noChangeShapeType="1"/>
            </p:cNvSpPr>
            <p:nvPr/>
          </p:nvSpPr>
          <p:spPr bwMode="auto">
            <a:xfrm flipV="1">
              <a:off x="1462"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932" name="Freeform 740"/>
            <p:cNvSpPr>
              <a:spLocks noChangeAspect="1"/>
            </p:cNvSpPr>
            <p:nvPr/>
          </p:nvSpPr>
          <p:spPr bwMode="auto">
            <a:xfrm>
              <a:off x="1480" y="945"/>
              <a:ext cx="22" cy="40"/>
            </a:xfrm>
            <a:custGeom>
              <a:avLst/>
              <a:gdLst>
                <a:gd name="T0" fmla="*/ 0 w 29"/>
                <a:gd name="T1" fmla="*/ 72 h 72"/>
                <a:gd name="T2" fmla="*/ 15 w 29"/>
                <a:gd name="T3" fmla="*/ 34 h 72"/>
                <a:gd name="T4" fmla="*/ 29 w 29"/>
                <a:gd name="T5" fmla="*/ 0 h 72"/>
              </a:gdLst>
              <a:ahLst/>
              <a:cxnLst>
                <a:cxn ang="0">
                  <a:pos x="T0" y="T1"/>
                </a:cxn>
                <a:cxn ang="0">
                  <a:pos x="T2" y="T3"/>
                </a:cxn>
                <a:cxn ang="0">
                  <a:pos x="T4" y="T5"/>
                </a:cxn>
              </a:cxnLst>
              <a:rect l="0" t="0" r="r" b="b"/>
              <a:pathLst>
                <a:path w="29" h="72">
                  <a:moveTo>
                    <a:pt x="0" y="72"/>
                  </a:moveTo>
                  <a:lnTo>
                    <a:pt x="15"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933" name="Line 741"/>
            <p:cNvSpPr>
              <a:spLocks noChangeAspect="1" noChangeShapeType="1"/>
            </p:cNvSpPr>
            <p:nvPr/>
          </p:nvSpPr>
          <p:spPr bwMode="auto">
            <a:xfrm flipV="1">
              <a:off x="1502"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934" name="Freeform 742"/>
            <p:cNvSpPr>
              <a:spLocks noChangeAspect="1"/>
            </p:cNvSpPr>
            <p:nvPr/>
          </p:nvSpPr>
          <p:spPr bwMode="auto">
            <a:xfrm>
              <a:off x="1520" y="872"/>
              <a:ext cx="22" cy="35"/>
            </a:xfrm>
            <a:custGeom>
              <a:avLst/>
              <a:gdLst>
                <a:gd name="T0" fmla="*/ 0 w 29"/>
                <a:gd name="T1" fmla="*/ 62 h 62"/>
                <a:gd name="T2" fmla="*/ 14 w 29"/>
                <a:gd name="T3" fmla="*/ 28 h 62"/>
                <a:gd name="T4" fmla="*/ 29 w 29"/>
                <a:gd name="T5" fmla="*/ 0 h 62"/>
              </a:gdLst>
              <a:ahLst/>
              <a:cxnLst>
                <a:cxn ang="0">
                  <a:pos x="T0" y="T1"/>
                </a:cxn>
                <a:cxn ang="0">
                  <a:pos x="T2" y="T3"/>
                </a:cxn>
                <a:cxn ang="0">
                  <a:pos x="T4" y="T5"/>
                </a:cxn>
              </a:cxnLst>
              <a:rect l="0" t="0" r="r" b="b"/>
              <a:pathLst>
                <a:path w="29" h="62">
                  <a:moveTo>
                    <a:pt x="0" y="62"/>
                  </a:moveTo>
                  <a:lnTo>
                    <a:pt x="14" y="28"/>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935" name="Line 743"/>
            <p:cNvSpPr>
              <a:spLocks noChangeAspect="1" noChangeShapeType="1"/>
            </p:cNvSpPr>
            <p:nvPr/>
          </p:nvSpPr>
          <p:spPr bwMode="auto">
            <a:xfrm flipV="1">
              <a:off x="1542"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936" name="Line 744"/>
            <p:cNvSpPr>
              <a:spLocks noChangeAspect="1" noChangeShapeType="1"/>
            </p:cNvSpPr>
            <p:nvPr/>
          </p:nvSpPr>
          <p:spPr bwMode="auto">
            <a:xfrm flipV="1">
              <a:off x="1560"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937" name="Freeform 745"/>
            <p:cNvSpPr>
              <a:spLocks noChangeAspect="1"/>
            </p:cNvSpPr>
            <p:nvPr/>
          </p:nvSpPr>
          <p:spPr bwMode="auto">
            <a:xfrm>
              <a:off x="1578" y="769"/>
              <a:ext cx="22" cy="33"/>
            </a:xfrm>
            <a:custGeom>
              <a:avLst/>
              <a:gdLst>
                <a:gd name="T0" fmla="*/ 0 w 29"/>
                <a:gd name="T1" fmla="*/ 58 h 58"/>
                <a:gd name="T2" fmla="*/ 14 w 29"/>
                <a:gd name="T3" fmla="*/ 29 h 58"/>
                <a:gd name="T4" fmla="*/ 29 w 29"/>
                <a:gd name="T5" fmla="*/ 0 h 58"/>
              </a:gdLst>
              <a:ahLst/>
              <a:cxnLst>
                <a:cxn ang="0">
                  <a:pos x="T0" y="T1"/>
                </a:cxn>
                <a:cxn ang="0">
                  <a:pos x="T2" y="T3"/>
                </a:cxn>
                <a:cxn ang="0">
                  <a:pos x="T4" y="T5"/>
                </a:cxn>
              </a:cxnLst>
              <a:rect l="0" t="0" r="r" b="b"/>
              <a:pathLst>
                <a:path w="29" h="58">
                  <a:moveTo>
                    <a:pt x="0" y="58"/>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938" name="Line 746"/>
            <p:cNvSpPr>
              <a:spLocks noChangeAspect="1" noChangeShapeType="1"/>
            </p:cNvSpPr>
            <p:nvPr/>
          </p:nvSpPr>
          <p:spPr bwMode="auto">
            <a:xfrm flipV="1">
              <a:off x="1600"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939" name="Freeform 747"/>
            <p:cNvSpPr>
              <a:spLocks noChangeAspect="1"/>
            </p:cNvSpPr>
            <p:nvPr/>
          </p:nvSpPr>
          <p:spPr bwMode="auto">
            <a:xfrm>
              <a:off x="1618" y="712"/>
              <a:ext cx="21" cy="27"/>
            </a:xfrm>
            <a:custGeom>
              <a:avLst/>
              <a:gdLst>
                <a:gd name="T0" fmla="*/ 0 w 28"/>
                <a:gd name="T1" fmla="*/ 48 h 48"/>
                <a:gd name="T2" fmla="*/ 14 w 28"/>
                <a:gd name="T3" fmla="*/ 24 h 48"/>
                <a:gd name="T4" fmla="*/ 28 w 28"/>
                <a:gd name="T5" fmla="*/ 0 h 48"/>
              </a:gdLst>
              <a:ahLst/>
              <a:cxnLst>
                <a:cxn ang="0">
                  <a:pos x="T0" y="T1"/>
                </a:cxn>
                <a:cxn ang="0">
                  <a:pos x="T2" y="T3"/>
                </a:cxn>
                <a:cxn ang="0">
                  <a:pos x="T4" y="T5"/>
                </a:cxn>
              </a:cxnLst>
              <a:rect l="0" t="0" r="r" b="b"/>
              <a:pathLst>
                <a:path w="28" h="48">
                  <a:moveTo>
                    <a:pt x="0" y="48"/>
                  </a:moveTo>
                  <a:lnTo>
                    <a:pt x="14" y="2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940" name="Freeform 748"/>
            <p:cNvSpPr>
              <a:spLocks noChangeAspect="1"/>
            </p:cNvSpPr>
            <p:nvPr/>
          </p:nvSpPr>
          <p:spPr bwMode="auto">
            <a:xfrm>
              <a:off x="1639" y="686"/>
              <a:ext cx="18" cy="26"/>
            </a:xfrm>
            <a:custGeom>
              <a:avLst/>
              <a:gdLst>
                <a:gd name="T0" fmla="*/ 0 w 24"/>
                <a:gd name="T1" fmla="*/ 47 h 47"/>
                <a:gd name="T2" fmla="*/ 10 w 24"/>
                <a:gd name="T3" fmla="*/ 24 h 47"/>
                <a:gd name="T4" fmla="*/ 24 w 24"/>
                <a:gd name="T5" fmla="*/ 0 h 47"/>
              </a:gdLst>
              <a:ahLst/>
              <a:cxnLst>
                <a:cxn ang="0">
                  <a:pos x="T0" y="T1"/>
                </a:cxn>
                <a:cxn ang="0">
                  <a:pos x="T2" y="T3"/>
                </a:cxn>
                <a:cxn ang="0">
                  <a:pos x="T4" y="T5"/>
                </a:cxn>
              </a:cxnLst>
              <a:rect l="0" t="0" r="r" b="b"/>
              <a:pathLst>
                <a:path w="24" h="47">
                  <a:moveTo>
                    <a:pt x="0" y="47"/>
                  </a:moveTo>
                  <a:lnTo>
                    <a:pt x="10" y="2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941" name="Freeform 749"/>
            <p:cNvSpPr>
              <a:spLocks noChangeAspect="1"/>
            </p:cNvSpPr>
            <p:nvPr/>
          </p:nvSpPr>
          <p:spPr bwMode="auto">
            <a:xfrm>
              <a:off x="1657" y="664"/>
              <a:ext cx="21" cy="22"/>
            </a:xfrm>
            <a:custGeom>
              <a:avLst/>
              <a:gdLst>
                <a:gd name="T0" fmla="*/ 0 w 29"/>
                <a:gd name="T1" fmla="*/ 39 h 39"/>
                <a:gd name="T2" fmla="*/ 15 w 29"/>
                <a:gd name="T3" fmla="*/ 19 h 39"/>
                <a:gd name="T4" fmla="*/ 29 w 29"/>
                <a:gd name="T5" fmla="*/ 0 h 39"/>
              </a:gdLst>
              <a:ahLst/>
              <a:cxnLst>
                <a:cxn ang="0">
                  <a:pos x="T0" y="T1"/>
                </a:cxn>
                <a:cxn ang="0">
                  <a:pos x="T2" y="T3"/>
                </a:cxn>
                <a:cxn ang="0">
                  <a:pos x="T4" y="T5"/>
                </a:cxn>
              </a:cxnLst>
              <a:rect l="0" t="0" r="r" b="b"/>
              <a:pathLst>
                <a:path w="29" h="39">
                  <a:moveTo>
                    <a:pt x="0" y="39"/>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942" name="Freeform 750"/>
            <p:cNvSpPr>
              <a:spLocks noChangeAspect="1"/>
            </p:cNvSpPr>
            <p:nvPr/>
          </p:nvSpPr>
          <p:spPr bwMode="auto">
            <a:xfrm>
              <a:off x="1678" y="643"/>
              <a:ext cx="18" cy="21"/>
            </a:xfrm>
            <a:custGeom>
              <a:avLst/>
              <a:gdLst>
                <a:gd name="T0" fmla="*/ 0 w 24"/>
                <a:gd name="T1" fmla="*/ 38 h 38"/>
                <a:gd name="T2" fmla="*/ 15 w 24"/>
                <a:gd name="T3" fmla="*/ 19 h 38"/>
                <a:gd name="T4" fmla="*/ 24 w 24"/>
                <a:gd name="T5" fmla="*/ 0 h 38"/>
              </a:gdLst>
              <a:ahLst/>
              <a:cxnLst>
                <a:cxn ang="0">
                  <a:pos x="T0" y="T1"/>
                </a:cxn>
                <a:cxn ang="0">
                  <a:pos x="T2" y="T3"/>
                </a:cxn>
                <a:cxn ang="0">
                  <a:pos x="T4" y="T5"/>
                </a:cxn>
              </a:cxnLst>
              <a:rect l="0" t="0" r="r" b="b"/>
              <a:pathLst>
                <a:path w="24" h="38">
                  <a:moveTo>
                    <a:pt x="0" y="38"/>
                  </a:moveTo>
                  <a:lnTo>
                    <a:pt x="15" y="19"/>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943" name="Freeform 751"/>
            <p:cNvSpPr>
              <a:spLocks noChangeAspect="1"/>
            </p:cNvSpPr>
            <p:nvPr/>
          </p:nvSpPr>
          <p:spPr bwMode="auto">
            <a:xfrm>
              <a:off x="1696" y="626"/>
              <a:ext cx="18" cy="17"/>
            </a:xfrm>
            <a:custGeom>
              <a:avLst/>
              <a:gdLst>
                <a:gd name="T0" fmla="*/ 0 w 24"/>
                <a:gd name="T1" fmla="*/ 29 h 29"/>
                <a:gd name="T2" fmla="*/ 10 w 24"/>
                <a:gd name="T3" fmla="*/ 14 h 29"/>
                <a:gd name="T4" fmla="*/ 24 w 24"/>
                <a:gd name="T5" fmla="*/ 0 h 29"/>
              </a:gdLst>
              <a:ahLst/>
              <a:cxnLst>
                <a:cxn ang="0">
                  <a:pos x="T0" y="T1"/>
                </a:cxn>
                <a:cxn ang="0">
                  <a:pos x="T2" y="T3"/>
                </a:cxn>
                <a:cxn ang="0">
                  <a:pos x="T4" y="T5"/>
                </a:cxn>
              </a:cxnLst>
              <a:rect l="0" t="0" r="r" b="b"/>
              <a:pathLst>
                <a:path w="24" h="29">
                  <a:moveTo>
                    <a:pt x="0" y="29"/>
                  </a:moveTo>
                  <a:lnTo>
                    <a:pt x="10" y="1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944" name="Freeform 752"/>
            <p:cNvSpPr>
              <a:spLocks noChangeAspect="1"/>
            </p:cNvSpPr>
            <p:nvPr/>
          </p:nvSpPr>
          <p:spPr bwMode="auto">
            <a:xfrm>
              <a:off x="1714" y="610"/>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945" name="Line 753"/>
            <p:cNvSpPr>
              <a:spLocks noChangeAspect="1" noChangeShapeType="1"/>
            </p:cNvSpPr>
            <p:nvPr/>
          </p:nvSpPr>
          <p:spPr bwMode="auto">
            <a:xfrm flipV="1">
              <a:off x="1736"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946" name="Freeform 754"/>
            <p:cNvSpPr>
              <a:spLocks noChangeAspect="1"/>
            </p:cNvSpPr>
            <p:nvPr/>
          </p:nvSpPr>
          <p:spPr bwMode="auto">
            <a:xfrm>
              <a:off x="1754" y="591"/>
              <a:ext cx="22" cy="8"/>
            </a:xfrm>
            <a:custGeom>
              <a:avLst/>
              <a:gdLst>
                <a:gd name="T0" fmla="*/ 0 w 29"/>
                <a:gd name="T1" fmla="*/ 14 h 14"/>
                <a:gd name="T2" fmla="*/ 14 w 29"/>
                <a:gd name="T3" fmla="*/ 4 h 14"/>
                <a:gd name="T4" fmla="*/ 29 w 29"/>
                <a:gd name="T5" fmla="*/ 0 h 14"/>
              </a:gdLst>
              <a:ahLst/>
              <a:cxnLst>
                <a:cxn ang="0">
                  <a:pos x="T0" y="T1"/>
                </a:cxn>
                <a:cxn ang="0">
                  <a:pos x="T2" y="T3"/>
                </a:cxn>
                <a:cxn ang="0">
                  <a:pos x="T4" y="T5"/>
                </a:cxn>
              </a:cxnLst>
              <a:rect l="0" t="0" r="r" b="b"/>
              <a:pathLst>
                <a:path w="29" h="14">
                  <a:moveTo>
                    <a:pt x="0" y="14"/>
                  </a:moveTo>
                  <a:lnTo>
                    <a:pt x="14" y="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947" name="Freeform 755"/>
            <p:cNvSpPr>
              <a:spLocks noChangeAspect="1"/>
            </p:cNvSpPr>
            <p:nvPr/>
          </p:nvSpPr>
          <p:spPr bwMode="auto">
            <a:xfrm>
              <a:off x="1776" y="586"/>
              <a:ext cx="18" cy="5"/>
            </a:xfrm>
            <a:custGeom>
              <a:avLst/>
              <a:gdLst>
                <a:gd name="T0" fmla="*/ 0 w 24"/>
                <a:gd name="T1" fmla="*/ 10 h 10"/>
                <a:gd name="T2" fmla="*/ 14 w 24"/>
                <a:gd name="T3" fmla="*/ 5 h 10"/>
                <a:gd name="T4" fmla="*/ 24 w 24"/>
                <a:gd name="T5" fmla="*/ 0 h 10"/>
              </a:gdLst>
              <a:ahLst/>
              <a:cxnLst>
                <a:cxn ang="0">
                  <a:pos x="T0" y="T1"/>
                </a:cxn>
                <a:cxn ang="0">
                  <a:pos x="T2" y="T3"/>
                </a:cxn>
                <a:cxn ang="0">
                  <a:pos x="T4" y="T5"/>
                </a:cxn>
              </a:cxnLst>
              <a:rect l="0" t="0" r="r" b="b"/>
              <a:pathLst>
                <a:path w="24" h="10">
                  <a:moveTo>
                    <a:pt x="0" y="10"/>
                  </a:moveTo>
                  <a:lnTo>
                    <a:pt x="14" y="5"/>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948" name="Freeform 756"/>
            <p:cNvSpPr>
              <a:spLocks noChangeAspect="1"/>
            </p:cNvSpPr>
            <p:nvPr/>
          </p:nvSpPr>
          <p:spPr bwMode="auto">
            <a:xfrm>
              <a:off x="1794" y="586"/>
              <a:ext cx="18" cy="0"/>
            </a:xfrm>
            <a:custGeom>
              <a:avLst/>
              <a:gdLst>
                <a:gd name="T0" fmla="*/ 0 w 24"/>
                <a:gd name="T1" fmla="*/ 9 w 24"/>
                <a:gd name="T2" fmla="*/ 24 w 24"/>
              </a:gdLst>
              <a:ahLst/>
              <a:cxnLst>
                <a:cxn ang="0">
                  <a:pos x="T0" y="0"/>
                </a:cxn>
                <a:cxn ang="0">
                  <a:pos x="T1" y="0"/>
                </a:cxn>
                <a:cxn ang="0">
                  <a:pos x="T2" y="0"/>
                </a:cxn>
              </a:cxnLst>
              <a:rect l="0" t="0" r="r" b="b"/>
              <a:pathLst>
                <a:path w="24">
                  <a:moveTo>
                    <a:pt x="0" y="0"/>
                  </a:moveTo>
                  <a:lnTo>
                    <a:pt x="9"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949" name="Freeform 757"/>
            <p:cNvSpPr>
              <a:spLocks noChangeAspect="1"/>
            </p:cNvSpPr>
            <p:nvPr/>
          </p:nvSpPr>
          <p:spPr bwMode="auto">
            <a:xfrm>
              <a:off x="1812" y="586"/>
              <a:ext cx="21" cy="0"/>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950" name="Freeform 758"/>
            <p:cNvSpPr>
              <a:spLocks noChangeAspect="1"/>
            </p:cNvSpPr>
            <p:nvPr/>
          </p:nvSpPr>
          <p:spPr bwMode="auto">
            <a:xfrm>
              <a:off x="1833" y="586"/>
              <a:ext cx="18" cy="5"/>
            </a:xfrm>
            <a:custGeom>
              <a:avLst/>
              <a:gdLst>
                <a:gd name="T0" fmla="*/ 0 w 24"/>
                <a:gd name="T1" fmla="*/ 0 h 10"/>
                <a:gd name="T2" fmla="*/ 10 w 24"/>
                <a:gd name="T3" fmla="*/ 5 h 10"/>
                <a:gd name="T4" fmla="*/ 24 w 24"/>
                <a:gd name="T5" fmla="*/ 10 h 10"/>
              </a:gdLst>
              <a:ahLst/>
              <a:cxnLst>
                <a:cxn ang="0">
                  <a:pos x="T0" y="T1"/>
                </a:cxn>
                <a:cxn ang="0">
                  <a:pos x="T2" y="T3"/>
                </a:cxn>
                <a:cxn ang="0">
                  <a:pos x="T4" y="T5"/>
                </a:cxn>
              </a:cxnLst>
              <a:rect l="0" t="0" r="r" b="b"/>
              <a:pathLst>
                <a:path w="24" h="10">
                  <a:moveTo>
                    <a:pt x="0" y="0"/>
                  </a:moveTo>
                  <a:lnTo>
                    <a:pt x="10" y="5"/>
                  </a:lnTo>
                  <a:lnTo>
                    <a:pt x="24"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951" name="Freeform 759"/>
            <p:cNvSpPr>
              <a:spLocks noChangeAspect="1"/>
            </p:cNvSpPr>
            <p:nvPr/>
          </p:nvSpPr>
          <p:spPr bwMode="auto">
            <a:xfrm>
              <a:off x="1851" y="591"/>
              <a:ext cx="22" cy="8"/>
            </a:xfrm>
            <a:custGeom>
              <a:avLst/>
              <a:gdLst>
                <a:gd name="T0" fmla="*/ 0 w 29"/>
                <a:gd name="T1" fmla="*/ 0 h 14"/>
                <a:gd name="T2" fmla="*/ 15 w 29"/>
                <a:gd name="T3" fmla="*/ 4 h 14"/>
                <a:gd name="T4" fmla="*/ 29 w 29"/>
                <a:gd name="T5" fmla="*/ 14 h 14"/>
              </a:gdLst>
              <a:ahLst/>
              <a:cxnLst>
                <a:cxn ang="0">
                  <a:pos x="T0" y="T1"/>
                </a:cxn>
                <a:cxn ang="0">
                  <a:pos x="T2" y="T3"/>
                </a:cxn>
                <a:cxn ang="0">
                  <a:pos x="T4" y="T5"/>
                </a:cxn>
              </a:cxnLst>
              <a:rect l="0" t="0" r="r" b="b"/>
              <a:pathLst>
                <a:path w="29" h="14">
                  <a:moveTo>
                    <a:pt x="0" y="0"/>
                  </a:moveTo>
                  <a:lnTo>
                    <a:pt x="15" y="4"/>
                  </a:lnTo>
                  <a:lnTo>
                    <a:pt x="29" y="1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952" name="Line 760"/>
            <p:cNvSpPr>
              <a:spLocks noChangeAspect="1" noChangeShapeType="1"/>
            </p:cNvSpPr>
            <p:nvPr/>
          </p:nvSpPr>
          <p:spPr bwMode="auto">
            <a:xfrm>
              <a:off x="1873"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953" name="Freeform 761"/>
            <p:cNvSpPr>
              <a:spLocks noChangeAspect="1"/>
            </p:cNvSpPr>
            <p:nvPr/>
          </p:nvSpPr>
          <p:spPr bwMode="auto">
            <a:xfrm>
              <a:off x="1891" y="610"/>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954" name="Freeform 762"/>
            <p:cNvSpPr>
              <a:spLocks noChangeAspect="1"/>
            </p:cNvSpPr>
            <p:nvPr/>
          </p:nvSpPr>
          <p:spPr bwMode="auto">
            <a:xfrm>
              <a:off x="1913" y="626"/>
              <a:ext cx="18" cy="17"/>
            </a:xfrm>
            <a:custGeom>
              <a:avLst/>
              <a:gdLst>
                <a:gd name="T0" fmla="*/ 0 w 24"/>
                <a:gd name="T1" fmla="*/ 0 h 29"/>
                <a:gd name="T2" fmla="*/ 14 w 24"/>
                <a:gd name="T3" fmla="*/ 14 h 29"/>
                <a:gd name="T4" fmla="*/ 24 w 24"/>
                <a:gd name="T5" fmla="*/ 29 h 29"/>
              </a:gdLst>
              <a:ahLst/>
              <a:cxnLst>
                <a:cxn ang="0">
                  <a:pos x="T0" y="T1"/>
                </a:cxn>
                <a:cxn ang="0">
                  <a:pos x="T2" y="T3"/>
                </a:cxn>
                <a:cxn ang="0">
                  <a:pos x="T4" y="T5"/>
                </a:cxn>
              </a:cxnLst>
              <a:rect l="0" t="0" r="r" b="b"/>
              <a:pathLst>
                <a:path w="24" h="29">
                  <a:moveTo>
                    <a:pt x="0" y="0"/>
                  </a:moveTo>
                  <a:lnTo>
                    <a:pt x="14" y="14"/>
                  </a:lnTo>
                  <a:lnTo>
                    <a:pt x="24"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955" name="Freeform 763"/>
            <p:cNvSpPr>
              <a:spLocks noChangeAspect="1"/>
            </p:cNvSpPr>
            <p:nvPr/>
          </p:nvSpPr>
          <p:spPr bwMode="auto">
            <a:xfrm>
              <a:off x="1931" y="643"/>
              <a:ext cx="18" cy="21"/>
            </a:xfrm>
            <a:custGeom>
              <a:avLst/>
              <a:gdLst>
                <a:gd name="T0" fmla="*/ 0 w 24"/>
                <a:gd name="T1" fmla="*/ 0 h 38"/>
                <a:gd name="T2" fmla="*/ 9 w 24"/>
                <a:gd name="T3" fmla="*/ 19 h 38"/>
                <a:gd name="T4" fmla="*/ 24 w 24"/>
                <a:gd name="T5" fmla="*/ 38 h 38"/>
              </a:gdLst>
              <a:ahLst/>
              <a:cxnLst>
                <a:cxn ang="0">
                  <a:pos x="T0" y="T1"/>
                </a:cxn>
                <a:cxn ang="0">
                  <a:pos x="T2" y="T3"/>
                </a:cxn>
                <a:cxn ang="0">
                  <a:pos x="T4" y="T5"/>
                </a:cxn>
              </a:cxnLst>
              <a:rect l="0" t="0" r="r" b="b"/>
              <a:pathLst>
                <a:path w="24" h="38">
                  <a:moveTo>
                    <a:pt x="0" y="0"/>
                  </a:moveTo>
                  <a:lnTo>
                    <a:pt x="9" y="19"/>
                  </a:lnTo>
                  <a:lnTo>
                    <a:pt x="24" y="3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956" name="Freeform 764"/>
            <p:cNvSpPr>
              <a:spLocks noChangeAspect="1"/>
            </p:cNvSpPr>
            <p:nvPr/>
          </p:nvSpPr>
          <p:spPr bwMode="auto">
            <a:xfrm>
              <a:off x="1949" y="664"/>
              <a:ext cx="21" cy="22"/>
            </a:xfrm>
            <a:custGeom>
              <a:avLst/>
              <a:gdLst>
                <a:gd name="T0" fmla="*/ 0 w 29"/>
                <a:gd name="T1" fmla="*/ 0 h 39"/>
                <a:gd name="T2" fmla="*/ 14 w 29"/>
                <a:gd name="T3" fmla="*/ 19 h 39"/>
                <a:gd name="T4" fmla="*/ 29 w 29"/>
                <a:gd name="T5" fmla="*/ 39 h 39"/>
              </a:gdLst>
              <a:ahLst/>
              <a:cxnLst>
                <a:cxn ang="0">
                  <a:pos x="T0" y="T1"/>
                </a:cxn>
                <a:cxn ang="0">
                  <a:pos x="T2" y="T3"/>
                </a:cxn>
                <a:cxn ang="0">
                  <a:pos x="T4" y="T5"/>
                </a:cxn>
              </a:cxnLst>
              <a:rect l="0" t="0" r="r" b="b"/>
              <a:pathLst>
                <a:path w="29" h="39">
                  <a:moveTo>
                    <a:pt x="0" y="0"/>
                  </a:moveTo>
                  <a:lnTo>
                    <a:pt x="14" y="19"/>
                  </a:lnTo>
                  <a:lnTo>
                    <a:pt x="29" y="3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957" name="Freeform 765"/>
            <p:cNvSpPr>
              <a:spLocks noChangeAspect="1"/>
            </p:cNvSpPr>
            <p:nvPr/>
          </p:nvSpPr>
          <p:spPr bwMode="auto">
            <a:xfrm>
              <a:off x="1970" y="686"/>
              <a:ext cx="18" cy="26"/>
            </a:xfrm>
            <a:custGeom>
              <a:avLst/>
              <a:gdLst>
                <a:gd name="T0" fmla="*/ 0 w 24"/>
                <a:gd name="T1" fmla="*/ 0 h 47"/>
                <a:gd name="T2" fmla="*/ 9 w 24"/>
                <a:gd name="T3" fmla="*/ 24 h 47"/>
                <a:gd name="T4" fmla="*/ 24 w 24"/>
                <a:gd name="T5" fmla="*/ 47 h 47"/>
              </a:gdLst>
              <a:ahLst/>
              <a:cxnLst>
                <a:cxn ang="0">
                  <a:pos x="T0" y="T1"/>
                </a:cxn>
                <a:cxn ang="0">
                  <a:pos x="T2" y="T3"/>
                </a:cxn>
                <a:cxn ang="0">
                  <a:pos x="T4" y="T5"/>
                </a:cxn>
              </a:cxnLst>
              <a:rect l="0" t="0" r="r" b="b"/>
              <a:pathLst>
                <a:path w="24" h="47">
                  <a:moveTo>
                    <a:pt x="0" y="0"/>
                  </a:moveTo>
                  <a:lnTo>
                    <a:pt x="9" y="24"/>
                  </a:lnTo>
                  <a:lnTo>
                    <a:pt x="24" y="4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958" name="Freeform 766"/>
            <p:cNvSpPr>
              <a:spLocks noChangeAspect="1"/>
            </p:cNvSpPr>
            <p:nvPr/>
          </p:nvSpPr>
          <p:spPr bwMode="auto">
            <a:xfrm>
              <a:off x="1988" y="712"/>
              <a:ext cx="21" cy="27"/>
            </a:xfrm>
            <a:custGeom>
              <a:avLst/>
              <a:gdLst>
                <a:gd name="T0" fmla="*/ 0 w 28"/>
                <a:gd name="T1" fmla="*/ 0 h 48"/>
                <a:gd name="T2" fmla="*/ 14 w 28"/>
                <a:gd name="T3" fmla="*/ 24 h 48"/>
                <a:gd name="T4" fmla="*/ 28 w 28"/>
                <a:gd name="T5" fmla="*/ 48 h 48"/>
              </a:gdLst>
              <a:ahLst/>
              <a:cxnLst>
                <a:cxn ang="0">
                  <a:pos x="T0" y="T1"/>
                </a:cxn>
                <a:cxn ang="0">
                  <a:pos x="T2" y="T3"/>
                </a:cxn>
                <a:cxn ang="0">
                  <a:pos x="T4" y="T5"/>
                </a:cxn>
              </a:cxnLst>
              <a:rect l="0" t="0" r="r" b="b"/>
              <a:pathLst>
                <a:path w="28" h="48">
                  <a:moveTo>
                    <a:pt x="0" y="0"/>
                  </a:moveTo>
                  <a:lnTo>
                    <a:pt x="14" y="24"/>
                  </a:lnTo>
                  <a:lnTo>
                    <a:pt x="28"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959" name="Line 767"/>
            <p:cNvSpPr>
              <a:spLocks noChangeAspect="1" noChangeShapeType="1"/>
            </p:cNvSpPr>
            <p:nvPr/>
          </p:nvSpPr>
          <p:spPr bwMode="auto">
            <a:xfrm>
              <a:off x="2009"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960" name="Freeform 768"/>
            <p:cNvSpPr>
              <a:spLocks noChangeAspect="1"/>
            </p:cNvSpPr>
            <p:nvPr/>
          </p:nvSpPr>
          <p:spPr bwMode="auto">
            <a:xfrm>
              <a:off x="2027" y="769"/>
              <a:ext cx="22" cy="33"/>
            </a:xfrm>
            <a:custGeom>
              <a:avLst/>
              <a:gdLst>
                <a:gd name="T0" fmla="*/ 0 w 29"/>
                <a:gd name="T1" fmla="*/ 0 h 58"/>
                <a:gd name="T2" fmla="*/ 15 w 29"/>
                <a:gd name="T3" fmla="*/ 29 h 58"/>
                <a:gd name="T4" fmla="*/ 29 w 29"/>
                <a:gd name="T5" fmla="*/ 58 h 58"/>
              </a:gdLst>
              <a:ahLst/>
              <a:cxnLst>
                <a:cxn ang="0">
                  <a:pos x="T0" y="T1"/>
                </a:cxn>
                <a:cxn ang="0">
                  <a:pos x="T2" y="T3"/>
                </a:cxn>
                <a:cxn ang="0">
                  <a:pos x="T4" y="T5"/>
                </a:cxn>
              </a:cxnLst>
              <a:rect l="0" t="0" r="r" b="b"/>
              <a:pathLst>
                <a:path w="29" h="58">
                  <a:moveTo>
                    <a:pt x="0" y="0"/>
                  </a:moveTo>
                  <a:lnTo>
                    <a:pt x="15"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961" name="Line 769"/>
            <p:cNvSpPr>
              <a:spLocks noChangeAspect="1" noChangeShapeType="1"/>
            </p:cNvSpPr>
            <p:nvPr/>
          </p:nvSpPr>
          <p:spPr bwMode="auto">
            <a:xfrm>
              <a:off x="2049"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962" name="Line 770"/>
            <p:cNvSpPr>
              <a:spLocks noChangeAspect="1" noChangeShapeType="1"/>
            </p:cNvSpPr>
            <p:nvPr/>
          </p:nvSpPr>
          <p:spPr bwMode="auto">
            <a:xfrm>
              <a:off x="2067"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963" name="Freeform 771"/>
            <p:cNvSpPr>
              <a:spLocks noChangeAspect="1"/>
            </p:cNvSpPr>
            <p:nvPr/>
          </p:nvSpPr>
          <p:spPr bwMode="auto">
            <a:xfrm>
              <a:off x="2085" y="872"/>
              <a:ext cx="22" cy="35"/>
            </a:xfrm>
            <a:custGeom>
              <a:avLst/>
              <a:gdLst>
                <a:gd name="T0" fmla="*/ 0 w 29"/>
                <a:gd name="T1" fmla="*/ 0 h 62"/>
                <a:gd name="T2" fmla="*/ 15 w 29"/>
                <a:gd name="T3" fmla="*/ 28 h 62"/>
                <a:gd name="T4" fmla="*/ 29 w 29"/>
                <a:gd name="T5" fmla="*/ 62 h 62"/>
              </a:gdLst>
              <a:ahLst/>
              <a:cxnLst>
                <a:cxn ang="0">
                  <a:pos x="T0" y="T1"/>
                </a:cxn>
                <a:cxn ang="0">
                  <a:pos x="T2" y="T3"/>
                </a:cxn>
                <a:cxn ang="0">
                  <a:pos x="T4" y="T5"/>
                </a:cxn>
              </a:cxnLst>
              <a:rect l="0" t="0" r="r" b="b"/>
              <a:pathLst>
                <a:path w="29" h="62">
                  <a:moveTo>
                    <a:pt x="0" y="0"/>
                  </a:moveTo>
                  <a:lnTo>
                    <a:pt x="15" y="28"/>
                  </a:lnTo>
                  <a:lnTo>
                    <a:pt x="29" y="6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964" name="Line 772"/>
            <p:cNvSpPr>
              <a:spLocks noChangeAspect="1" noChangeShapeType="1"/>
            </p:cNvSpPr>
            <p:nvPr/>
          </p:nvSpPr>
          <p:spPr bwMode="auto">
            <a:xfrm>
              <a:off x="2107"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965" name="Freeform 773"/>
            <p:cNvSpPr>
              <a:spLocks noChangeAspect="1"/>
            </p:cNvSpPr>
            <p:nvPr/>
          </p:nvSpPr>
          <p:spPr bwMode="auto">
            <a:xfrm>
              <a:off x="2125" y="945"/>
              <a:ext cx="22" cy="40"/>
            </a:xfrm>
            <a:custGeom>
              <a:avLst/>
              <a:gdLst>
                <a:gd name="T0" fmla="*/ 0 w 29"/>
                <a:gd name="T1" fmla="*/ 0 h 72"/>
                <a:gd name="T2" fmla="*/ 14 w 29"/>
                <a:gd name="T3" fmla="*/ 34 h 72"/>
                <a:gd name="T4" fmla="*/ 29 w 29"/>
                <a:gd name="T5" fmla="*/ 72 h 72"/>
              </a:gdLst>
              <a:ahLst/>
              <a:cxnLst>
                <a:cxn ang="0">
                  <a:pos x="T0" y="T1"/>
                </a:cxn>
                <a:cxn ang="0">
                  <a:pos x="T2" y="T3"/>
                </a:cxn>
                <a:cxn ang="0">
                  <a:pos x="T4" y="T5"/>
                </a:cxn>
              </a:cxnLst>
              <a:rect l="0" t="0" r="r" b="b"/>
              <a:pathLst>
                <a:path w="29" h="72">
                  <a:moveTo>
                    <a:pt x="0" y="0"/>
                  </a:moveTo>
                  <a:lnTo>
                    <a:pt x="14" y="34"/>
                  </a:lnTo>
                  <a:lnTo>
                    <a:pt x="29"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966" name="Line 774"/>
            <p:cNvSpPr>
              <a:spLocks noChangeAspect="1" noChangeShapeType="1"/>
            </p:cNvSpPr>
            <p:nvPr/>
          </p:nvSpPr>
          <p:spPr bwMode="auto">
            <a:xfrm>
              <a:off x="2147"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967" name="Line 775"/>
            <p:cNvSpPr>
              <a:spLocks noChangeAspect="1" noChangeShapeType="1"/>
            </p:cNvSpPr>
            <p:nvPr/>
          </p:nvSpPr>
          <p:spPr bwMode="auto">
            <a:xfrm>
              <a:off x="2165"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968" name="Freeform 776"/>
            <p:cNvSpPr>
              <a:spLocks noChangeAspect="1"/>
            </p:cNvSpPr>
            <p:nvPr/>
          </p:nvSpPr>
          <p:spPr bwMode="auto">
            <a:xfrm>
              <a:off x="2183" y="1063"/>
              <a:ext cx="21" cy="41"/>
            </a:xfrm>
            <a:custGeom>
              <a:avLst/>
              <a:gdLst>
                <a:gd name="T0" fmla="*/ 0 w 28"/>
                <a:gd name="T1" fmla="*/ 0 h 72"/>
                <a:gd name="T2" fmla="*/ 14 w 28"/>
                <a:gd name="T3" fmla="*/ 34 h 72"/>
                <a:gd name="T4" fmla="*/ 28 w 28"/>
                <a:gd name="T5" fmla="*/ 72 h 72"/>
              </a:gdLst>
              <a:ahLst/>
              <a:cxnLst>
                <a:cxn ang="0">
                  <a:pos x="T0" y="T1"/>
                </a:cxn>
                <a:cxn ang="0">
                  <a:pos x="T2" y="T3"/>
                </a:cxn>
                <a:cxn ang="0">
                  <a:pos x="T4" y="T5"/>
                </a:cxn>
              </a:cxnLst>
              <a:rect l="0" t="0" r="r" b="b"/>
              <a:pathLst>
                <a:path w="28" h="72">
                  <a:moveTo>
                    <a:pt x="0" y="0"/>
                  </a:moveTo>
                  <a:lnTo>
                    <a:pt x="14" y="34"/>
                  </a:lnTo>
                  <a:lnTo>
                    <a:pt x="28"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969" name="Line 777"/>
            <p:cNvSpPr>
              <a:spLocks noChangeAspect="1" noChangeShapeType="1"/>
            </p:cNvSpPr>
            <p:nvPr/>
          </p:nvSpPr>
          <p:spPr bwMode="auto">
            <a:xfrm>
              <a:off x="2204"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970" name="Freeform 778"/>
            <p:cNvSpPr>
              <a:spLocks noChangeAspect="1"/>
            </p:cNvSpPr>
            <p:nvPr/>
          </p:nvSpPr>
          <p:spPr bwMode="auto">
            <a:xfrm>
              <a:off x="2222" y="1144"/>
              <a:ext cx="22"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971" name="Freeform 779"/>
            <p:cNvSpPr>
              <a:spLocks noChangeAspect="1"/>
            </p:cNvSpPr>
            <p:nvPr/>
          </p:nvSpPr>
          <p:spPr bwMode="auto">
            <a:xfrm>
              <a:off x="2244" y="1182"/>
              <a:ext cx="18" cy="40"/>
            </a:xfrm>
            <a:custGeom>
              <a:avLst/>
              <a:gdLst>
                <a:gd name="T0" fmla="*/ 0 w 24"/>
                <a:gd name="T1" fmla="*/ 0 h 72"/>
                <a:gd name="T2" fmla="*/ 10 w 24"/>
                <a:gd name="T3" fmla="*/ 34 h 72"/>
                <a:gd name="T4" fmla="*/ 24 w 24"/>
                <a:gd name="T5" fmla="*/ 72 h 72"/>
              </a:gdLst>
              <a:ahLst/>
              <a:cxnLst>
                <a:cxn ang="0">
                  <a:pos x="T0" y="T1"/>
                </a:cxn>
                <a:cxn ang="0">
                  <a:pos x="T2" y="T3"/>
                </a:cxn>
                <a:cxn ang="0">
                  <a:pos x="T4" y="T5"/>
                </a:cxn>
              </a:cxnLst>
              <a:rect l="0" t="0" r="r" b="b"/>
              <a:pathLst>
                <a:path w="24" h="72">
                  <a:moveTo>
                    <a:pt x="0" y="0"/>
                  </a:moveTo>
                  <a:lnTo>
                    <a:pt x="10" y="34"/>
                  </a:lnTo>
                  <a:lnTo>
                    <a:pt x="24"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972" name="Freeform 780"/>
            <p:cNvSpPr>
              <a:spLocks noChangeAspect="1"/>
            </p:cNvSpPr>
            <p:nvPr/>
          </p:nvSpPr>
          <p:spPr bwMode="auto">
            <a:xfrm>
              <a:off x="2262" y="1222"/>
              <a:ext cx="21"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973" name="Line 781"/>
            <p:cNvSpPr>
              <a:spLocks noChangeAspect="1" noChangeShapeType="1"/>
            </p:cNvSpPr>
            <p:nvPr/>
          </p:nvSpPr>
          <p:spPr bwMode="auto">
            <a:xfrm>
              <a:off x="2283"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974" name="Line 782"/>
            <p:cNvSpPr>
              <a:spLocks noChangeAspect="1" noChangeShapeType="1"/>
            </p:cNvSpPr>
            <p:nvPr/>
          </p:nvSpPr>
          <p:spPr bwMode="auto">
            <a:xfrm>
              <a:off x="2301"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975" name="Freeform 783"/>
            <p:cNvSpPr>
              <a:spLocks noChangeAspect="1"/>
            </p:cNvSpPr>
            <p:nvPr/>
          </p:nvSpPr>
          <p:spPr bwMode="auto">
            <a:xfrm>
              <a:off x="2319" y="1336"/>
              <a:ext cx="22" cy="38"/>
            </a:xfrm>
            <a:custGeom>
              <a:avLst/>
              <a:gdLst>
                <a:gd name="T0" fmla="*/ 0 w 29"/>
                <a:gd name="T1" fmla="*/ 0 h 67"/>
                <a:gd name="T2" fmla="*/ 14 w 29"/>
                <a:gd name="T3" fmla="*/ 33 h 67"/>
                <a:gd name="T4" fmla="*/ 29 w 29"/>
                <a:gd name="T5" fmla="*/ 67 h 67"/>
              </a:gdLst>
              <a:ahLst/>
              <a:cxnLst>
                <a:cxn ang="0">
                  <a:pos x="T0" y="T1"/>
                </a:cxn>
                <a:cxn ang="0">
                  <a:pos x="T2" y="T3"/>
                </a:cxn>
                <a:cxn ang="0">
                  <a:pos x="T4" y="T5"/>
                </a:cxn>
              </a:cxnLst>
              <a:rect l="0" t="0" r="r" b="b"/>
              <a:pathLst>
                <a:path w="29" h="67">
                  <a:moveTo>
                    <a:pt x="0" y="0"/>
                  </a:moveTo>
                  <a:lnTo>
                    <a:pt x="14" y="33"/>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976" name="Line 784"/>
            <p:cNvSpPr>
              <a:spLocks noChangeAspect="1" noChangeShapeType="1"/>
            </p:cNvSpPr>
            <p:nvPr/>
          </p:nvSpPr>
          <p:spPr bwMode="auto">
            <a:xfrm>
              <a:off x="2341"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977" name="Freeform 785"/>
            <p:cNvSpPr>
              <a:spLocks noChangeAspect="1"/>
            </p:cNvSpPr>
            <p:nvPr/>
          </p:nvSpPr>
          <p:spPr bwMode="auto">
            <a:xfrm>
              <a:off x="2359" y="1409"/>
              <a:ext cx="22" cy="32"/>
            </a:xfrm>
            <a:custGeom>
              <a:avLst/>
              <a:gdLst>
                <a:gd name="T0" fmla="*/ 0 w 29"/>
                <a:gd name="T1" fmla="*/ 0 h 58"/>
                <a:gd name="T2" fmla="*/ 14 w 29"/>
                <a:gd name="T3" fmla="*/ 29 h 58"/>
                <a:gd name="T4" fmla="*/ 29 w 29"/>
                <a:gd name="T5" fmla="*/ 58 h 58"/>
              </a:gdLst>
              <a:ahLst/>
              <a:cxnLst>
                <a:cxn ang="0">
                  <a:pos x="T0" y="T1"/>
                </a:cxn>
                <a:cxn ang="0">
                  <a:pos x="T2" y="T3"/>
                </a:cxn>
                <a:cxn ang="0">
                  <a:pos x="T4" y="T5"/>
                </a:cxn>
              </a:cxnLst>
              <a:rect l="0" t="0" r="r" b="b"/>
              <a:pathLst>
                <a:path w="29" h="58">
                  <a:moveTo>
                    <a:pt x="0" y="0"/>
                  </a:moveTo>
                  <a:lnTo>
                    <a:pt x="14"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978" name="Line 786"/>
            <p:cNvSpPr>
              <a:spLocks noChangeAspect="1" noChangeShapeType="1"/>
            </p:cNvSpPr>
            <p:nvPr/>
          </p:nvSpPr>
          <p:spPr bwMode="auto">
            <a:xfrm>
              <a:off x="2381"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979" name="Line 787"/>
            <p:cNvSpPr>
              <a:spLocks noChangeAspect="1" noChangeShapeType="1"/>
            </p:cNvSpPr>
            <p:nvPr/>
          </p:nvSpPr>
          <p:spPr bwMode="auto">
            <a:xfrm>
              <a:off x="2399"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980" name="Freeform 788"/>
            <p:cNvSpPr>
              <a:spLocks noChangeAspect="1"/>
            </p:cNvSpPr>
            <p:nvPr/>
          </p:nvSpPr>
          <p:spPr bwMode="auto">
            <a:xfrm>
              <a:off x="2416" y="1506"/>
              <a:ext cx="22" cy="30"/>
            </a:xfrm>
            <a:custGeom>
              <a:avLst/>
              <a:gdLst>
                <a:gd name="T0" fmla="*/ 0 w 29"/>
                <a:gd name="T1" fmla="*/ 0 h 53"/>
                <a:gd name="T2" fmla="*/ 15 w 29"/>
                <a:gd name="T3" fmla="*/ 29 h 53"/>
                <a:gd name="T4" fmla="*/ 29 w 29"/>
                <a:gd name="T5" fmla="*/ 53 h 53"/>
              </a:gdLst>
              <a:ahLst/>
              <a:cxnLst>
                <a:cxn ang="0">
                  <a:pos x="T0" y="T1"/>
                </a:cxn>
                <a:cxn ang="0">
                  <a:pos x="T2" y="T3"/>
                </a:cxn>
                <a:cxn ang="0">
                  <a:pos x="T4" y="T5"/>
                </a:cxn>
              </a:cxnLst>
              <a:rect l="0" t="0" r="r" b="b"/>
              <a:pathLst>
                <a:path w="29" h="53">
                  <a:moveTo>
                    <a:pt x="0" y="0"/>
                  </a:moveTo>
                  <a:lnTo>
                    <a:pt x="15" y="29"/>
                  </a:lnTo>
                  <a:lnTo>
                    <a:pt x="29" y="5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981" name="Line 789"/>
            <p:cNvSpPr>
              <a:spLocks noChangeAspect="1" noChangeShapeType="1"/>
            </p:cNvSpPr>
            <p:nvPr/>
          </p:nvSpPr>
          <p:spPr bwMode="auto">
            <a:xfrm>
              <a:off x="2438"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982" name="Freeform 790"/>
            <p:cNvSpPr>
              <a:spLocks noChangeAspect="1"/>
            </p:cNvSpPr>
            <p:nvPr/>
          </p:nvSpPr>
          <p:spPr bwMode="auto">
            <a:xfrm>
              <a:off x="2456" y="1566"/>
              <a:ext cx="22" cy="27"/>
            </a:xfrm>
            <a:custGeom>
              <a:avLst/>
              <a:gdLst>
                <a:gd name="T0" fmla="*/ 0 w 29"/>
                <a:gd name="T1" fmla="*/ 0 h 48"/>
                <a:gd name="T2" fmla="*/ 15 w 29"/>
                <a:gd name="T3" fmla="*/ 24 h 48"/>
                <a:gd name="T4" fmla="*/ 29 w 29"/>
                <a:gd name="T5" fmla="*/ 48 h 48"/>
              </a:gdLst>
              <a:ahLst/>
              <a:cxnLst>
                <a:cxn ang="0">
                  <a:pos x="T0" y="T1"/>
                </a:cxn>
                <a:cxn ang="0">
                  <a:pos x="T2" y="T3"/>
                </a:cxn>
                <a:cxn ang="0">
                  <a:pos x="T4" y="T5"/>
                </a:cxn>
              </a:cxnLst>
              <a:rect l="0" t="0" r="r" b="b"/>
              <a:pathLst>
                <a:path w="29" h="48">
                  <a:moveTo>
                    <a:pt x="0" y="0"/>
                  </a:moveTo>
                  <a:lnTo>
                    <a:pt x="15" y="24"/>
                  </a:lnTo>
                  <a:lnTo>
                    <a:pt x="29"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983" name="Line 791"/>
            <p:cNvSpPr>
              <a:spLocks noChangeAspect="1" noChangeShapeType="1"/>
            </p:cNvSpPr>
            <p:nvPr/>
          </p:nvSpPr>
          <p:spPr bwMode="auto">
            <a:xfrm>
              <a:off x="2478"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984" name="Freeform 792"/>
            <p:cNvSpPr>
              <a:spLocks noChangeAspect="1"/>
            </p:cNvSpPr>
            <p:nvPr/>
          </p:nvSpPr>
          <p:spPr bwMode="auto">
            <a:xfrm>
              <a:off x="2496" y="1617"/>
              <a:ext cx="22" cy="24"/>
            </a:xfrm>
            <a:custGeom>
              <a:avLst/>
              <a:gdLst>
                <a:gd name="T0" fmla="*/ 0 w 29"/>
                <a:gd name="T1" fmla="*/ 0 h 43"/>
                <a:gd name="T2" fmla="*/ 14 w 29"/>
                <a:gd name="T3" fmla="*/ 19 h 43"/>
                <a:gd name="T4" fmla="*/ 29 w 29"/>
                <a:gd name="T5" fmla="*/ 43 h 43"/>
              </a:gdLst>
              <a:ahLst/>
              <a:cxnLst>
                <a:cxn ang="0">
                  <a:pos x="T0" y="T1"/>
                </a:cxn>
                <a:cxn ang="0">
                  <a:pos x="T2" y="T3"/>
                </a:cxn>
                <a:cxn ang="0">
                  <a:pos x="T4" y="T5"/>
                </a:cxn>
              </a:cxnLst>
              <a:rect l="0" t="0" r="r" b="b"/>
              <a:pathLst>
                <a:path w="29" h="43">
                  <a:moveTo>
                    <a:pt x="0" y="0"/>
                  </a:moveTo>
                  <a:lnTo>
                    <a:pt x="14" y="19"/>
                  </a:lnTo>
                  <a:lnTo>
                    <a:pt x="29" y="4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985" name="Line 793"/>
            <p:cNvSpPr>
              <a:spLocks noChangeAspect="1" noChangeShapeType="1"/>
            </p:cNvSpPr>
            <p:nvPr/>
          </p:nvSpPr>
          <p:spPr bwMode="auto">
            <a:xfrm>
              <a:off x="2518"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986" name="Line 794"/>
            <p:cNvSpPr>
              <a:spLocks noChangeAspect="1" noChangeShapeType="1"/>
            </p:cNvSpPr>
            <p:nvPr/>
          </p:nvSpPr>
          <p:spPr bwMode="auto">
            <a:xfrm>
              <a:off x="2536"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987" name="Freeform 795"/>
            <p:cNvSpPr>
              <a:spLocks noChangeAspect="1"/>
            </p:cNvSpPr>
            <p:nvPr/>
          </p:nvSpPr>
          <p:spPr bwMode="auto">
            <a:xfrm>
              <a:off x="2554" y="1686"/>
              <a:ext cx="21" cy="20"/>
            </a:xfrm>
            <a:custGeom>
              <a:avLst/>
              <a:gdLst>
                <a:gd name="T0" fmla="*/ 0 w 29"/>
                <a:gd name="T1" fmla="*/ 0 h 34"/>
                <a:gd name="T2" fmla="*/ 14 w 29"/>
                <a:gd name="T3" fmla="*/ 20 h 34"/>
                <a:gd name="T4" fmla="*/ 29 w 29"/>
                <a:gd name="T5" fmla="*/ 34 h 34"/>
              </a:gdLst>
              <a:ahLst/>
              <a:cxnLst>
                <a:cxn ang="0">
                  <a:pos x="T0" y="T1"/>
                </a:cxn>
                <a:cxn ang="0">
                  <a:pos x="T2" y="T3"/>
                </a:cxn>
                <a:cxn ang="0">
                  <a:pos x="T4" y="T5"/>
                </a:cxn>
              </a:cxnLst>
              <a:rect l="0" t="0" r="r" b="b"/>
              <a:pathLst>
                <a:path w="29" h="34">
                  <a:moveTo>
                    <a:pt x="0" y="0"/>
                  </a:moveTo>
                  <a:lnTo>
                    <a:pt x="14" y="20"/>
                  </a:lnTo>
                  <a:lnTo>
                    <a:pt x="29" y="3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988" name="Line 796"/>
            <p:cNvSpPr>
              <a:spLocks noChangeAspect="1" noChangeShapeType="1"/>
            </p:cNvSpPr>
            <p:nvPr/>
          </p:nvSpPr>
          <p:spPr bwMode="auto">
            <a:xfrm>
              <a:off x="2575"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989" name="Freeform 797"/>
            <p:cNvSpPr>
              <a:spLocks noChangeAspect="1"/>
            </p:cNvSpPr>
            <p:nvPr/>
          </p:nvSpPr>
          <p:spPr bwMode="auto">
            <a:xfrm>
              <a:off x="2593" y="1725"/>
              <a:ext cx="21" cy="15"/>
            </a:xfrm>
            <a:custGeom>
              <a:avLst/>
              <a:gdLst>
                <a:gd name="T0" fmla="*/ 0 w 28"/>
                <a:gd name="T1" fmla="*/ 0 h 28"/>
                <a:gd name="T2" fmla="*/ 14 w 28"/>
                <a:gd name="T3" fmla="*/ 14 h 28"/>
                <a:gd name="T4" fmla="*/ 28 w 28"/>
                <a:gd name="T5" fmla="*/ 28 h 28"/>
              </a:gdLst>
              <a:ahLst/>
              <a:cxnLst>
                <a:cxn ang="0">
                  <a:pos x="T0" y="T1"/>
                </a:cxn>
                <a:cxn ang="0">
                  <a:pos x="T2" y="T3"/>
                </a:cxn>
                <a:cxn ang="0">
                  <a:pos x="T4" y="T5"/>
                </a:cxn>
              </a:cxnLst>
              <a:rect l="0" t="0" r="r" b="b"/>
              <a:pathLst>
                <a:path w="28" h="28">
                  <a:moveTo>
                    <a:pt x="0" y="0"/>
                  </a:moveTo>
                  <a:lnTo>
                    <a:pt x="14" y="14"/>
                  </a:lnTo>
                  <a:lnTo>
                    <a:pt x="28" y="2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990" name="Line 798"/>
            <p:cNvSpPr>
              <a:spLocks noChangeAspect="1" noChangeShapeType="1"/>
            </p:cNvSpPr>
            <p:nvPr/>
          </p:nvSpPr>
          <p:spPr bwMode="auto">
            <a:xfrm>
              <a:off x="2614"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991" name="Freeform 799"/>
            <p:cNvSpPr>
              <a:spLocks noChangeAspect="1"/>
            </p:cNvSpPr>
            <p:nvPr/>
          </p:nvSpPr>
          <p:spPr bwMode="auto">
            <a:xfrm>
              <a:off x="2632" y="1757"/>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992" name="Line 800"/>
            <p:cNvSpPr>
              <a:spLocks noChangeAspect="1" noChangeShapeType="1"/>
            </p:cNvSpPr>
            <p:nvPr/>
          </p:nvSpPr>
          <p:spPr bwMode="auto">
            <a:xfrm>
              <a:off x="2654"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993" name="Line 801"/>
            <p:cNvSpPr>
              <a:spLocks noChangeAspect="1" noChangeShapeType="1"/>
            </p:cNvSpPr>
            <p:nvPr/>
          </p:nvSpPr>
          <p:spPr bwMode="auto">
            <a:xfrm>
              <a:off x="2672"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994" name="Freeform 802"/>
            <p:cNvSpPr>
              <a:spLocks noChangeAspect="1"/>
            </p:cNvSpPr>
            <p:nvPr/>
          </p:nvSpPr>
          <p:spPr bwMode="auto">
            <a:xfrm>
              <a:off x="2690" y="1797"/>
              <a:ext cx="22" cy="11"/>
            </a:xfrm>
            <a:custGeom>
              <a:avLst/>
              <a:gdLst>
                <a:gd name="T0" fmla="*/ 0 w 29"/>
                <a:gd name="T1" fmla="*/ 0 h 19"/>
                <a:gd name="T2" fmla="*/ 14 w 29"/>
                <a:gd name="T3" fmla="*/ 10 h 19"/>
                <a:gd name="T4" fmla="*/ 29 w 29"/>
                <a:gd name="T5" fmla="*/ 19 h 19"/>
              </a:gdLst>
              <a:ahLst/>
              <a:cxnLst>
                <a:cxn ang="0">
                  <a:pos x="T0" y="T1"/>
                </a:cxn>
                <a:cxn ang="0">
                  <a:pos x="T2" y="T3"/>
                </a:cxn>
                <a:cxn ang="0">
                  <a:pos x="T4" y="T5"/>
                </a:cxn>
              </a:cxnLst>
              <a:rect l="0" t="0" r="r" b="b"/>
              <a:pathLst>
                <a:path w="29" h="19">
                  <a:moveTo>
                    <a:pt x="0" y="0"/>
                  </a:moveTo>
                  <a:lnTo>
                    <a:pt x="14" y="10"/>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995" name="Line 803"/>
            <p:cNvSpPr>
              <a:spLocks noChangeAspect="1" noChangeShapeType="1"/>
            </p:cNvSpPr>
            <p:nvPr/>
          </p:nvSpPr>
          <p:spPr bwMode="auto">
            <a:xfrm>
              <a:off x="2712"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996" name="Freeform 804"/>
            <p:cNvSpPr>
              <a:spLocks noChangeAspect="1"/>
            </p:cNvSpPr>
            <p:nvPr/>
          </p:nvSpPr>
          <p:spPr bwMode="auto">
            <a:xfrm>
              <a:off x="2730" y="1819"/>
              <a:ext cx="22" cy="11"/>
            </a:xfrm>
            <a:custGeom>
              <a:avLst/>
              <a:gdLst>
                <a:gd name="T0" fmla="*/ 0 w 29"/>
                <a:gd name="T1" fmla="*/ 0 h 19"/>
                <a:gd name="T2" fmla="*/ 14 w 29"/>
                <a:gd name="T3" fmla="*/ 9 h 19"/>
                <a:gd name="T4" fmla="*/ 29 w 29"/>
                <a:gd name="T5" fmla="*/ 19 h 19"/>
              </a:gdLst>
              <a:ahLst/>
              <a:cxnLst>
                <a:cxn ang="0">
                  <a:pos x="T0" y="T1"/>
                </a:cxn>
                <a:cxn ang="0">
                  <a:pos x="T2" y="T3"/>
                </a:cxn>
                <a:cxn ang="0">
                  <a:pos x="T4" y="T5"/>
                </a:cxn>
              </a:cxnLst>
              <a:rect l="0" t="0" r="r" b="b"/>
              <a:pathLst>
                <a:path w="29" h="19">
                  <a:moveTo>
                    <a:pt x="0" y="0"/>
                  </a:moveTo>
                  <a:lnTo>
                    <a:pt x="14" y="9"/>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997" name="Line 805"/>
            <p:cNvSpPr>
              <a:spLocks noChangeAspect="1" noChangeShapeType="1"/>
            </p:cNvSpPr>
            <p:nvPr/>
          </p:nvSpPr>
          <p:spPr bwMode="auto">
            <a:xfrm>
              <a:off x="2752"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998" name="Line 806"/>
            <p:cNvSpPr>
              <a:spLocks noChangeAspect="1" noChangeShapeType="1"/>
            </p:cNvSpPr>
            <p:nvPr/>
          </p:nvSpPr>
          <p:spPr bwMode="auto">
            <a:xfrm>
              <a:off x="2770"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999" name="Freeform 807"/>
            <p:cNvSpPr>
              <a:spLocks noChangeAspect="1"/>
            </p:cNvSpPr>
            <p:nvPr/>
          </p:nvSpPr>
          <p:spPr bwMode="auto">
            <a:xfrm>
              <a:off x="2788" y="1846"/>
              <a:ext cx="21" cy="5"/>
            </a:xfrm>
            <a:custGeom>
              <a:avLst/>
              <a:gdLst>
                <a:gd name="T0" fmla="*/ 0 w 28"/>
                <a:gd name="T1" fmla="*/ 0 h 9"/>
                <a:gd name="T2" fmla="*/ 14 w 28"/>
                <a:gd name="T3" fmla="*/ 4 h 9"/>
                <a:gd name="T4" fmla="*/ 28 w 28"/>
                <a:gd name="T5" fmla="*/ 9 h 9"/>
              </a:gdLst>
              <a:ahLst/>
              <a:cxnLst>
                <a:cxn ang="0">
                  <a:pos x="T0" y="T1"/>
                </a:cxn>
                <a:cxn ang="0">
                  <a:pos x="T2" y="T3"/>
                </a:cxn>
                <a:cxn ang="0">
                  <a:pos x="T4" y="T5"/>
                </a:cxn>
              </a:cxnLst>
              <a:rect l="0" t="0" r="r" b="b"/>
              <a:pathLst>
                <a:path w="28" h="9">
                  <a:moveTo>
                    <a:pt x="0" y="0"/>
                  </a:moveTo>
                  <a:lnTo>
                    <a:pt x="14" y="4"/>
                  </a:lnTo>
                  <a:lnTo>
                    <a:pt x="28"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7000" name="Line 808"/>
            <p:cNvSpPr>
              <a:spLocks noChangeAspect="1" noChangeShapeType="1"/>
            </p:cNvSpPr>
            <p:nvPr/>
          </p:nvSpPr>
          <p:spPr bwMode="auto">
            <a:xfrm>
              <a:off x="2809"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7001" name="Freeform 809"/>
            <p:cNvSpPr>
              <a:spLocks noChangeAspect="1"/>
            </p:cNvSpPr>
            <p:nvPr/>
          </p:nvSpPr>
          <p:spPr bwMode="auto">
            <a:xfrm>
              <a:off x="2827" y="1857"/>
              <a:ext cx="22" cy="5"/>
            </a:xfrm>
            <a:custGeom>
              <a:avLst/>
              <a:gdLst>
                <a:gd name="T0" fmla="*/ 0 w 29"/>
                <a:gd name="T1" fmla="*/ 0 h 9"/>
                <a:gd name="T2" fmla="*/ 15 w 29"/>
                <a:gd name="T3" fmla="*/ 5 h 9"/>
                <a:gd name="T4" fmla="*/ 29 w 29"/>
                <a:gd name="T5" fmla="*/ 9 h 9"/>
              </a:gdLst>
              <a:ahLst/>
              <a:cxnLst>
                <a:cxn ang="0">
                  <a:pos x="T0" y="T1"/>
                </a:cxn>
                <a:cxn ang="0">
                  <a:pos x="T2" y="T3"/>
                </a:cxn>
                <a:cxn ang="0">
                  <a:pos x="T4" y="T5"/>
                </a:cxn>
              </a:cxnLst>
              <a:rect l="0" t="0" r="r" b="b"/>
              <a:pathLst>
                <a:path w="29" h="9">
                  <a:moveTo>
                    <a:pt x="0" y="0"/>
                  </a:moveTo>
                  <a:lnTo>
                    <a:pt x="15" y="5"/>
                  </a:lnTo>
                  <a:lnTo>
                    <a:pt x="29"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7002" name="Line 810"/>
            <p:cNvSpPr>
              <a:spLocks noChangeAspect="1" noChangeShapeType="1"/>
            </p:cNvSpPr>
            <p:nvPr/>
          </p:nvSpPr>
          <p:spPr bwMode="auto">
            <a:xfrm>
              <a:off x="2849"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7003" name="Freeform 811"/>
            <p:cNvSpPr>
              <a:spLocks noChangeAspect="1"/>
            </p:cNvSpPr>
            <p:nvPr/>
          </p:nvSpPr>
          <p:spPr bwMode="auto">
            <a:xfrm>
              <a:off x="2867" y="1868"/>
              <a:ext cx="21" cy="5"/>
            </a:xfrm>
            <a:custGeom>
              <a:avLst/>
              <a:gdLst>
                <a:gd name="T0" fmla="*/ 0 w 29"/>
                <a:gd name="T1" fmla="*/ 0 h 10"/>
                <a:gd name="T2" fmla="*/ 14 w 29"/>
                <a:gd name="T3" fmla="*/ 5 h 10"/>
                <a:gd name="T4" fmla="*/ 29 w 29"/>
                <a:gd name="T5" fmla="*/ 10 h 10"/>
              </a:gdLst>
              <a:ahLst/>
              <a:cxnLst>
                <a:cxn ang="0">
                  <a:pos x="T0" y="T1"/>
                </a:cxn>
                <a:cxn ang="0">
                  <a:pos x="T2" y="T3"/>
                </a:cxn>
                <a:cxn ang="0">
                  <a:pos x="T4" y="T5"/>
                </a:cxn>
              </a:cxnLst>
              <a:rect l="0" t="0" r="r" b="b"/>
              <a:pathLst>
                <a:path w="29" h="10">
                  <a:moveTo>
                    <a:pt x="0" y="0"/>
                  </a:moveTo>
                  <a:lnTo>
                    <a:pt x="14" y="5"/>
                  </a:lnTo>
                  <a:lnTo>
                    <a:pt x="29"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7004" name="Line 812"/>
            <p:cNvSpPr>
              <a:spLocks noChangeAspect="1" noChangeShapeType="1"/>
            </p:cNvSpPr>
            <p:nvPr/>
          </p:nvSpPr>
          <p:spPr bwMode="auto">
            <a:xfrm>
              <a:off x="2888"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7005" name="Line 813"/>
            <p:cNvSpPr>
              <a:spLocks noChangeAspect="1" noChangeShapeType="1"/>
            </p:cNvSpPr>
            <p:nvPr/>
          </p:nvSpPr>
          <p:spPr bwMode="auto">
            <a:xfrm>
              <a:off x="2906"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7006" name="Freeform 814"/>
            <p:cNvSpPr>
              <a:spLocks noChangeAspect="1"/>
            </p:cNvSpPr>
            <p:nvPr/>
          </p:nvSpPr>
          <p:spPr bwMode="auto">
            <a:xfrm>
              <a:off x="2924" y="1881"/>
              <a:ext cx="22" cy="3"/>
            </a:xfrm>
            <a:custGeom>
              <a:avLst/>
              <a:gdLst>
                <a:gd name="T0" fmla="*/ 0 w 29"/>
                <a:gd name="T1" fmla="*/ 0 h 5"/>
                <a:gd name="T2" fmla="*/ 14 w 29"/>
                <a:gd name="T3" fmla="*/ 5 h 5"/>
                <a:gd name="T4" fmla="*/ 29 w 29"/>
                <a:gd name="T5" fmla="*/ 5 h 5"/>
              </a:gdLst>
              <a:ahLst/>
              <a:cxnLst>
                <a:cxn ang="0">
                  <a:pos x="T0" y="T1"/>
                </a:cxn>
                <a:cxn ang="0">
                  <a:pos x="T2" y="T3"/>
                </a:cxn>
                <a:cxn ang="0">
                  <a:pos x="T4" y="T5"/>
                </a:cxn>
              </a:cxnLst>
              <a:rect l="0" t="0" r="r" b="b"/>
              <a:pathLst>
                <a:path w="29" h="5">
                  <a:moveTo>
                    <a:pt x="0" y="0"/>
                  </a:moveTo>
                  <a:lnTo>
                    <a:pt x="14"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7007" name="Line 815"/>
            <p:cNvSpPr>
              <a:spLocks noChangeAspect="1" noChangeShapeType="1"/>
            </p:cNvSpPr>
            <p:nvPr/>
          </p:nvSpPr>
          <p:spPr bwMode="auto">
            <a:xfrm>
              <a:off x="2946"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7008" name="Freeform 816"/>
            <p:cNvSpPr>
              <a:spLocks noChangeAspect="1"/>
            </p:cNvSpPr>
            <p:nvPr/>
          </p:nvSpPr>
          <p:spPr bwMode="auto">
            <a:xfrm>
              <a:off x="2964" y="1887"/>
              <a:ext cx="21" cy="2"/>
            </a:xfrm>
            <a:custGeom>
              <a:avLst/>
              <a:gdLst>
                <a:gd name="T0" fmla="*/ 0 w 28"/>
                <a:gd name="T1" fmla="*/ 0 h 4"/>
                <a:gd name="T2" fmla="*/ 14 w 28"/>
                <a:gd name="T3" fmla="*/ 4 h 4"/>
                <a:gd name="T4" fmla="*/ 28 w 28"/>
                <a:gd name="T5" fmla="*/ 4 h 4"/>
              </a:gdLst>
              <a:ahLst/>
              <a:cxnLst>
                <a:cxn ang="0">
                  <a:pos x="T0" y="T1"/>
                </a:cxn>
                <a:cxn ang="0">
                  <a:pos x="T2" y="T3"/>
                </a:cxn>
                <a:cxn ang="0">
                  <a:pos x="T4" y="T5"/>
                </a:cxn>
              </a:cxnLst>
              <a:rect l="0" t="0" r="r" b="b"/>
              <a:pathLst>
                <a:path w="28" h="4">
                  <a:moveTo>
                    <a:pt x="0" y="0"/>
                  </a:moveTo>
                  <a:lnTo>
                    <a:pt x="14" y="4"/>
                  </a:lnTo>
                  <a:lnTo>
                    <a:pt x="28"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7009" name="Line 817"/>
            <p:cNvSpPr>
              <a:spLocks noChangeAspect="1" noChangeShapeType="1"/>
            </p:cNvSpPr>
            <p:nvPr/>
          </p:nvSpPr>
          <p:spPr bwMode="auto">
            <a:xfrm>
              <a:off x="2985"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7010" name="Line 818"/>
            <p:cNvSpPr>
              <a:spLocks noChangeAspect="1" noChangeShapeType="1"/>
            </p:cNvSpPr>
            <p:nvPr/>
          </p:nvSpPr>
          <p:spPr bwMode="auto">
            <a:xfrm>
              <a:off x="3003"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7011" name="Freeform 819"/>
            <p:cNvSpPr>
              <a:spLocks noChangeAspect="1"/>
            </p:cNvSpPr>
            <p:nvPr/>
          </p:nvSpPr>
          <p:spPr bwMode="auto">
            <a:xfrm>
              <a:off x="3021" y="1892"/>
              <a:ext cx="22" cy="3"/>
            </a:xfrm>
            <a:custGeom>
              <a:avLst/>
              <a:gdLst>
                <a:gd name="T0" fmla="*/ 0 w 29"/>
                <a:gd name="T1" fmla="*/ 0 h 5"/>
                <a:gd name="T2" fmla="*/ 15 w 29"/>
                <a:gd name="T3" fmla="*/ 5 h 5"/>
                <a:gd name="T4" fmla="*/ 29 w 29"/>
                <a:gd name="T5" fmla="*/ 5 h 5"/>
              </a:gdLst>
              <a:ahLst/>
              <a:cxnLst>
                <a:cxn ang="0">
                  <a:pos x="T0" y="T1"/>
                </a:cxn>
                <a:cxn ang="0">
                  <a:pos x="T2" y="T3"/>
                </a:cxn>
                <a:cxn ang="0">
                  <a:pos x="T4" y="T5"/>
                </a:cxn>
              </a:cxnLst>
              <a:rect l="0" t="0" r="r" b="b"/>
              <a:pathLst>
                <a:path w="29" h="5">
                  <a:moveTo>
                    <a:pt x="0" y="0"/>
                  </a:moveTo>
                  <a:lnTo>
                    <a:pt x="15"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7012" name="Line 820"/>
            <p:cNvSpPr>
              <a:spLocks noChangeAspect="1" noChangeShapeType="1"/>
            </p:cNvSpPr>
            <p:nvPr/>
          </p:nvSpPr>
          <p:spPr bwMode="auto">
            <a:xfrm>
              <a:off x="3043"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7013" name="Freeform 821"/>
            <p:cNvSpPr>
              <a:spLocks noChangeAspect="1"/>
            </p:cNvSpPr>
            <p:nvPr/>
          </p:nvSpPr>
          <p:spPr bwMode="auto">
            <a:xfrm>
              <a:off x="3061" y="1895"/>
              <a:ext cx="22" cy="2"/>
            </a:xfrm>
            <a:custGeom>
              <a:avLst/>
              <a:gdLst>
                <a:gd name="T0" fmla="*/ 0 w 29"/>
                <a:gd name="T1" fmla="*/ 0 h 5"/>
                <a:gd name="T2" fmla="*/ 15 w 29"/>
                <a:gd name="T3" fmla="*/ 0 h 5"/>
                <a:gd name="T4" fmla="*/ 29 w 29"/>
                <a:gd name="T5" fmla="*/ 5 h 5"/>
              </a:gdLst>
              <a:ahLst/>
              <a:cxnLst>
                <a:cxn ang="0">
                  <a:pos x="T0" y="T1"/>
                </a:cxn>
                <a:cxn ang="0">
                  <a:pos x="T2" y="T3"/>
                </a:cxn>
                <a:cxn ang="0">
                  <a:pos x="T4" y="T5"/>
                </a:cxn>
              </a:cxnLst>
              <a:rect l="0" t="0" r="r" b="b"/>
              <a:pathLst>
                <a:path w="29" h="5">
                  <a:moveTo>
                    <a:pt x="0" y="0"/>
                  </a:moveTo>
                  <a:lnTo>
                    <a:pt x="15" y="0"/>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7014" name="Line 822"/>
            <p:cNvSpPr>
              <a:spLocks noChangeAspect="1" noChangeShapeType="1"/>
            </p:cNvSpPr>
            <p:nvPr/>
          </p:nvSpPr>
          <p:spPr bwMode="auto">
            <a:xfrm>
              <a:off x="308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7015" name="Freeform 823"/>
            <p:cNvSpPr>
              <a:spLocks noChangeAspect="1"/>
            </p:cNvSpPr>
            <p:nvPr/>
          </p:nvSpPr>
          <p:spPr bwMode="auto">
            <a:xfrm>
              <a:off x="3101" y="1897"/>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7016" name="Line 824"/>
            <p:cNvSpPr>
              <a:spLocks noChangeAspect="1" noChangeShapeType="1"/>
            </p:cNvSpPr>
            <p:nvPr/>
          </p:nvSpPr>
          <p:spPr bwMode="auto">
            <a:xfrm>
              <a:off x="312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7017" name="Freeform 825"/>
            <p:cNvSpPr>
              <a:spLocks noChangeAspect="1"/>
            </p:cNvSpPr>
            <p:nvPr/>
          </p:nvSpPr>
          <p:spPr bwMode="auto">
            <a:xfrm>
              <a:off x="3141" y="1897"/>
              <a:ext cx="18" cy="3"/>
            </a:xfrm>
            <a:custGeom>
              <a:avLst/>
              <a:gdLst>
                <a:gd name="T0" fmla="*/ 0 w 24"/>
                <a:gd name="T1" fmla="*/ 0 h 5"/>
                <a:gd name="T2" fmla="*/ 9 w 24"/>
                <a:gd name="T3" fmla="*/ 0 h 5"/>
                <a:gd name="T4" fmla="*/ 24 w 24"/>
                <a:gd name="T5" fmla="*/ 5 h 5"/>
              </a:gdLst>
              <a:ahLst/>
              <a:cxnLst>
                <a:cxn ang="0">
                  <a:pos x="T0" y="T1"/>
                </a:cxn>
                <a:cxn ang="0">
                  <a:pos x="T2" y="T3"/>
                </a:cxn>
                <a:cxn ang="0">
                  <a:pos x="T4" y="T5"/>
                </a:cxn>
              </a:cxnLst>
              <a:rect l="0" t="0" r="r" b="b"/>
              <a:pathLst>
                <a:path w="24" h="5">
                  <a:moveTo>
                    <a:pt x="0" y="0"/>
                  </a:moveTo>
                  <a:lnTo>
                    <a:pt x="9" y="0"/>
                  </a:lnTo>
                  <a:lnTo>
                    <a:pt x="24"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7018" name="Freeform 826"/>
            <p:cNvSpPr>
              <a:spLocks noChangeAspect="1"/>
            </p:cNvSpPr>
            <p:nvPr/>
          </p:nvSpPr>
          <p:spPr bwMode="auto">
            <a:xfrm>
              <a:off x="3159"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7019" name="Line 827"/>
            <p:cNvSpPr>
              <a:spLocks noChangeAspect="1" noChangeShapeType="1"/>
            </p:cNvSpPr>
            <p:nvPr/>
          </p:nvSpPr>
          <p:spPr bwMode="auto">
            <a:xfrm>
              <a:off x="318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7020" name="Freeform 828"/>
            <p:cNvSpPr>
              <a:spLocks noChangeAspect="1"/>
            </p:cNvSpPr>
            <p:nvPr/>
          </p:nvSpPr>
          <p:spPr bwMode="auto">
            <a:xfrm>
              <a:off x="3198" y="1900"/>
              <a:ext cx="21"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7021" name="Line 829"/>
            <p:cNvSpPr>
              <a:spLocks noChangeAspect="1" noChangeShapeType="1"/>
            </p:cNvSpPr>
            <p:nvPr/>
          </p:nvSpPr>
          <p:spPr bwMode="auto">
            <a:xfrm>
              <a:off x="321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7022" name="Line 830"/>
            <p:cNvSpPr>
              <a:spLocks noChangeAspect="1" noChangeShapeType="1"/>
            </p:cNvSpPr>
            <p:nvPr/>
          </p:nvSpPr>
          <p:spPr bwMode="auto">
            <a:xfrm>
              <a:off x="3237"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7023" name="Freeform 831"/>
            <p:cNvSpPr>
              <a:spLocks noChangeAspect="1"/>
            </p:cNvSpPr>
            <p:nvPr/>
          </p:nvSpPr>
          <p:spPr bwMode="auto">
            <a:xfrm>
              <a:off x="3255" y="1900"/>
              <a:ext cx="22" cy="2"/>
            </a:xfrm>
            <a:custGeom>
              <a:avLst/>
              <a:gdLst>
                <a:gd name="T0" fmla="*/ 0 w 29"/>
                <a:gd name="T1" fmla="*/ 0 h 4"/>
                <a:gd name="T2" fmla="*/ 15 w 29"/>
                <a:gd name="T3" fmla="*/ 0 h 4"/>
                <a:gd name="T4" fmla="*/ 29 w 29"/>
                <a:gd name="T5" fmla="*/ 4 h 4"/>
              </a:gdLst>
              <a:ahLst/>
              <a:cxnLst>
                <a:cxn ang="0">
                  <a:pos x="T0" y="T1"/>
                </a:cxn>
                <a:cxn ang="0">
                  <a:pos x="T2" y="T3"/>
                </a:cxn>
                <a:cxn ang="0">
                  <a:pos x="T4" y="T5"/>
                </a:cxn>
              </a:cxnLst>
              <a:rect l="0" t="0" r="r" b="b"/>
              <a:pathLst>
                <a:path w="29" h="4">
                  <a:moveTo>
                    <a:pt x="0" y="0"/>
                  </a:moveTo>
                  <a:lnTo>
                    <a:pt x="15" y="0"/>
                  </a:lnTo>
                  <a:lnTo>
                    <a:pt x="29"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7024" name="Line 832"/>
            <p:cNvSpPr>
              <a:spLocks noChangeAspect="1" noChangeShapeType="1"/>
            </p:cNvSpPr>
            <p:nvPr/>
          </p:nvSpPr>
          <p:spPr bwMode="auto">
            <a:xfrm>
              <a:off x="327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7025" name="Freeform 833"/>
            <p:cNvSpPr>
              <a:spLocks noChangeAspect="1"/>
            </p:cNvSpPr>
            <p:nvPr/>
          </p:nvSpPr>
          <p:spPr bwMode="auto">
            <a:xfrm>
              <a:off x="3295" y="1902"/>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7026" name="Line 834"/>
            <p:cNvSpPr>
              <a:spLocks noChangeAspect="1" noChangeShapeType="1"/>
            </p:cNvSpPr>
            <p:nvPr/>
          </p:nvSpPr>
          <p:spPr bwMode="auto">
            <a:xfrm>
              <a:off x="331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7027" name="Freeform 835"/>
            <p:cNvSpPr>
              <a:spLocks noChangeAspect="1"/>
            </p:cNvSpPr>
            <p:nvPr/>
          </p:nvSpPr>
          <p:spPr bwMode="auto">
            <a:xfrm>
              <a:off x="3335"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7028" name="Line 836"/>
            <p:cNvSpPr>
              <a:spLocks noChangeAspect="1" noChangeShapeType="1"/>
            </p:cNvSpPr>
            <p:nvPr/>
          </p:nvSpPr>
          <p:spPr bwMode="auto">
            <a:xfrm>
              <a:off x="3356"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7029" name="Freeform 837"/>
            <p:cNvSpPr>
              <a:spLocks noChangeAspect="1"/>
            </p:cNvSpPr>
            <p:nvPr/>
          </p:nvSpPr>
          <p:spPr bwMode="auto">
            <a:xfrm>
              <a:off x="288" y="1901"/>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grpSp>
      <p:sp>
        <p:nvSpPr>
          <p:cNvPr id="137030" name="Oval 838"/>
          <p:cNvSpPr>
            <a:spLocks noChangeAspect="1" noChangeArrowheads="1"/>
          </p:cNvSpPr>
          <p:nvPr/>
        </p:nvSpPr>
        <p:spPr bwMode="auto">
          <a:xfrm>
            <a:off x="2754313" y="3771900"/>
            <a:ext cx="109537" cy="106363"/>
          </a:xfrm>
          <a:prstGeom prst="ellipse">
            <a:avLst/>
          </a:prstGeom>
          <a:solidFill>
            <a:srgbClr val="00FFFF"/>
          </a:solidFill>
          <a:ln w="19050">
            <a:solidFill>
              <a:srgbClr val="000000"/>
            </a:solidFill>
            <a:round/>
            <a:headEnd/>
            <a:tailEnd/>
          </a:ln>
        </p:spPr>
        <p:txBody>
          <a:bodyPr/>
          <a:lstStyle/>
          <a:p>
            <a:endParaRPr lang="en-GB"/>
          </a:p>
        </p:txBody>
      </p:sp>
      <p:sp>
        <p:nvSpPr>
          <p:cNvPr id="137031" name="Oval 839"/>
          <p:cNvSpPr>
            <a:spLocks noChangeAspect="1" noChangeArrowheads="1"/>
          </p:cNvSpPr>
          <p:nvPr/>
        </p:nvSpPr>
        <p:spPr bwMode="auto">
          <a:xfrm>
            <a:off x="3749675" y="3176588"/>
            <a:ext cx="109538" cy="106362"/>
          </a:xfrm>
          <a:prstGeom prst="ellipse">
            <a:avLst/>
          </a:prstGeom>
          <a:solidFill>
            <a:srgbClr val="00FFFF"/>
          </a:solidFill>
          <a:ln w="19050">
            <a:solidFill>
              <a:srgbClr val="000000"/>
            </a:solidFill>
            <a:round/>
            <a:headEnd/>
            <a:tailEnd/>
          </a:ln>
        </p:spPr>
        <p:txBody>
          <a:bodyPr/>
          <a:lstStyle/>
          <a:p>
            <a:endParaRPr lang="en-GB"/>
          </a:p>
        </p:txBody>
      </p:sp>
      <p:sp>
        <p:nvSpPr>
          <p:cNvPr id="137032" name="Oval 840"/>
          <p:cNvSpPr>
            <a:spLocks noChangeAspect="1" noChangeArrowheads="1"/>
          </p:cNvSpPr>
          <p:nvPr/>
        </p:nvSpPr>
        <p:spPr bwMode="auto">
          <a:xfrm>
            <a:off x="4464050" y="3424238"/>
            <a:ext cx="109538" cy="106362"/>
          </a:xfrm>
          <a:prstGeom prst="ellipse">
            <a:avLst/>
          </a:prstGeom>
          <a:solidFill>
            <a:srgbClr val="00FFFF"/>
          </a:solidFill>
          <a:ln w="19050">
            <a:solidFill>
              <a:srgbClr val="000000"/>
            </a:solidFill>
            <a:round/>
            <a:headEnd/>
            <a:tailEnd/>
          </a:ln>
        </p:spPr>
        <p:txBody>
          <a:bodyPr/>
          <a:lstStyle/>
          <a:p>
            <a:endParaRPr lang="en-GB"/>
          </a:p>
        </p:txBody>
      </p:sp>
      <p:sp>
        <p:nvSpPr>
          <p:cNvPr id="137033" name="Oval 841"/>
          <p:cNvSpPr>
            <a:spLocks noChangeAspect="1" noChangeArrowheads="1"/>
          </p:cNvSpPr>
          <p:nvPr/>
        </p:nvSpPr>
        <p:spPr bwMode="auto">
          <a:xfrm>
            <a:off x="5468938" y="2792413"/>
            <a:ext cx="109537" cy="106362"/>
          </a:xfrm>
          <a:prstGeom prst="ellipse">
            <a:avLst/>
          </a:prstGeom>
          <a:solidFill>
            <a:srgbClr val="00FFFF"/>
          </a:solidFill>
          <a:ln w="19050">
            <a:solidFill>
              <a:srgbClr val="000000"/>
            </a:solidFill>
            <a:round/>
            <a:headEnd/>
            <a:tailEnd/>
          </a:ln>
        </p:spPr>
        <p:txBody>
          <a:bodyPr/>
          <a:lstStyle/>
          <a:p>
            <a:endParaRPr lang="en-GB"/>
          </a:p>
        </p:txBody>
      </p:sp>
      <p:sp>
        <p:nvSpPr>
          <p:cNvPr id="137034" name="Oval 842"/>
          <p:cNvSpPr>
            <a:spLocks noChangeAspect="1" noChangeArrowheads="1"/>
          </p:cNvSpPr>
          <p:nvPr/>
        </p:nvSpPr>
        <p:spPr bwMode="auto">
          <a:xfrm>
            <a:off x="6200775" y="2473325"/>
            <a:ext cx="109538" cy="106363"/>
          </a:xfrm>
          <a:prstGeom prst="ellipse">
            <a:avLst/>
          </a:prstGeom>
          <a:solidFill>
            <a:srgbClr val="00FFFF"/>
          </a:solidFill>
          <a:ln w="19050">
            <a:solidFill>
              <a:srgbClr val="000000"/>
            </a:solidFill>
            <a:round/>
            <a:headEnd/>
            <a:tailEnd/>
          </a:ln>
        </p:spPr>
        <p:txBody>
          <a:bodyPr/>
          <a:lstStyle/>
          <a:p>
            <a:endParaRPr lang="en-GB"/>
          </a:p>
        </p:txBody>
      </p:sp>
      <p:grpSp>
        <p:nvGrpSpPr>
          <p:cNvPr id="137035" name="Group 843"/>
          <p:cNvGrpSpPr>
            <a:grpSpLocks/>
          </p:cNvGrpSpPr>
          <p:nvPr/>
        </p:nvGrpSpPr>
        <p:grpSpPr bwMode="auto">
          <a:xfrm>
            <a:off x="2727325" y="4941888"/>
            <a:ext cx="3719513" cy="274637"/>
            <a:chOff x="1808" y="3023"/>
            <a:chExt cx="2343" cy="173"/>
          </a:xfrm>
        </p:grpSpPr>
        <p:sp>
          <p:nvSpPr>
            <p:cNvPr id="137036" name="Text Box 844"/>
            <p:cNvSpPr txBox="1">
              <a:spLocks noChangeArrowheads="1"/>
            </p:cNvSpPr>
            <p:nvPr/>
          </p:nvSpPr>
          <p:spPr bwMode="auto">
            <a:xfrm>
              <a:off x="2884" y="3023"/>
              <a:ext cx="173"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X</a:t>
              </a:r>
              <a:r>
                <a:rPr lang="en-US" sz="1800" b="1" baseline="-25000">
                  <a:solidFill>
                    <a:srgbClr val="000000"/>
                  </a:solidFill>
                </a:rPr>
                <a:t>3</a:t>
              </a:r>
              <a:endParaRPr lang="en-US" sz="2000" i="1">
                <a:solidFill>
                  <a:schemeClr val="bg1"/>
                </a:solidFill>
                <a:latin typeface="Times New Roman" pitchFamily="18" charset="0"/>
              </a:endParaRPr>
            </a:p>
          </p:txBody>
        </p:sp>
        <p:sp>
          <p:nvSpPr>
            <p:cNvPr id="137037" name="Text Box 845"/>
            <p:cNvSpPr txBox="1">
              <a:spLocks noChangeArrowheads="1"/>
            </p:cNvSpPr>
            <p:nvPr/>
          </p:nvSpPr>
          <p:spPr bwMode="auto">
            <a:xfrm>
              <a:off x="3978" y="3023"/>
              <a:ext cx="173"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X</a:t>
              </a:r>
              <a:r>
                <a:rPr lang="en-US" sz="1800" b="1" baseline="-25000">
                  <a:solidFill>
                    <a:srgbClr val="000000"/>
                  </a:solidFill>
                </a:rPr>
                <a:t>5</a:t>
              </a:r>
              <a:endParaRPr lang="en-US" sz="2000" i="1">
                <a:solidFill>
                  <a:schemeClr val="bg1"/>
                </a:solidFill>
                <a:latin typeface="Times New Roman" pitchFamily="18" charset="0"/>
              </a:endParaRPr>
            </a:p>
          </p:txBody>
        </p:sp>
        <p:sp>
          <p:nvSpPr>
            <p:cNvPr id="137038" name="Text Box 846"/>
            <p:cNvSpPr txBox="1">
              <a:spLocks noChangeArrowheads="1"/>
            </p:cNvSpPr>
            <p:nvPr/>
          </p:nvSpPr>
          <p:spPr bwMode="auto">
            <a:xfrm>
              <a:off x="3512" y="3023"/>
              <a:ext cx="173"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X</a:t>
              </a:r>
              <a:r>
                <a:rPr lang="en-US" sz="1800" b="1" baseline="-25000">
                  <a:solidFill>
                    <a:srgbClr val="000000"/>
                  </a:solidFill>
                </a:rPr>
                <a:t>4</a:t>
              </a:r>
              <a:endParaRPr lang="en-US" sz="2000" i="1">
                <a:solidFill>
                  <a:schemeClr val="bg1"/>
                </a:solidFill>
                <a:latin typeface="Times New Roman" pitchFamily="18" charset="0"/>
              </a:endParaRPr>
            </a:p>
          </p:txBody>
        </p:sp>
        <p:sp>
          <p:nvSpPr>
            <p:cNvPr id="137039" name="Text Box 847"/>
            <p:cNvSpPr txBox="1">
              <a:spLocks noChangeArrowheads="1"/>
            </p:cNvSpPr>
            <p:nvPr/>
          </p:nvSpPr>
          <p:spPr bwMode="auto">
            <a:xfrm>
              <a:off x="1808" y="3023"/>
              <a:ext cx="173"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X</a:t>
              </a:r>
              <a:r>
                <a:rPr lang="en-US" sz="1800" b="1" baseline="-25000">
                  <a:solidFill>
                    <a:srgbClr val="000000"/>
                  </a:solidFill>
                </a:rPr>
                <a:t>1</a:t>
              </a:r>
              <a:endParaRPr lang="en-US" sz="2000" i="1">
                <a:solidFill>
                  <a:schemeClr val="bg1"/>
                </a:solidFill>
                <a:latin typeface="Times New Roman" pitchFamily="18" charset="0"/>
              </a:endParaRPr>
            </a:p>
          </p:txBody>
        </p:sp>
        <p:sp>
          <p:nvSpPr>
            <p:cNvPr id="137040" name="Text Box 848"/>
            <p:cNvSpPr txBox="1">
              <a:spLocks noChangeArrowheads="1"/>
            </p:cNvSpPr>
            <p:nvPr/>
          </p:nvSpPr>
          <p:spPr bwMode="auto">
            <a:xfrm>
              <a:off x="2435" y="3023"/>
              <a:ext cx="173"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X</a:t>
              </a:r>
              <a:r>
                <a:rPr lang="en-US" sz="1800" b="1" baseline="-25000">
                  <a:solidFill>
                    <a:srgbClr val="000000"/>
                  </a:solidFill>
                </a:rPr>
                <a:t>2</a:t>
              </a:r>
              <a:endParaRPr lang="en-US" sz="2000" i="1">
                <a:solidFill>
                  <a:schemeClr val="bg1"/>
                </a:solidFill>
                <a:latin typeface="Times New Roman" pitchFamily="18" charset="0"/>
              </a:endParaRPr>
            </a:p>
          </p:txBody>
        </p:sp>
      </p:grpSp>
      <p:sp>
        <p:nvSpPr>
          <p:cNvPr id="84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848"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smtClean="0"/>
              <a:t>HETEROSKEDASTICITY</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6" name="Rectangle 845"/>
          <p:cNvSpPr/>
          <p:nvPr/>
        </p:nvSpPr>
        <p:spPr bwMode="auto">
          <a:xfrm>
            <a:off x="612000" y="650775"/>
            <a:ext cx="7920000" cy="478215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84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14690" name="Line 2"/>
          <p:cNvSpPr>
            <a:spLocks noChangeShapeType="1"/>
          </p:cNvSpPr>
          <p:nvPr/>
        </p:nvSpPr>
        <p:spPr bwMode="auto">
          <a:xfrm>
            <a:off x="2808288" y="828675"/>
            <a:ext cx="0" cy="4113213"/>
          </a:xfrm>
          <a:prstGeom prst="line">
            <a:avLst/>
          </a:prstGeom>
          <a:noFill/>
          <a:ln w="19050">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4692"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11</a:t>
            </a:r>
          </a:p>
        </p:txBody>
      </p:sp>
      <p:sp>
        <p:nvSpPr>
          <p:cNvPr id="114694"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Now consider the situation illustrated by the diagram above. The distribution of </a:t>
            </a:r>
            <a:r>
              <a:rPr lang="en-GB" sz="1500" b="1" i="1"/>
              <a:t>u</a:t>
            </a:r>
            <a:r>
              <a:rPr lang="en-GB" sz="1500" b="1"/>
              <a:t> associated with each observation still has expected value 0 and is normal.  However Assumption A.4 is violated and the variance is no longer constant.</a:t>
            </a:r>
            <a:endParaRPr lang="en-GB" sz="1500" b="1">
              <a:latin typeface="Times New Roman" pitchFamily="18" charset="0"/>
            </a:endParaRPr>
          </a:p>
          <a:p>
            <a:pPr>
              <a:spcBef>
                <a:spcPct val="50000"/>
              </a:spcBef>
            </a:pPr>
            <a:endParaRPr lang="en-GB" sz="1500" b="1">
              <a:latin typeface="Times New Roman" pitchFamily="18" charset="0"/>
            </a:endParaRPr>
          </a:p>
        </p:txBody>
      </p:sp>
      <p:sp>
        <p:nvSpPr>
          <p:cNvPr id="114695" name="Line 7"/>
          <p:cNvSpPr>
            <a:spLocks noChangeShapeType="1"/>
          </p:cNvSpPr>
          <p:nvPr/>
        </p:nvSpPr>
        <p:spPr bwMode="auto">
          <a:xfrm>
            <a:off x="1457325" y="828675"/>
            <a:ext cx="0" cy="4113213"/>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4696" name="Line 8"/>
          <p:cNvSpPr>
            <a:spLocks noChangeShapeType="1"/>
          </p:cNvSpPr>
          <p:nvPr/>
        </p:nvSpPr>
        <p:spPr bwMode="auto">
          <a:xfrm>
            <a:off x="1455738" y="4941888"/>
            <a:ext cx="5849937" cy="0"/>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4697" name="Line 9"/>
          <p:cNvSpPr>
            <a:spLocks noChangeAspect="1" noChangeShapeType="1"/>
          </p:cNvSpPr>
          <p:nvPr/>
        </p:nvSpPr>
        <p:spPr bwMode="auto">
          <a:xfrm flipV="1">
            <a:off x="1455738" y="2509838"/>
            <a:ext cx="5640387" cy="1511300"/>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4705" name="Oval 17"/>
          <p:cNvSpPr>
            <a:spLocks noChangeAspect="1" noChangeArrowheads="1"/>
          </p:cNvSpPr>
          <p:nvPr/>
        </p:nvSpPr>
        <p:spPr bwMode="auto">
          <a:xfrm>
            <a:off x="2754313" y="3606800"/>
            <a:ext cx="109537" cy="106363"/>
          </a:xfrm>
          <a:prstGeom prst="ellipse">
            <a:avLst/>
          </a:prstGeom>
          <a:solidFill>
            <a:srgbClr val="C0C0C0"/>
          </a:solidFill>
          <a:ln w="19050">
            <a:solidFill>
              <a:srgbClr val="000000"/>
            </a:solidFill>
            <a:round/>
            <a:headEnd/>
            <a:tailEnd/>
          </a:ln>
        </p:spPr>
        <p:txBody>
          <a:bodyPr/>
          <a:lstStyle/>
          <a:p>
            <a:endParaRPr lang="en-GB"/>
          </a:p>
        </p:txBody>
      </p:sp>
      <p:sp>
        <p:nvSpPr>
          <p:cNvPr id="114706" name="Line 18"/>
          <p:cNvSpPr>
            <a:spLocks noChangeShapeType="1"/>
          </p:cNvSpPr>
          <p:nvPr/>
        </p:nvSpPr>
        <p:spPr bwMode="auto">
          <a:xfrm flipV="1">
            <a:off x="2808288" y="4329113"/>
            <a:ext cx="1587" cy="57150"/>
          </a:xfrm>
          <a:prstGeom prst="line">
            <a:avLst/>
          </a:prstGeom>
          <a:noFill/>
          <a:ln w="0">
            <a:solidFill>
              <a:srgbClr val="969696"/>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707" name="Line 19"/>
          <p:cNvSpPr>
            <a:spLocks noChangeShapeType="1"/>
          </p:cNvSpPr>
          <p:nvPr/>
        </p:nvSpPr>
        <p:spPr bwMode="auto">
          <a:xfrm flipV="1">
            <a:off x="3805238" y="4333875"/>
            <a:ext cx="1587" cy="57150"/>
          </a:xfrm>
          <a:prstGeom prst="line">
            <a:avLst/>
          </a:prstGeom>
          <a:noFill/>
          <a:ln w="0">
            <a:solidFill>
              <a:srgbClr val="969696"/>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708" name="Line 20"/>
          <p:cNvSpPr>
            <a:spLocks noChangeShapeType="1"/>
          </p:cNvSpPr>
          <p:nvPr/>
        </p:nvSpPr>
        <p:spPr bwMode="auto">
          <a:xfrm flipV="1">
            <a:off x="4518025" y="4333875"/>
            <a:ext cx="1588" cy="57150"/>
          </a:xfrm>
          <a:prstGeom prst="line">
            <a:avLst/>
          </a:prstGeom>
          <a:noFill/>
          <a:ln w="0">
            <a:solidFill>
              <a:srgbClr val="969696"/>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709" name="Line 21"/>
          <p:cNvSpPr>
            <a:spLocks noChangeShapeType="1"/>
          </p:cNvSpPr>
          <p:nvPr/>
        </p:nvSpPr>
        <p:spPr bwMode="auto">
          <a:xfrm flipV="1">
            <a:off x="5524500" y="4333875"/>
            <a:ext cx="1588" cy="57150"/>
          </a:xfrm>
          <a:prstGeom prst="line">
            <a:avLst/>
          </a:prstGeom>
          <a:noFill/>
          <a:ln w="0">
            <a:solidFill>
              <a:srgbClr val="969696"/>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710" name="Line 22"/>
          <p:cNvSpPr>
            <a:spLocks noChangeShapeType="1"/>
          </p:cNvSpPr>
          <p:nvPr/>
        </p:nvSpPr>
        <p:spPr bwMode="auto">
          <a:xfrm flipV="1">
            <a:off x="6254750" y="4333875"/>
            <a:ext cx="1588" cy="57150"/>
          </a:xfrm>
          <a:prstGeom prst="line">
            <a:avLst/>
          </a:prstGeom>
          <a:noFill/>
          <a:ln w="0">
            <a:solidFill>
              <a:srgbClr val="969696"/>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711" name="Line 23"/>
          <p:cNvSpPr>
            <a:spLocks noChangeShapeType="1"/>
          </p:cNvSpPr>
          <p:nvPr/>
        </p:nvSpPr>
        <p:spPr bwMode="auto">
          <a:xfrm>
            <a:off x="4518025" y="828675"/>
            <a:ext cx="0" cy="4113213"/>
          </a:xfrm>
          <a:prstGeom prst="line">
            <a:avLst/>
          </a:prstGeom>
          <a:noFill/>
          <a:ln w="19050">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4712" name="Line 24"/>
          <p:cNvSpPr>
            <a:spLocks noChangeShapeType="1"/>
          </p:cNvSpPr>
          <p:nvPr/>
        </p:nvSpPr>
        <p:spPr bwMode="auto">
          <a:xfrm>
            <a:off x="6254750" y="828675"/>
            <a:ext cx="0" cy="4113213"/>
          </a:xfrm>
          <a:prstGeom prst="line">
            <a:avLst/>
          </a:prstGeom>
          <a:noFill/>
          <a:ln w="19050">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4713" name="Line 25"/>
          <p:cNvSpPr>
            <a:spLocks noChangeShapeType="1"/>
          </p:cNvSpPr>
          <p:nvPr/>
        </p:nvSpPr>
        <p:spPr bwMode="auto">
          <a:xfrm>
            <a:off x="5524500" y="827088"/>
            <a:ext cx="0" cy="4113212"/>
          </a:xfrm>
          <a:prstGeom prst="line">
            <a:avLst/>
          </a:prstGeom>
          <a:noFill/>
          <a:ln w="19050">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4714" name="Line 26"/>
          <p:cNvSpPr>
            <a:spLocks noChangeShapeType="1"/>
          </p:cNvSpPr>
          <p:nvPr/>
        </p:nvSpPr>
        <p:spPr bwMode="auto">
          <a:xfrm>
            <a:off x="3805238" y="828675"/>
            <a:ext cx="0" cy="4113213"/>
          </a:xfrm>
          <a:prstGeom prst="line">
            <a:avLst/>
          </a:prstGeom>
          <a:noFill/>
          <a:ln w="19050">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4715" name="Oval 27"/>
          <p:cNvSpPr>
            <a:spLocks noChangeAspect="1" noChangeArrowheads="1"/>
          </p:cNvSpPr>
          <p:nvPr/>
        </p:nvSpPr>
        <p:spPr bwMode="auto">
          <a:xfrm>
            <a:off x="3749675" y="3341688"/>
            <a:ext cx="109538" cy="106362"/>
          </a:xfrm>
          <a:prstGeom prst="ellipse">
            <a:avLst/>
          </a:prstGeom>
          <a:solidFill>
            <a:srgbClr val="C0C0C0"/>
          </a:solidFill>
          <a:ln w="19050">
            <a:solidFill>
              <a:srgbClr val="000000"/>
            </a:solidFill>
            <a:round/>
            <a:headEnd/>
            <a:tailEnd/>
          </a:ln>
        </p:spPr>
        <p:txBody>
          <a:bodyPr/>
          <a:lstStyle/>
          <a:p>
            <a:endParaRPr lang="en-GB"/>
          </a:p>
        </p:txBody>
      </p:sp>
      <p:sp>
        <p:nvSpPr>
          <p:cNvPr id="114716" name="Oval 28"/>
          <p:cNvSpPr>
            <a:spLocks noChangeAspect="1" noChangeArrowheads="1"/>
          </p:cNvSpPr>
          <p:nvPr/>
        </p:nvSpPr>
        <p:spPr bwMode="auto">
          <a:xfrm>
            <a:off x="4464050" y="3159125"/>
            <a:ext cx="109538" cy="106363"/>
          </a:xfrm>
          <a:prstGeom prst="ellipse">
            <a:avLst/>
          </a:prstGeom>
          <a:solidFill>
            <a:srgbClr val="C0C0C0"/>
          </a:solidFill>
          <a:ln w="19050">
            <a:solidFill>
              <a:srgbClr val="000000"/>
            </a:solidFill>
            <a:round/>
            <a:headEnd/>
            <a:tailEnd/>
          </a:ln>
        </p:spPr>
        <p:txBody>
          <a:bodyPr/>
          <a:lstStyle/>
          <a:p>
            <a:endParaRPr lang="en-GB"/>
          </a:p>
        </p:txBody>
      </p:sp>
      <p:sp>
        <p:nvSpPr>
          <p:cNvPr id="114717" name="Oval 29"/>
          <p:cNvSpPr>
            <a:spLocks noChangeAspect="1" noChangeArrowheads="1"/>
          </p:cNvSpPr>
          <p:nvPr/>
        </p:nvSpPr>
        <p:spPr bwMode="auto">
          <a:xfrm>
            <a:off x="5468938" y="2874963"/>
            <a:ext cx="109537" cy="106362"/>
          </a:xfrm>
          <a:prstGeom prst="ellipse">
            <a:avLst/>
          </a:prstGeom>
          <a:solidFill>
            <a:srgbClr val="C0C0C0"/>
          </a:solidFill>
          <a:ln w="19050">
            <a:solidFill>
              <a:srgbClr val="000000"/>
            </a:solidFill>
            <a:round/>
            <a:headEnd/>
            <a:tailEnd/>
          </a:ln>
        </p:spPr>
        <p:txBody>
          <a:bodyPr/>
          <a:lstStyle/>
          <a:p>
            <a:endParaRPr lang="en-GB"/>
          </a:p>
        </p:txBody>
      </p:sp>
      <p:sp>
        <p:nvSpPr>
          <p:cNvPr id="114718" name="Oval 30"/>
          <p:cNvSpPr>
            <a:spLocks noChangeAspect="1" noChangeArrowheads="1"/>
          </p:cNvSpPr>
          <p:nvPr/>
        </p:nvSpPr>
        <p:spPr bwMode="auto">
          <a:xfrm>
            <a:off x="6200775" y="2692400"/>
            <a:ext cx="109538" cy="106363"/>
          </a:xfrm>
          <a:prstGeom prst="ellipse">
            <a:avLst/>
          </a:prstGeom>
          <a:solidFill>
            <a:srgbClr val="C0C0C0"/>
          </a:solidFill>
          <a:ln w="19050">
            <a:solidFill>
              <a:srgbClr val="000000"/>
            </a:solidFill>
            <a:round/>
            <a:headEnd/>
            <a:tailEnd/>
          </a:ln>
        </p:spPr>
        <p:txBody>
          <a:bodyPr/>
          <a:lstStyle/>
          <a:p>
            <a:endParaRPr lang="en-GB"/>
          </a:p>
        </p:txBody>
      </p:sp>
      <p:grpSp>
        <p:nvGrpSpPr>
          <p:cNvPr id="114719" name="Group 31"/>
          <p:cNvGrpSpPr>
            <a:grpSpLocks/>
          </p:cNvGrpSpPr>
          <p:nvPr/>
        </p:nvGrpSpPr>
        <p:grpSpPr bwMode="auto">
          <a:xfrm rot="-16200000">
            <a:off x="3046412" y="3232151"/>
            <a:ext cx="384175" cy="850900"/>
            <a:chOff x="253" y="586"/>
            <a:chExt cx="3121" cy="1317"/>
          </a:xfrm>
        </p:grpSpPr>
        <p:sp>
          <p:nvSpPr>
            <p:cNvPr id="114720" name="Line 32"/>
            <p:cNvSpPr>
              <a:spLocks noChangeShapeType="1"/>
            </p:cNvSpPr>
            <p:nvPr/>
          </p:nvSpPr>
          <p:spPr bwMode="auto">
            <a:xfrm>
              <a:off x="253"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721" name="Freeform 33"/>
            <p:cNvSpPr>
              <a:spLocks/>
            </p:cNvSpPr>
            <p:nvPr/>
          </p:nvSpPr>
          <p:spPr bwMode="auto">
            <a:xfrm>
              <a:off x="271"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722" name="Freeform 34"/>
            <p:cNvSpPr>
              <a:spLocks/>
            </p:cNvSpPr>
            <p:nvPr/>
          </p:nvSpPr>
          <p:spPr bwMode="auto">
            <a:xfrm>
              <a:off x="310" y="1902"/>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723" name="Line 35"/>
            <p:cNvSpPr>
              <a:spLocks noChangeShapeType="1"/>
            </p:cNvSpPr>
            <p:nvPr/>
          </p:nvSpPr>
          <p:spPr bwMode="auto">
            <a:xfrm>
              <a:off x="332"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724" name="Freeform 36"/>
            <p:cNvSpPr>
              <a:spLocks/>
            </p:cNvSpPr>
            <p:nvPr/>
          </p:nvSpPr>
          <p:spPr bwMode="auto">
            <a:xfrm>
              <a:off x="350" y="1900"/>
              <a:ext cx="22" cy="2"/>
            </a:xfrm>
            <a:custGeom>
              <a:avLst/>
              <a:gdLst>
                <a:gd name="T0" fmla="*/ 0 w 29"/>
                <a:gd name="T1" fmla="*/ 4 h 4"/>
                <a:gd name="T2" fmla="*/ 14 w 29"/>
                <a:gd name="T3" fmla="*/ 0 h 4"/>
                <a:gd name="T4" fmla="*/ 29 w 29"/>
                <a:gd name="T5" fmla="*/ 0 h 4"/>
              </a:gdLst>
              <a:ahLst/>
              <a:cxnLst>
                <a:cxn ang="0">
                  <a:pos x="T0" y="T1"/>
                </a:cxn>
                <a:cxn ang="0">
                  <a:pos x="T2" y="T3"/>
                </a:cxn>
                <a:cxn ang="0">
                  <a:pos x="T4" y="T5"/>
                </a:cxn>
              </a:cxnLst>
              <a:rect l="0" t="0" r="r" b="b"/>
              <a:pathLst>
                <a:path w="29" h="4">
                  <a:moveTo>
                    <a:pt x="0" y="4"/>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725" name="Line 37"/>
            <p:cNvSpPr>
              <a:spLocks noChangeShapeType="1"/>
            </p:cNvSpPr>
            <p:nvPr/>
          </p:nvSpPr>
          <p:spPr bwMode="auto">
            <a:xfrm>
              <a:off x="372"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726" name="Line 38"/>
            <p:cNvSpPr>
              <a:spLocks noChangeShapeType="1"/>
            </p:cNvSpPr>
            <p:nvPr/>
          </p:nvSpPr>
          <p:spPr bwMode="auto">
            <a:xfrm>
              <a:off x="39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727" name="Freeform 39"/>
            <p:cNvSpPr>
              <a:spLocks/>
            </p:cNvSpPr>
            <p:nvPr/>
          </p:nvSpPr>
          <p:spPr bwMode="auto">
            <a:xfrm>
              <a:off x="408" y="1900"/>
              <a:ext cx="21"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728" name="Line 40"/>
            <p:cNvSpPr>
              <a:spLocks noChangeShapeType="1"/>
            </p:cNvSpPr>
            <p:nvPr/>
          </p:nvSpPr>
          <p:spPr bwMode="auto">
            <a:xfrm>
              <a:off x="42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729" name="Freeform 41"/>
            <p:cNvSpPr>
              <a:spLocks/>
            </p:cNvSpPr>
            <p:nvPr/>
          </p:nvSpPr>
          <p:spPr bwMode="auto">
            <a:xfrm>
              <a:off x="447"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730" name="Freeform 42"/>
            <p:cNvSpPr>
              <a:spLocks/>
            </p:cNvSpPr>
            <p:nvPr/>
          </p:nvSpPr>
          <p:spPr bwMode="auto">
            <a:xfrm>
              <a:off x="468" y="1897"/>
              <a:ext cx="18" cy="3"/>
            </a:xfrm>
            <a:custGeom>
              <a:avLst/>
              <a:gdLst>
                <a:gd name="T0" fmla="*/ 0 w 24"/>
                <a:gd name="T1" fmla="*/ 5 h 5"/>
                <a:gd name="T2" fmla="*/ 15 w 24"/>
                <a:gd name="T3" fmla="*/ 0 h 5"/>
                <a:gd name="T4" fmla="*/ 24 w 24"/>
                <a:gd name="T5" fmla="*/ 0 h 5"/>
              </a:gdLst>
              <a:ahLst/>
              <a:cxnLst>
                <a:cxn ang="0">
                  <a:pos x="T0" y="T1"/>
                </a:cxn>
                <a:cxn ang="0">
                  <a:pos x="T2" y="T3"/>
                </a:cxn>
                <a:cxn ang="0">
                  <a:pos x="T4" y="T5"/>
                </a:cxn>
              </a:cxnLst>
              <a:rect l="0" t="0" r="r" b="b"/>
              <a:pathLst>
                <a:path w="24" h="5">
                  <a:moveTo>
                    <a:pt x="0" y="5"/>
                  </a:moveTo>
                  <a:lnTo>
                    <a:pt x="15"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731" name="Line 43"/>
            <p:cNvSpPr>
              <a:spLocks noChangeShapeType="1"/>
            </p:cNvSpPr>
            <p:nvPr/>
          </p:nvSpPr>
          <p:spPr bwMode="auto">
            <a:xfrm>
              <a:off x="48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732" name="Freeform 44"/>
            <p:cNvSpPr>
              <a:spLocks/>
            </p:cNvSpPr>
            <p:nvPr/>
          </p:nvSpPr>
          <p:spPr bwMode="auto">
            <a:xfrm>
              <a:off x="504" y="1897"/>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733" name="Line 45"/>
            <p:cNvSpPr>
              <a:spLocks noChangeShapeType="1"/>
            </p:cNvSpPr>
            <p:nvPr/>
          </p:nvSpPr>
          <p:spPr bwMode="auto">
            <a:xfrm>
              <a:off x="52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734" name="Freeform 46"/>
            <p:cNvSpPr>
              <a:spLocks/>
            </p:cNvSpPr>
            <p:nvPr/>
          </p:nvSpPr>
          <p:spPr bwMode="auto">
            <a:xfrm>
              <a:off x="544" y="1895"/>
              <a:ext cx="22" cy="2"/>
            </a:xfrm>
            <a:custGeom>
              <a:avLst/>
              <a:gdLst>
                <a:gd name="T0" fmla="*/ 0 w 29"/>
                <a:gd name="T1" fmla="*/ 5 h 5"/>
                <a:gd name="T2" fmla="*/ 14 w 29"/>
                <a:gd name="T3" fmla="*/ 0 h 5"/>
                <a:gd name="T4" fmla="*/ 29 w 29"/>
                <a:gd name="T5" fmla="*/ 0 h 5"/>
              </a:gdLst>
              <a:ahLst/>
              <a:cxnLst>
                <a:cxn ang="0">
                  <a:pos x="T0" y="T1"/>
                </a:cxn>
                <a:cxn ang="0">
                  <a:pos x="T2" y="T3"/>
                </a:cxn>
                <a:cxn ang="0">
                  <a:pos x="T4" y="T5"/>
                </a:cxn>
              </a:cxnLst>
              <a:rect l="0" t="0" r="r" b="b"/>
              <a:pathLst>
                <a:path w="29" h="5">
                  <a:moveTo>
                    <a:pt x="0" y="5"/>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735" name="Line 47"/>
            <p:cNvSpPr>
              <a:spLocks noChangeShapeType="1"/>
            </p:cNvSpPr>
            <p:nvPr/>
          </p:nvSpPr>
          <p:spPr bwMode="auto">
            <a:xfrm>
              <a:off x="566"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736" name="Freeform 48"/>
            <p:cNvSpPr>
              <a:spLocks/>
            </p:cNvSpPr>
            <p:nvPr/>
          </p:nvSpPr>
          <p:spPr bwMode="auto">
            <a:xfrm>
              <a:off x="584" y="1892"/>
              <a:ext cx="22" cy="3"/>
            </a:xfrm>
            <a:custGeom>
              <a:avLst/>
              <a:gdLst>
                <a:gd name="T0" fmla="*/ 0 w 29"/>
                <a:gd name="T1" fmla="*/ 5 h 5"/>
                <a:gd name="T2" fmla="*/ 14 w 29"/>
                <a:gd name="T3" fmla="*/ 5 h 5"/>
                <a:gd name="T4" fmla="*/ 29 w 29"/>
                <a:gd name="T5" fmla="*/ 0 h 5"/>
              </a:gdLst>
              <a:ahLst/>
              <a:cxnLst>
                <a:cxn ang="0">
                  <a:pos x="T0" y="T1"/>
                </a:cxn>
                <a:cxn ang="0">
                  <a:pos x="T2" y="T3"/>
                </a:cxn>
                <a:cxn ang="0">
                  <a:pos x="T4" y="T5"/>
                </a:cxn>
              </a:cxnLst>
              <a:rect l="0" t="0" r="r" b="b"/>
              <a:pathLst>
                <a:path w="29" h="5">
                  <a:moveTo>
                    <a:pt x="0" y="5"/>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737" name="Line 49"/>
            <p:cNvSpPr>
              <a:spLocks noChangeShapeType="1"/>
            </p:cNvSpPr>
            <p:nvPr/>
          </p:nvSpPr>
          <p:spPr bwMode="auto">
            <a:xfrm flipV="1">
              <a:off x="606"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738" name="Line 50"/>
            <p:cNvSpPr>
              <a:spLocks noChangeShapeType="1"/>
            </p:cNvSpPr>
            <p:nvPr/>
          </p:nvSpPr>
          <p:spPr bwMode="auto">
            <a:xfrm>
              <a:off x="624"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739" name="Freeform 51"/>
            <p:cNvSpPr>
              <a:spLocks/>
            </p:cNvSpPr>
            <p:nvPr/>
          </p:nvSpPr>
          <p:spPr bwMode="auto">
            <a:xfrm>
              <a:off x="642" y="1887"/>
              <a:ext cx="21" cy="2"/>
            </a:xfrm>
            <a:custGeom>
              <a:avLst/>
              <a:gdLst>
                <a:gd name="T0" fmla="*/ 0 w 28"/>
                <a:gd name="T1" fmla="*/ 4 h 4"/>
                <a:gd name="T2" fmla="*/ 14 w 28"/>
                <a:gd name="T3" fmla="*/ 4 h 4"/>
                <a:gd name="T4" fmla="*/ 28 w 28"/>
                <a:gd name="T5" fmla="*/ 0 h 4"/>
              </a:gdLst>
              <a:ahLst/>
              <a:cxnLst>
                <a:cxn ang="0">
                  <a:pos x="T0" y="T1"/>
                </a:cxn>
                <a:cxn ang="0">
                  <a:pos x="T2" y="T3"/>
                </a:cxn>
                <a:cxn ang="0">
                  <a:pos x="T4" y="T5"/>
                </a:cxn>
              </a:cxnLst>
              <a:rect l="0" t="0" r="r" b="b"/>
              <a:pathLst>
                <a:path w="28" h="4">
                  <a:moveTo>
                    <a:pt x="0" y="4"/>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740" name="Line 52"/>
            <p:cNvSpPr>
              <a:spLocks noChangeShapeType="1"/>
            </p:cNvSpPr>
            <p:nvPr/>
          </p:nvSpPr>
          <p:spPr bwMode="auto">
            <a:xfrm flipV="1">
              <a:off x="663"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741" name="Freeform 53"/>
            <p:cNvSpPr>
              <a:spLocks/>
            </p:cNvSpPr>
            <p:nvPr/>
          </p:nvSpPr>
          <p:spPr bwMode="auto">
            <a:xfrm>
              <a:off x="681" y="1881"/>
              <a:ext cx="22" cy="3"/>
            </a:xfrm>
            <a:custGeom>
              <a:avLst/>
              <a:gdLst>
                <a:gd name="T0" fmla="*/ 0 w 29"/>
                <a:gd name="T1" fmla="*/ 5 h 5"/>
                <a:gd name="T2" fmla="*/ 15 w 29"/>
                <a:gd name="T3" fmla="*/ 5 h 5"/>
                <a:gd name="T4" fmla="*/ 29 w 29"/>
                <a:gd name="T5" fmla="*/ 0 h 5"/>
              </a:gdLst>
              <a:ahLst/>
              <a:cxnLst>
                <a:cxn ang="0">
                  <a:pos x="T0" y="T1"/>
                </a:cxn>
                <a:cxn ang="0">
                  <a:pos x="T2" y="T3"/>
                </a:cxn>
                <a:cxn ang="0">
                  <a:pos x="T4" y="T5"/>
                </a:cxn>
              </a:cxnLst>
              <a:rect l="0" t="0" r="r" b="b"/>
              <a:pathLst>
                <a:path w="29" h="5">
                  <a:moveTo>
                    <a:pt x="0" y="5"/>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742" name="Line 54"/>
            <p:cNvSpPr>
              <a:spLocks noChangeShapeType="1"/>
            </p:cNvSpPr>
            <p:nvPr/>
          </p:nvSpPr>
          <p:spPr bwMode="auto">
            <a:xfrm flipV="1">
              <a:off x="703"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743" name="Line 55"/>
            <p:cNvSpPr>
              <a:spLocks noChangeShapeType="1"/>
            </p:cNvSpPr>
            <p:nvPr/>
          </p:nvSpPr>
          <p:spPr bwMode="auto">
            <a:xfrm flipV="1">
              <a:off x="721"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744" name="Freeform 56"/>
            <p:cNvSpPr>
              <a:spLocks/>
            </p:cNvSpPr>
            <p:nvPr/>
          </p:nvSpPr>
          <p:spPr bwMode="auto">
            <a:xfrm>
              <a:off x="739" y="1868"/>
              <a:ext cx="21" cy="5"/>
            </a:xfrm>
            <a:custGeom>
              <a:avLst/>
              <a:gdLst>
                <a:gd name="T0" fmla="*/ 0 w 29"/>
                <a:gd name="T1" fmla="*/ 10 h 10"/>
                <a:gd name="T2" fmla="*/ 15 w 29"/>
                <a:gd name="T3" fmla="*/ 5 h 10"/>
                <a:gd name="T4" fmla="*/ 29 w 29"/>
                <a:gd name="T5" fmla="*/ 0 h 10"/>
              </a:gdLst>
              <a:ahLst/>
              <a:cxnLst>
                <a:cxn ang="0">
                  <a:pos x="T0" y="T1"/>
                </a:cxn>
                <a:cxn ang="0">
                  <a:pos x="T2" y="T3"/>
                </a:cxn>
                <a:cxn ang="0">
                  <a:pos x="T4" y="T5"/>
                </a:cxn>
              </a:cxnLst>
              <a:rect l="0" t="0" r="r" b="b"/>
              <a:pathLst>
                <a:path w="29" h="10">
                  <a:moveTo>
                    <a:pt x="0" y="10"/>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745" name="Line 57"/>
            <p:cNvSpPr>
              <a:spLocks noChangeShapeType="1"/>
            </p:cNvSpPr>
            <p:nvPr/>
          </p:nvSpPr>
          <p:spPr bwMode="auto">
            <a:xfrm flipV="1">
              <a:off x="760"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746" name="Freeform 58"/>
            <p:cNvSpPr>
              <a:spLocks/>
            </p:cNvSpPr>
            <p:nvPr/>
          </p:nvSpPr>
          <p:spPr bwMode="auto">
            <a:xfrm>
              <a:off x="778" y="1857"/>
              <a:ext cx="22" cy="5"/>
            </a:xfrm>
            <a:custGeom>
              <a:avLst/>
              <a:gdLst>
                <a:gd name="T0" fmla="*/ 0 w 29"/>
                <a:gd name="T1" fmla="*/ 9 h 9"/>
                <a:gd name="T2" fmla="*/ 14 w 29"/>
                <a:gd name="T3" fmla="*/ 5 h 9"/>
                <a:gd name="T4" fmla="*/ 29 w 29"/>
                <a:gd name="T5" fmla="*/ 0 h 9"/>
              </a:gdLst>
              <a:ahLst/>
              <a:cxnLst>
                <a:cxn ang="0">
                  <a:pos x="T0" y="T1"/>
                </a:cxn>
                <a:cxn ang="0">
                  <a:pos x="T2" y="T3"/>
                </a:cxn>
                <a:cxn ang="0">
                  <a:pos x="T4" y="T5"/>
                </a:cxn>
              </a:cxnLst>
              <a:rect l="0" t="0" r="r" b="b"/>
              <a:pathLst>
                <a:path w="29" h="9">
                  <a:moveTo>
                    <a:pt x="0" y="9"/>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747" name="Line 59"/>
            <p:cNvSpPr>
              <a:spLocks noChangeShapeType="1"/>
            </p:cNvSpPr>
            <p:nvPr/>
          </p:nvSpPr>
          <p:spPr bwMode="auto">
            <a:xfrm flipV="1">
              <a:off x="800"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748" name="Freeform 60"/>
            <p:cNvSpPr>
              <a:spLocks/>
            </p:cNvSpPr>
            <p:nvPr/>
          </p:nvSpPr>
          <p:spPr bwMode="auto">
            <a:xfrm>
              <a:off x="818" y="1846"/>
              <a:ext cx="21" cy="5"/>
            </a:xfrm>
            <a:custGeom>
              <a:avLst/>
              <a:gdLst>
                <a:gd name="T0" fmla="*/ 0 w 28"/>
                <a:gd name="T1" fmla="*/ 9 h 9"/>
                <a:gd name="T2" fmla="*/ 14 w 28"/>
                <a:gd name="T3" fmla="*/ 4 h 9"/>
                <a:gd name="T4" fmla="*/ 28 w 28"/>
                <a:gd name="T5" fmla="*/ 0 h 9"/>
              </a:gdLst>
              <a:ahLst/>
              <a:cxnLst>
                <a:cxn ang="0">
                  <a:pos x="T0" y="T1"/>
                </a:cxn>
                <a:cxn ang="0">
                  <a:pos x="T2" y="T3"/>
                </a:cxn>
                <a:cxn ang="0">
                  <a:pos x="T4" y="T5"/>
                </a:cxn>
              </a:cxnLst>
              <a:rect l="0" t="0" r="r" b="b"/>
              <a:pathLst>
                <a:path w="28" h="9">
                  <a:moveTo>
                    <a:pt x="0" y="9"/>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749" name="Line 61"/>
            <p:cNvSpPr>
              <a:spLocks noChangeShapeType="1"/>
            </p:cNvSpPr>
            <p:nvPr/>
          </p:nvSpPr>
          <p:spPr bwMode="auto">
            <a:xfrm flipV="1">
              <a:off x="839"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750" name="Line 62"/>
            <p:cNvSpPr>
              <a:spLocks noChangeShapeType="1"/>
            </p:cNvSpPr>
            <p:nvPr/>
          </p:nvSpPr>
          <p:spPr bwMode="auto">
            <a:xfrm flipV="1">
              <a:off x="857"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751" name="Freeform 63"/>
            <p:cNvSpPr>
              <a:spLocks/>
            </p:cNvSpPr>
            <p:nvPr/>
          </p:nvSpPr>
          <p:spPr bwMode="auto">
            <a:xfrm>
              <a:off x="875" y="1819"/>
              <a:ext cx="22" cy="11"/>
            </a:xfrm>
            <a:custGeom>
              <a:avLst/>
              <a:gdLst>
                <a:gd name="T0" fmla="*/ 0 w 29"/>
                <a:gd name="T1" fmla="*/ 19 h 19"/>
                <a:gd name="T2" fmla="*/ 15 w 29"/>
                <a:gd name="T3" fmla="*/ 9 h 19"/>
                <a:gd name="T4" fmla="*/ 29 w 29"/>
                <a:gd name="T5" fmla="*/ 0 h 19"/>
              </a:gdLst>
              <a:ahLst/>
              <a:cxnLst>
                <a:cxn ang="0">
                  <a:pos x="T0" y="T1"/>
                </a:cxn>
                <a:cxn ang="0">
                  <a:pos x="T2" y="T3"/>
                </a:cxn>
                <a:cxn ang="0">
                  <a:pos x="T4" y="T5"/>
                </a:cxn>
              </a:cxnLst>
              <a:rect l="0" t="0" r="r" b="b"/>
              <a:pathLst>
                <a:path w="29" h="19">
                  <a:moveTo>
                    <a:pt x="0" y="19"/>
                  </a:moveTo>
                  <a:lnTo>
                    <a:pt x="15" y="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752" name="Line 64"/>
            <p:cNvSpPr>
              <a:spLocks noChangeShapeType="1"/>
            </p:cNvSpPr>
            <p:nvPr/>
          </p:nvSpPr>
          <p:spPr bwMode="auto">
            <a:xfrm flipV="1">
              <a:off x="897"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753" name="Freeform 65"/>
            <p:cNvSpPr>
              <a:spLocks/>
            </p:cNvSpPr>
            <p:nvPr/>
          </p:nvSpPr>
          <p:spPr bwMode="auto">
            <a:xfrm>
              <a:off x="915" y="1797"/>
              <a:ext cx="22" cy="11"/>
            </a:xfrm>
            <a:custGeom>
              <a:avLst/>
              <a:gdLst>
                <a:gd name="T0" fmla="*/ 0 w 29"/>
                <a:gd name="T1" fmla="*/ 19 h 19"/>
                <a:gd name="T2" fmla="*/ 15 w 29"/>
                <a:gd name="T3" fmla="*/ 10 h 19"/>
                <a:gd name="T4" fmla="*/ 29 w 29"/>
                <a:gd name="T5" fmla="*/ 0 h 19"/>
              </a:gdLst>
              <a:ahLst/>
              <a:cxnLst>
                <a:cxn ang="0">
                  <a:pos x="T0" y="T1"/>
                </a:cxn>
                <a:cxn ang="0">
                  <a:pos x="T2" y="T3"/>
                </a:cxn>
                <a:cxn ang="0">
                  <a:pos x="T4" y="T5"/>
                </a:cxn>
              </a:cxnLst>
              <a:rect l="0" t="0" r="r" b="b"/>
              <a:pathLst>
                <a:path w="29" h="19">
                  <a:moveTo>
                    <a:pt x="0" y="19"/>
                  </a:moveTo>
                  <a:lnTo>
                    <a:pt x="15" y="1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754" name="Line 66"/>
            <p:cNvSpPr>
              <a:spLocks noChangeShapeType="1"/>
            </p:cNvSpPr>
            <p:nvPr/>
          </p:nvSpPr>
          <p:spPr bwMode="auto">
            <a:xfrm flipV="1">
              <a:off x="937"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755" name="Line 67"/>
            <p:cNvSpPr>
              <a:spLocks noChangeShapeType="1"/>
            </p:cNvSpPr>
            <p:nvPr/>
          </p:nvSpPr>
          <p:spPr bwMode="auto">
            <a:xfrm flipV="1">
              <a:off x="955"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756" name="Freeform 68"/>
            <p:cNvSpPr>
              <a:spLocks/>
            </p:cNvSpPr>
            <p:nvPr/>
          </p:nvSpPr>
          <p:spPr bwMode="auto">
            <a:xfrm>
              <a:off x="973" y="1757"/>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757" name="Line 69"/>
            <p:cNvSpPr>
              <a:spLocks noChangeShapeType="1"/>
            </p:cNvSpPr>
            <p:nvPr/>
          </p:nvSpPr>
          <p:spPr bwMode="auto">
            <a:xfrm flipV="1">
              <a:off x="995"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758" name="Freeform 70"/>
            <p:cNvSpPr>
              <a:spLocks/>
            </p:cNvSpPr>
            <p:nvPr/>
          </p:nvSpPr>
          <p:spPr bwMode="auto">
            <a:xfrm>
              <a:off x="1013" y="1725"/>
              <a:ext cx="21" cy="15"/>
            </a:xfrm>
            <a:custGeom>
              <a:avLst/>
              <a:gdLst>
                <a:gd name="T0" fmla="*/ 0 w 28"/>
                <a:gd name="T1" fmla="*/ 28 h 28"/>
                <a:gd name="T2" fmla="*/ 14 w 28"/>
                <a:gd name="T3" fmla="*/ 14 h 28"/>
                <a:gd name="T4" fmla="*/ 28 w 28"/>
                <a:gd name="T5" fmla="*/ 0 h 28"/>
              </a:gdLst>
              <a:ahLst/>
              <a:cxnLst>
                <a:cxn ang="0">
                  <a:pos x="T0" y="T1"/>
                </a:cxn>
                <a:cxn ang="0">
                  <a:pos x="T2" y="T3"/>
                </a:cxn>
                <a:cxn ang="0">
                  <a:pos x="T4" y="T5"/>
                </a:cxn>
              </a:cxnLst>
              <a:rect l="0" t="0" r="r" b="b"/>
              <a:pathLst>
                <a:path w="28" h="28">
                  <a:moveTo>
                    <a:pt x="0" y="28"/>
                  </a:moveTo>
                  <a:lnTo>
                    <a:pt x="14" y="1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759" name="Line 71"/>
            <p:cNvSpPr>
              <a:spLocks noChangeShapeType="1"/>
            </p:cNvSpPr>
            <p:nvPr/>
          </p:nvSpPr>
          <p:spPr bwMode="auto">
            <a:xfrm flipV="1">
              <a:off x="1034"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760" name="Freeform 72"/>
            <p:cNvSpPr>
              <a:spLocks/>
            </p:cNvSpPr>
            <p:nvPr/>
          </p:nvSpPr>
          <p:spPr bwMode="auto">
            <a:xfrm>
              <a:off x="1052" y="1686"/>
              <a:ext cx="21" cy="20"/>
            </a:xfrm>
            <a:custGeom>
              <a:avLst/>
              <a:gdLst>
                <a:gd name="T0" fmla="*/ 0 w 29"/>
                <a:gd name="T1" fmla="*/ 34 h 34"/>
                <a:gd name="T2" fmla="*/ 15 w 29"/>
                <a:gd name="T3" fmla="*/ 20 h 34"/>
                <a:gd name="T4" fmla="*/ 29 w 29"/>
                <a:gd name="T5" fmla="*/ 0 h 34"/>
              </a:gdLst>
              <a:ahLst/>
              <a:cxnLst>
                <a:cxn ang="0">
                  <a:pos x="T0" y="T1"/>
                </a:cxn>
                <a:cxn ang="0">
                  <a:pos x="T2" y="T3"/>
                </a:cxn>
                <a:cxn ang="0">
                  <a:pos x="T4" y="T5"/>
                </a:cxn>
              </a:cxnLst>
              <a:rect l="0" t="0" r="r" b="b"/>
              <a:pathLst>
                <a:path w="29" h="34">
                  <a:moveTo>
                    <a:pt x="0" y="34"/>
                  </a:moveTo>
                  <a:lnTo>
                    <a:pt x="15" y="2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761" name="Line 73"/>
            <p:cNvSpPr>
              <a:spLocks noChangeShapeType="1"/>
            </p:cNvSpPr>
            <p:nvPr/>
          </p:nvSpPr>
          <p:spPr bwMode="auto">
            <a:xfrm flipV="1">
              <a:off x="1073"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762" name="Line 74"/>
            <p:cNvSpPr>
              <a:spLocks noChangeShapeType="1"/>
            </p:cNvSpPr>
            <p:nvPr/>
          </p:nvSpPr>
          <p:spPr bwMode="auto">
            <a:xfrm flipV="1">
              <a:off x="1091"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763" name="Freeform 75"/>
            <p:cNvSpPr>
              <a:spLocks/>
            </p:cNvSpPr>
            <p:nvPr/>
          </p:nvSpPr>
          <p:spPr bwMode="auto">
            <a:xfrm>
              <a:off x="1109" y="1617"/>
              <a:ext cx="22" cy="24"/>
            </a:xfrm>
            <a:custGeom>
              <a:avLst/>
              <a:gdLst>
                <a:gd name="T0" fmla="*/ 0 w 29"/>
                <a:gd name="T1" fmla="*/ 43 h 43"/>
                <a:gd name="T2" fmla="*/ 15 w 29"/>
                <a:gd name="T3" fmla="*/ 19 h 43"/>
                <a:gd name="T4" fmla="*/ 29 w 29"/>
                <a:gd name="T5" fmla="*/ 0 h 43"/>
              </a:gdLst>
              <a:ahLst/>
              <a:cxnLst>
                <a:cxn ang="0">
                  <a:pos x="T0" y="T1"/>
                </a:cxn>
                <a:cxn ang="0">
                  <a:pos x="T2" y="T3"/>
                </a:cxn>
                <a:cxn ang="0">
                  <a:pos x="T4" y="T5"/>
                </a:cxn>
              </a:cxnLst>
              <a:rect l="0" t="0" r="r" b="b"/>
              <a:pathLst>
                <a:path w="29" h="43">
                  <a:moveTo>
                    <a:pt x="0" y="43"/>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764" name="Line 76"/>
            <p:cNvSpPr>
              <a:spLocks noChangeShapeType="1"/>
            </p:cNvSpPr>
            <p:nvPr/>
          </p:nvSpPr>
          <p:spPr bwMode="auto">
            <a:xfrm flipV="1">
              <a:off x="1131"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765" name="Freeform 77"/>
            <p:cNvSpPr>
              <a:spLocks/>
            </p:cNvSpPr>
            <p:nvPr/>
          </p:nvSpPr>
          <p:spPr bwMode="auto">
            <a:xfrm>
              <a:off x="1149" y="1566"/>
              <a:ext cx="22" cy="27"/>
            </a:xfrm>
            <a:custGeom>
              <a:avLst/>
              <a:gdLst>
                <a:gd name="T0" fmla="*/ 0 w 29"/>
                <a:gd name="T1" fmla="*/ 48 h 48"/>
                <a:gd name="T2" fmla="*/ 14 w 29"/>
                <a:gd name="T3" fmla="*/ 24 h 48"/>
                <a:gd name="T4" fmla="*/ 29 w 29"/>
                <a:gd name="T5" fmla="*/ 0 h 48"/>
              </a:gdLst>
              <a:ahLst/>
              <a:cxnLst>
                <a:cxn ang="0">
                  <a:pos x="T0" y="T1"/>
                </a:cxn>
                <a:cxn ang="0">
                  <a:pos x="T2" y="T3"/>
                </a:cxn>
                <a:cxn ang="0">
                  <a:pos x="T4" y="T5"/>
                </a:cxn>
              </a:cxnLst>
              <a:rect l="0" t="0" r="r" b="b"/>
              <a:pathLst>
                <a:path w="29" h="48">
                  <a:moveTo>
                    <a:pt x="0" y="48"/>
                  </a:moveTo>
                  <a:lnTo>
                    <a:pt x="14" y="2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766" name="Line 78"/>
            <p:cNvSpPr>
              <a:spLocks noChangeShapeType="1"/>
            </p:cNvSpPr>
            <p:nvPr/>
          </p:nvSpPr>
          <p:spPr bwMode="auto">
            <a:xfrm flipV="1">
              <a:off x="1171"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767" name="Freeform 79"/>
            <p:cNvSpPr>
              <a:spLocks/>
            </p:cNvSpPr>
            <p:nvPr/>
          </p:nvSpPr>
          <p:spPr bwMode="auto">
            <a:xfrm>
              <a:off x="1189" y="1506"/>
              <a:ext cx="22" cy="30"/>
            </a:xfrm>
            <a:custGeom>
              <a:avLst/>
              <a:gdLst>
                <a:gd name="T0" fmla="*/ 0 w 29"/>
                <a:gd name="T1" fmla="*/ 53 h 53"/>
                <a:gd name="T2" fmla="*/ 14 w 29"/>
                <a:gd name="T3" fmla="*/ 29 h 53"/>
                <a:gd name="T4" fmla="*/ 29 w 29"/>
                <a:gd name="T5" fmla="*/ 0 h 53"/>
              </a:gdLst>
              <a:ahLst/>
              <a:cxnLst>
                <a:cxn ang="0">
                  <a:pos x="T0" y="T1"/>
                </a:cxn>
                <a:cxn ang="0">
                  <a:pos x="T2" y="T3"/>
                </a:cxn>
                <a:cxn ang="0">
                  <a:pos x="T4" y="T5"/>
                </a:cxn>
              </a:cxnLst>
              <a:rect l="0" t="0" r="r" b="b"/>
              <a:pathLst>
                <a:path w="29" h="53">
                  <a:moveTo>
                    <a:pt x="0" y="53"/>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768" name="Line 80"/>
            <p:cNvSpPr>
              <a:spLocks noChangeShapeType="1"/>
            </p:cNvSpPr>
            <p:nvPr/>
          </p:nvSpPr>
          <p:spPr bwMode="auto">
            <a:xfrm flipV="1">
              <a:off x="1211"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769" name="Line 81"/>
            <p:cNvSpPr>
              <a:spLocks noChangeShapeType="1"/>
            </p:cNvSpPr>
            <p:nvPr/>
          </p:nvSpPr>
          <p:spPr bwMode="auto">
            <a:xfrm flipV="1">
              <a:off x="1228"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770" name="Freeform 82"/>
            <p:cNvSpPr>
              <a:spLocks/>
            </p:cNvSpPr>
            <p:nvPr/>
          </p:nvSpPr>
          <p:spPr bwMode="auto">
            <a:xfrm>
              <a:off x="1246" y="1409"/>
              <a:ext cx="22" cy="32"/>
            </a:xfrm>
            <a:custGeom>
              <a:avLst/>
              <a:gdLst>
                <a:gd name="T0" fmla="*/ 0 w 29"/>
                <a:gd name="T1" fmla="*/ 58 h 58"/>
                <a:gd name="T2" fmla="*/ 15 w 29"/>
                <a:gd name="T3" fmla="*/ 29 h 58"/>
                <a:gd name="T4" fmla="*/ 29 w 29"/>
                <a:gd name="T5" fmla="*/ 0 h 58"/>
              </a:gdLst>
              <a:ahLst/>
              <a:cxnLst>
                <a:cxn ang="0">
                  <a:pos x="T0" y="T1"/>
                </a:cxn>
                <a:cxn ang="0">
                  <a:pos x="T2" y="T3"/>
                </a:cxn>
                <a:cxn ang="0">
                  <a:pos x="T4" y="T5"/>
                </a:cxn>
              </a:cxnLst>
              <a:rect l="0" t="0" r="r" b="b"/>
              <a:pathLst>
                <a:path w="29" h="58">
                  <a:moveTo>
                    <a:pt x="0" y="58"/>
                  </a:moveTo>
                  <a:lnTo>
                    <a:pt x="15"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771" name="Line 83"/>
            <p:cNvSpPr>
              <a:spLocks noChangeShapeType="1"/>
            </p:cNvSpPr>
            <p:nvPr/>
          </p:nvSpPr>
          <p:spPr bwMode="auto">
            <a:xfrm flipV="1">
              <a:off x="1268"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772" name="Freeform 84"/>
            <p:cNvSpPr>
              <a:spLocks/>
            </p:cNvSpPr>
            <p:nvPr/>
          </p:nvSpPr>
          <p:spPr bwMode="auto">
            <a:xfrm>
              <a:off x="1286" y="1336"/>
              <a:ext cx="22" cy="38"/>
            </a:xfrm>
            <a:custGeom>
              <a:avLst/>
              <a:gdLst>
                <a:gd name="T0" fmla="*/ 0 w 29"/>
                <a:gd name="T1" fmla="*/ 67 h 67"/>
                <a:gd name="T2" fmla="*/ 15 w 29"/>
                <a:gd name="T3" fmla="*/ 33 h 67"/>
                <a:gd name="T4" fmla="*/ 29 w 29"/>
                <a:gd name="T5" fmla="*/ 0 h 67"/>
              </a:gdLst>
              <a:ahLst/>
              <a:cxnLst>
                <a:cxn ang="0">
                  <a:pos x="T0" y="T1"/>
                </a:cxn>
                <a:cxn ang="0">
                  <a:pos x="T2" y="T3"/>
                </a:cxn>
                <a:cxn ang="0">
                  <a:pos x="T4" y="T5"/>
                </a:cxn>
              </a:cxnLst>
              <a:rect l="0" t="0" r="r" b="b"/>
              <a:pathLst>
                <a:path w="29" h="67">
                  <a:moveTo>
                    <a:pt x="0" y="67"/>
                  </a:moveTo>
                  <a:lnTo>
                    <a:pt x="15" y="33"/>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773" name="Line 85"/>
            <p:cNvSpPr>
              <a:spLocks noChangeShapeType="1"/>
            </p:cNvSpPr>
            <p:nvPr/>
          </p:nvSpPr>
          <p:spPr bwMode="auto">
            <a:xfrm flipV="1">
              <a:off x="1308"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774" name="Line 86"/>
            <p:cNvSpPr>
              <a:spLocks noChangeShapeType="1"/>
            </p:cNvSpPr>
            <p:nvPr/>
          </p:nvSpPr>
          <p:spPr bwMode="auto">
            <a:xfrm flipV="1">
              <a:off x="1326"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775" name="Freeform 87"/>
            <p:cNvSpPr>
              <a:spLocks/>
            </p:cNvSpPr>
            <p:nvPr/>
          </p:nvSpPr>
          <p:spPr bwMode="auto">
            <a:xfrm>
              <a:off x="1344" y="1222"/>
              <a:ext cx="21"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776" name="Freeform 88"/>
            <p:cNvSpPr>
              <a:spLocks/>
            </p:cNvSpPr>
            <p:nvPr/>
          </p:nvSpPr>
          <p:spPr bwMode="auto">
            <a:xfrm>
              <a:off x="1365" y="1182"/>
              <a:ext cx="18" cy="40"/>
            </a:xfrm>
            <a:custGeom>
              <a:avLst/>
              <a:gdLst>
                <a:gd name="T0" fmla="*/ 0 w 24"/>
                <a:gd name="T1" fmla="*/ 72 h 72"/>
                <a:gd name="T2" fmla="*/ 9 w 24"/>
                <a:gd name="T3" fmla="*/ 34 h 72"/>
                <a:gd name="T4" fmla="*/ 24 w 24"/>
                <a:gd name="T5" fmla="*/ 0 h 72"/>
              </a:gdLst>
              <a:ahLst/>
              <a:cxnLst>
                <a:cxn ang="0">
                  <a:pos x="T0" y="T1"/>
                </a:cxn>
                <a:cxn ang="0">
                  <a:pos x="T2" y="T3"/>
                </a:cxn>
                <a:cxn ang="0">
                  <a:pos x="T4" y="T5"/>
                </a:cxn>
              </a:cxnLst>
              <a:rect l="0" t="0" r="r" b="b"/>
              <a:pathLst>
                <a:path w="24" h="72">
                  <a:moveTo>
                    <a:pt x="0" y="72"/>
                  </a:moveTo>
                  <a:lnTo>
                    <a:pt x="9" y="3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777" name="Freeform 89"/>
            <p:cNvSpPr>
              <a:spLocks/>
            </p:cNvSpPr>
            <p:nvPr/>
          </p:nvSpPr>
          <p:spPr bwMode="auto">
            <a:xfrm>
              <a:off x="1383" y="1144"/>
              <a:ext cx="22"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778" name="Line 90"/>
            <p:cNvSpPr>
              <a:spLocks noChangeShapeType="1"/>
            </p:cNvSpPr>
            <p:nvPr/>
          </p:nvSpPr>
          <p:spPr bwMode="auto">
            <a:xfrm flipV="1">
              <a:off x="1405"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779" name="Freeform 91"/>
            <p:cNvSpPr>
              <a:spLocks/>
            </p:cNvSpPr>
            <p:nvPr/>
          </p:nvSpPr>
          <p:spPr bwMode="auto">
            <a:xfrm>
              <a:off x="1423" y="1063"/>
              <a:ext cx="21" cy="41"/>
            </a:xfrm>
            <a:custGeom>
              <a:avLst/>
              <a:gdLst>
                <a:gd name="T0" fmla="*/ 0 w 28"/>
                <a:gd name="T1" fmla="*/ 72 h 72"/>
                <a:gd name="T2" fmla="*/ 14 w 28"/>
                <a:gd name="T3" fmla="*/ 34 h 72"/>
                <a:gd name="T4" fmla="*/ 28 w 28"/>
                <a:gd name="T5" fmla="*/ 0 h 72"/>
              </a:gdLst>
              <a:ahLst/>
              <a:cxnLst>
                <a:cxn ang="0">
                  <a:pos x="T0" y="T1"/>
                </a:cxn>
                <a:cxn ang="0">
                  <a:pos x="T2" y="T3"/>
                </a:cxn>
                <a:cxn ang="0">
                  <a:pos x="T4" y="T5"/>
                </a:cxn>
              </a:cxnLst>
              <a:rect l="0" t="0" r="r" b="b"/>
              <a:pathLst>
                <a:path w="28" h="72">
                  <a:moveTo>
                    <a:pt x="0" y="72"/>
                  </a:moveTo>
                  <a:lnTo>
                    <a:pt x="14" y="3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780" name="Line 92"/>
            <p:cNvSpPr>
              <a:spLocks noChangeShapeType="1"/>
            </p:cNvSpPr>
            <p:nvPr/>
          </p:nvSpPr>
          <p:spPr bwMode="auto">
            <a:xfrm flipV="1">
              <a:off x="1444"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781" name="Line 93"/>
            <p:cNvSpPr>
              <a:spLocks noChangeShapeType="1"/>
            </p:cNvSpPr>
            <p:nvPr/>
          </p:nvSpPr>
          <p:spPr bwMode="auto">
            <a:xfrm flipV="1">
              <a:off x="1462"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782" name="Freeform 94"/>
            <p:cNvSpPr>
              <a:spLocks/>
            </p:cNvSpPr>
            <p:nvPr/>
          </p:nvSpPr>
          <p:spPr bwMode="auto">
            <a:xfrm>
              <a:off x="1480" y="945"/>
              <a:ext cx="22" cy="40"/>
            </a:xfrm>
            <a:custGeom>
              <a:avLst/>
              <a:gdLst>
                <a:gd name="T0" fmla="*/ 0 w 29"/>
                <a:gd name="T1" fmla="*/ 72 h 72"/>
                <a:gd name="T2" fmla="*/ 15 w 29"/>
                <a:gd name="T3" fmla="*/ 34 h 72"/>
                <a:gd name="T4" fmla="*/ 29 w 29"/>
                <a:gd name="T5" fmla="*/ 0 h 72"/>
              </a:gdLst>
              <a:ahLst/>
              <a:cxnLst>
                <a:cxn ang="0">
                  <a:pos x="T0" y="T1"/>
                </a:cxn>
                <a:cxn ang="0">
                  <a:pos x="T2" y="T3"/>
                </a:cxn>
                <a:cxn ang="0">
                  <a:pos x="T4" y="T5"/>
                </a:cxn>
              </a:cxnLst>
              <a:rect l="0" t="0" r="r" b="b"/>
              <a:pathLst>
                <a:path w="29" h="72">
                  <a:moveTo>
                    <a:pt x="0" y="72"/>
                  </a:moveTo>
                  <a:lnTo>
                    <a:pt x="15"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783" name="Line 95"/>
            <p:cNvSpPr>
              <a:spLocks noChangeShapeType="1"/>
            </p:cNvSpPr>
            <p:nvPr/>
          </p:nvSpPr>
          <p:spPr bwMode="auto">
            <a:xfrm flipV="1">
              <a:off x="1502"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784" name="Freeform 96"/>
            <p:cNvSpPr>
              <a:spLocks/>
            </p:cNvSpPr>
            <p:nvPr/>
          </p:nvSpPr>
          <p:spPr bwMode="auto">
            <a:xfrm>
              <a:off x="1520" y="872"/>
              <a:ext cx="22" cy="35"/>
            </a:xfrm>
            <a:custGeom>
              <a:avLst/>
              <a:gdLst>
                <a:gd name="T0" fmla="*/ 0 w 29"/>
                <a:gd name="T1" fmla="*/ 62 h 62"/>
                <a:gd name="T2" fmla="*/ 14 w 29"/>
                <a:gd name="T3" fmla="*/ 28 h 62"/>
                <a:gd name="T4" fmla="*/ 29 w 29"/>
                <a:gd name="T5" fmla="*/ 0 h 62"/>
              </a:gdLst>
              <a:ahLst/>
              <a:cxnLst>
                <a:cxn ang="0">
                  <a:pos x="T0" y="T1"/>
                </a:cxn>
                <a:cxn ang="0">
                  <a:pos x="T2" y="T3"/>
                </a:cxn>
                <a:cxn ang="0">
                  <a:pos x="T4" y="T5"/>
                </a:cxn>
              </a:cxnLst>
              <a:rect l="0" t="0" r="r" b="b"/>
              <a:pathLst>
                <a:path w="29" h="62">
                  <a:moveTo>
                    <a:pt x="0" y="62"/>
                  </a:moveTo>
                  <a:lnTo>
                    <a:pt x="14" y="28"/>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785" name="Line 97"/>
            <p:cNvSpPr>
              <a:spLocks noChangeShapeType="1"/>
            </p:cNvSpPr>
            <p:nvPr/>
          </p:nvSpPr>
          <p:spPr bwMode="auto">
            <a:xfrm flipV="1">
              <a:off x="1542"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786" name="Line 98"/>
            <p:cNvSpPr>
              <a:spLocks noChangeShapeType="1"/>
            </p:cNvSpPr>
            <p:nvPr/>
          </p:nvSpPr>
          <p:spPr bwMode="auto">
            <a:xfrm flipV="1">
              <a:off x="1560"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787" name="Freeform 99"/>
            <p:cNvSpPr>
              <a:spLocks/>
            </p:cNvSpPr>
            <p:nvPr/>
          </p:nvSpPr>
          <p:spPr bwMode="auto">
            <a:xfrm>
              <a:off x="1578" y="769"/>
              <a:ext cx="22" cy="33"/>
            </a:xfrm>
            <a:custGeom>
              <a:avLst/>
              <a:gdLst>
                <a:gd name="T0" fmla="*/ 0 w 29"/>
                <a:gd name="T1" fmla="*/ 58 h 58"/>
                <a:gd name="T2" fmla="*/ 14 w 29"/>
                <a:gd name="T3" fmla="*/ 29 h 58"/>
                <a:gd name="T4" fmla="*/ 29 w 29"/>
                <a:gd name="T5" fmla="*/ 0 h 58"/>
              </a:gdLst>
              <a:ahLst/>
              <a:cxnLst>
                <a:cxn ang="0">
                  <a:pos x="T0" y="T1"/>
                </a:cxn>
                <a:cxn ang="0">
                  <a:pos x="T2" y="T3"/>
                </a:cxn>
                <a:cxn ang="0">
                  <a:pos x="T4" y="T5"/>
                </a:cxn>
              </a:cxnLst>
              <a:rect l="0" t="0" r="r" b="b"/>
              <a:pathLst>
                <a:path w="29" h="58">
                  <a:moveTo>
                    <a:pt x="0" y="58"/>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788" name="Line 100"/>
            <p:cNvSpPr>
              <a:spLocks noChangeShapeType="1"/>
            </p:cNvSpPr>
            <p:nvPr/>
          </p:nvSpPr>
          <p:spPr bwMode="auto">
            <a:xfrm flipV="1">
              <a:off x="1600"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789" name="Freeform 101"/>
            <p:cNvSpPr>
              <a:spLocks/>
            </p:cNvSpPr>
            <p:nvPr/>
          </p:nvSpPr>
          <p:spPr bwMode="auto">
            <a:xfrm>
              <a:off x="1618" y="712"/>
              <a:ext cx="21" cy="27"/>
            </a:xfrm>
            <a:custGeom>
              <a:avLst/>
              <a:gdLst>
                <a:gd name="T0" fmla="*/ 0 w 28"/>
                <a:gd name="T1" fmla="*/ 48 h 48"/>
                <a:gd name="T2" fmla="*/ 14 w 28"/>
                <a:gd name="T3" fmla="*/ 24 h 48"/>
                <a:gd name="T4" fmla="*/ 28 w 28"/>
                <a:gd name="T5" fmla="*/ 0 h 48"/>
              </a:gdLst>
              <a:ahLst/>
              <a:cxnLst>
                <a:cxn ang="0">
                  <a:pos x="T0" y="T1"/>
                </a:cxn>
                <a:cxn ang="0">
                  <a:pos x="T2" y="T3"/>
                </a:cxn>
                <a:cxn ang="0">
                  <a:pos x="T4" y="T5"/>
                </a:cxn>
              </a:cxnLst>
              <a:rect l="0" t="0" r="r" b="b"/>
              <a:pathLst>
                <a:path w="28" h="48">
                  <a:moveTo>
                    <a:pt x="0" y="48"/>
                  </a:moveTo>
                  <a:lnTo>
                    <a:pt x="14" y="2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790" name="Freeform 102"/>
            <p:cNvSpPr>
              <a:spLocks/>
            </p:cNvSpPr>
            <p:nvPr/>
          </p:nvSpPr>
          <p:spPr bwMode="auto">
            <a:xfrm>
              <a:off x="1639" y="686"/>
              <a:ext cx="18" cy="26"/>
            </a:xfrm>
            <a:custGeom>
              <a:avLst/>
              <a:gdLst>
                <a:gd name="T0" fmla="*/ 0 w 24"/>
                <a:gd name="T1" fmla="*/ 47 h 47"/>
                <a:gd name="T2" fmla="*/ 10 w 24"/>
                <a:gd name="T3" fmla="*/ 24 h 47"/>
                <a:gd name="T4" fmla="*/ 24 w 24"/>
                <a:gd name="T5" fmla="*/ 0 h 47"/>
              </a:gdLst>
              <a:ahLst/>
              <a:cxnLst>
                <a:cxn ang="0">
                  <a:pos x="T0" y="T1"/>
                </a:cxn>
                <a:cxn ang="0">
                  <a:pos x="T2" y="T3"/>
                </a:cxn>
                <a:cxn ang="0">
                  <a:pos x="T4" y="T5"/>
                </a:cxn>
              </a:cxnLst>
              <a:rect l="0" t="0" r="r" b="b"/>
              <a:pathLst>
                <a:path w="24" h="47">
                  <a:moveTo>
                    <a:pt x="0" y="47"/>
                  </a:moveTo>
                  <a:lnTo>
                    <a:pt x="10" y="2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791" name="Freeform 103"/>
            <p:cNvSpPr>
              <a:spLocks/>
            </p:cNvSpPr>
            <p:nvPr/>
          </p:nvSpPr>
          <p:spPr bwMode="auto">
            <a:xfrm>
              <a:off x="1657" y="664"/>
              <a:ext cx="21" cy="22"/>
            </a:xfrm>
            <a:custGeom>
              <a:avLst/>
              <a:gdLst>
                <a:gd name="T0" fmla="*/ 0 w 29"/>
                <a:gd name="T1" fmla="*/ 39 h 39"/>
                <a:gd name="T2" fmla="*/ 15 w 29"/>
                <a:gd name="T3" fmla="*/ 19 h 39"/>
                <a:gd name="T4" fmla="*/ 29 w 29"/>
                <a:gd name="T5" fmla="*/ 0 h 39"/>
              </a:gdLst>
              <a:ahLst/>
              <a:cxnLst>
                <a:cxn ang="0">
                  <a:pos x="T0" y="T1"/>
                </a:cxn>
                <a:cxn ang="0">
                  <a:pos x="T2" y="T3"/>
                </a:cxn>
                <a:cxn ang="0">
                  <a:pos x="T4" y="T5"/>
                </a:cxn>
              </a:cxnLst>
              <a:rect l="0" t="0" r="r" b="b"/>
              <a:pathLst>
                <a:path w="29" h="39">
                  <a:moveTo>
                    <a:pt x="0" y="39"/>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792" name="Freeform 104"/>
            <p:cNvSpPr>
              <a:spLocks/>
            </p:cNvSpPr>
            <p:nvPr/>
          </p:nvSpPr>
          <p:spPr bwMode="auto">
            <a:xfrm>
              <a:off x="1678" y="643"/>
              <a:ext cx="18" cy="21"/>
            </a:xfrm>
            <a:custGeom>
              <a:avLst/>
              <a:gdLst>
                <a:gd name="T0" fmla="*/ 0 w 24"/>
                <a:gd name="T1" fmla="*/ 38 h 38"/>
                <a:gd name="T2" fmla="*/ 15 w 24"/>
                <a:gd name="T3" fmla="*/ 19 h 38"/>
                <a:gd name="T4" fmla="*/ 24 w 24"/>
                <a:gd name="T5" fmla="*/ 0 h 38"/>
              </a:gdLst>
              <a:ahLst/>
              <a:cxnLst>
                <a:cxn ang="0">
                  <a:pos x="T0" y="T1"/>
                </a:cxn>
                <a:cxn ang="0">
                  <a:pos x="T2" y="T3"/>
                </a:cxn>
                <a:cxn ang="0">
                  <a:pos x="T4" y="T5"/>
                </a:cxn>
              </a:cxnLst>
              <a:rect l="0" t="0" r="r" b="b"/>
              <a:pathLst>
                <a:path w="24" h="38">
                  <a:moveTo>
                    <a:pt x="0" y="38"/>
                  </a:moveTo>
                  <a:lnTo>
                    <a:pt x="15" y="19"/>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793" name="Freeform 105"/>
            <p:cNvSpPr>
              <a:spLocks/>
            </p:cNvSpPr>
            <p:nvPr/>
          </p:nvSpPr>
          <p:spPr bwMode="auto">
            <a:xfrm>
              <a:off x="1696" y="626"/>
              <a:ext cx="18" cy="17"/>
            </a:xfrm>
            <a:custGeom>
              <a:avLst/>
              <a:gdLst>
                <a:gd name="T0" fmla="*/ 0 w 24"/>
                <a:gd name="T1" fmla="*/ 29 h 29"/>
                <a:gd name="T2" fmla="*/ 10 w 24"/>
                <a:gd name="T3" fmla="*/ 14 h 29"/>
                <a:gd name="T4" fmla="*/ 24 w 24"/>
                <a:gd name="T5" fmla="*/ 0 h 29"/>
              </a:gdLst>
              <a:ahLst/>
              <a:cxnLst>
                <a:cxn ang="0">
                  <a:pos x="T0" y="T1"/>
                </a:cxn>
                <a:cxn ang="0">
                  <a:pos x="T2" y="T3"/>
                </a:cxn>
                <a:cxn ang="0">
                  <a:pos x="T4" y="T5"/>
                </a:cxn>
              </a:cxnLst>
              <a:rect l="0" t="0" r="r" b="b"/>
              <a:pathLst>
                <a:path w="24" h="29">
                  <a:moveTo>
                    <a:pt x="0" y="29"/>
                  </a:moveTo>
                  <a:lnTo>
                    <a:pt x="10" y="1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794" name="Freeform 106"/>
            <p:cNvSpPr>
              <a:spLocks/>
            </p:cNvSpPr>
            <p:nvPr/>
          </p:nvSpPr>
          <p:spPr bwMode="auto">
            <a:xfrm>
              <a:off x="1714" y="610"/>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795" name="Line 107"/>
            <p:cNvSpPr>
              <a:spLocks noChangeShapeType="1"/>
            </p:cNvSpPr>
            <p:nvPr/>
          </p:nvSpPr>
          <p:spPr bwMode="auto">
            <a:xfrm flipV="1">
              <a:off x="1736"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796" name="Freeform 108"/>
            <p:cNvSpPr>
              <a:spLocks/>
            </p:cNvSpPr>
            <p:nvPr/>
          </p:nvSpPr>
          <p:spPr bwMode="auto">
            <a:xfrm>
              <a:off x="1754" y="591"/>
              <a:ext cx="22" cy="8"/>
            </a:xfrm>
            <a:custGeom>
              <a:avLst/>
              <a:gdLst>
                <a:gd name="T0" fmla="*/ 0 w 29"/>
                <a:gd name="T1" fmla="*/ 14 h 14"/>
                <a:gd name="T2" fmla="*/ 14 w 29"/>
                <a:gd name="T3" fmla="*/ 4 h 14"/>
                <a:gd name="T4" fmla="*/ 29 w 29"/>
                <a:gd name="T5" fmla="*/ 0 h 14"/>
              </a:gdLst>
              <a:ahLst/>
              <a:cxnLst>
                <a:cxn ang="0">
                  <a:pos x="T0" y="T1"/>
                </a:cxn>
                <a:cxn ang="0">
                  <a:pos x="T2" y="T3"/>
                </a:cxn>
                <a:cxn ang="0">
                  <a:pos x="T4" y="T5"/>
                </a:cxn>
              </a:cxnLst>
              <a:rect l="0" t="0" r="r" b="b"/>
              <a:pathLst>
                <a:path w="29" h="14">
                  <a:moveTo>
                    <a:pt x="0" y="14"/>
                  </a:moveTo>
                  <a:lnTo>
                    <a:pt x="14" y="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797" name="Freeform 109"/>
            <p:cNvSpPr>
              <a:spLocks/>
            </p:cNvSpPr>
            <p:nvPr/>
          </p:nvSpPr>
          <p:spPr bwMode="auto">
            <a:xfrm>
              <a:off x="1776" y="586"/>
              <a:ext cx="18" cy="5"/>
            </a:xfrm>
            <a:custGeom>
              <a:avLst/>
              <a:gdLst>
                <a:gd name="T0" fmla="*/ 0 w 24"/>
                <a:gd name="T1" fmla="*/ 10 h 10"/>
                <a:gd name="T2" fmla="*/ 14 w 24"/>
                <a:gd name="T3" fmla="*/ 5 h 10"/>
                <a:gd name="T4" fmla="*/ 24 w 24"/>
                <a:gd name="T5" fmla="*/ 0 h 10"/>
              </a:gdLst>
              <a:ahLst/>
              <a:cxnLst>
                <a:cxn ang="0">
                  <a:pos x="T0" y="T1"/>
                </a:cxn>
                <a:cxn ang="0">
                  <a:pos x="T2" y="T3"/>
                </a:cxn>
                <a:cxn ang="0">
                  <a:pos x="T4" y="T5"/>
                </a:cxn>
              </a:cxnLst>
              <a:rect l="0" t="0" r="r" b="b"/>
              <a:pathLst>
                <a:path w="24" h="10">
                  <a:moveTo>
                    <a:pt x="0" y="10"/>
                  </a:moveTo>
                  <a:lnTo>
                    <a:pt x="14" y="5"/>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798" name="Freeform 110"/>
            <p:cNvSpPr>
              <a:spLocks/>
            </p:cNvSpPr>
            <p:nvPr/>
          </p:nvSpPr>
          <p:spPr bwMode="auto">
            <a:xfrm>
              <a:off x="1794" y="586"/>
              <a:ext cx="18" cy="0"/>
            </a:xfrm>
            <a:custGeom>
              <a:avLst/>
              <a:gdLst>
                <a:gd name="T0" fmla="*/ 0 w 24"/>
                <a:gd name="T1" fmla="*/ 9 w 24"/>
                <a:gd name="T2" fmla="*/ 24 w 24"/>
              </a:gdLst>
              <a:ahLst/>
              <a:cxnLst>
                <a:cxn ang="0">
                  <a:pos x="T0" y="0"/>
                </a:cxn>
                <a:cxn ang="0">
                  <a:pos x="T1" y="0"/>
                </a:cxn>
                <a:cxn ang="0">
                  <a:pos x="T2" y="0"/>
                </a:cxn>
              </a:cxnLst>
              <a:rect l="0" t="0" r="r" b="b"/>
              <a:pathLst>
                <a:path w="24">
                  <a:moveTo>
                    <a:pt x="0" y="0"/>
                  </a:moveTo>
                  <a:lnTo>
                    <a:pt x="9"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799" name="Freeform 111"/>
            <p:cNvSpPr>
              <a:spLocks/>
            </p:cNvSpPr>
            <p:nvPr/>
          </p:nvSpPr>
          <p:spPr bwMode="auto">
            <a:xfrm>
              <a:off x="1812" y="586"/>
              <a:ext cx="21" cy="0"/>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800" name="Freeform 112"/>
            <p:cNvSpPr>
              <a:spLocks/>
            </p:cNvSpPr>
            <p:nvPr/>
          </p:nvSpPr>
          <p:spPr bwMode="auto">
            <a:xfrm>
              <a:off x="1833" y="586"/>
              <a:ext cx="18" cy="5"/>
            </a:xfrm>
            <a:custGeom>
              <a:avLst/>
              <a:gdLst>
                <a:gd name="T0" fmla="*/ 0 w 24"/>
                <a:gd name="T1" fmla="*/ 0 h 10"/>
                <a:gd name="T2" fmla="*/ 10 w 24"/>
                <a:gd name="T3" fmla="*/ 5 h 10"/>
                <a:gd name="T4" fmla="*/ 24 w 24"/>
                <a:gd name="T5" fmla="*/ 10 h 10"/>
              </a:gdLst>
              <a:ahLst/>
              <a:cxnLst>
                <a:cxn ang="0">
                  <a:pos x="T0" y="T1"/>
                </a:cxn>
                <a:cxn ang="0">
                  <a:pos x="T2" y="T3"/>
                </a:cxn>
                <a:cxn ang="0">
                  <a:pos x="T4" y="T5"/>
                </a:cxn>
              </a:cxnLst>
              <a:rect l="0" t="0" r="r" b="b"/>
              <a:pathLst>
                <a:path w="24" h="10">
                  <a:moveTo>
                    <a:pt x="0" y="0"/>
                  </a:moveTo>
                  <a:lnTo>
                    <a:pt x="10" y="5"/>
                  </a:lnTo>
                  <a:lnTo>
                    <a:pt x="24"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801" name="Freeform 113"/>
            <p:cNvSpPr>
              <a:spLocks/>
            </p:cNvSpPr>
            <p:nvPr/>
          </p:nvSpPr>
          <p:spPr bwMode="auto">
            <a:xfrm>
              <a:off x="1851" y="591"/>
              <a:ext cx="22" cy="8"/>
            </a:xfrm>
            <a:custGeom>
              <a:avLst/>
              <a:gdLst>
                <a:gd name="T0" fmla="*/ 0 w 29"/>
                <a:gd name="T1" fmla="*/ 0 h 14"/>
                <a:gd name="T2" fmla="*/ 15 w 29"/>
                <a:gd name="T3" fmla="*/ 4 h 14"/>
                <a:gd name="T4" fmla="*/ 29 w 29"/>
                <a:gd name="T5" fmla="*/ 14 h 14"/>
              </a:gdLst>
              <a:ahLst/>
              <a:cxnLst>
                <a:cxn ang="0">
                  <a:pos x="T0" y="T1"/>
                </a:cxn>
                <a:cxn ang="0">
                  <a:pos x="T2" y="T3"/>
                </a:cxn>
                <a:cxn ang="0">
                  <a:pos x="T4" y="T5"/>
                </a:cxn>
              </a:cxnLst>
              <a:rect l="0" t="0" r="r" b="b"/>
              <a:pathLst>
                <a:path w="29" h="14">
                  <a:moveTo>
                    <a:pt x="0" y="0"/>
                  </a:moveTo>
                  <a:lnTo>
                    <a:pt x="15" y="4"/>
                  </a:lnTo>
                  <a:lnTo>
                    <a:pt x="29" y="1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802" name="Line 114"/>
            <p:cNvSpPr>
              <a:spLocks noChangeShapeType="1"/>
            </p:cNvSpPr>
            <p:nvPr/>
          </p:nvSpPr>
          <p:spPr bwMode="auto">
            <a:xfrm>
              <a:off x="1873"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803" name="Freeform 115"/>
            <p:cNvSpPr>
              <a:spLocks/>
            </p:cNvSpPr>
            <p:nvPr/>
          </p:nvSpPr>
          <p:spPr bwMode="auto">
            <a:xfrm>
              <a:off x="1891" y="610"/>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804" name="Freeform 116"/>
            <p:cNvSpPr>
              <a:spLocks/>
            </p:cNvSpPr>
            <p:nvPr/>
          </p:nvSpPr>
          <p:spPr bwMode="auto">
            <a:xfrm>
              <a:off x="1913" y="626"/>
              <a:ext cx="18" cy="17"/>
            </a:xfrm>
            <a:custGeom>
              <a:avLst/>
              <a:gdLst>
                <a:gd name="T0" fmla="*/ 0 w 24"/>
                <a:gd name="T1" fmla="*/ 0 h 29"/>
                <a:gd name="T2" fmla="*/ 14 w 24"/>
                <a:gd name="T3" fmla="*/ 14 h 29"/>
                <a:gd name="T4" fmla="*/ 24 w 24"/>
                <a:gd name="T5" fmla="*/ 29 h 29"/>
              </a:gdLst>
              <a:ahLst/>
              <a:cxnLst>
                <a:cxn ang="0">
                  <a:pos x="T0" y="T1"/>
                </a:cxn>
                <a:cxn ang="0">
                  <a:pos x="T2" y="T3"/>
                </a:cxn>
                <a:cxn ang="0">
                  <a:pos x="T4" y="T5"/>
                </a:cxn>
              </a:cxnLst>
              <a:rect l="0" t="0" r="r" b="b"/>
              <a:pathLst>
                <a:path w="24" h="29">
                  <a:moveTo>
                    <a:pt x="0" y="0"/>
                  </a:moveTo>
                  <a:lnTo>
                    <a:pt x="14" y="14"/>
                  </a:lnTo>
                  <a:lnTo>
                    <a:pt x="24"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805" name="Freeform 117"/>
            <p:cNvSpPr>
              <a:spLocks/>
            </p:cNvSpPr>
            <p:nvPr/>
          </p:nvSpPr>
          <p:spPr bwMode="auto">
            <a:xfrm>
              <a:off x="1931" y="643"/>
              <a:ext cx="18" cy="21"/>
            </a:xfrm>
            <a:custGeom>
              <a:avLst/>
              <a:gdLst>
                <a:gd name="T0" fmla="*/ 0 w 24"/>
                <a:gd name="T1" fmla="*/ 0 h 38"/>
                <a:gd name="T2" fmla="*/ 9 w 24"/>
                <a:gd name="T3" fmla="*/ 19 h 38"/>
                <a:gd name="T4" fmla="*/ 24 w 24"/>
                <a:gd name="T5" fmla="*/ 38 h 38"/>
              </a:gdLst>
              <a:ahLst/>
              <a:cxnLst>
                <a:cxn ang="0">
                  <a:pos x="T0" y="T1"/>
                </a:cxn>
                <a:cxn ang="0">
                  <a:pos x="T2" y="T3"/>
                </a:cxn>
                <a:cxn ang="0">
                  <a:pos x="T4" y="T5"/>
                </a:cxn>
              </a:cxnLst>
              <a:rect l="0" t="0" r="r" b="b"/>
              <a:pathLst>
                <a:path w="24" h="38">
                  <a:moveTo>
                    <a:pt x="0" y="0"/>
                  </a:moveTo>
                  <a:lnTo>
                    <a:pt x="9" y="19"/>
                  </a:lnTo>
                  <a:lnTo>
                    <a:pt x="24" y="3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806" name="Freeform 118"/>
            <p:cNvSpPr>
              <a:spLocks/>
            </p:cNvSpPr>
            <p:nvPr/>
          </p:nvSpPr>
          <p:spPr bwMode="auto">
            <a:xfrm>
              <a:off x="1949" y="664"/>
              <a:ext cx="21" cy="22"/>
            </a:xfrm>
            <a:custGeom>
              <a:avLst/>
              <a:gdLst>
                <a:gd name="T0" fmla="*/ 0 w 29"/>
                <a:gd name="T1" fmla="*/ 0 h 39"/>
                <a:gd name="T2" fmla="*/ 14 w 29"/>
                <a:gd name="T3" fmla="*/ 19 h 39"/>
                <a:gd name="T4" fmla="*/ 29 w 29"/>
                <a:gd name="T5" fmla="*/ 39 h 39"/>
              </a:gdLst>
              <a:ahLst/>
              <a:cxnLst>
                <a:cxn ang="0">
                  <a:pos x="T0" y="T1"/>
                </a:cxn>
                <a:cxn ang="0">
                  <a:pos x="T2" y="T3"/>
                </a:cxn>
                <a:cxn ang="0">
                  <a:pos x="T4" y="T5"/>
                </a:cxn>
              </a:cxnLst>
              <a:rect l="0" t="0" r="r" b="b"/>
              <a:pathLst>
                <a:path w="29" h="39">
                  <a:moveTo>
                    <a:pt x="0" y="0"/>
                  </a:moveTo>
                  <a:lnTo>
                    <a:pt x="14" y="19"/>
                  </a:lnTo>
                  <a:lnTo>
                    <a:pt x="29" y="3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807" name="Freeform 119"/>
            <p:cNvSpPr>
              <a:spLocks/>
            </p:cNvSpPr>
            <p:nvPr/>
          </p:nvSpPr>
          <p:spPr bwMode="auto">
            <a:xfrm>
              <a:off x="1970" y="686"/>
              <a:ext cx="18" cy="26"/>
            </a:xfrm>
            <a:custGeom>
              <a:avLst/>
              <a:gdLst>
                <a:gd name="T0" fmla="*/ 0 w 24"/>
                <a:gd name="T1" fmla="*/ 0 h 47"/>
                <a:gd name="T2" fmla="*/ 9 w 24"/>
                <a:gd name="T3" fmla="*/ 24 h 47"/>
                <a:gd name="T4" fmla="*/ 24 w 24"/>
                <a:gd name="T5" fmla="*/ 47 h 47"/>
              </a:gdLst>
              <a:ahLst/>
              <a:cxnLst>
                <a:cxn ang="0">
                  <a:pos x="T0" y="T1"/>
                </a:cxn>
                <a:cxn ang="0">
                  <a:pos x="T2" y="T3"/>
                </a:cxn>
                <a:cxn ang="0">
                  <a:pos x="T4" y="T5"/>
                </a:cxn>
              </a:cxnLst>
              <a:rect l="0" t="0" r="r" b="b"/>
              <a:pathLst>
                <a:path w="24" h="47">
                  <a:moveTo>
                    <a:pt x="0" y="0"/>
                  </a:moveTo>
                  <a:lnTo>
                    <a:pt x="9" y="24"/>
                  </a:lnTo>
                  <a:lnTo>
                    <a:pt x="24" y="4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808" name="Freeform 120"/>
            <p:cNvSpPr>
              <a:spLocks/>
            </p:cNvSpPr>
            <p:nvPr/>
          </p:nvSpPr>
          <p:spPr bwMode="auto">
            <a:xfrm>
              <a:off x="1988" y="712"/>
              <a:ext cx="21" cy="27"/>
            </a:xfrm>
            <a:custGeom>
              <a:avLst/>
              <a:gdLst>
                <a:gd name="T0" fmla="*/ 0 w 28"/>
                <a:gd name="T1" fmla="*/ 0 h 48"/>
                <a:gd name="T2" fmla="*/ 14 w 28"/>
                <a:gd name="T3" fmla="*/ 24 h 48"/>
                <a:gd name="T4" fmla="*/ 28 w 28"/>
                <a:gd name="T5" fmla="*/ 48 h 48"/>
              </a:gdLst>
              <a:ahLst/>
              <a:cxnLst>
                <a:cxn ang="0">
                  <a:pos x="T0" y="T1"/>
                </a:cxn>
                <a:cxn ang="0">
                  <a:pos x="T2" y="T3"/>
                </a:cxn>
                <a:cxn ang="0">
                  <a:pos x="T4" y="T5"/>
                </a:cxn>
              </a:cxnLst>
              <a:rect l="0" t="0" r="r" b="b"/>
              <a:pathLst>
                <a:path w="28" h="48">
                  <a:moveTo>
                    <a:pt x="0" y="0"/>
                  </a:moveTo>
                  <a:lnTo>
                    <a:pt x="14" y="24"/>
                  </a:lnTo>
                  <a:lnTo>
                    <a:pt x="28"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809" name="Line 121"/>
            <p:cNvSpPr>
              <a:spLocks noChangeShapeType="1"/>
            </p:cNvSpPr>
            <p:nvPr/>
          </p:nvSpPr>
          <p:spPr bwMode="auto">
            <a:xfrm>
              <a:off x="2009"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810" name="Freeform 122"/>
            <p:cNvSpPr>
              <a:spLocks/>
            </p:cNvSpPr>
            <p:nvPr/>
          </p:nvSpPr>
          <p:spPr bwMode="auto">
            <a:xfrm>
              <a:off x="2027" y="769"/>
              <a:ext cx="22" cy="33"/>
            </a:xfrm>
            <a:custGeom>
              <a:avLst/>
              <a:gdLst>
                <a:gd name="T0" fmla="*/ 0 w 29"/>
                <a:gd name="T1" fmla="*/ 0 h 58"/>
                <a:gd name="T2" fmla="*/ 15 w 29"/>
                <a:gd name="T3" fmla="*/ 29 h 58"/>
                <a:gd name="T4" fmla="*/ 29 w 29"/>
                <a:gd name="T5" fmla="*/ 58 h 58"/>
              </a:gdLst>
              <a:ahLst/>
              <a:cxnLst>
                <a:cxn ang="0">
                  <a:pos x="T0" y="T1"/>
                </a:cxn>
                <a:cxn ang="0">
                  <a:pos x="T2" y="T3"/>
                </a:cxn>
                <a:cxn ang="0">
                  <a:pos x="T4" y="T5"/>
                </a:cxn>
              </a:cxnLst>
              <a:rect l="0" t="0" r="r" b="b"/>
              <a:pathLst>
                <a:path w="29" h="58">
                  <a:moveTo>
                    <a:pt x="0" y="0"/>
                  </a:moveTo>
                  <a:lnTo>
                    <a:pt x="15"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811" name="Line 123"/>
            <p:cNvSpPr>
              <a:spLocks noChangeShapeType="1"/>
            </p:cNvSpPr>
            <p:nvPr/>
          </p:nvSpPr>
          <p:spPr bwMode="auto">
            <a:xfrm>
              <a:off x="2049"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812" name="Line 124"/>
            <p:cNvSpPr>
              <a:spLocks noChangeShapeType="1"/>
            </p:cNvSpPr>
            <p:nvPr/>
          </p:nvSpPr>
          <p:spPr bwMode="auto">
            <a:xfrm>
              <a:off x="2067"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813" name="Freeform 125"/>
            <p:cNvSpPr>
              <a:spLocks/>
            </p:cNvSpPr>
            <p:nvPr/>
          </p:nvSpPr>
          <p:spPr bwMode="auto">
            <a:xfrm>
              <a:off x="2085" y="872"/>
              <a:ext cx="22" cy="35"/>
            </a:xfrm>
            <a:custGeom>
              <a:avLst/>
              <a:gdLst>
                <a:gd name="T0" fmla="*/ 0 w 29"/>
                <a:gd name="T1" fmla="*/ 0 h 62"/>
                <a:gd name="T2" fmla="*/ 15 w 29"/>
                <a:gd name="T3" fmla="*/ 28 h 62"/>
                <a:gd name="T4" fmla="*/ 29 w 29"/>
                <a:gd name="T5" fmla="*/ 62 h 62"/>
              </a:gdLst>
              <a:ahLst/>
              <a:cxnLst>
                <a:cxn ang="0">
                  <a:pos x="T0" y="T1"/>
                </a:cxn>
                <a:cxn ang="0">
                  <a:pos x="T2" y="T3"/>
                </a:cxn>
                <a:cxn ang="0">
                  <a:pos x="T4" y="T5"/>
                </a:cxn>
              </a:cxnLst>
              <a:rect l="0" t="0" r="r" b="b"/>
              <a:pathLst>
                <a:path w="29" h="62">
                  <a:moveTo>
                    <a:pt x="0" y="0"/>
                  </a:moveTo>
                  <a:lnTo>
                    <a:pt x="15" y="28"/>
                  </a:lnTo>
                  <a:lnTo>
                    <a:pt x="29" y="6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814" name="Line 126"/>
            <p:cNvSpPr>
              <a:spLocks noChangeShapeType="1"/>
            </p:cNvSpPr>
            <p:nvPr/>
          </p:nvSpPr>
          <p:spPr bwMode="auto">
            <a:xfrm>
              <a:off x="2107"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815" name="Freeform 127"/>
            <p:cNvSpPr>
              <a:spLocks/>
            </p:cNvSpPr>
            <p:nvPr/>
          </p:nvSpPr>
          <p:spPr bwMode="auto">
            <a:xfrm>
              <a:off x="2125" y="945"/>
              <a:ext cx="22" cy="40"/>
            </a:xfrm>
            <a:custGeom>
              <a:avLst/>
              <a:gdLst>
                <a:gd name="T0" fmla="*/ 0 w 29"/>
                <a:gd name="T1" fmla="*/ 0 h 72"/>
                <a:gd name="T2" fmla="*/ 14 w 29"/>
                <a:gd name="T3" fmla="*/ 34 h 72"/>
                <a:gd name="T4" fmla="*/ 29 w 29"/>
                <a:gd name="T5" fmla="*/ 72 h 72"/>
              </a:gdLst>
              <a:ahLst/>
              <a:cxnLst>
                <a:cxn ang="0">
                  <a:pos x="T0" y="T1"/>
                </a:cxn>
                <a:cxn ang="0">
                  <a:pos x="T2" y="T3"/>
                </a:cxn>
                <a:cxn ang="0">
                  <a:pos x="T4" y="T5"/>
                </a:cxn>
              </a:cxnLst>
              <a:rect l="0" t="0" r="r" b="b"/>
              <a:pathLst>
                <a:path w="29" h="72">
                  <a:moveTo>
                    <a:pt x="0" y="0"/>
                  </a:moveTo>
                  <a:lnTo>
                    <a:pt x="14" y="34"/>
                  </a:lnTo>
                  <a:lnTo>
                    <a:pt x="29"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816" name="Line 128"/>
            <p:cNvSpPr>
              <a:spLocks noChangeShapeType="1"/>
            </p:cNvSpPr>
            <p:nvPr/>
          </p:nvSpPr>
          <p:spPr bwMode="auto">
            <a:xfrm>
              <a:off x="2147"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817" name="Line 129"/>
            <p:cNvSpPr>
              <a:spLocks noChangeShapeType="1"/>
            </p:cNvSpPr>
            <p:nvPr/>
          </p:nvSpPr>
          <p:spPr bwMode="auto">
            <a:xfrm>
              <a:off x="2165"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818" name="Freeform 130"/>
            <p:cNvSpPr>
              <a:spLocks/>
            </p:cNvSpPr>
            <p:nvPr/>
          </p:nvSpPr>
          <p:spPr bwMode="auto">
            <a:xfrm>
              <a:off x="2183" y="1063"/>
              <a:ext cx="21" cy="41"/>
            </a:xfrm>
            <a:custGeom>
              <a:avLst/>
              <a:gdLst>
                <a:gd name="T0" fmla="*/ 0 w 28"/>
                <a:gd name="T1" fmla="*/ 0 h 72"/>
                <a:gd name="T2" fmla="*/ 14 w 28"/>
                <a:gd name="T3" fmla="*/ 34 h 72"/>
                <a:gd name="T4" fmla="*/ 28 w 28"/>
                <a:gd name="T5" fmla="*/ 72 h 72"/>
              </a:gdLst>
              <a:ahLst/>
              <a:cxnLst>
                <a:cxn ang="0">
                  <a:pos x="T0" y="T1"/>
                </a:cxn>
                <a:cxn ang="0">
                  <a:pos x="T2" y="T3"/>
                </a:cxn>
                <a:cxn ang="0">
                  <a:pos x="T4" y="T5"/>
                </a:cxn>
              </a:cxnLst>
              <a:rect l="0" t="0" r="r" b="b"/>
              <a:pathLst>
                <a:path w="28" h="72">
                  <a:moveTo>
                    <a:pt x="0" y="0"/>
                  </a:moveTo>
                  <a:lnTo>
                    <a:pt x="14" y="34"/>
                  </a:lnTo>
                  <a:lnTo>
                    <a:pt x="28"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819" name="Line 131"/>
            <p:cNvSpPr>
              <a:spLocks noChangeShapeType="1"/>
            </p:cNvSpPr>
            <p:nvPr/>
          </p:nvSpPr>
          <p:spPr bwMode="auto">
            <a:xfrm>
              <a:off x="2204"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820" name="Freeform 132"/>
            <p:cNvSpPr>
              <a:spLocks/>
            </p:cNvSpPr>
            <p:nvPr/>
          </p:nvSpPr>
          <p:spPr bwMode="auto">
            <a:xfrm>
              <a:off x="2222" y="1144"/>
              <a:ext cx="22"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821" name="Freeform 133"/>
            <p:cNvSpPr>
              <a:spLocks/>
            </p:cNvSpPr>
            <p:nvPr/>
          </p:nvSpPr>
          <p:spPr bwMode="auto">
            <a:xfrm>
              <a:off x="2244" y="1182"/>
              <a:ext cx="18" cy="40"/>
            </a:xfrm>
            <a:custGeom>
              <a:avLst/>
              <a:gdLst>
                <a:gd name="T0" fmla="*/ 0 w 24"/>
                <a:gd name="T1" fmla="*/ 0 h 72"/>
                <a:gd name="T2" fmla="*/ 10 w 24"/>
                <a:gd name="T3" fmla="*/ 34 h 72"/>
                <a:gd name="T4" fmla="*/ 24 w 24"/>
                <a:gd name="T5" fmla="*/ 72 h 72"/>
              </a:gdLst>
              <a:ahLst/>
              <a:cxnLst>
                <a:cxn ang="0">
                  <a:pos x="T0" y="T1"/>
                </a:cxn>
                <a:cxn ang="0">
                  <a:pos x="T2" y="T3"/>
                </a:cxn>
                <a:cxn ang="0">
                  <a:pos x="T4" y="T5"/>
                </a:cxn>
              </a:cxnLst>
              <a:rect l="0" t="0" r="r" b="b"/>
              <a:pathLst>
                <a:path w="24" h="72">
                  <a:moveTo>
                    <a:pt x="0" y="0"/>
                  </a:moveTo>
                  <a:lnTo>
                    <a:pt x="10" y="34"/>
                  </a:lnTo>
                  <a:lnTo>
                    <a:pt x="24"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822" name="Freeform 134"/>
            <p:cNvSpPr>
              <a:spLocks/>
            </p:cNvSpPr>
            <p:nvPr/>
          </p:nvSpPr>
          <p:spPr bwMode="auto">
            <a:xfrm>
              <a:off x="2262" y="1222"/>
              <a:ext cx="21"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823" name="Line 135"/>
            <p:cNvSpPr>
              <a:spLocks noChangeShapeType="1"/>
            </p:cNvSpPr>
            <p:nvPr/>
          </p:nvSpPr>
          <p:spPr bwMode="auto">
            <a:xfrm>
              <a:off x="2283"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824" name="Line 136"/>
            <p:cNvSpPr>
              <a:spLocks noChangeShapeType="1"/>
            </p:cNvSpPr>
            <p:nvPr/>
          </p:nvSpPr>
          <p:spPr bwMode="auto">
            <a:xfrm>
              <a:off x="2301"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825" name="Freeform 137"/>
            <p:cNvSpPr>
              <a:spLocks/>
            </p:cNvSpPr>
            <p:nvPr/>
          </p:nvSpPr>
          <p:spPr bwMode="auto">
            <a:xfrm>
              <a:off x="2319" y="1336"/>
              <a:ext cx="22" cy="38"/>
            </a:xfrm>
            <a:custGeom>
              <a:avLst/>
              <a:gdLst>
                <a:gd name="T0" fmla="*/ 0 w 29"/>
                <a:gd name="T1" fmla="*/ 0 h 67"/>
                <a:gd name="T2" fmla="*/ 14 w 29"/>
                <a:gd name="T3" fmla="*/ 33 h 67"/>
                <a:gd name="T4" fmla="*/ 29 w 29"/>
                <a:gd name="T5" fmla="*/ 67 h 67"/>
              </a:gdLst>
              <a:ahLst/>
              <a:cxnLst>
                <a:cxn ang="0">
                  <a:pos x="T0" y="T1"/>
                </a:cxn>
                <a:cxn ang="0">
                  <a:pos x="T2" y="T3"/>
                </a:cxn>
                <a:cxn ang="0">
                  <a:pos x="T4" y="T5"/>
                </a:cxn>
              </a:cxnLst>
              <a:rect l="0" t="0" r="r" b="b"/>
              <a:pathLst>
                <a:path w="29" h="67">
                  <a:moveTo>
                    <a:pt x="0" y="0"/>
                  </a:moveTo>
                  <a:lnTo>
                    <a:pt x="14" y="33"/>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826" name="Line 138"/>
            <p:cNvSpPr>
              <a:spLocks noChangeShapeType="1"/>
            </p:cNvSpPr>
            <p:nvPr/>
          </p:nvSpPr>
          <p:spPr bwMode="auto">
            <a:xfrm>
              <a:off x="2341"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827" name="Freeform 139"/>
            <p:cNvSpPr>
              <a:spLocks/>
            </p:cNvSpPr>
            <p:nvPr/>
          </p:nvSpPr>
          <p:spPr bwMode="auto">
            <a:xfrm>
              <a:off x="2359" y="1409"/>
              <a:ext cx="22" cy="32"/>
            </a:xfrm>
            <a:custGeom>
              <a:avLst/>
              <a:gdLst>
                <a:gd name="T0" fmla="*/ 0 w 29"/>
                <a:gd name="T1" fmla="*/ 0 h 58"/>
                <a:gd name="T2" fmla="*/ 14 w 29"/>
                <a:gd name="T3" fmla="*/ 29 h 58"/>
                <a:gd name="T4" fmla="*/ 29 w 29"/>
                <a:gd name="T5" fmla="*/ 58 h 58"/>
              </a:gdLst>
              <a:ahLst/>
              <a:cxnLst>
                <a:cxn ang="0">
                  <a:pos x="T0" y="T1"/>
                </a:cxn>
                <a:cxn ang="0">
                  <a:pos x="T2" y="T3"/>
                </a:cxn>
                <a:cxn ang="0">
                  <a:pos x="T4" y="T5"/>
                </a:cxn>
              </a:cxnLst>
              <a:rect l="0" t="0" r="r" b="b"/>
              <a:pathLst>
                <a:path w="29" h="58">
                  <a:moveTo>
                    <a:pt x="0" y="0"/>
                  </a:moveTo>
                  <a:lnTo>
                    <a:pt x="14"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828" name="Line 140"/>
            <p:cNvSpPr>
              <a:spLocks noChangeShapeType="1"/>
            </p:cNvSpPr>
            <p:nvPr/>
          </p:nvSpPr>
          <p:spPr bwMode="auto">
            <a:xfrm>
              <a:off x="2381"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829" name="Line 141"/>
            <p:cNvSpPr>
              <a:spLocks noChangeShapeType="1"/>
            </p:cNvSpPr>
            <p:nvPr/>
          </p:nvSpPr>
          <p:spPr bwMode="auto">
            <a:xfrm>
              <a:off x="2399"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830" name="Freeform 142"/>
            <p:cNvSpPr>
              <a:spLocks/>
            </p:cNvSpPr>
            <p:nvPr/>
          </p:nvSpPr>
          <p:spPr bwMode="auto">
            <a:xfrm>
              <a:off x="2416" y="1506"/>
              <a:ext cx="22" cy="30"/>
            </a:xfrm>
            <a:custGeom>
              <a:avLst/>
              <a:gdLst>
                <a:gd name="T0" fmla="*/ 0 w 29"/>
                <a:gd name="T1" fmla="*/ 0 h 53"/>
                <a:gd name="T2" fmla="*/ 15 w 29"/>
                <a:gd name="T3" fmla="*/ 29 h 53"/>
                <a:gd name="T4" fmla="*/ 29 w 29"/>
                <a:gd name="T5" fmla="*/ 53 h 53"/>
              </a:gdLst>
              <a:ahLst/>
              <a:cxnLst>
                <a:cxn ang="0">
                  <a:pos x="T0" y="T1"/>
                </a:cxn>
                <a:cxn ang="0">
                  <a:pos x="T2" y="T3"/>
                </a:cxn>
                <a:cxn ang="0">
                  <a:pos x="T4" y="T5"/>
                </a:cxn>
              </a:cxnLst>
              <a:rect l="0" t="0" r="r" b="b"/>
              <a:pathLst>
                <a:path w="29" h="53">
                  <a:moveTo>
                    <a:pt x="0" y="0"/>
                  </a:moveTo>
                  <a:lnTo>
                    <a:pt x="15" y="29"/>
                  </a:lnTo>
                  <a:lnTo>
                    <a:pt x="29" y="5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831" name="Line 143"/>
            <p:cNvSpPr>
              <a:spLocks noChangeShapeType="1"/>
            </p:cNvSpPr>
            <p:nvPr/>
          </p:nvSpPr>
          <p:spPr bwMode="auto">
            <a:xfrm>
              <a:off x="2438"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832" name="Freeform 144"/>
            <p:cNvSpPr>
              <a:spLocks/>
            </p:cNvSpPr>
            <p:nvPr/>
          </p:nvSpPr>
          <p:spPr bwMode="auto">
            <a:xfrm>
              <a:off x="2456" y="1566"/>
              <a:ext cx="22" cy="27"/>
            </a:xfrm>
            <a:custGeom>
              <a:avLst/>
              <a:gdLst>
                <a:gd name="T0" fmla="*/ 0 w 29"/>
                <a:gd name="T1" fmla="*/ 0 h 48"/>
                <a:gd name="T2" fmla="*/ 15 w 29"/>
                <a:gd name="T3" fmla="*/ 24 h 48"/>
                <a:gd name="T4" fmla="*/ 29 w 29"/>
                <a:gd name="T5" fmla="*/ 48 h 48"/>
              </a:gdLst>
              <a:ahLst/>
              <a:cxnLst>
                <a:cxn ang="0">
                  <a:pos x="T0" y="T1"/>
                </a:cxn>
                <a:cxn ang="0">
                  <a:pos x="T2" y="T3"/>
                </a:cxn>
                <a:cxn ang="0">
                  <a:pos x="T4" y="T5"/>
                </a:cxn>
              </a:cxnLst>
              <a:rect l="0" t="0" r="r" b="b"/>
              <a:pathLst>
                <a:path w="29" h="48">
                  <a:moveTo>
                    <a:pt x="0" y="0"/>
                  </a:moveTo>
                  <a:lnTo>
                    <a:pt x="15" y="24"/>
                  </a:lnTo>
                  <a:lnTo>
                    <a:pt x="29"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833" name="Line 145"/>
            <p:cNvSpPr>
              <a:spLocks noChangeShapeType="1"/>
            </p:cNvSpPr>
            <p:nvPr/>
          </p:nvSpPr>
          <p:spPr bwMode="auto">
            <a:xfrm>
              <a:off x="2478"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834" name="Freeform 146"/>
            <p:cNvSpPr>
              <a:spLocks/>
            </p:cNvSpPr>
            <p:nvPr/>
          </p:nvSpPr>
          <p:spPr bwMode="auto">
            <a:xfrm>
              <a:off x="2496" y="1617"/>
              <a:ext cx="22" cy="24"/>
            </a:xfrm>
            <a:custGeom>
              <a:avLst/>
              <a:gdLst>
                <a:gd name="T0" fmla="*/ 0 w 29"/>
                <a:gd name="T1" fmla="*/ 0 h 43"/>
                <a:gd name="T2" fmla="*/ 14 w 29"/>
                <a:gd name="T3" fmla="*/ 19 h 43"/>
                <a:gd name="T4" fmla="*/ 29 w 29"/>
                <a:gd name="T5" fmla="*/ 43 h 43"/>
              </a:gdLst>
              <a:ahLst/>
              <a:cxnLst>
                <a:cxn ang="0">
                  <a:pos x="T0" y="T1"/>
                </a:cxn>
                <a:cxn ang="0">
                  <a:pos x="T2" y="T3"/>
                </a:cxn>
                <a:cxn ang="0">
                  <a:pos x="T4" y="T5"/>
                </a:cxn>
              </a:cxnLst>
              <a:rect l="0" t="0" r="r" b="b"/>
              <a:pathLst>
                <a:path w="29" h="43">
                  <a:moveTo>
                    <a:pt x="0" y="0"/>
                  </a:moveTo>
                  <a:lnTo>
                    <a:pt x="14" y="19"/>
                  </a:lnTo>
                  <a:lnTo>
                    <a:pt x="29" y="4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835" name="Line 147"/>
            <p:cNvSpPr>
              <a:spLocks noChangeShapeType="1"/>
            </p:cNvSpPr>
            <p:nvPr/>
          </p:nvSpPr>
          <p:spPr bwMode="auto">
            <a:xfrm>
              <a:off x="2518"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836" name="Line 148"/>
            <p:cNvSpPr>
              <a:spLocks noChangeShapeType="1"/>
            </p:cNvSpPr>
            <p:nvPr/>
          </p:nvSpPr>
          <p:spPr bwMode="auto">
            <a:xfrm>
              <a:off x="2536"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837" name="Freeform 149"/>
            <p:cNvSpPr>
              <a:spLocks/>
            </p:cNvSpPr>
            <p:nvPr/>
          </p:nvSpPr>
          <p:spPr bwMode="auto">
            <a:xfrm>
              <a:off x="2554" y="1686"/>
              <a:ext cx="21" cy="20"/>
            </a:xfrm>
            <a:custGeom>
              <a:avLst/>
              <a:gdLst>
                <a:gd name="T0" fmla="*/ 0 w 29"/>
                <a:gd name="T1" fmla="*/ 0 h 34"/>
                <a:gd name="T2" fmla="*/ 14 w 29"/>
                <a:gd name="T3" fmla="*/ 20 h 34"/>
                <a:gd name="T4" fmla="*/ 29 w 29"/>
                <a:gd name="T5" fmla="*/ 34 h 34"/>
              </a:gdLst>
              <a:ahLst/>
              <a:cxnLst>
                <a:cxn ang="0">
                  <a:pos x="T0" y="T1"/>
                </a:cxn>
                <a:cxn ang="0">
                  <a:pos x="T2" y="T3"/>
                </a:cxn>
                <a:cxn ang="0">
                  <a:pos x="T4" y="T5"/>
                </a:cxn>
              </a:cxnLst>
              <a:rect l="0" t="0" r="r" b="b"/>
              <a:pathLst>
                <a:path w="29" h="34">
                  <a:moveTo>
                    <a:pt x="0" y="0"/>
                  </a:moveTo>
                  <a:lnTo>
                    <a:pt x="14" y="20"/>
                  </a:lnTo>
                  <a:lnTo>
                    <a:pt x="29" y="3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838" name="Line 150"/>
            <p:cNvSpPr>
              <a:spLocks noChangeShapeType="1"/>
            </p:cNvSpPr>
            <p:nvPr/>
          </p:nvSpPr>
          <p:spPr bwMode="auto">
            <a:xfrm>
              <a:off x="2575"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839" name="Freeform 151"/>
            <p:cNvSpPr>
              <a:spLocks/>
            </p:cNvSpPr>
            <p:nvPr/>
          </p:nvSpPr>
          <p:spPr bwMode="auto">
            <a:xfrm>
              <a:off x="2593" y="1725"/>
              <a:ext cx="21" cy="15"/>
            </a:xfrm>
            <a:custGeom>
              <a:avLst/>
              <a:gdLst>
                <a:gd name="T0" fmla="*/ 0 w 28"/>
                <a:gd name="T1" fmla="*/ 0 h 28"/>
                <a:gd name="T2" fmla="*/ 14 w 28"/>
                <a:gd name="T3" fmla="*/ 14 h 28"/>
                <a:gd name="T4" fmla="*/ 28 w 28"/>
                <a:gd name="T5" fmla="*/ 28 h 28"/>
              </a:gdLst>
              <a:ahLst/>
              <a:cxnLst>
                <a:cxn ang="0">
                  <a:pos x="T0" y="T1"/>
                </a:cxn>
                <a:cxn ang="0">
                  <a:pos x="T2" y="T3"/>
                </a:cxn>
                <a:cxn ang="0">
                  <a:pos x="T4" y="T5"/>
                </a:cxn>
              </a:cxnLst>
              <a:rect l="0" t="0" r="r" b="b"/>
              <a:pathLst>
                <a:path w="28" h="28">
                  <a:moveTo>
                    <a:pt x="0" y="0"/>
                  </a:moveTo>
                  <a:lnTo>
                    <a:pt x="14" y="14"/>
                  </a:lnTo>
                  <a:lnTo>
                    <a:pt x="28" y="2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840" name="Line 152"/>
            <p:cNvSpPr>
              <a:spLocks noChangeShapeType="1"/>
            </p:cNvSpPr>
            <p:nvPr/>
          </p:nvSpPr>
          <p:spPr bwMode="auto">
            <a:xfrm>
              <a:off x="2614"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841" name="Freeform 153"/>
            <p:cNvSpPr>
              <a:spLocks/>
            </p:cNvSpPr>
            <p:nvPr/>
          </p:nvSpPr>
          <p:spPr bwMode="auto">
            <a:xfrm>
              <a:off x="2632" y="1757"/>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842" name="Line 154"/>
            <p:cNvSpPr>
              <a:spLocks noChangeShapeType="1"/>
            </p:cNvSpPr>
            <p:nvPr/>
          </p:nvSpPr>
          <p:spPr bwMode="auto">
            <a:xfrm>
              <a:off x="2654"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843" name="Line 155"/>
            <p:cNvSpPr>
              <a:spLocks noChangeShapeType="1"/>
            </p:cNvSpPr>
            <p:nvPr/>
          </p:nvSpPr>
          <p:spPr bwMode="auto">
            <a:xfrm>
              <a:off x="2672"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844" name="Freeform 156"/>
            <p:cNvSpPr>
              <a:spLocks/>
            </p:cNvSpPr>
            <p:nvPr/>
          </p:nvSpPr>
          <p:spPr bwMode="auto">
            <a:xfrm>
              <a:off x="2690" y="1797"/>
              <a:ext cx="22" cy="11"/>
            </a:xfrm>
            <a:custGeom>
              <a:avLst/>
              <a:gdLst>
                <a:gd name="T0" fmla="*/ 0 w 29"/>
                <a:gd name="T1" fmla="*/ 0 h 19"/>
                <a:gd name="T2" fmla="*/ 14 w 29"/>
                <a:gd name="T3" fmla="*/ 10 h 19"/>
                <a:gd name="T4" fmla="*/ 29 w 29"/>
                <a:gd name="T5" fmla="*/ 19 h 19"/>
              </a:gdLst>
              <a:ahLst/>
              <a:cxnLst>
                <a:cxn ang="0">
                  <a:pos x="T0" y="T1"/>
                </a:cxn>
                <a:cxn ang="0">
                  <a:pos x="T2" y="T3"/>
                </a:cxn>
                <a:cxn ang="0">
                  <a:pos x="T4" y="T5"/>
                </a:cxn>
              </a:cxnLst>
              <a:rect l="0" t="0" r="r" b="b"/>
              <a:pathLst>
                <a:path w="29" h="19">
                  <a:moveTo>
                    <a:pt x="0" y="0"/>
                  </a:moveTo>
                  <a:lnTo>
                    <a:pt x="14" y="10"/>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845" name="Line 157"/>
            <p:cNvSpPr>
              <a:spLocks noChangeShapeType="1"/>
            </p:cNvSpPr>
            <p:nvPr/>
          </p:nvSpPr>
          <p:spPr bwMode="auto">
            <a:xfrm>
              <a:off x="2712"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846" name="Freeform 158"/>
            <p:cNvSpPr>
              <a:spLocks/>
            </p:cNvSpPr>
            <p:nvPr/>
          </p:nvSpPr>
          <p:spPr bwMode="auto">
            <a:xfrm>
              <a:off x="2730" y="1819"/>
              <a:ext cx="22" cy="11"/>
            </a:xfrm>
            <a:custGeom>
              <a:avLst/>
              <a:gdLst>
                <a:gd name="T0" fmla="*/ 0 w 29"/>
                <a:gd name="T1" fmla="*/ 0 h 19"/>
                <a:gd name="T2" fmla="*/ 14 w 29"/>
                <a:gd name="T3" fmla="*/ 9 h 19"/>
                <a:gd name="T4" fmla="*/ 29 w 29"/>
                <a:gd name="T5" fmla="*/ 19 h 19"/>
              </a:gdLst>
              <a:ahLst/>
              <a:cxnLst>
                <a:cxn ang="0">
                  <a:pos x="T0" y="T1"/>
                </a:cxn>
                <a:cxn ang="0">
                  <a:pos x="T2" y="T3"/>
                </a:cxn>
                <a:cxn ang="0">
                  <a:pos x="T4" y="T5"/>
                </a:cxn>
              </a:cxnLst>
              <a:rect l="0" t="0" r="r" b="b"/>
              <a:pathLst>
                <a:path w="29" h="19">
                  <a:moveTo>
                    <a:pt x="0" y="0"/>
                  </a:moveTo>
                  <a:lnTo>
                    <a:pt x="14" y="9"/>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847" name="Line 159"/>
            <p:cNvSpPr>
              <a:spLocks noChangeShapeType="1"/>
            </p:cNvSpPr>
            <p:nvPr/>
          </p:nvSpPr>
          <p:spPr bwMode="auto">
            <a:xfrm>
              <a:off x="2752"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848" name="Line 160"/>
            <p:cNvSpPr>
              <a:spLocks noChangeShapeType="1"/>
            </p:cNvSpPr>
            <p:nvPr/>
          </p:nvSpPr>
          <p:spPr bwMode="auto">
            <a:xfrm>
              <a:off x="2770"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849" name="Freeform 161"/>
            <p:cNvSpPr>
              <a:spLocks/>
            </p:cNvSpPr>
            <p:nvPr/>
          </p:nvSpPr>
          <p:spPr bwMode="auto">
            <a:xfrm>
              <a:off x="2788" y="1846"/>
              <a:ext cx="21" cy="5"/>
            </a:xfrm>
            <a:custGeom>
              <a:avLst/>
              <a:gdLst>
                <a:gd name="T0" fmla="*/ 0 w 28"/>
                <a:gd name="T1" fmla="*/ 0 h 9"/>
                <a:gd name="T2" fmla="*/ 14 w 28"/>
                <a:gd name="T3" fmla="*/ 4 h 9"/>
                <a:gd name="T4" fmla="*/ 28 w 28"/>
                <a:gd name="T5" fmla="*/ 9 h 9"/>
              </a:gdLst>
              <a:ahLst/>
              <a:cxnLst>
                <a:cxn ang="0">
                  <a:pos x="T0" y="T1"/>
                </a:cxn>
                <a:cxn ang="0">
                  <a:pos x="T2" y="T3"/>
                </a:cxn>
                <a:cxn ang="0">
                  <a:pos x="T4" y="T5"/>
                </a:cxn>
              </a:cxnLst>
              <a:rect l="0" t="0" r="r" b="b"/>
              <a:pathLst>
                <a:path w="28" h="9">
                  <a:moveTo>
                    <a:pt x="0" y="0"/>
                  </a:moveTo>
                  <a:lnTo>
                    <a:pt x="14" y="4"/>
                  </a:lnTo>
                  <a:lnTo>
                    <a:pt x="28"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850" name="Line 162"/>
            <p:cNvSpPr>
              <a:spLocks noChangeShapeType="1"/>
            </p:cNvSpPr>
            <p:nvPr/>
          </p:nvSpPr>
          <p:spPr bwMode="auto">
            <a:xfrm>
              <a:off x="2809"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851" name="Freeform 163"/>
            <p:cNvSpPr>
              <a:spLocks/>
            </p:cNvSpPr>
            <p:nvPr/>
          </p:nvSpPr>
          <p:spPr bwMode="auto">
            <a:xfrm>
              <a:off x="2827" y="1857"/>
              <a:ext cx="22" cy="5"/>
            </a:xfrm>
            <a:custGeom>
              <a:avLst/>
              <a:gdLst>
                <a:gd name="T0" fmla="*/ 0 w 29"/>
                <a:gd name="T1" fmla="*/ 0 h 9"/>
                <a:gd name="T2" fmla="*/ 15 w 29"/>
                <a:gd name="T3" fmla="*/ 5 h 9"/>
                <a:gd name="T4" fmla="*/ 29 w 29"/>
                <a:gd name="T5" fmla="*/ 9 h 9"/>
              </a:gdLst>
              <a:ahLst/>
              <a:cxnLst>
                <a:cxn ang="0">
                  <a:pos x="T0" y="T1"/>
                </a:cxn>
                <a:cxn ang="0">
                  <a:pos x="T2" y="T3"/>
                </a:cxn>
                <a:cxn ang="0">
                  <a:pos x="T4" y="T5"/>
                </a:cxn>
              </a:cxnLst>
              <a:rect l="0" t="0" r="r" b="b"/>
              <a:pathLst>
                <a:path w="29" h="9">
                  <a:moveTo>
                    <a:pt x="0" y="0"/>
                  </a:moveTo>
                  <a:lnTo>
                    <a:pt x="15" y="5"/>
                  </a:lnTo>
                  <a:lnTo>
                    <a:pt x="29"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852" name="Line 164"/>
            <p:cNvSpPr>
              <a:spLocks noChangeShapeType="1"/>
            </p:cNvSpPr>
            <p:nvPr/>
          </p:nvSpPr>
          <p:spPr bwMode="auto">
            <a:xfrm>
              <a:off x="2849"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853" name="Freeform 165"/>
            <p:cNvSpPr>
              <a:spLocks/>
            </p:cNvSpPr>
            <p:nvPr/>
          </p:nvSpPr>
          <p:spPr bwMode="auto">
            <a:xfrm>
              <a:off x="2867" y="1868"/>
              <a:ext cx="21" cy="5"/>
            </a:xfrm>
            <a:custGeom>
              <a:avLst/>
              <a:gdLst>
                <a:gd name="T0" fmla="*/ 0 w 29"/>
                <a:gd name="T1" fmla="*/ 0 h 10"/>
                <a:gd name="T2" fmla="*/ 14 w 29"/>
                <a:gd name="T3" fmla="*/ 5 h 10"/>
                <a:gd name="T4" fmla="*/ 29 w 29"/>
                <a:gd name="T5" fmla="*/ 10 h 10"/>
              </a:gdLst>
              <a:ahLst/>
              <a:cxnLst>
                <a:cxn ang="0">
                  <a:pos x="T0" y="T1"/>
                </a:cxn>
                <a:cxn ang="0">
                  <a:pos x="T2" y="T3"/>
                </a:cxn>
                <a:cxn ang="0">
                  <a:pos x="T4" y="T5"/>
                </a:cxn>
              </a:cxnLst>
              <a:rect l="0" t="0" r="r" b="b"/>
              <a:pathLst>
                <a:path w="29" h="10">
                  <a:moveTo>
                    <a:pt x="0" y="0"/>
                  </a:moveTo>
                  <a:lnTo>
                    <a:pt x="14" y="5"/>
                  </a:lnTo>
                  <a:lnTo>
                    <a:pt x="29"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854" name="Line 166"/>
            <p:cNvSpPr>
              <a:spLocks noChangeShapeType="1"/>
            </p:cNvSpPr>
            <p:nvPr/>
          </p:nvSpPr>
          <p:spPr bwMode="auto">
            <a:xfrm>
              <a:off x="2888"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855" name="Line 167"/>
            <p:cNvSpPr>
              <a:spLocks noChangeShapeType="1"/>
            </p:cNvSpPr>
            <p:nvPr/>
          </p:nvSpPr>
          <p:spPr bwMode="auto">
            <a:xfrm>
              <a:off x="2906"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856" name="Freeform 168"/>
            <p:cNvSpPr>
              <a:spLocks/>
            </p:cNvSpPr>
            <p:nvPr/>
          </p:nvSpPr>
          <p:spPr bwMode="auto">
            <a:xfrm>
              <a:off x="2924" y="1881"/>
              <a:ext cx="22" cy="3"/>
            </a:xfrm>
            <a:custGeom>
              <a:avLst/>
              <a:gdLst>
                <a:gd name="T0" fmla="*/ 0 w 29"/>
                <a:gd name="T1" fmla="*/ 0 h 5"/>
                <a:gd name="T2" fmla="*/ 14 w 29"/>
                <a:gd name="T3" fmla="*/ 5 h 5"/>
                <a:gd name="T4" fmla="*/ 29 w 29"/>
                <a:gd name="T5" fmla="*/ 5 h 5"/>
              </a:gdLst>
              <a:ahLst/>
              <a:cxnLst>
                <a:cxn ang="0">
                  <a:pos x="T0" y="T1"/>
                </a:cxn>
                <a:cxn ang="0">
                  <a:pos x="T2" y="T3"/>
                </a:cxn>
                <a:cxn ang="0">
                  <a:pos x="T4" y="T5"/>
                </a:cxn>
              </a:cxnLst>
              <a:rect l="0" t="0" r="r" b="b"/>
              <a:pathLst>
                <a:path w="29" h="5">
                  <a:moveTo>
                    <a:pt x="0" y="0"/>
                  </a:moveTo>
                  <a:lnTo>
                    <a:pt x="14"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857" name="Line 169"/>
            <p:cNvSpPr>
              <a:spLocks noChangeShapeType="1"/>
            </p:cNvSpPr>
            <p:nvPr/>
          </p:nvSpPr>
          <p:spPr bwMode="auto">
            <a:xfrm>
              <a:off x="2946"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858" name="Freeform 170"/>
            <p:cNvSpPr>
              <a:spLocks/>
            </p:cNvSpPr>
            <p:nvPr/>
          </p:nvSpPr>
          <p:spPr bwMode="auto">
            <a:xfrm>
              <a:off x="2964" y="1887"/>
              <a:ext cx="21" cy="2"/>
            </a:xfrm>
            <a:custGeom>
              <a:avLst/>
              <a:gdLst>
                <a:gd name="T0" fmla="*/ 0 w 28"/>
                <a:gd name="T1" fmla="*/ 0 h 4"/>
                <a:gd name="T2" fmla="*/ 14 w 28"/>
                <a:gd name="T3" fmla="*/ 4 h 4"/>
                <a:gd name="T4" fmla="*/ 28 w 28"/>
                <a:gd name="T5" fmla="*/ 4 h 4"/>
              </a:gdLst>
              <a:ahLst/>
              <a:cxnLst>
                <a:cxn ang="0">
                  <a:pos x="T0" y="T1"/>
                </a:cxn>
                <a:cxn ang="0">
                  <a:pos x="T2" y="T3"/>
                </a:cxn>
                <a:cxn ang="0">
                  <a:pos x="T4" y="T5"/>
                </a:cxn>
              </a:cxnLst>
              <a:rect l="0" t="0" r="r" b="b"/>
              <a:pathLst>
                <a:path w="28" h="4">
                  <a:moveTo>
                    <a:pt x="0" y="0"/>
                  </a:moveTo>
                  <a:lnTo>
                    <a:pt x="14" y="4"/>
                  </a:lnTo>
                  <a:lnTo>
                    <a:pt x="28"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859" name="Line 171"/>
            <p:cNvSpPr>
              <a:spLocks noChangeShapeType="1"/>
            </p:cNvSpPr>
            <p:nvPr/>
          </p:nvSpPr>
          <p:spPr bwMode="auto">
            <a:xfrm>
              <a:off x="2985"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860" name="Line 172"/>
            <p:cNvSpPr>
              <a:spLocks noChangeShapeType="1"/>
            </p:cNvSpPr>
            <p:nvPr/>
          </p:nvSpPr>
          <p:spPr bwMode="auto">
            <a:xfrm>
              <a:off x="3003"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861" name="Freeform 173"/>
            <p:cNvSpPr>
              <a:spLocks/>
            </p:cNvSpPr>
            <p:nvPr/>
          </p:nvSpPr>
          <p:spPr bwMode="auto">
            <a:xfrm>
              <a:off x="3021" y="1892"/>
              <a:ext cx="22" cy="3"/>
            </a:xfrm>
            <a:custGeom>
              <a:avLst/>
              <a:gdLst>
                <a:gd name="T0" fmla="*/ 0 w 29"/>
                <a:gd name="T1" fmla="*/ 0 h 5"/>
                <a:gd name="T2" fmla="*/ 15 w 29"/>
                <a:gd name="T3" fmla="*/ 5 h 5"/>
                <a:gd name="T4" fmla="*/ 29 w 29"/>
                <a:gd name="T5" fmla="*/ 5 h 5"/>
              </a:gdLst>
              <a:ahLst/>
              <a:cxnLst>
                <a:cxn ang="0">
                  <a:pos x="T0" y="T1"/>
                </a:cxn>
                <a:cxn ang="0">
                  <a:pos x="T2" y="T3"/>
                </a:cxn>
                <a:cxn ang="0">
                  <a:pos x="T4" y="T5"/>
                </a:cxn>
              </a:cxnLst>
              <a:rect l="0" t="0" r="r" b="b"/>
              <a:pathLst>
                <a:path w="29" h="5">
                  <a:moveTo>
                    <a:pt x="0" y="0"/>
                  </a:moveTo>
                  <a:lnTo>
                    <a:pt x="15"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862" name="Line 174"/>
            <p:cNvSpPr>
              <a:spLocks noChangeShapeType="1"/>
            </p:cNvSpPr>
            <p:nvPr/>
          </p:nvSpPr>
          <p:spPr bwMode="auto">
            <a:xfrm>
              <a:off x="3043"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863" name="Freeform 175"/>
            <p:cNvSpPr>
              <a:spLocks/>
            </p:cNvSpPr>
            <p:nvPr/>
          </p:nvSpPr>
          <p:spPr bwMode="auto">
            <a:xfrm>
              <a:off x="3061" y="1895"/>
              <a:ext cx="22" cy="2"/>
            </a:xfrm>
            <a:custGeom>
              <a:avLst/>
              <a:gdLst>
                <a:gd name="T0" fmla="*/ 0 w 29"/>
                <a:gd name="T1" fmla="*/ 0 h 5"/>
                <a:gd name="T2" fmla="*/ 15 w 29"/>
                <a:gd name="T3" fmla="*/ 0 h 5"/>
                <a:gd name="T4" fmla="*/ 29 w 29"/>
                <a:gd name="T5" fmla="*/ 5 h 5"/>
              </a:gdLst>
              <a:ahLst/>
              <a:cxnLst>
                <a:cxn ang="0">
                  <a:pos x="T0" y="T1"/>
                </a:cxn>
                <a:cxn ang="0">
                  <a:pos x="T2" y="T3"/>
                </a:cxn>
                <a:cxn ang="0">
                  <a:pos x="T4" y="T5"/>
                </a:cxn>
              </a:cxnLst>
              <a:rect l="0" t="0" r="r" b="b"/>
              <a:pathLst>
                <a:path w="29" h="5">
                  <a:moveTo>
                    <a:pt x="0" y="0"/>
                  </a:moveTo>
                  <a:lnTo>
                    <a:pt x="15" y="0"/>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864" name="Line 176"/>
            <p:cNvSpPr>
              <a:spLocks noChangeShapeType="1"/>
            </p:cNvSpPr>
            <p:nvPr/>
          </p:nvSpPr>
          <p:spPr bwMode="auto">
            <a:xfrm>
              <a:off x="308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865" name="Freeform 177"/>
            <p:cNvSpPr>
              <a:spLocks/>
            </p:cNvSpPr>
            <p:nvPr/>
          </p:nvSpPr>
          <p:spPr bwMode="auto">
            <a:xfrm>
              <a:off x="3101" y="1897"/>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866" name="Line 178"/>
            <p:cNvSpPr>
              <a:spLocks noChangeShapeType="1"/>
            </p:cNvSpPr>
            <p:nvPr/>
          </p:nvSpPr>
          <p:spPr bwMode="auto">
            <a:xfrm>
              <a:off x="312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867" name="Freeform 179"/>
            <p:cNvSpPr>
              <a:spLocks/>
            </p:cNvSpPr>
            <p:nvPr/>
          </p:nvSpPr>
          <p:spPr bwMode="auto">
            <a:xfrm>
              <a:off x="3141" y="1897"/>
              <a:ext cx="18" cy="3"/>
            </a:xfrm>
            <a:custGeom>
              <a:avLst/>
              <a:gdLst>
                <a:gd name="T0" fmla="*/ 0 w 24"/>
                <a:gd name="T1" fmla="*/ 0 h 5"/>
                <a:gd name="T2" fmla="*/ 9 w 24"/>
                <a:gd name="T3" fmla="*/ 0 h 5"/>
                <a:gd name="T4" fmla="*/ 24 w 24"/>
                <a:gd name="T5" fmla="*/ 5 h 5"/>
              </a:gdLst>
              <a:ahLst/>
              <a:cxnLst>
                <a:cxn ang="0">
                  <a:pos x="T0" y="T1"/>
                </a:cxn>
                <a:cxn ang="0">
                  <a:pos x="T2" y="T3"/>
                </a:cxn>
                <a:cxn ang="0">
                  <a:pos x="T4" y="T5"/>
                </a:cxn>
              </a:cxnLst>
              <a:rect l="0" t="0" r="r" b="b"/>
              <a:pathLst>
                <a:path w="24" h="5">
                  <a:moveTo>
                    <a:pt x="0" y="0"/>
                  </a:moveTo>
                  <a:lnTo>
                    <a:pt x="9" y="0"/>
                  </a:lnTo>
                  <a:lnTo>
                    <a:pt x="24"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868" name="Freeform 180"/>
            <p:cNvSpPr>
              <a:spLocks/>
            </p:cNvSpPr>
            <p:nvPr/>
          </p:nvSpPr>
          <p:spPr bwMode="auto">
            <a:xfrm>
              <a:off x="3159"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869" name="Line 181"/>
            <p:cNvSpPr>
              <a:spLocks noChangeShapeType="1"/>
            </p:cNvSpPr>
            <p:nvPr/>
          </p:nvSpPr>
          <p:spPr bwMode="auto">
            <a:xfrm>
              <a:off x="318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870" name="Freeform 182"/>
            <p:cNvSpPr>
              <a:spLocks/>
            </p:cNvSpPr>
            <p:nvPr/>
          </p:nvSpPr>
          <p:spPr bwMode="auto">
            <a:xfrm>
              <a:off x="3198" y="1900"/>
              <a:ext cx="21"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871" name="Line 183"/>
            <p:cNvSpPr>
              <a:spLocks noChangeShapeType="1"/>
            </p:cNvSpPr>
            <p:nvPr/>
          </p:nvSpPr>
          <p:spPr bwMode="auto">
            <a:xfrm>
              <a:off x="321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872" name="Line 184"/>
            <p:cNvSpPr>
              <a:spLocks noChangeShapeType="1"/>
            </p:cNvSpPr>
            <p:nvPr/>
          </p:nvSpPr>
          <p:spPr bwMode="auto">
            <a:xfrm>
              <a:off x="3237"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873" name="Freeform 185"/>
            <p:cNvSpPr>
              <a:spLocks/>
            </p:cNvSpPr>
            <p:nvPr/>
          </p:nvSpPr>
          <p:spPr bwMode="auto">
            <a:xfrm>
              <a:off x="3255" y="1900"/>
              <a:ext cx="22" cy="2"/>
            </a:xfrm>
            <a:custGeom>
              <a:avLst/>
              <a:gdLst>
                <a:gd name="T0" fmla="*/ 0 w 29"/>
                <a:gd name="T1" fmla="*/ 0 h 4"/>
                <a:gd name="T2" fmla="*/ 15 w 29"/>
                <a:gd name="T3" fmla="*/ 0 h 4"/>
                <a:gd name="T4" fmla="*/ 29 w 29"/>
                <a:gd name="T5" fmla="*/ 4 h 4"/>
              </a:gdLst>
              <a:ahLst/>
              <a:cxnLst>
                <a:cxn ang="0">
                  <a:pos x="T0" y="T1"/>
                </a:cxn>
                <a:cxn ang="0">
                  <a:pos x="T2" y="T3"/>
                </a:cxn>
                <a:cxn ang="0">
                  <a:pos x="T4" y="T5"/>
                </a:cxn>
              </a:cxnLst>
              <a:rect l="0" t="0" r="r" b="b"/>
              <a:pathLst>
                <a:path w="29" h="4">
                  <a:moveTo>
                    <a:pt x="0" y="0"/>
                  </a:moveTo>
                  <a:lnTo>
                    <a:pt x="15" y="0"/>
                  </a:lnTo>
                  <a:lnTo>
                    <a:pt x="29"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874" name="Line 186"/>
            <p:cNvSpPr>
              <a:spLocks noChangeShapeType="1"/>
            </p:cNvSpPr>
            <p:nvPr/>
          </p:nvSpPr>
          <p:spPr bwMode="auto">
            <a:xfrm>
              <a:off x="327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875" name="Freeform 187"/>
            <p:cNvSpPr>
              <a:spLocks/>
            </p:cNvSpPr>
            <p:nvPr/>
          </p:nvSpPr>
          <p:spPr bwMode="auto">
            <a:xfrm>
              <a:off x="3295" y="1902"/>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876" name="Line 188"/>
            <p:cNvSpPr>
              <a:spLocks noChangeShapeType="1"/>
            </p:cNvSpPr>
            <p:nvPr/>
          </p:nvSpPr>
          <p:spPr bwMode="auto">
            <a:xfrm>
              <a:off x="331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877" name="Freeform 189"/>
            <p:cNvSpPr>
              <a:spLocks/>
            </p:cNvSpPr>
            <p:nvPr/>
          </p:nvSpPr>
          <p:spPr bwMode="auto">
            <a:xfrm>
              <a:off x="3335"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878" name="Line 190"/>
            <p:cNvSpPr>
              <a:spLocks noChangeShapeType="1"/>
            </p:cNvSpPr>
            <p:nvPr/>
          </p:nvSpPr>
          <p:spPr bwMode="auto">
            <a:xfrm>
              <a:off x="3356"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879" name="Freeform 191"/>
            <p:cNvSpPr>
              <a:spLocks/>
            </p:cNvSpPr>
            <p:nvPr/>
          </p:nvSpPr>
          <p:spPr bwMode="auto">
            <a:xfrm>
              <a:off x="288" y="1901"/>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grpSp>
      <p:grpSp>
        <p:nvGrpSpPr>
          <p:cNvPr id="114880" name="Group 192"/>
          <p:cNvGrpSpPr>
            <a:grpSpLocks/>
          </p:cNvGrpSpPr>
          <p:nvPr/>
        </p:nvGrpSpPr>
        <p:grpSpPr bwMode="auto">
          <a:xfrm rot="-16200000">
            <a:off x="3602831" y="3196432"/>
            <a:ext cx="822325" cy="401638"/>
            <a:chOff x="253" y="586"/>
            <a:chExt cx="3121" cy="1317"/>
          </a:xfrm>
        </p:grpSpPr>
        <p:sp>
          <p:nvSpPr>
            <p:cNvPr id="114881" name="Line 193"/>
            <p:cNvSpPr>
              <a:spLocks noChangeShapeType="1"/>
            </p:cNvSpPr>
            <p:nvPr/>
          </p:nvSpPr>
          <p:spPr bwMode="auto">
            <a:xfrm>
              <a:off x="253"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882" name="Freeform 194"/>
            <p:cNvSpPr>
              <a:spLocks/>
            </p:cNvSpPr>
            <p:nvPr/>
          </p:nvSpPr>
          <p:spPr bwMode="auto">
            <a:xfrm>
              <a:off x="271"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883" name="Freeform 195"/>
            <p:cNvSpPr>
              <a:spLocks/>
            </p:cNvSpPr>
            <p:nvPr/>
          </p:nvSpPr>
          <p:spPr bwMode="auto">
            <a:xfrm>
              <a:off x="310" y="1902"/>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884" name="Line 196"/>
            <p:cNvSpPr>
              <a:spLocks noChangeShapeType="1"/>
            </p:cNvSpPr>
            <p:nvPr/>
          </p:nvSpPr>
          <p:spPr bwMode="auto">
            <a:xfrm>
              <a:off x="332"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885" name="Freeform 197"/>
            <p:cNvSpPr>
              <a:spLocks/>
            </p:cNvSpPr>
            <p:nvPr/>
          </p:nvSpPr>
          <p:spPr bwMode="auto">
            <a:xfrm>
              <a:off x="350" y="1900"/>
              <a:ext cx="22" cy="2"/>
            </a:xfrm>
            <a:custGeom>
              <a:avLst/>
              <a:gdLst>
                <a:gd name="T0" fmla="*/ 0 w 29"/>
                <a:gd name="T1" fmla="*/ 4 h 4"/>
                <a:gd name="T2" fmla="*/ 14 w 29"/>
                <a:gd name="T3" fmla="*/ 0 h 4"/>
                <a:gd name="T4" fmla="*/ 29 w 29"/>
                <a:gd name="T5" fmla="*/ 0 h 4"/>
              </a:gdLst>
              <a:ahLst/>
              <a:cxnLst>
                <a:cxn ang="0">
                  <a:pos x="T0" y="T1"/>
                </a:cxn>
                <a:cxn ang="0">
                  <a:pos x="T2" y="T3"/>
                </a:cxn>
                <a:cxn ang="0">
                  <a:pos x="T4" y="T5"/>
                </a:cxn>
              </a:cxnLst>
              <a:rect l="0" t="0" r="r" b="b"/>
              <a:pathLst>
                <a:path w="29" h="4">
                  <a:moveTo>
                    <a:pt x="0" y="4"/>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886" name="Line 198"/>
            <p:cNvSpPr>
              <a:spLocks noChangeShapeType="1"/>
            </p:cNvSpPr>
            <p:nvPr/>
          </p:nvSpPr>
          <p:spPr bwMode="auto">
            <a:xfrm>
              <a:off x="372"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887" name="Line 199"/>
            <p:cNvSpPr>
              <a:spLocks noChangeShapeType="1"/>
            </p:cNvSpPr>
            <p:nvPr/>
          </p:nvSpPr>
          <p:spPr bwMode="auto">
            <a:xfrm>
              <a:off x="39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888" name="Freeform 200"/>
            <p:cNvSpPr>
              <a:spLocks/>
            </p:cNvSpPr>
            <p:nvPr/>
          </p:nvSpPr>
          <p:spPr bwMode="auto">
            <a:xfrm>
              <a:off x="408" y="1900"/>
              <a:ext cx="21"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889" name="Line 201"/>
            <p:cNvSpPr>
              <a:spLocks noChangeShapeType="1"/>
            </p:cNvSpPr>
            <p:nvPr/>
          </p:nvSpPr>
          <p:spPr bwMode="auto">
            <a:xfrm>
              <a:off x="42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890" name="Freeform 202"/>
            <p:cNvSpPr>
              <a:spLocks/>
            </p:cNvSpPr>
            <p:nvPr/>
          </p:nvSpPr>
          <p:spPr bwMode="auto">
            <a:xfrm>
              <a:off x="447"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891" name="Freeform 203"/>
            <p:cNvSpPr>
              <a:spLocks/>
            </p:cNvSpPr>
            <p:nvPr/>
          </p:nvSpPr>
          <p:spPr bwMode="auto">
            <a:xfrm>
              <a:off x="468" y="1897"/>
              <a:ext cx="18" cy="3"/>
            </a:xfrm>
            <a:custGeom>
              <a:avLst/>
              <a:gdLst>
                <a:gd name="T0" fmla="*/ 0 w 24"/>
                <a:gd name="T1" fmla="*/ 5 h 5"/>
                <a:gd name="T2" fmla="*/ 15 w 24"/>
                <a:gd name="T3" fmla="*/ 0 h 5"/>
                <a:gd name="T4" fmla="*/ 24 w 24"/>
                <a:gd name="T5" fmla="*/ 0 h 5"/>
              </a:gdLst>
              <a:ahLst/>
              <a:cxnLst>
                <a:cxn ang="0">
                  <a:pos x="T0" y="T1"/>
                </a:cxn>
                <a:cxn ang="0">
                  <a:pos x="T2" y="T3"/>
                </a:cxn>
                <a:cxn ang="0">
                  <a:pos x="T4" y="T5"/>
                </a:cxn>
              </a:cxnLst>
              <a:rect l="0" t="0" r="r" b="b"/>
              <a:pathLst>
                <a:path w="24" h="5">
                  <a:moveTo>
                    <a:pt x="0" y="5"/>
                  </a:moveTo>
                  <a:lnTo>
                    <a:pt x="15"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892" name="Line 204"/>
            <p:cNvSpPr>
              <a:spLocks noChangeShapeType="1"/>
            </p:cNvSpPr>
            <p:nvPr/>
          </p:nvSpPr>
          <p:spPr bwMode="auto">
            <a:xfrm>
              <a:off x="48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893" name="Freeform 205"/>
            <p:cNvSpPr>
              <a:spLocks/>
            </p:cNvSpPr>
            <p:nvPr/>
          </p:nvSpPr>
          <p:spPr bwMode="auto">
            <a:xfrm>
              <a:off x="504" y="1897"/>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894" name="Line 206"/>
            <p:cNvSpPr>
              <a:spLocks noChangeShapeType="1"/>
            </p:cNvSpPr>
            <p:nvPr/>
          </p:nvSpPr>
          <p:spPr bwMode="auto">
            <a:xfrm>
              <a:off x="52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895" name="Freeform 207"/>
            <p:cNvSpPr>
              <a:spLocks/>
            </p:cNvSpPr>
            <p:nvPr/>
          </p:nvSpPr>
          <p:spPr bwMode="auto">
            <a:xfrm>
              <a:off x="544" y="1895"/>
              <a:ext cx="22" cy="2"/>
            </a:xfrm>
            <a:custGeom>
              <a:avLst/>
              <a:gdLst>
                <a:gd name="T0" fmla="*/ 0 w 29"/>
                <a:gd name="T1" fmla="*/ 5 h 5"/>
                <a:gd name="T2" fmla="*/ 14 w 29"/>
                <a:gd name="T3" fmla="*/ 0 h 5"/>
                <a:gd name="T4" fmla="*/ 29 w 29"/>
                <a:gd name="T5" fmla="*/ 0 h 5"/>
              </a:gdLst>
              <a:ahLst/>
              <a:cxnLst>
                <a:cxn ang="0">
                  <a:pos x="T0" y="T1"/>
                </a:cxn>
                <a:cxn ang="0">
                  <a:pos x="T2" y="T3"/>
                </a:cxn>
                <a:cxn ang="0">
                  <a:pos x="T4" y="T5"/>
                </a:cxn>
              </a:cxnLst>
              <a:rect l="0" t="0" r="r" b="b"/>
              <a:pathLst>
                <a:path w="29" h="5">
                  <a:moveTo>
                    <a:pt x="0" y="5"/>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896" name="Line 208"/>
            <p:cNvSpPr>
              <a:spLocks noChangeShapeType="1"/>
            </p:cNvSpPr>
            <p:nvPr/>
          </p:nvSpPr>
          <p:spPr bwMode="auto">
            <a:xfrm>
              <a:off x="566"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897" name="Freeform 209"/>
            <p:cNvSpPr>
              <a:spLocks/>
            </p:cNvSpPr>
            <p:nvPr/>
          </p:nvSpPr>
          <p:spPr bwMode="auto">
            <a:xfrm>
              <a:off x="584" y="1892"/>
              <a:ext cx="22" cy="3"/>
            </a:xfrm>
            <a:custGeom>
              <a:avLst/>
              <a:gdLst>
                <a:gd name="T0" fmla="*/ 0 w 29"/>
                <a:gd name="T1" fmla="*/ 5 h 5"/>
                <a:gd name="T2" fmla="*/ 14 w 29"/>
                <a:gd name="T3" fmla="*/ 5 h 5"/>
                <a:gd name="T4" fmla="*/ 29 w 29"/>
                <a:gd name="T5" fmla="*/ 0 h 5"/>
              </a:gdLst>
              <a:ahLst/>
              <a:cxnLst>
                <a:cxn ang="0">
                  <a:pos x="T0" y="T1"/>
                </a:cxn>
                <a:cxn ang="0">
                  <a:pos x="T2" y="T3"/>
                </a:cxn>
                <a:cxn ang="0">
                  <a:pos x="T4" y="T5"/>
                </a:cxn>
              </a:cxnLst>
              <a:rect l="0" t="0" r="r" b="b"/>
              <a:pathLst>
                <a:path w="29" h="5">
                  <a:moveTo>
                    <a:pt x="0" y="5"/>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898" name="Line 210"/>
            <p:cNvSpPr>
              <a:spLocks noChangeShapeType="1"/>
            </p:cNvSpPr>
            <p:nvPr/>
          </p:nvSpPr>
          <p:spPr bwMode="auto">
            <a:xfrm flipV="1">
              <a:off x="606"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899" name="Line 211"/>
            <p:cNvSpPr>
              <a:spLocks noChangeShapeType="1"/>
            </p:cNvSpPr>
            <p:nvPr/>
          </p:nvSpPr>
          <p:spPr bwMode="auto">
            <a:xfrm>
              <a:off x="624"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900" name="Freeform 212"/>
            <p:cNvSpPr>
              <a:spLocks/>
            </p:cNvSpPr>
            <p:nvPr/>
          </p:nvSpPr>
          <p:spPr bwMode="auto">
            <a:xfrm>
              <a:off x="642" y="1887"/>
              <a:ext cx="21" cy="2"/>
            </a:xfrm>
            <a:custGeom>
              <a:avLst/>
              <a:gdLst>
                <a:gd name="T0" fmla="*/ 0 w 28"/>
                <a:gd name="T1" fmla="*/ 4 h 4"/>
                <a:gd name="T2" fmla="*/ 14 w 28"/>
                <a:gd name="T3" fmla="*/ 4 h 4"/>
                <a:gd name="T4" fmla="*/ 28 w 28"/>
                <a:gd name="T5" fmla="*/ 0 h 4"/>
              </a:gdLst>
              <a:ahLst/>
              <a:cxnLst>
                <a:cxn ang="0">
                  <a:pos x="T0" y="T1"/>
                </a:cxn>
                <a:cxn ang="0">
                  <a:pos x="T2" y="T3"/>
                </a:cxn>
                <a:cxn ang="0">
                  <a:pos x="T4" y="T5"/>
                </a:cxn>
              </a:cxnLst>
              <a:rect l="0" t="0" r="r" b="b"/>
              <a:pathLst>
                <a:path w="28" h="4">
                  <a:moveTo>
                    <a:pt x="0" y="4"/>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901" name="Line 213"/>
            <p:cNvSpPr>
              <a:spLocks noChangeShapeType="1"/>
            </p:cNvSpPr>
            <p:nvPr/>
          </p:nvSpPr>
          <p:spPr bwMode="auto">
            <a:xfrm flipV="1">
              <a:off x="663"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902" name="Freeform 214"/>
            <p:cNvSpPr>
              <a:spLocks/>
            </p:cNvSpPr>
            <p:nvPr/>
          </p:nvSpPr>
          <p:spPr bwMode="auto">
            <a:xfrm>
              <a:off x="681" y="1881"/>
              <a:ext cx="22" cy="3"/>
            </a:xfrm>
            <a:custGeom>
              <a:avLst/>
              <a:gdLst>
                <a:gd name="T0" fmla="*/ 0 w 29"/>
                <a:gd name="T1" fmla="*/ 5 h 5"/>
                <a:gd name="T2" fmla="*/ 15 w 29"/>
                <a:gd name="T3" fmla="*/ 5 h 5"/>
                <a:gd name="T4" fmla="*/ 29 w 29"/>
                <a:gd name="T5" fmla="*/ 0 h 5"/>
              </a:gdLst>
              <a:ahLst/>
              <a:cxnLst>
                <a:cxn ang="0">
                  <a:pos x="T0" y="T1"/>
                </a:cxn>
                <a:cxn ang="0">
                  <a:pos x="T2" y="T3"/>
                </a:cxn>
                <a:cxn ang="0">
                  <a:pos x="T4" y="T5"/>
                </a:cxn>
              </a:cxnLst>
              <a:rect l="0" t="0" r="r" b="b"/>
              <a:pathLst>
                <a:path w="29" h="5">
                  <a:moveTo>
                    <a:pt x="0" y="5"/>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903" name="Line 215"/>
            <p:cNvSpPr>
              <a:spLocks noChangeShapeType="1"/>
            </p:cNvSpPr>
            <p:nvPr/>
          </p:nvSpPr>
          <p:spPr bwMode="auto">
            <a:xfrm flipV="1">
              <a:off x="703"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904" name="Line 216"/>
            <p:cNvSpPr>
              <a:spLocks noChangeShapeType="1"/>
            </p:cNvSpPr>
            <p:nvPr/>
          </p:nvSpPr>
          <p:spPr bwMode="auto">
            <a:xfrm flipV="1">
              <a:off x="721"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905" name="Freeform 217"/>
            <p:cNvSpPr>
              <a:spLocks/>
            </p:cNvSpPr>
            <p:nvPr/>
          </p:nvSpPr>
          <p:spPr bwMode="auto">
            <a:xfrm>
              <a:off x="739" y="1868"/>
              <a:ext cx="21" cy="5"/>
            </a:xfrm>
            <a:custGeom>
              <a:avLst/>
              <a:gdLst>
                <a:gd name="T0" fmla="*/ 0 w 29"/>
                <a:gd name="T1" fmla="*/ 10 h 10"/>
                <a:gd name="T2" fmla="*/ 15 w 29"/>
                <a:gd name="T3" fmla="*/ 5 h 10"/>
                <a:gd name="T4" fmla="*/ 29 w 29"/>
                <a:gd name="T5" fmla="*/ 0 h 10"/>
              </a:gdLst>
              <a:ahLst/>
              <a:cxnLst>
                <a:cxn ang="0">
                  <a:pos x="T0" y="T1"/>
                </a:cxn>
                <a:cxn ang="0">
                  <a:pos x="T2" y="T3"/>
                </a:cxn>
                <a:cxn ang="0">
                  <a:pos x="T4" y="T5"/>
                </a:cxn>
              </a:cxnLst>
              <a:rect l="0" t="0" r="r" b="b"/>
              <a:pathLst>
                <a:path w="29" h="10">
                  <a:moveTo>
                    <a:pt x="0" y="10"/>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906" name="Line 218"/>
            <p:cNvSpPr>
              <a:spLocks noChangeShapeType="1"/>
            </p:cNvSpPr>
            <p:nvPr/>
          </p:nvSpPr>
          <p:spPr bwMode="auto">
            <a:xfrm flipV="1">
              <a:off x="760"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907" name="Freeform 219"/>
            <p:cNvSpPr>
              <a:spLocks/>
            </p:cNvSpPr>
            <p:nvPr/>
          </p:nvSpPr>
          <p:spPr bwMode="auto">
            <a:xfrm>
              <a:off x="778" y="1857"/>
              <a:ext cx="22" cy="5"/>
            </a:xfrm>
            <a:custGeom>
              <a:avLst/>
              <a:gdLst>
                <a:gd name="T0" fmla="*/ 0 w 29"/>
                <a:gd name="T1" fmla="*/ 9 h 9"/>
                <a:gd name="T2" fmla="*/ 14 w 29"/>
                <a:gd name="T3" fmla="*/ 5 h 9"/>
                <a:gd name="T4" fmla="*/ 29 w 29"/>
                <a:gd name="T5" fmla="*/ 0 h 9"/>
              </a:gdLst>
              <a:ahLst/>
              <a:cxnLst>
                <a:cxn ang="0">
                  <a:pos x="T0" y="T1"/>
                </a:cxn>
                <a:cxn ang="0">
                  <a:pos x="T2" y="T3"/>
                </a:cxn>
                <a:cxn ang="0">
                  <a:pos x="T4" y="T5"/>
                </a:cxn>
              </a:cxnLst>
              <a:rect l="0" t="0" r="r" b="b"/>
              <a:pathLst>
                <a:path w="29" h="9">
                  <a:moveTo>
                    <a:pt x="0" y="9"/>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908" name="Line 220"/>
            <p:cNvSpPr>
              <a:spLocks noChangeShapeType="1"/>
            </p:cNvSpPr>
            <p:nvPr/>
          </p:nvSpPr>
          <p:spPr bwMode="auto">
            <a:xfrm flipV="1">
              <a:off x="800"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909" name="Freeform 221"/>
            <p:cNvSpPr>
              <a:spLocks/>
            </p:cNvSpPr>
            <p:nvPr/>
          </p:nvSpPr>
          <p:spPr bwMode="auto">
            <a:xfrm>
              <a:off x="818" y="1846"/>
              <a:ext cx="21" cy="5"/>
            </a:xfrm>
            <a:custGeom>
              <a:avLst/>
              <a:gdLst>
                <a:gd name="T0" fmla="*/ 0 w 28"/>
                <a:gd name="T1" fmla="*/ 9 h 9"/>
                <a:gd name="T2" fmla="*/ 14 w 28"/>
                <a:gd name="T3" fmla="*/ 4 h 9"/>
                <a:gd name="T4" fmla="*/ 28 w 28"/>
                <a:gd name="T5" fmla="*/ 0 h 9"/>
              </a:gdLst>
              <a:ahLst/>
              <a:cxnLst>
                <a:cxn ang="0">
                  <a:pos x="T0" y="T1"/>
                </a:cxn>
                <a:cxn ang="0">
                  <a:pos x="T2" y="T3"/>
                </a:cxn>
                <a:cxn ang="0">
                  <a:pos x="T4" y="T5"/>
                </a:cxn>
              </a:cxnLst>
              <a:rect l="0" t="0" r="r" b="b"/>
              <a:pathLst>
                <a:path w="28" h="9">
                  <a:moveTo>
                    <a:pt x="0" y="9"/>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910" name="Line 222"/>
            <p:cNvSpPr>
              <a:spLocks noChangeShapeType="1"/>
            </p:cNvSpPr>
            <p:nvPr/>
          </p:nvSpPr>
          <p:spPr bwMode="auto">
            <a:xfrm flipV="1">
              <a:off x="839"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911" name="Line 223"/>
            <p:cNvSpPr>
              <a:spLocks noChangeShapeType="1"/>
            </p:cNvSpPr>
            <p:nvPr/>
          </p:nvSpPr>
          <p:spPr bwMode="auto">
            <a:xfrm flipV="1">
              <a:off x="857"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912" name="Freeform 224"/>
            <p:cNvSpPr>
              <a:spLocks/>
            </p:cNvSpPr>
            <p:nvPr/>
          </p:nvSpPr>
          <p:spPr bwMode="auto">
            <a:xfrm>
              <a:off x="875" y="1819"/>
              <a:ext cx="22" cy="11"/>
            </a:xfrm>
            <a:custGeom>
              <a:avLst/>
              <a:gdLst>
                <a:gd name="T0" fmla="*/ 0 w 29"/>
                <a:gd name="T1" fmla="*/ 19 h 19"/>
                <a:gd name="T2" fmla="*/ 15 w 29"/>
                <a:gd name="T3" fmla="*/ 9 h 19"/>
                <a:gd name="T4" fmla="*/ 29 w 29"/>
                <a:gd name="T5" fmla="*/ 0 h 19"/>
              </a:gdLst>
              <a:ahLst/>
              <a:cxnLst>
                <a:cxn ang="0">
                  <a:pos x="T0" y="T1"/>
                </a:cxn>
                <a:cxn ang="0">
                  <a:pos x="T2" y="T3"/>
                </a:cxn>
                <a:cxn ang="0">
                  <a:pos x="T4" y="T5"/>
                </a:cxn>
              </a:cxnLst>
              <a:rect l="0" t="0" r="r" b="b"/>
              <a:pathLst>
                <a:path w="29" h="19">
                  <a:moveTo>
                    <a:pt x="0" y="19"/>
                  </a:moveTo>
                  <a:lnTo>
                    <a:pt x="15" y="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913" name="Line 225"/>
            <p:cNvSpPr>
              <a:spLocks noChangeShapeType="1"/>
            </p:cNvSpPr>
            <p:nvPr/>
          </p:nvSpPr>
          <p:spPr bwMode="auto">
            <a:xfrm flipV="1">
              <a:off x="897"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914" name="Freeform 226"/>
            <p:cNvSpPr>
              <a:spLocks/>
            </p:cNvSpPr>
            <p:nvPr/>
          </p:nvSpPr>
          <p:spPr bwMode="auto">
            <a:xfrm>
              <a:off x="915" y="1797"/>
              <a:ext cx="22" cy="11"/>
            </a:xfrm>
            <a:custGeom>
              <a:avLst/>
              <a:gdLst>
                <a:gd name="T0" fmla="*/ 0 w 29"/>
                <a:gd name="T1" fmla="*/ 19 h 19"/>
                <a:gd name="T2" fmla="*/ 15 w 29"/>
                <a:gd name="T3" fmla="*/ 10 h 19"/>
                <a:gd name="T4" fmla="*/ 29 w 29"/>
                <a:gd name="T5" fmla="*/ 0 h 19"/>
              </a:gdLst>
              <a:ahLst/>
              <a:cxnLst>
                <a:cxn ang="0">
                  <a:pos x="T0" y="T1"/>
                </a:cxn>
                <a:cxn ang="0">
                  <a:pos x="T2" y="T3"/>
                </a:cxn>
                <a:cxn ang="0">
                  <a:pos x="T4" y="T5"/>
                </a:cxn>
              </a:cxnLst>
              <a:rect l="0" t="0" r="r" b="b"/>
              <a:pathLst>
                <a:path w="29" h="19">
                  <a:moveTo>
                    <a:pt x="0" y="19"/>
                  </a:moveTo>
                  <a:lnTo>
                    <a:pt x="15" y="1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915" name="Line 227"/>
            <p:cNvSpPr>
              <a:spLocks noChangeShapeType="1"/>
            </p:cNvSpPr>
            <p:nvPr/>
          </p:nvSpPr>
          <p:spPr bwMode="auto">
            <a:xfrm flipV="1">
              <a:off x="937"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916" name="Line 228"/>
            <p:cNvSpPr>
              <a:spLocks noChangeShapeType="1"/>
            </p:cNvSpPr>
            <p:nvPr/>
          </p:nvSpPr>
          <p:spPr bwMode="auto">
            <a:xfrm flipV="1">
              <a:off x="955"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917" name="Freeform 229"/>
            <p:cNvSpPr>
              <a:spLocks/>
            </p:cNvSpPr>
            <p:nvPr/>
          </p:nvSpPr>
          <p:spPr bwMode="auto">
            <a:xfrm>
              <a:off x="973" y="1757"/>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918" name="Line 230"/>
            <p:cNvSpPr>
              <a:spLocks noChangeShapeType="1"/>
            </p:cNvSpPr>
            <p:nvPr/>
          </p:nvSpPr>
          <p:spPr bwMode="auto">
            <a:xfrm flipV="1">
              <a:off x="995"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919" name="Freeform 231"/>
            <p:cNvSpPr>
              <a:spLocks/>
            </p:cNvSpPr>
            <p:nvPr/>
          </p:nvSpPr>
          <p:spPr bwMode="auto">
            <a:xfrm>
              <a:off x="1013" y="1725"/>
              <a:ext cx="21" cy="15"/>
            </a:xfrm>
            <a:custGeom>
              <a:avLst/>
              <a:gdLst>
                <a:gd name="T0" fmla="*/ 0 w 28"/>
                <a:gd name="T1" fmla="*/ 28 h 28"/>
                <a:gd name="T2" fmla="*/ 14 w 28"/>
                <a:gd name="T3" fmla="*/ 14 h 28"/>
                <a:gd name="T4" fmla="*/ 28 w 28"/>
                <a:gd name="T5" fmla="*/ 0 h 28"/>
              </a:gdLst>
              <a:ahLst/>
              <a:cxnLst>
                <a:cxn ang="0">
                  <a:pos x="T0" y="T1"/>
                </a:cxn>
                <a:cxn ang="0">
                  <a:pos x="T2" y="T3"/>
                </a:cxn>
                <a:cxn ang="0">
                  <a:pos x="T4" y="T5"/>
                </a:cxn>
              </a:cxnLst>
              <a:rect l="0" t="0" r="r" b="b"/>
              <a:pathLst>
                <a:path w="28" h="28">
                  <a:moveTo>
                    <a:pt x="0" y="28"/>
                  </a:moveTo>
                  <a:lnTo>
                    <a:pt x="14" y="1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920" name="Line 232"/>
            <p:cNvSpPr>
              <a:spLocks noChangeShapeType="1"/>
            </p:cNvSpPr>
            <p:nvPr/>
          </p:nvSpPr>
          <p:spPr bwMode="auto">
            <a:xfrm flipV="1">
              <a:off x="1034"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921" name="Freeform 233"/>
            <p:cNvSpPr>
              <a:spLocks/>
            </p:cNvSpPr>
            <p:nvPr/>
          </p:nvSpPr>
          <p:spPr bwMode="auto">
            <a:xfrm>
              <a:off x="1052" y="1686"/>
              <a:ext cx="21" cy="20"/>
            </a:xfrm>
            <a:custGeom>
              <a:avLst/>
              <a:gdLst>
                <a:gd name="T0" fmla="*/ 0 w 29"/>
                <a:gd name="T1" fmla="*/ 34 h 34"/>
                <a:gd name="T2" fmla="*/ 15 w 29"/>
                <a:gd name="T3" fmla="*/ 20 h 34"/>
                <a:gd name="T4" fmla="*/ 29 w 29"/>
                <a:gd name="T5" fmla="*/ 0 h 34"/>
              </a:gdLst>
              <a:ahLst/>
              <a:cxnLst>
                <a:cxn ang="0">
                  <a:pos x="T0" y="T1"/>
                </a:cxn>
                <a:cxn ang="0">
                  <a:pos x="T2" y="T3"/>
                </a:cxn>
                <a:cxn ang="0">
                  <a:pos x="T4" y="T5"/>
                </a:cxn>
              </a:cxnLst>
              <a:rect l="0" t="0" r="r" b="b"/>
              <a:pathLst>
                <a:path w="29" h="34">
                  <a:moveTo>
                    <a:pt x="0" y="34"/>
                  </a:moveTo>
                  <a:lnTo>
                    <a:pt x="15" y="2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922" name="Line 234"/>
            <p:cNvSpPr>
              <a:spLocks noChangeShapeType="1"/>
            </p:cNvSpPr>
            <p:nvPr/>
          </p:nvSpPr>
          <p:spPr bwMode="auto">
            <a:xfrm flipV="1">
              <a:off x="1073"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923" name="Line 235"/>
            <p:cNvSpPr>
              <a:spLocks noChangeShapeType="1"/>
            </p:cNvSpPr>
            <p:nvPr/>
          </p:nvSpPr>
          <p:spPr bwMode="auto">
            <a:xfrm flipV="1">
              <a:off x="1091"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924" name="Freeform 236"/>
            <p:cNvSpPr>
              <a:spLocks/>
            </p:cNvSpPr>
            <p:nvPr/>
          </p:nvSpPr>
          <p:spPr bwMode="auto">
            <a:xfrm>
              <a:off x="1109" y="1617"/>
              <a:ext cx="22" cy="24"/>
            </a:xfrm>
            <a:custGeom>
              <a:avLst/>
              <a:gdLst>
                <a:gd name="T0" fmla="*/ 0 w 29"/>
                <a:gd name="T1" fmla="*/ 43 h 43"/>
                <a:gd name="T2" fmla="*/ 15 w 29"/>
                <a:gd name="T3" fmla="*/ 19 h 43"/>
                <a:gd name="T4" fmla="*/ 29 w 29"/>
                <a:gd name="T5" fmla="*/ 0 h 43"/>
              </a:gdLst>
              <a:ahLst/>
              <a:cxnLst>
                <a:cxn ang="0">
                  <a:pos x="T0" y="T1"/>
                </a:cxn>
                <a:cxn ang="0">
                  <a:pos x="T2" y="T3"/>
                </a:cxn>
                <a:cxn ang="0">
                  <a:pos x="T4" y="T5"/>
                </a:cxn>
              </a:cxnLst>
              <a:rect l="0" t="0" r="r" b="b"/>
              <a:pathLst>
                <a:path w="29" h="43">
                  <a:moveTo>
                    <a:pt x="0" y="43"/>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925" name="Line 237"/>
            <p:cNvSpPr>
              <a:spLocks noChangeShapeType="1"/>
            </p:cNvSpPr>
            <p:nvPr/>
          </p:nvSpPr>
          <p:spPr bwMode="auto">
            <a:xfrm flipV="1">
              <a:off x="1131"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926" name="Freeform 238"/>
            <p:cNvSpPr>
              <a:spLocks/>
            </p:cNvSpPr>
            <p:nvPr/>
          </p:nvSpPr>
          <p:spPr bwMode="auto">
            <a:xfrm>
              <a:off x="1149" y="1566"/>
              <a:ext cx="22" cy="27"/>
            </a:xfrm>
            <a:custGeom>
              <a:avLst/>
              <a:gdLst>
                <a:gd name="T0" fmla="*/ 0 w 29"/>
                <a:gd name="T1" fmla="*/ 48 h 48"/>
                <a:gd name="T2" fmla="*/ 14 w 29"/>
                <a:gd name="T3" fmla="*/ 24 h 48"/>
                <a:gd name="T4" fmla="*/ 29 w 29"/>
                <a:gd name="T5" fmla="*/ 0 h 48"/>
              </a:gdLst>
              <a:ahLst/>
              <a:cxnLst>
                <a:cxn ang="0">
                  <a:pos x="T0" y="T1"/>
                </a:cxn>
                <a:cxn ang="0">
                  <a:pos x="T2" y="T3"/>
                </a:cxn>
                <a:cxn ang="0">
                  <a:pos x="T4" y="T5"/>
                </a:cxn>
              </a:cxnLst>
              <a:rect l="0" t="0" r="r" b="b"/>
              <a:pathLst>
                <a:path w="29" h="48">
                  <a:moveTo>
                    <a:pt x="0" y="48"/>
                  </a:moveTo>
                  <a:lnTo>
                    <a:pt x="14" y="2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927" name="Line 239"/>
            <p:cNvSpPr>
              <a:spLocks noChangeShapeType="1"/>
            </p:cNvSpPr>
            <p:nvPr/>
          </p:nvSpPr>
          <p:spPr bwMode="auto">
            <a:xfrm flipV="1">
              <a:off x="1171"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928" name="Freeform 240"/>
            <p:cNvSpPr>
              <a:spLocks/>
            </p:cNvSpPr>
            <p:nvPr/>
          </p:nvSpPr>
          <p:spPr bwMode="auto">
            <a:xfrm>
              <a:off x="1189" y="1506"/>
              <a:ext cx="22" cy="30"/>
            </a:xfrm>
            <a:custGeom>
              <a:avLst/>
              <a:gdLst>
                <a:gd name="T0" fmla="*/ 0 w 29"/>
                <a:gd name="T1" fmla="*/ 53 h 53"/>
                <a:gd name="T2" fmla="*/ 14 w 29"/>
                <a:gd name="T3" fmla="*/ 29 h 53"/>
                <a:gd name="T4" fmla="*/ 29 w 29"/>
                <a:gd name="T5" fmla="*/ 0 h 53"/>
              </a:gdLst>
              <a:ahLst/>
              <a:cxnLst>
                <a:cxn ang="0">
                  <a:pos x="T0" y="T1"/>
                </a:cxn>
                <a:cxn ang="0">
                  <a:pos x="T2" y="T3"/>
                </a:cxn>
                <a:cxn ang="0">
                  <a:pos x="T4" y="T5"/>
                </a:cxn>
              </a:cxnLst>
              <a:rect l="0" t="0" r="r" b="b"/>
              <a:pathLst>
                <a:path w="29" h="53">
                  <a:moveTo>
                    <a:pt x="0" y="53"/>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929" name="Line 241"/>
            <p:cNvSpPr>
              <a:spLocks noChangeShapeType="1"/>
            </p:cNvSpPr>
            <p:nvPr/>
          </p:nvSpPr>
          <p:spPr bwMode="auto">
            <a:xfrm flipV="1">
              <a:off x="1211"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930" name="Line 242"/>
            <p:cNvSpPr>
              <a:spLocks noChangeShapeType="1"/>
            </p:cNvSpPr>
            <p:nvPr/>
          </p:nvSpPr>
          <p:spPr bwMode="auto">
            <a:xfrm flipV="1">
              <a:off x="1228"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931" name="Freeform 243"/>
            <p:cNvSpPr>
              <a:spLocks/>
            </p:cNvSpPr>
            <p:nvPr/>
          </p:nvSpPr>
          <p:spPr bwMode="auto">
            <a:xfrm>
              <a:off x="1246" y="1409"/>
              <a:ext cx="22" cy="32"/>
            </a:xfrm>
            <a:custGeom>
              <a:avLst/>
              <a:gdLst>
                <a:gd name="T0" fmla="*/ 0 w 29"/>
                <a:gd name="T1" fmla="*/ 58 h 58"/>
                <a:gd name="T2" fmla="*/ 15 w 29"/>
                <a:gd name="T3" fmla="*/ 29 h 58"/>
                <a:gd name="T4" fmla="*/ 29 w 29"/>
                <a:gd name="T5" fmla="*/ 0 h 58"/>
              </a:gdLst>
              <a:ahLst/>
              <a:cxnLst>
                <a:cxn ang="0">
                  <a:pos x="T0" y="T1"/>
                </a:cxn>
                <a:cxn ang="0">
                  <a:pos x="T2" y="T3"/>
                </a:cxn>
                <a:cxn ang="0">
                  <a:pos x="T4" y="T5"/>
                </a:cxn>
              </a:cxnLst>
              <a:rect l="0" t="0" r="r" b="b"/>
              <a:pathLst>
                <a:path w="29" h="58">
                  <a:moveTo>
                    <a:pt x="0" y="58"/>
                  </a:moveTo>
                  <a:lnTo>
                    <a:pt x="15"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932" name="Line 244"/>
            <p:cNvSpPr>
              <a:spLocks noChangeShapeType="1"/>
            </p:cNvSpPr>
            <p:nvPr/>
          </p:nvSpPr>
          <p:spPr bwMode="auto">
            <a:xfrm flipV="1">
              <a:off x="1268"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933" name="Freeform 245"/>
            <p:cNvSpPr>
              <a:spLocks/>
            </p:cNvSpPr>
            <p:nvPr/>
          </p:nvSpPr>
          <p:spPr bwMode="auto">
            <a:xfrm>
              <a:off x="1286" y="1336"/>
              <a:ext cx="22" cy="38"/>
            </a:xfrm>
            <a:custGeom>
              <a:avLst/>
              <a:gdLst>
                <a:gd name="T0" fmla="*/ 0 w 29"/>
                <a:gd name="T1" fmla="*/ 67 h 67"/>
                <a:gd name="T2" fmla="*/ 15 w 29"/>
                <a:gd name="T3" fmla="*/ 33 h 67"/>
                <a:gd name="T4" fmla="*/ 29 w 29"/>
                <a:gd name="T5" fmla="*/ 0 h 67"/>
              </a:gdLst>
              <a:ahLst/>
              <a:cxnLst>
                <a:cxn ang="0">
                  <a:pos x="T0" y="T1"/>
                </a:cxn>
                <a:cxn ang="0">
                  <a:pos x="T2" y="T3"/>
                </a:cxn>
                <a:cxn ang="0">
                  <a:pos x="T4" y="T5"/>
                </a:cxn>
              </a:cxnLst>
              <a:rect l="0" t="0" r="r" b="b"/>
              <a:pathLst>
                <a:path w="29" h="67">
                  <a:moveTo>
                    <a:pt x="0" y="67"/>
                  </a:moveTo>
                  <a:lnTo>
                    <a:pt x="15" y="33"/>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934" name="Line 246"/>
            <p:cNvSpPr>
              <a:spLocks noChangeShapeType="1"/>
            </p:cNvSpPr>
            <p:nvPr/>
          </p:nvSpPr>
          <p:spPr bwMode="auto">
            <a:xfrm flipV="1">
              <a:off x="1308"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935" name="Line 247"/>
            <p:cNvSpPr>
              <a:spLocks noChangeShapeType="1"/>
            </p:cNvSpPr>
            <p:nvPr/>
          </p:nvSpPr>
          <p:spPr bwMode="auto">
            <a:xfrm flipV="1">
              <a:off x="1326"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936" name="Freeform 248"/>
            <p:cNvSpPr>
              <a:spLocks/>
            </p:cNvSpPr>
            <p:nvPr/>
          </p:nvSpPr>
          <p:spPr bwMode="auto">
            <a:xfrm>
              <a:off x="1344" y="1222"/>
              <a:ext cx="21"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937" name="Freeform 249"/>
            <p:cNvSpPr>
              <a:spLocks/>
            </p:cNvSpPr>
            <p:nvPr/>
          </p:nvSpPr>
          <p:spPr bwMode="auto">
            <a:xfrm>
              <a:off x="1365" y="1182"/>
              <a:ext cx="18" cy="40"/>
            </a:xfrm>
            <a:custGeom>
              <a:avLst/>
              <a:gdLst>
                <a:gd name="T0" fmla="*/ 0 w 24"/>
                <a:gd name="T1" fmla="*/ 72 h 72"/>
                <a:gd name="T2" fmla="*/ 9 w 24"/>
                <a:gd name="T3" fmla="*/ 34 h 72"/>
                <a:gd name="T4" fmla="*/ 24 w 24"/>
                <a:gd name="T5" fmla="*/ 0 h 72"/>
              </a:gdLst>
              <a:ahLst/>
              <a:cxnLst>
                <a:cxn ang="0">
                  <a:pos x="T0" y="T1"/>
                </a:cxn>
                <a:cxn ang="0">
                  <a:pos x="T2" y="T3"/>
                </a:cxn>
                <a:cxn ang="0">
                  <a:pos x="T4" y="T5"/>
                </a:cxn>
              </a:cxnLst>
              <a:rect l="0" t="0" r="r" b="b"/>
              <a:pathLst>
                <a:path w="24" h="72">
                  <a:moveTo>
                    <a:pt x="0" y="72"/>
                  </a:moveTo>
                  <a:lnTo>
                    <a:pt x="9" y="3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938" name="Freeform 250"/>
            <p:cNvSpPr>
              <a:spLocks/>
            </p:cNvSpPr>
            <p:nvPr/>
          </p:nvSpPr>
          <p:spPr bwMode="auto">
            <a:xfrm>
              <a:off x="1383" y="1144"/>
              <a:ext cx="22"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939" name="Line 251"/>
            <p:cNvSpPr>
              <a:spLocks noChangeShapeType="1"/>
            </p:cNvSpPr>
            <p:nvPr/>
          </p:nvSpPr>
          <p:spPr bwMode="auto">
            <a:xfrm flipV="1">
              <a:off x="1405"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940" name="Freeform 252"/>
            <p:cNvSpPr>
              <a:spLocks/>
            </p:cNvSpPr>
            <p:nvPr/>
          </p:nvSpPr>
          <p:spPr bwMode="auto">
            <a:xfrm>
              <a:off x="1423" y="1063"/>
              <a:ext cx="21" cy="41"/>
            </a:xfrm>
            <a:custGeom>
              <a:avLst/>
              <a:gdLst>
                <a:gd name="T0" fmla="*/ 0 w 28"/>
                <a:gd name="T1" fmla="*/ 72 h 72"/>
                <a:gd name="T2" fmla="*/ 14 w 28"/>
                <a:gd name="T3" fmla="*/ 34 h 72"/>
                <a:gd name="T4" fmla="*/ 28 w 28"/>
                <a:gd name="T5" fmla="*/ 0 h 72"/>
              </a:gdLst>
              <a:ahLst/>
              <a:cxnLst>
                <a:cxn ang="0">
                  <a:pos x="T0" y="T1"/>
                </a:cxn>
                <a:cxn ang="0">
                  <a:pos x="T2" y="T3"/>
                </a:cxn>
                <a:cxn ang="0">
                  <a:pos x="T4" y="T5"/>
                </a:cxn>
              </a:cxnLst>
              <a:rect l="0" t="0" r="r" b="b"/>
              <a:pathLst>
                <a:path w="28" h="72">
                  <a:moveTo>
                    <a:pt x="0" y="72"/>
                  </a:moveTo>
                  <a:lnTo>
                    <a:pt x="14" y="3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941" name="Line 253"/>
            <p:cNvSpPr>
              <a:spLocks noChangeShapeType="1"/>
            </p:cNvSpPr>
            <p:nvPr/>
          </p:nvSpPr>
          <p:spPr bwMode="auto">
            <a:xfrm flipV="1">
              <a:off x="1444"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942" name="Line 254"/>
            <p:cNvSpPr>
              <a:spLocks noChangeShapeType="1"/>
            </p:cNvSpPr>
            <p:nvPr/>
          </p:nvSpPr>
          <p:spPr bwMode="auto">
            <a:xfrm flipV="1">
              <a:off x="1462"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943" name="Freeform 255"/>
            <p:cNvSpPr>
              <a:spLocks/>
            </p:cNvSpPr>
            <p:nvPr/>
          </p:nvSpPr>
          <p:spPr bwMode="auto">
            <a:xfrm>
              <a:off x="1480" y="945"/>
              <a:ext cx="22" cy="40"/>
            </a:xfrm>
            <a:custGeom>
              <a:avLst/>
              <a:gdLst>
                <a:gd name="T0" fmla="*/ 0 w 29"/>
                <a:gd name="T1" fmla="*/ 72 h 72"/>
                <a:gd name="T2" fmla="*/ 15 w 29"/>
                <a:gd name="T3" fmla="*/ 34 h 72"/>
                <a:gd name="T4" fmla="*/ 29 w 29"/>
                <a:gd name="T5" fmla="*/ 0 h 72"/>
              </a:gdLst>
              <a:ahLst/>
              <a:cxnLst>
                <a:cxn ang="0">
                  <a:pos x="T0" y="T1"/>
                </a:cxn>
                <a:cxn ang="0">
                  <a:pos x="T2" y="T3"/>
                </a:cxn>
                <a:cxn ang="0">
                  <a:pos x="T4" y="T5"/>
                </a:cxn>
              </a:cxnLst>
              <a:rect l="0" t="0" r="r" b="b"/>
              <a:pathLst>
                <a:path w="29" h="72">
                  <a:moveTo>
                    <a:pt x="0" y="72"/>
                  </a:moveTo>
                  <a:lnTo>
                    <a:pt x="15"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944" name="Line 256"/>
            <p:cNvSpPr>
              <a:spLocks noChangeShapeType="1"/>
            </p:cNvSpPr>
            <p:nvPr/>
          </p:nvSpPr>
          <p:spPr bwMode="auto">
            <a:xfrm flipV="1">
              <a:off x="1502"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945" name="Freeform 257"/>
            <p:cNvSpPr>
              <a:spLocks/>
            </p:cNvSpPr>
            <p:nvPr/>
          </p:nvSpPr>
          <p:spPr bwMode="auto">
            <a:xfrm>
              <a:off x="1520" y="872"/>
              <a:ext cx="22" cy="35"/>
            </a:xfrm>
            <a:custGeom>
              <a:avLst/>
              <a:gdLst>
                <a:gd name="T0" fmla="*/ 0 w 29"/>
                <a:gd name="T1" fmla="*/ 62 h 62"/>
                <a:gd name="T2" fmla="*/ 14 w 29"/>
                <a:gd name="T3" fmla="*/ 28 h 62"/>
                <a:gd name="T4" fmla="*/ 29 w 29"/>
                <a:gd name="T5" fmla="*/ 0 h 62"/>
              </a:gdLst>
              <a:ahLst/>
              <a:cxnLst>
                <a:cxn ang="0">
                  <a:pos x="T0" y="T1"/>
                </a:cxn>
                <a:cxn ang="0">
                  <a:pos x="T2" y="T3"/>
                </a:cxn>
                <a:cxn ang="0">
                  <a:pos x="T4" y="T5"/>
                </a:cxn>
              </a:cxnLst>
              <a:rect l="0" t="0" r="r" b="b"/>
              <a:pathLst>
                <a:path w="29" h="62">
                  <a:moveTo>
                    <a:pt x="0" y="62"/>
                  </a:moveTo>
                  <a:lnTo>
                    <a:pt x="14" y="28"/>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946" name="Line 258"/>
            <p:cNvSpPr>
              <a:spLocks noChangeShapeType="1"/>
            </p:cNvSpPr>
            <p:nvPr/>
          </p:nvSpPr>
          <p:spPr bwMode="auto">
            <a:xfrm flipV="1">
              <a:off x="1542"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947" name="Line 259"/>
            <p:cNvSpPr>
              <a:spLocks noChangeShapeType="1"/>
            </p:cNvSpPr>
            <p:nvPr/>
          </p:nvSpPr>
          <p:spPr bwMode="auto">
            <a:xfrm flipV="1">
              <a:off x="1560"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948" name="Freeform 260"/>
            <p:cNvSpPr>
              <a:spLocks/>
            </p:cNvSpPr>
            <p:nvPr/>
          </p:nvSpPr>
          <p:spPr bwMode="auto">
            <a:xfrm>
              <a:off x="1578" y="769"/>
              <a:ext cx="22" cy="33"/>
            </a:xfrm>
            <a:custGeom>
              <a:avLst/>
              <a:gdLst>
                <a:gd name="T0" fmla="*/ 0 w 29"/>
                <a:gd name="T1" fmla="*/ 58 h 58"/>
                <a:gd name="T2" fmla="*/ 14 w 29"/>
                <a:gd name="T3" fmla="*/ 29 h 58"/>
                <a:gd name="T4" fmla="*/ 29 w 29"/>
                <a:gd name="T5" fmla="*/ 0 h 58"/>
              </a:gdLst>
              <a:ahLst/>
              <a:cxnLst>
                <a:cxn ang="0">
                  <a:pos x="T0" y="T1"/>
                </a:cxn>
                <a:cxn ang="0">
                  <a:pos x="T2" y="T3"/>
                </a:cxn>
                <a:cxn ang="0">
                  <a:pos x="T4" y="T5"/>
                </a:cxn>
              </a:cxnLst>
              <a:rect l="0" t="0" r="r" b="b"/>
              <a:pathLst>
                <a:path w="29" h="58">
                  <a:moveTo>
                    <a:pt x="0" y="58"/>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949" name="Line 261"/>
            <p:cNvSpPr>
              <a:spLocks noChangeShapeType="1"/>
            </p:cNvSpPr>
            <p:nvPr/>
          </p:nvSpPr>
          <p:spPr bwMode="auto">
            <a:xfrm flipV="1">
              <a:off x="1600"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950" name="Freeform 262"/>
            <p:cNvSpPr>
              <a:spLocks/>
            </p:cNvSpPr>
            <p:nvPr/>
          </p:nvSpPr>
          <p:spPr bwMode="auto">
            <a:xfrm>
              <a:off x="1618" y="712"/>
              <a:ext cx="21" cy="27"/>
            </a:xfrm>
            <a:custGeom>
              <a:avLst/>
              <a:gdLst>
                <a:gd name="T0" fmla="*/ 0 w 28"/>
                <a:gd name="T1" fmla="*/ 48 h 48"/>
                <a:gd name="T2" fmla="*/ 14 w 28"/>
                <a:gd name="T3" fmla="*/ 24 h 48"/>
                <a:gd name="T4" fmla="*/ 28 w 28"/>
                <a:gd name="T5" fmla="*/ 0 h 48"/>
              </a:gdLst>
              <a:ahLst/>
              <a:cxnLst>
                <a:cxn ang="0">
                  <a:pos x="T0" y="T1"/>
                </a:cxn>
                <a:cxn ang="0">
                  <a:pos x="T2" y="T3"/>
                </a:cxn>
                <a:cxn ang="0">
                  <a:pos x="T4" y="T5"/>
                </a:cxn>
              </a:cxnLst>
              <a:rect l="0" t="0" r="r" b="b"/>
              <a:pathLst>
                <a:path w="28" h="48">
                  <a:moveTo>
                    <a:pt x="0" y="48"/>
                  </a:moveTo>
                  <a:lnTo>
                    <a:pt x="14" y="2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951" name="Freeform 263"/>
            <p:cNvSpPr>
              <a:spLocks/>
            </p:cNvSpPr>
            <p:nvPr/>
          </p:nvSpPr>
          <p:spPr bwMode="auto">
            <a:xfrm>
              <a:off x="1639" y="686"/>
              <a:ext cx="18" cy="26"/>
            </a:xfrm>
            <a:custGeom>
              <a:avLst/>
              <a:gdLst>
                <a:gd name="T0" fmla="*/ 0 w 24"/>
                <a:gd name="T1" fmla="*/ 47 h 47"/>
                <a:gd name="T2" fmla="*/ 10 w 24"/>
                <a:gd name="T3" fmla="*/ 24 h 47"/>
                <a:gd name="T4" fmla="*/ 24 w 24"/>
                <a:gd name="T5" fmla="*/ 0 h 47"/>
              </a:gdLst>
              <a:ahLst/>
              <a:cxnLst>
                <a:cxn ang="0">
                  <a:pos x="T0" y="T1"/>
                </a:cxn>
                <a:cxn ang="0">
                  <a:pos x="T2" y="T3"/>
                </a:cxn>
                <a:cxn ang="0">
                  <a:pos x="T4" y="T5"/>
                </a:cxn>
              </a:cxnLst>
              <a:rect l="0" t="0" r="r" b="b"/>
              <a:pathLst>
                <a:path w="24" h="47">
                  <a:moveTo>
                    <a:pt x="0" y="47"/>
                  </a:moveTo>
                  <a:lnTo>
                    <a:pt x="10" y="2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952" name="Freeform 264"/>
            <p:cNvSpPr>
              <a:spLocks/>
            </p:cNvSpPr>
            <p:nvPr/>
          </p:nvSpPr>
          <p:spPr bwMode="auto">
            <a:xfrm>
              <a:off x="1657" y="664"/>
              <a:ext cx="21" cy="22"/>
            </a:xfrm>
            <a:custGeom>
              <a:avLst/>
              <a:gdLst>
                <a:gd name="T0" fmla="*/ 0 w 29"/>
                <a:gd name="T1" fmla="*/ 39 h 39"/>
                <a:gd name="T2" fmla="*/ 15 w 29"/>
                <a:gd name="T3" fmla="*/ 19 h 39"/>
                <a:gd name="T4" fmla="*/ 29 w 29"/>
                <a:gd name="T5" fmla="*/ 0 h 39"/>
              </a:gdLst>
              <a:ahLst/>
              <a:cxnLst>
                <a:cxn ang="0">
                  <a:pos x="T0" y="T1"/>
                </a:cxn>
                <a:cxn ang="0">
                  <a:pos x="T2" y="T3"/>
                </a:cxn>
                <a:cxn ang="0">
                  <a:pos x="T4" y="T5"/>
                </a:cxn>
              </a:cxnLst>
              <a:rect l="0" t="0" r="r" b="b"/>
              <a:pathLst>
                <a:path w="29" h="39">
                  <a:moveTo>
                    <a:pt x="0" y="39"/>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953" name="Freeform 265"/>
            <p:cNvSpPr>
              <a:spLocks/>
            </p:cNvSpPr>
            <p:nvPr/>
          </p:nvSpPr>
          <p:spPr bwMode="auto">
            <a:xfrm>
              <a:off x="1678" y="643"/>
              <a:ext cx="18" cy="21"/>
            </a:xfrm>
            <a:custGeom>
              <a:avLst/>
              <a:gdLst>
                <a:gd name="T0" fmla="*/ 0 w 24"/>
                <a:gd name="T1" fmla="*/ 38 h 38"/>
                <a:gd name="T2" fmla="*/ 15 w 24"/>
                <a:gd name="T3" fmla="*/ 19 h 38"/>
                <a:gd name="T4" fmla="*/ 24 w 24"/>
                <a:gd name="T5" fmla="*/ 0 h 38"/>
              </a:gdLst>
              <a:ahLst/>
              <a:cxnLst>
                <a:cxn ang="0">
                  <a:pos x="T0" y="T1"/>
                </a:cxn>
                <a:cxn ang="0">
                  <a:pos x="T2" y="T3"/>
                </a:cxn>
                <a:cxn ang="0">
                  <a:pos x="T4" y="T5"/>
                </a:cxn>
              </a:cxnLst>
              <a:rect l="0" t="0" r="r" b="b"/>
              <a:pathLst>
                <a:path w="24" h="38">
                  <a:moveTo>
                    <a:pt x="0" y="38"/>
                  </a:moveTo>
                  <a:lnTo>
                    <a:pt x="15" y="19"/>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954" name="Freeform 266"/>
            <p:cNvSpPr>
              <a:spLocks/>
            </p:cNvSpPr>
            <p:nvPr/>
          </p:nvSpPr>
          <p:spPr bwMode="auto">
            <a:xfrm>
              <a:off x="1696" y="626"/>
              <a:ext cx="18" cy="17"/>
            </a:xfrm>
            <a:custGeom>
              <a:avLst/>
              <a:gdLst>
                <a:gd name="T0" fmla="*/ 0 w 24"/>
                <a:gd name="T1" fmla="*/ 29 h 29"/>
                <a:gd name="T2" fmla="*/ 10 w 24"/>
                <a:gd name="T3" fmla="*/ 14 h 29"/>
                <a:gd name="T4" fmla="*/ 24 w 24"/>
                <a:gd name="T5" fmla="*/ 0 h 29"/>
              </a:gdLst>
              <a:ahLst/>
              <a:cxnLst>
                <a:cxn ang="0">
                  <a:pos x="T0" y="T1"/>
                </a:cxn>
                <a:cxn ang="0">
                  <a:pos x="T2" y="T3"/>
                </a:cxn>
                <a:cxn ang="0">
                  <a:pos x="T4" y="T5"/>
                </a:cxn>
              </a:cxnLst>
              <a:rect l="0" t="0" r="r" b="b"/>
              <a:pathLst>
                <a:path w="24" h="29">
                  <a:moveTo>
                    <a:pt x="0" y="29"/>
                  </a:moveTo>
                  <a:lnTo>
                    <a:pt x="10" y="1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955" name="Freeform 267"/>
            <p:cNvSpPr>
              <a:spLocks/>
            </p:cNvSpPr>
            <p:nvPr/>
          </p:nvSpPr>
          <p:spPr bwMode="auto">
            <a:xfrm>
              <a:off x="1714" y="610"/>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956" name="Line 268"/>
            <p:cNvSpPr>
              <a:spLocks noChangeShapeType="1"/>
            </p:cNvSpPr>
            <p:nvPr/>
          </p:nvSpPr>
          <p:spPr bwMode="auto">
            <a:xfrm flipV="1">
              <a:off x="1736"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957" name="Freeform 269"/>
            <p:cNvSpPr>
              <a:spLocks/>
            </p:cNvSpPr>
            <p:nvPr/>
          </p:nvSpPr>
          <p:spPr bwMode="auto">
            <a:xfrm>
              <a:off x="1754" y="591"/>
              <a:ext cx="22" cy="8"/>
            </a:xfrm>
            <a:custGeom>
              <a:avLst/>
              <a:gdLst>
                <a:gd name="T0" fmla="*/ 0 w 29"/>
                <a:gd name="T1" fmla="*/ 14 h 14"/>
                <a:gd name="T2" fmla="*/ 14 w 29"/>
                <a:gd name="T3" fmla="*/ 4 h 14"/>
                <a:gd name="T4" fmla="*/ 29 w 29"/>
                <a:gd name="T5" fmla="*/ 0 h 14"/>
              </a:gdLst>
              <a:ahLst/>
              <a:cxnLst>
                <a:cxn ang="0">
                  <a:pos x="T0" y="T1"/>
                </a:cxn>
                <a:cxn ang="0">
                  <a:pos x="T2" y="T3"/>
                </a:cxn>
                <a:cxn ang="0">
                  <a:pos x="T4" y="T5"/>
                </a:cxn>
              </a:cxnLst>
              <a:rect l="0" t="0" r="r" b="b"/>
              <a:pathLst>
                <a:path w="29" h="14">
                  <a:moveTo>
                    <a:pt x="0" y="14"/>
                  </a:moveTo>
                  <a:lnTo>
                    <a:pt x="14" y="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958" name="Freeform 270"/>
            <p:cNvSpPr>
              <a:spLocks/>
            </p:cNvSpPr>
            <p:nvPr/>
          </p:nvSpPr>
          <p:spPr bwMode="auto">
            <a:xfrm>
              <a:off x="1776" y="586"/>
              <a:ext cx="18" cy="5"/>
            </a:xfrm>
            <a:custGeom>
              <a:avLst/>
              <a:gdLst>
                <a:gd name="T0" fmla="*/ 0 w 24"/>
                <a:gd name="T1" fmla="*/ 10 h 10"/>
                <a:gd name="T2" fmla="*/ 14 w 24"/>
                <a:gd name="T3" fmla="*/ 5 h 10"/>
                <a:gd name="T4" fmla="*/ 24 w 24"/>
                <a:gd name="T5" fmla="*/ 0 h 10"/>
              </a:gdLst>
              <a:ahLst/>
              <a:cxnLst>
                <a:cxn ang="0">
                  <a:pos x="T0" y="T1"/>
                </a:cxn>
                <a:cxn ang="0">
                  <a:pos x="T2" y="T3"/>
                </a:cxn>
                <a:cxn ang="0">
                  <a:pos x="T4" y="T5"/>
                </a:cxn>
              </a:cxnLst>
              <a:rect l="0" t="0" r="r" b="b"/>
              <a:pathLst>
                <a:path w="24" h="10">
                  <a:moveTo>
                    <a:pt x="0" y="10"/>
                  </a:moveTo>
                  <a:lnTo>
                    <a:pt x="14" y="5"/>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959" name="Freeform 271"/>
            <p:cNvSpPr>
              <a:spLocks/>
            </p:cNvSpPr>
            <p:nvPr/>
          </p:nvSpPr>
          <p:spPr bwMode="auto">
            <a:xfrm>
              <a:off x="1794" y="586"/>
              <a:ext cx="18" cy="0"/>
            </a:xfrm>
            <a:custGeom>
              <a:avLst/>
              <a:gdLst>
                <a:gd name="T0" fmla="*/ 0 w 24"/>
                <a:gd name="T1" fmla="*/ 9 w 24"/>
                <a:gd name="T2" fmla="*/ 24 w 24"/>
              </a:gdLst>
              <a:ahLst/>
              <a:cxnLst>
                <a:cxn ang="0">
                  <a:pos x="T0" y="0"/>
                </a:cxn>
                <a:cxn ang="0">
                  <a:pos x="T1" y="0"/>
                </a:cxn>
                <a:cxn ang="0">
                  <a:pos x="T2" y="0"/>
                </a:cxn>
              </a:cxnLst>
              <a:rect l="0" t="0" r="r" b="b"/>
              <a:pathLst>
                <a:path w="24">
                  <a:moveTo>
                    <a:pt x="0" y="0"/>
                  </a:moveTo>
                  <a:lnTo>
                    <a:pt x="9"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960" name="Freeform 272"/>
            <p:cNvSpPr>
              <a:spLocks/>
            </p:cNvSpPr>
            <p:nvPr/>
          </p:nvSpPr>
          <p:spPr bwMode="auto">
            <a:xfrm>
              <a:off x="1812" y="586"/>
              <a:ext cx="21" cy="0"/>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961" name="Freeform 273"/>
            <p:cNvSpPr>
              <a:spLocks/>
            </p:cNvSpPr>
            <p:nvPr/>
          </p:nvSpPr>
          <p:spPr bwMode="auto">
            <a:xfrm>
              <a:off x="1833" y="586"/>
              <a:ext cx="18" cy="5"/>
            </a:xfrm>
            <a:custGeom>
              <a:avLst/>
              <a:gdLst>
                <a:gd name="T0" fmla="*/ 0 w 24"/>
                <a:gd name="T1" fmla="*/ 0 h 10"/>
                <a:gd name="T2" fmla="*/ 10 w 24"/>
                <a:gd name="T3" fmla="*/ 5 h 10"/>
                <a:gd name="T4" fmla="*/ 24 w 24"/>
                <a:gd name="T5" fmla="*/ 10 h 10"/>
              </a:gdLst>
              <a:ahLst/>
              <a:cxnLst>
                <a:cxn ang="0">
                  <a:pos x="T0" y="T1"/>
                </a:cxn>
                <a:cxn ang="0">
                  <a:pos x="T2" y="T3"/>
                </a:cxn>
                <a:cxn ang="0">
                  <a:pos x="T4" y="T5"/>
                </a:cxn>
              </a:cxnLst>
              <a:rect l="0" t="0" r="r" b="b"/>
              <a:pathLst>
                <a:path w="24" h="10">
                  <a:moveTo>
                    <a:pt x="0" y="0"/>
                  </a:moveTo>
                  <a:lnTo>
                    <a:pt x="10" y="5"/>
                  </a:lnTo>
                  <a:lnTo>
                    <a:pt x="24"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962" name="Freeform 274"/>
            <p:cNvSpPr>
              <a:spLocks/>
            </p:cNvSpPr>
            <p:nvPr/>
          </p:nvSpPr>
          <p:spPr bwMode="auto">
            <a:xfrm>
              <a:off x="1851" y="591"/>
              <a:ext cx="22" cy="8"/>
            </a:xfrm>
            <a:custGeom>
              <a:avLst/>
              <a:gdLst>
                <a:gd name="T0" fmla="*/ 0 w 29"/>
                <a:gd name="T1" fmla="*/ 0 h 14"/>
                <a:gd name="T2" fmla="*/ 15 w 29"/>
                <a:gd name="T3" fmla="*/ 4 h 14"/>
                <a:gd name="T4" fmla="*/ 29 w 29"/>
                <a:gd name="T5" fmla="*/ 14 h 14"/>
              </a:gdLst>
              <a:ahLst/>
              <a:cxnLst>
                <a:cxn ang="0">
                  <a:pos x="T0" y="T1"/>
                </a:cxn>
                <a:cxn ang="0">
                  <a:pos x="T2" y="T3"/>
                </a:cxn>
                <a:cxn ang="0">
                  <a:pos x="T4" y="T5"/>
                </a:cxn>
              </a:cxnLst>
              <a:rect l="0" t="0" r="r" b="b"/>
              <a:pathLst>
                <a:path w="29" h="14">
                  <a:moveTo>
                    <a:pt x="0" y="0"/>
                  </a:moveTo>
                  <a:lnTo>
                    <a:pt x="15" y="4"/>
                  </a:lnTo>
                  <a:lnTo>
                    <a:pt x="29" y="1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963" name="Line 275"/>
            <p:cNvSpPr>
              <a:spLocks noChangeShapeType="1"/>
            </p:cNvSpPr>
            <p:nvPr/>
          </p:nvSpPr>
          <p:spPr bwMode="auto">
            <a:xfrm>
              <a:off x="1873"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964" name="Freeform 276"/>
            <p:cNvSpPr>
              <a:spLocks/>
            </p:cNvSpPr>
            <p:nvPr/>
          </p:nvSpPr>
          <p:spPr bwMode="auto">
            <a:xfrm>
              <a:off x="1891" y="610"/>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965" name="Freeform 277"/>
            <p:cNvSpPr>
              <a:spLocks/>
            </p:cNvSpPr>
            <p:nvPr/>
          </p:nvSpPr>
          <p:spPr bwMode="auto">
            <a:xfrm>
              <a:off x="1913" y="626"/>
              <a:ext cx="18" cy="17"/>
            </a:xfrm>
            <a:custGeom>
              <a:avLst/>
              <a:gdLst>
                <a:gd name="T0" fmla="*/ 0 w 24"/>
                <a:gd name="T1" fmla="*/ 0 h 29"/>
                <a:gd name="T2" fmla="*/ 14 w 24"/>
                <a:gd name="T3" fmla="*/ 14 h 29"/>
                <a:gd name="T4" fmla="*/ 24 w 24"/>
                <a:gd name="T5" fmla="*/ 29 h 29"/>
              </a:gdLst>
              <a:ahLst/>
              <a:cxnLst>
                <a:cxn ang="0">
                  <a:pos x="T0" y="T1"/>
                </a:cxn>
                <a:cxn ang="0">
                  <a:pos x="T2" y="T3"/>
                </a:cxn>
                <a:cxn ang="0">
                  <a:pos x="T4" y="T5"/>
                </a:cxn>
              </a:cxnLst>
              <a:rect l="0" t="0" r="r" b="b"/>
              <a:pathLst>
                <a:path w="24" h="29">
                  <a:moveTo>
                    <a:pt x="0" y="0"/>
                  </a:moveTo>
                  <a:lnTo>
                    <a:pt x="14" y="14"/>
                  </a:lnTo>
                  <a:lnTo>
                    <a:pt x="24"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966" name="Freeform 278"/>
            <p:cNvSpPr>
              <a:spLocks/>
            </p:cNvSpPr>
            <p:nvPr/>
          </p:nvSpPr>
          <p:spPr bwMode="auto">
            <a:xfrm>
              <a:off x="1931" y="643"/>
              <a:ext cx="18" cy="21"/>
            </a:xfrm>
            <a:custGeom>
              <a:avLst/>
              <a:gdLst>
                <a:gd name="T0" fmla="*/ 0 w 24"/>
                <a:gd name="T1" fmla="*/ 0 h 38"/>
                <a:gd name="T2" fmla="*/ 9 w 24"/>
                <a:gd name="T3" fmla="*/ 19 h 38"/>
                <a:gd name="T4" fmla="*/ 24 w 24"/>
                <a:gd name="T5" fmla="*/ 38 h 38"/>
              </a:gdLst>
              <a:ahLst/>
              <a:cxnLst>
                <a:cxn ang="0">
                  <a:pos x="T0" y="T1"/>
                </a:cxn>
                <a:cxn ang="0">
                  <a:pos x="T2" y="T3"/>
                </a:cxn>
                <a:cxn ang="0">
                  <a:pos x="T4" y="T5"/>
                </a:cxn>
              </a:cxnLst>
              <a:rect l="0" t="0" r="r" b="b"/>
              <a:pathLst>
                <a:path w="24" h="38">
                  <a:moveTo>
                    <a:pt x="0" y="0"/>
                  </a:moveTo>
                  <a:lnTo>
                    <a:pt x="9" y="19"/>
                  </a:lnTo>
                  <a:lnTo>
                    <a:pt x="24" y="3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967" name="Freeform 279"/>
            <p:cNvSpPr>
              <a:spLocks/>
            </p:cNvSpPr>
            <p:nvPr/>
          </p:nvSpPr>
          <p:spPr bwMode="auto">
            <a:xfrm>
              <a:off x="1949" y="664"/>
              <a:ext cx="21" cy="22"/>
            </a:xfrm>
            <a:custGeom>
              <a:avLst/>
              <a:gdLst>
                <a:gd name="T0" fmla="*/ 0 w 29"/>
                <a:gd name="T1" fmla="*/ 0 h 39"/>
                <a:gd name="T2" fmla="*/ 14 w 29"/>
                <a:gd name="T3" fmla="*/ 19 h 39"/>
                <a:gd name="T4" fmla="*/ 29 w 29"/>
                <a:gd name="T5" fmla="*/ 39 h 39"/>
              </a:gdLst>
              <a:ahLst/>
              <a:cxnLst>
                <a:cxn ang="0">
                  <a:pos x="T0" y="T1"/>
                </a:cxn>
                <a:cxn ang="0">
                  <a:pos x="T2" y="T3"/>
                </a:cxn>
                <a:cxn ang="0">
                  <a:pos x="T4" y="T5"/>
                </a:cxn>
              </a:cxnLst>
              <a:rect l="0" t="0" r="r" b="b"/>
              <a:pathLst>
                <a:path w="29" h="39">
                  <a:moveTo>
                    <a:pt x="0" y="0"/>
                  </a:moveTo>
                  <a:lnTo>
                    <a:pt x="14" y="19"/>
                  </a:lnTo>
                  <a:lnTo>
                    <a:pt x="29" y="3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968" name="Freeform 280"/>
            <p:cNvSpPr>
              <a:spLocks/>
            </p:cNvSpPr>
            <p:nvPr/>
          </p:nvSpPr>
          <p:spPr bwMode="auto">
            <a:xfrm>
              <a:off x="1970" y="686"/>
              <a:ext cx="18" cy="26"/>
            </a:xfrm>
            <a:custGeom>
              <a:avLst/>
              <a:gdLst>
                <a:gd name="T0" fmla="*/ 0 w 24"/>
                <a:gd name="T1" fmla="*/ 0 h 47"/>
                <a:gd name="T2" fmla="*/ 9 w 24"/>
                <a:gd name="T3" fmla="*/ 24 h 47"/>
                <a:gd name="T4" fmla="*/ 24 w 24"/>
                <a:gd name="T5" fmla="*/ 47 h 47"/>
              </a:gdLst>
              <a:ahLst/>
              <a:cxnLst>
                <a:cxn ang="0">
                  <a:pos x="T0" y="T1"/>
                </a:cxn>
                <a:cxn ang="0">
                  <a:pos x="T2" y="T3"/>
                </a:cxn>
                <a:cxn ang="0">
                  <a:pos x="T4" y="T5"/>
                </a:cxn>
              </a:cxnLst>
              <a:rect l="0" t="0" r="r" b="b"/>
              <a:pathLst>
                <a:path w="24" h="47">
                  <a:moveTo>
                    <a:pt x="0" y="0"/>
                  </a:moveTo>
                  <a:lnTo>
                    <a:pt x="9" y="24"/>
                  </a:lnTo>
                  <a:lnTo>
                    <a:pt x="24" y="4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969" name="Freeform 281"/>
            <p:cNvSpPr>
              <a:spLocks/>
            </p:cNvSpPr>
            <p:nvPr/>
          </p:nvSpPr>
          <p:spPr bwMode="auto">
            <a:xfrm>
              <a:off x="1988" y="712"/>
              <a:ext cx="21" cy="27"/>
            </a:xfrm>
            <a:custGeom>
              <a:avLst/>
              <a:gdLst>
                <a:gd name="T0" fmla="*/ 0 w 28"/>
                <a:gd name="T1" fmla="*/ 0 h 48"/>
                <a:gd name="T2" fmla="*/ 14 w 28"/>
                <a:gd name="T3" fmla="*/ 24 h 48"/>
                <a:gd name="T4" fmla="*/ 28 w 28"/>
                <a:gd name="T5" fmla="*/ 48 h 48"/>
              </a:gdLst>
              <a:ahLst/>
              <a:cxnLst>
                <a:cxn ang="0">
                  <a:pos x="T0" y="T1"/>
                </a:cxn>
                <a:cxn ang="0">
                  <a:pos x="T2" y="T3"/>
                </a:cxn>
                <a:cxn ang="0">
                  <a:pos x="T4" y="T5"/>
                </a:cxn>
              </a:cxnLst>
              <a:rect l="0" t="0" r="r" b="b"/>
              <a:pathLst>
                <a:path w="28" h="48">
                  <a:moveTo>
                    <a:pt x="0" y="0"/>
                  </a:moveTo>
                  <a:lnTo>
                    <a:pt x="14" y="24"/>
                  </a:lnTo>
                  <a:lnTo>
                    <a:pt x="28"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970" name="Line 282"/>
            <p:cNvSpPr>
              <a:spLocks noChangeShapeType="1"/>
            </p:cNvSpPr>
            <p:nvPr/>
          </p:nvSpPr>
          <p:spPr bwMode="auto">
            <a:xfrm>
              <a:off x="2009"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971" name="Freeform 283"/>
            <p:cNvSpPr>
              <a:spLocks/>
            </p:cNvSpPr>
            <p:nvPr/>
          </p:nvSpPr>
          <p:spPr bwMode="auto">
            <a:xfrm>
              <a:off x="2027" y="769"/>
              <a:ext cx="22" cy="33"/>
            </a:xfrm>
            <a:custGeom>
              <a:avLst/>
              <a:gdLst>
                <a:gd name="T0" fmla="*/ 0 w 29"/>
                <a:gd name="T1" fmla="*/ 0 h 58"/>
                <a:gd name="T2" fmla="*/ 15 w 29"/>
                <a:gd name="T3" fmla="*/ 29 h 58"/>
                <a:gd name="T4" fmla="*/ 29 w 29"/>
                <a:gd name="T5" fmla="*/ 58 h 58"/>
              </a:gdLst>
              <a:ahLst/>
              <a:cxnLst>
                <a:cxn ang="0">
                  <a:pos x="T0" y="T1"/>
                </a:cxn>
                <a:cxn ang="0">
                  <a:pos x="T2" y="T3"/>
                </a:cxn>
                <a:cxn ang="0">
                  <a:pos x="T4" y="T5"/>
                </a:cxn>
              </a:cxnLst>
              <a:rect l="0" t="0" r="r" b="b"/>
              <a:pathLst>
                <a:path w="29" h="58">
                  <a:moveTo>
                    <a:pt x="0" y="0"/>
                  </a:moveTo>
                  <a:lnTo>
                    <a:pt x="15"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972" name="Line 284"/>
            <p:cNvSpPr>
              <a:spLocks noChangeShapeType="1"/>
            </p:cNvSpPr>
            <p:nvPr/>
          </p:nvSpPr>
          <p:spPr bwMode="auto">
            <a:xfrm>
              <a:off x="2049"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973" name="Line 285"/>
            <p:cNvSpPr>
              <a:spLocks noChangeShapeType="1"/>
            </p:cNvSpPr>
            <p:nvPr/>
          </p:nvSpPr>
          <p:spPr bwMode="auto">
            <a:xfrm>
              <a:off x="2067"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974" name="Freeform 286"/>
            <p:cNvSpPr>
              <a:spLocks/>
            </p:cNvSpPr>
            <p:nvPr/>
          </p:nvSpPr>
          <p:spPr bwMode="auto">
            <a:xfrm>
              <a:off x="2085" y="872"/>
              <a:ext cx="22" cy="35"/>
            </a:xfrm>
            <a:custGeom>
              <a:avLst/>
              <a:gdLst>
                <a:gd name="T0" fmla="*/ 0 w 29"/>
                <a:gd name="T1" fmla="*/ 0 h 62"/>
                <a:gd name="T2" fmla="*/ 15 w 29"/>
                <a:gd name="T3" fmla="*/ 28 h 62"/>
                <a:gd name="T4" fmla="*/ 29 w 29"/>
                <a:gd name="T5" fmla="*/ 62 h 62"/>
              </a:gdLst>
              <a:ahLst/>
              <a:cxnLst>
                <a:cxn ang="0">
                  <a:pos x="T0" y="T1"/>
                </a:cxn>
                <a:cxn ang="0">
                  <a:pos x="T2" y="T3"/>
                </a:cxn>
                <a:cxn ang="0">
                  <a:pos x="T4" y="T5"/>
                </a:cxn>
              </a:cxnLst>
              <a:rect l="0" t="0" r="r" b="b"/>
              <a:pathLst>
                <a:path w="29" h="62">
                  <a:moveTo>
                    <a:pt x="0" y="0"/>
                  </a:moveTo>
                  <a:lnTo>
                    <a:pt x="15" y="28"/>
                  </a:lnTo>
                  <a:lnTo>
                    <a:pt x="29" y="6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975" name="Line 287"/>
            <p:cNvSpPr>
              <a:spLocks noChangeShapeType="1"/>
            </p:cNvSpPr>
            <p:nvPr/>
          </p:nvSpPr>
          <p:spPr bwMode="auto">
            <a:xfrm>
              <a:off x="2107"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976" name="Freeform 288"/>
            <p:cNvSpPr>
              <a:spLocks/>
            </p:cNvSpPr>
            <p:nvPr/>
          </p:nvSpPr>
          <p:spPr bwMode="auto">
            <a:xfrm>
              <a:off x="2125" y="945"/>
              <a:ext cx="22" cy="40"/>
            </a:xfrm>
            <a:custGeom>
              <a:avLst/>
              <a:gdLst>
                <a:gd name="T0" fmla="*/ 0 w 29"/>
                <a:gd name="T1" fmla="*/ 0 h 72"/>
                <a:gd name="T2" fmla="*/ 14 w 29"/>
                <a:gd name="T3" fmla="*/ 34 h 72"/>
                <a:gd name="T4" fmla="*/ 29 w 29"/>
                <a:gd name="T5" fmla="*/ 72 h 72"/>
              </a:gdLst>
              <a:ahLst/>
              <a:cxnLst>
                <a:cxn ang="0">
                  <a:pos x="T0" y="T1"/>
                </a:cxn>
                <a:cxn ang="0">
                  <a:pos x="T2" y="T3"/>
                </a:cxn>
                <a:cxn ang="0">
                  <a:pos x="T4" y="T5"/>
                </a:cxn>
              </a:cxnLst>
              <a:rect l="0" t="0" r="r" b="b"/>
              <a:pathLst>
                <a:path w="29" h="72">
                  <a:moveTo>
                    <a:pt x="0" y="0"/>
                  </a:moveTo>
                  <a:lnTo>
                    <a:pt x="14" y="34"/>
                  </a:lnTo>
                  <a:lnTo>
                    <a:pt x="29"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977" name="Line 289"/>
            <p:cNvSpPr>
              <a:spLocks noChangeShapeType="1"/>
            </p:cNvSpPr>
            <p:nvPr/>
          </p:nvSpPr>
          <p:spPr bwMode="auto">
            <a:xfrm>
              <a:off x="2147"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978" name="Line 290"/>
            <p:cNvSpPr>
              <a:spLocks noChangeShapeType="1"/>
            </p:cNvSpPr>
            <p:nvPr/>
          </p:nvSpPr>
          <p:spPr bwMode="auto">
            <a:xfrm>
              <a:off x="2165"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979" name="Freeform 291"/>
            <p:cNvSpPr>
              <a:spLocks/>
            </p:cNvSpPr>
            <p:nvPr/>
          </p:nvSpPr>
          <p:spPr bwMode="auto">
            <a:xfrm>
              <a:off x="2183" y="1063"/>
              <a:ext cx="21" cy="41"/>
            </a:xfrm>
            <a:custGeom>
              <a:avLst/>
              <a:gdLst>
                <a:gd name="T0" fmla="*/ 0 w 28"/>
                <a:gd name="T1" fmla="*/ 0 h 72"/>
                <a:gd name="T2" fmla="*/ 14 w 28"/>
                <a:gd name="T3" fmla="*/ 34 h 72"/>
                <a:gd name="T4" fmla="*/ 28 w 28"/>
                <a:gd name="T5" fmla="*/ 72 h 72"/>
              </a:gdLst>
              <a:ahLst/>
              <a:cxnLst>
                <a:cxn ang="0">
                  <a:pos x="T0" y="T1"/>
                </a:cxn>
                <a:cxn ang="0">
                  <a:pos x="T2" y="T3"/>
                </a:cxn>
                <a:cxn ang="0">
                  <a:pos x="T4" y="T5"/>
                </a:cxn>
              </a:cxnLst>
              <a:rect l="0" t="0" r="r" b="b"/>
              <a:pathLst>
                <a:path w="28" h="72">
                  <a:moveTo>
                    <a:pt x="0" y="0"/>
                  </a:moveTo>
                  <a:lnTo>
                    <a:pt x="14" y="34"/>
                  </a:lnTo>
                  <a:lnTo>
                    <a:pt x="28"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980" name="Line 292"/>
            <p:cNvSpPr>
              <a:spLocks noChangeShapeType="1"/>
            </p:cNvSpPr>
            <p:nvPr/>
          </p:nvSpPr>
          <p:spPr bwMode="auto">
            <a:xfrm>
              <a:off x="2204"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981" name="Freeform 293"/>
            <p:cNvSpPr>
              <a:spLocks/>
            </p:cNvSpPr>
            <p:nvPr/>
          </p:nvSpPr>
          <p:spPr bwMode="auto">
            <a:xfrm>
              <a:off x="2222" y="1144"/>
              <a:ext cx="22"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982" name="Freeform 294"/>
            <p:cNvSpPr>
              <a:spLocks/>
            </p:cNvSpPr>
            <p:nvPr/>
          </p:nvSpPr>
          <p:spPr bwMode="auto">
            <a:xfrm>
              <a:off x="2244" y="1182"/>
              <a:ext cx="18" cy="40"/>
            </a:xfrm>
            <a:custGeom>
              <a:avLst/>
              <a:gdLst>
                <a:gd name="T0" fmla="*/ 0 w 24"/>
                <a:gd name="T1" fmla="*/ 0 h 72"/>
                <a:gd name="T2" fmla="*/ 10 w 24"/>
                <a:gd name="T3" fmla="*/ 34 h 72"/>
                <a:gd name="T4" fmla="*/ 24 w 24"/>
                <a:gd name="T5" fmla="*/ 72 h 72"/>
              </a:gdLst>
              <a:ahLst/>
              <a:cxnLst>
                <a:cxn ang="0">
                  <a:pos x="T0" y="T1"/>
                </a:cxn>
                <a:cxn ang="0">
                  <a:pos x="T2" y="T3"/>
                </a:cxn>
                <a:cxn ang="0">
                  <a:pos x="T4" y="T5"/>
                </a:cxn>
              </a:cxnLst>
              <a:rect l="0" t="0" r="r" b="b"/>
              <a:pathLst>
                <a:path w="24" h="72">
                  <a:moveTo>
                    <a:pt x="0" y="0"/>
                  </a:moveTo>
                  <a:lnTo>
                    <a:pt x="10" y="34"/>
                  </a:lnTo>
                  <a:lnTo>
                    <a:pt x="24"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983" name="Freeform 295"/>
            <p:cNvSpPr>
              <a:spLocks/>
            </p:cNvSpPr>
            <p:nvPr/>
          </p:nvSpPr>
          <p:spPr bwMode="auto">
            <a:xfrm>
              <a:off x="2262" y="1222"/>
              <a:ext cx="21"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984" name="Line 296"/>
            <p:cNvSpPr>
              <a:spLocks noChangeShapeType="1"/>
            </p:cNvSpPr>
            <p:nvPr/>
          </p:nvSpPr>
          <p:spPr bwMode="auto">
            <a:xfrm>
              <a:off x="2283"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985" name="Line 297"/>
            <p:cNvSpPr>
              <a:spLocks noChangeShapeType="1"/>
            </p:cNvSpPr>
            <p:nvPr/>
          </p:nvSpPr>
          <p:spPr bwMode="auto">
            <a:xfrm>
              <a:off x="2301"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986" name="Freeform 298"/>
            <p:cNvSpPr>
              <a:spLocks/>
            </p:cNvSpPr>
            <p:nvPr/>
          </p:nvSpPr>
          <p:spPr bwMode="auto">
            <a:xfrm>
              <a:off x="2319" y="1336"/>
              <a:ext cx="22" cy="38"/>
            </a:xfrm>
            <a:custGeom>
              <a:avLst/>
              <a:gdLst>
                <a:gd name="T0" fmla="*/ 0 w 29"/>
                <a:gd name="T1" fmla="*/ 0 h 67"/>
                <a:gd name="T2" fmla="*/ 14 w 29"/>
                <a:gd name="T3" fmla="*/ 33 h 67"/>
                <a:gd name="T4" fmla="*/ 29 w 29"/>
                <a:gd name="T5" fmla="*/ 67 h 67"/>
              </a:gdLst>
              <a:ahLst/>
              <a:cxnLst>
                <a:cxn ang="0">
                  <a:pos x="T0" y="T1"/>
                </a:cxn>
                <a:cxn ang="0">
                  <a:pos x="T2" y="T3"/>
                </a:cxn>
                <a:cxn ang="0">
                  <a:pos x="T4" y="T5"/>
                </a:cxn>
              </a:cxnLst>
              <a:rect l="0" t="0" r="r" b="b"/>
              <a:pathLst>
                <a:path w="29" h="67">
                  <a:moveTo>
                    <a:pt x="0" y="0"/>
                  </a:moveTo>
                  <a:lnTo>
                    <a:pt x="14" y="33"/>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987" name="Line 299"/>
            <p:cNvSpPr>
              <a:spLocks noChangeShapeType="1"/>
            </p:cNvSpPr>
            <p:nvPr/>
          </p:nvSpPr>
          <p:spPr bwMode="auto">
            <a:xfrm>
              <a:off x="2341"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988" name="Freeform 300"/>
            <p:cNvSpPr>
              <a:spLocks/>
            </p:cNvSpPr>
            <p:nvPr/>
          </p:nvSpPr>
          <p:spPr bwMode="auto">
            <a:xfrm>
              <a:off x="2359" y="1409"/>
              <a:ext cx="22" cy="32"/>
            </a:xfrm>
            <a:custGeom>
              <a:avLst/>
              <a:gdLst>
                <a:gd name="T0" fmla="*/ 0 w 29"/>
                <a:gd name="T1" fmla="*/ 0 h 58"/>
                <a:gd name="T2" fmla="*/ 14 w 29"/>
                <a:gd name="T3" fmla="*/ 29 h 58"/>
                <a:gd name="T4" fmla="*/ 29 w 29"/>
                <a:gd name="T5" fmla="*/ 58 h 58"/>
              </a:gdLst>
              <a:ahLst/>
              <a:cxnLst>
                <a:cxn ang="0">
                  <a:pos x="T0" y="T1"/>
                </a:cxn>
                <a:cxn ang="0">
                  <a:pos x="T2" y="T3"/>
                </a:cxn>
                <a:cxn ang="0">
                  <a:pos x="T4" y="T5"/>
                </a:cxn>
              </a:cxnLst>
              <a:rect l="0" t="0" r="r" b="b"/>
              <a:pathLst>
                <a:path w="29" h="58">
                  <a:moveTo>
                    <a:pt x="0" y="0"/>
                  </a:moveTo>
                  <a:lnTo>
                    <a:pt x="14"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989" name="Line 301"/>
            <p:cNvSpPr>
              <a:spLocks noChangeShapeType="1"/>
            </p:cNvSpPr>
            <p:nvPr/>
          </p:nvSpPr>
          <p:spPr bwMode="auto">
            <a:xfrm>
              <a:off x="2381"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990" name="Line 302"/>
            <p:cNvSpPr>
              <a:spLocks noChangeShapeType="1"/>
            </p:cNvSpPr>
            <p:nvPr/>
          </p:nvSpPr>
          <p:spPr bwMode="auto">
            <a:xfrm>
              <a:off x="2399"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991" name="Freeform 303"/>
            <p:cNvSpPr>
              <a:spLocks/>
            </p:cNvSpPr>
            <p:nvPr/>
          </p:nvSpPr>
          <p:spPr bwMode="auto">
            <a:xfrm>
              <a:off x="2416" y="1506"/>
              <a:ext cx="22" cy="30"/>
            </a:xfrm>
            <a:custGeom>
              <a:avLst/>
              <a:gdLst>
                <a:gd name="T0" fmla="*/ 0 w 29"/>
                <a:gd name="T1" fmla="*/ 0 h 53"/>
                <a:gd name="T2" fmla="*/ 15 w 29"/>
                <a:gd name="T3" fmla="*/ 29 h 53"/>
                <a:gd name="T4" fmla="*/ 29 w 29"/>
                <a:gd name="T5" fmla="*/ 53 h 53"/>
              </a:gdLst>
              <a:ahLst/>
              <a:cxnLst>
                <a:cxn ang="0">
                  <a:pos x="T0" y="T1"/>
                </a:cxn>
                <a:cxn ang="0">
                  <a:pos x="T2" y="T3"/>
                </a:cxn>
                <a:cxn ang="0">
                  <a:pos x="T4" y="T5"/>
                </a:cxn>
              </a:cxnLst>
              <a:rect l="0" t="0" r="r" b="b"/>
              <a:pathLst>
                <a:path w="29" h="53">
                  <a:moveTo>
                    <a:pt x="0" y="0"/>
                  </a:moveTo>
                  <a:lnTo>
                    <a:pt x="15" y="29"/>
                  </a:lnTo>
                  <a:lnTo>
                    <a:pt x="29" y="5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992" name="Line 304"/>
            <p:cNvSpPr>
              <a:spLocks noChangeShapeType="1"/>
            </p:cNvSpPr>
            <p:nvPr/>
          </p:nvSpPr>
          <p:spPr bwMode="auto">
            <a:xfrm>
              <a:off x="2438"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993" name="Freeform 305"/>
            <p:cNvSpPr>
              <a:spLocks/>
            </p:cNvSpPr>
            <p:nvPr/>
          </p:nvSpPr>
          <p:spPr bwMode="auto">
            <a:xfrm>
              <a:off x="2456" y="1566"/>
              <a:ext cx="22" cy="27"/>
            </a:xfrm>
            <a:custGeom>
              <a:avLst/>
              <a:gdLst>
                <a:gd name="T0" fmla="*/ 0 w 29"/>
                <a:gd name="T1" fmla="*/ 0 h 48"/>
                <a:gd name="T2" fmla="*/ 15 w 29"/>
                <a:gd name="T3" fmla="*/ 24 h 48"/>
                <a:gd name="T4" fmla="*/ 29 w 29"/>
                <a:gd name="T5" fmla="*/ 48 h 48"/>
              </a:gdLst>
              <a:ahLst/>
              <a:cxnLst>
                <a:cxn ang="0">
                  <a:pos x="T0" y="T1"/>
                </a:cxn>
                <a:cxn ang="0">
                  <a:pos x="T2" y="T3"/>
                </a:cxn>
                <a:cxn ang="0">
                  <a:pos x="T4" y="T5"/>
                </a:cxn>
              </a:cxnLst>
              <a:rect l="0" t="0" r="r" b="b"/>
              <a:pathLst>
                <a:path w="29" h="48">
                  <a:moveTo>
                    <a:pt x="0" y="0"/>
                  </a:moveTo>
                  <a:lnTo>
                    <a:pt x="15" y="24"/>
                  </a:lnTo>
                  <a:lnTo>
                    <a:pt x="29"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994" name="Line 306"/>
            <p:cNvSpPr>
              <a:spLocks noChangeShapeType="1"/>
            </p:cNvSpPr>
            <p:nvPr/>
          </p:nvSpPr>
          <p:spPr bwMode="auto">
            <a:xfrm>
              <a:off x="2478"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995" name="Freeform 307"/>
            <p:cNvSpPr>
              <a:spLocks/>
            </p:cNvSpPr>
            <p:nvPr/>
          </p:nvSpPr>
          <p:spPr bwMode="auto">
            <a:xfrm>
              <a:off x="2496" y="1617"/>
              <a:ext cx="22" cy="24"/>
            </a:xfrm>
            <a:custGeom>
              <a:avLst/>
              <a:gdLst>
                <a:gd name="T0" fmla="*/ 0 w 29"/>
                <a:gd name="T1" fmla="*/ 0 h 43"/>
                <a:gd name="T2" fmla="*/ 14 w 29"/>
                <a:gd name="T3" fmla="*/ 19 h 43"/>
                <a:gd name="T4" fmla="*/ 29 w 29"/>
                <a:gd name="T5" fmla="*/ 43 h 43"/>
              </a:gdLst>
              <a:ahLst/>
              <a:cxnLst>
                <a:cxn ang="0">
                  <a:pos x="T0" y="T1"/>
                </a:cxn>
                <a:cxn ang="0">
                  <a:pos x="T2" y="T3"/>
                </a:cxn>
                <a:cxn ang="0">
                  <a:pos x="T4" y="T5"/>
                </a:cxn>
              </a:cxnLst>
              <a:rect l="0" t="0" r="r" b="b"/>
              <a:pathLst>
                <a:path w="29" h="43">
                  <a:moveTo>
                    <a:pt x="0" y="0"/>
                  </a:moveTo>
                  <a:lnTo>
                    <a:pt x="14" y="19"/>
                  </a:lnTo>
                  <a:lnTo>
                    <a:pt x="29" y="4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996" name="Line 308"/>
            <p:cNvSpPr>
              <a:spLocks noChangeShapeType="1"/>
            </p:cNvSpPr>
            <p:nvPr/>
          </p:nvSpPr>
          <p:spPr bwMode="auto">
            <a:xfrm>
              <a:off x="2518"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997" name="Line 309"/>
            <p:cNvSpPr>
              <a:spLocks noChangeShapeType="1"/>
            </p:cNvSpPr>
            <p:nvPr/>
          </p:nvSpPr>
          <p:spPr bwMode="auto">
            <a:xfrm>
              <a:off x="2536"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998" name="Freeform 310"/>
            <p:cNvSpPr>
              <a:spLocks/>
            </p:cNvSpPr>
            <p:nvPr/>
          </p:nvSpPr>
          <p:spPr bwMode="auto">
            <a:xfrm>
              <a:off x="2554" y="1686"/>
              <a:ext cx="21" cy="20"/>
            </a:xfrm>
            <a:custGeom>
              <a:avLst/>
              <a:gdLst>
                <a:gd name="T0" fmla="*/ 0 w 29"/>
                <a:gd name="T1" fmla="*/ 0 h 34"/>
                <a:gd name="T2" fmla="*/ 14 w 29"/>
                <a:gd name="T3" fmla="*/ 20 h 34"/>
                <a:gd name="T4" fmla="*/ 29 w 29"/>
                <a:gd name="T5" fmla="*/ 34 h 34"/>
              </a:gdLst>
              <a:ahLst/>
              <a:cxnLst>
                <a:cxn ang="0">
                  <a:pos x="T0" y="T1"/>
                </a:cxn>
                <a:cxn ang="0">
                  <a:pos x="T2" y="T3"/>
                </a:cxn>
                <a:cxn ang="0">
                  <a:pos x="T4" y="T5"/>
                </a:cxn>
              </a:cxnLst>
              <a:rect l="0" t="0" r="r" b="b"/>
              <a:pathLst>
                <a:path w="29" h="34">
                  <a:moveTo>
                    <a:pt x="0" y="0"/>
                  </a:moveTo>
                  <a:lnTo>
                    <a:pt x="14" y="20"/>
                  </a:lnTo>
                  <a:lnTo>
                    <a:pt x="29" y="3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999" name="Line 311"/>
            <p:cNvSpPr>
              <a:spLocks noChangeShapeType="1"/>
            </p:cNvSpPr>
            <p:nvPr/>
          </p:nvSpPr>
          <p:spPr bwMode="auto">
            <a:xfrm>
              <a:off x="2575"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000" name="Freeform 312"/>
            <p:cNvSpPr>
              <a:spLocks/>
            </p:cNvSpPr>
            <p:nvPr/>
          </p:nvSpPr>
          <p:spPr bwMode="auto">
            <a:xfrm>
              <a:off x="2593" y="1725"/>
              <a:ext cx="21" cy="15"/>
            </a:xfrm>
            <a:custGeom>
              <a:avLst/>
              <a:gdLst>
                <a:gd name="T0" fmla="*/ 0 w 28"/>
                <a:gd name="T1" fmla="*/ 0 h 28"/>
                <a:gd name="T2" fmla="*/ 14 w 28"/>
                <a:gd name="T3" fmla="*/ 14 h 28"/>
                <a:gd name="T4" fmla="*/ 28 w 28"/>
                <a:gd name="T5" fmla="*/ 28 h 28"/>
              </a:gdLst>
              <a:ahLst/>
              <a:cxnLst>
                <a:cxn ang="0">
                  <a:pos x="T0" y="T1"/>
                </a:cxn>
                <a:cxn ang="0">
                  <a:pos x="T2" y="T3"/>
                </a:cxn>
                <a:cxn ang="0">
                  <a:pos x="T4" y="T5"/>
                </a:cxn>
              </a:cxnLst>
              <a:rect l="0" t="0" r="r" b="b"/>
              <a:pathLst>
                <a:path w="28" h="28">
                  <a:moveTo>
                    <a:pt x="0" y="0"/>
                  </a:moveTo>
                  <a:lnTo>
                    <a:pt x="14" y="14"/>
                  </a:lnTo>
                  <a:lnTo>
                    <a:pt x="28" y="2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001" name="Line 313"/>
            <p:cNvSpPr>
              <a:spLocks noChangeShapeType="1"/>
            </p:cNvSpPr>
            <p:nvPr/>
          </p:nvSpPr>
          <p:spPr bwMode="auto">
            <a:xfrm>
              <a:off x="2614"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002" name="Freeform 314"/>
            <p:cNvSpPr>
              <a:spLocks/>
            </p:cNvSpPr>
            <p:nvPr/>
          </p:nvSpPr>
          <p:spPr bwMode="auto">
            <a:xfrm>
              <a:off x="2632" y="1757"/>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003" name="Line 315"/>
            <p:cNvSpPr>
              <a:spLocks noChangeShapeType="1"/>
            </p:cNvSpPr>
            <p:nvPr/>
          </p:nvSpPr>
          <p:spPr bwMode="auto">
            <a:xfrm>
              <a:off x="2654"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004" name="Line 316"/>
            <p:cNvSpPr>
              <a:spLocks noChangeShapeType="1"/>
            </p:cNvSpPr>
            <p:nvPr/>
          </p:nvSpPr>
          <p:spPr bwMode="auto">
            <a:xfrm>
              <a:off x="2672"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005" name="Freeform 317"/>
            <p:cNvSpPr>
              <a:spLocks/>
            </p:cNvSpPr>
            <p:nvPr/>
          </p:nvSpPr>
          <p:spPr bwMode="auto">
            <a:xfrm>
              <a:off x="2690" y="1797"/>
              <a:ext cx="22" cy="11"/>
            </a:xfrm>
            <a:custGeom>
              <a:avLst/>
              <a:gdLst>
                <a:gd name="T0" fmla="*/ 0 w 29"/>
                <a:gd name="T1" fmla="*/ 0 h 19"/>
                <a:gd name="T2" fmla="*/ 14 w 29"/>
                <a:gd name="T3" fmla="*/ 10 h 19"/>
                <a:gd name="T4" fmla="*/ 29 w 29"/>
                <a:gd name="T5" fmla="*/ 19 h 19"/>
              </a:gdLst>
              <a:ahLst/>
              <a:cxnLst>
                <a:cxn ang="0">
                  <a:pos x="T0" y="T1"/>
                </a:cxn>
                <a:cxn ang="0">
                  <a:pos x="T2" y="T3"/>
                </a:cxn>
                <a:cxn ang="0">
                  <a:pos x="T4" y="T5"/>
                </a:cxn>
              </a:cxnLst>
              <a:rect l="0" t="0" r="r" b="b"/>
              <a:pathLst>
                <a:path w="29" h="19">
                  <a:moveTo>
                    <a:pt x="0" y="0"/>
                  </a:moveTo>
                  <a:lnTo>
                    <a:pt x="14" y="10"/>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006" name="Line 318"/>
            <p:cNvSpPr>
              <a:spLocks noChangeShapeType="1"/>
            </p:cNvSpPr>
            <p:nvPr/>
          </p:nvSpPr>
          <p:spPr bwMode="auto">
            <a:xfrm>
              <a:off x="2712"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007" name="Freeform 319"/>
            <p:cNvSpPr>
              <a:spLocks/>
            </p:cNvSpPr>
            <p:nvPr/>
          </p:nvSpPr>
          <p:spPr bwMode="auto">
            <a:xfrm>
              <a:off x="2730" y="1819"/>
              <a:ext cx="22" cy="11"/>
            </a:xfrm>
            <a:custGeom>
              <a:avLst/>
              <a:gdLst>
                <a:gd name="T0" fmla="*/ 0 w 29"/>
                <a:gd name="T1" fmla="*/ 0 h 19"/>
                <a:gd name="T2" fmla="*/ 14 w 29"/>
                <a:gd name="T3" fmla="*/ 9 h 19"/>
                <a:gd name="T4" fmla="*/ 29 w 29"/>
                <a:gd name="T5" fmla="*/ 19 h 19"/>
              </a:gdLst>
              <a:ahLst/>
              <a:cxnLst>
                <a:cxn ang="0">
                  <a:pos x="T0" y="T1"/>
                </a:cxn>
                <a:cxn ang="0">
                  <a:pos x="T2" y="T3"/>
                </a:cxn>
                <a:cxn ang="0">
                  <a:pos x="T4" y="T5"/>
                </a:cxn>
              </a:cxnLst>
              <a:rect l="0" t="0" r="r" b="b"/>
              <a:pathLst>
                <a:path w="29" h="19">
                  <a:moveTo>
                    <a:pt x="0" y="0"/>
                  </a:moveTo>
                  <a:lnTo>
                    <a:pt x="14" y="9"/>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008" name="Line 320"/>
            <p:cNvSpPr>
              <a:spLocks noChangeShapeType="1"/>
            </p:cNvSpPr>
            <p:nvPr/>
          </p:nvSpPr>
          <p:spPr bwMode="auto">
            <a:xfrm>
              <a:off x="2752"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009" name="Line 321"/>
            <p:cNvSpPr>
              <a:spLocks noChangeShapeType="1"/>
            </p:cNvSpPr>
            <p:nvPr/>
          </p:nvSpPr>
          <p:spPr bwMode="auto">
            <a:xfrm>
              <a:off x="2770"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010" name="Freeform 322"/>
            <p:cNvSpPr>
              <a:spLocks/>
            </p:cNvSpPr>
            <p:nvPr/>
          </p:nvSpPr>
          <p:spPr bwMode="auto">
            <a:xfrm>
              <a:off x="2788" y="1846"/>
              <a:ext cx="21" cy="5"/>
            </a:xfrm>
            <a:custGeom>
              <a:avLst/>
              <a:gdLst>
                <a:gd name="T0" fmla="*/ 0 w 28"/>
                <a:gd name="T1" fmla="*/ 0 h 9"/>
                <a:gd name="T2" fmla="*/ 14 w 28"/>
                <a:gd name="T3" fmla="*/ 4 h 9"/>
                <a:gd name="T4" fmla="*/ 28 w 28"/>
                <a:gd name="T5" fmla="*/ 9 h 9"/>
              </a:gdLst>
              <a:ahLst/>
              <a:cxnLst>
                <a:cxn ang="0">
                  <a:pos x="T0" y="T1"/>
                </a:cxn>
                <a:cxn ang="0">
                  <a:pos x="T2" y="T3"/>
                </a:cxn>
                <a:cxn ang="0">
                  <a:pos x="T4" y="T5"/>
                </a:cxn>
              </a:cxnLst>
              <a:rect l="0" t="0" r="r" b="b"/>
              <a:pathLst>
                <a:path w="28" h="9">
                  <a:moveTo>
                    <a:pt x="0" y="0"/>
                  </a:moveTo>
                  <a:lnTo>
                    <a:pt x="14" y="4"/>
                  </a:lnTo>
                  <a:lnTo>
                    <a:pt x="28"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011" name="Line 323"/>
            <p:cNvSpPr>
              <a:spLocks noChangeShapeType="1"/>
            </p:cNvSpPr>
            <p:nvPr/>
          </p:nvSpPr>
          <p:spPr bwMode="auto">
            <a:xfrm>
              <a:off x="2809"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012" name="Freeform 324"/>
            <p:cNvSpPr>
              <a:spLocks/>
            </p:cNvSpPr>
            <p:nvPr/>
          </p:nvSpPr>
          <p:spPr bwMode="auto">
            <a:xfrm>
              <a:off x="2827" y="1857"/>
              <a:ext cx="22" cy="5"/>
            </a:xfrm>
            <a:custGeom>
              <a:avLst/>
              <a:gdLst>
                <a:gd name="T0" fmla="*/ 0 w 29"/>
                <a:gd name="T1" fmla="*/ 0 h 9"/>
                <a:gd name="T2" fmla="*/ 15 w 29"/>
                <a:gd name="T3" fmla="*/ 5 h 9"/>
                <a:gd name="T4" fmla="*/ 29 w 29"/>
                <a:gd name="T5" fmla="*/ 9 h 9"/>
              </a:gdLst>
              <a:ahLst/>
              <a:cxnLst>
                <a:cxn ang="0">
                  <a:pos x="T0" y="T1"/>
                </a:cxn>
                <a:cxn ang="0">
                  <a:pos x="T2" y="T3"/>
                </a:cxn>
                <a:cxn ang="0">
                  <a:pos x="T4" y="T5"/>
                </a:cxn>
              </a:cxnLst>
              <a:rect l="0" t="0" r="r" b="b"/>
              <a:pathLst>
                <a:path w="29" h="9">
                  <a:moveTo>
                    <a:pt x="0" y="0"/>
                  </a:moveTo>
                  <a:lnTo>
                    <a:pt x="15" y="5"/>
                  </a:lnTo>
                  <a:lnTo>
                    <a:pt x="29"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013" name="Line 325"/>
            <p:cNvSpPr>
              <a:spLocks noChangeShapeType="1"/>
            </p:cNvSpPr>
            <p:nvPr/>
          </p:nvSpPr>
          <p:spPr bwMode="auto">
            <a:xfrm>
              <a:off x="2849"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014" name="Freeform 326"/>
            <p:cNvSpPr>
              <a:spLocks/>
            </p:cNvSpPr>
            <p:nvPr/>
          </p:nvSpPr>
          <p:spPr bwMode="auto">
            <a:xfrm>
              <a:off x="2867" y="1868"/>
              <a:ext cx="21" cy="5"/>
            </a:xfrm>
            <a:custGeom>
              <a:avLst/>
              <a:gdLst>
                <a:gd name="T0" fmla="*/ 0 w 29"/>
                <a:gd name="T1" fmla="*/ 0 h 10"/>
                <a:gd name="T2" fmla="*/ 14 w 29"/>
                <a:gd name="T3" fmla="*/ 5 h 10"/>
                <a:gd name="T4" fmla="*/ 29 w 29"/>
                <a:gd name="T5" fmla="*/ 10 h 10"/>
              </a:gdLst>
              <a:ahLst/>
              <a:cxnLst>
                <a:cxn ang="0">
                  <a:pos x="T0" y="T1"/>
                </a:cxn>
                <a:cxn ang="0">
                  <a:pos x="T2" y="T3"/>
                </a:cxn>
                <a:cxn ang="0">
                  <a:pos x="T4" y="T5"/>
                </a:cxn>
              </a:cxnLst>
              <a:rect l="0" t="0" r="r" b="b"/>
              <a:pathLst>
                <a:path w="29" h="10">
                  <a:moveTo>
                    <a:pt x="0" y="0"/>
                  </a:moveTo>
                  <a:lnTo>
                    <a:pt x="14" y="5"/>
                  </a:lnTo>
                  <a:lnTo>
                    <a:pt x="29"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015" name="Line 327"/>
            <p:cNvSpPr>
              <a:spLocks noChangeShapeType="1"/>
            </p:cNvSpPr>
            <p:nvPr/>
          </p:nvSpPr>
          <p:spPr bwMode="auto">
            <a:xfrm>
              <a:off x="2888"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016" name="Line 328"/>
            <p:cNvSpPr>
              <a:spLocks noChangeShapeType="1"/>
            </p:cNvSpPr>
            <p:nvPr/>
          </p:nvSpPr>
          <p:spPr bwMode="auto">
            <a:xfrm>
              <a:off x="2906"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017" name="Freeform 329"/>
            <p:cNvSpPr>
              <a:spLocks/>
            </p:cNvSpPr>
            <p:nvPr/>
          </p:nvSpPr>
          <p:spPr bwMode="auto">
            <a:xfrm>
              <a:off x="2924" y="1881"/>
              <a:ext cx="22" cy="3"/>
            </a:xfrm>
            <a:custGeom>
              <a:avLst/>
              <a:gdLst>
                <a:gd name="T0" fmla="*/ 0 w 29"/>
                <a:gd name="T1" fmla="*/ 0 h 5"/>
                <a:gd name="T2" fmla="*/ 14 w 29"/>
                <a:gd name="T3" fmla="*/ 5 h 5"/>
                <a:gd name="T4" fmla="*/ 29 w 29"/>
                <a:gd name="T5" fmla="*/ 5 h 5"/>
              </a:gdLst>
              <a:ahLst/>
              <a:cxnLst>
                <a:cxn ang="0">
                  <a:pos x="T0" y="T1"/>
                </a:cxn>
                <a:cxn ang="0">
                  <a:pos x="T2" y="T3"/>
                </a:cxn>
                <a:cxn ang="0">
                  <a:pos x="T4" y="T5"/>
                </a:cxn>
              </a:cxnLst>
              <a:rect l="0" t="0" r="r" b="b"/>
              <a:pathLst>
                <a:path w="29" h="5">
                  <a:moveTo>
                    <a:pt x="0" y="0"/>
                  </a:moveTo>
                  <a:lnTo>
                    <a:pt x="14"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018" name="Line 330"/>
            <p:cNvSpPr>
              <a:spLocks noChangeShapeType="1"/>
            </p:cNvSpPr>
            <p:nvPr/>
          </p:nvSpPr>
          <p:spPr bwMode="auto">
            <a:xfrm>
              <a:off x="2946"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019" name="Freeform 331"/>
            <p:cNvSpPr>
              <a:spLocks/>
            </p:cNvSpPr>
            <p:nvPr/>
          </p:nvSpPr>
          <p:spPr bwMode="auto">
            <a:xfrm>
              <a:off x="2964" y="1887"/>
              <a:ext cx="21" cy="2"/>
            </a:xfrm>
            <a:custGeom>
              <a:avLst/>
              <a:gdLst>
                <a:gd name="T0" fmla="*/ 0 w 28"/>
                <a:gd name="T1" fmla="*/ 0 h 4"/>
                <a:gd name="T2" fmla="*/ 14 w 28"/>
                <a:gd name="T3" fmla="*/ 4 h 4"/>
                <a:gd name="T4" fmla="*/ 28 w 28"/>
                <a:gd name="T5" fmla="*/ 4 h 4"/>
              </a:gdLst>
              <a:ahLst/>
              <a:cxnLst>
                <a:cxn ang="0">
                  <a:pos x="T0" y="T1"/>
                </a:cxn>
                <a:cxn ang="0">
                  <a:pos x="T2" y="T3"/>
                </a:cxn>
                <a:cxn ang="0">
                  <a:pos x="T4" y="T5"/>
                </a:cxn>
              </a:cxnLst>
              <a:rect l="0" t="0" r="r" b="b"/>
              <a:pathLst>
                <a:path w="28" h="4">
                  <a:moveTo>
                    <a:pt x="0" y="0"/>
                  </a:moveTo>
                  <a:lnTo>
                    <a:pt x="14" y="4"/>
                  </a:lnTo>
                  <a:lnTo>
                    <a:pt x="28"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020" name="Line 332"/>
            <p:cNvSpPr>
              <a:spLocks noChangeShapeType="1"/>
            </p:cNvSpPr>
            <p:nvPr/>
          </p:nvSpPr>
          <p:spPr bwMode="auto">
            <a:xfrm>
              <a:off x="2985"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021" name="Line 333"/>
            <p:cNvSpPr>
              <a:spLocks noChangeShapeType="1"/>
            </p:cNvSpPr>
            <p:nvPr/>
          </p:nvSpPr>
          <p:spPr bwMode="auto">
            <a:xfrm>
              <a:off x="3003"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022" name="Freeform 334"/>
            <p:cNvSpPr>
              <a:spLocks/>
            </p:cNvSpPr>
            <p:nvPr/>
          </p:nvSpPr>
          <p:spPr bwMode="auto">
            <a:xfrm>
              <a:off x="3021" y="1892"/>
              <a:ext cx="22" cy="3"/>
            </a:xfrm>
            <a:custGeom>
              <a:avLst/>
              <a:gdLst>
                <a:gd name="T0" fmla="*/ 0 w 29"/>
                <a:gd name="T1" fmla="*/ 0 h 5"/>
                <a:gd name="T2" fmla="*/ 15 w 29"/>
                <a:gd name="T3" fmla="*/ 5 h 5"/>
                <a:gd name="T4" fmla="*/ 29 w 29"/>
                <a:gd name="T5" fmla="*/ 5 h 5"/>
              </a:gdLst>
              <a:ahLst/>
              <a:cxnLst>
                <a:cxn ang="0">
                  <a:pos x="T0" y="T1"/>
                </a:cxn>
                <a:cxn ang="0">
                  <a:pos x="T2" y="T3"/>
                </a:cxn>
                <a:cxn ang="0">
                  <a:pos x="T4" y="T5"/>
                </a:cxn>
              </a:cxnLst>
              <a:rect l="0" t="0" r="r" b="b"/>
              <a:pathLst>
                <a:path w="29" h="5">
                  <a:moveTo>
                    <a:pt x="0" y="0"/>
                  </a:moveTo>
                  <a:lnTo>
                    <a:pt x="15"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023" name="Line 335"/>
            <p:cNvSpPr>
              <a:spLocks noChangeShapeType="1"/>
            </p:cNvSpPr>
            <p:nvPr/>
          </p:nvSpPr>
          <p:spPr bwMode="auto">
            <a:xfrm>
              <a:off x="3043"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024" name="Freeform 336"/>
            <p:cNvSpPr>
              <a:spLocks/>
            </p:cNvSpPr>
            <p:nvPr/>
          </p:nvSpPr>
          <p:spPr bwMode="auto">
            <a:xfrm>
              <a:off x="3061" y="1895"/>
              <a:ext cx="22" cy="2"/>
            </a:xfrm>
            <a:custGeom>
              <a:avLst/>
              <a:gdLst>
                <a:gd name="T0" fmla="*/ 0 w 29"/>
                <a:gd name="T1" fmla="*/ 0 h 5"/>
                <a:gd name="T2" fmla="*/ 15 w 29"/>
                <a:gd name="T3" fmla="*/ 0 h 5"/>
                <a:gd name="T4" fmla="*/ 29 w 29"/>
                <a:gd name="T5" fmla="*/ 5 h 5"/>
              </a:gdLst>
              <a:ahLst/>
              <a:cxnLst>
                <a:cxn ang="0">
                  <a:pos x="T0" y="T1"/>
                </a:cxn>
                <a:cxn ang="0">
                  <a:pos x="T2" y="T3"/>
                </a:cxn>
                <a:cxn ang="0">
                  <a:pos x="T4" y="T5"/>
                </a:cxn>
              </a:cxnLst>
              <a:rect l="0" t="0" r="r" b="b"/>
              <a:pathLst>
                <a:path w="29" h="5">
                  <a:moveTo>
                    <a:pt x="0" y="0"/>
                  </a:moveTo>
                  <a:lnTo>
                    <a:pt x="15" y="0"/>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025" name="Line 337"/>
            <p:cNvSpPr>
              <a:spLocks noChangeShapeType="1"/>
            </p:cNvSpPr>
            <p:nvPr/>
          </p:nvSpPr>
          <p:spPr bwMode="auto">
            <a:xfrm>
              <a:off x="308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026" name="Freeform 338"/>
            <p:cNvSpPr>
              <a:spLocks/>
            </p:cNvSpPr>
            <p:nvPr/>
          </p:nvSpPr>
          <p:spPr bwMode="auto">
            <a:xfrm>
              <a:off x="3101" y="1897"/>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027" name="Line 339"/>
            <p:cNvSpPr>
              <a:spLocks noChangeShapeType="1"/>
            </p:cNvSpPr>
            <p:nvPr/>
          </p:nvSpPr>
          <p:spPr bwMode="auto">
            <a:xfrm>
              <a:off x="312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028" name="Freeform 340"/>
            <p:cNvSpPr>
              <a:spLocks/>
            </p:cNvSpPr>
            <p:nvPr/>
          </p:nvSpPr>
          <p:spPr bwMode="auto">
            <a:xfrm>
              <a:off x="3141" y="1897"/>
              <a:ext cx="18" cy="3"/>
            </a:xfrm>
            <a:custGeom>
              <a:avLst/>
              <a:gdLst>
                <a:gd name="T0" fmla="*/ 0 w 24"/>
                <a:gd name="T1" fmla="*/ 0 h 5"/>
                <a:gd name="T2" fmla="*/ 9 w 24"/>
                <a:gd name="T3" fmla="*/ 0 h 5"/>
                <a:gd name="T4" fmla="*/ 24 w 24"/>
                <a:gd name="T5" fmla="*/ 5 h 5"/>
              </a:gdLst>
              <a:ahLst/>
              <a:cxnLst>
                <a:cxn ang="0">
                  <a:pos x="T0" y="T1"/>
                </a:cxn>
                <a:cxn ang="0">
                  <a:pos x="T2" y="T3"/>
                </a:cxn>
                <a:cxn ang="0">
                  <a:pos x="T4" y="T5"/>
                </a:cxn>
              </a:cxnLst>
              <a:rect l="0" t="0" r="r" b="b"/>
              <a:pathLst>
                <a:path w="24" h="5">
                  <a:moveTo>
                    <a:pt x="0" y="0"/>
                  </a:moveTo>
                  <a:lnTo>
                    <a:pt x="9" y="0"/>
                  </a:lnTo>
                  <a:lnTo>
                    <a:pt x="24"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029" name="Freeform 341"/>
            <p:cNvSpPr>
              <a:spLocks/>
            </p:cNvSpPr>
            <p:nvPr/>
          </p:nvSpPr>
          <p:spPr bwMode="auto">
            <a:xfrm>
              <a:off x="3159"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030" name="Line 342"/>
            <p:cNvSpPr>
              <a:spLocks noChangeShapeType="1"/>
            </p:cNvSpPr>
            <p:nvPr/>
          </p:nvSpPr>
          <p:spPr bwMode="auto">
            <a:xfrm>
              <a:off x="318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031" name="Freeform 343"/>
            <p:cNvSpPr>
              <a:spLocks/>
            </p:cNvSpPr>
            <p:nvPr/>
          </p:nvSpPr>
          <p:spPr bwMode="auto">
            <a:xfrm>
              <a:off x="3198" y="1900"/>
              <a:ext cx="21"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032" name="Line 344"/>
            <p:cNvSpPr>
              <a:spLocks noChangeShapeType="1"/>
            </p:cNvSpPr>
            <p:nvPr/>
          </p:nvSpPr>
          <p:spPr bwMode="auto">
            <a:xfrm>
              <a:off x="321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033" name="Line 345"/>
            <p:cNvSpPr>
              <a:spLocks noChangeShapeType="1"/>
            </p:cNvSpPr>
            <p:nvPr/>
          </p:nvSpPr>
          <p:spPr bwMode="auto">
            <a:xfrm>
              <a:off x="3237"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034" name="Freeform 346"/>
            <p:cNvSpPr>
              <a:spLocks/>
            </p:cNvSpPr>
            <p:nvPr/>
          </p:nvSpPr>
          <p:spPr bwMode="auto">
            <a:xfrm>
              <a:off x="3255" y="1900"/>
              <a:ext cx="22" cy="2"/>
            </a:xfrm>
            <a:custGeom>
              <a:avLst/>
              <a:gdLst>
                <a:gd name="T0" fmla="*/ 0 w 29"/>
                <a:gd name="T1" fmla="*/ 0 h 4"/>
                <a:gd name="T2" fmla="*/ 15 w 29"/>
                <a:gd name="T3" fmla="*/ 0 h 4"/>
                <a:gd name="T4" fmla="*/ 29 w 29"/>
                <a:gd name="T5" fmla="*/ 4 h 4"/>
              </a:gdLst>
              <a:ahLst/>
              <a:cxnLst>
                <a:cxn ang="0">
                  <a:pos x="T0" y="T1"/>
                </a:cxn>
                <a:cxn ang="0">
                  <a:pos x="T2" y="T3"/>
                </a:cxn>
                <a:cxn ang="0">
                  <a:pos x="T4" y="T5"/>
                </a:cxn>
              </a:cxnLst>
              <a:rect l="0" t="0" r="r" b="b"/>
              <a:pathLst>
                <a:path w="29" h="4">
                  <a:moveTo>
                    <a:pt x="0" y="0"/>
                  </a:moveTo>
                  <a:lnTo>
                    <a:pt x="15" y="0"/>
                  </a:lnTo>
                  <a:lnTo>
                    <a:pt x="29"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035" name="Line 347"/>
            <p:cNvSpPr>
              <a:spLocks noChangeShapeType="1"/>
            </p:cNvSpPr>
            <p:nvPr/>
          </p:nvSpPr>
          <p:spPr bwMode="auto">
            <a:xfrm>
              <a:off x="327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036" name="Freeform 348"/>
            <p:cNvSpPr>
              <a:spLocks/>
            </p:cNvSpPr>
            <p:nvPr/>
          </p:nvSpPr>
          <p:spPr bwMode="auto">
            <a:xfrm>
              <a:off x="3295" y="1902"/>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037" name="Line 349"/>
            <p:cNvSpPr>
              <a:spLocks noChangeShapeType="1"/>
            </p:cNvSpPr>
            <p:nvPr/>
          </p:nvSpPr>
          <p:spPr bwMode="auto">
            <a:xfrm>
              <a:off x="331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038" name="Freeform 350"/>
            <p:cNvSpPr>
              <a:spLocks/>
            </p:cNvSpPr>
            <p:nvPr/>
          </p:nvSpPr>
          <p:spPr bwMode="auto">
            <a:xfrm>
              <a:off x="3335"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039" name="Line 351"/>
            <p:cNvSpPr>
              <a:spLocks noChangeShapeType="1"/>
            </p:cNvSpPr>
            <p:nvPr/>
          </p:nvSpPr>
          <p:spPr bwMode="auto">
            <a:xfrm>
              <a:off x="3356"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040" name="Freeform 352"/>
            <p:cNvSpPr>
              <a:spLocks/>
            </p:cNvSpPr>
            <p:nvPr/>
          </p:nvSpPr>
          <p:spPr bwMode="auto">
            <a:xfrm>
              <a:off x="288" y="1901"/>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grpSp>
      <p:grpSp>
        <p:nvGrpSpPr>
          <p:cNvPr id="115041" name="Group 353"/>
          <p:cNvGrpSpPr>
            <a:grpSpLocks noChangeAspect="1"/>
          </p:cNvGrpSpPr>
          <p:nvPr/>
        </p:nvGrpSpPr>
        <p:grpSpPr bwMode="auto">
          <a:xfrm rot="-16200000">
            <a:off x="4088606" y="3067845"/>
            <a:ext cx="1165225" cy="284162"/>
            <a:chOff x="253" y="586"/>
            <a:chExt cx="3121" cy="1317"/>
          </a:xfrm>
        </p:grpSpPr>
        <p:sp>
          <p:nvSpPr>
            <p:cNvPr id="115042" name="Line 354"/>
            <p:cNvSpPr>
              <a:spLocks noChangeAspect="1" noChangeShapeType="1"/>
            </p:cNvSpPr>
            <p:nvPr/>
          </p:nvSpPr>
          <p:spPr bwMode="auto">
            <a:xfrm>
              <a:off x="253"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043" name="Freeform 355"/>
            <p:cNvSpPr>
              <a:spLocks noChangeAspect="1"/>
            </p:cNvSpPr>
            <p:nvPr/>
          </p:nvSpPr>
          <p:spPr bwMode="auto">
            <a:xfrm>
              <a:off x="271"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044" name="Freeform 356"/>
            <p:cNvSpPr>
              <a:spLocks noChangeAspect="1"/>
            </p:cNvSpPr>
            <p:nvPr/>
          </p:nvSpPr>
          <p:spPr bwMode="auto">
            <a:xfrm>
              <a:off x="310" y="1902"/>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045" name="Line 357"/>
            <p:cNvSpPr>
              <a:spLocks noChangeAspect="1" noChangeShapeType="1"/>
            </p:cNvSpPr>
            <p:nvPr/>
          </p:nvSpPr>
          <p:spPr bwMode="auto">
            <a:xfrm>
              <a:off x="332"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046" name="Freeform 358"/>
            <p:cNvSpPr>
              <a:spLocks noChangeAspect="1"/>
            </p:cNvSpPr>
            <p:nvPr/>
          </p:nvSpPr>
          <p:spPr bwMode="auto">
            <a:xfrm>
              <a:off x="350" y="1900"/>
              <a:ext cx="22" cy="2"/>
            </a:xfrm>
            <a:custGeom>
              <a:avLst/>
              <a:gdLst>
                <a:gd name="T0" fmla="*/ 0 w 29"/>
                <a:gd name="T1" fmla="*/ 4 h 4"/>
                <a:gd name="T2" fmla="*/ 14 w 29"/>
                <a:gd name="T3" fmla="*/ 0 h 4"/>
                <a:gd name="T4" fmla="*/ 29 w 29"/>
                <a:gd name="T5" fmla="*/ 0 h 4"/>
              </a:gdLst>
              <a:ahLst/>
              <a:cxnLst>
                <a:cxn ang="0">
                  <a:pos x="T0" y="T1"/>
                </a:cxn>
                <a:cxn ang="0">
                  <a:pos x="T2" y="T3"/>
                </a:cxn>
                <a:cxn ang="0">
                  <a:pos x="T4" y="T5"/>
                </a:cxn>
              </a:cxnLst>
              <a:rect l="0" t="0" r="r" b="b"/>
              <a:pathLst>
                <a:path w="29" h="4">
                  <a:moveTo>
                    <a:pt x="0" y="4"/>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047" name="Line 359"/>
            <p:cNvSpPr>
              <a:spLocks noChangeAspect="1" noChangeShapeType="1"/>
            </p:cNvSpPr>
            <p:nvPr/>
          </p:nvSpPr>
          <p:spPr bwMode="auto">
            <a:xfrm>
              <a:off x="372"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048" name="Line 360"/>
            <p:cNvSpPr>
              <a:spLocks noChangeAspect="1" noChangeShapeType="1"/>
            </p:cNvSpPr>
            <p:nvPr/>
          </p:nvSpPr>
          <p:spPr bwMode="auto">
            <a:xfrm>
              <a:off x="39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049" name="Freeform 361"/>
            <p:cNvSpPr>
              <a:spLocks noChangeAspect="1"/>
            </p:cNvSpPr>
            <p:nvPr/>
          </p:nvSpPr>
          <p:spPr bwMode="auto">
            <a:xfrm>
              <a:off x="408" y="1900"/>
              <a:ext cx="21"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050" name="Line 362"/>
            <p:cNvSpPr>
              <a:spLocks noChangeAspect="1" noChangeShapeType="1"/>
            </p:cNvSpPr>
            <p:nvPr/>
          </p:nvSpPr>
          <p:spPr bwMode="auto">
            <a:xfrm>
              <a:off x="42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051" name="Freeform 363"/>
            <p:cNvSpPr>
              <a:spLocks noChangeAspect="1"/>
            </p:cNvSpPr>
            <p:nvPr/>
          </p:nvSpPr>
          <p:spPr bwMode="auto">
            <a:xfrm>
              <a:off x="447"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052" name="Freeform 364"/>
            <p:cNvSpPr>
              <a:spLocks noChangeAspect="1"/>
            </p:cNvSpPr>
            <p:nvPr/>
          </p:nvSpPr>
          <p:spPr bwMode="auto">
            <a:xfrm>
              <a:off x="468" y="1897"/>
              <a:ext cx="18" cy="3"/>
            </a:xfrm>
            <a:custGeom>
              <a:avLst/>
              <a:gdLst>
                <a:gd name="T0" fmla="*/ 0 w 24"/>
                <a:gd name="T1" fmla="*/ 5 h 5"/>
                <a:gd name="T2" fmla="*/ 15 w 24"/>
                <a:gd name="T3" fmla="*/ 0 h 5"/>
                <a:gd name="T4" fmla="*/ 24 w 24"/>
                <a:gd name="T5" fmla="*/ 0 h 5"/>
              </a:gdLst>
              <a:ahLst/>
              <a:cxnLst>
                <a:cxn ang="0">
                  <a:pos x="T0" y="T1"/>
                </a:cxn>
                <a:cxn ang="0">
                  <a:pos x="T2" y="T3"/>
                </a:cxn>
                <a:cxn ang="0">
                  <a:pos x="T4" y="T5"/>
                </a:cxn>
              </a:cxnLst>
              <a:rect l="0" t="0" r="r" b="b"/>
              <a:pathLst>
                <a:path w="24" h="5">
                  <a:moveTo>
                    <a:pt x="0" y="5"/>
                  </a:moveTo>
                  <a:lnTo>
                    <a:pt x="15"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053" name="Line 365"/>
            <p:cNvSpPr>
              <a:spLocks noChangeAspect="1" noChangeShapeType="1"/>
            </p:cNvSpPr>
            <p:nvPr/>
          </p:nvSpPr>
          <p:spPr bwMode="auto">
            <a:xfrm>
              <a:off x="48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054" name="Freeform 366"/>
            <p:cNvSpPr>
              <a:spLocks noChangeAspect="1"/>
            </p:cNvSpPr>
            <p:nvPr/>
          </p:nvSpPr>
          <p:spPr bwMode="auto">
            <a:xfrm>
              <a:off x="504" y="1897"/>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055" name="Line 367"/>
            <p:cNvSpPr>
              <a:spLocks noChangeAspect="1" noChangeShapeType="1"/>
            </p:cNvSpPr>
            <p:nvPr/>
          </p:nvSpPr>
          <p:spPr bwMode="auto">
            <a:xfrm>
              <a:off x="52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056" name="Freeform 368"/>
            <p:cNvSpPr>
              <a:spLocks noChangeAspect="1"/>
            </p:cNvSpPr>
            <p:nvPr/>
          </p:nvSpPr>
          <p:spPr bwMode="auto">
            <a:xfrm>
              <a:off x="544" y="1895"/>
              <a:ext cx="22" cy="2"/>
            </a:xfrm>
            <a:custGeom>
              <a:avLst/>
              <a:gdLst>
                <a:gd name="T0" fmla="*/ 0 w 29"/>
                <a:gd name="T1" fmla="*/ 5 h 5"/>
                <a:gd name="T2" fmla="*/ 14 w 29"/>
                <a:gd name="T3" fmla="*/ 0 h 5"/>
                <a:gd name="T4" fmla="*/ 29 w 29"/>
                <a:gd name="T5" fmla="*/ 0 h 5"/>
              </a:gdLst>
              <a:ahLst/>
              <a:cxnLst>
                <a:cxn ang="0">
                  <a:pos x="T0" y="T1"/>
                </a:cxn>
                <a:cxn ang="0">
                  <a:pos x="T2" y="T3"/>
                </a:cxn>
                <a:cxn ang="0">
                  <a:pos x="T4" y="T5"/>
                </a:cxn>
              </a:cxnLst>
              <a:rect l="0" t="0" r="r" b="b"/>
              <a:pathLst>
                <a:path w="29" h="5">
                  <a:moveTo>
                    <a:pt x="0" y="5"/>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057" name="Line 369"/>
            <p:cNvSpPr>
              <a:spLocks noChangeAspect="1" noChangeShapeType="1"/>
            </p:cNvSpPr>
            <p:nvPr/>
          </p:nvSpPr>
          <p:spPr bwMode="auto">
            <a:xfrm>
              <a:off x="566"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058" name="Freeform 370"/>
            <p:cNvSpPr>
              <a:spLocks noChangeAspect="1"/>
            </p:cNvSpPr>
            <p:nvPr/>
          </p:nvSpPr>
          <p:spPr bwMode="auto">
            <a:xfrm>
              <a:off x="584" y="1892"/>
              <a:ext cx="22" cy="3"/>
            </a:xfrm>
            <a:custGeom>
              <a:avLst/>
              <a:gdLst>
                <a:gd name="T0" fmla="*/ 0 w 29"/>
                <a:gd name="T1" fmla="*/ 5 h 5"/>
                <a:gd name="T2" fmla="*/ 14 w 29"/>
                <a:gd name="T3" fmla="*/ 5 h 5"/>
                <a:gd name="T4" fmla="*/ 29 w 29"/>
                <a:gd name="T5" fmla="*/ 0 h 5"/>
              </a:gdLst>
              <a:ahLst/>
              <a:cxnLst>
                <a:cxn ang="0">
                  <a:pos x="T0" y="T1"/>
                </a:cxn>
                <a:cxn ang="0">
                  <a:pos x="T2" y="T3"/>
                </a:cxn>
                <a:cxn ang="0">
                  <a:pos x="T4" y="T5"/>
                </a:cxn>
              </a:cxnLst>
              <a:rect l="0" t="0" r="r" b="b"/>
              <a:pathLst>
                <a:path w="29" h="5">
                  <a:moveTo>
                    <a:pt x="0" y="5"/>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059" name="Line 371"/>
            <p:cNvSpPr>
              <a:spLocks noChangeAspect="1" noChangeShapeType="1"/>
            </p:cNvSpPr>
            <p:nvPr/>
          </p:nvSpPr>
          <p:spPr bwMode="auto">
            <a:xfrm flipV="1">
              <a:off x="606"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060" name="Line 372"/>
            <p:cNvSpPr>
              <a:spLocks noChangeAspect="1" noChangeShapeType="1"/>
            </p:cNvSpPr>
            <p:nvPr/>
          </p:nvSpPr>
          <p:spPr bwMode="auto">
            <a:xfrm>
              <a:off x="624"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061" name="Freeform 373"/>
            <p:cNvSpPr>
              <a:spLocks noChangeAspect="1"/>
            </p:cNvSpPr>
            <p:nvPr/>
          </p:nvSpPr>
          <p:spPr bwMode="auto">
            <a:xfrm>
              <a:off x="642" y="1887"/>
              <a:ext cx="21" cy="2"/>
            </a:xfrm>
            <a:custGeom>
              <a:avLst/>
              <a:gdLst>
                <a:gd name="T0" fmla="*/ 0 w 28"/>
                <a:gd name="T1" fmla="*/ 4 h 4"/>
                <a:gd name="T2" fmla="*/ 14 w 28"/>
                <a:gd name="T3" fmla="*/ 4 h 4"/>
                <a:gd name="T4" fmla="*/ 28 w 28"/>
                <a:gd name="T5" fmla="*/ 0 h 4"/>
              </a:gdLst>
              <a:ahLst/>
              <a:cxnLst>
                <a:cxn ang="0">
                  <a:pos x="T0" y="T1"/>
                </a:cxn>
                <a:cxn ang="0">
                  <a:pos x="T2" y="T3"/>
                </a:cxn>
                <a:cxn ang="0">
                  <a:pos x="T4" y="T5"/>
                </a:cxn>
              </a:cxnLst>
              <a:rect l="0" t="0" r="r" b="b"/>
              <a:pathLst>
                <a:path w="28" h="4">
                  <a:moveTo>
                    <a:pt x="0" y="4"/>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062" name="Line 374"/>
            <p:cNvSpPr>
              <a:spLocks noChangeAspect="1" noChangeShapeType="1"/>
            </p:cNvSpPr>
            <p:nvPr/>
          </p:nvSpPr>
          <p:spPr bwMode="auto">
            <a:xfrm flipV="1">
              <a:off x="663"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063" name="Freeform 375"/>
            <p:cNvSpPr>
              <a:spLocks noChangeAspect="1"/>
            </p:cNvSpPr>
            <p:nvPr/>
          </p:nvSpPr>
          <p:spPr bwMode="auto">
            <a:xfrm>
              <a:off x="681" y="1881"/>
              <a:ext cx="22" cy="3"/>
            </a:xfrm>
            <a:custGeom>
              <a:avLst/>
              <a:gdLst>
                <a:gd name="T0" fmla="*/ 0 w 29"/>
                <a:gd name="T1" fmla="*/ 5 h 5"/>
                <a:gd name="T2" fmla="*/ 15 w 29"/>
                <a:gd name="T3" fmla="*/ 5 h 5"/>
                <a:gd name="T4" fmla="*/ 29 w 29"/>
                <a:gd name="T5" fmla="*/ 0 h 5"/>
              </a:gdLst>
              <a:ahLst/>
              <a:cxnLst>
                <a:cxn ang="0">
                  <a:pos x="T0" y="T1"/>
                </a:cxn>
                <a:cxn ang="0">
                  <a:pos x="T2" y="T3"/>
                </a:cxn>
                <a:cxn ang="0">
                  <a:pos x="T4" y="T5"/>
                </a:cxn>
              </a:cxnLst>
              <a:rect l="0" t="0" r="r" b="b"/>
              <a:pathLst>
                <a:path w="29" h="5">
                  <a:moveTo>
                    <a:pt x="0" y="5"/>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064" name="Line 376"/>
            <p:cNvSpPr>
              <a:spLocks noChangeAspect="1" noChangeShapeType="1"/>
            </p:cNvSpPr>
            <p:nvPr/>
          </p:nvSpPr>
          <p:spPr bwMode="auto">
            <a:xfrm flipV="1">
              <a:off x="703"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065" name="Line 377"/>
            <p:cNvSpPr>
              <a:spLocks noChangeAspect="1" noChangeShapeType="1"/>
            </p:cNvSpPr>
            <p:nvPr/>
          </p:nvSpPr>
          <p:spPr bwMode="auto">
            <a:xfrm flipV="1">
              <a:off x="721"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066" name="Freeform 378"/>
            <p:cNvSpPr>
              <a:spLocks noChangeAspect="1"/>
            </p:cNvSpPr>
            <p:nvPr/>
          </p:nvSpPr>
          <p:spPr bwMode="auto">
            <a:xfrm>
              <a:off x="739" y="1868"/>
              <a:ext cx="21" cy="5"/>
            </a:xfrm>
            <a:custGeom>
              <a:avLst/>
              <a:gdLst>
                <a:gd name="T0" fmla="*/ 0 w 29"/>
                <a:gd name="T1" fmla="*/ 10 h 10"/>
                <a:gd name="T2" fmla="*/ 15 w 29"/>
                <a:gd name="T3" fmla="*/ 5 h 10"/>
                <a:gd name="T4" fmla="*/ 29 w 29"/>
                <a:gd name="T5" fmla="*/ 0 h 10"/>
              </a:gdLst>
              <a:ahLst/>
              <a:cxnLst>
                <a:cxn ang="0">
                  <a:pos x="T0" y="T1"/>
                </a:cxn>
                <a:cxn ang="0">
                  <a:pos x="T2" y="T3"/>
                </a:cxn>
                <a:cxn ang="0">
                  <a:pos x="T4" y="T5"/>
                </a:cxn>
              </a:cxnLst>
              <a:rect l="0" t="0" r="r" b="b"/>
              <a:pathLst>
                <a:path w="29" h="10">
                  <a:moveTo>
                    <a:pt x="0" y="10"/>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067" name="Line 379"/>
            <p:cNvSpPr>
              <a:spLocks noChangeAspect="1" noChangeShapeType="1"/>
            </p:cNvSpPr>
            <p:nvPr/>
          </p:nvSpPr>
          <p:spPr bwMode="auto">
            <a:xfrm flipV="1">
              <a:off x="760"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068" name="Freeform 380"/>
            <p:cNvSpPr>
              <a:spLocks noChangeAspect="1"/>
            </p:cNvSpPr>
            <p:nvPr/>
          </p:nvSpPr>
          <p:spPr bwMode="auto">
            <a:xfrm>
              <a:off x="778" y="1857"/>
              <a:ext cx="22" cy="5"/>
            </a:xfrm>
            <a:custGeom>
              <a:avLst/>
              <a:gdLst>
                <a:gd name="T0" fmla="*/ 0 w 29"/>
                <a:gd name="T1" fmla="*/ 9 h 9"/>
                <a:gd name="T2" fmla="*/ 14 w 29"/>
                <a:gd name="T3" fmla="*/ 5 h 9"/>
                <a:gd name="T4" fmla="*/ 29 w 29"/>
                <a:gd name="T5" fmla="*/ 0 h 9"/>
              </a:gdLst>
              <a:ahLst/>
              <a:cxnLst>
                <a:cxn ang="0">
                  <a:pos x="T0" y="T1"/>
                </a:cxn>
                <a:cxn ang="0">
                  <a:pos x="T2" y="T3"/>
                </a:cxn>
                <a:cxn ang="0">
                  <a:pos x="T4" y="T5"/>
                </a:cxn>
              </a:cxnLst>
              <a:rect l="0" t="0" r="r" b="b"/>
              <a:pathLst>
                <a:path w="29" h="9">
                  <a:moveTo>
                    <a:pt x="0" y="9"/>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069" name="Line 381"/>
            <p:cNvSpPr>
              <a:spLocks noChangeAspect="1" noChangeShapeType="1"/>
            </p:cNvSpPr>
            <p:nvPr/>
          </p:nvSpPr>
          <p:spPr bwMode="auto">
            <a:xfrm flipV="1">
              <a:off x="800"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070" name="Freeform 382"/>
            <p:cNvSpPr>
              <a:spLocks noChangeAspect="1"/>
            </p:cNvSpPr>
            <p:nvPr/>
          </p:nvSpPr>
          <p:spPr bwMode="auto">
            <a:xfrm>
              <a:off x="818" y="1846"/>
              <a:ext cx="21" cy="5"/>
            </a:xfrm>
            <a:custGeom>
              <a:avLst/>
              <a:gdLst>
                <a:gd name="T0" fmla="*/ 0 w 28"/>
                <a:gd name="T1" fmla="*/ 9 h 9"/>
                <a:gd name="T2" fmla="*/ 14 w 28"/>
                <a:gd name="T3" fmla="*/ 4 h 9"/>
                <a:gd name="T4" fmla="*/ 28 w 28"/>
                <a:gd name="T5" fmla="*/ 0 h 9"/>
              </a:gdLst>
              <a:ahLst/>
              <a:cxnLst>
                <a:cxn ang="0">
                  <a:pos x="T0" y="T1"/>
                </a:cxn>
                <a:cxn ang="0">
                  <a:pos x="T2" y="T3"/>
                </a:cxn>
                <a:cxn ang="0">
                  <a:pos x="T4" y="T5"/>
                </a:cxn>
              </a:cxnLst>
              <a:rect l="0" t="0" r="r" b="b"/>
              <a:pathLst>
                <a:path w="28" h="9">
                  <a:moveTo>
                    <a:pt x="0" y="9"/>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071" name="Line 383"/>
            <p:cNvSpPr>
              <a:spLocks noChangeAspect="1" noChangeShapeType="1"/>
            </p:cNvSpPr>
            <p:nvPr/>
          </p:nvSpPr>
          <p:spPr bwMode="auto">
            <a:xfrm flipV="1">
              <a:off x="839"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072" name="Line 384"/>
            <p:cNvSpPr>
              <a:spLocks noChangeAspect="1" noChangeShapeType="1"/>
            </p:cNvSpPr>
            <p:nvPr/>
          </p:nvSpPr>
          <p:spPr bwMode="auto">
            <a:xfrm flipV="1">
              <a:off x="857"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073" name="Freeform 385"/>
            <p:cNvSpPr>
              <a:spLocks noChangeAspect="1"/>
            </p:cNvSpPr>
            <p:nvPr/>
          </p:nvSpPr>
          <p:spPr bwMode="auto">
            <a:xfrm>
              <a:off x="875" y="1819"/>
              <a:ext cx="22" cy="11"/>
            </a:xfrm>
            <a:custGeom>
              <a:avLst/>
              <a:gdLst>
                <a:gd name="T0" fmla="*/ 0 w 29"/>
                <a:gd name="T1" fmla="*/ 19 h 19"/>
                <a:gd name="T2" fmla="*/ 15 w 29"/>
                <a:gd name="T3" fmla="*/ 9 h 19"/>
                <a:gd name="T4" fmla="*/ 29 w 29"/>
                <a:gd name="T5" fmla="*/ 0 h 19"/>
              </a:gdLst>
              <a:ahLst/>
              <a:cxnLst>
                <a:cxn ang="0">
                  <a:pos x="T0" y="T1"/>
                </a:cxn>
                <a:cxn ang="0">
                  <a:pos x="T2" y="T3"/>
                </a:cxn>
                <a:cxn ang="0">
                  <a:pos x="T4" y="T5"/>
                </a:cxn>
              </a:cxnLst>
              <a:rect l="0" t="0" r="r" b="b"/>
              <a:pathLst>
                <a:path w="29" h="19">
                  <a:moveTo>
                    <a:pt x="0" y="19"/>
                  </a:moveTo>
                  <a:lnTo>
                    <a:pt x="15" y="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074" name="Line 386"/>
            <p:cNvSpPr>
              <a:spLocks noChangeAspect="1" noChangeShapeType="1"/>
            </p:cNvSpPr>
            <p:nvPr/>
          </p:nvSpPr>
          <p:spPr bwMode="auto">
            <a:xfrm flipV="1">
              <a:off x="897"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075" name="Freeform 387"/>
            <p:cNvSpPr>
              <a:spLocks noChangeAspect="1"/>
            </p:cNvSpPr>
            <p:nvPr/>
          </p:nvSpPr>
          <p:spPr bwMode="auto">
            <a:xfrm>
              <a:off x="915" y="1797"/>
              <a:ext cx="22" cy="11"/>
            </a:xfrm>
            <a:custGeom>
              <a:avLst/>
              <a:gdLst>
                <a:gd name="T0" fmla="*/ 0 w 29"/>
                <a:gd name="T1" fmla="*/ 19 h 19"/>
                <a:gd name="T2" fmla="*/ 15 w 29"/>
                <a:gd name="T3" fmla="*/ 10 h 19"/>
                <a:gd name="T4" fmla="*/ 29 w 29"/>
                <a:gd name="T5" fmla="*/ 0 h 19"/>
              </a:gdLst>
              <a:ahLst/>
              <a:cxnLst>
                <a:cxn ang="0">
                  <a:pos x="T0" y="T1"/>
                </a:cxn>
                <a:cxn ang="0">
                  <a:pos x="T2" y="T3"/>
                </a:cxn>
                <a:cxn ang="0">
                  <a:pos x="T4" y="T5"/>
                </a:cxn>
              </a:cxnLst>
              <a:rect l="0" t="0" r="r" b="b"/>
              <a:pathLst>
                <a:path w="29" h="19">
                  <a:moveTo>
                    <a:pt x="0" y="19"/>
                  </a:moveTo>
                  <a:lnTo>
                    <a:pt x="15" y="1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076" name="Line 388"/>
            <p:cNvSpPr>
              <a:spLocks noChangeAspect="1" noChangeShapeType="1"/>
            </p:cNvSpPr>
            <p:nvPr/>
          </p:nvSpPr>
          <p:spPr bwMode="auto">
            <a:xfrm flipV="1">
              <a:off x="937"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077" name="Line 389"/>
            <p:cNvSpPr>
              <a:spLocks noChangeAspect="1" noChangeShapeType="1"/>
            </p:cNvSpPr>
            <p:nvPr/>
          </p:nvSpPr>
          <p:spPr bwMode="auto">
            <a:xfrm flipV="1">
              <a:off x="955"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078" name="Freeform 390"/>
            <p:cNvSpPr>
              <a:spLocks noChangeAspect="1"/>
            </p:cNvSpPr>
            <p:nvPr/>
          </p:nvSpPr>
          <p:spPr bwMode="auto">
            <a:xfrm>
              <a:off x="973" y="1757"/>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079" name="Line 391"/>
            <p:cNvSpPr>
              <a:spLocks noChangeAspect="1" noChangeShapeType="1"/>
            </p:cNvSpPr>
            <p:nvPr/>
          </p:nvSpPr>
          <p:spPr bwMode="auto">
            <a:xfrm flipV="1">
              <a:off x="995"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080" name="Freeform 392"/>
            <p:cNvSpPr>
              <a:spLocks noChangeAspect="1"/>
            </p:cNvSpPr>
            <p:nvPr/>
          </p:nvSpPr>
          <p:spPr bwMode="auto">
            <a:xfrm>
              <a:off x="1013" y="1725"/>
              <a:ext cx="21" cy="15"/>
            </a:xfrm>
            <a:custGeom>
              <a:avLst/>
              <a:gdLst>
                <a:gd name="T0" fmla="*/ 0 w 28"/>
                <a:gd name="T1" fmla="*/ 28 h 28"/>
                <a:gd name="T2" fmla="*/ 14 w 28"/>
                <a:gd name="T3" fmla="*/ 14 h 28"/>
                <a:gd name="T4" fmla="*/ 28 w 28"/>
                <a:gd name="T5" fmla="*/ 0 h 28"/>
              </a:gdLst>
              <a:ahLst/>
              <a:cxnLst>
                <a:cxn ang="0">
                  <a:pos x="T0" y="T1"/>
                </a:cxn>
                <a:cxn ang="0">
                  <a:pos x="T2" y="T3"/>
                </a:cxn>
                <a:cxn ang="0">
                  <a:pos x="T4" y="T5"/>
                </a:cxn>
              </a:cxnLst>
              <a:rect l="0" t="0" r="r" b="b"/>
              <a:pathLst>
                <a:path w="28" h="28">
                  <a:moveTo>
                    <a:pt x="0" y="28"/>
                  </a:moveTo>
                  <a:lnTo>
                    <a:pt x="14" y="1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081" name="Line 393"/>
            <p:cNvSpPr>
              <a:spLocks noChangeAspect="1" noChangeShapeType="1"/>
            </p:cNvSpPr>
            <p:nvPr/>
          </p:nvSpPr>
          <p:spPr bwMode="auto">
            <a:xfrm flipV="1">
              <a:off x="1034"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082" name="Freeform 394"/>
            <p:cNvSpPr>
              <a:spLocks noChangeAspect="1"/>
            </p:cNvSpPr>
            <p:nvPr/>
          </p:nvSpPr>
          <p:spPr bwMode="auto">
            <a:xfrm>
              <a:off x="1052" y="1686"/>
              <a:ext cx="21" cy="20"/>
            </a:xfrm>
            <a:custGeom>
              <a:avLst/>
              <a:gdLst>
                <a:gd name="T0" fmla="*/ 0 w 29"/>
                <a:gd name="T1" fmla="*/ 34 h 34"/>
                <a:gd name="T2" fmla="*/ 15 w 29"/>
                <a:gd name="T3" fmla="*/ 20 h 34"/>
                <a:gd name="T4" fmla="*/ 29 w 29"/>
                <a:gd name="T5" fmla="*/ 0 h 34"/>
              </a:gdLst>
              <a:ahLst/>
              <a:cxnLst>
                <a:cxn ang="0">
                  <a:pos x="T0" y="T1"/>
                </a:cxn>
                <a:cxn ang="0">
                  <a:pos x="T2" y="T3"/>
                </a:cxn>
                <a:cxn ang="0">
                  <a:pos x="T4" y="T5"/>
                </a:cxn>
              </a:cxnLst>
              <a:rect l="0" t="0" r="r" b="b"/>
              <a:pathLst>
                <a:path w="29" h="34">
                  <a:moveTo>
                    <a:pt x="0" y="34"/>
                  </a:moveTo>
                  <a:lnTo>
                    <a:pt x="15" y="2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083" name="Line 395"/>
            <p:cNvSpPr>
              <a:spLocks noChangeAspect="1" noChangeShapeType="1"/>
            </p:cNvSpPr>
            <p:nvPr/>
          </p:nvSpPr>
          <p:spPr bwMode="auto">
            <a:xfrm flipV="1">
              <a:off x="1073"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084" name="Line 396"/>
            <p:cNvSpPr>
              <a:spLocks noChangeAspect="1" noChangeShapeType="1"/>
            </p:cNvSpPr>
            <p:nvPr/>
          </p:nvSpPr>
          <p:spPr bwMode="auto">
            <a:xfrm flipV="1">
              <a:off x="1091"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085" name="Freeform 397"/>
            <p:cNvSpPr>
              <a:spLocks noChangeAspect="1"/>
            </p:cNvSpPr>
            <p:nvPr/>
          </p:nvSpPr>
          <p:spPr bwMode="auto">
            <a:xfrm>
              <a:off x="1109" y="1617"/>
              <a:ext cx="22" cy="24"/>
            </a:xfrm>
            <a:custGeom>
              <a:avLst/>
              <a:gdLst>
                <a:gd name="T0" fmla="*/ 0 w 29"/>
                <a:gd name="T1" fmla="*/ 43 h 43"/>
                <a:gd name="T2" fmla="*/ 15 w 29"/>
                <a:gd name="T3" fmla="*/ 19 h 43"/>
                <a:gd name="T4" fmla="*/ 29 w 29"/>
                <a:gd name="T5" fmla="*/ 0 h 43"/>
              </a:gdLst>
              <a:ahLst/>
              <a:cxnLst>
                <a:cxn ang="0">
                  <a:pos x="T0" y="T1"/>
                </a:cxn>
                <a:cxn ang="0">
                  <a:pos x="T2" y="T3"/>
                </a:cxn>
                <a:cxn ang="0">
                  <a:pos x="T4" y="T5"/>
                </a:cxn>
              </a:cxnLst>
              <a:rect l="0" t="0" r="r" b="b"/>
              <a:pathLst>
                <a:path w="29" h="43">
                  <a:moveTo>
                    <a:pt x="0" y="43"/>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086" name="Line 398"/>
            <p:cNvSpPr>
              <a:spLocks noChangeAspect="1" noChangeShapeType="1"/>
            </p:cNvSpPr>
            <p:nvPr/>
          </p:nvSpPr>
          <p:spPr bwMode="auto">
            <a:xfrm flipV="1">
              <a:off x="1131"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087" name="Freeform 399"/>
            <p:cNvSpPr>
              <a:spLocks noChangeAspect="1"/>
            </p:cNvSpPr>
            <p:nvPr/>
          </p:nvSpPr>
          <p:spPr bwMode="auto">
            <a:xfrm>
              <a:off x="1149" y="1566"/>
              <a:ext cx="22" cy="27"/>
            </a:xfrm>
            <a:custGeom>
              <a:avLst/>
              <a:gdLst>
                <a:gd name="T0" fmla="*/ 0 w 29"/>
                <a:gd name="T1" fmla="*/ 48 h 48"/>
                <a:gd name="T2" fmla="*/ 14 w 29"/>
                <a:gd name="T3" fmla="*/ 24 h 48"/>
                <a:gd name="T4" fmla="*/ 29 w 29"/>
                <a:gd name="T5" fmla="*/ 0 h 48"/>
              </a:gdLst>
              <a:ahLst/>
              <a:cxnLst>
                <a:cxn ang="0">
                  <a:pos x="T0" y="T1"/>
                </a:cxn>
                <a:cxn ang="0">
                  <a:pos x="T2" y="T3"/>
                </a:cxn>
                <a:cxn ang="0">
                  <a:pos x="T4" y="T5"/>
                </a:cxn>
              </a:cxnLst>
              <a:rect l="0" t="0" r="r" b="b"/>
              <a:pathLst>
                <a:path w="29" h="48">
                  <a:moveTo>
                    <a:pt x="0" y="48"/>
                  </a:moveTo>
                  <a:lnTo>
                    <a:pt x="14" y="2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088" name="Line 400"/>
            <p:cNvSpPr>
              <a:spLocks noChangeAspect="1" noChangeShapeType="1"/>
            </p:cNvSpPr>
            <p:nvPr/>
          </p:nvSpPr>
          <p:spPr bwMode="auto">
            <a:xfrm flipV="1">
              <a:off x="1171"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089" name="Freeform 401"/>
            <p:cNvSpPr>
              <a:spLocks noChangeAspect="1"/>
            </p:cNvSpPr>
            <p:nvPr/>
          </p:nvSpPr>
          <p:spPr bwMode="auto">
            <a:xfrm>
              <a:off x="1189" y="1506"/>
              <a:ext cx="22" cy="30"/>
            </a:xfrm>
            <a:custGeom>
              <a:avLst/>
              <a:gdLst>
                <a:gd name="T0" fmla="*/ 0 w 29"/>
                <a:gd name="T1" fmla="*/ 53 h 53"/>
                <a:gd name="T2" fmla="*/ 14 w 29"/>
                <a:gd name="T3" fmla="*/ 29 h 53"/>
                <a:gd name="T4" fmla="*/ 29 w 29"/>
                <a:gd name="T5" fmla="*/ 0 h 53"/>
              </a:gdLst>
              <a:ahLst/>
              <a:cxnLst>
                <a:cxn ang="0">
                  <a:pos x="T0" y="T1"/>
                </a:cxn>
                <a:cxn ang="0">
                  <a:pos x="T2" y="T3"/>
                </a:cxn>
                <a:cxn ang="0">
                  <a:pos x="T4" y="T5"/>
                </a:cxn>
              </a:cxnLst>
              <a:rect l="0" t="0" r="r" b="b"/>
              <a:pathLst>
                <a:path w="29" h="53">
                  <a:moveTo>
                    <a:pt x="0" y="53"/>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090" name="Line 402"/>
            <p:cNvSpPr>
              <a:spLocks noChangeAspect="1" noChangeShapeType="1"/>
            </p:cNvSpPr>
            <p:nvPr/>
          </p:nvSpPr>
          <p:spPr bwMode="auto">
            <a:xfrm flipV="1">
              <a:off x="1211"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091" name="Line 403"/>
            <p:cNvSpPr>
              <a:spLocks noChangeAspect="1" noChangeShapeType="1"/>
            </p:cNvSpPr>
            <p:nvPr/>
          </p:nvSpPr>
          <p:spPr bwMode="auto">
            <a:xfrm flipV="1">
              <a:off x="1228"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092" name="Freeform 404"/>
            <p:cNvSpPr>
              <a:spLocks noChangeAspect="1"/>
            </p:cNvSpPr>
            <p:nvPr/>
          </p:nvSpPr>
          <p:spPr bwMode="auto">
            <a:xfrm>
              <a:off x="1246" y="1409"/>
              <a:ext cx="22" cy="32"/>
            </a:xfrm>
            <a:custGeom>
              <a:avLst/>
              <a:gdLst>
                <a:gd name="T0" fmla="*/ 0 w 29"/>
                <a:gd name="T1" fmla="*/ 58 h 58"/>
                <a:gd name="T2" fmla="*/ 15 w 29"/>
                <a:gd name="T3" fmla="*/ 29 h 58"/>
                <a:gd name="T4" fmla="*/ 29 w 29"/>
                <a:gd name="T5" fmla="*/ 0 h 58"/>
              </a:gdLst>
              <a:ahLst/>
              <a:cxnLst>
                <a:cxn ang="0">
                  <a:pos x="T0" y="T1"/>
                </a:cxn>
                <a:cxn ang="0">
                  <a:pos x="T2" y="T3"/>
                </a:cxn>
                <a:cxn ang="0">
                  <a:pos x="T4" y="T5"/>
                </a:cxn>
              </a:cxnLst>
              <a:rect l="0" t="0" r="r" b="b"/>
              <a:pathLst>
                <a:path w="29" h="58">
                  <a:moveTo>
                    <a:pt x="0" y="58"/>
                  </a:moveTo>
                  <a:lnTo>
                    <a:pt x="15"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093" name="Line 405"/>
            <p:cNvSpPr>
              <a:spLocks noChangeAspect="1" noChangeShapeType="1"/>
            </p:cNvSpPr>
            <p:nvPr/>
          </p:nvSpPr>
          <p:spPr bwMode="auto">
            <a:xfrm flipV="1">
              <a:off x="1268"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094" name="Freeform 406"/>
            <p:cNvSpPr>
              <a:spLocks noChangeAspect="1"/>
            </p:cNvSpPr>
            <p:nvPr/>
          </p:nvSpPr>
          <p:spPr bwMode="auto">
            <a:xfrm>
              <a:off x="1286" y="1336"/>
              <a:ext cx="22" cy="38"/>
            </a:xfrm>
            <a:custGeom>
              <a:avLst/>
              <a:gdLst>
                <a:gd name="T0" fmla="*/ 0 w 29"/>
                <a:gd name="T1" fmla="*/ 67 h 67"/>
                <a:gd name="T2" fmla="*/ 15 w 29"/>
                <a:gd name="T3" fmla="*/ 33 h 67"/>
                <a:gd name="T4" fmla="*/ 29 w 29"/>
                <a:gd name="T5" fmla="*/ 0 h 67"/>
              </a:gdLst>
              <a:ahLst/>
              <a:cxnLst>
                <a:cxn ang="0">
                  <a:pos x="T0" y="T1"/>
                </a:cxn>
                <a:cxn ang="0">
                  <a:pos x="T2" y="T3"/>
                </a:cxn>
                <a:cxn ang="0">
                  <a:pos x="T4" y="T5"/>
                </a:cxn>
              </a:cxnLst>
              <a:rect l="0" t="0" r="r" b="b"/>
              <a:pathLst>
                <a:path w="29" h="67">
                  <a:moveTo>
                    <a:pt x="0" y="67"/>
                  </a:moveTo>
                  <a:lnTo>
                    <a:pt x="15" y="33"/>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095" name="Line 407"/>
            <p:cNvSpPr>
              <a:spLocks noChangeAspect="1" noChangeShapeType="1"/>
            </p:cNvSpPr>
            <p:nvPr/>
          </p:nvSpPr>
          <p:spPr bwMode="auto">
            <a:xfrm flipV="1">
              <a:off x="1308"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096" name="Line 408"/>
            <p:cNvSpPr>
              <a:spLocks noChangeAspect="1" noChangeShapeType="1"/>
            </p:cNvSpPr>
            <p:nvPr/>
          </p:nvSpPr>
          <p:spPr bwMode="auto">
            <a:xfrm flipV="1">
              <a:off x="1326"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097" name="Freeform 409"/>
            <p:cNvSpPr>
              <a:spLocks noChangeAspect="1"/>
            </p:cNvSpPr>
            <p:nvPr/>
          </p:nvSpPr>
          <p:spPr bwMode="auto">
            <a:xfrm>
              <a:off x="1344" y="1222"/>
              <a:ext cx="21"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098" name="Freeform 410"/>
            <p:cNvSpPr>
              <a:spLocks noChangeAspect="1"/>
            </p:cNvSpPr>
            <p:nvPr/>
          </p:nvSpPr>
          <p:spPr bwMode="auto">
            <a:xfrm>
              <a:off x="1365" y="1182"/>
              <a:ext cx="18" cy="40"/>
            </a:xfrm>
            <a:custGeom>
              <a:avLst/>
              <a:gdLst>
                <a:gd name="T0" fmla="*/ 0 w 24"/>
                <a:gd name="T1" fmla="*/ 72 h 72"/>
                <a:gd name="T2" fmla="*/ 9 w 24"/>
                <a:gd name="T3" fmla="*/ 34 h 72"/>
                <a:gd name="T4" fmla="*/ 24 w 24"/>
                <a:gd name="T5" fmla="*/ 0 h 72"/>
              </a:gdLst>
              <a:ahLst/>
              <a:cxnLst>
                <a:cxn ang="0">
                  <a:pos x="T0" y="T1"/>
                </a:cxn>
                <a:cxn ang="0">
                  <a:pos x="T2" y="T3"/>
                </a:cxn>
                <a:cxn ang="0">
                  <a:pos x="T4" y="T5"/>
                </a:cxn>
              </a:cxnLst>
              <a:rect l="0" t="0" r="r" b="b"/>
              <a:pathLst>
                <a:path w="24" h="72">
                  <a:moveTo>
                    <a:pt x="0" y="72"/>
                  </a:moveTo>
                  <a:lnTo>
                    <a:pt x="9" y="3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099" name="Freeform 411"/>
            <p:cNvSpPr>
              <a:spLocks noChangeAspect="1"/>
            </p:cNvSpPr>
            <p:nvPr/>
          </p:nvSpPr>
          <p:spPr bwMode="auto">
            <a:xfrm>
              <a:off x="1383" y="1144"/>
              <a:ext cx="22"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100" name="Line 412"/>
            <p:cNvSpPr>
              <a:spLocks noChangeAspect="1" noChangeShapeType="1"/>
            </p:cNvSpPr>
            <p:nvPr/>
          </p:nvSpPr>
          <p:spPr bwMode="auto">
            <a:xfrm flipV="1">
              <a:off x="1405"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101" name="Freeform 413"/>
            <p:cNvSpPr>
              <a:spLocks noChangeAspect="1"/>
            </p:cNvSpPr>
            <p:nvPr/>
          </p:nvSpPr>
          <p:spPr bwMode="auto">
            <a:xfrm>
              <a:off x="1423" y="1063"/>
              <a:ext cx="21" cy="41"/>
            </a:xfrm>
            <a:custGeom>
              <a:avLst/>
              <a:gdLst>
                <a:gd name="T0" fmla="*/ 0 w 28"/>
                <a:gd name="T1" fmla="*/ 72 h 72"/>
                <a:gd name="T2" fmla="*/ 14 w 28"/>
                <a:gd name="T3" fmla="*/ 34 h 72"/>
                <a:gd name="T4" fmla="*/ 28 w 28"/>
                <a:gd name="T5" fmla="*/ 0 h 72"/>
              </a:gdLst>
              <a:ahLst/>
              <a:cxnLst>
                <a:cxn ang="0">
                  <a:pos x="T0" y="T1"/>
                </a:cxn>
                <a:cxn ang="0">
                  <a:pos x="T2" y="T3"/>
                </a:cxn>
                <a:cxn ang="0">
                  <a:pos x="T4" y="T5"/>
                </a:cxn>
              </a:cxnLst>
              <a:rect l="0" t="0" r="r" b="b"/>
              <a:pathLst>
                <a:path w="28" h="72">
                  <a:moveTo>
                    <a:pt x="0" y="72"/>
                  </a:moveTo>
                  <a:lnTo>
                    <a:pt x="14" y="3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102" name="Line 414"/>
            <p:cNvSpPr>
              <a:spLocks noChangeAspect="1" noChangeShapeType="1"/>
            </p:cNvSpPr>
            <p:nvPr/>
          </p:nvSpPr>
          <p:spPr bwMode="auto">
            <a:xfrm flipV="1">
              <a:off x="1444"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103" name="Line 415"/>
            <p:cNvSpPr>
              <a:spLocks noChangeAspect="1" noChangeShapeType="1"/>
            </p:cNvSpPr>
            <p:nvPr/>
          </p:nvSpPr>
          <p:spPr bwMode="auto">
            <a:xfrm flipV="1">
              <a:off x="1462"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104" name="Freeform 416"/>
            <p:cNvSpPr>
              <a:spLocks noChangeAspect="1"/>
            </p:cNvSpPr>
            <p:nvPr/>
          </p:nvSpPr>
          <p:spPr bwMode="auto">
            <a:xfrm>
              <a:off x="1480" y="945"/>
              <a:ext cx="22" cy="40"/>
            </a:xfrm>
            <a:custGeom>
              <a:avLst/>
              <a:gdLst>
                <a:gd name="T0" fmla="*/ 0 w 29"/>
                <a:gd name="T1" fmla="*/ 72 h 72"/>
                <a:gd name="T2" fmla="*/ 15 w 29"/>
                <a:gd name="T3" fmla="*/ 34 h 72"/>
                <a:gd name="T4" fmla="*/ 29 w 29"/>
                <a:gd name="T5" fmla="*/ 0 h 72"/>
              </a:gdLst>
              <a:ahLst/>
              <a:cxnLst>
                <a:cxn ang="0">
                  <a:pos x="T0" y="T1"/>
                </a:cxn>
                <a:cxn ang="0">
                  <a:pos x="T2" y="T3"/>
                </a:cxn>
                <a:cxn ang="0">
                  <a:pos x="T4" y="T5"/>
                </a:cxn>
              </a:cxnLst>
              <a:rect l="0" t="0" r="r" b="b"/>
              <a:pathLst>
                <a:path w="29" h="72">
                  <a:moveTo>
                    <a:pt x="0" y="72"/>
                  </a:moveTo>
                  <a:lnTo>
                    <a:pt x="15"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105" name="Line 417"/>
            <p:cNvSpPr>
              <a:spLocks noChangeAspect="1" noChangeShapeType="1"/>
            </p:cNvSpPr>
            <p:nvPr/>
          </p:nvSpPr>
          <p:spPr bwMode="auto">
            <a:xfrm flipV="1">
              <a:off x="1502"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106" name="Freeform 418"/>
            <p:cNvSpPr>
              <a:spLocks noChangeAspect="1"/>
            </p:cNvSpPr>
            <p:nvPr/>
          </p:nvSpPr>
          <p:spPr bwMode="auto">
            <a:xfrm>
              <a:off x="1520" y="872"/>
              <a:ext cx="22" cy="35"/>
            </a:xfrm>
            <a:custGeom>
              <a:avLst/>
              <a:gdLst>
                <a:gd name="T0" fmla="*/ 0 w 29"/>
                <a:gd name="T1" fmla="*/ 62 h 62"/>
                <a:gd name="T2" fmla="*/ 14 w 29"/>
                <a:gd name="T3" fmla="*/ 28 h 62"/>
                <a:gd name="T4" fmla="*/ 29 w 29"/>
                <a:gd name="T5" fmla="*/ 0 h 62"/>
              </a:gdLst>
              <a:ahLst/>
              <a:cxnLst>
                <a:cxn ang="0">
                  <a:pos x="T0" y="T1"/>
                </a:cxn>
                <a:cxn ang="0">
                  <a:pos x="T2" y="T3"/>
                </a:cxn>
                <a:cxn ang="0">
                  <a:pos x="T4" y="T5"/>
                </a:cxn>
              </a:cxnLst>
              <a:rect l="0" t="0" r="r" b="b"/>
              <a:pathLst>
                <a:path w="29" h="62">
                  <a:moveTo>
                    <a:pt x="0" y="62"/>
                  </a:moveTo>
                  <a:lnTo>
                    <a:pt x="14" y="28"/>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107" name="Line 419"/>
            <p:cNvSpPr>
              <a:spLocks noChangeAspect="1" noChangeShapeType="1"/>
            </p:cNvSpPr>
            <p:nvPr/>
          </p:nvSpPr>
          <p:spPr bwMode="auto">
            <a:xfrm flipV="1">
              <a:off x="1542"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108" name="Line 420"/>
            <p:cNvSpPr>
              <a:spLocks noChangeAspect="1" noChangeShapeType="1"/>
            </p:cNvSpPr>
            <p:nvPr/>
          </p:nvSpPr>
          <p:spPr bwMode="auto">
            <a:xfrm flipV="1">
              <a:off x="1560"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109" name="Freeform 421"/>
            <p:cNvSpPr>
              <a:spLocks noChangeAspect="1"/>
            </p:cNvSpPr>
            <p:nvPr/>
          </p:nvSpPr>
          <p:spPr bwMode="auto">
            <a:xfrm>
              <a:off x="1578" y="769"/>
              <a:ext cx="22" cy="33"/>
            </a:xfrm>
            <a:custGeom>
              <a:avLst/>
              <a:gdLst>
                <a:gd name="T0" fmla="*/ 0 w 29"/>
                <a:gd name="T1" fmla="*/ 58 h 58"/>
                <a:gd name="T2" fmla="*/ 14 w 29"/>
                <a:gd name="T3" fmla="*/ 29 h 58"/>
                <a:gd name="T4" fmla="*/ 29 w 29"/>
                <a:gd name="T5" fmla="*/ 0 h 58"/>
              </a:gdLst>
              <a:ahLst/>
              <a:cxnLst>
                <a:cxn ang="0">
                  <a:pos x="T0" y="T1"/>
                </a:cxn>
                <a:cxn ang="0">
                  <a:pos x="T2" y="T3"/>
                </a:cxn>
                <a:cxn ang="0">
                  <a:pos x="T4" y="T5"/>
                </a:cxn>
              </a:cxnLst>
              <a:rect l="0" t="0" r="r" b="b"/>
              <a:pathLst>
                <a:path w="29" h="58">
                  <a:moveTo>
                    <a:pt x="0" y="58"/>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110" name="Line 422"/>
            <p:cNvSpPr>
              <a:spLocks noChangeAspect="1" noChangeShapeType="1"/>
            </p:cNvSpPr>
            <p:nvPr/>
          </p:nvSpPr>
          <p:spPr bwMode="auto">
            <a:xfrm flipV="1">
              <a:off x="1600"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111" name="Freeform 423"/>
            <p:cNvSpPr>
              <a:spLocks noChangeAspect="1"/>
            </p:cNvSpPr>
            <p:nvPr/>
          </p:nvSpPr>
          <p:spPr bwMode="auto">
            <a:xfrm>
              <a:off x="1618" y="712"/>
              <a:ext cx="21" cy="27"/>
            </a:xfrm>
            <a:custGeom>
              <a:avLst/>
              <a:gdLst>
                <a:gd name="T0" fmla="*/ 0 w 28"/>
                <a:gd name="T1" fmla="*/ 48 h 48"/>
                <a:gd name="T2" fmla="*/ 14 w 28"/>
                <a:gd name="T3" fmla="*/ 24 h 48"/>
                <a:gd name="T4" fmla="*/ 28 w 28"/>
                <a:gd name="T5" fmla="*/ 0 h 48"/>
              </a:gdLst>
              <a:ahLst/>
              <a:cxnLst>
                <a:cxn ang="0">
                  <a:pos x="T0" y="T1"/>
                </a:cxn>
                <a:cxn ang="0">
                  <a:pos x="T2" y="T3"/>
                </a:cxn>
                <a:cxn ang="0">
                  <a:pos x="T4" y="T5"/>
                </a:cxn>
              </a:cxnLst>
              <a:rect l="0" t="0" r="r" b="b"/>
              <a:pathLst>
                <a:path w="28" h="48">
                  <a:moveTo>
                    <a:pt x="0" y="48"/>
                  </a:moveTo>
                  <a:lnTo>
                    <a:pt x="14" y="2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112" name="Freeform 424"/>
            <p:cNvSpPr>
              <a:spLocks noChangeAspect="1"/>
            </p:cNvSpPr>
            <p:nvPr/>
          </p:nvSpPr>
          <p:spPr bwMode="auto">
            <a:xfrm>
              <a:off x="1639" y="686"/>
              <a:ext cx="18" cy="26"/>
            </a:xfrm>
            <a:custGeom>
              <a:avLst/>
              <a:gdLst>
                <a:gd name="T0" fmla="*/ 0 w 24"/>
                <a:gd name="T1" fmla="*/ 47 h 47"/>
                <a:gd name="T2" fmla="*/ 10 w 24"/>
                <a:gd name="T3" fmla="*/ 24 h 47"/>
                <a:gd name="T4" fmla="*/ 24 w 24"/>
                <a:gd name="T5" fmla="*/ 0 h 47"/>
              </a:gdLst>
              <a:ahLst/>
              <a:cxnLst>
                <a:cxn ang="0">
                  <a:pos x="T0" y="T1"/>
                </a:cxn>
                <a:cxn ang="0">
                  <a:pos x="T2" y="T3"/>
                </a:cxn>
                <a:cxn ang="0">
                  <a:pos x="T4" y="T5"/>
                </a:cxn>
              </a:cxnLst>
              <a:rect l="0" t="0" r="r" b="b"/>
              <a:pathLst>
                <a:path w="24" h="47">
                  <a:moveTo>
                    <a:pt x="0" y="47"/>
                  </a:moveTo>
                  <a:lnTo>
                    <a:pt x="10" y="2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113" name="Freeform 425"/>
            <p:cNvSpPr>
              <a:spLocks noChangeAspect="1"/>
            </p:cNvSpPr>
            <p:nvPr/>
          </p:nvSpPr>
          <p:spPr bwMode="auto">
            <a:xfrm>
              <a:off x="1657" y="664"/>
              <a:ext cx="21" cy="22"/>
            </a:xfrm>
            <a:custGeom>
              <a:avLst/>
              <a:gdLst>
                <a:gd name="T0" fmla="*/ 0 w 29"/>
                <a:gd name="T1" fmla="*/ 39 h 39"/>
                <a:gd name="T2" fmla="*/ 15 w 29"/>
                <a:gd name="T3" fmla="*/ 19 h 39"/>
                <a:gd name="T4" fmla="*/ 29 w 29"/>
                <a:gd name="T5" fmla="*/ 0 h 39"/>
              </a:gdLst>
              <a:ahLst/>
              <a:cxnLst>
                <a:cxn ang="0">
                  <a:pos x="T0" y="T1"/>
                </a:cxn>
                <a:cxn ang="0">
                  <a:pos x="T2" y="T3"/>
                </a:cxn>
                <a:cxn ang="0">
                  <a:pos x="T4" y="T5"/>
                </a:cxn>
              </a:cxnLst>
              <a:rect l="0" t="0" r="r" b="b"/>
              <a:pathLst>
                <a:path w="29" h="39">
                  <a:moveTo>
                    <a:pt x="0" y="39"/>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114" name="Freeform 426"/>
            <p:cNvSpPr>
              <a:spLocks noChangeAspect="1"/>
            </p:cNvSpPr>
            <p:nvPr/>
          </p:nvSpPr>
          <p:spPr bwMode="auto">
            <a:xfrm>
              <a:off x="1678" y="643"/>
              <a:ext cx="18" cy="21"/>
            </a:xfrm>
            <a:custGeom>
              <a:avLst/>
              <a:gdLst>
                <a:gd name="T0" fmla="*/ 0 w 24"/>
                <a:gd name="T1" fmla="*/ 38 h 38"/>
                <a:gd name="T2" fmla="*/ 15 w 24"/>
                <a:gd name="T3" fmla="*/ 19 h 38"/>
                <a:gd name="T4" fmla="*/ 24 w 24"/>
                <a:gd name="T5" fmla="*/ 0 h 38"/>
              </a:gdLst>
              <a:ahLst/>
              <a:cxnLst>
                <a:cxn ang="0">
                  <a:pos x="T0" y="T1"/>
                </a:cxn>
                <a:cxn ang="0">
                  <a:pos x="T2" y="T3"/>
                </a:cxn>
                <a:cxn ang="0">
                  <a:pos x="T4" y="T5"/>
                </a:cxn>
              </a:cxnLst>
              <a:rect l="0" t="0" r="r" b="b"/>
              <a:pathLst>
                <a:path w="24" h="38">
                  <a:moveTo>
                    <a:pt x="0" y="38"/>
                  </a:moveTo>
                  <a:lnTo>
                    <a:pt x="15" y="19"/>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115" name="Freeform 427"/>
            <p:cNvSpPr>
              <a:spLocks noChangeAspect="1"/>
            </p:cNvSpPr>
            <p:nvPr/>
          </p:nvSpPr>
          <p:spPr bwMode="auto">
            <a:xfrm>
              <a:off x="1696" y="626"/>
              <a:ext cx="18" cy="17"/>
            </a:xfrm>
            <a:custGeom>
              <a:avLst/>
              <a:gdLst>
                <a:gd name="T0" fmla="*/ 0 w 24"/>
                <a:gd name="T1" fmla="*/ 29 h 29"/>
                <a:gd name="T2" fmla="*/ 10 w 24"/>
                <a:gd name="T3" fmla="*/ 14 h 29"/>
                <a:gd name="T4" fmla="*/ 24 w 24"/>
                <a:gd name="T5" fmla="*/ 0 h 29"/>
              </a:gdLst>
              <a:ahLst/>
              <a:cxnLst>
                <a:cxn ang="0">
                  <a:pos x="T0" y="T1"/>
                </a:cxn>
                <a:cxn ang="0">
                  <a:pos x="T2" y="T3"/>
                </a:cxn>
                <a:cxn ang="0">
                  <a:pos x="T4" y="T5"/>
                </a:cxn>
              </a:cxnLst>
              <a:rect l="0" t="0" r="r" b="b"/>
              <a:pathLst>
                <a:path w="24" h="29">
                  <a:moveTo>
                    <a:pt x="0" y="29"/>
                  </a:moveTo>
                  <a:lnTo>
                    <a:pt x="10" y="1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116" name="Freeform 428"/>
            <p:cNvSpPr>
              <a:spLocks noChangeAspect="1"/>
            </p:cNvSpPr>
            <p:nvPr/>
          </p:nvSpPr>
          <p:spPr bwMode="auto">
            <a:xfrm>
              <a:off x="1714" y="610"/>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117" name="Line 429"/>
            <p:cNvSpPr>
              <a:spLocks noChangeAspect="1" noChangeShapeType="1"/>
            </p:cNvSpPr>
            <p:nvPr/>
          </p:nvSpPr>
          <p:spPr bwMode="auto">
            <a:xfrm flipV="1">
              <a:off x="1736"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118" name="Freeform 430"/>
            <p:cNvSpPr>
              <a:spLocks noChangeAspect="1"/>
            </p:cNvSpPr>
            <p:nvPr/>
          </p:nvSpPr>
          <p:spPr bwMode="auto">
            <a:xfrm>
              <a:off x="1754" y="591"/>
              <a:ext cx="22" cy="8"/>
            </a:xfrm>
            <a:custGeom>
              <a:avLst/>
              <a:gdLst>
                <a:gd name="T0" fmla="*/ 0 w 29"/>
                <a:gd name="T1" fmla="*/ 14 h 14"/>
                <a:gd name="T2" fmla="*/ 14 w 29"/>
                <a:gd name="T3" fmla="*/ 4 h 14"/>
                <a:gd name="T4" fmla="*/ 29 w 29"/>
                <a:gd name="T5" fmla="*/ 0 h 14"/>
              </a:gdLst>
              <a:ahLst/>
              <a:cxnLst>
                <a:cxn ang="0">
                  <a:pos x="T0" y="T1"/>
                </a:cxn>
                <a:cxn ang="0">
                  <a:pos x="T2" y="T3"/>
                </a:cxn>
                <a:cxn ang="0">
                  <a:pos x="T4" y="T5"/>
                </a:cxn>
              </a:cxnLst>
              <a:rect l="0" t="0" r="r" b="b"/>
              <a:pathLst>
                <a:path w="29" h="14">
                  <a:moveTo>
                    <a:pt x="0" y="14"/>
                  </a:moveTo>
                  <a:lnTo>
                    <a:pt x="14" y="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119" name="Freeform 431"/>
            <p:cNvSpPr>
              <a:spLocks noChangeAspect="1"/>
            </p:cNvSpPr>
            <p:nvPr/>
          </p:nvSpPr>
          <p:spPr bwMode="auto">
            <a:xfrm>
              <a:off x="1776" y="586"/>
              <a:ext cx="18" cy="5"/>
            </a:xfrm>
            <a:custGeom>
              <a:avLst/>
              <a:gdLst>
                <a:gd name="T0" fmla="*/ 0 w 24"/>
                <a:gd name="T1" fmla="*/ 10 h 10"/>
                <a:gd name="T2" fmla="*/ 14 w 24"/>
                <a:gd name="T3" fmla="*/ 5 h 10"/>
                <a:gd name="T4" fmla="*/ 24 w 24"/>
                <a:gd name="T5" fmla="*/ 0 h 10"/>
              </a:gdLst>
              <a:ahLst/>
              <a:cxnLst>
                <a:cxn ang="0">
                  <a:pos x="T0" y="T1"/>
                </a:cxn>
                <a:cxn ang="0">
                  <a:pos x="T2" y="T3"/>
                </a:cxn>
                <a:cxn ang="0">
                  <a:pos x="T4" y="T5"/>
                </a:cxn>
              </a:cxnLst>
              <a:rect l="0" t="0" r="r" b="b"/>
              <a:pathLst>
                <a:path w="24" h="10">
                  <a:moveTo>
                    <a:pt x="0" y="10"/>
                  </a:moveTo>
                  <a:lnTo>
                    <a:pt x="14" y="5"/>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120" name="Freeform 432"/>
            <p:cNvSpPr>
              <a:spLocks noChangeAspect="1"/>
            </p:cNvSpPr>
            <p:nvPr/>
          </p:nvSpPr>
          <p:spPr bwMode="auto">
            <a:xfrm>
              <a:off x="1794" y="586"/>
              <a:ext cx="18" cy="0"/>
            </a:xfrm>
            <a:custGeom>
              <a:avLst/>
              <a:gdLst>
                <a:gd name="T0" fmla="*/ 0 w 24"/>
                <a:gd name="T1" fmla="*/ 9 w 24"/>
                <a:gd name="T2" fmla="*/ 24 w 24"/>
              </a:gdLst>
              <a:ahLst/>
              <a:cxnLst>
                <a:cxn ang="0">
                  <a:pos x="T0" y="0"/>
                </a:cxn>
                <a:cxn ang="0">
                  <a:pos x="T1" y="0"/>
                </a:cxn>
                <a:cxn ang="0">
                  <a:pos x="T2" y="0"/>
                </a:cxn>
              </a:cxnLst>
              <a:rect l="0" t="0" r="r" b="b"/>
              <a:pathLst>
                <a:path w="24">
                  <a:moveTo>
                    <a:pt x="0" y="0"/>
                  </a:moveTo>
                  <a:lnTo>
                    <a:pt x="9"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121" name="Freeform 433"/>
            <p:cNvSpPr>
              <a:spLocks noChangeAspect="1"/>
            </p:cNvSpPr>
            <p:nvPr/>
          </p:nvSpPr>
          <p:spPr bwMode="auto">
            <a:xfrm>
              <a:off x="1812" y="586"/>
              <a:ext cx="21" cy="0"/>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122" name="Freeform 434"/>
            <p:cNvSpPr>
              <a:spLocks noChangeAspect="1"/>
            </p:cNvSpPr>
            <p:nvPr/>
          </p:nvSpPr>
          <p:spPr bwMode="auto">
            <a:xfrm>
              <a:off x="1833" y="586"/>
              <a:ext cx="18" cy="5"/>
            </a:xfrm>
            <a:custGeom>
              <a:avLst/>
              <a:gdLst>
                <a:gd name="T0" fmla="*/ 0 w 24"/>
                <a:gd name="T1" fmla="*/ 0 h 10"/>
                <a:gd name="T2" fmla="*/ 10 w 24"/>
                <a:gd name="T3" fmla="*/ 5 h 10"/>
                <a:gd name="T4" fmla="*/ 24 w 24"/>
                <a:gd name="T5" fmla="*/ 10 h 10"/>
              </a:gdLst>
              <a:ahLst/>
              <a:cxnLst>
                <a:cxn ang="0">
                  <a:pos x="T0" y="T1"/>
                </a:cxn>
                <a:cxn ang="0">
                  <a:pos x="T2" y="T3"/>
                </a:cxn>
                <a:cxn ang="0">
                  <a:pos x="T4" y="T5"/>
                </a:cxn>
              </a:cxnLst>
              <a:rect l="0" t="0" r="r" b="b"/>
              <a:pathLst>
                <a:path w="24" h="10">
                  <a:moveTo>
                    <a:pt x="0" y="0"/>
                  </a:moveTo>
                  <a:lnTo>
                    <a:pt x="10" y="5"/>
                  </a:lnTo>
                  <a:lnTo>
                    <a:pt x="24"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123" name="Freeform 435"/>
            <p:cNvSpPr>
              <a:spLocks noChangeAspect="1"/>
            </p:cNvSpPr>
            <p:nvPr/>
          </p:nvSpPr>
          <p:spPr bwMode="auto">
            <a:xfrm>
              <a:off x="1851" y="591"/>
              <a:ext cx="22" cy="8"/>
            </a:xfrm>
            <a:custGeom>
              <a:avLst/>
              <a:gdLst>
                <a:gd name="T0" fmla="*/ 0 w 29"/>
                <a:gd name="T1" fmla="*/ 0 h 14"/>
                <a:gd name="T2" fmla="*/ 15 w 29"/>
                <a:gd name="T3" fmla="*/ 4 h 14"/>
                <a:gd name="T4" fmla="*/ 29 w 29"/>
                <a:gd name="T5" fmla="*/ 14 h 14"/>
              </a:gdLst>
              <a:ahLst/>
              <a:cxnLst>
                <a:cxn ang="0">
                  <a:pos x="T0" y="T1"/>
                </a:cxn>
                <a:cxn ang="0">
                  <a:pos x="T2" y="T3"/>
                </a:cxn>
                <a:cxn ang="0">
                  <a:pos x="T4" y="T5"/>
                </a:cxn>
              </a:cxnLst>
              <a:rect l="0" t="0" r="r" b="b"/>
              <a:pathLst>
                <a:path w="29" h="14">
                  <a:moveTo>
                    <a:pt x="0" y="0"/>
                  </a:moveTo>
                  <a:lnTo>
                    <a:pt x="15" y="4"/>
                  </a:lnTo>
                  <a:lnTo>
                    <a:pt x="29" y="1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124" name="Line 436"/>
            <p:cNvSpPr>
              <a:spLocks noChangeAspect="1" noChangeShapeType="1"/>
            </p:cNvSpPr>
            <p:nvPr/>
          </p:nvSpPr>
          <p:spPr bwMode="auto">
            <a:xfrm>
              <a:off x="1873"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125" name="Freeform 437"/>
            <p:cNvSpPr>
              <a:spLocks noChangeAspect="1"/>
            </p:cNvSpPr>
            <p:nvPr/>
          </p:nvSpPr>
          <p:spPr bwMode="auto">
            <a:xfrm>
              <a:off x="1891" y="610"/>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126" name="Freeform 438"/>
            <p:cNvSpPr>
              <a:spLocks noChangeAspect="1"/>
            </p:cNvSpPr>
            <p:nvPr/>
          </p:nvSpPr>
          <p:spPr bwMode="auto">
            <a:xfrm>
              <a:off x="1913" y="626"/>
              <a:ext cx="18" cy="17"/>
            </a:xfrm>
            <a:custGeom>
              <a:avLst/>
              <a:gdLst>
                <a:gd name="T0" fmla="*/ 0 w 24"/>
                <a:gd name="T1" fmla="*/ 0 h 29"/>
                <a:gd name="T2" fmla="*/ 14 w 24"/>
                <a:gd name="T3" fmla="*/ 14 h 29"/>
                <a:gd name="T4" fmla="*/ 24 w 24"/>
                <a:gd name="T5" fmla="*/ 29 h 29"/>
              </a:gdLst>
              <a:ahLst/>
              <a:cxnLst>
                <a:cxn ang="0">
                  <a:pos x="T0" y="T1"/>
                </a:cxn>
                <a:cxn ang="0">
                  <a:pos x="T2" y="T3"/>
                </a:cxn>
                <a:cxn ang="0">
                  <a:pos x="T4" y="T5"/>
                </a:cxn>
              </a:cxnLst>
              <a:rect l="0" t="0" r="r" b="b"/>
              <a:pathLst>
                <a:path w="24" h="29">
                  <a:moveTo>
                    <a:pt x="0" y="0"/>
                  </a:moveTo>
                  <a:lnTo>
                    <a:pt x="14" y="14"/>
                  </a:lnTo>
                  <a:lnTo>
                    <a:pt x="24"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127" name="Freeform 439"/>
            <p:cNvSpPr>
              <a:spLocks noChangeAspect="1"/>
            </p:cNvSpPr>
            <p:nvPr/>
          </p:nvSpPr>
          <p:spPr bwMode="auto">
            <a:xfrm>
              <a:off x="1931" y="643"/>
              <a:ext cx="18" cy="21"/>
            </a:xfrm>
            <a:custGeom>
              <a:avLst/>
              <a:gdLst>
                <a:gd name="T0" fmla="*/ 0 w 24"/>
                <a:gd name="T1" fmla="*/ 0 h 38"/>
                <a:gd name="T2" fmla="*/ 9 w 24"/>
                <a:gd name="T3" fmla="*/ 19 h 38"/>
                <a:gd name="T4" fmla="*/ 24 w 24"/>
                <a:gd name="T5" fmla="*/ 38 h 38"/>
              </a:gdLst>
              <a:ahLst/>
              <a:cxnLst>
                <a:cxn ang="0">
                  <a:pos x="T0" y="T1"/>
                </a:cxn>
                <a:cxn ang="0">
                  <a:pos x="T2" y="T3"/>
                </a:cxn>
                <a:cxn ang="0">
                  <a:pos x="T4" y="T5"/>
                </a:cxn>
              </a:cxnLst>
              <a:rect l="0" t="0" r="r" b="b"/>
              <a:pathLst>
                <a:path w="24" h="38">
                  <a:moveTo>
                    <a:pt x="0" y="0"/>
                  </a:moveTo>
                  <a:lnTo>
                    <a:pt x="9" y="19"/>
                  </a:lnTo>
                  <a:lnTo>
                    <a:pt x="24" y="3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128" name="Freeform 440"/>
            <p:cNvSpPr>
              <a:spLocks noChangeAspect="1"/>
            </p:cNvSpPr>
            <p:nvPr/>
          </p:nvSpPr>
          <p:spPr bwMode="auto">
            <a:xfrm>
              <a:off x="1949" y="664"/>
              <a:ext cx="21" cy="22"/>
            </a:xfrm>
            <a:custGeom>
              <a:avLst/>
              <a:gdLst>
                <a:gd name="T0" fmla="*/ 0 w 29"/>
                <a:gd name="T1" fmla="*/ 0 h 39"/>
                <a:gd name="T2" fmla="*/ 14 w 29"/>
                <a:gd name="T3" fmla="*/ 19 h 39"/>
                <a:gd name="T4" fmla="*/ 29 w 29"/>
                <a:gd name="T5" fmla="*/ 39 h 39"/>
              </a:gdLst>
              <a:ahLst/>
              <a:cxnLst>
                <a:cxn ang="0">
                  <a:pos x="T0" y="T1"/>
                </a:cxn>
                <a:cxn ang="0">
                  <a:pos x="T2" y="T3"/>
                </a:cxn>
                <a:cxn ang="0">
                  <a:pos x="T4" y="T5"/>
                </a:cxn>
              </a:cxnLst>
              <a:rect l="0" t="0" r="r" b="b"/>
              <a:pathLst>
                <a:path w="29" h="39">
                  <a:moveTo>
                    <a:pt x="0" y="0"/>
                  </a:moveTo>
                  <a:lnTo>
                    <a:pt x="14" y="19"/>
                  </a:lnTo>
                  <a:lnTo>
                    <a:pt x="29" y="3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129" name="Freeform 441"/>
            <p:cNvSpPr>
              <a:spLocks noChangeAspect="1"/>
            </p:cNvSpPr>
            <p:nvPr/>
          </p:nvSpPr>
          <p:spPr bwMode="auto">
            <a:xfrm>
              <a:off x="1970" y="686"/>
              <a:ext cx="18" cy="26"/>
            </a:xfrm>
            <a:custGeom>
              <a:avLst/>
              <a:gdLst>
                <a:gd name="T0" fmla="*/ 0 w 24"/>
                <a:gd name="T1" fmla="*/ 0 h 47"/>
                <a:gd name="T2" fmla="*/ 9 w 24"/>
                <a:gd name="T3" fmla="*/ 24 h 47"/>
                <a:gd name="T4" fmla="*/ 24 w 24"/>
                <a:gd name="T5" fmla="*/ 47 h 47"/>
              </a:gdLst>
              <a:ahLst/>
              <a:cxnLst>
                <a:cxn ang="0">
                  <a:pos x="T0" y="T1"/>
                </a:cxn>
                <a:cxn ang="0">
                  <a:pos x="T2" y="T3"/>
                </a:cxn>
                <a:cxn ang="0">
                  <a:pos x="T4" y="T5"/>
                </a:cxn>
              </a:cxnLst>
              <a:rect l="0" t="0" r="r" b="b"/>
              <a:pathLst>
                <a:path w="24" h="47">
                  <a:moveTo>
                    <a:pt x="0" y="0"/>
                  </a:moveTo>
                  <a:lnTo>
                    <a:pt x="9" y="24"/>
                  </a:lnTo>
                  <a:lnTo>
                    <a:pt x="24" y="4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130" name="Freeform 442"/>
            <p:cNvSpPr>
              <a:spLocks noChangeAspect="1"/>
            </p:cNvSpPr>
            <p:nvPr/>
          </p:nvSpPr>
          <p:spPr bwMode="auto">
            <a:xfrm>
              <a:off x="1988" y="712"/>
              <a:ext cx="21" cy="27"/>
            </a:xfrm>
            <a:custGeom>
              <a:avLst/>
              <a:gdLst>
                <a:gd name="T0" fmla="*/ 0 w 28"/>
                <a:gd name="T1" fmla="*/ 0 h 48"/>
                <a:gd name="T2" fmla="*/ 14 w 28"/>
                <a:gd name="T3" fmla="*/ 24 h 48"/>
                <a:gd name="T4" fmla="*/ 28 w 28"/>
                <a:gd name="T5" fmla="*/ 48 h 48"/>
              </a:gdLst>
              <a:ahLst/>
              <a:cxnLst>
                <a:cxn ang="0">
                  <a:pos x="T0" y="T1"/>
                </a:cxn>
                <a:cxn ang="0">
                  <a:pos x="T2" y="T3"/>
                </a:cxn>
                <a:cxn ang="0">
                  <a:pos x="T4" y="T5"/>
                </a:cxn>
              </a:cxnLst>
              <a:rect l="0" t="0" r="r" b="b"/>
              <a:pathLst>
                <a:path w="28" h="48">
                  <a:moveTo>
                    <a:pt x="0" y="0"/>
                  </a:moveTo>
                  <a:lnTo>
                    <a:pt x="14" y="24"/>
                  </a:lnTo>
                  <a:lnTo>
                    <a:pt x="28"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131" name="Line 443"/>
            <p:cNvSpPr>
              <a:spLocks noChangeAspect="1" noChangeShapeType="1"/>
            </p:cNvSpPr>
            <p:nvPr/>
          </p:nvSpPr>
          <p:spPr bwMode="auto">
            <a:xfrm>
              <a:off x="2009"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132" name="Freeform 444"/>
            <p:cNvSpPr>
              <a:spLocks noChangeAspect="1"/>
            </p:cNvSpPr>
            <p:nvPr/>
          </p:nvSpPr>
          <p:spPr bwMode="auto">
            <a:xfrm>
              <a:off x="2027" y="769"/>
              <a:ext cx="22" cy="33"/>
            </a:xfrm>
            <a:custGeom>
              <a:avLst/>
              <a:gdLst>
                <a:gd name="T0" fmla="*/ 0 w 29"/>
                <a:gd name="T1" fmla="*/ 0 h 58"/>
                <a:gd name="T2" fmla="*/ 15 w 29"/>
                <a:gd name="T3" fmla="*/ 29 h 58"/>
                <a:gd name="T4" fmla="*/ 29 w 29"/>
                <a:gd name="T5" fmla="*/ 58 h 58"/>
              </a:gdLst>
              <a:ahLst/>
              <a:cxnLst>
                <a:cxn ang="0">
                  <a:pos x="T0" y="T1"/>
                </a:cxn>
                <a:cxn ang="0">
                  <a:pos x="T2" y="T3"/>
                </a:cxn>
                <a:cxn ang="0">
                  <a:pos x="T4" y="T5"/>
                </a:cxn>
              </a:cxnLst>
              <a:rect l="0" t="0" r="r" b="b"/>
              <a:pathLst>
                <a:path w="29" h="58">
                  <a:moveTo>
                    <a:pt x="0" y="0"/>
                  </a:moveTo>
                  <a:lnTo>
                    <a:pt x="15"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133" name="Line 445"/>
            <p:cNvSpPr>
              <a:spLocks noChangeAspect="1" noChangeShapeType="1"/>
            </p:cNvSpPr>
            <p:nvPr/>
          </p:nvSpPr>
          <p:spPr bwMode="auto">
            <a:xfrm>
              <a:off x="2049"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134" name="Line 446"/>
            <p:cNvSpPr>
              <a:spLocks noChangeAspect="1" noChangeShapeType="1"/>
            </p:cNvSpPr>
            <p:nvPr/>
          </p:nvSpPr>
          <p:spPr bwMode="auto">
            <a:xfrm>
              <a:off x="2067"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135" name="Freeform 447"/>
            <p:cNvSpPr>
              <a:spLocks noChangeAspect="1"/>
            </p:cNvSpPr>
            <p:nvPr/>
          </p:nvSpPr>
          <p:spPr bwMode="auto">
            <a:xfrm>
              <a:off x="2085" y="872"/>
              <a:ext cx="22" cy="35"/>
            </a:xfrm>
            <a:custGeom>
              <a:avLst/>
              <a:gdLst>
                <a:gd name="T0" fmla="*/ 0 w 29"/>
                <a:gd name="T1" fmla="*/ 0 h 62"/>
                <a:gd name="T2" fmla="*/ 15 w 29"/>
                <a:gd name="T3" fmla="*/ 28 h 62"/>
                <a:gd name="T4" fmla="*/ 29 w 29"/>
                <a:gd name="T5" fmla="*/ 62 h 62"/>
              </a:gdLst>
              <a:ahLst/>
              <a:cxnLst>
                <a:cxn ang="0">
                  <a:pos x="T0" y="T1"/>
                </a:cxn>
                <a:cxn ang="0">
                  <a:pos x="T2" y="T3"/>
                </a:cxn>
                <a:cxn ang="0">
                  <a:pos x="T4" y="T5"/>
                </a:cxn>
              </a:cxnLst>
              <a:rect l="0" t="0" r="r" b="b"/>
              <a:pathLst>
                <a:path w="29" h="62">
                  <a:moveTo>
                    <a:pt x="0" y="0"/>
                  </a:moveTo>
                  <a:lnTo>
                    <a:pt x="15" y="28"/>
                  </a:lnTo>
                  <a:lnTo>
                    <a:pt x="29" y="6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136" name="Line 448"/>
            <p:cNvSpPr>
              <a:spLocks noChangeAspect="1" noChangeShapeType="1"/>
            </p:cNvSpPr>
            <p:nvPr/>
          </p:nvSpPr>
          <p:spPr bwMode="auto">
            <a:xfrm>
              <a:off x="2107"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137" name="Freeform 449"/>
            <p:cNvSpPr>
              <a:spLocks noChangeAspect="1"/>
            </p:cNvSpPr>
            <p:nvPr/>
          </p:nvSpPr>
          <p:spPr bwMode="auto">
            <a:xfrm>
              <a:off x="2125" y="945"/>
              <a:ext cx="22" cy="40"/>
            </a:xfrm>
            <a:custGeom>
              <a:avLst/>
              <a:gdLst>
                <a:gd name="T0" fmla="*/ 0 w 29"/>
                <a:gd name="T1" fmla="*/ 0 h 72"/>
                <a:gd name="T2" fmla="*/ 14 w 29"/>
                <a:gd name="T3" fmla="*/ 34 h 72"/>
                <a:gd name="T4" fmla="*/ 29 w 29"/>
                <a:gd name="T5" fmla="*/ 72 h 72"/>
              </a:gdLst>
              <a:ahLst/>
              <a:cxnLst>
                <a:cxn ang="0">
                  <a:pos x="T0" y="T1"/>
                </a:cxn>
                <a:cxn ang="0">
                  <a:pos x="T2" y="T3"/>
                </a:cxn>
                <a:cxn ang="0">
                  <a:pos x="T4" y="T5"/>
                </a:cxn>
              </a:cxnLst>
              <a:rect l="0" t="0" r="r" b="b"/>
              <a:pathLst>
                <a:path w="29" h="72">
                  <a:moveTo>
                    <a:pt x="0" y="0"/>
                  </a:moveTo>
                  <a:lnTo>
                    <a:pt x="14" y="34"/>
                  </a:lnTo>
                  <a:lnTo>
                    <a:pt x="29"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138" name="Line 450"/>
            <p:cNvSpPr>
              <a:spLocks noChangeAspect="1" noChangeShapeType="1"/>
            </p:cNvSpPr>
            <p:nvPr/>
          </p:nvSpPr>
          <p:spPr bwMode="auto">
            <a:xfrm>
              <a:off x="2147"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139" name="Line 451"/>
            <p:cNvSpPr>
              <a:spLocks noChangeAspect="1" noChangeShapeType="1"/>
            </p:cNvSpPr>
            <p:nvPr/>
          </p:nvSpPr>
          <p:spPr bwMode="auto">
            <a:xfrm>
              <a:off x="2165"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140" name="Freeform 452"/>
            <p:cNvSpPr>
              <a:spLocks noChangeAspect="1"/>
            </p:cNvSpPr>
            <p:nvPr/>
          </p:nvSpPr>
          <p:spPr bwMode="auto">
            <a:xfrm>
              <a:off x="2183" y="1063"/>
              <a:ext cx="21" cy="41"/>
            </a:xfrm>
            <a:custGeom>
              <a:avLst/>
              <a:gdLst>
                <a:gd name="T0" fmla="*/ 0 w 28"/>
                <a:gd name="T1" fmla="*/ 0 h 72"/>
                <a:gd name="T2" fmla="*/ 14 w 28"/>
                <a:gd name="T3" fmla="*/ 34 h 72"/>
                <a:gd name="T4" fmla="*/ 28 w 28"/>
                <a:gd name="T5" fmla="*/ 72 h 72"/>
              </a:gdLst>
              <a:ahLst/>
              <a:cxnLst>
                <a:cxn ang="0">
                  <a:pos x="T0" y="T1"/>
                </a:cxn>
                <a:cxn ang="0">
                  <a:pos x="T2" y="T3"/>
                </a:cxn>
                <a:cxn ang="0">
                  <a:pos x="T4" y="T5"/>
                </a:cxn>
              </a:cxnLst>
              <a:rect l="0" t="0" r="r" b="b"/>
              <a:pathLst>
                <a:path w="28" h="72">
                  <a:moveTo>
                    <a:pt x="0" y="0"/>
                  </a:moveTo>
                  <a:lnTo>
                    <a:pt x="14" y="34"/>
                  </a:lnTo>
                  <a:lnTo>
                    <a:pt x="28"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141" name="Line 453"/>
            <p:cNvSpPr>
              <a:spLocks noChangeAspect="1" noChangeShapeType="1"/>
            </p:cNvSpPr>
            <p:nvPr/>
          </p:nvSpPr>
          <p:spPr bwMode="auto">
            <a:xfrm>
              <a:off x="2204"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142" name="Freeform 454"/>
            <p:cNvSpPr>
              <a:spLocks noChangeAspect="1"/>
            </p:cNvSpPr>
            <p:nvPr/>
          </p:nvSpPr>
          <p:spPr bwMode="auto">
            <a:xfrm>
              <a:off x="2222" y="1144"/>
              <a:ext cx="22"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143" name="Freeform 455"/>
            <p:cNvSpPr>
              <a:spLocks noChangeAspect="1"/>
            </p:cNvSpPr>
            <p:nvPr/>
          </p:nvSpPr>
          <p:spPr bwMode="auto">
            <a:xfrm>
              <a:off x="2244" y="1182"/>
              <a:ext cx="18" cy="40"/>
            </a:xfrm>
            <a:custGeom>
              <a:avLst/>
              <a:gdLst>
                <a:gd name="T0" fmla="*/ 0 w 24"/>
                <a:gd name="T1" fmla="*/ 0 h 72"/>
                <a:gd name="T2" fmla="*/ 10 w 24"/>
                <a:gd name="T3" fmla="*/ 34 h 72"/>
                <a:gd name="T4" fmla="*/ 24 w 24"/>
                <a:gd name="T5" fmla="*/ 72 h 72"/>
              </a:gdLst>
              <a:ahLst/>
              <a:cxnLst>
                <a:cxn ang="0">
                  <a:pos x="T0" y="T1"/>
                </a:cxn>
                <a:cxn ang="0">
                  <a:pos x="T2" y="T3"/>
                </a:cxn>
                <a:cxn ang="0">
                  <a:pos x="T4" y="T5"/>
                </a:cxn>
              </a:cxnLst>
              <a:rect l="0" t="0" r="r" b="b"/>
              <a:pathLst>
                <a:path w="24" h="72">
                  <a:moveTo>
                    <a:pt x="0" y="0"/>
                  </a:moveTo>
                  <a:lnTo>
                    <a:pt x="10" y="34"/>
                  </a:lnTo>
                  <a:lnTo>
                    <a:pt x="24"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144" name="Freeform 456"/>
            <p:cNvSpPr>
              <a:spLocks noChangeAspect="1"/>
            </p:cNvSpPr>
            <p:nvPr/>
          </p:nvSpPr>
          <p:spPr bwMode="auto">
            <a:xfrm>
              <a:off x="2262" y="1222"/>
              <a:ext cx="21"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145" name="Line 457"/>
            <p:cNvSpPr>
              <a:spLocks noChangeAspect="1" noChangeShapeType="1"/>
            </p:cNvSpPr>
            <p:nvPr/>
          </p:nvSpPr>
          <p:spPr bwMode="auto">
            <a:xfrm>
              <a:off x="2283"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146" name="Line 458"/>
            <p:cNvSpPr>
              <a:spLocks noChangeAspect="1" noChangeShapeType="1"/>
            </p:cNvSpPr>
            <p:nvPr/>
          </p:nvSpPr>
          <p:spPr bwMode="auto">
            <a:xfrm>
              <a:off x="2301"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147" name="Freeform 459"/>
            <p:cNvSpPr>
              <a:spLocks noChangeAspect="1"/>
            </p:cNvSpPr>
            <p:nvPr/>
          </p:nvSpPr>
          <p:spPr bwMode="auto">
            <a:xfrm>
              <a:off x="2319" y="1336"/>
              <a:ext cx="22" cy="38"/>
            </a:xfrm>
            <a:custGeom>
              <a:avLst/>
              <a:gdLst>
                <a:gd name="T0" fmla="*/ 0 w 29"/>
                <a:gd name="T1" fmla="*/ 0 h 67"/>
                <a:gd name="T2" fmla="*/ 14 w 29"/>
                <a:gd name="T3" fmla="*/ 33 h 67"/>
                <a:gd name="T4" fmla="*/ 29 w 29"/>
                <a:gd name="T5" fmla="*/ 67 h 67"/>
              </a:gdLst>
              <a:ahLst/>
              <a:cxnLst>
                <a:cxn ang="0">
                  <a:pos x="T0" y="T1"/>
                </a:cxn>
                <a:cxn ang="0">
                  <a:pos x="T2" y="T3"/>
                </a:cxn>
                <a:cxn ang="0">
                  <a:pos x="T4" y="T5"/>
                </a:cxn>
              </a:cxnLst>
              <a:rect l="0" t="0" r="r" b="b"/>
              <a:pathLst>
                <a:path w="29" h="67">
                  <a:moveTo>
                    <a:pt x="0" y="0"/>
                  </a:moveTo>
                  <a:lnTo>
                    <a:pt x="14" y="33"/>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148" name="Line 460"/>
            <p:cNvSpPr>
              <a:spLocks noChangeAspect="1" noChangeShapeType="1"/>
            </p:cNvSpPr>
            <p:nvPr/>
          </p:nvSpPr>
          <p:spPr bwMode="auto">
            <a:xfrm>
              <a:off x="2341"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149" name="Freeform 461"/>
            <p:cNvSpPr>
              <a:spLocks noChangeAspect="1"/>
            </p:cNvSpPr>
            <p:nvPr/>
          </p:nvSpPr>
          <p:spPr bwMode="auto">
            <a:xfrm>
              <a:off x="2359" y="1409"/>
              <a:ext cx="22" cy="32"/>
            </a:xfrm>
            <a:custGeom>
              <a:avLst/>
              <a:gdLst>
                <a:gd name="T0" fmla="*/ 0 w 29"/>
                <a:gd name="T1" fmla="*/ 0 h 58"/>
                <a:gd name="T2" fmla="*/ 14 w 29"/>
                <a:gd name="T3" fmla="*/ 29 h 58"/>
                <a:gd name="T4" fmla="*/ 29 w 29"/>
                <a:gd name="T5" fmla="*/ 58 h 58"/>
              </a:gdLst>
              <a:ahLst/>
              <a:cxnLst>
                <a:cxn ang="0">
                  <a:pos x="T0" y="T1"/>
                </a:cxn>
                <a:cxn ang="0">
                  <a:pos x="T2" y="T3"/>
                </a:cxn>
                <a:cxn ang="0">
                  <a:pos x="T4" y="T5"/>
                </a:cxn>
              </a:cxnLst>
              <a:rect l="0" t="0" r="r" b="b"/>
              <a:pathLst>
                <a:path w="29" h="58">
                  <a:moveTo>
                    <a:pt x="0" y="0"/>
                  </a:moveTo>
                  <a:lnTo>
                    <a:pt x="14"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150" name="Line 462"/>
            <p:cNvSpPr>
              <a:spLocks noChangeAspect="1" noChangeShapeType="1"/>
            </p:cNvSpPr>
            <p:nvPr/>
          </p:nvSpPr>
          <p:spPr bwMode="auto">
            <a:xfrm>
              <a:off x="2381"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151" name="Line 463"/>
            <p:cNvSpPr>
              <a:spLocks noChangeAspect="1" noChangeShapeType="1"/>
            </p:cNvSpPr>
            <p:nvPr/>
          </p:nvSpPr>
          <p:spPr bwMode="auto">
            <a:xfrm>
              <a:off x="2399"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152" name="Freeform 464"/>
            <p:cNvSpPr>
              <a:spLocks noChangeAspect="1"/>
            </p:cNvSpPr>
            <p:nvPr/>
          </p:nvSpPr>
          <p:spPr bwMode="auto">
            <a:xfrm>
              <a:off x="2416" y="1506"/>
              <a:ext cx="22" cy="30"/>
            </a:xfrm>
            <a:custGeom>
              <a:avLst/>
              <a:gdLst>
                <a:gd name="T0" fmla="*/ 0 w 29"/>
                <a:gd name="T1" fmla="*/ 0 h 53"/>
                <a:gd name="T2" fmla="*/ 15 w 29"/>
                <a:gd name="T3" fmla="*/ 29 h 53"/>
                <a:gd name="T4" fmla="*/ 29 w 29"/>
                <a:gd name="T5" fmla="*/ 53 h 53"/>
              </a:gdLst>
              <a:ahLst/>
              <a:cxnLst>
                <a:cxn ang="0">
                  <a:pos x="T0" y="T1"/>
                </a:cxn>
                <a:cxn ang="0">
                  <a:pos x="T2" y="T3"/>
                </a:cxn>
                <a:cxn ang="0">
                  <a:pos x="T4" y="T5"/>
                </a:cxn>
              </a:cxnLst>
              <a:rect l="0" t="0" r="r" b="b"/>
              <a:pathLst>
                <a:path w="29" h="53">
                  <a:moveTo>
                    <a:pt x="0" y="0"/>
                  </a:moveTo>
                  <a:lnTo>
                    <a:pt x="15" y="29"/>
                  </a:lnTo>
                  <a:lnTo>
                    <a:pt x="29" y="5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153" name="Line 465"/>
            <p:cNvSpPr>
              <a:spLocks noChangeAspect="1" noChangeShapeType="1"/>
            </p:cNvSpPr>
            <p:nvPr/>
          </p:nvSpPr>
          <p:spPr bwMode="auto">
            <a:xfrm>
              <a:off x="2438"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154" name="Freeform 466"/>
            <p:cNvSpPr>
              <a:spLocks noChangeAspect="1"/>
            </p:cNvSpPr>
            <p:nvPr/>
          </p:nvSpPr>
          <p:spPr bwMode="auto">
            <a:xfrm>
              <a:off x="2456" y="1566"/>
              <a:ext cx="22" cy="27"/>
            </a:xfrm>
            <a:custGeom>
              <a:avLst/>
              <a:gdLst>
                <a:gd name="T0" fmla="*/ 0 w 29"/>
                <a:gd name="T1" fmla="*/ 0 h 48"/>
                <a:gd name="T2" fmla="*/ 15 w 29"/>
                <a:gd name="T3" fmla="*/ 24 h 48"/>
                <a:gd name="T4" fmla="*/ 29 w 29"/>
                <a:gd name="T5" fmla="*/ 48 h 48"/>
              </a:gdLst>
              <a:ahLst/>
              <a:cxnLst>
                <a:cxn ang="0">
                  <a:pos x="T0" y="T1"/>
                </a:cxn>
                <a:cxn ang="0">
                  <a:pos x="T2" y="T3"/>
                </a:cxn>
                <a:cxn ang="0">
                  <a:pos x="T4" y="T5"/>
                </a:cxn>
              </a:cxnLst>
              <a:rect l="0" t="0" r="r" b="b"/>
              <a:pathLst>
                <a:path w="29" h="48">
                  <a:moveTo>
                    <a:pt x="0" y="0"/>
                  </a:moveTo>
                  <a:lnTo>
                    <a:pt x="15" y="24"/>
                  </a:lnTo>
                  <a:lnTo>
                    <a:pt x="29"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155" name="Line 467"/>
            <p:cNvSpPr>
              <a:spLocks noChangeAspect="1" noChangeShapeType="1"/>
            </p:cNvSpPr>
            <p:nvPr/>
          </p:nvSpPr>
          <p:spPr bwMode="auto">
            <a:xfrm>
              <a:off x="2478"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156" name="Freeform 468"/>
            <p:cNvSpPr>
              <a:spLocks noChangeAspect="1"/>
            </p:cNvSpPr>
            <p:nvPr/>
          </p:nvSpPr>
          <p:spPr bwMode="auto">
            <a:xfrm>
              <a:off x="2496" y="1617"/>
              <a:ext cx="22" cy="24"/>
            </a:xfrm>
            <a:custGeom>
              <a:avLst/>
              <a:gdLst>
                <a:gd name="T0" fmla="*/ 0 w 29"/>
                <a:gd name="T1" fmla="*/ 0 h 43"/>
                <a:gd name="T2" fmla="*/ 14 w 29"/>
                <a:gd name="T3" fmla="*/ 19 h 43"/>
                <a:gd name="T4" fmla="*/ 29 w 29"/>
                <a:gd name="T5" fmla="*/ 43 h 43"/>
              </a:gdLst>
              <a:ahLst/>
              <a:cxnLst>
                <a:cxn ang="0">
                  <a:pos x="T0" y="T1"/>
                </a:cxn>
                <a:cxn ang="0">
                  <a:pos x="T2" y="T3"/>
                </a:cxn>
                <a:cxn ang="0">
                  <a:pos x="T4" y="T5"/>
                </a:cxn>
              </a:cxnLst>
              <a:rect l="0" t="0" r="r" b="b"/>
              <a:pathLst>
                <a:path w="29" h="43">
                  <a:moveTo>
                    <a:pt x="0" y="0"/>
                  </a:moveTo>
                  <a:lnTo>
                    <a:pt x="14" y="19"/>
                  </a:lnTo>
                  <a:lnTo>
                    <a:pt x="29" y="4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157" name="Line 469"/>
            <p:cNvSpPr>
              <a:spLocks noChangeAspect="1" noChangeShapeType="1"/>
            </p:cNvSpPr>
            <p:nvPr/>
          </p:nvSpPr>
          <p:spPr bwMode="auto">
            <a:xfrm>
              <a:off x="2518"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158" name="Line 470"/>
            <p:cNvSpPr>
              <a:spLocks noChangeAspect="1" noChangeShapeType="1"/>
            </p:cNvSpPr>
            <p:nvPr/>
          </p:nvSpPr>
          <p:spPr bwMode="auto">
            <a:xfrm>
              <a:off x="2536"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159" name="Freeform 471"/>
            <p:cNvSpPr>
              <a:spLocks noChangeAspect="1"/>
            </p:cNvSpPr>
            <p:nvPr/>
          </p:nvSpPr>
          <p:spPr bwMode="auto">
            <a:xfrm>
              <a:off x="2554" y="1686"/>
              <a:ext cx="21" cy="20"/>
            </a:xfrm>
            <a:custGeom>
              <a:avLst/>
              <a:gdLst>
                <a:gd name="T0" fmla="*/ 0 w 29"/>
                <a:gd name="T1" fmla="*/ 0 h 34"/>
                <a:gd name="T2" fmla="*/ 14 w 29"/>
                <a:gd name="T3" fmla="*/ 20 h 34"/>
                <a:gd name="T4" fmla="*/ 29 w 29"/>
                <a:gd name="T5" fmla="*/ 34 h 34"/>
              </a:gdLst>
              <a:ahLst/>
              <a:cxnLst>
                <a:cxn ang="0">
                  <a:pos x="T0" y="T1"/>
                </a:cxn>
                <a:cxn ang="0">
                  <a:pos x="T2" y="T3"/>
                </a:cxn>
                <a:cxn ang="0">
                  <a:pos x="T4" y="T5"/>
                </a:cxn>
              </a:cxnLst>
              <a:rect l="0" t="0" r="r" b="b"/>
              <a:pathLst>
                <a:path w="29" h="34">
                  <a:moveTo>
                    <a:pt x="0" y="0"/>
                  </a:moveTo>
                  <a:lnTo>
                    <a:pt x="14" y="20"/>
                  </a:lnTo>
                  <a:lnTo>
                    <a:pt x="29" y="3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160" name="Line 472"/>
            <p:cNvSpPr>
              <a:spLocks noChangeAspect="1" noChangeShapeType="1"/>
            </p:cNvSpPr>
            <p:nvPr/>
          </p:nvSpPr>
          <p:spPr bwMode="auto">
            <a:xfrm>
              <a:off x="2575"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161" name="Freeform 473"/>
            <p:cNvSpPr>
              <a:spLocks noChangeAspect="1"/>
            </p:cNvSpPr>
            <p:nvPr/>
          </p:nvSpPr>
          <p:spPr bwMode="auto">
            <a:xfrm>
              <a:off x="2593" y="1725"/>
              <a:ext cx="21" cy="15"/>
            </a:xfrm>
            <a:custGeom>
              <a:avLst/>
              <a:gdLst>
                <a:gd name="T0" fmla="*/ 0 w 28"/>
                <a:gd name="T1" fmla="*/ 0 h 28"/>
                <a:gd name="T2" fmla="*/ 14 w 28"/>
                <a:gd name="T3" fmla="*/ 14 h 28"/>
                <a:gd name="T4" fmla="*/ 28 w 28"/>
                <a:gd name="T5" fmla="*/ 28 h 28"/>
              </a:gdLst>
              <a:ahLst/>
              <a:cxnLst>
                <a:cxn ang="0">
                  <a:pos x="T0" y="T1"/>
                </a:cxn>
                <a:cxn ang="0">
                  <a:pos x="T2" y="T3"/>
                </a:cxn>
                <a:cxn ang="0">
                  <a:pos x="T4" y="T5"/>
                </a:cxn>
              </a:cxnLst>
              <a:rect l="0" t="0" r="r" b="b"/>
              <a:pathLst>
                <a:path w="28" h="28">
                  <a:moveTo>
                    <a:pt x="0" y="0"/>
                  </a:moveTo>
                  <a:lnTo>
                    <a:pt x="14" y="14"/>
                  </a:lnTo>
                  <a:lnTo>
                    <a:pt x="28" y="2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162" name="Line 474"/>
            <p:cNvSpPr>
              <a:spLocks noChangeAspect="1" noChangeShapeType="1"/>
            </p:cNvSpPr>
            <p:nvPr/>
          </p:nvSpPr>
          <p:spPr bwMode="auto">
            <a:xfrm>
              <a:off x="2614"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163" name="Freeform 475"/>
            <p:cNvSpPr>
              <a:spLocks noChangeAspect="1"/>
            </p:cNvSpPr>
            <p:nvPr/>
          </p:nvSpPr>
          <p:spPr bwMode="auto">
            <a:xfrm>
              <a:off x="2632" y="1757"/>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164" name="Line 476"/>
            <p:cNvSpPr>
              <a:spLocks noChangeAspect="1" noChangeShapeType="1"/>
            </p:cNvSpPr>
            <p:nvPr/>
          </p:nvSpPr>
          <p:spPr bwMode="auto">
            <a:xfrm>
              <a:off x="2654"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165" name="Line 477"/>
            <p:cNvSpPr>
              <a:spLocks noChangeAspect="1" noChangeShapeType="1"/>
            </p:cNvSpPr>
            <p:nvPr/>
          </p:nvSpPr>
          <p:spPr bwMode="auto">
            <a:xfrm>
              <a:off x="2672"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166" name="Freeform 478"/>
            <p:cNvSpPr>
              <a:spLocks noChangeAspect="1"/>
            </p:cNvSpPr>
            <p:nvPr/>
          </p:nvSpPr>
          <p:spPr bwMode="auto">
            <a:xfrm>
              <a:off x="2690" y="1797"/>
              <a:ext cx="22" cy="11"/>
            </a:xfrm>
            <a:custGeom>
              <a:avLst/>
              <a:gdLst>
                <a:gd name="T0" fmla="*/ 0 w 29"/>
                <a:gd name="T1" fmla="*/ 0 h 19"/>
                <a:gd name="T2" fmla="*/ 14 w 29"/>
                <a:gd name="T3" fmla="*/ 10 h 19"/>
                <a:gd name="T4" fmla="*/ 29 w 29"/>
                <a:gd name="T5" fmla="*/ 19 h 19"/>
              </a:gdLst>
              <a:ahLst/>
              <a:cxnLst>
                <a:cxn ang="0">
                  <a:pos x="T0" y="T1"/>
                </a:cxn>
                <a:cxn ang="0">
                  <a:pos x="T2" y="T3"/>
                </a:cxn>
                <a:cxn ang="0">
                  <a:pos x="T4" y="T5"/>
                </a:cxn>
              </a:cxnLst>
              <a:rect l="0" t="0" r="r" b="b"/>
              <a:pathLst>
                <a:path w="29" h="19">
                  <a:moveTo>
                    <a:pt x="0" y="0"/>
                  </a:moveTo>
                  <a:lnTo>
                    <a:pt x="14" y="10"/>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167" name="Line 479"/>
            <p:cNvSpPr>
              <a:spLocks noChangeAspect="1" noChangeShapeType="1"/>
            </p:cNvSpPr>
            <p:nvPr/>
          </p:nvSpPr>
          <p:spPr bwMode="auto">
            <a:xfrm>
              <a:off x="2712"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168" name="Freeform 480"/>
            <p:cNvSpPr>
              <a:spLocks noChangeAspect="1"/>
            </p:cNvSpPr>
            <p:nvPr/>
          </p:nvSpPr>
          <p:spPr bwMode="auto">
            <a:xfrm>
              <a:off x="2730" y="1819"/>
              <a:ext cx="22" cy="11"/>
            </a:xfrm>
            <a:custGeom>
              <a:avLst/>
              <a:gdLst>
                <a:gd name="T0" fmla="*/ 0 w 29"/>
                <a:gd name="T1" fmla="*/ 0 h 19"/>
                <a:gd name="T2" fmla="*/ 14 w 29"/>
                <a:gd name="T3" fmla="*/ 9 h 19"/>
                <a:gd name="T4" fmla="*/ 29 w 29"/>
                <a:gd name="T5" fmla="*/ 19 h 19"/>
              </a:gdLst>
              <a:ahLst/>
              <a:cxnLst>
                <a:cxn ang="0">
                  <a:pos x="T0" y="T1"/>
                </a:cxn>
                <a:cxn ang="0">
                  <a:pos x="T2" y="T3"/>
                </a:cxn>
                <a:cxn ang="0">
                  <a:pos x="T4" y="T5"/>
                </a:cxn>
              </a:cxnLst>
              <a:rect l="0" t="0" r="r" b="b"/>
              <a:pathLst>
                <a:path w="29" h="19">
                  <a:moveTo>
                    <a:pt x="0" y="0"/>
                  </a:moveTo>
                  <a:lnTo>
                    <a:pt x="14" y="9"/>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169" name="Line 481"/>
            <p:cNvSpPr>
              <a:spLocks noChangeAspect="1" noChangeShapeType="1"/>
            </p:cNvSpPr>
            <p:nvPr/>
          </p:nvSpPr>
          <p:spPr bwMode="auto">
            <a:xfrm>
              <a:off x="2752"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170" name="Line 482"/>
            <p:cNvSpPr>
              <a:spLocks noChangeAspect="1" noChangeShapeType="1"/>
            </p:cNvSpPr>
            <p:nvPr/>
          </p:nvSpPr>
          <p:spPr bwMode="auto">
            <a:xfrm>
              <a:off x="2770"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171" name="Freeform 483"/>
            <p:cNvSpPr>
              <a:spLocks noChangeAspect="1"/>
            </p:cNvSpPr>
            <p:nvPr/>
          </p:nvSpPr>
          <p:spPr bwMode="auto">
            <a:xfrm>
              <a:off x="2788" y="1846"/>
              <a:ext cx="21" cy="5"/>
            </a:xfrm>
            <a:custGeom>
              <a:avLst/>
              <a:gdLst>
                <a:gd name="T0" fmla="*/ 0 w 28"/>
                <a:gd name="T1" fmla="*/ 0 h 9"/>
                <a:gd name="T2" fmla="*/ 14 w 28"/>
                <a:gd name="T3" fmla="*/ 4 h 9"/>
                <a:gd name="T4" fmla="*/ 28 w 28"/>
                <a:gd name="T5" fmla="*/ 9 h 9"/>
              </a:gdLst>
              <a:ahLst/>
              <a:cxnLst>
                <a:cxn ang="0">
                  <a:pos x="T0" y="T1"/>
                </a:cxn>
                <a:cxn ang="0">
                  <a:pos x="T2" y="T3"/>
                </a:cxn>
                <a:cxn ang="0">
                  <a:pos x="T4" y="T5"/>
                </a:cxn>
              </a:cxnLst>
              <a:rect l="0" t="0" r="r" b="b"/>
              <a:pathLst>
                <a:path w="28" h="9">
                  <a:moveTo>
                    <a:pt x="0" y="0"/>
                  </a:moveTo>
                  <a:lnTo>
                    <a:pt x="14" y="4"/>
                  </a:lnTo>
                  <a:lnTo>
                    <a:pt x="28"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172" name="Line 484"/>
            <p:cNvSpPr>
              <a:spLocks noChangeAspect="1" noChangeShapeType="1"/>
            </p:cNvSpPr>
            <p:nvPr/>
          </p:nvSpPr>
          <p:spPr bwMode="auto">
            <a:xfrm>
              <a:off x="2809"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173" name="Freeform 485"/>
            <p:cNvSpPr>
              <a:spLocks noChangeAspect="1"/>
            </p:cNvSpPr>
            <p:nvPr/>
          </p:nvSpPr>
          <p:spPr bwMode="auto">
            <a:xfrm>
              <a:off x="2827" y="1857"/>
              <a:ext cx="22" cy="5"/>
            </a:xfrm>
            <a:custGeom>
              <a:avLst/>
              <a:gdLst>
                <a:gd name="T0" fmla="*/ 0 w 29"/>
                <a:gd name="T1" fmla="*/ 0 h 9"/>
                <a:gd name="T2" fmla="*/ 15 w 29"/>
                <a:gd name="T3" fmla="*/ 5 h 9"/>
                <a:gd name="T4" fmla="*/ 29 w 29"/>
                <a:gd name="T5" fmla="*/ 9 h 9"/>
              </a:gdLst>
              <a:ahLst/>
              <a:cxnLst>
                <a:cxn ang="0">
                  <a:pos x="T0" y="T1"/>
                </a:cxn>
                <a:cxn ang="0">
                  <a:pos x="T2" y="T3"/>
                </a:cxn>
                <a:cxn ang="0">
                  <a:pos x="T4" y="T5"/>
                </a:cxn>
              </a:cxnLst>
              <a:rect l="0" t="0" r="r" b="b"/>
              <a:pathLst>
                <a:path w="29" h="9">
                  <a:moveTo>
                    <a:pt x="0" y="0"/>
                  </a:moveTo>
                  <a:lnTo>
                    <a:pt x="15" y="5"/>
                  </a:lnTo>
                  <a:lnTo>
                    <a:pt x="29"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174" name="Line 486"/>
            <p:cNvSpPr>
              <a:spLocks noChangeAspect="1" noChangeShapeType="1"/>
            </p:cNvSpPr>
            <p:nvPr/>
          </p:nvSpPr>
          <p:spPr bwMode="auto">
            <a:xfrm>
              <a:off x="2849"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175" name="Freeform 487"/>
            <p:cNvSpPr>
              <a:spLocks noChangeAspect="1"/>
            </p:cNvSpPr>
            <p:nvPr/>
          </p:nvSpPr>
          <p:spPr bwMode="auto">
            <a:xfrm>
              <a:off x="2867" y="1868"/>
              <a:ext cx="21" cy="5"/>
            </a:xfrm>
            <a:custGeom>
              <a:avLst/>
              <a:gdLst>
                <a:gd name="T0" fmla="*/ 0 w 29"/>
                <a:gd name="T1" fmla="*/ 0 h 10"/>
                <a:gd name="T2" fmla="*/ 14 w 29"/>
                <a:gd name="T3" fmla="*/ 5 h 10"/>
                <a:gd name="T4" fmla="*/ 29 w 29"/>
                <a:gd name="T5" fmla="*/ 10 h 10"/>
              </a:gdLst>
              <a:ahLst/>
              <a:cxnLst>
                <a:cxn ang="0">
                  <a:pos x="T0" y="T1"/>
                </a:cxn>
                <a:cxn ang="0">
                  <a:pos x="T2" y="T3"/>
                </a:cxn>
                <a:cxn ang="0">
                  <a:pos x="T4" y="T5"/>
                </a:cxn>
              </a:cxnLst>
              <a:rect l="0" t="0" r="r" b="b"/>
              <a:pathLst>
                <a:path w="29" h="10">
                  <a:moveTo>
                    <a:pt x="0" y="0"/>
                  </a:moveTo>
                  <a:lnTo>
                    <a:pt x="14" y="5"/>
                  </a:lnTo>
                  <a:lnTo>
                    <a:pt x="29"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176" name="Line 488"/>
            <p:cNvSpPr>
              <a:spLocks noChangeAspect="1" noChangeShapeType="1"/>
            </p:cNvSpPr>
            <p:nvPr/>
          </p:nvSpPr>
          <p:spPr bwMode="auto">
            <a:xfrm>
              <a:off x="2888"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177" name="Line 489"/>
            <p:cNvSpPr>
              <a:spLocks noChangeAspect="1" noChangeShapeType="1"/>
            </p:cNvSpPr>
            <p:nvPr/>
          </p:nvSpPr>
          <p:spPr bwMode="auto">
            <a:xfrm>
              <a:off x="2906"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178" name="Freeform 490"/>
            <p:cNvSpPr>
              <a:spLocks noChangeAspect="1"/>
            </p:cNvSpPr>
            <p:nvPr/>
          </p:nvSpPr>
          <p:spPr bwMode="auto">
            <a:xfrm>
              <a:off x="2924" y="1881"/>
              <a:ext cx="22" cy="3"/>
            </a:xfrm>
            <a:custGeom>
              <a:avLst/>
              <a:gdLst>
                <a:gd name="T0" fmla="*/ 0 w 29"/>
                <a:gd name="T1" fmla="*/ 0 h 5"/>
                <a:gd name="T2" fmla="*/ 14 w 29"/>
                <a:gd name="T3" fmla="*/ 5 h 5"/>
                <a:gd name="T4" fmla="*/ 29 w 29"/>
                <a:gd name="T5" fmla="*/ 5 h 5"/>
              </a:gdLst>
              <a:ahLst/>
              <a:cxnLst>
                <a:cxn ang="0">
                  <a:pos x="T0" y="T1"/>
                </a:cxn>
                <a:cxn ang="0">
                  <a:pos x="T2" y="T3"/>
                </a:cxn>
                <a:cxn ang="0">
                  <a:pos x="T4" y="T5"/>
                </a:cxn>
              </a:cxnLst>
              <a:rect l="0" t="0" r="r" b="b"/>
              <a:pathLst>
                <a:path w="29" h="5">
                  <a:moveTo>
                    <a:pt x="0" y="0"/>
                  </a:moveTo>
                  <a:lnTo>
                    <a:pt x="14"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179" name="Line 491"/>
            <p:cNvSpPr>
              <a:spLocks noChangeAspect="1" noChangeShapeType="1"/>
            </p:cNvSpPr>
            <p:nvPr/>
          </p:nvSpPr>
          <p:spPr bwMode="auto">
            <a:xfrm>
              <a:off x="2946"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180" name="Freeform 492"/>
            <p:cNvSpPr>
              <a:spLocks noChangeAspect="1"/>
            </p:cNvSpPr>
            <p:nvPr/>
          </p:nvSpPr>
          <p:spPr bwMode="auto">
            <a:xfrm>
              <a:off x="2964" y="1887"/>
              <a:ext cx="21" cy="2"/>
            </a:xfrm>
            <a:custGeom>
              <a:avLst/>
              <a:gdLst>
                <a:gd name="T0" fmla="*/ 0 w 28"/>
                <a:gd name="T1" fmla="*/ 0 h 4"/>
                <a:gd name="T2" fmla="*/ 14 w 28"/>
                <a:gd name="T3" fmla="*/ 4 h 4"/>
                <a:gd name="T4" fmla="*/ 28 w 28"/>
                <a:gd name="T5" fmla="*/ 4 h 4"/>
              </a:gdLst>
              <a:ahLst/>
              <a:cxnLst>
                <a:cxn ang="0">
                  <a:pos x="T0" y="T1"/>
                </a:cxn>
                <a:cxn ang="0">
                  <a:pos x="T2" y="T3"/>
                </a:cxn>
                <a:cxn ang="0">
                  <a:pos x="T4" y="T5"/>
                </a:cxn>
              </a:cxnLst>
              <a:rect l="0" t="0" r="r" b="b"/>
              <a:pathLst>
                <a:path w="28" h="4">
                  <a:moveTo>
                    <a:pt x="0" y="0"/>
                  </a:moveTo>
                  <a:lnTo>
                    <a:pt x="14" y="4"/>
                  </a:lnTo>
                  <a:lnTo>
                    <a:pt x="28"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181" name="Line 493"/>
            <p:cNvSpPr>
              <a:spLocks noChangeAspect="1" noChangeShapeType="1"/>
            </p:cNvSpPr>
            <p:nvPr/>
          </p:nvSpPr>
          <p:spPr bwMode="auto">
            <a:xfrm>
              <a:off x="2985"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182" name="Line 494"/>
            <p:cNvSpPr>
              <a:spLocks noChangeAspect="1" noChangeShapeType="1"/>
            </p:cNvSpPr>
            <p:nvPr/>
          </p:nvSpPr>
          <p:spPr bwMode="auto">
            <a:xfrm>
              <a:off x="3003"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183" name="Freeform 495"/>
            <p:cNvSpPr>
              <a:spLocks noChangeAspect="1"/>
            </p:cNvSpPr>
            <p:nvPr/>
          </p:nvSpPr>
          <p:spPr bwMode="auto">
            <a:xfrm>
              <a:off x="3021" y="1892"/>
              <a:ext cx="22" cy="3"/>
            </a:xfrm>
            <a:custGeom>
              <a:avLst/>
              <a:gdLst>
                <a:gd name="T0" fmla="*/ 0 w 29"/>
                <a:gd name="T1" fmla="*/ 0 h 5"/>
                <a:gd name="T2" fmla="*/ 15 w 29"/>
                <a:gd name="T3" fmla="*/ 5 h 5"/>
                <a:gd name="T4" fmla="*/ 29 w 29"/>
                <a:gd name="T5" fmla="*/ 5 h 5"/>
              </a:gdLst>
              <a:ahLst/>
              <a:cxnLst>
                <a:cxn ang="0">
                  <a:pos x="T0" y="T1"/>
                </a:cxn>
                <a:cxn ang="0">
                  <a:pos x="T2" y="T3"/>
                </a:cxn>
                <a:cxn ang="0">
                  <a:pos x="T4" y="T5"/>
                </a:cxn>
              </a:cxnLst>
              <a:rect l="0" t="0" r="r" b="b"/>
              <a:pathLst>
                <a:path w="29" h="5">
                  <a:moveTo>
                    <a:pt x="0" y="0"/>
                  </a:moveTo>
                  <a:lnTo>
                    <a:pt x="15"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184" name="Line 496"/>
            <p:cNvSpPr>
              <a:spLocks noChangeAspect="1" noChangeShapeType="1"/>
            </p:cNvSpPr>
            <p:nvPr/>
          </p:nvSpPr>
          <p:spPr bwMode="auto">
            <a:xfrm>
              <a:off x="3043"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185" name="Freeform 497"/>
            <p:cNvSpPr>
              <a:spLocks noChangeAspect="1"/>
            </p:cNvSpPr>
            <p:nvPr/>
          </p:nvSpPr>
          <p:spPr bwMode="auto">
            <a:xfrm>
              <a:off x="3061" y="1895"/>
              <a:ext cx="22" cy="2"/>
            </a:xfrm>
            <a:custGeom>
              <a:avLst/>
              <a:gdLst>
                <a:gd name="T0" fmla="*/ 0 w 29"/>
                <a:gd name="T1" fmla="*/ 0 h 5"/>
                <a:gd name="T2" fmla="*/ 15 w 29"/>
                <a:gd name="T3" fmla="*/ 0 h 5"/>
                <a:gd name="T4" fmla="*/ 29 w 29"/>
                <a:gd name="T5" fmla="*/ 5 h 5"/>
              </a:gdLst>
              <a:ahLst/>
              <a:cxnLst>
                <a:cxn ang="0">
                  <a:pos x="T0" y="T1"/>
                </a:cxn>
                <a:cxn ang="0">
                  <a:pos x="T2" y="T3"/>
                </a:cxn>
                <a:cxn ang="0">
                  <a:pos x="T4" y="T5"/>
                </a:cxn>
              </a:cxnLst>
              <a:rect l="0" t="0" r="r" b="b"/>
              <a:pathLst>
                <a:path w="29" h="5">
                  <a:moveTo>
                    <a:pt x="0" y="0"/>
                  </a:moveTo>
                  <a:lnTo>
                    <a:pt x="15" y="0"/>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186" name="Line 498"/>
            <p:cNvSpPr>
              <a:spLocks noChangeAspect="1" noChangeShapeType="1"/>
            </p:cNvSpPr>
            <p:nvPr/>
          </p:nvSpPr>
          <p:spPr bwMode="auto">
            <a:xfrm>
              <a:off x="308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187" name="Freeform 499"/>
            <p:cNvSpPr>
              <a:spLocks noChangeAspect="1"/>
            </p:cNvSpPr>
            <p:nvPr/>
          </p:nvSpPr>
          <p:spPr bwMode="auto">
            <a:xfrm>
              <a:off x="3101" y="1897"/>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188" name="Line 500"/>
            <p:cNvSpPr>
              <a:spLocks noChangeAspect="1" noChangeShapeType="1"/>
            </p:cNvSpPr>
            <p:nvPr/>
          </p:nvSpPr>
          <p:spPr bwMode="auto">
            <a:xfrm>
              <a:off x="312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189" name="Freeform 501"/>
            <p:cNvSpPr>
              <a:spLocks noChangeAspect="1"/>
            </p:cNvSpPr>
            <p:nvPr/>
          </p:nvSpPr>
          <p:spPr bwMode="auto">
            <a:xfrm>
              <a:off x="3141" y="1897"/>
              <a:ext cx="18" cy="3"/>
            </a:xfrm>
            <a:custGeom>
              <a:avLst/>
              <a:gdLst>
                <a:gd name="T0" fmla="*/ 0 w 24"/>
                <a:gd name="T1" fmla="*/ 0 h 5"/>
                <a:gd name="T2" fmla="*/ 9 w 24"/>
                <a:gd name="T3" fmla="*/ 0 h 5"/>
                <a:gd name="T4" fmla="*/ 24 w 24"/>
                <a:gd name="T5" fmla="*/ 5 h 5"/>
              </a:gdLst>
              <a:ahLst/>
              <a:cxnLst>
                <a:cxn ang="0">
                  <a:pos x="T0" y="T1"/>
                </a:cxn>
                <a:cxn ang="0">
                  <a:pos x="T2" y="T3"/>
                </a:cxn>
                <a:cxn ang="0">
                  <a:pos x="T4" y="T5"/>
                </a:cxn>
              </a:cxnLst>
              <a:rect l="0" t="0" r="r" b="b"/>
              <a:pathLst>
                <a:path w="24" h="5">
                  <a:moveTo>
                    <a:pt x="0" y="0"/>
                  </a:moveTo>
                  <a:lnTo>
                    <a:pt x="9" y="0"/>
                  </a:lnTo>
                  <a:lnTo>
                    <a:pt x="24"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190" name="Freeform 502"/>
            <p:cNvSpPr>
              <a:spLocks noChangeAspect="1"/>
            </p:cNvSpPr>
            <p:nvPr/>
          </p:nvSpPr>
          <p:spPr bwMode="auto">
            <a:xfrm>
              <a:off x="3159"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191" name="Line 503"/>
            <p:cNvSpPr>
              <a:spLocks noChangeAspect="1" noChangeShapeType="1"/>
            </p:cNvSpPr>
            <p:nvPr/>
          </p:nvSpPr>
          <p:spPr bwMode="auto">
            <a:xfrm>
              <a:off x="318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192" name="Freeform 504"/>
            <p:cNvSpPr>
              <a:spLocks noChangeAspect="1"/>
            </p:cNvSpPr>
            <p:nvPr/>
          </p:nvSpPr>
          <p:spPr bwMode="auto">
            <a:xfrm>
              <a:off x="3198" y="1900"/>
              <a:ext cx="21"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193" name="Line 505"/>
            <p:cNvSpPr>
              <a:spLocks noChangeAspect="1" noChangeShapeType="1"/>
            </p:cNvSpPr>
            <p:nvPr/>
          </p:nvSpPr>
          <p:spPr bwMode="auto">
            <a:xfrm>
              <a:off x="321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194" name="Line 506"/>
            <p:cNvSpPr>
              <a:spLocks noChangeAspect="1" noChangeShapeType="1"/>
            </p:cNvSpPr>
            <p:nvPr/>
          </p:nvSpPr>
          <p:spPr bwMode="auto">
            <a:xfrm>
              <a:off x="3237"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195" name="Freeform 507"/>
            <p:cNvSpPr>
              <a:spLocks noChangeAspect="1"/>
            </p:cNvSpPr>
            <p:nvPr/>
          </p:nvSpPr>
          <p:spPr bwMode="auto">
            <a:xfrm>
              <a:off x="3255" y="1900"/>
              <a:ext cx="22" cy="2"/>
            </a:xfrm>
            <a:custGeom>
              <a:avLst/>
              <a:gdLst>
                <a:gd name="T0" fmla="*/ 0 w 29"/>
                <a:gd name="T1" fmla="*/ 0 h 4"/>
                <a:gd name="T2" fmla="*/ 15 w 29"/>
                <a:gd name="T3" fmla="*/ 0 h 4"/>
                <a:gd name="T4" fmla="*/ 29 w 29"/>
                <a:gd name="T5" fmla="*/ 4 h 4"/>
              </a:gdLst>
              <a:ahLst/>
              <a:cxnLst>
                <a:cxn ang="0">
                  <a:pos x="T0" y="T1"/>
                </a:cxn>
                <a:cxn ang="0">
                  <a:pos x="T2" y="T3"/>
                </a:cxn>
                <a:cxn ang="0">
                  <a:pos x="T4" y="T5"/>
                </a:cxn>
              </a:cxnLst>
              <a:rect l="0" t="0" r="r" b="b"/>
              <a:pathLst>
                <a:path w="29" h="4">
                  <a:moveTo>
                    <a:pt x="0" y="0"/>
                  </a:moveTo>
                  <a:lnTo>
                    <a:pt x="15" y="0"/>
                  </a:lnTo>
                  <a:lnTo>
                    <a:pt x="29"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196" name="Line 508"/>
            <p:cNvSpPr>
              <a:spLocks noChangeAspect="1" noChangeShapeType="1"/>
            </p:cNvSpPr>
            <p:nvPr/>
          </p:nvSpPr>
          <p:spPr bwMode="auto">
            <a:xfrm>
              <a:off x="327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197" name="Freeform 509"/>
            <p:cNvSpPr>
              <a:spLocks noChangeAspect="1"/>
            </p:cNvSpPr>
            <p:nvPr/>
          </p:nvSpPr>
          <p:spPr bwMode="auto">
            <a:xfrm>
              <a:off x="3295" y="1902"/>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198" name="Line 510"/>
            <p:cNvSpPr>
              <a:spLocks noChangeAspect="1" noChangeShapeType="1"/>
            </p:cNvSpPr>
            <p:nvPr/>
          </p:nvSpPr>
          <p:spPr bwMode="auto">
            <a:xfrm>
              <a:off x="331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199" name="Freeform 511"/>
            <p:cNvSpPr>
              <a:spLocks noChangeAspect="1"/>
            </p:cNvSpPr>
            <p:nvPr/>
          </p:nvSpPr>
          <p:spPr bwMode="auto">
            <a:xfrm>
              <a:off x="3335"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200" name="Line 512"/>
            <p:cNvSpPr>
              <a:spLocks noChangeAspect="1" noChangeShapeType="1"/>
            </p:cNvSpPr>
            <p:nvPr/>
          </p:nvSpPr>
          <p:spPr bwMode="auto">
            <a:xfrm>
              <a:off x="3356"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201" name="Freeform 513"/>
            <p:cNvSpPr>
              <a:spLocks noChangeAspect="1"/>
            </p:cNvSpPr>
            <p:nvPr/>
          </p:nvSpPr>
          <p:spPr bwMode="auto">
            <a:xfrm>
              <a:off x="288" y="1901"/>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grpSp>
      <p:grpSp>
        <p:nvGrpSpPr>
          <p:cNvPr id="115202" name="Group 514"/>
          <p:cNvGrpSpPr>
            <a:grpSpLocks/>
          </p:cNvGrpSpPr>
          <p:nvPr/>
        </p:nvGrpSpPr>
        <p:grpSpPr bwMode="auto">
          <a:xfrm rot="-16200000">
            <a:off x="4809332" y="2829718"/>
            <a:ext cx="1644650" cy="201613"/>
            <a:chOff x="253" y="586"/>
            <a:chExt cx="3121" cy="1317"/>
          </a:xfrm>
        </p:grpSpPr>
        <p:sp>
          <p:nvSpPr>
            <p:cNvPr id="115203" name="Line 515"/>
            <p:cNvSpPr>
              <a:spLocks noChangeShapeType="1"/>
            </p:cNvSpPr>
            <p:nvPr/>
          </p:nvSpPr>
          <p:spPr bwMode="auto">
            <a:xfrm>
              <a:off x="253"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204" name="Freeform 516"/>
            <p:cNvSpPr>
              <a:spLocks/>
            </p:cNvSpPr>
            <p:nvPr/>
          </p:nvSpPr>
          <p:spPr bwMode="auto">
            <a:xfrm>
              <a:off x="271"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205" name="Freeform 517"/>
            <p:cNvSpPr>
              <a:spLocks/>
            </p:cNvSpPr>
            <p:nvPr/>
          </p:nvSpPr>
          <p:spPr bwMode="auto">
            <a:xfrm>
              <a:off x="310" y="1902"/>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206" name="Line 518"/>
            <p:cNvSpPr>
              <a:spLocks noChangeShapeType="1"/>
            </p:cNvSpPr>
            <p:nvPr/>
          </p:nvSpPr>
          <p:spPr bwMode="auto">
            <a:xfrm>
              <a:off x="332"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207" name="Freeform 519"/>
            <p:cNvSpPr>
              <a:spLocks/>
            </p:cNvSpPr>
            <p:nvPr/>
          </p:nvSpPr>
          <p:spPr bwMode="auto">
            <a:xfrm>
              <a:off x="350" y="1900"/>
              <a:ext cx="22" cy="2"/>
            </a:xfrm>
            <a:custGeom>
              <a:avLst/>
              <a:gdLst>
                <a:gd name="T0" fmla="*/ 0 w 29"/>
                <a:gd name="T1" fmla="*/ 4 h 4"/>
                <a:gd name="T2" fmla="*/ 14 w 29"/>
                <a:gd name="T3" fmla="*/ 0 h 4"/>
                <a:gd name="T4" fmla="*/ 29 w 29"/>
                <a:gd name="T5" fmla="*/ 0 h 4"/>
              </a:gdLst>
              <a:ahLst/>
              <a:cxnLst>
                <a:cxn ang="0">
                  <a:pos x="T0" y="T1"/>
                </a:cxn>
                <a:cxn ang="0">
                  <a:pos x="T2" y="T3"/>
                </a:cxn>
                <a:cxn ang="0">
                  <a:pos x="T4" y="T5"/>
                </a:cxn>
              </a:cxnLst>
              <a:rect l="0" t="0" r="r" b="b"/>
              <a:pathLst>
                <a:path w="29" h="4">
                  <a:moveTo>
                    <a:pt x="0" y="4"/>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208" name="Line 520"/>
            <p:cNvSpPr>
              <a:spLocks noChangeShapeType="1"/>
            </p:cNvSpPr>
            <p:nvPr/>
          </p:nvSpPr>
          <p:spPr bwMode="auto">
            <a:xfrm>
              <a:off x="372"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209" name="Line 521"/>
            <p:cNvSpPr>
              <a:spLocks noChangeShapeType="1"/>
            </p:cNvSpPr>
            <p:nvPr/>
          </p:nvSpPr>
          <p:spPr bwMode="auto">
            <a:xfrm>
              <a:off x="39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210" name="Freeform 522"/>
            <p:cNvSpPr>
              <a:spLocks/>
            </p:cNvSpPr>
            <p:nvPr/>
          </p:nvSpPr>
          <p:spPr bwMode="auto">
            <a:xfrm>
              <a:off x="408" y="1900"/>
              <a:ext cx="21"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211" name="Line 523"/>
            <p:cNvSpPr>
              <a:spLocks noChangeShapeType="1"/>
            </p:cNvSpPr>
            <p:nvPr/>
          </p:nvSpPr>
          <p:spPr bwMode="auto">
            <a:xfrm>
              <a:off x="42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212" name="Freeform 524"/>
            <p:cNvSpPr>
              <a:spLocks/>
            </p:cNvSpPr>
            <p:nvPr/>
          </p:nvSpPr>
          <p:spPr bwMode="auto">
            <a:xfrm>
              <a:off x="447"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213" name="Freeform 525"/>
            <p:cNvSpPr>
              <a:spLocks/>
            </p:cNvSpPr>
            <p:nvPr/>
          </p:nvSpPr>
          <p:spPr bwMode="auto">
            <a:xfrm>
              <a:off x="468" y="1897"/>
              <a:ext cx="18" cy="3"/>
            </a:xfrm>
            <a:custGeom>
              <a:avLst/>
              <a:gdLst>
                <a:gd name="T0" fmla="*/ 0 w 24"/>
                <a:gd name="T1" fmla="*/ 5 h 5"/>
                <a:gd name="T2" fmla="*/ 15 w 24"/>
                <a:gd name="T3" fmla="*/ 0 h 5"/>
                <a:gd name="T4" fmla="*/ 24 w 24"/>
                <a:gd name="T5" fmla="*/ 0 h 5"/>
              </a:gdLst>
              <a:ahLst/>
              <a:cxnLst>
                <a:cxn ang="0">
                  <a:pos x="T0" y="T1"/>
                </a:cxn>
                <a:cxn ang="0">
                  <a:pos x="T2" y="T3"/>
                </a:cxn>
                <a:cxn ang="0">
                  <a:pos x="T4" y="T5"/>
                </a:cxn>
              </a:cxnLst>
              <a:rect l="0" t="0" r="r" b="b"/>
              <a:pathLst>
                <a:path w="24" h="5">
                  <a:moveTo>
                    <a:pt x="0" y="5"/>
                  </a:moveTo>
                  <a:lnTo>
                    <a:pt x="15"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214" name="Line 526"/>
            <p:cNvSpPr>
              <a:spLocks noChangeShapeType="1"/>
            </p:cNvSpPr>
            <p:nvPr/>
          </p:nvSpPr>
          <p:spPr bwMode="auto">
            <a:xfrm>
              <a:off x="48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215" name="Freeform 527"/>
            <p:cNvSpPr>
              <a:spLocks/>
            </p:cNvSpPr>
            <p:nvPr/>
          </p:nvSpPr>
          <p:spPr bwMode="auto">
            <a:xfrm>
              <a:off x="504" y="1897"/>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216" name="Line 528"/>
            <p:cNvSpPr>
              <a:spLocks noChangeShapeType="1"/>
            </p:cNvSpPr>
            <p:nvPr/>
          </p:nvSpPr>
          <p:spPr bwMode="auto">
            <a:xfrm>
              <a:off x="52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217" name="Freeform 529"/>
            <p:cNvSpPr>
              <a:spLocks/>
            </p:cNvSpPr>
            <p:nvPr/>
          </p:nvSpPr>
          <p:spPr bwMode="auto">
            <a:xfrm>
              <a:off x="544" y="1895"/>
              <a:ext cx="22" cy="2"/>
            </a:xfrm>
            <a:custGeom>
              <a:avLst/>
              <a:gdLst>
                <a:gd name="T0" fmla="*/ 0 w 29"/>
                <a:gd name="T1" fmla="*/ 5 h 5"/>
                <a:gd name="T2" fmla="*/ 14 w 29"/>
                <a:gd name="T3" fmla="*/ 0 h 5"/>
                <a:gd name="T4" fmla="*/ 29 w 29"/>
                <a:gd name="T5" fmla="*/ 0 h 5"/>
              </a:gdLst>
              <a:ahLst/>
              <a:cxnLst>
                <a:cxn ang="0">
                  <a:pos x="T0" y="T1"/>
                </a:cxn>
                <a:cxn ang="0">
                  <a:pos x="T2" y="T3"/>
                </a:cxn>
                <a:cxn ang="0">
                  <a:pos x="T4" y="T5"/>
                </a:cxn>
              </a:cxnLst>
              <a:rect l="0" t="0" r="r" b="b"/>
              <a:pathLst>
                <a:path w="29" h="5">
                  <a:moveTo>
                    <a:pt x="0" y="5"/>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218" name="Line 530"/>
            <p:cNvSpPr>
              <a:spLocks noChangeShapeType="1"/>
            </p:cNvSpPr>
            <p:nvPr/>
          </p:nvSpPr>
          <p:spPr bwMode="auto">
            <a:xfrm>
              <a:off x="566"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219" name="Freeform 531"/>
            <p:cNvSpPr>
              <a:spLocks/>
            </p:cNvSpPr>
            <p:nvPr/>
          </p:nvSpPr>
          <p:spPr bwMode="auto">
            <a:xfrm>
              <a:off x="584" y="1892"/>
              <a:ext cx="22" cy="3"/>
            </a:xfrm>
            <a:custGeom>
              <a:avLst/>
              <a:gdLst>
                <a:gd name="T0" fmla="*/ 0 w 29"/>
                <a:gd name="T1" fmla="*/ 5 h 5"/>
                <a:gd name="T2" fmla="*/ 14 w 29"/>
                <a:gd name="T3" fmla="*/ 5 h 5"/>
                <a:gd name="T4" fmla="*/ 29 w 29"/>
                <a:gd name="T5" fmla="*/ 0 h 5"/>
              </a:gdLst>
              <a:ahLst/>
              <a:cxnLst>
                <a:cxn ang="0">
                  <a:pos x="T0" y="T1"/>
                </a:cxn>
                <a:cxn ang="0">
                  <a:pos x="T2" y="T3"/>
                </a:cxn>
                <a:cxn ang="0">
                  <a:pos x="T4" y="T5"/>
                </a:cxn>
              </a:cxnLst>
              <a:rect l="0" t="0" r="r" b="b"/>
              <a:pathLst>
                <a:path w="29" h="5">
                  <a:moveTo>
                    <a:pt x="0" y="5"/>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220" name="Line 532"/>
            <p:cNvSpPr>
              <a:spLocks noChangeShapeType="1"/>
            </p:cNvSpPr>
            <p:nvPr/>
          </p:nvSpPr>
          <p:spPr bwMode="auto">
            <a:xfrm flipV="1">
              <a:off x="606"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221" name="Line 533"/>
            <p:cNvSpPr>
              <a:spLocks noChangeShapeType="1"/>
            </p:cNvSpPr>
            <p:nvPr/>
          </p:nvSpPr>
          <p:spPr bwMode="auto">
            <a:xfrm>
              <a:off x="624"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222" name="Freeform 534"/>
            <p:cNvSpPr>
              <a:spLocks/>
            </p:cNvSpPr>
            <p:nvPr/>
          </p:nvSpPr>
          <p:spPr bwMode="auto">
            <a:xfrm>
              <a:off x="642" y="1887"/>
              <a:ext cx="21" cy="2"/>
            </a:xfrm>
            <a:custGeom>
              <a:avLst/>
              <a:gdLst>
                <a:gd name="T0" fmla="*/ 0 w 28"/>
                <a:gd name="T1" fmla="*/ 4 h 4"/>
                <a:gd name="T2" fmla="*/ 14 w 28"/>
                <a:gd name="T3" fmla="*/ 4 h 4"/>
                <a:gd name="T4" fmla="*/ 28 w 28"/>
                <a:gd name="T5" fmla="*/ 0 h 4"/>
              </a:gdLst>
              <a:ahLst/>
              <a:cxnLst>
                <a:cxn ang="0">
                  <a:pos x="T0" y="T1"/>
                </a:cxn>
                <a:cxn ang="0">
                  <a:pos x="T2" y="T3"/>
                </a:cxn>
                <a:cxn ang="0">
                  <a:pos x="T4" y="T5"/>
                </a:cxn>
              </a:cxnLst>
              <a:rect l="0" t="0" r="r" b="b"/>
              <a:pathLst>
                <a:path w="28" h="4">
                  <a:moveTo>
                    <a:pt x="0" y="4"/>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223" name="Line 535"/>
            <p:cNvSpPr>
              <a:spLocks noChangeShapeType="1"/>
            </p:cNvSpPr>
            <p:nvPr/>
          </p:nvSpPr>
          <p:spPr bwMode="auto">
            <a:xfrm flipV="1">
              <a:off x="663"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224" name="Freeform 536"/>
            <p:cNvSpPr>
              <a:spLocks/>
            </p:cNvSpPr>
            <p:nvPr/>
          </p:nvSpPr>
          <p:spPr bwMode="auto">
            <a:xfrm>
              <a:off x="681" y="1881"/>
              <a:ext cx="22" cy="3"/>
            </a:xfrm>
            <a:custGeom>
              <a:avLst/>
              <a:gdLst>
                <a:gd name="T0" fmla="*/ 0 w 29"/>
                <a:gd name="T1" fmla="*/ 5 h 5"/>
                <a:gd name="T2" fmla="*/ 15 w 29"/>
                <a:gd name="T3" fmla="*/ 5 h 5"/>
                <a:gd name="T4" fmla="*/ 29 w 29"/>
                <a:gd name="T5" fmla="*/ 0 h 5"/>
              </a:gdLst>
              <a:ahLst/>
              <a:cxnLst>
                <a:cxn ang="0">
                  <a:pos x="T0" y="T1"/>
                </a:cxn>
                <a:cxn ang="0">
                  <a:pos x="T2" y="T3"/>
                </a:cxn>
                <a:cxn ang="0">
                  <a:pos x="T4" y="T5"/>
                </a:cxn>
              </a:cxnLst>
              <a:rect l="0" t="0" r="r" b="b"/>
              <a:pathLst>
                <a:path w="29" h="5">
                  <a:moveTo>
                    <a:pt x="0" y="5"/>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225" name="Line 537"/>
            <p:cNvSpPr>
              <a:spLocks noChangeShapeType="1"/>
            </p:cNvSpPr>
            <p:nvPr/>
          </p:nvSpPr>
          <p:spPr bwMode="auto">
            <a:xfrm flipV="1">
              <a:off x="703"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226" name="Line 538"/>
            <p:cNvSpPr>
              <a:spLocks noChangeShapeType="1"/>
            </p:cNvSpPr>
            <p:nvPr/>
          </p:nvSpPr>
          <p:spPr bwMode="auto">
            <a:xfrm flipV="1">
              <a:off x="721"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227" name="Freeform 539"/>
            <p:cNvSpPr>
              <a:spLocks/>
            </p:cNvSpPr>
            <p:nvPr/>
          </p:nvSpPr>
          <p:spPr bwMode="auto">
            <a:xfrm>
              <a:off x="739" y="1868"/>
              <a:ext cx="21" cy="5"/>
            </a:xfrm>
            <a:custGeom>
              <a:avLst/>
              <a:gdLst>
                <a:gd name="T0" fmla="*/ 0 w 29"/>
                <a:gd name="T1" fmla="*/ 10 h 10"/>
                <a:gd name="T2" fmla="*/ 15 w 29"/>
                <a:gd name="T3" fmla="*/ 5 h 10"/>
                <a:gd name="T4" fmla="*/ 29 w 29"/>
                <a:gd name="T5" fmla="*/ 0 h 10"/>
              </a:gdLst>
              <a:ahLst/>
              <a:cxnLst>
                <a:cxn ang="0">
                  <a:pos x="T0" y="T1"/>
                </a:cxn>
                <a:cxn ang="0">
                  <a:pos x="T2" y="T3"/>
                </a:cxn>
                <a:cxn ang="0">
                  <a:pos x="T4" y="T5"/>
                </a:cxn>
              </a:cxnLst>
              <a:rect l="0" t="0" r="r" b="b"/>
              <a:pathLst>
                <a:path w="29" h="10">
                  <a:moveTo>
                    <a:pt x="0" y="10"/>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228" name="Line 540"/>
            <p:cNvSpPr>
              <a:spLocks noChangeShapeType="1"/>
            </p:cNvSpPr>
            <p:nvPr/>
          </p:nvSpPr>
          <p:spPr bwMode="auto">
            <a:xfrm flipV="1">
              <a:off x="760"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229" name="Freeform 541"/>
            <p:cNvSpPr>
              <a:spLocks/>
            </p:cNvSpPr>
            <p:nvPr/>
          </p:nvSpPr>
          <p:spPr bwMode="auto">
            <a:xfrm>
              <a:off x="778" y="1857"/>
              <a:ext cx="22" cy="5"/>
            </a:xfrm>
            <a:custGeom>
              <a:avLst/>
              <a:gdLst>
                <a:gd name="T0" fmla="*/ 0 w 29"/>
                <a:gd name="T1" fmla="*/ 9 h 9"/>
                <a:gd name="T2" fmla="*/ 14 w 29"/>
                <a:gd name="T3" fmla="*/ 5 h 9"/>
                <a:gd name="T4" fmla="*/ 29 w 29"/>
                <a:gd name="T5" fmla="*/ 0 h 9"/>
              </a:gdLst>
              <a:ahLst/>
              <a:cxnLst>
                <a:cxn ang="0">
                  <a:pos x="T0" y="T1"/>
                </a:cxn>
                <a:cxn ang="0">
                  <a:pos x="T2" y="T3"/>
                </a:cxn>
                <a:cxn ang="0">
                  <a:pos x="T4" y="T5"/>
                </a:cxn>
              </a:cxnLst>
              <a:rect l="0" t="0" r="r" b="b"/>
              <a:pathLst>
                <a:path w="29" h="9">
                  <a:moveTo>
                    <a:pt x="0" y="9"/>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230" name="Line 542"/>
            <p:cNvSpPr>
              <a:spLocks noChangeShapeType="1"/>
            </p:cNvSpPr>
            <p:nvPr/>
          </p:nvSpPr>
          <p:spPr bwMode="auto">
            <a:xfrm flipV="1">
              <a:off x="800"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231" name="Freeform 543"/>
            <p:cNvSpPr>
              <a:spLocks/>
            </p:cNvSpPr>
            <p:nvPr/>
          </p:nvSpPr>
          <p:spPr bwMode="auto">
            <a:xfrm>
              <a:off x="818" y="1846"/>
              <a:ext cx="21" cy="5"/>
            </a:xfrm>
            <a:custGeom>
              <a:avLst/>
              <a:gdLst>
                <a:gd name="T0" fmla="*/ 0 w 28"/>
                <a:gd name="T1" fmla="*/ 9 h 9"/>
                <a:gd name="T2" fmla="*/ 14 w 28"/>
                <a:gd name="T3" fmla="*/ 4 h 9"/>
                <a:gd name="T4" fmla="*/ 28 w 28"/>
                <a:gd name="T5" fmla="*/ 0 h 9"/>
              </a:gdLst>
              <a:ahLst/>
              <a:cxnLst>
                <a:cxn ang="0">
                  <a:pos x="T0" y="T1"/>
                </a:cxn>
                <a:cxn ang="0">
                  <a:pos x="T2" y="T3"/>
                </a:cxn>
                <a:cxn ang="0">
                  <a:pos x="T4" y="T5"/>
                </a:cxn>
              </a:cxnLst>
              <a:rect l="0" t="0" r="r" b="b"/>
              <a:pathLst>
                <a:path w="28" h="9">
                  <a:moveTo>
                    <a:pt x="0" y="9"/>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232" name="Line 544"/>
            <p:cNvSpPr>
              <a:spLocks noChangeShapeType="1"/>
            </p:cNvSpPr>
            <p:nvPr/>
          </p:nvSpPr>
          <p:spPr bwMode="auto">
            <a:xfrm flipV="1">
              <a:off x="839"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233" name="Line 545"/>
            <p:cNvSpPr>
              <a:spLocks noChangeShapeType="1"/>
            </p:cNvSpPr>
            <p:nvPr/>
          </p:nvSpPr>
          <p:spPr bwMode="auto">
            <a:xfrm flipV="1">
              <a:off x="857"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234" name="Freeform 546"/>
            <p:cNvSpPr>
              <a:spLocks/>
            </p:cNvSpPr>
            <p:nvPr/>
          </p:nvSpPr>
          <p:spPr bwMode="auto">
            <a:xfrm>
              <a:off x="875" y="1819"/>
              <a:ext cx="22" cy="11"/>
            </a:xfrm>
            <a:custGeom>
              <a:avLst/>
              <a:gdLst>
                <a:gd name="T0" fmla="*/ 0 w 29"/>
                <a:gd name="T1" fmla="*/ 19 h 19"/>
                <a:gd name="T2" fmla="*/ 15 w 29"/>
                <a:gd name="T3" fmla="*/ 9 h 19"/>
                <a:gd name="T4" fmla="*/ 29 w 29"/>
                <a:gd name="T5" fmla="*/ 0 h 19"/>
              </a:gdLst>
              <a:ahLst/>
              <a:cxnLst>
                <a:cxn ang="0">
                  <a:pos x="T0" y="T1"/>
                </a:cxn>
                <a:cxn ang="0">
                  <a:pos x="T2" y="T3"/>
                </a:cxn>
                <a:cxn ang="0">
                  <a:pos x="T4" y="T5"/>
                </a:cxn>
              </a:cxnLst>
              <a:rect l="0" t="0" r="r" b="b"/>
              <a:pathLst>
                <a:path w="29" h="19">
                  <a:moveTo>
                    <a:pt x="0" y="19"/>
                  </a:moveTo>
                  <a:lnTo>
                    <a:pt x="15" y="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235" name="Line 547"/>
            <p:cNvSpPr>
              <a:spLocks noChangeShapeType="1"/>
            </p:cNvSpPr>
            <p:nvPr/>
          </p:nvSpPr>
          <p:spPr bwMode="auto">
            <a:xfrm flipV="1">
              <a:off x="897"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236" name="Freeform 548"/>
            <p:cNvSpPr>
              <a:spLocks/>
            </p:cNvSpPr>
            <p:nvPr/>
          </p:nvSpPr>
          <p:spPr bwMode="auto">
            <a:xfrm>
              <a:off x="915" y="1797"/>
              <a:ext cx="22" cy="11"/>
            </a:xfrm>
            <a:custGeom>
              <a:avLst/>
              <a:gdLst>
                <a:gd name="T0" fmla="*/ 0 w 29"/>
                <a:gd name="T1" fmla="*/ 19 h 19"/>
                <a:gd name="T2" fmla="*/ 15 w 29"/>
                <a:gd name="T3" fmla="*/ 10 h 19"/>
                <a:gd name="T4" fmla="*/ 29 w 29"/>
                <a:gd name="T5" fmla="*/ 0 h 19"/>
              </a:gdLst>
              <a:ahLst/>
              <a:cxnLst>
                <a:cxn ang="0">
                  <a:pos x="T0" y="T1"/>
                </a:cxn>
                <a:cxn ang="0">
                  <a:pos x="T2" y="T3"/>
                </a:cxn>
                <a:cxn ang="0">
                  <a:pos x="T4" y="T5"/>
                </a:cxn>
              </a:cxnLst>
              <a:rect l="0" t="0" r="r" b="b"/>
              <a:pathLst>
                <a:path w="29" h="19">
                  <a:moveTo>
                    <a:pt x="0" y="19"/>
                  </a:moveTo>
                  <a:lnTo>
                    <a:pt x="15" y="1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237" name="Line 549"/>
            <p:cNvSpPr>
              <a:spLocks noChangeShapeType="1"/>
            </p:cNvSpPr>
            <p:nvPr/>
          </p:nvSpPr>
          <p:spPr bwMode="auto">
            <a:xfrm flipV="1">
              <a:off x="937"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238" name="Line 550"/>
            <p:cNvSpPr>
              <a:spLocks noChangeShapeType="1"/>
            </p:cNvSpPr>
            <p:nvPr/>
          </p:nvSpPr>
          <p:spPr bwMode="auto">
            <a:xfrm flipV="1">
              <a:off x="955"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239" name="Freeform 551"/>
            <p:cNvSpPr>
              <a:spLocks/>
            </p:cNvSpPr>
            <p:nvPr/>
          </p:nvSpPr>
          <p:spPr bwMode="auto">
            <a:xfrm>
              <a:off x="973" y="1757"/>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240" name="Line 552"/>
            <p:cNvSpPr>
              <a:spLocks noChangeShapeType="1"/>
            </p:cNvSpPr>
            <p:nvPr/>
          </p:nvSpPr>
          <p:spPr bwMode="auto">
            <a:xfrm flipV="1">
              <a:off x="995"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241" name="Freeform 553"/>
            <p:cNvSpPr>
              <a:spLocks/>
            </p:cNvSpPr>
            <p:nvPr/>
          </p:nvSpPr>
          <p:spPr bwMode="auto">
            <a:xfrm>
              <a:off x="1013" y="1725"/>
              <a:ext cx="21" cy="15"/>
            </a:xfrm>
            <a:custGeom>
              <a:avLst/>
              <a:gdLst>
                <a:gd name="T0" fmla="*/ 0 w 28"/>
                <a:gd name="T1" fmla="*/ 28 h 28"/>
                <a:gd name="T2" fmla="*/ 14 w 28"/>
                <a:gd name="T3" fmla="*/ 14 h 28"/>
                <a:gd name="T4" fmla="*/ 28 w 28"/>
                <a:gd name="T5" fmla="*/ 0 h 28"/>
              </a:gdLst>
              <a:ahLst/>
              <a:cxnLst>
                <a:cxn ang="0">
                  <a:pos x="T0" y="T1"/>
                </a:cxn>
                <a:cxn ang="0">
                  <a:pos x="T2" y="T3"/>
                </a:cxn>
                <a:cxn ang="0">
                  <a:pos x="T4" y="T5"/>
                </a:cxn>
              </a:cxnLst>
              <a:rect l="0" t="0" r="r" b="b"/>
              <a:pathLst>
                <a:path w="28" h="28">
                  <a:moveTo>
                    <a:pt x="0" y="28"/>
                  </a:moveTo>
                  <a:lnTo>
                    <a:pt x="14" y="1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242" name="Line 554"/>
            <p:cNvSpPr>
              <a:spLocks noChangeShapeType="1"/>
            </p:cNvSpPr>
            <p:nvPr/>
          </p:nvSpPr>
          <p:spPr bwMode="auto">
            <a:xfrm flipV="1">
              <a:off x="1034"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243" name="Freeform 555"/>
            <p:cNvSpPr>
              <a:spLocks/>
            </p:cNvSpPr>
            <p:nvPr/>
          </p:nvSpPr>
          <p:spPr bwMode="auto">
            <a:xfrm>
              <a:off x="1052" y="1686"/>
              <a:ext cx="21" cy="20"/>
            </a:xfrm>
            <a:custGeom>
              <a:avLst/>
              <a:gdLst>
                <a:gd name="T0" fmla="*/ 0 w 29"/>
                <a:gd name="T1" fmla="*/ 34 h 34"/>
                <a:gd name="T2" fmla="*/ 15 w 29"/>
                <a:gd name="T3" fmla="*/ 20 h 34"/>
                <a:gd name="T4" fmla="*/ 29 w 29"/>
                <a:gd name="T5" fmla="*/ 0 h 34"/>
              </a:gdLst>
              <a:ahLst/>
              <a:cxnLst>
                <a:cxn ang="0">
                  <a:pos x="T0" y="T1"/>
                </a:cxn>
                <a:cxn ang="0">
                  <a:pos x="T2" y="T3"/>
                </a:cxn>
                <a:cxn ang="0">
                  <a:pos x="T4" y="T5"/>
                </a:cxn>
              </a:cxnLst>
              <a:rect l="0" t="0" r="r" b="b"/>
              <a:pathLst>
                <a:path w="29" h="34">
                  <a:moveTo>
                    <a:pt x="0" y="34"/>
                  </a:moveTo>
                  <a:lnTo>
                    <a:pt x="15" y="2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244" name="Line 556"/>
            <p:cNvSpPr>
              <a:spLocks noChangeShapeType="1"/>
            </p:cNvSpPr>
            <p:nvPr/>
          </p:nvSpPr>
          <p:spPr bwMode="auto">
            <a:xfrm flipV="1">
              <a:off x="1073"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245" name="Line 557"/>
            <p:cNvSpPr>
              <a:spLocks noChangeShapeType="1"/>
            </p:cNvSpPr>
            <p:nvPr/>
          </p:nvSpPr>
          <p:spPr bwMode="auto">
            <a:xfrm flipV="1">
              <a:off x="1091"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246" name="Freeform 558"/>
            <p:cNvSpPr>
              <a:spLocks/>
            </p:cNvSpPr>
            <p:nvPr/>
          </p:nvSpPr>
          <p:spPr bwMode="auto">
            <a:xfrm>
              <a:off x="1109" y="1617"/>
              <a:ext cx="22" cy="24"/>
            </a:xfrm>
            <a:custGeom>
              <a:avLst/>
              <a:gdLst>
                <a:gd name="T0" fmla="*/ 0 w 29"/>
                <a:gd name="T1" fmla="*/ 43 h 43"/>
                <a:gd name="T2" fmla="*/ 15 w 29"/>
                <a:gd name="T3" fmla="*/ 19 h 43"/>
                <a:gd name="T4" fmla="*/ 29 w 29"/>
                <a:gd name="T5" fmla="*/ 0 h 43"/>
              </a:gdLst>
              <a:ahLst/>
              <a:cxnLst>
                <a:cxn ang="0">
                  <a:pos x="T0" y="T1"/>
                </a:cxn>
                <a:cxn ang="0">
                  <a:pos x="T2" y="T3"/>
                </a:cxn>
                <a:cxn ang="0">
                  <a:pos x="T4" y="T5"/>
                </a:cxn>
              </a:cxnLst>
              <a:rect l="0" t="0" r="r" b="b"/>
              <a:pathLst>
                <a:path w="29" h="43">
                  <a:moveTo>
                    <a:pt x="0" y="43"/>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247" name="Line 559"/>
            <p:cNvSpPr>
              <a:spLocks noChangeShapeType="1"/>
            </p:cNvSpPr>
            <p:nvPr/>
          </p:nvSpPr>
          <p:spPr bwMode="auto">
            <a:xfrm flipV="1">
              <a:off x="1131"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248" name="Freeform 560"/>
            <p:cNvSpPr>
              <a:spLocks/>
            </p:cNvSpPr>
            <p:nvPr/>
          </p:nvSpPr>
          <p:spPr bwMode="auto">
            <a:xfrm>
              <a:off x="1149" y="1566"/>
              <a:ext cx="22" cy="27"/>
            </a:xfrm>
            <a:custGeom>
              <a:avLst/>
              <a:gdLst>
                <a:gd name="T0" fmla="*/ 0 w 29"/>
                <a:gd name="T1" fmla="*/ 48 h 48"/>
                <a:gd name="T2" fmla="*/ 14 w 29"/>
                <a:gd name="T3" fmla="*/ 24 h 48"/>
                <a:gd name="T4" fmla="*/ 29 w 29"/>
                <a:gd name="T5" fmla="*/ 0 h 48"/>
              </a:gdLst>
              <a:ahLst/>
              <a:cxnLst>
                <a:cxn ang="0">
                  <a:pos x="T0" y="T1"/>
                </a:cxn>
                <a:cxn ang="0">
                  <a:pos x="T2" y="T3"/>
                </a:cxn>
                <a:cxn ang="0">
                  <a:pos x="T4" y="T5"/>
                </a:cxn>
              </a:cxnLst>
              <a:rect l="0" t="0" r="r" b="b"/>
              <a:pathLst>
                <a:path w="29" h="48">
                  <a:moveTo>
                    <a:pt x="0" y="48"/>
                  </a:moveTo>
                  <a:lnTo>
                    <a:pt x="14" y="2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249" name="Line 561"/>
            <p:cNvSpPr>
              <a:spLocks noChangeShapeType="1"/>
            </p:cNvSpPr>
            <p:nvPr/>
          </p:nvSpPr>
          <p:spPr bwMode="auto">
            <a:xfrm flipV="1">
              <a:off x="1171"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250" name="Freeform 562"/>
            <p:cNvSpPr>
              <a:spLocks/>
            </p:cNvSpPr>
            <p:nvPr/>
          </p:nvSpPr>
          <p:spPr bwMode="auto">
            <a:xfrm>
              <a:off x="1189" y="1506"/>
              <a:ext cx="22" cy="30"/>
            </a:xfrm>
            <a:custGeom>
              <a:avLst/>
              <a:gdLst>
                <a:gd name="T0" fmla="*/ 0 w 29"/>
                <a:gd name="T1" fmla="*/ 53 h 53"/>
                <a:gd name="T2" fmla="*/ 14 w 29"/>
                <a:gd name="T3" fmla="*/ 29 h 53"/>
                <a:gd name="T4" fmla="*/ 29 w 29"/>
                <a:gd name="T5" fmla="*/ 0 h 53"/>
              </a:gdLst>
              <a:ahLst/>
              <a:cxnLst>
                <a:cxn ang="0">
                  <a:pos x="T0" y="T1"/>
                </a:cxn>
                <a:cxn ang="0">
                  <a:pos x="T2" y="T3"/>
                </a:cxn>
                <a:cxn ang="0">
                  <a:pos x="T4" y="T5"/>
                </a:cxn>
              </a:cxnLst>
              <a:rect l="0" t="0" r="r" b="b"/>
              <a:pathLst>
                <a:path w="29" h="53">
                  <a:moveTo>
                    <a:pt x="0" y="53"/>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251" name="Line 563"/>
            <p:cNvSpPr>
              <a:spLocks noChangeShapeType="1"/>
            </p:cNvSpPr>
            <p:nvPr/>
          </p:nvSpPr>
          <p:spPr bwMode="auto">
            <a:xfrm flipV="1">
              <a:off x="1211"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252" name="Line 564"/>
            <p:cNvSpPr>
              <a:spLocks noChangeShapeType="1"/>
            </p:cNvSpPr>
            <p:nvPr/>
          </p:nvSpPr>
          <p:spPr bwMode="auto">
            <a:xfrm flipV="1">
              <a:off x="1228"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253" name="Freeform 565"/>
            <p:cNvSpPr>
              <a:spLocks/>
            </p:cNvSpPr>
            <p:nvPr/>
          </p:nvSpPr>
          <p:spPr bwMode="auto">
            <a:xfrm>
              <a:off x="1246" y="1409"/>
              <a:ext cx="22" cy="32"/>
            </a:xfrm>
            <a:custGeom>
              <a:avLst/>
              <a:gdLst>
                <a:gd name="T0" fmla="*/ 0 w 29"/>
                <a:gd name="T1" fmla="*/ 58 h 58"/>
                <a:gd name="T2" fmla="*/ 15 w 29"/>
                <a:gd name="T3" fmla="*/ 29 h 58"/>
                <a:gd name="T4" fmla="*/ 29 w 29"/>
                <a:gd name="T5" fmla="*/ 0 h 58"/>
              </a:gdLst>
              <a:ahLst/>
              <a:cxnLst>
                <a:cxn ang="0">
                  <a:pos x="T0" y="T1"/>
                </a:cxn>
                <a:cxn ang="0">
                  <a:pos x="T2" y="T3"/>
                </a:cxn>
                <a:cxn ang="0">
                  <a:pos x="T4" y="T5"/>
                </a:cxn>
              </a:cxnLst>
              <a:rect l="0" t="0" r="r" b="b"/>
              <a:pathLst>
                <a:path w="29" h="58">
                  <a:moveTo>
                    <a:pt x="0" y="58"/>
                  </a:moveTo>
                  <a:lnTo>
                    <a:pt x="15"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254" name="Line 566"/>
            <p:cNvSpPr>
              <a:spLocks noChangeShapeType="1"/>
            </p:cNvSpPr>
            <p:nvPr/>
          </p:nvSpPr>
          <p:spPr bwMode="auto">
            <a:xfrm flipV="1">
              <a:off x="1268"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255" name="Freeform 567"/>
            <p:cNvSpPr>
              <a:spLocks/>
            </p:cNvSpPr>
            <p:nvPr/>
          </p:nvSpPr>
          <p:spPr bwMode="auto">
            <a:xfrm>
              <a:off x="1286" y="1336"/>
              <a:ext cx="22" cy="38"/>
            </a:xfrm>
            <a:custGeom>
              <a:avLst/>
              <a:gdLst>
                <a:gd name="T0" fmla="*/ 0 w 29"/>
                <a:gd name="T1" fmla="*/ 67 h 67"/>
                <a:gd name="T2" fmla="*/ 15 w 29"/>
                <a:gd name="T3" fmla="*/ 33 h 67"/>
                <a:gd name="T4" fmla="*/ 29 w 29"/>
                <a:gd name="T5" fmla="*/ 0 h 67"/>
              </a:gdLst>
              <a:ahLst/>
              <a:cxnLst>
                <a:cxn ang="0">
                  <a:pos x="T0" y="T1"/>
                </a:cxn>
                <a:cxn ang="0">
                  <a:pos x="T2" y="T3"/>
                </a:cxn>
                <a:cxn ang="0">
                  <a:pos x="T4" y="T5"/>
                </a:cxn>
              </a:cxnLst>
              <a:rect l="0" t="0" r="r" b="b"/>
              <a:pathLst>
                <a:path w="29" h="67">
                  <a:moveTo>
                    <a:pt x="0" y="67"/>
                  </a:moveTo>
                  <a:lnTo>
                    <a:pt x="15" y="33"/>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256" name="Line 568"/>
            <p:cNvSpPr>
              <a:spLocks noChangeShapeType="1"/>
            </p:cNvSpPr>
            <p:nvPr/>
          </p:nvSpPr>
          <p:spPr bwMode="auto">
            <a:xfrm flipV="1">
              <a:off x="1308"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257" name="Line 569"/>
            <p:cNvSpPr>
              <a:spLocks noChangeShapeType="1"/>
            </p:cNvSpPr>
            <p:nvPr/>
          </p:nvSpPr>
          <p:spPr bwMode="auto">
            <a:xfrm flipV="1">
              <a:off x="1326"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258" name="Freeform 570"/>
            <p:cNvSpPr>
              <a:spLocks/>
            </p:cNvSpPr>
            <p:nvPr/>
          </p:nvSpPr>
          <p:spPr bwMode="auto">
            <a:xfrm>
              <a:off x="1344" y="1222"/>
              <a:ext cx="21"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259" name="Freeform 571"/>
            <p:cNvSpPr>
              <a:spLocks/>
            </p:cNvSpPr>
            <p:nvPr/>
          </p:nvSpPr>
          <p:spPr bwMode="auto">
            <a:xfrm>
              <a:off x="1365" y="1182"/>
              <a:ext cx="18" cy="40"/>
            </a:xfrm>
            <a:custGeom>
              <a:avLst/>
              <a:gdLst>
                <a:gd name="T0" fmla="*/ 0 w 24"/>
                <a:gd name="T1" fmla="*/ 72 h 72"/>
                <a:gd name="T2" fmla="*/ 9 w 24"/>
                <a:gd name="T3" fmla="*/ 34 h 72"/>
                <a:gd name="T4" fmla="*/ 24 w 24"/>
                <a:gd name="T5" fmla="*/ 0 h 72"/>
              </a:gdLst>
              <a:ahLst/>
              <a:cxnLst>
                <a:cxn ang="0">
                  <a:pos x="T0" y="T1"/>
                </a:cxn>
                <a:cxn ang="0">
                  <a:pos x="T2" y="T3"/>
                </a:cxn>
                <a:cxn ang="0">
                  <a:pos x="T4" y="T5"/>
                </a:cxn>
              </a:cxnLst>
              <a:rect l="0" t="0" r="r" b="b"/>
              <a:pathLst>
                <a:path w="24" h="72">
                  <a:moveTo>
                    <a:pt x="0" y="72"/>
                  </a:moveTo>
                  <a:lnTo>
                    <a:pt x="9" y="3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260" name="Freeform 572"/>
            <p:cNvSpPr>
              <a:spLocks/>
            </p:cNvSpPr>
            <p:nvPr/>
          </p:nvSpPr>
          <p:spPr bwMode="auto">
            <a:xfrm>
              <a:off x="1383" y="1144"/>
              <a:ext cx="22"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261" name="Line 573"/>
            <p:cNvSpPr>
              <a:spLocks noChangeShapeType="1"/>
            </p:cNvSpPr>
            <p:nvPr/>
          </p:nvSpPr>
          <p:spPr bwMode="auto">
            <a:xfrm flipV="1">
              <a:off x="1405"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262" name="Freeform 574"/>
            <p:cNvSpPr>
              <a:spLocks/>
            </p:cNvSpPr>
            <p:nvPr/>
          </p:nvSpPr>
          <p:spPr bwMode="auto">
            <a:xfrm>
              <a:off x="1423" y="1063"/>
              <a:ext cx="21" cy="41"/>
            </a:xfrm>
            <a:custGeom>
              <a:avLst/>
              <a:gdLst>
                <a:gd name="T0" fmla="*/ 0 w 28"/>
                <a:gd name="T1" fmla="*/ 72 h 72"/>
                <a:gd name="T2" fmla="*/ 14 w 28"/>
                <a:gd name="T3" fmla="*/ 34 h 72"/>
                <a:gd name="T4" fmla="*/ 28 w 28"/>
                <a:gd name="T5" fmla="*/ 0 h 72"/>
              </a:gdLst>
              <a:ahLst/>
              <a:cxnLst>
                <a:cxn ang="0">
                  <a:pos x="T0" y="T1"/>
                </a:cxn>
                <a:cxn ang="0">
                  <a:pos x="T2" y="T3"/>
                </a:cxn>
                <a:cxn ang="0">
                  <a:pos x="T4" y="T5"/>
                </a:cxn>
              </a:cxnLst>
              <a:rect l="0" t="0" r="r" b="b"/>
              <a:pathLst>
                <a:path w="28" h="72">
                  <a:moveTo>
                    <a:pt x="0" y="72"/>
                  </a:moveTo>
                  <a:lnTo>
                    <a:pt x="14" y="3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263" name="Line 575"/>
            <p:cNvSpPr>
              <a:spLocks noChangeShapeType="1"/>
            </p:cNvSpPr>
            <p:nvPr/>
          </p:nvSpPr>
          <p:spPr bwMode="auto">
            <a:xfrm flipV="1">
              <a:off x="1444"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264" name="Line 576"/>
            <p:cNvSpPr>
              <a:spLocks noChangeShapeType="1"/>
            </p:cNvSpPr>
            <p:nvPr/>
          </p:nvSpPr>
          <p:spPr bwMode="auto">
            <a:xfrm flipV="1">
              <a:off x="1462"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265" name="Freeform 577"/>
            <p:cNvSpPr>
              <a:spLocks/>
            </p:cNvSpPr>
            <p:nvPr/>
          </p:nvSpPr>
          <p:spPr bwMode="auto">
            <a:xfrm>
              <a:off x="1480" y="945"/>
              <a:ext cx="22" cy="40"/>
            </a:xfrm>
            <a:custGeom>
              <a:avLst/>
              <a:gdLst>
                <a:gd name="T0" fmla="*/ 0 w 29"/>
                <a:gd name="T1" fmla="*/ 72 h 72"/>
                <a:gd name="T2" fmla="*/ 15 w 29"/>
                <a:gd name="T3" fmla="*/ 34 h 72"/>
                <a:gd name="T4" fmla="*/ 29 w 29"/>
                <a:gd name="T5" fmla="*/ 0 h 72"/>
              </a:gdLst>
              <a:ahLst/>
              <a:cxnLst>
                <a:cxn ang="0">
                  <a:pos x="T0" y="T1"/>
                </a:cxn>
                <a:cxn ang="0">
                  <a:pos x="T2" y="T3"/>
                </a:cxn>
                <a:cxn ang="0">
                  <a:pos x="T4" y="T5"/>
                </a:cxn>
              </a:cxnLst>
              <a:rect l="0" t="0" r="r" b="b"/>
              <a:pathLst>
                <a:path w="29" h="72">
                  <a:moveTo>
                    <a:pt x="0" y="72"/>
                  </a:moveTo>
                  <a:lnTo>
                    <a:pt x="15"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266" name="Line 578"/>
            <p:cNvSpPr>
              <a:spLocks noChangeShapeType="1"/>
            </p:cNvSpPr>
            <p:nvPr/>
          </p:nvSpPr>
          <p:spPr bwMode="auto">
            <a:xfrm flipV="1">
              <a:off x="1502"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267" name="Freeform 579"/>
            <p:cNvSpPr>
              <a:spLocks/>
            </p:cNvSpPr>
            <p:nvPr/>
          </p:nvSpPr>
          <p:spPr bwMode="auto">
            <a:xfrm>
              <a:off x="1520" y="872"/>
              <a:ext cx="22" cy="35"/>
            </a:xfrm>
            <a:custGeom>
              <a:avLst/>
              <a:gdLst>
                <a:gd name="T0" fmla="*/ 0 w 29"/>
                <a:gd name="T1" fmla="*/ 62 h 62"/>
                <a:gd name="T2" fmla="*/ 14 w 29"/>
                <a:gd name="T3" fmla="*/ 28 h 62"/>
                <a:gd name="T4" fmla="*/ 29 w 29"/>
                <a:gd name="T5" fmla="*/ 0 h 62"/>
              </a:gdLst>
              <a:ahLst/>
              <a:cxnLst>
                <a:cxn ang="0">
                  <a:pos x="T0" y="T1"/>
                </a:cxn>
                <a:cxn ang="0">
                  <a:pos x="T2" y="T3"/>
                </a:cxn>
                <a:cxn ang="0">
                  <a:pos x="T4" y="T5"/>
                </a:cxn>
              </a:cxnLst>
              <a:rect l="0" t="0" r="r" b="b"/>
              <a:pathLst>
                <a:path w="29" h="62">
                  <a:moveTo>
                    <a:pt x="0" y="62"/>
                  </a:moveTo>
                  <a:lnTo>
                    <a:pt x="14" y="28"/>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268" name="Line 580"/>
            <p:cNvSpPr>
              <a:spLocks noChangeShapeType="1"/>
            </p:cNvSpPr>
            <p:nvPr/>
          </p:nvSpPr>
          <p:spPr bwMode="auto">
            <a:xfrm flipV="1">
              <a:off x="1542"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269" name="Line 581"/>
            <p:cNvSpPr>
              <a:spLocks noChangeShapeType="1"/>
            </p:cNvSpPr>
            <p:nvPr/>
          </p:nvSpPr>
          <p:spPr bwMode="auto">
            <a:xfrm flipV="1">
              <a:off x="1560"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270" name="Freeform 582"/>
            <p:cNvSpPr>
              <a:spLocks/>
            </p:cNvSpPr>
            <p:nvPr/>
          </p:nvSpPr>
          <p:spPr bwMode="auto">
            <a:xfrm>
              <a:off x="1578" y="769"/>
              <a:ext cx="22" cy="33"/>
            </a:xfrm>
            <a:custGeom>
              <a:avLst/>
              <a:gdLst>
                <a:gd name="T0" fmla="*/ 0 w 29"/>
                <a:gd name="T1" fmla="*/ 58 h 58"/>
                <a:gd name="T2" fmla="*/ 14 w 29"/>
                <a:gd name="T3" fmla="*/ 29 h 58"/>
                <a:gd name="T4" fmla="*/ 29 w 29"/>
                <a:gd name="T5" fmla="*/ 0 h 58"/>
              </a:gdLst>
              <a:ahLst/>
              <a:cxnLst>
                <a:cxn ang="0">
                  <a:pos x="T0" y="T1"/>
                </a:cxn>
                <a:cxn ang="0">
                  <a:pos x="T2" y="T3"/>
                </a:cxn>
                <a:cxn ang="0">
                  <a:pos x="T4" y="T5"/>
                </a:cxn>
              </a:cxnLst>
              <a:rect l="0" t="0" r="r" b="b"/>
              <a:pathLst>
                <a:path w="29" h="58">
                  <a:moveTo>
                    <a:pt x="0" y="58"/>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271" name="Line 583"/>
            <p:cNvSpPr>
              <a:spLocks noChangeShapeType="1"/>
            </p:cNvSpPr>
            <p:nvPr/>
          </p:nvSpPr>
          <p:spPr bwMode="auto">
            <a:xfrm flipV="1">
              <a:off x="1600"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272" name="Freeform 584"/>
            <p:cNvSpPr>
              <a:spLocks/>
            </p:cNvSpPr>
            <p:nvPr/>
          </p:nvSpPr>
          <p:spPr bwMode="auto">
            <a:xfrm>
              <a:off x="1618" y="712"/>
              <a:ext cx="21" cy="27"/>
            </a:xfrm>
            <a:custGeom>
              <a:avLst/>
              <a:gdLst>
                <a:gd name="T0" fmla="*/ 0 w 28"/>
                <a:gd name="T1" fmla="*/ 48 h 48"/>
                <a:gd name="T2" fmla="*/ 14 w 28"/>
                <a:gd name="T3" fmla="*/ 24 h 48"/>
                <a:gd name="T4" fmla="*/ 28 w 28"/>
                <a:gd name="T5" fmla="*/ 0 h 48"/>
              </a:gdLst>
              <a:ahLst/>
              <a:cxnLst>
                <a:cxn ang="0">
                  <a:pos x="T0" y="T1"/>
                </a:cxn>
                <a:cxn ang="0">
                  <a:pos x="T2" y="T3"/>
                </a:cxn>
                <a:cxn ang="0">
                  <a:pos x="T4" y="T5"/>
                </a:cxn>
              </a:cxnLst>
              <a:rect l="0" t="0" r="r" b="b"/>
              <a:pathLst>
                <a:path w="28" h="48">
                  <a:moveTo>
                    <a:pt x="0" y="48"/>
                  </a:moveTo>
                  <a:lnTo>
                    <a:pt x="14" y="2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273" name="Freeform 585"/>
            <p:cNvSpPr>
              <a:spLocks/>
            </p:cNvSpPr>
            <p:nvPr/>
          </p:nvSpPr>
          <p:spPr bwMode="auto">
            <a:xfrm>
              <a:off x="1639" y="686"/>
              <a:ext cx="18" cy="26"/>
            </a:xfrm>
            <a:custGeom>
              <a:avLst/>
              <a:gdLst>
                <a:gd name="T0" fmla="*/ 0 w 24"/>
                <a:gd name="T1" fmla="*/ 47 h 47"/>
                <a:gd name="T2" fmla="*/ 10 w 24"/>
                <a:gd name="T3" fmla="*/ 24 h 47"/>
                <a:gd name="T4" fmla="*/ 24 w 24"/>
                <a:gd name="T5" fmla="*/ 0 h 47"/>
              </a:gdLst>
              <a:ahLst/>
              <a:cxnLst>
                <a:cxn ang="0">
                  <a:pos x="T0" y="T1"/>
                </a:cxn>
                <a:cxn ang="0">
                  <a:pos x="T2" y="T3"/>
                </a:cxn>
                <a:cxn ang="0">
                  <a:pos x="T4" y="T5"/>
                </a:cxn>
              </a:cxnLst>
              <a:rect l="0" t="0" r="r" b="b"/>
              <a:pathLst>
                <a:path w="24" h="47">
                  <a:moveTo>
                    <a:pt x="0" y="47"/>
                  </a:moveTo>
                  <a:lnTo>
                    <a:pt x="10" y="2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274" name="Freeform 586"/>
            <p:cNvSpPr>
              <a:spLocks/>
            </p:cNvSpPr>
            <p:nvPr/>
          </p:nvSpPr>
          <p:spPr bwMode="auto">
            <a:xfrm>
              <a:off x="1657" y="664"/>
              <a:ext cx="21" cy="22"/>
            </a:xfrm>
            <a:custGeom>
              <a:avLst/>
              <a:gdLst>
                <a:gd name="T0" fmla="*/ 0 w 29"/>
                <a:gd name="T1" fmla="*/ 39 h 39"/>
                <a:gd name="T2" fmla="*/ 15 w 29"/>
                <a:gd name="T3" fmla="*/ 19 h 39"/>
                <a:gd name="T4" fmla="*/ 29 w 29"/>
                <a:gd name="T5" fmla="*/ 0 h 39"/>
              </a:gdLst>
              <a:ahLst/>
              <a:cxnLst>
                <a:cxn ang="0">
                  <a:pos x="T0" y="T1"/>
                </a:cxn>
                <a:cxn ang="0">
                  <a:pos x="T2" y="T3"/>
                </a:cxn>
                <a:cxn ang="0">
                  <a:pos x="T4" y="T5"/>
                </a:cxn>
              </a:cxnLst>
              <a:rect l="0" t="0" r="r" b="b"/>
              <a:pathLst>
                <a:path w="29" h="39">
                  <a:moveTo>
                    <a:pt x="0" y="39"/>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275" name="Freeform 587"/>
            <p:cNvSpPr>
              <a:spLocks/>
            </p:cNvSpPr>
            <p:nvPr/>
          </p:nvSpPr>
          <p:spPr bwMode="auto">
            <a:xfrm>
              <a:off x="1678" y="643"/>
              <a:ext cx="18" cy="21"/>
            </a:xfrm>
            <a:custGeom>
              <a:avLst/>
              <a:gdLst>
                <a:gd name="T0" fmla="*/ 0 w 24"/>
                <a:gd name="T1" fmla="*/ 38 h 38"/>
                <a:gd name="T2" fmla="*/ 15 w 24"/>
                <a:gd name="T3" fmla="*/ 19 h 38"/>
                <a:gd name="T4" fmla="*/ 24 w 24"/>
                <a:gd name="T5" fmla="*/ 0 h 38"/>
              </a:gdLst>
              <a:ahLst/>
              <a:cxnLst>
                <a:cxn ang="0">
                  <a:pos x="T0" y="T1"/>
                </a:cxn>
                <a:cxn ang="0">
                  <a:pos x="T2" y="T3"/>
                </a:cxn>
                <a:cxn ang="0">
                  <a:pos x="T4" y="T5"/>
                </a:cxn>
              </a:cxnLst>
              <a:rect l="0" t="0" r="r" b="b"/>
              <a:pathLst>
                <a:path w="24" h="38">
                  <a:moveTo>
                    <a:pt x="0" y="38"/>
                  </a:moveTo>
                  <a:lnTo>
                    <a:pt x="15" y="19"/>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276" name="Freeform 588"/>
            <p:cNvSpPr>
              <a:spLocks/>
            </p:cNvSpPr>
            <p:nvPr/>
          </p:nvSpPr>
          <p:spPr bwMode="auto">
            <a:xfrm>
              <a:off x="1696" y="626"/>
              <a:ext cx="18" cy="17"/>
            </a:xfrm>
            <a:custGeom>
              <a:avLst/>
              <a:gdLst>
                <a:gd name="T0" fmla="*/ 0 w 24"/>
                <a:gd name="T1" fmla="*/ 29 h 29"/>
                <a:gd name="T2" fmla="*/ 10 w 24"/>
                <a:gd name="T3" fmla="*/ 14 h 29"/>
                <a:gd name="T4" fmla="*/ 24 w 24"/>
                <a:gd name="T5" fmla="*/ 0 h 29"/>
              </a:gdLst>
              <a:ahLst/>
              <a:cxnLst>
                <a:cxn ang="0">
                  <a:pos x="T0" y="T1"/>
                </a:cxn>
                <a:cxn ang="0">
                  <a:pos x="T2" y="T3"/>
                </a:cxn>
                <a:cxn ang="0">
                  <a:pos x="T4" y="T5"/>
                </a:cxn>
              </a:cxnLst>
              <a:rect l="0" t="0" r="r" b="b"/>
              <a:pathLst>
                <a:path w="24" h="29">
                  <a:moveTo>
                    <a:pt x="0" y="29"/>
                  </a:moveTo>
                  <a:lnTo>
                    <a:pt x="10" y="1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277" name="Freeform 589"/>
            <p:cNvSpPr>
              <a:spLocks/>
            </p:cNvSpPr>
            <p:nvPr/>
          </p:nvSpPr>
          <p:spPr bwMode="auto">
            <a:xfrm>
              <a:off x="1714" y="610"/>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278" name="Line 590"/>
            <p:cNvSpPr>
              <a:spLocks noChangeShapeType="1"/>
            </p:cNvSpPr>
            <p:nvPr/>
          </p:nvSpPr>
          <p:spPr bwMode="auto">
            <a:xfrm flipV="1">
              <a:off x="1736"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279" name="Freeform 591"/>
            <p:cNvSpPr>
              <a:spLocks/>
            </p:cNvSpPr>
            <p:nvPr/>
          </p:nvSpPr>
          <p:spPr bwMode="auto">
            <a:xfrm>
              <a:off x="1754" y="591"/>
              <a:ext cx="22" cy="8"/>
            </a:xfrm>
            <a:custGeom>
              <a:avLst/>
              <a:gdLst>
                <a:gd name="T0" fmla="*/ 0 w 29"/>
                <a:gd name="T1" fmla="*/ 14 h 14"/>
                <a:gd name="T2" fmla="*/ 14 w 29"/>
                <a:gd name="T3" fmla="*/ 4 h 14"/>
                <a:gd name="T4" fmla="*/ 29 w 29"/>
                <a:gd name="T5" fmla="*/ 0 h 14"/>
              </a:gdLst>
              <a:ahLst/>
              <a:cxnLst>
                <a:cxn ang="0">
                  <a:pos x="T0" y="T1"/>
                </a:cxn>
                <a:cxn ang="0">
                  <a:pos x="T2" y="T3"/>
                </a:cxn>
                <a:cxn ang="0">
                  <a:pos x="T4" y="T5"/>
                </a:cxn>
              </a:cxnLst>
              <a:rect l="0" t="0" r="r" b="b"/>
              <a:pathLst>
                <a:path w="29" h="14">
                  <a:moveTo>
                    <a:pt x="0" y="14"/>
                  </a:moveTo>
                  <a:lnTo>
                    <a:pt x="14" y="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280" name="Freeform 592"/>
            <p:cNvSpPr>
              <a:spLocks/>
            </p:cNvSpPr>
            <p:nvPr/>
          </p:nvSpPr>
          <p:spPr bwMode="auto">
            <a:xfrm>
              <a:off x="1776" y="586"/>
              <a:ext cx="18" cy="5"/>
            </a:xfrm>
            <a:custGeom>
              <a:avLst/>
              <a:gdLst>
                <a:gd name="T0" fmla="*/ 0 w 24"/>
                <a:gd name="T1" fmla="*/ 10 h 10"/>
                <a:gd name="T2" fmla="*/ 14 w 24"/>
                <a:gd name="T3" fmla="*/ 5 h 10"/>
                <a:gd name="T4" fmla="*/ 24 w 24"/>
                <a:gd name="T5" fmla="*/ 0 h 10"/>
              </a:gdLst>
              <a:ahLst/>
              <a:cxnLst>
                <a:cxn ang="0">
                  <a:pos x="T0" y="T1"/>
                </a:cxn>
                <a:cxn ang="0">
                  <a:pos x="T2" y="T3"/>
                </a:cxn>
                <a:cxn ang="0">
                  <a:pos x="T4" y="T5"/>
                </a:cxn>
              </a:cxnLst>
              <a:rect l="0" t="0" r="r" b="b"/>
              <a:pathLst>
                <a:path w="24" h="10">
                  <a:moveTo>
                    <a:pt x="0" y="10"/>
                  </a:moveTo>
                  <a:lnTo>
                    <a:pt x="14" y="5"/>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281" name="Freeform 593"/>
            <p:cNvSpPr>
              <a:spLocks/>
            </p:cNvSpPr>
            <p:nvPr/>
          </p:nvSpPr>
          <p:spPr bwMode="auto">
            <a:xfrm>
              <a:off x="1794" y="586"/>
              <a:ext cx="18" cy="0"/>
            </a:xfrm>
            <a:custGeom>
              <a:avLst/>
              <a:gdLst>
                <a:gd name="T0" fmla="*/ 0 w 24"/>
                <a:gd name="T1" fmla="*/ 9 w 24"/>
                <a:gd name="T2" fmla="*/ 24 w 24"/>
              </a:gdLst>
              <a:ahLst/>
              <a:cxnLst>
                <a:cxn ang="0">
                  <a:pos x="T0" y="0"/>
                </a:cxn>
                <a:cxn ang="0">
                  <a:pos x="T1" y="0"/>
                </a:cxn>
                <a:cxn ang="0">
                  <a:pos x="T2" y="0"/>
                </a:cxn>
              </a:cxnLst>
              <a:rect l="0" t="0" r="r" b="b"/>
              <a:pathLst>
                <a:path w="24">
                  <a:moveTo>
                    <a:pt x="0" y="0"/>
                  </a:moveTo>
                  <a:lnTo>
                    <a:pt x="9"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282" name="Freeform 594"/>
            <p:cNvSpPr>
              <a:spLocks/>
            </p:cNvSpPr>
            <p:nvPr/>
          </p:nvSpPr>
          <p:spPr bwMode="auto">
            <a:xfrm>
              <a:off x="1812" y="586"/>
              <a:ext cx="21" cy="0"/>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283" name="Freeform 595"/>
            <p:cNvSpPr>
              <a:spLocks/>
            </p:cNvSpPr>
            <p:nvPr/>
          </p:nvSpPr>
          <p:spPr bwMode="auto">
            <a:xfrm>
              <a:off x="1833" y="586"/>
              <a:ext cx="18" cy="5"/>
            </a:xfrm>
            <a:custGeom>
              <a:avLst/>
              <a:gdLst>
                <a:gd name="T0" fmla="*/ 0 w 24"/>
                <a:gd name="T1" fmla="*/ 0 h 10"/>
                <a:gd name="T2" fmla="*/ 10 w 24"/>
                <a:gd name="T3" fmla="*/ 5 h 10"/>
                <a:gd name="T4" fmla="*/ 24 w 24"/>
                <a:gd name="T5" fmla="*/ 10 h 10"/>
              </a:gdLst>
              <a:ahLst/>
              <a:cxnLst>
                <a:cxn ang="0">
                  <a:pos x="T0" y="T1"/>
                </a:cxn>
                <a:cxn ang="0">
                  <a:pos x="T2" y="T3"/>
                </a:cxn>
                <a:cxn ang="0">
                  <a:pos x="T4" y="T5"/>
                </a:cxn>
              </a:cxnLst>
              <a:rect l="0" t="0" r="r" b="b"/>
              <a:pathLst>
                <a:path w="24" h="10">
                  <a:moveTo>
                    <a:pt x="0" y="0"/>
                  </a:moveTo>
                  <a:lnTo>
                    <a:pt x="10" y="5"/>
                  </a:lnTo>
                  <a:lnTo>
                    <a:pt x="24"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284" name="Freeform 596"/>
            <p:cNvSpPr>
              <a:spLocks/>
            </p:cNvSpPr>
            <p:nvPr/>
          </p:nvSpPr>
          <p:spPr bwMode="auto">
            <a:xfrm>
              <a:off x="1851" y="591"/>
              <a:ext cx="22" cy="8"/>
            </a:xfrm>
            <a:custGeom>
              <a:avLst/>
              <a:gdLst>
                <a:gd name="T0" fmla="*/ 0 w 29"/>
                <a:gd name="T1" fmla="*/ 0 h 14"/>
                <a:gd name="T2" fmla="*/ 15 w 29"/>
                <a:gd name="T3" fmla="*/ 4 h 14"/>
                <a:gd name="T4" fmla="*/ 29 w 29"/>
                <a:gd name="T5" fmla="*/ 14 h 14"/>
              </a:gdLst>
              <a:ahLst/>
              <a:cxnLst>
                <a:cxn ang="0">
                  <a:pos x="T0" y="T1"/>
                </a:cxn>
                <a:cxn ang="0">
                  <a:pos x="T2" y="T3"/>
                </a:cxn>
                <a:cxn ang="0">
                  <a:pos x="T4" y="T5"/>
                </a:cxn>
              </a:cxnLst>
              <a:rect l="0" t="0" r="r" b="b"/>
              <a:pathLst>
                <a:path w="29" h="14">
                  <a:moveTo>
                    <a:pt x="0" y="0"/>
                  </a:moveTo>
                  <a:lnTo>
                    <a:pt x="15" y="4"/>
                  </a:lnTo>
                  <a:lnTo>
                    <a:pt x="29" y="1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285" name="Line 597"/>
            <p:cNvSpPr>
              <a:spLocks noChangeShapeType="1"/>
            </p:cNvSpPr>
            <p:nvPr/>
          </p:nvSpPr>
          <p:spPr bwMode="auto">
            <a:xfrm>
              <a:off x="1873"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286" name="Freeform 598"/>
            <p:cNvSpPr>
              <a:spLocks/>
            </p:cNvSpPr>
            <p:nvPr/>
          </p:nvSpPr>
          <p:spPr bwMode="auto">
            <a:xfrm>
              <a:off x="1891" y="610"/>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287" name="Freeform 599"/>
            <p:cNvSpPr>
              <a:spLocks/>
            </p:cNvSpPr>
            <p:nvPr/>
          </p:nvSpPr>
          <p:spPr bwMode="auto">
            <a:xfrm>
              <a:off x="1913" y="626"/>
              <a:ext cx="18" cy="17"/>
            </a:xfrm>
            <a:custGeom>
              <a:avLst/>
              <a:gdLst>
                <a:gd name="T0" fmla="*/ 0 w 24"/>
                <a:gd name="T1" fmla="*/ 0 h 29"/>
                <a:gd name="T2" fmla="*/ 14 w 24"/>
                <a:gd name="T3" fmla="*/ 14 h 29"/>
                <a:gd name="T4" fmla="*/ 24 w 24"/>
                <a:gd name="T5" fmla="*/ 29 h 29"/>
              </a:gdLst>
              <a:ahLst/>
              <a:cxnLst>
                <a:cxn ang="0">
                  <a:pos x="T0" y="T1"/>
                </a:cxn>
                <a:cxn ang="0">
                  <a:pos x="T2" y="T3"/>
                </a:cxn>
                <a:cxn ang="0">
                  <a:pos x="T4" y="T5"/>
                </a:cxn>
              </a:cxnLst>
              <a:rect l="0" t="0" r="r" b="b"/>
              <a:pathLst>
                <a:path w="24" h="29">
                  <a:moveTo>
                    <a:pt x="0" y="0"/>
                  </a:moveTo>
                  <a:lnTo>
                    <a:pt x="14" y="14"/>
                  </a:lnTo>
                  <a:lnTo>
                    <a:pt x="24"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288" name="Freeform 600"/>
            <p:cNvSpPr>
              <a:spLocks/>
            </p:cNvSpPr>
            <p:nvPr/>
          </p:nvSpPr>
          <p:spPr bwMode="auto">
            <a:xfrm>
              <a:off x="1931" y="643"/>
              <a:ext cx="18" cy="21"/>
            </a:xfrm>
            <a:custGeom>
              <a:avLst/>
              <a:gdLst>
                <a:gd name="T0" fmla="*/ 0 w 24"/>
                <a:gd name="T1" fmla="*/ 0 h 38"/>
                <a:gd name="T2" fmla="*/ 9 w 24"/>
                <a:gd name="T3" fmla="*/ 19 h 38"/>
                <a:gd name="T4" fmla="*/ 24 w 24"/>
                <a:gd name="T5" fmla="*/ 38 h 38"/>
              </a:gdLst>
              <a:ahLst/>
              <a:cxnLst>
                <a:cxn ang="0">
                  <a:pos x="T0" y="T1"/>
                </a:cxn>
                <a:cxn ang="0">
                  <a:pos x="T2" y="T3"/>
                </a:cxn>
                <a:cxn ang="0">
                  <a:pos x="T4" y="T5"/>
                </a:cxn>
              </a:cxnLst>
              <a:rect l="0" t="0" r="r" b="b"/>
              <a:pathLst>
                <a:path w="24" h="38">
                  <a:moveTo>
                    <a:pt x="0" y="0"/>
                  </a:moveTo>
                  <a:lnTo>
                    <a:pt x="9" y="19"/>
                  </a:lnTo>
                  <a:lnTo>
                    <a:pt x="24" y="3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289" name="Freeform 601"/>
            <p:cNvSpPr>
              <a:spLocks/>
            </p:cNvSpPr>
            <p:nvPr/>
          </p:nvSpPr>
          <p:spPr bwMode="auto">
            <a:xfrm>
              <a:off x="1949" y="664"/>
              <a:ext cx="21" cy="22"/>
            </a:xfrm>
            <a:custGeom>
              <a:avLst/>
              <a:gdLst>
                <a:gd name="T0" fmla="*/ 0 w 29"/>
                <a:gd name="T1" fmla="*/ 0 h 39"/>
                <a:gd name="T2" fmla="*/ 14 w 29"/>
                <a:gd name="T3" fmla="*/ 19 h 39"/>
                <a:gd name="T4" fmla="*/ 29 w 29"/>
                <a:gd name="T5" fmla="*/ 39 h 39"/>
              </a:gdLst>
              <a:ahLst/>
              <a:cxnLst>
                <a:cxn ang="0">
                  <a:pos x="T0" y="T1"/>
                </a:cxn>
                <a:cxn ang="0">
                  <a:pos x="T2" y="T3"/>
                </a:cxn>
                <a:cxn ang="0">
                  <a:pos x="T4" y="T5"/>
                </a:cxn>
              </a:cxnLst>
              <a:rect l="0" t="0" r="r" b="b"/>
              <a:pathLst>
                <a:path w="29" h="39">
                  <a:moveTo>
                    <a:pt x="0" y="0"/>
                  </a:moveTo>
                  <a:lnTo>
                    <a:pt x="14" y="19"/>
                  </a:lnTo>
                  <a:lnTo>
                    <a:pt x="29" y="3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290" name="Freeform 602"/>
            <p:cNvSpPr>
              <a:spLocks/>
            </p:cNvSpPr>
            <p:nvPr/>
          </p:nvSpPr>
          <p:spPr bwMode="auto">
            <a:xfrm>
              <a:off x="1970" y="686"/>
              <a:ext cx="18" cy="26"/>
            </a:xfrm>
            <a:custGeom>
              <a:avLst/>
              <a:gdLst>
                <a:gd name="T0" fmla="*/ 0 w 24"/>
                <a:gd name="T1" fmla="*/ 0 h 47"/>
                <a:gd name="T2" fmla="*/ 9 w 24"/>
                <a:gd name="T3" fmla="*/ 24 h 47"/>
                <a:gd name="T4" fmla="*/ 24 w 24"/>
                <a:gd name="T5" fmla="*/ 47 h 47"/>
              </a:gdLst>
              <a:ahLst/>
              <a:cxnLst>
                <a:cxn ang="0">
                  <a:pos x="T0" y="T1"/>
                </a:cxn>
                <a:cxn ang="0">
                  <a:pos x="T2" y="T3"/>
                </a:cxn>
                <a:cxn ang="0">
                  <a:pos x="T4" y="T5"/>
                </a:cxn>
              </a:cxnLst>
              <a:rect l="0" t="0" r="r" b="b"/>
              <a:pathLst>
                <a:path w="24" h="47">
                  <a:moveTo>
                    <a:pt x="0" y="0"/>
                  </a:moveTo>
                  <a:lnTo>
                    <a:pt x="9" y="24"/>
                  </a:lnTo>
                  <a:lnTo>
                    <a:pt x="24" y="4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291" name="Freeform 603"/>
            <p:cNvSpPr>
              <a:spLocks/>
            </p:cNvSpPr>
            <p:nvPr/>
          </p:nvSpPr>
          <p:spPr bwMode="auto">
            <a:xfrm>
              <a:off x="1988" y="712"/>
              <a:ext cx="21" cy="27"/>
            </a:xfrm>
            <a:custGeom>
              <a:avLst/>
              <a:gdLst>
                <a:gd name="T0" fmla="*/ 0 w 28"/>
                <a:gd name="T1" fmla="*/ 0 h 48"/>
                <a:gd name="T2" fmla="*/ 14 w 28"/>
                <a:gd name="T3" fmla="*/ 24 h 48"/>
                <a:gd name="T4" fmla="*/ 28 w 28"/>
                <a:gd name="T5" fmla="*/ 48 h 48"/>
              </a:gdLst>
              <a:ahLst/>
              <a:cxnLst>
                <a:cxn ang="0">
                  <a:pos x="T0" y="T1"/>
                </a:cxn>
                <a:cxn ang="0">
                  <a:pos x="T2" y="T3"/>
                </a:cxn>
                <a:cxn ang="0">
                  <a:pos x="T4" y="T5"/>
                </a:cxn>
              </a:cxnLst>
              <a:rect l="0" t="0" r="r" b="b"/>
              <a:pathLst>
                <a:path w="28" h="48">
                  <a:moveTo>
                    <a:pt x="0" y="0"/>
                  </a:moveTo>
                  <a:lnTo>
                    <a:pt x="14" y="24"/>
                  </a:lnTo>
                  <a:lnTo>
                    <a:pt x="28"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292" name="Line 604"/>
            <p:cNvSpPr>
              <a:spLocks noChangeShapeType="1"/>
            </p:cNvSpPr>
            <p:nvPr/>
          </p:nvSpPr>
          <p:spPr bwMode="auto">
            <a:xfrm>
              <a:off x="2009"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293" name="Freeform 605"/>
            <p:cNvSpPr>
              <a:spLocks/>
            </p:cNvSpPr>
            <p:nvPr/>
          </p:nvSpPr>
          <p:spPr bwMode="auto">
            <a:xfrm>
              <a:off x="2027" y="769"/>
              <a:ext cx="22" cy="33"/>
            </a:xfrm>
            <a:custGeom>
              <a:avLst/>
              <a:gdLst>
                <a:gd name="T0" fmla="*/ 0 w 29"/>
                <a:gd name="T1" fmla="*/ 0 h 58"/>
                <a:gd name="T2" fmla="*/ 15 w 29"/>
                <a:gd name="T3" fmla="*/ 29 h 58"/>
                <a:gd name="T4" fmla="*/ 29 w 29"/>
                <a:gd name="T5" fmla="*/ 58 h 58"/>
              </a:gdLst>
              <a:ahLst/>
              <a:cxnLst>
                <a:cxn ang="0">
                  <a:pos x="T0" y="T1"/>
                </a:cxn>
                <a:cxn ang="0">
                  <a:pos x="T2" y="T3"/>
                </a:cxn>
                <a:cxn ang="0">
                  <a:pos x="T4" y="T5"/>
                </a:cxn>
              </a:cxnLst>
              <a:rect l="0" t="0" r="r" b="b"/>
              <a:pathLst>
                <a:path w="29" h="58">
                  <a:moveTo>
                    <a:pt x="0" y="0"/>
                  </a:moveTo>
                  <a:lnTo>
                    <a:pt x="15"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294" name="Line 606"/>
            <p:cNvSpPr>
              <a:spLocks noChangeShapeType="1"/>
            </p:cNvSpPr>
            <p:nvPr/>
          </p:nvSpPr>
          <p:spPr bwMode="auto">
            <a:xfrm>
              <a:off x="2049"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295" name="Line 607"/>
            <p:cNvSpPr>
              <a:spLocks noChangeShapeType="1"/>
            </p:cNvSpPr>
            <p:nvPr/>
          </p:nvSpPr>
          <p:spPr bwMode="auto">
            <a:xfrm>
              <a:off x="2067"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296" name="Freeform 608"/>
            <p:cNvSpPr>
              <a:spLocks/>
            </p:cNvSpPr>
            <p:nvPr/>
          </p:nvSpPr>
          <p:spPr bwMode="auto">
            <a:xfrm>
              <a:off x="2085" y="872"/>
              <a:ext cx="22" cy="35"/>
            </a:xfrm>
            <a:custGeom>
              <a:avLst/>
              <a:gdLst>
                <a:gd name="T0" fmla="*/ 0 w 29"/>
                <a:gd name="T1" fmla="*/ 0 h 62"/>
                <a:gd name="T2" fmla="*/ 15 w 29"/>
                <a:gd name="T3" fmla="*/ 28 h 62"/>
                <a:gd name="T4" fmla="*/ 29 w 29"/>
                <a:gd name="T5" fmla="*/ 62 h 62"/>
              </a:gdLst>
              <a:ahLst/>
              <a:cxnLst>
                <a:cxn ang="0">
                  <a:pos x="T0" y="T1"/>
                </a:cxn>
                <a:cxn ang="0">
                  <a:pos x="T2" y="T3"/>
                </a:cxn>
                <a:cxn ang="0">
                  <a:pos x="T4" y="T5"/>
                </a:cxn>
              </a:cxnLst>
              <a:rect l="0" t="0" r="r" b="b"/>
              <a:pathLst>
                <a:path w="29" h="62">
                  <a:moveTo>
                    <a:pt x="0" y="0"/>
                  </a:moveTo>
                  <a:lnTo>
                    <a:pt x="15" y="28"/>
                  </a:lnTo>
                  <a:lnTo>
                    <a:pt x="29" y="6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297" name="Line 609"/>
            <p:cNvSpPr>
              <a:spLocks noChangeShapeType="1"/>
            </p:cNvSpPr>
            <p:nvPr/>
          </p:nvSpPr>
          <p:spPr bwMode="auto">
            <a:xfrm>
              <a:off x="2107"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298" name="Freeform 610"/>
            <p:cNvSpPr>
              <a:spLocks/>
            </p:cNvSpPr>
            <p:nvPr/>
          </p:nvSpPr>
          <p:spPr bwMode="auto">
            <a:xfrm>
              <a:off x="2125" y="945"/>
              <a:ext cx="22" cy="40"/>
            </a:xfrm>
            <a:custGeom>
              <a:avLst/>
              <a:gdLst>
                <a:gd name="T0" fmla="*/ 0 w 29"/>
                <a:gd name="T1" fmla="*/ 0 h 72"/>
                <a:gd name="T2" fmla="*/ 14 w 29"/>
                <a:gd name="T3" fmla="*/ 34 h 72"/>
                <a:gd name="T4" fmla="*/ 29 w 29"/>
                <a:gd name="T5" fmla="*/ 72 h 72"/>
              </a:gdLst>
              <a:ahLst/>
              <a:cxnLst>
                <a:cxn ang="0">
                  <a:pos x="T0" y="T1"/>
                </a:cxn>
                <a:cxn ang="0">
                  <a:pos x="T2" y="T3"/>
                </a:cxn>
                <a:cxn ang="0">
                  <a:pos x="T4" y="T5"/>
                </a:cxn>
              </a:cxnLst>
              <a:rect l="0" t="0" r="r" b="b"/>
              <a:pathLst>
                <a:path w="29" h="72">
                  <a:moveTo>
                    <a:pt x="0" y="0"/>
                  </a:moveTo>
                  <a:lnTo>
                    <a:pt x="14" y="34"/>
                  </a:lnTo>
                  <a:lnTo>
                    <a:pt x="29"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299" name="Line 611"/>
            <p:cNvSpPr>
              <a:spLocks noChangeShapeType="1"/>
            </p:cNvSpPr>
            <p:nvPr/>
          </p:nvSpPr>
          <p:spPr bwMode="auto">
            <a:xfrm>
              <a:off x="2147"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300" name="Line 612"/>
            <p:cNvSpPr>
              <a:spLocks noChangeShapeType="1"/>
            </p:cNvSpPr>
            <p:nvPr/>
          </p:nvSpPr>
          <p:spPr bwMode="auto">
            <a:xfrm>
              <a:off x="2165"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301" name="Freeform 613"/>
            <p:cNvSpPr>
              <a:spLocks/>
            </p:cNvSpPr>
            <p:nvPr/>
          </p:nvSpPr>
          <p:spPr bwMode="auto">
            <a:xfrm>
              <a:off x="2183" y="1063"/>
              <a:ext cx="21" cy="41"/>
            </a:xfrm>
            <a:custGeom>
              <a:avLst/>
              <a:gdLst>
                <a:gd name="T0" fmla="*/ 0 w 28"/>
                <a:gd name="T1" fmla="*/ 0 h 72"/>
                <a:gd name="T2" fmla="*/ 14 w 28"/>
                <a:gd name="T3" fmla="*/ 34 h 72"/>
                <a:gd name="T4" fmla="*/ 28 w 28"/>
                <a:gd name="T5" fmla="*/ 72 h 72"/>
              </a:gdLst>
              <a:ahLst/>
              <a:cxnLst>
                <a:cxn ang="0">
                  <a:pos x="T0" y="T1"/>
                </a:cxn>
                <a:cxn ang="0">
                  <a:pos x="T2" y="T3"/>
                </a:cxn>
                <a:cxn ang="0">
                  <a:pos x="T4" y="T5"/>
                </a:cxn>
              </a:cxnLst>
              <a:rect l="0" t="0" r="r" b="b"/>
              <a:pathLst>
                <a:path w="28" h="72">
                  <a:moveTo>
                    <a:pt x="0" y="0"/>
                  </a:moveTo>
                  <a:lnTo>
                    <a:pt x="14" y="34"/>
                  </a:lnTo>
                  <a:lnTo>
                    <a:pt x="28"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302" name="Line 614"/>
            <p:cNvSpPr>
              <a:spLocks noChangeShapeType="1"/>
            </p:cNvSpPr>
            <p:nvPr/>
          </p:nvSpPr>
          <p:spPr bwMode="auto">
            <a:xfrm>
              <a:off x="2204"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303" name="Freeform 615"/>
            <p:cNvSpPr>
              <a:spLocks/>
            </p:cNvSpPr>
            <p:nvPr/>
          </p:nvSpPr>
          <p:spPr bwMode="auto">
            <a:xfrm>
              <a:off x="2222" y="1144"/>
              <a:ext cx="22"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304" name="Freeform 616"/>
            <p:cNvSpPr>
              <a:spLocks/>
            </p:cNvSpPr>
            <p:nvPr/>
          </p:nvSpPr>
          <p:spPr bwMode="auto">
            <a:xfrm>
              <a:off x="2244" y="1182"/>
              <a:ext cx="18" cy="40"/>
            </a:xfrm>
            <a:custGeom>
              <a:avLst/>
              <a:gdLst>
                <a:gd name="T0" fmla="*/ 0 w 24"/>
                <a:gd name="T1" fmla="*/ 0 h 72"/>
                <a:gd name="T2" fmla="*/ 10 w 24"/>
                <a:gd name="T3" fmla="*/ 34 h 72"/>
                <a:gd name="T4" fmla="*/ 24 w 24"/>
                <a:gd name="T5" fmla="*/ 72 h 72"/>
              </a:gdLst>
              <a:ahLst/>
              <a:cxnLst>
                <a:cxn ang="0">
                  <a:pos x="T0" y="T1"/>
                </a:cxn>
                <a:cxn ang="0">
                  <a:pos x="T2" y="T3"/>
                </a:cxn>
                <a:cxn ang="0">
                  <a:pos x="T4" y="T5"/>
                </a:cxn>
              </a:cxnLst>
              <a:rect l="0" t="0" r="r" b="b"/>
              <a:pathLst>
                <a:path w="24" h="72">
                  <a:moveTo>
                    <a:pt x="0" y="0"/>
                  </a:moveTo>
                  <a:lnTo>
                    <a:pt x="10" y="34"/>
                  </a:lnTo>
                  <a:lnTo>
                    <a:pt x="24"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305" name="Freeform 617"/>
            <p:cNvSpPr>
              <a:spLocks/>
            </p:cNvSpPr>
            <p:nvPr/>
          </p:nvSpPr>
          <p:spPr bwMode="auto">
            <a:xfrm>
              <a:off x="2262" y="1222"/>
              <a:ext cx="21"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306" name="Line 618"/>
            <p:cNvSpPr>
              <a:spLocks noChangeShapeType="1"/>
            </p:cNvSpPr>
            <p:nvPr/>
          </p:nvSpPr>
          <p:spPr bwMode="auto">
            <a:xfrm>
              <a:off x="2283"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307" name="Line 619"/>
            <p:cNvSpPr>
              <a:spLocks noChangeShapeType="1"/>
            </p:cNvSpPr>
            <p:nvPr/>
          </p:nvSpPr>
          <p:spPr bwMode="auto">
            <a:xfrm>
              <a:off x="2301"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308" name="Freeform 620"/>
            <p:cNvSpPr>
              <a:spLocks/>
            </p:cNvSpPr>
            <p:nvPr/>
          </p:nvSpPr>
          <p:spPr bwMode="auto">
            <a:xfrm>
              <a:off x="2319" y="1336"/>
              <a:ext cx="22" cy="38"/>
            </a:xfrm>
            <a:custGeom>
              <a:avLst/>
              <a:gdLst>
                <a:gd name="T0" fmla="*/ 0 w 29"/>
                <a:gd name="T1" fmla="*/ 0 h 67"/>
                <a:gd name="T2" fmla="*/ 14 w 29"/>
                <a:gd name="T3" fmla="*/ 33 h 67"/>
                <a:gd name="T4" fmla="*/ 29 w 29"/>
                <a:gd name="T5" fmla="*/ 67 h 67"/>
              </a:gdLst>
              <a:ahLst/>
              <a:cxnLst>
                <a:cxn ang="0">
                  <a:pos x="T0" y="T1"/>
                </a:cxn>
                <a:cxn ang="0">
                  <a:pos x="T2" y="T3"/>
                </a:cxn>
                <a:cxn ang="0">
                  <a:pos x="T4" y="T5"/>
                </a:cxn>
              </a:cxnLst>
              <a:rect l="0" t="0" r="r" b="b"/>
              <a:pathLst>
                <a:path w="29" h="67">
                  <a:moveTo>
                    <a:pt x="0" y="0"/>
                  </a:moveTo>
                  <a:lnTo>
                    <a:pt x="14" y="33"/>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309" name="Line 621"/>
            <p:cNvSpPr>
              <a:spLocks noChangeShapeType="1"/>
            </p:cNvSpPr>
            <p:nvPr/>
          </p:nvSpPr>
          <p:spPr bwMode="auto">
            <a:xfrm>
              <a:off x="2341"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310" name="Freeform 622"/>
            <p:cNvSpPr>
              <a:spLocks/>
            </p:cNvSpPr>
            <p:nvPr/>
          </p:nvSpPr>
          <p:spPr bwMode="auto">
            <a:xfrm>
              <a:off x="2359" y="1409"/>
              <a:ext cx="22" cy="32"/>
            </a:xfrm>
            <a:custGeom>
              <a:avLst/>
              <a:gdLst>
                <a:gd name="T0" fmla="*/ 0 w 29"/>
                <a:gd name="T1" fmla="*/ 0 h 58"/>
                <a:gd name="T2" fmla="*/ 14 w 29"/>
                <a:gd name="T3" fmla="*/ 29 h 58"/>
                <a:gd name="T4" fmla="*/ 29 w 29"/>
                <a:gd name="T5" fmla="*/ 58 h 58"/>
              </a:gdLst>
              <a:ahLst/>
              <a:cxnLst>
                <a:cxn ang="0">
                  <a:pos x="T0" y="T1"/>
                </a:cxn>
                <a:cxn ang="0">
                  <a:pos x="T2" y="T3"/>
                </a:cxn>
                <a:cxn ang="0">
                  <a:pos x="T4" y="T5"/>
                </a:cxn>
              </a:cxnLst>
              <a:rect l="0" t="0" r="r" b="b"/>
              <a:pathLst>
                <a:path w="29" h="58">
                  <a:moveTo>
                    <a:pt x="0" y="0"/>
                  </a:moveTo>
                  <a:lnTo>
                    <a:pt x="14"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311" name="Line 623"/>
            <p:cNvSpPr>
              <a:spLocks noChangeShapeType="1"/>
            </p:cNvSpPr>
            <p:nvPr/>
          </p:nvSpPr>
          <p:spPr bwMode="auto">
            <a:xfrm>
              <a:off x="2381"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312" name="Line 624"/>
            <p:cNvSpPr>
              <a:spLocks noChangeShapeType="1"/>
            </p:cNvSpPr>
            <p:nvPr/>
          </p:nvSpPr>
          <p:spPr bwMode="auto">
            <a:xfrm>
              <a:off x="2399"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313" name="Freeform 625"/>
            <p:cNvSpPr>
              <a:spLocks/>
            </p:cNvSpPr>
            <p:nvPr/>
          </p:nvSpPr>
          <p:spPr bwMode="auto">
            <a:xfrm>
              <a:off x="2416" y="1506"/>
              <a:ext cx="22" cy="30"/>
            </a:xfrm>
            <a:custGeom>
              <a:avLst/>
              <a:gdLst>
                <a:gd name="T0" fmla="*/ 0 w 29"/>
                <a:gd name="T1" fmla="*/ 0 h 53"/>
                <a:gd name="T2" fmla="*/ 15 w 29"/>
                <a:gd name="T3" fmla="*/ 29 h 53"/>
                <a:gd name="T4" fmla="*/ 29 w 29"/>
                <a:gd name="T5" fmla="*/ 53 h 53"/>
              </a:gdLst>
              <a:ahLst/>
              <a:cxnLst>
                <a:cxn ang="0">
                  <a:pos x="T0" y="T1"/>
                </a:cxn>
                <a:cxn ang="0">
                  <a:pos x="T2" y="T3"/>
                </a:cxn>
                <a:cxn ang="0">
                  <a:pos x="T4" y="T5"/>
                </a:cxn>
              </a:cxnLst>
              <a:rect l="0" t="0" r="r" b="b"/>
              <a:pathLst>
                <a:path w="29" h="53">
                  <a:moveTo>
                    <a:pt x="0" y="0"/>
                  </a:moveTo>
                  <a:lnTo>
                    <a:pt x="15" y="29"/>
                  </a:lnTo>
                  <a:lnTo>
                    <a:pt x="29" y="5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314" name="Line 626"/>
            <p:cNvSpPr>
              <a:spLocks noChangeShapeType="1"/>
            </p:cNvSpPr>
            <p:nvPr/>
          </p:nvSpPr>
          <p:spPr bwMode="auto">
            <a:xfrm>
              <a:off x="2438"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315" name="Freeform 627"/>
            <p:cNvSpPr>
              <a:spLocks/>
            </p:cNvSpPr>
            <p:nvPr/>
          </p:nvSpPr>
          <p:spPr bwMode="auto">
            <a:xfrm>
              <a:off x="2456" y="1566"/>
              <a:ext cx="22" cy="27"/>
            </a:xfrm>
            <a:custGeom>
              <a:avLst/>
              <a:gdLst>
                <a:gd name="T0" fmla="*/ 0 w 29"/>
                <a:gd name="T1" fmla="*/ 0 h 48"/>
                <a:gd name="T2" fmla="*/ 15 w 29"/>
                <a:gd name="T3" fmla="*/ 24 h 48"/>
                <a:gd name="T4" fmla="*/ 29 w 29"/>
                <a:gd name="T5" fmla="*/ 48 h 48"/>
              </a:gdLst>
              <a:ahLst/>
              <a:cxnLst>
                <a:cxn ang="0">
                  <a:pos x="T0" y="T1"/>
                </a:cxn>
                <a:cxn ang="0">
                  <a:pos x="T2" y="T3"/>
                </a:cxn>
                <a:cxn ang="0">
                  <a:pos x="T4" y="T5"/>
                </a:cxn>
              </a:cxnLst>
              <a:rect l="0" t="0" r="r" b="b"/>
              <a:pathLst>
                <a:path w="29" h="48">
                  <a:moveTo>
                    <a:pt x="0" y="0"/>
                  </a:moveTo>
                  <a:lnTo>
                    <a:pt x="15" y="24"/>
                  </a:lnTo>
                  <a:lnTo>
                    <a:pt x="29"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316" name="Line 628"/>
            <p:cNvSpPr>
              <a:spLocks noChangeShapeType="1"/>
            </p:cNvSpPr>
            <p:nvPr/>
          </p:nvSpPr>
          <p:spPr bwMode="auto">
            <a:xfrm>
              <a:off x="2478"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317" name="Freeform 629"/>
            <p:cNvSpPr>
              <a:spLocks/>
            </p:cNvSpPr>
            <p:nvPr/>
          </p:nvSpPr>
          <p:spPr bwMode="auto">
            <a:xfrm>
              <a:off x="2496" y="1617"/>
              <a:ext cx="22" cy="24"/>
            </a:xfrm>
            <a:custGeom>
              <a:avLst/>
              <a:gdLst>
                <a:gd name="T0" fmla="*/ 0 w 29"/>
                <a:gd name="T1" fmla="*/ 0 h 43"/>
                <a:gd name="T2" fmla="*/ 14 w 29"/>
                <a:gd name="T3" fmla="*/ 19 h 43"/>
                <a:gd name="T4" fmla="*/ 29 w 29"/>
                <a:gd name="T5" fmla="*/ 43 h 43"/>
              </a:gdLst>
              <a:ahLst/>
              <a:cxnLst>
                <a:cxn ang="0">
                  <a:pos x="T0" y="T1"/>
                </a:cxn>
                <a:cxn ang="0">
                  <a:pos x="T2" y="T3"/>
                </a:cxn>
                <a:cxn ang="0">
                  <a:pos x="T4" y="T5"/>
                </a:cxn>
              </a:cxnLst>
              <a:rect l="0" t="0" r="r" b="b"/>
              <a:pathLst>
                <a:path w="29" h="43">
                  <a:moveTo>
                    <a:pt x="0" y="0"/>
                  </a:moveTo>
                  <a:lnTo>
                    <a:pt x="14" y="19"/>
                  </a:lnTo>
                  <a:lnTo>
                    <a:pt x="29" y="4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318" name="Line 630"/>
            <p:cNvSpPr>
              <a:spLocks noChangeShapeType="1"/>
            </p:cNvSpPr>
            <p:nvPr/>
          </p:nvSpPr>
          <p:spPr bwMode="auto">
            <a:xfrm>
              <a:off x="2518"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319" name="Line 631"/>
            <p:cNvSpPr>
              <a:spLocks noChangeShapeType="1"/>
            </p:cNvSpPr>
            <p:nvPr/>
          </p:nvSpPr>
          <p:spPr bwMode="auto">
            <a:xfrm>
              <a:off x="2536"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320" name="Freeform 632"/>
            <p:cNvSpPr>
              <a:spLocks/>
            </p:cNvSpPr>
            <p:nvPr/>
          </p:nvSpPr>
          <p:spPr bwMode="auto">
            <a:xfrm>
              <a:off x="2554" y="1686"/>
              <a:ext cx="21" cy="20"/>
            </a:xfrm>
            <a:custGeom>
              <a:avLst/>
              <a:gdLst>
                <a:gd name="T0" fmla="*/ 0 w 29"/>
                <a:gd name="T1" fmla="*/ 0 h 34"/>
                <a:gd name="T2" fmla="*/ 14 w 29"/>
                <a:gd name="T3" fmla="*/ 20 h 34"/>
                <a:gd name="T4" fmla="*/ 29 w 29"/>
                <a:gd name="T5" fmla="*/ 34 h 34"/>
              </a:gdLst>
              <a:ahLst/>
              <a:cxnLst>
                <a:cxn ang="0">
                  <a:pos x="T0" y="T1"/>
                </a:cxn>
                <a:cxn ang="0">
                  <a:pos x="T2" y="T3"/>
                </a:cxn>
                <a:cxn ang="0">
                  <a:pos x="T4" y="T5"/>
                </a:cxn>
              </a:cxnLst>
              <a:rect l="0" t="0" r="r" b="b"/>
              <a:pathLst>
                <a:path w="29" h="34">
                  <a:moveTo>
                    <a:pt x="0" y="0"/>
                  </a:moveTo>
                  <a:lnTo>
                    <a:pt x="14" y="20"/>
                  </a:lnTo>
                  <a:lnTo>
                    <a:pt x="29" y="3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321" name="Line 633"/>
            <p:cNvSpPr>
              <a:spLocks noChangeShapeType="1"/>
            </p:cNvSpPr>
            <p:nvPr/>
          </p:nvSpPr>
          <p:spPr bwMode="auto">
            <a:xfrm>
              <a:off x="2575"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322" name="Freeform 634"/>
            <p:cNvSpPr>
              <a:spLocks/>
            </p:cNvSpPr>
            <p:nvPr/>
          </p:nvSpPr>
          <p:spPr bwMode="auto">
            <a:xfrm>
              <a:off x="2593" y="1725"/>
              <a:ext cx="21" cy="15"/>
            </a:xfrm>
            <a:custGeom>
              <a:avLst/>
              <a:gdLst>
                <a:gd name="T0" fmla="*/ 0 w 28"/>
                <a:gd name="T1" fmla="*/ 0 h 28"/>
                <a:gd name="T2" fmla="*/ 14 w 28"/>
                <a:gd name="T3" fmla="*/ 14 h 28"/>
                <a:gd name="T4" fmla="*/ 28 w 28"/>
                <a:gd name="T5" fmla="*/ 28 h 28"/>
              </a:gdLst>
              <a:ahLst/>
              <a:cxnLst>
                <a:cxn ang="0">
                  <a:pos x="T0" y="T1"/>
                </a:cxn>
                <a:cxn ang="0">
                  <a:pos x="T2" y="T3"/>
                </a:cxn>
                <a:cxn ang="0">
                  <a:pos x="T4" y="T5"/>
                </a:cxn>
              </a:cxnLst>
              <a:rect l="0" t="0" r="r" b="b"/>
              <a:pathLst>
                <a:path w="28" h="28">
                  <a:moveTo>
                    <a:pt x="0" y="0"/>
                  </a:moveTo>
                  <a:lnTo>
                    <a:pt x="14" y="14"/>
                  </a:lnTo>
                  <a:lnTo>
                    <a:pt x="28" y="2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323" name="Line 635"/>
            <p:cNvSpPr>
              <a:spLocks noChangeShapeType="1"/>
            </p:cNvSpPr>
            <p:nvPr/>
          </p:nvSpPr>
          <p:spPr bwMode="auto">
            <a:xfrm>
              <a:off x="2614"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324" name="Freeform 636"/>
            <p:cNvSpPr>
              <a:spLocks/>
            </p:cNvSpPr>
            <p:nvPr/>
          </p:nvSpPr>
          <p:spPr bwMode="auto">
            <a:xfrm>
              <a:off x="2632" y="1757"/>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325" name="Line 637"/>
            <p:cNvSpPr>
              <a:spLocks noChangeShapeType="1"/>
            </p:cNvSpPr>
            <p:nvPr/>
          </p:nvSpPr>
          <p:spPr bwMode="auto">
            <a:xfrm>
              <a:off x="2654"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326" name="Line 638"/>
            <p:cNvSpPr>
              <a:spLocks noChangeShapeType="1"/>
            </p:cNvSpPr>
            <p:nvPr/>
          </p:nvSpPr>
          <p:spPr bwMode="auto">
            <a:xfrm>
              <a:off x="2672"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327" name="Freeform 639"/>
            <p:cNvSpPr>
              <a:spLocks/>
            </p:cNvSpPr>
            <p:nvPr/>
          </p:nvSpPr>
          <p:spPr bwMode="auto">
            <a:xfrm>
              <a:off x="2690" y="1797"/>
              <a:ext cx="22" cy="11"/>
            </a:xfrm>
            <a:custGeom>
              <a:avLst/>
              <a:gdLst>
                <a:gd name="T0" fmla="*/ 0 w 29"/>
                <a:gd name="T1" fmla="*/ 0 h 19"/>
                <a:gd name="T2" fmla="*/ 14 w 29"/>
                <a:gd name="T3" fmla="*/ 10 h 19"/>
                <a:gd name="T4" fmla="*/ 29 w 29"/>
                <a:gd name="T5" fmla="*/ 19 h 19"/>
              </a:gdLst>
              <a:ahLst/>
              <a:cxnLst>
                <a:cxn ang="0">
                  <a:pos x="T0" y="T1"/>
                </a:cxn>
                <a:cxn ang="0">
                  <a:pos x="T2" y="T3"/>
                </a:cxn>
                <a:cxn ang="0">
                  <a:pos x="T4" y="T5"/>
                </a:cxn>
              </a:cxnLst>
              <a:rect l="0" t="0" r="r" b="b"/>
              <a:pathLst>
                <a:path w="29" h="19">
                  <a:moveTo>
                    <a:pt x="0" y="0"/>
                  </a:moveTo>
                  <a:lnTo>
                    <a:pt x="14" y="10"/>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328" name="Line 640"/>
            <p:cNvSpPr>
              <a:spLocks noChangeShapeType="1"/>
            </p:cNvSpPr>
            <p:nvPr/>
          </p:nvSpPr>
          <p:spPr bwMode="auto">
            <a:xfrm>
              <a:off x="2712"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329" name="Freeform 641"/>
            <p:cNvSpPr>
              <a:spLocks/>
            </p:cNvSpPr>
            <p:nvPr/>
          </p:nvSpPr>
          <p:spPr bwMode="auto">
            <a:xfrm>
              <a:off x="2730" y="1819"/>
              <a:ext cx="22" cy="11"/>
            </a:xfrm>
            <a:custGeom>
              <a:avLst/>
              <a:gdLst>
                <a:gd name="T0" fmla="*/ 0 w 29"/>
                <a:gd name="T1" fmla="*/ 0 h 19"/>
                <a:gd name="T2" fmla="*/ 14 w 29"/>
                <a:gd name="T3" fmla="*/ 9 h 19"/>
                <a:gd name="T4" fmla="*/ 29 w 29"/>
                <a:gd name="T5" fmla="*/ 19 h 19"/>
              </a:gdLst>
              <a:ahLst/>
              <a:cxnLst>
                <a:cxn ang="0">
                  <a:pos x="T0" y="T1"/>
                </a:cxn>
                <a:cxn ang="0">
                  <a:pos x="T2" y="T3"/>
                </a:cxn>
                <a:cxn ang="0">
                  <a:pos x="T4" y="T5"/>
                </a:cxn>
              </a:cxnLst>
              <a:rect l="0" t="0" r="r" b="b"/>
              <a:pathLst>
                <a:path w="29" h="19">
                  <a:moveTo>
                    <a:pt x="0" y="0"/>
                  </a:moveTo>
                  <a:lnTo>
                    <a:pt x="14" y="9"/>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330" name="Line 642"/>
            <p:cNvSpPr>
              <a:spLocks noChangeShapeType="1"/>
            </p:cNvSpPr>
            <p:nvPr/>
          </p:nvSpPr>
          <p:spPr bwMode="auto">
            <a:xfrm>
              <a:off x="2752"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331" name="Line 643"/>
            <p:cNvSpPr>
              <a:spLocks noChangeShapeType="1"/>
            </p:cNvSpPr>
            <p:nvPr/>
          </p:nvSpPr>
          <p:spPr bwMode="auto">
            <a:xfrm>
              <a:off x="2770"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332" name="Freeform 644"/>
            <p:cNvSpPr>
              <a:spLocks/>
            </p:cNvSpPr>
            <p:nvPr/>
          </p:nvSpPr>
          <p:spPr bwMode="auto">
            <a:xfrm>
              <a:off x="2788" y="1846"/>
              <a:ext cx="21" cy="5"/>
            </a:xfrm>
            <a:custGeom>
              <a:avLst/>
              <a:gdLst>
                <a:gd name="T0" fmla="*/ 0 w 28"/>
                <a:gd name="T1" fmla="*/ 0 h 9"/>
                <a:gd name="T2" fmla="*/ 14 w 28"/>
                <a:gd name="T3" fmla="*/ 4 h 9"/>
                <a:gd name="T4" fmla="*/ 28 w 28"/>
                <a:gd name="T5" fmla="*/ 9 h 9"/>
              </a:gdLst>
              <a:ahLst/>
              <a:cxnLst>
                <a:cxn ang="0">
                  <a:pos x="T0" y="T1"/>
                </a:cxn>
                <a:cxn ang="0">
                  <a:pos x="T2" y="T3"/>
                </a:cxn>
                <a:cxn ang="0">
                  <a:pos x="T4" y="T5"/>
                </a:cxn>
              </a:cxnLst>
              <a:rect l="0" t="0" r="r" b="b"/>
              <a:pathLst>
                <a:path w="28" h="9">
                  <a:moveTo>
                    <a:pt x="0" y="0"/>
                  </a:moveTo>
                  <a:lnTo>
                    <a:pt x="14" y="4"/>
                  </a:lnTo>
                  <a:lnTo>
                    <a:pt x="28"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333" name="Line 645"/>
            <p:cNvSpPr>
              <a:spLocks noChangeShapeType="1"/>
            </p:cNvSpPr>
            <p:nvPr/>
          </p:nvSpPr>
          <p:spPr bwMode="auto">
            <a:xfrm>
              <a:off x="2809"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334" name="Freeform 646"/>
            <p:cNvSpPr>
              <a:spLocks/>
            </p:cNvSpPr>
            <p:nvPr/>
          </p:nvSpPr>
          <p:spPr bwMode="auto">
            <a:xfrm>
              <a:off x="2827" y="1857"/>
              <a:ext cx="22" cy="5"/>
            </a:xfrm>
            <a:custGeom>
              <a:avLst/>
              <a:gdLst>
                <a:gd name="T0" fmla="*/ 0 w 29"/>
                <a:gd name="T1" fmla="*/ 0 h 9"/>
                <a:gd name="T2" fmla="*/ 15 w 29"/>
                <a:gd name="T3" fmla="*/ 5 h 9"/>
                <a:gd name="T4" fmla="*/ 29 w 29"/>
                <a:gd name="T5" fmla="*/ 9 h 9"/>
              </a:gdLst>
              <a:ahLst/>
              <a:cxnLst>
                <a:cxn ang="0">
                  <a:pos x="T0" y="T1"/>
                </a:cxn>
                <a:cxn ang="0">
                  <a:pos x="T2" y="T3"/>
                </a:cxn>
                <a:cxn ang="0">
                  <a:pos x="T4" y="T5"/>
                </a:cxn>
              </a:cxnLst>
              <a:rect l="0" t="0" r="r" b="b"/>
              <a:pathLst>
                <a:path w="29" h="9">
                  <a:moveTo>
                    <a:pt x="0" y="0"/>
                  </a:moveTo>
                  <a:lnTo>
                    <a:pt x="15" y="5"/>
                  </a:lnTo>
                  <a:lnTo>
                    <a:pt x="29"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335" name="Line 647"/>
            <p:cNvSpPr>
              <a:spLocks noChangeShapeType="1"/>
            </p:cNvSpPr>
            <p:nvPr/>
          </p:nvSpPr>
          <p:spPr bwMode="auto">
            <a:xfrm>
              <a:off x="2849"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336" name="Freeform 648"/>
            <p:cNvSpPr>
              <a:spLocks/>
            </p:cNvSpPr>
            <p:nvPr/>
          </p:nvSpPr>
          <p:spPr bwMode="auto">
            <a:xfrm>
              <a:off x="2867" y="1868"/>
              <a:ext cx="21" cy="5"/>
            </a:xfrm>
            <a:custGeom>
              <a:avLst/>
              <a:gdLst>
                <a:gd name="T0" fmla="*/ 0 w 29"/>
                <a:gd name="T1" fmla="*/ 0 h 10"/>
                <a:gd name="T2" fmla="*/ 14 w 29"/>
                <a:gd name="T3" fmla="*/ 5 h 10"/>
                <a:gd name="T4" fmla="*/ 29 w 29"/>
                <a:gd name="T5" fmla="*/ 10 h 10"/>
              </a:gdLst>
              <a:ahLst/>
              <a:cxnLst>
                <a:cxn ang="0">
                  <a:pos x="T0" y="T1"/>
                </a:cxn>
                <a:cxn ang="0">
                  <a:pos x="T2" y="T3"/>
                </a:cxn>
                <a:cxn ang="0">
                  <a:pos x="T4" y="T5"/>
                </a:cxn>
              </a:cxnLst>
              <a:rect l="0" t="0" r="r" b="b"/>
              <a:pathLst>
                <a:path w="29" h="10">
                  <a:moveTo>
                    <a:pt x="0" y="0"/>
                  </a:moveTo>
                  <a:lnTo>
                    <a:pt x="14" y="5"/>
                  </a:lnTo>
                  <a:lnTo>
                    <a:pt x="29"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337" name="Line 649"/>
            <p:cNvSpPr>
              <a:spLocks noChangeShapeType="1"/>
            </p:cNvSpPr>
            <p:nvPr/>
          </p:nvSpPr>
          <p:spPr bwMode="auto">
            <a:xfrm>
              <a:off x="2888"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338" name="Line 650"/>
            <p:cNvSpPr>
              <a:spLocks noChangeShapeType="1"/>
            </p:cNvSpPr>
            <p:nvPr/>
          </p:nvSpPr>
          <p:spPr bwMode="auto">
            <a:xfrm>
              <a:off x="2906"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339" name="Freeform 651"/>
            <p:cNvSpPr>
              <a:spLocks/>
            </p:cNvSpPr>
            <p:nvPr/>
          </p:nvSpPr>
          <p:spPr bwMode="auto">
            <a:xfrm>
              <a:off x="2924" y="1881"/>
              <a:ext cx="22" cy="3"/>
            </a:xfrm>
            <a:custGeom>
              <a:avLst/>
              <a:gdLst>
                <a:gd name="T0" fmla="*/ 0 w 29"/>
                <a:gd name="T1" fmla="*/ 0 h 5"/>
                <a:gd name="T2" fmla="*/ 14 w 29"/>
                <a:gd name="T3" fmla="*/ 5 h 5"/>
                <a:gd name="T4" fmla="*/ 29 w 29"/>
                <a:gd name="T5" fmla="*/ 5 h 5"/>
              </a:gdLst>
              <a:ahLst/>
              <a:cxnLst>
                <a:cxn ang="0">
                  <a:pos x="T0" y="T1"/>
                </a:cxn>
                <a:cxn ang="0">
                  <a:pos x="T2" y="T3"/>
                </a:cxn>
                <a:cxn ang="0">
                  <a:pos x="T4" y="T5"/>
                </a:cxn>
              </a:cxnLst>
              <a:rect l="0" t="0" r="r" b="b"/>
              <a:pathLst>
                <a:path w="29" h="5">
                  <a:moveTo>
                    <a:pt x="0" y="0"/>
                  </a:moveTo>
                  <a:lnTo>
                    <a:pt x="14"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340" name="Line 652"/>
            <p:cNvSpPr>
              <a:spLocks noChangeShapeType="1"/>
            </p:cNvSpPr>
            <p:nvPr/>
          </p:nvSpPr>
          <p:spPr bwMode="auto">
            <a:xfrm>
              <a:off x="2946"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341" name="Freeform 653"/>
            <p:cNvSpPr>
              <a:spLocks/>
            </p:cNvSpPr>
            <p:nvPr/>
          </p:nvSpPr>
          <p:spPr bwMode="auto">
            <a:xfrm>
              <a:off x="2964" y="1887"/>
              <a:ext cx="21" cy="2"/>
            </a:xfrm>
            <a:custGeom>
              <a:avLst/>
              <a:gdLst>
                <a:gd name="T0" fmla="*/ 0 w 28"/>
                <a:gd name="T1" fmla="*/ 0 h 4"/>
                <a:gd name="T2" fmla="*/ 14 w 28"/>
                <a:gd name="T3" fmla="*/ 4 h 4"/>
                <a:gd name="T4" fmla="*/ 28 w 28"/>
                <a:gd name="T5" fmla="*/ 4 h 4"/>
              </a:gdLst>
              <a:ahLst/>
              <a:cxnLst>
                <a:cxn ang="0">
                  <a:pos x="T0" y="T1"/>
                </a:cxn>
                <a:cxn ang="0">
                  <a:pos x="T2" y="T3"/>
                </a:cxn>
                <a:cxn ang="0">
                  <a:pos x="T4" y="T5"/>
                </a:cxn>
              </a:cxnLst>
              <a:rect l="0" t="0" r="r" b="b"/>
              <a:pathLst>
                <a:path w="28" h="4">
                  <a:moveTo>
                    <a:pt x="0" y="0"/>
                  </a:moveTo>
                  <a:lnTo>
                    <a:pt x="14" y="4"/>
                  </a:lnTo>
                  <a:lnTo>
                    <a:pt x="28"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342" name="Line 654"/>
            <p:cNvSpPr>
              <a:spLocks noChangeShapeType="1"/>
            </p:cNvSpPr>
            <p:nvPr/>
          </p:nvSpPr>
          <p:spPr bwMode="auto">
            <a:xfrm>
              <a:off x="2985"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343" name="Line 655"/>
            <p:cNvSpPr>
              <a:spLocks noChangeShapeType="1"/>
            </p:cNvSpPr>
            <p:nvPr/>
          </p:nvSpPr>
          <p:spPr bwMode="auto">
            <a:xfrm>
              <a:off x="3003"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344" name="Freeform 656"/>
            <p:cNvSpPr>
              <a:spLocks/>
            </p:cNvSpPr>
            <p:nvPr/>
          </p:nvSpPr>
          <p:spPr bwMode="auto">
            <a:xfrm>
              <a:off x="3021" y="1892"/>
              <a:ext cx="22" cy="3"/>
            </a:xfrm>
            <a:custGeom>
              <a:avLst/>
              <a:gdLst>
                <a:gd name="T0" fmla="*/ 0 w 29"/>
                <a:gd name="T1" fmla="*/ 0 h 5"/>
                <a:gd name="T2" fmla="*/ 15 w 29"/>
                <a:gd name="T3" fmla="*/ 5 h 5"/>
                <a:gd name="T4" fmla="*/ 29 w 29"/>
                <a:gd name="T5" fmla="*/ 5 h 5"/>
              </a:gdLst>
              <a:ahLst/>
              <a:cxnLst>
                <a:cxn ang="0">
                  <a:pos x="T0" y="T1"/>
                </a:cxn>
                <a:cxn ang="0">
                  <a:pos x="T2" y="T3"/>
                </a:cxn>
                <a:cxn ang="0">
                  <a:pos x="T4" y="T5"/>
                </a:cxn>
              </a:cxnLst>
              <a:rect l="0" t="0" r="r" b="b"/>
              <a:pathLst>
                <a:path w="29" h="5">
                  <a:moveTo>
                    <a:pt x="0" y="0"/>
                  </a:moveTo>
                  <a:lnTo>
                    <a:pt x="15"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345" name="Line 657"/>
            <p:cNvSpPr>
              <a:spLocks noChangeShapeType="1"/>
            </p:cNvSpPr>
            <p:nvPr/>
          </p:nvSpPr>
          <p:spPr bwMode="auto">
            <a:xfrm>
              <a:off x="3043"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346" name="Freeform 658"/>
            <p:cNvSpPr>
              <a:spLocks/>
            </p:cNvSpPr>
            <p:nvPr/>
          </p:nvSpPr>
          <p:spPr bwMode="auto">
            <a:xfrm>
              <a:off x="3061" y="1895"/>
              <a:ext cx="22" cy="2"/>
            </a:xfrm>
            <a:custGeom>
              <a:avLst/>
              <a:gdLst>
                <a:gd name="T0" fmla="*/ 0 w 29"/>
                <a:gd name="T1" fmla="*/ 0 h 5"/>
                <a:gd name="T2" fmla="*/ 15 w 29"/>
                <a:gd name="T3" fmla="*/ 0 h 5"/>
                <a:gd name="T4" fmla="*/ 29 w 29"/>
                <a:gd name="T5" fmla="*/ 5 h 5"/>
              </a:gdLst>
              <a:ahLst/>
              <a:cxnLst>
                <a:cxn ang="0">
                  <a:pos x="T0" y="T1"/>
                </a:cxn>
                <a:cxn ang="0">
                  <a:pos x="T2" y="T3"/>
                </a:cxn>
                <a:cxn ang="0">
                  <a:pos x="T4" y="T5"/>
                </a:cxn>
              </a:cxnLst>
              <a:rect l="0" t="0" r="r" b="b"/>
              <a:pathLst>
                <a:path w="29" h="5">
                  <a:moveTo>
                    <a:pt x="0" y="0"/>
                  </a:moveTo>
                  <a:lnTo>
                    <a:pt x="15" y="0"/>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347" name="Line 659"/>
            <p:cNvSpPr>
              <a:spLocks noChangeShapeType="1"/>
            </p:cNvSpPr>
            <p:nvPr/>
          </p:nvSpPr>
          <p:spPr bwMode="auto">
            <a:xfrm>
              <a:off x="308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348" name="Freeform 660"/>
            <p:cNvSpPr>
              <a:spLocks/>
            </p:cNvSpPr>
            <p:nvPr/>
          </p:nvSpPr>
          <p:spPr bwMode="auto">
            <a:xfrm>
              <a:off x="3101" y="1897"/>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349" name="Line 661"/>
            <p:cNvSpPr>
              <a:spLocks noChangeShapeType="1"/>
            </p:cNvSpPr>
            <p:nvPr/>
          </p:nvSpPr>
          <p:spPr bwMode="auto">
            <a:xfrm>
              <a:off x="312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350" name="Freeform 662"/>
            <p:cNvSpPr>
              <a:spLocks/>
            </p:cNvSpPr>
            <p:nvPr/>
          </p:nvSpPr>
          <p:spPr bwMode="auto">
            <a:xfrm>
              <a:off x="3141" y="1897"/>
              <a:ext cx="18" cy="3"/>
            </a:xfrm>
            <a:custGeom>
              <a:avLst/>
              <a:gdLst>
                <a:gd name="T0" fmla="*/ 0 w 24"/>
                <a:gd name="T1" fmla="*/ 0 h 5"/>
                <a:gd name="T2" fmla="*/ 9 w 24"/>
                <a:gd name="T3" fmla="*/ 0 h 5"/>
                <a:gd name="T4" fmla="*/ 24 w 24"/>
                <a:gd name="T5" fmla="*/ 5 h 5"/>
              </a:gdLst>
              <a:ahLst/>
              <a:cxnLst>
                <a:cxn ang="0">
                  <a:pos x="T0" y="T1"/>
                </a:cxn>
                <a:cxn ang="0">
                  <a:pos x="T2" y="T3"/>
                </a:cxn>
                <a:cxn ang="0">
                  <a:pos x="T4" y="T5"/>
                </a:cxn>
              </a:cxnLst>
              <a:rect l="0" t="0" r="r" b="b"/>
              <a:pathLst>
                <a:path w="24" h="5">
                  <a:moveTo>
                    <a:pt x="0" y="0"/>
                  </a:moveTo>
                  <a:lnTo>
                    <a:pt x="9" y="0"/>
                  </a:lnTo>
                  <a:lnTo>
                    <a:pt x="24"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351" name="Freeform 663"/>
            <p:cNvSpPr>
              <a:spLocks/>
            </p:cNvSpPr>
            <p:nvPr/>
          </p:nvSpPr>
          <p:spPr bwMode="auto">
            <a:xfrm>
              <a:off x="3159"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352" name="Line 664"/>
            <p:cNvSpPr>
              <a:spLocks noChangeShapeType="1"/>
            </p:cNvSpPr>
            <p:nvPr/>
          </p:nvSpPr>
          <p:spPr bwMode="auto">
            <a:xfrm>
              <a:off x="318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353" name="Freeform 665"/>
            <p:cNvSpPr>
              <a:spLocks/>
            </p:cNvSpPr>
            <p:nvPr/>
          </p:nvSpPr>
          <p:spPr bwMode="auto">
            <a:xfrm>
              <a:off x="3198" y="1900"/>
              <a:ext cx="21"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354" name="Line 666"/>
            <p:cNvSpPr>
              <a:spLocks noChangeShapeType="1"/>
            </p:cNvSpPr>
            <p:nvPr/>
          </p:nvSpPr>
          <p:spPr bwMode="auto">
            <a:xfrm>
              <a:off x="321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355" name="Line 667"/>
            <p:cNvSpPr>
              <a:spLocks noChangeShapeType="1"/>
            </p:cNvSpPr>
            <p:nvPr/>
          </p:nvSpPr>
          <p:spPr bwMode="auto">
            <a:xfrm>
              <a:off x="3237"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356" name="Freeform 668"/>
            <p:cNvSpPr>
              <a:spLocks/>
            </p:cNvSpPr>
            <p:nvPr/>
          </p:nvSpPr>
          <p:spPr bwMode="auto">
            <a:xfrm>
              <a:off x="3255" y="1900"/>
              <a:ext cx="22" cy="2"/>
            </a:xfrm>
            <a:custGeom>
              <a:avLst/>
              <a:gdLst>
                <a:gd name="T0" fmla="*/ 0 w 29"/>
                <a:gd name="T1" fmla="*/ 0 h 4"/>
                <a:gd name="T2" fmla="*/ 15 w 29"/>
                <a:gd name="T3" fmla="*/ 0 h 4"/>
                <a:gd name="T4" fmla="*/ 29 w 29"/>
                <a:gd name="T5" fmla="*/ 4 h 4"/>
              </a:gdLst>
              <a:ahLst/>
              <a:cxnLst>
                <a:cxn ang="0">
                  <a:pos x="T0" y="T1"/>
                </a:cxn>
                <a:cxn ang="0">
                  <a:pos x="T2" y="T3"/>
                </a:cxn>
                <a:cxn ang="0">
                  <a:pos x="T4" y="T5"/>
                </a:cxn>
              </a:cxnLst>
              <a:rect l="0" t="0" r="r" b="b"/>
              <a:pathLst>
                <a:path w="29" h="4">
                  <a:moveTo>
                    <a:pt x="0" y="0"/>
                  </a:moveTo>
                  <a:lnTo>
                    <a:pt x="15" y="0"/>
                  </a:lnTo>
                  <a:lnTo>
                    <a:pt x="29"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357" name="Line 669"/>
            <p:cNvSpPr>
              <a:spLocks noChangeShapeType="1"/>
            </p:cNvSpPr>
            <p:nvPr/>
          </p:nvSpPr>
          <p:spPr bwMode="auto">
            <a:xfrm>
              <a:off x="327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358" name="Freeform 670"/>
            <p:cNvSpPr>
              <a:spLocks/>
            </p:cNvSpPr>
            <p:nvPr/>
          </p:nvSpPr>
          <p:spPr bwMode="auto">
            <a:xfrm>
              <a:off x="3295" y="1902"/>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359" name="Line 671"/>
            <p:cNvSpPr>
              <a:spLocks noChangeShapeType="1"/>
            </p:cNvSpPr>
            <p:nvPr/>
          </p:nvSpPr>
          <p:spPr bwMode="auto">
            <a:xfrm>
              <a:off x="331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360" name="Freeform 672"/>
            <p:cNvSpPr>
              <a:spLocks/>
            </p:cNvSpPr>
            <p:nvPr/>
          </p:nvSpPr>
          <p:spPr bwMode="auto">
            <a:xfrm>
              <a:off x="3335"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361" name="Line 673"/>
            <p:cNvSpPr>
              <a:spLocks noChangeShapeType="1"/>
            </p:cNvSpPr>
            <p:nvPr/>
          </p:nvSpPr>
          <p:spPr bwMode="auto">
            <a:xfrm>
              <a:off x="3356"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362" name="Freeform 674"/>
            <p:cNvSpPr>
              <a:spLocks/>
            </p:cNvSpPr>
            <p:nvPr/>
          </p:nvSpPr>
          <p:spPr bwMode="auto">
            <a:xfrm>
              <a:off x="288" y="1901"/>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grpSp>
      <p:grpSp>
        <p:nvGrpSpPr>
          <p:cNvPr id="115363" name="Group 675"/>
          <p:cNvGrpSpPr>
            <a:grpSpLocks/>
          </p:cNvGrpSpPr>
          <p:nvPr/>
        </p:nvGrpSpPr>
        <p:grpSpPr bwMode="auto">
          <a:xfrm rot="-16200000">
            <a:off x="5177631" y="2674144"/>
            <a:ext cx="2322513" cy="136525"/>
            <a:chOff x="253" y="586"/>
            <a:chExt cx="3121" cy="1317"/>
          </a:xfrm>
        </p:grpSpPr>
        <p:sp>
          <p:nvSpPr>
            <p:cNvPr id="115364" name="Line 676"/>
            <p:cNvSpPr>
              <a:spLocks noChangeShapeType="1"/>
            </p:cNvSpPr>
            <p:nvPr/>
          </p:nvSpPr>
          <p:spPr bwMode="auto">
            <a:xfrm>
              <a:off x="253"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365" name="Freeform 677"/>
            <p:cNvSpPr>
              <a:spLocks/>
            </p:cNvSpPr>
            <p:nvPr/>
          </p:nvSpPr>
          <p:spPr bwMode="auto">
            <a:xfrm>
              <a:off x="271"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366" name="Freeform 678"/>
            <p:cNvSpPr>
              <a:spLocks/>
            </p:cNvSpPr>
            <p:nvPr/>
          </p:nvSpPr>
          <p:spPr bwMode="auto">
            <a:xfrm>
              <a:off x="310" y="1902"/>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367" name="Line 679"/>
            <p:cNvSpPr>
              <a:spLocks noChangeShapeType="1"/>
            </p:cNvSpPr>
            <p:nvPr/>
          </p:nvSpPr>
          <p:spPr bwMode="auto">
            <a:xfrm>
              <a:off x="332"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368" name="Freeform 680"/>
            <p:cNvSpPr>
              <a:spLocks/>
            </p:cNvSpPr>
            <p:nvPr/>
          </p:nvSpPr>
          <p:spPr bwMode="auto">
            <a:xfrm>
              <a:off x="350" y="1900"/>
              <a:ext cx="22" cy="2"/>
            </a:xfrm>
            <a:custGeom>
              <a:avLst/>
              <a:gdLst>
                <a:gd name="T0" fmla="*/ 0 w 29"/>
                <a:gd name="T1" fmla="*/ 4 h 4"/>
                <a:gd name="T2" fmla="*/ 14 w 29"/>
                <a:gd name="T3" fmla="*/ 0 h 4"/>
                <a:gd name="T4" fmla="*/ 29 w 29"/>
                <a:gd name="T5" fmla="*/ 0 h 4"/>
              </a:gdLst>
              <a:ahLst/>
              <a:cxnLst>
                <a:cxn ang="0">
                  <a:pos x="T0" y="T1"/>
                </a:cxn>
                <a:cxn ang="0">
                  <a:pos x="T2" y="T3"/>
                </a:cxn>
                <a:cxn ang="0">
                  <a:pos x="T4" y="T5"/>
                </a:cxn>
              </a:cxnLst>
              <a:rect l="0" t="0" r="r" b="b"/>
              <a:pathLst>
                <a:path w="29" h="4">
                  <a:moveTo>
                    <a:pt x="0" y="4"/>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369" name="Line 681"/>
            <p:cNvSpPr>
              <a:spLocks noChangeShapeType="1"/>
            </p:cNvSpPr>
            <p:nvPr/>
          </p:nvSpPr>
          <p:spPr bwMode="auto">
            <a:xfrm>
              <a:off x="372"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370" name="Line 682"/>
            <p:cNvSpPr>
              <a:spLocks noChangeShapeType="1"/>
            </p:cNvSpPr>
            <p:nvPr/>
          </p:nvSpPr>
          <p:spPr bwMode="auto">
            <a:xfrm>
              <a:off x="39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371" name="Freeform 683"/>
            <p:cNvSpPr>
              <a:spLocks/>
            </p:cNvSpPr>
            <p:nvPr/>
          </p:nvSpPr>
          <p:spPr bwMode="auto">
            <a:xfrm>
              <a:off x="408" y="1900"/>
              <a:ext cx="21"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372" name="Line 684"/>
            <p:cNvSpPr>
              <a:spLocks noChangeShapeType="1"/>
            </p:cNvSpPr>
            <p:nvPr/>
          </p:nvSpPr>
          <p:spPr bwMode="auto">
            <a:xfrm>
              <a:off x="42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373" name="Freeform 685"/>
            <p:cNvSpPr>
              <a:spLocks/>
            </p:cNvSpPr>
            <p:nvPr/>
          </p:nvSpPr>
          <p:spPr bwMode="auto">
            <a:xfrm>
              <a:off x="447"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374" name="Freeform 686"/>
            <p:cNvSpPr>
              <a:spLocks/>
            </p:cNvSpPr>
            <p:nvPr/>
          </p:nvSpPr>
          <p:spPr bwMode="auto">
            <a:xfrm>
              <a:off x="468" y="1897"/>
              <a:ext cx="18" cy="3"/>
            </a:xfrm>
            <a:custGeom>
              <a:avLst/>
              <a:gdLst>
                <a:gd name="T0" fmla="*/ 0 w 24"/>
                <a:gd name="T1" fmla="*/ 5 h 5"/>
                <a:gd name="T2" fmla="*/ 15 w 24"/>
                <a:gd name="T3" fmla="*/ 0 h 5"/>
                <a:gd name="T4" fmla="*/ 24 w 24"/>
                <a:gd name="T5" fmla="*/ 0 h 5"/>
              </a:gdLst>
              <a:ahLst/>
              <a:cxnLst>
                <a:cxn ang="0">
                  <a:pos x="T0" y="T1"/>
                </a:cxn>
                <a:cxn ang="0">
                  <a:pos x="T2" y="T3"/>
                </a:cxn>
                <a:cxn ang="0">
                  <a:pos x="T4" y="T5"/>
                </a:cxn>
              </a:cxnLst>
              <a:rect l="0" t="0" r="r" b="b"/>
              <a:pathLst>
                <a:path w="24" h="5">
                  <a:moveTo>
                    <a:pt x="0" y="5"/>
                  </a:moveTo>
                  <a:lnTo>
                    <a:pt x="15"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375" name="Line 687"/>
            <p:cNvSpPr>
              <a:spLocks noChangeShapeType="1"/>
            </p:cNvSpPr>
            <p:nvPr/>
          </p:nvSpPr>
          <p:spPr bwMode="auto">
            <a:xfrm>
              <a:off x="48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376" name="Freeform 688"/>
            <p:cNvSpPr>
              <a:spLocks/>
            </p:cNvSpPr>
            <p:nvPr/>
          </p:nvSpPr>
          <p:spPr bwMode="auto">
            <a:xfrm>
              <a:off x="504" y="1897"/>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377" name="Line 689"/>
            <p:cNvSpPr>
              <a:spLocks noChangeShapeType="1"/>
            </p:cNvSpPr>
            <p:nvPr/>
          </p:nvSpPr>
          <p:spPr bwMode="auto">
            <a:xfrm>
              <a:off x="52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378" name="Freeform 690"/>
            <p:cNvSpPr>
              <a:spLocks/>
            </p:cNvSpPr>
            <p:nvPr/>
          </p:nvSpPr>
          <p:spPr bwMode="auto">
            <a:xfrm>
              <a:off x="544" y="1895"/>
              <a:ext cx="22" cy="2"/>
            </a:xfrm>
            <a:custGeom>
              <a:avLst/>
              <a:gdLst>
                <a:gd name="T0" fmla="*/ 0 w 29"/>
                <a:gd name="T1" fmla="*/ 5 h 5"/>
                <a:gd name="T2" fmla="*/ 14 w 29"/>
                <a:gd name="T3" fmla="*/ 0 h 5"/>
                <a:gd name="T4" fmla="*/ 29 w 29"/>
                <a:gd name="T5" fmla="*/ 0 h 5"/>
              </a:gdLst>
              <a:ahLst/>
              <a:cxnLst>
                <a:cxn ang="0">
                  <a:pos x="T0" y="T1"/>
                </a:cxn>
                <a:cxn ang="0">
                  <a:pos x="T2" y="T3"/>
                </a:cxn>
                <a:cxn ang="0">
                  <a:pos x="T4" y="T5"/>
                </a:cxn>
              </a:cxnLst>
              <a:rect l="0" t="0" r="r" b="b"/>
              <a:pathLst>
                <a:path w="29" h="5">
                  <a:moveTo>
                    <a:pt x="0" y="5"/>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379" name="Line 691"/>
            <p:cNvSpPr>
              <a:spLocks noChangeShapeType="1"/>
            </p:cNvSpPr>
            <p:nvPr/>
          </p:nvSpPr>
          <p:spPr bwMode="auto">
            <a:xfrm>
              <a:off x="566"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380" name="Freeform 692"/>
            <p:cNvSpPr>
              <a:spLocks/>
            </p:cNvSpPr>
            <p:nvPr/>
          </p:nvSpPr>
          <p:spPr bwMode="auto">
            <a:xfrm>
              <a:off x="584" y="1892"/>
              <a:ext cx="22" cy="3"/>
            </a:xfrm>
            <a:custGeom>
              <a:avLst/>
              <a:gdLst>
                <a:gd name="T0" fmla="*/ 0 w 29"/>
                <a:gd name="T1" fmla="*/ 5 h 5"/>
                <a:gd name="T2" fmla="*/ 14 w 29"/>
                <a:gd name="T3" fmla="*/ 5 h 5"/>
                <a:gd name="T4" fmla="*/ 29 w 29"/>
                <a:gd name="T5" fmla="*/ 0 h 5"/>
              </a:gdLst>
              <a:ahLst/>
              <a:cxnLst>
                <a:cxn ang="0">
                  <a:pos x="T0" y="T1"/>
                </a:cxn>
                <a:cxn ang="0">
                  <a:pos x="T2" y="T3"/>
                </a:cxn>
                <a:cxn ang="0">
                  <a:pos x="T4" y="T5"/>
                </a:cxn>
              </a:cxnLst>
              <a:rect l="0" t="0" r="r" b="b"/>
              <a:pathLst>
                <a:path w="29" h="5">
                  <a:moveTo>
                    <a:pt x="0" y="5"/>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381" name="Line 693"/>
            <p:cNvSpPr>
              <a:spLocks noChangeShapeType="1"/>
            </p:cNvSpPr>
            <p:nvPr/>
          </p:nvSpPr>
          <p:spPr bwMode="auto">
            <a:xfrm flipV="1">
              <a:off x="606"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382" name="Line 694"/>
            <p:cNvSpPr>
              <a:spLocks noChangeShapeType="1"/>
            </p:cNvSpPr>
            <p:nvPr/>
          </p:nvSpPr>
          <p:spPr bwMode="auto">
            <a:xfrm>
              <a:off x="624"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383" name="Freeform 695"/>
            <p:cNvSpPr>
              <a:spLocks/>
            </p:cNvSpPr>
            <p:nvPr/>
          </p:nvSpPr>
          <p:spPr bwMode="auto">
            <a:xfrm>
              <a:off x="642" y="1887"/>
              <a:ext cx="21" cy="2"/>
            </a:xfrm>
            <a:custGeom>
              <a:avLst/>
              <a:gdLst>
                <a:gd name="T0" fmla="*/ 0 w 28"/>
                <a:gd name="T1" fmla="*/ 4 h 4"/>
                <a:gd name="T2" fmla="*/ 14 w 28"/>
                <a:gd name="T3" fmla="*/ 4 h 4"/>
                <a:gd name="T4" fmla="*/ 28 w 28"/>
                <a:gd name="T5" fmla="*/ 0 h 4"/>
              </a:gdLst>
              <a:ahLst/>
              <a:cxnLst>
                <a:cxn ang="0">
                  <a:pos x="T0" y="T1"/>
                </a:cxn>
                <a:cxn ang="0">
                  <a:pos x="T2" y="T3"/>
                </a:cxn>
                <a:cxn ang="0">
                  <a:pos x="T4" y="T5"/>
                </a:cxn>
              </a:cxnLst>
              <a:rect l="0" t="0" r="r" b="b"/>
              <a:pathLst>
                <a:path w="28" h="4">
                  <a:moveTo>
                    <a:pt x="0" y="4"/>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384" name="Line 696"/>
            <p:cNvSpPr>
              <a:spLocks noChangeShapeType="1"/>
            </p:cNvSpPr>
            <p:nvPr/>
          </p:nvSpPr>
          <p:spPr bwMode="auto">
            <a:xfrm flipV="1">
              <a:off x="663"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385" name="Freeform 697"/>
            <p:cNvSpPr>
              <a:spLocks/>
            </p:cNvSpPr>
            <p:nvPr/>
          </p:nvSpPr>
          <p:spPr bwMode="auto">
            <a:xfrm>
              <a:off x="681" y="1881"/>
              <a:ext cx="22" cy="3"/>
            </a:xfrm>
            <a:custGeom>
              <a:avLst/>
              <a:gdLst>
                <a:gd name="T0" fmla="*/ 0 w 29"/>
                <a:gd name="T1" fmla="*/ 5 h 5"/>
                <a:gd name="T2" fmla="*/ 15 w 29"/>
                <a:gd name="T3" fmla="*/ 5 h 5"/>
                <a:gd name="T4" fmla="*/ 29 w 29"/>
                <a:gd name="T5" fmla="*/ 0 h 5"/>
              </a:gdLst>
              <a:ahLst/>
              <a:cxnLst>
                <a:cxn ang="0">
                  <a:pos x="T0" y="T1"/>
                </a:cxn>
                <a:cxn ang="0">
                  <a:pos x="T2" y="T3"/>
                </a:cxn>
                <a:cxn ang="0">
                  <a:pos x="T4" y="T5"/>
                </a:cxn>
              </a:cxnLst>
              <a:rect l="0" t="0" r="r" b="b"/>
              <a:pathLst>
                <a:path w="29" h="5">
                  <a:moveTo>
                    <a:pt x="0" y="5"/>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386" name="Line 698"/>
            <p:cNvSpPr>
              <a:spLocks noChangeShapeType="1"/>
            </p:cNvSpPr>
            <p:nvPr/>
          </p:nvSpPr>
          <p:spPr bwMode="auto">
            <a:xfrm flipV="1">
              <a:off x="703"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387" name="Line 699"/>
            <p:cNvSpPr>
              <a:spLocks noChangeShapeType="1"/>
            </p:cNvSpPr>
            <p:nvPr/>
          </p:nvSpPr>
          <p:spPr bwMode="auto">
            <a:xfrm flipV="1">
              <a:off x="721"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388" name="Freeform 700"/>
            <p:cNvSpPr>
              <a:spLocks/>
            </p:cNvSpPr>
            <p:nvPr/>
          </p:nvSpPr>
          <p:spPr bwMode="auto">
            <a:xfrm>
              <a:off x="739" y="1868"/>
              <a:ext cx="21" cy="5"/>
            </a:xfrm>
            <a:custGeom>
              <a:avLst/>
              <a:gdLst>
                <a:gd name="T0" fmla="*/ 0 w 29"/>
                <a:gd name="T1" fmla="*/ 10 h 10"/>
                <a:gd name="T2" fmla="*/ 15 w 29"/>
                <a:gd name="T3" fmla="*/ 5 h 10"/>
                <a:gd name="T4" fmla="*/ 29 w 29"/>
                <a:gd name="T5" fmla="*/ 0 h 10"/>
              </a:gdLst>
              <a:ahLst/>
              <a:cxnLst>
                <a:cxn ang="0">
                  <a:pos x="T0" y="T1"/>
                </a:cxn>
                <a:cxn ang="0">
                  <a:pos x="T2" y="T3"/>
                </a:cxn>
                <a:cxn ang="0">
                  <a:pos x="T4" y="T5"/>
                </a:cxn>
              </a:cxnLst>
              <a:rect l="0" t="0" r="r" b="b"/>
              <a:pathLst>
                <a:path w="29" h="10">
                  <a:moveTo>
                    <a:pt x="0" y="10"/>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389" name="Line 701"/>
            <p:cNvSpPr>
              <a:spLocks noChangeShapeType="1"/>
            </p:cNvSpPr>
            <p:nvPr/>
          </p:nvSpPr>
          <p:spPr bwMode="auto">
            <a:xfrm flipV="1">
              <a:off x="760"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390" name="Freeform 702"/>
            <p:cNvSpPr>
              <a:spLocks/>
            </p:cNvSpPr>
            <p:nvPr/>
          </p:nvSpPr>
          <p:spPr bwMode="auto">
            <a:xfrm>
              <a:off x="778" y="1857"/>
              <a:ext cx="22" cy="5"/>
            </a:xfrm>
            <a:custGeom>
              <a:avLst/>
              <a:gdLst>
                <a:gd name="T0" fmla="*/ 0 w 29"/>
                <a:gd name="T1" fmla="*/ 9 h 9"/>
                <a:gd name="T2" fmla="*/ 14 w 29"/>
                <a:gd name="T3" fmla="*/ 5 h 9"/>
                <a:gd name="T4" fmla="*/ 29 w 29"/>
                <a:gd name="T5" fmla="*/ 0 h 9"/>
              </a:gdLst>
              <a:ahLst/>
              <a:cxnLst>
                <a:cxn ang="0">
                  <a:pos x="T0" y="T1"/>
                </a:cxn>
                <a:cxn ang="0">
                  <a:pos x="T2" y="T3"/>
                </a:cxn>
                <a:cxn ang="0">
                  <a:pos x="T4" y="T5"/>
                </a:cxn>
              </a:cxnLst>
              <a:rect l="0" t="0" r="r" b="b"/>
              <a:pathLst>
                <a:path w="29" h="9">
                  <a:moveTo>
                    <a:pt x="0" y="9"/>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391" name="Line 703"/>
            <p:cNvSpPr>
              <a:spLocks noChangeShapeType="1"/>
            </p:cNvSpPr>
            <p:nvPr/>
          </p:nvSpPr>
          <p:spPr bwMode="auto">
            <a:xfrm flipV="1">
              <a:off x="800"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392" name="Freeform 704"/>
            <p:cNvSpPr>
              <a:spLocks/>
            </p:cNvSpPr>
            <p:nvPr/>
          </p:nvSpPr>
          <p:spPr bwMode="auto">
            <a:xfrm>
              <a:off x="818" y="1846"/>
              <a:ext cx="21" cy="5"/>
            </a:xfrm>
            <a:custGeom>
              <a:avLst/>
              <a:gdLst>
                <a:gd name="T0" fmla="*/ 0 w 28"/>
                <a:gd name="T1" fmla="*/ 9 h 9"/>
                <a:gd name="T2" fmla="*/ 14 w 28"/>
                <a:gd name="T3" fmla="*/ 4 h 9"/>
                <a:gd name="T4" fmla="*/ 28 w 28"/>
                <a:gd name="T5" fmla="*/ 0 h 9"/>
              </a:gdLst>
              <a:ahLst/>
              <a:cxnLst>
                <a:cxn ang="0">
                  <a:pos x="T0" y="T1"/>
                </a:cxn>
                <a:cxn ang="0">
                  <a:pos x="T2" y="T3"/>
                </a:cxn>
                <a:cxn ang="0">
                  <a:pos x="T4" y="T5"/>
                </a:cxn>
              </a:cxnLst>
              <a:rect l="0" t="0" r="r" b="b"/>
              <a:pathLst>
                <a:path w="28" h="9">
                  <a:moveTo>
                    <a:pt x="0" y="9"/>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393" name="Line 705"/>
            <p:cNvSpPr>
              <a:spLocks noChangeShapeType="1"/>
            </p:cNvSpPr>
            <p:nvPr/>
          </p:nvSpPr>
          <p:spPr bwMode="auto">
            <a:xfrm flipV="1">
              <a:off x="839"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394" name="Line 706"/>
            <p:cNvSpPr>
              <a:spLocks noChangeShapeType="1"/>
            </p:cNvSpPr>
            <p:nvPr/>
          </p:nvSpPr>
          <p:spPr bwMode="auto">
            <a:xfrm flipV="1">
              <a:off x="857"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395" name="Freeform 707"/>
            <p:cNvSpPr>
              <a:spLocks/>
            </p:cNvSpPr>
            <p:nvPr/>
          </p:nvSpPr>
          <p:spPr bwMode="auto">
            <a:xfrm>
              <a:off x="875" y="1819"/>
              <a:ext cx="22" cy="11"/>
            </a:xfrm>
            <a:custGeom>
              <a:avLst/>
              <a:gdLst>
                <a:gd name="T0" fmla="*/ 0 w 29"/>
                <a:gd name="T1" fmla="*/ 19 h 19"/>
                <a:gd name="T2" fmla="*/ 15 w 29"/>
                <a:gd name="T3" fmla="*/ 9 h 19"/>
                <a:gd name="T4" fmla="*/ 29 w 29"/>
                <a:gd name="T5" fmla="*/ 0 h 19"/>
              </a:gdLst>
              <a:ahLst/>
              <a:cxnLst>
                <a:cxn ang="0">
                  <a:pos x="T0" y="T1"/>
                </a:cxn>
                <a:cxn ang="0">
                  <a:pos x="T2" y="T3"/>
                </a:cxn>
                <a:cxn ang="0">
                  <a:pos x="T4" y="T5"/>
                </a:cxn>
              </a:cxnLst>
              <a:rect l="0" t="0" r="r" b="b"/>
              <a:pathLst>
                <a:path w="29" h="19">
                  <a:moveTo>
                    <a:pt x="0" y="19"/>
                  </a:moveTo>
                  <a:lnTo>
                    <a:pt x="15" y="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396" name="Line 708"/>
            <p:cNvSpPr>
              <a:spLocks noChangeShapeType="1"/>
            </p:cNvSpPr>
            <p:nvPr/>
          </p:nvSpPr>
          <p:spPr bwMode="auto">
            <a:xfrm flipV="1">
              <a:off x="897"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397" name="Freeform 709"/>
            <p:cNvSpPr>
              <a:spLocks/>
            </p:cNvSpPr>
            <p:nvPr/>
          </p:nvSpPr>
          <p:spPr bwMode="auto">
            <a:xfrm>
              <a:off x="915" y="1797"/>
              <a:ext cx="22" cy="11"/>
            </a:xfrm>
            <a:custGeom>
              <a:avLst/>
              <a:gdLst>
                <a:gd name="T0" fmla="*/ 0 w 29"/>
                <a:gd name="T1" fmla="*/ 19 h 19"/>
                <a:gd name="T2" fmla="*/ 15 w 29"/>
                <a:gd name="T3" fmla="*/ 10 h 19"/>
                <a:gd name="T4" fmla="*/ 29 w 29"/>
                <a:gd name="T5" fmla="*/ 0 h 19"/>
              </a:gdLst>
              <a:ahLst/>
              <a:cxnLst>
                <a:cxn ang="0">
                  <a:pos x="T0" y="T1"/>
                </a:cxn>
                <a:cxn ang="0">
                  <a:pos x="T2" y="T3"/>
                </a:cxn>
                <a:cxn ang="0">
                  <a:pos x="T4" y="T5"/>
                </a:cxn>
              </a:cxnLst>
              <a:rect l="0" t="0" r="r" b="b"/>
              <a:pathLst>
                <a:path w="29" h="19">
                  <a:moveTo>
                    <a:pt x="0" y="19"/>
                  </a:moveTo>
                  <a:lnTo>
                    <a:pt x="15" y="1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398" name="Line 710"/>
            <p:cNvSpPr>
              <a:spLocks noChangeShapeType="1"/>
            </p:cNvSpPr>
            <p:nvPr/>
          </p:nvSpPr>
          <p:spPr bwMode="auto">
            <a:xfrm flipV="1">
              <a:off x="937"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399" name="Line 711"/>
            <p:cNvSpPr>
              <a:spLocks noChangeShapeType="1"/>
            </p:cNvSpPr>
            <p:nvPr/>
          </p:nvSpPr>
          <p:spPr bwMode="auto">
            <a:xfrm flipV="1">
              <a:off x="955"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400" name="Freeform 712"/>
            <p:cNvSpPr>
              <a:spLocks/>
            </p:cNvSpPr>
            <p:nvPr/>
          </p:nvSpPr>
          <p:spPr bwMode="auto">
            <a:xfrm>
              <a:off x="973" y="1757"/>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401" name="Line 713"/>
            <p:cNvSpPr>
              <a:spLocks noChangeShapeType="1"/>
            </p:cNvSpPr>
            <p:nvPr/>
          </p:nvSpPr>
          <p:spPr bwMode="auto">
            <a:xfrm flipV="1">
              <a:off x="995"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402" name="Freeform 714"/>
            <p:cNvSpPr>
              <a:spLocks/>
            </p:cNvSpPr>
            <p:nvPr/>
          </p:nvSpPr>
          <p:spPr bwMode="auto">
            <a:xfrm>
              <a:off x="1013" y="1725"/>
              <a:ext cx="21" cy="15"/>
            </a:xfrm>
            <a:custGeom>
              <a:avLst/>
              <a:gdLst>
                <a:gd name="T0" fmla="*/ 0 w 28"/>
                <a:gd name="T1" fmla="*/ 28 h 28"/>
                <a:gd name="T2" fmla="*/ 14 w 28"/>
                <a:gd name="T3" fmla="*/ 14 h 28"/>
                <a:gd name="T4" fmla="*/ 28 w 28"/>
                <a:gd name="T5" fmla="*/ 0 h 28"/>
              </a:gdLst>
              <a:ahLst/>
              <a:cxnLst>
                <a:cxn ang="0">
                  <a:pos x="T0" y="T1"/>
                </a:cxn>
                <a:cxn ang="0">
                  <a:pos x="T2" y="T3"/>
                </a:cxn>
                <a:cxn ang="0">
                  <a:pos x="T4" y="T5"/>
                </a:cxn>
              </a:cxnLst>
              <a:rect l="0" t="0" r="r" b="b"/>
              <a:pathLst>
                <a:path w="28" h="28">
                  <a:moveTo>
                    <a:pt x="0" y="28"/>
                  </a:moveTo>
                  <a:lnTo>
                    <a:pt x="14" y="1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403" name="Line 715"/>
            <p:cNvSpPr>
              <a:spLocks noChangeShapeType="1"/>
            </p:cNvSpPr>
            <p:nvPr/>
          </p:nvSpPr>
          <p:spPr bwMode="auto">
            <a:xfrm flipV="1">
              <a:off x="1034"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404" name="Freeform 716"/>
            <p:cNvSpPr>
              <a:spLocks/>
            </p:cNvSpPr>
            <p:nvPr/>
          </p:nvSpPr>
          <p:spPr bwMode="auto">
            <a:xfrm>
              <a:off x="1052" y="1686"/>
              <a:ext cx="21" cy="20"/>
            </a:xfrm>
            <a:custGeom>
              <a:avLst/>
              <a:gdLst>
                <a:gd name="T0" fmla="*/ 0 w 29"/>
                <a:gd name="T1" fmla="*/ 34 h 34"/>
                <a:gd name="T2" fmla="*/ 15 w 29"/>
                <a:gd name="T3" fmla="*/ 20 h 34"/>
                <a:gd name="T4" fmla="*/ 29 w 29"/>
                <a:gd name="T5" fmla="*/ 0 h 34"/>
              </a:gdLst>
              <a:ahLst/>
              <a:cxnLst>
                <a:cxn ang="0">
                  <a:pos x="T0" y="T1"/>
                </a:cxn>
                <a:cxn ang="0">
                  <a:pos x="T2" y="T3"/>
                </a:cxn>
                <a:cxn ang="0">
                  <a:pos x="T4" y="T5"/>
                </a:cxn>
              </a:cxnLst>
              <a:rect l="0" t="0" r="r" b="b"/>
              <a:pathLst>
                <a:path w="29" h="34">
                  <a:moveTo>
                    <a:pt x="0" y="34"/>
                  </a:moveTo>
                  <a:lnTo>
                    <a:pt x="15" y="2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405" name="Line 717"/>
            <p:cNvSpPr>
              <a:spLocks noChangeShapeType="1"/>
            </p:cNvSpPr>
            <p:nvPr/>
          </p:nvSpPr>
          <p:spPr bwMode="auto">
            <a:xfrm flipV="1">
              <a:off x="1073"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406" name="Line 718"/>
            <p:cNvSpPr>
              <a:spLocks noChangeShapeType="1"/>
            </p:cNvSpPr>
            <p:nvPr/>
          </p:nvSpPr>
          <p:spPr bwMode="auto">
            <a:xfrm flipV="1">
              <a:off x="1091"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407" name="Freeform 719"/>
            <p:cNvSpPr>
              <a:spLocks/>
            </p:cNvSpPr>
            <p:nvPr/>
          </p:nvSpPr>
          <p:spPr bwMode="auto">
            <a:xfrm>
              <a:off x="1109" y="1617"/>
              <a:ext cx="22" cy="24"/>
            </a:xfrm>
            <a:custGeom>
              <a:avLst/>
              <a:gdLst>
                <a:gd name="T0" fmla="*/ 0 w 29"/>
                <a:gd name="T1" fmla="*/ 43 h 43"/>
                <a:gd name="T2" fmla="*/ 15 w 29"/>
                <a:gd name="T3" fmla="*/ 19 h 43"/>
                <a:gd name="T4" fmla="*/ 29 w 29"/>
                <a:gd name="T5" fmla="*/ 0 h 43"/>
              </a:gdLst>
              <a:ahLst/>
              <a:cxnLst>
                <a:cxn ang="0">
                  <a:pos x="T0" y="T1"/>
                </a:cxn>
                <a:cxn ang="0">
                  <a:pos x="T2" y="T3"/>
                </a:cxn>
                <a:cxn ang="0">
                  <a:pos x="T4" y="T5"/>
                </a:cxn>
              </a:cxnLst>
              <a:rect l="0" t="0" r="r" b="b"/>
              <a:pathLst>
                <a:path w="29" h="43">
                  <a:moveTo>
                    <a:pt x="0" y="43"/>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408" name="Line 720"/>
            <p:cNvSpPr>
              <a:spLocks noChangeShapeType="1"/>
            </p:cNvSpPr>
            <p:nvPr/>
          </p:nvSpPr>
          <p:spPr bwMode="auto">
            <a:xfrm flipV="1">
              <a:off x="1131"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409" name="Freeform 721"/>
            <p:cNvSpPr>
              <a:spLocks/>
            </p:cNvSpPr>
            <p:nvPr/>
          </p:nvSpPr>
          <p:spPr bwMode="auto">
            <a:xfrm>
              <a:off x="1149" y="1566"/>
              <a:ext cx="22" cy="27"/>
            </a:xfrm>
            <a:custGeom>
              <a:avLst/>
              <a:gdLst>
                <a:gd name="T0" fmla="*/ 0 w 29"/>
                <a:gd name="T1" fmla="*/ 48 h 48"/>
                <a:gd name="T2" fmla="*/ 14 w 29"/>
                <a:gd name="T3" fmla="*/ 24 h 48"/>
                <a:gd name="T4" fmla="*/ 29 w 29"/>
                <a:gd name="T5" fmla="*/ 0 h 48"/>
              </a:gdLst>
              <a:ahLst/>
              <a:cxnLst>
                <a:cxn ang="0">
                  <a:pos x="T0" y="T1"/>
                </a:cxn>
                <a:cxn ang="0">
                  <a:pos x="T2" y="T3"/>
                </a:cxn>
                <a:cxn ang="0">
                  <a:pos x="T4" y="T5"/>
                </a:cxn>
              </a:cxnLst>
              <a:rect l="0" t="0" r="r" b="b"/>
              <a:pathLst>
                <a:path w="29" h="48">
                  <a:moveTo>
                    <a:pt x="0" y="48"/>
                  </a:moveTo>
                  <a:lnTo>
                    <a:pt x="14" y="2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410" name="Line 722"/>
            <p:cNvSpPr>
              <a:spLocks noChangeShapeType="1"/>
            </p:cNvSpPr>
            <p:nvPr/>
          </p:nvSpPr>
          <p:spPr bwMode="auto">
            <a:xfrm flipV="1">
              <a:off x="1171"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411" name="Freeform 723"/>
            <p:cNvSpPr>
              <a:spLocks/>
            </p:cNvSpPr>
            <p:nvPr/>
          </p:nvSpPr>
          <p:spPr bwMode="auto">
            <a:xfrm>
              <a:off x="1189" y="1506"/>
              <a:ext cx="22" cy="30"/>
            </a:xfrm>
            <a:custGeom>
              <a:avLst/>
              <a:gdLst>
                <a:gd name="T0" fmla="*/ 0 w 29"/>
                <a:gd name="T1" fmla="*/ 53 h 53"/>
                <a:gd name="T2" fmla="*/ 14 w 29"/>
                <a:gd name="T3" fmla="*/ 29 h 53"/>
                <a:gd name="T4" fmla="*/ 29 w 29"/>
                <a:gd name="T5" fmla="*/ 0 h 53"/>
              </a:gdLst>
              <a:ahLst/>
              <a:cxnLst>
                <a:cxn ang="0">
                  <a:pos x="T0" y="T1"/>
                </a:cxn>
                <a:cxn ang="0">
                  <a:pos x="T2" y="T3"/>
                </a:cxn>
                <a:cxn ang="0">
                  <a:pos x="T4" y="T5"/>
                </a:cxn>
              </a:cxnLst>
              <a:rect l="0" t="0" r="r" b="b"/>
              <a:pathLst>
                <a:path w="29" h="53">
                  <a:moveTo>
                    <a:pt x="0" y="53"/>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412" name="Line 724"/>
            <p:cNvSpPr>
              <a:spLocks noChangeShapeType="1"/>
            </p:cNvSpPr>
            <p:nvPr/>
          </p:nvSpPr>
          <p:spPr bwMode="auto">
            <a:xfrm flipV="1">
              <a:off x="1211"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413" name="Line 725"/>
            <p:cNvSpPr>
              <a:spLocks noChangeShapeType="1"/>
            </p:cNvSpPr>
            <p:nvPr/>
          </p:nvSpPr>
          <p:spPr bwMode="auto">
            <a:xfrm flipV="1">
              <a:off x="1228"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414" name="Freeform 726"/>
            <p:cNvSpPr>
              <a:spLocks/>
            </p:cNvSpPr>
            <p:nvPr/>
          </p:nvSpPr>
          <p:spPr bwMode="auto">
            <a:xfrm>
              <a:off x="1246" y="1409"/>
              <a:ext cx="22" cy="32"/>
            </a:xfrm>
            <a:custGeom>
              <a:avLst/>
              <a:gdLst>
                <a:gd name="T0" fmla="*/ 0 w 29"/>
                <a:gd name="T1" fmla="*/ 58 h 58"/>
                <a:gd name="T2" fmla="*/ 15 w 29"/>
                <a:gd name="T3" fmla="*/ 29 h 58"/>
                <a:gd name="T4" fmla="*/ 29 w 29"/>
                <a:gd name="T5" fmla="*/ 0 h 58"/>
              </a:gdLst>
              <a:ahLst/>
              <a:cxnLst>
                <a:cxn ang="0">
                  <a:pos x="T0" y="T1"/>
                </a:cxn>
                <a:cxn ang="0">
                  <a:pos x="T2" y="T3"/>
                </a:cxn>
                <a:cxn ang="0">
                  <a:pos x="T4" y="T5"/>
                </a:cxn>
              </a:cxnLst>
              <a:rect l="0" t="0" r="r" b="b"/>
              <a:pathLst>
                <a:path w="29" h="58">
                  <a:moveTo>
                    <a:pt x="0" y="58"/>
                  </a:moveTo>
                  <a:lnTo>
                    <a:pt x="15"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415" name="Line 727"/>
            <p:cNvSpPr>
              <a:spLocks noChangeShapeType="1"/>
            </p:cNvSpPr>
            <p:nvPr/>
          </p:nvSpPr>
          <p:spPr bwMode="auto">
            <a:xfrm flipV="1">
              <a:off x="1268"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416" name="Freeform 728"/>
            <p:cNvSpPr>
              <a:spLocks/>
            </p:cNvSpPr>
            <p:nvPr/>
          </p:nvSpPr>
          <p:spPr bwMode="auto">
            <a:xfrm>
              <a:off x="1286" y="1336"/>
              <a:ext cx="22" cy="38"/>
            </a:xfrm>
            <a:custGeom>
              <a:avLst/>
              <a:gdLst>
                <a:gd name="T0" fmla="*/ 0 w 29"/>
                <a:gd name="T1" fmla="*/ 67 h 67"/>
                <a:gd name="T2" fmla="*/ 15 w 29"/>
                <a:gd name="T3" fmla="*/ 33 h 67"/>
                <a:gd name="T4" fmla="*/ 29 w 29"/>
                <a:gd name="T5" fmla="*/ 0 h 67"/>
              </a:gdLst>
              <a:ahLst/>
              <a:cxnLst>
                <a:cxn ang="0">
                  <a:pos x="T0" y="T1"/>
                </a:cxn>
                <a:cxn ang="0">
                  <a:pos x="T2" y="T3"/>
                </a:cxn>
                <a:cxn ang="0">
                  <a:pos x="T4" y="T5"/>
                </a:cxn>
              </a:cxnLst>
              <a:rect l="0" t="0" r="r" b="b"/>
              <a:pathLst>
                <a:path w="29" h="67">
                  <a:moveTo>
                    <a:pt x="0" y="67"/>
                  </a:moveTo>
                  <a:lnTo>
                    <a:pt x="15" y="33"/>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417" name="Line 729"/>
            <p:cNvSpPr>
              <a:spLocks noChangeShapeType="1"/>
            </p:cNvSpPr>
            <p:nvPr/>
          </p:nvSpPr>
          <p:spPr bwMode="auto">
            <a:xfrm flipV="1">
              <a:off x="1308"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418" name="Line 730"/>
            <p:cNvSpPr>
              <a:spLocks noChangeShapeType="1"/>
            </p:cNvSpPr>
            <p:nvPr/>
          </p:nvSpPr>
          <p:spPr bwMode="auto">
            <a:xfrm flipV="1">
              <a:off x="1326"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419" name="Freeform 731"/>
            <p:cNvSpPr>
              <a:spLocks/>
            </p:cNvSpPr>
            <p:nvPr/>
          </p:nvSpPr>
          <p:spPr bwMode="auto">
            <a:xfrm>
              <a:off x="1344" y="1222"/>
              <a:ext cx="21"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420" name="Freeform 732"/>
            <p:cNvSpPr>
              <a:spLocks/>
            </p:cNvSpPr>
            <p:nvPr/>
          </p:nvSpPr>
          <p:spPr bwMode="auto">
            <a:xfrm>
              <a:off x="1365" y="1182"/>
              <a:ext cx="18" cy="40"/>
            </a:xfrm>
            <a:custGeom>
              <a:avLst/>
              <a:gdLst>
                <a:gd name="T0" fmla="*/ 0 w 24"/>
                <a:gd name="T1" fmla="*/ 72 h 72"/>
                <a:gd name="T2" fmla="*/ 9 w 24"/>
                <a:gd name="T3" fmla="*/ 34 h 72"/>
                <a:gd name="T4" fmla="*/ 24 w 24"/>
                <a:gd name="T5" fmla="*/ 0 h 72"/>
              </a:gdLst>
              <a:ahLst/>
              <a:cxnLst>
                <a:cxn ang="0">
                  <a:pos x="T0" y="T1"/>
                </a:cxn>
                <a:cxn ang="0">
                  <a:pos x="T2" y="T3"/>
                </a:cxn>
                <a:cxn ang="0">
                  <a:pos x="T4" y="T5"/>
                </a:cxn>
              </a:cxnLst>
              <a:rect l="0" t="0" r="r" b="b"/>
              <a:pathLst>
                <a:path w="24" h="72">
                  <a:moveTo>
                    <a:pt x="0" y="72"/>
                  </a:moveTo>
                  <a:lnTo>
                    <a:pt x="9" y="3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421" name="Freeform 733"/>
            <p:cNvSpPr>
              <a:spLocks/>
            </p:cNvSpPr>
            <p:nvPr/>
          </p:nvSpPr>
          <p:spPr bwMode="auto">
            <a:xfrm>
              <a:off x="1383" y="1144"/>
              <a:ext cx="22"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422" name="Line 734"/>
            <p:cNvSpPr>
              <a:spLocks noChangeShapeType="1"/>
            </p:cNvSpPr>
            <p:nvPr/>
          </p:nvSpPr>
          <p:spPr bwMode="auto">
            <a:xfrm flipV="1">
              <a:off x="1405"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423" name="Freeform 735"/>
            <p:cNvSpPr>
              <a:spLocks/>
            </p:cNvSpPr>
            <p:nvPr/>
          </p:nvSpPr>
          <p:spPr bwMode="auto">
            <a:xfrm>
              <a:off x="1423" y="1063"/>
              <a:ext cx="21" cy="41"/>
            </a:xfrm>
            <a:custGeom>
              <a:avLst/>
              <a:gdLst>
                <a:gd name="T0" fmla="*/ 0 w 28"/>
                <a:gd name="T1" fmla="*/ 72 h 72"/>
                <a:gd name="T2" fmla="*/ 14 w 28"/>
                <a:gd name="T3" fmla="*/ 34 h 72"/>
                <a:gd name="T4" fmla="*/ 28 w 28"/>
                <a:gd name="T5" fmla="*/ 0 h 72"/>
              </a:gdLst>
              <a:ahLst/>
              <a:cxnLst>
                <a:cxn ang="0">
                  <a:pos x="T0" y="T1"/>
                </a:cxn>
                <a:cxn ang="0">
                  <a:pos x="T2" y="T3"/>
                </a:cxn>
                <a:cxn ang="0">
                  <a:pos x="T4" y="T5"/>
                </a:cxn>
              </a:cxnLst>
              <a:rect l="0" t="0" r="r" b="b"/>
              <a:pathLst>
                <a:path w="28" h="72">
                  <a:moveTo>
                    <a:pt x="0" y="72"/>
                  </a:moveTo>
                  <a:lnTo>
                    <a:pt x="14" y="3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424" name="Line 736"/>
            <p:cNvSpPr>
              <a:spLocks noChangeShapeType="1"/>
            </p:cNvSpPr>
            <p:nvPr/>
          </p:nvSpPr>
          <p:spPr bwMode="auto">
            <a:xfrm flipV="1">
              <a:off x="1444"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425" name="Line 737"/>
            <p:cNvSpPr>
              <a:spLocks noChangeShapeType="1"/>
            </p:cNvSpPr>
            <p:nvPr/>
          </p:nvSpPr>
          <p:spPr bwMode="auto">
            <a:xfrm flipV="1">
              <a:off x="1462"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426" name="Freeform 738"/>
            <p:cNvSpPr>
              <a:spLocks/>
            </p:cNvSpPr>
            <p:nvPr/>
          </p:nvSpPr>
          <p:spPr bwMode="auto">
            <a:xfrm>
              <a:off x="1480" y="945"/>
              <a:ext cx="22" cy="40"/>
            </a:xfrm>
            <a:custGeom>
              <a:avLst/>
              <a:gdLst>
                <a:gd name="T0" fmla="*/ 0 w 29"/>
                <a:gd name="T1" fmla="*/ 72 h 72"/>
                <a:gd name="T2" fmla="*/ 15 w 29"/>
                <a:gd name="T3" fmla="*/ 34 h 72"/>
                <a:gd name="T4" fmla="*/ 29 w 29"/>
                <a:gd name="T5" fmla="*/ 0 h 72"/>
              </a:gdLst>
              <a:ahLst/>
              <a:cxnLst>
                <a:cxn ang="0">
                  <a:pos x="T0" y="T1"/>
                </a:cxn>
                <a:cxn ang="0">
                  <a:pos x="T2" y="T3"/>
                </a:cxn>
                <a:cxn ang="0">
                  <a:pos x="T4" y="T5"/>
                </a:cxn>
              </a:cxnLst>
              <a:rect l="0" t="0" r="r" b="b"/>
              <a:pathLst>
                <a:path w="29" h="72">
                  <a:moveTo>
                    <a:pt x="0" y="72"/>
                  </a:moveTo>
                  <a:lnTo>
                    <a:pt x="15"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427" name="Line 739"/>
            <p:cNvSpPr>
              <a:spLocks noChangeShapeType="1"/>
            </p:cNvSpPr>
            <p:nvPr/>
          </p:nvSpPr>
          <p:spPr bwMode="auto">
            <a:xfrm flipV="1">
              <a:off x="1502"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428" name="Freeform 740"/>
            <p:cNvSpPr>
              <a:spLocks/>
            </p:cNvSpPr>
            <p:nvPr/>
          </p:nvSpPr>
          <p:spPr bwMode="auto">
            <a:xfrm>
              <a:off x="1520" y="872"/>
              <a:ext cx="22" cy="35"/>
            </a:xfrm>
            <a:custGeom>
              <a:avLst/>
              <a:gdLst>
                <a:gd name="T0" fmla="*/ 0 w 29"/>
                <a:gd name="T1" fmla="*/ 62 h 62"/>
                <a:gd name="T2" fmla="*/ 14 w 29"/>
                <a:gd name="T3" fmla="*/ 28 h 62"/>
                <a:gd name="T4" fmla="*/ 29 w 29"/>
                <a:gd name="T5" fmla="*/ 0 h 62"/>
              </a:gdLst>
              <a:ahLst/>
              <a:cxnLst>
                <a:cxn ang="0">
                  <a:pos x="T0" y="T1"/>
                </a:cxn>
                <a:cxn ang="0">
                  <a:pos x="T2" y="T3"/>
                </a:cxn>
                <a:cxn ang="0">
                  <a:pos x="T4" y="T5"/>
                </a:cxn>
              </a:cxnLst>
              <a:rect l="0" t="0" r="r" b="b"/>
              <a:pathLst>
                <a:path w="29" h="62">
                  <a:moveTo>
                    <a:pt x="0" y="62"/>
                  </a:moveTo>
                  <a:lnTo>
                    <a:pt x="14" y="28"/>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429" name="Line 741"/>
            <p:cNvSpPr>
              <a:spLocks noChangeShapeType="1"/>
            </p:cNvSpPr>
            <p:nvPr/>
          </p:nvSpPr>
          <p:spPr bwMode="auto">
            <a:xfrm flipV="1">
              <a:off x="1542"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430" name="Line 742"/>
            <p:cNvSpPr>
              <a:spLocks noChangeShapeType="1"/>
            </p:cNvSpPr>
            <p:nvPr/>
          </p:nvSpPr>
          <p:spPr bwMode="auto">
            <a:xfrm flipV="1">
              <a:off x="1560"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431" name="Freeform 743"/>
            <p:cNvSpPr>
              <a:spLocks/>
            </p:cNvSpPr>
            <p:nvPr/>
          </p:nvSpPr>
          <p:spPr bwMode="auto">
            <a:xfrm>
              <a:off x="1578" y="769"/>
              <a:ext cx="22" cy="33"/>
            </a:xfrm>
            <a:custGeom>
              <a:avLst/>
              <a:gdLst>
                <a:gd name="T0" fmla="*/ 0 w 29"/>
                <a:gd name="T1" fmla="*/ 58 h 58"/>
                <a:gd name="T2" fmla="*/ 14 w 29"/>
                <a:gd name="T3" fmla="*/ 29 h 58"/>
                <a:gd name="T4" fmla="*/ 29 w 29"/>
                <a:gd name="T5" fmla="*/ 0 h 58"/>
              </a:gdLst>
              <a:ahLst/>
              <a:cxnLst>
                <a:cxn ang="0">
                  <a:pos x="T0" y="T1"/>
                </a:cxn>
                <a:cxn ang="0">
                  <a:pos x="T2" y="T3"/>
                </a:cxn>
                <a:cxn ang="0">
                  <a:pos x="T4" y="T5"/>
                </a:cxn>
              </a:cxnLst>
              <a:rect l="0" t="0" r="r" b="b"/>
              <a:pathLst>
                <a:path w="29" h="58">
                  <a:moveTo>
                    <a:pt x="0" y="58"/>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432" name="Line 744"/>
            <p:cNvSpPr>
              <a:spLocks noChangeShapeType="1"/>
            </p:cNvSpPr>
            <p:nvPr/>
          </p:nvSpPr>
          <p:spPr bwMode="auto">
            <a:xfrm flipV="1">
              <a:off x="1600"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433" name="Freeform 745"/>
            <p:cNvSpPr>
              <a:spLocks/>
            </p:cNvSpPr>
            <p:nvPr/>
          </p:nvSpPr>
          <p:spPr bwMode="auto">
            <a:xfrm>
              <a:off x="1618" y="712"/>
              <a:ext cx="21" cy="27"/>
            </a:xfrm>
            <a:custGeom>
              <a:avLst/>
              <a:gdLst>
                <a:gd name="T0" fmla="*/ 0 w 28"/>
                <a:gd name="T1" fmla="*/ 48 h 48"/>
                <a:gd name="T2" fmla="*/ 14 w 28"/>
                <a:gd name="T3" fmla="*/ 24 h 48"/>
                <a:gd name="T4" fmla="*/ 28 w 28"/>
                <a:gd name="T5" fmla="*/ 0 h 48"/>
              </a:gdLst>
              <a:ahLst/>
              <a:cxnLst>
                <a:cxn ang="0">
                  <a:pos x="T0" y="T1"/>
                </a:cxn>
                <a:cxn ang="0">
                  <a:pos x="T2" y="T3"/>
                </a:cxn>
                <a:cxn ang="0">
                  <a:pos x="T4" y="T5"/>
                </a:cxn>
              </a:cxnLst>
              <a:rect l="0" t="0" r="r" b="b"/>
              <a:pathLst>
                <a:path w="28" h="48">
                  <a:moveTo>
                    <a:pt x="0" y="48"/>
                  </a:moveTo>
                  <a:lnTo>
                    <a:pt x="14" y="2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434" name="Freeform 746"/>
            <p:cNvSpPr>
              <a:spLocks/>
            </p:cNvSpPr>
            <p:nvPr/>
          </p:nvSpPr>
          <p:spPr bwMode="auto">
            <a:xfrm>
              <a:off x="1639" y="686"/>
              <a:ext cx="18" cy="26"/>
            </a:xfrm>
            <a:custGeom>
              <a:avLst/>
              <a:gdLst>
                <a:gd name="T0" fmla="*/ 0 w 24"/>
                <a:gd name="T1" fmla="*/ 47 h 47"/>
                <a:gd name="T2" fmla="*/ 10 w 24"/>
                <a:gd name="T3" fmla="*/ 24 h 47"/>
                <a:gd name="T4" fmla="*/ 24 w 24"/>
                <a:gd name="T5" fmla="*/ 0 h 47"/>
              </a:gdLst>
              <a:ahLst/>
              <a:cxnLst>
                <a:cxn ang="0">
                  <a:pos x="T0" y="T1"/>
                </a:cxn>
                <a:cxn ang="0">
                  <a:pos x="T2" y="T3"/>
                </a:cxn>
                <a:cxn ang="0">
                  <a:pos x="T4" y="T5"/>
                </a:cxn>
              </a:cxnLst>
              <a:rect l="0" t="0" r="r" b="b"/>
              <a:pathLst>
                <a:path w="24" h="47">
                  <a:moveTo>
                    <a:pt x="0" y="47"/>
                  </a:moveTo>
                  <a:lnTo>
                    <a:pt x="10" y="2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435" name="Freeform 747"/>
            <p:cNvSpPr>
              <a:spLocks/>
            </p:cNvSpPr>
            <p:nvPr/>
          </p:nvSpPr>
          <p:spPr bwMode="auto">
            <a:xfrm>
              <a:off x="1657" y="664"/>
              <a:ext cx="21" cy="22"/>
            </a:xfrm>
            <a:custGeom>
              <a:avLst/>
              <a:gdLst>
                <a:gd name="T0" fmla="*/ 0 w 29"/>
                <a:gd name="T1" fmla="*/ 39 h 39"/>
                <a:gd name="T2" fmla="*/ 15 w 29"/>
                <a:gd name="T3" fmla="*/ 19 h 39"/>
                <a:gd name="T4" fmla="*/ 29 w 29"/>
                <a:gd name="T5" fmla="*/ 0 h 39"/>
              </a:gdLst>
              <a:ahLst/>
              <a:cxnLst>
                <a:cxn ang="0">
                  <a:pos x="T0" y="T1"/>
                </a:cxn>
                <a:cxn ang="0">
                  <a:pos x="T2" y="T3"/>
                </a:cxn>
                <a:cxn ang="0">
                  <a:pos x="T4" y="T5"/>
                </a:cxn>
              </a:cxnLst>
              <a:rect l="0" t="0" r="r" b="b"/>
              <a:pathLst>
                <a:path w="29" h="39">
                  <a:moveTo>
                    <a:pt x="0" y="39"/>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436" name="Freeform 748"/>
            <p:cNvSpPr>
              <a:spLocks/>
            </p:cNvSpPr>
            <p:nvPr/>
          </p:nvSpPr>
          <p:spPr bwMode="auto">
            <a:xfrm>
              <a:off x="1678" y="643"/>
              <a:ext cx="18" cy="21"/>
            </a:xfrm>
            <a:custGeom>
              <a:avLst/>
              <a:gdLst>
                <a:gd name="T0" fmla="*/ 0 w 24"/>
                <a:gd name="T1" fmla="*/ 38 h 38"/>
                <a:gd name="T2" fmla="*/ 15 w 24"/>
                <a:gd name="T3" fmla="*/ 19 h 38"/>
                <a:gd name="T4" fmla="*/ 24 w 24"/>
                <a:gd name="T5" fmla="*/ 0 h 38"/>
              </a:gdLst>
              <a:ahLst/>
              <a:cxnLst>
                <a:cxn ang="0">
                  <a:pos x="T0" y="T1"/>
                </a:cxn>
                <a:cxn ang="0">
                  <a:pos x="T2" y="T3"/>
                </a:cxn>
                <a:cxn ang="0">
                  <a:pos x="T4" y="T5"/>
                </a:cxn>
              </a:cxnLst>
              <a:rect l="0" t="0" r="r" b="b"/>
              <a:pathLst>
                <a:path w="24" h="38">
                  <a:moveTo>
                    <a:pt x="0" y="38"/>
                  </a:moveTo>
                  <a:lnTo>
                    <a:pt x="15" y="19"/>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437" name="Freeform 749"/>
            <p:cNvSpPr>
              <a:spLocks/>
            </p:cNvSpPr>
            <p:nvPr/>
          </p:nvSpPr>
          <p:spPr bwMode="auto">
            <a:xfrm>
              <a:off x="1696" y="626"/>
              <a:ext cx="18" cy="17"/>
            </a:xfrm>
            <a:custGeom>
              <a:avLst/>
              <a:gdLst>
                <a:gd name="T0" fmla="*/ 0 w 24"/>
                <a:gd name="T1" fmla="*/ 29 h 29"/>
                <a:gd name="T2" fmla="*/ 10 w 24"/>
                <a:gd name="T3" fmla="*/ 14 h 29"/>
                <a:gd name="T4" fmla="*/ 24 w 24"/>
                <a:gd name="T5" fmla="*/ 0 h 29"/>
              </a:gdLst>
              <a:ahLst/>
              <a:cxnLst>
                <a:cxn ang="0">
                  <a:pos x="T0" y="T1"/>
                </a:cxn>
                <a:cxn ang="0">
                  <a:pos x="T2" y="T3"/>
                </a:cxn>
                <a:cxn ang="0">
                  <a:pos x="T4" y="T5"/>
                </a:cxn>
              </a:cxnLst>
              <a:rect l="0" t="0" r="r" b="b"/>
              <a:pathLst>
                <a:path w="24" h="29">
                  <a:moveTo>
                    <a:pt x="0" y="29"/>
                  </a:moveTo>
                  <a:lnTo>
                    <a:pt x="10" y="1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438" name="Freeform 750"/>
            <p:cNvSpPr>
              <a:spLocks/>
            </p:cNvSpPr>
            <p:nvPr/>
          </p:nvSpPr>
          <p:spPr bwMode="auto">
            <a:xfrm>
              <a:off x="1714" y="610"/>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439" name="Line 751"/>
            <p:cNvSpPr>
              <a:spLocks noChangeShapeType="1"/>
            </p:cNvSpPr>
            <p:nvPr/>
          </p:nvSpPr>
          <p:spPr bwMode="auto">
            <a:xfrm flipV="1">
              <a:off x="1736"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440" name="Freeform 752"/>
            <p:cNvSpPr>
              <a:spLocks/>
            </p:cNvSpPr>
            <p:nvPr/>
          </p:nvSpPr>
          <p:spPr bwMode="auto">
            <a:xfrm>
              <a:off x="1754" y="591"/>
              <a:ext cx="22" cy="8"/>
            </a:xfrm>
            <a:custGeom>
              <a:avLst/>
              <a:gdLst>
                <a:gd name="T0" fmla="*/ 0 w 29"/>
                <a:gd name="T1" fmla="*/ 14 h 14"/>
                <a:gd name="T2" fmla="*/ 14 w 29"/>
                <a:gd name="T3" fmla="*/ 4 h 14"/>
                <a:gd name="T4" fmla="*/ 29 w 29"/>
                <a:gd name="T5" fmla="*/ 0 h 14"/>
              </a:gdLst>
              <a:ahLst/>
              <a:cxnLst>
                <a:cxn ang="0">
                  <a:pos x="T0" y="T1"/>
                </a:cxn>
                <a:cxn ang="0">
                  <a:pos x="T2" y="T3"/>
                </a:cxn>
                <a:cxn ang="0">
                  <a:pos x="T4" y="T5"/>
                </a:cxn>
              </a:cxnLst>
              <a:rect l="0" t="0" r="r" b="b"/>
              <a:pathLst>
                <a:path w="29" h="14">
                  <a:moveTo>
                    <a:pt x="0" y="14"/>
                  </a:moveTo>
                  <a:lnTo>
                    <a:pt x="14" y="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441" name="Freeform 753"/>
            <p:cNvSpPr>
              <a:spLocks/>
            </p:cNvSpPr>
            <p:nvPr/>
          </p:nvSpPr>
          <p:spPr bwMode="auto">
            <a:xfrm>
              <a:off x="1776" y="586"/>
              <a:ext cx="18" cy="5"/>
            </a:xfrm>
            <a:custGeom>
              <a:avLst/>
              <a:gdLst>
                <a:gd name="T0" fmla="*/ 0 w 24"/>
                <a:gd name="T1" fmla="*/ 10 h 10"/>
                <a:gd name="T2" fmla="*/ 14 w 24"/>
                <a:gd name="T3" fmla="*/ 5 h 10"/>
                <a:gd name="T4" fmla="*/ 24 w 24"/>
                <a:gd name="T5" fmla="*/ 0 h 10"/>
              </a:gdLst>
              <a:ahLst/>
              <a:cxnLst>
                <a:cxn ang="0">
                  <a:pos x="T0" y="T1"/>
                </a:cxn>
                <a:cxn ang="0">
                  <a:pos x="T2" y="T3"/>
                </a:cxn>
                <a:cxn ang="0">
                  <a:pos x="T4" y="T5"/>
                </a:cxn>
              </a:cxnLst>
              <a:rect l="0" t="0" r="r" b="b"/>
              <a:pathLst>
                <a:path w="24" h="10">
                  <a:moveTo>
                    <a:pt x="0" y="10"/>
                  </a:moveTo>
                  <a:lnTo>
                    <a:pt x="14" y="5"/>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442" name="Freeform 754"/>
            <p:cNvSpPr>
              <a:spLocks/>
            </p:cNvSpPr>
            <p:nvPr/>
          </p:nvSpPr>
          <p:spPr bwMode="auto">
            <a:xfrm>
              <a:off x="1794" y="586"/>
              <a:ext cx="18" cy="0"/>
            </a:xfrm>
            <a:custGeom>
              <a:avLst/>
              <a:gdLst>
                <a:gd name="T0" fmla="*/ 0 w 24"/>
                <a:gd name="T1" fmla="*/ 9 w 24"/>
                <a:gd name="T2" fmla="*/ 24 w 24"/>
              </a:gdLst>
              <a:ahLst/>
              <a:cxnLst>
                <a:cxn ang="0">
                  <a:pos x="T0" y="0"/>
                </a:cxn>
                <a:cxn ang="0">
                  <a:pos x="T1" y="0"/>
                </a:cxn>
                <a:cxn ang="0">
                  <a:pos x="T2" y="0"/>
                </a:cxn>
              </a:cxnLst>
              <a:rect l="0" t="0" r="r" b="b"/>
              <a:pathLst>
                <a:path w="24">
                  <a:moveTo>
                    <a:pt x="0" y="0"/>
                  </a:moveTo>
                  <a:lnTo>
                    <a:pt x="9"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443" name="Freeform 755"/>
            <p:cNvSpPr>
              <a:spLocks/>
            </p:cNvSpPr>
            <p:nvPr/>
          </p:nvSpPr>
          <p:spPr bwMode="auto">
            <a:xfrm>
              <a:off x="1812" y="586"/>
              <a:ext cx="21" cy="0"/>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444" name="Freeform 756"/>
            <p:cNvSpPr>
              <a:spLocks/>
            </p:cNvSpPr>
            <p:nvPr/>
          </p:nvSpPr>
          <p:spPr bwMode="auto">
            <a:xfrm>
              <a:off x="1833" y="586"/>
              <a:ext cx="18" cy="5"/>
            </a:xfrm>
            <a:custGeom>
              <a:avLst/>
              <a:gdLst>
                <a:gd name="T0" fmla="*/ 0 w 24"/>
                <a:gd name="T1" fmla="*/ 0 h 10"/>
                <a:gd name="T2" fmla="*/ 10 w 24"/>
                <a:gd name="T3" fmla="*/ 5 h 10"/>
                <a:gd name="T4" fmla="*/ 24 w 24"/>
                <a:gd name="T5" fmla="*/ 10 h 10"/>
              </a:gdLst>
              <a:ahLst/>
              <a:cxnLst>
                <a:cxn ang="0">
                  <a:pos x="T0" y="T1"/>
                </a:cxn>
                <a:cxn ang="0">
                  <a:pos x="T2" y="T3"/>
                </a:cxn>
                <a:cxn ang="0">
                  <a:pos x="T4" y="T5"/>
                </a:cxn>
              </a:cxnLst>
              <a:rect l="0" t="0" r="r" b="b"/>
              <a:pathLst>
                <a:path w="24" h="10">
                  <a:moveTo>
                    <a:pt x="0" y="0"/>
                  </a:moveTo>
                  <a:lnTo>
                    <a:pt x="10" y="5"/>
                  </a:lnTo>
                  <a:lnTo>
                    <a:pt x="24"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445" name="Freeform 757"/>
            <p:cNvSpPr>
              <a:spLocks/>
            </p:cNvSpPr>
            <p:nvPr/>
          </p:nvSpPr>
          <p:spPr bwMode="auto">
            <a:xfrm>
              <a:off x="1851" y="591"/>
              <a:ext cx="22" cy="8"/>
            </a:xfrm>
            <a:custGeom>
              <a:avLst/>
              <a:gdLst>
                <a:gd name="T0" fmla="*/ 0 w 29"/>
                <a:gd name="T1" fmla="*/ 0 h 14"/>
                <a:gd name="T2" fmla="*/ 15 w 29"/>
                <a:gd name="T3" fmla="*/ 4 h 14"/>
                <a:gd name="T4" fmla="*/ 29 w 29"/>
                <a:gd name="T5" fmla="*/ 14 h 14"/>
              </a:gdLst>
              <a:ahLst/>
              <a:cxnLst>
                <a:cxn ang="0">
                  <a:pos x="T0" y="T1"/>
                </a:cxn>
                <a:cxn ang="0">
                  <a:pos x="T2" y="T3"/>
                </a:cxn>
                <a:cxn ang="0">
                  <a:pos x="T4" y="T5"/>
                </a:cxn>
              </a:cxnLst>
              <a:rect l="0" t="0" r="r" b="b"/>
              <a:pathLst>
                <a:path w="29" h="14">
                  <a:moveTo>
                    <a:pt x="0" y="0"/>
                  </a:moveTo>
                  <a:lnTo>
                    <a:pt x="15" y="4"/>
                  </a:lnTo>
                  <a:lnTo>
                    <a:pt x="29" y="1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446" name="Line 758"/>
            <p:cNvSpPr>
              <a:spLocks noChangeShapeType="1"/>
            </p:cNvSpPr>
            <p:nvPr/>
          </p:nvSpPr>
          <p:spPr bwMode="auto">
            <a:xfrm>
              <a:off x="1873"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447" name="Freeform 759"/>
            <p:cNvSpPr>
              <a:spLocks/>
            </p:cNvSpPr>
            <p:nvPr/>
          </p:nvSpPr>
          <p:spPr bwMode="auto">
            <a:xfrm>
              <a:off x="1891" y="610"/>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448" name="Freeform 760"/>
            <p:cNvSpPr>
              <a:spLocks/>
            </p:cNvSpPr>
            <p:nvPr/>
          </p:nvSpPr>
          <p:spPr bwMode="auto">
            <a:xfrm>
              <a:off x="1913" y="626"/>
              <a:ext cx="18" cy="17"/>
            </a:xfrm>
            <a:custGeom>
              <a:avLst/>
              <a:gdLst>
                <a:gd name="T0" fmla="*/ 0 w 24"/>
                <a:gd name="T1" fmla="*/ 0 h 29"/>
                <a:gd name="T2" fmla="*/ 14 w 24"/>
                <a:gd name="T3" fmla="*/ 14 h 29"/>
                <a:gd name="T4" fmla="*/ 24 w 24"/>
                <a:gd name="T5" fmla="*/ 29 h 29"/>
              </a:gdLst>
              <a:ahLst/>
              <a:cxnLst>
                <a:cxn ang="0">
                  <a:pos x="T0" y="T1"/>
                </a:cxn>
                <a:cxn ang="0">
                  <a:pos x="T2" y="T3"/>
                </a:cxn>
                <a:cxn ang="0">
                  <a:pos x="T4" y="T5"/>
                </a:cxn>
              </a:cxnLst>
              <a:rect l="0" t="0" r="r" b="b"/>
              <a:pathLst>
                <a:path w="24" h="29">
                  <a:moveTo>
                    <a:pt x="0" y="0"/>
                  </a:moveTo>
                  <a:lnTo>
                    <a:pt x="14" y="14"/>
                  </a:lnTo>
                  <a:lnTo>
                    <a:pt x="24"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449" name="Freeform 761"/>
            <p:cNvSpPr>
              <a:spLocks/>
            </p:cNvSpPr>
            <p:nvPr/>
          </p:nvSpPr>
          <p:spPr bwMode="auto">
            <a:xfrm>
              <a:off x="1931" y="643"/>
              <a:ext cx="18" cy="21"/>
            </a:xfrm>
            <a:custGeom>
              <a:avLst/>
              <a:gdLst>
                <a:gd name="T0" fmla="*/ 0 w 24"/>
                <a:gd name="T1" fmla="*/ 0 h 38"/>
                <a:gd name="T2" fmla="*/ 9 w 24"/>
                <a:gd name="T3" fmla="*/ 19 h 38"/>
                <a:gd name="T4" fmla="*/ 24 w 24"/>
                <a:gd name="T5" fmla="*/ 38 h 38"/>
              </a:gdLst>
              <a:ahLst/>
              <a:cxnLst>
                <a:cxn ang="0">
                  <a:pos x="T0" y="T1"/>
                </a:cxn>
                <a:cxn ang="0">
                  <a:pos x="T2" y="T3"/>
                </a:cxn>
                <a:cxn ang="0">
                  <a:pos x="T4" y="T5"/>
                </a:cxn>
              </a:cxnLst>
              <a:rect l="0" t="0" r="r" b="b"/>
              <a:pathLst>
                <a:path w="24" h="38">
                  <a:moveTo>
                    <a:pt x="0" y="0"/>
                  </a:moveTo>
                  <a:lnTo>
                    <a:pt x="9" y="19"/>
                  </a:lnTo>
                  <a:lnTo>
                    <a:pt x="24" y="3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450" name="Freeform 762"/>
            <p:cNvSpPr>
              <a:spLocks/>
            </p:cNvSpPr>
            <p:nvPr/>
          </p:nvSpPr>
          <p:spPr bwMode="auto">
            <a:xfrm>
              <a:off x="1949" y="664"/>
              <a:ext cx="21" cy="22"/>
            </a:xfrm>
            <a:custGeom>
              <a:avLst/>
              <a:gdLst>
                <a:gd name="T0" fmla="*/ 0 w 29"/>
                <a:gd name="T1" fmla="*/ 0 h 39"/>
                <a:gd name="T2" fmla="*/ 14 w 29"/>
                <a:gd name="T3" fmla="*/ 19 h 39"/>
                <a:gd name="T4" fmla="*/ 29 w 29"/>
                <a:gd name="T5" fmla="*/ 39 h 39"/>
              </a:gdLst>
              <a:ahLst/>
              <a:cxnLst>
                <a:cxn ang="0">
                  <a:pos x="T0" y="T1"/>
                </a:cxn>
                <a:cxn ang="0">
                  <a:pos x="T2" y="T3"/>
                </a:cxn>
                <a:cxn ang="0">
                  <a:pos x="T4" y="T5"/>
                </a:cxn>
              </a:cxnLst>
              <a:rect l="0" t="0" r="r" b="b"/>
              <a:pathLst>
                <a:path w="29" h="39">
                  <a:moveTo>
                    <a:pt x="0" y="0"/>
                  </a:moveTo>
                  <a:lnTo>
                    <a:pt x="14" y="19"/>
                  </a:lnTo>
                  <a:lnTo>
                    <a:pt x="29" y="3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451" name="Freeform 763"/>
            <p:cNvSpPr>
              <a:spLocks/>
            </p:cNvSpPr>
            <p:nvPr/>
          </p:nvSpPr>
          <p:spPr bwMode="auto">
            <a:xfrm>
              <a:off x="1970" y="686"/>
              <a:ext cx="18" cy="26"/>
            </a:xfrm>
            <a:custGeom>
              <a:avLst/>
              <a:gdLst>
                <a:gd name="T0" fmla="*/ 0 w 24"/>
                <a:gd name="T1" fmla="*/ 0 h 47"/>
                <a:gd name="T2" fmla="*/ 9 w 24"/>
                <a:gd name="T3" fmla="*/ 24 h 47"/>
                <a:gd name="T4" fmla="*/ 24 w 24"/>
                <a:gd name="T5" fmla="*/ 47 h 47"/>
              </a:gdLst>
              <a:ahLst/>
              <a:cxnLst>
                <a:cxn ang="0">
                  <a:pos x="T0" y="T1"/>
                </a:cxn>
                <a:cxn ang="0">
                  <a:pos x="T2" y="T3"/>
                </a:cxn>
                <a:cxn ang="0">
                  <a:pos x="T4" y="T5"/>
                </a:cxn>
              </a:cxnLst>
              <a:rect l="0" t="0" r="r" b="b"/>
              <a:pathLst>
                <a:path w="24" h="47">
                  <a:moveTo>
                    <a:pt x="0" y="0"/>
                  </a:moveTo>
                  <a:lnTo>
                    <a:pt x="9" y="24"/>
                  </a:lnTo>
                  <a:lnTo>
                    <a:pt x="24" y="4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452" name="Freeform 764"/>
            <p:cNvSpPr>
              <a:spLocks/>
            </p:cNvSpPr>
            <p:nvPr/>
          </p:nvSpPr>
          <p:spPr bwMode="auto">
            <a:xfrm>
              <a:off x="1988" y="712"/>
              <a:ext cx="21" cy="27"/>
            </a:xfrm>
            <a:custGeom>
              <a:avLst/>
              <a:gdLst>
                <a:gd name="T0" fmla="*/ 0 w 28"/>
                <a:gd name="T1" fmla="*/ 0 h 48"/>
                <a:gd name="T2" fmla="*/ 14 w 28"/>
                <a:gd name="T3" fmla="*/ 24 h 48"/>
                <a:gd name="T4" fmla="*/ 28 w 28"/>
                <a:gd name="T5" fmla="*/ 48 h 48"/>
              </a:gdLst>
              <a:ahLst/>
              <a:cxnLst>
                <a:cxn ang="0">
                  <a:pos x="T0" y="T1"/>
                </a:cxn>
                <a:cxn ang="0">
                  <a:pos x="T2" y="T3"/>
                </a:cxn>
                <a:cxn ang="0">
                  <a:pos x="T4" y="T5"/>
                </a:cxn>
              </a:cxnLst>
              <a:rect l="0" t="0" r="r" b="b"/>
              <a:pathLst>
                <a:path w="28" h="48">
                  <a:moveTo>
                    <a:pt x="0" y="0"/>
                  </a:moveTo>
                  <a:lnTo>
                    <a:pt x="14" y="24"/>
                  </a:lnTo>
                  <a:lnTo>
                    <a:pt x="28"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453" name="Line 765"/>
            <p:cNvSpPr>
              <a:spLocks noChangeShapeType="1"/>
            </p:cNvSpPr>
            <p:nvPr/>
          </p:nvSpPr>
          <p:spPr bwMode="auto">
            <a:xfrm>
              <a:off x="2009"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454" name="Freeform 766"/>
            <p:cNvSpPr>
              <a:spLocks/>
            </p:cNvSpPr>
            <p:nvPr/>
          </p:nvSpPr>
          <p:spPr bwMode="auto">
            <a:xfrm>
              <a:off x="2027" y="769"/>
              <a:ext cx="22" cy="33"/>
            </a:xfrm>
            <a:custGeom>
              <a:avLst/>
              <a:gdLst>
                <a:gd name="T0" fmla="*/ 0 w 29"/>
                <a:gd name="T1" fmla="*/ 0 h 58"/>
                <a:gd name="T2" fmla="*/ 15 w 29"/>
                <a:gd name="T3" fmla="*/ 29 h 58"/>
                <a:gd name="T4" fmla="*/ 29 w 29"/>
                <a:gd name="T5" fmla="*/ 58 h 58"/>
              </a:gdLst>
              <a:ahLst/>
              <a:cxnLst>
                <a:cxn ang="0">
                  <a:pos x="T0" y="T1"/>
                </a:cxn>
                <a:cxn ang="0">
                  <a:pos x="T2" y="T3"/>
                </a:cxn>
                <a:cxn ang="0">
                  <a:pos x="T4" y="T5"/>
                </a:cxn>
              </a:cxnLst>
              <a:rect l="0" t="0" r="r" b="b"/>
              <a:pathLst>
                <a:path w="29" h="58">
                  <a:moveTo>
                    <a:pt x="0" y="0"/>
                  </a:moveTo>
                  <a:lnTo>
                    <a:pt x="15"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455" name="Line 767"/>
            <p:cNvSpPr>
              <a:spLocks noChangeShapeType="1"/>
            </p:cNvSpPr>
            <p:nvPr/>
          </p:nvSpPr>
          <p:spPr bwMode="auto">
            <a:xfrm>
              <a:off x="2049"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456" name="Line 768"/>
            <p:cNvSpPr>
              <a:spLocks noChangeShapeType="1"/>
            </p:cNvSpPr>
            <p:nvPr/>
          </p:nvSpPr>
          <p:spPr bwMode="auto">
            <a:xfrm>
              <a:off x="2067"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457" name="Freeform 769"/>
            <p:cNvSpPr>
              <a:spLocks/>
            </p:cNvSpPr>
            <p:nvPr/>
          </p:nvSpPr>
          <p:spPr bwMode="auto">
            <a:xfrm>
              <a:off x="2085" y="872"/>
              <a:ext cx="22" cy="35"/>
            </a:xfrm>
            <a:custGeom>
              <a:avLst/>
              <a:gdLst>
                <a:gd name="T0" fmla="*/ 0 w 29"/>
                <a:gd name="T1" fmla="*/ 0 h 62"/>
                <a:gd name="T2" fmla="*/ 15 w 29"/>
                <a:gd name="T3" fmla="*/ 28 h 62"/>
                <a:gd name="T4" fmla="*/ 29 w 29"/>
                <a:gd name="T5" fmla="*/ 62 h 62"/>
              </a:gdLst>
              <a:ahLst/>
              <a:cxnLst>
                <a:cxn ang="0">
                  <a:pos x="T0" y="T1"/>
                </a:cxn>
                <a:cxn ang="0">
                  <a:pos x="T2" y="T3"/>
                </a:cxn>
                <a:cxn ang="0">
                  <a:pos x="T4" y="T5"/>
                </a:cxn>
              </a:cxnLst>
              <a:rect l="0" t="0" r="r" b="b"/>
              <a:pathLst>
                <a:path w="29" h="62">
                  <a:moveTo>
                    <a:pt x="0" y="0"/>
                  </a:moveTo>
                  <a:lnTo>
                    <a:pt x="15" y="28"/>
                  </a:lnTo>
                  <a:lnTo>
                    <a:pt x="29" y="6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458" name="Line 770"/>
            <p:cNvSpPr>
              <a:spLocks noChangeShapeType="1"/>
            </p:cNvSpPr>
            <p:nvPr/>
          </p:nvSpPr>
          <p:spPr bwMode="auto">
            <a:xfrm>
              <a:off x="2107"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459" name="Freeform 771"/>
            <p:cNvSpPr>
              <a:spLocks/>
            </p:cNvSpPr>
            <p:nvPr/>
          </p:nvSpPr>
          <p:spPr bwMode="auto">
            <a:xfrm>
              <a:off x="2125" y="945"/>
              <a:ext cx="22" cy="40"/>
            </a:xfrm>
            <a:custGeom>
              <a:avLst/>
              <a:gdLst>
                <a:gd name="T0" fmla="*/ 0 w 29"/>
                <a:gd name="T1" fmla="*/ 0 h 72"/>
                <a:gd name="T2" fmla="*/ 14 w 29"/>
                <a:gd name="T3" fmla="*/ 34 h 72"/>
                <a:gd name="T4" fmla="*/ 29 w 29"/>
                <a:gd name="T5" fmla="*/ 72 h 72"/>
              </a:gdLst>
              <a:ahLst/>
              <a:cxnLst>
                <a:cxn ang="0">
                  <a:pos x="T0" y="T1"/>
                </a:cxn>
                <a:cxn ang="0">
                  <a:pos x="T2" y="T3"/>
                </a:cxn>
                <a:cxn ang="0">
                  <a:pos x="T4" y="T5"/>
                </a:cxn>
              </a:cxnLst>
              <a:rect l="0" t="0" r="r" b="b"/>
              <a:pathLst>
                <a:path w="29" h="72">
                  <a:moveTo>
                    <a:pt x="0" y="0"/>
                  </a:moveTo>
                  <a:lnTo>
                    <a:pt x="14" y="34"/>
                  </a:lnTo>
                  <a:lnTo>
                    <a:pt x="29"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460" name="Line 772"/>
            <p:cNvSpPr>
              <a:spLocks noChangeShapeType="1"/>
            </p:cNvSpPr>
            <p:nvPr/>
          </p:nvSpPr>
          <p:spPr bwMode="auto">
            <a:xfrm>
              <a:off x="2147"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461" name="Line 773"/>
            <p:cNvSpPr>
              <a:spLocks noChangeShapeType="1"/>
            </p:cNvSpPr>
            <p:nvPr/>
          </p:nvSpPr>
          <p:spPr bwMode="auto">
            <a:xfrm>
              <a:off x="2165"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462" name="Freeform 774"/>
            <p:cNvSpPr>
              <a:spLocks/>
            </p:cNvSpPr>
            <p:nvPr/>
          </p:nvSpPr>
          <p:spPr bwMode="auto">
            <a:xfrm>
              <a:off x="2183" y="1063"/>
              <a:ext cx="21" cy="41"/>
            </a:xfrm>
            <a:custGeom>
              <a:avLst/>
              <a:gdLst>
                <a:gd name="T0" fmla="*/ 0 w 28"/>
                <a:gd name="T1" fmla="*/ 0 h 72"/>
                <a:gd name="T2" fmla="*/ 14 w 28"/>
                <a:gd name="T3" fmla="*/ 34 h 72"/>
                <a:gd name="T4" fmla="*/ 28 w 28"/>
                <a:gd name="T5" fmla="*/ 72 h 72"/>
              </a:gdLst>
              <a:ahLst/>
              <a:cxnLst>
                <a:cxn ang="0">
                  <a:pos x="T0" y="T1"/>
                </a:cxn>
                <a:cxn ang="0">
                  <a:pos x="T2" y="T3"/>
                </a:cxn>
                <a:cxn ang="0">
                  <a:pos x="T4" y="T5"/>
                </a:cxn>
              </a:cxnLst>
              <a:rect l="0" t="0" r="r" b="b"/>
              <a:pathLst>
                <a:path w="28" h="72">
                  <a:moveTo>
                    <a:pt x="0" y="0"/>
                  </a:moveTo>
                  <a:lnTo>
                    <a:pt x="14" y="34"/>
                  </a:lnTo>
                  <a:lnTo>
                    <a:pt x="28"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463" name="Line 775"/>
            <p:cNvSpPr>
              <a:spLocks noChangeShapeType="1"/>
            </p:cNvSpPr>
            <p:nvPr/>
          </p:nvSpPr>
          <p:spPr bwMode="auto">
            <a:xfrm>
              <a:off x="2204"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464" name="Freeform 776"/>
            <p:cNvSpPr>
              <a:spLocks/>
            </p:cNvSpPr>
            <p:nvPr/>
          </p:nvSpPr>
          <p:spPr bwMode="auto">
            <a:xfrm>
              <a:off x="2222" y="1144"/>
              <a:ext cx="22"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465" name="Freeform 777"/>
            <p:cNvSpPr>
              <a:spLocks/>
            </p:cNvSpPr>
            <p:nvPr/>
          </p:nvSpPr>
          <p:spPr bwMode="auto">
            <a:xfrm>
              <a:off x="2244" y="1182"/>
              <a:ext cx="18" cy="40"/>
            </a:xfrm>
            <a:custGeom>
              <a:avLst/>
              <a:gdLst>
                <a:gd name="T0" fmla="*/ 0 w 24"/>
                <a:gd name="T1" fmla="*/ 0 h 72"/>
                <a:gd name="T2" fmla="*/ 10 w 24"/>
                <a:gd name="T3" fmla="*/ 34 h 72"/>
                <a:gd name="T4" fmla="*/ 24 w 24"/>
                <a:gd name="T5" fmla="*/ 72 h 72"/>
              </a:gdLst>
              <a:ahLst/>
              <a:cxnLst>
                <a:cxn ang="0">
                  <a:pos x="T0" y="T1"/>
                </a:cxn>
                <a:cxn ang="0">
                  <a:pos x="T2" y="T3"/>
                </a:cxn>
                <a:cxn ang="0">
                  <a:pos x="T4" y="T5"/>
                </a:cxn>
              </a:cxnLst>
              <a:rect l="0" t="0" r="r" b="b"/>
              <a:pathLst>
                <a:path w="24" h="72">
                  <a:moveTo>
                    <a:pt x="0" y="0"/>
                  </a:moveTo>
                  <a:lnTo>
                    <a:pt x="10" y="34"/>
                  </a:lnTo>
                  <a:lnTo>
                    <a:pt x="24"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466" name="Freeform 778"/>
            <p:cNvSpPr>
              <a:spLocks/>
            </p:cNvSpPr>
            <p:nvPr/>
          </p:nvSpPr>
          <p:spPr bwMode="auto">
            <a:xfrm>
              <a:off x="2262" y="1222"/>
              <a:ext cx="21"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467" name="Line 779"/>
            <p:cNvSpPr>
              <a:spLocks noChangeShapeType="1"/>
            </p:cNvSpPr>
            <p:nvPr/>
          </p:nvSpPr>
          <p:spPr bwMode="auto">
            <a:xfrm>
              <a:off x="2283"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468" name="Line 780"/>
            <p:cNvSpPr>
              <a:spLocks noChangeShapeType="1"/>
            </p:cNvSpPr>
            <p:nvPr/>
          </p:nvSpPr>
          <p:spPr bwMode="auto">
            <a:xfrm>
              <a:off x="2301"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469" name="Freeform 781"/>
            <p:cNvSpPr>
              <a:spLocks/>
            </p:cNvSpPr>
            <p:nvPr/>
          </p:nvSpPr>
          <p:spPr bwMode="auto">
            <a:xfrm>
              <a:off x="2319" y="1336"/>
              <a:ext cx="22" cy="38"/>
            </a:xfrm>
            <a:custGeom>
              <a:avLst/>
              <a:gdLst>
                <a:gd name="T0" fmla="*/ 0 w 29"/>
                <a:gd name="T1" fmla="*/ 0 h 67"/>
                <a:gd name="T2" fmla="*/ 14 w 29"/>
                <a:gd name="T3" fmla="*/ 33 h 67"/>
                <a:gd name="T4" fmla="*/ 29 w 29"/>
                <a:gd name="T5" fmla="*/ 67 h 67"/>
              </a:gdLst>
              <a:ahLst/>
              <a:cxnLst>
                <a:cxn ang="0">
                  <a:pos x="T0" y="T1"/>
                </a:cxn>
                <a:cxn ang="0">
                  <a:pos x="T2" y="T3"/>
                </a:cxn>
                <a:cxn ang="0">
                  <a:pos x="T4" y="T5"/>
                </a:cxn>
              </a:cxnLst>
              <a:rect l="0" t="0" r="r" b="b"/>
              <a:pathLst>
                <a:path w="29" h="67">
                  <a:moveTo>
                    <a:pt x="0" y="0"/>
                  </a:moveTo>
                  <a:lnTo>
                    <a:pt x="14" y="33"/>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470" name="Line 782"/>
            <p:cNvSpPr>
              <a:spLocks noChangeShapeType="1"/>
            </p:cNvSpPr>
            <p:nvPr/>
          </p:nvSpPr>
          <p:spPr bwMode="auto">
            <a:xfrm>
              <a:off x="2341"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471" name="Freeform 783"/>
            <p:cNvSpPr>
              <a:spLocks/>
            </p:cNvSpPr>
            <p:nvPr/>
          </p:nvSpPr>
          <p:spPr bwMode="auto">
            <a:xfrm>
              <a:off x="2359" y="1409"/>
              <a:ext cx="22" cy="32"/>
            </a:xfrm>
            <a:custGeom>
              <a:avLst/>
              <a:gdLst>
                <a:gd name="T0" fmla="*/ 0 w 29"/>
                <a:gd name="T1" fmla="*/ 0 h 58"/>
                <a:gd name="T2" fmla="*/ 14 w 29"/>
                <a:gd name="T3" fmla="*/ 29 h 58"/>
                <a:gd name="T4" fmla="*/ 29 w 29"/>
                <a:gd name="T5" fmla="*/ 58 h 58"/>
              </a:gdLst>
              <a:ahLst/>
              <a:cxnLst>
                <a:cxn ang="0">
                  <a:pos x="T0" y="T1"/>
                </a:cxn>
                <a:cxn ang="0">
                  <a:pos x="T2" y="T3"/>
                </a:cxn>
                <a:cxn ang="0">
                  <a:pos x="T4" y="T5"/>
                </a:cxn>
              </a:cxnLst>
              <a:rect l="0" t="0" r="r" b="b"/>
              <a:pathLst>
                <a:path w="29" h="58">
                  <a:moveTo>
                    <a:pt x="0" y="0"/>
                  </a:moveTo>
                  <a:lnTo>
                    <a:pt x="14"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472" name="Line 784"/>
            <p:cNvSpPr>
              <a:spLocks noChangeShapeType="1"/>
            </p:cNvSpPr>
            <p:nvPr/>
          </p:nvSpPr>
          <p:spPr bwMode="auto">
            <a:xfrm>
              <a:off x="2381"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473" name="Line 785"/>
            <p:cNvSpPr>
              <a:spLocks noChangeShapeType="1"/>
            </p:cNvSpPr>
            <p:nvPr/>
          </p:nvSpPr>
          <p:spPr bwMode="auto">
            <a:xfrm>
              <a:off x="2399"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474" name="Freeform 786"/>
            <p:cNvSpPr>
              <a:spLocks/>
            </p:cNvSpPr>
            <p:nvPr/>
          </p:nvSpPr>
          <p:spPr bwMode="auto">
            <a:xfrm>
              <a:off x="2416" y="1506"/>
              <a:ext cx="22" cy="30"/>
            </a:xfrm>
            <a:custGeom>
              <a:avLst/>
              <a:gdLst>
                <a:gd name="T0" fmla="*/ 0 w 29"/>
                <a:gd name="T1" fmla="*/ 0 h 53"/>
                <a:gd name="T2" fmla="*/ 15 w 29"/>
                <a:gd name="T3" fmla="*/ 29 h 53"/>
                <a:gd name="T4" fmla="*/ 29 w 29"/>
                <a:gd name="T5" fmla="*/ 53 h 53"/>
              </a:gdLst>
              <a:ahLst/>
              <a:cxnLst>
                <a:cxn ang="0">
                  <a:pos x="T0" y="T1"/>
                </a:cxn>
                <a:cxn ang="0">
                  <a:pos x="T2" y="T3"/>
                </a:cxn>
                <a:cxn ang="0">
                  <a:pos x="T4" y="T5"/>
                </a:cxn>
              </a:cxnLst>
              <a:rect l="0" t="0" r="r" b="b"/>
              <a:pathLst>
                <a:path w="29" h="53">
                  <a:moveTo>
                    <a:pt x="0" y="0"/>
                  </a:moveTo>
                  <a:lnTo>
                    <a:pt x="15" y="29"/>
                  </a:lnTo>
                  <a:lnTo>
                    <a:pt x="29" y="5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475" name="Line 787"/>
            <p:cNvSpPr>
              <a:spLocks noChangeShapeType="1"/>
            </p:cNvSpPr>
            <p:nvPr/>
          </p:nvSpPr>
          <p:spPr bwMode="auto">
            <a:xfrm>
              <a:off x="2438"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476" name="Freeform 788"/>
            <p:cNvSpPr>
              <a:spLocks/>
            </p:cNvSpPr>
            <p:nvPr/>
          </p:nvSpPr>
          <p:spPr bwMode="auto">
            <a:xfrm>
              <a:off x="2456" y="1566"/>
              <a:ext cx="22" cy="27"/>
            </a:xfrm>
            <a:custGeom>
              <a:avLst/>
              <a:gdLst>
                <a:gd name="T0" fmla="*/ 0 w 29"/>
                <a:gd name="T1" fmla="*/ 0 h 48"/>
                <a:gd name="T2" fmla="*/ 15 w 29"/>
                <a:gd name="T3" fmla="*/ 24 h 48"/>
                <a:gd name="T4" fmla="*/ 29 w 29"/>
                <a:gd name="T5" fmla="*/ 48 h 48"/>
              </a:gdLst>
              <a:ahLst/>
              <a:cxnLst>
                <a:cxn ang="0">
                  <a:pos x="T0" y="T1"/>
                </a:cxn>
                <a:cxn ang="0">
                  <a:pos x="T2" y="T3"/>
                </a:cxn>
                <a:cxn ang="0">
                  <a:pos x="T4" y="T5"/>
                </a:cxn>
              </a:cxnLst>
              <a:rect l="0" t="0" r="r" b="b"/>
              <a:pathLst>
                <a:path w="29" h="48">
                  <a:moveTo>
                    <a:pt x="0" y="0"/>
                  </a:moveTo>
                  <a:lnTo>
                    <a:pt x="15" y="24"/>
                  </a:lnTo>
                  <a:lnTo>
                    <a:pt x="29"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477" name="Line 789"/>
            <p:cNvSpPr>
              <a:spLocks noChangeShapeType="1"/>
            </p:cNvSpPr>
            <p:nvPr/>
          </p:nvSpPr>
          <p:spPr bwMode="auto">
            <a:xfrm>
              <a:off x="2478"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478" name="Freeform 790"/>
            <p:cNvSpPr>
              <a:spLocks/>
            </p:cNvSpPr>
            <p:nvPr/>
          </p:nvSpPr>
          <p:spPr bwMode="auto">
            <a:xfrm>
              <a:off x="2496" y="1617"/>
              <a:ext cx="22" cy="24"/>
            </a:xfrm>
            <a:custGeom>
              <a:avLst/>
              <a:gdLst>
                <a:gd name="T0" fmla="*/ 0 w 29"/>
                <a:gd name="T1" fmla="*/ 0 h 43"/>
                <a:gd name="T2" fmla="*/ 14 w 29"/>
                <a:gd name="T3" fmla="*/ 19 h 43"/>
                <a:gd name="T4" fmla="*/ 29 w 29"/>
                <a:gd name="T5" fmla="*/ 43 h 43"/>
              </a:gdLst>
              <a:ahLst/>
              <a:cxnLst>
                <a:cxn ang="0">
                  <a:pos x="T0" y="T1"/>
                </a:cxn>
                <a:cxn ang="0">
                  <a:pos x="T2" y="T3"/>
                </a:cxn>
                <a:cxn ang="0">
                  <a:pos x="T4" y="T5"/>
                </a:cxn>
              </a:cxnLst>
              <a:rect l="0" t="0" r="r" b="b"/>
              <a:pathLst>
                <a:path w="29" h="43">
                  <a:moveTo>
                    <a:pt x="0" y="0"/>
                  </a:moveTo>
                  <a:lnTo>
                    <a:pt x="14" y="19"/>
                  </a:lnTo>
                  <a:lnTo>
                    <a:pt x="29" y="4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479" name="Line 791"/>
            <p:cNvSpPr>
              <a:spLocks noChangeShapeType="1"/>
            </p:cNvSpPr>
            <p:nvPr/>
          </p:nvSpPr>
          <p:spPr bwMode="auto">
            <a:xfrm>
              <a:off x="2518"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480" name="Line 792"/>
            <p:cNvSpPr>
              <a:spLocks noChangeShapeType="1"/>
            </p:cNvSpPr>
            <p:nvPr/>
          </p:nvSpPr>
          <p:spPr bwMode="auto">
            <a:xfrm>
              <a:off x="2536"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481" name="Freeform 793"/>
            <p:cNvSpPr>
              <a:spLocks/>
            </p:cNvSpPr>
            <p:nvPr/>
          </p:nvSpPr>
          <p:spPr bwMode="auto">
            <a:xfrm>
              <a:off x="2554" y="1686"/>
              <a:ext cx="21" cy="20"/>
            </a:xfrm>
            <a:custGeom>
              <a:avLst/>
              <a:gdLst>
                <a:gd name="T0" fmla="*/ 0 w 29"/>
                <a:gd name="T1" fmla="*/ 0 h 34"/>
                <a:gd name="T2" fmla="*/ 14 w 29"/>
                <a:gd name="T3" fmla="*/ 20 h 34"/>
                <a:gd name="T4" fmla="*/ 29 w 29"/>
                <a:gd name="T5" fmla="*/ 34 h 34"/>
              </a:gdLst>
              <a:ahLst/>
              <a:cxnLst>
                <a:cxn ang="0">
                  <a:pos x="T0" y="T1"/>
                </a:cxn>
                <a:cxn ang="0">
                  <a:pos x="T2" y="T3"/>
                </a:cxn>
                <a:cxn ang="0">
                  <a:pos x="T4" y="T5"/>
                </a:cxn>
              </a:cxnLst>
              <a:rect l="0" t="0" r="r" b="b"/>
              <a:pathLst>
                <a:path w="29" h="34">
                  <a:moveTo>
                    <a:pt x="0" y="0"/>
                  </a:moveTo>
                  <a:lnTo>
                    <a:pt x="14" y="20"/>
                  </a:lnTo>
                  <a:lnTo>
                    <a:pt x="29" y="3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482" name="Line 794"/>
            <p:cNvSpPr>
              <a:spLocks noChangeShapeType="1"/>
            </p:cNvSpPr>
            <p:nvPr/>
          </p:nvSpPr>
          <p:spPr bwMode="auto">
            <a:xfrm>
              <a:off x="2575"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483" name="Freeform 795"/>
            <p:cNvSpPr>
              <a:spLocks/>
            </p:cNvSpPr>
            <p:nvPr/>
          </p:nvSpPr>
          <p:spPr bwMode="auto">
            <a:xfrm>
              <a:off x="2593" y="1725"/>
              <a:ext cx="21" cy="15"/>
            </a:xfrm>
            <a:custGeom>
              <a:avLst/>
              <a:gdLst>
                <a:gd name="T0" fmla="*/ 0 w 28"/>
                <a:gd name="T1" fmla="*/ 0 h 28"/>
                <a:gd name="T2" fmla="*/ 14 w 28"/>
                <a:gd name="T3" fmla="*/ 14 h 28"/>
                <a:gd name="T4" fmla="*/ 28 w 28"/>
                <a:gd name="T5" fmla="*/ 28 h 28"/>
              </a:gdLst>
              <a:ahLst/>
              <a:cxnLst>
                <a:cxn ang="0">
                  <a:pos x="T0" y="T1"/>
                </a:cxn>
                <a:cxn ang="0">
                  <a:pos x="T2" y="T3"/>
                </a:cxn>
                <a:cxn ang="0">
                  <a:pos x="T4" y="T5"/>
                </a:cxn>
              </a:cxnLst>
              <a:rect l="0" t="0" r="r" b="b"/>
              <a:pathLst>
                <a:path w="28" h="28">
                  <a:moveTo>
                    <a:pt x="0" y="0"/>
                  </a:moveTo>
                  <a:lnTo>
                    <a:pt x="14" y="14"/>
                  </a:lnTo>
                  <a:lnTo>
                    <a:pt x="28" y="2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484" name="Line 796"/>
            <p:cNvSpPr>
              <a:spLocks noChangeShapeType="1"/>
            </p:cNvSpPr>
            <p:nvPr/>
          </p:nvSpPr>
          <p:spPr bwMode="auto">
            <a:xfrm>
              <a:off x="2614"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485" name="Freeform 797"/>
            <p:cNvSpPr>
              <a:spLocks/>
            </p:cNvSpPr>
            <p:nvPr/>
          </p:nvSpPr>
          <p:spPr bwMode="auto">
            <a:xfrm>
              <a:off x="2632" y="1757"/>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486" name="Line 798"/>
            <p:cNvSpPr>
              <a:spLocks noChangeShapeType="1"/>
            </p:cNvSpPr>
            <p:nvPr/>
          </p:nvSpPr>
          <p:spPr bwMode="auto">
            <a:xfrm>
              <a:off x="2654"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487" name="Line 799"/>
            <p:cNvSpPr>
              <a:spLocks noChangeShapeType="1"/>
            </p:cNvSpPr>
            <p:nvPr/>
          </p:nvSpPr>
          <p:spPr bwMode="auto">
            <a:xfrm>
              <a:off x="2672"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488" name="Freeform 800"/>
            <p:cNvSpPr>
              <a:spLocks/>
            </p:cNvSpPr>
            <p:nvPr/>
          </p:nvSpPr>
          <p:spPr bwMode="auto">
            <a:xfrm>
              <a:off x="2690" y="1797"/>
              <a:ext cx="22" cy="11"/>
            </a:xfrm>
            <a:custGeom>
              <a:avLst/>
              <a:gdLst>
                <a:gd name="T0" fmla="*/ 0 w 29"/>
                <a:gd name="T1" fmla="*/ 0 h 19"/>
                <a:gd name="T2" fmla="*/ 14 w 29"/>
                <a:gd name="T3" fmla="*/ 10 h 19"/>
                <a:gd name="T4" fmla="*/ 29 w 29"/>
                <a:gd name="T5" fmla="*/ 19 h 19"/>
              </a:gdLst>
              <a:ahLst/>
              <a:cxnLst>
                <a:cxn ang="0">
                  <a:pos x="T0" y="T1"/>
                </a:cxn>
                <a:cxn ang="0">
                  <a:pos x="T2" y="T3"/>
                </a:cxn>
                <a:cxn ang="0">
                  <a:pos x="T4" y="T5"/>
                </a:cxn>
              </a:cxnLst>
              <a:rect l="0" t="0" r="r" b="b"/>
              <a:pathLst>
                <a:path w="29" h="19">
                  <a:moveTo>
                    <a:pt x="0" y="0"/>
                  </a:moveTo>
                  <a:lnTo>
                    <a:pt x="14" y="10"/>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489" name="Line 801"/>
            <p:cNvSpPr>
              <a:spLocks noChangeShapeType="1"/>
            </p:cNvSpPr>
            <p:nvPr/>
          </p:nvSpPr>
          <p:spPr bwMode="auto">
            <a:xfrm>
              <a:off x="2712"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490" name="Freeform 802"/>
            <p:cNvSpPr>
              <a:spLocks/>
            </p:cNvSpPr>
            <p:nvPr/>
          </p:nvSpPr>
          <p:spPr bwMode="auto">
            <a:xfrm>
              <a:off x="2730" y="1819"/>
              <a:ext cx="22" cy="11"/>
            </a:xfrm>
            <a:custGeom>
              <a:avLst/>
              <a:gdLst>
                <a:gd name="T0" fmla="*/ 0 w 29"/>
                <a:gd name="T1" fmla="*/ 0 h 19"/>
                <a:gd name="T2" fmla="*/ 14 w 29"/>
                <a:gd name="T3" fmla="*/ 9 h 19"/>
                <a:gd name="T4" fmla="*/ 29 w 29"/>
                <a:gd name="T5" fmla="*/ 19 h 19"/>
              </a:gdLst>
              <a:ahLst/>
              <a:cxnLst>
                <a:cxn ang="0">
                  <a:pos x="T0" y="T1"/>
                </a:cxn>
                <a:cxn ang="0">
                  <a:pos x="T2" y="T3"/>
                </a:cxn>
                <a:cxn ang="0">
                  <a:pos x="T4" y="T5"/>
                </a:cxn>
              </a:cxnLst>
              <a:rect l="0" t="0" r="r" b="b"/>
              <a:pathLst>
                <a:path w="29" h="19">
                  <a:moveTo>
                    <a:pt x="0" y="0"/>
                  </a:moveTo>
                  <a:lnTo>
                    <a:pt x="14" y="9"/>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491" name="Line 803"/>
            <p:cNvSpPr>
              <a:spLocks noChangeShapeType="1"/>
            </p:cNvSpPr>
            <p:nvPr/>
          </p:nvSpPr>
          <p:spPr bwMode="auto">
            <a:xfrm>
              <a:off x="2752"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492" name="Line 804"/>
            <p:cNvSpPr>
              <a:spLocks noChangeShapeType="1"/>
            </p:cNvSpPr>
            <p:nvPr/>
          </p:nvSpPr>
          <p:spPr bwMode="auto">
            <a:xfrm>
              <a:off x="2770"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493" name="Freeform 805"/>
            <p:cNvSpPr>
              <a:spLocks/>
            </p:cNvSpPr>
            <p:nvPr/>
          </p:nvSpPr>
          <p:spPr bwMode="auto">
            <a:xfrm>
              <a:off x="2788" y="1846"/>
              <a:ext cx="21" cy="5"/>
            </a:xfrm>
            <a:custGeom>
              <a:avLst/>
              <a:gdLst>
                <a:gd name="T0" fmla="*/ 0 w 28"/>
                <a:gd name="T1" fmla="*/ 0 h 9"/>
                <a:gd name="T2" fmla="*/ 14 w 28"/>
                <a:gd name="T3" fmla="*/ 4 h 9"/>
                <a:gd name="T4" fmla="*/ 28 w 28"/>
                <a:gd name="T5" fmla="*/ 9 h 9"/>
              </a:gdLst>
              <a:ahLst/>
              <a:cxnLst>
                <a:cxn ang="0">
                  <a:pos x="T0" y="T1"/>
                </a:cxn>
                <a:cxn ang="0">
                  <a:pos x="T2" y="T3"/>
                </a:cxn>
                <a:cxn ang="0">
                  <a:pos x="T4" y="T5"/>
                </a:cxn>
              </a:cxnLst>
              <a:rect l="0" t="0" r="r" b="b"/>
              <a:pathLst>
                <a:path w="28" h="9">
                  <a:moveTo>
                    <a:pt x="0" y="0"/>
                  </a:moveTo>
                  <a:lnTo>
                    <a:pt x="14" y="4"/>
                  </a:lnTo>
                  <a:lnTo>
                    <a:pt x="28"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494" name="Line 806"/>
            <p:cNvSpPr>
              <a:spLocks noChangeShapeType="1"/>
            </p:cNvSpPr>
            <p:nvPr/>
          </p:nvSpPr>
          <p:spPr bwMode="auto">
            <a:xfrm>
              <a:off x="2809"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495" name="Freeform 807"/>
            <p:cNvSpPr>
              <a:spLocks/>
            </p:cNvSpPr>
            <p:nvPr/>
          </p:nvSpPr>
          <p:spPr bwMode="auto">
            <a:xfrm>
              <a:off x="2827" y="1857"/>
              <a:ext cx="22" cy="5"/>
            </a:xfrm>
            <a:custGeom>
              <a:avLst/>
              <a:gdLst>
                <a:gd name="T0" fmla="*/ 0 w 29"/>
                <a:gd name="T1" fmla="*/ 0 h 9"/>
                <a:gd name="T2" fmla="*/ 15 w 29"/>
                <a:gd name="T3" fmla="*/ 5 h 9"/>
                <a:gd name="T4" fmla="*/ 29 w 29"/>
                <a:gd name="T5" fmla="*/ 9 h 9"/>
              </a:gdLst>
              <a:ahLst/>
              <a:cxnLst>
                <a:cxn ang="0">
                  <a:pos x="T0" y="T1"/>
                </a:cxn>
                <a:cxn ang="0">
                  <a:pos x="T2" y="T3"/>
                </a:cxn>
                <a:cxn ang="0">
                  <a:pos x="T4" y="T5"/>
                </a:cxn>
              </a:cxnLst>
              <a:rect l="0" t="0" r="r" b="b"/>
              <a:pathLst>
                <a:path w="29" h="9">
                  <a:moveTo>
                    <a:pt x="0" y="0"/>
                  </a:moveTo>
                  <a:lnTo>
                    <a:pt x="15" y="5"/>
                  </a:lnTo>
                  <a:lnTo>
                    <a:pt x="29"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496" name="Line 808"/>
            <p:cNvSpPr>
              <a:spLocks noChangeShapeType="1"/>
            </p:cNvSpPr>
            <p:nvPr/>
          </p:nvSpPr>
          <p:spPr bwMode="auto">
            <a:xfrm>
              <a:off x="2849"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497" name="Freeform 809"/>
            <p:cNvSpPr>
              <a:spLocks/>
            </p:cNvSpPr>
            <p:nvPr/>
          </p:nvSpPr>
          <p:spPr bwMode="auto">
            <a:xfrm>
              <a:off x="2867" y="1868"/>
              <a:ext cx="21" cy="5"/>
            </a:xfrm>
            <a:custGeom>
              <a:avLst/>
              <a:gdLst>
                <a:gd name="T0" fmla="*/ 0 w 29"/>
                <a:gd name="T1" fmla="*/ 0 h 10"/>
                <a:gd name="T2" fmla="*/ 14 w 29"/>
                <a:gd name="T3" fmla="*/ 5 h 10"/>
                <a:gd name="T4" fmla="*/ 29 w 29"/>
                <a:gd name="T5" fmla="*/ 10 h 10"/>
              </a:gdLst>
              <a:ahLst/>
              <a:cxnLst>
                <a:cxn ang="0">
                  <a:pos x="T0" y="T1"/>
                </a:cxn>
                <a:cxn ang="0">
                  <a:pos x="T2" y="T3"/>
                </a:cxn>
                <a:cxn ang="0">
                  <a:pos x="T4" y="T5"/>
                </a:cxn>
              </a:cxnLst>
              <a:rect l="0" t="0" r="r" b="b"/>
              <a:pathLst>
                <a:path w="29" h="10">
                  <a:moveTo>
                    <a:pt x="0" y="0"/>
                  </a:moveTo>
                  <a:lnTo>
                    <a:pt x="14" y="5"/>
                  </a:lnTo>
                  <a:lnTo>
                    <a:pt x="29"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498" name="Line 810"/>
            <p:cNvSpPr>
              <a:spLocks noChangeShapeType="1"/>
            </p:cNvSpPr>
            <p:nvPr/>
          </p:nvSpPr>
          <p:spPr bwMode="auto">
            <a:xfrm>
              <a:off x="2888"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499" name="Line 811"/>
            <p:cNvSpPr>
              <a:spLocks noChangeShapeType="1"/>
            </p:cNvSpPr>
            <p:nvPr/>
          </p:nvSpPr>
          <p:spPr bwMode="auto">
            <a:xfrm>
              <a:off x="2906"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500" name="Freeform 812"/>
            <p:cNvSpPr>
              <a:spLocks/>
            </p:cNvSpPr>
            <p:nvPr/>
          </p:nvSpPr>
          <p:spPr bwMode="auto">
            <a:xfrm>
              <a:off x="2924" y="1881"/>
              <a:ext cx="22" cy="3"/>
            </a:xfrm>
            <a:custGeom>
              <a:avLst/>
              <a:gdLst>
                <a:gd name="T0" fmla="*/ 0 w 29"/>
                <a:gd name="T1" fmla="*/ 0 h 5"/>
                <a:gd name="T2" fmla="*/ 14 w 29"/>
                <a:gd name="T3" fmla="*/ 5 h 5"/>
                <a:gd name="T4" fmla="*/ 29 w 29"/>
                <a:gd name="T5" fmla="*/ 5 h 5"/>
              </a:gdLst>
              <a:ahLst/>
              <a:cxnLst>
                <a:cxn ang="0">
                  <a:pos x="T0" y="T1"/>
                </a:cxn>
                <a:cxn ang="0">
                  <a:pos x="T2" y="T3"/>
                </a:cxn>
                <a:cxn ang="0">
                  <a:pos x="T4" y="T5"/>
                </a:cxn>
              </a:cxnLst>
              <a:rect l="0" t="0" r="r" b="b"/>
              <a:pathLst>
                <a:path w="29" h="5">
                  <a:moveTo>
                    <a:pt x="0" y="0"/>
                  </a:moveTo>
                  <a:lnTo>
                    <a:pt x="14"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501" name="Line 813"/>
            <p:cNvSpPr>
              <a:spLocks noChangeShapeType="1"/>
            </p:cNvSpPr>
            <p:nvPr/>
          </p:nvSpPr>
          <p:spPr bwMode="auto">
            <a:xfrm>
              <a:off x="2946"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502" name="Freeform 814"/>
            <p:cNvSpPr>
              <a:spLocks/>
            </p:cNvSpPr>
            <p:nvPr/>
          </p:nvSpPr>
          <p:spPr bwMode="auto">
            <a:xfrm>
              <a:off x="2964" y="1887"/>
              <a:ext cx="21" cy="2"/>
            </a:xfrm>
            <a:custGeom>
              <a:avLst/>
              <a:gdLst>
                <a:gd name="T0" fmla="*/ 0 w 28"/>
                <a:gd name="T1" fmla="*/ 0 h 4"/>
                <a:gd name="T2" fmla="*/ 14 w 28"/>
                <a:gd name="T3" fmla="*/ 4 h 4"/>
                <a:gd name="T4" fmla="*/ 28 w 28"/>
                <a:gd name="T5" fmla="*/ 4 h 4"/>
              </a:gdLst>
              <a:ahLst/>
              <a:cxnLst>
                <a:cxn ang="0">
                  <a:pos x="T0" y="T1"/>
                </a:cxn>
                <a:cxn ang="0">
                  <a:pos x="T2" y="T3"/>
                </a:cxn>
                <a:cxn ang="0">
                  <a:pos x="T4" y="T5"/>
                </a:cxn>
              </a:cxnLst>
              <a:rect l="0" t="0" r="r" b="b"/>
              <a:pathLst>
                <a:path w="28" h="4">
                  <a:moveTo>
                    <a:pt x="0" y="0"/>
                  </a:moveTo>
                  <a:lnTo>
                    <a:pt x="14" y="4"/>
                  </a:lnTo>
                  <a:lnTo>
                    <a:pt x="28"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503" name="Line 815"/>
            <p:cNvSpPr>
              <a:spLocks noChangeShapeType="1"/>
            </p:cNvSpPr>
            <p:nvPr/>
          </p:nvSpPr>
          <p:spPr bwMode="auto">
            <a:xfrm>
              <a:off x="2985"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504" name="Line 816"/>
            <p:cNvSpPr>
              <a:spLocks noChangeShapeType="1"/>
            </p:cNvSpPr>
            <p:nvPr/>
          </p:nvSpPr>
          <p:spPr bwMode="auto">
            <a:xfrm>
              <a:off x="3003"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505" name="Freeform 817"/>
            <p:cNvSpPr>
              <a:spLocks/>
            </p:cNvSpPr>
            <p:nvPr/>
          </p:nvSpPr>
          <p:spPr bwMode="auto">
            <a:xfrm>
              <a:off x="3021" y="1892"/>
              <a:ext cx="22" cy="3"/>
            </a:xfrm>
            <a:custGeom>
              <a:avLst/>
              <a:gdLst>
                <a:gd name="T0" fmla="*/ 0 w 29"/>
                <a:gd name="T1" fmla="*/ 0 h 5"/>
                <a:gd name="T2" fmla="*/ 15 w 29"/>
                <a:gd name="T3" fmla="*/ 5 h 5"/>
                <a:gd name="T4" fmla="*/ 29 w 29"/>
                <a:gd name="T5" fmla="*/ 5 h 5"/>
              </a:gdLst>
              <a:ahLst/>
              <a:cxnLst>
                <a:cxn ang="0">
                  <a:pos x="T0" y="T1"/>
                </a:cxn>
                <a:cxn ang="0">
                  <a:pos x="T2" y="T3"/>
                </a:cxn>
                <a:cxn ang="0">
                  <a:pos x="T4" y="T5"/>
                </a:cxn>
              </a:cxnLst>
              <a:rect l="0" t="0" r="r" b="b"/>
              <a:pathLst>
                <a:path w="29" h="5">
                  <a:moveTo>
                    <a:pt x="0" y="0"/>
                  </a:moveTo>
                  <a:lnTo>
                    <a:pt x="15"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506" name="Line 818"/>
            <p:cNvSpPr>
              <a:spLocks noChangeShapeType="1"/>
            </p:cNvSpPr>
            <p:nvPr/>
          </p:nvSpPr>
          <p:spPr bwMode="auto">
            <a:xfrm>
              <a:off x="3043"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507" name="Freeform 819"/>
            <p:cNvSpPr>
              <a:spLocks/>
            </p:cNvSpPr>
            <p:nvPr/>
          </p:nvSpPr>
          <p:spPr bwMode="auto">
            <a:xfrm>
              <a:off x="3061" y="1895"/>
              <a:ext cx="22" cy="2"/>
            </a:xfrm>
            <a:custGeom>
              <a:avLst/>
              <a:gdLst>
                <a:gd name="T0" fmla="*/ 0 w 29"/>
                <a:gd name="T1" fmla="*/ 0 h 5"/>
                <a:gd name="T2" fmla="*/ 15 w 29"/>
                <a:gd name="T3" fmla="*/ 0 h 5"/>
                <a:gd name="T4" fmla="*/ 29 w 29"/>
                <a:gd name="T5" fmla="*/ 5 h 5"/>
              </a:gdLst>
              <a:ahLst/>
              <a:cxnLst>
                <a:cxn ang="0">
                  <a:pos x="T0" y="T1"/>
                </a:cxn>
                <a:cxn ang="0">
                  <a:pos x="T2" y="T3"/>
                </a:cxn>
                <a:cxn ang="0">
                  <a:pos x="T4" y="T5"/>
                </a:cxn>
              </a:cxnLst>
              <a:rect l="0" t="0" r="r" b="b"/>
              <a:pathLst>
                <a:path w="29" h="5">
                  <a:moveTo>
                    <a:pt x="0" y="0"/>
                  </a:moveTo>
                  <a:lnTo>
                    <a:pt x="15" y="0"/>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508" name="Line 820"/>
            <p:cNvSpPr>
              <a:spLocks noChangeShapeType="1"/>
            </p:cNvSpPr>
            <p:nvPr/>
          </p:nvSpPr>
          <p:spPr bwMode="auto">
            <a:xfrm>
              <a:off x="308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509" name="Freeform 821"/>
            <p:cNvSpPr>
              <a:spLocks/>
            </p:cNvSpPr>
            <p:nvPr/>
          </p:nvSpPr>
          <p:spPr bwMode="auto">
            <a:xfrm>
              <a:off x="3101" y="1897"/>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510" name="Line 822"/>
            <p:cNvSpPr>
              <a:spLocks noChangeShapeType="1"/>
            </p:cNvSpPr>
            <p:nvPr/>
          </p:nvSpPr>
          <p:spPr bwMode="auto">
            <a:xfrm>
              <a:off x="312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511" name="Freeform 823"/>
            <p:cNvSpPr>
              <a:spLocks/>
            </p:cNvSpPr>
            <p:nvPr/>
          </p:nvSpPr>
          <p:spPr bwMode="auto">
            <a:xfrm>
              <a:off x="3141" y="1897"/>
              <a:ext cx="18" cy="3"/>
            </a:xfrm>
            <a:custGeom>
              <a:avLst/>
              <a:gdLst>
                <a:gd name="T0" fmla="*/ 0 w 24"/>
                <a:gd name="T1" fmla="*/ 0 h 5"/>
                <a:gd name="T2" fmla="*/ 9 w 24"/>
                <a:gd name="T3" fmla="*/ 0 h 5"/>
                <a:gd name="T4" fmla="*/ 24 w 24"/>
                <a:gd name="T5" fmla="*/ 5 h 5"/>
              </a:gdLst>
              <a:ahLst/>
              <a:cxnLst>
                <a:cxn ang="0">
                  <a:pos x="T0" y="T1"/>
                </a:cxn>
                <a:cxn ang="0">
                  <a:pos x="T2" y="T3"/>
                </a:cxn>
                <a:cxn ang="0">
                  <a:pos x="T4" y="T5"/>
                </a:cxn>
              </a:cxnLst>
              <a:rect l="0" t="0" r="r" b="b"/>
              <a:pathLst>
                <a:path w="24" h="5">
                  <a:moveTo>
                    <a:pt x="0" y="0"/>
                  </a:moveTo>
                  <a:lnTo>
                    <a:pt x="9" y="0"/>
                  </a:lnTo>
                  <a:lnTo>
                    <a:pt x="24"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512" name="Freeform 824"/>
            <p:cNvSpPr>
              <a:spLocks/>
            </p:cNvSpPr>
            <p:nvPr/>
          </p:nvSpPr>
          <p:spPr bwMode="auto">
            <a:xfrm>
              <a:off x="3159"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513" name="Line 825"/>
            <p:cNvSpPr>
              <a:spLocks noChangeShapeType="1"/>
            </p:cNvSpPr>
            <p:nvPr/>
          </p:nvSpPr>
          <p:spPr bwMode="auto">
            <a:xfrm>
              <a:off x="318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514" name="Freeform 826"/>
            <p:cNvSpPr>
              <a:spLocks/>
            </p:cNvSpPr>
            <p:nvPr/>
          </p:nvSpPr>
          <p:spPr bwMode="auto">
            <a:xfrm>
              <a:off x="3198" y="1900"/>
              <a:ext cx="21"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515" name="Line 827"/>
            <p:cNvSpPr>
              <a:spLocks noChangeShapeType="1"/>
            </p:cNvSpPr>
            <p:nvPr/>
          </p:nvSpPr>
          <p:spPr bwMode="auto">
            <a:xfrm>
              <a:off x="321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516" name="Line 828"/>
            <p:cNvSpPr>
              <a:spLocks noChangeShapeType="1"/>
            </p:cNvSpPr>
            <p:nvPr/>
          </p:nvSpPr>
          <p:spPr bwMode="auto">
            <a:xfrm>
              <a:off x="3237"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517" name="Freeform 829"/>
            <p:cNvSpPr>
              <a:spLocks/>
            </p:cNvSpPr>
            <p:nvPr/>
          </p:nvSpPr>
          <p:spPr bwMode="auto">
            <a:xfrm>
              <a:off x="3255" y="1900"/>
              <a:ext cx="22" cy="2"/>
            </a:xfrm>
            <a:custGeom>
              <a:avLst/>
              <a:gdLst>
                <a:gd name="T0" fmla="*/ 0 w 29"/>
                <a:gd name="T1" fmla="*/ 0 h 4"/>
                <a:gd name="T2" fmla="*/ 15 w 29"/>
                <a:gd name="T3" fmla="*/ 0 h 4"/>
                <a:gd name="T4" fmla="*/ 29 w 29"/>
                <a:gd name="T5" fmla="*/ 4 h 4"/>
              </a:gdLst>
              <a:ahLst/>
              <a:cxnLst>
                <a:cxn ang="0">
                  <a:pos x="T0" y="T1"/>
                </a:cxn>
                <a:cxn ang="0">
                  <a:pos x="T2" y="T3"/>
                </a:cxn>
                <a:cxn ang="0">
                  <a:pos x="T4" y="T5"/>
                </a:cxn>
              </a:cxnLst>
              <a:rect l="0" t="0" r="r" b="b"/>
              <a:pathLst>
                <a:path w="29" h="4">
                  <a:moveTo>
                    <a:pt x="0" y="0"/>
                  </a:moveTo>
                  <a:lnTo>
                    <a:pt x="15" y="0"/>
                  </a:lnTo>
                  <a:lnTo>
                    <a:pt x="29"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518" name="Line 830"/>
            <p:cNvSpPr>
              <a:spLocks noChangeShapeType="1"/>
            </p:cNvSpPr>
            <p:nvPr/>
          </p:nvSpPr>
          <p:spPr bwMode="auto">
            <a:xfrm>
              <a:off x="327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519" name="Freeform 831"/>
            <p:cNvSpPr>
              <a:spLocks/>
            </p:cNvSpPr>
            <p:nvPr/>
          </p:nvSpPr>
          <p:spPr bwMode="auto">
            <a:xfrm>
              <a:off x="3295" y="1902"/>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520" name="Line 832"/>
            <p:cNvSpPr>
              <a:spLocks noChangeShapeType="1"/>
            </p:cNvSpPr>
            <p:nvPr/>
          </p:nvSpPr>
          <p:spPr bwMode="auto">
            <a:xfrm>
              <a:off x="331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521" name="Freeform 833"/>
            <p:cNvSpPr>
              <a:spLocks/>
            </p:cNvSpPr>
            <p:nvPr/>
          </p:nvSpPr>
          <p:spPr bwMode="auto">
            <a:xfrm>
              <a:off x="3335"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522" name="Line 834"/>
            <p:cNvSpPr>
              <a:spLocks noChangeShapeType="1"/>
            </p:cNvSpPr>
            <p:nvPr/>
          </p:nvSpPr>
          <p:spPr bwMode="auto">
            <a:xfrm>
              <a:off x="3356"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523" name="Freeform 835"/>
            <p:cNvSpPr>
              <a:spLocks/>
            </p:cNvSpPr>
            <p:nvPr/>
          </p:nvSpPr>
          <p:spPr bwMode="auto">
            <a:xfrm>
              <a:off x="288" y="1901"/>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grpSp>
      <p:grpSp>
        <p:nvGrpSpPr>
          <p:cNvPr id="115531" name="Group 843"/>
          <p:cNvGrpSpPr>
            <a:grpSpLocks/>
          </p:cNvGrpSpPr>
          <p:nvPr/>
        </p:nvGrpSpPr>
        <p:grpSpPr bwMode="auto">
          <a:xfrm>
            <a:off x="2727325" y="4941888"/>
            <a:ext cx="3719513" cy="274637"/>
            <a:chOff x="1808" y="3023"/>
            <a:chExt cx="2343" cy="173"/>
          </a:xfrm>
        </p:grpSpPr>
        <p:sp>
          <p:nvSpPr>
            <p:cNvPr id="115532" name="Text Box 844"/>
            <p:cNvSpPr txBox="1">
              <a:spLocks noChangeArrowheads="1"/>
            </p:cNvSpPr>
            <p:nvPr/>
          </p:nvSpPr>
          <p:spPr bwMode="auto">
            <a:xfrm>
              <a:off x="2884" y="3023"/>
              <a:ext cx="173"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X</a:t>
              </a:r>
              <a:r>
                <a:rPr lang="en-US" sz="1800" b="1" baseline="-25000">
                  <a:solidFill>
                    <a:srgbClr val="000000"/>
                  </a:solidFill>
                </a:rPr>
                <a:t>3</a:t>
              </a:r>
              <a:endParaRPr lang="en-US" sz="2000" i="1">
                <a:solidFill>
                  <a:schemeClr val="bg1"/>
                </a:solidFill>
                <a:latin typeface="Times New Roman" pitchFamily="18" charset="0"/>
              </a:endParaRPr>
            </a:p>
          </p:txBody>
        </p:sp>
        <p:sp>
          <p:nvSpPr>
            <p:cNvPr id="115533" name="Text Box 845"/>
            <p:cNvSpPr txBox="1">
              <a:spLocks noChangeArrowheads="1"/>
            </p:cNvSpPr>
            <p:nvPr/>
          </p:nvSpPr>
          <p:spPr bwMode="auto">
            <a:xfrm>
              <a:off x="3978" y="3023"/>
              <a:ext cx="173"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X</a:t>
              </a:r>
              <a:r>
                <a:rPr lang="en-US" sz="1800" b="1" baseline="-25000">
                  <a:solidFill>
                    <a:srgbClr val="000000"/>
                  </a:solidFill>
                </a:rPr>
                <a:t>5</a:t>
              </a:r>
              <a:endParaRPr lang="en-US" sz="2000" i="1">
                <a:solidFill>
                  <a:schemeClr val="bg1"/>
                </a:solidFill>
                <a:latin typeface="Times New Roman" pitchFamily="18" charset="0"/>
              </a:endParaRPr>
            </a:p>
          </p:txBody>
        </p:sp>
        <p:sp>
          <p:nvSpPr>
            <p:cNvPr id="115534" name="Text Box 846"/>
            <p:cNvSpPr txBox="1">
              <a:spLocks noChangeArrowheads="1"/>
            </p:cNvSpPr>
            <p:nvPr/>
          </p:nvSpPr>
          <p:spPr bwMode="auto">
            <a:xfrm>
              <a:off x="3512" y="3023"/>
              <a:ext cx="173"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X</a:t>
              </a:r>
              <a:r>
                <a:rPr lang="en-US" sz="1800" b="1" baseline="-25000">
                  <a:solidFill>
                    <a:srgbClr val="000000"/>
                  </a:solidFill>
                </a:rPr>
                <a:t>4</a:t>
              </a:r>
              <a:endParaRPr lang="en-US" sz="2000" i="1">
                <a:solidFill>
                  <a:schemeClr val="bg1"/>
                </a:solidFill>
                <a:latin typeface="Times New Roman" pitchFamily="18" charset="0"/>
              </a:endParaRPr>
            </a:p>
          </p:txBody>
        </p:sp>
        <p:sp>
          <p:nvSpPr>
            <p:cNvPr id="115535" name="Text Box 847"/>
            <p:cNvSpPr txBox="1">
              <a:spLocks noChangeArrowheads="1"/>
            </p:cNvSpPr>
            <p:nvPr/>
          </p:nvSpPr>
          <p:spPr bwMode="auto">
            <a:xfrm>
              <a:off x="1808" y="3023"/>
              <a:ext cx="173"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X</a:t>
              </a:r>
              <a:r>
                <a:rPr lang="en-US" sz="1800" b="1" baseline="-25000">
                  <a:solidFill>
                    <a:srgbClr val="000000"/>
                  </a:solidFill>
                </a:rPr>
                <a:t>1</a:t>
              </a:r>
              <a:endParaRPr lang="en-US" sz="2000" i="1">
                <a:solidFill>
                  <a:schemeClr val="bg1"/>
                </a:solidFill>
                <a:latin typeface="Times New Roman" pitchFamily="18" charset="0"/>
              </a:endParaRPr>
            </a:p>
          </p:txBody>
        </p:sp>
        <p:sp>
          <p:nvSpPr>
            <p:cNvPr id="115536" name="Text Box 848"/>
            <p:cNvSpPr txBox="1">
              <a:spLocks noChangeArrowheads="1"/>
            </p:cNvSpPr>
            <p:nvPr/>
          </p:nvSpPr>
          <p:spPr bwMode="auto">
            <a:xfrm>
              <a:off x="2435" y="3023"/>
              <a:ext cx="173"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X</a:t>
              </a:r>
              <a:r>
                <a:rPr lang="en-US" sz="1800" b="1" baseline="-25000">
                  <a:solidFill>
                    <a:srgbClr val="000000"/>
                  </a:solidFill>
                </a:rPr>
                <a:t>2</a:t>
              </a:r>
              <a:endParaRPr lang="en-US" sz="2000" i="1">
                <a:solidFill>
                  <a:schemeClr val="bg1"/>
                </a:solidFill>
                <a:latin typeface="Times New Roman" pitchFamily="18" charset="0"/>
              </a:endParaRPr>
            </a:p>
          </p:txBody>
        </p:sp>
      </p:grpSp>
      <p:sp>
        <p:nvSpPr>
          <p:cNvPr id="115537" name="Text Box 849"/>
          <p:cNvSpPr txBox="1">
            <a:spLocks noChangeArrowheads="1"/>
          </p:cNvSpPr>
          <p:nvPr/>
        </p:nvSpPr>
        <p:spPr bwMode="auto">
          <a:xfrm>
            <a:off x="1181100" y="3830638"/>
            <a:ext cx="274638"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latin typeface="Symbol" pitchFamily="18" charset="2"/>
              </a:rPr>
              <a:t>b</a:t>
            </a:r>
            <a:r>
              <a:rPr lang="en-US" sz="1800" b="1" baseline="-25000">
                <a:solidFill>
                  <a:srgbClr val="000000"/>
                </a:solidFill>
              </a:rPr>
              <a:t>1</a:t>
            </a:r>
            <a:endParaRPr lang="en-US" sz="2000">
              <a:solidFill>
                <a:schemeClr val="bg1"/>
              </a:solidFill>
              <a:latin typeface="Symbol" pitchFamily="18" charset="2"/>
            </a:endParaRPr>
          </a:p>
        </p:txBody>
      </p:sp>
      <p:sp>
        <p:nvSpPr>
          <p:cNvPr id="115538" name="Text Box 850"/>
          <p:cNvSpPr txBox="1">
            <a:spLocks noChangeArrowheads="1"/>
          </p:cNvSpPr>
          <p:nvPr/>
        </p:nvSpPr>
        <p:spPr bwMode="auto">
          <a:xfrm>
            <a:off x="7126288" y="4941888"/>
            <a:ext cx="274637"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X</a:t>
            </a:r>
            <a:endParaRPr lang="en-US" sz="2000" i="1">
              <a:solidFill>
                <a:schemeClr val="bg1"/>
              </a:solidFill>
              <a:latin typeface="Times New Roman" pitchFamily="18" charset="0"/>
            </a:endParaRPr>
          </a:p>
        </p:txBody>
      </p:sp>
      <p:sp>
        <p:nvSpPr>
          <p:cNvPr id="115539" name="Text Box 851"/>
          <p:cNvSpPr txBox="1">
            <a:spLocks noChangeArrowheads="1"/>
          </p:cNvSpPr>
          <p:nvPr/>
        </p:nvSpPr>
        <p:spPr bwMode="auto">
          <a:xfrm rot="-783281">
            <a:off x="6786563" y="2019300"/>
            <a:ext cx="1220787"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Y </a:t>
            </a:r>
            <a:r>
              <a:rPr lang="en-US" sz="1800" b="1">
                <a:solidFill>
                  <a:srgbClr val="000000"/>
                </a:solidFill>
              </a:rPr>
              <a:t>= </a:t>
            </a:r>
            <a:r>
              <a:rPr lang="en-US" sz="1800" b="1" i="1">
                <a:solidFill>
                  <a:srgbClr val="000000"/>
                </a:solidFill>
                <a:latin typeface="Symbol" pitchFamily="18" charset="2"/>
              </a:rPr>
              <a:t>b</a:t>
            </a:r>
            <a:r>
              <a:rPr lang="en-US" sz="1800" b="1" baseline="-25000">
                <a:solidFill>
                  <a:srgbClr val="000000"/>
                </a:solidFill>
              </a:rPr>
              <a:t>1</a:t>
            </a:r>
            <a:r>
              <a:rPr lang="en-US" sz="1800" b="1" i="1">
                <a:solidFill>
                  <a:srgbClr val="000000"/>
                </a:solidFill>
              </a:rPr>
              <a:t> </a:t>
            </a:r>
            <a:r>
              <a:rPr lang="en-US" sz="1800" b="1">
                <a:solidFill>
                  <a:srgbClr val="000000"/>
                </a:solidFill>
              </a:rPr>
              <a:t>+</a:t>
            </a:r>
            <a:r>
              <a:rPr lang="en-US" sz="1800" b="1" i="1">
                <a:solidFill>
                  <a:srgbClr val="000000"/>
                </a:solidFill>
                <a:latin typeface="Symbol" pitchFamily="18" charset="2"/>
              </a:rPr>
              <a:t>b</a:t>
            </a:r>
            <a:r>
              <a:rPr lang="en-US" sz="1800" b="1" baseline="-25000">
                <a:solidFill>
                  <a:srgbClr val="000000"/>
                </a:solidFill>
              </a:rPr>
              <a:t>2</a:t>
            </a:r>
            <a:r>
              <a:rPr lang="en-US" sz="1800" b="1" i="1">
                <a:solidFill>
                  <a:srgbClr val="000000"/>
                </a:solidFill>
              </a:rPr>
              <a:t>X</a:t>
            </a:r>
          </a:p>
        </p:txBody>
      </p:sp>
      <p:sp>
        <p:nvSpPr>
          <p:cNvPr id="115540" name="Text Box 852"/>
          <p:cNvSpPr txBox="1">
            <a:spLocks noChangeArrowheads="1"/>
          </p:cNvSpPr>
          <p:nvPr/>
        </p:nvSpPr>
        <p:spPr bwMode="auto">
          <a:xfrm>
            <a:off x="1190625" y="782638"/>
            <a:ext cx="274638"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Y</a:t>
            </a:r>
            <a:endParaRPr lang="en-US" sz="2000" i="1">
              <a:solidFill>
                <a:schemeClr val="bg1"/>
              </a:solidFill>
              <a:latin typeface="Times New Roman" pitchFamily="18" charset="0"/>
            </a:endParaRPr>
          </a:p>
        </p:txBody>
      </p:sp>
      <p:sp>
        <p:nvSpPr>
          <p:cNvPr id="84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843"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smtClean="0"/>
              <a:t>HETEROSKEDASTICITY</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1" name="Rectangle 850"/>
          <p:cNvSpPr/>
          <p:nvPr/>
        </p:nvSpPr>
        <p:spPr bwMode="auto">
          <a:xfrm>
            <a:off x="612000" y="650775"/>
            <a:ext cx="7920000" cy="478215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85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13666" name="Line 2"/>
          <p:cNvSpPr>
            <a:spLocks noChangeShapeType="1"/>
          </p:cNvSpPr>
          <p:nvPr/>
        </p:nvSpPr>
        <p:spPr bwMode="auto">
          <a:xfrm>
            <a:off x="2808288" y="828675"/>
            <a:ext cx="0" cy="4113213"/>
          </a:xfrm>
          <a:prstGeom prst="line">
            <a:avLst/>
          </a:prstGeom>
          <a:noFill/>
          <a:ln w="19050">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3668"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12</a:t>
            </a:r>
          </a:p>
        </p:txBody>
      </p:sp>
      <p:sp>
        <p:nvSpPr>
          <p:cNvPr id="113670"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Obviously, observations where </a:t>
            </a:r>
            <a:r>
              <a:rPr lang="en-GB" sz="1500" b="1" i="1"/>
              <a:t>u</a:t>
            </a:r>
            <a:r>
              <a:rPr lang="en-GB" sz="1500" b="1"/>
              <a:t> has low variance, like that for </a:t>
            </a:r>
            <a:r>
              <a:rPr lang="en-GB" sz="1500" b="1" i="1"/>
              <a:t>X</a:t>
            </a:r>
            <a:r>
              <a:rPr lang="en-GB" sz="1500" b="1" baseline="-25000"/>
              <a:t>1</a:t>
            </a:r>
            <a:r>
              <a:rPr lang="en-GB" sz="1500" b="1"/>
              <a:t>, will tend to be better guides to the underlying relationship than those like that for </a:t>
            </a:r>
            <a:r>
              <a:rPr lang="en-GB" sz="1500" b="1" i="1"/>
              <a:t>X</a:t>
            </a:r>
            <a:r>
              <a:rPr lang="en-GB" sz="1500" b="1" baseline="-25000"/>
              <a:t>5</a:t>
            </a:r>
            <a:r>
              <a:rPr lang="en-GB" sz="1500" b="1"/>
              <a:t>, where it has a relatively high variance. </a:t>
            </a:r>
            <a:endParaRPr lang="en-GB" sz="1500" b="1">
              <a:latin typeface="Times New Roman" pitchFamily="18" charset="0"/>
            </a:endParaRPr>
          </a:p>
        </p:txBody>
      </p:sp>
      <p:sp>
        <p:nvSpPr>
          <p:cNvPr id="113671" name="Line 7"/>
          <p:cNvSpPr>
            <a:spLocks noChangeShapeType="1"/>
          </p:cNvSpPr>
          <p:nvPr/>
        </p:nvSpPr>
        <p:spPr bwMode="auto">
          <a:xfrm>
            <a:off x="1457325" y="828675"/>
            <a:ext cx="0" cy="4113213"/>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3672" name="Line 8"/>
          <p:cNvSpPr>
            <a:spLocks noChangeShapeType="1"/>
          </p:cNvSpPr>
          <p:nvPr/>
        </p:nvSpPr>
        <p:spPr bwMode="auto">
          <a:xfrm>
            <a:off x="1455738" y="4941888"/>
            <a:ext cx="5849937" cy="0"/>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3673" name="Line 9"/>
          <p:cNvSpPr>
            <a:spLocks noChangeAspect="1" noChangeShapeType="1"/>
          </p:cNvSpPr>
          <p:nvPr/>
        </p:nvSpPr>
        <p:spPr bwMode="auto">
          <a:xfrm flipV="1">
            <a:off x="1455738" y="2509838"/>
            <a:ext cx="5640387" cy="1511300"/>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3681" name="Oval 17"/>
          <p:cNvSpPr>
            <a:spLocks noChangeAspect="1" noChangeArrowheads="1"/>
          </p:cNvSpPr>
          <p:nvPr/>
        </p:nvSpPr>
        <p:spPr bwMode="auto">
          <a:xfrm>
            <a:off x="2754313" y="3606800"/>
            <a:ext cx="109537" cy="106363"/>
          </a:xfrm>
          <a:prstGeom prst="ellipse">
            <a:avLst/>
          </a:prstGeom>
          <a:solidFill>
            <a:srgbClr val="C0C0C0"/>
          </a:solidFill>
          <a:ln w="19050">
            <a:solidFill>
              <a:srgbClr val="000000"/>
            </a:solidFill>
            <a:round/>
            <a:headEnd/>
            <a:tailEnd/>
          </a:ln>
        </p:spPr>
        <p:txBody>
          <a:bodyPr/>
          <a:lstStyle/>
          <a:p>
            <a:endParaRPr lang="en-GB"/>
          </a:p>
        </p:txBody>
      </p:sp>
      <p:sp>
        <p:nvSpPr>
          <p:cNvPr id="113682" name="Line 18"/>
          <p:cNvSpPr>
            <a:spLocks noChangeShapeType="1"/>
          </p:cNvSpPr>
          <p:nvPr/>
        </p:nvSpPr>
        <p:spPr bwMode="auto">
          <a:xfrm flipV="1">
            <a:off x="2808288" y="4329113"/>
            <a:ext cx="1587" cy="57150"/>
          </a:xfrm>
          <a:prstGeom prst="line">
            <a:avLst/>
          </a:prstGeom>
          <a:noFill/>
          <a:ln w="0">
            <a:solidFill>
              <a:srgbClr val="969696"/>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683" name="Line 19"/>
          <p:cNvSpPr>
            <a:spLocks noChangeShapeType="1"/>
          </p:cNvSpPr>
          <p:nvPr/>
        </p:nvSpPr>
        <p:spPr bwMode="auto">
          <a:xfrm flipV="1">
            <a:off x="3805238" y="4333875"/>
            <a:ext cx="1587" cy="57150"/>
          </a:xfrm>
          <a:prstGeom prst="line">
            <a:avLst/>
          </a:prstGeom>
          <a:noFill/>
          <a:ln w="0">
            <a:solidFill>
              <a:srgbClr val="969696"/>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684" name="Line 20"/>
          <p:cNvSpPr>
            <a:spLocks noChangeShapeType="1"/>
          </p:cNvSpPr>
          <p:nvPr/>
        </p:nvSpPr>
        <p:spPr bwMode="auto">
          <a:xfrm flipV="1">
            <a:off x="4518025" y="4333875"/>
            <a:ext cx="1588" cy="57150"/>
          </a:xfrm>
          <a:prstGeom prst="line">
            <a:avLst/>
          </a:prstGeom>
          <a:noFill/>
          <a:ln w="0">
            <a:solidFill>
              <a:srgbClr val="969696"/>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685" name="Line 21"/>
          <p:cNvSpPr>
            <a:spLocks noChangeShapeType="1"/>
          </p:cNvSpPr>
          <p:nvPr/>
        </p:nvSpPr>
        <p:spPr bwMode="auto">
          <a:xfrm flipV="1">
            <a:off x="5524500" y="4333875"/>
            <a:ext cx="1588" cy="57150"/>
          </a:xfrm>
          <a:prstGeom prst="line">
            <a:avLst/>
          </a:prstGeom>
          <a:noFill/>
          <a:ln w="0">
            <a:solidFill>
              <a:srgbClr val="969696"/>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686" name="Line 22"/>
          <p:cNvSpPr>
            <a:spLocks noChangeShapeType="1"/>
          </p:cNvSpPr>
          <p:nvPr/>
        </p:nvSpPr>
        <p:spPr bwMode="auto">
          <a:xfrm flipV="1">
            <a:off x="6254750" y="4333875"/>
            <a:ext cx="1588" cy="57150"/>
          </a:xfrm>
          <a:prstGeom prst="line">
            <a:avLst/>
          </a:prstGeom>
          <a:noFill/>
          <a:ln w="0">
            <a:solidFill>
              <a:srgbClr val="969696"/>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687" name="Line 23"/>
          <p:cNvSpPr>
            <a:spLocks noChangeShapeType="1"/>
          </p:cNvSpPr>
          <p:nvPr/>
        </p:nvSpPr>
        <p:spPr bwMode="auto">
          <a:xfrm>
            <a:off x="4518025" y="828675"/>
            <a:ext cx="0" cy="4113213"/>
          </a:xfrm>
          <a:prstGeom prst="line">
            <a:avLst/>
          </a:prstGeom>
          <a:noFill/>
          <a:ln w="19050">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3688" name="Line 24"/>
          <p:cNvSpPr>
            <a:spLocks noChangeShapeType="1"/>
          </p:cNvSpPr>
          <p:nvPr/>
        </p:nvSpPr>
        <p:spPr bwMode="auto">
          <a:xfrm>
            <a:off x="6254750" y="828675"/>
            <a:ext cx="0" cy="4113213"/>
          </a:xfrm>
          <a:prstGeom prst="line">
            <a:avLst/>
          </a:prstGeom>
          <a:noFill/>
          <a:ln w="19050">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3689" name="Line 25"/>
          <p:cNvSpPr>
            <a:spLocks noChangeShapeType="1"/>
          </p:cNvSpPr>
          <p:nvPr/>
        </p:nvSpPr>
        <p:spPr bwMode="auto">
          <a:xfrm>
            <a:off x="5524500" y="827088"/>
            <a:ext cx="0" cy="4113212"/>
          </a:xfrm>
          <a:prstGeom prst="line">
            <a:avLst/>
          </a:prstGeom>
          <a:noFill/>
          <a:ln w="19050">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3690" name="Line 26"/>
          <p:cNvSpPr>
            <a:spLocks noChangeShapeType="1"/>
          </p:cNvSpPr>
          <p:nvPr/>
        </p:nvSpPr>
        <p:spPr bwMode="auto">
          <a:xfrm>
            <a:off x="3805238" y="828675"/>
            <a:ext cx="0" cy="4113213"/>
          </a:xfrm>
          <a:prstGeom prst="line">
            <a:avLst/>
          </a:prstGeom>
          <a:noFill/>
          <a:ln w="19050">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3691" name="Oval 27"/>
          <p:cNvSpPr>
            <a:spLocks noChangeAspect="1" noChangeArrowheads="1"/>
          </p:cNvSpPr>
          <p:nvPr/>
        </p:nvSpPr>
        <p:spPr bwMode="auto">
          <a:xfrm>
            <a:off x="3749675" y="3341688"/>
            <a:ext cx="109538" cy="106362"/>
          </a:xfrm>
          <a:prstGeom prst="ellipse">
            <a:avLst/>
          </a:prstGeom>
          <a:solidFill>
            <a:srgbClr val="C0C0C0"/>
          </a:solidFill>
          <a:ln w="19050">
            <a:solidFill>
              <a:srgbClr val="000000"/>
            </a:solidFill>
            <a:round/>
            <a:headEnd/>
            <a:tailEnd/>
          </a:ln>
        </p:spPr>
        <p:txBody>
          <a:bodyPr/>
          <a:lstStyle/>
          <a:p>
            <a:endParaRPr lang="en-GB"/>
          </a:p>
        </p:txBody>
      </p:sp>
      <p:sp>
        <p:nvSpPr>
          <p:cNvPr id="113692" name="Oval 28"/>
          <p:cNvSpPr>
            <a:spLocks noChangeAspect="1" noChangeArrowheads="1"/>
          </p:cNvSpPr>
          <p:nvPr/>
        </p:nvSpPr>
        <p:spPr bwMode="auto">
          <a:xfrm>
            <a:off x="4464050" y="3159125"/>
            <a:ext cx="109538" cy="106363"/>
          </a:xfrm>
          <a:prstGeom prst="ellipse">
            <a:avLst/>
          </a:prstGeom>
          <a:solidFill>
            <a:srgbClr val="C0C0C0"/>
          </a:solidFill>
          <a:ln w="19050">
            <a:solidFill>
              <a:srgbClr val="000000"/>
            </a:solidFill>
            <a:round/>
            <a:headEnd/>
            <a:tailEnd/>
          </a:ln>
        </p:spPr>
        <p:txBody>
          <a:bodyPr/>
          <a:lstStyle/>
          <a:p>
            <a:endParaRPr lang="en-GB"/>
          </a:p>
        </p:txBody>
      </p:sp>
      <p:sp>
        <p:nvSpPr>
          <p:cNvPr id="113693" name="Oval 29"/>
          <p:cNvSpPr>
            <a:spLocks noChangeAspect="1" noChangeArrowheads="1"/>
          </p:cNvSpPr>
          <p:nvPr/>
        </p:nvSpPr>
        <p:spPr bwMode="auto">
          <a:xfrm>
            <a:off x="5468938" y="2874963"/>
            <a:ext cx="109537" cy="106362"/>
          </a:xfrm>
          <a:prstGeom prst="ellipse">
            <a:avLst/>
          </a:prstGeom>
          <a:solidFill>
            <a:srgbClr val="C0C0C0"/>
          </a:solidFill>
          <a:ln w="19050">
            <a:solidFill>
              <a:srgbClr val="000000"/>
            </a:solidFill>
            <a:round/>
            <a:headEnd/>
            <a:tailEnd/>
          </a:ln>
        </p:spPr>
        <p:txBody>
          <a:bodyPr/>
          <a:lstStyle/>
          <a:p>
            <a:endParaRPr lang="en-GB"/>
          </a:p>
        </p:txBody>
      </p:sp>
      <p:sp>
        <p:nvSpPr>
          <p:cNvPr id="113694" name="Oval 30"/>
          <p:cNvSpPr>
            <a:spLocks noChangeAspect="1" noChangeArrowheads="1"/>
          </p:cNvSpPr>
          <p:nvPr/>
        </p:nvSpPr>
        <p:spPr bwMode="auto">
          <a:xfrm>
            <a:off x="6200775" y="2692400"/>
            <a:ext cx="109538" cy="106363"/>
          </a:xfrm>
          <a:prstGeom prst="ellipse">
            <a:avLst/>
          </a:prstGeom>
          <a:solidFill>
            <a:srgbClr val="C0C0C0"/>
          </a:solidFill>
          <a:ln w="19050">
            <a:solidFill>
              <a:srgbClr val="000000"/>
            </a:solidFill>
            <a:round/>
            <a:headEnd/>
            <a:tailEnd/>
          </a:ln>
        </p:spPr>
        <p:txBody>
          <a:bodyPr/>
          <a:lstStyle/>
          <a:p>
            <a:endParaRPr lang="en-GB"/>
          </a:p>
        </p:txBody>
      </p:sp>
      <p:grpSp>
        <p:nvGrpSpPr>
          <p:cNvPr id="113695" name="Group 31"/>
          <p:cNvGrpSpPr>
            <a:grpSpLocks/>
          </p:cNvGrpSpPr>
          <p:nvPr/>
        </p:nvGrpSpPr>
        <p:grpSpPr bwMode="auto">
          <a:xfrm rot="-16200000">
            <a:off x="3046412" y="3232151"/>
            <a:ext cx="384175" cy="850900"/>
            <a:chOff x="253" y="586"/>
            <a:chExt cx="3121" cy="1317"/>
          </a:xfrm>
        </p:grpSpPr>
        <p:sp>
          <p:nvSpPr>
            <p:cNvPr id="113696" name="Line 32"/>
            <p:cNvSpPr>
              <a:spLocks noChangeShapeType="1"/>
            </p:cNvSpPr>
            <p:nvPr/>
          </p:nvSpPr>
          <p:spPr bwMode="auto">
            <a:xfrm>
              <a:off x="253"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697" name="Freeform 33"/>
            <p:cNvSpPr>
              <a:spLocks/>
            </p:cNvSpPr>
            <p:nvPr/>
          </p:nvSpPr>
          <p:spPr bwMode="auto">
            <a:xfrm>
              <a:off x="271"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698" name="Freeform 34"/>
            <p:cNvSpPr>
              <a:spLocks/>
            </p:cNvSpPr>
            <p:nvPr/>
          </p:nvSpPr>
          <p:spPr bwMode="auto">
            <a:xfrm>
              <a:off x="310" y="1902"/>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699" name="Line 35"/>
            <p:cNvSpPr>
              <a:spLocks noChangeShapeType="1"/>
            </p:cNvSpPr>
            <p:nvPr/>
          </p:nvSpPr>
          <p:spPr bwMode="auto">
            <a:xfrm>
              <a:off x="332"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700" name="Freeform 36"/>
            <p:cNvSpPr>
              <a:spLocks/>
            </p:cNvSpPr>
            <p:nvPr/>
          </p:nvSpPr>
          <p:spPr bwMode="auto">
            <a:xfrm>
              <a:off x="350" y="1900"/>
              <a:ext cx="22" cy="2"/>
            </a:xfrm>
            <a:custGeom>
              <a:avLst/>
              <a:gdLst>
                <a:gd name="T0" fmla="*/ 0 w 29"/>
                <a:gd name="T1" fmla="*/ 4 h 4"/>
                <a:gd name="T2" fmla="*/ 14 w 29"/>
                <a:gd name="T3" fmla="*/ 0 h 4"/>
                <a:gd name="T4" fmla="*/ 29 w 29"/>
                <a:gd name="T5" fmla="*/ 0 h 4"/>
              </a:gdLst>
              <a:ahLst/>
              <a:cxnLst>
                <a:cxn ang="0">
                  <a:pos x="T0" y="T1"/>
                </a:cxn>
                <a:cxn ang="0">
                  <a:pos x="T2" y="T3"/>
                </a:cxn>
                <a:cxn ang="0">
                  <a:pos x="T4" y="T5"/>
                </a:cxn>
              </a:cxnLst>
              <a:rect l="0" t="0" r="r" b="b"/>
              <a:pathLst>
                <a:path w="29" h="4">
                  <a:moveTo>
                    <a:pt x="0" y="4"/>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701" name="Line 37"/>
            <p:cNvSpPr>
              <a:spLocks noChangeShapeType="1"/>
            </p:cNvSpPr>
            <p:nvPr/>
          </p:nvSpPr>
          <p:spPr bwMode="auto">
            <a:xfrm>
              <a:off x="372"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702" name="Line 38"/>
            <p:cNvSpPr>
              <a:spLocks noChangeShapeType="1"/>
            </p:cNvSpPr>
            <p:nvPr/>
          </p:nvSpPr>
          <p:spPr bwMode="auto">
            <a:xfrm>
              <a:off x="39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703" name="Freeform 39"/>
            <p:cNvSpPr>
              <a:spLocks/>
            </p:cNvSpPr>
            <p:nvPr/>
          </p:nvSpPr>
          <p:spPr bwMode="auto">
            <a:xfrm>
              <a:off x="408" y="1900"/>
              <a:ext cx="21"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704" name="Line 40"/>
            <p:cNvSpPr>
              <a:spLocks noChangeShapeType="1"/>
            </p:cNvSpPr>
            <p:nvPr/>
          </p:nvSpPr>
          <p:spPr bwMode="auto">
            <a:xfrm>
              <a:off x="42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705" name="Freeform 41"/>
            <p:cNvSpPr>
              <a:spLocks/>
            </p:cNvSpPr>
            <p:nvPr/>
          </p:nvSpPr>
          <p:spPr bwMode="auto">
            <a:xfrm>
              <a:off x="447"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706" name="Freeform 42"/>
            <p:cNvSpPr>
              <a:spLocks/>
            </p:cNvSpPr>
            <p:nvPr/>
          </p:nvSpPr>
          <p:spPr bwMode="auto">
            <a:xfrm>
              <a:off x="468" y="1897"/>
              <a:ext cx="18" cy="3"/>
            </a:xfrm>
            <a:custGeom>
              <a:avLst/>
              <a:gdLst>
                <a:gd name="T0" fmla="*/ 0 w 24"/>
                <a:gd name="T1" fmla="*/ 5 h 5"/>
                <a:gd name="T2" fmla="*/ 15 w 24"/>
                <a:gd name="T3" fmla="*/ 0 h 5"/>
                <a:gd name="T4" fmla="*/ 24 w 24"/>
                <a:gd name="T5" fmla="*/ 0 h 5"/>
              </a:gdLst>
              <a:ahLst/>
              <a:cxnLst>
                <a:cxn ang="0">
                  <a:pos x="T0" y="T1"/>
                </a:cxn>
                <a:cxn ang="0">
                  <a:pos x="T2" y="T3"/>
                </a:cxn>
                <a:cxn ang="0">
                  <a:pos x="T4" y="T5"/>
                </a:cxn>
              </a:cxnLst>
              <a:rect l="0" t="0" r="r" b="b"/>
              <a:pathLst>
                <a:path w="24" h="5">
                  <a:moveTo>
                    <a:pt x="0" y="5"/>
                  </a:moveTo>
                  <a:lnTo>
                    <a:pt x="15"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707" name="Line 43"/>
            <p:cNvSpPr>
              <a:spLocks noChangeShapeType="1"/>
            </p:cNvSpPr>
            <p:nvPr/>
          </p:nvSpPr>
          <p:spPr bwMode="auto">
            <a:xfrm>
              <a:off x="48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708" name="Freeform 44"/>
            <p:cNvSpPr>
              <a:spLocks/>
            </p:cNvSpPr>
            <p:nvPr/>
          </p:nvSpPr>
          <p:spPr bwMode="auto">
            <a:xfrm>
              <a:off x="504" y="1897"/>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709" name="Line 45"/>
            <p:cNvSpPr>
              <a:spLocks noChangeShapeType="1"/>
            </p:cNvSpPr>
            <p:nvPr/>
          </p:nvSpPr>
          <p:spPr bwMode="auto">
            <a:xfrm>
              <a:off x="52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710" name="Freeform 46"/>
            <p:cNvSpPr>
              <a:spLocks/>
            </p:cNvSpPr>
            <p:nvPr/>
          </p:nvSpPr>
          <p:spPr bwMode="auto">
            <a:xfrm>
              <a:off x="544" y="1895"/>
              <a:ext cx="22" cy="2"/>
            </a:xfrm>
            <a:custGeom>
              <a:avLst/>
              <a:gdLst>
                <a:gd name="T0" fmla="*/ 0 w 29"/>
                <a:gd name="T1" fmla="*/ 5 h 5"/>
                <a:gd name="T2" fmla="*/ 14 w 29"/>
                <a:gd name="T3" fmla="*/ 0 h 5"/>
                <a:gd name="T4" fmla="*/ 29 w 29"/>
                <a:gd name="T5" fmla="*/ 0 h 5"/>
              </a:gdLst>
              <a:ahLst/>
              <a:cxnLst>
                <a:cxn ang="0">
                  <a:pos x="T0" y="T1"/>
                </a:cxn>
                <a:cxn ang="0">
                  <a:pos x="T2" y="T3"/>
                </a:cxn>
                <a:cxn ang="0">
                  <a:pos x="T4" y="T5"/>
                </a:cxn>
              </a:cxnLst>
              <a:rect l="0" t="0" r="r" b="b"/>
              <a:pathLst>
                <a:path w="29" h="5">
                  <a:moveTo>
                    <a:pt x="0" y="5"/>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711" name="Line 47"/>
            <p:cNvSpPr>
              <a:spLocks noChangeShapeType="1"/>
            </p:cNvSpPr>
            <p:nvPr/>
          </p:nvSpPr>
          <p:spPr bwMode="auto">
            <a:xfrm>
              <a:off x="566"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712" name="Freeform 48"/>
            <p:cNvSpPr>
              <a:spLocks/>
            </p:cNvSpPr>
            <p:nvPr/>
          </p:nvSpPr>
          <p:spPr bwMode="auto">
            <a:xfrm>
              <a:off x="584" y="1892"/>
              <a:ext cx="22" cy="3"/>
            </a:xfrm>
            <a:custGeom>
              <a:avLst/>
              <a:gdLst>
                <a:gd name="T0" fmla="*/ 0 w 29"/>
                <a:gd name="T1" fmla="*/ 5 h 5"/>
                <a:gd name="T2" fmla="*/ 14 w 29"/>
                <a:gd name="T3" fmla="*/ 5 h 5"/>
                <a:gd name="T4" fmla="*/ 29 w 29"/>
                <a:gd name="T5" fmla="*/ 0 h 5"/>
              </a:gdLst>
              <a:ahLst/>
              <a:cxnLst>
                <a:cxn ang="0">
                  <a:pos x="T0" y="T1"/>
                </a:cxn>
                <a:cxn ang="0">
                  <a:pos x="T2" y="T3"/>
                </a:cxn>
                <a:cxn ang="0">
                  <a:pos x="T4" y="T5"/>
                </a:cxn>
              </a:cxnLst>
              <a:rect l="0" t="0" r="r" b="b"/>
              <a:pathLst>
                <a:path w="29" h="5">
                  <a:moveTo>
                    <a:pt x="0" y="5"/>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713" name="Line 49"/>
            <p:cNvSpPr>
              <a:spLocks noChangeShapeType="1"/>
            </p:cNvSpPr>
            <p:nvPr/>
          </p:nvSpPr>
          <p:spPr bwMode="auto">
            <a:xfrm flipV="1">
              <a:off x="606"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714" name="Line 50"/>
            <p:cNvSpPr>
              <a:spLocks noChangeShapeType="1"/>
            </p:cNvSpPr>
            <p:nvPr/>
          </p:nvSpPr>
          <p:spPr bwMode="auto">
            <a:xfrm>
              <a:off x="624"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715" name="Freeform 51"/>
            <p:cNvSpPr>
              <a:spLocks/>
            </p:cNvSpPr>
            <p:nvPr/>
          </p:nvSpPr>
          <p:spPr bwMode="auto">
            <a:xfrm>
              <a:off x="642" y="1887"/>
              <a:ext cx="21" cy="2"/>
            </a:xfrm>
            <a:custGeom>
              <a:avLst/>
              <a:gdLst>
                <a:gd name="T0" fmla="*/ 0 w 28"/>
                <a:gd name="T1" fmla="*/ 4 h 4"/>
                <a:gd name="T2" fmla="*/ 14 w 28"/>
                <a:gd name="T3" fmla="*/ 4 h 4"/>
                <a:gd name="T4" fmla="*/ 28 w 28"/>
                <a:gd name="T5" fmla="*/ 0 h 4"/>
              </a:gdLst>
              <a:ahLst/>
              <a:cxnLst>
                <a:cxn ang="0">
                  <a:pos x="T0" y="T1"/>
                </a:cxn>
                <a:cxn ang="0">
                  <a:pos x="T2" y="T3"/>
                </a:cxn>
                <a:cxn ang="0">
                  <a:pos x="T4" y="T5"/>
                </a:cxn>
              </a:cxnLst>
              <a:rect l="0" t="0" r="r" b="b"/>
              <a:pathLst>
                <a:path w="28" h="4">
                  <a:moveTo>
                    <a:pt x="0" y="4"/>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716" name="Line 52"/>
            <p:cNvSpPr>
              <a:spLocks noChangeShapeType="1"/>
            </p:cNvSpPr>
            <p:nvPr/>
          </p:nvSpPr>
          <p:spPr bwMode="auto">
            <a:xfrm flipV="1">
              <a:off x="663"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717" name="Freeform 53"/>
            <p:cNvSpPr>
              <a:spLocks/>
            </p:cNvSpPr>
            <p:nvPr/>
          </p:nvSpPr>
          <p:spPr bwMode="auto">
            <a:xfrm>
              <a:off x="681" y="1881"/>
              <a:ext cx="22" cy="3"/>
            </a:xfrm>
            <a:custGeom>
              <a:avLst/>
              <a:gdLst>
                <a:gd name="T0" fmla="*/ 0 w 29"/>
                <a:gd name="T1" fmla="*/ 5 h 5"/>
                <a:gd name="T2" fmla="*/ 15 w 29"/>
                <a:gd name="T3" fmla="*/ 5 h 5"/>
                <a:gd name="T4" fmla="*/ 29 w 29"/>
                <a:gd name="T5" fmla="*/ 0 h 5"/>
              </a:gdLst>
              <a:ahLst/>
              <a:cxnLst>
                <a:cxn ang="0">
                  <a:pos x="T0" y="T1"/>
                </a:cxn>
                <a:cxn ang="0">
                  <a:pos x="T2" y="T3"/>
                </a:cxn>
                <a:cxn ang="0">
                  <a:pos x="T4" y="T5"/>
                </a:cxn>
              </a:cxnLst>
              <a:rect l="0" t="0" r="r" b="b"/>
              <a:pathLst>
                <a:path w="29" h="5">
                  <a:moveTo>
                    <a:pt x="0" y="5"/>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718" name="Line 54"/>
            <p:cNvSpPr>
              <a:spLocks noChangeShapeType="1"/>
            </p:cNvSpPr>
            <p:nvPr/>
          </p:nvSpPr>
          <p:spPr bwMode="auto">
            <a:xfrm flipV="1">
              <a:off x="703"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719" name="Line 55"/>
            <p:cNvSpPr>
              <a:spLocks noChangeShapeType="1"/>
            </p:cNvSpPr>
            <p:nvPr/>
          </p:nvSpPr>
          <p:spPr bwMode="auto">
            <a:xfrm flipV="1">
              <a:off x="721"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720" name="Freeform 56"/>
            <p:cNvSpPr>
              <a:spLocks/>
            </p:cNvSpPr>
            <p:nvPr/>
          </p:nvSpPr>
          <p:spPr bwMode="auto">
            <a:xfrm>
              <a:off x="739" y="1868"/>
              <a:ext cx="21" cy="5"/>
            </a:xfrm>
            <a:custGeom>
              <a:avLst/>
              <a:gdLst>
                <a:gd name="T0" fmla="*/ 0 w 29"/>
                <a:gd name="T1" fmla="*/ 10 h 10"/>
                <a:gd name="T2" fmla="*/ 15 w 29"/>
                <a:gd name="T3" fmla="*/ 5 h 10"/>
                <a:gd name="T4" fmla="*/ 29 w 29"/>
                <a:gd name="T5" fmla="*/ 0 h 10"/>
              </a:gdLst>
              <a:ahLst/>
              <a:cxnLst>
                <a:cxn ang="0">
                  <a:pos x="T0" y="T1"/>
                </a:cxn>
                <a:cxn ang="0">
                  <a:pos x="T2" y="T3"/>
                </a:cxn>
                <a:cxn ang="0">
                  <a:pos x="T4" y="T5"/>
                </a:cxn>
              </a:cxnLst>
              <a:rect l="0" t="0" r="r" b="b"/>
              <a:pathLst>
                <a:path w="29" h="10">
                  <a:moveTo>
                    <a:pt x="0" y="10"/>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721" name="Line 57"/>
            <p:cNvSpPr>
              <a:spLocks noChangeShapeType="1"/>
            </p:cNvSpPr>
            <p:nvPr/>
          </p:nvSpPr>
          <p:spPr bwMode="auto">
            <a:xfrm flipV="1">
              <a:off x="760"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722" name="Freeform 58"/>
            <p:cNvSpPr>
              <a:spLocks/>
            </p:cNvSpPr>
            <p:nvPr/>
          </p:nvSpPr>
          <p:spPr bwMode="auto">
            <a:xfrm>
              <a:off x="778" y="1857"/>
              <a:ext cx="22" cy="5"/>
            </a:xfrm>
            <a:custGeom>
              <a:avLst/>
              <a:gdLst>
                <a:gd name="T0" fmla="*/ 0 w 29"/>
                <a:gd name="T1" fmla="*/ 9 h 9"/>
                <a:gd name="T2" fmla="*/ 14 w 29"/>
                <a:gd name="T3" fmla="*/ 5 h 9"/>
                <a:gd name="T4" fmla="*/ 29 w 29"/>
                <a:gd name="T5" fmla="*/ 0 h 9"/>
              </a:gdLst>
              <a:ahLst/>
              <a:cxnLst>
                <a:cxn ang="0">
                  <a:pos x="T0" y="T1"/>
                </a:cxn>
                <a:cxn ang="0">
                  <a:pos x="T2" y="T3"/>
                </a:cxn>
                <a:cxn ang="0">
                  <a:pos x="T4" y="T5"/>
                </a:cxn>
              </a:cxnLst>
              <a:rect l="0" t="0" r="r" b="b"/>
              <a:pathLst>
                <a:path w="29" h="9">
                  <a:moveTo>
                    <a:pt x="0" y="9"/>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723" name="Line 59"/>
            <p:cNvSpPr>
              <a:spLocks noChangeShapeType="1"/>
            </p:cNvSpPr>
            <p:nvPr/>
          </p:nvSpPr>
          <p:spPr bwMode="auto">
            <a:xfrm flipV="1">
              <a:off x="800"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724" name="Freeform 60"/>
            <p:cNvSpPr>
              <a:spLocks/>
            </p:cNvSpPr>
            <p:nvPr/>
          </p:nvSpPr>
          <p:spPr bwMode="auto">
            <a:xfrm>
              <a:off x="818" y="1846"/>
              <a:ext cx="21" cy="5"/>
            </a:xfrm>
            <a:custGeom>
              <a:avLst/>
              <a:gdLst>
                <a:gd name="T0" fmla="*/ 0 w 28"/>
                <a:gd name="T1" fmla="*/ 9 h 9"/>
                <a:gd name="T2" fmla="*/ 14 w 28"/>
                <a:gd name="T3" fmla="*/ 4 h 9"/>
                <a:gd name="T4" fmla="*/ 28 w 28"/>
                <a:gd name="T5" fmla="*/ 0 h 9"/>
              </a:gdLst>
              <a:ahLst/>
              <a:cxnLst>
                <a:cxn ang="0">
                  <a:pos x="T0" y="T1"/>
                </a:cxn>
                <a:cxn ang="0">
                  <a:pos x="T2" y="T3"/>
                </a:cxn>
                <a:cxn ang="0">
                  <a:pos x="T4" y="T5"/>
                </a:cxn>
              </a:cxnLst>
              <a:rect l="0" t="0" r="r" b="b"/>
              <a:pathLst>
                <a:path w="28" h="9">
                  <a:moveTo>
                    <a:pt x="0" y="9"/>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725" name="Line 61"/>
            <p:cNvSpPr>
              <a:spLocks noChangeShapeType="1"/>
            </p:cNvSpPr>
            <p:nvPr/>
          </p:nvSpPr>
          <p:spPr bwMode="auto">
            <a:xfrm flipV="1">
              <a:off x="839"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726" name="Line 62"/>
            <p:cNvSpPr>
              <a:spLocks noChangeShapeType="1"/>
            </p:cNvSpPr>
            <p:nvPr/>
          </p:nvSpPr>
          <p:spPr bwMode="auto">
            <a:xfrm flipV="1">
              <a:off x="857"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727" name="Freeform 63"/>
            <p:cNvSpPr>
              <a:spLocks/>
            </p:cNvSpPr>
            <p:nvPr/>
          </p:nvSpPr>
          <p:spPr bwMode="auto">
            <a:xfrm>
              <a:off x="875" y="1819"/>
              <a:ext cx="22" cy="11"/>
            </a:xfrm>
            <a:custGeom>
              <a:avLst/>
              <a:gdLst>
                <a:gd name="T0" fmla="*/ 0 w 29"/>
                <a:gd name="T1" fmla="*/ 19 h 19"/>
                <a:gd name="T2" fmla="*/ 15 w 29"/>
                <a:gd name="T3" fmla="*/ 9 h 19"/>
                <a:gd name="T4" fmla="*/ 29 w 29"/>
                <a:gd name="T5" fmla="*/ 0 h 19"/>
              </a:gdLst>
              <a:ahLst/>
              <a:cxnLst>
                <a:cxn ang="0">
                  <a:pos x="T0" y="T1"/>
                </a:cxn>
                <a:cxn ang="0">
                  <a:pos x="T2" y="T3"/>
                </a:cxn>
                <a:cxn ang="0">
                  <a:pos x="T4" y="T5"/>
                </a:cxn>
              </a:cxnLst>
              <a:rect l="0" t="0" r="r" b="b"/>
              <a:pathLst>
                <a:path w="29" h="19">
                  <a:moveTo>
                    <a:pt x="0" y="19"/>
                  </a:moveTo>
                  <a:lnTo>
                    <a:pt x="15" y="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728" name="Line 64"/>
            <p:cNvSpPr>
              <a:spLocks noChangeShapeType="1"/>
            </p:cNvSpPr>
            <p:nvPr/>
          </p:nvSpPr>
          <p:spPr bwMode="auto">
            <a:xfrm flipV="1">
              <a:off x="897"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729" name="Freeform 65"/>
            <p:cNvSpPr>
              <a:spLocks/>
            </p:cNvSpPr>
            <p:nvPr/>
          </p:nvSpPr>
          <p:spPr bwMode="auto">
            <a:xfrm>
              <a:off x="915" y="1797"/>
              <a:ext cx="22" cy="11"/>
            </a:xfrm>
            <a:custGeom>
              <a:avLst/>
              <a:gdLst>
                <a:gd name="T0" fmla="*/ 0 w 29"/>
                <a:gd name="T1" fmla="*/ 19 h 19"/>
                <a:gd name="T2" fmla="*/ 15 w 29"/>
                <a:gd name="T3" fmla="*/ 10 h 19"/>
                <a:gd name="T4" fmla="*/ 29 w 29"/>
                <a:gd name="T5" fmla="*/ 0 h 19"/>
              </a:gdLst>
              <a:ahLst/>
              <a:cxnLst>
                <a:cxn ang="0">
                  <a:pos x="T0" y="T1"/>
                </a:cxn>
                <a:cxn ang="0">
                  <a:pos x="T2" y="T3"/>
                </a:cxn>
                <a:cxn ang="0">
                  <a:pos x="T4" y="T5"/>
                </a:cxn>
              </a:cxnLst>
              <a:rect l="0" t="0" r="r" b="b"/>
              <a:pathLst>
                <a:path w="29" h="19">
                  <a:moveTo>
                    <a:pt x="0" y="19"/>
                  </a:moveTo>
                  <a:lnTo>
                    <a:pt x="15" y="1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730" name="Line 66"/>
            <p:cNvSpPr>
              <a:spLocks noChangeShapeType="1"/>
            </p:cNvSpPr>
            <p:nvPr/>
          </p:nvSpPr>
          <p:spPr bwMode="auto">
            <a:xfrm flipV="1">
              <a:off x="937"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731" name="Line 67"/>
            <p:cNvSpPr>
              <a:spLocks noChangeShapeType="1"/>
            </p:cNvSpPr>
            <p:nvPr/>
          </p:nvSpPr>
          <p:spPr bwMode="auto">
            <a:xfrm flipV="1">
              <a:off x="955"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732" name="Freeform 68"/>
            <p:cNvSpPr>
              <a:spLocks/>
            </p:cNvSpPr>
            <p:nvPr/>
          </p:nvSpPr>
          <p:spPr bwMode="auto">
            <a:xfrm>
              <a:off x="973" y="1757"/>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733" name="Line 69"/>
            <p:cNvSpPr>
              <a:spLocks noChangeShapeType="1"/>
            </p:cNvSpPr>
            <p:nvPr/>
          </p:nvSpPr>
          <p:spPr bwMode="auto">
            <a:xfrm flipV="1">
              <a:off x="995"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734" name="Freeform 70"/>
            <p:cNvSpPr>
              <a:spLocks/>
            </p:cNvSpPr>
            <p:nvPr/>
          </p:nvSpPr>
          <p:spPr bwMode="auto">
            <a:xfrm>
              <a:off x="1013" y="1725"/>
              <a:ext cx="21" cy="15"/>
            </a:xfrm>
            <a:custGeom>
              <a:avLst/>
              <a:gdLst>
                <a:gd name="T0" fmla="*/ 0 w 28"/>
                <a:gd name="T1" fmla="*/ 28 h 28"/>
                <a:gd name="T2" fmla="*/ 14 w 28"/>
                <a:gd name="T3" fmla="*/ 14 h 28"/>
                <a:gd name="T4" fmla="*/ 28 w 28"/>
                <a:gd name="T5" fmla="*/ 0 h 28"/>
              </a:gdLst>
              <a:ahLst/>
              <a:cxnLst>
                <a:cxn ang="0">
                  <a:pos x="T0" y="T1"/>
                </a:cxn>
                <a:cxn ang="0">
                  <a:pos x="T2" y="T3"/>
                </a:cxn>
                <a:cxn ang="0">
                  <a:pos x="T4" y="T5"/>
                </a:cxn>
              </a:cxnLst>
              <a:rect l="0" t="0" r="r" b="b"/>
              <a:pathLst>
                <a:path w="28" h="28">
                  <a:moveTo>
                    <a:pt x="0" y="28"/>
                  </a:moveTo>
                  <a:lnTo>
                    <a:pt x="14" y="1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735" name="Line 71"/>
            <p:cNvSpPr>
              <a:spLocks noChangeShapeType="1"/>
            </p:cNvSpPr>
            <p:nvPr/>
          </p:nvSpPr>
          <p:spPr bwMode="auto">
            <a:xfrm flipV="1">
              <a:off x="1034"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736" name="Freeform 72"/>
            <p:cNvSpPr>
              <a:spLocks/>
            </p:cNvSpPr>
            <p:nvPr/>
          </p:nvSpPr>
          <p:spPr bwMode="auto">
            <a:xfrm>
              <a:off x="1052" y="1686"/>
              <a:ext cx="21" cy="20"/>
            </a:xfrm>
            <a:custGeom>
              <a:avLst/>
              <a:gdLst>
                <a:gd name="T0" fmla="*/ 0 w 29"/>
                <a:gd name="T1" fmla="*/ 34 h 34"/>
                <a:gd name="T2" fmla="*/ 15 w 29"/>
                <a:gd name="T3" fmla="*/ 20 h 34"/>
                <a:gd name="T4" fmla="*/ 29 w 29"/>
                <a:gd name="T5" fmla="*/ 0 h 34"/>
              </a:gdLst>
              <a:ahLst/>
              <a:cxnLst>
                <a:cxn ang="0">
                  <a:pos x="T0" y="T1"/>
                </a:cxn>
                <a:cxn ang="0">
                  <a:pos x="T2" y="T3"/>
                </a:cxn>
                <a:cxn ang="0">
                  <a:pos x="T4" y="T5"/>
                </a:cxn>
              </a:cxnLst>
              <a:rect l="0" t="0" r="r" b="b"/>
              <a:pathLst>
                <a:path w="29" h="34">
                  <a:moveTo>
                    <a:pt x="0" y="34"/>
                  </a:moveTo>
                  <a:lnTo>
                    <a:pt x="15" y="2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737" name="Line 73"/>
            <p:cNvSpPr>
              <a:spLocks noChangeShapeType="1"/>
            </p:cNvSpPr>
            <p:nvPr/>
          </p:nvSpPr>
          <p:spPr bwMode="auto">
            <a:xfrm flipV="1">
              <a:off x="1073"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738" name="Line 74"/>
            <p:cNvSpPr>
              <a:spLocks noChangeShapeType="1"/>
            </p:cNvSpPr>
            <p:nvPr/>
          </p:nvSpPr>
          <p:spPr bwMode="auto">
            <a:xfrm flipV="1">
              <a:off x="1091"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739" name="Freeform 75"/>
            <p:cNvSpPr>
              <a:spLocks/>
            </p:cNvSpPr>
            <p:nvPr/>
          </p:nvSpPr>
          <p:spPr bwMode="auto">
            <a:xfrm>
              <a:off x="1109" y="1617"/>
              <a:ext cx="22" cy="24"/>
            </a:xfrm>
            <a:custGeom>
              <a:avLst/>
              <a:gdLst>
                <a:gd name="T0" fmla="*/ 0 w 29"/>
                <a:gd name="T1" fmla="*/ 43 h 43"/>
                <a:gd name="T2" fmla="*/ 15 w 29"/>
                <a:gd name="T3" fmla="*/ 19 h 43"/>
                <a:gd name="T4" fmla="*/ 29 w 29"/>
                <a:gd name="T5" fmla="*/ 0 h 43"/>
              </a:gdLst>
              <a:ahLst/>
              <a:cxnLst>
                <a:cxn ang="0">
                  <a:pos x="T0" y="T1"/>
                </a:cxn>
                <a:cxn ang="0">
                  <a:pos x="T2" y="T3"/>
                </a:cxn>
                <a:cxn ang="0">
                  <a:pos x="T4" y="T5"/>
                </a:cxn>
              </a:cxnLst>
              <a:rect l="0" t="0" r="r" b="b"/>
              <a:pathLst>
                <a:path w="29" h="43">
                  <a:moveTo>
                    <a:pt x="0" y="43"/>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740" name="Line 76"/>
            <p:cNvSpPr>
              <a:spLocks noChangeShapeType="1"/>
            </p:cNvSpPr>
            <p:nvPr/>
          </p:nvSpPr>
          <p:spPr bwMode="auto">
            <a:xfrm flipV="1">
              <a:off x="1131"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741" name="Freeform 77"/>
            <p:cNvSpPr>
              <a:spLocks/>
            </p:cNvSpPr>
            <p:nvPr/>
          </p:nvSpPr>
          <p:spPr bwMode="auto">
            <a:xfrm>
              <a:off x="1149" y="1566"/>
              <a:ext cx="22" cy="27"/>
            </a:xfrm>
            <a:custGeom>
              <a:avLst/>
              <a:gdLst>
                <a:gd name="T0" fmla="*/ 0 w 29"/>
                <a:gd name="T1" fmla="*/ 48 h 48"/>
                <a:gd name="T2" fmla="*/ 14 w 29"/>
                <a:gd name="T3" fmla="*/ 24 h 48"/>
                <a:gd name="T4" fmla="*/ 29 w 29"/>
                <a:gd name="T5" fmla="*/ 0 h 48"/>
              </a:gdLst>
              <a:ahLst/>
              <a:cxnLst>
                <a:cxn ang="0">
                  <a:pos x="T0" y="T1"/>
                </a:cxn>
                <a:cxn ang="0">
                  <a:pos x="T2" y="T3"/>
                </a:cxn>
                <a:cxn ang="0">
                  <a:pos x="T4" y="T5"/>
                </a:cxn>
              </a:cxnLst>
              <a:rect l="0" t="0" r="r" b="b"/>
              <a:pathLst>
                <a:path w="29" h="48">
                  <a:moveTo>
                    <a:pt x="0" y="48"/>
                  </a:moveTo>
                  <a:lnTo>
                    <a:pt x="14" y="2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742" name="Line 78"/>
            <p:cNvSpPr>
              <a:spLocks noChangeShapeType="1"/>
            </p:cNvSpPr>
            <p:nvPr/>
          </p:nvSpPr>
          <p:spPr bwMode="auto">
            <a:xfrm flipV="1">
              <a:off x="1171"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743" name="Freeform 79"/>
            <p:cNvSpPr>
              <a:spLocks/>
            </p:cNvSpPr>
            <p:nvPr/>
          </p:nvSpPr>
          <p:spPr bwMode="auto">
            <a:xfrm>
              <a:off x="1189" y="1506"/>
              <a:ext cx="22" cy="30"/>
            </a:xfrm>
            <a:custGeom>
              <a:avLst/>
              <a:gdLst>
                <a:gd name="T0" fmla="*/ 0 w 29"/>
                <a:gd name="T1" fmla="*/ 53 h 53"/>
                <a:gd name="T2" fmla="*/ 14 w 29"/>
                <a:gd name="T3" fmla="*/ 29 h 53"/>
                <a:gd name="T4" fmla="*/ 29 w 29"/>
                <a:gd name="T5" fmla="*/ 0 h 53"/>
              </a:gdLst>
              <a:ahLst/>
              <a:cxnLst>
                <a:cxn ang="0">
                  <a:pos x="T0" y="T1"/>
                </a:cxn>
                <a:cxn ang="0">
                  <a:pos x="T2" y="T3"/>
                </a:cxn>
                <a:cxn ang="0">
                  <a:pos x="T4" y="T5"/>
                </a:cxn>
              </a:cxnLst>
              <a:rect l="0" t="0" r="r" b="b"/>
              <a:pathLst>
                <a:path w="29" h="53">
                  <a:moveTo>
                    <a:pt x="0" y="53"/>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744" name="Line 80"/>
            <p:cNvSpPr>
              <a:spLocks noChangeShapeType="1"/>
            </p:cNvSpPr>
            <p:nvPr/>
          </p:nvSpPr>
          <p:spPr bwMode="auto">
            <a:xfrm flipV="1">
              <a:off x="1211"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745" name="Line 81"/>
            <p:cNvSpPr>
              <a:spLocks noChangeShapeType="1"/>
            </p:cNvSpPr>
            <p:nvPr/>
          </p:nvSpPr>
          <p:spPr bwMode="auto">
            <a:xfrm flipV="1">
              <a:off x="1228"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746" name="Freeform 82"/>
            <p:cNvSpPr>
              <a:spLocks/>
            </p:cNvSpPr>
            <p:nvPr/>
          </p:nvSpPr>
          <p:spPr bwMode="auto">
            <a:xfrm>
              <a:off x="1246" y="1409"/>
              <a:ext cx="22" cy="32"/>
            </a:xfrm>
            <a:custGeom>
              <a:avLst/>
              <a:gdLst>
                <a:gd name="T0" fmla="*/ 0 w 29"/>
                <a:gd name="T1" fmla="*/ 58 h 58"/>
                <a:gd name="T2" fmla="*/ 15 w 29"/>
                <a:gd name="T3" fmla="*/ 29 h 58"/>
                <a:gd name="T4" fmla="*/ 29 w 29"/>
                <a:gd name="T5" fmla="*/ 0 h 58"/>
              </a:gdLst>
              <a:ahLst/>
              <a:cxnLst>
                <a:cxn ang="0">
                  <a:pos x="T0" y="T1"/>
                </a:cxn>
                <a:cxn ang="0">
                  <a:pos x="T2" y="T3"/>
                </a:cxn>
                <a:cxn ang="0">
                  <a:pos x="T4" y="T5"/>
                </a:cxn>
              </a:cxnLst>
              <a:rect l="0" t="0" r="r" b="b"/>
              <a:pathLst>
                <a:path w="29" h="58">
                  <a:moveTo>
                    <a:pt x="0" y="58"/>
                  </a:moveTo>
                  <a:lnTo>
                    <a:pt x="15"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747" name="Line 83"/>
            <p:cNvSpPr>
              <a:spLocks noChangeShapeType="1"/>
            </p:cNvSpPr>
            <p:nvPr/>
          </p:nvSpPr>
          <p:spPr bwMode="auto">
            <a:xfrm flipV="1">
              <a:off x="1268"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748" name="Freeform 84"/>
            <p:cNvSpPr>
              <a:spLocks/>
            </p:cNvSpPr>
            <p:nvPr/>
          </p:nvSpPr>
          <p:spPr bwMode="auto">
            <a:xfrm>
              <a:off x="1286" y="1336"/>
              <a:ext cx="22" cy="38"/>
            </a:xfrm>
            <a:custGeom>
              <a:avLst/>
              <a:gdLst>
                <a:gd name="T0" fmla="*/ 0 w 29"/>
                <a:gd name="T1" fmla="*/ 67 h 67"/>
                <a:gd name="T2" fmla="*/ 15 w 29"/>
                <a:gd name="T3" fmla="*/ 33 h 67"/>
                <a:gd name="T4" fmla="*/ 29 w 29"/>
                <a:gd name="T5" fmla="*/ 0 h 67"/>
              </a:gdLst>
              <a:ahLst/>
              <a:cxnLst>
                <a:cxn ang="0">
                  <a:pos x="T0" y="T1"/>
                </a:cxn>
                <a:cxn ang="0">
                  <a:pos x="T2" y="T3"/>
                </a:cxn>
                <a:cxn ang="0">
                  <a:pos x="T4" y="T5"/>
                </a:cxn>
              </a:cxnLst>
              <a:rect l="0" t="0" r="r" b="b"/>
              <a:pathLst>
                <a:path w="29" h="67">
                  <a:moveTo>
                    <a:pt x="0" y="67"/>
                  </a:moveTo>
                  <a:lnTo>
                    <a:pt x="15" y="33"/>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749" name="Line 85"/>
            <p:cNvSpPr>
              <a:spLocks noChangeShapeType="1"/>
            </p:cNvSpPr>
            <p:nvPr/>
          </p:nvSpPr>
          <p:spPr bwMode="auto">
            <a:xfrm flipV="1">
              <a:off x="1308"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750" name="Line 86"/>
            <p:cNvSpPr>
              <a:spLocks noChangeShapeType="1"/>
            </p:cNvSpPr>
            <p:nvPr/>
          </p:nvSpPr>
          <p:spPr bwMode="auto">
            <a:xfrm flipV="1">
              <a:off x="1326"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751" name="Freeform 87"/>
            <p:cNvSpPr>
              <a:spLocks/>
            </p:cNvSpPr>
            <p:nvPr/>
          </p:nvSpPr>
          <p:spPr bwMode="auto">
            <a:xfrm>
              <a:off x="1344" y="1222"/>
              <a:ext cx="21"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752" name="Freeform 88"/>
            <p:cNvSpPr>
              <a:spLocks/>
            </p:cNvSpPr>
            <p:nvPr/>
          </p:nvSpPr>
          <p:spPr bwMode="auto">
            <a:xfrm>
              <a:off x="1365" y="1182"/>
              <a:ext cx="18" cy="40"/>
            </a:xfrm>
            <a:custGeom>
              <a:avLst/>
              <a:gdLst>
                <a:gd name="T0" fmla="*/ 0 w 24"/>
                <a:gd name="T1" fmla="*/ 72 h 72"/>
                <a:gd name="T2" fmla="*/ 9 w 24"/>
                <a:gd name="T3" fmla="*/ 34 h 72"/>
                <a:gd name="T4" fmla="*/ 24 w 24"/>
                <a:gd name="T5" fmla="*/ 0 h 72"/>
              </a:gdLst>
              <a:ahLst/>
              <a:cxnLst>
                <a:cxn ang="0">
                  <a:pos x="T0" y="T1"/>
                </a:cxn>
                <a:cxn ang="0">
                  <a:pos x="T2" y="T3"/>
                </a:cxn>
                <a:cxn ang="0">
                  <a:pos x="T4" y="T5"/>
                </a:cxn>
              </a:cxnLst>
              <a:rect l="0" t="0" r="r" b="b"/>
              <a:pathLst>
                <a:path w="24" h="72">
                  <a:moveTo>
                    <a:pt x="0" y="72"/>
                  </a:moveTo>
                  <a:lnTo>
                    <a:pt x="9" y="3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753" name="Freeform 89"/>
            <p:cNvSpPr>
              <a:spLocks/>
            </p:cNvSpPr>
            <p:nvPr/>
          </p:nvSpPr>
          <p:spPr bwMode="auto">
            <a:xfrm>
              <a:off x="1383" y="1144"/>
              <a:ext cx="22"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754" name="Line 90"/>
            <p:cNvSpPr>
              <a:spLocks noChangeShapeType="1"/>
            </p:cNvSpPr>
            <p:nvPr/>
          </p:nvSpPr>
          <p:spPr bwMode="auto">
            <a:xfrm flipV="1">
              <a:off x="1405"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755" name="Freeform 91"/>
            <p:cNvSpPr>
              <a:spLocks/>
            </p:cNvSpPr>
            <p:nvPr/>
          </p:nvSpPr>
          <p:spPr bwMode="auto">
            <a:xfrm>
              <a:off x="1423" y="1063"/>
              <a:ext cx="21" cy="41"/>
            </a:xfrm>
            <a:custGeom>
              <a:avLst/>
              <a:gdLst>
                <a:gd name="T0" fmla="*/ 0 w 28"/>
                <a:gd name="T1" fmla="*/ 72 h 72"/>
                <a:gd name="T2" fmla="*/ 14 w 28"/>
                <a:gd name="T3" fmla="*/ 34 h 72"/>
                <a:gd name="T4" fmla="*/ 28 w 28"/>
                <a:gd name="T5" fmla="*/ 0 h 72"/>
              </a:gdLst>
              <a:ahLst/>
              <a:cxnLst>
                <a:cxn ang="0">
                  <a:pos x="T0" y="T1"/>
                </a:cxn>
                <a:cxn ang="0">
                  <a:pos x="T2" y="T3"/>
                </a:cxn>
                <a:cxn ang="0">
                  <a:pos x="T4" y="T5"/>
                </a:cxn>
              </a:cxnLst>
              <a:rect l="0" t="0" r="r" b="b"/>
              <a:pathLst>
                <a:path w="28" h="72">
                  <a:moveTo>
                    <a:pt x="0" y="72"/>
                  </a:moveTo>
                  <a:lnTo>
                    <a:pt x="14" y="3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756" name="Line 92"/>
            <p:cNvSpPr>
              <a:spLocks noChangeShapeType="1"/>
            </p:cNvSpPr>
            <p:nvPr/>
          </p:nvSpPr>
          <p:spPr bwMode="auto">
            <a:xfrm flipV="1">
              <a:off x="1444"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757" name="Line 93"/>
            <p:cNvSpPr>
              <a:spLocks noChangeShapeType="1"/>
            </p:cNvSpPr>
            <p:nvPr/>
          </p:nvSpPr>
          <p:spPr bwMode="auto">
            <a:xfrm flipV="1">
              <a:off x="1462"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758" name="Freeform 94"/>
            <p:cNvSpPr>
              <a:spLocks/>
            </p:cNvSpPr>
            <p:nvPr/>
          </p:nvSpPr>
          <p:spPr bwMode="auto">
            <a:xfrm>
              <a:off x="1480" y="945"/>
              <a:ext cx="22" cy="40"/>
            </a:xfrm>
            <a:custGeom>
              <a:avLst/>
              <a:gdLst>
                <a:gd name="T0" fmla="*/ 0 w 29"/>
                <a:gd name="T1" fmla="*/ 72 h 72"/>
                <a:gd name="T2" fmla="*/ 15 w 29"/>
                <a:gd name="T3" fmla="*/ 34 h 72"/>
                <a:gd name="T4" fmla="*/ 29 w 29"/>
                <a:gd name="T5" fmla="*/ 0 h 72"/>
              </a:gdLst>
              <a:ahLst/>
              <a:cxnLst>
                <a:cxn ang="0">
                  <a:pos x="T0" y="T1"/>
                </a:cxn>
                <a:cxn ang="0">
                  <a:pos x="T2" y="T3"/>
                </a:cxn>
                <a:cxn ang="0">
                  <a:pos x="T4" y="T5"/>
                </a:cxn>
              </a:cxnLst>
              <a:rect l="0" t="0" r="r" b="b"/>
              <a:pathLst>
                <a:path w="29" h="72">
                  <a:moveTo>
                    <a:pt x="0" y="72"/>
                  </a:moveTo>
                  <a:lnTo>
                    <a:pt x="15"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759" name="Line 95"/>
            <p:cNvSpPr>
              <a:spLocks noChangeShapeType="1"/>
            </p:cNvSpPr>
            <p:nvPr/>
          </p:nvSpPr>
          <p:spPr bwMode="auto">
            <a:xfrm flipV="1">
              <a:off x="1502"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760" name="Freeform 96"/>
            <p:cNvSpPr>
              <a:spLocks/>
            </p:cNvSpPr>
            <p:nvPr/>
          </p:nvSpPr>
          <p:spPr bwMode="auto">
            <a:xfrm>
              <a:off x="1520" y="872"/>
              <a:ext cx="22" cy="35"/>
            </a:xfrm>
            <a:custGeom>
              <a:avLst/>
              <a:gdLst>
                <a:gd name="T0" fmla="*/ 0 w 29"/>
                <a:gd name="T1" fmla="*/ 62 h 62"/>
                <a:gd name="T2" fmla="*/ 14 w 29"/>
                <a:gd name="T3" fmla="*/ 28 h 62"/>
                <a:gd name="T4" fmla="*/ 29 w 29"/>
                <a:gd name="T5" fmla="*/ 0 h 62"/>
              </a:gdLst>
              <a:ahLst/>
              <a:cxnLst>
                <a:cxn ang="0">
                  <a:pos x="T0" y="T1"/>
                </a:cxn>
                <a:cxn ang="0">
                  <a:pos x="T2" y="T3"/>
                </a:cxn>
                <a:cxn ang="0">
                  <a:pos x="T4" y="T5"/>
                </a:cxn>
              </a:cxnLst>
              <a:rect l="0" t="0" r="r" b="b"/>
              <a:pathLst>
                <a:path w="29" h="62">
                  <a:moveTo>
                    <a:pt x="0" y="62"/>
                  </a:moveTo>
                  <a:lnTo>
                    <a:pt x="14" y="28"/>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761" name="Line 97"/>
            <p:cNvSpPr>
              <a:spLocks noChangeShapeType="1"/>
            </p:cNvSpPr>
            <p:nvPr/>
          </p:nvSpPr>
          <p:spPr bwMode="auto">
            <a:xfrm flipV="1">
              <a:off x="1542"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762" name="Line 98"/>
            <p:cNvSpPr>
              <a:spLocks noChangeShapeType="1"/>
            </p:cNvSpPr>
            <p:nvPr/>
          </p:nvSpPr>
          <p:spPr bwMode="auto">
            <a:xfrm flipV="1">
              <a:off x="1560"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763" name="Freeform 99"/>
            <p:cNvSpPr>
              <a:spLocks/>
            </p:cNvSpPr>
            <p:nvPr/>
          </p:nvSpPr>
          <p:spPr bwMode="auto">
            <a:xfrm>
              <a:off x="1578" y="769"/>
              <a:ext cx="22" cy="33"/>
            </a:xfrm>
            <a:custGeom>
              <a:avLst/>
              <a:gdLst>
                <a:gd name="T0" fmla="*/ 0 w 29"/>
                <a:gd name="T1" fmla="*/ 58 h 58"/>
                <a:gd name="T2" fmla="*/ 14 w 29"/>
                <a:gd name="T3" fmla="*/ 29 h 58"/>
                <a:gd name="T4" fmla="*/ 29 w 29"/>
                <a:gd name="T5" fmla="*/ 0 h 58"/>
              </a:gdLst>
              <a:ahLst/>
              <a:cxnLst>
                <a:cxn ang="0">
                  <a:pos x="T0" y="T1"/>
                </a:cxn>
                <a:cxn ang="0">
                  <a:pos x="T2" y="T3"/>
                </a:cxn>
                <a:cxn ang="0">
                  <a:pos x="T4" y="T5"/>
                </a:cxn>
              </a:cxnLst>
              <a:rect l="0" t="0" r="r" b="b"/>
              <a:pathLst>
                <a:path w="29" h="58">
                  <a:moveTo>
                    <a:pt x="0" y="58"/>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764" name="Line 100"/>
            <p:cNvSpPr>
              <a:spLocks noChangeShapeType="1"/>
            </p:cNvSpPr>
            <p:nvPr/>
          </p:nvSpPr>
          <p:spPr bwMode="auto">
            <a:xfrm flipV="1">
              <a:off x="1600"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765" name="Freeform 101"/>
            <p:cNvSpPr>
              <a:spLocks/>
            </p:cNvSpPr>
            <p:nvPr/>
          </p:nvSpPr>
          <p:spPr bwMode="auto">
            <a:xfrm>
              <a:off x="1618" y="712"/>
              <a:ext cx="21" cy="27"/>
            </a:xfrm>
            <a:custGeom>
              <a:avLst/>
              <a:gdLst>
                <a:gd name="T0" fmla="*/ 0 w 28"/>
                <a:gd name="T1" fmla="*/ 48 h 48"/>
                <a:gd name="T2" fmla="*/ 14 w 28"/>
                <a:gd name="T3" fmla="*/ 24 h 48"/>
                <a:gd name="T4" fmla="*/ 28 w 28"/>
                <a:gd name="T5" fmla="*/ 0 h 48"/>
              </a:gdLst>
              <a:ahLst/>
              <a:cxnLst>
                <a:cxn ang="0">
                  <a:pos x="T0" y="T1"/>
                </a:cxn>
                <a:cxn ang="0">
                  <a:pos x="T2" y="T3"/>
                </a:cxn>
                <a:cxn ang="0">
                  <a:pos x="T4" y="T5"/>
                </a:cxn>
              </a:cxnLst>
              <a:rect l="0" t="0" r="r" b="b"/>
              <a:pathLst>
                <a:path w="28" h="48">
                  <a:moveTo>
                    <a:pt x="0" y="48"/>
                  </a:moveTo>
                  <a:lnTo>
                    <a:pt x="14" y="2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766" name="Freeform 102"/>
            <p:cNvSpPr>
              <a:spLocks/>
            </p:cNvSpPr>
            <p:nvPr/>
          </p:nvSpPr>
          <p:spPr bwMode="auto">
            <a:xfrm>
              <a:off x="1639" y="686"/>
              <a:ext cx="18" cy="26"/>
            </a:xfrm>
            <a:custGeom>
              <a:avLst/>
              <a:gdLst>
                <a:gd name="T0" fmla="*/ 0 w 24"/>
                <a:gd name="T1" fmla="*/ 47 h 47"/>
                <a:gd name="T2" fmla="*/ 10 w 24"/>
                <a:gd name="T3" fmla="*/ 24 h 47"/>
                <a:gd name="T4" fmla="*/ 24 w 24"/>
                <a:gd name="T5" fmla="*/ 0 h 47"/>
              </a:gdLst>
              <a:ahLst/>
              <a:cxnLst>
                <a:cxn ang="0">
                  <a:pos x="T0" y="T1"/>
                </a:cxn>
                <a:cxn ang="0">
                  <a:pos x="T2" y="T3"/>
                </a:cxn>
                <a:cxn ang="0">
                  <a:pos x="T4" y="T5"/>
                </a:cxn>
              </a:cxnLst>
              <a:rect l="0" t="0" r="r" b="b"/>
              <a:pathLst>
                <a:path w="24" h="47">
                  <a:moveTo>
                    <a:pt x="0" y="47"/>
                  </a:moveTo>
                  <a:lnTo>
                    <a:pt x="10" y="2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767" name="Freeform 103"/>
            <p:cNvSpPr>
              <a:spLocks/>
            </p:cNvSpPr>
            <p:nvPr/>
          </p:nvSpPr>
          <p:spPr bwMode="auto">
            <a:xfrm>
              <a:off x="1657" y="664"/>
              <a:ext cx="21" cy="22"/>
            </a:xfrm>
            <a:custGeom>
              <a:avLst/>
              <a:gdLst>
                <a:gd name="T0" fmla="*/ 0 w 29"/>
                <a:gd name="T1" fmla="*/ 39 h 39"/>
                <a:gd name="T2" fmla="*/ 15 w 29"/>
                <a:gd name="T3" fmla="*/ 19 h 39"/>
                <a:gd name="T4" fmla="*/ 29 w 29"/>
                <a:gd name="T5" fmla="*/ 0 h 39"/>
              </a:gdLst>
              <a:ahLst/>
              <a:cxnLst>
                <a:cxn ang="0">
                  <a:pos x="T0" y="T1"/>
                </a:cxn>
                <a:cxn ang="0">
                  <a:pos x="T2" y="T3"/>
                </a:cxn>
                <a:cxn ang="0">
                  <a:pos x="T4" y="T5"/>
                </a:cxn>
              </a:cxnLst>
              <a:rect l="0" t="0" r="r" b="b"/>
              <a:pathLst>
                <a:path w="29" h="39">
                  <a:moveTo>
                    <a:pt x="0" y="39"/>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768" name="Freeform 104"/>
            <p:cNvSpPr>
              <a:spLocks/>
            </p:cNvSpPr>
            <p:nvPr/>
          </p:nvSpPr>
          <p:spPr bwMode="auto">
            <a:xfrm>
              <a:off x="1678" y="643"/>
              <a:ext cx="18" cy="21"/>
            </a:xfrm>
            <a:custGeom>
              <a:avLst/>
              <a:gdLst>
                <a:gd name="T0" fmla="*/ 0 w 24"/>
                <a:gd name="T1" fmla="*/ 38 h 38"/>
                <a:gd name="T2" fmla="*/ 15 w 24"/>
                <a:gd name="T3" fmla="*/ 19 h 38"/>
                <a:gd name="T4" fmla="*/ 24 w 24"/>
                <a:gd name="T5" fmla="*/ 0 h 38"/>
              </a:gdLst>
              <a:ahLst/>
              <a:cxnLst>
                <a:cxn ang="0">
                  <a:pos x="T0" y="T1"/>
                </a:cxn>
                <a:cxn ang="0">
                  <a:pos x="T2" y="T3"/>
                </a:cxn>
                <a:cxn ang="0">
                  <a:pos x="T4" y="T5"/>
                </a:cxn>
              </a:cxnLst>
              <a:rect l="0" t="0" r="r" b="b"/>
              <a:pathLst>
                <a:path w="24" h="38">
                  <a:moveTo>
                    <a:pt x="0" y="38"/>
                  </a:moveTo>
                  <a:lnTo>
                    <a:pt x="15" y="19"/>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769" name="Freeform 105"/>
            <p:cNvSpPr>
              <a:spLocks/>
            </p:cNvSpPr>
            <p:nvPr/>
          </p:nvSpPr>
          <p:spPr bwMode="auto">
            <a:xfrm>
              <a:off x="1696" y="626"/>
              <a:ext cx="18" cy="17"/>
            </a:xfrm>
            <a:custGeom>
              <a:avLst/>
              <a:gdLst>
                <a:gd name="T0" fmla="*/ 0 w 24"/>
                <a:gd name="T1" fmla="*/ 29 h 29"/>
                <a:gd name="T2" fmla="*/ 10 w 24"/>
                <a:gd name="T3" fmla="*/ 14 h 29"/>
                <a:gd name="T4" fmla="*/ 24 w 24"/>
                <a:gd name="T5" fmla="*/ 0 h 29"/>
              </a:gdLst>
              <a:ahLst/>
              <a:cxnLst>
                <a:cxn ang="0">
                  <a:pos x="T0" y="T1"/>
                </a:cxn>
                <a:cxn ang="0">
                  <a:pos x="T2" y="T3"/>
                </a:cxn>
                <a:cxn ang="0">
                  <a:pos x="T4" y="T5"/>
                </a:cxn>
              </a:cxnLst>
              <a:rect l="0" t="0" r="r" b="b"/>
              <a:pathLst>
                <a:path w="24" h="29">
                  <a:moveTo>
                    <a:pt x="0" y="29"/>
                  </a:moveTo>
                  <a:lnTo>
                    <a:pt x="10" y="1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770" name="Freeform 106"/>
            <p:cNvSpPr>
              <a:spLocks/>
            </p:cNvSpPr>
            <p:nvPr/>
          </p:nvSpPr>
          <p:spPr bwMode="auto">
            <a:xfrm>
              <a:off x="1714" y="610"/>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771" name="Line 107"/>
            <p:cNvSpPr>
              <a:spLocks noChangeShapeType="1"/>
            </p:cNvSpPr>
            <p:nvPr/>
          </p:nvSpPr>
          <p:spPr bwMode="auto">
            <a:xfrm flipV="1">
              <a:off x="1736"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772" name="Freeform 108"/>
            <p:cNvSpPr>
              <a:spLocks/>
            </p:cNvSpPr>
            <p:nvPr/>
          </p:nvSpPr>
          <p:spPr bwMode="auto">
            <a:xfrm>
              <a:off x="1754" y="591"/>
              <a:ext cx="22" cy="8"/>
            </a:xfrm>
            <a:custGeom>
              <a:avLst/>
              <a:gdLst>
                <a:gd name="T0" fmla="*/ 0 w 29"/>
                <a:gd name="T1" fmla="*/ 14 h 14"/>
                <a:gd name="T2" fmla="*/ 14 w 29"/>
                <a:gd name="T3" fmla="*/ 4 h 14"/>
                <a:gd name="T4" fmla="*/ 29 w 29"/>
                <a:gd name="T5" fmla="*/ 0 h 14"/>
              </a:gdLst>
              <a:ahLst/>
              <a:cxnLst>
                <a:cxn ang="0">
                  <a:pos x="T0" y="T1"/>
                </a:cxn>
                <a:cxn ang="0">
                  <a:pos x="T2" y="T3"/>
                </a:cxn>
                <a:cxn ang="0">
                  <a:pos x="T4" y="T5"/>
                </a:cxn>
              </a:cxnLst>
              <a:rect l="0" t="0" r="r" b="b"/>
              <a:pathLst>
                <a:path w="29" h="14">
                  <a:moveTo>
                    <a:pt x="0" y="14"/>
                  </a:moveTo>
                  <a:lnTo>
                    <a:pt x="14" y="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773" name="Freeform 109"/>
            <p:cNvSpPr>
              <a:spLocks/>
            </p:cNvSpPr>
            <p:nvPr/>
          </p:nvSpPr>
          <p:spPr bwMode="auto">
            <a:xfrm>
              <a:off x="1776" y="586"/>
              <a:ext cx="18" cy="5"/>
            </a:xfrm>
            <a:custGeom>
              <a:avLst/>
              <a:gdLst>
                <a:gd name="T0" fmla="*/ 0 w 24"/>
                <a:gd name="T1" fmla="*/ 10 h 10"/>
                <a:gd name="T2" fmla="*/ 14 w 24"/>
                <a:gd name="T3" fmla="*/ 5 h 10"/>
                <a:gd name="T4" fmla="*/ 24 w 24"/>
                <a:gd name="T5" fmla="*/ 0 h 10"/>
              </a:gdLst>
              <a:ahLst/>
              <a:cxnLst>
                <a:cxn ang="0">
                  <a:pos x="T0" y="T1"/>
                </a:cxn>
                <a:cxn ang="0">
                  <a:pos x="T2" y="T3"/>
                </a:cxn>
                <a:cxn ang="0">
                  <a:pos x="T4" y="T5"/>
                </a:cxn>
              </a:cxnLst>
              <a:rect l="0" t="0" r="r" b="b"/>
              <a:pathLst>
                <a:path w="24" h="10">
                  <a:moveTo>
                    <a:pt x="0" y="10"/>
                  </a:moveTo>
                  <a:lnTo>
                    <a:pt x="14" y="5"/>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774" name="Freeform 110"/>
            <p:cNvSpPr>
              <a:spLocks/>
            </p:cNvSpPr>
            <p:nvPr/>
          </p:nvSpPr>
          <p:spPr bwMode="auto">
            <a:xfrm>
              <a:off x="1794" y="586"/>
              <a:ext cx="18" cy="0"/>
            </a:xfrm>
            <a:custGeom>
              <a:avLst/>
              <a:gdLst>
                <a:gd name="T0" fmla="*/ 0 w 24"/>
                <a:gd name="T1" fmla="*/ 9 w 24"/>
                <a:gd name="T2" fmla="*/ 24 w 24"/>
              </a:gdLst>
              <a:ahLst/>
              <a:cxnLst>
                <a:cxn ang="0">
                  <a:pos x="T0" y="0"/>
                </a:cxn>
                <a:cxn ang="0">
                  <a:pos x="T1" y="0"/>
                </a:cxn>
                <a:cxn ang="0">
                  <a:pos x="T2" y="0"/>
                </a:cxn>
              </a:cxnLst>
              <a:rect l="0" t="0" r="r" b="b"/>
              <a:pathLst>
                <a:path w="24">
                  <a:moveTo>
                    <a:pt x="0" y="0"/>
                  </a:moveTo>
                  <a:lnTo>
                    <a:pt x="9"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775" name="Freeform 111"/>
            <p:cNvSpPr>
              <a:spLocks/>
            </p:cNvSpPr>
            <p:nvPr/>
          </p:nvSpPr>
          <p:spPr bwMode="auto">
            <a:xfrm>
              <a:off x="1812" y="586"/>
              <a:ext cx="21" cy="0"/>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776" name="Freeform 112"/>
            <p:cNvSpPr>
              <a:spLocks/>
            </p:cNvSpPr>
            <p:nvPr/>
          </p:nvSpPr>
          <p:spPr bwMode="auto">
            <a:xfrm>
              <a:off x="1833" y="586"/>
              <a:ext cx="18" cy="5"/>
            </a:xfrm>
            <a:custGeom>
              <a:avLst/>
              <a:gdLst>
                <a:gd name="T0" fmla="*/ 0 w 24"/>
                <a:gd name="T1" fmla="*/ 0 h 10"/>
                <a:gd name="T2" fmla="*/ 10 w 24"/>
                <a:gd name="T3" fmla="*/ 5 h 10"/>
                <a:gd name="T4" fmla="*/ 24 w 24"/>
                <a:gd name="T5" fmla="*/ 10 h 10"/>
              </a:gdLst>
              <a:ahLst/>
              <a:cxnLst>
                <a:cxn ang="0">
                  <a:pos x="T0" y="T1"/>
                </a:cxn>
                <a:cxn ang="0">
                  <a:pos x="T2" y="T3"/>
                </a:cxn>
                <a:cxn ang="0">
                  <a:pos x="T4" y="T5"/>
                </a:cxn>
              </a:cxnLst>
              <a:rect l="0" t="0" r="r" b="b"/>
              <a:pathLst>
                <a:path w="24" h="10">
                  <a:moveTo>
                    <a:pt x="0" y="0"/>
                  </a:moveTo>
                  <a:lnTo>
                    <a:pt x="10" y="5"/>
                  </a:lnTo>
                  <a:lnTo>
                    <a:pt x="24"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777" name="Freeform 113"/>
            <p:cNvSpPr>
              <a:spLocks/>
            </p:cNvSpPr>
            <p:nvPr/>
          </p:nvSpPr>
          <p:spPr bwMode="auto">
            <a:xfrm>
              <a:off x="1851" y="591"/>
              <a:ext cx="22" cy="8"/>
            </a:xfrm>
            <a:custGeom>
              <a:avLst/>
              <a:gdLst>
                <a:gd name="T0" fmla="*/ 0 w 29"/>
                <a:gd name="T1" fmla="*/ 0 h 14"/>
                <a:gd name="T2" fmla="*/ 15 w 29"/>
                <a:gd name="T3" fmla="*/ 4 h 14"/>
                <a:gd name="T4" fmla="*/ 29 w 29"/>
                <a:gd name="T5" fmla="*/ 14 h 14"/>
              </a:gdLst>
              <a:ahLst/>
              <a:cxnLst>
                <a:cxn ang="0">
                  <a:pos x="T0" y="T1"/>
                </a:cxn>
                <a:cxn ang="0">
                  <a:pos x="T2" y="T3"/>
                </a:cxn>
                <a:cxn ang="0">
                  <a:pos x="T4" y="T5"/>
                </a:cxn>
              </a:cxnLst>
              <a:rect l="0" t="0" r="r" b="b"/>
              <a:pathLst>
                <a:path w="29" h="14">
                  <a:moveTo>
                    <a:pt x="0" y="0"/>
                  </a:moveTo>
                  <a:lnTo>
                    <a:pt x="15" y="4"/>
                  </a:lnTo>
                  <a:lnTo>
                    <a:pt x="29" y="1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778" name="Line 114"/>
            <p:cNvSpPr>
              <a:spLocks noChangeShapeType="1"/>
            </p:cNvSpPr>
            <p:nvPr/>
          </p:nvSpPr>
          <p:spPr bwMode="auto">
            <a:xfrm>
              <a:off x="1873"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779" name="Freeform 115"/>
            <p:cNvSpPr>
              <a:spLocks/>
            </p:cNvSpPr>
            <p:nvPr/>
          </p:nvSpPr>
          <p:spPr bwMode="auto">
            <a:xfrm>
              <a:off x="1891" y="610"/>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780" name="Freeform 116"/>
            <p:cNvSpPr>
              <a:spLocks/>
            </p:cNvSpPr>
            <p:nvPr/>
          </p:nvSpPr>
          <p:spPr bwMode="auto">
            <a:xfrm>
              <a:off x="1913" y="626"/>
              <a:ext cx="18" cy="17"/>
            </a:xfrm>
            <a:custGeom>
              <a:avLst/>
              <a:gdLst>
                <a:gd name="T0" fmla="*/ 0 w 24"/>
                <a:gd name="T1" fmla="*/ 0 h 29"/>
                <a:gd name="T2" fmla="*/ 14 w 24"/>
                <a:gd name="T3" fmla="*/ 14 h 29"/>
                <a:gd name="T4" fmla="*/ 24 w 24"/>
                <a:gd name="T5" fmla="*/ 29 h 29"/>
              </a:gdLst>
              <a:ahLst/>
              <a:cxnLst>
                <a:cxn ang="0">
                  <a:pos x="T0" y="T1"/>
                </a:cxn>
                <a:cxn ang="0">
                  <a:pos x="T2" y="T3"/>
                </a:cxn>
                <a:cxn ang="0">
                  <a:pos x="T4" y="T5"/>
                </a:cxn>
              </a:cxnLst>
              <a:rect l="0" t="0" r="r" b="b"/>
              <a:pathLst>
                <a:path w="24" h="29">
                  <a:moveTo>
                    <a:pt x="0" y="0"/>
                  </a:moveTo>
                  <a:lnTo>
                    <a:pt x="14" y="14"/>
                  </a:lnTo>
                  <a:lnTo>
                    <a:pt x="24"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781" name="Freeform 117"/>
            <p:cNvSpPr>
              <a:spLocks/>
            </p:cNvSpPr>
            <p:nvPr/>
          </p:nvSpPr>
          <p:spPr bwMode="auto">
            <a:xfrm>
              <a:off x="1931" y="643"/>
              <a:ext cx="18" cy="21"/>
            </a:xfrm>
            <a:custGeom>
              <a:avLst/>
              <a:gdLst>
                <a:gd name="T0" fmla="*/ 0 w 24"/>
                <a:gd name="T1" fmla="*/ 0 h 38"/>
                <a:gd name="T2" fmla="*/ 9 w 24"/>
                <a:gd name="T3" fmla="*/ 19 h 38"/>
                <a:gd name="T4" fmla="*/ 24 w 24"/>
                <a:gd name="T5" fmla="*/ 38 h 38"/>
              </a:gdLst>
              <a:ahLst/>
              <a:cxnLst>
                <a:cxn ang="0">
                  <a:pos x="T0" y="T1"/>
                </a:cxn>
                <a:cxn ang="0">
                  <a:pos x="T2" y="T3"/>
                </a:cxn>
                <a:cxn ang="0">
                  <a:pos x="T4" y="T5"/>
                </a:cxn>
              </a:cxnLst>
              <a:rect l="0" t="0" r="r" b="b"/>
              <a:pathLst>
                <a:path w="24" h="38">
                  <a:moveTo>
                    <a:pt x="0" y="0"/>
                  </a:moveTo>
                  <a:lnTo>
                    <a:pt x="9" y="19"/>
                  </a:lnTo>
                  <a:lnTo>
                    <a:pt x="24" y="3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782" name="Freeform 118"/>
            <p:cNvSpPr>
              <a:spLocks/>
            </p:cNvSpPr>
            <p:nvPr/>
          </p:nvSpPr>
          <p:spPr bwMode="auto">
            <a:xfrm>
              <a:off x="1949" y="664"/>
              <a:ext cx="21" cy="22"/>
            </a:xfrm>
            <a:custGeom>
              <a:avLst/>
              <a:gdLst>
                <a:gd name="T0" fmla="*/ 0 w 29"/>
                <a:gd name="T1" fmla="*/ 0 h 39"/>
                <a:gd name="T2" fmla="*/ 14 w 29"/>
                <a:gd name="T3" fmla="*/ 19 h 39"/>
                <a:gd name="T4" fmla="*/ 29 w 29"/>
                <a:gd name="T5" fmla="*/ 39 h 39"/>
              </a:gdLst>
              <a:ahLst/>
              <a:cxnLst>
                <a:cxn ang="0">
                  <a:pos x="T0" y="T1"/>
                </a:cxn>
                <a:cxn ang="0">
                  <a:pos x="T2" y="T3"/>
                </a:cxn>
                <a:cxn ang="0">
                  <a:pos x="T4" y="T5"/>
                </a:cxn>
              </a:cxnLst>
              <a:rect l="0" t="0" r="r" b="b"/>
              <a:pathLst>
                <a:path w="29" h="39">
                  <a:moveTo>
                    <a:pt x="0" y="0"/>
                  </a:moveTo>
                  <a:lnTo>
                    <a:pt x="14" y="19"/>
                  </a:lnTo>
                  <a:lnTo>
                    <a:pt x="29" y="3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783" name="Freeform 119"/>
            <p:cNvSpPr>
              <a:spLocks/>
            </p:cNvSpPr>
            <p:nvPr/>
          </p:nvSpPr>
          <p:spPr bwMode="auto">
            <a:xfrm>
              <a:off x="1970" y="686"/>
              <a:ext cx="18" cy="26"/>
            </a:xfrm>
            <a:custGeom>
              <a:avLst/>
              <a:gdLst>
                <a:gd name="T0" fmla="*/ 0 w 24"/>
                <a:gd name="T1" fmla="*/ 0 h 47"/>
                <a:gd name="T2" fmla="*/ 9 w 24"/>
                <a:gd name="T3" fmla="*/ 24 h 47"/>
                <a:gd name="T4" fmla="*/ 24 w 24"/>
                <a:gd name="T5" fmla="*/ 47 h 47"/>
              </a:gdLst>
              <a:ahLst/>
              <a:cxnLst>
                <a:cxn ang="0">
                  <a:pos x="T0" y="T1"/>
                </a:cxn>
                <a:cxn ang="0">
                  <a:pos x="T2" y="T3"/>
                </a:cxn>
                <a:cxn ang="0">
                  <a:pos x="T4" y="T5"/>
                </a:cxn>
              </a:cxnLst>
              <a:rect l="0" t="0" r="r" b="b"/>
              <a:pathLst>
                <a:path w="24" h="47">
                  <a:moveTo>
                    <a:pt x="0" y="0"/>
                  </a:moveTo>
                  <a:lnTo>
                    <a:pt x="9" y="24"/>
                  </a:lnTo>
                  <a:lnTo>
                    <a:pt x="24" y="4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784" name="Freeform 120"/>
            <p:cNvSpPr>
              <a:spLocks/>
            </p:cNvSpPr>
            <p:nvPr/>
          </p:nvSpPr>
          <p:spPr bwMode="auto">
            <a:xfrm>
              <a:off x="1988" y="712"/>
              <a:ext cx="21" cy="27"/>
            </a:xfrm>
            <a:custGeom>
              <a:avLst/>
              <a:gdLst>
                <a:gd name="T0" fmla="*/ 0 w 28"/>
                <a:gd name="T1" fmla="*/ 0 h 48"/>
                <a:gd name="T2" fmla="*/ 14 w 28"/>
                <a:gd name="T3" fmla="*/ 24 h 48"/>
                <a:gd name="T4" fmla="*/ 28 w 28"/>
                <a:gd name="T5" fmla="*/ 48 h 48"/>
              </a:gdLst>
              <a:ahLst/>
              <a:cxnLst>
                <a:cxn ang="0">
                  <a:pos x="T0" y="T1"/>
                </a:cxn>
                <a:cxn ang="0">
                  <a:pos x="T2" y="T3"/>
                </a:cxn>
                <a:cxn ang="0">
                  <a:pos x="T4" y="T5"/>
                </a:cxn>
              </a:cxnLst>
              <a:rect l="0" t="0" r="r" b="b"/>
              <a:pathLst>
                <a:path w="28" h="48">
                  <a:moveTo>
                    <a:pt x="0" y="0"/>
                  </a:moveTo>
                  <a:lnTo>
                    <a:pt x="14" y="24"/>
                  </a:lnTo>
                  <a:lnTo>
                    <a:pt x="28"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785" name="Line 121"/>
            <p:cNvSpPr>
              <a:spLocks noChangeShapeType="1"/>
            </p:cNvSpPr>
            <p:nvPr/>
          </p:nvSpPr>
          <p:spPr bwMode="auto">
            <a:xfrm>
              <a:off x="2009"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786" name="Freeform 122"/>
            <p:cNvSpPr>
              <a:spLocks/>
            </p:cNvSpPr>
            <p:nvPr/>
          </p:nvSpPr>
          <p:spPr bwMode="auto">
            <a:xfrm>
              <a:off x="2027" y="769"/>
              <a:ext cx="22" cy="33"/>
            </a:xfrm>
            <a:custGeom>
              <a:avLst/>
              <a:gdLst>
                <a:gd name="T0" fmla="*/ 0 w 29"/>
                <a:gd name="T1" fmla="*/ 0 h 58"/>
                <a:gd name="T2" fmla="*/ 15 w 29"/>
                <a:gd name="T3" fmla="*/ 29 h 58"/>
                <a:gd name="T4" fmla="*/ 29 w 29"/>
                <a:gd name="T5" fmla="*/ 58 h 58"/>
              </a:gdLst>
              <a:ahLst/>
              <a:cxnLst>
                <a:cxn ang="0">
                  <a:pos x="T0" y="T1"/>
                </a:cxn>
                <a:cxn ang="0">
                  <a:pos x="T2" y="T3"/>
                </a:cxn>
                <a:cxn ang="0">
                  <a:pos x="T4" y="T5"/>
                </a:cxn>
              </a:cxnLst>
              <a:rect l="0" t="0" r="r" b="b"/>
              <a:pathLst>
                <a:path w="29" h="58">
                  <a:moveTo>
                    <a:pt x="0" y="0"/>
                  </a:moveTo>
                  <a:lnTo>
                    <a:pt x="15"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787" name="Line 123"/>
            <p:cNvSpPr>
              <a:spLocks noChangeShapeType="1"/>
            </p:cNvSpPr>
            <p:nvPr/>
          </p:nvSpPr>
          <p:spPr bwMode="auto">
            <a:xfrm>
              <a:off x="2049"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788" name="Line 124"/>
            <p:cNvSpPr>
              <a:spLocks noChangeShapeType="1"/>
            </p:cNvSpPr>
            <p:nvPr/>
          </p:nvSpPr>
          <p:spPr bwMode="auto">
            <a:xfrm>
              <a:off x="2067"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789" name="Freeform 125"/>
            <p:cNvSpPr>
              <a:spLocks/>
            </p:cNvSpPr>
            <p:nvPr/>
          </p:nvSpPr>
          <p:spPr bwMode="auto">
            <a:xfrm>
              <a:off x="2085" y="872"/>
              <a:ext cx="22" cy="35"/>
            </a:xfrm>
            <a:custGeom>
              <a:avLst/>
              <a:gdLst>
                <a:gd name="T0" fmla="*/ 0 w 29"/>
                <a:gd name="T1" fmla="*/ 0 h 62"/>
                <a:gd name="T2" fmla="*/ 15 w 29"/>
                <a:gd name="T3" fmla="*/ 28 h 62"/>
                <a:gd name="T4" fmla="*/ 29 w 29"/>
                <a:gd name="T5" fmla="*/ 62 h 62"/>
              </a:gdLst>
              <a:ahLst/>
              <a:cxnLst>
                <a:cxn ang="0">
                  <a:pos x="T0" y="T1"/>
                </a:cxn>
                <a:cxn ang="0">
                  <a:pos x="T2" y="T3"/>
                </a:cxn>
                <a:cxn ang="0">
                  <a:pos x="T4" y="T5"/>
                </a:cxn>
              </a:cxnLst>
              <a:rect l="0" t="0" r="r" b="b"/>
              <a:pathLst>
                <a:path w="29" h="62">
                  <a:moveTo>
                    <a:pt x="0" y="0"/>
                  </a:moveTo>
                  <a:lnTo>
                    <a:pt x="15" y="28"/>
                  </a:lnTo>
                  <a:lnTo>
                    <a:pt x="29" y="6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790" name="Line 126"/>
            <p:cNvSpPr>
              <a:spLocks noChangeShapeType="1"/>
            </p:cNvSpPr>
            <p:nvPr/>
          </p:nvSpPr>
          <p:spPr bwMode="auto">
            <a:xfrm>
              <a:off x="2107"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791" name="Freeform 127"/>
            <p:cNvSpPr>
              <a:spLocks/>
            </p:cNvSpPr>
            <p:nvPr/>
          </p:nvSpPr>
          <p:spPr bwMode="auto">
            <a:xfrm>
              <a:off x="2125" y="945"/>
              <a:ext cx="22" cy="40"/>
            </a:xfrm>
            <a:custGeom>
              <a:avLst/>
              <a:gdLst>
                <a:gd name="T0" fmla="*/ 0 w 29"/>
                <a:gd name="T1" fmla="*/ 0 h 72"/>
                <a:gd name="T2" fmla="*/ 14 w 29"/>
                <a:gd name="T3" fmla="*/ 34 h 72"/>
                <a:gd name="T4" fmla="*/ 29 w 29"/>
                <a:gd name="T5" fmla="*/ 72 h 72"/>
              </a:gdLst>
              <a:ahLst/>
              <a:cxnLst>
                <a:cxn ang="0">
                  <a:pos x="T0" y="T1"/>
                </a:cxn>
                <a:cxn ang="0">
                  <a:pos x="T2" y="T3"/>
                </a:cxn>
                <a:cxn ang="0">
                  <a:pos x="T4" y="T5"/>
                </a:cxn>
              </a:cxnLst>
              <a:rect l="0" t="0" r="r" b="b"/>
              <a:pathLst>
                <a:path w="29" h="72">
                  <a:moveTo>
                    <a:pt x="0" y="0"/>
                  </a:moveTo>
                  <a:lnTo>
                    <a:pt x="14" y="34"/>
                  </a:lnTo>
                  <a:lnTo>
                    <a:pt x="29"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792" name="Line 128"/>
            <p:cNvSpPr>
              <a:spLocks noChangeShapeType="1"/>
            </p:cNvSpPr>
            <p:nvPr/>
          </p:nvSpPr>
          <p:spPr bwMode="auto">
            <a:xfrm>
              <a:off x="2147"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793" name="Line 129"/>
            <p:cNvSpPr>
              <a:spLocks noChangeShapeType="1"/>
            </p:cNvSpPr>
            <p:nvPr/>
          </p:nvSpPr>
          <p:spPr bwMode="auto">
            <a:xfrm>
              <a:off x="2165"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794" name="Freeform 130"/>
            <p:cNvSpPr>
              <a:spLocks/>
            </p:cNvSpPr>
            <p:nvPr/>
          </p:nvSpPr>
          <p:spPr bwMode="auto">
            <a:xfrm>
              <a:off x="2183" y="1063"/>
              <a:ext cx="21" cy="41"/>
            </a:xfrm>
            <a:custGeom>
              <a:avLst/>
              <a:gdLst>
                <a:gd name="T0" fmla="*/ 0 w 28"/>
                <a:gd name="T1" fmla="*/ 0 h 72"/>
                <a:gd name="T2" fmla="*/ 14 w 28"/>
                <a:gd name="T3" fmla="*/ 34 h 72"/>
                <a:gd name="T4" fmla="*/ 28 w 28"/>
                <a:gd name="T5" fmla="*/ 72 h 72"/>
              </a:gdLst>
              <a:ahLst/>
              <a:cxnLst>
                <a:cxn ang="0">
                  <a:pos x="T0" y="T1"/>
                </a:cxn>
                <a:cxn ang="0">
                  <a:pos x="T2" y="T3"/>
                </a:cxn>
                <a:cxn ang="0">
                  <a:pos x="T4" y="T5"/>
                </a:cxn>
              </a:cxnLst>
              <a:rect l="0" t="0" r="r" b="b"/>
              <a:pathLst>
                <a:path w="28" h="72">
                  <a:moveTo>
                    <a:pt x="0" y="0"/>
                  </a:moveTo>
                  <a:lnTo>
                    <a:pt x="14" y="34"/>
                  </a:lnTo>
                  <a:lnTo>
                    <a:pt x="28"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795" name="Line 131"/>
            <p:cNvSpPr>
              <a:spLocks noChangeShapeType="1"/>
            </p:cNvSpPr>
            <p:nvPr/>
          </p:nvSpPr>
          <p:spPr bwMode="auto">
            <a:xfrm>
              <a:off x="2204"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796" name="Freeform 132"/>
            <p:cNvSpPr>
              <a:spLocks/>
            </p:cNvSpPr>
            <p:nvPr/>
          </p:nvSpPr>
          <p:spPr bwMode="auto">
            <a:xfrm>
              <a:off x="2222" y="1144"/>
              <a:ext cx="22"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797" name="Freeform 133"/>
            <p:cNvSpPr>
              <a:spLocks/>
            </p:cNvSpPr>
            <p:nvPr/>
          </p:nvSpPr>
          <p:spPr bwMode="auto">
            <a:xfrm>
              <a:off x="2244" y="1182"/>
              <a:ext cx="18" cy="40"/>
            </a:xfrm>
            <a:custGeom>
              <a:avLst/>
              <a:gdLst>
                <a:gd name="T0" fmla="*/ 0 w 24"/>
                <a:gd name="T1" fmla="*/ 0 h 72"/>
                <a:gd name="T2" fmla="*/ 10 w 24"/>
                <a:gd name="T3" fmla="*/ 34 h 72"/>
                <a:gd name="T4" fmla="*/ 24 w 24"/>
                <a:gd name="T5" fmla="*/ 72 h 72"/>
              </a:gdLst>
              <a:ahLst/>
              <a:cxnLst>
                <a:cxn ang="0">
                  <a:pos x="T0" y="T1"/>
                </a:cxn>
                <a:cxn ang="0">
                  <a:pos x="T2" y="T3"/>
                </a:cxn>
                <a:cxn ang="0">
                  <a:pos x="T4" y="T5"/>
                </a:cxn>
              </a:cxnLst>
              <a:rect l="0" t="0" r="r" b="b"/>
              <a:pathLst>
                <a:path w="24" h="72">
                  <a:moveTo>
                    <a:pt x="0" y="0"/>
                  </a:moveTo>
                  <a:lnTo>
                    <a:pt x="10" y="34"/>
                  </a:lnTo>
                  <a:lnTo>
                    <a:pt x="24"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798" name="Freeform 134"/>
            <p:cNvSpPr>
              <a:spLocks/>
            </p:cNvSpPr>
            <p:nvPr/>
          </p:nvSpPr>
          <p:spPr bwMode="auto">
            <a:xfrm>
              <a:off x="2262" y="1222"/>
              <a:ext cx="21"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799" name="Line 135"/>
            <p:cNvSpPr>
              <a:spLocks noChangeShapeType="1"/>
            </p:cNvSpPr>
            <p:nvPr/>
          </p:nvSpPr>
          <p:spPr bwMode="auto">
            <a:xfrm>
              <a:off x="2283"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800" name="Line 136"/>
            <p:cNvSpPr>
              <a:spLocks noChangeShapeType="1"/>
            </p:cNvSpPr>
            <p:nvPr/>
          </p:nvSpPr>
          <p:spPr bwMode="auto">
            <a:xfrm>
              <a:off x="2301"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801" name="Freeform 137"/>
            <p:cNvSpPr>
              <a:spLocks/>
            </p:cNvSpPr>
            <p:nvPr/>
          </p:nvSpPr>
          <p:spPr bwMode="auto">
            <a:xfrm>
              <a:off x="2319" y="1336"/>
              <a:ext cx="22" cy="38"/>
            </a:xfrm>
            <a:custGeom>
              <a:avLst/>
              <a:gdLst>
                <a:gd name="T0" fmla="*/ 0 w 29"/>
                <a:gd name="T1" fmla="*/ 0 h 67"/>
                <a:gd name="T2" fmla="*/ 14 w 29"/>
                <a:gd name="T3" fmla="*/ 33 h 67"/>
                <a:gd name="T4" fmla="*/ 29 w 29"/>
                <a:gd name="T5" fmla="*/ 67 h 67"/>
              </a:gdLst>
              <a:ahLst/>
              <a:cxnLst>
                <a:cxn ang="0">
                  <a:pos x="T0" y="T1"/>
                </a:cxn>
                <a:cxn ang="0">
                  <a:pos x="T2" y="T3"/>
                </a:cxn>
                <a:cxn ang="0">
                  <a:pos x="T4" y="T5"/>
                </a:cxn>
              </a:cxnLst>
              <a:rect l="0" t="0" r="r" b="b"/>
              <a:pathLst>
                <a:path w="29" h="67">
                  <a:moveTo>
                    <a:pt x="0" y="0"/>
                  </a:moveTo>
                  <a:lnTo>
                    <a:pt x="14" y="33"/>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802" name="Line 138"/>
            <p:cNvSpPr>
              <a:spLocks noChangeShapeType="1"/>
            </p:cNvSpPr>
            <p:nvPr/>
          </p:nvSpPr>
          <p:spPr bwMode="auto">
            <a:xfrm>
              <a:off x="2341"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803" name="Freeform 139"/>
            <p:cNvSpPr>
              <a:spLocks/>
            </p:cNvSpPr>
            <p:nvPr/>
          </p:nvSpPr>
          <p:spPr bwMode="auto">
            <a:xfrm>
              <a:off x="2359" y="1409"/>
              <a:ext cx="22" cy="32"/>
            </a:xfrm>
            <a:custGeom>
              <a:avLst/>
              <a:gdLst>
                <a:gd name="T0" fmla="*/ 0 w 29"/>
                <a:gd name="T1" fmla="*/ 0 h 58"/>
                <a:gd name="T2" fmla="*/ 14 w 29"/>
                <a:gd name="T3" fmla="*/ 29 h 58"/>
                <a:gd name="T4" fmla="*/ 29 w 29"/>
                <a:gd name="T5" fmla="*/ 58 h 58"/>
              </a:gdLst>
              <a:ahLst/>
              <a:cxnLst>
                <a:cxn ang="0">
                  <a:pos x="T0" y="T1"/>
                </a:cxn>
                <a:cxn ang="0">
                  <a:pos x="T2" y="T3"/>
                </a:cxn>
                <a:cxn ang="0">
                  <a:pos x="T4" y="T5"/>
                </a:cxn>
              </a:cxnLst>
              <a:rect l="0" t="0" r="r" b="b"/>
              <a:pathLst>
                <a:path w="29" h="58">
                  <a:moveTo>
                    <a:pt x="0" y="0"/>
                  </a:moveTo>
                  <a:lnTo>
                    <a:pt x="14"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804" name="Line 140"/>
            <p:cNvSpPr>
              <a:spLocks noChangeShapeType="1"/>
            </p:cNvSpPr>
            <p:nvPr/>
          </p:nvSpPr>
          <p:spPr bwMode="auto">
            <a:xfrm>
              <a:off x="2381"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805" name="Line 141"/>
            <p:cNvSpPr>
              <a:spLocks noChangeShapeType="1"/>
            </p:cNvSpPr>
            <p:nvPr/>
          </p:nvSpPr>
          <p:spPr bwMode="auto">
            <a:xfrm>
              <a:off x="2399"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806" name="Freeform 142"/>
            <p:cNvSpPr>
              <a:spLocks/>
            </p:cNvSpPr>
            <p:nvPr/>
          </p:nvSpPr>
          <p:spPr bwMode="auto">
            <a:xfrm>
              <a:off x="2416" y="1506"/>
              <a:ext cx="22" cy="30"/>
            </a:xfrm>
            <a:custGeom>
              <a:avLst/>
              <a:gdLst>
                <a:gd name="T0" fmla="*/ 0 w 29"/>
                <a:gd name="T1" fmla="*/ 0 h 53"/>
                <a:gd name="T2" fmla="*/ 15 w 29"/>
                <a:gd name="T3" fmla="*/ 29 h 53"/>
                <a:gd name="T4" fmla="*/ 29 w 29"/>
                <a:gd name="T5" fmla="*/ 53 h 53"/>
              </a:gdLst>
              <a:ahLst/>
              <a:cxnLst>
                <a:cxn ang="0">
                  <a:pos x="T0" y="T1"/>
                </a:cxn>
                <a:cxn ang="0">
                  <a:pos x="T2" y="T3"/>
                </a:cxn>
                <a:cxn ang="0">
                  <a:pos x="T4" y="T5"/>
                </a:cxn>
              </a:cxnLst>
              <a:rect l="0" t="0" r="r" b="b"/>
              <a:pathLst>
                <a:path w="29" h="53">
                  <a:moveTo>
                    <a:pt x="0" y="0"/>
                  </a:moveTo>
                  <a:lnTo>
                    <a:pt x="15" y="29"/>
                  </a:lnTo>
                  <a:lnTo>
                    <a:pt x="29" y="5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807" name="Line 143"/>
            <p:cNvSpPr>
              <a:spLocks noChangeShapeType="1"/>
            </p:cNvSpPr>
            <p:nvPr/>
          </p:nvSpPr>
          <p:spPr bwMode="auto">
            <a:xfrm>
              <a:off x="2438"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808" name="Freeform 144"/>
            <p:cNvSpPr>
              <a:spLocks/>
            </p:cNvSpPr>
            <p:nvPr/>
          </p:nvSpPr>
          <p:spPr bwMode="auto">
            <a:xfrm>
              <a:off x="2456" y="1566"/>
              <a:ext cx="22" cy="27"/>
            </a:xfrm>
            <a:custGeom>
              <a:avLst/>
              <a:gdLst>
                <a:gd name="T0" fmla="*/ 0 w 29"/>
                <a:gd name="T1" fmla="*/ 0 h 48"/>
                <a:gd name="T2" fmla="*/ 15 w 29"/>
                <a:gd name="T3" fmla="*/ 24 h 48"/>
                <a:gd name="T4" fmla="*/ 29 w 29"/>
                <a:gd name="T5" fmla="*/ 48 h 48"/>
              </a:gdLst>
              <a:ahLst/>
              <a:cxnLst>
                <a:cxn ang="0">
                  <a:pos x="T0" y="T1"/>
                </a:cxn>
                <a:cxn ang="0">
                  <a:pos x="T2" y="T3"/>
                </a:cxn>
                <a:cxn ang="0">
                  <a:pos x="T4" y="T5"/>
                </a:cxn>
              </a:cxnLst>
              <a:rect l="0" t="0" r="r" b="b"/>
              <a:pathLst>
                <a:path w="29" h="48">
                  <a:moveTo>
                    <a:pt x="0" y="0"/>
                  </a:moveTo>
                  <a:lnTo>
                    <a:pt x="15" y="24"/>
                  </a:lnTo>
                  <a:lnTo>
                    <a:pt x="29"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809" name="Line 145"/>
            <p:cNvSpPr>
              <a:spLocks noChangeShapeType="1"/>
            </p:cNvSpPr>
            <p:nvPr/>
          </p:nvSpPr>
          <p:spPr bwMode="auto">
            <a:xfrm>
              <a:off x="2478"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810" name="Freeform 146"/>
            <p:cNvSpPr>
              <a:spLocks/>
            </p:cNvSpPr>
            <p:nvPr/>
          </p:nvSpPr>
          <p:spPr bwMode="auto">
            <a:xfrm>
              <a:off x="2496" y="1617"/>
              <a:ext cx="22" cy="24"/>
            </a:xfrm>
            <a:custGeom>
              <a:avLst/>
              <a:gdLst>
                <a:gd name="T0" fmla="*/ 0 w 29"/>
                <a:gd name="T1" fmla="*/ 0 h 43"/>
                <a:gd name="T2" fmla="*/ 14 w 29"/>
                <a:gd name="T3" fmla="*/ 19 h 43"/>
                <a:gd name="T4" fmla="*/ 29 w 29"/>
                <a:gd name="T5" fmla="*/ 43 h 43"/>
              </a:gdLst>
              <a:ahLst/>
              <a:cxnLst>
                <a:cxn ang="0">
                  <a:pos x="T0" y="T1"/>
                </a:cxn>
                <a:cxn ang="0">
                  <a:pos x="T2" y="T3"/>
                </a:cxn>
                <a:cxn ang="0">
                  <a:pos x="T4" y="T5"/>
                </a:cxn>
              </a:cxnLst>
              <a:rect l="0" t="0" r="r" b="b"/>
              <a:pathLst>
                <a:path w="29" h="43">
                  <a:moveTo>
                    <a:pt x="0" y="0"/>
                  </a:moveTo>
                  <a:lnTo>
                    <a:pt x="14" y="19"/>
                  </a:lnTo>
                  <a:lnTo>
                    <a:pt x="29" y="4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811" name="Line 147"/>
            <p:cNvSpPr>
              <a:spLocks noChangeShapeType="1"/>
            </p:cNvSpPr>
            <p:nvPr/>
          </p:nvSpPr>
          <p:spPr bwMode="auto">
            <a:xfrm>
              <a:off x="2518"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812" name="Line 148"/>
            <p:cNvSpPr>
              <a:spLocks noChangeShapeType="1"/>
            </p:cNvSpPr>
            <p:nvPr/>
          </p:nvSpPr>
          <p:spPr bwMode="auto">
            <a:xfrm>
              <a:off x="2536"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813" name="Freeform 149"/>
            <p:cNvSpPr>
              <a:spLocks/>
            </p:cNvSpPr>
            <p:nvPr/>
          </p:nvSpPr>
          <p:spPr bwMode="auto">
            <a:xfrm>
              <a:off x="2554" y="1686"/>
              <a:ext cx="21" cy="20"/>
            </a:xfrm>
            <a:custGeom>
              <a:avLst/>
              <a:gdLst>
                <a:gd name="T0" fmla="*/ 0 w 29"/>
                <a:gd name="T1" fmla="*/ 0 h 34"/>
                <a:gd name="T2" fmla="*/ 14 w 29"/>
                <a:gd name="T3" fmla="*/ 20 h 34"/>
                <a:gd name="T4" fmla="*/ 29 w 29"/>
                <a:gd name="T5" fmla="*/ 34 h 34"/>
              </a:gdLst>
              <a:ahLst/>
              <a:cxnLst>
                <a:cxn ang="0">
                  <a:pos x="T0" y="T1"/>
                </a:cxn>
                <a:cxn ang="0">
                  <a:pos x="T2" y="T3"/>
                </a:cxn>
                <a:cxn ang="0">
                  <a:pos x="T4" y="T5"/>
                </a:cxn>
              </a:cxnLst>
              <a:rect l="0" t="0" r="r" b="b"/>
              <a:pathLst>
                <a:path w="29" h="34">
                  <a:moveTo>
                    <a:pt x="0" y="0"/>
                  </a:moveTo>
                  <a:lnTo>
                    <a:pt x="14" y="20"/>
                  </a:lnTo>
                  <a:lnTo>
                    <a:pt x="29" y="3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814" name="Line 150"/>
            <p:cNvSpPr>
              <a:spLocks noChangeShapeType="1"/>
            </p:cNvSpPr>
            <p:nvPr/>
          </p:nvSpPr>
          <p:spPr bwMode="auto">
            <a:xfrm>
              <a:off x="2575"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815" name="Freeform 151"/>
            <p:cNvSpPr>
              <a:spLocks/>
            </p:cNvSpPr>
            <p:nvPr/>
          </p:nvSpPr>
          <p:spPr bwMode="auto">
            <a:xfrm>
              <a:off x="2593" y="1725"/>
              <a:ext cx="21" cy="15"/>
            </a:xfrm>
            <a:custGeom>
              <a:avLst/>
              <a:gdLst>
                <a:gd name="T0" fmla="*/ 0 w 28"/>
                <a:gd name="T1" fmla="*/ 0 h 28"/>
                <a:gd name="T2" fmla="*/ 14 w 28"/>
                <a:gd name="T3" fmla="*/ 14 h 28"/>
                <a:gd name="T4" fmla="*/ 28 w 28"/>
                <a:gd name="T5" fmla="*/ 28 h 28"/>
              </a:gdLst>
              <a:ahLst/>
              <a:cxnLst>
                <a:cxn ang="0">
                  <a:pos x="T0" y="T1"/>
                </a:cxn>
                <a:cxn ang="0">
                  <a:pos x="T2" y="T3"/>
                </a:cxn>
                <a:cxn ang="0">
                  <a:pos x="T4" y="T5"/>
                </a:cxn>
              </a:cxnLst>
              <a:rect l="0" t="0" r="r" b="b"/>
              <a:pathLst>
                <a:path w="28" h="28">
                  <a:moveTo>
                    <a:pt x="0" y="0"/>
                  </a:moveTo>
                  <a:lnTo>
                    <a:pt x="14" y="14"/>
                  </a:lnTo>
                  <a:lnTo>
                    <a:pt x="28" y="2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816" name="Line 152"/>
            <p:cNvSpPr>
              <a:spLocks noChangeShapeType="1"/>
            </p:cNvSpPr>
            <p:nvPr/>
          </p:nvSpPr>
          <p:spPr bwMode="auto">
            <a:xfrm>
              <a:off x="2614"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817" name="Freeform 153"/>
            <p:cNvSpPr>
              <a:spLocks/>
            </p:cNvSpPr>
            <p:nvPr/>
          </p:nvSpPr>
          <p:spPr bwMode="auto">
            <a:xfrm>
              <a:off x="2632" y="1757"/>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818" name="Line 154"/>
            <p:cNvSpPr>
              <a:spLocks noChangeShapeType="1"/>
            </p:cNvSpPr>
            <p:nvPr/>
          </p:nvSpPr>
          <p:spPr bwMode="auto">
            <a:xfrm>
              <a:off x="2654"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819" name="Line 155"/>
            <p:cNvSpPr>
              <a:spLocks noChangeShapeType="1"/>
            </p:cNvSpPr>
            <p:nvPr/>
          </p:nvSpPr>
          <p:spPr bwMode="auto">
            <a:xfrm>
              <a:off x="2672"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820" name="Freeform 156"/>
            <p:cNvSpPr>
              <a:spLocks/>
            </p:cNvSpPr>
            <p:nvPr/>
          </p:nvSpPr>
          <p:spPr bwMode="auto">
            <a:xfrm>
              <a:off x="2690" y="1797"/>
              <a:ext cx="22" cy="11"/>
            </a:xfrm>
            <a:custGeom>
              <a:avLst/>
              <a:gdLst>
                <a:gd name="T0" fmla="*/ 0 w 29"/>
                <a:gd name="T1" fmla="*/ 0 h 19"/>
                <a:gd name="T2" fmla="*/ 14 w 29"/>
                <a:gd name="T3" fmla="*/ 10 h 19"/>
                <a:gd name="T4" fmla="*/ 29 w 29"/>
                <a:gd name="T5" fmla="*/ 19 h 19"/>
              </a:gdLst>
              <a:ahLst/>
              <a:cxnLst>
                <a:cxn ang="0">
                  <a:pos x="T0" y="T1"/>
                </a:cxn>
                <a:cxn ang="0">
                  <a:pos x="T2" y="T3"/>
                </a:cxn>
                <a:cxn ang="0">
                  <a:pos x="T4" y="T5"/>
                </a:cxn>
              </a:cxnLst>
              <a:rect l="0" t="0" r="r" b="b"/>
              <a:pathLst>
                <a:path w="29" h="19">
                  <a:moveTo>
                    <a:pt x="0" y="0"/>
                  </a:moveTo>
                  <a:lnTo>
                    <a:pt x="14" y="10"/>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821" name="Line 157"/>
            <p:cNvSpPr>
              <a:spLocks noChangeShapeType="1"/>
            </p:cNvSpPr>
            <p:nvPr/>
          </p:nvSpPr>
          <p:spPr bwMode="auto">
            <a:xfrm>
              <a:off x="2712"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822" name="Freeform 158"/>
            <p:cNvSpPr>
              <a:spLocks/>
            </p:cNvSpPr>
            <p:nvPr/>
          </p:nvSpPr>
          <p:spPr bwMode="auto">
            <a:xfrm>
              <a:off x="2730" y="1819"/>
              <a:ext cx="22" cy="11"/>
            </a:xfrm>
            <a:custGeom>
              <a:avLst/>
              <a:gdLst>
                <a:gd name="T0" fmla="*/ 0 w 29"/>
                <a:gd name="T1" fmla="*/ 0 h 19"/>
                <a:gd name="T2" fmla="*/ 14 w 29"/>
                <a:gd name="T3" fmla="*/ 9 h 19"/>
                <a:gd name="T4" fmla="*/ 29 w 29"/>
                <a:gd name="T5" fmla="*/ 19 h 19"/>
              </a:gdLst>
              <a:ahLst/>
              <a:cxnLst>
                <a:cxn ang="0">
                  <a:pos x="T0" y="T1"/>
                </a:cxn>
                <a:cxn ang="0">
                  <a:pos x="T2" y="T3"/>
                </a:cxn>
                <a:cxn ang="0">
                  <a:pos x="T4" y="T5"/>
                </a:cxn>
              </a:cxnLst>
              <a:rect l="0" t="0" r="r" b="b"/>
              <a:pathLst>
                <a:path w="29" h="19">
                  <a:moveTo>
                    <a:pt x="0" y="0"/>
                  </a:moveTo>
                  <a:lnTo>
                    <a:pt x="14" y="9"/>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823" name="Line 159"/>
            <p:cNvSpPr>
              <a:spLocks noChangeShapeType="1"/>
            </p:cNvSpPr>
            <p:nvPr/>
          </p:nvSpPr>
          <p:spPr bwMode="auto">
            <a:xfrm>
              <a:off x="2752"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824" name="Line 160"/>
            <p:cNvSpPr>
              <a:spLocks noChangeShapeType="1"/>
            </p:cNvSpPr>
            <p:nvPr/>
          </p:nvSpPr>
          <p:spPr bwMode="auto">
            <a:xfrm>
              <a:off x="2770"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825" name="Freeform 161"/>
            <p:cNvSpPr>
              <a:spLocks/>
            </p:cNvSpPr>
            <p:nvPr/>
          </p:nvSpPr>
          <p:spPr bwMode="auto">
            <a:xfrm>
              <a:off x="2788" y="1846"/>
              <a:ext cx="21" cy="5"/>
            </a:xfrm>
            <a:custGeom>
              <a:avLst/>
              <a:gdLst>
                <a:gd name="T0" fmla="*/ 0 w 28"/>
                <a:gd name="T1" fmla="*/ 0 h 9"/>
                <a:gd name="T2" fmla="*/ 14 w 28"/>
                <a:gd name="T3" fmla="*/ 4 h 9"/>
                <a:gd name="T4" fmla="*/ 28 w 28"/>
                <a:gd name="T5" fmla="*/ 9 h 9"/>
              </a:gdLst>
              <a:ahLst/>
              <a:cxnLst>
                <a:cxn ang="0">
                  <a:pos x="T0" y="T1"/>
                </a:cxn>
                <a:cxn ang="0">
                  <a:pos x="T2" y="T3"/>
                </a:cxn>
                <a:cxn ang="0">
                  <a:pos x="T4" y="T5"/>
                </a:cxn>
              </a:cxnLst>
              <a:rect l="0" t="0" r="r" b="b"/>
              <a:pathLst>
                <a:path w="28" h="9">
                  <a:moveTo>
                    <a:pt x="0" y="0"/>
                  </a:moveTo>
                  <a:lnTo>
                    <a:pt x="14" y="4"/>
                  </a:lnTo>
                  <a:lnTo>
                    <a:pt x="28"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826" name="Line 162"/>
            <p:cNvSpPr>
              <a:spLocks noChangeShapeType="1"/>
            </p:cNvSpPr>
            <p:nvPr/>
          </p:nvSpPr>
          <p:spPr bwMode="auto">
            <a:xfrm>
              <a:off x="2809"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827" name="Freeform 163"/>
            <p:cNvSpPr>
              <a:spLocks/>
            </p:cNvSpPr>
            <p:nvPr/>
          </p:nvSpPr>
          <p:spPr bwMode="auto">
            <a:xfrm>
              <a:off x="2827" y="1857"/>
              <a:ext cx="22" cy="5"/>
            </a:xfrm>
            <a:custGeom>
              <a:avLst/>
              <a:gdLst>
                <a:gd name="T0" fmla="*/ 0 w 29"/>
                <a:gd name="T1" fmla="*/ 0 h 9"/>
                <a:gd name="T2" fmla="*/ 15 w 29"/>
                <a:gd name="T3" fmla="*/ 5 h 9"/>
                <a:gd name="T4" fmla="*/ 29 w 29"/>
                <a:gd name="T5" fmla="*/ 9 h 9"/>
              </a:gdLst>
              <a:ahLst/>
              <a:cxnLst>
                <a:cxn ang="0">
                  <a:pos x="T0" y="T1"/>
                </a:cxn>
                <a:cxn ang="0">
                  <a:pos x="T2" y="T3"/>
                </a:cxn>
                <a:cxn ang="0">
                  <a:pos x="T4" y="T5"/>
                </a:cxn>
              </a:cxnLst>
              <a:rect l="0" t="0" r="r" b="b"/>
              <a:pathLst>
                <a:path w="29" h="9">
                  <a:moveTo>
                    <a:pt x="0" y="0"/>
                  </a:moveTo>
                  <a:lnTo>
                    <a:pt x="15" y="5"/>
                  </a:lnTo>
                  <a:lnTo>
                    <a:pt x="29"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828" name="Line 164"/>
            <p:cNvSpPr>
              <a:spLocks noChangeShapeType="1"/>
            </p:cNvSpPr>
            <p:nvPr/>
          </p:nvSpPr>
          <p:spPr bwMode="auto">
            <a:xfrm>
              <a:off x="2849"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829" name="Freeform 165"/>
            <p:cNvSpPr>
              <a:spLocks/>
            </p:cNvSpPr>
            <p:nvPr/>
          </p:nvSpPr>
          <p:spPr bwMode="auto">
            <a:xfrm>
              <a:off x="2867" y="1868"/>
              <a:ext cx="21" cy="5"/>
            </a:xfrm>
            <a:custGeom>
              <a:avLst/>
              <a:gdLst>
                <a:gd name="T0" fmla="*/ 0 w 29"/>
                <a:gd name="T1" fmla="*/ 0 h 10"/>
                <a:gd name="T2" fmla="*/ 14 w 29"/>
                <a:gd name="T3" fmla="*/ 5 h 10"/>
                <a:gd name="T4" fmla="*/ 29 w 29"/>
                <a:gd name="T5" fmla="*/ 10 h 10"/>
              </a:gdLst>
              <a:ahLst/>
              <a:cxnLst>
                <a:cxn ang="0">
                  <a:pos x="T0" y="T1"/>
                </a:cxn>
                <a:cxn ang="0">
                  <a:pos x="T2" y="T3"/>
                </a:cxn>
                <a:cxn ang="0">
                  <a:pos x="T4" y="T5"/>
                </a:cxn>
              </a:cxnLst>
              <a:rect l="0" t="0" r="r" b="b"/>
              <a:pathLst>
                <a:path w="29" h="10">
                  <a:moveTo>
                    <a:pt x="0" y="0"/>
                  </a:moveTo>
                  <a:lnTo>
                    <a:pt x="14" y="5"/>
                  </a:lnTo>
                  <a:lnTo>
                    <a:pt x="29"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830" name="Line 166"/>
            <p:cNvSpPr>
              <a:spLocks noChangeShapeType="1"/>
            </p:cNvSpPr>
            <p:nvPr/>
          </p:nvSpPr>
          <p:spPr bwMode="auto">
            <a:xfrm>
              <a:off x="2888"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831" name="Line 167"/>
            <p:cNvSpPr>
              <a:spLocks noChangeShapeType="1"/>
            </p:cNvSpPr>
            <p:nvPr/>
          </p:nvSpPr>
          <p:spPr bwMode="auto">
            <a:xfrm>
              <a:off x="2906"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832" name="Freeform 168"/>
            <p:cNvSpPr>
              <a:spLocks/>
            </p:cNvSpPr>
            <p:nvPr/>
          </p:nvSpPr>
          <p:spPr bwMode="auto">
            <a:xfrm>
              <a:off x="2924" y="1881"/>
              <a:ext cx="22" cy="3"/>
            </a:xfrm>
            <a:custGeom>
              <a:avLst/>
              <a:gdLst>
                <a:gd name="T0" fmla="*/ 0 w 29"/>
                <a:gd name="T1" fmla="*/ 0 h 5"/>
                <a:gd name="T2" fmla="*/ 14 w 29"/>
                <a:gd name="T3" fmla="*/ 5 h 5"/>
                <a:gd name="T4" fmla="*/ 29 w 29"/>
                <a:gd name="T5" fmla="*/ 5 h 5"/>
              </a:gdLst>
              <a:ahLst/>
              <a:cxnLst>
                <a:cxn ang="0">
                  <a:pos x="T0" y="T1"/>
                </a:cxn>
                <a:cxn ang="0">
                  <a:pos x="T2" y="T3"/>
                </a:cxn>
                <a:cxn ang="0">
                  <a:pos x="T4" y="T5"/>
                </a:cxn>
              </a:cxnLst>
              <a:rect l="0" t="0" r="r" b="b"/>
              <a:pathLst>
                <a:path w="29" h="5">
                  <a:moveTo>
                    <a:pt x="0" y="0"/>
                  </a:moveTo>
                  <a:lnTo>
                    <a:pt x="14"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833" name="Line 169"/>
            <p:cNvSpPr>
              <a:spLocks noChangeShapeType="1"/>
            </p:cNvSpPr>
            <p:nvPr/>
          </p:nvSpPr>
          <p:spPr bwMode="auto">
            <a:xfrm>
              <a:off x="2946"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834" name="Freeform 170"/>
            <p:cNvSpPr>
              <a:spLocks/>
            </p:cNvSpPr>
            <p:nvPr/>
          </p:nvSpPr>
          <p:spPr bwMode="auto">
            <a:xfrm>
              <a:off x="2964" y="1887"/>
              <a:ext cx="21" cy="2"/>
            </a:xfrm>
            <a:custGeom>
              <a:avLst/>
              <a:gdLst>
                <a:gd name="T0" fmla="*/ 0 w 28"/>
                <a:gd name="T1" fmla="*/ 0 h 4"/>
                <a:gd name="T2" fmla="*/ 14 w 28"/>
                <a:gd name="T3" fmla="*/ 4 h 4"/>
                <a:gd name="T4" fmla="*/ 28 w 28"/>
                <a:gd name="T5" fmla="*/ 4 h 4"/>
              </a:gdLst>
              <a:ahLst/>
              <a:cxnLst>
                <a:cxn ang="0">
                  <a:pos x="T0" y="T1"/>
                </a:cxn>
                <a:cxn ang="0">
                  <a:pos x="T2" y="T3"/>
                </a:cxn>
                <a:cxn ang="0">
                  <a:pos x="T4" y="T5"/>
                </a:cxn>
              </a:cxnLst>
              <a:rect l="0" t="0" r="r" b="b"/>
              <a:pathLst>
                <a:path w="28" h="4">
                  <a:moveTo>
                    <a:pt x="0" y="0"/>
                  </a:moveTo>
                  <a:lnTo>
                    <a:pt x="14" y="4"/>
                  </a:lnTo>
                  <a:lnTo>
                    <a:pt x="28"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835" name="Line 171"/>
            <p:cNvSpPr>
              <a:spLocks noChangeShapeType="1"/>
            </p:cNvSpPr>
            <p:nvPr/>
          </p:nvSpPr>
          <p:spPr bwMode="auto">
            <a:xfrm>
              <a:off x="2985"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836" name="Line 172"/>
            <p:cNvSpPr>
              <a:spLocks noChangeShapeType="1"/>
            </p:cNvSpPr>
            <p:nvPr/>
          </p:nvSpPr>
          <p:spPr bwMode="auto">
            <a:xfrm>
              <a:off x="3003"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837" name="Freeform 173"/>
            <p:cNvSpPr>
              <a:spLocks/>
            </p:cNvSpPr>
            <p:nvPr/>
          </p:nvSpPr>
          <p:spPr bwMode="auto">
            <a:xfrm>
              <a:off x="3021" y="1892"/>
              <a:ext cx="22" cy="3"/>
            </a:xfrm>
            <a:custGeom>
              <a:avLst/>
              <a:gdLst>
                <a:gd name="T0" fmla="*/ 0 w 29"/>
                <a:gd name="T1" fmla="*/ 0 h 5"/>
                <a:gd name="T2" fmla="*/ 15 w 29"/>
                <a:gd name="T3" fmla="*/ 5 h 5"/>
                <a:gd name="T4" fmla="*/ 29 w 29"/>
                <a:gd name="T5" fmla="*/ 5 h 5"/>
              </a:gdLst>
              <a:ahLst/>
              <a:cxnLst>
                <a:cxn ang="0">
                  <a:pos x="T0" y="T1"/>
                </a:cxn>
                <a:cxn ang="0">
                  <a:pos x="T2" y="T3"/>
                </a:cxn>
                <a:cxn ang="0">
                  <a:pos x="T4" y="T5"/>
                </a:cxn>
              </a:cxnLst>
              <a:rect l="0" t="0" r="r" b="b"/>
              <a:pathLst>
                <a:path w="29" h="5">
                  <a:moveTo>
                    <a:pt x="0" y="0"/>
                  </a:moveTo>
                  <a:lnTo>
                    <a:pt x="15"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838" name="Line 174"/>
            <p:cNvSpPr>
              <a:spLocks noChangeShapeType="1"/>
            </p:cNvSpPr>
            <p:nvPr/>
          </p:nvSpPr>
          <p:spPr bwMode="auto">
            <a:xfrm>
              <a:off x="3043"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839" name="Freeform 175"/>
            <p:cNvSpPr>
              <a:spLocks/>
            </p:cNvSpPr>
            <p:nvPr/>
          </p:nvSpPr>
          <p:spPr bwMode="auto">
            <a:xfrm>
              <a:off x="3061" y="1895"/>
              <a:ext cx="22" cy="2"/>
            </a:xfrm>
            <a:custGeom>
              <a:avLst/>
              <a:gdLst>
                <a:gd name="T0" fmla="*/ 0 w 29"/>
                <a:gd name="T1" fmla="*/ 0 h 5"/>
                <a:gd name="T2" fmla="*/ 15 w 29"/>
                <a:gd name="T3" fmla="*/ 0 h 5"/>
                <a:gd name="T4" fmla="*/ 29 w 29"/>
                <a:gd name="T5" fmla="*/ 5 h 5"/>
              </a:gdLst>
              <a:ahLst/>
              <a:cxnLst>
                <a:cxn ang="0">
                  <a:pos x="T0" y="T1"/>
                </a:cxn>
                <a:cxn ang="0">
                  <a:pos x="T2" y="T3"/>
                </a:cxn>
                <a:cxn ang="0">
                  <a:pos x="T4" y="T5"/>
                </a:cxn>
              </a:cxnLst>
              <a:rect l="0" t="0" r="r" b="b"/>
              <a:pathLst>
                <a:path w="29" h="5">
                  <a:moveTo>
                    <a:pt x="0" y="0"/>
                  </a:moveTo>
                  <a:lnTo>
                    <a:pt x="15" y="0"/>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840" name="Line 176"/>
            <p:cNvSpPr>
              <a:spLocks noChangeShapeType="1"/>
            </p:cNvSpPr>
            <p:nvPr/>
          </p:nvSpPr>
          <p:spPr bwMode="auto">
            <a:xfrm>
              <a:off x="308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841" name="Freeform 177"/>
            <p:cNvSpPr>
              <a:spLocks/>
            </p:cNvSpPr>
            <p:nvPr/>
          </p:nvSpPr>
          <p:spPr bwMode="auto">
            <a:xfrm>
              <a:off x="3101" y="1897"/>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842" name="Line 178"/>
            <p:cNvSpPr>
              <a:spLocks noChangeShapeType="1"/>
            </p:cNvSpPr>
            <p:nvPr/>
          </p:nvSpPr>
          <p:spPr bwMode="auto">
            <a:xfrm>
              <a:off x="312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843" name="Freeform 179"/>
            <p:cNvSpPr>
              <a:spLocks/>
            </p:cNvSpPr>
            <p:nvPr/>
          </p:nvSpPr>
          <p:spPr bwMode="auto">
            <a:xfrm>
              <a:off x="3141" y="1897"/>
              <a:ext cx="18" cy="3"/>
            </a:xfrm>
            <a:custGeom>
              <a:avLst/>
              <a:gdLst>
                <a:gd name="T0" fmla="*/ 0 w 24"/>
                <a:gd name="T1" fmla="*/ 0 h 5"/>
                <a:gd name="T2" fmla="*/ 9 w 24"/>
                <a:gd name="T3" fmla="*/ 0 h 5"/>
                <a:gd name="T4" fmla="*/ 24 w 24"/>
                <a:gd name="T5" fmla="*/ 5 h 5"/>
              </a:gdLst>
              <a:ahLst/>
              <a:cxnLst>
                <a:cxn ang="0">
                  <a:pos x="T0" y="T1"/>
                </a:cxn>
                <a:cxn ang="0">
                  <a:pos x="T2" y="T3"/>
                </a:cxn>
                <a:cxn ang="0">
                  <a:pos x="T4" y="T5"/>
                </a:cxn>
              </a:cxnLst>
              <a:rect l="0" t="0" r="r" b="b"/>
              <a:pathLst>
                <a:path w="24" h="5">
                  <a:moveTo>
                    <a:pt x="0" y="0"/>
                  </a:moveTo>
                  <a:lnTo>
                    <a:pt x="9" y="0"/>
                  </a:lnTo>
                  <a:lnTo>
                    <a:pt x="24"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844" name="Freeform 180"/>
            <p:cNvSpPr>
              <a:spLocks/>
            </p:cNvSpPr>
            <p:nvPr/>
          </p:nvSpPr>
          <p:spPr bwMode="auto">
            <a:xfrm>
              <a:off x="3159"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845" name="Line 181"/>
            <p:cNvSpPr>
              <a:spLocks noChangeShapeType="1"/>
            </p:cNvSpPr>
            <p:nvPr/>
          </p:nvSpPr>
          <p:spPr bwMode="auto">
            <a:xfrm>
              <a:off x="318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846" name="Freeform 182"/>
            <p:cNvSpPr>
              <a:spLocks/>
            </p:cNvSpPr>
            <p:nvPr/>
          </p:nvSpPr>
          <p:spPr bwMode="auto">
            <a:xfrm>
              <a:off x="3198" y="1900"/>
              <a:ext cx="21"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847" name="Line 183"/>
            <p:cNvSpPr>
              <a:spLocks noChangeShapeType="1"/>
            </p:cNvSpPr>
            <p:nvPr/>
          </p:nvSpPr>
          <p:spPr bwMode="auto">
            <a:xfrm>
              <a:off x="321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848" name="Line 184"/>
            <p:cNvSpPr>
              <a:spLocks noChangeShapeType="1"/>
            </p:cNvSpPr>
            <p:nvPr/>
          </p:nvSpPr>
          <p:spPr bwMode="auto">
            <a:xfrm>
              <a:off x="3237"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849" name="Freeform 185"/>
            <p:cNvSpPr>
              <a:spLocks/>
            </p:cNvSpPr>
            <p:nvPr/>
          </p:nvSpPr>
          <p:spPr bwMode="auto">
            <a:xfrm>
              <a:off x="3255" y="1900"/>
              <a:ext cx="22" cy="2"/>
            </a:xfrm>
            <a:custGeom>
              <a:avLst/>
              <a:gdLst>
                <a:gd name="T0" fmla="*/ 0 w 29"/>
                <a:gd name="T1" fmla="*/ 0 h 4"/>
                <a:gd name="T2" fmla="*/ 15 w 29"/>
                <a:gd name="T3" fmla="*/ 0 h 4"/>
                <a:gd name="T4" fmla="*/ 29 w 29"/>
                <a:gd name="T5" fmla="*/ 4 h 4"/>
              </a:gdLst>
              <a:ahLst/>
              <a:cxnLst>
                <a:cxn ang="0">
                  <a:pos x="T0" y="T1"/>
                </a:cxn>
                <a:cxn ang="0">
                  <a:pos x="T2" y="T3"/>
                </a:cxn>
                <a:cxn ang="0">
                  <a:pos x="T4" y="T5"/>
                </a:cxn>
              </a:cxnLst>
              <a:rect l="0" t="0" r="r" b="b"/>
              <a:pathLst>
                <a:path w="29" h="4">
                  <a:moveTo>
                    <a:pt x="0" y="0"/>
                  </a:moveTo>
                  <a:lnTo>
                    <a:pt x="15" y="0"/>
                  </a:lnTo>
                  <a:lnTo>
                    <a:pt x="29"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850" name="Line 186"/>
            <p:cNvSpPr>
              <a:spLocks noChangeShapeType="1"/>
            </p:cNvSpPr>
            <p:nvPr/>
          </p:nvSpPr>
          <p:spPr bwMode="auto">
            <a:xfrm>
              <a:off x="327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851" name="Freeform 187"/>
            <p:cNvSpPr>
              <a:spLocks/>
            </p:cNvSpPr>
            <p:nvPr/>
          </p:nvSpPr>
          <p:spPr bwMode="auto">
            <a:xfrm>
              <a:off x="3295" y="1902"/>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852" name="Line 188"/>
            <p:cNvSpPr>
              <a:spLocks noChangeShapeType="1"/>
            </p:cNvSpPr>
            <p:nvPr/>
          </p:nvSpPr>
          <p:spPr bwMode="auto">
            <a:xfrm>
              <a:off x="331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853" name="Freeform 189"/>
            <p:cNvSpPr>
              <a:spLocks/>
            </p:cNvSpPr>
            <p:nvPr/>
          </p:nvSpPr>
          <p:spPr bwMode="auto">
            <a:xfrm>
              <a:off x="3335"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854" name="Line 190"/>
            <p:cNvSpPr>
              <a:spLocks noChangeShapeType="1"/>
            </p:cNvSpPr>
            <p:nvPr/>
          </p:nvSpPr>
          <p:spPr bwMode="auto">
            <a:xfrm>
              <a:off x="3356"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855" name="Freeform 191"/>
            <p:cNvSpPr>
              <a:spLocks/>
            </p:cNvSpPr>
            <p:nvPr/>
          </p:nvSpPr>
          <p:spPr bwMode="auto">
            <a:xfrm>
              <a:off x="288" y="1901"/>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grpSp>
      <p:grpSp>
        <p:nvGrpSpPr>
          <p:cNvPr id="113856" name="Group 192"/>
          <p:cNvGrpSpPr>
            <a:grpSpLocks/>
          </p:cNvGrpSpPr>
          <p:nvPr/>
        </p:nvGrpSpPr>
        <p:grpSpPr bwMode="auto">
          <a:xfrm rot="-16200000">
            <a:off x="3602831" y="3196432"/>
            <a:ext cx="822325" cy="401638"/>
            <a:chOff x="253" y="586"/>
            <a:chExt cx="3121" cy="1317"/>
          </a:xfrm>
        </p:grpSpPr>
        <p:sp>
          <p:nvSpPr>
            <p:cNvPr id="113857" name="Line 193"/>
            <p:cNvSpPr>
              <a:spLocks noChangeShapeType="1"/>
            </p:cNvSpPr>
            <p:nvPr/>
          </p:nvSpPr>
          <p:spPr bwMode="auto">
            <a:xfrm>
              <a:off x="253"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858" name="Freeform 194"/>
            <p:cNvSpPr>
              <a:spLocks/>
            </p:cNvSpPr>
            <p:nvPr/>
          </p:nvSpPr>
          <p:spPr bwMode="auto">
            <a:xfrm>
              <a:off x="271"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859" name="Freeform 195"/>
            <p:cNvSpPr>
              <a:spLocks/>
            </p:cNvSpPr>
            <p:nvPr/>
          </p:nvSpPr>
          <p:spPr bwMode="auto">
            <a:xfrm>
              <a:off x="310" y="1902"/>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860" name="Line 196"/>
            <p:cNvSpPr>
              <a:spLocks noChangeShapeType="1"/>
            </p:cNvSpPr>
            <p:nvPr/>
          </p:nvSpPr>
          <p:spPr bwMode="auto">
            <a:xfrm>
              <a:off x="332"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861" name="Freeform 197"/>
            <p:cNvSpPr>
              <a:spLocks/>
            </p:cNvSpPr>
            <p:nvPr/>
          </p:nvSpPr>
          <p:spPr bwMode="auto">
            <a:xfrm>
              <a:off x="350" y="1900"/>
              <a:ext cx="22" cy="2"/>
            </a:xfrm>
            <a:custGeom>
              <a:avLst/>
              <a:gdLst>
                <a:gd name="T0" fmla="*/ 0 w 29"/>
                <a:gd name="T1" fmla="*/ 4 h 4"/>
                <a:gd name="T2" fmla="*/ 14 w 29"/>
                <a:gd name="T3" fmla="*/ 0 h 4"/>
                <a:gd name="T4" fmla="*/ 29 w 29"/>
                <a:gd name="T5" fmla="*/ 0 h 4"/>
              </a:gdLst>
              <a:ahLst/>
              <a:cxnLst>
                <a:cxn ang="0">
                  <a:pos x="T0" y="T1"/>
                </a:cxn>
                <a:cxn ang="0">
                  <a:pos x="T2" y="T3"/>
                </a:cxn>
                <a:cxn ang="0">
                  <a:pos x="T4" y="T5"/>
                </a:cxn>
              </a:cxnLst>
              <a:rect l="0" t="0" r="r" b="b"/>
              <a:pathLst>
                <a:path w="29" h="4">
                  <a:moveTo>
                    <a:pt x="0" y="4"/>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862" name="Line 198"/>
            <p:cNvSpPr>
              <a:spLocks noChangeShapeType="1"/>
            </p:cNvSpPr>
            <p:nvPr/>
          </p:nvSpPr>
          <p:spPr bwMode="auto">
            <a:xfrm>
              <a:off x="372"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863" name="Line 199"/>
            <p:cNvSpPr>
              <a:spLocks noChangeShapeType="1"/>
            </p:cNvSpPr>
            <p:nvPr/>
          </p:nvSpPr>
          <p:spPr bwMode="auto">
            <a:xfrm>
              <a:off x="39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864" name="Freeform 200"/>
            <p:cNvSpPr>
              <a:spLocks/>
            </p:cNvSpPr>
            <p:nvPr/>
          </p:nvSpPr>
          <p:spPr bwMode="auto">
            <a:xfrm>
              <a:off x="408" y="1900"/>
              <a:ext cx="21"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865" name="Line 201"/>
            <p:cNvSpPr>
              <a:spLocks noChangeShapeType="1"/>
            </p:cNvSpPr>
            <p:nvPr/>
          </p:nvSpPr>
          <p:spPr bwMode="auto">
            <a:xfrm>
              <a:off x="42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866" name="Freeform 202"/>
            <p:cNvSpPr>
              <a:spLocks/>
            </p:cNvSpPr>
            <p:nvPr/>
          </p:nvSpPr>
          <p:spPr bwMode="auto">
            <a:xfrm>
              <a:off x="447"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867" name="Freeform 203"/>
            <p:cNvSpPr>
              <a:spLocks/>
            </p:cNvSpPr>
            <p:nvPr/>
          </p:nvSpPr>
          <p:spPr bwMode="auto">
            <a:xfrm>
              <a:off x="468" y="1897"/>
              <a:ext cx="18" cy="3"/>
            </a:xfrm>
            <a:custGeom>
              <a:avLst/>
              <a:gdLst>
                <a:gd name="T0" fmla="*/ 0 w 24"/>
                <a:gd name="T1" fmla="*/ 5 h 5"/>
                <a:gd name="T2" fmla="*/ 15 w 24"/>
                <a:gd name="T3" fmla="*/ 0 h 5"/>
                <a:gd name="T4" fmla="*/ 24 w 24"/>
                <a:gd name="T5" fmla="*/ 0 h 5"/>
              </a:gdLst>
              <a:ahLst/>
              <a:cxnLst>
                <a:cxn ang="0">
                  <a:pos x="T0" y="T1"/>
                </a:cxn>
                <a:cxn ang="0">
                  <a:pos x="T2" y="T3"/>
                </a:cxn>
                <a:cxn ang="0">
                  <a:pos x="T4" y="T5"/>
                </a:cxn>
              </a:cxnLst>
              <a:rect l="0" t="0" r="r" b="b"/>
              <a:pathLst>
                <a:path w="24" h="5">
                  <a:moveTo>
                    <a:pt x="0" y="5"/>
                  </a:moveTo>
                  <a:lnTo>
                    <a:pt x="15"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868" name="Line 204"/>
            <p:cNvSpPr>
              <a:spLocks noChangeShapeType="1"/>
            </p:cNvSpPr>
            <p:nvPr/>
          </p:nvSpPr>
          <p:spPr bwMode="auto">
            <a:xfrm>
              <a:off x="48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869" name="Freeform 205"/>
            <p:cNvSpPr>
              <a:spLocks/>
            </p:cNvSpPr>
            <p:nvPr/>
          </p:nvSpPr>
          <p:spPr bwMode="auto">
            <a:xfrm>
              <a:off x="504" y="1897"/>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870" name="Line 206"/>
            <p:cNvSpPr>
              <a:spLocks noChangeShapeType="1"/>
            </p:cNvSpPr>
            <p:nvPr/>
          </p:nvSpPr>
          <p:spPr bwMode="auto">
            <a:xfrm>
              <a:off x="52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871" name="Freeform 207"/>
            <p:cNvSpPr>
              <a:spLocks/>
            </p:cNvSpPr>
            <p:nvPr/>
          </p:nvSpPr>
          <p:spPr bwMode="auto">
            <a:xfrm>
              <a:off x="544" y="1895"/>
              <a:ext cx="22" cy="2"/>
            </a:xfrm>
            <a:custGeom>
              <a:avLst/>
              <a:gdLst>
                <a:gd name="T0" fmla="*/ 0 w 29"/>
                <a:gd name="T1" fmla="*/ 5 h 5"/>
                <a:gd name="T2" fmla="*/ 14 w 29"/>
                <a:gd name="T3" fmla="*/ 0 h 5"/>
                <a:gd name="T4" fmla="*/ 29 w 29"/>
                <a:gd name="T5" fmla="*/ 0 h 5"/>
              </a:gdLst>
              <a:ahLst/>
              <a:cxnLst>
                <a:cxn ang="0">
                  <a:pos x="T0" y="T1"/>
                </a:cxn>
                <a:cxn ang="0">
                  <a:pos x="T2" y="T3"/>
                </a:cxn>
                <a:cxn ang="0">
                  <a:pos x="T4" y="T5"/>
                </a:cxn>
              </a:cxnLst>
              <a:rect l="0" t="0" r="r" b="b"/>
              <a:pathLst>
                <a:path w="29" h="5">
                  <a:moveTo>
                    <a:pt x="0" y="5"/>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872" name="Line 208"/>
            <p:cNvSpPr>
              <a:spLocks noChangeShapeType="1"/>
            </p:cNvSpPr>
            <p:nvPr/>
          </p:nvSpPr>
          <p:spPr bwMode="auto">
            <a:xfrm>
              <a:off x="566"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873" name="Freeform 209"/>
            <p:cNvSpPr>
              <a:spLocks/>
            </p:cNvSpPr>
            <p:nvPr/>
          </p:nvSpPr>
          <p:spPr bwMode="auto">
            <a:xfrm>
              <a:off x="584" y="1892"/>
              <a:ext cx="22" cy="3"/>
            </a:xfrm>
            <a:custGeom>
              <a:avLst/>
              <a:gdLst>
                <a:gd name="T0" fmla="*/ 0 w 29"/>
                <a:gd name="T1" fmla="*/ 5 h 5"/>
                <a:gd name="T2" fmla="*/ 14 w 29"/>
                <a:gd name="T3" fmla="*/ 5 h 5"/>
                <a:gd name="T4" fmla="*/ 29 w 29"/>
                <a:gd name="T5" fmla="*/ 0 h 5"/>
              </a:gdLst>
              <a:ahLst/>
              <a:cxnLst>
                <a:cxn ang="0">
                  <a:pos x="T0" y="T1"/>
                </a:cxn>
                <a:cxn ang="0">
                  <a:pos x="T2" y="T3"/>
                </a:cxn>
                <a:cxn ang="0">
                  <a:pos x="T4" y="T5"/>
                </a:cxn>
              </a:cxnLst>
              <a:rect l="0" t="0" r="r" b="b"/>
              <a:pathLst>
                <a:path w="29" h="5">
                  <a:moveTo>
                    <a:pt x="0" y="5"/>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874" name="Line 210"/>
            <p:cNvSpPr>
              <a:spLocks noChangeShapeType="1"/>
            </p:cNvSpPr>
            <p:nvPr/>
          </p:nvSpPr>
          <p:spPr bwMode="auto">
            <a:xfrm flipV="1">
              <a:off x="606"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875" name="Line 211"/>
            <p:cNvSpPr>
              <a:spLocks noChangeShapeType="1"/>
            </p:cNvSpPr>
            <p:nvPr/>
          </p:nvSpPr>
          <p:spPr bwMode="auto">
            <a:xfrm>
              <a:off x="624"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876" name="Freeform 212"/>
            <p:cNvSpPr>
              <a:spLocks/>
            </p:cNvSpPr>
            <p:nvPr/>
          </p:nvSpPr>
          <p:spPr bwMode="auto">
            <a:xfrm>
              <a:off x="642" y="1887"/>
              <a:ext cx="21" cy="2"/>
            </a:xfrm>
            <a:custGeom>
              <a:avLst/>
              <a:gdLst>
                <a:gd name="T0" fmla="*/ 0 w 28"/>
                <a:gd name="T1" fmla="*/ 4 h 4"/>
                <a:gd name="T2" fmla="*/ 14 w 28"/>
                <a:gd name="T3" fmla="*/ 4 h 4"/>
                <a:gd name="T4" fmla="*/ 28 w 28"/>
                <a:gd name="T5" fmla="*/ 0 h 4"/>
              </a:gdLst>
              <a:ahLst/>
              <a:cxnLst>
                <a:cxn ang="0">
                  <a:pos x="T0" y="T1"/>
                </a:cxn>
                <a:cxn ang="0">
                  <a:pos x="T2" y="T3"/>
                </a:cxn>
                <a:cxn ang="0">
                  <a:pos x="T4" y="T5"/>
                </a:cxn>
              </a:cxnLst>
              <a:rect l="0" t="0" r="r" b="b"/>
              <a:pathLst>
                <a:path w="28" h="4">
                  <a:moveTo>
                    <a:pt x="0" y="4"/>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877" name="Line 213"/>
            <p:cNvSpPr>
              <a:spLocks noChangeShapeType="1"/>
            </p:cNvSpPr>
            <p:nvPr/>
          </p:nvSpPr>
          <p:spPr bwMode="auto">
            <a:xfrm flipV="1">
              <a:off x="663"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878" name="Freeform 214"/>
            <p:cNvSpPr>
              <a:spLocks/>
            </p:cNvSpPr>
            <p:nvPr/>
          </p:nvSpPr>
          <p:spPr bwMode="auto">
            <a:xfrm>
              <a:off x="681" y="1881"/>
              <a:ext cx="22" cy="3"/>
            </a:xfrm>
            <a:custGeom>
              <a:avLst/>
              <a:gdLst>
                <a:gd name="T0" fmla="*/ 0 w 29"/>
                <a:gd name="T1" fmla="*/ 5 h 5"/>
                <a:gd name="T2" fmla="*/ 15 w 29"/>
                <a:gd name="T3" fmla="*/ 5 h 5"/>
                <a:gd name="T4" fmla="*/ 29 w 29"/>
                <a:gd name="T5" fmla="*/ 0 h 5"/>
              </a:gdLst>
              <a:ahLst/>
              <a:cxnLst>
                <a:cxn ang="0">
                  <a:pos x="T0" y="T1"/>
                </a:cxn>
                <a:cxn ang="0">
                  <a:pos x="T2" y="T3"/>
                </a:cxn>
                <a:cxn ang="0">
                  <a:pos x="T4" y="T5"/>
                </a:cxn>
              </a:cxnLst>
              <a:rect l="0" t="0" r="r" b="b"/>
              <a:pathLst>
                <a:path w="29" h="5">
                  <a:moveTo>
                    <a:pt x="0" y="5"/>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879" name="Line 215"/>
            <p:cNvSpPr>
              <a:spLocks noChangeShapeType="1"/>
            </p:cNvSpPr>
            <p:nvPr/>
          </p:nvSpPr>
          <p:spPr bwMode="auto">
            <a:xfrm flipV="1">
              <a:off x="703"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880" name="Line 216"/>
            <p:cNvSpPr>
              <a:spLocks noChangeShapeType="1"/>
            </p:cNvSpPr>
            <p:nvPr/>
          </p:nvSpPr>
          <p:spPr bwMode="auto">
            <a:xfrm flipV="1">
              <a:off x="721"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881" name="Freeform 217"/>
            <p:cNvSpPr>
              <a:spLocks/>
            </p:cNvSpPr>
            <p:nvPr/>
          </p:nvSpPr>
          <p:spPr bwMode="auto">
            <a:xfrm>
              <a:off x="739" y="1868"/>
              <a:ext cx="21" cy="5"/>
            </a:xfrm>
            <a:custGeom>
              <a:avLst/>
              <a:gdLst>
                <a:gd name="T0" fmla="*/ 0 w 29"/>
                <a:gd name="T1" fmla="*/ 10 h 10"/>
                <a:gd name="T2" fmla="*/ 15 w 29"/>
                <a:gd name="T3" fmla="*/ 5 h 10"/>
                <a:gd name="T4" fmla="*/ 29 w 29"/>
                <a:gd name="T5" fmla="*/ 0 h 10"/>
              </a:gdLst>
              <a:ahLst/>
              <a:cxnLst>
                <a:cxn ang="0">
                  <a:pos x="T0" y="T1"/>
                </a:cxn>
                <a:cxn ang="0">
                  <a:pos x="T2" y="T3"/>
                </a:cxn>
                <a:cxn ang="0">
                  <a:pos x="T4" y="T5"/>
                </a:cxn>
              </a:cxnLst>
              <a:rect l="0" t="0" r="r" b="b"/>
              <a:pathLst>
                <a:path w="29" h="10">
                  <a:moveTo>
                    <a:pt x="0" y="10"/>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882" name="Line 218"/>
            <p:cNvSpPr>
              <a:spLocks noChangeShapeType="1"/>
            </p:cNvSpPr>
            <p:nvPr/>
          </p:nvSpPr>
          <p:spPr bwMode="auto">
            <a:xfrm flipV="1">
              <a:off x="760"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883" name="Freeform 219"/>
            <p:cNvSpPr>
              <a:spLocks/>
            </p:cNvSpPr>
            <p:nvPr/>
          </p:nvSpPr>
          <p:spPr bwMode="auto">
            <a:xfrm>
              <a:off x="778" y="1857"/>
              <a:ext cx="22" cy="5"/>
            </a:xfrm>
            <a:custGeom>
              <a:avLst/>
              <a:gdLst>
                <a:gd name="T0" fmla="*/ 0 w 29"/>
                <a:gd name="T1" fmla="*/ 9 h 9"/>
                <a:gd name="T2" fmla="*/ 14 w 29"/>
                <a:gd name="T3" fmla="*/ 5 h 9"/>
                <a:gd name="T4" fmla="*/ 29 w 29"/>
                <a:gd name="T5" fmla="*/ 0 h 9"/>
              </a:gdLst>
              <a:ahLst/>
              <a:cxnLst>
                <a:cxn ang="0">
                  <a:pos x="T0" y="T1"/>
                </a:cxn>
                <a:cxn ang="0">
                  <a:pos x="T2" y="T3"/>
                </a:cxn>
                <a:cxn ang="0">
                  <a:pos x="T4" y="T5"/>
                </a:cxn>
              </a:cxnLst>
              <a:rect l="0" t="0" r="r" b="b"/>
              <a:pathLst>
                <a:path w="29" h="9">
                  <a:moveTo>
                    <a:pt x="0" y="9"/>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884" name="Line 220"/>
            <p:cNvSpPr>
              <a:spLocks noChangeShapeType="1"/>
            </p:cNvSpPr>
            <p:nvPr/>
          </p:nvSpPr>
          <p:spPr bwMode="auto">
            <a:xfrm flipV="1">
              <a:off x="800"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885" name="Freeform 221"/>
            <p:cNvSpPr>
              <a:spLocks/>
            </p:cNvSpPr>
            <p:nvPr/>
          </p:nvSpPr>
          <p:spPr bwMode="auto">
            <a:xfrm>
              <a:off x="818" y="1846"/>
              <a:ext cx="21" cy="5"/>
            </a:xfrm>
            <a:custGeom>
              <a:avLst/>
              <a:gdLst>
                <a:gd name="T0" fmla="*/ 0 w 28"/>
                <a:gd name="T1" fmla="*/ 9 h 9"/>
                <a:gd name="T2" fmla="*/ 14 w 28"/>
                <a:gd name="T3" fmla="*/ 4 h 9"/>
                <a:gd name="T4" fmla="*/ 28 w 28"/>
                <a:gd name="T5" fmla="*/ 0 h 9"/>
              </a:gdLst>
              <a:ahLst/>
              <a:cxnLst>
                <a:cxn ang="0">
                  <a:pos x="T0" y="T1"/>
                </a:cxn>
                <a:cxn ang="0">
                  <a:pos x="T2" y="T3"/>
                </a:cxn>
                <a:cxn ang="0">
                  <a:pos x="T4" y="T5"/>
                </a:cxn>
              </a:cxnLst>
              <a:rect l="0" t="0" r="r" b="b"/>
              <a:pathLst>
                <a:path w="28" h="9">
                  <a:moveTo>
                    <a:pt x="0" y="9"/>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886" name="Line 222"/>
            <p:cNvSpPr>
              <a:spLocks noChangeShapeType="1"/>
            </p:cNvSpPr>
            <p:nvPr/>
          </p:nvSpPr>
          <p:spPr bwMode="auto">
            <a:xfrm flipV="1">
              <a:off x="839"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887" name="Line 223"/>
            <p:cNvSpPr>
              <a:spLocks noChangeShapeType="1"/>
            </p:cNvSpPr>
            <p:nvPr/>
          </p:nvSpPr>
          <p:spPr bwMode="auto">
            <a:xfrm flipV="1">
              <a:off x="857"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888" name="Freeform 224"/>
            <p:cNvSpPr>
              <a:spLocks/>
            </p:cNvSpPr>
            <p:nvPr/>
          </p:nvSpPr>
          <p:spPr bwMode="auto">
            <a:xfrm>
              <a:off x="875" y="1819"/>
              <a:ext cx="22" cy="11"/>
            </a:xfrm>
            <a:custGeom>
              <a:avLst/>
              <a:gdLst>
                <a:gd name="T0" fmla="*/ 0 w 29"/>
                <a:gd name="T1" fmla="*/ 19 h 19"/>
                <a:gd name="T2" fmla="*/ 15 w 29"/>
                <a:gd name="T3" fmla="*/ 9 h 19"/>
                <a:gd name="T4" fmla="*/ 29 w 29"/>
                <a:gd name="T5" fmla="*/ 0 h 19"/>
              </a:gdLst>
              <a:ahLst/>
              <a:cxnLst>
                <a:cxn ang="0">
                  <a:pos x="T0" y="T1"/>
                </a:cxn>
                <a:cxn ang="0">
                  <a:pos x="T2" y="T3"/>
                </a:cxn>
                <a:cxn ang="0">
                  <a:pos x="T4" y="T5"/>
                </a:cxn>
              </a:cxnLst>
              <a:rect l="0" t="0" r="r" b="b"/>
              <a:pathLst>
                <a:path w="29" h="19">
                  <a:moveTo>
                    <a:pt x="0" y="19"/>
                  </a:moveTo>
                  <a:lnTo>
                    <a:pt x="15" y="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889" name="Line 225"/>
            <p:cNvSpPr>
              <a:spLocks noChangeShapeType="1"/>
            </p:cNvSpPr>
            <p:nvPr/>
          </p:nvSpPr>
          <p:spPr bwMode="auto">
            <a:xfrm flipV="1">
              <a:off x="897"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890" name="Freeform 226"/>
            <p:cNvSpPr>
              <a:spLocks/>
            </p:cNvSpPr>
            <p:nvPr/>
          </p:nvSpPr>
          <p:spPr bwMode="auto">
            <a:xfrm>
              <a:off x="915" y="1797"/>
              <a:ext cx="22" cy="11"/>
            </a:xfrm>
            <a:custGeom>
              <a:avLst/>
              <a:gdLst>
                <a:gd name="T0" fmla="*/ 0 w 29"/>
                <a:gd name="T1" fmla="*/ 19 h 19"/>
                <a:gd name="T2" fmla="*/ 15 w 29"/>
                <a:gd name="T3" fmla="*/ 10 h 19"/>
                <a:gd name="T4" fmla="*/ 29 w 29"/>
                <a:gd name="T5" fmla="*/ 0 h 19"/>
              </a:gdLst>
              <a:ahLst/>
              <a:cxnLst>
                <a:cxn ang="0">
                  <a:pos x="T0" y="T1"/>
                </a:cxn>
                <a:cxn ang="0">
                  <a:pos x="T2" y="T3"/>
                </a:cxn>
                <a:cxn ang="0">
                  <a:pos x="T4" y="T5"/>
                </a:cxn>
              </a:cxnLst>
              <a:rect l="0" t="0" r="r" b="b"/>
              <a:pathLst>
                <a:path w="29" h="19">
                  <a:moveTo>
                    <a:pt x="0" y="19"/>
                  </a:moveTo>
                  <a:lnTo>
                    <a:pt x="15" y="1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891" name="Line 227"/>
            <p:cNvSpPr>
              <a:spLocks noChangeShapeType="1"/>
            </p:cNvSpPr>
            <p:nvPr/>
          </p:nvSpPr>
          <p:spPr bwMode="auto">
            <a:xfrm flipV="1">
              <a:off x="937"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892" name="Line 228"/>
            <p:cNvSpPr>
              <a:spLocks noChangeShapeType="1"/>
            </p:cNvSpPr>
            <p:nvPr/>
          </p:nvSpPr>
          <p:spPr bwMode="auto">
            <a:xfrm flipV="1">
              <a:off x="955"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893" name="Freeform 229"/>
            <p:cNvSpPr>
              <a:spLocks/>
            </p:cNvSpPr>
            <p:nvPr/>
          </p:nvSpPr>
          <p:spPr bwMode="auto">
            <a:xfrm>
              <a:off x="973" y="1757"/>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894" name="Line 230"/>
            <p:cNvSpPr>
              <a:spLocks noChangeShapeType="1"/>
            </p:cNvSpPr>
            <p:nvPr/>
          </p:nvSpPr>
          <p:spPr bwMode="auto">
            <a:xfrm flipV="1">
              <a:off x="995"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895" name="Freeform 231"/>
            <p:cNvSpPr>
              <a:spLocks/>
            </p:cNvSpPr>
            <p:nvPr/>
          </p:nvSpPr>
          <p:spPr bwMode="auto">
            <a:xfrm>
              <a:off x="1013" y="1725"/>
              <a:ext cx="21" cy="15"/>
            </a:xfrm>
            <a:custGeom>
              <a:avLst/>
              <a:gdLst>
                <a:gd name="T0" fmla="*/ 0 w 28"/>
                <a:gd name="T1" fmla="*/ 28 h 28"/>
                <a:gd name="T2" fmla="*/ 14 w 28"/>
                <a:gd name="T3" fmla="*/ 14 h 28"/>
                <a:gd name="T4" fmla="*/ 28 w 28"/>
                <a:gd name="T5" fmla="*/ 0 h 28"/>
              </a:gdLst>
              <a:ahLst/>
              <a:cxnLst>
                <a:cxn ang="0">
                  <a:pos x="T0" y="T1"/>
                </a:cxn>
                <a:cxn ang="0">
                  <a:pos x="T2" y="T3"/>
                </a:cxn>
                <a:cxn ang="0">
                  <a:pos x="T4" y="T5"/>
                </a:cxn>
              </a:cxnLst>
              <a:rect l="0" t="0" r="r" b="b"/>
              <a:pathLst>
                <a:path w="28" h="28">
                  <a:moveTo>
                    <a:pt x="0" y="28"/>
                  </a:moveTo>
                  <a:lnTo>
                    <a:pt x="14" y="1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896" name="Line 232"/>
            <p:cNvSpPr>
              <a:spLocks noChangeShapeType="1"/>
            </p:cNvSpPr>
            <p:nvPr/>
          </p:nvSpPr>
          <p:spPr bwMode="auto">
            <a:xfrm flipV="1">
              <a:off x="1034"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897" name="Freeform 233"/>
            <p:cNvSpPr>
              <a:spLocks/>
            </p:cNvSpPr>
            <p:nvPr/>
          </p:nvSpPr>
          <p:spPr bwMode="auto">
            <a:xfrm>
              <a:off x="1052" y="1686"/>
              <a:ext cx="21" cy="20"/>
            </a:xfrm>
            <a:custGeom>
              <a:avLst/>
              <a:gdLst>
                <a:gd name="T0" fmla="*/ 0 w 29"/>
                <a:gd name="T1" fmla="*/ 34 h 34"/>
                <a:gd name="T2" fmla="*/ 15 w 29"/>
                <a:gd name="T3" fmla="*/ 20 h 34"/>
                <a:gd name="T4" fmla="*/ 29 w 29"/>
                <a:gd name="T5" fmla="*/ 0 h 34"/>
              </a:gdLst>
              <a:ahLst/>
              <a:cxnLst>
                <a:cxn ang="0">
                  <a:pos x="T0" y="T1"/>
                </a:cxn>
                <a:cxn ang="0">
                  <a:pos x="T2" y="T3"/>
                </a:cxn>
                <a:cxn ang="0">
                  <a:pos x="T4" y="T5"/>
                </a:cxn>
              </a:cxnLst>
              <a:rect l="0" t="0" r="r" b="b"/>
              <a:pathLst>
                <a:path w="29" h="34">
                  <a:moveTo>
                    <a:pt x="0" y="34"/>
                  </a:moveTo>
                  <a:lnTo>
                    <a:pt x="15" y="2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898" name="Line 234"/>
            <p:cNvSpPr>
              <a:spLocks noChangeShapeType="1"/>
            </p:cNvSpPr>
            <p:nvPr/>
          </p:nvSpPr>
          <p:spPr bwMode="auto">
            <a:xfrm flipV="1">
              <a:off x="1073"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899" name="Line 235"/>
            <p:cNvSpPr>
              <a:spLocks noChangeShapeType="1"/>
            </p:cNvSpPr>
            <p:nvPr/>
          </p:nvSpPr>
          <p:spPr bwMode="auto">
            <a:xfrm flipV="1">
              <a:off x="1091"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900" name="Freeform 236"/>
            <p:cNvSpPr>
              <a:spLocks/>
            </p:cNvSpPr>
            <p:nvPr/>
          </p:nvSpPr>
          <p:spPr bwMode="auto">
            <a:xfrm>
              <a:off x="1109" y="1617"/>
              <a:ext cx="22" cy="24"/>
            </a:xfrm>
            <a:custGeom>
              <a:avLst/>
              <a:gdLst>
                <a:gd name="T0" fmla="*/ 0 w 29"/>
                <a:gd name="T1" fmla="*/ 43 h 43"/>
                <a:gd name="T2" fmla="*/ 15 w 29"/>
                <a:gd name="T3" fmla="*/ 19 h 43"/>
                <a:gd name="T4" fmla="*/ 29 w 29"/>
                <a:gd name="T5" fmla="*/ 0 h 43"/>
              </a:gdLst>
              <a:ahLst/>
              <a:cxnLst>
                <a:cxn ang="0">
                  <a:pos x="T0" y="T1"/>
                </a:cxn>
                <a:cxn ang="0">
                  <a:pos x="T2" y="T3"/>
                </a:cxn>
                <a:cxn ang="0">
                  <a:pos x="T4" y="T5"/>
                </a:cxn>
              </a:cxnLst>
              <a:rect l="0" t="0" r="r" b="b"/>
              <a:pathLst>
                <a:path w="29" h="43">
                  <a:moveTo>
                    <a:pt x="0" y="43"/>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901" name="Line 237"/>
            <p:cNvSpPr>
              <a:spLocks noChangeShapeType="1"/>
            </p:cNvSpPr>
            <p:nvPr/>
          </p:nvSpPr>
          <p:spPr bwMode="auto">
            <a:xfrm flipV="1">
              <a:off x="1131"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902" name="Freeform 238"/>
            <p:cNvSpPr>
              <a:spLocks/>
            </p:cNvSpPr>
            <p:nvPr/>
          </p:nvSpPr>
          <p:spPr bwMode="auto">
            <a:xfrm>
              <a:off x="1149" y="1566"/>
              <a:ext cx="22" cy="27"/>
            </a:xfrm>
            <a:custGeom>
              <a:avLst/>
              <a:gdLst>
                <a:gd name="T0" fmla="*/ 0 w 29"/>
                <a:gd name="T1" fmla="*/ 48 h 48"/>
                <a:gd name="T2" fmla="*/ 14 w 29"/>
                <a:gd name="T3" fmla="*/ 24 h 48"/>
                <a:gd name="T4" fmla="*/ 29 w 29"/>
                <a:gd name="T5" fmla="*/ 0 h 48"/>
              </a:gdLst>
              <a:ahLst/>
              <a:cxnLst>
                <a:cxn ang="0">
                  <a:pos x="T0" y="T1"/>
                </a:cxn>
                <a:cxn ang="0">
                  <a:pos x="T2" y="T3"/>
                </a:cxn>
                <a:cxn ang="0">
                  <a:pos x="T4" y="T5"/>
                </a:cxn>
              </a:cxnLst>
              <a:rect l="0" t="0" r="r" b="b"/>
              <a:pathLst>
                <a:path w="29" h="48">
                  <a:moveTo>
                    <a:pt x="0" y="48"/>
                  </a:moveTo>
                  <a:lnTo>
                    <a:pt x="14" y="2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903" name="Line 239"/>
            <p:cNvSpPr>
              <a:spLocks noChangeShapeType="1"/>
            </p:cNvSpPr>
            <p:nvPr/>
          </p:nvSpPr>
          <p:spPr bwMode="auto">
            <a:xfrm flipV="1">
              <a:off x="1171"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904" name="Freeform 240"/>
            <p:cNvSpPr>
              <a:spLocks/>
            </p:cNvSpPr>
            <p:nvPr/>
          </p:nvSpPr>
          <p:spPr bwMode="auto">
            <a:xfrm>
              <a:off x="1189" y="1506"/>
              <a:ext cx="22" cy="30"/>
            </a:xfrm>
            <a:custGeom>
              <a:avLst/>
              <a:gdLst>
                <a:gd name="T0" fmla="*/ 0 w 29"/>
                <a:gd name="T1" fmla="*/ 53 h 53"/>
                <a:gd name="T2" fmla="*/ 14 w 29"/>
                <a:gd name="T3" fmla="*/ 29 h 53"/>
                <a:gd name="T4" fmla="*/ 29 w 29"/>
                <a:gd name="T5" fmla="*/ 0 h 53"/>
              </a:gdLst>
              <a:ahLst/>
              <a:cxnLst>
                <a:cxn ang="0">
                  <a:pos x="T0" y="T1"/>
                </a:cxn>
                <a:cxn ang="0">
                  <a:pos x="T2" y="T3"/>
                </a:cxn>
                <a:cxn ang="0">
                  <a:pos x="T4" y="T5"/>
                </a:cxn>
              </a:cxnLst>
              <a:rect l="0" t="0" r="r" b="b"/>
              <a:pathLst>
                <a:path w="29" h="53">
                  <a:moveTo>
                    <a:pt x="0" y="53"/>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905" name="Line 241"/>
            <p:cNvSpPr>
              <a:spLocks noChangeShapeType="1"/>
            </p:cNvSpPr>
            <p:nvPr/>
          </p:nvSpPr>
          <p:spPr bwMode="auto">
            <a:xfrm flipV="1">
              <a:off x="1211"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906" name="Line 242"/>
            <p:cNvSpPr>
              <a:spLocks noChangeShapeType="1"/>
            </p:cNvSpPr>
            <p:nvPr/>
          </p:nvSpPr>
          <p:spPr bwMode="auto">
            <a:xfrm flipV="1">
              <a:off x="1228"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907" name="Freeform 243"/>
            <p:cNvSpPr>
              <a:spLocks/>
            </p:cNvSpPr>
            <p:nvPr/>
          </p:nvSpPr>
          <p:spPr bwMode="auto">
            <a:xfrm>
              <a:off x="1246" y="1409"/>
              <a:ext cx="22" cy="32"/>
            </a:xfrm>
            <a:custGeom>
              <a:avLst/>
              <a:gdLst>
                <a:gd name="T0" fmla="*/ 0 w 29"/>
                <a:gd name="T1" fmla="*/ 58 h 58"/>
                <a:gd name="T2" fmla="*/ 15 w 29"/>
                <a:gd name="T3" fmla="*/ 29 h 58"/>
                <a:gd name="T4" fmla="*/ 29 w 29"/>
                <a:gd name="T5" fmla="*/ 0 h 58"/>
              </a:gdLst>
              <a:ahLst/>
              <a:cxnLst>
                <a:cxn ang="0">
                  <a:pos x="T0" y="T1"/>
                </a:cxn>
                <a:cxn ang="0">
                  <a:pos x="T2" y="T3"/>
                </a:cxn>
                <a:cxn ang="0">
                  <a:pos x="T4" y="T5"/>
                </a:cxn>
              </a:cxnLst>
              <a:rect l="0" t="0" r="r" b="b"/>
              <a:pathLst>
                <a:path w="29" h="58">
                  <a:moveTo>
                    <a:pt x="0" y="58"/>
                  </a:moveTo>
                  <a:lnTo>
                    <a:pt x="15"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908" name="Line 244"/>
            <p:cNvSpPr>
              <a:spLocks noChangeShapeType="1"/>
            </p:cNvSpPr>
            <p:nvPr/>
          </p:nvSpPr>
          <p:spPr bwMode="auto">
            <a:xfrm flipV="1">
              <a:off x="1268"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909" name="Freeform 245"/>
            <p:cNvSpPr>
              <a:spLocks/>
            </p:cNvSpPr>
            <p:nvPr/>
          </p:nvSpPr>
          <p:spPr bwMode="auto">
            <a:xfrm>
              <a:off x="1286" y="1336"/>
              <a:ext cx="22" cy="38"/>
            </a:xfrm>
            <a:custGeom>
              <a:avLst/>
              <a:gdLst>
                <a:gd name="T0" fmla="*/ 0 w 29"/>
                <a:gd name="T1" fmla="*/ 67 h 67"/>
                <a:gd name="T2" fmla="*/ 15 w 29"/>
                <a:gd name="T3" fmla="*/ 33 h 67"/>
                <a:gd name="T4" fmla="*/ 29 w 29"/>
                <a:gd name="T5" fmla="*/ 0 h 67"/>
              </a:gdLst>
              <a:ahLst/>
              <a:cxnLst>
                <a:cxn ang="0">
                  <a:pos x="T0" y="T1"/>
                </a:cxn>
                <a:cxn ang="0">
                  <a:pos x="T2" y="T3"/>
                </a:cxn>
                <a:cxn ang="0">
                  <a:pos x="T4" y="T5"/>
                </a:cxn>
              </a:cxnLst>
              <a:rect l="0" t="0" r="r" b="b"/>
              <a:pathLst>
                <a:path w="29" h="67">
                  <a:moveTo>
                    <a:pt x="0" y="67"/>
                  </a:moveTo>
                  <a:lnTo>
                    <a:pt x="15" y="33"/>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910" name="Line 246"/>
            <p:cNvSpPr>
              <a:spLocks noChangeShapeType="1"/>
            </p:cNvSpPr>
            <p:nvPr/>
          </p:nvSpPr>
          <p:spPr bwMode="auto">
            <a:xfrm flipV="1">
              <a:off x="1308"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911" name="Line 247"/>
            <p:cNvSpPr>
              <a:spLocks noChangeShapeType="1"/>
            </p:cNvSpPr>
            <p:nvPr/>
          </p:nvSpPr>
          <p:spPr bwMode="auto">
            <a:xfrm flipV="1">
              <a:off x="1326"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912" name="Freeform 248"/>
            <p:cNvSpPr>
              <a:spLocks/>
            </p:cNvSpPr>
            <p:nvPr/>
          </p:nvSpPr>
          <p:spPr bwMode="auto">
            <a:xfrm>
              <a:off x="1344" y="1222"/>
              <a:ext cx="21"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913" name="Freeform 249"/>
            <p:cNvSpPr>
              <a:spLocks/>
            </p:cNvSpPr>
            <p:nvPr/>
          </p:nvSpPr>
          <p:spPr bwMode="auto">
            <a:xfrm>
              <a:off x="1365" y="1182"/>
              <a:ext cx="18" cy="40"/>
            </a:xfrm>
            <a:custGeom>
              <a:avLst/>
              <a:gdLst>
                <a:gd name="T0" fmla="*/ 0 w 24"/>
                <a:gd name="T1" fmla="*/ 72 h 72"/>
                <a:gd name="T2" fmla="*/ 9 w 24"/>
                <a:gd name="T3" fmla="*/ 34 h 72"/>
                <a:gd name="T4" fmla="*/ 24 w 24"/>
                <a:gd name="T5" fmla="*/ 0 h 72"/>
              </a:gdLst>
              <a:ahLst/>
              <a:cxnLst>
                <a:cxn ang="0">
                  <a:pos x="T0" y="T1"/>
                </a:cxn>
                <a:cxn ang="0">
                  <a:pos x="T2" y="T3"/>
                </a:cxn>
                <a:cxn ang="0">
                  <a:pos x="T4" y="T5"/>
                </a:cxn>
              </a:cxnLst>
              <a:rect l="0" t="0" r="r" b="b"/>
              <a:pathLst>
                <a:path w="24" h="72">
                  <a:moveTo>
                    <a:pt x="0" y="72"/>
                  </a:moveTo>
                  <a:lnTo>
                    <a:pt x="9" y="3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914" name="Freeform 250"/>
            <p:cNvSpPr>
              <a:spLocks/>
            </p:cNvSpPr>
            <p:nvPr/>
          </p:nvSpPr>
          <p:spPr bwMode="auto">
            <a:xfrm>
              <a:off x="1383" y="1144"/>
              <a:ext cx="22"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915" name="Line 251"/>
            <p:cNvSpPr>
              <a:spLocks noChangeShapeType="1"/>
            </p:cNvSpPr>
            <p:nvPr/>
          </p:nvSpPr>
          <p:spPr bwMode="auto">
            <a:xfrm flipV="1">
              <a:off x="1405"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916" name="Freeform 252"/>
            <p:cNvSpPr>
              <a:spLocks/>
            </p:cNvSpPr>
            <p:nvPr/>
          </p:nvSpPr>
          <p:spPr bwMode="auto">
            <a:xfrm>
              <a:off x="1423" y="1063"/>
              <a:ext cx="21" cy="41"/>
            </a:xfrm>
            <a:custGeom>
              <a:avLst/>
              <a:gdLst>
                <a:gd name="T0" fmla="*/ 0 w 28"/>
                <a:gd name="T1" fmla="*/ 72 h 72"/>
                <a:gd name="T2" fmla="*/ 14 w 28"/>
                <a:gd name="T3" fmla="*/ 34 h 72"/>
                <a:gd name="T4" fmla="*/ 28 w 28"/>
                <a:gd name="T5" fmla="*/ 0 h 72"/>
              </a:gdLst>
              <a:ahLst/>
              <a:cxnLst>
                <a:cxn ang="0">
                  <a:pos x="T0" y="T1"/>
                </a:cxn>
                <a:cxn ang="0">
                  <a:pos x="T2" y="T3"/>
                </a:cxn>
                <a:cxn ang="0">
                  <a:pos x="T4" y="T5"/>
                </a:cxn>
              </a:cxnLst>
              <a:rect l="0" t="0" r="r" b="b"/>
              <a:pathLst>
                <a:path w="28" h="72">
                  <a:moveTo>
                    <a:pt x="0" y="72"/>
                  </a:moveTo>
                  <a:lnTo>
                    <a:pt x="14" y="3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917" name="Line 253"/>
            <p:cNvSpPr>
              <a:spLocks noChangeShapeType="1"/>
            </p:cNvSpPr>
            <p:nvPr/>
          </p:nvSpPr>
          <p:spPr bwMode="auto">
            <a:xfrm flipV="1">
              <a:off x="1444"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918" name="Line 254"/>
            <p:cNvSpPr>
              <a:spLocks noChangeShapeType="1"/>
            </p:cNvSpPr>
            <p:nvPr/>
          </p:nvSpPr>
          <p:spPr bwMode="auto">
            <a:xfrm flipV="1">
              <a:off x="1462"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919" name="Freeform 255"/>
            <p:cNvSpPr>
              <a:spLocks/>
            </p:cNvSpPr>
            <p:nvPr/>
          </p:nvSpPr>
          <p:spPr bwMode="auto">
            <a:xfrm>
              <a:off x="1480" y="945"/>
              <a:ext cx="22" cy="40"/>
            </a:xfrm>
            <a:custGeom>
              <a:avLst/>
              <a:gdLst>
                <a:gd name="T0" fmla="*/ 0 w 29"/>
                <a:gd name="T1" fmla="*/ 72 h 72"/>
                <a:gd name="T2" fmla="*/ 15 w 29"/>
                <a:gd name="T3" fmla="*/ 34 h 72"/>
                <a:gd name="T4" fmla="*/ 29 w 29"/>
                <a:gd name="T5" fmla="*/ 0 h 72"/>
              </a:gdLst>
              <a:ahLst/>
              <a:cxnLst>
                <a:cxn ang="0">
                  <a:pos x="T0" y="T1"/>
                </a:cxn>
                <a:cxn ang="0">
                  <a:pos x="T2" y="T3"/>
                </a:cxn>
                <a:cxn ang="0">
                  <a:pos x="T4" y="T5"/>
                </a:cxn>
              </a:cxnLst>
              <a:rect l="0" t="0" r="r" b="b"/>
              <a:pathLst>
                <a:path w="29" h="72">
                  <a:moveTo>
                    <a:pt x="0" y="72"/>
                  </a:moveTo>
                  <a:lnTo>
                    <a:pt x="15"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920" name="Line 256"/>
            <p:cNvSpPr>
              <a:spLocks noChangeShapeType="1"/>
            </p:cNvSpPr>
            <p:nvPr/>
          </p:nvSpPr>
          <p:spPr bwMode="auto">
            <a:xfrm flipV="1">
              <a:off x="1502"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921" name="Freeform 257"/>
            <p:cNvSpPr>
              <a:spLocks/>
            </p:cNvSpPr>
            <p:nvPr/>
          </p:nvSpPr>
          <p:spPr bwMode="auto">
            <a:xfrm>
              <a:off x="1520" y="872"/>
              <a:ext cx="22" cy="35"/>
            </a:xfrm>
            <a:custGeom>
              <a:avLst/>
              <a:gdLst>
                <a:gd name="T0" fmla="*/ 0 w 29"/>
                <a:gd name="T1" fmla="*/ 62 h 62"/>
                <a:gd name="T2" fmla="*/ 14 w 29"/>
                <a:gd name="T3" fmla="*/ 28 h 62"/>
                <a:gd name="T4" fmla="*/ 29 w 29"/>
                <a:gd name="T5" fmla="*/ 0 h 62"/>
              </a:gdLst>
              <a:ahLst/>
              <a:cxnLst>
                <a:cxn ang="0">
                  <a:pos x="T0" y="T1"/>
                </a:cxn>
                <a:cxn ang="0">
                  <a:pos x="T2" y="T3"/>
                </a:cxn>
                <a:cxn ang="0">
                  <a:pos x="T4" y="T5"/>
                </a:cxn>
              </a:cxnLst>
              <a:rect l="0" t="0" r="r" b="b"/>
              <a:pathLst>
                <a:path w="29" h="62">
                  <a:moveTo>
                    <a:pt x="0" y="62"/>
                  </a:moveTo>
                  <a:lnTo>
                    <a:pt x="14" y="28"/>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922" name="Line 258"/>
            <p:cNvSpPr>
              <a:spLocks noChangeShapeType="1"/>
            </p:cNvSpPr>
            <p:nvPr/>
          </p:nvSpPr>
          <p:spPr bwMode="auto">
            <a:xfrm flipV="1">
              <a:off x="1542"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923" name="Line 259"/>
            <p:cNvSpPr>
              <a:spLocks noChangeShapeType="1"/>
            </p:cNvSpPr>
            <p:nvPr/>
          </p:nvSpPr>
          <p:spPr bwMode="auto">
            <a:xfrm flipV="1">
              <a:off x="1560"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924" name="Freeform 260"/>
            <p:cNvSpPr>
              <a:spLocks/>
            </p:cNvSpPr>
            <p:nvPr/>
          </p:nvSpPr>
          <p:spPr bwMode="auto">
            <a:xfrm>
              <a:off x="1578" y="769"/>
              <a:ext cx="22" cy="33"/>
            </a:xfrm>
            <a:custGeom>
              <a:avLst/>
              <a:gdLst>
                <a:gd name="T0" fmla="*/ 0 w 29"/>
                <a:gd name="T1" fmla="*/ 58 h 58"/>
                <a:gd name="T2" fmla="*/ 14 w 29"/>
                <a:gd name="T3" fmla="*/ 29 h 58"/>
                <a:gd name="T4" fmla="*/ 29 w 29"/>
                <a:gd name="T5" fmla="*/ 0 h 58"/>
              </a:gdLst>
              <a:ahLst/>
              <a:cxnLst>
                <a:cxn ang="0">
                  <a:pos x="T0" y="T1"/>
                </a:cxn>
                <a:cxn ang="0">
                  <a:pos x="T2" y="T3"/>
                </a:cxn>
                <a:cxn ang="0">
                  <a:pos x="T4" y="T5"/>
                </a:cxn>
              </a:cxnLst>
              <a:rect l="0" t="0" r="r" b="b"/>
              <a:pathLst>
                <a:path w="29" h="58">
                  <a:moveTo>
                    <a:pt x="0" y="58"/>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925" name="Line 261"/>
            <p:cNvSpPr>
              <a:spLocks noChangeShapeType="1"/>
            </p:cNvSpPr>
            <p:nvPr/>
          </p:nvSpPr>
          <p:spPr bwMode="auto">
            <a:xfrm flipV="1">
              <a:off x="1600"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926" name="Freeform 262"/>
            <p:cNvSpPr>
              <a:spLocks/>
            </p:cNvSpPr>
            <p:nvPr/>
          </p:nvSpPr>
          <p:spPr bwMode="auto">
            <a:xfrm>
              <a:off x="1618" y="712"/>
              <a:ext cx="21" cy="27"/>
            </a:xfrm>
            <a:custGeom>
              <a:avLst/>
              <a:gdLst>
                <a:gd name="T0" fmla="*/ 0 w 28"/>
                <a:gd name="T1" fmla="*/ 48 h 48"/>
                <a:gd name="T2" fmla="*/ 14 w 28"/>
                <a:gd name="T3" fmla="*/ 24 h 48"/>
                <a:gd name="T4" fmla="*/ 28 w 28"/>
                <a:gd name="T5" fmla="*/ 0 h 48"/>
              </a:gdLst>
              <a:ahLst/>
              <a:cxnLst>
                <a:cxn ang="0">
                  <a:pos x="T0" y="T1"/>
                </a:cxn>
                <a:cxn ang="0">
                  <a:pos x="T2" y="T3"/>
                </a:cxn>
                <a:cxn ang="0">
                  <a:pos x="T4" y="T5"/>
                </a:cxn>
              </a:cxnLst>
              <a:rect l="0" t="0" r="r" b="b"/>
              <a:pathLst>
                <a:path w="28" h="48">
                  <a:moveTo>
                    <a:pt x="0" y="48"/>
                  </a:moveTo>
                  <a:lnTo>
                    <a:pt x="14" y="2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927" name="Freeform 263"/>
            <p:cNvSpPr>
              <a:spLocks/>
            </p:cNvSpPr>
            <p:nvPr/>
          </p:nvSpPr>
          <p:spPr bwMode="auto">
            <a:xfrm>
              <a:off x="1639" y="686"/>
              <a:ext cx="18" cy="26"/>
            </a:xfrm>
            <a:custGeom>
              <a:avLst/>
              <a:gdLst>
                <a:gd name="T0" fmla="*/ 0 w 24"/>
                <a:gd name="T1" fmla="*/ 47 h 47"/>
                <a:gd name="T2" fmla="*/ 10 w 24"/>
                <a:gd name="T3" fmla="*/ 24 h 47"/>
                <a:gd name="T4" fmla="*/ 24 w 24"/>
                <a:gd name="T5" fmla="*/ 0 h 47"/>
              </a:gdLst>
              <a:ahLst/>
              <a:cxnLst>
                <a:cxn ang="0">
                  <a:pos x="T0" y="T1"/>
                </a:cxn>
                <a:cxn ang="0">
                  <a:pos x="T2" y="T3"/>
                </a:cxn>
                <a:cxn ang="0">
                  <a:pos x="T4" y="T5"/>
                </a:cxn>
              </a:cxnLst>
              <a:rect l="0" t="0" r="r" b="b"/>
              <a:pathLst>
                <a:path w="24" h="47">
                  <a:moveTo>
                    <a:pt x="0" y="47"/>
                  </a:moveTo>
                  <a:lnTo>
                    <a:pt x="10" y="2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928" name="Freeform 264"/>
            <p:cNvSpPr>
              <a:spLocks/>
            </p:cNvSpPr>
            <p:nvPr/>
          </p:nvSpPr>
          <p:spPr bwMode="auto">
            <a:xfrm>
              <a:off x="1657" y="664"/>
              <a:ext cx="21" cy="22"/>
            </a:xfrm>
            <a:custGeom>
              <a:avLst/>
              <a:gdLst>
                <a:gd name="T0" fmla="*/ 0 w 29"/>
                <a:gd name="T1" fmla="*/ 39 h 39"/>
                <a:gd name="T2" fmla="*/ 15 w 29"/>
                <a:gd name="T3" fmla="*/ 19 h 39"/>
                <a:gd name="T4" fmla="*/ 29 w 29"/>
                <a:gd name="T5" fmla="*/ 0 h 39"/>
              </a:gdLst>
              <a:ahLst/>
              <a:cxnLst>
                <a:cxn ang="0">
                  <a:pos x="T0" y="T1"/>
                </a:cxn>
                <a:cxn ang="0">
                  <a:pos x="T2" y="T3"/>
                </a:cxn>
                <a:cxn ang="0">
                  <a:pos x="T4" y="T5"/>
                </a:cxn>
              </a:cxnLst>
              <a:rect l="0" t="0" r="r" b="b"/>
              <a:pathLst>
                <a:path w="29" h="39">
                  <a:moveTo>
                    <a:pt x="0" y="39"/>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929" name="Freeform 265"/>
            <p:cNvSpPr>
              <a:spLocks/>
            </p:cNvSpPr>
            <p:nvPr/>
          </p:nvSpPr>
          <p:spPr bwMode="auto">
            <a:xfrm>
              <a:off x="1678" y="643"/>
              <a:ext cx="18" cy="21"/>
            </a:xfrm>
            <a:custGeom>
              <a:avLst/>
              <a:gdLst>
                <a:gd name="T0" fmla="*/ 0 w 24"/>
                <a:gd name="T1" fmla="*/ 38 h 38"/>
                <a:gd name="T2" fmla="*/ 15 w 24"/>
                <a:gd name="T3" fmla="*/ 19 h 38"/>
                <a:gd name="T4" fmla="*/ 24 w 24"/>
                <a:gd name="T5" fmla="*/ 0 h 38"/>
              </a:gdLst>
              <a:ahLst/>
              <a:cxnLst>
                <a:cxn ang="0">
                  <a:pos x="T0" y="T1"/>
                </a:cxn>
                <a:cxn ang="0">
                  <a:pos x="T2" y="T3"/>
                </a:cxn>
                <a:cxn ang="0">
                  <a:pos x="T4" y="T5"/>
                </a:cxn>
              </a:cxnLst>
              <a:rect l="0" t="0" r="r" b="b"/>
              <a:pathLst>
                <a:path w="24" h="38">
                  <a:moveTo>
                    <a:pt x="0" y="38"/>
                  </a:moveTo>
                  <a:lnTo>
                    <a:pt x="15" y="19"/>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930" name="Freeform 266"/>
            <p:cNvSpPr>
              <a:spLocks/>
            </p:cNvSpPr>
            <p:nvPr/>
          </p:nvSpPr>
          <p:spPr bwMode="auto">
            <a:xfrm>
              <a:off x="1696" y="626"/>
              <a:ext cx="18" cy="17"/>
            </a:xfrm>
            <a:custGeom>
              <a:avLst/>
              <a:gdLst>
                <a:gd name="T0" fmla="*/ 0 w 24"/>
                <a:gd name="T1" fmla="*/ 29 h 29"/>
                <a:gd name="T2" fmla="*/ 10 w 24"/>
                <a:gd name="T3" fmla="*/ 14 h 29"/>
                <a:gd name="T4" fmla="*/ 24 w 24"/>
                <a:gd name="T5" fmla="*/ 0 h 29"/>
              </a:gdLst>
              <a:ahLst/>
              <a:cxnLst>
                <a:cxn ang="0">
                  <a:pos x="T0" y="T1"/>
                </a:cxn>
                <a:cxn ang="0">
                  <a:pos x="T2" y="T3"/>
                </a:cxn>
                <a:cxn ang="0">
                  <a:pos x="T4" y="T5"/>
                </a:cxn>
              </a:cxnLst>
              <a:rect l="0" t="0" r="r" b="b"/>
              <a:pathLst>
                <a:path w="24" h="29">
                  <a:moveTo>
                    <a:pt x="0" y="29"/>
                  </a:moveTo>
                  <a:lnTo>
                    <a:pt x="10" y="1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931" name="Freeform 267"/>
            <p:cNvSpPr>
              <a:spLocks/>
            </p:cNvSpPr>
            <p:nvPr/>
          </p:nvSpPr>
          <p:spPr bwMode="auto">
            <a:xfrm>
              <a:off x="1714" y="610"/>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932" name="Line 268"/>
            <p:cNvSpPr>
              <a:spLocks noChangeShapeType="1"/>
            </p:cNvSpPr>
            <p:nvPr/>
          </p:nvSpPr>
          <p:spPr bwMode="auto">
            <a:xfrm flipV="1">
              <a:off x="1736"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933" name="Freeform 269"/>
            <p:cNvSpPr>
              <a:spLocks/>
            </p:cNvSpPr>
            <p:nvPr/>
          </p:nvSpPr>
          <p:spPr bwMode="auto">
            <a:xfrm>
              <a:off x="1754" y="591"/>
              <a:ext cx="22" cy="8"/>
            </a:xfrm>
            <a:custGeom>
              <a:avLst/>
              <a:gdLst>
                <a:gd name="T0" fmla="*/ 0 w 29"/>
                <a:gd name="T1" fmla="*/ 14 h 14"/>
                <a:gd name="T2" fmla="*/ 14 w 29"/>
                <a:gd name="T3" fmla="*/ 4 h 14"/>
                <a:gd name="T4" fmla="*/ 29 w 29"/>
                <a:gd name="T5" fmla="*/ 0 h 14"/>
              </a:gdLst>
              <a:ahLst/>
              <a:cxnLst>
                <a:cxn ang="0">
                  <a:pos x="T0" y="T1"/>
                </a:cxn>
                <a:cxn ang="0">
                  <a:pos x="T2" y="T3"/>
                </a:cxn>
                <a:cxn ang="0">
                  <a:pos x="T4" y="T5"/>
                </a:cxn>
              </a:cxnLst>
              <a:rect l="0" t="0" r="r" b="b"/>
              <a:pathLst>
                <a:path w="29" h="14">
                  <a:moveTo>
                    <a:pt x="0" y="14"/>
                  </a:moveTo>
                  <a:lnTo>
                    <a:pt x="14" y="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934" name="Freeform 270"/>
            <p:cNvSpPr>
              <a:spLocks/>
            </p:cNvSpPr>
            <p:nvPr/>
          </p:nvSpPr>
          <p:spPr bwMode="auto">
            <a:xfrm>
              <a:off x="1776" y="586"/>
              <a:ext cx="18" cy="5"/>
            </a:xfrm>
            <a:custGeom>
              <a:avLst/>
              <a:gdLst>
                <a:gd name="T0" fmla="*/ 0 w 24"/>
                <a:gd name="T1" fmla="*/ 10 h 10"/>
                <a:gd name="T2" fmla="*/ 14 w 24"/>
                <a:gd name="T3" fmla="*/ 5 h 10"/>
                <a:gd name="T4" fmla="*/ 24 w 24"/>
                <a:gd name="T5" fmla="*/ 0 h 10"/>
              </a:gdLst>
              <a:ahLst/>
              <a:cxnLst>
                <a:cxn ang="0">
                  <a:pos x="T0" y="T1"/>
                </a:cxn>
                <a:cxn ang="0">
                  <a:pos x="T2" y="T3"/>
                </a:cxn>
                <a:cxn ang="0">
                  <a:pos x="T4" y="T5"/>
                </a:cxn>
              </a:cxnLst>
              <a:rect l="0" t="0" r="r" b="b"/>
              <a:pathLst>
                <a:path w="24" h="10">
                  <a:moveTo>
                    <a:pt x="0" y="10"/>
                  </a:moveTo>
                  <a:lnTo>
                    <a:pt x="14" y="5"/>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935" name="Freeform 271"/>
            <p:cNvSpPr>
              <a:spLocks/>
            </p:cNvSpPr>
            <p:nvPr/>
          </p:nvSpPr>
          <p:spPr bwMode="auto">
            <a:xfrm>
              <a:off x="1794" y="586"/>
              <a:ext cx="18" cy="0"/>
            </a:xfrm>
            <a:custGeom>
              <a:avLst/>
              <a:gdLst>
                <a:gd name="T0" fmla="*/ 0 w 24"/>
                <a:gd name="T1" fmla="*/ 9 w 24"/>
                <a:gd name="T2" fmla="*/ 24 w 24"/>
              </a:gdLst>
              <a:ahLst/>
              <a:cxnLst>
                <a:cxn ang="0">
                  <a:pos x="T0" y="0"/>
                </a:cxn>
                <a:cxn ang="0">
                  <a:pos x="T1" y="0"/>
                </a:cxn>
                <a:cxn ang="0">
                  <a:pos x="T2" y="0"/>
                </a:cxn>
              </a:cxnLst>
              <a:rect l="0" t="0" r="r" b="b"/>
              <a:pathLst>
                <a:path w="24">
                  <a:moveTo>
                    <a:pt x="0" y="0"/>
                  </a:moveTo>
                  <a:lnTo>
                    <a:pt x="9"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936" name="Freeform 272"/>
            <p:cNvSpPr>
              <a:spLocks/>
            </p:cNvSpPr>
            <p:nvPr/>
          </p:nvSpPr>
          <p:spPr bwMode="auto">
            <a:xfrm>
              <a:off x="1812" y="586"/>
              <a:ext cx="21" cy="0"/>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937" name="Freeform 273"/>
            <p:cNvSpPr>
              <a:spLocks/>
            </p:cNvSpPr>
            <p:nvPr/>
          </p:nvSpPr>
          <p:spPr bwMode="auto">
            <a:xfrm>
              <a:off x="1833" y="586"/>
              <a:ext cx="18" cy="5"/>
            </a:xfrm>
            <a:custGeom>
              <a:avLst/>
              <a:gdLst>
                <a:gd name="T0" fmla="*/ 0 w 24"/>
                <a:gd name="T1" fmla="*/ 0 h 10"/>
                <a:gd name="T2" fmla="*/ 10 w 24"/>
                <a:gd name="T3" fmla="*/ 5 h 10"/>
                <a:gd name="T4" fmla="*/ 24 w 24"/>
                <a:gd name="T5" fmla="*/ 10 h 10"/>
              </a:gdLst>
              <a:ahLst/>
              <a:cxnLst>
                <a:cxn ang="0">
                  <a:pos x="T0" y="T1"/>
                </a:cxn>
                <a:cxn ang="0">
                  <a:pos x="T2" y="T3"/>
                </a:cxn>
                <a:cxn ang="0">
                  <a:pos x="T4" y="T5"/>
                </a:cxn>
              </a:cxnLst>
              <a:rect l="0" t="0" r="r" b="b"/>
              <a:pathLst>
                <a:path w="24" h="10">
                  <a:moveTo>
                    <a:pt x="0" y="0"/>
                  </a:moveTo>
                  <a:lnTo>
                    <a:pt x="10" y="5"/>
                  </a:lnTo>
                  <a:lnTo>
                    <a:pt x="24"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938" name="Freeform 274"/>
            <p:cNvSpPr>
              <a:spLocks/>
            </p:cNvSpPr>
            <p:nvPr/>
          </p:nvSpPr>
          <p:spPr bwMode="auto">
            <a:xfrm>
              <a:off x="1851" y="591"/>
              <a:ext cx="22" cy="8"/>
            </a:xfrm>
            <a:custGeom>
              <a:avLst/>
              <a:gdLst>
                <a:gd name="T0" fmla="*/ 0 w 29"/>
                <a:gd name="T1" fmla="*/ 0 h 14"/>
                <a:gd name="T2" fmla="*/ 15 w 29"/>
                <a:gd name="T3" fmla="*/ 4 h 14"/>
                <a:gd name="T4" fmla="*/ 29 w 29"/>
                <a:gd name="T5" fmla="*/ 14 h 14"/>
              </a:gdLst>
              <a:ahLst/>
              <a:cxnLst>
                <a:cxn ang="0">
                  <a:pos x="T0" y="T1"/>
                </a:cxn>
                <a:cxn ang="0">
                  <a:pos x="T2" y="T3"/>
                </a:cxn>
                <a:cxn ang="0">
                  <a:pos x="T4" y="T5"/>
                </a:cxn>
              </a:cxnLst>
              <a:rect l="0" t="0" r="r" b="b"/>
              <a:pathLst>
                <a:path w="29" h="14">
                  <a:moveTo>
                    <a:pt x="0" y="0"/>
                  </a:moveTo>
                  <a:lnTo>
                    <a:pt x="15" y="4"/>
                  </a:lnTo>
                  <a:lnTo>
                    <a:pt x="29" y="1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939" name="Line 275"/>
            <p:cNvSpPr>
              <a:spLocks noChangeShapeType="1"/>
            </p:cNvSpPr>
            <p:nvPr/>
          </p:nvSpPr>
          <p:spPr bwMode="auto">
            <a:xfrm>
              <a:off x="1873"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940" name="Freeform 276"/>
            <p:cNvSpPr>
              <a:spLocks/>
            </p:cNvSpPr>
            <p:nvPr/>
          </p:nvSpPr>
          <p:spPr bwMode="auto">
            <a:xfrm>
              <a:off x="1891" y="610"/>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941" name="Freeform 277"/>
            <p:cNvSpPr>
              <a:spLocks/>
            </p:cNvSpPr>
            <p:nvPr/>
          </p:nvSpPr>
          <p:spPr bwMode="auto">
            <a:xfrm>
              <a:off x="1913" y="626"/>
              <a:ext cx="18" cy="17"/>
            </a:xfrm>
            <a:custGeom>
              <a:avLst/>
              <a:gdLst>
                <a:gd name="T0" fmla="*/ 0 w 24"/>
                <a:gd name="T1" fmla="*/ 0 h 29"/>
                <a:gd name="T2" fmla="*/ 14 w 24"/>
                <a:gd name="T3" fmla="*/ 14 h 29"/>
                <a:gd name="T4" fmla="*/ 24 w 24"/>
                <a:gd name="T5" fmla="*/ 29 h 29"/>
              </a:gdLst>
              <a:ahLst/>
              <a:cxnLst>
                <a:cxn ang="0">
                  <a:pos x="T0" y="T1"/>
                </a:cxn>
                <a:cxn ang="0">
                  <a:pos x="T2" y="T3"/>
                </a:cxn>
                <a:cxn ang="0">
                  <a:pos x="T4" y="T5"/>
                </a:cxn>
              </a:cxnLst>
              <a:rect l="0" t="0" r="r" b="b"/>
              <a:pathLst>
                <a:path w="24" h="29">
                  <a:moveTo>
                    <a:pt x="0" y="0"/>
                  </a:moveTo>
                  <a:lnTo>
                    <a:pt x="14" y="14"/>
                  </a:lnTo>
                  <a:lnTo>
                    <a:pt x="24"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942" name="Freeform 278"/>
            <p:cNvSpPr>
              <a:spLocks/>
            </p:cNvSpPr>
            <p:nvPr/>
          </p:nvSpPr>
          <p:spPr bwMode="auto">
            <a:xfrm>
              <a:off x="1931" y="643"/>
              <a:ext cx="18" cy="21"/>
            </a:xfrm>
            <a:custGeom>
              <a:avLst/>
              <a:gdLst>
                <a:gd name="T0" fmla="*/ 0 w 24"/>
                <a:gd name="T1" fmla="*/ 0 h 38"/>
                <a:gd name="T2" fmla="*/ 9 w 24"/>
                <a:gd name="T3" fmla="*/ 19 h 38"/>
                <a:gd name="T4" fmla="*/ 24 w 24"/>
                <a:gd name="T5" fmla="*/ 38 h 38"/>
              </a:gdLst>
              <a:ahLst/>
              <a:cxnLst>
                <a:cxn ang="0">
                  <a:pos x="T0" y="T1"/>
                </a:cxn>
                <a:cxn ang="0">
                  <a:pos x="T2" y="T3"/>
                </a:cxn>
                <a:cxn ang="0">
                  <a:pos x="T4" y="T5"/>
                </a:cxn>
              </a:cxnLst>
              <a:rect l="0" t="0" r="r" b="b"/>
              <a:pathLst>
                <a:path w="24" h="38">
                  <a:moveTo>
                    <a:pt x="0" y="0"/>
                  </a:moveTo>
                  <a:lnTo>
                    <a:pt x="9" y="19"/>
                  </a:lnTo>
                  <a:lnTo>
                    <a:pt x="24" y="3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943" name="Freeform 279"/>
            <p:cNvSpPr>
              <a:spLocks/>
            </p:cNvSpPr>
            <p:nvPr/>
          </p:nvSpPr>
          <p:spPr bwMode="auto">
            <a:xfrm>
              <a:off x="1949" y="664"/>
              <a:ext cx="21" cy="22"/>
            </a:xfrm>
            <a:custGeom>
              <a:avLst/>
              <a:gdLst>
                <a:gd name="T0" fmla="*/ 0 w 29"/>
                <a:gd name="T1" fmla="*/ 0 h 39"/>
                <a:gd name="T2" fmla="*/ 14 w 29"/>
                <a:gd name="T3" fmla="*/ 19 h 39"/>
                <a:gd name="T4" fmla="*/ 29 w 29"/>
                <a:gd name="T5" fmla="*/ 39 h 39"/>
              </a:gdLst>
              <a:ahLst/>
              <a:cxnLst>
                <a:cxn ang="0">
                  <a:pos x="T0" y="T1"/>
                </a:cxn>
                <a:cxn ang="0">
                  <a:pos x="T2" y="T3"/>
                </a:cxn>
                <a:cxn ang="0">
                  <a:pos x="T4" y="T5"/>
                </a:cxn>
              </a:cxnLst>
              <a:rect l="0" t="0" r="r" b="b"/>
              <a:pathLst>
                <a:path w="29" h="39">
                  <a:moveTo>
                    <a:pt x="0" y="0"/>
                  </a:moveTo>
                  <a:lnTo>
                    <a:pt x="14" y="19"/>
                  </a:lnTo>
                  <a:lnTo>
                    <a:pt x="29" y="3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944" name="Freeform 280"/>
            <p:cNvSpPr>
              <a:spLocks/>
            </p:cNvSpPr>
            <p:nvPr/>
          </p:nvSpPr>
          <p:spPr bwMode="auto">
            <a:xfrm>
              <a:off x="1970" y="686"/>
              <a:ext cx="18" cy="26"/>
            </a:xfrm>
            <a:custGeom>
              <a:avLst/>
              <a:gdLst>
                <a:gd name="T0" fmla="*/ 0 w 24"/>
                <a:gd name="T1" fmla="*/ 0 h 47"/>
                <a:gd name="T2" fmla="*/ 9 w 24"/>
                <a:gd name="T3" fmla="*/ 24 h 47"/>
                <a:gd name="T4" fmla="*/ 24 w 24"/>
                <a:gd name="T5" fmla="*/ 47 h 47"/>
              </a:gdLst>
              <a:ahLst/>
              <a:cxnLst>
                <a:cxn ang="0">
                  <a:pos x="T0" y="T1"/>
                </a:cxn>
                <a:cxn ang="0">
                  <a:pos x="T2" y="T3"/>
                </a:cxn>
                <a:cxn ang="0">
                  <a:pos x="T4" y="T5"/>
                </a:cxn>
              </a:cxnLst>
              <a:rect l="0" t="0" r="r" b="b"/>
              <a:pathLst>
                <a:path w="24" h="47">
                  <a:moveTo>
                    <a:pt x="0" y="0"/>
                  </a:moveTo>
                  <a:lnTo>
                    <a:pt x="9" y="24"/>
                  </a:lnTo>
                  <a:lnTo>
                    <a:pt x="24" y="4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945" name="Freeform 281"/>
            <p:cNvSpPr>
              <a:spLocks/>
            </p:cNvSpPr>
            <p:nvPr/>
          </p:nvSpPr>
          <p:spPr bwMode="auto">
            <a:xfrm>
              <a:off x="1988" y="712"/>
              <a:ext cx="21" cy="27"/>
            </a:xfrm>
            <a:custGeom>
              <a:avLst/>
              <a:gdLst>
                <a:gd name="T0" fmla="*/ 0 w 28"/>
                <a:gd name="T1" fmla="*/ 0 h 48"/>
                <a:gd name="T2" fmla="*/ 14 w 28"/>
                <a:gd name="T3" fmla="*/ 24 h 48"/>
                <a:gd name="T4" fmla="*/ 28 w 28"/>
                <a:gd name="T5" fmla="*/ 48 h 48"/>
              </a:gdLst>
              <a:ahLst/>
              <a:cxnLst>
                <a:cxn ang="0">
                  <a:pos x="T0" y="T1"/>
                </a:cxn>
                <a:cxn ang="0">
                  <a:pos x="T2" y="T3"/>
                </a:cxn>
                <a:cxn ang="0">
                  <a:pos x="T4" y="T5"/>
                </a:cxn>
              </a:cxnLst>
              <a:rect l="0" t="0" r="r" b="b"/>
              <a:pathLst>
                <a:path w="28" h="48">
                  <a:moveTo>
                    <a:pt x="0" y="0"/>
                  </a:moveTo>
                  <a:lnTo>
                    <a:pt x="14" y="24"/>
                  </a:lnTo>
                  <a:lnTo>
                    <a:pt x="28"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946" name="Line 282"/>
            <p:cNvSpPr>
              <a:spLocks noChangeShapeType="1"/>
            </p:cNvSpPr>
            <p:nvPr/>
          </p:nvSpPr>
          <p:spPr bwMode="auto">
            <a:xfrm>
              <a:off x="2009"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947" name="Freeform 283"/>
            <p:cNvSpPr>
              <a:spLocks/>
            </p:cNvSpPr>
            <p:nvPr/>
          </p:nvSpPr>
          <p:spPr bwMode="auto">
            <a:xfrm>
              <a:off x="2027" y="769"/>
              <a:ext cx="22" cy="33"/>
            </a:xfrm>
            <a:custGeom>
              <a:avLst/>
              <a:gdLst>
                <a:gd name="T0" fmla="*/ 0 w 29"/>
                <a:gd name="T1" fmla="*/ 0 h 58"/>
                <a:gd name="T2" fmla="*/ 15 w 29"/>
                <a:gd name="T3" fmla="*/ 29 h 58"/>
                <a:gd name="T4" fmla="*/ 29 w 29"/>
                <a:gd name="T5" fmla="*/ 58 h 58"/>
              </a:gdLst>
              <a:ahLst/>
              <a:cxnLst>
                <a:cxn ang="0">
                  <a:pos x="T0" y="T1"/>
                </a:cxn>
                <a:cxn ang="0">
                  <a:pos x="T2" y="T3"/>
                </a:cxn>
                <a:cxn ang="0">
                  <a:pos x="T4" y="T5"/>
                </a:cxn>
              </a:cxnLst>
              <a:rect l="0" t="0" r="r" b="b"/>
              <a:pathLst>
                <a:path w="29" h="58">
                  <a:moveTo>
                    <a:pt x="0" y="0"/>
                  </a:moveTo>
                  <a:lnTo>
                    <a:pt x="15"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948" name="Line 284"/>
            <p:cNvSpPr>
              <a:spLocks noChangeShapeType="1"/>
            </p:cNvSpPr>
            <p:nvPr/>
          </p:nvSpPr>
          <p:spPr bwMode="auto">
            <a:xfrm>
              <a:off x="2049"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949" name="Line 285"/>
            <p:cNvSpPr>
              <a:spLocks noChangeShapeType="1"/>
            </p:cNvSpPr>
            <p:nvPr/>
          </p:nvSpPr>
          <p:spPr bwMode="auto">
            <a:xfrm>
              <a:off x="2067"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950" name="Freeform 286"/>
            <p:cNvSpPr>
              <a:spLocks/>
            </p:cNvSpPr>
            <p:nvPr/>
          </p:nvSpPr>
          <p:spPr bwMode="auto">
            <a:xfrm>
              <a:off x="2085" y="872"/>
              <a:ext cx="22" cy="35"/>
            </a:xfrm>
            <a:custGeom>
              <a:avLst/>
              <a:gdLst>
                <a:gd name="T0" fmla="*/ 0 w 29"/>
                <a:gd name="T1" fmla="*/ 0 h 62"/>
                <a:gd name="T2" fmla="*/ 15 w 29"/>
                <a:gd name="T3" fmla="*/ 28 h 62"/>
                <a:gd name="T4" fmla="*/ 29 w 29"/>
                <a:gd name="T5" fmla="*/ 62 h 62"/>
              </a:gdLst>
              <a:ahLst/>
              <a:cxnLst>
                <a:cxn ang="0">
                  <a:pos x="T0" y="T1"/>
                </a:cxn>
                <a:cxn ang="0">
                  <a:pos x="T2" y="T3"/>
                </a:cxn>
                <a:cxn ang="0">
                  <a:pos x="T4" y="T5"/>
                </a:cxn>
              </a:cxnLst>
              <a:rect l="0" t="0" r="r" b="b"/>
              <a:pathLst>
                <a:path w="29" h="62">
                  <a:moveTo>
                    <a:pt x="0" y="0"/>
                  </a:moveTo>
                  <a:lnTo>
                    <a:pt x="15" y="28"/>
                  </a:lnTo>
                  <a:lnTo>
                    <a:pt x="29" y="6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951" name="Line 287"/>
            <p:cNvSpPr>
              <a:spLocks noChangeShapeType="1"/>
            </p:cNvSpPr>
            <p:nvPr/>
          </p:nvSpPr>
          <p:spPr bwMode="auto">
            <a:xfrm>
              <a:off x="2107"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952" name="Freeform 288"/>
            <p:cNvSpPr>
              <a:spLocks/>
            </p:cNvSpPr>
            <p:nvPr/>
          </p:nvSpPr>
          <p:spPr bwMode="auto">
            <a:xfrm>
              <a:off x="2125" y="945"/>
              <a:ext cx="22" cy="40"/>
            </a:xfrm>
            <a:custGeom>
              <a:avLst/>
              <a:gdLst>
                <a:gd name="T0" fmla="*/ 0 w 29"/>
                <a:gd name="T1" fmla="*/ 0 h 72"/>
                <a:gd name="T2" fmla="*/ 14 w 29"/>
                <a:gd name="T3" fmla="*/ 34 h 72"/>
                <a:gd name="T4" fmla="*/ 29 w 29"/>
                <a:gd name="T5" fmla="*/ 72 h 72"/>
              </a:gdLst>
              <a:ahLst/>
              <a:cxnLst>
                <a:cxn ang="0">
                  <a:pos x="T0" y="T1"/>
                </a:cxn>
                <a:cxn ang="0">
                  <a:pos x="T2" y="T3"/>
                </a:cxn>
                <a:cxn ang="0">
                  <a:pos x="T4" y="T5"/>
                </a:cxn>
              </a:cxnLst>
              <a:rect l="0" t="0" r="r" b="b"/>
              <a:pathLst>
                <a:path w="29" h="72">
                  <a:moveTo>
                    <a:pt x="0" y="0"/>
                  </a:moveTo>
                  <a:lnTo>
                    <a:pt x="14" y="34"/>
                  </a:lnTo>
                  <a:lnTo>
                    <a:pt x="29"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953" name="Line 289"/>
            <p:cNvSpPr>
              <a:spLocks noChangeShapeType="1"/>
            </p:cNvSpPr>
            <p:nvPr/>
          </p:nvSpPr>
          <p:spPr bwMode="auto">
            <a:xfrm>
              <a:off x="2147"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954" name="Line 290"/>
            <p:cNvSpPr>
              <a:spLocks noChangeShapeType="1"/>
            </p:cNvSpPr>
            <p:nvPr/>
          </p:nvSpPr>
          <p:spPr bwMode="auto">
            <a:xfrm>
              <a:off x="2165"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955" name="Freeform 291"/>
            <p:cNvSpPr>
              <a:spLocks/>
            </p:cNvSpPr>
            <p:nvPr/>
          </p:nvSpPr>
          <p:spPr bwMode="auto">
            <a:xfrm>
              <a:off x="2183" y="1063"/>
              <a:ext cx="21" cy="41"/>
            </a:xfrm>
            <a:custGeom>
              <a:avLst/>
              <a:gdLst>
                <a:gd name="T0" fmla="*/ 0 w 28"/>
                <a:gd name="T1" fmla="*/ 0 h 72"/>
                <a:gd name="T2" fmla="*/ 14 w 28"/>
                <a:gd name="T3" fmla="*/ 34 h 72"/>
                <a:gd name="T4" fmla="*/ 28 w 28"/>
                <a:gd name="T5" fmla="*/ 72 h 72"/>
              </a:gdLst>
              <a:ahLst/>
              <a:cxnLst>
                <a:cxn ang="0">
                  <a:pos x="T0" y="T1"/>
                </a:cxn>
                <a:cxn ang="0">
                  <a:pos x="T2" y="T3"/>
                </a:cxn>
                <a:cxn ang="0">
                  <a:pos x="T4" y="T5"/>
                </a:cxn>
              </a:cxnLst>
              <a:rect l="0" t="0" r="r" b="b"/>
              <a:pathLst>
                <a:path w="28" h="72">
                  <a:moveTo>
                    <a:pt x="0" y="0"/>
                  </a:moveTo>
                  <a:lnTo>
                    <a:pt x="14" y="34"/>
                  </a:lnTo>
                  <a:lnTo>
                    <a:pt x="28"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956" name="Line 292"/>
            <p:cNvSpPr>
              <a:spLocks noChangeShapeType="1"/>
            </p:cNvSpPr>
            <p:nvPr/>
          </p:nvSpPr>
          <p:spPr bwMode="auto">
            <a:xfrm>
              <a:off x="2204"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957" name="Freeform 293"/>
            <p:cNvSpPr>
              <a:spLocks/>
            </p:cNvSpPr>
            <p:nvPr/>
          </p:nvSpPr>
          <p:spPr bwMode="auto">
            <a:xfrm>
              <a:off x="2222" y="1144"/>
              <a:ext cx="22"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958" name="Freeform 294"/>
            <p:cNvSpPr>
              <a:spLocks/>
            </p:cNvSpPr>
            <p:nvPr/>
          </p:nvSpPr>
          <p:spPr bwMode="auto">
            <a:xfrm>
              <a:off x="2244" y="1182"/>
              <a:ext cx="18" cy="40"/>
            </a:xfrm>
            <a:custGeom>
              <a:avLst/>
              <a:gdLst>
                <a:gd name="T0" fmla="*/ 0 w 24"/>
                <a:gd name="T1" fmla="*/ 0 h 72"/>
                <a:gd name="T2" fmla="*/ 10 w 24"/>
                <a:gd name="T3" fmla="*/ 34 h 72"/>
                <a:gd name="T4" fmla="*/ 24 w 24"/>
                <a:gd name="T5" fmla="*/ 72 h 72"/>
              </a:gdLst>
              <a:ahLst/>
              <a:cxnLst>
                <a:cxn ang="0">
                  <a:pos x="T0" y="T1"/>
                </a:cxn>
                <a:cxn ang="0">
                  <a:pos x="T2" y="T3"/>
                </a:cxn>
                <a:cxn ang="0">
                  <a:pos x="T4" y="T5"/>
                </a:cxn>
              </a:cxnLst>
              <a:rect l="0" t="0" r="r" b="b"/>
              <a:pathLst>
                <a:path w="24" h="72">
                  <a:moveTo>
                    <a:pt x="0" y="0"/>
                  </a:moveTo>
                  <a:lnTo>
                    <a:pt x="10" y="34"/>
                  </a:lnTo>
                  <a:lnTo>
                    <a:pt x="24"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959" name="Freeform 295"/>
            <p:cNvSpPr>
              <a:spLocks/>
            </p:cNvSpPr>
            <p:nvPr/>
          </p:nvSpPr>
          <p:spPr bwMode="auto">
            <a:xfrm>
              <a:off x="2262" y="1222"/>
              <a:ext cx="21"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960" name="Line 296"/>
            <p:cNvSpPr>
              <a:spLocks noChangeShapeType="1"/>
            </p:cNvSpPr>
            <p:nvPr/>
          </p:nvSpPr>
          <p:spPr bwMode="auto">
            <a:xfrm>
              <a:off x="2283"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961" name="Line 297"/>
            <p:cNvSpPr>
              <a:spLocks noChangeShapeType="1"/>
            </p:cNvSpPr>
            <p:nvPr/>
          </p:nvSpPr>
          <p:spPr bwMode="auto">
            <a:xfrm>
              <a:off x="2301"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962" name="Freeform 298"/>
            <p:cNvSpPr>
              <a:spLocks/>
            </p:cNvSpPr>
            <p:nvPr/>
          </p:nvSpPr>
          <p:spPr bwMode="auto">
            <a:xfrm>
              <a:off x="2319" y="1336"/>
              <a:ext cx="22" cy="38"/>
            </a:xfrm>
            <a:custGeom>
              <a:avLst/>
              <a:gdLst>
                <a:gd name="T0" fmla="*/ 0 w 29"/>
                <a:gd name="T1" fmla="*/ 0 h 67"/>
                <a:gd name="T2" fmla="*/ 14 w 29"/>
                <a:gd name="T3" fmla="*/ 33 h 67"/>
                <a:gd name="T4" fmla="*/ 29 w 29"/>
                <a:gd name="T5" fmla="*/ 67 h 67"/>
              </a:gdLst>
              <a:ahLst/>
              <a:cxnLst>
                <a:cxn ang="0">
                  <a:pos x="T0" y="T1"/>
                </a:cxn>
                <a:cxn ang="0">
                  <a:pos x="T2" y="T3"/>
                </a:cxn>
                <a:cxn ang="0">
                  <a:pos x="T4" y="T5"/>
                </a:cxn>
              </a:cxnLst>
              <a:rect l="0" t="0" r="r" b="b"/>
              <a:pathLst>
                <a:path w="29" h="67">
                  <a:moveTo>
                    <a:pt x="0" y="0"/>
                  </a:moveTo>
                  <a:lnTo>
                    <a:pt x="14" y="33"/>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963" name="Line 299"/>
            <p:cNvSpPr>
              <a:spLocks noChangeShapeType="1"/>
            </p:cNvSpPr>
            <p:nvPr/>
          </p:nvSpPr>
          <p:spPr bwMode="auto">
            <a:xfrm>
              <a:off x="2341"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964" name="Freeform 300"/>
            <p:cNvSpPr>
              <a:spLocks/>
            </p:cNvSpPr>
            <p:nvPr/>
          </p:nvSpPr>
          <p:spPr bwMode="auto">
            <a:xfrm>
              <a:off x="2359" y="1409"/>
              <a:ext cx="22" cy="32"/>
            </a:xfrm>
            <a:custGeom>
              <a:avLst/>
              <a:gdLst>
                <a:gd name="T0" fmla="*/ 0 w 29"/>
                <a:gd name="T1" fmla="*/ 0 h 58"/>
                <a:gd name="T2" fmla="*/ 14 w 29"/>
                <a:gd name="T3" fmla="*/ 29 h 58"/>
                <a:gd name="T4" fmla="*/ 29 w 29"/>
                <a:gd name="T5" fmla="*/ 58 h 58"/>
              </a:gdLst>
              <a:ahLst/>
              <a:cxnLst>
                <a:cxn ang="0">
                  <a:pos x="T0" y="T1"/>
                </a:cxn>
                <a:cxn ang="0">
                  <a:pos x="T2" y="T3"/>
                </a:cxn>
                <a:cxn ang="0">
                  <a:pos x="T4" y="T5"/>
                </a:cxn>
              </a:cxnLst>
              <a:rect l="0" t="0" r="r" b="b"/>
              <a:pathLst>
                <a:path w="29" h="58">
                  <a:moveTo>
                    <a:pt x="0" y="0"/>
                  </a:moveTo>
                  <a:lnTo>
                    <a:pt x="14"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965" name="Line 301"/>
            <p:cNvSpPr>
              <a:spLocks noChangeShapeType="1"/>
            </p:cNvSpPr>
            <p:nvPr/>
          </p:nvSpPr>
          <p:spPr bwMode="auto">
            <a:xfrm>
              <a:off x="2381"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966" name="Line 302"/>
            <p:cNvSpPr>
              <a:spLocks noChangeShapeType="1"/>
            </p:cNvSpPr>
            <p:nvPr/>
          </p:nvSpPr>
          <p:spPr bwMode="auto">
            <a:xfrm>
              <a:off x="2399"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967" name="Freeform 303"/>
            <p:cNvSpPr>
              <a:spLocks/>
            </p:cNvSpPr>
            <p:nvPr/>
          </p:nvSpPr>
          <p:spPr bwMode="auto">
            <a:xfrm>
              <a:off x="2416" y="1506"/>
              <a:ext cx="22" cy="30"/>
            </a:xfrm>
            <a:custGeom>
              <a:avLst/>
              <a:gdLst>
                <a:gd name="T0" fmla="*/ 0 w 29"/>
                <a:gd name="T1" fmla="*/ 0 h 53"/>
                <a:gd name="T2" fmla="*/ 15 w 29"/>
                <a:gd name="T3" fmla="*/ 29 h 53"/>
                <a:gd name="T4" fmla="*/ 29 w 29"/>
                <a:gd name="T5" fmla="*/ 53 h 53"/>
              </a:gdLst>
              <a:ahLst/>
              <a:cxnLst>
                <a:cxn ang="0">
                  <a:pos x="T0" y="T1"/>
                </a:cxn>
                <a:cxn ang="0">
                  <a:pos x="T2" y="T3"/>
                </a:cxn>
                <a:cxn ang="0">
                  <a:pos x="T4" y="T5"/>
                </a:cxn>
              </a:cxnLst>
              <a:rect l="0" t="0" r="r" b="b"/>
              <a:pathLst>
                <a:path w="29" h="53">
                  <a:moveTo>
                    <a:pt x="0" y="0"/>
                  </a:moveTo>
                  <a:lnTo>
                    <a:pt x="15" y="29"/>
                  </a:lnTo>
                  <a:lnTo>
                    <a:pt x="29" y="5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968" name="Line 304"/>
            <p:cNvSpPr>
              <a:spLocks noChangeShapeType="1"/>
            </p:cNvSpPr>
            <p:nvPr/>
          </p:nvSpPr>
          <p:spPr bwMode="auto">
            <a:xfrm>
              <a:off x="2438"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969" name="Freeform 305"/>
            <p:cNvSpPr>
              <a:spLocks/>
            </p:cNvSpPr>
            <p:nvPr/>
          </p:nvSpPr>
          <p:spPr bwMode="auto">
            <a:xfrm>
              <a:off x="2456" y="1566"/>
              <a:ext cx="22" cy="27"/>
            </a:xfrm>
            <a:custGeom>
              <a:avLst/>
              <a:gdLst>
                <a:gd name="T0" fmla="*/ 0 w 29"/>
                <a:gd name="T1" fmla="*/ 0 h 48"/>
                <a:gd name="T2" fmla="*/ 15 w 29"/>
                <a:gd name="T3" fmla="*/ 24 h 48"/>
                <a:gd name="T4" fmla="*/ 29 w 29"/>
                <a:gd name="T5" fmla="*/ 48 h 48"/>
              </a:gdLst>
              <a:ahLst/>
              <a:cxnLst>
                <a:cxn ang="0">
                  <a:pos x="T0" y="T1"/>
                </a:cxn>
                <a:cxn ang="0">
                  <a:pos x="T2" y="T3"/>
                </a:cxn>
                <a:cxn ang="0">
                  <a:pos x="T4" y="T5"/>
                </a:cxn>
              </a:cxnLst>
              <a:rect l="0" t="0" r="r" b="b"/>
              <a:pathLst>
                <a:path w="29" h="48">
                  <a:moveTo>
                    <a:pt x="0" y="0"/>
                  </a:moveTo>
                  <a:lnTo>
                    <a:pt x="15" y="24"/>
                  </a:lnTo>
                  <a:lnTo>
                    <a:pt x="29"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970" name="Line 306"/>
            <p:cNvSpPr>
              <a:spLocks noChangeShapeType="1"/>
            </p:cNvSpPr>
            <p:nvPr/>
          </p:nvSpPr>
          <p:spPr bwMode="auto">
            <a:xfrm>
              <a:off x="2478"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971" name="Freeform 307"/>
            <p:cNvSpPr>
              <a:spLocks/>
            </p:cNvSpPr>
            <p:nvPr/>
          </p:nvSpPr>
          <p:spPr bwMode="auto">
            <a:xfrm>
              <a:off x="2496" y="1617"/>
              <a:ext cx="22" cy="24"/>
            </a:xfrm>
            <a:custGeom>
              <a:avLst/>
              <a:gdLst>
                <a:gd name="T0" fmla="*/ 0 w 29"/>
                <a:gd name="T1" fmla="*/ 0 h 43"/>
                <a:gd name="T2" fmla="*/ 14 w 29"/>
                <a:gd name="T3" fmla="*/ 19 h 43"/>
                <a:gd name="T4" fmla="*/ 29 w 29"/>
                <a:gd name="T5" fmla="*/ 43 h 43"/>
              </a:gdLst>
              <a:ahLst/>
              <a:cxnLst>
                <a:cxn ang="0">
                  <a:pos x="T0" y="T1"/>
                </a:cxn>
                <a:cxn ang="0">
                  <a:pos x="T2" y="T3"/>
                </a:cxn>
                <a:cxn ang="0">
                  <a:pos x="T4" y="T5"/>
                </a:cxn>
              </a:cxnLst>
              <a:rect l="0" t="0" r="r" b="b"/>
              <a:pathLst>
                <a:path w="29" h="43">
                  <a:moveTo>
                    <a:pt x="0" y="0"/>
                  </a:moveTo>
                  <a:lnTo>
                    <a:pt x="14" y="19"/>
                  </a:lnTo>
                  <a:lnTo>
                    <a:pt x="29" y="4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972" name="Line 308"/>
            <p:cNvSpPr>
              <a:spLocks noChangeShapeType="1"/>
            </p:cNvSpPr>
            <p:nvPr/>
          </p:nvSpPr>
          <p:spPr bwMode="auto">
            <a:xfrm>
              <a:off x="2518"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973" name="Line 309"/>
            <p:cNvSpPr>
              <a:spLocks noChangeShapeType="1"/>
            </p:cNvSpPr>
            <p:nvPr/>
          </p:nvSpPr>
          <p:spPr bwMode="auto">
            <a:xfrm>
              <a:off x="2536"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974" name="Freeform 310"/>
            <p:cNvSpPr>
              <a:spLocks/>
            </p:cNvSpPr>
            <p:nvPr/>
          </p:nvSpPr>
          <p:spPr bwMode="auto">
            <a:xfrm>
              <a:off x="2554" y="1686"/>
              <a:ext cx="21" cy="20"/>
            </a:xfrm>
            <a:custGeom>
              <a:avLst/>
              <a:gdLst>
                <a:gd name="T0" fmla="*/ 0 w 29"/>
                <a:gd name="T1" fmla="*/ 0 h 34"/>
                <a:gd name="T2" fmla="*/ 14 w 29"/>
                <a:gd name="T3" fmla="*/ 20 h 34"/>
                <a:gd name="T4" fmla="*/ 29 w 29"/>
                <a:gd name="T5" fmla="*/ 34 h 34"/>
              </a:gdLst>
              <a:ahLst/>
              <a:cxnLst>
                <a:cxn ang="0">
                  <a:pos x="T0" y="T1"/>
                </a:cxn>
                <a:cxn ang="0">
                  <a:pos x="T2" y="T3"/>
                </a:cxn>
                <a:cxn ang="0">
                  <a:pos x="T4" y="T5"/>
                </a:cxn>
              </a:cxnLst>
              <a:rect l="0" t="0" r="r" b="b"/>
              <a:pathLst>
                <a:path w="29" h="34">
                  <a:moveTo>
                    <a:pt x="0" y="0"/>
                  </a:moveTo>
                  <a:lnTo>
                    <a:pt x="14" y="20"/>
                  </a:lnTo>
                  <a:lnTo>
                    <a:pt x="29" y="3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975" name="Line 311"/>
            <p:cNvSpPr>
              <a:spLocks noChangeShapeType="1"/>
            </p:cNvSpPr>
            <p:nvPr/>
          </p:nvSpPr>
          <p:spPr bwMode="auto">
            <a:xfrm>
              <a:off x="2575"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976" name="Freeform 312"/>
            <p:cNvSpPr>
              <a:spLocks/>
            </p:cNvSpPr>
            <p:nvPr/>
          </p:nvSpPr>
          <p:spPr bwMode="auto">
            <a:xfrm>
              <a:off x="2593" y="1725"/>
              <a:ext cx="21" cy="15"/>
            </a:xfrm>
            <a:custGeom>
              <a:avLst/>
              <a:gdLst>
                <a:gd name="T0" fmla="*/ 0 w 28"/>
                <a:gd name="T1" fmla="*/ 0 h 28"/>
                <a:gd name="T2" fmla="*/ 14 w 28"/>
                <a:gd name="T3" fmla="*/ 14 h 28"/>
                <a:gd name="T4" fmla="*/ 28 w 28"/>
                <a:gd name="T5" fmla="*/ 28 h 28"/>
              </a:gdLst>
              <a:ahLst/>
              <a:cxnLst>
                <a:cxn ang="0">
                  <a:pos x="T0" y="T1"/>
                </a:cxn>
                <a:cxn ang="0">
                  <a:pos x="T2" y="T3"/>
                </a:cxn>
                <a:cxn ang="0">
                  <a:pos x="T4" y="T5"/>
                </a:cxn>
              </a:cxnLst>
              <a:rect l="0" t="0" r="r" b="b"/>
              <a:pathLst>
                <a:path w="28" h="28">
                  <a:moveTo>
                    <a:pt x="0" y="0"/>
                  </a:moveTo>
                  <a:lnTo>
                    <a:pt x="14" y="14"/>
                  </a:lnTo>
                  <a:lnTo>
                    <a:pt x="28" y="2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977" name="Line 313"/>
            <p:cNvSpPr>
              <a:spLocks noChangeShapeType="1"/>
            </p:cNvSpPr>
            <p:nvPr/>
          </p:nvSpPr>
          <p:spPr bwMode="auto">
            <a:xfrm>
              <a:off x="2614"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978" name="Freeform 314"/>
            <p:cNvSpPr>
              <a:spLocks/>
            </p:cNvSpPr>
            <p:nvPr/>
          </p:nvSpPr>
          <p:spPr bwMode="auto">
            <a:xfrm>
              <a:off x="2632" y="1757"/>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979" name="Line 315"/>
            <p:cNvSpPr>
              <a:spLocks noChangeShapeType="1"/>
            </p:cNvSpPr>
            <p:nvPr/>
          </p:nvSpPr>
          <p:spPr bwMode="auto">
            <a:xfrm>
              <a:off x="2654"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980" name="Line 316"/>
            <p:cNvSpPr>
              <a:spLocks noChangeShapeType="1"/>
            </p:cNvSpPr>
            <p:nvPr/>
          </p:nvSpPr>
          <p:spPr bwMode="auto">
            <a:xfrm>
              <a:off x="2672"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981" name="Freeform 317"/>
            <p:cNvSpPr>
              <a:spLocks/>
            </p:cNvSpPr>
            <p:nvPr/>
          </p:nvSpPr>
          <p:spPr bwMode="auto">
            <a:xfrm>
              <a:off x="2690" y="1797"/>
              <a:ext cx="22" cy="11"/>
            </a:xfrm>
            <a:custGeom>
              <a:avLst/>
              <a:gdLst>
                <a:gd name="T0" fmla="*/ 0 w 29"/>
                <a:gd name="T1" fmla="*/ 0 h 19"/>
                <a:gd name="T2" fmla="*/ 14 w 29"/>
                <a:gd name="T3" fmla="*/ 10 h 19"/>
                <a:gd name="T4" fmla="*/ 29 w 29"/>
                <a:gd name="T5" fmla="*/ 19 h 19"/>
              </a:gdLst>
              <a:ahLst/>
              <a:cxnLst>
                <a:cxn ang="0">
                  <a:pos x="T0" y="T1"/>
                </a:cxn>
                <a:cxn ang="0">
                  <a:pos x="T2" y="T3"/>
                </a:cxn>
                <a:cxn ang="0">
                  <a:pos x="T4" y="T5"/>
                </a:cxn>
              </a:cxnLst>
              <a:rect l="0" t="0" r="r" b="b"/>
              <a:pathLst>
                <a:path w="29" h="19">
                  <a:moveTo>
                    <a:pt x="0" y="0"/>
                  </a:moveTo>
                  <a:lnTo>
                    <a:pt x="14" y="10"/>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982" name="Line 318"/>
            <p:cNvSpPr>
              <a:spLocks noChangeShapeType="1"/>
            </p:cNvSpPr>
            <p:nvPr/>
          </p:nvSpPr>
          <p:spPr bwMode="auto">
            <a:xfrm>
              <a:off x="2712"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983" name="Freeform 319"/>
            <p:cNvSpPr>
              <a:spLocks/>
            </p:cNvSpPr>
            <p:nvPr/>
          </p:nvSpPr>
          <p:spPr bwMode="auto">
            <a:xfrm>
              <a:off x="2730" y="1819"/>
              <a:ext cx="22" cy="11"/>
            </a:xfrm>
            <a:custGeom>
              <a:avLst/>
              <a:gdLst>
                <a:gd name="T0" fmla="*/ 0 w 29"/>
                <a:gd name="T1" fmla="*/ 0 h 19"/>
                <a:gd name="T2" fmla="*/ 14 w 29"/>
                <a:gd name="T3" fmla="*/ 9 h 19"/>
                <a:gd name="T4" fmla="*/ 29 w 29"/>
                <a:gd name="T5" fmla="*/ 19 h 19"/>
              </a:gdLst>
              <a:ahLst/>
              <a:cxnLst>
                <a:cxn ang="0">
                  <a:pos x="T0" y="T1"/>
                </a:cxn>
                <a:cxn ang="0">
                  <a:pos x="T2" y="T3"/>
                </a:cxn>
                <a:cxn ang="0">
                  <a:pos x="T4" y="T5"/>
                </a:cxn>
              </a:cxnLst>
              <a:rect l="0" t="0" r="r" b="b"/>
              <a:pathLst>
                <a:path w="29" h="19">
                  <a:moveTo>
                    <a:pt x="0" y="0"/>
                  </a:moveTo>
                  <a:lnTo>
                    <a:pt x="14" y="9"/>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984" name="Line 320"/>
            <p:cNvSpPr>
              <a:spLocks noChangeShapeType="1"/>
            </p:cNvSpPr>
            <p:nvPr/>
          </p:nvSpPr>
          <p:spPr bwMode="auto">
            <a:xfrm>
              <a:off x="2752"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985" name="Line 321"/>
            <p:cNvSpPr>
              <a:spLocks noChangeShapeType="1"/>
            </p:cNvSpPr>
            <p:nvPr/>
          </p:nvSpPr>
          <p:spPr bwMode="auto">
            <a:xfrm>
              <a:off x="2770"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986" name="Freeform 322"/>
            <p:cNvSpPr>
              <a:spLocks/>
            </p:cNvSpPr>
            <p:nvPr/>
          </p:nvSpPr>
          <p:spPr bwMode="auto">
            <a:xfrm>
              <a:off x="2788" y="1846"/>
              <a:ext cx="21" cy="5"/>
            </a:xfrm>
            <a:custGeom>
              <a:avLst/>
              <a:gdLst>
                <a:gd name="T0" fmla="*/ 0 w 28"/>
                <a:gd name="T1" fmla="*/ 0 h 9"/>
                <a:gd name="T2" fmla="*/ 14 w 28"/>
                <a:gd name="T3" fmla="*/ 4 h 9"/>
                <a:gd name="T4" fmla="*/ 28 w 28"/>
                <a:gd name="T5" fmla="*/ 9 h 9"/>
              </a:gdLst>
              <a:ahLst/>
              <a:cxnLst>
                <a:cxn ang="0">
                  <a:pos x="T0" y="T1"/>
                </a:cxn>
                <a:cxn ang="0">
                  <a:pos x="T2" y="T3"/>
                </a:cxn>
                <a:cxn ang="0">
                  <a:pos x="T4" y="T5"/>
                </a:cxn>
              </a:cxnLst>
              <a:rect l="0" t="0" r="r" b="b"/>
              <a:pathLst>
                <a:path w="28" h="9">
                  <a:moveTo>
                    <a:pt x="0" y="0"/>
                  </a:moveTo>
                  <a:lnTo>
                    <a:pt x="14" y="4"/>
                  </a:lnTo>
                  <a:lnTo>
                    <a:pt x="28"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987" name="Line 323"/>
            <p:cNvSpPr>
              <a:spLocks noChangeShapeType="1"/>
            </p:cNvSpPr>
            <p:nvPr/>
          </p:nvSpPr>
          <p:spPr bwMode="auto">
            <a:xfrm>
              <a:off x="2809"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988" name="Freeform 324"/>
            <p:cNvSpPr>
              <a:spLocks/>
            </p:cNvSpPr>
            <p:nvPr/>
          </p:nvSpPr>
          <p:spPr bwMode="auto">
            <a:xfrm>
              <a:off x="2827" y="1857"/>
              <a:ext cx="22" cy="5"/>
            </a:xfrm>
            <a:custGeom>
              <a:avLst/>
              <a:gdLst>
                <a:gd name="T0" fmla="*/ 0 w 29"/>
                <a:gd name="T1" fmla="*/ 0 h 9"/>
                <a:gd name="T2" fmla="*/ 15 w 29"/>
                <a:gd name="T3" fmla="*/ 5 h 9"/>
                <a:gd name="T4" fmla="*/ 29 w 29"/>
                <a:gd name="T5" fmla="*/ 9 h 9"/>
              </a:gdLst>
              <a:ahLst/>
              <a:cxnLst>
                <a:cxn ang="0">
                  <a:pos x="T0" y="T1"/>
                </a:cxn>
                <a:cxn ang="0">
                  <a:pos x="T2" y="T3"/>
                </a:cxn>
                <a:cxn ang="0">
                  <a:pos x="T4" y="T5"/>
                </a:cxn>
              </a:cxnLst>
              <a:rect l="0" t="0" r="r" b="b"/>
              <a:pathLst>
                <a:path w="29" h="9">
                  <a:moveTo>
                    <a:pt x="0" y="0"/>
                  </a:moveTo>
                  <a:lnTo>
                    <a:pt x="15" y="5"/>
                  </a:lnTo>
                  <a:lnTo>
                    <a:pt x="29"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989" name="Line 325"/>
            <p:cNvSpPr>
              <a:spLocks noChangeShapeType="1"/>
            </p:cNvSpPr>
            <p:nvPr/>
          </p:nvSpPr>
          <p:spPr bwMode="auto">
            <a:xfrm>
              <a:off x="2849"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990" name="Freeform 326"/>
            <p:cNvSpPr>
              <a:spLocks/>
            </p:cNvSpPr>
            <p:nvPr/>
          </p:nvSpPr>
          <p:spPr bwMode="auto">
            <a:xfrm>
              <a:off x="2867" y="1868"/>
              <a:ext cx="21" cy="5"/>
            </a:xfrm>
            <a:custGeom>
              <a:avLst/>
              <a:gdLst>
                <a:gd name="T0" fmla="*/ 0 w 29"/>
                <a:gd name="T1" fmla="*/ 0 h 10"/>
                <a:gd name="T2" fmla="*/ 14 w 29"/>
                <a:gd name="T3" fmla="*/ 5 h 10"/>
                <a:gd name="T4" fmla="*/ 29 w 29"/>
                <a:gd name="T5" fmla="*/ 10 h 10"/>
              </a:gdLst>
              <a:ahLst/>
              <a:cxnLst>
                <a:cxn ang="0">
                  <a:pos x="T0" y="T1"/>
                </a:cxn>
                <a:cxn ang="0">
                  <a:pos x="T2" y="T3"/>
                </a:cxn>
                <a:cxn ang="0">
                  <a:pos x="T4" y="T5"/>
                </a:cxn>
              </a:cxnLst>
              <a:rect l="0" t="0" r="r" b="b"/>
              <a:pathLst>
                <a:path w="29" h="10">
                  <a:moveTo>
                    <a:pt x="0" y="0"/>
                  </a:moveTo>
                  <a:lnTo>
                    <a:pt x="14" y="5"/>
                  </a:lnTo>
                  <a:lnTo>
                    <a:pt x="29"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991" name="Line 327"/>
            <p:cNvSpPr>
              <a:spLocks noChangeShapeType="1"/>
            </p:cNvSpPr>
            <p:nvPr/>
          </p:nvSpPr>
          <p:spPr bwMode="auto">
            <a:xfrm>
              <a:off x="2888"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992" name="Line 328"/>
            <p:cNvSpPr>
              <a:spLocks noChangeShapeType="1"/>
            </p:cNvSpPr>
            <p:nvPr/>
          </p:nvSpPr>
          <p:spPr bwMode="auto">
            <a:xfrm>
              <a:off x="2906"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993" name="Freeform 329"/>
            <p:cNvSpPr>
              <a:spLocks/>
            </p:cNvSpPr>
            <p:nvPr/>
          </p:nvSpPr>
          <p:spPr bwMode="auto">
            <a:xfrm>
              <a:off x="2924" y="1881"/>
              <a:ext cx="22" cy="3"/>
            </a:xfrm>
            <a:custGeom>
              <a:avLst/>
              <a:gdLst>
                <a:gd name="T0" fmla="*/ 0 w 29"/>
                <a:gd name="T1" fmla="*/ 0 h 5"/>
                <a:gd name="T2" fmla="*/ 14 w 29"/>
                <a:gd name="T3" fmla="*/ 5 h 5"/>
                <a:gd name="T4" fmla="*/ 29 w 29"/>
                <a:gd name="T5" fmla="*/ 5 h 5"/>
              </a:gdLst>
              <a:ahLst/>
              <a:cxnLst>
                <a:cxn ang="0">
                  <a:pos x="T0" y="T1"/>
                </a:cxn>
                <a:cxn ang="0">
                  <a:pos x="T2" y="T3"/>
                </a:cxn>
                <a:cxn ang="0">
                  <a:pos x="T4" y="T5"/>
                </a:cxn>
              </a:cxnLst>
              <a:rect l="0" t="0" r="r" b="b"/>
              <a:pathLst>
                <a:path w="29" h="5">
                  <a:moveTo>
                    <a:pt x="0" y="0"/>
                  </a:moveTo>
                  <a:lnTo>
                    <a:pt x="14"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994" name="Line 330"/>
            <p:cNvSpPr>
              <a:spLocks noChangeShapeType="1"/>
            </p:cNvSpPr>
            <p:nvPr/>
          </p:nvSpPr>
          <p:spPr bwMode="auto">
            <a:xfrm>
              <a:off x="2946"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995" name="Freeform 331"/>
            <p:cNvSpPr>
              <a:spLocks/>
            </p:cNvSpPr>
            <p:nvPr/>
          </p:nvSpPr>
          <p:spPr bwMode="auto">
            <a:xfrm>
              <a:off x="2964" y="1887"/>
              <a:ext cx="21" cy="2"/>
            </a:xfrm>
            <a:custGeom>
              <a:avLst/>
              <a:gdLst>
                <a:gd name="T0" fmla="*/ 0 w 28"/>
                <a:gd name="T1" fmla="*/ 0 h 4"/>
                <a:gd name="T2" fmla="*/ 14 w 28"/>
                <a:gd name="T3" fmla="*/ 4 h 4"/>
                <a:gd name="T4" fmla="*/ 28 w 28"/>
                <a:gd name="T5" fmla="*/ 4 h 4"/>
              </a:gdLst>
              <a:ahLst/>
              <a:cxnLst>
                <a:cxn ang="0">
                  <a:pos x="T0" y="T1"/>
                </a:cxn>
                <a:cxn ang="0">
                  <a:pos x="T2" y="T3"/>
                </a:cxn>
                <a:cxn ang="0">
                  <a:pos x="T4" y="T5"/>
                </a:cxn>
              </a:cxnLst>
              <a:rect l="0" t="0" r="r" b="b"/>
              <a:pathLst>
                <a:path w="28" h="4">
                  <a:moveTo>
                    <a:pt x="0" y="0"/>
                  </a:moveTo>
                  <a:lnTo>
                    <a:pt x="14" y="4"/>
                  </a:lnTo>
                  <a:lnTo>
                    <a:pt x="28"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996" name="Line 332"/>
            <p:cNvSpPr>
              <a:spLocks noChangeShapeType="1"/>
            </p:cNvSpPr>
            <p:nvPr/>
          </p:nvSpPr>
          <p:spPr bwMode="auto">
            <a:xfrm>
              <a:off x="2985"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997" name="Line 333"/>
            <p:cNvSpPr>
              <a:spLocks noChangeShapeType="1"/>
            </p:cNvSpPr>
            <p:nvPr/>
          </p:nvSpPr>
          <p:spPr bwMode="auto">
            <a:xfrm>
              <a:off x="3003"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998" name="Freeform 334"/>
            <p:cNvSpPr>
              <a:spLocks/>
            </p:cNvSpPr>
            <p:nvPr/>
          </p:nvSpPr>
          <p:spPr bwMode="auto">
            <a:xfrm>
              <a:off x="3021" y="1892"/>
              <a:ext cx="22" cy="3"/>
            </a:xfrm>
            <a:custGeom>
              <a:avLst/>
              <a:gdLst>
                <a:gd name="T0" fmla="*/ 0 w 29"/>
                <a:gd name="T1" fmla="*/ 0 h 5"/>
                <a:gd name="T2" fmla="*/ 15 w 29"/>
                <a:gd name="T3" fmla="*/ 5 h 5"/>
                <a:gd name="T4" fmla="*/ 29 w 29"/>
                <a:gd name="T5" fmla="*/ 5 h 5"/>
              </a:gdLst>
              <a:ahLst/>
              <a:cxnLst>
                <a:cxn ang="0">
                  <a:pos x="T0" y="T1"/>
                </a:cxn>
                <a:cxn ang="0">
                  <a:pos x="T2" y="T3"/>
                </a:cxn>
                <a:cxn ang="0">
                  <a:pos x="T4" y="T5"/>
                </a:cxn>
              </a:cxnLst>
              <a:rect l="0" t="0" r="r" b="b"/>
              <a:pathLst>
                <a:path w="29" h="5">
                  <a:moveTo>
                    <a:pt x="0" y="0"/>
                  </a:moveTo>
                  <a:lnTo>
                    <a:pt x="15"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999" name="Line 335"/>
            <p:cNvSpPr>
              <a:spLocks noChangeShapeType="1"/>
            </p:cNvSpPr>
            <p:nvPr/>
          </p:nvSpPr>
          <p:spPr bwMode="auto">
            <a:xfrm>
              <a:off x="3043"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000" name="Freeform 336"/>
            <p:cNvSpPr>
              <a:spLocks/>
            </p:cNvSpPr>
            <p:nvPr/>
          </p:nvSpPr>
          <p:spPr bwMode="auto">
            <a:xfrm>
              <a:off x="3061" y="1895"/>
              <a:ext cx="22" cy="2"/>
            </a:xfrm>
            <a:custGeom>
              <a:avLst/>
              <a:gdLst>
                <a:gd name="T0" fmla="*/ 0 w 29"/>
                <a:gd name="T1" fmla="*/ 0 h 5"/>
                <a:gd name="T2" fmla="*/ 15 w 29"/>
                <a:gd name="T3" fmla="*/ 0 h 5"/>
                <a:gd name="T4" fmla="*/ 29 w 29"/>
                <a:gd name="T5" fmla="*/ 5 h 5"/>
              </a:gdLst>
              <a:ahLst/>
              <a:cxnLst>
                <a:cxn ang="0">
                  <a:pos x="T0" y="T1"/>
                </a:cxn>
                <a:cxn ang="0">
                  <a:pos x="T2" y="T3"/>
                </a:cxn>
                <a:cxn ang="0">
                  <a:pos x="T4" y="T5"/>
                </a:cxn>
              </a:cxnLst>
              <a:rect l="0" t="0" r="r" b="b"/>
              <a:pathLst>
                <a:path w="29" h="5">
                  <a:moveTo>
                    <a:pt x="0" y="0"/>
                  </a:moveTo>
                  <a:lnTo>
                    <a:pt x="15" y="0"/>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001" name="Line 337"/>
            <p:cNvSpPr>
              <a:spLocks noChangeShapeType="1"/>
            </p:cNvSpPr>
            <p:nvPr/>
          </p:nvSpPr>
          <p:spPr bwMode="auto">
            <a:xfrm>
              <a:off x="308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002" name="Freeform 338"/>
            <p:cNvSpPr>
              <a:spLocks/>
            </p:cNvSpPr>
            <p:nvPr/>
          </p:nvSpPr>
          <p:spPr bwMode="auto">
            <a:xfrm>
              <a:off x="3101" y="1897"/>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003" name="Line 339"/>
            <p:cNvSpPr>
              <a:spLocks noChangeShapeType="1"/>
            </p:cNvSpPr>
            <p:nvPr/>
          </p:nvSpPr>
          <p:spPr bwMode="auto">
            <a:xfrm>
              <a:off x="312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004" name="Freeform 340"/>
            <p:cNvSpPr>
              <a:spLocks/>
            </p:cNvSpPr>
            <p:nvPr/>
          </p:nvSpPr>
          <p:spPr bwMode="auto">
            <a:xfrm>
              <a:off x="3141" y="1897"/>
              <a:ext cx="18" cy="3"/>
            </a:xfrm>
            <a:custGeom>
              <a:avLst/>
              <a:gdLst>
                <a:gd name="T0" fmla="*/ 0 w 24"/>
                <a:gd name="T1" fmla="*/ 0 h 5"/>
                <a:gd name="T2" fmla="*/ 9 w 24"/>
                <a:gd name="T3" fmla="*/ 0 h 5"/>
                <a:gd name="T4" fmla="*/ 24 w 24"/>
                <a:gd name="T5" fmla="*/ 5 h 5"/>
              </a:gdLst>
              <a:ahLst/>
              <a:cxnLst>
                <a:cxn ang="0">
                  <a:pos x="T0" y="T1"/>
                </a:cxn>
                <a:cxn ang="0">
                  <a:pos x="T2" y="T3"/>
                </a:cxn>
                <a:cxn ang="0">
                  <a:pos x="T4" y="T5"/>
                </a:cxn>
              </a:cxnLst>
              <a:rect l="0" t="0" r="r" b="b"/>
              <a:pathLst>
                <a:path w="24" h="5">
                  <a:moveTo>
                    <a:pt x="0" y="0"/>
                  </a:moveTo>
                  <a:lnTo>
                    <a:pt x="9" y="0"/>
                  </a:lnTo>
                  <a:lnTo>
                    <a:pt x="24"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005" name="Freeform 341"/>
            <p:cNvSpPr>
              <a:spLocks/>
            </p:cNvSpPr>
            <p:nvPr/>
          </p:nvSpPr>
          <p:spPr bwMode="auto">
            <a:xfrm>
              <a:off x="3159"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006" name="Line 342"/>
            <p:cNvSpPr>
              <a:spLocks noChangeShapeType="1"/>
            </p:cNvSpPr>
            <p:nvPr/>
          </p:nvSpPr>
          <p:spPr bwMode="auto">
            <a:xfrm>
              <a:off x="318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007" name="Freeform 343"/>
            <p:cNvSpPr>
              <a:spLocks/>
            </p:cNvSpPr>
            <p:nvPr/>
          </p:nvSpPr>
          <p:spPr bwMode="auto">
            <a:xfrm>
              <a:off x="3198" y="1900"/>
              <a:ext cx="21"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008" name="Line 344"/>
            <p:cNvSpPr>
              <a:spLocks noChangeShapeType="1"/>
            </p:cNvSpPr>
            <p:nvPr/>
          </p:nvSpPr>
          <p:spPr bwMode="auto">
            <a:xfrm>
              <a:off x="321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009" name="Line 345"/>
            <p:cNvSpPr>
              <a:spLocks noChangeShapeType="1"/>
            </p:cNvSpPr>
            <p:nvPr/>
          </p:nvSpPr>
          <p:spPr bwMode="auto">
            <a:xfrm>
              <a:off x="3237"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010" name="Freeform 346"/>
            <p:cNvSpPr>
              <a:spLocks/>
            </p:cNvSpPr>
            <p:nvPr/>
          </p:nvSpPr>
          <p:spPr bwMode="auto">
            <a:xfrm>
              <a:off x="3255" y="1900"/>
              <a:ext cx="22" cy="2"/>
            </a:xfrm>
            <a:custGeom>
              <a:avLst/>
              <a:gdLst>
                <a:gd name="T0" fmla="*/ 0 w 29"/>
                <a:gd name="T1" fmla="*/ 0 h 4"/>
                <a:gd name="T2" fmla="*/ 15 w 29"/>
                <a:gd name="T3" fmla="*/ 0 h 4"/>
                <a:gd name="T4" fmla="*/ 29 w 29"/>
                <a:gd name="T5" fmla="*/ 4 h 4"/>
              </a:gdLst>
              <a:ahLst/>
              <a:cxnLst>
                <a:cxn ang="0">
                  <a:pos x="T0" y="T1"/>
                </a:cxn>
                <a:cxn ang="0">
                  <a:pos x="T2" y="T3"/>
                </a:cxn>
                <a:cxn ang="0">
                  <a:pos x="T4" y="T5"/>
                </a:cxn>
              </a:cxnLst>
              <a:rect l="0" t="0" r="r" b="b"/>
              <a:pathLst>
                <a:path w="29" h="4">
                  <a:moveTo>
                    <a:pt x="0" y="0"/>
                  </a:moveTo>
                  <a:lnTo>
                    <a:pt x="15" y="0"/>
                  </a:lnTo>
                  <a:lnTo>
                    <a:pt x="29"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011" name="Line 347"/>
            <p:cNvSpPr>
              <a:spLocks noChangeShapeType="1"/>
            </p:cNvSpPr>
            <p:nvPr/>
          </p:nvSpPr>
          <p:spPr bwMode="auto">
            <a:xfrm>
              <a:off x="327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012" name="Freeform 348"/>
            <p:cNvSpPr>
              <a:spLocks/>
            </p:cNvSpPr>
            <p:nvPr/>
          </p:nvSpPr>
          <p:spPr bwMode="auto">
            <a:xfrm>
              <a:off x="3295" y="1902"/>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013" name="Line 349"/>
            <p:cNvSpPr>
              <a:spLocks noChangeShapeType="1"/>
            </p:cNvSpPr>
            <p:nvPr/>
          </p:nvSpPr>
          <p:spPr bwMode="auto">
            <a:xfrm>
              <a:off x="331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014" name="Freeform 350"/>
            <p:cNvSpPr>
              <a:spLocks/>
            </p:cNvSpPr>
            <p:nvPr/>
          </p:nvSpPr>
          <p:spPr bwMode="auto">
            <a:xfrm>
              <a:off x="3335"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015" name="Line 351"/>
            <p:cNvSpPr>
              <a:spLocks noChangeShapeType="1"/>
            </p:cNvSpPr>
            <p:nvPr/>
          </p:nvSpPr>
          <p:spPr bwMode="auto">
            <a:xfrm>
              <a:off x="3356"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016" name="Freeform 352"/>
            <p:cNvSpPr>
              <a:spLocks/>
            </p:cNvSpPr>
            <p:nvPr/>
          </p:nvSpPr>
          <p:spPr bwMode="auto">
            <a:xfrm>
              <a:off x="288" y="1901"/>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grpSp>
      <p:grpSp>
        <p:nvGrpSpPr>
          <p:cNvPr id="114017" name="Group 353"/>
          <p:cNvGrpSpPr>
            <a:grpSpLocks noChangeAspect="1"/>
          </p:cNvGrpSpPr>
          <p:nvPr/>
        </p:nvGrpSpPr>
        <p:grpSpPr bwMode="auto">
          <a:xfrm rot="-16200000">
            <a:off x="4088606" y="3067845"/>
            <a:ext cx="1165225" cy="284162"/>
            <a:chOff x="253" y="586"/>
            <a:chExt cx="3121" cy="1317"/>
          </a:xfrm>
        </p:grpSpPr>
        <p:sp>
          <p:nvSpPr>
            <p:cNvPr id="114018" name="Line 354"/>
            <p:cNvSpPr>
              <a:spLocks noChangeAspect="1" noChangeShapeType="1"/>
            </p:cNvSpPr>
            <p:nvPr/>
          </p:nvSpPr>
          <p:spPr bwMode="auto">
            <a:xfrm>
              <a:off x="253"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019" name="Freeform 355"/>
            <p:cNvSpPr>
              <a:spLocks noChangeAspect="1"/>
            </p:cNvSpPr>
            <p:nvPr/>
          </p:nvSpPr>
          <p:spPr bwMode="auto">
            <a:xfrm>
              <a:off x="271"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020" name="Freeform 356"/>
            <p:cNvSpPr>
              <a:spLocks noChangeAspect="1"/>
            </p:cNvSpPr>
            <p:nvPr/>
          </p:nvSpPr>
          <p:spPr bwMode="auto">
            <a:xfrm>
              <a:off x="310" y="1902"/>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021" name="Line 357"/>
            <p:cNvSpPr>
              <a:spLocks noChangeAspect="1" noChangeShapeType="1"/>
            </p:cNvSpPr>
            <p:nvPr/>
          </p:nvSpPr>
          <p:spPr bwMode="auto">
            <a:xfrm>
              <a:off x="332"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022" name="Freeform 358"/>
            <p:cNvSpPr>
              <a:spLocks noChangeAspect="1"/>
            </p:cNvSpPr>
            <p:nvPr/>
          </p:nvSpPr>
          <p:spPr bwMode="auto">
            <a:xfrm>
              <a:off x="350" y="1900"/>
              <a:ext cx="22" cy="2"/>
            </a:xfrm>
            <a:custGeom>
              <a:avLst/>
              <a:gdLst>
                <a:gd name="T0" fmla="*/ 0 w 29"/>
                <a:gd name="T1" fmla="*/ 4 h 4"/>
                <a:gd name="T2" fmla="*/ 14 w 29"/>
                <a:gd name="T3" fmla="*/ 0 h 4"/>
                <a:gd name="T4" fmla="*/ 29 w 29"/>
                <a:gd name="T5" fmla="*/ 0 h 4"/>
              </a:gdLst>
              <a:ahLst/>
              <a:cxnLst>
                <a:cxn ang="0">
                  <a:pos x="T0" y="T1"/>
                </a:cxn>
                <a:cxn ang="0">
                  <a:pos x="T2" y="T3"/>
                </a:cxn>
                <a:cxn ang="0">
                  <a:pos x="T4" y="T5"/>
                </a:cxn>
              </a:cxnLst>
              <a:rect l="0" t="0" r="r" b="b"/>
              <a:pathLst>
                <a:path w="29" h="4">
                  <a:moveTo>
                    <a:pt x="0" y="4"/>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023" name="Line 359"/>
            <p:cNvSpPr>
              <a:spLocks noChangeAspect="1" noChangeShapeType="1"/>
            </p:cNvSpPr>
            <p:nvPr/>
          </p:nvSpPr>
          <p:spPr bwMode="auto">
            <a:xfrm>
              <a:off x="372"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024" name="Line 360"/>
            <p:cNvSpPr>
              <a:spLocks noChangeAspect="1" noChangeShapeType="1"/>
            </p:cNvSpPr>
            <p:nvPr/>
          </p:nvSpPr>
          <p:spPr bwMode="auto">
            <a:xfrm>
              <a:off x="39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025" name="Freeform 361"/>
            <p:cNvSpPr>
              <a:spLocks noChangeAspect="1"/>
            </p:cNvSpPr>
            <p:nvPr/>
          </p:nvSpPr>
          <p:spPr bwMode="auto">
            <a:xfrm>
              <a:off x="408" y="1900"/>
              <a:ext cx="21"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026" name="Line 362"/>
            <p:cNvSpPr>
              <a:spLocks noChangeAspect="1" noChangeShapeType="1"/>
            </p:cNvSpPr>
            <p:nvPr/>
          </p:nvSpPr>
          <p:spPr bwMode="auto">
            <a:xfrm>
              <a:off x="42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027" name="Freeform 363"/>
            <p:cNvSpPr>
              <a:spLocks noChangeAspect="1"/>
            </p:cNvSpPr>
            <p:nvPr/>
          </p:nvSpPr>
          <p:spPr bwMode="auto">
            <a:xfrm>
              <a:off x="447"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028" name="Freeform 364"/>
            <p:cNvSpPr>
              <a:spLocks noChangeAspect="1"/>
            </p:cNvSpPr>
            <p:nvPr/>
          </p:nvSpPr>
          <p:spPr bwMode="auto">
            <a:xfrm>
              <a:off x="468" y="1897"/>
              <a:ext cx="18" cy="3"/>
            </a:xfrm>
            <a:custGeom>
              <a:avLst/>
              <a:gdLst>
                <a:gd name="T0" fmla="*/ 0 w 24"/>
                <a:gd name="T1" fmla="*/ 5 h 5"/>
                <a:gd name="T2" fmla="*/ 15 w 24"/>
                <a:gd name="T3" fmla="*/ 0 h 5"/>
                <a:gd name="T4" fmla="*/ 24 w 24"/>
                <a:gd name="T5" fmla="*/ 0 h 5"/>
              </a:gdLst>
              <a:ahLst/>
              <a:cxnLst>
                <a:cxn ang="0">
                  <a:pos x="T0" y="T1"/>
                </a:cxn>
                <a:cxn ang="0">
                  <a:pos x="T2" y="T3"/>
                </a:cxn>
                <a:cxn ang="0">
                  <a:pos x="T4" y="T5"/>
                </a:cxn>
              </a:cxnLst>
              <a:rect l="0" t="0" r="r" b="b"/>
              <a:pathLst>
                <a:path w="24" h="5">
                  <a:moveTo>
                    <a:pt x="0" y="5"/>
                  </a:moveTo>
                  <a:lnTo>
                    <a:pt x="15"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029" name="Line 365"/>
            <p:cNvSpPr>
              <a:spLocks noChangeAspect="1" noChangeShapeType="1"/>
            </p:cNvSpPr>
            <p:nvPr/>
          </p:nvSpPr>
          <p:spPr bwMode="auto">
            <a:xfrm>
              <a:off x="48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030" name="Freeform 366"/>
            <p:cNvSpPr>
              <a:spLocks noChangeAspect="1"/>
            </p:cNvSpPr>
            <p:nvPr/>
          </p:nvSpPr>
          <p:spPr bwMode="auto">
            <a:xfrm>
              <a:off x="504" y="1897"/>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031" name="Line 367"/>
            <p:cNvSpPr>
              <a:spLocks noChangeAspect="1" noChangeShapeType="1"/>
            </p:cNvSpPr>
            <p:nvPr/>
          </p:nvSpPr>
          <p:spPr bwMode="auto">
            <a:xfrm>
              <a:off x="52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032" name="Freeform 368"/>
            <p:cNvSpPr>
              <a:spLocks noChangeAspect="1"/>
            </p:cNvSpPr>
            <p:nvPr/>
          </p:nvSpPr>
          <p:spPr bwMode="auto">
            <a:xfrm>
              <a:off x="544" y="1895"/>
              <a:ext cx="22" cy="2"/>
            </a:xfrm>
            <a:custGeom>
              <a:avLst/>
              <a:gdLst>
                <a:gd name="T0" fmla="*/ 0 w 29"/>
                <a:gd name="T1" fmla="*/ 5 h 5"/>
                <a:gd name="T2" fmla="*/ 14 w 29"/>
                <a:gd name="T3" fmla="*/ 0 h 5"/>
                <a:gd name="T4" fmla="*/ 29 w 29"/>
                <a:gd name="T5" fmla="*/ 0 h 5"/>
              </a:gdLst>
              <a:ahLst/>
              <a:cxnLst>
                <a:cxn ang="0">
                  <a:pos x="T0" y="T1"/>
                </a:cxn>
                <a:cxn ang="0">
                  <a:pos x="T2" y="T3"/>
                </a:cxn>
                <a:cxn ang="0">
                  <a:pos x="T4" y="T5"/>
                </a:cxn>
              </a:cxnLst>
              <a:rect l="0" t="0" r="r" b="b"/>
              <a:pathLst>
                <a:path w="29" h="5">
                  <a:moveTo>
                    <a:pt x="0" y="5"/>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033" name="Line 369"/>
            <p:cNvSpPr>
              <a:spLocks noChangeAspect="1" noChangeShapeType="1"/>
            </p:cNvSpPr>
            <p:nvPr/>
          </p:nvSpPr>
          <p:spPr bwMode="auto">
            <a:xfrm>
              <a:off x="566"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034" name="Freeform 370"/>
            <p:cNvSpPr>
              <a:spLocks noChangeAspect="1"/>
            </p:cNvSpPr>
            <p:nvPr/>
          </p:nvSpPr>
          <p:spPr bwMode="auto">
            <a:xfrm>
              <a:off x="584" y="1892"/>
              <a:ext cx="22" cy="3"/>
            </a:xfrm>
            <a:custGeom>
              <a:avLst/>
              <a:gdLst>
                <a:gd name="T0" fmla="*/ 0 w 29"/>
                <a:gd name="T1" fmla="*/ 5 h 5"/>
                <a:gd name="T2" fmla="*/ 14 w 29"/>
                <a:gd name="T3" fmla="*/ 5 h 5"/>
                <a:gd name="T4" fmla="*/ 29 w 29"/>
                <a:gd name="T5" fmla="*/ 0 h 5"/>
              </a:gdLst>
              <a:ahLst/>
              <a:cxnLst>
                <a:cxn ang="0">
                  <a:pos x="T0" y="T1"/>
                </a:cxn>
                <a:cxn ang="0">
                  <a:pos x="T2" y="T3"/>
                </a:cxn>
                <a:cxn ang="0">
                  <a:pos x="T4" y="T5"/>
                </a:cxn>
              </a:cxnLst>
              <a:rect l="0" t="0" r="r" b="b"/>
              <a:pathLst>
                <a:path w="29" h="5">
                  <a:moveTo>
                    <a:pt x="0" y="5"/>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035" name="Line 371"/>
            <p:cNvSpPr>
              <a:spLocks noChangeAspect="1" noChangeShapeType="1"/>
            </p:cNvSpPr>
            <p:nvPr/>
          </p:nvSpPr>
          <p:spPr bwMode="auto">
            <a:xfrm flipV="1">
              <a:off x="606"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036" name="Line 372"/>
            <p:cNvSpPr>
              <a:spLocks noChangeAspect="1" noChangeShapeType="1"/>
            </p:cNvSpPr>
            <p:nvPr/>
          </p:nvSpPr>
          <p:spPr bwMode="auto">
            <a:xfrm>
              <a:off x="624"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037" name="Freeform 373"/>
            <p:cNvSpPr>
              <a:spLocks noChangeAspect="1"/>
            </p:cNvSpPr>
            <p:nvPr/>
          </p:nvSpPr>
          <p:spPr bwMode="auto">
            <a:xfrm>
              <a:off x="642" y="1887"/>
              <a:ext cx="21" cy="2"/>
            </a:xfrm>
            <a:custGeom>
              <a:avLst/>
              <a:gdLst>
                <a:gd name="T0" fmla="*/ 0 w 28"/>
                <a:gd name="T1" fmla="*/ 4 h 4"/>
                <a:gd name="T2" fmla="*/ 14 w 28"/>
                <a:gd name="T3" fmla="*/ 4 h 4"/>
                <a:gd name="T4" fmla="*/ 28 w 28"/>
                <a:gd name="T5" fmla="*/ 0 h 4"/>
              </a:gdLst>
              <a:ahLst/>
              <a:cxnLst>
                <a:cxn ang="0">
                  <a:pos x="T0" y="T1"/>
                </a:cxn>
                <a:cxn ang="0">
                  <a:pos x="T2" y="T3"/>
                </a:cxn>
                <a:cxn ang="0">
                  <a:pos x="T4" y="T5"/>
                </a:cxn>
              </a:cxnLst>
              <a:rect l="0" t="0" r="r" b="b"/>
              <a:pathLst>
                <a:path w="28" h="4">
                  <a:moveTo>
                    <a:pt x="0" y="4"/>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038" name="Line 374"/>
            <p:cNvSpPr>
              <a:spLocks noChangeAspect="1" noChangeShapeType="1"/>
            </p:cNvSpPr>
            <p:nvPr/>
          </p:nvSpPr>
          <p:spPr bwMode="auto">
            <a:xfrm flipV="1">
              <a:off x="663"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039" name="Freeform 375"/>
            <p:cNvSpPr>
              <a:spLocks noChangeAspect="1"/>
            </p:cNvSpPr>
            <p:nvPr/>
          </p:nvSpPr>
          <p:spPr bwMode="auto">
            <a:xfrm>
              <a:off x="681" y="1881"/>
              <a:ext cx="22" cy="3"/>
            </a:xfrm>
            <a:custGeom>
              <a:avLst/>
              <a:gdLst>
                <a:gd name="T0" fmla="*/ 0 w 29"/>
                <a:gd name="T1" fmla="*/ 5 h 5"/>
                <a:gd name="T2" fmla="*/ 15 w 29"/>
                <a:gd name="T3" fmla="*/ 5 h 5"/>
                <a:gd name="T4" fmla="*/ 29 w 29"/>
                <a:gd name="T5" fmla="*/ 0 h 5"/>
              </a:gdLst>
              <a:ahLst/>
              <a:cxnLst>
                <a:cxn ang="0">
                  <a:pos x="T0" y="T1"/>
                </a:cxn>
                <a:cxn ang="0">
                  <a:pos x="T2" y="T3"/>
                </a:cxn>
                <a:cxn ang="0">
                  <a:pos x="T4" y="T5"/>
                </a:cxn>
              </a:cxnLst>
              <a:rect l="0" t="0" r="r" b="b"/>
              <a:pathLst>
                <a:path w="29" h="5">
                  <a:moveTo>
                    <a:pt x="0" y="5"/>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040" name="Line 376"/>
            <p:cNvSpPr>
              <a:spLocks noChangeAspect="1" noChangeShapeType="1"/>
            </p:cNvSpPr>
            <p:nvPr/>
          </p:nvSpPr>
          <p:spPr bwMode="auto">
            <a:xfrm flipV="1">
              <a:off x="703"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041" name="Line 377"/>
            <p:cNvSpPr>
              <a:spLocks noChangeAspect="1" noChangeShapeType="1"/>
            </p:cNvSpPr>
            <p:nvPr/>
          </p:nvSpPr>
          <p:spPr bwMode="auto">
            <a:xfrm flipV="1">
              <a:off x="721"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042" name="Freeform 378"/>
            <p:cNvSpPr>
              <a:spLocks noChangeAspect="1"/>
            </p:cNvSpPr>
            <p:nvPr/>
          </p:nvSpPr>
          <p:spPr bwMode="auto">
            <a:xfrm>
              <a:off x="739" y="1868"/>
              <a:ext cx="21" cy="5"/>
            </a:xfrm>
            <a:custGeom>
              <a:avLst/>
              <a:gdLst>
                <a:gd name="T0" fmla="*/ 0 w 29"/>
                <a:gd name="T1" fmla="*/ 10 h 10"/>
                <a:gd name="T2" fmla="*/ 15 w 29"/>
                <a:gd name="T3" fmla="*/ 5 h 10"/>
                <a:gd name="T4" fmla="*/ 29 w 29"/>
                <a:gd name="T5" fmla="*/ 0 h 10"/>
              </a:gdLst>
              <a:ahLst/>
              <a:cxnLst>
                <a:cxn ang="0">
                  <a:pos x="T0" y="T1"/>
                </a:cxn>
                <a:cxn ang="0">
                  <a:pos x="T2" y="T3"/>
                </a:cxn>
                <a:cxn ang="0">
                  <a:pos x="T4" y="T5"/>
                </a:cxn>
              </a:cxnLst>
              <a:rect l="0" t="0" r="r" b="b"/>
              <a:pathLst>
                <a:path w="29" h="10">
                  <a:moveTo>
                    <a:pt x="0" y="10"/>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043" name="Line 379"/>
            <p:cNvSpPr>
              <a:spLocks noChangeAspect="1" noChangeShapeType="1"/>
            </p:cNvSpPr>
            <p:nvPr/>
          </p:nvSpPr>
          <p:spPr bwMode="auto">
            <a:xfrm flipV="1">
              <a:off x="760"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044" name="Freeform 380"/>
            <p:cNvSpPr>
              <a:spLocks noChangeAspect="1"/>
            </p:cNvSpPr>
            <p:nvPr/>
          </p:nvSpPr>
          <p:spPr bwMode="auto">
            <a:xfrm>
              <a:off x="778" y="1857"/>
              <a:ext cx="22" cy="5"/>
            </a:xfrm>
            <a:custGeom>
              <a:avLst/>
              <a:gdLst>
                <a:gd name="T0" fmla="*/ 0 w 29"/>
                <a:gd name="T1" fmla="*/ 9 h 9"/>
                <a:gd name="T2" fmla="*/ 14 w 29"/>
                <a:gd name="T3" fmla="*/ 5 h 9"/>
                <a:gd name="T4" fmla="*/ 29 w 29"/>
                <a:gd name="T5" fmla="*/ 0 h 9"/>
              </a:gdLst>
              <a:ahLst/>
              <a:cxnLst>
                <a:cxn ang="0">
                  <a:pos x="T0" y="T1"/>
                </a:cxn>
                <a:cxn ang="0">
                  <a:pos x="T2" y="T3"/>
                </a:cxn>
                <a:cxn ang="0">
                  <a:pos x="T4" y="T5"/>
                </a:cxn>
              </a:cxnLst>
              <a:rect l="0" t="0" r="r" b="b"/>
              <a:pathLst>
                <a:path w="29" h="9">
                  <a:moveTo>
                    <a:pt x="0" y="9"/>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045" name="Line 381"/>
            <p:cNvSpPr>
              <a:spLocks noChangeAspect="1" noChangeShapeType="1"/>
            </p:cNvSpPr>
            <p:nvPr/>
          </p:nvSpPr>
          <p:spPr bwMode="auto">
            <a:xfrm flipV="1">
              <a:off x="800"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046" name="Freeform 382"/>
            <p:cNvSpPr>
              <a:spLocks noChangeAspect="1"/>
            </p:cNvSpPr>
            <p:nvPr/>
          </p:nvSpPr>
          <p:spPr bwMode="auto">
            <a:xfrm>
              <a:off x="818" y="1846"/>
              <a:ext cx="21" cy="5"/>
            </a:xfrm>
            <a:custGeom>
              <a:avLst/>
              <a:gdLst>
                <a:gd name="T0" fmla="*/ 0 w 28"/>
                <a:gd name="T1" fmla="*/ 9 h 9"/>
                <a:gd name="T2" fmla="*/ 14 w 28"/>
                <a:gd name="T3" fmla="*/ 4 h 9"/>
                <a:gd name="T4" fmla="*/ 28 w 28"/>
                <a:gd name="T5" fmla="*/ 0 h 9"/>
              </a:gdLst>
              <a:ahLst/>
              <a:cxnLst>
                <a:cxn ang="0">
                  <a:pos x="T0" y="T1"/>
                </a:cxn>
                <a:cxn ang="0">
                  <a:pos x="T2" y="T3"/>
                </a:cxn>
                <a:cxn ang="0">
                  <a:pos x="T4" y="T5"/>
                </a:cxn>
              </a:cxnLst>
              <a:rect l="0" t="0" r="r" b="b"/>
              <a:pathLst>
                <a:path w="28" h="9">
                  <a:moveTo>
                    <a:pt x="0" y="9"/>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047" name="Line 383"/>
            <p:cNvSpPr>
              <a:spLocks noChangeAspect="1" noChangeShapeType="1"/>
            </p:cNvSpPr>
            <p:nvPr/>
          </p:nvSpPr>
          <p:spPr bwMode="auto">
            <a:xfrm flipV="1">
              <a:off x="839"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048" name="Line 384"/>
            <p:cNvSpPr>
              <a:spLocks noChangeAspect="1" noChangeShapeType="1"/>
            </p:cNvSpPr>
            <p:nvPr/>
          </p:nvSpPr>
          <p:spPr bwMode="auto">
            <a:xfrm flipV="1">
              <a:off x="857"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049" name="Freeform 385"/>
            <p:cNvSpPr>
              <a:spLocks noChangeAspect="1"/>
            </p:cNvSpPr>
            <p:nvPr/>
          </p:nvSpPr>
          <p:spPr bwMode="auto">
            <a:xfrm>
              <a:off x="875" y="1819"/>
              <a:ext cx="22" cy="11"/>
            </a:xfrm>
            <a:custGeom>
              <a:avLst/>
              <a:gdLst>
                <a:gd name="T0" fmla="*/ 0 w 29"/>
                <a:gd name="T1" fmla="*/ 19 h 19"/>
                <a:gd name="T2" fmla="*/ 15 w 29"/>
                <a:gd name="T3" fmla="*/ 9 h 19"/>
                <a:gd name="T4" fmla="*/ 29 w 29"/>
                <a:gd name="T5" fmla="*/ 0 h 19"/>
              </a:gdLst>
              <a:ahLst/>
              <a:cxnLst>
                <a:cxn ang="0">
                  <a:pos x="T0" y="T1"/>
                </a:cxn>
                <a:cxn ang="0">
                  <a:pos x="T2" y="T3"/>
                </a:cxn>
                <a:cxn ang="0">
                  <a:pos x="T4" y="T5"/>
                </a:cxn>
              </a:cxnLst>
              <a:rect l="0" t="0" r="r" b="b"/>
              <a:pathLst>
                <a:path w="29" h="19">
                  <a:moveTo>
                    <a:pt x="0" y="19"/>
                  </a:moveTo>
                  <a:lnTo>
                    <a:pt x="15" y="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050" name="Line 386"/>
            <p:cNvSpPr>
              <a:spLocks noChangeAspect="1" noChangeShapeType="1"/>
            </p:cNvSpPr>
            <p:nvPr/>
          </p:nvSpPr>
          <p:spPr bwMode="auto">
            <a:xfrm flipV="1">
              <a:off x="897"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051" name="Freeform 387"/>
            <p:cNvSpPr>
              <a:spLocks noChangeAspect="1"/>
            </p:cNvSpPr>
            <p:nvPr/>
          </p:nvSpPr>
          <p:spPr bwMode="auto">
            <a:xfrm>
              <a:off x="915" y="1797"/>
              <a:ext cx="22" cy="11"/>
            </a:xfrm>
            <a:custGeom>
              <a:avLst/>
              <a:gdLst>
                <a:gd name="T0" fmla="*/ 0 w 29"/>
                <a:gd name="T1" fmla="*/ 19 h 19"/>
                <a:gd name="T2" fmla="*/ 15 w 29"/>
                <a:gd name="T3" fmla="*/ 10 h 19"/>
                <a:gd name="T4" fmla="*/ 29 w 29"/>
                <a:gd name="T5" fmla="*/ 0 h 19"/>
              </a:gdLst>
              <a:ahLst/>
              <a:cxnLst>
                <a:cxn ang="0">
                  <a:pos x="T0" y="T1"/>
                </a:cxn>
                <a:cxn ang="0">
                  <a:pos x="T2" y="T3"/>
                </a:cxn>
                <a:cxn ang="0">
                  <a:pos x="T4" y="T5"/>
                </a:cxn>
              </a:cxnLst>
              <a:rect l="0" t="0" r="r" b="b"/>
              <a:pathLst>
                <a:path w="29" h="19">
                  <a:moveTo>
                    <a:pt x="0" y="19"/>
                  </a:moveTo>
                  <a:lnTo>
                    <a:pt x="15" y="1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052" name="Line 388"/>
            <p:cNvSpPr>
              <a:spLocks noChangeAspect="1" noChangeShapeType="1"/>
            </p:cNvSpPr>
            <p:nvPr/>
          </p:nvSpPr>
          <p:spPr bwMode="auto">
            <a:xfrm flipV="1">
              <a:off x="937"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053" name="Line 389"/>
            <p:cNvSpPr>
              <a:spLocks noChangeAspect="1" noChangeShapeType="1"/>
            </p:cNvSpPr>
            <p:nvPr/>
          </p:nvSpPr>
          <p:spPr bwMode="auto">
            <a:xfrm flipV="1">
              <a:off x="955"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054" name="Freeform 390"/>
            <p:cNvSpPr>
              <a:spLocks noChangeAspect="1"/>
            </p:cNvSpPr>
            <p:nvPr/>
          </p:nvSpPr>
          <p:spPr bwMode="auto">
            <a:xfrm>
              <a:off x="973" y="1757"/>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055" name="Line 391"/>
            <p:cNvSpPr>
              <a:spLocks noChangeAspect="1" noChangeShapeType="1"/>
            </p:cNvSpPr>
            <p:nvPr/>
          </p:nvSpPr>
          <p:spPr bwMode="auto">
            <a:xfrm flipV="1">
              <a:off x="995"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056" name="Freeform 392"/>
            <p:cNvSpPr>
              <a:spLocks noChangeAspect="1"/>
            </p:cNvSpPr>
            <p:nvPr/>
          </p:nvSpPr>
          <p:spPr bwMode="auto">
            <a:xfrm>
              <a:off x="1013" y="1725"/>
              <a:ext cx="21" cy="15"/>
            </a:xfrm>
            <a:custGeom>
              <a:avLst/>
              <a:gdLst>
                <a:gd name="T0" fmla="*/ 0 w 28"/>
                <a:gd name="T1" fmla="*/ 28 h 28"/>
                <a:gd name="T2" fmla="*/ 14 w 28"/>
                <a:gd name="T3" fmla="*/ 14 h 28"/>
                <a:gd name="T4" fmla="*/ 28 w 28"/>
                <a:gd name="T5" fmla="*/ 0 h 28"/>
              </a:gdLst>
              <a:ahLst/>
              <a:cxnLst>
                <a:cxn ang="0">
                  <a:pos x="T0" y="T1"/>
                </a:cxn>
                <a:cxn ang="0">
                  <a:pos x="T2" y="T3"/>
                </a:cxn>
                <a:cxn ang="0">
                  <a:pos x="T4" y="T5"/>
                </a:cxn>
              </a:cxnLst>
              <a:rect l="0" t="0" r="r" b="b"/>
              <a:pathLst>
                <a:path w="28" h="28">
                  <a:moveTo>
                    <a:pt x="0" y="28"/>
                  </a:moveTo>
                  <a:lnTo>
                    <a:pt x="14" y="1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057" name="Line 393"/>
            <p:cNvSpPr>
              <a:spLocks noChangeAspect="1" noChangeShapeType="1"/>
            </p:cNvSpPr>
            <p:nvPr/>
          </p:nvSpPr>
          <p:spPr bwMode="auto">
            <a:xfrm flipV="1">
              <a:off x="1034"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058" name="Freeform 394"/>
            <p:cNvSpPr>
              <a:spLocks noChangeAspect="1"/>
            </p:cNvSpPr>
            <p:nvPr/>
          </p:nvSpPr>
          <p:spPr bwMode="auto">
            <a:xfrm>
              <a:off x="1052" y="1686"/>
              <a:ext cx="21" cy="20"/>
            </a:xfrm>
            <a:custGeom>
              <a:avLst/>
              <a:gdLst>
                <a:gd name="T0" fmla="*/ 0 w 29"/>
                <a:gd name="T1" fmla="*/ 34 h 34"/>
                <a:gd name="T2" fmla="*/ 15 w 29"/>
                <a:gd name="T3" fmla="*/ 20 h 34"/>
                <a:gd name="T4" fmla="*/ 29 w 29"/>
                <a:gd name="T5" fmla="*/ 0 h 34"/>
              </a:gdLst>
              <a:ahLst/>
              <a:cxnLst>
                <a:cxn ang="0">
                  <a:pos x="T0" y="T1"/>
                </a:cxn>
                <a:cxn ang="0">
                  <a:pos x="T2" y="T3"/>
                </a:cxn>
                <a:cxn ang="0">
                  <a:pos x="T4" y="T5"/>
                </a:cxn>
              </a:cxnLst>
              <a:rect l="0" t="0" r="r" b="b"/>
              <a:pathLst>
                <a:path w="29" h="34">
                  <a:moveTo>
                    <a:pt x="0" y="34"/>
                  </a:moveTo>
                  <a:lnTo>
                    <a:pt x="15" y="2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059" name="Line 395"/>
            <p:cNvSpPr>
              <a:spLocks noChangeAspect="1" noChangeShapeType="1"/>
            </p:cNvSpPr>
            <p:nvPr/>
          </p:nvSpPr>
          <p:spPr bwMode="auto">
            <a:xfrm flipV="1">
              <a:off x="1073"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060" name="Line 396"/>
            <p:cNvSpPr>
              <a:spLocks noChangeAspect="1" noChangeShapeType="1"/>
            </p:cNvSpPr>
            <p:nvPr/>
          </p:nvSpPr>
          <p:spPr bwMode="auto">
            <a:xfrm flipV="1">
              <a:off x="1091"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061" name="Freeform 397"/>
            <p:cNvSpPr>
              <a:spLocks noChangeAspect="1"/>
            </p:cNvSpPr>
            <p:nvPr/>
          </p:nvSpPr>
          <p:spPr bwMode="auto">
            <a:xfrm>
              <a:off x="1109" y="1617"/>
              <a:ext cx="22" cy="24"/>
            </a:xfrm>
            <a:custGeom>
              <a:avLst/>
              <a:gdLst>
                <a:gd name="T0" fmla="*/ 0 w 29"/>
                <a:gd name="T1" fmla="*/ 43 h 43"/>
                <a:gd name="T2" fmla="*/ 15 w 29"/>
                <a:gd name="T3" fmla="*/ 19 h 43"/>
                <a:gd name="T4" fmla="*/ 29 w 29"/>
                <a:gd name="T5" fmla="*/ 0 h 43"/>
              </a:gdLst>
              <a:ahLst/>
              <a:cxnLst>
                <a:cxn ang="0">
                  <a:pos x="T0" y="T1"/>
                </a:cxn>
                <a:cxn ang="0">
                  <a:pos x="T2" y="T3"/>
                </a:cxn>
                <a:cxn ang="0">
                  <a:pos x="T4" y="T5"/>
                </a:cxn>
              </a:cxnLst>
              <a:rect l="0" t="0" r="r" b="b"/>
              <a:pathLst>
                <a:path w="29" h="43">
                  <a:moveTo>
                    <a:pt x="0" y="43"/>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062" name="Line 398"/>
            <p:cNvSpPr>
              <a:spLocks noChangeAspect="1" noChangeShapeType="1"/>
            </p:cNvSpPr>
            <p:nvPr/>
          </p:nvSpPr>
          <p:spPr bwMode="auto">
            <a:xfrm flipV="1">
              <a:off x="1131"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063" name="Freeform 399"/>
            <p:cNvSpPr>
              <a:spLocks noChangeAspect="1"/>
            </p:cNvSpPr>
            <p:nvPr/>
          </p:nvSpPr>
          <p:spPr bwMode="auto">
            <a:xfrm>
              <a:off x="1149" y="1566"/>
              <a:ext cx="22" cy="27"/>
            </a:xfrm>
            <a:custGeom>
              <a:avLst/>
              <a:gdLst>
                <a:gd name="T0" fmla="*/ 0 w 29"/>
                <a:gd name="T1" fmla="*/ 48 h 48"/>
                <a:gd name="T2" fmla="*/ 14 w 29"/>
                <a:gd name="T3" fmla="*/ 24 h 48"/>
                <a:gd name="T4" fmla="*/ 29 w 29"/>
                <a:gd name="T5" fmla="*/ 0 h 48"/>
              </a:gdLst>
              <a:ahLst/>
              <a:cxnLst>
                <a:cxn ang="0">
                  <a:pos x="T0" y="T1"/>
                </a:cxn>
                <a:cxn ang="0">
                  <a:pos x="T2" y="T3"/>
                </a:cxn>
                <a:cxn ang="0">
                  <a:pos x="T4" y="T5"/>
                </a:cxn>
              </a:cxnLst>
              <a:rect l="0" t="0" r="r" b="b"/>
              <a:pathLst>
                <a:path w="29" h="48">
                  <a:moveTo>
                    <a:pt x="0" y="48"/>
                  </a:moveTo>
                  <a:lnTo>
                    <a:pt x="14" y="2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064" name="Line 400"/>
            <p:cNvSpPr>
              <a:spLocks noChangeAspect="1" noChangeShapeType="1"/>
            </p:cNvSpPr>
            <p:nvPr/>
          </p:nvSpPr>
          <p:spPr bwMode="auto">
            <a:xfrm flipV="1">
              <a:off x="1171"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065" name="Freeform 401"/>
            <p:cNvSpPr>
              <a:spLocks noChangeAspect="1"/>
            </p:cNvSpPr>
            <p:nvPr/>
          </p:nvSpPr>
          <p:spPr bwMode="auto">
            <a:xfrm>
              <a:off x="1189" y="1506"/>
              <a:ext cx="22" cy="30"/>
            </a:xfrm>
            <a:custGeom>
              <a:avLst/>
              <a:gdLst>
                <a:gd name="T0" fmla="*/ 0 w 29"/>
                <a:gd name="T1" fmla="*/ 53 h 53"/>
                <a:gd name="T2" fmla="*/ 14 w 29"/>
                <a:gd name="T3" fmla="*/ 29 h 53"/>
                <a:gd name="T4" fmla="*/ 29 w 29"/>
                <a:gd name="T5" fmla="*/ 0 h 53"/>
              </a:gdLst>
              <a:ahLst/>
              <a:cxnLst>
                <a:cxn ang="0">
                  <a:pos x="T0" y="T1"/>
                </a:cxn>
                <a:cxn ang="0">
                  <a:pos x="T2" y="T3"/>
                </a:cxn>
                <a:cxn ang="0">
                  <a:pos x="T4" y="T5"/>
                </a:cxn>
              </a:cxnLst>
              <a:rect l="0" t="0" r="r" b="b"/>
              <a:pathLst>
                <a:path w="29" h="53">
                  <a:moveTo>
                    <a:pt x="0" y="53"/>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066" name="Line 402"/>
            <p:cNvSpPr>
              <a:spLocks noChangeAspect="1" noChangeShapeType="1"/>
            </p:cNvSpPr>
            <p:nvPr/>
          </p:nvSpPr>
          <p:spPr bwMode="auto">
            <a:xfrm flipV="1">
              <a:off x="1211"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067" name="Line 403"/>
            <p:cNvSpPr>
              <a:spLocks noChangeAspect="1" noChangeShapeType="1"/>
            </p:cNvSpPr>
            <p:nvPr/>
          </p:nvSpPr>
          <p:spPr bwMode="auto">
            <a:xfrm flipV="1">
              <a:off x="1228"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068" name="Freeform 404"/>
            <p:cNvSpPr>
              <a:spLocks noChangeAspect="1"/>
            </p:cNvSpPr>
            <p:nvPr/>
          </p:nvSpPr>
          <p:spPr bwMode="auto">
            <a:xfrm>
              <a:off x="1246" y="1409"/>
              <a:ext cx="22" cy="32"/>
            </a:xfrm>
            <a:custGeom>
              <a:avLst/>
              <a:gdLst>
                <a:gd name="T0" fmla="*/ 0 w 29"/>
                <a:gd name="T1" fmla="*/ 58 h 58"/>
                <a:gd name="T2" fmla="*/ 15 w 29"/>
                <a:gd name="T3" fmla="*/ 29 h 58"/>
                <a:gd name="T4" fmla="*/ 29 w 29"/>
                <a:gd name="T5" fmla="*/ 0 h 58"/>
              </a:gdLst>
              <a:ahLst/>
              <a:cxnLst>
                <a:cxn ang="0">
                  <a:pos x="T0" y="T1"/>
                </a:cxn>
                <a:cxn ang="0">
                  <a:pos x="T2" y="T3"/>
                </a:cxn>
                <a:cxn ang="0">
                  <a:pos x="T4" y="T5"/>
                </a:cxn>
              </a:cxnLst>
              <a:rect l="0" t="0" r="r" b="b"/>
              <a:pathLst>
                <a:path w="29" h="58">
                  <a:moveTo>
                    <a:pt x="0" y="58"/>
                  </a:moveTo>
                  <a:lnTo>
                    <a:pt x="15"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069" name="Line 405"/>
            <p:cNvSpPr>
              <a:spLocks noChangeAspect="1" noChangeShapeType="1"/>
            </p:cNvSpPr>
            <p:nvPr/>
          </p:nvSpPr>
          <p:spPr bwMode="auto">
            <a:xfrm flipV="1">
              <a:off x="1268"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070" name="Freeform 406"/>
            <p:cNvSpPr>
              <a:spLocks noChangeAspect="1"/>
            </p:cNvSpPr>
            <p:nvPr/>
          </p:nvSpPr>
          <p:spPr bwMode="auto">
            <a:xfrm>
              <a:off x="1286" y="1336"/>
              <a:ext cx="22" cy="38"/>
            </a:xfrm>
            <a:custGeom>
              <a:avLst/>
              <a:gdLst>
                <a:gd name="T0" fmla="*/ 0 w 29"/>
                <a:gd name="T1" fmla="*/ 67 h 67"/>
                <a:gd name="T2" fmla="*/ 15 w 29"/>
                <a:gd name="T3" fmla="*/ 33 h 67"/>
                <a:gd name="T4" fmla="*/ 29 w 29"/>
                <a:gd name="T5" fmla="*/ 0 h 67"/>
              </a:gdLst>
              <a:ahLst/>
              <a:cxnLst>
                <a:cxn ang="0">
                  <a:pos x="T0" y="T1"/>
                </a:cxn>
                <a:cxn ang="0">
                  <a:pos x="T2" y="T3"/>
                </a:cxn>
                <a:cxn ang="0">
                  <a:pos x="T4" y="T5"/>
                </a:cxn>
              </a:cxnLst>
              <a:rect l="0" t="0" r="r" b="b"/>
              <a:pathLst>
                <a:path w="29" h="67">
                  <a:moveTo>
                    <a:pt x="0" y="67"/>
                  </a:moveTo>
                  <a:lnTo>
                    <a:pt x="15" y="33"/>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071" name="Line 407"/>
            <p:cNvSpPr>
              <a:spLocks noChangeAspect="1" noChangeShapeType="1"/>
            </p:cNvSpPr>
            <p:nvPr/>
          </p:nvSpPr>
          <p:spPr bwMode="auto">
            <a:xfrm flipV="1">
              <a:off x="1308"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072" name="Line 408"/>
            <p:cNvSpPr>
              <a:spLocks noChangeAspect="1" noChangeShapeType="1"/>
            </p:cNvSpPr>
            <p:nvPr/>
          </p:nvSpPr>
          <p:spPr bwMode="auto">
            <a:xfrm flipV="1">
              <a:off x="1326"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073" name="Freeform 409"/>
            <p:cNvSpPr>
              <a:spLocks noChangeAspect="1"/>
            </p:cNvSpPr>
            <p:nvPr/>
          </p:nvSpPr>
          <p:spPr bwMode="auto">
            <a:xfrm>
              <a:off x="1344" y="1222"/>
              <a:ext cx="21"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074" name="Freeform 410"/>
            <p:cNvSpPr>
              <a:spLocks noChangeAspect="1"/>
            </p:cNvSpPr>
            <p:nvPr/>
          </p:nvSpPr>
          <p:spPr bwMode="auto">
            <a:xfrm>
              <a:off x="1365" y="1182"/>
              <a:ext cx="18" cy="40"/>
            </a:xfrm>
            <a:custGeom>
              <a:avLst/>
              <a:gdLst>
                <a:gd name="T0" fmla="*/ 0 w 24"/>
                <a:gd name="T1" fmla="*/ 72 h 72"/>
                <a:gd name="T2" fmla="*/ 9 w 24"/>
                <a:gd name="T3" fmla="*/ 34 h 72"/>
                <a:gd name="T4" fmla="*/ 24 w 24"/>
                <a:gd name="T5" fmla="*/ 0 h 72"/>
              </a:gdLst>
              <a:ahLst/>
              <a:cxnLst>
                <a:cxn ang="0">
                  <a:pos x="T0" y="T1"/>
                </a:cxn>
                <a:cxn ang="0">
                  <a:pos x="T2" y="T3"/>
                </a:cxn>
                <a:cxn ang="0">
                  <a:pos x="T4" y="T5"/>
                </a:cxn>
              </a:cxnLst>
              <a:rect l="0" t="0" r="r" b="b"/>
              <a:pathLst>
                <a:path w="24" h="72">
                  <a:moveTo>
                    <a:pt x="0" y="72"/>
                  </a:moveTo>
                  <a:lnTo>
                    <a:pt x="9" y="3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075" name="Freeform 411"/>
            <p:cNvSpPr>
              <a:spLocks noChangeAspect="1"/>
            </p:cNvSpPr>
            <p:nvPr/>
          </p:nvSpPr>
          <p:spPr bwMode="auto">
            <a:xfrm>
              <a:off x="1383" y="1144"/>
              <a:ext cx="22"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076" name="Line 412"/>
            <p:cNvSpPr>
              <a:spLocks noChangeAspect="1" noChangeShapeType="1"/>
            </p:cNvSpPr>
            <p:nvPr/>
          </p:nvSpPr>
          <p:spPr bwMode="auto">
            <a:xfrm flipV="1">
              <a:off x="1405"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077" name="Freeform 413"/>
            <p:cNvSpPr>
              <a:spLocks noChangeAspect="1"/>
            </p:cNvSpPr>
            <p:nvPr/>
          </p:nvSpPr>
          <p:spPr bwMode="auto">
            <a:xfrm>
              <a:off x="1423" y="1063"/>
              <a:ext cx="21" cy="41"/>
            </a:xfrm>
            <a:custGeom>
              <a:avLst/>
              <a:gdLst>
                <a:gd name="T0" fmla="*/ 0 w 28"/>
                <a:gd name="T1" fmla="*/ 72 h 72"/>
                <a:gd name="T2" fmla="*/ 14 w 28"/>
                <a:gd name="T3" fmla="*/ 34 h 72"/>
                <a:gd name="T4" fmla="*/ 28 w 28"/>
                <a:gd name="T5" fmla="*/ 0 h 72"/>
              </a:gdLst>
              <a:ahLst/>
              <a:cxnLst>
                <a:cxn ang="0">
                  <a:pos x="T0" y="T1"/>
                </a:cxn>
                <a:cxn ang="0">
                  <a:pos x="T2" y="T3"/>
                </a:cxn>
                <a:cxn ang="0">
                  <a:pos x="T4" y="T5"/>
                </a:cxn>
              </a:cxnLst>
              <a:rect l="0" t="0" r="r" b="b"/>
              <a:pathLst>
                <a:path w="28" h="72">
                  <a:moveTo>
                    <a:pt x="0" y="72"/>
                  </a:moveTo>
                  <a:lnTo>
                    <a:pt x="14" y="3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078" name="Line 414"/>
            <p:cNvSpPr>
              <a:spLocks noChangeAspect="1" noChangeShapeType="1"/>
            </p:cNvSpPr>
            <p:nvPr/>
          </p:nvSpPr>
          <p:spPr bwMode="auto">
            <a:xfrm flipV="1">
              <a:off x="1444"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079" name="Line 415"/>
            <p:cNvSpPr>
              <a:spLocks noChangeAspect="1" noChangeShapeType="1"/>
            </p:cNvSpPr>
            <p:nvPr/>
          </p:nvSpPr>
          <p:spPr bwMode="auto">
            <a:xfrm flipV="1">
              <a:off x="1462"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080" name="Freeform 416"/>
            <p:cNvSpPr>
              <a:spLocks noChangeAspect="1"/>
            </p:cNvSpPr>
            <p:nvPr/>
          </p:nvSpPr>
          <p:spPr bwMode="auto">
            <a:xfrm>
              <a:off x="1480" y="945"/>
              <a:ext cx="22" cy="40"/>
            </a:xfrm>
            <a:custGeom>
              <a:avLst/>
              <a:gdLst>
                <a:gd name="T0" fmla="*/ 0 w 29"/>
                <a:gd name="T1" fmla="*/ 72 h 72"/>
                <a:gd name="T2" fmla="*/ 15 w 29"/>
                <a:gd name="T3" fmla="*/ 34 h 72"/>
                <a:gd name="T4" fmla="*/ 29 w 29"/>
                <a:gd name="T5" fmla="*/ 0 h 72"/>
              </a:gdLst>
              <a:ahLst/>
              <a:cxnLst>
                <a:cxn ang="0">
                  <a:pos x="T0" y="T1"/>
                </a:cxn>
                <a:cxn ang="0">
                  <a:pos x="T2" y="T3"/>
                </a:cxn>
                <a:cxn ang="0">
                  <a:pos x="T4" y="T5"/>
                </a:cxn>
              </a:cxnLst>
              <a:rect l="0" t="0" r="r" b="b"/>
              <a:pathLst>
                <a:path w="29" h="72">
                  <a:moveTo>
                    <a:pt x="0" y="72"/>
                  </a:moveTo>
                  <a:lnTo>
                    <a:pt x="15"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081" name="Line 417"/>
            <p:cNvSpPr>
              <a:spLocks noChangeAspect="1" noChangeShapeType="1"/>
            </p:cNvSpPr>
            <p:nvPr/>
          </p:nvSpPr>
          <p:spPr bwMode="auto">
            <a:xfrm flipV="1">
              <a:off x="1502"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082" name="Freeform 418"/>
            <p:cNvSpPr>
              <a:spLocks noChangeAspect="1"/>
            </p:cNvSpPr>
            <p:nvPr/>
          </p:nvSpPr>
          <p:spPr bwMode="auto">
            <a:xfrm>
              <a:off x="1520" y="872"/>
              <a:ext cx="22" cy="35"/>
            </a:xfrm>
            <a:custGeom>
              <a:avLst/>
              <a:gdLst>
                <a:gd name="T0" fmla="*/ 0 w 29"/>
                <a:gd name="T1" fmla="*/ 62 h 62"/>
                <a:gd name="T2" fmla="*/ 14 w 29"/>
                <a:gd name="T3" fmla="*/ 28 h 62"/>
                <a:gd name="T4" fmla="*/ 29 w 29"/>
                <a:gd name="T5" fmla="*/ 0 h 62"/>
              </a:gdLst>
              <a:ahLst/>
              <a:cxnLst>
                <a:cxn ang="0">
                  <a:pos x="T0" y="T1"/>
                </a:cxn>
                <a:cxn ang="0">
                  <a:pos x="T2" y="T3"/>
                </a:cxn>
                <a:cxn ang="0">
                  <a:pos x="T4" y="T5"/>
                </a:cxn>
              </a:cxnLst>
              <a:rect l="0" t="0" r="r" b="b"/>
              <a:pathLst>
                <a:path w="29" h="62">
                  <a:moveTo>
                    <a:pt x="0" y="62"/>
                  </a:moveTo>
                  <a:lnTo>
                    <a:pt x="14" y="28"/>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083" name="Line 419"/>
            <p:cNvSpPr>
              <a:spLocks noChangeAspect="1" noChangeShapeType="1"/>
            </p:cNvSpPr>
            <p:nvPr/>
          </p:nvSpPr>
          <p:spPr bwMode="auto">
            <a:xfrm flipV="1">
              <a:off x="1542"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084" name="Line 420"/>
            <p:cNvSpPr>
              <a:spLocks noChangeAspect="1" noChangeShapeType="1"/>
            </p:cNvSpPr>
            <p:nvPr/>
          </p:nvSpPr>
          <p:spPr bwMode="auto">
            <a:xfrm flipV="1">
              <a:off x="1560"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085" name="Freeform 421"/>
            <p:cNvSpPr>
              <a:spLocks noChangeAspect="1"/>
            </p:cNvSpPr>
            <p:nvPr/>
          </p:nvSpPr>
          <p:spPr bwMode="auto">
            <a:xfrm>
              <a:off x="1578" y="769"/>
              <a:ext cx="22" cy="33"/>
            </a:xfrm>
            <a:custGeom>
              <a:avLst/>
              <a:gdLst>
                <a:gd name="T0" fmla="*/ 0 w 29"/>
                <a:gd name="T1" fmla="*/ 58 h 58"/>
                <a:gd name="T2" fmla="*/ 14 w 29"/>
                <a:gd name="T3" fmla="*/ 29 h 58"/>
                <a:gd name="T4" fmla="*/ 29 w 29"/>
                <a:gd name="T5" fmla="*/ 0 h 58"/>
              </a:gdLst>
              <a:ahLst/>
              <a:cxnLst>
                <a:cxn ang="0">
                  <a:pos x="T0" y="T1"/>
                </a:cxn>
                <a:cxn ang="0">
                  <a:pos x="T2" y="T3"/>
                </a:cxn>
                <a:cxn ang="0">
                  <a:pos x="T4" y="T5"/>
                </a:cxn>
              </a:cxnLst>
              <a:rect l="0" t="0" r="r" b="b"/>
              <a:pathLst>
                <a:path w="29" h="58">
                  <a:moveTo>
                    <a:pt x="0" y="58"/>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086" name="Line 422"/>
            <p:cNvSpPr>
              <a:spLocks noChangeAspect="1" noChangeShapeType="1"/>
            </p:cNvSpPr>
            <p:nvPr/>
          </p:nvSpPr>
          <p:spPr bwMode="auto">
            <a:xfrm flipV="1">
              <a:off x="1600"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087" name="Freeform 423"/>
            <p:cNvSpPr>
              <a:spLocks noChangeAspect="1"/>
            </p:cNvSpPr>
            <p:nvPr/>
          </p:nvSpPr>
          <p:spPr bwMode="auto">
            <a:xfrm>
              <a:off x="1618" y="712"/>
              <a:ext cx="21" cy="27"/>
            </a:xfrm>
            <a:custGeom>
              <a:avLst/>
              <a:gdLst>
                <a:gd name="T0" fmla="*/ 0 w 28"/>
                <a:gd name="T1" fmla="*/ 48 h 48"/>
                <a:gd name="T2" fmla="*/ 14 w 28"/>
                <a:gd name="T3" fmla="*/ 24 h 48"/>
                <a:gd name="T4" fmla="*/ 28 w 28"/>
                <a:gd name="T5" fmla="*/ 0 h 48"/>
              </a:gdLst>
              <a:ahLst/>
              <a:cxnLst>
                <a:cxn ang="0">
                  <a:pos x="T0" y="T1"/>
                </a:cxn>
                <a:cxn ang="0">
                  <a:pos x="T2" y="T3"/>
                </a:cxn>
                <a:cxn ang="0">
                  <a:pos x="T4" y="T5"/>
                </a:cxn>
              </a:cxnLst>
              <a:rect l="0" t="0" r="r" b="b"/>
              <a:pathLst>
                <a:path w="28" h="48">
                  <a:moveTo>
                    <a:pt x="0" y="48"/>
                  </a:moveTo>
                  <a:lnTo>
                    <a:pt x="14" y="2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088" name="Freeform 424"/>
            <p:cNvSpPr>
              <a:spLocks noChangeAspect="1"/>
            </p:cNvSpPr>
            <p:nvPr/>
          </p:nvSpPr>
          <p:spPr bwMode="auto">
            <a:xfrm>
              <a:off x="1639" y="686"/>
              <a:ext cx="18" cy="26"/>
            </a:xfrm>
            <a:custGeom>
              <a:avLst/>
              <a:gdLst>
                <a:gd name="T0" fmla="*/ 0 w 24"/>
                <a:gd name="T1" fmla="*/ 47 h 47"/>
                <a:gd name="T2" fmla="*/ 10 w 24"/>
                <a:gd name="T3" fmla="*/ 24 h 47"/>
                <a:gd name="T4" fmla="*/ 24 w 24"/>
                <a:gd name="T5" fmla="*/ 0 h 47"/>
              </a:gdLst>
              <a:ahLst/>
              <a:cxnLst>
                <a:cxn ang="0">
                  <a:pos x="T0" y="T1"/>
                </a:cxn>
                <a:cxn ang="0">
                  <a:pos x="T2" y="T3"/>
                </a:cxn>
                <a:cxn ang="0">
                  <a:pos x="T4" y="T5"/>
                </a:cxn>
              </a:cxnLst>
              <a:rect l="0" t="0" r="r" b="b"/>
              <a:pathLst>
                <a:path w="24" h="47">
                  <a:moveTo>
                    <a:pt x="0" y="47"/>
                  </a:moveTo>
                  <a:lnTo>
                    <a:pt x="10" y="2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089" name="Freeform 425"/>
            <p:cNvSpPr>
              <a:spLocks noChangeAspect="1"/>
            </p:cNvSpPr>
            <p:nvPr/>
          </p:nvSpPr>
          <p:spPr bwMode="auto">
            <a:xfrm>
              <a:off x="1657" y="664"/>
              <a:ext cx="21" cy="22"/>
            </a:xfrm>
            <a:custGeom>
              <a:avLst/>
              <a:gdLst>
                <a:gd name="T0" fmla="*/ 0 w 29"/>
                <a:gd name="T1" fmla="*/ 39 h 39"/>
                <a:gd name="T2" fmla="*/ 15 w 29"/>
                <a:gd name="T3" fmla="*/ 19 h 39"/>
                <a:gd name="T4" fmla="*/ 29 w 29"/>
                <a:gd name="T5" fmla="*/ 0 h 39"/>
              </a:gdLst>
              <a:ahLst/>
              <a:cxnLst>
                <a:cxn ang="0">
                  <a:pos x="T0" y="T1"/>
                </a:cxn>
                <a:cxn ang="0">
                  <a:pos x="T2" y="T3"/>
                </a:cxn>
                <a:cxn ang="0">
                  <a:pos x="T4" y="T5"/>
                </a:cxn>
              </a:cxnLst>
              <a:rect l="0" t="0" r="r" b="b"/>
              <a:pathLst>
                <a:path w="29" h="39">
                  <a:moveTo>
                    <a:pt x="0" y="39"/>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090" name="Freeform 426"/>
            <p:cNvSpPr>
              <a:spLocks noChangeAspect="1"/>
            </p:cNvSpPr>
            <p:nvPr/>
          </p:nvSpPr>
          <p:spPr bwMode="auto">
            <a:xfrm>
              <a:off x="1678" y="643"/>
              <a:ext cx="18" cy="21"/>
            </a:xfrm>
            <a:custGeom>
              <a:avLst/>
              <a:gdLst>
                <a:gd name="T0" fmla="*/ 0 w 24"/>
                <a:gd name="T1" fmla="*/ 38 h 38"/>
                <a:gd name="T2" fmla="*/ 15 w 24"/>
                <a:gd name="T3" fmla="*/ 19 h 38"/>
                <a:gd name="T4" fmla="*/ 24 w 24"/>
                <a:gd name="T5" fmla="*/ 0 h 38"/>
              </a:gdLst>
              <a:ahLst/>
              <a:cxnLst>
                <a:cxn ang="0">
                  <a:pos x="T0" y="T1"/>
                </a:cxn>
                <a:cxn ang="0">
                  <a:pos x="T2" y="T3"/>
                </a:cxn>
                <a:cxn ang="0">
                  <a:pos x="T4" y="T5"/>
                </a:cxn>
              </a:cxnLst>
              <a:rect l="0" t="0" r="r" b="b"/>
              <a:pathLst>
                <a:path w="24" h="38">
                  <a:moveTo>
                    <a:pt x="0" y="38"/>
                  </a:moveTo>
                  <a:lnTo>
                    <a:pt x="15" y="19"/>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091" name="Freeform 427"/>
            <p:cNvSpPr>
              <a:spLocks noChangeAspect="1"/>
            </p:cNvSpPr>
            <p:nvPr/>
          </p:nvSpPr>
          <p:spPr bwMode="auto">
            <a:xfrm>
              <a:off x="1696" y="626"/>
              <a:ext cx="18" cy="17"/>
            </a:xfrm>
            <a:custGeom>
              <a:avLst/>
              <a:gdLst>
                <a:gd name="T0" fmla="*/ 0 w 24"/>
                <a:gd name="T1" fmla="*/ 29 h 29"/>
                <a:gd name="T2" fmla="*/ 10 w 24"/>
                <a:gd name="T3" fmla="*/ 14 h 29"/>
                <a:gd name="T4" fmla="*/ 24 w 24"/>
                <a:gd name="T5" fmla="*/ 0 h 29"/>
              </a:gdLst>
              <a:ahLst/>
              <a:cxnLst>
                <a:cxn ang="0">
                  <a:pos x="T0" y="T1"/>
                </a:cxn>
                <a:cxn ang="0">
                  <a:pos x="T2" y="T3"/>
                </a:cxn>
                <a:cxn ang="0">
                  <a:pos x="T4" y="T5"/>
                </a:cxn>
              </a:cxnLst>
              <a:rect l="0" t="0" r="r" b="b"/>
              <a:pathLst>
                <a:path w="24" h="29">
                  <a:moveTo>
                    <a:pt x="0" y="29"/>
                  </a:moveTo>
                  <a:lnTo>
                    <a:pt x="10" y="1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092" name="Freeform 428"/>
            <p:cNvSpPr>
              <a:spLocks noChangeAspect="1"/>
            </p:cNvSpPr>
            <p:nvPr/>
          </p:nvSpPr>
          <p:spPr bwMode="auto">
            <a:xfrm>
              <a:off x="1714" y="610"/>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093" name="Line 429"/>
            <p:cNvSpPr>
              <a:spLocks noChangeAspect="1" noChangeShapeType="1"/>
            </p:cNvSpPr>
            <p:nvPr/>
          </p:nvSpPr>
          <p:spPr bwMode="auto">
            <a:xfrm flipV="1">
              <a:off x="1736"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094" name="Freeform 430"/>
            <p:cNvSpPr>
              <a:spLocks noChangeAspect="1"/>
            </p:cNvSpPr>
            <p:nvPr/>
          </p:nvSpPr>
          <p:spPr bwMode="auto">
            <a:xfrm>
              <a:off x="1754" y="591"/>
              <a:ext cx="22" cy="8"/>
            </a:xfrm>
            <a:custGeom>
              <a:avLst/>
              <a:gdLst>
                <a:gd name="T0" fmla="*/ 0 w 29"/>
                <a:gd name="T1" fmla="*/ 14 h 14"/>
                <a:gd name="T2" fmla="*/ 14 w 29"/>
                <a:gd name="T3" fmla="*/ 4 h 14"/>
                <a:gd name="T4" fmla="*/ 29 w 29"/>
                <a:gd name="T5" fmla="*/ 0 h 14"/>
              </a:gdLst>
              <a:ahLst/>
              <a:cxnLst>
                <a:cxn ang="0">
                  <a:pos x="T0" y="T1"/>
                </a:cxn>
                <a:cxn ang="0">
                  <a:pos x="T2" y="T3"/>
                </a:cxn>
                <a:cxn ang="0">
                  <a:pos x="T4" y="T5"/>
                </a:cxn>
              </a:cxnLst>
              <a:rect l="0" t="0" r="r" b="b"/>
              <a:pathLst>
                <a:path w="29" h="14">
                  <a:moveTo>
                    <a:pt x="0" y="14"/>
                  </a:moveTo>
                  <a:lnTo>
                    <a:pt x="14" y="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095" name="Freeform 431"/>
            <p:cNvSpPr>
              <a:spLocks noChangeAspect="1"/>
            </p:cNvSpPr>
            <p:nvPr/>
          </p:nvSpPr>
          <p:spPr bwMode="auto">
            <a:xfrm>
              <a:off x="1776" y="586"/>
              <a:ext cx="18" cy="5"/>
            </a:xfrm>
            <a:custGeom>
              <a:avLst/>
              <a:gdLst>
                <a:gd name="T0" fmla="*/ 0 w 24"/>
                <a:gd name="T1" fmla="*/ 10 h 10"/>
                <a:gd name="T2" fmla="*/ 14 w 24"/>
                <a:gd name="T3" fmla="*/ 5 h 10"/>
                <a:gd name="T4" fmla="*/ 24 w 24"/>
                <a:gd name="T5" fmla="*/ 0 h 10"/>
              </a:gdLst>
              <a:ahLst/>
              <a:cxnLst>
                <a:cxn ang="0">
                  <a:pos x="T0" y="T1"/>
                </a:cxn>
                <a:cxn ang="0">
                  <a:pos x="T2" y="T3"/>
                </a:cxn>
                <a:cxn ang="0">
                  <a:pos x="T4" y="T5"/>
                </a:cxn>
              </a:cxnLst>
              <a:rect l="0" t="0" r="r" b="b"/>
              <a:pathLst>
                <a:path w="24" h="10">
                  <a:moveTo>
                    <a:pt x="0" y="10"/>
                  </a:moveTo>
                  <a:lnTo>
                    <a:pt x="14" y="5"/>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096" name="Freeform 432"/>
            <p:cNvSpPr>
              <a:spLocks noChangeAspect="1"/>
            </p:cNvSpPr>
            <p:nvPr/>
          </p:nvSpPr>
          <p:spPr bwMode="auto">
            <a:xfrm>
              <a:off x="1794" y="586"/>
              <a:ext cx="18" cy="0"/>
            </a:xfrm>
            <a:custGeom>
              <a:avLst/>
              <a:gdLst>
                <a:gd name="T0" fmla="*/ 0 w 24"/>
                <a:gd name="T1" fmla="*/ 9 w 24"/>
                <a:gd name="T2" fmla="*/ 24 w 24"/>
              </a:gdLst>
              <a:ahLst/>
              <a:cxnLst>
                <a:cxn ang="0">
                  <a:pos x="T0" y="0"/>
                </a:cxn>
                <a:cxn ang="0">
                  <a:pos x="T1" y="0"/>
                </a:cxn>
                <a:cxn ang="0">
                  <a:pos x="T2" y="0"/>
                </a:cxn>
              </a:cxnLst>
              <a:rect l="0" t="0" r="r" b="b"/>
              <a:pathLst>
                <a:path w="24">
                  <a:moveTo>
                    <a:pt x="0" y="0"/>
                  </a:moveTo>
                  <a:lnTo>
                    <a:pt x="9"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097" name="Freeform 433"/>
            <p:cNvSpPr>
              <a:spLocks noChangeAspect="1"/>
            </p:cNvSpPr>
            <p:nvPr/>
          </p:nvSpPr>
          <p:spPr bwMode="auto">
            <a:xfrm>
              <a:off x="1812" y="586"/>
              <a:ext cx="21" cy="0"/>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098" name="Freeform 434"/>
            <p:cNvSpPr>
              <a:spLocks noChangeAspect="1"/>
            </p:cNvSpPr>
            <p:nvPr/>
          </p:nvSpPr>
          <p:spPr bwMode="auto">
            <a:xfrm>
              <a:off x="1833" y="586"/>
              <a:ext cx="18" cy="5"/>
            </a:xfrm>
            <a:custGeom>
              <a:avLst/>
              <a:gdLst>
                <a:gd name="T0" fmla="*/ 0 w 24"/>
                <a:gd name="T1" fmla="*/ 0 h 10"/>
                <a:gd name="T2" fmla="*/ 10 w 24"/>
                <a:gd name="T3" fmla="*/ 5 h 10"/>
                <a:gd name="T4" fmla="*/ 24 w 24"/>
                <a:gd name="T5" fmla="*/ 10 h 10"/>
              </a:gdLst>
              <a:ahLst/>
              <a:cxnLst>
                <a:cxn ang="0">
                  <a:pos x="T0" y="T1"/>
                </a:cxn>
                <a:cxn ang="0">
                  <a:pos x="T2" y="T3"/>
                </a:cxn>
                <a:cxn ang="0">
                  <a:pos x="T4" y="T5"/>
                </a:cxn>
              </a:cxnLst>
              <a:rect l="0" t="0" r="r" b="b"/>
              <a:pathLst>
                <a:path w="24" h="10">
                  <a:moveTo>
                    <a:pt x="0" y="0"/>
                  </a:moveTo>
                  <a:lnTo>
                    <a:pt x="10" y="5"/>
                  </a:lnTo>
                  <a:lnTo>
                    <a:pt x="24"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099" name="Freeform 435"/>
            <p:cNvSpPr>
              <a:spLocks noChangeAspect="1"/>
            </p:cNvSpPr>
            <p:nvPr/>
          </p:nvSpPr>
          <p:spPr bwMode="auto">
            <a:xfrm>
              <a:off x="1851" y="591"/>
              <a:ext cx="22" cy="8"/>
            </a:xfrm>
            <a:custGeom>
              <a:avLst/>
              <a:gdLst>
                <a:gd name="T0" fmla="*/ 0 w 29"/>
                <a:gd name="T1" fmla="*/ 0 h 14"/>
                <a:gd name="T2" fmla="*/ 15 w 29"/>
                <a:gd name="T3" fmla="*/ 4 h 14"/>
                <a:gd name="T4" fmla="*/ 29 w 29"/>
                <a:gd name="T5" fmla="*/ 14 h 14"/>
              </a:gdLst>
              <a:ahLst/>
              <a:cxnLst>
                <a:cxn ang="0">
                  <a:pos x="T0" y="T1"/>
                </a:cxn>
                <a:cxn ang="0">
                  <a:pos x="T2" y="T3"/>
                </a:cxn>
                <a:cxn ang="0">
                  <a:pos x="T4" y="T5"/>
                </a:cxn>
              </a:cxnLst>
              <a:rect l="0" t="0" r="r" b="b"/>
              <a:pathLst>
                <a:path w="29" h="14">
                  <a:moveTo>
                    <a:pt x="0" y="0"/>
                  </a:moveTo>
                  <a:lnTo>
                    <a:pt x="15" y="4"/>
                  </a:lnTo>
                  <a:lnTo>
                    <a:pt x="29" y="1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100" name="Line 436"/>
            <p:cNvSpPr>
              <a:spLocks noChangeAspect="1" noChangeShapeType="1"/>
            </p:cNvSpPr>
            <p:nvPr/>
          </p:nvSpPr>
          <p:spPr bwMode="auto">
            <a:xfrm>
              <a:off x="1873"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101" name="Freeform 437"/>
            <p:cNvSpPr>
              <a:spLocks noChangeAspect="1"/>
            </p:cNvSpPr>
            <p:nvPr/>
          </p:nvSpPr>
          <p:spPr bwMode="auto">
            <a:xfrm>
              <a:off x="1891" y="610"/>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102" name="Freeform 438"/>
            <p:cNvSpPr>
              <a:spLocks noChangeAspect="1"/>
            </p:cNvSpPr>
            <p:nvPr/>
          </p:nvSpPr>
          <p:spPr bwMode="auto">
            <a:xfrm>
              <a:off x="1913" y="626"/>
              <a:ext cx="18" cy="17"/>
            </a:xfrm>
            <a:custGeom>
              <a:avLst/>
              <a:gdLst>
                <a:gd name="T0" fmla="*/ 0 w 24"/>
                <a:gd name="T1" fmla="*/ 0 h 29"/>
                <a:gd name="T2" fmla="*/ 14 w 24"/>
                <a:gd name="T3" fmla="*/ 14 h 29"/>
                <a:gd name="T4" fmla="*/ 24 w 24"/>
                <a:gd name="T5" fmla="*/ 29 h 29"/>
              </a:gdLst>
              <a:ahLst/>
              <a:cxnLst>
                <a:cxn ang="0">
                  <a:pos x="T0" y="T1"/>
                </a:cxn>
                <a:cxn ang="0">
                  <a:pos x="T2" y="T3"/>
                </a:cxn>
                <a:cxn ang="0">
                  <a:pos x="T4" y="T5"/>
                </a:cxn>
              </a:cxnLst>
              <a:rect l="0" t="0" r="r" b="b"/>
              <a:pathLst>
                <a:path w="24" h="29">
                  <a:moveTo>
                    <a:pt x="0" y="0"/>
                  </a:moveTo>
                  <a:lnTo>
                    <a:pt x="14" y="14"/>
                  </a:lnTo>
                  <a:lnTo>
                    <a:pt x="24"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103" name="Freeform 439"/>
            <p:cNvSpPr>
              <a:spLocks noChangeAspect="1"/>
            </p:cNvSpPr>
            <p:nvPr/>
          </p:nvSpPr>
          <p:spPr bwMode="auto">
            <a:xfrm>
              <a:off x="1931" y="643"/>
              <a:ext cx="18" cy="21"/>
            </a:xfrm>
            <a:custGeom>
              <a:avLst/>
              <a:gdLst>
                <a:gd name="T0" fmla="*/ 0 w 24"/>
                <a:gd name="T1" fmla="*/ 0 h 38"/>
                <a:gd name="T2" fmla="*/ 9 w 24"/>
                <a:gd name="T3" fmla="*/ 19 h 38"/>
                <a:gd name="T4" fmla="*/ 24 w 24"/>
                <a:gd name="T5" fmla="*/ 38 h 38"/>
              </a:gdLst>
              <a:ahLst/>
              <a:cxnLst>
                <a:cxn ang="0">
                  <a:pos x="T0" y="T1"/>
                </a:cxn>
                <a:cxn ang="0">
                  <a:pos x="T2" y="T3"/>
                </a:cxn>
                <a:cxn ang="0">
                  <a:pos x="T4" y="T5"/>
                </a:cxn>
              </a:cxnLst>
              <a:rect l="0" t="0" r="r" b="b"/>
              <a:pathLst>
                <a:path w="24" h="38">
                  <a:moveTo>
                    <a:pt x="0" y="0"/>
                  </a:moveTo>
                  <a:lnTo>
                    <a:pt x="9" y="19"/>
                  </a:lnTo>
                  <a:lnTo>
                    <a:pt x="24" y="3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104" name="Freeform 440"/>
            <p:cNvSpPr>
              <a:spLocks noChangeAspect="1"/>
            </p:cNvSpPr>
            <p:nvPr/>
          </p:nvSpPr>
          <p:spPr bwMode="auto">
            <a:xfrm>
              <a:off x="1949" y="664"/>
              <a:ext cx="21" cy="22"/>
            </a:xfrm>
            <a:custGeom>
              <a:avLst/>
              <a:gdLst>
                <a:gd name="T0" fmla="*/ 0 w 29"/>
                <a:gd name="T1" fmla="*/ 0 h 39"/>
                <a:gd name="T2" fmla="*/ 14 w 29"/>
                <a:gd name="T3" fmla="*/ 19 h 39"/>
                <a:gd name="T4" fmla="*/ 29 w 29"/>
                <a:gd name="T5" fmla="*/ 39 h 39"/>
              </a:gdLst>
              <a:ahLst/>
              <a:cxnLst>
                <a:cxn ang="0">
                  <a:pos x="T0" y="T1"/>
                </a:cxn>
                <a:cxn ang="0">
                  <a:pos x="T2" y="T3"/>
                </a:cxn>
                <a:cxn ang="0">
                  <a:pos x="T4" y="T5"/>
                </a:cxn>
              </a:cxnLst>
              <a:rect l="0" t="0" r="r" b="b"/>
              <a:pathLst>
                <a:path w="29" h="39">
                  <a:moveTo>
                    <a:pt x="0" y="0"/>
                  </a:moveTo>
                  <a:lnTo>
                    <a:pt x="14" y="19"/>
                  </a:lnTo>
                  <a:lnTo>
                    <a:pt x="29" y="3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105" name="Freeform 441"/>
            <p:cNvSpPr>
              <a:spLocks noChangeAspect="1"/>
            </p:cNvSpPr>
            <p:nvPr/>
          </p:nvSpPr>
          <p:spPr bwMode="auto">
            <a:xfrm>
              <a:off x="1970" y="686"/>
              <a:ext cx="18" cy="26"/>
            </a:xfrm>
            <a:custGeom>
              <a:avLst/>
              <a:gdLst>
                <a:gd name="T0" fmla="*/ 0 w 24"/>
                <a:gd name="T1" fmla="*/ 0 h 47"/>
                <a:gd name="T2" fmla="*/ 9 w 24"/>
                <a:gd name="T3" fmla="*/ 24 h 47"/>
                <a:gd name="T4" fmla="*/ 24 w 24"/>
                <a:gd name="T5" fmla="*/ 47 h 47"/>
              </a:gdLst>
              <a:ahLst/>
              <a:cxnLst>
                <a:cxn ang="0">
                  <a:pos x="T0" y="T1"/>
                </a:cxn>
                <a:cxn ang="0">
                  <a:pos x="T2" y="T3"/>
                </a:cxn>
                <a:cxn ang="0">
                  <a:pos x="T4" y="T5"/>
                </a:cxn>
              </a:cxnLst>
              <a:rect l="0" t="0" r="r" b="b"/>
              <a:pathLst>
                <a:path w="24" h="47">
                  <a:moveTo>
                    <a:pt x="0" y="0"/>
                  </a:moveTo>
                  <a:lnTo>
                    <a:pt x="9" y="24"/>
                  </a:lnTo>
                  <a:lnTo>
                    <a:pt x="24" y="4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106" name="Freeform 442"/>
            <p:cNvSpPr>
              <a:spLocks noChangeAspect="1"/>
            </p:cNvSpPr>
            <p:nvPr/>
          </p:nvSpPr>
          <p:spPr bwMode="auto">
            <a:xfrm>
              <a:off x="1988" y="712"/>
              <a:ext cx="21" cy="27"/>
            </a:xfrm>
            <a:custGeom>
              <a:avLst/>
              <a:gdLst>
                <a:gd name="T0" fmla="*/ 0 w 28"/>
                <a:gd name="T1" fmla="*/ 0 h 48"/>
                <a:gd name="T2" fmla="*/ 14 w 28"/>
                <a:gd name="T3" fmla="*/ 24 h 48"/>
                <a:gd name="T4" fmla="*/ 28 w 28"/>
                <a:gd name="T5" fmla="*/ 48 h 48"/>
              </a:gdLst>
              <a:ahLst/>
              <a:cxnLst>
                <a:cxn ang="0">
                  <a:pos x="T0" y="T1"/>
                </a:cxn>
                <a:cxn ang="0">
                  <a:pos x="T2" y="T3"/>
                </a:cxn>
                <a:cxn ang="0">
                  <a:pos x="T4" y="T5"/>
                </a:cxn>
              </a:cxnLst>
              <a:rect l="0" t="0" r="r" b="b"/>
              <a:pathLst>
                <a:path w="28" h="48">
                  <a:moveTo>
                    <a:pt x="0" y="0"/>
                  </a:moveTo>
                  <a:lnTo>
                    <a:pt x="14" y="24"/>
                  </a:lnTo>
                  <a:lnTo>
                    <a:pt x="28"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107" name="Line 443"/>
            <p:cNvSpPr>
              <a:spLocks noChangeAspect="1" noChangeShapeType="1"/>
            </p:cNvSpPr>
            <p:nvPr/>
          </p:nvSpPr>
          <p:spPr bwMode="auto">
            <a:xfrm>
              <a:off x="2009"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108" name="Freeform 444"/>
            <p:cNvSpPr>
              <a:spLocks noChangeAspect="1"/>
            </p:cNvSpPr>
            <p:nvPr/>
          </p:nvSpPr>
          <p:spPr bwMode="auto">
            <a:xfrm>
              <a:off x="2027" y="769"/>
              <a:ext cx="22" cy="33"/>
            </a:xfrm>
            <a:custGeom>
              <a:avLst/>
              <a:gdLst>
                <a:gd name="T0" fmla="*/ 0 w 29"/>
                <a:gd name="T1" fmla="*/ 0 h 58"/>
                <a:gd name="T2" fmla="*/ 15 w 29"/>
                <a:gd name="T3" fmla="*/ 29 h 58"/>
                <a:gd name="T4" fmla="*/ 29 w 29"/>
                <a:gd name="T5" fmla="*/ 58 h 58"/>
              </a:gdLst>
              <a:ahLst/>
              <a:cxnLst>
                <a:cxn ang="0">
                  <a:pos x="T0" y="T1"/>
                </a:cxn>
                <a:cxn ang="0">
                  <a:pos x="T2" y="T3"/>
                </a:cxn>
                <a:cxn ang="0">
                  <a:pos x="T4" y="T5"/>
                </a:cxn>
              </a:cxnLst>
              <a:rect l="0" t="0" r="r" b="b"/>
              <a:pathLst>
                <a:path w="29" h="58">
                  <a:moveTo>
                    <a:pt x="0" y="0"/>
                  </a:moveTo>
                  <a:lnTo>
                    <a:pt x="15"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109" name="Line 445"/>
            <p:cNvSpPr>
              <a:spLocks noChangeAspect="1" noChangeShapeType="1"/>
            </p:cNvSpPr>
            <p:nvPr/>
          </p:nvSpPr>
          <p:spPr bwMode="auto">
            <a:xfrm>
              <a:off x="2049"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110" name="Line 446"/>
            <p:cNvSpPr>
              <a:spLocks noChangeAspect="1" noChangeShapeType="1"/>
            </p:cNvSpPr>
            <p:nvPr/>
          </p:nvSpPr>
          <p:spPr bwMode="auto">
            <a:xfrm>
              <a:off x="2067"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111" name="Freeform 447"/>
            <p:cNvSpPr>
              <a:spLocks noChangeAspect="1"/>
            </p:cNvSpPr>
            <p:nvPr/>
          </p:nvSpPr>
          <p:spPr bwMode="auto">
            <a:xfrm>
              <a:off x="2085" y="872"/>
              <a:ext cx="22" cy="35"/>
            </a:xfrm>
            <a:custGeom>
              <a:avLst/>
              <a:gdLst>
                <a:gd name="T0" fmla="*/ 0 w 29"/>
                <a:gd name="T1" fmla="*/ 0 h 62"/>
                <a:gd name="T2" fmla="*/ 15 w 29"/>
                <a:gd name="T3" fmla="*/ 28 h 62"/>
                <a:gd name="T4" fmla="*/ 29 w 29"/>
                <a:gd name="T5" fmla="*/ 62 h 62"/>
              </a:gdLst>
              <a:ahLst/>
              <a:cxnLst>
                <a:cxn ang="0">
                  <a:pos x="T0" y="T1"/>
                </a:cxn>
                <a:cxn ang="0">
                  <a:pos x="T2" y="T3"/>
                </a:cxn>
                <a:cxn ang="0">
                  <a:pos x="T4" y="T5"/>
                </a:cxn>
              </a:cxnLst>
              <a:rect l="0" t="0" r="r" b="b"/>
              <a:pathLst>
                <a:path w="29" h="62">
                  <a:moveTo>
                    <a:pt x="0" y="0"/>
                  </a:moveTo>
                  <a:lnTo>
                    <a:pt x="15" y="28"/>
                  </a:lnTo>
                  <a:lnTo>
                    <a:pt x="29" y="6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112" name="Line 448"/>
            <p:cNvSpPr>
              <a:spLocks noChangeAspect="1" noChangeShapeType="1"/>
            </p:cNvSpPr>
            <p:nvPr/>
          </p:nvSpPr>
          <p:spPr bwMode="auto">
            <a:xfrm>
              <a:off x="2107"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113" name="Freeform 449"/>
            <p:cNvSpPr>
              <a:spLocks noChangeAspect="1"/>
            </p:cNvSpPr>
            <p:nvPr/>
          </p:nvSpPr>
          <p:spPr bwMode="auto">
            <a:xfrm>
              <a:off x="2125" y="945"/>
              <a:ext cx="22" cy="40"/>
            </a:xfrm>
            <a:custGeom>
              <a:avLst/>
              <a:gdLst>
                <a:gd name="T0" fmla="*/ 0 w 29"/>
                <a:gd name="T1" fmla="*/ 0 h 72"/>
                <a:gd name="T2" fmla="*/ 14 w 29"/>
                <a:gd name="T3" fmla="*/ 34 h 72"/>
                <a:gd name="T4" fmla="*/ 29 w 29"/>
                <a:gd name="T5" fmla="*/ 72 h 72"/>
              </a:gdLst>
              <a:ahLst/>
              <a:cxnLst>
                <a:cxn ang="0">
                  <a:pos x="T0" y="T1"/>
                </a:cxn>
                <a:cxn ang="0">
                  <a:pos x="T2" y="T3"/>
                </a:cxn>
                <a:cxn ang="0">
                  <a:pos x="T4" y="T5"/>
                </a:cxn>
              </a:cxnLst>
              <a:rect l="0" t="0" r="r" b="b"/>
              <a:pathLst>
                <a:path w="29" h="72">
                  <a:moveTo>
                    <a:pt x="0" y="0"/>
                  </a:moveTo>
                  <a:lnTo>
                    <a:pt x="14" y="34"/>
                  </a:lnTo>
                  <a:lnTo>
                    <a:pt x="29"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114" name="Line 450"/>
            <p:cNvSpPr>
              <a:spLocks noChangeAspect="1" noChangeShapeType="1"/>
            </p:cNvSpPr>
            <p:nvPr/>
          </p:nvSpPr>
          <p:spPr bwMode="auto">
            <a:xfrm>
              <a:off x="2147"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115" name="Line 451"/>
            <p:cNvSpPr>
              <a:spLocks noChangeAspect="1" noChangeShapeType="1"/>
            </p:cNvSpPr>
            <p:nvPr/>
          </p:nvSpPr>
          <p:spPr bwMode="auto">
            <a:xfrm>
              <a:off x="2165"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116" name="Freeform 452"/>
            <p:cNvSpPr>
              <a:spLocks noChangeAspect="1"/>
            </p:cNvSpPr>
            <p:nvPr/>
          </p:nvSpPr>
          <p:spPr bwMode="auto">
            <a:xfrm>
              <a:off x="2183" y="1063"/>
              <a:ext cx="21" cy="41"/>
            </a:xfrm>
            <a:custGeom>
              <a:avLst/>
              <a:gdLst>
                <a:gd name="T0" fmla="*/ 0 w 28"/>
                <a:gd name="T1" fmla="*/ 0 h 72"/>
                <a:gd name="T2" fmla="*/ 14 w 28"/>
                <a:gd name="T3" fmla="*/ 34 h 72"/>
                <a:gd name="T4" fmla="*/ 28 w 28"/>
                <a:gd name="T5" fmla="*/ 72 h 72"/>
              </a:gdLst>
              <a:ahLst/>
              <a:cxnLst>
                <a:cxn ang="0">
                  <a:pos x="T0" y="T1"/>
                </a:cxn>
                <a:cxn ang="0">
                  <a:pos x="T2" y="T3"/>
                </a:cxn>
                <a:cxn ang="0">
                  <a:pos x="T4" y="T5"/>
                </a:cxn>
              </a:cxnLst>
              <a:rect l="0" t="0" r="r" b="b"/>
              <a:pathLst>
                <a:path w="28" h="72">
                  <a:moveTo>
                    <a:pt x="0" y="0"/>
                  </a:moveTo>
                  <a:lnTo>
                    <a:pt x="14" y="34"/>
                  </a:lnTo>
                  <a:lnTo>
                    <a:pt x="28"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117" name="Line 453"/>
            <p:cNvSpPr>
              <a:spLocks noChangeAspect="1" noChangeShapeType="1"/>
            </p:cNvSpPr>
            <p:nvPr/>
          </p:nvSpPr>
          <p:spPr bwMode="auto">
            <a:xfrm>
              <a:off x="2204"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118" name="Freeform 454"/>
            <p:cNvSpPr>
              <a:spLocks noChangeAspect="1"/>
            </p:cNvSpPr>
            <p:nvPr/>
          </p:nvSpPr>
          <p:spPr bwMode="auto">
            <a:xfrm>
              <a:off x="2222" y="1144"/>
              <a:ext cx="22"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119" name="Freeform 455"/>
            <p:cNvSpPr>
              <a:spLocks noChangeAspect="1"/>
            </p:cNvSpPr>
            <p:nvPr/>
          </p:nvSpPr>
          <p:spPr bwMode="auto">
            <a:xfrm>
              <a:off x="2244" y="1182"/>
              <a:ext cx="18" cy="40"/>
            </a:xfrm>
            <a:custGeom>
              <a:avLst/>
              <a:gdLst>
                <a:gd name="T0" fmla="*/ 0 w 24"/>
                <a:gd name="T1" fmla="*/ 0 h 72"/>
                <a:gd name="T2" fmla="*/ 10 w 24"/>
                <a:gd name="T3" fmla="*/ 34 h 72"/>
                <a:gd name="T4" fmla="*/ 24 w 24"/>
                <a:gd name="T5" fmla="*/ 72 h 72"/>
              </a:gdLst>
              <a:ahLst/>
              <a:cxnLst>
                <a:cxn ang="0">
                  <a:pos x="T0" y="T1"/>
                </a:cxn>
                <a:cxn ang="0">
                  <a:pos x="T2" y="T3"/>
                </a:cxn>
                <a:cxn ang="0">
                  <a:pos x="T4" y="T5"/>
                </a:cxn>
              </a:cxnLst>
              <a:rect l="0" t="0" r="r" b="b"/>
              <a:pathLst>
                <a:path w="24" h="72">
                  <a:moveTo>
                    <a:pt x="0" y="0"/>
                  </a:moveTo>
                  <a:lnTo>
                    <a:pt x="10" y="34"/>
                  </a:lnTo>
                  <a:lnTo>
                    <a:pt x="24"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120" name="Freeform 456"/>
            <p:cNvSpPr>
              <a:spLocks noChangeAspect="1"/>
            </p:cNvSpPr>
            <p:nvPr/>
          </p:nvSpPr>
          <p:spPr bwMode="auto">
            <a:xfrm>
              <a:off x="2262" y="1222"/>
              <a:ext cx="21"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121" name="Line 457"/>
            <p:cNvSpPr>
              <a:spLocks noChangeAspect="1" noChangeShapeType="1"/>
            </p:cNvSpPr>
            <p:nvPr/>
          </p:nvSpPr>
          <p:spPr bwMode="auto">
            <a:xfrm>
              <a:off x="2283"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122" name="Line 458"/>
            <p:cNvSpPr>
              <a:spLocks noChangeAspect="1" noChangeShapeType="1"/>
            </p:cNvSpPr>
            <p:nvPr/>
          </p:nvSpPr>
          <p:spPr bwMode="auto">
            <a:xfrm>
              <a:off x="2301"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123" name="Freeform 459"/>
            <p:cNvSpPr>
              <a:spLocks noChangeAspect="1"/>
            </p:cNvSpPr>
            <p:nvPr/>
          </p:nvSpPr>
          <p:spPr bwMode="auto">
            <a:xfrm>
              <a:off x="2319" y="1336"/>
              <a:ext cx="22" cy="38"/>
            </a:xfrm>
            <a:custGeom>
              <a:avLst/>
              <a:gdLst>
                <a:gd name="T0" fmla="*/ 0 w 29"/>
                <a:gd name="T1" fmla="*/ 0 h 67"/>
                <a:gd name="T2" fmla="*/ 14 w 29"/>
                <a:gd name="T3" fmla="*/ 33 h 67"/>
                <a:gd name="T4" fmla="*/ 29 w 29"/>
                <a:gd name="T5" fmla="*/ 67 h 67"/>
              </a:gdLst>
              <a:ahLst/>
              <a:cxnLst>
                <a:cxn ang="0">
                  <a:pos x="T0" y="T1"/>
                </a:cxn>
                <a:cxn ang="0">
                  <a:pos x="T2" y="T3"/>
                </a:cxn>
                <a:cxn ang="0">
                  <a:pos x="T4" y="T5"/>
                </a:cxn>
              </a:cxnLst>
              <a:rect l="0" t="0" r="r" b="b"/>
              <a:pathLst>
                <a:path w="29" h="67">
                  <a:moveTo>
                    <a:pt x="0" y="0"/>
                  </a:moveTo>
                  <a:lnTo>
                    <a:pt x="14" y="33"/>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124" name="Line 460"/>
            <p:cNvSpPr>
              <a:spLocks noChangeAspect="1" noChangeShapeType="1"/>
            </p:cNvSpPr>
            <p:nvPr/>
          </p:nvSpPr>
          <p:spPr bwMode="auto">
            <a:xfrm>
              <a:off x="2341"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125" name="Freeform 461"/>
            <p:cNvSpPr>
              <a:spLocks noChangeAspect="1"/>
            </p:cNvSpPr>
            <p:nvPr/>
          </p:nvSpPr>
          <p:spPr bwMode="auto">
            <a:xfrm>
              <a:off x="2359" y="1409"/>
              <a:ext cx="22" cy="32"/>
            </a:xfrm>
            <a:custGeom>
              <a:avLst/>
              <a:gdLst>
                <a:gd name="T0" fmla="*/ 0 w 29"/>
                <a:gd name="T1" fmla="*/ 0 h 58"/>
                <a:gd name="T2" fmla="*/ 14 w 29"/>
                <a:gd name="T3" fmla="*/ 29 h 58"/>
                <a:gd name="T4" fmla="*/ 29 w 29"/>
                <a:gd name="T5" fmla="*/ 58 h 58"/>
              </a:gdLst>
              <a:ahLst/>
              <a:cxnLst>
                <a:cxn ang="0">
                  <a:pos x="T0" y="T1"/>
                </a:cxn>
                <a:cxn ang="0">
                  <a:pos x="T2" y="T3"/>
                </a:cxn>
                <a:cxn ang="0">
                  <a:pos x="T4" y="T5"/>
                </a:cxn>
              </a:cxnLst>
              <a:rect l="0" t="0" r="r" b="b"/>
              <a:pathLst>
                <a:path w="29" h="58">
                  <a:moveTo>
                    <a:pt x="0" y="0"/>
                  </a:moveTo>
                  <a:lnTo>
                    <a:pt x="14"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126" name="Line 462"/>
            <p:cNvSpPr>
              <a:spLocks noChangeAspect="1" noChangeShapeType="1"/>
            </p:cNvSpPr>
            <p:nvPr/>
          </p:nvSpPr>
          <p:spPr bwMode="auto">
            <a:xfrm>
              <a:off x="2381"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127" name="Line 463"/>
            <p:cNvSpPr>
              <a:spLocks noChangeAspect="1" noChangeShapeType="1"/>
            </p:cNvSpPr>
            <p:nvPr/>
          </p:nvSpPr>
          <p:spPr bwMode="auto">
            <a:xfrm>
              <a:off x="2399"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128" name="Freeform 464"/>
            <p:cNvSpPr>
              <a:spLocks noChangeAspect="1"/>
            </p:cNvSpPr>
            <p:nvPr/>
          </p:nvSpPr>
          <p:spPr bwMode="auto">
            <a:xfrm>
              <a:off x="2416" y="1506"/>
              <a:ext cx="22" cy="30"/>
            </a:xfrm>
            <a:custGeom>
              <a:avLst/>
              <a:gdLst>
                <a:gd name="T0" fmla="*/ 0 w 29"/>
                <a:gd name="T1" fmla="*/ 0 h 53"/>
                <a:gd name="T2" fmla="*/ 15 w 29"/>
                <a:gd name="T3" fmla="*/ 29 h 53"/>
                <a:gd name="T4" fmla="*/ 29 w 29"/>
                <a:gd name="T5" fmla="*/ 53 h 53"/>
              </a:gdLst>
              <a:ahLst/>
              <a:cxnLst>
                <a:cxn ang="0">
                  <a:pos x="T0" y="T1"/>
                </a:cxn>
                <a:cxn ang="0">
                  <a:pos x="T2" y="T3"/>
                </a:cxn>
                <a:cxn ang="0">
                  <a:pos x="T4" y="T5"/>
                </a:cxn>
              </a:cxnLst>
              <a:rect l="0" t="0" r="r" b="b"/>
              <a:pathLst>
                <a:path w="29" h="53">
                  <a:moveTo>
                    <a:pt x="0" y="0"/>
                  </a:moveTo>
                  <a:lnTo>
                    <a:pt x="15" y="29"/>
                  </a:lnTo>
                  <a:lnTo>
                    <a:pt x="29" y="5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129" name="Line 465"/>
            <p:cNvSpPr>
              <a:spLocks noChangeAspect="1" noChangeShapeType="1"/>
            </p:cNvSpPr>
            <p:nvPr/>
          </p:nvSpPr>
          <p:spPr bwMode="auto">
            <a:xfrm>
              <a:off x="2438"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130" name="Freeform 466"/>
            <p:cNvSpPr>
              <a:spLocks noChangeAspect="1"/>
            </p:cNvSpPr>
            <p:nvPr/>
          </p:nvSpPr>
          <p:spPr bwMode="auto">
            <a:xfrm>
              <a:off x="2456" y="1566"/>
              <a:ext cx="22" cy="27"/>
            </a:xfrm>
            <a:custGeom>
              <a:avLst/>
              <a:gdLst>
                <a:gd name="T0" fmla="*/ 0 w 29"/>
                <a:gd name="T1" fmla="*/ 0 h 48"/>
                <a:gd name="T2" fmla="*/ 15 w 29"/>
                <a:gd name="T3" fmla="*/ 24 h 48"/>
                <a:gd name="T4" fmla="*/ 29 w 29"/>
                <a:gd name="T5" fmla="*/ 48 h 48"/>
              </a:gdLst>
              <a:ahLst/>
              <a:cxnLst>
                <a:cxn ang="0">
                  <a:pos x="T0" y="T1"/>
                </a:cxn>
                <a:cxn ang="0">
                  <a:pos x="T2" y="T3"/>
                </a:cxn>
                <a:cxn ang="0">
                  <a:pos x="T4" y="T5"/>
                </a:cxn>
              </a:cxnLst>
              <a:rect l="0" t="0" r="r" b="b"/>
              <a:pathLst>
                <a:path w="29" h="48">
                  <a:moveTo>
                    <a:pt x="0" y="0"/>
                  </a:moveTo>
                  <a:lnTo>
                    <a:pt x="15" y="24"/>
                  </a:lnTo>
                  <a:lnTo>
                    <a:pt x="29"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131" name="Line 467"/>
            <p:cNvSpPr>
              <a:spLocks noChangeAspect="1" noChangeShapeType="1"/>
            </p:cNvSpPr>
            <p:nvPr/>
          </p:nvSpPr>
          <p:spPr bwMode="auto">
            <a:xfrm>
              <a:off x="2478"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132" name="Freeform 468"/>
            <p:cNvSpPr>
              <a:spLocks noChangeAspect="1"/>
            </p:cNvSpPr>
            <p:nvPr/>
          </p:nvSpPr>
          <p:spPr bwMode="auto">
            <a:xfrm>
              <a:off x="2496" y="1617"/>
              <a:ext cx="22" cy="24"/>
            </a:xfrm>
            <a:custGeom>
              <a:avLst/>
              <a:gdLst>
                <a:gd name="T0" fmla="*/ 0 w 29"/>
                <a:gd name="T1" fmla="*/ 0 h 43"/>
                <a:gd name="T2" fmla="*/ 14 w 29"/>
                <a:gd name="T3" fmla="*/ 19 h 43"/>
                <a:gd name="T4" fmla="*/ 29 w 29"/>
                <a:gd name="T5" fmla="*/ 43 h 43"/>
              </a:gdLst>
              <a:ahLst/>
              <a:cxnLst>
                <a:cxn ang="0">
                  <a:pos x="T0" y="T1"/>
                </a:cxn>
                <a:cxn ang="0">
                  <a:pos x="T2" y="T3"/>
                </a:cxn>
                <a:cxn ang="0">
                  <a:pos x="T4" y="T5"/>
                </a:cxn>
              </a:cxnLst>
              <a:rect l="0" t="0" r="r" b="b"/>
              <a:pathLst>
                <a:path w="29" h="43">
                  <a:moveTo>
                    <a:pt x="0" y="0"/>
                  </a:moveTo>
                  <a:lnTo>
                    <a:pt x="14" y="19"/>
                  </a:lnTo>
                  <a:lnTo>
                    <a:pt x="29" y="4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133" name="Line 469"/>
            <p:cNvSpPr>
              <a:spLocks noChangeAspect="1" noChangeShapeType="1"/>
            </p:cNvSpPr>
            <p:nvPr/>
          </p:nvSpPr>
          <p:spPr bwMode="auto">
            <a:xfrm>
              <a:off x="2518"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134" name="Line 470"/>
            <p:cNvSpPr>
              <a:spLocks noChangeAspect="1" noChangeShapeType="1"/>
            </p:cNvSpPr>
            <p:nvPr/>
          </p:nvSpPr>
          <p:spPr bwMode="auto">
            <a:xfrm>
              <a:off x="2536"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135" name="Freeform 471"/>
            <p:cNvSpPr>
              <a:spLocks noChangeAspect="1"/>
            </p:cNvSpPr>
            <p:nvPr/>
          </p:nvSpPr>
          <p:spPr bwMode="auto">
            <a:xfrm>
              <a:off x="2554" y="1686"/>
              <a:ext cx="21" cy="20"/>
            </a:xfrm>
            <a:custGeom>
              <a:avLst/>
              <a:gdLst>
                <a:gd name="T0" fmla="*/ 0 w 29"/>
                <a:gd name="T1" fmla="*/ 0 h 34"/>
                <a:gd name="T2" fmla="*/ 14 w 29"/>
                <a:gd name="T3" fmla="*/ 20 h 34"/>
                <a:gd name="T4" fmla="*/ 29 w 29"/>
                <a:gd name="T5" fmla="*/ 34 h 34"/>
              </a:gdLst>
              <a:ahLst/>
              <a:cxnLst>
                <a:cxn ang="0">
                  <a:pos x="T0" y="T1"/>
                </a:cxn>
                <a:cxn ang="0">
                  <a:pos x="T2" y="T3"/>
                </a:cxn>
                <a:cxn ang="0">
                  <a:pos x="T4" y="T5"/>
                </a:cxn>
              </a:cxnLst>
              <a:rect l="0" t="0" r="r" b="b"/>
              <a:pathLst>
                <a:path w="29" h="34">
                  <a:moveTo>
                    <a:pt x="0" y="0"/>
                  </a:moveTo>
                  <a:lnTo>
                    <a:pt x="14" y="20"/>
                  </a:lnTo>
                  <a:lnTo>
                    <a:pt x="29" y="3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136" name="Line 472"/>
            <p:cNvSpPr>
              <a:spLocks noChangeAspect="1" noChangeShapeType="1"/>
            </p:cNvSpPr>
            <p:nvPr/>
          </p:nvSpPr>
          <p:spPr bwMode="auto">
            <a:xfrm>
              <a:off x="2575"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137" name="Freeform 473"/>
            <p:cNvSpPr>
              <a:spLocks noChangeAspect="1"/>
            </p:cNvSpPr>
            <p:nvPr/>
          </p:nvSpPr>
          <p:spPr bwMode="auto">
            <a:xfrm>
              <a:off x="2593" y="1725"/>
              <a:ext cx="21" cy="15"/>
            </a:xfrm>
            <a:custGeom>
              <a:avLst/>
              <a:gdLst>
                <a:gd name="T0" fmla="*/ 0 w 28"/>
                <a:gd name="T1" fmla="*/ 0 h 28"/>
                <a:gd name="T2" fmla="*/ 14 w 28"/>
                <a:gd name="T3" fmla="*/ 14 h 28"/>
                <a:gd name="T4" fmla="*/ 28 w 28"/>
                <a:gd name="T5" fmla="*/ 28 h 28"/>
              </a:gdLst>
              <a:ahLst/>
              <a:cxnLst>
                <a:cxn ang="0">
                  <a:pos x="T0" y="T1"/>
                </a:cxn>
                <a:cxn ang="0">
                  <a:pos x="T2" y="T3"/>
                </a:cxn>
                <a:cxn ang="0">
                  <a:pos x="T4" y="T5"/>
                </a:cxn>
              </a:cxnLst>
              <a:rect l="0" t="0" r="r" b="b"/>
              <a:pathLst>
                <a:path w="28" h="28">
                  <a:moveTo>
                    <a:pt x="0" y="0"/>
                  </a:moveTo>
                  <a:lnTo>
                    <a:pt x="14" y="14"/>
                  </a:lnTo>
                  <a:lnTo>
                    <a:pt x="28" y="2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138" name="Line 474"/>
            <p:cNvSpPr>
              <a:spLocks noChangeAspect="1" noChangeShapeType="1"/>
            </p:cNvSpPr>
            <p:nvPr/>
          </p:nvSpPr>
          <p:spPr bwMode="auto">
            <a:xfrm>
              <a:off x="2614"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139" name="Freeform 475"/>
            <p:cNvSpPr>
              <a:spLocks noChangeAspect="1"/>
            </p:cNvSpPr>
            <p:nvPr/>
          </p:nvSpPr>
          <p:spPr bwMode="auto">
            <a:xfrm>
              <a:off x="2632" y="1757"/>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140" name="Line 476"/>
            <p:cNvSpPr>
              <a:spLocks noChangeAspect="1" noChangeShapeType="1"/>
            </p:cNvSpPr>
            <p:nvPr/>
          </p:nvSpPr>
          <p:spPr bwMode="auto">
            <a:xfrm>
              <a:off x="2654"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141" name="Line 477"/>
            <p:cNvSpPr>
              <a:spLocks noChangeAspect="1" noChangeShapeType="1"/>
            </p:cNvSpPr>
            <p:nvPr/>
          </p:nvSpPr>
          <p:spPr bwMode="auto">
            <a:xfrm>
              <a:off x="2672"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142" name="Freeform 478"/>
            <p:cNvSpPr>
              <a:spLocks noChangeAspect="1"/>
            </p:cNvSpPr>
            <p:nvPr/>
          </p:nvSpPr>
          <p:spPr bwMode="auto">
            <a:xfrm>
              <a:off x="2690" y="1797"/>
              <a:ext cx="22" cy="11"/>
            </a:xfrm>
            <a:custGeom>
              <a:avLst/>
              <a:gdLst>
                <a:gd name="T0" fmla="*/ 0 w 29"/>
                <a:gd name="T1" fmla="*/ 0 h 19"/>
                <a:gd name="T2" fmla="*/ 14 w 29"/>
                <a:gd name="T3" fmla="*/ 10 h 19"/>
                <a:gd name="T4" fmla="*/ 29 w 29"/>
                <a:gd name="T5" fmla="*/ 19 h 19"/>
              </a:gdLst>
              <a:ahLst/>
              <a:cxnLst>
                <a:cxn ang="0">
                  <a:pos x="T0" y="T1"/>
                </a:cxn>
                <a:cxn ang="0">
                  <a:pos x="T2" y="T3"/>
                </a:cxn>
                <a:cxn ang="0">
                  <a:pos x="T4" y="T5"/>
                </a:cxn>
              </a:cxnLst>
              <a:rect l="0" t="0" r="r" b="b"/>
              <a:pathLst>
                <a:path w="29" h="19">
                  <a:moveTo>
                    <a:pt x="0" y="0"/>
                  </a:moveTo>
                  <a:lnTo>
                    <a:pt x="14" y="10"/>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143" name="Line 479"/>
            <p:cNvSpPr>
              <a:spLocks noChangeAspect="1" noChangeShapeType="1"/>
            </p:cNvSpPr>
            <p:nvPr/>
          </p:nvSpPr>
          <p:spPr bwMode="auto">
            <a:xfrm>
              <a:off x="2712"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144" name="Freeform 480"/>
            <p:cNvSpPr>
              <a:spLocks noChangeAspect="1"/>
            </p:cNvSpPr>
            <p:nvPr/>
          </p:nvSpPr>
          <p:spPr bwMode="auto">
            <a:xfrm>
              <a:off x="2730" y="1819"/>
              <a:ext cx="22" cy="11"/>
            </a:xfrm>
            <a:custGeom>
              <a:avLst/>
              <a:gdLst>
                <a:gd name="T0" fmla="*/ 0 w 29"/>
                <a:gd name="T1" fmla="*/ 0 h 19"/>
                <a:gd name="T2" fmla="*/ 14 w 29"/>
                <a:gd name="T3" fmla="*/ 9 h 19"/>
                <a:gd name="T4" fmla="*/ 29 w 29"/>
                <a:gd name="T5" fmla="*/ 19 h 19"/>
              </a:gdLst>
              <a:ahLst/>
              <a:cxnLst>
                <a:cxn ang="0">
                  <a:pos x="T0" y="T1"/>
                </a:cxn>
                <a:cxn ang="0">
                  <a:pos x="T2" y="T3"/>
                </a:cxn>
                <a:cxn ang="0">
                  <a:pos x="T4" y="T5"/>
                </a:cxn>
              </a:cxnLst>
              <a:rect l="0" t="0" r="r" b="b"/>
              <a:pathLst>
                <a:path w="29" h="19">
                  <a:moveTo>
                    <a:pt x="0" y="0"/>
                  </a:moveTo>
                  <a:lnTo>
                    <a:pt x="14" y="9"/>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145" name="Line 481"/>
            <p:cNvSpPr>
              <a:spLocks noChangeAspect="1" noChangeShapeType="1"/>
            </p:cNvSpPr>
            <p:nvPr/>
          </p:nvSpPr>
          <p:spPr bwMode="auto">
            <a:xfrm>
              <a:off x="2752"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146" name="Line 482"/>
            <p:cNvSpPr>
              <a:spLocks noChangeAspect="1" noChangeShapeType="1"/>
            </p:cNvSpPr>
            <p:nvPr/>
          </p:nvSpPr>
          <p:spPr bwMode="auto">
            <a:xfrm>
              <a:off x="2770"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147" name="Freeform 483"/>
            <p:cNvSpPr>
              <a:spLocks noChangeAspect="1"/>
            </p:cNvSpPr>
            <p:nvPr/>
          </p:nvSpPr>
          <p:spPr bwMode="auto">
            <a:xfrm>
              <a:off x="2788" y="1846"/>
              <a:ext cx="21" cy="5"/>
            </a:xfrm>
            <a:custGeom>
              <a:avLst/>
              <a:gdLst>
                <a:gd name="T0" fmla="*/ 0 w 28"/>
                <a:gd name="T1" fmla="*/ 0 h 9"/>
                <a:gd name="T2" fmla="*/ 14 w 28"/>
                <a:gd name="T3" fmla="*/ 4 h 9"/>
                <a:gd name="T4" fmla="*/ 28 w 28"/>
                <a:gd name="T5" fmla="*/ 9 h 9"/>
              </a:gdLst>
              <a:ahLst/>
              <a:cxnLst>
                <a:cxn ang="0">
                  <a:pos x="T0" y="T1"/>
                </a:cxn>
                <a:cxn ang="0">
                  <a:pos x="T2" y="T3"/>
                </a:cxn>
                <a:cxn ang="0">
                  <a:pos x="T4" y="T5"/>
                </a:cxn>
              </a:cxnLst>
              <a:rect l="0" t="0" r="r" b="b"/>
              <a:pathLst>
                <a:path w="28" h="9">
                  <a:moveTo>
                    <a:pt x="0" y="0"/>
                  </a:moveTo>
                  <a:lnTo>
                    <a:pt x="14" y="4"/>
                  </a:lnTo>
                  <a:lnTo>
                    <a:pt x="28"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148" name="Line 484"/>
            <p:cNvSpPr>
              <a:spLocks noChangeAspect="1" noChangeShapeType="1"/>
            </p:cNvSpPr>
            <p:nvPr/>
          </p:nvSpPr>
          <p:spPr bwMode="auto">
            <a:xfrm>
              <a:off x="2809"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149" name="Freeform 485"/>
            <p:cNvSpPr>
              <a:spLocks noChangeAspect="1"/>
            </p:cNvSpPr>
            <p:nvPr/>
          </p:nvSpPr>
          <p:spPr bwMode="auto">
            <a:xfrm>
              <a:off x="2827" y="1857"/>
              <a:ext cx="22" cy="5"/>
            </a:xfrm>
            <a:custGeom>
              <a:avLst/>
              <a:gdLst>
                <a:gd name="T0" fmla="*/ 0 w 29"/>
                <a:gd name="T1" fmla="*/ 0 h 9"/>
                <a:gd name="T2" fmla="*/ 15 w 29"/>
                <a:gd name="T3" fmla="*/ 5 h 9"/>
                <a:gd name="T4" fmla="*/ 29 w 29"/>
                <a:gd name="T5" fmla="*/ 9 h 9"/>
              </a:gdLst>
              <a:ahLst/>
              <a:cxnLst>
                <a:cxn ang="0">
                  <a:pos x="T0" y="T1"/>
                </a:cxn>
                <a:cxn ang="0">
                  <a:pos x="T2" y="T3"/>
                </a:cxn>
                <a:cxn ang="0">
                  <a:pos x="T4" y="T5"/>
                </a:cxn>
              </a:cxnLst>
              <a:rect l="0" t="0" r="r" b="b"/>
              <a:pathLst>
                <a:path w="29" h="9">
                  <a:moveTo>
                    <a:pt x="0" y="0"/>
                  </a:moveTo>
                  <a:lnTo>
                    <a:pt x="15" y="5"/>
                  </a:lnTo>
                  <a:lnTo>
                    <a:pt x="29"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150" name="Line 486"/>
            <p:cNvSpPr>
              <a:spLocks noChangeAspect="1" noChangeShapeType="1"/>
            </p:cNvSpPr>
            <p:nvPr/>
          </p:nvSpPr>
          <p:spPr bwMode="auto">
            <a:xfrm>
              <a:off x="2849"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151" name="Freeform 487"/>
            <p:cNvSpPr>
              <a:spLocks noChangeAspect="1"/>
            </p:cNvSpPr>
            <p:nvPr/>
          </p:nvSpPr>
          <p:spPr bwMode="auto">
            <a:xfrm>
              <a:off x="2867" y="1868"/>
              <a:ext cx="21" cy="5"/>
            </a:xfrm>
            <a:custGeom>
              <a:avLst/>
              <a:gdLst>
                <a:gd name="T0" fmla="*/ 0 w 29"/>
                <a:gd name="T1" fmla="*/ 0 h 10"/>
                <a:gd name="T2" fmla="*/ 14 w 29"/>
                <a:gd name="T3" fmla="*/ 5 h 10"/>
                <a:gd name="T4" fmla="*/ 29 w 29"/>
                <a:gd name="T5" fmla="*/ 10 h 10"/>
              </a:gdLst>
              <a:ahLst/>
              <a:cxnLst>
                <a:cxn ang="0">
                  <a:pos x="T0" y="T1"/>
                </a:cxn>
                <a:cxn ang="0">
                  <a:pos x="T2" y="T3"/>
                </a:cxn>
                <a:cxn ang="0">
                  <a:pos x="T4" y="T5"/>
                </a:cxn>
              </a:cxnLst>
              <a:rect l="0" t="0" r="r" b="b"/>
              <a:pathLst>
                <a:path w="29" h="10">
                  <a:moveTo>
                    <a:pt x="0" y="0"/>
                  </a:moveTo>
                  <a:lnTo>
                    <a:pt x="14" y="5"/>
                  </a:lnTo>
                  <a:lnTo>
                    <a:pt x="29"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152" name="Line 488"/>
            <p:cNvSpPr>
              <a:spLocks noChangeAspect="1" noChangeShapeType="1"/>
            </p:cNvSpPr>
            <p:nvPr/>
          </p:nvSpPr>
          <p:spPr bwMode="auto">
            <a:xfrm>
              <a:off x="2888"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153" name="Line 489"/>
            <p:cNvSpPr>
              <a:spLocks noChangeAspect="1" noChangeShapeType="1"/>
            </p:cNvSpPr>
            <p:nvPr/>
          </p:nvSpPr>
          <p:spPr bwMode="auto">
            <a:xfrm>
              <a:off x="2906"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154" name="Freeform 490"/>
            <p:cNvSpPr>
              <a:spLocks noChangeAspect="1"/>
            </p:cNvSpPr>
            <p:nvPr/>
          </p:nvSpPr>
          <p:spPr bwMode="auto">
            <a:xfrm>
              <a:off x="2924" y="1881"/>
              <a:ext cx="22" cy="3"/>
            </a:xfrm>
            <a:custGeom>
              <a:avLst/>
              <a:gdLst>
                <a:gd name="T0" fmla="*/ 0 w 29"/>
                <a:gd name="T1" fmla="*/ 0 h 5"/>
                <a:gd name="T2" fmla="*/ 14 w 29"/>
                <a:gd name="T3" fmla="*/ 5 h 5"/>
                <a:gd name="T4" fmla="*/ 29 w 29"/>
                <a:gd name="T5" fmla="*/ 5 h 5"/>
              </a:gdLst>
              <a:ahLst/>
              <a:cxnLst>
                <a:cxn ang="0">
                  <a:pos x="T0" y="T1"/>
                </a:cxn>
                <a:cxn ang="0">
                  <a:pos x="T2" y="T3"/>
                </a:cxn>
                <a:cxn ang="0">
                  <a:pos x="T4" y="T5"/>
                </a:cxn>
              </a:cxnLst>
              <a:rect l="0" t="0" r="r" b="b"/>
              <a:pathLst>
                <a:path w="29" h="5">
                  <a:moveTo>
                    <a:pt x="0" y="0"/>
                  </a:moveTo>
                  <a:lnTo>
                    <a:pt x="14"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155" name="Line 491"/>
            <p:cNvSpPr>
              <a:spLocks noChangeAspect="1" noChangeShapeType="1"/>
            </p:cNvSpPr>
            <p:nvPr/>
          </p:nvSpPr>
          <p:spPr bwMode="auto">
            <a:xfrm>
              <a:off x="2946"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156" name="Freeform 492"/>
            <p:cNvSpPr>
              <a:spLocks noChangeAspect="1"/>
            </p:cNvSpPr>
            <p:nvPr/>
          </p:nvSpPr>
          <p:spPr bwMode="auto">
            <a:xfrm>
              <a:off x="2964" y="1887"/>
              <a:ext cx="21" cy="2"/>
            </a:xfrm>
            <a:custGeom>
              <a:avLst/>
              <a:gdLst>
                <a:gd name="T0" fmla="*/ 0 w 28"/>
                <a:gd name="T1" fmla="*/ 0 h 4"/>
                <a:gd name="T2" fmla="*/ 14 w 28"/>
                <a:gd name="T3" fmla="*/ 4 h 4"/>
                <a:gd name="T4" fmla="*/ 28 w 28"/>
                <a:gd name="T5" fmla="*/ 4 h 4"/>
              </a:gdLst>
              <a:ahLst/>
              <a:cxnLst>
                <a:cxn ang="0">
                  <a:pos x="T0" y="T1"/>
                </a:cxn>
                <a:cxn ang="0">
                  <a:pos x="T2" y="T3"/>
                </a:cxn>
                <a:cxn ang="0">
                  <a:pos x="T4" y="T5"/>
                </a:cxn>
              </a:cxnLst>
              <a:rect l="0" t="0" r="r" b="b"/>
              <a:pathLst>
                <a:path w="28" h="4">
                  <a:moveTo>
                    <a:pt x="0" y="0"/>
                  </a:moveTo>
                  <a:lnTo>
                    <a:pt x="14" y="4"/>
                  </a:lnTo>
                  <a:lnTo>
                    <a:pt x="28"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157" name="Line 493"/>
            <p:cNvSpPr>
              <a:spLocks noChangeAspect="1" noChangeShapeType="1"/>
            </p:cNvSpPr>
            <p:nvPr/>
          </p:nvSpPr>
          <p:spPr bwMode="auto">
            <a:xfrm>
              <a:off x="2985"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158" name="Line 494"/>
            <p:cNvSpPr>
              <a:spLocks noChangeAspect="1" noChangeShapeType="1"/>
            </p:cNvSpPr>
            <p:nvPr/>
          </p:nvSpPr>
          <p:spPr bwMode="auto">
            <a:xfrm>
              <a:off x="3003"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159" name="Freeform 495"/>
            <p:cNvSpPr>
              <a:spLocks noChangeAspect="1"/>
            </p:cNvSpPr>
            <p:nvPr/>
          </p:nvSpPr>
          <p:spPr bwMode="auto">
            <a:xfrm>
              <a:off x="3021" y="1892"/>
              <a:ext cx="22" cy="3"/>
            </a:xfrm>
            <a:custGeom>
              <a:avLst/>
              <a:gdLst>
                <a:gd name="T0" fmla="*/ 0 w 29"/>
                <a:gd name="T1" fmla="*/ 0 h 5"/>
                <a:gd name="T2" fmla="*/ 15 w 29"/>
                <a:gd name="T3" fmla="*/ 5 h 5"/>
                <a:gd name="T4" fmla="*/ 29 w 29"/>
                <a:gd name="T5" fmla="*/ 5 h 5"/>
              </a:gdLst>
              <a:ahLst/>
              <a:cxnLst>
                <a:cxn ang="0">
                  <a:pos x="T0" y="T1"/>
                </a:cxn>
                <a:cxn ang="0">
                  <a:pos x="T2" y="T3"/>
                </a:cxn>
                <a:cxn ang="0">
                  <a:pos x="T4" y="T5"/>
                </a:cxn>
              </a:cxnLst>
              <a:rect l="0" t="0" r="r" b="b"/>
              <a:pathLst>
                <a:path w="29" h="5">
                  <a:moveTo>
                    <a:pt x="0" y="0"/>
                  </a:moveTo>
                  <a:lnTo>
                    <a:pt x="15"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160" name="Line 496"/>
            <p:cNvSpPr>
              <a:spLocks noChangeAspect="1" noChangeShapeType="1"/>
            </p:cNvSpPr>
            <p:nvPr/>
          </p:nvSpPr>
          <p:spPr bwMode="auto">
            <a:xfrm>
              <a:off x="3043"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161" name="Freeform 497"/>
            <p:cNvSpPr>
              <a:spLocks noChangeAspect="1"/>
            </p:cNvSpPr>
            <p:nvPr/>
          </p:nvSpPr>
          <p:spPr bwMode="auto">
            <a:xfrm>
              <a:off x="3061" y="1895"/>
              <a:ext cx="22" cy="2"/>
            </a:xfrm>
            <a:custGeom>
              <a:avLst/>
              <a:gdLst>
                <a:gd name="T0" fmla="*/ 0 w 29"/>
                <a:gd name="T1" fmla="*/ 0 h 5"/>
                <a:gd name="T2" fmla="*/ 15 w 29"/>
                <a:gd name="T3" fmla="*/ 0 h 5"/>
                <a:gd name="T4" fmla="*/ 29 w 29"/>
                <a:gd name="T5" fmla="*/ 5 h 5"/>
              </a:gdLst>
              <a:ahLst/>
              <a:cxnLst>
                <a:cxn ang="0">
                  <a:pos x="T0" y="T1"/>
                </a:cxn>
                <a:cxn ang="0">
                  <a:pos x="T2" y="T3"/>
                </a:cxn>
                <a:cxn ang="0">
                  <a:pos x="T4" y="T5"/>
                </a:cxn>
              </a:cxnLst>
              <a:rect l="0" t="0" r="r" b="b"/>
              <a:pathLst>
                <a:path w="29" h="5">
                  <a:moveTo>
                    <a:pt x="0" y="0"/>
                  </a:moveTo>
                  <a:lnTo>
                    <a:pt x="15" y="0"/>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162" name="Line 498"/>
            <p:cNvSpPr>
              <a:spLocks noChangeAspect="1" noChangeShapeType="1"/>
            </p:cNvSpPr>
            <p:nvPr/>
          </p:nvSpPr>
          <p:spPr bwMode="auto">
            <a:xfrm>
              <a:off x="308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163" name="Freeform 499"/>
            <p:cNvSpPr>
              <a:spLocks noChangeAspect="1"/>
            </p:cNvSpPr>
            <p:nvPr/>
          </p:nvSpPr>
          <p:spPr bwMode="auto">
            <a:xfrm>
              <a:off x="3101" y="1897"/>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164" name="Line 500"/>
            <p:cNvSpPr>
              <a:spLocks noChangeAspect="1" noChangeShapeType="1"/>
            </p:cNvSpPr>
            <p:nvPr/>
          </p:nvSpPr>
          <p:spPr bwMode="auto">
            <a:xfrm>
              <a:off x="312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165" name="Freeform 501"/>
            <p:cNvSpPr>
              <a:spLocks noChangeAspect="1"/>
            </p:cNvSpPr>
            <p:nvPr/>
          </p:nvSpPr>
          <p:spPr bwMode="auto">
            <a:xfrm>
              <a:off x="3141" y="1897"/>
              <a:ext cx="18" cy="3"/>
            </a:xfrm>
            <a:custGeom>
              <a:avLst/>
              <a:gdLst>
                <a:gd name="T0" fmla="*/ 0 w 24"/>
                <a:gd name="T1" fmla="*/ 0 h 5"/>
                <a:gd name="T2" fmla="*/ 9 w 24"/>
                <a:gd name="T3" fmla="*/ 0 h 5"/>
                <a:gd name="T4" fmla="*/ 24 w 24"/>
                <a:gd name="T5" fmla="*/ 5 h 5"/>
              </a:gdLst>
              <a:ahLst/>
              <a:cxnLst>
                <a:cxn ang="0">
                  <a:pos x="T0" y="T1"/>
                </a:cxn>
                <a:cxn ang="0">
                  <a:pos x="T2" y="T3"/>
                </a:cxn>
                <a:cxn ang="0">
                  <a:pos x="T4" y="T5"/>
                </a:cxn>
              </a:cxnLst>
              <a:rect l="0" t="0" r="r" b="b"/>
              <a:pathLst>
                <a:path w="24" h="5">
                  <a:moveTo>
                    <a:pt x="0" y="0"/>
                  </a:moveTo>
                  <a:lnTo>
                    <a:pt x="9" y="0"/>
                  </a:lnTo>
                  <a:lnTo>
                    <a:pt x="24"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166" name="Freeform 502"/>
            <p:cNvSpPr>
              <a:spLocks noChangeAspect="1"/>
            </p:cNvSpPr>
            <p:nvPr/>
          </p:nvSpPr>
          <p:spPr bwMode="auto">
            <a:xfrm>
              <a:off x="3159"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167" name="Line 503"/>
            <p:cNvSpPr>
              <a:spLocks noChangeAspect="1" noChangeShapeType="1"/>
            </p:cNvSpPr>
            <p:nvPr/>
          </p:nvSpPr>
          <p:spPr bwMode="auto">
            <a:xfrm>
              <a:off x="318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168" name="Freeform 504"/>
            <p:cNvSpPr>
              <a:spLocks noChangeAspect="1"/>
            </p:cNvSpPr>
            <p:nvPr/>
          </p:nvSpPr>
          <p:spPr bwMode="auto">
            <a:xfrm>
              <a:off x="3198" y="1900"/>
              <a:ext cx="21"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169" name="Line 505"/>
            <p:cNvSpPr>
              <a:spLocks noChangeAspect="1" noChangeShapeType="1"/>
            </p:cNvSpPr>
            <p:nvPr/>
          </p:nvSpPr>
          <p:spPr bwMode="auto">
            <a:xfrm>
              <a:off x="321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170" name="Line 506"/>
            <p:cNvSpPr>
              <a:spLocks noChangeAspect="1" noChangeShapeType="1"/>
            </p:cNvSpPr>
            <p:nvPr/>
          </p:nvSpPr>
          <p:spPr bwMode="auto">
            <a:xfrm>
              <a:off x="3237"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171" name="Freeform 507"/>
            <p:cNvSpPr>
              <a:spLocks noChangeAspect="1"/>
            </p:cNvSpPr>
            <p:nvPr/>
          </p:nvSpPr>
          <p:spPr bwMode="auto">
            <a:xfrm>
              <a:off x="3255" y="1900"/>
              <a:ext cx="22" cy="2"/>
            </a:xfrm>
            <a:custGeom>
              <a:avLst/>
              <a:gdLst>
                <a:gd name="T0" fmla="*/ 0 w 29"/>
                <a:gd name="T1" fmla="*/ 0 h 4"/>
                <a:gd name="T2" fmla="*/ 15 w 29"/>
                <a:gd name="T3" fmla="*/ 0 h 4"/>
                <a:gd name="T4" fmla="*/ 29 w 29"/>
                <a:gd name="T5" fmla="*/ 4 h 4"/>
              </a:gdLst>
              <a:ahLst/>
              <a:cxnLst>
                <a:cxn ang="0">
                  <a:pos x="T0" y="T1"/>
                </a:cxn>
                <a:cxn ang="0">
                  <a:pos x="T2" y="T3"/>
                </a:cxn>
                <a:cxn ang="0">
                  <a:pos x="T4" y="T5"/>
                </a:cxn>
              </a:cxnLst>
              <a:rect l="0" t="0" r="r" b="b"/>
              <a:pathLst>
                <a:path w="29" h="4">
                  <a:moveTo>
                    <a:pt x="0" y="0"/>
                  </a:moveTo>
                  <a:lnTo>
                    <a:pt x="15" y="0"/>
                  </a:lnTo>
                  <a:lnTo>
                    <a:pt x="29"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172" name="Line 508"/>
            <p:cNvSpPr>
              <a:spLocks noChangeAspect="1" noChangeShapeType="1"/>
            </p:cNvSpPr>
            <p:nvPr/>
          </p:nvSpPr>
          <p:spPr bwMode="auto">
            <a:xfrm>
              <a:off x="327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173" name="Freeform 509"/>
            <p:cNvSpPr>
              <a:spLocks noChangeAspect="1"/>
            </p:cNvSpPr>
            <p:nvPr/>
          </p:nvSpPr>
          <p:spPr bwMode="auto">
            <a:xfrm>
              <a:off x="3295" y="1902"/>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174" name="Line 510"/>
            <p:cNvSpPr>
              <a:spLocks noChangeAspect="1" noChangeShapeType="1"/>
            </p:cNvSpPr>
            <p:nvPr/>
          </p:nvSpPr>
          <p:spPr bwMode="auto">
            <a:xfrm>
              <a:off x="331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175" name="Freeform 511"/>
            <p:cNvSpPr>
              <a:spLocks noChangeAspect="1"/>
            </p:cNvSpPr>
            <p:nvPr/>
          </p:nvSpPr>
          <p:spPr bwMode="auto">
            <a:xfrm>
              <a:off x="3335"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176" name="Line 512"/>
            <p:cNvSpPr>
              <a:spLocks noChangeAspect="1" noChangeShapeType="1"/>
            </p:cNvSpPr>
            <p:nvPr/>
          </p:nvSpPr>
          <p:spPr bwMode="auto">
            <a:xfrm>
              <a:off x="3356"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177" name="Freeform 513"/>
            <p:cNvSpPr>
              <a:spLocks noChangeAspect="1"/>
            </p:cNvSpPr>
            <p:nvPr/>
          </p:nvSpPr>
          <p:spPr bwMode="auto">
            <a:xfrm>
              <a:off x="288" y="1901"/>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grpSp>
      <p:grpSp>
        <p:nvGrpSpPr>
          <p:cNvPr id="114178" name="Group 514"/>
          <p:cNvGrpSpPr>
            <a:grpSpLocks/>
          </p:cNvGrpSpPr>
          <p:nvPr/>
        </p:nvGrpSpPr>
        <p:grpSpPr bwMode="auto">
          <a:xfrm rot="-16200000">
            <a:off x="4809332" y="2829718"/>
            <a:ext cx="1644650" cy="201613"/>
            <a:chOff x="253" y="586"/>
            <a:chExt cx="3121" cy="1317"/>
          </a:xfrm>
        </p:grpSpPr>
        <p:sp>
          <p:nvSpPr>
            <p:cNvPr id="114179" name="Line 515"/>
            <p:cNvSpPr>
              <a:spLocks noChangeShapeType="1"/>
            </p:cNvSpPr>
            <p:nvPr/>
          </p:nvSpPr>
          <p:spPr bwMode="auto">
            <a:xfrm>
              <a:off x="253"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180" name="Freeform 516"/>
            <p:cNvSpPr>
              <a:spLocks/>
            </p:cNvSpPr>
            <p:nvPr/>
          </p:nvSpPr>
          <p:spPr bwMode="auto">
            <a:xfrm>
              <a:off x="271"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181" name="Freeform 517"/>
            <p:cNvSpPr>
              <a:spLocks/>
            </p:cNvSpPr>
            <p:nvPr/>
          </p:nvSpPr>
          <p:spPr bwMode="auto">
            <a:xfrm>
              <a:off x="310" y="1902"/>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182" name="Line 518"/>
            <p:cNvSpPr>
              <a:spLocks noChangeShapeType="1"/>
            </p:cNvSpPr>
            <p:nvPr/>
          </p:nvSpPr>
          <p:spPr bwMode="auto">
            <a:xfrm>
              <a:off x="332"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183" name="Freeform 519"/>
            <p:cNvSpPr>
              <a:spLocks/>
            </p:cNvSpPr>
            <p:nvPr/>
          </p:nvSpPr>
          <p:spPr bwMode="auto">
            <a:xfrm>
              <a:off x="350" y="1900"/>
              <a:ext cx="22" cy="2"/>
            </a:xfrm>
            <a:custGeom>
              <a:avLst/>
              <a:gdLst>
                <a:gd name="T0" fmla="*/ 0 w 29"/>
                <a:gd name="T1" fmla="*/ 4 h 4"/>
                <a:gd name="T2" fmla="*/ 14 w 29"/>
                <a:gd name="T3" fmla="*/ 0 h 4"/>
                <a:gd name="T4" fmla="*/ 29 w 29"/>
                <a:gd name="T5" fmla="*/ 0 h 4"/>
              </a:gdLst>
              <a:ahLst/>
              <a:cxnLst>
                <a:cxn ang="0">
                  <a:pos x="T0" y="T1"/>
                </a:cxn>
                <a:cxn ang="0">
                  <a:pos x="T2" y="T3"/>
                </a:cxn>
                <a:cxn ang="0">
                  <a:pos x="T4" y="T5"/>
                </a:cxn>
              </a:cxnLst>
              <a:rect l="0" t="0" r="r" b="b"/>
              <a:pathLst>
                <a:path w="29" h="4">
                  <a:moveTo>
                    <a:pt x="0" y="4"/>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184" name="Line 520"/>
            <p:cNvSpPr>
              <a:spLocks noChangeShapeType="1"/>
            </p:cNvSpPr>
            <p:nvPr/>
          </p:nvSpPr>
          <p:spPr bwMode="auto">
            <a:xfrm>
              <a:off x="372"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185" name="Line 521"/>
            <p:cNvSpPr>
              <a:spLocks noChangeShapeType="1"/>
            </p:cNvSpPr>
            <p:nvPr/>
          </p:nvSpPr>
          <p:spPr bwMode="auto">
            <a:xfrm>
              <a:off x="39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186" name="Freeform 522"/>
            <p:cNvSpPr>
              <a:spLocks/>
            </p:cNvSpPr>
            <p:nvPr/>
          </p:nvSpPr>
          <p:spPr bwMode="auto">
            <a:xfrm>
              <a:off x="408" y="1900"/>
              <a:ext cx="21"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187" name="Line 523"/>
            <p:cNvSpPr>
              <a:spLocks noChangeShapeType="1"/>
            </p:cNvSpPr>
            <p:nvPr/>
          </p:nvSpPr>
          <p:spPr bwMode="auto">
            <a:xfrm>
              <a:off x="42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188" name="Freeform 524"/>
            <p:cNvSpPr>
              <a:spLocks/>
            </p:cNvSpPr>
            <p:nvPr/>
          </p:nvSpPr>
          <p:spPr bwMode="auto">
            <a:xfrm>
              <a:off x="447"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189" name="Freeform 525"/>
            <p:cNvSpPr>
              <a:spLocks/>
            </p:cNvSpPr>
            <p:nvPr/>
          </p:nvSpPr>
          <p:spPr bwMode="auto">
            <a:xfrm>
              <a:off x="468" y="1897"/>
              <a:ext cx="18" cy="3"/>
            </a:xfrm>
            <a:custGeom>
              <a:avLst/>
              <a:gdLst>
                <a:gd name="T0" fmla="*/ 0 w 24"/>
                <a:gd name="T1" fmla="*/ 5 h 5"/>
                <a:gd name="T2" fmla="*/ 15 w 24"/>
                <a:gd name="T3" fmla="*/ 0 h 5"/>
                <a:gd name="T4" fmla="*/ 24 w 24"/>
                <a:gd name="T5" fmla="*/ 0 h 5"/>
              </a:gdLst>
              <a:ahLst/>
              <a:cxnLst>
                <a:cxn ang="0">
                  <a:pos x="T0" y="T1"/>
                </a:cxn>
                <a:cxn ang="0">
                  <a:pos x="T2" y="T3"/>
                </a:cxn>
                <a:cxn ang="0">
                  <a:pos x="T4" y="T5"/>
                </a:cxn>
              </a:cxnLst>
              <a:rect l="0" t="0" r="r" b="b"/>
              <a:pathLst>
                <a:path w="24" h="5">
                  <a:moveTo>
                    <a:pt x="0" y="5"/>
                  </a:moveTo>
                  <a:lnTo>
                    <a:pt x="15"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190" name="Line 526"/>
            <p:cNvSpPr>
              <a:spLocks noChangeShapeType="1"/>
            </p:cNvSpPr>
            <p:nvPr/>
          </p:nvSpPr>
          <p:spPr bwMode="auto">
            <a:xfrm>
              <a:off x="48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191" name="Freeform 527"/>
            <p:cNvSpPr>
              <a:spLocks/>
            </p:cNvSpPr>
            <p:nvPr/>
          </p:nvSpPr>
          <p:spPr bwMode="auto">
            <a:xfrm>
              <a:off x="504" y="1897"/>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192" name="Line 528"/>
            <p:cNvSpPr>
              <a:spLocks noChangeShapeType="1"/>
            </p:cNvSpPr>
            <p:nvPr/>
          </p:nvSpPr>
          <p:spPr bwMode="auto">
            <a:xfrm>
              <a:off x="52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193" name="Freeform 529"/>
            <p:cNvSpPr>
              <a:spLocks/>
            </p:cNvSpPr>
            <p:nvPr/>
          </p:nvSpPr>
          <p:spPr bwMode="auto">
            <a:xfrm>
              <a:off x="544" y="1895"/>
              <a:ext cx="22" cy="2"/>
            </a:xfrm>
            <a:custGeom>
              <a:avLst/>
              <a:gdLst>
                <a:gd name="T0" fmla="*/ 0 w 29"/>
                <a:gd name="T1" fmla="*/ 5 h 5"/>
                <a:gd name="T2" fmla="*/ 14 w 29"/>
                <a:gd name="T3" fmla="*/ 0 h 5"/>
                <a:gd name="T4" fmla="*/ 29 w 29"/>
                <a:gd name="T5" fmla="*/ 0 h 5"/>
              </a:gdLst>
              <a:ahLst/>
              <a:cxnLst>
                <a:cxn ang="0">
                  <a:pos x="T0" y="T1"/>
                </a:cxn>
                <a:cxn ang="0">
                  <a:pos x="T2" y="T3"/>
                </a:cxn>
                <a:cxn ang="0">
                  <a:pos x="T4" y="T5"/>
                </a:cxn>
              </a:cxnLst>
              <a:rect l="0" t="0" r="r" b="b"/>
              <a:pathLst>
                <a:path w="29" h="5">
                  <a:moveTo>
                    <a:pt x="0" y="5"/>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194" name="Line 530"/>
            <p:cNvSpPr>
              <a:spLocks noChangeShapeType="1"/>
            </p:cNvSpPr>
            <p:nvPr/>
          </p:nvSpPr>
          <p:spPr bwMode="auto">
            <a:xfrm>
              <a:off x="566"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195" name="Freeform 531"/>
            <p:cNvSpPr>
              <a:spLocks/>
            </p:cNvSpPr>
            <p:nvPr/>
          </p:nvSpPr>
          <p:spPr bwMode="auto">
            <a:xfrm>
              <a:off x="584" y="1892"/>
              <a:ext cx="22" cy="3"/>
            </a:xfrm>
            <a:custGeom>
              <a:avLst/>
              <a:gdLst>
                <a:gd name="T0" fmla="*/ 0 w 29"/>
                <a:gd name="T1" fmla="*/ 5 h 5"/>
                <a:gd name="T2" fmla="*/ 14 w 29"/>
                <a:gd name="T3" fmla="*/ 5 h 5"/>
                <a:gd name="T4" fmla="*/ 29 w 29"/>
                <a:gd name="T5" fmla="*/ 0 h 5"/>
              </a:gdLst>
              <a:ahLst/>
              <a:cxnLst>
                <a:cxn ang="0">
                  <a:pos x="T0" y="T1"/>
                </a:cxn>
                <a:cxn ang="0">
                  <a:pos x="T2" y="T3"/>
                </a:cxn>
                <a:cxn ang="0">
                  <a:pos x="T4" y="T5"/>
                </a:cxn>
              </a:cxnLst>
              <a:rect l="0" t="0" r="r" b="b"/>
              <a:pathLst>
                <a:path w="29" h="5">
                  <a:moveTo>
                    <a:pt x="0" y="5"/>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196" name="Line 532"/>
            <p:cNvSpPr>
              <a:spLocks noChangeShapeType="1"/>
            </p:cNvSpPr>
            <p:nvPr/>
          </p:nvSpPr>
          <p:spPr bwMode="auto">
            <a:xfrm flipV="1">
              <a:off x="606"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197" name="Line 533"/>
            <p:cNvSpPr>
              <a:spLocks noChangeShapeType="1"/>
            </p:cNvSpPr>
            <p:nvPr/>
          </p:nvSpPr>
          <p:spPr bwMode="auto">
            <a:xfrm>
              <a:off x="624"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198" name="Freeform 534"/>
            <p:cNvSpPr>
              <a:spLocks/>
            </p:cNvSpPr>
            <p:nvPr/>
          </p:nvSpPr>
          <p:spPr bwMode="auto">
            <a:xfrm>
              <a:off x="642" y="1887"/>
              <a:ext cx="21" cy="2"/>
            </a:xfrm>
            <a:custGeom>
              <a:avLst/>
              <a:gdLst>
                <a:gd name="T0" fmla="*/ 0 w 28"/>
                <a:gd name="T1" fmla="*/ 4 h 4"/>
                <a:gd name="T2" fmla="*/ 14 w 28"/>
                <a:gd name="T3" fmla="*/ 4 h 4"/>
                <a:gd name="T4" fmla="*/ 28 w 28"/>
                <a:gd name="T5" fmla="*/ 0 h 4"/>
              </a:gdLst>
              <a:ahLst/>
              <a:cxnLst>
                <a:cxn ang="0">
                  <a:pos x="T0" y="T1"/>
                </a:cxn>
                <a:cxn ang="0">
                  <a:pos x="T2" y="T3"/>
                </a:cxn>
                <a:cxn ang="0">
                  <a:pos x="T4" y="T5"/>
                </a:cxn>
              </a:cxnLst>
              <a:rect l="0" t="0" r="r" b="b"/>
              <a:pathLst>
                <a:path w="28" h="4">
                  <a:moveTo>
                    <a:pt x="0" y="4"/>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199" name="Line 535"/>
            <p:cNvSpPr>
              <a:spLocks noChangeShapeType="1"/>
            </p:cNvSpPr>
            <p:nvPr/>
          </p:nvSpPr>
          <p:spPr bwMode="auto">
            <a:xfrm flipV="1">
              <a:off x="663"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200" name="Freeform 536"/>
            <p:cNvSpPr>
              <a:spLocks/>
            </p:cNvSpPr>
            <p:nvPr/>
          </p:nvSpPr>
          <p:spPr bwMode="auto">
            <a:xfrm>
              <a:off x="681" y="1881"/>
              <a:ext cx="22" cy="3"/>
            </a:xfrm>
            <a:custGeom>
              <a:avLst/>
              <a:gdLst>
                <a:gd name="T0" fmla="*/ 0 w 29"/>
                <a:gd name="T1" fmla="*/ 5 h 5"/>
                <a:gd name="T2" fmla="*/ 15 w 29"/>
                <a:gd name="T3" fmla="*/ 5 h 5"/>
                <a:gd name="T4" fmla="*/ 29 w 29"/>
                <a:gd name="T5" fmla="*/ 0 h 5"/>
              </a:gdLst>
              <a:ahLst/>
              <a:cxnLst>
                <a:cxn ang="0">
                  <a:pos x="T0" y="T1"/>
                </a:cxn>
                <a:cxn ang="0">
                  <a:pos x="T2" y="T3"/>
                </a:cxn>
                <a:cxn ang="0">
                  <a:pos x="T4" y="T5"/>
                </a:cxn>
              </a:cxnLst>
              <a:rect l="0" t="0" r="r" b="b"/>
              <a:pathLst>
                <a:path w="29" h="5">
                  <a:moveTo>
                    <a:pt x="0" y="5"/>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201" name="Line 537"/>
            <p:cNvSpPr>
              <a:spLocks noChangeShapeType="1"/>
            </p:cNvSpPr>
            <p:nvPr/>
          </p:nvSpPr>
          <p:spPr bwMode="auto">
            <a:xfrm flipV="1">
              <a:off x="703"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202" name="Line 538"/>
            <p:cNvSpPr>
              <a:spLocks noChangeShapeType="1"/>
            </p:cNvSpPr>
            <p:nvPr/>
          </p:nvSpPr>
          <p:spPr bwMode="auto">
            <a:xfrm flipV="1">
              <a:off x="721"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203" name="Freeform 539"/>
            <p:cNvSpPr>
              <a:spLocks/>
            </p:cNvSpPr>
            <p:nvPr/>
          </p:nvSpPr>
          <p:spPr bwMode="auto">
            <a:xfrm>
              <a:off x="739" y="1868"/>
              <a:ext cx="21" cy="5"/>
            </a:xfrm>
            <a:custGeom>
              <a:avLst/>
              <a:gdLst>
                <a:gd name="T0" fmla="*/ 0 w 29"/>
                <a:gd name="T1" fmla="*/ 10 h 10"/>
                <a:gd name="T2" fmla="*/ 15 w 29"/>
                <a:gd name="T3" fmla="*/ 5 h 10"/>
                <a:gd name="T4" fmla="*/ 29 w 29"/>
                <a:gd name="T5" fmla="*/ 0 h 10"/>
              </a:gdLst>
              <a:ahLst/>
              <a:cxnLst>
                <a:cxn ang="0">
                  <a:pos x="T0" y="T1"/>
                </a:cxn>
                <a:cxn ang="0">
                  <a:pos x="T2" y="T3"/>
                </a:cxn>
                <a:cxn ang="0">
                  <a:pos x="T4" y="T5"/>
                </a:cxn>
              </a:cxnLst>
              <a:rect l="0" t="0" r="r" b="b"/>
              <a:pathLst>
                <a:path w="29" h="10">
                  <a:moveTo>
                    <a:pt x="0" y="10"/>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204" name="Line 540"/>
            <p:cNvSpPr>
              <a:spLocks noChangeShapeType="1"/>
            </p:cNvSpPr>
            <p:nvPr/>
          </p:nvSpPr>
          <p:spPr bwMode="auto">
            <a:xfrm flipV="1">
              <a:off x="760"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205" name="Freeform 541"/>
            <p:cNvSpPr>
              <a:spLocks/>
            </p:cNvSpPr>
            <p:nvPr/>
          </p:nvSpPr>
          <p:spPr bwMode="auto">
            <a:xfrm>
              <a:off x="778" y="1857"/>
              <a:ext cx="22" cy="5"/>
            </a:xfrm>
            <a:custGeom>
              <a:avLst/>
              <a:gdLst>
                <a:gd name="T0" fmla="*/ 0 w 29"/>
                <a:gd name="T1" fmla="*/ 9 h 9"/>
                <a:gd name="T2" fmla="*/ 14 w 29"/>
                <a:gd name="T3" fmla="*/ 5 h 9"/>
                <a:gd name="T4" fmla="*/ 29 w 29"/>
                <a:gd name="T5" fmla="*/ 0 h 9"/>
              </a:gdLst>
              <a:ahLst/>
              <a:cxnLst>
                <a:cxn ang="0">
                  <a:pos x="T0" y="T1"/>
                </a:cxn>
                <a:cxn ang="0">
                  <a:pos x="T2" y="T3"/>
                </a:cxn>
                <a:cxn ang="0">
                  <a:pos x="T4" y="T5"/>
                </a:cxn>
              </a:cxnLst>
              <a:rect l="0" t="0" r="r" b="b"/>
              <a:pathLst>
                <a:path w="29" h="9">
                  <a:moveTo>
                    <a:pt x="0" y="9"/>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206" name="Line 542"/>
            <p:cNvSpPr>
              <a:spLocks noChangeShapeType="1"/>
            </p:cNvSpPr>
            <p:nvPr/>
          </p:nvSpPr>
          <p:spPr bwMode="auto">
            <a:xfrm flipV="1">
              <a:off x="800"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207" name="Freeform 543"/>
            <p:cNvSpPr>
              <a:spLocks/>
            </p:cNvSpPr>
            <p:nvPr/>
          </p:nvSpPr>
          <p:spPr bwMode="auto">
            <a:xfrm>
              <a:off x="818" y="1846"/>
              <a:ext cx="21" cy="5"/>
            </a:xfrm>
            <a:custGeom>
              <a:avLst/>
              <a:gdLst>
                <a:gd name="T0" fmla="*/ 0 w 28"/>
                <a:gd name="T1" fmla="*/ 9 h 9"/>
                <a:gd name="T2" fmla="*/ 14 w 28"/>
                <a:gd name="T3" fmla="*/ 4 h 9"/>
                <a:gd name="T4" fmla="*/ 28 w 28"/>
                <a:gd name="T5" fmla="*/ 0 h 9"/>
              </a:gdLst>
              <a:ahLst/>
              <a:cxnLst>
                <a:cxn ang="0">
                  <a:pos x="T0" y="T1"/>
                </a:cxn>
                <a:cxn ang="0">
                  <a:pos x="T2" y="T3"/>
                </a:cxn>
                <a:cxn ang="0">
                  <a:pos x="T4" y="T5"/>
                </a:cxn>
              </a:cxnLst>
              <a:rect l="0" t="0" r="r" b="b"/>
              <a:pathLst>
                <a:path w="28" h="9">
                  <a:moveTo>
                    <a:pt x="0" y="9"/>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208" name="Line 544"/>
            <p:cNvSpPr>
              <a:spLocks noChangeShapeType="1"/>
            </p:cNvSpPr>
            <p:nvPr/>
          </p:nvSpPr>
          <p:spPr bwMode="auto">
            <a:xfrm flipV="1">
              <a:off x="839"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209" name="Line 545"/>
            <p:cNvSpPr>
              <a:spLocks noChangeShapeType="1"/>
            </p:cNvSpPr>
            <p:nvPr/>
          </p:nvSpPr>
          <p:spPr bwMode="auto">
            <a:xfrm flipV="1">
              <a:off x="857"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210" name="Freeform 546"/>
            <p:cNvSpPr>
              <a:spLocks/>
            </p:cNvSpPr>
            <p:nvPr/>
          </p:nvSpPr>
          <p:spPr bwMode="auto">
            <a:xfrm>
              <a:off x="875" y="1819"/>
              <a:ext cx="22" cy="11"/>
            </a:xfrm>
            <a:custGeom>
              <a:avLst/>
              <a:gdLst>
                <a:gd name="T0" fmla="*/ 0 w 29"/>
                <a:gd name="T1" fmla="*/ 19 h 19"/>
                <a:gd name="T2" fmla="*/ 15 w 29"/>
                <a:gd name="T3" fmla="*/ 9 h 19"/>
                <a:gd name="T4" fmla="*/ 29 w 29"/>
                <a:gd name="T5" fmla="*/ 0 h 19"/>
              </a:gdLst>
              <a:ahLst/>
              <a:cxnLst>
                <a:cxn ang="0">
                  <a:pos x="T0" y="T1"/>
                </a:cxn>
                <a:cxn ang="0">
                  <a:pos x="T2" y="T3"/>
                </a:cxn>
                <a:cxn ang="0">
                  <a:pos x="T4" y="T5"/>
                </a:cxn>
              </a:cxnLst>
              <a:rect l="0" t="0" r="r" b="b"/>
              <a:pathLst>
                <a:path w="29" h="19">
                  <a:moveTo>
                    <a:pt x="0" y="19"/>
                  </a:moveTo>
                  <a:lnTo>
                    <a:pt x="15" y="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211" name="Line 547"/>
            <p:cNvSpPr>
              <a:spLocks noChangeShapeType="1"/>
            </p:cNvSpPr>
            <p:nvPr/>
          </p:nvSpPr>
          <p:spPr bwMode="auto">
            <a:xfrm flipV="1">
              <a:off x="897"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212" name="Freeform 548"/>
            <p:cNvSpPr>
              <a:spLocks/>
            </p:cNvSpPr>
            <p:nvPr/>
          </p:nvSpPr>
          <p:spPr bwMode="auto">
            <a:xfrm>
              <a:off x="915" y="1797"/>
              <a:ext cx="22" cy="11"/>
            </a:xfrm>
            <a:custGeom>
              <a:avLst/>
              <a:gdLst>
                <a:gd name="T0" fmla="*/ 0 w 29"/>
                <a:gd name="T1" fmla="*/ 19 h 19"/>
                <a:gd name="T2" fmla="*/ 15 w 29"/>
                <a:gd name="T3" fmla="*/ 10 h 19"/>
                <a:gd name="T4" fmla="*/ 29 w 29"/>
                <a:gd name="T5" fmla="*/ 0 h 19"/>
              </a:gdLst>
              <a:ahLst/>
              <a:cxnLst>
                <a:cxn ang="0">
                  <a:pos x="T0" y="T1"/>
                </a:cxn>
                <a:cxn ang="0">
                  <a:pos x="T2" y="T3"/>
                </a:cxn>
                <a:cxn ang="0">
                  <a:pos x="T4" y="T5"/>
                </a:cxn>
              </a:cxnLst>
              <a:rect l="0" t="0" r="r" b="b"/>
              <a:pathLst>
                <a:path w="29" h="19">
                  <a:moveTo>
                    <a:pt x="0" y="19"/>
                  </a:moveTo>
                  <a:lnTo>
                    <a:pt x="15" y="1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213" name="Line 549"/>
            <p:cNvSpPr>
              <a:spLocks noChangeShapeType="1"/>
            </p:cNvSpPr>
            <p:nvPr/>
          </p:nvSpPr>
          <p:spPr bwMode="auto">
            <a:xfrm flipV="1">
              <a:off x="937"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214" name="Line 550"/>
            <p:cNvSpPr>
              <a:spLocks noChangeShapeType="1"/>
            </p:cNvSpPr>
            <p:nvPr/>
          </p:nvSpPr>
          <p:spPr bwMode="auto">
            <a:xfrm flipV="1">
              <a:off x="955"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215" name="Freeform 551"/>
            <p:cNvSpPr>
              <a:spLocks/>
            </p:cNvSpPr>
            <p:nvPr/>
          </p:nvSpPr>
          <p:spPr bwMode="auto">
            <a:xfrm>
              <a:off x="973" y="1757"/>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216" name="Line 552"/>
            <p:cNvSpPr>
              <a:spLocks noChangeShapeType="1"/>
            </p:cNvSpPr>
            <p:nvPr/>
          </p:nvSpPr>
          <p:spPr bwMode="auto">
            <a:xfrm flipV="1">
              <a:off x="995"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217" name="Freeform 553"/>
            <p:cNvSpPr>
              <a:spLocks/>
            </p:cNvSpPr>
            <p:nvPr/>
          </p:nvSpPr>
          <p:spPr bwMode="auto">
            <a:xfrm>
              <a:off x="1013" y="1725"/>
              <a:ext cx="21" cy="15"/>
            </a:xfrm>
            <a:custGeom>
              <a:avLst/>
              <a:gdLst>
                <a:gd name="T0" fmla="*/ 0 w 28"/>
                <a:gd name="T1" fmla="*/ 28 h 28"/>
                <a:gd name="T2" fmla="*/ 14 w 28"/>
                <a:gd name="T3" fmla="*/ 14 h 28"/>
                <a:gd name="T4" fmla="*/ 28 w 28"/>
                <a:gd name="T5" fmla="*/ 0 h 28"/>
              </a:gdLst>
              <a:ahLst/>
              <a:cxnLst>
                <a:cxn ang="0">
                  <a:pos x="T0" y="T1"/>
                </a:cxn>
                <a:cxn ang="0">
                  <a:pos x="T2" y="T3"/>
                </a:cxn>
                <a:cxn ang="0">
                  <a:pos x="T4" y="T5"/>
                </a:cxn>
              </a:cxnLst>
              <a:rect l="0" t="0" r="r" b="b"/>
              <a:pathLst>
                <a:path w="28" h="28">
                  <a:moveTo>
                    <a:pt x="0" y="28"/>
                  </a:moveTo>
                  <a:lnTo>
                    <a:pt x="14" y="1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218" name="Line 554"/>
            <p:cNvSpPr>
              <a:spLocks noChangeShapeType="1"/>
            </p:cNvSpPr>
            <p:nvPr/>
          </p:nvSpPr>
          <p:spPr bwMode="auto">
            <a:xfrm flipV="1">
              <a:off x="1034"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219" name="Freeform 555"/>
            <p:cNvSpPr>
              <a:spLocks/>
            </p:cNvSpPr>
            <p:nvPr/>
          </p:nvSpPr>
          <p:spPr bwMode="auto">
            <a:xfrm>
              <a:off x="1052" y="1686"/>
              <a:ext cx="21" cy="20"/>
            </a:xfrm>
            <a:custGeom>
              <a:avLst/>
              <a:gdLst>
                <a:gd name="T0" fmla="*/ 0 w 29"/>
                <a:gd name="T1" fmla="*/ 34 h 34"/>
                <a:gd name="T2" fmla="*/ 15 w 29"/>
                <a:gd name="T3" fmla="*/ 20 h 34"/>
                <a:gd name="T4" fmla="*/ 29 w 29"/>
                <a:gd name="T5" fmla="*/ 0 h 34"/>
              </a:gdLst>
              <a:ahLst/>
              <a:cxnLst>
                <a:cxn ang="0">
                  <a:pos x="T0" y="T1"/>
                </a:cxn>
                <a:cxn ang="0">
                  <a:pos x="T2" y="T3"/>
                </a:cxn>
                <a:cxn ang="0">
                  <a:pos x="T4" y="T5"/>
                </a:cxn>
              </a:cxnLst>
              <a:rect l="0" t="0" r="r" b="b"/>
              <a:pathLst>
                <a:path w="29" h="34">
                  <a:moveTo>
                    <a:pt x="0" y="34"/>
                  </a:moveTo>
                  <a:lnTo>
                    <a:pt x="15" y="2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220" name="Line 556"/>
            <p:cNvSpPr>
              <a:spLocks noChangeShapeType="1"/>
            </p:cNvSpPr>
            <p:nvPr/>
          </p:nvSpPr>
          <p:spPr bwMode="auto">
            <a:xfrm flipV="1">
              <a:off x="1073"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221" name="Line 557"/>
            <p:cNvSpPr>
              <a:spLocks noChangeShapeType="1"/>
            </p:cNvSpPr>
            <p:nvPr/>
          </p:nvSpPr>
          <p:spPr bwMode="auto">
            <a:xfrm flipV="1">
              <a:off x="1091"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222" name="Freeform 558"/>
            <p:cNvSpPr>
              <a:spLocks/>
            </p:cNvSpPr>
            <p:nvPr/>
          </p:nvSpPr>
          <p:spPr bwMode="auto">
            <a:xfrm>
              <a:off x="1109" y="1617"/>
              <a:ext cx="22" cy="24"/>
            </a:xfrm>
            <a:custGeom>
              <a:avLst/>
              <a:gdLst>
                <a:gd name="T0" fmla="*/ 0 w 29"/>
                <a:gd name="T1" fmla="*/ 43 h 43"/>
                <a:gd name="T2" fmla="*/ 15 w 29"/>
                <a:gd name="T3" fmla="*/ 19 h 43"/>
                <a:gd name="T4" fmla="*/ 29 w 29"/>
                <a:gd name="T5" fmla="*/ 0 h 43"/>
              </a:gdLst>
              <a:ahLst/>
              <a:cxnLst>
                <a:cxn ang="0">
                  <a:pos x="T0" y="T1"/>
                </a:cxn>
                <a:cxn ang="0">
                  <a:pos x="T2" y="T3"/>
                </a:cxn>
                <a:cxn ang="0">
                  <a:pos x="T4" y="T5"/>
                </a:cxn>
              </a:cxnLst>
              <a:rect l="0" t="0" r="r" b="b"/>
              <a:pathLst>
                <a:path w="29" h="43">
                  <a:moveTo>
                    <a:pt x="0" y="43"/>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223" name="Line 559"/>
            <p:cNvSpPr>
              <a:spLocks noChangeShapeType="1"/>
            </p:cNvSpPr>
            <p:nvPr/>
          </p:nvSpPr>
          <p:spPr bwMode="auto">
            <a:xfrm flipV="1">
              <a:off x="1131"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224" name="Freeform 560"/>
            <p:cNvSpPr>
              <a:spLocks/>
            </p:cNvSpPr>
            <p:nvPr/>
          </p:nvSpPr>
          <p:spPr bwMode="auto">
            <a:xfrm>
              <a:off x="1149" y="1566"/>
              <a:ext cx="22" cy="27"/>
            </a:xfrm>
            <a:custGeom>
              <a:avLst/>
              <a:gdLst>
                <a:gd name="T0" fmla="*/ 0 w 29"/>
                <a:gd name="T1" fmla="*/ 48 h 48"/>
                <a:gd name="T2" fmla="*/ 14 w 29"/>
                <a:gd name="T3" fmla="*/ 24 h 48"/>
                <a:gd name="T4" fmla="*/ 29 w 29"/>
                <a:gd name="T5" fmla="*/ 0 h 48"/>
              </a:gdLst>
              <a:ahLst/>
              <a:cxnLst>
                <a:cxn ang="0">
                  <a:pos x="T0" y="T1"/>
                </a:cxn>
                <a:cxn ang="0">
                  <a:pos x="T2" y="T3"/>
                </a:cxn>
                <a:cxn ang="0">
                  <a:pos x="T4" y="T5"/>
                </a:cxn>
              </a:cxnLst>
              <a:rect l="0" t="0" r="r" b="b"/>
              <a:pathLst>
                <a:path w="29" h="48">
                  <a:moveTo>
                    <a:pt x="0" y="48"/>
                  </a:moveTo>
                  <a:lnTo>
                    <a:pt x="14" y="2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225" name="Line 561"/>
            <p:cNvSpPr>
              <a:spLocks noChangeShapeType="1"/>
            </p:cNvSpPr>
            <p:nvPr/>
          </p:nvSpPr>
          <p:spPr bwMode="auto">
            <a:xfrm flipV="1">
              <a:off x="1171"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226" name="Freeform 562"/>
            <p:cNvSpPr>
              <a:spLocks/>
            </p:cNvSpPr>
            <p:nvPr/>
          </p:nvSpPr>
          <p:spPr bwMode="auto">
            <a:xfrm>
              <a:off x="1189" y="1506"/>
              <a:ext cx="22" cy="30"/>
            </a:xfrm>
            <a:custGeom>
              <a:avLst/>
              <a:gdLst>
                <a:gd name="T0" fmla="*/ 0 w 29"/>
                <a:gd name="T1" fmla="*/ 53 h 53"/>
                <a:gd name="T2" fmla="*/ 14 w 29"/>
                <a:gd name="T3" fmla="*/ 29 h 53"/>
                <a:gd name="T4" fmla="*/ 29 w 29"/>
                <a:gd name="T5" fmla="*/ 0 h 53"/>
              </a:gdLst>
              <a:ahLst/>
              <a:cxnLst>
                <a:cxn ang="0">
                  <a:pos x="T0" y="T1"/>
                </a:cxn>
                <a:cxn ang="0">
                  <a:pos x="T2" y="T3"/>
                </a:cxn>
                <a:cxn ang="0">
                  <a:pos x="T4" y="T5"/>
                </a:cxn>
              </a:cxnLst>
              <a:rect l="0" t="0" r="r" b="b"/>
              <a:pathLst>
                <a:path w="29" h="53">
                  <a:moveTo>
                    <a:pt x="0" y="53"/>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227" name="Line 563"/>
            <p:cNvSpPr>
              <a:spLocks noChangeShapeType="1"/>
            </p:cNvSpPr>
            <p:nvPr/>
          </p:nvSpPr>
          <p:spPr bwMode="auto">
            <a:xfrm flipV="1">
              <a:off x="1211"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228" name="Line 564"/>
            <p:cNvSpPr>
              <a:spLocks noChangeShapeType="1"/>
            </p:cNvSpPr>
            <p:nvPr/>
          </p:nvSpPr>
          <p:spPr bwMode="auto">
            <a:xfrm flipV="1">
              <a:off x="1228"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229" name="Freeform 565"/>
            <p:cNvSpPr>
              <a:spLocks/>
            </p:cNvSpPr>
            <p:nvPr/>
          </p:nvSpPr>
          <p:spPr bwMode="auto">
            <a:xfrm>
              <a:off x="1246" y="1409"/>
              <a:ext cx="22" cy="32"/>
            </a:xfrm>
            <a:custGeom>
              <a:avLst/>
              <a:gdLst>
                <a:gd name="T0" fmla="*/ 0 w 29"/>
                <a:gd name="T1" fmla="*/ 58 h 58"/>
                <a:gd name="T2" fmla="*/ 15 w 29"/>
                <a:gd name="T3" fmla="*/ 29 h 58"/>
                <a:gd name="T4" fmla="*/ 29 w 29"/>
                <a:gd name="T5" fmla="*/ 0 h 58"/>
              </a:gdLst>
              <a:ahLst/>
              <a:cxnLst>
                <a:cxn ang="0">
                  <a:pos x="T0" y="T1"/>
                </a:cxn>
                <a:cxn ang="0">
                  <a:pos x="T2" y="T3"/>
                </a:cxn>
                <a:cxn ang="0">
                  <a:pos x="T4" y="T5"/>
                </a:cxn>
              </a:cxnLst>
              <a:rect l="0" t="0" r="r" b="b"/>
              <a:pathLst>
                <a:path w="29" h="58">
                  <a:moveTo>
                    <a:pt x="0" y="58"/>
                  </a:moveTo>
                  <a:lnTo>
                    <a:pt x="15"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230" name="Line 566"/>
            <p:cNvSpPr>
              <a:spLocks noChangeShapeType="1"/>
            </p:cNvSpPr>
            <p:nvPr/>
          </p:nvSpPr>
          <p:spPr bwMode="auto">
            <a:xfrm flipV="1">
              <a:off x="1268"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231" name="Freeform 567"/>
            <p:cNvSpPr>
              <a:spLocks/>
            </p:cNvSpPr>
            <p:nvPr/>
          </p:nvSpPr>
          <p:spPr bwMode="auto">
            <a:xfrm>
              <a:off x="1286" y="1336"/>
              <a:ext cx="22" cy="38"/>
            </a:xfrm>
            <a:custGeom>
              <a:avLst/>
              <a:gdLst>
                <a:gd name="T0" fmla="*/ 0 w 29"/>
                <a:gd name="T1" fmla="*/ 67 h 67"/>
                <a:gd name="T2" fmla="*/ 15 w 29"/>
                <a:gd name="T3" fmla="*/ 33 h 67"/>
                <a:gd name="T4" fmla="*/ 29 w 29"/>
                <a:gd name="T5" fmla="*/ 0 h 67"/>
              </a:gdLst>
              <a:ahLst/>
              <a:cxnLst>
                <a:cxn ang="0">
                  <a:pos x="T0" y="T1"/>
                </a:cxn>
                <a:cxn ang="0">
                  <a:pos x="T2" y="T3"/>
                </a:cxn>
                <a:cxn ang="0">
                  <a:pos x="T4" y="T5"/>
                </a:cxn>
              </a:cxnLst>
              <a:rect l="0" t="0" r="r" b="b"/>
              <a:pathLst>
                <a:path w="29" h="67">
                  <a:moveTo>
                    <a:pt x="0" y="67"/>
                  </a:moveTo>
                  <a:lnTo>
                    <a:pt x="15" y="33"/>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232" name="Line 568"/>
            <p:cNvSpPr>
              <a:spLocks noChangeShapeType="1"/>
            </p:cNvSpPr>
            <p:nvPr/>
          </p:nvSpPr>
          <p:spPr bwMode="auto">
            <a:xfrm flipV="1">
              <a:off x="1308"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233" name="Line 569"/>
            <p:cNvSpPr>
              <a:spLocks noChangeShapeType="1"/>
            </p:cNvSpPr>
            <p:nvPr/>
          </p:nvSpPr>
          <p:spPr bwMode="auto">
            <a:xfrm flipV="1">
              <a:off x="1326"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234" name="Freeform 570"/>
            <p:cNvSpPr>
              <a:spLocks/>
            </p:cNvSpPr>
            <p:nvPr/>
          </p:nvSpPr>
          <p:spPr bwMode="auto">
            <a:xfrm>
              <a:off x="1344" y="1222"/>
              <a:ext cx="21"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235" name="Freeform 571"/>
            <p:cNvSpPr>
              <a:spLocks/>
            </p:cNvSpPr>
            <p:nvPr/>
          </p:nvSpPr>
          <p:spPr bwMode="auto">
            <a:xfrm>
              <a:off x="1365" y="1182"/>
              <a:ext cx="18" cy="40"/>
            </a:xfrm>
            <a:custGeom>
              <a:avLst/>
              <a:gdLst>
                <a:gd name="T0" fmla="*/ 0 w 24"/>
                <a:gd name="T1" fmla="*/ 72 h 72"/>
                <a:gd name="T2" fmla="*/ 9 w 24"/>
                <a:gd name="T3" fmla="*/ 34 h 72"/>
                <a:gd name="T4" fmla="*/ 24 w 24"/>
                <a:gd name="T5" fmla="*/ 0 h 72"/>
              </a:gdLst>
              <a:ahLst/>
              <a:cxnLst>
                <a:cxn ang="0">
                  <a:pos x="T0" y="T1"/>
                </a:cxn>
                <a:cxn ang="0">
                  <a:pos x="T2" y="T3"/>
                </a:cxn>
                <a:cxn ang="0">
                  <a:pos x="T4" y="T5"/>
                </a:cxn>
              </a:cxnLst>
              <a:rect l="0" t="0" r="r" b="b"/>
              <a:pathLst>
                <a:path w="24" h="72">
                  <a:moveTo>
                    <a:pt x="0" y="72"/>
                  </a:moveTo>
                  <a:lnTo>
                    <a:pt x="9" y="3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236" name="Freeform 572"/>
            <p:cNvSpPr>
              <a:spLocks/>
            </p:cNvSpPr>
            <p:nvPr/>
          </p:nvSpPr>
          <p:spPr bwMode="auto">
            <a:xfrm>
              <a:off x="1383" y="1144"/>
              <a:ext cx="22"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237" name="Line 573"/>
            <p:cNvSpPr>
              <a:spLocks noChangeShapeType="1"/>
            </p:cNvSpPr>
            <p:nvPr/>
          </p:nvSpPr>
          <p:spPr bwMode="auto">
            <a:xfrm flipV="1">
              <a:off x="1405"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238" name="Freeform 574"/>
            <p:cNvSpPr>
              <a:spLocks/>
            </p:cNvSpPr>
            <p:nvPr/>
          </p:nvSpPr>
          <p:spPr bwMode="auto">
            <a:xfrm>
              <a:off x="1423" y="1063"/>
              <a:ext cx="21" cy="41"/>
            </a:xfrm>
            <a:custGeom>
              <a:avLst/>
              <a:gdLst>
                <a:gd name="T0" fmla="*/ 0 w 28"/>
                <a:gd name="T1" fmla="*/ 72 h 72"/>
                <a:gd name="T2" fmla="*/ 14 w 28"/>
                <a:gd name="T3" fmla="*/ 34 h 72"/>
                <a:gd name="T4" fmla="*/ 28 w 28"/>
                <a:gd name="T5" fmla="*/ 0 h 72"/>
              </a:gdLst>
              <a:ahLst/>
              <a:cxnLst>
                <a:cxn ang="0">
                  <a:pos x="T0" y="T1"/>
                </a:cxn>
                <a:cxn ang="0">
                  <a:pos x="T2" y="T3"/>
                </a:cxn>
                <a:cxn ang="0">
                  <a:pos x="T4" y="T5"/>
                </a:cxn>
              </a:cxnLst>
              <a:rect l="0" t="0" r="r" b="b"/>
              <a:pathLst>
                <a:path w="28" h="72">
                  <a:moveTo>
                    <a:pt x="0" y="72"/>
                  </a:moveTo>
                  <a:lnTo>
                    <a:pt x="14" y="3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239" name="Line 575"/>
            <p:cNvSpPr>
              <a:spLocks noChangeShapeType="1"/>
            </p:cNvSpPr>
            <p:nvPr/>
          </p:nvSpPr>
          <p:spPr bwMode="auto">
            <a:xfrm flipV="1">
              <a:off x="1444"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240" name="Line 576"/>
            <p:cNvSpPr>
              <a:spLocks noChangeShapeType="1"/>
            </p:cNvSpPr>
            <p:nvPr/>
          </p:nvSpPr>
          <p:spPr bwMode="auto">
            <a:xfrm flipV="1">
              <a:off x="1462"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241" name="Freeform 577"/>
            <p:cNvSpPr>
              <a:spLocks/>
            </p:cNvSpPr>
            <p:nvPr/>
          </p:nvSpPr>
          <p:spPr bwMode="auto">
            <a:xfrm>
              <a:off x="1480" y="945"/>
              <a:ext cx="22" cy="40"/>
            </a:xfrm>
            <a:custGeom>
              <a:avLst/>
              <a:gdLst>
                <a:gd name="T0" fmla="*/ 0 w 29"/>
                <a:gd name="T1" fmla="*/ 72 h 72"/>
                <a:gd name="T2" fmla="*/ 15 w 29"/>
                <a:gd name="T3" fmla="*/ 34 h 72"/>
                <a:gd name="T4" fmla="*/ 29 w 29"/>
                <a:gd name="T5" fmla="*/ 0 h 72"/>
              </a:gdLst>
              <a:ahLst/>
              <a:cxnLst>
                <a:cxn ang="0">
                  <a:pos x="T0" y="T1"/>
                </a:cxn>
                <a:cxn ang="0">
                  <a:pos x="T2" y="T3"/>
                </a:cxn>
                <a:cxn ang="0">
                  <a:pos x="T4" y="T5"/>
                </a:cxn>
              </a:cxnLst>
              <a:rect l="0" t="0" r="r" b="b"/>
              <a:pathLst>
                <a:path w="29" h="72">
                  <a:moveTo>
                    <a:pt x="0" y="72"/>
                  </a:moveTo>
                  <a:lnTo>
                    <a:pt x="15"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242" name="Line 578"/>
            <p:cNvSpPr>
              <a:spLocks noChangeShapeType="1"/>
            </p:cNvSpPr>
            <p:nvPr/>
          </p:nvSpPr>
          <p:spPr bwMode="auto">
            <a:xfrm flipV="1">
              <a:off x="1502"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243" name="Freeform 579"/>
            <p:cNvSpPr>
              <a:spLocks/>
            </p:cNvSpPr>
            <p:nvPr/>
          </p:nvSpPr>
          <p:spPr bwMode="auto">
            <a:xfrm>
              <a:off x="1520" y="872"/>
              <a:ext cx="22" cy="35"/>
            </a:xfrm>
            <a:custGeom>
              <a:avLst/>
              <a:gdLst>
                <a:gd name="T0" fmla="*/ 0 w 29"/>
                <a:gd name="T1" fmla="*/ 62 h 62"/>
                <a:gd name="T2" fmla="*/ 14 w 29"/>
                <a:gd name="T3" fmla="*/ 28 h 62"/>
                <a:gd name="T4" fmla="*/ 29 w 29"/>
                <a:gd name="T5" fmla="*/ 0 h 62"/>
              </a:gdLst>
              <a:ahLst/>
              <a:cxnLst>
                <a:cxn ang="0">
                  <a:pos x="T0" y="T1"/>
                </a:cxn>
                <a:cxn ang="0">
                  <a:pos x="T2" y="T3"/>
                </a:cxn>
                <a:cxn ang="0">
                  <a:pos x="T4" y="T5"/>
                </a:cxn>
              </a:cxnLst>
              <a:rect l="0" t="0" r="r" b="b"/>
              <a:pathLst>
                <a:path w="29" h="62">
                  <a:moveTo>
                    <a:pt x="0" y="62"/>
                  </a:moveTo>
                  <a:lnTo>
                    <a:pt x="14" y="28"/>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244" name="Line 580"/>
            <p:cNvSpPr>
              <a:spLocks noChangeShapeType="1"/>
            </p:cNvSpPr>
            <p:nvPr/>
          </p:nvSpPr>
          <p:spPr bwMode="auto">
            <a:xfrm flipV="1">
              <a:off x="1542"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245" name="Line 581"/>
            <p:cNvSpPr>
              <a:spLocks noChangeShapeType="1"/>
            </p:cNvSpPr>
            <p:nvPr/>
          </p:nvSpPr>
          <p:spPr bwMode="auto">
            <a:xfrm flipV="1">
              <a:off x="1560"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246" name="Freeform 582"/>
            <p:cNvSpPr>
              <a:spLocks/>
            </p:cNvSpPr>
            <p:nvPr/>
          </p:nvSpPr>
          <p:spPr bwMode="auto">
            <a:xfrm>
              <a:off x="1578" y="769"/>
              <a:ext cx="22" cy="33"/>
            </a:xfrm>
            <a:custGeom>
              <a:avLst/>
              <a:gdLst>
                <a:gd name="T0" fmla="*/ 0 w 29"/>
                <a:gd name="T1" fmla="*/ 58 h 58"/>
                <a:gd name="T2" fmla="*/ 14 w 29"/>
                <a:gd name="T3" fmla="*/ 29 h 58"/>
                <a:gd name="T4" fmla="*/ 29 w 29"/>
                <a:gd name="T5" fmla="*/ 0 h 58"/>
              </a:gdLst>
              <a:ahLst/>
              <a:cxnLst>
                <a:cxn ang="0">
                  <a:pos x="T0" y="T1"/>
                </a:cxn>
                <a:cxn ang="0">
                  <a:pos x="T2" y="T3"/>
                </a:cxn>
                <a:cxn ang="0">
                  <a:pos x="T4" y="T5"/>
                </a:cxn>
              </a:cxnLst>
              <a:rect l="0" t="0" r="r" b="b"/>
              <a:pathLst>
                <a:path w="29" h="58">
                  <a:moveTo>
                    <a:pt x="0" y="58"/>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247" name="Line 583"/>
            <p:cNvSpPr>
              <a:spLocks noChangeShapeType="1"/>
            </p:cNvSpPr>
            <p:nvPr/>
          </p:nvSpPr>
          <p:spPr bwMode="auto">
            <a:xfrm flipV="1">
              <a:off x="1600"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248" name="Freeform 584"/>
            <p:cNvSpPr>
              <a:spLocks/>
            </p:cNvSpPr>
            <p:nvPr/>
          </p:nvSpPr>
          <p:spPr bwMode="auto">
            <a:xfrm>
              <a:off x="1618" y="712"/>
              <a:ext cx="21" cy="27"/>
            </a:xfrm>
            <a:custGeom>
              <a:avLst/>
              <a:gdLst>
                <a:gd name="T0" fmla="*/ 0 w 28"/>
                <a:gd name="T1" fmla="*/ 48 h 48"/>
                <a:gd name="T2" fmla="*/ 14 w 28"/>
                <a:gd name="T3" fmla="*/ 24 h 48"/>
                <a:gd name="T4" fmla="*/ 28 w 28"/>
                <a:gd name="T5" fmla="*/ 0 h 48"/>
              </a:gdLst>
              <a:ahLst/>
              <a:cxnLst>
                <a:cxn ang="0">
                  <a:pos x="T0" y="T1"/>
                </a:cxn>
                <a:cxn ang="0">
                  <a:pos x="T2" y="T3"/>
                </a:cxn>
                <a:cxn ang="0">
                  <a:pos x="T4" y="T5"/>
                </a:cxn>
              </a:cxnLst>
              <a:rect l="0" t="0" r="r" b="b"/>
              <a:pathLst>
                <a:path w="28" h="48">
                  <a:moveTo>
                    <a:pt x="0" y="48"/>
                  </a:moveTo>
                  <a:lnTo>
                    <a:pt x="14" y="2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249" name="Freeform 585"/>
            <p:cNvSpPr>
              <a:spLocks/>
            </p:cNvSpPr>
            <p:nvPr/>
          </p:nvSpPr>
          <p:spPr bwMode="auto">
            <a:xfrm>
              <a:off x="1639" y="686"/>
              <a:ext cx="18" cy="26"/>
            </a:xfrm>
            <a:custGeom>
              <a:avLst/>
              <a:gdLst>
                <a:gd name="T0" fmla="*/ 0 w 24"/>
                <a:gd name="T1" fmla="*/ 47 h 47"/>
                <a:gd name="T2" fmla="*/ 10 w 24"/>
                <a:gd name="T3" fmla="*/ 24 h 47"/>
                <a:gd name="T4" fmla="*/ 24 w 24"/>
                <a:gd name="T5" fmla="*/ 0 h 47"/>
              </a:gdLst>
              <a:ahLst/>
              <a:cxnLst>
                <a:cxn ang="0">
                  <a:pos x="T0" y="T1"/>
                </a:cxn>
                <a:cxn ang="0">
                  <a:pos x="T2" y="T3"/>
                </a:cxn>
                <a:cxn ang="0">
                  <a:pos x="T4" y="T5"/>
                </a:cxn>
              </a:cxnLst>
              <a:rect l="0" t="0" r="r" b="b"/>
              <a:pathLst>
                <a:path w="24" h="47">
                  <a:moveTo>
                    <a:pt x="0" y="47"/>
                  </a:moveTo>
                  <a:lnTo>
                    <a:pt x="10" y="2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250" name="Freeform 586"/>
            <p:cNvSpPr>
              <a:spLocks/>
            </p:cNvSpPr>
            <p:nvPr/>
          </p:nvSpPr>
          <p:spPr bwMode="auto">
            <a:xfrm>
              <a:off x="1657" y="664"/>
              <a:ext cx="21" cy="22"/>
            </a:xfrm>
            <a:custGeom>
              <a:avLst/>
              <a:gdLst>
                <a:gd name="T0" fmla="*/ 0 w 29"/>
                <a:gd name="T1" fmla="*/ 39 h 39"/>
                <a:gd name="T2" fmla="*/ 15 w 29"/>
                <a:gd name="T3" fmla="*/ 19 h 39"/>
                <a:gd name="T4" fmla="*/ 29 w 29"/>
                <a:gd name="T5" fmla="*/ 0 h 39"/>
              </a:gdLst>
              <a:ahLst/>
              <a:cxnLst>
                <a:cxn ang="0">
                  <a:pos x="T0" y="T1"/>
                </a:cxn>
                <a:cxn ang="0">
                  <a:pos x="T2" y="T3"/>
                </a:cxn>
                <a:cxn ang="0">
                  <a:pos x="T4" y="T5"/>
                </a:cxn>
              </a:cxnLst>
              <a:rect l="0" t="0" r="r" b="b"/>
              <a:pathLst>
                <a:path w="29" h="39">
                  <a:moveTo>
                    <a:pt x="0" y="39"/>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251" name="Freeform 587"/>
            <p:cNvSpPr>
              <a:spLocks/>
            </p:cNvSpPr>
            <p:nvPr/>
          </p:nvSpPr>
          <p:spPr bwMode="auto">
            <a:xfrm>
              <a:off x="1678" y="643"/>
              <a:ext cx="18" cy="21"/>
            </a:xfrm>
            <a:custGeom>
              <a:avLst/>
              <a:gdLst>
                <a:gd name="T0" fmla="*/ 0 w 24"/>
                <a:gd name="T1" fmla="*/ 38 h 38"/>
                <a:gd name="T2" fmla="*/ 15 w 24"/>
                <a:gd name="T3" fmla="*/ 19 h 38"/>
                <a:gd name="T4" fmla="*/ 24 w 24"/>
                <a:gd name="T5" fmla="*/ 0 h 38"/>
              </a:gdLst>
              <a:ahLst/>
              <a:cxnLst>
                <a:cxn ang="0">
                  <a:pos x="T0" y="T1"/>
                </a:cxn>
                <a:cxn ang="0">
                  <a:pos x="T2" y="T3"/>
                </a:cxn>
                <a:cxn ang="0">
                  <a:pos x="T4" y="T5"/>
                </a:cxn>
              </a:cxnLst>
              <a:rect l="0" t="0" r="r" b="b"/>
              <a:pathLst>
                <a:path w="24" h="38">
                  <a:moveTo>
                    <a:pt x="0" y="38"/>
                  </a:moveTo>
                  <a:lnTo>
                    <a:pt x="15" y="19"/>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252" name="Freeform 588"/>
            <p:cNvSpPr>
              <a:spLocks/>
            </p:cNvSpPr>
            <p:nvPr/>
          </p:nvSpPr>
          <p:spPr bwMode="auto">
            <a:xfrm>
              <a:off x="1696" y="626"/>
              <a:ext cx="18" cy="17"/>
            </a:xfrm>
            <a:custGeom>
              <a:avLst/>
              <a:gdLst>
                <a:gd name="T0" fmla="*/ 0 w 24"/>
                <a:gd name="T1" fmla="*/ 29 h 29"/>
                <a:gd name="T2" fmla="*/ 10 w 24"/>
                <a:gd name="T3" fmla="*/ 14 h 29"/>
                <a:gd name="T4" fmla="*/ 24 w 24"/>
                <a:gd name="T5" fmla="*/ 0 h 29"/>
              </a:gdLst>
              <a:ahLst/>
              <a:cxnLst>
                <a:cxn ang="0">
                  <a:pos x="T0" y="T1"/>
                </a:cxn>
                <a:cxn ang="0">
                  <a:pos x="T2" y="T3"/>
                </a:cxn>
                <a:cxn ang="0">
                  <a:pos x="T4" y="T5"/>
                </a:cxn>
              </a:cxnLst>
              <a:rect l="0" t="0" r="r" b="b"/>
              <a:pathLst>
                <a:path w="24" h="29">
                  <a:moveTo>
                    <a:pt x="0" y="29"/>
                  </a:moveTo>
                  <a:lnTo>
                    <a:pt x="10" y="1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253" name="Freeform 589"/>
            <p:cNvSpPr>
              <a:spLocks/>
            </p:cNvSpPr>
            <p:nvPr/>
          </p:nvSpPr>
          <p:spPr bwMode="auto">
            <a:xfrm>
              <a:off x="1714" y="610"/>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254" name="Line 590"/>
            <p:cNvSpPr>
              <a:spLocks noChangeShapeType="1"/>
            </p:cNvSpPr>
            <p:nvPr/>
          </p:nvSpPr>
          <p:spPr bwMode="auto">
            <a:xfrm flipV="1">
              <a:off x="1736"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255" name="Freeform 591"/>
            <p:cNvSpPr>
              <a:spLocks/>
            </p:cNvSpPr>
            <p:nvPr/>
          </p:nvSpPr>
          <p:spPr bwMode="auto">
            <a:xfrm>
              <a:off x="1754" y="591"/>
              <a:ext cx="22" cy="8"/>
            </a:xfrm>
            <a:custGeom>
              <a:avLst/>
              <a:gdLst>
                <a:gd name="T0" fmla="*/ 0 w 29"/>
                <a:gd name="T1" fmla="*/ 14 h 14"/>
                <a:gd name="T2" fmla="*/ 14 w 29"/>
                <a:gd name="T3" fmla="*/ 4 h 14"/>
                <a:gd name="T4" fmla="*/ 29 w 29"/>
                <a:gd name="T5" fmla="*/ 0 h 14"/>
              </a:gdLst>
              <a:ahLst/>
              <a:cxnLst>
                <a:cxn ang="0">
                  <a:pos x="T0" y="T1"/>
                </a:cxn>
                <a:cxn ang="0">
                  <a:pos x="T2" y="T3"/>
                </a:cxn>
                <a:cxn ang="0">
                  <a:pos x="T4" y="T5"/>
                </a:cxn>
              </a:cxnLst>
              <a:rect l="0" t="0" r="r" b="b"/>
              <a:pathLst>
                <a:path w="29" h="14">
                  <a:moveTo>
                    <a:pt x="0" y="14"/>
                  </a:moveTo>
                  <a:lnTo>
                    <a:pt x="14" y="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256" name="Freeform 592"/>
            <p:cNvSpPr>
              <a:spLocks/>
            </p:cNvSpPr>
            <p:nvPr/>
          </p:nvSpPr>
          <p:spPr bwMode="auto">
            <a:xfrm>
              <a:off x="1776" y="586"/>
              <a:ext cx="18" cy="5"/>
            </a:xfrm>
            <a:custGeom>
              <a:avLst/>
              <a:gdLst>
                <a:gd name="T0" fmla="*/ 0 w 24"/>
                <a:gd name="T1" fmla="*/ 10 h 10"/>
                <a:gd name="T2" fmla="*/ 14 w 24"/>
                <a:gd name="T3" fmla="*/ 5 h 10"/>
                <a:gd name="T4" fmla="*/ 24 w 24"/>
                <a:gd name="T5" fmla="*/ 0 h 10"/>
              </a:gdLst>
              <a:ahLst/>
              <a:cxnLst>
                <a:cxn ang="0">
                  <a:pos x="T0" y="T1"/>
                </a:cxn>
                <a:cxn ang="0">
                  <a:pos x="T2" y="T3"/>
                </a:cxn>
                <a:cxn ang="0">
                  <a:pos x="T4" y="T5"/>
                </a:cxn>
              </a:cxnLst>
              <a:rect l="0" t="0" r="r" b="b"/>
              <a:pathLst>
                <a:path w="24" h="10">
                  <a:moveTo>
                    <a:pt x="0" y="10"/>
                  </a:moveTo>
                  <a:lnTo>
                    <a:pt x="14" y="5"/>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257" name="Freeform 593"/>
            <p:cNvSpPr>
              <a:spLocks/>
            </p:cNvSpPr>
            <p:nvPr/>
          </p:nvSpPr>
          <p:spPr bwMode="auto">
            <a:xfrm>
              <a:off x="1794" y="586"/>
              <a:ext cx="18" cy="0"/>
            </a:xfrm>
            <a:custGeom>
              <a:avLst/>
              <a:gdLst>
                <a:gd name="T0" fmla="*/ 0 w 24"/>
                <a:gd name="T1" fmla="*/ 9 w 24"/>
                <a:gd name="T2" fmla="*/ 24 w 24"/>
              </a:gdLst>
              <a:ahLst/>
              <a:cxnLst>
                <a:cxn ang="0">
                  <a:pos x="T0" y="0"/>
                </a:cxn>
                <a:cxn ang="0">
                  <a:pos x="T1" y="0"/>
                </a:cxn>
                <a:cxn ang="0">
                  <a:pos x="T2" y="0"/>
                </a:cxn>
              </a:cxnLst>
              <a:rect l="0" t="0" r="r" b="b"/>
              <a:pathLst>
                <a:path w="24">
                  <a:moveTo>
                    <a:pt x="0" y="0"/>
                  </a:moveTo>
                  <a:lnTo>
                    <a:pt x="9"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258" name="Freeform 594"/>
            <p:cNvSpPr>
              <a:spLocks/>
            </p:cNvSpPr>
            <p:nvPr/>
          </p:nvSpPr>
          <p:spPr bwMode="auto">
            <a:xfrm>
              <a:off x="1812" y="586"/>
              <a:ext cx="21" cy="0"/>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259" name="Freeform 595"/>
            <p:cNvSpPr>
              <a:spLocks/>
            </p:cNvSpPr>
            <p:nvPr/>
          </p:nvSpPr>
          <p:spPr bwMode="auto">
            <a:xfrm>
              <a:off x="1833" y="586"/>
              <a:ext cx="18" cy="5"/>
            </a:xfrm>
            <a:custGeom>
              <a:avLst/>
              <a:gdLst>
                <a:gd name="T0" fmla="*/ 0 w 24"/>
                <a:gd name="T1" fmla="*/ 0 h 10"/>
                <a:gd name="T2" fmla="*/ 10 w 24"/>
                <a:gd name="T3" fmla="*/ 5 h 10"/>
                <a:gd name="T4" fmla="*/ 24 w 24"/>
                <a:gd name="T5" fmla="*/ 10 h 10"/>
              </a:gdLst>
              <a:ahLst/>
              <a:cxnLst>
                <a:cxn ang="0">
                  <a:pos x="T0" y="T1"/>
                </a:cxn>
                <a:cxn ang="0">
                  <a:pos x="T2" y="T3"/>
                </a:cxn>
                <a:cxn ang="0">
                  <a:pos x="T4" y="T5"/>
                </a:cxn>
              </a:cxnLst>
              <a:rect l="0" t="0" r="r" b="b"/>
              <a:pathLst>
                <a:path w="24" h="10">
                  <a:moveTo>
                    <a:pt x="0" y="0"/>
                  </a:moveTo>
                  <a:lnTo>
                    <a:pt x="10" y="5"/>
                  </a:lnTo>
                  <a:lnTo>
                    <a:pt x="24"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260" name="Freeform 596"/>
            <p:cNvSpPr>
              <a:spLocks/>
            </p:cNvSpPr>
            <p:nvPr/>
          </p:nvSpPr>
          <p:spPr bwMode="auto">
            <a:xfrm>
              <a:off x="1851" y="591"/>
              <a:ext cx="22" cy="8"/>
            </a:xfrm>
            <a:custGeom>
              <a:avLst/>
              <a:gdLst>
                <a:gd name="T0" fmla="*/ 0 w 29"/>
                <a:gd name="T1" fmla="*/ 0 h 14"/>
                <a:gd name="T2" fmla="*/ 15 w 29"/>
                <a:gd name="T3" fmla="*/ 4 h 14"/>
                <a:gd name="T4" fmla="*/ 29 w 29"/>
                <a:gd name="T5" fmla="*/ 14 h 14"/>
              </a:gdLst>
              <a:ahLst/>
              <a:cxnLst>
                <a:cxn ang="0">
                  <a:pos x="T0" y="T1"/>
                </a:cxn>
                <a:cxn ang="0">
                  <a:pos x="T2" y="T3"/>
                </a:cxn>
                <a:cxn ang="0">
                  <a:pos x="T4" y="T5"/>
                </a:cxn>
              </a:cxnLst>
              <a:rect l="0" t="0" r="r" b="b"/>
              <a:pathLst>
                <a:path w="29" h="14">
                  <a:moveTo>
                    <a:pt x="0" y="0"/>
                  </a:moveTo>
                  <a:lnTo>
                    <a:pt x="15" y="4"/>
                  </a:lnTo>
                  <a:lnTo>
                    <a:pt x="29" y="1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261" name="Line 597"/>
            <p:cNvSpPr>
              <a:spLocks noChangeShapeType="1"/>
            </p:cNvSpPr>
            <p:nvPr/>
          </p:nvSpPr>
          <p:spPr bwMode="auto">
            <a:xfrm>
              <a:off x="1873"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262" name="Freeform 598"/>
            <p:cNvSpPr>
              <a:spLocks/>
            </p:cNvSpPr>
            <p:nvPr/>
          </p:nvSpPr>
          <p:spPr bwMode="auto">
            <a:xfrm>
              <a:off x="1891" y="610"/>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263" name="Freeform 599"/>
            <p:cNvSpPr>
              <a:spLocks/>
            </p:cNvSpPr>
            <p:nvPr/>
          </p:nvSpPr>
          <p:spPr bwMode="auto">
            <a:xfrm>
              <a:off x="1913" y="626"/>
              <a:ext cx="18" cy="17"/>
            </a:xfrm>
            <a:custGeom>
              <a:avLst/>
              <a:gdLst>
                <a:gd name="T0" fmla="*/ 0 w 24"/>
                <a:gd name="T1" fmla="*/ 0 h 29"/>
                <a:gd name="T2" fmla="*/ 14 w 24"/>
                <a:gd name="T3" fmla="*/ 14 h 29"/>
                <a:gd name="T4" fmla="*/ 24 w 24"/>
                <a:gd name="T5" fmla="*/ 29 h 29"/>
              </a:gdLst>
              <a:ahLst/>
              <a:cxnLst>
                <a:cxn ang="0">
                  <a:pos x="T0" y="T1"/>
                </a:cxn>
                <a:cxn ang="0">
                  <a:pos x="T2" y="T3"/>
                </a:cxn>
                <a:cxn ang="0">
                  <a:pos x="T4" y="T5"/>
                </a:cxn>
              </a:cxnLst>
              <a:rect l="0" t="0" r="r" b="b"/>
              <a:pathLst>
                <a:path w="24" h="29">
                  <a:moveTo>
                    <a:pt x="0" y="0"/>
                  </a:moveTo>
                  <a:lnTo>
                    <a:pt x="14" y="14"/>
                  </a:lnTo>
                  <a:lnTo>
                    <a:pt x="24"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264" name="Freeform 600"/>
            <p:cNvSpPr>
              <a:spLocks/>
            </p:cNvSpPr>
            <p:nvPr/>
          </p:nvSpPr>
          <p:spPr bwMode="auto">
            <a:xfrm>
              <a:off x="1931" y="643"/>
              <a:ext cx="18" cy="21"/>
            </a:xfrm>
            <a:custGeom>
              <a:avLst/>
              <a:gdLst>
                <a:gd name="T0" fmla="*/ 0 w 24"/>
                <a:gd name="T1" fmla="*/ 0 h 38"/>
                <a:gd name="T2" fmla="*/ 9 w 24"/>
                <a:gd name="T3" fmla="*/ 19 h 38"/>
                <a:gd name="T4" fmla="*/ 24 w 24"/>
                <a:gd name="T5" fmla="*/ 38 h 38"/>
              </a:gdLst>
              <a:ahLst/>
              <a:cxnLst>
                <a:cxn ang="0">
                  <a:pos x="T0" y="T1"/>
                </a:cxn>
                <a:cxn ang="0">
                  <a:pos x="T2" y="T3"/>
                </a:cxn>
                <a:cxn ang="0">
                  <a:pos x="T4" y="T5"/>
                </a:cxn>
              </a:cxnLst>
              <a:rect l="0" t="0" r="r" b="b"/>
              <a:pathLst>
                <a:path w="24" h="38">
                  <a:moveTo>
                    <a:pt x="0" y="0"/>
                  </a:moveTo>
                  <a:lnTo>
                    <a:pt x="9" y="19"/>
                  </a:lnTo>
                  <a:lnTo>
                    <a:pt x="24" y="3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265" name="Freeform 601"/>
            <p:cNvSpPr>
              <a:spLocks/>
            </p:cNvSpPr>
            <p:nvPr/>
          </p:nvSpPr>
          <p:spPr bwMode="auto">
            <a:xfrm>
              <a:off x="1949" y="664"/>
              <a:ext cx="21" cy="22"/>
            </a:xfrm>
            <a:custGeom>
              <a:avLst/>
              <a:gdLst>
                <a:gd name="T0" fmla="*/ 0 w 29"/>
                <a:gd name="T1" fmla="*/ 0 h 39"/>
                <a:gd name="T2" fmla="*/ 14 w 29"/>
                <a:gd name="T3" fmla="*/ 19 h 39"/>
                <a:gd name="T4" fmla="*/ 29 w 29"/>
                <a:gd name="T5" fmla="*/ 39 h 39"/>
              </a:gdLst>
              <a:ahLst/>
              <a:cxnLst>
                <a:cxn ang="0">
                  <a:pos x="T0" y="T1"/>
                </a:cxn>
                <a:cxn ang="0">
                  <a:pos x="T2" y="T3"/>
                </a:cxn>
                <a:cxn ang="0">
                  <a:pos x="T4" y="T5"/>
                </a:cxn>
              </a:cxnLst>
              <a:rect l="0" t="0" r="r" b="b"/>
              <a:pathLst>
                <a:path w="29" h="39">
                  <a:moveTo>
                    <a:pt x="0" y="0"/>
                  </a:moveTo>
                  <a:lnTo>
                    <a:pt x="14" y="19"/>
                  </a:lnTo>
                  <a:lnTo>
                    <a:pt x="29" y="3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266" name="Freeform 602"/>
            <p:cNvSpPr>
              <a:spLocks/>
            </p:cNvSpPr>
            <p:nvPr/>
          </p:nvSpPr>
          <p:spPr bwMode="auto">
            <a:xfrm>
              <a:off x="1970" y="686"/>
              <a:ext cx="18" cy="26"/>
            </a:xfrm>
            <a:custGeom>
              <a:avLst/>
              <a:gdLst>
                <a:gd name="T0" fmla="*/ 0 w 24"/>
                <a:gd name="T1" fmla="*/ 0 h 47"/>
                <a:gd name="T2" fmla="*/ 9 w 24"/>
                <a:gd name="T3" fmla="*/ 24 h 47"/>
                <a:gd name="T4" fmla="*/ 24 w 24"/>
                <a:gd name="T5" fmla="*/ 47 h 47"/>
              </a:gdLst>
              <a:ahLst/>
              <a:cxnLst>
                <a:cxn ang="0">
                  <a:pos x="T0" y="T1"/>
                </a:cxn>
                <a:cxn ang="0">
                  <a:pos x="T2" y="T3"/>
                </a:cxn>
                <a:cxn ang="0">
                  <a:pos x="T4" y="T5"/>
                </a:cxn>
              </a:cxnLst>
              <a:rect l="0" t="0" r="r" b="b"/>
              <a:pathLst>
                <a:path w="24" h="47">
                  <a:moveTo>
                    <a:pt x="0" y="0"/>
                  </a:moveTo>
                  <a:lnTo>
                    <a:pt x="9" y="24"/>
                  </a:lnTo>
                  <a:lnTo>
                    <a:pt x="24" y="4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267" name="Freeform 603"/>
            <p:cNvSpPr>
              <a:spLocks/>
            </p:cNvSpPr>
            <p:nvPr/>
          </p:nvSpPr>
          <p:spPr bwMode="auto">
            <a:xfrm>
              <a:off x="1988" y="712"/>
              <a:ext cx="21" cy="27"/>
            </a:xfrm>
            <a:custGeom>
              <a:avLst/>
              <a:gdLst>
                <a:gd name="T0" fmla="*/ 0 w 28"/>
                <a:gd name="T1" fmla="*/ 0 h 48"/>
                <a:gd name="T2" fmla="*/ 14 w 28"/>
                <a:gd name="T3" fmla="*/ 24 h 48"/>
                <a:gd name="T4" fmla="*/ 28 w 28"/>
                <a:gd name="T5" fmla="*/ 48 h 48"/>
              </a:gdLst>
              <a:ahLst/>
              <a:cxnLst>
                <a:cxn ang="0">
                  <a:pos x="T0" y="T1"/>
                </a:cxn>
                <a:cxn ang="0">
                  <a:pos x="T2" y="T3"/>
                </a:cxn>
                <a:cxn ang="0">
                  <a:pos x="T4" y="T5"/>
                </a:cxn>
              </a:cxnLst>
              <a:rect l="0" t="0" r="r" b="b"/>
              <a:pathLst>
                <a:path w="28" h="48">
                  <a:moveTo>
                    <a:pt x="0" y="0"/>
                  </a:moveTo>
                  <a:lnTo>
                    <a:pt x="14" y="24"/>
                  </a:lnTo>
                  <a:lnTo>
                    <a:pt x="28"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268" name="Line 604"/>
            <p:cNvSpPr>
              <a:spLocks noChangeShapeType="1"/>
            </p:cNvSpPr>
            <p:nvPr/>
          </p:nvSpPr>
          <p:spPr bwMode="auto">
            <a:xfrm>
              <a:off x="2009"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269" name="Freeform 605"/>
            <p:cNvSpPr>
              <a:spLocks/>
            </p:cNvSpPr>
            <p:nvPr/>
          </p:nvSpPr>
          <p:spPr bwMode="auto">
            <a:xfrm>
              <a:off x="2027" y="769"/>
              <a:ext cx="22" cy="33"/>
            </a:xfrm>
            <a:custGeom>
              <a:avLst/>
              <a:gdLst>
                <a:gd name="T0" fmla="*/ 0 w 29"/>
                <a:gd name="T1" fmla="*/ 0 h 58"/>
                <a:gd name="T2" fmla="*/ 15 w 29"/>
                <a:gd name="T3" fmla="*/ 29 h 58"/>
                <a:gd name="T4" fmla="*/ 29 w 29"/>
                <a:gd name="T5" fmla="*/ 58 h 58"/>
              </a:gdLst>
              <a:ahLst/>
              <a:cxnLst>
                <a:cxn ang="0">
                  <a:pos x="T0" y="T1"/>
                </a:cxn>
                <a:cxn ang="0">
                  <a:pos x="T2" y="T3"/>
                </a:cxn>
                <a:cxn ang="0">
                  <a:pos x="T4" y="T5"/>
                </a:cxn>
              </a:cxnLst>
              <a:rect l="0" t="0" r="r" b="b"/>
              <a:pathLst>
                <a:path w="29" h="58">
                  <a:moveTo>
                    <a:pt x="0" y="0"/>
                  </a:moveTo>
                  <a:lnTo>
                    <a:pt x="15"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270" name="Line 606"/>
            <p:cNvSpPr>
              <a:spLocks noChangeShapeType="1"/>
            </p:cNvSpPr>
            <p:nvPr/>
          </p:nvSpPr>
          <p:spPr bwMode="auto">
            <a:xfrm>
              <a:off x="2049"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271" name="Line 607"/>
            <p:cNvSpPr>
              <a:spLocks noChangeShapeType="1"/>
            </p:cNvSpPr>
            <p:nvPr/>
          </p:nvSpPr>
          <p:spPr bwMode="auto">
            <a:xfrm>
              <a:off x="2067"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272" name="Freeform 608"/>
            <p:cNvSpPr>
              <a:spLocks/>
            </p:cNvSpPr>
            <p:nvPr/>
          </p:nvSpPr>
          <p:spPr bwMode="auto">
            <a:xfrm>
              <a:off x="2085" y="872"/>
              <a:ext cx="22" cy="35"/>
            </a:xfrm>
            <a:custGeom>
              <a:avLst/>
              <a:gdLst>
                <a:gd name="T0" fmla="*/ 0 w 29"/>
                <a:gd name="T1" fmla="*/ 0 h 62"/>
                <a:gd name="T2" fmla="*/ 15 w 29"/>
                <a:gd name="T3" fmla="*/ 28 h 62"/>
                <a:gd name="T4" fmla="*/ 29 w 29"/>
                <a:gd name="T5" fmla="*/ 62 h 62"/>
              </a:gdLst>
              <a:ahLst/>
              <a:cxnLst>
                <a:cxn ang="0">
                  <a:pos x="T0" y="T1"/>
                </a:cxn>
                <a:cxn ang="0">
                  <a:pos x="T2" y="T3"/>
                </a:cxn>
                <a:cxn ang="0">
                  <a:pos x="T4" y="T5"/>
                </a:cxn>
              </a:cxnLst>
              <a:rect l="0" t="0" r="r" b="b"/>
              <a:pathLst>
                <a:path w="29" h="62">
                  <a:moveTo>
                    <a:pt x="0" y="0"/>
                  </a:moveTo>
                  <a:lnTo>
                    <a:pt x="15" y="28"/>
                  </a:lnTo>
                  <a:lnTo>
                    <a:pt x="29" y="6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273" name="Line 609"/>
            <p:cNvSpPr>
              <a:spLocks noChangeShapeType="1"/>
            </p:cNvSpPr>
            <p:nvPr/>
          </p:nvSpPr>
          <p:spPr bwMode="auto">
            <a:xfrm>
              <a:off x="2107"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274" name="Freeform 610"/>
            <p:cNvSpPr>
              <a:spLocks/>
            </p:cNvSpPr>
            <p:nvPr/>
          </p:nvSpPr>
          <p:spPr bwMode="auto">
            <a:xfrm>
              <a:off x="2125" y="945"/>
              <a:ext cx="22" cy="40"/>
            </a:xfrm>
            <a:custGeom>
              <a:avLst/>
              <a:gdLst>
                <a:gd name="T0" fmla="*/ 0 w 29"/>
                <a:gd name="T1" fmla="*/ 0 h 72"/>
                <a:gd name="T2" fmla="*/ 14 w 29"/>
                <a:gd name="T3" fmla="*/ 34 h 72"/>
                <a:gd name="T4" fmla="*/ 29 w 29"/>
                <a:gd name="T5" fmla="*/ 72 h 72"/>
              </a:gdLst>
              <a:ahLst/>
              <a:cxnLst>
                <a:cxn ang="0">
                  <a:pos x="T0" y="T1"/>
                </a:cxn>
                <a:cxn ang="0">
                  <a:pos x="T2" y="T3"/>
                </a:cxn>
                <a:cxn ang="0">
                  <a:pos x="T4" y="T5"/>
                </a:cxn>
              </a:cxnLst>
              <a:rect l="0" t="0" r="r" b="b"/>
              <a:pathLst>
                <a:path w="29" h="72">
                  <a:moveTo>
                    <a:pt x="0" y="0"/>
                  </a:moveTo>
                  <a:lnTo>
                    <a:pt x="14" y="34"/>
                  </a:lnTo>
                  <a:lnTo>
                    <a:pt x="29"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275" name="Line 611"/>
            <p:cNvSpPr>
              <a:spLocks noChangeShapeType="1"/>
            </p:cNvSpPr>
            <p:nvPr/>
          </p:nvSpPr>
          <p:spPr bwMode="auto">
            <a:xfrm>
              <a:off x="2147"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276" name="Line 612"/>
            <p:cNvSpPr>
              <a:spLocks noChangeShapeType="1"/>
            </p:cNvSpPr>
            <p:nvPr/>
          </p:nvSpPr>
          <p:spPr bwMode="auto">
            <a:xfrm>
              <a:off x="2165"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277" name="Freeform 613"/>
            <p:cNvSpPr>
              <a:spLocks/>
            </p:cNvSpPr>
            <p:nvPr/>
          </p:nvSpPr>
          <p:spPr bwMode="auto">
            <a:xfrm>
              <a:off x="2183" y="1063"/>
              <a:ext cx="21" cy="41"/>
            </a:xfrm>
            <a:custGeom>
              <a:avLst/>
              <a:gdLst>
                <a:gd name="T0" fmla="*/ 0 w 28"/>
                <a:gd name="T1" fmla="*/ 0 h 72"/>
                <a:gd name="T2" fmla="*/ 14 w 28"/>
                <a:gd name="T3" fmla="*/ 34 h 72"/>
                <a:gd name="T4" fmla="*/ 28 w 28"/>
                <a:gd name="T5" fmla="*/ 72 h 72"/>
              </a:gdLst>
              <a:ahLst/>
              <a:cxnLst>
                <a:cxn ang="0">
                  <a:pos x="T0" y="T1"/>
                </a:cxn>
                <a:cxn ang="0">
                  <a:pos x="T2" y="T3"/>
                </a:cxn>
                <a:cxn ang="0">
                  <a:pos x="T4" y="T5"/>
                </a:cxn>
              </a:cxnLst>
              <a:rect l="0" t="0" r="r" b="b"/>
              <a:pathLst>
                <a:path w="28" h="72">
                  <a:moveTo>
                    <a:pt x="0" y="0"/>
                  </a:moveTo>
                  <a:lnTo>
                    <a:pt x="14" y="34"/>
                  </a:lnTo>
                  <a:lnTo>
                    <a:pt x="28"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278" name="Line 614"/>
            <p:cNvSpPr>
              <a:spLocks noChangeShapeType="1"/>
            </p:cNvSpPr>
            <p:nvPr/>
          </p:nvSpPr>
          <p:spPr bwMode="auto">
            <a:xfrm>
              <a:off x="2204"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279" name="Freeform 615"/>
            <p:cNvSpPr>
              <a:spLocks/>
            </p:cNvSpPr>
            <p:nvPr/>
          </p:nvSpPr>
          <p:spPr bwMode="auto">
            <a:xfrm>
              <a:off x="2222" y="1144"/>
              <a:ext cx="22"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280" name="Freeform 616"/>
            <p:cNvSpPr>
              <a:spLocks/>
            </p:cNvSpPr>
            <p:nvPr/>
          </p:nvSpPr>
          <p:spPr bwMode="auto">
            <a:xfrm>
              <a:off x="2244" y="1182"/>
              <a:ext cx="18" cy="40"/>
            </a:xfrm>
            <a:custGeom>
              <a:avLst/>
              <a:gdLst>
                <a:gd name="T0" fmla="*/ 0 w 24"/>
                <a:gd name="T1" fmla="*/ 0 h 72"/>
                <a:gd name="T2" fmla="*/ 10 w 24"/>
                <a:gd name="T3" fmla="*/ 34 h 72"/>
                <a:gd name="T4" fmla="*/ 24 w 24"/>
                <a:gd name="T5" fmla="*/ 72 h 72"/>
              </a:gdLst>
              <a:ahLst/>
              <a:cxnLst>
                <a:cxn ang="0">
                  <a:pos x="T0" y="T1"/>
                </a:cxn>
                <a:cxn ang="0">
                  <a:pos x="T2" y="T3"/>
                </a:cxn>
                <a:cxn ang="0">
                  <a:pos x="T4" y="T5"/>
                </a:cxn>
              </a:cxnLst>
              <a:rect l="0" t="0" r="r" b="b"/>
              <a:pathLst>
                <a:path w="24" h="72">
                  <a:moveTo>
                    <a:pt x="0" y="0"/>
                  </a:moveTo>
                  <a:lnTo>
                    <a:pt x="10" y="34"/>
                  </a:lnTo>
                  <a:lnTo>
                    <a:pt x="24"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281" name="Freeform 617"/>
            <p:cNvSpPr>
              <a:spLocks/>
            </p:cNvSpPr>
            <p:nvPr/>
          </p:nvSpPr>
          <p:spPr bwMode="auto">
            <a:xfrm>
              <a:off x="2262" y="1222"/>
              <a:ext cx="21"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282" name="Line 618"/>
            <p:cNvSpPr>
              <a:spLocks noChangeShapeType="1"/>
            </p:cNvSpPr>
            <p:nvPr/>
          </p:nvSpPr>
          <p:spPr bwMode="auto">
            <a:xfrm>
              <a:off x="2283"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283" name="Line 619"/>
            <p:cNvSpPr>
              <a:spLocks noChangeShapeType="1"/>
            </p:cNvSpPr>
            <p:nvPr/>
          </p:nvSpPr>
          <p:spPr bwMode="auto">
            <a:xfrm>
              <a:off x="2301"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284" name="Freeform 620"/>
            <p:cNvSpPr>
              <a:spLocks/>
            </p:cNvSpPr>
            <p:nvPr/>
          </p:nvSpPr>
          <p:spPr bwMode="auto">
            <a:xfrm>
              <a:off x="2319" y="1336"/>
              <a:ext cx="22" cy="38"/>
            </a:xfrm>
            <a:custGeom>
              <a:avLst/>
              <a:gdLst>
                <a:gd name="T0" fmla="*/ 0 w 29"/>
                <a:gd name="T1" fmla="*/ 0 h 67"/>
                <a:gd name="T2" fmla="*/ 14 w 29"/>
                <a:gd name="T3" fmla="*/ 33 h 67"/>
                <a:gd name="T4" fmla="*/ 29 w 29"/>
                <a:gd name="T5" fmla="*/ 67 h 67"/>
              </a:gdLst>
              <a:ahLst/>
              <a:cxnLst>
                <a:cxn ang="0">
                  <a:pos x="T0" y="T1"/>
                </a:cxn>
                <a:cxn ang="0">
                  <a:pos x="T2" y="T3"/>
                </a:cxn>
                <a:cxn ang="0">
                  <a:pos x="T4" y="T5"/>
                </a:cxn>
              </a:cxnLst>
              <a:rect l="0" t="0" r="r" b="b"/>
              <a:pathLst>
                <a:path w="29" h="67">
                  <a:moveTo>
                    <a:pt x="0" y="0"/>
                  </a:moveTo>
                  <a:lnTo>
                    <a:pt x="14" y="33"/>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285" name="Line 621"/>
            <p:cNvSpPr>
              <a:spLocks noChangeShapeType="1"/>
            </p:cNvSpPr>
            <p:nvPr/>
          </p:nvSpPr>
          <p:spPr bwMode="auto">
            <a:xfrm>
              <a:off x="2341"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286" name="Freeform 622"/>
            <p:cNvSpPr>
              <a:spLocks/>
            </p:cNvSpPr>
            <p:nvPr/>
          </p:nvSpPr>
          <p:spPr bwMode="auto">
            <a:xfrm>
              <a:off x="2359" y="1409"/>
              <a:ext cx="22" cy="32"/>
            </a:xfrm>
            <a:custGeom>
              <a:avLst/>
              <a:gdLst>
                <a:gd name="T0" fmla="*/ 0 w 29"/>
                <a:gd name="T1" fmla="*/ 0 h 58"/>
                <a:gd name="T2" fmla="*/ 14 w 29"/>
                <a:gd name="T3" fmla="*/ 29 h 58"/>
                <a:gd name="T4" fmla="*/ 29 w 29"/>
                <a:gd name="T5" fmla="*/ 58 h 58"/>
              </a:gdLst>
              <a:ahLst/>
              <a:cxnLst>
                <a:cxn ang="0">
                  <a:pos x="T0" y="T1"/>
                </a:cxn>
                <a:cxn ang="0">
                  <a:pos x="T2" y="T3"/>
                </a:cxn>
                <a:cxn ang="0">
                  <a:pos x="T4" y="T5"/>
                </a:cxn>
              </a:cxnLst>
              <a:rect l="0" t="0" r="r" b="b"/>
              <a:pathLst>
                <a:path w="29" h="58">
                  <a:moveTo>
                    <a:pt x="0" y="0"/>
                  </a:moveTo>
                  <a:lnTo>
                    <a:pt x="14"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287" name="Line 623"/>
            <p:cNvSpPr>
              <a:spLocks noChangeShapeType="1"/>
            </p:cNvSpPr>
            <p:nvPr/>
          </p:nvSpPr>
          <p:spPr bwMode="auto">
            <a:xfrm>
              <a:off x="2381"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288" name="Line 624"/>
            <p:cNvSpPr>
              <a:spLocks noChangeShapeType="1"/>
            </p:cNvSpPr>
            <p:nvPr/>
          </p:nvSpPr>
          <p:spPr bwMode="auto">
            <a:xfrm>
              <a:off x="2399"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289" name="Freeform 625"/>
            <p:cNvSpPr>
              <a:spLocks/>
            </p:cNvSpPr>
            <p:nvPr/>
          </p:nvSpPr>
          <p:spPr bwMode="auto">
            <a:xfrm>
              <a:off x="2416" y="1506"/>
              <a:ext cx="22" cy="30"/>
            </a:xfrm>
            <a:custGeom>
              <a:avLst/>
              <a:gdLst>
                <a:gd name="T0" fmla="*/ 0 w 29"/>
                <a:gd name="T1" fmla="*/ 0 h 53"/>
                <a:gd name="T2" fmla="*/ 15 w 29"/>
                <a:gd name="T3" fmla="*/ 29 h 53"/>
                <a:gd name="T4" fmla="*/ 29 w 29"/>
                <a:gd name="T5" fmla="*/ 53 h 53"/>
              </a:gdLst>
              <a:ahLst/>
              <a:cxnLst>
                <a:cxn ang="0">
                  <a:pos x="T0" y="T1"/>
                </a:cxn>
                <a:cxn ang="0">
                  <a:pos x="T2" y="T3"/>
                </a:cxn>
                <a:cxn ang="0">
                  <a:pos x="T4" y="T5"/>
                </a:cxn>
              </a:cxnLst>
              <a:rect l="0" t="0" r="r" b="b"/>
              <a:pathLst>
                <a:path w="29" h="53">
                  <a:moveTo>
                    <a:pt x="0" y="0"/>
                  </a:moveTo>
                  <a:lnTo>
                    <a:pt x="15" y="29"/>
                  </a:lnTo>
                  <a:lnTo>
                    <a:pt x="29" y="5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290" name="Line 626"/>
            <p:cNvSpPr>
              <a:spLocks noChangeShapeType="1"/>
            </p:cNvSpPr>
            <p:nvPr/>
          </p:nvSpPr>
          <p:spPr bwMode="auto">
            <a:xfrm>
              <a:off x="2438"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291" name="Freeform 627"/>
            <p:cNvSpPr>
              <a:spLocks/>
            </p:cNvSpPr>
            <p:nvPr/>
          </p:nvSpPr>
          <p:spPr bwMode="auto">
            <a:xfrm>
              <a:off x="2456" y="1566"/>
              <a:ext cx="22" cy="27"/>
            </a:xfrm>
            <a:custGeom>
              <a:avLst/>
              <a:gdLst>
                <a:gd name="T0" fmla="*/ 0 w 29"/>
                <a:gd name="T1" fmla="*/ 0 h 48"/>
                <a:gd name="T2" fmla="*/ 15 w 29"/>
                <a:gd name="T3" fmla="*/ 24 h 48"/>
                <a:gd name="T4" fmla="*/ 29 w 29"/>
                <a:gd name="T5" fmla="*/ 48 h 48"/>
              </a:gdLst>
              <a:ahLst/>
              <a:cxnLst>
                <a:cxn ang="0">
                  <a:pos x="T0" y="T1"/>
                </a:cxn>
                <a:cxn ang="0">
                  <a:pos x="T2" y="T3"/>
                </a:cxn>
                <a:cxn ang="0">
                  <a:pos x="T4" y="T5"/>
                </a:cxn>
              </a:cxnLst>
              <a:rect l="0" t="0" r="r" b="b"/>
              <a:pathLst>
                <a:path w="29" h="48">
                  <a:moveTo>
                    <a:pt x="0" y="0"/>
                  </a:moveTo>
                  <a:lnTo>
                    <a:pt x="15" y="24"/>
                  </a:lnTo>
                  <a:lnTo>
                    <a:pt x="29"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292" name="Line 628"/>
            <p:cNvSpPr>
              <a:spLocks noChangeShapeType="1"/>
            </p:cNvSpPr>
            <p:nvPr/>
          </p:nvSpPr>
          <p:spPr bwMode="auto">
            <a:xfrm>
              <a:off x="2478"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293" name="Freeform 629"/>
            <p:cNvSpPr>
              <a:spLocks/>
            </p:cNvSpPr>
            <p:nvPr/>
          </p:nvSpPr>
          <p:spPr bwMode="auto">
            <a:xfrm>
              <a:off x="2496" y="1617"/>
              <a:ext cx="22" cy="24"/>
            </a:xfrm>
            <a:custGeom>
              <a:avLst/>
              <a:gdLst>
                <a:gd name="T0" fmla="*/ 0 w 29"/>
                <a:gd name="T1" fmla="*/ 0 h 43"/>
                <a:gd name="T2" fmla="*/ 14 w 29"/>
                <a:gd name="T3" fmla="*/ 19 h 43"/>
                <a:gd name="T4" fmla="*/ 29 w 29"/>
                <a:gd name="T5" fmla="*/ 43 h 43"/>
              </a:gdLst>
              <a:ahLst/>
              <a:cxnLst>
                <a:cxn ang="0">
                  <a:pos x="T0" y="T1"/>
                </a:cxn>
                <a:cxn ang="0">
                  <a:pos x="T2" y="T3"/>
                </a:cxn>
                <a:cxn ang="0">
                  <a:pos x="T4" y="T5"/>
                </a:cxn>
              </a:cxnLst>
              <a:rect l="0" t="0" r="r" b="b"/>
              <a:pathLst>
                <a:path w="29" h="43">
                  <a:moveTo>
                    <a:pt x="0" y="0"/>
                  </a:moveTo>
                  <a:lnTo>
                    <a:pt x="14" y="19"/>
                  </a:lnTo>
                  <a:lnTo>
                    <a:pt x="29" y="4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294" name="Line 630"/>
            <p:cNvSpPr>
              <a:spLocks noChangeShapeType="1"/>
            </p:cNvSpPr>
            <p:nvPr/>
          </p:nvSpPr>
          <p:spPr bwMode="auto">
            <a:xfrm>
              <a:off x="2518"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295" name="Line 631"/>
            <p:cNvSpPr>
              <a:spLocks noChangeShapeType="1"/>
            </p:cNvSpPr>
            <p:nvPr/>
          </p:nvSpPr>
          <p:spPr bwMode="auto">
            <a:xfrm>
              <a:off x="2536"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296" name="Freeform 632"/>
            <p:cNvSpPr>
              <a:spLocks/>
            </p:cNvSpPr>
            <p:nvPr/>
          </p:nvSpPr>
          <p:spPr bwMode="auto">
            <a:xfrm>
              <a:off x="2554" y="1686"/>
              <a:ext cx="21" cy="20"/>
            </a:xfrm>
            <a:custGeom>
              <a:avLst/>
              <a:gdLst>
                <a:gd name="T0" fmla="*/ 0 w 29"/>
                <a:gd name="T1" fmla="*/ 0 h 34"/>
                <a:gd name="T2" fmla="*/ 14 w 29"/>
                <a:gd name="T3" fmla="*/ 20 h 34"/>
                <a:gd name="T4" fmla="*/ 29 w 29"/>
                <a:gd name="T5" fmla="*/ 34 h 34"/>
              </a:gdLst>
              <a:ahLst/>
              <a:cxnLst>
                <a:cxn ang="0">
                  <a:pos x="T0" y="T1"/>
                </a:cxn>
                <a:cxn ang="0">
                  <a:pos x="T2" y="T3"/>
                </a:cxn>
                <a:cxn ang="0">
                  <a:pos x="T4" y="T5"/>
                </a:cxn>
              </a:cxnLst>
              <a:rect l="0" t="0" r="r" b="b"/>
              <a:pathLst>
                <a:path w="29" h="34">
                  <a:moveTo>
                    <a:pt x="0" y="0"/>
                  </a:moveTo>
                  <a:lnTo>
                    <a:pt x="14" y="20"/>
                  </a:lnTo>
                  <a:lnTo>
                    <a:pt x="29" y="3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297" name="Line 633"/>
            <p:cNvSpPr>
              <a:spLocks noChangeShapeType="1"/>
            </p:cNvSpPr>
            <p:nvPr/>
          </p:nvSpPr>
          <p:spPr bwMode="auto">
            <a:xfrm>
              <a:off x="2575"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298" name="Freeform 634"/>
            <p:cNvSpPr>
              <a:spLocks/>
            </p:cNvSpPr>
            <p:nvPr/>
          </p:nvSpPr>
          <p:spPr bwMode="auto">
            <a:xfrm>
              <a:off x="2593" y="1725"/>
              <a:ext cx="21" cy="15"/>
            </a:xfrm>
            <a:custGeom>
              <a:avLst/>
              <a:gdLst>
                <a:gd name="T0" fmla="*/ 0 w 28"/>
                <a:gd name="T1" fmla="*/ 0 h 28"/>
                <a:gd name="T2" fmla="*/ 14 w 28"/>
                <a:gd name="T3" fmla="*/ 14 h 28"/>
                <a:gd name="T4" fmla="*/ 28 w 28"/>
                <a:gd name="T5" fmla="*/ 28 h 28"/>
              </a:gdLst>
              <a:ahLst/>
              <a:cxnLst>
                <a:cxn ang="0">
                  <a:pos x="T0" y="T1"/>
                </a:cxn>
                <a:cxn ang="0">
                  <a:pos x="T2" y="T3"/>
                </a:cxn>
                <a:cxn ang="0">
                  <a:pos x="T4" y="T5"/>
                </a:cxn>
              </a:cxnLst>
              <a:rect l="0" t="0" r="r" b="b"/>
              <a:pathLst>
                <a:path w="28" h="28">
                  <a:moveTo>
                    <a:pt x="0" y="0"/>
                  </a:moveTo>
                  <a:lnTo>
                    <a:pt x="14" y="14"/>
                  </a:lnTo>
                  <a:lnTo>
                    <a:pt x="28" y="2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299" name="Line 635"/>
            <p:cNvSpPr>
              <a:spLocks noChangeShapeType="1"/>
            </p:cNvSpPr>
            <p:nvPr/>
          </p:nvSpPr>
          <p:spPr bwMode="auto">
            <a:xfrm>
              <a:off x="2614"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300" name="Freeform 636"/>
            <p:cNvSpPr>
              <a:spLocks/>
            </p:cNvSpPr>
            <p:nvPr/>
          </p:nvSpPr>
          <p:spPr bwMode="auto">
            <a:xfrm>
              <a:off x="2632" y="1757"/>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301" name="Line 637"/>
            <p:cNvSpPr>
              <a:spLocks noChangeShapeType="1"/>
            </p:cNvSpPr>
            <p:nvPr/>
          </p:nvSpPr>
          <p:spPr bwMode="auto">
            <a:xfrm>
              <a:off x="2654"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302" name="Line 638"/>
            <p:cNvSpPr>
              <a:spLocks noChangeShapeType="1"/>
            </p:cNvSpPr>
            <p:nvPr/>
          </p:nvSpPr>
          <p:spPr bwMode="auto">
            <a:xfrm>
              <a:off x="2672"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303" name="Freeform 639"/>
            <p:cNvSpPr>
              <a:spLocks/>
            </p:cNvSpPr>
            <p:nvPr/>
          </p:nvSpPr>
          <p:spPr bwMode="auto">
            <a:xfrm>
              <a:off x="2690" y="1797"/>
              <a:ext cx="22" cy="11"/>
            </a:xfrm>
            <a:custGeom>
              <a:avLst/>
              <a:gdLst>
                <a:gd name="T0" fmla="*/ 0 w 29"/>
                <a:gd name="T1" fmla="*/ 0 h 19"/>
                <a:gd name="T2" fmla="*/ 14 w 29"/>
                <a:gd name="T3" fmla="*/ 10 h 19"/>
                <a:gd name="T4" fmla="*/ 29 w 29"/>
                <a:gd name="T5" fmla="*/ 19 h 19"/>
              </a:gdLst>
              <a:ahLst/>
              <a:cxnLst>
                <a:cxn ang="0">
                  <a:pos x="T0" y="T1"/>
                </a:cxn>
                <a:cxn ang="0">
                  <a:pos x="T2" y="T3"/>
                </a:cxn>
                <a:cxn ang="0">
                  <a:pos x="T4" y="T5"/>
                </a:cxn>
              </a:cxnLst>
              <a:rect l="0" t="0" r="r" b="b"/>
              <a:pathLst>
                <a:path w="29" h="19">
                  <a:moveTo>
                    <a:pt x="0" y="0"/>
                  </a:moveTo>
                  <a:lnTo>
                    <a:pt x="14" y="10"/>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304" name="Line 640"/>
            <p:cNvSpPr>
              <a:spLocks noChangeShapeType="1"/>
            </p:cNvSpPr>
            <p:nvPr/>
          </p:nvSpPr>
          <p:spPr bwMode="auto">
            <a:xfrm>
              <a:off x="2712"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305" name="Freeform 641"/>
            <p:cNvSpPr>
              <a:spLocks/>
            </p:cNvSpPr>
            <p:nvPr/>
          </p:nvSpPr>
          <p:spPr bwMode="auto">
            <a:xfrm>
              <a:off x="2730" y="1819"/>
              <a:ext cx="22" cy="11"/>
            </a:xfrm>
            <a:custGeom>
              <a:avLst/>
              <a:gdLst>
                <a:gd name="T0" fmla="*/ 0 w 29"/>
                <a:gd name="T1" fmla="*/ 0 h 19"/>
                <a:gd name="T2" fmla="*/ 14 w 29"/>
                <a:gd name="T3" fmla="*/ 9 h 19"/>
                <a:gd name="T4" fmla="*/ 29 w 29"/>
                <a:gd name="T5" fmla="*/ 19 h 19"/>
              </a:gdLst>
              <a:ahLst/>
              <a:cxnLst>
                <a:cxn ang="0">
                  <a:pos x="T0" y="T1"/>
                </a:cxn>
                <a:cxn ang="0">
                  <a:pos x="T2" y="T3"/>
                </a:cxn>
                <a:cxn ang="0">
                  <a:pos x="T4" y="T5"/>
                </a:cxn>
              </a:cxnLst>
              <a:rect l="0" t="0" r="r" b="b"/>
              <a:pathLst>
                <a:path w="29" h="19">
                  <a:moveTo>
                    <a:pt x="0" y="0"/>
                  </a:moveTo>
                  <a:lnTo>
                    <a:pt x="14" y="9"/>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306" name="Line 642"/>
            <p:cNvSpPr>
              <a:spLocks noChangeShapeType="1"/>
            </p:cNvSpPr>
            <p:nvPr/>
          </p:nvSpPr>
          <p:spPr bwMode="auto">
            <a:xfrm>
              <a:off x="2752"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307" name="Line 643"/>
            <p:cNvSpPr>
              <a:spLocks noChangeShapeType="1"/>
            </p:cNvSpPr>
            <p:nvPr/>
          </p:nvSpPr>
          <p:spPr bwMode="auto">
            <a:xfrm>
              <a:off x="2770"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308" name="Freeform 644"/>
            <p:cNvSpPr>
              <a:spLocks/>
            </p:cNvSpPr>
            <p:nvPr/>
          </p:nvSpPr>
          <p:spPr bwMode="auto">
            <a:xfrm>
              <a:off x="2788" y="1846"/>
              <a:ext cx="21" cy="5"/>
            </a:xfrm>
            <a:custGeom>
              <a:avLst/>
              <a:gdLst>
                <a:gd name="T0" fmla="*/ 0 w 28"/>
                <a:gd name="T1" fmla="*/ 0 h 9"/>
                <a:gd name="T2" fmla="*/ 14 w 28"/>
                <a:gd name="T3" fmla="*/ 4 h 9"/>
                <a:gd name="T4" fmla="*/ 28 w 28"/>
                <a:gd name="T5" fmla="*/ 9 h 9"/>
              </a:gdLst>
              <a:ahLst/>
              <a:cxnLst>
                <a:cxn ang="0">
                  <a:pos x="T0" y="T1"/>
                </a:cxn>
                <a:cxn ang="0">
                  <a:pos x="T2" y="T3"/>
                </a:cxn>
                <a:cxn ang="0">
                  <a:pos x="T4" y="T5"/>
                </a:cxn>
              </a:cxnLst>
              <a:rect l="0" t="0" r="r" b="b"/>
              <a:pathLst>
                <a:path w="28" h="9">
                  <a:moveTo>
                    <a:pt x="0" y="0"/>
                  </a:moveTo>
                  <a:lnTo>
                    <a:pt x="14" y="4"/>
                  </a:lnTo>
                  <a:lnTo>
                    <a:pt x="28"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309" name="Line 645"/>
            <p:cNvSpPr>
              <a:spLocks noChangeShapeType="1"/>
            </p:cNvSpPr>
            <p:nvPr/>
          </p:nvSpPr>
          <p:spPr bwMode="auto">
            <a:xfrm>
              <a:off x="2809"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310" name="Freeform 646"/>
            <p:cNvSpPr>
              <a:spLocks/>
            </p:cNvSpPr>
            <p:nvPr/>
          </p:nvSpPr>
          <p:spPr bwMode="auto">
            <a:xfrm>
              <a:off x="2827" y="1857"/>
              <a:ext cx="22" cy="5"/>
            </a:xfrm>
            <a:custGeom>
              <a:avLst/>
              <a:gdLst>
                <a:gd name="T0" fmla="*/ 0 w 29"/>
                <a:gd name="T1" fmla="*/ 0 h 9"/>
                <a:gd name="T2" fmla="*/ 15 w 29"/>
                <a:gd name="T3" fmla="*/ 5 h 9"/>
                <a:gd name="T4" fmla="*/ 29 w 29"/>
                <a:gd name="T5" fmla="*/ 9 h 9"/>
              </a:gdLst>
              <a:ahLst/>
              <a:cxnLst>
                <a:cxn ang="0">
                  <a:pos x="T0" y="T1"/>
                </a:cxn>
                <a:cxn ang="0">
                  <a:pos x="T2" y="T3"/>
                </a:cxn>
                <a:cxn ang="0">
                  <a:pos x="T4" y="T5"/>
                </a:cxn>
              </a:cxnLst>
              <a:rect l="0" t="0" r="r" b="b"/>
              <a:pathLst>
                <a:path w="29" h="9">
                  <a:moveTo>
                    <a:pt x="0" y="0"/>
                  </a:moveTo>
                  <a:lnTo>
                    <a:pt x="15" y="5"/>
                  </a:lnTo>
                  <a:lnTo>
                    <a:pt x="29"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311" name="Line 647"/>
            <p:cNvSpPr>
              <a:spLocks noChangeShapeType="1"/>
            </p:cNvSpPr>
            <p:nvPr/>
          </p:nvSpPr>
          <p:spPr bwMode="auto">
            <a:xfrm>
              <a:off x="2849"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312" name="Freeform 648"/>
            <p:cNvSpPr>
              <a:spLocks/>
            </p:cNvSpPr>
            <p:nvPr/>
          </p:nvSpPr>
          <p:spPr bwMode="auto">
            <a:xfrm>
              <a:off x="2867" y="1868"/>
              <a:ext cx="21" cy="5"/>
            </a:xfrm>
            <a:custGeom>
              <a:avLst/>
              <a:gdLst>
                <a:gd name="T0" fmla="*/ 0 w 29"/>
                <a:gd name="T1" fmla="*/ 0 h 10"/>
                <a:gd name="T2" fmla="*/ 14 w 29"/>
                <a:gd name="T3" fmla="*/ 5 h 10"/>
                <a:gd name="T4" fmla="*/ 29 w 29"/>
                <a:gd name="T5" fmla="*/ 10 h 10"/>
              </a:gdLst>
              <a:ahLst/>
              <a:cxnLst>
                <a:cxn ang="0">
                  <a:pos x="T0" y="T1"/>
                </a:cxn>
                <a:cxn ang="0">
                  <a:pos x="T2" y="T3"/>
                </a:cxn>
                <a:cxn ang="0">
                  <a:pos x="T4" y="T5"/>
                </a:cxn>
              </a:cxnLst>
              <a:rect l="0" t="0" r="r" b="b"/>
              <a:pathLst>
                <a:path w="29" h="10">
                  <a:moveTo>
                    <a:pt x="0" y="0"/>
                  </a:moveTo>
                  <a:lnTo>
                    <a:pt x="14" y="5"/>
                  </a:lnTo>
                  <a:lnTo>
                    <a:pt x="29"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313" name="Line 649"/>
            <p:cNvSpPr>
              <a:spLocks noChangeShapeType="1"/>
            </p:cNvSpPr>
            <p:nvPr/>
          </p:nvSpPr>
          <p:spPr bwMode="auto">
            <a:xfrm>
              <a:off x="2888"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314" name="Line 650"/>
            <p:cNvSpPr>
              <a:spLocks noChangeShapeType="1"/>
            </p:cNvSpPr>
            <p:nvPr/>
          </p:nvSpPr>
          <p:spPr bwMode="auto">
            <a:xfrm>
              <a:off x="2906"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315" name="Freeform 651"/>
            <p:cNvSpPr>
              <a:spLocks/>
            </p:cNvSpPr>
            <p:nvPr/>
          </p:nvSpPr>
          <p:spPr bwMode="auto">
            <a:xfrm>
              <a:off x="2924" y="1881"/>
              <a:ext cx="22" cy="3"/>
            </a:xfrm>
            <a:custGeom>
              <a:avLst/>
              <a:gdLst>
                <a:gd name="T0" fmla="*/ 0 w 29"/>
                <a:gd name="T1" fmla="*/ 0 h 5"/>
                <a:gd name="T2" fmla="*/ 14 w 29"/>
                <a:gd name="T3" fmla="*/ 5 h 5"/>
                <a:gd name="T4" fmla="*/ 29 w 29"/>
                <a:gd name="T5" fmla="*/ 5 h 5"/>
              </a:gdLst>
              <a:ahLst/>
              <a:cxnLst>
                <a:cxn ang="0">
                  <a:pos x="T0" y="T1"/>
                </a:cxn>
                <a:cxn ang="0">
                  <a:pos x="T2" y="T3"/>
                </a:cxn>
                <a:cxn ang="0">
                  <a:pos x="T4" y="T5"/>
                </a:cxn>
              </a:cxnLst>
              <a:rect l="0" t="0" r="r" b="b"/>
              <a:pathLst>
                <a:path w="29" h="5">
                  <a:moveTo>
                    <a:pt x="0" y="0"/>
                  </a:moveTo>
                  <a:lnTo>
                    <a:pt x="14"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316" name="Line 652"/>
            <p:cNvSpPr>
              <a:spLocks noChangeShapeType="1"/>
            </p:cNvSpPr>
            <p:nvPr/>
          </p:nvSpPr>
          <p:spPr bwMode="auto">
            <a:xfrm>
              <a:off x="2946"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317" name="Freeform 653"/>
            <p:cNvSpPr>
              <a:spLocks/>
            </p:cNvSpPr>
            <p:nvPr/>
          </p:nvSpPr>
          <p:spPr bwMode="auto">
            <a:xfrm>
              <a:off x="2964" y="1887"/>
              <a:ext cx="21" cy="2"/>
            </a:xfrm>
            <a:custGeom>
              <a:avLst/>
              <a:gdLst>
                <a:gd name="T0" fmla="*/ 0 w 28"/>
                <a:gd name="T1" fmla="*/ 0 h 4"/>
                <a:gd name="T2" fmla="*/ 14 w 28"/>
                <a:gd name="T3" fmla="*/ 4 h 4"/>
                <a:gd name="T4" fmla="*/ 28 w 28"/>
                <a:gd name="T5" fmla="*/ 4 h 4"/>
              </a:gdLst>
              <a:ahLst/>
              <a:cxnLst>
                <a:cxn ang="0">
                  <a:pos x="T0" y="T1"/>
                </a:cxn>
                <a:cxn ang="0">
                  <a:pos x="T2" y="T3"/>
                </a:cxn>
                <a:cxn ang="0">
                  <a:pos x="T4" y="T5"/>
                </a:cxn>
              </a:cxnLst>
              <a:rect l="0" t="0" r="r" b="b"/>
              <a:pathLst>
                <a:path w="28" h="4">
                  <a:moveTo>
                    <a:pt x="0" y="0"/>
                  </a:moveTo>
                  <a:lnTo>
                    <a:pt x="14" y="4"/>
                  </a:lnTo>
                  <a:lnTo>
                    <a:pt x="28"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318" name="Line 654"/>
            <p:cNvSpPr>
              <a:spLocks noChangeShapeType="1"/>
            </p:cNvSpPr>
            <p:nvPr/>
          </p:nvSpPr>
          <p:spPr bwMode="auto">
            <a:xfrm>
              <a:off x="2985"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319" name="Line 655"/>
            <p:cNvSpPr>
              <a:spLocks noChangeShapeType="1"/>
            </p:cNvSpPr>
            <p:nvPr/>
          </p:nvSpPr>
          <p:spPr bwMode="auto">
            <a:xfrm>
              <a:off x="3003"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320" name="Freeform 656"/>
            <p:cNvSpPr>
              <a:spLocks/>
            </p:cNvSpPr>
            <p:nvPr/>
          </p:nvSpPr>
          <p:spPr bwMode="auto">
            <a:xfrm>
              <a:off x="3021" y="1892"/>
              <a:ext cx="22" cy="3"/>
            </a:xfrm>
            <a:custGeom>
              <a:avLst/>
              <a:gdLst>
                <a:gd name="T0" fmla="*/ 0 w 29"/>
                <a:gd name="T1" fmla="*/ 0 h 5"/>
                <a:gd name="T2" fmla="*/ 15 w 29"/>
                <a:gd name="T3" fmla="*/ 5 h 5"/>
                <a:gd name="T4" fmla="*/ 29 w 29"/>
                <a:gd name="T5" fmla="*/ 5 h 5"/>
              </a:gdLst>
              <a:ahLst/>
              <a:cxnLst>
                <a:cxn ang="0">
                  <a:pos x="T0" y="T1"/>
                </a:cxn>
                <a:cxn ang="0">
                  <a:pos x="T2" y="T3"/>
                </a:cxn>
                <a:cxn ang="0">
                  <a:pos x="T4" y="T5"/>
                </a:cxn>
              </a:cxnLst>
              <a:rect l="0" t="0" r="r" b="b"/>
              <a:pathLst>
                <a:path w="29" h="5">
                  <a:moveTo>
                    <a:pt x="0" y="0"/>
                  </a:moveTo>
                  <a:lnTo>
                    <a:pt x="15"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321" name="Line 657"/>
            <p:cNvSpPr>
              <a:spLocks noChangeShapeType="1"/>
            </p:cNvSpPr>
            <p:nvPr/>
          </p:nvSpPr>
          <p:spPr bwMode="auto">
            <a:xfrm>
              <a:off x="3043"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322" name="Freeform 658"/>
            <p:cNvSpPr>
              <a:spLocks/>
            </p:cNvSpPr>
            <p:nvPr/>
          </p:nvSpPr>
          <p:spPr bwMode="auto">
            <a:xfrm>
              <a:off x="3061" y="1895"/>
              <a:ext cx="22" cy="2"/>
            </a:xfrm>
            <a:custGeom>
              <a:avLst/>
              <a:gdLst>
                <a:gd name="T0" fmla="*/ 0 w 29"/>
                <a:gd name="T1" fmla="*/ 0 h 5"/>
                <a:gd name="T2" fmla="*/ 15 w 29"/>
                <a:gd name="T3" fmla="*/ 0 h 5"/>
                <a:gd name="T4" fmla="*/ 29 w 29"/>
                <a:gd name="T5" fmla="*/ 5 h 5"/>
              </a:gdLst>
              <a:ahLst/>
              <a:cxnLst>
                <a:cxn ang="0">
                  <a:pos x="T0" y="T1"/>
                </a:cxn>
                <a:cxn ang="0">
                  <a:pos x="T2" y="T3"/>
                </a:cxn>
                <a:cxn ang="0">
                  <a:pos x="T4" y="T5"/>
                </a:cxn>
              </a:cxnLst>
              <a:rect l="0" t="0" r="r" b="b"/>
              <a:pathLst>
                <a:path w="29" h="5">
                  <a:moveTo>
                    <a:pt x="0" y="0"/>
                  </a:moveTo>
                  <a:lnTo>
                    <a:pt x="15" y="0"/>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323" name="Line 659"/>
            <p:cNvSpPr>
              <a:spLocks noChangeShapeType="1"/>
            </p:cNvSpPr>
            <p:nvPr/>
          </p:nvSpPr>
          <p:spPr bwMode="auto">
            <a:xfrm>
              <a:off x="308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324" name="Freeform 660"/>
            <p:cNvSpPr>
              <a:spLocks/>
            </p:cNvSpPr>
            <p:nvPr/>
          </p:nvSpPr>
          <p:spPr bwMode="auto">
            <a:xfrm>
              <a:off x="3101" y="1897"/>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325" name="Line 661"/>
            <p:cNvSpPr>
              <a:spLocks noChangeShapeType="1"/>
            </p:cNvSpPr>
            <p:nvPr/>
          </p:nvSpPr>
          <p:spPr bwMode="auto">
            <a:xfrm>
              <a:off x="312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326" name="Freeform 662"/>
            <p:cNvSpPr>
              <a:spLocks/>
            </p:cNvSpPr>
            <p:nvPr/>
          </p:nvSpPr>
          <p:spPr bwMode="auto">
            <a:xfrm>
              <a:off x="3141" y="1897"/>
              <a:ext cx="18" cy="3"/>
            </a:xfrm>
            <a:custGeom>
              <a:avLst/>
              <a:gdLst>
                <a:gd name="T0" fmla="*/ 0 w 24"/>
                <a:gd name="T1" fmla="*/ 0 h 5"/>
                <a:gd name="T2" fmla="*/ 9 w 24"/>
                <a:gd name="T3" fmla="*/ 0 h 5"/>
                <a:gd name="T4" fmla="*/ 24 w 24"/>
                <a:gd name="T5" fmla="*/ 5 h 5"/>
              </a:gdLst>
              <a:ahLst/>
              <a:cxnLst>
                <a:cxn ang="0">
                  <a:pos x="T0" y="T1"/>
                </a:cxn>
                <a:cxn ang="0">
                  <a:pos x="T2" y="T3"/>
                </a:cxn>
                <a:cxn ang="0">
                  <a:pos x="T4" y="T5"/>
                </a:cxn>
              </a:cxnLst>
              <a:rect l="0" t="0" r="r" b="b"/>
              <a:pathLst>
                <a:path w="24" h="5">
                  <a:moveTo>
                    <a:pt x="0" y="0"/>
                  </a:moveTo>
                  <a:lnTo>
                    <a:pt x="9" y="0"/>
                  </a:lnTo>
                  <a:lnTo>
                    <a:pt x="24"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327" name="Freeform 663"/>
            <p:cNvSpPr>
              <a:spLocks/>
            </p:cNvSpPr>
            <p:nvPr/>
          </p:nvSpPr>
          <p:spPr bwMode="auto">
            <a:xfrm>
              <a:off x="3159"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328" name="Line 664"/>
            <p:cNvSpPr>
              <a:spLocks noChangeShapeType="1"/>
            </p:cNvSpPr>
            <p:nvPr/>
          </p:nvSpPr>
          <p:spPr bwMode="auto">
            <a:xfrm>
              <a:off x="318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329" name="Freeform 665"/>
            <p:cNvSpPr>
              <a:spLocks/>
            </p:cNvSpPr>
            <p:nvPr/>
          </p:nvSpPr>
          <p:spPr bwMode="auto">
            <a:xfrm>
              <a:off x="3198" y="1900"/>
              <a:ext cx="21"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330" name="Line 666"/>
            <p:cNvSpPr>
              <a:spLocks noChangeShapeType="1"/>
            </p:cNvSpPr>
            <p:nvPr/>
          </p:nvSpPr>
          <p:spPr bwMode="auto">
            <a:xfrm>
              <a:off x="321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331" name="Line 667"/>
            <p:cNvSpPr>
              <a:spLocks noChangeShapeType="1"/>
            </p:cNvSpPr>
            <p:nvPr/>
          </p:nvSpPr>
          <p:spPr bwMode="auto">
            <a:xfrm>
              <a:off x="3237"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332" name="Freeform 668"/>
            <p:cNvSpPr>
              <a:spLocks/>
            </p:cNvSpPr>
            <p:nvPr/>
          </p:nvSpPr>
          <p:spPr bwMode="auto">
            <a:xfrm>
              <a:off x="3255" y="1900"/>
              <a:ext cx="22" cy="2"/>
            </a:xfrm>
            <a:custGeom>
              <a:avLst/>
              <a:gdLst>
                <a:gd name="T0" fmla="*/ 0 w 29"/>
                <a:gd name="T1" fmla="*/ 0 h 4"/>
                <a:gd name="T2" fmla="*/ 15 w 29"/>
                <a:gd name="T3" fmla="*/ 0 h 4"/>
                <a:gd name="T4" fmla="*/ 29 w 29"/>
                <a:gd name="T5" fmla="*/ 4 h 4"/>
              </a:gdLst>
              <a:ahLst/>
              <a:cxnLst>
                <a:cxn ang="0">
                  <a:pos x="T0" y="T1"/>
                </a:cxn>
                <a:cxn ang="0">
                  <a:pos x="T2" y="T3"/>
                </a:cxn>
                <a:cxn ang="0">
                  <a:pos x="T4" y="T5"/>
                </a:cxn>
              </a:cxnLst>
              <a:rect l="0" t="0" r="r" b="b"/>
              <a:pathLst>
                <a:path w="29" h="4">
                  <a:moveTo>
                    <a:pt x="0" y="0"/>
                  </a:moveTo>
                  <a:lnTo>
                    <a:pt x="15" y="0"/>
                  </a:lnTo>
                  <a:lnTo>
                    <a:pt x="29"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333" name="Line 669"/>
            <p:cNvSpPr>
              <a:spLocks noChangeShapeType="1"/>
            </p:cNvSpPr>
            <p:nvPr/>
          </p:nvSpPr>
          <p:spPr bwMode="auto">
            <a:xfrm>
              <a:off x="327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334" name="Freeform 670"/>
            <p:cNvSpPr>
              <a:spLocks/>
            </p:cNvSpPr>
            <p:nvPr/>
          </p:nvSpPr>
          <p:spPr bwMode="auto">
            <a:xfrm>
              <a:off x="3295" y="1902"/>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335" name="Line 671"/>
            <p:cNvSpPr>
              <a:spLocks noChangeShapeType="1"/>
            </p:cNvSpPr>
            <p:nvPr/>
          </p:nvSpPr>
          <p:spPr bwMode="auto">
            <a:xfrm>
              <a:off x="331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336" name="Freeform 672"/>
            <p:cNvSpPr>
              <a:spLocks/>
            </p:cNvSpPr>
            <p:nvPr/>
          </p:nvSpPr>
          <p:spPr bwMode="auto">
            <a:xfrm>
              <a:off x="3335"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337" name="Line 673"/>
            <p:cNvSpPr>
              <a:spLocks noChangeShapeType="1"/>
            </p:cNvSpPr>
            <p:nvPr/>
          </p:nvSpPr>
          <p:spPr bwMode="auto">
            <a:xfrm>
              <a:off x="3356"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338" name="Freeform 674"/>
            <p:cNvSpPr>
              <a:spLocks/>
            </p:cNvSpPr>
            <p:nvPr/>
          </p:nvSpPr>
          <p:spPr bwMode="auto">
            <a:xfrm>
              <a:off x="288" y="1901"/>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grpSp>
      <p:grpSp>
        <p:nvGrpSpPr>
          <p:cNvPr id="114339" name="Group 675"/>
          <p:cNvGrpSpPr>
            <a:grpSpLocks/>
          </p:cNvGrpSpPr>
          <p:nvPr/>
        </p:nvGrpSpPr>
        <p:grpSpPr bwMode="auto">
          <a:xfrm rot="-16200000">
            <a:off x="5177631" y="2674144"/>
            <a:ext cx="2322513" cy="136525"/>
            <a:chOff x="253" y="586"/>
            <a:chExt cx="3121" cy="1317"/>
          </a:xfrm>
        </p:grpSpPr>
        <p:sp>
          <p:nvSpPr>
            <p:cNvPr id="114340" name="Line 676"/>
            <p:cNvSpPr>
              <a:spLocks noChangeShapeType="1"/>
            </p:cNvSpPr>
            <p:nvPr/>
          </p:nvSpPr>
          <p:spPr bwMode="auto">
            <a:xfrm>
              <a:off x="253"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341" name="Freeform 677"/>
            <p:cNvSpPr>
              <a:spLocks/>
            </p:cNvSpPr>
            <p:nvPr/>
          </p:nvSpPr>
          <p:spPr bwMode="auto">
            <a:xfrm>
              <a:off x="271"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342" name="Freeform 678"/>
            <p:cNvSpPr>
              <a:spLocks/>
            </p:cNvSpPr>
            <p:nvPr/>
          </p:nvSpPr>
          <p:spPr bwMode="auto">
            <a:xfrm>
              <a:off x="310" y="1902"/>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343" name="Line 679"/>
            <p:cNvSpPr>
              <a:spLocks noChangeShapeType="1"/>
            </p:cNvSpPr>
            <p:nvPr/>
          </p:nvSpPr>
          <p:spPr bwMode="auto">
            <a:xfrm>
              <a:off x="332"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344" name="Freeform 680"/>
            <p:cNvSpPr>
              <a:spLocks/>
            </p:cNvSpPr>
            <p:nvPr/>
          </p:nvSpPr>
          <p:spPr bwMode="auto">
            <a:xfrm>
              <a:off x="350" y="1900"/>
              <a:ext cx="22" cy="2"/>
            </a:xfrm>
            <a:custGeom>
              <a:avLst/>
              <a:gdLst>
                <a:gd name="T0" fmla="*/ 0 w 29"/>
                <a:gd name="T1" fmla="*/ 4 h 4"/>
                <a:gd name="T2" fmla="*/ 14 w 29"/>
                <a:gd name="T3" fmla="*/ 0 h 4"/>
                <a:gd name="T4" fmla="*/ 29 w 29"/>
                <a:gd name="T5" fmla="*/ 0 h 4"/>
              </a:gdLst>
              <a:ahLst/>
              <a:cxnLst>
                <a:cxn ang="0">
                  <a:pos x="T0" y="T1"/>
                </a:cxn>
                <a:cxn ang="0">
                  <a:pos x="T2" y="T3"/>
                </a:cxn>
                <a:cxn ang="0">
                  <a:pos x="T4" y="T5"/>
                </a:cxn>
              </a:cxnLst>
              <a:rect l="0" t="0" r="r" b="b"/>
              <a:pathLst>
                <a:path w="29" h="4">
                  <a:moveTo>
                    <a:pt x="0" y="4"/>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345" name="Line 681"/>
            <p:cNvSpPr>
              <a:spLocks noChangeShapeType="1"/>
            </p:cNvSpPr>
            <p:nvPr/>
          </p:nvSpPr>
          <p:spPr bwMode="auto">
            <a:xfrm>
              <a:off x="372"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346" name="Line 682"/>
            <p:cNvSpPr>
              <a:spLocks noChangeShapeType="1"/>
            </p:cNvSpPr>
            <p:nvPr/>
          </p:nvSpPr>
          <p:spPr bwMode="auto">
            <a:xfrm>
              <a:off x="39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347" name="Freeform 683"/>
            <p:cNvSpPr>
              <a:spLocks/>
            </p:cNvSpPr>
            <p:nvPr/>
          </p:nvSpPr>
          <p:spPr bwMode="auto">
            <a:xfrm>
              <a:off x="408" y="1900"/>
              <a:ext cx="21"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348" name="Line 684"/>
            <p:cNvSpPr>
              <a:spLocks noChangeShapeType="1"/>
            </p:cNvSpPr>
            <p:nvPr/>
          </p:nvSpPr>
          <p:spPr bwMode="auto">
            <a:xfrm>
              <a:off x="42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349" name="Freeform 685"/>
            <p:cNvSpPr>
              <a:spLocks/>
            </p:cNvSpPr>
            <p:nvPr/>
          </p:nvSpPr>
          <p:spPr bwMode="auto">
            <a:xfrm>
              <a:off x="447"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350" name="Freeform 686"/>
            <p:cNvSpPr>
              <a:spLocks/>
            </p:cNvSpPr>
            <p:nvPr/>
          </p:nvSpPr>
          <p:spPr bwMode="auto">
            <a:xfrm>
              <a:off x="468" y="1897"/>
              <a:ext cx="18" cy="3"/>
            </a:xfrm>
            <a:custGeom>
              <a:avLst/>
              <a:gdLst>
                <a:gd name="T0" fmla="*/ 0 w 24"/>
                <a:gd name="T1" fmla="*/ 5 h 5"/>
                <a:gd name="T2" fmla="*/ 15 w 24"/>
                <a:gd name="T3" fmla="*/ 0 h 5"/>
                <a:gd name="T4" fmla="*/ 24 w 24"/>
                <a:gd name="T5" fmla="*/ 0 h 5"/>
              </a:gdLst>
              <a:ahLst/>
              <a:cxnLst>
                <a:cxn ang="0">
                  <a:pos x="T0" y="T1"/>
                </a:cxn>
                <a:cxn ang="0">
                  <a:pos x="T2" y="T3"/>
                </a:cxn>
                <a:cxn ang="0">
                  <a:pos x="T4" y="T5"/>
                </a:cxn>
              </a:cxnLst>
              <a:rect l="0" t="0" r="r" b="b"/>
              <a:pathLst>
                <a:path w="24" h="5">
                  <a:moveTo>
                    <a:pt x="0" y="5"/>
                  </a:moveTo>
                  <a:lnTo>
                    <a:pt x="15"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351" name="Line 687"/>
            <p:cNvSpPr>
              <a:spLocks noChangeShapeType="1"/>
            </p:cNvSpPr>
            <p:nvPr/>
          </p:nvSpPr>
          <p:spPr bwMode="auto">
            <a:xfrm>
              <a:off x="48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352" name="Freeform 688"/>
            <p:cNvSpPr>
              <a:spLocks/>
            </p:cNvSpPr>
            <p:nvPr/>
          </p:nvSpPr>
          <p:spPr bwMode="auto">
            <a:xfrm>
              <a:off x="504" y="1897"/>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353" name="Line 689"/>
            <p:cNvSpPr>
              <a:spLocks noChangeShapeType="1"/>
            </p:cNvSpPr>
            <p:nvPr/>
          </p:nvSpPr>
          <p:spPr bwMode="auto">
            <a:xfrm>
              <a:off x="52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354" name="Freeform 690"/>
            <p:cNvSpPr>
              <a:spLocks/>
            </p:cNvSpPr>
            <p:nvPr/>
          </p:nvSpPr>
          <p:spPr bwMode="auto">
            <a:xfrm>
              <a:off x="544" y="1895"/>
              <a:ext cx="22" cy="2"/>
            </a:xfrm>
            <a:custGeom>
              <a:avLst/>
              <a:gdLst>
                <a:gd name="T0" fmla="*/ 0 w 29"/>
                <a:gd name="T1" fmla="*/ 5 h 5"/>
                <a:gd name="T2" fmla="*/ 14 w 29"/>
                <a:gd name="T3" fmla="*/ 0 h 5"/>
                <a:gd name="T4" fmla="*/ 29 w 29"/>
                <a:gd name="T5" fmla="*/ 0 h 5"/>
              </a:gdLst>
              <a:ahLst/>
              <a:cxnLst>
                <a:cxn ang="0">
                  <a:pos x="T0" y="T1"/>
                </a:cxn>
                <a:cxn ang="0">
                  <a:pos x="T2" y="T3"/>
                </a:cxn>
                <a:cxn ang="0">
                  <a:pos x="T4" y="T5"/>
                </a:cxn>
              </a:cxnLst>
              <a:rect l="0" t="0" r="r" b="b"/>
              <a:pathLst>
                <a:path w="29" h="5">
                  <a:moveTo>
                    <a:pt x="0" y="5"/>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355" name="Line 691"/>
            <p:cNvSpPr>
              <a:spLocks noChangeShapeType="1"/>
            </p:cNvSpPr>
            <p:nvPr/>
          </p:nvSpPr>
          <p:spPr bwMode="auto">
            <a:xfrm>
              <a:off x="566"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356" name="Freeform 692"/>
            <p:cNvSpPr>
              <a:spLocks/>
            </p:cNvSpPr>
            <p:nvPr/>
          </p:nvSpPr>
          <p:spPr bwMode="auto">
            <a:xfrm>
              <a:off x="584" y="1892"/>
              <a:ext cx="22" cy="3"/>
            </a:xfrm>
            <a:custGeom>
              <a:avLst/>
              <a:gdLst>
                <a:gd name="T0" fmla="*/ 0 w 29"/>
                <a:gd name="T1" fmla="*/ 5 h 5"/>
                <a:gd name="T2" fmla="*/ 14 w 29"/>
                <a:gd name="T3" fmla="*/ 5 h 5"/>
                <a:gd name="T4" fmla="*/ 29 w 29"/>
                <a:gd name="T5" fmla="*/ 0 h 5"/>
              </a:gdLst>
              <a:ahLst/>
              <a:cxnLst>
                <a:cxn ang="0">
                  <a:pos x="T0" y="T1"/>
                </a:cxn>
                <a:cxn ang="0">
                  <a:pos x="T2" y="T3"/>
                </a:cxn>
                <a:cxn ang="0">
                  <a:pos x="T4" y="T5"/>
                </a:cxn>
              </a:cxnLst>
              <a:rect l="0" t="0" r="r" b="b"/>
              <a:pathLst>
                <a:path w="29" h="5">
                  <a:moveTo>
                    <a:pt x="0" y="5"/>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357" name="Line 693"/>
            <p:cNvSpPr>
              <a:spLocks noChangeShapeType="1"/>
            </p:cNvSpPr>
            <p:nvPr/>
          </p:nvSpPr>
          <p:spPr bwMode="auto">
            <a:xfrm flipV="1">
              <a:off x="606"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358" name="Line 694"/>
            <p:cNvSpPr>
              <a:spLocks noChangeShapeType="1"/>
            </p:cNvSpPr>
            <p:nvPr/>
          </p:nvSpPr>
          <p:spPr bwMode="auto">
            <a:xfrm>
              <a:off x="624"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359" name="Freeform 695"/>
            <p:cNvSpPr>
              <a:spLocks/>
            </p:cNvSpPr>
            <p:nvPr/>
          </p:nvSpPr>
          <p:spPr bwMode="auto">
            <a:xfrm>
              <a:off x="642" y="1887"/>
              <a:ext cx="21" cy="2"/>
            </a:xfrm>
            <a:custGeom>
              <a:avLst/>
              <a:gdLst>
                <a:gd name="T0" fmla="*/ 0 w 28"/>
                <a:gd name="T1" fmla="*/ 4 h 4"/>
                <a:gd name="T2" fmla="*/ 14 w 28"/>
                <a:gd name="T3" fmla="*/ 4 h 4"/>
                <a:gd name="T4" fmla="*/ 28 w 28"/>
                <a:gd name="T5" fmla="*/ 0 h 4"/>
              </a:gdLst>
              <a:ahLst/>
              <a:cxnLst>
                <a:cxn ang="0">
                  <a:pos x="T0" y="T1"/>
                </a:cxn>
                <a:cxn ang="0">
                  <a:pos x="T2" y="T3"/>
                </a:cxn>
                <a:cxn ang="0">
                  <a:pos x="T4" y="T5"/>
                </a:cxn>
              </a:cxnLst>
              <a:rect l="0" t="0" r="r" b="b"/>
              <a:pathLst>
                <a:path w="28" h="4">
                  <a:moveTo>
                    <a:pt x="0" y="4"/>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360" name="Line 696"/>
            <p:cNvSpPr>
              <a:spLocks noChangeShapeType="1"/>
            </p:cNvSpPr>
            <p:nvPr/>
          </p:nvSpPr>
          <p:spPr bwMode="auto">
            <a:xfrm flipV="1">
              <a:off x="663"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361" name="Freeform 697"/>
            <p:cNvSpPr>
              <a:spLocks/>
            </p:cNvSpPr>
            <p:nvPr/>
          </p:nvSpPr>
          <p:spPr bwMode="auto">
            <a:xfrm>
              <a:off x="681" y="1881"/>
              <a:ext cx="22" cy="3"/>
            </a:xfrm>
            <a:custGeom>
              <a:avLst/>
              <a:gdLst>
                <a:gd name="T0" fmla="*/ 0 w 29"/>
                <a:gd name="T1" fmla="*/ 5 h 5"/>
                <a:gd name="T2" fmla="*/ 15 w 29"/>
                <a:gd name="T3" fmla="*/ 5 h 5"/>
                <a:gd name="T4" fmla="*/ 29 w 29"/>
                <a:gd name="T5" fmla="*/ 0 h 5"/>
              </a:gdLst>
              <a:ahLst/>
              <a:cxnLst>
                <a:cxn ang="0">
                  <a:pos x="T0" y="T1"/>
                </a:cxn>
                <a:cxn ang="0">
                  <a:pos x="T2" y="T3"/>
                </a:cxn>
                <a:cxn ang="0">
                  <a:pos x="T4" y="T5"/>
                </a:cxn>
              </a:cxnLst>
              <a:rect l="0" t="0" r="r" b="b"/>
              <a:pathLst>
                <a:path w="29" h="5">
                  <a:moveTo>
                    <a:pt x="0" y="5"/>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362" name="Line 698"/>
            <p:cNvSpPr>
              <a:spLocks noChangeShapeType="1"/>
            </p:cNvSpPr>
            <p:nvPr/>
          </p:nvSpPr>
          <p:spPr bwMode="auto">
            <a:xfrm flipV="1">
              <a:off x="703"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363" name="Line 699"/>
            <p:cNvSpPr>
              <a:spLocks noChangeShapeType="1"/>
            </p:cNvSpPr>
            <p:nvPr/>
          </p:nvSpPr>
          <p:spPr bwMode="auto">
            <a:xfrm flipV="1">
              <a:off x="721"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364" name="Freeform 700"/>
            <p:cNvSpPr>
              <a:spLocks/>
            </p:cNvSpPr>
            <p:nvPr/>
          </p:nvSpPr>
          <p:spPr bwMode="auto">
            <a:xfrm>
              <a:off x="739" y="1868"/>
              <a:ext cx="21" cy="5"/>
            </a:xfrm>
            <a:custGeom>
              <a:avLst/>
              <a:gdLst>
                <a:gd name="T0" fmla="*/ 0 w 29"/>
                <a:gd name="T1" fmla="*/ 10 h 10"/>
                <a:gd name="T2" fmla="*/ 15 w 29"/>
                <a:gd name="T3" fmla="*/ 5 h 10"/>
                <a:gd name="T4" fmla="*/ 29 w 29"/>
                <a:gd name="T5" fmla="*/ 0 h 10"/>
              </a:gdLst>
              <a:ahLst/>
              <a:cxnLst>
                <a:cxn ang="0">
                  <a:pos x="T0" y="T1"/>
                </a:cxn>
                <a:cxn ang="0">
                  <a:pos x="T2" y="T3"/>
                </a:cxn>
                <a:cxn ang="0">
                  <a:pos x="T4" y="T5"/>
                </a:cxn>
              </a:cxnLst>
              <a:rect l="0" t="0" r="r" b="b"/>
              <a:pathLst>
                <a:path w="29" h="10">
                  <a:moveTo>
                    <a:pt x="0" y="10"/>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365" name="Line 701"/>
            <p:cNvSpPr>
              <a:spLocks noChangeShapeType="1"/>
            </p:cNvSpPr>
            <p:nvPr/>
          </p:nvSpPr>
          <p:spPr bwMode="auto">
            <a:xfrm flipV="1">
              <a:off x="760"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366" name="Freeform 702"/>
            <p:cNvSpPr>
              <a:spLocks/>
            </p:cNvSpPr>
            <p:nvPr/>
          </p:nvSpPr>
          <p:spPr bwMode="auto">
            <a:xfrm>
              <a:off x="778" y="1857"/>
              <a:ext cx="22" cy="5"/>
            </a:xfrm>
            <a:custGeom>
              <a:avLst/>
              <a:gdLst>
                <a:gd name="T0" fmla="*/ 0 w 29"/>
                <a:gd name="T1" fmla="*/ 9 h 9"/>
                <a:gd name="T2" fmla="*/ 14 w 29"/>
                <a:gd name="T3" fmla="*/ 5 h 9"/>
                <a:gd name="T4" fmla="*/ 29 w 29"/>
                <a:gd name="T5" fmla="*/ 0 h 9"/>
              </a:gdLst>
              <a:ahLst/>
              <a:cxnLst>
                <a:cxn ang="0">
                  <a:pos x="T0" y="T1"/>
                </a:cxn>
                <a:cxn ang="0">
                  <a:pos x="T2" y="T3"/>
                </a:cxn>
                <a:cxn ang="0">
                  <a:pos x="T4" y="T5"/>
                </a:cxn>
              </a:cxnLst>
              <a:rect l="0" t="0" r="r" b="b"/>
              <a:pathLst>
                <a:path w="29" h="9">
                  <a:moveTo>
                    <a:pt x="0" y="9"/>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367" name="Line 703"/>
            <p:cNvSpPr>
              <a:spLocks noChangeShapeType="1"/>
            </p:cNvSpPr>
            <p:nvPr/>
          </p:nvSpPr>
          <p:spPr bwMode="auto">
            <a:xfrm flipV="1">
              <a:off x="800"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368" name="Freeform 704"/>
            <p:cNvSpPr>
              <a:spLocks/>
            </p:cNvSpPr>
            <p:nvPr/>
          </p:nvSpPr>
          <p:spPr bwMode="auto">
            <a:xfrm>
              <a:off x="818" y="1846"/>
              <a:ext cx="21" cy="5"/>
            </a:xfrm>
            <a:custGeom>
              <a:avLst/>
              <a:gdLst>
                <a:gd name="T0" fmla="*/ 0 w 28"/>
                <a:gd name="T1" fmla="*/ 9 h 9"/>
                <a:gd name="T2" fmla="*/ 14 w 28"/>
                <a:gd name="T3" fmla="*/ 4 h 9"/>
                <a:gd name="T4" fmla="*/ 28 w 28"/>
                <a:gd name="T5" fmla="*/ 0 h 9"/>
              </a:gdLst>
              <a:ahLst/>
              <a:cxnLst>
                <a:cxn ang="0">
                  <a:pos x="T0" y="T1"/>
                </a:cxn>
                <a:cxn ang="0">
                  <a:pos x="T2" y="T3"/>
                </a:cxn>
                <a:cxn ang="0">
                  <a:pos x="T4" y="T5"/>
                </a:cxn>
              </a:cxnLst>
              <a:rect l="0" t="0" r="r" b="b"/>
              <a:pathLst>
                <a:path w="28" h="9">
                  <a:moveTo>
                    <a:pt x="0" y="9"/>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369" name="Line 705"/>
            <p:cNvSpPr>
              <a:spLocks noChangeShapeType="1"/>
            </p:cNvSpPr>
            <p:nvPr/>
          </p:nvSpPr>
          <p:spPr bwMode="auto">
            <a:xfrm flipV="1">
              <a:off x="839"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370" name="Line 706"/>
            <p:cNvSpPr>
              <a:spLocks noChangeShapeType="1"/>
            </p:cNvSpPr>
            <p:nvPr/>
          </p:nvSpPr>
          <p:spPr bwMode="auto">
            <a:xfrm flipV="1">
              <a:off x="857"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371" name="Freeform 707"/>
            <p:cNvSpPr>
              <a:spLocks/>
            </p:cNvSpPr>
            <p:nvPr/>
          </p:nvSpPr>
          <p:spPr bwMode="auto">
            <a:xfrm>
              <a:off x="875" y="1819"/>
              <a:ext cx="22" cy="11"/>
            </a:xfrm>
            <a:custGeom>
              <a:avLst/>
              <a:gdLst>
                <a:gd name="T0" fmla="*/ 0 w 29"/>
                <a:gd name="T1" fmla="*/ 19 h 19"/>
                <a:gd name="T2" fmla="*/ 15 w 29"/>
                <a:gd name="T3" fmla="*/ 9 h 19"/>
                <a:gd name="T4" fmla="*/ 29 w 29"/>
                <a:gd name="T5" fmla="*/ 0 h 19"/>
              </a:gdLst>
              <a:ahLst/>
              <a:cxnLst>
                <a:cxn ang="0">
                  <a:pos x="T0" y="T1"/>
                </a:cxn>
                <a:cxn ang="0">
                  <a:pos x="T2" y="T3"/>
                </a:cxn>
                <a:cxn ang="0">
                  <a:pos x="T4" y="T5"/>
                </a:cxn>
              </a:cxnLst>
              <a:rect l="0" t="0" r="r" b="b"/>
              <a:pathLst>
                <a:path w="29" h="19">
                  <a:moveTo>
                    <a:pt x="0" y="19"/>
                  </a:moveTo>
                  <a:lnTo>
                    <a:pt x="15" y="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372" name="Line 708"/>
            <p:cNvSpPr>
              <a:spLocks noChangeShapeType="1"/>
            </p:cNvSpPr>
            <p:nvPr/>
          </p:nvSpPr>
          <p:spPr bwMode="auto">
            <a:xfrm flipV="1">
              <a:off x="897"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373" name="Freeform 709"/>
            <p:cNvSpPr>
              <a:spLocks/>
            </p:cNvSpPr>
            <p:nvPr/>
          </p:nvSpPr>
          <p:spPr bwMode="auto">
            <a:xfrm>
              <a:off x="915" y="1797"/>
              <a:ext cx="22" cy="11"/>
            </a:xfrm>
            <a:custGeom>
              <a:avLst/>
              <a:gdLst>
                <a:gd name="T0" fmla="*/ 0 w 29"/>
                <a:gd name="T1" fmla="*/ 19 h 19"/>
                <a:gd name="T2" fmla="*/ 15 w 29"/>
                <a:gd name="T3" fmla="*/ 10 h 19"/>
                <a:gd name="T4" fmla="*/ 29 w 29"/>
                <a:gd name="T5" fmla="*/ 0 h 19"/>
              </a:gdLst>
              <a:ahLst/>
              <a:cxnLst>
                <a:cxn ang="0">
                  <a:pos x="T0" y="T1"/>
                </a:cxn>
                <a:cxn ang="0">
                  <a:pos x="T2" y="T3"/>
                </a:cxn>
                <a:cxn ang="0">
                  <a:pos x="T4" y="T5"/>
                </a:cxn>
              </a:cxnLst>
              <a:rect l="0" t="0" r="r" b="b"/>
              <a:pathLst>
                <a:path w="29" h="19">
                  <a:moveTo>
                    <a:pt x="0" y="19"/>
                  </a:moveTo>
                  <a:lnTo>
                    <a:pt x="15" y="1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374" name="Line 710"/>
            <p:cNvSpPr>
              <a:spLocks noChangeShapeType="1"/>
            </p:cNvSpPr>
            <p:nvPr/>
          </p:nvSpPr>
          <p:spPr bwMode="auto">
            <a:xfrm flipV="1">
              <a:off x="937"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375" name="Line 711"/>
            <p:cNvSpPr>
              <a:spLocks noChangeShapeType="1"/>
            </p:cNvSpPr>
            <p:nvPr/>
          </p:nvSpPr>
          <p:spPr bwMode="auto">
            <a:xfrm flipV="1">
              <a:off x="955"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376" name="Freeform 712"/>
            <p:cNvSpPr>
              <a:spLocks/>
            </p:cNvSpPr>
            <p:nvPr/>
          </p:nvSpPr>
          <p:spPr bwMode="auto">
            <a:xfrm>
              <a:off x="973" y="1757"/>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377" name="Line 713"/>
            <p:cNvSpPr>
              <a:spLocks noChangeShapeType="1"/>
            </p:cNvSpPr>
            <p:nvPr/>
          </p:nvSpPr>
          <p:spPr bwMode="auto">
            <a:xfrm flipV="1">
              <a:off x="995"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378" name="Freeform 714"/>
            <p:cNvSpPr>
              <a:spLocks/>
            </p:cNvSpPr>
            <p:nvPr/>
          </p:nvSpPr>
          <p:spPr bwMode="auto">
            <a:xfrm>
              <a:off x="1013" y="1725"/>
              <a:ext cx="21" cy="15"/>
            </a:xfrm>
            <a:custGeom>
              <a:avLst/>
              <a:gdLst>
                <a:gd name="T0" fmla="*/ 0 w 28"/>
                <a:gd name="T1" fmla="*/ 28 h 28"/>
                <a:gd name="T2" fmla="*/ 14 w 28"/>
                <a:gd name="T3" fmla="*/ 14 h 28"/>
                <a:gd name="T4" fmla="*/ 28 w 28"/>
                <a:gd name="T5" fmla="*/ 0 h 28"/>
              </a:gdLst>
              <a:ahLst/>
              <a:cxnLst>
                <a:cxn ang="0">
                  <a:pos x="T0" y="T1"/>
                </a:cxn>
                <a:cxn ang="0">
                  <a:pos x="T2" y="T3"/>
                </a:cxn>
                <a:cxn ang="0">
                  <a:pos x="T4" y="T5"/>
                </a:cxn>
              </a:cxnLst>
              <a:rect l="0" t="0" r="r" b="b"/>
              <a:pathLst>
                <a:path w="28" h="28">
                  <a:moveTo>
                    <a:pt x="0" y="28"/>
                  </a:moveTo>
                  <a:lnTo>
                    <a:pt x="14" y="1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379" name="Line 715"/>
            <p:cNvSpPr>
              <a:spLocks noChangeShapeType="1"/>
            </p:cNvSpPr>
            <p:nvPr/>
          </p:nvSpPr>
          <p:spPr bwMode="auto">
            <a:xfrm flipV="1">
              <a:off x="1034"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380" name="Freeform 716"/>
            <p:cNvSpPr>
              <a:spLocks/>
            </p:cNvSpPr>
            <p:nvPr/>
          </p:nvSpPr>
          <p:spPr bwMode="auto">
            <a:xfrm>
              <a:off x="1052" y="1686"/>
              <a:ext cx="21" cy="20"/>
            </a:xfrm>
            <a:custGeom>
              <a:avLst/>
              <a:gdLst>
                <a:gd name="T0" fmla="*/ 0 w 29"/>
                <a:gd name="T1" fmla="*/ 34 h 34"/>
                <a:gd name="T2" fmla="*/ 15 w 29"/>
                <a:gd name="T3" fmla="*/ 20 h 34"/>
                <a:gd name="T4" fmla="*/ 29 w 29"/>
                <a:gd name="T5" fmla="*/ 0 h 34"/>
              </a:gdLst>
              <a:ahLst/>
              <a:cxnLst>
                <a:cxn ang="0">
                  <a:pos x="T0" y="T1"/>
                </a:cxn>
                <a:cxn ang="0">
                  <a:pos x="T2" y="T3"/>
                </a:cxn>
                <a:cxn ang="0">
                  <a:pos x="T4" y="T5"/>
                </a:cxn>
              </a:cxnLst>
              <a:rect l="0" t="0" r="r" b="b"/>
              <a:pathLst>
                <a:path w="29" h="34">
                  <a:moveTo>
                    <a:pt x="0" y="34"/>
                  </a:moveTo>
                  <a:lnTo>
                    <a:pt x="15" y="2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381" name="Line 717"/>
            <p:cNvSpPr>
              <a:spLocks noChangeShapeType="1"/>
            </p:cNvSpPr>
            <p:nvPr/>
          </p:nvSpPr>
          <p:spPr bwMode="auto">
            <a:xfrm flipV="1">
              <a:off x="1073"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382" name="Line 718"/>
            <p:cNvSpPr>
              <a:spLocks noChangeShapeType="1"/>
            </p:cNvSpPr>
            <p:nvPr/>
          </p:nvSpPr>
          <p:spPr bwMode="auto">
            <a:xfrm flipV="1">
              <a:off x="1091"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383" name="Freeform 719"/>
            <p:cNvSpPr>
              <a:spLocks/>
            </p:cNvSpPr>
            <p:nvPr/>
          </p:nvSpPr>
          <p:spPr bwMode="auto">
            <a:xfrm>
              <a:off x="1109" y="1617"/>
              <a:ext cx="22" cy="24"/>
            </a:xfrm>
            <a:custGeom>
              <a:avLst/>
              <a:gdLst>
                <a:gd name="T0" fmla="*/ 0 w 29"/>
                <a:gd name="T1" fmla="*/ 43 h 43"/>
                <a:gd name="T2" fmla="*/ 15 w 29"/>
                <a:gd name="T3" fmla="*/ 19 h 43"/>
                <a:gd name="T4" fmla="*/ 29 w 29"/>
                <a:gd name="T5" fmla="*/ 0 h 43"/>
              </a:gdLst>
              <a:ahLst/>
              <a:cxnLst>
                <a:cxn ang="0">
                  <a:pos x="T0" y="T1"/>
                </a:cxn>
                <a:cxn ang="0">
                  <a:pos x="T2" y="T3"/>
                </a:cxn>
                <a:cxn ang="0">
                  <a:pos x="T4" y="T5"/>
                </a:cxn>
              </a:cxnLst>
              <a:rect l="0" t="0" r="r" b="b"/>
              <a:pathLst>
                <a:path w="29" h="43">
                  <a:moveTo>
                    <a:pt x="0" y="43"/>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384" name="Line 720"/>
            <p:cNvSpPr>
              <a:spLocks noChangeShapeType="1"/>
            </p:cNvSpPr>
            <p:nvPr/>
          </p:nvSpPr>
          <p:spPr bwMode="auto">
            <a:xfrm flipV="1">
              <a:off x="1131"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385" name="Freeform 721"/>
            <p:cNvSpPr>
              <a:spLocks/>
            </p:cNvSpPr>
            <p:nvPr/>
          </p:nvSpPr>
          <p:spPr bwMode="auto">
            <a:xfrm>
              <a:off x="1149" y="1566"/>
              <a:ext cx="22" cy="27"/>
            </a:xfrm>
            <a:custGeom>
              <a:avLst/>
              <a:gdLst>
                <a:gd name="T0" fmla="*/ 0 w 29"/>
                <a:gd name="T1" fmla="*/ 48 h 48"/>
                <a:gd name="T2" fmla="*/ 14 w 29"/>
                <a:gd name="T3" fmla="*/ 24 h 48"/>
                <a:gd name="T4" fmla="*/ 29 w 29"/>
                <a:gd name="T5" fmla="*/ 0 h 48"/>
              </a:gdLst>
              <a:ahLst/>
              <a:cxnLst>
                <a:cxn ang="0">
                  <a:pos x="T0" y="T1"/>
                </a:cxn>
                <a:cxn ang="0">
                  <a:pos x="T2" y="T3"/>
                </a:cxn>
                <a:cxn ang="0">
                  <a:pos x="T4" y="T5"/>
                </a:cxn>
              </a:cxnLst>
              <a:rect l="0" t="0" r="r" b="b"/>
              <a:pathLst>
                <a:path w="29" h="48">
                  <a:moveTo>
                    <a:pt x="0" y="48"/>
                  </a:moveTo>
                  <a:lnTo>
                    <a:pt x="14" y="2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386" name="Line 722"/>
            <p:cNvSpPr>
              <a:spLocks noChangeShapeType="1"/>
            </p:cNvSpPr>
            <p:nvPr/>
          </p:nvSpPr>
          <p:spPr bwMode="auto">
            <a:xfrm flipV="1">
              <a:off x="1171"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387" name="Freeform 723"/>
            <p:cNvSpPr>
              <a:spLocks/>
            </p:cNvSpPr>
            <p:nvPr/>
          </p:nvSpPr>
          <p:spPr bwMode="auto">
            <a:xfrm>
              <a:off x="1189" y="1506"/>
              <a:ext cx="22" cy="30"/>
            </a:xfrm>
            <a:custGeom>
              <a:avLst/>
              <a:gdLst>
                <a:gd name="T0" fmla="*/ 0 w 29"/>
                <a:gd name="T1" fmla="*/ 53 h 53"/>
                <a:gd name="T2" fmla="*/ 14 w 29"/>
                <a:gd name="T3" fmla="*/ 29 h 53"/>
                <a:gd name="T4" fmla="*/ 29 w 29"/>
                <a:gd name="T5" fmla="*/ 0 h 53"/>
              </a:gdLst>
              <a:ahLst/>
              <a:cxnLst>
                <a:cxn ang="0">
                  <a:pos x="T0" y="T1"/>
                </a:cxn>
                <a:cxn ang="0">
                  <a:pos x="T2" y="T3"/>
                </a:cxn>
                <a:cxn ang="0">
                  <a:pos x="T4" y="T5"/>
                </a:cxn>
              </a:cxnLst>
              <a:rect l="0" t="0" r="r" b="b"/>
              <a:pathLst>
                <a:path w="29" h="53">
                  <a:moveTo>
                    <a:pt x="0" y="53"/>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388" name="Line 724"/>
            <p:cNvSpPr>
              <a:spLocks noChangeShapeType="1"/>
            </p:cNvSpPr>
            <p:nvPr/>
          </p:nvSpPr>
          <p:spPr bwMode="auto">
            <a:xfrm flipV="1">
              <a:off x="1211"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389" name="Line 725"/>
            <p:cNvSpPr>
              <a:spLocks noChangeShapeType="1"/>
            </p:cNvSpPr>
            <p:nvPr/>
          </p:nvSpPr>
          <p:spPr bwMode="auto">
            <a:xfrm flipV="1">
              <a:off x="1228"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390" name="Freeform 726"/>
            <p:cNvSpPr>
              <a:spLocks/>
            </p:cNvSpPr>
            <p:nvPr/>
          </p:nvSpPr>
          <p:spPr bwMode="auto">
            <a:xfrm>
              <a:off x="1246" y="1409"/>
              <a:ext cx="22" cy="32"/>
            </a:xfrm>
            <a:custGeom>
              <a:avLst/>
              <a:gdLst>
                <a:gd name="T0" fmla="*/ 0 w 29"/>
                <a:gd name="T1" fmla="*/ 58 h 58"/>
                <a:gd name="T2" fmla="*/ 15 w 29"/>
                <a:gd name="T3" fmla="*/ 29 h 58"/>
                <a:gd name="T4" fmla="*/ 29 w 29"/>
                <a:gd name="T5" fmla="*/ 0 h 58"/>
              </a:gdLst>
              <a:ahLst/>
              <a:cxnLst>
                <a:cxn ang="0">
                  <a:pos x="T0" y="T1"/>
                </a:cxn>
                <a:cxn ang="0">
                  <a:pos x="T2" y="T3"/>
                </a:cxn>
                <a:cxn ang="0">
                  <a:pos x="T4" y="T5"/>
                </a:cxn>
              </a:cxnLst>
              <a:rect l="0" t="0" r="r" b="b"/>
              <a:pathLst>
                <a:path w="29" h="58">
                  <a:moveTo>
                    <a:pt x="0" y="58"/>
                  </a:moveTo>
                  <a:lnTo>
                    <a:pt x="15"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391" name="Line 727"/>
            <p:cNvSpPr>
              <a:spLocks noChangeShapeType="1"/>
            </p:cNvSpPr>
            <p:nvPr/>
          </p:nvSpPr>
          <p:spPr bwMode="auto">
            <a:xfrm flipV="1">
              <a:off x="1268"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392" name="Freeform 728"/>
            <p:cNvSpPr>
              <a:spLocks/>
            </p:cNvSpPr>
            <p:nvPr/>
          </p:nvSpPr>
          <p:spPr bwMode="auto">
            <a:xfrm>
              <a:off x="1286" y="1336"/>
              <a:ext cx="22" cy="38"/>
            </a:xfrm>
            <a:custGeom>
              <a:avLst/>
              <a:gdLst>
                <a:gd name="T0" fmla="*/ 0 w 29"/>
                <a:gd name="T1" fmla="*/ 67 h 67"/>
                <a:gd name="T2" fmla="*/ 15 w 29"/>
                <a:gd name="T3" fmla="*/ 33 h 67"/>
                <a:gd name="T4" fmla="*/ 29 w 29"/>
                <a:gd name="T5" fmla="*/ 0 h 67"/>
              </a:gdLst>
              <a:ahLst/>
              <a:cxnLst>
                <a:cxn ang="0">
                  <a:pos x="T0" y="T1"/>
                </a:cxn>
                <a:cxn ang="0">
                  <a:pos x="T2" y="T3"/>
                </a:cxn>
                <a:cxn ang="0">
                  <a:pos x="T4" y="T5"/>
                </a:cxn>
              </a:cxnLst>
              <a:rect l="0" t="0" r="r" b="b"/>
              <a:pathLst>
                <a:path w="29" h="67">
                  <a:moveTo>
                    <a:pt x="0" y="67"/>
                  </a:moveTo>
                  <a:lnTo>
                    <a:pt x="15" y="33"/>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393" name="Line 729"/>
            <p:cNvSpPr>
              <a:spLocks noChangeShapeType="1"/>
            </p:cNvSpPr>
            <p:nvPr/>
          </p:nvSpPr>
          <p:spPr bwMode="auto">
            <a:xfrm flipV="1">
              <a:off x="1308"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394" name="Line 730"/>
            <p:cNvSpPr>
              <a:spLocks noChangeShapeType="1"/>
            </p:cNvSpPr>
            <p:nvPr/>
          </p:nvSpPr>
          <p:spPr bwMode="auto">
            <a:xfrm flipV="1">
              <a:off x="1326"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395" name="Freeform 731"/>
            <p:cNvSpPr>
              <a:spLocks/>
            </p:cNvSpPr>
            <p:nvPr/>
          </p:nvSpPr>
          <p:spPr bwMode="auto">
            <a:xfrm>
              <a:off x="1344" y="1222"/>
              <a:ext cx="21"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396" name="Freeform 732"/>
            <p:cNvSpPr>
              <a:spLocks/>
            </p:cNvSpPr>
            <p:nvPr/>
          </p:nvSpPr>
          <p:spPr bwMode="auto">
            <a:xfrm>
              <a:off x="1365" y="1182"/>
              <a:ext cx="18" cy="40"/>
            </a:xfrm>
            <a:custGeom>
              <a:avLst/>
              <a:gdLst>
                <a:gd name="T0" fmla="*/ 0 w 24"/>
                <a:gd name="T1" fmla="*/ 72 h 72"/>
                <a:gd name="T2" fmla="*/ 9 w 24"/>
                <a:gd name="T3" fmla="*/ 34 h 72"/>
                <a:gd name="T4" fmla="*/ 24 w 24"/>
                <a:gd name="T5" fmla="*/ 0 h 72"/>
              </a:gdLst>
              <a:ahLst/>
              <a:cxnLst>
                <a:cxn ang="0">
                  <a:pos x="T0" y="T1"/>
                </a:cxn>
                <a:cxn ang="0">
                  <a:pos x="T2" y="T3"/>
                </a:cxn>
                <a:cxn ang="0">
                  <a:pos x="T4" y="T5"/>
                </a:cxn>
              </a:cxnLst>
              <a:rect l="0" t="0" r="r" b="b"/>
              <a:pathLst>
                <a:path w="24" h="72">
                  <a:moveTo>
                    <a:pt x="0" y="72"/>
                  </a:moveTo>
                  <a:lnTo>
                    <a:pt x="9" y="3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397" name="Freeform 733"/>
            <p:cNvSpPr>
              <a:spLocks/>
            </p:cNvSpPr>
            <p:nvPr/>
          </p:nvSpPr>
          <p:spPr bwMode="auto">
            <a:xfrm>
              <a:off x="1383" y="1144"/>
              <a:ext cx="22"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398" name="Line 734"/>
            <p:cNvSpPr>
              <a:spLocks noChangeShapeType="1"/>
            </p:cNvSpPr>
            <p:nvPr/>
          </p:nvSpPr>
          <p:spPr bwMode="auto">
            <a:xfrm flipV="1">
              <a:off x="1405"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399" name="Freeform 735"/>
            <p:cNvSpPr>
              <a:spLocks/>
            </p:cNvSpPr>
            <p:nvPr/>
          </p:nvSpPr>
          <p:spPr bwMode="auto">
            <a:xfrm>
              <a:off x="1423" y="1063"/>
              <a:ext cx="21" cy="41"/>
            </a:xfrm>
            <a:custGeom>
              <a:avLst/>
              <a:gdLst>
                <a:gd name="T0" fmla="*/ 0 w 28"/>
                <a:gd name="T1" fmla="*/ 72 h 72"/>
                <a:gd name="T2" fmla="*/ 14 w 28"/>
                <a:gd name="T3" fmla="*/ 34 h 72"/>
                <a:gd name="T4" fmla="*/ 28 w 28"/>
                <a:gd name="T5" fmla="*/ 0 h 72"/>
              </a:gdLst>
              <a:ahLst/>
              <a:cxnLst>
                <a:cxn ang="0">
                  <a:pos x="T0" y="T1"/>
                </a:cxn>
                <a:cxn ang="0">
                  <a:pos x="T2" y="T3"/>
                </a:cxn>
                <a:cxn ang="0">
                  <a:pos x="T4" y="T5"/>
                </a:cxn>
              </a:cxnLst>
              <a:rect l="0" t="0" r="r" b="b"/>
              <a:pathLst>
                <a:path w="28" h="72">
                  <a:moveTo>
                    <a:pt x="0" y="72"/>
                  </a:moveTo>
                  <a:lnTo>
                    <a:pt x="14" y="3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400" name="Line 736"/>
            <p:cNvSpPr>
              <a:spLocks noChangeShapeType="1"/>
            </p:cNvSpPr>
            <p:nvPr/>
          </p:nvSpPr>
          <p:spPr bwMode="auto">
            <a:xfrm flipV="1">
              <a:off x="1444"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401" name="Line 737"/>
            <p:cNvSpPr>
              <a:spLocks noChangeShapeType="1"/>
            </p:cNvSpPr>
            <p:nvPr/>
          </p:nvSpPr>
          <p:spPr bwMode="auto">
            <a:xfrm flipV="1">
              <a:off x="1462"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402" name="Freeform 738"/>
            <p:cNvSpPr>
              <a:spLocks/>
            </p:cNvSpPr>
            <p:nvPr/>
          </p:nvSpPr>
          <p:spPr bwMode="auto">
            <a:xfrm>
              <a:off x="1480" y="945"/>
              <a:ext cx="22" cy="40"/>
            </a:xfrm>
            <a:custGeom>
              <a:avLst/>
              <a:gdLst>
                <a:gd name="T0" fmla="*/ 0 w 29"/>
                <a:gd name="T1" fmla="*/ 72 h 72"/>
                <a:gd name="T2" fmla="*/ 15 w 29"/>
                <a:gd name="T3" fmla="*/ 34 h 72"/>
                <a:gd name="T4" fmla="*/ 29 w 29"/>
                <a:gd name="T5" fmla="*/ 0 h 72"/>
              </a:gdLst>
              <a:ahLst/>
              <a:cxnLst>
                <a:cxn ang="0">
                  <a:pos x="T0" y="T1"/>
                </a:cxn>
                <a:cxn ang="0">
                  <a:pos x="T2" y="T3"/>
                </a:cxn>
                <a:cxn ang="0">
                  <a:pos x="T4" y="T5"/>
                </a:cxn>
              </a:cxnLst>
              <a:rect l="0" t="0" r="r" b="b"/>
              <a:pathLst>
                <a:path w="29" h="72">
                  <a:moveTo>
                    <a:pt x="0" y="72"/>
                  </a:moveTo>
                  <a:lnTo>
                    <a:pt x="15"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403" name="Line 739"/>
            <p:cNvSpPr>
              <a:spLocks noChangeShapeType="1"/>
            </p:cNvSpPr>
            <p:nvPr/>
          </p:nvSpPr>
          <p:spPr bwMode="auto">
            <a:xfrm flipV="1">
              <a:off x="1502"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404" name="Freeform 740"/>
            <p:cNvSpPr>
              <a:spLocks/>
            </p:cNvSpPr>
            <p:nvPr/>
          </p:nvSpPr>
          <p:spPr bwMode="auto">
            <a:xfrm>
              <a:off x="1520" y="872"/>
              <a:ext cx="22" cy="35"/>
            </a:xfrm>
            <a:custGeom>
              <a:avLst/>
              <a:gdLst>
                <a:gd name="T0" fmla="*/ 0 w 29"/>
                <a:gd name="T1" fmla="*/ 62 h 62"/>
                <a:gd name="T2" fmla="*/ 14 w 29"/>
                <a:gd name="T3" fmla="*/ 28 h 62"/>
                <a:gd name="T4" fmla="*/ 29 w 29"/>
                <a:gd name="T5" fmla="*/ 0 h 62"/>
              </a:gdLst>
              <a:ahLst/>
              <a:cxnLst>
                <a:cxn ang="0">
                  <a:pos x="T0" y="T1"/>
                </a:cxn>
                <a:cxn ang="0">
                  <a:pos x="T2" y="T3"/>
                </a:cxn>
                <a:cxn ang="0">
                  <a:pos x="T4" y="T5"/>
                </a:cxn>
              </a:cxnLst>
              <a:rect l="0" t="0" r="r" b="b"/>
              <a:pathLst>
                <a:path w="29" h="62">
                  <a:moveTo>
                    <a:pt x="0" y="62"/>
                  </a:moveTo>
                  <a:lnTo>
                    <a:pt x="14" y="28"/>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405" name="Line 741"/>
            <p:cNvSpPr>
              <a:spLocks noChangeShapeType="1"/>
            </p:cNvSpPr>
            <p:nvPr/>
          </p:nvSpPr>
          <p:spPr bwMode="auto">
            <a:xfrm flipV="1">
              <a:off x="1542"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406" name="Line 742"/>
            <p:cNvSpPr>
              <a:spLocks noChangeShapeType="1"/>
            </p:cNvSpPr>
            <p:nvPr/>
          </p:nvSpPr>
          <p:spPr bwMode="auto">
            <a:xfrm flipV="1">
              <a:off x="1560"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407" name="Freeform 743"/>
            <p:cNvSpPr>
              <a:spLocks/>
            </p:cNvSpPr>
            <p:nvPr/>
          </p:nvSpPr>
          <p:spPr bwMode="auto">
            <a:xfrm>
              <a:off x="1578" y="769"/>
              <a:ext cx="22" cy="33"/>
            </a:xfrm>
            <a:custGeom>
              <a:avLst/>
              <a:gdLst>
                <a:gd name="T0" fmla="*/ 0 w 29"/>
                <a:gd name="T1" fmla="*/ 58 h 58"/>
                <a:gd name="T2" fmla="*/ 14 w 29"/>
                <a:gd name="T3" fmla="*/ 29 h 58"/>
                <a:gd name="T4" fmla="*/ 29 w 29"/>
                <a:gd name="T5" fmla="*/ 0 h 58"/>
              </a:gdLst>
              <a:ahLst/>
              <a:cxnLst>
                <a:cxn ang="0">
                  <a:pos x="T0" y="T1"/>
                </a:cxn>
                <a:cxn ang="0">
                  <a:pos x="T2" y="T3"/>
                </a:cxn>
                <a:cxn ang="0">
                  <a:pos x="T4" y="T5"/>
                </a:cxn>
              </a:cxnLst>
              <a:rect l="0" t="0" r="r" b="b"/>
              <a:pathLst>
                <a:path w="29" h="58">
                  <a:moveTo>
                    <a:pt x="0" y="58"/>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408" name="Line 744"/>
            <p:cNvSpPr>
              <a:spLocks noChangeShapeType="1"/>
            </p:cNvSpPr>
            <p:nvPr/>
          </p:nvSpPr>
          <p:spPr bwMode="auto">
            <a:xfrm flipV="1">
              <a:off x="1600"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409" name="Freeform 745"/>
            <p:cNvSpPr>
              <a:spLocks/>
            </p:cNvSpPr>
            <p:nvPr/>
          </p:nvSpPr>
          <p:spPr bwMode="auto">
            <a:xfrm>
              <a:off x="1618" y="712"/>
              <a:ext cx="21" cy="27"/>
            </a:xfrm>
            <a:custGeom>
              <a:avLst/>
              <a:gdLst>
                <a:gd name="T0" fmla="*/ 0 w 28"/>
                <a:gd name="T1" fmla="*/ 48 h 48"/>
                <a:gd name="T2" fmla="*/ 14 w 28"/>
                <a:gd name="T3" fmla="*/ 24 h 48"/>
                <a:gd name="T4" fmla="*/ 28 w 28"/>
                <a:gd name="T5" fmla="*/ 0 h 48"/>
              </a:gdLst>
              <a:ahLst/>
              <a:cxnLst>
                <a:cxn ang="0">
                  <a:pos x="T0" y="T1"/>
                </a:cxn>
                <a:cxn ang="0">
                  <a:pos x="T2" y="T3"/>
                </a:cxn>
                <a:cxn ang="0">
                  <a:pos x="T4" y="T5"/>
                </a:cxn>
              </a:cxnLst>
              <a:rect l="0" t="0" r="r" b="b"/>
              <a:pathLst>
                <a:path w="28" h="48">
                  <a:moveTo>
                    <a:pt x="0" y="48"/>
                  </a:moveTo>
                  <a:lnTo>
                    <a:pt x="14" y="2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410" name="Freeform 746"/>
            <p:cNvSpPr>
              <a:spLocks/>
            </p:cNvSpPr>
            <p:nvPr/>
          </p:nvSpPr>
          <p:spPr bwMode="auto">
            <a:xfrm>
              <a:off x="1639" y="686"/>
              <a:ext cx="18" cy="26"/>
            </a:xfrm>
            <a:custGeom>
              <a:avLst/>
              <a:gdLst>
                <a:gd name="T0" fmla="*/ 0 w 24"/>
                <a:gd name="T1" fmla="*/ 47 h 47"/>
                <a:gd name="T2" fmla="*/ 10 w 24"/>
                <a:gd name="T3" fmla="*/ 24 h 47"/>
                <a:gd name="T4" fmla="*/ 24 w 24"/>
                <a:gd name="T5" fmla="*/ 0 h 47"/>
              </a:gdLst>
              <a:ahLst/>
              <a:cxnLst>
                <a:cxn ang="0">
                  <a:pos x="T0" y="T1"/>
                </a:cxn>
                <a:cxn ang="0">
                  <a:pos x="T2" y="T3"/>
                </a:cxn>
                <a:cxn ang="0">
                  <a:pos x="T4" y="T5"/>
                </a:cxn>
              </a:cxnLst>
              <a:rect l="0" t="0" r="r" b="b"/>
              <a:pathLst>
                <a:path w="24" h="47">
                  <a:moveTo>
                    <a:pt x="0" y="47"/>
                  </a:moveTo>
                  <a:lnTo>
                    <a:pt x="10" y="2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411" name="Freeform 747"/>
            <p:cNvSpPr>
              <a:spLocks/>
            </p:cNvSpPr>
            <p:nvPr/>
          </p:nvSpPr>
          <p:spPr bwMode="auto">
            <a:xfrm>
              <a:off x="1657" y="664"/>
              <a:ext cx="21" cy="22"/>
            </a:xfrm>
            <a:custGeom>
              <a:avLst/>
              <a:gdLst>
                <a:gd name="T0" fmla="*/ 0 w 29"/>
                <a:gd name="T1" fmla="*/ 39 h 39"/>
                <a:gd name="T2" fmla="*/ 15 w 29"/>
                <a:gd name="T3" fmla="*/ 19 h 39"/>
                <a:gd name="T4" fmla="*/ 29 w 29"/>
                <a:gd name="T5" fmla="*/ 0 h 39"/>
              </a:gdLst>
              <a:ahLst/>
              <a:cxnLst>
                <a:cxn ang="0">
                  <a:pos x="T0" y="T1"/>
                </a:cxn>
                <a:cxn ang="0">
                  <a:pos x="T2" y="T3"/>
                </a:cxn>
                <a:cxn ang="0">
                  <a:pos x="T4" y="T5"/>
                </a:cxn>
              </a:cxnLst>
              <a:rect l="0" t="0" r="r" b="b"/>
              <a:pathLst>
                <a:path w="29" h="39">
                  <a:moveTo>
                    <a:pt x="0" y="39"/>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412" name="Freeform 748"/>
            <p:cNvSpPr>
              <a:spLocks/>
            </p:cNvSpPr>
            <p:nvPr/>
          </p:nvSpPr>
          <p:spPr bwMode="auto">
            <a:xfrm>
              <a:off x="1678" y="643"/>
              <a:ext cx="18" cy="21"/>
            </a:xfrm>
            <a:custGeom>
              <a:avLst/>
              <a:gdLst>
                <a:gd name="T0" fmla="*/ 0 w 24"/>
                <a:gd name="T1" fmla="*/ 38 h 38"/>
                <a:gd name="T2" fmla="*/ 15 w 24"/>
                <a:gd name="T3" fmla="*/ 19 h 38"/>
                <a:gd name="T4" fmla="*/ 24 w 24"/>
                <a:gd name="T5" fmla="*/ 0 h 38"/>
              </a:gdLst>
              <a:ahLst/>
              <a:cxnLst>
                <a:cxn ang="0">
                  <a:pos x="T0" y="T1"/>
                </a:cxn>
                <a:cxn ang="0">
                  <a:pos x="T2" y="T3"/>
                </a:cxn>
                <a:cxn ang="0">
                  <a:pos x="T4" y="T5"/>
                </a:cxn>
              </a:cxnLst>
              <a:rect l="0" t="0" r="r" b="b"/>
              <a:pathLst>
                <a:path w="24" h="38">
                  <a:moveTo>
                    <a:pt x="0" y="38"/>
                  </a:moveTo>
                  <a:lnTo>
                    <a:pt x="15" y="19"/>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413" name="Freeform 749"/>
            <p:cNvSpPr>
              <a:spLocks/>
            </p:cNvSpPr>
            <p:nvPr/>
          </p:nvSpPr>
          <p:spPr bwMode="auto">
            <a:xfrm>
              <a:off x="1696" y="626"/>
              <a:ext cx="18" cy="17"/>
            </a:xfrm>
            <a:custGeom>
              <a:avLst/>
              <a:gdLst>
                <a:gd name="T0" fmla="*/ 0 w 24"/>
                <a:gd name="T1" fmla="*/ 29 h 29"/>
                <a:gd name="T2" fmla="*/ 10 w 24"/>
                <a:gd name="T3" fmla="*/ 14 h 29"/>
                <a:gd name="T4" fmla="*/ 24 w 24"/>
                <a:gd name="T5" fmla="*/ 0 h 29"/>
              </a:gdLst>
              <a:ahLst/>
              <a:cxnLst>
                <a:cxn ang="0">
                  <a:pos x="T0" y="T1"/>
                </a:cxn>
                <a:cxn ang="0">
                  <a:pos x="T2" y="T3"/>
                </a:cxn>
                <a:cxn ang="0">
                  <a:pos x="T4" y="T5"/>
                </a:cxn>
              </a:cxnLst>
              <a:rect l="0" t="0" r="r" b="b"/>
              <a:pathLst>
                <a:path w="24" h="29">
                  <a:moveTo>
                    <a:pt x="0" y="29"/>
                  </a:moveTo>
                  <a:lnTo>
                    <a:pt x="10" y="1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414" name="Freeform 750"/>
            <p:cNvSpPr>
              <a:spLocks/>
            </p:cNvSpPr>
            <p:nvPr/>
          </p:nvSpPr>
          <p:spPr bwMode="auto">
            <a:xfrm>
              <a:off x="1714" y="610"/>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415" name="Line 751"/>
            <p:cNvSpPr>
              <a:spLocks noChangeShapeType="1"/>
            </p:cNvSpPr>
            <p:nvPr/>
          </p:nvSpPr>
          <p:spPr bwMode="auto">
            <a:xfrm flipV="1">
              <a:off x="1736"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416" name="Freeform 752"/>
            <p:cNvSpPr>
              <a:spLocks/>
            </p:cNvSpPr>
            <p:nvPr/>
          </p:nvSpPr>
          <p:spPr bwMode="auto">
            <a:xfrm>
              <a:off x="1754" y="591"/>
              <a:ext cx="22" cy="8"/>
            </a:xfrm>
            <a:custGeom>
              <a:avLst/>
              <a:gdLst>
                <a:gd name="T0" fmla="*/ 0 w 29"/>
                <a:gd name="T1" fmla="*/ 14 h 14"/>
                <a:gd name="T2" fmla="*/ 14 w 29"/>
                <a:gd name="T3" fmla="*/ 4 h 14"/>
                <a:gd name="T4" fmla="*/ 29 w 29"/>
                <a:gd name="T5" fmla="*/ 0 h 14"/>
              </a:gdLst>
              <a:ahLst/>
              <a:cxnLst>
                <a:cxn ang="0">
                  <a:pos x="T0" y="T1"/>
                </a:cxn>
                <a:cxn ang="0">
                  <a:pos x="T2" y="T3"/>
                </a:cxn>
                <a:cxn ang="0">
                  <a:pos x="T4" y="T5"/>
                </a:cxn>
              </a:cxnLst>
              <a:rect l="0" t="0" r="r" b="b"/>
              <a:pathLst>
                <a:path w="29" h="14">
                  <a:moveTo>
                    <a:pt x="0" y="14"/>
                  </a:moveTo>
                  <a:lnTo>
                    <a:pt x="14" y="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417" name="Freeform 753"/>
            <p:cNvSpPr>
              <a:spLocks/>
            </p:cNvSpPr>
            <p:nvPr/>
          </p:nvSpPr>
          <p:spPr bwMode="auto">
            <a:xfrm>
              <a:off x="1776" y="586"/>
              <a:ext cx="18" cy="5"/>
            </a:xfrm>
            <a:custGeom>
              <a:avLst/>
              <a:gdLst>
                <a:gd name="T0" fmla="*/ 0 w 24"/>
                <a:gd name="T1" fmla="*/ 10 h 10"/>
                <a:gd name="T2" fmla="*/ 14 w 24"/>
                <a:gd name="T3" fmla="*/ 5 h 10"/>
                <a:gd name="T4" fmla="*/ 24 w 24"/>
                <a:gd name="T5" fmla="*/ 0 h 10"/>
              </a:gdLst>
              <a:ahLst/>
              <a:cxnLst>
                <a:cxn ang="0">
                  <a:pos x="T0" y="T1"/>
                </a:cxn>
                <a:cxn ang="0">
                  <a:pos x="T2" y="T3"/>
                </a:cxn>
                <a:cxn ang="0">
                  <a:pos x="T4" y="T5"/>
                </a:cxn>
              </a:cxnLst>
              <a:rect l="0" t="0" r="r" b="b"/>
              <a:pathLst>
                <a:path w="24" h="10">
                  <a:moveTo>
                    <a:pt x="0" y="10"/>
                  </a:moveTo>
                  <a:lnTo>
                    <a:pt x="14" y="5"/>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418" name="Freeform 754"/>
            <p:cNvSpPr>
              <a:spLocks/>
            </p:cNvSpPr>
            <p:nvPr/>
          </p:nvSpPr>
          <p:spPr bwMode="auto">
            <a:xfrm>
              <a:off x="1794" y="586"/>
              <a:ext cx="18" cy="0"/>
            </a:xfrm>
            <a:custGeom>
              <a:avLst/>
              <a:gdLst>
                <a:gd name="T0" fmla="*/ 0 w 24"/>
                <a:gd name="T1" fmla="*/ 9 w 24"/>
                <a:gd name="T2" fmla="*/ 24 w 24"/>
              </a:gdLst>
              <a:ahLst/>
              <a:cxnLst>
                <a:cxn ang="0">
                  <a:pos x="T0" y="0"/>
                </a:cxn>
                <a:cxn ang="0">
                  <a:pos x="T1" y="0"/>
                </a:cxn>
                <a:cxn ang="0">
                  <a:pos x="T2" y="0"/>
                </a:cxn>
              </a:cxnLst>
              <a:rect l="0" t="0" r="r" b="b"/>
              <a:pathLst>
                <a:path w="24">
                  <a:moveTo>
                    <a:pt x="0" y="0"/>
                  </a:moveTo>
                  <a:lnTo>
                    <a:pt x="9"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419" name="Freeform 755"/>
            <p:cNvSpPr>
              <a:spLocks/>
            </p:cNvSpPr>
            <p:nvPr/>
          </p:nvSpPr>
          <p:spPr bwMode="auto">
            <a:xfrm>
              <a:off x="1812" y="586"/>
              <a:ext cx="21" cy="0"/>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420" name="Freeform 756"/>
            <p:cNvSpPr>
              <a:spLocks/>
            </p:cNvSpPr>
            <p:nvPr/>
          </p:nvSpPr>
          <p:spPr bwMode="auto">
            <a:xfrm>
              <a:off x="1833" y="586"/>
              <a:ext cx="18" cy="5"/>
            </a:xfrm>
            <a:custGeom>
              <a:avLst/>
              <a:gdLst>
                <a:gd name="T0" fmla="*/ 0 w 24"/>
                <a:gd name="T1" fmla="*/ 0 h 10"/>
                <a:gd name="T2" fmla="*/ 10 w 24"/>
                <a:gd name="T3" fmla="*/ 5 h 10"/>
                <a:gd name="T4" fmla="*/ 24 w 24"/>
                <a:gd name="T5" fmla="*/ 10 h 10"/>
              </a:gdLst>
              <a:ahLst/>
              <a:cxnLst>
                <a:cxn ang="0">
                  <a:pos x="T0" y="T1"/>
                </a:cxn>
                <a:cxn ang="0">
                  <a:pos x="T2" y="T3"/>
                </a:cxn>
                <a:cxn ang="0">
                  <a:pos x="T4" y="T5"/>
                </a:cxn>
              </a:cxnLst>
              <a:rect l="0" t="0" r="r" b="b"/>
              <a:pathLst>
                <a:path w="24" h="10">
                  <a:moveTo>
                    <a:pt x="0" y="0"/>
                  </a:moveTo>
                  <a:lnTo>
                    <a:pt x="10" y="5"/>
                  </a:lnTo>
                  <a:lnTo>
                    <a:pt x="24"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421" name="Freeform 757"/>
            <p:cNvSpPr>
              <a:spLocks/>
            </p:cNvSpPr>
            <p:nvPr/>
          </p:nvSpPr>
          <p:spPr bwMode="auto">
            <a:xfrm>
              <a:off x="1851" y="591"/>
              <a:ext cx="22" cy="8"/>
            </a:xfrm>
            <a:custGeom>
              <a:avLst/>
              <a:gdLst>
                <a:gd name="T0" fmla="*/ 0 w 29"/>
                <a:gd name="T1" fmla="*/ 0 h 14"/>
                <a:gd name="T2" fmla="*/ 15 w 29"/>
                <a:gd name="T3" fmla="*/ 4 h 14"/>
                <a:gd name="T4" fmla="*/ 29 w 29"/>
                <a:gd name="T5" fmla="*/ 14 h 14"/>
              </a:gdLst>
              <a:ahLst/>
              <a:cxnLst>
                <a:cxn ang="0">
                  <a:pos x="T0" y="T1"/>
                </a:cxn>
                <a:cxn ang="0">
                  <a:pos x="T2" y="T3"/>
                </a:cxn>
                <a:cxn ang="0">
                  <a:pos x="T4" y="T5"/>
                </a:cxn>
              </a:cxnLst>
              <a:rect l="0" t="0" r="r" b="b"/>
              <a:pathLst>
                <a:path w="29" h="14">
                  <a:moveTo>
                    <a:pt x="0" y="0"/>
                  </a:moveTo>
                  <a:lnTo>
                    <a:pt x="15" y="4"/>
                  </a:lnTo>
                  <a:lnTo>
                    <a:pt x="29" y="1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422" name="Line 758"/>
            <p:cNvSpPr>
              <a:spLocks noChangeShapeType="1"/>
            </p:cNvSpPr>
            <p:nvPr/>
          </p:nvSpPr>
          <p:spPr bwMode="auto">
            <a:xfrm>
              <a:off x="1873"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423" name="Freeform 759"/>
            <p:cNvSpPr>
              <a:spLocks/>
            </p:cNvSpPr>
            <p:nvPr/>
          </p:nvSpPr>
          <p:spPr bwMode="auto">
            <a:xfrm>
              <a:off x="1891" y="610"/>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424" name="Freeform 760"/>
            <p:cNvSpPr>
              <a:spLocks/>
            </p:cNvSpPr>
            <p:nvPr/>
          </p:nvSpPr>
          <p:spPr bwMode="auto">
            <a:xfrm>
              <a:off x="1913" y="626"/>
              <a:ext cx="18" cy="17"/>
            </a:xfrm>
            <a:custGeom>
              <a:avLst/>
              <a:gdLst>
                <a:gd name="T0" fmla="*/ 0 w 24"/>
                <a:gd name="T1" fmla="*/ 0 h 29"/>
                <a:gd name="T2" fmla="*/ 14 w 24"/>
                <a:gd name="T3" fmla="*/ 14 h 29"/>
                <a:gd name="T4" fmla="*/ 24 w 24"/>
                <a:gd name="T5" fmla="*/ 29 h 29"/>
              </a:gdLst>
              <a:ahLst/>
              <a:cxnLst>
                <a:cxn ang="0">
                  <a:pos x="T0" y="T1"/>
                </a:cxn>
                <a:cxn ang="0">
                  <a:pos x="T2" y="T3"/>
                </a:cxn>
                <a:cxn ang="0">
                  <a:pos x="T4" y="T5"/>
                </a:cxn>
              </a:cxnLst>
              <a:rect l="0" t="0" r="r" b="b"/>
              <a:pathLst>
                <a:path w="24" h="29">
                  <a:moveTo>
                    <a:pt x="0" y="0"/>
                  </a:moveTo>
                  <a:lnTo>
                    <a:pt x="14" y="14"/>
                  </a:lnTo>
                  <a:lnTo>
                    <a:pt x="24"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425" name="Freeform 761"/>
            <p:cNvSpPr>
              <a:spLocks/>
            </p:cNvSpPr>
            <p:nvPr/>
          </p:nvSpPr>
          <p:spPr bwMode="auto">
            <a:xfrm>
              <a:off x="1931" y="643"/>
              <a:ext cx="18" cy="21"/>
            </a:xfrm>
            <a:custGeom>
              <a:avLst/>
              <a:gdLst>
                <a:gd name="T0" fmla="*/ 0 w 24"/>
                <a:gd name="T1" fmla="*/ 0 h 38"/>
                <a:gd name="T2" fmla="*/ 9 w 24"/>
                <a:gd name="T3" fmla="*/ 19 h 38"/>
                <a:gd name="T4" fmla="*/ 24 w 24"/>
                <a:gd name="T5" fmla="*/ 38 h 38"/>
              </a:gdLst>
              <a:ahLst/>
              <a:cxnLst>
                <a:cxn ang="0">
                  <a:pos x="T0" y="T1"/>
                </a:cxn>
                <a:cxn ang="0">
                  <a:pos x="T2" y="T3"/>
                </a:cxn>
                <a:cxn ang="0">
                  <a:pos x="T4" y="T5"/>
                </a:cxn>
              </a:cxnLst>
              <a:rect l="0" t="0" r="r" b="b"/>
              <a:pathLst>
                <a:path w="24" h="38">
                  <a:moveTo>
                    <a:pt x="0" y="0"/>
                  </a:moveTo>
                  <a:lnTo>
                    <a:pt x="9" y="19"/>
                  </a:lnTo>
                  <a:lnTo>
                    <a:pt x="24" y="3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426" name="Freeform 762"/>
            <p:cNvSpPr>
              <a:spLocks/>
            </p:cNvSpPr>
            <p:nvPr/>
          </p:nvSpPr>
          <p:spPr bwMode="auto">
            <a:xfrm>
              <a:off x="1949" y="664"/>
              <a:ext cx="21" cy="22"/>
            </a:xfrm>
            <a:custGeom>
              <a:avLst/>
              <a:gdLst>
                <a:gd name="T0" fmla="*/ 0 w 29"/>
                <a:gd name="T1" fmla="*/ 0 h 39"/>
                <a:gd name="T2" fmla="*/ 14 w 29"/>
                <a:gd name="T3" fmla="*/ 19 h 39"/>
                <a:gd name="T4" fmla="*/ 29 w 29"/>
                <a:gd name="T5" fmla="*/ 39 h 39"/>
              </a:gdLst>
              <a:ahLst/>
              <a:cxnLst>
                <a:cxn ang="0">
                  <a:pos x="T0" y="T1"/>
                </a:cxn>
                <a:cxn ang="0">
                  <a:pos x="T2" y="T3"/>
                </a:cxn>
                <a:cxn ang="0">
                  <a:pos x="T4" y="T5"/>
                </a:cxn>
              </a:cxnLst>
              <a:rect l="0" t="0" r="r" b="b"/>
              <a:pathLst>
                <a:path w="29" h="39">
                  <a:moveTo>
                    <a:pt x="0" y="0"/>
                  </a:moveTo>
                  <a:lnTo>
                    <a:pt x="14" y="19"/>
                  </a:lnTo>
                  <a:lnTo>
                    <a:pt x="29" y="3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427" name="Freeform 763"/>
            <p:cNvSpPr>
              <a:spLocks/>
            </p:cNvSpPr>
            <p:nvPr/>
          </p:nvSpPr>
          <p:spPr bwMode="auto">
            <a:xfrm>
              <a:off x="1970" y="686"/>
              <a:ext cx="18" cy="26"/>
            </a:xfrm>
            <a:custGeom>
              <a:avLst/>
              <a:gdLst>
                <a:gd name="T0" fmla="*/ 0 w 24"/>
                <a:gd name="T1" fmla="*/ 0 h 47"/>
                <a:gd name="T2" fmla="*/ 9 w 24"/>
                <a:gd name="T3" fmla="*/ 24 h 47"/>
                <a:gd name="T4" fmla="*/ 24 w 24"/>
                <a:gd name="T5" fmla="*/ 47 h 47"/>
              </a:gdLst>
              <a:ahLst/>
              <a:cxnLst>
                <a:cxn ang="0">
                  <a:pos x="T0" y="T1"/>
                </a:cxn>
                <a:cxn ang="0">
                  <a:pos x="T2" y="T3"/>
                </a:cxn>
                <a:cxn ang="0">
                  <a:pos x="T4" y="T5"/>
                </a:cxn>
              </a:cxnLst>
              <a:rect l="0" t="0" r="r" b="b"/>
              <a:pathLst>
                <a:path w="24" h="47">
                  <a:moveTo>
                    <a:pt x="0" y="0"/>
                  </a:moveTo>
                  <a:lnTo>
                    <a:pt x="9" y="24"/>
                  </a:lnTo>
                  <a:lnTo>
                    <a:pt x="24" y="4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428" name="Freeform 764"/>
            <p:cNvSpPr>
              <a:spLocks/>
            </p:cNvSpPr>
            <p:nvPr/>
          </p:nvSpPr>
          <p:spPr bwMode="auto">
            <a:xfrm>
              <a:off x="1988" y="712"/>
              <a:ext cx="21" cy="27"/>
            </a:xfrm>
            <a:custGeom>
              <a:avLst/>
              <a:gdLst>
                <a:gd name="T0" fmla="*/ 0 w 28"/>
                <a:gd name="T1" fmla="*/ 0 h 48"/>
                <a:gd name="T2" fmla="*/ 14 w 28"/>
                <a:gd name="T3" fmla="*/ 24 h 48"/>
                <a:gd name="T4" fmla="*/ 28 w 28"/>
                <a:gd name="T5" fmla="*/ 48 h 48"/>
              </a:gdLst>
              <a:ahLst/>
              <a:cxnLst>
                <a:cxn ang="0">
                  <a:pos x="T0" y="T1"/>
                </a:cxn>
                <a:cxn ang="0">
                  <a:pos x="T2" y="T3"/>
                </a:cxn>
                <a:cxn ang="0">
                  <a:pos x="T4" y="T5"/>
                </a:cxn>
              </a:cxnLst>
              <a:rect l="0" t="0" r="r" b="b"/>
              <a:pathLst>
                <a:path w="28" h="48">
                  <a:moveTo>
                    <a:pt x="0" y="0"/>
                  </a:moveTo>
                  <a:lnTo>
                    <a:pt x="14" y="24"/>
                  </a:lnTo>
                  <a:lnTo>
                    <a:pt x="28"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429" name="Line 765"/>
            <p:cNvSpPr>
              <a:spLocks noChangeShapeType="1"/>
            </p:cNvSpPr>
            <p:nvPr/>
          </p:nvSpPr>
          <p:spPr bwMode="auto">
            <a:xfrm>
              <a:off x="2009"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430" name="Freeform 766"/>
            <p:cNvSpPr>
              <a:spLocks/>
            </p:cNvSpPr>
            <p:nvPr/>
          </p:nvSpPr>
          <p:spPr bwMode="auto">
            <a:xfrm>
              <a:off x="2027" y="769"/>
              <a:ext cx="22" cy="33"/>
            </a:xfrm>
            <a:custGeom>
              <a:avLst/>
              <a:gdLst>
                <a:gd name="T0" fmla="*/ 0 w 29"/>
                <a:gd name="T1" fmla="*/ 0 h 58"/>
                <a:gd name="T2" fmla="*/ 15 w 29"/>
                <a:gd name="T3" fmla="*/ 29 h 58"/>
                <a:gd name="T4" fmla="*/ 29 w 29"/>
                <a:gd name="T5" fmla="*/ 58 h 58"/>
              </a:gdLst>
              <a:ahLst/>
              <a:cxnLst>
                <a:cxn ang="0">
                  <a:pos x="T0" y="T1"/>
                </a:cxn>
                <a:cxn ang="0">
                  <a:pos x="T2" y="T3"/>
                </a:cxn>
                <a:cxn ang="0">
                  <a:pos x="T4" y="T5"/>
                </a:cxn>
              </a:cxnLst>
              <a:rect l="0" t="0" r="r" b="b"/>
              <a:pathLst>
                <a:path w="29" h="58">
                  <a:moveTo>
                    <a:pt x="0" y="0"/>
                  </a:moveTo>
                  <a:lnTo>
                    <a:pt x="15"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431" name="Line 767"/>
            <p:cNvSpPr>
              <a:spLocks noChangeShapeType="1"/>
            </p:cNvSpPr>
            <p:nvPr/>
          </p:nvSpPr>
          <p:spPr bwMode="auto">
            <a:xfrm>
              <a:off x="2049"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432" name="Line 768"/>
            <p:cNvSpPr>
              <a:spLocks noChangeShapeType="1"/>
            </p:cNvSpPr>
            <p:nvPr/>
          </p:nvSpPr>
          <p:spPr bwMode="auto">
            <a:xfrm>
              <a:off x="2067"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433" name="Freeform 769"/>
            <p:cNvSpPr>
              <a:spLocks/>
            </p:cNvSpPr>
            <p:nvPr/>
          </p:nvSpPr>
          <p:spPr bwMode="auto">
            <a:xfrm>
              <a:off x="2085" y="872"/>
              <a:ext cx="22" cy="35"/>
            </a:xfrm>
            <a:custGeom>
              <a:avLst/>
              <a:gdLst>
                <a:gd name="T0" fmla="*/ 0 w 29"/>
                <a:gd name="T1" fmla="*/ 0 h 62"/>
                <a:gd name="T2" fmla="*/ 15 w 29"/>
                <a:gd name="T3" fmla="*/ 28 h 62"/>
                <a:gd name="T4" fmla="*/ 29 w 29"/>
                <a:gd name="T5" fmla="*/ 62 h 62"/>
              </a:gdLst>
              <a:ahLst/>
              <a:cxnLst>
                <a:cxn ang="0">
                  <a:pos x="T0" y="T1"/>
                </a:cxn>
                <a:cxn ang="0">
                  <a:pos x="T2" y="T3"/>
                </a:cxn>
                <a:cxn ang="0">
                  <a:pos x="T4" y="T5"/>
                </a:cxn>
              </a:cxnLst>
              <a:rect l="0" t="0" r="r" b="b"/>
              <a:pathLst>
                <a:path w="29" h="62">
                  <a:moveTo>
                    <a:pt x="0" y="0"/>
                  </a:moveTo>
                  <a:lnTo>
                    <a:pt x="15" y="28"/>
                  </a:lnTo>
                  <a:lnTo>
                    <a:pt x="29" y="6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434" name="Line 770"/>
            <p:cNvSpPr>
              <a:spLocks noChangeShapeType="1"/>
            </p:cNvSpPr>
            <p:nvPr/>
          </p:nvSpPr>
          <p:spPr bwMode="auto">
            <a:xfrm>
              <a:off x="2107"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435" name="Freeform 771"/>
            <p:cNvSpPr>
              <a:spLocks/>
            </p:cNvSpPr>
            <p:nvPr/>
          </p:nvSpPr>
          <p:spPr bwMode="auto">
            <a:xfrm>
              <a:off x="2125" y="945"/>
              <a:ext cx="22" cy="40"/>
            </a:xfrm>
            <a:custGeom>
              <a:avLst/>
              <a:gdLst>
                <a:gd name="T0" fmla="*/ 0 w 29"/>
                <a:gd name="T1" fmla="*/ 0 h 72"/>
                <a:gd name="T2" fmla="*/ 14 w 29"/>
                <a:gd name="T3" fmla="*/ 34 h 72"/>
                <a:gd name="T4" fmla="*/ 29 w 29"/>
                <a:gd name="T5" fmla="*/ 72 h 72"/>
              </a:gdLst>
              <a:ahLst/>
              <a:cxnLst>
                <a:cxn ang="0">
                  <a:pos x="T0" y="T1"/>
                </a:cxn>
                <a:cxn ang="0">
                  <a:pos x="T2" y="T3"/>
                </a:cxn>
                <a:cxn ang="0">
                  <a:pos x="T4" y="T5"/>
                </a:cxn>
              </a:cxnLst>
              <a:rect l="0" t="0" r="r" b="b"/>
              <a:pathLst>
                <a:path w="29" h="72">
                  <a:moveTo>
                    <a:pt x="0" y="0"/>
                  </a:moveTo>
                  <a:lnTo>
                    <a:pt x="14" y="34"/>
                  </a:lnTo>
                  <a:lnTo>
                    <a:pt x="29"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436" name="Line 772"/>
            <p:cNvSpPr>
              <a:spLocks noChangeShapeType="1"/>
            </p:cNvSpPr>
            <p:nvPr/>
          </p:nvSpPr>
          <p:spPr bwMode="auto">
            <a:xfrm>
              <a:off x="2147"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437" name="Line 773"/>
            <p:cNvSpPr>
              <a:spLocks noChangeShapeType="1"/>
            </p:cNvSpPr>
            <p:nvPr/>
          </p:nvSpPr>
          <p:spPr bwMode="auto">
            <a:xfrm>
              <a:off x="2165"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438" name="Freeform 774"/>
            <p:cNvSpPr>
              <a:spLocks/>
            </p:cNvSpPr>
            <p:nvPr/>
          </p:nvSpPr>
          <p:spPr bwMode="auto">
            <a:xfrm>
              <a:off x="2183" y="1063"/>
              <a:ext cx="21" cy="41"/>
            </a:xfrm>
            <a:custGeom>
              <a:avLst/>
              <a:gdLst>
                <a:gd name="T0" fmla="*/ 0 w 28"/>
                <a:gd name="T1" fmla="*/ 0 h 72"/>
                <a:gd name="T2" fmla="*/ 14 w 28"/>
                <a:gd name="T3" fmla="*/ 34 h 72"/>
                <a:gd name="T4" fmla="*/ 28 w 28"/>
                <a:gd name="T5" fmla="*/ 72 h 72"/>
              </a:gdLst>
              <a:ahLst/>
              <a:cxnLst>
                <a:cxn ang="0">
                  <a:pos x="T0" y="T1"/>
                </a:cxn>
                <a:cxn ang="0">
                  <a:pos x="T2" y="T3"/>
                </a:cxn>
                <a:cxn ang="0">
                  <a:pos x="T4" y="T5"/>
                </a:cxn>
              </a:cxnLst>
              <a:rect l="0" t="0" r="r" b="b"/>
              <a:pathLst>
                <a:path w="28" h="72">
                  <a:moveTo>
                    <a:pt x="0" y="0"/>
                  </a:moveTo>
                  <a:lnTo>
                    <a:pt x="14" y="34"/>
                  </a:lnTo>
                  <a:lnTo>
                    <a:pt x="28"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439" name="Line 775"/>
            <p:cNvSpPr>
              <a:spLocks noChangeShapeType="1"/>
            </p:cNvSpPr>
            <p:nvPr/>
          </p:nvSpPr>
          <p:spPr bwMode="auto">
            <a:xfrm>
              <a:off x="2204"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440" name="Freeform 776"/>
            <p:cNvSpPr>
              <a:spLocks/>
            </p:cNvSpPr>
            <p:nvPr/>
          </p:nvSpPr>
          <p:spPr bwMode="auto">
            <a:xfrm>
              <a:off x="2222" y="1144"/>
              <a:ext cx="22"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441" name="Freeform 777"/>
            <p:cNvSpPr>
              <a:spLocks/>
            </p:cNvSpPr>
            <p:nvPr/>
          </p:nvSpPr>
          <p:spPr bwMode="auto">
            <a:xfrm>
              <a:off x="2244" y="1182"/>
              <a:ext cx="18" cy="40"/>
            </a:xfrm>
            <a:custGeom>
              <a:avLst/>
              <a:gdLst>
                <a:gd name="T0" fmla="*/ 0 w 24"/>
                <a:gd name="T1" fmla="*/ 0 h 72"/>
                <a:gd name="T2" fmla="*/ 10 w 24"/>
                <a:gd name="T3" fmla="*/ 34 h 72"/>
                <a:gd name="T4" fmla="*/ 24 w 24"/>
                <a:gd name="T5" fmla="*/ 72 h 72"/>
              </a:gdLst>
              <a:ahLst/>
              <a:cxnLst>
                <a:cxn ang="0">
                  <a:pos x="T0" y="T1"/>
                </a:cxn>
                <a:cxn ang="0">
                  <a:pos x="T2" y="T3"/>
                </a:cxn>
                <a:cxn ang="0">
                  <a:pos x="T4" y="T5"/>
                </a:cxn>
              </a:cxnLst>
              <a:rect l="0" t="0" r="r" b="b"/>
              <a:pathLst>
                <a:path w="24" h="72">
                  <a:moveTo>
                    <a:pt x="0" y="0"/>
                  </a:moveTo>
                  <a:lnTo>
                    <a:pt x="10" y="34"/>
                  </a:lnTo>
                  <a:lnTo>
                    <a:pt x="24"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442" name="Freeform 778"/>
            <p:cNvSpPr>
              <a:spLocks/>
            </p:cNvSpPr>
            <p:nvPr/>
          </p:nvSpPr>
          <p:spPr bwMode="auto">
            <a:xfrm>
              <a:off x="2262" y="1222"/>
              <a:ext cx="21"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443" name="Line 779"/>
            <p:cNvSpPr>
              <a:spLocks noChangeShapeType="1"/>
            </p:cNvSpPr>
            <p:nvPr/>
          </p:nvSpPr>
          <p:spPr bwMode="auto">
            <a:xfrm>
              <a:off x="2283"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444" name="Line 780"/>
            <p:cNvSpPr>
              <a:spLocks noChangeShapeType="1"/>
            </p:cNvSpPr>
            <p:nvPr/>
          </p:nvSpPr>
          <p:spPr bwMode="auto">
            <a:xfrm>
              <a:off x="2301"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445" name="Freeform 781"/>
            <p:cNvSpPr>
              <a:spLocks/>
            </p:cNvSpPr>
            <p:nvPr/>
          </p:nvSpPr>
          <p:spPr bwMode="auto">
            <a:xfrm>
              <a:off x="2319" y="1336"/>
              <a:ext cx="22" cy="38"/>
            </a:xfrm>
            <a:custGeom>
              <a:avLst/>
              <a:gdLst>
                <a:gd name="T0" fmla="*/ 0 w 29"/>
                <a:gd name="T1" fmla="*/ 0 h 67"/>
                <a:gd name="T2" fmla="*/ 14 w 29"/>
                <a:gd name="T3" fmla="*/ 33 h 67"/>
                <a:gd name="T4" fmla="*/ 29 w 29"/>
                <a:gd name="T5" fmla="*/ 67 h 67"/>
              </a:gdLst>
              <a:ahLst/>
              <a:cxnLst>
                <a:cxn ang="0">
                  <a:pos x="T0" y="T1"/>
                </a:cxn>
                <a:cxn ang="0">
                  <a:pos x="T2" y="T3"/>
                </a:cxn>
                <a:cxn ang="0">
                  <a:pos x="T4" y="T5"/>
                </a:cxn>
              </a:cxnLst>
              <a:rect l="0" t="0" r="r" b="b"/>
              <a:pathLst>
                <a:path w="29" h="67">
                  <a:moveTo>
                    <a:pt x="0" y="0"/>
                  </a:moveTo>
                  <a:lnTo>
                    <a:pt x="14" y="33"/>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446" name="Line 782"/>
            <p:cNvSpPr>
              <a:spLocks noChangeShapeType="1"/>
            </p:cNvSpPr>
            <p:nvPr/>
          </p:nvSpPr>
          <p:spPr bwMode="auto">
            <a:xfrm>
              <a:off x="2341"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447" name="Freeform 783"/>
            <p:cNvSpPr>
              <a:spLocks/>
            </p:cNvSpPr>
            <p:nvPr/>
          </p:nvSpPr>
          <p:spPr bwMode="auto">
            <a:xfrm>
              <a:off x="2359" y="1409"/>
              <a:ext cx="22" cy="32"/>
            </a:xfrm>
            <a:custGeom>
              <a:avLst/>
              <a:gdLst>
                <a:gd name="T0" fmla="*/ 0 w 29"/>
                <a:gd name="T1" fmla="*/ 0 h 58"/>
                <a:gd name="T2" fmla="*/ 14 w 29"/>
                <a:gd name="T3" fmla="*/ 29 h 58"/>
                <a:gd name="T4" fmla="*/ 29 w 29"/>
                <a:gd name="T5" fmla="*/ 58 h 58"/>
              </a:gdLst>
              <a:ahLst/>
              <a:cxnLst>
                <a:cxn ang="0">
                  <a:pos x="T0" y="T1"/>
                </a:cxn>
                <a:cxn ang="0">
                  <a:pos x="T2" y="T3"/>
                </a:cxn>
                <a:cxn ang="0">
                  <a:pos x="T4" y="T5"/>
                </a:cxn>
              </a:cxnLst>
              <a:rect l="0" t="0" r="r" b="b"/>
              <a:pathLst>
                <a:path w="29" h="58">
                  <a:moveTo>
                    <a:pt x="0" y="0"/>
                  </a:moveTo>
                  <a:lnTo>
                    <a:pt x="14"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448" name="Line 784"/>
            <p:cNvSpPr>
              <a:spLocks noChangeShapeType="1"/>
            </p:cNvSpPr>
            <p:nvPr/>
          </p:nvSpPr>
          <p:spPr bwMode="auto">
            <a:xfrm>
              <a:off x="2381"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449" name="Line 785"/>
            <p:cNvSpPr>
              <a:spLocks noChangeShapeType="1"/>
            </p:cNvSpPr>
            <p:nvPr/>
          </p:nvSpPr>
          <p:spPr bwMode="auto">
            <a:xfrm>
              <a:off x="2399"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450" name="Freeform 786"/>
            <p:cNvSpPr>
              <a:spLocks/>
            </p:cNvSpPr>
            <p:nvPr/>
          </p:nvSpPr>
          <p:spPr bwMode="auto">
            <a:xfrm>
              <a:off x="2416" y="1506"/>
              <a:ext cx="22" cy="30"/>
            </a:xfrm>
            <a:custGeom>
              <a:avLst/>
              <a:gdLst>
                <a:gd name="T0" fmla="*/ 0 w 29"/>
                <a:gd name="T1" fmla="*/ 0 h 53"/>
                <a:gd name="T2" fmla="*/ 15 w 29"/>
                <a:gd name="T3" fmla="*/ 29 h 53"/>
                <a:gd name="T4" fmla="*/ 29 w 29"/>
                <a:gd name="T5" fmla="*/ 53 h 53"/>
              </a:gdLst>
              <a:ahLst/>
              <a:cxnLst>
                <a:cxn ang="0">
                  <a:pos x="T0" y="T1"/>
                </a:cxn>
                <a:cxn ang="0">
                  <a:pos x="T2" y="T3"/>
                </a:cxn>
                <a:cxn ang="0">
                  <a:pos x="T4" y="T5"/>
                </a:cxn>
              </a:cxnLst>
              <a:rect l="0" t="0" r="r" b="b"/>
              <a:pathLst>
                <a:path w="29" h="53">
                  <a:moveTo>
                    <a:pt x="0" y="0"/>
                  </a:moveTo>
                  <a:lnTo>
                    <a:pt x="15" y="29"/>
                  </a:lnTo>
                  <a:lnTo>
                    <a:pt x="29" y="5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451" name="Line 787"/>
            <p:cNvSpPr>
              <a:spLocks noChangeShapeType="1"/>
            </p:cNvSpPr>
            <p:nvPr/>
          </p:nvSpPr>
          <p:spPr bwMode="auto">
            <a:xfrm>
              <a:off x="2438"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452" name="Freeform 788"/>
            <p:cNvSpPr>
              <a:spLocks/>
            </p:cNvSpPr>
            <p:nvPr/>
          </p:nvSpPr>
          <p:spPr bwMode="auto">
            <a:xfrm>
              <a:off x="2456" y="1566"/>
              <a:ext cx="22" cy="27"/>
            </a:xfrm>
            <a:custGeom>
              <a:avLst/>
              <a:gdLst>
                <a:gd name="T0" fmla="*/ 0 w 29"/>
                <a:gd name="T1" fmla="*/ 0 h 48"/>
                <a:gd name="T2" fmla="*/ 15 w 29"/>
                <a:gd name="T3" fmla="*/ 24 h 48"/>
                <a:gd name="T4" fmla="*/ 29 w 29"/>
                <a:gd name="T5" fmla="*/ 48 h 48"/>
              </a:gdLst>
              <a:ahLst/>
              <a:cxnLst>
                <a:cxn ang="0">
                  <a:pos x="T0" y="T1"/>
                </a:cxn>
                <a:cxn ang="0">
                  <a:pos x="T2" y="T3"/>
                </a:cxn>
                <a:cxn ang="0">
                  <a:pos x="T4" y="T5"/>
                </a:cxn>
              </a:cxnLst>
              <a:rect l="0" t="0" r="r" b="b"/>
              <a:pathLst>
                <a:path w="29" h="48">
                  <a:moveTo>
                    <a:pt x="0" y="0"/>
                  </a:moveTo>
                  <a:lnTo>
                    <a:pt x="15" y="24"/>
                  </a:lnTo>
                  <a:lnTo>
                    <a:pt x="29"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453" name="Line 789"/>
            <p:cNvSpPr>
              <a:spLocks noChangeShapeType="1"/>
            </p:cNvSpPr>
            <p:nvPr/>
          </p:nvSpPr>
          <p:spPr bwMode="auto">
            <a:xfrm>
              <a:off x="2478"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454" name="Freeform 790"/>
            <p:cNvSpPr>
              <a:spLocks/>
            </p:cNvSpPr>
            <p:nvPr/>
          </p:nvSpPr>
          <p:spPr bwMode="auto">
            <a:xfrm>
              <a:off x="2496" y="1617"/>
              <a:ext cx="22" cy="24"/>
            </a:xfrm>
            <a:custGeom>
              <a:avLst/>
              <a:gdLst>
                <a:gd name="T0" fmla="*/ 0 w 29"/>
                <a:gd name="T1" fmla="*/ 0 h 43"/>
                <a:gd name="T2" fmla="*/ 14 w 29"/>
                <a:gd name="T3" fmla="*/ 19 h 43"/>
                <a:gd name="T4" fmla="*/ 29 w 29"/>
                <a:gd name="T5" fmla="*/ 43 h 43"/>
              </a:gdLst>
              <a:ahLst/>
              <a:cxnLst>
                <a:cxn ang="0">
                  <a:pos x="T0" y="T1"/>
                </a:cxn>
                <a:cxn ang="0">
                  <a:pos x="T2" y="T3"/>
                </a:cxn>
                <a:cxn ang="0">
                  <a:pos x="T4" y="T5"/>
                </a:cxn>
              </a:cxnLst>
              <a:rect l="0" t="0" r="r" b="b"/>
              <a:pathLst>
                <a:path w="29" h="43">
                  <a:moveTo>
                    <a:pt x="0" y="0"/>
                  </a:moveTo>
                  <a:lnTo>
                    <a:pt x="14" y="19"/>
                  </a:lnTo>
                  <a:lnTo>
                    <a:pt x="29" y="4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455" name="Line 791"/>
            <p:cNvSpPr>
              <a:spLocks noChangeShapeType="1"/>
            </p:cNvSpPr>
            <p:nvPr/>
          </p:nvSpPr>
          <p:spPr bwMode="auto">
            <a:xfrm>
              <a:off x="2518"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456" name="Line 792"/>
            <p:cNvSpPr>
              <a:spLocks noChangeShapeType="1"/>
            </p:cNvSpPr>
            <p:nvPr/>
          </p:nvSpPr>
          <p:spPr bwMode="auto">
            <a:xfrm>
              <a:off x="2536"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457" name="Freeform 793"/>
            <p:cNvSpPr>
              <a:spLocks/>
            </p:cNvSpPr>
            <p:nvPr/>
          </p:nvSpPr>
          <p:spPr bwMode="auto">
            <a:xfrm>
              <a:off x="2554" y="1686"/>
              <a:ext cx="21" cy="20"/>
            </a:xfrm>
            <a:custGeom>
              <a:avLst/>
              <a:gdLst>
                <a:gd name="T0" fmla="*/ 0 w 29"/>
                <a:gd name="T1" fmla="*/ 0 h 34"/>
                <a:gd name="T2" fmla="*/ 14 w 29"/>
                <a:gd name="T3" fmla="*/ 20 h 34"/>
                <a:gd name="T4" fmla="*/ 29 w 29"/>
                <a:gd name="T5" fmla="*/ 34 h 34"/>
              </a:gdLst>
              <a:ahLst/>
              <a:cxnLst>
                <a:cxn ang="0">
                  <a:pos x="T0" y="T1"/>
                </a:cxn>
                <a:cxn ang="0">
                  <a:pos x="T2" y="T3"/>
                </a:cxn>
                <a:cxn ang="0">
                  <a:pos x="T4" y="T5"/>
                </a:cxn>
              </a:cxnLst>
              <a:rect l="0" t="0" r="r" b="b"/>
              <a:pathLst>
                <a:path w="29" h="34">
                  <a:moveTo>
                    <a:pt x="0" y="0"/>
                  </a:moveTo>
                  <a:lnTo>
                    <a:pt x="14" y="20"/>
                  </a:lnTo>
                  <a:lnTo>
                    <a:pt x="29" y="3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458" name="Line 794"/>
            <p:cNvSpPr>
              <a:spLocks noChangeShapeType="1"/>
            </p:cNvSpPr>
            <p:nvPr/>
          </p:nvSpPr>
          <p:spPr bwMode="auto">
            <a:xfrm>
              <a:off x="2575"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459" name="Freeform 795"/>
            <p:cNvSpPr>
              <a:spLocks/>
            </p:cNvSpPr>
            <p:nvPr/>
          </p:nvSpPr>
          <p:spPr bwMode="auto">
            <a:xfrm>
              <a:off x="2593" y="1725"/>
              <a:ext cx="21" cy="15"/>
            </a:xfrm>
            <a:custGeom>
              <a:avLst/>
              <a:gdLst>
                <a:gd name="T0" fmla="*/ 0 w 28"/>
                <a:gd name="T1" fmla="*/ 0 h 28"/>
                <a:gd name="T2" fmla="*/ 14 w 28"/>
                <a:gd name="T3" fmla="*/ 14 h 28"/>
                <a:gd name="T4" fmla="*/ 28 w 28"/>
                <a:gd name="T5" fmla="*/ 28 h 28"/>
              </a:gdLst>
              <a:ahLst/>
              <a:cxnLst>
                <a:cxn ang="0">
                  <a:pos x="T0" y="T1"/>
                </a:cxn>
                <a:cxn ang="0">
                  <a:pos x="T2" y="T3"/>
                </a:cxn>
                <a:cxn ang="0">
                  <a:pos x="T4" y="T5"/>
                </a:cxn>
              </a:cxnLst>
              <a:rect l="0" t="0" r="r" b="b"/>
              <a:pathLst>
                <a:path w="28" h="28">
                  <a:moveTo>
                    <a:pt x="0" y="0"/>
                  </a:moveTo>
                  <a:lnTo>
                    <a:pt x="14" y="14"/>
                  </a:lnTo>
                  <a:lnTo>
                    <a:pt x="28" y="2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460" name="Line 796"/>
            <p:cNvSpPr>
              <a:spLocks noChangeShapeType="1"/>
            </p:cNvSpPr>
            <p:nvPr/>
          </p:nvSpPr>
          <p:spPr bwMode="auto">
            <a:xfrm>
              <a:off x="2614"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461" name="Freeform 797"/>
            <p:cNvSpPr>
              <a:spLocks/>
            </p:cNvSpPr>
            <p:nvPr/>
          </p:nvSpPr>
          <p:spPr bwMode="auto">
            <a:xfrm>
              <a:off x="2632" y="1757"/>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462" name="Line 798"/>
            <p:cNvSpPr>
              <a:spLocks noChangeShapeType="1"/>
            </p:cNvSpPr>
            <p:nvPr/>
          </p:nvSpPr>
          <p:spPr bwMode="auto">
            <a:xfrm>
              <a:off x="2654"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463" name="Line 799"/>
            <p:cNvSpPr>
              <a:spLocks noChangeShapeType="1"/>
            </p:cNvSpPr>
            <p:nvPr/>
          </p:nvSpPr>
          <p:spPr bwMode="auto">
            <a:xfrm>
              <a:off x="2672"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464" name="Freeform 800"/>
            <p:cNvSpPr>
              <a:spLocks/>
            </p:cNvSpPr>
            <p:nvPr/>
          </p:nvSpPr>
          <p:spPr bwMode="auto">
            <a:xfrm>
              <a:off x="2690" y="1797"/>
              <a:ext cx="22" cy="11"/>
            </a:xfrm>
            <a:custGeom>
              <a:avLst/>
              <a:gdLst>
                <a:gd name="T0" fmla="*/ 0 w 29"/>
                <a:gd name="T1" fmla="*/ 0 h 19"/>
                <a:gd name="T2" fmla="*/ 14 w 29"/>
                <a:gd name="T3" fmla="*/ 10 h 19"/>
                <a:gd name="T4" fmla="*/ 29 w 29"/>
                <a:gd name="T5" fmla="*/ 19 h 19"/>
              </a:gdLst>
              <a:ahLst/>
              <a:cxnLst>
                <a:cxn ang="0">
                  <a:pos x="T0" y="T1"/>
                </a:cxn>
                <a:cxn ang="0">
                  <a:pos x="T2" y="T3"/>
                </a:cxn>
                <a:cxn ang="0">
                  <a:pos x="T4" y="T5"/>
                </a:cxn>
              </a:cxnLst>
              <a:rect l="0" t="0" r="r" b="b"/>
              <a:pathLst>
                <a:path w="29" h="19">
                  <a:moveTo>
                    <a:pt x="0" y="0"/>
                  </a:moveTo>
                  <a:lnTo>
                    <a:pt x="14" y="10"/>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465" name="Line 801"/>
            <p:cNvSpPr>
              <a:spLocks noChangeShapeType="1"/>
            </p:cNvSpPr>
            <p:nvPr/>
          </p:nvSpPr>
          <p:spPr bwMode="auto">
            <a:xfrm>
              <a:off x="2712"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466" name="Freeform 802"/>
            <p:cNvSpPr>
              <a:spLocks/>
            </p:cNvSpPr>
            <p:nvPr/>
          </p:nvSpPr>
          <p:spPr bwMode="auto">
            <a:xfrm>
              <a:off x="2730" y="1819"/>
              <a:ext cx="22" cy="11"/>
            </a:xfrm>
            <a:custGeom>
              <a:avLst/>
              <a:gdLst>
                <a:gd name="T0" fmla="*/ 0 w 29"/>
                <a:gd name="T1" fmla="*/ 0 h 19"/>
                <a:gd name="T2" fmla="*/ 14 w 29"/>
                <a:gd name="T3" fmla="*/ 9 h 19"/>
                <a:gd name="T4" fmla="*/ 29 w 29"/>
                <a:gd name="T5" fmla="*/ 19 h 19"/>
              </a:gdLst>
              <a:ahLst/>
              <a:cxnLst>
                <a:cxn ang="0">
                  <a:pos x="T0" y="T1"/>
                </a:cxn>
                <a:cxn ang="0">
                  <a:pos x="T2" y="T3"/>
                </a:cxn>
                <a:cxn ang="0">
                  <a:pos x="T4" y="T5"/>
                </a:cxn>
              </a:cxnLst>
              <a:rect l="0" t="0" r="r" b="b"/>
              <a:pathLst>
                <a:path w="29" h="19">
                  <a:moveTo>
                    <a:pt x="0" y="0"/>
                  </a:moveTo>
                  <a:lnTo>
                    <a:pt x="14" y="9"/>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467" name="Line 803"/>
            <p:cNvSpPr>
              <a:spLocks noChangeShapeType="1"/>
            </p:cNvSpPr>
            <p:nvPr/>
          </p:nvSpPr>
          <p:spPr bwMode="auto">
            <a:xfrm>
              <a:off x="2752"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468" name="Line 804"/>
            <p:cNvSpPr>
              <a:spLocks noChangeShapeType="1"/>
            </p:cNvSpPr>
            <p:nvPr/>
          </p:nvSpPr>
          <p:spPr bwMode="auto">
            <a:xfrm>
              <a:off x="2770"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469" name="Freeform 805"/>
            <p:cNvSpPr>
              <a:spLocks/>
            </p:cNvSpPr>
            <p:nvPr/>
          </p:nvSpPr>
          <p:spPr bwMode="auto">
            <a:xfrm>
              <a:off x="2788" y="1846"/>
              <a:ext cx="21" cy="5"/>
            </a:xfrm>
            <a:custGeom>
              <a:avLst/>
              <a:gdLst>
                <a:gd name="T0" fmla="*/ 0 w 28"/>
                <a:gd name="T1" fmla="*/ 0 h 9"/>
                <a:gd name="T2" fmla="*/ 14 w 28"/>
                <a:gd name="T3" fmla="*/ 4 h 9"/>
                <a:gd name="T4" fmla="*/ 28 w 28"/>
                <a:gd name="T5" fmla="*/ 9 h 9"/>
              </a:gdLst>
              <a:ahLst/>
              <a:cxnLst>
                <a:cxn ang="0">
                  <a:pos x="T0" y="T1"/>
                </a:cxn>
                <a:cxn ang="0">
                  <a:pos x="T2" y="T3"/>
                </a:cxn>
                <a:cxn ang="0">
                  <a:pos x="T4" y="T5"/>
                </a:cxn>
              </a:cxnLst>
              <a:rect l="0" t="0" r="r" b="b"/>
              <a:pathLst>
                <a:path w="28" h="9">
                  <a:moveTo>
                    <a:pt x="0" y="0"/>
                  </a:moveTo>
                  <a:lnTo>
                    <a:pt x="14" y="4"/>
                  </a:lnTo>
                  <a:lnTo>
                    <a:pt x="28"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470" name="Line 806"/>
            <p:cNvSpPr>
              <a:spLocks noChangeShapeType="1"/>
            </p:cNvSpPr>
            <p:nvPr/>
          </p:nvSpPr>
          <p:spPr bwMode="auto">
            <a:xfrm>
              <a:off x="2809"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471" name="Freeform 807"/>
            <p:cNvSpPr>
              <a:spLocks/>
            </p:cNvSpPr>
            <p:nvPr/>
          </p:nvSpPr>
          <p:spPr bwMode="auto">
            <a:xfrm>
              <a:off x="2827" y="1857"/>
              <a:ext cx="22" cy="5"/>
            </a:xfrm>
            <a:custGeom>
              <a:avLst/>
              <a:gdLst>
                <a:gd name="T0" fmla="*/ 0 w 29"/>
                <a:gd name="T1" fmla="*/ 0 h 9"/>
                <a:gd name="T2" fmla="*/ 15 w 29"/>
                <a:gd name="T3" fmla="*/ 5 h 9"/>
                <a:gd name="T4" fmla="*/ 29 w 29"/>
                <a:gd name="T5" fmla="*/ 9 h 9"/>
              </a:gdLst>
              <a:ahLst/>
              <a:cxnLst>
                <a:cxn ang="0">
                  <a:pos x="T0" y="T1"/>
                </a:cxn>
                <a:cxn ang="0">
                  <a:pos x="T2" y="T3"/>
                </a:cxn>
                <a:cxn ang="0">
                  <a:pos x="T4" y="T5"/>
                </a:cxn>
              </a:cxnLst>
              <a:rect l="0" t="0" r="r" b="b"/>
              <a:pathLst>
                <a:path w="29" h="9">
                  <a:moveTo>
                    <a:pt x="0" y="0"/>
                  </a:moveTo>
                  <a:lnTo>
                    <a:pt x="15" y="5"/>
                  </a:lnTo>
                  <a:lnTo>
                    <a:pt x="29"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472" name="Line 808"/>
            <p:cNvSpPr>
              <a:spLocks noChangeShapeType="1"/>
            </p:cNvSpPr>
            <p:nvPr/>
          </p:nvSpPr>
          <p:spPr bwMode="auto">
            <a:xfrm>
              <a:off x="2849"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473" name="Freeform 809"/>
            <p:cNvSpPr>
              <a:spLocks/>
            </p:cNvSpPr>
            <p:nvPr/>
          </p:nvSpPr>
          <p:spPr bwMode="auto">
            <a:xfrm>
              <a:off x="2867" y="1868"/>
              <a:ext cx="21" cy="5"/>
            </a:xfrm>
            <a:custGeom>
              <a:avLst/>
              <a:gdLst>
                <a:gd name="T0" fmla="*/ 0 w 29"/>
                <a:gd name="T1" fmla="*/ 0 h 10"/>
                <a:gd name="T2" fmla="*/ 14 w 29"/>
                <a:gd name="T3" fmla="*/ 5 h 10"/>
                <a:gd name="T4" fmla="*/ 29 w 29"/>
                <a:gd name="T5" fmla="*/ 10 h 10"/>
              </a:gdLst>
              <a:ahLst/>
              <a:cxnLst>
                <a:cxn ang="0">
                  <a:pos x="T0" y="T1"/>
                </a:cxn>
                <a:cxn ang="0">
                  <a:pos x="T2" y="T3"/>
                </a:cxn>
                <a:cxn ang="0">
                  <a:pos x="T4" y="T5"/>
                </a:cxn>
              </a:cxnLst>
              <a:rect l="0" t="0" r="r" b="b"/>
              <a:pathLst>
                <a:path w="29" h="10">
                  <a:moveTo>
                    <a:pt x="0" y="0"/>
                  </a:moveTo>
                  <a:lnTo>
                    <a:pt x="14" y="5"/>
                  </a:lnTo>
                  <a:lnTo>
                    <a:pt x="29"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474" name="Line 810"/>
            <p:cNvSpPr>
              <a:spLocks noChangeShapeType="1"/>
            </p:cNvSpPr>
            <p:nvPr/>
          </p:nvSpPr>
          <p:spPr bwMode="auto">
            <a:xfrm>
              <a:off x="2888"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475" name="Line 811"/>
            <p:cNvSpPr>
              <a:spLocks noChangeShapeType="1"/>
            </p:cNvSpPr>
            <p:nvPr/>
          </p:nvSpPr>
          <p:spPr bwMode="auto">
            <a:xfrm>
              <a:off x="2906"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476" name="Freeform 812"/>
            <p:cNvSpPr>
              <a:spLocks/>
            </p:cNvSpPr>
            <p:nvPr/>
          </p:nvSpPr>
          <p:spPr bwMode="auto">
            <a:xfrm>
              <a:off x="2924" y="1881"/>
              <a:ext cx="22" cy="3"/>
            </a:xfrm>
            <a:custGeom>
              <a:avLst/>
              <a:gdLst>
                <a:gd name="T0" fmla="*/ 0 w 29"/>
                <a:gd name="T1" fmla="*/ 0 h 5"/>
                <a:gd name="T2" fmla="*/ 14 w 29"/>
                <a:gd name="T3" fmla="*/ 5 h 5"/>
                <a:gd name="T4" fmla="*/ 29 w 29"/>
                <a:gd name="T5" fmla="*/ 5 h 5"/>
              </a:gdLst>
              <a:ahLst/>
              <a:cxnLst>
                <a:cxn ang="0">
                  <a:pos x="T0" y="T1"/>
                </a:cxn>
                <a:cxn ang="0">
                  <a:pos x="T2" y="T3"/>
                </a:cxn>
                <a:cxn ang="0">
                  <a:pos x="T4" y="T5"/>
                </a:cxn>
              </a:cxnLst>
              <a:rect l="0" t="0" r="r" b="b"/>
              <a:pathLst>
                <a:path w="29" h="5">
                  <a:moveTo>
                    <a:pt x="0" y="0"/>
                  </a:moveTo>
                  <a:lnTo>
                    <a:pt x="14"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477" name="Line 813"/>
            <p:cNvSpPr>
              <a:spLocks noChangeShapeType="1"/>
            </p:cNvSpPr>
            <p:nvPr/>
          </p:nvSpPr>
          <p:spPr bwMode="auto">
            <a:xfrm>
              <a:off x="2946"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478" name="Freeform 814"/>
            <p:cNvSpPr>
              <a:spLocks/>
            </p:cNvSpPr>
            <p:nvPr/>
          </p:nvSpPr>
          <p:spPr bwMode="auto">
            <a:xfrm>
              <a:off x="2964" y="1887"/>
              <a:ext cx="21" cy="2"/>
            </a:xfrm>
            <a:custGeom>
              <a:avLst/>
              <a:gdLst>
                <a:gd name="T0" fmla="*/ 0 w 28"/>
                <a:gd name="T1" fmla="*/ 0 h 4"/>
                <a:gd name="T2" fmla="*/ 14 w 28"/>
                <a:gd name="T3" fmla="*/ 4 h 4"/>
                <a:gd name="T4" fmla="*/ 28 w 28"/>
                <a:gd name="T5" fmla="*/ 4 h 4"/>
              </a:gdLst>
              <a:ahLst/>
              <a:cxnLst>
                <a:cxn ang="0">
                  <a:pos x="T0" y="T1"/>
                </a:cxn>
                <a:cxn ang="0">
                  <a:pos x="T2" y="T3"/>
                </a:cxn>
                <a:cxn ang="0">
                  <a:pos x="T4" y="T5"/>
                </a:cxn>
              </a:cxnLst>
              <a:rect l="0" t="0" r="r" b="b"/>
              <a:pathLst>
                <a:path w="28" h="4">
                  <a:moveTo>
                    <a:pt x="0" y="0"/>
                  </a:moveTo>
                  <a:lnTo>
                    <a:pt x="14" y="4"/>
                  </a:lnTo>
                  <a:lnTo>
                    <a:pt x="28"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479" name="Line 815"/>
            <p:cNvSpPr>
              <a:spLocks noChangeShapeType="1"/>
            </p:cNvSpPr>
            <p:nvPr/>
          </p:nvSpPr>
          <p:spPr bwMode="auto">
            <a:xfrm>
              <a:off x="2985"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480" name="Line 816"/>
            <p:cNvSpPr>
              <a:spLocks noChangeShapeType="1"/>
            </p:cNvSpPr>
            <p:nvPr/>
          </p:nvSpPr>
          <p:spPr bwMode="auto">
            <a:xfrm>
              <a:off x="3003"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481" name="Freeform 817"/>
            <p:cNvSpPr>
              <a:spLocks/>
            </p:cNvSpPr>
            <p:nvPr/>
          </p:nvSpPr>
          <p:spPr bwMode="auto">
            <a:xfrm>
              <a:off x="3021" y="1892"/>
              <a:ext cx="22" cy="3"/>
            </a:xfrm>
            <a:custGeom>
              <a:avLst/>
              <a:gdLst>
                <a:gd name="T0" fmla="*/ 0 w 29"/>
                <a:gd name="T1" fmla="*/ 0 h 5"/>
                <a:gd name="T2" fmla="*/ 15 w 29"/>
                <a:gd name="T3" fmla="*/ 5 h 5"/>
                <a:gd name="T4" fmla="*/ 29 w 29"/>
                <a:gd name="T5" fmla="*/ 5 h 5"/>
              </a:gdLst>
              <a:ahLst/>
              <a:cxnLst>
                <a:cxn ang="0">
                  <a:pos x="T0" y="T1"/>
                </a:cxn>
                <a:cxn ang="0">
                  <a:pos x="T2" y="T3"/>
                </a:cxn>
                <a:cxn ang="0">
                  <a:pos x="T4" y="T5"/>
                </a:cxn>
              </a:cxnLst>
              <a:rect l="0" t="0" r="r" b="b"/>
              <a:pathLst>
                <a:path w="29" h="5">
                  <a:moveTo>
                    <a:pt x="0" y="0"/>
                  </a:moveTo>
                  <a:lnTo>
                    <a:pt x="15"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482" name="Line 818"/>
            <p:cNvSpPr>
              <a:spLocks noChangeShapeType="1"/>
            </p:cNvSpPr>
            <p:nvPr/>
          </p:nvSpPr>
          <p:spPr bwMode="auto">
            <a:xfrm>
              <a:off x="3043"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483" name="Freeform 819"/>
            <p:cNvSpPr>
              <a:spLocks/>
            </p:cNvSpPr>
            <p:nvPr/>
          </p:nvSpPr>
          <p:spPr bwMode="auto">
            <a:xfrm>
              <a:off x="3061" y="1895"/>
              <a:ext cx="22" cy="2"/>
            </a:xfrm>
            <a:custGeom>
              <a:avLst/>
              <a:gdLst>
                <a:gd name="T0" fmla="*/ 0 w 29"/>
                <a:gd name="T1" fmla="*/ 0 h 5"/>
                <a:gd name="T2" fmla="*/ 15 w 29"/>
                <a:gd name="T3" fmla="*/ 0 h 5"/>
                <a:gd name="T4" fmla="*/ 29 w 29"/>
                <a:gd name="T5" fmla="*/ 5 h 5"/>
              </a:gdLst>
              <a:ahLst/>
              <a:cxnLst>
                <a:cxn ang="0">
                  <a:pos x="T0" y="T1"/>
                </a:cxn>
                <a:cxn ang="0">
                  <a:pos x="T2" y="T3"/>
                </a:cxn>
                <a:cxn ang="0">
                  <a:pos x="T4" y="T5"/>
                </a:cxn>
              </a:cxnLst>
              <a:rect l="0" t="0" r="r" b="b"/>
              <a:pathLst>
                <a:path w="29" h="5">
                  <a:moveTo>
                    <a:pt x="0" y="0"/>
                  </a:moveTo>
                  <a:lnTo>
                    <a:pt x="15" y="0"/>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484" name="Line 820"/>
            <p:cNvSpPr>
              <a:spLocks noChangeShapeType="1"/>
            </p:cNvSpPr>
            <p:nvPr/>
          </p:nvSpPr>
          <p:spPr bwMode="auto">
            <a:xfrm>
              <a:off x="308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485" name="Freeform 821"/>
            <p:cNvSpPr>
              <a:spLocks/>
            </p:cNvSpPr>
            <p:nvPr/>
          </p:nvSpPr>
          <p:spPr bwMode="auto">
            <a:xfrm>
              <a:off x="3101" y="1897"/>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486" name="Line 822"/>
            <p:cNvSpPr>
              <a:spLocks noChangeShapeType="1"/>
            </p:cNvSpPr>
            <p:nvPr/>
          </p:nvSpPr>
          <p:spPr bwMode="auto">
            <a:xfrm>
              <a:off x="312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487" name="Freeform 823"/>
            <p:cNvSpPr>
              <a:spLocks/>
            </p:cNvSpPr>
            <p:nvPr/>
          </p:nvSpPr>
          <p:spPr bwMode="auto">
            <a:xfrm>
              <a:off x="3141" y="1897"/>
              <a:ext cx="18" cy="3"/>
            </a:xfrm>
            <a:custGeom>
              <a:avLst/>
              <a:gdLst>
                <a:gd name="T0" fmla="*/ 0 w 24"/>
                <a:gd name="T1" fmla="*/ 0 h 5"/>
                <a:gd name="T2" fmla="*/ 9 w 24"/>
                <a:gd name="T3" fmla="*/ 0 h 5"/>
                <a:gd name="T4" fmla="*/ 24 w 24"/>
                <a:gd name="T5" fmla="*/ 5 h 5"/>
              </a:gdLst>
              <a:ahLst/>
              <a:cxnLst>
                <a:cxn ang="0">
                  <a:pos x="T0" y="T1"/>
                </a:cxn>
                <a:cxn ang="0">
                  <a:pos x="T2" y="T3"/>
                </a:cxn>
                <a:cxn ang="0">
                  <a:pos x="T4" y="T5"/>
                </a:cxn>
              </a:cxnLst>
              <a:rect l="0" t="0" r="r" b="b"/>
              <a:pathLst>
                <a:path w="24" h="5">
                  <a:moveTo>
                    <a:pt x="0" y="0"/>
                  </a:moveTo>
                  <a:lnTo>
                    <a:pt x="9" y="0"/>
                  </a:lnTo>
                  <a:lnTo>
                    <a:pt x="24"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488" name="Freeform 824"/>
            <p:cNvSpPr>
              <a:spLocks/>
            </p:cNvSpPr>
            <p:nvPr/>
          </p:nvSpPr>
          <p:spPr bwMode="auto">
            <a:xfrm>
              <a:off x="3159"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489" name="Line 825"/>
            <p:cNvSpPr>
              <a:spLocks noChangeShapeType="1"/>
            </p:cNvSpPr>
            <p:nvPr/>
          </p:nvSpPr>
          <p:spPr bwMode="auto">
            <a:xfrm>
              <a:off x="318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490" name="Freeform 826"/>
            <p:cNvSpPr>
              <a:spLocks/>
            </p:cNvSpPr>
            <p:nvPr/>
          </p:nvSpPr>
          <p:spPr bwMode="auto">
            <a:xfrm>
              <a:off x="3198" y="1900"/>
              <a:ext cx="21"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491" name="Line 827"/>
            <p:cNvSpPr>
              <a:spLocks noChangeShapeType="1"/>
            </p:cNvSpPr>
            <p:nvPr/>
          </p:nvSpPr>
          <p:spPr bwMode="auto">
            <a:xfrm>
              <a:off x="321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492" name="Line 828"/>
            <p:cNvSpPr>
              <a:spLocks noChangeShapeType="1"/>
            </p:cNvSpPr>
            <p:nvPr/>
          </p:nvSpPr>
          <p:spPr bwMode="auto">
            <a:xfrm>
              <a:off x="3237"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493" name="Freeform 829"/>
            <p:cNvSpPr>
              <a:spLocks/>
            </p:cNvSpPr>
            <p:nvPr/>
          </p:nvSpPr>
          <p:spPr bwMode="auto">
            <a:xfrm>
              <a:off x="3255" y="1900"/>
              <a:ext cx="22" cy="2"/>
            </a:xfrm>
            <a:custGeom>
              <a:avLst/>
              <a:gdLst>
                <a:gd name="T0" fmla="*/ 0 w 29"/>
                <a:gd name="T1" fmla="*/ 0 h 4"/>
                <a:gd name="T2" fmla="*/ 15 w 29"/>
                <a:gd name="T3" fmla="*/ 0 h 4"/>
                <a:gd name="T4" fmla="*/ 29 w 29"/>
                <a:gd name="T5" fmla="*/ 4 h 4"/>
              </a:gdLst>
              <a:ahLst/>
              <a:cxnLst>
                <a:cxn ang="0">
                  <a:pos x="T0" y="T1"/>
                </a:cxn>
                <a:cxn ang="0">
                  <a:pos x="T2" y="T3"/>
                </a:cxn>
                <a:cxn ang="0">
                  <a:pos x="T4" y="T5"/>
                </a:cxn>
              </a:cxnLst>
              <a:rect l="0" t="0" r="r" b="b"/>
              <a:pathLst>
                <a:path w="29" h="4">
                  <a:moveTo>
                    <a:pt x="0" y="0"/>
                  </a:moveTo>
                  <a:lnTo>
                    <a:pt x="15" y="0"/>
                  </a:lnTo>
                  <a:lnTo>
                    <a:pt x="29"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494" name="Line 830"/>
            <p:cNvSpPr>
              <a:spLocks noChangeShapeType="1"/>
            </p:cNvSpPr>
            <p:nvPr/>
          </p:nvSpPr>
          <p:spPr bwMode="auto">
            <a:xfrm>
              <a:off x="327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495" name="Freeform 831"/>
            <p:cNvSpPr>
              <a:spLocks/>
            </p:cNvSpPr>
            <p:nvPr/>
          </p:nvSpPr>
          <p:spPr bwMode="auto">
            <a:xfrm>
              <a:off x="3295" y="1902"/>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496" name="Line 832"/>
            <p:cNvSpPr>
              <a:spLocks noChangeShapeType="1"/>
            </p:cNvSpPr>
            <p:nvPr/>
          </p:nvSpPr>
          <p:spPr bwMode="auto">
            <a:xfrm>
              <a:off x="331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497" name="Freeform 833"/>
            <p:cNvSpPr>
              <a:spLocks/>
            </p:cNvSpPr>
            <p:nvPr/>
          </p:nvSpPr>
          <p:spPr bwMode="auto">
            <a:xfrm>
              <a:off x="3335"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498" name="Line 834"/>
            <p:cNvSpPr>
              <a:spLocks noChangeShapeType="1"/>
            </p:cNvSpPr>
            <p:nvPr/>
          </p:nvSpPr>
          <p:spPr bwMode="auto">
            <a:xfrm>
              <a:off x="3356"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499" name="Freeform 835"/>
            <p:cNvSpPr>
              <a:spLocks/>
            </p:cNvSpPr>
            <p:nvPr/>
          </p:nvSpPr>
          <p:spPr bwMode="auto">
            <a:xfrm>
              <a:off x="288" y="1901"/>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grpSp>
      <p:sp>
        <p:nvSpPr>
          <p:cNvPr id="114502" name="Oval 838"/>
          <p:cNvSpPr>
            <a:spLocks noChangeAspect="1" noChangeArrowheads="1"/>
          </p:cNvSpPr>
          <p:nvPr/>
        </p:nvSpPr>
        <p:spPr bwMode="auto">
          <a:xfrm>
            <a:off x="2754313" y="3716338"/>
            <a:ext cx="109537" cy="106362"/>
          </a:xfrm>
          <a:prstGeom prst="ellipse">
            <a:avLst/>
          </a:prstGeom>
          <a:solidFill>
            <a:srgbClr val="00FFFF"/>
          </a:solidFill>
          <a:ln w="19050">
            <a:solidFill>
              <a:srgbClr val="000000"/>
            </a:solidFill>
            <a:round/>
            <a:headEnd/>
            <a:tailEnd/>
          </a:ln>
        </p:spPr>
        <p:txBody>
          <a:bodyPr/>
          <a:lstStyle/>
          <a:p>
            <a:endParaRPr lang="en-GB"/>
          </a:p>
        </p:txBody>
      </p:sp>
      <p:sp>
        <p:nvSpPr>
          <p:cNvPr id="114503" name="Oval 839"/>
          <p:cNvSpPr>
            <a:spLocks noChangeAspect="1" noChangeArrowheads="1"/>
          </p:cNvSpPr>
          <p:nvPr/>
        </p:nvSpPr>
        <p:spPr bwMode="auto">
          <a:xfrm>
            <a:off x="3749675" y="3176588"/>
            <a:ext cx="109538" cy="106362"/>
          </a:xfrm>
          <a:prstGeom prst="ellipse">
            <a:avLst/>
          </a:prstGeom>
          <a:solidFill>
            <a:srgbClr val="00FFFF"/>
          </a:solidFill>
          <a:ln w="19050">
            <a:solidFill>
              <a:srgbClr val="000000"/>
            </a:solidFill>
            <a:round/>
            <a:headEnd/>
            <a:tailEnd/>
          </a:ln>
        </p:spPr>
        <p:txBody>
          <a:bodyPr/>
          <a:lstStyle/>
          <a:p>
            <a:endParaRPr lang="en-GB"/>
          </a:p>
        </p:txBody>
      </p:sp>
      <p:sp>
        <p:nvSpPr>
          <p:cNvPr id="114504" name="Oval 840"/>
          <p:cNvSpPr>
            <a:spLocks noChangeAspect="1" noChangeArrowheads="1"/>
          </p:cNvSpPr>
          <p:nvPr/>
        </p:nvSpPr>
        <p:spPr bwMode="auto">
          <a:xfrm>
            <a:off x="4464050" y="3359150"/>
            <a:ext cx="109538" cy="106363"/>
          </a:xfrm>
          <a:prstGeom prst="ellipse">
            <a:avLst/>
          </a:prstGeom>
          <a:solidFill>
            <a:srgbClr val="00FFFF"/>
          </a:solidFill>
          <a:ln w="19050">
            <a:solidFill>
              <a:srgbClr val="000000"/>
            </a:solidFill>
            <a:round/>
            <a:headEnd/>
            <a:tailEnd/>
          </a:ln>
        </p:spPr>
        <p:txBody>
          <a:bodyPr/>
          <a:lstStyle/>
          <a:p>
            <a:endParaRPr lang="en-GB"/>
          </a:p>
        </p:txBody>
      </p:sp>
      <p:sp>
        <p:nvSpPr>
          <p:cNvPr id="114505" name="Oval 841"/>
          <p:cNvSpPr>
            <a:spLocks noChangeAspect="1" noChangeArrowheads="1"/>
          </p:cNvSpPr>
          <p:nvPr/>
        </p:nvSpPr>
        <p:spPr bwMode="auto">
          <a:xfrm>
            <a:off x="5468938" y="2755900"/>
            <a:ext cx="109537" cy="106363"/>
          </a:xfrm>
          <a:prstGeom prst="ellipse">
            <a:avLst/>
          </a:prstGeom>
          <a:solidFill>
            <a:srgbClr val="00FFFF"/>
          </a:solidFill>
          <a:ln w="19050">
            <a:solidFill>
              <a:srgbClr val="000000"/>
            </a:solidFill>
            <a:round/>
            <a:headEnd/>
            <a:tailEnd/>
          </a:ln>
        </p:spPr>
        <p:txBody>
          <a:bodyPr/>
          <a:lstStyle/>
          <a:p>
            <a:endParaRPr lang="en-GB"/>
          </a:p>
        </p:txBody>
      </p:sp>
      <p:sp>
        <p:nvSpPr>
          <p:cNvPr id="114506" name="Oval 842"/>
          <p:cNvSpPr>
            <a:spLocks noChangeAspect="1" noChangeArrowheads="1"/>
          </p:cNvSpPr>
          <p:nvPr/>
        </p:nvSpPr>
        <p:spPr bwMode="auto">
          <a:xfrm>
            <a:off x="6200775" y="2317750"/>
            <a:ext cx="109538" cy="107950"/>
          </a:xfrm>
          <a:prstGeom prst="ellipse">
            <a:avLst/>
          </a:prstGeom>
          <a:solidFill>
            <a:srgbClr val="00FFFF"/>
          </a:solidFill>
          <a:ln w="19050">
            <a:solidFill>
              <a:srgbClr val="000000"/>
            </a:solidFill>
            <a:round/>
            <a:headEnd/>
            <a:tailEnd/>
          </a:ln>
        </p:spPr>
        <p:txBody>
          <a:bodyPr/>
          <a:lstStyle/>
          <a:p>
            <a:endParaRPr lang="en-GB"/>
          </a:p>
        </p:txBody>
      </p:sp>
      <p:grpSp>
        <p:nvGrpSpPr>
          <p:cNvPr id="114507" name="Group 843"/>
          <p:cNvGrpSpPr>
            <a:grpSpLocks/>
          </p:cNvGrpSpPr>
          <p:nvPr/>
        </p:nvGrpSpPr>
        <p:grpSpPr bwMode="auto">
          <a:xfrm>
            <a:off x="2727325" y="4941888"/>
            <a:ext cx="3719513" cy="274637"/>
            <a:chOff x="1808" y="3023"/>
            <a:chExt cx="2343" cy="173"/>
          </a:xfrm>
        </p:grpSpPr>
        <p:sp>
          <p:nvSpPr>
            <p:cNvPr id="114508" name="Text Box 844"/>
            <p:cNvSpPr txBox="1">
              <a:spLocks noChangeArrowheads="1"/>
            </p:cNvSpPr>
            <p:nvPr/>
          </p:nvSpPr>
          <p:spPr bwMode="auto">
            <a:xfrm>
              <a:off x="2884" y="3023"/>
              <a:ext cx="173"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X</a:t>
              </a:r>
              <a:r>
                <a:rPr lang="en-US" sz="1800" b="1" baseline="-25000">
                  <a:solidFill>
                    <a:srgbClr val="000000"/>
                  </a:solidFill>
                </a:rPr>
                <a:t>3</a:t>
              </a:r>
              <a:endParaRPr lang="en-US" sz="2000" i="1">
                <a:solidFill>
                  <a:schemeClr val="bg1"/>
                </a:solidFill>
                <a:latin typeface="Times New Roman" pitchFamily="18" charset="0"/>
              </a:endParaRPr>
            </a:p>
          </p:txBody>
        </p:sp>
        <p:sp>
          <p:nvSpPr>
            <p:cNvPr id="114509" name="Text Box 845"/>
            <p:cNvSpPr txBox="1">
              <a:spLocks noChangeArrowheads="1"/>
            </p:cNvSpPr>
            <p:nvPr/>
          </p:nvSpPr>
          <p:spPr bwMode="auto">
            <a:xfrm>
              <a:off x="3978" y="3023"/>
              <a:ext cx="173"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X</a:t>
              </a:r>
              <a:r>
                <a:rPr lang="en-US" sz="1800" b="1" baseline="-25000">
                  <a:solidFill>
                    <a:srgbClr val="000000"/>
                  </a:solidFill>
                </a:rPr>
                <a:t>5</a:t>
              </a:r>
              <a:endParaRPr lang="en-US" sz="2000" i="1">
                <a:solidFill>
                  <a:schemeClr val="bg1"/>
                </a:solidFill>
                <a:latin typeface="Times New Roman" pitchFamily="18" charset="0"/>
              </a:endParaRPr>
            </a:p>
          </p:txBody>
        </p:sp>
        <p:sp>
          <p:nvSpPr>
            <p:cNvPr id="114510" name="Text Box 846"/>
            <p:cNvSpPr txBox="1">
              <a:spLocks noChangeArrowheads="1"/>
            </p:cNvSpPr>
            <p:nvPr/>
          </p:nvSpPr>
          <p:spPr bwMode="auto">
            <a:xfrm>
              <a:off x="3512" y="3023"/>
              <a:ext cx="173"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X</a:t>
              </a:r>
              <a:r>
                <a:rPr lang="en-US" sz="1800" b="1" baseline="-25000">
                  <a:solidFill>
                    <a:srgbClr val="000000"/>
                  </a:solidFill>
                </a:rPr>
                <a:t>4</a:t>
              </a:r>
              <a:endParaRPr lang="en-US" sz="2000" i="1">
                <a:solidFill>
                  <a:schemeClr val="bg1"/>
                </a:solidFill>
                <a:latin typeface="Times New Roman" pitchFamily="18" charset="0"/>
              </a:endParaRPr>
            </a:p>
          </p:txBody>
        </p:sp>
        <p:sp>
          <p:nvSpPr>
            <p:cNvPr id="114511" name="Text Box 847"/>
            <p:cNvSpPr txBox="1">
              <a:spLocks noChangeArrowheads="1"/>
            </p:cNvSpPr>
            <p:nvPr/>
          </p:nvSpPr>
          <p:spPr bwMode="auto">
            <a:xfrm>
              <a:off x="1808" y="3023"/>
              <a:ext cx="173"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X</a:t>
              </a:r>
              <a:r>
                <a:rPr lang="en-US" sz="1800" b="1" baseline="-25000">
                  <a:solidFill>
                    <a:srgbClr val="000000"/>
                  </a:solidFill>
                </a:rPr>
                <a:t>1</a:t>
              </a:r>
              <a:endParaRPr lang="en-US" sz="2000" i="1">
                <a:solidFill>
                  <a:schemeClr val="bg1"/>
                </a:solidFill>
                <a:latin typeface="Times New Roman" pitchFamily="18" charset="0"/>
              </a:endParaRPr>
            </a:p>
          </p:txBody>
        </p:sp>
        <p:sp>
          <p:nvSpPr>
            <p:cNvPr id="114512" name="Text Box 848"/>
            <p:cNvSpPr txBox="1">
              <a:spLocks noChangeArrowheads="1"/>
            </p:cNvSpPr>
            <p:nvPr/>
          </p:nvSpPr>
          <p:spPr bwMode="auto">
            <a:xfrm>
              <a:off x="2435" y="3023"/>
              <a:ext cx="173"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X</a:t>
              </a:r>
              <a:r>
                <a:rPr lang="en-US" sz="1800" b="1" baseline="-25000">
                  <a:solidFill>
                    <a:srgbClr val="000000"/>
                  </a:solidFill>
                </a:rPr>
                <a:t>2</a:t>
              </a:r>
              <a:endParaRPr lang="en-US" sz="2000" i="1">
                <a:solidFill>
                  <a:schemeClr val="bg1"/>
                </a:solidFill>
                <a:latin typeface="Times New Roman" pitchFamily="18" charset="0"/>
              </a:endParaRPr>
            </a:p>
          </p:txBody>
        </p:sp>
      </p:grpSp>
      <p:sp>
        <p:nvSpPr>
          <p:cNvPr id="114513" name="Text Box 849"/>
          <p:cNvSpPr txBox="1">
            <a:spLocks noChangeArrowheads="1"/>
          </p:cNvSpPr>
          <p:nvPr/>
        </p:nvSpPr>
        <p:spPr bwMode="auto">
          <a:xfrm>
            <a:off x="1181100" y="3830638"/>
            <a:ext cx="274638"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latin typeface="Symbol" pitchFamily="18" charset="2"/>
              </a:rPr>
              <a:t>b</a:t>
            </a:r>
            <a:r>
              <a:rPr lang="en-US" sz="1800" b="1" baseline="-25000">
                <a:solidFill>
                  <a:srgbClr val="000000"/>
                </a:solidFill>
              </a:rPr>
              <a:t>1</a:t>
            </a:r>
            <a:endParaRPr lang="en-US" sz="2000">
              <a:solidFill>
                <a:schemeClr val="bg1"/>
              </a:solidFill>
              <a:latin typeface="Symbol" pitchFamily="18" charset="2"/>
            </a:endParaRPr>
          </a:p>
        </p:txBody>
      </p:sp>
      <p:sp>
        <p:nvSpPr>
          <p:cNvPr id="114514" name="Text Box 850"/>
          <p:cNvSpPr txBox="1">
            <a:spLocks noChangeArrowheads="1"/>
          </p:cNvSpPr>
          <p:nvPr/>
        </p:nvSpPr>
        <p:spPr bwMode="auto">
          <a:xfrm>
            <a:off x="7126288" y="4941888"/>
            <a:ext cx="274637"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X</a:t>
            </a:r>
            <a:endParaRPr lang="en-US" sz="2000" i="1">
              <a:solidFill>
                <a:schemeClr val="bg1"/>
              </a:solidFill>
              <a:latin typeface="Times New Roman" pitchFamily="18" charset="0"/>
            </a:endParaRPr>
          </a:p>
        </p:txBody>
      </p:sp>
      <p:sp>
        <p:nvSpPr>
          <p:cNvPr id="114515" name="Text Box 851"/>
          <p:cNvSpPr txBox="1">
            <a:spLocks noChangeArrowheads="1"/>
          </p:cNvSpPr>
          <p:nvPr/>
        </p:nvSpPr>
        <p:spPr bwMode="auto">
          <a:xfrm rot="-783281">
            <a:off x="6786563" y="2019300"/>
            <a:ext cx="1220787"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Y </a:t>
            </a:r>
            <a:r>
              <a:rPr lang="en-US" sz="1800" b="1">
                <a:solidFill>
                  <a:srgbClr val="000000"/>
                </a:solidFill>
              </a:rPr>
              <a:t>= </a:t>
            </a:r>
            <a:r>
              <a:rPr lang="en-US" sz="1800" b="1" i="1">
                <a:solidFill>
                  <a:srgbClr val="000000"/>
                </a:solidFill>
                <a:latin typeface="Symbol" pitchFamily="18" charset="2"/>
              </a:rPr>
              <a:t>b</a:t>
            </a:r>
            <a:r>
              <a:rPr lang="en-US" sz="1800" b="1" baseline="-25000">
                <a:solidFill>
                  <a:srgbClr val="000000"/>
                </a:solidFill>
              </a:rPr>
              <a:t>1</a:t>
            </a:r>
            <a:r>
              <a:rPr lang="en-US" sz="1800" b="1" i="1">
                <a:solidFill>
                  <a:srgbClr val="000000"/>
                </a:solidFill>
              </a:rPr>
              <a:t> </a:t>
            </a:r>
            <a:r>
              <a:rPr lang="en-US" sz="1800" b="1">
                <a:solidFill>
                  <a:srgbClr val="000000"/>
                </a:solidFill>
              </a:rPr>
              <a:t>+</a:t>
            </a:r>
            <a:r>
              <a:rPr lang="en-US" sz="1800" b="1" i="1">
                <a:solidFill>
                  <a:srgbClr val="000000"/>
                </a:solidFill>
                <a:latin typeface="Symbol" pitchFamily="18" charset="2"/>
              </a:rPr>
              <a:t>b</a:t>
            </a:r>
            <a:r>
              <a:rPr lang="en-US" sz="1800" b="1" baseline="-25000">
                <a:solidFill>
                  <a:srgbClr val="000000"/>
                </a:solidFill>
              </a:rPr>
              <a:t>2</a:t>
            </a:r>
            <a:r>
              <a:rPr lang="en-US" sz="1800" b="1" i="1">
                <a:solidFill>
                  <a:srgbClr val="000000"/>
                </a:solidFill>
              </a:rPr>
              <a:t>X</a:t>
            </a:r>
          </a:p>
        </p:txBody>
      </p:sp>
      <p:sp>
        <p:nvSpPr>
          <p:cNvPr id="114516" name="Text Box 852"/>
          <p:cNvSpPr txBox="1">
            <a:spLocks noChangeArrowheads="1"/>
          </p:cNvSpPr>
          <p:nvPr/>
        </p:nvSpPr>
        <p:spPr bwMode="auto">
          <a:xfrm>
            <a:off x="1190625" y="782638"/>
            <a:ext cx="274638"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Y</a:t>
            </a:r>
            <a:endParaRPr lang="en-US" sz="2000" i="1">
              <a:solidFill>
                <a:schemeClr val="bg1"/>
              </a:solidFill>
              <a:latin typeface="Times New Roman" pitchFamily="18" charset="0"/>
            </a:endParaRPr>
          </a:p>
        </p:txBody>
      </p:sp>
      <p:sp>
        <p:nvSpPr>
          <p:cNvPr id="84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848"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smtClean="0"/>
              <a:t>HETEROSKEDASTICITY</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25956"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13</a:t>
            </a:r>
          </a:p>
        </p:txBody>
      </p:sp>
      <p:sp>
        <p:nvSpPr>
          <p:cNvPr id="125958"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When the distribution is not the same for each observation, the disturbance term is said to be subject to </a:t>
            </a:r>
            <a:r>
              <a:rPr lang="en-GB" sz="1500" b="1" dirty="0" err="1" smtClean="0"/>
              <a:t>heteroskedasticity</a:t>
            </a:r>
            <a:r>
              <a:rPr lang="en-GB" sz="1500" b="1" dirty="0"/>
              <a:t>.</a:t>
            </a:r>
          </a:p>
        </p:txBody>
      </p:sp>
      <p:sp>
        <p:nvSpPr>
          <p:cNvPr id="84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851" name="Rectangle 850"/>
          <p:cNvSpPr/>
          <p:nvPr/>
        </p:nvSpPr>
        <p:spPr bwMode="auto">
          <a:xfrm>
            <a:off x="612000" y="650775"/>
            <a:ext cx="7920000" cy="478215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852" name="Line 2"/>
          <p:cNvSpPr>
            <a:spLocks noChangeShapeType="1"/>
          </p:cNvSpPr>
          <p:nvPr/>
        </p:nvSpPr>
        <p:spPr bwMode="auto">
          <a:xfrm>
            <a:off x="2808288" y="828675"/>
            <a:ext cx="0" cy="4113213"/>
          </a:xfrm>
          <a:prstGeom prst="line">
            <a:avLst/>
          </a:prstGeom>
          <a:noFill/>
          <a:ln w="19050">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53" name="Line 7"/>
          <p:cNvSpPr>
            <a:spLocks noChangeShapeType="1"/>
          </p:cNvSpPr>
          <p:nvPr/>
        </p:nvSpPr>
        <p:spPr bwMode="auto">
          <a:xfrm>
            <a:off x="1457325" y="828675"/>
            <a:ext cx="0" cy="4113213"/>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54" name="Line 8"/>
          <p:cNvSpPr>
            <a:spLocks noChangeShapeType="1"/>
          </p:cNvSpPr>
          <p:nvPr/>
        </p:nvSpPr>
        <p:spPr bwMode="auto">
          <a:xfrm>
            <a:off x="1455738" y="4941888"/>
            <a:ext cx="5849937" cy="0"/>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55" name="Line 9"/>
          <p:cNvSpPr>
            <a:spLocks noChangeAspect="1" noChangeShapeType="1"/>
          </p:cNvSpPr>
          <p:nvPr/>
        </p:nvSpPr>
        <p:spPr bwMode="auto">
          <a:xfrm flipV="1">
            <a:off x="1455738" y="2509838"/>
            <a:ext cx="5640387" cy="1511300"/>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56" name="Oval 17"/>
          <p:cNvSpPr>
            <a:spLocks noChangeAspect="1" noChangeArrowheads="1"/>
          </p:cNvSpPr>
          <p:nvPr/>
        </p:nvSpPr>
        <p:spPr bwMode="auto">
          <a:xfrm>
            <a:off x="2754313" y="3606800"/>
            <a:ext cx="109537" cy="106363"/>
          </a:xfrm>
          <a:prstGeom prst="ellipse">
            <a:avLst/>
          </a:prstGeom>
          <a:solidFill>
            <a:srgbClr val="C0C0C0"/>
          </a:solidFill>
          <a:ln w="19050">
            <a:solidFill>
              <a:srgbClr val="000000"/>
            </a:solidFill>
            <a:round/>
            <a:headEnd/>
            <a:tailEnd/>
          </a:ln>
        </p:spPr>
        <p:txBody>
          <a:bodyPr/>
          <a:lstStyle/>
          <a:p>
            <a:endParaRPr lang="en-GB"/>
          </a:p>
        </p:txBody>
      </p:sp>
      <p:sp>
        <p:nvSpPr>
          <p:cNvPr id="857" name="Line 18"/>
          <p:cNvSpPr>
            <a:spLocks noChangeShapeType="1"/>
          </p:cNvSpPr>
          <p:nvPr/>
        </p:nvSpPr>
        <p:spPr bwMode="auto">
          <a:xfrm flipV="1">
            <a:off x="2808288" y="4329113"/>
            <a:ext cx="1587" cy="57150"/>
          </a:xfrm>
          <a:prstGeom prst="line">
            <a:avLst/>
          </a:prstGeom>
          <a:noFill/>
          <a:ln w="0">
            <a:solidFill>
              <a:srgbClr val="969696"/>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58" name="Line 19"/>
          <p:cNvSpPr>
            <a:spLocks noChangeShapeType="1"/>
          </p:cNvSpPr>
          <p:nvPr/>
        </p:nvSpPr>
        <p:spPr bwMode="auto">
          <a:xfrm flipV="1">
            <a:off x="3805238" y="4333875"/>
            <a:ext cx="1587" cy="57150"/>
          </a:xfrm>
          <a:prstGeom prst="line">
            <a:avLst/>
          </a:prstGeom>
          <a:noFill/>
          <a:ln w="0">
            <a:solidFill>
              <a:srgbClr val="969696"/>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59" name="Line 20"/>
          <p:cNvSpPr>
            <a:spLocks noChangeShapeType="1"/>
          </p:cNvSpPr>
          <p:nvPr/>
        </p:nvSpPr>
        <p:spPr bwMode="auto">
          <a:xfrm flipV="1">
            <a:off x="4518025" y="4333875"/>
            <a:ext cx="1588" cy="57150"/>
          </a:xfrm>
          <a:prstGeom prst="line">
            <a:avLst/>
          </a:prstGeom>
          <a:noFill/>
          <a:ln w="0">
            <a:solidFill>
              <a:srgbClr val="969696"/>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60" name="Line 21"/>
          <p:cNvSpPr>
            <a:spLocks noChangeShapeType="1"/>
          </p:cNvSpPr>
          <p:nvPr/>
        </p:nvSpPr>
        <p:spPr bwMode="auto">
          <a:xfrm flipV="1">
            <a:off x="5524500" y="4333875"/>
            <a:ext cx="1588" cy="57150"/>
          </a:xfrm>
          <a:prstGeom prst="line">
            <a:avLst/>
          </a:prstGeom>
          <a:noFill/>
          <a:ln w="0">
            <a:solidFill>
              <a:srgbClr val="969696"/>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61" name="Line 22"/>
          <p:cNvSpPr>
            <a:spLocks noChangeShapeType="1"/>
          </p:cNvSpPr>
          <p:nvPr/>
        </p:nvSpPr>
        <p:spPr bwMode="auto">
          <a:xfrm flipV="1">
            <a:off x="6254750" y="4333875"/>
            <a:ext cx="1588" cy="57150"/>
          </a:xfrm>
          <a:prstGeom prst="line">
            <a:avLst/>
          </a:prstGeom>
          <a:noFill/>
          <a:ln w="0">
            <a:solidFill>
              <a:srgbClr val="969696"/>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62" name="Line 23"/>
          <p:cNvSpPr>
            <a:spLocks noChangeShapeType="1"/>
          </p:cNvSpPr>
          <p:nvPr/>
        </p:nvSpPr>
        <p:spPr bwMode="auto">
          <a:xfrm>
            <a:off x="4518025" y="828675"/>
            <a:ext cx="0" cy="4113213"/>
          </a:xfrm>
          <a:prstGeom prst="line">
            <a:avLst/>
          </a:prstGeom>
          <a:noFill/>
          <a:ln w="19050">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63" name="Line 24"/>
          <p:cNvSpPr>
            <a:spLocks noChangeShapeType="1"/>
          </p:cNvSpPr>
          <p:nvPr/>
        </p:nvSpPr>
        <p:spPr bwMode="auto">
          <a:xfrm>
            <a:off x="6254750" y="828675"/>
            <a:ext cx="0" cy="4113213"/>
          </a:xfrm>
          <a:prstGeom prst="line">
            <a:avLst/>
          </a:prstGeom>
          <a:noFill/>
          <a:ln w="19050">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64" name="Line 25"/>
          <p:cNvSpPr>
            <a:spLocks noChangeShapeType="1"/>
          </p:cNvSpPr>
          <p:nvPr/>
        </p:nvSpPr>
        <p:spPr bwMode="auto">
          <a:xfrm>
            <a:off x="5524500" y="827088"/>
            <a:ext cx="0" cy="4113212"/>
          </a:xfrm>
          <a:prstGeom prst="line">
            <a:avLst/>
          </a:prstGeom>
          <a:noFill/>
          <a:ln w="19050">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65" name="Line 26"/>
          <p:cNvSpPr>
            <a:spLocks noChangeShapeType="1"/>
          </p:cNvSpPr>
          <p:nvPr/>
        </p:nvSpPr>
        <p:spPr bwMode="auto">
          <a:xfrm>
            <a:off x="3805238" y="828675"/>
            <a:ext cx="0" cy="4113213"/>
          </a:xfrm>
          <a:prstGeom prst="line">
            <a:avLst/>
          </a:prstGeom>
          <a:noFill/>
          <a:ln w="19050">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66" name="Oval 27"/>
          <p:cNvSpPr>
            <a:spLocks noChangeAspect="1" noChangeArrowheads="1"/>
          </p:cNvSpPr>
          <p:nvPr/>
        </p:nvSpPr>
        <p:spPr bwMode="auto">
          <a:xfrm>
            <a:off x="3749675" y="3341688"/>
            <a:ext cx="109538" cy="106362"/>
          </a:xfrm>
          <a:prstGeom prst="ellipse">
            <a:avLst/>
          </a:prstGeom>
          <a:solidFill>
            <a:srgbClr val="C0C0C0"/>
          </a:solidFill>
          <a:ln w="19050">
            <a:solidFill>
              <a:srgbClr val="000000"/>
            </a:solidFill>
            <a:round/>
            <a:headEnd/>
            <a:tailEnd/>
          </a:ln>
        </p:spPr>
        <p:txBody>
          <a:bodyPr/>
          <a:lstStyle/>
          <a:p>
            <a:endParaRPr lang="en-GB"/>
          </a:p>
        </p:txBody>
      </p:sp>
      <p:sp>
        <p:nvSpPr>
          <p:cNvPr id="867" name="Oval 28"/>
          <p:cNvSpPr>
            <a:spLocks noChangeAspect="1" noChangeArrowheads="1"/>
          </p:cNvSpPr>
          <p:nvPr/>
        </p:nvSpPr>
        <p:spPr bwMode="auto">
          <a:xfrm>
            <a:off x="4464050" y="3159125"/>
            <a:ext cx="109538" cy="106363"/>
          </a:xfrm>
          <a:prstGeom prst="ellipse">
            <a:avLst/>
          </a:prstGeom>
          <a:solidFill>
            <a:srgbClr val="C0C0C0"/>
          </a:solidFill>
          <a:ln w="19050">
            <a:solidFill>
              <a:srgbClr val="000000"/>
            </a:solidFill>
            <a:round/>
            <a:headEnd/>
            <a:tailEnd/>
          </a:ln>
        </p:spPr>
        <p:txBody>
          <a:bodyPr/>
          <a:lstStyle/>
          <a:p>
            <a:endParaRPr lang="en-GB"/>
          </a:p>
        </p:txBody>
      </p:sp>
      <p:sp>
        <p:nvSpPr>
          <p:cNvPr id="868" name="Oval 29"/>
          <p:cNvSpPr>
            <a:spLocks noChangeAspect="1" noChangeArrowheads="1"/>
          </p:cNvSpPr>
          <p:nvPr/>
        </p:nvSpPr>
        <p:spPr bwMode="auto">
          <a:xfrm>
            <a:off x="5468938" y="2874963"/>
            <a:ext cx="109537" cy="106362"/>
          </a:xfrm>
          <a:prstGeom prst="ellipse">
            <a:avLst/>
          </a:prstGeom>
          <a:solidFill>
            <a:srgbClr val="C0C0C0"/>
          </a:solidFill>
          <a:ln w="19050">
            <a:solidFill>
              <a:srgbClr val="000000"/>
            </a:solidFill>
            <a:round/>
            <a:headEnd/>
            <a:tailEnd/>
          </a:ln>
        </p:spPr>
        <p:txBody>
          <a:bodyPr/>
          <a:lstStyle/>
          <a:p>
            <a:endParaRPr lang="en-GB"/>
          </a:p>
        </p:txBody>
      </p:sp>
      <p:sp>
        <p:nvSpPr>
          <p:cNvPr id="869" name="Oval 30"/>
          <p:cNvSpPr>
            <a:spLocks noChangeAspect="1" noChangeArrowheads="1"/>
          </p:cNvSpPr>
          <p:nvPr/>
        </p:nvSpPr>
        <p:spPr bwMode="auto">
          <a:xfrm>
            <a:off x="6200775" y="2692400"/>
            <a:ext cx="109538" cy="106363"/>
          </a:xfrm>
          <a:prstGeom prst="ellipse">
            <a:avLst/>
          </a:prstGeom>
          <a:solidFill>
            <a:srgbClr val="C0C0C0"/>
          </a:solidFill>
          <a:ln w="19050">
            <a:solidFill>
              <a:srgbClr val="000000"/>
            </a:solidFill>
            <a:round/>
            <a:headEnd/>
            <a:tailEnd/>
          </a:ln>
        </p:spPr>
        <p:txBody>
          <a:bodyPr/>
          <a:lstStyle/>
          <a:p>
            <a:endParaRPr lang="en-GB"/>
          </a:p>
        </p:txBody>
      </p:sp>
      <p:grpSp>
        <p:nvGrpSpPr>
          <p:cNvPr id="870" name="Group 31"/>
          <p:cNvGrpSpPr>
            <a:grpSpLocks/>
          </p:cNvGrpSpPr>
          <p:nvPr/>
        </p:nvGrpSpPr>
        <p:grpSpPr bwMode="auto">
          <a:xfrm rot="-16200000">
            <a:off x="3046412" y="3232151"/>
            <a:ext cx="384175" cy="850900"/>
            <a:chOff x="253" y="586"/>
            <a:chExt cx="3121" cy="1317"/>
          </a:xfrm>
        </p:grpSpPr>
        <p:sp>
          <p:nvSpPr>
            <p:cNvPr id="871" name="Line 32"/>
            <p:cNvSpPr>
              <a:spLocks noChangeShapeType="1"/>
            </p:cNvSpPr>
            <p:nvPr/>
          </p:nvSpPr>
          <p:spPr bwMode="auto">
            <a:xfrm>
              <a:off x="253"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72" name="Freeform 33"/>
            <p:cNvSpPr>
              <a:spLocks/>
            </p:cNvSpPr>
            <p:nvPr/>
          </p:nvSpPr>
          <p:spPr bwMode="auto">
            <a:xfrm>
              <a:off x="271"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73" name="Freeform 34"/>
            <p:cNvSpPr>
              <a:spLocks/>
            </p:cNvSpPr>
            <p:nvPr/>
          </p:nvSpPr>
          <p:spPr bwMode="auto">
            <a:xfrm>
              <a:off x="310" y="1902"/>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74" name="Line 35"/>
            <p:cNvSpPr>
              <a:spLocks noChangeShapeType="1"/>
            </p:cNvSpPr>
            <p:nvPr/>
          </p:nvSpPr>
          <p:spPr bwMode="auto">
            <a:xfrm>
              <a:off x="332"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75" name="Freeform 36"/>
            <p:cNvSpPr>
              <a:spLocks/>
            </p:cNvSpPr>
            <p:nvPr/>
          </p:nvSpPr>
          <p:spPr bwMode="auto">
            <a:xfrm>
              <a:off x="350" y="1900"/>
              <a:ext cx="22" cy="2"/>
            </a:xfrm>
            <a:custGeom>
              <a:avLst/>
              <a:gdLst>
                <a:gd name="T0" fmla="*/ 0 w 29"/>
                <a:gd name="T1" fmla="*/ 4 h 4"/>
                <a:gd name="T2" fmla="*/ 14 w 29"/>
                <a:gd name="T3" fmla="*/ 0 h 4"/>
                <a:gd name="T4" fmla="*/ 29 w 29"/>
                <a:gd name="T5" fmla="*/ 0 h 4"/>
              </a:gdLst>
              <a:ahLst/>
              <a:cxnLst>
                <a:cxn ang="0">
                  <a:pos x="T0" y="T1"/>
                </a:cxn>
                <a:cxn ang="0">
                  <a:pos x="T2" y="T3"/>
                </a:cxn>
                <a:cxn ang="0">
                  <a:pos x="T4" y="T5"/>
                </a:cxn>
              </a:cxnLst>
              <a:rect l="0" t="0" r="r" b="b"/>
              <a:pathLst>
                <a:path w="29" h="4">
                  <a:moveTo>
                    <a:pt x="0" y="4"/>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76" name="Line 37"/>
            <p:cNvSpPr>
              <a:spLocks noChangeShapeType="1"/>
            </p:cNvSpPr>
            <p:nvPr/>
          </p:nvSpPr>
          <p:spPr bwMode="auto">
            <a:xfrm>
              <a:off x="372"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77" name="Line 38"/>
            <p:cNvSpPr>
              <a:spLocks noChangeShapeType="1"/>
            </p:cNvSpPr>
            <p:nvPr/>
          </p:nvSpPr>
          <p:spPr bwMode="auto">
            <a:xfrm>
              <a:off x="39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78" name="Freeform 39"/>
            <p:cNvSpPr>
              <a:spLocks/>
            </p:cNvSpPr>
            <p:nvPr/>
          </p:nvSpPr>
          <p:spPr bwMode="auto">
            <a:xfrm>
              <a:off x="408" y="1900"/>
              <a:ext cx="21"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79" name="Line 40"/>
            <p:cNvSpPr>
              <a:spLocks noChangeShapeType="1"/>
            </p:cNvSpPr>
            <p:nvPr/>
          </p:nvSpPr>
          <p:spPr bwMode="auto">
            <a:xfrm>
              <a:off x="42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80" name="Freeform 41"/>
            <p:cNvSpPr>
              <a:spLocks/>
            </p:cNvSpPr>
            <p:nvPr/>
          </p:nvSpPr>
          <p:spPr bwMode="auto">
            <a:xfrm>
              <a:off x="447"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81" name="Freeform 42"/>
            <p:cNvSpPr>
              <a:spLocks/>
            </p:cNvSpPr>
            <p:nvPr/>
          </p:nvSpPr>
          <p:spPr bwMode="auto">
            <a:xfrm>
              <a:off x="468" y="1897"/>
              <a:ext cx="18" cy="3"/>
            </a:xfrm>
            <a:custGeom>
              <a:avLst/>
              <a:gdLst>
                <a:gd name="T0" fmla="*/ 0 w 24"/>
                <a:gd name="T1" fmla="*/ 5 h 5"/>
                <a:gd name="T2" fmla="*/ 15 w 24"/>
                <a:gd name="T3" fmla="*/ 0 h 5"/>
                <a:gd name="T4" fmla="*/ 24 w 24"/>
                <a:gd name="T5" fmla="*/ 0 h 5"/>
              </a:gdLst>
              <a:ahLst/>
              <a:cxnLst>
                <a:cxn ang="0">
                  <a:pos x="T0" y="T1"/>
                </a:cxn>
                <a:cxn ang="0">
                  <a:pos x="T2" y="T3"/>
                </a:cxn>
                <a:cxn ang="0">
                  <a:pos x="T4" y="T5"/>
                </a:cxn>
              </a:cxnLst>
              <a:rect l="0" t="0" r="r" b="b"/>
              <a:pathLst>
                <a:path w="24" h="5">
                  <a:moveTo>
                    <a:pt x="0" y="5"/>
                  </a:moveTo>
                  <a:lnTo>
                    <a:pt x="15"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82" name="Line 43"/>
            <p:cNvSpPr>
              <a:spLocks noChangeShapeType="1"/>
            </p:cNvSpPr>
            <p:nvPr/>
          </p:nvSpPr>
          <p:spPr bwMode="auto">
            <a:xfrm>
              <a:off x="48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83" name="Freeform 44"/>
            <p:cNvSpPr>
              <a:spLocks/>
            </p:cNvSpPr>
            <p:nvPr/>
          </p:nvSpPr>
          <p:spPr bwMode="auto">
            <a:xfrm>
              <a:off x="504" y="1897"/>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84" name="Line 45"/>
            <p:cNvSpPr>
              <a:spLocks noChangeShapeType="1"/>
            </p:cNvSpPr>
            <p:nvPr/>
          </p:nvSpPr>
          <p:spPr bwMode="auto">
            <a:xfrm>
              <a:off x="52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85" name="Freeform 46"/>
            <p:cNvSpPr>
              <a:spLocks/>
            </p:cNvSpPr>
            <p:nvPr/>
          </p:nvSpPr>
          <p:spPr bwMode="auto">
            <a:xfrm>
              <a:off x="544" y="1895"/>
              <a:ext cx="22" cy="2"/>
            </a:xfrm>
            <a:custGeom>
              <a:avLst/>
              <a:gdLst>
                <a:gd name="T0" fmla="*/ 0 w 29"/>
                <a:gd name="T1" fmla="*/ 5 h 5"/>
                <a:gd name="T2" fmla="*/ 14 w 29"/>
                <a:gd name="T3" fmla="*/ 0 h 5"/>
                <a:gd name="T4" fmla="*/ 29 w 29"/>
                <a:gd name="T5" fmla="*/ 0 h 5"/>
              </a:gdLst>
              <a:ahLst/>
              <a:cxnLst>
                <a:cxn ang="0">
                  <a:pos x="T0" y="T1"/>
                </a:cxn>
                <a:cxn ang="0">
                  <a:pos x="T2" y="T3"/>
                </a:cxn>
                <a:cxn ang="0">
                  <a:pos x="T4" y="T5"/>
                </a:cxn>
              </a:cxnLst>
              <a:rect l="0" t="0" r="r" b="b"/>
              <a:pathLst>
                <a:path w="29" h="5">
                  <a:moveTo>
                    <a:pt x="0" y="5"/>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86" name="Line 47"/>
            <p:cNvSpPr>
              <a:spLocks noChangeShapeType="1"/>
            </p:cNvSpPr>
            <p:nvPr/>
          </p:nvSpPr>
          <p:spPr bwMode="auto">
            <a:xfrm>
              <a:off x="566"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87" name="Freeform 48"/>
            <p:cNvSpPr>
              <a:spLocks/>
            </p:cNvSpPr>
            <p:nvPr/>
          </p:nvSpPr>
          <p:spPr bwMode="auto">
            <a:xfrm>
              <a:off x="584" y="1892"/>
              <a:ext cx="22" cy="3"/>
            </a:xfrm>
            <a:custGeom>
              <a:avLst/>
              <a:gdLst>
                <a:gd name="T0" fmla="*/ 0 w 29"/>
                <a:gd name="T1" fmla="*/ 5 h 5"/>
                <a:gd name="T2" fmla="*/ 14 w 29"/>
                <a:gd name="T3" fmla="*/ 5 h 5"/>
                <a:gd name="T4" fmla="*/ 29 w 29"/>
                <a:gd name="T5" fmla="*/ 0 h 5"/>
              </a:gdLst>
              <a:ahLst/>
              <a:cxnLst>
                <a:cxn ang="0">
                  <a:pos x="T0" y="T1"/>
                </a:cxn>
                <a:cxn ang="0">
                  <a:pos x="T2" y="T3"/>
                </a:cxn>
                <a:cxn ang="0">
                  <a:pos x="T4" y="T5"/>
                </a:cxn>
              </a:cxnLst>
              <a:rect l="0" t="0" r="r" b="b"/>
              <a:pathLst>
                <a:path w="29" h="5">
                  <a:moveTo>
                    <a:pt x="0" y="5"/>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88" name="Line 49"/>
            <p:cNvSpPr>
              <a:spLocks noChangeShapeType="1"/>
            </p:cNvSpPr>
            <p:nvPr/>
          </p:nvSpPr>
          <p:spPr bwMode="auto">
            <a:xfrm flipV="1">
              <a:off x="606"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89" name="Line 50"/>
            <p:cNvSpPr>
              <a:spLocks noChangeShapeType="1"/>
            </p:cNvSpPr>
            <p:nvPr/>
          </p:nvSpPr>
          <p:spPr bwMode="auto">
            <a:xfrm>
              <a:off x="624"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90" name="Freeform 51"/>
            <p:cNvSpPr>
              <a:spLocks/>
            </p:cNvSpPr>
            <p:nvPr/>
          </p:nvSpPr>
          <p:spPr bwMode="auto">
            <a:xfrm>
              <a:off x="642" y="1887"/>
              <a:ext cx="21" cy="2"/>
            </a:xfrm>
            <a:custGeom>
              <a:avLst/>
              <a:gdLst>
                <a:gd name="T0" fmla="*/ 0 w 28"/>
                <a:gd name="T1" fmla="*/ 4 h 4"/>
                <a:gd name="T2" fmla="*/ 14 w 28"/>
                <a:gd name="T3" fmla="*/ 4 h 4"/>
                <a:gd name="T4" fmla="*/ 28 w 28"/>
                <a:gd name="T5" fmla="*/ 0 h 4"/>
              </a:gdLst>
              <a:ahLst/>
              <a:cxnLst>
                <a:cxn ang="0">
                  <a:pos x="T0" y="T1"/>
                </a:cxn>
                <a:cxn ang="0">
                  <a:pos x="T2" y="T3"/>
                </a:cxn>
                <a:cxn ang="0">
                  <a:pos x="T4" y="T5"/>
                </a:cxn>
              </a:cxnLst>
              <a:rect l="0" t="0" r="r" b="b"/>
              <a:pathLst>
                <a:path w="28" h="4">
                  <a:moveTo>
                    <a:pt x="0" y="4"/>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91" name="Line 52"/>
            <p:cNvSpPr>
              <a:spLocks noChangeShapeType="1"/>
            </p:cNvSpPr>
            <p:nvPr/>
          </p:nvSpPr>
          <p:spPr bwMode="auto">
            <a:xfrm flipV="1">
              <a:off x="663"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92" name="Freeform 53"/>
            <p:cNvSpPr>
              <a:spLocks/>
            </p:cNvSpPr>
            <p:nvPr/>
          </p:nvSpPr>
          <p:spPr bwMode="auto">
            <a:xfrm>
              <a:off x="681" y="1881"/>
              <a:ext cx="22" cy="3"/>
            </a:xfrm>
            <a:custGeom>
              <a:avLst/>
              <a:gdLst>
                <a:gd name="T0" fmla="*/ 0 w 29"/>
                <a:gd name="T1" fmla="*/ 5 h 5"/>
                <a:gd name="T2" fmla="*/ 15 w 29"/>
                <a:gd name="T3" fmla="*/ 5 h 5"/>
                <a:gd name="T4" fmla="*/ 29 w 29"/>
                <a:gd name="T5" fmla="*/ 0 h 5"/>
              </a:gdLst>
              <a:ahLst/>
              <a:cxnLst>
                <a:cxn ang="0">
                  <a:pos x="T0" y="T1"/>
                </a:cxn>
                <a:cxn ang="0">
                  <a:pos x="T2" y="T3"/>
                </a:cxn>
                <a:cxn ang="0">
                  <a:pos x="T4" y="T5"/>
                </a:cxn>
              </a:cxnLst>
              <a:rect l="0" t="0" r="r" b="b"/>
              <a:pathLst>
                <a:path w="29" h="5">
                  <a:moveTo>
                    <a:pt x="0" y="5"/>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93" name="Line 54"/>
            <p:cNvSpPr>
              <a:spLocks noChangeShapeType="1"/>
            </p:cNvSpPr>
            <p:nvPr/>
          </p:nvSpPr>
          <p:spPr bwMode="auto">
            <a:xfrm flipV="1">
              <a:off x="703"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94" name="Line 55"/>
            <p:cNvSpPr>
              <a:spLocks noChangeShapeType="1"/>
            </p:cNvSpPr>
            <p:nvPr/>
          </p:nvSpPr>
          <p:spPr bwMode="auto">
            <a:xfrm flipV="1">
              <a:off x="721"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95" name="Freeform 56"/>
            <p:cNvSpPr>
              <a:spLocks/>
            </p:cNvSpPr>
            <p:nvPr/>
          </p:nvSpPr>
          <p:spPr bwMode="auto">
            <a:xfrm>
              <a:off x="739" y="1868"/>
              <a:ext cx="21" cy="5"/>
            </a:xfrm>
            <a:custGeom>
              <a:avLst/>
              <a:gdLst>
                <a:gd name="T0" fmla="*/ 0 w 29"/>
                <a:gd name="T1" fmla="*/ 10 h 10"/>
                <a:gd name="T2" fmla="*/ 15 w 29"/>
                <a:gd name="T3" fmla="*/ 5 h 10"/>
                <a:gd name="T4" fmla="*/ 29 w 29"/>
                <a:gd name="T5" fmla="*/ 0 h 10"/>
              </a:gdLst>
              <a:ahLst/>
              <a:cxnLst>
                <a:cxn ang="0">
                  <a:pos x="T0" y="T1"/>
                </a:cxn>
                <a:cxn ang="0">
                  <a:pos x="T2" y="T3"/>
                </a:cxn>
                <a:cxn ang="0">
                  <a:pos x="T4" y="T5"/>
                </a:cxn>
              </a:cxnLst>
              <a:rect l="0" t="0" r="r" b="b"/>
              <a:pathLst>
                <a:path w="29" h="10">
                  <a:moveTo>
                    <a:pt x="0" y="10"/>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96" name="Line 57"/>
            <p:cNvSpPr>
              <a:spLocks noChangeShapeType="1"/>
            </p:cNvSpPr>
            <p:nvPr/>
          </p:nvSpPr>
          <p:spPr bwMode="auto">
            <a:xfrm flipV="1">
              <a:off x="760"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97" name="Freeform 58"/>
            <p:cNvSpPr>
              <a:spLocks/>
            </p:cNvSpPr>
            <p:nvPr/>
          </p:nvSpPr>
          <p:spPr bwMode="auto">
            <a:xfrm>
              <a:off x="778" y="1857"/>
              <a:ext cx="22" cy="5"/>
            </a:xfrm>
            <a:custGeom>
              <a:avLst/>
              <a:gdLst>
                <a:gd name="T0" fmla="*/ 0 w 29"/>
                <a:gd name="T1" fmla="*/ 9 h 9"/>
                <a:gd name="T2" fmla="*/ 14 w 29"/>
                <a:gd name="T3" fmla="*/ 5 h 9"/>
                <a:gd name="T4" fmla="*/ 29 w 29"/>
                <a:gd name="T5" fmla="*/ 0 h 9"/>
              </a:gdLst>
              <a:ahLst/>
              <a:cxnLst>
                <a:cxn ang="0">
                  <a:pos x="T0" y="T1"/>
                </a:cxn>
                <a:cxn ang="0">
                  <a:pos x="T2" y="T3"/>
                </a:cxn>
                <a:cxn ang="0">
                  <a:pos x="T4" y="T5"/>
                </a:cxn>
              </a:cxnLst>
              <a:rect l="0" t="0" r="r" b="b"/>
              <a:pathLst>
                <a:path w="29" h="9">
                  <a:moveTo>
                    <a:pt x="0" y="9"/>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98" name="Line 59"/>
            <p:cNvSpPr>
              <a:spLocks noChangeShapeType="1"/>
            </p:cNvSpPr>
            <p:nvPr/>
          </p:nvSpPr>
          <p:spPr bwMode="auto">
            <a:xfrm flipV="1">
              <a:off x="800"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99" name="Freeform 60"/>
            <p:cNvSpPr>
              <a:spLocks/>
            </p:cNvSpPr>
            <p:nvPr/>
          </p:nvSpPr>
          <p:spPr bwMode="auto">
            <a:xfrm>
              <a:off x="818" y="1846"/>
              <a:ext cx="21" cy="5"/>
            </a:xfrm>
            <a:custGeom>
              <a:avLst/>
              <a:gdLst>
                <a:gd name="T0" fmla="*/ 0 w 28"/>
                <a:gd name="T1" fmla="*/ 9 h 9"/>
                <a:gd name="T2" fmla="*/ 14 w 28"/>
                <a:gd name="T3" fmla="*/ 4 h 9"/>
                <a:gd name="T4" fmla="*/ 28 w 28"/>
                <a:gd name="T5" fmla="*/ 0 h 9"/>
              </a:gdLst>
              <a:ahLst/>
              <a:cxnLst>
                <a:cxn ang="0">
                  <a:pos x="T0" y="T1"/>
                </a:cxn>
                <a:cxn ang="0">
                  <a:pos x="T2" y="T3"/>
                </a:cxn>
                <a:cxn ang="0">
                  <a:pos x="T4" y="T5"/>
                </a:cxn>
              </a:cxnLst>
              <a:rect l="0" t="0" r="r" b="b"/>
              <a:pathLst>
                <a:path w="28" h="9">
                  <a:moveTo>
                    <a:pt x="0" y="9"/>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00" name="Line 61"/>
            <p:cNvSpPr>
              <a:spLocks noChangeShapeType="1"/>
            </p:cNvSpPr>
            <p:nvPr/>
          </p:nvSpPr>
          <p:spPr bwMode="auto">
            <a:xfrm flipV="1">
              <a:off x="839"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01" name="Line 62"/>
            <p:cNvSpPr>
              <a:spLocks noChangeShapeType="1"/>
            </p:cNvSpPr>
            <p:nvPr/>
          </p:nvSpPr>
          <p:spPr bwMode="auto">
            <a:xfrm flipV="1">
              <a:off x="857"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02" name="Freeform 63"/>
            <p:cNvSpPr>
              <a:spLocks/>
            </p:cNvSpPr>
            <p:nvPr/>
          </p:nvSpPr>
          <p:spPr bwMode="auto">
            <a:xfrm>
              <a:off x="875" y="1819"/>
              <a:ext cx="22" cy="11"/>
            </a:xfrm>
            <a:custGeom>
              <a:avLst/>
              <a:gdLst>
                <a:gd name="T0" fmla="*/ 0 w 29"/>
                <a:gd name="T1" fmla="*/ 19 h 19"/>
                <a:gd name="T2" fmla="*/ 15 w 29"/>
                <a:gd name="T3" fmla="*/ 9 h 19"/>
                <a:gd name="T4" fmla="*/ 29 w 29"/>
                <a:gd name="T5" fmla="*/ 0 h 19"/>
              </a:gdLst>
              <a:ahLst/>
              <a:cxnLst>
                <a:cxn ang="0">
                  <a:pos x="T0" y="T1"/>
                </a:cxn>
                <a:cxn ang="0">
                  <a:pos x="T2" y="T3"/>
                </a:cxn>
                <a:cxn ang="0">
                  <a:pos x="T4" y="T5"/>
                </a:cxn>
              </a:cxnLst>
              <a:rect l="0" t="0" r="r" b="b"/>
              <a:pathLst>
                <a:path w="29" h="19">
                  <a:moveTo>
                    <a:pt x="0" y="19"/>
                  </a:moveTo>
                  <a:lnTo>
                    <a:pt x="15" y="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03" name="Line 64"/>
            <p:cNvSpPr>
              <a:spLocks noChangeShapeType="1"/>
            </p:cNvSpPr>
            <p:nvPr/>
          </p:nvSpPr>
          <p:spPr bwMode="auto">
            <a:xfrm flipV="1">
              <a:off x="897"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04" name="Freeform 65"/>
            <p:cNvSpPr>
              <a:spLocks/>
            </p:cNvSpPr>
            <p:nvPr/>
          </p:nvSpPr>
          <p:spPr bwMode="auto">
            <a:xfrm>
              <a:off x="915" y="1797"/>
              <a:ext cx="22" cy="11"/>
            </a:xfrm>
            <a:custGeom>
              <a:avLst/>
              <a:gdLst>
                <a:gd name="T0" fmla="*/ 0 w 29"/>
                <a:gd name="T1" fmla="*/ 19 h 19"/>
                <a:gd name="T2" fmla="*/ 15 w 29"/>
                <a:gd name="T3" fmla="*/ 10 h 19"/>
                <a:gd name="T4" fmla="*/ 29 w 29"/>
                <a:gd name="T5" fmla="*/ 0 h 19"/>
              </a:gdLst>
              <a:ahLst/>
              <a:cxnLst>
                <a:cxn ang="0">
                  <a:pos x="T0" y="T1"/>
                </a:cxn>
                <a:cxn ang="0">
                  <a:pos x="T2" y="T3"/>
                </a:cxn>
                <a:cxn ang="0">
                  <a:pos x="T4" y="T5"/>
                </a:cxn>
              </a:cxnLst>
              <a:rect l="0" t="0" r="r" b="b"/>
              <a:pathLst>
                <a:path w="29" h="19">
                  <a:moveTo>
                    <a:pt x="0" y="19"/>
                  </a:moveTo>
                  <a:lnTo>
                    <a:pt x="15" y="1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05" name="Line 66"/>
            <p:cNvSpPr>
              <a:spLocks noChangeShapeType="1"/>
            </p:cNvSpPr>
            <p:nvPr/>
          </p:nvSpPr>
          <p:spPr bwMode="auto">
            <a:xfrm flipV="1">
              <a:off x="937"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06" name="Line 67"/>
            <p:cNvSpPr>
              <a:spLocks noChangeShapeType="1"/>
            </p:cNvSpPr>
            <p:nvPr/>
          </p:nvSpPr>
          <p:spPr bwMode="auto">
            <a:xfrm flipV="1">
              <a:off x="955"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07" name="Freeform 68"/>
            <p:cNvSpPr>
              <a:spLocks/>
            </p:cNvSpPr>
            <p:nvPr/>
          </p:nvSpPr>
          <p:spPr bwMode="auto">
            <a:xfrm>
              <a:off x="973" y="1757"/>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08" name="Line 69"/>
            <p:cNvSpPr>
              <a:spLocks noChangeShapeType="1"/>
            </p:cNvSpPr>
            <p:nvPr/>
          </p:nvSpPr>
          <p:spPr bwMode="auto">
            <a:xfrm flipV="1">
              <a:off x="995"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09" name="Freeform 70"/>
            <p:cNvSpPr>
              <a:spLocks/>
            </p:cNvSpPr>
            <p:nvPr/>
          </p:nvSpPr>
          <p:spPr bwMode="auto">
            <a:xfrm>
              <a:off x="1013" y="1725"/>
              <a:ext cx="21" cy="15"/>
            </a:xfrm>
            <a:custGeom>
              <a:avLst/>
              <a:gdLst>
                <a:gd name="T0" fmla="*/ 0 w 28"/>
                <a:gd name="T1" fmla="*/ 28 h 28"/>
                <a:gd name="T2" fmla="*/ 14 w 28"/>
                <a:gd name="T3" fmla="*/ 14 h 28"/>
                <a:gd name="T4" fmla="*/ 28 w 28"/>
                <a:gd name="T5" fmla="*/ 0 h 28"/>
              </a:gdLst>
              <a:ahLst/>
              <a:cxnLst>
                <a:cxn ang="0">
                  <a:pos x="T0" y="T1"/>
                </a:cxn>
                <a:cxn ang="0">
                  <a:pos x="T2" y="T3"/>
                </a:cxn>
                <a:cxn ang="0">
                  <a:pos x="T4" y="T5"/>
                </a:cxn>
              </a:cxnLst>
              <a:rect l="0" t="0" r="r" b="b"/>
              <a:pathLst>
                <a:path w="28" h="28">
                  <a:moveTo>
                    <a:pt x="0" y="28"/>
                  </a:moveTo>
                  <a:lnTo>
                    <a:pt x="14" y="1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10" name="Line 71"/>
            <p:cNvSpPr>
              <a:spLocks noChangeShapeType="1"/>
            </p:cNvSpPr>
            <p:nvPr/>
          </p:nvSpPr>
          <p:spPr bwMode="auto">
            <a:xfrm flipV="1">
              <a:off x="1034"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11" name="Freeform 72"/>
            <p:cNvSpPr>
              <a:spLocks/>
            </p:cNvSpPr>
            <p:nvPr/>
          </p:nvSpPr>
          <p:spPr bwMode="auto">
            <a:xfrm>
              <a:off x="1052" y="1686"/>
              <a:ext cx="21" cy="20"/>
            </a:xfrm>
            <a:custGeom>
              <a:avLst/>
              <a:gdLst>
                <a:gd name="T0" fmla="*/ 0 w 29"/>
                <a:gd name="T1" fmla="*/ 34 h 34"/>
                <a:gd name="T2" fmla="*/ 15 w 29"/>
                <a:gd name="T3" fmla="*/ 20 h 34"/>
                <a:gd name="T4" fmla="*/ 29 w 29"/>
                <a:gd name="T5" fmla="*/ 0 h 34"/>
              </a:gdLst>
              <a:ahLst/>
              <a:cxnLst>
                <a:cxn ang="0">
                  <a:pos x="T0" y="T1"/>
                </a:cxn>
                <a:cxn ang="0">
                  <a:pos x="T2" y="T3"/>
                </a:cxn>
                <a:cxn ang="0">
                  <a:pos x="T4" y="T5"/>
                </a:cxn>
              </a:cxnLst>
              <a:rect l="0" t="0" r="r" b="b"/>
              <a:pathLst>
                <a:path w="29" h="34">
                  <a:moveTo>
                    <a:pt x="0" y="34"/>
                  </a:moveTo>
                  <a:lnTo>
                    <a:pt x="15" y="2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12" name="Line 73"/>
            <p:cNvSpPr>
              <a:spLocks noChangeShapeType="1"/>
            </p:cNvSpPr>
            <p:nvPr/>
          </p:nvSpPr>
          <p:spPr bwMode="auto">
            <a:xfrm flipV="1">
              <a:off x="1073"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13" name="Line 74"/>
            <p:cNvSpPr>
              <a:spLocks noChangeShapeType="1"/>
            </p:cNvSpPr>
            <p:nvPr/>
          </p:nvSpPr>
          <p:spPr bwMode="auto">
            <a:xfrm flipV="1">
              <a:off x="1091"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14" name="Freeform 75"/>
            <p:cNvSpPr>
              <a:spLocks/>
            </p:cNvSpPr>
            <p:nvPr/>
          </p:nvSpPr>
          <p:spPr bwMode="auto">
            <a:xfrm>
              <a:off x="1109" y="1617"/>
              <a:ext cx="22" cy="24"/>
            </a:xfrm>
            <a:custGeom>
              <a:avLst/>
              <a:gdLst>
                <a:gd name="T0" fmla="*/ 0 w 29"/>
                <a:gd name="T1" fmla="*/ 43 h 43"/>
                <a:gd name="T2" fmla="*/ 15 w 29"/>
                <a:gd name="T3" fmla="*/ 19 h 43"/>
                <a:gd name="T4" fmla="*/ 29 w 29"/>
                <a:gd name="T5" fmla="*/ 0 h 43"/>
              </a:gdLst>
              <a:ahLst/>
              <a:cxnLst>
                <a:cxn ang="0">
                  <a:pos x="T0" y="T1"/>
                </a:cxn>
                <a:cxn ang="0">
                  <a:pos x="T2" y="T3"/>
                </a:cxn>
                <a:cxn ang="0">
                  <a:pos x="T4" y="T5"/>
                </a:cxn>
              </a:cxnLst>
              <a:rect l="0" t="0" r="r" b="b"/>
              <a:pathLst>
                <a:path w="29" h="43">
                  <a:moveTo>
                    <a:pt x="0" y="43"/>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15" name="Line 76"/>
            <p:cNvSpPr>
              <a:spLocks noChangeShapeType="1"/>
            </p:cNvSpPr>
            <p:nvPr/>
          </p:nvSpPr>
          <p:spPr bwMode="auto">
            <a:xfrm flipV="1">
              <a:off x="1131"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16" name="Freeform 77"/>
            <p:cNvSpPr>
              <a:spLocks/>
            </p:cNvSpPr>
            <p:nvPr/>
          </p:nvSpPr>
          <p:spPr bwMode="auto">
            <a:xfrm>
              <a:off x="1149" y="1566"/>
              <a:ext cx="22" cy="27"/>
            </a:xfrm>
            <a:custGeom>
              <a:avLst/>
              <a:gdLst>
                <a:gd name="T0" fmla="*/ 0 w 29"/>
                <a:gd name="T1" fmla="*/ 48 h 48"/>
                <a:gd name="T2" fmla="*/ 14 w 29"/>
                <a:gd name="T3" fmla="*/ 24 h 48"/>
                <a:gd name="T4" fmla="*/ 29 w 29"/>
                <a:gd name="T5" fmla="*/ 0 h 48"/>
              </a:gdLst>
              <a:ahLst/>
              <a:cxnLst>
                <a:cxn ang="0">
                  <a:pos x="T0" y="T1"/>
                </a:cxn>
                <a:cxn ang="0">
                  <a:pos x="T2" y="T3"/>
                </a:cxn>
                <a:cxn ang="0">
                  <a:pos x="T4" y="T5"/>
                </a:cxn>
              </a:cxnLst>
              <a:rect l="0" t="0" r="r" b="b"/>
              <a:pathLst>
                <a:path w="29" h="48">
                  <a:moveTo>
                    <a:pt x="0" y="48"/>
                  </a:moveTo>
                  <a:lnTo>
                    <a:pt x="14" y="2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17" name="Line 78"/>
            <p:cNvSpPr>
              <a:spLocks noChangeShapeType="1"/>
            </p:cNvSpPr>
            <p:nvPr/>
          </p:nvSpPr>
          <p:spPr bwMode="auto">
            <a:xfrm flipV="1">
              <a:off x="1171"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18" name="Freeform 79"/>
            <p:cNvSpPr>
              <a:spLocks/>
            </p:cNvSpPr>
            <p:nvPr/>
          </p:nvSpPr>
          <p:spPr bwMode="auto">
            <a:xfrm>
              <a:off x="1189" y="1506"/>
              <a:ext cx="22" cy="30"/>
            </a:xfrm>
            <a:custGeom>
              <a:avLst/>
              <a:gdLst>
                <a:gd name="T0" fmla="*/ 0 w 29"/>
                <a:gd name="T1" fmla="*/ 53 h 53"/>
                <a:gd name="T2" fmla="*/ 14 w 29"/>
                <a:gd name="T3" fmla="*/ 29 h 53"/>
                <a:gd name="T4" fmla="*/ 29 w 29"/>
                <a:gd name="T5" fmla="*/ 0 h 53"/>
              </a:gdLst>
              <a:ahLst/>
              <a:cxnLst>
                <a:cxn ang="0">
                  <a:pos x="T0" y="T1"/>
                </a:cxn>
                <a:cxn ang="0">
                  <a:pos x="T2" y="T3"/>
                </a:cxn>
                <a:cxn ang="0">
                  <a:pos x="T4" y="T5"/>
                </a:cxn>
              </a:cxnLst>
              <a:rect l="0" t="0" r="r" b="b"/>
              <a:pathLst>
                <a:path w="29" h="53">
                  <a:moveTo>
                    <a:pt x="0" y="53"/>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19" name="Line 80"/>
            <p:cNvSpPr>
              <a:spLocks noChangeShapeType="1"/>
            </p:cNvSpPr>
            <p:nvPr/>
          </p:nvSpPr>
          <p:spPr bwMode="auto">
            <a:xfrm flipV="1">
              <a:off x="1211"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20" name="Line 81"/>
            <p:cNvSpPr>
              <a:spLocks noChangeShapeType="1"/>
            </p:cNvSpPr>
            <p:nvPr/>
          </p:nvSpPr>
          <p:spPr bwMode="auto">
            <a:xfrm flipV="1">
              <a:off x="1228"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21" name="Freeform 82"/>
            <p:cNvSpPr>
              <a:spLocks/>
            </p:cNvSpPr>
            <p:nvPr/>
          </p:nvSpPr>
          <p:spPr bwMode="auto">
            <a:xfrm>
              <a:off x="1246" y="1409"/>
              <a:ext cx="22" cy="32"/>
            </a:xfrm>
            <a:custGeom>
              <a:avLst/>
              <a:gdLst>
                <a:gd name="T0" fmla="*/ 0 w 29"/>
                <a:gd name="T1" fmla="*/ 58 h 58"/>
                <a:gd name="T2" fmla="*/ 15 w 29"/>
                <a:gd name="T3" fmla="*/ 29 h 58"/>
                <a:gd name="T4" fmla="*/ 29 w 29"/>
                <a:gd name="T5" fmla="*/ 0 h 58"/>
              </a:gdLst>
              <a:ahLst/>
              <a:cxnLst>
                <a:cxn ang="0">
                  <a:pos x="T0" y="T1"/>
                </a:cxn>
                <a:cxn ang="0">
                  <a:pos x="T2" y="T3"/>
                </a:cxn>
                <a:cxn ang="0">
                  <a:pos x="T4" y="T5"/>
                </a:cxn>
              </a:cxnLst>
              <a:rect l="0" t="0" r="r" b="b"/>
              <a:pathLst>
                <a:path w="29" h="58">
                  <a:moveTo>
                    <a:pt x="0" y="58"/>
                  </a:moveTo>
                  <a:lnTo>
                    <a:pt x="15"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22" name="Line 83"/>
            <p:cNvSpPr>
              <a:spLocks noChangeShapeType="1"/>
            </p:cNvSpPr>
            <p:nvPr/>
          </p:nvSpPr>
          <p:spPr bwMode="auto">
            <a:xfrm flipV="1">
              <a:off x="1268"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23" name="Freeform 84"/>
            <p:cNvSpPr>
              <a:spLocks/>
            </p:cNvSpPr>
            <p:nvPr/>
          </p:nvSpPr>
          <p:spPr bwMode="auto">
            <a:xfrm>
              <a:off x="1286" y="1336"/>
              <a:ext cx="22" cy="38"/>
            </a:xfrm>
            <a:custGeom>
              <a:avLst/>
              <a:gdLst>
                <a:gd name="T0" fmla="*/ 0 w 29"/>
                <a:gd name="T1" fmla="*/ 67 h 67"/>
                <a:gd name="T2" fmla="*/ 15 w 29"/>
                <a:gd name="T3" fmla="*/ 33 h 67"/>
                <a:gd name="T4" fmla="*/ 29 w 29"/>
                <a:gd name="T5" fmla="*/ 0 h 67"/>
              </a:gdLst>
              <a:ahLst/>
              <a:cxnLst>
                <a:cxn ang="0">
                  <a:pos x="T0" y="T1"/>
                </a:cxn>
                <a:cxn ang="0">
                  <a:pos x="T2" y="T3"/>
                </a:cxn>
                <a:cxn ang="0">
                  <a:pos x="T4" y="T5"/>
                </a:cxn>
              </a:cxnLst>
              <a:rect l="0" t="0" r="r" b="b"/>
              <a:pathLst>
                <a:path w="29" h="67">
                  <a:moveTo>
                    <a:pt x="0" y="67"/>
                  </a:moveTo>
                  <a:lnTo>
                    <a:pt x="15" y="33"/>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24" name="Line 85"/>
            <p:cNvSpPr>
              <a:spLocks noChangeShapeType="1"/>
            </p:cNvSpPr>
            <p:nvPr/>
          </p:nvSpPr>
          <p:spPr bwMode="auto">
            <a:xfrm flipV="1">
              <a:off x="1308"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25" name="Line 86"/>
            <p:cNvSpPr>
              <a:spLocks noChangeShapeType="1"/>
            </p:cNvSpPr>
            <p:nvPr/>
          </p:nvSpPr>
          <p:spPr bwMode="auto">
            <a:xfrm flipV="1">
              <a:off x="1326"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26" name="Freeform 87"/>
            <p:cNvSpPr>
              <a:spLocks/>
            </p:cNvSpPr>
            <p:nvPr/>
          </p:nvSpPr>
          <p:spPr bwMode="auto">
            <a:xfrm>
              <a:off x="1344" y="1222"/>
              <a:ext cx="21"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27" name="Freeform 88"/>
            <p:cNvSpPr>
              <a:spLocks/>
            </p:cNvSpPr>
            <p:nvPr/>
          </p:nvSpPr>
          <p:spPr bwMode="auto">
            <a:xfrm>
              <a:off x="1365" y="1182"/>
              <a:ext cx="18" cy="40"/>
            </a:xfrm>
            <a:custGeom>
              <a:avLst/>
              <a:gdLst>
                <a:gd name="T0" fmla="*/ 0 w 24"/>
                <a:gd name="T1" fmla="*/ 72 h 72"/>
                <a:gd name="T2" fmla="*/ 9 w 24"/>
                <a:gd name="T3" fmla="*/ 34 h 72"/>
                <a:gd name="T4" fmla="*/ 24 w 24"/>
                <a:gd name="T5" fmla="*/ 0 h 72"/>
              </a:gdLst>
              <a:ahLst/>
              <a:cxnLst>
                <a:cxn ang="0">
                  <a:pos x="T0" y="T1"/>
                </a:cxn>
                <a:cxn ang="0">
                  <a:pos x="T2" y="T3"/>
                </a:cxn>
                <a:cxn ang="0">
                  <a:pos x="T4" y="T5"/>
                </a:cxn>
              </a:cxnLst>
              <a:rect l="0" t="0" r="r" b="b"/>
              <a:pathLst>
                <a:path w="24" h="72">
                  <a:moveTo>
                    <a:pt x="0" y="72"/>
                  </a:moveTo>
                  <a:lnTo>
                    <a:pt x="9" y="3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28" name="Freeform 89"/>
            <p:cNvSpPr>
              <a:spLocks/>
            </p:cNvSpPr>
            <p:nvPr/>
          </p:nvSpPr>
          <p:spPr bwMode="auto">
            <a:xfrm>
              <a:off x="1383" y="1144"/>
              <a:ext cx="22"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29" name="Line 90"/>
            <p:cNvSpPr>
              <a:spLocks noChangeShapeType="1"/>
            </p:cNvSpPr>
            <p:nvPr/>
          </p:nvSpPr>
          <p:spPr bwMode="auto">
            <a:xfrm flipV="1">
              <a:off x="1405"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30" name="Freeform 91"/>
            <p:cNvSpPr>
              <a:spLocks/>
            </p:cNvSpPr>
            <p:nvPr/>
          </p:nvSpPr>
          <p:spPr bwMode="auto">
            <a:xfrm>
              <a:off x="1423" y="1063"/>
              <a:ext cx="21" cy="41"/>
            </a:xfrm>
            <a:custGeom>
              <a:avLst/>
              <a:gdLst>
                <a:gd name="T0" fmla="*/ 0 w 28"/>
                <a:gd name="T1" fmla="*/ 72 h 72"/>
                <a:gd name="T2" fmla="*/ 14 w 28"/>
                <a:gd name="T3" fmla="*/ 34 h 72"/>
                <a:gd name="T4" fmla="*/ 28 w 28"/>
                <a:gd name="T5" fmla="*/ 0 h 72"/>
              </a:gdLst>
              <a:ahLst/>
              <a:cxnLst>
                <a:cxn ang="0">
                  <a:pos x="T0" y="T1"/>
                </a:cxn>
                <a:cxn ang="0">
                  <a:pos x="T2" y="T3"/>
                </a:cxn>
                <a:cxn ang="0">
                  <a:pos x="T4" y="T5"/>
                </a:cxn>
              </a:cxnLst>
              <a:rect l="0" t="0" r="r" b="b"/>
              <a:pathLst>
                <a:path w="28" h="72">
                  <a:moveTo>
                    <a:pt x="0" y="72"/>
                  </a:moveTo>
                  <a:lnTo>
                    <a:pt x="14" y="3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31" name="Line 92"/>
            <p:cNvSpPr>
              <a:spLocks noChangeShapeType="1"/>
            </p:cNvSpPr>
            <p:nvPr/>
          </p:nvSpPr>
          <p:spPr bwMode="auto">
            <a:xfrm flipV="1">
              <a:off x="1444"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32" name="Line 93"/>
            <p:cNvSpPr>
              <a:spLocks noChangeShapeType="1"/>
            </p:cNvSpPr>
            <p:nvPr/>
          </p:nvSpPr>
          <p:spPr bwMode="auto">
            <a:xfrm flipV="1">
              <a:off x="1462"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33" name="Freeform 94"/>
            <p:cNvSpPr>
              <a:spLocks/>
            </p:cNvSpPr>
            <p:nvPr/>
          </p:nvSpPr>
          <p:spPr bwMode="auto">
            <a:xfrm>
              <a:off x="1480" y="945"/>
              <a:ext cx="22" cy="40"/>
            </a:xfrm>
            <a:custGeom>
              <a:avLst/>
              <a:gdLst>
                <a:gd name="T0" fmla="*/ 0 w 29"/>
                <a:gd name="T1" fmla="*/ 72 h 72"/>
                <a:gd name="T2" fmla="*/ 15 w 29"/>
                <a:gd name="T3" fmla="*/ 34 h 72"/>
                <a:gd name="T4" fmla="*/ 29 w 29"/>
                <a:gd name="T5" fmla="*/ 0 h 72"/>
              </a:gdLst>
              <a:ahLst/>
              <a:cxnLst>
                <a:cxn ang="0">
                  <a:pos x="T0" y="T1"/>
                </a:cxn>
                <a:cxn ang="0">
                  <a:pos x="T2" y="T3"/>
                </a:cxn>
                <a:cxn ang="0">
                  <a:pos x="T4" y="T5"/>
                </a:cxn>
              </a:cxnLst>
              <a:rect l="0" t="0" r="r" b="b"/>
              <a:pathLst>
                <a:path w="29" h="72">
                  <a:moveTo>
                    <a:pt x="0" y="72"/>
                  </a:moveTo>
                  <a:lnTo>
                    <a:pt x="15"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34" name="Line 95"/>
            <p:cNvSpPr>
              <a:spLocks noChangeShapeType="1"/>
            </p:cNvSpPr>
            <p:nvPr/>
          </p:nvSpPr>
          <p:spPr bwMode="auto">
            <a:xfrm flipV="1">
              <a:off x="1502"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35" name="Freeform 96"/>
            <p:cNvSpPr>
              <a:spLocks/>
            </p:cNvSpPr>
            <p:nvPr/>
          </p:nvSpPr>
          <p:spPr bwMode="auto">
            <a:xfrm>
              <a:off x="1520" y="872"/>
              <a:ext cx="22" cy="35"/>
            </a:xfrm>
            <a:custGeom>
              <a:avLst/>
              <a:gdLst>
                <a:gd name="T0" fmla="*/ 0 w 29"/>
                <a:gd name="T1" fmla="*/ 62 h 62"/>
                <a:gd name="T2" fmla="*/ 14 w 29"/>
                <a:gd name="T3" fmla="*/ 28 h 62"/>
                <a:gd name="T4" fmla="*/ 29 w 29"/>
                <a:gd name="T5" fmla="*/ 0 h 62"/>
              </a:gdLst>
              <a:ahLst/>
              <a:cxnLst>
                <a:cxn ang="0">
                  <a:pos x="T0" y="T1"/>
                </a:cxn>
                <a:cxn ang="0">
                  <a:pos x="T2" y="T3"/>
                </a:cxn>
                <a:cxn ang="0">
                  <a:pos x="T4" y="T5"/>
                </a:cxn>
              </a:cxnLst>
              <a:rect l="0" t="0" r="r" b="b"/>
              <a:pathLst>
                <a:path w="29" h="62">
                  <a:moveTo>
                    <a:pt x="0" y="62"/>
                  </a:moveTo>
                  <a:lnTo>
                    <a:pt x="14" y="28"/>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36" name="Line 97"/>
            <p:cNvSpPr>
              <a:spLocks noChangeShapeType="1"/>
            </p:cNvSpPr>
            <p:nvPr/>
          </p:nvSpPr>
          <p:spPr bwMode="auto">
            <a:xfrm flipV="1">
              <a:off x="1542"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37" name="Line 98"/>
            <p:cNvSpPr>
              <a:spLocks noChangeShapeType="1"/>
            </p:cNvSpPr>
            <p:nvPr/>
          </p:nvSpPr>
          <p:spPr bwMode="auto">
            <a:xfrm flipV="1">
              <a:off x="1560"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38" name="Freeform 99"/>
            <p:cNvSpPr>
              <a:spLocks/>
            </p:cNvSpPr>
            <p:nvPr/>
          </p:nvSpPr>
          <p:spPr bwMode="auto">
            <a:xfrm>
              <a:off x="1578" y="769"/>
              <a:ext cx="22" cy="33"/>
            </a:xfrm>
            <a:custGeom>
              <a:avLst/>
              <a:gdLst>
                <a:gd name="T0" fmla="*/ 0 w 29"/>
                <a:gd name="T1" fmla="*/ 58 h 58"/>
                <a:gd name="T2" fmla="*/ 14 w 29"/>
                <a:gd name="T3" fmla="*/ 29 h 58"/>
                <a:gd name="T4" fmla="*/ 29 w 29"/>
                <a:gd name="T5" fmla="*/ 0 h 58"/>
              </a:gdLst>
              <a:ahLst/>
              <a:cxnLst>
                <a:cxn ang="0">
                  <a:pos x="T0" y="T1"/>
                </a:cxn>
                <a:cxn ang="0">
                  <a:pos x="T2" y="T3"/>
                </a:cxn>
                <a:cxn ang="0">
                  <a:pos x="T4" y="T5"/>
                </a:cxn>
              </a:cxnLst>
              <a:rect l="0" t="0" r="r" b="b"/>
              <a:pathLst>
                <a:path w="29" h="58">
                  <a:moveTo>
                    <a:pt x="0" y="58"/>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39" name="Line 100"/>
            <p:cNvSpPr>
              <a:spLocks noChangeShapeType="1"/>
            </p:cNvSpPr>
            <p:nvPr/>
          </p:nvSpPr>
          <p:spPr bwMode="auto">
            <a:xfrm flipV="1">
              <a:off x="1600"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40" name="Freeform 101"/>
            <p:cNvSpPr>
              <a:spLocks/>
            </p:cNvSpPr>
            <p:nvPr/>
          </p:nvSpPr>
          <p:spPr bwMode="auto">
            <a:xfrm>
              <a:off x="1618" y="712"/>
              <a:ext cx="21" cy="27"/>
            </a:xfrm>
            <a:custGeom>
              <a:avLst/>
              <a:gdLst>
                <a:gd name="T0" fmla="*/ 0 w 28"/>
                <a:gd name="T1" fmla="*/ 48 h 48"/>
                <a:gd name="T2" fmla="*/ 14 w 28"/>
                <a:gd name="T3" fmla="*/ 24 h 48"/>
                <a:gd name="T4" fmla="*/ 28 w 28"/>
                <a:gd name="T5" fmla="*/ 0 h 48"/>
              </a:gdLst>
              <a:ahLst/>
              <a:cxnLst>
                <a:cxn ang="0">
                  <a:pos x="T0" y="T1"/>
                </a:cxn>
                <a:cxn ang="0">
                  <a:pos x="T2" y="T3"/>
                </a:cxn>
                <a:cxn ang="0">
                  <a:pos x="T4" y="T5"/>
                </a:cxn>
              </a:cxnLst>
              <a:rect l="0" t="0" r="r" b="b"/>
              <a:pathLst>
                <a:path w="28" h="48">
                  <a:moveTo>
                    <a:pt x="0" y="48"/>
                  </a:moveTo>
                  <a:lnTo>
                    <a:pt x="14" y="2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41" name="Freeform 102"/>
            <p:cNvSpPr>
              <a:spLocks/>
            </p:cNvSpPr>
            <p:nvPr/>
          </p:nvSpPr>
          <p:spPr bwMode="auto">
            <a:xfrm>
              <a:off x="1639" y="686"/>
              <a:ext cx="18" cy="26"/>
            </a:xfrm>
            <a:custGeom>
              <a:avLst/>
              <a:gdLst>
                <a:gd name="T0" fmla="*/ 0 w 24"/>
                <a:gd name="T1" fmla="*/ 47 h 47"/>
                <a:gd name="T2" fmla="*/ 10 w 24"/>
                <a:gd name="T3" fmla="*/ 24 h 47"/>
                <a:gd name="T4" fmla="*/ 24 w 24"/>
                <a:gd name="T5" fmla="*/ 0 h 47"/>
              </a:gdLst>
              <a:ahLst/>
              <a:cxnLst>
                <a:cxn ang="0">
                  <a:pos x="T0" y="T1"/>
                </a:cxn>
                <a:cxn ang="0">
                  <a:pos x="T2" y="T3"/>
                </a:cxn>
                <a:cxn ang="0">
                  <a:pos x="T4" y="T5"/>
                </a:cxn>
              </a:cxnLst>
              <a:rect l="0" t="0" r="r" b="b"/>
              <a:pathLst>
                <a:path w="24" h="47">
                  <a:moveTo>
                    <a:pt x="0" y="47"/>
                  </a:moveTo>
                  <a:lnTo>
                    <a:pt x="10" y="2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42" name="Freeform 103"/>
            <p:cNvSpPr>
              <a:spLocks/>
            </p:cNvSpPr>
            <p:nvPr/>
          </p:nvSpPr>
          <p:spPr bwMode="auto">
            <a:xfrm>
              <a:off x="1657" y="664"/>
              <a:ext cx="21" cy="22"/>
            </a:xfrm>
            <a:custGeom>
              <a:avLst/>
              <a:gdLst>
                <a:gd name="T0" fmla="*/ 0 w 29"/>
                <a:gd name="T1" fmla="*/ 39 h 39"/>
                <a:gd name="T2" fmla="*/ 15 w 29"/>
                <a:gd name="T3" fmla="*/ 19 h 39"/>
                <a:gd name="T4" fmla="*/ 29 w 29"/>
                <a:gd name="T5" fmla="*/ 0 h 39"/>
              </a:gdLst>
              <a:ahLst/>
              <a:cxnLst>
                <a:cxn ang="0">
                  <a:pos x="T0" y="T1"/>
                </a:cxn>
                <a:cxn ang="0">
                  <a:pos x="T2" y="T3"/>
                </a:cxn>
                <a:cxn ang="0">
                  <a:pos x="T4" y="T5"/>
                </a:cxn>
              </a:cxnLst>
              <a:rect l="0" t="0" r="r" b="b"/>
              <a:pathLst>
                <a:path w="29" h="39">
                  <a:moveTo>
                    <a:pt x="0" y="39"/>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43" name="Freeform 104"/>
            <p:cNvSpPr>
              <a:spLocks/>
            </p:cNvSpPr>
            <p:nvPr/>
          </p:nvSpPr>
          <p:spPr bwMode="auto">
            <a:xfrm>
              <a:off x="1678" y="643"/>
              <a:ext cx="18" cy="21"/>
            </a:xfrm>
            <a:custGeom>
              <a:avLst/>
              <a:gdLst>
                <a:gd name="T0" fmla="*/ 0 w 24"/>
                <a:gd name="T1" fmla="*/ 38 h 38"/>
                <a:gd name="T2" fmla="*/ 15 w 24"/>
                <a:gd name="T3" fmla="*/ 19 h 38"/>
                <a:gd name="T4" fmla="*/ 24 w 24"/>
                <a:gd name="T5" fmla="*/ 0 h 38"/>
              </a:gdLst>
              <a:ahLst/>
              <a:cxnLst>
                <a:cxn ang="0">
                  <a:pos x="T0" y="T1"/>
                </a:cxn>
                <a:cxn ang="0">
                  <a:pos x="T2" y="T3"/>
                </a:cxn>
                <a:cxn ang="0">
                  <a:pos x="T4" y="T5"/>
                </a:cxn>
              </a:cxnLst>
              <a:rect l="0" t="0" r="r" b="b"/>
              <a:pathLst>
                <a:path w="24" h="38">
                  <a:moveTo>
                    <a:pt x="0" y="38"/>
                  </a:moveTo>
                  <a:lnTo>
                    <a:pt x="15" y="19"/>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44" name="Freeform 105"/>
            <p:cNvSpPr>
              <a:spLocks/>
            </p:cNvSpPr>
            <p:nvPr/>
          </p:nvSpPr>
          <p:spPr bwMode="auto">
            <a:xfrm>
              <a:off x="1696" y="626"/>
              <a:ext cx="18" cy="17"/>
            </a:xfrm>
            <a:custGeom>
              <a:avLst/>
              <a:gdLst>
                <a:gd name="T0" fmla="*/ 0 w 24"/>
                <a:gd name="T1" fmla="*/ 29 h 29"/>
                <a:gd name="T2" fmla="*/ 10 w 24"/>
                <a:gd name="T3" fmla="*/ 14 h 29"/>
                <a:gd name="T4" fmla="*/ 24 w 24"/>
                <a:gd name="T5" fmla="*/ 0 h 29"/>
              </a:gdLst>
              <a:ahLst/>
              <a:cxnLst>
                <a:cxn ang="0">
                  <a:pos x="T0" y="T1"/>
                </a:cxn>
                <a:cxn ang="0">
                  <a:pos x="T2" y="T3"/>
                </a:cxn>
                <a:cxn ang="0">
                  <a:pos x="T4" y="T5"/>
                </a:cxn>
              </a:cxnLst>
              <a:rect l="0" t="0" r="r" b="b"/>
              <a:pathLst>
                <a:path w="24" h="29">
                  <a:moveTo>
                    <a:pt x="0" y="29"/>
                  </a:moveTo>
                  <a:lnTo>
                    <a:pt x="10" y="1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45" name="Freeform 106"/>
            <p:cNvSpPr>
              <a:spLocks/>
            </p:cNvSpPr>
            <p:nvPr/>
          </p:nvSpPr>
          <p:spPr bwMode="auto">
            <a:xfrm>
              <a:off x="1714" y="610"/>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46" name="Line 107"/>
            <p:cNvSpPr>
              <a:spLocks noChangeShapeType="1"/>
            </p:cNvSpPr>
            <p:nvPr/>
          </p:nvSpPr>
          <p:spPr bwMode="auto">
            <a:xfrm flipV="1">
              <a:off x="1736"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47" name="Freeform 108"/>
            <p:cNvSpPr>
              <a:spLocks/>
            </p:cNvSpPr>
            <p:nvPr/>
          </p:nvSpPr>
          <p:spPr bwMode="auto">
            <a:xfrm>
              <a:off x="1754" y="591"/>
              <a:ext cx="22" cy="8"/>
            </a:xfrm>
            <a:custGeom>
              <a:avLst/>
              <a:gdLst>
                <a:gd name="T0" fmla="*/ 0 w 29"/>
                <a:gd name="T1" fmla="*/ 14 h 14"/>
                <a:gd name="T2" fmla="*/ 14 w 29"/>
                <a:gd name="T3" fmla="*/ 4 h 14"/>
                <a:gd name="T4" fmla="*/ 29 w 29"/>
                <a:gd name="T5" fmla="*/ 0 h 14"/>
              </a:gdLst>
              <a:ahLst/>
              <a:cxnLst>
                <a:cxn ang="0">
                  <a:pos x="T0" y="T1"/>
                </a:cxn>
                <a:cxn ang="0">
                  <a:pos x="T2" y="T3"/>
                </a:cxn>
                <a:cxn ang="0">
                  <a:pos x="T4" y="T5"/>
                </a:cxn>
              </a:cxnLst>
              <a:rect l="0" t="0" r="r" b="b"/>
              <a:pathLst>
                <a:path w="29" h="14">
                  <a:moveTo>
                    <a:pt x="0" y="14"/>
                  </a:moveTo>
                  <a:lnTo>
                    <a:pt x="14" y="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48" name="Freeform 109"/>
            <p:cNvSpPr>
              <a:spLocks/>
            </p:cNvSpPr>
            <p:nvPr/>
          </p:nvSpPr>
          <p:spPr bwMode="auto">
            <a:xfrm>
              <a:off x="1776" y="586"/>
              <a:ext cx="18" cy="5"/>
            </a:xfrm>
            <a:custGeom>
              <a:avLst/>
              <a:gdLst>
                <a:gd name="T0" fmla="*/ 0 w 24"/>
                <a:gd name="T1" fmla="*/ 10 h 10"/>
                <a:gd name="T2" fmla="*/ 14 w 24"/>
                <a:gd name="T3" fmla="*/ 5 h 10"/>
                <a:gd name="T4" fmla="*/ 24 w 24"/>
                <a:gd name="T5" fmla="*/ 0 h 10"/>
              </a:gdLst>
              <a:ahLst/>
              <a:cxnLst>
                <a:cxn ang="0">
                  <a:pos x="T0" y="T1"/>
                </a:cxn>
                <a:cxn ang="0">
                  <a:pos x="T2" y="T3"/>
                </a:cxn>
                <a:cxn ang="0">
                  <a:pos x="T4" y="T5"/>
                </a:cxn>
              </a:cxnLst>
              <a:rect l="0" t="0" r="r" b="b"/>
              <a:pathLst>
                <a:path w="24" h="10">
                  <a:moveTo>
                    <a:pt x="0" y="10"/>
                  </a:moveTo>
                  <a:lnTo>
                    <a:pt x="14" y="5"/>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49" name="Freeform 110"/>
            <p:cNvSpPr>
              <a:spLocks/>
            </p:cNvSpPr>
            <p:nvPr/>
          </p:nvSpPr>
          <p:spPr bwMode="auto">
            <a:xfrm>
              <a:off x="1794" y="586"/>
              <a:ext cx="18" cy="0"/>
            </a:xfrm>
            <a:custGeom>
              <a:avLst/>
              <a:gdLst>
                <a:gd name="T0" fmla="*/ 0 w 24"/>
                <a:gd name="T1" fmla="*/ 9 w 24"/>
                <a:gd name="T2" fmla="*/ 24 w 24"/>
              </a:gdLst>
              <a:ahLst/>
              <a:cxnLst>
                <a:cxn ang="0">
                  <a:pos x="T0" y="0"/>
                </a:cxn>
                <a:cxn ang="0">
                  <a:pos x="T1" y="0"/>
                </a:cxn>
                <a:cxn ang="0">
                  <a:pos x="T2" y="0"/>
                </a:cxn>
              </a:cxnLst>
              <a:rect l="0" t="0" r="r" b="b"/>
              <a:pathLst>
                <a:path w="24">
                  <a:moveTo>
                    <a:pt x="0" y="0"/>
                  </a:moveTo>
                  <a:lnTo>
                    <a:pt x="9"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50" name="Freeform 111"/>
            <p:cNvSpPr>
              <a:spLocks/>
            </p:cNvSpPr>
            <p:nvPr/>
          </p:nvSpPr>
          <p:spPr bwMode="auto">
            <a:xfrm>
              <a:off x="1812" y="586"/>
              <a:ext cx="21" cy="0"/>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51" name="Freeform 112"/>
            <p:cNvSpPr>
              <a:spLocks/>
            </p:cNvSpPr>
            <p:nvPr/>
          </p:nvSpPr>
          <p:spPr bwMode="auto">
            <a:xfrm>
              <a:off x="1833" y="586"/>
              <a:ext cx="18" cy="5"/>
            </a:xfrm>
            <a:custGeom>
              <a:avLst/>
              <a:gdLst>
                <a:gd name="T0" fmla="*/ 0 w 24"/>
                <a:gd name="T1" fmla="*/ 0 h 10"/>
                <a:gd name="T2" fmla="*/ 10 w 24"/>
                <a:gd name="T3" fmla="*/ 5 h 10"/>
                <a:gd name="T4" fmla="*/ 24 w 24"/>
                <a:gd name="T5" fmla="*/ 10 h 10"/>
              </a:gdLst>
              <a:ahLst/>
              <a:cxnLst>
                <a:cxn ang="0">
                  <a:pos x="T0" y="T1"/>
                </a:cxn>
                <a:cxn ang="0">
                  <a:pos x="T2" y="T3"/>
                </a:cxn>
                <a:cxn ang="0">
                  <a:pos x="T4" y="T5"/>
                </a:cxn>
              </a:cxnLst>
              <a:rect l="0" t="0" r="r" b="b"/>
              <a:pathLst>
                <a:path w="24" h="10">
                  <a:moveTo>
                    <a:pt x="0" y="0"/>
                  </a:moveTo>
                  <a:lnTo>
                    <a:pt x="10" y="5"/>
                  </a:lnTo>
                  <a:lnTo>
                    <a:pt x="24"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52" name="Freeform 113"/>
            <p:cNvSpPr>
              <a:spLocks/>
            </p:cNvSpPr>
            <p:nvPr/>
          </p:nvSpPr>
          <p:spPr bwMode="auto">
            <a:xfrm>
              <a:off x="1851" y="591"/>
              <a:ext cx="22" cy="8"/>
            </a:xfrm>
            <a:custGeom>
              <a:avLst/>
              <a:gdLst>
                <a:gd name="T0" fmla="*/ 0 w 29"/>
                <a:gd name="T1" fmla="*/ 0 h 14"/>
                <a:gd name="T2" fmla="*/ 15 w 29"/>
                <a:gd name="T3" fmla="*/ 4 h 14"/>
                <a:gd name="T4" fmla="*/ 29 w 29"/>
                <a:gd name="T5" fmla="*/ 14 h 14"/>
              </a:gdLst>
              <a:ahLst/>
              <a:cxnLst>
                <a:cxn ang="0">
                  <a:pos x="T0" y="T1"/>
                </a:cxn>
                <a:cxn ang="0">
                  <a:pos x="T2" y="T3"/>
                </a:cxn>
                <a:cxn ang="0">
                  <a:pos x="T4" y="T5"/>
                </a:cxn>
              </a:cxnLst>
              <a:rect l="0" t="0" r="r" b="b"/>
              <a:pathLst>
                <a:path w="29" h="14">
                  <a:moveTo>
                    <a:pt x="0" y="0"/>
                  </a:moveTo>
                  <a:lnTo>
                    <a:pt x="15" y="4"/>
                  </a:lnTo>
                  <a:lnTo>
                    <a:pt x="29" y="1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53" name="Line 114"/>
            <p:cNvSpPr>
              <a:spLocks noChangeShapeType="1"/>
            </p:cNvSpPr>
            <p:nvPr/>
          </p:nvSpPr>
          <p:spPr bwMode="auto">
            <a:xfrm>
              <a:off x="1873"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54" name="Freeform 115"/>
            <p:cNvSpPr>
              <a:spLocks/>
            </p:cNvSpPr>
            <p:nvPr/>
          </p:nvSpPr>
          <p:spPr bwMode="auto">
            <a:xfrm>
              <a:off x="1891" y="610"/>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55" name="Freeform 116"/>
            <p:cNvSpPr>
              <a:spLocks/>
            </p:cNvSpPr>
            <p:nvPr/>
          </p:nvSpPr>
          <p:spPr bwMode="auto">
            <a:xfrm>
              <a:off x="1913" y="626"/>
              <a:ext cx="18" cy="17"/>
            </a:xfrm>
            <a:custGeom>
              <a:avLst/>
              <a:gdLst>
                <a:gd name="T0" fmla="*/ 0 w 24"/>
                <a:gd name="T1" fmla="*/ 0 h 29"/>
                <a:gd name="T2" fmla="*/ 14 w 24"/>
                <a:gd name="T3" fmla="*/ 14 h 29"/>
                <a:gd name="T4" fmla="*/ 24 w 24"/>
                <a:gd name="T5" fmla="*/ 29 h 29"/>
              </a:gdLst>
              <a:ahLst/>
              <a:cxnLst>
                <a:cxn ang="0">
                  <a:pos x="T0" y="T1"/>
                </a:cxn>
                <a:cxn ang="0">
                  <a:pos x="T2" y="T3"/>
                </a:cxn>
                <a:cxn ang="0">
                  <a:pos x="T4" y="T5"/>
                </a:cxn>
              </a:cxnLst>
              <a:rect l="0" t="0" r="r" b="b"/>
              <a:pathLst>
                <a:path w="24" h="29">
                  <a:moveTo>
                    <a:pt x="0" y="0"/>
                  </a:moveTo>
                  <a:lnTo>
                    <a:pt x="14" y="14"/>
                  </a:lnTo>
                  <a:lnTo>
                    <a:pt x="24"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56" name="Freeform 117"/>
            <p:cNvSpPr>
              <a:spLocks/>
            </p:cNvSpPr>
            <p:nvPr/>
          </p:nvSpPr>
          <p:spPr bwMode="auto">
            <a:xfrm>
              <a:off x="1931" y="643"/>
              <a:ext cx="18" cy="21"/>
            </a:xfrm>
            <a:custGeom>
              <a:avLst/>
              <a:gdLst>
                <a:gd name="T0" fmla="*/ 0 w 24"/>
                <a:gd name="T1" fmla="*/ 0 h 38"/>
                <a:gd name="T2" fmla="*/ 9 w 24"/>
                <a:gd name="T3" fmla="*/ 19 h 38"/>
                <a:gd name="T4" fmla="*/ 24 w 24"/>
                <a:gd name="T5" fmla="*/ 38 h 38"/>
              </a:gdLst>
              <a:ahLst/>
              <a:cxnLst>
                <a:cxn ang="0">
                  <a:pos x="T0" y="T1"/>
                </a:cxn>
                <a:cxn ang="0">
                  <a:pos x="T2" y="T3"/>
                </a:cxn>
                <a:cxn ang="0">
                  <a:pos x="T4" y="T5"/>
                </a:cxn>
              </a:cxnLst>
              <a:rect l="0" t="0" r="r" b="b"/>
              <a:pathLst>
                <a:path w="24" h="38">
                  <a:moveTo>
                    <a:pt x="0" y="0"/>
                  </a:moveTo>
                  <a:lnTo>
                    <a:pt x="9" y="19"/>
                  </a:lnTo>
                  <a:lnTo>
                    <a:pt x="24" y="3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57" name="Freeform 118"/>
            <p:cNvSpPr>
              <a:spLocks/>
            </p:cNvSpPr>
            <p:nvPr/>
          </p:nvSpPr>
          <p:spPr bwMode="auto">
            <a:xfrm>
              <a:off x="1949" y="664"/>
              <a:ext cx="21" cy="22"/>
            </a:xfrm>
            <a:custGeom>
              <a:avLst/>
              <a:gdLst>
                <a:gd name="T0" fmla="*/ 0 w 29"/>
                <a:gd name="T1" fmla="*/ 0 h 39"/>
                <a:gd name="T2" fmla="*/ 14 w 29"/>
                <a:gd name="T3" fmla="*/ 19 h 39"/>
                <a:gd name="T4" fmla="*/ 29 w 29"/>
                <a:gd name="T5" fmla="*/ 39 h 39"/>
              </a:gdLst>
              <a:ahLst/>
              <a:cxnLst>
                <a:cxn ang="0">
                  <a:pos x="T0" y="T1"/>
                </a:cxn>
                <a:cxn ang="0">
                  <a:pos x="T2" y="T3"/>
                </a:cxn>
                <a:cxn ang="0">
                  <a:pos x="T4" y="T5"/>
                </a:cxn>
              </a:cxnLst>
              <a:rect l="0" t="0" r="r" b="b"/>
              <a:pathLst>
                <a:path w="29" h="39">
                  <a:moveTo>
                    <a:pt x="0" y="0"/>
                  </a:moveTo>
                  <a:lnTo>
                    <a:pt x="14" y="19"/>
                  </a:lnTo>
                  <a:lnTo>
                    <a:pt x="29" y="3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58" name="Freeform 119"/>
            <p:cNvSpPr>
              <a:spLocks/>
            </p:cNvSpPr>
            <p:nvPr/>
          </p:nvSpPr>
          <p:spPr bwMode="auto">
            <a:xfrm>
              <a:off x="1970" y="686"/>
              <a:ext cx="18" cy="26"/>
            </a:xfrm>
            <a:custGeom>
              <a:avLst/>
              <a:gdLst>
                <a:gd name="T0" fmla="*/ 0 w 24"/>
                <a:gd name="T1" fmla="*/ 0 h 47"/>
                <a:gd name="T2" fmla="*/ 9 w 24"/>
                <a:gd name="T3" fmla="*/ 24 h 47"/>
                <a:gd name="T4" fmla="*/ 24 w 24"/>
                <a:gd name="T5" fmla="*/ 47 h 47"/>
              </a:gdLst>
              <a:ahLst/>
              <a:cxnLst>
                <a:cxn ang="0">
                  <a:pos x="T0" y="T1"/>
                </a:cxn>
                <a:cxn ang="0">
                  <a:pos x="T2" y="T3"/>
                </a:cxn>
                <a:cxn ang="0">
                  <a:pos x="T4" y="T5"/>
                </a:cxn>
              </a:cxnLst>
              <a:rect l="0" t="0" r="r" b="b"/>
              <a:pathLst>
                <a:path w="24" h="47">
                  <a:moveTo>
                    <a:pt x="0" y="0"/>
                  </a:moveTo>
                  <a:lnTo>
                    <a:pt x="9" y="24"/>
                  </a:lnTo>
                  <a:lnTo>
                    <a:pt x="24" y="4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59" name="Freeform 120"/>
            <p:cNvSpPr>
              <a:spLocks/>
            </p:cNvSpPr>
            <p:nvPr/>
          </p:nvSpPr>
          <p:spPr bwMode="auto">
            <a:xfrm>
              <a:off x="1988" y="712"/>
              <a:ext cx="21" cy="27"/>
            </a:xfrm>
            <a:custGeom>
              <a:avLst/>
              <a:gdLst>
                <a:gd name="T0" fmla="*/ 0 w 28"/>
                <a:gd name="T1" fmla="*/ 0 h 48"/>
                <a:gd name="T2" fmla="*/ 14 w 28"/>
                <a:gd name="T3" fmla="*/ 24 h 48"/>
                <a:gd name="T4" fmla="*/ 28 w 28"/>
                <a:gd name="T5" fmla="*/ 48 h 48"/>
              </a:gdLst>
              <a:ahLst/>
              <a:cxnLst>
                <a:cxn ang="0">
                  <a:pos x="T0" y="T1"/>
                </a:cxn>
                <a:cxn ang="0">
                  <a:pos x="T2" y="T3"/>
                </a:cxn>
                <a:cxn ang="0">
                  <a:pos x="T4" y="T5"/>
                </a:cxn>
              </a:cxnLst>
              <a:rect l="0" t="0" r="r" b="b"/>
              <a:pathLst>
                <a:path w="28" h="48">
                  <a:moveTo>
                    <a:pt x="0" y="0"/>
                  </a:moveTo>
                  <a:lnTo>
                    <a:pt x="14" y="24"/>
                  </a:lnTo>
                  <a:lnTo>
                    <a:pt x="28"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60" name="Line 121"/>
            <p:cNvSpPr>
              <a:spLocks noChangeShapeType="1"/>
            </p:cNvSpPr>
            <p:nvPr/>
          </p:nvSpPr>
          <p:spPr bwMode="auto">
            <a:xfrm>
              <a:off x="2009"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61" name="Freeform 122"/>
            <p:cNvSpPr>
              <a:spLocks/>
            </p:cNvSpPr>
            <p:nvPr/>
          </p:nvSpPr>
          <p:spPr bwMode="auto">
            <a:xfrm>
              <a:off x="2027" y="769"/>
              <a:ext cx="22" cy="33"/>
            </a:xfrm>
            <a:custGeom>
              <a:avLst/>
              <a:gdLst>
                <a:gd name="T0" fmla="*/ 0 w 29"/>
                <a:gd name="T1" fmla="*/ 0 h 58"/>
                <a:gd name="T2" fmla="*/ 15 w 29"/>
                <a:gd name="T3" fmla="*/ 29 h 58"/>
                <a:gd name="T4" fmla="*/ 29 w 29"/>
                <a:gd name="T5" fmla="*/ 58 h 58"/>
              </a:gdLst>
              <a:ahLst/>
              <a:cxnLst>
                <a:cxn ang="0">
                  <a:pos x="T0" y="T1"/>
                </a:cxn>
                <a:cxn ang="0">
                  <a:pos x="T2" y="T3"/>
                </a:cxn>
                <a:cxn ang="0">
                  <a:pos x="T4" y="T5"/>
                </a:cxn>
              </a:cxnLst>
              <a:rect l="0" t="0" r="r" b="b"/>
              <a:pathLst>
                <a:path w="29" h="58">
                  <a:moveTo>
                    <a:pt x="0" y="0"/>
                  </a:moveTo>
                  <a:lnTo>
                    <a:pt x="15"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62" name="Line 123"/>
            <p:cNvSpPr>
              <a:spLocks noChangeShapeType="1"/>
            </p:cNvSpPr>
            <p:nvPr/>
          </p:nvSpPr>
          <p:spPr bwMode="auto">
            <a:xfrm>
              <a:off x="2049"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63" name="Line 124"/>
            <p:cNvSpPr>
              <a:spLocks noChangeShapeType="1"/>
            </p:cNvSpPr>
            <p:nvPr/>
          </p:nvSpPr>
          <p:spPr bwMode="auto">
            <a:xfrm>
              <a:off x="2067"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64" name="Freeform 125"/>
            <p:cNvSpPr>
              <a:spLocks/>
            </p:cNvSpPr>
            <p:nvPr/>
          </p:nvSpPr>
          <p:spPr bwMode="auto">
            <a:xfrm>
              <a:off x="2085" y="872"/>
              <a:ext cx="22" cy="35"/>
            </a:xfrm>
            <a:custGeom>
              <a:avLst/>
              <a:gdLst>
                <a:gd name="T0" fmla="*/ 0 w 29"/>
                <a:gd name="T1" fmla="*/ 0 h 62"/>
                <a:gd name="T2" fmla="*/ 15 w 29"/>
                <a:gd name="T3" fmla="*/ 28 h 62"/>
                <a:gd name="T4" fmla="*/ 29 w 29"/>
                <a:gd name="T5" fmla="*/ 62 h 62"/>
              </a:gdLst>
              <a:ahLst/>
              <a:cxnLst>
                <a:cxn ang="0">
                  <a:pos x="T0" y="T1"/>
                </a:cxn>
                <a:cxn ang="0">
                  <a:pos x="T2" y="T3"/>
                </a:cxn>
                <a:cxn ang="0">
                  <a:pos x="T4" y="T5"/>
                </a:cxn>
              </a:cxnLst>
              <a:rect l="0" t="0" r="r" b="b"/>
              <a:pathLst>
                <a:path w="29" h="62">
                  <a:moveTo>
                    <a:pt x="0" y="0"/>
                  </a:moveTo>
                  <a:lnTo>
                    <a:pt x="15" y="28"/>
                  </a:lnTo>
                  <a:lnTo>
                    <a:pt x="29" y="6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65" name="Line 126"/>
            <p:cNvSpPr>
              <a:spLocks noChangeShapeType="1"/>
            </p:cNvSpPr>
            <p:nvPr/>
          </p:nvSpPr>
          <p:spPr bwMode="auto">
            <a:xfrm>
              <a:off x="2107"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66" name="Freeform 127"/>
            <p:cNvSpPr>
              <a:spLocks/>
            </p:cNvSpPr>
            <p:nvPr/>
          </p:nvSpPr>
          <p:spPr bwMode="auto">
            <a:xfrm>
              <a:off x="2125" y="945"/>
              <a:ext cx="22" cy="40"/>
            </a:xfrm>
            <a:custGeom>
              <a:avLst/>
              <a:gdLst>
                <a:gd name="T0" fmla="*/ 0 w 29"/>
                <a:gd name="T1" fmla="*/ 0 h 72"/>
                <a:gd name="T2" fmla="*/ 14 w 29"/>
                <a:gd name="T3" fmla="*/ 34 h 72"/>
                <a:gd name="T4" fmla="*/ 29 w 29"/>
                <a:gd name="T5" fmla="*/ 72 h 72"/>
              </a:gdLst>
              <a:ahLst/>
              <a:cxnLst>
                <a:cxn ang="0">
                  <a:pos x="T0" y="T1"/>
                </a:cxn>
                <a:cxn ang="0">
                  <a:pos x="T2" y="T3"/>
                </a:cxn>
                <a:cxn ang="0">
                  <a:pos x="T4" y="T5"/>
                </a:cxn>
              </a:cxnLst>
              <a:rect l="0" t="0" r="r" b="b"/>
              <a:pathLst>
                <a:path w="29" h="72">
                  <a:moveTo>
                    <a:pt x="0" y="0"/>
                  </a:moveTo>
                  <a:lnTo>
                    <a:pt x="14" y="34"/>
                  </a:lnTo>
                  <a:lnTo>
                    <a:pt x="29"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67" name="Line 128"/>
            <p:cNvSpPr>
              <a:spLocks noChangeShapeType="1"/>
            </p:cNvSpPr>
            <p:nvPr/>
          </p:nvSpPr>
          <p:spPr bwMode="auto">
            <a:xfrm>
              <a:off x="2147"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68" name="Line 129"/>
            <p:cNvSpPr>
              <a:spLocks noChangeShapeType="1"/>
            </p:cNvSpPr>
            <p:nvPr/>
          </p:nvSpPr>
          <p:spPr bwMode="auto">
            <a:xfrm>
              <a:off x="2165"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69" name="Freeform 130"/>
            <p:cNvSpPr>
              <a:spLocks/>
            </p:cNvSpPr>
            <p:nvPr/>
          </p:nvSpPr>
          <p:spPr bwMode="auto">
            <a:xfrm>
              <a:off x="2183" y="1063"/>
              <a:ext cx="21" cy="41"/>
            </a:xfrm>
            <a:custGeom>
              <a:avLst/>
              <a:gdLst>
                <a:gd name="T0" fmla="*/ 0 w 28"/>
                <a:gd name="T1" fmla="*/ 0 h 72"/>
                <a:gd name="T2" fmla="*/ 14 w 28"/>
                <a:gd name="T3" fmla="*/ 34 h 72"/>
                <a:gd name="T4" fmla="*/ 28 w 28"/>
                <a:gd name="T5" fmla="*/ 72 h 72"/>
              </a:gdLst>
              <a:ahLst/>
              <a:cxnLst>
                <a:cxn ang="0">
                  <a:pos x="T0" y="T1"/>
                </a:cxn>
                <a:cxn ang="0">
                  <a:pos x="T2" y="T3"/>
                </a:cxn>
                <a:cxn ang="0">
                  <a:pos x="T4" y="T5"/>
                </a:cxn>
              </a:cxnLst>
              <a:rect l="0" t="0" r="r" b="b"/>
              <a:pathLst>
                <a:path w="28" h="72">
                  <a:moveTo>
                    <a:pt x="0" y="0"/>
                  </a:moveTo>
                  <a:lnTo>
                    <a:pt x="14" y="34"/>
                  </a:lnTo>
                  <a:lnTo>
                    <a:pt x="28"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70" name="Line 131"/>
            <p:cNvSpPr>
              <a:spLocks noChangeShapeType="1"/>
            </p:cNvSpPr>
            <p:nvPr/>
          </p:nvSpPr>
          <p:spPr bwMode="auto">
            <a:xfrm>
              <a:off x="2204"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71" name="Freeform 132"/>
            <p:cNvSpPr>
              <a:spLocks/>
            </p:cNvSpPr>
            <p:nvPr/>
          </p:nvSpPr>
          <p:spPr bwMode="auto">
            <a:xfrm>
              <a:off x="2222" y="1144"/>
              <a:ext cx="22"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72" name="Freeform 133"/>
            <p:cNvSpPr>
              <a:spLocks/>
            </p:cNvSpPr>
            <p:nvPr/>
          </p:nvSpPr>
          <p:spPr bwMode="auto">
            <a:xfrm>
              <a:off x="2244" y="1182"/>
              <a:ext cx="18" cy="40"/>
            </a:xfrm>
            <a:custGeom>
              <a:avLst/>
              <a:gdLst>
                <a:gd name="T0" fmla="*/ 0 w 24"/>
                <a:gd name="T1" fmla="*/ 0 h 72"/>
                <a:gd name="T2" fmla="*/ 10 w 24"/>
                <a:gd name="T3" fmla="*/ 34 h 72"/>
                <a:gd name="T4" fmla="*/ 24 w 24"/>
                <a:gd name="T5" fmla="*/ 72 h 72"/>
              </a:gdLst>
              <a:ahLst/>
              <a:cxnLst>
                <a:cxn ang="0">
                  <a:pos x="T0" y="T1"/>
                </a:cxn>
                <a:cxn ang="0">
                  <a:pos x="T2" y="T3"/>
                </a:cxn>
                <a:cxn ang="0">
                  <a:pos x="T4" y="T5"/>
                </a:cxn>
              </a:cxnLst>
              <a:rect l="0" t="0" r="r" b="b"/>
              <a:pathLst>
                <a:path w="24" h="72">
                  <a:moveTo>
                    <a:pt x="0" y="0"/>
                  </a:moveTo>
                  <a:lnTo>
                    <a:pt x="10" y="34"/>
                  </a:lnTo>
                  <a:lnTo>
                    <a:pt x="24"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73" name="Freeform 134"/>
            <p:cNvSpPr>
              <a:spLocks/>
            </p:cNvSpPr>
            <p:nvPr/>
          </p:nvSpPr>
          <p:spPr bwMode="auto">
            <a:xfrm>
              <a:off x="2262" y="1222"/>
              <a:ext cx="21"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74" name="Line 135"/>
            <p:cNvSpPr>
              <a:spLocks noChangeShapeType="1"/>
            </p:cNvSpPr>
            <p:nvPr/>
          </p:nvSpPr>
          <p:spPr bwMode="auto">
            <a:xfrm>
              <a:off x="2283"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75" name="Line 136"/>
            <p:cNvSpPr>
              <a:spLocks noChangeShapeType="1"/>
            </p:cNvSpPr>
            <p:nvPr/>
          </p:nvSpPr>
          <p:spPr bwMode="auto">
            <a:xfrm>
              <a:off x="2301"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76" name="Freeform 137"/>
            <p:cNvSpPr>
              <a:spLocks/>
            </p:cNvSpPr>
            <p:nvPr/>
          </p:nvSpPr>
          <p:spPr bwMode="auto">
            <a:xfrm>
              <a:off x="2319" y="1336"/>
              <a:ext cx="22" cy="38"/>
            </a:xfrm>
            <a:custGeom>
              <a:avLst/>
              <a:gdLst>
                <a:gd name="T0" fmla="*/ 0 w 29"/>
                <a:gd name="T1" fmla="*/ 0 h 67"/>
                <a:gd name="T2" fmla="*/ 14 w 29"/>
                <a:gd name="T3" fmla="*/ 33 h 67"/>
                <a:gd name="T4" fmla="*/ 29 w 29"/>
                <a:gd name="T5" fmla="*/ 67 h 67"/>
              </a:gdLst>
              <a:ahLst/>
              <a:cxnLst>
                <a:cxn ang="0">
                  <a:pos x="T0" y="T1"/>
                </a:cxn>
                <a:cxn ang="0">
                  <a:pos x="T2" y="T3"/>
                </a:cxn>
                <a:cxn ang="0">
                  <a:pos x="T4" y="T5"/>
                </a:cxn>
              </a:cxnLst>
              <a:rect l="0" t="0" r="r" b="b"/>
              <a:pathLst>
                <a:path w="29" h="67">
                  <a:moveTo>
                    <a:pt x="0" y="0"/>
                  </a:moveTo>
                  <a:lnTo>
                    <a:pt x="14" y="33"/>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77" name="Line 138"/>
            <p:cNvSpPr>
              <a:spLocks noChangeShapeType="1"/>
            </p:cNvSpPr>
            <p:nvPr/>
          </p:nvSpPr>
          <p:spPr bwMode="auto">
            <a:xfrm>
              <a:off x="2341"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78" name="Freeform 139"/>
            <p:cNvSpPr>
              <a:spLocks/>
            </p:cNvSpPr>
            <p:nvPr/>
          </p:nvSpPr>
          <p:spPr bwMode="auto">
            <a:xfrm>
              <a:off x="2359" y="1409"/>
              <a:ext cx="22" cy="32"/>
            </a:xfrm>
            <a:custGeom>
              <a:avLst/>
              <a:gdLst>
                <a:gd name="T0" fmla="*/ 0 w 29"/>
                <a:gd name="T1" fmla="*/ 0 h 58"/>
                <a:gd name="T2" fmla="*/ 14 w 29"/>
                <a:gd name="T3" fmla="*/ 29 h 58"/>
                <a:gd name="T4" fmla="*/ 29 w 29"/>
                <a:gd name="T5" fmla="*/ 58 h 58"/>
              </a:gdLst>
              <a:ahLst/>
              <a:cxnLst>
                <a:cxn ang="0">
                  <a:pos x="T0" y="T1"/>
                </a:cxn>
                <a:cxn ang="0">
                  <a:pos x="T2" y="T3"/>
                </a:cxn>
                <a:cxn ang="0">
                  <a:pos x="T4" y="T5"/>
                </a:cxn>
              </a:cxnLst>
              <a:rect l="0" t="0" r="r" b="b"/>
              <a:pathLst>
                <a:path w="29" h="58">
                  <a:moveTo>
                    <a:pt x="0" y="0"/>
                  </a:moveTo>
                  <a:lnTo>
                    <a:pt x="14"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79" name="Line 140"/>
            <p:cNvSpPr>
              <a:spLocks noChangeShapeType="1"/>
            </p:cNvSpPr>
            <p:nvPr/>
          </p:nvSpPr>
          <p:spPr bwMode="auto">
            <a:xfrm>
              <a:off x="2381"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80" name="Line 141"/>
            <p:cNvSpPr>
              <a:spLocks noChangeShapeType="1"/>
            </p:cNvSpPr>
            <p:nvPr/>
          </p:nvSpPr>
          <p:spPr bwMode="auto">
            <a:xfrm>
              <a:off x="2399"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81" name="Freeform 142"/>
            <p:cNvSpPr>
              <a:spLocks/>
            </p:cNvSpPr>
            <p:nvPr/>
          </p:nvSpPr>
          <p:spPr bwMode="auto">
            <a:xfrm>
              <a:off x="2416" y="1506"/>
              <a:ext cx="22" cy="30"/>
            </a:xfrm>
            <a:custGeom>
              <a:avLst/>
              <a:gdLst>
                <a:gd name="T0" fmla="*/ 0 w 29"/>
                <a:gd name="T1" fmla="*/ 0 h 53"/>
                <a:gd name="T2" fmla="*/ 15 w 29"/>
                <a:gd name="T3" fmla="*/ 29 h 53"/>
                <a:gd name="T4" fmla="*/ 29 w 29"/>
                <a:gd name="T5" fmla="*/ 53 h 53"/>
              </a:gdLst>
              <a:ahLst/>
              <a:cxnLst>
                <a:cxn ang="0">
                  <a:pos x="T0" y="T1"/>
                </a:cxn>
                <a:cxn ang="0">
                  <a:pos x="T2" y="T3"/>
                </a:cxn>
                <a:cxn ang="0">
                  <a:pos x="T4" y="T5"/>
                </a:cxn>
              </a:cxnLst>
              <a:rect l="0" t="0" r="r" b="b"/>
              <a:pathLst>
                <a:path w="29" h="53">
                  <a:moveTo>
                    <a:pt x="0" y="0"/>
                  </a:moveTo>
                  <a:lnTo>
                    <a:pt x="15" y="29"/>
                  </a:lnTo>
                  <a:lnTo>
                    <a:pt x="29" y="5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82" name="Line 143"/>
            <p:cNvSpPr>
              <a:spLocks noChangeShapeType="1"/>
            </p:cNvSpPr>
            <p:nvPr/>
          </p:nvSpPr>
          <p:spPr bwMode="auto">
            <a:xfrm>
              <a:off x="2438"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83" name="Freeform 144"/>
            <p:cNvSpPr>
              <a:spLocks/>
            </p:cNvSpPr>
            <p:nvPr/>
          </p:nvSpPr>
          <p:spPr bwMode="auto">
            <a:xfrm>
              <a:off x="2456" y="1566"/>
              <a:ext cx="22" cy="27"/>
            </a:xfrm>
            <a:custGeom>
              <a:avLst/>
              <a:gdLst>
                <a:gd name="T0" fmla="*/ 0 w 29"/>
                <a:gd name="T1" fmla="*/ 0 h 48"/>
                <a:gd name="T2" fmla="*/ 15 w 29"/>
                <a:gd name="T3" fmla="*/ 24 h 48"/>
                <a:gd name="T4" fmla="*/ 29 w 29"/>
                <a:gd name="T5" fmla="*/ 48 h 48"/>
              </a:gdLst>
              <a:ahLst/>
              <a:cxnLst>
                <a:cxn ang="0">
                  <a:pos x="T0" y="T1"/>
                </a:cxn>
                <a:cxn ang="0">
                  <a:pos x="T2" y="T3"/>
                </a:cxn>
                <a:cxn ang="0">
                  <a:pos x="T4" y="T5"/>
                </a:cxn>
              </a:cxnLst>
              <a:rect l="0" t="0" r="r" b="b"/>
              <a:pathLst>
                <a:path w="29" h="48">
                  <a:moveTo>
                    <a:pt x="0" y="0"/>
                  </a:moveTo>
                  <a:lnTo>
                    <a:pt x="15" y="24"/>
                  </a:lnTo>
                  <a:lnTo>
                    <a:pt x="29"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84" name="Line 145"/>
            <p:cNvSpPr>
              <a:spLocks noChangeShapeType="1"/>
            </p:cNvSpPr>
            <p:nvPr/>
          </p:nvSpPr>
          <p:spPr bwMode="auto">
            <a:xfrm>
              <a:off x="2478"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85" name="Freeform 146"/>
            <p:cNvSpPr>
              <a:spLocks/>
            </p:cNvSpPr>
            <p:nvPr/>
          </p:nvSpPr>
          <p:spPr bwMode="auto">
            <a:xfrm>
              <a:off x="2496" y="1617"/>
              <a:ext cx="22" cy="24"/>
            </a:xfrm>
            <a:custGeom>
              <a:avLst/>
              <a:gdLst>
                <a:gd name="T0" fmla="*/ 0 w 29"/>
                <a:gd name="T1" fmla="*/ 0 h 43"/>
                <a:gd name="T2" fmla="*/ 14 w 29"/>
                <a:gd name="T3" fmla="*/ 19 h 43"/>
                <a:gd name="T4" fmla="*/ 29 w 29"/>
                <a:gd name="T5" fmla="*/ 43 h 43"/>
              </a:gdLst>
              <a:ahLst/>
              <a:cxnLst>
                <a:cxn ang="0">
                  <a:pos x="T0" y="T1"/>
                </a:cxn>
                <a:cxn ang="0">
                  <a:pos x="T2" y="T3"/>
                </a:cxn>
                <a:cxn ang="0">
                  <a:pos x="T4" y="T5"/>
                </a:cxn>
              </a:cxnLst>
              <a:rect l="0" t="0" r="r" b="b"/>
              <a:pathLst>
                <a:path w="29" h="43">
                  <a:moveTo>
                    <a:pt x="0" y="0"/>
                  </a:moveTo>
                  <a:lnTo>
                    <a:pt x="14" y="19"/>
                  </a:lnTo>
                  <a:lnTo>
                    <a:pt x="29" y="4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86" name="Line 147"/>
            <p:cNvSpPr>
              <a:spLocks noChangeShapeType="1"/>
            </p:cNvSpPr>
            <p:nvPr/>
          </p:nvSpPr>
          <p:spPr bwMode="auto">
            <a:xfrm>
              <a:off x="2518"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87" name="Line 148"/>
            <p:cNvSpPr>
              <a:spLocks noChangeShapeType="1"/>
            </p:cNvSpPr>
            <p:nvPr/>
          </p:nvSpPr>
          <p:spPr bwMode="auto">
            <a:xfrm>
              <a:off x="2536"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88" name="Freeform 149"/>
            <p:cNvSpPr>
              <a:spLocks/>
            </p:cNvSpPr>
            <p:nvPr/>
          </p:nvSpPr>
          <p:spPr bwMode="auto">
            <a:xfrm>
              <a:off x="2554" y="1686"/>
              <a:ext cx="21" cy="20"/>
            </a:xfrm>
            <a:custGeom>
              <a:avLst/>
              <a:gdLst>
                <a:gd name="T0" fmla="*/ 0 w 29"/>
                <a:gd name="T1" fmla="*/ 0 h 34"/>
                <a:gd name="T2" fmla="*/ 14 w 29"/>
                <a:gd name="T3" fmla="*/ 20 h 34"/>
                <a:gd name="T4" fmla="*/ 29 w 29"/>
                <a:gd name="T5" fmla="*/ 34 h 34"/>
              </a:gdLst>
              <a:ahLst/>
              <a:cxnLst>
                <a:cxn ang="0">
                  <a:pos x="T0" y="T1"/>
                </a:cxn>
                <a:cxn ang="0">
                  <a:pos x="T2" y="T3"/>
                </a:cxn>
                <a:cxn ang="0">
                  <a:pos x="T4" y="T5"/>
                </a:cxn>
              </a:cxnLst>
              <a:rect l="0" t="0" r="r" b="b"/>
              <a:pathLst>
                <a:path w="29" h="34">
                  <a:moveTo>
                    <a:pt x="0" y="0"/>
                  </a:moveTo>
                  <a:lnTo>
                    <a:pt x="14" y="20"/>
                  </a:lnTo>
                  <a:lnTo>
                    <a:pt x="29" y="3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89" name="Line 150"/>
            <p:cNvSpPr>
              <a:spLocks noChangeShapeType="1"/>
            </p:cNvSpPr>
            <p:nvPr/>
          </p:nvSpPr>
          <p:spPr bwMode="auto">
            <a:xfrm>
              <a:off x="2575"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90" name="Freeform 151"/>
            <p:cNvSpPr>
              <a:spLocks/>
            </p:cNvSpPr>
            <p:nvPr/>
          </p:nvSpPr>
          <p:spPr bwMode="auto">
            <a:xfrm>
              <a:off x="2593" y="1725"/>
              <a:ext cx="21" cy="15"/>
            </a:xfrm>
            <a:custGeom>
              <a:avLst/>
              <a:gdLst>
                <a:gd name="T0" fmla="*/ 0 w 28"/>
                <a:gd name="T1" fmla="*/ 0 h 28"/>
                <a:gd name="T2" fmla="*/ 14 w 28"/>
                <a:gd name="T3" fmla="*/ 14 h 28"/>
                <a:gd name="T4" fmla="*/ 28 w 28"/>
                <a:gd name="T5" fmla="*/ 28 h 28"/>
              </a:gdLst>
              <a:ahLst/>
              <a:cxnLst>
                <a:cxn ang="0">
                  <a:pos x="T0" y="T1"/>
                </a:cxn>
                <a:cxn ang="0">
                  <a:pos x="T2" y="T3"/>
                </a:cxn>
                <a:cxn ang="0">
                  <a:pos x="T4" y="T5"/>
                </a:cxn>
              </a:cxnLst>
              <a:rect l="0" t="0" r="r" b="b"/>
              <a:pathLst>
                <a:path w="28" h="28">
                  <a:moveTo>
                    <a:pt x="0" y="0"/>
                  </a:moveTo>
                  <a:lnTo>
                    <a:pt x="14" y="14"/>
                  </a:lnTo>
                  <a:lnTo>
                    <a:pt x="28" y="2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91" name="Line 152"/>
            <p:cNvSpPr>
              <a:spLocks noChangeShapeType="1"/>
            </p:cNvSpPr>
            <p:nvPr/>
          </p:nvSpPr>
          <p:spPr bwMode="auto">
            <a:xfrm>
              <a:off x="2614"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92" name="Freeform 153"/>
            <p:cNvSpPr>
              <a:spLocks/>
            </p:cNvSpPr>
            <p:nvPr/>
          </p:nvSpPr>
          <p:spPr bwMode="auto">
            <a:xfrm>
              <a:off x="2632" y="1757"/>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93" name="Line 154"/>
            <p:cNvSpPr>
              <a:spLocks noChangeShapeType="1"/>
            </p:cNvSpPr>
            <p:nvPr/>
          </p:nvSpPr>
          <p:spPr bwMode="auto">
            <a:xfrm>
              <a:off x="2654"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94" name="Line 155"/>
            <p:cNvSpPr>
              <a:spLocks noChangeShapeType="1"/>
            </p:cNvSpPr>
            <p:nvPr/>
          </p:nvSpPr>
          <p:spPr bwMode="auto">
            <a:xfrm>
              <a:off x="2672"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95" name="Freeform 156"/>
            <p:cNvSpPr>
              <a:spLocks/>
            </p:cNvSpPr>
            <p:nvPr/>
          </p:nvSpPr>
          <p:spPr bwMode="auto">
            <a:xfrm>
              <a:off x="2690" y="1797"/>
              <a:ext cx="22" cy="11"/>
            </a:xfrm>
            <a:custGeom>
              <a:avLst/>
              <a:gdLst>
                <a:gd name="T0" fmla="*/ 0 w 29"/>
                <a:gd name="T1" fmla="*/ 0 h 19"/>
                <a:gd name="T2" fmla="*/ 14 w 29"/>
                <a:gd name="T3" fmla="*/ 10 h 19"/>
                <a:gd name="T4" fmla="*/ 29 w 29"/>
                <a:gd name="T5" fmla="*/ 19 h 19"/>
              </a:gdLst>
              <a:ahLst/>
              <a:cxnLst>
                <a:cxn ang="0">
                  <a:pos x="T0" y="T1"/>
                </a:cxn>
                <a:cxn ang="0">
                  <a:pos x="T2" y="T3"/>
                </a:cxn>
                <a:cxn ang="0">
                  <a:pos x="T4" y="T5"/>
                </a:cxn>
              </a:cxnLst>
              <a:rect l="0" t="0" r="r" b="b"/>
              <a:pathLst>
                <a:path w="29" h="19">
                  <a:moveTo>
                    <a:pt x="0" y="0"/>
                  </a:moveTo>
                  <a:lnTo>
                    <a:pt x="14" y="10"/>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96" name="Line 157"/>
            <p:cNvSpPr>
              <a:spLocks noChangeShapeType="1"/>
            </p:cNvSpPr>
            <p:nvPr/>
          </p:nvSpPr>
          <p:spPr bwMode="auto">
            <a:xfrm>
              <a:off x="2712"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97" name="Freeform 158"/>
            <p:cNvSpPr>
              <a:spLocks/>
            </p:cNvSpPr>
            <p:nvPr/>
          </p:nvSpPr>
          <p:spPr bwMode="auto">
            <a:xfrm>
              <a:off x="2730" y="1819"/>
              <a:ext cx="22" cy="11"/>
            </a:xfrm>
            <a:custGeom>
              <a:avLst/>
              <a:gdLst>
                <a:gd name="T0" fmla="*/ 0 w 29"/>
                <a:gd name="T1" fmla="*/ 0 h 19"/>
                <a:gd name="T2" fmla="*/ 14 w 29"/>
                <a:gd name="T3" fmla="*/ 9 h 19"/>
                <a:gd name="T4" fmla="*/ 29 w 29"/>
                <a:gd name="T5" fmla="*/ 19 h 19"/>
              </a:gdLst>
              <a:ahLst/>
              <a:cxnLst>
                <a:cxn ang="0">
                  <a:pos x="T0" y="T1"/>
                </a:cxn>
                <a:cxn ang="0">
                  <a:pos x="T2" y="T3"/>
                </a:cxn>
                <a:cxn ang="0">
                  <a:pos x="T4" y="T5"/>
                </a:cxn>
              </a:cxnLst>
              <a:rect l="0" t="0" r="r" b="b"/>
              <a:pathLst>
                <a:path w="29" h="19">
                  <a:moveTo>
                    <a:pt x="0" y="0"/>
                  </a:moveTo>
                  <a:lnTo>
                    <a:pt x="14" y="9"/>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98" name="Line 159"/>
            <p:cNvSpPr>
              <a:spLocks noChangeShapeType="1"/>
            </p:cNvSpPr>
            <p:nvPr/>
          </p:nvSpPr>
          <p:spPr bwMode="auto">
            <a:xfrm>
              <a:off x="2752"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99" name="Line 160"/>
            <p:cNvSpPr>
              <a:spLocks noChangeShapeType="1"/>
            </p:cNvSpPr>
            <p:nvPr/>
          </p:nvSpPr>
          <p:spPr bwMode="auto">
            <a:xfrm>
              <a:off x="2770"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00" name="Freeform 161"/>
            <p:cNvSpPr>
              <a:spLocks/>
            </p:cNvSpPr>
            <p:nvPr/>
          </p:nvSpPr>
          <p:spPr bwMode="auto">
            <a:xfrm>
              <a:off x="2788" y="1846"/>
              <a:ext cx="21" cy="5"/>
            </a:xfrm>
            <a:custGeom>
              <a:avLst/>
              <a:gdLst>
                <a:gd name="T0" fmla="*/ 0 w 28"/>
                <a:gd name="T1" fmla="*/ 0 h 9"/>
                <a:gd name="T2" fmla="*/ 14 w 28"/>
                <a:gd name="T3" fmla="*/ 4 h 9"/>
                <a:gd name="T4" fmla="*/ 28 w 28"/>
                <a:gd name="T5" fmla="*/ 9 h 9"/>
              </a:gdLst>
              <a:ahLst/>
              <a:cxnLst>
                <a:cxn ang="0">
                  <a:pos x="T0" y="T1"/>
                </a:cxn>
                <a:cxn ang="0">
                  <a:pos x="T2" y="T3"/>
                </a:cxn>
                <a:cxn ang="0">
                  <a:pos x="T4" y="T5"/>
                </a:cxn>
              </a:cxnLst>
              <a:rect l="0" t="0" r="r" b="b"/>
              <a:pathLst>
                <a:path w="28" h="9">
                  <a:moveTo>
                    <a:pt x="0" y="0"/>
                  </a:moveTo>
                  <a:lnTo>
                    <a:pt x="14" y="4"/>
                  </a:lnTo>
                  <a:lnTo>
                    <a:pt x="28"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01" name="Line 162"/>
            <p:cNvSpPr>
              <a:spLocks noChangeShapeType="1"/>
            </p:cNvSpPr>
            <p:nvPr/>
          </p:nvSpPr>
          <p:spPr bwMode="auto">
            <a:xfrm>
              <a:off x="2809"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02" name="Freeform 163"/>
            <p:cNvSpPr>
              <a:spLocks/>
            </p:cNvSpPr>
            <p:nvPr/>
          </p:nvSpPr>
          <p:spPr bwMode="auto">
            <a:xfrm>
              <a:off x="2827" y="1857"/>
              <a:ext cx="22" cy="5"/>
            </a:xfrm>
            <a:custGeom>
              <a:avLst/>
              <a:gdLst>
                <a:gd name="T0" fmla="*/ 0 w 29"/>
                <a:gd name="T1" fmla="*/ 0 h 9"/>
                <a:gd name="T2" fmla="*/ 15 w 29"/>
                <a:gd name="T3" fmla="*/ 5 h 9"/>
                <a:gd name="T4" fmla="*/ 29 w 29"/>
                <a:gd name="T5" fmla="*/ 9 h 9"/>
              </a:gdLst>
              <a:ahLst/>
              <a:cxnLst>
                <a:cxn ang="0">
                  <a:pos x="T0" y="T1"/>
                </a:cxn>
                <a:cxn ang="0">
                  <a:pos x="T2" y="T3"/>
                </a:cxn>
                <a:cxn ang="0">
                  <a:pos x="T4" y="T5"/>
                </a:cxn>
              </a:cxnLst>
              <a:rect l="0" t="0" r="r" b="b"/>
              <a:pathLst>
                <a:path w="29" h="9">
                  <a:moveTo>
                    <a:pt x="0" y="0"/>
                  </a:moveTo>
                  <a:lnTo>
                    <a:pt x="15" y="5"/>
                  </a:lnTo>
                  <a:lnTo>
                    <a:pt x="29"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03" name="Line 164"/>
            <p:cNvSpPr>
              <a:spLocks noChangeShapeType="1"/>
            </p:cNvSpPr>
            <p:nvPr/>
          </p:nvSpPr>
          <p:spPr bwMode="auto">
            <a:xfrm>
              <a:off x="2849"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04" name="Freeform 165"/>
            <p:cNvSpPr>
              <a:spLocks/>
            </p:cNvSpPr>
            <p:nvPr/>
          </p:nvSpPr>
          <p:spPr bwMode="auto">
            <a:xfrm>
              <a:off x="2867" y="1868"/>
              <a:ext cx="21" cy="5"/>
            </a:xfrm>
            <a:custGeom>
              <a:avLst/>
              <a:gdLst>
                <a:gd name="T0" fmla="*/ 0 w 29"/>
                <a:gd name="T1" fmla="*/ 0 h 10"/>
                <a:gd name="T2" fmla="*/ 14 w 29"/>
                <a:gd name="T3" fmla="*/ 5 h 10"/>
                <a:gd name="T4" fmla="*/ 29 w 29"/>
                <a:gd name="T5" fmla="*/ 10 h 10"/>
              </a:gdLst>
              <a:ahLst/>
              <a:cxnLst>
                <a:cxn ang="0">
                  <a:pos x="T0" y="T1"/>
                </a:cxn>
                <a:cxn ang="0">
                  <a:pos x="T2" y="T3"/>
                </a:cxn>
                <a:cxn ang="0">
                  <a:pos x="T4" y="T5"/>
                </a:cxn>
              </a:cxnLst>
              <a:rect l="0" t="0" r="r" b="b"/>
              <a:pathLst>
                <a:path w="29" h="10">
                  <a:moveTo>
                    <a:pt x="0" y="0"/>
                  </a:moveTo>
                  <a:lnTo>
                    <a:pt x="14" y="5"/>
                  </a:lnTo>
                  <a:lnTo>
                    <a:pt x="29"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05" name="Line 166"/>
            <p:cNvSpPr>
              <a:spLocks noChangeShapeType="1"/>
            </p:cNvSpPr>
            <p:nvPr/>
          </p:nvSpPr>
          <p:spPr bwMode="auto">
            <a:xfrm>
              <a:off x="2888"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06" name="Line 167"/>
            <p:cNvSpPr>
              <a:spLocks noChangeShapeType="1"/>
            </p:cNvSpPr>
            <p:nvPr/>
          </p:nvSpPr>
          <p:spPr bwMode="auto">
            <a:xfrm>
              <a:off x="2906"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07" name="Freeform 168"/>
            <p:cNvSpPr>
              <a:spLocks/>
            </p:cNvSpPr>
            <p:nvPr/>
          </p:nvSpPr>
          <p:spPr bwMode="auto">
            <a:xfrm>
              <a:off x="2924" y="1881"/>
              <a:ext cx="22" cy="3"/>
            </a:xfrm>
            <a:custGeom>
              <a:avLst/>
              <a:gdLst>
                <a:gd name="T0" fmla="*/ 0 w 29"/>
                <a:gd name="T1" fmla="*/ 0 h 5"/>
                <a:gd name="T2" fmla="*/ 14 w 29"/>
                <a:gd name="T3" fmla="*/ 5 h 5"/>
                <a:gd name="T4" fmla="*/ 29 w 29"/>
                <a:gd name="T5" fmla="*/ 5 h 5"/>
              </a:gdLst>
              <a:ahLst/>
              <a:cxnLst>
                <a:cxn ang="0">
                  <a:pos x="T0" y="T1"/>
                </a:cxn>
                <a:cxn ang="0">
                  <a:pos x="T2" y="T3"/>
                </a:cxn>
                <a:cxn ang="0">
                  <a:pos x="T4" y="T5"/>
                </a:cxn>
              </a:cxnLst>
              <a:rect l="0" t="0" r="r" b="b"/>
              <a:pathLst>
                <a:path w="29" h="5">
                  <a:moveTo>
                    <a:pt x="0" y="0"/>
                  </a:moveTo>
                  <a:lnTo>
                    <a:pt x="14"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08" name="Line 169"/>
            <p:cNvSpPr>
              <a:spLocks noChangeShapeType="1"/>
            </p:cNvSpPr>
            <p:nvPr/>
          </p:nvSpPr>
          <p:spPr bwMode="auto">
            <a:xfrm>
              <a:off x="2946"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09" name="Freeform 170"/>
            <p:cNvSpPr>
              <a:spLocks/>
            </p:cNvSpPr>
            <p:nvPr/>
          </p:nvSpPr>
          <p:spPr bwMode="auto">
            <a:xfrm>
              <a:off x="2964" y="1887"/>
              <a:ext cx="21" cy="2"/>
            </a:xfrm>
            <a:custGeom>
              <a:avLst/>
              <a:gdLst>
                <a:gd name="T0" fmla="*/ 0 w 28"/>
                <a:gd name="T1" fmla="*/ 0 h 4"/>
                <a:gd name="T2" fmla="*/ 14 w 28"/>
                <a:gd name="T3" fmla="*/ 4 h 4"/>
                <a:gd name="T4" fmla="*/ 28 w 28"/>
                <a:gd name="T5" fmla="*/ 4 h 4"/>
              </a:gdLst>
              <a:ahLst/>
              <a:cxnLst>
                <a:cxn ang="0">
                  <a:pos x="T0" y="T1"/>
                </a:cxn>
                <a:cxn ang="0">
                  <a:pos x="T2" y="T3"/>
                </a:cxn>
                <a:cxn ang="0">
                  <a:pos x="T4" y="T5"/>
                </a:cxn>
              </a:cxnLst>
              <a:rect l="0" t="0" r="r" b="b"/>
              <a:pathLst>
                <a:path w="28" h="4">
                  <a:moveTo>
                    <a:pt x="0" y="0"/>
                  </a:moveTo>
                  <a:lnTo>
                    <a:pt x="14" y="4"/>
                  </a:lnTo>
                  <a:lnTo>
                    <a:pt x="28"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10" name="Line 171"/>
            <p:cNvSpPr>
              <a:spLocks noChangeShapeType="1"/>
            </p:cNvSpPr>
            <p:nvPr/>
          </p:nvSpPr>
          <p:spPr bwMode="auto">
            <a:xfrm>
              <a:off x="2985"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11" name="Line 172"/>
            <p:cNvSpPr>
              <a:spLocks noChangeShapeType="1"/>
            </p:cNvSpPr>
            <p:nvPr/>
          </p:nvSpPr>
          <p:spPr bwMode="auto">
            <a:xfrm>
              <a:off x="3003"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12" name="Freeform 173"/>
            <p:cNvSpPr>
              <a:spLocks/>
            </p:cNvSpPr>
            <p:nvPr/>
          </p:nvSpPr>
          <p:spPr bwMode="auto">
            <a:xfrm>
              <a:off x="3021" y="1892"/>
              <a:ext cx="22" cy="3"/>
            </a:xfrm>
            <a:custGeom>
              <a:avLst/>
              <a:gdLst>
                <a:gd name="T0" fmla="*/ 0 w 29"/>
                <a:gd name="T1" fmla="*/ 0 h 5"/>
                <a:gd name="T2" fmla="*/ 15 w 29"/>
                <a:gd name="T3" fmla="*/ 5 h 5"/>
                <a:gd name="T4" fmla="*/ 29 w 29"/>
                <a:gd name="T5" fmla="*/ 5 h 5"/>
              </a:gdLst>
              <a:ahLst/>
              <a:cxnLst>
                <a:cxn ang="0">
                  <a:pos x="T0" y="T1"/>
                </a:cxn>
                <a:cxn ang="0">
                  <a:pos x="T2" y="T3"/>
                </a:cxn>
                <a:cxn ang="0">
                  <a:pos x="T4" y="T5"/>
                </a:cxn>
              </a:cxnLst>
              <a:rect l="0" t="0" r="r" b="b"/>
              <a:pathLst>
                <a:path w="29" h="5">
                  <a:moveTo>
                    <a:pt x="0" y="0"/>
                  </a:moveTo>
                  <a:lnTo>
                    <a:pt x="15"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13" name="Line 174"/>
            <p:cNvSpPr>
              <a:spLocks noChangeShapeType="1"/>
            </p:cNvSpPr>
            <p:nvPr/>
          </p:nvSpPr>
          <p:spPr bwMode="auto">
            <a:xfrm>
              <a:off x="3043"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14" name="Freeform 175"/>
            <p:cNvSpPr>
              <a:spLocks/>
            </p:cNvSpPr>
            <p:nvPr/>
          </p:nvSpPr>
          <p:spPr bwMode="auto">
            <a:xfrm>
              <a:off x="3061" y="1895"/>
              <a:ext cx="22" cy="2"/>
            </a:xfrm>
            <a:custGeom>
              <a:avLst/>
              <a:gdLst>
                <a:gd name="T0" fmla="*/ 0 w 29"/>
                <a:gd name="T1" fmla="*/ 0 h 5"/>
                <a:gd name="T2" fmla="*/ 15 w 29"/>
                <a:gd name="T3" fmla="*/ 0 h 5"/>
                <a:gd name="T4" fmla="*/ 29 w 29"/>
                <a:gd name="T5" fmla="*/ 5 h 5"/>
              </a:gdLst>
              <a:ahLst/>
              <a:cxnLst>
                <a:cxn ang="0">
                  <a:pos x="T0" y="T1"/>
                </a:cxn>
                <a:cxn ang="0">
                  <a:pos x="T2" y="T3"/>
                </a:cxn>
                <a:cxn ang="0">
                  <a:pos x="T4" y="T5"/>
                </a:cxn>
              </a:cxnLst>
              <a:rect l="0" t="0" r="r" b="b"/>
              <a:pathLst>
                <a:path w="29" h="5">
                  <a:moveTo>
                    <a:pt x="0" y="0"/>
                  </a:moveTo>
                  <a:lnTo>
                    <a:pt x="15" y="0"/>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15" name="Line 176"/>
            <p:cNvSpPr>
              <a:spLocks noChangeShapeType="1"/>
            </p:cNvSpPr>
            <p:nvPr/>
          </p:nvSpPr>
          <p:spPr bwMode="auto">
            <a:xfrm>
              <a:off x="308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16" name="Freeform 177"/>
            <p:cNvSpPr>
              <a:spLocks/>
            </p:cNvSpPr>
            <p:nvPr/>
          </p:nvSpPr>
          <p:spPr bwMode="auto">
            <a:xfrm>
              <a:off x="3101" y="1897"/>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17" name="Line 178"/>
            <p:cNvSpPr>
              <a:spLocks noChangeShapeType="1"/>
            </p:cNvSpPr>
            <p:nvPr/>
          </p:nvSpPr>
          <p:spPr bwMode="auto">
            <a:xfrm>
              <a:off x="312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18" name="Freeform 179"/>
            <p:cNvSpPr>
              <a:spLocks/>
            </p:cNvSpPr>
            <p:nvPr/>
          </p:nvSpPr>
          <p:spPr bwMode="auto">
            <a:xfrm>
              <a:off x="3141" y="1897"/>
              <a:ext cx="18" cy="3"/>
            </a:xfrm>
            <a:custGeom>
              <a:avLst/>
              <a:gdLst>
                <a:gd name="T0" fmla="*/ 0 w 24"/>
                <a:gd name="T1" fmla="*/ 0 h 5"/>
                <a:gd name="T2" fmla="*/ 9 w 24"/>
                <a:gd name="T3" fmla="*/ 0 h 5"/>
                <a:gd name="T4" fmla="*/ 24 w 24"/>
                <a:gd name="T5" fmla="*/ 5 h 5"/>
              </a:gdLst>
              <a:ahLst/>
              <a:cxnLst>
                <a:cxn ang="0">
                  <a:pos x="T0" y="T1"/>
                </a:cxn>
                <a:cxn ang="0">
                  <a:pos x="T2" y="T3"/>
                </a:cxn>
                <a:cxn ang="0">
                  <a:pos x="T4" y="T5"/>
                </a:cxn>
              </a:cxnLst>
              <a:rect l="0" t="0" r="r" b="b"/>
              <a:pathLst>
                <a:path w="24" h="5">
                  <a:moveTo>
                    <a:pt x="0" y="0"/>
                  </a:moveTo>
                  <a:lnTo>
                    <a:pt x="9" y="0"/>
                  </a:lnTo>
                  <a:lnTo>
                    <a:pt x="24"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19" name="Freeform 180"/>
            <p:cNvSpPr>
              <a:spLocks/>
            </p:cNvSpPr>
            <p:nvPr/>
          </p:nvSpPr>
          <p:spPr bwMode="auto">
            <a:xfrm>
              <a:off x="3159"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20" name="Line 181"/>
            <p:cNvSpPr>
              <a:spLocks noChangeShapeType="1"/>
            </p:cNvSpPr>
            <p:nvPr/>
          </p:nvSpPr>
          <p:spPr bwMode="auto">
            <a:xfrm>
              <a:off x="318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21" name="Freeform 182"/>
            <p:cNvSpPr>
              <a:spLocks/>
            </p:cNvSpPr>
            <p:nvPr/>
          </p:nvSpPr>
          <p:spPr bwMode="auto">
            <a:xfrm>
              <a:off x="3198" y="1900"/>
              <a:ext cx="21"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22" name="Line 183"/>
            <p:cNvSpPr>
              <a:spLocks noChangeShapeType="1"/>
            </p:cNvSpPr>
            <p:nvPr/>
          </p:nvSpPr>
          <p:spPr bwMode="auto">
            <a:xfrm>
              <a:off x="321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23" name="Line 184"/>
            <p:cNvSpPr>
              <a:spLocks noChangeShapeType="1"/>
            </p:cNvSpPr>
            <p:nvPr/>
          </p:nvSpPr>
          <p:spPr bwMode="auto">
            <a:xfrm>
              <a:off x="3237"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24" name="Freeform 185"/>
            <p:cNvSpPr>
              <a:spLocks/>
            </p:cNvSpPr>
            <p:nvPr/>
          </p:nvSpPr>
          <p:spPr bwMode="auto">
            <a:xfrm>
              <a:off x="3255" y="1900"/>
              <a:ext cx="22" cy="2"/>
            </a:xfrm>
            <a:custGeom>
              <a:avLst/>
              <a:gdLst>
                <a:gd name="T0" fmla="*/ 0 w 29"/>
                <a:gd name="T1" fmla="*/ 0 h 4"/>
                <a:gd name="T2" fmla="*/ 15 w 29"/>
                <a:gd name="T3" fmla="*/ 0 h 4"/>
                <a:gd name="T4" fmla="*/ 29 w 29"/>
                <a:gd name="T5" fmla="*/ 4 h 4"/>
              </a:gdLst>
              <a:ahLst/>
              <a:cxnLst>
                <a:cxn ang="0">
                  <a:pos x="T0" y="T1"/>
                </a:cxn>
                <a:cxn ang="0">
                  <a:pos x="T2" y="T3"/>
                </a:cxn>
                <a:cxn ang="0">
                  <a:pos x="T4" y="T5"/>
                </a:cxn>
              </a:cxnLst>
              <a:rect l="0" t="0" r="r" b="b"/>
              <a:pathLst>
                <a:path w="29" h="4">
                  <a:moveTo>
                    <a:pt x="0" y="0"/>
                  </a:moveTo>
                  <a:lnTo>
                    <a:pt x="15" y="0"/>
                  </a:lnTo>
                  <a:lnTo>
                    <a:pt x="29"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25" name="Line 186"/>
            <p:cNvSpPr>
              <a:spLocks noChangeShapeType="1"/>
            </p:cNvSpPr>
            <p:nvPr/>
          </p:nvSpPr>
          <p:spPr bwMode="auto">
            <a:xfrm>
              <a:off x="327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26" name="Freeform 187"/>
            <p:cNvSpPr>
              <a:spLocks/>
            </p:cNvSpPr>
            <p:nvPr/>
          </p:nvSpPr>
          <p:spPr bwMode="auto">
            <a:xfrm>
              <a:off x="3295" y="1902"/>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27" name="Line 188"/>
            <p:cNvSpPr>
              <a:spLocks noChangeShapeType="1"/>
            </p:cNvSpPr>
            <p:nvPr/>
          </p:nvSpPr>
          <p:spPr bwMode="auto">
            <a:xfrm>
              <a:off x="331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28" name="Freeform 189"/>
            <p:cNvSpPr>
              <a:spLocks/>
            </p:cNvSpPr>
            <p:nvPr/>
          </p:nvSpPr>
          <p:spPr bwMode="auto">
            <a:xfrm>
              <a:off x="3335"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29" name="Line 190"/>
            <p:cNvSpPr>
              <a:spLocks noChangeShapeType="1"/>
            </p:cNvSpPr>
            <p:nvPr/>
          </p:nvSpPr>
          <p:spPr bwMode="auto">
            <a:xfrm>
              <a:off x="3356"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30" name="Freeform 191"/>
            <p:cNvSpPr>
              <a:spLocks/>
            </p:cNvSpPr>
            <p:nvPr/>
          </p:nvSpPr>
          <p:spPr bwMode="auto">
            <a:xfrm>
              <a:off x="288" y="1901"/>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grpSp>
      <p:grpSp>
        <p:nvGrpSpPr>
          <p:cNvPr id="1031" name="Group 192"/>
          <p:cNvGrpSpPr>
            <a:grpSpLocks/>
          </p:cNvGrpSpPr>
          <p:nvPr/>
        </p:nvGrpSpPr>
        <p:grpSpPr bwMode="auto">
          <a:xfrm rot="-16200000">
            <a:off x="3602831" y="3196432"/>
            <a:ext cx="822325" cy="401638"/>
            <a:chOff x="253" y="586"/>
            <a:chExt cx="3121" cy="1317"/>
          </a:xfrm>
        </p:grpSpPr>
        <p:sp>
          <p:nvSpPr>
            <p:cNvPr id="1032" name="Line 193"/>
            <p:cNvSpPr>
              <a:spLocks noChangeShapeType="1"/>
            </p:cNvSpPr>
            <p:nvPr/>
          </p:nvSpPr>
          <p:spPr bwMode="auto">
            <a:xfrm>
              <a:off x="253"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33" name="Freeform 194"/>
            <p:cNvSpPr>
              <a:spLocks/>
            </p:cNvSpPr>
            <p:nvPr/>
          </p:nvSpPr>
          <p:spPr bwMode="auto">
            <a:xfrm>
              <a:off x="271"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34" name="Freeform 195"/>
            <p:cNvSpPr>
              <a:spLocks/>
            </p:cNvSpPr>
            <p:nvPr/>
          </p:nvSpPr>
          <p:spPr bwMode="auto">
            <a:xfrm>
              <a:off x="310" y="1902"/>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35" name="Line 196"/>
            <p:cNvSpPr>
              <a:spLocks noChangeShapeType="1"/>
            </p:cNvSpPr>
            <p:nvPr/>
          </p:nvSpPr>
          <p:spPr bwMode="auto">
            <a:xfrm>
              <a:off x="332"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36" name="Freeform 197"/>
            <p:cNvSpPr>
              <a:spLocks/>
            </p:cNvSpPr>
            <p:nvPr/>
          </p:nvSpPr>
          <p:spPr bwMode="auto">
            <a:xfrm>
              <a:off x="350" y="1900"/>
              <a:ext cx="22" cy="2"/>
            </a:xfrm>
            <a:custGeom>
              <a:avLst/>
              <a:gdLst>
                <a:gd name="T0" fmla="*/ 0 w 29"/>
                <a:gd name="T1" fmla="*/ 4 h 4"/>
                <a:gd name="T2" fmla="*/ 14 w 29"/>
                <a:gd name="T3" fmla="*/ 0 h 4"/>
                <a:gd name="T4" fmla="*/ 29 w 29"/>
                <a:gd name="T5" fmla="*/ 0 h 4"/>
              </a:gdLst>
              <a:ahLst/>
              <a:cxnLst>
                <a:cxn ang="0">
                  <a:pos x="T0" y="T1"/>
                </a:cxn>
                <a:cxn ang="0">
                  <a:pos x="T2" y="T3"/>
                </a:cxn>
                <a:cxn ang="0">
                  <a:pos x="T4" y="T5"/>
                </a:cxn>
              </a:cxnLst>
              <a:rect l="0" t="0" r="r" b="b"/>
              <a:pathLst>
                <a:path w="29" h="4">
                  <a:moveTo>
                    <a:pt x="0" y="4"/>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37" name="Line 198"/>
            <p:cNvSpPr>
              <a:spLocks noChangeShapeType="1"/>
            </p:cNvSpPr>
            <p:nvPr/>
          </p:nvSpPr>
          <p:spPr bwMode="auto">
            <a:xfrm>
              <a:off x="372"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38" name="Line 199"/>
            <p:cNvSpPr>
              <a:spLocks noChangeShapeType="1"/>
            </p:cNvSpPr>
            <p:nvPr/>
          </p:nvSpPr>
          <p:spPr bwMode="auto">
            <a:xfrm>
              <a:off x="39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39" name="Freeform 200"/>
            <p:cNvSpPr>
              <a:spLocks/>
            </p:cNvSpPr>
            <p:nvPr/>
          </p:nvSpPr>
          <p:spPr bwMode="auto">
            <a:xfrm>
              <a:off x="408" y="1900"/>
              <a:ext cx="21"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40" name="Line 201"/>
            <p:cNvSpPr>
              <a:spLocks noChangeShapeType="1"/>
            </p:cNvSpPr>
            <p:nvPr/>
          </p:nvSpPr>
          <p:spPr bwMode="auto">
            <a:xfrm>
              <a:off x="42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41" name="Freeform 202"/>
            <p:cNvSpPr>
              <a:spLocks/>
            </p:cNvSpPr>
            <p:nvPr/>
          </p:nvSpPr>
          <p:spPr bwMode="auto">
            <a:xfrm>
              <a:off x="447"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42" name="Freeform 203"/>
            <p:cNvSpPr>
              <a:spLocks/>
            </p:cNvSpPr>
            <p:nvPr/>
          </p:nvSpPr>
          <p:spPr bwMode="auto">
            <a:xfrm>
              <a:off x="468" y="1897"/>
              <a:ext cx="18" cy="3"/>
            </a:xfrm>
            <a:custGeom>
              <a:avLst/>
              <a:gdLst>
                <a:gd name="T0" fmla="*/ 0 w 24"/>
                <a:gd name="T1" fmla="*/ 5 h 5"/>
                <a:gd name="T2" fmla="*/ 15 w 24"/>
                <a:gd name="T3" fmla="*/ 0 h 5"/>
                <a:gd name="T4" fmla="*/ 24 w 24"/>
                <a:gd name="T5" fmla="*/ 0 h 5"/>
              </a:gdLst>
              <a:ahLst/>
              <a:cxnLst>
                <a:cxn ang="0">
                  <a:pos x="T0" y="T1"/>
                </a:cxn>
                <a:cxn ang="0">
                  <a:pos x="T2" y="T3"/>
                </a:cxn>
                <a:cxn ang="0">
                  <a:pos x="T4" y="T5"/>
                </a:cxn>
              </a:cxnLst>
              <a:rect l="0" t="0" r="r" b="b"/>
              <a:pathLst>
                <a:path w="24" h="5">
                  <a:moveTo>
                    <a:pt x="0" y="5"/>
                  </a:moveTo>
                  <a:lnTo>
                    <a:pt x="15"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43" name="Line 204"/>
            <p:cNvSpPr>
              <a:spLocks noChangeShapeType="1"/>
            </p:cNvSpPr>
            <p:nvPr/>
          </p:nvSpPr>
          <p:spPr bwMode="auto">
            <a:xfrm>
              <a:off x="48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44" name="Freeform 205"/>
            <p:cNvSpPr>
              <a:spLocks/>
            </p:cNvSpPr>
            <p:nvPr/>
          </p:nvSpPr>
          <p:spPr bwMode="auto">
            <a:xfrm>
              <a:off x="504" y="1897"/>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45" name="Line 206"/>
            <p:cNvSpPr>
              <a:spLocks noChangeShapeType="1"/>
            </p:cNvSpPr>
            <p:nvPr/>
          </p:nvSpPr>
          <p:spPr bwMode="auto">
            <a:xfrm>
              <a:off x="52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46" name="Freeform 207"/>
            <p:cNvSpPr>
              <a:spLocks/>
            </p:cNvSpPr>
            <p:nvPr/>
          </p:nvSpPr>
          <p:spPr bwMode="auto">
            <a:xfrm>
              <a:off x="544" y="1895"/>
              <a:ext cx="22" cy="2"/>
            </a:xfrm>
            <a:custGeom>
              <a:avLst/>
              <a:gdLst>
                <a:gd name="T0" fmla="*/ 0 w 29"/>
                <a:gd name="T1" fmla="*/ 5 h 5"/>
                <a:gd name="T2" fmla="*/ 14 w 29"/>
                <a:gd name="T3" fmla="*/ 0 h 5"/>
                <a:gd name="T4" fmla="*/ 29 w 29"/>
                <a:gd name="T5" fmla="*/ 0 h 5"/>
              </a:gdLst>
              <a:ahLst/>
              <a:cxnLst>
                <a:cxn ang="0">
                  <a:pos x="T0" y="T1"/>
                </a:cxn>
                <a:cxn ang="0">
                  <a:pos x="T2" y="T3"/>
                </a:cxn>
                <a:cxn ang="0">
                  <a:pos x="T4" y="T5"/>
                </a:cxn>
              </a:cxnLst>
              <a:rect l="0" t="0" r="r" b="b"/>
              <a:pathLst>
                <a:path w="29" h="5">
                  <a:moveTo>
                    <a:pt x="0" y="5"/>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47" name="Line 208"/>
            <p:cNvSpPr>
              <a:spLocks noChangeShapeType="1"/>
            </p:cNvSpPr>
            <p:nvPr/>
          </p:nvSpPr>
          <p:spPr bwMode="auto">
            <a:xfrm>
              <a:off x="566"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48" name="Freeform 209"/>
            <p:cNvSpPr>
              <a:spLocks/>
            </p:cNvSpPr>
            <p:nvPr/>
          </p:nvSpPr>
          <p:spPr bwMode="auto">
            <a:xfrm>
              <a:off x="584" y="1892"/>
              <a:ext cx="22" cy="3"/>
            </a:xfrm>
            <a:custGeom>
              <a:avLst/>
              <a:gdLst>
                <a:gd name="T0" fmla="*/ 0 w 29"/>
                <a:gd name="T1" fmla="*/ 5 h 5"/>
                <a:gd name="T2" fmla="*/ 14 w 29"/>
                <a:gd name="T3" fmla="*/ 5 h 5"/>
                <a:gd name="T4" fmla="*/ 29 w 29"/>
                <a:gd name="T5" fmla="*/ 0 h 5"/>
              </a:gdLst>
              <a:ahLst/>
              <a:cxnLst>
                <a:cxn ang="0">
                  <a:pos x="T0" y="T1"/>
                </a:cxn>
                <a:cxn ang="0">
                  <a:pos x="T2" y="T3"/>
                </a:cxn>
                <a:cxn ang="0">
                  <a:pos x="T4" y="T5"/>
                </a:cxn>
              </a:cxnLst>
              <a:rect l="0" t="0" r="r" b="b"/>
              <a:pathLst>
                <a:path w="29" h="5">
                  <a:moveTo>
                    <a:pt x="0" y="5"/>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49" name="Line 210"/>
            <p:cNvSpPr>
              <a:spLocks noChangeShapeType="1"/>
            </p:cNvSpPr>
            <p:nvPr/>
          </p:nvSpPr>
          <p:spPr bwMode="auto">
            <a:xfrm flipV="1">
              <a:off x="606"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50" name="Line 211"/>
            <p:cNvSpPr>
              <a:spLocks noChangeShapeType="1"/>
            </p:cNvSpPr>
            <p:nvPr/>
          </p:nvSpPr>
          <p:spPr bwMode="auto">
            <a:xfrm>
              <a:off x="624"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51" name="Freeform 212"/>
            <p:cNvSpPr>
              <a:spLocks/>
            </p:cNvSpPr>
            <p:nvPr/>
          </p:nvSpPr>
          <p:spPr bwMode="auto">
            <a:xfrm>
              <a:off x="642" y="1887"/>
              <a:ext cx="21" cy="2"/>
            </a:xfrm>
            <a:custGeom>
              <a:avLst/>
              <a:gdLst>
                <a:gd name="T0" fmla="*/ 0 w 28"/>
                <a:gd name="T1" fmla="*/ 4 h 4"/>
                <a:gd name="T2" fmla="*/ 14 w 28"/>
                <a:gd name="T3" fmla="*/ 4 h 4"/>
                <a:gd name="T4" fmla="*/ 28 w 28"/>
                <a:gd name="T5" fmla="*/ 0 h 4"/>
              </a:gdLst>
              <a:ahLst/>
              <a:cxnLst>
                <a:cxn ang="0">
                  <a:pos x="T0" y="T1"/>
                </a:cxn>
                <a:cxn ang="0">
                  <a:pos x="T2" y="T3"/>
                </a:cxn>
                <a:cxn ang="0">
                  <a:pos x="T4" y="T5"/>
                </a:cxn>
              </a:cxnLst>
              <a:rect l="0" t="0" r="r" b="b"/>
              <a:pathLst>
                <a:path w="28" h="4">
                  <a:moveTo>
                    <a:pt x="0" y="4"/>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52" name="Line 213"/>
            <p:cNvSpPr>
              <a:spLocks noChangeShapeType="1"/>
            </p:cNvSpPr>
            <p:nvPr/>
          </p:nvSpPr>
          <p:spPr bwMode="auto">
            <a:xfrm flipV="1">
              <a:off x="663"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53" name="Freeform 214"/>
            <p:cNvSpPr>
              <a:spLocks/>
            </p:cNvSpPr>
            <p:nvPr/>
          </p:nvSpPr>
          <p:spPr bwMode="auto">
            <a:xfrm>
              <a:off x="681" y="1881"/>
              <a:ext cx="22" cy="3"/>
            </a:xfrm>
            <a:custGeom>
              <a:avLst/>
              <a:gdLst>
                <a:gd name="T0" fmla="*/ 0 w 29"/>
                <a:gd name="T1" fmla="*/ 5 h 5"/>
                <a:gd name="T2" fmla="*/ 15 w 29"/>
                <a:gd name="T3" fmla="*/ 5 h 5"/>
                <a:gd name="T4" fmla="*/ 29 w 29"/>
                <a:gd name="T5" fmla="*/ 0 h 5"/>
              </a:gdLst>
              <a:ahLst/>
              <a:cxnLst>
                <a:cxn ang="0">
                  <a:pos x="T0" y="T1"/>
                </a:cxn>
                <a:cxn ang="0">
                  <a:pos x="T2" y="T3"/>
                </a:cxn>
                <a:cxn ang="0">
                  <a:pos x="T4" y="T5"/>
                </a:cxn>
              </a:cxnLst>
              <a:rect l="0" t="0" r="r" b="b"/>
              <a:pathLst>
                <a:path w="29" h="5">
                  <a:moveTo>
                    <a:pt x="0" y="5"/>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54" name="Line 215"/>
            <p:cNvSpPr>
              <a:spLocks noChangeShapeType="1"/>
            </p:cNvSpPr>
            <p:nvPr/>
          </p:nvSpPr>
          <p:spPr bwMode="auto">
            <a:xfrm flipV="1">
              <a:off x="703"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55" name="Line 216"/>
            <p:cNvSpPr>
              <a:spLocks noChangeShapeType="1"/>
            </p:cNvSpPr>
            <p:nvPr/>
          </p:nvSpPr>
          <p:spPr bwMode="auto">
            <a:xfrm flipV="1">
              <a:off x="721"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56" name="Freeform 217"/>
            <p:cNvSpPr>
              <a:spLocks/>
            </p:cNvSpPr>
            <p:nvPr/>
          </p:nvSpPr>
          <p:spPr bwMode="auto">
            <a:xfrm>
              <a:off x="739" y="1868"/>
              <a:ext cx="21" cy="5"/>
            </a:xfrm>
            <a:custGeom>
              <a:avLst/>
              <a:gdLst>
                <a:gd name="T0" fmla="*/ 0 w 29"/>
                <a:gd name="T1" fmla="*/ 10 h 10"/>
                <a:gd name="T2" fmla="*/ 15 w 29"/>
                <a:gd name="T3" fmla="*/ 5 h 10"/>
                <a:gd name="T4" fmla="*/ 29 w 29"/>
                <a:gd name="T5" fmla="*/ 0 h 10"/>
              </a:gdLst>
              <a:ahLst/>
              <a:cxnLst>
                <a:cxn ang="0">
                  <a:pos x="T0" y="T1"/>
                </a:cxn>
                <a:cxn ang="0">
                  <a:pos x="T2" y="T3"/>
                </a:cxn>
                <a:cxn ang="0">
                  <a:pos x="T4" y="T5"/>
                </a:cxn>
              </a:cxnLst>
              <a:rect l="0" t="0" r="r" b="b"/>
              <a:pathLst>
                <a:path w="29" h="10">
                  <a:moveTo>
                    <a:pt x="0" y="10"/>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57" name="Line 218"/>
            <p:cNvSpPr>
              <a:spLocks noChangeShapeType="1"/>
            </p:cNvSpPr>
            <p:nvPr/>
          </p:nvSpPr>
          <p:spPr bwMode="auto">
            <a:xfrm flipV="1">
              <a:off x="760"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58" name="Freeform 219"/>
            <p:cNvSpPr>
              <a:spLocks/>
            </p:cNvSpPr>
            <p:nvPr/>
          </p:nvSpPr>
          <p:spPr bwMode="auto">
            <a:xfrm>
              <a:off x="778" y="1857"/>
              <a:ext cx="22" cy="5"/>
            </a:xfrm>
            <a:custGeom>
              <a:avLst/>
              <a:gdLst>
                <a:gd name="T0" fmla="*/ 0 w 29"/>
                <a:gd name="T1" fmla="*/ 9 h 9"/>
                <a:gd name="T2" fmla="*/ 14 w 29"/>
                <a:gd name="T3" fmla="*/ 5 h 9"/>
                <a:gd name="T4" fmla="*/ 29 w 29"/>
                <a:gd name="T5" fmla="*/ 0 h 9"/>
              </a:gdLst>
              <a:ahLst/>
              <a:cxnLst>
                <a:cxn ang="0">
                  <a:pos x="T0" y="T1"/>
                </a:cxn>
                <a:cxn ang="0">
                  <a:pos x="T2" y="T3"/>
                </a:cxn>
                <a:cxn ang="0">
                  <a:pos x="T4" y="T5"/>
                </a:cxn>
              </a:cxnLst>
              <a:rect l="0" t="0" r="r" b="b"/>
              <a:pathLst>
                <a:path w="29" h="9">
                  <a:moveTo>
                    <a:pt x="0" y="9"/>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59" name="Line 220"/>
            <p:cNvSpPr>
              <a:spLocks noChangeShapeType="1"/>
            </p:cNvSpPr>
            <p:nvPr/>
          </p:nvSpPr>
          <p:spPr bwMode="auto">
            <a:xfrm flipV="1">
              <a:off x="800"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60" name="Freeform 221"/>
            <p:cNvSpPr>
              <a:spLocks/>
            </p:cNvSpPr>
            <p:nvPr/>
          </p:nvSpPr>
          <p:spPr bwMode="auto">
            <a:xfrm>
              <a:off x="818" y="1846"/>
              <a:ext cx="21" cy="5"/>
            </a:xfrm>
            <a:custGeom>
              <a:avLst/>
              <a:gdLst>
                <a:gd name="T0" fmla="*/ 0 w 28"/>
                <a:gd name="T1" fmla="*/ 9 h 9"/>
                <a:gd name="T2" fmla="*/ 14 w 28"/>
                <a:gd name="T3" fmla="*/ 4 h 9"/>
                <a:gd name="T4" fmla="*/ 28 w 28"/>
                <a:gd name="T5" fmla="*/ 0 h 9"/>
              </a:gdLst>
              <a:ahLst/>
              <a:cxnLst>
                <a:cxn ang="0">
                  <a:pos x="T0" y="T1"/>
                </a:cxn>
                <a:cxn ang="0">
                  <a:pos x="T2" y="T3"/>
                </a:cxn>
                <a:cxn ang="0">
                  <a:pos x="T4" y="T5"/>
                </a:cxn>
              </a:cxnLst>
              <a:rect l="0" t="0" r="r" b="b"/>
              <a:pathLst>
                <a:path w="28" h="9">
                  <a:moveTo>
                    <a:pt x="0" y="9"/>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61" name="Line 222"/>
            <p:cNvSpPr>
              <a:spLocks noChangeShapeType="1"/>
            </p:cNvSpPr>
            <p:nvPr/>
          </p:nvSpPr>
          <p:spPr bwMode="auto">
            <a:xfrm flipV="1">
              <a:off x="839"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62" name="Line 223"/>
            <p:cNvSpPr>
              <a:spLocks noChangeShapeType="1"/>
            </p:cNvSpPr>
            <p:nvPr/>
          </p:nvSpPr>
          <p:spPr bwMode="auto">
            <a:xfrm flipV="1">
              <a:off x="857"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63" name="Freeform 224"/>
            <p:cNvSpPr>
              <a:spLocks/>
            </p:cNvSpPr>
            <p:nvPr/>
          </p:nvSpPr>
          <p:spPr bwMode="auto">
            <a:xfrm>
              <a:off x="875" y="1819"/>
              <a:ext cx="22" cy="11"/>
            </a:xfrm>
            <a:custGeom>
              <a:avLst/>
              <a:gdLst>
                <a:gd name="T0" fmla="*/ 0 w 29"/>
                <a:gd name="T1" fmla="*/ 19 h 19"/>
                <a:gd name="T2" fmla="*/ 15 w 29"/>
                <a:gd name="T3" fmla="*/ 9 h 19"/>
                <a:gd name="T4" fmla="*/ 29 w 29"/>
                <a:gd name="T5" fmla="*/ 0 h 19"/>
              </a:gdLst>
              <a:ahLst/>
              <a:cxnLst>
                <a:cxn ang="0">
                  <a:pos x="T0" y="T1"/>
                </a:cxn>
                <a:cxn ang="0">
                  <a:pos x="T2" y="T3"/>
                </a:cxn>
                <a:cxn ang="0">
                  <a:pos x="T4" y="T5"/>
                </a:cxn>
              </a:cxnLst>
              <a:rect l="0" t="0" r="r" b="b"/>
              <a:pathLst>
                <a:path w="29" h="19">
                  <a:moveTo>
                    <a:pt x="0" y="19"/>
                  </a:moveTo>
                  <a:lnTo>
                    <a:pt x="15" y="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64" name="Line 225"/>
            <p:cNvSpPr>
              <a:spLocks noChangeShapeType="1"/>
            </p:cNvSpPr>
            <p:nvPr/>
          </p:nvSpPr>
          <p:spPr bwMode="auto">
            <a:xfrm flipV="1">
              <a:off x="897"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65" name="Freeform 226"/>
            <p:cNvSpPr>
              <a:spLocks/>
            </p:cNvSpPr>
            <p:nvPr/>
          </p:nvSpPr>
          <p:spPr bwMode="auto">
            <a:xfrm>
              <a:off x="915" y="1797"/>
              <a:ext cx="22" cy="11"/>
            </a:xfrm>
            <a:custGeom>
              <a:avLst/>
              <a:gdLst>
                <a:gd name="T0" fmla="*/ 0 w 29"/>
                <a:gd name="T1" fmla="*/ 19 h 19"/>
                <a:gd name="T2" fmla="*/ 15 w 29"/>
                <a:gd name="T3" fmla="*/ 10 h 19"/>
                <a:gd name="T4" fmla="*/ 29 w 29"/>
                <a:gd name="T5" fmla="*/ 0 h 19"/>
              </a:gdLst>
              <a:ahLst/>
              <a:cxnLst>
                <a:cxn ang="0">
                  <a:pos x="T0" y="T1"/>
                </a:cxn>
                <a:cxn ang="0">
                  <a:pos x="T2" y="T3"/>
                </a:cxn>
                <a:cxn ang="0">
                  <a:pos x="T4" y="T5"/>
                </a:cxn>
              </a:cxnLst>
              <a:rect l="0" t="0" r="r" b="b"/>
              <a:pathLst>
                <a:path w="29" h="19">
                  <a:moveTo>
                    <a:pt x="0" y="19"/>
                  </a:moveTo>
                  <a:lnTo>
                    <a:pt x="15" y="1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66" name="Line 227"/>
            <p:cNvSpPr>
              <a:spLocks noChangeShapeType="1"/>
            </p:cNvSpPr>
            <p:nvPr/>
          </p:nvSpPr>
          <p:spPr bwMode="auto">
            <a:xfrm flipV="1">
              <a:off x="937"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67" name="Line 228"/>
            <p:cNvSpPr>
              <a:spLocks noChangeShapeType="1"/>
            </p:cNvSpPr>
            <p:nvPr/>
          </p:nvSpPr>
          <p:spPr bwMode="auto">
            <a:xfrm flipV="1">
              <a:off x="955"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68" name="Freeform 229"/>
            <p:cNvSpPr>
              <a:spLocks/>
            </p:cNvSpPr>
            <p:nvPr/>
          </p:nvSpPr>
          <p:spPr bwMode="auto">
            <a:xfrm>
              <a:off x="973" y="1757"/>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69" name="Line 230"/>
            <p:cNvSpPr>
              <a:spLocks noChangeShapeType="1"/>
            </p:cNvSpPr>
            <p:nvPr/>
          </p:nvSpPr>
          <p:spPr bwMode="auto">
            <a:xfrm flipV="1">
              <a:off x="995"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70" name="Freeform 231"/>
            <p:cNvSpPr>
              <a:spLocks/>
            </p:cNvSpPr>
            <p:nvPr/>
          </p:nvSpPr>
          <p:spPr bwMode="auto">
            <a:xfrm>
              <a:off x="1013" y="1725"/>
              <a:ext cx="21" cy="15"/>
            </a:xfrm>
            <a:custGeom>
              <a:avLst/>
              <a:gdLst>
                <a:gd name="T0" fmla="*/ 0 w 28"/>
                <a:gd name="T1" fmla="*/ 28 h 28"/>
                <a:gd name="T2" fmla="*/ 14 w 28"/>
                <a:gd name="T3" fmla="*/ 14 h 28"/>
                <a:gd name="T4" fmla="*/ 28 w 28"/>
                <a:gd name="T5" fmla="*/ 0 h 28"/>
              </a:gdLst>
              <a:ahLst/>
              <a:cxnLst>
                <a:cxn ang="0">
                  <a:pos x="T0" y="T1"/>
                </a:cxn>
                <a:cxn ang="0">
                  <a:pos x="T2" y="T3"/>
                </a:cxn>
                <a:cxn ang="0">
                  <a:pos x="T4" y="T5"/>
                </a:cxn>
              </a:cxnLst>
              <a:rect l="0" t="0" r="r" b="b"/>
              <a:pathLst>
                <a:path w="28" h="28">
                  <a:moveTo>
                    <a:pt x="0" y="28"/>
                  </a:moveTo>
                  <a:lnTo>
                    <a:pt x="14" y="1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71" name="Line 232"/>
            <p:cNvSpPr>
              <a:spLocks noChangeShapeType="1"/>
            </p:cNvSpPr>
            <p:nvPr/>
          </p:nvSpPr>
          <p:spPr bwMode="auto">
            <a:xfrm flipV="1">
              <a:off x="1034"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72" name="Freeform 233"/>
            <p:cNvSpPr>
              <a:spLocks/>
            </p:cNvSpPr>
            <p:nvPr/>
          </p:nvSpPr>
          <p:spPr bwMode="auto">
            <a:xfrm>
              <a:off x="1052" y="1686"/>
              <a:ext cx="21" cy="20"/>
            </a:xfrm>
            <a:custGeom>
              <a:avLst/>
              <a:gdLst>
                <a:gd name="T0" fmla="*/ 0 w 29"/>
                <a:gd name="T1" fmla="*/ 34 h 34"/>
                <a:gd name="T2" fmla="*/ 15 w 29"/>
                <a:gd name="T3" fmla="*/ 20 h 34"/>
                <a:gd name="T4" fmla="*/ 29 w 29"/>
                <a:gd name="T5" fmla="*/ 0 h 34"/>
              </a:gdLst>
              <a:ahLst/>
              <a:cxnLst>
                <a:cxn ang="0">
                  <a:pos x="T0" y="T1"/>
                </a:cxn>
                <a:cxn ang="0">
                  <a:pos x="T2" y="T3"/>
                </a:cxn>
                <a:cxn ang="0">
                  <a:pos x="T4" y="T5"/>
                </a:cxn>
              </a:cxnLst>
              <a:rect l="0" t="0" r="r" b="b"/>
              <a:pathLst>
                <a:path w="29" h="34">
                  <a:moveTo>
                    <a:pt x="0" y="34"/>
                  </a:moveTo>
                  <a:lnTo>
                    <a:pt x="15" y="2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73" name="Line 234"/>
            <p:cNvSpPr>
              <a:spLocks noChangeShapeType="1"/>
            </p:cNvSpPr>
            <p:nvPr/>
          </p:nvSpPr>
          <p:spPr bwMode="auto">
            <a:xfrm flipV="1">
              <a:off x="1073"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74" name="Line 235"/>
            <p:cNvSpPr>
              <a:spLocks noChangeShapeType="1"/>
            </p:cNvSpPr>
            <p:nvPr/>
          </p:nvSpPr>
          <p:spPr bwMode="auto">
            <a:xfrm flipV="1">
              <a:off x="1091"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75" name="Freeform 236"/>
            <p:cNvSpPr>
              <a:spLocks/>
            </p:cNvSpPr>
            <p:nvPr/>
          </p:nvSpPr>
          <p:spPr bwMode="auto">
            <a:xfrm>
              <a:off x="1109" y="1617"/>
              <a:ext cx="22" cy="24"/>
            </a:xfrm>
            <a:custGeom>
              <a:avLst/>
              <a:gdLst>
                <a:gd name="T0" fmla="*/ 0 w 29"/>
                <a:gd name="T1" fmla="*/ 43 h 43"/>
                <a:gd name="T2" fmla="*/ 15 w 29"/>
                <a:gd name="T3" fmla="*/ 19 h 43"/>
                <a:gd name="T4" fmla="*/ 29 w 29"/>
                <a:gd name="T5" fmla="*/ 0 h 43"/>
              </a:gdLst>
              <a:ahLst/>
              <a:cxnLst>
                <a:cxn ang="0">
                  <a:pos x="T0" y="T1"/>
                </a:cxn>
                <a:cxn ang="0">
                  <a:pos x="T2" y="T3"/>
                </a:cxn>
                <a:cxn ang="0">
                  <a:pos x="T4" y="T5"/>
                </a:cxn>
              </a:cxnLst>
              <a:rect l="0" t="0" r="r" b="b"/>
              <a:pathLst>
                <a:path w="29" h="43">
                  <a:moveTo>
                    <a:pt x="0" y="43"/>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76" name="Line 237"/>
            <p:cNvSpPr>
              <a:spLocks noChangeShapeType="1"/>
            </p:cNvSpPr>
            <p:nvPr/>
          </p:nvSpPr>
          <p:spPr bwMode="auto">
            <a:xfrm flipV="1">
              <a:off x="1131"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77" name="Freeform 238"/>
            <p:cNvSpPr>
              <a:spLocks/>
            </p:cNvSpPr>
            <p:nvPr/>
          </p:nvSpPr>
          <p:spPr bwMode="auto">
            <a:xfrm>
              <a:off x="1149" y="1566"/>
              <a:ext cx="22" cy="27"/>
            </a:xfrm>
            <a:custGeom>
              <a:avLst/>
              <a:gdLst>
                <a:gd name="T0" fmla="*/ 0 w 29"/>
                <a:gd name="T1" fmla="*/ 48 h 48"/>
                <a:gd name="T2" fmla="*/ 14 w 29"/>
                <a:gd name="T3" fmla="*/ 24 h 48"/>
                <a:gd name="T4" fmla="*/ 29 w 29"/>
                <a:gd name="T5" fmla="*/ 0 h 48"/>
              </a:gdLst>
              <a:ahLst/>
              <a:cxnLst>
                <a:cxn ang="0">
                  <a:pos x="T0" y="T1"/>
                </a:cxn>
                <a:cxn ang="0">
                  <a:pos x="T2" y="T3"/>
                </a:cxn>
                <a:cxn ang="0">
                  <a:pos x="T4" y="T5"/>
                </a:cxn>
              </a:cxnLst>
              <a:rect l="0" t="0" r="r" b="b"/>
              <a:pathLst>
                <a:path w="29" h="48">
                  <a:moveTo>
                    <a:pt x="0" y="48"/>
                  </a:moveTo>
                  <a:lnTo>
                    <a:pt x="14" y="2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78" name="Line 239"/>
            <p:cNvSpPr>
              <a:spLocks noChangeShapeType="1"/>
            </p:cNvSpPr>
            <p:nvPr/>
          </p:nvSpPr>
          <p:spPr bwMode="auto">
            <a:xfrm flipV="1">
              <a:off x="1171"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79" name="Freeform 240"/>
            <p:cNvSpPr>
              <a:spLocks/>
            </p:cNvSpPr>
            <p:nvPr/>
          </p:nvSpPr>
          <p:spPr bwMode="auto">
            <a:xfrm>
              <a:off x="1189" y="1506"/>
              <a:ext cx="22" cy="30"/>
            </a:xfrm>
            <a:custGeom>
              <a:avLst/>
              <a:gdLst>
                <a:gd name="T0" fmla="*/ 0 w 29"/>
                <a:gd name="T1" fmla="*/ 53 h 53"/>
                <a:gd name="T2" fmla="*/ 14 w 29"/>
                <a:gd name="T3" fmla="*/ 29 h 53"/>
                <a:gd name="T4" fmla="*/ 29 w 29"/>
                <a:gd name="T5" fmla="*/ 0 h 53"/>
              </a:gdLst>
              <a:ahLst/>
              <a:cxnLst>
                <a:cxn ang="0">
                  <a:pos x="T0" y="T1"/>
                </a:cxn>
                <a:cxn ang="0">
                  <a:pos x="T2" y="T3"/>
                </a:cxn>
                <a:cxn ang="0">
                  <a:pos x="T4" y="T5"/>
                </a:cxn>
              </a:cxnLst>
              <a:rect l="0" t="0" r="r" b="b"/>
              <a:pathLst>
                <a:path w="29" h="53">
                  <a:moveTo>
                    <a:pt x="0" y="53"/>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80" name="Line 241"/>
            <p:cNvSpPr>
              <a:spLocks noChangeShapeType="1"/>
            </p:cNvSpPr>
            <p:nvPr/>
          </p:nvSpPr>
          <p:spPr bwMode="auto">
            <a:xfrm flipV="1">
              <a:off x="1211"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81" name="Line 242"/>
            <p:cNvSpPr>
              <a:spLocks noChangeShapeType="1"/>
            </p:cNvSpPr>
            <p:nvPr/>
          </p:nvSpPr>
          <p:spPr bwMode="auto">
            <a:xfrm flipV="1">
              <a:off x="1228"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82" name="Freeform 243"/>
            <p:cNvSpPr>
              <a:spLocks/>
            </p:cNvSpPr>
            <p:nvPr/>
          </p:nvSpPr>
          <p:spPr bwMode="auto">
            <a:xfrm>
              <a:off x="1246" y="1409"/>
              <a:ext cx="22" cy="32"/>
            </a:xfrm>
            <a:custGeom>
              <a:avLst/>
              <a:gdLst>
                <a:gd name="T0" fmla="*/ 0 w 29"/>
                <a:gd name="T1" fmla="*/ 58 h 58"/>
                <a:gd name="T2" fmla="*/ 15 w 29"/>
                <a:gd name="T3" fmla="*/ 29 h 58"/>
                <a:gd name="T4" fmla="*/ 29 w 29"/>
                <a:gd name="T5" fmla="*/ 0 h 58"/>
              </a:gdLst>
              <a:ahLst/>
              <a:cxnLst>
                <a:cxn ang="0">
                  <a:pos x="T0" y="T1"/>
                </a:cxn>
                <a:cxn ang="0">
                  <a:pos x="T2" y="T3"/>
                </a:cxn>
                <a:cxn ang="0">
                  <a:pos x="T4" y="T5"/>
                </a:cxn>
              </a:cxnLst>
              <a:rect l="0" t="0" r="r" b="b"/>
              <a:pathLst>
                <a:path w="29" h="58">
                  <a:moveTo>
                    <a:pt x="0" y="58"/>
                  </a:moveTo>
                  <a:lnTo>
                    <a:pt x="15"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83" name="Line 244"/>
            <p:cNvSpPr>
              <a:spLocks noChangeShapeType="1"/>
            </p:cNvSpPr>
            <p:nvPr/>
          </p:nvSpPr>
          <p:spPr bwMode="auto">
            <a:xfrm flipV="1">
              <a:off x="1268"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84" name="Freeform 245"/>
            <p:cNvSpPr>
              <a:spLocks/>
            </p:cNvSpPr>
            <p:nvPr/>
          </p:nvSpPr>
          <p:spPr bwMode="auto">
            <a:xfrm>
              <a:off x="1286" y="1336"/>
              <a:ext cx="22" cy="38"/>
            </a:xfrm>
            <a:custGeom>
              <a:avLst/>
              <a:gdLst>
                <a:gd name="T0" fmla="*/ 0 w 29"/>
                <a:gd name="T1" fmla="*/ 67 h 67"/>
                <a:gd name="T2" fmla="*/ 15 w 29"/>
                <a:gd name="T3" fmla="*/ 33 h 67"/>
                <a:gd name="T4" fmla="*/ 29 w 29"/>
                <a:gd name="T5" fmla="*/ 0 h 67"/>
              </a:gdLst>
              <a:ahLst/>
              <a:cxnLst>
                <a:cxn ang="0">
                  <a:pos x="T0" y="T1"/>
                </a:cxn>
                <a:cxn ang="0">
                  <a:pos x="T2" y="T3"/>
                </a:cxn>
                <a:cxn ang="0">
                  <a:pos x="T4" y="T5"/>
                </a:cxn>
              </a:cxnLst>
              <a:rect l="0" t="0" r="r" b="b"/>
              <a:pathLst>
                <a:path w="29" h="67">
                  <a:moveTo>
                    <a:pt x="0" y="67"/>
                  </a:moveTo>
                  <a:lnTo>
                    <a:pt x="15" y="33"/>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85" name="Line 246"/>
            <p:cNvSpPr>
              <a:spLocks noChangeShapeType="1"/>
            </p:cNvSpPr>
            <p:nvPr/>
          </p:nvSpPr>
          <p:spPr bwMode="auto">
            <a:xfrm flipV="1">
              <a:off x="1308"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86" name="Line 247"/>
            <p:cNvSpPr>
              <a:spLocks noChangeShapeType="1"/>
            </p:cNvSpPr>
            <p:nvPr/>
          </p:nvSpPr>
          <p:spPr bwMode="auto">
            <a:xfrm flipV="1">
              <a:off x="1326"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87" name="Freeform 248"/>
            <p:cNvSpPr>
              <a:spLocks/>
            </p:cNvSpPr>
            <p:nvPr/>
          </p:nvSpPr>
          <p:spPr bwMode="auto">
            <a:xfrm>
              <a:off x="1344" y="1222"/>
              <a:ext cx="21"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88" name="Freeform 249"/>
            <p:cNvSpPr>
              <a:spLocks/>
            </p:cNvSpPr>
            <p:nvPr/>
          </p:nvSpPr>
          <p:spPr bwMode="auto">
            <a:xfrm>
              <a:off x="1365" y="1182"/>
              <a:ext cx="18" cy="40"/>
            </a:xfrm>
            <a:custGeom>
              <a:avLst/>
              <a:gdLst>
                <a:gd name="T0" fmla="*/ 0 w 24"/>
                <a:gd name="T1" fmla="*/ 72 h 72"/>
                <a:gd name="T2" fmla="*/ 9 w 24"/>
                <a:gd name="T3" fmla="*/ 34 h 72"/>
                <a:gd name="T4" fmla="*/ 24 w 24"/>
                <a:gd name="T5" fmla="*/ 0 h 72"/>
              </a:gdLst>
              <a:ahLst/>
              <a:cxnLst>
                <a:cxn ang="0">
                  <a:pos x="T0" y="T1"/>
                </a:cxn>
                <a:cxn ang="0">
                  <a:pos x="T2" y="T3"/>
                </a:cxn>
                <a:cxn ang="0">
                  <a:pos x="T4" y="T5"/>
                </a:cxn>
              </a:cxnLst>
              <a:rect l="0" t="0" r="r" b="b"/>
              <a:pathLst>
                <a:path w="24" h="72">
                  <a:moveTo>
                    <a:pt x="0" y="72"/>
                  </a:moveTo>
                  <a:lnTo>
                    <a:pt x="9" y="3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89" name="Freeform 250"/>
            <p:cNvSpPr>
              <a:spLocks/>
            </p:cNvSpPr>
            <p:nvPr/>
          </p:nvSpPr>
          <p:spPr bwMode="auto">
            <a:xfrm>
              <a:off x="1383" y="1144"/>
              <a:ext cx="22"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90" name="Line 251"/>
            <p:cNvSpPr>
              <a:spLocks noChangeShapeType="1"/>
            </p:cNvSpPr>
            <p:nvPr/>
          </p:nvSpPr>
          <p:spPr bwMode="auto">
            <a:xfrm flipV="1">
              <a:off x="1405"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91" name="Freeform 252"/>
            <p:cNvSpPr>
              <a:spLocks/>
            </p:cNvSpPr>
            <p:nvPr/>
          </p:nvSpPr>
          <p:spPr bwMode="auto">
            <a:xfrm>
              <a:off x="1423" y="1063"/>
              <a:ext cx="21" cy="41"/>
            </a:xfrm>
            <a:custGeom>
              <a:avLst/>
              <a:gdLst>
                <a:gd name="T0" fmla="*/ 0 w 28"/>
                <a:gd name="T1" fmla="*/ 72 h 72"/>
                <a:gd name="T2" fmla="*/ 14 w 28"/>
                <a:gd name="T3" fmla="*/ 34 h 72"/>
                <a:gd name="T4" fmla="*/ 28 w 28"/>
                <a:gd name="T5" fmla="*/ 0 h 72"/>
              </a:gdLst>
              <a:ahLst/>
              <a:cxnLst>
                <a:cxn ang="0">
                  <a:pos x="T0" y="T1"/>
                </a:cxn>
                <a:cxn ang="0">
                  <a:pos x="T2" y="T3"/>
                </a:cxn>
                <a:cxn ang="0">
                  <a:pos x="T4" y="T5"/>
                </a:cxn>
              </a:cxnLst>
              <a:rect l="0" t="0" r="r" b="b"/>
              <a:pathLst>
                <a:path w="28" h="72">
                  <a:moveTo>
                    <a:pt x="0" y="72"/>
                  </a:moveTo>
                  <a:lnTo>
                    <a:pt x="14" y="3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92" name="Line 253"/>
            <p:cNvSpPr>
              <a:spLocks noChangeShapeType="1"/>
            </p:cNvSpPr>
            <p:nvPr/>
          </p:nvSpPr>
          <p:spPr bwMode="auto">
            <a:xfrm flipV="1">
              <a:off x="1444"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93" name="Line 254"/>
            <p:cNvSpPr>
              <a:spLocks noChangeShapeType="1"/>
            </p:cNvSpPr>
            <p:nvPr/>
          </p:nvSpPr>
          <p:spPr bwMode="auto">
            <a:xfrm flipV="1">
              <a:off x="1462"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94" name="Freeform 255"/>
            <p:cNvSpPr>
              <a:spLocks/>
            </p:cNvSpPr>
            <p:nvPr/>
          </p:nvSpPr>
          <p:spPr bwMode="auto">
            <a:xfrm>
              <a:off x="1480" y="945"/>
              <a:ext cx="22" cy="40"/>
            </a:xfrm>
            <a:custGeom>
              <a:avLst/>
              <a:gdLst>
                <a:gd name="T0" fmla="*/ 0 w 29"/>
                <a:gd name="T1" fmla="*/ 72 h 72"/>
                <a:gd name="T2" fmla="*/ 15 w 29"/>
                <a:gd name="T3" fmla="*/ 34 h 72"/>
                <a:gd name="T4" fmla="*/ 29 w 29"/>
                <a:gd name="T5" fmla="*/ 0 h 72"/>
              </a:gdLst>
              <a:ahLst/>
              <a:cxnLst>
                <a:cxn ang="0">
                  <a:pos x="T0" y="T1"/>
                </a:cxn>
                <a:cxn ang="0">
                  <a:pos x="T2" y="T3"/>
                </a:cxn>
                <a:cxn ang="0">
                  <a:pos x="T4" y="T5"/>
                </a:cxn>
              </a:cxnLst>
              <a:rect l="0" t="0" r="r" b="b"/>
              <a:pathLst>
                <a:path w="29" h="72">
                  <a:moveTo>
                    <a:pt x="0" y="72"/>
                  </a:moveTo>
                  <a:lnTo>
                    <a:pt x="15"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95" name="Line 256"/>
            <p:cNvSpPr>
              <a:spLocks noChangeShapeType="1"/>
            </p:cNvSpPr>
            <p:nvPr/>
          </p:nvSpPr>
          <p:spPr bwMode="auto">
            <a:xfrm flipV="1">
              <a:off x="1502"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96" name="Freeform 257"/>
            <p:cNvSpPr>
              <a:spLocks/>
            </p:cNvSpPr>
            <p:nvPr/>
          </p:nvSpPr>
          <p:spPr bwMode="auto">
            <a:xfrm>
              <a:off x="1520" y="872"/>
              <a:ext cx="22" cy="35"/>
            </a:xfrm>
            <a:custGeom>
              <a:avLst/>
              <a:gdLst>
                <a:gd name="T0" fmla="*/ 0 w 29"/>
                <a:gd name="T1" fmla="*/ 62 h 62"/>
                <a:gd name="T2" fmla="*/ 14 w 29"/>
                <a:gd name="T3" fmla="*/ 28 h 62"/>
                <a:gd name="T4" fmla="*/ 29 w 29"/>
                <a:gd name="T5" fmla="*/ 0 h 62"/>
              </a:gdLst>
              <a:ahLst/>
              <a:cxnLst>
                <a:cxn ang="0">
                  <a:pos x="T0" y="T1"/>
                </a:cxn>
                <a:cxn ang="0">
                  <a:pos x="T2" y="T3"/>
                </a:cxn>
                <a:cxn ang="0">
                  <a:pos x="T4" y="T5"/>
                </a:cxn>
              </a:cxnLst>
              <a:rect l="0" t="0" r="r" b="b"/>
              <a:pathLst>
                <a:path w="29" h="62">
                  <a:moveTo>
                    <a:pt x="0" y="62"/>
                  </a:moveTo>
                  <a:lnTo>
                    <a:pt x="14" y="28"/>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97" name="Line 258"/>
            <p:cNvSpPr>
              <a:spLocks noChangeShapeType="1"/>
            </p:cNvSpPr>
            <p:nvPr/>
          </p:nvSpPr>
          <p:spPr bwMode="auto">
            <a:xfrm flipV="1">
              <a:off x="1542"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98" name="Line 259"/>
            <p:cNvSpPr>
              <a:spLocks noChangeShapeType="1"/>
            </p:cNvSpPr>
            <p:nvPr/>
          </p:nvSpPr>
          <p:spPr bwMode="auto">
            <a:xfrm flipV="1">
              <a:off x="1560"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99" name="Freeform 260"/>
            <p:cNvSpPr>
              <a:spLocks/>
            </p:cNvSpPr>
            <p:nvPr/>
          </p:nvSpPr>
          <p:spPr bwMode="auto">
            <a:xfrm>
              <a:off x="1578" y="769"/>
              <a:ext cx="22" cy="33"/>
            </a:xfrm>
            <a:custGeom>
              <a:avLst/>
              <a:gdLst>
                <a:gd name="T0" fmla="*/ 0 w 29"/>
                <a:gd name="T1" fmla="*/ 58 h 58"/>
                <a:gd name="T2" fmla="*/ 14 w 29"/>
                <a:gd name="T3" fmla="*/ 29 h 58"/>
                <a:gd name="T4" fmla="*/ 29 w 29"/>
                <a:gd name="T5" fmla="*/ 0 h 58"/>
              </a:gdLst>
              <a:ahLst/>
              <a:cxnLst>
                <a:cxn ang="0">
                  <a:pos x="T0" y="T1"/>
                </a:cxn>
                <a:cxn ang="0">
                  <a:pos x="T2" y="T3"/>
                </a:cxn>
                <a:cxn ang="0">
                  <a:pos x="T4" y="T5"/>
                </a:cxn>
              </a:cxnLst>
              <a:rect l="0" t="0" r="r" b="b"/>
              <a:pathLst>
                <a:path w="29" h="58">
                  <a:moveTo>
                    <a:pt x="0" y="58"/>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00" name="Line 261"/>
            <p:cNvSpPr>
              <a:spLocks noChangeShapeType="1"/>
            </p:cNvSpPr>
            <p:nvPr/>
          </p:nvSpPr>
          <p:spPr bwMode="auto">
            <a:xfrm flipV="1">
              <a:off x="1600"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01" name="Freeform 262"/>
            <p:cNvSpPr>
              <a:spLocks/>
            </p:cNvSpPr>
            <p:nvPr/>
          </p:nvSpPr>
          <p:spPr bwMode="auto">
            <a:xfrm>
              <a:off x="1618" y="712"/>
              <a:ext cx="21" cy="27"/>
            </a:xfrm>
            <a:custGeom>
              <a:avLst/>
              <a:gdLst>
                <a:gd name="T0" fmla="*/ 0 w 28"/>
                <a:gd name="T1" fmla="*/ 48 h 48"/>
                <a:gd name="T2" fmla="*/ 14 w 28"/>
                <a:gd name="T3" fmla="*/ 24 h 48"/>
                <a:gd name="T4" fmla="*/ 28 w 28"/>
                <a:gd name="T5" fmla="*/ 0 h 48"/>
              </a:gdLst>
              <a:ahLst/>
              <a:cxnLst>
                <a:cxn ang="0">
                  <a:pos x="T0" y="T1"/>
                </a:cxn>
                <a:cxn ang="0">
                  <a:pos x="T2" y="T3"/>
                </a:cxn>
                <a:cxn ang="0">
                  <a:pos x="T4" y="T5"/>
                </a:cxn>
              </a:cxnLst>
              <a:rect l="0" t="0" r="r" b="b"/>
              <a:pathLst>
                <a:path w="28" h="48">
                  <a:moveTo>
                    <a:pt x="0" y="48"/>
                  </a:moveTo>
                  <a:lnTo>
                    <a:pt x="14" y="2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02" name="Freeform 263"/>
            <p:cNvSpPr>
              <a:spLocks/>
            </p:cNvSpPr>
            <p:nvPr/>
          </p:nvSpPr>
          <p:spPr bwMode="auto">
            <a:xfrm>
              <a:off x="1639" y="686"/>
              <a:ext cx="18" cy="26"/>
            </a:xfrm>
            <a:custGeom>
              <a:avLst/>
              <a:gdLst>
                <a:gd name="T0" fmla="*/ 0 w 24"/>
                <a:gd name="T1" fmla="*/ 47 h 47"/>
                <a:gd name="T2" fmla="*/ 10 w 24"/>
                <a:gd name="T3" fmla="*/ 24 h 47"/>
                <a:gd name="T4" fmla="*/ 24 w 24"/>
                <a:gd name="T5" fmla="*/ 0 h 47"/>
              </a:gdLst>
              <a:ahLst/>
              <a:cxnLst>
                <a:cxn ang="0">
                  <a:pos x="T0" y="T1"/>
                </a:cxn>
                <a:cxn ang="0">
                  <a:pos x="T2" y="T3"/>
                </a:cxn>
                <a:cxn ang="0">
                  <a:pos x="T4" y="T5"/>
                </a:cxn>
              </a:cxnLst>
              <a:rect l="0" t="0" r="r" b="b"/>
              <a:pathLst>
                <a:path w="24" h="47">
                  <a:moveTo>
                    <a:pt x="0" y="47"/>
                  </a:moveTo>
                  <a:lnTo>
                    <a:pt x="10" y="2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03" name="Freeform 264"/>
            <p:cNvSpPr>
              <a:spLocks/>
            </p:cNvSpPr>
            <p:nvPr/>
          </p:nvSpPr>
          <p:spPr bwMode="auto">
            <a:xfrm>
              <a:off x="1657" y="664"/>
              <a:ext cx="21" cy="22"/>
            </a:xfrm>
            <a:custGeom>
              <a:avLst/>
              <a:gdLst>
                <a:gd name="T0" fmla="*/ 0 w 29"/>
                <a:gd name="T1" fmla="*/ 39 h 39"/>
                <a:gd name="T2" fmla="*/ 15 w 29"/>
                <a:gd name="T3" fmla="*/ 19 h 39"/>
                <a:gd name="T4" fmla="*/ 29 w 29"/>
                <a:gd name="T5" fmla="*/ 0 h 39"/>
              </a:gdLst>
              <a:ahLst/>
              <a:cxnLst>
                <a:cxn ang="0">
                  <a:pos x="T0" y="T1"/>
                </a:cxn>
                <a:cxn ang="0">
                  <a:pos x="T2" y="T3"/>
                </a:cxn>
                <a:cxn ang="0">
                  <a:pos x="T4" y="T5"/>
                </a:cxn>
              </a:cxnLst>
              <a:rect l="0" t="0" r="r" b="b"/>
              <a:pathLst>
                <a:path w="29" h="39">
                  <a:moveTo>
                    <a:pt x="0" y="39"/>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04" name="Freeform 265"/>
            <p:cNvSpPr>
              <a:spLocks/>
            </p:cNvSpPr>
            <p:nvPr/>
          </p:nvSpPr>
          <p:spPr bwMode="auto">
            <a:xfrm>
              <a:off x="1678" y="643"/>
              <a:ext cx="18" cy="21"/>
            </a:xfrm>
            <a:custGeom>
              <a:avLst/>
              <a:gdLst>
                <a:gd name="T0" fmla="*/ 0 w 24"/>
                <a:gd name="T1" fmla="*/ 38 h 38"/>
                <a:gd name="T2" fmla="*/ 15 w 24"/>
                <a:gd name="T3" fmla="*/ 19 h 38"/>
                <a:gd name="T4" fmla="*/ 24 w 24"/>
                <a:gd name="T5" fmla="*/ 0 h 38"/>
              </a:gdLst>
              <a:ahLst/>
              <a:cxnLst>
                <a:cxn ang="0">
                  <a:pos x="T0" y="T1"/>
                </a:cxn>
                <a:cxn ang="0">
                  <a:pos x="T2" y="T3"/>
                </a:cxn>
                <a:cxn ang="0">
                  <a:pos x="T4" y="T5"/>
                </a:cxn>
              </a:cxnLst>
              <a:rect l="0" t="0" r="r" b="b"/>
              <a:pathLst>
                <a:path w="24" h="38">
                  <a:moveTo>
                    <a:pt x="0" y="38"/>
                  </a:moveTo>
                  <a:lnTo>
                    <a:pt x="15" y="19"/>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05" name="Freeform 266"/>
            <p:cNvSpPr>
              <a:spLocks/>
            </p:cNvSpPr>
            <p:nvPr/>
          </p:nvSpPr>
          <p:spPr bwMode="auto">
            <a:xfrm>
              <a:off x="1696" y="626"/>
              <a:ext cx="18" cy="17"/>
            </a:xfrm>
            <a:custGeom>
              <a:avLst/>
              <a:gdLst>
                <a:gd name="T0" fmla="*/ 0 w 24"/>
                <a:gd name="T1" fmla="*/ 29 h 29"/>
                <a:gd name="T2" fmla="*/ 10 w 24"/>
                <a:gd name="T3" fmla="*/ 14 h 29"/>
                <a:gd name="T4" fmla="*/ 24 w 24"/>
                <a:gd name="T5" fmla="*/ 0 h 29"/>
              </a:gdLst>
              <a:ahLst/>
              <a:cxnLst>
                <a:cxn ang="0">
                  <a:pos x="T0" y="T1"/>
                </a:cxn>
                <a:cxn ang="0">
                  <a:pos x="T2" y="T3"/>
                </a:cxn>
                <a:cxn ang="0">
                  <a:pos x="T4" y="T5"/>
                </a:cxn>
              </a:cxnLst>
              <a:rect l="0" t="0" r="r" b="b"/>
              <a:pathLst>
                <a:path w="24" h="29">
                  <a:moveTo>
                    <a:pt x="0" y="29"/>
                  </a:moveTo>
                  <a:lnTo>
                    <a:pt x="10" y="1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06" name="Freeform 267"/>
            <p:cNvSpPr>
              <a:spLocks/>
            </p:cNvSpPr>
            <p:nvPr/>
          </p:nvSpPr>
          <p:spPr bwMode="auto">
            <a:xfrm>
              <a:off x="1714" y="610"/>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07" name="Line 268"/>
            <p:cNvSpPr>
              <a:spLocks noChangeShapeType="1"/>
            </p:cNvSpPr>
            <p:nvPr/>
          </p:nvSpPr>
          <p:spPr bwMode="auto">
            <a:xfrm flipV="1">
              <a:off x="1736"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08" name="Freeform 269"/>
            <p:cNvSpPr>
              <a:spLocks/>
            </p:cNvSpPr>
            <p:nvPr/>
          </p:nvSpPr>
          <p:spPr bwMode="auto">
            <a:xfrm>
              <a:off x="1754" y="591"/>
              <a:ext cx="22" cy="8"/>
            </a:xfrm>
            <a:custGeom>
              <a:avLst/>
              <a:gdLst>
                <a:gd name="T0" fmla="*/ 0 w 29"/>
                <a:gd name="T1" fmla="*/ 14 h 14"/>
                <a:gd name="T2" fmla="*/ 14 w 29"/>
                <a:gd name="T3" fmla="*/ 4 h 14"/>
                <a:gd name="T4" fmla="*/ 29 w 29"/>
                <a:gd name="T5" fmla="*/ 0 h 14"/>
              </a:gdLst>
              <a:ahLst/>
              <a:cxnLst>
                <a:cxn ang="0">
                  <a:pos x="T0" y="T1"/>
                </a:cxn>
                <a:cxn ang="0">
                  <a:pos x="T2" y="T3"/>
                </a:cxn>
                <a:cxn ang="0">
                  <a:pos x="T4" y="T5"/>
                </a:cxn>
              </a:cxnLst>
              <a:rect l="0" t="0" r="r" b="b"/>
              <a:pathLst>
                <a:path w="29" h="14">
                  <a:moveTo>
                    <a:pt x="0" y="14"/>
                  </a:moveTo>
                  <a:lnTo>
                    <a:pt x="14" y="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09" name="Freeform 270"/>
            <p:cNvSpPr>
              <a:spLocks/>
            </p:cNvSpPr>
            <p:nvPr/>
          </p:nvSpPr>
          <p:spPr bwMode="auto">
            <a:xfrm>
              <a:off x="1776" y="586"/>
              <a:ext cx="18" cy="5"/>
            </a:xfrm>
            <a:custGeom>
              <a:avLst/>
              <a:gdLst>
                <a:gd name="T0" fmla="*/ 0 w 24"/>
                <a:gd name="T1" fmla="*/ 10 h 10"/>
                <a:gd name="T2" fmla="*/ 14 w 24"/>
                <a:gd name="T3" fmla="*/ 5 h 10"/>
                <a:gd name="T4" fmla="*/ 24 w 24"/>
                <a:gd name="T5" fmla="*/ 0 h 10"/>
              </a:gdLst>
              <a:ahLst/>
              <a:cxnLst>
                <a:cxn ang="0">
                  <a:pos x="T0" y="T1"/>
                </a:cxn>
                <a:cxn ang="0">
                  <a:pos x="T2" y="T3"/>
                </a:cxn>
                <a:cxn ang="0">
                  <a:pos x="T4" y="T5"/>
                </a:cxn>
              </a:cxnLst>
              <a:rect l="0" t="0" r="r" b="b"/>
              <a:pathLst>
                <a:path w="24" h="10">
                  <a:moveTo>
                    <a:pt x="0" y="10"/>
                  </a:moveTo>
                  <a:lnTo>
                    <a:pt x="14" y="5"/>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10" name="Freeform 271"/>
            <p:cNvSpPr>
              <a:spLocks/>
            </p:cNvSpPr>
            <p:nvPr/>
          </p:nvSpPr>
          <p:spPr bwMode="auto">
            <a:xfrm>
              <a:off x="1794" y="586"/>
              <a:ext cx="18" cy="0"/>
            </a:xfrm>
            <a:custGeom>
              <a:avLst/>
              <a:gdLst>
                <a:gd name="T0" fmla="*/ 0 w 24"/>
                <a:gd name="T1" fmla="*/ 9 w 24"/>
                <a:gd name="T2" fmla="*/ 24 w 24"/>
              </a:gdLst>
              <a:ahLst/>
              <a:cxnLst>
                <a:cxn ang="0">
                  <a:pos x="T0" y="0"/>
                </a:cxn>
                <a:cxn ang="0">
                  <a:pos x="T1" y="0"/>
                </a:cxn>
                <a:cxn ang="0">
                  <a:pos x="T2" y="0"/>
                </a:cxn>
              </a:cxnLst>
              <a:rect l="0" t="0" r="r" b="b"/>
              <a:pathLst>
                <a:path w="24">
                  <a:moveTo>
                    <a:pt x="0" y="0"/>
                  </a:moveTo>
                  <a:lnTo>
                    <a:pt x="9"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11" name="Freeform 272"/>
            <p:cNvSpPr>
              <a:spLocks/>
            </p:cNvSpPr>
            <p:nvPr/>
          </p:nvSpPr>
          <p:spPr bwMode="auto">
            <a:xfrm>
              <a:off x="1812" y="586"/>
              <a:ext cx="21" cy="0"/>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12" name="Freeform 273"/>
            <p:cNvSpPr>
              <a:spLocks/>
            </p:cNvSpPr>
            <p:nvPr/>
          </p:nvSpPr>
          <p:spPr bwMode="auto">
            <a:xfrm>
              <a:off x="1833" y="586"/>
              <a:ext cx="18" cy="5"/>
            </a:xfrm>
            <a:custGeom>
              <a:avLst/>
              <a:gdLst>
                <a:gd name="T0" fmla="*/ 0 w 24"/>
                <a:gd name="T1" fmla="*/ 0 h 10"/>
                <a:gd name="T2" fmla="*/ 10 w 24"/>
                <a:gd name="T3" fmla="*/ 5 h 10"/>
                <a:gd name="T4" fmla="*/ 24 w 24"/>
                <a:gd name="T5" fmla="*/ 10 h 10"/>
              </a:gdLst>
              <a:ahLst/>
              <a:cxnLst>
                <a:cxn ang="0">
                  <a:pos x="T0" y="T1"/>
                </a:cxn>
                <a:cxn ang="0">
                  <a:pos x="T2" y="T3"/>
                </a:cxn>
                <a:cxn ang="0">
                  <a:pos x="T4" y="T5"/>
                </a:cxn>
              </a:cxnLst>
              <a:rect l="0" t="0" r="r" b="b"/>
              <a:pathLst>
                <a:path w="24" h="10">
                  <a:moveTo>
                    <a:pt x="0" y="0"/>
                  </a:moveTo>
                  <a:lnTo>
                    <a:pt x="10" y="5"/>
                  </a:lnTo>
                  <a:lnTo>
                    <a:pt x="24"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13" name="Freeform 274"/>
            <p:cNvSpPr>
              <a:spLocks/>
            </p:cNvSpPr>
            <p:nvPr/>
          </p:nvSpPr>
          <p:spPr bwMode="auto">
            <a:xfrm>
              <a:off x="1851" y="591"/>
              <a:ext cx="22" cy="8"/>
            </a:xfrm>
            <a:custGeom>
              <a:avLst/>
              <a:gdLst>
                <a:gd name="T0" fmla="*/ 0 w 29"/>
                <a:gd name="T1" fmla="*/ 0 h 14"/>
                <a:gd name="T2" fmla="*/ 15 w 29"/>
                <a:gd name="T3" fmla="*/ 4 h 14"/>
                <a:gd name="T4" fmla="*/ 29 w 29"/>
                <a:gd name="T5" fmla="*/ 14 h 14"/>
              </a:gdLst>
              <a:ahLst/>
              <a:cxnLst>
                <a:cxn ang="0">
                  <a:pos x="T0" y="T1"/>
                </a:cxn>
                <a:cxn ang="0">
                  <a:pos x="T2" y="T3"/>
                </a:cxn>
                <a:cxn ang="0">
                  <a:pos x="T4" y="T5"/>
                </a:cxn>
              </a:cxnLst>
              <a:rect l="0" t="0" r="r" b="b"/>
              <a:pathLst>
                <a:path w="29" h="14">
                  <a:moveTo>
                    <a:pt x="0" y="0"/>
                  </a:moveTo>
                  <a:lnTo>
                    <a:pt x="15" y="4"/>
                  </a:lnTo>
                  <a:lnTo>
                    <a:pt x="29" y="1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14" name="Line 275"/>
            <p:cNvSpPr>
              <a:spLocks noChangeShapeType="1"/>
            </p:cNvSpPr>
            <p:nvPr/>
          </p:nvSpPr>
          <p:spPr bwMode="auto">
            <a:xfrm>
              <a:off x="1873"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15" name="Freeform 276"/>
            <p:cNvSpPr>
              <a:spLocks/>
            </p:cNvSpPr>
            <p:nvPr/>
          </p:nvSpPr>
          <p:spPr bwMode="auto">
            <a:xfrm>
              <a:off x="1891" y="610"/>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16" name="Freeform 277"/>
            <p:cNvSpPr>
              <a:spLocks/>
            </p:cNvSpPr>
            <p:nvPr/>
          </p:nvSpPr>
          <p:spPr bwMode="auto">
            <a:xfrm>
              <a:off x="1913" y="626"/>
              <a:ext cx="18" cy="17"/>
            </a:xfrm>
            <a:custGeom>
              <a:avLst/>
              <a:gdLst>
                <a:gd name="T0" fmla="*/ 0 w 24"/>
                <a:gd name="T1" fmla="*/ 0 h 29"/>
                <a:gd name="T2" fmla="*/ 14 w 24"/>
                <a:gd name="T3" fmla="*/ 14 h 29"/>
                <a:gd name="T4" fmla="*/ 24 w 24"/>
                <a:gd name="T5" fmla="*/ 29 h 29"/>
              </a:gdLst>
              <a:ahLst/>
              <a:cxnLst>
                <a:cxn ang="0">
                  <a:pos x="T0" y="T1"/>
                </a:cxn>
                <a:cxn ang="0">
                  <a:pos x="T2" y="T3"/>
                </a:cxn>
                <a:cxn ang="0">
                  <a:pos x="T4" y="T5"/>
                </a:cxn>
              </a:cxnLst>
              <a:rect l="0" t="0" r="r" b="b"/>
              <a:pathLst>
                <a:path w="24" h="29">
                  <a:moveTo>
                    <a:pt x="0" y="0"/>
                  </a:moveTo>
                  <a:lnTo>
                    <a:pt x="14" y="14"/>
                  </a:lnTo>
                  <a:lnTo>
                    <a:pt x="24"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17" name="Freeform 278"/>
            <p:cNvSpPr>
              <a:spLocks/>
            </p:cNvSpPr>
            <p:nvPr/>
          </p:nvSpPr>
          <p:spPr bwMode="auto">
            <a:xfrm>
              <a:off x="1931" y="643"/>
              <a:ext cx="18" cy="21"/>
            </a:xfrm>
            <a:custGeom>
              <a:avLst/>
              <a:gdLst>
                <a:gd name="T0" fmla="*/ 0 w 24"/>
                <a:gd name="T1" fmla="*/ 0 h 38"/>
                <a:gd name="T2" fmla="*/ 9 w 24"/>
                <a:gd name="T3" fmla="*/ 19 h 38"/>
                <a:gd name="T4" fmla="*/ 24 w 24"/>
                <a:gd name="T5" fmla="*/ 38 h 38"/>
              </a:gdLst>
              <a:ahLst/>
              <a:cxnLst>
                <a:cxn ang="0">
                  <a:pos x="T0" y="T1"/>
                </a:cxn>
                <a:cxn ang="0">
                  <a:pos x="T2" y="T3"/>
                </a:cxn>
                <a:cxn ang="0">
                  <a:pos x="T4" y="T5"/>
                </a:cxn>
              </a:cxnLst>
              <a:rect l="0" t="0" r="r" b="b"/>
              <a:pathLst>
                <a:path w="24" h="38">
                  <a:moveTo>
                    <a:pt x="0" y="0"/>
                  </a:moveTo>
                  <a:lnTo>
                    <a:pt x="9" y="19"/>
                  </a:lnTo>
                  <a:lnTo>
                    <a:pt x="24" y="3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18" name="Freeform 279"/>
            <p:cNvSpPr>
              <a:spLocks/>
            </p:cNvSpPr>
            <p:nvPr/>
          </p:nvSpPr>
          <p:spPr bwMode="auto">
            <a:xfrm>
              <a:off x="1949" y="664"/>
              <a:ext cx="21" cy="22"/>
            </a:xfrm>
            <a:custGeom>
              <a:avLst/>
              <a:gdLst>
                <a:gd name="T0" fmla="*/ 0 w 29"/>
                <a:gd name="T1" fmla="*/ 0 h 39"/>
                <a:gd name="T2" fmla="*/ 14 w 29"/>
                <a:gd name="T3" fmla="*/ 19 h 39"/>
                <a:gd name="T4" fmla="*/ 29 w 29"/>
                <a:gd name="T5" fmla="*/ 39 h 39"/>
              </a:gdLst>
              <a:ahLst/>
              <a:cxnLst>
                <a:cxn ang="0">
                  <a:pos x="T0" y="T1"/>
                </a:cxn>
                <a:cxn ang="0">
                  <a:pos x="T2" y="T3"/>
                </a:cxn>
                <a:cxn ang="0">
                  <a:pos x="T4" y="T5"/>
                </a:cxn>
              </a:cxnLst>
              <a:rect l="0" t="0" r="r" b="b"/>
              <a:pathLst>
                <a:path w="29" h="39">
                  <a:moveTo>
                    <a:pt x="0" y="0"/>
                  </a:moveTo>
                  <a:lnTo>
                    <a:pt x="14" y="19"/>
                  </a:lnTo>
                  <a:lnTo>
                    <a:pt x="29" y="3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19" name="Freeform 280"/>
            <p:cNvSpPr>
              <a:spLocks/>
            </p:cNvSpPr>
            <p:nvPr/>
          </p:nvSpPr>
          <p:spPr bwMode="auto">
            <a:xfrm>
              <a:off x="1970" y="686"/>
              <a:ext cx="18" cy="26"/>
            </a:xfrm>
            <a:custGeom>
              <a:avLst/>
              <a:gdLst>
                <a:gd name="T0" fmla="*/ 0 w 24"/>
                <a:gd name="T1" fmla="*/ 0 h 47"/>
                <a:gd name="T2" fmla="*/ 9 w 24"/>
                <a:gd name="T3" fmla="*/ 24 h 47"/>
                <a:gd name="T4" fmla="*/ 24 w 24"/>
                <a:gd name="T5" fmla="*/ 47 h 47"/>
              </a:gdLst>
              <a:ahLst/>
              <a:cxnLst>
                <a:cxn ang="0">
                  <a:pos x="T0" y="T1"/>
                </a:cxn>
                <a:cxn ang="0">
                  <a:pos x="T2" y="T3"/>
                </a:cxn>
                <a:cxn ang="0">
                  <a:pos x="T4" y="T5"/>
                </a:cxn>
              </a:cxnLst>
              <a:rect l="0" t="0" r="r" b="b"/>
              <a:pathLst>
                <a:path w="24" h="47">
                  <a:moveTo>
                    <a:pt x="0" y="0"/>
                  </a:moveTo>
                  <a:lnTo>
                    <a:pt x="9" y="24"/>
                  </a:lnTo>
                  <a:lnTo>
                    <a:pt x="24" y="4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20" name="Freeform 281"/>
            <p:cNvSpPr>
              <a:spLocks/>
            </p:cNvSpPr>
            <p:nvPr/>
          </p:nvSpPr>
          <p:spPr bwMode="auto">
            <a:xfrm>
              <a:off x="1988" y="712"/>
              <a:ext cx="21" cy="27"/>
            </a:xfrm>
            <a:custGeom>
              <a:avLst/>
              <a:gdLst>
                <a:gd name="T0" fmla="*/ 0 w 28"/>
                <a:gd name="T1" fmla="*/ 0 h 48"/>
                <a:gd name="T2" fmla="*/ 14 w 28"/>
                <a:gd name="T3" fmla="*/ 24 h 48"/>
                <a:gd name="T4" fmla="*/ 28 w 28"/>
                <a:gd name="T5" fmla="*/ 48 h 48"/>
              </a:gdLst>
              <a:ahLst/>
              <a:cxnLst>
                <a:cxn ang="0">
                  <a:pos x="T0" y="T1"/>
                </a:cxn>
                <a:cxn ang="0">
                  <a:pos x="T2" y="T3"/>
                </a:cxn>
                <a:cxn ang="0">
                  <a:pos x="T4" y="T5"/>
                </a:cxn>
              </a:cxnLst>
              <a:rect l="0" t="0" r="r" b="b"/>
              <a:pathLst>
                <a:path w="28" h="48">
                  <a:moveTo>
                    <a:pt x="0" y="0"/>
                  </a:moveTo>
                  <a:lnTo>
                    <a:pt x="14" y="24"/>
                  </a:lnTo>
                  <a:lnTo>
                    <a:pt x="28"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21" name="Line 282"/>
            <p:cNvSpPr>
              <a:spLocks noChangeShapeType="1"/>
            </p:cNvSpPr>
            <p:nvPr/>
          </p:nvSpPr>
          <p:spPr bwMode="auto">
            <a:xfrm>
              <a:off x="2009"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22" name="Freeform 283"/>
            <p:cNvSpPr>
              <a:spLocks/>
            </p:cNvSpPr>
            <p:nvPr/>
          </p:nvSpPr>
          <p:spPr bwMode="auto">
            <a:xfrm>
              <a:off x="2027" y="769"/>
              <a:ext cx="22" cy="33"/>
            </a:xfrm>
            <a:custGeom>
              <a:avLst/>
              <a:gdLst>
                <a:gd name="T0" fmla="*/ 0 w 29"/>
                <a:gd name="T1" fmla="*/ 0 h 58"/>
                <a:gd name="T2" fmla="*/ 15 w 29"/>
                <a:gd name="T3" fmla="*/ 29 h 58"/>
                <a:gd name="T4" fmla="*/ 29 w 29"/>
                <a:gd name="T5" fmla="*/ 58 h 58"/>
              </a:gdLst>
              <a:ahLst/>
              <a:cxnLst>
                <a:cxn ang="0">
                  <a:pos x="T0" y="T1"/>
                </a:cxn>
                <a:cxn ang="0">
                  <a:pos x="T2" y="T3"/>
                </a:cxn>
                <a:cxn ang="0">
                  <a:pos x="T4" y="T5"/>
                </a:cxn>
              </a:cxnLst>
              <a:rect l="0" t="0" r="r" b="b"/>
              <a:pathLst>
                <a:path w="29" h="58">
                  <a:moveTo>
                    <a:pt x="0" y="0"/>
                  </a:moveTo>
                  <a:lnTo>
                    <a:pt x="15"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23" name="Line 284"/>
            <p:cNvSpPr>
              <a:spLocks noChangeShapeType="1"/>
            </p:cNvSpPr>
            <p:nvPr/>
          </p:nvSpPr>
          <p:spPr bwMode="auto">
            <a:xfrm>
              <a:off x="2049"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24" name="Line 285"/>
            <p:cNvSpPr>
              <a:spLocks noChangeShapeType="1"/>
            </p:cNvSpPr>
            <p:nvPr/>
          </p:nvSpPr>
          <p:spPr bwMode="auto">
            <a:xfrm>
              <a:off x="2067"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25" name="Freeform 286"/>
            <p:cNvSpPr>
              <a:spLocks/>
            </p:cNvSpPr>
            <p:nvPr/>
          </p:nvSpPr>
          <p:spPr bwMode="auto">
            <a:xfrm>
              <a:off x="2085" y="872"/>
              <a:ext cx="22" cy="35"/>
            </a:xfrm>
            <a:custGeom>
              <a:avLst/>
              <a:gdLst>
                <a:gd name="T0" fmla="*/ 0 w 29"/>
                <a:gd name="T1" fmla="*/ 0 h 62"/>
                <a:gd name="T2" fmla="*/ 15 w 29"/>
                <a:gd name="T3" fmla="*/ 28 h 62"/>
                <a:gd name="T4" fmla="*/ 29 w 29"/>
                <a:gd name="T5" fmla="*/ 62 h 62"/>
              </a:gdLst>
              <a:ahLst/>
              <a:cxnLst>
                <a:cxn ang="0">
                  <a:pos x="T0" y="T1"/>
                </a:cxn>
                <a:cxn ang="0">
                  <a:pos x="T2" y="T3"/>
                </a:cxn>
                <a:cxn ang="0">
                  <a:pos x="T4" y="T5"/>
                </a:cxn>
              </a:cxnLst>
              <a:rect l="0" t="0" r="r" b="b"/>
              <a:pathLst>
                <a:path w="29" h="62">
                  <a:moveTo>
                    <a:pt x="0" y="0"/>
                  </a:moveTo>
                  <a:lnTo>
                    <a:pt x="15" y="28"/>
                  </a:lnTo>
                  <a:lnTo>
                    <a:pt x="29" y="6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26" name="Line 287"/>
            <p:cNvSpPr>
              <a:spLocks noChangeShapeType="1"/>
            </p:cNvSpPr>
            <p:nvPr/>
          </p:nvSpPr>
          <p:spPr bwMode="auto">
            <a:xfrm>
              <a:off x="2107"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27" name="Freeform 288"/>
            <p:cNvSpPr>
              <a:spLocks/>
            </p:cNvSpPr>
            <p:nvPr/>
          </p:nvSpPr>
          <p:spPr bwMode="auto">
            <a:xfrm>
              <a:off x="2125" y="945"/>
              <a:ext cx="22" cy="40"/>
            </a:xfrm>
            <a:custGeom>
              <a:avLst/>
              <a:gdLst>
                <a:gd name="T0" fmla="*/ 0 w 29"/>
                <a:gd name="T1" fmla="*/ 0 h 72"/>
                <a:gd name="T2" fmla="*/ 14 w 29"/>
                <a:gd name="T3" fmla="*/ 34 h 72"/>
                <a:gd name="T4" fmla="*/ 29 w 29"/>
                <a:gd name="T5" fmla="*/ 72 h 72"/>
              </a:gdLst>
              <a:ahLst/>
              <a:cxnLst>
                <a:cxn ang="0">
                  <a:pos x="T0" y="T1"/>
                </a:cxn>
                <a:cxn ang="0">
                  <a:pos x="T2" y="T3"/>
                </a:cxn>
                <a:cxn ang="0">
                  <a:pos x="T4" y="T5"/>
                </a:cxn>
              </a:cxnLst>
              <a:rect l="0" t="0" r="r" b="b"/>
              <a:pathLst>
                <a:path w="29" h="72">
                  <a:moveTo>
                    <a:pt x="0" y="0"/>
                  </a:moveTo>
                  <a:lnTo>
                    <a:pt x="14" y="34"/>
                  </a:lnTo>
                  <a:lnTo>
                    <a:pt x="29"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28" name="Line 289"/>
            <p:cNvSpPr>
              <a:spLocks noChangeShapeType="1"/>
            </p:cNvSpPr>
            <p:nvPr/>
          </p:nvSpPr>
          <p:spPr bwMode="auto">
            <a:xfrm>
              <a:off x="2147"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29" name="Line 290"/>
            <p:cNvSpPr>
              <a:spLocks noChangeShapeType="1"/>
            </p:cNvSpPr>
            <p:nvPr/>
          </p:nvSpPr>
          <p:spPr bwMode="auto">
            <a:xfrm>
              <a:off x="2165"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0" name="Freeform 291"/>
            <p:cNvSpPr>
              <a:spLocks/>
            </p:cNvSpPr>
            <p:nvPr/>
          </p:nvSpPr>
          <p:spPr bwMode="auto">
            <a:xfrm>
              <a:off x="2183" y="1063"/>
              <a:ext cx="21" cy="41"/>
            </a:xfrm>
            <a:custGeom>
              <a:avLst/>
              <a:gdLst>
                <a:gd name="T0" fmla="*/ 0 w 28"/>
                <a:gd name="T1" fmla="*/ 0 h 72"/>
                <a:gd name="T2" fmla="*/ 14 w 28"/>
                <a:gd name="T3" fmla="*/ 34 h 72"/>
                <a:gd name="T4" fmla="*/ 28 w 28"/>
                <a:gd name="T5" fmla="*/ 72 h 72"/>
              </a:gdLst>
              <a:ahLst/>
              <a:cxnLst>
                <a:cxn ang="0">
                  <a:pos x="T0" y="T1"/>
                </a:cxn>
                <a:cxn ang="0">
                  <a:pos x="T2" y="T3"/>
                </a:cxn>
                <a:cxn ang="0">
                  <a:pos x="T4" y="T5"/>
                </a:cxn>
              </a:cxnLst>
              <a:rect l="0" t="0" r="r" b="b"/>
              <a:pathLst>
                <a:path w="28" h="72">
                  <a:moveTo>
                    <a:pt x="0" y="0"/>
                  </a:moveTo>
                  <a:lnTo>
                    <a:pt x="14" y="34"/>
                  </a:lnTo>
                  <a:lnTo>
                    <a:pt x="28"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1" name="Line 292"/>
            <p:cNvSpPr>
              <a:spLocks noChangeShapeType="1"/>
            </p:cNvSpPr>
            <p:nvPr/>
          </p:nvSpPr>
          <p:spPr bwMode="auto">
            <a:xfrm>
              <a:off x="2204"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2" name="Freeform 293"/>
            <p:cNvSpPr>
              <a:spLocks/>
            </p:cNvSpPr>
            <p:nvPr/>
          </p:nvSpPr>
          <p:spPr bwMode="auto">
            <a:xfrm>
              <a:off x="2222" y="1144"/>
              <a:ext cx="22"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3" name="Freeform 294"/>
            <p:cNvSpPr>
              <a:spLocks/>
            </p:cNvSpPr>
            <p:nvPr/>
          </p:nvSpPr>
          <p:spPr bwMode="auto">
            <a:xfrm>
              <a:off x="2244" y="1182"/>
              <a:ext cx="18" cy="40"/>
            </a:xfrm>
            <a:custGeom>
              <a:avLst/>
              <a:gdLst>
                <a:gd name="T0" fmla="*/ 0 w 24"/>
                <a:gd name="T1" fmla="*/ 0 h 72"/>
                <a:gd name="T2" fmla="*/ 10 w 24"/>
                <a:gd name="T3" fmla="*/ 34 h 72"/>
                <a:gd name="T4" fmla="*/ 24 w 24"/>
                <a:gd name="T5" fmla="*/ 72 h 72"/>
              </a:gdLst>
              <a:ahLst/>
              <a:cxnLst>
                <a:cxn ang="0">
                  <a:pos x="T0" y="T1"/>
                </a:cxn>
                <a:cxn ang="0">
                  <a:pos x="T2" y="T3"/>
                </a:cxn>
                <a:cxn ang="0">
                  <a:pos x="T4" y="T5"/>
                </a:cxn>
              </a:cxnLst>
              <a:rect l="0" t="0" r="r" b="b"/>
              <a:pathLst>
                <a:path w="24" h="72">
                  <a:moveTo>
                    <a:pt x="0" y="0"/>
                  </a:moveTo>
                  <a:lnTo>
                    <a:pt x="10" y="34"/>
                  </a:lnTo>
                  <a:lnTo>
                    <a:pt x="24"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4" name="Freeform 295"/>
            <p:cNvSpPr>
              <a:spLocks/>
            </p:cNvSpPr>
            <p:nvPr/>
          </p:nvSpPr>
          <p:spPr bwMode="auto">
            <a:xfrm>
              <a:off x="2262" y="1222"/>
              <a:ext cx="21"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5" name="Line 296"/>
            <p:cNvSpPr>
              <a:spLocks noChangeShapeType="1"/>
            </p:cNvSpPr>
            <p:nvPr/>
          </p:nvSpPr>
          <p:spPr bwMode="auto">
            <a:xfrm>
              <a:off x="2283"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6" name="Line 297"/>
            <p:cNvSpPr>
              <a:spLocks noChangeShapeType="1"/>
            </p:cNvSpPr>
            <p:nvPr/>
          </p:nvSpPr>
          <p:spPr bwMode="auto">
            <a:xfrm>
              <a:off x="2301"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7" name="Freeform 298"/>
            <p:cNvSpPr>
              <a:spLocks/>
            </p:cNvSpPr>
            <p:nvPr/>
          </p:nvSpPr>
          <p:spPr bwMode="auto">
            <a:xfrm>
              <a:off x="2319" y="1336"/>
              <a:ext cx="22" cy="38"/>
            </a:xfrm>
            <a:custGeom>
              <a:avLst/>
              <a:gdLst>
                <a:gd name="T0" fmla="*/ 0 w 29"/>
                <a:gd name="T1" fmla="*/ 0 h 67"/>
                <a:gd name="T2" fmla="*/ 14 w 29"/>
                <a:gd name="T3" fmla="*/ 33 h 67"/>
                <a:gd name="T4" fmla="*/ 29 w 29"/>
                <a:gd name="T5" fmla="*/ 67 h 67"/>
              </a:gdLst>
              <a:ahLst/>
              <a:cxnLst>
                <a:cxn ang="0">
                  <a:pos x="T0" y="T1"/>
                </a:cxn>
                <a:cxn ang="0">
                  <a:pos x="T2" y="T3"/>
                </a:cxn>
                <a:cxn ang="0">
                  <a:pos x="T4" y="T5"/>
                </a:cxn>
              </a:cxnLst>
              <a:rect l="0" t="0" r="r" b="b"/>
              <a:pathLst>
                <a:path w="29" h="67">
                  <a:moveTo>
                    <a:pt x="0" y="0"/>
                  </a:moveTo>
                  <a:lnTo>
                    <a:pt x="14" y="33"/>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8" name="Line 299"/>
            <p:cNvSpPr>
              <a:spLocks noChangeShapeType="1"/>
            </p:cNvSpPr>
            <p:nvPr/>
          </p:nvSpPr>
          <p:spPr bwMode="auto">
            <a:xfrm>
              <a:off x="2341"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9" name="Freeform 300"/>
            <p:cNvSpPr>
              <a:spLocks/>
            </p:cNvSpPr>
            <p:nvPr/>
          </p:nvSpPr>
          <p:spPr bwMode="auto">
            <a:xfrm>
              <a:off x="2359" y="1409"/>
              <a:ext cx="22" cy="32"/>
            </a:xfrm>
            <a:custGeom>
              <a:avLst/>
              <a:gdLst>
                <a:gd name="T0" fmla="*/ 0 w 29"/>
                <a:gd name="T1" fmla="*/ 0 h 58"/>
                <a:gd name="T2" fmla="*/ 14 w 29"/>
                <a:gd name="T3" fmla="*/ 29 h 58"/>
                <a:gd name="T4" fmla="*/ 29 w 29"/>
                <a:gd name="T5" fmla="*/ 58 h 58"/>
              </a:gdLst>
              <a:ahLst/>
              <a:cxnLst>
                <a:cxn ang="0">
                  <a:pos x="T0" y="T1"/>
                </a:cxn>
                <a:cxn ang="0">
                  <a:pos x="T2" y="T3"/>
                </a:cxn>
                <a:cxn ang="0">
                  <a:pos x="T4" y="T5"/>
                </a:cxn>
              </a:cxnLst>
              <a:rect l="0" t="0" r="r" b="b"/>
              <a:pathLst>
                <a:path w="29" h="58">
                  <a:moveTo>
                    <a:pt x="0" y="0"/>
                  </a:moveTo>
                  <a:lnTo>
                    <a:pt x="14"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0" name="Line 301"/>
            <p:cNvSpPr>
              <a:spLocks noChangeShapeType="1"/>
            </p:cNvSpPr>
            <p:nvPr/>
          </p:nvSpPr>
          <p:spPr bwMode="auto">
            <a:xfrm>
              <a:off x="2381"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1" name="Line 302"/>
            <p:cNvSpPr>
              <a:spLocks noChangeShapeType="1"/>
            </p:cNvSpPr>
            <p:nvPr/>
          </p:nvSpPr>
          <p:spPr bwMode="auto">
            <a:xfrm>
              <a:off x="2399"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2" name="Freeform 303"/>
            <p:cNvSpPr>
              <a:spLocks/>
            </p:cNvSpPr>
            <p:nvPr/>
          </p:nvSpPr>
          <p:spPr bwMode="auto">
            <a:xfrm>
              <a:off x="2416" y="1506"/>
              <a:ext cx="22" cy="30"/>
            </a:xfrm>
            <a:custGeom>
              <a:avLst/>
              <a:gdLst>
                <a:gd name="T0" fmla="*/ 0 w 29"/>
                <a:gd name="T1" fmla="*/ 0 h 53"/>
                <a:gd name="T2" fmla="*/ 15 w 29"/>
                <a:gd name="T3" fmla="*/ 29 h 53"/>
                <a:gd name="T4" fmla="*/ 29 w 29"/>
                <a:gd name="T5" fmla="*/ 53 h 53"/>
              </a:gdLst>
              <a:ahLst/>
              <a:cxnLst>
                <a:cxn ang="0">
                  <a:pos x="T0" y="T1"/>
                </a:cxn>
                <a:cxn ang="0">
                  <a:pos x="T2" y="T3"/>
                </a:cxn>
                <a:cxn ang="0">
                  <a:pos x="T4" y="T5"/>
                </a:cxn>
              </a:cxnLst>
              <a:rect l="0" t="0" r="r" b="b"/>
              <a:pathLst>
                <a:path w="29" h="53">
                  <a:moveTo>
                    <a:pt x="0" y="0"/>
                  </a:moveTo>
                  <a:lnTo>
                    <a:pt x="15" y="29"/>
                  </a:lnTo>
                  <a:lnTo>
                    <a:pt x="29" y="5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3" name="Line 304"/>
            <p:cNvSpPr>
              <a:spLocks noChangeShapeType="1"/>
            </p:cNvSpPr>
            <p:nvPr/>
          </p:nvSpPr>
          <p:spPr bwMode="auto">
            <a:xfrm>
              <a:off x="2438"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4" name="Freeform 305"/>
            <p:cNvSpPr>
              <a:spLocks/>
            </p:cNvSpPr>
            <p:nvPr/>
          </p:nvSpPr>
          <p:spPr bwMode="auto">
            <a:xfrm>
              <a:off x="2456" y="1566"/>
              <a:ext cx="22" cy="27"/>
            </a:xfrm>
            <a:custGeom>
              <a:avLst/>
              <a:gdLst>
                <a:gd name="T0" fmla="*/ 0 w 29"/>
                <a:gd name="T1" fmla="*/ 0 h 48"/>
                <a:gd name="T2" fmla="*/ 15 w 29"/>
                <a:gd name="T3" fmla="*/ 24 h 48"/>
                <a:gd name="T4" fmla="*/ 29 w 29"/>
                <a:gd name="T5" fmla="*/ 48 h 48"/>
              </a:gdLst>
              <a:ahLst/>
              <a:cxnLst>
                <a:cxn ang="0">
                  <a:pos x="T0" y="T1"/>
                </a:cxn>
                <a:cxn ang="0">
                  <a:pos x="T2" y="T3"/>
                </a:cxn>
                <a:cxn ang="0">
                  <a:pos x="T4" y="T5"/>
                </a:cxn>
              </a:cxnLst>
              <a:rect l="0" t="0" r="r" b="b"/>
              <a:pathLst>
                <a:path w="29" h="48">
                  <a:moveTo>
                    <a:pt x="0" y="0"/>
                  </a:moveTo>
                  <a:lnTo>
                    <a:pt x="15" y="24"/>
                  </a:lnTo>
                  <a:lnTo>
                    <a:pt x="29"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5" name="Line 306"/>
            <p:cNvSpPr>
              <a:spLocks noChangeShapeType="1"/>
            </p:cNvSpPr>
            <p:nvPr/>
          </p:nvSpPr>
          <p:spPr bwMode="auto">
            <a:xfrm>
              <a:off x="2478"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6" name="Freeform 307"/>
            <p:cNvSpPr>
              <a:spLocks/>
            </p:cNvSpPr>
            <p:nvPr/>
          </p:nvSpPr>
          <p:spPr bwMode="auto">
            <a:xfrm>
              <a:off x="2496" y="1617"/>
              <a:ext cx="22" cy="24"/>
            </a:xfrm>
            <a:custGeom>
              <a:avLst/>
              <a:gdLst>
                <a:gd name="T0" fmla="*/ 0 w 29"/>
                <a:gd name="T1" fmla="*/ 0 h 43"/>
                <a:gd name="T2" fmla="*/ 14 w 29"/>
                <a:gd name="T3" fmla="*/ 19 h 43"/>
                <a:gd name="T4" fmla="*/ 29 w 29"/>
                <a:gd name="T5" fmla="*/ 43 h 43"/>
              </a:gdLst>
              <a:ahLst/>
              <a:cxnLst>
                <a:cxn ang="0">
                  <a:pos x="T0" y="T1"/>
                </a:cxn>
                <a:cxn ang="0">
                  <a:pos x="T2" y="T3"/>
                </a:cxn>
                <a:cxn ang="0">
                  <a:pos x="T4" y="T5"/>
                </a:cxn>
              </a:cxnLst>
              <a:rect l="0" t="0" r="r" b="b"/>
              <a:pathLst>
                <a:path w="29" h="43">
                  <a:moveTo>
                    <a:pt x="0" y="0"/>
                  </a:moveTo>
                  <a:lnTo>
                    <a:pt x="14" y="19"/>
                  </a:lnTo>
                  <a:lnTo>
                    <a:pt x="29" y="4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7" name="Line 308"/>
            <p:cNvSpPr>
              <a:spLocks noChangeShapeType="1"/>
            </p:cNvSpPr>
            <p:nvPr/>
          </p:nvSpPr>
          <p:spPr bwMode="auto">
            <a:xfrm>
              <a:off x="2518"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8" name="Line 309"/>
            <p:cNvSpPr>
              <a:spLocks noChangeShapeType="1"/>
            </p:cNvSpPr>
            <p:nvPr/>
          </p:nvSpPr>
          <p:spPr bwMode="auto">
            <a:xfrm>
              <a:off x="2536"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9" name="Freeform 310"/>
            <p:cNvSpPr>
              <a:spLocks/>
            </p:cNvSpPr>
            <p:nvPr/>
          </p:nvSpPr>
          <p:spPr bwMode="auto">
            <a:xfrm>
              <a:off x="2554" y="1686"/>
              <a:ext cx="21" cy="20"/>
            </a:xfrm>
            <a:custGeom>
              <a:avLst/>
              <a:gdLst>
                <a:gd name="T0" fmla="*/ 0 w 29"/>
                <a:gd name="T1" fmla="*/ 0 h 34"/>
                <a:gd name="T2" fmla="*/ 14 w 29"/>
                <a:gd name="T3" fmla="*/ 20 h 34"/>
                <a:gd name="T4" fmla="*/ 29 w 29"/>
                <a:gd name="T5" fmla="*/ 34 h 34"/>
              </a:gdLst>
              <a:ahLst/>
              <a:cxnLst>
                <a:cxn ang="0">
                  <a:pos x="T0" y="T1"/>
                </a:cxn>
                <a:cxn ang="0">
                  <a:pos x="T2" y="T3"/>
                </a:cxn>
                <a:cxn ang="0">
                  <a:pos x="T4" y="T5"/>
                </a:cxn>
              </a:cxnLst>
              <a:rect l="0" t="0" r="r" b="b"/>
              <a:pathLst>
                <a:path w="29" h="34">
                  <a:moveTo>
                    <a:pt x="0" y="0"/>
                  </a:moveTo>
                  <a:lnTo>
                    <a:pt x="14" y="20"/>
                  </a:lnTo>
                  <a:lnTo>
                    <a:pt x="29" y="3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0" name="Line 311"/>
            <p:cNvSpPr>
              <a:spLocks noChangeShapeType="1"/>
            </p:cNvSpPr>
            <p:nvPr/>
          </p:nvSpPr>
          <p:spPr bwMode="auto">
            <a:xfrm>
              <a:off x="2575"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1" name="Freeform 312"/>
            <p:cNvSpPr>
              <a:spLocks/>
            </p:cNvSpPr>
            <p:nvPr/>
          </p:nvSpPr>
          <p:spPr bwMode="auto">
            <a:xfrm>
              <a:off x="2593" y="1725"/>
              <a:ext cx="21" cy="15"/>
            </a:xfrm>
            <a:custGeom>
              <a:avLst/>
              <a:gdLst>
                <a:gd name="T0" fmla="*/ 0 w 28"/>
                <a:gd name="T1" fmla="*/ 0 h 28"/>
                <a:gd name="T2" fmla="*/ 14 w 28"/>
                <a:gd name="T3" fmla="*/ 14 h 28"/>
                <a:gd name="T4" fmla="*/ 28 w 28"/>
                <a:gd name="T5" fmla="*/ 28 h 28"/>
              </a:gdLst>
              <a:ahLst/>
              <a:cxnLst>
                <a:cxn ang="0">
                  <a:pos x="T0" y="T1"/>
                </a:cxn>
                <a:cxn ang="0">
                  <a:pos x="T2" y="T3"/>
                </a:cxn>
                <a:cxn ang="0">
                  <a:pos x="T4" y="T5"/>
                </a:cxn>
              </a:cxnLst>
              <a:rect l="0" t="0" r="r" b="b"/>
              <a:pathLst>
                <a:path w="28" h="28">
                  <a:moveTo>
                    <a:pt x="0" y="0"/>
                  </a:moveTo>
                  <a:lnTo>
                    <a:pt x="14" y="14"/>
                  </a:lnTo>
                  <a:lnTo>
                    <a:pt x="28" y="2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2" name="Line 313"/>
            <p:cNvSpPr>
              <a:spLocks noChangeShapeType="1"/>
            </p:cNvSpPr>
            <p:nvPr/>
          </p:nvSpPr>
          <p:spPr bwMode="auto">
            <a:xfrm>
              <a:off x="2614"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3" name="Freeform 314"/>
            <p:cNvSpPr>
              <a:spLocks/>
            </p:cNvSpPr>
            <p:nvPr/>
          </p:nvSpPr>
          <p:spPr bwMode="auto">
            <a:xfrm>
              <a:off x="2632" y="1757"/>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4" name="Line 315"/>
            <p:cNvSpPr>
              <a:spLocks noChangeShapeType="1"/>
            </p:cNvSpPr>
            <p:nvPr/>
          </p:nvSpPr>
          <p:spPr bwMode="auto">
            <a:xfrm>
              <a:off x="2654"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5" name="Line 316"/>
            <p:cNvSpPr>
              <a:spLocks noChangeShapeType="1"/>
            </p:cNvSpPr>
            <p:nvPr/>
          </p:nvSpPr>
          <p:spPr bwMode="auto">
            <a:xfrm>
              <a:off x="2672"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6" name="Freeform 317"/>
            <p:cNvSpPr>
              <a:spLocks/>
            </p:cNvSpPr>
            <p:nvPr/>
          </p:nvSpPr>
          <p:spPr bwMode="auto">
            <a:xfrm>
              <a:off x="2690" y="1797"/>
              <a:ext cx="22" cy="11"/>
            </a:xfrm>
            <a:custGeom>
              <a:avLst/>
              <a:gdLst>
                <a:gd name="T0" fmla="*/ 0 w 29"/>
                <a:gd name="T1" fmla="*/ 0 h 19"/>
                <a:gd name="T2" fmla="*/ 14 w 29"/>
                <a:gd name="T3" fmla="*/ 10 h 19"/>
                <a:gd name="T4" fmla="*/ 29 w 29"/>
                <a:gd name="T5" fmla="*/ 19 h 19"/>
              </a:gdLst>
              <a:ahLst/>
              <a:cxnLst>
                <a:cxn ang="0">
                  <a:pos x="T0" y="T1"/>
                </a:cxn>
                <a:cxn ang="0">
                  <a:pos x="T2" y="T3"/>
                </a:cxn>
                <a:cxn ang="0">
                  <a:pos x="T4" y="T5"/>
                </a:cxn>
              </a:cxnLst>
              <a:rect l="0" t="0" r="r" b="b"/>
              <a:pathLst>
                <a:path w="29" h="19">
                  <a:moveTo>
                    <a:pt x="0" y="0"/>
                  </a:moveTo>
                  <a:lnTo>
                    <a:pt x="14" y="10"/>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7" name="Line 318"/>
            <p:cNvSpPr>
              <a:spLocks noChangeShapeType="1"/>
            </p:cNvSpPr>
            <p:nvPr/>
          </p:nvSpPr>
          <p:spPr bwMode="auto">
            <a:xfrm>
              <a:off x="2712"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8" name="Freeform 319"/>
            <p:cNvSpPr>
              <a:spLocks/>
            </p:cNvSpPr>
            <p:nvPr/>
          </p:nvSpPr>
          <p:spPr bwMode="auto">
            <a:xfrm>
              <a:off x="2730" y="1819"/>
              <a:ext cx="22" cy="11"/>
            </a:xfrm>
            <a:custGeom>
              <a:avLst/>
              <a:gdLst>
                <a:gd name="T0" fmla="*/ 0 w 29"/>
                <a:gd name="T1" fmla="*/ 0 h 19"/>
                <a:gd name="T2" fmla="*/ 14 w 29"/>
                <a:gd name="T3" fmla="*/ 9 h 19"/>
                <a:gd name="T4" fmla="*/ 29 w 29"/>
                <a:gd name="T5" fmla="*/ 19 h 19"/>
              </a:gdLst>
              <a:ahLst/>
              <a:cxnLst>
                <a:cxn ang="0">
                  <a:pos x="T0" y="T1"/>
                </a:cxn>
                <a:cxn ang="0">
                  <a:pos x="T2" y="T3"/>
                </a:cxn>
                <a:cxn ang="0">
                  <a:pos x="T4" y="T5"/>
                </a:cxn>
              </a:cxnLst>
              <a:rect l="0" t="0" r="r" b="b"/>
              <a:pathLst>
                <a:path w="29" h="19">
                  <a:moveTo>
                    <a:pt x="0" y="0"/>
                  </a:moveTo>
                  <a:lnTo>
                    <a:pt x="14" y="9"/>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9" name="Line 320"/>
            <p:cNvSpPr>
              <a:spLocks noChangeShapeType="1"/>
            </p:cNvSpPr>
            <p:nvPr/>
          </p:nvSpPr>
          <p:spPr bwMode="auto">
            <a:xfrm>
              <a:off x="2752"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60" name="Line 321"/>
            <p:cNvSpPr>
              <a:spLocks noChangeShapeType="1"/>
            </p:cNvSpPr>
            <p:nvPr/>
          </p:nvSpPr>
          <p:spPr bwMode="auto">
            <a:xfrm>
              <a:off x="2770"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61" name="Freeform 322"/>
            <p:cNvSpPr>
              <a:spLocks/>
            </p:cNvSpPr>
            <p:nvPr/>
          </p:nvSpPr>
          <p:spPr bwMode="auto">
            <a:xfrm>
              <a:off x="2788" y="1846"/>
              <a:ext cx="21" cy="5"/>
            </a:xfrm>
            <a:custGeom>
              <a:avLst/>
              <a:gdLst>
                <a:gd name="T0" fmla="*/ 0 w 28"/>
                <a:gd name="T1" fmla="*/ 0 h 9"/>
                <a:gd name="T2" fmla="*/ 14 w 28"/>
                <a:gd name="T3" fmla="*/ 4 h 9"/>
                <a:gd name="T4" fmla="*/ 28 w 28"/>
                <a:gd name="T5" fmla="*/ 9 h 9"/>
              </a:gdLst>
              <a:ahLst/>
              <a:cxnLst>
                <a:cxn ang="0">
                  <a:pos x="T0" y="T1"/>
                </a:cxn>
                <a:cxn ang="0">
                  <a:pos x="T2" y="T3"/>
                </a:cxn>
                <a:cxn ang="0">
                  <a:pos x="T4" y="T5"/>
                </a:cxn>
              </a:cxnLst>
              <a:rect l="0" t="0" r="r" b="b"/>
              <a:pathLst>
                <a:path w="28" h="9">
                  <a:moveTo>
                    <a:pt x="0" y="0"/>
                  </a:moveTo>
                  <a:lnTo>
                    <a:pt x="14" y="4"/>
                  </a:lnTo>
                  <a:lnTo>
                    <a:pt x="28"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62" name="Line 323"/>
            <p:cNvSpPr>
              <a:spLocks noChangeShapeType="1"/>
            </p:cNvSpPr>
            <p:nvPr/>
          </p:nvSpPr>
          <p:spPr bwMode="auto">
            <a:xfrm>
              <a:off x="2809"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63" name="Freeform 324"/>
            <p:cNvSpPr>
              <a:spLocks/>
            </p:cNvSpPr>
            <p:nvPr/>
          </p:nvSpPr>
          <p:spPr bwMode="auto">
            <a:xfrm>
              <a:off x="2827" y="1857"/>
              <a:ext cx="22" cy="5"/>
            </a:xfrm>
            <a:custGeom>
              <a:avLst/>
              <a:gdLst>
                <a:gd name="T0" fmla="*/ 0 w 29"/>
                <a:gd name="T1" fmla="*/ 0 h 9"/>
                <a:gd name="T2" fmla="*/ 15 w 29"/>
                <a:gd name="T3" fmla="*/ 5 h 9"/>
                <a:gd name="T4" fmla="*/ 29 w 29"/>
                <a:gd name="T5" fmla="*/ 9 h 9"/>
              </a:gdLst>
              <a:ahLst/>
              <a:cxnLst>
                <a:cxn ang="0">
                  <a:pos x="T0" y="T1"/>
                </a:cxn>
                <a:cxn ang="0">
                  <a:pos x="T2" y="T3"/>
                </a:cxn>
                <a:cxn ang="0">
                  <a:pos x="T4" y="T5"/>
                </a:cxn>
              </a:cxnLst>
              <a:rect l="0" t="0" r="r" b="b"/>
              <a:pathLst>
                <a:path w="29" h="9">
                  <a:moveTo>
                    <a:pt x="0" y="0"/>
                  </a:moveTo>
                  <a:lnTo>
                    <a:pt x="15" y="5"/>
                  </a:lnTo>
                  <a:lnTo>
                    <a:pt x="29"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64" name="Line 325"/>
            <p:cNvSpPr>
              <a:spLocks noChangeShapeType="1"/>
            </p:cNvSpPr>
            <p:nvPr/>
          </p:nvSpPr>
          <p:spPr bwMode="auto">
            <a:xfrm>
              <a:off x="2849"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65" name="Freeform 326"/>
            <p:cNvSpPr>
              <a:spLocks/>
            </p:cNvSpPr>
            <p:nvPr/>
          </p:nvSpPr>
          <p:spPr bwMode="auto">
            <a:xfrm>
              <a:off x="2867" y="1868"/>
              <a:ext cx="21" cy="5"/>
            </a:xfrm>
            <a:custGeom>
              <a:avLst/>
              <a:gdLst>
                <a:gd name="T0" fmla="*/ 0 w 29"/>
                <a:gd name="T1" fmla="*/ 0 h 10"/>
                <a:gd name="T2" fmla="*/ 14 w 29"/>
                <a:gd name="T3" fmla="*/ 5 h 10"/>
                <a:gd name="T4" fmla="*/ 29 w 29"/>
                <a:gd name="T5" fmla="*/ 10 h 10"/>
              </a:gdLst>
              <a:ahLst/>
              <a:cxnLst>
                <a:cxn ang="0">
                  <a:pos x="T0" y="T1"/>
                </a:cxn>
                <a:cxn ang="0">
                  <a:pos x="T2" y="T3"/>
                </a:cxn>
                <a:cxn ang="0">
                  <a:pos x="T4" y="T5"/>
                </a:cxn>
              </a:cxnLst>
              <a:rect l="0" t="0" r="r" b="b"/>
              <a:pathLst>
                <a:path w="29" h="10">
                  <a:moveTo>
                    <a:pt x="0" y="0"/>
                  </a:moveTo>
                  <a:lnTo>
                    <a:pt x="14" y="5"/>
                  </a:lnTo>
                  <a:lnTo>
                    <a:pt x="29"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66" name="Line 327"/>
            <p:cNvSpPr>
              <a:spLocks noChangeShapeType="1"/>
            </p:cNvSpPr>
            <p:nvPr/>
          </p:nvSpPr>
          <p:spPr bwMode="auto">
            <a:xfrm>
              <a:off x="2888"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67" name="Line 328"/>
            <p:cNvSpPr>
              <a:spLocks noChangeShapeType="1"/>
            </p:cNvSpPr>
            <p:nvPr/>
          </p:nvSpPr>
          <p:spPr bwMode="auto">
            <a:xfrm>
              <a:off x="2906"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68" name="Freeform 329"/>
            <p:cNvSpPr>
              <a:spLocks/>
            </p:cNvSpPr>
            <p:nvPr/>
          </p:nvSpPr>
          <p:spPr bwMode="auto">
            <a:xfrm>
              <a:off x="2924" y="1881"/>
              <a:ext cx="22" cy="3"/>
            </a:xfrm>
            <a:custGeom>
              <a:avLst/>
              <a:gdLst>
                <a:gd name="T0" fmla="*/ 0 w 29"/>
                <a:gd name="T1" fmla="*/ 0 h 5"/>
                <a:gd name="T2" fmla="*/ 14 w 29"/>
                <a:gd name="T3" fmla="*/ 5 h 5"/>
                <a:gd name="T4" fmla="*/ 29 w 29"/>
                <a:gd name="T5" fmla="*/ 5 h 5"/>
              </a:gdLst>
              <a:ahLst/>
              <a:cxnLst>
                <a:cxn ang="0">
                  <a:pos x="T0" y="T1"/>
                </a:cxn>
                <a:cxn ang="0">
                  <a:pos x="T2" y="T3"/>
                </a:cxn>
                <a:cxn ang="0">
                  <a:pos x="T4" y="T5"/>
                </a:cxn>
              </a:cxnLst>
              <a:rect l="0" t="0" r="r" b="b"/>
              <a:pathLst>
                <a:path w="29" h="5">
                  <a:moveTo>
                    <a:pt x="0" y="0"/>
                  </a:moveTo>
                  <a:lnTo>
                    <a:pt x="14"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69" name="Line 330"/>
            <p:cNvSpPr>
              <a:spLocks noChangeShapeType="1"/>
            </p:cNvSpPr>
            <p:nvPr/>
          </p:nvSpPr>
          <p:spPr bwMode="auto">
            <a:xfrm>
              <a:off x="2946"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70" name="Freeform 331"/>
            <p:cNvSpPr>
              <a:spLocks/>
            </p:cNvSpPr>
            <p:nvPr/>
          </p:nvSpPr>
          <p:spPr bwMode="auto">
            <a:xfrm>
              <a:off x="2964" y="1887"/>
              <a:ext cx="21" cy="2"/>
            </a:xfrm>
            <a:custGeom>
              <a:avLst/>
              <a:gdLst>
                <a:gd name="T0" fmla="*/ 0 w 28"/>
                <a:gd name="T1" fmla="*/ 0 h 4"/>
                <a:gd name="T2" fmla="*/ 14 w 28"/>
                <a:gd name="T3" fmla="*/ 4 h 4"/>
                <a:gd name="T4" fmla="*/ 28 w 28"/>
                <a:gd name="T5" fmla="*/ 4 h 4"/>
              </a:gdLst>
              <a:ahLst/>
              <a:cxnLst>
                <a:cxn ang="0">
                  <a:pos x="T0" y="T1"/>
                </a:cxn>
                <a:cxn ang="0">
                  <a:pos x="T2" y="T3"/>
                </a:cxn>
                <a:cxn ang="0">
                  <a:pos x="T4" y="T5"/>
                </a:cxn>
              </a:cxnLst>
              <a:rect l="0" t="0" r="r" b="b"/>
              <a:pathLst>
                <a:path w="28" h="4">
                  <a:moveTo>
                    <a:pt x="0" y="0"/>
                  </a:moveTo>
                  <a:lnTo>
                    <a:pt x="14" y="4"/>
                  </a:lnTo>
                  <a:lnTo>
                    <a:pt x="28"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71" name="Line 332"/>
            <p:cNvSpPr>
              <a:spLocks noChangeShapeType="1"/>
            </p:cNvSpPr>
            <p:nvPr/>
          </p:nvSpPr>
          <p:spPr bwMode="auto">
            <a:xfrm>
              <a:off x="2985"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72" name="Line 333"/>
            <p:cNvSpPr>
              <a:spLocks noChangeShapeType="1"/>
            </p:cNvSpPr>
            <p:nvPr/>
          </p:nvSpPr>
          <p:spPr bwMode="auto">
            <a:xfrm>
              <a:off x="3003"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73" name="Freeform 334"/>
            <p:cNvSpPr>
              <a:spLocks/>
            </p:cNvSpPr>
            <p:nvPr/>
          </p:nvSpPr>
          <p:spPr bwMode="auto">
            <a:xfrm>
              <a:off x="3021" y="1892"/>
              <a:ext cx="22" cy="3"/>
            </a:xfrm>
            <a:custGeom>
              <a:avLst/>
              <a:gdLst>
                <a:gd name="T0" fmla="*/ 0 w 29"/>
                <a:gd name="T1" fmla="*/ 0 h 5"/>
                <a:gd name="T2" fmla="*/ 15 w 29"/>
                <a:gd name="T3" fmla="*/ 5 h 5"/>
                <a:gd name="T4" fmla="*/ 29 w 29"/>
                <a:gd name="T5" fmla="*/ 5 h 5"/>
              </a:gdLst>
              <a:ahLst/>
              <a:cxnLst>
                <a:cxn ang="0">
                  <a:pos x="T0" y="T1"/>
                </a:cxn>
                <a:cxn ang="0">
                  <a:pos x="T2" y="T3"/>
                </a:cxn>
                <a:cxn ang="0">
                  <a:pos x="T4" y="T5"/>
                </a:cxn>
              </a:cxnLst>
              <a:rect l="0" t="0" r="r" b="b"/>
              <a:pathLst>
                <a:path w="29" h="5">
                  <a:moveTo>
                    <a:pt x="0" y="0"/>
                  </a:moveTo>
                  <a:lnTo>
                    <a:pt x="15"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74" name="Line 335"/>
            <p:cNvSpPr>
              <a:spLocks noChangeShapeType="1"/>
            </p:cNvSpPr>
            <p:nvPr/>
          </p:nvSpPr>
          <p:spPr bwMode="auto">
            <a:xfrm>
              <a:off x="3043"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75" name="Freeform 336"/>
            <p:cNvSpPr>
              <a:spLocks/>
            </p:cNvSpPr>
            <p:nvPr/>
          </p:nvSpPr>
          <p:spPr bwMode="auto">
            <a:xfrm>
              <a:off x="3061" y="1895"/>
              <a:ext cx="22" cy="2"/>
            </a:xfrm>
            <a:custGeom>
              <a:avLst/>
              <a:gdLst>
                <a:gd name="T0" fmla="*/ 0 w 29"/>
                <a:gd name="T1" fmla="*/ 0 h 5"/>
                <a:gd name="T2" fmla="*/ 15 w 29"/>
                <a:gd name="T3" fmla="*/ 0 h 5"/>
                <a:gd name="T4" fmla="*/ 29 w 29"/>
                <a:gd name="T5" fmla="*/ 5 h 5"/>
              </a:gdLst>
              <a:ahLst/>
              <a:cxnLst>
                <a:cxn ang="0">
                  <a:pos x="T0" y="T1"/>
                </a:cxn>
                <a:cxn ang="0">
                  <a:pos x="T2" y="T3"/>
                </a:cxn>
                <a:cxn ang="0">
                  <a:pos x="T4" y="T5"/>
                </a:cxn>
              </a:cxnLst>
              <a:rect l="0" t="0" r="r" b="b"/>
              <a:pathLst>
                <a:path w="29" h="5">
                  <a:moveTo>
                    <a:pt x="0" y="0"/>
                  </a:moveTo>
                  <a:lnTo>
                    <a:pt x="15" y="0"/>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76" name="Line 337"/>
            <p:cNvSpPr>
              <a:spLocks noChangeShapeType="1"/>
            </p:cNvSpPr>
            <p:nvPr/>
          </p:nvSpPr>
          <p:spPr bwMode="auto">
            <a:xfrm>
              <a:off x="308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77" name="Freeform 338"/>
            <p:cNvSpPr>
              <a:spLocks/>
            </p:cNvSpPr>
            <p:nvPr/>
          </p:nvSpPr>
          <p:spPr bwMode="auto">
            <a:xfrm>
              <a:off x="3101" y="1897"/>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78" name="Line 339"/>
            <p:cNvSpPr>
              <a:spLocks noChangeShapeType="1"/>
            </p:cNvSpPr>
            <p:nvPr/>
          </p:nvSpPr>
          <p:spPr bwMode="auto">
            <a:xfrm>
              <a:off x="312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79" name="Freeform 340"/>
            <p:cNvSpPr>
              <a:spLocks/>
            </p:cNvSpPr>
            <p:nvPr/>
          </p:nvSpPr>
          <p:spPr bwMode="auto">
            <a:xfrm>
              <a:off x="3141" y="1897"/>
              <a:ext cx="18" cy="3"/>
            </a:xfrm>
            <a:custGeom>
              <a:avLst/>
              <a:gdLst>
                <a:gd name="T0" fmla="*/ 0 w 24"/>
                <a:gd name="T1" fmla="*/ 0 h 5"/>
                <a:gd name="T2" fmla="*/ 9 w 24"/>
                <a:gd name="T3" fmla="*/ 0 h 5"/>
                <a:gd name="T4" fmla="*/ 24 w 24"/>
                <a:gd name="T5" fmla="*/ 5 h 5"/>
              </a:gdLst>
              <a:ahLst/>
              <a:cxnLst>
                <a:cxn ang="0">
                  <a:pos x="T0" y="T1"/>
                </a:cxn>
                <a:cxn ang="0">
                  <a:pos x="T2" y="T3"/>
                </a:cxn>
                <a:cxn ang="0">
                  <a:pos x="T4" y="T5"/>
                </a:cxn>
              </a:cxnLst>
              <a:rect l="0" t="0" r="r" b="b"/>
              <a:pathLst>
                <a:path w="24" h="5">
                  <a:moveTo>
                    <a:pt x="0" y="0"/>
                  </a:moveTo>
                  <a:lnTo>
                    <a:pt x="9" y="0"/>
                  </a:lnTo>
                  <a:lnTo>
                    <a:pt x="24"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80" name="Freeform 341"/>
            <p:cNvSpPr>
              <a:spLocks/>
            </p:cNvSpPr>
            <p:nvPr/>
          </p:nvSpPr>
          <p:spPr bwMode="auto">
            <a:xfrm>
              <a:off x="3159"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81" name="Line 342"/>
            <p:cNvSpPr>
              <a:spLocks noChangeShapeType="1"/>
            </p:cNvSpPr>
            <p:nvPr/>
          </p:nvSpPr>
          <p:spPr bwMode="auto">
            <a:xfrm>
              <a:off x="318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82" name="Freeform 343"/>
            <p:cNvSpPr>
              <a:spLocks/>
            </p:cNvSpPr>
            <p:nvPr/>
          </p:nvSpPr>
          <p:spPr bwMode="auto">
            <a:xfrm>
              <a:off x="3198" y="1900"/>
              <a:ext cx="21"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83" name="Line 344"/>
            <p:cNvSpPr>
              <a:spLocks noChangeShapeType="1"/>
            </p:cNvSpPr>
            <p:nvPr/>
          </p:nvSpPr>
          <p:spPr bwMode="auto">
            <a:xfrm>
              <a:off x="321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84" name="Line 345"/>
            <p:cNvSpPr>
              <a:spLocks noChangeShapeType="1"/>
            </p:cNvSpPr>
            <p:nvPr/>
          </p:nvSpPr>
          <p:spPr bwMode="auto">
            <a:xfrm>
              <a:off x="3237"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85" name="Freeform 346"/>
            <p:cNvSpPr>
              <a:spLocks/>
            </p:cNvSpPr>
            <p:nvPr/>
          </p:nvSpPr>
          <p:spPr bwMode="auto">
            <a:xfrm>
              <a:off x="3255" y="1900"/>
              <a:ext cx="22" cy="2"/>
            </a:xfrm>
            <a:custGeom>
              <a:avLst/>
              <a:gdLst>
                <a:gd name="T0" fmla="*/ 0 w 29"/>
                <a:gd name="T1" fmla="*/ 0 h 4"/>
                <a:gd name="T2" fmla="*/ 15 w 29"/>
                <a:gd name="T3" fmla="*/ 0 h 4"/>
                <a:gd name="T4" fmla="*/ 29 w 29"/>
                <a:gd name="T5" fmla="*/ 4 h 4"/>
              </a:gdLst>
              <a:ahLst/>
              <a:cxnLst>
                <a:cxn ang="0">
                  <a:pos x="T0" y="T1"/>
                </a:cxn>
                <a:cxn ang="0">
                  <a:pos x="T2" y="T3"/>
                </a:cxn>
                <a:cxn ang="0">
                  <a:pos x="T4" y="T5"/>
                </a:cxn>
              </a:cxnLst>
              <a:rect l="0" t="0" r="r" b="b"/>
              <a:pathLst>
                <a:path w="29" h="4">
                  <a:moveTo>
                    <a:pt x="0" y="0"/>
                  </a:moveTo>
                  <a:lnTo>
                    <a:pt x="15" y="0"/>
                  </a:lnTo>
                  <a:lnTo>
                    <a:pt x="29"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86" name="Line 347"/>
            <p:cNvSpPr>
              <a:spLocks noChangeShapeType="1"/>
            </p:cNvSpPr>
            <p:nvPr/>
          </p:nvSpPr>
          <p:spPr bwMode="auto">
            <a:xfrm>
              <a:off x="327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87" name="Freeform 348"/>
            <p:cNvSpPr>
              <a:spLocks/>
            </p:cNvSpPr>
            <p:nvPr/>
          </p:nvSpPr>
          <p:spPr bwMode="auto">
            <a:xfrm>
              <a:off x="3295" y="1902"/>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88" name="Line 349"/>
            <p:cNvSpPr>
              <a:spLocks noChangeShapeType="1"/>
            </p:cNvSpPr>
            <p:nvPr/>
          </p:nvSpPr>
          <p:spPr bwMode="auto">
            <a:xfrm>
              <a:off x="331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89" name="Freeform 350"/>
            <p:cNvSpPr>
              <a:spLocks/>
            </p:cNvSpPr>
            <p:nvPr/>
          </p:nvSpPr>
          <p:spPr bwMode="auto">
            <a:xfrm>
              <a:off x="3335"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90" name="Line 351"/>
            <p:cNvSpPr>
              <a:spLocks noChangeShapeType="1"/>
            </p:cNvSpPr>
            <p:nvPr/>
          </p:nvSpPr>
          <p:spPr bwMode="auto">
            <a:xfrm>
              <a:off x="3356"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91" name="Freeform 352"/>
            <p:cNvSpPr>
              <a:spLocks/>
            </p:cNvSpPr>
            <p:nvPr/>
          </p:nvSpPr>
          <p:spPr bwMode="auto">
            <a:xfrm>
              <a:off x="288" y="1901"/>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grpSp>
      <p:grpSp>
        <p:nvGrpSpPr>
          <p:cNvPr id="1192" name="Group 353"/>
          <p:cNvGrpSpPr>
            <a:grpSpLocks noChangeAspect="1"/>
          </p:cNvGrpSpPr>
          <p:nvPr/>
        </p:nvGrpSpPr>
        <p:grpSpPr bwMode="auto">
          <a:xfrm rot="-16200000">
            <a:off x="4088606" y="3067845"/>
            <a:ext cx="1165225" cy="284162"/>
            <a:chOff x="253" y="586"/>
            <a:chExt cx="3121" cy="1317"/>
          </a:xfrm>
        </p:grpSpPr>
        <p:sp>
          <p:nvSpPr>
            <p:cNvPr id="1193" name="Line 354"/>
            <p:cNvSpPr>
              <a:spLocks noChangeAspect="1" noChangeShapeType="1"/>
            </p:cNvSpPr>
            <p:nvPr/>
          </p:nvSpPr>
          <p:spPr bwMode="auto">
            <a:xfrm>
              <a:off x="253"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94" name="Freeform 355"/>
            <p:cNvSpPr>
              <a:spLocks noChangeAspect="1"/>
            </p:cNvSpPr>
            <p:nvPr/>
          </p:nvSpPr>
          <p:spPr bwMode="auto">
            <a:xfrm>
              <a:off x="271"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95" name="Freeform 356"/>
            <p:cNvSpPr>
              <a:spLocks noChangeAspect="1"/>
            </p:cNvSpPr>
            <p:nvPr/>
          </p:nvSpPr>
          <p:spPr bwMode="auto">
            <a:xfrm>
              <a:off x="310" y="1902"/>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96" name="Line 357"/>
            <p:cNvSpPr>
              <a:spLocks noChangeAspect="1" noChangeShapeType="1"/>
            </p:cNvSpPr>
            <p:nvPr/>
          </p:nvSpPr>
          <p:spPr bwMode="auto">
            <a:xfrm>
              <a:off x="332"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97" name="Freeform 358"/>
            <p:cNvSpPr>
              <a:spLocks noChangeAspect="1"/>
            </p:cNvSpPr>
            <p:nvPr/>
          </p:nvSpPr>
          <p:spPr bwMode="auto">
            <a:xfrm>
              <a:off x="350" y="1900"/>
              <a:ext cx="22" cy="2"/>
            </a:xfrm>
            <a:custGeom>
              <a:avLst/>
              <a:gdLst>
                <a:gd name="T0" fmla="*/ 0 w 29"/>
                <a:gd name="T1" fmla="*/ 4 h 4"/>
                <a:gd name="T2" fmla="*/ 14 w 29"/>
                <a:gd name="T3" fmla="*/ 0 h 4"/>
                <a:gd name="T4" fmla="*/ 29 w 29"/>
                <a:gd name="T5" fmla="*/ 0 h 4"/>
              </a:gdLst>
              <a:ahLst/>
              <a:cxnLst>
                <a:cxn ang="0">
                  <a:pos x="T0" y="T1"/>
                </a:cxn>
                <a:cxn ang="0">
                  <a:pos x="T2" y="T3"/>
                </a:cxn>
                <a:cxn ang="0">
                  <a:pos x="T4" y="T5"/>
                </a:cxn>
              </a:cxnLst>
              <a:rect l="0" t="0" r="r" b="b"/>
              <a:pathLst>
                <a:path w="29" h="4">
                  <a:moveTo>
                    <a:pt x="0" y="4"/>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98" name="Line 359"/>
            <p:cNvSpPr>
              <a:spLocks noChangeAspect="1" noChangeShapeType="1"/>
            </p:cNvSpPr>
            <p:nvPr/>
          </p:nvSpPr>
          <p:spPr bwMode="auto">
            <a:xfrm>
              <a:off x="372"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99" name="Line 360"/>
            <p:cNvSpPr>
              <a:spLocks noChangeAspect="1" noChangeShapeType="1"/>
            </p:cNvSpPr>
            <p:nvPr/>
          </p:nvSpPr>
          <p:spPr bwMode="auto">
            <a:xfrm>
              <a:off x="39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00" name="Freeform 361"/>
            <p:cNvSpPr>
              <a:spLocks noChangeAspect="1"/>
            </p:cNvSpPr>
            <p:nvPr/>
          </p:nvSpPr>
          <p:spPr bwMode="auto">
            <a:xfrm>
              <a:off x="408" y="1900"/>
              <a:ext cx="21"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01" name="Line 362"/>
            <p:cNvSpPr>
              <a:spLocks noChangeAspect="1" noChangeShapeType="1"/>
            </p:cNvSpPr>
            <p:nvPr/>
          </p:nvSpPr>
          <p:spPr bwMode="auto">
            <a:xfrm>
              <a:off x="42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02" name="Freeform 363"/>
            <p:cNvSpPr>
              <a:spLocks noChangeAspect="1"/>
            </p:cNvSpPr>
            <p:nvPr/>
          </p:nvSpPr>
          <p:spPr bwMode="auto">
            <a:xfrm>
              <a:off x="447"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03" name="Freeform 364"/>
            <p:cNvSpPr>
              <a:spLocks noChangeAspect="1"/>
            </p:cNvSpPr>
            <p:nvPr/>
          </p:nvSpPr>
          <p:spPr bwMode="auto">
            <a:xfrm>
              <a:off x="468" y="1897"/>
              <a:ext cx="18" cy="3"/>
            </a:xfrm>
            <a:custGeom>
              <a:avLst/>
              <a:gdLst>
                <a:gd name="T0" fmla="*/ 0 w 24"/>
                <a:gd name="T1" fmla="*/ 5 h 5"/>
                <a:gd name="T2" fmla="*/ 15 w 24"/>
                <a:gd name="T3" fmla="*/ 0 h 5"/>
                <a:gd name="T4" fmla="*/ 24 w 24"/>
                <a:gd name="T5" fmla="*/ 0 h 5"/>
              </a:gdLst>
              <a:ahLst/>
              <a:cxnLst>
                <a:cxn ang="0">
                  <a:pos x="T0" y="T1"/>
                </a:cxn>
                <a:cxn ang="0">
                  <a:pos x="T2" y="T3"/>
                </a:cxn>
                <a:cxn ang="0">
                  <a:pos x="T4" y="T5"/>
                </a:cxn>
              </a:cxnLst>
              <a:rect l="0" t="0" r="r" b="b"/>
              <a:pathLst>
                <a:path w="24" h="5">
                  <a:moveTo>
                    <a:pt x="0" y="5"/>
                  </a:moveTo>
                  <a:lnTo>
                    <a:pt x="15"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04" name="Line 365"/>
            <p:cNvSpPr>
              <a:spLocks noChangeAspect="1" noChangeShapeType="1"/>
            </p:cNvSpPr>
            <p:nvPr/>
          </p:nvSpPr>
          <p:spPr bwMode="auto">
            <a:xfrm>
              <a:off x="48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05" name="Freeform 366"/>
            <p:cNvSpPr>
              <a:spLocks noChangeAspect="1"/>
            </p:cNvSpPr>
            <p:nvPr/>
          </p:nvSpPr>
          <p:spPr bwMode="auto">
            <a:xfrm>
              <a:off x="504" y="1897"/>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06" name="Line 367"/>
            <p:cNvSpPr>
              <a:spLocks noChangeAspect="1" noChangeShapeType="1"/>
            </p:cNvSpPr>
            <p:nvPr/>
          </p:nvSpPr>
          <p:spPr bwMode="auto">
            <a:xfrm>
              <a:off x="52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07" name="Freeform 368"/>
            <p:cNvSpPr>
              <a:spLocks noChangeAspect="1"/>
            </p:cNvSpPr>
            <p:nvPr/>
          </p:nvSpPr>
          <p:spPr bwMode="auto">
            <a:xfrm>
              <a:off x="544" y="1895"/>
              <a:ext cx="22" cy="2"/>
            </a:xfrm>
            <a:custGeom>
              <a:avLst/>
              <a:gdLst>
                <a:gd name="T0" fmla="*/ 0 w 29"/>
                <a:gd name="T1" fmla="*/ 5 h 5"/>
                <a:gd name="T2" fmla="*/ 14 w 29"/>
                <a:gd name="T3" fmla="*/ 0 h 5"/>
                <a:gd name="T4" fmla="*/ 29 w 29"/>
                <a:gd name="T5" fmla="*/ 0 h 5"/>
              </a:gdLst>
              <a:ahLst/>
              <a:cxnLst>
                <a:cxn ang="0">
                  <a:pos x="T0" y="T1"/>
                </a:cxn>
                <a:cxn ang="0">
                  <a:pos x="T2" y="T3"/>
                </a:cxn>
                <a:cxn ang="0">
                  <a:pos x="T4" y="T5"/>
                </a:cxn>
              </a:cxnLst>
              <a:rect l="0" t="0" r="r" b="b"/>
              <a:pathLst>
                <a:path w="29" h="5">
                  <a:moveTo>
                    <a:pt x="0" y="5"/>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08" name="Line 369"/>
            <p:cNvSpPr>
              <a:spLocks noChangeAspect="1" noChangeShapeType="1"/>
            </p:cNvSpPr>
            <p:nvPr/>
          </p:nvSpPr>
          <p:spPr bwMode="auto">
            <a:xfrm>
              <a:off x="566"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09" name="Freeform 370"/>
            <p:cNvSpPr>
              <a:spLocks noChangeAspect="1"/>
            </p:cNvSpPr>
            <p:nvPr/>
          </p:nvSpPr>
          <p:spPr bwMode="auto">
            <a:xfrm>
              <a:off x="584" y="1892"/>
              <a:ext cx="22" cy="3"/>
            </a:xfrm>
            <a:custGeom>
              <a:avLst/>
              <a:gdLst>
                <a:gd name="T0" fmla="*/ 0 w 29"/>
                <a:gd name="T1" fmla="*/ 5 h 5"/>
                <a:gd name="T2" fmla="*/ 14 w 29"/>
                <a:gd name="T3" fmla="*/ 5 h 5"/>
                <a:gd name="T4" fmla="*/ 29 w 29"/>
                <a:gd name="T5" fmla="*/ 0 h 5"/>
              </a:gdLst>
              <a:ahLst/>
              <a:cxnLst>
                <a:cxn ang="0">
                  <a:pos x="T0" y="T1"/>
                </a:cxn>
                <a:cxn ang="0">
                  <a:pos x="T2" y="T3"/>
                </a:cxn>
                <a:cxn ang="0">
                  <a:pos x="T4" y="T5"/>
                </a:cxn>
              </a:cxnLst>
              <a:rect l="0" t="0" r="r" b="b"/>
              <a:pathLst>
                <a:path w="29" h="5">
                  <a:moveTo>
                    <a:pt x="0" y="5"/>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10" name="Line 371"/>
            <p:cNvSpPr>
              <a:spLocks noChangeAspect="1" noChangeShapeType="1"/>
            </p:cNvSpPr>
            <p:nvPr/>
          </p:nvSpPr>
          <p:spPr bwMode="auto">
            <a:xfrm flipV="1">
              <a:off x="606"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11" name="Line 372"/>
            <p:cNvSpPr>
              <a:spLocks noChangeAspect="1" noChangeShapeType="1"/>
            </p:cNvSpPr>
            <p:nvPr/>
          </p:nvSpPr>
          <p:spPr bwMode="auto">
            <a:xfrm>
              <a:off x="624"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12" name="Freeform 373"/>
            <p:cNvSpPr>
              <a:spLocks noChangeAspect="1"/>
            </p:cNvSpPr>
            <p:nvPr/>
          </p:nvSpPr>
          <p:spPr bwMode="auto">
            <a:xfrm>
              <a:off x="642" y="1887"/>
              <a:ext cx="21" cy="2"/>
            </a:xfrm>
            <a:custGeom>
              <a:avLst/>
              <a:gdLst>
                <a:gd name="T0" fmla="*/ 0 w 28"/>
                <a:gd name="T1" fmla="*/ 4 h 4"/>
                <a:gd name="T2" fmla="*/ 14 w 28"/>
                <a:gd name="T3" fmla="*/ 4 h 4"/>
                <a:gd name="T4" fmla="*/ 28 w 28"/>
                <a:gd name="T5" fmla="*/ 0 h 4"/>
              </a:gdLst>
              <a:ahLst/>
              <a:cxnLst>
                <a:cxn ang="0">
                  <a:pos x="T0" y="T1"/>
                </a:cxn>
                <a:cxn ang="0">
                  <a:pos x="T2" y="T3"/>
                </a:cxn>
                <a:cxn ang="0">
                  <a:pos x="T4" y="T5"/>
                </a:cxn>
              </a:cxnLst>
              <a:rect l="0" t="0" r="r" b="b"/>
              <a:pathLst>
                <a:path w="28" h="4">
                  <a:moveTo>
                    <a:pt x="0" y="4"/>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13" name="Line 374"/>
            <p:cNvSpPr>
              <a:spLocks noChangeAspect="1" noChangeShapeType="1"/>
            </p:cNvSpPr>
            <p:nvPr/>
          </p:nvSpPr>
          <p:spPr bwMode="auto">
            <a:xfrm flipV="1">
              <a:off x="663"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14" name="Freeform 375"/>
            <p:cNvSpPr>
              <a:spLocks noChangeAspect="1"/>
            </p:cNvSpPr>
            <p:nvPr/>
          </p:nvSpPr>
          <p:spPr bwMode="auto">
            <a:xfrm>
              <a:off x="681" y="1881"/>
              <a:ext cx="22" cy="3"/>
            </a:xfrm>
            <a:custGeom>
              <a:avLst/>
              <a:gdLst>
                <a:gd name="T0" fmla="*/ 0 w 29"/>
                <a:gd name="T1" fmla="*/ 5 h 5"/>
                <a:gd name="T2" fmla="*/ 15 w 29"/>
                <a:gd name="T3" fmla="*/ 5 h 5"/>
                <a:gd name="T4" fmla="*/ 29 w 29"/>
                <a:gd name="T5" fmla="*/ 0 h 5"/>
              </a:gdLst>
              <a:ahLst/>
              <a:cxnLst>
                <a:cxn ang="0">
                  <a:pos x="T0" y="T1"/>
                </a:cxn>
                <a:cxn ang="0">
                  <a:pos x="T2" y="T3"/>
                </a:cxn>
                <a:cxn ang="0">
                  <a:pos x="T4" y="T5"/>
                </a:cxn>
              </a:cxnLst>
              <a:rect l="0" t="0" r="r" b="b"/>
              <a:pathLst>
                <a:path w="29" h="5">
                  <a:moveTo>
                    <a:pt x="0" y="5"/>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15" name="Line 376"/>
            <p:cNvSpPr>
              <a:spLocks noChangeAspect="1" noChangeShapeType="1"/>
            </p:cNvSpPr>
            <p:nvPr/>
          </p:nvSpPr>
          <p:spPr bwMode="auto">
            <a:xfrm flipV="1">
              <a:off x="703"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16" name="Line 377"/>
            <p:cNvSpPr>
              <a:spLocks noChangeAspect="1" noChangeShapeType="1"/>
            </p:cNvSpPr>
            <p:nvPr/>
          </p:nvSpPr>
          <p:spPr bwMode="auto">
            <a:xfrm flipV="1">
              <a:off x="721"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17" name="Freeform 378"/>
            <p:cNvSpPr>
              <a:spLocks noChangeAspect="1"/>
            </p:cNvSpPr>
            <p:nvPr/>
          </p:nvSpPr>
          <p:spPr bwMode="auto">
            <a:xfrm>
              <a:off x="739" y="1868"/>
              <a:ext cx="21" cy="5"/>
            </a:xfrm>
            <a:custGeom>
              <a:avLst/>
              <a:gdLst>
                <a:gd name="T0" fmla="*/ 0 w 29"/>
                <a:gd name="T1" fmla="*/ 10 h 10"/>
                <a:gd name="T2" fmla="*/ 15 w 29"/>
                <a:gd name="T3" fmla="*/ 5 h 10"/>
                <a:gd name="T4" fmla="*/ 29 w 29"/>
                <a:gd name="T5" fmla="*/ 0 h 10"/>
              </a:gdLst>
              <a:ahLst/>
              <a:cxnLst>
                <a:cxn ang="0">
                  <a:pos x="T0" y="T1"/>
                </a:cxn>
                <a:cxn ang="0">
                  <a:pos x="T2" y="T3"/>
                </a:cxn>
                <a:cxn ang="0">
                  <a:pos x="T4" y="T5"/>
                </a:cxn>
              </a:cxnLst>
              <a:rect l="0" t="0" r="r" b="b"/>
              <a:pathLst>
                <a:path w="29" h="10">
                  <a:moveTo>
                    <a:pt x="0" y="10"/>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18" name="Line 379"/>
            <p:cNvSpPr>
              <a:spLocks noChangeAspect="1" noChangeShapeType="1"/>
            </p:cNvSpPr>
            <p:nvPr/>
          </p:nvSpPr>
          <p:spPr bwMode="auto">
            <a:xfrm flipV="1">
              <a:off x="760"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19" name="Freeform 380"/>
            <p:cNvSpPr>
              <a:spLocks noChangeAspect="1"/>
            </p:cNvSpPr>
            <p:nvPr/>
          </p:nvSpPr>
          <p:spPr bwMode="auto">
            <a:xfrm>
              <a:off x="778" y="1857"/>
              <a:ext cx="22" cy="5"/>
            </a:xfrm>
            <a:custGeom>
              <a:avLst/>
              <a:gdLst>
                <a:gd name="T0" fmla="*/ 0 w 29"/>
                <a:gd name="T1" fmla="*/ 9 h 9"/>
                <a:gd name="T2" fmla="*/ 14 w 29"/>
                <a:gd name="T3" fmla="*/ 5 h 9"/>
                <a:gd name="T4" fmla="*/ 29 w 29"/>
                <a:gd name="T5" fmla="*/ 0 h 9"/>
              </a:gdLst>
              <a:ahLst/>
              <a:cxnLst>
                <a:cxn ang="0">
                  <a:pos x="T0" y="T1"/>
                </a:cxn>
                <a:cxn ang="0">
                  <a:pos x="T2" y="T3"/>
                </a:cxn>
                <a:cxn ang="0">
                  <a:pos x="T4" y="T5"/>
                </a:cxn>
              </a:cxnLst>
              <a:rect l="0" t="0" r="r" b="b"/>
              <a:pathLst>
                <a:path w="29" h="9">
                  <a:moveTo>
                    <a:pt x="0" y="9"/>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20" name="Line 381"/>
            <p:cNvSpPr>
              <a:spLocks noChangeAspect="1" noChangeShapeType="1"/>
            </p:cNvSpPr>
            <p:nvPr/>
          </p:nvSpPr>
          <p:spPr bwMode="auto">
            <a:xfrm flipV="1">
              <a:off x="800"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21" name="Freeform 382"/>
            <p:cNvSpPr>
              <a:spLocks noChangeAspect="1"/>
            </p:cNvSpPr>
            <p:nvPr/>
          </p:nvSpPr>
          <p:spPr bwMode="auto">
            <a:xfrm>
              <a:off x="818" y="1846"/>
              <a:ext cx="21" cy="5"/>
            </a:xfrm>
            <a:custGeom>
              <a:avLst/>
              <a:gdLst>
                <a:gd name="T0" fmla="*/ 0 w 28"/>
                <a:gd name="T1" fmla="*/ 9 h 9"/>
                <a:gd name="T2" fmla="*/ 14 w 28"/>
                <a:gd name="T3" fmla="*/ 4 h 9"/>
                <a:gd name="T4" fmla="*/ 28 w 28"/>
                <a:gd name="T5" fmla="*/ 0 h 9"/>
              </a:gdLst>
              <a:ahLst/>
              <a:cxnLst>
                <a:cxn ang="0">
                  <a:pos x="T0" y="T1"/>
                </a:cxn>
                <a:cxn ang="0">
                  <a:pos x="T2" y="T3"/>
                </a:cxn>
                <a:cxn ang="0">
                  <a:pos x="T4" y="T5"/>
                </a:cxn>
              </a:cxnLst>
              <a:rect l="0" t="0" r="r" b="b"/>
              <a:pathLst>
                <a:path w="28" h="9">
                  <a:moveTo>
                    <a:pt x="0" y="9"/>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22" name="Line 383"/>
            <p:cNvSpPr>
              <a:spLocks noChangeAspect="1" noChangeShapeType="1"/>
            </p:cNvSpPr>
            <p:nvPr/>
          </p:nvSpPr>
          <p:spPr bwMode="auto">
            <a:xfrm flipV="1">
              <a:off x="839"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23" name="Line 384"/>
            <p:cNvSpPr>
              <a:spLocks noChangeAspect="1" noChangeShapeType="1"/>
            </p:cNvSpPr>
            <p:nvPr/>
          </p:nvSpPr>
          <p:spPr bwMode="auto">
            <a:xfrm flipV="1">
              <a:off x="857"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24" name="Freeform 385"/>
            <p:cNvSpPr>
              <a:spLocks noChangeAspect="1"/>
            </p:cNvSpPr>
            <p:nvPr/>
          </p:nvSpPr>
          <p:spPr bwMode="auto">
            <a:xfrm>
              <a:off x="875" y="1819"/>
              <a:ext cx="22" cy="11"/>
            </a:xfrm>
            <a:custGeom>
              <a:avLst/>
              <a:gdLst>
                <a:gd name="T0" fmla="*/ 0 w 29"/>
                <a:gd name="T1" fmla="*/ 19 h 19"/>
                <a:gd name="T2" fmla="*/ 15 w 29"/>
                <a:gd name="T3" fmla="*/ 9 h 19"/>
                <a:gd name="T4" fmla="*/ 29 w 29"/>
                <a:gd name="T5" fmla="*/ 0 h 19"/>
              </a:gdLst>
              <a:ahLst/>
              <a:cxnLst>
                <a:cxn ang="0">
                  <a:pos x="T0" y="T1"/>
                </a:cxn>
                <a:cxn ang="0">
                  <a:pos x="T2" y="T3"/>
                </a:cxn>
                <a:cxn ang="0">
                  <a:pos x="T4" y="T5"/>
                </a:cxn>
              </a:cxnLst>
              <a:rect l="0" t="0" r="r" b="b"/>
              <a:pathLst>
                <a:path w="29" h="19">
                  <a:moveTo>
                    <a:pt x="0" y="19"/>
                  </a:moveTo>
                  <a:lnTo>
                    <a:pt x="15" y="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25" name="Line 386"/>
            <p:cNvSpPr>
              <a:spLocks noChangeAspect="1" noChangeShapeType="1"/>
            </p:cNvSpPr>
            <p:nvPr/>
          </p:nvSpPr>
          <p:spPr bwMode="auto">
            <a:xfrm flipV="1">
              <a:off x="897"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26" name="Freeform 387"/>
            <p:cNvSpPr>
              <a:spLocks noChangeAspect="1"/>
            </p:cNvSpPr>
            <p:nvPr/>
          </p:nvSpPr>
          <p:spPr bwMode="auto">
            <a:xfrm>
              <a:off x="915" y="1797"/>
              <a:ext cx="22" cy="11"/>
            </a:xfrm>
            <a:custGeom>
              <a:avLst/>
              <a:gdLst>
                <a:gd name="T0" fmla="*/ 0 w 29"/>
                <a:gd name="T1" fmla="*/ 19 h 19"/>
                <a:gd name="T2" fmla="*/ 15 w 29"/>
                <a:gd name="T3" fmla="*/ 10 h 19"/>
                <a:gd name="T4" fmla="*/ 29 w 29"/>
                <a:gd name="T5" fmla="*/ 0 h 19"/>
              </a:gdLst>
              <a:ahLst/>
              <a:cxnLst>
                <a:cxn ang="0">
                  <a:pos x="T0" y="T1"/>
                </a:cxn>
                <a:cxn ang="0">
                  <a:pos x="T2" y="T3"/>
                </a:cxn>
                <a:cxn ang="0">
                  <a:pos x="T4" y="T5"/>
                </a:cxn>
              </a:cxnLst>
              <a:rect l="0" t="0" r="r" b="b"/>
              <a:pathLst>
                <a:path w="29" h="19">
                  <a:moveTo>
                    <a:pt x="0" y="19"/>
                  </a:moveTo>
                  <a:lnTo>
                    <a:pt x="15" y="1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27" name="Line 388"/>
            <p:cNvSpPr>
              <a:spLocks noChangeAspect="1" noChangeShapeType="1"/>
            </p:cNvSpPr>
            <p:nvPr/>
          </p:nvSpPr>
          <p:spPr bwMode="auto">
            <a:xfrm flipV="1">
              <a:off x="937"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28" name="Line 389"/>
            <p:cNvSpPr>
              <a:spLocks noChangeAspect="1" noChangeShapeType="1"/>
            </p:cNvSpPr>
            <p:nvPr/>
          </p:nvSpPr>
          <p:spPr bwMode="auto">
            <a:xfrm flipV="1">
              <a:off x="955"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29" name="Freeform 390"/>
            <p:cNvSpPr>
              <a:spLocks noChangeAspect="1"/>
            </p:cNvSpPr>
            <p:nvPr/>
          </p:nvSpPr>
          <p:spPr bwMode="auto">
            <a:xfrm>
              <a:off x="973" y="1757"/>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30" name="Line 391"/>
            <p:cNvSpPr>
              <a:spLocks noChangeAspect="1" noChangeShapeType="1"/>
            </p:cNvSpPr>
            <p:nvPr/>
          </p:nvSpPr>
          <p:spPr bwMode="auto">
            <a:xfrm flipV="1">
              <a:off x="995"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31" name="Freeform 392"/>
            <p:cNvSpPr>
              <a:spLocks noChangeAspect="1"/>
            </p:cNvSpPr>
            <p:nvPr/>
          </p:nvSpPr>
          <p:spPr bwMode="auto">
            <a:xfrm>
              <a:off x="1013" y="1725"/>
              <a:ext cx="21" cy="15"/>
            </a:xfrm>
            <a:custGeom>
              <a:avLst/>
              <a:gdLst>
                <a:gd name="T0" fmla="*/ 0 w 28"/>
                <a:gd name="T1" fmla="*/ 28 h 28"/>
                <a:gd name="T2" fmla="*/ 14 w 28"/>
                <a:gd name="T3" fmla="*/ 14 h 28"/>
                <a:gd name="T4" fmla="*/ 28 w 28"/>
                <a:gd name="T5" fmla="*/ 0 h 28"/>
              </a:gdLst>
              <a:ahLst/>
              <a:cxnLst>
                <a:cxn ang="0">
                  <a:pos x="T0" y="T1"/>
                </a:cxn>
                <a:cxn ang="0">
                  <a:pos x="T2" y="T3"/>
                </a:cxn>
                <a:cxn ang="0">
                  <a:pos x="T4" y="T5"/>
                </a:cxn>
              </a:cxnLst>
              <a:rect l="0" t="0" r="r" b="b"/>
              <a:pathLst>
                <a:path w="28" h="28">
                  <a:moveTo>
                    <a:pt x="0" y="28"/>
                  </a:moveTo>
                  <a:lnTo>
                    <a:pt x="14" y="1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32" name="Line 393"/>
            <p:cNvSpPr>
              <a:spLocks noChangeAspect="1" noChangeShapeType="1"/>
            </p:cNvSpPr>
            <p:nvPr/>
          </p:nvSpPr>
          <p:spPr bwMode="auto">
            <a:xfrm flipV="1">
              <a:off x="1034"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33" name="Freeform 394"/>
            <p:cNvSpPr>
              <a:spLocks noChangeAspect="1"/>
            </p:cNvSpPr>
            <p:nvPr/>
          </p:nvSpPr>
          <p:spPr bwMode="auto">
            <a:xfrm>
              <a:off x="1052" y="1686"/>
              <a:ext cx="21" cy="20"/>
            </a:xfrm>
            <a:custGeom>
              <a:avLst/>
              <a:gdLst>
                <a:gd name="T0" fmla="*/ 0 w 29"/>
                <a:gd name="T1" fmla="*/ 34 h 34"/>
                <a:gd name="T2" fmla="*/ 15 w 29"/>
                <a:gd name="T3" fmla="*/ 20 h 34"/>
                <a:gd name="T4" fmla="*/ 29 w 29"/>
                <a:gd name="T5" fmla="*/ 0 h 34"/>
              </a:gdLst>
              <a:ahLst/>
              <a:cxnLst>
                <a:cxn ang="0">
                  <a:pos x="T0" y="T1"/>
                </a:cxn>
                <a:cxn ang="0">
                  <a:pos x="T2" y="T3"/>
                </a:cxn>
                <a:cxn ang="0">
                  <a:pos x="T4" y="T5"/>
                </a:cxn>
              </a:cxnLst>
              <a:rect l="0" t="0" r="r" b="b"/>
              <a:pathLst>
                <a:path w="29" h="34">
                  <a:moveTo>
                    <a:pt x="0" y="34"/>
                  </a:moveTo>
                  <a:lnTo>
                    <a:pt x="15" y="2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34" name="Line 395"/>
            <p:cNvSpPr>
              <a:spLocks noChangeAspect="1" noChangeShapeType="1"/>
            </p:cNvSpPr>
            <p:nvPr/>
          </p:nvSpPr>
          <p:spPr bwMode="auto">
            <a:xfrm flipV="1">
              <a:off x="1073"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35" name="Line 396"/>
            <p:cNvSpPr>
              <a:spLocks noChangeAspect="1" noChangeShapeType="1"/>
            </p:cNvSpPr>
            <p:nvPr/>
          </p:nvSpPr>
          <p:spPr bwMode="auto">
            <a:xfrm flipV="1">
              <a:off x="1091"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36" name="Freeform 397"/>
            <p:cNvSpPr>
              <a:spLocks noChangeAspect="1"/>
            </p:cNvSpPr>
            <p:nvPr/>
          </p:nvSpPr>
          <p:spPr bwMode="auto">
            <a:xfrm>
              <a:off x="1109" y="1617"/>
              <a:ext cx="22" cy="24"/>
            </a:xfrm>
            <a:custGeom>
              <a:avLst/>
              <a:gdLst>
                <a:gd name="T0" fmla="*/ 0 w 29"/>
                <a:gd name="T1" fmla="*/ 43 h 43"/>
                <a:gd name="T2" fmla="*/ 15 w 29"/>
                <a:gd name="T3" fmla="*/ 19 h 43"/>
                <a:gd name="T4" fmla="*/ 29 w 29"/>
                <a:gd name="T5" fmla="*/ 0 h 43"/>
              </a:gdLst>
              <a:ahLst/>
              <a:cxnLst>
                <a:cxn ang="0">
                  <a:pos x="T0" y="T1"/>
                </a:cxn>
                <a:cxn ang="0">
                  <a:pos x="T2" y="T3"/>
                </a:cxn>
                <a:cxn ang="0">
                  <a:pos x="T4" y="T5"/>
                </a:cxn>
              </a:cxnLst>
              <a:rect l="0" t="0" r="r" b="b"/>
              <a:pathLst>
                <a:path w="29" h="43">
                  <a:moveTo>
                    <a:pt x="0" y="43"/>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37" name="Line 398"/>
            <p:cNvSpPr>
              <a:spLocks noChangeAspect="1" noChangeShapeType="1"/>
            </p:cNvSpPr>
            <p:nvPr/>
          </p:nvSpPr>
          <p:spPr bwMode="auto">
            <a:xfrm flipV="1">
              <a:off x="1131"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38" name="Freeform 399"/>
            <p:cNvSpPr>
              <a:spLocks noChangeAspect="1"/>
            </p:cNvSpPr>
            <p:nvPr/>
          </p:nvSpPr>
          <p:spPr bwMode="auto">
            <a:xfrm>
              <a:off x="1149" y="1566"/>
              <a:ext cx="22" cy="27"/>
            </a:xfrm>
            <a:custGeom>
              <a:avLst/>
              <a:gdLst>
                <a:gd name="T0" fmla="*/ 0 w 29"/>
                <a:gd name="T1" fmla="*/ 48 h 48"/>
                <a:gd name="T2" fmla="*/ 14 w 29"/>
                <a:gd name="T3" fmla="*/ 24 h 48"/>
                <a:gd name="T4" fmla="*/ 29 w 29"/>
                <a:gd name="T5" fmla="*/ 0 h 48"/>
              </a:gdLst>
              <a:ahLst/>
              <a:cxnLst>
                <a:cxn ang="0">
                  <a:pos x="T0" y="T1"/>
                </a:cxn>
                <a:cxn ang="0">
                  <a:pos x="T2" y="T3"/>
                </a:cxn>
                <a:cxn ang="0">
                  <a:pos x="T4" y="T5"/>
                </a:cxn>
              </a:cxnLst>
              <a:rect l="0" t="0" r="r" b="b"/>
              <a:pathLst>
                <a:path w="29" h="48">
                  <a:moveTo>
                    <a:pt x="0" y="48"/>
                  </a:moveTo>
                  <a:lnTo>
                    <a:pt x="14" y="2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39" name="Line 400"/>
            <p:cNvSpPr>
              <a:spLocks noChangeAspect="1" noChangeShapeType="1"/>
            </p:cNvSpPr>
            <p:nvPr/>
          </p:nvSpPr>
          <p:spPr bwMode="auto">
            <a:xfrm flipV="1">
              <a:off x="1171"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40" name="Freeform 401"/>
            <p:cNvSpPr>
              <a:spLocks noChangeAspect="1"/>
            </p:cNvSpPr>
            <p:nvPr/>
          </p:nvSpPr>
          <p:spPr bwMode="auto">
            <a:xfrm>
              <a:off x="1189" y="1506"/>
              <a:ext cx="22" cy="30"/>
            </a:xfrm>
            <a:custGeom>
              <a:avLst/>
              <a:gdLst>
                <a:gd name="T0" fmla="*/ 0 w 29"/>
                <a:gd name="T1" fmla="*/ 53 h 53"/>
                <a:gd name="T2" fmla="*/ 14 w 29"/>
                <a:gd name="T3" fmla="*/ 29 h 53"/>
                <a:gd name="T4" fmla="*/ 29 w 29"/>
                <a:gd name="T5" fmla="*/ 0 h 53"/>
              </a:gdLst>
              <a:ahLst/>
              <a:cxnLst>
                <a:cxn ang="0">
                  <a:pos x="T0" y="T1"/>
                </a:cxn>
                <a:cxn ang="0">
                  <a:pos x="T2" y="T3"/>
                </a:cxn>
                <a:cxn ang="0">
                  <a:pos x="T4" y="T5"/>
                </a:cxn>
              </a:cxnLst>
              <a:rect l="0" t="0" r="r" b="b"/>
              <a:pathLst>
                <a:path w="29" h="53">
                  <a:moveTo>
                    <a:pt x="0" y="53"/>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41" name="Line 402"/>
            <p:cNvSpPr>
              <a:spLocks noChangeAspect="1" noChangeShapeType="1"/>
            </p:cNvSpPr>
            <p:nvPr/>
          </p:nvSpPr>
          <p:spPr bwMode="auto">
            <a:xfrm flipV="1">
              <a:off x="1211"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42" name="Line 403"/>
            <p:cNvSpPr>
              <a:spLocks noChangeAspect="1" noChangeShapeType="1"/>
            </p:cNvSpPr>
            <p:nvPr/>
          </p:nvSpPr>
          <p:spPr bwMode="auto">
            <a:xfrm flipV="1">
              <a:off x="1228"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43" name="Freeform 404"/>
            <p:cNvSpPr>
              <a:spLocks noChangeAspect="1"/>
            </p:cNvSpPr>
            <p:nvPr/>
          </p:nvSpPr>
          <p:spPr bwMode="auto">
            <a:xfrm>
              <a:off x="1246" y="1409"/>
              <a:ext cx="22" cy="32"/>
            </a:xfrm>
            <a:custGeom>
              <a:avLst/>
              <a:gdLst>
                <a:gd name="T0" fmla="*/ 0 w 29"/>
                <a:gd name="T1" fmla="*/ 58 h 58"/>
                <a:gd name="T2" fmla="*/ 15 w 29"/>
                <a:gd name="T3" fmla="*/ 29 h 58"/>
                <a:gd name="T4" fmla="*/ 29 w 29"/>
                <a:gd name="T5" fmla="*/ 0 h 58"/>
              </a:gdLst>
              <a:ahLst/>
              <a:cxnLst>
                <a:cxn ang="0">
                  <a:pos x="T0" y="T1"/>
                </a:cxn>
                <a:cxn ang="0">
                  <a:pos x="T2" y="T3"/>
                </a:cxn>
                <a:cxn ang="0">
                  <a:pos x="T4" y="T5"/>
                </a:cxn>
              </a:cxnLst>
              <a:rect l="0" t="0" r="r" b="b"/>
              <a:pathLst>
                <a:path w="29" h="58">
                  <a:moveTo>
                    <a:pt x="0" y="58"/>
                  </a:moveTo>
                  <a:lnTo>
                    <a:pt x="15"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44" name="Line 405"/>
            <p:cNvSpPr>
              <a:spLocks noChangeAspect="1" noChangeShapeType="1"/>
            </p:cNvSpPr>
            <p:nvPr/>
          </p:nvSpPr>
          <p:spPr bwMode="auto">
            <a:xfrm flipV="1">
              <a:off x="1268"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45" name="Freeform 406"/>
            <p:cNvSpPr>
              <a:spLocks noChangeAspect="1"/>
            </p:cNvSpPr>
            <p:nvPr/>
          </p:nvSpPr>
          <p:spPr bwMode="auto">
            <a:xfrm>
              <a:off x="1286" y="1336"/>
              <a:ext cx="22" cy="38"/>
            </a:xfrm>
            <a:custGeom>
              <a:avLst/>
              <a:gdLst>
                <a:gd name="T0" fmla="*/ 0 w 29"/>
                <a:gd name="T1" fmla="*/ 67 h 67"/>
                <a:gd name="T2" fmla="*/ 15 w 29"/>
                <a:gd name="T3" fmla="*/ 33 h 67"/>
                <a:gd name="T4" fmla="*/ 29 w 29"/>
                <a:gd name="T5" fmla="*/ 0 h 67"/>
              </a:gdLst>
              <a:ahLst/>
              <a:cxnLst>
                <a:cxn ang="0">
                  <a:pos x="T0" y="T1"/>
                </a:cxn>
                <a:cxn ang="0">
                  <a:pos x="T2" y="T3"/>
                </a:cxn>
                <a:cxn ang="0">
                  <a:pos x="T4" y="T5"/>
                </a:cxn>
              </a:cxnLst>
              <a:rect l="0" t="0" r="r" b="b"/>
              <a:pathLst>
                <a:path w="29" h="67">
                  <a:moveTo>
                    <a:pt x="0" y="67"/>
                  </a:moveTo>
                  <a:lnTo>
                    <a:pt x="15" y="33"/>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46" name="Line 407"/>
            <p:cNvSpPr>
              <a:spLocks noChangeAspect="1" noChangeShapeType="1"/>
            </p:cNvSpPr>
            <p:nvPr/>
          </p:nvSpPr>
          <p:spPr bwMode="auto">
            <a:xfrm flipV="1">
              <a:off x="1308"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47" name="Line 408"/>
            <p:cNvSpPr>
              <a:spLocks noChangeAspect="1" noChangeShapeType="1"/>
            </p:cNvSpPr>
            <p:nvPr/>
          </p:nvSpPr>
          <p:spPr bwMode="auto">
            <a:xfrm flipV="1">
              <a:off x="1326"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48" name="Freeform 409"/>
            <p:cNvSpPr>
              <a:spLocks noChangeAspect="1"/>
            </p:cNvSpPr>
            <p:nvPr/>
          </p:nvSpPr>
          <p:spPr bwMode="auto">
            <a:xfrm>
              <a:off x="1344" y="1222"/>
              <a:ext cx="21"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49" name="Freeform 410"/>
            <p:cNvSpPr>
              <a:spLocks noChangeAspect="1"/>
            </p:cNvSpPr>
            <p:nvPr/>
          </p:nvSpPr>
          <p:spPr bwMode="auto">
            <a:xfrm>
              <a:off x="1365" y="1182"/>
              <a:ext cx="18" cy="40"/>
            </a:xfrm>
            <a:custGeom>
              <a:avLst/>
              <a:gdLst>
                <a:gd name="T0" fmla="*/ 0 w 24"/>
                <a:gd name="T1" fmla="*/ 72 h 72"/>
                <a:gd name="T2" fmla="*/ 9 w 24"/>
                <a:gd name="T3" fmla="*/ 34 h 72"/>
                <a:gd name="T4" fmla="*/ 24 w 24"/>
                <a:gd name="T5" fmla="*/ 0 h 72"/>
              </a:gdLst>
              <a:ahLst/>
              <a:cxnLst>
                <a:cxn ang="0">
                  <a:pos x="T0" y="T1"/>
                </a:cxn>
                <a:cxn ang="0">
                  <a:pos x="T2" y="T3"/>
                </a:cxn>
                <a:cxn ang="0">
                  <a:pos x="T4" y="T5"/>
                </a:cxn>
              </a:cxnLst>
              <a:rect l="0" t="0" r="r" b="b"/>
              <a:pathLst>
                <a:path w="24" h="72">
                  <a:moveTo>
                    <a:pt x="0" y="72"/>
                  </a:moveTo>
                  <a:lnTo>
                    <a:pt x="9" y="3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50" name="Freeform 411"/>
            <p:cNvSpPr>
              <a:spLocks noChangeAspect="1"/>
            </p:cNvSpPr>
            <p:nvPr/>
          </p:nvSpPr>
          <p:spPr bwMode="auto">
            <a:xfrm>
              <a:off x="1383" y="1144"/>
              <a:ext cx="22"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51" name="Line 412"/>
            <p:cNvSpPr>
              <a:spLocks noChangeAspect="1" noChangeShapeType="1"/>
            </p:cNvSpPr>
            <p:nvPr/>
          </p:nvSpPr>
          <p:spPr bwMode="auto">
            <a:xfrm flipV="1">
              <a:off x="1405"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52" name="Freeform 413"/>
            <p:cNvSpPr>
              <a:spLocks noChangeAspect="1"/>
            </p:cNvSpPr>
            <p:nvPr/>
          </p:nvSpPr>
          <p:spPr bwMode="auto">
            <a:xfrm>
              <a:off x="1423" y="1063"/>
              <a:ext cx="21" cy="41"/>
            </a:xfrm>
            <a:custGeom>
              <a:avLst/>
              <a:gdLst>
                <a:gd name="T0" fmla="*/ 0 w 28"/>
                <a:gd name="T1" fmla="*/ 72 h 72"/>
                <a:gd name="T2" fmla="*/ 14 w 28"/>
                <a:gd name="T3" fmla="*/ 34 h 72"/>
                <a:gd name="T4" fmla="*/ 28 w 28"/>
                <a:gd name="T5" fmla="*/ 0 h 72"/>
              </a:gdLst>
              <a:ahLst/>
              <a:cxnLst>
                <a:cxn ang="0">
                  <a:pos x="T0" y="T1"/>
                </a:cxn>
                <a:cxn ang="0">
                  <a:pos x="T2" y="T3"/>
                </a:cxn>
                <a:cxn ang="0">
                  <a:pos x="T4" y="T5"/>
                </a:cxn>
              </a:cxnLst>
              <a:rect l="0" t="0" r="r" b="b"/>
              <a:pathLst>
                <a:path w="28" h="72">
                  <a:moveTo>
                    <a:pt x="0" y="72"/>
                  </a:moveTo>
                  <a:lnTo>
                    <a:pt x="14" y="3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53" name="Line 414"/>
            <p:cNvSpPr>
              <a:spLocks noChangeAspect="1" noChangeShapeType="1"/>
            </p:cNvSpPr>
            <p:nvPr/>
          </p:nvSpPr>
          <p:spPr bwMode="auto">
            <a:xfrm flipV="1">
              <a:off x="1444"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54" name="Line 415"/>
            <p:cNvSpPr>
              <a:spLocks noChangeAspect="1" noChangeShapeType="1"/>
            </p:cNvSpPr>
            <p:nvPr/>
          </p:nvSpPr>
          <p:spPr bwMode="auto">
            <a:xfrm flipV="1">
              <a:off x="1462"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55" name="Freeform 416"/>
            <p:cNvSpPr>
              <a:spLocks noChangeAspect="1"/>
            </p:cNvSpPr>
            <p:nvPr/>
          </p:nvSpPr>
          <p:spPr bwMode="auto">
            <a:xfrm>
              <a:off x="1480" y="945"/>
              <a:ext cx="22" cy="40"/>
            </a:xfrm>
            <a:custGeom>
              <a:avLst/>
              <a:gdLst>
                <a:gd name="T0" fmla="*/ 0 w 29"/>
                <a:gd name="T1" fmla="*/ 72 h 72"/>
                <a:gd name="T2" fmla="*/ 15 w 29"/>
                <a:gd name="T3" fmla="*/ 34 h 72"/>
                <a:gd name="T4" fmla="*/ 29 w 29"/>
                <a:gd name="T5" fmla="*/ 0 h 72"/>
              </a:gdLst>
              <a:ahLst/>
              <a:cxnLst>
                <a:cxn ang="0">
                  <a:pos x="T0" y="T1"/>
                </a:cxn>
                <a:cxn ang="0">
                  <a:pos x="T2" y="T3"/>
                </a:cxn>
                <a:cxn ang="0">
                  <a:pos x="T4" y="T5"/>
                </a:cxn>
              </a:cxnLst>
              <a:rect l="0" t="0" r="r" b="b"/>
              <a:pathLst>
                <a:path w="29" h="72">
                  <a:moveTo>
                    <a:pt x="0" y="72"/>
                  </a:moveTo>
                  <a:lnTo>
                    <a:pt x="15"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56" name="Line 417"/>
            <p:cNvSpPr>
              <a:spLocks noChangeAspect="1" noChangeShapeType="1"/>
            </p:cNvSpPr>
            <p:nvPr/>
          </p:nvSpPr>
          <p:spPr bwMode="auto">
            <a:xfrm flipV="1">
              <a:off x="1502"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57" name="Freeform 418"/>
            <p:cNvSpPr>
              <a:spLocks noChangeAspect="1"/>
            </p:cNvSpPr>
            <p:nvPr/>
          </p:nvSpPr>
          <p:spPr bwMode="auto">
            <a:xfrm>
              <a:off x="1520" y="872"/>
              <a:ext cx="22" cy="35"/>
            </a:xfrm>
            <a:custGeom>
              <a:avLst/>
              <a:gdLst>
                <a:gd name="T0" fmla="*/ 0 w 29"/>
                <a:gd name="T1" fmla="*/ 62 h 62"/>
                <a:gd name="T2" fmla="*/ 14 w 29"/>
                <a:gd name="T3" fmla="*/ 28 h 62"/>
                <a:gd name="T4" fmla="*/ 29 w 29"/>
                <a:gd name="T5" fmla="*/ 0 h 62"/>
              </a:gdLst>
              <a:ahLst/>
              <a:cxnLst>
                <a:cxn ang="0">
                  <a:pos x="T0" y="T1"/>
                </a:cxn>
                <a:cxn ang="0">
                  <a:pos x="T2" y="T3"/>
                </a:cxn>
                <a:cxn ang="0">
                  <a:pos x="T4" y="T5"/>
                </a:cxn>
              </a:cxnLst>
              <a:rect l="0" t="0" r="r" b="b"/>
              <a:pathLst>
                <a:path w="29" h="62">
                  <a:moveTo>
                    <a:pt x="0" y="62"/>
                  </a:moveTo>
                  <a:lnTo>
                    <a:pt x="14" y="28"/>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58" name="Line 419"/>
            <p:cNvSpPr>
              <a:spLocks noChangeAspect="1" noChangeShapeType="1"/>
            </p:cNvSpPr>
            <p:nvPr/>
          </p:nvSpPr>
          <p:spPr bwMode="auto">
            <a:xfrm flipV="1">
              <a:off x="1542"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59" name="Line 420"/>
            <p:cNvSpPr>
              <a:spLocks noChangeAspect="1" noChangeShapeType="1"/>
            </p:cNvSpPr>
            <p:nvPr/>
          </p:nvSpPr>
          <p:spPr bwMode="auto">
            <a:xfrm flipV="1">
              <a:off x="1560"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60" name="Freeform 421"/>
            <p:cNvSpPr>
              <a:spLocks noChangeAspect="1"/>
            </p:cNvSpPr>
            <p:nvPr/>
          </p:nvSpPr>
          <p:spPr bwMode="auto">
            <a:xfrm>
              <a:off x="1578" y="769"/>
              <a:ext cx="22" cy="33"/>
            </a:xfrm>
            <a:custGeom>
              <a:avLst/>
              <a:gdLst>
                <a:gd name="T0" fmla="*/ 0 w 29"/>
                <a:gd name="T1" fmla="*/ 58 h 58"/>
                <a:gd name="T2" fmla="*/ 14 w 29"/>
                <a:gd name="T3" fmla="*/ 29 h 58"/>
                <a:gd name="T4" fmla="*/ 29 w 29"/>
                <a:gd name="T5" fmla="*/ 0 h 58"/>
              </a:gdLst>
              <a:ahLst/>
              <a:cxnLst>
                <a:cxn ang="0">
                  <a:pos x="T0" y="T1"/>
                </a:cxn>
                <a:cxn ang="0">
                  <a:pos x="T2" y="T3"/>
                </a:cxn>
                <a:cxn ang="0">
                  <a:pos x="T4" y="T5"/>
                </a:cxn>
              </a:cxnLst>
              <a:rect l="0" t="0" r="r" b="b"/>
              <a:pathLst>
                <a:path w="29" h="58">
                  <a:moveTo>
                    <a:pt x="0" y="58"/>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61" name="Line 422"/>
            <p:cNvSpPr>
              <a:spLocks noChangeAspect="1" noChangeShapeType="1"/>
            </p:cNvSpPr>
            <p:nvPr/>
          </p:nvSpPr>
          <p:spPr bwMode="auto">
            <a:xfrm flipV="1">
              <a:off x="1600"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62" name="Freeform 423"/>
            <p:cNvSpPr>
              <a:spLocks noChangeAspect="1"/>
            </p:cNvSpPr>
            <p:nvPr/>
          </p:nvSpPr>
          <p:spPr bwMode="auto">
            <a:xfrm>
              <a:off x="1618" y="712"/>
              <a:ext cx="21" cy="27"/>
            </a:xfrm>
            <a:custGeom>
              <a:avLst/>
              <a:gdLst>
                <a:gd name="T0" fmla="*/ 0 w 28"/>
                <a:gd name="T1" fmla="*/ 48 h 48"/>
                <a:gd name="T2" fmla="*/ 14 w 28"/>
                <a:gd name="T3" fmla="*/ 24 h 48"/>
                <a:gd name="T4" fmla="*/ 28 w 28"/>
                <a:gd name="T5" fmla="*/ 0 h 48"/>
              </a:gdLst>
              <a:ahLst/>
              <a:cxnLst>
                <a:cxn ang="0">
                  <a:pos x="T0" y="T1"/>
                </a:cxn>
                <a:cxn ang="0">
                  <a:pos x="T2" y="T3"/>
                </a:cxn>
                <a:cxn ang="0">
                  <a:pos x="T4" y="T5"/>
                </a:cxn>
              </a:cxnLst>
              <a:rect l="0" t="0" r="r" b="b"/>
              <a:pathLst>
                <a:path w="28" h="48">
                  <a:moveTo>
                    <a:pt x="0" y="48"/>
                  </a:moveTo>
                  <a:lnTo>
                    <a:pt x="14" y="2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63" name="Freeform 424"/>
            <p:cNvSpPr>
              <a:spLocks noChangeAspect="1"/>
            </p:cNvSpPr>
            <p:nvPr/>
          </p:nvSpPr>
          <p:spPr bwMode="auto">
            <a:xfrm>
              <a:off x="1639" y="686"/>
              <a:ext cx="18" cy="26"/>
            </a:xfrm>
            <a:custGeom>
              <a:avLst/>
              <a:gdLst>
                <a:gd name="T0" fmla="*/ 0 w 24"/>
                <a:gd name="T1" fmla="*/ 47 h 47"/>
                <a:gd name="T2" fmla="*/ 10 w 24"/>
                <a:gd name="T3" fmla="*/ 24 h 47"/>
                <a:gd name="T4" fmla="*/ 24 w 24"/>
                <a:gd name="T5" fmla="*/ 0 h 47"/>
              </a:gdLst>
              <a:ahLst/>
              <a:cxnLst>
                <a:cxn ang="0">
                  <a:pos x="T0" y="T1"/>
                </a:cxn>
                <a:cxn ang="0">
                  <a:pos x="T2" y="T3"/>
                </a:cxn>
                <a:cxn ang="0">
                  <a:pos x="T4" y="T5"/>
                </a:cxn>
              </a:cxnLst>
              <a:rect l="0" t="0" r="r" b="b"/>
              <a:pathLst>
                <a:path w="24" h="47">
                  <a:moveTo>
                    <a:pt x="0" y="47"/>
                  </a:moveTo>
                  <a:lnTo>
                    <a:pt x="10" y="2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64" name="Freeform 425"/>
            <p:cNvSpPr>
              <a:spLocks noChangeAspect="1"/>
            </p:cNvSpPr>
            <p:nvPr/>
          </p:nvSpPr>
          <p:spPr bwMode="auto">
            <a:xfrm>
              <a:off x="1657" y="664"/>
              <a:ext cx="21" cy="22"/>
            </a:xfrm>
            <a:custGeom>
              <a:avLst/>
              <a:gdLst>
                <a:gd name="T0" fmla="*/ 0 w 29"/>
                <a:gd name="T1" fmla="*/ 39 h 39"/>
                <a:gd name="T2" fmla="*/ 15 w 29"/>
                <a:gd name="T3" fmla="*/ 19 h 39"/>
                <a:gd name="T4" fmla="*/ 29 w 29"/>
                <a:gd name="T5" fmla="*/ 0 h 39"/>
              </a:gdLst>
              <a:ahLst/>
              <a:cxnLst>
                <a:cxn ang="0">
                  <a:pos x="T0" y="T1"/>
                </a:cxn>
                <a:cxn ang="0">
                  <a:pos x="T2" y="T3"/>
                </a:cxn>
                <a:cxn ang="0">
                  <a:pos x="T4" y="T5"/>
                </a:cxn>
              </a:cxnLst>
              <a:rect l="0" t="0" r="r" b="b"/>
              <a:pathLst>
                <a:path w="29" h="39">
                  <a:moveTo>
                    <a:pt x="0" y="39"/>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65" name="Freeform 426"/>
            <p:cNvSpPr>
              <a:spLocks noChangeAspect="1"/>
            </p:cNvSpPr>
            <p:nvPr/>
          </p:nvSpPr>
          <p:spPr bwMode="auto">
            <a:xfrm>
              <a:off x="1678" y="643"/>
              <a:ext cx="18" cy="21"/>
            </a:xfrm>
            <a:custGeom>
              <a:avLst/>
              <a:gdLst>
                <a:gd name="T0" fmla="*/ 0 w 24"/>
                <a:gd name="T1" fmla="*/ 38 h 38"/>
                <a:gd name="T2" fmla="*/ 15 w 24"/>
                <a:gd name="T3" fmla="*/ 19 h 38"/>
                <a:gd name="T4" fmla="*/ 24 w 24"/>
                <a:gd name="T5" fmla="*/ 0 h 38"/>
              </a:gdLst>
              <a:ahLst/>
              <a:cxnLst>
                <a:cxn ang="0">
                  <a:pos x="T0" y="T1"/>
                </a:cxn>
                <a:cxn ang="0">
                  <a:pos x="T2" y="T3"/>
                </a:cxn>
                <a:cxn ang="0">
                  <a:pos x="T4" y="T5"/>
                </a:cxn>
              </a:cxnLst>
              <a:rect l="0" t="0" r="r" b="b"/>
              <a:pathLst>
                <a:path w="24" h="38">
                  <a:moveTo>
                    <a:pt x="0" y="38"/>
                  </a:moveTo>
                  <a:lnTo>
                    <a:pt x="15" y="19"/>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66" name="Freeform 427"/>
            <p:cNvSpPr>
              <a:spLocks noChangeAspect="1"/>
            </p:cNvSpPr>
            <p:nvPr/>
          </p:nvSpPr>
          <p:spPr bwMode="auto">
            <a:xfrm>
              <a:off x="1696" y="626"/>
              <a:ext cx="18" cy="17"/>
            </a:xfrm>
            <a:custGeom>
              <a:avLst/>
              <a:gdLst>
                <a:gd name="T0" fmla="*/ 0 w 24"/>
                <a:gd name="T1" fmla="*/ 29 h 29"/>
                <a:gd name="T2" fmla="*/ 10 w 24"/>
                <a:gd name="T3" fmla="*/ 14 h 29"/>
                <a:gd name="T4" fmla="*/ 24 w 24"/>
                <a:gd name="T5" fmla="*/ 0 h 29"/>
              </a:gdLst>
              <a:ahLst/>
              <a:cxnLst>
                <a:cxn ang="0">
                  <a:pos x="T0" y="T1"/>
                </a:cxn>
                <a:cxn ang="0">
                  <a:pos x="T2" y="T3"/>
                </a:cxn>
                <a:cxn ang="0">
                  <a:pos x="T4" y="T5"/>
                </a:cxn>
              </a:cxnLst>
              <a:rect l="0" t="0" r="r" b="b"/>
              <a:pathLst>
                <a:path w="24" h="29">
                  <a:moveTo>
                    <a:pt x="0" y="29"/>
                  </a:moveTo>
                  <a:lnTo>
                    <a:pt x="10" y="1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67" name="Freeform 428"/>
            <p:cNvSpPr>
              <a:spLocks noChangeAspect="1"/>
            </p:cNvSpPr>
            <p:nvPr/>
          </p:nvSpPr>
          <p:spPr bwMode="auto">
            <a:xfrm>
              <a:off x="1714" y="610"/>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68" name="Line 429"/>
            <p:cNvSpPr>
              <a:spLocks noChangeAspect="1" noChangeShapeType="1"/>
            </p:cNvSpPr>
            <p:nvPr/>
          </p:nvSpPr>
          <p:spPr bwMode="auto">
            <a:xfrm flipV="1">
              <a:off x="1736"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69" name="Freeform 430"/>
            <p:cNvSpPr>
              <a:spLocks noChangeAspect="1"/>
            </p:cNvSpPr>
            <p:nvPr/>
          </p:nvSpPr>
          <p:spPr bwMode="auto">
            <a:xfrm>
              <a:off x="1754" y="591"/>
              <a:ext cx="22" cy="8"/>
            </a:xfrm>
            <a:custGeom>
              <a:avLst/>
              <a:gdLst>
                <a:gd name="T0" fmla="*/ 0 w 29"/>
                <a:gd name="T1" fmla="*/ 14 h 14"/>
                <a:gd name="T2" fmla="*/ 14 w 29"/>
                <a:gd name="T3" fmla="*/ 4 h 14"/>
                <a:gd name="T4" fmla="*/ 29 w 29"/>
                <a:gd name="T5" fmla="*/ 0 h 14"/>
              </a:gdLst>
              <a:ahLst/>
              <a:cxnLst>
                <a:cxn ang="0">
                  <a:pos x="T0" y="T1"/>
                </a:cxn>
                <a:cxn ang="0">
                  <a:pos x="T2" y="T3"/>
                </a:cxn>
                <a:cxn ang="0">
                  <a:pos x="T4" y="T5"/>
                </a:cxn>
              </a:cxnLst>
              <a:rect l="0" t="0" r="r" b="b"/>
              <a:pathLst>
                <a:path w="29" h="14">
                  <a:moveTo>
                    <a:pt x="0" y="14"/>
                  </a:moveTo>
                  <a:lnTo>
                    <a:pt x="14" y="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70" name="Freeform 431"/>
            <p:cNvSpPr>
              <a:spLocks noChangeAspect="1"/>
            </p:cNvSpPr>
            <p:nvPr/>
          </p:nvSpPr>
          <p:spPr bwMode="auto">
            <a:xfrm>
              <a:off x="1776" y="586"/>
              <a:ext cx="18" cy="5"/>
            </a:xfrm>
            <a:custGeom>
              <a:avLst/>
              <a:gdLst>
                <a:gd name="T0" fmla="*/ 0 w 24"/>
                <a:gd name="T1" fmla="*/ 10 h 10"/>
                <a:gd name="T2" fmla="*/ 14 w 24"/>
                <a:gd name="T3" fmla="*/ 5 h 10"/>
                <a:gd name="T4" fmla="*/ 24 w 24"/>
                <a:gd name="T5" fmla="*/ 0 h 10"/>
              </a:gdLst>
              <a:ahLst/>
              <a:cxnLst>
                <a:cxn ang="0">
                  <a:pos x="T0" y="T1"/>
                </a:cxn>
                <a:cxn ang="0">
                  <a:pos x="T2" y="T3"/>
                </a:cxn>
                <a:cxn ang="0">
                  <a:pos x="T4" y="T5"/>
                </a:cxn>
              </a:cxnLst>
              <a:rect l="0" t="0" r="r" b="b"/>
              <a:pathLst>
                <a:path w="24" h="10">
                  <a:moveTo>
                    <a:pt x="0" y="10"/>
                  </a:moveTo>
                  <a:lnTo>
                    <a:pt x="14" y="5"/>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71" name="Freeform 432"/>
            <p:cNvSpPr>
              <a:spLocks noChangeAspect="1"/>
            </p:cNvSpPr>
            <p:nvPr/>
          </p:nvSpPr>
          <p:spPr bwMode="auto">
            <a:xfrm>
              <a:off x="1794" y="586"/>
              <a:ext cx="18" cy="0"/>
            </a:xfrm>
            <a:custGeom>
              <a:avLst/>
              <a:gdLst>
                <a:gd name="T0" fmla="*/ 0 w 24"/>
                <a:gd name="T1" fmla="*/ 9 w 24"/>
                <a:gd name="T2" fmla="*/ 24 w 24"/>
              </a:gdLst>
              <a:ahLst/>
              <a:cxnLst>
                <a:cxn ang="0">
                  <a:pos x="T0" y="0"/>
                </a:cxn>
                <a:cxn ang="0">
                  <a:pos x="T1" y="0"/>
                </a:cxn>
                <a:cxn ang="0">
                  <a:pos x="T2" y="0"/>
                </a:cxn>
              </a:cxnLst>
              <a:rect l="0" t="0" r="r" b="b"/>
              <a:pathLst>
                <a:path w="24">
                  <a:moveTo>
                    <a:pt x="0" y="0"/>
                  </a:moveTo>
                  <a:lnTo>
                    <a:pt x="9"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72" name="Freeform 433"/>
            <p:cNvSpPr>
              <a:spLocks noChangeAspect="1"/>
            </p:cNvSpPr>
            <p:nvPr/>
          </p:nvSpPr>
          <p:spPr bwMode="auto">
            <a:xfrm>
              <a:off x="1812" y="586"/>
              <a:ext cx="21" cy="0"/>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73" name="Freeform 434"/>
            <p:cNvSpPr>
              <a:spLocks noChangeAspect="1"/>
            </p:cNvSpPr>
            <p:nvPr/>
          </p:nvSpPr>
          <p:spPr bwMode="auto">
            <a:xfrm>
              <a:off x="1833" y="586"/>
              <a:ext cx="18" cy="5"/>
            </a:xfrm>
            <a:custGeom>
              <a:avLst/>
              <a:gdLst>
                <a:gd name="T0" fmla="*/ 0 w 24"/>
                <a:gd name="T1" fmla="*/ 0 h 10"/>
                <a:gd name="T2" fmla="*/ 10 w 24"/>
                <a:gd name="T3" fmla="*/ 5 h 10"/>
                <a:gd name="T4" fmla="*/ 24 w 24"/>
                <a:gd name="T5" fmla="*/ 10 h 10"/>
              </a:gdLst>
              <a:ahLst/>
              <a:cxnLst>
                <a:cxn ang="0">
                  <a:pos x="T0" y="T1"/>
                </a:cxn>
                <a:cxn ang="0">
                  <a:pos x="T2" y="T3"/>
                </a:cxn>
                <a:cxn ang="0">
                  <a:pos x="T4" y="T5"/>
                </a:cxn>
              </a:cxnLst>
              <a:rect l="0" t="0" r="r" b="b"/>
              <a:pathLst>
                <a:path w="24" h="10">
                  <a:moveTo>
                    <a:pt x="0" y="0"/>
                  </a:moveTo>
                  <a:lnTo>
                    <a:pt x="10" y="5"/>
                  </a:lnTo>
                  <a:lnTo>
                    <a:pt x="24"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74" name="Freeform 435"/>
            <p:cNvSpPr>
              <a:spLocks noChangeAspect="1"/>
            </p:cNvSpPr>
            <p:nvPr/>
          </p:nvSpPr>
          <p:spPr bwMode="auto">
            <a:xfrm>
              <a:off x="1851" y="591"/>
              <a:ext cx="22" cy="8"/>
            </a:xfrm>
            <a:custGeom>
              <a:avLst/>
              <a:gdLst>
                <a:gd name="T0" fmla="*/ 0 w 29"/>
                <a:gd name="T1" fmla="*/ 0 h 14"/>
                <a:gd name="T2" fmla="*/ 15 w 29"/>
                <a:gd name="T3" fmla="*/ 4 h 14"/>
                <a:gd name="T4" fmla="*/ 29 w 29"/>
                <a:gd name="T5" fmla="*/ 14 h 14"/>
              </a:gdLst>
              <a:ahLst/>
              <a:cxnLst>
                <a:cxn ang="0">
                  <a:pos x="T0" y="T1"/>
                </a:cxn>
                <a:cxn ang="0">
                  <a:pos x="T2" y="T3"/>
                </a:cxn>
                <a:cxn ang="0">
                  <a:pos x="T4" y="T5"/>
                </a:cxn>
              </a:cxnLst>
              <a:rect l="0" t="0" r="r" b="b"/>
              <a:pathLst>
                <a:path w="29" h="14">
                  <a:moveTo>
                    <a:pt x="0" y="0"/>
                  </a:moveTo>
                  <a:lnTo>
                    <a:pt x="15" y="4"/>
                  </a:lnTo>
                  <a:lnTo>
                    <a:pt x="29" y="1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75" name="Line 436"/>
            <p:cNvSpPr>
              <a:spLocks noChangeAspect="1" noChangeShapeType="1"/>
            </p:cNvSpPr>
            <p:nvPr/>
          </p:nvSpPr>
          <p:spPr bwMode="auto">
            <a:xfrm>
              <a:off x="1873"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76" name="Freeform 437"/>
            <p:cNvSpPr>
              <a:spLocks noChangeAspect="1"/>
            </p:cNvSpPr>
            <p:nvPr/>
          </p:nvSpPr>
          <p:spPr bwMode="auto">
            <a:xfrm>
              <a:off x="1891" y="610"/>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77" name="Freeform 438"/>
            <p:cNvSpPr>
              <a:spLocks noChangeAspect="1"/>
            </p:cNvSpPr>
            <p:nvPr/>
          </p:nvSpPr>
          <p:spPr bwMode="auto">
            <a:xfrm>
              <a:off x="1913" y="626"/>
              <a:ext cx="18" cy="17"/>
            </a:xfrm>
            <a:custGeom>
              <a:avLst/>
              <a:gdLst>
                <a:gd name="T0" fmla="*/ 0 w 24"/>
                <a:gd name="T1" fmla="*/ 0 h 29"/>
                <a:gd name="T2" fmla="*/ 14 w 24"/>
                <a:gd name="T3" fmla="*/ 14 h 29"/>
                <a:gd name="T4" fmla="*/ 24 w 24"/>
                <a:gd name="T5" fmla="*/ 29 h 29"/>
              </a:gdLst>
              <a:ahLst/>
              <a:cxnLst>
                <a:cxn ang="0">
                  <a:pos x="T0" y="T1"/>
                </a:cxn>
                <a:cxn ang="0">
                  <a:pos x="T2" y="T3"/>
                </a:cxn>
                <a:cxn ang="0">
                  <a:pos x="T4" y="T5"/>
                </a:cxn>
              </a:cxnLst>
              <a:rect l="0" t="0" r="r" b="b"/>
              <a:pathLst>
                <a:path w="24" h="29">
                  <a:moveTo>
                    <a:pt x="0" y="0"/>
                  </a:moveTo>
                  <a:lnTo>
                    <a:pt x="14" y="14"/>
                  </a:lnTo>
                  <a:lnTo>
                    <a:pt x="24"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78" name="Freeform 439"/>
            <p:cNvSpPr>
              <a:spLocks noChangeAspect="1"/>
            </p:cNvSpPr>
            <p:nvPr/>
          </p:nvSpPr>
          <p:spPr bwMode="auto">
            <a:xfrm>
              <a:off x="1931" y="643"/>
              <a:ext cx="18" cy="21"/>
            </a:xfrm>
            <a:custGeom>
              <a:avLst/>
              <a:gdLst>
                <a:gd name="T0" fmla="*/ 0 w 24"/>
                <a:gd name="T1" fmla="*/ 0 h 38"/>
                <a:gd name="T2" fmla="*/ 9 w 24"/>
                <a:gd name="T3" fmla="*/ 19 h 38"/>
                <a:gd name="T4" fmla="*/ 24 w 24"/>
                <a:gd name="T5" fmla="*/ 38 h 38"/>
              </a:gdLst>
              <a:ahLst/>
              <a:cxnLst>
                <a:cxn ang="0">
                  <a:pos x="T0" y="T1"/>
                </a:cxn>
                <a:cxn ang="0">
                  <a:pos x="T2" y="T3"/>
                </a:cxn>
                <a:cxn ang="0">
                  <a:pos x="T4" y="T5"/>
                </a:cxn>
              </a:cxnLst>
              <a:rect l="0" t="0" r="r" b="b"/>
              <a:pathLst>
                <a:path w="24" h="38">
                  <a:moveTo>
                    <a:pt x="0" y="0"/>
                  </a:moveTo>
                  <a:lnTo>
                    <a:pt x="9" y="19"/>
                  </a:lnTo>
                  <a:lnTo>
                    <a:pt x="24" y="3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79" name="Freeform 440"/>
            <p:cNvSpPr>
              <a:spLocks noChangeAspect="1"/>
            </p:cNvSpPr>
            <p:nvPr/>
          </p:nvSpPr>
          <p:spPr bwMode="auto">
            <a:xfrm>
              <a:off x="1949" y="664"/>
              <a:ext cx="21" cy="22"/>
            </a:xfrm>
            <a:custGeom>
              <a:avLst/>
              <a:gdLst>
                <a:gd name="T0" fmla="*/ 0 w 29"/>
                <a:gd name="T1" fmla="*/ 0 h 39"/>
                <a:gd name="T2" fmla="*/ 14 w 29"/>
                <a:gd name="T3" fmla="*/ 19 h 39"/>
                <a:gd name="T4" fmla="*/ 29 w 29"/>
                <a:gd name="T5" fmla="*/ 39 h 39"/>
              </a:gdLst>
              <a:ahLst/>
              <a:cxnLst>
                <a:cxn ang="0">
                  <a:pos x="T0" y="T1"/>
                </a:cxn>
                <a:cxn ang="0">
                  <a:pos x="T2" y="T3"/>
                </a:cxn>
                <a:cxn ang="0">
                  <a:pos x="T4" y="T5"/>
                </a:cxn>
              </a:cxnLst>
              <a:rect l="0" t="0" r="r" b="b"/>
              <a:pathLst>
                <a:path w="29" h="39">
                  <a:moveTo>
                    <a:pt x="0" y="0"/>
                  </a:moveTo>
                  <a:lnTo>
                    <a:pt x="14" y="19"/>
                  </a:lnTo>
                  <a:lnTo>
                    <a:pt x="29" y="3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80" name="Freeform 441"/>
            <p:cNvSpPr>
              <a:spLocks noChangeAspect="1"/>
            </p:cNvSpPr>
            <p:nvPr/>
          </p:nvSpPr>
          <p:spPr bwMode="auto">
            <a:xfrm>
              <a:off x="1970" y="686"/>
              <a:ext cx="18" cy="26"/>
            </a:xfrm>
            <a:custGeom>
              <a:avLst/>
              <a:gdLst>
                <a:gd name="T0" fmla="*/ 0 w 24"/>
                <a:gd name="T1" fmla="*/ 0 h 47"/>
                <a:gd name="T2" fmla="*/ 9 w 24"/>
                <a:gd name="T3" fmla="*/ 24 h 47"/>
                <a:gd name="T4" fmla="*/ 24 w 24"/>
                <a:gd name="T5" fmla="*/ 47 h 47"/>
              </a:gdLst>
              <a:ahLst/>
              <a:cxnLst>
                <a:cxn ang="0">
                  <a:pos x="T0" y="T1"/>
                </a:cxn>
                <a:cxn ang="0">
                  <a:pos x="T2" y="T3"/>
                </a:cxn>
                <a:cxn ang="0">
                  <a:pos x="T4" y="T5"/>
                </a:cxn>
              </a:cxnLst>
              <a:rect l="0" t="0" r="r" b="b"/>
              <a:pathLst>
                <a:path w="24" h="47">
                  <a:moveTo>
                    <a:pt x="0" y="0"/>
                  </a:moveTo>
                  <a:lnTo>
                    <a:pt x="9" y="24"/>
                  </a:lnTo>
                  <a:lnTo>
                    <a:pt x="24" y="4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81" name="Freeform 442"/>
            <p:cNvSpPr>
              <a:spLocks noChangeAspect="1"/>
            </p:cNvSpPr>
            <p:nvPr/>
          </p:nvSpPr>
          <p:spPr bwMode="auto">
            <a:xfrm>
              <a:off x="1988" y="712"/>
              <a:ext cx="21" cy="27"/>
            </a:xfrm>
            <a:custGeom>
              <a:avLst/>
              <a:gdLst>
                <a:gd name="T0" fmla="*/ 0 w 28"/>
                <a:gd name="T1" fmla="*/ 0 h 48"/>
                <a:gd name="T2" fmla="*/ 14 w 28"/>
                <a:gd name="T3" fmla="*/ 24 h 48"/>
                <a:gd name="T4" fmla="*/ 28 w 28"/>
                <a:gd name="T5" fmla="*/ 48 h 48"/>
              </a:gdLst>
              <a:ahLst/>
              <a:cxnLst>
                <a:cxn ang="0">
                  <a:pos x="T0" y="T1"/>
                </a:cxn>
                <a:cxn ang="0">
                  <a:pos x="T2" y="T3"/>
                </a:cxn>
                <a:cxn ang="0">
                  <a:pos x="T4" y="T5"/>
                </a:cxn>
              </a:cxnLst>
              <a:rect l="0" t="0" r="r" b="b"/>
              <a:pathLst>
                <a:path w="28" h="48">
                  <a:moveTo>
                    <a:pt x="0" y="0"/>
                  </a:moveTo>
                  <a:lnTo>
                    <a:pt x="14" y="24"/>
                  </a:lnTo>
                  <a:lnTo>
                    <a:pt x="28"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82" name="Line 443"/>
            <p:cNvSpPr>
              <a:spLocks noChangeAspect="1" noChangeShapeType="1"/>
            </p:cNvSpPr>
            <p:nvPr/>
          </p:nvSpPr>
          <p:spPr bwMode="auto">
            <a:xfrm>
              <a:off x="2009"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83" name="Freeform 444"/>
            <p:cNvSpPr>
              <a:spLocks noChangeAspect="1"/>
            </p:cNvSpPr>
            <p:nvPr/>
          </p:nvSpPr>
          <p:spPr bwMode="auto">
            <a:xfrm>
              <a:off x="2027" y="769"/>
              <a:ext cx="22" cy="33"/>
            </a:xfrm>
            <a:custGeom>
              <a:avLst/>
              <a:gdLst>
                <a:gd name="T0" fmla="*/ 0 w 29"/>
                <a:gd name="T1" fmla="*/ 0 h 58"/>
                <a:gd name="T2" fmla="*/ 15 w 29"/>
                <a:gd name="T3" fmla="*/ 29 h 58"/>
                <a:gd name="T4" fmla="*/ 29 w 29"/>
                <a:gd name="T5" fmla="*/ 58 h 58"/>
              </a:gdLst>
              <a:ahLst/>
              <a:cxnLst>
                <a:cxn ang="0">
                  <a:pos x="T0" y="T1"/>
                </a:cxn>
                <a:cxn ang="0">
                  <a:pos x="T2" y="T3"/>
                </a:cxn>
                <a:cxn ang="0">
                  <a:pos x="T4" y="T5"/>
                </a:cxn>
              </a:cxnLst>
              <a:rect l="0" t="0" r="r" b="b"/>
              <a:pathLst>
                <a:path w="29" h="58">
                  <a:moveTo>
                    <a:pt x="0" y="0"/>
                  </a:moveTo>
                  <a:lnTo>
                    <a:pt x="15"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84" name="Line 445"/>
            <p:cNvSpPr>
              <a:spLocks noChangeAspect="1" noChangeShapeType="1"/>
            </p:cNvSpPr>
            <p:nvPr/>
          </p:nvSpPr>
          <p:spPr bwMode="auto">
            <a:xfrm>
              <a:off x="2049"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85" name="Line 446"/>
            <p:cNvSpPr>
              <a:spLocks noChangeAspect="1" noChangeShapeType="1"/>
            </p:cNvSpPr>
            <p:nvPr/>
          </p:nvSpPr>
          <p:spPr bwMode="auto">
            <a:xfrm>
              <a:off x="2067"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86" name="Freeform 447"/>
            <p:cNvSpPr>
              <a:spLocks noChangeAspect="1"/>
            </p:cNvSpPr>
            <p:nvPr/>
          </p:nvSpPr>
          <p:spPr bwMode="auto">
            <a:xfrm>
              <a:off x="2085" y="872"/>
              <a:ext cx="22" cy="35"/>
            </a:xfrm>
            <a:custGeom>
              <a:avLst/>
              <a:gdLst>
                <a:gd name="T0" fmla="*/ 0 w 29"/>
                <a:gd name="T1" fmla="*/ 0 h 62"/>
                <a:gd name="T2" fmla="*/ 15 w 29"/>
                <a:gd name="T3" fmla="*/ 28 h 62"/>
                <a:gd name="T4" fmla="*/ 29 w 29"/>
                <a:gd name="T5" fmla="*/ 62 h 62"/>
              </a:gdLst>
              <a:ahLst/>
              <a:cxnLst>
                <a:cxn ang="0">
                  <a:pos x="T0" y="T1"/>
                </a:cxn>
                <a:cxn ang="0">
                  <a:pos x="T2" y="T3"/>
                </a:cxn>
                <a:cxn ang="0">
                  <a:pos x="T4" y="T5"/>
                </a:cxn>
              </a:cxnLst>
              <a:rect l="0" t="0" r="r" b="b"/>
              <a:pathLst>
                <a:path w="29" h="62">
                  <a:moveTo>
                    <a:pt x="0" y="0"/>
                  </a:moveTo>
                  <a:lnTo>
                    <a:pt x="15" y="28"/>
                  </a:lnTo>
                  <a:lnTo>
                    <a:pt x="29" y="6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87" name="Line 448"/>
            <p:cNvSpPr>
              <a:spLocks noChangeAspect="1" noChangeShapeType="1"/>
            </p:cNvSpPr>
            <p:nvPr/>
          </p:nvSpPr>
          <p:spPr bwMode="auto">
            <a:xfrm>
              <a:off x="2107"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88" name="Freeform 449"/>
            <p:cNvSpPr>
              <a:spLocks noChangeAspect="1"/>
            </p:cNvSpPr>
            <p:nvPr/>
          </p:nvSpPr>
          <p:spPr bwMode="auto">
            <a:xfrm>
              <a:off x="2125" y="945"/>
              <a:ext cx="22" cy="40"/>
            </a:xfrm>
            <a:custGeom>
              <a:avLst/>
              <a:gdLst>
                <a:gd name="T0" fmla="*/ 0 w 29"/>
                <a:gd name="T1" fmla="*/ 0 h 72"/>
                <a:gd name="T2" fmla="*/ 14 w 29"/>
                <a:gd name="T3" fmla="*/ 34 h 72"/>
                <a:gd name="T4" fmla="*/ 29 w 29"/>
                <a:gd name="T5" fmla="*/ 72 h 72"/>
              </a:gdLst>
              <a:ahLst/>
              <a:cxnLst>
                <a:cxn ang="0">
                  <a:pos x="T0" y="T1"/>
                </a:cxn>
                <a:cxn ang="0">
                  <a:pos x="T2" y="T3"/>
                </a:cxn>
                <a:cxn ang="0">
                  <a:pos x="T4" y="T5"/>
                </a:cxn>
              </a:cxnLst>
              <a:rect l="0" t="0" r="r" b="b"/>
              <a:pathLst>
                <a:path w="29" h="72">
                  <a:moveTo>
                    <a:pt x="0" y="0"/>
                  </a:moveTo>
                  <a:lnTo>
                    <a:pt x="14" y="34"/>
                  </a:lnTo>
                  <a:lnTo>
                    <a:pt x="29"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89" name="Line 450"/>
            <p:cNvSpPr>
              <a:spLocks noChangeAspect="1" noChangeShapeType="1"/>
            </p:cNvSpPr>
            <p:nvPr/>
          </p:nvSpPr>
          <p:spPr bwMode="auto">
            <a:xfrm>
              <a:off x="2147"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90" name="Line 451"/>
            <p:cNvSpPr>
              <a:spLocks noChangeAspect="1" noChangeShapeType="1"/>
            </p:cNvSpPr>
            <p:nvPr/>
          </p:nvSpPr>
          <p:spPr bwMode="auto">
            <a:xfrm>
              <a:off x="2165"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91" name="Freeform 452"/>
            <p:cNvSpPr>
              <a:spLocks noChangeAspect="1"/>
            </p:cNvSpPr>
            <p:nvPr/>
          </p:nvSpPr>
          <p:spPr bwMode="auto">
            <a:xfrm>
              <a:off x="2183" y="1063"/>
              <a:ext cx="21" cy="41"/>
            </a:xfrm>
            <a:custGeom>
              <a:avLst/>
              <a:gdLst>
                <a:gd name="T0" fmla="*/ 0 w 28"/>
                <a:gd name="T1" fmla="*/ 0 h 72"/>
                <a:gd name="T2" fmla="*/ 14 w 28"/>
                <a:gd name="T3" fmla="*/ 34 h 72"/>
                <a:gd name="T4" fmla="*/ 28 w 28"/>
                <a:gd name="T5" fmla="*/ 72 h 72"/>
              </a:gdLst>
              <a:ahLst/>
              <a:cxnLst>
                <a:cxn ang="0">
                  <a:pos x="T0" y="T1"/>
                </a:cxn>
                <a:cxn ang="0">
                  <a:pos x="T2" y="T3"/>
                </a:cxn>
                <a:cxn ang="0">
                  <a:pos x="T4" y="T5"/>
                </a:cxn>
              </a:cxnLst>
              <a:rect l="0" t="0" r="r" b="b"/>
              <a:pathLst>
                <a:path w="28" h="72">
                  <a:moveTo>
                    <a:pt x="0" y="0"/>
                  </a:moveTo>
                  <a:lnTo>
                    <a:pt x="14" y="34"/>
                  </a:lnTo>
                  <a:lnTo>
                    <a:pt x="28"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92" name="Line 453"/>
            <p:cNvSpPr>
              <a:spLocks noChangeAspect="1" noChangeShapeType="1"/>
            </p:cNvSpPr>
            <p:nvPr/>
          </p:nvSpPr>
          <p:spPr bwMode="auto">
            <a:xfrm>
              <a:off x="2204"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93" name="Freeform 454"/>
            <p:cNvSpPr>
              <a:spLocks noChangeAspect="1"/>
            </p:cNvSpPr>
            <p:nvPr/>
          </p:nvSpPr>
          <p:spPr bwMode="auto">
            <a:xfrm>
              <a:off x="2222" y="1144"/>
              <a:ext cx="22"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94" name="Freeform 455"/>
            <p:cNvSpPr>
              <a:spLocks noChangeAspect="1"/>
            </p:cNvSpPr>
            <p:nvPr/>
          </p:nvSpPr>
          <p:spPr bwMode="auto">
            <a:xfrm>
              <a:off x="2244" y="1182"/>
              <a:ext cx="18" cy="40"/>
            </a:xfrm>
            <a:custGeom>
              <a:avLst/>
              <a:gdLst>
                <a:gd name="T0" fmla="*/ 0 w 24"/>
                <a:gd name="T1" fmla="*/ 0 h 72"/>
                <a:gd name="T2" fmla="*/ 10 w 24"/>
                <a:gd name="T3" fmla="*/ 34 h 72"/>
                <a:gd name="T4" fmla="*/ 24 w 24"/>
                <a:gd name="T5" fmla="*/ 72 h 72"/>
              </a:gdLst>
              <a:ahLst/>
              <a:cxnLst>
                <a:cxn ang="0">
                  <a:pos x="T0" y="T1"/>
                </a:cxn>
                <a:cxn ang="0">
                  <a:pos x="T2" y="T3"/>
                </a:cxn>
                <a:cxn ang="0">
                  <a:pos x="T4" y="T5"/>
                </a:cxn>
              </a:cxnLst>
              <a:rect l="0" t="0" r="r" b="b"/>
              <a:pathLst>
                <a:path w="24" h="72">
                  <a:moveTo>
                    <a:pt x="0" y="0"/>
                  </a:moveTo>
                  <a:lnTo>
                    <a:pt x="10" y="34"/>
                  </a:lnTo>
                  <a:lnTo>
                    <a:pt x="24"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95" name="Freeform 456"/>
            <p:cNvSpPr>
              <a:spLocks noChangeAspect="1"/>
            </p:cNvSpPr>
            <p:nvPr/>
          </p:nvSpPr>
          <p:spPr bwMode="auto">
            <a:xfrm>
              <a:off x="2262" y="1222"/>
              <a:ext cx="21"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96" name="Line 457"/>
            <p:cNvSpPr>
              <a:spLocks noChangeAspect="1" noChangeShapeType="1"/>
            </p:cNvSpPr>
            <p:nvPr/>
          </p:nvSpPr>
          <p:spPr bwMode="auto">
            <a:xfrm>
              <a:off x="2283"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97" name="Line 458"/>
            <p:cNvSpPr>
              <a:spLocks noChangeAspect="1" noChangeShapeType="1"/>
            </p:cNvSpPr>
            <p:nvPr/>
          </p:nvSpPr>
          <p:spPr bwMode="auto">
            <a:xfrm>
              <a:off x="2301"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98" name="Freeform 459"/>
            <p:cNvSpPr>
              <a:spLocks noChangeAspect="1"/>
            </p:cNvSpPr>
            <p:nvPr/>
          </p:nvSpPr>
          <p:spPr bwMode="auto">
            <a:xfrm>
              <a:off x="2319" y="1336"/>
              <a:ext cx="22" cy="38"/>
            </a:xfrm>
            <a:custGeom>
              <a:avLst/>
              <a:gdLst>
                <a:gd name="T0" fmla="*/ 0 w 29"/>
                <a:gd name="T1" fmla="*/ 0 h 67"/>
                <a:gd name="T2" fmla="*/ 14 w 29"/>
                <a:gd name="T3" fmla="*/ 33 h 67"/>
                <a:gd name="T4" fmla="*/ 29 w 29"/>
                <a:gd name="T5" fmla="*/ 67 h 67"/>
              </a:gdLst>
              <a:ahLst/>
              <a:cxnLst>
                <a:cxn ang="0">
                  <a:pos x="T0" y="T1"/>
                </a:cxn>
                <a:cxn ang="0">
                  <a:pos x="T2" y="T3"/>
                </a:cxn>
                <a:cxn ang="0">
                  <a:pos x="T4" y="T5"/>
                </a:cxn>
              </a:cxnLst>
              <a:rect l="0" t="0" r="r" b="b"/>
              <a:pathLst>
                <a:path w="29" h="67">
                  <a:moveTo>
                    <a:pt x="0" y="0"/>
                  </a:moveTo>
                  <a:lnTo>
                    <a:pt x="14" y="33"/>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99" name="Line 460"/>
            <p:cNvSpPr>
              <a:spLocks noChangeAspect="1" noChangeShapeType="1"/>
            </p:cNvSpPr>
            <p:nvPr/>
          </p:nvSpPr>
          <p:spPr bwMode="auto">
            <a:xfrm>
              <a:off x="2341"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00" name="Freeform 461"/>
            <p:cNvSpPr>
              <a:spLocks noChangeAspect="1"/>
            </p:cNvSpPr>
            <p:nvPr/>
          </p:nvSpPr>
          <p:spPr bwMode="auto">
            <a:xfrm>
              <a:off x="2359" y="1409"/>
              <a:ext cx="22" cy="32"/>
            </a:xfrm>
            <a:custGeom>
              <a:avLst/>
              <a:gdLst>
                <a:gd name="T0" fmla="*/ 0 w 29"/>
                <a:gd name="T1" fmla="*/ 0 h 58"/>
                <a:gd name="T2" fmla="*/ 14 w 29"/>
                <a:gd name="T3" fmla="*/ 29 h 58"/>
                <a:gd name="T4" fmla="*/ 29 w 29"/>
                <a:gd name="T5" fmla="*/ 58 h 58"/>
              </a:gdLst>
              <a:ahLst/>
              <a:cxnLst>
                <a:cxn ang="0">
                  <a:pos x="T0" y="T1"/>
                </a:cxn>
                <a:cxn ang="0">
                  <a:pos x="T2" y="T3"/>
                </a:cxn>
                <a:cxn ang="0">
                  <a:pos x="T4" y="T5"/>
                </a:cxn>
              </a:cxnLst>
              <a:rect l="0" t="0" r="r" b="b"/>
              <a:pathLst>
                <a:path w="29" h="58">
                  <a:moveTo>
                    <a:pt x="0" y="0"/>
                  </a:moveTo>
                  <a:lnTo>
                    <a:pt x="14"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01" name="Line 462"/>
            <p:cNvSpPr>
              <a:spLocks noChangeAspect="1" noChangeShapeType="1"/>
            </p:cNvSpPr>
            <p:nvPr/>
          </p:nvSpPr>
          <p:spPr bwMode="auto">
            <a:xfrm>
              <a:off x="2381"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02" name="Line 463"/>
            <p:cNvSpPr>
              <a:spLocks noChangeAspect="1" noChangeShapeType="1"/>
            </p:cNvSpPr>
            <p:nvPr/>
          </p:nvSpPr>
          <p:spPr bwMode="auto">
            <a:xfrm>
              <a:off x="2399"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03" name="Freeform 464"/>
            <p:cNvSpPr>
              <a:spLocks noChangeAspect="1"/>
            </p:cNvSpPr>
            <p:nvPr/>
          </p:nvSpPr>
          <p:spPr bwMode="auto">
            <a:xfrm>
              <a:off x="2416" y="1506"/>
              <a:ext cx="22" cy="30"/>
            </a:xfrm>
            <a:custGeom>
              <a:avLst/>
              <a:gdLst>
                <a:gd name="T0" fmla="*/ 0 w 29"/>
                <a:gd name="T1" fmla="*/ 0 h 53"/>
                <a:gd name="T2" fmla="*/ 15 w 29"/>
                <a:gd name="T3" fmla="*/ 29 h 53"/>
                <a:gd name="T4" fmla="*/ 29 w 29"/>
                <a:gd name="T5" fmla="*/ 53 h 53"/>
              </a:gdLst>
              <a:ahLst/>
              <a:cxnLst>
                <a:cxn ang="0">
                  <a:pos x="T0" y="T1"/>
                </a:cxn>
                <a:cxn ang="0">
                  <a:pos x="T2" y="T3"/>
                </a:cxn>
                <a:cxn ang="0">
                  <a:pos x="T4" y="T5"/>
                </a:cxn>
              </a:cxnLst>
              <a:rect l="0" t="0" r="r" b="b"/>
              <a:pathLst>
                <a:path w="29" h="53">
                  <a:moveTo>
                    <a:pt x="0" y="0"/>
                  </a:moveTo>
                  <a:lnTo>
                    <a:pt x="15" y="29"/>
                  </a:lnTo>
                  <a:lnTo>
                    <a:pt x="29" y="5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04" name="Line 465"/>
            <p:cNvSpPr>
              <a:spLocks noChangeAspect="1" noChangeShapeType="1"/>
            </p:cNvSpPr>
            <p:nvPr/>
          </p:nvSpPr>
          <p:spPr bwMode="auto">
            <a:xfrm>
              <a:off x="2438"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05" name="Freeform 466"/>
            <p:cNvSpPr>
              <a:spLocks noChangeAspect="1"/>
            </p:cNvSpPr>
            <p:nvPr/>
          </p:nvSpPr>
          <p:spPr bwMode="auto">
            <a:xfrm>
              <a:off x="2456" y="1566"/>
              <a:ext cx="22" cy="27"/>
            </a:xfrm>
            <a:custGeom>
              <a:avLst/>
              <a:gdLst>
                <a:gd name="T0" fmla="*/ 0 w 29"/>
                <a:gd name="T1" fmla="*/ 0 h 48"/>
                <a:gd name="T2" fmla="*/ 15 w 29"/>
                <a:gd name="T3" fmla="*/ 24 h 48"/>
                <a:gd name="T4" fmla="*/ 29 w 29"/>
                <a:gd name="T5" fmla="*/ 48 h 48"/>
              </a:gdLst>
              <a:ahLst/>
              <a:cxnLst>
                <a:cxn ang="0">
                  <a:pos x="T0" y="T1"/>
                </a:cxn>
                <a:cxn ang="0">
                  <a:pos x="T2" y="T3"/>
                </a:cxn>
                <a:cxn ang="0">
                  <a:pos x="T4" y="T5"/>
                </a:cxn>
              </a:cxnLst>
              <a:rect l="0" t="0" r="r" b="b"/>
              <a:pathLst>
                <a:path w="29" h="48">
                  <a:moveTo>
                    <a:pt x="0" y="0"/>
                  </a:moveTo>
                  <a:lnTo>
                    <a:pt x="15" y="24"/>
                  </a:lnTo>
                  <a:lnTo>
                    <a:pt x="29"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06" name="Line 467"/>
            <p:cNvSpPr>
              <a:spLocks noChangeAspect="1" noChangeShapeType="1"/>
            </p:cNvSpPr>
            <p:nvPr/>
          </p:nvSpPr>
          <p:spPr bwMode="auto">
            <a:xfrm>
              <a:off x="2478"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07" name="Freeform 468"/>
            <p:cNvSpPr>
              <a:spLocks noChangeAspect="1"/>
            </p:cNvSpPr>
            <p:nvPr/>
          </p:nvSpPr>
          <p:spPr bwMode="auto">
            <a:xfrm>
              <a:off x="2496" y="1617"/>
              <a:ext cx="22" cy="24"/>
            </a:xfrm>
            <a:custGeom>
              <a:avLst/>
              <a:gdLst>
                <a:gd name="T0" fmla="*/ 0 w 29"/>
                <a:gd name="T1" fmla="*/ 0 h 43"/>
                <a:gd name="T2" fmla="*/ 14 w 29"/>
                <a:gd name="T3" fmla="*/ 19 h 43"/>
                <a:gd name="T4" fmla="*/ 29 w 29"/>
                <a:gd name="T5" fmla="*/ 43 h 43"/>
              </a:gdLst>
              <a:ahLst/>
              <a:cxnLst>
                <a:cxn ang="0">
                  <a:pos x="T0" y="T1"/>
                </a:cxn>
                <a:cxn ang="0">
                  <a:pos x="T2" y="T3"/>
                </a:cxn>
                <a:cxn ang="0">
                  <a:pos x="T4" y="T5"/>
                </a:cxn>
              </a:cxnLst>
              <a:rect l="0" t="0" r="r" b="b"/>
              <a:pathLst>
                <a:path w="29" h="43">
                  <a:moveTo>
                    <a:pt x="0" y="0"/>
                  </a:moveTo>
                  <a:lnTo>
                    <a:pt x="14" y="19"/>
                  </a:lnTo>
                  <a:lnTo>
                    <a:pt x="29" y="4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08" name="Line 469"/>
            <p:cNvSpPr>
              <a:spLocks noChangeAspect="1" noChangeShapeType="1"/>
            </p:cNvSpPr>
            <p:nvPr/>
          </p:nvSpPr>
          <p:spPr bwMode="auto">
            <a:xfrm>
              <a:off x="2518"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09" name="Line 470"/>
            <p:cNvSpPr>
              <a:spLocks noChangeAspect="1" noChangeShapeType="1"/>
            </p:cNvSpPr>
            <p:nvPr/>
          </p:nvSpPr>
          <p:spPr bwMode="auto">
            <a:xfrm>
              <a:off x="2536"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10" name="Freeform 471"/>
            <p:cNvSpPr>
              <a:spLocks noChangeAspect="1"/>
            </p:cNvSpPr>
            <p:nvPr/>
          </p:nvSpPr>
          <p:spPr bwMode="auto">
            <a:xfrm>
              <a:off x="2554" y="1686"/>
              <a:ext cx="21" cy="20"/>
            </a:xfrm>
            <a:custGeom>
              <a:avLst/>
              <a:gdLst>
                <a:gd name="T0" fmla="*/ 0 w 29"/>
                <a:gd name="T1" fmla="*/ 0 h 34"/>
                <a:gd name="T2" fmla="*/ 14 w 29"/>
                <a:gd name="T3" fmla="*/ 20 h 34"/>
                <a:gd name="T4" fmla="*/ 29 w 29"/>
                <a:gd name="T5" fmla="*/ 34 h 34"/>
              </a:gdLst>
              <a:ahLst/>
              <a:cxnLst>
                <a:cxn ang="0">
                  <a:pos x="T0" y="T1"/>
                </a:cxn>
                <a:cxn ang="0">
                  <a:pos x="T2" y="T3"/>
                </a:cxn>
                <a:cxn ang="0">
                  <a:pos x="T4" y="T5"/>
                </a:cxn>
              </a:cxnLst>
              <a:rect l="0" t="0" r="r" b="b"/>
              <a:pathLst>
                <a:path w="29" h="34">
                  <a:moveTo>
                    <a:pt x="0" y="0"/>
                  </a:moveTo>
                  <a:lnTo>
                    <a:pt x="14" y="20"/>
                  </a:lnTo>
                  <a:lnTo>
                    <a:pt x="29" y="3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11" name="Line 472"/>
            <p:cNvSpPr>
              <a:spLocks noChangeAspect="1" noChangeShapeType="1"/>
            </p:cNvSpPr>
            <p:nvPr/>
          </p:nvSpPr>
          <p:spPr bwMode="auto">
            <a:xfrm>
              <a:off x="2575"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12" name="Freeform 473"/>
            <p:cNvSpPr>
              <a:spLocks noChangeAspect="1"/>
            </p:cNvSpPr>
            <p:nvPr/>
          </p:nvSpPr>
          <p:spPr bwMode="auto">
            <a:xfrm>
              <a:off x="2593" y="1725"/>
              <a:ext cx="21" cy="15"/>
            </a:xfrm>
            <a:custGeom>
              <a:avLst/>
              <a:gdLst>
                <a:gd name="T0" fmla="*/ 0 w 28"/>
                <a:gd name="T1" fmla="*/ 0 h 28"/>
                <a:gd name="T2" fmla="*/ 14 w 28"/>
                <a:gd name="T3" fmla="*/ 14 h 28"/>
                <a:gd name="T4" fmla="*/ 28 w 28"/>
                <a:gd name="T5" fmla="*/ 28 h 28"/>
              </a:gdLst>
              <a:ahLst/>
              <a:cxnLst>
                <a:cxn ang="0">
                  <a:pos x="T0" y="T1"/>
                </a:cxn>
                <a:cxn ang="0">
                  <a:pos x="T2" y="T3"/>
                </a:cxn>
                <a:cxn ang="0">
                  <a:pos x="T4" y="T5"/>
                </a:cxn>
              </a:cxnLst>
              <a:rect l="0" t="0" r="r" b="b"/>
              <a:pathLst>
                <a:path w="28" h="28">
                  <a:moveTo>
                    <a:pt x="0" y="0"/>
                  </a:moveTo>
                  <a:lnTo>
                    <a:pt x="14" y="14"/>
                  </a:lnTo>
                  <a:lnTo>
                    <a:pt x="28" y="2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13" name="Line 474"/>
            <p:cNvSpPr>
              <a:spLocks noChangeAspect="1" noChangeShapeType="1"/>
            </p:cNvSpPr>
            <p:nvPr/>
          </p:nvSpPr>
          <p:spPr bwMode="auto">
            <a:xfrm>
              <a:off x="2614"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14" name="Freeform 475"/>
            <p:cNvSpPr>
              <a:spLocks noChangeAspect="1"/>
            </p:cNvSpPr>
            <p:nvPr/>
          </p:nvSpPr>
          <p:spPr bwMode="auto">
            <a:xfrm>
              <a:off x="2632" y="1757"/>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15" name="Line 476"/>
            <p:cNvSpPr>
              <a:spLocks noChangeAspect="1" noChangeShapeType="1"/>
            </p:cNvSpPr>
            <p:nvPr/>
          </p:nvSpPr>
          <p:spPr bwMode="auto">
            <a:xfrm>
              <a:off x="2654"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16" name="Line 477"/>
            <p:cNvSpPr>
              <a:spLocks noChangeAspect="1" noChangeShapeType="1"/>
            </p:cNvSpPr>
            <p:nvPr/>
          </p:nvSpPr>
          <p:spPr bwMode="auto">
            <a:xfrm>
              <a:off x="2672"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17" name="Freeform 478"/>
            <p:cNvSpPr>
              <a:spLocks noChangeAspect="1"/>
            </p:cNvSpPr>
            <p:nvPr/>
          </p:nvSpPr>
          <p:spPr bwMode="auto">
            <a:xfrm>
              <a:off x="2690" y="1797"/>
              <a:ext cx="22" cy="11"/>
            </a:xfrm>
            <a:custGeom>
              <a:avLst/>
              <a:gdLst>
                <a:gd name="T0" fmla="*/ 0 w 29"/>
                <a:gd name="T1" fmla="*/ 0 h 19"/>
                <a:gd name="T2" fmla="*/ 14 w 29"/>
                <a:gd name="T3" fmla="*/ 10 h 19"/>
                <a:gd name="T4" fmla="*/ 29 w 29"/>
                <a:gd name="T5" fmla="*/ 19 h 19"/>
              </a:gdLst>
              <a:ahLst/>
              <a:cxnLst>
                <a:cxn ang="0">
                  <a:pos x="T0" y="T1"/>
                </a:cxn>
                <a:cxn ang="0">
                  <a:pos x="T2" y="T3"/>
                </a:cxn>
                <a:cxn ang="0">
                  <a:pos x="T4" y="T5"/>
                </a:cxn>
              </a:cxnLst>
              <a:rect l="0" t="0" r="r" b="b"/>
              <a:pathLst>
                <a:path w="29" h="19">
                  <a:moveTo>
                    <a:pt x="0" y="0"/>
                  </a:moveTo>
                  <a:lnTo>
                    <a:pt x="14" y="10"/>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18" name="Line 479"/>
            <p:cNvSpPr>
              <a:spLocks noChangeAspect="1" noChangeShapeType="1"/>
            </p:cNvSpPr>
            <p:nvPr/>
          </p:nvSpPr>
          <p:spPr bwMode="auto">
            <a:xfrm>
              <a:off x="2712"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19" name="Freeform 480"/>
            <p:cNvSpPr>
              <a:spLocks noChangeAspect="1"/>
            </p:cNvSpPr>
            <p:nvPr/>
          </p:nvSpPr>
          <p:spPr bwMode="auto">
            <a:xfrm>
              <a:off x="2730" y="1819"/>
              <a:ext cx="22" cy="11"/>
            </a:xfrm>
            <a:custGeom>
              <a:avLst/>
              <a:gdLst>
                <a:gd name="T0" fmla="*/ 0 w 29"/>
                <a:gd name="T1" fmla="*/ 0 h 19"/>
                <a:gd name="T2" fmla="*/ 14 w 29"/>
                <a:gd name="T3" fmla="*/ 9 h 19"/>
                <a:gd name="T4" fmla="*/ 29 w 29"/>
                <a:gd name="T5" fmla="*/ 19 h 19"/>
              </a:gdLst>
              <a:ahLst/>
              <a:cxnLst>
                <a:cxn ang="0">
                  <a:pos x="T0" y="T1"/>
                </a:cxn>
                <a:cxn ang="0">
                  <a:pos x="T2" y="T3"/>
                </a:cxn>
                <a:cxn ang="0">
                  <a:pos x="T4" y="T5"/>
                </a:cxn>
              </a:cxnLst>
              <a:rect l="0" t="0" r="r" b="b"/>
              <a:pathLst>
                <a:path w="29" h="19">
                  <a:moveTo>
                    <a:pt x="0" y="0"/>
                  </a:moveTo>
                  <a:lnTo>
                    <a:pt x="14" y="9"/>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20" name="Line 481"/>
            <p:cNvSpPr>
              <a:spLocks noChangeAspect="1" noChangeShapeType="1"/>
            </p:cNvSpPr>
            <p:nvPr/>
          </p:nvSpPr>
          <p:spPr bwMode="auto">
            <a:xfrm>
              <a:off x="2752"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21" name="Line 482"/>
            <p:cNvSpPr>
              <a:spLocks noChangeAspect="1" noChangeShapeType="1"/>
            </p:cNvSpPr>
            <p:nvPr/>
          </p:nvSpPr>
          <p:spPr bwMode="auto">
            <a:xfrm>
              <a:off x="2770"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22" name="Freeform 483"/>
            <p:cNvSpPr>
              <a:spLocks noChangeAspect="1"/>
            </p:cNvSpPr>
            <p:nvPr/>
          </p:nvSpPr>
          <p:spPr bwMode="auto">
            <a:xfrm>
              <a:off x="2788" y="1846"/>
              <a:ext cx="21" cy="5"/>
            </a:xfrm>
            <a:custGeom>
              <a:avLst/>
              <a:gdLst>
                <a:gd name="T0" fmla="*/ 0 w 28"/>
                <a:gd name="T1" fmla="*/ 0 h 9"/>
                <a:gd name="T2" fmla="*/ 14 w 28"/>
                <a:gd name="T3" fmla="*/ 4 h 9"/>
                <a:gd name="T4" fmla="*/ 28 w 28"/>
                <a:gd name="T5" fmla="*/ 9 h 9"/>
              </a:gdLst>
              <a:ahLst/>
              <a:cxnLst>
                <a:cxn ang="0">
                  <a:pos x="T0" y="T1"/>
                </a:cxn>
                <a:cxn ang="0">
                  <a:pos x="T2" y="T3"/>
                </a:cxn>
                <a:cxn ang="0">
                  <a:pos x="T4" y="T5"/>
                </a:cxn>
              </a:cxnLst>
              <a:rect l="0" t="0" r="r" b="b"/>
              <a:pathLst>
                <a:path w="28" h="9">
                  <a:moveTo>
                    <a:pt x="0" y="0"/>
                  </a:moveTo>
                  <a:lnTo>
                    <a:pt x="14" y="4"/>
                  </a:lnTo>
                  <a:lnTo>
                    <a:pt x="28"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23" name="Line 484"/>
            <p:cNvSpPr>
              <a:spLocks noChangeAspect="1" noChangeShapeType="1"/>
            </p:cNvSpPr>
            <p:nvPr/>
          </p:nvSpPr>
          <p:spPr bwMode="auto">
            <a:xfrm>
              <a:off x="2809"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24" name="Freeform 485"/>
            <p:cNvSpPr>
              <a:spLocks noChangeAspect="1"/>
            </p:cNvSpPr>
            <p:nvPr/>
          </p:nvSpPr>
          <p:spPr bwMode="auto">
            <a:xfrm>
              <a:off x="2827" y="1857"/>
              <a:ext cx="22" cy="5"/>
            </a:xfrm>
            <a:custGeom>
              <a:avLst/>
              <a:gdLst>
                <a:gd name="T0" fmla="*/ 0 w 29"/>
                <a:gd name="T1" fmla="*/ 0 h 9"/>
                <a:gd name="T2" fmla="*/ 15 w 29"/>
                <a:gd name="T3" fmla="*/ 5 h 9"/>
                <a:gd name="T4" fmla="*/ 29 w 29"/>
                <a:gd name="T5" fmla="*/ 9 h 9"/>
              </a:gdLst>
              <a:ahLst/>
              <a:cxnLst>
                <a:cxn ang="0">
                  <a:pos x="T0" y="T1"/>
                </a:cxn>
                <a:cxn ang="0">
                  <a:pos x="T2" y="T3"/>
                </a:cxn>
                <a:cxn ang="0">
                  <a:pos x="T4" y="T5"/>
                </a:cxn>
              </a:cxnLst>
              <a:rect l="0" t="0" r="r" b="b"/>
              <a:pathLst>
                <a:path w="29" h="9">
                  <a:moveTo>
                    <a:pt x="0" y="0"/>
                  </a:moveTo>
                  <a:lnTo>
                    <a:pt x="15" y="5"/>
                  </a:lnTo>
                  <a:lnTo>
                    <a:pt x="29"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25" name="Line 486"/>
            <p:cNvSpPr>
              <a:spLocks noChangeAspect="1" noChangeShapeType="1"/>
            </p:cNvSpPr>
            <p:nvPr/>
          </p:nvSpPr>
          <p:spPr bwMode="auto">
            <a:xfrm>
              <a:off x="2849"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26" name="Freeform 487"/>
            <p:cNvSpPr>
              <a:spLocks noChangeAspect="1"/>
            </p:cNvSpPr>
            <p:nvPr/>
          </p:nvSpPr>
          <p:spPr bwMode="auto">
            <a:xfrm>
              <a:off x="2867" y="1868"/>
              <a:ext cx="21" cy="5"/>
            </a:xfrm>
            <a:custGeom>
              <a:avLst/>
              <a:gdLst>
                <a:gd name="T0" fmla="*/ 0 w 29"/>
                <a:gd name="T1" fmla="*/ 0 h 10"/>
                <a:gd name="T2" fmla="*/ 14 w 29"/>
                <a:gd name="T3" fmla="*/ 5 h 10"/>
                <a:gd name="T4" fmla="*/ 29 w 29"/>
                <a:gd name="T5" fmla="*/ 10 h 10"/>
              </a:gdLst>
              <a:ahLst/>
              <a:cxnLst>
                <a:cxn ang="0">
                  <a:pos x="T0" y="T1"/>
                </a:cxn>
                <a:cxn ang="0">
                  <a:pos x="T2" y="T3"/>
                </a:cxn>
                <a:cxn ang="0">
                  <a:pos x="T4" y="T5"/>
                </a:cxn>
              </a:cxnLst>
              <a:rect l="0" t="0" r="r" b="b"/>
              <a:pathLst>
                <a:path w="29" h="10">
                  <a:moveTo>
                    <a:pt x="0" y="0"/>
                  </a:moveTo>
                  <a:lnTo>
                    <a:pt x="14" y="5"/>
                  </a:lnTo>
                  <a:lnTo>
                    <a:pt x="29"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27" name="Line 488"/>
            <p:cNvSpPr>
              <a:spLocks noChangeAspect="1" noChangeShapeType="1"/>
            </p:cNvSpPr>
            <p:nvPr/>
          </p:nvSpPr>
          <p:spPr bwMode="auto">
            <a:xfrm>
              <a:off x="2888"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28" name="Line 489"/>
            <p:cNvSpPr>
              <a:spLocks noChangeAspect="1" noChangeShapeType="1"/>
            </p:cNvSpPr>
            <p:nvPr/>
          </p:nvSpPr>
          <p:spPr bwMode="auto">
            <a:xfrm>
              <a:off x="2906"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29" name="Freeform 490"/>
            <p:cNvSpPr>
              <a:spLocks noChangeAspect="1"/>
            </p:cNvSpPr>
            <p:nvPr/>
          </p:nvSpPr>
          <p:spPr bwMode="auto">
            <a:xfrm>
              <a:off x="2924" y="1881"/>
              <a:ext cx="22" cy="3"/>
            </a:xfrm>
            <a:custGeom>
              <a:avLst/>
              <a:gdLst>
                <a:gd name="T0" fmla="*/ 0 w 29"/>
                <a:gd name="T1" fmla="*/ 0 h 5"/>
                <a:gd name="T2" fmla="*/ 14 w 29"/>
                <a:gd name="T3" fmla="*/ 5 h 5"/>
                <a:gd name="T4" fmla="*/ 29 w 29"/>
                <a:gd name="T5" fmla="*/ 5 h 5"/>
              </a:gdLst>
              <a:ahLst/>
              <a:cxnLst>
                <a:cxn ang="0">
                  <a:pos x="T0" y="T1"/>
                </a:cxn>
                <a:cxn ang="0">
                  <a:pos x="T2" y="T3"/>
                </a:cxn>
                <a:cxn ang="0">
                  <a:pos x="T4" y="T5"/>
                </a:cxn>
              </a:cxnLst>
              <a:rect l="0" t="0" r="r" b="b"/>
              <a:pathLst>
                <a:path w="29" h="5">
                  <a:moveTo>
                    <a:pt x="0" y="0"/>
                  </a:moveTo>
                  <a:lnTo>
                    <a:pt x="14"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30" name="Line 491"/>
            <p:cNvSpPr>
              <a:spLocks noChangeAspect="1" noChangeShapeType="1"/>
            </p:cNvSpPr>
            <p:nvPr/>
          </p:nvSpPr>
          <p:spPr bwMode="auto">
            <a:xfrm>
              <a:off x="2946"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31" name="Freeform 492"/>
            <p:cNvSpPr>
              <a:spLocks noChangeAspect="1"/>
            </p:cNvSpPr>
            <p:nvPr/>
          </p:nvSpPr>
          <p:spPr bwMode="auto">
            <a:xfrm>
              <a:off x="2964" y="1887"/>
              <a:ext cx="21" cy="2"/>
            </a:xfrm>
            <a:custGeom>
              <a:avLst/>
              <a:gdLst>
                <a:gd name="T0" fmla="*/ 0 w 28"/>
                <a:gd name="T1" fmla="*/ 0 h 4"/>
                <a:gd name="T2" fmla="*/ 14 w 28"/>
                <a:gd name="T3" fmla="*/ 4 h 4"/>
                <a:gd name="T4" fmla="*/ 28 w 28"/>
                <a:gd name="T5" fmla="*/ 4 h 4"/>
              </a:gdLst>
              <a:ahLst/>
              <a:cxnLst>
                <a:cxn ang="0">
                  <a:pos x="T0" y="T1"/>
                </a:cxn>
                <a:cxn ang="0">
                  <a:pos x="T2" y="T3"/>
                </a:cxn>
                <a:cxn ang="0">
                  <a:pos x="T4" y="T5"/>
                </a:cxn>
              </a:cxnLst>
              <a:rect l="0" t="0" r="r" b="b"/>
              <a:pathLst>
                <a:path w="28" h="4">
                  <a:moveTo>
                    <a:pt x="0" y="0"/>
                  </a:moveTo>
                  <a:lnTo>
                    <a:pt x="14" y="4"/>
                  </a:lnTo>
                  <a:lnTo>
                    <a:pt x="28"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32" name="Line 493"/>
            <p:cNvSpPr>
              <a:spLocks noChangeAspect="1" noChangeShapeType="1"/>
            </p:cNvSpPr>
            <p:nvPr/>
          </p:nvSpPr>
          <p:spPr bwMode="auto">
            <a:xfrm>
              <a:off x="2985"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33" name="Line 494"/>
            <p:cNvSpPr>
              <a:spLocks noChangeAspect="1" noChangeShapeType="1"/>
            </p:cNvSpPr>
            <p:nvPr/>
          </p:nvSpPr>
          <p:spPr bwMode="auto">
            <a:xfrm>
              <a:off x="3003"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34" name="Freeform 495"/>
            <p:cNvSpPr>
              <a:spLocks noChangeAspect="1"/>
            </p:cNvSpPr>
            <p:nvPr/>
          </p:nvSpPr>
          <p:spPr bwMode="auto">
            <a:xfrm>
              <a:off x="3021" y="1892"/>
              <a:ext cx="22" cy="3"/>
            </a:xfrm>
            <a:custGeom>
              <a:avLst/>
              <a:gdLst>
                <a:gd name="T0" fmla="*/ 0 w 29"/>
                <a:gd name="T1" fmla="*/ 0 h 5"/>
                <a:gd name="T2" fmla="*/ 15 w 29"/>
                <a:gd name="T3" fmla="*/ 5 h 5"/>
                <a:gd name="T4" fmla="*/ 29 w 29"/>
                <a:gd name="T5" fmla="*/ 5 h 5"/>
              </a:gdLst>
              <a:ahLst/>
              <a:cxnLst>
                <a:cxn ang="0">
                  <a:pos x="T0" y="T1"/>
                </a:cxn>
                <a:cxn ang="0">
                  <a:pos x="T2" y="T3"/>
                </a:cxn>
                <a:cxn ang="0">
                  <a:pos x="T4" y="T5"/>
                </a:cxn>
              </a:cxnLst>
              <a:rect l="0" t="0" r="r" b="b"/>
              <a:pathLst>
                <a:path w="29" h="5">
                  <a:moveTo>
                    <a:pt x="0" y="0"/>
                  </a:moveTo>
                  <a:lnTo>
                    <a:pt x="15"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35" name="Line 496"/>
            <p:cNvSpPr>
              <a:spLocks noChangeAspect="1" noChangeShapeType="1"/>
            </p:cNvSpPr>
            <p:nvPr/>
          </p:nvSpPr>
          <p:spPr bwMode="auto">
            <a:xfrm>
              <a:off x="3043"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36" name="Freeform 497"/>
            <p:cNvSpPr>
              <a:spLocks noChangeAspect="1"/>
            </p:cNvSpPr>
            <p:nvPr/>
          </p:nvSpPr>
          <p:spPr bwMode="auto">
            <a:xfrm>
              <a:off x="3061" y="1895"/>
              <a:ext cx="22" cy="2"/>
            </a:xfrm>
            <a:custGeom>
              <a:avLst/>
              <a:gdLst>
                <a:gd name="T0" fmla="*/ 0 w 29"/>
                <a:gd name="T1" fmla="*/ 0 h 5"/>
                <a:gd name="T2" fmla="*/ 15 w 29"/>
                <a:gd name="T3" fmla="*/ 0 h 5"/>
                <a:gd name="T4" fmla="*/ 29 w 29"/>
                <a:gd name="T5" fmla="*/ 5 h 5"/>
              </a:gdLst>
              <a:ahLst/>
              <a:cxnLst>
                <a:cxn ang="0">
                  <a:pos x="T0" y="T1"/>
                </a:cxn>
                <a:cxn ang="0">
                  <a:pos x="T2" y="T3"/>
                </a:cxn>
                <a:cxn ang="0">
                  <a:pos x="T4" y="T5"/>
                </a:cxn>
              </a:cxnLst>
              <a:rect l="0" t="0" r="r" b="b"/>
              <a:pathLst>
                <a:path w="29" h="5">
                  <a:moveTo>
                    <a:pt x="0" y="0"/>
                  </a:moveTo>
                  <a:lnTo>
                    <a:pt x="15" y="0"/>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37" name="Line 498"/>
            <p:cNvSpPr>
              <a:spLocks noChangeAspect="1" noChangeShapeType="1"/>
            </p:cNvSpPr>
            <p:nvPr/>
          </p:nvSpPr>
          <p:spPr bwMode="auto">
            <a:xfrm>
              <a:off x="308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38" name="Freeform 499"/>
            <p:cNvSpPr>
              <a:spLocks noChangeAspect="1"/>
            </p:cNvSpPr>
            <p:nvPr/>
          </p:nvSpPr>
          <p:spPr bwMode="auto">
            <a:xfrm>
              <a:off x="3101" y="1897"/>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39" name="Line 500"/>
            <p:cNvSpPr>
              <a:spLocks noChangeAspect="1" noChangeShapeType="1"/>
            </p:cNvSpPr>
            <p:nvPr/>
          </p:nvSpPr>
          <p:spPr bwMode="auto">
            <a:xfrm>
              <a:off x="312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40" name="Freeform 501"/>
            <p:cNvSpPr>
              <a:spLocks noChangeAspect="1"/>
            </p:cNvSpPr>
            <p:nvPr/>
          </p:nvSpPr>
          <p:spPr bwMode="auto">
            <a:xfrm>
              <a:off x="3141" y="1897"/>
              <a:ext cx="18" cy="3"/>
            </a:xfrm>
            <a:custGeom>
              <a:avLst/>
              <a:gdLst>
                <a:gd name="T0" fmla="*/ 0 w 24"/>
                <a:gd name="T1" fmla="*/ 0 h 5"/>
                <a:gd name="T2" fmla="*/ 9 w 24"/>
                <a:gd name="T3" fmla="*/ 0 h 5"/>
                <a:gd name="T4" fmla="*/ 24 w 24"/>
                <a:gd name="T5" fmla="*/ 5 h 5"/>
              </a:gdLst>
              <a:ahLst/>
              <a:cxnLst>
                <a:cxn ang="0">
                  <a:pos x="T0" y="T1"/>
                </a:cxn>
                <a:cxn ang="0">
                  <a:pos x="T2" y="T3"/>
                </a:cxn>
                <a:cxn ang="0">
                  <a:pos x="T4" y="T5"/>
                </a:cxn>
              </a:cxnLst>
              <a:rect l="0" t="0" r="r" b="b"/>
              <a:pathLst>
                <a:path w="24" h="5">
                  <a:moveTo>
                    <a:pt x="0" y="0"/>
                  </a:moveTo>
                  <a:lnTo>
                    <a:pt x="9" y="0"/>
                  </a:lnTo>
                  <a:lnTo>
                    <a:pt x="24"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41" name="Freeform 502"/>
            <p:cNvSpPr>
              <a:spLocks noChangeAspect="1"/>
            </p:cNvSpPr>
            <p:nvPr/>
          </p:nvSpPr>
          <p:spPr bwMode="auto">
            <a:xfrm>
              <a:off x="3159"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42" name="Line 503"/>
            <p:cNvSpPr>
              <a:spLocks noChangeAspect="1" noChangeShapeType="1"/>
            </p:cNvSpPr>
            <p:nvPr/>
          </p:nvSpPr>
          <p:spPr bwMode="auto">
            <a:xfrm>
              <a:off x="318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43" name="Freeform 504"/>
            <p:cNvSpPr>
              <a:spLocks noChangeAspect="1"/>
            </p:cNvSpPr>
            <p:nvPr/>
          </p:nvSpPr>
          <p:spPr bwMode="auto">
            <a:xfrm>
              <a:off x="3198" y="1900"/>
              <a:ext cx="21"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44" name="Line 505"/>
            <p:cNvSpPr>
              <a:spLocks noChangeAspect="1" noChangeShapeType="1"/>
            </p:cNvSpPr>
            <p:nvPr/>
          </p:nvSpPr>
          <p:spPr bwMode="auto">
            <a:xfrm>
              <a:off x="321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45" name="Line 506"/>
            <p:cNvSpPr>
              <a:spLocks noChangeAspect="1" noChangeShapeType="1"/>
            </p:cNvSpPr>
            <p:nvPr/>
          </p:nvSpPr>
          <p:spPr bwMode="auto">
            <a:xfrm>
              <a:off x="3237"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46" name="Freeform 507"/>
            <p:cNvSpPr>
              <a:spLocks noChangeAspect="1"/>
            </p:cNvSpPr>
            <p:nvPr/>
          </p:nvSpPr>
          <p:spPr bwMode="auto">
            <a:xfrm>
              <a:off x="3255" y="1900"/>
              <a:ext cx="22" cy="2"/>
            </a:xfrm>
            <a:custGeom>
              <a:avLst/>
              <a:gdLst>
                <a:gd name="T0" fmla="*/ 0 w 29"/>
                <a:gd name="T1" fmla="*/ 0 h 4"/>
                <a:gd name="T2" fmla="*/ 15 w 29"/>
                <a:gd name="T3" fmla="*/ 0 h 4"/>
                <a:gd name="T4" fmla="*/ 29 w 29"/>
                <a:gd name="T5" fmla="*/ 4 h 4"/>
              </a:gdLst>
              <a:ahLst/>
              <a:cxnLst>
                <a:cxn ang="0">
                  <a:pos x="T0" y="T1"/>
                </a:cxn>
                <a:cxn ang="0">
                  <a:pos x="T2" y="T3"/>
                </a:cxn>
                <a:cxn ang="0">
                  <a:pos x="T4" y="T5"/>
                </a:cxn>
              </a:cxnLst>
              <a:rect l="0" t="0" r="r" b="b"/>
              <a:pathLst>
                <a:path w="29" h="4">
                  <a:moveTo>
                    <a:pt x="0" y="0"/>
                  </a:moveTo>
                  <a:lnTo>
                    <a:pt x="15" y="0"/>
                  </a:lnTo>
                  <a:lnTo>
                    <a:pt x="29"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47" name="Line 508"/>
            <p:cNvSpPr>
              <a:spLocks noChangeAspect="1" noChangeShapeType="1"/>
            </p:cNvSpPr>
            <p:nvPr/>
          </p:nvSpPr>
          <p:spPr bwMode="auto">
            <a:xfrm>
              <a:off x="327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48" name="Freeform 509"/>
            <p:cNvSpPr>
              <a:spLocks noChangeAspect="1"/>
            </p:cNvSpPr>
            <p:nvPr/>
          </p:nvSpPr>
          <p:spPr bwMode="auto">
            <a:xfrm>
              <a:off x="3295" y="1902"/>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49" name="Line 510"/>
            <p:cNvSpPr>
              <a:spLocks noChangeAspect="1" noChangeShapeType="1"/>
            </p:cNvSpPr>
            <p:nvPr/>
          </p:nvSpPr>
          <p:spPr bwMode="auto">
            <a:xfrm>
              <a:off x="331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50" name="Freeform 511"/>
            <p:cNvSpPr>
              <a:spLocks noChangeAspect="1"/>
            </p:cNvSpPr>
            <p:nvPr/>
          </p:nvSpPr>
          <p:spPr bwMode="auto">
            <a:xfrm>
              <a:off x="3335"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51" name="Line 512"/>
            <p:cNvSpPr>
              <a:spLocks noChangeAspect="1" noChangeShapeType="1"/>
            </p:cNvSpPr>
            <p:nvPr/>
          </p:nvSpPr>
          <p:spPr bwMode="auto">
            <a:xfrm>
              <a:off x="3356"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52" name="Freeform 513"/>
            <p:cNvSpPr>
              <a:spLocks noChangeAspect="1"/>
            </p:cNvSpPr>
            <p:nvPr/>
          </p:nvSpPr>
          <p:spPr bwMode="auto">
            <a:xfrm>
              <a:off x="288" y="1901"/>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grpSp>
      <p:grpSp>
        <p:nvGrpSpPr>
          <p:cNvPr id="1353" name="Group 514"/>
          <p:cNvGrpSpPr>
            <a:grpSpLocks/>
          </p:cNvGrpSpPr>
          <p:nvPr/>
        </p:nvGrpSpPr>
        <p:grpSpPr bwMode="auto">
          <a:xfrm rot="-16200000">
            <a:off x="4809332" y="2829718"/>
            <a:ext cx="1644650" cy="201613"/>
            <a:chOff x="253" y="586"/>
            <a:chExt cx="3121" cy="1317"/>
          </a:xfrm>
        </p:grpSpPr>
        <p:sp>
          <p:nvSpPr>
            <p:cNvPr id="1354" name="Line 515"/>
            <p:cNvSpPr>
              <a:spLocks noChangeShapeType="1"/>
            </p:cNvSpPr>
            <p:nvPr/>
          </p:nvSpPr>
          <p:spPr bwMode="auto">
            <a:xfrm>
              <a:off x="253"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55" name="Freeform 516"/>
            <p:cNvSpPr>
              <a:spLocks/>
            </p:cNvSpPr>
            <p:nvPr/>
          </p:nvSpPr>
          <p:spPr bwMode="auto">
            <a:xfrm>
              <a:off x="271"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56" name="Freeform 517"/>
            <p:cNvSpPr>
              <a:spLocks/>
            </p:cNvSpPr>
            <p:nvPr/>
          </p:nvSpPr>
          <p:spPr bwMode="auto">
            <a:xfrm>
              <a:off x="310" y="1902"/>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57" name="Line 518"/>
            <p:cNvSpPr>
              <a:spLocks noChangeShapeType="1"/>
            </p:cNvSpPr>
            <p:nvPr/>
          </p:nvSpPr>
          <p:spPr bwMode="auto">
            <a:xfrm>
              <a:off x="332"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58" name="Freeform 519"/>
            <p:cNvSpPr>
              <a:spLocks/>
            </p:cNvSpPr>
            <p:nvPr/>
          </p:nvSpPr>
          <p:spPr bwMode="auto">
            <a:xfrm>
              <a:off x="350" y="1900"/>
              <a:ext cx="22" cy="2"/>
            </a:xfrm>
            <a:custGeom>
              <a:avLst/>
              <a:gdLst>
                <a:gd name="T0" fmla="*/ 0 w 29"/>
                <a:gd name="T1" fmla="*/ 4 h 4"/>
                <a:gd name="T2" fmla="*/ 14 w 29"/>
                <a:gd name="T3" fmla="*/ 0 h 4"/>
                <a:gd name="T4" fmla="*/ 29 w 29"/>
                <a:gd name="T5" fmla="*/ 0 h 4"/>
              </a:gdLst>
              <a:ahLst/>
              <a:cxnLst>
                <a:cxn ang="0">
                  <a:pos x="T0" y="T1"/>
                </a:cxn>
                <a:cxn ang="0">
                  <a:pos x="T2" y="T3"/>
                </a:cxn>
                <a:cxn ang="0">
                  <a:pos x="T4" y="T5"/>
                </a:cxn>
              </a:cxnLst>
              <a:rect l="0" t="0" r="r" b="b"/>
              <a:pathLst>
                <a:path w="29" h="4">
                  <a:moveTo>
                    <a:pt x="0" y="4"/>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59" name="Line 520"/>
            <p:cNvSpPr>
              <a:spLocks noChangeShapeType="1"/>
            </p:cNvSpPr>
            <p:nvPr/>
          </p:nvSpPr>
          <p:spPr bwMode="auto">
            <a:xfrm>
              <a:off x="372"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0" name="Line 521"/>
            <p:cNvSpPr>
              <a:spLocks noChangeShapeType="1"/>
            </p:cNvSpPr>
            <p:nvPr/>
          </p:nvSpPr>
          <p:spPr bwMode="auto">
            <a:xfrm>
              <a:off x="39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1" name="Freeform 522"/>
            <p:cNvSpPr>
              <a:spLocks/>
            </p:cNvSpPr>
            <p:nvPr/>
          </p:nvSpPr>
          <p:spPr bwMode="auto">
            <a:xfrm>
              <a:off x="408" y="1900"/>
              <a:ext cx="21"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2" name="Line 523"/>
            <p:cNvSpPr>
              <a:spLocks noChangeShapeType="1"/>
            </p:cNvSpPr>
            <p:nvPr/>
          </p:nvSpPr>
          <p:spPr bwMode="auto">
            <a:xfrm>
              <a:off x="42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3" name="Freeform 524"/>
            <p:cNvSpPr>
              <a:spLocks/>
            </p:cNvSpPr>
            <p:nvPr/>
          </p:nvSpPr>
          <p:spPr bwMode="auto">
            <a:xfrm>
              <a:off x="447"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4" name="Freeform 525"/>
            <p:cNvSpPr>
              <a:spLocks/>
            </p:cNvSpPr>
            <p:nvPr/>
          </p:nvSpPr>
          <p:spPr bwMode="auto">
            <a:xfrm>
              <a:off x="468" y="1897"/>
              <a:ext cx="18" cy="3"/>
            </a:xfrm>
            <a:custGeom>
              <a:avLst/>
              <a:gdLst>
                <a:gd name="T0" fmla="*/ 0 w 24"/>
                <a:gd name="T1" fmla="*/ 5 h 5"/>
                <a:gd name="T2" fmla="*/ 15 w 24"/>
                <a:gd name="T3" fmla="*/ 0 h 5"/>
                <a:gd name="T4" fmla="*/ 24 w 24"/>
                <a:gd name="T5" fmla="*/ 0 h 5"/>
              </a:gdLst>
              <a:ahLst/>
              <a:cxnLst>
                <a:cxn ang="0">
                  <a:pos x="T0" y="T1"/>
                </a:cxn>
                <a:cxn ang="0">
                  <a:pos x="T2" y="T3"/>
                </a:cxn>
                <a:cxn ang="0">
                  <a:pos x="T4" y="T5"/>
                </a:cxn>
              </a:cxnLst>
              <a:rect l="0" t="0" r="r" b="b"/>
              <a:pathLst>
                <a:path w="24" h="5">
                  <a:moveTo>
                    <a:pt x="0" y="5"/>
                  </a:moveTo>
                  <a:lnTo>
                    <a:pt x="15"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5" name="Line 526"/>
            <p:cNvSpPr>
              <a:spLocks noChangeShapeType="1"/>
            </p:cNvSpPr>
            <p:nvPr/>
          </p:nvSpPr>
          <p:spPr bwMode="auto">
            <a:xfrm>
              <a:off x="48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6" name="Freeform 527"/>
            <p:cNvSpPr>
              <a:spLocks/>
            </p:cNvSpPr>
            <p:nvPr/>
          </p:nvSpPr>
          <p:spPr bwMode="auto">
            <a:xfrm>
              <a:off x="504" y="1897"/>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7" name="Line 528"/>
            <p:cNvSpPr>
              <a:spLocks noChangeShapeType="1"/>
            </p:cNvSpPr>
            <p:nvPr/>
          </p:nvSpPr>
          <p:spPr bwMode="auto">
            <a:xfrm>
              <a:off x="52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8" name="Freeform 529"/>
            <p:cNvSpPr>
              <a:spLocks/>
            </p:cNvSpPr>
            <p:nvPr/>
          </p:nvSpPr>
          <p:spPr bwMode="auto">
            <a:xfrm>
              <a:off x="544" y="1895"/>
              <a:ext cx="22" cy="2"/>
            </a:xfrm>
            <a:custGeom>
              <a:avLst/>
              <a:gdLst>
                <a:gd name="T0" fmla="*/ 0 w 29"/>
                <a:gd name="T1" fmla="*/ 5 h 5"/>
                <a:gd name="T2" fmla="*/ 14 w 29"/>
                <a:gd name="T3" fmla="*/ 0 h 5"/>
                <a:gd name="T4" fmla="*/ 29 w 29"/>
                <a:gd name="T5" fmla="*/ 0 h 5"/>
              </a:gdLst>
              <a:ahLst/>
              <a:cxnLst>
                <a:cxn ang="0">
                  <a:pos x="T0" y="T1"/>
                </a:cxn>
                <a:cxn ang="0">
                  <a:pos x="T2" y="T3"/>
                </a:cxn>
                <a:cxn ang="0">
                  <a:pos x="T4" y="T5"/>
                </a:cxn>
              </a:cxnLst>
              <a:rect l="0" t="0" r="r" b="b"/>
              <a:pathLst>
                <a:path w="29" h="5">
                  <a:moveTo>
                    <a:pt x="0" y="5"/>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9" name="Line 530"/>
            <p:cNvSpPr>
              <a:spLocks noChangeShapeType="1"/>
            </p:cNvSpPr>
            <p:nvPr/>
          </p:nvSpPr>
          <p:spPr bwMode="auto">
            <a:xfrm>
              <a:off x="566"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70" name="Freeform 531"/>
            <p:cNvSpPr>
              <a:spLocks/>
            </p:cNvSpPr>
            <p:nvPr/>
          </p:nvSpPr>
          <p:spPr bwMode="auto">
            <a:xfrm>
              <a:off x="584" y="1892"/>
              <a:ext cx="22" cy="3"/>
            </a:xfrm>
            <a:custGeom>
              <a:avLst/>
              <a:gdLst>
                <a:gd name="T0" fmla="*/ 0 w 29"/>
                <a:gd name="T1" fmla="*/ 5 h 5"/>
                <a:gd name="T2" fmla="*/ 14 w 29"/>
                <a:gd name="T3" fmla="*/ 5 h 5"/>
                <a:gd name="T4" fmla="*/ 29 w 29"/>
                <a:gd name="T5" fmla="*/ 0 h 5"/>
              </a:gdLst>
              <a:ahLst/>
              <a:cxnLst>
                <a:cxn ang="0">
                  <a:pos x="T0" y="T1"/>
                </a:cxn>
                <a:cxn ang="0">
                  <a:pos x="T2" y="T3"/>
                </a:cxn>
                <a:cxn ang="0">
                  <a:pos x="T4" y="T5"/>
                </a:cxn>
              </a:cxnLst>
              <a:rect l="0" t="0" r="r" b="b"/>
              <a:pathLst>
                <a:path w="29" h="5">
                  <a:moveTo>
                    <a:pt x="0" y="5"/>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71" name="Line 532"/>
            <p:cNvSpPr>
              <a:spLocks noChangeShapeType="1"/>
            </p:cNvSpPr>
            <p:nvPr/>
          </p:nvSpPr>
          <p:spPr bwMode="auto">
            <a:xfrm flipV="1">
              <a:off x="606"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72" name="Line 533"/>
            <p:cNvSpPr>
              <a:spLocks noChangeShapeType="1"/>
            </p:cNvSpPr>
            <p:nvPr/>
          </p:nvSpPr>
          <p:spPr bwMode="auto">
            <a:xfrm>
              <a:off x="624"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73" name="Freeform 534"/>
            <p:cNvSpPr>
              <a:spLocks/>
            </p:cNvSpPr>
            <p:nvPr/>
          </p:nvSpPr>
          <p:spPr bwMode="auto">
            <a:xfrm>
              <a:off x="642" y="1887"/>
              <a:ext cx="21" cy="2"/>
            </a:xfrm>
            <a:custGeom>
              <a:avLst/>
              <a:gdLst>
                <a:gd name="T0" fmla="*/ 0 w 28"/>
                <a:gd name="T1" fmla="*/ 4 h 4"/>
                <a:gd name="T2" fmla="*/ 14 w 28"/>
                <a:gd name="T3" fmla="*/ 4 h 4"/>
                <a:gd name="T4" fmla="*/ 28 w 28"/>
                <a:gd name="T5" fmla="*/ 0 h 4"/>
              </a:gdLst>
              <a:ahLst/>
              <a:cxnLst>
                <a:cxn ang="0">
                  <a:pos x="T0" y="T1"/>
                </a:cxn>
                <a:cxn ang="0">
                  <a:pos x="T2" y="T3"/>
                </a:cxn>
                <a:cxn ang="0">
                  <a:pos x="T4" y="T5"/>
                </a:cxn>
              </a:cxnLst>
              <a:rect l="0" t="0" r="r" b="b"/>
              <a:pathLst>
                <a:path w="28" h="4">
                  <a:moveTo>
                    <a:pt x="0" y="4"/>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74" name="Line 535"/>
            <p:cNvSpPr>
              <a:spLocks noChangeShapeType="1"/>
            </p:cNvSpPr>
            <p:nvPr/>
          </p:nvSpPr>
          <p:spPr bwMode="auto">
            <a:xfrm flipV="1">
              <a:off x="663"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75" name="Freeform 536"/>
            <p:cNvSpPr>
              <a:spLocks/>
            </p:cNvSpPr>
            <p:nvPr/>
          </p:nvSpPr>
          <p:spPr bwMode="auto">
            <a:xfrm>
              <a:off x="681" y="1881"/>
              <a:ext cx="22" cy="3"/>
            </a:xfrm>
            <a:custGeom>
              <a:avLst/>
              <a:gdLst>
                <a:gd name="T0" fmla="*/ 0 w 29"/>
                <a:gd name="T1" fmla="*/ 5 h 5"/>
                <a:gd name="T2" fmla="*/ 15 w 29"/>
                <a:gd name="T3" fmla="*/ 5 h 5"/>
                <a:gd name="T4" fmla="*/ 29 w 29"/>
                <a:gd name="T5" fmla="*/ 0 h 5"/>
              </a:gdLst>
              <a:ahLst/>
              <a:cxnLst>
                <a:cxn ang="0">
                  <a:pos x="T0" y="T1"/>
                </a:cxn>
                <a:cxn ang="0">
                  <a:pos x="T2" y="T3"/>
                </a:cxn>
                <a:cxn ang="0">
                  <a:pos x="T4" y="T5"/>
                </a:cxn>
              </a:cxnLst>
              <a:rect l="0" t="0" r="r" b="b"/>
              <a:pathLst>
                <a:path w="29" h="5">
                  <a:moveTo>
                    <a:pt x="0" y="5"/>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76" name="Line 537"/>
            <p:cNvSpPr>
              <a:spLocks noChangeShapeType="1"/>
            </p:cNvSpPr>
            <p:nvPr/>
          </p:nvSpPr>
          <p:spPr bwMode="auto">
            <a:xfrm flipV="1">
              <a:off x="703"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77" name="Line 538"/>
            <p:cNvSpPr>
              <a:spLocks noChangeShapeType="1"/>
            </p:cNvSpPr>
            <p:nvPr/>
          </p:nvSpPr>
          <p:spPr bwMode="auto">
            <a:xfrm flipV="1">
              <a:off x="721"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78" name="Freeform 539"/>
            <p:cNvSpPr>
              <a:spLocks/>
            </p:cNvSpPr>
            <p:nvPr/>
          </p:nvSpPr>
          <p:spPr bwMode="auto">
            <a:xfrm>
              <a:off x="739" y="1868"/>
              <a:ext cx="21" cy="5"/>
            </a:xfrm>
            <a:custGeom>
              <a:avLst/>
              <a:gdLst>
                <a:gd name="T0" fmla="*/ 0 w 29"/>
                <a:gd name="T1" fmla="*/ 10 h 10"/>
                <a:gd name="T2" fmla="*/ 15 w 29"/>
                <a:gd name="T3" fmla="*/ 5 h 10"/>
                <a:gd name="T4" fmla="*/ 29 w 29"/>
                <a:gd name="T5" fmla="*/ 0 h 10"/>
              </a:gdLst>
              <a:ahLst/>
              <a:cxnLst>
                <a:cxn ang="0">
                  <a:pos x="T0" y="T1"/>
                </a:cxn>
                <a:cxn ang="0">
                  <a:pos x="T2" y="T3"/>
                </a:cxn>
                <a:cxn ang="0">
                  <a:pos x="T4" y="T5"/>
                </a:cxn>
              </a:cxnLst>
              <a:rect l="0" t="0" r="r" b="b"/>
              <a:pathLst>
                <a:path w="29" h="10">
                  <a:moveTo>
                    <a:pt x="0" y="10"/>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79" name="Line 540"/>
            <p:cNvSpPr>
              <a:spLocks noChangeShapeType="1"/>
            </p:cNvSpPr>
            <p:nvPr/>
          </p:nvSpPr>
          <p:spPr bwMode="auto">
            <a:xfrm flipV="1">
              <a:off x="760"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80" name="Freeform 541"/>
            <p:cNvSpPr>
              <a:spLocks/>
            </p:cNvSpPr>
            <p:nvPr/>
          </p:nvSpPr>
          <p:spPr bwMode="auto">
            <a:xfrm>
              <a:off x="778" y="1857"/>
              <a:ext cx="22" cy="5"/>
            </a:xfrm>
            <a:custGeom>
              <a:avLst/>
              <a:gdLst>
                <a:gd name="T0" fmla="*/ 0 w 29"/>
                <a:gd name="T1" fmla="*/ 9 h 9"/>
                <a:gd name="T2" fmla="*/ 14 w 29"/>
                <a:gd name="T3" fmla="*/ 5 h 9"/>
                <a:gd name="T4" fmla="*/ 29 w 29"/>
                <a:gd name="T5" fmla="*/ 0 h 9"/>
              </a:gdLst>
              <a:ahLst/>
              <a:cxnLst>
                <a:cxn ang="0">
                  <a:pos x="T0" y="T1"/>
                </a:cxn>
                <a:cxn ang="0">
                  <a:pos x="T2" y="T3"/>
                </a:cxn>
                <a:cxn ang="0">
                  <a:pos x="T4" y="T5"/>
                </a:cxn>
              </a:cxnLst>
              <a:rect l="0" t="0" r="r" b="b"/>
              <a:pathLst>
                <a:path w="29" h="9">
                  <a:moveTo>
                    <a:pt x="0" y="9"/>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81" name="Line 542"/>
            <p:cNvSpPr>
              <a:spLocks noChangeShapeType="1"/>
            </p:cNvSpPr>
            <p:nvPr/>
          </p:nvSpPr>
          <p:spPr bwMode="auto">
            <a:xfrm flipV="1">
              <a:off x="800"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82" name="Freeform 543"/>
            <p:cNvSpPr>
              <a:spLocks/>
            </p:cNvSpPr>
            <p:nvPr/>
          </p:nvSpPr>
          <p:spPr bwMode="auto">
            <a:xfrm>
              <a:off x="818" y="1846"/>
              <a:ext cx="21" cy="5"/>
            </a:xfrm>
            <a:custGeom>
              <a:avLst/>
              <a:gdLst>
                <a:gd name="T0" fmla="*/ 0 w 28"/>
                <a:gd name="T1" fmla="*/ 9 h 9"/>
                <a:gd name="T2" fmla="*/ 14 w 28"/>
                <a:gd name="T3" fmla="*/ 4 h 9"/>
                <a:gd name="T4" fmla="*/ 28 w 28"/>
                <a:gd name="T5" fmla="*/ 0 h 9"/>
              </a:gdLst>
              <a:ahLst/>
              <a:cxnLst>
                <a:cxn ang="0">
                  <a:pos x="T0" y="T1"/>
                </a:cxn>
                <a:cxn ang="0">
                  <a:pos x="T2" y="T3"/>
                </a:cxn>
                <a:cxn ang="0">
                  <a:pos x="T4" y="T5"/>
                </a:cxn>
              </a:cxnLst>
              <a:rect l="0" t="0" r="r" b="b"/>
              <a:pathLst>
                <a:path w="28" h="9">
                  <a:moveTo>
                    <a:pt x="0" y="9"/>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83" name="Line 544"/>
            <p:cNvSpPr>
              <a:spLocks noChangeShapeType="1"/>
            </p:cNvSpPr>
            <p:nvPr/>
          </p:nvSpPr>
          <p:spPr bwMode="auto">
            <a:xfrm flipV="1">
              <a:off x="839"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84" name="Line 545"/>
            <p:cNvSpPr>
              <a:spLocks noChangeShapeType="1"/>
            </p:cNvSpPr>
            <p:nvPr/>
          </p:nvSpPr>
          <p:spPr bwMode="auto">
            <a:xfrm flipV="1">
              <a:off x="857"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85" name="Freeform 546"/>
            <p:cNvSpPr>
              <a:spLocks/>
            </p:cNvSpPr>
            <p:nvPr/>
          </p:nvSpPr>
          <p:spPr bwMode="auto">
            <a:xfrm>
              <a:off x="875" y="1819"/>
              <a:ext cx="22" cy="11"/>
            </a:xfrm>
            <a:custGeom>
              <a:avLst/>
              <a:gdLst>
                <a:gd name="T0" fmla="*/ 0 w 29"/>
                <a:gd name="T1" fmla="*/ 19 h 19"/>
                <a:gd name="T2" fmla="*/ 15 w 29"/>
                <a:gd name="T3" fmla="*/ 9 h 19"/>
                <a:gd name="T4" fmla="*/ 29 w 29"/>
                <a:gd name="T5" fmla="*/ 0 h 19"/>
              </a:gdLst>
              <a:ahLst/>
              <a:cxnLst>
                <a:cxn ang="0">
                  <a:pos x="T0" y="T1"/>
                </a:cxn>
                <a:cxn ang="0">
                  <a:pos x="T2" y="T3"/>
                </a:cxn>
                <a:cxn ang="0">
                  <a:pos x="T4" y="T5"/>
                </a:cxn>
              </a:cxnLst>
              <a:rect l="0" t="0" r="r" b="b"/>
              <a:pathLst>
                <a:path w="29" h="19">
                  <a:moveTo>
                    <a:pt x="0" y="19"/>
                  </a:moveTo>
                  <a:lnTo>
                    <a:pt x="15" y="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86" name="Line 547"/>
            <p:cNvSpPr>
              <a:spLocks noChangeShapeType="1"/>
            </p:cNvSpPr>
            <p:nvPr/>
          </p:nvSpPr>
          <p:spPr bwMode="auto">
            <a:xfrm flipV="1">
              <a:off x="897"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87" name="Freeform 548"/>
            <p:cNvSpPr>
              <a:spLocks/>
            </p:cNvSpPr>
            <p:nvPr/>
          </p:nvSpPr>
          <p:spPr bwMode="auto">
            <a:xfrm>
              <a:off x="915" y="1797"/>
              <a:ext cx="22" cy="11"/>
            </a:xfrm>
            <a:custGeom>
              <a:avLst/>
              <a:gdLst>
                <a:gd name="T0" fmla="*/ 0 w 29"/>
                <a:gd name="T1" fmla="*/ 19 h 19"/>
                <a:gd name="T2" fmla="*/ 15 w 29"/>
                <a:gd name="T3" fmla="*/ 10 h 19"/>
                <a:gd name="T4" fmla="*/ 29 w 29"/>
                <a:gd name="T5" fmla="*/ 0 h 19"/>
              </a:gdLst>
              <a:ahLst/>
              <a:cxnLst>
                <a:cxn ang="0">
                  <a:pos x="T0" y="T1"/>
                </a:cxn>
                <a:cxn ang="0">
                  <a:pos x="T2" y="T3"/>
                </a:cxn>
                <a:cxn ang="0">
                  <a:pos x="T4" y="T5"/>
                </a:cxn>
              </a:cxnLst>
              <a:rect l="0" t="0" r="r" b="b"/>
              <a:pathLst>
                <a:path w="29" h="19">
                  <a:moveTo>
                    <a:pt x="0" y="19"/>
                  </a:moveTo>
                  <a:lnTo>
                    <a:pt x="15" y="1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88" name="Line 549"/>
            <p:cNvSpPr>
              <a:spLocks noChangeShapeType="1"/>
            </p:cNvSpPr>
            <p:nvPr/>
          </p:nvSpPr>
          <p:spPr bwMode="auto">
            <a:xfrm flipV="1">
              <a:off x="937"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89" name="Line 550"/>
            <p:cNvSpPr>
              <a:spLocks noChangeShapeType="1"/>
            </p:cNvSpPr>
            <p:nvPr/>
          </p:nvSpPr>
          <p:spPr bwMode="auto">
            <a:xfrm flipV="1">
              <a:off x="955"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90" name="Freeform 551"/>
            <p:cNvSpPr>
              <a:spLocks/>
            </p:cNvSpPr>
            <p:nvPr/>
          </p:nvSpPr>
          <p:spPr bwMode="auto">
            <a:xfrm>
              <a:off x="973" y="1757"/>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91" name="Line 552"/>
            <p:cNvSpPr>
              <a:spLocks noChangeShapeType="1"/>
            </p:cNvSpPr>
            <p:nvPr/>
          </p:nvSpPr>
          <p:spPr bwMode="auto">
            <a:xfrm flipV="1">
              <a:off x="995"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92" name="Freeform 553"/>
            <p:cNvSpPr>
              <a:spLocks/>
            </p:cNvSpPr>
            <p:nvPr/>
          </p:nvSpPr>
          <p:spPr bwMode="auto">
            <a:xfrm>
              <a:off x="1013" y="1725"/>
              <a:ext cx="21" cy="15"/>
            </a:xfrm>
            <a:custGeom>
              <a:avLst/>
              <a:gdLst>
                <a:gd name="T0" fmla="*/ 0 w 28"/>
                <a:gd name="T1" fmla="*/ 28 h 28"/>
                <a:gd name="T2" fmla="*/ 14 w 28"/>
                <a:gd name="T3" fmla="*/ 14 h 28"/>
                <a:gd name="T4" fmla="*/ 28 w 28"/>
                <a:gd name="T5" fmla="*/ 0 h 28"/>
              </a:gdLst>
              <a:ahLst/>
              <a:cxnLst>
                <a:cxn ang="0">
                  <a:pos x="T0" y="T1"/>
                </a:cxn>
                <a:cxn ang="0">
                  <a:pos x="T2" y="T3"/>
                </a:cxn>
                <a:cxn ang="0">
                  <a:pos x="T4" y="T5"/>
                </a:cxn>
              </a:cxnLst>
              <a:rect l="0" t="0" r="r" b="b"/>
              <a:pathLst>
                <a:path w="28" h="28">
                  <a:moveTo>
                    <a:pt x="0" y="28"/>
                  </a:moveTo>
                  <a:lnTo>
                    <a:pt x="14" y="1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93" name="Line 554"/>
            <p:cNvSpPr>
              <a:spLocks noChangeShapeType="1"/>
            </p:cNvSpPr>
            <p:nvPr/>
          </p:nvSpPr>
          <p:spPr bwMode="auto">
            <a:xfrm flipV="1">
              <a:off x="1034"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94" name="Freeform 555"/>
            <p:cNvSpPr>
              <a:spLocks/>
            </p:cNvSpPr>
            <p:nvPr/>
          </p:nvSpPr>
          <p:spPr bwMode="auto">
            <a:xfrm>
              <a:off x="1052" y="1686"/>
              <a:ext cx="21" cy="20"/>
            </a:xfrm>
            <a:custGeom>
              <a:avLst/>
              <a:gdLst>
                <a:gd name="T0" fmla="*/ 0 w 29"/>
                <a:gd name="T1" fmla="*/ 34 h 34"/>
                <a:gd name="T2" fmla="*/ 15 w 29"/>
                <a:gd name="T3" fmla="*/ 20 h 34"/>
                <a:gd name="T4" fmla="*/ 29 w 29"/>
                <a:gd name="T5" fmla="*/ 0 h 34"/>
              </a:gdLst>
              <a:ahLst/>
              <a:cxnLst>
                <a:cxn ang="0">
                  <a:pos x="T0" y="T1"/>
                </a:cxn>
                <a:cxn ang="0">
                  <a:pos x="T2" y="T3"/>
                </a:cxn>
                <a:cxn ang="0">
                  <a:pos x="T4" y="T5"/>
                </a:cxn>
              </a:cxnLst>
              <a:rect l="0" t="0" r="r" b="b"/>
              <a:pathLst>
                <a:path w="29" h="34">
                  <a:moveTo>
                    <a:pt x="0" y="34"/>
                  </a:moveTo>
                  <a:lnTo>
                    <a:pt x="15" y="2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95" name="Line 556"/>
            <p:cNvSpPr>
              <a:spLocks noChangeShapeType="1"/>
            </p:cNvSpPr>
            <p:nvPr/>
          </p:nvSpPr>
          <p:spPr bwMode="auto">
            <a:xfrm flipV="1">
              <a:off x="1073"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96" name="Line 557"/>
            <p:cNvSpPr>
              <a:spLocks noChangeShapeType="1"/>
            </p:cNvSpPr>
            <p:nvPr/>
          </p:nvSpPr>
          <p:spPr bwMode="auto">
            <a:xfrm flipV="1">
              <a:off x="1091"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97" name="Freeform 558"/>
            <p:cNvSpPr>
              <a:spLocks/>
            </p:cNvSpPr>
            <p:nvPr/>
          </p:nvSpPr>
          <p:spPr bwMode="auto">
            <a:xfrm>
              <a:off x="1109" y="1617"/>
              <a:ext cx="22" cy="24"/>
            </a:xfrm>
            <a:custGeom>
              <a:avLst/>
              <a:gdLst>
                <a:gd name="T0" fmla="*/ 0 w 29"/>
                <a:gd name="T1" fmla="*/ 43 h 43"/>
                <a:gd name="T2" fmla="*/ 15 w 29"/>
                <a:gd name="T3" fmla="*/ 19 h 43"/>
                <a:gd name="T4" fmla="*/ 29 w 29"/>
                <a:gd name="T5" fmla="*/ 0 h 43"/>
              </a:gdLst>
              <a:ahLst/>
              <a:cxnLst>
                <a:cxn ang="0">
                  <a:pos x="T0" y="T1"/>
                </a:cxn>
                <a:cxn ang="0">
                  <a:pos x="T2" y="T3"/>
                </a:cxn>
                <a:cxn ang="0">
                  <a:pos x="T4" y="T5"/>
                </a:cxn>
              </a:cxnLst>
              <a:rect l="0" t="0" r="r" b="b"/>
              <a:pathLst>
                <a:path w="29" h="43">
                  <a:moveTo>
                    <a:pt x="0" y="43"/>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98" name="Line 559"/>
            <p:cNvSpPr>
              <a:spLocks noChangeShapeType="1"/>
            </p:cNvSpPr>
            <p:nvPr/>
          </p:nvSpPr>
          <p:spPr bwMode="auto">
            <a:xfrm flipV="1">
              <a:off x="1131"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99" name="Freeform 560"/>
            <p:cNvSpPr>
              <a:spLocks/>
            </p:cNvSpPr>
            <p:nvPr/>
          </p:nvSpPr>
          <p:spPr bwMode="auto">
            <a:xfrm>
              <a:off x="1149" y="1566"/>
              <a:ext cx="22" cy="27"/>
            </a:xfrm>
            <a:custGeom>
              <a:avLst/>
              <a:gdLst>
                <a:gd name="T0" fmla="*/ 0 w 29"/>
                <a:gd name="T1" fmla="*/ 48 h 48"/>
                <a:gd name="T2" fmla="*/ 14 w 29"/>
                <a:gd name="T3" fmla="*/ 24 h 48"/>
                <a:gd name="T4" fmla="*/ 29 w 29"/>
                <a:gd name="T5" fmla="*/ 0 h 48"/>
              </a:gdLst>
              <a:ahLst/>
              <a:cxnLst>
                <a:cxn ang="0">
                  <a:pos x="T0" y="T1"/>
                </a:cxn>
                <a:cxn ang="0">
                  <a:pos x="T2" y="T3"/>
                </a:cxn>
                <a:cxn ang="0">
                  <a:pos x="T4" y="T5"/>
                </a:cxn>
              </a:cxnLst>
              <a:rect l="0" t="0" r="r" b="b"/>
              <a:pathLst>
                <a:path w="29" h="48">
                  <a:moveTo>
                    <a:pt x="0" y="48"/>
                  </a:moveTo>
                  <a:lnTo>
                    <a:pt x="14" y="2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00" name="Line 561"/>
            <p:cNvSpPr>
              <a:spLocks noChangeShapeType="1"/>
            </p:cNvSpPr>
            <p:nvPr/>
          </p:nvSpPr>
          <p:spPr bwMode="auto">
            <a:xfrm flipV="1">
              <a:off x="1171"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01" name="Freeform 562"/>
            <p:cNvSpPr>
              <a:spLocks/>
            </p:cNvSpPr>
            <p:nvPr/>
          </p:nvSpPr>
          <p:spPr bwMode="auto">
            <a:xfrm>
              <a:off x="1189" y="1506"/>
              <a:ext cx="22" cy="30"/>
            </a:xfrm>
            <a:custGeom>
              <a:avLst/>
              <a:gdLst>
                <a:gd name="T0" fmla="*/ 0 w 29"/>
                <a:gd name="T1" fmla="*/ 53 h 53"/>
                <a:gd name="T2" fmla="*/ 14 w 29"/>
                <a:gd name="T3" fmla="*/ 29 h 53"/>
                <a:gd name="T4" fmla="*/ 29 w 29"/>
                <a:gd name="T5" fmla="*/ 0 h 53"/>
              </a:gdLst>
              <a:ahLst/>
              <a:cxnLst>
                <a:cxn ang="0">
                  <a:pos x="T0" y="T1"/>
                </a:cxn>
                <a:cxn ang="0">
                  <a:pos x="T2" y="T3"/>
                </a:cxn>
                <a:cxn ang="0">
                  <a:pos x="T4" y="T5"/>
                </a:cxn>
              </a:cxnLst>
              <a:rect l="0" t="0" r="r" b="b"/>
              <a:pathLst>
                <a:path w="29" h="53">
                  <a:moveTo>
                    <a:pt x="0" y="53"/>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02" name="Line 563"/>
            <p:cNvSpPr>
              <a:spLocks noChangeShapeType="1"/>
            </p:cNvSpPr>
            <p:nvPr/>
          </p:nvSpPr>
          <p:spPr bwMode="auto">
            <a:xfrm flipV="1">
              <a:off x="1211"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03" name="Line 564"/>
            <p:cNvSpPr>
              <a:spLocks noChangeShapeType="1"/>
            </p:cNvSpPr>
            <p:nvPr/>
          </p:nvSpPr>
          <p:spPr bwMode="auto">
            <a:xfrm flipV="1">
              <a:off x="1228"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04" name="Freeform 565"/>
            <p:cNvSpPr>
              <a:spLocks/>
            </p:cNvSpPr>
            <p:nvPr/>
          </p:nvSpPr>
          <p:spPr bwMode="auto">
            <a:xfrm>
              <a:off x="1246" y="1409"/>
              <a:ext cx="22" cy="32"/>
            </a:xfrm>
            <a:custGeom>
              <a:avLst/>
              <a:gdLst>
                <a:gd name="T0" fmla="*/ 0 w 29"/>
                <a:gd name="T1" fmla="*/ 58 h 58"/>
                <a:gd name="T2" fmla="*/ 15 w 29"/>
                <a:gd name="T3" fmla="*/ 29 h 58"/>
                <a:gd name="T4" fmla="*/ 29 w 29"/>
                <a:gd name="T5" fmla="*/ 0 h 58"/>
              </a:gdLst>
              <a:ahLst/>
              <a:cxnLst>
                <a:cxn ang="0">
                  <a:pos x="T0" y="T1"/>
                </a:cxn>
                <a:cxn ang="0">
                  <a:pos x="T2" y="T3"/>
                </a:cxn>
                <a:cxn ang="0">
                  <a:pos x="T4" y="T5"/>
                </a:cxn>
              </a:cxnLst>
              <a:rect l="0" t="0" r="r" b="b"/>
              <a:pathLst>
                <a:path w="29" h="58">
                  <a:moveTo>
                    <a:pt x="0" y="58"/>
                  </a:moveTo>
                  <a:lnTo>
                    <a:pt x="15"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05" name="Line 566"/>
            <p:cNvSpPr>
              <a:spLocks noChangeShapeType="1"/>
            </p:cNvSpPr>
            <p:nvPr/>
          </p:nvSpPr>
          <p:spPr bwMode="auto">
            <a:xfrm flipV="1">
              <a:off x="1268"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06" name="Freeform 567"/>
            <p:cNvSpPr>
              <a:spLocks/>
            </p:cNvSpPr>
            <p:nvPr/>
          </p:nvSpPr>
          <p:spPr bwMode="auto">
            <a:xfrm>
              <a:off x="1286" y="1336"/>
              <a:ext cx="22" cy="38"/>
            </a:xfrm>
            <a:custGeom>
              <a:avLst/>
              <a:gdLst>
                <a:gd name="T0" fmla="*/ 0 w 29"/>
                <a:gd name="T1" fmla="*/ 67 h 67"/>
                <a:gd name="T2" fmla="*/ 15 w 29"/>
                <a:gd name="T3" fmla="*/ 33 h 67"/>
                <a:gd name="T4" fmla="*/ 29 w 29"/>
                <a:gd name="T5" fmla="*/ 0 h 67"/>
              </a:gdLst>
              <a:ahLst/>
              <a:cxnLst>
                <a:cxn ang="0">
                  <a:pos x="T0" y="T1"/>
                </a:cxn>
                <a:cxn ang="0">
                  <a:pos x="T2" y="T3"/>
                </a:cxn>
                <a:cxn ang="0">
                  <a:pos x="T4" y="T5"/>
                </a:cxn>
              </a:cxnLst>
              <a:rect l="0" t="0" r="r" b="b"/>
              <a:pathLst>
                <a:path w="29" h="67">
                  <a:moveTo>
                    <a:pt x="0" y="67"/>
                  </a:moveTo>
                  <a:lnTo>
                    <a:pt x="15" y="33"/>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07" name="Line 568"/>
            <p:cNvSpPr>
              <a:spLocks noChangeShapeType="1"/>
            </p:cNvSpPr>
            <p:nvPr/>
          </p:nvSpPr>
          <p:spPr bwMode="auto">
            <a:xfrm flipV="1">
              <a:off x="1308"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08" name="Line 569"/>
            <p:cNvSpPr>
              <a:spLocks noChangeShapeType="1"/>
            </p:cNvSpPr>
            <p:nvPr/>
          </p:nvSpPr>
          <p:spPr bwMode="auto">
            <a:xfrm flipV="1">
              <a:off x="1326"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09" name="Freeform 570"/>
            <p:cNvSpPr>
              <a:spLocks/>
            </p:cNvSpPr>
            <p:nvPr/>
          </p:nvSpPr>
          <p:spPr bwMode="auto">
            <a:xfrm>
              <a:off x="1344" y="1222"/>
              <a:ext cx="21"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10" name="Freeform 571"/>
            <p:cNvSpPr>
              <a:spLocks/>
            </p:cNvSpPr>
            <p:nvPr/>
          </p:nvSpPr>
          <p:spPr bwMode="auto">
            <a:xfrm>
              <a:off x="1365" y="1182"/>
              <a:ext cx="18" cy="40"/>
            </a:xfrm>
            <a:custGeom>
              <a:avLst/>
              <a:gdLst>
                <a:gd name="T0" fmla="*/ 0 w 24"/>
                <a:gd name="T1" fmla="*/ 72 h 72"/>
                <a:gd name="T2" fmla="*/ 9 w 24"/>
                <a:gd name="T3" fmla="*/ 34 h 72"/>
                <a:gd name="T4" fmla="*/ 24 w 24"/>
                <a:gd name="T5" fmla="*/ 0 h 72"/>
              </a:gdLst>
              <a:ahLst/>
              <a:cxnLst>
                <a:cxn ang="0">
                  <a:pos x="T0" y="T1"/>
                </a:cxn>
                <a:cxn ang="0">
                  <a:pos x="T2" y="T3"/>
                </a:cxn>
                <a:cxn ang="0">
                  <a:pos x="T4" y="T5"/>
                </a:cxn>
              </a:cxnLst>
              <a:rect l="0" t="0" r="r" b="b"/>
              <a:pathLst>
                <a:path w="24" h="72">
                  <a:moveTo>
                    <a:pt x="0" y="72"/>
                  </a:moveTo>
                  <a:lnTo>
                    <a:pt x="9" y="3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11" name="Freeform 572"/>
            <p:cNvSpPr>
              <a:spLocks/>
            </p:cNvSpPr>
            <p:nvPr/>
          </p:nvSpPr>
          <p:spPr bwMode="auto">
            <a:xfrm>
              <a:off x="1383" y="1144"/>
              <a:ext cx="22"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12" name="Line 573"/>
            <p:cNvSpPr>
              <a:spLocks noChangeShapeType="1"/>
            </p:cNvSpPr>
            <p:nvPr/>
          </p:nvSpPr>
          <p:spPr bwMode="auto">
            <a:xfrm flipV="1">
              <a:off x="1405"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13" name="Freeform 574"/>
            <p:cNvSpPr>
              <a:spLocks/>
            </p:cNvSpPr>
            <p:nvPr/>
          </p:nvSpPr>
          <p:spPr bwMode="auto">
            <a:xfrm>
              <a:off x="1423" y="1063"/>
              <a:ext cx="21" cy="41"/>
            </a:xfrm>
            <a:custGeom>
              <a:avLst/>
              <a:gdLst>
                <a:gd name="T0" fmla="*/ 0 w 28"/>
                <a:gd name="T1" fmla="*/ 72 h 72"/>
                <a:gd name="T2" fmla="*/ 14 w 28"/>
                <a:gd name="T3" fmla="*/ 34 h 72"/>
                <a:gd name="T4" fmla="*/ 28 w 28"/>
                <a:gd name="T5" fmla="*/ 0 h 72"/>
              </a:gdLst>
              <a:ahLst/>
              <a:cxnLst>
                <a:cxn ang="0">
                  <a:pos x="T0" y="T1"/>
                </a:cxn>
                <a:cxn ang="0">
                  <a:pos x="T2" y="T3"/>
                </a:cxn>
                <a:cxn ang="0">
                  <a:pos x="T4" y="T5"/>
                </a:cxn>
              </a:cxnLst>
              <a:rect l="0" t="0" r="r" b="b"/>
              <a:pathLst>
                <a:path w="28" h="72">
                  <a:moveTo>
                    <a:pt x="0" y="72"/>
                  </a:moveTo>
                  <a:lnTo>
                    <a:pt x="14" y="3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14" name="Line 575"/>
            <p:cNvSpPr>
              <a:spLocks noChangeShapeType="1"/>
            </p:cNvSpPr>
            <p:nvPr/>
          </p:nvSpPr>
          <p:spPr bwMode="auto">
            <a:xfrm flipV="1">
              <a:off x="1444"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15" name="Line 576"/>
            <p:cNvSpPr>
              <a:spLocks noChangeShapeType="1"/>
            </p:cNvSpPr>
            <p:nvPr/>
          </p:nvSpPr>
          <p:spPr bwMode="auto">
            <a:xfrm flipV="1">
              <a:off x="1462"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16" name="Freeform 577"/>
            <p:cNvSpPr>
              <a:spLocks/>
            </p:cNvSpPr>
            <p:nvPr/>
          </p:nvSpPr>
          <p:spPr bwMode="auto">
            <a:xfrm>
              <a:off x="1480" y="945"/>
              <a:ext cx="22" cy="40"/>
            </a:xfrm>
            <a:custGeom>
              <a:avLst/>
              <a:gdLst>
                <a:gd name="T0" fmla="*/ 0 w 29"/>
                <a:gd name="T1" fmla="*/ 72 h 72"/>
                <a:gd name="T2" fmla="*/ 15 w 29"/>
                <a:gd name="T3" fmla="*/ 34 h 72"/>
                <a:gd name="T4" fmla="*/ 29 w 29"/>
                <a:gd name="T5" fmla="*/ 0 h 72"/>
              </a:gdLst>
              <a:ahLst/>
              <a:cxnLst>
                <a:cxn ang="0">
                  <a:pos x="T0" y="T1"/>
                </a:cxn>
                <a:cxn ang="0">
                  <a:pos x="T2" y="T3"/>
                </a:cxn>
                <a:cxn ang="0">
                  <a:pos x="T4" y="T5"/>
                </a:cxn>
              </a:cxnLst>
              <a:rect l="0" t="0" r="r" b="b"/>
              <a:pathLst>
                <a:path w="29" h="72">
                  <a:moveTo>
                    <a:pt x="0" y="72"/>
                  </a:moveTo>
                  <a:lnTo>
                    <a:pt x="15"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17" name="Line 578"/>
            <p:cNvSpPr>
              <a:spLocks noChangeShapeType="1"/>
            </p:cNvSpPr>
            <p:nvPr/>
          </p:nvSpPr>
          <p:spPr bwMode="auto">
            <a:xfrm flipV="1">
              <a:off x="1502"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18" name="Freeform 579"/>
            <p:cNvSpPr>
              <a:spLocks/>
            </p:cNvSpPr>
            <p:nvPr/>
          </p:nvSpPr>
          <p:spPr bwMode="auto">
            <a:xfrm>
              <a:off x="1520" y="872"/>
              <a:ext cx="22" cy="35"/>
            </a:xfrm>
            <a:custGeom>
              <a:avLst/>
              <a:gdLst>
                <a:gd name="T0" fmla="*/ 0 w 29"/>
                <a:gd name="T1" fmla="*/ 62 h 62"/>
                <a:gd name="T2" fmla="*/ 14 w 29"/>
                <a:gd name="T3" fmla="*/ 28 h 62"/>
                <a:gd name="T4" fmla="*/ 29 w 29"/>
                <a:gd name="T5" fmla="*/ 0 h 62"/>
              </a:gdLst>
              <a:ahLst/>
              <a:cxnLst>
                <a:cxn ang="0">
                  <a:pos x="T0" y="T1"/>
                </a:cxn>
                <a:cxn ang="0">
                  <a:pos x="T2" y="T3"/>
                </a:cxn>
                <a:cxn ang="0">
                  <a:pos x="T4" y="T5"/>
                </a:cxn>
              </a:cxnLst>
              <a:rect l="0" t="0" r="r" b="b"/>
              <a:pathLst>
                <a:path w="29" h="62">
                  <a:moveTo>
                    <a:pt x="0" y="62"/>
                  </a:moveTo>
                  <a:lnTo>
                    <a:pt x="14" y="28"/>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19" name="Line 580"/>
            <p:cNvSpPr>
              <a:spLocks noChangeShapeType="1"/>
            </p:cNvSpPr>
            <p:nvPr/>
          </p:nvSpPr>
          <p:spPr bwMode="auto">
            <a:xfrm flipV="1">
              <a:off x="1542"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0" name="Line 581"/>
            <p:cNvSpPr>
              <a:spLocks noChangeShapeType="1"/>
            </p:cNvSpPr>
            <p:nvPr/>
          </p:nvSpPr>
          <p:spPr bwMode="auto">
            <a:xfrm flipV="1">
              <a:off x="1560"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1" name="Freeform 582"/>
            <p:cNvSpPr>
              <a:spLocks/>
            </p:cNvSpPr>
            <p:nvPr/>
          </p:nvSpPr>
          <p:spPr bwMode="auto">
            <a:xfrm>
              <a:off x="1578" y="769"/>
              <a:ext cx="22" cy="33"/>
            </a:xfrm>
            <a:custGeom>
              <a:avLst/>
              <a:gdLst>
                <a:gd name="T0" fmla="*/ 0 w 29"/>
                <a:gd name="T1" fmla="*/ 58 h 58"/>
                <a:gd name="T2" fmla="*/ 14 w 29"/>
                <a:gd name="T3" fmla="*/ 29 h 58"/>
                <a:gd name="T4" fmla="*/ 29 w 29"/>
                <a:gd name="T5" fmla="*/ 0 h 58"/>
              </a:gdLst>
              <a:ahLst/>
              <a:cxnLst>
                <a:cxn ang="0">
                  <a:pos x="T0" y="T1"/>
                </a:cxn>
                <a:cxn ang="0">
                  <a:pos x="T2" y="T3"/>
                </a:cxn>
                <a:cxn ang="0">
                  <a:pos x="T4" y="T5"/>
                </a:cxn>
              </a:cxnLst>
              <a:rect l="0" t="0" r="r" b="b"/>
              <a:pathLst>
                <a:path w="29" h="58">
                  <a:moveTo>
                    <a:pt x="0" y="58"/>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2" name="Line 583"/>
            <p:cNvSpPr>
              <a:spLocks noChangeShapeType="1"/>
            </p:cNvSpPr>
            <p:nvPr/>
          </p:nvSpPr>
          <p:spPr bwMode="auto">
            <a:xfrm flipV="1">
              <a:off x="1600"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3" name="Freeform 584"/>
            <p:cNvSpPr>
              <a:spLocks/>
            </p:cNvSpPr>
            <p:nvPr/>
          </p:nvSpPr>
          <p:spPr bwMode="auto">
            <a:xfrm>
              <a:off x="1618" y="712"/>
              <a:ext cx="21" cy="27"/>
            </a:xfrm>
            <a:custGeom>
              <a:avLst/>
              <a:gdLst>
                <a:gd name="T0" fmla="*/ 0 w 28"/>
                <a:gd name="T1" fmla="*/ 48 h 48"/>
                <a:gd name="T2" fmla="*/ 14 w 28"/>
                <a:gd name="T3" fmla="*/ 24 h 48"/>
                <a:gd name="T4" fmla="*/ 28 w 28"/>
                <a:gd name="T5" fmla="*/ 0 h 48"/>
              </a:gdLst>
              <a:ahLst/>
              <a:cxnLst>
                <a:cxn ang="0">
                  <a:pos x="T0" y="T1"/>
                </a:cxn>
                <a:cxn ang="0">
                  <a:pos x="T2" y="T3"/>
                </a:cxn>
                <a:cxn ang="0">
                  <a:pos x="T4" y="T5"/>
                </a:cxn>
              </a:cxnLst>
              <a:rect l="0" t="0" r="r" b="b"/>
              <a:pathLst>
                <a:path w="28" h="48">
                  <a:moveTo>
                    <a:pt x="0" y="48"/>
                  </a:moveTo>
                  <a:lnTo>
                    <a:pt x="14" y="2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4" name="Freeform 585"/>
            <p:cNvSpPr>
              <a:spLocks/>
            </p:cNvSpPr>
            <p:nvPr/>
          </p:nvSpPr>
          <p:spPr bwMode="auto">
            <a:xfrm>
              <a:off x="1639" y="686"/>
              <a:ext cx="18" cy="26"/>
            </a:xfrm>
            <a:custGeom>
              <a:avLst/>
              <a:gdLst>
                <a:gd name="T0" fmla="*/ 0 w 24"/>
                <a:gd name="T1" fmla="*/ 47 h 47"/>
                <a:gd name="T2" fmla="*/ 10 w 24"/>
                <a:gd name="T3" fmla="*/ 24 h 47"/>
                <a:gd name="T4" fmla="*/ 24 w 24"/>
                <a:gd name="T5" fmla="*/ 0 h 47"/>
              </a:gdLst>
              <a:ahLst/>
              <a:cxnLst>
                <a:cxn ang="0">
                  <a:pos x="T0" y="T1"/>
                </a:cxn>
                <a:cxn ang="0">
                  <a:pos x="T2" y="T3"/>
                </a:cxn>
                <a:cxn ang="0">
                  <a:pos x="T4" y="T5"/>
                </a:cxn>
              </a:cxnLst>
              <a:rect l="0" t="0" r="r" b="b"/>
              <a:pathLst>
                <a:path w="24" h="47">
                  <a:moveTo>
                    <a:pt x="0" y="47"/>
                  </a:moveTo>
                  <a:lnTo>
                    <a:pt x="10" y="2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5" name="Freeform 586"/>
            <p:cNvSpPr>
              <a:spLocks/>
            </p:cNvSpPr>
            <p:nvPr/>
          </p:nvSpPr>
          <p:spPr bwMode="auto">
            <a:xfrm>
              <a:off x="1657" y="664"/>
              <a:ext cx="21" cy="22"/>
            </a:xfrm>
            <a:custGeom>
              <a:avLst/>
              <a:gdLst>
                <a:gd name="T0" fmla="*/ 0 w 29"/>
                <a:gd name="T1" fmla="*/ 39 h 39"/>
                <a:gd name="T2" fmla="*/ 15 w 29"/>
                <a:gd name="T3" fmla="*/ 19 h 39"/>
                <a:gd name="T4" fmla="*/ 29 w 29"/>
                <a:gd name="T5" fmla="*/ 0 h 39"/>
              </a:gdLst>
              <a:ahLst/>
              <a:cxnLst>
                <a:cxn ang="0">
                  <a:pos x="T0" y="T1"/>
                </a:cxn>
                <a:cxn ang="0">
                  <a:pos x="T2" y="T3"/>
                </a:cxn>
                <a:cxn ang="0">
                  <a:pos x="T4" y="T5"/>
                </a:cxn>
              </a:cxnLst>
              <a:rect l="0" t="0" r="r" b="b"/>
              <a:pathLst>
                <a:path w="29" h="39">
                  <a:moveTo>
                    <a:pt x="0" y="39"/>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6" name="Freeform 587"/>
            <p:cNvSpPr>
              <a:spLocks/>
            </p:cNvSpPr>
            <p:nvPr/>
          </p:nvSpPr>
          <p:spPr bwMode="auto">
            <a:xfrm>
              <a:off x="1678" y="643"/>
              <a:ext cx="18" cy="21"/>
            </a:xfrm>
            <a:custGeom>
              <a:avLst/>
              <a:gdLst>
                <a:gd name="T0" fmla="*/ 0 w 24"/>
                <a:gd name="T1" fmla="*/ 38 h 38"/>
                <a:gd name="T2" fmla="*/ 15 w 24"/>
                <a:gd name="T3" fmla="*/ 19 h 38"/>
                <a:gd name="T4" fmla="*/ 24 w 24"/>
                <a:gd name="T5" fmla="*/ 0 h 38"/>
              </a:gdLst>
              <a:ahLst/>
              <a:cxnLst>
                <a:cxn ang="0">
                  <a:pos x="T0" y="T1"/>
                </a:cxn>
                <a:cxn ang="0">
                  <a:pos x="T2" y="T3"/>
                </a:cxn>
                <a:cxn ang="0">
                  <a:pos x="T4" y="T5"/>
                </a:cxn>
              </a:cxnLst>
              <a:rect l="0" t="0" r="r" b="b"/>
              <a:pathLst>
                <a:path w="24" h="38">
                  <a:moveTo>
                    <a:pt x="0" y="38"/>
                  </a:moveTo>
                  <a:lnTo>
                    <a:pt x="15" y="19"/>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7" name="Freeform 588"/>
            <p:cNvSpPr>
              <a:spLocks/>
            </p:cNvSpPr>
            <p:nvPr/>
          </p:nvSpPr>
          <p:spPr bwMode="auto">
            <a:xfrm>
              <a:off x="1696" y="626"/>
              <a:ext cx="18" cy="17"/>
            </a:xfrm>
            <a:custGeom>
              <a:avLst/>
              <a:gdLst>
                <a:gd name="T0" fmla="*/ 0 w 24"/>
                <a:gd name="T1" fmla="*/ 29 h 29"/>
                <a:gd name="T2" fmla="*/ 10 w 24"/>
                <a:gd name="T3" fmla="*/ 14 h 29"/>
                <a:gd name="T4" fmla="*/ 24 w 24"/>
                <a:gd name="T5" fmla="*/ 0 h 29"/>
              </a:gdLst>
              <a:ahLst/>
              <a:cxnLst>
                <a:cxn ang="0">
                  <a:pos x="T0" y="T1"/>
                </a:cxn>
                <a:cxn ang="0">
                  <a:pos x="T2" y="T3"/>
                </a:cxn>
                <a:cxn ang="0">
                  <a:pos x="T4" y="T5"/>
                </a:cxn>
              </a:cxnLst>
              <a:rect l="0" t="0" r="r" b="b"/>
              <a:pathLst>
                <a:path w="24" h="29">
                  <a:moveTo>
                    <a:pt x="0" y="29"/>
                  </a:moveTo>
                  <a:lnTo>
                    <a:pt x="10" y="1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8" name="Freeform 589"/>
            <p:cNvSpPr>
              <a:spLocks/>
            </p:cNvSpPr>
            <p:nvPr/>
          </p:nvSpPr>
          <p:spPr bwMode="auto">
            <a:xfrm>
              <a:off x="1714" y="610"/>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9" name="Line 590"/>
            <p:cNvSpPr>
              <a:spLocks noChangeShapeType="1"/>
            </p:cNvSpPr>
            <p:nvPr/>
          </p:nvSpPr>
          <p:spPr bwMode="auto">
            <a:xfrm flipV="1">
              <a:off x="1736"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30" name="Freeform 591"/>
            <p:cNvSpPr>
              <a:spLocks/>
            </p:cNvSpPr>
            <p:nvPr/>
          </p:nvSpPr>
          <p:spPr bwMode="auto">
            <a:xfrm>
              <a:off x="1754" y="591"/>
              <a:ext cx="22" cy="8"/>
            </a:xfrm>
            <a:custGeom>
              <a:avLst/>
              <a:gdLst>
                <a:gd name="T0" fmla="*/ 0 w 29"/>
                <a:gd name="T1" fmla="*/ 14 h 14"/>
                <a:gd name="T2" fmla="*/ 14 w 29"/>
                <a:gd name="T3" fmla="*/ 4 h 14"/>
                <a:gd name="T4" fmla="*/ 29 w 29"/>
                <a:gd name="T5" fmla="*/ 0 h 14"/>
              </a:gdLst>
              <a:ahLst/>
              <a:cxnLst>
                <a:cxn ang="0">
                  <a:pos x="T0" y="T1"/>
                </a:cxn>
                <a:cxn ang="0">
                  <a:pos x="T2" y="T3"/>
                </a:cxn>
                <a:cxn ang="0">
                  <a:pos x="T4" y="T5"/>
                </a:cxn>
              </a:cxnLst>
              <a:rect l="0" t="0" r="r" b="b"/>
              <a:pathLst>
                <a:path w="29" h="14">
                  <a:moveTo>
                    <a:pt x="0" y="14"/>
                  </a:moveTo>
                  <a:lnTo>
                    <a:pt x="14" y="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1" name="Freeform 592"/>
            <p:cNvSpPr>
              <a:spLocks/>
            </p:cNvSpPr>
            <p:nvPr/>
          </p:nvSpPr>
          <p:spPr bwMode="auto">
            <a:xfrm>
              <a:off x="1776" y="586"/>
              <a:ext cx="18" cy="5"/>
            </a:xfrm>
            <a:custGeom>
              <a:avLst/>
              <a:gdLst>
                <a:gd name="T0" fmla="*/ 0 w 24"/>
                <a:gd name="T1" fmla="*/ 10 h 10"/>
                <a:gd name="T2" fmla="*/ 14 w 24"/>
                <a:gd name="T3" fmla="*/ 5 h 10"/>
                <a:gd name="T4" fmla="*/ 24 w 24"/>
                <a:gd name="T5" fmla="*/ 0 h 10"/>
              </a:gdLst>
              <a:ahLst/>
              <a:cxnLst>
                <a:cxn ang="0">
                  <a:pos x="T0" y="T1"/>
                </a:cxn>
                <a:cxn ang="0">
                  <a:pos x="T2" y="T3"/>
                </a:cxn>
                <a:cxn ang="0">
                  <a:pos x="T4" y="T5"/>
                </a:cxn>
              </a:cxnLst>
              <a:rect l="0" t="0" r="r" b="b"/>
              <a:pathLst>
                <a:path w="24" h="10">
                  <a:moveTo>
                    <a:pt x="0" y="10"/>
                  </a:moveTo>
                  <a:lnTo>
                    <a:pt x="14" y="5"/>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2" name="Freeform 593"/>
            <p:cNvSpPr>
              <a:spLocks/>
            </p:cNvSpPr>
            <p:nvPr/>
          </p:nvSpPr>
          <p:spPr bwMode="auto">
            <a:xfrm>
              <a:off x="1794" y="586"/>
              <a:ext cx="18" cy="0"/>
            </a:xfrm>
            <a:custGeom>
              <a:avLst/>
              <a:gdLst>
                <a:gd name="T0" fmla="*/ 0 w 24"/>
                <a:gd name="T1" fmla="*/ 9 w 24"/>
                <a:gd name="T2" fmla="*/ 24 w 24"/>
              </a:gdLst>
              <a:ahLst/>
              <a:cxnLst>
                <a:cxn ang="0">
                  <a:pos x="T0" y="0"/>
                </a:cxn>
                <a:cxn ang="0">
                  <a:pos x="T1" y="0"/>
                </a:cxn>
                <a:cxn ang="0">
                  <a:pos x="T2" y="0"/>
                </a:cxn>
              </a:cxnLst>
              <a:rect l="0" t="0" r="r" b="b"/>
              <a:pathLst>
                <a:path w="24">
                  <a:moveTo>
                    <a:pt x="0" y="0"/>
                  </a:moveTo>
                  <a:lnTo>
                    <a:pt x="9"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3" name="Freeform 594"/>
            <p:cNvSpPr>
              <a:spLocks/>
            </p:cNvSpPr>
            <p:nvPr/>
          </p:nvSpPr>
          <p:spPr bwMode="auto">
            <a:xfrm>
              <a:off x="1812" y="586"/>
              <a:ext cx="21" cy="0"/>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4" name="Freeform 595"/>
            <p:cNvSpPr>
              <a:spLocks/>
            </p:cNvSpPr>
            <p:nvPr/>
          </p:nvSpPr>
          <p:spPr bwMode="auto">
            <a:xfrm>
              <a:off x="1833" y="586"/>
              <a:ext cx="18" cy="5"/>
            </a:xfrm>
            <a:custGeom>
              <a:avLst/>
              <a:gdLst>
                <a:gd name="T0" fmla="*/ 0 w 24"/>
                <a:gd name="T1" fmla="*/ 0 h 10"/>
                <a:gd name="T2" fmla="*/ 10 w 24"/>
                <a:gd name="T3" fmla="*/ 5 h 10"/>
                <a:gd name="T4" fmla="*/ 24 w 24"/>
                <a:gd name="T5" fmla="*/ 10 h 10"/>
              </a:gdLst>
              <a:ahLst/>
              <a:cxnLst>
                <a:cxn ang="0">
                  <a:pos x="T0" y="T1"/>
                </a:cxn>
                <a:cxn ang="0">
                  <a:pos x="T2" y="T3"/>
                </a:cxn>
                <a:cxn ang="0">
                  <a:pos x="T4" y="T5"/>
                </a:cxn>
              </a:cxnLst>
              <a:rect l="0" t="0" r="r" b="b"/>
              <a:pathLst>
                <a:path w="24" h="10">
                  <a:moveTo>
                    <a:pt x="0" y="0"/>
                  </a:moveTo>
                  <a:lnTo>
                    <a:pt x="10" y="5"/>
                  </a:lnTo>
                  <a:lnTo>
                    <a:pt x="24"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5" name="Freeform 596"/>
            <p:cNvSpPr>
              <a:spLocks/>
            </p:cNvSpPr>
            <p:nvPr/>
          </p:nvSpPr>
          <p:spPr bwMode="auto">
            <a:xfrm>
              <a:off x="1851" y="591"/>
              <a:ext cx="22" cy="8"/>
            </a:xfrm>
            <a:custGeom>
              <a:avLst/>
              <a:gdLst>
                <a:gd name="T0" fmla="*/ 0 w 29"/>
                <a:gd name="T1" fmla="*/ 0 h 14"/>
                <a:gd name="T2" fmla="*/ 15 w 29"/>
                <a:gd name="T3" fmla="*/ 4 h 14"/>
                <a:gd name="T4" fmla="*/ 29 w 29"/>
                <a:gd name="T5" fmla="*/ 14 h 14"/>
              </a:gdLst>
              <a:ahLst/>
              <a:cxnLst>
                <a:cxn ang="0">
                  <a:pos x="T0" y="T1"/>
                </a:cxn>
                <a:cxn ang="0">
                  <a:pos x="T2" y="T3"/>
                </a:cxn>
                <a:cxn ang="0">
                  <a:pos x="T4" y="T5"/>
                </a:cxn>
              </a:cxnLst>
              <a:rect l="0" t="0" r="r" b="b"/>
              <a:pathLst>
                <a:path w="29" h="14">
                  <a:moveTo>
                    <a:pt x="0" y="0"/>
                  </a:moveTo>
                  <a:lnTo>
                    <a:pt x="15" y="4"/>
                  </a:lnTo>
                  <a:lnTo>
                    <a:pt x="29" y="1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6" name="Line 597"/>
            <p:cNvSpPr>
              <a:spLocks noChangeShapeType="1"/>
            </p:cNvSpPr>
            <p:nvPr/>
          </p:nvSpPr>
          <p:spPr bwMode="auto">
            <a:xfrm>
              <a:off x="1873"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37" name="Freeform 598"/>
            <p:cNvSpPr>
              <a:spLocks/>
            </p:cNvSpPr>
            <p:nvPr/>
          </p:nvSpPr>
          <p:spPr bwMode="auto">
            <a:xfrm>
              <a:off x="1891" y="610"/>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8" name="Freeform 599"/>
            <p:cNvSpPr>
              <a:spLocks/>
            </p:cNvSpPr>
            <p:nvPr/>
          </p:nvSpPr>
          <p:spPr bwMode="auto">
            <a:xfrm>
              <a:off x="1913" y="626"/>
              <a:ext cx="18" cy="17"/>
            </a:xfrm>
            <a:custGeom>
              <a:avLst/>
              <a:gdLst>
                <a:gd name="T0" fmla="*/ 0 w 24"/>
                <a:gd name="T1" fmla="*/ 0 h 29"/>
                <a:gd name="T2" fmla="*/ 14 w 24"/>
                <a:gd name="T3" fmla="*/ 14 h 29"/>
                <a:gd name="T4" fmla="*/ 24 w 24"/>
                <a:gd name="T5" fmla="*/ 29 h 29"/>
              </a:gdLst>
              <a:ahLst/>
              <a:cxnLst>
                <a:cxn ang="0">
                  <a:pos x="T0" y="T1"/>
                </a:cxn>
                <a:cxn ang="0">
                  <a:pos x="T2" y="T3"/>
                </a:cxn>
                <a:cxn ang="0">
                  <a:pos x="T4" y="T5"/>
                </a:cxn>
              </a:cxnLst>
              <a:rect l="0" t="0" r="r" b="b"/>
              <a:pathLst>
                <a:path w="24" h="29">
                  <a:moveTo>
                    <a:pt x="0" y="0"/>
                  </a:moveTo>
                  <a:lnTo>
                    <a:pt x="14" y="14"/>
                  </a:lnTo>
                  <a:lnTo>
                    <a:pt x="24"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9" name="Freeform 600"/>
            <p:cNvSpPr>
              <a:spLocks/>
            </p:cNvSpPr>
            <p:nvPr/>
          </p:nvSpPr>
          <p:spPr bwMode="auto">
            <a:xfrm>
              <a:off x="1931" y="643"/>
              <a:ext cx="18" cy="21"/>
            </a:xfrm>
            <a:custGeom>
              <a:avLst/>
              <a:gdLst>
                <a:gd name="T0" fmla="*/ 0 w 24"/>
                <a:gd name="T1" fmla="*/ 0 h 38"/>
                <a:gd name="T2" fmla="*/ 9 w 24"/>
                <a:gd name="T3" fmla="*/ 19 h 38"/>
                <a:gd name="T4" fmla="*/ 24 w 24"/>
                <a:gd name="T5" fmla="*/ 38 h 38"/>
              </a:gdLst>
              <a:ahLst/>
              <a:cxnLst>
                <a:cxn ang="0">
                  <a:pos x="T0" y="T1"/>
                </a:cxn>
                <a:cxn ang="0">
                  <a:pos x="T2" y="T3"/>
                </a:cxn>
                <a:cxn ang="0">
                  <a:pos x="T4" y="T5"/>
                </a:cxn>
              </a:cxnLst>
              <a:rect l="0" t="0" r="r" b="b"/>
              <a:pathLst>
                <a:path w="24" h="38">
                  <a:moveTo>
                    <a:pt x="0" y="0"/>
                  </a:moveTo>
                  <a:lnTo>
                    <a:pt x="9" y="19"/>
                  </a:lnTo>
                  <a:lnTo>
                    <a:pt x="24" y="3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40" name="Freeform 601"/>
            <p:cNvSpPr>
              <a:spLocks/>
            </p:cNvSpPr>
            <p:nvPr/>
          </p:nvSpPr>
          <p:spPr bwMode="auto">
            <a:xfrm>
              <a:off x="1949" y="664"/>
              <a:ext cx="21" cy="22"/>
            </a:xfrm>
            <a:custGeom>
              <a:avLst/>
              <a:gdLst>
                <a:gd name="T0" fmla="*/ 0 w 29"/>
                <a:gd name="T1" fmla="*/ 0 h 39"/>
                <a:gd name="T2" fmla="*/ 14 w 29"/>
                <a:gd name="T3" fmla="*/ 19 h 39"/>
                <a:gd name="T4" fmla="*/ 29 w 29"/>
                <a:gd name="T5" fmla="*/ 39 h 39"/>
              </a:gdLst>
              <a:ahLst/>
              <a:cxnLst>
                <a:cxn ang="0">
                  <a:pos x="T0" y="T1"/>
                </a:cxn>
                <a:cxn ang="0">
                  <a:pos x="T2" y="T3"/>
                </a:cxn>
                <a:cxn ang="0">
                  <a:pos x="T4" y="T5"/>
                </a:cxn>
              </a:cxnLst>
              <a:rect l="0" t="0" r="r" b="b"/>
              <a:pathLst>
                <a:path w="29" h="39">
                  <a:moveTo>
                    <a:pt x="0" y="0"/>
                  </a:moveTo>
                  <a:lnTo>
                    <a:pt x="14" y="19"/>
                  </a:lnTo>
                  <a:lnTo>
                    <a:pt x="29" y="3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41" name="Freeform 602"/>
            <p:cNvSpPr>
              <a:spLocks/>
            </p:cNvSpPr>
            <p:nvPr/>
          </p:nvSpPr>
          <p:spPr bwMode="auto">
            <a:xfrm>
              <a:off x="1970" y="686"/>
              <a:ext cx="18" cy="26"/>
            </a:xfrm>
            <a:custGeom>
              <a:avLst/>
              <a:gdLst>
                <a:gd name="T0" fmla="*/ 0 w 24"/>
                <a:gd name="T1" fmla="*/ 0 h 47"/>
                <a:gd name="T2" fmla="*/ 9 w 24"/>
                <a:gd name="T3" fmla="*/ 24 h 47"/>
                <a:gd name="T4" fmla="*/ 24 w 24"/>
                <a:gd name="T5" fmla="*/ 47 h 47"/>
              </a:gdLst>
              <a:ahLst/>
              <a:cxnLst>
                <a:cxn ang="0">
                  <a:pos x="T0" y="T1"/>
                </a:cxn>
                <a:cxn ang="0">
                  <a:pos x="T2" y="T3"/>
                </a:cxn>
                <a:cxn ang="0">
                  <a:pos x="T4" y="T5"/>
                </a:cxn>
              </a:cxnLst>
              <a:rect l="0" t="0" r="r" b="b"/>
              <a:pathLst>
                <a:path w="24" h="47">
                  <a:moveTo>
                    <a:pt x="0" y="0"/>
                  </a:moveTo>
                  <a:lnTo>
                    <a:pt x="9" y="24"/>
                  </a:lnTo>
                  <a:lnTo>
                    <a:pt x="24" y="4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42" name="Freeform 603"/>
            <p:cNvSpPr>
              <a:spLocks/>
            </p:cNvSpPr>
            <p:nvPr/>
          </p:nvSpPr>
          <p:spPr bwMode="auto">
            <a:xfrm>
              <a:off x="1988" y="712"/>
              <a:ext cx="21" cy="27"/>
            </a:xfrm>
            <a:custGeom>
              <a:avLst/>
              <a:gdLst>
                <a:gd name="T0" fmla="*/ 0 w 28"/>
                <a:gd name="T1" fmla="*/ 0 h 48"/>
                <a:gd name="T2" fmla="*/ 14 w 28"/>
                <a:gd name="T3" fmla="*/ 24 h 48"/>
                <a:gd name="T4" fmla="*/ 28 w 28"/>
                <a:gd name="T5" fmla="*/ 48 h 48"/>
              </a:gdLst>
              <a:ahLst/>
              <a:cxnLst>
                <a:cxn ang="0">
                  <a:pos x="T0" y="T1"/>
                </a:cxn>
                <a:cxn ang="0">
                  <a:pos x="T2" y="T3"/>
                </a:cxn>
                <a:cxn ang="0">
                  <a:pos x="T4" y="T5"/>
                </a:cxn>
              </a:cxnLst>
              <a:rect l="0" t="0" r="r" b="b"/>
              <a:pathLst>
                <a:path w="28" h="48">
                  <a:moveTo>
                    <a:pt x="0" y="0"/>
                  </a:moveTo>
                  <a:lnTo>
                    <a:pt x="14" y="24"/>
                  </a:lnTo>
                  <a:lnTo>
                    <a:pt x="28"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43" name="Line 604"/>
            <p:cNvSpPr>
              <a:spLocks noChangeShapeType="1"/>
            </p:cNvSpPr>
            <p:nvPr/>
          </p:nvSpPr>
          <p:spPr bwMode="auto">
            <a:xfrm>
              <a:off x="2009"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44" name="Freeform 605"/>
            <p:cNvSpPr>
              <a:spLocks/>
            </p:cNvSpPr>
            <p:nvPr/>
          </p:nvSpPr>
          <p:spPr bwMode="auto">
            <a:xfrm>
              <a:off x="2027" y="769"/>
              <a:ext cx="22" cy="33"/>
            </a:xfrm>
            <a:custGeom>
              <a:avLst/>
              <a:gdLst>
                <a:gd name="T0" fmla="*/ 0 w 29"/>
                <a:gd name="T1" fmla="*/ 0 h 58"/>
                <a:gd name="T2" fmla="*/ 15 w 29"/>
                <a:gd name="T3" fmla="*/ 29 h 58"/>
                <a:gd name="T4" fmla="*/ 29 w 29"/>
                <a:gd name="T5" fmla="*/ 58 h 58"/>
              </a:gdLst>
              <a:ahLst/>
              <a:cxnLst>
                <a:cxn ang="0">
                  <a:pos x="T0" y="T1"/>
                </a:cxn>
                <a:cxn ang="0">
                  <a:pos x="T2" y="T3"/>
                </a:cxn>
                <a:cxn ang="0">
                  <a:pos x="T4" y="T5"/>
                </a:cxn>
              </a:cxnLst>
              <a:rect l="0" t="0" r="r" b="b"/>
              <a:pathLst>
                <a:path w="29" h="58">
                  <a:moveTo>
                    <a:pt x="0" y="0"/>
                  </a:moveTo>
                  <a:lnTo>
                    <a:pt x="15"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45" name="Line 606"/>
            <p:cNvSpPr>
              <a:spLocks noChangeShapeType="1"/>
            </p:cNvSpPr>
            <p:nvPr/>
          </p:nvSpPr>
          <p:spPr bwMode="auto">
            <a:xfrm>
              <a:off x="2049"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46" name="Line 607"/>
            <p:cNvSpPr>
              <a:spLocks noChangeShapeType="1"/>
            </p:cNvSpPr>
            <p:nvPr/>
          </p:nvSpPr>
          <p:spPr bwMode="auto">
            <a:xfrm>
              <a:off x="2067"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47" name="Freeform 608"/>
            <p:cNvSpPr>
              <a:spLocks/>
            </p:cNvSpPr>
            <p:nvPr/>
          </p:nvSpPr>
          <p:spPr bwMode="auto">
            <a:xfrm>
              <a:off x="2085" y="872"/>
              <a:ext cx="22" cy="35"/>
            </a:xfrm>
            <a:custGeom>
              <a:avLst/>
              <a:gdLst>
                <a:gd name="T0" fmla="*/ 0 w 29"/>
                <a:gd name="T1" fmla="*/ 0 h 62"/>
                <a:gd name="T2" fmla="*/ 15 w 29"/>
                <a:gd name="T3" fmla="*/ 28 h 62"/>
                <a:gd name="T4" fmla="*/ 29 w 29"/>
                <a:gd name="T5" fmla="*/ 62 h 62"/>
              </a:gdLst>
              <a:ahLst/>
              <a:cxnLst>
                <a:cxn ang="0">
                  <a:pos x="T0" y="T1"/>
                </a:cxn>
                <a:cxn ang="0">
                  <a:pos x="T2" y="T3"/>
                </a:cxn>
                <a:cxn ang="0">
                  <a:pos x="T4" y="T5"/>
                </a:cxn>
              </a:cxnLst>
              <a:rect l="0" t="0" r="r" b="b"/>
              <a:pathLst>
                <a:path w="29" h="62">
                  <a:moveTo>
                    <a:pt x="0" y="0"/>
                  </a:moveTo>
                  <a:lnTo>
                    <a:pt x="15" y="28"/>
                  </a:lnTo>
                  <a:lnTo>
                    <a:pt x="29" y="6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48" name="Line 609"/>
            <p:cNvSpPr>
              <a:spLocks noChangeShapeType="1"/>
            </p:cNvSpPr>
            <p:nvPr/>
          </p:nvSpPr>
          <p:spPr bwMode="auto">
            <a:xfrm>
              <a:off x="2107"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49" name="Freeform 610"/>
            <p:cNvSpPr>
              <a:spLocks/>
            </p:cNvSpPr>
            <p:nvPr/>
          </p:nvSpPr>
          <p:spPr bwMode="auto">
            <a:xfrm>
              <a:off x="2125" y="945"/>
              <a:ext cx="22" cy="40"/>
            </a:xfrm>
            <a:custGeom>
              <a:avLst/>
              <a:gdLst>
                <a:gd name="T0" fmla="*/ 0 w 29"/>
                <a:gd name="T1" fmla="*/ 0 h 72"/>
                <a:gd name="T2" fmla="*/ 14 w 29"/>
                <a:gd name="T3" fmla="*/ 34 h 72"/>
                <a:gd name="T4" fmla="*/ 29 w 29"/>
                <a:gd name="T5" fmla="*/ 72 h 72"/>
              </a:gdLst>
              <a:ahLst/>
              <a:cxnLst>
                <a:cxn ang="0">
                  <a:pos x="T0" y="T1"/>
                </a:cxn>
                <a:cxn ang="0">
                  <a:pos x="T2" y="T3"/>
                </a:cxn>
                <a:cxn ang="0">
                  <a:pos x="T4" y="T5"/>
                </a:cxn>
              </a:cxnLst>
              <a:rect l="0" t="0" r="r" b="b"/>
              <a:pathLst>
                <a:path w="29" h="72">
                  <a:moveTo>
                    <a:pt x="0" y="0"/>
                  </a:moveTo>
                  <a:lnTo>
                    <a:pt x="14" y="34"/>
                  </a:lnTo>
                  <a:lnTo>
                    <a:pt x="29"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50" name="Line 611"/>
            <p:cNvSpPr>
              <a:spLocks noChangeShapeType="1"/>
            </p:cNvSpPr>
            <p:nvPr/>
          </p:nvSpPr>
          <p:spPr bwMode="auto">
            <a:xfrm>
              <a:off x="2147"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51" name="Line 612"/>
            <p:cNvSpPr>
              <a:spLocks noChangeShapeType="1"/>
            </p:cNvSpPr>
            <p:nvPr/>
          </p:nvSpPr>
          <p:spPr bwMode="auto">
            <a:xfrm>
              <a:off x="2165"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52" name="Freeform 613"/>
            <p:cNvSpPr>
              <a:spLocks/>
            </p:cNvSpPr>
            <p:nvPr/>
          </p:nvSpPr>
          <p:spPr bwMode="auto">
            <a:xfrm>
              <a:off x="2183" y="1063"/>
              <a:ext cx="21" cy="41"/>
            </a:xfrm>
            <a:custGeom>
              <a:avLst/>
              <a:gdLst>
                <a:gd name="T0" fmla="*/ 0 w 28"/>
                <a:gd name="T1" fmla="*/ 0 h 72"/>
                <a:gd name="T2" fmla="*/ 14 w 28"/>
                <a:gd name="T3" fmla="*/ 34 h 72"/>
                <a:gd name="T4" fmla="*/ 28 w 28"/>
                <a:gd name="T5" fmla="*/ 72 h 72"/>
              </a:gdLst>
              <a:ahLst/>
              <a:cxnLst>
                <a:cxn ang="0">
                  <a:pos x="T0" y="T1"/>
                </a:cxn>
                <a:cxn ang="0">
                  <a:pos x="T2" y="T3"/>
                </a:cxn>
                <a:cxn ang="0">
                  <a:pos x="T4" y="T5"/>
                </a:cxn>
              </a:cxnLst>
              <a:rect l="0" t="0" r="r" b="b"/>
              <a:pathLst>
                <a:path w="28" h="72">
                  <a:moveTo>
                    <a:pt x="0" y="0"/>
                  </a:moveTo>
                  <a:lnTo>
                    <a:pt x="14" y="34"/>
                  </a:lnTo>
                  <a:lnTo>
                    <a:pt x="28"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53" name="Line 614"/>
            <p:cNvSpPr>
              <a:spLocks noChangeShapeType="1"/>
            </p:cNvSpPr>
            <p:nvPr/>
          </p:nvSpPr>
          <p:spPr bwMode="auto">
            <a:xfrm>
              <a:off x="2204"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54" name="Freeform 615"/>
            <p:cNvSpPr>
              <a:spLocks/>
            </p:cNvSpPr>
            <p:nvPr/>
          </p:nvSpPr>
          <p:spPr bwMode="auto">
            <a:xfrm>
              <a:off x="2222" y="1144"/>
              <a:ext cx="22"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55" name="Freeform 616"/>
            <p:cNvSpPr>
              <a:spLocks/>
            </p:cNvSpPr>
            <p:nvPr/>
          </p:nvSpPr>
          <p:spPr bwMode="auto">
            <a:xfrm>
              <a:off x="2244" y="1182"/>
              <a:ext cx="18" cy="40"/>
            </a:xfrm>
            <a:custGeom>
              <a:avLst/>
              <a:gdLst>
                <a:gd name="T0" fmla="*/ 0 w 24"/>
                <a:gd name="T1" fmla="*/ 0 h 72"/>
                <a:gd name="T2" fmla="*/ 10 w 24"/>
                <a:gd name="T3" fmla="*/ 34 h 72"/>
                <a:gd name="T4" fmla="*/ 24 w 24"/>
                <a:gd name="T5" fmla="*/ 72 h 72"/>
              </a:gdLst>
              <a:ahLst/>
              <a:cxnLst>
                <a:cxn ang="0">
                  <a:pos x="T0" y="T1"/>
                </a:cxn>
                <a:cxn ang="0">
                  <a:pos x="T2" y="T3"/>
                </a:cxn>
                <a:cxn ang="0">
                  <a:pos x="T4" y="T5"/>
                </a:cxn>
              </a:cxnLst>
              <a:rect l="0" t="0" r="r" b="b"/>
              <a:pathLst>
                <a:path w="24" h="72">
                  <a:moveTo>
                    <a:pt x="0" y="0"/>
                  </a:moveTo>
                  <a:lnTo>
                    <a:pt x="10" y="34"/>
                  </a:lnTo>
                  <a:lnTo>
                    <a:pt x="24"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56" name="Freeform 617"/>
            <p:cNvSpPr>
              <a:spLocks/>
            </p:cNvSpPr>
            <p:nvPr/>
          </p:nvSpPr>
          <p:spPr bwMode="auto">
            <a:xfrm>
              <a:off x="2262" y="1222"/>
              <a:ext cx="21"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57" name="Line 618"/>
            <p:cNvSpPr>
              <a:spLocks noChangeShapeType="1"/>
            </p:cNvSpPr>
            <p:nvPr/>
          </p:nvSpPr>
          <p:spPr bwMode="auto">
            <a:xfrm>
              <a:off x="2283"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58" name="Line 619"/>
            <p:cNvSpPr>
              <a:spLocks noChangeShapeType="1"/>
            </p:cNvSpPr>
            <p:nvPr/>
          </p:nvSpPr>
          <p:spPr bwMode="auto">
            <a:xfrm>
              <a:off x="2301"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59" name="Freeform 620"/>
            <p:cNvSpPr>
              <a:spLocks/>
            </p:cNvSpPr>
            <p:nvPr/>
          </p:nvSpPr>
          <p:spPr bwMode="auto">
            <a:xfrm>
              <a:off x="2319" y="1336"/>
              <a:ext cx="22" cy="38"/>
            </a:xfrm>
            <a:custGeom>
              <a:avLst/>
              <a:gdLst>
                <a:gd name="T0" fmla="*/ 0 w 29"/>
                <a:gd name="T1" fmla="*/ 0 h 67"/>
                <a:gd name="T2" fmla="*/ 14 w 29"/>
                <a:gd name="T3" fmla="*/ 33 h 67"/>
                <a:gd name="T4" fmla="*/ 29 w 29"/>
                <a:gd name="T5" fmla="*/ 67 h 67"/>
              </a:gdLst>
              <a:ahLst/>
              <a:cxnLst>
                <a:cxn ang="0">
                  <a:pos x="T0" y="T1"/>
                </a:cxn>
                <a:cxn ang="0">
                  <a:pos x="T2" y="T3"/>
                </a:cxn>
                <a:cxn ang="0">
                  <a:pos x="T4" y="T5"/>
                </a:cxn>
              </a:cxnLst>
              <a:rect l="0" t="0" r="r" b="b"/>
              <a:pathLst>
                <a:path w="29" h="67">
                  <a:moveTo>
                    <a:pt x="0" y="0"/>
                  </a:moveTo>
                  <a:lnTo>
                    <a:pt x="14" y="33"/>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60" name="Line 621"/>
            <p:cNvSpPr>
              <a:spLocks noChangeShapeType="1"/>
            </p:cNvSpPr>
            <p:nvPr/>
          </p:nvSpPr>
          <p:spPr bwMode="auto">
            <a:xfrm>
              <a:off x="2341"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61" name="Freeform 622"/>
            <p:cNvSpPr>
              <a:spLocks/>
            </p:cNvSpPr>
            <p:nvPr/>
          </p:nvSpPr>
          <p:spPr bwMode="auto">
            <a:xfrm>
              <a:off x="2359" y="1409"/>
              <a:ext cx="22" cy="32"/>
            </a:xfrm>
            <a:custGeom>
              <a:avLst/>
              <a:gdLst>
                <a:gd name="T0" fmla="*/ 0 w 29"/>
                <a:gd name="T1" fmla="*/ 0 h 58"/>
                <a:gd name="T2" fmla="*/ 14 w 29"/>
                <a:gd name="T3" fmla="*/ 29 h 58"/>
                <a:gd name="T4" fmla="*/ 29 w 29"/>
                <a:gd name="T5" fmla="*/ 58 h 58"/>
              </a:gdLst>
              <a:ahLst/>
              <a:cxnLst>
                <a:cxn ang="0">
                  <a:pos x="T0" y="T1"/>
                </a:cxn>
                <a:cxn ang="0">
                  <a:pos x="T2" y="T3"/>
                </a:cxn>
                <a:cxn ang="0">
                  <a:pos x="T4" y="T5"/>
                </a:cxn>
              </a:cxnLst>
              <a:rect l="0" t="0" r="r" b="b"/>
              <a:pathLst>
                <a:path w="29" h="58">
                  <a:moveTo>
                    <a:pt x="0" y="0"/>
                  </a:moveTo>
                  <a:lnTo>
                    <a:pt x="14"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62" name="Line 623"/>
            <p:cNvSpPr>
              <a:spLocks noChangeShapeType="1"/>
            </p:cNvSpPr>
            <p:nvPr/>
          </p:nvSpPr>
          <p:spPr bwMode="auto">
            <a:xfrm>
              <a:off x="2381"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63" name="Line 624"/>
            <p:cNvSpPr>
              <a:spLocks noChangeShapeType="1"/>
            </p:cNvSpPr>
            <p:nvPr/>
          </p:nvSpPr>
          <p:spPr bwMode="auto">
            <a:xfrm>
              <a:off x="2399"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64" name="Freeform 625"/>
            <p:cNvSpPr>
              <a:spLocks/>
            </p:cNvSpPr>
            <p:nvPr/>
          </p:nvSpPr>
          <p:spPr bwMode="auto">
            <a:xfrm>
              <a:off x="2416" y="1506"/>
              <a:ext cx="22" cy="30"/>
            </a:xfrm>
            <a:custGeom>
              <a:avLst/>
              <a:gdLst>
                <a:gd name="T0" fmla="*/ 0 w 29"/>
                <a:gd name="T1" fmla="*/ 0 h 53"/>
                <a:gd name="T2" fmla="*/ 15 w 29"/>
                <a:gd name="T3" fmla="*/ 29 h 53"/>
                <a:gd name="T4" fmla="*/ 29 w 29"/>
                <a:gd name="T5" fmla="*/ 53 h 53"/>
              </a:gdLst>
              <a:ahLst/>
              <a:cxnLst>
                <a:cxn ang="0">
                  <a:pos x="T0" y="T1"/>
                </a:cxn>
                <a:cxn ang="0">
                  <a:pos x="T2" y="T3"/>
                </a:cxn>
                <a:cxn ang="0">
                  <a:pos x="T4" y="T5"/>
                </a:cxn>
              </a:cxnLst>
              <a:rect l="0" t="0" r="r" b="b"/>
              <a:pathLst>
                <a:path w="29" h="53">
                  <a:moveTo>
                    <a:pt x="0" y="0"/>
                  </a:moveTo>
                  <a:lnTo>
                    <a:pt x="15" y="29"/>
                  </a:lnTo>
                  <a:lnTo>
                    <a:pt x="29" y="5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65" name="Line 626"/>
            <p:cNvSpPr>
              <a:spLocks noChangeShapeType="1"/>
            </p:cNvSpPr>
            <p:nvPr/>
          </p:nvSpPr>
          <p:spPr bwMode="auto">
            <a:xfrm>
              <a:off x="2438"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66" name="Freeform 627"/>
            <p:cNvSpPr>
              <a:spLocks/>
            </p:cNvSpPr>
            <p:nvPr/>
          </p:nvSpPr>
          <p:spPr bwMode="auto">
            <a:xfrm>
              <a:off x="2456" y="1566"/>
              <a:ext cx="22" cy="27"/>
            </a:xfrm>
            <a:custGeom>
              <a:avLst/>
              <a:gdLst>
                <a:gd name="T0" fmla="*/ 0 w 29"/>
                <a:gd name="T1" fmla="*/ 0 h 48"/>
                <a:gd name="T2" fmla="*/ 15 w 29"/>
                <a:gd name="T3" fmla="*/ 24 h 48"/>
                <a:gd name="T4" fmla="*/ 29 w 29"/>
                <a:gd name="T5" fmla="*/ 48 h 48"/>
              </a:gdLst>
              <a:ahLst/>
              <a:cxnLst>
                <a:cxn ang="0">
                  <a:pos x="T0" y="T1"/>
                </a:cxn>
                <a:cxn ang="0">
                  <a:pos x="T2" y="T3"/>
                </a:cxn>
                <a:cxn ang="0">
                  <a:pos x="T4" y="T5"/>
                </a:cxn>
              </a:cxnLst>
              <a:rect l="0" t="0" r="r" b="b"/>
              <a:pathLst>
                <a:path w="29" h="48">
                  <a:moveTo>
                    <a:pt x="0" y="0"/>
                  </a:moveTo>
                  <a:lnTo>
                    <a:pt x="15" y="24"/>
                  </a:lnTo>
                  <a:lnTo>
                    <a:pt x="29"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67" name="Line 628"/>
            <p:cNvSpPr>
              <a:spLocks noChangeShapeType="1"/>
            </p:cNvSpPr>
            <p:nvPr/>
          </p:nvSpPr>
          <p:spPr bwMode="auto">
            <a:xfrm>
              <a:off x="2478"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68" name="Freeform 629"/>
            <p:cNvSpPr>
              <a:spLocks/>
            </p:cNvSpPr>
            <p:nvPr/>
          </p:nvSpPr>
          <p:spPr bwMode="auto">
            <a:xfrm>
              <a:off x="2496" y="1617"/>
              <a:ext cx="22" cy="24"/>
            </a:xfrm>
            <a:custGeom>
              <a:avLst/>
              <a:gdLst>
                <a:gd name="T0" fmla="*/ 0 w 29"/>
                <a:gd name="T1" fmla="*/ 0 h 43"/>
                <a:gd name="T2" fmla="*/ 14 w 29"/>
                <a:gd name="T3" fmla="*/ 19 h 43"/>
                <a:gd name="T4" fmla="*/ 29 w 29"/>
                <a:gd name="T5" fmla="*/ 43 h 43"/>
              </a:gdLst>
              <a:ahLst/>
              <a:cxnLst>
                <a:cxn ang="0">
                  <a:pos x="T0" y="T1"/>
                </a:cxn>
                <a:cxn ang="0">
                  <a:pos x="T2" y="T3"/>
                </a:cxn>
                <a:cxn ang="0">
                  <a:pos x="T4" y="T5"/>
                </a:cxn>
              </a:cxnLst>
              <a:rect l="0" t="0" r="r" b="b"/>
              <a:pathLst>
                <a:path w="29" h="43">
                  <a:moveTo>
                    <a:pt x="0" y="0"/>
                  </a:moveTo>
                  <a:lnTo>
                    <a:pt x="14" y="19"/>
                  </a:lnTo>
                  <a:lnTo>
                    <a:pt x="29" y="4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69" name="Line 630"/>
            <p:cNvSpPr>
              <a:spLocks noChangeShapeType="1"/>
            </p:cNvSpPr>
            <p:nvPr/>
          </p:nvSpPr>
          <p:spPr bwMode="auto">
            <a:xfrm>
              <a:off x="2518"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70" name="Line 631"/>
            <p:cNvSpPr>
              <a:spLocks noChangeShapeType="1"/>
            </p:cNvSpPr>
            <p:nvPr/>
          </p:nvSpPr>
          <p:spPr bwMode="auto">
            <a:xfrm>
              <a:off x="2536"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71" name="Freeform 632"/>
            <p:cNvSpPr>
              <a:spLocks/>
            </p:cNvSpPr>
            <p:nvPr/>
          </p:nvSpPr>
          <p:spPr bwMode="auto">
            <a:xfrm>
              <a:off x="2554" y="1686"/>
              <a:ext cx="21" cy="20"/>
            </a:xfrm>
            <a:custGeom>
              <a:avLst/>
              <a:gdLst>
                <a:gd name="T0" fmla="*/ 0 w 29"/>
                <a:gd name="T1" fmla="*/ 0 h 34"/>
                <a:gd name="T2" fmla="*/ 14 w 29"/>
                <a:gd name="T3" fmla="*/ 20 h 34"/>
                <a:gd name="T4" fmla="*/ 29 w 29"/>
                <a:gd name="T5" fmla="*/ 34 h 34"/>
              </a:gdLst>
              <a:ahLst/>
              <a:cxnLst>
                <a:cxn ang="0">
                  <a:pos x="T0" y="T1"/>
                </a:cxn>
                <a:cxn ang="0">
                  <a:pos x="T2" y="T3"/>
                </a:cxn>
                <a:cxn ang="0">
                  <a:pos x="T4" y="T5"/>
                </a:cxn>
              </a:cxnLst>
              <a:rect l="0" t="0" r="r" b="b"/>
              <a:pathLst>
                <a:path w="29" h="34">
                  <a:moveTo>
                    <a:pt x="0" y="0"/>
                  </a:moveTo>
                  <a:lnTo>
                    <a:pt x="14" y="20"/>
                  </a:lnTo>
                  <a:lnTo>
                    <a:pt x="29" y="3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72" name="Line 633"/>
            <p:cNvSpPr>
              <a:spLocks noChangeShapeType="1"/>
            </p:cNvSpPr>
            <p:nvPr/>
          </p:nvSpPr>
          <p:spPr bwMode="auto">
            <a:xfrm>
              <a:off x="2575"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73" name="Freeform 634"/>
            <p:cNvSpPr>
              <a:spLocks/>
            </p:cNvSpPr>
            <p:nvPr/>
          </p:nvSpPr>
          <p:spPr bwMode="auto">
            <a:xfrm>
              <a:off x="2593" y="1725"/>
              <a:ext cx="21" cy="15"/>
            </a:xfrm>
            <a:custGeom>
              <a:avLst/>
              <a:gdLst>
                <a:gd name="T0" fmla="*/ 0 w 28"/>
                <a:gd name="T1" fmla="*/ 0 h 28"/>
                <a:gd name="T2" fmla="*/ 14 w 28"/>
                <a:gd name="T3" fmla="*/ 14 h 28"/>
                <a:gd name="T4" fmla="*/ 28 w 28"/>
                <a:gd name="T5" fmla="*/ 28 h 28"/>
              </a:gdLst>
              <a:ahLst/>
              <a:cxnLst>
                <a:cxn ang="0">
                  <a:pos x="T0" y="T1"/>
                </a:cxn>
                <a:cxn ang="0">
                  <a:pos x="T2" y="T3"/>
                </a:cxn>
                <a:cxn ang="0">
                  <a:pos x="T4" y="T5"/>
                </a:cxn>
              </a:cxnLst>
              <a:rect l="0" t="0" r="r" b="b"/>
              <a:pathLst>
                <a:path w="28" h="28">
                  <a:moveTo>
                    <a:pt x="0" y="0"/>
                  </a:moveTo>
                  <a:lnTo>
                    <a:pt x="14" y="14"/>
                  </a:lnTo>
                  <a:lnTo>
                    <a:pt x="28" y="2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74" name="Line 635"/>
            <p:cNvSpPr>
              <a:spLocks noChangeShapeType="1"/>
            </p:cNvSpPr>
            <p:nvPr/>
          </p:nvSpPr>
          <p:spPr bwMode="auto">
            <a:xfrm>
              <a:off x="2614"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75" name="Freeform 636"/>
            <p:cNvSpPr>
              <a:spLocks/>
            </p:cNvSpPr>
            <p:nvPr/>
          </p:nvSpPr>
          <p:spPr bwMode="auto">
            <a:xfrm>
              <a:off x="2632" y="1757"/>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76" name="Line 637"/>
            <p:cNvSpPr>
              <a:spLocks noChangeShapeType="1"/>
            </p:cNvSpPr>
            <p:nvPr/>
          </p:nvSpPr>
          <p:spPr bwMode="auto">
            <a:xfrm>
              <a:off x="2654"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77" name="Line 638"/>
            <p:cNvSpPr>
              <a:spLocks noChangeShapeType="1"/>
            </p:cNvSpPr>
            <p:nvPr/>
          </p:nvSpPr>
          <p:spPr bwMode="auto">
            <a:xfrm>
              <a:off x="2672"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78" name="Freeform 639"/>
            <p:cNvSpPr>
              <a:spLocks/>
            </p:cNvSpPr>
            <p:nvPr/>
          </p:nvSpPr>
          <p:spPr bwMode="auto">
            <a:xfrm>
              <a:off x="2690" y="1797"/>
              <a:ext cx="22" cy="11"/>
            </a:xfrm>
            <a:custGeom>
              <a:avLst/>
              <a:gdLst>
                <a:gd name="T0" fmla="*/ 0 w 29"/>
                <a:gd name="T1" fmla="*/ 0 h 19"/>
                <a:gd name="T2" fmla="*/ 14 w 29"/>
                <a:gd name="T3" fmla="*/ 10 h 19"/>
                <a:gd name="T4" fmla="*/ 29 w 29"/>
                <a:gd name="T5" fmla="*/ 19 h 19"/>
              </a:gdLst>
              <a:ahLst/>
              <a:cxnLst>
                <a:cxn ang="0">
                  <a:pos x="T0" y="T1"/>
                </a:cxn>
                <a:cxn ang="0">
                  <a:pos x="T2" y="T3"/>
                </a:cxn>
                <a:cxn ang="0">
                  <a:pos x="T4" y="T5"/>
                </a:cxn>
              </a:cxnLst>
              <a:rect l="0" t="0" r="r" b="b"/>
              <a:pathLst>
                <a:path w="29" h="19">
                  <a:moveTo>
                    <a:pt x="0" y="0"/>
                  </a:moveTo>
                  <a:lnTo>
                    <a:pt x="14" y="10"/>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79" name="Line 640"/>
            <p:cNvSpPr>
              <a:spLocks noChangeShapeType="1"/>
            </p:cNvSpPr>
            <p:nvPr/>
          </p:nvSpPr>
          <p:spPr bwMode="auto">
            <a:xfrm>
              <a:off x="2712"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80" name="Freeform 641"/>
            <p:cNvSpPr>
              <a:spLocks/>
            </p:cNvSpPr>
            <p:nvPr/>
          </p:nvSpPr>
          <p:spPr bwMode="auto">
            <a:xfrm>
              <a:off x="2730" y="1819"/>
              <a:ext cx="22" cy="11"/>
            </a:xfrm>
            <a:custGeom>
              <a:avLst/>
              <a:gdLst>
                <a:gd name="T0" fmla="*/ 0 w 29"/>
                <a:gd name="T1" fmla="*/ 0 h 19"/>
                <a:gd name="T2" fmla="*/ 14 w 29"/>
                <a:gd name="T3" fmla="*/ 9 h 19"/>
                <a:gd name="T4" fmla="*/ 29 w 29"/>
                <a:gd name="T5" fmla="*/ 19 h 19"/>
              </a:gdLst>
              <a:ahLst/>
              <a:cxnLst>
                <a:cxn ang="0">
                  <a:pos x="T0" y="T1"/>
                </a:cxn>
                <a:cxn ang="0">
                  <a:pos x="T2" y="T3"/>
                </a:cxn>
                <a:cxn ang="0">
                  <a:pos x="T4" y="T5"/>
                </a:cxn>
              </a:cxnLst>
              <a:rect l="0" t="0" r="r" b="b"/>
              <a:pathLst>
                <a:path w="29" h="19">
                  <a:moveTo>
                    <a:pt x="0" y="0"/>
                  </a:moveTo>
                  <a:lnTo>
                    <a:pt x="14" y="9"/>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81" name="Line 642"/>
            <p:cNvSpPr>
              <a:spLocks noChangeShapeType="1"/>
            </p:cNvSpPr>
            <p:nvPr/>
          </p:nvSpPr>
          <p:spPr bwMode="auto">
            <a:xfrm>
              <a:off x="2752"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82" name="Line 643"/>
            <p:cNvSpPr>
              <a:spLocks noChangeShapeType="1"/>
            </p:cNvSpPr>
            <p:nvPr/>
          </p:nvSpPr>
          <p:spPr bwMode="auto">
            <a:xfrm>
              <a:off x="2770"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83" name="Freeform 644"/>
            <p:cNvSpPr>
              <a:spLocks/>
            </p:cNvSpPr>
            <p:nvPr/>
          </p:nvSpPr>
          <p:spPr bwMode="auto">
            <a:xfrm>
              <a:off x="2788" y="1846"/>
              <a:ext cx="21" cy="5"/>
            </a:xfrm>
            <a:custGeom>
              <a:avLst/>
              <a:gdLst>
                <a:gd name="T0" fmla="*/ 0 w 28"/>
                <a:gd name="T1" fmla="*/ 0 h 9"/>
                <a:gd name="T2" fmla="*/ 14 w 28"/>
                <a:gd name="T3" fmla="*/ 4 h 9"/>
                <a:gd name="T4" fmla="*/ 28 w 28"/>
                <a:gd name="T5" fmla="*/ 9 h 9"/>
              </a:gdLst>
              <a:ahLst/>
              <a:cxnLst>
                <a:cxn ang="0">
                  <a:pos x="T0" y="T1"/>
                </a:cxn>
                <a:cxn ang="0">
                  <a:pos x="T2" y="T3"/>
                </a:cxn>
                <a:cxn ang="0">
                  <a:pos x="T4" y="T5"/>
                </a:cxn>
              </a:cxnLst>
              <a:rect l="0" t="0" r="r" b="b"/>
              <a:pathLst>
                <a:path w="28" h="9">
                  <a:moveTo>
                    <a:pt x="0" y="0"/>
                  </a:moveTo>
                  <a:lnTo>
                    <a:pt x="14" y="4"/>
                  </a:lnTo>
                  <a:lnTo>
                    <a:pt x="28"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84" name="Line 645"/>
            <p:cNvSpPr>
              <a:spLocks noChangeShapeType="1"/>
            </p:cNvSpPr>
            <p:nvPr/>
          </p:nvSpPr>
          <p:spPr bwMode="auto">
            <a:xfrm>
              <a:off x="2809"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85" name="Freeform 646"/>
            <p:cNvSpPr>
              <a:spLocks/>
            </p:cNvSpPr>
            <p:nvPr/>
          </p:nvSpPr>
          <p:spPr bwMode="auto">
            <a:xfrm>
              <a:off x="2827" y="1857"/>
              <a:ext cx="22" cy="5"/>
            </a:xfrm>
            <a:custGeom>
              <a:avLst/>
              <a:gdLst>
                <a:gd name="T0" fmla="*/ 0 w 29"/>
                <a:gd name="T1" fmla="*/ 0 h 9"/>
                <a:gd name="T2" fmla="*/ 15 w 29"/>
                <a:gd name="T3" fmla="*/ 5 h 9"/>
                <a:gd name="T4" fmla="*/ 29 w 29"/>
                <a:gd name="T5" fmla="*/ 9 h 9"/>
              </a:gdLst>
              <a:ahLst/>
              <a:cxnLst>
                <a:cxn ang="0">
                  <a:pos x="T0" y="T1"/>
                </a:cxn>
                <a:cxn ang="0">
                  <a:pos x="T2" y="T3"/>
                </a:cxn>
                <a:cxn ang="0">
                  <a:pos x="T4" y="T5"/>
                </a:cxn>
              </a:cxnLst>
              <a:rect l="0" t="0" r="r" b="b"/>
              <a:pathLst>
                <a:path w="29" h="9">
                  <a:moveTo>
                    <a:pt x="0" y="0"/>
                  </a:moveTo>
                  <a:lnTo>
                    <a:pt x="15" y="5"/>
                  </a:lnTo>
                  <a:lnTo>
                    <a:pt x="29"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86" name="Line 647"/>
            <p:cNvSpPr>
              <a:spLocks noChangeShapeType="1"/>
            </p:cNvSpPr>
            <p:nvPr/>
          </p:nvSpPr>
          <p:spPr bwMode="auto">
            <a:xfrm>
              <a:off x="2849"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87" name="Freeform 648"/>
            <p:cNvSpPr>
              <a:spLocks/>
            </p:cNvSpPr>
            <p:nvPr/>
          </p:nvSpPr>
          <p:spPr bwMode="auto">
            <a:xfrm>
              <a:off x="2867" y="1868"/>
              <a:ext cx="21" cy="5"/>
            </a:xfrm>
            <a:custGeom>
              <a:avLst/>
              <a:gdLst>
                <a:gd name="T0" fmla="*/ 0 w 29"/>
                <a:gd name="T1" fmla="*/ 0 h 10"/>
                <a:gd name="T2" fmla="*/ 14 w 29"/>
                <a:gd name="T3" fmla="*/ 5 h 10"/>
                <a:gd name="T4" fmla="*/ 29 w 29"/>
                <a:gd name="T5" fmla="*/ 10 h 10"/>
              </a:gdLst>
              <a:ahLst/>
              <a:cxnLst>
                <a:cxn ang="0">
                  <a:pos x="T0" y="T1"/>
                </a:cxn>
                <a:cxn ang="0">
                  <a:pos x="T2" y="T3"/>
                </a:cxn>
                <a:cxn ang="0">
                  <a:pos x="T4" y="T5"/>
                </a:cxn>
              </a:cxnLst>
              <a:rect l="0" t="0" r="r" b="b"/>
              <a:pathLst>
                <a:path w="29" h="10">
                  <a:moveTo>
                    <a:pt x="0" y="0"/>
                  </a:moveTo>
                  <a:lnTo>
                    <a:pt x="14" y="5"/>
                  </a:lnTo>
                  <a:lnTo>
                    <a:pt x="29"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88" name="Line 649"/>
            <p:cNvSpPr>
              <a:spLocks noChangeShapeType="1"/>
            </p:cNvSpPr>
            <p:nvPr/>
          </p:nvSpPr>
          <p:spPr bwMode="auto">
            <a:xfrm>
              <a:off x="2888"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89" name="Line 650"/>
            <p:cNvSpPr>
              <a:spLocks noChangeShapeType="1"/>
            </p:cNvSpPr>
            <p:nvPr/>
          </p:nvSpPr>
          <p:spPr bwMode="auto">
            <a:xfrm>
              <a:off x="2906"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90" name="Freeform 651"/>
            <p:cNvSpPr>
              <a:spLocks/>
            </p:cNvSpPr>
            <p:nvPr/>
          </p:nvSpPr>
          <p:spPr bwMode="auto">
            <a:xfrm>
              <a:off x="2924" y="1881"/>
              <a:ext cx="22" cy="3"/>
            </a:xfrm>
            <a:custGeom>
              <a:avLst/>
              <a:gdLst>
                <a:gd name="T0" fmla="*/ 0 w 29"/>
                <a:gd name="T1" fmla="*/ 0 h 5"/>
                <a:gd name="T2" fmla="*/ 14 w 29"/>
                <a:gd name="T3" fmla="*/ 5 h 5"/>
                <a:gd name="T4" fmla="*/ 29 w 29"/>
                <a:gd name="T5" fmla="*/ 5 h 5"/>
              </a:gdLst>
              <a:ahLst/>
              <a:cxnLst>
                <a:cxn ang="0">
                  <a:pos x="T0" y="T1"/>
                </a:cxn>
                <a:cxn ang="0">
                  <a:pos x="T2" y="T3"/>
                </a:cxn>
                <a:cxn ang="0">
                  <a:pos x="T4" y="T5"/>
                </a:cxn>
              </a:cxnLst>
              <a:rect l="0" t="0" r="r" b="b"/>
              <a:pathLst>
                <a:path w="29" h="5">
                  <a:moveTo>
                    <a:pt x="0" y="0"/>
                  </a:moveTo>
                  <a:lnTo>
                    <a:pt x="14"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91" name="Line 652"/>
            <p:cNvSpPr>
              <a:spLocks noChangeShapeType="1"/>
            </p:cNvSpPr>
            <p:nvPr/>
          </p:nvSpPr>
          <p:spPr bwMode="auto">
            <a:xfrm>
              <a:off x="2946"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92" name="Freeform 653"/>
            <p:cNvSpPr>
              <a:spLocks/>
            </p:cNvSpPr>
            <p:nvPr/>
          </p:nvSpPr>
          <p:spPr bwMode="auto">
            <a:xfrm>
              <a:off x="2964" y="1887"/>
              <a:ext cx="21" cy="2"/>
            </a:xfrm>
            <a:custGeom>
              <a:avLst/>
              <a:gdLst>
                <a:gd name="T0" fmla="*/ 0 w 28"/>
                <a:gd name="T1" fmla="*/ 0 h 4"/>
                <a:gd name="T2" fmla="*/ 14 w 28"/>
                <a:gd name="T3" fmla="*/ 4 h 4"/>
                <a:gd name="T4" fmla="*/ 28 w 28"/>
                <a:gd name="T5" fmla="*/ 4 h 4"/>
              </a:gdLst>
              <a:ahLst/>
              <a:cxnLst>
                <a:cxn ang="0">
                  <a:pos x="T0" y="T1"/>
                </a:cxn>
                <a:cxn ang="0">
                  <a:pos x="T2" y="T3"/>
                </a:cxn>
                <a:cxn ang="0">
                  <a:pos x="T4" y="T5"/>
                </a:cxn>
              </a:cxnLst>
              <a:rect l="0" t="0" r="r" b="b"/>
              <a:pathLst>
                <a:path w="28" h="4">
                  <a:moveTo>
                    <a:pt x="0" y="0"/>
                  </a:moveTo>
                  <a:lnTo>
                    <a:pt x="14" y="4"/>
                  </a:lnTo>
                  <a:lnTo>
                    <a:pt x="28"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93" name="Line 654"/>
            <p:cNvSpPr>
              <a:spLocks noChangeShapeType="1"/>
            </p:cNvSpPr>
            <p:nvPr/>
          </p:nvSpPr>
          <p:spPr bwMode="auto">
            <a:xfrm>
              <a:off x="2985"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94" name="Line 655"/>
            <p:cNvSpPr>
              <a:spLocks noChangeShapeType="1"/>
            </p:cNvSpPr>
            <p:nvPr/>
          </p:nvSpPr>
          <p:spPr bwMode="auto">
            <a:xfrm>
              <a:off x="3003"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95" name="Freeform 656"/>
            <p:cNvSpPr>
              <a:spLocks/>
            </p:cNvSpPr>
            <p:nvPr/>
          </p:nvSpPr>
          <p:spPr bwMode="auto">
            <a:xfrm>
              <a:off x="3021" y="1892"/>
              <a:ext cx="22" cy="3"/>
            </a:xfrm>
            <a:custGeom>
              <a:avLst/>
              <a:gdLst>
                <a:gd name="T0" fmla="*/ 0 w 29"/>
                <a:gd name="T1" fmla="*/ 0 h 5"/>
                <a:gd name="T2" fmla="*/ 15 w 29"/>
                <a:gd name="T3" fmla="*/ 5 h 5"/>
                <a:gd name="T4" fmla="*/ 29 w 29"/>
                <a:gd name="T5" fmla="*/ 5 h 5"/>
              </a:gdLst>
              <a:ahLst/>
              <a:cxnLst>
                <a:cxn ang="0">
                  <a:pos x="T0" y="T1"/>
                </a:cxn>
                <a:cxn ang="0">
                  <a:pos x="T2" y="T3"/>
                </a:cxn>
                <a:cxn ang="0">
                  <a:pos x="T4" y="T5"/>
                </a:cxn>
              </a:cxnLst>
              <a:rect l="0" t="0" r="r" b="b"/>
              <a:pathLst>
                <a:path w="29" h="5">
                  <a:moveTo>
                    <a:pt x="0" y="0"/>
                  </a:moveTo>
                  <a:lnTo>
                    <a:pt x="15"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96" name="Line 657"/>
            <p:cNvSpPr>
              <a:spLocks noChangeShapeType="1"/>
            </p:cNvSpPr>
            <p:nvPr/>
          </p:nvSpPr>
          <p:spPr bwMode="auto">
            <a:xfrm>
              <a:off x="3043"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97" name="Freeform 658"/>
            <p:cNvSpPr>
              <a:spLocks/>
            </p:cNvSpPr>
            <p:nvPr/>
          </p:nvSpPr>
          <p:spPr bwMode="auto">
            <a:xfrm>
              <a:off x="3061" y="1895"/>
              <a:ext cx="22" cy="2"/>
            </a:xfrm>
            <a:custGeom>
              <a:avLst/>
              <a:gdLst>
                <a:gd name="T0" fmla="*/ 0 w 29"/>
                <a:gd name="T1" fmla="*/ 0 h 5"/>
                <a:gd name="T2" fmla="*/ 15 w 29"/>
                <a:gd name="T3" fmla="*/ 0 h 5"/>
                <a:gd name="T4" fmla="*/ 29 w 29"/>
                <a:gd name="T5" fmla="*/ 5 h 5"/>
              </a:gdLst>
              <a:ahLst/>
              <a:cxnLst>
                <a:cxn ang="0">
                  <a:pos x="T0" y="T1"/>
                </a:cxn>
                <a:cxn ang="0">
                  <a:pos x="T2" y="T3"/>
                </a:cxn>
                <a:cxn ang="0">
                  <a:pos x="T4" y="T5"/>
                </a:cxn>
              </a:cxnLst>
              <a:rect l="0" t="0" r="r" b="b"/>
              <a:pathLst>
                <a:path w="29" h="5">
                  <a:moveTo>
                    <a:pt x="0" y="0"/>
                  </a:moveTo>
                  <a:lnTo>
                    <a:pt x="15" y="0"/>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98" name="Line 659"/>
            <p:cNvSpPr>
              <a:spLocks noChangeShapeType="1"/>
            </p:cNvSpPr>
            <p:nvPr/>
          </p:nvSpPr>
          <p:spPr bwMode="auto">
            <a:xfrm>
              <a:off x="308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99" name="Freeform 660"/>
            <p:cNvSpPr>
              <a:spLocks/>
            </p:cNvSpPr>
            <p:nvPr/>
          </p:nvSpPr>
          <p:spPr bwMode="auto">
            <a:xfrm>
              <a:off x="3101" y="1897"/>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00" name="Line 661"/>
            <p:cNvSpPr>
              <a:spLocks noChangeShapeType="1"/>
            </p:cNvSpPr>
            <p:nvPr/>
          </p:nvSpPr>
          <p:spPr bwMode="auto">
            <a:xfrm>
              <a:off x="312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01" name="Freeform 662"/>
            <p:cNvSpPr>
              <a:spLocks/>
            </p:cNvSpPr>
            <p:nvPr/>
          </p:nvSpPr>
          <p:spPr bwMode="auto">
            <a:xfrm>
              <a:off x="3141" y="1897"/>
              <a:ext cx="18" cy="3"/>
            </a:xfrm>
            <a:custGeom>
              <a:avLst/>
              <a:gdLst>
                <a:gd name="T0" fmla="*/ 0 w 24"/>
                <a:gd name="T1" fmla="*/ 0 h 5"/>
                <a:gd name="T2" fmla="*/ 9 w 24"/>
                <a:gd name="T3" fmla="*/ 0 h 5"/>
                <a:gd name="T4" fmla="*/ 24 w 24"/>
                <a:gd name="T5" fmla="*/ 5 h 5"/>
              </a:gdLst>
              <a:ahLst/>
              <a:cxnLst>
                <a:cxn ang="0">
                  <a:pos x="T0" y="T1"/>
                </a:cxn>
                <a:cxn ang="0">
                  <a:pos x="T2" y="T3"/>
                </a:cxn>
                <a:cxn ang="0">
                  <a:pos x="T4" y="T5"/>
                </a:cxn>
              </a:cxnLst>
              <a:rect l="0" t="0" r="r" b="b"/>
              <a:pathLst>
                <a:path w="24" h="5">
                  <a:moveTo>
                    <a:pt x="0" y="0"/>
                  </a:moveTo>
                  <a:lnTo>
                    <a:pt x="9" y="0"/>
                  </a:lnTo>
                  <a:lnTo>
                    <a:pt x="24"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02" name="Freeform 663"/>
            <p:cNvSpPr>
              <a:spLocks/>
            </p:cNvSpPr>
            <p:nvPr/>
          </p:nvSpPr>
          <p:spPr bwMode="auto">
            <a:xfrm>
              <a:off x="3159"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03" name="Line 664"/>
            <p:cNvSpPr>
              <a:spLocks noChangeShapeType="1"/>
            </p:cNvSpPr>
            <p:nvPr/>
          </p:nvSpPr>
          <p:spPr bwMode="auto">
            <a:xfrm>
              <a:off x="318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04" name="Freeform 665"/>
            <p:cNvSpPr>
              <a:spLocks/>
            </p:cNvSpPr>
            <p:nvPr/>
          </p:nvSpPr>
          <p:spPr bwMode="auto">
            <a:xfrm>
              <a:off x="3198" y="1900"/>
              <a:ext cx="21"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05" name="Line 666"/>
            <p:cNvSpPr>
              <a:spLocks noChangeShapeType="1"/>
            </p:cNvSpPr>
            <p:nvPr/>
          </p:nvSpPr>
          <p:spPr bwMode="auto">
            <a:xfrm>
              <a:off x="321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06" name="Line 667"/>
            <p:cNvSpPr>
              <a:spLocks noChangeShapeType="1"/>
            </p:cNvSpPr>
            <p:nvPr/>
          </p:nvSpPr>
          <p:spPr bwMode="auto">
            <a:xfrm>
              <a:off x="3237"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07" name="Freeform 668"/>
            <p:cNvSpPr>
              <a:spLocks/>
            </p:cNvSpPr>
            <p:nvPr/>
          </p:nvSpPr>
          <p:spPr bwMode="auto">
            <a:xfrm>
              <a:off x="3255" y="1900"/>
              <a:ext cx="22" cy="2"/>
            </a:xfrm>
            <a:custGeom>
              <a:avLst/>
              <a:gdLst>
                <a:gd name="T0" fmla="*/ 0 w 29"/>
                <a:gd name="T1" fmla="*/ 0 h 4"/>
                <a:gd name="T2" fmla="*/ 15 w 29"/>
                <a:gd name="T3" fmla="*/ 0 h 4"/>
                <a:gd name="T4" fmla="*/ 29 w 29"/>
                <a:gd name="T5" fmla="*/ 4 h 4"/>
              </a:gdLst>
              <a:ahLst/>
              <a:cxnLst>
                <a:cxn ang="0">
                  <a:pos x="T0" y="T1"/>
                </a:cxn>
                <a:cxn ang="0">
                  <a:pos x="T2" y="T3"/>
                </a:cxn>
                <a:cxn ang="0">
                  <a:pos x="T4" y="T5"/>
                </a:cxn>
              </a:cxnLst>
              <a:rect l="0" t="0" r="r" b="b"/>
              <a:pathLst>
                <a:path w="29" h="4">
                  <a:moveTo>
                    <a:pt x="0" y="0"/>
                  </a:moveTo>
                  <a:lnTo>
                    <a:pt x="15" y="0"/>
                  </a:lnTo>
                  <a:lnTo>
                    <a:pt x="29"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08" name="Line 669"/>
            <p:cNvSpPr>
              <a:spLocks noChangeShapeType="1"/>
            </p:cNvSpPr>
            <p:nvPr/>
          </p:nvSpPr>
          <p:spPr bwMode="auto">
            <a:xfrm>
              <a:off x="327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09" name="Freeform 670"/>
            <p:cNvSpPr>
              <a:spLocks/>
            </p:cNvSpPr>
            <p:nvPr/>
          </p:nvSpPr>
          <p:spPr bwMode="auto">
            <a:xfrm>
              <a:off x="3295" y="1902"/>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10" name="Line 671"/>
            <p:cNvSpPr>
              <a:spLocks noChangeShapeType="1"/>
            </p:cNvSpPr>
            <p:nvPr/>
          </p:nvSpPr>
          <p:spPr bwMode="auto">
            <a:xfrm>
              <a:off x="331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11" name="Freeform 672"/>
            <p:cNvSpPr>
              <a:spLocks/>
            </p:cNvSpPr>
            <p:nvPr/>
          </p:nvSpPr>
          <p:spPr bwMode="auto">
            <a:xfrm>
              <a:off x="3335"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12" name="Line 673"/>
            <p:cNvSpPr>
              <a:spLocks noChangeShapeType="1"/>
            </p:cNvSpPr>
            <p:nvPr/>
          </p:nvSpPr>
          <p:spPr bwMode="auto">
            <a:xfrm>
              <a:off x="3356"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13" name="Freeform 674"/>
            <p:cNvSpPr>
              <a:spLocks/>
            </p:cNvSpPr>
            <p:nvPr/>
          </p:nvSpPr>
          <p:spPr bwMode="auto">
            <a:xfrm>
              <a:off x="288" y="1901"/>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grpSp>
      <p:grpSp>
        <p:nvGrpSpPr>
          <p:cNvPr id="1514" name="Group 675"/>
          <p:cNvGrpSpPr>
            <a:grpSpLocks/>
          </p:cNvGrpSpPr>
          <p:nvPr/>
        </p:nvGrpSpPr>
        <p:grpSpPr bwMode="auto">
          <a:xfrm rot="-16200000">
            <a:off x="5177631" y="2674144"/>
            <a:ext cx="2322513" cy="136525"/>
            <a:chOff x="253" y="586"/>
            <a:chExt cx="3121" cy="1317"/>
          </a:xfrm>
        </p:grpSpPr>
        <p:sp>
          <p:nvSpPr>
            <p:cNvPr id="1515" name="Line 676"/>
            <p:cNvSpPr>
              <a:spLocks noChangeShapeType="1"/>
            </p:cNvSpPr>
            <p:nvPr/>
          </p:nvSpPr>
          <p:spPr bwMode="auto">
            <a:xfrm>
              <a:off x="253"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16" name="Freeform 677"/>
            <p:cNvSpPr>
              <a:spLocks/>
            </p:cNvSpPr>
            <p:nvPr/>
          </p:nvSpPr>
          <p:spPr bwMode="auto">
            <a:xfrm>
              <a:off x="271"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17" name="Freeform 678"/>
            <p:cNvSpPr>
              <a:spLocks/>
            </p:cNvSpPr>
            <p:nvPr/>
          </p:nvSpPr>
          <p:spPr bwMode="auto">
            <a:xfrm>
              <a:off x="310" y="1902"/>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18" name="Line 679"/>
            <p:cNvSpPr>
              <a:spLocks noChangeShapeType="1"/>
            </p:cNvSpPr>
            <p:nvPr/>
          </p:nvSpPr>
          <p:spPr bwMode="auto">
            <a:xfrm>
              <a:off x="332"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19" name="Freeform 680"/>
            <p:cNvSpPr>
              <a:spLocks/>
            </p:cNvSpPr>
            <p:nvPr/>
          </p:nvSpPr>
          <p:spPr bwMode="auto">
            <a:xfrm>
              <a:off x="350" y="1900"/>
              <a:ext cx="22" cy="2"/>
            </a:xfrm>
            <a:custGeom>
              <a:avLst/>
              <a:gdLst>
                <a:gd name="T0" fmla="*/ 0 w 29"/>
                <a:gd name="T1" fmla="*/ 4 h 4"/>
                <a:gd name="T2" fmla="*/ 14 w 29"/>
                <a:gd name="T3" fmla="*/ 0 h 4"/>
                <a:gd name="T4" fmla="*/ 29 w 29"/>
                <a:gd name="T5" fmla="*/ 0 h 4"/>
              </a:gdLst>
              <a:ahLst/>
              <a:cxnLst>
                <a:cxn ang="0">
                  <a:pos x="T0" y="T1"/>
                </a:cxn>
                <a:cxn ang="0">
                  <a:pos x="T2" y="T3"/>
                </a:cxn>
                <a:cxn ang="0">
                  <a:pos x="T4" y="T5"/>
                </a:cxn>
              </a:cxnLst>
              <a:rect l="0" t="0" r="r" b="b"/>
              <a:pathLst>
                <a:path w="29" h="4">
                  <a:moveTo>
                    <a:pt x="0" y="4"/>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20" name="Line 681"/>
            <p:cNvSpPr>
              <a:spLocks noChangeShapeType="1"/>
            </p:cNvSpPr>
            <p:nvPr/>
          </p:nvSpPr>
          <p:spPr bwMode="auto">
            <a:xfrm>
              <a:off x="372"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21" name="Line 682"/>
            <p:cNvSpPr>
              <a:spLocks noChangeShapeType="1"/>
            </p:cNvSpPr>
            <p:nvPr/>
          </p:nvSpPr>
          <p:spPr bwMode="auto">
            <a:xfrm>
              <a:off x="39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22" name="Freeform 683"/>
            <p:cNvSpPr>
              <a:spLocks/>
            </p:cNvSpPr>
            <p:nvPr/>
          </p:nvSpPr>
          <p:spPr bwMode="auto">
            <a:xfrm>
              <a:off x="408" y="1900"/>
              <a:ext cx="21"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23" name="Line 684"/>
            <p:cNvSpPr>
              <a:spLocks noChangeShapeType="1"/>
            </p:cNvSpPr>
            <p:nvPr/>
          </p:nvSpPr>
          <p:spPr bwMode="auto">
            <a:xfrm>
              <a:off x="42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24" name="Freeform 685"/>
            <p:cNvSpPr>
              <a:spLocks/>
            </p:cNvSpPr>
            <p:nvPr/>
          </p:nvSpPr>
          <p:spPr bwMode="auto">
            <a:xfrm>
              <a:off x="447"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25" name="Freeform 686"/>
            <p:cNvSpPr>
              <a:spLocks/>
            </p:cNvSpPr>
            <p:nvPr/>
          </p:nvSpPr>
          <p:spPr bwMode="auto">
            <a:xfrm>
              <a:off x="468" y="1897"/>
              <a:ext cx="18" cy="3"/>
            </a:xfrm>
            <a:custGeom>
              <a:avLst/>
              <a:gdLst>
                <a:gd name="T0" fmla="*/ 0 w 24"/>
                <a:gd name="T1" fmla="*/ 5 h 5"/>
                <a:gd name="T2" fmla="*/ 15 w 24"/>
                <a:gd name="T3" fmla="*/ 0 h 5"/>
                <a:gd name="T4" fmla="*/ 24 w 24"/>
                <a:gd name="T5" fmla="*/ 0 h 5"/>
              </a:gdLst>
              <a:ahLst/>
              <a:cxnLst>
                <a:cxn ang="0">
                  <a:pos x="T0" y="T1"/>
                </a:cxn>
                <a:cxn ang="0">
                  <a:pos x="T2" y="T3"/>
                </a:cxn>
                <a:cxn ang="0">
                  <a:pos x="T4" y="T5"/>
                </a:cxn>
              </a:cxnLst>
              <a:rect l="0" t="0" r="r" b="b"/>
              <a:pathLst>
                <a:path w="24" h="5">
                  <a:moveTo>
                    <a:pt x="0" y="5"/>
                  </a:moveTo>
                  <a:lnTo>
                    <a:pt x="15"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26" name="Line 687"/>
            <p:cNvSpPr>
              <a:spLocks noChangeShapeType="1"/>
            </p:cNvSpPr>
            <p:nvPr/>
          </p:nvSpPr>
          <p:spPr bwMode="auto">
            <a:xfrm>
              <a:off x="48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27" name="Freeform 688"/>
            <p:cNvSpPr>
              <a:spLocks/>
            </p:cNvSpPr>
            <p:nvPr/>
          </p:nvSpPr>
          <p:spPr bwMode="auto">
            <a:xfrm>
              <a:off x="504" y="1897"/>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28" name="Line 689"/>
            <p:cNvSpPr>
              <a:spLocks noChangeShapeType="1"/>
            </p:cNvSpPr>
            <p:nvPr/>
          </p:nvSpPr>
          <p:spPr bwMode="auto">
            <a:xfrm>
              <a:off x="52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29" name="Freeform 690"/>
            <p:cNvSpPr>
              <a:spLocks/>
            </p:cNvSpPr>
            <p:nvPr/>
          </p:nvSpPr>
          <p:spPr bwMode="auto">
            <a:xfrm>
              <a:off x="544" y="1895"/>
              <a:ext cx="22" cy="2"/>
            </a:xfrm>
            <a:custGeom>
              <a:avLst/>
              <a:gdLst>
                <a:gd name="T0" fmla="*/ 0 w 29"/>
                <a:gd name="T1" fmla="*/ 5 h 5"/>
                <a:gd name="T2" fmla="*/ 14 w 29"/>
                <a:gd name="T3" fmla="*/ 0 h 5"/>
                <a:gd name="T4" fmla="*/ 29 w 29"/>
                <a:gd name="T5" fmla="*/ 0 h 5"/>
              </a:gdLst>
              <a:ahLst/>
              <a:cxnLst>
                <a:cxn ang="0">
                  <a:pos x="T0" y="T1"/>
                </a:cxn>
                <a:cxn ang="0">
                  <a:pos x="T2" y="T3"/>
                </a:cxn>
                <a:cxn ang="0">
                  <a:pos x="T4" y="T5"/>
                </a:cxn>
              </a:cxnLst>
              <a:rect l="0" t="0" r="r" b="b"/>
              <a:pathLst>
                <a:path w="29" h="5">
                  <a:moveTo>
                    <a:pt x="0" y="5"/>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30" name="Line 691"/>
            <p:cNvSpPr>
              <a:spLocks noChangeShapeType="1"/>
            </p:cNvSpPr>
            <p:nvPr/>
          </p:nvSpPr>
          <p:spPr bwMode="auto">
            <a:xfrm>
              <a:off x="566"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31" name="Freeform 692"/>
            <p:cNvSpPr>
              <a:spLocks/>
            </p:cNvSpPr>
            <p:nvPr/>
          </p:nvSpPr>
          <p:spPr bwMode="auto">
            <a:xfrm>
              <a:off x="584" y="1892"/>
              <a:ext cx="22" cy="3"/>
            </a:xfrm>
            <a:custGeom>
              <a:avLst/>
              <a:gdLst>
                <a:gd name="T0" fmla="*/ 0 w 29"/>
                <a:gd name="T1" fmla="*/ 5 h 5"/>
                <a:gd name="T2" fmla="*/ 14 w 29"/>
                <a:gd name="T3" fmla="*/ 5 h 5"/>
                <a:gd name="T4" fmla="*/ 29 w 29"/>
                <a:gd name="T5" fmla="*/ 0 h 5"/>
              </a:gdLst>
              <a:ahLst/>
              <a:cxnLst>
                <a:cxn ang="0">
                  <a:pos x="T0" y="T1"/>
                </a:cxn>
                <a:cxn ang="0">
                  <a:pos x="T2" y="T3"/>
                </a:cxn>
                <a:cxn ang="0">
                  <a:pos x="T4" y="T5"/>
                </a:cxn>
              </a:cxnLst>
              <a:rect l="0" t="0" r="r" b="b"/>
              <a:pathLst>
                <a:path w="29" h="5">
                  <a:moveTo>
                    <a:pt x="0" y="5"/>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32" name="Line 693"/>
            <p:cNvSpPr>
              <a:spLocks noChangeShapeType="1"/>
            </p:cNvSpPr>
            <p:nvPr/>
          </p:nvSpPr>
          <p:spPr bwMode="auto">
            <a:xfrm flipV="1">
              <a:off x="606"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33" name="Line 694"/>
            <p:cNvSpPr>
              <a:spLocks noChangeShapeType="1"/>
            </p:cNvSpPr>
            <p:nvPr/>
          </p:nvSpPr>
          <p:spPr bwMode="auto">
            <a:xfrm>
              <a:off x="624"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34" name="Freeform 695"/>
            <p:cNvSpPr>
              <a:spLocks/>
            </p:cNvSpPr>
            <p:nvPr/>
          </p:nvSpPr>
          <p:spPr bwMode="auto">
            <a:xfrm>
              <a:off x="642" y="1887"/>
              <a:ext cx="21" cy="2"/>
            </a:xfrm>
            <a:custGeom>
              <a:avLst/>
              <a:gdLst>
                <a:gd name="T0" fmla="*/ 0 w 28"/>
                <a:gd name="T1" fmla="*/ 4 h 4"/>
                <a:gd name="T2" fmla="*/ 14 w 28"/>
                <a:gd name="T3" fmla="*/ 4 h 4"/>
                <a:gd name="T4" fmla="*/ 28 w 28"/>
                <a:gd name="T5" fmla="*/ 0 h 4"/>
              </a:gdLst>
              <a:ahLst/>
              <a:cxnLst>
                <a:cxn ang="0">
                  <a:pos x="T0" y="T1"/>
                </a:cxn>
                <a:cxn ang="0">
                  <a:pos x="T2" y="T3"/>
                </a:cxn>
                <a:cxn ang="0">
                  <a:pos x="T4" y="T5"/>
                </a:cxn>
              </a:cxnLst>
              <a:rect l="0" t="0" r="r" b="b"/>
              <a:pathLst>
                <a:path w="28" h="4">
                  <a:moveTo>
                    <a:pt x="0" y="4"/>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35" name="Line 696"/>
            <p:cNvSpPr>
              <a:spLocks noChangeShapeType="1"/>
            </p:cNvSpPr>
            <p:nvPr/>
          </p:nvSpPr>
          <p:spPr bwMode="auto">
            <a:xfrm flipV="1">
              <a:off x="663"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36" name="Freeform 697"/>
            <p:cNvSpPr>
              <a:spLocks/>
            </p:cNvSpPr>
            <p:nvPr/>
          </p:nvSpPr>
          <p:spPr bwMode="auto">
            <a:xfrm>
              <a:off x="681" y="1881"/>
              <a:ext cx="22" cy="3"/>
            </a:xfrm>
            <a:custGeom>
              <a:avLst/>
              <a:gdLst>
                <a:gd name="T0" fmla="*/ 0 w 29"/>
                <a:gd name="T1" fmla="*/ 5 h 5"/>
                <a:gd name="T2" fmla="*/ 15 w 29"/>
                <a:gd name="T3" fmla="*/ 5 h 5"/>
                <a:gd name="T4" fmla="*/ 29 w 29"/>
                <a:gd name="T5" fmla="*/ 0 h 5"/>
              </a:gdLst>
              <a:ahLst/>
              <a:cxnLst>
                <a:cxn ang="0">
                  <a:pos x="T0" y="T1"/>
                </a:cxn>
                <a:cxn ang="0">
                  <a:pos x="T2" y="T3"/>
                </a:cxn>
                <a:cxn ang="0">
                  <a:pos x="T4" y="T5"/>
                </a:cxn>
              </a:cxnLst>
              <a:rect l="0" t="0" r="r" b="b"/>
              <a:pathLst>
                <a:path w="29" h="5">
                  <a:moveTo>
                    <a:pt x="0" y="5"/>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37" name="Line 698"/>
            <p:cNvSpPr>
              <a:spLocks noChangeShapeType="1"/>
            </p:cNvSpPr>
            <p:nvPr/>
          </p:nvSpPr>
          <p:spPr bwMode="auto">
            <a:xfrm flipV="1">
              <a:off x="703"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38" name="Line 699"/>
            <p:cNvSpPr>
              <a:spLocks noChangeShapeType="1"/>
            </p:cNvSpPr>
            <p:nvPr/>
          </p:nvSpPr>
          <p:spPr bwMode="auto">
            <a:xfrm flipV="1">
              <a:off x="721"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39" name="Freeform 700"/>
            <p:cNvSpPr>
              <a:spLocks/>
            </p:cNvSpPr>
            <p:nvPr/>
          </p:nvSpPr>
          <p:spPr bwMode="auto">
            <a:xfrm>
              <a:off x="739" y="1868"/>
              <a:ext cx="21" cy="5"/>
            </a:xfrm>
            <a:custGeom>
              <a:avLst/>
              <a:gdLst>
                <a:gd name="T0" fmla="*/ 0 w 29"/>
                <a:gd name="T1" fmla="*/ 10 h 10"/>
                <a:gd name="T2" fmla="*/ 15 w 29"/>
                <a:gd name="T3" fmla="*/ 5 h 10"/>
                <a:gd name="T4" fmla="*/ 29 w 29"/>
                <a:gd name="T5" fmla="*/ 0 h 10"/>
              </a:gdLst>
              <a:ahLst/>
              <a:cxnLst>
                <a:cxn ang="0">
                  <a:pos x="T0" y="T1"/>
                </a:cxn>
                <a:cxn ang="0">
                  <a:pos x="T2" y="T3"/>
                </a:cxn>
                <a:cxn ang="0">
                  <a:pos x="T4" y="T5"/>
                </a:cxn>
              </a:cxnLst>
              <a:rect l="0" t="0" r="r" b="b"/>
              <a:pathLst>
                <a:path w="29" h="10">
                  <a:moveTo>
                    <a:pt x="0" y="10"/>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40" name="Line 701"/>
            <p:cNvSpPr>
              <a:spLocks noChangeShapeType="1"/>
            </p:cNvSpPr>
            <p:nvPr/>
          </p:nvSpPr>
          <p:spPr bwMode="auto">
            <a:xfrm flipV="1">
              <a:off x="760"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41" name="Freeform 702"/>
            <p:cNvSpPr>
              <a:spLocks/>
            </p:cNvSpPr>
            <p:nvPr/>
          </p:nvSpPr>
          <p:spPr bwMode="auto">
            <a:xfrm>
              <a:off x="778" y="1857"/>
              <a:ext cx="22" cy="5"/>
            </a:xfrm>
            <a:custGeom>
              <a:avLst/>
              <a:gdLst>
                <a:gd name="T0" fmla="*/ 0 w 29"/>
                <a:gd name="T1" fmla="*/ 9 h 9"/>
                <a:gd name="T2" fmla="*/ 14 w 29"/>
                <a:gd name="T3" fmla="*/ 5 h 9"/>
                <a:gd name="T4" fmla="*/ 29 w 29"/>
                <a:gd name="T5" fmla="*/ 0 h 9"/>
              </a:gdLst>
              <a:ahLst/>
              <a:cxnLst>
                <a:cxn ang="0">
                  <a:pos x="T0" y="T1"/>
                </a:cxn>
                <a:cxn ang="0">
                  <a:pos x="T2" y="T3"/>
                </a:cxn>
                <a:cxn ang="0">
                  <a:pos x="T4" y="T5"/>
                </a:cxn>
              </a:cxnLst>
              <a:rect l="0" t="0" r="r" b="b"/>
              <a:pathLst>
                <a:path w="29" h="9">
                  <a:moveTo>
                    <a:pt x="0" y="9"/>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42" name="Line 703"/>
            <p:cNvSpPr>
              <a:spLocks noChangeShapeType="1"/>
            </p:cNvSpPr>
            <p:nvPr/>
          </p:nvSpPr>
          <p:spPr bwMode="auto">
            <a:xfrm flipV="1">
              <a:off x="800"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43" name="Freeform 704"/>
            <p:cNvSpPr>
              <a:spLocks/>
            </p:cNvSpPr>
            <p:nvPr/>
          </p:nvSpPr>
          <p:spPr bwMode="auto">
            <a:xfrm>
              <a:off x="818" y="1846"/>
              <a:ext cx="21" cy="5"/>
            </a:xfrm>
            <a:custGeom>
              <a:avLst/>
              <a:gdLst>
                <a:gd name="T0" fmla="*/ 0 w 28"/>
                <a:gd name="T1" fmla="*/ 9 h 9"/>
                <a:gd name="T2" fmla="*/ 14 w 28"/>
                <a:gd name="T3" fmla="*/ 4 h 9"/>
                <a:gd name="T4" fmla="*/ 28 w 28"/>
                <a:gd name="T5" fmla="*/ 0 h 9"/>
              </a:gdLst>
              <a:ahLst/>
              <a:cxnLst>
                <a:cxn ang="0">
                  <a:pos x="T0" y="T1"/>
                </a:cxn>
                <a:cxn ang="0">
                  <a:pos x="T2" y="T3"/>
                </a:cxn>
                <a:cxn ang="0">
                  <a:pos x="T4" y="T5"/>
                </a:cxn>
              </a:cxnLst>
              <a:rect l="0" t="0" r="r" b="b"/>
              <a:pathLst>
                <a:path w="28" h="9">
                  <a:moveTo>
                    <a:pt x="0" y="9"/>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44" name="Line 705"/>
            <p:cNvSpPr>
              <a:spLocks noChangeShapeType="1"/>
            </p:cNvSpPr>
            <p:nvPr/>
          </p:nvSpPr>
          <p:spPr bwMode="auto">
            <a:xfrm flipV="1">
              <a:off x="839"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45" name="Line 706"/>
            <p:cNvSpPr>
              <a:spLocks noChangeShapeType="1"/>
            </p:cNvSpPr>
            <p:nvPr/>
          </p:nvSpPr>
          <p:spPr bwMode="auto">
            <a:xfrm flipV="1">
              <a:off x="857"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46" name="Freeform 707"/>
            <p:cNvSpPr>
              <a:spLocks/>
            </p:cNvSpPr>
            <p:nvPr/>
          </p:nvSpPr>
          <p:spPr bwMode="auto">
            <a:xfrm>
              <a:off x="875" y="1819"/>
              <a:ext cx="22" cy="11"/>
            </a:xfrm>
            <a:custGeom>
              <a:avLst/>
              <a:gdLst>
                <a:gd name="T0" fmla="*/ 0 w 29"/>
                <a:gd name="T1" fmla="*/ 19 h 19"/>
                <a:gd name="T2" fmla="*/ 15 w 29"/>
                <a:gd name="T3" fmla="*/ 9 h 19"/>
                <a:gd name="T4" fmla="*/ 29 w 29"/>
                <a:gd name="T5" fmla="*/ 0 h 19"/>
              </a:gdLst>
              <a:ahLst/>
              <a:cxnLst>
                <a:cxn ang="0">
                  <a:pos x="T0" y="T1"/>
                </a:cxn>
                <a:cxn ang="0">
                  <a:pos x="T2" y="T3"/>
                </a:cxn>
                <a:cxn ang="0">
                  <a:pos x="T4" y="T5"/>
                </a:cxn>
              </a:cxnLst>
              <a:rect l="0" t="0" r="r" b="b"/>
              <a:pathLst>
                <a:path w="29" h="19">
                  <a:moveTo>
                    <a:pt x="0" y="19"/>
                  </a:moveTo>
                  <a:lnTo>
                    <a:pt x="15" y="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47" name="Line 708"/>
            <p:cNvSpPr>
              <a:spLocks noChangeShapeType="1"/>
            </p:cNvSpPr>
            <p:nvPr/>
          </p:nvSpPr>
          <p:spPr bwMode="auto">
            <a:xfrm flipV="1">
              <a:off x="897"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48" name="Freeform 709"/>
            <p:cNvSpPr>
              <a:spLocks/>
            </p:cNvSpPr>
            <p:nvPr/>
          </p:nvSpPr>
          <p:spPr bwMode="auto">
            <a:xfrm>
              <a:off x="915" y="1797"/>
              <a:ext cx="22" cy="11"/>
            </a:xfrm>
            <a:custGeom>
              <a:avLst/>
              <a:gdLst>
                <a:gd name="T0" fmla="*/ 0 w 29"/>
                <a:gd name="T1" fmla="*/ 19 h 19"/>
                <a:gd name="T2" fmla="*/ 15 w 29"/>
                <a:gd name="T3" fmla="*/ 10 h 19"/>
                <a:gd name="T4" fmla="*/ 29 w 29"/>
                <a:gd name="T5" fmla="*/ 0 h 19"/>
              </a:gdLst>
              <a:ahLst/>
              <a:cxnLst>
                <a:cxn ang="0">
                  <a:pos x="T0" y="T1"/>
                </a:cxn>
                <a:cxn ang="0">
                  <a:pos x="T2" y="T3"/>
                </a:cxn>
                <a:cxn ang="0">
                  <a:pos x="T4" y="T5"/>
                </a:cxn>
              </a:cxnLst>
              <a:rect l="0" t="0" r="r" b="b"/>
              <a:pathLst>
                <a:path w="29" h="19">
                  <a:moveTo>
                    <a:pt x="0" y="19"/>
                  </a:moveTo>
                  <a:lnTo>
                    <a:pt x="15" y="1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49" name="Line 710"/>
            <p:cNvSpPr>
              <a:spLocks noChangeShapeType="1"/>
            </p:cNvSpPr>
            <p:nvPr/>
          </p:nvSpPr>
          <p:spPr bwMode="auto">
            <a:xfrm flipV="1">
              <a:off x="937"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50" name="Line 711"/>
            <p:cNvSpPr>
              <a:spLocks noChangeShapeType="1"/>
            </p:cNvSpPr>
            <p:nvPr/>
          </p:nvSpPr>
          <p:spPr bwMode="auto">
            <a:xfrm flipV="1">
              <a:off x="955"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51" name="Freeform 712"/>
            <p:cNvSpPr>
              <a:spLocks/>
            </p:cNvSpPr>
            <p:nvPr/>
          </p:nvSpPr>
          <p:spPr bwMode="auto">
            <a:xfrm>
              <a:off x="973" y="1757"/>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52" name="Line 713"/>
            <p:cNvSpPr>
              <a:spLocks noChangeShapeType="1"/>
            </p:cNvSpPr>
            <p:nvPr/>
          </p:nvSpPr>
          <p:spPr bwMode="auto">
            <a:xfrm flipV="1">
              <a:off x="995"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53" name="Freeform 714"/>
            <p:cNvSpPr>
              <a:spLocks/>
            </p:cNvSpPr>
            <p:nvPr/>
          </p:nvSpPr>
          <p:spPr bwMode="auto">
            <a:xfrm>
              <a:off x="1013" y="1725"/>
              <a:ext cx="21" cy="15"/>
            </a:xfrm>
            <a:custGeom>
              <a:avLst/>
              <a:gdLst>
                <a:gd name="T0" fmla="*/ 0 w 28"/>
                <a:gd name="T1" fmla="*/ 28 h 28"/>
                <a:gd name="T2" fmla="*/ 14 w 28"/>
                <a:gd name="T3" fmla="*/ 14 h 28"/>
                <a:gd name="T4" fmla="*/ 28 w 28"/>
                <a:gd name="T5" fmla="*/ 0 h 28"/>
              </a:gdLst>
              <a:ahLst/>
              <a:cxnLst>
                <a:cxn ang="0">
                  <a:pos x="T0" y="T1"/>
                </a:cxn>
                <a:cxn ang="0">
                  <a:pos x="T2" y="T3"/>
                </a:cxn>
                <a:cxn ang="0">
                  <a:pos x="T4" y="T5"/>
                </a:cxn>
              </a:cxnLst>
              <a:rect l="0" t="0" r="r" b="b"/>
              <a:pathLst>
                <a:path w="28" h="28">
                  <a:moveTo>
                    <a:pt x="0" y="28"/>
                  </a:moveTo>
                  <a:lnTo>
                    <a:pt x="14" y="1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54" name="Line 715"/>
            <p:cNvSpPr>
              <a:spLocks noChangeShapeType="1"/>
            </p:cNvSpPr>
            <p:nvPr/>
          </p:nvSpPr>
          <p:spPr bwMode="auto">
            <a:xfrm flipV="1">
              <a:off x="1034"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55" name="Freeform 716"/>
            <p:cNvSpPr>
              <a:spLocks/>
            </p:cNvSpPr>
            <p:nvPr/>
          </p:nvSpPr>
          <p:spPr bwMode="auto">
            <a:xfrm>
              <a:off x="1052" y="1686"/>
              <a:ext cx="21" cy="20"/>
            </a:xfrm>
            <a:custGeom>
              <a:avLst/>
              <a:gdLst>
                <a:gd name="T0" fmla="*/ 0 w 29"/>
                <a:gd name="T1" fmla="*/ 34 h 34"/>
                <a:gd name="T2" fmla="*/ 15 w 29"/>
                <a:gd name="T3" fmla="*/ 20 h 34"/>
                <a:gd name="T4" fmla="*/ 29 w 29"/>
                <a:gd name="T5" fmla="*/ 0 h 34"/>
              </a:gdLst>
              <a:ahLst/>
              <a:cxnLst>
                <a:cxn ang="0">
                  <a:pos x="T0" y="T1"/>
                </a:cxn>
                <a:cxn ang="0">
                  <a:pos x="T2" y="T3"/>
                </a:cxn>
                <a:cxn ang="0">
                  <a:pos x="T4" y="T5"/>
                </a:cxn>
              </a:cxnLst>
              <a:rect l="0" t="0" r="r" b="b"/>
              <a:pathLst>
                <a:path w="29" h="34">
                  <a:moveTo>
                    <a:pt x="0" y="34"/>
                  </a:moveTo>
                  <a:lnTo>
                    <a:pt x="15" y="2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56" name="Line 717"/>
            <p:cNvSpPr>
              <a:spLocks noChangeShapeType="1"/>
            </p:cNvSpPr>
            <p:nvPr/>
          </p:nvSpPr>
          <p:spPr bwMode="auto">
            <a:xfrm flipV="1">
              <a:off x="1073"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57" name="Line 718"/>
            <p:cNvSpPr>
              <a:spLocks noChangeShapeType="1"/>
            </p:cNvSpPr>
            <p:nvPr/>
          </p:nvSpPr>
          <p:spPr bwMode="auto">
            <a:xfrm flipV="1">
              <a:off x="1091"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58" name="Freeform 719"/>
            <p:cNvSpPr>
              <a:spLocks/>
            </p:cNvSpPr>
            <p:nvPr/>
          </p:nvSpPr>
          <p:spPr bwMode="auto">
            <a:xfrm>
              <a:off x="1109" y="1617"/>
              <a:ext cx="22" cy="24"/>
            </a:xfrm>
            <a:custGeom>
              <a:avLst/>
              <a:gdLst>
                <a:gd name="T0" fmla="*/ 0 w 29"/>
                <a:gd name="T1" fmla="*/ 43 h 43"/>
                <a:gd name="T2" fmla="*/ 15 w 29"/>
                <a:gd name="T3" fmla="*/ 19 h 43"/>
                <a:gd name="T4" fmla="*/ 29 w 29"/>
                <a:gd name="T5" fmla="*/ 0 h 43"/>
              </a:gdLst>
              <a:ahLst/>
              <a:cxnLst>
                <a:cxn ang="0">
                  <a:pos x="T0" y="T1"/>
                </a:cxn>
                <a:cxn ang="0">
                  <a:pos x="T2" y="T3"/>
                </a:cxn>
                <a:cxn ang="0">
                  <a:pos x="T4" y="T5"/>
                </a:cxn>
              </a:cxnLst>
              <a:rect l="0" t="0" r="r" b="b"/>
              <a:pathLst>
                <a:path w="29" h="43">
                  <a:moveTo>
                    <a:pt x="0" y="43"/>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59" name="Line 720"/>
            <p:cNvSpPr>
              <a:spLocks noChangeShapeType="1"/>
            </p:cNvSpPr>
            <p:nvPr/>
          </p:nvSpPr>
          <p:spPr bwMode="auto">
            <a:xfrm flipV="1">
              <a:off x="1131"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60" name="Freeform 721"/>
            <p:cNvSpPr>
              <a:spLocks/>
            </p:cNvSpPr>
            <p:nvPr/>
          </p:nvSpPr>
          <p:spPr bwMode="auto">
            <a:xfrm>
              <a:off x="1149" y="1566"/>
              <a:ext cx="22" cy="27"/>
            </a:xfrm>
            <a:custGeom>
              <a:avLst/>
              <a:gdLst>
                <a:gd name="T0" fmla="*/ 0 w 29"/>
                <a:gd name="T1" fmla="*/ 48 h 48"/>
                <a:gd name="T2" fmla="*/ 14 w 29"/>
                <a:gd name="T3" fmla="*/ 24 h 48"/>
                <a:gd name="T4" fmla="*/ 29 w 29"/>
                <a:gd name="T5" fmla="*/ 0 h 48"/>
              </a:gdLst>
              <a:ahLst/>
              <a:cxnLst>
                <a:cxn ang="0">
                  <a:pos x="T0" y="T1"/>
                </a:cxn>
                <a:cxn ang="0">
                  <a:pos x="T2" y="T3"/>
                </a:cxn>
                <a:cxn ang="0">
                  <a:pos x="T4" y="T5"/>
                </a:cxn>
              </a:cxnLst>
              <a:rect l="0" t="0" r="r" b="b"/>
              <a:pathLst>
                <a:path w="29" h="48">
                  <a:moveTo>
                    <a:pt x="0" y="48"/>
                  </a:moveTo>
                  <a:lnTo>
                    <a:pt x="14" y="2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61" name="Line 722"/>
            <p:cNvSpPr>
              <a:spLocks noChangeShapeType="1"/>
            </p:cNvSpPr>
            <p:nvPr/>
          </p:nvSpPr>
          <p:spPr bwMode="auto">
            <a:xfrm flipV="1">
              <a:off x="1171"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62" name="Freeform 723"/>
            <p:cNvSpPr>
              <a:spLocks/>
            </p:cNvSpPr>
            <p:nvPr/>
          </p:nvSpPr>
          <p:spPr bwMode="auto">
            <a:xfrm>
              <a:off x="1189" y="1506"/>
              <a:ext cx="22" cy="30"/>
            </a:xfrm>
            <a:custGeom>
              <a:avLst/>
              <a:gdLst>
                <a:gd name="T0" fmla="*/ 0 w 29"/>
                <a:gd name="T1" fmla="*/ 53 h 53"/>
                <a:gd name="T2" fmla="*/ 14 w 29"/>
                <a:gd name="T3" fmla="*/ 29 h 53"/>
                <a:gd name="T4" fmla="*/ 29 w 29"/>
                <a:gd name="T5" fmla="*/ 0 h 53"/>
              </a:gdLst>
              <a:ahLst/>
              <a:cxnLst>
                <a:cxn ang="0">
                  <a:pos x="T0" y="T1"/>
                </a:cxn>
                <a:cxn ang="0">
                  <a:pos x="T2" y="T3"/>
                </a:cxn>
                <a:cxn ang="0">
                  <a:pos x="T4" y="T5"/>
                </a:cxn>
              </a:cxnLst>
              <a:rect l="0" t="0" r="r" b="b"/>
              <a:pathLst>
                <a:path w="29" h="53">
                  <a:moveTo>
                    <a:pt x="0" y="53"/>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63" name="Line 724"/>
            <p:cNvSpPr>
              <a:spLocks noChangeShapeType="1"/>
            </p:cNvSpPr>
            <p:nvPr/>
          </p:nvSpPr>
          <p:spPr bwMode="auto">
            <a:xfrm flipV="1">
              <a:off x="1211"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64" name="Line 725"/>
            <p:cNvSpPr>
              <a:spLocks noChangeShapeType="1"/>
            </p:cNvSpPr>
            <p:nvPr/>
          </p:nvSpPr>
          <p:spPr bwMode="auto">
            <a:xfrm flipV="1">
              <a:off x="1228"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65" name="Freeform 726"/>
            <p:cNvSpPr>
              <a:spLocks/>
            </p:cNvSpPr>
            <p:nvPr/>
          </p:nvSpPr>
          <p:spPr bwMode="auto">
            <a:xfrm>
              <a:off x="1246" y="1409"/>
              <a:ext cx="22" cy="32"/>
            </a:xfrm>
            <a:custGeom>
              <a:avLst/>
              <a:gdLst>
                <a:gd name="T0" fmla="*/ 0 w 29"/>
                <a:gd name="T1" fmla="*/ 58 h 58"/>
                <a:gd name="T2" fmla="*/ 15 w 29"/>
                <a:gd name="T3" fmla="*/ 29 h 58"/>
                <a:gd name="T4" fmla="*/ 29 w 29"/>
                <a:gd name="T5" fmla="*/ 0 h 58"/>
              </a:gdLst>
              <a:ahLst/>
              <a:cxnLst>
                <a:cxn ang="0">
                  <a:pos x="T0" y="T1"/>
                </a:cxn>
                <a:cxn ang="0">
                  <a:pos x="T2" y="T3"/>
                </a:cxn>
                <a:cxn ang="0">
                  <a:pos x="T4" y="T5"/>
                </a:cxn>
              </a:cxnLst>
              <a:rect l="0" t="0" r="r" b="b"/>
              <a:pathLst>
                <a:path w="29" h="58">
                  <a:moveTo>
                    <a:pt x="0" y="58"/>
                  </a:moveTo>
                  <a:lnTo>
                    <a:pt x="15"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66" name="Line 727"/>
            <p:cNvSpPr>
              <a:spLocks noChangeShapeType="1"/>
            </p:cNvSpPr>
            <p:nvPr/>
          </p:nvSpPr>
          <p:spPr bwMode="auto">
            <a:xfrm flipV="1">
              <a:off x="1268"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67" name="Freeform 728"/>
            <p:cNvSpPr>
              <a:spLocks/>
            </p:cNvSpPr>
            <p:nvPr/>
          </p:nvSpPr>
          <p:spPr bwMode="auto">
            <a:xfrm>
              <a:off x="1286" y="1336"/>
              <a:ext cx="22" cy="38"/>
            </a:xfrm>
            <a:custGeom>
              <a:avLst/>
              <a:gdLst>
                <a:gd name="T0" fmla="*/ 0 w 29"/>
                <a:gd name="T1" fmla="*/ 67 h 67"/>
                <a:gd name="T2" fmla="*/ 15 w 29"/>
                <a:gd name="T3" fmla="*/ 33 h 67"/>
                <a:gd name="T4" fmla="*/ 29 w 29"/>
                <a:gd name="T5" fmla="*/ 0 h 67"/>
              </a:gdLst>
              <a:ahLst/>
              <a:cxnLst>
                <a:cxn ang="0">
                  <a:pos x="T0" y="T1"/>
                </a:cxn>
                <a:cxn ang="0">
                  <a:pos x="T2" y="T3"/>
                </a:cxn>
                <a:cxn ang="0">
                  <a:pos x="T4" y="T5"/>
                </a:cxn>
              </a:cxnLst>
              <a:rect l="0" t="0" r="r" b="b"/>
              <a:pathLst>
                <a:path w="29" h="67">
                  <a:moveTo>
                    <a:pt x="0" y="67"/>
                  </a:moveTo>
                  <a:lnTo>
                    <a:pt x="15" y="33"/>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68" name="Line 729"/>
            <p:cNvSpPr>
              <a:spLocks noChangeShapeType="1"/>
            </p:cNvSpPr>
            <p:nvPr/>
          </p:nvSpPr>
          <p:spPr bwMode="auto">
            <a:xfrm flipV="1">
              <a:off x="1308"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69" name="Line 730"/>
            <p:cNvSpPr>
              <a:spLocks noChangeShapeType="1"/>
            </p:cNvSpPr>
            <p:nvPr/>
          </p:nvSpPr>
          <p:spPr bwMode="auto">
            <a:xfrm flipV="1">
              <a:off x="1326"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70" name="Freeform 731"/>
            <p:cNvSpPr>
              <a:spLocks/>
            </p:cNvSpPr>
            <p:nvPr/>
          </p:nvSpPr>
          <p:spPr bwMode="auto">
            <a:xfrm>
              <a:off x="1344" y="1222"/>
              <a:ext cx="21"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71" name="Freeform 732"/>
            <p:cNvSpPr>
              <a:spLocks/>
            </p:cNvSpPr>
            <p:nvPr/>
          </p:nvSpPr>
          <p:spPr bwMode="auto">
            <a:xfrm>
              <a:off x="1365" y="1182"/>
              <a:ext cx="18" cy="40"/>
            </a:xfrm>
            <a:custGeom>
              <a:avLst/>
              <a:gdLst>
                <a:gd name="T0" fmla="*/ 0 w 24"/>
                <a:gd name="T1" fmla="*/ 72 h 72"/>
                <a:gd name="T2" fmla="*/ 9 w 24"/>
                <a:gd name="T3" fmla="*/ 34 h 72"/>
                <a:gd name="T4" fmla="*/ 24 w 24"/>
                <a:gd name="T5" fmla="*/ 0 h 72"/>
              </a:gdLst>
              <a:ahLst/>
              <a:cxnLst>
                <a:cxn ang="0">
                  <a:pos x="T0" y="T1"/>
                </a:cxn>
                <a:cxn ang="0">
                  <a:pos x="T2" y="T3"/>
                </a:cxn>
                <a:cxn ang="0">
                  <a:pos x="T4" y="T5"/>
                </a:cxn>
              </a:cxnLst>
              <a:rect l="0" t="0" r="r" b="b"/>
              <a:pathLst>
                <a:path w="24" h="72">
                  <a:moveTo>
                    <a:pt x="0" y="72"/>
                  </a:moveTo>
                  <a:lnTo>
                    <a:pt x="9" y="3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72" name="Freeform 733"/>
            <p:cNvSpPr>
              <a:spLocks/>
            </p:cNvSpPr>
            <p:nvPr/>
          </p:nvSpPr>
          <p:spPr bwMode="auto">
            <a:xfrm>
              <a:off x="1383" y="1144"/>
              <a:ext cx="22"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73" name="Line 734"/>
            <p:cNvSpPr>
              <a:spLocks noChangeShapeType="1"/>
            </p:cNvSpPr>
            <p:nvPr/>
          </p:nvSpPr>
          <p:spPr bwMode="auto">
            <a:xfrm flipV="1">
              <a:off x="1405"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74" name="Freeform 735"/>
            <p:cNvSpPr>
              <a:spLocks/>
            </p:cNvSpPr>
            <p:nvPr/>
          </p:nvSpPr>
          <p:spPr bwMode="auto">
            <a:xfrm>
              <a:off x="1423" y="1063"/>
              <a:ext cx="21" cy="41"/>
            </a:xfrm>
            <a:custGeom>
              <a:avLst/>
              <a:gdLst>
                <a:gd name="T0" fmla="*/ 0 w 28"/>
                <a:gd name="T1" fmla="*/ 72 h 72"/>
                <a:gd name="T2" fmla="*/ 14 w 28"/>
                <a:gd name="T3" fmla="*/ 34 h 72"/>
                <a:gd name="T4" fmla="*/ 28 w 28"/>
                <a:gd name="T5" fmla="*/ 0 h 72"/>
              </a:gdLst>
              <a:ahLst/>
              <a:cxnLst>
                <a:cxn ang="0">
                  <a:pos x="T0" y="T1"/>
                </a:cxn>
                <a:cxn ang="0">
                  <a:pos x="T2" y="T3"/>
                </a:cxn>
                <a:cxn ang="0">
                  <a:pos x="T4" y="T5"/>
                </a:cxn>
              </a:cxnLst>
              <a:rect l="0" t="0" r="r" b="b"/>
              <a:pathLst>
                <a:path w="28" h="72">
                  <a:moveTo>
                    <a:pt x="0" y="72"/>
                  </a:moveTo>
                  <a:lnTo>
                    <a:pt x="14" y="3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75" name="Line 736"/>
            <p:cNvSpPr>
              <a:spLocks noChangeShapeType="1"/>
            </p:cNvSpPr>
            <p:nvPr/>
          </p:nvSpPr>
          <p:spPr bwMode="auto">
            <a:xfrm flipV="1">
              <a:off x="1444"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76" name="Line 737"/>
            <p:cNvSpPr>
              <a:spLocks noChangeShapeType="1"/>
            </p:cNvSpPr>
            <p:nvPr/>
          </p:nvSpPr>
          <p:spPr bwMode="auto">
            <a:xfrm flipV="1">
              <a:off x="1462"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77" name="Freeform 738"/>
            <p:cNvSpPr>
              <a:spLocks/>
            </p:cNvSpPr>
            <p:nvPr/>
          </p:nvSpPr>
          <p:spPr bwMode="auto">
            <a:xfrm>
              <a:off x="1480" y="945"/>
              <a:ext cx="22" cy="40"/>
            </a:xfrm>
            <a:custGeom>
              <a:avLst/>
              <a:gdLst>
                <a:gd name="T0" fmla="*/ 0 w 29"/>
                <a:gd name="T1" fmla="*/ 72 h 72"/>
                <a:gd name="T2" fmla="*/ 15 w 29"/>
                <a:gd name="T3" fmla="*/ 34 h 72"/>
                <a:gd name="T4" fmla="*/ 29 w 29"/>
                <a:gd name="T5" fmla="*/ 0 h 72"/>
              </a:gdLst>
              <a:ahLst/>
              <a:cxnLst>
                <a:cxn ang="0">
                  <a:pos x="T0" y="T1"/>
                </a:cxn>
                <a:cxn ang="0">
                  <a:pos x="T2" y="T3"/>
                </a:cxn>
                <a:cxn ang="0">
                  <a:pos x="T4" y="T5"/>
                </a:cxn>
              </a:cxnLst>
              <a:rect l="0" t="0" r="r" b="b"/>
              <a:pathLst>
                <a:path w="29" h="72">
                  <a:moveTo>
                    <a:pt x="0" y="72"/>
                  </a:moveTo>
                  <a:lnTo>
                    <a:pt x="15"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78" name="Line 739"/>
            <p:cNvSpPr>
              <a:spLocks noChangeShapeType="1"/>
            </p:cNvSpPr>
            <p:nvPr/>
          </p:nvSpPr>
          <p:spPr bwMode="auto">
            <a:xfrm flipV="1">
              <a:off x="1502"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79" name="Freeform 740"/>
            <p:cNvSpPr>
              <a:spLocks/>
            </p:cNvSpPr>
            <p:nvPr/>
          </p:nvSpPr>
          <p:spPr bwMode="auto">
            <a:xfrm>
              <a:off x="1520" y="872"/>
              <a:ext cx="22" cy="35"/>
            </a:xfrm>
            <a:custGeom>
              <a:avLst/>
              <a:gdLst>
                <a:gd name="T0" fmla="*/ 0 w 29"/>
                <a:gd name="T1" fmla="*/ 62 h 62"/>
                <a:gd name="T2" fmla="*/ 14 w 29"/>
                <a:gd name="T3" fmla="*/ 28 h 62"/>
                <a:gd name="T4" fmla="*/ 29 w 29"/>
                <a:gd name="T5" fmla="*/ 0 h 62"/>
              </a:gdLst>
              <a:ahLst/>
              <a:cxnLst>
                <a:cxn ang="0">
                  <a:pos x="T0" y="T1"/>
                </a:cxn>
                <a:cxn ang="0">
                  <a:pos x="T2" y="T3"/>
                </a:cxn>
                <a:cxn ang="0">
                  <a:pos x="T4" y="T5"/>
                </a:cxn>
              </a:cxnLst>
              <a:rect l="0" t="0" r="r" b="b"/>
              <a:pathLst>
                <a:path w="29" h="62">
                  <a:moveTo>
                    <a:pt x="0" y="62"/>
                  </a:moveTo>
                  <a:lnTo>
                    <a:pt x="14" y="28"/>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80" name="Line 741"/>
            <p:cNvSpPr>
              <a:spLocks noChangeShapeType="1"/>
            </p:cNvSpPr>
            <p:nvPr/>
          </p:nvSpPr>
          <p:spPr bwMode="auto">
            <a:xfrm flipV="1">
              <a:off x="1542"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81" name="Line 742"/>
            <p:cNvSpPr>
              <a:spLocks noChangeShapeType="1"/>
            </p:cNvSpPr>
            <p:nvPr/>
          </p:nvSpPr>
          <p:spPr bwMode="auto">
            <a:xfrm flipV="1">
              <a:off x="1560"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82" name="Freeform 743"/>
            <p:cNvSpPr>
              <a:spLocks/>
            </p:cNvSpPr>
            <p:nvPr/>
          </p:nvSpPr>
          <p:spPr bwMode="auto">
            <a:xfrm>
              <a:off x="1578" y="769"/>
              <a:ext cx="22" cy="33"/>
            </a:xfrm>
            <a:custGeom>
              <a:avLst/>
              <a:gdLst>
                <a:gd name="T0" fmla="*/ 0 w 29"/>
                <a:gd name="T1" fmla="*/ 58 h 58"/>
                <a:gd name="T2" fmla="*/ 14 w 29"/>
                <a:gd name="T3" fmla="*/ 29 h 58"/>
                <a:gd name="T4" fmla="*/ 29 w 29"/>
                <a:gd name="T5" fmla="*/ 0 h 58"/>
              </a:gdLst>
              <a:ahLst/>
              <a:cxnLst>
                <a:cxn ang="0">
                  <a:pos x="T0" y="T1"/>
                </a:cxn>
                <a:cxn ang="0">
                  <a:pos x="T2" y="T3"/>
                </a:cxn>
                <a:cxn ang="0">
                  <a:pos x="T4" y="T5"/>
                </a:cxn>
              </a:cxnLst>
              <a:rect l="0" t="0" r="r" b="b"/>
              <a:pathLst>
                <a:path w="29" h="58">
                  <a:moveTo>
                    <a:pt x="0" y="58"/>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83" name="Line 744"/>
            <p:cNvSpPr>
              <a:spLocks noChangeShapeType="1"/>
            </p:cNvSpPr>
            <p:nvPr/>
          </p:nvSpPr>
          <p:spPr bwMode="auto">
            <a:xfrm flipV="1">
              <a:off x="1600"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84" name="Freeform 745"/>
            <p:cNvSpPr>
              <a:spLocks/>
            </p:cNvSpPr>
            <p:nvPr/>
          </p:nvSpPr>
          <p:spPr bwMode="auto">
            <a:xfrm>
              <a:off x="1618" y="712"/>
              <a:ext cx="21" cy="27"/>
            </a:xfrm>
            <a:custGeom>
              <a:avLst/>
              <a:gdLst>
                <a:gd name="T0" fmla="*/ 0 w 28"/>
                <a:gd name="T1" fmla="*/ 48 h 48"/>
                <a:gd name="T2" fmla="*/ 14 w 28"/>
                <a:gd name="T3" fmla="*/ 24 h 48"/>
                <a:gd name="T4" fmla="*/ 28 w 28"/>
                <a:gd name="T5" fmla="*/ 0 h 48"/>
              </a:gdLst>
              <a:ahLst/>
              <a:cxnLst>
                <a:cxn ang="0">
                  <a:pos x="T0" y="T1"/>
                </a:cxn>
                <a:cxn ang="0">
                  <a:pos x="T2" y="T3"/>
                </a:cxn>
                <a:cxn ang="0">
                  <a:pos x="T4" y="T5"/>
                </a:cxn>
              </a:cxnLst>
              <a:rect l="0" t="0" r="r" b="b"/>
              <a:pathLst>
                <a:path w="28" h="48">
                  <a:moveTo>
                    <a:pt x="0" y="48"/>
                  </a:moveTo>
                  <a:lnTo>
                    <a:pt x="14" y="2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85" name="Freeform 746"/>
            <p:cNvSpPr>
              <a:spLocks/>
            </p:cNvSpPr>
            <p:nvPr/>
          </p:nvSpPr>
          <p:spPr bwMode="auto">
            <a:xfrm>
              <a:off x="1639" y="686"/>
              <a:ext cx="18" cy="26"/>
            </a:xfrm>
            <a:custGeom>
              <a:avLst/>
              <a:gdLst>
                <a:gd name="T0" fmla="*/ 0 w 24"/>
                <a:gd name="T1" fmla="*/ 47 h 47"/>
                <a:gd name="T2" fmla="*/ 10 w 24"/>
                <a:gd name="T3" fmla="*/ 24 h 47"/>
                <a:gd name="T4" fmla="*/ 24 w 24"/>
                <a:gd name="T5" fmla="*/ 0 h 47"/>
              </a:gdLst>
              <a:ahLst/>
              <a:cxnLst>
                <a:cxn ang="0">
                  <a:pos x="T0" y="T1"/>
                </a:cxn>
                <a:cxn ang="0">
                  <a:pos x="T2" y="T3"/>
                </a:cxn>
                <a:cxn ang="0">
                  <a:pos x="T4" y="T5"/>
                </a:cxn>
              </a:cxnLst>
              <a:rect l="0" t="0" r="r" b="b"/>
              <a:pathLst>
                <a:path w="24" h="47">
                  <a:moveTo>
                    <a:pt x="0" y="47"/>
                  </a:moveTo>
                  <a:lnTo>
                    <a:pt x="10" y="2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86" name="Freeform 747"/>
            <p:cNvSpPr>
              <a:spLocks/>
            </p:cNvSpPr>
            <p:nvPr/>
          </p:nvSpPr>
          <p:spPr bwMode="auto">
            <a:xfrm>
              <a:off x="1657" y="664"/>
              <a:ext cx="21" cy="22"/>
            </a:xfrm>
            <a:custGeom>
              <a:avLst/>
              <a:gdLst>
                <a:gd name="T0" fmla="*/ 0 w 29"/>
                <a:gd name="T1" fmla="*/ 39 h 39"/>
                <a:gd name="T2" fmla="*/ 15 w 29"/>
                <a:gd name="T3" fmla="*/ 19 h 39"/>
                <a:gd name="T4" fmla="*/ 29 w 29"/>
                <a:gd name="T5" fmla="*/ 0 h 39"/>
              </a:gdLst>
              <a:ahLst/>
              <a:cxnLst>
                <a:cxn ang="0">
                  <a:pos x="T0" y="T1"/>
                </a:cxn>
                <a:cxn ang="0">
                  <a:pos x="T2" y="T3"/>
                </a:cxn>
                <a:cxn ang="0">
                  <a:pos x="T4" y="T5"/>
                </a:cxn>
              </a:cxnLst>
              <a:rect l="0" t="0" r="r" b="b"/>
              <a:pathLst>
                <a:path w="29" h="39">
                  <a:moveTo>
                    <a:pt x="0" y="39"/>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87" name="Freeform 748"/>
            <p:cNvSpPr>
              <a:spLocks/>
            </p:cNvSpPr>
            <p:nvPr/>
          </p:nvSpPr>
          <p:spPr bwMode="auto">
            <a:xfrm>
              <a:off x="1678" y="643"/>
              <a:ext cx="18" cy="21"/>
            </a:xfrm>
            <a:custGeom>
              <a:avLst/>
              <a:gdLst>
                <a:gd name="T0" fmla="*/ 0 w 24"/>
                <a:gd name="T1" fmla="*/ 38 h 38"/>
                <a:gd name="T2" fmla="*/ 15 w 24"/>
                <a:gd name="T3" fmla="*/ 19 h 38"/>
                <a:gd name="T4" fmla="*/ 24 w 24"/>
                <a:gd name="T5" fmla="*/ 0 h 38"/>
              </a:gdLst>
              <a:ahLst/>
              <a:cxnLst>
                <a:cxn ang="0">
                  <a:pos x="T0" y="T1"/>
                </a:cxn>
                <a:cxn ang="0">
                  <a:pos x="T2" y="T3"/>
                </a:cxn>
                <a:cxn ang="0">
                  <a:pos x="T4" y="T5"/>
                </a:cxn>
              </a:cxnLst>
              <a:rect l="0" t="0" r="r" b="b"/>
              <a:pathLst>
                <a:path w="24" h="38">
                  <a:moveTo>
                    <a:pt x="0" y="38"/>
                  </a:moveTo>
                  <a:lnTo>
                    <a:pt x="15" y="19"/>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88" name="Freeform 749"/>
            <p:cNvSpPr>
              <a:spLocks/>
            </p:cNvSpPr>
            <p:nvPr/>
          </p:nvSpPr>
          <p:spPr bwMode="auto">
            <a:xfrm>
              <a:off x="1696" y="626"/>
              <a:ext cx="18" cy="17"/>
            </a:xfrm>
            <a:custGeom>
              <a:avLst/>
              <a:gdLst>
                <a:gd name="T0" fmla="*/ 0 w 24"/>
                <a:gd name="T1" fmla="*/ 29 h 29"/>
                <a:gd name="T2" fmla="*/ 10 w 24"/>
                <a:gd name="T3" fmla="*/ 14 h 29"/>
                <a:gd name="T4" fmla="*/ 24 w 24"/>
                <a:gd name="T5" fmla="*/ 0 h 29"/>
              </a:gdLst>
              <a:ahLst/>
              <a:cxnLst>
                <a:cxn ang="0">
                  <a:pos x="T0" y="T1"/>
                </a:cxn>
                <a:cxn ang="0">
                  <a:pos x="T2" y="T3"/>
                </a:cxn>
                <a:cxn ang="0">
                  <a:pos x="T4" y="T5"/>
                </a:cxn>
              </a:cxnLst>
              <a:rect l="0" t="0" r="r" b="b"/>
              <a:pathLst>
                <a:path w="24" h="29">
                  <a:moveTo>
                    <a:pt x="0" y="29"/>
                  </a:moveTo>
                  <a:lnTo>
                    <a:pt x="10" y="1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89" name="Freeform 750"/>
            <p:cNvSpPr>
              <a:spLocks/>
            </p:cNvSpPr>
            <p:nvPr/>
          </p:nvSpPr>
          <p:spPr bwMode="auto">
            <a:xfrm>
              <a:off x="1714" y="610"/>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90" name="Line 751"/>
            <p:cNvSpPr>
              <a:spLocks noChangeShapeType="1"/>
            </p:cNvSpPr>
            <p:nvPr/>
          </p:nvSpPr>
          <p:spPr bwMode="auto">
            <a:xfrm flipV="1">
              <a:off x="1736"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91" name="Freeform 752"/>
            <p:cNvSpPr>
              <a:spLocks/>
            </p:cNvSpPr>
            <p:nvPr/>
          </p:nvSpPr>
          <p:spPr bwMode="auto">
            <a:xfrm>
              <a:off x="1754" y="591"/>
              <a:ext cx="22" cy="8"/>
            </a:xfrm>
            <a:custGeom>
              <a:avLst/>
              <a:gdLst>
                <a:gd name="T0" fmla="*/ 0 w 29"/>
                <a:gd name="T1" fmla="*/ 14 h 14"/>
                <a:gd name="T2" fmla="*/ 14 w 29"/>
                <a:gd name="T3" fmla="*/ 4 h 14"/>
                <a:gd name="T4" fmla="*/ 29 w 29"/>
                <a:gd name="T5" fmla="*/ 0 h 14"/>
              </a:gdLst>
              <a:ahLst/>
              <a:cxnLst>
                <a:cxn ang="0">
                  <a:pos x="T0" y="T1"/>
                </a:cxn>
                <a:cxn ang="0">
                  <a:pos x="T2" y="T3"/>
                </a:cxn>
                <a:cxn ang="0">
                  <a:pos x="T4" y="T5"/>
                </a:cxn>
              </a:cxnLst>
              <a:rect l="0" t="0" r="r" b="b"/>
              <a:pathLst>
                <a:path w="29" h="14">
                  <a:moveTo>
                    <a:pt x="0" y="14"/>
                  </a:moveTo>
                  <a:lnTo>
                    <a:pt x="14" y="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92" name="Freeform 753"/>
            <p:cNvSpPr>
              <a:spLocks/>
            </p:cNvSpPr>
            <p:nvPr/>
          </p:nvSpPr>
          <p:spPr bwMode="auto">
            <a:xfrm>
              <a:off x="1776" y="586"/>
              <a:ext cx="18" cy="5"/>
            </a:xfrm>
            <a:custGeom>
              <a:avLst/>
              <a:gdLst>
                <a:gd name="T0" fmla="*/ 0 w 24"/>
                <a:gd name="T1" fmla="*/ 10 h 10"/>
                <a:gd name="T2" fmla="*/ 14 w 24"/>
                <a:gd name="T3" fmla="*/ 5 h 10"/>
                <a:gd name="T4" fmla="*/ 24 w 24"/>
                <a:gd name="T5" fmla="*/ 0 h 10"/>
              </a:gdLst>
              <a:ahLst/>
              <a:cxnLst>
                <a:cxn ang="0">
                  <a:pos x="T0" y="T1"/>
                </a:cxn>
                <a:cxn ang="0">
                  <a:pos x="T2" y="T3"/>
                </a:cxn>
                <a:cxn ang="0">
                  <a:pos x="T4" y="T5"/>
                </a:cxn>
              </a:cxnLst>
              <a:rect l="0" t="0" r="r" b="b"/>
              <a:pathLst>
                <a:path w="24" h="10">
                  <a:moveTo>
                    <a:pt x="0" y="10"/>
                  </a:moveTo>
                  <a:lnTo>
                    <a:pt x="14" y="5"/>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93" name="Freeform 754"/>
            <p:cNvSpPr>
              <a:spLocks/>
            </p:cNvSpPr>
            <p:nvPr/>
          </p:nvSpPr>
          <p:spPr bwMode="auto">
            <a:xfrm>
              <a:off x="1794" y="586"/>
              <a:ext cx="18" cy="0"/>
            </a:xfrm>
            <a:custGeom>
              <a:avLst/>
              <a:gdLst>
                <a:gd name="T0" fmla="*/ 0 w 24"/>
                <a:gd name="T1" fmla="*/ 9 w 24"/>
                <a:gd name="T2" fmla="*/ 24 w 24"/>
              </a:gdLst>
              <a:ahLst/>
              <a:cxnLst>
                <a:cxn ang="0">
                  <a:pos x="T0" y="0"/>
                </a:cxn>
                <a:cxn ang="0">
                  <a:pos x="T1" y="0"/>
                </a:cxn>
                <a:cxn ang="0">
                  <a:pos x="T2" y="0"/>
                </a:cxn>
              </a:cxnLst>
              <a:rect l="0" t="0" r="r" b="b"/>
              <a:pathLst>
                <a:path w="24">
                  <a:moveTo>
                    <a:pt x="0" y="0"/>
                  </a:moveTo>
                  <a:lnTo>
                    <a:pt x="9"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94" name="Freeform 755"/>
            <p:cNvSpPr>
              <a:spLocks/>
            </p:cNvSpPr>
            <p:nvPr/>
          </p:nvSpPr>
          <p:spPr bwMode="auto">
            <a:xfrm>
              <a:off x="1812" y="586"/>
              <a:ext cx="21" cy="0"/>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95" name="Freeform 756"/>
            <p:cNvSpPr>
              <a:spLocks/>
            </p:cNvSpPr>
            <p:nvPr/>
          </p:nvSpPr>
          <p:spPr bwMode="auto">
            <a:xfrm>
              <a:off x="1833" y="586"/>
              <a:ext cx="18" cy="5"/>
            </a:xfrm>
            <a:custGeom>
              <a:avLst/>
              <a:gdLst>
                <a:gd name="T0" fmla="*/ 0 w 24"/>
                <a:gd name="T1" fmla="*/ 0 h 10"/>
                <a:gd name="T2" fmla="*/ 10 w 24"/>
                <a:gd name="T3" fmla="*/ 5 h 10"/>
                <a:gd name="T4" fmla="*/ 24 w 24"/>
                <a:gd name="T5" fmla="*/ 10 h 10"/>
              </a:gdLst>
              <a:ahLst/>
              <a:cxnLst>
                <a:cxn ang="0">
                  <a:pos x="T0" y="T1"/>
                </a:cxn>
                <a:cxn ang="0">
                  <a:pos x="T2" y="T3"/>
                </a:cxn>
                <a:cxn ang="0">
                  <a:pos x="T4" y="T5"/>
                </a:cxn>
              </a:cxnLst>
              <a:rect l="0" t="0" r="r" b="b"/>
              <a:pathLst>
                <a:path w="24" h="10">
                  <a:moveTo>
                    <a:pt x="0" y="0"/>
                  </a:moveTo>
                  <a:lnTo>
                    <a:pt x="10" y="5"/>
                  </a:lnTo>
                  <a:lnTo>
                    <a:pt x="24"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96" name="Freeform 757"/>
            <p:cNvSpPr>
              <a:spLocks/>
            </p:cNvSpPr>
            <p:nvPr/>
          </p:nvSpPr>
          <p:spPr bwMode="auto">
            <a:xfrm>
              <a:off x="1851" y="591"/>
              <a:ext cx="22" cy="8"/>
            </a:xfrm>
            <a:custGeom>
              <a:avLst/>
              <a:gdLst>
                <a:gd name="T0" fmla="*/ 0 w 29"/>
                <a:gd name="T1" fmla="*/ 0 h 14"/>
                <a:gd name="T2" fmla="*/ 15 w 29"/>
                <a:gd name="T3" fmla="*/ 4 h 14"/>
                <a:gd name="T4" fmla="*/ 29 w 29"/>
                <a:gd name="T5" fmla="*/ 14 h 14"/>
              </a:gdLst>
              <a:ahLst/>
              <a:cxnLst>
                <a:cxn ang="0">
                  <a:pos x="T0" y="T1"/>
                </a:cxn>
                <a:cxn ang="0">
                  <a:pos x="T2" y="T3"/>
                </a:cxn>
                <a:cxn ang="0">
                  <a:pos x="T4" y="T5"/>
                </a:cxn>
              </a:cxnLst>
              <a:rect l="0" t="0" r="r" b="b"/>
              <a:pathLst>
                <a:path w="29" h="14">
                  <a:moveTo>
                    <a:pt x="0" y="0"/>
                  </a:moveTo>
                  <a:lnTo>
                    <a:pt x="15" y="4"/>
                  </a:lnTo>
                  <a:lnTo>
                    <a:pt x="29" y="1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97" name="Line 758"/>
            <p:cNvSpPr>
              <a:spLocks noChangeShapeType="1"/>
            </p:cNvSpPr>
            <p:nvPr/>
          </p:nvSpPr>
          <p:spPr bwMode="auto">
            <a:xfrm>
              <a:off x="1873"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98" name="Freeform 759"/>
            <p:cNvSpPr>
              <a:spLocks/>
            </p:cNvSpPr>
            <p:nvPr/>
          </p:nvSpPr>
          <p:spPr bwMode="auto">
            <a:xfrm>
              <a:off x="1891" y="610"/>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99" name="Freeform 760"/>
            <p:cNvSpPr>
              <a:spLocks/>
            </p:cNvSpPr>
            <p:nvPr/>
          </p:nvSpPr>
          <p:spPr bwMode="auto">
            <a:xfrm>
              <a:off x="1913" y="626"/>
              <a:ext cx="18" cy="17"/>
            </a:xfrm>
            <a:custGeom>
              <a:avLst/>
              <a:gdLst>
                <a:gd name="T0" fmla="*/ 0 w 24"/>
                <a:gd name="T1" fmla="*/ 0 h 29"/>
                <a:gd name="T2" fmla="*/ 14 w 24"/>
                <a:gd name="T3" fmla="*/ 14 h 29"/>
                <a:gd name="T4" fmla="*/ 24 w 24"/>
                <a:gd name="T5" fmla="*/ 29 h 29"/>
              </a:gdLst>
              <a:ahLst/>
              <a:cxnLst>
                <a:cxn ang="0">
                  <a:pos x="T0" y="T1"/>
                </a:cxn>
                <a:cxn ang="0">
                  <a:pos x="T2" y="T3"/>
                </a:cxn>
                <a:cxn ang="0">
                  <a:pos x="T4" y="T5"/>
                </a:cxn>
              </a:cxnLst>
              <a:rect l="0" t="0" r="r" b="b"/>
              <a:pathLst>
                <a:path w="24" h="29">
                  <a:moveTo>
                    <a:pt x="0" y="0"/>
                  </a:moveTo>
                  <a:lnTo>
                    <a:pt x="14" y="14"/>
                  </a:lnTo>
                  <a:lnTo>
                    <a:pt x="24"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00" name="Freeform 761"/>
            <p:cNvSpPr>
              <a:spLocks/>
            </p:cNvSpPr>
            <p:nvPr/>
          </p:nvSpPr>
          <p:spPr bwMode="auto">
            <a:xfrm>
              <a:off x="1931" y="643"/>
              <a:ext cx="18" cy="21"/>
            </a:xfrm>
            <a:custGeom>
              <a:avLst/>
              <a:gdLst>
                <a:gd name="T0" fmla="*/ 0 w 24"/>
                <a:gd name="T1" fmla="*/ 0 h 38"/>
                <a:gd name="T2" fmla="*/ 9 w 24"/>
                <a:gd name="T3" fmla="*/ 19 h 38"/>
                <a:gd name="T4" fmla="*/ 24 w 24"/>
                <a:gd name="T5" fmla="*/ 38 h 38"/>
              </a:gdLst>
              <a:ahLst/>
              <a:cxnLst>
                <a:cxn ang="0">
                  <a:pos x="T0" y="T1"/>
                </a:cxn>
                <a:cxn ang="0">
                  <a:pos x="T2" y="T3"/>
                </a:cxn>
                <a:cxn ang="0">
                  <a:pos x="T4" y="T5"/>
                </a:cxn>
              </a:cxnLst>
              <a:rect l="0" t="0" r="r" b="b"/>
              <a:pathLst>
                <a:path w="24" h="38">
                  <a:moveTo>
                    <a:pt x="0" y="0"/>
                  </a:moveTo>
                  <a:lnTo>
                    <a:pt x="9" y="19"/>
                  </a:lnTo>
                  <a:lnTo>
                    <a:pt x="24" y="3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01" name="Freeform 762"/>
            <p:cNvSpPr>
              <a:spLocks/>
            </p:cNvSpPr>
            <p:nvPr/>
          </p:nvSpPr>
          <p:spPr bwMode="auto">
            <a:xfrm>
              <a:off x="1949" y="664"/>
              <a:ext cx="21" cy="22"/>
            </a:xfrm>
            <a:custGeom>
              <a:avLst/>
              <a:gdLst>
                <a:gd name="T0" fmla="*/ 0 w 29"/>
                <a:gd name="T1" fmla="*/ 0 h 39"/>
                <a:gd name="T2" fmla="*/ 14 w 29"/>
                <a:gd name="T3" fmla="*/ 19 h 39"/>
                <a:gd name="T4" fmla="*/ 29 w 29"/>
                <a:gd name="T5" fmla="*/ 39 h 39"/>
              </a:gdLst>
              <a:ahLst/>
              <a:cxnLst>
                <a:cxn ang="0">
                  <a:pos x="T0" y="T1"/>
                </a:cxn>
                <a:cxn ang="0">
                  <a:pos x="T2" y="T3"/>
                </a:cxn>
                <a:cxn ang="0">
                  <a:pos x="T4" y="T5"/>
                </a:cxn>
              </a:cxnLst>
              <a:rect l="0" t="0" r="r" b="b"/>
              <a:pathLst>
                <a:path w="29" h="39">
                  <a:moveTo>
                    <a:pt x="0" y="0"/>
                  </a:moveTo>
                  <a:lnTo>
                    <a:pt x="14" y="19"/>
                  </a:lnTo>
                  <a:lnTo>
                    <a:pt x="29" y="3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02" name="Freeform 763"/>
            <p:cNvSpPr>
              <a:spLocks/>
            </p:cNvSpPr>
            <p:nvPr/>
          </p:nvSpPr>
          <p:spPr bwMode="auto">
            <a:xfrm>
              <a:off x="1970" y="686"/>
              <a:ext cx="18" cy="26"/>
            </a:xfrm>
            <a:custGeom>
              <a:avLst/>
              <a:gdLst>
                <a:gd name="T0" fmla="*/ 0 w 24"/>
                <a:gd name="T1" fmla="*/ 0 h 47"/>
                <a:gd name="T2" fmla="*/ 9 w 24"/>
                <a:gd name="T3" fmla="*/ 24 h 47"/>
                <a:gd name="T4" fmla="*/ 24 w 24"/>
                <a:gd name="T5" fmla="*/ 47 h 47"/>
              </a:gdLst>
              <a:ahLst/>
              <a:cxnLst>
                <a:cxn ang="0">
                  <a:pos x="T0" y="T1"/>
                </a:cxn>
                <a:cxn ang="0">
                  <a:pos x="T2" y="T3"/>
                </a:cxn>
                <a:cxn ang="0">
                  <a:pos x="T4" y="T5"/>
                </a:cxn>
              </a:cxnLst>
              <a:rect l="0" t="0" r="r" b="b"/>
              <a:pathLst>
                <a:path w="24" h="47">
                  <a:moveTo>
                    <a:pt x="0" y="0"/>
                  </a:moveTo>
                  <a:lnTo>
                    <a:pt x="9" y="24"/>
                  </a:lnTo>
                  <a:lnTo>
                    <a:pt x="24" y="4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03" name="Freeform 764"/>
            <p:cNvSpPr>
              <a:spLocks/>
            </p:cNvSpPr>
            <p:nvPr/>
          </p:nvSpPr>
          <p:spPr bwMode="auto">
            <a:xfrm>
              <a:off x="1988" y="712"/>
              <a:ext cx="21" cy="27"/>
            </a:xfrm>
            <a:custGeom>
              <a:avLst/>
              <a:gdLst>
                <a:gd name="T0" fmla="*/ 0 w 28"/>
                <a:gd name="T1" fmla="*/ 0 h 48"/>
                <a:gd name="T2" fmla="*/ 14 w 28"/>
                <a:gd name="T3" fmla="*/ 24 h 48"/>
                <a:gd name="T4" fmla="*/ 28 w 28"/>
                <a:gd name="T5" fmla="*/ 48 h 48"/>
              </a:gdLst>
              <a:ahLst/>
              <a:cxnLst>
                <a:cxn ang="0">
                  <a:pos x="T0" y="T1"/>
                </a:cxn>
                <a:cxn ang="0">
                  <a:pos x="T2" y="T3"/>
                </a:cxn>
                <a:cxn ang="0">
                  <a:pos x="T4" y="T5"/>
                </a:cxn>
              </a:cxnLst>
              <a:rect l="0" t="0" r="r" b="b"/>
              <a:pathLst>
                <a:path w="28" h="48">
                  <a:moveTo>
                    <a:pt x="0" y="0"/>
                  </a:moveTo>
                  <a:lnTo>
                    <a:pt x="14" y="24"/>
                  </a:lnTo>
                  <a:lnTo>
                    <a:pt x="28"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04" name="Line 765"/>
            <p:cNvSpPr>
              <a:spLocks noChangeShapeType="1"/>
            </p:cNvSpPr>
            <p:nvPr/>
          </p:nvSpPr>
          <p:spPr bwMode="auto">
            <a:xfrm>
              <a:off x="2009"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05" name="Freeform 766"/>
            <p:cNvSpPr>
              <a:spLocks/>
            </p:cNvSpPr>
            <p:nvPr/>
          </p:nvSpPr>
          <p:spPr bwMode="auto">
            <a:xfrm>
              <a:off x="2027" y="769"/>
              <a:ext cx="22" cy="33"/>
            </a:xfrm>
            <a:custGeom>
              <a:avLst/>
              <a:gdLst>
                <a:gd name="T0" fmla="*/ 0 w 29"/>
                <a:gd name="T1" fmla="*/ 0 h 58"/>
                <a:gd name="T2" fmla="*/ 15 w 29"/>
                <a:gd name="T3" fmla="*/ 29 h 58"/>
                <a:gd name="T4" fmla="*/ 29 w 29"/>
                <a:gd name="T5" fmla="*/ 58 h 58"/>
              </a:gdLst>
              <a:ahLst/>
              <a:cxnLst>
                <a:cxn ang="0">
                  <a:pos x="T0" y="T1"/>
                </a:cxn>
                <a:cxn ang="0">
                  <a:pos x="T2" y="T3"/>
                </a:cxn>
                <a:cxn ang="0">
                  <a:pos x="T4" y="T5"/>
                </a:cxn>
              </a:cxnLst>
              <a:rect l="0" t="0" r="r" b="b"/>
              <a:pathLst>
                <a:path w="29" h="58">
                  <a:moveTo>
                    <a:pt x="0" y="0"/>
                  </a:moveTo>
                  <a:lnTo>
                    <a:pt x="15"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06" name="Line 767"/>
            <p:cNvSpPr>
              <a:spLocks noChangeShapeType="1"/>
            </p:cNvSpPr>
            <p:nvPr/>
          </p:nvSpPr>
          <p:spPr bwMode="auto">
            <a:xfrm>
              <a:off x="2049"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07" name="Line 768"/>
            <p:cNvSpPr>
              <a:spLocks noChangeShapeType="1"/>
            </p:cNvSpPr>
            <p:nvPr/>
          </p:nvSpPr>
          <p:spPr bwMode="auto">
            <a:xfrm>
              <a:off x="2067"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08" name="Freeform 769"/>
            <p:cNvSpPr>
              <a:spLocks/>
            </p:cNvSpPr>
            <p:nvPr/>
          </p:nvSpPr>
          <p:spPr bwMode="auto">
            <a:xfrm>
              <a:off x="2085" y="872"/>
              <a:ext cx="22" cy="35"/>
            </a:xfrm>
            <a:custGeom>
              <a:avLst/>
              <a:gdLst>
                <a:gd name="T0" fmla="*/ 0 w 29"/>
                <a:gd name="T1" fmla="*/ 0 h 62"/>
                <a:gd name="T2" fmla="*/ 15 w 29"/>
                <a:gd name="T3" fmla="*/ 28 h 62"/>
                <a:gd name="T4" fmla="*/ 29 w 29"/>
                <a:gd name="T5" fmla="*/ 62 h 62"/>
              </a:gdLst>
              <a:ahLst/>
              <a:cxnLst>
                <a:cxn ang="0">
                  <a:pos x="T0" y="T1"/>
                </a:cxn>
                <a:cxn ang="0">
                  <a:pos x="T2" y="T3"/>
                </a:cxn>
                <a:cxn ang="0">
                  <a:pos x="T4" y="T5"/>
                </a:cxn>
              </a:cxnLst>
              <a:rect l="0" t="0" r="r" b="b"/>
              <a:pathLst>
                <a:path w="29" h="62">
                  <a:moveTo>
                    <a:pt x="0" y="0"/>
                  </a:moveTo>
                  <a:lnTo>
                    <a:pt x="15" y="28"/>
                  </a:lnTo>
                  <a:lnTo>
                    <a:pt x="29" y="6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09" name="Line 770"/>
            <p:cNvSpPr>
              <a:spLocks noChangeShapeType="1"/>
            </p:cNvSpPr>
            <p:nvPr/>
          </p:nvSpPr>
          <p:spPr bwMode="auto">
            <a:xfrm>
              <a:off x="2107"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10" name="Freeform 771"/>
            <p:cNvSpPr>
              <a:spLocks/>
            </p:cNvSpPr>
            <p:nvPr/>
          </p:nvSpPr>
          <p:spPr bwMode="auto">
            <a:xfrm>
              <a:off x="2125" y="945"/>
              <a:ext cx="22" cy="40"/>
            </a:xfrm>
            <a:custGeom>
              <a:avLst/>
              <a:gdLst>
                <a:gd name="T0" fmla="*/ 0 w 29"/>
                <a:gd name="T1" fmla="*/ 0 h 72"/>
                <a:gd name="T2" fmla="*/ 14 w 29"/>
                <a:gd name="T3" fmla="*/ 34 h 72"/>
                <a:gd name="T4" fmla="*/ 29 w 29"/>
                <a:gd name="T5" fmla="*/ 72 h 72"/>
              </a:gdLst>
              <a:ahLst/>
              <a:cxnLst>
                <a:cxn ang="0">
                  <a:pos x="T0" y="T1"/>
                </a:cxn>
                <a:cxn ang="0">
                  <a:pos x="T2" y="T3"/>
                </a:cxn>
                <a:cxn ang="0">
                  <a:pos x="T4" y="T5"/>
                </a:cxn>
              </a:cxnLst>
              <a:rect l="0" t="0" r="r" b="b"/>
              <a:pathLst>
                <a:path w="29" h="72">
                  <a:moveTo>
                    <a:pt x="0" y="0"/>
                  </a:moveTo>
                  <a:lnTo>
                    <a:pt x="14" y="34"/>
                  </a:lnTo>
                  <a:lnTo>
                    <a:pt x="29"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11" name="Line 772"/>
            <p:cNvSpPr>
              <a:spLocks noChangeShapeType="1"/>
            </p:cNvSpPr>
            <p:nvPr/>
          </p:nvSpPr>
          <p:spPr bwMode="auto">
            <a:xfrm>
              <a:off x="2147"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12" name="Line 773"/>
            <p:cNvSpPr>
              <a:spLocks noChangeShapeType="1"/>
            </p:cNvSpPr>
            <p:nvPr/>
          </p:nvSpPr>
          <p:spPr bwMode="auto">
            <a:xfrm>
              <a:off x="2165"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13" name="Freeform 774"/>
            <p:cNvSpPr>
              <a:spLocks/>
            </p:cNvSpPr>
            <p:nvPr/>
          </p:nvSpPr>
          <p:spPr bwMode="auto">
            <a:xfrm>
              <a:off x="2183" y="1063"/>
              <a:ext cx="21" cy="41"/>
            </a:xfrm>
            <a:custGeom>
              <a:avLst/>
              <a:gdLst>
                <a:gd name="T0" fmla="*/ 0 w 28"/>
                <a:gd name="T1" fmla="*/ 0 h 72"/>
                <a:gd name="T2" fmla="*/ 14 w 28"/>
                <a:gd name="T3" fmla="*/ 34 h 72"/>
                <a:gd name="T4" fmla="*/ 28 w 28"/>
                <a:gd name="T5" fmla="*/ 72 h 72"/>
              </a:gdLst>
              <a:ahLst/>
              <a:cxnLst>
                <a:cxn ang="0">
                  <a:pos x="T0" y="T1"/>
                </a:cxn>
                <a:cxn ang="0">
                  <a:pos x="T2" y="T3"/>
                </a:cxn>
                <a:cxn ang="0">
                  <a:pos x="T4" y="T5"/>
                </a:cxn>
              </a:cxnLst>
              <a:rect l="0" t="0" r="r" b="b"/>
              <a:pathLst>
                <a:path w="28" h="72">
                  <a:moveTo>
                    <a:pt x="0" y="0"/>
                  </a:moveTo>
                  <a:lnTo>
                    <a:pt x="14" y="34"/>
                  </a:lnTo>
                  <a:lnTo>
                    <a:pt x="28"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14" name="Line 775"/>
            <p:cNvSpPr>
              <a:spLocks noChangeShapeType="1"/>
            </p:cNvSpPr>
            <p:nvPr/>
          </p:nvSpPr>
          <p:spPr bwMode="auto">
            <a:xfrm>
              <a:off x="2204"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15" name="Freeform 776"/>
            <p:cNvSpPr>
              <a:spLocks/>
            </p:cNvSpPr>
            <p:nvPr/>
          </p:nvSpPr>
          <p:spPr bwMode="auto">
            <a:xfrm>
              <a:off x="2222" y="1144"/>
              <a:ext cx="22"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16" name="Freeform 777"/>
            <p:cNvSpPr>
              <a:spLocks/>
            </p:cNvSpPr>
            <p:nvPr/>
          </p:nvSpPr>
          <p:spPr bwMode="auto">
            <a:xfrm>
              <a:off x="2244" y="1182"/>
              <a:ext cx="18" cy="40"/>
            </a:xfrm>
            <a:custGeom>
              <a:avLst/>
              <a:gdLst>
                <a:gd name="T0" fmla="*/ 0 w 24"/>
                <a:gd name="T1" fmla="*/ 0 h 72"/>
                <a:gd name="T2" fmla="*/ 10 w 24"/>
                <a:gd name="T3" fmla="*/ 34 h 72"/>
                <a:gd name="T4" fmla="*/ 24 w 24"/>
                <a:gd name="T5" fmla="*/ 72 h 72"/>
              </a:gdLst>
              <a:ahLst/>
              <a:cxnLst>
                <a:cxn ang="0">
                  <a:pos x="T0" y="T1"/>
                </a:cxn>
                <a:cxn ang="0">
                  <a:pos x="T2" y="T3"/>
                </a:cxn>
                <a:cxn ang="0">
                  <a:pos x="T4" y="T5"/>
                </a:cxn>
              </a:cxnLst>
              <a:rect l="0" t="0" r="r" b="b"/>
              <a:pathLst>
                <a:path w="24" h="72">
                  <a:moveTo>
                    <a:pt x="0" y="0"/>
                  </a:moveTo>
                  <a:lnTo>
                    <a:pt x="10" y="34"/>
                  </a:lnTo>
                  <a:lnTo>
                    <a:pt x="24"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17" name="Freeform 778"/>
            <p:cNvSpPr>
              <a:spLocks/>
            </p:cNvSpPr>
            <p:nvPr/>
          </p:nvSpPr>
          <p:spPr bwMode="auto">
            <a:xfrm>
              <a:off x="2262" y="1222"/>
              <a:ext cx="21"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18" name="Line 779"/>
            <p:cNvSpPr>
              <a:spLocks noChangeShapeType="1"/>
            </p:cNvSpPr>
            <p:nvPr/>
          </p:nvSpPr>
          <p:spPr bwMode="auto">
            <a:xfrm>
              <a:off x="2283"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19" name="Line 780"/>
            <p:cNvSpPr>
              <a:spLocks noChangeShapeType="1"/>
            </p:cNvSpPr>
            <p:nvPr/>
          </p:nvSpPr>
          <p:spPr bwMode="auto">
            <a:xfrm>
              <a:off x="2301"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20" name="Freeform 781"/>
            <p:cNvSpPr>
              <a:spLocks/>
            </p:cNvSpPr>
            <p:nvPr/>
          </p:nvSpPr>
          <p:spPr bwMode="auto">
            <a:xfrm>
              <a:off x="2319" y="1336"/>
              <a:ext cx="22" cy="38"/>
            </a:xfrm>
            <a:custGeom>
              <a:avLst/>
              <a:gdLst>
                <a:gd name="T0" fmla="*/ 0 w 29"/>
                <a:gd name="T1" fmla="*/ 0 h 67"/>
                <a:gd name="T2" fmla="*/ 14 w 29"/>
                <a:gd name="T3" fmla="*/ 33 h 67"/>
                <a:gd name="T4" fmla="*/ 29 w 29"/>
                <a:gd name="T5" fmla="*/ 67 h 67"/>
              </a:gdLst>
              <a:ahLst/>
              <a:cxnLst>
                <a:cxn ang="0">
                  <a:pos x="T0" y="T1"/>
                </a:cxn>
                <a:cxn ang="0">
                  <a:pos x="T2" y="T3"/>
                </a:cxn>
                <a:cxn ang="0">
                  <a:pos x="T4" y="T5"/>
                </a:cxn>
              </a:cxnLst>
              <a:rect l="0" t="0" r="r" b="b"/>
              <a:pathLst>
                <a:path w="29" h="67">
                  <a:moveTo>
                    <a:pt x="0" y="0"/>
                  </a:moveTo>
                  <a:lnTo>
                    <a:pt x="14" y="33"/>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21" name="Line 782"/>
            <p:cNvSpPr>
              <a:spLocks noChangeShapeType="1"/>
            </p:cNvSpPr>
            <p:nvPr/>
          </p:nvSpPr>
          <p:spPr bwMode="auto">
            <a:xfrm>
              <a:off x="2341"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22" name="Freeform 783"/>
            <p:cNvSpPr>
              <a:spLocks/>
            </p:cNvSpPr>
            <p:nvPr/>
          </p:nvSpPr>
          <p:spPr bwMode="auto">
            <a:xfrm>
              <a:off x="2359" y="1409"/>
              <a:ext cx="22" cy="32"/>
            </a:xfrm>
            <a:custGeom>
              <a:avLst/>
              <a:gdLst>
                <a:gd name="T0" fmla="*/ 0 w 29"/>
                <a:gd name="T1" fmla="*/ 0 h 58"/>
                <a:gd name="T2" fmla="*/ 14 w 29"/>
                <a:gd name="T3" fmla="*/ 29 h 58"/>
                <a:gd name="T4" fmla="*/ 29 w 29"/>
                <a:gd name="T5" fmla="*/ 58 h 58"/>
              </a:gdLst>
              <a:ahLst/>
              <a:cxnLst>
                <a:cxn ang="0">
                  <a:pos x="T0" y="T1"/>
                </a:cxn>
                <a:cxn ang="0">
                  <a:pos x="T2" y="T3"/>
                </a:cxn>
                <a:cxn ang="0">
                  <a:pos x="T4" y="T5"/>
                </a:cxn>
              </a:cxnLst>
              <a:rect l="0" t="0" r="r" b="b"/>
              <a:pathLst>
                <a:path w="29" h="58">
                  <a:moveTo>
                    <a:pt x="0" y="0"/>
                  </a:moveTo>
                  <a:lnTo>
                    <a:pt x="14"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23" name="Line 784"/>
            <p:cNvSpPr>
              <a:spLocks noChangeShapeType="1"/>
            </p:cNvSpPr>
            <p:nvPr/>
          </p:nvSpPr>
          <p:spPr bwMode="auto">
            <a:xfrm>
              <a:off x="2381"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24" name="Line 785"/>
            <p:cNvSpPr>
              <a:spLocks noChangeShapeType="1"/>
            </p:cNvSpPr>
            <p:nvPr/>
          </p:nvSpPr>
          <p:spPr bwMode="auto">
            <a:xfrm>
              <a:off x="2399"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25" name="Freeform 786"/>
            <p:cNvSpPr>
              <a:spLocks/>
            </p:cNvSpPr>
            <p:nvPr/>
          </p:nvSpPr>
          <p:spPr bwMode="auto">
            <a:xfrm>
              <a:off x="2416" y="1506"/>
              <a:ext cx="22" cy="30"/>
            </a:xfrm>
            <a:custGeom>
              <a:avLst/>
              <a:gdLst>
                <a:gd name="T0" fmla="*/ 0 w 29"/>
                <a:gd name="T1" fmla="*/ 0 h 53"/>
                <a:gd name="T2" fmla="*/ 15 w 29"/>
                <a:gd name="T3" fmla="*/ 29 h 53"/>
                <a:gd name="T4" fmla="*/ 29 w 29"/>
                <a:gd name="T5" fmla="*/ 53 h 53"/>
              </a:gdLst>
              <a:ahLst/>
              <a:cxnLst>
                <a:cxn ang="0">
                  <a:pos x="T0" y="T1"/>
                </a:cxn>
                <a:cxn ang="0">
                  <a:pos x="T2" y="T3"/>
                </a:cxn>
                <a:cxn ang="0">
                  <a:pos x="T4" y="T5"/>
                </a:cxn>
              </a:cxnLst>
              <a:rect l="0" t="0" r="r" b="b"/>
              <a:pathLst>
                <a:path w="29" h="53">
                  <a:moveTo>
                    <a:pt x="0" y="0"/>
                  </a:moveTo>
                  <a:lnTo>
                    <a:pt x="15" y="29"/>
                  </a:lnTo>
                  <a:lnTo>
                    <a:pt x="29" y="5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26" name="Line 787"/>
            <p:cNvSpPr>
              <a:spLocks noChangeShapeType="1"/>
            </p:cNvSpPr>
            <p:nvPr/>
          </p:nvSpPr>
          <p:spPr bwMode="auto">
            <a:xfrm>
              <a:off x="2438"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27" name="Freeform 788"/>
            <p:cNvSpPr>
              <a:spLocks/>
            </p:cNvSpPr>
            <p:nvPr/>
          </p:nvSpPr>
          <p:spPr bwMode="auto">
            <a:xfrm>
              <a:off x="2456" y="1566"/>
              <a:ext cx="22" cy="27"/>
            </a:xfrm>
            <a:custGeom>
              <a:avLst/>
              <a:gdLst>
                <a:gd name="T0" fmla="*/ 0 w 29"/>
                <a:gd name="T1" fmla="*/ 0 h 48"/>
                <a:gd name="T2" fmla="*/ 15 w 29"/>
                <a:gd name="T3" fmla="*/ 24 h 48"/>
                <a:gd name="T4" fmla="*/ 29 w 29"/>
                <a:gd name="T5" fmla="*/ 48 h 48"/>
              </a:gdLst>
              <a:ahLst/>
              <a:cxnLst>
                <a:cxn ang="0">
                  <a:pos x="T0" y="T1"/>
                </a:cxn>
                <a:cxn ang="0">
                  <a:pos x="T2" y="T3"/>
                </a:cxn>
                <a:cxn ang="0">
                  <a:pos x="T4" y="T5"/>
                </a:cxn>
              </a:cxnLst>
              <a:rect l="0" t="0" r="r" b="b"/>
              <a:pathLst>
                <a:path w="29" h="48">
                  <a:moveTo>
                    <a:pt x="0" y="0"/>
                  </a:moveTo>
                  <a:lnTo>
                    <a:pt x="15" y="24"/>
                  </a:lnTo>
                  <a:lnTo>
                    <a:pt x="29"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28" name="Line 789"/>
            <p:cNvSpPr>
              <a:spLocks noChangeShapeType="1"/>
            </p:cNvSpPr>
            <p:nvPr/>
          </p:nvSpPr>
          <p:spPr bwMode="auto">
            <a:xfrm>
              <a:off x="2478"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29" name="Freeform 790"/>
            <p:cNvSpPr>
              <a:spLocks/>
            </p:cNvSpPr>
            <p:nvPr/>
          </p:nvSpPr>
          <p:spPr bwMode="auto">
            <a:xfrm>
              <a:off x="2496" y="1617"/>
              <a:ext cx="22" cy="24"/>
            </a:xfrm>
            <a:custGeom>
              <a:avLst/>
              <a:gdLst>
                <a:gd name="T0" fmla="*/ 0 w 29"/>
                <a:gd name="T1" fmla="*/ 0 h 43"/>
                <a:gd name="T2" fmla="*/ 14 w 29"/>
                <a:gd name="T3" fmla="*/ 19 h 43"/>
                <a:gd name="T4" fmla="*/ 29 w 29"/>
                <a:gd name="T5" fmla="*/ 43 h 43"/>
              </a:gdLst>
              <a:ahLst/>
              <a:cxnLst>
                <a:cxn ang="0">
                  <a:pos x="T0" y="T1"/>
                </a:cxn>
                <a:cxn ang="0">
                  <a:pos x="T2" y="T3"/>
                </a:cxn>
                <a:cxn ang="0">
                  <a:pos x="T4" y="T5"/>
                </a:cxn>
              </a:cxnLst>
              <a:rect l="0" t="0" r="r" b="b"/>
              <a:pathLst>
                <a:path w="29" h="43">
                  <a:moveTo>
                    <a:pt x="0" y="0"/>
                  </a:moveTo>
                  <a:lnTo>
                    <a:pt x="14" y="19"/>
                  </a:lnTo>
                  <a:lnTo>
                    <a:pt x="29" y="4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30" name="Line 791"/>
            <p:cNvSpPr>
              <a:spLocks noChangeShapeType="1"/>
            </p:cNvSpPr>
            <p:nvPr/>
          </p:nvSpPr>
          <p:spPr bwMode="auto">
            <a:xfrm>
              <a:off x="2518"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31" name="Line 792"/>
            <p:cNvSpPr>
              <a:spLocks noChangeShapeType="1"/>
            </p:cNvSpPr>
            <p:nvPr/>
          </p:nvSpPr>
          <p:spPr bwMode="auto">
            <a:xfrm>
              <a:off x="2536"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32" name="Freeform 793"/>
            <p:cNvSpPr>
              <a:spLocks/>
            </p:cNvSpPr>
            <p:nvPr/>
          </p:nvSpPr>
          <p:spPr bwMode="auto">
            <a:xfrm>
              <a:off x="2554" y="1686"/>
              <a:ext cx="21" cy="20"/>
            </a:xfrm>
            <a:custGeom>
              <a:avLst/>
              <a:gdLst>
                <a:gd name="T0" fmla="*/ 0 w 29"/>
                <a:gd name="T1" fmla="*/ 0 h 34"/>
                <a:gd name="T2" fmla="*/ 14 w 29"/>
                <a:gd name="T3" fmla="*/ 20 h 34"/>
                <a:gd name="T4" fmla="*/ 29 w 29"/>
                <a:gd name="T5" fmla="*/ 34 h 34"/>
              </a:gdLst>
              <a:ahLst/>
              <a:cxnLst>
                <a:cxn ang="0">
                  <a:pos x="T0" y="T1"/>
                </a:cxn>
                <a:cxn ang="0">
                  <a:pos x="T2" y="T3"/>
                </a:cxn>
                <a:cxn ang="0">
                  <a:pos x="T4" y="T5"/>
                </a:cxn>
              </a:cxnLst>
              <a:rect l="0" t="0" r="r" b="b"/>
              <a:pathLst>
                <a:path w="29" h="34">
                  <a:moveTo>
                    <a:pt x="0" y="0"/>
                  </a:moveTo>
                  <a:lnTo>
                    <a:pt x="14" y="20"/>
                  </a:lnTo>
                  <a:lnTo>
                    <a:pt x="29" y="3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33" name="Line 794"/>
            <p:cNvSpPr>
              <a:spLocks noChangeShapeType="1"/>
            </p:cNvSpPr>
            <p:nvPr/>
          </p:nvSpPr>
          <p:spPr bwMode="auto">
            <a:xfrm>
              <a:off x="2575"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34" name="Freeform 795"/>
            <p:cNvSpPr>
              <a:spLocks/>
            </p:cNvSpPr>
            <p:nvPr/>
          </p:nvSpPr>
          <p:spPr bwMode="auto">
            <a:xfrm>
              <a:off x="2593" y="1725"/>
              <a:ext cx="21" cy="15"/>
            </a:xfrm>
            <a:custGeom>
              <a:avLst/>
              <a:gdLst>
                <a:gd name="T0" fmla="*/ 0 w 28"/>
                <a:gd name="T1" fmla="*/ 0 h 28"/>
                <a:gd name="T2" fmla="*/ 14 w 28"/>
                <a:gd name="T3" fmla="*/ 14 h 28"/>
                <a:gd name="T4" fmla="*/ 28 w 28"/>
                <a:gd name="T5" fmla="*/ 28 h 28"/>
              </a:gdLst>
              <a:ahLst/>
              <a:cxnLst>
                <a:cxn ang="0">
                  <a:pos x="T0" y="T1"/>
                </a:cxn>
                <a:cxn ang="0">
                  <a:pos x="T2" y="T3"/>
                </a:cxn>
                <a:cxn ang="0">
                  <a:pos x="T4" y="T5"/>
                </a:cxn>
              </a:cxnLst>
              <a:rect l="0" t="0" r="r" b="b"/>
              <a:pathLst>
                <a:path w="28" h="28">
                  <a:moveTo>
                    <a:pt x="0" y="0"/>
                  </a:moveTo>
                  <a:lnTo>
                    <a:pt x="14" y="14"/>
                  </a:lnTo>
                  <a:lnTo>
                    <a:pt x="28" y="2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35" name="Line 796"/>
            <p:cNvSpPr>
              <a:spLocks noChangeShapeType="1"/>
            </p:cNvSpPr>
            <p:nvPr/>
          </p:nvSpPr>
          <p:spPr bwMode="auto">
            <a:xfrm>
              <a:off x="2614"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36" name="Freeform 797"/>
            <p:cNvSpPr>
              <a:spLocks/>
            </p:cNvSpPr>
            <p:nvPr/>
          </p:nvSpPr>
          <p:spPr bwMode="auto">
            <a:xfrm>
              <a:off x="2632" y="1757"/>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37" name="Line 798"/>
            <p:cNvSpPr>
              <a:spLocks noChangeShapeType="1"/>
            </p:cNvSpPr>
            <p:nvPr/>
          </p:nvSpPr>
          <p:spPr bwMode="auto">
            <a:xfrm>
              <a:off x="2654"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38" name="Line 799"/>
            <p:cNvSpPr>
              <a:spLocks noChangeShapeType="1"/>
            </p:cNvSpPr>
            <p:nvPr/>
          </p:nvSpPr>
          <p:spPr bwMode="auto">
            <a:xfrm>
              <a:off x="2672"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39" name="Freeform 800"/>
            <p:cNvSpPr>
              <a:spLocks/>
            </p:cNvSpPr>
            <p:nvPr/>
          </p:nvSpPr>
          <p:spPr bwMode="auto">
            <a:xfrm>
              <a:off x="2690" y="1797"/>
              <a:ext cx="22" cy="11"/>
            </a:xfrm>
            <a:custGeom>
              <a:avLst/>
              <a:gdLst>
                <a:gd name="T0" fmla="*/ 0 w 29"/>
                <a:gd name="T1" fmla="*/ 0 h 19"/>
                <a:gd name="T2" fmla="*/ 14 w 29"/>
                <a:gd name="T3" fmla="*/ 10 h 19"/>
                <a:gd name="T4" fmla="*/ 29 w 29"/>
                <a:gd name="T5" fmla="*/ 19 h 19"/>
              </a:gdLst>
              <a:ahLst/>
              <a:cxnLst>
                <a:cxn ang="0">
                  <a:pos x="T0" y="T1"/>
                </a:cxn>
                <a:cxn ang="0">
                  <a:pos x="T2" y="T3"/>
                </a:cxn>
                <a:cxn ang="0">
                  <a:pos x="T4" y="T5"/>
                </a:cxn>
              </a:cxnLst>
              <a:rect l="0" t="0" r="r" b="b"/>
              <a:pathLst>
                <a:path w="29" h="19">
                  <a:moveTo>
                    <a:pt x="0" y="0"/>
                  </a:moveTo>
                  <a:lnTo>
                    <a:pt x="14" y="10"/>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40" name="Line 801"/>
            <p:cNvSpPr>
              <a:spLocks noChangeShapeType="1"/>
            </p:cNvSpPr>
            <p:nvPr/>
          </p:nvSpPr>
          <p:spPr bwMode="auto">
            <a:xfrm>
              <a:off x="2712"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41" name="Freeform 802"/>
            <p:cNvSpPr>
              <a:spLocks/>
            </p:cNvSpPr>
            <p:nvPr/>
          </p:nvSpPr>
          <p:spPr bwMode="auto">
            <a:xfrm>
              <a:off x="2730" y="1819"/>
              <a:ext cx="22" cy="11"/>
            </a:xfrm>
            <a:custGeom>
              <a:avLst/>
              <a:gdLst>
                <a:gd name="T0" fmla="*/ 0 w 29"/>
                <a:gd name="T1" fmla="*/ 0 h 19"/>
                <a:gd name="T2" fmla="*/ 14 w 29"/>
                <a:gd name="T3" fmla="*/ 9 h 19"/>
                <a:gd name="T4" fmla="*/ 29 w 29"/>
                <a:gd name="T5" fmla="*/ 19 h 19"/>
              </a:gdLst>
              <a:ahLst/>
              <a:cxnLst>
                <a:cxn ang="0">
                  <a:pos x="T0" y="T1"/>
                </a:cxn>
                <a:cxn ang="0">
                  <a:pos x="T2" y="T3"/>
                </a:cxn>
                <a:cxn ang="0">
                  <a:pos x="T4" y="T5"/>
                </a:cxn>
              </a:cxnLst>
              <a:rect l="0" t="0" r="r" b="b"/>
              <a:pathLst>
                <a:path w="29" h="19">
                  <a:moveTo>
                    <a:pt x="0" y="0"/>
                  </a:moveTo>
                  <a:lnTo>
                    <a:pt x="14" y="9"/>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42" name="Line 803"/>
            <p:cNvSpPr>
              <a:spLocks noChangeShapeType="1"/>
            </p:cNvSpPr>
            <p:nvPr/>
          </p:nvSpPr>
          <p:spPr bwMode="auto">
            <a:xfrm>
              <a:off x="2752"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43" name="Line 804"/>
            <p:cNvSpPr>
              <a:spLocks noChangeShapeType="1"/>
            </p:cNvSpPr>
            <p:nvPr/>
          </p:nvSpPr>
          <p:spPr bwMode="auto">
            <a:xfrm>
              <a:off x="2770"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44" name="Freeform 805"/>
            <p:cNvSpPr>
              <a:spLocks/>
            </p:cNvSpPr>
            <p:nvPr/>
          </p:nvSpPr>
          <p:spPr bwMode="auto">
            <a:xfrm>
              <a:off x="2788" y="1846"/>
              <a:ext cx="21" cy="5"/>
            </a:xfrm>
            <a:custGeom>
              <a:avLst/>
              <a:gdLst>
                <a:gd name="T0" fmla="*/ 0 w 28"/>
                <a:gd name="T1" fmla="*/ 0 h 9"/>
                <a:gd name="T2" fmla="*/ 14 w 28"/>
                <a:gd name="T3" fmla="*/ 4 h 9"/>
                <a:gd name="T4" fmla="*/ 28 w 28"/>
                <a:gd name="T5" fmla="*/ 9 h 9"/>
              </a:gdLst>
              <a:ahLst/>
              <a:cxnLst>
                <a:cxn ang="0">
                  <a:pos x="T0" y="T1"/>
                </a:cxn>
                <a:cxn ang="0">
                  <a:pos x="T2" y="T3"/>
                </a:cxn>
                <a:cxn ang="0">
                  <a:pos x="T4" y="T5"/>
                </a:cxn>
              </a:cxnLst>
              <a:rect l="0" t="0" r="r" b="b"/>
              <a:pathLst>
                <a:path w="28" h="9">
                  <a:moveTo>
                    <a:pt x="0" y="0"/>
                  </a:moveTo>
                  <a:lnTo>
                    <a:pt x="14" y="4"/>
                  </a:lnTo>
                  <a:lnTo>
                    <a:pt x="28"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45" name="Line 806"/>
            <p:cNvSpPr>
              <a:spLocks noChangeShapeType="1"/>
            </p:cNvSpPr>
            <p:nvPr/>
          </p:nvSpPr>
          <p:spPr bwMode="auto">
            <a:xfrm>
              <a:off x="2809"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46" name="Freeform 807"/>
            <p:cNvSpPr>
              <a:spLocks/>
            </p:cNvSpPr>
            <p:nvPr/>
          </p:nvSpPr>
          <p:spPr bwMode="auto">
            <a:xfrm>
              <a:off x="2827" y="1857"/>
              <a:ext cx="22" cy="5"/>
            </a:xfrm>
            <a:custGeom>
              <a:avLst/>
              <a:gdLst>
                <a:gd name="T0" fmla="*/ 0 w 29"/>
                <a:gd name="T1" fmla="*/ 0 h 9"/>
                <a:gd name="T2" fmla="*/ 15 w 29"/>
                <a:gd name="T3" fmla="*/ 5 h 9"/>
                <a:gd name="T4" fmla="*/ 29 w 29"/>
                <a:gd name="T5" fmla="*/ 9 h 9"/>
              </a:gdLst>
              <a:ahLst/>
              <a:cxnLst>
                <a:cxn ang="0">
                  <a:pos x="T0" y="T1"/>
                </a:cxn>
                <a:cxn ang="0">
                  <a:pos x="T2" y="T3"/>
                </a:cxn>
                <a:cxn ang="0">
                  <a:pos x="T4" y="T5"/>
                </a:cxn>
              </a:cxnLst>
              <a:rect l="0" t="0" r="r" b="b"/>
              <a:pathLst>
                <a:path w="29" h="9">
                  <a:moveTo>
                    <a:pt x="0" y="0"/>
                  </a:moveTo>
                  <a:lnTo>
                    <a:pt x="15" y="5"/>
                  </a:lnTo>
                  <a:lnTo>
                    <a:pt x="29"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47" name="Line 808"/>
            <p:cNvSpPr>
              <a:spLocks noChangeShapeType="1"/>
            </p:cNvSpPr>
            <p:nvPr/>
          </p:nvSpPr>
          <p:spPr bwMode="auto">
            <a:xfrm>
              <a:off x="2849"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48" name="Freeform 809"/>
            <p:cNvSpPr>
              <a:spLocks/>
            </p:cNvSpPr>
            <p:nvPr/>
          </p:nvSpPr>
          <p:spPr bwMode="auto">
            <a:xfrm>
              <a:off x="2867" y="1868"/>
              <a:ext cx="21" cy="5"/>
            </a:xfrm>
            <a:custGeom>
              <a:avLst/>
              <a:gdLst>
                <a:gd name="T0" fmla="*/ 0 w 29"/>
                <a:gd name="T1" fmla="*/ 0 h 10"/>
                <a:gd name="T2" fmla="*/ 14 w 29"/>
                <a:gd name="T3" fmla="*/ 5 h 10"/>
                <a:gd name="T4" fmla="*/ 29 w 29"/>
                <a:gd name="T5" fmla="*/ 10 h 10"/>
              </a:gdLst>
              <a:ahLst/>
              <a:cxnLst>
                <a:cxn ang="0">
                  <a:pos x="T0" y="T1"/>
                </a:cxn>
                <a:cxn ang="0">
                  <a:pos x="T2" y="T3"/>
                </a:cxn>
                <a:cxn ang="0">
                  <a:pos x="T4" y="T5"/>
                </a:cxn>
              </a:cxnLst>
              <a:rect l="0" t="0" r="r" b="b"/>
              <a:pathLst>
                <a:path w="29" h="10">
                  <a:moveTo>
                    <a:pt x="0" y="0"/>
                  </a:moveTo>
                  <a:lnTo>
                    <a:pt x="14" y="5"/>
                  </a:lnTo>
                  <a:lnTo>
                    <a:pt x="29"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49" name="Line 810"/>
            <p:cNvSpPr>
              <a:spLocks noChangeShapeType="1"/>
            </p:cNvSpPr>
            <p:nvPr/>
          </p:nvSpPr>
          <p:spPr bwMode="auto">
            <a:xfrm>
              <a:off x="2888"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50" name="Line 811"/>
            <p:cNvSpPr>
              <a:spLocks noChangeShapeType="1"/>
            </p:cNvSpPr>
            <p:nvPr/>
          </p:nvSpPr>
          <p:spPr bwMode="auto">
            <a:xfrm>
              <a:off x="2906"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51" name="Freeform 812"/>
            <p:cNvSpPr>
              <a:spLocks/>
            </p:cNvSpPr>
            <p:nvPr/>
          </p:nvSpPr>
          <p:spPr bwMode="auto">
            <a:xfrm>
              <a:off x="2924" y="1881"/>
              <a:ext cx="22" cy="3"/>
            </a:xfrm>
            <a:custGeom>
              <a:avLst/>
              <a:gdLst>
                <a:gd name="T0" fmla="*/ 0 w 29"/>
                <a:gd name="T1" fmla="*/ 0 h 5"/>
                <a:gd name="T2" fmla="*/ 14 w 29"/>
                <a:gd name="T3" fmla="*/ 5 h 5"/>
                <a:gd name="T4" fmla="*/ 29 w 29"/>
                <a:gd name="T5" fmla="*/ 5 h 5"/>
              </a:gdLst>
              <a:ahLst/>
              <a:cxnLst>
                <a:cxn ang="0">
                  <a:pos x="T0" y="T1"/>
                </a:cxn>
                <a:cxn ang="0">
                  <a:pos x="T2" y="T3"/>
                </a:cxn>
                <a:cxn ang="0">
                  <a:pos x="T4" y="T5"/>
                </a:cxn>
              </a:cxnLst>
              <a:rect l="0" t="0" r="r" b="b"/>
              <a:pathLst>
                <a:path w="29" h="5">
                  <a:moveTo>
                    <a:pt x="0" y="0"/>
                  </a:moveTo>
                  <a:lnTo>
                    <a:pt x="14"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52" name="Line 813"/>
            <p:cNvSpPr>
              <a:spLocks noChangeShapeType="1"/>
            </p:cNvSpPr>
            <p:nvPr/>
          </p:nvSpPr>
          <p:spPr bwMode="auto">
            <a:xfrm>
              <a:off x="2946"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53" name="Freeform 814"/>
            <p:cNvSpPr>
              <a:spLocks/>
            </p:cNvSpPr>
            <p:nvPr/>
          </p:nvSpPr>
          <p:spPr bwMode="auto">
            <a:xfrm>
              <a:off x="2964" y="1887"/>
              <a:ext cx="21" cy="2"/>
            </a:xfrm>
            <a:custGeom>
              <a:avLst/>
              <a:gdLst>
                <a:gd name="T0" fmla="*/ 0 w 28"/>
                <a:gd name="T1" fmla="*/ 0 h 4"/>
                <a:gd name="T2" fmla="*/ 14 w 28"/>
                <a:gd name="T3" fmla="*/ 4 h 4"/>
                <a:gd name="T4" fmla="*/ 28 w 28"/>
                <a:gd name="T5" fmla="*/ 4 h 4"/>
              </a:gdLst>
              <a:ahLst/>
              <a:cxnLst>
                <a:cxn ang="0">
                  <a:pos x="T0" y="T1"/>
                </a:cxn>
                <a:cxn ang="0">
                  <a:pos x="T2" y="T3"/>
                </a:cxn>
                <a:cxn ang="0">
                  <a:pos x="T4" y="T5"/>
                </a:cxn>
              </a:cxnLst>
              <a:rect l="0" t="0" r="r" b="b"/>
              <a:pathLst>
                <a:path w="28" h="4">
                  <a:moveTo>
                    <a:pt x="0" y="0"/>
                  </a:moveTo>
                  <a:lnTo>
                    <a:pt x="14" y="4"/>
                  </a:lnTo>
                  <a:lnTo>
                    <a:pt x="28"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54" name="Line 815"/>
            <p:cNvSpPr>
              <a:spLocks noChangeShapeType="1"/>
            </p:cNvSpPr>
            <p:nvPr/>
          </p:nvSpPr>
          <p:spPr bwMode="auto">
            <a:xfrm>
              <a:off x="2985"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55" name="Line 816"/>
            <p:cNvSpPr>
              <a:spLocks noChangeShapeType="1"/>
            </p:cNvSpPr>
            <p:nvPr/>
          </p:nvSpPr>
          <p:spPr bwMode="auto">
            <a:xfrm>
              <a:off x="3003"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56" name="Freeform 817"/>
            <p:cNvSpPr>
              <a:spLocks/>
            </p:cNvSpPr>
            <p:nvPr/>
          </p:nvSpPr>
          <p:spPr bwMode="auto">
            <a:xfrm>
              <a:off x="3021" y="1892"/>
              <a:ext cx="22" cy="3"/>
            </a:xfrm>
            <a:custGeom>
              <a:avLst/>
              <a:gdLst>
                <a:gd name="T0" fmla="*/ 0 w 29"/>
                <a:gd name="T1" fmla="*/ 0 h 5"/>
                <a:gd name="T2" fmla="*/ 15 w 29"/>
                <a:gd name="T3" fmla="*/ 5 h 5"/>
                <a:gd name="T4" fmla="*/ 29 w 29"/>
                <a:gd name="T5" fmla="*/ 5 h 5"/>
              </a:gdLst>
              <a:ahLst/>
              <a:cxnLst>
                <a:cxn ang="0">
                  <a:pos x="T0" y="T1"/>
                </a:cxn>
                <a:cxn ang="0">
                  <a:pos x="T2" y="T3"/>
                </a:cxn>
                <a:cxn ang="0">
                  <a:pos x="T4" y="T5"/>
                </a:cxn>
              </a:cxnLst>
              <a:rect l="0" t="0" r="r" b="b"/>
              <a:pathLst>
                <a:path w="29" h="5">
                  <a:moveTo>
                    <a:pt x="0" y="0"/>
                  </a:moveTo>
                  <a:lnTo>
                    <a:pt x="15"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57" name="Line 818"/>
            <p:cNvSpPr>
              <a:spLocks noChangeShapeType="1"/>
            </p:cNvSpPr>
            <p:nvPr/>
          </p:nvSpPr>
          <p:spPr bwMode="auto">
            <a:xfrm>
              <a:off x="3043"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58" name="Freeform 819"/>
            <p:cNvSpPr>
              <a:spLocks/>
            </p:cNvSpPr>
            <p:nvPr/>
          </p:nvSpPr>
          <p:spPr bwMode="auto">
            <a:xfrm>
              <a:off x="3061" y="1895"/>
              <a:ext cx="22" cy="2"/>
            </a:xfrm>
            <a:custGeom>
              <a:avLst/>
              <a:gdLst>
                <a:gd name="T0" fmla="*/ 0 w 29"/>
                <a:gd name="T1" fmla="*/ 0 h 5"/>
                <a:gd name="T2" fmla="*/ 15 w 29"/>
                <a:gd name="T3" fmla="*/ 0 h 5"/>
                <a:gd name="T4" fmla="*/ 29 w 29"/>
                <a:gd name="T5" fmla="*/ 5 h 5"/>
              </a:gdLst>
              <a:ahLst/>
              <a:cxnLst>
                <a:cxn ang="0">
                  <a:pos x="T0" y="T1"/>
                </a:cxn>
                <a:cxn ang="0">
                  <a:pos x="T2" y="T3"/>
                </a:cxn>
                <a:cxn ang="0">
                  <a:pos x="T4" y="T5"/>
                </a:cxn>
              </a:cxnLst>
              <a:rect l="0" t="0" r="r" b="b"/>
              <a:pathLst>
                <a:path w="29" h="5">
                  <a:moveTo>
                    <a:pt x="0" y="0"/>
                  </a:moveTo>
                  <a:lnTo>
                    <a:pt x="15" y="0"/>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59" name="Line 820"/>
            <p:cNvSpPr>
              <a:spLocks noChangeShapeType="1"/>
            </p:cNvSpPr>
            <p:nvPr/>
          </p:nvSpPr>
          <p:spPr bwMode="auto">
            <a:xfrm>
              <a:off x="308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60" name="Freeform 821"/>
            <p:cNvSpPr>
              <a:spLocks/>
            </p:cNvSpPr>
            <p:nvPr/>
          </p:nvSpPr>
          <p:spPr bwMode="auto">
            <a:xfrm>
              <a:off x="3101" y="1897"/>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61" name="Line 822"/>
            <p:cNvSpPr>
              <a:spLocks noChangeShapeType="1"/>
            </p:cNvSpPr>
            <p:nvPr/>
          </p:nvSpPr>
          <p:spPr bwMode="auto">
            <a:xfrm>
              <a:off x="312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62" name="Freeform 823"/>
            <p:cNvSpPr>
              <a:spLocks/>
            </p:cNvSpPr>
            <p:nvPr/>
          </p:nvSpPr>
          <p:spPr bwMode="auto">
            <a:xfrm>
              <a:off x="3141" y="1897"/>
              <a:ext cx="18" cy="3"/>
            </a:xfrm>
            <a:custGeom>
              <a:avLst/>
              <a:gdLst>
                <a:gd name="T0" fmla="*/ 0 w 24"/>
                <a:gd name="T1" fmla="*/ 0 h 5"/>
                <a:gd name="T2" fmla="*/ 9 w 24"/>
                <a:gd name="T3" fmla="*/ 0 h 5"/>
                <a:gd name="T4" fmla="*/ 24 w 24"/>
                <a:gd name="T5" fmla="*/ 5 h 5"/>
              </a:gdLst>
              <a:ahLst/>
              <a:cxnLst>
                <a:cxn ang="0">
                  <a:pos x="T0" y="T1"/>
                </a:cxn>
                <a:cxn ang="0">
                  <a:pos x="T2" y="T3"/>
                </a:cxn>
                <a:cxn ang="0">
                  <a:pos x="T4" y="T5"/>
                </a:cxn>
              </a:cxnLst>
              <a:rect l="0" t="0" r="r" b="b"/>
              <a:pathLst>
                <a:path w="24" h="5">
                  <a:moveTo>
                    <a:pt x="0" y="0"/>
                  </a:moveTo>
                  <a:lnTo>
                    <a:pt x="9" y="0"/>
                  </a:lnTo>
                  <a:lnTo>
                    <a:pt x="24"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63" name="Freeform 824"/>
            <p:cNvSpPr>
              <a:spLocks/>
            </p:cNvSpPr>
            <p:nvPr/>
          </p:nvSpPr>
          <p:spPr bwMode="auto">
            <a:xfrm>
              <a:off x="3159"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64" name="Line 825"/>
            <p:cNvSpPr>
              <a:spLocks noChangeShapeType="1"/>
            </p:cNvSpPr>
            <p:nvPr/>
          </p:nvSpPr>
          <p:spPr bwMode="auto">
            <a:xfrm>
              <a:off x="318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65" name="Freeform 826"/>
            <p:cNvSpPr>
              <a:spLocks/>
            </p:cNvSpPr>
            <p:nvPr/>
          </p:nvSpPr>
          <p:spPr bwMode="auto">
            <a:xfrm>
              <a:off x="3198" y="1900"/>
              <a:ext cx="21"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66" name="Line 827"/>
            <p:cNvSpPr>
              <a:spLocks noChangeShapeType="1"/>
            </p:cNvSpPr>
            <p:nvPr/>
          </p:nvSpPr>
          <p:spPr bwMode="auto">
            <a:xfrm>
              <a:off x="321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67" name="Line 828"/>
            <p:cNvSpPr>
              <a:spLocks noChangeShapeType="1"/>
            </p:cNvSpPr>
            <p:nvPr/>
          </p:nvSpPr>
          <p:spPr bwMode="auto">
            <a:xfrm>
              <a:off x="3237"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68" name="Freeform 829"/>
            <p:cNvSpPr>
              <a:spLocks/>
            </p:cNvSpPr>
            <p:nvPr/>
          </p:nvSpPr>
          <p:spPr bwMode="auto">
            <a:xfrm>
              <a:off x="3255" y="1900"/>
              <a:ext cx="22" cy="2"/>
            </a:xfrm>
            <a:custGeom>
              <a:avLst/>
              <a:gdLst>
                <a:gd name="T0" fmla="*/ 0 w 29"/>
                <a:gd name="T1" fmla="*/ 0 h 4"/>
                <a:gd name="T2" fmla="*/ 15 w 29"/>
                <a:gd name="T3" fmla="*/ 0 h 4"/>
                <a:gd name="T4" fmla="*/ 29 w 29"/>
                <a:gd name="T5" fmla="*/ 4 h 4"/>
              </a:gdLst>
              <a:ahLst/>
              <a:cxnLst>
                <a:cxn ang="0">
                  <a:pos x="T0" y="T1"/>
                </a:cxn>
                <a:cxn ang="0">
                  <a:pos x="T2" y="T3"/>
                </a:cxn>
                <a:cxn ang="0">
                  <a:pos x="T4" y="T5"/>
                </a:cxn>
              </a:cxnLst>
              <a:rect l="0" t="0" r="r" b="b"/>
              <a:pathLst>
                <a:path w="29" h="4">
                  <a:moveTo>
                    <a:pt x="0" y="0"/>
                  </a:moveTo>
                  <a:lnTo>
                    <a:pt x="15" y="0"/>
                  </a:lnTo>
                  <a:lnTo>
                    <a:pt x="29"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69" name="Line 830"/>
            <p:cNvSpPr>
              <a:spLocks noChangeShapeType="1"/>
            </p:cNvSpPr>
            <p:nvPr/>
          </p:nvSpPr>
          <p:spPr bwMode="auto">
            <a:xfrm>
              <a:off x="327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70" name="Freeform 831"/>
            <p:cNvSpPr>
              <a:spLocks/>
            </p:cNvSpPr>
            <p:nvPr/>
          </p:nvSpPr>
          <p:spPr bwMode="auto">
            <a:xfrm>
              <a:off x="3295" y="1902"/>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71" name="Line 832"/>
            <p:cNvSpPr>
              <a:spLocks noChangeShapeType="1"/>
            </p:cNvSpPr>
            <p:nvPr/>
          </p:nvSpPr>
          <p:spPr bwMode="auto">
            <a:xfrm>
              <a:off x="331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72" name="Freeform 833"/>
            <p:cNvSpPr>
              <a:spLocks/>
            </p:cNvSpPr>
            <p:nvPr/>
          </p:nvSpPr>
          <p:spPr bwMode="auto">
            <a:xfrm>
              <a:off x="3335"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73" name="Line 834"/>
            <p:cNvSpPr>
              <a:spLocks noChangeShapeType="1"/>
            </p:cNvSpPr>
            <p:nvPr/>
          </p:nvSpPr>
          <p:spPr bwMode="auto">
            <a:xfrm>
              <a:off x="3356"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74" name="Freeform 835"/>
            <p:cNvSpPr>
              <a:spLocks/>
            </p:cNvSpPr>
            <p:nvPr/>
          </p:nvSpPr>
          <p:spPr bwMode="auto">
            <a:xfrm>
              <a:off x="288" y="1901"/>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grpSp>
      <p:sp>
        <p:nvSpPr>
          <p:cNvPr id="1675" name="Oval 838"/>
          <p:cNvSpPr>
            <a:spLocks noChangeAspect="1" noChangeArrowheads="1"/>
          </p:cNvSpPr>
          <p:nvPr/>
        </p:nvSpPr>
        <p:spPr bwMode="auto">
          <a:xfrm>
            <a:off x="2754313" y="3716338"/>
            <a:ext cx="109537" cy="106362"/>
          </a:xfrm>
          <a:prstGeom prst="ellipse">
            <a:avLst/>
          </a:prstGeom>
          <a:solidFill>
            <a:srgbClr val="00FFFF"/>
          </a:solidFill>
          <a:ln w="19050">
            <a:solidFill>
              <a:srgbClr val="000000"/>
            </a:solidFill>
            <a:round/>
            <a:headEnd/>
            <a:tailEnd/>
          </a:ln>
        </p:spPr>
        <p:txBody>
          <a:bodyPr/>
          <a:lstStyle/>
          <a:p>
            <a:endParaRPr lang="en-GB"/>
          </a:p>
        </p:txBody>
      </p:sp>
      <p:sp>
        <p:nvSpPr>
          <p:cNvPr id="1676" name="Oval 839"/>
          <p:cNvSpPr>
            <a:spLocks noChangeAspect="1" noChangeArrowheads="1"/>
          </p:cNvSpPr>
          <p:nvPr/>
        </p:nvSpPr>
        <p:spPr bwMode="auto">
          <a:xfrm>
            <a:off x="3749675" y="3176588"/>
            <a:ext cx="109538" cy="106362"/>
          </a:xfrm>
          <a:prstGeom prst="ellipse">
            <a:avLst/>
          </a:prstGeom>
          <a:solidFill>
            <a:srgbClr val="00FFFF"/>
          </a:solidFill>
          <a:ln w="19050">
            <a:solidFill>
              <a:srgbClr val="000000"/>
            </a:solidFill>
            <a:round/>
            <a:headEnd/>
            <a:tailEnd/>
          </a:ln>
        </p:spPr>
        <p:txBody>
          <a:bodyPr/>
          <a:lstStyle/>
          <a:p>
            <a:endParaRPr lang="en-GB"/>
          </a:p>
        </p:txBody>
      </p:sp>
      <p:sp>
        <p:nvSpPr>
          <p:cNvPr id="1677" name="Oval 840"/>
          <p:cNvSpPr>
            <a:spLocks noChangeAspect="1" noChangeArrowheads="1"/>
          </p:cNvSpPr>
          <p:nvPr/>
        </p:nvSpPr>
        <p:spPr bwMode="auto">
          <a:xfrm>
            <a:off x="4464050" y="3359150"/>
            <a:ext cx="109538" cy="106363"/>
          </a:xfrm>
          <a:prstGeom prst="ellipse">
            <a:avLst/>
          </a:prstGeom>
          <a:solidFill>
            <a:srgbClr val="00FFFF"/>
          </a:solidFill>
          <a:ln w="19050">
            <a:solidFill>
              <a:srgbClr val="000000"/>
            </a:solidFill>
            <a:round/>
            <a:headEnd/>
            <a:tailEnd/>
          </a:ln>
        </p:spPr>
        <p:txBody>
          <a:bodyPr/>
          <a:lstStyle/>
          <a:p>
            <a:endParaRPr lang="en-GB"/>
          </a:p>
        </p:txBody>
      </p:sp>
      <p:sp>
        <p:nvSpPr>
          <p:cNvPr id="1678" name="Oval 841"/>
          <p:cNvSpPr>
            <a:spLocks noChangeAspect="1" noChangeArrowheads="1"/>
          </p:cNvSpPr>
          <p:nvPr/>
        </p:nvSpPr>
        <p:spPr bwMode="auto">
          <a:xfrm>
            <a:off x="5468938" y="2755900"/>
            <a:ext cx="109537" cy="106363"/>
          </a:xfrm>
          <a:prstGeom prst="ellipse">
            <a:avLst/>
          </a:prstGeom>
          <a:solidFill>
            <a:srgbClr val="00FFFF"/>
          </a:solidFill>
          <a:ln w="19050">
            <a:solidFill>
              <a:srgbClr val="000000"/>
            </a:solidFill>
            <a:round/>
            <a:headEnd/>
            <a:tailEnd/>
          </a:ln>
        </p:spPr>
        <p:txBody>
          <a:bodyPr/>
          <a:lstStyle/>
          <a:p>
            <a:endParaRPr lang="en-GB"/>
          </a:p>
        </p:txBody>
      </p:sp>
      <p:sp>
        <p:nvSpPr>
          <p:cNvPr id="1679" name="Oval 842"/>
          <p:cNvSpPr>
            <a:spLocks noChangeAspect="1" noChangeArrowheads="1"/>
          </p:cNvSpPr>
          <p:nvPr/>
        </p:nvSpPr>
        <p:spPr bwMode="auto">
          <a:xfrm>
            <a:off x="6200775" y="2317750"/>
            <a:ext cx="109538" cy="107950"/>
          </a:xfrm>
          <a:prstGeom prst="ellipse">
            <a:avLst/>
          </a:prstGeom>
          <a:solidFill>
            <a:srgbClr val="00FFFF"/>
          </a:solidFill>
          <a:ln w="19050">
            <a:solidFill>
              <a:srgbClr val="000000"/>
            </a:solidFill>
            <a:round/>
            <a:headEnd/>
            <a:tailEnd/>
          </a:ln>
        </p:spPr>
        <p:txBody>
          <a:bodyPr/>
          <a:lstStyle/>
          <a:p>
            <a:endParaRPr lang="en-GB"/>
          </a:p>
        </p:txBody>
      </p:sp>
      <p:grpSp>
        <p:nvGrpSpPr>
          <p:cNvPr id="1680" name="Group 843"/>
          <p:cNvGrpSpPr>
            <a:grpSpLocks/>
          </p:cNvGrpSpPr>
          <p:nvPr/>
        </p:nvGrpSpPr>
        <p:grpSpPr bwMode="auto">
          <a:xfrm>
            <a:off x="2727325" y="4941888"/>
            <a:ext cx="3719513" cy="274637"/>
            <a:chOff x="1808" y="3023"/>
            <a:chExt cx="2343" cy="173"/>
          </a:xfrm>
        </p:grpSpPr>
        <p:sp>
          <p:nvSpPr>
            <p:cNvPr id="1681" name="Text Box 844"/>
            <p:cNvSpPr txBox="1">
              <a:spLocks noChangeArrowheads="1"/>
            </p:cNvSpPr>
            <p:nvPr/>
          </p:nvSpPr>
          <p:spPr bwMode="auto">
            <a:xfrm>
              <a:off x="2884" y="3023"/>
              <a:ext cx="173"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X</a:t>
              </a:r>
              <a:r>
                <a:rPr lang="en-US" sz="1800" b="1" baseline="-25000">
                  <a:solidFill>
                    <a:srgbClr val="000000"/>
                  </a:solidFill>
                </a:rPr>
                <a:t>3</a:t>
              </a:r>
              <a:endParaRPr lang="en-US" sz="2000" i="1">
                <a:solidFill>
                  <a:schemeClr val="bg1"/>
                </a:solidFill>
                <a:latin typeface="Times New Roman" pitchFamily="18" charset="0"/>
              </a:endParaRPr>
            </a:p>
          </p:txBody>
        </p:sp>
        <p:sp>
          <p:nvSpPr>
            <p:cNvPr id="1682" name="Text Box 845"/>
            <p:cNvSpPr txBox="1">
              <a:spLocks noChangeArrowheads="1"/>
            </p:cNvSpPr>
            <p:nvPr/>
          </p:nvSpPr>
          <p:spPr bwMode="auto">
            <a:xfrm>
              <a:off x="3978" y="3023"/>
              <a:ext cx="173"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X</a:t>
              </a:r>
              <a:r>
                <a:rPr lang="en-US" sz="1800" b="1" baseline="-25000">
                  <a:solidFill>
                    <a:srgbClr val="000000"/>
                  </a:solidFill>
                </a:rPr>
                <a:t>5</a:t>
              </a:r>
              <a:endParaRPr lang="en-US" sz="2000" i="1">
                <a:solidFill>
                  <a:schemeClr val="bg1"/>
                </a:solidFill>
                <a:latin typeface="Times New Roman" pitchFamily="18" charset="0"/>
              </a:endParaRPr>
            </a:p>
          </p:txBody>
        </p:sp>
        <p:sp>
          <p:nvSpPr>
            <p:cNvPr id="1683" name="Text Box 846"/>
            <p:cNvSpPr txBox="1">
              <a:spLocks noChangeArrowheads="1"/>
            </p:cNvSpPr>
            <p:nvPr/>
          </p:nvSpPr>
          <p:spPr bwMode="auto">
            <a:xfrm>
              <a:off x="3512" y="3023"/>
              <a:ext cx="173"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X</a:t>
              </a:r>
              <a:r>
                <a:rPr lang="en-US" sz="1800" b="1" baseline="-25000">
                  <a:solidFill>
                    <a:srgbClr val="000000"/>
                  </a:solidFill>
                </a:rPr>
                <a:t>4</a:t>
              </a:r>
              <a:endParaRPr lang="en-US" sz="2000" i="1">
                <a:solidFill>
                  <a:schemeClr val="bg1"/>
                </a:solidFill>
                <a:latin typeface="Times New Roman" pitchFamily="18" charset="0"/>
              </a:endParaRPr>
            </a:p>
          </p:txBody>
        </p:sp>
        <p:sp>
          <p:nvSpPr>
            <p:cNvPr id="1684" name="Text Box 847"/>
            <p:cNvSpPr txBox="1">
              <a:spLocks noChangeArrowheads="1"/>
            </p:cNvSpPr>
            <p:nvPr/>
          </p:nvSpPr>
          <p:spPr bwMode="auto">
            <a:xfrm>
              <a:off x="1808" y="3023"/>
              <a:ext cx="173"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X</a:t>
              </a:r>
              <a:r>
                <a:rPr lang="en-US" sz="1800" b="1" baseline="-25000">
                  <a:solidFill>
                    <a:srgbClr val="000000"/>
                  </a:solidFill>
                </a:rPr>
                <a:t>1</a:t>
              </a:r>
              <a:endParaRPr lang="en-US" sz="2000" i="1">
                <a:solidFill>
                  <a:schemeClr val="bg1"/>
                </a:solidFill>
                <a:latin typeface="Times New Roman" pitchFamily="18" charset="0"/>
              </a:endParaRPr>
            </a:p>
          </p:txBody>
        </p:sp>
        <p:sp>
          <p:nvSpPr>
            <p:cNvPr id="1685" name="Text Box 848"/>
            <p:cNvSpPr txBox="1">
              <a:spLocks noChangeArrowheads="1"/>
            </p:cNvSpPr>
            <p:nvPr/>
          </p:nvSpPr>
          <p:spPr bwMode="auto">
            <a:xfrm>
              <a:off x="2435" y="3023"/>
              <a:ext cx="173"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X</a:t>
              </a:r>
              <a:r>
                <a:rPr lang="en-US" sz="1800" b="1" baseline="-25000">
                  <a:solidFill>
                    <a:srgbClr val="000000"/>
                  </a:solidFill>
                </a:rPr>
                <a:t>2</a:t>
              </a:r>
              <a:endParaRPr lang="en-US" sz="2000" i="1">
                <a:solidFill>
                  <a:schemeClr val="bg1"/>
                </a:solidFill>
                <a:latin typeface="Times New Roman" pitchFamily="18" charset="0"/>
              </a:endParaRPr>
            </a:p>
          </p:txBody>
        </p:sp>
      </p:grpSp>
      <p:sp>
        <p:nvSpPr>
          <p:cNvPr id="1686" name="Text Box 849"/>
          <p:cNvSpPr txBox="1">
            <a:spLocks noChangeArrowheads="1"/>
          </p:cNvSpPr>
          <p:nvPr/>
        </p:nvSpPr>
        <p:spPr bwMode="auto">
          <a:xfrm>
            <a:off x="1181100" y="3830638"/>
            <a:ext cx="274638"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latin typeface="Symbol" pitchFamily="18" charset="2"/>
              </a:rPr>
              <a:t>b</a:t>
            </a:r>
            <a:r>
              <a:rPr lang="en-US" sz="1800" b="1" baseline="-25000">
                <a:solidFill>
                  <a:srgbClr val="000000"/>
                </a:solidFill>
              </a:rPr>
              <a:t>1</a:t>
            </a:r>
            <a:endParaRPr lang="en-US" sz="2000">
              <a:solidFill>
                <a:schemeClr val="bg1"/>
              </a:solidFill>
              <a:latin typeface="Symbol" pitchFamily="18" charset="2"/>
            </a:endParaRPr>
          </a:p>
        </p:txBody>
      </p:sp>
      <p:sp>
        <p:nvSpPr>
          <p:cNvPr id="1687" name="Text Box 850"/>
          <p:cNvSpPr txBox="1">
            <a:spLocks noChangeArrowheads="1"/>
          </p:cNvSpPr>
          <p:nvPr/>
        </p:nvSpPr>
        <p:spPr bwMode="auto">
          <a:xfrm>
            <a:off x="7126288" y="4941888"/>
            <a:ext cx="274637"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X</a:t>
            </a:r>
            <a:endParaRPr lang="en-US" sz="2000" i="1">
              <a:solidFill>
                <a:schemeClr val="bg1"/>
              </a:solidFill>
              <a:latin typeface="Times New Roman" pitchFamily="18" charset="0"/>
            </a:endParaRPr>
          </a:p>
        </p:txBody>
      </p:sp>
      <p:sp>
        <p:nvSpPr>
          <p:cNvPr id="1688" name="Text Box 851"/>
          <p:cNvSpPr txBox="1">
            <a:spLocks noChangeArrowheads="1"/>
          </p:cNvSpPr>
          <p:nvPr/>
        </p:nvSpPr>
        <p:spPr bwMode="auto">
          <a:xfrm rot="-783281">
            <a:off x="6786563" y="2019300"/>
            <a:ext cx="1220787"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Y </a:t>
            </a:r>
            <a:r>
              <a:rPr lang="en-US" sz="1800" b="1">
                <a:solidFill>
                  <a:srgbClr val="000000"/>
                </a:solidFill>
              </a:rPr>
              <a:t>= </a:t>
            </a:r>
            <a:r>
              <a:rPr lang="en-US" sz="1800" b="1" i="1">
                <a:solidFill>
                  <a:srgbClr val="000000"/>
                </a:solidFill>
                <a:latin typeface="Symbol" pitchFamily="18" charset="2"/>
              </a:rPr>
              <a:t>b</a:t>
            </a:r>
            <a:r>
              <a:rPr lang="en-US" sz="1800" b="1" baseline="-25000">
                <a:solidFill>
                  <a:srgbClr val="000000"/>
                </a:solidFill>
              </a:rPr>
              <a:t>1</a:t>
            </a:r>
            <a:r>
              <a:rPr lang="en-US" sz="1800" b="1" i="1">
                <a:solidFill>
                  <a:srgbClr val="000000"/>
                </a:solidFill>
              </a:rPr>
              <a:t> </a:t>
            </a:r>
            <a:r>
              <a:rPr lang="en-US" sz="1800" b="1">
                <a:solidFill>
                  <a:srgbClr val="000000"/>
                </a:solidFill>
              </a:rPr>
              <a:t>+</a:t>
            </a:r>
            <a:r>
              <a:rPr lang="en-US" sz="1800" b="1" i="1">
                <a:solidFill>
                  <a:srgbClr val="000000"/>
                </a:solidFill>
                <a:latin typeface="Symbol" pitchFamily="18" charset="2"/>
              </a:rPr>
              <a:t>b</a:t>
            </a:r>
            <a:r>
              <a:rPr lang="en-US" sz="1800" b="1" baseline="-25000">
                <a:solidFill>
                  <a:srgbClr val="000000"/>
                </a:solidFill>
              </a:rPr>
              <a:t>2</a:t>
            </a:r>
            <a:r>
              <a:rPr lang="en-US" sz="1800" b="1" i="1">
                <a:solidFill>
                  <a:srgbClr val="000000"/>
                </a:solidFill>
              </a:rPr>
              <a:t>X</a:t>
            </a:r>
          </a:p>
        </p:txBody>
      </p:sp>
      <p:sp>
        <p:nvSpPr>
          <p:cNvPr id="1689" name="Text Box 852"/>
          <p:cNvSpPr txBox="1">
            <a:spLocks noChangeArrowheads="1"/>
          </p:cNvSpPr>
          <p:nvPr/>
        </p:nvSpPr>
        <p:spPr bwMode="auto">
          <a:xfrm>
            <a:off x="1190625" y="782638"/>
            <a:ext cx="274638"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Y</a:t>
            </a:r>
            <a:endParaRPr lang="en-US" sz="2000" i="1">
              <a:solidFill>
                <a:schemeClr val="bg1"/>
              </a:solidFill>
              <a:latin typeface="Times New Roman" pitchFamily="18" charset="0"/>
            </a:endParaRPr>
          </a:p>
        </p:txBody>
      </p:sp>
      <p:sp>
        <p:nvSpPr>
          <p:cNvPr id="848"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smtClean="0"/>
              <a:t>HETEROSKEDASTICITY</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26980"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14</a:t>
            </a:r>
          </a:p>
        </p:txBody>
      </p:sp>
      <p:sp>
        <p:nvSpPr>
          <p:cNvPr id="126982"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There are two major consequences of heteroscedasticity.  One is that the standard errors of the regression coefficients are estimated wrongly and the </a:t>
            </a:r>
            <a:r>
              <a:rPr lang="en-GB" sz="1500" b="1" i="1"/>
              <a:t>t</a:t>
            </a:r>
            <a:r>
              <a:rPr lang="en-GB" sz="1500" b="1"/>
              <a:t> tests (and </a:t>
            </a:r>
            <a:r>
              <a:rPr lang="en-GB" sz="1500" b="1" i="1"/>
              <a:t>F</a:t>
            </a:r>
            <a:r>
              <a:rPr lang="en-GB" sz="1500" b="1"/>
              <a:t> test) are invalid.</a:t>
            </a:r>
          </a:p>
        </p:txBody>
      </p:sp>
      <p:sp>
        <p:nvSpPr>
          <p:cNvPr id="84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851" name="Rectangle 850"/>
          <p:cNvSpPr/>
          <p:nvPr/>
        </p:nvSpPr>
        <p:spPr bwMode="auto">
          <a:xfrm>
            <a:off x="612000" y="650775"/>
            <a:ext cx="7920000" cy="478215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852" name="Line 2"/>
          <p:cNvSpPr>
            <a:spLocks noChangeShapeType="1"/>
          </p:cNvSpPr>
          <p:nvPr/>
        </p:nvSpPr>
        <p:spPr bwMode="auto">
          <a:xfrm>
            <a:off x="2808288" y="828675"/>
            <a:ext cx="0" cy="4113213"/>
          </a:xfrm>
          <a:prstGeom prst="line">
            <a:avLst/>
          </a:prstGeom>
          <a:noFill/>
          <a:ln w="19050">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53" name="Line 7"/>
          <p:cNvSpPr>
            <a:spLocks noChangeShapeType="1"/>
          </p:cNvSpPr>
          <p:nvPr/>
        </p:nvSpPr>
        <p:spPr bwMode="auto">
          <a:xfrm>
            <a:off x="1457325" y="828675"/>
            <a:ext cx="0" cy="4113213"/>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54" name="Line 8"/>
          <p:cNvSpPr>
            <a:spLocks noChangeShapeType="1"/>
          </p:cNvSpPr>
          <p:nvPr/>
        </p:nvSpPr>
        <p:spPr bwMode="auto">
          <a:xfrm>
            <a:off x="1455738" y="4941888"/>
            <a:ext cx="5849937" cy="0"/>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55" name="Line 9"/>
          <p:cNvSpPr>
            <a:spLocks noChangeAspect="1" noChangeShapeType="1"/>
          </p:cNvSpPr>
          <p:nvPr/>
        </p:nvSpPr>
        <p:spPr bwMode="auto">
          <a:xfrm flipV="1">
            <a:off x="1455738" y="2509838"/>
            <a:ext cx="5640387" cy="1511300"/>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56" name="Oval 17"/>
          <p:cNvSpPr>
            <a:spLocks noChangeAspect="1" noChangeArrowheads="1"/>
          </p:cNvSpPr>
          <p:nvPr/>
        </p:nvSpPr>
        <p:spPr bwMode="auto">
          <a:xfrm>
            <a:off x="2754313" y="3606800"/>
            <a:ext cx="109537" cy="106363"/>
          </a:xfrm>
          <a:prstGeom prst="ellipse">
            <a:avLst/>
          </a:prstGeom>
          <a:solidFill>
            <a:srgbClr val="C0C0C0"/>
          </a:solidFill>
          <a:ln w="19050">
            <a:solidFill>
              <a:srgbClr val="000000"/>
            </a:solidFill>
            <a:round/>
            <a:headEnd/>
            <a:tailEnd/>
          </a:ln>
        </p:spPr>
        <p:txBody>
          <a:bodyPr/>
          <a:lstStyle/>
          <a:p>
            <a:endParaRPr lang="en-GB"/>
          </a:p>
        </p:txBody>
      </p:sp>
      <p:sp>
        <p:nvSpPr>
          <p:cNvPr id="857" name="Line 18"/>
          <p:cNvSpPr>
            <a:spLocks noChangeShapeType="1"/>
          </p:cNvSpPr>
          <p:nvPr/>
        </p:nvSpPr>
        <p:spPr bwMode="auto">
          <a:xfrm flipV="1">
            <a:off x="2808288" y="4329113"/>
            <a:ext cx="1587" cy="57150"/>
          </a:xfrm>
          <a:prstGeom prst="line">
            <a:avLst/>
          </a:prstGeom>
          <a:noFill/>
          <a:ln w="0">
            <a:solidFill>
              <a:srgbClr val="969696"/>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58" name="Line 19"/>
          <p:cNvSpPr>
            <a:spLocks noChangeShapeType="1"/>
          </p:cNvSpPr>
          <p:nvPr/>
        </p:nvSpPr>
        <p:spPr bwMode="auto">
          <a:xfrm flipV="1">
            <a:off x="3805238" y="4333875"/>
            <a:ext cx="1587" cy="57150"/>
          </a:xfrm>
          <a:prstGeom prst="line">
            <a:avLst/>
          </a:prstGeom>
          <a:noFill/>
          <a:ln w="0">
            <a:solidFill>
              <a:srgbClr val="969696"/>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59" name="Line 20"/>
          <p:cNvSpPr>
            <a:spLocks noChangeShapeType="1"/>
          </p:cNvSpPr>
          <p:nvPr/>
        </p:nvSpPr>
        <p:spPr bwMode="auto">
          <a:xfrm flipV="1">
            <a:off x="4518025" y="4333875"/>
            <a:ext cx="1588" cy="57150"/>
          </a:xfrm>
          <a:prstGeom prst="line">
            <a:avLst/>
          </a:prstGeom>
          <a:noFill/>
          <a:ln w="0">
            <a:solidFill>
              <a:srgbClr val="969696"/>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60" name="Line 21"/>
          <p:cNvSpPr>
            <a:spLocks noChangeShapeType="1"/>
          </p:cNvSpPr>
          <p:nvPr/>
        </p:nvSpPr>
        <p:spPr bwMode="auto">
          <a:xfrm flipV="1">
            <a:off x="5524500" y="4333875"/>
            <a:ext cx="1588" cy="57150"/>
          </a:xfrm>
          <a:prstGeom prst="line">
            <a:avLst/>
          </a:prstGeom>
          <a:noFill/>
          <a:ln w="0">
            <a:solidFill>
              <a:srgbClr val="969696"/>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61" name="Line 22"/>
          <p:cNvSpPr>
            <a:spLocks noChangeShapeType="1"/>
          </p:cNvSpPr>
          <p:nvPr/>
        </p:nvSpPr>
        <p:spPr bwMode="auto">
          <a:xfrm flipV="1">
            <a:off x="6254750" y="4333875"/>
            <a:ext cx="1588" cy="57150"/>
          </a:xfrm>
          <a:prstGeom prst="line">
            <a:avLst/>
          </a:prstGeom>
          <a:noFill/>
          <a:ln w="0">
            <a:solidFill>
              <a:srgbClr val="969696"/>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62" name="Line 23"/>
          <p:cNvSpPr>
            <a:spLocks noChangeShapeType="1"/>
          </p:cNvSpPr>
          <p:nvPr/>
        </p:nvSpPr>
        <p:spPr bwMode="auto">
          <a:xfrm>
            <a:off x="4518025" y="828675"/>
            <a:ext cx="0" cy="4113213"/>
          </a:xfrm>
          <a:prstGeom prst="line">
            <a:avLst/>
          </a:prstGeom>
          <a:noFill/>
          <a:ln w="19050">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63" name="Line 24"/>
          <p:cNvSpPr>
            <a:spLocks noChangeShapeType="1"/>
          </p:cNvSpPr>
          <p:nvPr/>
        </p:nvSpPr>
        <p:spPr bwMode="auto">
          <a:xfrm>
            <a:off x="6254750" y="828675"/>
            <a:ext cx="0" cy="4113213"/>
          </a:xfrm>
          <a:prstGeom prst="line">
            <a:avLst/>
          </a:prstGeom>
          <a:noFill/>
          <a:ln w="19050">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64" name="Line 25"/>
          <p:cNvSpPr>
            <a:spLocks noChangeShapeType="1"/>
          </p:cNvSpPr>
          <p:nvPr/>
        </p:nvSpPr>
        <p:spPr bwMode="auto">
          <a:xfrm>
            <a:off x="5524500" y="827088"/>
            <a:ext cx="0" cy="4113212"/>
          </a:xfrm>
          <a:prstGeom prst="line">
            <a:avLst/>
          </a:prstGeom>
          <a:noFill/>
          <a:ln w="19050">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65" name="Line 26"/>
          <p:cNvSpPr>
            <a:spLocks noChangeShapeType="1"/>
          </p:cNvSpPr>
          <p:nvPr/>
        </p:nvSpPr>
        <p:spPr bwMode="auto">
          <a:xfrm>
            <a:off x="3805238" y="828675"/>
            <a:ext cx="0" cy="4113213"/>
          </a:xfrm>
          <a:prstGeom prst="line">
            <a:avLst/>
          </a:prstGeom>
          <a:noFill/>
          <a:ln w="19050">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66" name="Oval 27"/>
          <p:cNvSpPr>
            <a:spLocks noChangeAspect="1" noChangeArrowheads="1"/>
          </p:cNvSpPr>
          <p:nvPr/>
        </p:nvSpPr>
        <p:spPr bwMode="auto">
          <a:xfrm>
            <a:off x="3749675" y="3341688"/>
            <a:ext cx="109538" cy="106362"/>
          </a:xfrm>
          <a:prstGeom prst="ellipse">
            <a:avLst/>
          </a:prstGeom>
          <a:solidFill>
            <a:srgbClr val="C0C0C0"/>
          </a:solidFill>
          <a:ln w="19050">
            <a:solidFill>
              <a:srgbClr val="000000"/>
            </a:solidFill>
            <a:round/>
            <a:headEnd/>
            <a:tailEnd/>
          </a:ln>
        </p:spPr>
        <p:txBody>
          <a:bodyPr/>
          <a:lstStyle/>
          <a:p>
            <a:endParaRPr lang="en-GB"/>
          </a:p>
        </p:txBody>
      </p:sp>
      <p:sp>
        <p:nvSpPr>
          <p:cNvPr id="867" name="Oval 28"/>
          <p:cNvSpPr>
            <a:spLocks noChangeAspect="1" noChangeArrowheads="1"/>
          </p:cNvSpPr>
          <p:nvPr/>
        </p:nvSpPr>
        <p:spPr bwMode="auto">
          <a:xfrm>
            <a:off x="4464050" y="3159125"/>
            <a:ext cx="109538" cy="106363"/>
          </a:xfrm>
          <a:prstGeom prst="ellipse">
            <a:avLst/>
          </a:prstGeom>
          <a:solidFill>
            <a:srgbClr val="C0C0C0"/>
          </a:solidFill>
          <a:ln w="19050">
            <a:solidFill>
              <a:srgbClr val="000000"/>
            </a:solidFill>
            <a:round/>
            <a:headEnd/>
            <a:tailEnd/>
          </a:ln>
        </p:spPr>
        <p:txBody>
          <a:bodyPr/>
          <a:lstStyle/>
          <a:p>
            <a:endParaRPr lang="en-GB"/>
          </a:p>
        </p:txBody>
      </p:sp>
      <p:sp>
        <p:nvSpPr>
          <p:cNvPr id="868" name="Oval 29"/>
          <p:cNvSpPr>
            <a:spLocks noChangeAspect="1" noChangeArrowheads="1"/>
          </p:cNvSpPr>
          <p:nvPr/>
        </p:nvSpPr>
        <p:spPr bwMode="auto">
          <a:xfrm>
            <a:off x="5468938" y="2874963"/>
            <a:ext cx="109537" cy="106362"/>
          </a:xfrm>
          <a:prstGeom prst="ellipse">
            <a:avLst/>
          </a:prstGeom>
          <a:solidFill>
            <a:srgbClr val="C0C0C0"/>
          </a:solidFill>
          <a:ln w="19050">
            <a:solidFill>
              <a:srgbClr val="000000"/>
            </a:solidFill>
            <a:round/>
            <a:headEnd/>
            <a:tailEnd/>
          </a:ln>
        </p:spPr>
        <p:txBody>
          <a:bodyPr/>
          <a:lstStyle/>
          <a:p>
            <a:endParaRPr lang="en-GB"/>
          </a:p>
        </p:txBody>
      </p:sp>
      <p:sp>
        <p:nvSpPr>
          <p:cNvPr id="869" name="Oval 30"/>
          <p:cNvSpPr>
            <a:spLocks noChangeAspect="1" noChangeArrowheads="1"/>
          </p:cNvSpPr>
          <p:nvPr/>
        </p:nvSpPr>
        <p:spPr bwMode="auto">
          <a:xfrm>
            <a:off x="6200775" y="2692400"/>
            <a:ext cx="109538" cy="106363"/>
          </a:xfrm>
          <a:prstGeom prst="ellipse">
            <a:avLst/>
          </a:prstGeom>
          <a:solidFill>
            <a:srgbClr val="C0C0C0"/>
          </a:solidFill>
          <a:ln w="19050">
            <a:solidFill>
              <a:srgbClr val="000000"/>
            </a:solidFill>
            <a:round/>
            <a:headEnd/>
            <a:tailEnd/>
          </a:ln>
        </p:spPr>
        <p:txBody>
          <a:bodyPr/>
          <a:lstStyle/>
          <a:p>
            <a:endParaRPr lang="en-GB"/>
          </a:p>
        </p:txBody>
      </p:sp>
      <p:grpSp>
        <p:nvGrpSpPr>
          <p:cNvPr id="870" name="Group 31"/>
          <p:cNvGrpSpPr>
            <a:grpSpLocks/>
          </p:cNvGrpSpPr>
          <p:nvPr/>
        </p:nvGrpSpPr>
        <p:grpSpPr bwMode="auto">
          <a:xfrm rot="-16200000">
            <a:off x="3046412" y="3232151"/>
            <a:ext cx="384175" cy="850900"/>
            <a:chOff x="253" y="586"/>
            <a:chExt cx="3121" cy="1317"/>
          </a:xfrm>
        </p:grpSpPr>
        <p:sp>
          <p:nvSpPr>
            <p:cNvPr id="871" name="Line 32"/>
            <p:cNvSpPr>
              <a:spLocks noChangeShapeType="1"/>
            </p:cNvSpPr>
            <p:nvPr/>
          </p:nvSpPr>
          <p:spPr bwMode="auto">
            <a:xfrm>
              <a:off x="253"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72" name="Freeform 33"/>
            <p:cNvSpPr>
              <a:spLocks/>
            </p:cNvSpPr>
            <p:nvPr/>
          </p:nvSpPr>
          <p:spPr bwMode="auto">
            <a:xfrm>
              <a:off x="271"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73" name="Freeform 34"/>
            <p:cNvSpPr>
              <a:spLocks/>
            </p:cNvSpPr>
            <p:nvPr/>
          </p:nvSpPr>
          <p:spPr bwMode="auto">
            <a:xfrm>
              <a:off x="310" y="1902"/>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74" name="Line 35"/>
            <p:cNvSpPr>
              <a:spLocks noChangeShapeType="1"/>
            </p:cNvSpPr>
            <p:nvPr/>
          </p:nvSpPr>
          <p:spPr bwMode="auto">
            <a:xfrm>
              <a:off x="332"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75" name="Freeform 36"/>
            <p:cNvSpPr>
              <a:spLocks/>
            </p:cNvSpPr>
            <p:nvPr/>
          </p:nvSpPr>
          <p:spPr bwMode="auto">
            <a:xfrm>
              <a:off x="350" y="1900"/>
              <a:ext cx="22" cy="2"/>
            </a:xfrm>
            <a:custGeom>
              <a:avLst/>
              <a:gdLst>
                <a:gd name="T0" fmla="*/ 0 w 29"/>
                <a:gd name="T1" fmla="*/ 4 h 4"/>
                <a:gd name="T2" fmla="*/ 14 w 29"/>
                <a:gd name="T3" fmla="*/ 0 h 4"/>
                <a:gd name="T4" fmla="*/ 29 w 29"/>
                <a:gd name="T5" fmla="*/ 0 h 4"/>
              </a:gdLst>
              <a:ahLst/>
              <a:cxnLst>
                <a:cxn ang="0">
                  <a:pos x="T0" y="T1"/>
                </a:cxn>
                <a:cxn ang="0">
                  <a:pos x="T2" y="T3"/>
                </a:cxn>
                <a:cxn ang="0">
                  <a:pos x="T4" y="T5"/>
                </a:cxn>
              </a:cxnLst>
              <a:rect l="0" t="0" r="r" b="b"/>
              <a:pathLst>
                <a:path w="29" h="4">
                  <a:moveTo>
                    <a:pt x="0" y="4"/>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76" name="Line 37"/>
            <p:cNvSpPr>
              <a:spLocks noChangeShapeType="1"/>
            </p:cNvSpPr>
            <p:nvPr/>
          </p:nvSpPr>
          <p:spPr bwMode="auto">
            <a:xfrm>
              <a:off x="372"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77" name="Line 38"/>
            <p:cNvSpPr>
              <a:spLocks noChangeShapeType="1"/>
            </p:cNvSpPr>
            <p:nvPr/>
          </p:nvSpPr>
          <p:spPr bwMode="auto">
            <a:xfrm>
              <a:off x="39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78" name="Freeform 39"/>
            <p:cNvSpPr>
              <a:spLocks/>
            </p:cNvSpPr>
            <p:nvPr/>
          </p:nvSpPr>
          <p:spPr bwMode="auto">
            <a:xfrm>
              <a:off x="408" y="1900"/>
              <a:ext cx="21"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79" name="Line 40"/>
            <p:cNvSpPr>
              <a:spLocks noChangeShapeType="1"/>
            </p:cNvSpPr>
            <p:nvPr/>
          </p:nvSpPr>
          <p:spPr bwMode="auto">
            <a:xfrm>
              <a:off x="42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80" name="Freeform 41"/>
            <p:cNvSpPr>
              <a:spLocks/>
            </p:cNvSpPr>
            <p:nvPr/>
          </p:nvSpPr>
          <p:spPr bwMode="auto">
            <a:xfrm>
              <a:off x="447"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81" name="Freeform 42"/>
            <p:cNvSpPr>
              <a:spLocks/>
            </p:cNvSpPr>
            <p:nvPr/>
          </p:nvSpPr>
          <p:spPr bwMode="auto">
            <a:xfrm>
              <a:off x="468" y="1897"/>
              <a:ext cx="18" cy="3"/>
            </a:xfrm>
            <a:custGeom>
              <a:avLst/>
              <a:gdLst>
                <a:gd name="T0" fmla="*/ 0 w 24"/>
                <a:gd name="T1" fmla="*/ 5 h 5"/>
                <a:gd name="T2" fmla="*/ 15 w 24"/>
                <a:gd name="T3" fmla="*/ 0 h 5"/>
                <a:gd name="T4" fmla="*/ 24 w 24"/>
                <a:gd name="T5" fmla="*/ 0 h 5"/>
              </a:gdLst>
              <a:ahLst/>
              <a:cxnLst>
                <a:cxn ang="0">
                  <a:pos x="T0" y="T1"/>
                </a:cxn>
                <a:cxn ang="0">
                  <a:pos x="T2" y="T3"/>
                </a:cxn>
                <a:cxn ang="0">
                  <a:pos x="T4" y="T5"/>
                </a:cxn>
              </a:cxnLst>
              <a:rect l="0" t="0" r="r" b="b"/>
              <a:pathLst>
                <a:path w="24" h="5">
                  <a:moveTo>
                    <a:pt x="0" y="5"/>
                  </a:moveTo>
                  <a:lnTo>
                    <a:pt x="15"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82" name="Line 43"/>
            <p:cNvSpPr>
              <a:spLocks noChangeShapeType="1"/>
            </p:cNvSpPr>
            <p:nvPr/>
          </p:nvSpPr>
          <p:spPr bwMode="auto">
            <a:xfrm>
              <a:off x="48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83" name="Freeform 44"/>
            <p:cNvSpPr>
              <a:spLocks/>
            </p:cNvSpPr>
            <p:nvPr/>
          </p:nvSpPr>
          <p:spPr bwMode="auto">
            <a:xfrm>
              <a:off x="504" y="1897"/>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84" name="Line 45"/>
            <p:cNvSpPr>
              <a:spLocks noChangeShapeType="1"/>
            </p:cNvSpPr>
            <p:nvPr/>
          </p:nvSpPr>
          <p:spPr bwMode="auto">
            <a:xfrm>
              <a:off x="52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85" name="Freeform 46"/>
            <p:cNvSpPr>
              <a:spLocks/>
            </p:cNvSpPr>
            <p:nvPr/>
          </p:nvSpPr>
          <p:spPr bwMode="auto">
            <a:xfrm>
              <a:off x="544" y="1895"/>
              <a:ext cx="22" cy="2"/>
            </a:xfrm>
            <a:custGeom>
              <a:avLst/>
              <a:gdLst>
                <a:gd name="T0" fmla="*/ 0 w 29"/>
                <a:gd name="T1" fmla="*/ 5 h 5"/>
                <a:gd name="T2" fmla="*/ 14 w 29"/>
                <a:gd name="T3" fmla="*/ 0 h 5"/>
                <a:gd name="T4" fmla="*/ 29 w 29"/>
                <a:gd name="T5" fmla="*/ 0 h 5"/>
              </a:gdLst>
              <a:ahLst/>
              <a:cxnLst>
                <a:cxn ang="0">
                  <a:pos x="T0" y="T1"/>
                </a:cxn>
                <a:cxn ang="0">
                  <a:pos x="T2" y="T3"/>
                </a:cxn>
                <a:cxn ang="0">
                  <a:pos x="T4" y="T5"/>
                </a:cxn>
              </a:cxnLst>
              <a:rect l="0" t="0" r="r" b="b"/>
              <a:pathLst>
                <a:path w="29" h="5">
                  <a:moveTo>
                    <a:pt x="0" y="5"/>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86" name="Line 47"/>
            <p:cNvSpPr>
              <a:spLocks noChangeShapeType="1"/>
            </p:cNvSpPr>
            <p:nvPr/>
          </p:nvSpPr>
          <p:spPr bwMode="auto">
            <a:xfrm>
              <a:off x="566"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87" name="Freeform 48"/>
            <p:cNvSpPr>
              <a:spLocks/>
            </p:cNvSpPr>
            <p:nvPr/>
          </p:nvSpPr>
          <p:spPr bwMode="auto">
            <a:xfrm>
              <a:off x="584" y="1892"/>
              <a:ext cx="22" cy="3"/>
            </a:xfrm>
            <a:custGeom>
              <a:avLst/>
              <a:gdLst>
                <a:gd name="T0" fmla="*/ 0 w 29"/>
                <a:gd name="T1" fmla="*/ 5 h 5"/>
                <a:gd name="T2" fmla="*/ 14 w 29"/>
                <a:gd name="T3" fmla="*/ 5 h 5"/>
                <a:gd name="T4" fmla="*/ 29 w 29"/>
                <a:gd name="T5" fmla="*/ 0 h 5"/>
              </a:gdLst>
              <a:ahLst/>
              <a:cxnLst>
                <a:cxn ang="0">
                  <a:pos x="T0" y="T1"/>
                </a:cxn>
                <a:cxn ang="0">
                  <a:pos x="T2" y="T3"/>
                </a:cxn>
                <a:cxn ang="0">
                  <a:pos x="T4" y="T5"/>
                </a:cxn>
              </a:cxnLst>
              <a:rect l="0" t="0" r="r" b="b"/>
              <a:pathLst>
                <a:path w="29" h="5">
                  <a:moveTo>
                    <a:pt x="0" y="5"/>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88" name="Line 49"/>
            <p:cNvSpPr>
              <a:spLocks noChangeShapeType="1"/>
            </p:cNvSpPr>
            <p:nvPr/>
          </p:nvSpPr>
          <p:spPr bwMode="auto">
            <a:xfrm flipV="1">
              <a:off x="606"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89" name="Line 50"/>
            <p:cNvSpPr>
              <a:spLocks noChangeShapeType="1"/>
            </p:cNvSpPr>
            <p:nvPr/>
          </p:nvSpPr>
          <p:spPr bwMode="auto">
            <a:xfrm>
              <a:off x="624"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90" name="Freeform 51"/>
            <p:cNvSpPr>
              <a:spLocks/>
            </p:cNvSpPr>
            <p:nvPr/>
          </p:nvSpPr>
          <p:spPr bwMode="auto">
            <a:xfrm>
              <a:off x="642" y="1887"/>
              <a:ext cx="21" cy="2"/>
            </a:xfrm>
            <a:custGeom>
              <a:avLst/>
              <a:gdLst>
                <a:gd name="T0" fmla="*/ 0 w 28"/>
                <a:gd name="T1" fmla="*/ 4 h 4"/>
                <a:gd name="T2" fmla="*/ 14 w 28"/>
                <a:gd name="T3" fmla="*/ 4 h 4"/>
                <a:gd name="T4" fmla="*/ 28 w 28"/>
                <a:gd name="T5" fmla="*/ 0 h 4"/>
              </a:gdLst>
              <a:ahLst/>
              <a:cxnLst>
                <a:cxn ang="0">
                  <a:pos x="T0" y="T1"/>
                </a:cxn>
                <a:cxn ang="0">
                  <a:pos x="T2" y="T3"/>
                </a:cxn>
                <a:cxn ang="0">
                  <a:pos x="T4" y="T5"/>
                </a:cxn>
              </a:cxnLst>
              <a:rect l="0" t="0" r="r" b="b"/>
              <a:pathLst>
                <a:path w="28" h="4">
                  <a:moveTo>
                    <a:pt x="0" y="4"/>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91" name="Line 52"/>
            <p:cNvSpPr>
              <a:spLocks noChangeShapeType="1"/>
            </p:cNvSpPr>
            <p:nvPr/>
          </p:nvSpPr>
          <p:spPr bwMode="auto">
            <a:xfrm flipV="1">
              <a:off x="663"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92" name="Freeform 53"/>
            <p:cNvSpPr>
              <a:spLocks/>
            </p:cNvSpPr>
            <p:nvPr/>
          </p:nvSpPr>
          <p:spPr bwMode="auto">
            <a:xfrm>
              <a:off x="681" y="1881"/>
              <a:ext cx="22" cy="3"/>
            </a:xfrm>
            <a:custGeom>
              <a:avLst/>
              <a:gdLst>
                <a:gd name="T0" fmla="*/ 0 w 29"/>
                <a:gd name="T1" fmla="*/ 5 h 5"/>
                <a:gd name="T2" fmla="*/ 15 w 29"/>
                <a:gd name="T3" fmla="*/ 5 h 5"/>
                <a:gd name="T4" fmla="*/ 29 w 29"/>
                <a:gd name="T5" fmla="*/ 0 h 5"/>
              </a:gdLst>
              <a:ahLst/>
              <a:cxnLst>
                <a:cxn ang="0">
                  <a:pos x="T0" y="T1"/>
                </a:cxn>
                <a:cxn ang="0">
                  <a:pos x="T2" y="T3"/>
                </a:cxn>
                <a:cxn ang="0">
                  <a:pos x="T4" y="T5"/>
                </a:cxn>
              </a:cxnLst>
              <a:rect l="0" t="0" r="r" b="b"/>
              <a:pathLst>
                <a:path w="29" h="5">
                  <a:moveTo>
                    <a:pt x="0" y="5"/>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93" name="Line 54"/>
            <p:cNvSpPr>
              <a:spLocks noChangeShapeType="1"/>
            </p:cNvSpPr>
            <p:nvPr/>
          </p:nvSpPr>
          <p:spPr bwMode="auto">
            <a:xfrm flipV="1">
              <a:off x="703"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94" name="Line 55"/>
            <p:cNvSpPr>
              <a:spLocks noChangeShapeType="1"/>
            </p:cNvSpPr>
            <p:nvPr/>
          </p:nvSpPr>
          <p:spPr bwMode="auto">
            <a:xfrm flipV="1">
              <a:off x="721"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95" name="Freeform 56"/>
            <p:cNvSpPr>
              <a:spLocks/>
            </p:cNvSpPr>
            <p:nvPr/>
          </p:nvSpPr>
          <p:spPr bwMode="auto">
            <a:xfrm>
              <a:off x="739" y="1868"/>
              <a:ext cx="21" cy="5"/>
            </a:xfrm>
            <a:custGeom>
              <a:avLst/>
              <a:gdLst>
                <a:gd name="T0" fmla="*/ 0 w 29"/>
                <a:gd name="T1" fmla="*/ 10 h 10"/>
                <a:gd name="T2" fmla="*/ 15 w 29"/>
                <a:gd name="T3" fmla="*/ 5 h 10"/>
                <a:gd name="T4" fmla="*/ 29 w 29"/>
                <a:gd name="T5" fmla="*/ 0 h 10"/>
              </a:gdLst>
              <a:ahLst/>
              <a:cxnLst>
                <a:cxn ang="0">
                  <a:pos x="T0" y="T1"/>
                </a:cxn>
                <a:cxn ang="0">
                  <a:pos x="T2" y="T3"/>
                </a:cxn>
                <a:cxn ang="0">
                  <a:pos x="T4" y="T5"/>
                </a:cxn>
              </a:cxnLst>
              <a:rect l="0" t="0" r="r" b="b"/>
              <a:pathLst>
                <a:path w="29" h="10">
                  <a:moveTo>
                    <a:pt x="0" y="10"/>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96" name="Line 57"/>
            <p:cNvSpPr>
              <a:spLocks noChangeShapeType="1"/>
            </p:cNvSpPr>
            <p:nvPr/>
          </p:nvSpPr>
          <p:spPr bwMode="auto">
            <a:xfrm flipV="1">
              <a:off x="760"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97" name="Freeform 58"/>
            <p:cNvSpPr>
              <a:spLocks/>
            </p:cNvSpPr>
            <p:nvPr/>
          </p:nvSpPr>
          <p:spPr bwMode="auto">
            <a:xfrm>
              <a:off x="778" y="1857"/>
              <a:ext cx="22" cy="5"/>
            </a:xfrm>
            <a:custGeom>
              <a:avLst/>
              <a:gdLst>
                <a:gd name="T0" fmla="*/ 0 w 29"/>
                <a:gd name="T1" fmla="*/ 9 h 9"/>
                <a:gd name="T2" fmla="*/ 14 w 29"/>
                <a:gd name="T3" fmla="*/ 5 h 9"/>
                <a:gd name="T4" fmla="*/ 29 w 29"/>
                <a:gd name="T5" fmla="*/ 0 h 9"/>
              </a:gdLst>
              <a:ahLst/>
              <a:cxnLst>
                <a:cxn ang="0">
                  <a:pos x="T0" y="T1"/>
                </a:cxn>
                <a:cxn ang="0">
                  <a:pos x="T2" y="T3"/>
                </a:cxn>
                <a:cxn ang="0">
                  <a:pos x="T4" y="T5"/>
                </a:cxn>
              </a:cxnLst>
              <a:rect l="0" t="0" r="r" b="b"/>
              <a:pathLst>
                <a:path w="29" h="9">
                  <a:moveTo>
                    <a:pt x="0" y="9"/>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98" name="Line 59"/>
            <p:cNvSpPr>
              <a:spLocks noChangeShapeType="1"/>
            </p:cNvSpPr>
            <p:nvPr/>
          </p:nvSpPr>
          <p:spPr bwMode="auto">
            <a:xfrm flipV="1">
              <a:off x="800"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99" name="Freeform 60"/>
            <p:cNvSpPr>
              <a:spLocks/>
            </p:cNvSpPr>
            <p:nvPr/>
          </p:nvSpPr>
          <p:spPr bwMode="auto">
            <a:xfrm>
              <a:off x="818" y="1846"/>
              <a:ext cx="21" cy="5"/>
            </a:xfrm>
            <a:custGeom>
              <a:avLst/>
              <a:gdLst>
                <a:gd name="T0" fmla="*/ 0 w 28"/>
                <a:gd name="T1" fmla="*/ 9 h 9"/>
                <a:gd name="T2" fmla="*/ 14 w 28"/>
                <a:gd name="T3" fmla="*/ 4 h 9"/>
                <a:gd name="T4" fmla="*/ 28 w 28"/>
                <a:gd name="T5" fmla="*/ 0 h 9"/>
              </a:gdLst>
              <a:ahLst/>
              <a:cxnLst>
                <a:cxn ang="0">
                  <a:pos x="T0" y="T1"/>
                </a:cxn>
                <a:cxn ang="0">
                  <a:pos x="T2" y="T3"/>
                </a:cxn>
                <a:cxn ang="0">
                  <a:pos x="T4" y="T5"/>
                </a:cxn>
              </a:cxnLst>
              <a:rect l="0" t="0" r="r" b="b"/>
              <a:pathLst>
                <a:path w="28" h="9">
                  <a:moveTo>
                    <a:pt x="0" y="9"/>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00" name="Line 61"/>
            <p:cNvSpPr>
              <a:spLocks noChangeShapeType="1"/>
            </p:cNvSpPr>
            <p:nvPr/>
          </p:nvSpPr>
          <p:spPr bwMode="auto">
            <a:xfrm flipV="1">
              <a:off x="839"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01" name="Line 62"/>
            <p:cNvSpPr>
              <a:spLocks noChangeShapeType="1"/>
            </p:cNvSpPr>
            <p:nvPr/>
          </p:nvSpPr>
          <p:spPr bwMode="auto">
            <a:xfrm flipV="1">
              <a:off x="857"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02" name="Freeform 63"/>
            <p:cNvSpPr>
              <a:spLocks/>
            </p:cNvSpPr>
            <p:nvPr/>
          </p:nvSpPr>
          <p:spPr bwMode="auto">
            <a:xfrm>
              <a:off x="875" y="1819"/>
              <a:ext cx="22" cy="11"/>
            </a:xfrm>
            <a:custGeom>
              <a:avLst/>
              <a:gdLst>
                <a:gd name="T0" fmla="*/ 0 w 29"/>
                <a:gd name="T1" fmla="*/ 19 h 19"/>
                <a:gd name="T2" fmla="*/ 15 w 29"/>
                <a:gd name="T3" fmla="*/ 9 h 19"/>
                <a:gd name="T4" fmla="*/ 29 w 29"/>
                <a:gd name="T5" fmla="*/ 0 h 19"/>
              </a:gdLst>
              <a:ahLst/>
              <a:cxnLst>
                <a:cxn ang="0">
                  <a:pos x="T0" y="T1"/>
                </a:cxn>
                <a:cxn ang="0">
                  <a:pos x="T2" y="T3"/>
                </a:cxn>
                <a:cxn ang="0">
                  <a:pos x="T4" y="T5"/>
                </a:cxn>
              </a:cxnLst>
              <a:rect l="0" t="0" r="r" b="b"/>
              <a:pathLst>
                <a:path w="29" h="19">
                  <a:moveTo>
                    <a:pt x="0" y="19"/>
                  </a:moveTo>
                  <a:lnTo>
                    <a:pt x="15" y="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03" name="Line 64"/>
            <p:cNvSpPr>
              <a:spLocks noChangeShapeType="1"/>
            </p:cNvSpPr>
            <p:nvPr/>
          </p:nvSpPr>
          <p:spPr bwMode="auto">
            <a:xfrm flipV="1">
              <a:off x="897"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04" name="Freeform 65"/>
            <p:cNvSpPr>
              <a:spLocks/>
            </p:cNvSpPr>
            <p:nvPr/>
          </p:nvSpPr>
          <p:spPr bwMode="auto">
            <a:xfrm>
              <a:off x="915" y="1797"/>
              <a:ext cx="22" cy="11"/>
            </a:xfrm>
            <a:custGeom>
              <a:avLst/>
              <a:gdLst>
                <a:gd name="T0" fmla="*/ 0 w 29"/>
                <a:gd name="T1" fmla="*/ 19 h 19"/>
                <a:gd name="T2" fmla="*/ 15 w 29"/>
                <a:gd name="T3" fmla="*/ 10 h 19"/>
                <a:gd name="T4" fmla="*/ 29 w 29"/>
                <a:gd name="T5" fmla="*/ 0 h 19"/>
              </a:gdLst>
              <a:ahLst/>
              <a:cxnLst>
                <a:cxn ang="0">
                  <a:pos x="T0" y="T1"/>
                </a:cxn>
                <a:cxn ang="0">
                  <a:pos x="T2" y="T3"/>
                </a:cxn>
                <a:cxn ang="0">
                  <a:pos x="T4" y="T5"/>
                </a:cxn>
              </a:cxnLst>
              <a:rect l="0" t="0" r="r" b="b"/>
              <a:pathLst>
                <a:path w="29" h="19">
                  <a:moveTo>
                    <a:pt x="0" y="19"/>
                  </a:moveTo>
                  <a:lnTo>
                    <a:pt x="15" y="1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05" name="Line 66"/>
            <p:cNvSpPr>
              <a:spLocks noChangeShapeType="1"/>
            </p:cNvSpPr>
            <p:nvPr/>
          </p:nvSpPr>
          <p:spPr bwMode="auto">
            <a:xfrm flipV="1">
              <a:off x="937"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06" name="Line 67"/>
            <p:cNvSpPr>
              <a:spLocks noChangeShapeType="1"/>
            </p:cNvSpPr>
            <p:nvPr/>
          </p:nvSpPr>
          <p:spPr bwMode="auto">
            <a:xfrm flipV="1">
              <a:off x="955"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07" name="Freeform 68"/>
            <p:cNvSpPr>
              <a:spLocks/>
            </p:cNvSpPr>
            <p:nvPr/>
          </p:nvSpPr>
          <p:spPr bwMode="auto">
            <a:xfrm>
              <a:off x="973" y="1757"/>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08" name="Line 69"/>
            <p:cNvSpPr>
              <a:spLocks noChangeShapeType="1"/>
            </p:cNvSpPr>
            <p:nvPr/>
          </p:nvSpPr>
          <p:spPr bwMode="auto">
            <a:xfrm flipV="1">
              <a:off x="995"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09" name="Freeform 70"/>
            <p:cNvSpPr>
              <a:spLocks/>
            </p:cNvSpPr>
            <p:nvPr/>
          </p:nvSpPr>
          <p:spPr bwMode="auto">
            <a:xfrm>
              <a:off x="1013" y="1725"/>
              <a:ext cx="21" cy="15"/>
            </a:xfrm>
            <a:custGeom>
              <a:avLst/>
              <a:gdLst>
                <a:gd name="T0" fmla="*/ 0 w 28"/>
                <a:gd name="T1" fmla="*/ 28 h 28"/>
                <a:gd name="T2" fmla="*/ 14 w 28"/>
                <a:gd name="T3" fmla="*/ 14 h 28"/>
                <a:gd name="T4" fmla="*/ 28 w 28"/>
                <a:gd name="T5" fmla="*/ 0 h 28"/>
              </a:gdLst>
              <a:ahLst/>
              <a:cxnLst>
                <a:cxn ang="0">
                  <a:pos x="T0" y="T1"/>
                </a:cxn>
                <a:cxn ang="0">
                  <a:pos x="T2" y="T3"/>
                </a:cxn>
                <a:cxn ang="0">
                  <a:pos x="T4" y="T5"/>
                </a:cxn>
              </a:cxnLst>
              <a:rect l="0" t="0" r="r" b="b"/>
              <a:pathLst>
                <a:path w="28" h="28">
                  <a:moveTo>
                    <a:pt x="0" y="28"/>
                  </a:moveTo>
                  <a:lnTo>
                    <a:pt x="14" y="1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10" name="Line 71"/>
            <p:cNvSpPr>
              <a:spLocks noChangeShapeType="1"/>
            </p:cNvSpPr>
            <p:nvPr/>
          </p:nvSpPr>
          <p:spPr bwMode="auto">
            <a:xfrm flipV="1">
              <a:off x="1034"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11" name="Freeform 72"/>
            <p:cNvSpPr>
              <a:spLocks/>
            </p:cNvSpPr>
            <p:nvPr/>
          </p:nvSpPr>
          <p:spPr bwMode="auto">
            <a:xfrm>
              <a:off x="1052" y="1686"/>
              <a:ext cx="21" cy="20"/>
            </a:xfrm>
            <a:custGeom>
              <a:avLst/>
              <a:gdLst>
                <a:gd name="T0" fmla="*/ 0 w 29"/>
                <a:gd name="T1" fmla="*/ 34 h 34"/>
                <a:gd name="T2" fmla="*/ 15 w 29"/>
                <a:gd name="T3" fmla="*/ 20 h 34"/>
                <a:gd name="T4" fmla="*/ 29 w 29"/>
                <a:gd name="T5" fmla="*/ 0 h 34"/>
              </a:gdLst>
              <a:ahLst/>
              <a:cxnLst>
                <a:cxn ang="0">
                  <a:pos x="T0" y="T1"/>
                </a:cxn>
                <a:cxn ang="0">
                  <a:pos x="T2" y="T3"/>
                </a:cxn>
                <a:cxn ang="0">
                  <a:pos x="T4" y="T5"/>
                </a:cxn>
              </a:cxnLst>
              <a:rect l="0" t="0" r="r" b="b"/>
              <a:pathLst>
                <a:path w="29" h="34">
                  <a:moveTo>
                    <a:pt x="0" y="34"/>
                  </a:moveTo>
                  <a:lnTo>
                    <a:pt x="15" y="2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12" name="Line 73"/>
            <p:cNvSpPr>
              <a:spLocks noChangeShapeType="1"/>
            </p:cNvSpPr>
            <p:nvPr/>
          </p:nvSpPr>
          <p:spPr bwMode="auto">
            <a:xfrm flipV="1">
              <a:off x="1073"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13" name="Line 74"/>
            <p:cNvSpPr>
              <a:spLocks noChangeShapeType="1"/>
            </p:cNvSpPr>
            <p:nvPr/>
          </p:nvSpPr>
          <p:spPr bwMode="auto">
            <a:xfrm flipV="1">
              <a:off x="1091"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14" name="Freeform 75"/>
            <p:cNvSpPr>
              <a:spLocks/>
            </p:cNvSpPr>
            <p:nvPr/>
          </p:nvSpPr>
          <p:spPr bwMode="auto">
            <a:xfrm>
              <a:off x="1109" y="1617"/>
              <a:ext cx="22" cy="24"/>
            </a:xfrm>
            <a:custGeom>
              <a:avLst/>
              <a:gdLst>
                <a:gd name="T0" fmla="*/ 0 w 29"/>
                <a:gd name="T1" fmla="*/ 43 h 43"/>
                <a:gd name="T2" fmla="*/ 15 w 29"/>
                <a:gd name="T3" fmla="*/ 19 h 43"/>
                <a:gd name="T4" fmla="*/ 29 w 29"/>
                <a:gd name="T5" fmla="*/ 0 h 43"/>
              </a:gdLst>
              <a:ahLst/>
              <a:cxnLst>
                <a:cxn ang="0">
                  <a:pos x="T0" y="T1"/>
                </a:cxn>
                <a:cxn ang="0">
                  <a:pos x="T2" y="T3"/>
                </a:cxn>
                <a:cxn ang="0">
                  <a:pos x="T4" y="T5"/>
                </a:cxn>
              </a:cxnLst>
              <a:rect l="0" t="0" r="r" b="b"/>
              <a:pathLst>
                <a:path w="29" h="43">
                  <a:moveTo>
                    <a:pt x="0" y="43"/>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15" name="Line 76"/>
            <p:cNvSpPr>
              <a:spLocks noChangeShapeType="1"/>
            </p:cNvSpPr>
            <p:nvPr/>
          </p:nvSpPr>
          <p:spPr bwMode="auto">
            <a:xfrm flipV="1">
              <a:off x="1131"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16" name="Freeform 77"/>
            <p:cNvSpPr>
              <a:spLocks/>
            </p:cNvSpPr>
            <p:nvPr/>
          </p:nvSpPr>
          <p:spPr bwMode="auto">
            <a:xfrm>
              <a:off x="1149" y="1566"/>
              <a:ext cx="22" cy="27"/>
            </a:xfrm>
            <a:custGeom>
              <a:avLst/>
              <a:gdLst>
                <a:gd name="T0" fmla="*/ 0 w 29"/>
                <a:gd name="T1" fmla="*/ 48 h 48"/>
                <a:gd name="T2" fmla="*/ 14 w 29"/>
                <a:gd name="T3" fmla="*/ 24 h 48"/>
                <a:gd name="T4" fmla="*/ 29 w 29"/>
                <a:gd name="T5" fmla="*/ 0 h 48"/>
              </a:gdLst>
              <a:ahLst/>
              <a:cxnLst>
                <a:cxn ang="0">
                  <a:pos x="T0" y="T1"/>
                </a:cxn>
                <a:cxn ang="0">
                  <a:pos x="T2" y="T3"/>
                </a:cxn>
                <a:cxn ang="0">
                  <a:pos x="T4" y="T5"/>
                </a:cxn>
              </a:cxnLst>
              <a:rect l="0" t="0" r="r" b="b"/>
              <a:pathLst>
                <a:path w="29" h="48">
                  <a:moveTo>
                    <a:pt x="0" y="48"/>
                  </a:moveTo>
                  <a:lnTo>
                    <a:pt x="14" y="2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17" name="Line 78"/>
            <p:cNvSpPr>
              <a:spLocks noChangeShapeType="1"/>
            </p:cNvSpPr>
            <p:nvPr/>
          </p:nvSpPr>
          <p:spPr bwMode="auto">
            <a:xfrm flipV="1">
              <a:off x="1171"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18" name="Freeform 79"/>
            <p:cNvSpPr>
              <a:spLocks/>
            </p:cNvSpPr>
            <p:nvPr/>
          </p:nvSpPr>
          <p:spPr bwMode="auto">
            <a:xfrm>
              <a:off x="1189" y="1506"/>
              <a:ext cx="22" cy="30"/>
            </a:xfrm>
            <a:custGeom>
              <a:avLst/>
              <a:gdLst>
                <a:gd name="T0" fmla="*/ 0 w 29"/>
                <a:gd name="T1" fmla="*/ 53 h 53"/>
                <a:gd name="T2" fmla="*/ 14 w 29"/>
                <a:gd name="T3" fmla="*/ 29 h 53"/>
                <a:gd name="T4" fmla="*/ 29 w 29"/>
                <a:gd name="T5" fmla="*/ 0 h 53"/>
              </a:gdLst>
              <a:ahLst/>
              <a:cxnLst>
                <a:cxn ang="0">
                  <a:pos x="T0" y="T1"/>
                </a:cxn>
                <a:cxn ang="0">
                  <a:pos x="T2" y="T3"/>
                </a:cxn>
                <a:cxn ang="0">
                  <a:pos x="T4" y="T5"/>
                </a:cxn>
              </a:cxnLst>
              <a:rect l="0" t="0" r="r" b="b"/>
              <a:pathLst>
                <a:path w="29" h="53">
                  <a:moveTo>
                    <a:pt x="0" y="53"/>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19" name="Line 80"/>
            <p:cNvSpPr>
              <a:spLocks noChangeShapeType="1"/>
            </p:cNvSpPr>
            <p:nvPr/>
          </p:nvSpPr>
          <p:spPr bwMode="auto">
            <a:xfrm flipV="1">
              <a:off x="1211"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20" name="Line 81"/>
            <p:cNvSpPr>
              <a:spLocks noChangeShapeType="1"/>
            </p:cNvSpPr>
            <p:nvPr/>
          </p:nvSpPr>
          <p:spPr bwMode="auto">
            <a:xfrm flipV="1">
              <a:off x="1228"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21" name="Freeform 82"/>
            <p:cNvSpPr>
              <a:spLocks/>
            </p:cNvSpPr>
            <p:nvPr/>
          </p:nvSpPr>
          <p:spPr bwMode="auto">
            <a:xfrm>
              <a:off x="1246" y="1409"/>
              <a:ext cx="22" cy="32"/>
            </a:xfrm>
            <a:custGeom>
              <a:avLst/>
              <a:gdLst>
                <a:gd name="T0" fmla="*/ 0 w 29"/>
                <a:gd name="T1" fmla="*/ 58 h 58"/>
                <a:gd name="T2" fmla="*/ 15 w 29"/>
                <a:gd name="T3" fmla="*/ 29 h 58"/>
                <a:gd name="T4" fmla="*/ 29 w 29"/>
                <a:gd name="T5" fmla="*/ 0 h 58"/>
              </a:gdLst>
              <a:ahLst/>
              <a:cxnLst>
                <a:cxn ang="0">
                  <a:pos x="T0" y="T1"/>
                </a:cxn>
                <a:cxn ang="0">
                  <a:pos x="T2" y="T3"/>
                </a:cxn>
                <a:cxn ang="0">
                  <a:pos x="T4" y="T5"/>
                </a:cxn>
              </a:cxnLst>
              <a:rect l="0" t="0" r="r" b="b"/>
              <a:pathLst>
                <a:path w="29" h="58">
                  <a:moveTo>
                    <a:pt x="0" y="58"/>
                  </a:moveTo>
                  <a:lnTo>
                    <a:pt x="15"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22" name="Line 83"/>
            <p:cNvSpPr>
              <a:spLocks noChangeShapeType="1"/>
            </p:cNvSpPr>
            <p:nvPr/>
          </p:nvSpPr>
          <p:spPr bwMode="auto">
            <a:xfrm flipV="1">
              <a:off x="1268"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23" name="Freeform 84"/>
            <p:cNvSpPr>
              <a:spLocks/>
            </p:cNvSpPr>
            <p:nvPr/>
          </p:nvSpPr>
          <p:spPr bwMode="auto">
            <a:xfrm>
              <a:off x="1286" y="1336"/>
              <a:ext cx="22" cy="38"/>
            </a:xfrm>
            <a:custGeom>
              <a:avLst/>
              <a:gdLst>
                <a:gd name="T0" fmla="*/ 0 w 29"/>
                <a:gd name="T1" fmla="*/ 67 h 67"/>
                <a:gd name="T2" fmla="*/ 15 w 29"/>
                <a:gd name="T3" fmla="*/ 33 h 67"/>
                <a:gd name="T4" fmla="*/ 29 w 29"/>
                <a:gd name="T5" fmla="*/ 0 h 67"/>
              </a:gdLst>
              <a:ahLst/>
              <a:cxnLst>
                <a:cxn ang="0">
                  <a:pos x="T0" y="T1"/>
                </a:cxn>
                <a:cxn ang="0">
                  <a:pos x="T2" y="T3"/>
                </a:cxn>
                <a:cxn ang="0">
                  <a:pos x="T4" y="T5"/>
                </a:cxn>
              </a:cxnLst>
              <a:rect l="0" t="0" r="r" b="b"/>
              <a:pathLst>
                <a:path w="29" h="67">
                  <a:moveTo>
                    <a:pt x="0" y="67"/>
                  </a:moveTo>
                  <a:lnTo>
                    <a:pt x="15" y="33"/>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24" name="Line 85"/>
            <p:cNvSpPr>
              <a:spLocks noChangeShapeType="1"/>
            </p:cNvSpPr>
            <p:nvPr/>
          </p:nvSpPr>
          <p:spPr bwMode="auto">
            <a:xfrm flipV="1">
              <a:off x="1308"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25" name="Line 86"/>
            <p:cNvSpPr>
              <a:spLocks noChangeShapeType="1"/>
            </p:cNvSpPr>
            <p:nvPr/>
          </p:nvSpPr>
          <p:spPr bwMode="auto">
            <a:xfrm flipV="1">
              <a:off x="1326"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26" name="Freeform 87"/>
            <p:cNvSpPr>
              <a:spLocks/>
            </p:cNvSpPr>
            <p:nvPr/>
          </p:nvSpPr>
          <p:spPr bwMode="auto">
            <a:xfrm>
              <a:off x="1344" y="1222"/>
              <a:ext cx="21"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27" name="Freeform 88"/>
            <p:cNvSpPr>
              <a:spLocks/>
            </p:cNvSpPr>
            <p:nvPr/>
          </p:nvSpPr>
          <p:spPr bwMode="auto">
            <a:xfrm>
              <a:off x="1365" y="1182"/>
              <a:ext cx="18" cy="40"/>
            </a:xfrm>
            <a:custGeom>
              <a:avLst/>
              <a:gdLst>
                <a:gd name="T0" fmla="*/ 0 w 24"/>
                <a:gd name="T1" fmla="*/ 72 h 72"/>
                <a:gd name="T2" fmla="*/ 9 w 24"/>
                <a:gd name="T3" fmla="*/ 34 h 72"/>
                <a:gd name="T4" fmla="*/ 24 w 24"/>
                <a:gd name="T5" fmla="*/ 0 h 72"/>
              </a:gdLst>
              <a:ahLst/>
              <a:cxnLst>
                <a:cxn ang="0">
                  <a:pos x="T0" y="T1"/>
                </a:cxn>
                <a:cxn ang="0">
                  <a:pos x="T2" y="T3"/>
                </a:cxn>
                <a:cxn ang="0">
                  <a:pos x="T4" y="T5"/>
                </a:cxn>
              </a:cxnLst>
              <a:rect l="0" t="0" r="r" b="b"/>
              <a:pathLst>
                <a:path w="24" h="72">
                  <a:moveTo>
                    <a:pt x="0" y="72"/>
                  </a:moveTo>
                  <a:lnTo>
                    <a:pt x="9" y="3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28" name="Freeform 89"/>
            <p:cNvSpPr>
              <a:spLocks/>
            </p:cNvSpPr>
            <p:nvPr/>
          </p:nvSpPr>
          <p:spPr bwMode="auto">
            <a:xfrm>
              <a:off x="1383" y="1144"/>
              <a:ext cx="22"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29" name="Line 90"/>
            <p:cNvSpPr>
              <a:spLocks noChangeShapeType="1"/>
            </p:cNvSpPr>
            <p:nvPr/>
          </p:nvSpPr>
          <p:spPr bwMode="auto">
            <a:xfrm flipV="1">
              <a:off x="1405"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30" name="Freeform 91"/>
            <p:cNvSpPr>
              <a:spLocks/>
            </p:cNvSpPr>
            <p:nvPr/>
          </p:nvSpPr>
          <p:spPr bwMode="auto">
            <a:xfrm>
              <a:off x="1423" y="1063"/>
              <a:ext cx="21" cy="41"/>
            </a:xfrm>
            <a:custGeom>
              <a:avLst/>
              <a:gdLst>
                <a:gd name="T0" fmla="*/ 0 w 28"/>
                <a:gd name="T1" fmla="*/ 72 h 72"/>
                <a:gd name="T2" fmla="*/ 14 w 28"/>
                <a:gd name="T3" fmla="*/ 34 h 72"/>
                <a:gd name="T4" fmla="*/ 28 w 28"/>
                <a:gd name="T5" fmla="*/ 0 h 72"/>
              </a:gdLst>
              <a:ahLst/>
              <a:cxnLst>
                <a:cxn ang="0">
                  <a:pos x="T0" y="T1"/>
                </a:cxn>
                <a:cxn ang="0">
                  <a:pos x="T2" y="T3"/>
                </a:cxn>
                <a:cxn ang="0">
                  <a:pos x="T4" y="T5"/>
                </a:cxn>
              </a:cxnLst>
              <a:rect l="0" t="0" r="r" b="b"/>
              <a:pathLst>
                <a:path w="28" h="72">
                  <a:moveTo>
                    <a:pt x="0" y="72"/>
                  </a:moveTo>
                  <a:lnTo>
                    <a:pt x="14" y="3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31" name="Line 92"/>
            <p:cNvSpPr>
              <a:spLocks noChangeShapeType="1"/>
            </p:cNvSpPr>
            <p:nvPr/>
          </p:nvSpPr>
          <p:spPr bwMode="auto">
            <a:xfrm flipV="1">
              <a:off x="1444"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32" name="Line 93"/>
            <p:cNvSpPr>
              <a:spLocks noChangeShapeType="1"/>
            </p:cNvSpPr>
            <p:nvPr/>
          </p:nvSpPr>
          <p:spPr bwMode="auto">
            <a:xfrm flipV="1">
              <a:off x="1462"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33" name="Freeform 94"/>
            <p:cNvSpPr>
              <a:spLocks/>
            </p:cNvSpPr>
            <p:nvPr/>
          </p:nvSpPr>
          <p:spPr bwMode="auto">
            <a:xfrm>
              <a:off x="1480" y="945"/>
              <a:ext cx="22" cy="40"/>
            </a:xfrm>
            <a:custGeom>
              <a:avLst/>
              <a:gdLst>
                <a:gd name="T0" fmla="*/ 0 w 29"/>
                <a:gd name="T1" fmla="*/ 72 h 72"/>
                <a:gd name="T2" fmla="*/ 15 w 29"/>
                <a:gd name="T3" fmla="*/ 34 h 72"/>
                <a:gd name="T4" fmla="*/ 29 w 29"/>
                <a:gd name="T5" fmla="*/ 0 h 72"/>
              </a:gdLst>
              <a:ahLst/>
              <a:cxnLst>
                <a:cxn ang="0">
                  <a:pos x="T0" y="T1"/>
                </a:cxn>
                <a:cxn ang="0">
                  <a:pos x="T2" y="T3"/>
                </a:cxn>
                <a:cxn ang="0">
                  <a:pos x="T4" y="T5"/>
                </a:cxn>
              </a:cxnLst>
              <a:rect l="0" t="0" r="r" b="b"/>
              <a:pathLst>
                <a:path w="29" h="72">
                  <a:moveTo>
                    <a:pt x="0" y="72"/>
                  </a:moveTo>
                  <a:lnTo>
                    <a:pt x="15"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34" name="Line 95"/>
            <p:cNvSpPr>
              <a:spLocks noChangeShapeType="1"/>
            </p:cNvSpPr>
            <p:nvPr/>
          </p:nvSpPr>
          <p:spPr bwMode="auto">
            <a:xfrm flipV="1">
              <a:off x="1502"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35" name="Freeform 96"/>
            <p:cNvSpPr>
              <a:spLocks/>
            </p:cNvSpPr>
            <p:nvPr/>
          </p:nvSpPr>
          <p:spPr bwMode="auto">
            <a:xfrm>
              <a:off x="1520" y="872"/>
              <a:ext cx="22" cy="35"/>
            </a:xfrm>
            <a:custGeom>
              <a:avLst/>
              <a:gdLst>
                <a:gd name="T0" fmla="*/ 0 w 29"/>
                <a:gd name="T1" fmla="*/ 62 h 62"/>
                <a:gd name="T2" fmla="*/ 14 w 29"/>
                <a:gd name="T3" fmla="*/ 28 h 62"/>
                <a:gd name="T4" fmla="*/ 29 w 29"/>
                <a:gd name="T5" fmla="*/ 0 h 62"/>
              </a:gdLst>
              <a:ahLst/>
              <a:cxnLst>
                <a:cxn ang="0">
                  <a:pos x="T0" y="T1"/>
                </a:cxn>
                <a:cxn ang="0">
                  <a:pos x="T2" y="T3"/>
                </a:cxn>
                <a:cxn ang="0">
                  <a:pos x="T4" y="T5"/>
                </a:cxn>
              </a:cxnLst>
              <a:rect l="0" t="0" r="r" b="b"/>
              <a:pathLst>
                <a:path w="29" h="62">
                  <a:moveTo>
                    <a:pt x="0" y="62"/>
                  </a:moveTo>
                  <a:lnTo>
                    <a:pt x="14" y="28"/>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36" name="Line 97"/>
            <p:cNvSpPr>
              <a:spLocks noChangeShapeType="1"/>
            </p:cNvSpPr>
            <p:nvPr/>
          </p:nvSpPr>
          <p:spPr bwMode="auto">
            <a:xfrm flipV="1">
              <a:off x="1542"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37" name="Line 98"/>
            <p:cNvSpPr>
              <a:spLocks noChangeShapeType="1"/>
            </p:cNvSpPr>
            <p:nvPr/>
          </p:nvSpPr>
          <p:spPr bwMode="auto">
            <a:xfrm flipV="1">
              <a:off x="1560"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38" name="Freeform 99"/>
            <p:cNvSpPr>
              <a:spLocks/>
            </p:cNvSpPr>
            <p:nvPr/>
          </p:nvSpPr>
          <p:spPr bwMode="auto">
            <a:xfrm>
              <a:off x="1578" y="769"/>
              <a:ext cx="22" cy="33"/>
            </a:xfrm>
            <a:custGeom>
              <a:avLst/>
              <a:gdLst>
                <a:gd name="T0" fmla="*/ 0 w 29"/>
                <a:gd name="T1" fmla="*/ 58 h 58"/>
                <a:gd name="T2" fmla="*/ 14 w 29"/>
                <a:gd name="T3" fmla="*/ 29 h 58"/>
                <a:gd name="T4" fmla="*/ 29 w 29"/>
                <a:gd name="T5" fmla="*/ 0 h 58"/>
              </a:gdLst>
              <a:ahLst/>
              <a:cxnLst>
                <a:cxn ang="0">
                  <a:pos x="T0" y="T1"/>
                </a:cxn>
                <a:cxn ang="0">
                  <a:pos x="T2" y="T3"/>
                </a:cxn>
                <a:cxn ang="0">
                  <a:pos x="T4" y="T5"/>
                </a:cxn>
              </a:cxnLst>
              <a:rect l="0" t="0" r="r" b="b"/>
              <a:pathLst>
                <a:path w="29" h="58">
                  <a:moveTo>
                    <a:pt x="0" y="58"/>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39" name="Line 100"/>
            <p:cNvSpPr>
              <a:spLocks noChangeShapeType="1"/>
            </p:cNvSpPr>
            <p:nvPr/>
          </p:nvSpPr>
          <p:spPr bwMode="auto">
            <a:xfrm flipV="1">
              <a:off x="1600"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40" name="Freeform 101"/>
            <p:cNvSpPr>
              <a:spLocks/>
            </p:cNvSpPr>
            <p:nvPr/>
          </p:nvSpPr>
          <p:spPr bwMode="auto">
            <a:xfrm>
              <a:off x="1618" y="712"/>
              <a:ext cx="21" cy="27"/>
            </a:xfrm>
            <a:custGeom>
              <a:avLst/>
              <a:gdLst>
                <a:gd name="T0" fmla="*/ 0 w 28"/>
                <a:gd name="T1" fmla="*/ 48 h 48"/>
                <a:gd name="T2" fmla="*/ 14 w 28"/>
                <a:gd name="T3" fmla="*/ 24 h 48"/>
                <a:gd name="T4" fmla="*/ 28 w 28"/>
                <a:gd name="T5" fmla="*/ 0 h 48"/>
              </a:gdLst>
              <a:ahLst/>
              <a:cxnLst>
                <a:cxn ang="0">
                  <a:pos x="T0" y="T1"/>
                </a:cxn>
                <a:cxn ang="0">
                  <a:pos x="T2" y="T3"/>
                </a:cxn>
                <a:cxn ang="0">
                  <a:pos x="T4" y="T5"/>
                </a:cxn>
              </a:cxnLst>
              <a:rect l="0" t="0" r="r" b="b"/>
              <a:pathLst>
                <a:path w="28" h="48">
                  <a:moveTo>
                    <a:pt x="0" y="48"/>
                  </a:moveTo>
                  <a:lnTo>
                    <a:pt x="14" y="2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41" name="Freeform 102"/>
            <p:cNvSpPr>
              <a:spLocks/>
            </p:cNvSpPr>
            <p:nvPr/>
          </p:nvSpPr>
          <p:spPr bwMode="auto">
            <a:xfrm>
              <a:off x="1639" y="686"/>
              <a:ext cx="18" cy="26"/>
            </a:xfrm>
            <a:custGeom>
              <a:avLst/>
              <a:gdLst>
                <a:gd name="T0" fmla="*/ 0 w 24"/>
                <a:gd name="T1" fmla="*/ 47 h 47"/>
                <a:gd name="T2" fmla="*/ 10 w 24"/>
                <a:gd name="T3" fmla="*/ 24 h 47"/>
                <a:gd name="T4" fmla="*/ 24 w 24"/>
                <a:gd name="T5" fmla="*/ 0 h 47"/>
              </a:gdLst>
              <a:ahLst/>
              <a:cxnLst>
                <a:cxn ang="0">
                  <a:pos x="T0" y="T1"/>
                </a:cxn>
                <a:cxn ang="0">
                  <a:pos x="T2" y="T3"/>
                </a:cxn>
                <a:cxn ang="0">
                  <a:pos x="T4" y="T5"/>
                </a:cxn>
              </a:cxnLst>
              <a:rect l="0" t="0" r="r" b="b"/>
              <a:pathLst>
                <a:path w="24" h="47">
                  <a:moveTo>
                    <a:pt x="0" y="47"/>
                  </a:moveTo>
                  <a:lnTo>
                    <a:pt x="10" y="2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42" name="Freeform 103"/>
            <p:cNvSpPr>
              <a:spLocks/>
            </p:cNvSpPr>
            <p:nvPr/>
          </p:nvSpPr>
          <p:spPr bwMode="auto">
            <a:xfrm>
              <a:off x="1657" y="664"/>
              <a:ext cx="21" cy="22"/>
            </a:xfrm>
            <a:custGeom>
              <a:avLst/>
              <a:gdLst>
                <a:gd name="T0" fmla="*/ 0 w 29"/>
                <a:gd name="T1" fmla="*/ 39 h 39"/>
                <a:gd name="T2" fmla="*/ 15 w 29"/>
                <a:gd name="T3" fmla="*/ 19 h 39"/>
                <a:gd name="T4" fmla="*/ 29 w 29"/>
                <a:gd name="T5" fmla="*/ 0 h 39"/>
              </a:gdLst>
              <a:ahLst/>
              <a:cxnLst>
                <a:cxn ang="0">
                  <a:pos x="T0" y="T1"/>
                </a:cxn>
                <a:cxn ang="0">
                  <a:pos x="T2" y="T3"/>
                </a:cxn>
                <a:cxn ang="0">
                  <a:pos x="T4" y="T5"/>
                </a:cxn>
              </a:cxnLst>
              <a:rect l="0" t="0" r="r" b="b"/>
              <a:pathLst>
                <a:path w="29" h="39">
                  <a:moveTo>
                    <a:pt x="0" y="39"/>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43" name="Freeform 104"/>
            <p:cNvSpPr>
              <a:spLocks/>
            </p:cNvSpPr>
            <p:nvPr/>
          </p:nvSpPr>
          <p:spPr bwMode="auto">
            <a:xfrm>
              <a:off x="1678" y="643"/>
              <a:ext cx="18" cy="21"/>
            </a:xfrm>
            <a:custGeom>
              <a:avLst/>
              <a:gdLst>
                <a:gd name="T0" fmla="*/ 0 w 24"/>
                <a:gd name="T1" fmla="*/ 38 h 38"/>
                <a:gd name="T2" fmla="*/ 15 w 24"/>
                <a:gd name="T3" fmla="*/ 19 h 38"/>
                <a:gd name="T4" fmla="*/ 24 w 24"/>
                <a:gd name="T5" fmla="*/ 0 h 38"/>
              </a:gdLst>
              <a:ahLst/>
              <a:cxnLst>
                <a:cxn ang="0">
                  <a:pos x="T0" y="T1"/>
                </a:cxn>
                <a:cxn ang="0">
                  <a:pos x="T2" y="T3"/>
                </a:cxn>
                <a:cxn ang="0">
                  <a:pos x="T4" y="T5"/>
                </a:cxn>
              </a:cxnLst>
              <a:rect l="0" t="0" r="r" b="b"/>
              <a:pathLst>
                <a:path w="24" h="38">
                  <a:moveTo>
                    <a:pt x="0" y="38"/>
                  </a:moveTo>
                  <a:lnTo>
                    <a:pt x="15" y="19"/>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44" name="Freeform 105"/>
            <p:cNvSpPr>
              <a:spLocks/>
            </p:cNvSpPr>
            <p:nvPr/>
          </p:nvSpPr>
          <p:spPr bwMode="auto">
            <a:xfrm>
              <a:off x="1696" y="626"/>
              <a:ext cx="18" cy="17"/>
            </a:xfrm>
            <a:custGeom>
              <a:avLst/>
              <a:gdLst>
                <a:gd name="T0" fmla="*/ 0 w 24"/>
                <a:gd name="T1" fmla="*/ 29 h 29"/>
                <a:gd name="T2" fmla="*/ 10 w 24"/>
                <a:gd name="T3" fmla="*/ 14 h 29"/>
                <a:gd name="T4" fmla="*/ 24 w 24"/>
                <a:gd name="T5" fmla="*/ 0 h 29"/>
              </a:gdLst>
              <a:ahLst/>
              <a:cxnLst>
                <a:cxn ang="0">
                  <a:pos x="T0" y="T1"/>
                </a:cxn>
                <a:cxn ang="0">
                  <a:pos x="T2" y="T3"/>
                </a:cxn>
                <a:cxn ang="0">
                  <a:pos x="T4" y="T5"/>
                </a:cxn>
              </a:cxnLst>
              <a:rect l="0" t="0" r="r" b="b"/>
              <a:pathLst>
                <a:path w="24" h="29">
                  <a:moveTo>
                    <a:pt x="0" y="29"/>
                  </a:moveTo>
                  <a:lnTo>
                    <a:pt x="10" y="1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45" name="Freeform 106"/>
            <p:cNvSpPr>
              <a:spLocks/>
            </p:cNvSpPr>
            <p:nvPr/>
          </p:nvSpPr>
          <p:spPr bwMode="auto">
            <a:xfrm>
              <a:off x="1714" y="610"/>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46" name="Line 107"/>
            <p:cNvSpPr>
              <a:spLocks noChangeShapeType="1"/>
            </p:cNvSpPr>
            <p:nvPr/>
          </p:nvSpPr>
          <p:spPr bwMode="auto">
            <a:xfrm flipV="1">
              <a:off x="1736"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47" name="Freeform 108"/>
            <p:cNvSpPr>
              <a:spLocks/>
            </p:cNvSpPr>
            <p:nvPr/>
          </p:nvSpPr>
          <p:spPr bwMode="auto">
            <a:xfrm>
              <a:off x="1754" y="591"/>
              <a:ext cx="22" cy="8"/>
            </a:xfrm>
            <a:custGeom>
              <a:avLst/>
              <a:gdLst>
                <a:gd name="T0" fmla="*/ 0 w 29"/>
                <a:gd name="T1" fmla="*/ 14 h 14"/>
                <a:gd name="T2" fmla="*/ 14 w 29"/>
                <a:gd name="T3" fmla="*/ 4 h 14"/>
                <a:gd name="T4" fmla="*/ 29 w 29"/>
                <a:gd name="T5" fmla="*/ 0 h 14"/>
              </a:gdLst>
              <a:ahLst/>
              <a:cxnLst>
                <a:cxn ang="0">
                  <a:pos x="T0" y="T1"/>
                </a:cxn>
                <a:cxn ang="0">
                  <a:pos x="T2" y="T3"/>
                </a:cxn>
                <a:cxn ang="0">
                  <a:pos x="T4" y="T5"/>
                </a:cxn>
              </a:cxnLst>
              <a:rect l="0" t="0" r="r" b="b"/>
              <a:pathLst>
                <a:path w="29" h="14">
                  <a:moveTo>
                    <a:pt x="0" y="14"/>
                  </a:moveTo>
                  <a:lnTo>
                    <a:pt x="14" y="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48" name="Freeform 109"/>
            <p:cNvSpPr>
              <a:spLocks/>
            </p:cNvSpPr>
            <p:nvPr/>
          </p:nvSpPr>
          <p:spPr bwMode="auto">
            <a:xfrm>
              <a:off x="1776" y="586"/>
              <a:ext cx="18" cy="5"/>
            </a:xfrm>
            <a:custGeom>
              <a:avLst/>
              <a:gdLst>
                <a:gd name="T0" fmla="*/ 0 w 24"/>
                <a:gd name="T1" fmla="*/ 10 h 10"/>
                <a:gd name="T2" fmla="*/ 14 w 24"/>
                <a:gd name="T3" fmla="*/ 5 h 10"/>
                <a:gd name="T4" fmla="*/ 24 w 24"/>
                <a:gd name="T5" fmla="*/ 0 h 10"/>
              </a:gdLst>
              <a:ahLst/>
              <a:cxnLst>
                <a:cxn ang="0">
                  <a:pos x="T0" y="T1"/>
                </a:cxn>
                <a:cxn ang="0">
                  <a:pos x="T2" y="T3"/>
                </a:cxn>
                <a:cxn ang="0">
                  <a:pos x="T4" y="T5"/>
                </a:cxn>
              </a:cxnLst>
              <a:rect l="0" t="0" r="r" b="b"/>
              <a:pathLst>
                <a:path w="24" h="10">
                  <a:moveTo>
                    <a:pt x="0" y="10"/>
                  </a:moveTo>
                  <a:lnTo>
                    <a:pt x="14" y="5"/>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49" name="Freeform 110"/>
            <p:cNvSpPr>
              <a:spLocks/>
            </p:cNvSpPr>
            <p:nvPr/>
          </p:nvSpPr>
          <p:spPr bwMode="auto">
            <a:xfrm>
              <a:off x="1794" y="586"/>
              <a:ext cx="18" cy="0"/>
            </a:xfrm>
            <a:custGeom>
              <a:avLst/>
              <a:gdLst>
                <a:gd name="T0" fmla="*/ 0 w 24"/>
                <a:gd name="T1" fmla="*/ 9 w 24"/>
                <a:gd name="T2" fmla="*/ 24 w 24"/>
              </a:gdLst>
              <a:ahLst/>
              <a:cxnLst>
                <a:cxn ang="0">
                  <a:pos x="T0" y="0"/>
                </a:cxn>
                <a:cxn ang="0">
                  <a:pos x="T1" y="0"/>
                </a:cxn>
                <a:cxn ang="0">
                  <a:pos x="T2" y="0"/>
                </a:cxn>
              </a:cxnLst>
              <a:rect l="0" t="0" r="r" b="b"/>
              <a:pathLst>
                <a:path w="24">
                  <a:moveTo>
                    <a:pt x="0" y="0"/>
                  </a:moveTo>
                  <a:lnTo>
                    <a:pt x="9"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50" name="Freeform 111"/>
            <p:cNvSpPr>
              <a:spLocks/>
            </p:cNvSpPr>
            <p:nvPr/>
          </p:nvSpPr>
          <p:spPr bwMode="auto">
            <a:xfrm>
              <a:off x="1812" y="586"/>
              <a:ext cx="21" cy="0"/>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51" name="Freeform 112"/>
            <p:cNvSpPr>
              <a:spLocks/>
            </p:cNvSpPr>
            <p:nvPr/>
          </p:nvSpPr>
          <p:spPr bwMode="auto">
            <a:xfrm>
              <a:off x="1833" y="586"/>
              <a:ext cx="18" cy="5"/>
            </a:xfrm>
            <a:custGeom>
              <a:avLst/>
              <a:gdLst>
                <a:gd name="T0" fmla="*/ 0 w 24"/>
                <a:gd name="T1" fmla="*/ 0 h 10"/>
                <a:gd name="T2" fmla="*/ 10 w 24"/>
                <a:gd name="T3" fmla="*/ 5 h 10"/>
                <a:gd name="T4" fmla="*/ 24 w 24"/>
                <a:gd name="T5" fmla="*/ 10 h 10"/>
              </a:gdLst>
              <a:ahLst/>
              <a:cxnLst>
                <a:cxn ang="0">
                  <a:pos x="T0" y="T1"/>
                </a:cxn>
                <a:cxn ang="0">
                  <a:pos x="T2" y="T3"/>
                </a:cxn>
                <a:cxn ang="0">
                  <a:pos x="T4" y="T5"/>
                </a:cxn>
              </a:cxnLst>
              <a:rect l="0" t="0" r="r" b="b"/>
              <a:pathLst>
                <a:path w="24" h="10">
                  <a:moveTo>
                    <a:pt x="0" y="0"/>
                  </a:moveTo>
                  <a:lnTo>
                    <a:pt x="10" y="5"/>
                  </a:lnTo>
                  <a:lnTo>
                    <a:pt x="24"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52" name="Freeform 113"/>
            <p:cNvSpPr>
              <a:spLocks/>
            </p:cNvSpPr>
            <p:nvPr/>
          </p:nvSpPr>
          <p:spPr bwMode="auto">
            <a:xfrm>
              <a:off x="1851" y="591"/>
              <a:ext cx="22" cy="8"/>
            </a:xfrm>
            <a:custGeom>
              <a:avLst/>
              <a:gdLst>
                <a:gd name="T0" fmla="*/ 0 w 29"/>
                <a:gd name="T1" fmla="*/ 0 h 14"/>
                <a:gd name="T2" fmla="*/ 15 w 29"/>
                <a:gd name="T3" fmla="*/ 4 h 14"/>
                <a:gd name="T4" fmla="*/ 29 w 29"/>
                <a:gd name="T5" fmla="*/ 14 h 14"/>
              </a:gdLst>
              <a:ahLst/>
              <a:cxnLst>
                <a:cxn ang="0">
                  <a:pos x="T0" y="T1"/>
                </a:cxn>
                <a:cxn ang="0">
                  <a:pos x="T2" y="T3"/>
                </a:cxn>
                <a:cxn ang="0">
                  <a:pos x="T4" y="T5"/>
                </a:cxn>
              </a:cxnLst>
              <a:rect l="0" t="0" r="r" b="b"/>
              <a:pathLst>
                <a:path w="29" h="14">
                  <a:moveTo>
                    <a:pt x="0" y="0"/>
                  </a:moveTo>
                  <a:lnTo>
                    <a:pt x="15" y="4"/>
                  </a:lnTo>
                  <a:lnTo>
                    <a:pt x="29" y="1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53" name="Line 114"/>
            <p:cNvSpPr>
              <a:spLocks noChangeShapeType="1"/>
            </p:cNvSpPr>
            <p:nvPr/>
          </p:nvSpPr>
          <p:spPr bwMode="auto">
            <a:xfrm>
              <a:off x="1873"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54" name="Freeform 115"/>
            <p:cNvSpPr>
              <a:spLocks/>
            </p:cNvSpPr>
            <p:nvPr/>
          </p:nvSpPr>
          <p:spPr bwMode="auto">
            <a:xfrm>
              <a:off x="1891" y="610"/>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55" name="Freeform 116"/>
            <p:cNvSpPr>
              <a:spLocks/>
            </p:cNvSpPr>
            <p:nvPr/>
          </p:nvSpPr>
          <p:spPr bwMode="auto">
            <a:xfrm>
              <a:off x="1913" y="626"/>
              <a:ext cx="18" cy="17"/>
            </a:xfrm>
            <a:custGeom>
              <a:avLst/>
              <a:gdLst>
                <a:gd name="T0" fmla="*/ 0 w 24"/>
                <a:gd name="T1" fmla="*/ 0 h 29"/>
                <a:gd name="T2" fmla="*/ 14 w 24"/>
                <a:gd name="T3" fmla="*/ 14 h 29"/>
                <a:gd name="T4" fmla="*/ 24 w 24"/>
                <a:gd name="T5" fmla="*/ 29 h 29"/>
              </a:gdLst>
              <a:ahLst/>
              <a:cxnLst>
                <a:cxn ang="0">
                  <a:pos x="T0" y="T1"/>
                </a:cxn>
                <a:cxn ang="0">
                  <a:pos x="T2" y="T3"/>
                </a:cxn>
                <a:cxn ang="0">
                  <a:pos x="T4" y="T5"/>
                </a:cxn>
              </a:cxnLst>
              <a:rect l="0" t="0" r="r" b="b"/>
              <a:pathLst>
                <a:path w="24" h="29">
                  <a:moveTo>
                    <a:pt x="0" y="0"/>
                  </a:moveTo>
                  <a:lnTo>
                    <a:pt x="14" y="14"/>
                  </a:lnTo>
                  <a:lnTo>
                    <a:pt x="24"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56" name="Freeform 117"/>
            <p:cNvSpPr>
              <a:spLocks/>
            </p:cNvSpPr>
            <p:nvPr/>
          </p:nvSpPr>
          <p:spPr bwMode="auto">
            <a:xfrm>
              <a:off x="1931" y="643"/>
              <a:ext cx="18" cy="21"/>
            </a:xfrm>
            <a:custGeom>
              <a:avLst/>
              <a:gdLst>
                <a:gd name="T0" fmla="*/ 0 w 24"/>
                <a:gd name="T1" fmla="*/ 0 h 38"/>
                <a:gd name="T2" fmla="*/ 9 w 24"/>
                <a:gd name="T3" fmla="*/ 19 h 38"/>
                <a:gd name="T4" fmla="*/ 24 w 24"/>
                <a:gd name="T5" fmla="*/ 38 h 38"/>
              </a:gdLst>
              <a:ahLst/>
              <a:cxnLst>
                <a:cxn ang="0">
                  <a:pos x="T0" y="T1"/>
                </a:cxn>
                <a:cxn ang="0">
                  <a:pos x="T2" y="T3"/>
                </a:cxn>
                <a:cxn ang="0">
                  <a:pos x="T4" y="T5"/>
                </a:cxn>
              </a:cxnLst>
              <a:rect l="0" t="0" r="r" b="b"/>
              <a:pathLst>
                <a:path w="24" h="38">
                  <a:moveTo>
                    <a:pt x="0" y="0"/>
                  </a:moveTo>
                  <a:lnTo>
                    <a:pt x="9" y="19"/>
                  </a:lnTo>
                  <a:lnTo>
                    <a:pt x="24" y="3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57" name="Freeform 118"/>
            <p:cNvSpPr>
              <a:spLocks/>
            </p:cNvSpPr>
            <p:nvPr/>
          </p:nvSpPr>
          <p:spPr bwMode="auto">
            <a:xfrm>
              <a:off x="1949" y="664"/>
              <a:ext cx="21" cy="22"/>
            </a:xfrm>
            <a:custGeom>
              <a:avLst/>
              <a:gdLst>
                <a:gd name="T0" fmla="*/ 0 w 29"/>
                <a:gd name="T1" fmla="*/ 0 h 39"/>
                <a:gd name="T2" fmla="*/ 14 w 29"/>
                <a:gd name="T3" fmla="*/ 19 h 39"/>
                <a:gd name="T4" fmla="*/ 29 w 29"/>
                <a:gd name="T5" fmla="*/ 39 h 39"/>
              </a:gdLst>
              <a:ahLst/>
              <a:cxnLst>
                <a:cxn ang="0">
                  <a:pos x="T0" y="T1"/>
                </a:cxn>
                <a:cxn ang="0">
                  <a:pos x="T2" y="T3"/>
                </a:cxn>
                <a:cxn ang="0">
                  <a:pos x="T4" y="T5"/>
                </a:cxn>
              </a:cxnLst>
              <a:rect l="0" t="0" r="r" b="b"/>
              <a:pathLst>
                <a:path w="29" h="39">
                  <a:moveTo>
                    <a:pt x="0" y="0"/>
                  </a:moveTo>
                  <a:lnTo>
                    <a:pt x="14" y="19"/>
                  </a:lnTo>
                  <a:lnTo>
                    <a:pt x="29" y="3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58" name="Freeform 119"/>
            <p:cNvSpPr>
              <a:spLocks/>
            </p:cNvSpPr>
            <p:nvPr/>
          </p:nvSpPr>
          <p:spPr bwMode="auto">
            <a:xfrm>
              <a:off x="1970" y="686"/>
              <a:ext cx="18" cy="26"/>
            </a:xfrm>
            <a:custGeom>
              <a:avLst/>
              <a:gdLst>
                <a:gd name="T0" fmla="*/ 0 w 24"/>
                <a:gd name="T1" fmla="*/ 0 h 47"/>
                <a:gd name="T2" fmla="*/ 9 w 24"/>
                <a:gd name="T3" fmla="*/ 24 h 47"/>
                <a:gd name="T4" fmla="*/ 24 w 24"/>
                <a:gd name="T5" fmla="*/ 47 h 47"/>
              </a:gdLst>
              <a:ahLst/>
              <a:cxnLst>
                <a:cxn ang="0">
                  <a:pos x="T0" y="T1"/>
                </a:cxn>
                <a:cxn ang="0">
                  <a:pos x="T2" y="T3"/>
                </a:cxn>
                <a:cxn ang="0">
                  <a:pos x="T4" y="T5"/>
                </a:cxn>
              </a:cxnLst>
              <a:rect l="0" t="0" r="r" b="b"/>
              <a:pathLst>
                <a:path w="24" h="47">
                  <a:moveTo>
                    <a:pt x="0" y="0"/>
                  </a:moveTo>
                  <a:lnTo>
                    <a:pt x="9" y="24"/>
                  </a:lnTo>
                  <a:lnTo>
                    <a:pt x="24" y="4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59" name="Freeform 120"/>
            <p:cNvSpPr>
              <a:spLocks/>
            </p:cNvSpPr>
            <p:nvPr/>
          </p:nvSpPr>
          <p:spPr bwMode="auto">
            <a:xfrm>
              <a:off x="1988" y="712"/>
              <a:ext cx="21" cy="27"/>
            </a:xfrm>
            <a:custGeom>
              <a:avLst/>
              <a:gdLst>
                <a:gd name="T0" fmla="*/ 0 w 28"/>
                <a:gd name="T1" fmla="*/ 0 h 48"/>
                <a:gd name="T2" fmla="*/ 14 w 28"/>
                <a:gd name="T3" fmla="*/ 24 h 48"/>
                <a:gd name="T4" fmla="*/ 28 w 28"/>
                <a:gd name="T5" fmla="*/ 48 h 48"/>
              </a:gdLst>
              <a:ahLst/>
              <a:cxnLst>
                <a:cxn ang="0">
                  <a:pos x="T0" y="T1"/>
                </a:cxn>
                <a:cxn ang="0">
                  <a:pos x="T2" y="T3"/>
                </a:cxn>
                <a:cxn ang="0">
                  <a:pos x="T4" y="T5"/>
                </a:cxn>
              </a:cxnLst>
              <a:rect l="0" t="0" r="r" b="b"/>
              <a:pathLst>
                <a:path w="28" h="48">
                  <a:moveTo>
                    <a:pt x="0" y="0"/>
                  </a:moveTo>
                  <a:lnTo>
                    <a:pt x="14" y="24"/>
                  </a:lnTo>
                  <a:lnTo>
                    <a:pt x="28"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60" name="Line 121"/>
            <p:cNvSpPr>
              <a:spLocks noChangeShapeType="1"/>
            </p:cNvSpPr>
            <p:nvPr/>
          </p:nvSpPr>
          <p:spPr bwMode="auto">
            <a:xfrm>
              <a:off x="2009"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61" name="Freeform 122"/>
            <p:cNvSpPr>
              <a:spLocks/>
            </p:cNvSpPr>
            <p:nvPr/>
          </p:nvSpPr>
          <p:spPr bwMode="auto">
            <a:xfrm>
              <a:off x="2027" y="769"/>
              <a:ext cx="22" cy="33"/>
            </a:xfrm>
            <a:custGeom>
              <a:avLst/>
              <a:gdLst>
                <a:gd name="T0" fmla="*/ 0 w 29"/>
                <a:gd name="T1" fmla="*/ 0 h 58"/>
                <a:gd name="T2" fmla="*/ 15 w 29"/>
                <a:gd name="T3" fmla="*/ 29 h 58"/>
                <a:gd name="T4" fmla="*/ 29 w 29"/>
                <a:gd name="T5" fmla="*/ 58 h 58"/>
              </a:gdLst>
              <a:ahLst/>
              <a:cxnLst>
                <a:cxn ang="0">
                  <a:pos x="T0" y="T1"/>
                </a:cxn>
                <a:cxn ang="0">
                  <a:pos x="T2" y="T3"/>
                </a:cxn>
                <a:cxn ang="0">
                  <a:pos x="T4" y="T5"/>
                </a:cxn>
              </a:cxnLst>
              <a:rect l="0" t="0" r="r" b="b"/>
              <a:pathLst>
                <a:path w="29" h="58">
                  <a:moveTo>
                    <a:pt x="0" y="0"/>
                  </a:moveTo>
                  <a:lnTo>
                    <a:pt x="15"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62" name="Line 123"/>
            <p:cNvSpPr>
              <a:spLocks noChangeShapeType="1"/>
            </p:cNvSpPr>
            <p:nvPr/>
          </p:nvSpPr>
          <p:spPr bwMode="auto">
            <a:xfrm>
              <a:off x="2049"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63" name="Line 124"/>
            <p:cNvSpPr>
              <a:spLocks noChangeShapeType="1"/>
            </p:cNvSpPr>
            <p:nvPr/>
          </p:nvSpPr>
          <p:spPr bwMode="auto">
            <a:xfrm>
              <a:off x="2067"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64" name="Freeform 125"/>
            <p:cNvSpPr>
              <a:spLocks/>
            </p:cNvSpPr>
            <p:nvPr/>
          </p:nvSpPr>
          <p:spPr bwMode="auto">
            <a:xfrm>
              <a:off x="2085" y="872"/>
              <a:ext cx="22" cy="35"/>
            </a:xfrm>
            <a:custGeom>
              <a:avLst/>
              <a:gdLst>
                <a:gd name="T0" fmla="*/ 0 w 29"/>
                <a:gd name="T1" fmla="*/ 0 h 62"/>
                <a:gd name="T2" fmla="*/ 15 w 29"/>
                <a:gd name="T3" fmla="*/ 28 h 62"/>
                <a:gd name="T4" fmla="*/ 29 w 29"/>
                <a:gd name="T5" fmla="*/ 62 h 62"/>
              </a:gdLst>
              <a:ahLst/>
              <a:cxnLst>
                <a:cxn ang="0">
                  <a:pos x="T0" y="T1"/>
                </a:cxn>
                <a:cxn ang="0">
                  <a:pos x="T2" y="T3"/>
                </a:cxn>
                <a:cxn ang="0">
                  <a:pos x="T4" y="T5"/>
                </a:cxn>
              </a:cxnLst>
              <a:rect l="0" t="0" r="r" b="b"/>
              <a:pathLst>
                <a:path w="29" h="62">
                  <a:moveTo>
                    <a:pt x="0" y="0"/>
                  </a:moveTo>
                  <a:lnTo>
                    <a:pt x="15" y="28"/>
                  </a:lnTo>
                  <a:lnTo>
                    <a:pt x="29" y="6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65" name="Line 126"/>
            <p:cNvSpPr>
              <a:spLocks noChangeShapeType="1"/>
            </p:cNvSpPr>
            <p:nvPr/>
          </p:nvSpPr>
          <p:spPr bwMode="auto">
            <a:xfrm>
              <a:off x="2107"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66" name="Freeform 127"/>
            <p:cNvSpPr>
              <a:spLocks/>
            </p:cNvSpPr>
            <p:nvPr/>
          </p:nvSpPr>
          <p:spPr bwMode="auto">
            <a:xfrm>
              <a:off x="2125" y="945"/>
              <a:ext cx="22" cy="40"/>
            </a:xfrm>
            <a:custGeom>
              <a:avLst/>
              <a:gdLst>
                <a:gd name="T0" fmla="*/ 0 w 29"/>
                <a:gd name="T1" fmla="*/ 0 h 72"/>
                <a:gd name="T2" fmla="*/ 14 w 29"/>
                <a:gd name="T3" fmla="*/ 34 h 72"/>
                <a:gd name="T4" fmla="*/ 29 w 29"/>
                <a:gd name="T5" fmla="*/ 72 h 72"/>
              </a:gdLst>
              <a:ahLst/>
              <a:cxnLst>
                <a:cxn ang="0">
                  <a:pos x="T0" y="T1"/>
                </a:cxn>
                <a:cxn ang="0">
                  <a:pos x="T2" y="T3"/>
                </a:cxn>
                <a:cxn ang="0">
                  <a:pos x="T4" y="T5"/>
                </a:cxn>
              </a:cxnLst>
              <a:rect l="0" t="0" r="r" b="b"/>
              <a:pathLst>
                <a:path w="29" h="72">
                  <a:moveTo>
                    <a:pt x="0" y="0"/>
                  </a:moveTo>
                  <a:lnTo>
                    <a:pt x="14" y="34"/>
                  </a:lnTo>
                  <a:lnTo>
                    <a:pt x="29"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67" name="Line 128"/>
            <p:cNvSpPr>
              <a:spLocks noChangeShapeType="1"/>
            </p:cNvSpPr>
            <p:nvPr/>
          </p:nvSpPr>
          <p:spPr bwMode="auto">
            <a:xfrm>
              <a:off x="2147"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68" name="Line 129"/>
            <p:cNvSpPr>
              <a:spLocks noChangeShapeType="1"/>
            </p:cNvSpPr>
            <p:nvPr/>
          </p:nvSpPr>
          <p:spPr bwMode="auto">
            <a:xfrm>
              <a:off x="2165"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69" name="Freeform 130"/>
            <p:cNvSpPr>
              <a:spLocks/>
            </p:cNvSpPr>
            <p:nvPr/>
          </p:nvSpPr>
          <p:spPr bwMode="auto">
            <a:xfrm>
              <a:off x="2183" y="1063"/>
              <a:ext cx="21" cy="41"/>
            </a:xfrm>
            <a:custGeom>
              <a:avLst/>
              <a:gdLst>
                <a:gd name="T0" fmla="*/ 0 w 28"/>
                <a:gd name="T1" fmla="*/ 0 h 72"/>
                <a:gd name="T2" fmla="*/ 14 w 28"/>
                <a:gd name="T3" fmla="*/ 34 h 72"/>
                <a:gd name="T4" fmla="*/ 28 w 28"/>
                <a:gd name="T5" fmla="*/ 72 h 72"/>
              </a:gdLst>
              <a:ahLst/>
              <a:cxnLst>
                <a:cxn ang="0">
                  <a:pos x="T0" y="T1"/>
                </a:cxn>
                <a:cxn ang="0">
                  <a:pos x="T2" y="T3"/>
                </a:cxn>
                <a:cxn ang="0">
                  <a:pos x="T4" y="T5"/>
                </a:cxn>
              </a:cxnLst>
              <a:rect l="0" t="0" r="r" b="b"/>
              <a:pathLst>
                <a:path w="28" h="72">
                  <a:moveTo>
                    <a:pt x="0" y="0"/>
                  </a:moveTo>
                  <a:lnTo>
                    <a:pt x="14" y="34"/>
                  </a:lnTo>
                  <a:lnTo>
                    <a:pt x="28"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70" name="Line 131"/>
            <p:cNvSpPr>
              <a:spLocks noChangeShapeType="1"/>
            </p:cNvSpPr>
            <p:nvPr/>
          </p:nvSpPr>
          <p:spPr bwMode="auto">
            <a:xfrm>
              <a:off x="2204"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71" name="Freeform 132"/>
            <p:cNvSpPr>
              <a:spLocks/>
            </p:cNvSpPr>
            <p:nvPr/>
          </p:nvSpPr>
          <p:spPr bwMode="auto">
            <a:xfrm>
              <a:off x="2222" y="1144"/>
              <a:ext cx="22"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72" name="Freeform 133"/>
            <p:cNvSpPr>
              <a:spLocks/>
            </p:cNvSpPr>
            <p:nvPr/>
          </p:nvSpPr>
          <p:spPr bwMode="auto">
            <a:xfrm>
              <a:off x="2244" y="1182"/>
              <a:ext cx="18" cy="40"/>
            </a:xfrm>
            <a:custGeom>
              <a:avLst/>
              <a:gdLst>
                <a:gd name="T0" fmla="*/ 0 w 24"/>
                <a:gd name="T1" fmla="*/ 0 h 72"/>
                <a:gd name="T2" fmla="*/ 10 w 24"/>
                <a:gd name="T3" fmla="*/ 34 h 72"/>
                <a:gd name="T4" fmla="*/ 24 w 24"/>
                <a:gd name="T5" fmla="*/ 72 h 72"/>
              </a:gdLst>
              <a:ahLst/>
              <a:cxnLst>
                <a:cxn ang="0">
                  <a:pos x="T0" y="T1"/>
                </a:cxn>
                <a:cxn ang="0">
                  <a:pos x="T2" y="T3"/>
                </a:cxn>
                <a:cxn ang="0">
                  <a:pos x="T4" y="T5"/>
                </a:cxn>
              </a:cxnLst>
              <a:rect l="0" t="0" r="r" b="b"/>
              <a:pathLst>
                <a:path w="24" h="72">
                  <a:moveTo>
                    <a:pt x="0" y="0"/>
                  </a:moveTo>
                  <a:lnTo>
                    <a:pt x="10" y="34"/>
                  </a:lnTo>
                  <a:lnTo>
                    <a:pt x="24"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73" name="Freeform 134"/>
            <p:cNvSpPr>
              <a:spLocks/>
            </p:cNvSpPr>
            <p:nvPr/>
          </p:nvSpPr>
          <p:spPr bwMode="auto">
            <a:xfrm>
              <a:off x="2262" y="1222"/>
              <a:ext cx="21"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74" name="Line 135"/>
            <p:cNvSpPr>
              <a:spLocks noChangeShapeType="1"/>
            </p:cNvSpPr>
            <p:nvPr/>
          </p:nvSpPr>
          <p:spPr bwMode="auto">
            <a:xfrm>
              <a:off x="2283"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75" name="Line 136"/>
            <p:cNvSpPr>
              <a:spLocks noChangeShapeType="1"/>
            </p:cNvSpPr>
            <p:nvPr/>
          </p:nvSpPr>
          <p:spPr bwMode="auto">
            <a:xfrm>
              <a:off x="2301"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76" name="Freeform 137"/>
            <p:cNvSpPr>
              <a:spLocks/>
            </p:cNvSpPr>
            <p:nvPr/>
          </p:nvSpPr>
          <p:spPr bwMode="auto">
            <a:xfrm>
              <a:off x="2319" y="1336"/>
              <a:ext cx="22" cy="38"/>
            </a:xfrm>
            <a:custGeom>
              <a:avLst/>
              <a:gdLst>
                <a:gd name="T0" fmla="*/ 0 w 29"/>
                <a:gd name="T1" fmla="*/ 0 h 67"/>
                <a:gd name="T2" fmla="*/ 14 w 29"/>
                <a:gd name="T3" fmla="*/ 33 h 67"/>
                <a:gd name="T4" fmla="*/ 29 w 29"/>
                <a:gd name="T5" fmla="*/ 67 h 67"/>
              </a:gdLst>
              <a:ahLst/>
              <a:cxnLst>
                <a:cxn ang="0">
                  <a:pos x="T0" y="T1"/>
                </a:cxn>
                <a:cxn ang="0">
                  <a:pos x="T2" y="T3"/>
                </a:cxn>
                <a:cxn ang="0">
                  <a:pos x="T4" y="T5"/>
                </a:cxn>
              </a:cxnLst>
              <a:rect l="0" t="0" r="r" b="b"/>
              <a:pathLst>
                <a:path w="29" h="67">
                  <a:moveTo>
                    <a:pt x="0" y="0"/>
                  </a:moveTo>
                  <a:lnTo>
                    <a:pt x="14" y="33"/>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77" name="Line 138"/>
            <p:cNvSpPr>
              <a:spLocks noChangeShapeType="1"/>
            </p:cNvSpPr>
            <p:nvPr/>
          </p:nvSpPr>
          <p:spPr bwMode="auto">
            <a:xfrm>
              <a:off x="2341"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78" name="Freeform 139"/>
            <p:cNvSpPr>
              <a:spLocks/>
            </p:cNvSpPr>
            <p:nvPr/>
          </p:nvSpPr>
          <p:spPr bwMode="auto">
            <a:xfrm>
              <a:off x="2359" y="1409"/>
              <a:ext cx="22" cy="32"/>
            </a:xfrm>
            <a:custGeom>
              <a:avLst/>
              <a:gdLst>
                <a:gd name="T0" fmla="*/ 0 w 29"/>
                <a:gd name="T1" fmla="*/ 0 h 58"/>
                <a:gd name="T2" fmla="*/ 14 w 29"/>
                <a:gd name="T3" fmla="*/ 29 h 58"/>
                <a:gd name="T4" fmla="*/ 29 w 29"/>
                <a:gd name="T5" fmla="*/ 58 h 58"/>
              </a:gdLst>
              <a:ahLst/>
              <a:cxnLst>
                <a:cxn ang="0">
                  <a:pos x="T0" y="T1"/>
                </a:cxn>
                <a:cxn ang="0">
                  <a:pos x="T2" y="T3"/>
                </a:cxn>
                <a:cxn ang="0">
                  <a:pos x="T4" y="T5"/>
                </a:cxn>
              </a:cxnLst>
              <a:rect l="0" t="0" r="r" b="b"/>
              <a:pathLst>
                <a:path w="29" h="58">
                  <a:moveTo>
                    <a:pt x="0" y="0"/>
                  </a:moveTo>
                  <a:lnTo>
                    <a:pt x="14"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79" name="Line 140"/>
            <p:cNvSpPr>
              <a:spLocks noChangeShapeType="1"/>
            </p:cNvSpPr>
            <p:nvPr/>
          </p:nvSpPr>
          <p:spPr bwMode="auto">
            <a:xfrm>
              <a:off x="2381"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80" name="Line 141"/>
            <p:cNvSpPr>
              <a:spLocks noChangeShapeType="1"/>
            </p:cNvSpPr>
            <p:nvPr/>
          </p:nvSpPr>
          <p:spPr bwMode="auto">
            <a:xfrm>
              <a:off x="2399"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81" name="Freeform 142"/>
            <p:cNvSpPr>
              <a:spLocks/>
            </p:cNvSpPr>
            <p:nvPr/>
          </p:nvSpPr>
          <p:spPr bwMode="auto">
            <a:xfrm>
              <a:off x="2416" y="1506"/>
              <a:ext cx="22" cy="30"/>
            </a:xfrm>
            <a:custGeom>
              <a:avLst/>
              <a:gdLst>
                <a:gd name="T0" fmla="*/ 0 w 29"/>
                <a:gd name="T1" fmla="*/ 0 h 53"/>
                <a:gd name="T2" fmla="*/ 15 w 29"/>
                <a:gd name="T3" fmla="*/ 29 h 53"/>
                <a:gd name="T4" fmla="*/ 29 w 29"/>
                <a:gd name="T5" fmla="*/ 53 h 53"/>
              </a:gdLst>
              <a:ahLst/>
              <a:cxnLst>
                <a:cxn ang="0">
                  <a:pos x="T0" y="T1"/>
                </a:cxn>
                <a:cxn ang="0">
                  <a:pos x="T2" y="T3"/>
                </a:cxn>
                <a:cxn ang="0">
                  <a:pos x="T4" y="T5"/>
                </a:cxn>
              </a:cxnLst>
              <a:rect l="0" t="0" r="r" b="b"/>
              <a:pathLst>
                <a:path w="29" h="53">
                  <a:moveTo>
                    <a:pt x="0" y="0"/>
                  </a:moveTo>
                  <a:lnTo>
                    <a:pt x="15" y="29"/>
                  </a:lnTo>
                  <a:lnTo>
                    <a:pt x="29" y="5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82" name="Line 143"/>
            <p:cNvSpPr>
              <a:spLocks noChangeShapeType="1"/>
            </p:cNvSpPr>
            <p:nvPr/>
          </p:nvSpPr>
          <p:spPr bwMode="auto">
            <a:xfrm>
              <a:off x="2438"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83" name="Freeform 144"/>
            <p:cNvSpPr>
              <a:spLocks/>
            </p:cNvSpPr>
            <p:nvPr/>
          </p:nvSpPr>
          <p:spPr bwMode="auto">
            <a:xfrm>
              <a:off x="2456" y="1566"/>
              <a:ext cx="22" cy="27"/>
            </a:xfrm>
            <a:custGeom>
              <a:avLst/>
              <a:gdLst>
                <a:gd name="T0" fmla="*/ 0 w 29"/>
                <a:gd name="T1" fmla="*/ 0 h 48"/>
                <a:gd name="T2" fmla="*/ 15 w 29"/>
                <a:gd name="T3" fmla="*/ 24 h 48"/>
                <a:gd name="T4" fmla="*/ 29 w 29"/>
                <a:gd name="T5" fmla="*/ 48 h 48"/>
              </a:gdLst>
              <a:ahLst/>
              <a:cxnLst>
                <a:cxn ang="0">
                  <a:pos x="T0" y="T1"/>
                </a:cxn>
                <a:cxn ang="0">
                  <a:pos x="T2" y="T3"/>
                </a:cxn>
                <a:cxn ang="0">
                  <a:pos x="T4" y="T5"/>
                </a:cxn>
              </a:cxnLst>
              <a:rect l="0" t="0" r="r" b="b"/>
              <a:pathLst>
                <a:path w="29" h="48">
                  <a:moveTo>
                    <a:pt x="0" y="0"/>
                  </a:moveTo>
                  <a:lnTo>
                    <a:pt x="15" y="24"/>
                  </a:lnTo>
                  <a:lnTo>
                    <a:pt x="29"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84" name="Line 145"/>
            <p:cNvSpPr>
              <a:spLocks noChangeShapeType="1"/>
            </p:cNvSpPr>
            <p:nvPr/>
          </p:nvSpPr>
          <p:spPr bwMode="auto">
            <a:xfrm>
              <a:off x="2478"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85" name="Freeform 146"/>
            <p:cNvSpPr>
              <a:spLocks/>
            </p:cNvSpPr>
            <p:nvPr/>
          </p:nvSpPr>
          <p:spPr bwMode="auto">
            <a:xfrm>
              <a:off x="2496" y="1617"/>
              <a:ext cx="22" cy="24"/>
            </a:xfrm>
            <a:custGeom>
              <a:avLst/>
              <a:gdLst>
                <a:gd name="T0" fmla="*/ 0 w 29"/>
                <a:gd name="T1" fmla="*/ 0 h 43"/>
                <a:gd name="T2" fmla="*/ 14 w 29"/>
                <a:gd name="T3" fmla="*/ 19 h 43"/>
                <a:gd name="T4" fmla="*/ 29 w 29"/>
                <a:gd name="T5" fmla="*/ 43 h 43"/>
              </a:gdLst>
              <a:ahLst/>
              <a:cxnLst>
                <a:cxn ang="0">
                  <a:pos x="T0" y="T1"/>
                </a:cxn>
                <a:cxn ang="0">
                  <a:pos x="T2" y="T3"/>
                </a:cxn>
                <a:cxn ang="0">
                  <a:pos x="T4" y="T5"/>
                </a:cxn>
              </a:cxnLst>
              <a:rect l="0" t="0" r="r" b="b"/>
              <a:pathLst>
                <a:path w="29" h="43">
                  <a:moveTo>
                    <a:pt x="0" y="0"/>
                  </a:moveTo>
                  <a:lnTo>
                    <a:pt x="14" y="19"/>
                  </a:lnTo>
                  <a:lnTo>
                    <a:pt x="29" y="4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86" name="Line 147"/>
            <p:cNvSpPr>
              <a:spLocks noChangeShapeType="1"/>
            </p:cNvSpPr>
            <p:nvPr/>
          </p:nvSpPr>
          <p:spPr bwMode="auto">
            <a:xfrm>
              <a:off x="2518"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87" name="Line 148"/>
            <p:cNvSpPr>
              <a:spLocks noChangeShapeType="1"/>
            </p:cNvSpPr>
            <p:nvPr/>
          </p:nvSpPr>
          <p:spPr bwMode="auto">
            <a:xfrm>
              <a:off x="2536"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88" name="Freeform 149"/>
            <p:cNvSpPr>
              <a:spLocks/>
            </p:cNvSpPr>
            <p:nvPr/>
          </p:nvSpPr>
          <p:spPr bwMode="auto">
            <a:xfrm>
              <a:off x="2554" y="1686"/>
              <a:ext cx="21" cy="20"/>
            </a:xfrm>
            <a:custGeom>
              <a:avLst/>
              <a:gdLst>
                <a:gd name="T0" fmla="*/ 0 w 29"/>
                <a:gd name="T1" fmla="*/ 0 h 34"/>
                <a:gd name="T2" fmla="*/ 14 w 29"/>
                <a:gd name="T3" fmla="*/ 20 h 34"/>
                <a:gd name="T4" fmla="*/ 29 w 29"/>
                <a:gd name="T5" fmla="*/ 34 h 34"/>
              </a:gdLst>
              <a:ahLst/>
              <a:cxnLst>
                <a:cxn ang="0">
                  <a:pos x="T0" y="T1"/>
                </a:cxn>
                <a:cxn ang="0">
                  <a:pos x="T2" y="T3"/>
                </a:cxn>
                <a:cxn ang="0">
                  <a:pos x="T4" y="T5"/>
                </a:cxn>
              </a:cxnLst>
              <a:rect l="0" t="0" r="r" b="b"/>
              <a:pathLst>
                <a:path w="29" h="34">
                  <a:moveTo>
                    <a:pt x="0" y="0"/>
                  </a:moveTo>
                  <a:lnTo>
                    <a:pt x="14" y="20"/>
                  </a:lnTo>
                  <a:lnTo>
                    <a:pt x="29" y="3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89" name="Line 150"/>
            <p:cNvSpPr>
              <a:spLocks noChangeShapeType="1"/>
            </p:cNvSpPr>
            <p:nvPr/>
          </p:nvSpPr>
          <p:spPr bwMode="auto">
            <a:xfrm>
              <a:off x="2575"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90" name="Freeform 151"/>
            <p:cNvSpPr>
              <a:spLocks/>
            </p:cNvSpPr>
            <p:nvPr/>
          </p:nvSpPr>
          <p:spPr bwMode="auto">
            <a:xfrm>
              <a:off x="2593" y="1725"/>
              <a:ext cx="21" cy="15"/>
            </a:xfrm>
            <a:custGeom>
              <a:avLst/>
              <a:gdLst>
                <a:gd name="T0" fmla="*/ 0 w 28"/>
                <a:gd name="T1" fmla="*/ 0 h 28"/>
                <a:gd name="T2" fmla="*/ 14 w 28"/>
                <a:gd name="T3" fmla="*/ 14 h 28"/>
                <a:gd name="T4" fmla="*/ 28 w 28"/>
                <a:gd name="T5" fmla="*/ 28 h 28"/>
              </a:gdLst>
              <a:ahLst/>
              <a:cxnLst>
                <a:cxn ang="0">
                  <a:pos x="T0" y="T1"/>
                </a:cxn>
                <a:cxn ang="0">
                  <a:pos x="T2" y="T3"/>
                </a:cxn>
                <a:cxn ang="0">
                  <a:pos x="T4" y="T5"/>
                </a:cxn>
              </a:cxnLst>
              <a:rect l="0" t="0" r="r" b="b"/>
              <a:pathLst>
                <a:path w="28" h="28">
                  <a:moveTo>
                    <a:pt x="0" y="0"/>
                  </a:moveTo>
                  <a:lnTo>
                    <a:pt x="14" y="14"/>
                  </a:lnTo>
                  <a:lnTo>
                    <a:pt x="28" y="2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91" name="Line 152"/>
            <p:cNvSpPr>
              <a:spLocks noChangeShapeType="1"/>
            </p:cNvSpPr>
            <p:nvPr/>
          </p:nvSpPr>
          <p:spPr bwMode="auto">
            <a:xfrm>
              <a:off x="2614"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92" name="Freeform 153"/>
            <p:cNvSpPr>
              <a:spLocks/>
            </p:cNvSpPr>
            <p:nvPr/>
          </p:nvSpPr>
          <p:spPr bwMode="auto">
            <a:xfrm>
              <a:off x="2632" y="1757"/>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93" name="Line 154"/>
            <p:cNvSpPr>
              <a:spLocks noChangeShapeType="1"/>
            </p:cNvSpPr>
            <p:nvPr/>
          </p:nvSpPr>
          <p:spPr bwMode="auto">
            <a:xfrm>
              <a:off x="2654"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94" name="Line 155"/>
            <p:cNvSpPr>
              <a:spLocks noChangeShapeType="1"/>
            </p:cNvSpPr>
            <p:nvPr/>
          </p:nvSpPr>
          <p:spPr bwMode="auto">
            <a:xfrm>
              <a:off x="2672"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95" name="Freeform 156"/>
            <p:cNvSpPr>
              <a:spLocks/>
            </p:cNvSpPr>
            <p:nvPr/>
          </p:nvSpPr>
          <p:spPr bwMode="auto">
            <a:xfrm>
              <a:off x="2690" y="1797"/>
              <a:ext cx="22" cy="11"/>
            </a:xfrm>
            <a:custGeom>
              <a:avLst/>
              <a:gdLst>
                <a:gd name="T0" fmla="*/ 0 w 29"/>
                <a:gd name="T1" fmla="*/ 0 h 19"/>
                <a:gd name="T2" fmla="*/ 14 w 29"/>
                <a:gd name="T3" fmla="*/ 10 h 19"/>
                <a:gd name="T4" fmla="*/ 29 w 29"/>
                <a:gd name="T5" fmla="*/ 19 h 19"/>
              </a:gdLst>
              <a:ahLst/>
              <a:cxnLst>
                <a:cxn ang="0">
                  <a:pos x="T0" y="T1"/>
                </a:cxn>
                <a:cxn ang="0">
                  <a:pos x="T2" y="T3"/>
                </a:cxn>
                <a:cxn ang="0">
                  <a:pos x="T4" y="T5"/>
                </a:cxn>
              </a:cxnLst>
              <a:rect l="0" t="0" r="r" b="b"/>
              <a:pathLst>
                <a:path w="29" h="19">
                  <a:moveTo>
                    <a:pt x="0" y="0"/>
                  </a:moveTo>
                  <a:lnTo>
                    <a:pt x="14" y="10"/>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96" name="Line 157"/>
            <p:cNvSpPr>
              <a:spLocks noChangeShapeType="1"/>
            </p:cNvSpPr>
            <p:nvPr/>
          </p:nvSpPr>
          <p:spPr bwMode="auto">
            <a:xfrm>
              <a:off x="2712"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97" name="Freeform 158"/>
            <p:cNvSpPr>
              <a:spLocks/>
            </p:cNvSpPr>
            <p:nvPr/>
          </p:nvSpPr>
          <p:spPr bwMode="auto">
            <a:xfrm>
              <a:off x="2730" y="1819"/>
              <a:ext cx="22" cy="11"/>
            </a:xfrm>
            <a:custGeom>
              <a:avLst/>
              <a:gdLst>
                <a:gd name="T0" fmla="*/ 0 w 29"/>
                <a:gd name="T1" fmla="*/ 0 h 19"/>
                <a:gd name="T2" fmla="*/ 14 w 29"/>
                <a:gd name="T3" fmla="*/ 9 h 19"/>
                <a:gd name="T4" fmla="*/ 29 w 29"/>
                <a:gd name="T5" fmla="*/ 19 h 19"/>
              </a:gdLst>
              <a:ahLst/>
              <a:cxnLst>
                <a:cxn ang="0">
                  <a:pos x="T0" y="T1"/>
                </a:cxn>
                <a:cxn ang="0">
                  <a:pos x="T2" y="T3"/>
                </a:cxn>
                <a:cxn ang="0">
                  <a:pos x="T4" y="T5"/>
                </a:cxn>
              </a:cxnLst>
              <a:rect l="0" t="0" r="r" b="b"/>
              <a:pathLst>
                <a:path w="29" h="19">
                  <a:moveTo>
                    <a:pt x="0" y="0"/>
                  </a:moveTo>
                  <a:lnTo>
                    <a:pt x="14" y="9"/>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98" name="Line 159"/>
            <p:cNvSpPr>
              <a:spLocks noChangeShapeType="1"/>
            </p:cNvSpPr>
            <p:nvPr/>
          </p:nvSpPr>
          <p:spPr bwMode="auto">
            <a:xfrm>
              <a:off x="2752"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99" name="Line 160"/>
            <p:cNvSpPr>
              <a:spLocks noChangeShapeType="1"/>
            </p:cNvSpPr>
            <p:nvPr/>
          </p:nvSpPr>
          <p:spPr bwMode="auto">
            <a:xfrm>
              <a:off x="2770"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00" name="Freeform 161"/>
            <p:cNvSpPr>
              <a:spLocks/>
            </p:cNvSpPr>
            <p:nvPr/>
          </p:nvSpPr>
          <p:spPr bwMode="auto">
            <a:xfrm>
              <a:off x="2788" y="1846"/>
              <a:ext cx="21" cy="5"/>
            </a:xfrm>
            <a:custGeom>
              <a:avLst/>
              <a:gdLst>
                <a:gd name="T0" fmla="*/ 0 w 28"/>
                <a:gd name="T1" fmla="*/ 0 h 9"/>
                <a:gd name="T2" fmla="*/ 14 w 28"/>
                <a:gd name="T3" fmla="*/ 4 h 9"/>
                <a:gd name="T4" fmla="*/ 28 w 28"/>
                <a:gd name="T5" fmla="*/ 9 h 9"/>
              </a:gdLst>
              <a:ahLst/>
              <a:cxnLst>
                <a:cxn ang="0">
                  <a:pos x="T0" y="T1"/>
                </a:cxn>
                <a:cxn ang="0">
                  <a:pos x="T2" y="T3"/>
                </a:cxn>
                <a:cxn ang="0">
                  <a:pos x="T4" y="T5"/>
                </a:cxn>
              </a:cxnLst>
              <a:rect l="0" t="0" r="r" b="b"/>
              <a:pathLst>
                <a:path w="28" h="9">
                  <a:moveTo>
                    <a:pt x="0" y="0"/>
                  </a:moveTo>
                  <a:lnTo>
                    <a:pt x="14" y="4"/>
                  </a:lnTo>
                  <a:lnTo>
                    <a:pt x="28"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01" name="Line 162"/>
            <p:cNvSpPr>
              <a:spLocks noChangeShapeType="1"/>
            </p:cNvSpPr>
            <p:nvPr/>
          </p:nvSpPr>
          <p:spPr bwMode="auto">
            <a:xfrm>
              <a:off x="2809"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02" name="Freeform 163"/>
            <p:cNvSpPr>
              <a:spLocks/>
            </p:cNvSpPr>
            <p:nvPr/>
          </p:nvSpPr>
          <p:spPr bwMode="auto">
            <a:xfrm>
              <a:off x="2827" y="1857"/>
              <a:ext cx="22" cy="5"/>
            </a:xfrm>
            <a:custGeom>
              <a:avLst/>
              <a:gdLst>
                <a:gd name="T0" fmla="*/ 0 w 29"/>
                <a:gd name="T1" fmla="*/ 0 h 9"/>
                <a:gd name="T2" fmla="*/ 15 w 29"/>
                <a:gd name="T3" fmla="*/ 5 h 9"/>
                <a:gd name="T4" fmla="*/ 29 w 29"/>
                <a:gd name="T5" fmla="*/ 9 h 9"/>
              </a:gdLst>
              <a:ahLst/>
              <a:cxnLst>
                <a:cxn ang="0">
                  <a:pos x="T0" y="T1"/>
                </a:cxn>
                <a:cxn ang="0">
                  <a:pos x="T2" y="T3"/>
                </a:cxn>
                <a:cxn ang="0">
                  <a:pos x="T4" y="T5"/>
                </a:cxn>
              </a:cxnLst>
              <a:rect l="0" t="0" r="r" b="b"/>
              <a:pathLst>
                <a:path w="29" h="9">
                  <a:moveTo>
                    <a:pt x="0" y="0"/>
                  </a:moveTo>
                  <a:lnTo>
                    <a:pt x="15" y="5"/>
                  </a:lnTo>
                  <a:lnTo>
                    <a:pt x="29"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03" name="Line 164"/>
            <p:cNvSpPr>
              <a:spLocks noChangeShapeType="1"/>
            </p:cNvSpPr>
            <p:nvPr/>
          </p:nvSpPr>
          <p:spPr bwMode="auto">
            <a:xfrm>
              <a:off x="2849"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04" name="Freeform 165"/>
            <p:cNvSpPr>
              <a:spLocks/>
            </p:cNvSpPr>
            <p:nvPr/>
          </p:nvSpPr>
          <p:spPr bwMode="auto">
            <a:xfrm>
              <a:off x="2867" y="1868"/>
              <a:ext cx="21" cy="5"/>
            </a:xfrm>
            <a:custGeom>
              <a:avLst/>
              <a:gdLst>
                <a:gd name="T0" fmla="*/ 0 w 29"/>
                <a:gd name="T1" fmla="*/ 0 h 10"/>
                <a:gd name="T2" fmla="*/ 14 w 29"/>
                <a:gd name="T3" fmla="*/ 5 h 10"/>
                <a:gd name="T4" fmla="*/ 29 w 29"/>
                <a:gd name="T5" fmla="*/ 10 h 10"/>
              </a:gdLst>
              <a:ahLst/>
              <a:cxnLst>
                <a:cxn ang="0">
                  <a:pos x="T0" y="T1"/>
                </a:cxn>
                <a:cxn ang="0">
                  <a:pos x="T2" y="T3"/>
                </a:cxn>
                <a:cxn ang="0">
                  <a:pos x="T4" y="T5"/>
                </a:cxn>
              </a:cxnLst>
              <a:rect l="0" t="0" r="r" b="b"/>
              <a:pathLst>
                <a:path w="29" h="10">
                  <a:moveTo>
                    <a:pt x="0" y="0"/>
                  </a:moveTo>
                  <a:lnTo>
                    <a:pt x="14" y="5"/>
                  </a:lnTo>
                  <a:lnTo>
                    <a:pt x="29"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05" name="Line 166"/>
            <p:cNvSpPr>
              <a:spLocks noChangeShapeType="1"/>
            </p:cNvSpPr>
            <p:nvPr/>
          </p:nvSpPr>
          <p:spPr bwMode="auto">
            <a:xfrm>
              <a:off x="2888"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06" name="Line 167"/>
            <p:cNvSpPr>
              <a:spLocks noChangeShapeType="1"/>
            </p:cNvSpPr>
            <p:nvPr/>
          </p:nvSpPr>
          <p:spPr bwMode="auto">
            <a:xfrm>
              <a:off x="2906"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07" name="Freeform 168"/>
            <p:cNvSpPr>
              <a:spLocks/>
            </p:cNvSpPr>
            <p:nvPr/>
          </p:nvSpPr>
          <p:spPr bwMode="auto">
            <a:xfrm>
              <a:off x="2924" y="1881"/>
              <a:ext cx="22" cy="3"/>
            </a:xfrm>
            <a:custGeom>
              <a:avLst/>
              <a:gdLst>
                <a:gd name="T0" fmla="*/ 0 w 29"/>
                <a:gd name="T1" fmla="*/ 0 h 5"/>
                <a:gd name="T2" fmla="*/ 14 w 29"/>
                <a:gd name="T3" fmla="*/ 5 h 5"/>
                <a:gd name="T4" fmla="*/ 29 w 29"/>
                <a:gd name="T5" fmla="*/ 5 h 5"/>
              </a:gdLst>
              <a:ahLst/>
              <a:cxnLst>
                <a:cxn ang="0">
                  <a:pos x="T0" y="T1"/>
                </a:cxn>
                <a:cxn ang="0">
                  <a:pos x="T2" y="T3"/>
                </a:cxn>
                <a:cxn ang="0">
                  <a:pos x="T4" y="T5"/>
                </a:cxn>
              </a:cxnLst>
              <a:rect l="0" t="0" r="r" b="b"/>
              <a:pathLst>
                <a:path w="29" h="5">
                  <a:moveTo>
                    <a:pt x="0" y="0"/>
                  </a:moveTo>
                  <a:lnTo>
                    <a:pt x="14"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08" name="Line 169"/>
            <p:cNvSpPr>
              <a:spLocks noChangeShapeType="1"/>
            </p:cNvSpPr>
            <p:nvPr/>
          </p:nvSpPr>
          <p:spPr bwMode="auto">
            <a:xfrm>
              <a:off x="2946"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09" name="Freeform 170"/>
            <p:cNvSpPr>
              <a:spLocks/>
            </p:cNvSpPr>
            <p:nvPr/>
          </p:nvSpPr>
          <p:spPr bwMode="auto">
            <a:xfrm>
              <a:off x="2964" y="1887"/>
              <a:ext cx="21" cy="2"/>
            </a:xfrm>
            <a:custGeom>
              <a:avLst/>
              <a:gdLst>
                <a:gd name="T0" fmla="*/ 0 w 28"/>
                <a:gd name="T1" fmla="*/ 0 h 4"/>
                <a:gd name="T2" fmla="*/ 14 w 28"/>
                <a:gd name="T3" fmla="*/ 4 h 4"/>
                <a:gd name="T4" fmla="*/ 28 w 28"/>
                <a:gd name="T5" fmla="*/ 4 h 4"/>
              </a:gdLst>
              <a:ahLst/>
              <a:cxnLst>
                <a:cxn ang="0">
                  <a:pos x="T0" y="T1"/>
                </a:cxn>
                <a:cxn ang="0">
                  <a:pos x="T2" y="T3"/>
                </a:cxn>
                <a:cxn ang="0">
                  <a:pos x="T4" y="T5"/>
                </a:cxn>
              </a:cxnLst>
              <a:rect l="0" t="0" r="r" b="b"/>
              <a:pathLst>
                <a:path w="28" h="4">
                  <a:moveTo>
                    <a:pt x="0" y="0"/>
                  </a:moveTo>
                  <a:lnTo>
                    <a:pt x="14" y="4"/>
                  </a:lnTo>
                  <a:lnTo>
                    <a:pt x="28"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10" name="Line 171"/>
            <p:cNvSpPr>
              <a:spLocks noChangeShapeType="1"/>
            </p:cNvSpPr>
            <p:nvPr/>
          </p:nvSpPr>
          <p:spPr bwMode="auto">
            <a:xfrm>
              <a:off x="2985"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11" name="Line 172"/>
            <p:cNvSpPr>
              <a:spLocks noChangeShapeType="1"/>
            </p:cNvSpPr>
            <p:nvPr/>
          </p:nvSpPr>
          <p:spPr bwMode="auto">
            <a:xfrm>
              <a:off x="3003"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12" name="Freeform 173"/>
            <p:cNvSpPr>
              <a:spLocks/>
            </p:cNvSpPr>
            <p:nvPr/>
          </p:nvSpPr>
          <p:spPr bwMode="auto">
            <a:xfrm>
              <a:off x="3021" y="1892"/>
              <a:ext cx="22" cy="3"/>
            </a:xfrm>
            <a:custGeom>
              <a:avLst/>
              <a:gdLst>
                <a:gd name="T0" fmla="*/ 0 w 29"/>
                <a:gd name="T1" fmla="*/ 0 h 5"/>
                <a:gd name="T2" fmla="*/ 15 w 29"/>
                <a:gd name="T3" fmla="*/ 5 h 5"/>
                <a:gd name="T4" fmla="*/ 29 w 29"/>
                <a:gd name="T5" fmla="*/ 5 h 5"/>
              </a:gdLst>
              <a:ahLst/>
              <a:cxnLst>
                <a:cxn ang="0">
                  <a:pos x="T0" y="T1"/>
                </a:cxn>
                <a:cxn ang="0">
                  <a:pos x="T2" y="T3"/>
                </a:cxn>
                <a:cxn ang="0">
                  <a:pos x="T4" y="T5"/>
                </a:cxn>
              </a:cxnLst>
              <a:rect l="0" t="0" r="r" b="b"/>
              <a:pathLst>
                <a:path w="29" h="5">
                  <a:moveTo>
                    <a:pt x="0" y="0"/>
                  </a:moveTo>
                  <a:lnTo>
                    <a:pt x="15"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13" name="Line 174"/>
            <p:cNvSpPr>
              <a:spLocks noChangeShapeType="1"/>
            </p:cNvSpPr>
            <p:nvPr/>
          </p:nvSpPr>
          <p:spPr bwMode="auto">
            <a:xfrm>
              <a:off x="3043"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14" name="Freeform 175"/>
            <p:cNvSpPr>
              <a:spLocks/>
            </p:cNvSpPr>
            <p:nvPr/>
          </p:nvSpPr>
          <p:spPr bwMode="auto">
            <a:xfrm>
              <a:off x="3061" y="1895"/>
              <a:ext cx="22" cy="2"/>
            </a:xfrm>
            <a:custGeom>
              <a:avLst/>
              <a:gdLst>
                <a:gd name="T0" fmla="*/ 0 w 29"/>
                <a:gd name="T1" fmla="*/ 0 h 5"/>
                <a:gd name="T2" fmla="*/ 15 w 29"/>
                <a:gd name="T3" fmla="*/ 0 h 5"/>
                <a:gd name="T4" fmla="*/ 29 w 29"/>
                <a:gd name="T5" fmla="*/ 5 h 5"/>
              </a:gdLst>
              <a:ahLst/>
              <a:cxnLst>
                <a:cxn ang="0">
                  <a:pos x="T0" y="T1"/>
                </a:cxn>
                <a:cxn ang="0">
                  <a:pos x="T2" y="T3"/>
                </a:cxn>
                <a:cxn ang="0">
                  <a:pos x="T4" y="T5"/>
                </a:cxn>
              </a:cxnLst>
              <a:rect l="0" t="0" r="r" b="b"/>
              <a:pathLst>
                <a:path w="29" h="5">
                  <a:moveTo>
                    <a:pt x="0" y="0"/>
                  </a:moveTo>
                  <a:lnTo>
                    <a:pt x="15" y="0"/>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15" name="Line 176"/>
            <p:cNvSpPr>
              <a:spLocks noChangeShapeType="1"/>
            </p:cNvSpPr>
            <p:nvPr/>
          </p:nvSpPr>
          <p:spPr bwMode="auto">
            <a:xfrm>
              <a:off x="308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16" name="Freeform 177"/>
            <p:cNvSpPr>
              <a:spLocks/>
            </p:cNvSpPr>
            <p:nvPr/>
          </p:nvSpPr>
          <p:spPr bwMode="auto">
            <a:xfrm>
              <a:off x="3101" y="1897"/>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17" name="Line 178"/>
            <p:cNvSpPr>
              <a:spLocks noChangeShapeType="1"/>
            </p:cNvSpPr>
            <p:nvPr/>
          </p:nvSpPr>
          <p:spPr bwMode="auto">
            <a:xfrm>
              <a:off x="312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18" name="Freeform 179"/>
            <p:cNvSpPr>
              <a:spLocks/>
            </p:cNvSpPr>
            <p:nvPr/>
          </p:nvSpPr>
          <p:spPr bwMode="auto">
            <a:xfrm>
              <a:off x="3141" y="1897"/>
              <a:ext cx="18" cy="3"/>
            </a:xfrm>
            <a:custGeom>
              <a:avLst/>
              <a:gdLst>
                <a:gd name="T0" fmla="*/ 0 w 24"/>
                <a:gd name="T1" fmla="*/ 0 h 5"/>
                <a:gd name="T2" fmla="*/ 9 w 24"/>
                <a:gd name="T3" fmla="*/ 0 h 5"/>
                <a:gd name="T4" fmla="*/ 24 w 24"/>
                <a:gd name="T5" fmla="*/ 5 h 5"/>
              </a:gdLst>
              <a:ahLst/>
              <a:cxnLst>
                <a:cxn ang="0">
                  <a:pos x="T0" y="T1"/>
                </a:cxn>
                <a:cxn ang="0">
                  <a:pos x="T2" y="T3"/>
                </a:cxn>
                <a:cxn ang="0">
                  <a:pos x="T4" y="T5"/>
                </a:cxn>
              </a:cxnLst>
              <a:rect l="0" t="0" r="r" b="b"/>
              <a:pathLst>
                <a:path w="24" h="5">
                  <a:moveTo>
                    <a:pt x="0" y="0"/>
                  </a:moveTo>
                  <a:lnTo>
                    <a:pt x="9" y="0"/>
                  </a:lnTo>
                  <a:lnTo>
                    <a:pt x="24"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19" name="Freeform 180"/>
            <p:cNvSpPr>
              <a:spLocks/>
            </p:cNvSpPr>
            <p:nvPr/>
          </p:nvSpPr>
          <p:spPr bwMode="auto">
            <a:xfrm>
              <a:off x="3159"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20" name="Line 181"/>
            <p:cNvSpPr>
              <a:spLocks noChangeShapeType="1"/>
            </p:cNvSpPr>
            <p:nvPr/>
          </p:nvSpPr>
          <p:spPr bwMode="auto">
            <a:xfrm>
              <a:off x="318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21" name="Freeform 182"/>
            <p:cNvSpPr>
              <a:spLocks/>
            </p:cNvSpPr>
            <p:nvPr/>
          </p:nvSpPr>
          <p:spPr bwMode="auto">
            <a:xfrm>
              <a:off x="3198" y="1900"/>
              <a:ext cx="21"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22" name="Line 183"/>
            <p:cNvSpPr>
              <a:spLocks noChangeShapeType="1"/>
            </p:cNvSpPr>
            <p:nvPr/>
          </p:nvSpPr>
          <p:spPr bwMode="auto">
            <a:xfrm>
              <a:off x="321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23" name="Line 184"/>
            <p:cNvSpPr>
              <a:spLocks noChangeShapeType="1"/>
            </p:cNvSpPr>
            <p:nvPr/>
          </p:nvSpPr>
          <p:spPr bwMode="auto">
            <a:xfrm>
              <a:off x="3237"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24" name="Freeform 185"/>
            <p:cNvSpPr>
              <a:spLocks/>
            </p:cNvSpPr>
            <p:nvPr/>
          </p:nvSpPr>
          <p:spPr bwMode="auto">
            <a:xfrm>
              <a:off x="3255" y="1900"/>
              <a:ext cx="22" cy="2"/>
            </a:xfrm>
            <a:custGeom>
              <a:avLst/>
              <a:gdLst>
                <a:gd name="T0" fmla="*/ 0 w 29"/>
                <a:gd name="T1" fmla="*/ 0 h 4"/>
                <a:gd name="T2" fmla="*/ 15 w 29"/>
                <a:gd name="T3" fmla="*/ 0 h 4"/>
                <a:gd name="T4" fmla="*/ 29 w 29"/>
                <a:gd name="T5" fmla="*/ 4 h 4"/>
              </a:gdLst>
              <a:ahLst/>
              <a:cxnLst>
                <a:cxn ang="0">
                  <a:pos x="T0" y="T1"/>
                </a:cxn>
                <a:cxn ang="0">
                  <a:pos x="T2" y="T3"/>
                </a:cxn>
                <a:cxn ang="0">
                  <a:pos x="T4" y="T5"/>
                </a:cxn>
              </a:cxnLst>
              <a:rect l="0" t="0" r="r" b="b"/>
              <a:pathLst>
                <a:path w="29" h="4">
                  <a:moveTo>
                    <a:pt x="0" y="0"/>
                  </a:moveTo>
                  <a:lnTo>
                    <a:pt x="15" y="0"/>
                  </a:lnTo>
                  <a:lnTo>
                    <a:pt x="29"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25" name="Line 186"/>
            <p:cNvSpPr>
              <a:spLocks noChangeShapeType="1"/>
            </p:cNvSpPr>
            <p:nvPr/>
          </p:nvSpPr>
          <p:spPr bwMode="auto">
            <a:xfrm>
              <a:off x="327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26" name="Freeform 187"/>
            <p:cNvSpPr>
              <a:spLocks/>
            </p:cNvSpPr>
            <p:nvPr/>
          </p:nvSpPr>
          <p:spPr bwMode="auto">
            <a:xfrm>
              <a:off x="3295" y="1902"/>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27" name="Line 188"/>
            <p:cNvSpPr>
              <a:spLocks noChangeShapeType="1"/>
            </p:cNvSpPr>
            <p:nvPr/>
          </p:nvSpPr>
          <p:spPr bwMode="auto">
            <a:xfrm>
              <a:off x="331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28" name="Freeform 189"/>
            <p:cNvSpPr>
              <a:spLocks/>
            </p:cNvSpPr>
            <p:nvPr/>
          </p:nvSpPr>
          <p:spPr bwMode="auto">
            <a:xfrm>
              <a:off x="3335"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29" name="Line 190"/>
            <p:cNvSpPr>
              <a:spLocks noChangeShapeType="1"/>
            </p:cNvSpPr>
            <p:nvPr/>
          </p:nvSpPr>
          <p:spPr bwMode="auto">
            <a:xfrm>
              <a:off x="3356"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30" name="Freeform 191"/>
            <p:cNvSpPr>
              <a:spLocks/>
            </p:cNvSpPr>
            <p:nvPr/>
          </p:nvSpPr>
          <p:spPr bwMode="auto">
            <a:xfrm>
              <a:off x="288" y="1901"/>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grpSp>
      <p:grpSp>
        <p:nvGrpSpPr>
          <p:cNvPr id="1031" name="Group 192"/>
          <p:cNvGrpSpPr>
            <a:grpSpLocks/>
          </p:cNvGrpSpPr>
          <p:nvPr/>
        </p:nvGrpSpPr>
        <p:grpSpPr bwMode="auto">
          <a:xfrm rot="-16200000">
            <a:off x="3602831" y="3196432"/>
            <a:ext cx="822325" cy="401638"/>
            <a:chOff x="253" y="586"/>
            <a:chExt cx="3121" cy="1317"/>
          </a:xfrm>
        </p:grpSpPr>
        <p:sp>
          <p:nvSpPr>
            <p:cNvPr id="1032" name="Line 193"/>
            <p:cNvSpPr>
              <a:spLocks noChangeShapeType="1"/>
            </p:cNvSpPr>
            <p:nvPr/>
          </p:nvSpPr>
          <p:spPr bwMode="auto">
            <a:xfrm>
              <a:off x="253"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33" name="Freeform 194"/>
            <p:cNvSpPr>
              <a:spLocks/>
            </p:cNvSpPr>
            <p:nvPr/>
          </p:nvSpPr>
          <p:spPr bwMode="auto">
            <a:xfrm>
              <a:off x="271"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34" name="Freeform 195"/>
            <p:cNvSpPr>
              <a:spLocks/>
            </p:cNvSpPr>
            <p:nvPr/>
          </p:nvSpPr>
          <p:spPr bwMode="auto">
            <a:xfrm>
              <a:off x="310" y="1902"/>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35" name="Line 196"/>
            <p:cNvSpPr>
              <a:spLocks noChangeShapeType="1"/>
            </p:cNvSpPr>
            <p:nvPr/>
          </p:nvSpPr>
          <p:spPr bwMode="auto">
            <a:xfrm>
              <a:off x="332"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36" name="Freeform 197"/>
            <p:cNvSpPr>
              <a:spLocks/>
            </p:cNvSpPr>
            <p:nvPr/>
          </p:nvSpPr>
          <p:spPr bwMode="auto">
            <a:xfrm>
              <a:off x="350" y="1900"/>
              <a:ext cx="22" cy="2"/>
            </a:xfrm>
            <a:custGeom>
              <a:avLst/>
              <a:gdLst>
                <a:gd name="T0" fmla="*/ 0 w 29"/>
                <a:gd name="T1" fmla="*/ 4 h 4"/>
                <a:gd name="T2" fmla="*/ 14 w 29"/>
                <a:gd name="T3" fmla="*/ 0 h 4"/>
                <a:gd name="T4" fmla="*/ 29 w 29"/>
                <a:gd name="T5" fmla="*/ 0 h 4"/>
              </a:gdLst>
              <a:ahLst/>
              <a:cxnLst>
                <a:cxn ang="0">
                  <a:pos x="T0" y="T1"/>
                </a:cxn>
                <a:cxn ang="0">
                  <a:pos x="T2" y="T3"/>
                </a:cxn>
                <a:cxn ang="0">
                  <a:pos x="T4" y="T5"/>
                </a:cxn>
              </a:cxnLst>
              <a:rect l="0" t="0" r="r" b="b"/>
              <a:pathLst>
                <a:path w="29" h="4">
                  <a:moveTo>
                    <a:pt x="0" y="4"/>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37" name="Line 198"/>
            <p:cNvSpPr>
              <a:spLocks noChangeShapeType="1"/>
            </p:cNvSpPr>
            <p:nvPr/>
          </p:nvSpPr>
          <p:spPr bwMode="auto">
            <a:xfrm>
              <a:off x="372"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38" name="Line 199"/>
            <p:cNvSpPr>
              <a:spLocks noChangeShapeType="1"/>
            </p:cNvSpPr>
            <p:nvPr/>
          </p:nvSpPr>
          <p:spPr bwMode="auto">
            <a:xfrm>
              <a:off x="39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39" name="Freeform 200"/>
            <p:cNvSpPr>
              <a:spLocks/>
            </p:cNvSpPr>
            <p:nvPr/>
          </p:nvSpPr>
          <p:spPr bwMode="auto">
            <a:xfrm>
              <a:off x="408" y="1900"/>
              <a:ext cx="21"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40" name="Line 201"/>
            <p:cNvSpPr>
              <a:spLocks noChangeShapeType="1"/>
            </p:cNvSpPr>
            <p:nvPr/>
          </p:nvSpPr>
          <p:spPr bwMode="auto">
            <a:xfrm>
              <a:off x="42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41" name="Freeform 202"/>
            <p:cNvSpPr>
              <a:spLocks/>
            </p:cNvSpPr>
            <p:nvPr/>
          </p:nvSpPr>
          <p:spPr bwMode="auto">
            <a:xfrm>
              <a:off x="447"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42" name="Freeform 203"/>
            <p:cNvSpPr>
              <a:spLocks/>
            </p:cNvSpPr>
            <p:nvPr/>
          </p:nvSpPr>
          <p:spPr bwMode="auto">
            <a:xfrm>
              <a:off x="468" y="1897"/>
              <a:ext cx="18" cy="3"/>
            </a:xfrm>
            <a:custGeom>
              <a:avLst/>
              <a:gdLst>
                <a:gd name="T0" fmla="*/ 0 w 24"/>
                <a:gd name="T1" fmla="*/ 5 h 5"/>
                <a:gd name="T2" fmla="*/ 15 w 24"/>
                <a:gd name="T3" fmla="*/ 0 h 5"/>
                <a:gd name="T4" fmla="*/ 24 w 24"/>
                <a:gd name="T5" fmla="*/ 0 h 5"/>
              </a:gdLst>
              <a:ahLst/>
              <a:cxnLst>
                <a:cxn ang="0">
                  <a:pos x="T0" y="T1"/>
                </a:cxn>
                <a:cxn ang="0">
                  <a:pos x="T2" y="T3"/>
                </a:cxn>
                <a:cxn ang="0">
                  <a:pos x="T4" y="T5"/>
                </a:cxn>
              </a:cxnLst>
              <a:rect l="0" t="0" r="r" b="b"/>
              <a:pathLst>
                <a:path w="24" h="5">
                  <a:moveTo>
                    <a:pt x="0" y="5"/>
                  </a:moveTo>
                  <a:lnTo>
                    <a:pt x="15"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43" name="Line 204"/>
            <p:cNvSpPr>
              <a:spLocks noChangeShapeType="1"/>
            </p:cNvSpPr>
            <p:nvPr/>
          </p:nvSpPr>
          <p:spPr bwMode="auto">
            <a:xfrm>
              <a:off x="48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44" name="Freeform 205"/>
            <p:cNvSpPr>
              <a:spLocks/>
            </p:cNvSpPr>
            <p:nvPr/>
          </p:nvSpPr>
          <p:spPr bwMode="auto">
            <a:xfrm>
              <a:off x="504" y="1897"/>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45" name="Line 206"/>
            <p:cNvSpPr>
              <a:spLocks noChangeShapeType="1"/>
            </p:cNvSpPr>
            <p:nvPr/>
          </p:nvSpPr>
          <p:spPr bwMode="auto">
            <a:xfrm>
              <a:off x="52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46" name="Freeform 207"/>
            <p:cNvSpPr>
              <a:spLocks/>
            </p:cNvSpPr>
            <p:nvPr/>
          </p:nvSpPr>
          <p:spPr bwMode="auto">
            <a:xfrm>
              <a:off x="544" y="1895"/>
              <a:ext cx="22" cy="2"/>
            </a:xfrm>
            <a:custGeom>
              <a:avLst/>
              <a:gdLst>
                <a:gd name="T0" fmla="*/ 0 w 29"/>
                <a:gd name="T1" fmla="*/ 5 h 5"/>
                <a:gd name="T2" fmla="*/ 14 w 29"/>
                <a:gd name="T3" fmla="*/ 0 h 5"/>
                <a:gd name="T4" fmla="*/ 29 w 29"/>
                <a:gd name="T5" fmla="*/ 0 h 5"/>
              </a:gdLst>
              <a:ahLst/>
              <a:cxnLst>
                <a:cxn ang="0">
                  <a:pos x="T0" y="T1"/>
                </a:cxn>
                <a:cxn ang="0">
                  <a:pos x="T2" y="T3"/>
                </a:cxn>
                <a:cxn ang="0">
                  <a:pos x="T4" y="T5"/>
                </a:cxn>
              </a:cxnLst>
              <a:rect l="0" t="0" r="r" b="b"/>
              <a:pathLst>
                <a:path w="29" h="5">
                  <a:moveTo>
                    <a:pt x="0" y="5"/>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47" name="Line 208"/>
            <p:cNvSpPr>
              <a:spLocks noChangeShapeType="1"/>
            </p:cNvSpPr>
            <p:nvPr/>
          </p:nvSpPr>
          <p:spPr bwMode="auto">
            <a:xfrm>
              <a:off x="566"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48" name="Freeform 209"/>
            <p:cNvSpPr>
              <a:spLocks/>
            </p:cNvSpPr>
            <p:nvPr/>
          </p:nvSpPr>
          <p:spPr bwMode="auto">
            <a:xfrm>
              <a:off x="584" y="1892"/>
              <a:ext cx="22" cy="3"/>
            </a:xfrm>
            <a:custGeom>
              <a:avLst/>
              <a:gdLst>
                <a:gd name="T0" fmla="*/ 0 w 29"/>
                <a:gd name="T1" fmla="*/ 5 h 5"/>
                <a:gd name="T2" fmla="*/ 14 w 29"/>
                <a:gd name="T3" fmla="*/ 5 h 5"/>
                <a:gd name="T4" fmla="*/ 29 w 29"/>
                <a:gd name="T5" fmla="*/ 0 h 5"/>
              </a:gdLst>
              <a:ahLst/>
              <a:cxnLst>
                <a:cxn ang="0">
                  <a:pos x="T0" y="T1"/>
                </a:cxn>
                <a:cxn ang="0">
                  <a:pos x="T2" y="T3"/>
                </a:cxn>
                <a:cxn ang="0">
                  <a:pos x="T4" y="T5"/>
                </a:cxn>
              </a:cxnLst>
              <a:rect l="0" t="0" r="r" b="b"/>
              <a:pathLst>
                <a:path w="29" h="5">
                  <a:moveTo>
                    <a:pt x="0" y="5"/>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49" name="Line 210"/>
            <p:cNvSpPr>
              <a:spLocks noChangeShapeType="1"/>
            </p:cNvSpPr>
            <p:nvPr/>
          </p:nvSpPr>
          <p:spPr bwMode="auto">
            <a:xfrm flipV="1">
              <a:off x="606"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50" name="Line 211"/>
            <p:cNvSpPr>
              <a:spLocks noChangeShapeType="1"/>
            </p:cNvSpPr>
            <p:nvPr/>
          </p:nvSpPr>
          <p:spPr bwMode="auto">
            <a:xfrm>
              <a:off x="624"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51" name="Freeform 212"/>
            <p:cNvSpPr>
              <a:spLocks/>
            </p:cNvSpPr>
            <p:nvPr/>
          </p:nvSpPr>
          <p:spPr bwMode="auto">
            <a:xfrm>
              <a:off x="642" y="1887"/>
              <a:ext cx="21" cy="2"/>
            </a:xfrm>
            <a:custGeom>
              <a:avLst/>
              <a:gdLst>
                <a:gd name="T0" fmla="*/ 0 w 28"/>
                <a:gd name="T1" fmla="*/ 4 h 4"/>
                <a:gd name="T2" fmla="*/ 14 w 28"/>
                <a:gd name="T3" fmla="*/ 4 h 4"/>
                <a:gd name="T4" fmla="*/ 28 w 28"/>
                <a:gd name="T5" fmla="*/ 0 h 4"/>
              </a:gdLst>
              <a:ahLst/>
              <a:cxnLst>
                <a:cxn ang="0">
                  <a:pos x="T0" y="T1"/>
                </a:cxn>
                <a:cxn ang="0">
                  <a:pos x="T2" y="T3"/>
                </a:cxn>
                <a:cxn ang="0">
                  <a:pos x="T4" y="T5"/>
                </a:cxn>
              </a:cxnLst>
              <a:rect l="0" t="0" r="r" b="b"/>
              <a:pathLst>
                <a:path w="28" h="4">
                  <a:moveTo>
                    <a:pt x="0" y="4"/>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52" name="Line 213"/>
            <p:cNvSpPr>
              <a:spLocks noChangeShapeType="1"/>
            </p:cNvSpPr>
            <p:nvPr/>
          </p:nvSpPr>
          <p:spPr bwMode="auto">
            <a:xfrm flipV="1">
              <a:off x="663"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53" name="Freeform 214"/>
            <p:cNvSpPr>
              <a:spLocks/>
            </p:cNvSpPr>
            <p:nvPr/>
          </p:nvSpPr>
          <p:spPr bwMode="auto">
            <a:xfrm>
              <a:off x="681" y="1881"/>
              <a:ext cx="22" cy="3"/>
            </a:xfrm>
            <a:custGeom>
              <a:avLst/>
              <a:gdLst>
                <a:gd name="T0" fmla="*/ 0 w 29"/>
                <a:gd name="T1" fmla="*/ 5 h 5"/>
                <a:gd name="T2" fmla="*/ 15 w 29"/>
                <a:gd name="T3" fmla="*/ 5 h 5"/>
                <a:gd name="T4" fmla="*/ 29 w 29"/>
                <a:gd name="T5" fmla="*/ 0 h 5"/>
              </a:gdLst>
              <a:ahLst/>
              <a:cxnLst>
                <a:cxn ang="0">
                  <a:pos x="T0" y="T1"/>
                </a:cxn>
                <a:cxn ang="0">
                  <a:pos x="T2" y="T3"/>
                </a:cxn>
                <a:cxn ang="0">
                  <a:pos x="T4" y="T5"/>
                </a:cxn>
              </a:cxnLst>
              <a:rect l="0" t="0" r="r" b="b"/>
              <a:pathLst>
                <a:path w="29" h="5">
                  <a:moveTo>
                    <a:pt x="0" y="5"/>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54" name="Line 215"/>
            <p:cNvSpPr>
              <a:spLocks noChangeShapeType="1"/>
            </p:cNvSpPr>
            <p:nvPr/>
          </p:nvSpPr>
          <p:spPr bwMode="auto">
            <a:xfrm flipV="1">
              <a:off x="703"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55" name="Line 216"/>
            <p:cNvSpPr>
              <a:spLocks noChangeShapeType="1"/>
            </p:cNvSpPr>
            <p:nvPr/>
          </p:nvSpPr>
          <p:spPr bwMode="auto">
            <a:xfrm flipV="1">
              <a:off x="721"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56" name="Freeform 217"/>
            <p:cNvSpPr>
              <a:spLocks/>
            </p:cNvSpPr>
            <p:nvPr/>
          </p:nvSpPr>
          <p:spPr bwMode="auto">
            <a:xfrm>
              <a:off x="739" y="1868"/>
              <a:ext cx="21" cy="5"/>
            </a:xfrm>
            <a:custGeom>
              <a:avLst/>
              <a:gdLst>
                <a:gd name="T0" fmla="*/ 0 w 29"/>
                <a:gd name="T1" fmla="*/ 10 h 10"/>
                <a:gd name="T2" fmla="*/ 15 w 29"/>
                <a:gd name="T3" fmla="*/ 5 h 10"/>
                <a:gd name="T4" fmla="*/ 29 w 29"/>
                <a:gd name="T5" fmla="*/ 0 h 10"/>
              </a:gdLst>
              <a:ahLst/>
              <a:cxnLst>
                <a:cxn ang="0">
                  <a:pos x="T0" y="T1"/>
                </a:cxn>
                <a:cxn ang="0">
                  <a:pos x="T2" y="T3"/>
                </a:cxn>
                <a:cxn ang="0">
                  <a:pos x="T4" y="T5"/>
                </a:cxn>
              </a:cxnLst>
              <a:rect l="0" t="0" r="r" b="b"/>
              <a:pathLst>
                <a:path w="29" h="10">
                  <a:moveTo>
                    <a:pt x="0" y="10"/>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57" name="Line 218"/>
            <p:cNvSpPr>
              <a:spLocks noChangeShapeType="1"/>
            </p:cNvSpPr>
            <p:nvPr/>
          </p:nvSpPr>
          <p:spPr bwMode="auto">
            <a:xfrm flipV="1">
              <a:off x="760"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58" name="Freeform 219"/>
            <p:cNvSpPr>
              <a:spLocks/>
            </p:cNvSpPr>
            <p:nvPr/>
          </p:nvSpPr>
          <p:spPr bwMode="auto">
            <a:xfrm>
              <a:off x="778" y="1857"/>
              <a:ext cx="22" cy="5"/>
            </a:xfrm>
            <a:custGeom>
              <a:avLst/>
              <a:gdLst>
                <a:gd name="T0" fmla="*/ 0 w 29"/>
                <a:gd name="T1" fmla="*/ 9 h 9"/>
                <a:gd name="T2" fmla="*/ 14 w 29"/>
                <a:gd name="T3" fmla="*/ 5 h 9"/>
                <a:gd name="T4" fmla="*/ 29 w 29"/>
                <a:gd name="T5" fmla="*/ 0 h 9"/>
              </a:gdLst>
              <a:ahLst/>
              <a:cxnLst>
                <a:cxn ang="0">
                  <a:pos x="T0" y="T1"/>
                </a:cxn>
                <a:cxn ang="0">
                  <a:pos x="T2" y="T3"/>
                </a:cxn>
                <a:cxn ang="0">
                  <a:pos x="T4" y="T5"/>
                </a:cxn>
              </a:cxnLst>
              <a:rect l="0" t="0" r="r" b="b"/>
              <a:pathLst>
                <a:path w="29" h="9">
                  <a:moveTo>
                    <a:pt x="0" y="9"/>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59" name="Line 220"/>
            <p:cNvSpPr>
              <a:spLocks noChangeShapeType="1"/>
            </p:cNvSpPr>
            <p:nvPr/>
          </p:nvSpPr>
          <p:spPr bwMode="auto">
            <a:xfrm flipV="1">
              <a:off x="800"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60" name="Freeform 221"/>
            <p:cNvSpPr>
              <a:spLocks/>
            </p:cNvSpPr>
            <p:nvPr/>
          </p:nvSpPr>
          <p:spPr bwMode="auto">
            <a:xfrm>
              <a:off x="818" y="1846"/>
              <a:ext cx="21" cy="5"/>
            </a:xfrm>
            <a:custGeom>
              <a:avLst/>
              <a:gdLst>
                <a:gd name="T0" fmla="*/ 0 w 28"/>
                <a:gd name="T1" fmla="*/ 9 h 9"/>
                <a:gd name="T2" fmla="*/ 14 w 28"/>
                <a:gd name="T3" fmla="*/ 4 h 9"/>
                <a:gd name="T4" fmla="*/ 28 w 28"/>
                <a:gd name="T5" fmla="*/ 0 h 9"/>
              </a:gdLst>
              <a:ahLst/>
              <a:cxnLst>
                <a:cxn ang="0">
                  <a:pos x="T0" y="T1"/>
                </a:cxn>
                <a:cxn ang="0">
                  <a:pos x="T2" y="T3"/>
                </a:cxn>
                <a:cxn ang="0">
                  <a:pos x="T4" y="T5"/>
                </a:cxn>
              </a:cxnLst>
              <a:rect l="0" t="0" r="r" b="b"/>
              <a:pathLst>
                <a:path w="28" h="9">
                  <a:moveTo>
                    <a:pt x="0" y="9"/>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61" name="Line 222"/>
            <p:cNvSpPr>
              <a:spLocks noChangeShapeType="1"/>
            </p:cNvSpPr>
            <p:nvPr/>
          </p:nvSpPr>
          <p:spPr bwMode="auto">
            <a:xfrm flipV="1">
              <a:off x="839"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62" name="Line 223"/>
            <p:cNvSpPr>
              <a:spLocks noChangeShapeType="1"/>
            </p:cNvSpPr>
            <p:nvPr/>
          </p:nvSpPr>
          <p:spPr bwMode="auto">
            <a:xfrm flipV="1">
              <a:off x="857"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63" name="Freeform 224"/>
            <p:cNvSpPr>
              <a:spLocks/>
            </p:cNvSpPr>
            <p:nvPr/>
          </p:nvSpPr>
          <p:spPr bwMode="auto">
            <a:xfrm>
              <a:off x="875" y="1819"/>
              <a:ext cx="22" cy="11"/>
            </a:xfrm>
            <a:custGeom>
              <a:avLst/>
              <a:gdLst>
                <a:gd name="T0" fmla="*/ 0 w 29"/>
                <a:gd name="T1" fmla="*/ 19 h 19"/>
                <a:gd name="T2" fmla="*/ 15 w 29"/>
                <a:gd name="T3" fmla="*/ 9 h 19"/>
                <a:gd name="T4" fmla="*/ 29 w 29"/>
                <a:gd name="T5" fmla="*/ 0 h 19"/>
              </a:gdLst>
              <a:ahLst/>
              <a:cxnLst>
                <a:cxn ang="0">
                  <a:pos x="T0" y="T1"/>
                </a:cxn>
                <a:cxn ang="0">
                  <a:pos x="T2" y="T3"/>
                </a:cxn>
                <a:cxn ang="0">
                  <a:pos x="T4" y="T5"/>
                </a:cxn>
              </a:cxnLst>
              <a:rect l="0" t="0" r="r" b="b"/>
              <a:pathLst>
                <a:path w="29" h="19">
                  <a:moveTo>
                    <a:pt x="0" y="19"/>
                  </a:moveTo>
                  <a:lnTo>
                    <a:pt x="15" y="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64" name="Line 225"/>
            <p:cNvSpPr>
              <a:spLocks noChangeShapeType="1"/>
            </p:cNvSpPr>
            <p:nvPr/>
          </p:nvSpPr>
          <p:spPr bwMode="auto">
            <a:xfrm flipV="1">
              <a:off x="897"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65" name="Freeform 226"/>
            <p:cNvSpPr>
              <a:spLocks/>
            </p:cNvSpPr>
            <p:nvPr/>
          </p:nvSpPr>
          <p:spPr bwMode="auto">
            <a:xfrm>
              <a:off x="915" y="1797"/>
              <a:ext cx="22" cy="11"/>
            </a:xfrm>
            <a:custGeom>
              <a:avLst/>
              <a:gdLst>
                <a:gd name="T0" fmla="*/ 0 w 29"/>
                <a:gd name="T1" fmla="*/ 19 h 19"/>
                <a:gd name="T2" fmla="*/ 15 w 29"/>
                <a:gd name="T3" fmla="*/ 10 h 19"/>
                <a:gd name="T4" fmla="*/ 29 w 29"/>
                <a:gd name="T5" fmla="*/ 0 h 19"/>
              </a:gdLst>
              <a:ahLst/>
              <a:cxnLst>
                <a:cxn ang="0">
                  <a:pos x="T0" y="T1"/>
                </a:cxn>
                <a:cxn ang="0">
                  <a:pos x="T2" y="T3"/>
                </a:cxn>
                <a:cxn ang="0">
                  <a:pos x="T4" y="T5"/>
                </a:cxn>
              </a:cxnLst>
              <a:rect l="0" t="0" r="r" b="b"/>
              <a:pathLst>
                <a:path w="29" h="19">
                  <a:moveTo>
                    <a:pt x="0" y="19"/>
                  </a:moveTo>
                  <a:lnTo>
                    <a:pt x="15" y="1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66" name="Line 227"/>
            <p:cNvSpPr>
              <a:spLocks noChangeShapeType="1"/>
            </p:cNvSpPr>
            <p:nvPr/>
          </p:nvSpPr>
          <p:spPr bwMode="auto">
            <a:xfrm flipV="1">
              <a:off x="937"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67" name="Line 228"/>
            <p:cNvSpPr>
              <a:spLocks noChangeShapeType="1"/>
            </p:cNvSpPr>
            <p:nvPr/>
          </p:nvSpPr>
          <p:spPr bwMode="auto">
            <a:xfrm flipV="1">
              <a:off x="955"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68" name="Freeform 229"/>
            <p:cNvSpPr>
              <a:spLocks/>
            </p:cNvSpPr>
            <p:nvPr/>
          </p:nvSpPr>
          <p:spPr bwMode="auto">
            <a:xfrm>
              <a:off x="973" y="1757"/>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69" name="Line 230"/>
            <p:cNvSpPr>
              <a:spLocks noChangeShapeType="1"/>
            </p:cNvSpPr>
            <p:nvPr/>
          </p:nvSpPr>
          <p:spPr bwMode="auto">
            <a:xfrm flipV="1">
              <a:off x="995"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70" name="Freeform 231"/>
            <p:cNvSpPr>
              <a:spLocks/>
            </p:cNvSpPr>
            <p:nvPr/>
          </p:nvSpPr>
          <p:spPr bwMode="auto">
            <a:xfrm>
              <a:off x="1013" y="1725"/>
              <a:ext cx="21" cy="15"/>
            </a:xfrm>
            <a:custGeom>
              <a:avLst/>
              <a:gdLst>
                <a:gd name="T0" fmla="*/ 0 w 28"/>
                <a:gd name="T1" fmla="*/ 28 h 28"/>
                <a:gd name="T2" fmla="*/ 14 w 28"/>
                <a:gd name="T3" fmla="*/ 14 h 28"/>
                <a:gd name="T4" fmla="*/ 28 w 28"/>
                <a:gd name="T5" fmla="*/ 0 h 28"/>
              </a:gdLst>
              <a:ahLst/>
              <a:cxnLst>
                <a:cxn ang="0">
                  <a:pos x="T0" y="T1"/>
                </a:cxn>
                <a:cxn ang="0">
                  <a:pos x="T2" y="T3"/>
                </a:cxn>
                <a:cxn ang="0">
                  <a:pos x="T4" y="T5"/>
                </a:cxn>
              </a:cxnLst>
              <a:rect l="0" t="0" r="r" b="b"/>
              <a:pathLst>
                <a:path w="28" h="28">
                  <a:moveTo>
                    <a:pt x="0" y="28"/>
                  </a:moveTo>
                  <a:lnTo>
                    <a:pt x="14" y="1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71" name="Line 232"/>
            <p:cNvSpPr>
              <a:spLocks noChangeShapeType="1"/>
            </p:cNvSpPr>
            <p:nvPr/>
          </p:nvSpPr>
          <p:spPr bwMode="auto">
            <a:xfrm flipV="1">
              <a:off x="1034"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72" name="Freeform 233"/>
            <p:cNvSpPr>
              <a:spLocks/>
            </p:cNvSpPr>
            <p:nvPr/>
          </p:nvSpPr>
          <p:spPr bwMode="auto">
            <a:xfrm>
              <a:off x="1052" y="1686"/>
              <a:ext cx="21" cy="20"/>
            </a:xfrm>
            <a:custGeom>
              <a:avLst/>
              <a:gdLst>
                <a:gd name="T0" fmla="*/ 0 w 29"/>
                <a:gd name="T1" fmla="*/ 34 h 34"/>
                <a:gd name="T2" fmla="*/ 15 w 29"/>
                <a:gd name="T3" fmla="*/ 20 h 34"/>
                <a:gd name="T4" fmla="*/ 29 w 29"/>
                <a:gd name="T5" fmla="*/ 0 h 34"/>
              </a:gdLst>
              <a:ahLst/>
              <a:cxnLst>
                <a:cxn ang="0">
                  <a:pos x="T0" y="T1"/>
                </a:cxn>
                <a:cxn ang="0">
                  <a:pos x="T2" y="T3"/>
                </a:cxn>
                <a:cxn ang="0">
                  <a:pos x="T4" y="T5"/>
                </a:cxn>
              </a:cxnLst>
              <a:rect l="0" t="0" r="r" b="b"/>
              <a:pathLst>
                <a:path w="29" h="34">
                  <a:moveTo>
                    <a:pt x="0" y="34"/>
                  </a:moveTo>
                  <a:lnTo>
                    <a:pt x="15" y="2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73" name="Line 234"/>
            <p:cNvSpPr>
              <a:spLocks noChangeShapeType="1"/>
            </p:cNvSpPr>
            <p:nvPr/>
          </p:nvSpPr>
          <p:spPr bwMode="auto">
            <a:xfrm flipV="1">
              <a:off x="1073"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74" name="Line 235"/>
            <p:cNvSpPr>
              <a:spLocks noChangeShapeType="1"/>
            </p:cNvSpPr>
            <p:nvPr/>
          </p:nvSpPr>
          <p:spPr bwMode="auto">
            <a:xfrm flipV="1">
              <a:off x="1091"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75" name="Freeform 236"/>
            <p:cNvSpPr>
              <a:spLocks/>
            </p:cNvSpPr>
            <p:nvPr/>
          </p:nvSpPr>
          <p:spPr bwMode="auto">
            <a:xfrm>
              <a:off x="1109" y="1617"/>
              <a:ext cx="22" cy="24"/>
            </a:xfrm>
            <a:custGeom>
              <a:avLst/>
              <a:gdLst>
                <a:gd name="T0" fmla="*/ 0 w 29"/>
                <a:gd name="T1" fmla="*/ 43 h 43"/>
                <a:gd name="T2" fmla="*/ 15 w 29"/>
                <a:gd name="T3" fmla="*/ 19 h 43"/>
                <a:gd name="T4" fmla="*/ 29 w 29"/>
                <a:gd name="T5" fmla="*/ 0 h 43"/>
              </a:gdLst>
              <a:ahLst/>
              <a:cxnLst>
                <a:cxn ang="0">
                  <a:pos x="T0" y="T1"/>
                </a:cxn>
                <a:cxn ang="0">
                  <a:pos x="T2" y="T3"/>
                </a:cxn>
                <a:cxn ang="0">
                  <a:pos x="T4" y="T5"/>
                </a:cxn>
              </a:cxnLst>
              <a:rect l="0" t="0" r="r" b="b"/>
              <a:pathLst>
                <a:path w="29" h="43">
                  <a:moveTo>
                    <a:pt x="0" y="43"/>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76" name="Line 237"/>
            <p:cNvSpPr>
              <a:spLocks noChangeShapeType="1"/>
            </p:cNvSpPr>
            <p:nvPr/>
          </p:nvSpPr>
          <p:spPr bwMode="auto">
            <a:xfrm flipV="1">
              <a:off x="1131"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77" name="Freeform 238"/>
            <p:cNvSpPr>
              <a:spLocks/>
            </p:cNvSpPr>
            <p:nvPr/>
          </p:nvSpPr>
          <p:spPr bwMode="auto">
            <a:xfrm>
              <a:off x="1149" y="1566"/>
              <a:ext cx="22" cy="27"/>
            </a:xfrm>
            <a:custGeom>
              <a:avLst/>
              <a:gdLst>
                <a:gd name="T0" fmla="*/ 0 w 29"/>
                <a:gd name="T1" fmla="*/ 48 h 48"/>
                <a:gd name="T2" fmla="*/ 14 w 29"/>
                <a:gd name="T3" fmla="*/ 24 h 48"/>
                <a:gd name="T4" fmla="*/ 29 w 29"/>
                <a:gd name="T5" fmla="*/ 0 h 48"/>
              </a:gdLst>
              <a:ahLst/>
              <a:cxnLst>
                <a:cxn ang="0">
                  <a:pos x="T0" y="T1"/>
                </a:cxn>
                <a:cxn ang="0">
                  <a:pos x="T2" y="T3"/>
                </a:cxn>
                <a:cxn ang="0">
                  <a:pos x="T4" y="T5"/>
                </a:cxn>
              </a:cxnLst>
              <a:rect l="0" t="0" r="r" b="b"/>
              <a:pathLst>
                <a:path w="29" h="48">
                  <a:moveTo>
                    <a:pt x="0" y="48"/>
                  </a:moveTo>
                  <a:lnTo>
                    <a:pt x="14" y="2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78" name="Line 239"/>
            <p:cNvSpPr>
              <a:spLocks noChangeShapeType="1"/>
            </p:cNvSpPr>
            <p:nvPr/>
          </p:nvSpPr>
          <p:spPr bwMode="auto">
            <a:xfrm flipV="1">
              <a:off x="1171"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79" name="Freeform 240"/>
            <p:cNvSpPr>
              <a:spLocks/>
            </p:cNvSpPr>
            <p:nvPr/>
          </p:nvSpPr>
          <p:spPr bwMode="auto">
            <a:xfrm>
              <a:off x="1189" y="1506"/>
              <a:ext cx="22" cy="30"/>
            </a:xfrm>
            <a:custGeom>
              <a:avLst/>
              <a:gdLst>
                <a:gd name="T0" fmla="*/ 0 w 29"/>
                <a:gd name="T1" fmla="*/ 53 h 53"/>
                <a:gd name="T2" fmla="*/ 14 w 29"/>
                <a:gd name="T3" fmla="*/ 29 h 53"/>
                <a:gd name="T4" fmla="*/ 29 w 29"/>
                <a:gd name="T5" fmla="*/ 0 h 53"/>
              </a:gdLst>
              <a:ahLst/>
              <a:cxnLst>
                <a:cxn ang="0">
                  <a:pos x="T0" y="T1"/>
                </a:cxn>
                <a:cxn ang="0">
                  <a:pos x="T2" y="T3"/>
                </a:cxn>
                <a:cxn ang="0">
                  <a:pos x="T4" y="T5"/>
                </a:cxn>
              </a:cxnLst>
              <a:rect l="0" t="0" r="r" b="b"/>
              <a:pathLst>
                <a:path w="29" h="53">
                  <a:moveTo>
                    <a:pt x="0" y="53"/>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80" name="Line 241"/>
            <p:cNvSpPr>
              <a:spLocks noChangeShapeType="1"/>
            </p:cNvSpPr>
            <p:nvPr/>
          </p:nvSpPr>
          <p:spPr bwMode="auto">
            <a:xfrm flipV="1">
              <a:off x="1211"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81" name="Line 242"/>
            <p:cNvSpPr>
              <a:spLocks noChangeShapeType="1"/>
            </p:cNvSpPr>
            <p:nvPr/>
          </p:nvSpPr>
          <p:spPr bwMode="auto">
            <a:xfrm flipV="1">
              <a:off x="1228"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82" name="Freeform 243"/>
            <p:cNvSpPr>
              <a:spLocks/>
            </p:cNvSpPr>
            <p:nvPr/>
          </p:nvSpPr>
          <p:spPr bwMode="auto">
            <a:xfrm>
              <a:off x="1246" y="1409"/>
              <a:ext cx="22" cy="32"/>
            </a:xfrm>
            <a:custGeom>
              <a:avLst/>
              <a:gdLst>
                <a:gd name="T0" fmla="*/ 0 w 29"/>
                <a:gd name="T1" fmla="*/ 58 h 58"/>
                <a:gd name="T2" fmla="*/ 15 w 29"/>
                <a:gd name="T3" fmla="*/ 29 h 58"/>
                <a:gd name="T4" fmla="*/ 29 w 29"/>
                <a:gd name="T5" fmla="*/ 0 h 58"/>
              </a:gdLst>
              <a:ahLst/>
              <a:cxnLst>
                <a:cxn ang="0">
                  <a:pos x="T0" y="T1"/>
                </a:cxn>
                <a:cxn ang="0">
                  <a:pos x="T2" y="T3"/>
                </a:cxn>
                <a:cxn ang="0">
                  <a:pos x="T4" y="T5"/>
                </a:cxn>
              </a:cxnLst>
              <a:rect l="0" t="0" r="r" b="b"/>
              <a:pathLst>
                <a:path w="29" h="58">
                  <a:moveTo>
                    <a:pt x="0" y="58"/>
                  </a:moveTo>
                  <a:lnTo>
                    <a:pt x="15"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83" name="Line 244"/>
            <p:cNvSpPr>
              <a:spLocks noChangeShapeType="1"/>
            </p:cNvSpPr>
            <p:nvPr/>
          </p:nvSpPr>
          <p:spPr bwMode="auto">
            <a:xfrm flipV="1">
              <a:off x="1268"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84" name="Freeform 245"/>
            <p:cNvSpPr>
              <a:spLocks/>
            </p:cNvSpPr>
            <p:nvPr/>
          </p:nvSpPr>
          <p:spPr bwMode="auto">
            <a:xfrm>
              <a:off x="1286" y="1336"/>
              <a:ext cx="22" cy="38"/>
            </a:xfrm>
            <a:custGeom>
              <a:avLst/>
              <a:gdLst>
                <a:gd name="T0" fmla="*/ 0 w 29"/>
                <a:gd name="T1" fmla="*/ 67 h 67"/>
                <a:gd name="T2" fmla="*/ 15 w 29"/>
                <a:gd name="T3" fmla="*/ 33 h 67"/>
                <a:gd name="T4" fmla="*/ 29 w 29"/>
                <a:gd name="T5" fmla="*/ 0 h 67"/>
              </a:gdLst>
              <a:ahLst/>
              <a:cxnLst>
                <a:cxn ang="0">
                  <a:pos x="T0" y="T1"/>
                </a:cxn>
                <a:cxn ang="0">
                  <a:pos x="T2" y="T3"/>
                </a:cxn>
                <a:cxn ang="0">
                  <a:pos x="T4" y="T5"/>
                </a:cxn>
              </a:cxnLst>
              <a:rect l="0" t="0" r="r" b="b"/>
              <a:pathLst>
                <a:path w="29" h="67">
                  <a:moveTo>
                    <a:pt x="0" y="67"/>
                  </a:moveTo>
                  <a:lnTo>
                    <a:pt x="15" y="33"/>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85" name="Line 246"/>
            <p:cNvSpPr>
              <a:spLocks noChangeShapeType="1"/>
            </p:cNvSpPr>
            <p:nvPr/>
          </p:nvSpPr>
          <p:spPr bwMode="auto">
            <a:xfrm flipV="1">
              <a:off x="1308"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86" name="Line 247"/>
            <p:cNvSpPr>
              <a:spLocks noChangeShapeType="1"/>
            </p:cNvSpPr>
            <p:nvPr/>
          </p:nvSpPr>
          <p:spPr bwMode="auto">
            <a:xfrm flipV="1">
              <a:off x="1326"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87" name="Freeform 248"/>
            <p:cNvSpPr>
              <a:spLocks/>
            </p:cNvSpPr>
            <p:nvPr/>
          </p:nvSpPr>
          <p:spPr bwMode="auto">
            <a:xfrm>
              <a:off x="1344" y="1222"/>
              <a:ext cx="21"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88" name="Freeform 249"/>
            <p:cNvSpPr>
              <a:spLocks/>
            </p:cNvSpPr>
            <p:nvPr/>
          </p:nvSpPr>
          <p:spPr bwMode="auto">
            <a:xfrm>
              <a:off x="1365" y="1182"/>
              <a:ext cx="18" cy="40"/>
            </a:xfrm>
            <a:custGeom>
              <a:avLst/>
              <a:gdLst>
                <a:gd name="T0" fmla="*/ 0 w 24"/>
                <a:gd name="T1" fmla="*/ 72 h 72"/>
                <a:gd name="T2" fmla="*/ 9 w 24"/>
                <a:gd name="T3" fmla="*/ 34 h 72"/>
                <a:gd name="T4" fmla="*/ 24 w 24"/>
                <a:gd name="T5" fmla="*/ 0 h 72"/>
              </a:gdLst>
              <a:ahLst/>
              <a:cxnLst>
                <a:cxn ang="0">
                  <a:pos x="T0" y="T1"/>
                </a:cxn>
                <a:cxn ang="0">
                  <a:pos x="T2" y="T3"/>
                </a:cxn>
                <a:cxn ang="0">
                  <a:pos x="T4" y="T5"/>
                </a:cxn>
              </a:cxnLst>
              <a:rect l="0" t="0" r="r" b="b"/>
              <a:pathLst>
                <a:path w="24" h="72">
                  <a:moveTo>
                    <a:pt x="0" y="72"/>
                  </a:moveTo>
                  <a:lnTo>
                    <a:pt x="9" y="3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89" name="Freeform 250"/>
            <p:cNvSpPr>
              <a:spLocks/>
            </p:cNvSpPr>
            <p:nvPr/>
          </p:nvSpPr>
          <p:spPr bwMode="auto">
            <a:xfrm>
              <a:off x="1383" y="1144"/>
              <a:ext cx="22"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90" name="Line 251"/>
            <p:cNvSpPr>
              <a:spLocks noChangeShapeType="1"/>
            </p:cNvSpPr>
            <p:nvPr/>
          </p:nvSpPr>
          <p:spPr bwMode="auto">
            <a:xfrm flipV="1">
              <a:off x="1405"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91" name="Freeform 252"/>
            <p:cNvSpPr>
              <a:spLocks/>
            </p:cNvSpPr>
            <p:nvPr/>
          </p:nvSpPr>
          <p:spPr bwMode="auto">
            <a:xfrm>
              <a:off x="1423" y="1063"/>
              <a:ext cx="21" cy="41"/>
            </a:xfrm>
            <a:custGeom>
              <a:avLst/>
              <a:gdLst>
                <a:gd name="T0" fmla="*/ 0 w 28"/>
                <a:gd name="T1" fmla="*/ 72 h 72"/>
                <a:gd name="T2" fmla="*/ 14 w 28"/>
                <a:gd name="T3" fmla="*/ 34 h 72"/>
                <a:gd name="T4" fmla="*/ 28 w 28"/>
                <a:gd name="T5" fmla="*/ 0 h 72"/>
              </a:gdLst>
              <a:ahLst/>
              <a:cxnLst>
                <a:cxn ang="0">
                  <a:pos x="T0" y="T1"/>
                </a:cxn>
                <a:cxn ang="0">
                  <a:pos x="T2" y="T3"/>
                </a:cxn>
                <a:cxn ang="0">
                  <a:pos x="T4" y="T5"/>
                </a:cxn>
              </a:cxnLst>
              <a:rect l="0" t="0" r="r" b="b"/>
              <a:pathLst>
                <a:path w="28" h="72">
                  <a:moveTo>
                    <a:pt x="0" y="72"/>
                  </a:moveTo>
                  <a:lnTo>
                    <a:pt x="14" y="3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92" name="Line 253"/>
            <p:cNvSpPr>
              <a:spLocks noChangeShapeType="1"/>
            </p:cNvSpPr>
            <p:nvPr/>
          </p:nvSpPr>
          <p:spPr bwMode="auto">
            <a:xfrm flipV="1">
              <a:off x="1444"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93" name="Line 254"/>
            <p:cNvSpPr>
              <a:spLocks noChangeShapeType="1"/>
            </p:cNvSpPr>
            <p:nvPr/>
          </p:nvSpPr>
          <p:spPr bwMode="auto">
            <a:xfrm flipV="1">
              <a:off x="1462"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94" name="Freeform 255"/>
            <p:cNvSpPr>
              <a:spLocks/>
            </p:cNvSpPr>
            <p:nvPr/>
          </p:nvSpPr>
          <p:spPr bwMode="auto">
            <a:xfrm>
              <a:off x="1480" y="945"/>
              <a:ext cx="22" cy="40"/>
            </a:xfrm>
            <a:custGeom>
              <a:avLst/>
              <a:gdLst>
                <a:gd name="T0" fmla="*/ 0 w 29"/>
                <a:gd name="T1" fmla="*/ 72 h 72"/>
                <a:gd name="T2" fmla="*/ 15 w 29"/>
                <a:gd name="T3" fmla="*/ 34 h 72"/>
                <a:gd name="T4" fmla="*/ 29 w 29"/>
                <a:gd name="T5" fmla="*/ 0 h 72"/>
              </a:gdLst>
              <a:ahLst/>
              <a:cxnLst>
                <a:cxn ang="0">
                  <a:pos x="T0" y="T1"/>
                </a:cxn>
                <a:cxn ang="0">
                  <a:pos x="T2" y="T3"/>
                </a:cxn>
                <a:cxn ang="0">
                  <a:pos x="T4" y="T5"/>
                </a:cxn>
              </a:cxnLst>
              <a:rect l="0" t="0" r="r" b="b"/>
              <a:pathLst>
                <a:path w="29" h="72">
                  <a:moveTo>
                    <a:pt x="0" y="72"/>
                  </a:moveTo>
                  <a:lnTo>
                    <a:pt x="15"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95" name="Line 256"/>
            <p:cNvSpPr>
              <a:spLocks noChangeShapeType="1"/>
            </p:cNvSpPr>
            <p:nvPr/>
          </p:nvSpPr>
          <p:spPr bwMode="auto">
            <a:xfrm flipV="1">
              <a:off x="1502"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96" name="Freeform 257"/>
            <p:cNvSpPr>
              <a:spLocks/>
            </p:cNvSpPr>
            <p:nvPr/>
          </p:nvSpPr>
          <p:spPr bwMode="auto">
            <a:xfrm>
              <a:off x="1520" y="872"/>
              <a:ext cx="22" cy="35"/>
            </a:xfrm>
            <a:custGeom>
              <a:avLst/>
              <a:gdLst>
                <a:gd name="T0" fmla="*/ 0 w 29"/>
                <a:gd name="T1" fmla="*/ 62 h 62"/>
                <a:gd name="T2" fmla="*/ 14 w 29"/>
                <a:gd name="T3" fmla="*/ 28 h 62"/>
                <a:gd name="T4" fmla="*/ 29 w 29"/>
                <a:gd name="T5" fmla="*/ 0 h 62"/>
              </a:gdLst>
              <a:ahLst/>
              <a:cxnLst>
                <a:cxn ang="0">
                  <a:pos x="T0" y="T1"/>
                </a:cxn>
                <a:cxn ang="0">
                  <a:pos x="T2" y="T3"/>
                </a:cxn>
                <a:cxn ang="0">
                  <a:pos x="T4" y="T5"/>
                </a:cxn>
              </a:cxnLst>
              <a:rect l="0" t="0" r="r" b="b"/>
              <a:pathLst>
                <a:path w="29" h="62">
                  <a:moveTo>
                    <a:pt x="0" y="62"/>
                  </a:moveTo>
                  <a:lnTo>
                    <a:pt x="14" y="28"/>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97" name="Line 258"/>
            <p:cNvSpPr>
              <a:spLocks noChangeShapeType="1"/>
            </p:cNvSpPr>
            <p:nvPr/>
          </p:nvSpPr>
          <p:spPr bwMode="auto">
            <a:xfrm flipV="1">
              <a:off x="1542"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98" name="Line 259"/>
            <p:cNvSpPr>
              <a:spLocks noChangeShapeType="1"/>
            </p:cNvSpPr>
            <p:nvPr/>
          </p:nvSpPr>
          <p:spPr bwMode="auto">
            <a:xfrm flipV="1">
              <a:off x="1560"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99" name="Freeform 260"/>
            <p:cNvSpPr>
              <a:spLocks/>
            </p:cNvSpPr>
            <p:nvPr/>
          </p:nvSpPr>
          <p:spPr bwMode="auto">
            <a:xfrm>
              <a:off x="1578" y="769"/>
              <a:ext cx="22" cy="33"/>
            </a:xfrm>
            <a:custGeom>
              <a:avLst/>
              <a:gdLst>
                <a:gd name="T0" fmla="*/ 0 w 29"/>
                <a:gd name="T1" fmla="*/ 58 h 58"/>
                <a:gd name="T2" fmla="*/ 14 w 29"/>
                <a:gd name="T3" fmla="*/ 29 h 58"/>
                <a:gd name="T4" fmla="*/ 29 w 29"/>
                <a:gd name="T5" fmla="*/ 0 h 58"/>
              </a:gdLst>
              <a:ahLst/>
              <a:cxnLst>
                <a:cxn ang="0">
                  <a:pos x="T0" y="T1"/>
                </a:cxn>
                <a:cxn ang="0">
                  <a:pos x="T2" y="T3"/>
                </a:cxn>
                <a:cxn ang="0">
                  <a:pos x="T4" y="T5"/>
                </a:cxn>
              </a:cxnLst>
              <a:rect l="0" t="0" r="r" b="b"/>
              <a:pathLst>
                <a:path w="29" h="58">
                  <a:moveTo>
                    <a:pt x="0" y="58"/>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00" name="Line 261"/>
            <p:cNvSpPr>
              <a:spLocks noChangeShapeType="1"/>
            </p:cNvSpPr>
            <p:nvPr/>
          </p:nvSpPr>
          <p:spPr bwMode="auto">
            <a:xfrm flipV="1">
              <a:off x="1600"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01" name="Freeform 262"/>
            <p:cNvSpPr>
              <a:spLocks/>
            </p:cNvSpPr>
            <p:nvPr/>
          </p:nvSpPr>
          <p:spPr bwMode="auto">
            <a:xfrm>
              <a:off x="1618" y="712"/>
              <a:ext cx="21" cy="27"/>
            </a:xfrm>
            <a:custGeom>
              <a:avLst/>
              <a:gdLst>
                <a:gd name="T0" fmla="*/ 0 w 28"/>
                <a:gd name="T1" fmla="*/ 48 h 48"/>
                <a:gd name="T2" fmla="*/ 14 w 28"/>
                <a:gd name="T3" fmla="*/ 24 h 48"/>
                <a:gd name="T4" fmla="*/ 28 w 28"/>
                <a:gd name="T5" fmla="*/ 0 h 48"/>
              </a:gdLst>
              <a:ahLst/>
              <a:cxnLst>
                <a:cxn ang="0">
                  <a:pos x="T0" y="T1"/>
                </a:cxn>
                <a:cxn ang="0">
                  <a:pos x="T2" y="T3"/>
                </a:cxn>
                <a:cxn ang="0">
                  <a:pos x="T4" y="T5"/>
                </a:cxn>
              </a:cxnLst>
              <a:rect l="0" t="0" r="r" b="b"/>
              <a:pathLst>
                <a:path w="28" h="48">
                  <a:moveTo>
                    <a:pt x="0" y="48"/>
                  </a:moveTo>
                  <a:lnTo>
                    <a:pt x="14" y="2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02" name="Freeform 263"/>
            <p:cNvSpPr>
              <a:spLocks/>
            </p:cNvSpPr>
            <p:nvPr/>
          </p:nvSpPr>
          <p:spPr bwMode="auto">
            <a:xfrm>
              <a:off x="1639" y="686"/>
              <a:ext cx="18" cy="26"/>
            </a:xfrm>
            <a:custGeom>
              <a:avLst/>
              <a:gdLst>
                <a:gd name="T0" fmla="*/ 0 w 24"/>
                <a:gd name="T1" fmla="*/ 47 h 47"/>
                <a:gd name="T2" fmla="*/ 10 w 24"/>
                <a:gd name="T3" fmla="*/ 24 h 47"/>
                <a:gd name="T4" fmla="*/ 24 w 24"/>
                <a:gd name="T5" fmla="*/ 0 h 47"/>
              </a:gdLst>
              <a:ahLst/>
              <a:cxnLst>
                <a:cxn ang="0">
                  <a:pos x="T0" y="T1"/>
                </a:cxn>
                <a:cxn ang="0">
                  <a:pos x="T2" y="T3"/>
                </a:cxn>
                <a:cxn ang="0">
                  <a:pos x="T4" y="T5"/>
                </a:cxn>
              </a:cxnLst>
              <a:rect l="0" t="0" r="r" b="b"/>
              <a:pathLst>
                <a:path w="24" h="47">
                  <a:moveTo>
                    <a:pt x="0" y="47"/>
                  </a:moveTo>
                  <a:lnTo>
                    <a:pt x="10" y="2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03" name="Freeform 264"/>
            <p:cNvSpPr>
              <a:spLocks/>
            </p:cNvSpPr>
            <p:nvPr/>
          </p:nvSpPr>
          <p:spPr bwMode="auto">
            <a:xfrm>
              <a:off x="1657" y="664"/>
              <a:ext cx="21" cy="22"/>
            </a:xfrm>
            <a:custGeom>
              <a:avLst/>
              <a:gdLst>
                <a:gd name="T0" fmla="*/ 0 w 29"/>
                <a:gd name="T1" fmla="*/ 39 h 39"/>
                <a:gd name="T2" fmla="*/ 15 w 29"/>
                <a:gd name="T3" fmla="*/ 19 h 39"/>
                <a:gd name="T4" fmla="*/ 29 w 29"/>
                <a:gd name="T5" fmla="*/ 0 h 39"/>
              </a:gdLst>
              <a:ahLst/>
              <a:cxnLst>
                <a:cxn ang="0">
                  <a:pos x="T0" y="T1"/>
                </a:cxn>
                <a:cxn ang="0">
                  <a:pos x="T2" y="T3"/>
                </a:cxn>
                <a:cxn ang="0">
                  <a:pos x="T4" y="T5"/>
                </a:cxn>
              </a:cxnLst>
              <a:rect l="0" t="0" r="r" b="b"/>
              <a:pathLst>
                <a:path w="29" h="39">
                  <a:moveTo>
                    <a:pt x="0" y="39"/>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04" name="Freeform 265"/>
            <p:cNvSpPr>
              <a:spLocks/>
            </p:cNvSpPr>
            <p:nvPr/>
          </p:nvSpPr>
          <p:spPr bwMode="auto">
            <a:xfrm>
              <a:off x="1678" y="643"/>
              <a:ext cx="18" cy="21"/>
            </a:xfrm>
            <a:custGeom>
              <a:avLst/>
              <a:gdLst>
                <a:gd name="T0" fmla="*/ 0 w 24"/>
                <a:gd name="T1" fmla="*/ 38 h 38"/>
                <a:gd name="T2" fmla="*/ 15 w 24"/>
                <a:gd name="T3" fmla="*/ 19 h 38"/>
                <a:gd name="T4" fmla="*/ 24 w 24"/>
                <a:gd name="T5" fmla="*/ 0 h 38"/>
              </a:gdLst>
              <a:ahLst/>
              <a:cxnLst>
                <a:cxn ang="0">
                  <a:pos x="T0" y="T1"/>
                </a:cxn>
                <a:cxn ang="0">
                  <a:pos x="T2" y="T3"/>
                </a:cxn>
                <a:cxn ang="0">
                  <a:pos x="T4" y="T5"/>
                </a:cxn>
              </a:cxnLst>
              <a:rect l="0" t="0" r="r" b="b"/>
              <a:pathLst>
                <a:path w="24" h="38">
                  <a:moveTo>
                    <a:pt x="0" y="38"/>
                  </a:moveTo>
                  <a:lnTo>
                    <a:pt x="15" y="19"/>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05" name="Freeform 266"/>
            <p:cNvSpPr>
              <a:spLocks/>
            </p:cNvSpPr>
            <p:nvPr/>
          </p:nvSpPr>
          <p:spPr bwMode="auto">
            <a:xfrm>
              <a:off x="1696" y="626"/>
              <a:ext cx="18" cy="17"/>
            </a:xfrm>
            <a:custGeom>
              <a:avLst/>
              <a:gdLst>
                <a:gd name="T0" fmla="*/ 0 w 24"/>
                <a:gd name="T1" fmla="*/ 29 h 29"/>
                <a:gd name="T2" fmla="*/ 10 w 24"/>
                <a:gd name="T3" fmla="*/ 14 h 29"/>
                <a:gd name="T4" fmla="*/ 24 w 24"/>
                <a:gd name="T5" fmla="*/ 0 h 29"/>
              </a:gdLst>
              <a:ahLst/>
              <a:cxnLst>
                <a:cxn ang="0">
                  <a:pos x="T0" y="T1"/>
                </a:cxn>
                <a:cxn ang="0">
                  <a:pos x="T2" y="T3"/>
                </a:cxn>
                <a:cxn ang="0">
                  <a:pos x="T4" y="T5"/>
                </a:cxn>
              </a:cxnLst>
              <a:rect l="0" t="0" r="r" b="b"/>
              <a:pathLst>
                <a:path w="24" h="29">
                  <a:moveTo>
                    <a:pt x="0" y="29"/>
                  </a:moveTo>
                  <a:lnTo>
                    <a:pt x="10" y="1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06" name="Freeform 267"/>
            <p:cNvSpPr>
              <a:spLocks/>
            </p:cNvSpPr>
            <p:nvPr/>
          </p:nvSpPr>
          <p:spPr bwMode="auto">
            <a:xfrm>
              <a:off x="1714" y="610"/>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07" name="Line 268"/>
            <p:cNvSpPr>
              <a:spLocks noChangeShapeType="1"/>
            </p:cNvSpPr>
            <p:nvPr/>
          </p:nvSpPr>
          <p:spPr bwMode="auto">
            <a:xfrm flipV="1">
              <a:off x="1736"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08" name="Freeform 269"/>
            <p:cNvSpPr>
              <a:spLocks/>
            </p:cNvSpPr>
            <p:nvPr/>
          </p:nvSpPr>
          <p:spPr bwMode="auto">
            <a:xfrm>
              <a:off x="1754" y="591"/>
              <a:ext cx="22" cy="8"/>
            </a:xfrm>
            <a:custGeom>
              <a:avLst/>
              <a:gdLst>
                <a:gd name="T0" fmla="*/ 0 w 29"/>
                <a:gd name="T1" fmla="*/ 14 h 14"/>
                <a:gd name="T2" fmla="*/ 14 w 29"/>
                <a:gd name="T3" fmla="*/ 4 h 14"/>
                <a:gd name="T4" fmla="*/ 29 w 29"/>
                <a:gd name="T5" fmla="*/ 0 h 14"/>
              </a:gdLst>
              <a:ahLst/>
              <a:cxnLst>
                <a:cxn ang="0">
                  <a:pos x="T0" y="T1"/>
                </a:cxn>
                <a:cxn ang="0">
                  <a:pos x="T2" y="T3"/>
                </a:cxn>
                <a:cxn ang="0">
                  <a:pos x="T4" y="T5"/>
                </a:cxn>
              </a:cxnLst>
              <a:rect l="0" t="0" r="r" b="b"/>
              <a:pathLst>
                <a:path w="29" h="14">
                  <a:moveTo>
                    <a:pt x="0" y="14"/>
                  </a:moveTo>
                  <a:lnTo>
                    <a:pt x="14" y="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09" name="Freeform 270"/>
            <p:cNvSpPr>
              <a:spLocks/>
            </p:cNvSpPr>
            <p:nvPr/>
          </p:nvSpPr>
          <p:spPr bwMode="auto">
            <a:xfrm>
              <a:off x="1776" y="586"/>
              <a:ext cx="18" cy="5"/>
            </a:xfrm>
            <a:custGeom>
              <a:avLst/>
              <a:gdLst>
                <a:gd name="T0" fmla="*/ 0 w 24"/>
                <a:gd name="T1" fmla="*/ 10 h 10"/>
                <a:gd name="T2" fmla="*/ 14 w 24"/>
                <a:gd name="T3" fmla="*/ 5 h 10"/>
                <a:gd name="T4" fmla="*/ 24 w 24"/>
                <a:gd name="T5" fmla="*/ 0 h 10"/>
              </a:gdLst>
              <a:ahLst/>
              <a:cxnLst>
                <a:cxn ang="0">
                  <a:pos x="T0" y="T1"/>
                </a:cxn>
                <a:cxn ang="0">
                  <a:pos x="T2" y="T3"/>
                </a:cxn>
                <a:cxn ang="0">
                  <a:pos x="T4" y="T5"/>
                </a:cxn>
              </a:cxnLst>
              <a:rect l="0" t="0" r="r" b="b"/>
              <a:pathLst>
                <a:path w="24" h="10">
                  <a:moveTo>
                    <a:pt x="0" y="10"/>
                  </a:moveTo>
                  <a:lnTo>
                    <a:pt x="14" y="5"/>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10" name="Freeform 271"/>
            <p:cNvSpPr>
              <a:spLocks/>
            </p:cNvSpPr>
            <p:nvPr/>
          </p:nvSpPr>
          <p:spPr bwMode="auto">
            <a:xfrm>
              <a:off x="1794" y="586"/>
              <a:ext cx="18" cy="0"/>
            </a:xfrm>
            <a:custGeom>
              <a:avLst/>
              <a:gdLst>
                <a:gd name="T0" fmla="*/ 0 w 24"/>
                <a:gd name="T1" fmla="*/ 9 w 24"/>
                <a:gd name="T2" fmla="*/ 24 w 24"/>
              </a:gdLst>
              <a:ahLst/>
              <a:cxnLst>
                <a:cxn ang="0">
                  <a:pos x="T0" y="0"/>
                </a:cxn>
                <a:cxn ang="0">
                  <a:pos x="T1" y="0"/>
                </a:cxn>
                <a:cxn ang="0">
                  <a:pos x="T2" y="0"/>
                </a:cxn>
              </a:cxnLst>
              <a:rect l="0" t="0" r="r" b="b"/>
              <a:pathLst>
                <a:path w="24">
                  <a:moveTo>
                    <a:pt x="0" y="0"/>
                  </a:moveTo>
                  <a:lnTo>
                    <a:pt x="9"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11" name="Freeform 272"/>
            <p:cNvSpPr>
              <a:spLocks/>
            </p:cNvSpPr>
            <p:nvPr/>
          </p:nvSpPr>
          <p:spPr bwMode="auto">
            <a:xfrm>
              <a:off x="1812" y="586"/>
              <a:ext cx="21" cy="0"/>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12" name="Freeform 273"/>
            <p:cNvSpPr>
              <a:spLocks/>
            </p:cNvSpPr>
            <p:nvPr/>
          </p:nvSpPr>
          <p:spPr bwMode="auto">
            <a:xfrm>
              <a:off x="1833" y="586"/>
              <a:ext cx="18" cy="5"/>
            </a:xfrm>
            <a:custGeom>
              <a:avLst/>
              <a:gdLst>
                <a:gd name="T0" fmla="*/ 0 w 24"/>
                <a:gd name="T1" fmla="*/ 0 h 10"/>
                <a:gd name="T2" fmla="*/ 10 w 24"/>
                <a:gd name="T3" fmla="*/ 5 h 10"/>
                <a:gd name="T4" fmla="*/ 24 w 24"/>
                <a:gd name="T5" fmla="*/ 10 h 10"/>
              </a:gdLst>
              <a:ahLst/>
              <a:cxnLst>
                <a:cxn ang="0">
                  <a:pos x="T0" y="T1"/>
                </a:cxn>
                <a:cxn ang="0">
                  <a:pos x="T2" y="T3"/>
                </a:cxn>
                <a:cxn ang="0">
                  <a:pos x="T4" y="T5"/>
                </a:cxn>
              </a:cxnLst>
              <a:rect l="0" t="0" r="r" b="b"/>
              <a:pathLst>
                <a:path w="24" h="10">
                  <a:moveTo>
                    <a:pt x="0" y="0"/>
                  </a:moveTo>
                  <a:lnTo>
                    <a:pt x="10" y="5"/>
                  </a:lnTo>
                  <a:lnTo>
                    <a:pt x="24"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13" name="Freeform 274"/>
            <p:cNvSpPr>
              <a:spLocks/>
            </p:cNvSpPr>
            <p:nvPr/>
          </p:nvSpPr>
          <p:spPr bwMode="auto">
            <a:xfrm>
              <a:off x="1851" y="591"/>
              <a:ext cx="22" cy="8"/>
            </a:xfrm>
            <a:custGeom>
              <a:avLst/>
              <a:gdLst>
                <a:gd name="T0" fmla="*/ 0 w 29"/>
                <a:gd name="T1" fmla="*/ 0 h 14"/>
                <a:gd name="T2" fmla="*/ 15 w 29"/>
                <a:gd name="T3" fmla="*/ 4 h 14"/>
                <a:gd name="T4" fmla="*/ 29 w 29"/>
                <a:gd name="T5" fmla="*/ 14 h 14"/>
              </a:gdLst>
              <a:ahLst/>
              <a:cxnLst>
                <a:cxn ang="0">
                  <a:pos x="T0" y="T1"/>
                </a:cxn>
                <a:cxn ang="0">
                  <a:pos x="T2" y="T3"/>
                </a:cxn>
                <a:cxn ang="0">
                  <a:pos x="T4" y="T5"/>
                </a:cxn>
              </a:cxnLst>
              <a:rect l="0" t="0" r="r" b="b"/>
              <a:pathLst>
                <a:path w="29" h="14">
                  <a:moveTo>
                    <a:pt x="0" y="0"/>
                  </a:moveTo>
                  <a:lnTo>
                    <a:pt x="15" y="4"/>
                  </a:lnTo>
                  <a:lnTo>
                    <a:pt x="29" y="1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14" name="Line 275"/>
            <p:cNvSpPr>
              <a:spLocks noChangeShapeType="1"/>
            </p:cNvSpPr>
            <p:nvPr/>
          </p:nvSpPr>
          <p:spPr bwMode="auto">
            <a:xfrm>
              <a:off x="1873"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15" name="Freeform 276"/>
            <p:cNvSpPr>
              <a:spLocks/>
            </p:cNvSpPr>
            <p:nvPr/>
          </p:nvSpPr>
          <p:spPr bwMode="auto">
            <a:xfrm>
              <a:off x="1891" y="610"/>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16" name="Freeform 277"/>
            <p:cNvSpPr>
              <a:spLocks/>
            </p:cNvSpPr>
            <p:nvPr/>
          </p:nvSpPr>
          <p:spPr bwMode="auto">
            <a:xfrm>
              <a:off x="1913" y="626"/>
              <a:ext cx="18" cy="17"/>
            </a:xfrm>
            <a:custGeom>
              <a:avLst/>
              <a:gdLst>
                <a:gd name="T0" fmla="*/ 0 w 24"/>
                <a:gd name="T1" fmla="*/ 0 h 29"/>
                <a:gd name="T2" fmla="*/ 14 w 24"/>
                <a:gd name="T3" fmla="*/ 14 h 29"/>
                <a:gd name="T4" fmla="*/ 24 w 24"/>
                <a:gd name="T5" fmla="*/ 29 h 29"/>
              </a:gdLst>
              <a:ahLst/>
              <a:cxnLst>
                <a:cxn ang="0">
                  <a:pos x="T0" y="T1"/>
                </a:cxn>
                <a:cxn ang="0">
                  <a:pos x="T2" y="T3"/>
                </a:cxn>
                <a:cxn ang="0">
                  <a:pos x="T4" y="T5"/>
                </a:cxn>
              </a:cxnLst>
              <a:rect l="0" t="0" r="r" b="b"/>
              <a:pathLst>
                <a:path w="24" h="29">
                  <a:moveTo>
                    <a:pt x="0" y="0"/>
                  </a:moveTo>
                  <a:lnTo>
                    <a:pt x="14" y="14"/>
                  </a:lnTo>
                  <a:lnTo>
                    <a:pt x="24"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17" name="Freeform 278"/>
            <p:cNvSpPr>
              <a:spLocks/>
            </p:cNvSpPr>
            <p:nvPr/>
          </p:nvSpPr>
          <p:spPr bwMode="auto">
            <a:xfrm>
              <a:off x="1931" y="643"/>
              <a:ext cx="18" cy="21"/>
            </a:xfrm>
            <a:custGeom>
              <a:avLst/>
              <a:gdLst>
                <a:gd name="T0" fmla="*/ 0 w 24"/>
                <a:gd name="T1" fmla="*/ 0 h 38"/>
                <a:gd name="T2" fmla="*/ 9 w 24"/>
                <a:gd name="T3" fmla="*/ 19 h 38"/>
                <a:gd name="T4" fmla="*/ 24 w 24"/>
                <a:gd name="T5" fmla="*/ 38 h 38"/>
              </a:gdLst>
              <a:ahLst/>
              <a:cxnLst>
                <a:cxn ang="0">
                  <a:pos x="T0" y="T1"/>
                </a:cxn>
                <a:cxn ang="0">
                  <a:pos x="T2" y="T3"/>
                </a:cxn>
                <a:cxn ang="0">
                  <a:pos x="T4" y="T5"/>
                </a:cxn>
              </a:cxnLst>
              <a:rect l="0" t="0" r="r" b="b"/>
              <a:pathLst>
                <a:path w="24" h="38">
                  <a:moveTo>
                    <a:pt x="0" y="0"/>
                  </a:moveTo>
                  <a:lnTo>
                    <a:pt x="9" y="19"/>
                  </a:lnTo>
                  <a:lnTo>
                    <a:pt x="24" y="3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18" name="Freeform 279"/>
            <p:cNvSpPr>
              <a:spLocks/>
            </p:cNvSpPr>
            <p:nvPr/>
          </p:nvSpPr>
          <p:spPr bwMode="auto">
            <a:xfrm>
              <a:off x="1949" y="664"/>
              <a:ext cx="21" cy="22"/>
            </a:xfrm>
            <a:custGeom>
              <a:avLst/>
              <a:gdLst>
                <a:gd name="T0" fmla="*/ 0 w 29"/>
                <a:gd name="T1" fmla="*/ 0 h 39"/>
                <a:gd name="T2" fmla="*/ 14 w 29"/>
                <a:gd name="T3" fmla="*/ 19 h 39"/>
                <a:gd name="T4" fmla="*/ 29 w 29"/>
                <a:gd name="T5" fmla="*/ 39 h 39"/>
              </a:gdLst>
              <a:ahLst/>
              <a:cxnLst>
                <a:cxn ang="0">
                  <a:pos x="T0" y="T1"/>
                </a:cxn>
                <a:cxn ang="0">
                  <a:pos x="T2" y="T3"/>
                </a:cxn>
                <a:cxn ang="0">
                  <a:pos x="T4" y="T5"/>
                </a:cxn>
              </a:cxnLst>
              <a:rect l="0" t="0" r="r" b="b"/>
              <a:pathLst>
                <a:path w="29" h="39">
                  <a:moveTo>
                    <a:pt x="0" y="0"/>
                  </a:moveTo>
                  <a:lnTo>
                    <a:pt x="14" y="19"/>
                  </a:lnTo>
                  <a:lnTo>
                    <a:pt x="29" y="3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19" name="Freeform 280"/>
            <p:cNvSpPr>
              <a:spLocks/>
            </p:cNvSpPr>
            <p:nvPr/>
          </p:nvSpPr>
          <p:spPr bwMode="auto">
            <a:xfrm>
              <a:off x="1970" y="686"/>
              <a:ext cx="18" cy="26"/>
            </a:xfrm>
            <a:custGeom>
              <a:avLst/>
              <a:gdLst>
                <a:gd name="T0" fmla="*/ 0 w 24"/>
                <a:gd name="T1" fmla="*/ 0 h 47"/>
                <a:gd name="T2" fmla="*/ 9 w 24"/>
                <a:gd name="T3" fmla="*/ 24 h 47"/>
                <a:gd name="T4" fmla="*/ 24 w 24"/>
                <a:gd name="T5" fmla="*/ 47 h 47"/>
              </a:gdLst>
              <a:ahLst/>
              <a:cxnLst>
                <a:cxn ang="0">
                  <a:pos x="T0" y="T1"/>
                </a:cxn>
                <a:cxn ang="0">
                  <a:pos x="T2" y="T3"/>
                </a:cxn>
                <a:cxn ang="0">
                  <a:pos x="T4" y="T5"/>
                </a:cxn>
              </a:cxnLst>
              <a:rect l="0" t="0" r="r" b="b"/>
              <a:pathLst>
                <a:path w="24" h="47">
                  <a:moveTo>
                    <a:pt x="0" y="0"/>
                  </a:moveTo>
                  <a:lnTo>
                    <a:pt x="9" y="24"/>
                  </a:lnTo>
                  <a:lnTo>
                    <a:pt x="24" y="4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20" name="Freeform 281"/>
            <p:cNvSpPr>
              <a:spLocks/>
            </p:cNvSpPr>
            <p:nvPr/>
          </p:nvSpPr>
          <p:spPr bwMode="auto">
            <a:xfrm>
              <a:off x="1988" y="712"/>
              <a:ext cx="21" cy="27"/>
            </a:xfrm>
            <a:custGeom>
              <a:avLst/>
              <a:gdLst>
                <a:gd name="T0" fmla="*/ 0 w 28"/>
                <a:gd name="T1" fmla="*/ 0 h 48"/>
                <a:gd name="T2" fmla="*/ 14 w 28"/>
                <a:gd name="T3" fmla="*/ 24 h 48"/>
                <a:gd name="T4" fmla="*/ 28 w 28"/>
                <a:gd name="T5" fmla="*/ 48 h 48"/>
              </a:gdLst>
              <a:ahLst/>
              <a:cxnLst>
                <a:cxn ang="0">
                  <a:pos x="T0" y="T1"/>
                </a:cxn>
                <a:cxn ang="0">
                  <a:pos x="T2" y="T3"/>
                </a:cxn>
                <a:cxn ang="0">
                  <a:pos x="T4" y="T5"/>
                </a:cxn>
              </a:cxnLst>
              <a:rect l="0" t="0" r="r" b="b"/>
              <a:pathLst>
                <a:path w="28" h="48">
                  <a:moveTo>
                    <a:pt x="0" y="0"/>
                  </a:moveTo>
                  <a:lnTo>
                    <a:pt x="14" y="24"/>
                  </a:lnTo>
                  <a:lnTo>
                    <a:pt x="28"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21" name="Line 282"/>
            <p:cNvSpPr>
              <a:spLocks noChangeShapeType="1"/>
            </p:cNvSpPr>
            <p:nvPr/>
          </p:nvSpPr>
          <p:spPr bwMode="auto">
            <a:xfrm>
              <a:off x="2009"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22" name="Freeform 283"/>
            <p:cNvSpPr>
              <a:spLocks/>
            </p:cNvSpPr>
            <p:nvPr/>
          </p:nvSpPr>
          <p:spPr bwMode="auto">
            <a:xfrm>
              <a:off x="2027" y="769"/>
              <a:ext cx="22" cy="33"/>
            </a:xfrm>
            <a:custGeom>
              <a:avLst/>
              <a:gdLst>
                <a:gd name="T0" fmla="*/ 0 w 29"/>
                <a:gd name="T1" fmla="*/ 0 h 58"/>
                <a:gd name="T2" fmla="*/ 15 w 29"/>
                <a:gd name="T3" fmla="*/ 29 h 58"/>
                <a:gd name="T4" fmla="*/ 29 w 29"/>
                <a:gd name="T5" fmla="*/ 58 h 58"/>
              </a:gdLst>
              <a:ahLst/>
              <a:cxnLst>
                <a:cxn ang="0">
                  <a:pos x="T0" y="T1"/>
                </a:cxn>
                <a:cxn ang="0">
                  <a:pos x="T2" y="T3"/>
                </a:cxn>
                <a:cxn ang="0">
                  <a:pos x="T4" y="T5"/>
                </a:cxn>
              </a:cxnLst>
              <a:rect l="0" t="0" r="r" b="b"/>
              <a:pathLst>
                <a:path w="29" h="58">
                  <a:moveTo>
                    <a:pt x="0" y="0"/>
                  </a:moveTo>
                  <a:lnTo>
                    <a:pt x="15"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23" name="Line 284"/>
            <p:cNvSpPr>
              <a:spLocks noChangeShapeType="1"/>
            </p:cNvSpPr>
            <p:nvPr/>
          </p:nvSpPr>
          <p:spPr bwMode="auto">
            <a:xfrm>
              <a:off x="2049"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24" name="Line 285"/>
            <p:cNvSpPr>
              <a:spLocks noChangeShapeType="1"/>
            </p:cNvSpPr>
            <p:nvPr/>
          </p:nvSpPr>
          <p:spPr bwMode="auto">
            <a:xfrm>
              <a:off x="2067"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25" name="Freeform 286"/>
            <p:cNvSpPr>
              <a:spLocks/>
            </p:cNvSpPr>
            <p:nvPr/>
          </p:nvSpPr>
          <p:spPr bwMode="auto">
            <a:xfrm>
              <a:off x="2085" y="872"/>
              <a:ext cx="22" cy="35"/>
            </a:xfrm>
            <a:custGeom>
              <a:avLst/>
              <a:gdLst>
                <a:gd name="T0" fmla="*/ 0 w 29"/>
                <a:gd name="T1" fmla="*/ 0 h 62"/>
                <a:gd name="T2" fmla="*/ 15 w 29"/>
                <a:gd name="T3" fmla="*/ 28 h 62"/>
                <a:gd name="T4" fmla="*/ 29 w 29"/>
                <a:gd name="T5" fmla="*/ 62 h 62"/>
              </a:gdLst>
              <a:ahLst/>
              <a:cxnLst>
                <a:cxn ang="0">
                  <a:pos x="T0" y="T1"/>
                </a:cxn>
                <a:cxn ang="0">
                  <a:pos x="T2" y="T3"/>
                </a:cxn>
                <a:cxn ang="0">
                  <a:pos x="T4" y="T5"/>
                </a:cxn>
              </a:cxnLst>
              <a:rect l="0" t="0" r="r" b="b"/>
              <a:pathLst>
                <a:path w="29" h="62">
                  <a:moveTo>
                    <a:pt x="0" y="0"/>
                  </a:moveTo>
                  <a:lnTo>
                    <a:pt x="15" y="28"/>
                  </a:lnTo>
                  <a:lnTo>
                    <a:pt x="29" y="6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26" name="Line 287"/>
            <p:cNvSpPr>
              <a:spLocks noChangeShapeType="1"/>
            </p:cNvSpPr>
            <p:nvPr/>
          </p:nvSpPr>
          <p:spPr bwMode="auto">
            <a:xfrm>
              <a:off x="2107"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27" name="Freeform 288"/>
            <p:cNvSpPr>
              <a:spLocks/>
            </p:cNvSpPr>
            <p:nvPr/>
          </p:nvSpPr>
          <p:spPr bwMode="auto">
            <a:xfrm>
              <a:off x="2125" y="945"/>
              <a:ext cx="22" cy="40"/>
            </a:xfrm>
            <a:custGeom>
              <a:avLst/>
              <a:gdLst>
                <a:gd name="T0" fmla="*/ 0 w 29"/>
                <a:gd name="T1" fmla="*/ 0 h 72"/>
                <a:gd name="T2" fmla="*/ 14 w 29"/>
                <a:gd name="T3" fmla="*/ 34 h 72"/>
                <a:gd name="T4" fmla="*/ 29 w 29"/>
                <a:gd name="T5" fmla="*/ 72 h 72"/>
              </a:gdLst>
              <a:ahLst/>
              <a:cxnLst>
                <a:cxn ang="0">
                  <a:pos x="T0" y="T1"/>
                </a:cxn>
                <a:cxn ang="0">
                  <a:pos x="T2" y="T3"/>
                </a:cxn>
                <a:cxn ang="0">
                  <a:pos x="T4" y="T5"/>
                </a:cxn>
              </a:cxnLst>
              <a:rect l="0" t="0" r="r" b="b"/>
              <a:pathLst>
                <a:path w="29" h="72">
                  <a:moveTo>
                    <a:pt x="0" y="0"/>
                  </a:moveTo>
                  <a:lnTo>
                    <a:pt x="14" y="34"/>
                  </a:lnTo>
                  <a:lnTo>
                    <a:pt x="29"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28" name="Line 289"/>
            <p:cNvSpPr>
              <a:spLocks noChangeShapeType="1"/>
            </p:cNvSpPr>
            <p:nvPr/>
          </p:nvSpPr>
          <p:spPr bwMode="auto">
            <a:xfrm>
              <a:off x="2147"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29" name="Line 290"/>
            <p:cNvSpPr>
              <a:spLocks noChangeShapeType="1"/>
            </p:cNvSpPr>
            <p:nvPr/>
          </p:nvSpPr>
          <p:spPr bwMode="auto">
            <a:xfrm>
              <a:off x="2165"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0" name="Freeform 291"/>
            <p:cNvSpPr>
              <a:spLocks/>
            </p:cNvSpPr>
            <p:nvPr/>
          </p:nvSpPr>
          <p:spPr bwMode="auto">
            <a:xfrm>
              <a:off x="2183" y="1063"/>
              <a:ext cx="21" cy="41"/>
            </a:xfrm>
            <a:custGeom>
              <a:avLst/>
              <a:gdLst>
                <a:gd name="T0" fmla="*/ 0 w 28"/>
                <a:gd name="T1" fmla="*/ 0 h 72"/>
                <a:gd name="T2" fmla="*/ 14 w 28"/>
                <a:gd name="T3" fmla="*/ 34 h 72"/>
                <a:gd name="T4" fmla="*/ 28 w 28"/>
                <a:gd name="T5" fmla="*/ 72 h 72"/>
              </a:gdLst>
              <a:ahLst/>
              <a:cxnLst>
                <a:cxn ang="0">
                  <a:pos x="T0" y="T1"/>
                </a:cxn>
                <a:cxn ang="0">
                  <a:pos x="T2" y="T3"/>
                </a:cxn>
                <a:cxn ang="0">
                  <a:pos x="T4" y="T5"/>
                </a:cxn>
              </a:cxnLst>
              <a:rect l="0" t="0" r="r" b="b"/>
              <a:pathLst>
                <a:path w="28" h="72">
                  <a:moveTo>
                    <a:pt x="0" y="0"/>
                  </a:moveTo>
                  <a:lnTo>
                    <a:pt x="14" y="34"/>
                  </a:lnTo>
                  <a:lnTo>
                    <a:pt x="28"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1" name="Line 292"/>
            <p:cNvSpPr>
              <a:spLocks noChangeShapeType="1"/>
            </p:cNvSpPr>
            <p:nvPr/>
          </p:nvSpPr>
          <p:spPr bwMode="auto">
            <a:xfrm>
              <a:off x="2204"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2" name="Freeform 293"/>
            <p:cNvSpPr>
              <a:spLocks/>
            </p:cNvSpPr>
            <p:nvPr/>
          </p:nvSpPr>
          <p:spPr bwMode="auto">
            <a:xfrm>
              <a:off x="2222" y="1144"/>
              <a:ext cx="22"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3" name="Freeform 294"/>
            <p:cNvSpPr>
              <a:spLocks/>
            </p:cNvSpPr>
            <p:nvPr/>
          </p:nvSpPr>
          <p:spPr bwMode="auto">
            <a:xfrm>
              <a:off x="2244" y="1182"/>
              <a:ext cx="18" cy="40"/>
            </a:xfrm>
            <a:custGeom>
              <a:avLst/>
              <a:gdLst>
                <a:gd name="T0" fmla="*/ 0 w 24"/>
                <a:gd name="T1" fmla="*/ 0 h 72"/>
                <a:gd name="T2" fmla="*/ 10 w 24"/>
                <a:gd name="T3" fmla="*/ 34 h 72"/>
                <a:gd name="T4" fmla="*/ 24 w 24"/>
                <a:gd name="T5" fmla="*/ 72 h 72"/>
              </a:gdLst>
              <a:ahLst/>
              <a:cxnLst>
                <a:cxn ang="0">
                  <a:pos x="T0" y="T1"/>
                </a:cxn>
                <a:cxn ang="0">
                  <a:pos x="T2" y="T3"/>
                </a:cxn>
                <a:cxn ang="0">
                  <a:pos x="T4" y="T5"/>
                </a:cxn>
              </a:cxnLst>
              <a:rect l="0" t="0" r="r" b="b"/>
              <a:pathLst>
                <a:path w="24" h="72">
                  <a:moveTo>
                    <a:pt x="0" y="0"/>
                  </a:moveTo>
                  <a:lnTo>
                    <a:pt x="10" y="34"/>
                  </a:lnTo>
                  <a:lnTo>
                    <a:pt x="24"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4" name="Freeform 295"/>
            <p:cNvSpPr>
              <a:spLocks/>
            </p:cNvSpPr>
            <p:nvPr/>
          </p:nvSpPr>
          <p:spPr bwMode="auto">
            <a:xfrm>
              <a:off x="2262" y="1222"/>
              <a:ext cx="21"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5" name="Line 296"/>
            <p:cNvSpPr>
              <a:spLocks noChangeShapeType="1"/>
            </p:cNvSpPr>
            <p:nvPr/>
          </p:nvSpPr>
          <p:spPr bwMode="auto">
            <a:xfrm>
              <a:off x="2283"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6" name="Line 297"/>
            <p:cNvSpPr>
              <a:spLocks noChangeShapeType="1"/>
            </p:cNvSpPr>
            <p:nvPr/>
          </p:nvSpPr>
          <p:spPr bwMode="auto">
            <a:xfrm>
              <a:off x="2301"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7" name="Freeform 298"/>
            <p:cNvSpPr>
              <a:spLocks/>
            </p:cNvSpPr>
            <p:nvPr/>
          </p:nvSpPr>
          <p:spPr bwMode="auto">
            <a:xfrm>
              <a:off x="2319" y="1336"/>
              <a:ext cx="22" cy="38"/>
            </a:xfrm>
            <a:custGeom>
              <a:avLst/>
              <a:gdLst>
                <a:gd name="T0" fmla="*/ 0 w 29"/>
                <a:gd name="T1" fmla="*/ 0 h 67"/>
                <a:gd name="T2" fmla="*/ 14 w 29"/>
                <a:gd name="T3" fmla="*/ 33 h 67"/>
                <a:gd name="T4" fmla="*/ 29 w 29"/>
                <a:gd name="T5" fmla="*/ 67 h 67"/>
              </a:gdLst>
              <a:ahLst/>
              <a:cxnLst>
                <a:cxn ang="0">
                  <a:pos x="T0" y="T1"/>
                </a:cxn>
                <a:cxn ang="0">
                  <a:pos x="T2" y="T3"/>
                </a:cxn>
                <a:cxn ang="0">
                  <a:pos x="T4" y="T5"/>
                </a:cxn>
              </a:cxnLst>
              <a:rect l="0" t="0" r="r" b="b"/>
              <a:pathLst>
                <a:path w="29" h="67">
                  <a:moveTo>
                    <a:pt x="0" y="0"/>
                  </a:moveTo>
                  <a:lnTo>
                    <a:pt x="14" y="33"/>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8" name="Line 299"/>
            <p:cNvSpPr>
              <a:spLocks noChangeShapeType="1"/>
            </p:cNvSpPr>
            <p:nvPr/>
          </p:nvSpPr>
          <p:spPr bwMode="auto">
            <a:xfrm>
              <a:off x="2341"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9" name="Freeform 300"/>
            <p:cNvSpPr>
              <a:spLocks/>
            </p:cNvSpPr>
            <p:nvPr/>
          </p:nvSpPr>
          <p:spPr bwMode="auto">
            <a:xfrm>
              <a:off x="2359" y="1409"/>
              <a:ext cx="22" cy="32"/>
            </a:xfrm>
            <a:custGeom>
              <a:avLst/>
              <a:gdLst>
                <a:gd name="T0" fmla="*/ 0 w 29"/>
                <a:gd name="T1" fmla="*/ 0 h 58"/>
                <a:gd name="T2" fmla="*/ 14 w 29"/>
                <a:gd name="T3" fmla="*/ 29 h 58"/>
                <a:gd name="T4" fmla="*/ 29 w 29"/>
                <a:gd name="T5" fmla="*/ 58 h 58"/>
              </a:gdLst>
              <a:ahLst/>
              <a:cxnLst>
                <a:cxn ang="0">
                  <a:pos x="T0" y="T1"/>
                </a:cxn>
                <a:cxn ang="0">
                  <a:pos x="T2" y="T3"/>
                </a:cxn>
                <a:cxn ang="0">
                  <a:pos x="T4" y="T5"/>
                </a:cxn>
              </a:cxnLst>
              <a:rect l="0" t="0" r="r" b="b"/>
              <a:pathLst>
                <a:path w="29" h="58">
                  <a:moveTo>
                    <a:pt x="0" y="0"/>
                  </a:moveTo>
                  <a:lnTo>
                    <a:pt x="14"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0" name="Line 301"/>
            <p:cNvSpPr>
              <a:spLocks noChangeShapeType="1"/>
            </p:cNvSpPr>
            <p:nvPr/>
          </p:nvSpPr>
          <p:spPr bwMode="auto">
            <a:xfrm>
              <a:off x="2381"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1" name="Line 302"/>
            <p:cNvSpPr>
              <a:spLocks noChangeShapeType="1"/>
            </p:cNvSpPr>
            <p:nvPr/>
          </p:nvSpPr>
          <p:spPr bwMode="auto">
            <a:xfrm>
              <a:off x="2399"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2" name="Freeform 303"/>
            <p:cNvSpPr>
              <a:spLocks/>
            </p:cNvSpPr>
            <p:nvPr/>
          </p:nvSpPr>
          <p:spPr bwMode="auto">
            <a:xfrm>
              <a:off x="2416" y="1506"/>
              <a:ext cx="22" cy="30"/>
            </a:xfrm>
            <a:custGeom>
              <a:avLst/>
              <a:gdLst>
                <a:gd name="T0" fmla="*/ 0 w 29"/>
                <a:gd name="T1" fmla="*/ 0 h 53"/>
                <a:gd name="T2" fmla="*/ 15 w 29"/>
                <a:gd name="T3" fmla="*/ 29 h 53"/>
                <a:gd name="T4" fmla="*/ 29 w 29"/>
                <a:gd name="T5" fmla="*/ 53 h 53"/>
              </a:gdLst>
              <a:ahLst/>
              <a:cxnLst>
                <a:cxn ang="0">
                  <a:pos x="T0" y="T1"/>
                </a:cxn>
                <a:cxn ang="0">
                  <a:pos x="T2" y="T3"/>
                </a:cxn>
                <a:cxn ang="0">
                  <a:pos x="T4" y="T5"/>
                </a:cxn>
              </a:cxnLst>
              <a:rect l="0" t="0" r="r" b="b"/>
              <a:pathLst>
                <a:path w="29" h="53">
                  <a:moveTo>
                    <a:pt x="0" y="0"/>
                  </a:moveTo>
                  <a:lnTo>
                    <a:pt x="15" y="29"/>
                  </a:lnTo>
                  <a:lnTo>
                    <a:pt x="29" y="5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3" name="Line 304"/>
            <p:cNvSpPr>
              <a:spLocks noChangeShapeType="1"/>
            </p:cNvSpPr>
            <p:nvPr/>
          </p:nvSpPr>
          <p:spPr bwMode="auto">
            <a:xfrm>
              <a:off x="2438"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4" name="Freeform 305"/>
            <p:cNvSpPr>
              <a:spLocks/>
            </p:cNvSpPr>
            <p:nvPr/>
          </p:nvSpPr>
          <p:spPr bwMode="auto">
            <a:xfrm>
              <a:off x="2456" y="1566"/>
              <a:ext cx="22" cy="27"/>
            </a:xfrm>
            <a:custGeom>
              <a:avLst/>
              <a:gdLst>
                <a:gd name="T0" fmla="*/ 0 w 29"/>
                <a:gd name="T1" fmla="*/ 0 h 48"/>
                <a:gd name="T2" fmla="*/ 15 w 29"/>
                <a:gd name="T3" fmla="*/ 24 h 48"/>
                <a:gd name="T4" fmla="*/ 29 w 29"/>
                <a:gd name="T5" fmla="*/ 48 h 48"/>
              </a:gdLst>
              <a:ahLst/>
              <a:cxnLst>
                <a:cxn ang="0">
                  <a:pos x="T0" y="T1"/>
                </a:cxn>
                <a:cxn ang="0">
                  <a:pos x="T2" y="T3"/>
                </a:cxn>
                <a:cxn ang="0">
                  <a:pos x="T4" y="T5"/>
                </a:cxn>
              </a:cxnLst>
              <a:rect l="0" t="0" r="r" b="b"/>
              <a:pathLst>
                <a:path w="29" h="48">
                  <a:moveTo>
                    <a:pt x="0" y="0"/>
                  </a:moveTo>
                  <a:lnTo>
                    <a:pt x="15" y="24"/>
                  </a:lnTo>
                  <a:lnTo>
                    <a:pt x="29"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5" name="Line 306"/>
            <p:cNvSpPr>
              <a:spLocks noChangeShapeType="1"/>
            </p:cNvSpPr>
            <p:nvPr/>
          </p:nvSpPr>
          <p:spPr bwMode="auto">
            <a:xfrm>
              <a:off x="2478"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6" name="Freeform 307"/>
            <p:cNvSpPr>
              <a:spLocks/>
            </p:cNvSpPr>
            <p:nvPr/>
          </p:nvSpPr>
          <p:spPr bwMode="auto">
            <a:xfrm>
              <a:off x="2496" y="1617"/>
              <a:ext cx="22" cy="24"/>
            </a:xfrm>
            <a:custGeom>
              <a:avLst/>
              <a:gdLst>
                <a:gd name="T0" fmla="*/ 0 w 29"/>
                <a:gd name="T1" fmla="*/ 0 h 43"/>
                <a:gd name="T2" fmla="*/ 14 w 29"/>
                <a:gd name="T3" fmla="*/ 19 h 43"/>
                <a:gd name="T4" fmla="*/ 29 w 29"/>
                <a:gd name="T5" fmla="*/ 43 h 43"/>
              </a:gdLst>
              <a:ahLst/>
              <a:cxnLst>
                <a:cxn ang="0">
                  <a:pos x="T0" y="T1"/>
                </a:cxn>
                <a:cxn ang="0">
                  <a:pos x="T2" y="T3"/>
                </a:cxn>
                <a:cxn ang="0">
                  <a:pos x="T4" y="T5"/>
                </a:cxn>
              </a:cxnLst>
              <a:rect l="0" t="0" r="r" b="b"/>
              <a:pathLst>
                <a:path w="29" h="43">
                  <a:moveTo>
                    <a:pt x="0" y="0"/>
                  </a:moveTo>
                  <a:lnTo>
                    <a:pt x="14" y="19"/>
                  </a:lnTo>
                  <a:lnTo>
                    <a:pt x="29" y="4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7" name="Line 308"/>
            <p:cNvSpPr>
              <a:spLocks noChangeShapeType="1"/>
            </p:cNvSpPr>
            <p:nvPr/>
          </p:nvSpPr>
          <p:spPr bwMode="auto">
            <a:xfrm>
              <a:off x="2518"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8" name="Line 309"/>
            <p:cNvSpPr>
              <a:spLocks noChangeShapeType="1"/>
            </p:cNvSpPr>
            <p:nvPr/>
          </p:nvSpPr>
          <p:spPr bwMode="auto">
            <a:xfrm>
              <a:off x="2536"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9" name="Freeform 310"/>
            <p:cNvSpPr>
              <a:spLocks/>
            </p:cNvSpPr>
            <p:nvPr/>
          </p:nvSpPr>
          <p:spPr bwMode="auto">
            <a:xfrm>
              <a:off x="2554" y="1686"/>
              <a:ext cx="21" cy="20"/>
            </a:xfrm>
            <a:custGeom>
              <a:avLst/>
              <a:gdLst>
                <a:gd name="T0" fmla="*/ 0 w 29"/>
                <a:gd name="T1" fmla="*/ 0 h 34"/>
                <a:gd name="T2" fmla="*/ 14 w 29"/>
                <a:gd name="T3" fmla="*/ 20 h 34"/>
                <a:gd name="T4" fmla="*/ 29 w 29"/>
                <a:gd name="T5" fmla="*/ 34 h 34"/>
              </a:gdLst>
              <a:ahLst/>
              <a:cxnLst>
                <a:cxn ang="0">
                  <a:pos x="T0" y="T1"/>
                </a:cxn>
                <a:cxn ang="0">
                  <a:pos x="T2" y="T3"/>
                </a:cxn>
                <a:cxn ang="0">
                  <a:pos x="T4" y="T5"/>
                </a:cxn>
              </a:cxnLst>
              <a:rect l="0" t="0" r="r" b="b"/>
              <a:pathLst>
                <a:path w="29" h="34">
                  <a:moveTo>
                    <a:pt x="0" y="0"/>
                  </a:moveTo>
                  <a:lnTo>
                    <a:pt x="14" y="20"/>
                  </a:lnTo>
                  <a:lnTo>
                    <a:pt x="29" y="3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0" name="Line 311"/>
            <p:cNvSpPr>
              <a:spLocks noChangeShapeType="1"/>
            </p:cNvSpPr>
            <p:nvPr/>
          </p:nvSpPr>
          <p:spPr bwMode="auto">
            <a:xfrm>
              <a:off x="2575"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1" name="Freeform 312"/>
            <p:cNvSpPr>
              <a:spLocks/>
            </p:cNvSpPr>
            <p:nvPr/>
          </p:nvSpPr>
          <p:spPr bwMode="auto">
            <a:xfrm>
              <a:off x="2593" y="1725"/>
              <a:ext cx="21" cy="15"/>
            </a:xfrm>
            <a:custGeom>
              <a:avLst/>
              <a:gdLst>
                <a:gd name="T0" fmla="*/ 0 w 28"/>
                <a:gd name="T1" fmla="*/ 0 h 28"/>
                <a:gd name="T2" fmla="*/ 14 w 28"/>
                <a:gd name="T3" fmla="*/ 14 h 28"/>
                <a:gd name="T4" fmla="*/ 28 w 28"/>
                <a:gd name="T5" fmla="*/ 28 h 28"/>
              </a:gdLst>
              <a:ahLst/>
              <a:cxnLst>
                <a:cxn ang="0">
                  <a:pos x="T0" y="T1"/>
                </a:cxn>
                <a:cxn ang="0">
                  <a:pos x="T2" y="T3"/>
                </a:cxn>
                <a:cxn ang="0">
                  <a:pos x="T4" y="T5"/>
                </a:cxn>
              </a:cxnLst>
              <a:rect l="0" t="0" r="r" b="b"/>
              <a:pathLst>
                <a:path w="28" h="28">
                  <a:moveTo>
                    <a:pt x="0" y="0"/>
                  </a:moveTo>
                  <a:lnTo>
                    <a:pt x="14" y="14"/>
                  </a:lnTo>
                  <a:lnTo>
                    <a:pt x="28" y="2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2" name="Line 313"/>
            <p:cNvSpPr>
              <a:spLocks noChangeShapeType="1"/>
            </p:cNvSpPr>
            <p:nvPr/>
          </p:nvSpPr>
          <p:spPr bwMode="auto">
            <a:xfrm>
              <a:off x="2614"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3" name="Freeform 314"/>
            <p:cNvSpPr>
              <a:spLocks/>
            </p:cNvSpPr>
            <p:nvPr/>
          </p:nvSpPr>
          <p:spPr bwMode="auto">
            <a:xfrm>
              <a:off x="2632" y="1757"/>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4" name="Line 315"/>
            <p:cNvSpPr>
              <a:spLocks noChangeShapeType="1"/>
            </p:cNvSpPr>
            <p:nvPr/>
          </p:nvSpPr>
          <p:spPr bwMode="auto">
            <a:xfrm>
              <a:off x="2654"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5" name="Line 316"/>
            <p:cNvSpPr>
              <a:spLocks noChangeShapeType="1"/>
            </p:cNvSpPr>
            <p:nvPr/>
          </p:nvSpPr>
          <p:spPr bwMode="auto">
            <a:xfrm>
              <a:off x="2672"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6" name="Freeform 317"/>
            <p:cNvSpPr>
              <a:spLocks/>
            </p:cNvSpPr>
            <p:nvPr/>
          </p:nvSpPr>
          <p:spPr bwMode="auto">
            <a:xfrm>
              <a:off x="2690" y="1797"/>
              <a:ext cx="22" cy="11"/>
            </a:xfrm>
            <a:custGeom>
              <a:avLst/>
              <a:gdLst>
                <a:gd name="T0" fmla="*/ 0 w 29"/>
                <a:gd name="T1" fmla="*/ 0 h 19"/>
                <a:gd name="T2" fmla="*/ 14 w 29"/>
                <a:gd name="T3" fmla="*/ 10 h 19"/>
                <a:gd name="T4" fmla="*/ 29 w 29"/>
                <a:gd name="T5" fmla="*/ 19 h 19"/>
              </a:gdLst>
              <a:ahLst/>
              <a:cxnLst>
                <a:cxn ang="0">
                  <a:pos x="T0" y="T1"/>
                </a:cxn>
                <a:cxn ang="0">
                  <a:pos x="T2" y="T3"/>
                </a:cxn>
                <a:cxn ang="0">
                  <a:pos x="T4" y="T5"/>
                </a:cxn>
              </a:cxnLst>
              <a:rect l="0" t="0" r="r" b="b"/>
              <a:pathLst>
                <a:path w="29" h="19">
                  <a:moveTo>
                    <a:pt x="0" y="0"/>
                  </a:moveTo>
                  <a:lnTo>
                    <a:pt x="14" y="10"/>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7" name="Line 318"/>
            <p:cNvSpPr>
              <a:spLocks noChangeShapeType="1"/>
            </p:cNvSpPr>
            <p:nvPr/>
          </p:nvSpPr>
          <p:spPr bwMode="auto">
            <a:xfrm>
              <a:off x="2712"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8" name="Freeform 319"/>
            <p:cNvSpPr>
              <a:spLocks/>
            </p:cNvSpPr>
            <p:nvPr/>
          </p:nvSpPr>
          <p:spPr bwMode="auto">
            <a:xfrm>
              <a:off x="2730" y="1819"/>
              <a:ext cx="22" cy="11"/>
            </a:xfrm>
            <a:custGeom>
              <a:avLst/>
              <a:gdLst>
                <a:gd name="T0" fmla="*/ 0 w 29"/>
                <a:gd name="T1" fmla="*/ 0 h 19"/>
                <a:gd name="T2" fmla="*/ 14 w 29"/>
                <a:gd name="T3" fmla="*/ 9 h 19"/>
                <a:gd name="T4" fmla="*/ 29 w 29"/>
                <a:gd name="T5" fmla="*/ 19 h 19"/>
              </a:gdLst>
              <a:ahLst/>
              <a:cxnLst>
                <a:cxn ang="0">
                  <a:pos x="T0" y="T1"/>
                </a:cxn>
                <a:cxn ang="0">
                  <a:pos x="T2" y="T3"/>
                </a:cxn>
                <a:cxn ang="0">
                  <a:pos x="T4" y="T5"/>
                </a:cxn>
              </a:cxnLst>
              <a:rect l="0" t="0" r="r" b="b"/>
              <a:pathLst>
                <a:path w="29" h="19">
                  <a:moveTo>
                    <a:pt x="0" y="0"/>
                  </a:moveTo>
                  <a:lnTo>
                    <a:pt x="14" y="9"/>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9" name="Line 320"/>
            <p:cNvSpPr>
              <a:spLocks noChangeShapeType="1"/>
            </p:cNvSpPr>
            <p:nvPr/>
          </p:nvSpPr>
          <p:spPr bwMode="auto">
            <a:xfrm>
              <a:off x="2752"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60" name="Line 321"/>
            <p:cNvSpPr>
              <a:spLocks noChangeShapeType="1"/>
            </p:cNvSpPr>
            <p:nvPr/>
          </p:nvSpPr>
          <p:spPr bwMode="auto">
            <a:xfrm>
              <a:off x="2770"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61" name="Freeform 322"/>
            <p:cNvSpPr>
              <a:spLocks/>
            </p:cNvSpPr>
            <p:nvPr/>
          </p:nvSpPr>
          <p:spPr bwMode="auto">
            <a:xfrm>
              <a:off x="2788" y="1846"/>
              <a:ext cx="21" cy="5"/>
            </a:xfrm>
            <a:custGeom>
              <a:avLst/>
              <a:gdLst>
                <a:gd name="T0" fmla="*/ 0 w 28"/>
                <a:gd name="T1" fmla="*/ 0 h 9"/>
                <a:gd name="T2" fmla="*/ 14 w 28"/>
                <a:gd name="T3" fmla="*/ 4 h 9"/>
                <a:gd name="T4" fmla="*/ 28 w 28"/>
                <a:gd name="T5" fmla="*/ 9 h 9"/>
              </a:gdLst>
              <a:ahLst/>
              <a:cxnLst>
                <a:cxn ang="0">
                  <a:pos x="T0" y="T1"/>
                </a:cxn>
                <a:cxn ang="0">
                  <a:pos x="T2" y="T3"/>
                </a:cxn>
                <a:cxn ang="0">
                  <a:pos x="T4" y="T5"/>
                </a:cxn>
              </a:cxnLst>
              <a:rect l="0" t="0" r="r" b="b"/>
              <a:pathLst>
                <a:path w="28" h="9">
                  <a:moveTo>
                    <a:pt x="0" y="0"/>
                  </a:moveTo>
                  <a:lnTo>
                    <a:pt x="14" y="4"/>
                  </a:lnTo>
                  <a:lnTo>
                    <a:pt x="28"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62" name="Line 323"/>
            <p:cNvSpPr>
              <a:spLocks noChangeShapeType="1"/>
            </p:cNvSpPr>
            <p:nvPr/>
          </p:nvSpPr>
          <p:spPr bwMode="auto">
            <a:xfrm>
              <a:off x="2809"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63" name="Freeform 324"/>
            <p:cNvSpPr>
              <a:spLocks/>
            </p:cNvSpPr>
            <p:nvPr/>
          </p:nvSpPr>
          <p:spPr bwMode="auto">
            <a:xfrm>
              <a:off x="2827" y="1857"/>
              <a:ext cx="22" cy="5"/>
            </a:xfrm>
            <a:custGeom>
              <a:avLst/>
              <a:gdLst>
                <a:gd name="T0" fmla="*/ 0 w 29"/>
                <a:gd name="T1" fmla="*/ 0 h 9"/>
                <a:gd name="T2" fmla="*/ 15 w 29"/>
                <a:gd name="T3" fmla="*/ 5 h 9"/>
                <a:gd name="T4" fmla="*/ 29 w 29"/>
                <a:gd name="T5" fmla="*/ 9 h 9"/>
              </a:gdLst>
              <a:ahLst/>
              <a:cxnLst>
                <a:cxn ang="0">
                  <a:pos x="T0" y="T1"/>
                </a:cxn>
                <a:cxn ang="0">
                  <a:pos x="T2" y="T3"/>
                </a:cxn>
                <a:cxn ang="0">
                  <a:pos x="T4" y="T5"/>
                </a:cxn>
              </a:cxnLst>
              <a:rect l="0" t="0" r="r" b="b"/>
              <a:pathLst>
                <a:path w="29" h="9">
                  <a:moveTo>
                    <a:pt x="0" y="0"/>
                  </a:moveTo>
                  <a:lnTo>
                    <a:pt x="15" y="5"/>
                  </a:lnTo>
                  <a:lnTo>
                    <a:pt x="29"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64" name="Line 325"/>
            <p:cNvSpPr>
              <a:spLocks noChangeShapeType="1"/>
            </p:cNvSpPr>
            <p:nvPr/>
          </p:nvSpPr>
          <p:spPr bwMode="auto">
            <a:xfrm>
              <a:off x="2849"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65" name="Freeform 326"/>
            <p:cNvSpPr>
              <a:spLocks/>
            </p:cNvSpPr>
            <p:nvPr/>
          </p:nvSpPr>
          <p:spPr bwMode="auto">
            <a:xfrm>
              <a:off x="2867" y="1868"/>
              <a:ext cx="21" cy="5"/>
            </a:xfrm>
            <a:custGeom>
              <a:avLst/>
              <a:gdLst>
                <a:gd name="T0" fmla="*/ 0 w 29"/>
                <a:gd name="T1" fmla="*/ 0 h 10"/>
                <a:gd name="T2" fmla="*/ 14 w 29"/>
                <a:gd name="T3" fmla="*/ 5 h 10"/>
                <a:gd name="T4" fmla="*/ 29 w 29"/>
                <a:gd name="T5" fmla="*/ 10 h 10"/>
              </a:gdLst>
              <a:ahLst/>
              <a:cxnLst>
                <a:cxn ang="0">
                  <a:pos x="T0" y="T1"/>
                </a:cxn>
                <a:cxn ang="0">
                  <a:pos x="T2" y="T3"/>
                </a:cxn>
                <a:cxn ang="0">
                  <a:pos x="T4" y="T5"/>
                </a:cxn>
              </a:cxnLst>
              <a:rect l="0" t="0" r="r" b="b"/>
              <a:pathLst>
                <a:path w="29" h="10">
                  <a:moveTo>
                    <a:pt x="0" y="0"/>
                  </a:moveTo>
                  <a:lnTo>
                    <a:pt x="14" y="5"/>
                  </a:lnTo>
                  <a:lnTo>
                    <a:pt x="29"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66" name="Line 327"/>
            <p:cNvSpPr>
              <a:spLocks noChangeShapeType="1"/>
            </p:cNvSpPr>
            <p:nvPr/>
          </p:nvSpPr>
          <p:spPr bwMode="auto">
            <a:xfrm>
              <a:off x="2888"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67" name="Line 328"/>
            <p:cNvSpPr>
              <a:spLocks noChangeShapeType="1"/>
            </p:cNvSpPr>
            <p:nvPr/>
          </p:nvSpPr>
          <p:spPr bwMode="auto">
            <a:xfrm>
              <a:off x="2906"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68" name="Freeform 329"/>
            <p:cNvSpPr>
              <a:spLocks/>
            </p:cNvSpPr>
            <p:nvPr/>
          </p:nvSpPr>
          <p:spPr bwMode="auto">
            <a:xfrm>
              <a:off x="2924" y="1881"/>
              <a:ext cx="22" cy="3"/>
            </a:xfrm>
            <a:custGeom>
              <a:avLst/>
              <a:gdLst>
                <a:gd name="T0" fmla="*/ 0 w 29"/>
                <a:gd name="T1" fmla="*/ 0 h 5"/>
                <a:gd name="T2" fmla="*/ 14 w 29"/>
                <a:gd name="T3" fmla="*/ 5 h 5"/>
                <a:gd name="T4" fmla="*/ 29 w 29"/>
                <a:gd name="T5" fmla="*/ 5 h 5"/>
              </a:gdLst>
              <a:ahLst/>
              <a:cxnLst>
                <a:cxn ang="0">
                  <a:pos x="T0" y="T1"/>
                </a:cxn>
                <a:cxn ang="0">
                  <a:pos x="T2" y="T3"/>
                </a:cxn>
                <a:cxn ang="0">
                  <a:pos x="T4" y="T5"/>
                </a:cxn>
              </a:cxnLst>
              <a:rect l="0" t="0" r="r" b="b"/>
              <a:pathLst>
                <a:path w="29" h="5">
                  <a:moveTo>
                    <a:pt x="0" y="0"/>
                  </a:moveTo>
                  <a:lnTo>
                    <a:pt x="14"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69" name="Line 330"/>
            <p:cNvSpPr>
              <a:spLocks noChangeShapeType="1"/>
            </p:cNvSpPr>
            <p:nvPr/>
          </p:nvSpPr>
          <p:spPr bwMode="auto">
            <a:xfrm>
              <a:off x="2946"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70" name="Freeform 331"/>
            <p:cNvSpPr>
              <a:spLocks/>
            </p:cNvSpPr>
            <p:nvPr/>
          </p:nvSpPr>
          <p:spPr bwMode="auto">
            <a:xfrm>
              <a:off x="2964" y="1887"/>
              <a:ext cx="21" cy="2"/>
            </a:xfrm>
            <a:custGeom>
              <a:avLst/>
              <a:gdLst>
                <a:gd name="T0" fmla="*/ 0 w 28"/>
                <a:gd name="T1" fmla="*/ 0 h 4"/>
                <a:gd name="T2" fmla="*/ 14 w 28"/>
                <a:gd name="T3" fmla="*/ 4 h 4"/>
                <a:gd name="T4" fmla="*/ 28 w 28"/>
                <a:gd name="T5" fmla="*/ 4 h 4"/>
              </a:gdLst>
              <a:ahLst/>
              <a:cxnLst>
                <a:cxn ang="0">
                  <a:pos x="T0" y="T1"/>
                </a:cxn>
                <a:cxn ang="0">
                  <a:pos x="T2" y="T3"/>
                </a:cxn>
                <a:cxn ang="0">
                  <a:pos x="T4" y="T5"/>
                </a:cxn>
              </a:cxnLst>
              <a:rect l="0" t="0" r="r" b="b"/>
              <a:pathLst>
                <a:path w="28" h="4">
                  <a:moveTo>
                    <a:pt x="0" y="0"/>
                  </a:moveTo>
                  <a:lnTo>
                    <a:pt x="14" y="4"/>
                  </a:lnTo>
                  <a:lnTo>
                    <a:pt x="28"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71" name="Line 332"/>
            <p:cNvSpPr>
              <a:spLocks noChangeShapeType="1"/>
            </p:cNvSpPr>
            <p:nvPr/>
          </p:nvSpPr>
          <p:spPr bwMode="auto">
            <a:xfrm>
              <a:off x="2985"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72" name="Line 333"/>
            <p:cNvSpPr>
              <a:spLocks noChangeShapeType="1"/>
            </p:cNvSpPr>
            <p:nvPr/>
          </p:nvSpPr>
          <p:spPr bwMode="auto">
            <a:xfrm>
              <a:off x="3003"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73" name="Freeform 334"/>
            <p:cNvSpPr>
              <a:spLocks/>
            </p:cNvSpPr>
            <p:nvPr/>
          </p:nvSpPr>
          <p:spPr bwMode="auto">
            <a:xfrm>
              <a:off x="3021" y="1892"/>
              <a:ext cx="22" cy="3"/>
            </a:xfrm>
            <a:custGeom>
              <a:avLst/>
              <a:gdLst>
                <a:gd name="T0" fmla="*/ 0 w 29"/>
                <a:gd name="T1" fmla="*/ 0 h 5"/>
                <a:gd name="T2" fmla="*/ 15 w 29"/>
                <a:gd name="T3" fmla="*/ 5 h 5"/>
                <a:gd name="T4" fmla="*/ 29 w 29"/>
                <a:gd name="T5" fmla="*/ 5 h 5"/>
              </a:gdLst>
              <a:ahLst/>
              <a:cxnLst>
                <a:cxn ang="0">
                  <a:pos x="T0" y="T1"/>
                </a:cxn>
                <a:cxn ang="0">
                  <a:pos x="T2" y="T3"/>
                </a:cxn>
                <a:cxn ang="0">
                  <a:pos x="T4" y="T5"/>
                </a:cxn>
              </a:cxnLst>
              <a:rect l="0" t="0" r="r" b="b"/>
              <a:pathLst>
                <a:path w="29" h="5">
                  <a:moveTo>
                    <a:pt x="0" y="0"/>
                  </a:moveTo>
                  <a:lnTo>
                    <a:pt x="15"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74" name="Line 335"/>
            <p:cNvSpPr>
              <a:spLocks noChangeShapeType="1"/>
            </p:cNvSpPr>
            <p:nvPr/>
          </p:nvSpPr>
          <p:spPr bwMode="auto">
            <a:xfrm>
              <a:off x="3043"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75" name="Freeform 336"/>
            <p:cNvSpPr>
              <a:spLocks/>
            </p:cNvSpPr>
            <p:nvPr/>
          </p:nvSpPr>
          <p:spPr bwMode="auto">
            <a:xfrm>
              <a:off x="3061" y="1895"/>
              <a:ext cx="22" cy="2"/>
            </a:xfrm>
            <a:custGeom>
              <a:avLst/>
              <a:gdLst>
                <a:gd name="T0" fmla="*/ 0 w 29"/>
                <a:gd name="T1" fmla="*/ 0 h 5"/>
                <a:gd name="T2" fmla="*/ 15 w 29"/>
                <a:gd name="T3" fmla="*/ 0 h 5"/>
                <a:gd name="T4" fmla="*/ 29 w 29"/>
                <a:gd name="T5" fmla="*/ 5 h 5"/>
              </a:gdLst>
              <a:ahLst/>
              <a:cxnLst>
                <a:cxn ang="0">
                  <a:pos x="T0" y="T1"/>
                </a:cxn>
                <a:cxn ang="0">
                  <a:pos x="T2" y="T3"/>
                </a:cxn>
                <a:cxn ang="0">
                  <a:pos x="T4" y="T5"/>
                </a:cxn>
              </a:cxnLst>
              <a:rect l="0" t="0" r="r" b="b"/>
              <a:pathLst>
                <a:path w="29" h="5">
                  <a:moveTo>
                    <a:pt x="0" y="0"/>
                  </a:moveTo>
                  <a:lnTo>
                    <a:pt x="15" y="0"/>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76" name="Line 337"/>
            <p:cNvSpPr>
              <a:spLocks noChangeShapeType="1"/>
            </p:cNvSpPr>
            <p:nvPr/>
          </p:nvSpPr>
          <p:spPr bwMode="auto">
            <a:xfrm>
              <a:off x="308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77" name="Freeform 338"/>
            <p:cNvSpPr>
              <a:spLocks/>
            </p:cNvSpPr>
            <p:nvPr/>
          </p:nvSpPr>
          <p:spPr bwMode="auto">
            <a:xfrm>
              <a:off x="3101" y="1897"/>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78" name="Line 339"/>
            <p:cNvSpPr>
              <a:spLocks noChangeShapeType="1"/>
            </p:cNvSpPr>
            <p:nvPr/>
          </p:nvSpPr>
          <p:spPr bwMode="auto">
            <a:xfrm>
              <a:off x="312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79" name="Freeform 340"/>
            <p:cNvSpPr>
              <a:spLocks/>
            </p:cNvSpPr>
            <p:nvPr/>
          </p:nvSpPr>
          <p:spPr bwMode="auto">
            <a:xfrm>
              <a:off x="3141" y="1897"/>
              <a:ext cx="18" cy="3"/>
            </a:xfrm>
            <a:custGeom>
              <a:avLst/>
              <a:gdLst>
                <a:gd name="T0" fmla="*/ 0 w 24"/>
                <a:gd name="T1" fmla="*/ 0 h 5"/>
                <a:gd name="T2" fmla="*/ 9 w 24"/>
                <a:gd name="T3" fmla="*/ 0 h 5"/>
                <a:gd name="T4" fmla="*/ 24 w 24"/>
                <a:gd name="T5" fmla="*/ 5 h 5"/>
              </a:gdLst>
              <a:ahLst/>
              <a:cxnLst>
                <a:cxn ang="0">
                  <a:pos x="T0" y="T1"/>
                </a:cxn>
                <a:cxn ang="0">
                  <a:pos x="T2" y="T3"/>
                </a:cxn>
                <a:cxn ang="0">
                  <a:pos x="T4" y="T5"/>
                </a:cxn>
              </a:cxnLst>
              <a:rect l="0" t="0" r="r" b="b"/>
              <a:pathLst>
                <a:path w="24" h="5">
                  <a:moveTo>
                    <a:pt x="0" y="0"/>
                  </a:moveTo>
                  <a:lnTo>
                    <a:pt x="9" y="0"/>
                  </a:lnTo>
                  <a:lnTo>
                    <a:pt x="24"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80" name="Freeform 341"/>
            <p:cNvSpPr>
              <a:spLocks/>
            </p:cNvSpPr>
            <p:nvPr/>
          </p:nvSpPr>
          <p:spPr bwMode="auto">
            <a:xfrm>
              <a:off x="3159"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81" name="Line 342"/>
            <p:cNvSpPr>
              <a:spLocks noChangeShapeType="1"/>
            </p:cNvSpPr>
            <p:nvPr/>
          </p:nvSpPr>
          <p:spPr bwMode="auto">
            <a:xfrm>
              <a:off x="318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82" name="Freeform 343"/>
            <p:cNvSpPr>
              <a:spLocks/>
            </p:cNvSpPr>
            <p:nvPr/>
          </p:nvSpPr>
          <p:spPr bwMode="auto">
            <a:xfrm>
              <a:off x="3198" y="1900"/>
              <a:ext cx="21"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83" name="Line 344"/>
            <p:cNvSpPr>
              <a:spLocks noChangeShapeType="1"/>
            </p:cNvSpPr>
            <p:nvPr/>
          </p:nvSpPr>
          <p:spPr bwMode="auto">
            <a:xfrm>
              <a:off x="321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84" name="Line 345"/>
            <p:cNvSpPr>
              <a:spLocks noChangeShapeType="1"/>
            </p:cNvSpPr>
            <p:nvPr/>
          </p:nvSpPr>
          <p:spPr bwMode="auto">
            <a:xfrm>
              <a:off x="3237"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85" name="Freeform 346"/>
            <p:cNvSpPr>
              <a:spLocks/>
            </p:cNvSpPr>
            <p:nvPr/>
          </p:nvSpPr>
          <p:spPr bwMode="auto">
            <a:xfrm>
              <a:off x="3255" y="1900"/>
              <a:ext cx="22" cy="2"/>
            </a:xfrm>
            <a:custGeom>
              <a:avLst/>
              <a:gdLst>
                <a:gd name="T0" fmla="*/ 0 w 29"/>
                <a:gd name="T1" fmla="*/ 0 h 4"/>
                <a:gd name="T2" fmla="*/ 15 w 29"/>
                <a:gd name="T3" fmla="*/ 0 h 4"/>
                <a:gd name="T4" fmla="*/ 29 w 29"/>
                <a:gd name="T5" fmla="*/ 4 h 4"/>
              </a:gdLst>
              <a:ahLst/>
              <a:cxnLst>
                <a:cxn ang="0">
                  <a:pos x="T0" y="T1"/>
                </a:cxn>
                <a:cxn ang="0">
                  <a:pos x="T2" y="T3"/>
                </a:cxn>
                <a:cxn ang="0">
                  <a:pos x="T4" y="T5"/>
                </a:cxn>
              </a:cxnLst>
              <a:rect l="0" t="0" r="r" b="b"/>
              <a:pathLst>
                <a:path w="29" h="4">
                  <a:moveTo>
                    <a:pt x="0" y="0"/>
                  </a:moveTo>
                  <a:lnTo>
                    <a:pt x="15" y="0"/>
                  </a:lnTo>
                  <a:lnTo>
                    <a:pt x="29"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86" name="Line 347"/>
            <p:cNvSpPr>
              <a:spLocks noChangeShapeType="1"/>
            </p:cNvSpPr>
            <p:nvPr/>
          </p:nvSpPr>
          <p:spPr bwMode="auto">
            <a:xfrm>
              <a:off x="327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87" name="Freeform 348"/>
            <p:cNvSpPr>
              <a:spLocks/>
            </p:cNvSpPr>
            <p:nvPr/>
          </p:nvSpPr>
          <p:spPr bwMode="auto">
            <a:xfrm>
              <a:off x="3295" y="1902"/>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88" name="Line 349"/>
            <p:cNvSpPr>
              <a:spLocks noChangeShapeType="1"/>
            </p:cNvSpPr>
            <p:nvPr/>
          </p:nvSpPr>
          <p:spPr bwMode="auto">
            <a:xfrm>
              <a:off x="331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89" name="Freeform 350"/>
            <p:cNvSpPr>
              <a:spLocks/>
            </p:cNvSpPr>
            <p:nvPr/>
          </p:nvSpPr>
          <p:spPr bwMode="auto">
            <a:xfrm>
              <a:off x="3335"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90" name="Line 351"/>
            <p:cNvSpPr>
              <a:spLocks noChangeShapeType="1"/>
            </p:cNvSpPr>
            <p:nvPr/>
          </p:nvSpPr>
          <p:spPr bwMode="auto">
            <a:xfrm>
              <a:off x="3356"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91" name="Freeform 352"/>
            <p:cNvSpPr>
              <a:spLocks/>
            </p:cNvSpPr>
            <p:nvPr/>
          </p:nvSpPr>
          <p:spPr bwMode="auto">
            <a:xfrm>
              <a:off x="288" y="1901"/>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grpSp>
      <p:grpSp>
        <p:nvGrpSpPr>
          <p:cNvPr id="1192" name="Group 353"/>
          <p:cNvGrpSpPr>
            <a:grpSpLocks noChangeAspect="1"/>
          </p:cNvGrpSpPr>
          <p:nvPr/>
        </p:nvGrpSpPr>
        <p:grpSpPr bwMode="auto">
          <a:xfrm rot="-16200000">
            <a:off x="4088606" y="3067845"/>
            <a:ext cx="1165225" cy="284162"/>
            <a:chOff x="253" y="586"/>
            <a:chExt cx="3121" cy="1317"/>
          </a:xfrm>
        </p:grpSpPr>
        <p:sp>
          <p:nvSpPr>
            <p:cNvPr id="1193" name="Line 354"/>
            <p:cNvSpPr>
              <a:spLocks noChangeAspect="1" noChangeShapeType="1"/>
            </p:cNvSpPr>
            <p:nvPr/>
          </p:nvSpPr>
          <p:spPr bwMode="auto">
            <a:xfrm>
              <a:off x="253"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94" name="Freeform 355"/>
            <p:cNvSpPr>
              <a:spLocks noChangeAspect="1"/>
            </p:cNvSpPr>
            <p:nvPr/>
          </p:nvSpPr>
          <p:spPr bwMode="auto">
            <a:xfrm>
              <a:off x="271"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95" name="Freeform 356"/>
            <p:cNvSpPr>
              <a:spLocks noChangeAspect="1"/>
            </p:cNvSpPr>
            <p:nvPr/>
          </p:nvSpPr>
          <p:spPr bwMode="auto">
            <a:xfrm>
              <a:off x="310" y="1902"/>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96" name="Line 357"/>
            <p:cNvSpPr>
              <a:spLocks noChangeAspect="1" noChangeShapeType="1"/>
            </p:cNvSpPr>
            <p:nvPr/>
          </p:nvSpPr>
          <p:spPr bwMode="auto">
            <a:xfrm>
              <a:off x="332"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97" name="Freeform 358"/>
            <p:cNvSpPr>
              <a:spLocks noChangeAspect="1"/>
            </p:cNvSpPr>
            <p:nvPr/>
          </p:nvSpPr>
          <p:spPr bwMode="auto">
            <a:xfrm>
              <a:off x="350" y="1900"/>
              <a:ext cx="22" cy="2"/>
            </a:xfrm>
            <a:custGeom>
              <a:avLst/>
              <a:gdLst>
                <a:gd name="T0" fmla="*/ 0 w 29"/>
                <a:gd name="T1" fmla="*/ 4 h 4"/>
                <a:gd name="T2" fmla="*/ 14 w 29"/>
                <a:gd name="T3" fmla="*/ 0 h 4"/>
                <a:gd name="T4" fmla="*/ 29 w 29"/>
                <a:gd name="T5" fmla="*/ 0 h 4"/>
              </a:gdLst>
              <a:ahLst/>
              <a:cxnLst>
                <a:cxn ang="0">
                  <a:pos x="T0" y="T1"/>
                </a:cxn>
                <a:cxn ang="0">
                  <a:pos x="T2" y="T3"/>
                </a:cxn>
                <a:cxn ang="0">
                  <a:pos x="T4" y="T5"/>
                </a:cxn>
              </a:cxnLst>
              <a:rect l="0" t="0" r="r" b="b"/>
              <a:pathLst>
                <a:path w="29" h="4">
                  <a:moveTo>
                    <a:pt x="0" y="4"/>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98" name="Line 359"/>
            <p:cNvSpPr>
              <a:spLocks noChangeAspect="1" noChangeShapeType="1"/>
            </p:cNvSpPr>
            <p:nvPr/>
          </p:nvSpPr>
          <p:spPr bwMode="auto">
            <a:xfrm>
              <a:off x="372"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99" name="Line 360"/>
            <p:cNvSpPr>
              <a:spLocks noChangeAspect="1" noChangeShapeType="1"/>
            </p:cNvSpPr>
            <p:nvPr/>
          </p:nvSpPr>
          <p:spPr bwMode="auto">
            <a:xfrm>
              <a:off x="39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00" name="Freeform 361"/>
            <p:cNvSpPr>
              <a:spLocks noChangeAspect="1"/>
            </p:cNvSpPr>
            <p:nvPr/>
          </p:nvSpPr>
          <p:spPr bwMode="auto">
            <a:xfrm>
              <a:off x="408" y="1900"/>
              <a:ext cx="21"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01" name="Line 362"/>
            <p:cNvSpPr>
              <a:spLocks noChangeAspect="1" noChangeShapeType="1"/>
            </p:cNvSpPr>
            <p:nvPr/>
          </p:nvSpPr>
          <p:spPr bwMode="auto">
            <a:xfrm>
              <a:off x="42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02" name="Freeform 363"/>
            <p:cNvSpPr>
              <a:spLocks noChangeAspect="1"/>
            </p:cNvSpPr>
            <p:nvPr/>
          </p:nvSpPr>
          <p:spPr bwMode="auto">
            <a:xfrm>
              <a:off x="447"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03" name="Freeform 364"/>
            <p:cNvSpPr>
              <a:spLocks noChangeAspect="1"/>
            </p:cNvSpPr>
            <p:nvPr/>
          </p:nvSpPr>
          <p:spPr bwMode="auto">
            <a:xfrm>
              <a:off x="468" y="1897"/>
              <a:ext cx="18" cy="3"/>
            </a:xfrm>
            <a:custGeom>
              <a:avLst/>
              <a:gdLst>
                <a:gd name="T0" fmla="*/ 0 w 24"/>
                <a:gd name="T1" fmla="*/ 5 h 5"/>
                <a:gd name="T2" fmla="*/ 15 w 24"/>
                <a:gd name="T3" fmla="*/ 0 h 5"/>
                <a:gd name="T4" fmla="*/ 24 w 24"/>
                <a:gd name="T5" fmla="*/ 0 h 5"/>
              </a:gdLst>
              <a:ahLst/>
              <a:cxnLst>
                <a:cxn ang="0">
                  <a:pos x="T0" y="T1"/>
                </a:cxn>
                <a:cxn ang="0">
                  <a:pos x="T2" y="T3"/>
                </a:cxn>
                <a:cxn ang="0">
                  <a:pos x="T4" y="T5"/>
                </a:cxn>
              </a:cxnLst>
              <a:rect l="0" t="0" r="r" b="b"/>
              <a:pathLst>
                <a:path w="24" h="5">
                  <a:moveTo>
                    <a:pt x="0" y="5"/>
                  </a:moveTo>
                  <a:lnTo>
                    <a:pt x="15"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04" name="Line 365"/>
            <p:cNvSpPr>
              <a:spLocks noChangeAspect="1" noChangeShapeType="1"/>
            </p:cNvSpPr>
            <p:nvPr/>
          </p:nvSpPr>
          <p:spPr bwMode="auto">
            <a:xfrm>
              <a:off x="48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05" name="Freeform 366"/>
            <p:cNvSpPr>
              <a:spLocks noChangeAspect="1"/>
            </p:cNvSpPr>
            <p:nvPr/>
          </p:nvSpPr>
          <p:spPr bwMode="auto">
            <a:xfrm>
              <a:off x="504" y="1897"/>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06" name="Line 367"/>
            <p:cNvSpPr>
              <a:spLocks noChangeAspect="1" noChangeShapeType="1"/>
            </p:cNvSpPr>
            <p:nvPr/>
          </p:nvSpPr>
          <p:spPr bwMode="auto">
            <a:xfrm>
              <a:off x="52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07" name="Freeform 368"/>
            <p:cNvSpPr>
              <a:spLocks noChangeAspect="1"/>
            </p:cNvSpPr>
            <p:nvPr/>
          </p:nvSpPr>
          <p:spPr bwMode="auto">
            <a:xfrm>
              <a:off x="544" y="1895"/>
              <a:ext cx="22" cy="2"/>
            </a:xfrm>
            <a:custGeom>
              <a:avLst/>
              <a:gdLst>
                <a:gd name="T0" fmla="*/ 0 w 29"/>
                <a:gd name="T1" fmla="*/ 5 h 5"/>
                <a:gd name="T2" fmla="*/ 14 w 29"/>
                <a:gd name="T3" fmla="*/ 0 h 5"/>
                <a:gd name="T4" fmla="*/ 29 w 29"/>
                <a:gd name="T5" fmla="*/ 0 h 5"/>
              </a:gdLst>
              <a:ahLst/>
              <a:cxnLst>
                <a:cxn ang="0">
                  <a:pos x="T0" y="T1"/>
                </a:cxn>
                <a:cxn ang="0">
                  <a:pos x="T2" y="T3"/>
                </a:cxn>
                <a:cxn ang="0">
                  <a:pos x="T4" y="T5"/>
                </a:cxn>
              </a:cxnLst>
              <a:rect l="0" t="0" r="r" b="b"/>
              <a:pathLst>
                <a:path w="29" h="5">
                  <a:moveTo>
                    <a:pt x="0" y="5"/>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08" name="Line 369"/>
            <p:cNvSpPr>
              <a:spLocks noChangeAspect="1" noChangeShapeType="1"/>
            </p:cNvSpPr>
            <p:nvPr/>
          </p:nvSpPr>
          <p:spPr bwMode="auto">
            <a:xfrm>
              <a:off x="566"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09" name="Freeform 370"/>
            <p:cNvSpPr>
              <a:spLocks noChangeAspect="1"/>
            </p:cNvSpPr>
            <p:nvPr/>
          </p:nvSpPr>
          <p:spPr bwMode="auto">
            <a:xfrm>
              <a:off x="584" y="1892"/>
              <a:ext cx="22" cy="3"/>
            </a:xfrm>
            <a:custGeom>
              <a:avLst/>
              <a:gdLst>
                <a:gd name="T0" fmla="*/ 0 w 29"/>
                <a:gd name="T1" fmla="*/ 5 h 5"/>
                <a:gd name="T2" fmla="*/ 14 w 29"/>
                <a:gd name="T3" fmla="*/ 5 h 5"/>
                <a:gd name="T4" fmla="*/ 29 w 29"/>
                <a:gd name="T5" fmla="*/ 0 h 5"/>
              </a:gdLst>
              <a:ahLst/>
              <a:cxnLst>
                <a:cxn ang="0">
                  <a:pos x="T0" y="T1"/>
                </a:cxn>
                <a:cxn ang="0">
                  <a:pos x="T2" y="T3"/>
                </a:cxn>
                <a:cxn ang="0">
                  <a:pos x="T4" y="T5"/>
                </a:cxn>
              </a:cxnLst>
              <a:rect l="0" t="0" r="r" b="b"/>
              <a:pathLst>
                <a:path w="29" h="5">
                  <a:moveTo>
                    <a:pt x="0" y="5"/>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10" name="Line 371"/>
            <p:cNvSpPr>
              <a:spLocks noChangeAspect="1" noChangeShapeType="1"/>
            </p:cNvSpPr>
            <p:nvPr/>
          </p:nvSpPr>
          <p:spPr bwMode="auto">
            <a:xfrm flipV="1">
              <a:off x="606"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11" name="Line 372"/>
            <p:cNvSpPr>
              <a:spLocks noChangeAspect="1" noChangeShapeType="1"/>
            </p:cNvSpPr>
            <p:nvPr/>
          </p:nvSpPr>
          <p:spPr bwMode="auto">
            <a:xfrm>
              <a:off x="624"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12" name="Freeform 373"/>
            <p:cNvSpPr>
              <a:spLocks noChangeAspect="1"/>
            </p:cNvSpPr>
            <p:nvPr/>
          </p:nvSpPr>
          <p:spPr bwMode="auto">
            <a:xfrm>
              <a:off x="642" y="1887"/>
              <a:ext cx="21" cy="2"/>
            </a:xfrm>
            <a:custGeom>
              <a:avLst/>
              <a:gdLst>
                <a:gd name="T0" fmla="*/ 0 w 28"/>
                <a:gd name="T1" fmla="*/ 4 h 4"/>
                <a:gd name="T2" fmla="*/ 14 w 28"/>
                <a:gd name="T3" fmla="*/ 4 h 4"/>
                <a:gd name="T4" fmla="*/ 28 w 28"/>
                <a:gd name="T5" fmla="*/ 0 h 4"/>
              </a:gdLst>
              <a:ahLst/>
              <a:cxnLst>
                <a:cxn ang="0">
                  <a:pos x="T0" y="T1"/>
                </a:cxn>
                <a:cxn ang="0">
                  <a:pos x="T2" y="T3"/>
                </a:cxn>
                <a:cxn ang="0">
                  <a:pos x="T4" y="T5"/>
                </a:cxn>
              </a:cxnLst>
              <a:rect l="0" t="0" r="r" b="b"/>
              <a:pathLst>
                <a:path w="28" h="4">
                  <a:moveTo>
                    <a:pt x="0" y="4"/>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13" name="Line 374"/>
            <p:cNvSpPr>
              <a:spLocks noChangeAspect="1" noChangeShapeType="1"/>
            </p:cNvSpPr>
            <p:nvPr/>
          </p:nvSpPr>
          <p:spPr bwMode="auto">
            <a:xfrm flipV="1">
              <a:off x="663"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14" name="Freeform 375"/>
            <p:cNvSpPr>
              <a:spLocks noChangeAspect="1"/>
            </p:cNvSpPr>
            <p:nvPr/>
          </p:nvSpPr>
          <p:spPr bwMode="auto">
            <a:xfrm>
              <a:off x="681" y="1881"/>
              <a:ext cx="22" cy="3"/>
            </a:xfrm>
            <a:custGeom>
              <a:avLst/>
              <a:gdLst>
                <a:gd name="T0" fmla="*/ 0 w 29"/>
                <a:gd name="T1" fmla="*/ 5 h 5"/>
                <a:gd name="T2" fmla="*/ 15 w 29"/>
                <a:gd name="T3" fmla="*/ 5 h 5"/>
                <a:gd name="T4" fmla="*/ 29 w 29"/>
                <a:gd name="T5" fmla="*/ 0 h 5"/>
              </a:gdLst>
              <a:ahLst/>
              <a:cxnLst>
                <a:cxn ang="0">
                  <a:pos x="T0" y="T1"/>
                </a:cxn>
                <a:cxn ang="0">
                  <a:pos x="T2" y="T3"/>
                </a:cxn>
                <a:cxn ang="0">
                  <a:pos x="T4" y="T5"/>
                </a:cxn>
              </a:cxnLst>
              <a:rect l="0" t="0" r="r" b="b"/>
              <a:pathLst>
                <a:path w="29" h="5">
                  <a:moveTo>
                    <a:pt x="0" y="5"/>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15" name="Line 376"/>
            <p:cNvSpPr>
              <a:spLocks noChangeAspect="1" noChangeShapeType="1"/>
            </p:cNvSpPr>
            <p:nvPr/>
          </p:nvSpPr>
          <p:spPr bwMode="auto">
            <a:xfrm flipV="1">
              <a:off x="703"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16" name="Line 377"/>
            <p:cNvSpPr>
              <a:spLocks noChangeAspect="1" noChangeShapeType="1"/>
            </p:cNvSpPr>
            <p:nvPr/>
          </p:nvSpPr>
          <p:spPr bwMode="auto">
            <a:xfrm flipV="1">
              <a:off x="721"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17" name="Freeform 378"/>
            <p:cNvSpPr>
              <a:spLocks noChangeAspect="1"/>
            </p:cNvSpPr>
            <p:nvPr/>
          </p:nvSpPr>
          <p:spPr bwMode="auto">
            <a:xfrm>
              <a:off x="739" y="1868"/>
              <a:ext cx="21" cy="5"/>
            </a:xfrm>
            <a:custGeom>
              <a:avLst/>
              <a:gdLst>
                <a:gd name="T0" fmla="*/ 0 w 29"/>
                <a:gd name="T1" fmla="*/ 10 h 10"/>
                <a:gd name="T2" fmla="*/ 15 w 29"/>
                <a:gd name="T3" fmla="*/ 5 h 10"/>
                <a:gd name="T4" fmla="*/ 29 w 29"/>
                <a:gd name="T5" fmla="*/ 0 h 10"/>
              </a:gdLst>
              <a:ahLst/>
              <a:cxnLst>
                <a:cxn ang="0">
                  <a:pos x="T0" y="T1"/>
                </a:cxn>
                <a:cxn ang="0">
                  <a:pos x="T2" y="T3"/>
                </a:cxn>
                <a:cxn ang="0">
                  <a:pos x="T4" y="T5"/>
                </a:cxn>
              </a:cxnLst>
              <a:rect l="0" t="0" r="r" b="b"/>
              <a:pathLst>
                <a:path w="29" h="10">
                  <a:moveTo>
                    <a:pt x="0" y="10"/>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18" name="Line 379"/>
            <p:cNvSpPr>
              <a:spLocks noChangeAspect="1" noChangeShapeType="1"/>
            </p:cNvSpPr>
            <p:nvPr/>
          </p:nvSpPr>
          <p:spPr bwMode="auto">
            <a:xfrm flipV="1">
              <a:off x="760"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19" name="Freeform 380"/>
            <p:cNvSpPr>
              <a:spLocks noChangeAspect="1"/>
            </p:cNvSpPr>
            <p:nvPr/>
          </p:nvSpPr>
          <p:spPr bwMode="auto">
            <a:xfrm>
              <a:off x="778" y="1857"/>
              <a:ext cx="22" cy="5"/>
            </a:xfrm>
            <a:custGeom>
              <a:avLst/>
              <a:gdLst>
                <a:gd name="T0" fmla="*/ 0 w 29"/>
                <a:gd name="T1" fmla="*/ 9 h 9"/>
                <a:gd name="T2" fmla="*/ 14 w 29"/>
                <a:gd name="T3" fmla="*/ 5 h 9"/>
                <a:gd name="T4" fmla="*/ 29 w 29"/>
                <a:gd name="T5" fmla="*/ 0 h 9"/>
              </a:gdLst>
              <a:ahLst/>
              <a:cxnLst>
                <a:cxn ang="0">
                  <a:pos x="T0" y="T1"/>
                </a:cxn>
                <a:cxn ang="0">
                  <a:pos x="T2" y="T3"/>
                </a:cxn>
                <a:cxn ang="0">
                  <a:pos x="T4" y="T5"/>
                </a:cxn>
              </a:cxnLst>
              <a:rect l="0" t="0" r="r" b="b"/>
              <a:pathLst>
                <a:path w="29" h="9">
                  <a:moveTo>
                    <a:pt x="0" y="9"/>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20" name="Line 381"/>
            <p:cNvSpPr>
              <a:spLocks noChangeAspect="1" noChangeShapeType="1"/>
            </p:cNvSpPr>
            <p:nvPr/>
          </p:nvSpPr>
          <p:spPr bwMode="auto">
            <a:xfrm flipV="1">
              <a:off x="800"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21" name="Freeform 382"/>
            <p:cNvSpPr>
              <a:spLocks noChangeAspect="1"/>
            </p:cNvSpPr>
            <p:nvPr/>
          </p:nvSpPr>
          <p:spPr bwMode="auto">
            <a:xfrm>
              <a:off x="818" y="1846"/>
              <a:ext cx="21" cy="5"/>
            </a:xfrm>
            <a:custGeom>
              <a:avLst/>
              <a:gdLst>
                <a:gd name="T0" fmla="*/ 0 w 28"/>
                <a:gd name="T1" fmla="*/ 9 h 9"/>
                <a:gd name="T2" fmla="*/ 14 w 28"/>
                <a:gd name="T3" fmla="*/ 4 h 9"/>
                <a:gd name="T4" fmla="*/ 28 w 28"/>
                <a:gd name="T5" fmla="*/ 0 h 9"/>
              </a:gdLst>
              <a:ahLst/>
              <a:cxnLst>
                <a:cxn ang="0">
                  <a:pos x="T0" y="T1"/>
                </a:cxn>
                <a:cxn ang="0">
                  <a:pos x="T2" y="T3"/>
                </a:cxn>
                <a:cxn ang="0">
                  <a:pos x="T4" y="T5"/>
                </a:cxn>
              </a:cxnLst>
              <a:rect l="0" t="0" r="r" b="b"/>
              <a:pathLst>
                <a:path w="28" h="9">
                  <a:moveTo>
                    <a:pt x="0" y="9"/>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22" name="Line 383"/>
            <p:cNvSpPr>
              <a:spLocks noChangeAspect="1" noChangeShapeType="1"/>
            </p:cNvSpPr>
            <p:nvPr/>
          </p:nvSpPr>
          <p:spPr bwMode="auto">
            <a:xfrm flipV="1">
              <a:off x="839"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23" name="Line 384"/>
            <p:cNvSpPr>
              <a:spLocks noChangeAspect="1" noChangeShapeType="1"/>
            </p:cNvSpPr>
            <p:nvPr/>
          </p:nvSpPr>
          <p:spPr bwMode="auto">
            <a:xfrm flipV="1">
              <a:off x="857"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24" name="Freeform 385"/>
            <p:cNvSpPr>
              <a:spLocks noChangeAspect="1"/>
            </p:cNvSpPr>
            <p:nvPr/>
          </p:nvSpPr>
          <p:spPr bwMode="auto">
            <a:xfrm>
              <a:off x="875" y="1819"/>
              <a:ext cx="22" cy="11"/>
            </a:xfrm>
            <a:custGeom>
              <a:avLst/>
              <a:gdLst>
                <a:gd name="T0" fmla="*/ 0 w 29"/>
                <a:gd name="T1" fmla="*/ 19 h 19"/>
                <a:gd name="T2" fmla="*/ 15 w 29"/>
                <a:gd name="T3" fmla="*/ 9 h 19"/>
                <a:gd name="T4" fmla="*/ 29 w 29"/>
                <a:gd name="T5" fmla="*/ 0 h 19"/>
              </a:gdLst>
              <a:ahLst/>
              <a:cxnLst>
                <a:cxn ang="0">
                  <a:pos x="T0" y="T1"/>
                </a:cxn>
                <a:cxn ang="0">
                  <a:pos x="T2" y="T3"/>
                </a:cxn>
                <a:cxn ang="0">
                  <a:pos x="T4" y="T5"/>
                </a:cxn>
              </a:cxnLst>
              <a:rect l="0" t="0" r="r" b="b"/>
              <a:pathLst>
                <a:path w="29" h="19">
                  <a:moveTo>
                    <a:pt x="0" y="19"/>
                  </a:moveTo>
                  <a:lnTo>
                    <a:pt x="15" y="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25" name="Line 386"/>
            <p:cNvSpPr>
              <a:spLocks noChangeAspect="1" noChangeShapeType="1"/>
            </p:cNvSpPr>
            <p:nvPr/>
          </p:nvSpPr>
          <p:spPr bwMode="auto">
            <a:xfrm flipV="1">
              <a:off x="897"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26" name="Freeform 387"/>
            <p:cNvSpPr>
              <a:spLocks noChangeAspect="1"/>
            </p:cNvSpPr>
            <p:nvPr/>
          </p:nvSpPr>
          <p:spPr bwMode="auto">
            <a:xfrm>
              <a:off x="915" y="1797"/>
              <a:ext cx="22" cy="11"/>
            </a:xfrm>
            <a:custGeom>
              <a:avLst/>
              <a:gdLst>
                <a:gd name="T0" fmla="*/ 0 w 29"/>
                <a:gd name="T1" fmla="*/ 19 h 19"/>
                <a:gd name="T2" fmla="*/ 15 w 29"/>
                <a:gd name="T3" fmla="*/ 10 h 19"/>
                <a:gd name="T4" fmla="*/ 29 w 29"/>
                <a:gd name="T5" fmla="*/ 0 h 19"/>
              </a:gdLst>
              <a:ahLst/>
              <a:cxnLst>
                <a:cxn ang="0">
                  <a:pos x="T0" y="T1"/>
                </a:cxn>
                <a:cxn ang="0">
                  <a:pos x="T2" y="T3"/>
                </a:cxn>
                <a:cxn ang="0">
                  <a:pos x="T4" y="T5"/>
                </a:cxn>
              </a:cxnLst>
              <a:rect l="0" t="0" r="r" b="b"/>
              <a:pathLst>
                <a:path w="29" h="19">
                  <a:moveTo>
                    <a:pt x="0" y="19"/>
                  </a:moveTo>
                  <a:lnTo>
                    <a:pt x="15" y="1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27" name="Line 388"/>
            <p:cNvSpPr>
              <a:spLocks noChangeAspect="1" noChangeShapeType="1"/>
            </p:cNvSpPr>
            <p:nvPr/>
          </p:nvSpPr>
          <p:spPr bwMode="auto">
            <a:xfrm flipV="1">
              <a:off x="937"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28" name="Line 389"/>
            <p:cNvSpPr>
              <a:spLocks noChangeAspect="1" noChangeShapeType="1"/>
            </p:cNvSpPr>
            <p:nvPr/>
          </p:nvSpPr>
          <p:spPr bwMode="auto">
            <a:xfrm flipV="1">
              <a:off x="955"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29" name="Freeform 390"/>
            <p:cNvSpPr>
              <a:spLocks noChangeAspect="1"/>
            </p:cNvSpPr>
            <p:nvPr/>
          </p:nvSpPr>
          <p:spPr bwMode="auto">
            <a:xfrm>
              <a:off x="973" y="1757"/>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30" name="Line 391"/>
            <p:cNvSpPr>
              <a:spLocks noChangeAspect="1" noChangeShapeType="1"/>
            </p:cNvSpPr>
            <p:nvPr/>
          </p:nvSpPr>
          <p:spPr bwMode="auto">
            <a:xfrm flipV="1">
              <a:off x="995"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31" name="Freeform 392"/>
            <p:cNvSpPr>
              <a:spLocks noChangeAspect="1"/>
            </p:cNvSpPr>
            <p:nvPr/>
          </p:nvSpPr>
          <p:spPr bwMode="auto">
            <a:xfrm>
              <a:off x="1013" y="1725"/>
              <a:ext cx="21" cy="15"/>
            </a:xfrm>
            <a:custGeom>
              <a:avLst/>
              <a:gdLst>
                <a:gd name="T0" fmla="*/ 0 w 28"/>
                <a:gd name="T1" fmla="*/ 28 h 28"/>
                <a:gd name="T2" fmla="*/ 14 w 28"/>
                <a:gd name="T3" fmla="*/ 14 h 28"/>
                <a:gd name="T4" fmla="*/ 28 w 28"/>
                <a:gd name="T5" fmla="*/ 0 h 28"/>
              </a:gdLst>
              <a:ahLst/>
              <a:cxnLst>
                <a:cxn ang="0">
                  <a:pos x="T0" y="T1"/>
                </a:cxn>
                <a:cxn ang="0">
                  <a:pos x="T2" y="T3"/>
                </a:cxn>
                <a:cxn ang="0">
                  <a:pos x="T4" y="T5"/>
                </a:cxn>
              </a:cxnLst>
              <a:rect l="0" t="0" r="r" b="b"/>
              <a:pathLst>
                <a:path w="28" h="28">
                  <a:moveTo>
                    <a:pt x="0" y="28"/>
                  </a:moveTo>
                  <a:lnTo>
                    <a:pt x="14" y="1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32" name="Line 393"/>
            <p:cNvSpPr>
              <a:spLocks noChangeAspect="1" noChangeShapeType="1"/>
            </p:cNvSpPr>
            <p:nvPr/>
          </p:nvSpPr>
          <p:spPr bwMode="auto">
            <a:xfrm flipV="1">
              <a:off x="1034"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33" name="Freeform 394"/>
            <p:cNvSpPr>
              <a:spLocks noChangeAspect="1"/>
            </p:cNvSpPr>
            <p:nvPr/>
          </p:nvSpPr>
          <p:spPr bwMode="auto">
            <a:xfrm>
              <a:off x="1052" y="1686"/>
              <a:ext cx="21" cy="20"/>
            </a:xfrm>
            <a:custGeom>
              <a:avLst/>
              <a:gdLst>
                <a:gd name="T0" fmla="*/ 0 w 29"/>
                <a:gd name="T1" fmla="*/ 34 h 34"/>
                <a:gd name="T2" fmla="*/ 15 w 29"/>
                <a:gd name="T3" fmla="*/ 20 h 34"/>
                <a:gd name="T4" fmla="*/ 29 w 29"/>
                <a:gd name="T5" fmla="*/ 0 h 34"/>
              </a:gdLst>
              <a:ahLst/>
              <a:cxnLst>
                <a:cxn ang="0">
                  <a:pos x="T0" y="T1"/>
                </a:cxn>
                <a:cxn ang="0">
                  <a:pos x="T2" y="T3"/>
                </a:cxn>
                <a:cxn ang="0">
                  <a:pos x="T4" y="T5"/>
                </a:cxn>
              </a:cxnLst>
              <a:rect l="0" t="0" r="r" b="b"/>
              <a:pathLst>
                <a:path w="29" h="34">
                  <a:moveTo>
                    <a:pt x="0" y="34"/>
                  </a:moveTo>
                  <a:lnTo>
                    <a:pt x="15" y="2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34" name="Line 395"/>
            <p:cNvSpPr>
              <a:spLocks noChangeAspect="1" noChangeShapeType="1"/>
            </p:cNvSpPr>
            <p:nvPr/>
          </p:nvSpPr>
          <p:spPr bwMode="auto">
            <a:xfrm flipV="1">
              <a:off x="1073"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35" name="Line 396"/>
            <p:cNvSpPr>
              <a:spLocks noChangeAspect="1" noChangeShapeType="1"/>
            </p:cNvSpPr>
            <p:nvPr/>
          </p:nvSpPr>
          <p:spPr bwMode="auto">
            <a:xfrm flipV="1">
              <a:off x="1091"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36" name="Freeform 397"/>
            <p:cNvSpPr>
              <a:spLocks noChangeAspect="1"/>
            </p:cNvSpPr>
            <p:nvPr/>
          </p:nvSpPr>
          <p:spPr bwMode="auto">
            <a:xfrm>
              <a:off x="1109" y="1617"/>
              <a:ext cx="22" cy="24"/>
            </a:xfrm>
            <a:custGeom>
              <a:avLst/>
              <a:gdLst>
                <a:gd name="T0" fmla="*/ 0 w 29"/>
                <a:gd name="T1" fmla="*/ 43 h 43"/>
                <a:gd name="T2" fmla="*/ 15 w 29"/>
                <a:gd name="T3" fmla="*/ 19 h 43"/>
                <a:gd name="T4" fmla="*/ 29 w 29"/>
                <a:gd name="T5" fmla="*/ 0 h 43"/>
              </a:gdLst>
              <a:ahLst/>
              <a:cxnLst>
                <a:cxn ang="0">
                  <a:pos x="T0" y="T1"/>
                </a:cxn>
                <a:cxn ang="0">
                  <a:pos x="T2" y="T3"/>
                </a:cxn>
                <a:cxn ang="0">
                  <a:pos x="T4" y="T5"/>
                </a:cxn>
              </a:cxnLst>
              <a:rect l="0" t="0" r="r" b="b"/>
              <a:pathLst>
                <a:path w="29" h="43">
                  <a:moveTo>
                    <a:pt x="0" y="43"/>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37" name="Line 398"/>
            <p:cNvSpPr>
              <a:spLocks noChangeAspect="1" noChangeShapeType="1"/>
            </p:cNvSpPr>
            <p:nvPr/>
          </p:nvSpPr>
          <p:spPr bwMode="auto">
            <a:xfrm flipV="1">
              <a:off x="1131"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38" name="Freeform 399"/>
            <p:cNvSpPr>
              <a:spLocks noChangeAspect="1"/>
            </p:cNvSpPr>
            <p:nvPr/>
          </p:nvSpPr>
          <p:spPr bwMode="auto">
            <a:xfrm>
              <a:off x="1149" y="1566"/>
              <a:ext cx="22" cy="27"/>
            </a:xfrm>
            <a:custGeom>
              <a:avLst/>
              <a:gdLst>
                <a:gd name="T0" fmla="*/ 0 w 29"/>
                <a:gd name="T1" fmla="*/ 48 h 48"/>
                <a:gd name="T2" fmla="*/ 14 w 29"/>
                <a:gd name="T3" fmla="*/ 24 h 48"/>
                <a:gd name="T4" fmla="*/ 29 w 29"/>
                <a:gd name="T5" fmla="*/ 0 h 48"/>
              </a:gdLst>
              <a:ahLst/>
              <a:cxnLst>
                <a:cxn ang="0">
                  <a:pos x="T0" y="T1"/>
                </a:cxn>
                <a:cxn ang="0">
                  <a:pos x="T2" y="T3"/>
                </a:cxn>
                <a:cxn ang="0">
                  <a:pos x="T4" y="T5"/>
                </a:cxn>
              </a:cxnLst>
              <a:rect l="0" t="0" r="r" b="b"/>
              <a:pathLst>
                <a:path w="29" h="48">
                  <a:moveTo>
                    <a:pt x="0" y="48"/>
                  </a:moveTo>
                  <a:lnTo>
                    <a:pt x="14" y="2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39" name="Line 400"/>
            <p:cNvSpPr>
              <a:spLocks noChangeAspect="1" noChangeShapeType="1"/>
            </p:cNvSpPr>
            <p:nvPr/>
          </p:nvSpPr>
          <p:spPr bwMode="auto">
            <a:xfrm flipV="1">
              <a:off x="1171"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40" name="Freeform 401"/>
            <p:cNvSpPr>
              <a:spLocks noChangeAspect="1"/>
            </p:cNvSpPr>
            <p:nvPr/>
          </p:nvSpPr>
          <p:spPr bwMode="auto">
            <a:xfrm>
              <a:off x="1189" y="1506"/>
              <a:ext cx="22" cy="30"/>
            </a:xfrm>
            <a:custGeom>
              <a:avLst/>
              <a:gdLst>
                <a:gd name="T0" fmla="*/ 0 w 29"/>
                <a:gd name="T1" fmla="*/ 53 h 53"/>
                <a:gd name="T2" fmla="*/ 14 w 29"/>
                <a:gd name="T3" fmla="*/ 29 h 53"/>
                <a:gd name="T4" fmla="*/ 29 w 29"/>
                <a:gd name="T5" fmla="*/ 0 h 53"/>
              </a:gdLst>
              <a:ahLst/>
              <a:cxnLst>
                <a:cxn ang="0">
                  <a:pos x="T0" y="T1"/>
                </a:cxn>
                <a:cxn ang="0">
                  <a:pos x="T2" y="T3"/>
                </a:cxn>
                <a:cxn ang="0">
                  <a:pos x="T4" y="T5"/>
                </a:cxn>
              </a:cxnLst>
              <a:rect l="0" t="0" r="r" b="b"/>
              <a:pathLst>
                <a:path w="29" h="53">
                  <a:moveTo>
                    <a:pt x="0" y="53"/>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41" name="Line 402"/>
            <p:cNvSpPr>
              <a:spLocks noChangeAspect="1" noChangeShapeType="1"/>
            </p:cNvSpPr>
            <p:nvPr/>
          </p:nvSpPr>
          <p:spPr bwMode="auto">
            <a:xfrm flipV="1">
              <a:off x="1211"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42" name="Line 403"/>
            <p:cNvSpPr>
              <a:spLocks noChangeAspect="1" noChangeShapeType="1"/>
            </p:cNvSpPr>
            <p:nvPr/>
          </p:nvSpPr>
          <p:spPr bwMode="auto">
            <a:xfrm flipV="1">
              <a:off x="1228"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43" name="Freeform 404"/>
            <p:cNvSpPr>
              <a:spLocks noChangeAspect="1"/>
            </p:cNvSpPr>
            <p:nvPr/>
          </p:nvSpPr>
          <p:spPr bwMode="auto">
            <a:xfrm>
              <a:off x="1246" y="1409"/>
              <a:ext cx="22" cy="32"/>
            </a:xfrm>
            <a:custGeom>
              <a:avLst/>
              <a:gdLst>
                <a:gd name="T0" fmla="*/ 0 w 29"/>
                <a:gd name="T1" fmla="*/ 58 h 58"/>
                <a:gd name="T2" fmla="*/ 15 w 29"/>
                <a:gd name="T3" fmla="*/ 29 h 58"/>
                <a:gd name="T4" fmla="*/ 29 w 29"/>
                <a:gd name="T5" fmla="*/ 0 h 58"/>
              </a:gdLst>
              <a:ahLst/>
              <a:cxnLst>
                <a:cxn ang="0">
                  <a:pos x="T0" y="T1"/>
                </a:cxn>
                <a:cxn ang="0">
                  <a:pos x="T2" y="T3"/>
                </a:cxn>
                <a:cxn ang="0">
                  <a:pos x="T4" y="T5"/>
                </a:cxn>
              </a:cxnLst>
              <a:rect l="0" t="0" r="r" b="b"/>
              <a:pathLst>
                <a:path w="29" h="58">
                  <a:moveTo>
                    <a:pt x="0" y="58"/>
                  </a:moveTo>
                  <a:lnTo>
                    <a:pt x="15"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44" name="Line 405"/>
            <p:cNvSpPr>
              <a:spLocks noChangeAspect="1" noChangeShapeType="1"/>
            </p:cNvSpPr>
            <p:nvPr/>
          </p:nvSpPr>
          <p:spPr bwMode="auto">
            <a:xfrm flipV="1">
              <a:off x="1268"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45" name="Freeform 406"/>
            <p:cNvSpPr>
              <a:spLocks noChangeAspect="1"/>
            </p:cNvSpPr>
            <p:nvPr/>
          </p:nvSpPr>
          <p:spPr bwMode="auto">
            <a:xfrm>
              <a:off x="1286" y="1336"/>
              <a:ext cx="22" cy="38"/>
            </a:xfrm>
            <a:custGeom>
              <a:avLst/>
              <a:gdLst>
                <a:gd name="T0" fmla="*/ 0 w 29"/>
                <a:gd name="T1" fmla="*/ 67 h 67"/>
                <a:gd name="T2" fmla="*/ 15 w 29"/>
                <a:gd name="T3" fmla="*/ 33 h 67"/>
                <a:gd name="T4" fmla="*/ 29 w 29"/>
                <a:gd name="T5" fmla="*/ 0 h 67"/>
              </a:gdLst>
              <a:ahLst/>
              <a:cxnLst>
                <a:cxn ang="0">
                  <a:pos x="T0" y="T1"/>
                </a:cxn>
                <a:cxn ang="0">
                  <a:pos x="T2" y="T3"/>
                </a:cxn>
                <a:cxn ang="0">
                  <a:pos x="T4" y="T5"/>
                </a:cxn>
              </a:cxnLst>
              <a:rect l="0" t="0" r="r" b="b"/>
              <a:pathLst>
                <a:path w="29" h="67">
                  <a:moveTo>
                    <a:pt x="0" y="67"/>
                  </a:moveTo>
                  <a:lnTo>
                    <a:pt x="15" y="33"/>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46" name="Line 407"/>
            <p:cNvSpPr>
              <a:spLocks noChangeAspect="1" noChangeShapeType="1"/>
            </p:cNvSpPr>
            <p:nvPr/>
          </p:nvSpPr>
          <p:spPr bwMode="auto">
            <a:xfrm flipV="1">
              <a:off x="1308"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47" name="Line 408"/>
            <p:cNvSpPr>
              <a:spLocks noChangeAspect="1" noChangeShapeType="1"/>
            </p:cNvSpPr>
            <p:nvPr/>
          </p:nvSpPr>
          <p:spPr bwMode="auto">
            <a:xfrm flipV="1">
              <a:off x="1326"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48" name="Freeform 409"/>
            <p:cNvSpPr>
              <a:spLocks noChangeAspect="1"/>
            </p:cNvSpPr>
            <p:nvPr/>
          </p:nvSpPr>
          <p:spPr bwMode="auto">
            <a:xfrm>
              <a:off x="1344" y="1222"/>
              <a:ext cx="21"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49" name="Freeform 410"/>
            <p:cNvSpPr>
              <a:spLocks noChangeAspect="1"/>
            </p:cNvSpPr>
            <p:nvPr/>
          </p:nvSpPr>
          <p:spPr bwMode="auto">
            <a:xfrm>
              <a:off x="1365" y="1182"/>
              <a:ext cx="18" cy="40"/>
            </a:xfrm>
            <a:custGeom>
              <a:avLst/>
              <a:gdLst>
                <a:gd name="T0" fmla="*/ 0 w 24"/>
                <a:gd name="T1" fmla="*/ 72 h 72"/>
                <a:gd name="T2" fmla="*/ 9 w 24"/>
                <a:gd name="T3" fmla="*/ 34 h 72"/>
                <a:gd name="T4" fmla="*/ 24 w 24"/>
                <a:gd name="T5" fmla="*/ 0 h 72"/>
              </a:gdLst>
              <a:ahLst/>
              <a:cxnLst>
                <a:cxn ang="0">
                  <a:pos x="T0" y="T1"/>
                </a:cxn>
                <a:cxn ang="0">
                  <a:pos x="T2" y="T3"/>
                </a:cxn>
                <a:cxn ang="0">
                  <a:pos x="T4" y="T5"/>
                </a:cxn>
              </a:cxnLst>
              <a:rect l="0" t="0" r="r" b="b"/>
              <a:pathLst>
                <a:path w="24" h="72">
                  <a:moveTo>
                    <a:pt x="0" y="72"/>
                  </a:moveTo>
                  <a:lnTo>
                    <a:pt x="9" y="3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50" name="Freeform 411"/>
            <p:cNvSpPr>
              <a:spLocks noChangeAspect="1"/>
            </p:cNvSpPr>
            <p:nvPr/>
          </p:nvSpPr>
          <p:spPr bwMode="auto">
            <a:xfrm>
              <a:off x="1383" y="1144"/>
              <a:ext cx="22"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51" name="Line 412"/>
            <p:cNvSpPr>
              <a:spLocks noChangeAspect="1" noChangeShapeType="1"/>
            </p:cNvSpPr>
            <p:nvPr/>
          </p:nvSpPr>
          <p:spPr bwMode="auto">
            <a:xfrm flipV="1">
              <a:off x="1405"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52" name="Freeform 413"/>
            <p:cNvSpPr>
              <a:spLocks noChangeAspect="1"/>
            </p:cNvSpPr>
            <p:nvPr/>
          </p:nvSpPr>
          <p:spPr bwMode="auto">
            <a:xfrm>
              <a:off x="1423" y="1063"/>
              <a:ext cx="21" cy="41"/>
            </a:xfrm>
            <a:custGeom>
              <a:avLst/>
              <a:gdLst>
                <a:gd name="T0" fmla="*/ 0 w 28"/>
                <a:gd name="T1" fmla="*/ 72 h 72"/>
                <a:gd name="T2" fmla="*/ 14 w 28"/>
                <a:gd name="T3" fmla="*/ 34 h 72"/>
                <a:gd name="T4" fmla="*/ 28 w 28"/>
                <a:gd name="T5" fmla="*/ 0 h 72"/>
              </a:gdLst>
              <a:ahLst/>
              <a:cxnLst>
                <a:cxn ang="0">
                  <a:pos x="T0" y="T1"/>
                </a:cxn>
                <a:cxn ang="0">
                  <a:pos x="T2" y="T3"/>
                </a:cxn>
                <a:cxn ang="0">
                  <a:pos x="T4" y="T5"/>
                </a:cxn>
              </a:cxnLst>
              <a:rect l="0" t="0" r="r" b="b"/>
              <a:pathLst>
                <a:path w="28" h="72">
                  <a:moveTo>
                    <a:pt x="0" y="72"/>
                  </a:moveTo>
                  <a:lnTo>
                    <a:pt x="14" y="3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53" name="Line 414"/>
            <p:cNvSpPr>
              <a:spLocks noChangeAspect="1" noChangeShapeType="1"/>
            </p:cNvSpPr>
            <p:nvPr/>
          </p:nvSpPr>
          <p:spPr bwMode="auto">
            <a:xfrm flipV="1">
              <a:off x="1444"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54" name="Line 415"/>
            <p:cNvSpPr>
              <a:spLocks noChangeAspect="1" noChangeShapeType="1"/>
            </p:cNvSpPr>
            <p:nvPr/>
          </p:nvSpPr>
          <p:spPr bwMode="auto">
            <a:xfrm flipV="1">
              <a:off x="1462"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55" name="Freeform 416"/>
            <p:cNvSpPr>
              <a:spLocks noChangeAspect="1"/>
            </p:cNvSpPr>
            <p:nvPr/>
          </p:nvSpPr>
          <p:spPr bwMode="auto">
            <a:xfrm>
              <a:off x="1480" y="945"/>
              <a:ext cx="22" cy="40"/>
            </a:xfrm>
            <a:custGeom>
              <a:avLst/>
              <a:gdLst>
                <a:gd name="T0" fmla="*/ 0 w 29"/>
                <a:gd name="T1" fmla="*/ 72 h 72"/>
                <a:gd name="T2" fmla="*/ 15 w 29"/>
                <a:gd name="T3" fmla="*/ 34 h 72"/>
                <a:gd name="T4" fmla="*/ 29 w 29"/>
                <a:gd name="T5" fmla="*/ 0 h 72"/>
              </a:gdLst>
              <a:ahLst/>
              <a:cxnLst>
                <a:cxn ang="0">
                  <a:pos x="T0" y="T1"/>
                </a:cxn>
                <a:cxn ang="0">
                  <a:pos x="T2" y="T3"/>
                </a:cxn>
                <a:cxn ang="0">
                  <a:pos x="T4" y="T5"/>
                </a:cxn>
              </a:cxnLst>
              <a:rect l="0" t="0" r="r" b="b"/>
              <a:pathLst>
                <a:path w="29" h="72">
                  <a:moveTo>
                    <a:pt x="0" y="72"/>
                  </a:moveTo>
                  <a:lnTo>
                    <a:pt x="15"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56" name="Line 417"/>
            <p:cNvSpPr>
              <a:spLocks noChangeAspect="1" noChangeShapeType="1"/>
            </p:cNvSpPr>
            <p:nvPr/>
          </p:nvSpPr>
          <p:spPr bwMode="auto">
            <a:xfrm flipV="1">
              <a:off x="1502"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57" name="Freeform 418"/>
            <p:cNvSpPr>
              <a:spLocks noChangeAspect="1"/>
            </p:cNvSpPr>
            <p:nvPr/>
          </p:nvSpPr>
          <p:spPr bwMode="auto">
            <a:xfrm>
              <a:off x="1520" y="872"/>
              <a:ext cx="22" cy="35"/>
            </a:xfrm>
            <a:custGeom>
              <a:avLst/>
              <a:gdLst>
                <a:gd name="T0" fmla="*/ 0 w 29"/>
                <a:gd name="T1" fmla="*/ 62 h 62"/>
                <a:gd name="T2" fmla="*/ 14 w 29"/>
                <a:gd name="T3" fmla="*/ 28 h 62"/>
                <a:gd name="T4" fmla="*/ 29 w 29"/>
                <a:gd name="T5" fmla="*/ 0 h 62"/>
              </a:gdLst>
              <a:ahLst/>
              <a:cxnLst>
                <a:cxn ang="0">
                  <a:pos x="T0" y="T1"/>
                </a:cxn>
                <a:cxn ang="0">
                  <a:pos x="T2" y="T3"/>
                </a:cxn>
                <a:cxn ang="0">
                  <a:pos x="T4" y="T5"/>
                </a:cxn>
              </a:cxnLst>
              <a:rect l="0" t="0" r="r" b="b"/>
              <a:pathLst>
                <a:path w="29" h="62">
                  <a:moveTo>
                    <a:pt x="0" y="62"/>
                  </a:moveTo>
                  <a:lnTo>
                    <a:pt x="14" y="28"/>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58" name="Line 419"/>
            <p:cNvSpPr>
              <a:spLocks noChangeAspect="1" noChangeShapeType="1"/>
            </p:cNvSpPr>
            <p:nvPr/>
          </p:nvSpPr>
          <p:spPr bwMode="auto">
            <a:xfrm flipV="1">
              <a:off x="1542"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59" name="Line 420"/>
            <p:cNvSpPr>
              <a:spLocks noChangeAspect="1" noChangeShapeType="1"/>
            </p:cNvSpPr>
            <p:nvPr/>
          </p:nvSpPr>
          <p:spPr bwMode="auto">
            <a:xfrm flipV="1">
              <a:off x="1560"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60" name="Freeform 421"/>
            <p:cNvSpPr>
              <a:spLocks noChangeAspect="1"/>
            </p:cNvSpPr>
            <p:nvPr/>
          </p:nvSpPr>
          <p:spPr bwMode="auto">
            <a:xfrm>
              <a:off x="1578" y="769"/>
              <a:ext cx="22" cy="33"/>
            </a:xfrm>
            <a:custGeom>
              <a:avLst/>
              <a:gdLst>
                <a:gd name="T0" fmla="*/ 0 w 29"/>
                <a:gd name="T1" fmla="*/ 58 h 58"/>
                <a:gd name="T2" fmla="*/ 14 w 29"/>
                <a:gd name="T3" fmla="*/ 29 h 58"/>
                <a:gd name="T4" fmla="*/ 29 w 29"/>
                <a:gd name="T5" fmla="*/ 0 h 58"/>
              </a:gdLst>
              <a:ahLst/>
              <a:cxnLst>
                <a:cxn ang="0">
                  <a:pos x="T0" y="T1"/>
                </a:cxn>
                <a:cxn ang="0">
                  <a:pos x="T2" y="T3"/>
                </a:cxn>
                <a:cxn ang="0">
                  <a:pos x="T4" y="T5"/>
                </a:cxn>
              </a:cxnLst>
              <a:rect l="0" t="0" r="r" b="b"/>
              <a:pathLst>
                <a:path w="29" h="58">
                  <a:moveTo>
                    <a:pt x="0" y="58"/>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61" name="Line 422"/>
            <p:cNvSpPr>
              <a:spLocks noChangeAspect="1" noChangeShapeType="1"/>
            </p:cNvSpPr>
            <p:nvPr/>
          </p:nvSpPr>
          <p:spPr bwMode="auto">
            <a:xfrm flipV="1">
              <a:off x="1600"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62" name="Freeform 423"/>
            <p:cNvSpPr>
              <a:spLocks noChangeAspect="1"/>
            </p:cNvSpPr>
            <p:nvPr/>
          </p:nvSpPr>
          <p:spPr bwMode="auto">
            <a:xfrm>
              <a:off x="1618" y="712"/>
              <a:ext cx="21" cy="27"/>
            </a:xfrm>
            <a:custGeom>
              <a:avLst/>
              <a:gdLst>
                <a:gd name="T0" fmla="*/ 0 w 28"/>
                <a:gd name="T1" fmla="*/ 48 h 48"/>
                <a:gd name="T2" fmla="*/ 14 w 28"/>
                <a:gd name="T3" fmla="*/ 24 h 48"/>
                <a:gd name="T4" fmla="*/ 28 w 28"/>
                <a:gd name="T5" fmla="*/ 0 h 48"/>
              </a:gdLst>
              <a:ahLst/>
              <a:cxnLst>
                <a:cxn ang="0">
                  <a:pos x="T0" y="T1"/>
                </a:cxn>
                <a:cxn ang="0">
                  <a:pos x="T2" y="T3"/>
                </a:cxn>
                <a:cxn ang="0">
                  <a:pos x="T4" y="T5"/>
                </a:cxn>
              </a:cxnLst>
              <a:rect l="0" t="0" r="r" b="b"/>
              <a:pathLst>
                <a:path w="28" h="48">
                  <a:moveTo>
                    <a:pt x="0" y="48"/>
                  </a:moveTo>
                  <a:lnTo>
                    <a:pt x="14" y="2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63" name="Freeform 424"/>
            <p:cNvSpPr>
              <a:spLocks noChangeAspect="1"/>
            </p:cNvSpPr>
            <p:nvPr/>
          </p:nvSpPr>
          <p:spPr bwMode="auto">
            <a:xfrm>
              <a:off x="1639" y="686"/>
              <a:ext cx="18" cy="26"/>
            </a:xfrm>
            <a:custGeom>
              <a:avLst/>
              <a:gdLst>
                <a:gd name="T0" fmla="*/ 0 w 24"/>
                <a:gd name="T1" fmla="*/ 47 h 47"/>
                <a:gd name="T2" fmla="*/ 10 w 24"/>
                <a:gd name="T3" fmla="*/ 24 h 47"/>
                <a:gd name="T4" fmla="*/ 24 w 24"/>
                <a:gd name="T5" fmla="*/ 0 h 47"/>
              </a:gdLst>
              <a:ahLst/>
              <a:cxnLst>
                <a:cxn ang="0">
                  <a:pos x="T0" y="T1"/>
                </a:cxn>
                <a:cxn ang="0">
                  <a:pos x="T2" y="T3"/>
                </a:cxn>
                <a:cxn ang="0">
                  <a:pos x="T4" y="T5"/>
                </a:cxn>
              </a:cxnLst>
              <a:rect l="0" t="0" r="r" b="b"/>
              <a:pathLst>
                <a:path w="24" h="47">
                  <a:moveTo>
                    <a:pt x="0" y="47"/>
                  </a:moveTo>
                  <a:lnTo>
                    <a:pt x="10" y="2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64" name="Freeform 425"/>
            <p:cNvSpPr>
              <a:spLocks noChangeAspect="1"/>
            </p:cNvSpPr>
            <p:nvPr/>
          </p:nvSpPr>
          <p:spPr bwMode="auto">
            <a:xfrm>
              <a:off x="1657" y="664"/>
              <a:ext cx="21" cy="22"/>
            </a:xfrm>
            <a:custGeom>
              <a:avLst/>
              <a:gdLst>
                <a:gd name="T0" fmla="*/ 0 w 29"/>
                <a:gd name="T1" fmla="*/ 39 h 39"/>
                <a:gd name="T2" fmla="*/ 15 w 29"/>
                <a:gd name="T3" fmla="*/ 19 h 39"/>
                <a:gd name="T4" fmla="*/ 29 w 29"/>
                <a:gd name="T5" fmla="*/ 0 h 39"/>
              </a:gdLst>
              <a:ahLst/>
              <a:cxnLst>
                <a:cxn ang="0">
                  <a:pos x="T0" y="T1"/>
                </a:cxn>
                <a:cxn ang="0">
                  <a:pos x="T2" y="T3"/>
                </a:cxn>
                <a:cxn ang="0">
                  <a:pos x="T4" y="T5"/>
                </a:cxn>
              </a:cxnLst>
              <a:rect l="0" t="0" r="r" b="b"/>
              <a:pathLst>
                <a:path w="29" h="39">
                  <a:moveTo>
                    <a:pt x="0" y="39"/>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65" name="Freeform 426"/>
            <p:cNvSpPr>
              <a:spLocks noChangeAspect="1"/>
            </p:cNvSpPr>
            <p:nvPr/>
          </p:nvSpPr>
          <p:spPr bwMode="auto">
            <a:xfrm>
              <a:off x="1678" y="643"/>
              <a:ext cx="18" cy="21"/>
            </a:xfrm>
            <a:custGeom>
              <a:avLst/>
              <a:gdLst>
                <a:gd name="T0" fmla="*/ 0 w 24"/>
                <a:gd name="T1" fmla="*/ 38 h 38"/>
                <a:gd name="T2" fmla="*/ 15 w 24"/>
                <a:gd name="T3" fmla="*/ 19 h 38"/>
                <a:gd name="T4" fmla="*/ 24 w 24"/>
                <a:gd name="T5" fmla="*/ 0 h 38"/>
              </a:gdLst>
              <a:ahLst/>
              <a:cxnLst>
                <a:cxn ang="0">
                  <a:pos x="T0" y="T1"/>
                </a:cxn>
                <a:cxn ang="0">
                  <a:pos x="T2" y="T3"/>
                </a:cxn>
                <a:cxn ang="0">
                  <a:pos x="T4" y="T5"/>
                </a:cxn>
              </a:cxnLst>
              <a:rect l="0" t="0" r="r" b="b"/>
              <a:pathLst>
                <a:path w="24" h="38">
                  <a:moveTo>
                    <a:pt x="0" y="38"/>
                  </a:moveTo>
                  <a:lnTo>
                    <a:pt x="15" y="19"/>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66" name="Freeform 427"/>
            <p:cNvSpPr>
              <a:spLocks noChangeAspect="1"/>
            </p:cNvSpPr>
            <p:nvPr/>
          </p:nvSpPr>
          <p:spPr bwMode="auto">
            <a:xfrm>
              <a:off x="1696" y="626"/>
              <a:ext cx="18" cy="17"/>
            </a:xfrm>
            <a:custGeom>
              <a:avLst/>
              <a:gdLst>
                <a:gd name="T0" fmla="*/ 0 w 24"/>
                <a:gd name="T1" fmla="*/ 29 h 29"/>
                <a:gd name="T2" fmla="*/ 10 w 24"/>
                <a:gd name="T3" fmla="*/ 14 h 29"/>
                <a:gd name="T4" fmla="*/ 24 w 24"/>
                <a:gd name="T5" fmla="*/ 0 h 29"/>
              </a:gdLst>
              <a:ahLst/>
              <a:cxnLst>
                <a:cxn ang="0">
                  <a:pos x="T0" y="T1"/>
                </a:cxn>
                <a:cxn ang="0">
                  <a:pos x="T2" y="T3"/>
                </a:cxn>
                <a:cxn ang="0">
                  <a:pos x="T4" y="T5"/>
                </a:cxn>
              </a:cxnLst>
              <a:rect l="0" t="0" r="r" b="b"/>
              <a:pathLst>
                <a:path w="24" h="29">
                  <a:moveTo>
                    <a:pt x="0" y="29"/>
                  </a:moveTo>
                  <a:lnTo>
                    <a:pt x="10" y="1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67" name="Freeform 428"/>
            <p:cNvSpPr>
              <a:spLocks noChangeAspect="1"/>
            </p:cNvSpPr>
            <p:nvPr/>
          </p:nvSpPr>
          <p:spPr bwMode="auto">
            <a:xfrm>
              <a:off x="1714" y="610"/>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68" name="Line 429"/>
            <p:cNvSpPr>
              <a:spLocks noChangeAspect="1" noChangeShapeType="1"/>
            </p:cNvSpPr>
            <p:nvPr/>
          </p:nvSpPr>
          <p:spPr bwMode="auto">
            <a:xfrm flipV="1">
              <a:off x="1736"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69" name="Freeform 430"/>
            <p:cNvSpPr>
              <a:spLocks noChangeAspect="1"/>
            </p:cNvSpPr>
            <p:nvPr/>
          </p:nvSpPr>
          <p:spPr bwMode="auto">
            <a:xfrm>
              <a:off x="1754" y="591"/>
              <a:ext cx="22" cy="8"/>
            </a:xfrm>
            <a:custGeom>
              <a:avLst/>
              <a:gdLst>
                <a:gd name="T0" fmla="*/ 0 w 29"/>
                <a:gd name="T1" fmla="*/ 14 h 14"/>
                <a:gd name="T2" fmla="*/ 14 w 29"/>
                <a:gd name="T3" fmla="*/ 4 h 14"/>
                <a:gd name="T4" fmla="*/ 29 w 29"/>
                <a:gd name="T5" fmla="*/ 0 h 14"/>
              </a:gdLst>
              <a:ahLst/>
              <a:cxnLst>
                <a:cxn ang="0">
                  <a:pos x="T0" y="T1"/>
                </a:cxn>
                <a:cxn ang="0">
                  <a:pos x="T2" y="T3"/>
                </a:cxn>
                <a:cxn ang="0">
                  <a:pos x="T4" y="T5"/>
                </a:cxn>
              </a:cxnLst>
              <a:rect l="0" t="0" r="r" b="b"/>
              <a:pathLst>
                <a:path w="29" h="14">
                  <a:moveTo>
                    <a:pt x="0" y="14"/>
                  </a:moveTo>
                  <a:lnTo>
                    <a:pt x="14" y="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70" name="Freeform 431"/>
            <p:cNvSpPr>
              <a:spLocks noChangeAspect="1"/>
            </p:cNvSpPr>
            <p:nvPr/>
          </p:nvSpPr>
          <p:spPr bwMode="auto">
            <a:xfrm>
              <a:off x="1776" y="586"/>
              <a:ext cx="18" cy="5"/>
            </a:xfrm>
            <a:custGeom>
              <a:avLst/>
              <a:gdLst>
                <a:gd name="T0" fmla="*/ 0 w 24"/>
                <a:gd name="T1" fmla="*/ 10 h 10"/>
                <a:gd name="T2" fmla="*/ 14 w 24"/>
                <a:gd name="T3" fmla="*/ 5 h 10"/>
                <a:gd name="T4" fmla="*/ 24 w 24"/>
                <a:gd name="T5" fmla="*/ 0 h 10"/>
              </a:gdLst>
              <a:ahLst/>
              <a:cxnLst>
                <a:cxn ang="0">
                  <a:pos x="T0" y="T1"/>
                </a:cxn>
                <a:cxn ang="0">
                  <a:pos x="T2" y="T3"/>
                </a:cxn>
                <a:cxn ang="0">
                  <a:pos x="T4" y="T5"/>
                </a:cxn>
              </a:cxnLst>
              <a:rect l="0" t="0" r="r" b="b"/>
              <a:pathLst>
                <a:path w="24" h="10">
                  <a:moveTo>
                    <a:pt x="0" y="10"/>
                  </a:moveTo>
                  <a:lnTo>
                    <a:pt x="14" y="5"/>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71" name="Freeform 432"/>
            <p:cNvSpPr>
              <a:spLocks noChangeAspect="1"/>
            </p:cNvSpPr>
            <p:nvPr/>
          </p:nvSpPr>
          <p:spPr bwMode="auto">
            <a:xfrm>
              <a:off x="1794" y="586"/>
              <a:ext cx="18" cy="0"/>
            </a:xfrm>
            <a:custGeom>
              <a:avLst/>
              <a:gdLst>
                <a:gd name="T0" fmla="*/ 0 w 24"/>
                <a:gd name="T1" fmla="*/ 9 w 24"/>
                <a:gd name="T2" fmla="*/ 24 w 24"/>
              </a:gdLst>
              <a:ahLst/>
              <a:cxnLst>
                <a:cxn ang="0">
                  <a:pos x="T0" y="0"/>
                </a:cxn>
                <a:cxn ang="0">
                  <a:pos x="T1" y="0"/>
                </a:cxn>
                <a:cxn ang="0">
                  <a:pos x="T2" y="0"/>
                </a:cxn>
              </a:cxnLst>
              <a:rect l="0" t="0" r="r" b="b"/>
              <a:pathLst>
                <a:path w="24">
                  <a:moveTo>
                    <a:pt x="0" y="0"/>
                  </a:moveTo>
                  <a:lnTo>
                    <a:pt x="9"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72" name="Freeform 433"/>
            <p:cNvSpPr>
              <a:spLocks noChangeAspect="1"/>
            </p:cNvSpPr>
            <p:nvPr/>
          </p:nvSpPr>
          <p:spPr bwMode="auto">
            <a:xfrm>
              <a:off x="1812" y="586"/>
              <a:ext cx="21" cy="0"/>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73" name="Freeform 434"/>
            <p:cNvSpPr>
              <a:spLocks noChangeAspect="1"/>
            </p:cNvSpPr>
            <p:nvPr/>
          </p:nvSpPr>
          <p:spPr bwMode="auto">
            <a:xfrm>
              <a:off x="1833" y="586"/>
              <a:ext cx="18" cy="5"/>
            </a:xfrm>
            <a:custGeom>
              <a:avLst/>
              <a:gdLst>
                <a:gd name="T0" fmla="*/ 0 w 24"/>
                <a:gd name="T1" fmla="*/ 0 h 10"/>
                <a:gd name="T2" fmla="*/ 10 w 24"/>
                <a:gd name="T3" fmla="*/ 5 h 10"/>
                <a:gd name="T4" fmla="*/ 24 w 24"/>
                <a:gd name="T5" fmla="*/ 10 h 10"/>
              </a:gdLst>
              <a:ahLst/>
              <a:cxnLst>
                <a:cxn ang="0">
                  <a:pos x="T0" y="T1"/>
                </a:cxn>
                <a:cxn ang="0">
                  <a:pos x="T2" y="T3"/>
                </a:cxn>
                <a:cxn ang="0">
                  <a:pos x="T4" y="T5"/>
                </a:cxn>
              </a:cxnLst>
              <a:rect l="0" t="0" r="r" b="b"/>
              <a:pathLst>
                <a:path w="24" h="10">
                  <a:moveTo>
                    <a:pt x="0" y="0"/>
                  </a:moveTo>
                  <a:lnTo>
                    <a:pt x="10" y="5"/>
                  </a:lnTo>
                  <a:lnTo>
                    <a:pt x="24"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74" name="Freeform 435"/>
            <p:cNvSpPr>
              <a:spLocks noChangeAspect="1"/>
            </p:cNvSpPr>
            <p:nvPr/>
          </p:nvSpPr>
          <p:spPr bwMode="auto">
            <a:xfrm>
              <a:off x="1851" y="591"/>
              <a:ext cx="22" cy="8"/>
            </a:xfrm>
            <a:custGeom>
              <a:avLst/>
              <a:gdLst>
                <a:gd name="T0" fmla="*/ 0 w 29"/>
                <a:gd name="T1" fmla="*/ 0 h 14"/>
                <a:gd name="T2" fmla="*/ 15 w 29"/>
                <a:gd name="T3" fmla="*/ 4 h 14"/>
                <a:gd name="T4" fmla="*/ 29 w 29"/>
                <a:gd name="T5" fmla="*/ 14 h 14"/>
              </a:gdLst>
              <a:ahLst/>
              <a:cxnLst>
                <a:cxn ang="0">
                  <a:pos x="T0" y="T1"/>
                </a:cxn>
                <a:cxn ang="0">
                  <a:pos x="T2" y="T3"/>
                </a:cxn>
                <a:cxn ang="0">
                  <a:pos x="T4" y="T5"/>
                </a:cxn>
              </a:cxnLst>
              <a:rect l="0" t="0" r="r" b="b"/>
              <a:pathLst>
                <a:path w="29" h="14">
                  <a:moveTo>
                    <a:pt x="0" y="0"/>
                  </a:moveTo>
                  <a:lnTo>
                    <a:pt x="15" y="4"/>
                  </a:lnTo>
                  <a:lnTo>
                    <a:pt x="29" y="1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75" name="Line 436"/>
            <p:cNvSpPr>
              <a:spLocks noChangeAspect="1" noChangeShapeType="1"/>
            </p:cNvSpPr>
            <p:nvPr/>
          </p:nvSpPr>
          <p:spPr bwMode="auto">
            <a:xfrm>
              <a:off x="1873"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76" name="Freeform 437"/>
            <p:cNvSpPr>
              <a:spLocks noChangeAspect="1"/>
            </p:cNvSpPr>
            <p:nvPr/>
          </p:nvSpPr>
          <p:spPr bwMode="auto">
            <a:xfrm>
              <a:off x="1891" y="610"/>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77" name="Freeform 438"/>
            <p:cNvSpPr>
              <a:spLocks noChangeAspect="1"/>
            </p:cNvSpPr>
            <p:nvPr/>
          </p:nvSpPr>
          <p:spPr bwMode="auto">
            <a:xfrm>
              <a:off x="1913" y="626"/>
              <a:ext cx="18" cy="17"/>
            </a:xfrm>
            <a:custGeom>
              <a:avLst/>
              <a:gdLst>
                <a:gd name="T0" fmla="*/ 0 w 24"/>
                <a:gd name="T1" fmla="*/ 0 h 29"/>
                <a:gd name="T2" fmla="*/ 14 w 24"/>
                <a:gd name="T3" fmla="*/ 14 h 29"/>
                <a:gd name="T4" fmla="*/ 24 w 24"/>
                <a:gd name="T5" fmla="*/ 29 h 29"/>
              </a:gdLst>
              <a:ahLst/>
              <a:cxnLst>
                <a:cxn ang="0">
                  <a:pos x="T0" y="T1"/>
                </a:cxn>
                <a:cxn ang="0">
                  <a:pos x="T2" y="T3"/>
                </a:cxn>
                <a:cxn ang="0">
                  <a:pos x="T4" y="T5"/>
                </a:cxn>
              </a:cxnLst>
              <a:rect l="0" t="0" r="r" b="b"/>
              <a:pathLst>
                <a:path w="24" h="29">
                  <a:moveTo>
                    <a:pt x="0" y="0"/>
                  </a:moveTo>
                  <a:lnTo>
                    <a:pt x="14" y="14"/>
                  </a:lnTo>
                  <a:lnTo>
                    <a:pt x="24"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78" name="Freeform 439"/>
            <p:cNvSpPr>
              <a:spLocks noChangeAspect="1"/>
            </p:cNvSpPr>
            <p:nvPr/>
          </p:nvSpPr>
          <p:spPr bwMode="auto">
            <a:xfrm>
              <a:off x="1931" y="643"/>
              <a:ext cx="18" cy="21"/>
            </a:xfrm>
            <a:custGeom>
              <a:avLst/>
              <a:gdLst>
                <a:gd name="T0" fmla="*/ 0 w 24"/>
                <a:gd name="T1" fmla="*/ 0 h 38"/>
                <a:gd name="T2" fmla="*/ 9 w 24"/>
                <a:gd name="T3" fmla="*/ 19 h 38"/>
                <a:gd name="T4" fmla="*/ 24 w 24"/>
                <a:gd name="T5" fmla="*/ 38 h 38"/>
              </a:gdLst>
              <a:ahLst/>
              <a:cxnLst>
                <a:cxn ang="0">
                  <a:pos x="T0" y="T1"/>
                </a:cxn>
                <a:cxn ang="0">
                  <a:pos x="T2" y="T3"/>
                </a:cxn>
                <a:cxn ang="0">
                  <a:pos x="T4" y="T5"/>
                </a:cxn>
              </a:cxnLst>
              <a:rect l="0" t="0" r="r" b="b"/>
              <a:pathLst>
                <a:path w="24" h="38">
                  <a:moveTo>
                    <a:pt x="0" y="0"/>
                  </a:moveTo>
                  <a:lnTo>
                    <a:pt x="9" y="19"/>
                  </a:lnTo>
                  <a:lnTo>
                    <a:pt x="24" y="3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79" name="Freeform 440"/>
            <p:cNvSpPr>
              <a:spLocks noChangeAspect="1"/>
            </p:cNvSpPr>
            <p:nvPr/>
          </p:nvSpPr>
          <p:spPr bwMode="auto">
            <a:xfrm>
              <a:off x="1949" y="664"/>
              <a:ext cx="21" cy="22"/>
            </a:xfrm>
            <a:custGeom>
              <a:avLst/>
              <a:gdLst>
                <a:gd name="T0" fmla="*/ 0 w 29"/>
                <a:gd name="T1" fmla="*/ 0 h 39"/>
                <a:gd name="T2" fmla="*/ 14 w 29"/>
                <a:gd name="T3" fmla="*/ 19 h 39"/>
                <a:gd name="T4" fmla="*/ 29 w 29"/>
                <a:gd name="T5" fmla="*/ 39 h 39"/>
              </a:gdLst>
              <a:ahLst/>
              <a:cxnLst>
                <a:cxn ang="0">
                  <a:pos x="T0" y="T1"/>
                </a:cxn>
                <a:cxn ang="0">
                  <a:pos x="T2" y="T3"/>
                </a:cxn>
                <a:cxn ang="0">
                  <a:pos x="T4" y="T5"/>
                </a:cxn>
              </a:cxnLst>
              <a:rect l="0" t="0" r="r" b="b"/>
              <a:pathLst>
                <a:path w="29" h="39">
                  <a:moveTo>
                    <a:pt x="0" y="0"/>
                  </a:moveTo>
                  <a:lnTo>
                    <a:pt x="14" y="19"/>
                  </a:lnTo>
                  <a:lnTo>
                    <a:pt x="29" y="3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80" name="Freeform 441"/>
            <p:cNvSpPr>
              <a:spLocks noChangeAspect="1"/>
            </p:cNvSpPr>
            <p:nvPr/>
          </p:nvSpPr>
          <p:spPr bwMode="auto">
            <a:xfrm>
              <a:off x="1970" y="686"/>
              <a:ext cx="18" cy="26"/>
            </a:xfrm>
            <a:custGeom>
              <a:avLst/>
              <a:gdLst>
                <a:gd name="T0" fmla="*/ 0 w 24"/>
                <a:gd name="T1" fmla="*/ 0 h 47"/>
                <a:gd name="T2" fmla="*/ 9 w 24"/>
                <a:gd name="T3" fmla="*/ 24 h 47"/>
                <a:gd name="T4" fmla="*/ 24 w 24"/>
                <a:gd name="T5" fmla="*/ 47 h 47"/>
              </a:gdLst>
              <a:ahLst/>
              <a:cxnLst>
                <a:cxn ang="0">
                  <a:pos x="T0" y="T1"/>
                </a:cxn>
                <a:cxn ang="0">
                  <a:pos x="T2" y="T3"/>
                </a:cxn>
                <a:cxn ang="0">
                  <a:pos x="T4" y="T5"/>
                </a:cxn>
              </a:cxnLst>
              <a:rect l="0" t="0" r="r" b="b"/>
              <a:pathLst>
                <a:path w="24" h="47">
                  <a:moveTo>
                    <a:pt x="0" y="0"/>
                  </a:moveTo>
                  <a:lnTo>
                    <a:pt x="9" y="24"/>
                  </a:lnTo>
                  <a:lnTo>
                    <a:pt x="24" y="4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81" name="Freeform 442"/>
            <p:cNvSpPr>
              <a:spLocks noChangeAspect="1"/>
            </p:cNvSpPr>
            <p:nvPr/>
          </p:nvSpPr>
          <p:spPr bwMode="auto">
            <a:xfrm>
              <a:off x="1988" y="712"/>
              <a:ext cx="21" cy="27"/>
            </a:xfrm>
            <a:custGeom>
              <a:avLst/>
              <a:gdLst>
                <a:gd name="T0" fmla="*/ 0 w 28"/>
                <a:gd name="T1" fmla="*/ 0 h 48"/>
                <a:gd name="T2" fmla="*/ 14 w 28"/>
                <a:gd name="T3" fmla="*/ 24 h 48"/>
                <a:gd name="T4" fmla="*/ 28 w 28"/>
                <a:gd name="T5" fmla="*/ 48 h 48"/>
              </a:gdLst>
              <a:ahLst/>
              <a:cxnLst>
                <a:cxn ang="0">
                  <a:pos x="T0" y="T1"/>
                </a:cxn>
                <a:cxn ang="0">
                  <a:pos x="T2" y="T3"/>
                </a:cxn>
                <a:cxn ang="0">
                  <a:pos x="T4" y="T5"/>
                </a:cxn>
              </a:cxnLst>
              <a:rect l="0" t="0" r="r" b="b"/>
              <a:pathLst>
                <a:path w="28" h="48">
                  <a:moveTo>
                    <a:pt x="0" y="0"/>
                  </a:moveTo>
                  <a:lnTo>
                    <a:pt x="14" y="24"/>
                  </a:lnTo>
                  <a:lnTo>
                    <a:pt x="28"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82" name="Line 443"/>
            <p:cNvSpPr>
              <a:spLocks noChangeAspect="1" noChangeShapeType="1"/>
            </p:cNvSpPr>
            <p:nvPr/>
          </p:nvSpPr>
          <p:spPr bwMode="auto">
            <a:xfrm>
              <a:off x="2009"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83" name="Freeform 444"/>
            <p:cNvSpPr>
              <a:spLocks noChangeAspect="1"/>
            </p:cNvSpPr>
            <p:nvPr/>
          </p:nvSpPr>
          <p:spPr bwMode="auto">
            <a:xfrm>
              <a:off x="2027" y="769"/>
              <a:ext cx="22" cy="33"/>
            </a:xfrm>
            <a:custGeom>
              <a:avLst/>
              <a:gdLst>
                <a:gd name="T0" fmla="*/ 0 w 29"/>
                <a:gd name="T1" fmla="*/ 0 h 58"/>
                <a:gd name="T2" fmla="*/ 15 w 29"/>
                <a:gd name="T3" fmla="*/ 29 h 58"/>
                <a:gd name="T4" fmla="*/ 29 w 29"/>
                <a:gd name="T5" fmla="*/ 58 h 58"/>
              </a:gdLst>
              <a:ahLst/>
              <a:cxnLst>
                <a:cxn ang="0">
                  <a:pos x="T0" y="T1"/>
                </a:cxn>
                <a:cxn ang="0">
                  <a:pos x="T2" y="T3"/>
                </a:cxn>
                <a:cxn ang="0">
                  <a:pos x="T4" y="T5"/>
                </a:cxn>
              </a:cxnLst>
              <a:rect l="0" t="0" r="r" b="b"/>
              <a:pathLst>
                <a:path w="29" h="58">
                  <a:moveTo>
                    <a:pt x="0" y="0"/>
                  </a:moveTo>
                  <a:lnTo>
                    <a:pt x="15"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84" name="Line 445"/>
            <p:cNvSpPr>
              <a:spLocks noChangeAspect="1" noChangeShapeType="1"/>
            </p:cNvSpPr>
            <p:nvPr/>
          </p:nvSpPr>
          <p:spPr bwMode="auto">
            <a:xfrm>
              <a:off x="2049"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85" name="Line 446"/>
            <p:cNvSpPr>
              <a:spLocks noChangeAspect="1" noChangeShapeType="1"/>
            </p:cNvSpPr>
            <p:nvPr/>
          </p:nvSpPr>
          <p:spPr bwMode="auto">
            <a:xfrm>
              <a:off x="2067"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86" name="Freeform 447"/>
            <p:cNvSpPr>
              <a:spLocks noChangeAspect="1"/>
            </p:cNvSpPr>
            <p:nvPr/>
          </p:nvSpPr>
          <p:spPr bwMode="auto">
            <a:xfrm>
              <a:off x="2085" y="872"/>
              <a:ext cx="22" cy="35"/>
            </a:xfrm>
            <a:custGeom>
              <a:avLst/>
              <a:gdLst>
                <a:gd name="T0" fmla="*/ 0 w 29"/>
                <a:gd name="T1" fmla="*/ 0 h 62"/>
                <a:gd name="T2" fmla="*/ 15 w 29"/>
                <a:gd name="T3" fmla="*/ 28 h 62"/>
                <a:gd name="T4" fmla="*/ 29 w 29"/>
                <a:gd name="T5" fmla="*/ 62 h 62"/>
              </a:gdLst>
              <a:ahLst/>
              <a:cxnLst>
                <a:cxn ang="0">
                  <a:pos x="T0" y="T1"/>
                </a:cxn>
                <a:cxn ang="0">
                  <a:pos x="T2" y="T3"/>
                </a:cxn>
                <a:cxn ang="0">
                  <a:pos x="T4" y="T5"/>
                </a:cxn>
              </a:cxnLst>
              <a:rect l="0" t="0" r="r" b="b"/>
              <a:pathLst>
                <a:path w="29" h="62">
                  <a:moveTo>
                    <a:pt x="0" y="0"/>
                  </a:moveTo>
                  <a:lnTo>
                    <a:pt x="15" y="28"/>
                  </a:lnTo>
                  <a:lnTo>
                    <a:pt x="29" y="6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87" name="Line 448"/>
            <p:cNvSpPr>
              <a:spLocks noChangeAspect="1" noChangeShapeType="1"/>
            </p:cNvSpPr>
            <p:nvPr/>
          </p:nvSpPr>
          <p:spPr bwMode="auto">
            <a:xfrm>
              <a:off x="2107"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88" name="Freeform 449"/>
            <p:cNvSpPr>
              <a:spLocks noChangeAspect="1"/>
            </p:cNvSpPr>
            <p:nvPr/>
          </p:nvSpPr>
          <p:spPr bwMode="auto">
            <a:xfrm>
              <a:off x="2125" y="945"/>
              <a:ext cx="22" cy="40"/>
            </a:xfrm>
            <a:custGeom>
              <a:avLst/>
              <a:gdLst>
                <a:gd name="T0" fmla="*/ 0 w 29"/>
                <a:gd name="T1" fmla="*/ 0 h 72"/>
                <a:gd name="T2" fmla="*/ 14 w 29"/>
                <a:gd name="T3" fmla="*/ 34 h 72"/>
                <a:gd name="T4" fmla="*/ 29 w 29"/>
                <a:gd name="T5" fmla="*/ 72 h 72"/>
              </a:gdLst>
              <a:ahLst/>
              <a:cxnLst>
                <a:cxn ang="0">
                  <a:pos x="T0" y="T1"/>
                </a:cxn>
                <a:cxn ang="0">
                  <a:pos x="T2" y="T3"/>
                </a:cxn>
                <a:cxn ang="0">
                  <a:pos x="T4" y="T5"/>
                </a:cxn>
              </a:cxnLst>
              <a:rect l="0" t="0" r="r" b="b"/>
              <a:pathLst>
                <a:path w="29" h="72">
                  <a:moveTo>
                    <a:pt x="0" y="0"/>
                  </a:moveTo>
                  <a:lnTo>
                    <a:pt x="14" y="34"/>
                  </a:lnTo>
                  <a:lnTo>
                    <a:pt x="29"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89" name="Line 450"/>
            <p:cNvSpPr>
              <a:spLocks noChangeAspect="1" noChangeShapeType="1"/>
            </p:cNvSpPr>
            <p:nvPr/>
          </p:nvSpPr>
          <p:spPr bwMode="auto">
            <a:xfrm>
              <a:off x="2147"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90" name="Line 451"/>
            <p:cNvSpPr>
              <a:spLocks noChangeAspect="1" noChangeShapeType="1"/>
            </p:cNvSpPr>
            <p:nvPr/>
          </p:nvSpPr>
          <p:spPr bwMode="auto">
            <a:xfrm>
              <a:off x="2165"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91" name="Freeform 452"/>
            <p:cNvSpPr>
              <a:spLocks noChangeAspect="1"/>
            </p:cNvSpPr>
            <p:nvPr/>
          </p:nvSpPr>
          <p:spPr bwMode="auto">
            <a:xfrm>
              <a:off x="2183" y="1063"/>
              <a:ext cx="21" cy="41"/>
            </a:xfrm>
            <a:custGeom>
              <a:avLst/>
              <a:gdLst>
                <a:gd name="T0" fmla="*/ 0 w 28"/>
                <a:gd name="T1" fmla="*/ 0 h 72"/>
                <a:gd name="T2" fmla="*/ 14 w 28"/>
                <a:gd name="T3" fmla="*/ 34 h 72"/>
                <a:gd name="T4" fmla="*/ 28 w 28"/>
                <a:gd name="T5" fmla="*/ 72 h 72"/>
              </a:gdLst>
              <a:ahLst/>
              <a:cxnLst>
                <a:cxn ang="0">
                  <a:pos x="T0" y="T1"/>
                </a:cxn>
                <a:cxn ang="0">
                  <a:pos x="T2" y="T3"/>
                </a:cxn>
                <a:cxn ang="0">
                  <a:pos x="T4" y="T5"/>
                </a:cxn>
              </a:cxnLst>
              <a:rect l="0" t="0" r="r" b="b"/>
              <a:pathLst>
                <a:path w="28" h="72">
                  <a:moveTo>
                    <a:pt x="0" y="0"/>
                  </a:moveTo>
                  <a:lnTo>
                    <a:pt x="14" y="34"/>
                  </a:lnTo>
                  <a:lnTo>
                    <a:pt x="28"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92" name="Line 453"/>
            <p:cNvSpPr>
              <a:spLocks noChangeAspect="1" noChangeShapeType="1"/>
            </p:cNvSpPr>
            <p:nvPr/>
          </p:nvSpPr>
          <p:spPr bwMode="auto">
            <a:xfrm>
              <a:off x="2204"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93" name="Freeform 454"/>
            <p:cNvSpPr>
              <a:spLocks noChangeAspect="1"/>
            </p:cNvSpPr>
            <p:nvPr/>
          </p:nvSpPr>
          <p:spPr bwMode="auto">
            <a:xfrm>
              <a:off x="2222" y="1144"/>
              <a:ext cx="22"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94" name="Freeform 455"/>
            <p:cNvSpPr>
              <a:spLocks noChangeAspect="1"/>
            </p:cNvSpPr>
            <p:nvPr/>
          </p:nvSpPr>
          <p:spPr bwMode="auto">
            <a:xfrm>
              <a:off x="2244" y="1182"/>
              <a:ext cx="18" cy="40"/>
            </a:xfrm>
            <a:custGeom>
              <a:avLst/>
              <a:gdLst>
                <a:gd name="T0" fmla="*/ 0 w 24"/>
                <a:gd name="T1" fmla="*/ 0 h 72"/>
                <a:gd name="T2" fmla="*/ 10 w 24"/>
                <a:gd name="T3" fmla="*/ 34 h 72"/>
                <a:gd name="T4" fmla="*/ 24 w 24"/>
                <a:gd name="T5" fmla="*/ 72 h 72"/>
              </a:gdLst>
              <a:ahLst/>
              <a:cxnLst>
                <a:cxn ang="0">
                  <a:pos x="T0" y="T1"/>
                </a:cxn>
                <a:cxn ang="0">
                  <a:pos x="T2" y="T3"/>
                </a:cxn>
                <a:cxn ang="0">
                  <a:pos x="T4" y="T5"/>
                </a:cxn>
              </a:cxnLst>
              <a:rect l="0" t="0" r="r" b="b"/>
              <a:pathLst>
                <a:path w="24" h="72">
                  <a:moveTo>
                    <a:pt x="0" y="0"/>
                  </a:moveTo>
                  <a:lnTo>
                    <a:pt x="10" y="34"/>
                  </a:lnTo>
                  <a:lnTo>
                    <a:pt x="24"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95" name="Freeform 456"/>
            <p:cNvSpPr>
              <a:spLocks noChangeAspect="1"/>
            </p:cNvSpPr>
            <p:nvPr/>
          </p:nvSpPr>
          <p:spPr bwMode="auto">
            <a:xfrm>
              <a:off x="2262" y="1222"/>
              <a:ext cx="21"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96" name="Line 457"/>
            <p:cNvSpPr>
              <a:spLocks noChangeAspect="1" noChangeShapeType="1"/>
            </p:cNvSpPr>
            <p:nvPr/>
          </p:nvSpPr>
          <p:spPr bwMode="auto">
            <a:xfrm>
              <a:off x="2283"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97" name="Line 458"/>
            <p:cNvSpPr>
              <a:spLocks noChangeAspect="1" noChangeShapeType="1"/>
            </p:cNvSpPr>
            <p:nvPr/>
          </p:nvSpPr>
          <p:spPr bwMode="auto">
            <a:xfrm>
              <a:off x="2301"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98" name="Freeform 459"/>
            <p:cNvSpPr>
              <a:spLocks noChangeAspect="1"/>
            </p:cNvSpPr>
            <p:nvPr/>
          </p:nvSpPr>
          <p:spPr bwMode="auto">
            <a:xfrm>
              <a:off x="2319" y="1336"/>
              <a:ext cx="22" cy="38"/>
            </a:xfrm>
            <a:custGeom>
              <a:avLst/>
              <a:gdLst>
                <a:gd name="T0" fmla="*/ 0 w 29"/>
                <a:gd name="T1" fmla="*/ 0 h 67"/>
                <a:gd name="T2" fmla="*/ 14 w 29"/>
                <a:gd name="T3" fmla="*/ 33 h 67"/>
                <a:gd name="T4" fmla="*/ 29 w 29"/>
                <a:gd name="T5" fmla="*/ 67 h 67"/>
              </a:gdLst>
              <a:ahLst/>
              <a:cxnLst>
                <a:cxn ang="0">
                  <a:pos x="T0" y="T1"/>
                </a:cxn>
                <a:cxn ang="0">
                  <a:pos x="T2" y="T3"/>
                </a:cxn>
                <a:cxn ang="0">
                  <a:pos x="T4" y="T5"/>
                </a:cxn>
              </a:cxnLst>
              <a:rect l="0" t="0" r="r" b="b"/>
              <a:pathLst>
                <a:path w="29" h="67">
                  <a:moveTo>
                    <a:pt x="0" y="0"/>
                  </a:moveTo>
                  <a:lnTo>
                    <a:pt x="14" y="33"/>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99" name="Line 460"/>
            <p:cNvSpPr>
              <a:spLocks noChangeAspect="1" noChangeShapeType="1"/>
            </p:cNvSpPr>
            <p:nvPr/>
          </p:nvSpPr>
          <p:spPr bwMode="auto">
            <a:xfrm>
              <a:off x="2341"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00" name="Freeform 461"/>
            <p:cNvSpPr>
              <a:spLocks noChangeAspect="1"/>
            </p:cNvSpPr>
            <p:nvPr/>
          </p:nvSpPr>
          <p:spPr bwMode="auto">
            <a:xfrm>
              <a:off x="2359" y="1409"/>
              <a:ext cx="22" cy="32"/>
            </a:xfrm>
            <a:custGeom>
              <a:avLst/>
              <a:gdLst>
                <a:gd name="T0" fmla="*/ 0 w 29"/>
                <a:gd name="T1" fmla="*/ 0 h 58"/>
                <a:gd name="T2" fmla="*/ 14 w 29"/>
                <a:gd name="T3" fmla="*/ 29 h 58"/>
                <a:gd name="T4" fmla="*/ 29 w 29"/>
                <a:gd name="T5" fmla="*/ 58 h 58"/>
              </a:gdLst>
              <a:ahLst/>
              <a:cxnLst>
                <a:cxn ang="0">
                  <a:pos x="T0" y="T1"/>
                </a:cxn>
                <a:cxn ang="0">
                  <a:pos x="T2" y="T3"/>
                </a:cxn>
                <a:cxn ang="0">
                  <a:pos x="T4" y="T5"/>
                </a:cxn>
              </a:cxnLst>
              <a:rect l="0" t="0" r="r" b="b"/>
              <a:pathLst>
                <a:path w="29" h="58">
                  <a:moveTo>
                    <a:pt x="0" y="0"/>
                  </a:moveTo>
                  <a:lnTo>
                    <a:pt x="14"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01" name="Line 462"/>
            <p:cNvSpPr>
              <a:spLocks noChangeAspect="1" noChangeShapeType="1"/>
            </p:cNvSpPr>
            <p:nvPr/>
          </p:nvSpPr>
          <p:spPr bwMode="auto">
            <a:xfrm>
              <a:off x="2381"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02" name="Line 463"/>
            <p:cNvSpPr>
              <a:spLocks noChangeAspect="1" noChangeShapeType="1"/>
            </p:cNvSpPr>
            <p:nvPr/>
          </p:nvSpPr>
          <p:spPr bwMode="auto">
            <a:xfrm>
              <a:off x="2399"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03" name="Freeform 464"/>
            <p:cNvSpPr>
              <a:spLocks noChangeAspect="1"/>
            </p:cNvSpPr>
            <p:nvPr/>
          </p:nvSpPr>
          <p:spPr bwMode="auto">
            <a:xfrm>
              <a:off x="2416" y="1506"/>
              <a:ext cx="22" cy="30"/>
            </a:xfrm>
            <a:custGeom>
              <a:avLst/>
              <a:gdLst>
                <a:gd name="T0" fmla="*/ 0 w 29"/>
                <a:gd name="T1" fmla="*/ 0 h 53"/>
                <a:gd name="T2" fmla="*/ 15 w 29"/>
                <a:gd name="T3" fmla="*/ 29 h 53"/>
                <a:gd name="T4" fmla="*/ 29 w 29"/>
                <a:gd name="T5" fmla="*/ 53 h 53"/>
              </a:gdLst>
              <a:ahLst/>
              <a:cxnLst>
                <a:cxn ang="0">
                  <a:pos x="T0" y="T1"/>
                </a:cxn>
                <a:cxn ang="0">
                  <a:pos x="T2" y="T3"/>
                </a:cxn>
                <a:cxn ang="0">
                  <a:pos x="T4" y="T5"/>
                </a:cxn>
              </a:cxnLst>
              <a:rect l="0" t="0" r="r" b="b"/>
              <a:pathLst>
                <a:path w="29" h="53">
                  <a:moveTo>
                    <a:pt x="0" y="0"/>
                  </a:moveTo>
                  <a:lnTo>
                    <a:pt x="15" y="29"/>
                  </a:lnTo>
                  <a:lnTo>
                    <a:pt x="29" y="5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04" name="Line 465"/>
            <p:cNvSpPr>
              <a:spLocks noChangeAspect="1" noChangeShapeType="1"/>
            </p:cNvSpPr>
            <p:nvPr/>
          </p:nvSpPr>
          <p:spPr bwMode="auto">
            <a:xfrm>
              <a:off x="2438"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05" name="Freeform 466"/>
            <p:cNvSpPr>
              <a:spLocks noChangeAspect="1"/>
            </p:cNvSpPr>
            <p:nvPr/>
          </p:nvSpPr>
          <p:spPr bwMode="auto">
            <a:xfrm>
              <a:off x="2456" y="1566"/>
              <a:ext cx="22" cy="27"/>
            </a:xfrm>
            <a:custGeom>
              <a:avLst/>
              <a:gdLst>
                <a:gd name="T0" fmla="*/ 0 w 29"/>
                <a:gd name="T1" fmla="*/ 0 h 48"/>
                <a:gd name="T2" fmla="*/ 15 w 29"/>
                <a:gd name="T3" fmla="*/ 24 h 48"/>
                <a:gd name="T4" fmla="*/ 29 w 29"/>
                <a:gd name="T5" fmla="*/ 48 h 48"/>
              </a:gdLst>
              <a:ahLst/>
              <a:cxnLst>
                <a:cxn ang="0">
                  <a:pos x="T0" y="T1"/>
                </a:cxn>
                <a:cxn ang="0">
                  <a:pos x="T2" y="T3"/>
                </a:cxn>
                <a:cxn ang="0">
                  <a:pos x="T4" y="T5"/>
                </a:cxn>
              </a:cxnLst>
              <a:rect l="0" t="0" r="r" b="b"/>
              <a:pathLst>
                <a:path w="29" h="48">
                  <a:moveTo>
                    <a:pt x="0" y="0"/>
                  </a:moveTo>
                  <a:lnTo>
                    <a:pt x="15" y="24"/>
                  </a:lnTo>
                  <a:lnTo>
                    <a:pt x="29"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06" name="Line 467"/>
            <p:cNvSpPr>
              <a:spLocks noChangeAspect="1" noChangeShapeType="1"/>
            </p:cNvSpPr>
            <p:nvPr/>
          </p:nvSpPr>
          <p:spPr bwMode="auto">
            <a:xfrm>
              <a:off x="2478"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07" name="Freeform 468"/>
            <p:cNvSpPr>
              <a:spLocks noChangeAspect="1"/>
            </p:cNvSpPr>
            <p:nvPr/>
          </p:nvSpPr>
          <p:spPr bwMode="auto">
            <a:xfrm>
              <a:off x="2496" y="1617"/>
              <a:ext cx="22" cy="24"/>
            </a:xfrm>
            <a:custGeom>
              <a:avLst/>
              <a:gdLst>
                <a:gd name="T0" fmla="*/ 0 w 29"/>
                <a:gd name="T1" fmla="*/ 0 h 43"/>
                <a:gd name="T2" fmla="*/ 14 w 29"/>
                <a:gd name="T3" fmla="*/ 19 h 43"/>
                <a:gd name="T4" fmla="*/ 29 w 29"/>
                <a:gd name="T5" fmla="*/ 43 h 43"/>
              </a:gdLst>
              <a:ahLst/>
              <a:cxnLst>
                <a:cxn ang="0">
                  <a:pos x="T0" y="T1"/>
                </a:cxn>
                <a:cxn ang="0">
                  <a:pos x="T2" y="T3"/>
                </a:cxn>
                <a:cxn ang="0">
                  <a:pos x="T4" y="T5"/>
                </a:cxn>
              </a:cxnLst>
              <a:rect l="0" t="0" r="r" b="b"/>
              <a:pathLst>
                <a:path w="29" h="43">
                  <a:moveTo>
                    <a:pt x="0" y="0"/>
                  </a:moveTo>
                  <a:lnTo>
                    <a:pt x="14" y="19"/>
                  </a:lnTo>
                  <a:lnTo>
                    <a:pt x="29" y="4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08" name="Line 469"/>
            <p:cNvSpPr>
              <a:spLocks noChangeAspect="1" noChangeShapeType="1"/>
            </p:cNvSpPr>
            <p:nvPr/>
          </p:nvSpPr>
          <p:spPr bwMode="auto">
            <a:xfrm>
              <a:off x="2518"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09" name="Line 470"/>
            <p:cNvSpPr>
              <a:spLocks noChangeAspect="1" noChangeShapeType="1"/>
            </p:cNvSpPr>
            <p:nvPr/>
          </p:nvSpPr>
          <p:spPr bwMode="auto">
            <a:xfrm>
              <a:off x="2536"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10" name="Freeform 471"/>
            <p:cNvSpPr>
              <a:spLocks noChangeAspect="1"/>
            </p:cNvSpPr>
            <p:nvPr/>
          </p:nvSpPr>
          <p:spPr bwMode="auto">
            <a:xfrm>
              <a:off x="2554" y="1686"/>
              <a:ext cx="21" cy="20"/>
            </a:xfrm>
            <a:custGeom>
              <a:avLst/>
              <a:gdLst>
                <a:gd name="T0" fmla="*/ 0 w 29"/>
                <a:gd name="T1" fmla="*/ 0 h 34"/>
                <a:gd name="T2" fmla="*/ 14 w 29"/>
                <a:gd name="T3" fmla="*/ 20 h 34"/>
                <a:gd name="T4" fmla="*/ 29 w 29"/>
                <a:gd name="T5" fmla="*/ 34 h 34"/>
              </a:gdLst>
              <a:ahLst/>
              <a:cxnLst>
                <a:cxn ang="0">
                  <a:pos x="T0" y="T1"/>
                </a:cxn>
                <a:cxn ang="0">
                  <a:pos x="T2" y="T3"/>
                </a:cxn>
                <a:cxn ang="0">
                  <a:pos x="T4" y="T5"/>
                </a:cxn>
              </a:cxnLst>
              <a:rect l="0" t="0" r="r" b="b"/>
              <a:pathLst>
                <a:path w="29" h="34">
                  <a:moveTo>
                    <a:pt x="0" y="0"/>
                  </a:moveTo>
                  <a:lnTo>
                    <a:pt x="14" y="20"/>
                  </a:lnTo>
                  <a:lnTo>
                    <a:pt x="29" y="3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11" name="Line 472"/>
            <p:cNvSpPr>
              <a:spLocks noChangeAspect="1" noChangeShapeType="1"/>
            </p:cNvSpPr>
            <p:nvPr/>
          </p:nvSpPr>
          <p:spPr bwMode="auto">
            <a:xfrm>
              <a:off x="2575"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12" name="Freeform 473"/>
            <p:cNvSpPr>
              <a:spLocks noChangeAspect="1"/>
            </p:cNvSpPr>
            <p:nvPr/>
          </p:nvSpPr>
          <p:spPr bwMode="auto">
            <a:xfrm>
              <a:off x="2593" y="1725"/>
              <a:ext cx="21" cy="15"/>
            </a:xfrm>
            <a:custGeom>
              <a:avLst/>
              <a:gdLst>
                <a:gd name="T0" fmla="*/ 0 w 28"/>
                <a:gd name="T1" fmla="*/ 0 h 28"/>
                <a:gd name="T2" fmla="*/ 14 w 28"/>
                <a:gd name="T3" fmla="*/ 14 h 28"/>
                <a:gd name="T4" fmla="*/ 28 w 28"/>
                <a:gd name="T5" fmla="*/ 28 h 28"/>
              </a:gdLst>
              <a:ahLst/>
              <a:cxnLst>
                <a:cxn ang="0">
                  <a:pos x="T0" y="T1"/>
                </a:cxn>
                <a:cxn ang="0">
                  <a:pos x="T2" y="T3"/>
                </a:cxn>
                <a:cxn ang="0">
                  <a:pos x="T4" y="T5"/>
                </a:cxn>
              </a:cxnLst>
              <a:rect l="0" t="0" r="r" b="b"/>
              <a:pathLst>
                <a:path w="28" h="28">
                  <a:moveTo>
                    <a:pt x="0" y="0"/>
                  </a:moveTo>
                  <a:lnTo>
                    <a:pt x="14" y="14"/>
                  </a:lnTo>
                  <a:lnTo>
                    <a:pt x="28" y="2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13" name="Line 474"/>
            <p:cNvSpPr>
              <a:spLocks noChangeAspect="1" noChangeShapeType="1"/>
            </p:cNvSpPr>
            <p:nvPr/>
          </p:nvSpPr>
          <p:spPr bwMode="auto">
            <a:xfrm>
              <a:off x="2614"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14" name="Freeform 475"/>
            <p:cNvSpPr>
              <a:spLocks noChangeAspect="1"/>
            </p:cNvSpPr>
            <p:nvPr/>
          </p:nvSpPr>
          <p:spPr bwMode="auto">
            <a:xfrm>
              <a:off x="2632" y="1757"/>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15" name="Line 476"/>
            <p:cNvSpPr>
              <a:spLocks noChangeAspect="1" noChangeShapeType="1"/>
            </p:cNvSpPr>
            <p:nvPr/>
          </p:nvSpPr>
          <p:spPr bwMode="auto">
            <a:xfrm>
              <a:off x="2654"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16" name="Line 477"/>
            <p:cNvSpPr>
              <a:spLocks noChangeAspect="1" noChangeShapeType="1"/>
            </p:cNvSpPr>
            <p:nvPr/>
          </p:nvSpPr>
          <p:spPr bwMode="auto">
            <a:xfrm>
              <a:off x="2672"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17" name="Freeform 478"/>
            <p:cNvSpPr>
              <a:spLocks noChangeAspect="1"/>
            </p:cNvSpPr>
            <p:nvPr/>
          </p:nvSpPr>
          <p:spPr bwMode="auto">
            <a:xfrm>
              <a:off x="2690" y="1797"/>
              <a:ext cx="22" cy="11"/>
            </a:xfrm>
            <a:custGeom>
              <a:avLst/>
              <a:gdLst>
                <a:gd name="T0" fmla="*/ 0 w 29"/>
                <a:gd name="T1" fmla="*/ 0 h 19"/>
                <a:gd name="T2" fmla="*/ 14 w 29"/>
                <a:gd name="T3" fmla="*/ 10 h 19"/>
                <a:gd name="T4" fmla="*/ 29 w 29"/>
                <a:gd name="T5" fmla="*/ 19 h 19"/>
              </a:gdLst>
              <a:ahLst/>
              <a:cxnLst>
                <a:cxn ang="0">
                  <a:pos x="T0" y="T1"/>
                </a:cxn>
                <a:cxn ang="0">
                  <a:pos x="T2" y="T3"/>
                </a:cxn>
                <a:cxn ang="0">
                  <a:pos x="T4" y="T5"/>
                </a:cxn>
              </a:cxnLst>
              <a:rect l="0" t="0" r="r" b="b"/>
              <a:pathLst>
                <a:path w="29" h="19">
                  <a:moveTo>
                    <a:pt x="0" y="0"/>
                  </a:moveTo>
                  <a:lnTo>
                    <a:pt x="14" y="10"/>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18" name="Line 479"/>
            <p:cNvSpPr>
              <a:spLocks noChangeAspect="1" noChangeShapeType="1"/>
            </p:cNvSpPr>
            <p:nvPr/>
          </p:nvSpPr>
          <p:spPr bwMode="auto">
            <a:xfrm>
              <a:off x="2712"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19" name="Freeform 480"/>
            <p:cNvSpPr>
              <a:spLocks noChangeAspect="1"/>
            </p:cNvSpPr>
            <p:nvPr/>
          </p:nvSpPr>
          <p:spPr bwMode="auto">
            <a:xfrm>
              <a:off x="2730" y="1819"/>
              <a:ext cx="22" cy="11"/>
            </a:xfrm>
            <a:custGeom>
              <a:avLst/>
              <a:gdLst>
                <a:gd name="T0" fmla="*/ 0 w 29"/>
                <a:gd name="T1" fmla="*/ 0 h 19"/>
                <a:gd name="T2" fmla="*/ 14 w 29"/>
                <a:gd name="T3" fmla="*/ 9 h 19"/>
                <a:gd name="T4" fmla="*/ 29 w 29"/>
                <a:gd name="T5" fmla="*/ 19 h 19"/>
              </a:gdLst>
              <a:ahLst/>
              <a:cxnLst>
                <a:cxn ang="0">
                  <a:pos x="T0" y="T1"/>
                </a:cxn>
                <a:cxn ang="0">
                  <a:pos x="T2" y="T3"/>
                </a:cxn>
                <a:cxn ang="0">
                  <a:pos x="T4" y="T5"/>
                </a:cxn>
              </a:cxnLst>
              <a:rect l="0" t="0" r="r" b="b"/>
              <a:pathLst>
                <a:path w="29" h="19">
                  <a:moveTo>
                    <a:pt x="0" y="0"/>
                  </a:moveTo>
                  <a:lnTo>
                    <a:pt x="14" y="9"/>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20" name="Line 481"/>
            <p:cNvSpPr>
              <a:spLocks noChangeAspect="1" noChangeShapeType="1"/>
            </p:cNvSpPr>
            <p:nvPr/>
          </p:nvSpPr>
          <p:spPr bwMode="auto">
            <a:xfrm>
              <a:off x="2752"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21" name="Line 482"/>
            <p:cNvSpPr>
              <a:spLocks noChangeAspect="1" noChangeShapeType="1"/>
            </p:cNvSpPr>
            <p:nvPr/>
          </p:nvSpPr>
          <p:spPr bwMode="auto">
            <a:xfrm>
              <a:off x="2770"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22" name="Freeform 483"/>
            <p:cNvSpPr>
              <a:spLocks noChangeAspect="1"/>
            </p:cNvSpPr>
            <p:nvPr/>
          </p:nvSpPr>
          <p:spPr bwMode="auto">
            <a:xfrm>
              <a:off x="2788" y="1846"/>
              <a:ext cx="21" cy="5"/>
            </a:xfrm>
            <a:custGeom>
              <a:avLst/>
              <a:gdLst>
                <a:gd name="T0" fmla="*/ 0 w 28"/>
                <a:gd name="T1" fmla="*/ 0 h 9"/>
                <a:gd name="T2" fmla="*/ 14 w 28"/>
                <a:gd name="T3" fmla="*/ 4 h 9"/>
                <a:gd name="T4" fmla="*/ 28 w 28"/>
                <a:gd name="T5" fmla="*/ 9 h 9"/>
              </a:gdLst>
              <a:ahLst/>
              <a:cxnLst>
                <a:cxn ang="0">
                  <a:pos x="T0" y="T1"/>
                </a:cxn>
                <a:cxn ang="0">
                  <a:pos x="T2" y="T3"/>
                </a:cxn>
                <a:cxn ang="0">
                  <a:pos x="T4" y="T5"/>
                </a:cxn>
              </a:cxnLst>
              <a:rect l="0" t="0" r="r" b="b"/>
              <a:pathLst>
                <a:path w="28" h="9">
                  <a:moveTo>
                    <a:pt x="0" y="0"/>
                  </a:moveTo>
                  <a:lnTo>
                    <a:pt x="14" y="4"/>
                  </a:lnTo>
                  <a:lnTo>
                    <a:pt x="28"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23" name="Line 484"/>
            <p:cNvSpPr>
              <a:spLocks noChangeAspect="1" noChangeShapeType="1"/>
            </p:cNvSpPr>
            <p:nvPr/>
          </p:nvSpPr>
          <p:spPr bwMode="auto">
            <a:xfrm>
              <a:off x="2809"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24" name="Freeform 485"/>
            <p:cNvSpPr>
              <a:spLocks noChangeAspect="1"/>
            </p:cNvSpPr>
            <p:nvPr/>
          </p:nvSpPr>
          <p:spPr bwMode="auto">
            <a:xfrm>
              <a:off x="2827" y="1857"/>
              <a:ext cx="22" cy="5"/>
            </a:xfrm>
            <a:custGeom>
              <a:avLst/>
              <a:gdLst>
                <a:gd name="T0" fmla="*/ 0 w 29"/>
                <a:gd name="T1" fmla="*/ 0 h 9"/>
                <a:gd name="T2" fmla="*/ 15 w 29"/>
                <a:gd name="T3" fmla="*/ 5 h 9"/>
                <a:gd name="T4" fmla="*/ 29 w 29"/>
                <a:gd name="T5" fmla="*/ 9 h 9"/>
              </a:gdLst>
              <a:ahLst/>
              <a:cxnLst>
                <a:cxn ang="0">
                  <a:pos x="T0" y="T1"/>
                </a:cxn>
                <a:cxn ang="0">
                  <a:pos x="T2" y="T3"/>
                </a:cxn>
                <a:cxn ang="0">
                  <a:pos x="T4" y="T5"/>
                </a:cxn>
              </a:cxnLst>
              <a:rect l="0" t="0" r="r" b="b"/>
              <a:pathLst>
                <a:path w="29" h="9">
                  <a:moveTo>
                    <a:pt x="0" y="0"/>
                  </a:moveTo>
                  <a:lnTo>
                    <a:pt x="15" y="5"/>
                  </a:lnTo>
                  <a:lnTo>
                    <a:pt x="29"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25" name="Line 486"/>
            <p:cNvSpPr>
              <a:spLocks noChangeAspect="1" noChangeShapeType="1"/>
            </p:cNvSpPr>
            <p:nvPr/>
          </p:nvSpPr>
          <p:spPr bwMode="auto">
            <a:xfrm>
              <a:off x="2849"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26" name="Freeform 487"/>
            <p:cNvSpPr>
              <a:spLocks noChangeAspect="1"/>
            </p:cNvSpPr>
            <p:nvPr/>
          </p:nvSpPr>
          <p:spPr bwMode="auto">
            <a:xfrm>
              <a:off x="2867" y="1868"/>
              <a:ext cx="21" cy="5"/>
            </a:xfrm>
            <a:custGeom>
              <a:avLst/>
              <a:gdLst>
                <a:gd name="T0" fmla="*/ 0 w 29"/>
                <a:gd name="T1" fmla="*/ 0 h 10"/>
                <a:gd name="T2" fmla="*/ 14 w 29"/>
                <a:gd name="T3" fmla="*/ 5 h 10"/>
                <a:gd name="T4" fmla="*/ 29 w 29"/>
                <a:gd name="T5" fmla="*/ 10 h 10"/>
              </a:gdLst>
              <a:ahLst/>
              <a:cxnLst>
                <a:cxn ang="0">
                  <a:pos x="T0" y="T1"/>
                </a:cxn>
                <a:cxn ang="0">
                  <a:pos x="T2" y="T3"/>
                </a:cxn>
                <a:cxn ang="0">
                  <a:pos x="T4" y="T5"/>
                </a:cxn>
              </a:cxnLst>
              <a:rect l="0" t="0" r="r" b="b"/>
              <a:pathLst>
                <a:path w="29" h="10">
                  <a:moveTo>
                    <a:pt x="0" y="0"/>
                  </a:moveTo>
                  <a:lnTo>
                    <a:pt x="14" y="5"/>
                  </a:lnTo>
                  <a:lnTo>
                    <a:pt x="29"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27" name="Line 488"/>
            <p:cNvSpPr>
              <a:spLocks noChangeAspect="1" noChangeShapeType="1"/>
            </p:cNvSpPr>
            <p:nvPr/>
          </p:nvSpPr>
          <p:spPr bwMode="auto">
            <a:xfrm>
              <a:off x="2888"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28" name="Line 489"/>
            <p:cNvSpPr>
              <a:spLocks noChangeAspect="1" noChangeShapeType="1"/>
            </p:cNvSpPr>
            <p:nvPr/>
          </p:nvSpPr>
          <p:spPr bwMode="auto">
            <a:xfrm>
              <a:off x="2906"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29" name="Freeform 490"/>
            <p:cNvSpPr>
              <a:spLocks noChangeAspect="1"/>
            </p:cNvSpPr>
            <p:nvPr/>
          </p:nvSpPr>
          <p:spPr bwMode="auto">
            <a:xfrm>
              <a:off x="2924" y="1881"/>
              <a:ext cx="22" cy="3"/>
            </a:xfrm>
            <a:custGeom>
              <a:avLst/>
              <a:gdLst>
                <a:gd name="T0" fmla="*/ 0 w 29"/>
                <a:gd name="T1" fmla="*/ 0 h 5"/>
                <a:gd name="T2" fmla="*/ 14 w 29"/>
                <a:gd name="T3" fmla="*/ 5 h 5"/>
                <a:gd name="T4" fmla="*/ 29 w 29"/>
                <a:gd name="T5" fmla="*/ 5 h 5"/>
              </a:gdLst>
              <a:ahLst/>
              <a:cxnLst>
                <a:cxn ang="0">
                  <a:pos x="T0" y="T1"/>
                </a:cxn>
                <a:cxn ang="0">
                  <a:pos x="T2" y="T3"/>
                </a:cxn>
                <a:cxn ang="0">
                  <a:pos x="T4" y="T5"/>
                </a:cxn>
              </a:cxnLst>
              <a:rect l="0" t="0" r="r" b="b"/>
              <a:pathLst>
                <a:path w="29" h="5">
                  <a:moveTo>
                    <a:pt x="0" y="0"/>
                  </a:moveTo>
                  <a:lnTo>
                    <a:pt x="14"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30" name="Line 491"/>
            <p:cNvSpPr>
              <a:spLocks noChangeAspect="1" noChangeShapeType="1"/>
            </p:cNvSpPr>
            <p:nvPr/>
          </p:nvSpPr>
          <p:spPr bwMode="auto">
            <a:xfrm>
              <a:off x="2946"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31" name="Freeform 492"/>
            <p:cNvSpPr>
              <a:spLocks noChangeAspect="1"/>
            </p:cNvSpPr>
            <p:nvPr/>
          </p:nvSpPr>
          <p:spPr bwMode="auto">
            <a:xfrm>
              <a:off x="2964" y="1887"/>
              <a:ext cx="21" cy="2"/>
            </a:xfrm>
            <a:custGeom>
              <a:avLst/>
              <a:gdLst>
                <a:gd name="T0" fmla="*/ 0 w 28"/>
                <a:gd name="T1" fmla="*/ 0 h 4"/>
                <a:gd name="T2" fmla="*/ 14 w 28"/>
                <a:gd name="T3" fmla="*/ 4 h 4"/>
                <a:gd name="T4" fmla="*/ 28 w 28"/>
                <a:gd name="T5" fmla="*/ 4 h 4"/>
              </a:gdLst>
              <a:ahLst/>
              <a:cxnLst>
                <a:cxn ang="0">
                  <a:pos x="T0" y="T1"/>
                </a:cxn>
                <a:cxn ang="0">
                  <a:pos x="T2" y="T3"/>
                </a:cxn>
                <a:cxn ang="0">
                  <a:pos x="T4" y="T5"/>
                </a:cxn>
              </a:cxnLst>
              <a:rect l="0" t="0" r="r" b="b"/>
              <a:pathLst>
                <a:path w="28" h="4">
                  <a:moveTo>
                    <a:pt x="0" y="0"/>
                  </a:moveTo>
                  <a:lnTo>
                    <a:pt x="14" y="4"/>
                  </a:lnTo>
                  <a:lnTo>
                    <a:pt x="28"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32" name="Line 493"/>
            <p:cNvSpPr>
              <a:spLocks noChangeAspect="1" noChangeShapeType="1"/>
            </p:cNvSpPr>
            <p:nvPr/>
          </p:nvSpPr>
          <p:spPr bwMode="auto">
            <a:xfrm>
              <a:off x="2985"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33" name="Line 494"/>
            <p:cNvSpPr>
              <a:spLocks noChangeAspect="1" noChangeShapeType="1"/>
            </p:cNvSpPr>
            <p:nvPr/>
          </p:nvSpPr>
          <p:spPr bwMode="auto">
            <a:xfrm>
              <a:off x="3003"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34" name="Freeform 495"/>
            <p:cNvSpPr>
              <a:spLocks noChangeAspect="1"/>
            </p:cNvSpPr>
            <p:nvPr/>
          </p:nvSpPr>
          <p:spPr bwMode="auto">
            <a:xfrm>
              <a:off x="3021" y="1892"/>
              <a:ext cx="22" cy="3"/>
            </a:xfrm>
            <a:custGeom>
              <a:avLst/>
              <a:gdLst>
                <a:gd name="T0" fmla="*/ 0 w 29"/>
                <a:gd name="T1" fmla="*/ 0 h 5"/>
                <a:gd name="T2" fmla="*/ 15 w 29"/>
                <a:gd name="T3" fmla="*/ 5 h 5"/>
                <a:gd name="T4" fmla="*/ 29 w 29"/>
                <a:gd name="T5" fmla="*/ 5 h 5"/>
              </a:gdLst>
              <a:ahLst/>
              <a:cxnLst>
                <a:cxn ang="0">
                  <a:pos x="T0" y="T1"/>
                </a:cxn>
                <a:cxn ang="0">
                  <a:pos x="T2" y="T3"/>
                </a:cxn>
                <a:cxn ang="0">
                  <a:pos x="T4" y="T5"/>
                </a:cxn>
              </a:cxnLst>
              <a:rect l="0" t="0" r="r" b="b"/>
              <a:pathLst>
                <a:path w="29" h="5">
                  <a:moveTo>
                    <a:pt x="0" y="0"/>
                  </a:moveTo>
                  <a:lnTo>
                    <a:pt x="15"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35" name="Line 496"/>
            <p:cNvSpPr>
              <a:spLocks noChangeAspect="1" noChangeShapeType="1"/>
            </p:cNvSpPr>
            <p:nvPr/>
          </p:nvSpPr>
          <p:spPr bwMode="auto">
            <a:xfrm>
              <a:off x="3043"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36" name="Freeform 497"/>
            <p:cNvSpPr>
              <a:spLocks noChangeAspect="1"/>
            </p:cNvSpPr>
            <p:nvPr/>
          </p:nvSpPr>
          <p:spPr bwMode="auto">
            <a:xfrm>
              <a:off x="3061" y="1895"/>
              <a:ext cx="22" cy="2"/>
            </a:xfrm>
            <a:custGeom>
              <a:avLst/>
              <a:gdLst>
                <a:gd name="T0" fmla="*/ 0 w 29"/>
                <a:gd name="T1" fmla="*/ 0 h 5"/>
                <a:gd name="T2" fmla="*/ 15 w 29"/>
                <a:gd name="T3" fmla="*/ 0 h 5"/>
                <a:gd name="T4" fmla="*/ 29 w 29"/>
                <a:gd name="T5" fmla="*/ 5 h 5"/>
              </a:gdLst>
              <a:ahLst/>
              <a:cxnLst>
                <a:cxn ang="0">
                  <a:pos x="T0" y="T1"/>
                </a:cxn>
                <a:cxn ang="0">
                  <a:pos x="T2" y="T3"/>
                </a:cxn>
                <a:cxn ang="0">
                  <a:pos x="T4" y="T5"/>
                </a:cxn>
              </a:cxnLst>
              <a:rect l="0" t="0" r="r" b="b"/>
              <a:pathLst>
                <a:path w="29" h="5">
                  <a:moveTo>
                    <a:pt x="0" y="0"/>
                  </a:moveTo>
                  <a:lnTo>
                    <a:pt x="15" y="0"/>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37" name="Line 498"/>
            <p:cNvSpPr>
              <a:spLocks noChangeAspect="1" noChangeShapeType="1"/>
            </p:cNvSpPr>
            <p:nvPr/>
          </p:nvSpPr>
          <p:spPr bwMode="auto">
            <a:xfrm>
              <a:off x="308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38" name="Freeform 499"/>
            <p:cNvSpPr>
              <a:spLocks noChangeAspect="1"/>
            </p:cNvSpPr>
            <p:nvPr/>
          </p:nvSpPr>
          <p:spPr bwMode="auto">
            <a:xfrm>
              <a:off x="3101" y="1897"/>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39" name="Line 500"/>
            <p:cNvSpPr>
              <a:spLocks noChangeAspect="1" noChangeShapeType="1"/>
            </p:cNvSpPr>
            <p:nvPr/>
          </p:nvSpPr>
          <p:spPr bwMode="auto">
            <a:xfrm>
              <a:off x="312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40" name="Freeform 501"/>
            <p:cNvSpPr>
              <a:spLocks noChangeAspect="1"/>
            </p:cNvSpPr>
            <p:nvPr/>
          </p:nvSpPr>
          <p:spPr bwMode="auto">
            <a:xfrm>
              <a:off x="3141" y="1897"/>
              <a:ext cx="18" cy="3"/>
            </a:xfrm>
            <a:custGeom>
              <a:avLst/>
              <a:gdLst>
                <a:gd name="T0" fmla="*/ 0 w 24"/>
                <a:gd name="T1" fmla="*/ 0 h 5"/>
                <a:gd name="T2" fmla="*/ 9 w 24"/>
                <a:gd name="T3" fmla="*/ 0 h 5"/>
                <a:gd name="T4" fmla="*/ 24 w 24"/>
                <a:gd name="T5" fmla="*/ 5 h 5"/>
              </a:gdLst>
              <a:ahLst/>
              <a:cxnLst>
                <a:cxn ang="0">
                  <a:pos x="T0" y="T1"/>
                </a:cxn>
                <a:cxn ang="0">
                  <a:pos x="T2" y="T3"/>
                </a:cxn>
                <a:cxn ang="0">
                  <a:pos x="T4" y="T5"/>
                </a:cxn>
              </a:cxnLst>
              <a:rect l="0" t="0" r="r" b="b"/>
              <a:pathLst>
                <a:path w="24" h="5">
                  <a:moveTo>
                    <a:pt x="0" y="0"/>
                  </a:moveTo>
                  <a:lnTo>
                    <a:pt x="9" y="0"/>
                  </a:lnTo>
                  <a:lnTo>
                    <a:pt x="24"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41" name="Freeform 502"/>
            <p:cNvSpPr>
              <a:spLocks noChangeAspect="1"/>
            </p:cNvSpPr>
            <p:nvPr/>
          </p:nvSpPr>
          <p:spPr bwMode="auto">
            <a:xfrm>
              <a:off x="3159"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42" name="Line 503"/>
            <p:cNvSpPr>
              <a:spLocks noChangeAspect="1" noChangeShapeType="1"/>
            </p:cNvSpPr>
            <p:nvPr/>
          </p:nvSpPr>
          <p:spPr bwMode="auto">
            <a:xfrm>
              <a:off x="318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43" name="Freeform 504"/>
            <p:cNvSpPr>
              <a:spLocks noChangeAspect="1"/>
            </p:cNvSpPr>
            <p:nvPr/>
          </p:nvSpPr>
          <p:spPr bwMode="auto">
            <a:xfrm>
              <a:off x="3198" y="1900"/>
              <a:ext cx="21"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44" name="Line 505"/>
            <p:cNvSpPr>
              <a:spLocks noChangeAspect="1" noChangeShapeType="1"/>
            </p:cNvSpPr>
            <p:nvPr/>
          </p:nvSpPr>
          <p:spPr bwMode="auto">
            <a:xfrm>
              <a:off x="321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45" name="Line 506"/>
            <p:cNvSpPr>
              <a:spLocks noChangeAspect="1" noChangeShapeType="1"/>
            </p:cNvSpPr>
            <p:nvPr/>
          </p:nvSpPr>
          <p:spPr bwMode="auto">
            <a:xfrm>
              <a:off x="3237"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46" name="Freeform 507"/>
            <p:cNvSpPr>
              <a:spLocks noChangeAspect="1"/>
            </p:cNvSpPr>
            <p:nvPr/>
          </p:nvSpPr>
          <p:spPr bwMode="auto">
            <a:xfrm>
              <a:off x="3255" y="1900"/>
              <a:ext cx="22" cy="2"/>
            </a:xfrm>
            <a:custGeom>
              <a:avLst/>
              <a:gdLst>
                <a:gd name="T0" fmla="*/ 0 w 29"/>
                <a:gd name="T1" fmla="*/ 0 h 4"/>
                <a:gd name="T2" fmla="*/ 15 w 29"/>
                <a:gd name="T3" fmla="*/ 0 h 4"/>
                <a:gd name="T4" fmla="*/ 29 w 29"/>
                <a:gd name="T5" fmla="*/ 4 h 4"/>
              </a:gdLst>
              <a:ahLst/>
              <a:cxnLst>
                <a:cxn ang="0">
                  <a:pos x="T0" y="T1"/>
                </a:cxn>
                <a:cxn ang="0">
                  <a:pos x="T2" y="T3"/>
                </a:cxn>
                <a:cxn ang="0">
                  <a:pos x="T4" y="T5"/>
                </a:cxn>
              </a:cxnLst>
              <a:rect l="0" t="0" r="r" b="b"/>
              <a:pathLst>
                <a:path w="29" h="4">
                  <a:moveTo>
                    <a:pt x="0" y="0"/>
                  </a:moveTo>
                  <a:lnTo>
                    <a:pt x="15" y="0"/>
                  </a:lnTo>
                  <a:lnTo>
                    <a:pt x="29"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47" name="Line 508"/>
            <p:cNvSpPr>
              <a:spLocks noChangeAspect="1" noChangeShapeType="1"/>
            </p:cNvSpPr>
            <p:nvPr/>
          </p:nvSpPr>
          <p:spPr bwMode="auto">
            <a:xfrm>
              <a:off x="327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48" name="Freeform 509"/>
            <p:cNvSpPr>
              <a:spLocks noChangeAspect="1"/>
            </p:cNvSpPr>
            <p:nvPr/>
          </p:nvSpPr>
          <p:spPr bwMode="auto">
            <a:xfrm>
              <a:off x="3295" y="1902"/>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49" name="Line 510"/>
            <p:cNvSpPr>
              <a:spLocks noChangeAspect="1" noChangeShapeType="1"/>
            </p:cNvSpPr>
            <p:nvPr/>
          </p:nvSpPr>
          <p:spPr bwMode="auto">
            <a:xfrm>
              <a:off x="331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50" name="Freeform 511"/>
            <p:cNvSpPr>
              <a:spLocks noChangeAspect="1"/>
            </p:cNvSpPr>
            <p:nvPr/>
          </p:nvSpPr>
          <p:spPr bwMode="auto">
            <a:xfrm>
              <a:off x="3335"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51" name="Line 512"/>
            <p:cNvSpPr>
              <a:spLocks noChangeAspect="1" noChangeShapeType="1"/>
            </p:cNvSpPr>
            <p:nvPr/>
          </p:nvSpPr>
          <p:spPr bwMode="auto">
            <a:xfrm>
              <a:off x="3356"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52" name="Freeform 513"/>
            <p:cNvSpPr>
              <a:spLocks noChangeAspect="1"/>
            </p:cNvSpPr>
            <p:nvPr/>
          </p:nvSpPr>
          <p:spPr bwMode="auto">
            <a:xfrm>
              <a:off x="288" y="1901"/>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grpSp>
      <p:grpSp>
        <p:nvGrpSpPr>
          <p:cNvPr id="1353" name="Group 514"/>
          <p:cNvGrpSpPr>
            <a:grpSpLocks/>
          </p:cNvGrpSpPr>
          <p:nvPr/>
        </p:nvGrpSpPr>
        <p:grpSpPr bwMode="auto">
          <a:xfrm rot="-16200000">
            <a:off x="4809332" y="2829718"/>
            <a:ext cx="1644650" cy="201613"/>
            <a:chOff x="253" y="586"/>
            <a:chExt cx="3121" cy="1317"/>
          </a:xfrm>
        </p:grpSpPr>
        <p:sp>
          <p:nvSpPr>
            <p:cNvPr id="1354" name="Line 515"/>
            <p:cNvSpPr>
              <a:spLocks noChangeShapeType="1"/>
            </p:cNvSpPr>
            <p:nvPr/>
          </p:nvSpPr>
          <p:spPr bwMode="auto">
            <a:xfrm>
              <a:off x="253"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55" name="Freeform 516"/>
            <p:cNvSpPr>
              <a:spLocks/>
            </p:cNvSpPr>
            <p:nvPr/>
          </p:nvSpPr>
          <p:spPr bwMode="auto">
            <a:xfrm>
              <a:off x="271"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56" name="Freeform 517"/>
            <p:cNvSpPr>
              <a:spLocks/>
            </p:cNvSpPr>
            <p:nvPr/>
          </p:nvSpPr>
          <p:spPr bwMode="auto">
            <a:xfrm>
              <a:off x="310" y="1902"/>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57" name="Line 518"/>
            <p:cNvSpPr>
              <a:spLocks noChangeShapeType="1"/>
            </p:cNvSpPr>
            <p:nvPr/>
          </p:nvSpPr>
          <p:spPr bwMode="auto">
            <a:xfrm>
              <a:off x="332"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58" name="Freeform 519"/>
            <p:cNvSpPr>
              <a:spLocks/>
            </p:cNvSpPr>
            <p:nvPr/>
          </p:nvSpPr>
          <p:spPr bwMode="auto">
            <a:xfrm>
              <a:off x="350" y="1900"/>
              <a:ext cx="22" cy="2"/>
            </a:xfrm>
            <a:custGeom>
              <a:avLst/>
              <a:gdLst>
                <a:gd name="T0" fmla="*/ 0 w 29"/>
                <a:gd name="T1" fmla="*/ 4 h 4"/>
                <a:gd name="T2" fmla="*/ 14 w 29"/>
                <a:gd name="T3" fmla="*/ 0 h 4"/>
                <a:gd name="T4" fmla="*/ 29 w 29"/>
                <a:gd name="T5" fmla="*/ 0 h 4"/>
              </a:gdLst>
              <a:ahLst/>
              <a:cxnLst>
                <a:cxn ang="0">
                  <a:pos x="T0" y="T1"/>
                </a:cxn>
                <a:cxn ang="0">
                  <a:pos x="T2" y="T3"/>
                </a:cxn>
                <a:cxn ang="0">
                  <a:pos x="T4" y="T5"/>
                </a:cxn>
              </a:cxnLst>
              <a:rect l="0" t="0" r="r" b="b"/>
              <a:pathLst>
                <a:path w="29" h="4">
                  <a:moveTo>
                    <a:pt x="0" y="4"/>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59" name="Line 520"/>
            <p:cNvSpPr>
              <a:spLocks noChangeShapeType="1"/>
            </p:cNvSpPr>
            <p:nvPr/>
          </p:nvSpPr>
          <p:spPr bwMode="auto">
            <a:xfrm>
              <a:off x="372"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0" name="Line 521"/>
            <p:cNvSpPr>
              <a:spLocks noChangeShapeType="1"/>
            </p:cNvSpPr>
            <p:nvPr/>
          </p:nvSpPr>
          <p:spPr bwMode="auto">
            <a:xfrm>
              <a:off x="39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1" name="Freeform 522"/>
            <p:cNvSpPr>
              <a:spLocks/>
            </p:cNvSpPr>
            <p:nvPr/>
          </p:nvSpPr>
          <p:spPr bwMode="auto">
            <a:xfrm>
              <a:off x="408" y="1900"/>
              <a:ext cx="21"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2" name="Line 523"/>
            <p:cNvSpPr>
              <a:spLocks noChangeShapeType="1"/>
            </p:cNvSpPr>
            <p:nvPr/>
          </p:nvSpPr>
          <p:spPr bwMode="auto">
            <a:xfrm>
              <a:off x="42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3" name="Freeform 524"/>
            <p:cNvSpPr>
              <a:spLocks/>
            </p:cNvSpPr>
            <p:nvPr/>
          </p:nvSpPr>
          <p:spPr bwMode="auto">
            <a:xfrm>
              <a:off x="447"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4" name="Freeform 525"/>
            <p:cNvSpPr>
              <a:spLocks/>
            </p:cNvSpPr>
            <p:nvPr/>
          </p:nvSpPr>
          <p:spPr bwMode="auto">
            <a:xfrm>
              <a:off x="468" y="1897"/>
              <a:ext cx="18" cy="3"/>
            </a:xfrm>
            <a:custGeom>
              <a:avLst/>
              <a:gdLst>
                <a:gd name="T0" fmla="*/ 0 w 24"/>
                <a:gd name="T1" fmla="*/ 5 h 5"/>
                <a:gd name="T2" fmla="*/ 15 w 24"/>
                <a:gd name="T3" fmla="*/ 0 h 5"/>
                <a:gd name="T4" fmla="*/ 24 w 24"/>
                <a:gd name="T5" fmla="*/ 0 h 5"/>
              </a:gdLst>
              <a:ahLst/>
              <a:cxnLst>
                <a:cxn ang="0">
                  <a:pos x="T0" y="T1"/>
                </a:cxn>
                <a:cxn ang="0">
                  <a:pos x="T2" y="T3"/>
                </a:cxn>
                <a:cxn ang="0">
                  <a:pos x="T4" y="T5"/>
                </a:cxn>
              </a:cxnLst>
              <a:rect l="0" t="0" r="r" b="b"/>
              <a:pathLst>
                <a:path w="24" h="5">
                  <a:moveTo>
                    <a:pt x="0" y="5"/>
                  </a:moveTo>
                  <a:lnTo>
                    <a:pt x="15"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5" name="Line 526"/>
            <p:cNvSpPr>
              <a:spLocks noChangeShapeType="1"/>
            </p:cNvSpPr>
            <p:nvPr/>
          </p:nvSpPr>
          <p:spPr bwMode="auto">
            <a:xfrm>
              <a:off x="48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6" name="Freeform 527"/>
            <p:cNvSpPr>
              <a:spLocks/>
            </p:cNvSpPr>
            <p:nvPr/>
          </p:nvSpPr>
          <p:spPr bwMode="auto">
            <a:xfrm>
              <a:off x="504" y="1897"/>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7" name="Line 528"/>
            <p:cNvSpPr>
              <a:spLocks noChangeShapeType="1"/>
            </p:cNvSpPr>
            <p:nvPr/>
          </p:nvSpPr>
          <p:spPr bwMode="auto">
            <a:xfrm>
              <a:off x="52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8" name="Freeform 529"/>
            <p:cNvSpPr>
              <a:spLocks/>
            </p:cNvSpPr>
            <p:nvPr/>
          </p:nvSpPr>
          <p:spPr bwMode="auto">
            <a:xfrm>
              <a:off x="544" y="1895"/>
              <a:ext cx="22" cy="2"/>
            </a:xfrm>
            <a:custGeom>
              <a:avLst/>
              <a:gdLst>
                <a:gd name="T0" fmla="*/ 0 w 29"/>
                <a:gd name="T1" fmla="*/ 5 h 5"/>
                <a:gd name="T2" fmla="*/ 14 w 29"/>
                <a:gd name="T3" fmla="*/ 0 h 5"/>
                <a:gd name="T4" fmla="*/ 29 w 29"/>
                <a:gd name="T5" fmla="*/ 0 h 5"/>
              </a:gdLst>
              <a:ahLst/>
              <a:cxnLst>
                <a:cxn ang="0">
                  <a:pos x="T0" y="T1"/>
                </a:cxn>
                <a:cxn ang="0">
                  <a:pos x="T2" y="T3"/>
                </a:cxn>
                <a:cxn ang="0">
                  <a:pos x="T4" y="T5"/>
                </a:cxn>
              </a:cxnLst>
              <a:rect l="0" t="0" r="r" b="b"/>
              <a:pathLst>
                <a:path w="29" h="5">
                  <a:moveTo>
                    <a:pt x="0" y="5"/>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9" name="Line 530"/>
            <p:cNvSpPr>
              <a:spLocks noChangeShapeType="1"/>
            </p:cNvSpPr>
            <p:nvPr/>
          </p:nvSpPr>
          <p:spPr bwMode="auto">
            <a:xfrm>
              <a:off x="566"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70" name="Freeform 531"/>
            <p:cNvSpPr>
              <a:spLocks/>
            </p:cNvSpPr>
            <p:nvPr/>
          </p:nvSpPr>
          <p:spPr bwMode="auto">
            <a:xfrm>
              <a:off x="584" y="1892"/>
              <a:ext cx="22" cy="3"/>
            </a:xfrm>
            <a:custGeom>
              <a:avLst/>
              <a:gdLst>
                <a:gd name="T0" fmla="*/ 0 w 29"/>
                <a:gd name="T1" fmla="*/ 5 h 5"/>
                <a:gd name="T2" fmla="*/ 14 w 29"/>
                <a:gd name="T3" fmla="*/ 5 h 5"/>
                <a:gd name="T4" fmla="*/ 29 w 29"/>
                <a:gd name="T5" fmla="*/ 0 h 5"/>
              </a:gdLst>
              <a:ahLst/>
              <a:cxnLst>
                <a:cxn ang="0">
                  <a:pos x="T0" y="T1"/>
                </a:cxn>
                <a:cxn ang="0">
                  <a:pos x="T2" y="T3"/>
                </a:cxn>
                <a:cxn ang="0">
                  <a:pos x="T4" y="T5"/>
                </a:cxn>
              </a:cxnLst>
              <a:rect l="0" t="0" r="r" b="b"/>
              <a:pathLst>
                <a:path w="29" h="5">
                  <a:moveTo>
                    <a:pt x="0" y="5"/>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71" name="Line 532"/>
            <p:cNvSpPr>
              <a:spLocks noChangeShapeType="1"/>
            </p:cNvSpPr>
            <p:nvPr/>
          </p:nvSpPr>
          <p:spPr bwMode="auto">
            <a:xfrm flipV="1">
              <a:off x="606"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72" name="Line 533"/>
            <p:cNvSpPr>
              <a:spLocks noChangeShapeType="1"/>
            </p:cNvSpPr>
            <p:nvPr/>
          </p:nvSpPr>
          <p:spPr bwMode="auto">
            <a:xfrm>
              <a:off x="624"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73" name="Freeform 534"/>
            <p:cNvSpPr>
              <a:spLocks/>
            </p:cNvSpPr>
            <p:nvPr/>
          </p:nvSpPr>
          <p:spPr bwMode="auto">
            <a:xfrm>
              <a:off x="642" y="1887"/>
              <a:ext cx="21" cy="2"/>
            </a:xfrm>
            <a:custGeom>
              <a:avLst/>
              <a:gdLst>
                <a:gd name="T0" fmla="*/ 0 w 28"/>
                <a:gd name="T1" fmla="*/ 4 h 4"/>
                <a:gd name="T2" fmla="*/ 14 w 28"/>
                <a:gd name="T3" fmla="*/ 4 h 4"/>
                <a:gd name="T4" fmla="*/ 28 w 28"/>
                <a:gd name="T5" fmla="*/ 0 h 4"/>
              </a:gdLst>
              <a:ahLst/>
              <a:cxnLst>
                <a:cxn ang="0">
                  <a:pos x="T0" y="T1"/>
                </a:cxn>
                <a:cxn ang="0">
                  <a:pos x="T2" y="T3"/>
                </a:cxn>
                <a:cxn ang="0">
                  <a:pos x="T4" y="T5"/>
                </a:cxn>
              </a:cxnLst>
              <a:rect l="0" t="0" r="r" b="b"/>
              <a:pathLst>
                <a:path w="28" h="4">
                  <a:moveTo>
                    <a:pt x="0" y="4"/>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74" name="Line 535"/>
            <p:cNvSpPr>
              <a:spLocks noChangeShapeType="1"/>
            </p:cNvSpPr>
            <p:nvPr/>
          </p:nvSpPr>
          <p:spPr bwMode="auto">
            <a:xfrm flipV="1">
              <a:off x="663"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75" name="Freeform 536"/>
            <p:cNvSpPr>
              <a:spLocks/>
            </p:cNvSpPr>
            <p:nvPr/>
          </p:nvSpPr>
          <p:spPr bwMode="auto">
            <a:xfrm>
              <a:off x="681" y="1881"/>
              <a:ext cx="22" cy="3"/>
            </a:xfrm>
            <a:custGeom>
              <a:avLst/>
              <a:gdLst>
                <a:gd name="T0" fmla="*/ 0 w 29"/>
                <a:gd name="T1" fmla="*/ 5 h 5"/>
                <a:gd name="T2" fmla="*/ 15 w 29"/>
                <a:gd name="T3" fmla="*/ 5 h 5"/>
                <a:gd name="T4" fmla="*/ 29 w 29"/>
                <a:gd name="T5" fmla="*/ 0 h 5"/>
              </a:gdLst>
              <a:ahLst/>
              <a:cxnLst>
                <a:cxn ang="0">
                  <a:pos x="T0" y="T1"/>
                </a:cxn>
                <a:cxn ang="0">
                  <a:pos x="T2" y="T3"/>
                </a:cxn>
                <a:cxn ang="0">
                  <a:pos x="T4" y="T5"/>
                </a:cxn>
              </a:cxnLst>
              <a:rect l="0" t="0" r="r" b="b"/>
              <a:pathLst>
                <a:path w="29" h="5">
                  <a:moveTo>
                    <a:pt x="0" y="5"/>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76" name="Line 537"/>
            <p:cNvSpPr>
              <a:spLocks noChangeShapeType="1"/>
            </p:cNvSpPr>
            <p:nvPr/>
          </p:nvSpPr>
          <p:spPr bwMode="auto">
            <a:xfrm flipV="1">
              <a:off x="703"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77" name="Line 538"/>
            <p:cNvSpPr>
              <a:spLocks noChangeShapeType="1"/>
            </p:cNvSpPr>
            <p:nvPr/>
          </p:nvSpPr>
          <p:spPr bwMode="auto">
            <a:xfrm flipV="1">
              <a:off x="721"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78" name="Freeform 539"/>
            <p:cNvSpPr>
              <a:spLocks/>
            </p:cNvSpPr>
            <p:nvPr/>
          </p:nvSpPr>
          <p:spPr bwMode="auto">
            <a:xfrm>
              <a:off x="739" y="1868"/>
              <a:ext cx="21" cy="5"/>
            </a:xfrm>
            <a:custGeom>
              <a:avLst/>
              <a:gdLst>
                <a:gd name="T0" fmla="*/ 0 w 29"/>
                <a:gd name="T1" fmla="*/ 10 h 10"/>
                <a:gd name="T2" fmla="*/ 15 w 29"/>
                <a:gd name="T3" fmla="*/ 5 h 10"/>
                <a:gd name="T4" fmla="*/ 29 w 29"/>
                <a:gd name="T5" fmla="*/ 0 h 10"/>
              </a:gdLst>
              <a:ahLst/>
              <a:cxnLst>
                <a:cxn ang="0">
                  <a:pos x="T0" y="T1"/>
                </a:cxn>
                <a:cxn ang="0">
                  <a:pos x="T2" y="T3"/>
                </a:cxn>
                <a:cxn ang="0">
                  <a:pos x="T4" y="T5"/>
                </a:cxn>
              </a:cxnLst>
              <a:rect l="0" t="0" r="r" b="b"/>
              <a:pathLst>
                <a:path w="29" h="10">
                  <a:moveTo>
                    <a:pt x="0" y="10"/>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79" name="Line 540"/>
            <p:cNvSpPr>
              <a:spLocks noChangeShapeType="1"/>
            </p:cNvSpPr>
            <p:nvPr/>
          </p:nvSpPr>
          <p:spPr bwMode="auto">
            <a:xfrm flipV="1">
              <a:off x="760"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80" name="Freeform 541"/>
            <p:cNvSpPr>
              <a:spLocks/>
            </p:cNvSpPr>
            <p:nvPr/>
          </p:nvSpPr>
          <p:spPr bwMode="auto">
            <a:xfrm>
              <a:off x="778" y="1857"/>
              <a:ext cx="22" cy="5"/>
            </a:xfrm>
            <a:custGeom>
              <a:avLst/>
              <a:gdLst>
                <a:gd name="T0" fmla="*/ 0 w 29"/>
                <a:gd name="T1" fmla="*/ 9 h 9"/>
                <a:gd name="T2" fmla="*/ 14 w 29"/>
                <a:gd name="T3" fmla="*/ 5 h 9"/>
                <a:gd name="T4" fmla="*/ 29 w 29"/>
                <a:gd name="T5" fmla="*/ 0 h 9"/>
              </a:gdLst>
              <a:ahLst/>
              <a:cxnLst>
                <a:cxn ang="0">
                  <a:pos x="T0" y="T1"/>
                </a:cxn>
                <a:cxn ang="0">
                  <a:pos x="T2" y="T3"/>
                </a:cxn>
                <a:cxn ang="0">
                  <a:pos x="T4" y="T5"/>
                </a:cxn>
              </a:cxnLst>
              <a:rect l="0" t="0" r="r" b="b"/>
              <a:pathLst>
                <a:path w="29" h="9">
                  <a:moveTo>
                    <a:pt x="0" y="9"/>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81" name="Line 542"/>
            <p:cNvSpPr>
              <a:spLocks noChangeShapeType="1"/>
            </p:cNvSpPr>
            <p:nvPr/>
          </p:nvSpPr>
          <p:spPr bwMode="auto">
            <a:xfrm flipV="1">
              <a:off x="800"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82" name="Freeform 543"/>
            <p:cNvSpPr>
              <a:spLocks/>
            </p:cNvSpPr>
            <p:nvPr/>
          </p:nvSpPr>
          <p:spPr bwMode="auto">
            <a:xfrm>
              <a:off x="818" y="1846"/>
              <a:ext cx="21" cy="5"/>
            </a:xfrm>
            <a:custGeom>
              <a:avLst/>
              <a:gdLst>
                <a:gd name="T0" fmla="*/ 0 w 28"/>
                <a:gd name="T1" fmla="*/ 9 h 9"/>
                <a:gd name="T2" fmla="*/ 14 w 28"/>
                <a:gd name="T3" fmla="*/ 4 h 9"/>
                <a:gd name="T4" fmla="*/ 28 w 28"/>
                <a:gd name="T5" fmla="*/ 0 h 9"/>
              </a:gdLst>
              <a:ahLst/>
              <a:cxnLst>
                <a:cxn ang="0">
                  <a:pos x="T0" y="T1"/>
                </a:cxn>
                <a:cxn ang="0">
                  <a:pos x="T2" y="T3"/>
                </a:cxn>
                <a:cxn ang="0">
                  <a:pos x="T4" y="T5"/>
                </a:cxn>
              </a:cxnLst>
              <a:rect l="0" t="0" r="r" b="b"/>
              <a:pathLst>
                <a:path w="28" h="9">
                  <a:moveTo>
                    <a:pt x="0" y="9"/>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83" name="Line 544"/>
            <p:cNvSpPr>
              <a:spLocks noChangeShapeType="1"/>
            </p:cNvSpPr>
            <p:nvPr/>
          </p:nvSpPr>
          <p:spPr bwMode="auto">
            <a:xfrm flipV="1">
              <a:off x="839"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84" name="Line 545"/>
            <p:cNvSpPr>
              <a:spLocks noChangeShapeType="1"/>
            </p:cNvSpPr>
            <p:nvPr/>
          </p:nvSpPr>
          <p:spPr bwMode="auto">
            <a:xfrm flipV="1">
              <a:off x="857"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85" name="Freeform 546"/>
            <p:cNvSpPr>
              <a:spLocks/>
            </p:cNvSpPr>
            <p:nvPr/>
          </p:nvSpPr>
          <p:spPr bwMode="auto">
            <a:xfrm>
              <a:off x="875" y="1819"/>
              <a:ext cx="22" cy="11"/>
            </a:xfrm>
            <a:custGeom>
              <a:avLst/>
              <a:gdLst>
                <a:gd name="T0" fmla="*/ 0 w 29"/>
                <a:gd name="T1" fmla="*/ 19 h 19"/>
                <a:gd name="T2" fmla="*/ 15 w 29"/>
                <a:gd name="T3" fmla="*/ 9 h 19"/>
                <a:gd name="T4" fmla="*/ 29 w 29"/>
                <a:gd name="T5" fmla="*/ 0 h 19"/>
              </a:gdLst>
              <a:ahLst/>
              <a:cxnLst>
                <a:cxn ang="0">
                  <a:pos x="T0" y="T1"/>
                </a:cxn>
                <a:cxn ang="0">
                  <a:pos x="T2" y="T3"/>
                </a:cxn>
                <a:cxn ang="0">
                  <a:pos x="T4" y="T5"/>
                </a:cxn>
              </a:cxnLst>
              <a:rect l="0" t="0" r="r" b="b"/>
              <a:pathLst>
                <a:path w="29" h="19">
                  <a:moveTo>
                    <a:pt x="0" y="19"/>
                  </a:moveTo>
                  <a:lnTo>
                    <a:pt x="15" y="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86" name="Line 547"/>
            <p:cNvSpPr>
              <a:spLocks noChangeShapeType="1"/>
            </p:cNvSpPr>
            <p:nvPr/>
          </p:nvSpPr>
          <p:spPr bwMode="auto">
            <a:xfrm flipV="1">
              <a:off x="897"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87" name="Freeform 548"/>
            <p:cNvSpPr>
              <a:spLocks/>
            </p:cNvSpPr>
            <p:nvPr/>
          </p:nvSpPr>
          <p:spPr bwMode="auto">
            <a:xfrm>
              <a:off x="915" y="1797"/>
              <a:ext cx="22" cy="11"/>
            </a:xfrm>
            <a:custGeom>
              <a:avLst/>
              <a:gdLst>
                <a:gd name="T0" fmla="*/ 0 w 29"/>
                <a:gd name="T1" fmla="*/ 19 h 19"/>
                <a:gd name="T2" fmla="*/ 15 w 29"/>
                <a:gd name="T3" fmla="*/ 10 h 19"/>
                <a:gd name="T4" fmla="*/ 29 w 29"/>
                <a:gd name="T5" fmla="*/ 0 h 19"/>
              </a:gdLst>
              <a:ahLst/>
              <a:cxnLst>
                <a:cxn ang="0">
                  <a:pos x="T0" y="T1"/>
                </a:cxn>
                <a:cxn ang="0">
                  <a:pos x="T2" y="T3"/>
                </a:cxn>
                <a:cxn ang="0">
                  <a:pos x="T4" y="T5"/>
                </a:cxn>
              </a:cxnLst>
              <a:rect l="0" t="0" r="r" b="b"/>
              <a:pathLst>
                <a:path w="29" h="19">
                  <a:moveTo>
                    <a:pt x="0" y="19"/>
                  </a:moveTo>
                  <a:lnTo>
                    <a:pt x="15" y="1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88" name="Line 549"/>
            <p:cNvSpPr>
              <a:spLocks noChangeShapeType="1"/>
            </p:cNvSpPr>
            <p:nvPr/>
          </p:nvSpPr>
          <p:spPr bwMode="auto">
            <a:xfrm flipV="1">
              <a:off x="937"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89" name="Line 550"/>
            <p:cNvSpPr>
              <a:spLocks noChangeShapeType="1"/>
            </p:cNvSpPr>
            <p:nvPr/>
          </p:nvSpPr>
          <p:spPr bwMode="auto">
            <a:xfrm flipV="1">
              <a:off x="955"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90" name="Freeform 551"/>
            <p:cNvSpPr>
              <a:spLocks/>
            </p:cNvSpPr>
            <p:nvPr/>
          </p:nvSpPr>
          <p:spPr bwMode="auto">
            <a:xfrm>
              <a:off x="973" y="1757"/>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91" name="Line 552"/>
            <p:cNvSpPr>
              <a:spLocks noChangeShapeType="1"/>
            </p:cNvSpPr>
            <p:nvPr/>
          </p:nvSpPr>
          <p:spPr bwMode="auto">
            <a:xfrm flipV="1">
              <a:off x="995"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92" name="Freeform 553"/>
            <p:cNvSpPr>
              <a:spLocks/>
            </p:cNvSpPr>
            <p:nvPr/>
          </p:nvSpPr>
          <p:spPr bwMode="auto">
            <a:xfrm>
              <a:off x="1013" y="1725"/>
              <a:ext cx="21" cy="15"/>
            </a:xfrm>
            <a:custGeom>
              <a:avLst/>
              <a:gdLst>
                <a:gd name="T0" fmla="*/ 0 w 28"/>
                <a:gd name="T1" fmla="*/ 28 h 28"/>
                <a:gd name="T2" fmla="*/ 14 w 28"/>
                <a:gd name="T3" fmla="*/ 14 h 28"/>
                <a:gd name="T4" fmla="*/ 28 w 28"/>
                <a:gd name="T5" fmla="*/ 0 h 28"/>
              </a:gdLst>
              <a:ahLst/>
              <a:cxnLst>
                <a:cxn ang="0">
                  <a:pos x="T0" y="T1"/>
                </a:cxn>
                <a:cxn ang="0">
                  <a:pos x="T2" y="T3"/>
                </a:cxn>
                <a:cxn ang="0">
                  <a:pos x="T4" y="T5"/>
                </a:cxn>
              </a:cxnLst>
              <a:rect l="0" t="0" r="r" b="b"/>
              <a:pathLst>
                <a:path w="28" h="28">
                  <a:moveTo>
                    <a:pt x="0" y="28"/>
                  </a:moveTo>
                  <a:lnTo>
                    <a:pt x="14" y="1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93" name="Line 554"/>
            <p:cNvSpPr>
              <a:spLocks noChangeShapeType="1"/>
            </p:cNvSpPr>
            <p:nvPr/>
          </p:nvSpPr>
          <p:spPr bwMode="auto">
            <a:xfrm flipV="1">
              <a:off x="1034"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94" name="Freeform 555"/>
            <p:cNvSpPr>
              <a:spLocks/>
            </p:cNvSpPr>
            <p:nvPr/>
          </p:nvSpPr>
          <p:spPr bwMode="auto">
            <a:xfrm>
              <a:off x="1052" y="1686"/>
              <a:ext cx="21" cy="20"/>
            </a:xfrm>
            <a:custGeom>
              <a:avLst/>
              <a:gdLst>
                <a:gd name="T0" fmla="*/ 0 w 29"/>
                <a:gd name="T1" fmla="*/ 34 h 34"/>
                <a:gd name="T2" fmla="*/ 15 w 29"/>
                <a:gd name="T3" fmla="*/ 20 h 34"/>
                <a:gd name="T4" fmla="*/ 29 w 29"/>
                <a:gd name="T5" fmla="*/ 0 h 34"/>
              </a:gdLst>
              <a:ahLst/>
              <a:cxnLst>
                <a:cxn ang="0">
                  <a:pos x="T0" y="T1"/>
                </a:cxn>
                <a:cxn ang="0">
                  <a:pos x="T2" y="T3"/>
                </a:cxn>
                <a:cxn ang="0">
                  <a:pos x="T4" y="T5"/>
                </a:cxn>
              </a:cxnLst>
              <a:rect l="0" t="0" r="r" b="b"/>
              <a:pathLst>
                <a:path w="29" h="34">
                  <a:moveTo>
                    <a:pt x="0" y="34"/>
                  </a:moveTo>
                  <a:lnTo>
                    <a:pt x="15" y="2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95" name="Line 556"/>
            <p:cNvSpPr>
              <a:spLocks noChangeShapeType="1"/>
            </p:cNvSpPr>
            <p:nvPr/>
          </p:nvSpPr>
          <p:spPr bwMode="auto">
            <a:xfrm flipV="1">
              <a:off x="1073"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96" name="Line 557"/>
            <p:cNvSpPr>
              <a:spLocks noChangeShapeType="1"/>
            </p:cNvSpPr>
            <p:nvPr/>
          </p:nvSpPr>
          <p:spPr bwMode="auto">
            <a:xfrm flipV="1">
              <a:off x="1091"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97" name="Freeform 558"/>
            <p:cNvSpPr>
              <a:spLocks/>
            </p:cNvSpPr>
            <p:nvPr/>
          </p:nvSpPr>
          <p:spPr bwMode="auto">
            <a:xfrm>
              <a:off x="1109" y="1617"/>
              <a:ext cx="22" cy="24"/>
            </a:xfrm>
            <a:custGeom>
              <a:avLst/>
              <a:gdLst>
                <a:gd name="T0" fmla="*/ 0 w 29"/>
                <a:gd name="T1" fmla="*/ 43 h 43"/>
                <a:gd name="T2" fmla="*/ 15 w 29"/>
                <a:gd name="T3" fmla="*/ 19 h 43"/>
                <a:gd name="T4" fmla="*/ 29 w 29"/>
                <a:gd name="T5" fmla="*/ 0 h 43"/>
              </a:gdLst>
              <a:ahLst/>
              <a:cxnLst>
                <a:cxn ang="0">
                  <a:pos x="T0" y="T1"/>
                </a:cxn>
                <a:cxn ang="0">
                  <a:pos x="T2" y="T3"/>
                </a:cxn>
                <a:cxn ang="0">
                  <a:pos x="T4" y="T5"/>
                </a:cxn>
              </a:cxnLst>
              <a:rect l="0" t="0" r="r" b="b"/>
              <a:pathLst>
                <a:path w="29" h="43">
                  <a:moveTo>
                    <a:pt x="0" y="43"/>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98" name="Line 559"/>
            <p:cNvSpPr>
              <a:spLocks noChangeShapeType="1"/>
            </p:cNvSpPr>
            <p:nvPr/>
          </p:nvSpPr>
          <p:spPr bwMode="auto">
            <a:xfrm flipV="1">
              <a:off x="1131"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99" name="Freeform 560"/>
            <p:cNvSpPr>
              <a:spLocks/>
            </p:cNvSpPr>
            <p:nvPr/>
          </p:nvSpPr>
          <p:spPr bwMode="auto">
            <a:xfrm>
              <a:off x="1149" y="1566"/>
              <a:ext cx="22" cy="27"/>
            </a:xfrm>
            <a:custGeom>
              <a:avLst/>
              <a:gdLst>
                <a:gd name="T0" fmla="*/ 0 w 29"/>
                <a:gd name="T1" fmla="*/ 48 h 48"/>
                <a:gd name="T2" fmla="*/ 14 w 29"/>
                <a:gd name="T3" fmla="*/ 24 h 48"/>
                <a:gd name="T4" fmla="*/ 29 w 29"/>
                <a:gd name="T5" fmla="*/ 0 h 48"/>
              </a:gdLst>
              <a:ahLst/>
              <a:cxnLst>
                <a:cxn ang="0">
                  <a:pos x="T0" y="T1"/>
                </a:cxn>
                <a:cxn ang="0">
                  <a:pos x="T2" y="T3"/>
                </a:cxn>
                <a:cxn ang="0">
                  <a:pos x="T4" y="T5"/>
                </a:cxn>
              </a:cxnLst>
              <a:rect l="0" t="0" r="r" b="b"/>
              <a:pathLst>
                <a:path w="29" h="48">
                  <a:moveTo>
                    <a:pt x="0" y="48"/>
                  </a:moveTo>
                  <a:lnTo>
                    <a:pt x="14" y="2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00" name="Line 561"/>
            <p:cNvSpPr>
              <a:spLocks noChangeShapeType="1"/>
            </p:cNvSpPr>
            <p:nvPr/>
          </p:nvSpPr>
          <p:spPr bwMode="auto">
            <a:xfrm flipV="1">
              <a:off x="1171"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01" name="Freeform 562"/>
            <p:cNvSpPr>
              <a:spLocks/>
            </p:cNvSpPr>
            <p:nvPr/>
          </p:nvSpPr>
          <p:spPr bwMode="auto">
            <a:xfrm>
              <a:off x="1189" y="1506"/>
              <a:ext cx="22" cy="30"/>
            </a:xfrm>
            <a:custGeom>
              <a:avLst/>
              <a:gdLst>
                <a:gd name="T0" fmla="*/ 0 w 29"/>
                <a:gd name="T1" fmla="*/ 53 h 53"/>
                <a:gd name="T2" fmla="*/ 14 w 29"/>
                <a:gd name="T3" fmla="*/ 29 h 53"/>
                <a:gd name="T4" fmla="*/ 29 w 29"/>
                <a:gd name="T5" fmla="*/ 0 h 53"/>
              </a:gdLst>
              <a:ahLst/>
              <a:cxnLst>
                <a:cxn ang="0">
                  <a:pos x="T0" y="T1"/>
                </a:cxn>
                <a:cxn ang="0">
                  <a:pos x="T2" y="T3"/>
                </a:cxn>
                <a:cxn ang="0">
                  <a:pos x="T4" y="T5"/>
                </a:cxn>
              </a:cxnLst>
              <a:rect l="0" t="0" r="r" b="b"/>
              <a:pathLst>
                <a:path w="29" h="53">
                  <a:moveTo>
                    <a:pt x="0" y="53"/>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02" name="Line 563"/>
            <p:cNvSpPr>
              <a:spLocks noChangeShapeType="1"/>
            </p:cNvSpPr>
            <p:nvPr/>
          </p:nvSpPr>
          <p:spPr bwMode="auto">
            <a:xfrm flipV="1">
              <a:off x="1211"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03" name="Line 564"/>
            <p:cNvSpPr>
              <a:spLocks noChangeShapeType="1"/>
            </p:cNvSpPr>
            <p:nvPr/>
          </p:nvSpPr>
          <p:spPr bwMode="auto">
            <a:xfrm flipV="1">
              <a:off x="1228"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04" name="Freeform 565"/>
            <p:cNvSpPr>
              <a:spLocks/>
            </p:cNvSpPr>
            <p:nvPr/>
          </p:nvSpPr>
          <p:spPr bwMode="auto">
            <a:xfrm>
              <a:off x="1246" y="1409"/>
              <a:ext cx="22" cy="32"/>
            </a:xfrm>
            <a:custGeom>
              <a:avLst/>
              <a:gdLst>
                <a:gd name="T0" fmla="*/ 0 w 29"/>
                <a:gd name="T1" fmla="*/ 58 h 58"/>
                <a:gd name="T2" fmla="*/ 15 w 29"/>
                <a:gd name="T3" fmla="*/ 29 h 58"/>
                <a:gd name="T4" fmla="*/ 29 w 29"/>
                <a:gd name="T5" fmla="*/ 0 h 58"/>
              </a:gdLst>
              <a:ahLst/>
              <a:cxnLst>
                <a:cxn ang="0">
                  <a:pos x="T0" y="T1"/>
                </a:cxn>
                <a:cxn ang="0">
                  <a:pos x="T2" y="T3"/>
                </a:cxn>
                <a:cxn ang="0">
                  <a:pos x="T4" y="T5"/>
                </a:cxn>
              </a:cxnLst>
              <a:rect l="0" t="0" r="r" b="b"/>
              <a:pathLst>
                <a:path w="29" h="58">
                  <a:moveTo>
                    <a:pt x="0" y="58"/>
                  </a:moveTo>
                  <a:lnTo>
                    <a:pt x="15"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05" name="Line 566"/>
            <p:cNvSpPr>
              <a:spLocks noChangeShapeType="1"/>
            </p:cNvSpPr>
            <p:nvPr/>
          </p:nvSpPr>
          <p:spPr bwMode="auto">
            <a:xfrm flipV="1">
              <a:off x="1268"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06" name="Freeform 567"/>
            <p:cNvSpPr>
              <a:spLocks/>
            </p:cNvSpPr>
            <p:nvPr/>
          </p:nvSpPr>
          <p:spPr bwMode="auto">
            <a:xfrm>
              <a:off x="1286" y="1336"/>
              <a:ext cx="22" cy="38"/>
            </a:xfrm>
            <a:custGeom>
              <a:avLst/>
              <a:gdLst>
                <a:gd name="T0" fmla="*/ 0 w 29"/>
                <a:gd name="T1" fmla="*/ 67 h 67"/>
                <a:gd name="T2" fmla="*/ 15 w 29"/>
                <a:gd name="T3" fmla="*/ 33 h 67"/>
                <a:gd name="T4" fmla="*/ 29 w 29"/>
                <a:gd name="T5" fmla="*/ 0 h 67"/>
              </a:gdLst>
              <a:ahLst/>
              <a:cxnLst>
                <a:cxn ang="0">
                  <a:pos x="T0" y="T1"/>
                </a:cxn>
                <a:cxn ang="0">
                  <a:pos x="T2" y="T3"/>
                </a:cxn>
                <a:cxn ang="0">
                  <a:pos x="T4" y="T5"/>
                </a:cxn>
              </a:cxnLst>
              <a:rect l="0" t="0" r="r" b="b"/>
              <a:pathLst>
                <a:path w="29" h="67">
                  <a:moveTo>
                    <a:pt x="0" y="67"/>
                  </a:moveTo>
                  <a:lnTo>
                    <a:pt x="15" y="33"/>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07" name="Line 568"/>
            <p:cNvSpPr>
              <a:spLocks noChangeShapeType="1"/>
            </p:cNvSpPr>
            <p:nvPr/>
          </p:nvSpPr>
          <p:spPr bwMode="auto">
            <a:xfrm flipV="1">
              <a:off x="1308"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08" name="Line 569"/>
            <p:cNvSpPr>
              <a:spLocks noChangeShapeType="1"/>
            </p:cNvSpPr>
            <p:nvPr/>
          </p:nvSpPr>
          <p:spPr bwMode="auto">
            <a:xfrm flipV="1">
              <a:off x="1326"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09" name="Freeform 570"/>
            <p:cNvSpPr>
              <a:spLocks/>
            </p:cNvSpPr>
            <p:nvPr/>
          </p:nvSpPr>
          <p:spPr bwMode="auto">
            <a:xfrm>
              <a:off x="1344" y="1222"/>
              <a:ext cx="21"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10" name="Freeform 571"/>
            <p:cNvSpPr>
              <a:spLocks/>
            </p:cNvSpPr>
            <p:nvPr/>
          </p:nvSpPr>
          <p:spPr bwMode="auto">
            <a:xfrm>
              <a:off x="1365" y="1182"/>
              <a:ext cx="18" cy="40"/>
            </a:xfrm>
            <a:custGeom>
              <a:avLst/>
              <a:gdLst>
                <a:gd name="T0" fmla="*/ 0 w 24"/>
                <a:gd name="T1" fmla="*/ 72 h 72"/>
                <a:gd name="T2" fmla="*/ 9 w 24"/>
                <a:gd name="T3" fmla="*/ 34 h 72"/>
                <a:gd name="T4" fmla="*/ 24 w 24"/>
                <a:gd name="T5" fmla="*/ 0 h 72"/>
              </a:gdLst>
              <a:ahLst/>
              <a:cxnLst>
                <a:cxn ang="0">
                  <a:pos x="T0" y="T1"/>
                </a:cxn>
                <a:cxn ang="0">
                  <a:pos x="T2" y="T3"/>
                </a:cxn>
                <a:cxn ang="0">
                  <a:pos x="T4" y="T5"/>
                </a:cxn>
              </a:cxnLst>
              <a:rect l="0" t="0" r="r" b="b"/>
              <a:pathLst>
                <a:path w="24" h="72">
                  <a:moveTo>
                    <a:pt x="0" y="72"/>
                  </a:moveTo>
                  <a:lnTo>
                    <a:pt x="9" y="3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11" name="Freeform 572"/>
            <p:cNvSpPr>
              <a:spLocks/>
            </p:cNvSpPr>
            <p:nvPr/>
          </p:nvSpPr>
          <p:spPr bwMode="auto">
            <a:xfrm>
              <a:off x="1383" y="1144"/>
              <a:ext cx="22"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12" name="Line 573"/>
            <p:cNvSpPr>
              <a:spLocks noChangeShapeType="1"/>
            </p:cNvSpPr>
            <p:nvPr/>
          </p:nvSpPr>
          <p:spPr bwMode="auto">
            <a:xfrm flipV="1">
              <a:off x="1405"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13" name="Freeform 574"/>
            <p:cNvSpPr>
              <a:spLocks/>
            </p:cNvSpPr>
            <p:nvPr/>
          </p:nvSpPr>
          <p:spPr bwMode="auto">
            <a:xfrm>
              <a:off x="1423" y="1063"/>
              <a:ext cx="21" cy="41"/>
            </a:xfrm>
            <a:custGeom>
              <a:avLst/>
              <a:gdLst>
                <a:gd name="T0" fmla="*/ 0 w 28"/>
                <a:gd name="T1" fmla="*/ 72 h 72"/>
                <a:gd name="T2" fmla="*/ 14 w 28"/>
                <a:gd name="T3" fmla="*/ 34 h 72"/>
                <a:gd name="T4" fmla="*/ 28 w 28"/>
                <a:gd name="T5" fmla="*/ 0 h 72"/>
              </a:gdLst>
              <a:ahLst/>
              <a:cxnLst>
                <a:cxn ang="0">
                  <a:pos x="T0" y="T1"/>
                </a:cxn>
                <a:cxn ang="0">
                  <a:pos x="T2" y="T3"/>
                </a:cxn>
                <a:cxn ang="0">
                  <a:pos x="T4" y="T5"/>
                </a:cxn>
              </a:cxnLst>
              <a:rect l="0" t="0" r="r" b="b"/>
              <a:pathLst>
                <a:path w="28" h="72">
                  <a:moveTo>
                    <a:pt x="0" y="72"/>
                  </a:moveTo>
                  <a:lnTo>
                    <a:pt x="14" y="3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14" name="Line 575"/>
            <p:cNvSpPr>
              <a:spLocks noChangeShapeType="1"/>
            </p:cNvSpPr>
            <p:nvPr/>
          </p:nvSpPr>
          <p:spPr bwMode="auto">
            <a:xfrm flipV="1">
              <a:off x="1444"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15" name="Line 576"/>
            <p:cNvSpPr>
              <a:spLocks noChangeShapeType="1"/>
            </p:cNvSpPr>
            <p:nvPr/>
          </p:nvSpPr>
          <p:spPr bwMode="auto">
            <a:xfrm flipV="1">
              <a:off x="1462"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16" name="Freeform 577"/>
            <p:cNvSpPr>
              <a:spLocks/>
            </p:cNvSpPr>
            <p:nvPr/>
          </p:nvSpPr>
          <p:spPr bwMode="auto">
            <a:xfrm>
              <a:off x="1480" y="945"/>
              <a:ext cx="22" cy="40"/>
            </a:xfrm>
            <a:custGeom>
              <a:avLst/>
              <a:gdLst>
                <a:gd name="T0" fmla="*/ 0 w 29"/>
                <a:gd name="T1" fmla="*/ 72 h 72"/>
                <a:gd name="T2" fmla="*/ 15 w 29"/>
                <a:gd name="T3" fmla="*/ 34 h 72"/>
                <a:gd name="T4" fmla="*/ 29 w 29"/>
                <a:gd name="T5" fmla="*/ 0 h 72"/>
              </a:gdLst>
              <a:ahLst/>
              <a:cxnLst>
                <a:cxn ang="0">
                  <a:pos x="T0" y="T1"/>
                </a:cxn>
                <a:cxn ang="0">
                  <a:pos x="T2" y="T3"/>
                </a:cxn>
                <a:cxn ang="0">
                  <a:pos x="T4" y="T5"/>
                </a:cxn>
              </a:cxnLst>
              <a:rect l="0" t="0" r="r" b="b"/>
              <a:pathLst>
                <a:path w="29" h="72">
                  <a:moveTo>
                    <a:pt x="0" y="72"/>
                  </a:moveTo>
                  <a:lnTo>
                    <a:pt x="15"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17" name="Line 578"/>
            <p:cNvSpPr>
              <a:spLocks noChangeShapeType="1"/>
            </p:cNvSpPr>
            <p:nvPr/>
          </p:nvSpPr>
          <p:spPr bwMode="auto">
            <a:xfrm flipV="1">
              <a:off x="1502"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18" name="Freeform 579"/>
            <p:cNvSpPr>
              <a:spLocks/>
            </p:cNvSpPr>
            <p:nvPr/>
          </p:nvSpPr>
          <p:spPr bwMode="auto">
            <a:xfrm>
              <a:off x="1520" y="872"/>
              <a:ext cx="22" cy="35"/>
            </a:xfrm>
            <a:custGeom>
              <a:avLst/>
              <a:gdLst>
                <a:gd name="T0" fmla="*/ 0 w 29"/>
                <a:gd name="T1" fmla="*/ 62 h 62"/>
                <a:gd name="T2" fmla="*/ 14 w 29"/>
                <a:gd name="T3" fmla="*/ 28 h 62"/>
                <a:gd name="T4" fmla="*/ 29 w 29"/>
                <a:gd name="T5" fmla="*/ 0 h 62"/>
              </a:gdLst>
              <a:ahLst/>
              <a:cxnLst>
                <a:cxn ang="0">
                  <a:pos x="T0" y="T1"/>
                </a:cxn>
                <a:cxn ang="0">
                  <a:pos x="T2" y="T3"/>
                </a:cxn>
                <a:cxn ang="0">
                  <a:pos x="T4" y="T5"/>
                </a:cxn>
              </a:cxnLst>
              <a:rect l="0" t="0" r="r" b="b"/>
              <a:pathLst>
                <a:path w="29" h="62">
                  <a:moveTo>
                    <a:pt x="0" y="62"/>
                  </a:moveTo>
                  <a:lnTo>
                    <a:pt x="14" y="28"/>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19" name="Line 580"/>
            <p:cNvSpPr>
              <a:spLocks noChangeShapeType="1"/>
            </p:cNvSpPr>
            <p:nvPr/>
          </p:nvSpPr>
          <p:spPr bwMode="auto">
            <a:xfrm flipV="1">
              <a:off x="1542"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0" name="Line 581"/>
            <p:cNvSpPr>
              <a:spLocks noChangeShapeType="1"/>
            </p:cNvSpPr>
            <p:nvPr/>
          </p:nvSpPr>
          <p:spPr bwMode="auto">
            <a:xfrm flipV="1">
              <a:off x="1560"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1" name="Freeform 582"/>
            <p:cNvSpPr>
              <a:spLocks/>
            </p:cNvSpPr>
            <p:nvPr/>
          </p:nvSpPr>
          <p:spPr bwMode="auto">
            <a:xfrm>
              <a:off x="1578" y="769"/>
              <a:ext cx="22" cy="33"/>
            </a:xfrm>
            <a:custGeom>
              <a:avLst/>
              <a:gdLst>
                <a:gd name="T0" fmla="*/ 0 w 29"/>
                <a:gd name="T1" fmla="*/ 58 h 58"/>
                <a:gd name="T2" fmla="*/ 14 w 29"/>
                <a:gd name="T3" fmla="*/ 29 h 58"/>
                <a:gd name="T4" fmla="*/ 29 w 29"/>
                <a:gd name="T5" fmla="*/ 0 h 58"/>
              </a:gdLst>
              <a:ahLst/>
              <a:cxnLst>
                <a:cxn ang="0">
                  <a:pos x="T0" y="T1"/>
                </a:cxn>
                <a:cxn ang="0">
                  <a:pos x="T2" y="T3"/>
                </a:cxn>
                <a:cxn ang="0">
                  <a:pos x="T4" y="T5"/>
                </a:cxn>
              </a:cxnLst>
              <a:rect l="0" t="0" r="r" b="b"/>
              <a:pathLst>
                <a:path w="29" h="58">
                  <a:moveTo>
                    <a:pt x="0" y="58"/>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2" name="Line 583"/>
            <p:cNvSpPr>
              <a:spLocks noChangeShapeType="1"/>
            </p:cNvSpPr>
            <p:nvPr/>
          </p:nvSpPr>
          <p:spPr bwMode="auto">
            <a:xfrm flipV="1">
              <a:off x="1600"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3" name="Freeform 584"/>
            <p:cNvSpPr>
              <a:spLocks/>
            </p:cNvSpPr>
            <p:nvPr/>
          </p:nvSpPr>
          <p:spPr bwMode="auto">
            <a:xfrm>
              <a:off x="1618" y="712"/>
              <a:ext cx="21" cy="27"/>
            </a:xfrm>
            <a:custGeom>
              <a:avLst/>
              <a:gdLst>
                <a:gd name="T0" fmla="*/ 0 w 28"/>
                <a:gd name="T1" fmla="*/ 48 h 48"/>
                <a:gd name="T2" fmla="*/ 14 w 28"/>
                <a:gd name="T3" fmla="*/ 24 h 48"/>
                <a:gd name="T4" fmla="*/ 28 w 28"/>
                <a:gd name="T5" fmla="*/ 0 h 48"/>
              </a:gdLst>
              <a:ahLst/>
              <a:cxnLst>
                <a:cxn ang="0">
                  <a:pos x="T0" y="T1"/>
                </a:cxn>
                <a:cxn ang="0">
                  <a:pos x="T2" y="T3"/>
                </a:cxn>
                <a:cxn ang="0">
                  <a:pos x="T4" y="T5"/>
                </a:cxn>
              </a:cxnLst>
              <a:rect l="0" t="0" r="r" b="b"/>
              <a:pathLst>
                <a:path w="28" h="48">
                  <a:moveTo>
                    <a:pt x="0" y="48"/>
                  </a:moveTo>
                  <a:lnTo>
                    <a:pt x="14" y="2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4" name="Freeform 585"/>
            <p:cNvSpPr>
              <a:spLocks/>
            </p:cNvSpPr>
            <p:nvPr/>
          </p:nvSpPr>
          <p:spPr bwMode="auto">
            <a:xfrm>
              <a:off x="1639" y="686"/>
              <a:ext cx="18" cy="26"/>
            </a:xfrm>
            <a:custGeom>
              <a:avLst/>
              <a:gdLst>
                <a:gd name="T0" fmla="*/ 0 w 24"/>
                <a:gd name="T1" fmla="*/ 47 h 47"/>
                <a:gd name="T2" fmla="*/ 10 w 24"/>
                <a:gd name="T3" fmla="*/ 24 h 47"/>
                <a:gd name="T4" fmla="*/ 24 w 24"/>
                <a:gd name="T5" fmla="*/ 0 h 47"/>
              </a:gdLst>
              <a:ahLst/>
              <a:cxnLst>
                <a:cxn ang="0">
                  <a:pos x="T0" y="T1"/>
                </a:cxn>
                <a:cxn ang="0">
                  <a:pos x="T2" y="T3"/>
                </a:cxn>
                <a:cxn ang="0">
                  <a:pos x="T4" y="T5"/>
                </a:cxn>
              </a:cxnLst>
              <a:rect l="0" t="0" r="r" b="b"/>
              <a:pathLst>
                <a:path w="24" h="47">
                  <a:moveTo>
                    <a:pt x="0" y="47"/>
                  </a:moveTo>
                  <a:lnTo>
                    <a:pt x="10" y="2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5" name="Freeform 586"/>
            <p:cNvSpPr>
              <a:spLocks/>
            </p:cNvSpPr>
            <p:nvPr/>
          </p:nvSpPr>
          <p:spPr bwMode="auto">
            <a:xfrm>
              <a:off x="1657" y="664"/>
              <a:ext cx="21" cy="22"/>
            </a:xfrm>
            <a:custGeom>
              <a:avLst/>
              <a:gdLst>
                <a:gd name="T0" fmla="*/ 0 w 29"/>
                <a:gd name="T1" fmla="*/ 39 h 39"/>
                <a:gd name="T2" fmla="*/ 15 w 29"/>
                <a:gd name="T3" fmla="*/ 19 h 39"/>
                <a:gd name="T4" fmla="*/ 29 w 29"/>
                <a:gd name="T5" fmla="*/ 0 h 39"/>
              </a:gdLst>
              <a:ahLst/>
              <a:cxnLst>
                <a:cxn ang="0">
                  <a:pos x="T0" y="T1"/>
                </a:cxn>
                <a:cxn ang="0">
                  <a:pos x="T2" y="T3"/>
                </a:cxn>
                <a:cxn ang="0">
                  <a:pos x="T4" y="T5"/>
                </a:cxn>
              </a:cxnLst>
              <a:rect l="0" t="0" r="r" b="b"/>
              <a:pathLst>
                <a:path w="29" h="39">
                  <a:moveTo>
                    <a:pt x="0" y="39"/>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6" name="Freeform 587"/>
            <p:cNvSpPr>
              <a:spLocks/>
            </p:cNvSpPr>
            <p:nvPr/>
          </p:nvSpPr>
          <p:spPr bwMode="auto">
            <a:xfrm>
              <a:off x="1678" y="643"/>
              <a:ext cx="18" cy="21"/>
            </a:xfrm>
            <a:custGeom>
              <a:avLst/>
              <a:gdLst>
                <a:gd name="T0" fmla="*/ 0 w 24"/>
                <a:gd name="T1" fmla="*/ 38 h 38"/>
                <a:gd name="T2" fmla="*/ 15 w 24"/>
                <a:gd name="T3" fmla="*/ 19 h 38"/>
                <a:gd name="T4" fmla="*/ 24 w 24"/>
                <a:gd name="T5" fmla="*/ 0 h 38"/>
              </a:gdLst>
              <a:ahLst/>
              <a:cxnLst>
                <a:cxn ang="0">
                  <a:pos x="T0" y="T1"/>
                </a:cxn>
                <a:cxn ang="0">
                  <a:pos x="T2" y="T3"/>
                </a:cxn>
                <a:cxn ang="0">
                  <a:pos x="T4" y="T5"/>
                </a:cxn>
              </a:cxnLst>
              <a:rect l="0" t="0" r="r" b="b"/>
              <a:pathLst>
                <a:path w="24" h="38">
                  <a:moveTo>
                    <a:pt x="0" y="38"/>
                  </a:moveTo>
                  <a:lnTo>
                    <a:pt x="15" y="19"/>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7" name="Freeform 588"/>
            <p:cNvSpPr>
              <a:spLocks/>
            </p:cNvSpPr>
            <p:nvPr/>
          </p:nvSpPr>
          <p:spPr bwMode="auto">
            <a:xfrm>
              <a:off x="1696" y="626"/>
              <a:ext cx="18" cy="17"/>
            </a:xfrm>
            <a:custGeom>
              <a:avLst/>
              <a:gdLst>
                <a:gd name="T0" fmla="*/ 0 w 24"/>
                <a:gd name="T1" fmla="*/ 29 h 29"/>
                <a:gd name="T2" fmla="*/ 10 w 24"/>
                <a:gd name="T3" fmla="*/ 14 h 29"/>
                <a:gd name="T4" fmla="*/ 24 w 24"/>
                <a:gd name="T5" fmla="*/ 0 h 29"/>
              </a:gdLst>
              <a:ahLst/>
              <a:cxnLst>
                <a:cxn ang="0">
                  <a:pos x="T0" y="T1"/>
                </a:cxn>
                <a:cxn ang="0">
                  <a:pos x="T2" y="T3"/>
                </a:cxn>
                <a:cxn ang="0">
                  <a:pos x="T4" y="T5"/>
                </a:cxn>
              </a:cxnLst>
              <a:rect l="0" t="0" r="r" b="b"/>
              <a:pathLst>
                <a:path w="24" h="29">
                  <a:moveTo>
                    <a:pt x="0" y="29"/>
                  </a:moveTo>
                  <a:lnTo>
                    <a:pt x="10" y="1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8" name="Freeform 589"/>
            <p:cNvSpPr>
              <a:spLocks/>
            </p:cNvSpPr>
            <p:nvPr/>
          </p:nvSpPr>
          <p:spPr bwMode="auto">
            <a:xfrm>
              <a:off x="1714" y="610"/>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9" name="Line 590"/>
            <p:cNvSpPr>
              <a:spLocks noChangeShapeType="1"/>
            </p:cNvSpPr>
            <p:nvPr/>
          </p:nvSpPr>
          <p:spPr bwMode="auto">
            <a:xfrm flipV="1">
              <a:off x="1736"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30" name="Freeform 591"/>
            <p:cNvSpPr>
              <a:spLocks/>
            </p:cNvSpPr>
            <p:nvPr/>
          </p:nvSpPr>
          <p:spPr bwMode="auto">
            <a:xfrm>
              <a:off x="1754" y="591"/>
              <a:ext cx="22" cy="8"/>
            </a:xfrm>
            <a:custGeom>
              <a:avLst/>
              <a:gdLst>
                <a:gd name="T0" fmla="*/ 0 w 29"/>
                <a:gd name="T1" fmla="*/ 14 h 14"/>
                <a:gd name="T2" fmla="*/ 14 w 29"/>
                <a:gd name="T3" fmla="*/ 4 h 14"/>
                <a:gd name="T4" fmla="*/ 29 w 29"/>
                <a:gd name="T5" fmla="*/ 0 h 14"/>
              </a:gdLst>
              <a:ahLst/>
              <a:cxnLst>
                <a:cxn ang="0">
                  <a:pos x="T0" y="T1"/>
                </a:cxn>
                <a:cxn ang="0">
                  <a:pos x="T2" y="T3"/>
                </a:cxn>
                <a:cxn ang="0">
                  <a:pos x="T4" y="T5"/>
                </a:cxn>
              </a:cxnLst>
              <a:rect l="0" t="0" r="r" b="b"/>
              <a:pathLst>
                <a:path w="29" h="14">
                  <a:moveTo>
                    <a:pt x="0" y="14"/>
                  </a:moveTo>
                  <a:lnTo>
                    <a:pt x="14" y="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1" name="Freeform 592"/>
            <p:cNvSpPr>
              <a:spLocks/>
            </p:cNvSpPr>
            <p:nvPr/>
          </p:nvSpPr>
          <p:spPr bwMode="auto">
            <a:xfrm>
              <a:off x="1776" y="586"/>
              <a:ext cx="18" cy="5"/>
            </a:xfrm>
            <a:custGeom>
              <a:avLst/>
              <a:gdLst>
                <a:gd name="T0" fmla="*/ 0 w 24"/>
                <a:gd name="T1" fmla="*/ 10 h 10"/>
                <a:gd name="T2" fmla="*/ 14 w 24"/>
                <a:gd name="T3" fmla="*/ 5 h 10"/>
                <a:gd name="T4" fmla="*/ 24 w 24"/>
                <a:gd name="T5" fmla="*/ 0 h 10"/>
              </a:gdLst>
              <a:ahLst/>
              <a:cxnLst>
                <a:cxn ang="0">
                  <a:pos x="T0" y="T1"/>
                </a:cxn>
                <a:cxn ang="0">
                  <a:pos x="T2" y="T3"/>
                </a:cxn>
                <a:cxn ang="0">
                  <a:pos x="T4" y="T5"/>
                </a:cxn>
              </a:cxnLst>
              <a:rect l="0" t="0" r="r" b="b"/>
              <a:pathLst>
                <a:path w="24" h="10">
                  <a:moveTo>
                    <a:pt x="0" y="10"/>
                  </a:moveTo>
                  <a:lnTo>
                    <a:pt x="14" y="5"/>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2" name="Freeform 593"/>
            <p:cNvSpPr>
              <a:spLocks/>
            </p:cNvSpPr>
            <p:nvPr/>
          </p:nvSpPr>
          <p:spPr bwMode="auto">
            <a:xfrm>
              <a:off x="1794" y="586"/>
              <a:ext cx="18" cy="0"/>
            </a:xfrm>
            <a:custGeom>
              <a:avLst/>
              <a:gdLst>
                <a:gd name="T0" fmla="*/ 0 w 24"/>
                <a:gd name="T1" fmla="*/ 9 w 24"/>
                <a:gd name="T2" fmla="*/ 24 w 24"/>
              </a:gdLst>
              <a:ahLst/>
              <a:cxnLst>
                <a:cxn ang="0">
                  <a:pos x="T0" y="0"/>
                </a:cxn>
                <a:cxn ang="0">
                  <a:pos x="T1" y="0"/>
                </a:cxn>
                <a:cxn ang="0">
                  <a:pos x="T2" y="0"/>
                </a:cxn>
              </a:cxnLst>
              <a:rect l="0" t="0" r="r" b="b"/>
              <a:pathLst>
                <a:path w="24">
                  <a:moveTo>
                    <a:pt x="0" y="0"/>
                  </a:moveTo>
                  <a:lnTo>
                    <a:pt x="9"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3" name="Freeform 594"/>
            <p:cNvSpPr>
              <a:spLocks/>
            </p:cNvSpPr>
            <p:nvPr/>
          </p:nvSpPr>
          <p:spPr bwMode="auto">
            <a:xfrm>
              <a:off x="1812" y="586"/>
              <a:ext cx="21" cy="0"/>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4" name="Freeform 595"/>
            <p:cNvSpPr>
              <a:spLocks/>
            </p:cNvSpPr>
            <p:nvPr/>
          </p:nvSpPr>
          <p:spPr bwMode="auto">
            <a:xfrm>
              <a:off x="1833" y="586"/>
              <a:ext cx="18" cy="5"/>
            </a:xfrm>
            <a:custGeom>
              <a:avLst/>
              <a:gdLst>
                <a:gd name="T0" fmla="*/ 0 w 24"/>
                <a:gd name="T1" fmla="*/ 0 h 10"/>
                <a:gd name="T2" fmla="*/ 10 w 24"/>
                <a:gd name="T3" fmla="*/ 5 h 10"/>
                <a:gd name="T4" fmla="*/ 24 w 24"/>
                <a:gd name="T5" fmla="*/ 10 h 10"/>
              </a:gdLst>
              <a:ahLst/>
              <a:cxnLst>
                <a:cxn ang="0">
                  <a:pos x="T0" y="T1"/>
                </a:cxn>
                <a:cxn ang="0">
                  <a:pos x="T2" y="T3"/>
                </a:cxn>
                <a:cxn ang="0">
                  <a:pos x="T4" y="T5"/>
                </a:cxn>
              </a:cxnLst>
              <a:rect l="0" t="0" r="r" b="b"/>
              <a:pathLst>
                <a:path w="24" h="10">
                  <a:moveTo>
                    <a:pt x="0" y="0"/>
                  </a:moveTo>
                  <a:lnTo>
                    <a:pt x="10" y="5"/>
                  </a:lnTo>
                  <a:lnTo>
                    <a:pt x="24"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5" name="Freeform 596"/>
            <p:cNvSpPr>
              <a:spLocks/>
            </p:cNvSpPr>
            <p:nvPr/>
          </p:nvSpPr>
          <p:spPr bwMode="auto">
            <a:xfrm>
              <a:off x="1851" y="591"/>
              <a:ext cx="22" cy="8"/>
            </a:xfrm>
            <a:custGeom>
              <a:avLst/>
              <a:gdLst>
                <a:gd name="T0" fmla="*/ 0 w 29"/>
                <a:gd name="T1" fmla="*/ 0 h 14"/>
                <a:gd name="T2" fmla="*/ 15 w 29"/>
                <a:gd name="T3" fmla="*/ 4 h 14"/>
                <a:gd name="T4" fmla="*/ 29 w 29"/>
                <a:gd name="T5" fmla="*/ 14 h 14"/>
              </a:gdLst>
              <a:ahLst/>
              <a:cxnLst>
                <a:cxn ang="0">
                  <a:pos x="T0" y="T1"/>
                </a:cxn>
                <a:cxn ang="0">
                  <a:pos x="T2" y="T3"/>
                </a:cxn>
                <a:cxn ang="0">
                  <a:pos x="T4" y="T5"/>
                </a:cxn>
              </a:cxnLst>
              <a:rect l="0" t="0" r="r" b="b"/>
              <a:pathLst>
                <a:path w="29" h="14">
                  <a:moveTo>
                    <a:pt x="0" y="0"/>
                  </a:moveTo>
                  <a:lnTo>
                    <a:pt x="15" y="4"/>
                  </a:lnTo>
                  <a:lnTo>
                    <a:pt x="29" y="1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6" name="Line 597"/>
            <p:cNvSpPr>
              <a:spLocks noChangeShapeType="1"/>
            </p:cNvSpPr>
            <p:nvPr/>
          </p:nvSpPr>
          <p:spPr bwMode="auto">
            <a:xfrm>
              <a:off x="1873"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37" name="Freeform 598"/>
            <p:cNvSpPr>
              <a:spLocks/>
            </p:cNvSpPr>
            <p:nvPr/>
          </p:nvSpPr>
          <p:spPr bwMode="auto">
            <a:xfrm>
              <a:off x="1891" y="610"/>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8" name="Freeform 599"/>
            <p:cNvSpPr>
              <a:spLocks/>
            </p:cNvSpPr>
            <p:nvPr/>
          </p:nvSpPr>
          <p:spPr bwMode="auto">
            <a:xfrm>
              <a:off x="1913" y="626"/>
              <a:ext cx="18" cy="17"/>
            </a:xfrm>
            <a:custGeom>
              <a:avLst/>
              <a:gdLst>
                <a:gd name="T0" fmla="*/ 0 w 24"/>
                <a:gd name="T1" fmla="*/ 0 h 29"/>
                <a:gd name="T2" fmla="*/ 14 w 24"/>
                <a:gd name="T3" fmla="*/ 14 h 29"/>
                <a:gd name="T4" fmla="*/ 24 w 24"/>
                <a:gd name="T5" fmla="*/ 29 h 29"/>
              </a:gdLst>
              <a:ahLst/>
              <a:cxnLst>
                <a:cxn ang="0">
                  <a:pos x="T0" y="T1"/>
                </a:cxn>
                <a:cxn ang="0">
                  <a:pos x="T2" y="T3"/>
                </a:cxn>
                <a:cxn ang="0">
                  <a:pos x="T4" y="T5"/>
                </a:cxn>
              </a:cxnLst>
              <a:rect l="0" t="0" r="r" b="b"/>
              <a:pathLst>
                <a:path w="24" h="29">
                  <a:moveTo>
                    <a:pt x="0" y="0"/>
                  </a:moveTo>
                  <a:lnTo>
                    <a:pt x="14" y="14"/>
                  </a:lnTo>
                  <a:lnTo>
                    <a:pt x="24"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9" name="Freeform 600"/>
            <p:cNvSpPr>
              <a:spLocks/>
            </p:cNvSpPr>
            <p:nvPr/>
          </p:nvSpPr>
          <p:spPr bwMode="auto">
            <a:xfrm>
              <a:off x="1931" y="643"/>
              <a:ext cx="18" cy="21"/>
            </a:xfrm>
            <a:custGeom>
              <a:avLst/>
              <a:gdLst>
                <a:gd name="T0" fmla="*/ 0 w 24"/>
                <a:gd name="T1" fmla="*/ 0 h 38"/>
                <a:gd name="T2" fmla="*/ 9 w 24"/>
                <a:gd name="T3" fmla="*/ 19 h 38"/>
                <a:gd name="T4" fmla="*/ 24 w 24"/>
                <a:gd name="T5" fmla="*/ 38 h 38"/>
              </a:gdLst>
              <a:ahLst/>
              <a:cxnLst>
                <a:cxn ang="0">
                  <a:pos x="T0" y="T1"/>
                </a:cxn>
                <a:cxn ang="0">
                  <a:pos x="T2" y="T3"/>
                </a:cxn>
                <a:cxn ang="0">
                  <a:pos x="T4" y="T5"/>
                </a:cxn>
              </a:cxnLst>
              <a:rect l="0" t="0" r="r" b="b"/>
              <a:pathLst>
                <a:path w="24" h="38">
                  <a:moveTo>
                    <a:pt x="0" y="0"/>
                  </a:moveTo>
                  <a:lnTo>
                    <a:pt x="9" y="19"/>
                  </a:lnTo>
                  <a:lnTo>
                    <a:pt x="24" y="3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40" name="Freeform 601"/>
            <p:cNvSpPr>
              <a:spLocks/>
            </p:cNvSpPr>
            <p:nvPr/>
          </p:nvSpPr>
          <p:spPr bwMode="auto">
            <a:xfrm>
              <a:off x="1949" y="664"/>
              <a:ext cx="21" cy="22"/>
            </a:xfrm>
            <a:custGeom>
              <a:avLst/>
              <a:gdLst>
                <a:gd name="T0" fmla="*/ 0 w 29"/>
                <a:gd name="T1" fmla="*/ 0 h 39"/>
                <a:gd name="T2" fmla="*/ 14 w 29"/>
                <a:gd name="T3" fmla="*/ 19 h 39"/>
                <a:gd name="T4" fmla="*/ 29 w 29"/>
                <a:gd name="T5" fmla="*/ 39 h 39"/>
              </a:gdLst>
              <a:ahLst/>
              <a:cxnLst>
                <a:cxn ang="0">
                  <a:pos x="T0" y="T1"/>
                </a:cxn>
                <a:cxn ang="0">
                  <a:pos x="T2" y="T3"/>
                </a:cxn>
                <a:cxn ang="0">
                  <a:pos x="T4" y="T5"/>
                </a:cxn>
              </a:cxnLst>
              <a:rect l="0" t="0" r="r" b="b"/>
              <a:pathLst>
                <a:path w="29" h="39">
                  <a:moveTo>
                    <a:pt x="0" y="0"/>
                  </a:moveTo>
                  <a:lnTo>
                    <a:pt x="14" y="19"/>
                  </a:lnTo>
                  <a:lnTo>
                    <a:pt x="29" y="3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41" name="Freeform 602"/>
            <p:cNvSpPr>
              <a:spLocks/>
            </p:cNvSpPr>
            <p:nvPr/>
          </p:nvSpPr>
          <p:spPr bwMode="auto">
            <a:xfrm>
              <a:off x="1970" y="686"/>
              <a:ext cx="18" cy="26"/>
            </a:xfrm>
            <a:custGeom>
              <a:avLst/>
              <a:gdLst>
                <a:gd name="T0" fmla="*/ 0 w 24"/>
                <a:gd name="T1" fmla="*/ 0 h 47"/>
                <a:gd name="T2" fmla="*/ 9 w 24"/>
                <a:gd name="T3" fmla="*/ 24 h 47"/>
                <a:gd name="T4" fmla="*/ 24 w 24"/>
                <a:gd name="T5" fmla="*/ 47 h 47"/>
              </a:gdLst>
              <a:ahLst/>
              <a:cxnLst>
                <a:cxn ang="0">
                  <a:pos x="T0" y="T1"/>
                </a:cxn>
                <a:cxn ang="0">
                  <a:pos x="T2" y="T3"/>
                </a:cxn>
                <a:cxn ang="0">
                  <a:pos x="T4" y="T5"/>
                </a:cxn>
              </a:cxnLst>
              <a:rect l="0" t="0" r="r" b="b"/>
              <a:pathLst>
                <a:path w="24" h="47">
                  <a:moveTo>
                    <a:pt x="0" y="0"/>
                  </a:moveTo>
                  <a:lnTo>
                    <a:pt x="9" y="24"/>
                  </a:lnTo>
                  <a:lnTo>
                    <a:pt x="24" y="4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42" name="Freeform 603"/>
            <p:cNvSpPr>
              <a:spLocks/>
            </p:cNvSpPr>
            <p:nvPr/>
          </p:nvSpPr>
          <p:spPr bwMode="auto">
            <a:xfrm>
              <a:off x="1988" y="712"/>
              <a:ext cx="21" cy="27"/>
            </a:xfrm>
            <a:custGeom>
              <a:avLst/>
              <a:gdLst>
                <a:gd name="T0" fmla="*/ 0 w 28"/>
                <a:gd name="T1" fmla="*/ 0 h 48"/>
                <a:gd name="T2" fmla="*/ 14 w 28"/>
                <a:gd name="T3" fmla="*/ 24 h 48"/>
                <a:gd name="T4" fmla="*/ 28 w 28"/>
                <a:gd name="T5" fmla="*/ 48 h 48"/>
              </a:gdLst>
              <a:ahLst/>
              <a:cxnLst>
                <a:cxn ang="0">
                  <a:pos x="T0" y="T1"/>
                </a:cxn>
                <a:cxn ang="0">
                  <a:pos x="T2" y="T3"/>
                </a:cxn>
                <a:cxn ang="0">
                  <a:pos x="T4" y="T5"/>
                </a:cxn>
              </a:cxnLst>
              <a:rect l="0" t="0" r="r" b="b"/>
              <a:pathLst>
                <a:path w="28" h="48">
                  <a:moveTo>
                    <a:pt x="0" y="0"/>
                  </a:moveTo>
                  <a:lnTo>
                    <a:pt x="14" y="24"/>
                  </a:lnTo>
                  <a:lnTo>
                    <a:pt x="28"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43" name="Line 604"/>
            <p:cNvSpPr>
              <a:spLocks noChangeShapeType="1"/>
            </p:cNvSpPr>
            <p:nvPr/>
          </p:nvSpPr>
          <p:spPr bwMode="auto">
            <a:xfrm>
              <a:off x="2009"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44" name="Freeform 605"/>
            <p:cNvSpPr>
              <a:spLocks/>
            </p:cNvSpPr>
            <p:nvPr/>
          </p:nvSpPr>
          <p:spPr bwMode="auto">
            <a:xfrm>
              <a:off x="2027" y="769"/>
              <a:ext cx="22" cy="33"/>
            </a:xfrm>
            <a:custGeom>
              <a:avLst/>
              <a:gdLst>
                <a:gd name="T0" fmla="*/ 0 w 29"/>
                <a:gd name="T1" fmla="*/ 0 h 58"/>
                <a:gd name="T2" fmla="*/ 15 w 29"/>
                <a:gd name="T3" fmla="*/ 29 h 58"/>
                <a:gd name="T4" fmla="*/ 29 w 29"/>
                <a:gd name="T5" fmla="*/ 58 h 58"/>
              </a:gdLst>
              <a:ahLst/>
              <a:cxnLst>
                <a:cxn ang="0">
                  <a:pos x="T0" y="T1"/>
                </a:cxn>
                <a:cxn ang="0">
                  <a:pos x="T2" y="T3"/>
                </a:cxn>
                <a:cxn ang="0">
                  <a:pos x="T4" y="T5"/>
                </a:cxn>
              </a:cxnLst>
              <a:rect l="0" t="0" r="r" b="b"/>
              <a:pathLst>
                <a:path w="29" h="58">
                  <a:moveTo>
                    <a:pt x="0" y="0"/>
                  </a:moveTo>
                  <a:lnTo>
                    <a:pt x="15"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45" name="Line 606"/>
            <p:cNvSpPr>
              <a:spLocks noChangeShapeType="1"/>
            </p:cNvSpPr>
            <p:nvPr/>
          </p:nvSpPr>
          <p:spPr bwMode="auto">
            <a:xfrm>
              <a:off x="2049"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46" name="Line 607"/>
            <p:cNvSpPr>
              <a:spLocks noChangeShapeType="1"/>
            </p:cNvSpPr>
            <p:nvPr/>
          </p:nvSpPr>
          <p:spPr bwMode="auto">
            <a:xfrm>
              <a:off x="2067"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47" name="Freeform 608"/>
            <p:cNvSpPr>
              <a:spLocks/>
            </p:cNvSpPr>
            <p:nvPr/>
          </p:nvSpPr>
          <p:spPr bwMode="auto">
            <a:xfrm>
              <a:off x="2085" y="872"/>
              <a:ext cx="22" cy="35"/>
            </a:xfrm>
            <a:custGeom>
              <a:avLst/>
              <a:gdLst>
                <a:gd name="T0" fmla="*/ 0 w 29"/>
                <a:gd name="T1" fmla="*/ 0 h 62"/>
                <a:gd name="T2" fmla="*/ 15 w 29"/>
                <a:gd name="T3" fmla="*/ 28 h 62"/>
                <a:gd name="T4" fmla="*/ 29 w 29"/>
                <a:gd name="T5" fmla="*/ 62 h 62"/>
              </a:gdLst>
              <a:ahLst/>
              <a:cxnLst>
                <a:cxn ang="0">
                  <a:pos x="T0" y="T1"/>
                </a:cxn>
                <a:cxn ang="0">
                  <a:pos x="T2" y="T3"/>
                </a:cxn>
                <a:cxn ang="0">
                  <a:pos x="T4" y="T5"/>
                </a:cxn>
              </a:cxnLst>
              <a:rect l="0" t="0" r="r" b="b"/>
              <a:pathLst>
                <a:path w="29" h="62">
                  <a:moveTo>
                    <a:pt x="0" y="0"/>
                  </a:moveTo>
                  <a:lnTo>
                    <a:pt x="15" y="28"/>
                  </a:lnTo>
                  <a:lnTo>
                    <a:pt x="29" y="6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48" name="Line 609"/>
            <p:cNvSpPr>
              <a:spLocks noChangeShapeType="1"/>
            </p:cNvSpPr>
            <p:nvPr/>
          </p:nvSpPr>
          <p:spPr bwMode="auto">
            <a:xfrm>
              <a:off x="2107"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49" name="Freeform 610"/>
            <p:cNvSpPr>
              <a:spLocks/>
            </p:cNvSpPr>
            <p:nvPr/>
          </p:nvSpPr>
          <p:spPr bwMode="auto">
            <a:xfrm>
              <a:off x="2125" y="945"/>
              <a:ext cx="22" cy="40"/>
            </a:xfrm>
            <a:custGeom>
              <a:avLst/>
              <a:gdLst>
                <a:gd name="T0" fmla="*/ 0 w 29"/>
                <a:gd name="T1" fmla="*/ 0 h 72"/>
                <a:gd name="T2" fmla="*/ 14 w 29"/>
                <a:gd name="T3" fmla="*/ 34 h 72"/>
                <a:gd name="T4" fmla="*/ 29 w 29"/>
                <a:gd name="T5" fmla="*/ 72 h 72"/>
              </a:gdLst>
              <a:ahLst/>
              <a:cxnLst>
                <a:cxn ang="0">
                  <a:pos x="T0" y="T1"/>
                </a:cxn>
                <a:cxn ang="0">
                  <a:pos x="T2" y="T3"/>
                </a:cxn>
                <a:cxn ang="0">
                  <a:pos x="T4" y="T5"/>
                </a:cxn>
              </a:cxnLst>
              <a:rect l="0" t="0" r="r" b="b"/>
              <a:pathLst>
                <a:path w="29" h="72">
                  <a:moveTo>
                    <a:pt x="0" y="0"/>
                  </a:moveTo>
                  <a:lnTo>
                    <a:pt x="14" y="34"/>
                  </a:lnTo>
                  <a:lnTo>
                    <a:pt x="29"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50" name="Line 611"/>
            <p:cNvSpPr>
              <a:spLocks noChangeShapeType="1"/>
            </p:cNvSpPr>
            <p:nvPr/>
          </p:nvSpPr>
          <p:spPr bwMode="auto">
            <a:xfrm>
              <a:off x="2147"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51" name="Line 612"/>
            <p:cNvSpPr>
              <a:spLocks noChangeShapeType="1"/>
            </p:cNvSpPr>
            <p:nvPr/>
          </p:nvSpPr>
          <p:spPr bwMode="auto">
            <a:xfrm>
              <a:off x="2165"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52" name="Freeform 613"/>
            <p:cNvSpPr>
              <a:spLocks/>
            </p:cNvSpPr>
            <p:nvPr/>
          </p:nvSpPr>
          <p:spPr bwMode="auto">
            <a:xfrm>
              <a:off x="2183" y="1063"/>
              <a:ext cx="21" cy="41"/>
            </a:xfrm>
            <a:custGeom>
              <a:avLst/>
              <a:gdLst>
                <a:gd name="T0" fmla="*/ 0 w 28"/>
                <a:gd name="T1" fmla="*/ 0 h 72"/>
                <a:gd name="T2" fmla="*/ 14 w 28"/>
                <a:gd name="T3" fmla="*/ 34 h 72"/>
                <a:gd name="T4" fmla="*/ 28 w 28"/>
                <a:gd name="T5" fmla="*/ 72 h 72"/>
              </a:gdLst>
              <a:ahLst/>
              <a:cxnLst>
                <a:cxn ang="0">
                  <a:pos x="T0" y="T1"/>
                </a:cxn>
                <a:cxn ang="0">
                  <a:pos x="T2" y="T3"/>
                </a:cxn>
                <a:cxn ang="0">
                  <a:pos x="T4" y="T5"/>
                </a:cxn>
              </a:cxnLst>
              <a:rect l="0" t="0" r="r" b="b"/>
              <a:pathLst>
                <a:path w="28" h="72">
                  <a:moveTo>
                    <a:pt x="0" y="0"/>
                  </a:moveTo>
                  <a:lnTo>
                    <a:pt x="14" y="34"/>
                  </a:lnTo>
                  <a:lnTo>
                    <a:pt x="28"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53" name="Line 614"/>
            <p:cNvSpPr>
              <a:spLocks noChangeShapeType="1"/>
            </p:cNvSpPr>
            <p:nvPr/>
          </p:nvSpPr>
          <p:spPr bwMode="auto">
            <a:xfrm>
              <a:off x="2204"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54" name="Freeform 615"/>
            <p:cNvSpPr>
              <a:spLocks/>
            </p:cNvSpPr>
            <p:nvPr/>
          </p:nvSpPr>
          <p:spPr bwMode="auto">
            <a:xfrm>
              <a:off x="2222" y="1144"/>
              <a:ext cx="22"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55" name="Freeform 616"/>
            <p:cNvSpPr>
              <a:spLocks/>
            </p:cNvSpPr>
            <p:nvPr/>
          </p:nvSpPr>
          <p:spPr bwMode="auto">
            <a:xfrm>
              <a:off x="2244" y="1182"/>
              <a:ext cx="18" cy="40"/>
            </a:xfrm>
            <a:custGeom>
              <a:avLst/>
              <a:gdLst>
                <a:gd name="T0" fmla="*/ 0 w 24"/>
                <a:gd name="T1" fmla="*/ 0 h 72"/>
                <a:gd name="T2" fmla="*/ 10 w 24"/>
                <a:gd name="T3" fmla="*/ 34 h 72"/>
                <a:gd name="T4" fmla="*/ 24 w 24"/>
                <a:gd name="T5" fmla="*/ 72 h 72"/>
              </a:gdLst>
              <a:ahLst/>
              <a:cxnLst>
                <a:cxn ang="0">
                  <a:pos x="T0" y="T1"/>
                </a:cxn>
                <a:cxn ang="0">
                  <a:pos x="T2" y="T3"/>
                </a:cxn>
                <a:cxn ang="0">
                  <a:pos x="T4" y="T5"/>
                </a:cxn>
              </a:cxnLst>
              <a:rect l="0" t="0" r="r" b="b"/>
              <a:pathLst>
                <a:path w="24" h="72">
                  <a:moveTo>
                    <a:pt x="0" y="0"/>
                  </a:moveTo>
                  <a:lnTo>
                    <a:pt x="10" y="34"/>
                  </a:lnTo>
                  <a:lnTo>
                    <a:pt x="24"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56" name="Freeform 617"/>
            <p:cNvSpPr>
              <a:spLocks/>
            </p:cNvSpPr>
            <p:nvPr/>
          </p:nvSpPr>
          <p:spPr bwMode="auto">
            <a:xfrm>
              <a:off x="2262" y="1222"/>
              <a:ext cx="21"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57" name="Line 618"/>
            <p:cNvSpPr>
              <a:spLocks noChangeShapeType="1"/>
            </p:cNvSpPr>
            <p:nvPr/>
          </p:nvSpPr>
          <p:spPr bwMode="auto">
            <a:xfrm>
              <a:off x="2283"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58" name="Line 619"/>
            <p:cNvSpPr>
              <a:spLocks noChangeShapeType="1"/>
            </p:cNvSpPr>
            <p:nvPr/>
          </p:nvSpPr>
          <p:spPr bwMode="auto">
            <a:xfrm>
              <a:off x="2301"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59" name="Freeform 620"/>
            <p:cNvSpPr>
              <a:spLocks/>
            </p:cNvSpPr>
            <p:nvPr/>
          </p:nvSpPr>
          <p:spPr bwMode="auto">
            <a:xfrm>
              <a:off x="2319" y="1336"/>
              <a:ext cx="22" cy="38"/>
            </a:xfrm>
            <a:custGeom>
              <a:avLst/>
              <a:gdLst>
                <a:gd name="T0" fmla="*/ 0 w 29"/>
                <a:gd name="T1" fmla="*/ 0 h 67"/>
                <a:gd name="T2" fmla="*/ 14 w 29"/>
                <a:gd name="T3" fmla="*/ 33 h 67"/>
                <a:gd name="T4" fmla="*/ 29 w 29"/>
                <a:gd name="T5" fmla="*/ 67 h 67"/>
              </a:gdLst>
              <a:ahLst/>
              <a:cxnLst>
                <a:cxn ang="0">
                  <a:pos x="T0" y="T1"/>
                </a:cxn>
                <a:cxn ang="0">
                  <a:pos x="T2" y="T3"/>
                </a:cxn>
                <a:cxn ang="0">
                  <a:pos x="T4" y="T5"/>
                </a:cxn>
              </a:cxnLst>
              <a:rect l="0" t="0" r="r" b="b"/>
              <a:pathLst>
                <a:path w="29" h="67">
                  <a:moveTo>
                    <a:pt x="0" y="0"/>
                  </a:moveTo>
                  <a:lnTo>
                    <a:pt x="14" y="33"/>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60" name="Line 621"/>
            <p:cNvSpPr>
              <a:spLocks noChangeShapeType="1"/>
            </p:cNvSpPr>
            <p:nvPr/>
          </p:nvSpPr>
          <p:spPr bwMode="auto">
            <a:xfrm>
              <a:off x="2341"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61" name="Freeform 622"/>
            <p:cNvSpPr>
              <a:spLocks/>
            </p:cNvSpPr>
            <p:nvPr/>
          </p:nvSpPr>
          <p:spPr bwMode="auto">
            <a:xfrm>
              <a:off x="2359" y="1409"/>
              <a:ext cx="22" cy="32"/>
            </a:xfrm>
            <a:custGeom>
              <a:avLst/>
              <a:gdLst>
                <a:gd name="T0" fmla="*/ 0 w 29"/>
                <a:gd name="T1" fmla="*/ 0 h 58"/>
                <a:gd name="T2" fmla="*/ 14 w 29"/>
                <a:gd name="T3" fmla="*/ 29 h 58"/>
                <a:gd name="T4" fmla="*/ 29 w 29"/>
                <a:gd name="T5" fmla="*/ 58 h 58"/>
              </a:gdLst>
              <a:ahLst/>
              <a:cxnLst>
                <a:cxn ang="0">
                  <a:pos x="T0" y="T1"/>
                </a:cxn>
                <a:cxn ang="0">
                  <a:pos x="T2" y="T3"/>
                </a:cxn>
                <a:cxn ang="0">
                  <a:pos x="T4" y="T5"/>
                </a:cxn>
              </a:cxnLst>
              <a:rect l="0" t="0" r="r" b="b"/>
              <a:pathLst>
                <a:path w="29" h="58">
                  <a:moveTo>
                    <a:pt x="0" y="0"/>
                  </a:moveTo>
                  <a:lnTo>
                    <a:pt x="14"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62" name="Line 623"/>
            <p:cNvSpPr>
              <a:spLocks noChangeShapeType="1"/>
            </p:cNvSpPr>
            <p:nvPr/>
          </p:nvSpPr>
          <p:spPr bwMode="auto">
            <a:xfrm>
              <a:off x="2381"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63" name="Line 624"/>
            <p:cNvSpPr>
              <a:spLocks noChangeShapeType="1"/>
            </p:cNvSpPr>
            <p:nvPr/>
          </p:nvSpPr>
          <p:spPr bwMode="auto">
            <a:xfrm>
              <a:off x="2399"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64" name="Freeform 625"/>
            <p:cNvSpPr>
              <a:spLocks/>
            </p:cNvSpPr>
            <p:nvPr/>
          </p:nvSpPr>
          <p:spPr bwMode="auto">
            <a:xfrm>
              <a:off x="2416" y="1506"/>
              <a:ext cx="22" cy="30"/>
            </a:xfrm>
            <a:custGeom>
              <a:avLst/>
              <a:gdLst>
                <a:gd name="T0" fmla="*/ 0 w 29"/>
                <a:gd name="T1" fmla="*/ 0 h 53"/>
                <a:gd name="T2" fmla="*/ 15 w 29"/>
                <a:gd name="T3" fmla="*/ 29 h 53"/>
                <a:gd name="T4" fmla="*/ 29 w 29"/>
                <a:gd name="T5" fmla="*/ 53 h 53"/>
              </a:gdLst>
              <a:ahLst/>
              <a:cxnLst>
                <a:cxn ang="0">
                  <a:pos x="T0" y="T1"/>
                </a:cxn>
                <a:cxn ang="0">
                  <a:pos x="T2" y="T3"/>
                </a:cxn>
                <a:cxn ang="0">
                  <a:pos x="T4" y="T5"/>
                </a:cxn>
              </a:cxnLst>
              <a:rect l="0" t="0" r="r" b="b"/>
              <a:pathLst>
                <a:path w="29" h="53">
                  <a:moveTo>
                    <a:pt x="0" y="0"/>
                  </a:moveTo>
                  <a:lnTo>
                    <a:pt x="15" y="29"/>
                  </a:lnTo>
                  <a:lnTo>
                    <a:pt x="29" y="5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65" name="Line 626"/>
            <p:cNvSpPr>
              <a:spLocks noChangeShapeType="1"/>
            </p:cNvSpPr>
            <p:nvPr/>
          </p:nvSpPr>
          <p:spPr bwMode="auto">
            <a:xfrm>
              <a:off x="2438"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66" name="Freeform 627"/>
            <p:cNvSpPr>
              <a:spLocks/>
            </p:cNvSpPr>
            <p:nvPr/>
          </p:nvSpPr>
          <p:spPr bwMode="auto">
            <a:xfrm>
              <a:off x="2456" y="1566"/>
              <a:ext cx="22" cy="27"/>
            </a:xfrm>
            <a:custGeom>
              <a:avLst/>
              <a:gdLst>
                <a:gd name="T0" fmla="*/ 0 w 29"/>
                <a:gd name="T1" fmla="*/ 0 h 48"/>
                <a:gd name="T2" fmla="*/ 15 w 29"/>
                <a:gd name="T3" fmla="*/ 24 h 48"/>
                <a:gd name="T4" fmla="*/ 29 w 29"/>
                <a:gd name="T5" fmla="*/ 48 h 48"/>
              </a:gdLst>
              <a:ahLst/>
              <a:cxnLst>
                <a:cxn ang="0">
                  <a:pos x="T0" y="T1"/>
                </a:cxn>
                <a:cxn ang="0">
                  <a:pos x="T2" y="T3"/>
                </a:cxn>
                <a:cxn ang="0">
                  <a:pos x="T4" y="T5"/>
                </a:cxn>
              </a:cxnLst>
              <a:rect l="0" t="0" r="r" b="b"/>
              <a:pathLst>
                <a:path w="29" h="48">
                  <a:moveTo>
                    <a:pt x="0" y="0"/>
                  </a:moveTo>
                  <a:lnTo>
                    <a:pt x="15" y="24"/>
                  </a:lnTo>
                  <a:lnTo>
                    <a:pt x="29"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67" name="Line 628"/>
            <p:cNvSpPr>
              <a:spLocks noChangeShapeType="1"/>
            </p:cNvSpPr>
            <p:nvPr/>
          </p:nvSpPr>
          <p:spPr bwMode="auto">
            <a:xfrm>
              <a:off x="2478"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68" name="Freeform 629"/>
            <p:cNvSpPr>
              <a:spLocks/>
            </p:cNvSpPr>
            <p:nvPr/>
          </p:nvSpPr>
          <p:spPr bwMode="auto">
            <a:xfrm>
              <a:off x="2496" y="1617"/>
              <a:ext cx="22" cy="24"/>
            </a:xfrm>
            <a:custGeom>
              <a:avLst/>
              <a:gdLst>
                <a:gd name="T0" fmla="*/ 0 w 29"/>
                <a:gd name="T1" fmla="*/ 0 h 43"/>
                <a:gd name="T2" fmla="*/ 14 w 29"/>
                <a:gd name="T3" fmla="*/ 19 h 43"/>
                <a:gd name="T4" fmla="*/ 29 w 29"/>
                <a:gd name="T5" fmla="*/ 43 h 43"/>
              </a:gdLst>
              <a:ahLst/>
              <a:cxnLst>
                <a:cxn ang="0">
                  <a:pos x="T0" y="T1"/>
                </a:cxn>
                <a:cxn ang="0">
                  <a:pos x="T2" y="T3"/>
                </a:cxn>
                <a:cxn ang="0">
                  <a:pos x="T4" y="T5"/>
                </a:cxn>
              </a:cxnLst>
              <a:rect l="0" t="0" r="r" b="b"/>
              <a:pathLst>
                <a:path w="29" h="43">
                  <a:moveTo>
                    <a:pt x="0" y="0"/>
                  </a:moveTo>
                  <a:lnTo>
                    <a:pt x="14" y="19"/>
                  </a:lnTo>
                  <a:lnTo>
                    <a:pt x="29" y="4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69" name="Line 630"/>
            <p:cNvSpPr>
              <a:spLocks noChangeShapeType="1"/>
            </p:cNvSpPr>
            <p:nvPr/>
          </p:nvSpPr>
          <p:spPr bwMode="auto">
            <a:xfrm>
              <a:off x="2518"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70" name="Line 631"/>
            <p:cNvSpPr>
              <a:spLocks noChangeShapeType="1"/>
            </p:cNvSpPr>
            <p:nvPr/>
          </p:nvSpPr>
          <p:spPr bwMode="auto">
            <a:xfrm>
              <a:off x="2536"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71" name="Freeform 632"/>
            <p:cNvSpPr>
              <a:spLocks/>
            </p:cNvSpPr>
            <p:nvPr/>
          </p:nvSpPr>
          <p:spPr bwMode="auto">
            <a:xfrm>
              <a:off x="2554" y="1686"/>
              <a:ext cx="21" cy="20"/>
            </a:xfrm>
            <a:custGeom>
              <a:avLst/>
              <a:gdLst>
                <a:gd name="T0" fmla="*/ 0 w 29"/>
                <a:gd name="T1" fmla="*/ 0 h 34"/>
                <a:gd name="T2" fmla="*/ 14 w 29"/>
                <a:gd name="T3" fmla="*/ 20 h 34"/>
                <a:gd name="T4" fmla="*/ 29 w 29"/>
                <a:gd name="T5" fmla="*/ 34 h 34"/>
              </a:gdLst>
              <a:ahLst/>
              <a:cxnLst>
                <a:cxn ang="0">
                  <a:pos x="T0" y="T1"/>
                </a:cxn>
                <a:cxn ang="0">
                  <a:pos x="T2" y="T3"/>
                </a:cxn>
                <a:cxn ang="0">
                  <a:pos x="T4" y="T5"/>
                </a:cxn>
              </a:cxnLst>
              <a:rect l="0" t="0" r="r" b="b"/>
              <a:pathLst>
                <a:path w="29" h="34">
                  <a:moveTo>
                    <a:pt x="0" y="0"/>
                  </a:moveTo>
                  <a:lnTo>
                    <a:pt x="14" y="20"/>
                  </a:lnTo>
                  <a:lnTo>
                    <a:pt x="29" y="3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72" name="Line 633"/>
            <p:cNvSpPr>
              <a:spLocks noChangeShapeType="1"/>
            </p:cNvSpPr>
            <p:nvPr/>
          </p:nvSpPr>
          <p:spPr bwMode="auto">
            <a:xfrm>
              <a:off x="2575"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73" name="Freeform 634"/>
            <p:cNvSpPr>
              <a:spLocks/>
            </p:cNvSpPr>
            <p:nvPr/>
          </p:nvSpPr>
          <p:spPr bwMode="auto">
            <a:xfrm>
              <a:off x="2593" y="1725"/>
              <a:ext cx="21" cy="15"/>
            </a:xfrm>
            <a:custGeom>
              <a:avLst/>
              <a:gdLst>
                <a:gd name="T0" fmla="*/ 0 w 28"/>
                <a:gd name="T1" fmla="*/ 0 h 28"/>
                <a:gd name="T2" fmla="*/ 14 w 28"/>
                <a:gd name="T3" fmla="*/ 14 h 28"/>
                <a:gd name="T4" fmla="*/ 28 w 28"/>
                <a:gd name="T5" fmla="*/ 28 h 28"/>
              </a:gdLst>
              <a:ahLst/>
              <a:cxnLst>
                <a:cxn ang="0">
                  <a:pos x="T0" y="T1"/>
                </a:cxn>
                <a:cxn ang="0">
                  <a:pos x="T2" y="T3"/>
                </a:cxn>
                <a:cxn ang="0">
                  <a:pos x="T4" y="T5"/>
                </a:cxn>
              </a:cxnLst>
              <a:rect l="0" t="0" r="r" b="b"/>
              <a:pathLst>
                <a:path w="28" h="28">
                  <a:moveTo>
                    <a:pt x="0" y="0"/>
                  </a:moveTo>
                  <a:lnTo>
                    <a:pt x="14" y="14"/>
                  </a:lnTo>
                  <a:lnTo>
                    <a:pt x="28" y="2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74" name="Line 635"/>
            <p:cNvSpPr>
              <a:spLocks noChangeShapeType="1"/>
            </p:cNvSpPr>
            <p:nvPr/>
          </p:nvSpPr>
          <p:spPr bwMode="auto">
            <a:xfrm>
              <a:off x="2614"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75" name="Freeform 636"/>
            <p:cNvSpPr>
              <a:spLocks/>
            </p:cNvSpPr>
            <p:nvPr/>
          </p:nvSpPr>
          <p:spPr bwMode="auto">
            <a:xfrm>
              <a:off x="2632" y="1757"/>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76" name="Line 637"/>
            <p:cNvSpPr>
              <a:spLocks noChangeShapeType="1"/>
            </p:cNvSpPr>
            <p:nvPr/>
          </p:nvSpPr>
          <p:spPr bwMode="auto">
            <a:xfrm>
              <a:off x="2654"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77" name="Line 638"/>
            <p:cNvSpPr>
              <a:spLocks noChangeShapeType="1"/>
            </p:cNvSpPr>
            <p:nvPr/>
          </p:nvSpPr>
          <p:spPr bwMode="auto">
            <a:xfrm>
              <a:off x="2672"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78" name="Freeform 639"/>
            <p:cNvSpPr>
              <a:spLocks/>
            </p:cNvSpPr>
            <p:nvPr/>
          </p:nvSpPr>
          <p:spPr bwMode="auto">
            <a:xfrm>
              <a:off x="2690" y="1797"/>
              <a:ext cx="22" cy="11"/>
            </a:xfrm>
            <a:custGeom>
              <a:avLst/>
              <a:gdLst>
                <a:gd name="T0" fmla="*/ 0 w 29"/>
                <a:gd name="T1" fmla="*/ 0 h 19"/>
                <a:gd name="T2" fmla="*/ 14 w 29"/>
                <a:gd name="T3" fmla="*/ 10 h 19"/>
                <a:gd name="T4" fmla="*/ 29 w 29"/>
                <a:gd name="T5" fmla="*/ 19 h 19"/>
              </a:gdLst>
              <a:ahLst/>
              <a:cxnLst>
                <a:cxn ang="0">
                  <a:pos x="T0" y="T1"/>
                </a:cxn>
                <a:cxn ang="0">
                  <a:pos x="T2" y="T3"/>
                </a:cxn>
                <a:cxn ang="0">
                  <a:pos x="T4" y="T5"/>
                </a:cxn>
              </a:cxnLst>
              <a:rect l="0" t="0" r="r" b="b"/>
              <a:pathLst>
                <a:path w="29" h="19">
                  <a:moveTo>
                    <a:pt x="0" y="0"/>
                  </a:moveTo>
                  <a:lnTo>
                    <a:pt x="14" y="10"/>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79" name="Line 640"/>
            <p:cNvSpPr>
              <a:spLocks noChangeShapeType="1"/>
            </p:cNvSpPr>
            <p:nvPr/>
          </p:nvSpPr>
          <p:spPr bwMode="auto">
            <a:xfrm>
              <a:off x="2712"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80" name="Freeform 641"/>
            <p:cNvSpPr>
              <a:spLocks/>
            </p:cNvSpPr>
            <p:nvPr/>
          </p:nvSpPr>
          <p:spPr bwMode="auto">
            <a:xfrm>
              <a:off x="2730" y="1819"/>
              <a:ext cx="22" cy="11"/>
            </a:xfrm>
            <a:custGeom>
              <a:avLst/>
              <a:gdLst>
                <a:gd name="T0" fmla="*/ 0 w 29"/>
                <a:gd name="T1" fmla="*/ 0 h 19"/>
                <a:gd name="T2" fmla="*/ 14 w 29"/>
                <a:gd name="T3" fmla="*/ 9 h 19"/>
                <a:gd name="T4" fmla="*/ 29 w 29"/>
                <a:gd name="T5" fmla="*/ 19 h 19"/>
              </a:gdLst>
              <a:ahLst/>
              <a:cxnLst>
                <a:cxn ang="0">
                  <a:pos x="T0" y="T1"/>
                </a:cxn>
                <a:cxn ang="0">
                  <a:pos x="T2" y="T3"/>
                </a:cxn>
                <a:cxn ang="0">
                  <a:pos x="T4" y="T5"/>
                </a:cxn>
              </a:cxnLst>
              <a:rect l="0" t="0" r="r" b="b"/>
              <a:pathLst>
                <a:path w="29" h="19">
                  <a:moveTo>
                    <a:pt x="0" y="0"/>
                  </a:moveTo>
                  <a:lnTo>
                    <a:pt x="14" y="9"/>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81" name="Line 642"/>
            <p:cNvSpPr>
              <a:spLocks noChangeShapeType="1"/>
            </p:cNvSpPr>
            <p:nvPr/>
          </p:nvSpPr>
          <p:spPr bwMode="auto">
            <a:xfrm>
              <a:off x="2752"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82" name="Line 643"/>
            <p:cNvSpPr>
              <a:spLocks noChangeShapeType="1"/>
            </p:cNvSpPr>
            <p:nvPr/>
          </p:nvSpPr>
          <p:spPr bwMode="auto">
            <a:xfrm>
              <a:off x="2770"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83" name="Freeform 644"/>
            <p:cNvSpPr>
              <a:spLocks/>
            </p:cNvSpPr>
            <p:nvPr/>
          </p:nvSpPr>
          <p:spPr bwMode="auto">
            <a:xfrm>
              <a:off x="2788" y="1846"/>
              <a:ext cx="21" cy="5"/>
            </a:xfrm>
            <a:custGeom>
              <a:avLst/>
              <a:gdLst>
                <a:gd name="T0" fmla="*/ 0 w 28"/>
                <a:gd name="T1" fmla="*/ 0 h 9"/>
                <a:gd name="T2" fmla="*/ 14 w 28"/>
                <a:gd name="T3" fmla="*/ 4 h 9"/>
                <a:gd name="T4" fmla="*/ 28 w 28"/>
                <a:gd name="T5" fmla="*/ 9 h 9"/>
              </a:gdLst>
              <a:ahLst/>
              <a:cxnLst>
                <a:cxn ang="0">
                  <a:pos x="T0" y="T1"/>
                </a:cxn>
                <a:cxn ang="0">
                  <a:pos x="T2" y="T3"/>
                </a:cxn>
                <a:cxn ang="0">
                  <a:pos x="T4" y="T5"/>
                </a:cxn>
              </a:cxnLst>
              <a:rect l="0" t="0" r="r" b="b"/>
              <a:pathLst>
                <a:path w="28" h="9">
                  <a:moveTo>
                    <a:pt x="0" y="0"/>
                  </a:moveTo>
                  <a:lnTo>
                    <a:pt x="14" y="4"/>
                  </a:lnTo>
                  <a:lnTo>
                    <a:pt x="28"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84" name="Line 645"/>
            <p:cNvSpPr>
              <a:spLocks noChangeShapeType="1"/>
            </p:cNvSpPr>
            <p:nvPr/>
          </p:nvSpPr>
          <p:spPr bwMode="auto">
            <a:xfrm>
              <a:off x="2809"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85" name="Freeform 646"/>
            <p:cNvSpPr>
              <a:spLocks/>
            </p:cNvSpPr>
            <p:nvPr/>
          </p:nvSpPr>
          <p:spPr bwMode="auto">
            <a:xfrm>
              <a:off x="2827" y="1857"/>
              <a:ext cx="22" cy="5"/>
            </a:xfrm>
            <a:custGeom>
              <a:avLst/>
              <a:gdLst>
                <a:gd name="T0" fmla="*/ 0 w 29"/>
                <a:gd name="T1" fmla="*/ 0 h 9"/>
                <a:gd name="T2" fmla="*/ 15 w 29"/>
                <a:gd name="T3" fmla="*/ 5 h 9"/>
                <a:gd name="T4" fmla="*/ 29 w 29"/>
                <a:gd name="T5" fmla="*/ 9 h 9"/>
              </a:gdLst>
              <a:ahLst/>
              <a:cxnLst>
                <a:cxn ang="0">
                  <a:pos x="T0" y="T1"/>
                </a:cxn>
                <a:cxn ang="0">
                  <a:pos x="T2" y="T3"/>
                </a:cxn>
                <a:cxn ang="0">
                  <a:pos x="T4" y="T5"/>
                </a:cxn>
              </a:cxnLst>
              <a:rect l="0" t="0" r="r" b="b"/>
              <a:pathLst>
                <a:path w="29" h="9">
                  <a:moveTo>
                    <a:pt x="0" y="0"/>
                  </a:moveTo>
                  <a:lnTo>
                    <a:pt x="15" y="5"/>
                  </a:lnTo>
                  <a:lnTo>
                    <a:pt x="29"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86" name="Line 647"/>
            <p:cNvSpPr>
              <a:spLocks noChangeShapeType="1"/>
            </p:cNvSpPr>
            <p:nvPr/>
          </p:nvSpPr>
          <p:spPr bwMode="auto">
            <a:xfrm>
              <a:off x="2849"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87" name="Freeform 648"/>
            <p:cNvSpPr>
              <a:spLocks/>
            </p:cNvSpPr>
            <p:nvPr/>
          </p:nvSpPr>
          <p:spPr bwMode="auto">
            <a:xfrm>
              <a:off x="2867" y="1868"/>
              <a:ext cx="21" cy="5"/>
            </a:xfrm>
            <a:custGeom>
              <a:avLst/>
              <a:gdLst>
                <a:gd name="T0" fmla="*/ 0 w 29"/>
                <a:gd name="T1" fmla="*/ 0 h 10"/>
                <a:gd name="T2" fmla="*/ 14 w 29"/>
                <a:gd name="T3" fmla="*/ 5 h 10"/>
                <a:gd name="T4" fmla="*/ 29 w 29"/>
                <a:gd name="T5" fmla="*/ 10 h 10"/>
              </a:gdLst>
              <a:ahLst/>
              <a:cxnLst>
                <a:cxn ang="0">
                  <a:pos x="T0" y="T1"/>
                </a:cxn>
                <a:cxn ang="0">
                  <a:pos x="T2" y="T3"/>
                </a:cxn>
                <a:cxn ang="0">
                  <a:pos x="T4" y="T5"/>
                </a:cxn>
              </a:cxnLst>
              <a:rect l="0" t="0" r="r" b="b"/>
              <a:pathLst>
                <a:path w="29" h="10">
                  <a:moveTo>
                    <a:pt x="0" y="0"/>
                  </a:moveTo>
                  <a:lnTo>
                    <a:pt x="14" y="5"/>
                  </a:lnTo>
                  <a:lnTo>
                    <a:pt x="29"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88" name="Line 649"/>
            <p:cNvSpPr>
              <a:spLocks noChangeShapeType="1"/>
            </p:cNvSpPr>
            <p:nvPr/>
          </p:nvSpPr>
          <p:spPr bwMode="auto">
            <a:xfrm>
              <a:off x="2888"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89" name="Line 650"/>
            <p:cNvSpPr>
              <a:spLocks noChangeShapeType="1"/>
            </p:cNvSpPr>
            <p:nvPr/>
          </p:nvSpPr>
          <p:spPr bwMode="auto">
            <a:xfrm>
              <a:off x="2906"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90" name="Freeform 651"/>
            <p:cNvSpPr>
              <a:spLocks/>
            </p:cNvSpPr>
            <p:nvPr/>
          </p:nvSpPr>
          <p:spPr bwMode="auto">
            <a:xfrm>
              <a:off x="2924" y="1881"/>
              <a:ext cx="22" cy="3"/>
            </a:xfrm>
            <a:custGeom>
              <a:avLst/>
              <a:gdLst>
                <a:gd name="T0" fmla="*/ 0 w 29"/>
                <a:gd name="T1" fmla="*/ 0 h 5"/>
                <a:gd name="T2" fmla="*/ 14 w 29"/>
                <a:gd name="T3" fmla="*/ 5 h 5"/>
                <a:gd name="T4" fmla="*/ 29 w 29"/>
                <a:gd name="T5" fmla="*/ 5 h 5"/>
              </a:gdLst>
              <a:ahLst/>
              <a:cxnLst>
                <a:cxn ang="0">
                  <a:pos x="T0" y="T1"/>
                </a:cxn>
                <a:cxn ang="0">
                  <a:pos x="T2" y="T3"/>
                </a:cxn>
                <a:cxn ang="0">
                  <a:pos x="T4" y="T5"/>
                </a:cxn>
              </a:cxnLst>
              <a:rect l="0" t="0" r="r" b="b"/>
              <a:pathLst>
                <a:path w="29" h="5">
                  <a:moveTo>
                    <a:pt x="0" y="0"/>
                  </a:moveTo>
                  <a:lnTo>
                    <a:pt x="14"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91" name="Line 652"/>
            <p:cNvSpPr>
              <a:spLocks noChangeShapeType="1"/>
            </p:cNvSpPr>
            <p:nvPr/>
          </p:nvSpPr>
          <p:spPr bwMode="auto">
            <a:xfrm>
              <a:off x="2946"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92" name="Freeform 653"/>
            <p:cNvSpPr>
              <a:spLocks/>
            </p:cNvSpPr>
            <p:nvPr/>
          </p:nvSpPr>
          <p:spPr bwMode="auto">
            <a:xfrm>
              <a:off x="2964" y="1887"/>
              <a:ext cx="21" cy="2"/>
            </a:xfrm>
            <a:custGeom>
              <a:avLst/>
              <a:gdLst>
                <a:gd name="T0" fmla="*/ 0 w 28"/>
                <a:gd name="T1" fmla="*/ 0 h 4"/>
                <a:gd name="T2" fmla="*/ 14 w 28"/>
                <a:gd name="T3" fmla="*/ 4 h 4"/>
                <a:gd name="T4" fmla="*/ 28 w 28"/>
                <a:gd name="T5" fmla="*/ 4 h 4"/>
              </a:gdLst>
              <a:ahLst/>
              <a:cxnLst>
                <a:cxn ang="0">
                  <a:pos x="T0" y="T1"/>
                </a:cxn>
                <a:cxn ang="0">
                  <a:pos x="T2" y="T3"/>
                </a:cxn>
                <a:cxn ang="0">
                  <a:pos x="T4" y="T5"/>
                </a:cxn>
              </a:cxnLst>
              <a:rect l="0" t="0" r="r" b="b"/>
              <a:pathLst>
                <a:path w="28" h="4">
                  <a:moveTo>
                    <a:pt x="0" y="0"/>
                  </a:moveTo>
                  <a:lnTo>
                    <a:pt x="14" y="4"/>
                  </a:lnTo>
                  <a:lnTo>
                    <a:pt x="28"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93" name="Line 654"/>
            <p:cNvSpPr>
              <a:spLocks noChangeShapeType="1"/>
            </p:cNvSpPr>
            <p:nvPr/>
          </p:nvSpPr>
          <p:spPr bwMode="auto">
            <a:xfrm>
              <a:off x="2985"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94" name="Line 655"/>
            <p:cNvSpPr>
              <a:spLocks noChangeShapeType="1"/>
            </p:cNvSpPr>
            <p:nvPr/>
          </p:nvSpPr>
          <p:spPr bwMode="auto">
            <a:xfrm>
              <a:off x="3003"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95" name="Freeform 656"/>
            <p:cNvSpPr>
              <a:spLocks/>
            </p:cNvSpPr>
            <p:nvPr/>
          </p:nvSpPr>
          <p:spPr bwMode="auto">
            <a:xfrm>
              <a:off x="3021" y="1892"/>
              <a:ext cx="22" cy="3"/>
            </a:xfrm>
            <a:custGeom>
              <a:avLst/>
              <a:gdLst>
                <a:gd name="T0" fmla="*/ 0 w 29"/>
                <a:gd name="T1" fmla="*/ 0 h 5"/>
                <a:gd name="T2" fmla="*/ 15 w 29"/>
                <a:gd name="T3" fmla="*/ 5 h 5"/>
                <a:gd name="T4" fmla="*/ 29 w 29"/>
                <a:gd name="T5" fmla="*/ 5 h 5"/>
              </a:gdLst>
              <a:ahLst/>
              <a:cxnLst>
                <a:cxn ang="0">
                  <a:pos x="T0" y="T1"/>
                </a:cxn>
                <a:cxn ang="0">
                  <a:pos x="T2" y="T3"/>
                </a:cxn>
                <a:cxn ang="0">
                  <a:pos x="T4" y="T5"/>
                </a:cxn>
              </a:cxnLst>
              <a:rect l="0" t="0" r="r" b="b"/>
              <a:pathLst>
                <a:path w="29" h="5">
                  <a:moveTo>
                    <a:pt x="0" y="0"/>
                  </a:moveTo>
                  <a:lnTo>
                    <a:pt x="15"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96" name="Line 657"/>
            <p:cNvSpPr>
              <a:spLocks noChangeShapeType="1"/>
            </p:cNvSpPr>
            <p:nvPr/>
          </p:nvSpPr>
          <p:spPr bwMode="auto">
            <a:xfrm>
              <a:off x="3043"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97" name="Freeform 658"/>
            <p:cNvSpPr>
              <a:spLocks/>
            </p:cNvSpPr>
            <p:nvPr/>
          </p:nvSpPr>
          <p:spPr bwMode="auto">
            <a:xfrm>
              <a:off x="3061" y="1895"/>
              <a:ext cx="22" cy="2"/>
            </a:xfrm>
            <a:custGeom>
              <a:avLst/>
              <a:gdLst>
                <a:gd name="T0" fmla="*/ 0 w 29"/>
                <a:gd name="T1" fmla="*/ 0 h 5"/>
                <a:gd name="T2" fmla="*/ 15 w 29"/>
                <a:gd name="T3" fmla="*/ 0 h 5"/>
                <a:gd name="T4" fmla="*/ 29 w 29"/>
                <a:gd name="T5" fmla="*/ 5 h 5"/>
              </a:gdLst>
              <a:ahLst/>
              <a:cxnLst>
                <a:cxn ang="0">
                  <a:pos x="T0" y="T1"/>
                </a:cxn>
                <a:cxn ang="0">
                  <a:pos x="T2" y="T3"/>
                </a:cxn>
                <a:cxn ang="0">
                  <a:pos x="T4" y="T5"/>
                </a:cxn>
              </a:cxnLst>
              <a:rect l="0" t="0" r="r" b="b"/>
              <a:pathLst>
                <a:path w="29" h="5">
                  <a:moveTo>
                    <a:pt x="0" y="0"/>
                  </a:moveTo>
                  <a:lnTo>
                    <a:pt x="15" y="0"/>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98" name="Line 659"/>
            <p:cNvSpPr>
              <a:spLocks noChangeShapeType="1"/>
            </p:cNvSpPr>
            <p:nvPr/>
          </p:nvSpPr>
          <p:spPr bwMode="auto">
            <a:xfrm>
              <a:off x="308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99" name="Freeform 660"/>
            <p:cNvSpPr>
              <a:spLocks/>
            </p:cNvSpPr>
            <p:nvPr/>
          </p:nvSpPr>
          <p:spPr bwMode="auto">
            <a:xfrm>
              <a:off x="3101" y="1897"/>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00" name="Line 661"/>
            <p:cNvSpPr>
              <a:spLocks noChangeShapeType="1"/>
            </p:cNvSpPr>
            <p:nvPr/>
          </p:nvSpPr>
          <p:spPr bwMode="auto">
            <a:xfrm>
              <a:off x="312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01" name="Freeform 662"/>
            <p:cNvSpPr>
              <a:spLocks/>
            </p:cNvSpPr>
            <p:nvPr/>
          </p:nvSpPr>
          <p:spPr bwMode="auto">
            <a:xfrm>
              <a:off x="3141" y="1897"/>
              <a:ext cx="18" cy="3"/>
            </a:xfrm>
            <a:custGeom>
              <a:avLst/>
              <a:gdLst>
                <a:gd name="T0" fmla="*/ 0 w 24"/>
                <a:gd name="T1" fmla="*/ 0 h 5"/>
                <a:gd name="T2" fmla="*/ 9 w 24"/>
                <a:gd name="T3" fmla="*/ 0 h 5"/>
                <a:gd name="T4" fmla="*/ 24 w 24"/>
                <a:gd name="T5" fmla="*/ 5 h 5"/>
              </a:gdLst>
              <a:ahLst/>
              <a:cxnLst>
                <a:cxn ang="0">
                  <a:pos x="T0" y="T1"/>
                </a:cxn>
                <a:cxn ang="0">
                  <a:pos x="T2" y="T3"/>
                </a:cxn>
                <a:cxn ang="0">
                  <a:pos x="T4" y="T5"/>
                </a:cxn>
              </a:cxnLst>
              <a:rect l="0" t="0" r="r" b="b"/>
              <a:pathLst>
                <a:path w="24" h="5">
                  <a:moveTo>
                    <a:pt x="0" y="0"/>
                  </a:moveTo>
                  <a:lnTo>
                    <a:pt x="9" y="0"/>
                  </a:lnTo>
                  <a:lnTo>
                    <a:pt x="24"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02" name="Freeform 663"/>
            <p:cNvSpPr>
              <a:spLocks/>
            </p:cNvSpPr>
            <p:nvPr/>
          </p:nvSpPr>
          <p:spPr bwMode="auto">
            <a:xfrm>
              <a:off x="3159"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03" name="Line 664"/>
            <p:cNvSpPr>
              <a:spLocks noChangeShapeType="1"/>
            </p:cNvSpPr>
            <p:nvPr/>
          </p:nvSpPr>
          <p:spPr bwMode="auto">
            <a:xfrm>
              <a:off x="318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04" name="Freeform 665"/>
            <p:cNvSpPr>
              <a:spLocks/>
            </p:cNvSpPr>
            <p:nvPr/>
          </p:nvSpPr>
          <p:spPr bwMode="auto">
            <a:xfrm>
              <a:off x="3198" y="1900"/>
              <a:ext cx="21"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05" name="Line 666"/>
            <p:cNvSpPr>
              <a:spLocks noChangeShapeType="1"/>
            </p:cNvSpPr>
            <p:nvPr/>
          </p:nvSpPr>
          <p:spPr bwMode="auto">
            <a:xfrm>
              <a:off x="321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06" name="Line 667"/>
            <p:cNvSpPr>
              <a:spLocks noChangeShapeType="1"/>
            </p:cNvSpPr>
            <p:nvPr/>
          </p:nvSpPr>
          <p:spPr bwMode="auto">
            <a:xfrm>
              <a:off x="3237"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07" name="Freeform 668"/>
            <p:cNvSpPr>
              <a:spLocks/>
            </p:cNvSpPr>
            <p:nvPr/>
          </p:nvSpPr>
          <p:spPr bwMode="auto">
            <a:xfrm>
              <a:off x="3255" y="1900"/>
              <a:ext cx="22" cy="2"/>
            </a:xfrm>
            <a:custGeom>
              <a:avLst/>
              <a:gdLst>
                <a:gd name="T0" fmla="*/ 0 w 29"/>
                <a:gd name="T1" fmla="*/ 0 h 4"/>
                <a:gd name="T2" fmla="*/ 15 w 29"/>
                <a:gd name="T3" fmla="*/ 0 h 4"/>
                <a:gd name="T4" fmla="*/ 29 w 29"/>
                <a:gd name="T5" fmla="*/ 4 h 4"/>
              </a:gdLst>
              <a:ahLst/>
              <a:cxnLst>
                <a:cxn ang="0">
                  <a:pos x="T0" y="T1"/>
                </a:cxn>
                <a:cxn ang="0">
                  <a:pos x="T2" y="T3"/>
                </a:cxn>
                <a:cxn ang="0">
                  <a:pos x="T4" y="T5"/>
                </a:cxn>
              </a:cxnLst>
              <a:rect l="0" t="0" r="r" b="b"/>
              <a:pathLst>
                <a:path w="29" h="4">
                  <a:moveTo>
                    <a:pt x="0" y="0"/>
                  </a:moveTo>
                  <a:lnTo>
                    <a:pt x="15" y="0"/>
                  </a:lnTo>
                  <a:lnTo>
                    <a:pt x="29"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08" name="Line 669"/>
            <p:cNvSpPr>
              <a:spLocks noChangeShapeType="1"/>
            </p:cNvSpPr>
            <p:nvPr/>
          </p:nvSpPr>
          <p:spPr bwMode="auto">
            <a:xfrm>
              <a:off x="327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09" name="Freeform 670"/>
            <p:cNvSpPr>
              <a:spLocks/>
            </p:cNvSpPr>
            <p:nvPr/>
          </p:nvSpPr>
          <p:spPr bwMode="auto">
            <a:xfrm>
              <a:off x="3295" y="1902"/>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10" name="Line 671"/>
            <p:cNvSpPr>
              <a:spLocks noChangeShapeType="1"/>
            </p:cNvSpPr>
            <p:nvPr/>
          </p:nvSpPr>
          <p:spPr bwMode="auto">
            <a:xfrm>
              <a:off x="331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11" name="Freeform 672"/>
            <p:cNvSpPr>
              <a:spLocks/>
            </p:cNvSpPr>
            <p:nvPr/>
          </p:nvSpPr>
          <p:spPr bwMode="auto">
            <a:xfrm>
              <a:off x="3335"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12" name="Line 673"/>
            <p:cNvSpPr>
              <a:spLocks noChangeShapeType="1"/>
            </p:cNvSpPr>
            <p:nvPr/>
          </p:nvSpPr>
          <p:spPr bwMode="auto">
            <a:xfrm>
              <a:off x="3356"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13" name="Freeform 674"/>
            <p:cNvSpPr>
              <a:spLocks/>
            </p:cNvSpPr>
            <p:nvPr/>
          </p:nvSpPr>
          <p:spPr bwMode="auto">
            <a:xfrm>
              <a:off x="288" y="1901"/>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grpSp>
      <p:grpSp>
        <p:nvGrpSpPr>
          <p:cNvPr id="1514" name="Group 675"/>
          <p:cNvGrpSpPr>
            <a:grpSpLocks/>
          </p:cNvGrpSpPr>
          <p:nvPr/>
        </p:nvGrpSpPr>
        <p:grpSpPr bwMode="auto">
          <a:xfrm rot="-16200000">
            <a:off x="5177631" y="2674144"/>
            <a:ext cx="2322513" cy="136525"/>
            <a:chOff x="253" y="586"/>
            <a:chExt cx="3121" cy="1317"/>
          </a:xfrm>
        </p:grpSpPr>
        <p:sp>
          <p:nvSpPr>
            <p:cNvPr id="1515" name="Line 676"/>
            <p:cNvSpPr>
              <a:spLocks noChangeShapeType="1"/>
            </p:cNvSpPr>
            <p:nvPr/>
          </p:nvSpPr>
          <p:spPr bwMode="auto">
            <a:xfrm>
              <a:off x="253"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16" name="Freeform 677"/>
            <p:cNvSpPr>
              <a:spLocks/>
            </p:cNvSpPr>
            <p:nvPr/>
          </p:nvSpPr>
          <p:spPr bwMode="auto">
            <a:xfrm>
              <a:off x="271"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17" name="Freeform 678"/>
            <p:cNvSpPr>
              <a:spLocks/>
            </p:cNvSpPr>
            <p:nvPr/>
          </p:nvSpPr>
          <p:spPr bwMode="auto">
            <a:xfrm>
              <a:off x="310" y="1902"/>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18" name="Line 679"/>
            <p:cNvSpPr>
              <a:spLocks noChangeShapeType="1"/>
            </p:cNvSpPr>
            <p:nvPr/>
          </p:nvSpPr>
          <p:spPr bwMode="auto">
            <a:xfrm>
              <a:off x="332"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19" name="Freeform 680"/>
            <p:cNvSpPr>
              <a:spLocks/>
            </p:cNvSpPr>
            <p:nvPr/>
          </p:nvSpPr>
          <p:spPr bwMode="auto">
            <a:xfrm>
              <a:off x="350" y="1900"/>
              <a:ext cx="22" cy="2"/>
            </a:xfrm>
            <a:custGeom>
              <a:avLst/>
              <a:gdLst>
                <a:gd name="T0" fmla="*/ 0 w 29"/>
                <a:gd name="T1" fmla="*/ 4 h 4"/>
                <a:gd name="T2" fmla="*/ 14 w 29"/>
                <a:gd name="T3" fmla="*/ 0 h 4"/>
                <a:gd name="T4" fmla="*/ 29 w 29"/>
                <a:gd name="T5" fmla="*/ 0 h 4"/>
              </a:gdLst>
              <a:ahLst/>
              <a:cxnLst>
                <a:cxn ang="0">
                  <a:pos x="T0" y="T1"/>
                </a:cxn>
                <a:cxn ang="0">
                  <a:pos x="T2" y="T3"/>
                </a:cxn>
                <a:cxn ang="0">
                  <a:pos x="T4" y="T5"/>
                </a:cxn>
              </a:cxnLst>
              <a:rect l="0" t="0" r="r" b="b"/>
              <a:pathLst>
                <a:path w="29" h="4">
                  <a:moveTo>
                    <a:pt x="0" y="4"/>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20" name="Line 681"/>
            <p:cNvSpPr>
              <a:spLocks noChangeShapeType="1"/>
            </p:cNvSpPr>
            <p:nvPr/>
          </p:nvSpPr>
          <p:spPr bwMode="auto">
            <a:xfrm>
              <a:off x="372"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21" name="Line 682"/>
            <p:cNvSpPr>
              <a:spLocks noChangeShapeType="1"/>
            </p:cNvSpPr>
            <p:nvPr/>
          </p:nvSpPr>
          <p:spPr bwMode="auto">
            <a:xfrm>
              <a:off x="39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22" name="Freeform 683"/>
            <p:cNvSpPr>
              <a:spLocks/>
            </p:cNvSpPr>
            <p:nvPr/>
          </p:nvSpPr>
          <p:spPr bwMode="auto">
            <a:xfrm>
              <a:off x="408" y="1900"/>
              <a:ext cx="21"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23" name="Line 684"/>
            <p:cNvSpPr>
              <a:spLocks noChangeShapeType="1"/>
            </p:cNvSpPr>
            <p:nvPr/>
          </p:nvSpPr>
          <p:spPr bwMode="auto">
            <a:xfrm>
              <a:off x="42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24" name="Freeform 685"/>
            <p:cNvSpPr>
              <a:spLocks/>
            </p:cNvSpPr>
            <p:nvPr/>
          </p:nvSpPr>
          <p:spPr bwMode="auto">
            <a:xfrm>
              <a:off x="447"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25" name="Freeform 686"/>
            <p:cNvSpPr>
              <a:spLocks/>
            </p:cNvSpPr>
            <p:nvPr/>
          </p:nvSpPr>
          <p:spPr bwMode="auto">
            <a:xfrm>
              <a:off x="468" y="1897"/>
              <a:ext cx="18" cy="3"/>
            </a:xfrm>
            <a:custGeom>
              <a:avLst/>
              <a:gdLst>
                <a:gd name="T0" fmla="*/ 0 w 24"/>
                <a:gd name="T1" fmla="*/ 5 h 5"/>
                <a:gd name="T2" fmla="*/ 15 w 24"/>
                <a:gd name="T3" fmla="*/ 0 h 5"/>
                <a:gd name="T4" fmla="*/ 24 w 24"/>
                <a:gd name="T5" fmla="*/ 0 h 5"/>
              </a:gdLst>
              <a:ahLst/>
              <a:cxnLst>
                <a:cxn ang="0">
                  <a:pos x="T0" y="T1"/>
                </a:cxn>
                <a:cxn ang="0">
                  <a:pos x="T2" y="T3"/>
                </a:cxn>
                <a:cxn ang="0">
                  <a:pos x="T4" y="T5"/>
                </a:cxn>
              </a:cxnLst>
              <a:rect l="0" t="0" r="r" b="b"/>
              <a:pathLst>
                <a:path w="24" h="5">
                  <a:moveTo>
                    <a:pt x="0" y="5"/>
                  </a:moveTo>
                  <a:lnTo>
                    <a:pt x="15"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26" name="Line 687"/>
            <p:cNvSpPr>
              <a:spLocks noChangeShapeType="1"/>
            </p:cNvSpPr>
            <p:nvPr/>
          </p:nvSpPr>
          <p:spPr bwMode="auto">
            <a:xfrm>
              <a:off x="48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27" name="Freeform 688"/>
            <p:cNvSpPr>
              <a:spLocks/>
            </p:cNvSpPr>
            <p:nvPr/>
          </p:nvSpPr>
          <p:spPr bwMode="auto">
            <a:xfrm>
              <a:off x="504" y="1897"/>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28" name="Line 689"/>
            <p:cNvSpPr>
              <a:spLocks noChangeShapeType="1"/>
            </p:cNvSpPr>
            <p:nvPr/>
          </p:nvSpPr>
          <p:spPr bwMode="auto">
            <a:xfrm>
              <a:off x="52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29" name="Freeform 690"/>
            <p:cNvSpPr>
              <a:spLocks/>
            </p:cNvSpPr>
            <p:nvPr/>
          </p:nvSpPr>
          <p:spPr bwMode="auto">
            <a:xfrm>
              <a:off x="544" y="1895"/>
              <a:ext cx="22" cy="2"/>
            </a:xfrm>
            <a:custGeom>
              <a:avLst/>
              <a:gdLst>
                <a:gd name="T0" fmla="*/ 0 w 29"/>
                <a:gd name="T1" fmla="*/ 5 h 5"/>
                <a:gd name="T2" fmla="*/ 14 w 29"/>
                <a:gd name="T3" fmla="*/ 0 h 5"/>
                <a:gd name="T4" fmla="*/ 29 w 29"/>
                <a:gd name="T5" fmla="*/ 0 h 5"/>
              </a:gdLst>
              <a:ahLst/>
              <a:cxnLst>
                <a:cxn ang="0">
                  <a:pos x="T0" y="T1"/>
                </a:cxn>
                <a:cxn ang="0">
                  <a:pos x="T2" y="T3"/>
                </a:cxn>
                <a:cxn ang="0">
                  <a:pos x="T4" y="T5"/>
                </a:cxn>
              </a:cxnLst>
              <a:rect l="0" t="0" r="r" b="b"/>
              <a:pathLst>
                <a:path w="29" h="5">
                  <a:moveTo>
                    <a:pt x="0" y="5"/>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30" name="Line 691"/>
            <p:cNvSpPr>
              <a:spLocks noChangeShapeType="1"/>
            </p:cNvSpPr>
            <p:nvPr/>
          </p:nvSpPr>
          <p:spPr bwMode="auto">
            <a:xfrm>
              <a:off x="566"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31" name="Freeform 692"/>
            <p:cNvSpPr>
              <a:spLocks/>
            </p:cNvSpPr>
            <p:nvPr/>
          </p:nvSpPr>
          <p:spPr bwMode="auto">
            <a:xfrm>
              <a:off x="584" y="1892"/>
              <a:ext cx="22" cy="3"/>
            </a:xfrm>
            <a:custGeom>
              <a:avLst/>
              <a:gdLst>
                <a:gd name="T0" fmla="*/ 0 w 29"/>
                <a:gd name="T1" fmla="*/ 5 h 5"/>
                <a:gd name="T2" fmla="*/ 14 w 29"/>
                <a:gd name="T3" fmla="*/ 5 h 5"/>
                <a:gd name="T4" fmla="*/ 29 w 29"/>
                <a:gd name="T5" fmla="*/ 0 h 5"/>
              </a:gdLst>
              <a:ahLst/>
              <a:cxnLst>
                <a:cxn ang="0">
                  <a:pos x="T0" y="T1"/>
                </a:cxn>
                <a:cxn ang="0">
                  <a:pos x="T2" y="T3"/>
                </a:cxn>
                <a:cxn ang="0">
                  <a:pos x="T4" y="T5"/>
                </a:cxn>
              </a:cxnLst>
              <a:rect l="0" t="0" r="r" b="b"/>
              <a:pathLst>
                <a:path w="29" h="5">
                  <a:moveTo>
                    <a:pt x="0" y="5"/>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32" name="Line 693"/>
            <p:cNvSpPr>
              <a:spLocks noChangeShapeType="1"/>
            </p:cNvSpPr>
            <p:nvPr/>
          </p:nvSpPr>
          <p:spPr bwMode="auto">
            <a:xfrm flipV="1">
              <a:off x="606"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33" name="Line 694"/>
            <p:cNvSpPr>
              <a:spLocks noChangeShapeType="1"/>
            </p:cNvSpPr>
            <p:nvPr/>
          </p:nvSpPr>
          <p:spPr bwMode="auto">
            <a:xfrm>
              <a:off x="624"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34" name="Freeform 695"/>
            <p:cNvSpPr>
              <a:spLocks/>
            </p:cNvSpPr>
            <p:nvPr/>
          </p:nvSpPr>
          <p:spPr bwMode="auto">
            <a:xfrm>
              <a:off x="642" y="1887"/>
              <a:ext cx="21" cy="2"/>
            </a:xfrm>
            <a:custGeom>
              <a:avLst/>
              <a:gdLst>
                <a:gd name="T0" fmla="*/ 0 w 28"/>
                <a:gd name="T1" fmla="*/ 4 h 4"/>
                <a:gd name="T2" fmla="*/ 14 w 28"/>
                <a:gd name="T3" fmla="*/ 4 h 4"/>
                <a:gd name="T4" fmla="*/ 28 w 28"/>
                <a:gd name="T5" fmla="*/ 0 h 4"/>
              </a:gdLst>
              <a:ahLst/>
              <a:cxnLst>
                <a:cxn ang="0">
                  <a:pos x="T0" y="T1"/>
                </a:cxn>
                <a:cxn ang="0">
                  <a:pos x="T2" y="T3"/>
                </a:cxn>
                <a:cxn ang="0">
                  <a:pos x="T4" y="T5"/>
                </a:cxn>
              </a:cxnLst>
              <a:rect l="0" t="0" r="r" b="b"/>
              <a:pathLst>
                <a:path w="28" h="4">
                  <a:moveTo>
                    <a:pt x="0" y="4"/>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35" name="Line 696"/>
            <p:cNvSpPr>
              <a:spLocks noChangeShapeType="1"/>
            </p:cNvSpPr>
            <p:nvPr/>
          </p:nvSpPr>
          <p:spPr bwMode="auto">
            <a:xfrm flipV="1">
              <a:off x="663"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36" name="Freeform 697"/>
            <p:cNvSpPr>
              <a:spLocks/>
            </p:cNvSpPr>
            <p:nvPr/>
          </p:nvSpPr>
          <p:spPr bwMode="auto">
            <a:xfrm>
              <a:off x="681" y="1881"/>
              <a:ext cx="22" cy="3"/>
            </a:xfrm>
            <a:custGeom>
              <a:avLst/>
              <a:gdLst>
                <a:gd name="T0" fmla="*/ 0 w 29"/>
                <a:gd name="T1" fmla="*/ 5 h 5"/>
                <a:gd name="T2" fmla="*/ 15 w 29"/>
                <a:gd name="T3" fmla="*/ 5 h 5"/>
                <a:gd name="T4" fmla="*/ 29 w 29"/>
                <a:gd name="T5" fmla="*/ 0 h 5"/>
              </a:gdLst>
              <a:ahLst/>
              <a:cxnLst>
                <a:cxn ang="0">
                  <a:pos x="T0" y="T1"/>
                </a:cxn>
                <a:cxn ang="0">
                  <a:pos x="T2" y="T3"/>
                </a:cxn>
                <a:cxn ang="0">
                  <a:pos x="T4" y="T5"/>
                </a:cxn>
              </a:cxnLst>
              <a:rect l="0" t="0" r="r" b="b"/>
              <a:pathLst>
                <a:path w="29" h="5">
                  <a:moveTo>
                    <a:pt x="0" y="5"/>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37" name="Line 698"/>
            <p:cNvSpPr>
              <a:spLocks noChangeShapeType="1"/>
            </p:cNvSpPr>
            <p:nvPr/>
          </p:nvSpPr>
          <p:spPr bwMode="auto">
            <a:xfrm flipV="1">
              <a:off x="703"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38" name="Line 699"/>
            <p:cNvSpPr>
              <a:spLocks noChangeShapeType="1"/>
            </p:cNvSpPr>
            <p:nvPr/>
          </p:nvSpPr>
          <p:spPr bwMode="auto">
            <a:xfrm flipV="1">
              <a:off x="721"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39" name="Freeform 700"/>
            <p:cNvSpPr>
              <a:spLocks/>
            </p:cNvSpPr>
            <p:nvPr/>
          </p:nvSpPr>
          <p:spPr bwMode="auto">
            <a:xfrm>
              <a:off x="739" y="1868"/>
              <a:ext cx="21" cy="5"/>
            </a:xfrm>
            <a:custGeom>
              <a:avLst/>
              <a:gdLst>
                <a:gd name="T0" fmla="*/ 0 w 29"/>
                <a:gd name="T1" fmla="*/ 10 h 10"/>
                <a:gd name="T2" fmla="*/ 15 w 29"/>
                <a:gd name="T3" fmla="*/ 5 h 10"/>
                <a:gd name="T4" fmla="*/ 29 w 29"/>
                <a:gd name="T5" fmla="*/ 0 h 10"/>
              </a:gdLst>
              <a:ahLst/>
              <a:cxnLst>
                <a:cxn ang="0">
                  <a:pos x="T0" y="T1"/>
                </a:cxn>
                <a:cxn ang="0">
                  <a:pos x="T2" y="T3"/>
                </a:cxn>
                <a:cxn ang="0">
                  <a:pos x="T4" y="T5"/>
                </a:cxn>
              </a:cxnLst>
              <a:rect l="0" t="0" r="r" b="b"/>
              <a:pathLst>
                <a:path w="29" h="10">
                  <a:moveTo>
                    <a:pt x="0" y="10"/>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40" name="Line 701"/>
            <p:cNvSpPr>
              <a:spLocks noChangeShapeType="1"/>
            </p:cNvSpPr>
            <p:nvPr/>
          </p:nvSpPr>
          <p:spPr bwMode="auto">
            <a:xfrm flipV="1">
              <a:off x="760"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41" name="Freeform 702"/>
            <p:cNvSpPr>
              <a:spLocks/>
            </p:cNvSpPr>
            <p:nvPr/>
          </p:nvSpPr>
          <p:spPr bwMode="auto">
            <a:xfrm>
              <a:off x="778" y="1857"/>
              <a:ext cx="22" cy="5"/>
            </a:xfrm>
            <a:custGeom>
              <a:avLst/>
              <a:gdLst>
                <a:gd name="T0" fmla="*/ 0 w 29"/>
                <a:gd name="T1" fmla="*/ 9 h 9"/>
                <a:gd name="T2" fmla="*/ 14 w 29"/>
                <a:gd name="T3" fmla="*/ 5 h 9"/>
                <a:gd name="T4" fmla="*/ 29 w 29"/>
                <a:gd name="T5" fmla="*/ 0 h 9"/>
              </a:gdLst>
              <a:ahLst/>
              <a:cxnLst>
                <a:cxn ang="0">
                  <a:pos x="T0" y="T1"/>
                </a:cxn>
                <a:cxn ang="0">
                  <a:pos x="T2" y="T3"/>
                </a:cxn>
                <a:cxn ang="0">
                  <a:pos x="T4" y="T5"/>
                </a:cxn>
              </a:cxnLst>
              <a:rect l="0" t="0" r="r" b="b"/>
              <a:pathLst>
                <a:path w="29" h="9">
                  <a:moveTo>
                    <a:pt x="0" y="9"/>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42" name="Line 703"/>
            <p:cNvSpPr>
              <a:spLocks noChangeShapeType="1"/>
            </p:cNvSpPr>
            <p:nvPr/>
          </p:nvSpPr>
          <p:spPr bwMode="auto">
            <a:xfrm flipV="1">
              <a:off x="800"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43" name="Freeform 704"/>
            <p:cNvSpPr>
              <a:spLocks/>
            </p:cNvSpPr>
            <p:nvPr/>
          </p:nvSpPr>
          <p:spPr bwMode="auto">
            <a:xfrm>
              <a:off x="818" y="1846"/>
              <a:ext cx="21" cy="5"/>
            </a:xfrm>
            <a:custGeom>
              <a:avLst/>
              <a:gdLst>
                <a:gd name="T0" fmla="*/ 0 w 28"/>
                <a:gd name="T1" fmla="*/ 9 h 9"/>
                <a:gd name="T2" fmla="*/ 14 w 28"/>
                <a:gd name="T3" fmla="*/ 4 h 9"/>
                <a:gd name="T4" fmla="*/ 28 w 28"/>
                <a:gd name="T5" fmla="*/ 0 h 9"/>
              </a:gdLst>
              <a:ahLst/>
              <a:cxnLst>
                <a:cxn ang="0">
                  <a:pos x="T0" y="T1"/>
                </a:cxn>
                <a:cxn ang="0">
                  <a:pos x="T2" y="T3"/>
                </a:cxn>
                <a:cxn ang="0">
                  <a:pos x="T4" y="T5"/>
                </a:cxn>
              </a:cxnLst>
              <a:rect l="0" t="0" r="r" b="b"/>
              <a:pathLst>
                <a:path w="28" h="9">
                  <a:moveTo>
                    <a:pt x="0" y="9"/>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44" name="Line 705"/>
            <p:cNvSpPr>
              <a:spLocks noChangeShapeType="1"/>
            </p:cNvSpPr>
            <p:nvPr/>
          </p:nvSpPr>
          <p:spPr bwMode="auto">
            <a:xfrm flipV="1">
              <a:off x="839"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45" name="Line 706"/>
            <p:cNvSpPr>
              <a:spLocks noChangeShapeType="1"/>
            </p:cNvSpPr>
            <p:nvPr/>
          </p:nvSpPr>
          <p:spPr bwMode="auto">
            <a:xfrm flipV="1">
              <a:off x="857"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46" name="Freeform 707"/>
            <p:cNvSpPr>
              <a:spLocks/>
            </p:cNvSpPr>
            <p:nvPr/>
          </p:nvSpPr>
          <p:spPr bwMode="auto">
            <a:xfrm>
              <a:off x="875" y="1819"/>
              <a:ext cx="22" cy="11"/>
            </a:xfrm>
            <a:custGeom>
              <a:avLst/>
              <a:gdLst>
                <a:gd name="T0" fmla="*/ 0 w 29"/>
                <a:gd name="T1" fmla="*/ 19 h 19"/>
                <a:gd name="T2" fmla="*/ 15 w 29"/>
                <a:gd name="T3" fmla="*/ 9 h 19"/>
                <a:gd name="T4" fmla="*/ 29 w 29"/>
                <a:gd name="T5" fmla="*/ 0 h 19"/>
              </a:gdLst>
              <a:ahLst/>
              <a:cxnLst>
                <a:cxn ang="0">
                  <a:pos x="T0" y="T1"/>
                </a:cxn>
                <a:cxn ang="0">
                  <a:pos x="T2" y="T3"/>
                </a:cxn>
                <a:cxn ang="0">
                  <a:pos x="T4" y="T5"/>
                </a:cxn>
              </a:cxnLst>
              <a:rect l="0" t="0" r="r" b="b"/>
              <a:pathLst>
                <a:path w="29" h="19">
                  <a:moveTo>
                    <a:pt x="0" y="19"/>
                  </a:moveTo>
                  <a:lnTo>
                    <a:pt x="15" y="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47" name="Line 708"/>
            <p:cNvSpPr>
              <a:spLocks noChangeShapeType="1"/>
            </p:cNvSpPr>
            <p:nvPr/>
          </p:nvSpPr>
          <p:spPr bwMode="auto">
            <a:xfrm flipV="1">
              <a:off x="897"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48" name="Freeform 709"/>
            <p:cNvSpPr>
              <a:spLocks/>
            </p:cNvSpPr>
            <p:nvPr/>
          </p:nvSpPr>
          <p:spPr bwMode="auto">
            <a:xfrm>
              <a:off x="915" y="1797"/>
              <a:ext cx="22" cy="11"/>
            </a:xfrm>
            <a:custGeom>
              <a:avLst/>
              <a:gdLst>
                <a:gd name="T0" fmla="*/ 0 w 29"/>
                <a:gd name="T1" fmla="*/ 19 h 19"/>
                <a:gd name="T2" fmla="*/ 15 w 29"/>
                <a:gd name="T3" fmla="*/ 10 h 19"/>
                <a:gd name="T4" fmla="*/ 29 w 29"/>
                <a:gd name="T5" fmla="*/ 0 h 19"/>
              </a:gdLst>
              <a:ahLst/>
              <a:cxnLst>
                <a:cxn ang="0">
                  <a:pos x="T0" y="T1"/>
                </a:cxn>
                <a:cxn ang="0">
                  <a:pos x="T2" y="T3"/>
                </a:cxn>
                <a:cxn ang="0">
                  <a:pos x="T4" y="T5"/>
                </a:cxn>
              </a:cxnLst>
              <a:rect l="0" t="0" r="r" b="b"/>
              <a:pathLst>
                <a:path w="29" h="19">
                  <a:moveTo>
                    <a:pt x="0" y="19"/>
                  </a:moveTo>
                  <a:lnTo>
                    <a:pt x="15" y="1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49" name="Line 710"/>
            <p:cNvSpPr>
              <a:spLocks noChangeShapeType="1"/>
            </p:cNvSpPr>
            <p:nvPr/>
          </p:nvSpPr>
          <p:spPr bwMode="auto">
            <a:xfrm flipV="1">
              <a:off x="937"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50" name="Line 711"/>
            <p:cNvSpPr>
              <a:spLocks noChangeShapeType="1"/>
            </p:cNvSpPr>
            <p:nvPr/>
          </p:nvSpPr>
          <p:spPr bwMode="auto">
            <a:xfrm flipV="1">
              <a:off x="955"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51" name="Freeform 712"/>
            <p:cNvSpPr>
              <a:spLocks/>
            </p:cNvSpPr>
            <p:nvPr/>
          </p:nvSpPr>
          <p:spPr bwMode="auto">
            <a:xfrm>
              <a:off x="973" y="1757"/>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52" name="Line 713"/>
            <p:cNvSpPr>
              <a:spLocks noChangeShapeType="1"/>
            </p:cNvSpPr>
            <p:nvPr/>
          </p:nvSpPr>
          <p:spPr bwMode="auto">
            <a:xfrm flipV="1">
              <a:off x="995"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53" name="Freeform 714"/>
            <p:cNvSpPr>
              <a:spLocks/>
            </p:cNvSpPr>
            <p:nvPr/>
          </p:nvSpPr>
          <p:spPr bwMode="auto">
            <a:xfrm>
              <a:off x="1013" y="1725"/>
              <a:ext cx="21" cy="15"/>
            </a:xfrm>
            <a:custGeom>
              <a:avLst/>
              <a:gdLst>
                <a:gd name="T0" fmla="*/ 0 w 28"/>
                <a:gd name="T1" fmla="*/ 28 h 28"/>
                <a:gd name="T2" fmla="*/ 14 w 28"/>
                <a:gd name="T3" fmla="*/ 14 h 28"/>
                <a:gd name="T4" fmla="*/ 28 w 28"/>
                <a:gd name="T5" fmla="*/ 0 h 28"/>
              </a:gdLst>
              <a:ahLst/>
              <a:cxnLst>
                <a:cxn ang="0">
                  <a:pos x="T0" y="T1"/>
                </a:cxn>
                <a:cxn ang="0">
                  <a:pos x="T2" y="T3"/>
                </a:cxn>
                <a:cxn ang="0">
                  <a:pos x="T4" y="T5"/>
                </a:cxn>
              </a:cxnLst>
              <a:rect l="0" t="0" r="r" b="b"/>
              <a:pathLst>
                <a:path w="28" h="28">
                  <a:moveTo>
                    <a:pt x="0" y="28"/>
                  </a:moveTo>
                  <a:lnTo>
                    <a:pt x="14" y="1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54" name="Line 715"/>
            <p:cNvSpPr>
              <a:spLocks noChangeShapeType="1"/>
            </p:cNvSpPr>
            <p:nvPr/>
          </p:nvSpPr>
          <p:spPr bwMode="auto">
            <a:xfrm flipV="1">
              <a:off x="1034"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55" name="Freeform 716"/>
            <p:cNvSpPr>
              <a:spLocks/>
            </p:cNvSpPr>
            <p:nvPr/>
          </p:nvSpPr>
          <p:spPr bwMode="auto">
            <a:xfrm>
              <a:off x="1052" y="1686"/>
              <a:ext cx="21" cy="20"/>
            </a:xfrm>
            <a:custGeom>
              <a:avLst/>
              <a:gdLst>
                <a:gd name="T0" fmla="*/ 0 w 29"/>
                <a:gd name="T1" fmla="*/ 34 h 34"/>
                <a:gd name="T2" fmla="*/ 15 w 29"/>
                <a:gd name="T3" fmla="*/ 20 h 34"/>
                <a:gd name="T4" fmla="*/ 29 w 29"/>
                <a:gd name="T5" fmla="*/ 0 h 34"/>
              </a:gdLst>
              <a:ahLst/>
              <a:cxnLst>
                <a:cxn ang="0">
                  <a:pos x="T0" y="T1"/>
                </a:cxn>
                <a:cxn ang="0">
                  <a:pos x="T2" y="T3"/>
                </a:cxn>
                <a:cxn ang="0">
                  <a:pos x="T4" y="T5"/>
                </a:cxn>
              </a:cxnLst>
              <a:rect l="0" t="0" r="r" b="b"/>
              <a:pathLst>
                <a:path w="29" h="34">
                  <a:moveTo>
                    <a:pt x="0" y="34"/>
                  </a:moveTo>
                  <a:lnTo>
                    <a:pt x="15" y="2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56" name="Line 717"/>
            <p:cNvSpPr>
              <a:spLocks noChangeShapeType="1"/>
            </p:cNvSpPr>
            <p:nvPr/>
          </p:nvSpPr>
          <p:spPr bwMode="auto">
            <a:xfrm flipV="1">
              <a:off x="1073"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57" name="Line 718"/>
            <p:cNvSpPr>
              <a:spLocks noChangeShapeType="1"/>
            </p:cNvSpPr>
            <p:nvPr/>
          </p:nvSpPr>
          <p:spPr bwMode="auto">
            <a:xfrm flipV="1">
              <a:off x="1091"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58" name="Freeform 719"/>
            <p:cNvSpPr>
              <a:spLocks/>
            </p:cNvSpPr>
            <p:nvPr/>
          </p:nvSpPr>
          <p:spPr bwMode="auto">
            <a:xfrm>
              <a:off x="1109" y="1617"/>
              <a:ext cx="22" cy="24"/>
            </a:xfrm>
            <a:custGeom>
              <a:avLst/>
              <a:gdLst>
                <a:gd name="T0" fmla="*/ 0 w 29"/>
                <a:gd name="T1" fmla="*/ 43 h 43"/>
                <a:gd name="T2" fmla="*/ 15 w 29"/>
                <a:gd name="T3" fmla="*/ 19 h 43"/>
                <a:gd name="T4" fmla="*/ 29 w 29"/>
                <a:gd name="T5" fmla="*/ 0 h 43"/>
              </a:gdLst>
              <a:ahLst/>
              <a:cxnLst>
                <a:cxn ang="0">
                  <a:pos x="T0" y="T1"/>
                </a:cxn>
                <a:cxn ang="0">
                  <a:pos x="T2" y="T3"/>
                </a:cxn>
                <a:cxn ang="0">
                  <a:pos x="T4" y="T5"/>
                </a:cxn>
              </a:cxnLst>
              <a:rect l="0" t="0" r="r" b="b"/>
              <a:pathLst>
                <a:path w="29" h="43">
                  <a:moveTo>
                    <a:pt x="0" y="43"/>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59" name="Line 720"/>
            <p:cNvSpPr>
              <a:spLocks noChangeShapeType="1"/>
            </p:cNvSpPr>
            <p:nvPr/>
          </p:nvSpPr>
          <p:spPr bwMode="auto">
            <a:xfrm flipV="1">
              <a:off x="1131"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60" name="Freeform 721"/>
            <p:cNvSpPr>
              <a:spLocks/>
            </p:cNvSpPr>
            <p:nvPr/>
          </p:nvSpPr>
          <p:spPr bwMode="auto">
            <a:xfrm>
              <a:off x="1149" y="1566"/>
              <a:ext cx="22" cy="27"/>
            </a:xfrm>
            <a:custGeom>
              <a:avLst/>
              <a:gdLst>
                <a:gd name="T0" fmla="*/ 0 w 29"/>
                <a:gd name="T1" fmla="*/ 48 h 48"/>
                <a:gd name="T2" fmla="*/ 14 w 29"/>
                <a:gd name="T3" fmla="*/ 24 h 48"/>
                <a:gd name="T4" fmla="*/ 29 w 29"/>
                <a:gd name="T5" fmla="*/ 0 h 48"/>
              </a:gdLst>
              <a:ahLst/>
              <a:cxnLst>
                <a:cxn ang="0">
                  <a:pos x="T0" y="T1"/>
                </a:cxn>
                <a:cxn ang="0">
                  <a:pos x="T2" y="T3"/>
                </a:cxn>
                <a:cxn ang="0">
                  <a:pos x="T4" y="T5"/>
                </a:cxn>
              </a:cxnLst>
              <a:rect l="0" t="0" r="r" b="b"/>
              <a:pathLst>
                <a:path w="29" h="48">
                  <a:moveTo>
                    <a:pt x="0" y="48"/>
                  </a:moveTo>
                  <a:lnTo>
                    <a:pt x="14" y="2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61" name="Line 722"/>
            <p:cNvSpPr>
              <a:spLocks noChangeShapeType="1"/>
            </p:cNvSpPr>
            <p:nvPr/>
          </p:nvSpPr>
          <p:spPr bwMode="auto">
            <a:xfrm flipV="1">
              <a:off x="1171"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62" name="Freeform 723"/>
            <p:cNvSpPr>
              <a:spLocks/>
            </p:cNvSpPr>
            <p:nvPr/>
          </p:nvSpPr>
          <p:spPr bwMode="auto">
            <a:xfrm>
              <a:off x="1189" y="1506"/>
              <a:ext cx="22" cy="30"/>
            </a:xfrm>
            <a:custGeom>
              <a:avLst/>
              <a:gdLst>
                <a:gd name="T0" fmla="*/ 0 w 29"/>
                <a:gd name="T1" fmla="*/ 53 h 53"/>
                <a:gd name="T2" fmla="*/ 14 w 29"/>
                <a:gd name="T3" fmla="*/ 29 h 53"/>
                <a:gd name="T4" fmla="*/ 29 w 29"/>
                <a:gd name="T5" fmla="*/ 0 h 53"/>
              </a:gdLst>
              <a:ahLst/>
              <a:cxnLst>
                <a:cxn ang="0">
                  <a:pos x="T0" y="T1"/>
                </a:cxn>
                <a:cxn ang="0">
                  <a:pos x="T2" y="T3"/>
                </a:cxn>
                <a:cxn ang="0">
                  <a:pos x="T4" y="T5"/>
                </a:cxn>
              </a:cxnLst>
              <a:rect l="0" t="0" r="r" b="b"/>
              <a:pathLst>
                <a:path w="29" h="53">
                  <a:moveTo>
                    <a:pt x="0" y="53"/>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63" name="Line 724"/>
            <p:cNvSpPr>
              <a:spLocks noChangeShapeType="1"/>
            </p:cNvSpPr>
            <p:nvPr/>
          </p:nvSpPr>
          <p:spPr bwMode="auto">
            <a:xfrm flipV="1">
              <a:off x="1211"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64" name="Line 725"/>
            <p:cNvSpPr>
              <a:spLocks noChangeShapeType="1"/>
            </p:cNvSpPr>
            <p:nvPr/>
          </p:nvSpPr>
          <p:spPr bwMode="auto">
            <a:xfrm flipV="1">
              <a:off x="1228"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65" name="Freeform 726"/>
            <p:cNvSpPr>
              <a:spLocks/>
            </p:cNvSpPr>
            <p:nvPr/>
          </p:nvSpPr>
          <p:spPr bwMode="auto">
            <a:xfrm>
              <a:off x="1246" y="1409"/>
              <a:ext cx="22" cy="32"/>
            </a:xfrm>
            <a:custGeom>
              <a:avLst/>
              <a:gdLst>
                <a:gd name="T0" fmla="*/ 0 w 29"/>
                <a:gd name="T1" fmla="*/ 58 h 58"/>
                <a:gd name="T2" fmla="*/ 15 w 29"/>
                <a:gd name="T3" fmla="*/ 29 h 58"/>
                <a:gd name="T4" fmla="*/ 29 w 29"/>
                <a:gd name="T5" fmla="*/ 0 h 58"/>
              </a:gdLst>
              <a:ahLst/>
              <a:cxnLst>
                <a:cxn ang="0">
                  <a:pos x="T0" y="T1"/>
                </a:cxn>
                <a:cxn ang="0">
                  <a:pos x="T2" y="T3"/>
                </a:cxn>
                <a:cxn ang="0">
                  <a:pos x="T4" y="T5"/>
                </a:cxn>
              </a:cxnLst>
              <a:rect l="0" t="0" r="r" b="b"/>
              <a:pathLst>
                <a:path w="29" h="58">
                  <a:moveTo>
                    <a:pt x="0" y="58"/>
                  </a:moveTo>
                  <a:lnTo>
                    <a:pt x="15"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66" name="Line 727"/>
            <p:cNvSpPr>
              <a:spLocks noChangeShapeType="1"/>
            </p:cNvSpPr>
            <p:nvPr/>
          </p:nvSpPr>
          <p:spPr bwMode="auto">
            <a:xfrm flipV="1">
              <a:off x="1268"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67" name="Freeform 728"/>
            <p:cNvSpPr>
              <a:spLocks/>
            </p:cNvSpPr>
            <p:nvPr/>
          </p:nvSpPr>
          <p:spPr bwMode="auto">
            <a:xfrm>
              <a:off x="1286" y="1336"/>
              <a:ext cx="22" cy="38"/>
            </a:xfrm>
            <a:custGeom>
              <a:avLst/>
              <a:gdLst>
                <a:gd name="T0" fmla="*/ 0 w 29"/>
                <a:gd name="T1" fmla="*/ 67 h 67"/>
                <a:gd name="T2" fmla="*/ 15 w 29"/>
                <a:gd name="T3" fmla="*/ 33 h 67"/>
                <a:gd name="T4" fmla="*/ 29 w 29"/>
                <a:gd name="T5" fmla="*/ 0 h 67"/>
              </a:gdLst>
              <a:ahLst/>
              <a:cxnLst>
                <a:cxn ang="0">
                  <a:pos x="T0" y="T1"/>
                </a:cxn>
                <a:cxn ang="0">
                  <a:pos x="T2" y="T3"/>
                </a:cxn>
                <a:cxn ang="0">
                  <a:pos x="T4" y="T5"/>
                </a:cxn>
              </a:cxnLst>
              <a:rect l="0" t="0" r="r" b="b"/>
              <a:pathLst>
                <a:path w="29" h="67">
                  <a:moveTo>
                    <a:pt x="0" y="67"/>
                  </a:moveTo>
                  <a:lnTo>
                    <a:pt x="15" y="33"/>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68" name="Line 729"/>
            <p:cNvSpPr>
              <a:spLocks noChangeShapeType="1"/>
            </p:cNvSpPr>
            <p:nvPr/>
          </p:nvSpPr>
          <p:spPr bwMode="auto">
            <a:xfrm flipV="1">
              <a:off x="1308"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69" name="Line 730"/>
            <p:cNvSpPr>
              <a:spLocks noChangeShapeType="1"/>
            </p:cNvSpPr>
            <p:nvPr/>
          </p:nvSpPr>
          <p:spPr bwMode="auto">
            <a:xfrm flipV="1">
              <a:off x="1326"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70" name="Freeform 731"/>
            <p:cNvSpPr>
              <a:spLocks/>
            </p:cNvSpPr>
            <p:nvPr/>
          </p:nvSpPr>
          <p:spPr bwMode="auto">
            <a:xfrm>
              <a:off x="1344" y="1222"/>
              <a:ext cx="21"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71" name="Freeform 732"/>
            <p:cNvSpPr>
              <a:spLocks/>
            </p:cNvSpPr>
            <p:nvPr/>
          </p:nvSpPr>
          <p:spPr bwMode="auto">
            <a:xfrm>
              <a:off x="1365" y="1182"/>
              <a:ext cx="18" cy="40"/>
            </a:xfrm>
            <a:custGeom>
              <a:avLst/>
              <a:gdLst>
                <a:gd name="T0" fmla="*/ 0 w 24"/>
                <a:gd name="T1" fmla="*/ 72 h 72"/>
                <a:gd name="T2" fmla="*/ 9 w 24"/>
                <a:gd name="T3" fmla="*/ 34 h 72"/>
                <a:gd name="T4" fmla="*/ 24 w 24"/>
                <a:gd name="T5" fmla="*/ 0 h 72"/>
              </a:gdLst>
              <a:ahLst/>
              <a:cxnLst>
                <a:cxn ang="0">
                  <a:pos x="T0" y="T1"/>
                </a:cxn>
                <a:cxn ang="0">
                  <a:pos x="T2" y="T3"/>
                </a:cxn>
                <a:cxn ang="0">
                  <a:pos x="T4" y="T5"/>
                </a:cxn>
              </a:cxnLst>
              <a:rect l="0" t="0" r="r" b="b"/>
              <a:pathLst>
                <a:path w="24" h="72">
                  <a:moveTo>
                    <a:pt x="0" y="72"/>
                  </a:moveTo>
                  <a:lnTo>
                    <a:pt x="9" y="3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72" name="Freeform 733"/>
            <p:cNvSpPr>
              <a:spLocks/>
            </p:cNvSpPr>
            <p:nvPr/>
          </p:nvSpPr>
          <p:spPr bwMode="auto">
            <a:xfrm>
              <a:off x="1383" y="1144"/>
              <a:ext cx="22"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73" name="Line 734"/>
            <p:cNvSpPr>
              <a:spLocks noChangeShapeType="1"/>
            </p:cNvSpPr>
            <p:nvPr/>
          </p:nvSpPr>
          <p:spPr bwMode="auto">
            <a:xfrm flipV="1">
              <a:off x="1405"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74" name="Freeform 735"/>
            <p:cNvSpPr>
              <a:spLocks/>
            </p:cNvSpPr>
            <p:nvPr/>
          </p:nvSpPr>
          <p:spPr bwMode="auto">
            <a:xfrm>
              <a:off x="1423" y="1063"/>
              <a:ext cx="21" cy="41"/>
            </a:xfrm>
            <a:custGeom>
              <a:avLst/>
              <a:gdLst>
                <a:gd name="T0" fmla="*/ 0 w 28"/>
                <a:gd name="T1" fmla="*/ 72 h 72"/>
                <a:gd name="T2" fmla="*/ 14 w 28"/>
                <a:gd name="T3" fmla="*/ 34 h 72"/>
                <a:gd name="T4" fmla="*/ 28 w 28"/>
                <a:gd name="T5" fmla="*/ 0 h 72"/>
              </a:gdLst>
              <a:ahLst/>
              <a:cxnLst>
                <a:cxn ang="0">
                  <a:pos x="T0" y="T1"/>
                </a:cxn>
                <a:cxn ang="0">
                  <a:pos x="T2" y="T3"/>
                </a:cxn>
                <a:cxn ang="0">
                  <a:pos x="T4" y="T5"/>
                </a:cxn>
              </a:cxnLst>
              <a:rect l="0" t="0" r="r" b="b"/>
              <a:pathLst>
                <a:path w="28" h="72">
                  <a:moveTo>
                    <a:pt x="0" y="72"/>
                  </a:moveTo>
                  <a:lnTo>
                    <a:pt x="14" y="3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75" name="Line 736"/>
            <p:cNvSpPr>
              <a:spLocks noChangeShapeType="1"/>
            </p:cNvSpPr>
            <p:nvPr/>
          </p:nvSpPr>
          <p:spPr bwMode="auto">
            <a:xfrm flipV="1">
              <a:off x="1444"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76" name="Line 737"/>
            <p:cNvSpPr>
              <a:spLocks noChangeShapeType="1"/>
            </p:cNvSpPr>
            <p:nvPr/>
          </p:nvSpPr>
          <p:spPr bwMode="auto">
            <a:xfrm flipV="1">
              <a:off x="1462"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77" name="Freeform 738"/>
            <p:cNvSpPr>
              <a:spLocks/>
            </p:cNvSpPr>
            <p:nvPr/>
          </p:nvSpPr>
          <p:spPr bwMode="auto">
            <a:xfrm>
              <a:off x="1480" y="945"/>
              <a:ext cx="22" cy="40"/>
            </a:xfrm>
            <a:custGeom>
              <a:avLst/>
              <a:gdLst>
                <a:gd name="T0" fmla="*/ 0 w 29"/>
                <a:gd name="T1" fmla="*/ 72 h 72"/>
                <a:gd name="T2" fmla="*/ 15 w 29"/>
                <a:gd name="T3" fmla="*/ 34 h 72"/>
                <a:gd name="T4" fmla="*/ 29 w 29"/>
                <a:gd name="T5" fmla="*/ 0 h 72"/>
              </a:gdLst>
              <a:ahLst/>
              <a:cxnLst>
                <a:cxn ang="0">
                  <a:pos x="T0" y="T1"/>
                </a:cxn>
                <a:cxn ang="0">
                  <a:pos x="T2" y="T3"/>
                </a:cxn>
                <a:cxn ang="0">
                  <a:pos x="T4" y="T5"/>
                </a:cxn>
              </a:cxnLst>
              <a:rect l="0" t="0" r="r" b="b"/>
              <a:pathLst>
                <a:path w="29" h="72">
                  <a:moveTo>
                    <a:pt x="0" y="72"/>
                  </a:moveTo>
                  <a:lnTo>
                    <a:pt x="15"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78" name="Line 739"/>
            <p:cNvSpPr>
              <a:spLocks noChangeShapeType="1"/>
            </p:cNvSpPr>
            <p:nvPr/>
          </p:nvSpPr>
          <p:spPr bwMode="auto">
            <a:xfrm flipV="1">
              <a:off x="1502"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79" name="Freeform 740"/>
            <p:cNvSpPr>
              <a:spLocks/>
            </p:cNvSpPr>
            <p:nvPr/>
          </p:nvSpPr>
          <p:spPr bwMode="auto">
            <a:xfrm>
              <a:off x="1520" y="872"/>
              <a:ext cx="22" cy="35"/>
            </a:xfrm>
            <a:custGeom>
              <a:avLst/>
              <a:gdLst>
                <a:gd name="T0" fmla="*/ 0 w 29"/>
                <a:gd name="T1" fmla="*/ 62 h 62"/>
                <a:gd name="T2" fmla="*/ 14 w 29"/>
                <a:gd name="T3" fmla="*/ 28 h 62"/>
                <a:gd name="T4" fmla="*/ 29 w 29"/>
                <a:gd name="T5" fmla="*/ 0 h 62"/>
              </a:gdLst>
              <a:ahLst/>
              <a:cxnLst>
                <a:cxn ang="0">
                  <a:pos x="T0" y="T1"/>
                </a:cxn>
                <a:cxn ang="0">
                  <a:pos x="T2" y="T3"/>
                </a:cxn>
                <a:cxn ang="0">
                  <a:pos x="T4" y="T5"/>
                </a:cxn>
              </a:cxnLst>
              <a:rect l="0" t="0" r="r" b="b"/>
              <a:pathLst>
                <a:path w="29" h="62">
                  <a:moveTo>
                    <a:pt x="0" y="62"/>
                  </a:moveTo>
                  <a:lnTo>
                    <a:pt x="14" y="28"/>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80" name="Line 741"/>
            <p:cNvSpPr>
              <a:spLocks noChangeShapeType="1"/>
            </p:cNvSpPr>
            <p:nvPr/>
          </p:nvSpPr>
          <p:spPr bwMode="auto">
            <a:xfrm flipV="1">
              <a:off x="1542"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81" name="Line 742"/>
            <p:cNvSpPr>
              <a:spLocks noChangeShapeType="1"/>
            </p:cNvSpPr>
            <p:nvPr/>
          </p:nvSpPr>
          <p:spPr bwMode="auto">
            <a:xfrm flipV="1">
              <a:off x="1560"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82" name="Freeform 743"/>
            <p:cNvSpPr>
              <a:spLocks/>
            </p:cNvSpPr>
            <p:nvPr/>
          </p:nvSpPr>
          <p:spPr bwMode="auto">
            <a:xfrm>
              <a:off x="1578" y="769"/>
              <a:ext cx="22" cy="33"/>
            </a:xfrm>
            <a:custGeom>
              <a:avLst/>
              <a:gdLst>
                <a:gd name="T0" fmla="*/ 0 w 29"/>
                <a:gd name="T1" fmla="*/ 58 h 58"/>
                <a:gd name="T2" fmla="*/ 14 w 29"/>
                <a:gd name="T3" fmla="*/ 29 h 58"/>
                <a:gd name="T4" fmla="*/ 29 w 29"/>
                <a:gd name="T5" fmla="*/ 0 h 58"/>
              </a:gdLst>
              <a:ahLst/>
              <a:cxnLst>
                <a:cxn ang="0">
                  <a:pos x="T0" y="T1"/>
                </a:cxn>
                <a:cxn ang="0">
                  <a:pos x="T2" y="T3"/>
                </a:cxn>
                <a:cxn ang="0">
                  <a:pos x="T4" y="T5"/>
                </a:cxn>
              </a:cxnLst>
              <a:rect l="0" t="0" r="r" b="b"/>
              <a:pathLst>
                <a:path w="29" h="58">
                  <a:moveTo>
                    <a:pt x="0" y="58"/>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83" name="Line 744"/>
            <p:cNvSpPr>
              <a:spLocks noChangeShapeType="1"/>
            </p:cNvSpPr>
            <p:nvPr/>
          </p:nvSpPr>
          <p:spPr bwMode="auto">
            <a:xfrm flipV="1">
              <a:off x="1600"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84" name="Freeform 745"/>
            <p:cNvSpPr>
              <a:spLocks/>
            </p:cNvSpPr>
            <p:nvPr/>
          </p:nvSpPr>
          <p:spPr bwMode="auto">
            <a:xfrm>
              <a:off x="1618" y="712"/>
              <a:ext cx="21" cy="27"/>
            </a:xfrm>
            <a:custGeom>
              <a:avLst/>
              <a:gdLst>
                <a:gd name="T0" fmla="*/ 0 w 28"/>
                <a:gd name="T1" fmla="*/ 48 h 48"/>
                <a:gd name="T2" fmla="*/ 14 w 28"/>
                <a:gd name="T3" fmla="*/ 24 h 48"/>
                <a:gd name="T4" fmla="*/ 28 w 28"/>
                <a:gd name="T5" fmla="*/ 0 h 48"/>
              </a:gdLst>
              <a:ahLst/>
              <a:cxnLst>
                <a:cxn ang="0">
                  <a:pos x="T0" y="T1"/>
                </a:cxn>
                <a:cxn ang="0">
                  <a:pos x="T2" y="T3"/>
                </a:cxn>
                <a:cxn ang="0">
                  <a:pos x="T4" y="T5"/>
                </a:cxn>
              </a:cxnLst>
              <a:rect l="0" t="0" r="r" b="b"/>
              <a:pathLst>
                <a:path w="28" h="48">
                  <a:moveTo>
                    <a:pt x="0" y="48"/>
                  </a:moveTo>
                  <a:lnTo>
                    <a:pt x="14" y="2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85" name="Freeform 746"/>
            <p:cNvSpPr>
              <a:spLocks/>
            </p:cNvSpPr>
            <p:nvPr/>
          </p:nvSpPr>
          <p:spPr bwMode="auto">
            <a:xfrm>
              <a:off x="1639" y="686"/>
              <a:ext cx="18" cy="26"/>
            </a:xfrm>
            <a:custGeom>
              <a:avLst/>
              <a:gdLst>
                <a:gd name="T0" fmla="*/ 0 w 24"/>
                <a:gd name="T1" fmla="*/ 47 h 47"/>
                <a:gd name="T2" fmla="*/ 10 w 24"/>
                <a:gd name="T3" fmla="*/ 24 h 47"/>
                <a:gd name="T4" fmla="*/ 24 w 24"/>
                <a:gd name="T5" fmla="*/ 0 h 47"/>
              </a:gdLst>
              <a:ahLst/>
              <a:cxnLst>
                <a:cxn ang="0">
                  <a:pos x="T0" y="T1"/>
                </a:cxn>
                <a:cxn ang="0">
                  <a:pos x="T2" y="T3"/>
                </a:cxn>
                <a:cxn ang="0">
                  <a:pos x="T4" y="T5"/>
                </a:cxn>
              </a:cxnLst>
              <a:rect l="0" t="0" r="r" b="b"/>
              <a:pathLst>
                <a:path w="24" h="47">
                  <a:moveTo>
                    <a:pt x="0" y="47"/>
                  </a:moveTo>
                  <a:lnTo>
                    <a:pt x="10" y="2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86" name="Freeform 747"/>
            <p:cNvSpPr>
              <a:spLocks/>
            </p:cNvSpPr>
            <p:nvPr/>
          </p:nvSpPr>
          <p:spPr bwMode="auto">
            <a:xfrm>
              <a:off x="1657" y="664"/>
              <a:ext cx="21" cy="22"/>
            </a:xfrm>
            <a:custGeom>
              <a:avLst/>
              <a:gdLst>
                <a:gd name="T0" fmla="*/ 0 w 29"/>
                <a:gd name="T1" fmla="*/ 39 h 39"/>
                <a:gd name="T2" fmla="*/ 15 w 29"/>
                <a:gd name="T3" fmla="*/ 19 h 39"/>
                <a:gd name="T4" fmla="*/ 29 w 29"/>
                <a:gd name="T5" fmla="*/ 0 h 39"/>
              </a:gdLst>
              <a:ahLst/>
              <a:cxnLst>
                <a:cxn ang="0">
                  <a:pos x="T0" y="T1"/>
                </a:cxn>
                <a:cxn ang="0">
                  <a:pos x="T2" y="T3"/>
                </a:cxn>
                <a:cxn ang="0">
                  <a:pos x="T4" y="T5"/>
                </a:cxn>
              </a:cxnLst>
              <a:rect l="0" t="0" r="r" b="b"/>
              <a:pathLst>
                <a:path w="29" h="39">
                  <a:moveTo>
                    <a:pt x="0" y="39"/>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87" name="Freeform 748"/>
            <p:cNvSpPr>
              <a:spLocks/>
            </p:cNvSpPr>
            <p:nvPr/>
          </p:nvSpPr>
          <p:spPr bwMode="auto">
            <a:xfrm>
              <a:off x="1678" y="643"/>
              <a:ext cx="18" cy="21"/>
            </a:xfrm>
            <a:custGeom>
              <a:avLst/>
              <a:gdLst>
                <a:gd name="T0" fmla="*/ 0 w 24"/>
                <a:gd name="T1" fmla="*/ 38 h 38"/>
                <a:gd name="T2" fmla="*/ 15 w 24"/>
                <a:gd name="T3" fmla="*/ 19 h 38"/>
                <a:gd name="T4" fmla="*/ 24 w 24"/>
                <a:gd name="T5" fmla="*/ 0 h 38"/>
              </a:gdLst>
              <a:ahLst/>
              <a:cxnLst>
                <a:cxn ang="0">
                  <a:pos x="T0" y="T1"/>
                </a:cxn>
                <a:cxn ang="0">
                  <a:pos x="T2" y="T3"/>
                </a:cxn>
                <a:cxn ang="0">
                  <a:pos x="T4" y="T5"/>
                </a:cxn>
              </a:cxnLst>
              <a:rect l="0" t="0" r="r" b="b"/>
              <a:pathLst>
                <a:path w="24" h="38">
                  <a:moveTo>
                    <a:pt x="0" y="38"/>
                  </a:moveTo>
                  <a:lnTo>
                    <a:pt x="15" y="19"/>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88" name="Freeform 749"/>
            <p:cNvSpPr>
              <a:spLocks/>
            </p:cNvSpPr>
            <p:nvPr/>
          </p:nvSpPr>
          <p:spPr bwMode="auto">
            <a:xfrm>
              <a:off x="1696" y="626"/>
              <a:ext cx="18" cy="17"/>
            </a:xfrm>
            <a:custGeom>
              <a:avLst/>
              <a:gdLst>
                <a:gd name="T0" fmla="*/ 0 w 24"/>
                <a:gd name="T1" fmla="*/ 29 h 29"/>
                <a:gd name="T2" fmla="*/ 10 w 24"/>
                <a:gd name="T3" fmla="*/ 14 h 29"/>
                <a:gd name="T4" fmla="*/ 24 w 24"/>
                <a:gd name="T5" fmla="*/ 0 h 29"/>
              </a:gdLst>
              <a:ahLst/>
              <a:cxnLst>
                <a:cxn ang="0">
                  <a:pos x="T0" y="T1"/>
                </a:cxn>
                <a:cxn ang="0">
                  <a:pos x="T2" y="T3"/>
                </a:cxn>
                <a:cxn ang="0">
                  <a:pos x="T4" y="T5"/>
                </a:cxn>
              </a:cxnLst>
              <a:rect l="0" t="0" r="r" b="b"/>
              <a:pathLst>
                <a:path w="24" h="29">
                  <a:moveTo>
                    <a:pt x="0" y="29"/>
                  </a:moveTo>
                  <a:lnTo>
                    <a:pt x="10" y="1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89" name="Freeform 750"/>
            <p:cNvSpPr>
              <a:spLocks/>
            </p:cNvSpPr>
            <p:nvPr/>
          </p:nvSpPr>
          <p:spPr bwMode="auto">
            <a:xfrm>
              <a:off x="1714" y="610"/>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90" name="Line 751"/>
            <p:cNvSpPr>
              <a:spLocks noChangeShapeType="1"/>
            </p:cNvSpPr>
            <p:nvPr/>
          </p:nvSpPr>
          <p:spPr bwMode="auto">
            <a:xfrm flipV="1">
              <a:off x="1736"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91" name="Freeform 752"/>
            <p:cNvSpPr>
              <a:spLocks/>
            </p:cNvSpPr>
            <p:nvPr/>
          </p:nvSpPr>
          <p:spPr bwMode="auto">
            <a:xfrm>
              <a:off x="1754" y="591"/>
              <a:ext cx="22" cy="8"/>
            </a:xfrm>
            <a:custGeom>
              <a:avLst/>
              <a:gdLst>
                <a:gd name="T0" fmla="*/ 0 w 29"/>
                <a:gd name="T1" fmla="*/ 14 h 14"/>
                <a:gd name="T2" fmla="*/ 14 w 29"/>
                <a:gd name="T3" fmla="*/ 4 h 14"/>
                <a:gd name="T4" fmla="*/ 29 w 29"/>
                <a:gd name="T5" fmla="*/ 0 h 14"/>
              </a:gdLst>
              <a:ahLst/>
              <a:cxnLst>
                <a:cxn ang="0">
                  <a:pos x="T0" y="T1"/>
                </a:cxn>
                <a:cxn ang="0">
                  <a:pos x="T2" y="T3"/>
                </a:cxn>
                <a:cxn ang="0">
                  <a:pos x="T4" y="T5"/>
                </a:cxn>
              </a:cxnLst>
              <a:rect l="0" t="0" r="r" b="b"/>
              <a:pathLst>
                <a:path w="29" h="14">
                  <a:moveTo>
                    <a:pt x="0" y="14"/>
                  </a:moveTo>
                  <a:lnTo>
                    <a:pt x="14" y="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92" name="Freeform 753"/>
            <p:cNvSpPr>
              <a:spLocks/>
            </p:cNvSpPr>
            <p:nvPr/>
          </p:nvSpPr>
          <p:spPr bwMode="auto">
            <a:xfrm>
              <a:off x="1776" y="586"/>
              <a:ext cx="18" cy="5"/>
            </a:xfrm>
            <a:custGeom>
              <a:avLst/>
              <a:gdLst>
                <a:gd name="T0" fmla="*/ 0 w 24"/>
                <a:gd name="T1" fmla="*/ 10 h 10"/>
                <a:gd name="T2" fmla="*/ 14 w 24"/>
                <a:gd name="T3" fmla="*/ 5 h 10"/>
                <a:gd name="T4" fmla="*/ 24 w 24"/>
                <a:gd name="T5" fmla="*/ 0 h 10"/>
              </a:gdLst>
              <a:ahLst/>
              <a:cxnLst>
                <a:cxn ang="0">
                  <a:pos x="T0" y="T1"/>
                </a:cxn>
                <a:cxn ang="0">
                  <a:pos x="T2" y="T3"/>
                </a:cxn>
                <a:cxn ang="0">
                  <a:pos x="T4" y="T5"/>
                </a:cxn>
              </a:cxnLst>
              <a:rect l="0" t="0" r="r" b="b"/>
              <a:pathLst>
                <a:path w="24" h="10">
                  <a:moveTo>
                    <a:pt x="0" y="10"/>
                  </a:moveTo>
                  <a:lnTo>
                    <a:pt x="14" y="5"/>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93" name="Freeform 754"/>
            <p:cNvSpPr>
              <a:spLocks/>
            </p:cNvSpPr>
            <p:nvPr/>
          </p:nvSpPr>
          <p:spPr bwMode="auto">
            <a:xfrm>
              <a:off x="1794" y="586"/>
              <a:ext cx="18" cy="0"/>
            </a:xfrm>
            <a:custGeom>
              <a:avLst/>
              <a:gdLst>
                <a:gd name="T0" fmla="*/ 0 w 24"/>
                <a:gd name="T1" fmla="*/ 9 w 24"/>
                <a:gd name="T2" fmla="*/ 24 w 24"/>
              </a:gdLst>
              <a:ahLst/>
              <a:cxnLst>
                <a:cxn ang="0">
                  <a:pos x="T0" y="0"/>
                </a:cxn>
                <a:cxn ang="0">
                  <a:pos x="T1" y="0"/>
                </a:cxn>
                <a:cxn ang="0">
                  <a:pos x="T2" y="0"/>
                </a:cxn>
              </a:cxnLst>
              <a:rect l="0" t="0" r="r" b="b"/>
              <a:pathLst>
                <a:path w="24">
                  <a:moveTo>
                    <a:pt x="0" y="0"/>
                  </a:moveTo>
                  <a:lnTo>
                    <a:pt x="9"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94" name="Freeform 755"/>
            <p:cNvSpPr>
              <a:spLocks/>
            </p:cNvSpPr>
            <p:nvPr/>
          </p:nvSpPr>
          <p:spPr bwMode="auto">
            <a:xfrm>
              <a:off x="1812" y="586"/>
              <a:ext cx="21" cy="0"/>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95" name="Freeform 756"/>
            <p:cNvSpPr>
              <a:spLocks/>
            </p:cNvSpPr>
            <p:nvPr/>
          </p:nvSpPr>
          <p:spPr bwMode="auto">
            <a:xfrm>
              <a:off x="1833" y="586"/>
              <a:ext cx="18" cy="5"/>
            </a:xfrm>
            <a:custGeom>
              <a:avLst/>
              <a:gdLst>
                <a:gd name="T0" fmla="*/ 0 w 24"/>
                <a:gd name="T1" fmla="*/ 0 h 10"/>
                <a:gd name="T2" fmla="*/ 10 w 24"/>
                <a:gd name="T3" fmla="*/ 5 h 10"/>
                <a:gd name="T4" fmla="*/ 24 w 24"/>
                <a:gd name="T5" fmla="*/ 10 h 10"/>
              </a:gdLst>
              <a:ahLst/>
              <a:cxnLst>
                <a:cxn ang="0">
                  <a:pos x="T0" y="T1"/>
                </a:cxn>
                <a:cxn ang="0">
                  <a:pos x="T2" y="T3"/>
                </a:cxn>
                <a:cxn ang="0">
                  <a:pos x="T4" y="T5"/>
                </a:cxn>
              </a:cxnLst>
              <a:rect l="0" t="0" r="r" b="b"/>
              <a:pathLst>
                <a:path w="24" h="10">
                  <a:moveTo>
                    <a:pt x="0" y="0"/>
                  </a:moveTo>
                  <a:lnTo>
                    <a:pt x="10" y="5"/>
                  </a:lnTo>
                  <a:lnTo>
                    <a:pt x="24"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96" name="Freeform 757"/>
            <p:cNvSpPr>
              <a:spLocks/>
            </p:cNvSpPr>
            <p:nvPr/>
          </p:nvSpPr>
          <p:spPr bwMode="auto">
            <a:xfrm>
              <a:off x="1851" y="591"/>
              <a:ext cx="22" cy="8"/>
            </a:xfrm>
            <a:custGeom>
              <a:avLst/>
              <a:gdLst>
                <a:gd name="T0" fmla="*/ 0 w 29"/>
                <a:gd name="T1" fmla="*/ 0 h 14"/>
                <a:gd name="T2" fmla="*/ 15 w 29"/>
                <a:gd name="T3" fmla="*/ 4 h 14"/>
                <a:gd name="T4" fmla="*/ 29 w 29"/>
                <a:gd name="T5" fmla="*/ 14 h 14"/>
              </a:gdLst>
              <a:ahLst/>
              <a:cxnLst>
                <a:cxn ang="0">
                  <a:pos x="T0" y="T1"/>
                </a:cxn>
                <a:cxn ang="0">
                  <a:pos x="T2" y="T3"/>
                </a:cxn>
                <a:cxn ang="0">
                  <a:pos x="T4" y="T5"/>
                </a:cxn>
              </a:cxnLst>
              <a:rect l="0" t="0" r="r" b="b"/>
              <a:pathLst>
                <a:path w="29" h="14">
                  <a:moveTo>
                    <a:pt x="0" y="0"/>
                  </a:moveTo>
                  <a:lnTo>
                    <a:pt x="15" y="4"/>
                  </a:lnTo>
                  <a:lnTo>
                    <a:pt x="29" y="1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97" name="Line 758"/>
            <p:cNvSpPr>
              <a:spLocks noChangeShapeType="1"/>
            </p:cNvSpPr>
            <p:nvPr/>
          </p:nvSpPr>
          <p:spPr bwMode="auto">
            <a:xfrm>
              <a:off x="1873"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98" name="Freeform 759"/>
            <p:cNvSpPr>
              <a:spLocks/>
            </p:cNvSpPr>
            <p:nvPr/>
          </p:nvSpPr>
          <p:spPr bwMode="auto">
            <a:xfrm>
              <a:off x="1891" y="610"/>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99" name="Freeform 760"/>
            <p:cNvSpPr>
              <a:spLocks/>
            </p:cNvSpPr>
            <p:nvPr/>
          </p:nvSpPr>
          <p:spPr bwMode="auto">
            <a:xfrm>
              <a:off x="1913" y="626"/>
              <a:ext cx="18" cy="17"/>
            </a:xfrm>
            <a:custGeom>
              <a:avLst/>
              <a:gdLst>
                <a:gd name="T0" fmla="*/ 0 w 24"/>
                <a:gd name="T1" fmla="*/ 0 h 29"/>
                <a:gd name="T2" fmla="*/ 14 w 24"/>
                <a:gd name="T3" fmla="*/ 14 h 29"/>
                <a:gd name="T4" fmla="*/ 24 w 24"/>
                <a:gd name="T5" fmla="*/ 29 h 29"/>
              </a:gdLst>
              <a:ahLst/>
              <a:cxnLst>
                <a:cxn ang="0">
                  <a:pos x="T0" y="T1"/>
                </a:cxn>
                <a:cxn ang="0">
                  <a:pos x="T2" y="T3"/>
                </a:cxn>
                <a:cxn ang="0">
                  <a:pos x="T4" y="T5"/>
                </a:cxn>
              </a:cxnLst>
              <a:rect l="0" t="0" r="r" b="b"/>
              <a:pathLst>
                <a:path w="24" h="29">
                  <a:moveTo>
                    <a:pt x="0" y="0"/>
                  </a:moveTo>
                  <a:lnTo>
                    <a:pt x="14" y="14"/>
                  </a:lnTo>
                  <a:lnTo>
                    <a:pt x="24"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00" name="Freeform 761"/>
            <p:cNvSpPr>
              <a:spLocks/>
            </p:cNvSpPr>
            <p:nvPr/>
          </p:nvSpPr>
          <p:spPr bwMode="auto">
            <a:xfrm>
              <a:off x="1931" y="643"/>
              <a:ext cx="18" cy="21"/>
            </a:xfrm>
            <a:custGeom>
              <a:avLst/>
              <a:gdLst>
                <a:gd name="T0" fmla="*/ 0 w 24"/>
                <a:gd name="T1" fmla="*/ 0 h 38"/>
                <a:gd name="T2" fmla="*/ 9 w 24"/>
                <a:gd name="T3" fmla="*/ 19 h 38"/>
                <a:gd name="T4" fmla="*/ 24 w 24"/>
                <a:gd name="T5" fmla="*/ 38 h 38"/>
              </a:gdLst>
              <a:ahLst/>
              <a:cxnLst>
                <a:cxn ang="0">
                  <a:pos x="T0" y="T1"/>
                </a:cxn>
                <a:cxn ang="0">
                  <a:pos x="T2" y="T3"/>
                </a:cxn>
                <a:cxn ang="0">
                  <a:pos x="T4" y="T5"/>
                </a:cxn>
              </a:cxnLst>
              <a:rect l="0" t="0" r="r" b="b"/>
              <a:pathLst>
                <a:path w="24" h="38">
                  <a:moveTo>
                    <a:pt x="0" y="0"/>
                  </a:moveTo>
                  <a:lnTo>
                    <a:pt x="9" y="19"/>
                  </a:lnTo>
                  <a:lnTo>
                    <a:pt x="24" y="3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01" name="Freeform 762"/>
            <p:cNvSpPr>
              <a:spLocks/>
            </p:cNvSpPr>
            <p:nvPr/>
          </p:nvSpPr>
          <p:spPr bwMode="auto">
            <a:xfrm>
              <a:off x="1949" y="664"/>
              <a:ext cx="21" cy="22"/>
            </a:xfrm>
            <a:custGeom>
              <a:avLst/>
              <a:gdLst>
                <a:gd name="T0" fmla="*/ 0 w 29"/>
                <a:gd name="T1" fmla="*/ 0 h 39"/>
                <a:gd name="T2" fmla="*/ 14 w 29"/>
                <a:gd name="T3" fmla="*/ 19 h 39"/>
                <a:gd name="T4" fmla="*/ 29 w 29"/>
                <a:gd name="T5" fmla="*/ 39 h 39"/>
              </a:gdLst>
              <a:ahLst/>
              <a:cxnLst>
                <a:cxn ang="0">
                  <a:pos x="T0" y="T1"/>
                </a:cxn>
                <a:cxn ang="0">
                  <a:pos x="T2" y="T3"/>
                </a:cxn>
                <a:cxn ang="0">
                  <a:pos x="T4" y="T5"/>
                </a:cxn>
              </a:cxnLst>
              <a:rect l="0" t="0" r="r" b="b"/>
              <a:pathLst>
                <a:path w="29" h="39">
                  <a:moveTo>
                    <a:pt x="0" y="0"/>
                  </a:moveTo>
                  <a:lnTo>
                    <a:pt x="14" y="19"/>
                  </a:lnTo>
                  <a:lnTo>
                    <a:pt x="29" y="3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02" name="Freeform 763"/>
            <p:cNvSpPr>
              <a:spLocks/>
            </p:cNvSpPr>
            <p:nvPr/>
          </p:nvSpPr>
          <p:spPr bwMode="auto">
            <a:xfrm>
              <a:off x="1970" y="686"/>
              <a:ext cx="18" cy="26"/>
            </a:xfrm>
            <a:custGeom>
              <a:avLst/>
              <a:gdLst>
                <a:gd name="T0" fmla="*/ 0 w 24"/>
                <a:gd name="T1" fmla="*/ 0 h 47"/>
                <a:gd name="T2" fmla="*/ 9 w 24"/>
                <a:gd name="T3" fmla="*/ 24 h 47"/>
                <a:gd name="T4" fmla="*/ 24 w 24"/>
                <a:gd name="T5" fmla="*/ 47 h 47"/>
              </a:gdLst>
              <a:ahLst/>
              <a:cxnLst>
                <a:cxn ang="0">
                  <a:pos x="T0" y="T1"/>
                </a:cxn>
                <a:cxn ang="0">
                  <a:pos x="T2" y="T3"/>
                </a:cxn>
                <a:cxn ang="0">
                  <a:pos x="T4" y="T5"/>
                </a:cxn>
              </a:cxnLst>
              <a:rect l="0" t="0" r="r" b="b"/>
              <a:pathLst>
                <a:path w="24" h="47">
                  <a:moveTo>
                    <a:pt x="0" y="0"/>
                  </a:moveTo>
                  <a:lnTo>
                    <a:pt x="9" y="24"/>
                  </a:lnTo>
                  <a:lnTo>
                    <a:pt x="24" y="4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03" name="Freeform 764"/>
            <p:cNvSpPr>
              <a:spLocks/>
            </p:cNvSpPr>
            <p:nvPr/>
          </p:nvSpPr>
          <p:spPr bwMode="auto">
            <a:xfrm>
              <a:off x="1988" y="712"/>
              <a:ext cx="21" cy="27"/>
            </a:xfrm>
            <a:custGeom>
              <a:avLst/>
              <a:gdLst>
                <a:gd name="T0" fmla="*/ 0 w 28"/>
                <a:gd name="T1" fmla="*/ 0 h 48"/>
                <a:gd name="T2" fmla="*/ 14 w 28"/>
                <a:gd name="T3" fmla="*/ 24 h 48"/>
                <a:gd name="T4" fmla="*/ 28 w 28"/>
                <a:gd name="T5" fmla="*/ 48 h 48"/>
              </a:gdLst>
              <a:ahLst/>
              <a:cxnLst>
                <a:cxn ang="0">
                  <a:pos x="T0" y="T1"/>
                </a:cxn>
                <a:cxn ang="0">
                  <a:pos x="T2" y="T3"/>
                </a:cxn>
                <a:cxn ang="0">
                  <a:pos x="T4" y="T5"/>
                </a:cxn>
              </a:cxnLst>
              <a:rect l="0" t="0" r="r" b="b"/>
              <a:pathLst>
                <a:path w="28" h="48">
                  <a:moveTo>
                    <a:pt x="0" y="0"/>
                  </a:moveTo>
                  <a:lnTo>
                    <a:pt x="14" y="24"/>
                  </a:lnTo>
                  <a:lnTo>
                    <a:pt x="28"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04" name="Line 765"/>
            <p:cNvSpPr>
              <a:spLocks noChangeShapeType="1"/>
            </p:cNvSpPr>
            <p:nvPr/>
          </p:nvSpPr>
          <p:spPr bwMode="auto">
            <a:xfrm>
              <a:off x="2009"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05" name="Freeform 766"/>
            <p:cNvSpPr>
              <a:spLocks/>
            </p:cNvSpPr>
            <p:nvPr/>
          </p:nvSpPr>
          <p:spPr bwMode="auto">
            <a:xfrm>
              <a:off x="2027" y="769"/>
              <a:ext cx="22" cy="33"/>
            </a:xfrm>
            <a:custGeom>
              <a:avLst/>
              <a:gdLst>
                <a:gd name="T0" fmla="*/ 0 w 29"/>
                <a:gd name="T1" fmla="*/ 0 h 58"/>
                <a:gd name="T2" fmla="*/ 15 w 29"/>
                <a:gd name="T3" fmla="*/ 29 h 58"/>
                <a:gd name="T4" fmla="*/ 29 w 29"/>
                <a:gd name="T5" fmla="*/ 58 h 58"/>
              </a:gdLst>
              <a:ahLst/>
              <a:cxnLst>
                <a:cxn ang="0">
                  <a:pos x="T0" y="T1"/>
                </a:cxn>
                <a:cxn ang="0">
                  <a:pos x="T2" y="T3"/>
                </a:cxn>
                <a:cxn ang="0">
                  <a:pos x="T4" y="T5"/>
                </a:cxn>
              </a:cxnLst>
              <a:rect l="0" t="0" r="r" b="b"/>
              <a:pathLst>
                <a:path w="29" h="58">
                  <a:moveTo>
                    <a:pt x="0" y="0"/>
                  </a:moveTo>
                  <a:lnTo>
                    <a:pt x="15"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06" name="Line 767"/>
            <p:cNvSpPr>
              <a:spLocks noChangeShapeType="1"/>
            </p:cNvSpPr>
            <p:nvPr/>
          </p:nvSpPr>
          <p:spPr bwMode="auto">
            <a:xfrm>
              <a:off x="2049"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07" name="Line 768"/>
            <p:cNvSpPr>
              <a:spLocks noChangeShapeType="1"/>
            </p:cNvSpPr>
            <p:nvPr/>
          </p:nvSpPr>
          <p:spPr bwMode="auto">
            <a:xfrm>
              <a:off x="2067"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08" name="Freeform 769"/>
            <p:cNvSpPr>
              <a:spLocks/>
            </p:cNvSpPr>
            <p:nvPr/>
          </p:nvSpPr>
          <p:spPr bwMode="auto">
            <a:xfrm>
              <a:off x="2085" y="872"/>
              <a:ext cx="22" cy="35"/>
            </a:xfrm>
            <a:custGeom>
              <a:avLst/>
              <a:gdLst>
                <a:gd name="T0" fmla="*/ 0 w 29"/>
                <a:gd name="T1" fmla="*/ 0 h 62"/>
                <a:gd name="T2" fmla="*/ 15 w 29"/>
                <a:gd name="T3" fmla="*/ 28 h 62"/>
                <a:gd name="T4" fmla="*/ 29 w 29"/>
                <a:gd name="T5" fmla="*/ 62 h 62"/>
              </a:gdLst>
              <a:ahLst/>
              <a:cxnLst>
                <a:cxn ang="0">
                  <a:pos x="T0" y="T1"/>
                </a:cxn>
                <a:cxn ang="0">
                  <a:pos x="T2" y="T3"/>
                </a:cxn>
                <a:cxn ang="0">
                  <a:pos x="T4" y="T5"/>
                </a:cxn>
              </a:cxnLst>
              <a:rect l="0" t="0" r="r" b="b"/>
              <a:pathLst>
                <a:path w="29" h="62">
                  <a:moveTo>
                    <a:pt x="0" y="0"/>
                  </a:moveTo>
                  <a:lnTo>
                    <a:pt x="15" y="28"/>
                  </a:lnTo>
                  <a:lnTo>
                    <a:pt x="29" y="6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09" name="Line 770"/>
            <p:cNvSpPr>
              <a:spLocks noChangeShapeType="1"/>
            </p:cNvSpPr>
            <p:nvPr/>
          </p:nvSpPr>
          <p:spPr bwMode="auto">
            <a:xfrm>
              <a:off x="2107"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10" name="Freeform 771"/>
            <p:cNvSpPr>
              <a:spLocks/>
            </p:cNvSpPr>
            <p:nvPr/>
          </p:nvSpPr>
          <p:spPr bwMode="auto">
            <a:xfrm>
              <a:off x="2125" y="945"/>
              <a:ext cx="22" cy="40"/>
            </a:xfrm>
            <a:custGeom>
              <a:avLst/>
              <a:gdLst>
                <a:gd name="T0" fmla="*/ 0 w 29"/>
                <a:gd name="T1" fmla="*/ 0 h 72"/>
                <a:gd name="T2" fmla="*/ 14 w 29"/>
                <a:gd name="T3" fmla="*/ 34 h 72"/>
                <a:gd name="T4" fmla="*/ 29 w 29"/>
                <a:gd name="T5" fmla="*/ 72 h 72"/>
              </a:gdLst>
              <a:ahLst/>
              <a:cxnLst>
                <a:cxn ang="0">
                  <a:pos x="T0" y="T1"/>
                </a:cxn>
                <a:cxn ang="0">
                  <a:pos x="T2" y="T3"/>
                </a:cxn>
                <a:cxn ang="0">
                  <a:pos x="T4" y="T5"/>
                </a:cxn>
              </a:cxnLst>
              <a:rect l="0" t="0" r="r" b="b"/>
              <a:pathLst>
                <a:path w="29" h="72">
                  <a:moveTo>
                    <a:pt x="0" y="0"/>
                  </a:moveTo>
                  <a:lnTo>
                    <a:pt x="14" y="34"/>
                  </a:lnTo>
                  <a:lnTo>
                    <a:pt x="29"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11" name="Line 772"/>
            <p:cNvSpPr>
              <a:spLocks noChangeShapeType="1"/>
            </p:cNvSpPr>
            <p:nvPr/>
          </p:nvSpPr>
          <p:spPr bwMode="auto">
            <a:xfrm>
              <a:off x="2147"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12" name="Line 773"/>
            <p:cNvSpPr>
              <a:spLocks noChangeShapeType="1"/>
            </p:cNvSpPr>
            <p:nvPr/>
          </p:nvSpPr>
          <p:spPr bwMode="auto">
            <a:xfrm>
              <a:off x="2165"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13" name="Freeform 774"/>
            <p:cNvSpPr>
              <a:spLocks/>
            </p:cNvSpPr>
            <p:nvPr/>
          </p:nvSpPr>
          <p:spPr bwMode="auto">
            <a:xfrm>
              <a:off x="2183" y="1063"/>
              <a:ext cx="21" cy="41"/>
            </a:xfrm>
            <a:custGeom>
              <a:avLst/>
              <a:gdLst>
                <a:gd name="T0" fmla="*/ 0 w 28"/>
                <a:gd name="T1" fmla="*/ 0 h 72"/>
                <a:gd name="T2" fmla="*/ 14 w 28"/>
                <a:gd name="T3" fmla="*/ 34 h 72"/>
                <a:gd name="T4" fmla="*/ 28 w 28"/>
                <a:gd name="T5" fmla="*/ 72 h 72"/>
              </a:gdLst>
              <a:ahLst/>
              <a:cxnLst>
                <a:cxn ang="0">
                  <a:pos x="T0" y="T1"/>
                </a:cxn>
                <a:cxn ang="0">
                  <a:pos x="T2" y="T3"/>
                </a:cxn>
                <a:cxn ang="0">
                  <a:pos x="T4" y="T5"/>
                </a:cxn>
              </a:cxnLst>
              <a:rect l="0" t="0" r="r" b="b"/>
              <a:pathLst>
                <a:path w="28" h="72">
                  <a:moveTo>
                    <a:pt x="0" y="0"/>
                  </a:moveTo>
                  <a:lnTo>
                    <a:pt x="14" y="34"/>
                  </a:lnTo>
                  <a:lnTo>
                    <a:pt x="28"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14" name="Line 775"/>
            <p:cNvSpPr>
              <a:spLocks noChangeShapeType="1"/>
            </p:cNvSpPr>
            <p:nvPr/>
          </p:nvSpPr>
          <p:spPr bwMode="auto">
            <a:xfrm>
              <a:off x="2204"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15" name="Freeform 776"/>
            <p:cNvSpPr>
              <a:spLocks/>
            </p:cNvSpPr>
            <p:nvPr/>
          </p:nvSpPr>
          <p:spPr bwMode="auto">
            <a:xfrm>
              <a:off x="2222" y="1144"/>
              <a:ext cx="22"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16" name="Freeform 777"/>
            <p:cNvSpPr>
              <a:spLocks/>
            </p:cNvSpPr>
            <p:nvPr/>
          </p:nvSpPr>
          <p:spPr bwMode="auto">
            <a:xfrm>
              <a:off x="2244" y="1182"/>
              <a:ext cx="18" cy="40"/>
            </a:xfrm>
            <a:custGeom>
              <a:avLst/>
              <a:gdLst>
                <a:gd name="T0" fmla="*/ 0 w 24"/>
                <a:gd name="T1" fmla="*/ 0 h 72"/>
                <a:gd name="T2" fmla="*/ 10 w 24"/>
                <a:gd name="T3" fmla="*/ 34 h 72"/>
                <a:gd name="T4" fmla="*/ 24 w 24"/>
                <a:gd name="T5" fmla="*/ 72 h 72"/>
              </a:gdLst>
              <a:ahLst/>
              <a:cxnLst>
                <a:cxn ang="0">
                  <a:pos x="T0" y="T1"/>
                </a:cxn>
                <a:cxn ang="0">
                  <a:pos x="T2" y="T3"/>
                </a:cxn>
                <a:cxn ang="0">
                  <a:pos x="T4" y="T5"/>
                </a:cxn>
              </a:cxnLst>
              <a:rect l="0" t="0" r="r" b="b"/>
              <a:pathLst>
                <a:path w="24" h="72">
                  <a:moveTo>
                    <a:pt x="0" y="0"/>
                  </a:moveTo>
                  <a:lnTo>
                    <a:pt x="10" y="34"/>
                  </a:lnTo>
                  <a:lnTo>
                    <a:pt x="24"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17" name="Freeform 778"/>
            <p:cNvSpPr>
              <a:spLocks/>
            </p:cNvSpPr>
            <p:nvPr/>
          </p:nvSpPr>
          <p:spPr bwMode="auto">
            <a:xfrm>
              <a:off x="2262" y="1222"/>
              <a:ext cx="21"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18" name="Line 779"/>
            <p:cNvSpPr>
              <a:spLocks noChangeShapeType="1"/>
            </p:cNvSpPr>
            <p:nvPr/>
          </p:nvSpPr>
          <p:spPr bwMode="auto">
            <a:xfrm>
              <a:off x="2283"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19" name="Line 780"/>
            <p:cNvSpPr>
              <a:spLocks noChangeShapeType="1"/>
            </p:cNvSpPr>
            <p:nvPr/>
          </p:nvSpPr>
          <p:spPr bwMode="auto">
            <a:xfrm>
              <a:off x="2301"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20" name="Freeform 781"/>
            <p:cNvSpPr>
              <a:spLocks/>
            </p:cNvSpPr>
            <p:nvPr/>
          </p:nvSpPr>
          <p:spPr bwMode="auto">
            <a:xfrm>
              <a:off x="2319" y="1336"/>
              <a:ext cx="22" cy="38"/>
            </a:xfrm>
            <a:custGeom>
              <a:avLst/>
              <a:gdLst>
                <a:gd name="T0" fmla="*/ 0 w 29"/>
                <a:gd name="T1" fmla="*/ 0 h 67"/>
                <a:gd name="T2" fmla="*/ 14 w 29"/>
                <a:gd name="T3" fmla="*/ 33 h 67"/>
                <a:gd name="T4" fmla="*/ 29 w 29"/>
                <a:gd name="T5" fmla="*/ 67 h 67"/>
              </a:gdLst>
              <a:ahLst/>
              <a:cxnLst>
                <a:cxn ang="0">
                  <a:pos x="T0" y="T1"/>
                </a:cxn>
                <a:cxn ang="0">
                  <a:pos x="T2" y="T3"/>
                </a:cxn>
                <a:cxn ang="0">
                  <a:pos x="T4" y="T5"/>
                </a:cxn>
              </a:cxnLst>
              <a:rect l="0" t="0" r="r" b="b"/>
              <a:pathLst>
                <a:path w="29" h="67">
                  <a:moveTo>
                    <a:pt x="0" y="0"/>
                  </a:moveTo>
                  <a:lnTo>
                    <a:pt x="14" y="33"/>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21" name="Line 782"/>
            <p:cNvSpPr>
              <a:spLocks noChangeShapeType="1"/>
            </p:cNvSpPr>
            <p:nvPr/>
          </p:nvSpPr>
          <p:spPr bwMode="auto">
            <a:xfrm>
              <a:off x="2341"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22" name="Freeform 783"/>
            <p:cNvSpPr>
              <a:spLocks/>
            </p:cNvSpPr>
            <p:nvPr/>
          </p:nvSpPr>
          <p:spPr bwMode="auto">
            <a:xfrm>
              <a:off x="2359" y="1409"/>
              <a:ext cx="22" cy="32"/>
            </a:xfrm>
            <a:custGeom>
              <a:avLst/>
              <a:gdLst>
                <a:gd name="T0" fmla="*/ 0 w 29"/>
                <a:gd name="T1" fmla="*/ 0 h 58"/>
                <a:gd name="T2" fmla="*/ 14 w 29"/>
                <a:gd name="T3" fmla="*/ 29 h 58"/>
                <a:gd name="T4" fmla="*/ 29 w 29"/>
                <a:gd name="T5" fmla="*/ 58 h 58"/>
              </a:gdLst>
              <a:ahLst/>
              <a:cxnLst>
                <a:cxn ang="0">
                  <a:pos x="T0" y="T1"/>
                </a:cxn>
                <a:cxn ang="0">
                  <a:pos x="T2" y="T3"/>
                </a:cxn>
                <a:cxn ang="0">
                  <a:pos x="T4" y="T5"/>
                </a:cxn>
              </a:cxnLst>
              <a:rect l="0" t="0" r="r" b="b"/>
              <a:pathLst>
                <a:path w="29" h="58">
                  <a:moveTo>
                    <a:pt x="0" y="0"/>
                  </a:moveTo>
                  <a:lnTo>
                    <a:pt x="14"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23" name="Line 784"/>
            <p:cNvSpPr>
              <a:spLocks noChangeShapeType="1"/>
            </p:cNvSpPr>
            <p:nvPr/>
          </p:nvSpPr>
          <p:spPr bwMode="auto">
            <a:xfrm>
              <a:off x="2381"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24" name="Line 785"/>
            <p:cNvSpPr>
              <a:spLocks noChangeShapeType="1"/>
            </p:cNvSpPr>
            <p:nvPr/>
          </p:nvSpPr>
          <p:spPr bwMode="auto">
            <a:xfrm>
              <a:off x="2399"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25" name="Freeform 786"/>
            <p:cNvSpPr>
              <a:spLocks/>
            </p:cNvSpPr>
            <p:nvPr/>
          </p:nvSpPr>
          <p:spPr bwMode="auto">
            <a:xfrm>
              <a:off x="2416" y="1506"/>
              <a:ext cx="22" cy="30"/>
            </a:xfrm>
            <a:custGeom>
              <a:avLst/>
              <a:gdLst>
                <a:gd name="T0" fmla="*/ 0 w 29"/>
                <a:gd name="T1" fmla="*/ 0 h 53"/>
                <a:gd name="T2" fmla="*/ 15 w 29"/>
                <a:gd name="T3" fmla="*/ 29 h 53"/>
                <a:gd name="T4" fmla="*/ 29 w 29"/>
                <a:gd name="T5" fmla="*/ 53 h 53"/>
              </a:gdLst>
              <a:ahLst/>
              <a:cxnLst>
                <a:cxn ang="0">
                  <a:pos x="T0" y="T1"/>
                </a:cxn>
                <a:cxn ang="0">
                  <a:pos x="T2" y="T3"/>
                </a:cxn>
                <a:cxn ang="0">
                  <a:pos x="T4" y="T5"/>
                </a:cxn>
              </a:cxnLst>
              <a:rect l="0" t="0" r="r" b="b"/>
              <a:pathLst>
                <a:path w="29" h="53">
                  <a:moveTo>
                    <a:pt x="0" y="0"/>
                  </a:moveTo>
                  <a:lnTo>
                    <a:pt x="15" y="29"/>
                  </a:lnTo>
                  <a:lnTo>
                    <a:pt x="29" y="5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26" name="Line 787"/>
            <p:cNvSpPr>
              <a:spLocks noChangeShapeType="1"/>
            </p:cNvSpPr>
            <p:nvPr/>
          </p:nvSpPr>
          <p:spPr bwMode="auto">
            <a:xfrm>
              <a:off x="2438"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27" name="Freeform 788"/>
            <p:cNvSpPr>
              <a:spLocks/>
            </p:cNvSpPr>
            <p:nvPr/>
          </p:nvSpPr>
          <p:spPr bwMode="auto">
            <a:xfrm>
              <a:off x="2456" y="1566"/>
              <a:ext cx="22" cy="27"/>
            </a:xfrm>
            <a:custGeom>
              <a:avLst/>
              <a:gdLst>
                <a:gd name="T0" fmla="*/ 0 w 29"/>
                <a:gd name="T1" fmla="*/ 0 h 48"/>
                <a:gd name="T2" fmla="*/ 15 w 29"/>
                <a:gd name="T3" fmla="*/ 24 h 48"/>
                <a:gd name="T4" fmla="*/ 29 w 29"/>
                <a:gd name="T5" fmla="*/ 48 h 48"/>
              </a:gdLst>
              <a:ahLst/>
              <a:cxnLst>
                <a:cxn ang="0">
                  <a:pos x="T0" y="T1"/>
                </a:cxn>
                <a:cxn ang="0">
                  <a:pos x="T2" y="T3"/>
                </a:cxn>
                <a:cxn ang="0">
                  <a:pos x="T4" y="T5"/>
                </a:cxn>
              </a:cxnLst>
              <a:rect l="0" t="0" r="r" b="b"/>
              <a:pathLst>
                <a:path w="29" h="48">
                  <a:moveTo>
                    <a:pt x="0" y="0"/>
                  </a:moveTo>
                  <a:lnTo>
                    <a:pt x="15" y="24"/>
                  </a:lnTo>
                  <a:lnTo>
                    <a:pt x="29"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28" name="Line 789"/>
            <p:cNvSpPr>
              <a:spLocks noChangeShapeType="1"/>
            </p:cNvSpPr>
            <p:nvPr/>
          </p:nvSpPr>
          <p:spPr bwMode="auto">
            <a:xfrm>
              <a:off x="2478"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29" name="Freeform 790"/>
            <p:cNvSpPr>
              <a:spLocks/>
            </p:cNvSpPr>
            <p:nvPr/>
          </p:nvSpPr>
          <p:spPr bwMode="auto">
            <a:xfrm>
              <a:off x="2496" y="1617"/>
              <a:ext cx="22" cy="24"/>
            </a:xfrm>
            <a:custGeom>
              <a:avLst/>
              <a:gdLst>
                <a:gd name="T0" fmla="*/ 0 w 29"/>
                <a:gd name="T1" fmla="*/ 0 h 43"/>
                <a:gd name="T2" fmla="*/ 14 w 29"/>
                <a:gd name="T3" fmla="*/ 19 h 43"/>
                <a:gd name="T4" fmla="*/ 29 w 29"/>
                <a:gd name="T5" fmla="*/ 43 h 43"/>
              </a:gdLst>
              <a:ahLst/>
              <a:cxnLst>
                <a:cxn ang="0">
                  <a:pos x="T0" y="T1"/>
                </a:cxn>
                <a:cxn ang="0">
                  <a:pos x="T2" y="T3"/>
                </a:cxn>
                <a:cxn ang="0">
                  <a:pos x="T4" y="T5"/>
                </a:cxn>
              </a:cxnLst>
              <a:rect l="0" t="0" r="r" b="b"/>
              <a:pathLst>
                <a:path w="29" h="43">
                  <a:moveTo>
                    <a:pt x="0" y="0"/>
                  </a:moveTo>
                  <a:lnTo>
                    <a:pt x="14" y="19"/>
                  </a:lnTo>
                  <a:lnTo>
                    <a:pt x="29" y="4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30" name="Line 791"/>
            <p:cNvSpPr>
              <a:spLocks noChangeShapeType="1"/>
            </p:cNvSpPr>
            <p:nvPr/>
          </p:nvSpPr>
          <p:spPr bwMode="auto">
            <a:xfrm>
              <a:off x="2518"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31" name="Line 792"/>
            <p:cNvSpPr>
              <a:spLocks noChangeShapeType="1"/>
            </p:cNvSpPr>
            <p:nvPr/>
          </p:nvSpPr>
          <p:spPr bwMode="auto">
            <a:xfrm>
              <a:off x="2536"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32" name="Freeform 793"/>
            <p:cNvSpPr>
              <a:spLocks/>
            </p:cNvSpPr>
            <p:nvPr/>
          </p:nvSpPr>
          <p:spPr bwMode="auto">
            <a:xfrm>
              <a:off x="2554" y="1686"/>
              <a:ext cx="21" cy="20"/>
            </a:xfrm>
            <a:custGeom>
              <a:avLst/>
              <a:gdLst>
                <a:gd name="T0" fmla="*/ 0 w 29"/>
                <a:gd name="T1" fmla="*/ 0 h 34"/>
                <a:gd name="T2" fmla="*/ 14 w 29"/>
                <a:gd name="T3" fmla="*/ 20 h 34"/>
                <a:gd name="T4" fmla="*/ 29 w 29"/>
                <a:gd name="T5" fmla="*/ 34 h 34"/>
              </a:gdLst>
              <a:ahLst/>
              <a:cxnLst>
                <a:cxn ang="0">
                  <a:pos x="T0" y="T1"/>
                </a:cxn>
                <a:cxn ang="0">
                  <a:pos x="T2" y="T3"/>
                </a:cxn>
                <a:cxn ang="0">
                  <a:pos x="T4" y="T5"/>
                </a:cxn>
              </a:cxnLst>
              <a:rect l="0" t="0" r="r" b="b"/>
              <a:pathLst>
                <a:path w="29" h="34">
                  <a:moveTo>
                    <a:pt x="0" y="0"/>
                  </a:moveTo>
                  <a:lnTo>
                    <a:pt x="14" y="20"/>
                  </a:lnTo>
                  <a:lnTo>
                    <a:pt x="29" y="3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33" name="Line 794"/>
            <p:cNvSpPr>
              <a:spLocks noChangeShapeType="1"/>
            </p:cNvSpPr>
            <p:nvPr/>
          </p:nvSpPr>
          <p:spPr bwMode="auto">
            <a:xfrm>
              <a:off x="2575"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34" name="Freeform 795"/>
            <p:cNvSpPr>
              <a:spLocks/>
            </p:cNvSpPr>
            <p:nvPr/>
          </p:nvSpPr>
          <p:spPr bwMode="auto">
            <a:xfrm>
              <a:off x="2593" y="1725"/>
              <a:ext cx="21" cy="15"/>
            </a:xfrm>
            <a:custGeom>
              <a:avLst/>
              <a:gdLst>
                <a:gd name="T0" fmla="*/ 0 w 28"/>
                <a:gd name="T1" fmla="*/ 0 h 28"/>
                <a:gd name="T2" fmla="*/ 14 w 28"/>
                <a:gd name="T3" fmla="*/ 14 h 28"/>
                <a:gd name="T4" fmla="*/ 28 w 28"/>
                <a:gd name="T5" fmla="*/ 28 h 28"/>
              </a:gdLst>
              <a:ahLst/>
              <a:cxnLst>
                <a:cxn ang="0">
                  <a:pos x="T0" y="T1"/>
                </a:cxn>
                <a:cxn ang="0">
                  <a:pos x="T2" y="T3"/>
                </a:cxn>
                <a:cxn ang="0">
                  <a:pos x="T4" y="T5"/>
                </a:cxn>
              </a:cxnLst>
              <a:rect l="0" t="0" r="r" b="b"/>
              <a:pathLst>
                <a:path w="28" h="28">
                  <a:moveTo>
                    <a:pt x="0" y="0"/>
                  </a:moveTo>
                  <a:lnTo>
                    <a:pt x="14" y="14"/>
                  </a:lnTo>
                  <a:lnTo>
                    <a:pt x="28" y="2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35" name="Line 796"/>
            <p:cNvSpPr>
              <a:spLocks noChangeShapeType="1"/>
            </p:cNvSpPr>
            <p:nvPr/>
          </p:nvSpPr>
          <p:spPr bwMode="auto">
            <a:xfrm>
              <a:off x="2614"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36" name="Freeform 797"/>
            <p:cNvSpPr>
              <a:spLocks/>
            </p:cNvSpPr>
            <p:nvPr/>
          </p:nvSpPr>
          <p:spPr bwMode="auto">
            <a:xfrm>
              <a:off x="2632" y="1757"/>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37" name="Line 798"/>
            <p:cNvSpPr>
              <a:spLocks noChangeShapeType="1"/>
            </p:cNvSpPr>
            <p:nvPr/>
          </p:nvSpPr>
          <p:spPr bwMode="auto">
            <a:xfrm>
              <a:off x="2654"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38" name="Line 799"/>
            <p:cNvSpPr>
              <a:spLocks noChangeShapeType="1"/>
            </p:cNvSpPr>
            <p:nvPr/>
          </p:nvSpPr>
          <p:spPr bwMode="auto">
            <a:xfrm>
              <a:off x="2672"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39" name="Freeform 800"/>
            <p:cNvSpPr>
              <a:spLocks/>
            </p:cNvSpPr>
            <p:nvPr/>
          </p:nvSpPr>
          <p:spPr bwMode="auto">
            <a:xfrm>
              <a:off x="2690" y="1797"/>
              <a:ext cx="22" cy="11"/>
            </a:xfrm>
            <a:custGeom>
              <a:avLst/>
              <a:gdLst>
                <a:gd name="T0" fmla="*/ 0 w 29"/>
                <a:gd name="T1" fmla="*/ 0 h 19"/>
                <a:gd name="T2" fmla="*/ 14 w 29"/>
                <a:gd name="T3" fmla="*/ 10 h 19"/>
                <a:gd name="T4" fmla="*/ 29 w 29"/>
                <a:gd name="T5" fmla="*/ 19 h 19"/>
              </a:gdLst>
              <a:ahLst/>
              <a:cxnLst>
                <a:cxn ang="0">
                  <a:pos x="T0" y="T1"/>
                </a:cxn>
                <a:cxn ang="0">
                  <a:pos x="T2" y="T3"/>
                </a:cxn>
                <a:cxn ang="0">
                  <a:pos x="T4" y="T5"/>
                </a:cxn>
              </a:cxnLst>
              <a:rect l="0" t="0" r="r" b="b"/>
              <a:pathLst>
                <a:path w="29" h="19">
                  <a:moveTo>
                    <a:pt x="0" y="0"/>
                  </a:moveTo>
                  <a:lnTo>
                    <a:pt x="14" y="10"/>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40" name="Line 801"/>
            <p:cNvSpPr>
              <a:spLocks noChangeShapeType="1"/>
            </p:cNvSpPr>
            <p:nvPr/>
          </p:nvSpPr>
          <p:spPr bwMode="auto">
            <a:xfrm>
              <a:off x="2712"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41" name="Freeform 802"/>
            <p:cNvSpPr>
              <a:spLocks/>
            </p:cNvSpPr>
            <p:nvPr/>
          </p:nvSpPr>
          <p:spPr bwMode="auto">
            <a:xfrm>
              <a:off x="2730" y="1819"/>
              <a:ext cx="22" cy="11"/>
            </a:xfrm>
            <a:custGeom>
              <a:avLst/>
              <a:gdLst>
                <a:gd name="T0" fmla="*/ 0 w 29"/>
                <a:gd name="T1" fmla="*/ 0 h 19"/>
                <a:gd name="T2" fmla="*/ 14 w 29"/>
                <a:gd name="T3" fmla="*/ 9 h 19"/>
                <a:gd name="T4" fmla="*/ 29 w 29"/>
                <a:gd name="T5" fmla="*/ 19 h 19"/>
              </a:gdLst>
              <a:ahLst/>
              <a:cxnLst>
                <a:cxn ang="0">
                  <a:pos x="T0" y="T1"/>
                </a:cxn>
                <a:cxn ang="0">
                  <a:pos x="T2" y="T3"/>
                </a:cxn>
                <a:cxn ang="0">
                  <a:pos x="T4" y="T5"/>
                </a:cxn>
              </a:cxnLst>
              <a:rect l="0" t="0" r="r" b="b"/>
              <a:pathLst>
                <a:path w="29" h="19">
                  <a:moveTo>
                    <a:pt x="0" y="0"/>
                  </a:moveTo>
                  <a:lnTo>
                    <a:pt x="14" y="9"/>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42" name="Line 803"/>
            <p:cNvSpPr>
              <a:spLocks noChangeShapeType="1"/>
            </p:cNvSpPr>
            <p:nvPr/>
          </p:nvSpPr>
          <p:spPr bwMode="auto">
            <a:xfrm>
              <a:off x="2752"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43" name="Line 804"/>
            <p:cNvSpPr>
              <a:spLocks noChangeShapeType="1"/>
            </p:cNvSpPr>
            <p:nvPr/>
          </p:nvSpPr>
          <p:spPr bwMode="auto">
            <a:xfrm>
              <a:off x="2770"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44" name="Freeform 805"/>
            <p:cNvSpPr>
              <a:spLocks/>
            </p:cNvSpPr>
            <p:nvPr/>
          </p:nvSpPr>
          <p:spPr bwMode="auto">
            <a:xfrm>
              <a:off x="2788" y="1846"/>
              <a:ext cx="21" cy="5"/>
            </a:xfrm>
            <a:custGeom>
              <a:avLst/>
              <a:gdLst>
                <a:gd name="T0" fmla="*/ 0 w 28"/>
                <a:gd name="T1" fmla="*/ 0 h 9"/>
                <a:gd name="T2" fmla="*/ 14 w 28"/>
                <a:gd name="T3" fmla="*/ 4 h 9"/>
                <a:gd name="T4" fmla="*/ 28 w 28"/>
                <a:gd name="T5" fmla="*/ 9 h 9"/>
              </a:gdLst>
              <a:ahLst/>
              <a:cxnLst>
                <a:cxn ang="0">
                  <a:pos x="T0" y="T1"/>
                </a:cxn>
                <a:cxn ang="0">
                  <a:pos x="T2" y="T3"/>
                </a:cxn>
                <a:cxn ang="0">
                  <a:pos x="T4" y="T5"/>
                </a:cxn>
              </a:cxnLst>
              <a:rect l="0" t="0" r="r" b="b"/>
              <a:pathLst>
                <a:path w="28" h="9">
                  <a:moveTo>
                    <a:pt x="0" y="0"/>
                  </a:moveTo>
                  <a:lnTo>
                    <a:pt x="14" y="4"/>
                  </a:lnTo>
                  <a:lnTo>
                    <a:pt x="28"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45" name="Line 806"/>
            <p:cNvSpPr>
              <a:spLocks noChangeShapeType="1"/>
            </p:cNvSpPr>
            <p:nvPr/>
          </p:nvSpPr>
          <p:spPr bwMode="auto">
            <a:xfrm>
              <a:off x="2809"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46" name="Freeform 807"/>
            <p:cNvSpPr>
              <a:spLocks/>
            </p:cNvSpPr>
            <p:nvPr/>
          </p:nvSpPr>
          <p:spPr bwMode="auto">
            <a:xfrm>
              <a:off x="2827" y="1857"/>
              <a:ext cx="22" cy="5"/>
            </a:xfrm>
            <a:custGeom>
              <a:avLst/>
              <a:gdLst>
                <a:gd name="T0" fmla="*/ 0 w 29"/>
                <a:gd name="T1" fmla="*/ 0 h 9"/>
                <a:gd name="T2" fmla="*/ 15 w 29"/>
                <a:gd name="T3" fmla="*/ 5 h 9"/>
                <a:gd name="T4" fmla="*/ 29 w 29"/>
                <a:gd name="T5" fmla="*/ 9 h 9"/>
              </a:gdLst>
              <a:ahLst/>
              <a:cxnLst>
                <a:cxn ang="0">
                  <a:pos x="T0" y="T1"/>
                </a:cxn>
                <a:cxn ang="0">
                  <a:pos x="T2" y="T3"/>
                </a:cxn>
                <a:cxn ang="0">
                  <a:pos x="T4" y="T5"/>
                </a:cxn>
              </a:cxnLst>
              <a:rect l="0" t="0" r="r" b="b"/>
              <a:pathLst>
                <a:path w="29" h="9">
                  <a:moveTo>
                    <a:pt x="0" y="0"/>
                  </a:moveTo>
                  <a:lnTo>
                    <a:pt x="15" y="5"/>
                  </a:lnTo>
                  <a:lnTo>
                    <a:pt x="29"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47" name="Line 808"/>
            <p:cNvSpPr>
              <a:spLocks noChangeShapeType="1"/>
            </p:cNvSpPr>
            <p:nvPr/>
          </p:nvSpPr>
          <p:spPr bwMode="auto">
            <a:xfrm>
              <a:off x="2849"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48" name="Freeform 809"/>
            <p:cNvSpPr>
              <a:spLocks/>
            </p:cNvSpPr>
            <p:nvPr/>
          </p:nvSpPr>
          <p:spPr bwMode="auto">
            <a:xfrm>
              <a:off x="2867" y="1868"/>
              <a:ext cx="21" cy="5"/>
            </a:xfrm>
            <a:custGeom>
              <a:avLst/>
              <a:gdLst>
                <a:gd name="T0" fmla="*/ 0 w 29"/>
                <a:gd name="T1" fmla="*/ 0 h 10"/>
                <a:gd name="T2" fmla="*/ 14 w 29"/>
                <a:gd name="T3" fmla="*/ 5 h 10"/>
                <a:gd name="T4" fmla="*/ 29 w 29"/>
                <a:gd name="T5" fmla="*/ 10 h 10"/>
              </a:gdLst>
              <a:ahLst/>
              <a:cxnLst>
                <a:cxn ang="0">
                  <a:pos x="T0" y="T1"/>
                </a:cxn>
                <a:cxn ang="0">
                  <a:pos x="T2" y="T3"/>
                </a:cxn>
                <a:cxn ang="0">
                  <a:pos x="T4" y="T5"/>
                </a:cxn>
              </a:cxnLst>
              <a:rect l="0" t="0" r="r" b="b"/>
              <a:pathLst>
                <a:path w="29" h="10">
                  <a:moveTo>
                    <a:pt x="0" y="0"/>
                  </a:moveTo>
                  <a:lnTo>
                    <a:pt x="14" y="5"/>
                  </a:lnTo>
                  <a:lnTo>
                    <a:pt x="29"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49" name="Line 810"/>
            <p:cNvSpPr>
              <a:spLocks noChangeShapeType="1"/>
            </p:cNvSpPr>
            <p:nvPr/>
          </p:nvSpPr>
          <p:spPr bwMode="auto">
            <a:xfrm>
              <a:off x="2888"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50" name="Line 811"/>
            <p:cNvSpPr>
              <a:spLocks noChangeShapeType="1"/>
            </p:cNvSpPr>
            <p:nvPr/>
          </p:nvSpPr>
          <p:spPr bwMode="auto">
            <a:xfrm>
              <a:off x="2906"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51" name="Freeform 812"/>
            <p:cNvSpPr>
              <a:spLocks/>
            </p:cNvSpPr>
            <p:nvPr/>
          </p:nvSpPr>
          <p:spPr bwMode="auto">
            <a:xfrm>
              <a:off x="2924" y="1881"/>
              <a:ext cx="22" cy="3"/>
            </a:xfrm>
            <a:custGeom>
              <a:avLst/>
              <a:gdLst>
                <a:gd name="T0" fmla="*/ 0 w 29"/>
                <a:gd name="T1" fmla="*/ 0 h 5"/>
                <a:gd name="T2" fmla="*/ 14 w 29"/>
                <a:gd name="T3" fmla="*/ 5 h 5"/>
                <a:gd name="T4" fmla="*/ 29 w 29"/>
                <a:gd name="T5" fmla="*/ 5 h 5"/>
              </a:gdLst>
              <a:ahLst/>
              <a:cxnLst>
                <a:cxn ang="0">
                  <a:pos x="T0" y="T1"/>
                </a:cxn>
                <a:cxn ang="0">
                  <a:pos x="T2" y="T3"/>
                </a:cxn>
                <a:cxn ang="0">
                  <a:pos x="T4" y="T5"/>
                </a:cxn>
              </a:cxnLst>
              <a:rect l="0" t="0" r="r" b="b"/>
              <a:pathLst>
                <a:path w="29" h="5">
                  <a:moveTo>
                    <a:pt x="0" y="0"/>
                  </a:moveTo>
                  <a:lnTo>
                    <a:pt x="14"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52" name="Line 813"/>
            <p:cNvSpPr>
              <a:spLocks noChangeShapeType="1"/>
            </p:cNvSpPr>
            <p:nvPr/>
          </p:nvSpPr>
          <p:spPr bwMode="auto">
            <a:xfrm>
              <a:off x="2946"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53" name="Freeform 814"/>
            <p:cNvSpPr>
              <a:spLocks/>
            </p:cNvSpPr>
            <p:nvPr/>
          </p:nvSpPr>
          <p:spPr bwMode="auto">
            <a:xfrm>
              <a:off x="2964" y="1887"/>
              <a:ext cx="21" cy="2"/>
            </a:xfrm>
            <a:custGeom>
              <a:avLst/>
              <a:gdLst>
                <a:gd name="T0" fmla="*/ 0 w 28"/>
                <a:gd name="T1" fmla="*/ 0 h 4"/>
                <a:gd name="T2" fmla="*/ 14 w 28"/>
                <a:gd name="T3" fmla="*/ 4 h 4"/>
                <a:gd name="T4" fmla="*/ 28 w 28"/>
                <a:gd name="T5" fmla="*/ 4 h 4"/>
              </a:gdLst>
              <a:ahLst/>
              <a:cxnLst>
                <a:cxn ang="0">
                  <a:pos x="T0" y="T1"/>
                </a:cxn>
                <a:cxn ang="0">
                  <a:pos x="T2" y="T3"/>
                </a:cxn>
                <a:cxn ang="0">
                  <a:pos x="T4" y="T5"/>
                </a:cxn>
              </a:cxnLst>
              <a:rect l="0" t="0" r="r" b="b"/>
              <a:pathLst>
                <a:path w="28" h="4">
                  <a:moveTo>
                    <a:pt x="0" y="0"/>
                  </a:moveTo>
                  <a:lnTo>
                    <a:pt x="14" y="4"/>
                  </a:lnTo>
                  <a:lnTo>
                    <a:pt x="28"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54" name="Line 815"/>
            <p:cNvSpPr>
              <a:spLocks noChangeShapeType="1"/>
            </p:cNvSpPr>
            <p:nvPr/>
          </p:nvSpPr>
          <p:spPr bwMode="auto">
            <a:xfrm>
              <a:off x="2985"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55" name="Line 816"/>
            <p:cNvSpPr>
              <a:spLocks noChangeShapeType="1"/>
            </p:cNvSpPr>
            <p:nvPr/>
          </p:nvSpPr>
          <p:spPr bwMode="auto">
            <a:xfrm>
              <a:off x="3003"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56" name="Freeform 817"/>
            <p:cNvSpPr>
              <a:spLocks/>
            </p:cNvSpPr>
            <p:nvPr/>
          </p:nvSpPr>
          <p:spPr bwMode="auto">
            <a:xfrm>
              <a:off x="3021" y="1892"/>
              <a:ext cx="22" cy="3"/>
            </a:xfrm>
            <a:custGeom>
              <a:avLst/>
              <a:gdLst>
                <a:gd name="T0" fmla="*/ 0 w 29"/>
                <a:gd name="T1" fmla="*/ 0 h 5"/>
                <a:gd name="T2" fmla="*/ 15 w 29"/>
                <a:gd name="T3" fmla="*/ 5 h 5"/>
                <a:gd name="T4" fmla="*/ 29 w 29"/>
                <a:gd name="T5" fmla="*/ 5 h 5"/>
              </a:gdLst>
              <a:ahLst/>
              <a:cxnLst>
                <a:cxn ang="0">
                  <a:pos x="T0" y="T1"/>
                </a:cxn>
                <a:cxn ang="0">
                  <a:pos x="T2" y="T3"/>
                </a:cxn>
                <a:cxn ang="0">
                  <a:pos x="T4" y="T5"/>
                </a:cxn>
              </a:cxnLst>
              <a:rect l="0" t="0" r="r" b="b"/>
              <a:pathLst>
                <a:path w="29" h="5">
                  <a:moveTo>
                    <a:pt x="0" y="0"/>
                  </a:moveTo>
                  <a:lnTo>
                    <a:pt x="15"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57" name="Line 818"/>
            <p:cNvSpPr>
              <a:spLocks noChangeShapeType="1"/>
            </p:cNvSpPr>
            <p:nvPr/>
          </p:nvSpPr>
          <p:spPr bwMode="auto">
            <a:xfrm>
              <a:off x="3043"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58" name="Freeform 819"/>
            <p:cNvSpPr>
              <a:spLocks/>
            </p:cNvSpPr>
            <p:nvPr/>
          </p:nvSpPr>
          <p:spPr bwMode="auto">
            <a:xfrm>
              <a:off x="3061" y="1895"/>
              <a:ext cx="22" cy="2"/>
            </a:xfrm>
            <a:custGeom>
              <a:avLst/>
              <a:gdLst>
                <a:gd name="T0" fmla="*/ 0 w 29"/>
                <a:gd name="T1" fmla="*/ 0 h 5"/>
                <a:gd name="T2" fmla="*/ 15 w 29"/>
                <a:gd name="T3" fmla="*/ 0 h 5"/>
                <a:gd name="T4" fmla="*/ 29 w 29"/>
                <a:gd name="T5" fmla="*/ 5 h 5"/>
              </a:gdLst>
              <a:ahLst/>
              <a:cxnLst>
                <a:cxn ang="0">
                  <a:pos x="T0" y="T1"/>
                </a:cxn>
                <a:cxn ang="0">
                  <a:pos x="T2" y="T3"/>
                </a:cxn>
                <a:cxn ang="0">
                  <a:pos x="T4" y="T5"/>
                </a:cxn>
              </a:cxnLst>
              <a:rect l="0" t="0" r="r" b="b"/>
              <a:pathLst>
                <a:path w="29" h="5">
                  <a:moveTo>
                    <a:pt x="0" y="0"/>
                  </a:moveTo>
                  <a:lnTo>
                    <a:pt x="15" y="0"/>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59" name="Line 820"/>
            <p:cNvSpPr>
              <a:spLocks noChangeShapeType="1"/>
            </p:cNvSpPr>
            <p:nvPr/>
          </p:nvSpPr>
          <p:spPr bwMode="auto">
            <a:xfrm>
              <a:off x="308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60" name="Freeform 821"/>
            <p:cNvSpPr>
              <a:spLocks/>
            </p:cNvSpPr>
            <p:nvPr/>
          </p:nvSpPr>
          <p:spPr bwMode="auto">
            <a:xfrm>
              <a:off x="3101" y="1897"/>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61" name="Line 822"/>
            <p:cNvSpPr>
              <a:spLocks noChangeShapeType="1"/>
            </p:cNvSpPr>
            <p:nvPr/>
          </p:nvSpPr>
          <p:spPr bwMode="auto">
            <a:xfrm>
              <a:off x="312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62" name="Freeform 823"/>
            <p:cNvSpPr>
              <a:spLocks/>
            </p:cNvSpPr>
            <p:nvPr/>
          </p:nvSpPr>
          <p:spPr bwMode="auto">
            <a:xfrm>
              <a:off x="3141" y="1897"/>
              <a:ext cx="18" cy="3"/>
            </a:xfrm>
            <a:custGeom>
              <a:avLst/>
              <a:gdLst>
                <a:gd name="T0" fmla="*/ 0 w 24"/>
                <a:gd name="T1" fmla="*/ 0 h 5"/>
                <a:gd name="T2" fmla="*/ 9 w 24"/>
                <a:gd name="T3" fmla="*/ 0 h 5"/>
                <a:gd name="T4" fmla="*/ 24 w 24"/>
                <a:gd name="T5" fmla="*/ 5 h 5"/>
              </a:gdLst>
              <a:ahLst/>
              <a:cxnLst>
                <a:cxn ang="0">
                  <a:pos x="T0" y="T1"/>
                </a:cxn>
                <a:cxn ang="0">
                  <a:pos x="T2" y="T3"/>
                </a:cxn>
                <a:cxn ang="0">
                  <a:pos x="T4" y="T5"/>
                </a:cxn>
              </a:cxnLst>
              <a:rect l="0" t="0" r="r" b="b"/>
              <a:pathLst>
                <a:path w="24" h="5">
                  <a:moveTo>
                    <a:pt x="0" y="0"/>
                  </a:moveTo>
                  <a:lnTo>
                    <a:pt x="9" y="0"/>
                  </a:lnTo>
                  <a:lnTo>
                    <a:pt x="24"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63" name="Freeform 824"/>
            <p:cNvSpPr>
              <a:spLocks/>
            </p:cNvSpPr>
            <p:nvPr/>
          </p:nvSpPr>
          <p:spPr bwMode="auto">
            <a:xfrm>
              <a:off x="3159"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64" name="Line 825"/>
            <p:cNvSpPr>
              <a:spLocks noChangeShapeType="1"/>
            </p:cNvSpPr>
            <p:nvPr/>
          </p:nvSpPr>
          <p:spPr bwMode="auto">
            <a:xfrm>
              <a:off x="318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65" name="Freeform 826"/>
            <p:cNvSpPr>
              <a:spLocks/>
            </p:cNvSpPr>
            <p:nvPr/>
          </p:nvSpPr>
          <p:spPr bwMode="auto">
            <a:xfrm>
              <a:off x="3198" y="1900"/>
              <a:ext cx="21"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66" name="Line 827"/>
            <p:cNvSpPr>
              <a:spLocks noChangeShapeType="1"/>
            </p:cNvSpPr>
            <p:nvPr/>
          </p:nvSpPr>
          <p:spPr bwMode="auto">
            <a:xfrm>
              <a:off x="321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67" name="Line 828"/>
            <p:cNvSpPr>
              <a:spLocks noChangeShapeType="1"/>
            </p:cNvSpPr>
            <p:nvPr/>
          </p:nvSpPr>
          <p:spPr bwMode="auto">
            <a:xfrm>
              <a:off x="3237"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68" name="Freeform 829"/>
            <p:cNvSpPr>
              <a:spLocks/>
            </p:cNvSpPr>
            <p:nvPr/>
          </p:nvSpPr>
          <p:spPr bwMode="auto">
            <a:xfrm>
              <a:off x="3255" y="1900"/>
              <a:ext cx="22" cy="2"/>
            </a:xfrm>
            <a:custGeom>
              <a:avLst/>
              <a:gdLst>
                <a:gd name="T0" fmla="*/ 0 w 29"/>
                <a:gd name="T1" fmla="*/ 0 h 4"/>
                <a:gd name="T2" fmla="*/ 15 w 29"/>
                <a:gd name="T3" fmla="*/ 0 h 4"/>
                <a:gd name="T4" fmla="*/ 29 w 29"/>
                <a:gd name="T5" fmla="*/ 4 h 4"/>
              </a:gdLst>
              <a:ahLst/>
              <a:cxnLst>
                <a:cxn ang="0">
                  <a:pos x="T0" y="T1"/>
                </a:cxn>
                <a:cxn ang="0">
                  <a:pos x="T2" y="T3"/>
                </a:cxn>
                <a:cxn ang="0">
                  <a:pos x="T4" y="T5"/>
                </a:cxn>
              </a:cxnLst>
              <a:rect l="0" t="0" r="r" b="b"/>
              <a:pathLst>
                <a:path w="29" h="4">
                  <a:moveTo>
                    <a:pt x="0" y="0"/>
                  </a:moveTo>
                  <a:lnTo>
                    <a:pt x="15" y="0"/>
                  </a:lnTo>
                  <a:lnTo>
                    <a:pt x="29"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69" name="Line 830"/>
            <p:cNvSpPr>
              <a:spLocks noChangeShapeType="1"/>
            </p:cNvSpPr>
            <p:nvPr/>
          </p:nvSpPr>
          <p:spPr bwMode="auto">
            <a:xfrm>
              <a:off x="327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70" name="Freeform 831"/>
            <p:cNvSpPr>
              <a:spLocks/>
            </p:cNvSpPr>
            <p:nvPr/>
          </p:nvSpPr>
          <p:spPr bwMode="auto">
            <a:xfrm>
              <a:off x="3295" y="1902"/>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71" name="Line 832"/>
            <p:cNvSpPr>
              <a:spLocks noChangeShapeType="1"/>
            </p:cNvSpPr>
            <p:nvPr/>
          </p:nvSpPr>
          <p:spPr bwMode="auto">
            <a:xfrm>
              <a:off x="331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72" name="Freeform 833"/>
            <p:cNvSpPr>
              <a:spLocks/>
            </p:cNvSpPr>
            <p:nvPr/>
          </p:nvSpPr>
          <p:spPr bwMode="auto">
            <a:xfrm>
              <a:off x="3335"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73" name="Line 834"/>
            <p:cNvSpPr>
              <a:spLocks noChangeShapeType="1"/>
            </p:cNvSpPr>
            <p:nvPr/>
          </p:nvSpPr>
          <p:spPr bwMode="auto">
            <a:xfrm>
              <a:off x="3356"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74" name="Freeform 835"/>
            <p:cNvSpPr>
              <a:spLocks/>
            </p:cNvSpPr>
            <p:nvPr/>
          </p:nvSpPr>
          <p:spPr bwMode="auto">
            <a:xfrm>
              <a:off x="288" y="1901"/>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grpSp>
      <p:sp>
        <p:nvSpPr>
          <p:cNvPr id="1675" name="Oval 838"/>
          <p:cNvSpPr>
            <a:spLocks noChangeAspect="1" noChangeArrowheads="1"/>
          </p:cNvSpPr>
          <p:nvPr/>
        </p:nvSpPr>
        <p:spPr bwMode="auto">
          <a:xfrm>
            <a:off x="2754313" y="3716338"/>
            <a:ext cx="109537" cy="106362"/>
          </a:xfrm>
          <a:prstGeom prst="ellipse">
            <a:avLst/>
          </a:prstGeom>
          <a:solidFill>
            <a:srgbClr val="00FFFF"/>
          </a:solidFill>
          <a:ln w="19050">
            <a:solidFill>
              <a:srgbClr val="000000"/>
            </a:solidFill>
            <a:round/>
            <a:headEnd/>
            <a:tailEnd/>
          </a:ln>
        </p:spPr>
        <p:txBody>
          <a:bodyPr/>
          <a:lstStyle/>
          <a:p>
            <a:endParaRPr lang="en-GB"/>
          </a:p>
        </p:txBody>
      </p:sp>
      <p:sp>
        <p:nvSpPr>
          <p:cNvPr id="1676" name="Oval 839"/>
          <p:cNvSpPr>
            <a:spLocks noChangeAspect="1" noChangeArrowheads="1"/>
          </p:cNvSpPr>
          <p:nvPr/>
        </p:nvSpPr>
        <p:spPr bwMode="auto">
          <a:xfrm>
            <a:off x="3749675" y="3176588"/>
            <a:ext cx="109538" cy="106362"/>
          </a:xfrm>
          <a:prstGeom prst="ellipse">
            <a:avLst/>
          </a:prstGeom>
          <a:solidFill>
            <a:srgbClr val="00FFFF"/>
          </a:solidFill>
          <a:ln w="19050">
            <a:solidFill>
              <a:srgbClr val="000000"/>
            </a:solidFill>
            <a:round/>
            <a:headEnd/>
            <a:tailEnd/>
          </a:ln>
        </p:spPr>
        <p:txBody>
          <a:bodyPr/>
          <a:lstStyle/>
          <a:p>
            <a:endParaRPr lang="en-GB"/>
          </a:p>
        </p:txBody>
      </p:sp>
      <p:sp>
        <p:nvSpPr>
          <p:cNvPr id="1677" name="Oval 840"/>
          <p:cNvSpPr>
            <a:spLocks noChangeAspect="1" noChangeArrowheads="1"/>
          </p:cNvSpPr>
          <p:nvPr/>
        </p:nvSpPr>
        <p:spPr bwMode="auto">
          <a:xfrm>
            <a:off x="4464050" y="3359150"/>
            <a:ext cx="109538" cy="106363"/>
          </a:xfrm>
          <a:prstGeom prst="ellipse">
            <a:avLst/>
          </a:prstGeom>
          <a:solidFill>
            <a:srgbClr val="00FFFF"/>
          </a:solidFill>
          <a:ln w="19050">
            <a:solidFill>
              <a:srgbClr val="000000"/>
            </a:solidFill>
            <a:round/>
            <a:headEnd/>
            <a:tailEnd/>
          </a:ln>
        </p:spPr>
        <p:txBody>
          <a:bodyPr/>
          <a:lstStyle/>
          <a:p>
            <a:endParaRPr lang="en-GB"/>
          </a:p>
        </p:txBody>
      </p:sp>
      <p:sp>
        <p:nvSpPr>
          <p:cNvPr id="1678" name="Oval 841"/>
          <p:cNvSpPr>
            <a:spLocks noChangeAspect="1" noChangeArrowheads="1"/>
          </p:cNvSpPr>
          <p:nvPr/>
        </p:nvSpPr>
        <p:spPr bwMode="auto">
          <a:xfrm>
            <a:off x="5468938" y="2755900"/>
            <a:ext cx="109537" cy="106363"/>
          </a:xfrm>
          <a:prstGeom prst="ellipse">
            <a:avLst/>
          </a:prstGeom>
          <a:solidFill>
            <a:srgbClr val="00FFFF"/>
          </a:solidFill>
          <a:ln w="19050">
            <a:solidFill>
              <a:srgbClr val="000000"/>
            </a:solidFill>
            <a:round/>
            <a:headEnd/>
            <a:tailEnd/>
          </a:ln>
        </p:spPr>
        <p:txBody>
          <a:bodyPr/>
          <a:lstStyle/>
          <a:p>
            <a:endParaRPr lang="en-GB"/>
          </a:p>
        </p:txBody>
      </p:sp>
      <p:sp>
        <p:nvSpPr>
          <p:cNvPr id="1679" name="Oval 842"/>
          <p:cNvSpPr>
            <a:spLocks noChangeAspect="1" noChangeArrowheads="1"/>
          </p:cNvSpPr>
          <p:nvPr/>
        </p:nvSpPr>
        <p:spPr bwMode="auto">
          <a:xfrm>
            <a:off x="6200775" y="2317750"/>
            <a:ext cx="109538" cy="107950"/>
          </a:xfrm>
          <a:prstGeom prst="ellipse">
            <a:avLst/>
          </a:prstGeom>
          <a:solidFill>
            <a:srgbClr val="00FFFF"/>
          </a:solidFill>
          <a:ln w="19050">
            <a:solidFill>
              <a:srgbClr val="000000"/>
            </a:solidFill>
            <a:round/>
            <a:headEnd/>
            <a:tailEnd/>
          </a:ln>
        </p:spPr>
        <p:txBody>
          <a:bodyPr/>
          <a:lstStyle/>
          <a:p>
            <a:endParaRPr lang="en-GB"/>
          </a:p>
        </p:txBody>
      </p:sp>
      <p:grpSp>
        <p:nvGrpSpPr>
          <p:cNvPr id="1680" name="Group 843"/>
          <p:cNvGrpSpPr>
            <a:grpSpLocks/>
          </p:cNvGrpSpPr>
          <p:nvPr/>
        </p:nvGrpSpPr>
        <p:grpSpPr bwMode="auto">
          <a:xfrm>
            <a:off x="2727325" y="4941888"/>
            <a:ext cx="3719513" cy="274637"/>
            <a:chOff x="1808" y="3023"/>
            <a:chExt cx="2343" cy="173"/>
          </a:xfrm>
        </p:grpSpPr>
        <p:sp>
          <p:nvSpPr>
            <p:cNvPr id="1681" name="Text Box 844"/>
            <p:cNvSpPr txBox="1">
              <a:spLocks noChangeArrowheads="1"/>
            </p:cNvSpPr>
            <p:nvPr/>
          </p:nvSpPr>
          <p:spPr bwMode="auto">
            <a:xfrm>
              <a:off x="2884" y="3023"/>
              <a:ext cx="173"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X</a:t>
              </a:r>
              <a:r>
                <a:rPr lang="en-US" sz="1800" b="1" baseline="-25000">
                  <a:solidFill>
                    <a:srgbClr val="000000"/>
                  </a:solidFill>
                </a:rPr>
                <a:t>3</a:t>
              </a:r>
              <a:endParaRPr lang="en-US" sz="2000" i="1">
                <a:solidFill>
                  <a:schemeClr val="bg1"/>
                </a:solidFill>
                <a:latin typeface="Times New Roman" pitchFamily="18" charset="0"/>
              </a:endParaRPr>
            </a:p>
          </p:txBody>
        </p:sp>
        <p:sp>
          <p:nvSpPr>
            <p:cNvPr id="1682" name="Text Box 845"/>
            <p:cNvSpPr txBox="1">
              <a:spLocks noChangeArrowheads="1"/>
            </p:cNvSpPr>
            <p:nvPr/>
          </p:nvSpPr>
          <p:spPr bwMode="auto">
            <a:xfrm>
              <a:off x="3978" y="3023"/>
              <a:ext cx="173"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X</a:t>
              </a:r>
              <a:r>
                <a:rPr lang="en-US" sz="1800" b="1" baseline="-25000">
                  <a:solidFill>
                    <a:srgbClr val="000000"/>
                  </a:solidFill>
                </a:rPr>
                <a:t>5</a:t>
              </a:r>
              <a:endParaRPr lang="en-US" sz="2000" i="1">
                <a:solidFill>
                  <a:schemeClr val="bg1"/>
                </a:solidFill>
                <a:latin typeface="Times New Roman" pitchFamily="18" charset="0"/>
              </a:endParaRPr>
            </a:p>
          </p:txBody>
        </p:sp>
        <p:sp>
          <p:nvSpPr>
            <p:cNvPr id="1683" name="Text Box 846"/>
            <p:cNvSpPr txBox="1">
              <a:spLocks noChangeArrowheads="1"/>
            </p:cNvSpPr>
            <p:nvPr/>
          </p:nvSpPr>
          <p:spPr bwMode="auto">
            <a:xfrm>
              <a:off x="3512" y="3023"/>
              <a:ext cx="173"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X</a:t>
              </a:r>
              <a:r>
                <a:rPr lang="en-US" sz="1800" b="1" baseline="-25000">
                  <a:solidFill>
                    <a:srgbClr val="000000"/>
                  </a:solidFill>
                </a:rPr>
                <a:t>4</a:t>
              </a:r>
              <a:endParaRPr lang="en-US" sz="2000" i="1">
                <a:solidFill>
                  <a:schemeClr val="bg1"/>
                </a:solidFill>
                <a:latin typeface="Times New Roman" pitchFamily="18" charset="0"/>
              </a:endParaRPr>
            </a:p>
          </p:txBody>
        </p:sp>
        <p:sp>
          <p:nvSpPr>
            <p:cNvPr id="1684" name="Text Box 847"/>
            <p:cNvSpPr txBox="1">
              <a:spLocks noChangeArrowheads="1"/>
            </p:cNvSpPr>
            <p:nvPr/>
          </p:nvSpPr>
          <p:spPr bwMode="auto">
            <a:xfrm>
              <a:off x="1808" y="3023"/>
              <a:ext cx="173"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X</a:t>
              </a:r>
              <a:r>
                <a:rPr lang="en-US" sz="1800" b="1" baseline="-25000">
                  <a:solidFill>
                    <a:srgbClr val="000000"/>
                  </a:solidFill>
                </a:rPr>
                <a:t>1</a:t>
              </a:r>
              <a:endParaRPr lang="en-US" sz="2000" i="1">
                <a:solidFill>
                  <a:schemeClr val="bg1"/>
                </a:solidFill>
                <a:latin typeface="Times New Roman" pitchFamily="18" charset="0"/>
              </a:endParaRPr>
            </a:p>
          </p:txBody>
        </p:sp>
        <p:sp>
          <p:nvSpPr>
            <p:cNvPr id="1685" name="Text Box 848"/>
            <p:cNvSpPr txBox="1">
              <a:spLocks noChangeArrowheads="1"/>
            </p:cNvSpPr>
            <p:nvPr/>
          </p:nvSpPr>
          <p:spPr bwMode="auto">
            <a:xfrm>
              <a:off x="2435" y="3023"/>
              <a:ext cx="173"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X</a:t>
              </a:r>
              <a:r>
                <a:rPr lang="en-US" sz="1800" b="1" baseline="-25000">
                  <a:solidFill>
                    <a:srgbClr val="000000"/>
                  </a:solidFill>
                </a:rPr>
                <a:t>2</a:t>
              </a:r>
              <a:endParaRPr lang="en-US" sz="2000" i="1">
                <a:solidFill>
                  <a:schemeClr val="bg1"/>
                </a:solidFill>
                <a:latin typeface="Times New Roman" pitchFamily="18" charset="0"/>
              </a:endParaRPr>
            </a:p>
          </p:txBody>
        </p:sp>
      </p:grpSp>
      <p:sp>
        <p:nvSpPr>
          <p:cNvPr id="1686" name="Text Box 849"/>
          <p:cNvSpPr txBox="1">
            <a:spLocks noChangeArrowheads="1"/>
          </p:cNvSpPr>
          <p:nvPr/>
        </p:nvSpPr>
        <p:spPr bwMode="auto">
          <a:xfrm>
            <a:off x="1181100" y="3830638"/>
            <a:ext cx="274638"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latin typeface="Symbol" pitchFamily="18" charset="2"/>
              </a:rPr>
              <a:t>b</a:t>
            </a:r>
            <a:r>
              <a:rPr lang="en-US" sz="1800" b="1" baseline="-25000">
                <a:solidFill>
                  <a:srgbClr val="000000"/>
                </a:solidFill>
              </a:rPr>
              <a:t>1</a:t>
            </a:r>
            <a:endParaRPr lang="en-US" sz="2000">
              <a:solidFill>
                <a:schemeClr val="bg1"/>
              </a:solidFill>
              <a:latin typeface="Symbol" pitchFamily="18" charset="2"/>
            </a:endParaRPr>
          </a:p>
        </p:txBody>
      </p:sp>
      <p:sp>
        <p:nvSpPr>
          <p:cNvPr id="1687" name="Text Box 850"/>
          <p:cNvSpPr txBox="1">
            <a:spLocks noChangeArrowheads="1"/>
          </p:cNvSpPr>
          <p:nvPr/>
        </p:nvSpPr>
        <p:spPr bwMode="auto">
          <a:xfrm>
            <a:off x="7126288" y="4941888"/>
            <a:ext cx="274637"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X</a:t>
            </a:r>
            <a:endParaRPr lang="en-US" sz="2000" i="1">
              <a:solidFill>
                <a:schemeClr val="bg1"/>
              </a:solidFill>
              <a:latin typeface="Times New Roman" pitchFamily="18" charset="0"/>
            </a:endParaRPr>
          </a:p>
        </p:txBody>
      </p:sp>
      <p:sp>
        <p:nvSpPr>
          <p:cNvPr id="1688" name="Text Box 851"/>
          <p:cNvSpPr txBox="1">
            <a:spLocks noChangeArrowheads="1"/>
          </p:cNvSpPr>
          <p:nvPr/>
        </p:nvSpPr>
        <p:spPr bwMode="auto">
          <a:xfrm rot="-783281">
            <a:off x="6786563" y="2019300"/>
            <a:ext cx="1220787"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Y </a:t>
            </a:r>
            <a:r>
              <a:rPr lang="en-US" sz="1800" b="1">
                <a:solidFill>
                  <a:srgbClr val="000000"/>
                </a:solidFill>
              </a:rPr>
              <a:t>= </a:t>
            </a:r>
            <a:r>
              <a:rPr lang="en-US" sz="1800" b="1" i="1">
                <a:solidFill>
                  <a:srgbClr val="000000"/>
                </a:solidFill>
                <a:latin typeface="Symbol" pitchFamily="18" charset="2"/>
              </a:rPr>
              <a:t>b</a:t>
            </a:r>
            <a:r>
              <a:rPr lang="en-US" sz="1800" b="1" baseline="-25000">
                <a:solidFill>
                  <a:srgbClr val="000000"/>
                </a:solidFill>
              </a:rPr>
              <a:t>1</a:t>
            </a:r>
            <a:r>
              <a:rPr lang="en-US" sz="1800" b="1" i="1">
                <a:solidFill>
                  <a:srgbClr val="000000"/>
                </a:solidFill>
              </a:rPr>
              <a:t> </a:t>
            </a:r>
            <a:r>
              <a:rPr lang="en-US" sz="1800" b="1">
                <a:solidFill>
                  <a:srgbClr val="000000"/>
                </a:solidFill>
              </a:rPr>
              <a:t>+</a:t>
            </a:r>
            <a:r>
              <a:rPr lang="en-US" sz="1800" b="1" i="1">
                <a:solidFill>
                  <a:srgbClr val="000000"/>
                </a:solidFill>
                <a:latin typeface="Symbol" pitchFamily="18" charset="2"/>
              </a:rPr>
              <a:t>b</a:t>
            </a:r>
            <a:r>
              <a:rPr lang="en-US" sz="1800" b="1" baseline="-25000">
                <a:solidFill>
                  <a:srgbClr val="000000"/>
                </a:solidFill>
              </a:rPr>
              <a:t>2</a:t>
            </a:r>
            <a:r>
              <a:rPr lang="en-US" sz="1800" b="1" i="1">
                <a:solidFill>
                  <a:srgbClr val="000000"/>
                </a:solidFill>
              </a:rPr>
              <a:t>X</a:t>
            </a:r>
          </a:p>
        </p:txBody>
      </p:sp>
      <p:sp>
        <p:nvSpPr>
          <p:cNvPr id="1689" name="Text Box 852"/>
          <p:cNvSpPr txBox="1">
            <a:spLocks noChangeArrowheads="1"/>
          </p:cNvSpPr>
          <p:nvPr/>
        </p:nvSpPr>
        <p:spPr bwMode="auto">
          <a:xfrm>
            <a:off x="1190625" y="782638"/>
            <a:ext cx="274638"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Y</a:t>
            </a:r>
            <a:endParaRPr lang="en-US" sz="2000" i="1">
              <a:solidFill>
                <a:schemeClr val="bg1"/>
              </a:solidFill>
              <a:latin typeface="Times New Roman" pitchFamily="18" charset="0"/>
            </a:endParaRPr>
          </a:p>
        </p:txBody>
      </p:sp>
      <p:sp>
        <p:nvSpPr>
          <p:cNvPr id="848"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smtClean="0"/>
              <a:t>HETEROSKEDASTICITY</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28004"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15</a:t>
            </a:r>
          </a:p>
        </p:txBody>
      </p:sp>
      <p:sp>
        <p:nvSpPr>
          <p:cNvPr id="128006"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other is that OLS is an inefficient estimation technique.  An alternative technique which gives relatively high weight to the relatively low-variance observations should tend to yield more accurate estimates.</a:t>
            </a:r>
          </a:p>
        </p:txBody>
      </p:sp>
      <p:sp>
        <p:nvSpPr>
          <p:cNvPr id="84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851" name="Rectangle 850"/>
          <p:cNvSpPr/>
          <p:nvPr/>
        </p:nvSpPr>
        <p:spPr bwMode="auto">
          <a:xfrm>
            <a:off x="612000" y="650775"/>
            <a:ext cx="7920000" cy="478215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852" name="Line 2"/>
          <p:cNvSpPr>
            <a:spLocks noChangeShapeType="1"/>
          </p:cNvSpPr>
          <p:nvPr/>
        </p:nvSpPr>
        <p:spPr bwMode="auto">
          <a:xfrm>
            <a:off x="2808288" y="828675"/>
            <a:ext cx="0" cy="4113213"/>
          </a:xfrm>
          <a:prstGeom prst="line">
            <a:avLst/>
          </a:prstGeom>
          <a:noFill/>
          <a:ln w="19050">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53" name="Line 7"/>
          <p:cNvSpPr>
            <a:spLocks noChangeShapeType="1"/>
          </p:cNvSpPr>
          <p:nvPr/>
        </p:nvSpPr>
        <p:spPr bwMode="auto">
          <a:xfrm>
            <a:off x="1457325" y="828675"/>
            <a:ext cx="0" cy="4113213"/>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54" name="Line 8"/>
          <p:cNvSpPr>
            <a:spLocks noChangeShapeType="1"/>
          </p:cNvSpPr>
          <p:nvPr/>
        </p:nvSpPr>
        <p:spPr bwMode="auto">
          <a:xfrm>
            <a:off x="1455738" y="4941888"/>
            <a:ext cx="5849937" cy="0"/>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55" name="Line 9"/>
          <p:cNvSpPr>
            <a:spLocks noChangeAspect="1" noChangeShapeType="1"/>
          </p:cNvSpPr>
          <p:nvPr/>
        </p:nvSpPr>
        <p:spPr bwMode="auto">
          <a:xfrm flipV="1">
            <a:off x="1455738" y="2509838"/>
            <a:ext cx="5640387" cy="1511300"/>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56" name="Oval 17"/>
          <p:cNvSpPr>
            <a:spLocks noChangeAspect="1" noChangeArrowheads="1"/>
          </p:cNvSpPr>
          <p:nvPr/>
        </p:nvSpPr>
        <p:spPr bwMode="auto">
          <a:xfrm>
            <a:off x="2754313" y="3606800"/>
            <a:ext cx="109537" cy="106363"/>
          </a:xfrm>
          <a:prstGeom prst="ellipse">
            <a:avLst/>
          </a:prstGeom>
          <a:solidFill>
            <a:srgbClr val="C0C0C0"/>
          </a:solidFill>
          <a:ln w="19050">
            <a:solidFill>
              <a:srgbClr val="000000"/>
            </a:solidFill>
            <a:round/>
            <a:headEnd/>
            <a:tailEnd/>
          </a:ln>
        </p:spPr>
        <p:txBody>
          <a:bodyPr/>
          <a:lstStyle/>
          <a:p>
            <a:endParaRPr lang="en-GB"/>
          </a:p>
        </p:txBody>
      </p:sp>
      <p:sp>
        <p:nvSpPr>
          <p:cNvPr id="857" name="Line 18"/>
          <p:cNvSpPr>
            <a:spLocks noChangeShapeType="1"/>
          </p:cNvSpPr>
          <p:nvPr/>
        </p:nvSpPr>
        <p:spPr bwMode="auto">
          <a:xfrm flipV="1">
            <a:off x="2808288" y="4329113"/>
            <a:ext cx="1587" cy="57150"/>
          </a:xfrm>
          <a:prstGeom prst="line">
            <a:avLst/>
          </a:prstGeom>
          <a:noFill/>
          <a:ln w="0">
            <a:solidFill>
              <a:srgbClr val="969696"/>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58" name="Line 19"/>
          <p:cNvSpPr>
            <a:spLocks noChangeShapeType="1"/>
          </p:cNvSpPr>
          <p:nvPr/>
        </p:nvSpPr>
        <p:spPr bwMode="auto">
          <a:xfrm flipV="1">
            <a:off x="3805238" y="4333875"/>
            <a:ext cx="1587" cy="57150"/>
          </a:xfrm>
          <a:prstGeom prst="line">
            <a:avLst/>
          </a:prstGeom>
          <a:noFill/>
          <a:ln w="0">
            <a:solidFill>
              <a:srgbClr val="969696"/>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59" name="Line 20"/>
          <p:cNvSpPr>
            <a:spLocks noChangeShapeType="1"/>
          </p:cNvSpPr>
          <p:nvPr/>
        </p:nvSpPr>
        <p:spPr bwMode="auto">
          <a:xfrm flipV="1">
            <a:off x="4518025" y="4333875"/>
            <a:ext cx="1588" cy="57150"/>
          </a:xfrm>
          <a:prstGeom prst="line">
            <a:avLst/>
          </a:prstGeom>
          <a:noFill/>
          <a:ln w="0">
            <a:solidFill>
              <a:srgbClr val="969696"/>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60" name="Line 21"/>
          <p:cNvSpPr>
            <a:spLocks noChangeShapeType="1"/>
          </p:cNvSpPr>
          <p:nvPr/>
        </p:nvSpPr>
        <p:spPr bwMode="auto">
          <a:xfrm flipV="1">
            <a:off x="5524500" y="4333875"/>
            <a:ext cx="1588" cy="57150"/>
          </a:xfrm>
          <a:prstGeom prst="line">
            <a:avLst/>
          </a:prstGeom>
          <a:noFill/>
          <a:ln w="0">
            <a:solidFill>
              <a:srgbClr val="969696"/>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61" name="Line 22"/>
          <p:cNvSpPr>
            <a:spLocks noChangeShapeType="1"/>
          </p:cNvSpPr>
          <p:nvPr/>
        </p:nvSpPr>
        <p:spPr bwMode="auto">
          <a:xfrm flipV="1">
            <a:off x="6254750" y="4333875"/>
            <a:ext cx="1588" cy="57150"/>
          </a:xfrm>
          <a:prstGeom prst="line">
            <a:avLst/>
          </a:prstGeom>
          <a:noFill/>
          <a:ln w="0">
            <a:solidFill>
              <a:srgbClr val="969696"/>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62" name="Line 23"/>
          <p:cNvSpPr>
            <a:spLocks noChangeShapeType="1"/>
          </p:cNvSpPr>
          <p:nvPr/>
        </p:nvSpPr>
        <p:spPr bwMode="auto">
          <a:xfrm>
            <a:off x="4518025" y="828675"/>
            <a:ext cx="0" cy="4113213"/>
          </a:xfrm>
          <a:prstGeom prst="line">
            <a:avLst/>
          </a:prstGeom>
          <a:noFill/>
          <a:ln w="19050">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63" name="Line 24"/>
          <p:cNvSpPr>
            <a:spLocks noChangeShapeType="1"/>
          </p:cNvSpPr>
          <p:nvPr/>
        </p:nvSpPr>
        <p:spPr bwMode="auto">
          <a:xfrm>
            <a:off x="6254750" y="828675"/>
            <a:ext cx="0" cy="4113213"/>
          </a:xfrm>
          <a:prstGeom prst="line">
            <a:avLst/>
          </a:prstGeom>
          <a:noFill/>
          <a:ln w="19050">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64" name="Line 25"/>
          <p:cNvSpPr>
            <a:spLocks noChangeShapeType="1"/>
          </p:cNvSpPr>
          <p:nvPr/>
        </p:nvSpPr>
        <p:spPr bwMode="auto">
          <a:xfrm>
            <a:off x="5524500" y="827088"/>
            <a:ext cx="0" cy="4113212"/>
          </a:xfrm>
          <a:prstGeom prst="line">
            <a:avLst/>
          </a:prstGeom>
          <a:noFill/>
          <a:ln w="19050">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65" name="Line 26"/>
          <p:cNvSpPr>
            <a:spLocks noChangeShapeType="1"/>
          </p:cNvSpPr>
          <p:nvPr/>
        </p:nvSpPr>
        <p:spPr bwMode="auto">
          <a:xfrm>
            <a:off x="3805238" y="828675"/>
            <a:ext cx="0" cy="4113213"/>
          </a:xfrm>
          <a:prstGeom prst="line">
            <a:avLst/>
          </a:prstGeom>
          <a:noFill/>
          <a:ln w="19050">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66" name="Oval 27"/>
          <p:cNvSpPr>
            <a:spLocks noChangeAspect="1" noChangeArrowheads="1"/>
          </p:cNvSpPr>
          <p:nvPr/>
        </p:nvSpPr>
        <p:spPr bwMode="auto">
          <a:xfrm>
            <a:off x="3749675" y="3341688"/>
            <a:ext cx="109538" cy="106362"/>
          </a:xfrm>
          <a:prstGeom prst="ellipse">
            <a:avLst/>
          </a:prstGeom>
          <a:solidFill>
            <a:srgbClr val="C0C0C0"/>
          </a:solidFill>
          <a:ln w="19050">
            <a:solidFill>
              <a:srgbClr val="000000"/>
            </a:solidFill>
            <a:round/>
            <a:headEnd/>
            <a:tailEnd/>
          </a:ln>
        </p:spPr>
        <p:txBody>
          <a:bodyPr/>
          <a:lstStyle/>
          <a:p>
            <a:endParaRPr lang="en-GB"/>
          </a:p>
        </p:txBody>
      </p:sp>
      <p:sp>
        <p:nvSpPr>
          <p:cNvPr id="867" name="Oval 28"/>
          <p:cNvSpPr>
            <a:spLocks noChangeAspect="1" noChangeArrowheads="1"/>
          </p:cNvSpPr>
          <p:nvPr/>
        </p:nvSpPr>
        <p:spPr bwMode="auto">
          <a:xfrm>
            <a:off x="4464050" y="3159125"/>
            <a:ext cx="109538" cy="106363"/>
          </a:xfrm>
          <a:prstGeom prst="ellipse">
            <a:avLst/>
          </a:prstGeom>
          <a:solidFill>
            <a:srgbClr val="C0C0C0"/>
          </a:solidFill>
          <a:ln w="19050">
            <a:solidFill>
              <a:srgbClr val="000000"/>
            </a:solidFill>
            <a:round/>
            <a:headEnd/>
            <a:tailEnd/>
          </a:ln>
        </p:spPr>
        <p:txBody>
          <a:bodyPr/>
          <a:lstStyle/>
          <a:p>
            <a:endParaRPr lang="en-GB"/>
          </a:p>
        </p:txBody>
      </p:sp>
      <p:sp>
        <p:nvSpPr>
          <p:cNvPr id="868" name="Oval 29"/>
          <p:cNvSpPr>
            <a:spLocks noChangeAspect="1" noChangeArrowheads="1"/>
          </p:cNvSpPr>
          <p:nvPr/>
        </p:nvSpPr>
        <p:spPr bwMode="auto">
          <a:xfrm>
            <a:off x="5468938" y="2874963"/>
            <a:ext cx="109537" cy="106362"/>
          </a:xfrm>
          <a:prstGeom prst="ellipse">
            <a:avLst/>
          </a:prstGeom>
          <a:solidFill>
            <a:srgbClr val="C0C0C0"/>
          </a:solidFill>
          <a:ln w="19050">
            <a:solidFill>
              <a:srgbClr val="000000"/>
            </a:solidFill>
            <a:round/>
            <a:headEnd/>
            <a:tailEnd/>
          </a:ln>
        </p:spPr>
        <p:txBody>
          <a:bodyPr/>
          <a:lstStyle/>
          <a:p>
            <a:endParaRPr lang="en-GB"/>
          </a:p>
        </p:txBody>
      </p:sp>
      <p:sp>
        <p:nvSpPr>
          <p:cNvPr id="869" name="Oval 30"/>
          <p:cNvSpPr>
            <a:spLocks noChangeAspect="1" noChangeArrowheads="1"/>
          </p:cNvSpPr>
          <p:nvPr/>
        </p:nvSpPr>
        <p:spPr bwMode="auto">
          <a:xfrm>
            <a:off x="6200775" y="2692400"/>
            <a:ext cx="109538" cy="106363"/>
          </a:xfrm>
          <a:prstGeom prst="ellipse">
            <a:avLst/>
          </a:prstGeom>
          <a:solidFill>
            <a:srgbClr val="C0C0C0"/>
          </a:solidFill>
          <a:ln w="19050">
            <a:solidFill>
              <a:srgbClr val="000000"/>
            </a:solidFill>
            <a:round/>
            <a:headEnd/>
            <a:tailEnd/>
          </a:ln>
        </p:spPr>
        <p:txBody>
          <a:bodyPr/>
          <a:lstStyle/>
          <a:p>
            <a:endParaRPr lang="en-GB"/>
          </a:p>
        </p:txBody>
      </p:sp>
      <p:grpSp>
        <p:nvGrpSpPr>
          <p:cNvPr id="870" name="Group 31"/>
          <p:cNvGrpSpPr>
            <a:grpSpLocks/>
          </p:cNvGrpSpPr>
          <p:nvPr/>
        </p:nvGrpSpPr>
        <p:grpSpPr bwMode="auto">
          <a:xfrm rot="-16200000">
            <a:off x="3046412" y="3232151"/>
            <a:ext cx="384175" cy="850900"/>
            <a:chOff x="253" y="586"/>
            <a:chExt cx="3121" cy="1317"/>
          </a:xfrm>
        </p:grpSpPr>
        <p:sp>
          <p:nvSpPr>
            <p:cNvPr id="871" name="Line 32"/>
            <p:cNvSpPr>
              <a:spLocks noChangeShapeType="1"/>
            </p:cNvSpPr>
            <p:nvPr/>
          </p:nvSpPr>
          <p:spPr bwMode="auto">
            <a:xfrm>
              <a:off x="253"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72" name="Freeform 33"/>
            <p:cNvSpPr>
              <a:spLocks/>
            </p:cNvSpPr>
            <p:nvPr/>
          </p:nvSpPr>
          <p:spPr bwMode="auto">
            <a:xfrm>
              <a:off x="271"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73" name="Freeform 34"/>
            <p:cNvSpPr>
              <a:spLocks/>
            </p:cNvSpPr>
            <p:nvPr/>
          </p:nvSpPr>
          <p:spPr bwMode="auto">
            <a:xfrm>
              <a:off x="310" y="1902"/>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74" name="Line 35"/>
            <p:cNvSpPr>
              <a:spLocks noChangeShapeType="1"/>
            </p:cNvSpPr>
            <p:nvPr/>
          </p:nvSpPr>
          <p:spPr bwMode="auto">
            <a:xfrm>
              <a:off x="332"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75" name="Freeform 36"/>
            <p:cNvSpPr>
              <a:spLocks/>
            </p:cNvSpPr>
            <p:nvPr/>
          </p:nvSpPr>
          <p:spPr bwMode="auto">
            <a:xfrm>
              <a:off x="350" y="1900"/>
              <a:ext cx="22" cy="2"/>
            </a:xfrm>
            <a:custGeom>
              <a:avLst/>
              <a:gdLst>
                <a:gd name="T0" fmla="*/ 0 w 29"/>
                <a:gd name="T1" fmla="*/ 4 h 4"/>
                <a:gd name="T2" fmla="*/ 14 w 29"/>
                <a:gd name="T3" fmla="*/ 0 h 4"/>
                <a:gd name="T4" fmla="*/ 29 w 29"/>
                <a:gd name="T5" fmla="*/ 0 h 4"/>
              </a:gdLst>
              <a:ahLst/>
              <a:cxnLst>
                <a:cxn ang="0">
                  <a:pos x="T0" y="T1"/>
                </a:cxn>
                <a:cxn ang="0">
                  <a:pos x="T2" y="T3"/>
                </a:cxn>
                <a:cxn ang="0">
                  <a:pos x="T4" y="T5"/>
                </a:cxn>
              </a:cxnLst>
              <a:rect l="0" t="0" r="r" b="b"/>
              <a:pathLst>
                <a:path w="29" h="4">
                  <a:moveTo>
                    <a:pt x="0" y="4"/>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76" name="Line 37"/>
            <p:cNvSpPr>
              <a:spLocks noChangeShapeType="1"/>
            </p:cNvSpPr>
            <p:nvPr/>
          </p:nvSpPr>
          <p:spPr bwMode="auto">
            <a:xfrm>
              <a:off x="372"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77" name="Line 38"/>
            <p:cNvSpPr>
              <a:spLocks noChangeShapeType="1"/>
            </p:cNvSpPr>
            <p:nvPr/>
          </p:nvSpPr>
          <p:spPr bwMode="auto">
            <a:xfrm>
              <a:off x="39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78" name="Freeform 39"/>
            <p:cNvSpPr>
              <a:spLocks/>
            </p:cNvSpPr>
            <p:nvPr/>
          </p:nvSpPr>
          <p:spPr bwMode="auto">
            <a:xfrm>
              <a:off x="408" y="1900"/>
              <a:ext cx="21"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79" name="Line 40"/>
            <p:cNvSpPr>
              <a:spLocks noChangeShapeType="1"/>
            </p:cNvSpPr>
            <p:nvPr/>
          </p:nvSpPr>
          <p:spPr bwMode="auto">
            <a:xfrm>
              <a:off x="42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80" name="Freeform 41"/>
            <p:cNvSpPr>
              <a:spLocks/>
            </p:cNvSpPr>
            <p:nvPr/>
          </p:nvSpPr>
          <p:spPr bwMode="auto">
            <a:xfrm>
              <a:off x="447"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81" name="Freeform 42"/>
            <p:cNvSpPr>
              <a:spLocks/>
            </p:cNvSpPr>
            <p:nvPr/>
          </p:nvSpPr>
          <p:spPr bwMode="auto">
            <a:xfrm>
              <a:off x="468" y="1897"/>
              <a:ext cx="18" cy="3"/>
            </a:xfrm>
            <a:custGeom>
              <a:avLst/>
              <a:gdLst>
                <a:gd name="T0" fmla="*/ 0 w 24"/>
                <a:gd name="T1" fmla="*/ 5 h 5"/>
                <a:gd name="T2" fmla="*/ 15 w 24"/>
                <a:gd name="T3" fmla="*/ 0 h 5"/>
                <a:gd name="T4" fmla="*/ 24 w 24"/>
                <a:gd name="T5" fmla="*/ 0 h 5"/>
              </a:gdLst>
              <a:ahLst/>
              <a:cxnLst>
                <a:cxn ang="0">
                  <a:pos x="T0" y="T1"/>
                </a:cxn>
                <a:cxn ang="0">
                  <a:pos x="T2" y="T3"/>
                </a:cxn>
                <a:cxn ang="0">
                  <a:pos x="T4" y="T5"/>
                </a:cxn>
              </a:cxnLst>
              <a:rect l="0" t="0" r="r" b="b"/>
              <a:pathLst>
                <a:path w="24" h="5">
                  <a:moveTo>
                    <a:pt x="0" y="5"/>
                  </a:moveTo>
                  <a:lnTo>
                    <a:pt x="15"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82" name="Line 43"/>
            <p:cNvSpPr>
              <a:spLocks noChangeShapeType="1"/>
            </p:cNvSpPr>
            <p:nvPr/>
          </p:nvSpPr>
          <p:spPr bwMode="auto">
            <a:xfrm>
              <a:off x="48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83" name="Freeform 44"/>
            <p:cNvSpPr>
              <a:spLocks/>
            </p:cNvSpPr>
            <p:nvPr/>
          </p:nvSpPr>
          <p:spPr bwMode="auto">
            <a:xfrm>
              <a:off x="504" y="1897"/>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84" name="Line 45"/>
            <p:cNvSpPr>
              <a:spLocks noChangeShapeType="1"/>
            </p:cNvSpPr>
            <p:nvPr/>
          </p:nvSpPr>
          <p:spPr bwMode="auto">
            <a:xfrm>
              <a:off x="52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85" name="Freeform 46"/>
            <p:cNvSpPr>
              <a:spLocks/>
            </p:cNvSpPr>
            <p:nvPr/>
          </p:nvSpPr>
          <p:spPr bwMode="auto">
            <a:xfrm>
              <a:off x="544" y="1895"/>
              <a:ext cx="22" cy="2"/>
            </a:xfrm>
            <a:custGeom>
              <a:avLst/>
              <a:gdLst>
                <a:gd name="T0" fmla="*/ 0 w 29"/>
                <a:gd name="T1" fmla="*/ 5 h 5"/>
                <a:gd name="T2" fmla="*/ 14 w 29"/>
                <a:gd name="T3" fmla="*/ 0 h 5"/>
                <a:gd name="T4" fmla="*/ 29 w 29"/>
                <a:gd name="T5" fmla="*/ 0 h 5"/>
              </a:gdLst>
              <a:ahLst/>
              <a:cxnLst>
                <a:cxn ang="0">
                  <a:pos x="T0" y="T1"/>
                </a:cxn>
                <a:cxn ang="0">
                  <a:pos x="T2" y="T3"/>
                </a:cxn>
                <a:cxn ang="0">
                  <a:pos x="T4" y="T5"/>
                </a:cxn>
              </a:cxnLst>
              <a:rect l="0" t="0" r="r" b="b"/>
              <a:pathLst>
                <a:path w="29" h="5">
                  <a:moveTo>
                    <a:pt x="0" y="5"/>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86" name="Line 47"/>
            <p:cNvSpPr>
              <a:spLocks noChangeShapeType="1"/>
            </p:cNvSpPr>
            <p:nvPr/>
          </p:nvSpPr>
          <p:spPr bwMode="auto">
            <a:xfrm>
              <a:off x="566"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87" name="Freeform 48"/>
            <p:cNvSpPr>
              <a:spLocks/>
            </p:cNvSpPr>
            <p:nvPr/>
          </p:nvSpPr>
          <p:spPr bwMode="auto">
            <a:xfrm>
              <a:off x="584" y="1892"/>
              <a:ext cx="22" cy="3"/>
            </a:xfrm>
            <a:custGeom>
              <a:avLst/>
              <a:gdLst>
                <a:gd name="T0" fmla="*/ 0 w 29"/>
                <a:gd name="T1" fmla="*/ 5 h 5"/>
                <a:gd name="T2" fmla="*/ 14 w 29"/>
                <a:gd name="T3" fmla="*/ 5 h 5"/>
                <a:gd name="T4" fmla="*/ 29 w 29"/>
                <a:gd name="T5" fmla="*/ 0 h 5"/>
              </a:gdLst>
              <a:ahLst/>
              <a:cxnLst>
                <a:cxn ang="0">
                  <a:pos x="T0" y="T1"/>
                </a:cxn>
                <a:cxn ang="0">
                  <a:pos x="T2" y="T3"/>
                </a:cxn>
                <a:cxn ang="0">
                  <a:pos x="T4" y="T5"/>
                </a:cxn>
              </a:cxnLst>
              <a:rect l="0" t="0" r="r" b="b"/>
              <a:pathLst>
                <a:path w="29" h="5">
                  <a:moveTo>
                    <a:pt x="0" y="5"/>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88" name="Line 49"/>
            <p:cNvSpPr>
              <a:spLocks noChangeShapeType="1"/>
            </p:cNvSpPr>
            <p:nvPr/>
          </p:nvSpPr>
          <p:spPr bwMode="auto">
            <a:xfrm flipV="1">
              <a:off x="606"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89" name="Line 50"/>
            <p:cNvSpPr>
              <a:spLocks noChangeShapeType="1"/>
            </p:cNvSpPr>
            <p:nvPr/>
          </p:nvSpPr>
          <p:spPr bwMode="auto">
            <a:xfrm>
              <a:off x="624"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90" name="Freeform 51"/>
            <p:cNvSpPr>
              <a:spLocks/>
            </p:cNvSpPr>
            <p:nvPr/>
          </p:nvSpPr>
          <p:spPr bwMode="auto">
            <a:xfrm>
              <a:off x="642" y="1887"/>
              <a:ext cx="21" cy="2"/>
            </a:xfrm>
            <a:custGeom>
              <a:avLst/>
              <a:gdLst>
                <a:gd name="T0" fmla="*/ 0 w 28"/>
                <a:gd name="T1" fmla="*/ 4 h 4"/>
                <a:gd name="T2" fmla="*/ 14 w 28"/>
                <a:gd name="T3" fmla="*/ 4 h 4"/>
                <a:gd name="T4" fmla="*/ 28 w 28"/>
                <a:gd name="T5" fmla="*/ 0 h 4"/>
              </a:gdLst>
              <a:ahLst/>
              <a:cxnLst>
                <a:cxn ang="0">
                  <a:pos x="T0" y="T1"/>
                </a:cxn>
                <a:cxn ang="0">
                  <a:pos x="T2" y="T3"/>
                </a:cxn>
                <a:cxn ang="0">
                  <a:pos x="T4" y="T5"/>
                </a:cxn>
              </a:cxnLst>
              <a:rect l="0" t="0" r="r" b="b"/>
              <a:pathLst>
                <a:path w="28" h="4">
                  <a:moveTo>
                    <a:pt x="0" y="4"/>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91" name="Line 52"/>
            <p:cNvSpPr>
              <a:spLocks noChangeShapeType="1"/>
            </p:cNvSpPr>
            <p:nvPr/>
          </p:nvSpPr>
          <p:spPr bwMode="auto">
            <a:xfrm flipV="1">
              <a:off x="663"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92" name="Freeform 53"/>
            <p:cNvSpPr>
              <a:spLocks/>
            </p:cNvSpPr>
            <p:nvPr/>
          </p:nvSpPr>
          <p:spPr bwMode="auto">
            <a:xfrm>
              <a:off x="681" y="1881"/>
              <a:ext cx="22" cy="3"/>
            </a:xfrm>
            <a:custGeom>
              <a:avLst/>
              <a:gdLst>
                <a:gd name="T0" fmla="*/ 0 w 29"/>
                <a:gd name="T1" fmla="*/ 5 h 5"/>
                <a:gd name="T2" fmla="*/ 15 w 29"/>
                <a:gd name="T3" fmla="*/ 5 h 5"/>
                <a:gd name="T4" fmla="*/ 29 w 29"/>
                <a:gd name="T5" fmla="*/ 0 h 5"/>
              </a:gdLst>
              <a:ahLst/>
              <a:cxnLst>
                <a:cxn ang="0">
                  <a:pos x="T0" y="T1"/>
                </a:cxn>
                <a:cxn ang="0">
                  <a:pos x="T2" y="T3"/>
                </a:cxn>
                <a:cxn ang="0">
                  <a:pos x="T4" y="T5"/>
                </a:cxn>
              </a:cxnLst>
              <a:rect l="0" t="0" r="r" b="b"/>
              <a:pathLst>
                <a:path w="29" h="5">
                  <a:moveTo>
                    <a:pt x="0" y="5"/>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93" name="Line 54"/>
            <p:cNvSpPr>
              <a:spLocks noChangeShapeType="1"/>
            </p:cNvSpPr>
            <p:nvPr/>
          </p:nvSpPr>
          <p:spPr bwMode="auto">
            <a:xfrm flipV="1">
              <a:off x="703"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94" name="Line 55"/>
            <p:cNvSpPr>
              <a:spLocks noChangeShapeType="1"/>
            </p:cNvSpPr>
            <p:nvPr/>
          </p:nvSpPr>
          <p:spPr bwMode="auto">
            <a:xfrm flipV="1">
              <a:off x="721"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95" name="Freeform 56"/>
            <p:cNvSpPr>
              <a:spLocks/>
            </p:cNvSpPr>
            <p:nvPr/>
          </p:nvSpPr>
          <p:spPr bwMode="auto">
            <a:xfrm>
              <a:off x="739" y="1868"/>
              <a:ext cx="21" cy="5"/>
            </a:xfrm>
            <a:custGeom>
              <a:avLst/>
              <a:gdLst>
                <a:gd name="T0" fmla="*/ 0 w 29"/>
                <a:gd name="T1" fmla="*/ 10 h 10"/>
                <a:gd name="T2" fmla="*/ 15 w 29"/>
                <a:gd name="T3" fmla="*/ 5 h 10"/>
                <a:gd name="T4" fmla="*/ 29 w 29"/>
                <a:gd name="T5" fmla="*/ 0 h 10"/>
              </a:gdLst>
              <a:ahLst/>
              <a:cxnLst>
                <a:cxn ang="0">
                  <a:pos x="T0" y="T1"/>
                </a:cxn>
                <a:cxn ang="0">
                  <a:pos x="T2" y="T3"/>
                </a:cxn>
                <a:cxn ang="0">
                  <a:pos x="T4" y="T5"/>
                </a:cxn>
              </a:cxnLst>
              <a:rect l="0" t="0" r="r" b="b"/>
              <a:pathLst>
                <a:path w="29" h="10">
                  <a:moveTo>
                    <a:pt x="0" y="10"/>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96" name="Line 57"/>
            <p:cNvSpPr>
              <a:spLocks noChangeShapeType="1"/>
            </p:cNvSpPr>
            <p:nvPr/>
          </p:nvSpPr>
          <p:spPr bwMode="auto">
            <a:xfrm flipV="1">
              <a:off x="760"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97" name="Freeform 58"/>
            <p:cNvSpPr>
              <a:spLocks/>
            </p:cNvSpPr>
            <p:nvPr/>
          </p:nvSpPr>
          <p:spPr bwMode="auto">
            <a:xfrm>
              <a:off x="778" y="1857"/>
              <a:ext cx="22" cy="5"/>
            </a:xfrm>
            <a:custGeom>
              <a:avLst/>
              <a:gdLst>
                <a:gd name="T0" fmla="*/ 0 w 29"/>
                <a:gd name="T1" fmla="*/ 9 h 9"/>
                <a:gd name="T2" fmla="*/ 14 w 29"/>
                <a:gd name="T3" fmla="*/ 5 h 9"/>
                <a:gd name="T4" fmla="*/ 29 w 29"/>
                <a:gd name="T5" fmla="*/ 0 h 9"/>
              </a:gdLst>
              <a:ahLst/>
              <a:cxnLst>
                <a:cxn ang="0">
                  <a:pos x="T0" y="T1"/>
                </a:cxn>
                <a:cxn ang="0">
                  <a:pos x="T2" y="T3"/>
                </a:cxn>
                <a:cxn ang="0">
                  <a:pos x="T4" y="T5"/>
                </a:cxn>
              </a:cxnLst>
              <a:rect l="0" t="0" r="r" b="b"/>
              <a:pathLst>
                <a:path w="29" h="9">
                  <a:moveTo>
                    <a:pt x="0" y="9"/>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98" name="Line 59"/>
            <p:cNvSpPr>
              <a:spLocks noChangeShapeType="1"/>
            </p:cNvSpPr>
            <p:nvPr/>
          </p:nvSpPr>
          <p:spPr bwMode="auto">
            <a:xfrm flipV="1">
              <a:off x="800"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99" name="Freeform 60"/>
            <p:cNvSpPr>
              <a:spLocks/>
            </p:cNvSpPr>
            <p:nvPr/>
          </p:nvSpPr>
          <p:spPr bwMode="auto">
            <a:xfrm>
              <a:off x="818" y="1846"/>
              <a:ext cx="21" cy="5"/>
            </a:xfrm>
            <a:custGeom>
              <a:avLst/>
              <a:gdLst>
                <a:gd name="T0" fmla="*/ 0 w 28"/>
                <a:gd name="T1" fmla="*/ 9 h 9"/>
                <a:gd name="T2" fmla="*/ 14 w 28"/>
                <a:gd name="T3" fmla="*/ 4 h 9"/>
                <a:gd name="T4" fmla="*/ 28 w 28"/>
                <a:gd name="T5" fmla="*/ 0 h 9"/>
              </a:gdLst>
              <a:ahLst/>
              <a:cxnLst>
                <a:cxn ang="0">
                  <a:pos x="T0" y="T1"/>
                </a:cxn>
                <a:cxn ang="0">
                  <a:pos x="T2" y="T3"/>
                </a:cxn>
                <a:cxn ang="0">
                  <a:pos x="T4" y="T5"/>
                </a:cxn>
              </a:cxnLst>
              <a:rect l="0" t="0" r="r" b="b"/>
              <a:pathLst>
                <a:path w="28" h="9">
                  <a:moveTo>
                    <a:pt x="0" y="9"/>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00" name="Line 61"/>
            <p:cNvSpPr>
              <a:spLocks noChangeShapeType="1"/>
            </p:cNvSpPr>
            <p:nvPr/>
          </p:nvSpPr>
          <p:spPr bwMode="auto">
            <a:xfrm flipV="1">
              <a:off x="839"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01" name="Line 62"/>
            <p:cNvSpPr>
              <a:spLocks noChangeShapeType="1"/>
            </p:cNvSpPr>
            <p:nvPr/>
          </p:nvSpPr>
          <p:spPr bwMode="auto">
            <a:xfrm flipV="1">
              <a:off x="857"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02" name="Freeform 63"/>
            <p:cNvSpPr>
              <a:spLocks/>
            </p:cNvSpPr>
            <p:nvPr/>
          </p:nvSpPr>
          <p:spPr bwMode="auto">
            <a:xfrm>
              <a:off x="875" y="1819"/>
              <a:ext cx="22" cy="11"/>
            </a:xfrm>
            <a:custGeom>
              <a:avLst/>
              <a:gdLst>
                <a:gd name="T0" fmla="*/ 0 w 29"/>
                <a:gd name="T1" fmla="*/ 19 h 19"/>
                <a:gd name="T2" fmla="*/ 15 w 29"/>
                <a:gd name="T3" fmla="*/ 9 h 19"/>
                <a:gd name="T4" fmla="*/ 29 w 29"/>
                <a:gd name="T5" fmla="*/ 0 h 19"/>
              </a:gdLst>
              <a:ahLst/>
              <a:cxnLst>
                <a:cxn ang="0">
                  <a:pos x="T0" y="T1"/>
                </a:cxn>
                <a:cxn ang="0">
                  <a:pos x="T2" y="T3"/>
                </a:cxn>
                <a:cxn ang="0">
                  <a:pos x="T4" y="T5"/>
                </a:cxn>
              </a:cxnLst>
              <a:rect l="0" t="0" r="r" b="b"/>
              <a:pathLst>
                <a:path w="29" h="19">
                  <a:moveTo>
                    <a:pt x="0" y="19"/>
                  </a:moveTo>
                  <a:lnTo>
                    <a:pt x="15" y="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03" name="Line 64"/>
            <p:cNvSpPr>
              <a:spLocks noChangeShapeType="1"/>
            </p:cNvSpPr>
            <p:nvPr/>
          </p:nvSpPr>
          <p:spPr bwMode="auto">
            <a:xfrm flipV="1">
              <a:off x="897"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04" name="Freeform 65"/>
            <p:cNvSpPr>
              <a:spLocks/>
            </p:cNvSpPr>
            <p:nvPr/>
          </p:nvSpPr>
          <p:spPr bwMode="auto">
            <a:xfrm>
              <a:off x="915" y="1797"/>
              <a:ext cx="22" cy="11"/>
            </a:xfrm>
            <a:custGeom>
              <a:avLst/>
              <a:gdLst>
                <a:gd name="T0" fmla="*/ 0 w 29"/>
                <a:gd name="T1" fmla="*/ 19 h 19"/>
                <a:gd name="T2" fmla="*/ 15 w 29"/>
                <a:gd name="T3" fmla="*/ 10 h 19"/>
                <a:gd name="T4" fmla="*/ 29 w 29"/>
                <a:gd name="T5" fmla="*/ 0 h 19"/>
              </a:gdLst>
              <a:ahLst/>
              <a:cxnLst>
                <a:cxn ang="0">
                  <a:pos x="T0" y="T1"/>
                </a:cxn>
                <a:cxn ang="0">
                  <a:pos x="T2" y="T3"/>
                </a:cxn>
                <a:cxn ang="0">
                  <a:pos x="T4" y="T5"/>
                </a:cxn>
              </a:cxnLst>
              <a:rect l="0" t="0" r="r" b="b"/>
              <a:pathLst>
                <a:path w="29" h="19">
                  <a:moveTo>
                    <a:pt x="0" y="19"/>
                  </a:moveTo>
                  <a:lnTo>
                    <a:pt x="15" y="1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05" name="Line 66"/>
            <p:cNvSpPr>
              <a:spLocks noChangeShapeType="1"/>
            </p:cNvSpPr>
            <p:nvPr/>
          </p:nvSpPr>
          <p:spPr bwMode="auto">
            <a:xfrm flipV="1">
              <a:off x="937"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06" name="Line 67"/>
            <p:cNvSpPr>
              <a:spLocks noChangeShapeType="1"/>
            </p:cNvSpPr>
            <p:nvPr/>
          </p:nvSpPr>
          <p:spPr bwMode="auto">
            <a:xfrm flipV="1">
              <a:off x="955"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07" name="Freeform 68"/>
            <p:cNvSpPr>
              <a:spLocks/>
            </p:cNvSpPr>
            <p:nvPr/>
          </p:nvSpPr>
          <p:spPr bwMode="auto">
            <a:xfrm>
              <a:off x="973" y="1757"/>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08" name="Line 69"/>
            <p:cNvSpPr>
              <a:spLocks noChangeShapeType="1"/>
            </p:cNvSpPr>
            <p:nvPr/>
          </p:nvSpPr>
          <p:spPr bwMode="auto">
            <a:xfrm flipV="1">
              <a:off x="995"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09" name="Freeform 70"/>
            <p:cNvSpPr>
              <a:spLocks/>
            </p:cNvSpPr>
            <p:nvPr/>
          </p:nvSpPr>
          <p:spPr bwMode="auto">
            <a:xfrm>
              <a:off x="1013" y="1725"/>
              <a:ext cx="21" cy="15"/>
            </a:xfrm>
            <a:custGeom>
              <a:avLst/>
              <a:gdLst>
                <a:gd name="T0" fmla="*/ 0 w 28"/>
                <a:gd name="T1" fmla="*/ 28 h 28"/>
                <a:gd name="T2" fmla="*/ 14 w 28"/>
                <a:gd name="T3" fmla="*/ 14 h 28"/>
                <a:gd name="T4" fmla="*/ 28 w 28"/>
                <a:gd name="T5" fmla="*/ 0 h 28"/>
              </a:gdLst>
              <a:ahLst/>
              <a:cxnLst>
                <a:cxn ang="0">
                  <a:pos x="T0" y="T1"/>
                </a:cxn>
                <a:cxn ang="0">
                  <a:pos x="T2" y="T3"/>
                </a:cxn>
                <a:cxn ang="0">
                  <a:pos x="T4" y="T5"/>
                </a:cxn>
              </a:cxnLst>
              <a:rect l="0" t="0" r="r" b="b"/>
              <a:pathLst>
                <a:path w="28" h="28">
                  <a:moveTo>
                    <a:pt x="0" y="28"/>
                  </a:moveTo>
                  <a:lnTo>
                    <a:pt x="14" y="1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10" name="Line 71"/>
            <p:cNvSpPr>
              <a:spLocks noChangeShapeType="1"/>
            </p:cNvSpPr>
            <p:nvPr/>
          </p:nvSpPr>
          <p:spPr bwMode="auto">
            <a:xfrm flipV="1">
              <a:off x="1034"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11" name="Freeform 72"/>
            <p:cNvSpPr>
              <a:spLocks/>
            </p:cNvSpPr>
            <p:nvPr/>
          </p:nvSpPr>
          <p:spPr bwMode="auto">
            <a:xfrm>
              <a:off x="1052" y="1686"/>
              <a:ext cx="21" cy="20"/>
            </a:xfrm>
            <a:custGeom>
              <a:avLst/>
              <a:gdLst>
                <a:gd name="T0" fmla="*/ 0 w 29"/>
                <a:gd name="T1" fmla="*/ 34 h 34"/>
                <a:gd name="T2" fmla="*/ 15 w 29"/>
                <a:gd name="T3" fmla="*/ 20 h 34"/>
                <a:gd name="T4" fmla="*/ 29 w 29"/>
                <a:gd name="T5" fmla="*/ 0 h 34"/>
              </a:gdLst>
              <a:ahLst/>
              <a:cxnLst>
                <a:cxn ang="0">
                  <a:pos x="T0" y="T1"/>
                </a:cxn>
                <a:cxn ang="0">
                  <a:pos x="T2" y="T3"/>
                </a:cxn>
                <a:cxn ang="0">
                  <a:pos x="T4" y="T5"/>
                </a:cxn>
              </a:cxnLst>
              <a:rect l="0" t="0" r="r" b="b"/>
              <a:pathLst>
                <a:path w="29" h="34">
                  <a:moveTo>
                    <a:pt x="0" y="34"/>
                  </a:moveTo>
                  <a:lnTo>
                    <a:pt x="15" y="2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12" name="Line 73"/>
            <p:cNvSpPr>
              <a:spLocks noChangeShapeType="1"/>
            </p:cNvSpPr>
            <p:nvPr/>
          </p:nvSpPr>
          <p:spPr bwMode="auto">
            <a:xfrm flipV="1">
              <a:off x="1073"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13" name="Line 74"/>
            <p:cNvSpPr>
              <a:spLocks noChangeShapeType="1"/>
            </p:cNvSpPr>
            <p:nvPr/>
          </p:nvSpPr>
          <p:spPr bwMode="auto">
            <a:xfrm flipV="1">
              <a:off x="1091"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14" name="Freeform 75"/>
            <p:cNvSpPr>
              <a:spLocks/>
            </p:cNvSpPr>
            <p:nvPr/>
          </p:nvSpPr>
          <p:spPr bwMode="auto">
            <a:xfrm>
              <a:off x="1109" y="1617"/>
              <a:ext cx="22" cy="24"/>
            </a:xfrm>
            <a:custGeom>
              <a:avLst/>
              <a:gdLst>
                <a:gd name="T0" fmla="*/ 0 w 29"/>
                <a:gd name="T1" fmla="*/ 43 h 43"/>
                <a:gd name="T2" fmla="*/ 15 w 29"/>
                <a:gd name="T3" fmla="*/ 19 h 43"/>
                <a:gd name="T4" fmla="*/ 29 w 29"/>
                <a:gd name="T5" fmla="*/ 0 h 43"/>
              </a:gdLst>
              <a:ahLst/>
              <a:cxnLst>
                <a:cxn ang="0">
                  <a:pos x="T0" y="T1"/>
                </a:cxn>
                <a:cxn ang="0">
                  <a:pos x="T2" y="T3"/>
                </a:cxn>
                <a:cxn ang="0">
                  <a:pos x="T4" y="T5"/>
                </a:cxn>
              </a:cxnLst>
              <a:rect l="0" t="0" r="r" b="b"/>
              <a:pathLst>
                <a:path w="29" h="43">
                  <a:moveTo>
                    <a:pt x="0" y="43"/>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15" name="Line 76"/>
            <p:cNvSpPr>
              <a:spLocks noChangeShapeType="1"/>
            </p:cNvSpPr>
            <p:nvPr/>
          </p:nvSpPr>
          <p:spPr bwMode="auto">
            <a:xfrm flipV="1">
              <a:off x="1131"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16" name="Freeform 77"/>
            <p:cNvSpPr>
              <a:spLocks/>
            </p:cNvSpPr>
            <p:nvPr/>
          </p:nvSpPr>
          <p:spPr bwMode="auto">
            <a:xfrm>
              <a:off x="1149" y="1566"/>
              <a:ext cx="22" cy="27"/>
            </a:xfrm>
            <a:custGeom>
              <a:avLst/>
              <a:gdLst>
                <a:gd name="T0" fmla="*/ 0 w 29"/>
                <a:gd name="T1" fmla="*/ 48 h 48"/>
                <a:gd name="T2" fmla="*/ 14 w 29"/>
                <a:gd name="T3" fmla="*/ 24 h 48"/>
                <a:gd name="T4" fmla="*/ 29 w 29"/>
                <a:gd name="T5" fmla="*/ 0 h 48"/>
              </a:gdLst>
              <a:ahLst/>
              <a:cxnLst>
                <a:cxn ang="0">
                  <a:pos x="T0" y="T1"/>
                </a:cxn>
                <a:cxn ang="0">
                  <a:pos x="T2" y="T3"/>
                </a:cxn>
                <a:cxn ang="0">
                  <a:pos x="T4" y="T5"/>
                </a:cxn>
              </a:cxnLst>
              <a:rect l="0" t="0" r="r" b="b"/>
              <a:pathLst>
                <a:path w="29" h="48">
                  <a:moveTo>
                    <a:pt x="0" y="48"/>
                  </a:moveTo>
                  <a:lnTo>
                    <a:pt x="14" y="2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17" name="Line 78"/>
            <p:cNvSpPr>
              <a:spLocks noChangeShapeType="1"/>
            </p:cNvSpPr>
            <p:nvPr/>
          </p:nvSpPr>
          <p:spPr bwMode="auto">
            <a:xfrm flipV="1">
              <a:off x="1171"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18" name="Freeform 79"/>
            <p:cNvSpPr>
              <a:spLocks/>
            </p:cNvSpPr>
            <p:nvPr/>
          </p:nvSpPr>
          <p:spPr bwMode="auto">
            <a:xfrm>
              <a:off x="1189" y="1506"/>
              <a:ext cx="22" cy="30"/>
            </a:xfrm>
            <a:custGeom>
              <a:avLst/>
              <a:gdLst>
                <a:gd name="T0" fmla="*/ 0 w 29"/>
                <a:gd name="T1" fmla="*/ 53 h 53"/>
                <a:gd name="T2" fmla="*/ 14 w 29"/>
                <a:gd name="T3" fmla="*/ 29 h 53"/>
                <a:gd name="T4" fmla="*/ 29 w 29"/>
                <a:gd name="T5" fmla="*/ 0 h 53"/>
              </a:gdLst>
              <a:ahLst/>
              <a:cxnLst>
                <a:cxn ang="0">
                  <a:pos x="T0" y="T1"/>
                </a:cxn>
                <a:cxn ang="0">
                  <a:pos x="T2" y="T3"/>
                </a:cxn>
                <a:cxn ang="0">
                  <a:pos x="T4" y="T5"/>
                </a:cxn>
              </a:cxnLst>
              <a:rect l="0" t="0" r="r" b="b"/>
              <a:pathLst>
                <a:path w="29" h="53">
                  <a:moveTo>
                    <a:pt x="0" y="53"/>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19" name="Line 80"/>
            <p:cNvSpPr>
              <a:spLocks noChangeShapeType="1"/>
            </p:cNvSpPr>
            <p:nvPr/>
          </p:nvSpPr>
          <p:spPr bwMode="auto">
            <a:xfrm flipV="1">
              <a:off x="1211"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20" name="Line 81"/>
            <p:cNvSpPr>
              <a:spLocks noChangeShapeType="1"/>
            </p:cNvSpPr>
            <p:nvPr/>
          </p:nvSpPr>
          <p:spPr bwMode="auto">
            <a:xfrm flipV="1">
              <a:off x="1228"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21" name="Freeform 82"/>
            <p:cNvSpPr>
              <a:spLocks/>
            </p:cNvSpPr>
            <p:nvPr/>
          </p:nvSpPr>
          <p:spPr bwMode="auto">
            <a:xfrm>
              <a:off x="1246" y="1409"/>
              <a:ext cx="22" cy="32"/>
            </a:xfrm>
            <a:custGeom>
              <a:avLst/>
              <a:gdLst>
                <a:gd name="T0" fmla="*/ 0 w 29"/>
                <a:gd name="T1" fmla="*/ 58 h 58"/>
                <a:gd name="T2" fmla="*/ 15 w 29"/>
                <a:gd name="T3" fmla="*/ 29 h 58"/>
                <a:gd name="T4" fmla="*/ 29 w 29"/>
                <a:gd name="T5" fmla="*/ 0 h 58"/>
              </a:gdLst>
              <a:ahLst/>
              <a:cxnLst>
                <a:cxn ang="0">
                  <a:pos x="T0" y="T1"/>
                </a:cxn>
                <a:cxn ang="0">
                  <a:pos x="T2" y="T3"/>
                </a:cxn>
                <a:cxn ang="0">
                  <a:pos x="T4" y="T5"/>
                </a:cxn>
              </a:cxnLst>
              <a:rect l="0" t="0" r="r" b="b"/>
              <a:pathLst>
                <a:path w="29" h="58">
                  <a:moveTo>
                    <a:pt x="0" y="58"/>
                  </a:moveTo>
                  <a:lnTo>
                    <a:pt x="15"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22" name="Line 83"/>
            <p:cNvSpPr>
              <a:spLocks noChangeShapeType="1"/>
            </p:cNvSpPr>
            <p:nvPr/>
          </p:nvSpPr>
          <p:spPr bwMode="auto">
            <a:xfrm flipV="1">
              <a:off x="1268"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23" name="Freeform 84"/>
            <p:cNvSpPr>
              <a:spLocks/>
            </p:cNvSpPr>
            <p:nvPr/>
          </p:nvSpPr>
          <p:spPr bwMode="auto">
            <a:xfrm>
              <a:off x="1286" y="1336"/>
              <a:ext cx="22" cy="38"/>
            </a:xfrm>
            <a:custGeom>
              <a:avLst/>
              <a:gdLst>
                <a:gd name="T0" fmla="*/ 0 w 29"/>
                <a:gd name="T1" fmla="*/ 67 h 67"/>
                <a:gd name="T2" fmla="*/ 15 w 29"/>
                <a:gd name="T3" fmla="*/ 33 h 67"/>
                <a:gd name="T4" fmla="*/ 29 w 29"/>
                <a:gd name="T5" fmla="*/ 0 h 67"/>
              </a:gdLst>
              <a:ahLst/>
              <a:cxnLst>
                <a:cxn ang="0">
                  <a:pos x="T0" y="T1"/>
                </a:cxn>
                <a:cxn ang="0">
                  <a:pos x="T2" y="T3"/>
                </a:cxn>
                <a:cxn ang="0">
                  <a:pos x="T4" y="T5"/>
                </a:cxn>
              </a:cxnLst>
              <a:rect l="0" t="0" r="r" b="b"/>
              <a:pathLst>
                <a:path w="29" h="67">
                  <a:moveTo>
                    <a:pt x="0" y="67"/>
                  </a:moveTo>
                  <a:lnTo>
                    <a:pt x="15" y="33"/>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24" name="Line 85"/>
            <p:cNvSpPr>
              <a:spLocks noChangeShapeType="1"/>
            </p:cNvSpPr>
            <p:nvPr/>
          </p:nvSpPr>
          <p:spPr bwMode="auto">
            <a:xfrm flipV="1">
              <a:off x="1308"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25" name="Line 86"/>
            <p:cNvSpPr>
              <a:spLocks noChangeShapeType="1"/>
            </p:cNvSpPr>
            <p:nvPr/>
          </p:nvSpPr>
          <p:spPr bwMode="auto">
            <a:xfrm flipV="1">
              <a:off x="1326"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26" name="Freeform 87"/>
            <p:cNvSpPr>
              <a:spLocks/>
            </p:cNvSpPr>
            <p:nvPr/>
          </p:nvSpPr>
          <p:spPr bwMode="auto">
            <a:xfrm>
              <a:off x="1344" y="1222"/>
              <a:ext cx="21"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27" name="Freeform 88"/>
            <p:cNvSpPr>
              <a:spLocks/>
            </p:cNvSpPr>
            <p:nvPr/>
          </p:nvSpPr>
          <p:spPr bwMode="auto">
            <a:xfrm>
              <a:off x="1365" y="1182"/>
              <a:ext cx="18" cy="40"/>
            </a:xfrm>
            <a:custGeom>
              <a:avLst/>
              <a:gdLst>
                <a:gd name="T0" fmla="*/ 0 w 24"/>
                <a:gd name="T1" fmla="*/ 72 h 72"/>
                <a:gd name="T2" fmla="*/ 9 w 24"/>
                <a:gd name="T3" fmla="*/ 34 h 72"/>
                <a:gd name="T4" fmla="*/ 24 w 24"/>
                <a:gd name="T5" fmla="*/ 0 h 72"/>
              </a:gdLst>
              <a:ahLst/>
              <a:cxnLst>
                <a:cxn ang="0">
                  <a:pos x="T0" y="T1"/>
                </a:cxn>
                <a:cxn ang="0">
                  <a:pos x="T2" y="T3"/>
                </a:cxn>
                <a:cxn ang="0">
                  <a:pos x="T4" y="T5"/>
                </a:cxn>
              </a:cxnLst>
              <a:rect l="0" t="0" r="r" b="b"/>
              <a:pathLst>
                <a:path w="24" h="72">
                  <a:moveTo>
                    <a:pt x="0" y="72"/>
                  </a:moveTo>
                  <a:lnTo>
                    <a:pt x="9" y="3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28" name="Freeform 89"/>
            <p:cNvSpPr>
              <a:spLocks/>
            </p:cNvSpPr>
            <p:nvPr/>
          </p:nvSpPr>
          <p:spPr bwMode="auto">
            <a:xfrm>
              <a:off x="1383" y="1144"/>
              <a:ext cx="22"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29" name="Line 90"/>
            <p:cNvSpPr>
              <a:spLocks noChangeShapeType="1"/>
            </p:cNvSpPr>
            <p:nvPr/>
          </p:nvSpPr>
          <p:spPr bwMode="auto">
            <a:xfrm flipV="1">
              <a:off x="1405"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30" name="Freeform 91"/>
            <p:cNvSpPr>
              <a:spLocks/>
            </p:cNvSpPr>
            <p:nvPr/>
          </p:nvSpPr>
          <p:spPr bwMode="auto">
            <a:xfrm>
              <a:off x="1423" y="1063"/>
              <a:ext cx="21" cy="41"/>
            </a:xfrm>
            <a:custGeom>
              <a:avLst/>
              <a:gdLst>
                <a:gd name="T0" fmla="*/ 0 w 28"/>
                <a:gd name="T1" fmla="*/ 72 h 72"/>
                <a:gd name="T2" fmla="*/ 14 w 28"/>
                <a:gd name="T3" fmla="*/ 34 h 72"/>
                <a:gd name="T4" fmla="*/ 28 w 28"/>
                <a:gd name="T5" fmla="*/ 0 h 72"/>
              </a:gdLst>
              <a:ahLst/>
              <a:cxnLst>
                <a:cxn ang="0">
                  <a:pos x="T0" y="T1"/>
                </a:cxn>
                <a:cxn ang="0">
                  <a:pos x="T2" y="T3"/>
                </a:cxn>
                <a:cxn ang="0">
                  <a:pos x="T4" y="T5"/>
                </a:cxn>
              </a:cxnLst>
              <a:rect l="0" t="0" r="r" b="b"/>
              <a:pathLst>
                <a:path w="28" h="72">
                  <a:moveTo>
                    <a:pt x="0" y="72"/>
                  </a:moveTo>
                  <a:lnTo>
                    <a:pt x="14" y="3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31" name="Line 92"/>
            <p:cNvSpPr>
              <a:spLocks noChangeShapeType="1"/>
            </p:cNvSpPr>
            <p:nvPr/>
          </p:nvSpPr>
          <p:spPr bwMode="auto">
            <a:xfrm flipV="1">
              <a:off x="1444"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32" name="Line 93"/>
            <p:cNvSpPr>
              <a:spLocks noChangeShapeType="1"/>
            </p:cNvSpPr>
            <p:nvPr/>
          </p:nvSpPr>
          <p:spPr bwMode="auto">
            <a:xfrm flipV="1">
              <a:off x="1462"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33" name="Freeform 94"/>
            <p:cNvSpPr>
              <a:spLocks/>
            </p:cNvSpPr>
            <p:nvPr/>
          </p:nvSpPr>
          <p:spPr bwMode="auto">
            <a:xfrm>
              <a:off x="1480" y="945"/>
              <a:ext cx="22" cy="40"/>
            </a:xfrm>
            <a:custGeom>
              <a:avLst/>
              <a:gdLst>
                <a:gd name="T0" fmla="*/ 0 w 29"/>
                <a:gd name="T1" fmla="*/ 72 h 72"/>
                <a:gd name="T2" fmla="*/ 15 w 29"/>
                <a:gd name="T3" fmla="*/ 34 h 72"/>
                <a:gd name="T4" fmla="*/ 29 w 29"/>
                <a:gd name="T5" fmla="*/ 0 h 72"/>
              </a:gdLst>
              <a:ahLst/>
              <a:cxnLst>
                <a:cxn ang="0">
                  <a:pos x="T0" y="T1"/>
                </a:cxn>
                <a:cxn ang="0">
                  <a:pos x="T2" y="T3"/>
                </a:cxn>
                <a:cxn ang="0">
                  <a:pos x="T4" y="T5"/>
                </a:cxn>
              </a:cxnLst>
              <a:rect l="0" t="0" r="r" b="b"/>
              <a:pathLst>
                <a:path w="29" h="72">
                  <a:moveTo>
                    <a:pt x="0" y="72"/>
                  </a:moveTo>
                  <a:lnTo>
                    <a:pt x="15"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34" name="Line 95"/>
            <p:cNvSpPr>
              <a:spLocks noChangeShapeType="1"/>
            </p:cNvSpPr>
            <p:nvPr/>
          </p:nvSpPr>
          <p:spPr bwMode="auto">
            <a:xfrm flipV="1">
              <a:off x="1502"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35" name="Freeform 96"/>
            <p:cNvSpPr>
              <a:spLocks/>
            </p:cNvSpPr>
            <p:nvPr/>
          </p:nvSpPr>
          <p:spPr bwMode="auto">
            <a:xfrm>
              <a:off x="1520" y="872"/>
              <a:ext cx="22" cy="35"/>
            </a:xfrm>
            <a:custGeom>
              <a:avLst/>
              <a:gdLst>
                <a:gd name="T0" fmla="*/ 0 w 29"/>
                <a:gd name="T1" fmla="*/ 62 h 62"/>
                <a:gd name="T2" fmla="*/ 14 w 29"/>
                <a:gd name="T3" fmla="*/ 28 h 62"/>
                <a:gd name="T4" fmla="*/ 29 w 29"/>
                <a:gd name="T5" fmla="*/ 0 h 62"/>
              </a:gdLst>
              <a:ahLst/>
              <a:cxnLst>
                <a:cxn ang="0">
                  <a:pos x="T0" y="T1"/>
                </a:cxn>
                <a:cxn ang="0">
                  <a:pos x="T2" y="T3"/>
                </a:cxn>
                <a:cxn ang="0">
                  <a:pos x="T4" y="T5"/>
                </a:cxn>
              </a:cxnLst>
              <a:rect l="0" t="0" r="r" b="b"/>
              <a:pathLst>
                <a:path w="29" h="62">
                  <a:moveTo>
                    <a:pt x="0" y="62"/>
                  </a:moveTo>
                  <a:lnTo>
                    <a:pt x="14" y="28"/>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36" name="Line 97"/>
            <p:cNvSpPr>
              <a:spLocks noChangeShapeType="1"/>
            </p:cNvSpPr>
            <p:nvPr/>
          </p:nvSpPr>
          <p:spPr bwMode="auto">
            <a:xfrm flipV="1">
              <a:off x="1542"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37" name="Line 98"/>
            <p:cNvSpPr>
              <a:spLocks noChangeShapeType="1"/>
            </p:cNvSpPr>
            <p:nvPr/>
          </p:nvSpPr>
          <p:spPr bwMode="auto">
            <a:xfrm flipV="1">
              <a:off x="1560"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38" name="Freeform 99"/>
            <p:cNvSpPr>
              <a:spLocks/>
            </p:cNvSpPr>
            <p:nvPr/>
          </p:nvSpPr>
          <p:spPr bwMode="auto">
            <a:xfrm>
              <a:off x="1578" y="769"/>
              <a:ext cx="22" cy="33"/>
            </a:xfrm>
            <a:custGeom>
              <a:avLst/>
              <a:gdLst>
                <a:gd name="T0" fmla="*/ 0 w 29"/>
                <a:gd name="T1" fmla="*/ 58 h 58"/>
                <a:gd name="T2" fmla="*/ 14 w 29"/>
                <a:gd name="T3" fmla="*/ 29 h 58"/>
                <a:gd name="T4" fmla="*/ 29 w 29"/>
                <a:gd name="T5" fmla="*/ 0 h 58"/>
              </a:gdLst>
              <a:ahLst/>
              <a:cxnLst>
                <a:cxn ang="0">
                  <a:pos x="T0" y="T1"/>
                </a:cxn>
                <a:cxn ang="0">
                  <a:pos x="T2" y="T3"/>
                </a:cxn>
                <a:cxn ang="0">
                  <a:pos x="T4" y="T5"/>
                </a:cxn>
              </a:cxnLst>
              <a:rect l="0" t="0" r="r" b="b"/>
              <a:pathLst>
                <a:path w="29" h="58">
                  <a:moveTo>
                    <a:pt x="0" y="58"/>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39" name="Line 100"/>
            <p:cNvSpPr>
              <a:spLocks noChangeShapeType="1"/>
            </p:cNvSpPr>
            <p:nvPr/>
          </p:nvSpPr>
          <p:spPr bwMode="auto">
            <a:xfrm flipV="1">
              <a:off x="1600"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40" name="Freeform 101"/>
            <p:cNvSpPr>
              <a:spLocks/>
            </p:cNvSpPr>
            <p:nvPr/>
          </p:nvSpPr>
          <p:spPr bwMode="auto">
            <a:xfrm>
              <a:off x="1618" y="712"/>
              <a:ext cx="21" cy="27"/>
            </a:xfrm>
            <a:custGeom>
              <a:avLst/>
              <a:gdLst>
                <a:gd name="T0" fmla="*/ 0 w 28"/>
                <a:gd name="T1" fmla="*/ 48 h 48"/>
                <a:gd name="T2" fmla="*/ 14 w 28"/>
                <a:gd name="T3" fmla="*/ 24 h 48"/>
                <a:gd name="T4" fmla="*/ 28 w 28"/>
                <a:gd name="T5" fmla="*/ 0 h 48"/>
              </a:gdLst>
              <a:ahLst/>
              <a:cxnLst>
                <a:cxn ang="0">
                  <a:pos x="T0" y="T1"/>
                </a:cxn>
                <a:cxn ang="0">
                  <a:pos x="T2" y="T3"/>
                </a:cxn>
                <a:cxn ang="0">
                  <a:pos x="T4" y="T5"/>
                </a:cxn>
              </a:cxnLst>
              <a:rect l="0" t="0" r="r" b="b"/>
              <a:pathLst>
                <a:path w="28" h="48">
                  <a:moveTo>
                    <a:pt x="0" y="48"/>
                  </a:moveTo>
                  <a:lnTo>
                    <a:pt x="14" y="2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41" name="Freeform 102"/>
            <p:cNvSpPr>
              <a:spLocks/>
            </p:cNvSpPr>
            <p:nvPr/>
          </p:nvSpPr>
          <p:spPr bwMode="auto">
            <a:xfrm>
              <a:off x="1639" y="686"/>
              <a:ext cx="18" cy="26"/>
            </a:xfrm>
            <a:custGeom>
              <a:avLst/>
              <a:gdLst>
                <a:gd name="T0" fmla="*/ 0 w 24"/>
                <a:gd name="T1" fmla="*/ 47 h 47"/>
                <a:gd name="T2" fmla="*/ 10 w 24"/>
                <a:gd name="T3" fmla="*/ 24 h 47"/>
                <a:gd name="T4" fmla="*/ 24 w 24"/>
                <a:gd name="T5" fmla="*/ 0 h 47"/>
              </a:gdLst>
              <a:ahLst/>
              <a:cxnLst>
                <a:cxn ang="0">
                  <a:pos x="T0" y="T1"/>
                </a:cxn>
                <a:cxn ang="0">
                  <a:pos x="T2" y="T3"/>
                </a:cxn>
                <a:cxn ang="0">
                  <a:pos x="T4" y="T5"/>
                </a:cxn>
              </a:cxnLst>
              <a:rect l="0" t="0" r="r" b="b"/>
              <a:pathLst>
                <a:path w="24" h="47">
                  <a:moveTo>
                    <a:pt x="0" y="47"/>
                  </a:moveTo>
                  <a:lnTo>
                    <a:pt x="10" y="2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42" name="Freeform 103"/>
            <p:cNvSpPr>
              <a:spLocks/>
            </p:cNvSpPr>
            <p:nvPr/>
          </p:nvSpPr>
          <p:spPr bwMode="auto">
            <a:xfrm>
              <a:off x="1657" y="664"/>
              <a:ext cx="21" cy="22"/>
            </a:xfrm>
            <a:custGeom>
              <a:avLst/>
              <a:gdLst>
                <a:gd name="T0" fmla="*/ 0 w 29"/>
                <a:gd name="T1" fmla="*/ 39 h 39"/>
                <a:gd name="T2" fmla="*/ 15 w 29"/>
                <a:gd name="T3" fmla="*/ 19 h 39"/>
                <a:gd name="T4" fmla="*/ 29 w 29"/>
                <a:gd name="T5" fmla="*/ 0 h 39"/>
              </a:gdLst>
              <a:ahLst/>
              <a:cxnLst>
                <a:cxn ang="0">
                  <a:pos x="T0" y="T1"/>
                </a:cxn>
                <a:cxn ang="0">
                  <a:pos x="T2" y="T3"/>
                </a:cxn>
                <a:cxn ang="0">
                  <a:pos x="T4" y="T5"/>
                </a:cxn>
              </a:cxnLst>
              <a:rect l="0" t="0" r="r" b="b"/>
              <a:pathLst>
                <a:path w="29" h="39">
                  <a:moveTo>
                    <a:pt x="0" y="39"/>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43" name="Freeform 104"/>
            <p:cNvSpPr>
              <a:spLocks/>
            </p:cNvSpPr>
            <p:nvPr/>
          </p:nvSpPr>
          <p:spPr bwMode="auto">
            <a:xfrm>
              <a:off x="1678" y="643"/>
              <a:ext cx="18" cy="21"/>
            </a:xfrm>
            <a:custGeom>
              <a:avLst/>
              <a:gdLst>
                <a:gd name="T0" fmla="*/ 0 w 24"/>
                <a:gd name="T1" fmla="*/ 38 h 38"/>
                <a:gd name="T2" fmla="*/ 15 w 24"/>
                <a:gd name="T3" fmla="*/ 19 h 38"/>
                <a:gd name="T4" fmla="*/ 24 w 24"/>
                <a:gd name="T5" fmla="*/ 0 h 38"/>
              </a:gdLst>
              <a:ahLst/>
              <a:cxnLst>
                <a:cxn ang="0">
                  <a:pos x="T0" y="T1"/>
                </a:cxn>
                <a:cxn ang="0">
                  <a:pos x="T2" y="T3"/>
                </a:cxn>
                <a:cxn ang="0">
                  <a:pos x="T4" y="T5"/>
                </a:cxn>
              </a:cxnLst>
              <a:rect l="0" t="0" r="r" b="b"/>
              <a:pathLst>
                <a:path w="24" h="38">
                  <a:moveTo>
                    <a:pt x="0" y="38"/>
                  </a:moveTo>
                  <a:lnTo>
                    <a:pt x="15" y="19"/>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44" name="Freeform 105"/>
            <p:cNvSpPr>
              <a:spLocks/>
            </p:cNvSpPr>
            <p:nvPr/>
          </p:nvSpPr>
          <p:spPr bwMode="auto">
            <a:xfrm>
              <a:off x="1696" y="626"/>
              <a:ext cx="18" cy="17"/>
            </a:xfrm>
            <a:custGeom>
              <a:avLst/>
              <a:gdLst>
                <a:gd name="T0" fmla="*/ 0 w 24"/>
                <a:gd name="T1" fmla="*/ 29 h 29"/>
                <a:gd name="T2" fmla="*/ 10 w 24"/>
                <a:gd name="T3" fmla="*/ 14 h 29"/>
                <a:gd name="T4" fmla="*/ 24 w 24"/>
                <a:gd name="T5" fmla="*/ 0 h 29"/>
              </a:gdLst>
              <a:ahLst/>
              <a:cxnLst>
                <a:cxn ang="0">
                  <a:pos x="T0" y="T1"/>
                </a:cxn>
                <a:cxn ang="0">
                  <a:pos x="T2" y="T3"/>
                </a:cxn>
                <a:cxn ang="0">
                  <a:pos x="T4" y="T5"/>
                </a:cxn>
              </a:cxnLst>
              <a:rect l="0" t="0" r="r" b="b"/>
              <a:pathLst>
                <a:path w="24" h="29">
                  <a:moveTo>
                    <a:pt x="0" y="29"/>
                  </a:moveTo>
                  <a:lnTo>
                    <a:pt x="10" y="1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45" name="Freeform 106"/>
            <p:cNvSpPr>
              <a:spLocks/>
            </p:cNvSpPr>
            <p:nvPr/>
          </p:nvSpPr>
          <p:spPr bwMode="auto">
            <a:xfrm>
              <a:off x="1714" y="610"/>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46" name="Line 107"/>
            <p:cNvSpPr>
              <a:spLocks noChangeShapeType="1"/>
            </p:cNvSpPr>
            <p:nvPr/>
          </p:nvSpPr>
          <p:spPr bwMode="auto">
            <a:xfrm flipV="1">
              <a:off x="1736"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47" name="Freeform 108"/>
            <p:cNvSpPr>
              <a:spLocks/>
            </p:cNvSpPr>
            <p:nvPr/>
          </p:nvSpPr>
          <p:spPr bwMode="auto">
            <a:xfrm>
              <a:off x="1754" y="591"/>
              <a:ext cx="22" cy="8"/>
            </a:xfrm>
            <a:custGeom>
              <a:avLst/>
              <a:gdLst>
                <a:gd name="T0" fmla="*/ 0 w 29"/>
                <a:gd name="T1" fmla="*/ 14 h 14"/>
                <a:gd name="T2" fmla="*/ 14 w 29"/>
                <a:gd name="T3" fmla="*/ 4 h 14"/>
                <a:gd name="T4" fmla="*/ 29 w 29"/>
                <a:gd name="T5" fmla="*/ 0 h 14"/>
              </a:gdLst>
              <a:ahLst/>
              <a:cxnLst>
                <a:cxn ang="0">
                  <a:pos x="T0" y="T1"/>
                </a:cxn>
                <a:cxn ang="0">
                  <a:pos x="T2" y="T3"/>
                </a:cxn>
                <a:cxn ang="0">
                  <a:pos x="T4" y="T5"/>
                </a:cxn>
              </a:cxnLst>
              <a:rect l="0" t="0" r="r" b="b"/>
              <a:pathLst>
                <a:path w="29" h="14">
                  <a:moveTo>
                    <a:pt x="0" y="14"/>
                  </a:moveTo>
                  <a:lnTo>
                    <a:pt x="14" y="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48" name="Freeform 109"/>
            <p:cNvSpPr>
              <a:spLocks/>
            </p:cNvSpPr>
            <p:nvPr/>
          </p:nvSpPr>
          <p:spPr bwMode="auto">
            <a:xfrm>
              <a:off x="1776" y="586"/>
              <a:ext cx="18" cy="5"/>
            </a:xfrm>
            <a:custGeom>
              <a:avLst/>
              <a:gdLst>
                <a:gd name="T0" fmla="*/ 0 w 24"/>
                <a:gd name="T1" fmla="*/ 10 h 10"/>
                <a:gd name="T2" fmla="*/ 14 w 24"/>
                <a:gd name="T3" fmla="*/ 5 h 10"/>
                <a:gd name="T4" fmla="*/ 24 w 24"/>
                <a:gd name="T5" fmla="*/ 0 h 10"/>
              </a:gdLst>
              <a:ahLst/>
              <a:cxnLst>
                <a:cxn ang="0">
                  <a:pos x="T0" y="T1"/>
                </a:cxn>
                <a:cxn ang="0">
                  <a:pos x="T2" y="T3"/>
                </a:cxn>
                <a:cxn ang="0">
                  <a:pos x="T4" y="T5"/>
                </a:cxn>
              </a:cxnLst>
              <a:rect l="0" t="0" r="r" b="b"/>
              <a:pathLst>
                <a:path w="24" h="10">
                  <a:moveTo>
                    <a:pt x="0" y="10"/>
                  </a:moveTo>
                  <a:lnTo>
                    <a:pt x="14" y="5"/>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49" name="Freeform 110"/>
            <p:cNvSpPr>
              <a:spLocks/>
            </p:cNvSpPr>
            <p:nvPr/>
          </p:nvSpPr>
          <p:spPr bwMode="auto">
            <a:xfrm>
              <a:off x="1794" y="586"/>
              <a:ext cx="18" cy="0"/>
            </a:xfrm>
            <a:custGeom>
              <a:avLst/>
              <a:gdLst>
                <a:gd name="T0" fmla="*/ 0 w 24"/>
                <a:gd name="T1" fmla="*/ 9 w 24"/>
                <a:gd name="T2" fmla="*/ 24 w 24"/>
              </a:gdLst>
              <a:ahLst/>
              <a:cxnLst>
                <a:cxn ang="0">
                  <a:pos x="T0" y="0"/>
                </a:cxn>
                <a:cxn ang="0">
                  <a:pos x="T1" y="0"/>
                </a:cxn>
                <a:cxn ang="0">
                  <a:pos x="T2" y="0"/>
                </a:cxn>
              </a:cxnLst>
              <a:rect l="0" t="0" r="r" b="b"/>
              <a:pathLst>
                <a:path w="24">
                  <a:moveTo>
                    <a:pt x="0" y="0"/>
                  </a:moveTo>
                  <a:lnTo>
                    <a:pt x="9"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50" name="Freeform 111"/>
            <p:cNvSpPr>
              <a:spLocks/>
            </p:cNvSpPr>
            <p:nvPr/>
          </p:nvSpPr>
          <p:spPr bwMode="auto">
            <a:xfrm>
              <a:off x="1812" y="586"/>
              <a:ext cx="21" cy="0"/>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51" name="Freeform 112"/>
            <p:cNvSpPr>
              <a:spLocks/>
            </p:cNvSpPr>
            <p:nvPr/>
          </p:nvSpPr>
          <p:spPr bwMode="auto">
            <a:xfrm>
              <a:off x="1833" y="586"/>
              <a:ext cx="18" cy="5"/>
            </a:xfrm>
            <a:custGeom>
              <a:avLst/>
              <a:gdLst>
                <a:gd name="T0" fmla="*/ 0 w 24"/>
                <a:gd name="T1" fmla="*/ 0 h 10"/>
                <a:gd name="T2" fmla="*/ 10 w 24"/>
                <a:gd name="T3" fmla="*/ 5 h 10"/>
                <a:gd name="T4" fmla="*/ 24 w 24"/>
                <a:gd name="T5" fmla="*/ 10 h 10"/>
              </a:gdLst>
              <a:ahLst/>
              <a:cxnLst>
                <a:cxn ang="0">
                  <a:pos x="T0" y="T1"/>
                </a:cxn>
                <a:cxn ang="0">
                  <a:pos x="T2" y="T3"/>
                </a:cxn>
                <a:cxn ang="0">
                  <a:pos x="T4" y="T5"/>
                </a:cxn>
              </a:cxnLst>
              <a:rect l="0" t="0" r="r" b="b"/>
              <a:pathLst>
                <a:path w="24" h="10">
                  <a:moveTo>
                    <a:pt x="0" y="0"/>
                  </a:moveTo>
                  <a:lnTo>
                    <a:pt x="10" y="5"/>
                  </a:lnTo>
                  <a:lnTo>
                    <a:pt x="24"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52" name="Freeform 113"/>
            <p:cNvSpPr>
              <a:spLocks/>
            </p:cNvSpPr>
            <p:nvPr/>
          </p:nvSpPr>
          <p:spPr bwMode="auto">
            <a:xfrm>
              <a:off x="1851" y="591"/>
              <a:ext cx="22" cy="8"/>
            </a:xfrm>
            <a:custGeom>
              <a:avLst/>
              <a:gdLst>
                <a:gd name="T0" fmla="*/ 0 w 29"/>
                <a:gd name="T1" fmla="*/ 0 h 14"/>
                <a:gd name="T2" fmla="*/ 15 w 29"/>
                <a:gd name="T3" fmla="*/ 4 h 14"/>
                <a:gd name="T4" fmla="*/ 29 w 29"/>
                <a:gd name="T5" fmla="*/ 14 h 14"/>
              </a:gdLst>
              <a:ahLst/>
              <a:cxnLst>
                <a:cxn ang="0">
                  <a:pos x="T0" y="T1"/>
                </a:cxn>
                <a:cxn ang="0">
                  <a:pos x="T2" y="T3"/>
                </a:cxn>
                <a:cxn ang="0">
                  <a:pos x="T4" y="T5"/>
                </a:cxn>
              </a:cxnLst>
              <a:rect l="0" t="0" r="r" b="b"/>
              <a:pathLst>
                <a:path w="29" h="14">
                  <a:moveTo>
                    <a:pt x="0" y="0"/>
                  </a:moveTo>
                  <a:lnTo>
                    <a:pt x="15" y="4"/>
                  </a:lnTo>
                  <a:lnTo>
                    <a:pt x="29" y="1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53" name="Line 114"/>
            <p:cNvSpPr>
              <a:spLocks noChangeShapeType="1"/>
            </p:cNvSpPr>
            <p:nvPr/>
          </p:nvSpPr>
          <p:spPr bwMode="auto">
            <a:xfrm>
              <a:off x="1873"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54" name="Freeform 115"/>
            <p:cNvSpPr>
              <a:spLocks/>
            </p:cNvSpPr>
            <p:nvPr/>
          </p:nvSpPr>
          <p:spPr bwMode="auto">
            <a:xfrm>
              <a:off x="1891" y="610"/>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55" name="Freeform 116"/>
            <p:cNvSpPr>
              <a:spLocks/>
            </p:cNvSpPr>
            <p:nvPr/>
          </p:nvSpPr>
          <p:spPr bwMode="auto">
            <a:xfrm>
              <a:off x="1913" y="626"/>
              <a:ext cx="18" cy="17"/>
            </a:xfrm>
            <a:custGeom>
              <a:avLst/>
              <a:gdLst>
                <a:gd name="T0" fmla="*/ 0 w 24"/>
                <a:gd name="T1" fmla="*/ 0 h 29"/>
                <a:gd name="T2" fmla="*/ 14 w 24"/>
                <a:gd name="T3" fmla="*/ 14 h 29"/>
                <a:gd name="T4" fmla="*/ 24 w 24"/>
                <a:gd name="T5" fmla="*/ 29 h 29"/>
              </a:gdLst>
              <a:ahLst/>
              <a:cxnLst>
                <a:cxn ang="0">
                  <a:pos x="T0" y="T1"/>
                </a:cxn>
                <a:cxn ang="0">
                  <a:pos x="T2" y="T3"/>
                </a:cxn>
                <a:cxn ang="0">
                  <a:pos x="T4" y="T5"/>
                </a:cxn>
              </a:cxnLst>
              <a:rect l="0" t="0" r="r" b="b"/>
              <a:pathLst>
                <a:path w="24" h="29">
                  <a:moveTo>
                    <a:pt x="0" y="0"/>
                  </a:moveTo>
                  <a:lnTo>
                    <a:pt x="14" y="14"/>
                  </a:lnTo>
                  <a:lnTo>
                    <a:pt x="24"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56" name="Freeform 117"/>
            <p:cNvSpPr>
              <a:spLocks/>
            </p:cNvSpPr>
            <p:nvPr/>
          </p:nvSpPr>
          <p:spPr bwMode="auto">
            <a:xfrm>
              <a:off x="1931" y="643"/>
              <a:ext cx="18" cy="21"/>
            </a:xfrm>
            <a:custGeom>
              <a:avLst/>
              <a:gdLst>
                <a:gd name="T0" fmla="*/ 0 w 24"/>
                <a:gd name="T1" fmla="*/ 0 h 38"/>
                <a:gd name="T2" fmla="*/ 9 w 24"/>
                <a:gd name="T3" fmla="*/ 19 h 38"/>
                <a:gd name="T4" fmla="*/ 24 w 24"/>
                <a:gd name="T5" fmla="*/ 38 h 38"/>
              </a:gdLst>
              <a:ahLst/>
              <a:cxnLst>
                <a:cxn ang="0">
                  <a:pos x="T0" y="T1"/>
                </a:cxn>
                <a:cxn ang="0">
                  <a:pos x="T2" y="T3"/>
                </a:cxn>
                <a:cxn ang="0">
                  <a:pos x="T4" y="T5"/>
                </a:cxn>
              </a:cxnLst>
              <a:rect l="0" t="0" r="r" b="b"/>
              <a:pathLst>
                <a:path w="24" h="38">
                  <a:moveTo>
                    <a:pt x="0" y="0"/>
                  </a:moveTo>
                  <a:lnTo>
                    <a:pt x="9" y="19"/>
                  </a:lnTo>
                  <a:lnTo>
                    <a:pt x="24" y="3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57" name="Freeform 118"/>
            <p:cNvSpPr>
              <a:spLocks/>
            </p:cNvSpPr>
            <p:nvPr/>
          </p:nvSpPr>
          <p:spPr bwMode="auto">
            <a:xfrm>
              <a:off x="1949" y="664"/>
              <a:ext cx="21" cy="22"/>
            </a:xfrm>
            <a:custGeom>
              <a:avLst/>
              <a:gdLst>
                <a:gd name="T0" fmla="*/ 0 w 29"/>
                <a:gd name="T1" fmla="*/ 0 h 39"/>
                <a:gd name="T2" fmla="*/ 14 w 29"/>
                <a:gd name="T3" fmla="*/ 19 h 39"/>
                <a:gd name="T4" fmla="*/ 29 w 29"/>
                <a:gd name="T5" fmla="*/ 39 h 39"/>
              </a:gdLst>
              <a:ahLst/>
              <a:cxnLst>
                <a:cxn ang="0">
                  <a:pos x="T0" y="T1"/>
                </a:cxn>
                <a:cxn ang="0">
                  <a:pos x="T2" y="T3"/>
                </a:cxn>
                <a:cxn ang="0">
                  <a:pos x="T4" y="T5"/>
                </a:cxn>
              </a:cxnLst>
              <a:rect l="0" t="0" r="r" b="b"/>
              <a:pathLst>
                <a:path w="29" h="39">
                  <a:moveTo>
                    <a:pt x="0" y="0"/>
                  </a:moveTo>
                  <a:lnTo>
                    <a:pt x="14" y="19"/>
                  </a:lnTo>
                  <a:lnTo>
                    <a:pt x="29" y="3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58" name="Freeform 119"/>
            <p:cNvSpPr>
              <a:spLocks/>
            </p:cNvSpPr>
            <p:nvPr/>
          </p:nvSpPr>
          <p:spPr bwMode="auto">
            <a:xfrm>
              <a:off x="1970" y="686"/>
              <a:ext cx="18" cy="26"/>
            </a:xfrm>
            <a:custGeom>
              <a:avLst/>
              <a:gdLst>
                <a:gd name="T0" fmla="*/ 0 w 24"/>
                <a:gd name="T1" fmla="*/ 0 h 47"/>
                <a:gd name="T2" fmla="*/ 9 w 24"/>
                <a:gd name="T3" fmla="*/ 24 h 47"/>
                <a:gd name="T4" fmla="*/ 24 w 24"/>
                <a:gd name="T5" fmla="*/ 47 h 47"/>
              </a:gdLst>
              <a:ahLst/>
              <a:cxnLst>
                <a:cxn ang="0">
                  <a:pos x="T0" y="T1"/>
                </a:cxn>
                <a:cxn ang="0">
                  <a:pos x="T2" y="T3"/>
                </a:cxn>
                <a:cxn ang="0">
                  <a:pos x="T4" y="T5"/>
                </a:cxn>
              </a:cxnLst>
              <a:rect l="0" t="0" r="r" b="b"/>
              <a:pathLst>
                <a:path w="24" h="47">
                  <a:moveTo>
                    <a:pt x="0" y="0"/>
                  </a:moveTo>
                  <a:lnTo>
                    <a:pt x="9" y="24"/>
                  </a:lnTo>
                  <a:lnTo>
                    <a:pt x="24" y="4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59" name="Freeform 120"/>
            <p:cNvSpPr>
              <a:spLocks/>
            </p:cNvSpPr>
            <p:nvPr/>
          </p:nvSpPr>
          <p:spPr bwMode="auto">
            <a:xfrm>
              <a:off x="1988" y="712"/>
              <a:ext cx="21" cy="27"/>
            </a:xfrm>
            <a:custGeom>
              <a:avLst/>
              <a:gdLst>
                <a:gd name="T0" fmla="*/ 0 w 28"/>
                <a:gd name="T1" fmla="*/ 0 h 48"/>
                <a:gd name="T2" fmla="*/ 14 w 28"/>
                <a:gd name="T3" fmla="*/ 24 h 48"/>
                <a:gd name="T4" fmla="*/ 28 w 28"/>
                <a:gd name="T5" fmla="*/ 48 h 48"/>
              </a:gdLst>
              <a:ahLst/>
              <a:cxnLst>
                <a:cxn ang="0">
                  <a:pos x="T0" y="T1"/>
                </a:cxn>
                <a:cxn ang="0">
                  <a:pos x="T2" y="T3"/>
                </a:cxn>
                <a:cxn ang="0">
                  <a:pos x="T4" y="T5"/>
                </a:cxn>
              </a:cxnLst>
              <a:rect l="0" t="0" r="r" b="b"/>
              <a:pathLst>
                <a:path w="28" h="48">
                  <a:moveTo>
                    <a:pt x="0" y="0"/>
                  </a:moveTo>
                  <a:lnTo>
                    <a:pt x="14" y="24"/>
                  </a:lnTo>
                  <a:lnTo>
                    <a:pt x="28"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60" name="Line 121"/>
            <p:cNvSpPr>
              <a:spLocks noChangeShapeType="1"/>
            </p:cNvSpPr>
            <p:nvPr/>
          </p:nvSpPr>
          <p:spPr bwMode="auto">
            <a:xfrm>
              <a:off x="2009"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61" name="Freeform 122"/>
            <p:cNvSpPr>
              <a:spLocks/>
            </p:cNvSpPr>
            <p:nvPr/>
          </p:nvSpPr>
          <p:spPr bwMode="auto">
            <a:xfrm>
              <a:off x="2027" y="769"/>
              <a:ext cx="22" cy="33"/>
            </a:xfrm>
            <a:custGeom>
              <a:avLst/>
              <a:gdLst>
                <a:gd name="T0" fmla="*/ 0 w 29"/>
                <a:gd name="T1" fmla="*/ 0 h 58"/>
                <a:gd name="T2" fmla="*/ 15 w 29"/>
                <a:gd name="T3" fmla="*/ 29 h 58"/>
                <a:gd name="T4" fmla="*/ 29 w 29"/>
                <a:gd name="T5" fmla="*/ 58 h 58"/>
              </a:gdLst>
              <a:ahLst/>
              <a:cxnLst>
                <a:cxn ang="0">
                  <a:pos x="T0" y="T1"/>
                </a:cxn>
                <a:cxn ang="0">
                  <a:pos x="T2" y="T3"/>
                </a:cxn>
                <a:cxn ang="0">
                  <a:pos x="T4" y="T5"/>
                </a:cxn>
              </a:cxnLst>
              <a:rect l="0" t="0" r="r" b="b"/>
              <a:pathLst>
                <a:path w="29" h="58">
                  <a:moveTo>
                    <a:pt x="0" y="0"/>
                  </a:moveTo>
                  <a:lnTo>
                    <a:pt x="15"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62" name="Line 123"/>
            <p:cNvSpPr>
              <a:spLocks noChangeShapeType="1"/>
            </p:cNvSpPr>
            <p:nvPr/>
          </p:nvSpPr>
          <p:spPr bwMode="auto">
            <a:xfrm>
              <a:off x="2049"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63" name="Line 124"/>
            <p:cNvSpPr>
              <a:spLocks noChangeShapeType="1"/>
            </p:cNvSpPr>
            <p:nvPr/>
          </p:nvSpPr>
          <p:spPr bwMode="auto">
            <a:xfrm>
              <a:off x="2067"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64" name="Freeform 125"/>
            <p:cNvSpPr>
              <a:spLocks/>
            </p:cNvSpPr>
            <p:nvPr/>
          </p:nvSpPr>
          <p:spPr bwMode="auto">
            <a:xfrm>
              <a:off x="2085" y="872"/>
              <a:ext cx="22" cy="35"/>
            </a:xfrm>
            <a:custGeom>
              <a:avLst/>
              <a:gdLst>
                <a:gd name="T0" fmla="*/ 0 w 29"/>
                <a:gd name="T1" fmla="*/ 0 h 62"/>
                <a:gd name="T2" fmla="*/ 15 w 29"/>
                <a:gd name="T3" fmla="*/ 28 h 62"/>
                <a:gd name="T4" fmla="*/ 29 w 29"/>
                <a:gd name="T5" fmla="*/ 62 h 62"/>
              </a:gdLst>
              <a:ahLst/>
              <a:cxnLst>
                <a:cxn ang="0">
                  <a:pos x="T0" y="T1"/>
                </a:cxn>
                <a:cxn ang="0">
                  <a:pos x="T2" y="T3"/>
                </a:cxn>
                <a:cxn ang="0">
                  <a:pos x="T4" y="T5"/>
                </a:cxn>
              </a:cxnLst>
              <a:rect l="0" t="0" r="r" b="b"/>
              <a:pathLst>
                <a:path w="29" h="62">
                  <a:moveTo>
                    <a:pt x="0" y="0"/>
                  </a:moveTo>
                  <a:lnTo>
                    <a:pt x="15" y="28"/>
                  </a:lnTo>
                  <a:lnTo>
                    <a:pt x="29" y="6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65" name="Line 126"/>
            <p:cNvSpPr>
              <a:spLocks noChangeShapeType="1"/>
            </p:cNvSpPr>
            <p:nvPr/>
          </p:nvSpPr>
          <p:spPr bwMode="auto">
            <a:xfrm>
              <a:off x="2107"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66" name="Freeform 127"/>
            <p:cNvSpPr>
              <a:spLocks/>
            </p:cNvSpPr>
            <p:nvPr/>
          </p:nvSpPr>
          <p:spPr bwMode="auto">
            <a:xfrm>
              <a:off x="2125" y="945"/>
              <a:ext cx="22" cy="40"/>
            </a:xfrm>
            <a:custGeom>
              <a:avLst/>
              <a:gdLst>
                <a:gd name="T0" fmla="*/ 0 w 29"/>
                <a:gd name="T1" fmla="*/ 0 h 72"/>
                <a:gd name="T2" fmla="*/ 14 w 29"/>
                <a:gd name="T3" fmla="*/ 34 h 72"/>
                <a:gd name="T4" fmla="*/ 29 w 29"/>
                <a:gd name="T5" fmla="*/ 72 h 72"/>
              </a:gdLst>
              <a:ahLst/>
              <a:cxnLst>
                <a:cxn ang="0">
                  <a:pos x="T0" y="T1"/>
                </a:cxn>
                <a:cxn ang="0">
                  <a:pos x="T2" y="T3"/>
                </a:cxn>
                <a:cxn ang="0">
                  <a:pos x="T4" y="T5"/>
                </a:cxn>
              </a:cxnLst>
              <a:rect l="0" t="0" r="r" b="b"/>
              <a:pathLst>
                <a:path w="29" h="72">
                  <a:moveTo>
                    <a:pt x="0" y="0"/>
                  </a:moveTo>
                  <a:lnTo>
                    <a:pt x="14" y="34"/>
                  </a:lnTo>
                  <a:lnTo>
                    <a:pt x="29"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67" name="Line 128"/>
            <p:cNvSpPr>
              <a:spLocks noChangeShapeType="1"/>
            </p:cNvSpPr>
            <p:nvPr/>
          </p:nvSpPr>
          <p:spPr bwMode="auto">
            <a:xfrm>
              <a:off x="2147"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68" name="Line 129"/>
            <p:cNvSpPr>
              <a:spLocks noChangeShapeType="1"/>
            </p:cNvSpPr>
            <p:nvPr/>
          </p:nvSpPr>
          <p:spPr bwMode="auto">
            <a:xfrm>
              <a:off x="2165"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69" name="Freeform 130"/>
            <p:cNvSpPr>
              <a:spLocks/>
            </p:cNvSpPr>
            <p:nvPr/>
          </p:nvSpPr>
          <p:spPr bwMode="auto">
            <a:xfrm>
              <a:off x="2183" y="1063"/>
              <a:ext cx="21" cy="41"/>
            </a:xfrm>
            <a:custGeom>
              <a:avLst/>
              <a:gdLst>
                <a:gd name="T0" fmla="*/ 0 w 28"/>
                <a:gd name="T1" fmla="*/ 0 h 72"/>
                <a:gd name="T2" fmla="*/ 14 w 28"/>
                <a:gd name="T3" fmla="*/ 34 h 72"/>
                <a:gd name="T4" fmla="*/ 28 w 28"/>
                <a:gd name="T5" fmla="*/ 72 h 72"/>
              </a:gdLst>
              <a:ahLst/>
              <a:cxnLst>
                <a:cxn ang="0">
                  <a:pos x="T0" y="T1"/>
                </a:cxn>
                <a:cxn ang="0">
                  <a:pos x="T2" y="T3"/>
                </a:cxn>
                <a:cxn ang="0">
                  <a:pos x="T4" y="T5"/>
                </a:cxn>
              </a:cxnLst>
              <a:rect l="0" t="0" r="r" b="b"/>
              <a:pathLst>
                <a:path w="28" h="72">
                  <a:moveTo>
                    <a:pt x="0" y="0"/>
                  </a:moveTo>
                  <a:lnTo>
                    <a:pt x="14" y="34"/>
                  </a:lnTo>
                  <a:lnTo>
                    <a:pt x="28"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70" name="Line 131"/>
            <p:cNvSpPr>
              <a:spLocks noChangeShapeType="1"/>
            </p:cNvSpPr>
            <p:nvPr/>
          </p:nvSpPr>
          <p:spPr bwMode="auto">
            <a:xfrm>
              <a:off x="2204"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71" name="Freeform 132"/>
            <p:cNvSpPr>
              <a:spLocks/>
            </p:cNvSpPr>
            <p:nvPr/>
          </p:nvSpPr>
          <p:spPr bwMode="auto">
            <a:xfrm>
              <a:off x="2222" y="1144"/>
              <a:ext cx="22"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72" name="Freeform 133"/>
            <p:cNvSpPr>
              <a:spLocks/>
            </p:cNvSpPr>
            <p:nvPr/>
          </p:nvSpPr>
          <p:spPr bwMode="auto">
            <a:xfrm>
              <a:off x="2244" y="1182"/>
              <a:ext cx="18" cy="40"/>
            </a:xfrm>
            <a:custGeom>
              <a:avLst/>
              <a:gdLst>
                <a:gd name="T0" fmla="*/ 0 w 24"/>
                <a:gd name="T1" fmla="*/ 0 h 72"/>
                <a:gd name="T2" fmla="*/ 10 w 24"/>
                <a:gd name="T3" fmla="*/ 34 h 72"/>
                <a:gd name="T4" fmla="*/ 24 w 24"/>
                <a:gd name="T5" fmla="*/ 72 h 72"/>
              </a:gdLst>
              <a:ahLst/>
              <a:cxnLst>
                <a:cxn ang="0">
                  <a:pos x="T0" y="T1"/>
                </a:cxn>
                <a:cxn ang="0">
                  <a:pos x="T2" y="T3"/>
                </a:cxn>
                <a:cxn ang="0">
                  <a:pos x="T4" y="T5"/>
                </a:cxn>
              </a:cxnLst>
              <a:rect l="0" t="0" r="r" b="b"/>
              <a:pathLst>
                <a:path w="24" h="72">
                  <a:moveTo>
                    <a:pt x="0" y="0"/>
                  </a:moveTo>
                  <a:lnTo>
                    <a:pt x="10" y="34"/>
                  </a:lnTo>
                  <a:lnTo>
                    <a:pt x="24"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73" name="Freeform 134"/>
            <p:cNvSpPr>
              <a:spLocks/>
            </p:cNvSpPr>
            <p:nvPr/>
          </p:nvSpPr>
          <p:spPr bwMode="auto">
            <a:xfrm>
              <a:off x="2262" y="1222"/>
              <a:ext cx="21"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74" name="Line 135"/>
            <p:cNvSpPr>
              <a:spLocks noChangeShapeType="1"/>
            </p:cNvSpPr>
            <p:nvPr/>
          </p:nvSpPr>
          <p:spPr bwMode="auto">
            <a:xfrm>
              <a:off x="2283"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75" name="Line 136"/>
            <p:cNvSpPr>
              <a:spLocks noChangeShapeType="1"/>
            </p:cNvSpPr>
            <p:nvPr/>
          </p:nvSpPr>
          <p:spPr bwMode="auto">
            <a:xfrm>
              <a:off x="2301"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76" name="Freeform 137"/>
            <p:cNvSpPr>
              <a:spLocks/>
            </p:cNvSpPr>
            <p:nvPr/>
          </p:nvSpPr>
          <p:spPr bwMode="auto">
            <a:xfrm>
              <a:off x="2319" y="1336"/>
              <a:ext cx="22" cy="38"/>
            </a:xfrm>
            <a:custGeom>
              <a:avLst/>
              <a:gdLst>
                <a:gd name="T0" fmla="*/ 0 w 29"/>
                <a:gd name="T1" fmla="*/ 0 h 67"/>
                <a:gd name="T2" fmla="*/ 14 w 29"/>
                <a:gd name="T3" fmla="*/ 33 h 67"/>
                <a:gd name="T4" fmla="*/ 29 w 29"/>
                <a:gd name="T5" fmla="*/ 67 h 67"/>
              </a:gdLst>
              <a:ahLst/>
              <a:cxnLst>
                <a:cxn ang="0">
                  <a:pos x="T0" y="T1"/>
                </a:cxn>
                <a:cxn ang="0">
                  <a:pos x="T2" y="T3"/>
                </a:cxn>
                <a:cxn ang="0">
                  <a:pos x="T4" y="T5"/>
                </a:cxn>
              </a:cxnLst>
              <a:rect l="0" t="0" r="r" b="b"/>
              <a:pathLst>
                <a:path w="29" h="67">
                  <a:moveTo>
                    <a:pt x="0" y="0"/>
                  </a:moveTo>
                  <a:lnTo>
                    <a:pt x="14" y="33"/>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77" name="Line 138"/>
            <p:cNvSpPr>
              <a:spLocks noChangeShapeType="1"/>
            </p:cNvSpPr>
            <p:nvPr/>
          </p:nvSpPr>
          <p:spPr bwMode="auto">
            <a:xfrm>
              <a:off x="2341"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78" name="Freeform 139"/>
            <p:cNvSpPr>
              <a:spLocks/>
            </p:cNvSpPr>
            <p:nvPr/>
          </p:nvSpPr>
          <p:spPr bwMode="auto">
            <a:xfrm>
              <a:off x="2359" y="1409"/>
              <a:ext cx="22" cy="32"/>
            </a:xfrm>
            <a:custGeom>
              <a:avLst/>
              <a:gdLst>
                <a:gd name="T0" fmla="*/ 0 w 29"/>
                <a:gd name="T1" fmla="*/ 0 h 58"/>
                <a:gd name="T2" fmla="*/ 14 w 29"/>
                <a:gd name="T3" fmla="*/ 29 h 58"/>
                <a:gd name="T4" fmla="*/ 29 w 29"/>
                <a:gd name="T5" fmla="*/ 58 h 58"/>
              </a:gdLst>
              <a:ahLst/>
              <a:cxnLst>
                <a:cxn ang="0">
                  <a:pos x="T0" y="T1"/>
                </a:cxn>
                <a:cxn ang="0">
                  <a:pos x="T2" y="T3"/>
                </a:cxn>
                <a:cxn ang="0">
                  <a:pos x="T4" y="T5"/>
                </a:cxn>
              </a:cxnLst>
              <a:rect l="0" t="0" r="r" b="b"/>
              <a:pathLst>
                <a:path w="29" h="58">
                  <a:moveTo>
                    <a:pt x="0" y="0"/>
                  </a:moveTo>
                  <a:lnTo>
                    <a:pt x="14"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79" name="Line 140"/>
            <p:cNvSpPr>
              <a:spLocks noChangeShapeType="1"/>
            </p:cNvSpPr>
            <p:nvPr/>
          </p:nvSpPr>
          <p:spPr bwMode="auto">
            <a:xfrm>
              <a:off x="2381"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80" name="Line 141"/>
            <p:cNvSpPr>
              <a:spLocks noChangeShapeType="1"/>
            </p:cNvSpPr>
            <p:nvPr/>
          </p:nvSpPr>
          <p:spPr bwMode="auto">
            <a:xfrm>
              <a:off x="2399"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81" name="Freeform 142"/>
            <p:cNvSpPr>
              <a:spLocks/>
            </p:cNvSpPr>
            <p:nvPr/>
          </p:nvSpPr>
          <p:spPr bwMode="auto">
            <a:xfrm>
              <a:off x="2416" y="1506"/>
              <a:ext cx="22" cy="30"/>
            </a:xfrm>
            <a:custGeom>
              <a:avLst/>
              <a:gdLst>
                <a:gd name="T0" fmla="*/ 0 w 29"/>
                <a:gd name="T1" fmla="*/ 0 h 53"/>
                <a:gd name="T2" fmla="*/ 15 w 29"/>
                <a:gd name="T3" fmla="*/ 29 h 53"/>
                <a:gd name="T4" fmla="*/ 29 w 29"/>
                <a:gd name="T5" fmla="*/ 53 h 53"/>
              </a:gdLst>
              <a:ahLst/>
              <a:cxnLst>
                <a:cxn ang="0">
                  <a:pos x="T0" y="T1"/>
                </a:cxn>
                <a:cxn ang="0">
                  <a:pos x="T2" y="T3"/>
                </a:cxn>
                <a:cxn ang="0">
                  <a:pos x="T4" y="T5"/>
                </a:cxn>
              </a:cxnLst>
              <a:rect l="0" t="0" r="r" b="b"/>
              <a:pathLst>
                <a:path w="29" h="53">
                  <a:moveTo>
                    <a:pt x="0" y="0"/>
                  </a:moveTo>
                  <a:lnTo>
                    <a:pt x="15" y="29"/>
                  </a:lnTo>
                  <a:lnTo>
                    <a:pt x="29" y="5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82" name="Line 143"/>
            <p:cNvSpPr>
              <a:spLocks noChangeShapeType="1"/>
            </p:cNvSpPr>
            <p:nvPr/>
          </p:nvSpPr>
          <p:spPr bwMode="auto">
            <a:xfrm>
              <a:off x="2438"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83" name="Freeform 144"/>
            <p:cNvSpPr>
              <a:spLocks/>
            </p:cNvSpPr>
            <p:nvPr/>
          </p:nvSpPr>
          <p:spPr bwMode="auto">
            <a:xfrm>
              <a:off x="2456" y="1566"/>
              <a:ext cx="22" cy="27"/>
            </a:xfrm>
            <a:custGeom>
              <a:avLst/>
              <a:gdLst>
                <a:gd name="T0" fmla="*/ 0 w 29"/>
                <a:gd name="T1" fmla="*/ 0 h 48"/>
                <a:gd name="T2" fmla="*/ 15 w 29"/>
                <a:gd name="T3" fmla="*/ 24 h 48"/>
                <a:gd name="T4" fmla="*/ 29 w 29"/>
                <a:gd name="T5" fmla="*/ 48 h 48"/>
              </a:gdLst>
              <a:ahLst/>
              <a:cxnLst>
                <a:cxn ang="0">
                  <a:pos x="T0" y="T1"/>
                </a:cxn>
                <a:cxn ang="0">
                  <a:pos x="T2" y="T3"/>
                </a:cxn>
                <a:cxn ang="0">
                  <a:pos x="T4" y="T5"/>
                </a:cxn>
              </a:cxnLst>
              <a:rect l="0" t="0" r="r" b="b"/>
              <a:pathLst>
                <a:path w="29" h="48">
                  <a:moveTo>
                    <a:pt x="0" y="0"/>
                  </a:moveTo>
                  <a:lnTo>
                    <a:pt x="15" y="24"/>
                  </a:lnTo>
                  <a:lnTo>
                    <a:pt x="29"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84" name="Line 145"/>
            <p:cNvSpPr>
              <a:spLocks noChangeShapeType="1"/>
            </p:cNvSpPr>
            <p:nvPr/>
          </p:nvSpPr>
          <p:spPr bwMode="auto">
            <a:xfrm>
              <a:off x="2478"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85" name="Freeform 146"/>
            <p:cNvSpPr>
              <a:spLocks/>
            </p:cNvSpPr>
            <p:nvPr/>
          </p:nvSpPr>
          <p:spPr bwMode="auto">
            <a:xfrm>
              <a:off x="2496" y="1617"/>
              <a:ext cx="22" cy="24"/>
            </a:xfrm>
            <a:custGeom>
              <a:avLst/>
              <a:gdLst>
                <a:gd name="T0" fmla="*/ 0 w 29"/>
                <a:gd name="T1" fmla="*/ 0 h 43"/>
                <a:gd name="T2" fmla="*/ 14 w 29"/>
                <a:gd name="T3" fmla="*/ 19 h 43"/>
                <a:gd name="T4" fmla="*/ 29 w 29"/>
                <a:gd name="T5" fmla="*/ 43 h 43"/>
              </a:gdLst>
              <a:ahLst/>
              <a:cxnLst>
                <a:cxn ang="0">
                  <a:pos x="T0" y="T1"/>
                </a:cxn>
                <a:cxn ang="0">
                  <a:pos x="T2" y="T3"/>
                </a:cxn>
                <a:cxn ang="0">
                  <a:pos x="T4" y="T5"/>
                </a:cxn>
              </a:cxnLst>
              <a:rect l="0" t="0" r="r" b="b"/>
              <a:pathLst>
                <a:path w="29" h="43">
                  <a:moveTo>
                    <a:pt x="0" y="0"/>
                  </a:moveTo>
                  <a:lnTo>
                    <a:pt x="14" y="19"/>
                  </a:lnTo>
                  <a:lnTo>
                    <a:pt x="29" y="4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86" name="Line 147"/>
            <p:cNvSpPr>
              <a:spLocks noChangeShapeType="1"/>
            </p:cNvSpPr>
            <p:nvPr/>
          </p:nvSpPr>
          <p:spPr bwMode="auto">
            <a:xfrm>
              <a:off x="2518"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87" name="Line 148"/>
            <p:cNvSpPr>
              <a:spLocks noChangeShapeType="1"/>
            </p:cNvSpPr>
            <p:nvPr/>
          </p:nvSpPr>
          <p:spPr bwMode="auto">
            <a:xfrm>
              <a:off x="2536"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88" name="Freeform 149"/>
            <p:cNvSpPr>
              <a:spLocks/>
            </p:cNvSpPr>
            <p:nvPr/>
          </p:nvSpPr>
          <p:spPr bwMode="auto">
            <a:xfrm>
              <a:off x="2554" y="1686"/>
              <a:ext cx="21" cy="20"/>
            </a:xfrm>
            <a:custGeom>
              <a:avLst/>
              <a:gdLst>
                <a:gd name="T0" fmla="*/ 0 w 29"/>
                <a:gd name="T1" fmla="*/ 0 h 34"/>
                <a:gd name="T2" fmla="*/ 14 w 29"/>
                <a:gd name="T3" fmla="*/ 20 h 34"/>
                <a:gd name="T4" fmla="*/ 29 w 29"/>
                <a:gd name="T5" fmla="*/ 34 h 34"/>
              </a:gdLst>
              <a:ahLst/>
              <a:cxnLst>
                <a:cxn ang="0">
                  <a:pos x="T0" y="T1"/>
                </a:cxn>
                <a:cxn ang="0">
                  <a:pos x="T2" y="T3"/>
                </a:cxn>
                <a:cxn ang="0">
                  <a:pos x="T4" y="T5"/>
                </a:cxn>
              </a:cxnLst>
              <a:rect l="0" t="0" r="r" b="b"/>
              <a:pathLst>
                <a:path w="29" h="34">
                  <a:moveTo>
                    <a:pt x="0" y="0"/>
                  </a:moveTo>
                  <a:lnTo>
                    <a:pt x="14" y="20"/>
                  </a:lnTo>
                  <a:lnTo>
                    <a:pt x="29" y="3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89" name="Line 150"/>
            <p:cNvSpPr>
              <a:spLocks noChangeShapeType="1"/>
            </p:cNvSpPr>
            <p:nvPr/>
          </p:nvSpPr>
          <p:spPr bwMode="auto">
            <a:xfrm>
              <a:off x="2575"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90" name="Freeform 151"/>
            <p:cNvSpPr>
              <a:spLocks/>
            </p:cNvSpPr>
            <p:nvPr/>
          </p:nvSpPr>
          <p:spPr bwMode="auto">
            <a:xfrm>
              <a:off x="2593" y="1725"/>
              <a:ext cx="21" cy="15"/>
            </a:xfrm>
            <a:custGeom>
              <a:avLst/>
              <a:gdLst>
                <a:gd name="T0" fmla="*/ 0 w 28"/>
                <a:gd name="T1" fmla="*/ 0 h 28"/>
                <a:gd name="T2" fmla="*/ 14 w 28"/>
                <a:gd name="T3" fmla="*/ 14 h 28"/>
                <a:gd name="T4" fmla="*/ 28 w 28"/>
                <a:gd name="T5" fmla="*/ 28 h 28"/>
              </a:gdLst>
              <a:ahLst/>
              <a:cxnLst>
                <a:cxn ang="0">
                  <a:pos x="T0" y="T1"/>
                </a:cxn>
                <a:cxn ang="0">
                  <a:pos x="T2" y="T3"/>
                </a:cxn>
                <a:cxn ang="0">
                  <a:pos x="T4" y="T5"/>
                </a:cxn>
              </a:cxnLst>
              <a:rect l="0" t="0" r="r" b="b"/>
              <a:pathLst>
                <a:path w="28" h="28">
                  <a:moveTo>
                    <a:pt x="0" y="0"/>
                  </a:moveTo>
                  <a:lnTo>
                    <a:pt x="14" y="14"/>
                  </a:lnTo>
                  <a:lnTo>
                    <a:pt x="28" y="2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91" name="Line 152"/>
            <p:cNvSpPr>
              <a:spLocks noChangeShapeType="1"/>
            </p:cNvSpPr>
            <p:nvPr/>
          </p:nvSpPr>
          <p:spPr bwMode="auto">
            <a:xfrm>
              <a:off x="2614"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92" name="Freeform 153"/>
            <p:cNvSpPr>
              <a:spLocks/>
            </p:cNvSpPr>
            <p:nvPr/>
          </p:nvSpPr>
          <p:spPr bwMode="auto">
            <a:xfrm>
              <a:off x="2632" y="1757"/>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93" name="Line 154"/>
            <p:cNvSpPr>
              <a:spLocks noChangeShapeType="1"/>
            </p:cNvSpPr>
            <p:nvPr/>
          </p:nvSpPr>
          <p:spPr bwMode="auto">
            <a:xfrm>
              <a:off x="2654"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94" name="Line 155"/>
            <p:cNvSpPr>
              <a:spLocks noChangeShapeType="1"/>
            </p:cNvSpPr>
            <p:nvPr/>
          </p:nvSpPr>
          <p:spPr bwMode="auto">
            <a:xfrm>
              <a:off x="2672"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95" name="Freeform 156"/>
            <p:cNvSpPr>
              <a:spLocks/>
            </p:cNvSpPr>
            <p:nvPr/>
          </p:nvSpPr>
          <p:spPr bwMode="auto">
            <a:xfrm>
              <a:off x="2690" y="1797"/>
              <a:ext cx="22" cy="11"/>
            </a:xfrm>
            <a:custGeom>
              <a:avLst/>
              <a:gdLst>
                <a:gd name="T0" fmla="*/ 0 w 29"/>
                <a:gd name="T1" fmla="*/ 0 h 19"/>
                <a:gd name="T2" fmla="*/ 14 w 29"/>
                <a:gd name="T3" fmla="*/ 10 h 19"/>
                <a:gd name="T4" fmla="*/ 29 w 29"/>
                <a:gd name="T5" fmla="*/ 19 h 19"/>
              </a:gdLst>
              <a:ahLst/>
              <a:cxnLst>
                <a:cxn ang="0">
                  <a:pos x="T0" y="T1"/>
                </a:cxn>
                <a:cxn ang="0">
                  <a:pos x="T2" y="T3"/>
                </a:cxn>
                <a:cxn ang="0">
                  <a:pos x="T4" y="T5"/>
                </a:cxn>
              </a:cxnLst>
              <a:rect l="0" t="0" r="r" b="b"/>
              <a:pathLst>
                <a:path w="29" h="19">
                  <a:moveTo>
                    <a:pt x="0" y="0"/>
                  </a:moveTo>
                  <a:lnTo>
                    <a:pt x="14" y="10"/>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96" name="Line 157"/>
            <p:cNvSpPr>
              <a:spLocks noChangeShapeType="1"/>
            </p:cNvSpPr>
            <p:nvPr/>
          </p:nvSpPr>
          <p:spPr bwMode="auto">
            <a:xfrm>
              <a:off x="2712"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97" name="Freeform 158"/>
            <p:cNvSpPr>
              <a:spLocks/>
            </p:cNvSpPr>
            <p:nvPr/>
          </p:nvSpPr>
          <p:spPr bwMode="auto">
            <a:xfrm>
              <a:off x="2730" y="1819"/>
              <a:ext cx="22" cy="11"/>
            </a:xfrm>
            <a:custGeom>
              <a:avLst/>
              <a:gdLst>
                <a:gd name="T0" fmla="*/ 0 w 29"/>
                <a:gd name="T1" fmla="*/ 0 h 19"/>
                <a:gd name="T2" fmla="*/ 14 w 29"/>
                <a:gd name="T3" fmla="*/ 9 h 19"/>
                <a:gd name="T4" fmla="*/ 29 w 29"/>
                <a:gd name="T5" fmla="*/ 19 h 19"/>
              </a:gdLst>
              <a:ahLst/>
              <a:cxnLst>
                <a:cxn ang="0">
                  <a:pos x="T0" y="T1"/>
                </a:cxn>
                <a:cxn ang="0">
                  <a:pos x="T2" y="T3"/>
                </a:cxn>
                <a:cxn ang="0">
                  <a:pos x="T4" y="T5"/>
                </a:cxn>
              </a:cxnLst>
              <a:rect l="0" t="0" r="r" b="b"/>
              <a:pathLst>
                <a:path w="29" h="19">
                  <a:moveTo>
                    <a:pt x="0" y="0"/>
                  </a:moveTo>
                  <a:lnTo>
                    <a:pt x="14" y="9"/>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98" name="Line 159"/>
            <p:cNvSpPr>
              <a:spLocks noChangeShapeType="1"/>
            </p:cNvSpPr>
            <p:nvPr/>
          </p:nvSpPr>
          <p:spPr bwMode="auto">
            <a:xfrm>
              <a:off x="2752"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99" name="Line 160"/>
            <p:cNvSpPr>
              <a:spLocks noChangeShapeType="1"/>
            </p:cNvSpPr>
            <p:nvPr/>
          </p:nvSpPr>
          <p:spPr bwMode="auto">
            <a:xfrm>
              <a:off x="2770"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00" name="Freeform 161"/>
            <p:cNvSpPr>
              <a:spLocks/>
            </p:cNvSpPr>
            <p:nvPr/>
          </p:nvSpPr>
          <p:spPr bwMode="auto">
            <a:xfrm>
              <a:off x="2788" y="1846"/>
              <a:ext cx="21" cy="5"/>
            </a:xfrm>
            <a:custGeom>
              <a:avLst/>
              <a:gdLst>
                <a:gd name="T0" fmla="*/ 0 w 28"/>
                <a:gd name="T1" fmla="*/ 0 h 9"/>
                <a:gd name="T2" fmla="*/ 14 w 28"/>
                <a:gd name="T3" fmla="*/ 4 h 9"/>
                <a:gd name="T4" fmla="*/ 28 w 28"/>
                <a:gd name="T5" fmla="*/ 9 h 9"/>
              </a:gdLst>
              <a:ahLst/>
              <a:cxnLst>
                <a:cxn ang="0">
                  <a:pos x="T0" y="T1"/>
                </a:cxn>
                <a:cxn ang="0">
                  <a:pos x="T2" y="T3"/>
                </a:cxn>
                <a:cxn ang="0">
                  <a:pos x="T4" y="T5"/>
                </a:cxn>
              </a:cxnLst>
              <a:rect l="0" t="0" r="r" b="b"/>
              <a:pathLst>
                <a:path w="28" h="9">
                  <a:moveTo>
                    <a:pt x="0" y="0"/>
                  </a:moveTo>
                  <a:lnTo>
                    <a:pt x="14" y="4"/>
                  </a:lnTo>
                  <a:lnTo>
                    <a:pt x="28"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01" name="Line 162"/>
            <p:cNvSpPr>
              <a:spLocks noChangeShapeType="1"/>
            </p:cNvSpPr>
            <p:nvPr/>
          </p:nvSpPr>
          <p:spPr bwMode="auto">
            <a:xfrm>
              <a:off x="2809"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02" name="Freeform 163"/>
            <p:cNvSpPr>
              <a:spLocks/>
            </p:cNvSpPr>
            <p:nvPr/>
          </p:nvSpPr>
          <p:spPr bwMode="auto">
            <a:xfrm>
              <a:off x="2827" y="1857"/>
              <a:ext cx="22" cy="5"/>
            </a:xfrm>
            <a:custGeom>
              <a:avLst/>
              <a:gdLst>
                <a:gd name="T0" fmla="*/ 0 w 29"/>
                <a:gd name="T1" fmla="*/ 0 h 9"/>
                <a:gd name="T2" fmla="*/ 15 w 29"/>
                <a:gd name="T3" fmla="*/ 5 h 9"/>
                <a:gd name="T4" fmla="*/ 29 w 29"/>
                <a:gd name="T5" fmla="*/ 9 h 9"/>
              </a:gdLst>
              <a:ahLst/>
              <a:cxnLst>
                <a:cxn ang="0">
                  <a:pos x="T0" y="T1"/>
                </a:cxn>
                <a:cxn ang="0">
                  <a:pos x="T2" y="T3"/>
                </a:cxn>
                <a:cxn ang="0">
                  <a:pos x="T4" y="T5"/>
                </a:cxn>
              </a:cxnLst>
              <a:rect l="0" t="0" r="r" b="b"/>
              <a:pathLst>
                <a:path w="29" h="9">
                  <a:moveTo>
                    <a:pt x="0" y="0"/>
                  </a:moveTo>
                  <a:lnTo>
                    <a:pt x="15" y="5"/>
                  </a:lnTo>
                  <a:lnTo>
                    <a:pt x="29"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03" name="Line 164"/>
            <p:cNvSpPr>
              <a:spLocks noChangeShapeType="1"/>
            </p:cNvSpPr>
            <p:nvPr/>
          </p:nvSpPr>
          <p:spPr bwMode="auto">
            <a:xfrm>
              <a:off x="2849"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04" name="Freeform 165"/>
            <p:cNvSpPr>
              <a:spLocks/>
            </p:cNvSpPr>
            <p:nvPr/>
          </p:nvSpPr>
          <p:spPr bwMode="auto">
            <a:xfrm>
              <a:off x="2867" y="1868"/>
              <a:ext cx="21" cy="5"/>
            </a:xfrm>
            <a:custGeom>
              <a:avLst/>
              <a:gdLst>
                <a:gd name="T0" fmla="*/ 0 w 29"/>
                <a:gd name="T1" fmla="*/ 0 h 10"/>
                <a:gd name="T2" fmla="*/ 14 w 29"/>
                <a:gd name="T3" fmla="*/ 5 h 10"/>
                <a:gd name="T4" fmla="*/ 29 w 29"/>
                <a:gd name="T5" fmla="*/ 10 h 10"/>
              </a:gdLst>
              <a:ahLst/>
              <a:cxnLst>
                <a:cxn ang="0">
                  <a:pos x="T0" y="T1"/>
                </a:cxn>
                <a:cxn ang="0">
                  <a:pos x="T2" y="T3"/>
                </a:cxn>
                <a:cxn ang="0">
                  <a:pos x="T4" y="T5"/>
                </a:cxn>
              </a:cxnLst>
              <a:rect l="0" t="0" r="r" b="b"/>
              <a:pathLst>
                <a:path w="29" h="10">
                  <a:moveTo>
                    <a:pt x="0" y="0"/>
                  </a:moveTo>
                  <a:lnTo>
                    <a:pt x="14" y="5"/>
                  </a:lnTo>
                  <a:lnTo>
                    <a:pt x="29"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05" name="Line 166"/>
            <p:cNvSpPr>
              <a:spLocks noChangeShapeType="1"/>
            </p:cNvSpPr>
            <p:nvPr/>
          </p:nvSpPr>
          <p:spPr bwMode="auto">
            <a:xfrm>
              <a:off x="2888"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06" name="Line 167"/>
            <p:cNvSpPr>
              <a:spLocks noChangeShapeType="1"/>
            </p:cNvSpPr>
            <p:nvPr/>
          </p:nvSpPr>
          <p:spPr bwMode="auto">
            <a:xfrm>
              <a:off x="2906"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07" name="Freeform 168"/>
            <p:cNvSpPr>
              <a:spLocks/>
            </p:cNvSpPr>
            <p:nvPr/>
          </p:nvSpPr>
          <p:spPr bwMode="auto">
            <a:xfrm>
              <a:off x="2924" y="1881"/>
              <a:ext cx="22" cy="3"/>
            </a:xfrm>
            <a:custGeom>
              <a:avLst/>
              <a:gdLst>
                <a:gd name="T0" fmla="*/ 0 w 29"/>
                <a:gd name="T1" fmla="*/ 0 h 5"/>
                <a:gd name="T2" fmla="*/ 14 w 29"/>
                <a:gd name="T3" fmla="*/ 5 h 5"/>
                <a:gd name="T4" fmla="*/ 29 w 29"/>
                <a:gd name="T5" fmla="*/ 5 h 5"/>
              </a:gdLst>
              <a:ahLst/>
              <a:cxnLst>
                <a:cxn ang="0">
                  <a:pos x="T0" y="T1"/>
                </a:cxn>
                <a:cxn ang="0">
                  <a:pos x="T2" y="T3"/>
                </a:cxn>
                <a:cxn ang="0">
                  <a:pos x="T4" y="T5"/>
                </a:cxn>
              </a:cxnLst>
              <a:rect l="0" t="0" r="r" b="b"/>
              <a:pathLst>
                <a:path w="29" h="5">
                  <a:moveTo>
                    <a:pt x="0" y="0"/>
                  </a:moveTo>
                  <a:lnTo>
                    <a:pt x="14"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08" name="Line 169"/>
            <p:cNvSpPr>
              <a:spLocks noChangeShapeType="1"/>
            </p:cNvSpPr>
            <p:nvPr/>
          </p:nvSpPr>
          <p:spPr bwMode="auto">
            <a:xfrm>
              <a:off x="2946"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09" name="Freeform 170"/>
            <p:cNvSpPr>
              <a:spLocks/>
            </p:cNvSpPr>
            <p:nvPr/>
          </p:nvSpPr>
          <p:spPr bwMode="auto">
            <a:xfrm>
              <a:off x="2964" y="1887"/>
              <a:ext cx="21" cy="2"/>
            </a:xfrm>
            <a:custGeom>
              <a:avLst/>
              <a:gdLst>
                <a:gd name="T0" fmla="*/ 0 w 28"/>
                <a:gd name="T1" fmla="*/ 0 h 4"/>
                <a:gd name="T2" fmla="*/ 14 w 28"/>
                <a:gd name="T3" fmla="*/ 4 h 4"/>
                <a:gd name="T4" fmla="*/ 28 w 28"/>
                <a:gd name="T5" fmla="*/ 4 h 4"/>
              </a:gdLst>
              <a:ahLst/>
              <a:cxnLst>
                <a:cxn ang="0">
                  <a:pos x="T0" y="T1"/>
                </a:cxn>
                <a:cxn ang="0">
                  <a:pos x="T2" y="T3"/>
                </a:cxn>
                <a:cxn ang="0">
                  <a:pos x="T4" y="T5"/>
                </a:cxn>
              </a:cxnLst>
              <a:rect l="0" t="0" r="r" b="b"/>
              <a:pathLst>
                <a:path w="28" h="4">
                  <a:moveTo>
                    <a:pt x="0" y="0"/>
                  </a:moveTo>
                  <a:lnTo>
                    <a:pt x="14" y="4"/>
                  </a:lnTo>
                  <a:lnTo>
                    <a:pt x="28"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10" name="Line 171"/>
            <p:cNvSpPr>
              <a:spLocks noChangeShapeType="1"/>
            </p:cNvSpPr>
            <p:nvPr/>
          </p:nvSpPr>
          <p:spPr bwMode="auto">
            <a:xfrm>
              <a:off x="2985"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11" name="Line 172"/>
            <p:cNvSpPr>
              <a:spLocks noChangeShapeType="1"/>
            </p:cNvSpPr>
            <p:nvPr/>
          </p:nvSpPr>
          <p:spPr bwMode="auto">
            <a:xfrm>
              <a:off x="3003"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12" name="Freeform 173"/>
            <p:cNvSpPr>
              <a:spLocks/>
            </p:cNvSpPr>
            <p:nvPr/>
          </p:nvSpPr>
          <p:spPr bwMode="auto">
            <a:xfrm>
              <a:off x="3021" y="1892"/>
              <a:ext cx="22" cy="3"/>
            </a:xfrm>
            <a:custGeom>
              <a:avLst/>
              <a:gdLst>
                <a:gd name="T0" fmla="*/ 0 w 29"/>
                <a:gd name="T1" fmla="*/ 0 h 5"/>
                <a:gd name="T2" fmla="*/ 15 w 29"/>
                <a:gd name="T3" fmla="*/ 5 h 5"/>
                <a:gd name="T4" fmla="*/ 29 w 29"/>
                <a:gd name="T5" fmla="*/ 5 h 5"/>
              </a:gdLst>
              <a:ahLst/>
              <a:cxnLst>
                <a:cxn ang="0">
                  <a:pos x="T0" y="T1"/>
                </a:cxn>
                <a:cxn ang="0">
                  <a:pos x="T2" y="T3"/>
                </a:cxn>
                <a:cxn ang="0">
                  <a:pos x="T4" y="T5"/>
                </a:cxn>
              </a:cxnLst>
              <a:rect l="0" t="0" r="r" b="b"/>
              <a:pathLst>
                <a:path w="29" h="5">
                  <a:moveTo>
                    <a:pt x="0" y="0"/>
                  </a:moveTo>
                  <a:lnTo>
                    <a:pt x="15"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13" name="Line 174"/>
            <p:cNvSpPr>
              <a:spLocks noChangeShapeType="1"/>
            </p:cNvSpPr>
            <p:nvPr/>
          </p:nvSpPr>
          <p:spPr bwMode="auto">
            <a:xfrm>
              <a:off x="3043"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14" name="Freeform 175"/>
            <p:cNvSpPr>
              <a:spLocks/>
            </p:cNvSpPr>
            <p:nvPr/>
          </p:nvSpPr>
          <p:spPr bwMode="auto">
            <a:xfrm>
              <a:off x="3061" y="1895"/>
              <a:ext cx="22" cy="2"/>
            </a:xfrm>
            <a:custGeom>
              <a:avLst/>
              <a:gdLst>
                <a:gd name="T0" fmla="*/ 0 w 29"/>
                <a:gd name="T1" fmla="*/ 0 h 5"/>
                <a:gd name="T2" fmla="*/ 15 w 29"/>
                <a:gd name="T3" fmla="*/ 0 h 5"/>
                <a:gd name="T4" fmla="*/ 29 w 29"/>
                <a:gd name="T5" fmla="*/ 5 h 5"/>
              </a:gdLst>
              <a:ahLst/>
              <a:cxnLst>
                <a:cxn ang="0">
                  <a:pos x="T0" y="T1"/>
                </a:cxn>
                <a:cxn ang="0">
                  <a:pos x="T2" y="T3"/>
                </a:cxn>
                <a:cxn ang="0">
                  <a:pos x="T4" y="T5"/>
                </a:cxn>
              </a:cxnLst>
              <a:rect l="0" t="0" r="r" b="b"/>
              <a:pathLst>
                <a:path w="29" h="5">
                  <a:moveTo>
                    <a:pt x="0" y="0"/>
                  </a:moveTo>
                  <a:lnTo>
                    <a:pt x="15" y="0"/>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15" name="Line 176"/>
            <p:cNvSpPr>
              <a:spLocks noChangeShapeType="1"/>
            </p:cNvSpPr>
            <p:nvPr/>
          </p:nvSpPr>
          <p:spPr bwMode="auto">
            <a:xfrm>
              <a:off x="308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16" name="Freeform 177"/>
            <p:cNvSpPr>
              <a:spLocks/>
            </p:cNvSpPr>
            <p:nvPr/>
          </p:nvSpPr>
          <p:spPr bwMode="auto">
            <a:xfrm>
              <a:off x="3101" y="1897"/>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17" name="Line 178"/>
            <p:cNvSpPr>
              <a:spLocks noChangeShapeType="1"/>
            </p:cNvSpPr>
            <p:nvPr/>
          </p:nvSpPr>
          <p:spPr bwMode="auto">
            <a:xfrm>
              <a:off x="312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18" name="Freeform 179"/>
            <p:cNvSpPr>
              <a:spLocks/>
            </p:cNvSpPr>
            <p:nvPr/>
          </p:nvSpPr>
          <p:spPr bwMode="auto">
            <a:xfrm>
              <a:off x="3141" y="1897"/>
              <a:ext cx="18" cy="3"/>
            </a:xfrm>
            <a:custGeom>
              <a:avLst/>
              <a:gdLst>
                <a:gd name="T0" fmla="*/ 0 w 24"/>
                <a:gd name="T1" fmla="*/ 0 h 5"/>
                <a:gd name="T2" fmla="*/ 9 w 24"/>
                <a:gd name="T3" fmla="*/ 0 h 5"/>
                <a:gd name="T4" fmla="*/ 24 w 24"/>
                <a:gd name="T5" fmla="*/ 5 h 5"/>
              </a:gdLst>
              <a:ahLst/>
              <a:cxnLst>
                <a:cxn ang="0">
                  <a:pos x="T0" y="T1"/>
                </a:cxn>
                <a:cxn ang="0">
                  <a:pos x="T2" y="T3"/>
                </a:cxn>
                <a:cxn ang="0">
                  <a:pos x="T4" y="T5"/>
                </a:cxn>
              </a:cxnLst>
              <a:rect l="0" t="0" r="r" b="b"/>
              <a:pathLst>
                <a:path w="24" h="5">
                  <a:moveTo>
                    <a:pt x="0" y="0"/>
                  </a:moveTo>
                  <a:lnTo>
                    <a:pt x="9" y="0"/>
                  </a:lnTo>
                  <a:lnTo>
                    <a:pt x="24"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19" name="Freeform 180"/>
            <p:cNvSpPr>
              <a:spLocks/>
            </p:cNvSpPr>
            <p:nvPr/>
          </p:nvSpPr>
          <p:spPr bwMode="auto">
            <a:xfrm>
              <a:off x="3159"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20" name="Line 181"/>
            <p:cNvSpPr>
              <a:spLocks noChangeShapeType="1"/>
            </p:cNvSpPr>
            <p:nvPr/>
          </p:nvSpPr>
          <p:spPr bwMode="auto">
            <a:xfrm>
              <a:off x="318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21" name="Freeform 182"/>
            <p:cNvSpPr>
              <a:spLocks/>
            </p:cNvSpPr>
            <p:nvPr/>
          </p:nvSpPr>
          <p:spPr bwMode="auto">
            <a:xfrm>
              <a:off x="3198" y="1900"/>
              <a:ext cx="21"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22" name="Line 183"/>
            <p:cNvSpPr>
              <a:spLocks noChangeShapeType="1"/>
            </p:cNvSpPr>
            <p:nvPr/>
          </p:nvSpPr>
          <p:spPr bwMode="auto">
            <a:xfrm>
              <a:off x="321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23" name="Line 184"/>
            <p:cNvSpPr>
              <a:spLocks noChangeShapeType="1"/>
            </p:cNvSpPr>
            <p:nvPr/>
          </p:nvSpPr>
          <p:spPr bwMode="auto">
            <a:xfrm>
              <a:off x="3237"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24" name="Freeform 185"/>
            <p:cNvSpPr>
              <a:spLocks/>
            </p:cNvSpPr>
            <p:nvPr/>
          </p:nvSpPr>
          <p:spPr bwMode="auto">
            <a:xfrm>
              <a:off x="3255" y="1900"/>
              <a:ext cx="22" cy="2"/>
            </a:xfrm>
            <a:custGeom>
              <a:avLst/>
              <a:gdLst>
                <a:gd name="T0" fmla="*/ 0 w 29"/>
                <a:gd name="T1" fmla="*/ 0 h 4"/>
                <a:gd name="T2" fmla="*/ 15 w 29"/>
                <a:gd name="T3" fmla="*/ 0 h 4"/>
                <a:gd name="T4" fmla="*/ 29 w 29"/>
                <a:gd name="T5" fmla="*/ 4 h 4"/>
              </a:gdLst>
              <a:ahLst/>
              <a:cxnLst>
                <a:cxn ang="0">
                  <a:pos x="T0" y="T1"/>
                </a:cxn>
                <a:cxn ang="0">
                  <a:pos x="T2" y="T3"/>
                </a:cxn>
                <a:cxn ang="0">
                  <a:pos x="T4" y="T5"/>
                </a:cxn>
              </a:cxnLst>
              <a:rect l="0" t="0" r="r" b="b"/>
              <a:pathLst>
                <a:path w="29" h="4">
                  <a:moveTo>
                    <a:pt x="0" y="0"/>
                  </a:moveTo>
                  <a:lnTo>
                    <a:pt x="15" y="0"/>
                  </a:lnTo>
                  <a:lnTo>
                    <a:pt x="29"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25" name="Line 186"/>
            <p:cNvSpPr>
              <a:spLocks noChangeShapeType="1"/>
            </p:cNvSpPr>
            <p:nvPr/>
          </p:nvSpPr>
          <p:spPr bwMode="auto">
            <a:xfrm>
              <a:off x="327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26" name="Freeform 187"/>
            <p:cNvSpPr>
              <a:spLocks/>
            </p:cNvSpPr>
            <p:nvPr/>
          </p:nvSpPr>
          <p:spPr bwMode="auto">
            <a:xfrm>
              <a:off x="3295" y="1902"/>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27" name="Line 188"/>
            <p:cNvSpPr>
              <a:spLocks noChangeShapeType="1"/>
            </p:cNvSpPr>
            <p:nvPr/>
          </p:nvSpPr>
          <p:spPr bwMode="auto">
            <a:xfrm>
              <a:off x="331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28" name="Freeform 189"/>
            <p:cNvSpPr>
              <a:spLocks/>
            </p:cNvSpPr>
            <p:nvPr/>
          </p:nvSpPr>
          <p:spPr bwMode="auto">
            <a:xfrm>
              <a:off x="3335"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29" name="Line 190"/>
            <p:cNvSpPr>
              <a:spLocks noChangeShapeType="1"/>
            </p:cNvSpPr>
            <p:nvPr/>
          </p:nvSpPr>
          <p:spPr bwMode="auto">
            <a:xfrm>
              <a:off x="3356"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30" name="Freeform 191"/>
            <p:cNvSpPr>
              <a:spLocks/>
            </p:cNvSpPr>
            <p:nvPr/>
          </p:nvSpPr>
          <p:spPr bwMode="auto">
            <a:xfrm>
              <a:off x="288" y="1901"/>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grpSp>
      <p:grpSp>
        <p:nvGrpSpPr>
          <p:cNvPr id="1031" name="Group 192"/>
          <p:cNvGrpSpPr>
            <a:grpSpLocks/>
          </p:cNvGrpSpPr>
          <p:nvPr/>
        </p:nvGrpSpPr>
        <p:grpSpPr bwMode="auto">
          <a:xfrm rot="-16200000">
            <a:off x="3602831" y="3196432"/>
            <a:ext cx="822325" cy="401638"/>
            <a:chOff x="253" y="586"/>
            <a:chExt cx="3121" cy="1317"/>
          </a:xfrm>
        </p:grpSpPr>
        <p:sp>
          <p:nvSpPr>
            <p:cNvPr id="1032" name="Line 193"/>
            <p:cNvSpPr>
              <a:spLocks noChangeShapeType="1"/>
            </p:cNvSpPr>
            <p:nvPr/>
          </p:nvSpPr>
          <p:spPr bwMode="auto">
            <a:xfrm>
              <a:off x="253"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33" name="Freeform 194"/>
            <p:cNvSpPr>
              <a:spLocks/>
            </p:cNvSpPr>
            <p:nvPr/>
          </p:nvSpPr>
          <p:spPr bwMode="auto">
            <a:xfrm>
              <a:off x="271"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34" name="Freeform 195"/>
            <p:cNvSpPr>
              <a:spLocks/>
            </p:cNvSpPr>
            <p:nvPr/>
          </p:nvSpPr>
          <p:spPr bwMode="auto">
            <a:xfrm>
              <a:off x="310" y="1902"/>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35" name="Line 196"/>
            <p:cNvSpPr>
              <a:spLocks noChangeShapeType="1"/>
            </p:cNvSpPr>
            <p:nvPr/>
          </p:nvSpPr>
          <p:spPr bwMode="auto">
            <a:xfrm>
              <a:off x="332"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36" name="Freeform 197"/>
            <p:cNvSpPr>
              <a:spLocks/>
            </p:cNvSpPr>
            <p:nvPr/>
          </p:nvSpPr>
          <p:spPr bwMode="auto">
            <a:xfrm>
              <a:off x="350" y="1900"/>
              <a:ext cx="22" cy="2"/>
            </a:xfrm>
            <a:custGeom>
              <a:avLst/>
              <a:gdLst>
                <a:gd name="T0" fmla="*/ 0 w 29"/>
                <a:gd name="T1" fmla="*/ 4 h 4"/>
                <a:gd name="T2" fmla="*/ 14 w 29"/>
                <a:gd name="T3" fmla="*/ 0 h 4"/>
                <a:gd name="T4" fmla="*/ 29 w 29"/>
                <a:gd name="T5" fmla="*/ 0 h 4"/>
              </a:gdLst>
              <a:ahLst/>
              <a:cxnLst>
                <a:cxn ang="0">
                  <a:pos x="T0" y="T1"/>
                </a:cxn>
                <a:cxn ang="0">
                  <a:pos x="T2" y="T3"/>
                </a:cxn>
                <a:cxn ang="0">
                  <a:pos x="T4" y="T5"/>
                </a:cxn>
              </a:cxnLst>
              <a:rect l="0" t="0" r="r" b="b"/>
              <a:pathLst>
                <a:path w="29" h="4">
                  <a:moveTo>
                    <a:pt x="0" y="4"/>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37" name="Line 198"/>
            <p:cNvSpPr>
              <a:spLocks noChangeShapeType="1"/>
            </p:cNvSpPr>
            <p:nvPr/>
          </p:nvSpPr>
          <p:spPr bwMode="auto">
            <a:xfrm>
              <a:off x="372"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38" name="Line 199"/>
            <p:cNvSpPr>
              <a:spLocks noChangeShapeType="1"/>
            </p:cNvSpPr>
            <p:nvPr/>
          </p:nvSpPr>
          <p:spPr bwMode="auto">
            <a:xfrm>
              <a:off x="39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39" name="Freeform 200"/>
            <p:cNvSpPr>
              <a:spLocks/>
            </p:cNvSpPr>
            <p:nvPr/>
          </p:nvSpPr>
          <p:spPr bwMode="auto">
            <a:xfrm>
              <a:off x="408" y="1900"/>
              <a:ext cx="21"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40" name="Line 201"/>
            <p:cNvSpPr>
              <a:spLocks noChangeShapeType="1"/>
            </p:cNvSpPr>
            <p:nvPr/>
          </p:nvSpPr>
          <p:spPr bwMode="auto">
            <a:xfrm>
              <a:off x="42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41" name="Freeform 202"/>
            <p:cNvSpPr>
              <a:spLocks/>
            </p:cNvSpPr>
            <p:nvPr/>
          </p:nvSpPr>
          <p:spPr bwMode="auto">
            <a:xfrm>
              <a:off x="447"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42" name="Freeform 203"/>
            <p:cNvSpPr>
              <a:spLocks/>
            </p:cNvSpPr>
            <p:nvPr/>
          </p:nvSpPr>
          <p:spPr bwMode="auto">
            <a:xfrm>
              <a:off x="468" y="1897"/>
              <a:ext cx="18" cy="3"/>
            </a:xfrm>
            <a:custGeom>
              <a:avLst/>
              <a:gdLst>
                <a:gd name="T0" fmla="*/ 0 w 24"/>
                <a:gd name="T1" fmla="*/ 5 h 5"/>
                <a:gd name="T2" fmla="*/ 15 w 24"/>
                <a:gd name="T3" fmla="*/ 0 h 5"/>
                <a:gd name="T4" fmla="*/ 24 w 24"/>
                <a:gd name="T5" fmla="*/ 0 h 5"/>
              </a:gdLst>
              <a:ahLst/>
              <a:cxnLst>
                <a:cxn ang="0">
                  <a:pos x="T0" y="T1"/>
                </a:cxn>
                <a:cxn ang="0">
                  <a:pos x="T2" y="T3"/>
                </a:cxn>
                <a:cxn ang="0">
                  <a:pos x="T4" y="T5"/>
                </a:cxn>
              </a:cxnLst>
              <a:rect l="0" t="0" r="r" b="b"/>
              <a:pathLst>
                <a:path w="24" h="5">
                  <a:moveTo>
                    <a:pt x="0" y="5"/>
                  </a:moveTo>
                  <a:lnTo>
                    <a:pt x="15"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43" name="Line 204"/>
            <p:cNvSpPr>
              <a:spLocks noChangeShapeType="1"/>
            </p:cNvSpPr>
            <p:nvPr/>
          </p:nvSpPr>
          <p:spPr bwMode="auto">
            <a:xfrm>
              <a:off x="48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44" name="Freeform 205"/>
            <p:cNvSpPr>
              <a:spLocks/>
            </p:cNvSpPr>
            <p:nvPr/>
          </p:nvSpPr>
          <p:spPr bwMode="auto">
            <a:xfrm>
              <a:off x="504" y="1897"/>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45" name="Line 206"/>
            <p:cNvSpPr>
              <a:spLocks noChangeShapeType="1"/>
            </p:cNvSpPr>
            <p:nvPr/>
          </p:nvSpPr>
          <p:spPr bwMode="auto">
            <a:xfrm>
              <a:off x="52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46" name="Freeform 207"/>
            <p:cNvSpPr>
              <a:spLocks/>
            </p:cNvSpPr>
            <p:nvPr/>
          </p:nvSpPr>
          <p:spPr bwMode="auto">
            <a:xfrm>
              <a:off x="544" y="1895"/>
              <a:ext cx="22" cy="2"/>
            </a:xfrm>
            <a:custGeom>
              <a:avLst/>
              <a:gdLst>
                <a:gd name="T0" fmla="*/ 0 w 29"/>
                <a:gd name="T1" fmla="*/ 5 h 5"/>
                <a:gd name="T2" fmla="*/ 14 w 29"/>
                <a:gd name="T3" fmla="*/ 0 h 5"/>
                <a:gd name="T4" fmla="*/ 29 w 29"/>
                <a:gd name="T5" fmla="*/ 0 h 5"/>
              </a:gdLst>
              <a:ahLst/>
              <a:cxnLst>
                <a:cxn ang="0">
                  <a:pos x="T0" y="T1"/>
                </a:cxn>
                <a:cxn ang="0">
                  <a:pos x="T2" y="T3"/>
                </a:cxn>
                <a:cxn ang="0">
                  <a:pos x="T4" y="T5"/>
                </a:cxn>
              </a:cxnLst>
              <a:rect l="0" t="0" r="r" b="b"/>
              <a:pathLst>
                <a:path w="29" h="5">
                  <a:moveTo>
                    <a:pt x="0" y="5"/>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47" name="Line 208"/>
            <p:cNvSpPr>
              <a:spLocks noChangeShapeType="1"/>
            </p:cNvSpPr>
            <p:nvPr/>
          </p:nvSpPr>
          <p:spPr bwMode="auto">
            <a:xfrm>
              <a:off x="566"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48" name="Freeform 209"/>
            <p:cNvSpPr>
              <a:spLocks/>
            </p:cNvSpPr>
            <p:nvPr/>
          </p:nvSpPr>
          <p:spPr bwMode="auto">
            <a:xfrm>
              <a:off x="584" y="1892"/>
              <a:ext cx="22" cy="3"/>
            </a:xfrm>
            <a:custGeom>
              <a:avLst/>
              <a:gdLst>
                <a:gd name="T0" fmla="*/ 0 w 29"/>
                <a:gd name="T1" fmla="*/ 5 h 5"/>
                <a:gd name="T2" fmla="*/ 14 w 29"/>
                <a:gd name="T3" fmla="*/ 5 h 5"/>
                <a:gd name="T4" fmla="*/ 29 w 29"/>
                <a:gd name="T5" fmla="*/ 0 h 5"/>
              </a:gdLst>
              <a:ahLst/>
              <a:cxnLst>
                <a:cxn ang="0">
                  <a:pos x="T0" y="T1"/>
                </a:cxn>
                <a:cxn ang="0">
                  <a:pos x="T2" y="T3"/>
                </a:cxn>
                <a:cxn ang="0">
                  <a:pos x="T4" y="T5"/>
                </a:cxn>
              </a:cxnLst>
              <a:rect l="0" t="0" r="r" b="b"/>
              <a:pathLst>
                <a:path w="29" h="5">
                  <a:moveTo>
                    <a:pt x="0" y="5"/>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49" name="Line 210"/>
            <p:cNvSpPr>
              <a:spLocks noChangeShapeType="1"/>
            </p:cNvSpPr>
            <p:nvPr/>
          </p:nvSpPr>
          <p:spPr bwMode="auto">
            <a:xfrm flipV="1">
              <a:off x="606"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50" name="Line 211"/>
            <p:cNvSpPr>
              <a:spLocks noChangeShapeType="1"/>
            </p:cNvSpPr>
            <p:nvPr/>
          </p:nvSpPr>
          <p:spPr bwMode="auto">
            <a:xfrm>
              <a:off x="624"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51" name="Freeform 212"/>
            <p:cNvSpPr>
              <a:spLocks/>
            </p:cNvSpPr>
            <p:nvPr/>
          </p:nvSpPr>
          <p:spPr bwMode="auto">
            <a:xfrm>
              <a:off x="642" y="1887"/>
              <a:ext cx="21" cy="2"/>
            </a:xfrm>
            <a:custGeom>
              <a:avLst/>
              <a:gdLst>
                <a:gd name="T0" fmla="*/ 0 w 28"/>
                <a:gd name="T1" fmla="*/ 4 h 4"/>
                <a:gd name="T2" fmla="*/ 14 w 28"/>
                <a:gd name="T3" fmla="*/ 4 h 4"/>
                <a:gd name="T4" fmla="*/ 28 w 28"/>
                <a:gd name="T5" fmla="*/ 0 h 4"/>
              </a:gdLst>
              <a:ahLst/>
              <a:cxnLst>
                <a:cxn ang="0">
                  <a:pos x="T0" y="T1"/>
                </a:cxn>
                <a:cxn ang="0">
                  <a:pos x="T2" y="T3"/>
                </a:cxn>
                <a:cxn ang="0">
                  <a:pos x="T4" y="T5"/>
                </a:cxn>
              </a:cxnLst>
              <a:rect l="0" t="0" r="r" b="b"/>
              <a:pathLst>
                <a:path w="28" h="4">
                  <a:moveTo>
                    <a:pt x="0" y="4"/>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52" name="Line 213"/>
            <p:cNvSpPr>
              <a:spLocks noChangeShapeType="1"/>
            </p:cNvSpPr>
            <p:nvPr/>
          </p:nvSpPr>
          <p:spPr bwMode="auto">
            <a:xfrm flipV="1">
              <a:off x="663"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53" name="Freeform 214"/>
            <p:cNvSpPr>
              <a:spLocks/>
            </p:cNvSpPr>
            <p:nvPr/>
          </p:nvSpPr>
          <p:spPr bwMode="auto">
            <a:xfrm>
              <a:off x="681" y="1881"/>
              <a:ext cx="22" cy="3"/>
            </a:xfrm>
            <a:custGeom>
              <a:avLst/>
              <a:gdLst>
                <a:gd name="T0" fmla="*/ 0 w 29"/>
                <a:gd name="T1" fmla="*/ 5 h 5"/>
                <a:gd name="T2" fmla="*/ 15 w 29"/>
                <a:gd name="T3" fmla="*/ 5 h 5"/>
                <a:gd name="T4" fmla="*/ 29 w 29"/>
                <a:gd name="T5" fmla="*/ 0 h 5"/>
              </a:gdLst>
              <a:ahLst/>
              <a:cxnLst>
                <a:cxn ang="0">
                  <a:pos x="T0" y="T1"/>
                </a:cxn>
                <a:cxn ang="0">
                  <a:pos x="T2" y="T3"/>
                </a:cxn>
                <a:cxn ang="0">
                  <a:pos x="T4" y="T5"/>
                </a:cxn>
              </a:cxnLst>
              <a:rect l="0" t="0" r="r" b="b"/>
              <a:pathLst>
                <a:path w="29" h="5">
                  <a:moveTo>
                    <a:pt x="0" y="5"/>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54" name="Line 215"/>
            <p:cNvSpPr>
              <a:spLocks noChangeShapeType="1"/>
            </p:cNvSpPr>
            <p:nvPr/>
          </p:nvSpPr>
          <p:spPr bwMode="auto">
            <a:xfrm flipV="1">
              <a:off x="703"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55" name="Line 216"/>
            <p:cNvSpPr>
              <a:spLocks noChangeShapeType="1"/>
            </p:cNvSpPr>
            <p:nvPr/>
          </p:nvSpPr>
          <p:spPr bwMode="auto">
            <a:xfrm flipV="1">
              <a:off x="721"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56" name="Freeform 217"/>
            <p:cNvSpPr>
              <a:spLocks/>
            </p:cNvSpPr>
            <p:nvPr/>
          </p:nvSpPr>
          <p:spPr bwMode="auto">
            <a:xfrm>
              <a:off x="739" y="1868"/>
              <a:ext cx="21" cy="5"/>
            </a:xfrm>
            <a:custGeom>
              <a:avLst/>
              <a:gdLst>
                <a:gd name="T0" fmla="*/ 0 w 29"/>
                <a:gd name="T1" fmla="*/ 10 h 10"/>
                <a:gd name="T2" fmla="*/ 15 w 29"/>
                <a:gd name="T3" fmla="*/ 5 h 10"/>
                <a:gd name="T4" fmla="*/ 29 w 29"/>
                <a:gd name="T5" fmla="*/ 0 h 10"/>
              </a:gdLst>
              <a:ahLst/>
              <a:cxnLst>
                <a:cxn ang="0">
                  <a:pos x="T0" y="T1"/>
                </a:cxn>
                <a:cxn ang="0">
                  <a:pos x="T2" y="T3"/>
                </a:cxn>
                <a:cxn ang="0">
                  <a:pos x="T4" y="T5"/>
                </a:cxn>
              </a:cxnLst>
              <a:rect l="0" t="0" r="r" b="b"/>
              <a:pathLst>
                <a:path w="29" h="10">
                  <a:moveTo>
                    <a:pt x="0" y="10"/>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57" name="Line 218"/>
            <p:cNvSpPr>
              <a:spLocks noChangeShapeType="1"/>
            </p:cNvSpPr>
            <p:nvPr/>
          </p:nvSpPr>
          <p:spPr bwMode="auto">
            <a:xfrm flipV="1">
              <a:off x="760"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58" name="Freeform 219"/>
            <p:cNvSpPr>
              <a:spLocks/>
            </p:cNvSpPr>
            <p:nvPr/>
          </p:nvSpPr>
          <p:spPr bwMode="auto">
            <a:xfrm>
              <a:off x="778" y="1857"/>
              <a:ext cx="22" cy="5"/>
            </a:xfrm>
            <a:custGeom>
              <a:avLst/>
              <a:gdLst>
                <a:gd name="T0" fmla="*/ 0 w 29"/>
                <a:gd name="T1" fmla="*/ 9 h 9"/>
                <a:gd name="T2" fmla="*/ 14 w 29"/>
                <a:gd name="T3" fmla="*/ 5 h 9"/>
                <a:gd name="T4" fmla="*/ 29 w 29"/>
                <a:gd name="T5" fmla="*/ 0 h 9"/>
              </a:gdLst>
              <a:ahLst/>
              <a:cxnLst>
                <a:cxn ang="0">
                  <a:pos x="T0" y="T1"/>
                </a:cxn>
                <a:cxn ang="0">
                  <a:pos x="T2" y="T3"/>
                </a:cxn>
                <a:cxn ang="0">
                  <a:pos x="T4" y="T5"/>
                </a:cxn>
              </a:cxnLst>
              <a:rect l="0" t="0" r="r" b="b"/>
              <a:pathLst>
                <a:path w="29" h="9">
                  <a:moveTo>
                    <a:pt x="0" y="9"/>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59" name="Line 220"/>
            <p:cNvSpPr>
              <a:spLocks noChangeShapeType="1"/>
            </p:cNvSpPr>
            <p:nvPr/>
          </p:nvSpPr>
          <p:spPr bwMode="auto">
            <a:xfrm flipV="1">
              <a:off x="800"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60" name="Freeform 221"/>
            <p:cNvSpPr>
              <a:spLocks/>
            </p:cNvSpPr>
            <p:nvPr/>
          </p:nvSpPr>
          <p:spPr bwMode="auto">
            <a:xfrm>
              <a:off x="818" y="1846"/>
              <a:ext cx="21" cy="5"/>
            </a:xfrm>
            <a:custGeom>
              <a:avLst/>
              <a:gdLst>
                <a:gd name="T0" fmla="*/ 0 w 28"/>
                <a:gd name="T1" fmla="*/ 9 h 9"/>
                <a:gd name="T2" fmla="*/ 14 w 28"/>
                <a:gd name="T3" fmla="*/ 4 h 9"/>
                <a:gd name="T4" fmla="*/ 28 w 28"/>
                <a:gd name="T5" fmla="*/ 0 h 9"/>
              </a:gdLst>
              <a:ahLst/>
              <a:cxnLst>
                <a:cxn ang="0">
                  <a:pos x="T0" y="T1"/>
                </a:cxn>
                <a:cxn ang="0">
                  <a:pos x="T2" y="T3"/>
                </a:cxn>
                <a:cxn ang="0">
                  <a:pos x="T4" y="T5"/>
                </a:cxn>
              </a:cxnLst>
              <a:rect l="0" t="0" r="r" b="b"/>
              <a:pathLst>
                <a:path w="28" h="9">
                  <a:moveTo>
                    <a:pt x="0" y="9"/>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61" name="Line 222"/>
            <p:cNvSpPr>
              <a:spLocks noChangeShapeType="1"/>
            </p:cNvSpPr>
            <p:nvPr/>
          </p:nvSpPr>
          <p:spPr bwMode="auto">
            <a:xfrm flipV="1">
              <a:off x="839"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62" name="Line 223"/>
            <p:cNvSpPr>
              <a:spLocks noChangeShapeType="1"/>
            </p:cNvSpPr>
            <p:nvPr/>
          </p:nvSpPr>
          <p:spPr bwMode="auto">
            <a:xfrm flipV="1">
              <a:off x="857"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63" name="Freeform 224"/>
            <p:cNvSpPr>
              <a:spLocks/>
            </p:cNvSpPr>
            <p:nvPr/>
          </p:nvSpPr>
          <p:spPr bwMode="auto">
            <a:xfrm>
              <a:off x="875" y="1819"/>
              <a:ext cx="22" cy="11"/>
            </a:xfrm>
            <a:custGeom>
              <a:avLst/>
              <a:gdLst>
                <a:gd name="T0" fmla="*/ 0 w 29"/>
                <a:gd name="T1" fmla="*/ 19 h 19"/>
                <a:gd name="T2" fmla="*/ 15 w 29"/>
                <a:gd name="T3" fmla="*/ 9 h 19"/>
                <a:gd name="T4" fmla="*/ 29 w 29"/>
                <a:gd name="T5" fmla="*/ 0 h 19"/>
              </a:gdLst>
              <a:ahLst/>
              <a:cxnLst>
                <a:cxn ang="0">
                  <a:pos x="T0" y="T1"/>
                </a:cxn>
                <a:cxn ang="0">
                  <a:pos x="T2" y="T3"/>
                </a:cxn>
                <a:cxn ang="0">
                  <a:pos x="T4" y="T5"/>
                </a:cxn>
              </a:cxnLst>
              <a:rect l="0" t="0" r="r" b="b"/>
              <a:pathLst>
                <a:path w="29" h="19">
                  <a:moveTo>
                    <a:pt x="0" y="19"/>
                  </a:moveTo>
                  <a:lnTo>
                    <a:pt x="15" y="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64" name="Line 225"/>
            <p:cNvSpPr>
              <a:spLocks noChangeShapeType="1"/>
            </p:cNvSpPr>
            <p:nvPr/>
          </p:nvSpPr>
          <p:spPr bwMode="auto">
            <a:xfrm flipV="1">
              <a:off x="897"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65" name="Freeform 226"/>
            <p:cNvSpPr>
              <a:spLocks/>
            </p:cNvSpPr>
            <p:nvPr/>
          </p:nvSpPr>
          <p:spPr bwMode="auto">
            <a:xfrm>
              <a:off x="915" y="1797"/>
              <a:ext cx="22" cy="11"/>
            </a:xfrm>
            <a:custGeom>
              <a:avLst/>
              <a:gdLst>
                <a:gd name="T0" fmla="*/ 0 w 29"/>
                <a:gd name="T1" fmla="*/ 19 h 19"/>
                <a:gd name="T2" fmla="*/ 15 w 29"/>
                <a:gd name="T3" fmla="*/ 10 h 19"/>
                <a:gd name="T4" fmla="*/ 29 w 29"/>
                <a:gd name="T5" fmla="*/ 0 h 19"/>
              </a:gdLst>
              <a:ahLst/>
              <a:cxnLst>
                <a:cxn ang="0">
                  <a:pos x="T0" y="T1"/>
                </a:cxn>
                <a:cxn ang="0">
                  <a:pos x="T2" y="T3"/>
                </a:cxn>
                <a:cxn ang="0">
                  <a:pos x="T4" y="T5"/>
                </a:cxn>
              </a:cxnLst>
              <a:rect l="0" t="0" r="r" b="b"/>
              <a:pathLst>
                <a:path w="29" h="19">
                  <a:moveTo>
                    <a:pt x="0" y="19"/>
                  </a:moveTo>
                  <a:lnTo>
                    <a:pt x="15" y="1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66" name="Line 227"/>
            <p:cNvSpPr>
              <a:spLocks noChangeShapeType="1"/>
            </p:cNvSpPr>
            <p:nvPr/>
          </p:nvSpPr>
          <p:spPr bwMode="auto">
            <a:xfrm flipV="1">
              <a:off x="937"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67" name="Line 228"/>
            <p:cNvSpPr>
              <a:spLocks noChangeShapeType="1"/>
            </p:cNvSpPr>
            <p:nvPr/>
          </p:nvSpPr>
          <p:spPr bwMode="auto">
            <a:xfrm flipV="1">
              <a:off x="955"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68" name="Freeform 229"/>
            <p:cNvSpPr>
              <a:spLocks/>
            </p:cNvSpPr>
            <p:nvPr/>
          </p:nvSpPr>
          <p:spPr bwMode="auto">
            <a:xfrm>
              <a:off x="973" y="1757"/>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69" name="Line 230"/>
            <p:cNvSpPr>
              <a:spLocks noChangeShapeType="1"/>
            </p:cNvSpPr>
            <p:nvPr/>
          </p:nvSpPr>
          <p:spPr bwMode="auto">
            <a:xfrm flipV="1">
              <a:off x="995"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70" name="Freeform 231"/>
            <p:cNvSpPr>
              <a:spLocks/>
            </p:cNvSpPr>
            <p:nvPr/>
          </p:nvSpPr>
          <p:spPr bwMode="auto">
            <a:xfrm>
              <a:off x="1013" y="1725"/>
              <a:ext cx="21" cy="15"/>
            </a:xfrm>
            <a:custGeom>
              <a:avLst/>
              <a:gdLst>
                <a:gd name="T0" fmla="*/ 0 w 28"/>
                <a:gd name="T1" fmla="*/ 28 h 28"/>
                <a:gd name="T2" fmla="*/ 14 w 28"/>
                <a:gd name="T3" fmla="*/ 14 h 28"/>
                <a:gd name="T4" fmla="*/ 28 w 28"/>
                <a:gd name="T5" fmla="*/ 0 h 28"/>
              </a:gdLst>
              <a:ahLst/>
              <a:cxnLst>
                <a:cxn ang="0">
                  <a:pos x="T0" y="T1"/>
                </a:cxn>
                <a:cxn ang="0">
                  <a:pos x="T2" y="T3"/>
                </a:cxn>
                <a:cxn ang="0">
                  <a:pos x="T4" y="T5"/>
                </a:cxn>
              </a:cxnLst>
              <a:rect l="0" t="0" r="r" b="b"/>
              <a:pathLst>
                <a:path w="28" h="28">
                  <a:moveTo>
                    <a:pt x="0" y="28"/>
                  </a:moveTo>
                  <a:lnTo>
                    <a:pt x="14" y="1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71" name="Line 232"/>
            <p:cNvSpPr>
              <a:spLocks noChangeShapeType="1"/>
            </p:cNvSpPr>
            <p:nvPr/>
          </p:nvSpPr>
          <p:spPr bwMode="auto">
            <a:xfrm flipV="1">
              <a:off x="1034"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72" name="Freeform 233"/>
            <p:cNvSpPr>
              <a:spLocks/>
            </p:cNvSpPr>
            <p:nvPr/>
          </p:nvSpPr>
          <p:spPr bwMode="auto">
            <a:xfrm>
              <a:off x="1052" y="1686"/>
              <a:ext cx="21" cy="20"/>
            </a:xfrm>
            <a:custGeom>
              <a:avLst/>
              <a:gdLst>
                <a:gd name="T0" fmla="*/ 0 w 29"/>
                <a:gd name="T1" fmla="*/ 34 h 34"/>
                <a:gd name="T2" fmla="*/ 15 w 29"/>
                <a:gd name="T3" fmla="*/ 20 h 34"/>
                <a:gd name="T4" fmla="*/ 29 w 29"/>
                <a:gd name="T5" fmla="*/ 0 h 34"/>
              </a:gdLst>
              <a:ahLst/>
              <a:cxnLst>
                <a:cxn ang="0">
                  <a:pos x="T0" y="T1"/>
                </a:cxn>
                <a:cxn ang="0">
                  <a:pos x="T2" y="T3"/>
                </a:cxn>
                <a:cxn ang="0">
                  <a:pos x="T4" y="T5"/>
                </a:cxn>
              </a:cxnLst>
              <a:rect l="0" t="0" r="r" b="b"/>
              <a:pathLst>
                <a:path w="29" h="34">
                  <a:moveTo>
                    <a:pt x="0" y="34"/>
                  </a:moveTo>
                  <a:lnTo>
                    <a:pt x="15" y="2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73" name="Line 234"/>
            <p:cNvSpPr>
              <a:spLocks noChangeShapeType="1"/>
            </p:cNvSpPr>
            <p:nvPr/>
          </p:nvSpPr>
          <p:spPr bwMode="auto">
            <a:xfrm flipV="1">
              <a:off x="1073"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74" name="Line 235"/>
            <p:cNvSpPr>
              <a:spLocks noChangeShapeType="1"/>
            </p:cNvSpPr>
            <p:nvPr/>
          </p:nvSpPr>
          <p:spPr bwMode="auto">
            <a:xfrm flipV="1">
              <a:off x="1091"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75" name="Freeform 236"/>
            <p:cNvSpPr>
              <a:spLocks/>
            </p:cNvSpPr>
            <p:nvPr/>
          </p:nvSpPr>
          <p:spPr bwMode="auto">
            <a:xfrm>
              <a:off x="1109" y="1617"/>
              <a:ext cx="22" cy="24"/>
            </a:xfrm>
            <a:custGeom>
              <a:avLst/>
              <a:gdLst>
                <a:gd name="T0" fmla="*/ 0 w 29"/>
                <a:gd name="T1" fmla="*/ 43 h 43"/>
                <a:gd name="T2" fmla="*/ 15 w 29"/>
                <a:gd name="T3" fmla="*/ 19 h 43"/>
                <a:gd name="T4" fmla="*/ 29 w 29"/>
                <a:gd name="T5" fmla="*/ 0 h 43"/>
              </a:gdLst>
              <a:ahLst/>
              <a:cxnLst>
                <a:cxn ang="0">
                  <a:pos x="T0" y="T1"/>
                </a:cxn>
                <a:cxn ang="0">
                  <a:pos x="T2" y="T3"/>
                </a:cxn>
                <a:cxn ang="0">
                  <a:pos x="T4" y="T5"/>
                </a:cxn>
              </a:cxnLst>
              <a:rect l="0" t="0" r="r" b="b"/>
              <a:pathLst>
                <a:path w="29" h="43">
                  <a:moveTo>
                    <a:pt x="0" y="43"/>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76" name="Line 237"/>
            <p:cNvSpPr>
              <a:spLocks noChangeShapeType="1"/>
            </p:cNvSpPr>
            <p:nvPr/>
          </p:nvSpPr>
          <p:spPr bwMode="auto">
            <a:xfrm flipV="1">
              <a:off x="1131"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77" name="Freeform 238"/>
            <p:cNvSpPr>
              <a:spLocks/>
            </p:cNvSpPr>
            <p:nvPr/>
          </p:nvSpPr>
          <p:spPr bwMode="auto">
            <a:xfrm>
              <a:off x="1149" y="1566"/>
              <a:ext cx="22" cy="27"/>
            </a:xfrm>
            <a:custGeom>
              <a:avLst/>
              <a:gdLst>
                <a:gd name="T0" fmla="*/ 0 w 29"/>
                <a:gd name="T1" fmla="*/ 48 h 48"/>
                <a:gd name="T2" fmla="*/ 14 w 29"/>
                <a:gd name="T3" fmla="*/ 24 h 48"/>
                <a:gd name="T4" fmla="*/ 29 w 29"/>
                <a:gd name="T5" fmla="*/ 0 h 48"/>
              </a:gdLst>
              <a:ahLst/>
              <a:cxnLst>
                <a:cxn ang="0">
                  <a:pos x="T0" y="T1"/>
                </a:cxn>
                <a:cxn ang="0">
                  <a:pos x="T2" y="T3"/>
                </a:cxn>
                <a:cxn ang="0">
                  <a:pos x="T4" y="T5"/>
                </a:cxn>
              </a:cxnLst>
              <a:rect l="0" t="0" r="r" b="b"/>
              <a:pathLst>
                <a:path w="29" h="48">
                  <a:moveTo>
                    <a:pt x="0" y="48"/>
                  </a:moveTo>
                  <a:lnTo>
                    <a:pt x="14" y="2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78" name="Line 239"/>
            <p:cNvSpPr>
              <a:spLocks noChangeShapeType="1"/>
            </p:cNvSpPr>
            <p:nvPr/>
          </p:nvSpPr>
          <p:spPr bwMode="auto">
            <a:xfrm flipV="1">
              <a:off x="1171"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79" name="Freeform 240"/>
            <p:cNvSpPr>
              <a:spLocks/>
            </p:cNvSpPr>
            <p:nvPr/>
          </p:nvSpPr>
          <p:spPr bwMode="auto">
            <a:xfrm>
              <a:off x="1189" y="1506"/>
              <a:ext cx="22" cy="30"/>
            </a:xfrm>
            <a:custGeom>
              <a:avLst/>
              <a:gdLst>
                <a:gd name="T0" fmla="*/ 0 w 29"/>
                <a:gd name="T1" fmla="*/ 53 h 53"/>
                <a:gd name="T2" fmla="*/ 14 w 29"/>
                <a:gd name="T3" fmla="*/ 29 h 53"/>
                <a:gd name="T4" fmla="*/ 29 w 29"/>
                <a:gd name="T5" fmla="*/ 0 h 53"/>
              </a:gdLst>
              <a:ahLst/>
              <a:cxnLst>
                <a:cxn ang="0">
                  <a:pos x="T0" y="T1"/>
                </a:cxn>
                <a:cxn ang="0">
                  <a:pos x="T2" y="T3"/>
                </a:cxn>
                <a:cxn ang="0">
                  <a:pos x="T4" y="T5"/>
                </a:cxn>
              </a:cxnLst>
              <a:rect l="0" t="0" r="r" b="b"/>
              <a:pathLst>
                <a:path w="29" h="53">
                  <a:moveTo>
                    <a:pt x="0" y="53"/>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80" name="Line 241"/>
            <p:cNvSpPr>
              <a:spLocks noChangeShapeType="1"/>
            </p:cNvSpPr>
            <p:nvPr/>
          </p:nvSpPr>
          <p:spPr bwMode="auto">
            <a:xfrm flipV="1">
              <a:off x="1211"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81" name="Line 242"/>
            <p:cNvSpPr>
              <a:spLocks noChangeShapeType="1"/>
            </p:cNvSpPr>
            <p:nvPr/>
          </p:nvSpPr>
          <p:spPr bwMode="auto">
            <a:xfrm flipV="1">
              <a:off x="1228"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82" name="Freeform 243"/>
            <p:cNvSpPr>
              <a:spLocks/>
            </p:cNvSpPr>
            <p:nvPr/>
          </p:nvSpPr>
          <p:spPr bwMode="auto">
            <a:xfrm>
              <a:off x="1246" y="1409"/>
              <a:ext cx="22" cy="32"/>
            </a:xfrm>
            <a:custGeom>
              <a:avLst/>
              <a:gdLst>
                <a:gd name="T0" fmla="*/ 0 w 29"/>
                <a:gd name="T1" fmla="*/ 58 h 58"/>
                <a:gd name="T2" fmla="*/ 15 w 29"/>
                <a:gd name="T3" fmla="*/ 29 h 58"/>
                <a:gd name="T4" fmla="*/ 29 w 29"/>
                <a:gd name="T5" fmla="*/ 0 h 58"/>
              </a:gdLst>
              <a:ahLst/>
              <a:cxnLst>
                <a:cxn ang="0">
                  <a:pos x="T0" y="T1"/>
                </a:cxn>
                <a:cxn ang="0">
                  <a:pos x="T2" y="T3"/>
                </a:cxn>
                <a:cxn ang="0">
                  <a:pos x="T4" y="T5"/>
                </a:cxn>
              </a:cxnLst>
              <a:rect l="0" t="0" r="r" b="b"/>
              <a:pathLst>
                <a:path w="29" h="58">
                  <a:moveTo>
                    <a:pt x="0" y="58"/>
                  </a:moveTo>
                  <a:lnTo>
                    <a:pt x="15"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83" name="Line 244"/>
            <p:cNvSpPr>
              <a:spLocks noChangeShapeType="1"/>
            </p:cNvSpPr>
            <p:nvPr/>
          </p:nvSpPr>
          <p:spPr bwMode="auto">
            <a:xfrm flipV="1">
              <a:off x="1268"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84" name="Freeform 245"/>
            <p:cNvSpPr>
              <a:spLocks/>
            </p:cNvSpPr>
            <p:nvPr/>
          </p:nvSpPr>
          <p:spPr bwMode="auto">
            <a:xfrm>
              <a:off x="1286" y="1336"/>
              <a:ext cx="22" cy="38"/>
            </a:xfrm>
            <a:custGeom>
              <a:avLst/>
              <a:gdLst>
                <a:gd name="T0" fmla="*/ 0 w 29"/>
                <a:gd name="T1" fmla="*/ 67 h 67"/>
                <a:gd name="T2" fmla="*/ 15 w 29"/>
                <a:gd name="T3" fmla="*/ 33 h 67"/>
                <a:gd name="T4" fmla="*/ 29 w 29"/>
                <a:gd name="T5" fmla="*/ 0 h 67"/>
              </a:gdLst>
              <a:ahLst/>
              <a:cxnLst>
                <a:cxn ang="0">
                  <a:pos x="T0" y="T1"/>
                </a:cxn>
                <a:cxn ang="0">
                  <a:pos x="T2" y="T3"/>
                </a:cxn>
                <a:cxn ang="0">
                  <a:pos x="T4" y="T5"/>
                </a:cxn>
              </a:cxnLst>
              <a:rect l="0" t="0" r="r" b="b"/>
              <a:pathLst>
                <a:path w="29" h="67">
                  <a:moveTo>
                    <a:pt x="0" y="67"/>
                  </a:moveTo>
                  <a:lnTo>
                    <a:pt x="15" y="33"/>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85" name="Line 246"/>
            <p:cNvSpPr>
              <a:spLocks noChangeShapeType="1"/>
            </p:cNvSpPr>
            <p:nvPr/>
          </p:nvSpPr>
          <p:spPr bwMode="auto">
            <a:xfrm flipV="1">
              <a:off x="1308"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86" name="Line 247"/>
            <p:cNvSpPr>
              <a:spLocks noChangeShapeType="1"/>
            </p:cNvSpPr>
            <p:nvPr/>
          </p:nvSpPr>
          <p:spPr bwMode="auto">
            <a:xfrm flipV="1">
              <a:off x="1326"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87" name="Freeform 248"/>
            <p:cNvSpPr>
              <a:spLocks/>
            </p:cNvSpPr>
            <p:nvPr/>
          </p:nvSpPr>
          <p:spPr bwMode="auto">
            <a:xfrm>
              <a:off x="1344" y="1222"/>
              <a:ext cx="21"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88" name="Freeform 249"/>
            <p:cNvSpPr>
              <a:spLocks/>
            </p:cNvSpPr>
            <p:nvPr/>
          </p:nvSpPr>
          <p:spPr bwMode="auto">
            <a:xfrm>
              <a:off x="1365" y="1182"/>
              <a:ext cx="18" cy="40"/>
            </a:xfrm>
            <a:custGeom>
              <a:avLst/>
              <a:gdLst>
                <a:gd name="T0" fmla="*/ 0 w 24"/>
                <a:gd name="T1" fmla="*/ 72 h 72"/>
                <a:gd name="T2" fmla="*/ 9 w 24"/>
                <a:gd name="T3" fmla="*/ 34 h 72"/>
                <a:gd name="T4" fmla="*/ 24 w 24"/>
                <a:gd name="T5" fmla="*/ 0 h 72"/>
              </a:gdLst>
              <a:ahLst/>
              <a:cxnLst>
                <a:cxn ang="0">
                  <a:pos x="T0" y="T1"/>
                </a:cxn>
                <a:cxn ang="0">
                  <a:pos x="T2" y="T3"/>
                </a:cxn>
                <a:cxn ang="0">
                  <a:pos x="T4" y="T5"/>
                </a:cxn>
              </a:cxnLst>
              <a:rect l="0" t="0" r="r" b="b"/>
              <a:pathLst>
                <a:path w="24" h="72">
                  <a:moveTo>
                    <a:pt x="0" y="72"/>
                  </a:moveTo>
                  <a:lnTo>
                    <a:pt x="9" y="3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89" name="Freeform 250"/>
            <p:cNvSpPr>
              <a:spLocks/>
            </p:cNvSpPr>
            <p:nvPr/>
          </p:nvSpPr>
          <p:spPr bwMode="auto">
            <a:xfrm>
              <a:off x="1383" y="1144"/>
              <a:ext cx="22"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90" name="Line 251"/>
            <p:cNvSpPr>
              <a:spLocks noChangeShapeType="1"/>
            </p:cNvSpPr>
            <p:nvPr/>
          </p:nvSpPr>
          <p:spPr bwMode="auto">
            <a:xfrm flipV="1">
              <a:off x="1405"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91" name="Freeform 252"/>
            <p:cNvSpPr>
              <a:spLocks/>
            </p:cNvSpPr>
            <p:nvPr/>
          </p:nvSpPr>
          <p:spPr bwMode="auto">
            <a:xfrm>
              <a:off x="1423" y="1063"/>
              <a:ext cx="21" cy="41"/>
            </a:xfrm>
            <a:custGeom>
              <a:avLst/>
              <a:gdLst>
                <a:gd name="T0" fmla="*/ 0 w 28"/>
                <a:gd name="T1" fmla="*/ 72 h 72"/>
                <a:gd name="T2" fmla="*/ 14 w 28"/>
                <a:gd name="T3" fmla="*/ 34 h 72"/>
                <a:gd name="T4" fmla="*/ 28 w 28"/>
                <a:gd name="T5" fmla="*/ 0 h 72"/>
              </a:gdLst>
              <a:ahLst/>
              <a:cxnLst>
                <a:cxn ang="0">
                  <a:pos x="T0" y="T1"/>
                </a:cxn>
                <a:cxn ang="0">
                  <a:pos x="T2" y="T3"/>
                </a:cxn>
                <a:cxn ang="0">
                  <a:pos x="T4" y="T5"/>
                </a:cxn>
              </a:cxnLst>
              <a:rect l="0" t="0" r="r" b="b"/>
              <a:pathLst>
                <a:path w="28" h="72">
                  <a:moveTo>
                    <a:pt x="0" y="72"/>
                  </a:moveTo>
                  <a:lnTo>
                    <a:pt x="14" y="3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92" name="Line 253"/>
            <p:cNvSpPr>
              <a:spLocks noChangeShapeType="1"/>
            </p:cNvSpPr>
            <p:nvPr/>
          </p:nvSpPr>
          <p:spPr bwMode="auto">
            <a:xfrm flipV="1">
              <a:off x="1444"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93" name="Line 254"/>
            <p:cNvSpPr>
              <a:spLocks noChangeShapeType="1"/>
            </p:cNvSpPr>
            <p:nvPr/>
          </p:nvSpPr>
          <p:spPr bwMode="auto">
            <a:xfrm flipV="1">
              <a:off x="1462"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94" name="Freeform 255"/>
            <p:cNvSpPr>
              <a:spLocks/>
            </p:cNvSpPr>
            <p:nvPr/>
          </p:nvSpPr>
          <p:spPr bwMode="auto">
            <a:xfrm>
              <a:off x="1480" y="945"/>
              <a:ext cx="22" cy="40"/>
            </a:xfrm>
            <a:custGeom>
              <a:avLst/>
              <a:gdLst>
                <a:gd name="T0" fmla="*/ 0 w 29"/>
                <a:gd name="T1" fmla="*/ 72 h 72"/>
                <a:gd name="T2" fmla="*/ 15 w 29"/>
                <a:gd name="T3" fmla="*/ 34 h 72"/>
                <a:gd name="T4" fmla="*/ 29 w 29"/>
                <a:gd name="T5" fmla="*/ 0 h 72"/>
              </a:gdLst>
              <a:ahLst/>
              <a:cxnLst>
                <a:cxn ang="0">
                  <a:pos x="T0" y="T1"/>
                </a:cxn>
                <a:cxn ang="0">
                  <a:pos x="T2" y="T3"/>
                </a:cxn>
                <a:cxn ang="0">
                  <a:pos x="T4" y="T5"/>
                </a:cxn>
              </a:cxnLst>
              <a:rect l="0" t="0" r="r" b="b"/>
              <a:pathLst>
                <a:path w="29" h="72">
                  <a:moveTo>
                    <a:pt x="0" y="72"/>
                  </a:moveTo>
                  <a:lnTo>
                    <a:pt x="15"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95" name="Line 256"/>
            <p:cNvSpPr>
              <a:spLocks noChangeShapeType="1"/>
            </p:cNvSpPr>
            <p:nvPr/>
          </p:nvSpPr>
          <p:spPr bwMode="auto">
            <a:xfrm flipV="1">
              <a:off x="1502"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96" name="Freeform 257"/>
            <p:cNvSpPr>
              <a:spLocks/>
            </p:cNvSpPr>
            <p:nvPr/>
          </p:nvSpPr>
          <p:spPr bwMode="auto">
            <a:xfrm>
              <a:off x="1520" y="872"/>
              <a:ext cx="22" cy="35"/>
            </a:xfrm>
            <a:custGeom>
              <a:avLst/>
              <a:gdLst>
                <a:gd name="T0" fmla="*/ 0 w 29"/>
                <a:gd name="T1" fmla="*/ 62 h 62"/>
                <a:gd name="T2" fmla="*/ 14 w 29"/>
                <a:gd name="T3" fmla="*/ 28 h 62"/>
                <a:gd name="T4" fmla="*/ 29 w 29"/>
                <a:gd name="T5" fmla="*/ 0 h 62"/>
              </a:gdLst>
              <a:ahLst/>
              <a:cxnLst>
                <a:cxn ang="0">
                  <a:pos x="T0" y="T1"/>
                </a:cxn>
                <a:cxn ang="0">
                  <a:pos x="T2" y="T3"/>
                </a:cxn>
                <a:cxn ang="0">
                  <a:pos x="T4" y="T5"/>
                </a:cxn>
              </a:cxnLst>
              <a:rect l="0" t="0" r="r" b="b"/>
              <a:pathLst>
                <a:path w="29" h="62">
                  <a:moveTo>
                    <a:pt x="0" y="62"/>
                  </a:moveTo>
                  <a:lnTo>
                    <a:pt x="14" y="28"/>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97" name="Line 258"/>
            <p:cNvSpPr>
              <a:spLocks noChangeShapeType="1"/>
            </p:cNvSpPr>
            <p:nvPr/>
          </p:nvSpPr>
          <p:spPr bwMode="auto">
            <a:xfrm flipV="1">
              <a:off x="1542"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98" name="Line 259"/>
            <p:cNvSpPr>
              <a:spLocks noChangeShapeType="1"/>
            </p:cNvSpPr>
            <p:nvPr/>
          </p:nvSpPr>
          <p:spPr bwMode="auto">
            <a:xfrm flipV="1">
              <a:off x="1560"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99" name="Freeform 260"/>
            <p:cNvSpPr>
              <a:spLocks/>
            </p:cNvSpPr>
            <p:nvPr/>
          </p:nvSpPr>
          <p:spPr bwMode="auto">
            <a:xfrm>
              <a:off x="1578" y="769"/>
              <a:ext cx="22" cy="33"/>
            </a:xfrm>
            <a:custGeom>
              <a:avLst/>
              <a:gdLst>
                <a:gd name="T0" fmla="*/ 0 w 29"/>
                <a:gd name="T1" fmla="*/ 58 h 58"/>
                <a:gd name="T2" fmla="*/ 14 w 29"/>
                <a:gd name="T3" fmla="*/ 29 h 58"/>
                <a:gd name="T4" fmla="*/ 29 w 29"/>
                <a:gd name="T5" fmla="*/ 0 h 58"/>
              </a:gdLst>
              <a:ahLst/>
              <a:cxnLst>
                <a:cxn ang="0">
                  <a:pos x="T0" y="T1"/>
                </a:cxn>
                <a:cxn ang="0">
                  <a:pos x="T2" y="T3"/>
                </a:cxn>
                <a:cxn ang="0">
                  <a:pos x="T4" y="T5"/>
                </a:cxn>
              </a:cxnLst>
              <a:rect l="0" t="0" r="r" b="b"/>
              <a:pathLst>
                <a:path w="29" h="58">
                  <a:moveTo>
                    <a:pt x="0" y="58"/>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00" name="Line 261"/>
            <p:cNvSpPr>
              <a:spLocks noChangeShapeType="1"/>
            </p:cNvSpPr>
            <p:nvPr/>
          </p:nvSpPr>
          <p:spPr bwMode="auto">
            <a:xfrm flipV="1">
              <a:off x="1600"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01" name="Freeform 262"/>
            <p:cNvSpPr>
              <a:spLocks/>
            </p:cNvSpPr>
            <p:nvPr/>
          </p:nvSpPr>
          <p:spPr bwMode="auto">
            <a:xfrm>
              <a:off x="1618" y="712"/>
              <a:ext cx="21" cy="27"/>
            </a:xfrm>
            <a:custGeom>
              <a:avLst/>
              <a:gdLst>
                <a:gd name="T0" fmla="*/ 0 w 28"/>
                <a:gd name="T1" fmla="*/ 48 h 48"/>
                <a:gd name="T2" fmla="*/ 14 w 28"/>
                <a:gd name="T3" fmla="*/ 24 h 48"/>
                <a:gd name="T4" fmla="*/ 28 w 28"/>
                <a:gd name="T5" fmla="*/ 0 h 48"/>
              </a:gdLst>
              <a:ahLst/>
              <a:cxnLst>
                <a:cxn ang="0">
                  <a:pos x="T0" y="T1"/>
                </a:cxn>
                <a:cxn ang="0">
                  <a:pos x="T2" y="T3"/>
                </a:cxn>
                <a:cxn ang="0">
                  <a:pos x="T4" y="T5"/>
                </a:cxn>
              </a:cxnLst>
              <a:rect l="0" t="0" r="r" b="b"/>
              <a:pathLst>
                <a:path w="28" h="48">
                  <a:moveTo>
                    <a:pt x="0" y="48"/>
                  </a:moveTo>
                  <a:lnTo>
                    <a:pt x="14" y="2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02" name="Freeform 263"/>
            <p:cNvSpPr>
              <a:spLocks/>
            </p:cNvSpPr>
            <p:nvPr/>
          </p:nvSpPr>
          <p:spPr bwMode="auto">
            <a:xfrm>
              <a:off x="1639" y="686"/>
              <a:ext cx="18" cy="26"/>
            </a:xfrm>
            <a:custGeom>
              <a:avLst/>
              <a:gdLst>
                <a:gd name="T0" fmla="*/ 0 w 24"/>
                <a:gd name="T1" fmla="*/ 47 h 47"/>
                <a:gd name="T2" fmla="*/ 10 w 24"/>
                <a:gd name="T3" fmla="*/ 24 h 47"/>
                <a:gd name="T4" fmla="*/ 24 w 24"/>
                <a:gd name="T5" fmla="*/ 0 h 47"/>
              </a:gdLst>
              <a:ahLst/>
              <a:cxnLst>
                <a:cxn ang="0">
                  <a:pos x="T0" y="T1"/>
                </a:cxn>
                <a:cxn ang="0">
                  <a:pos x="T2" y="T3"/>
                </a:cxn>
                <a:cxn ang="0">
                  <a:pos x="T4" y="T5"/>
                </a:cxn>
              </a:cxnLst>
              <a:rect l="0" t="0" r="r" b="b"/>
              <a:pathLst>
                <a:path w="24" h="47">
                  <a:moveTo>
                    <a:pt x="0" y="47"/>
                  </a:moveTo>
                  <a:lnTo>
                    <a:pt x="10" y="2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03" name="Freeform 264"/>
            <p:cNvSpPr>
              <a:spLocks/>
            </p:cNvSpPr>
            <p:nvPr/>
          </p:nvSpPr>
          <p:spPr bwMode="auto">
            <a:xfrm>
              <a:off x="1657" y="664"/>
              <a:ext cx="21" cy="22"/>
            </a:xfrm>
            <a:custGeom>
              <a:avLst/>
              <a:gdLst>
                <a:gd name="T0" fmla="*/ 0 w 29"/>
                <a:gd name="T1" fmla="*/ 39 h 39"/>
                <a:gd name="T2" fmla="*/ 15 w 29"/>
                <a:gd name="T3" fmla="*/ 19 h 39"/>
                <a:gd name="T4" fmla="*/ 29 w 29"/>
                <a:gd name="T5" fmla="*/ 0 h 39"/>
              </a:gdLst>
              <a:ahLst/>
              <a:cxnLst>
                <a:cxn ang="0">
                  <a:pos x="T0" y="T1"/>
                </a:cxn>
                <a:cxn ang="0">
                  <a:pos x="T2" y="T3"/>
                </a:cxn>
                <a:cxn ang="0">
                  <a:pos x="T4" y="T5"/>
                </a:cxn>
              </a:cxnLst>
              <a:rect l="0" t="0" r="r" b="b"/>
              <a:pathLst>
                <a:path w="29" h="39">
                  <a:moveTo>
                    <a:pt x="0" y="39"/>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04" name="Freeform 265"/>
            <p:cNvSpPr>
              <a:spLocks/>
            </p:cNvSpPr>
            <p:nvPr/>
          </p:nvSpPr>
          <p:spPr bwMode="auto">
            <a:xfrm>
              <a:off x="1678" y="643"/>
              <a:ext cx="18" cy="21"/>
            </a:xfrm>
            <a:custGeom>
              <a:avLst/>
              <a:gdLst>
                <a:gd name="T0" fmla="*/ 0 w 24"/>
                <a:gd name="T1" fmla="*/ 38 h 38"/>
                <a:gd name="T2" fmla="*/ 15 w 24"/>
                <a:gd name="T3" fmla="*/ 19 h 38"/>
                <a:gd name="T4" fmla="*/ 24 w 24"/>
                <a:gd name="T5" fmla="*/ 0 h 38"/>
              </a:gdLst>
              <a:ahLst/>
              <a:cxnLst>
                <a:cxn ang="0">
                  <a:pos x="T0" y="T1"/>
                </a:cxn>
                <a:cxn ang="0">
                  <a:pos x="T2" y="T3"/>
                </a:cxn>
                <a:cxn ang="0">
                  <a:pos x="T4" y="T5"/>
                </a:cxn>
              </a:cxnLst>
              <a:rect l="0" t="0" r="r" b="b"/>
              <a:pathLst>
                <a:path w="24" h="38">
                  <a:moveTo>
                    <a:pt x="0" y="38"/>
                  </a:moveTo>
                  <a:lnTo>
                    <a:pt x="15" y="19"/>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05" name="Freeform 266"/>
            <p:cNvSpPr>
              <a:spLocks/>
            </p:cNvSpPr>
            <p:nvPr/>
          </p:nvSpPr>
          <p:spPr bwMode="auto">
            <a:xfrm>
              <a:off x="1696" y="626"/>
              <a:ext cx="18" cy="17"/>
            </a:xfrm>
            <a:custGeom>
              <a:avLst/>
              <a:gdLst>
                <a:gd name="T0" fmla="*/ 0 w 24"/>
                <a:gd name="T1" fmla="*/ 29 h 29"/>
                <a:gd name="T2" fmla="*/ 10 w 24"/>
                <a:gd name="T3" fmla="*/ 14 h 29"/>
                <a:gd name="T4" fmla="*/ 24 w 24"/>
                <a:gd name="T5" fmla="*/ 0 h 29"/>
              </a:gdLst>
              <a:ahLst/>
              <a:cxnLst>
                <a:cxn ang="0">
                  <a:pos x="T0" y="T1"/>
                </a:cxn>
                <a:cxn ang="0">
                  <a:pos x="T2" y="T3"/>
                </a:cxn>
                <a:cxn ang="0">
                  <a:pos x="T4" y="T5"/>
                </a:cxn>
              </a:cxnLst>
              <a:rect l="0" t="0" r="r" b="b"/>
              <a:pathLst>
                <a:path w="24" h="29">
                  <a:moveTo>
                    <a:pt x="0" y="29"/>
                  </a:moveTo>
                  <a:lnTo>
                    <a:pt x="10" y="1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06" name="Freeform 267"/>
            <p:cNvSpPr>
              <a:spLocks/>
            </p:cNvSpPr>
            <p:nvPr/>
          </p:nvSpPr>
          <p:spPr bwMode="auto">
            <a:xfrm>
              <a:off x="1714" y="610"/>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07" name="Line 268"/>
            <p:cNvSpPr>
              <a:spLocks noChangeShapeType="1"/>
            </p:cNvSpPr>
            <p:nvPr/>
          </p:nvSpPr>
          <p:spPr bwMode="auto">
            <a:xfrm flipV="1">
              <a:off x="1736"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08" name="Freeform 269"/>
            <p:cNvSpPr>
              <a:spLocks/>
            </p:cNvSpPr>
            <p:nvPr/>
          </p:nvSpPr>
          <p:spPr bwMode="auto">
            <a:xfrm>
              <a:off x="1754" y="591"/>
              <a:ext cx="22" cy="8"/>
            </a:xfrm>
            <a:custGeom>
              <a:avLst/>
              <a:gdLst>
                <a:gd name="T0" fmla="*/ 0 w 29"/>
                <a:gd name="T1" fmla="*/ 14 h 14"/>
                <a:gd name="T2" fmla="*/ 14 w 29"/>
                <a:gd name="T3" fmla="*/ 4 h 14"/>
                <a:gd name="T4" fmla="*/ 29 w 29"/>
                <a:gd name="T5" fmla="*/ 0 h 14"/>
              </a:gdLst>
              <a:ahLst/>
              <a:cxnLst>
                <a:cxn ang="0">
                  <a:pos x="T0" y="T1"/>
                </a:cxn>
                <a:cxn ang="0">
                  <a:pos x="T2" y="T3"/>
                </a:cxn>
                <a:cxn ang="0">
                  <a:pos x="T4" y="T5"/>
                </a:cxn>
              </a:cxnLst>
              <a:rect l="0" t="0" r="r" b="b"/>
              <a:pathLst>
                <a:path w="29" h="14">
                  <a:moveTo>
                    <a:pt x="0" y="14"/>
                  </a:moveTo>
                  <a:lnTo>
                    <a:pt x="14" y="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09" name="Freeform 270"/>
            <p:cNvSpPr>
              <a:spLocks/>
            </p:cNvSpPr>
            <p:nvPr/>
          </p:nvSpPr>
          <p:spPr bwMode="auto">
            <a:xfrm>
              <a:off x="1776" y="586"/>
              <a:ext cx="18" cy="5"/>
            </a:xfrm>
            <a:custGeom>
              <a:avLst/>
              <a:gdLst>
                <a:gd name="T0" fmla="*/ 0 w 24"/>
                <a:gd name="T1" fmla="*/ 10 h 10"/>
                <a:gd name="T2" fmla="*/ 14 w 24"/>
                <a:gd name="T3" fmla="*/ 5 h 10"/>
                <a:gd name="T4" fmla="*/ 24 w 24"/>
                <a:gd name="T5" fmla="*/ 0 h 10"/>
              </a:gdLst>
              <a:ahLst/>
              <a:cxnLst>
                <a:cxn ang="0">
                  <a:pos x="T0" y="T1"/>
                </a:cxn>
                <a:cxn ang="0">
                  <a:pos x="T2" y="T3"/>
                </a:cxn>
                <a:cxn ang="0">
                  <a:pos x="T4" y="T5"/>
                </a:cxn>
              </a:cxnLst>
              <a:rect l="0" t="0" r="r" b="b"/>
              <a:pathLst>
                <a:path w="24" h="10">
                  <a:moveTo>
                    <a:pt x="0" y="10"/>
                  </a:moveTo>
                  <a:lnTo>
                    <a:pt x="14" y="5"/>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10" name="Freeform 271"/>
            <p:cNvSpPr>
              <a:spLocks/>
            </p:cNvSpPr>
            <p:nvPr/>
          </p:nvSpPr>
          <p:spPr bwMode="auto">
            <a:xfrm>
              <a:off x="1794" y="586"/>
              <a:ext cx="18" cy="0"/>
            </a:xfrm>
            <a:custGeom>
              <a:avLst/>
              <a:gdLst>
                <a:gd name="T0" fmla="*/ 0 w 24"/>
                <a:gd name="T1" fmla="*/ 9 w 24"/>
                <a:gd name="T2" fmla="*/ 24 w 24"/>
              </a:gdLst>
              <a:ahLst/>
              <a:cxnLst>
                <a:cxn ang="0">
                  <a:pos x="T0" y="0"/>
                </a:cxn>
                <a:cxn ang="0">
                  <a:pos x="T1" y="0"/>
                </a:cxn>
                <a:cxn ang="0">
                  <a:pos x="T2" y="0"/>
                </a:cxn>
              </a:cxnLst>
              <a:rect l="0" t="0" r="r" b="b"/>
              <a:pathLst>
                <a:path w="24">
                  <a:moveTo>
                    <a:pt x="0" y="0"/>
                  </a:moveTo>
                  <a:lnTo>
                    <a:pt x="9"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11" name="Freeform 272"/>
            <p:cNvSpPr>
              <a:spLocks/>
            </p:cNvSpPr>
            <p:nvPr/>
          </p:nvSpPr>
          <p:spPr bwMode="auto">
            <a:xfrm>
              <a:off x="1812" y="586"/>
              <a:ext cx="21" cy="0"/>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12" name="Freeform 273"/>
            <p:cNvSpPr>
              <a:spLocks/>
            </p:cNvSpPr>
            <p:nvPr/>
          </p:nvSpPr>
          <p:spPr bwMode="auto">
            <a:xfrm>
              <a:off x="1833" y="586"/>
              <a:ext cx="18" cy="5"/>
            </a:xfrm>
            <a:custGeom>
              <a:avLst/>
              <a:gdLst>
                <a:gd name="T0" fmla="*/ 0 w 24"/>
                <a:gd name="T1" fmla="*/ 0 h 10"/>
                <a:gd name="T2" fmla="*/ 10 w 24"/>
                <a:gd name="T3" fmla="*/ 5 h 10"/>
                <a:gd name="T4" fmla="*/ 24 w 24"/>
                <a:gd name="T5" fmla="*/ 10 h 10"/>
              </a:gdLst>
              <a:ahLst/>
              <a:cxnLst>
                <a:cxn ang="0">
                  <a:pos x="T0" y="T1"/>
                </a:cxn>
                <a:cxn ang="0">
                  <a:pos x="T2" y="T3"/>
                </a:cxn>
                <a:cxn ang="0">
                  <a:pos x="T4" y="T5"/>
                </a:cxn>
              </a:cxnLst>
              <a:rect l="0" t="0" r="r" b="b"/>
              <a:pathLst>
                <a:path w="24" h="10">
                  <a:moveTo>
                    <a:pt x="0" y="0"/>
                  </a:moveTo>
                  <a:lnTo>
                    <a:pt x="10" y="5"/>
                  </a:lnTo>
                  <a:lnTo>
                    <a:pt x="24"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13" name="Freeform 274"/>
            <p:cNvSpPr>
              <a:spLocks/>
            </p:cNvSpPr>
            <p:nvPr/>
          </p:nvSpPr>
          <p:spPr bwMode="auto">
            <a:xfrm>
              <a:off x="1851" y="591"/>
              <a:ext cx="22" cy="8"/>
            </a:xfrm>
            <a:custGeom>
              <a:avLst/>
              <a:gdLst>
                <a:gd name="T0" fmla="*/ 0 w 29"/>
                <a:gd name="T1" fmla="*/ 0 h 14"/>
                <a:gd name="T2" fmla="*/ 15 w 29"/>
                <a:gd name="T3" fmla="*/ 4 h 14"/>
                <a:gd name="T4" fmla="*/ 29 w 29"/>
                <a:gd name="T5" fmla="*/ 14 h 14"/>
              </a:gdLst>
              <a:ahLst/>
              <a:cxnLst>
                <a:cxn ang="0">
                  <a:pos x="T0" y="T1"/>
                </a:cxn>
                <a:cxn ang="0">
                  <a:pos x="T2" y="T3"/>
                </a:cxn>
                <a:cxn ang="0">
                  <a:pos x="T4" y="T5"/>
                </a:cxn>
              </a:cxnLst>
              <a:rect l="0" t="0" r="r" b="b"/>
              <a:pathLst>
                <a:path w="29" h="14">
                  <a:moveTo>
                    <a:pt x="0" y="0"/>
                  </a:moveTo>
                  <a:lnTo>
                    <a:pt x="15" y="4"/>
                  </a:lnTo>
                  <a:lnTo>
                    <a:pt x="29" y="1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14" name="Line 275"/>
            <p:cNvSpPr>
              <a:spLocks noChangeShapeType="1"/>
            </p:cNvSpPr>
            <p:nvPr/>
          </p:nvSpPr>
          <p:spPr bwMode="auto">
            <a:xfrm>
              <a:off x="1873"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15" name="Freeform 276"/>
            <p:cNvSpPr>
              <a:spLocks/>
            </p:cNvSpPr>
            <p:nvPr/>
          </p:nvSpPr>
          <p:spPr bwMode="auto">
            <a:xfrm>
              <a:off x="1891" y="610"/>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16" name="Freeform 277"/>
            <p:cNvSpPr>
              <a:spLocks/>
            </p:cNvSpPr>
            <p:nvPr/>
          </p:nvSpPr>
          <p:spPr bwMode="auto">
            <a:xfrm>
              <a:off x="1913" y="626"/>
              <a:ext cx="18" cy="17"/>
            </a:xfrm>
            <a:custGeom>
              <a:avLst/>
              <a:gdLst>
                <a:gd name="T0" fmla="*/ 0 w 24"/>
                <a:gd name="T1" fmla="*/ 0 h 29"/>
                <a:gd name="T2" fmla="*/ 14 w 24"/>
                <a:gd name="T3" fmla="*/ 14 h 29"/>
                <a:gd name="T4" fmla="*/ 24 w 24"/>
                <a:gd name="T5" fmla="*/ 29 h 29"/>
              </a:gdLst>
              <a:ahLst/>
              <a:cxnLst>
                <a:cxn ang="0">
                  <a:pos x="T0" y="T1"/>
                </a:cxn>
                <a:cxn ang="0">
                  <a:pos x="T2" y="T3"/>
                </a:cxn>
                <a:cxn ang="0">
                  <a:pos x="T4" y="T5"/>
                </a:cxn>
              </a:cxnLst>
              <a:rect l="0" t="0" r="r" b="b"/>
              <a:pathLst>
                <a:path w="24" h="29">
                  <a:moveTo>
                    <a:pt x="0" y="0"/>
                  </a:moveTo>
                  <a:lnTo>
                    <a:pt x="14" y="14"/>
                  </a:lnTo>
                  <a:lnTo>
                    <a:pt x="24"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17" name="Freeform 278"/>
            <p:cNvSpPr>
              <a:spLocks/>
            </p:cNvSpPr>
            <p:nvPr/>
          </p:nvSpPr>
          <p:spPr bwMode="auto">
            <a:xfrm>
              <a:off x="1931" y="643"/>
              <a:ext cx="18" cy="21"/>
            </a:xfrm>
            <a:custGeom>
              <a:avLst/>
              <a:gdLst>
                <a:gd name="T0" fmla="*/ 0 w 24"/>
                <a:gd name="T1" fmla="*/ 0 h 38"/>
                <a:gd name="T2" fmla="*/ 9 w 24"/>
                <a:gd name="T3" fmla="*/ 19 h 38"/>
                <a:gd name="T4" fmla="*/ 24 w 24"/>
                <a:gd name="T5" fmla="*/ 38 h 38"/>
              </a:gdLst>
              <a:ahLst/>
              <a:cxnLst>
                <a:cxn ang="0">
                  <a:pos x="T0" y="T1"/>
                </a:cxn>
                <a:cxn ang="0">
                  <a:pos x="T2" y="T3"/>
                </a:cxn>
                <a:cxn ang="0">
                  <a:pos x="T4" y="T5"/>
                </a:cxn>
              </a:cxnLst>
              <a:rect l="0" t="0" r="r" b="b"/>
              <a:pathLst>
                <a:path w="24" h="38">
                  <a:moveTo>
                    <a:pt x="0" y="0"/>
                  </a:moveTo>
                  <a:lnTo>
                    <a:pt x="9" y="19"/>
                  </a:lnTo>
                  <a:lnTo>
                    <a:pt x="24" y="3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18" name="Freeform 279"/>
            <p:cNvSpPr>
              <a:spLocks/>
            </p:cNvSpPr>
            <p:nvPr/>
          </p:nvSpPr>
          <p:spPr bwMode="auto">
            <a:xfrm>
              <a:off x="1949" y="664"/>
              <a:ext cx="21" cy="22"/>
            </a:xfrm>
            <a:custGeom>
              <a:avLst/>
              <a:gdLst>
                <a:gd name="T0" fmla="*/ 0 w 29"/>
                <a:gd name="T1" fmla="*/ 0 h 39"/>
                <a:gd name="T2" fmla="*/ 14 w 29"/>
                <a:gd name="T3" fmla="*/ 19 h 39"/>
                <a:gd name="T4" fmla="*/ 29 w 29"/>
                <a:gd name="T5" fmla="*/ 39 h 39"/>
              </a:gdLst>
              <a:ahLst/>
              <a:cxnLst>
                <a:cxn ang="0">
                  <a:pos x="T0" y="T1"/>
                </a:cxn>
                <a:cxn ang="0">
                  <a:pos x="T2" y="T3"/>
                </a:cxn>
                <a:cxn ang="0">
                  <a:pos x="T4" y="T5"/>
                </a:cxn>
              </a:cxnLst>
              <a:rect l="0" t="0" r="r" b="b"/>
              <a:pathLst>
                <a:path w="29" h="39">
                  <a:moveTo>
                    <a:pt x="0" y="0"/>
                  </a:moveTo>
                  <a:lnTo>
                    <a:pt x="14" y="19"/>
                  </a:lnTo>
                  <a:lnTo>
                    <a:pt x="29" y="3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19" name="Freeform 280"/>
            <p:cNvSpPr>
              <a:spLocks/>
            </p:cNvSpPr>
            <p:nvPr/>
          </p:nvSpPr>
          <p:spPr bwMode="auto">
            <a:xfrm>
              <a:off x="1970" y="686"/>
              <a:ext cx="18" cy="26"/>
            </a:xfrm>
            <a:custGeom>
              <a:avLst/>
              <a:gdLst>
                <a:gd name="T0" fmla="*/ 0 w 24"/>
                <a:gd name="T1" fmla="*/ 0 h 47"/>
                <a:gd name="T2" fmla="*/ 9 w 24"/>
                <a:gd name="T3" fmla="*/ 24 h 47"/>
                <a:gd name="T4" fmla="*/ 24 w 24"/>
                <a:gd name="T5" fmla="*/ 47 h 47"/>
              </a:gdLst>
              <a:ahLst/>
              <a:cxnLst>
                <a:cxn ang="0">
                  <a:pos x="T0" y="T1"/>
                </a:cxn>
                <a:cxn ang="0">
                  <a:pos x="T2" y="T3"/>
                </a:cxn>
                <a:cxn ang="0">
                  <a:pos x="T4" y="T5"/>
                </a:cxn>
              </a:cxnLst>
              <a:rect l="0" t="0" r="r" b="b"/>
              <a:pathLst>
                <a:path w="24" h="47">
                  <a:moveTo>
                    <a:pt x="0" y="0"/>
                  </a:moveTo>
                  <a:lnTo>
                    <a:pt x="9" y="24"/>
                  </a:lnTo>
                  <a:lnTo>
                    <a:pt x="24" y="4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20" name="Freeform 281"/>
            <p:cNvSpPr>
              <a:spLocks/>
            </p:cNvSpPr>
            <p:nvPr/>
          </p:nvSpPr>
          <p:spPr bwMode="auto">
            <a:xfrm>
              <a:off x="1988" y="712"/>
              <a:ext cx="21" cy="27"/>
            </a:xfrm>
            <a:custGeom>
              <a:avLst/>
              <a:gdLst>
                <a:gd name="T0" fmla="*/ 0 w 28"/>
                <a:gd name="T1" fmla="*/ 0 h 48"/>
                <a:gd name="T2" fmla="*/ 14 w 28"/>
                <a:gd name="T3" fmla="*/ 24 h 48"/>
                <a:gd name="T4" fmla="*/ 28 w 28"/>
                <a:gd name="T5" fmla="*/ 48 h 48"/>
              </a:gdLst>
              <a:ahLst/>
              <a:cxnLst>
                <a:cxn ang="0">
                  <a:pos x="T0" y="T1"/>
                </a:cxn>
                <a:cxn ang="0">
                  <a:pos x="T2" y="T3"/>
                </a:cxn>
                <a:cxn ang="0">
                  <a:pos x="T4" y="T5"/>
                </a:cxn>
              </a:cxnLst>
              <a:rect l="0" t="0" r="r" b="b"/>
              <a:pathLst>
                <a:path w="28" h="48">
                  <a:moveTo>
                    <a:pt x="0" y="0"/>
                  </a:moveTo>
                  <a:lnTo>
                    <a:pt x="14" y="24"/>
                  </a:lnTo>
                  <a:lnTo>
                    <a:pt x="28"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21" name="Line 282"/>
            <p:cNvSpPr>
              <a:spLocks noChangeShapeType="1"/>
            </p:cNvSpPr>
            <p:nvPr/>
          </p:nvSpPr>
          <p:spPr bwMode="auto">
            <a:xfrm>
              <a:off x="2009"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22" name="Freeform 283"/>
            <p:cNvSpPr>
              <a:spLocks/>
            </p:cNvSpPr>
            <p:nvPr/>
          </p:nvSpPr>
          <p:spPr bwMode="auto">
            <a:xfrm>
              <a:off x="2027" y="769"/>
              <a:ext cx="22" cy="33"/>
            </a:xfrm>
            <a:custGeom>
              <a:avLst/>
              <a:gdLst>
                <a:gd name="T0" fmla="*/ 0 w 29"/>
                <a:gd name="T1" fmla="*/ 0 h 58"/>
                <a:gd name="T2" fmla="*/ 15 w 29"/>
                <a:gd name="T3" fmla="*/ 29 h 58"/>
                <a:gd name="T4" fmla="*/ 29 w 29"/>
                <a:gd name="T5" fmla="*/ 58 h 58"/>
              </a:gdLst>
              <a:ahLst/>
              <a:cxnLst>
                <a:cxn ang="0">
                  <a:pos x="T0" y="T1"/>
                </a:cxn>
                <a:cxn ang="0">
                  <a:pos x="T2" y="T3"/>
                </a:cxn>
                <a:cxn ang="0">
                  <a:pos x="T4" y="T5"/>
                </a:cxn>
              </a:cxnLst>
              <a:rect l="0" t="0" r="r" b="b"/>
              <a:pathLst>
                <a:path w="29" h="58">
                  <a:moveTo>
                    <a:pt x="0" y="0"/>
                  </a:moveTo>
                  <a:lnTo>
                    <a:pt x="15"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23" name="Line 284"/>
            <p:cNvSpPr>
              <a:spLocks noChangeShapeType="1"/>
            </p:cNvSpPr>
            <p:nvPr/>
          </p:nvSpPr>
          <p:spPr bwMode="auto">
            <a:xfrm>
              <a:off x="2049"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24" name="Line 285"/>
            <p:cNvSpPr>
              <a:spLocks noChangeShapeType="1"/>
            </p:cNvSpPr>
            <p:nvPr/>
          </p:nvSpPr>
          <p:spPr bwMode="auto">
            <a:xfrm>
              <a:off x="2067"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25" name="Freeform 286"/>
            <p:cNvSpPr>
              <a:spLocks/>
            </p:cNvSpPr>
            <p:nvPr/>
          </p:nvSpPr>
          <p:spPr bwMode="auto">
            <a:xfrm>
              <a:off x="2085" y="872"/>
              <a:ext cx="22" cy="35"/>
            </a:xfrm>
            <a:custGeom>
              <a:avLst/>
              <a:gdLst>
                <a:gd name="T0" fmla="*/ 0 w 29"/>
                <a:gd name="T1" fmla="*/ 0 h 62"/>
                <a:gd name="T2" fmla="*/ 15 w 29"/>
                <a:gd name="T3" fmla="*/ 28 h 62"/>
                <a:gd name="T4" fmla="*/ 29 w 29"/>
                <a:gd name="T5" fmla="*/ 62 h 62"/>
              </a:gdLst>
              <a:ahLst/>
              <a:cxnLst>
                <a:cxn ang="0">
                  <a:pos x="T0" y="T1"/>
                </a:cxn>
                <a:cxn ang="0">
                  <a:pos x="T2" y="T3"/>
                </a:cxn>
                <a:cxn ang="0">
                  <a:pos x="T4" y="T5"/>
                </a:cxn>
              </a:cxnLst>
              <a:rect l="0" t="0" r="r" b="b"/>
              <a:pathLst>
                <a:path w="29" h="62">
                  <a:moveTo>
                    <a:pt x="0" y="0"/>
                  </a:moveTo>
                  <a:lnTo>
                    <a:pt x="15" y="28"/>
                  </a:lnTo>
                  <a:lnTo>
                    <a:pt x="29" y="6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26" name="Line 287"/>
            <p:cNvSpPr>
              <a:spLocks noChangeShapeType="1"/>
            </p:cNvSpPr>
            <p:nvPr/>
          </p:nvSpPr>
          <p:spPr bwMode="auto">
            <a:xfrm>
              <a:off x="2107"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27" name="Freeform 288"/>
            <p:cNvSpPr>
              <a:spLocks/>
            </p:cNvSpPr>
            <p:nvPr/>
          </p:nvSpPr>
          <p:spPr bwMode="auto">
            <a:xfrm>
              <a:off x="2125" y="945"/>
              <a:ext cx="22" cy="40"/>
            </a:xfrm>
            <a:custGeom>
              <a:avLst/>
              <a:gdLst>
                <a:gd name="T0" fmla="*/ 0 w 29"/>
                <a:gd name="T1" fmla="*/ 0 h 72"/>
                <a:gd name="T2" fmla="*/ 14 w 29"/>
                <a:gd name="T3" fmla="*/ 34 h 72"/>
                <a:gd name="T4" fmla="*/ 29 w 29"/>
                <a:gd name="T5" fmla="*/ 72 h 72"/>
              </a:gdLst>
              <a:ahLst/>
              <a:cxnLst>
                <a:cxn ang="0">
                  <a:pos x="T0" y="T1"/>
                </a:cxn>
                <a:cxn ang="0">
                  <a:pos x="T2" y="T3"/>
                </a:cxn>
                <a:cxn ang="0">
                  <a:pos x="T4" y="T5"/>
                </a:cxn>
              </a:cxnLst>
              <a:rect l="0" t="0" r="r" b="b"/>
              <a:pathLst>
                <a:path w="29" h="72">
                  <a:moveTo>
                    <a:pt x="0" y="0"/>
                  </a:moveTo>
                  <a:lnTo>
                    <a:pt x="14" y="34"/>
                  </a:lnTo>
                  <a:lnTo>
                    <a:pt x="29"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28" name="Line 289"/>
            <p:cNvSpPr>
              <a:spLocks noChangeShapeType="1"/>
            </p:cNvSpPr>
            <p:nvPr/>
          </p:nvSpPr>
          <p:spPr bwMode="auto">
            <a:xfrm>
              <a:off x="2147"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29" name="Line 290"/>
            <p:cNvSpPr>
              <a:spLocks noChangeShapeType="1"/>
            </p:cNvSpPr>
            <p:nvPr/>
          </p:nvSpPr>
          <p:spPr bwMode="auto">
            <a:xfrm>
              <a:off x="2165"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0" name="Freeform 291"/>
            <p:cNvSpPr>
              <a:spLocks/>
            </p:cNvSpPr>
            <p:nvPr/>
          </p:nvSpPr>
          <p:spPr bwMode="auto">
            <a:xfrm>
              <a:off x="2183" y="1063"/>
              <a:ext cx="21" cy="41"/>
            </a:xfrm>
            <a:custGeom>
              <a:avLst/>
              <a:gdLst>
                <a:gd name="T0" fmla="*/ 0 w 28"/>
                <a:gd name="T1" fmla="*/ 0 h 72"/>
                <a:gd name="T2" fmla="*/ 14 w 28"/>
                <a:gd name="T3" fmla="*/ 34 h 72"/>
                <a:gd name="T4" fmla="*/ 28 w 28"/>
                <a:gd name="T5" fmla="*/ 72 h 72"/>
              </a:gdLst>
              <a:ahLst/>
              <a:cxnLst>
                <a:cxn ang="0">
                  <a:pos x="T0" y="T1"/>
                </a:cxn>
                <a:cxn ang="0">
                  <a:pos x="T2" y="T3"/>
                </a:cxn>
                <a:cxn ang="0">
                  <a:pos x="T4" y="T5"/>
                </a:cxn>
              </a:cxnLst>
              <a:rect l="0" t="0" r="r" b="b"/>
              <a:pathLst>
                <a:path w="28" h="72">
                  <a:moveTo>
                    <a:pt x="0" y="0"/>
                  </a:moveTo>
                  <a:lnTo>
                    <a:pt x="14" y="34"/>
                  </a:lnTo>
                  <a:lnTo>
                    <a:pt x="28"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1" name="Line 292"/>
            <p:cNvSpPr>
              <a:spLocks noChangeShapeType="1"/>
            </p:cNvSpPr>
            <p:nvPr/>
          </p:nvSpPr>
          <p:spPr bwMode="auto">
            <a:xfrm>
              <a:off x="2204"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2" name="Freeform 293"/>
            <p:cNvSpPr>
              <a:spLocks/>
            </p:cNvSpPr>
            <p:nvPr/>
          </p:nvSpPr>
          <p:spPr bwMode="auto">
            <a:xfrm>
              <a:off x="2222" y="1144"/>
              <a:ext cx="22"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3" name="Freeform 294"/>
            <p:cNvSpPr>
              <a:spLocks/>
            </p:cNvSpPr>
            <p:nvPr/>
          </p:nvSpPr>
          <p:spPr bwMode="auto">
            <a:xfrm>
              <a:off x="2244" y="1182"/>
              <a:ext cx="18" cy="40"/>
            </a:xfrm>
            <a:custGeom>
              <a:avLst/>
              <a:gdLst>
                <a:gd name="T0" fmla="*/ 0 w 24"/>
                <a:gd name="T1" fmla="*/ 0 h 72"/>
                <a:gd name="T2" fmla="*/ 10 w 24"/>
                <a:gd name="T3" fmla="*/ 34 h 72"/>
                <a:gd name="T4" fmla="*/ 24 w 24"/>
                <a:gd name="T5" fmla="*/ 72 h 72"/>
              </a:gdLst>
              <a:ahLst/>
              <a:cxnLst>
                <a:cxn ang="0">
                  <a:pos x="T0" y="T1"/>
                </a:cxn>
                <a:cxn ang="0">
                  <a:pos x="T2" y="T3"/>
                </a:cxn>
                <a:cxn ang="0">
                  <a:pos x="T4" y="T5"/>
                </a:cxn>
              </a:cxnLst>
              <a:rect l="0" t="0" r="r" b="b"/>
              <a:pathLst>
                <a:path w="24" h="72">
                  <a:moveTo>
                    <a:pt x="0" y="0"/>
                  </a:moveTo>
                  <a:lnTo>
                    <a:pt x="10" y="34"/>
                  </a:lnTo>
                  <a:lnTo>
                    <a:pt x="24"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4" name="Freeform 295"/>
            <p:cNvSpPr>
              <a:spLocks/>
            </p:cNvSpPr>
            <p:nvPr/>
          </p:nvSpPr>
          <p:spPr bwMode="auto">
            <a:xfrm>
              <a:off x="2262" y="1222"/>
              <a:ext cx="21"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5" name="Line 296"/>
            <p:cNvSpPr>
              <a:spLocks noChangeShapeType="1"/>
            </p:cNvSpPr>
            <p:nvPr/>
          </p:nvSpPr>
          <p:spPr bwMode="auto">
            <a:xfrm>
              <a:off x="2283"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6" name="Line 297"/>
            <p:cNvSpPr>
              <a:spLocks noChangeShapeType="1"/>
            </p:cNvSpPr>
            <p:nvPr/>
          </p:nvSpPr>
          <p:spPr bwMode="auto">
            <a:xfrm>
              <a:off x="2301"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7" name="Freeform 298"/>
            <p:cNvSpPr>
              <a:spLocks/>
            </p:cNvSpPr>
            <p:nvPr/>
          </p:nvSpPr>
          <p:spPr bwMode="auto">
            <a:xfrm>
              <a:off x="2319" y="1336"/>
              <a:ext cx="22" cy="38"/>
            </a:xfrm>
            <a:custGeom>
              <a:avLst/>
              <a:gdLst>
                <a:gd name="T0" fmla="*/ 0 w 29"/>
                <a:gd name="T1" fmla="*/ 0 h 67"/>
                <a:gd name="T2" fmla="*/ 14 w 29"/>
                <a:gd name="T3" fmla="*/ 33 h 67"/>
                <a:gd name="T4" fmla="*/ 29 w 29"/>
                <a:gd name="T5" fmla="*/ 67 h 67"/>
              </a:gdLst>
              <a:ahLst/>
              <a:cxnLst>
                <a:cxn ang="0">
                  <a:pos x="T0" y="T1"/>
                </a:cxn>
                <a:cxn ang="0">
                  <a:pos x="T2" y="T3"/>
                </a:cxn>
                <a:cxn ang="0">
                  <a:pos x="T4" y="T5"/>
                </a:cxn>
              </a:cxnLst>
              <a:rect l="0" t="0" r="r" b="b"/>
              <a:pathLst>
                <a:path w="29" h="67">
                  <a:moveTo>
                    <a:pt x="0" y="0"/>
                  </a:moveTo>
                  <a:lnTo>
                    <a:pt x="14" y="33"/>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8" name="Line 299"/>
            <p:cNvSpPr>
              <a:spLocks noChangeShapeType="1"/>
            </p:cNvSpPr>
            <p:nvPr/>
          </p:nvSpPr>
          <p:spPr bwMode="auto">
            <a:xfrm>
              <a:off x="2341"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9" name="Freeform 300"/>
            <p:cNvSpPr>
              <a:spLocks/>
            </p:cNvSpPr>
            <p:nvPr/>
          </p:nvSpPr>
          <p:spPr bwMode="auto">
            <a:xfrm>
              <a:off x="2359" y="1409"/>
              <a:ext cx="22" cy="32"/>
            </a:xfrm>
            <a:custGeom>
              <a:avLst/>
              <a:gdLst>
                <a:gd name="T0" fmla="*/ 0 w 29"/>
                <a:gd name="T1" fmla="*/ 0 h 58"/>
                <a:gd name="T2" fmla="*/ 14 w 29"/>
                <a:gd name="T3" fmla="*/ 29 h 58"/>
                <a:gd name="T4" fmla="*/ 29 w 29"/>
                <a:gd name="T5" fmla="*/ 58 h 58"/>
              </a:gdLst>
              <a:ahLst/>
              <a:cxnLst>
                <a:cxn ang="0">
                  <a:pos x="T0" y="T1"/>
                </a:cxn>
                <a:cxn ang="0">
                  <a:pos x="T2" y="T3"/>
                </a:cxn>
                <a:cxn ang="0">
                  <a:pos x="T4" y="T5"/>
                </a:cxn>
              </a:cxnLst>
              <a:rect l="0" t="0" r="r" b="b"/>
              <a:pathLst>
                <a:path w="29" h="58">
                  <a:moveTo>
                    <a:pt x="0" y="0"/>
                  </a:moveTo>
                  <a:lnTo>
                    <a:pt x="14"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0" name="Line 301"/>
            <p:cNvSpPr>
              <a:spLocks noChangeShapeType="1"/>
            </p:cNvSpPr>
            <p:nvPr/>
          </p:nvSpPr>
          <p:spPr bwMode="auto">
            <a:xfrm>
              <a:off x="2381"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1" name="Line 302"/>
            <p:cNvSpPr>
              <a:spLocks noChangeShapeType="1"/>
            </p:cNvSpPr>
            <p:nvPr/>
          </p:nvSpPr>
          <p:spPr bwMode="auto">
            <a:xfrm>
              <a:off x="2399"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2" name="Freeform 303"/>
            <p:cNvSpPr>
              <a:spLocks/>
            </p:cNvSpPr>
            <p:nvPr/>
          </p:nvSpPr>
          <p:spPr bwMode="auto">
            <a:xfrm>
              <a:off x="2416" y="1506"/>
              <a:ext cx="22" cy="30"/>
            </a:xfrm>
            <a:custGeom>
              <a:avLst/>
              <a:gdLst>
                <a:gd name="T0" fmla="*/ 0 w 29"/>
                <a:gd name="T1" fmla="*/ 0 h 53"/>
                <a:gd name="T2" fmla="*/ 15 w 29"/>
                <a:gd name="T3" fmla="*/ 29 h 53"/>
                <a:gd name="T4" fmla="*/ 29 w 29"/>
                <a:gd name="T5" fmla="*/ 53 h 53"/>
              </a:gdLst>
              <a:ahLst/>
              <a:cxnLst>
                <a:cxn ang="0">
                  <a:pos x="T0" y="T1"/>
                </a:cxn>
                <a:cxn ang="0">
                  <a:pos x="T2" y="T3"/>
                </a:cxn>
                <a:cxn ang="0">
                  <a:pos x="T4" y="T5"/>
                </a:cxn>
              </a:cxnLst>
              <a:rect l="0" t="0" r="r" b="b"/>
              <a:pathLst>
                <a:path w="29" h="53">
                  <a:moveTo>
                    <a:pt x="0" y="0"/>
                  </a:moveTo>
                  <a:lnTo>
                    <a:pt x="15" y="29"/>
                  </a:lnTo>
                  <a:lnTo>
                    <a:pt x="29" y="5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3" name="Line 304"/>
            <p:cNvSpPr>
              <a:spLocks noChangeShapeType="1"/>
            </p:cNvSpPr>
            <p:nvPr/>
          </p:nvSpPr>
          <p:spPr bwMode="auto">
            <a:xfrm>
              <a:off x="2438"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4" name="Freeform 305"/>
            <p:cNvSpPr>
              <a:spLocks/>
            </p:cNvSpPr>
            <p:nvPr/>
          </p:nvSpPr>
          <p:spPr bwMode="auto">
            <a:xfrm>
              <a:off x="2456" y="1566"/>
              <a:ext cx="22" cy="27"/>
            </a:xfrm>
            <a:custGeom>
              <a:avLst/>
              <a:gdLst>
                <a:gd name="T0" fmla="*/ 0 w 29"/>
                <a:gd name="T1" fmla="*/ 0 h 48"/>
                <a:gd name="T2" fmla="*/ 15 w 29"/>
                <a:gd name="T3" fmla="*/ 24 h 48"/>
                <a:gd name="T4" fmla="*/ 29 w 29"/>
                <a:gd name="T5" fmla="*/ 48 h 48"/>
              </a:gdLst>
              <a:ahLst/>
              <a:cxnLst>
                <a:cxn ang="0">
                  <a:pos x="T0" y="T1"/>
                </a:cxn>
                <a:cxn ang="0">
                  <a:pos x="T2" y="T3"/>
                </a:cxn>
                <a:cxn ang="0">
                  <a:pos x="T4" y="T5"/>
                </a:cxn>
              </a:cxnLst>
              <a:rect l="0" t="0" r="r" b="b"/>
              <a:pathLst>
                <a:path w="29" h="48">
                  <a:moveTo>
                    <a:pt x="0" y="0"/>
                  </a:moveTo>
                  <a:lnTo>
                    <a:pt x="15" y="24"/>
                  </a:lnTo>
                  <a:lnTo>
                    <a:pt x="29"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5" name="Line 306"/>
            <p:cNvSpPr>
              <a:spLocks noChangeShapeType="1"/>
            </p:cNvSpPr>
            <p:nvPr/>
          </p:nvSpPr>
          <p:spPr bwMode="auto">
            <a:xfrm>
              <a:off x="2478"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6" name="Freeform 307"/>
            <p:cNvSpPr>
              <a:spLocks/>
            </p:cNvSpPr>
            <p:nvPr/>
          </p:nvSpPr>
          <p:spPr bwMode="auto">
            <a:xfrm>
              <a:off x="2496" y="1617"/>
              <a:ext cx="22" cy="24"/>
            </a:xfrm>
            <a:custGeom>
              <a:avLst/>
              <a:gdLst>
                <a:gd name="T0" fmla="*/ 0 w 29"/>
                <a:gd name="T1" fmla="*/ 0 h 43"/>
                <a:gd name="T2" fmla="*/ 14 w 29"/>
                <a:gd name="T3" fmla="*/ 19 h 43"/>
                <a:gd name="T4" fmla="*/ 29 w 29"/>
                <a:gd name="T5" fmla="*/ 43 h 43"/>
              </a:gdLst>
              <a:ahLst/>
              <a:cxnLst>
                <a:cxn ang="0">
                  <a:pos x="T0" y="T1"/>
                </a:cxn>
                <a:cxn ang="0">
                  <a:pos x="T2" y="T3"/>
                </a:cxn>
                <a:cxn ang="0">
                  <a:pos x="T4" y="T5"/>
                </a:cxn>
              </a:cxnLst>
              <a:rect l="0" t="0" r="r" b="b"/>
              <a:pathLst>
                <a:path w="29" h="43">
                  <a:moveTo>
                    <a:pt x="0" y="0"/>
                  </a:moveTo>
                  <a:lnTo>
                    <a:pt x="14" y="19"/>
                  </a:lnTo>
                  <a:lnTo>
                    <a:pt x="29" y="4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7" name="Line 308"/>
            <p:cNvSpPr>
              <a:spLocks noChangeShapeType="1"/>
            </p:cNvSpPr>
            <p:nvPr/>
          </p:nvSpPr>
          <p:spPr bwMode="auto">
            <a:xfrm>
              <a:off x="2518"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8" name="Line 309"/>
            <p:cNvSpPr>
              <a:spLocks noChangeShapeType="1"/>
            </p:cNvSpPr>
            <p:nvPr/>
          </p:nvSpPr>
          <p:spPr bwMode="auto">
            <a:xfrm>
              <a:off x="2536"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9" name="Freeform 310"/>
            <p:cNvSpPr>
              <a:spLocks/>
            </p:cNvSpPr>
            <p:nvPr/>
          </p:nvSpPr>
          <p:spPr bwMode="auto">
            <a:xfrm>
              <a:off x="2554" y="1686"/>
              <a:ext cx="21" cy="20"/>
            </a:xfrm>
            <a:custGeom>
              <a:avLst/>
              <a:gdLst>
                <a:gd name="T0" fmla="*/ 0 w 29"/>
                <a:gd name="T1" fmla="*/ 0 h 34"/>
                <a:gd name="T2" fmla="*/ 14 w 29"/>
                <a:gd name="T3" fmla="*/ 20 h 34"/>
                <a:gd name="T4" fmla="*/ 29 w 29"/>
                <a:gd name="T5" fmla="*/ 34 h 34"/>
              </a:gdLst>
              <a:ahLst/>
              <a:cxnLst>
                <a:cxn ang="0">
                  <a:pos x="T0" y="T1"/>
                </a:cxn>
                <a:cxn ang="0">
                  <a:pos x="T2" y="T3"/>
                </a:cxn>
                <a:cxn ang="0">
                  <a:pos x="T4" y="T5"/>
                </a:cxn>
              </a:cxnLst>
              <a:rect l="0" t="0" r="r" b="b"/>
              <a:pathLst>
                <a:path w="29" h="34">
                  <a:moveTo>
                    <a:pt x="0" y="0"/>
                  </a:moveTo>
                  <a:lnTo>
                    <a:pt x="14" y="20"/>
                  </a:lnTo>
                  <a:lnTo>
                    <a:pt x="29" y="3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0" name="Line 311"/>
            <p:cNvSpPr>
              <a:spLocks noChangeShapeType="1"/>
            </p:cNvSpPr>
            <p:nvPr/>
          </p:nvSpPr>
          <p:spPr bwMode="auto">
            <a:xfrm>
              <a:off x="2575"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1" name="Freeform 312"/>
            <p:cNvSpPr>
              <a:spLocks/>
            </p:cNvSpPr>
            <p:nvPr/>
          </p:nvSpPr>
          <p:spPr bwMode="auto">
            <a:xfrm>
              <a:off x="2593" y="1725"/>
              <a:ext cx="21" cy="15"/>
            </a:xfrm>
            <a:custGeom>
              <a:avLst/>
              <a:gdLst>
                <a:gd name="T0" fmla="*/ 0 w 28"/>
                <a:gd name="T1" fmla="*/ 0 h 28"/>
                <a:gd name="T2" fmla="*/ 14 w 28"/>
                <a:gd name="T3" fmla="*/ 14 h 28"/>
                <a:gd name="T4" fmla="*/ 28 w 28"/>
                <a:gd name="T5" fmla="*/ 28 h 28"/>
              </a:gdLst>
              <a:ahLst/>
              <a:cxnLst>
                <a:cxn ang="0">
                  <a:pos x="T0" y="T1"/>
                </a:cxn>
                <a:cxn ang="0">
                  <a:pos x="T2" y="T3"/>
                </a:cxn>
                <a:cxn ang="0">
                  <a:pos x="T4" y="T5"/>
                </a:cxn>
              </a:cxnLst>
              <a:rect l="0" t="0" r="r" b="b"/>
              <a:pathLst>
                <a:path w="28" h="28">
                  <a:moveTo>
                    <a:pt x="0" y="0"/>
                  </a:moveTo>
                  <a:lnTo>
                    <a:pt x="14" y="14"/>
                  </a:lnTo>
                  <a:lnTo>
                    <a:pt x="28" y="2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2" name="Line 313"/>
            <p:cNvSpPr>
              <a:spLocks noChangeShapeType="1"/>
            </p:cNvSpPr>
            <p:nvPr/>
          </p:nvSpPr>
          <p:spPr bwMode="auto">
            <a:xfrm>
              <a:off x="2614"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3" name="Freeform 314"/>
            <p:cNvSpPr>
              <a:spLocks/>
            </p:cNvSpPr>
            <p:nvPr/>
          </p:nvSpPr>
          <p:spPr bwMode="auto">
            <a:xfrm>
              <a:off x="2632" y="1757"/>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4" name="Line 315"/>
            <p:cNvSpPr>
              <a:spLocks noChangeShapeType="1"/>
            </p:cNvSpPr>
            <p:nvPr/>
          </p:nvSpPr>
          <p:spPr bwMode="auto">
            <a:xfrm>
              <a:off x="2654"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5" name="Line 316"/>
            <p:cNvSpPr>
              <a:spLocks noChangeShapeType="1"/>
            </p:cNvSpPr>
            <p:nvPr/>
          </p:nvSpPr>
          <p:spPr bwMode="auto">
            <a:xfrm>
              <a:off x="2672"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6" name="Freeform 317"/>
            <p:cNvSpPr>
              <a:spLocks/>
            </p:cNvSpPr>
            <p:nvPr/>
          </p:nvSpPr>
          <p:spPr bwMode="auto">
            <a:xfrm>
              <a:off x="2690" y="1797"/>
              <a:ext cx="22" cy="11"/>
            </a:xfrm>
            <a:custGeom>
              <a:avLst/>
              <a:gdLst>
                <a:gd name="T0" fmla="*/ 0 w 29"/>
                <a:gd name="T1" fmla="*/ 0 h 19"/>
                <a:gd name="T2" fmla="*/ 14 w 29"/>
                <a:gd name="T3" fmla="*/ 10 h 19"/>
                <a:gd name="T4" fmla="*/ 29 w 29"/>
                <a:gd name="T5" fmla="*/ 19 h 19"/>
              </a:gdLst>
              <a:ahLst/>
              <a:cxnLst>
                <a:cxn ang="0">
                  <a:pos x="T0" y="T1"/>
                </a:cxn>
                <a:cxn ang="0">
                  <a:pos x="T2" y="T3"/>
                </a:cxn>
                <a:cxn ang="0">
                  <a:pos x="T4" y="T5"/>
                </a:cxn>
              </a:cxnLst>
              <a:rect l="0" t="0" r="r" b="b"/>
              <a:pathLst>
                <a:path w="29" h="19">
                  <a:moveTo>
                    <a:pt x="0" y="0"/>
                  </a:moveTo>
                  <a:lnTo>
                    <a:pt x="14" y="10"/>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7" name="Line 318"/>
            <p:cNvSpPr>
              <a:spLocks noChangeShapeType="1"/>
            </p:cNvSpPr>
            <p:nvPr/>
          </p:nvSpPr>
          <p:spPr bwMode="auto">
            <a:xfrm>
              <a:off x="2712"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8" name="Freeform 319"/>
            <p:cNvSpPr>
              <a:spLocks/>
            </p:cNvSpPr>
            <p:nvPr/>
          </p:nvSpPr>
          <p:spPr bwMode="auto">
            <a:xfrm>
              <a:off x="2730" y="1819"/>
              <a:ext cx="22" cy="11"/>
            </a:xfrm>
            <a:custGeom>
              <a:avLst/>
              <a:gdLst>
                <a:gd name="T0" fmla="*/ 0 w 29"/>
                <a:gd name="T1" fmla="*/ 0 h 19"/>
                <a:gd name="T2" fmla="*/ 14 w 29"/>
                <a:gd name="T3" fmla="*/ 9 h 19"/>
                <a:gd name="T4" fmla="*/ 29 w 29"/>
                <a:gd name="T5" fmla="*/ 19 h 19"/>
              </a:gdLst>
              <a:ahLst/>
              <a:cxnLst>
                <a:cxn ang="0">
                  <a:pos x="T0" y="T1"/>
                </a:cxn>
                <a:cxn ang="0">
                  <a:pos x="T2" y="T3"/>
                </a:cxn>
                <a:cxn ang="0">
                  <a:pos x="T4" y="T5"/>
                </a:cxn>
              </a:cxnLst>
              <a:rect l="0" t="0" r="r" b="b"/>
              <a:pathLst>
                <a:path w="29" h="19">
                  <a:moveTo>
                    <a:pt x="0" y="0"/>
                  </a:moveTo>
                  <a:lnTo>
                    <a:pt x="14" y="9"/>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9" name="Line 320"/>
            <p:cNvSpPr>
              <a:spLocks noChangeShapeType="1"/>
            </p:cNvSpPr>
            <p:nvPr/>
          </p:nvSpPr>
          <p:spPr bwMode="auto">
            <a:xfrm>
              <a:off x="2752"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60" name="Line 321"/>
            <p:cNvSpPr>
              <a:spLocks noChangeShapeType="1"/>
            </p:cNvSpPr>
            <p:nvPr/>
          </p:nvSpPr>
          <p:spPr bwMode="auto">
            <a:xfrm>
              <a:off x="2770"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61" name="Freeform 322"/>
            <p:cNvSpPr>
              <a:spLocks/>
            </p:cNvSpPr>
            <p:nvPr/>
          </p:nvSpPr>
          <p:spPr bwMode="auto">
            <a:xfrm>
              <a:off x="2788" y="1846"/>
              <a:ext cx="21" cy="5"/>
            </a:xfrm>
            <a:custGeom>
              <a:avLst/>
              <a:gdLst>
                <a:gd name="T0" fmla="*/ 0 w 28"/>
                <a:gd name="T1" fmla="*/ 0 h 9"/>
                <a:gd name="T2" fmla="*/ 14 w 28"/>
                <a:gd name="T3" fmla="*/ 4 h 9"/>
                <a:gd name="T4" fmla="*/ 28 w 28"/>
                <a:gd name="T5" fmla="*/ 9 h 9"/>
              </a:gdLst>
              <a:ahLst/>
              <a:cxnLst>
                <a:cxn ang="0">
                  <a:pos x="T0" y="T1"/>
                </a:cxn>
                <a:cxn ang="0">
                  <a:pos x="T2" y="T3"/>
                </a:cxn>
                <a:cxn ang="0">
                  <a:pos x="T4" y="T5"/>
                </a:cxn>
              </a:cxnLst>
              <a:rect l="0" t="0" r="r" b="b"/>
              <a:pathLst>
                <a:path w="28" h="9">
                  <a:moveTo>
                    <a:pt x="0" y="0"/>
                  </a:moveTo>
                  <a:lnTo>
                    <a:pt x="14" y="4"/>
                  </a:lnTo>
                  <a:lnTo>
                    <a:pt x="28"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62" name="Line 323"/>
            <p:cNvSpPr>
              <a:spLocks noChangeShapeType="1"/>
            </p:cNvSpPr>
            <p:nvPr/>
          </p:nvSpPr>
          <p:spPr bwMode="auto">
            <a:xfrm>
              <a:off x="2809"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63" name="Freeform 324"/>
            <p:cNvSpPr>
              <a:spLocks/>
            </p:cNvSpPr>
            <p:nvPr/>
          </p:nvSpPr>
          <p:spPr bwMode="auto">
            <a:xfrm>
              <a:off x="2827" y="1857"/>
              <a:ext cx="22" cy="5"/>
            </a:xfrm>
            <a:custGeom>
              <a:avLst/>
              <a:gdLst>
                <a:gd name="T0" fmla="*/ 0 w 29"/>
                <a:gd name="T1" fmla="*/ 0 h 9"/>
                <a:gd name="T2" fmla="*/ 15 w 29"/>
                <a:gd name="T3" fmla="*/ 5 h 9"/>
                <a:gd name="T4" fmla="*/ 29 w 29"/>
                <a:gd name="T5" fmla="*/ 9 h 9"/>
              </a:gdLst>
              <a:ahLst/>
              <a:cxnLst>
                <a:cxn ang="0">
                  <a:pos x="T0" y="T1"/>
                </a:cxn>
                <a:cxn ang="0">
                  <a:pos x="T2" y="T3"/>
                </a:cxn>
                <a:cxn ang="0">
                  <a:pos x="T4" y="T5"/>
                </a:cxn>
              </a:cxnLst>
              <a:rect l="0" t="0" r="r" b="b"/>
              <a:pathLst>
                <a:path w="29" h="9">
                  <a:moveTo>
                    <a:pt x="0" y="0"/>
                  </a:moveTo>
                  <a:lnTo>
                    <a:pt x="15" y="5"/>
                  </a:lnTo>
                  <a:lnTo>
                    <a:pt x="29"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64" name="Line 325"/>
            <p:cNvSpPr>
              <a:spLocks noChangeShapeType="1"/>
            </p:cNvSpPr>
            <p:nvPr/>
          </p:nvSpPr>
          <p:spPr bwMode="auto">
            <a:xfrm>
              <a:off x="2849"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65" name="Freeform 326"/>
            <p:cNvSpPr>
              <a:spLocks/>
            </p:cNvSpPr>
            <p:nvPr/>
          </p:nvSpPr>
          <p:spPr bwMode="auto">
            <a:xfrm>
              <a:off x="2867" y="1868"/>
              <a:ext cx="21" cy="5"/>
            </a:xfrm>
            <a:custGeom>
              <a:avLst/>
              <a:gdLst>
                <a:gd name="T0" fmla="*/ 0 w 29"/>
                <a:gd name="T1" fmla="*/ 0 h 10"/>
                <a:gd name="T2" fmla="*/ 14 w 29"/>
                <a:gd name="T3" fmla="*/ 5 h 10"/>
                <a:gd name="T4" fmla="*/ 29 w 29"/>
                <a:gd name="T5" fmla="*/ 10 h 10"/>
              </a:gdLst>
              <a:ahLst/>
              <a:cxnLst>
                <a:cxn ang="0">
                  <a:pos x="T0" y="T1"/>
                </a:cxn>
                <a:cxn ang="0">
                  <a:pos x="T2" y="T3"/>
                </a:cxn>
                <a:cxn ang="0">
                  <a:pos x="T4" y="T5"/>
                </a:cxn>
              </a:cxnLst>
              <a:rect l="0" t="0" r="r" b="b"/>
              <a:pathLst>
                <a:path w="29" h="10">
                  <a:moveTo>
                    <a:pt x="0" y="0"/>
                  </a:moveTo>
                  <a:lnTo>
                    <a:pt x="14" y="5"/>
                  </a:lnTo>
                  <a:lnTo>
                    <a:pt x="29"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66" name="Line 327"/>
            <p:cNvSpPr>
              <a:spLocks noChangeShapeType="1"/>
            </p:cNvSpPr>
            <p:nvPr/>
          </p:nvSpPr>
          <p:spPr bwMode="auto">
            <a:xfrm>
              <a:off x="2888"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67" name="Line 328"/>
            <p:cNvSpPr>
              <a:spLocks noChangeShapeType="1"/>
            </p:cNvSpPr>
            <p:nvPr/>
          </p:nvSpPr>
          <p:spPr bwMode="auto">
            <a:xfrm>
              <a:off x="2906"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68" name="Freeform 329"/>
            <p:cNvSpPr>
              <a:spLocks/>
            </p:cNvSpPr>
            <p:nvPr/>
          </p:nvSpPr>
          <p:spPr bwMode="auto">
            <a:xfrm>
              <a:off x="2924" y="1881"/>
              <a:ext cx="22" cy="3"/>
            </a:xfrm>
            <a:custGeom>
              <a:avLst/>
              <a:gdLst>
                <a:gd name="T0" fmla="*/ 0 w 29"/>
                <a:gd name="T1" fmla="*/ 0 h 5"/>
                <a:gd name="T2" fmla="*/ 14 w 29"/>
                <a:gd name="T3" fmla="*/ 5 h 5"/>
                <a:gd name="T4" fmla="*/ 29 w 29"/>
                <a:gd name="T5" fmla="*/ 5 h 5"/>
              </a:gdLst>
              <a:ahLst/>
              <a:cxnLst>
                <a:cxn ang="0">
                  <a:pos x="T0" y="T1"/>
                </a:cxn>
                <a:cxn ang="0">
                  <a:pos x="T2" y="T3"/>
                </a:cxn>
                <a:cxn ang="0">
                  <a:pos x="T4" y="T5"/>
                </a:cxn>
              </a:cxnLst>
              <a:rect l="0" t="0" r="r" b="b"/>
              <a:pathLst>
                <a:path w="29" h="5">
                  <a:moveTo>
                    <a:pt x="0" y="0"/>
                  </a:moveTo>
                  <a:lnTo>
                    <a:pt x="14"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69" name="Line 330"/>
            <p:cNvSpPr>
              <a:spLocks noChangeShapeType="1"/>
            </p:cNvSpPr>
            <p:nvPr/>
          </p:nvSpPr>
          <p:spPr bwMode="auto">
            <a:xfrm>
              <a:off x="2946"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70" name="Freeform 331"/>
            <p:cNvSpPr>
              <a:spLocks/>
            </p:cNvSpPr>
            <p:nvPr/>
          </p:nvSpPr>
          <p:spPr bwMode="auto">
            <a:xfrm>
              <a:off x="2964" y="1887"/>
              <a:ext cx="21" cy="2"/>
            </a:xfrm>
            <a:custGeom>
              <a:avLst/>
              <a:gdLst>
                <a:gd name="T0" fmla="*/ 0 w 28"/>
                <a:gd name="T1" fmla="*/ 0 h 4"/>
                <a:gd name="T2" fmla="*/ 14 w 28"/>
                <a:gd name="T3" fmla="*/ 4 h 4"/>
                <a:gd name="T4" fmla="*/ 28 w 28"/>
                <a:gd name="T5" fmla="*/ 4 h 4"/>
              </a:gdLst>
              <a:ahLst/>
              <a:cxnLst>
                <a:cxn ang="0">
                  <a:pos x="T0" y="T1"/>
                </a:cxn>
                <a:cxn ang="0">
                  <a:pos x="T2" y="T3"/>
                </a:cxn>
                <a:cxn ang="0">
                  <a:pos x="T4" y="T5"/>
                </a:cxn>
              </a:cxnLst>
              <a:rect l="0" t="0" r="r" b="b"/>
              <a:pathLst>
                <a:path w="28" h="4">
                  <a:moveTo>
                    <a:pt x="0" y="0"/>
                  </a:moveTo>
                  <a:lnTo>
                    <a:pt x="14" y="4"/>
                  </a:lnTo>
                  <a:lnTo>
                    <a:pt x="28"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71" name="Line 332"/>
            <p:cNvSpPr>
              <a:spLocks noChangeShapeType="1"/>
            </p:cNvSpPr>
            <p:nvPr/>
          </p:nvSpPr>
          <p:spPr bwMode="auto">
            <a:xfrm>
              <a:off x="2985"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72" name="Line 333"/>
            <p:cNvSpPr>
              <a:spLocks noChangeShapeType="1"/>
            </p:cNvSpPr>
            <p:nvPr/>
          </p:nvSpPr>
          <p:spPr bwMode="auto">
            <a:xfrm>
              <a:off x="3003"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73" name="Freeform 334"/>
            <p:cNvSpPr>
              <a:spLocks/>
            </p:cNvSpPr>
            <p:nvPr/>
          </p:nvSpPr>
          <p:spPr bwMode="auto">
            <a:xfrm>
              <a:off x="3021" y="1892"/>
              <a:ext cx="22" cy="3"/>
            </a:xfrm>
            <a:custGeom>
              <a:avLst/>
              <a:gdLst>
                <a:gd name="T0" fmla="*/ 0 w 29"/>
                <a:gd name="T1" fmla="*/ 0 h 5"/>
                <a:gd name="T2" fmla="*/ 15 w 29"/>
                <a:gd name="T3" fmla="*/ 5 h 5"/>
                <a:gd name="T4" fmla="*/ 29 w 29"/>
                <a:gd name="T5" fmla="*/ 5 h 5"/>
              </a:gdLst>
              <a:ahLst/>
              <a:cxnLst>
                <a:cxn ang="0">
                  <a:pos x="T0" y="T1"/>
                </a:cxn>
                <a:cxn ang="0">
                  <a:pos x="T2" y="T3"/>
                </a:cxn>
                <a:cxn ang="0">
                  <a:pos x="T4" y="T5"/>
                </a:cxn>
              </a:cxnLst>
              <a:rect l="0" t="0" r="r" b="b"/>
              <a:pathLst>
                <a:path w="29" h="5">
                  <a:moveTo>
                    <a:pt x="0" y="0"/>
                  </a:moveTo>
                  <a:lnTo>
                    <a:pt x="15"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74" name="Line 335"/>
            <p:cNvSpPr>
              <a:spLocks noChangeShapeType="1"/>
            </p:cNvSpPr>
            <p:nvPr/>
          </p:nvSpPr>
          <p:spPr bwMode="auto">
            <a:xfrm>
              <a:off x="3043"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75" name="Freeform 336"/>
            <p:cNvSpPr>
              <a:spLocks/>
            </p:cNvSpPr>
            <p:nvPr/>
          </p:nvSpPr>
          <p:spPr bwMode="auto">
            <a:xfrm>
              <a:off x="3061" y="1895"/>
              <a:ext cx="22" cy="2"/>
            </a:xfrm>
            <a:custGeom>
              <a:avLst/>
              <a:gdLst>
                <a:gd name="T0" fmla="*/ 0 w 29"/>
                <a:gd name="T1" fmla="*/ 0 h 5"/>
                <a:gd name="T2" fmla="*/ 15 w 29"/>
                <a:gd name="T3" fmla="*/ 0 h 5"/>
                <a:gd name="T4" fmla="*/ 29 w 29"/>
                <a:gd name="T5" fmla="*/ 5 h 5"/>
              </a:gdLst>
              <a:ahLst/>
              <a:cxnLst>
                <a:cxn ang="0">
                  <a:pos x="T0" y="T1"/>
                </a:cxn>
                <a:cxn ang="0">
                  <a:pos x="T2" y="T3"/>
                </a:cxn>
                <a:cxn ang="0">
                  <a:pos x="T4" y="T5"/>
                </a:cxn>
              </a:cxnLst>
              <a:rect l="0" t="0" r="r" b="b"/>
              <a:pathLst>
                <a:path w="29" h="5">
                  <a:moveTo>
                    <a:pt x="0" y="0"/>
                  </a:moveTo>
                  <a:lnTo>
                    <a:pt x="15" y="0"/>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76" name="Line 337"/>
            <p:cNvSpPr>
              <a:spLocks noChangeShapeType="1"/>
            </p:cNvSpPr>
            <p:nvPr/>
          </p:nvSpPr>
          <p:spPr bwMode="auto">
            <a:xfrm>
              <a:off x="308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77" name="Freeform 338"/>
            <p:cNvSpPr>
              <a:spLocks/>
            </p:cNvSpPr>
            <p:nvPr/>
          </p:nvSpPr>
          <p:spPr bwMode="auto">
            <a:xfrm>
              <a:off x="3101" y="1897"/>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78" name="Line 339"/>
            <p:cNvSpPr>
              <a:spLocks noChangeShapeType="1"/>
            </p:cNvSpPr>
            <p:nvPr/>
          </p:nvSpPr>
          <p:spPr bwMode="auto">
            <a:xfrm>
              <a:off x="312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79" name="Freeform 340"/>
            <p:cNvSpPr>
              <a:spLocks/>
            </p:cNvSpPr>
            <p:nvPr/>
          </p:nvSpPr>
          <p:spPr bwMode="auto">
            <a:xfrm>
              <a:off x="3141" y="1897"/>
              <a:ext cx="18" cy="3"/>
            </a:xfrm>
            <a:custGeom>
              <a:avLst/>
              <a:gdLst>
                <a:gd name="T0" fmla="*/ 0 w 24"/>
                <a:gd name="T1" fmla="*/ 0 h 5"/>
                <a:gd name="T2" fmla="*/ 9 w 24"/>
                <a:gd name="T3" fmla="*/ 0 h 5"/>
                <a:gd name="T4" fmla="*/ 24 w 24"/>
                <a:gd name="T5" fmla="*/ 5 h 5"/>
              </a:gdLst>
              <a:ahLst/>
              <a:cxnLst>
                <a:cxn ang="0">
                  <a:pos x="T0" y="T1"/>
                </a:cxn>
                <a:cxn ang="0">
                  <a:pos x="T2" y="T3"/>
                </a:cxn>
                <a:cxn ang="0">
                  <a:pos x="T4" y="T5"/>
                </a:cxn>
              </a:cxnLst>
              <a:rect l="0" t="0" r="r" b="b"/>
              <a:pathLst>
                <a:path w="24" h="5">
                  <a:moveTo>
                    <a:pt x="0" y="0"/>
                  </a:moveTo>
                  <a:lnTo>
                    <a:pt x="9" y="0"/>
                  </a:lnTo>
                  <a:lnTo>
                    <a:pt x="24"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80" name="Freeform 341"/>
            <p:cNvSpPr>
              <a:spLocks/>
            </p:cNvSpPr>
            <p:nvPr/>
          </p:nvSpPr>
          <p:spPr bwMode="auto">
            <a:xfrm>
              <a:off x="3159"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81" name="Line 342"/>
            <p:cNvSpPr>
              <a:spLocks noChangeShapeType="1"/>
            </p:cNvSpPr>
            <p:nvPr/>
          </p:nvSpPr>
          <p:spPr bwMode="auto">
            <a:xfrm>
              <a:off x="318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82" name="Freeform 343"/>
            <p:cNvSpPr>
              <a:spLocks/>
            </p:cNvSpPr>
            <p:nvPr/>
          </p:nvSpPr>
          <p:spPr bwMode="auto">
            <a:xfrm>
              <a:off x="3198" y="1900"/>
              <a:ext cx="21"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83" name="Line 344"/>
            <p:cNvSpPr>
              <a:spLocks noChangeShapeType="1"/>
            </p:cNvSpPr>
            <p:nvPr/>
          </p:nvSpPr>
          <p:spPr bwMode="auto">
            <a:xfrm>
              <a:off x="321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84" name="Line 345"/>
            <p:cNvSpPr>
              <a:spLocks noChangeShapeType="1"/>
            </p:cNvSpPr>
            <p:nvPr/>
          </p:nvSpPr>
          <p:spPr bwMode="auto">
            <a:xfrm>
              <a:off x="3237"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85" name="Freeform 346"/>
            <p:cNvSpPr>
              <a:spLocks/>
            </p:cNvSpPr>
            <p:nvPr/>
          </p:nvSpPr>
          <p:spPr bwMode="auto">
            <a:xfrm>
              <a:off x="3255" y="1900"/>
              <a:ext cx="22" cy="2"/>
            </a:xfrm>
            <a:custGeom>
              <a:avLst/>
              <a:gdLst>
                <a:gd name="T0" fmla="*/ 0 w 29"/>
                <a:gd name="T1" fmla="*/ 0 h 4"/>
                <a:gd name="T2" fmla="*/ 15 w 29"/>
                <a:gd name="T3" fmla="*/ 0 h 4"/>
                <a:gd name="T4" fmla="*/ 29 w 29"/>
                <a:gd name="T5" fmla="*/ 4 h 4"/>
              </a:gdLst>
              <a:ahLst/>
              <a:cxnLst>
                <a:cxn ang="0">
                  <a:pos x="T0" y="T1"/>
                </a:cxn>
                <a:cxn ang="0">
                  <a:pos x="T2" y="T3"/>
                </a:cxn>
                <a:cxn ang="0">
                  <a:pos x="T4" y="T5"/>
                </a:cxn>
              </a:cxnLst>
              <a:rect l="0" t="0" r="r" b="b"/>
              <a:pathLst>
                <a:path w="29" h="4">
                  <a:moveTo>
                    <a:pt x="0" y="0"/>
                  </a:moveTo>
                  <a:lnTo>
                    <a:pt x="15" y="0"/>
                  </a:lnTo>
                  <a:lnTo>
                    <a:pt x="29"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86" name="Line 347"/>
            <p:cNvSpPr>
              <a:spLocks noChangeShapeType="1"/>
            </p:cNvSpPr>
            <p:nvPr/>
          </p:nvSpPr>
          <p:spPr bwMode="auto">
            <a:xfrm>
              <a:off x="327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87" name="Freeform 348"/>
            <p:cNvSpPr>
              <a:spLocks/>
            </p:cNvSpPr>
            <p:nvPr/>
          </p:nvSpPr>
          <p:spPr bwMode="auto">
            <a:xfrm>
              <a:off x="3295" y="1902"/>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88" name="Line 349"/>
            <p:cNvSpPr>
              <a:spLocks noChangeShapeType="1"/>
            </p:cNvSpPr>
            <p:nvPr/>
          </p:nvSpPr>
          <p:spPr bwMode="auto">
            <a:xfrm>
              <a:off x="331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89" name="Freeform 350"/>
            <p:cNvSpPr>
              <a:spLocks/>
            </p:cNvSpPr>
            <p:nvPr/>
          </p:nvSpPr>
          <p:spPr bwMode="auto">
            <a:xfrm>
              <a:off x="3335"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90" name="Line 351"/>
            <p:cNvSpPr>
              <a:spLocks noChangeShapeType="1"/>
            </p:cNvSpPr>
            <p:nvPr/>
          </p:nvSpPr>
          <p:spPr bwMode="auto">
            <a:xfrm>
              <a:off x="3356"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91" name="Freeform 352"/>
            <p:cNvSpPr>
              <a:spLocks/>
            </p:cNvSpPr>
            <p:nvPr/>
          </p:nvSpPr>
          <p:spPr bwMode="auto">
            <a:xfrm>
              <a:off x="288" y="1901"/>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grpSp>
      <p:grpSp>
        <p:nvGrpSpPr>
          <p:cNvPr id="1192" name="Group 353"/>
          <p:cNvGrpSpPr>
            <a:grpSpLocks noChangeAspect="1"/>
          </p:cNvGrpSpPr>
          <p:nvPr/>
        </p:nvGrpSpPr>
        <p:grpSpPr bwMode="auto">
          <a:xfrm rot="-16200000">
            <a:off x="4088606" y="3067845"/>
            <a:ext cx="1165225" cy="284162"/>
            <a:chOff x="253" y="586"/>
            <a:chExt cx="3121" cy="1317"/>
          </a:xfrm>
        </p:grpSpPr>
        <p:sp>
          <p:nvSpPr>
            <p:cNvPr id="1193" name="Line 354"/>
            <p:cNvSpPr>
              <a:spLocks noChangeAspect="1" noChangeShapeType="1"/>
            </p:cNvSpPr>
            <p:nvPr/>
          </p:nvSpPr>
          <p:spPr bwMode="auto">
            <a:xfrm>
              <a:off x="253"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94" name="Freeform 355"/>
            <p:cNvSpPr>
              <a:spLocks noChangeAspect="1"/>
            </p:cNvSpPr>
            <p:nvPr/>
          </p:nvSpPr>
          <p:spPr bwMode="auto">
            <a:xfrm>
              <a:off x="271"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95" name="Freeform 356"/>
            <p:cNvSpPr>
              <a:spLocks noChangeAspect="1"/>
            </p:cNvSpPr>
            <p:nvPr/>
          </p:nvSpPr>
          <p:spPr bwMode="auto">
            <a:xfrm>
              <a:off x="310" y="1902"/>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96" name="Line 357"/>
            <p:cNvSpPr>
              <a:spLocks noChangeAspect="1" noChangeShapeType="1"/>
            </p:cNvSpPr>
            <p:nvPr/>
          </p:nvSpPr>
          <p:spPr bwMode="auto">
            <a:xfrm>
              <a:off x="332"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97" name="Freeform 358"/>
            <p:cNvSpPr>
              <a:spLocks noChangeAspect="1"/>
            </p:cNvSpPr>
            <p:nvPr/>
          </p:nvSpPr>
          <p:spPr bwMode="auto">
            <a:xfrm>
              <a:off x="350" y="1900"/>
              <a:ext cx="22" cy="2"/>
            </a:xfrm>
            <a:custGeom>
              <a:avLst/>
              <a:gdLst>
                <a:gd name="T0" fmla="*/ 0 w 29"/>
                <a:gd name="T1" fmla="*/ 4 h 4"/>
                <a:gd name="T2" fmla="*/ 14 w 29"/>
                <a:gd name="T3" fmla="*/ 0 h 4"/>
                <a:gd name="T4" fmla="*/ 29 w 29"/>
                <a:gd name="T5" fmla="*/ 0 h 4"/>
              </a:gdLst>
              <a:ahLst/>
              <a:cxnLst>
                <a:cxn ang="0">
                  <a:pos x="T0" y="T1"/>
                </a:cxn>
                <a:cxn ang="0">
                  <a:pos x="T2" y="T3"/>
                </a:cxn>
                <a:cxn ang="0">
                  <a:pos x="T4" y="T5"/>
                </a:cxn>
              </a:cxnLst>
              <a:rect l="0" t="0" r="r" b="b"/>
              <a:pathLst>
                <a:path w="29" h="4">
                  <a:moveTo>
                    <a:pt x="0" y="4"/>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98" name="Line 359"/>
            <p:cNvSpPr>
              <a:spLocks noChangeAspect="1" noChangeShapeType="1"/>
            </p:cNvSpPr>
            <p:nvPr/>
          </p:nvSpPr>
          <p:spPr bwMode="auto">
            <a:xfrm>
              <a:off x="372"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99" name="Line 360"/>
            <p:cNvSpPr>
              <a:spLocks noChangeAspect="1" noChangeShapeType="1"/>
            </p:cNvSpPr>
            <p:nvPr/>
          </p:nvSpPr>
          <p:spPr bwMode="auto">
            <a:xfrm>
              <a:off x="39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00" name="Freeform 361"/>
            <p:cNvSpPr>
              <a:spLocks noChangeAspect="1"/>
            </p:cNvSpPr>
            <p:nvPr/>
          </p:nvSpPr>
          <p:spPr bwMode="auto">
            <a:xfrm>
              <a:off x="408" y="1900"/>
              <a:ext cx="21"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01" name="Line 362"/>
            <p:cNvSpPr>
              <a:spLocks noChangeAspect="1" noChangeShapeType="1"/>
            </p:cNvSpPr>
            <p:nvPr/>
          </p:nvSpPr>
          <p:spPr bwMode="auto">
            <a:xfrm>
              <a:off x="42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02" name="Freeform 363"/>
            <p:cNvSpPr>
              <a:spLocks noChangeAspect="1"/>
            </p:cNvSpPr>
            <p:nvPr/>
          </p:nvSpPr>
          <p:spPr bwMode="auto">
            <a:xfrm>
              <a:off x="447"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03" name="Freeform 364"/>
            <p:cNvSpPr>
              <a:spLocks noChangeAspect="1"/>
            </p:cNvSpPr>
            <p:nvPr/>
          </p:nvSpPr>
          <p:spPr bwMode="auto">
            <a:xfrm>
              <a:off x="468" y="1897"/>
              <a:ext cx="18" cy="3"/>
            </a:xfrm>
            <a:custGeom>
              <a:avLst/>
              <a:gdLst>
                <a:gd name="T0" fmla="*/ 0 w 24"/>
                <a:gd name="T1" fmla="*/ 5 h 5"/>
                <a:gd name="T2" fmla="*/ 15 w 24"/>
                <a:gd name="T3" fmla="*/ 0 h 5"/>
                <a:gd name="T4" fmla="*/ 24 w 24"/>
                <a:gd name="T5" fmla="*/ 0 h 5"/>
              </a:gdLst>
              <a:ahLst/>
              <a:cxnLst>
                <a:cxn ang="0">
                  <a:pos x="T0" y="T1"/>
                </a:cxn>
                <a:cxn ang="0">
                  <a:pos x="T2" y="T3"/>
                </a:cxn>
                <a:cxn ang="0">
                  <a:pos x="T4" y="T5"/>
                </a:cxn>
              </a:cxnLst>
              <a:rect l="0" t="0" r="r" b="b"/>
              <a:pathLst>
                <a:path w="24" h="5">
                  <a:moveTo>
                    <a:pt x="0" y="5"/>
                  </a:moveTo>
                  <a:lnTo>
                    <a:pt x="15"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04" name="Line 365"/>
            <p:cNvSpPr>
              <a:spLocks noChangeAspect="1" noChangeShapeType="1"/>
            </p:cNvSpPr>
            <p:nvPr/>
          </p:nvSpPr>
          <p:spPr bwMode="auto">
            <a:xfrm>
              <a:off x="48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05" name="Freeform 366"/>
            <p:cNvSpPr>
              <a:spLocks noChangeAspect="1"/>
            </p:cNvSpPr>
            <p:nvPr/>
          </p:nvSpPr>
          <p:spPr bwMode="auto">
            <a:xfrm>
              <a:off x="504" y="1897"/>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06" name="Line 367"/>
            <p:cNvSpPr>
              <a:spLocks noChangeAspect="1" noChangeShapeType="1"/>
            </p:cNvSpPr>
            <p:nvPr/>
          </p:nvSpPr>
          <p:spPr bwMode="auto">
            <a:xfrm>
              <a:off x="52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07" name="Freeform 368"/>
            <p:cNvSpPr>
              <a:spLocks noChangeAspect="1"/>
            </p:cNvSpPr>
            <p:nvPr/>
          </p:nvSpPr>
          <p:spPr bwMode="auto">
            <a:xfrm>
              <a:off x="544" y="1895"/>
              <a:ext cx="22" cy="2"/>
            </a:xfrm>
            <a:custGeom>
              <a:avLst/>
              <a:gdLst>
                <a:gd name="T0" fmla="*/ 0 w 29"/>
                <a:gd name="T1" fmla="*/ 5 h 5"/>
                <a:gd name="T2" fmla="*/ 14 w 29"/>
                <a:gd name="T3" fmla="*/ 0 h 5"/>
                <a:gd name="T4" fmla="*/ 29 w 29"/>
                <a:gd name="T5" fmla="*/ 0 h 5"/>
              </a:gdLst>
              <a:ahLst/>
              <a:cxnLst>
                <a:cxn ang="0">
                  <a:pos x="T0" y="T1"/>
                </a:cxn>
                <a:cxn ang="0">
                  <a:pos x="T2" y="T3"/>
                </a:cxn>
                <a:cxn ang="0">
                  <a:pos x="T4" y="T5"/>
                </a:cxn>
              </a:cxnLst>
              <a:rect l="0" t="0" r="r" b="b"/>
              <a:pathLst>
                <a:path w="29" h="5">
                  <a:moveTo>
                    <a:pt x="0" y="5"/>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08" name="Line 369"/>
            <p:cNvSpPr>
              <a:spLocks noChangeAspect="1" noChangeShapeType="1"/>
            </p:cNvSpPr>
            <p:nvPr/>
          </p:nvSpPr>
          <p:spPr bwMode="auto">
            <a:xfrm>
              <a:off x="566"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09" name="Freeform 370"/>
            <p:cNvSpPr>
              <a:spLocks noChangeAspect="1"/>
            </p:cNvSpPr>
            <p:nvPr/>
          </p:nvSpPr>
          <p:spPr bwMode="auto">
            <a:xfrm>
              <a:off x="584" y="1892"/>
              <a:ext cx="22" cy="3"/>
            </a:xfrm>
            <a:custGeom>
              <a:avLst/>
              <a:gdLst>
                <a:gd name="T0" fmla="*/ 0 w 29"/>
                <a:gd name="T1" fmla="*/ 5 h 5"/>
                <a:gd name="T2" fmla="*/ 14 w 29"/>
                <a:gd name="T3" fmla="*/ 5 h 5"/>
                <a:gd name="T4" fmla="*/ 29 w 29"/>
                <a:gd name="T5" fmla="*/ 0 h 5"/>
              </a:gdLst>
              <a:ahLst/>
              <a:cxnLst>
                <a:cxn ang="0">
                  <a:pos x="T0" y="T1"/>
                </a:cxn>
                <a:cxn ang="0">
                  <a:pos x="T2" y="T3"/>
                </a:cxn>
                <a:cxn ang="0">
                  <a:pos x="T4" y="T5"/>
                </a:cxn>
              </a:cxnLst>
              <a:rect l="0" t="0" r="r" b="b"/>
              <a:pathLst>
                <a:path w="29" h="5">
                  <a:moveTo>
                    <a:pt x="0" y="5"/>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10" name="Line 371"/>
            <p:cNvSpPr>
              <a:spLocks noChangeAspect="1" noChangeShapeType="1"/>
            </p:cNvSpPr>
            <p:nvPr/>
          </p:nvSpPr>
          <p:spPr bwMode="auto">
            <a:xfrm flipV="1">
              <a:off x="606"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11" name="Line 372"/>
            <p:cNvSpPr>
              <a:spLocks noChangeAspect="1" noChangeShapeType="1"/>
            </p:cNvSpPr>
            <p:nvPr/>
          </p:nvSpPr>
          <p:spPr bwMode="auto">
            <a:xfrm>
              <a:off x="624"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12" name="Freeform 373"/>
            <p:cNvSpPr>
              <a:spLocks noChangeAspect="1"/>
            </p:cNvSpPr>
            <p:nvPr/>
          </p:nvSpPr>
          <p:spPr bwMode="auto">
            <a:xfrm>
              <a:off x="642" y="1887"/>
              <a:ext cx="21" cy="2"/>
            </a:xfrm>
            <a:custGeom>
              <a:avLst/>
              <a:gdLst>
                <a:gd name="T0" fmla="*/ 0 w 28"/>
                <a:gd name="T1" fmla="*/ 4 h 4"/>
                <a:gd name="T2" fmla="*/ 14 w 28"/>
                <a:gd name="T3" fmla="*/ 4 h 4"/>
                <a:gd name="T4" fmla="*/ 28 w 28"/>
                <a:gd name="T5" fmla="*/ 0 h 4"/>
              </a:gdLst>
              <a:ahLst/>
              <a:cxnLst>
                <a:cxn ang="0">
                  <a:pos x="T0" y="T1"/>
                </a:cxn>
                <a:cxn ang="0">
                  <a:pos x="T2" y="T3"/>
                </a:cxn>
                <a:cxn ang="0">
                  <a:pos x="T4" y="T5"/>
                </a:cxn>
              </a:cxnLst>
              <a:rect l="0" t="0" r="r" b="b"/>
              <a:pathLst>
                <a:path w="28" h="4">
                  <a:moveTo>
                    <a:pt x="0" y="4"/>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13" name="Line 374"/>
            <p:cNvSpPr>
              <a:spLocks noChangeAspect="1" noChangeShapeType="1"/>
            </p:cNvSpPr>
            <p:nvPr/>
          </p:nvSpPr>
          <p:spPr bwMode="auto">
            <a:xfrm flipV="1">
              <a:off x="663"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14" name="Freeform 375"/>
            <p:cNvSpPr>
              <a:spLocks noChangeAspect="1"/>
            </p:cNvSpPr>
            <p:nvPr/>
          </p:nvSpPr>
          <p:spPr bwMode="auto">
            <a:xfrm>
              <a:off x="681" y="1881"/>
              <a:ext cx="22" cy="3"/>
            </a:xfrm>
            <a:custGeom>
              <a:avLst/>
              <a:gdLst>
                <a:gd name="T0" fmla="*/ 0 w 29"/>
                <a:gd name="T1" fmla="*/ 5 h 5"/>
                <a:gd name="T2" fmla="*/ 15 w 29"/>
                <a:gd name="T3" fmla="*/ 5 h 5"/>
                <a:gd name="T4" fmla="*/ 29 w 29"/>
                <a:gd name="T5" fmla="*/ 0 h 5"/>
              </a:gdLst>
              <a:ahLst/>
              <a:cxnLst>
                <a:cxn ang="0">
                  <a:pos x="T0" y="T1"/>
                </a:cxn>
                <a:cxn ang="0">
                  <a:pos x="T2" y="T3"/>
                </a:cxn>
                <a:cxn ang="0">
                  <a:pos x="T4" y="T5"/>
                </a:cxn>
              </a:cxnLst>
              <a:rect l="0" t="0" r="r" b="b"/>
              <a:pathLst>
                <a:path w="29" h="5">
                  <a:moveTo>
                    <a:pt x="0" y="5"/>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15" name="Line 376"/>
            <p:cNvSpPr>
              <a:spLocks noChangeAspect="1" noChangeShapeType="1"/>
            </p:cNvSpPr>
            <p:nvPr/>
          </p:nvSpPr>
          <p:spPr bwMode="auto">
            <a:xfrm flipV="1">
              <a:off x="703"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16" name="Line 377"/>
            <p:cNvSpPr>
              <a:spLocks noChangeAspect="1" noChangeShapeType="1"/>
            </p:cNvSpPr>
            <p:nvPr/>
          </p:nvSpPr>
          <p:spPr bwMode="auto">
            <a:xfrm flipV="1">
              <a:off x="721"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17" name="Freeform 378"/>
            <p:cNvSpPr>
              <a:spLocks noChangeAspect="1"/>
            </p:cNvSpPr>
            <p:nvPr/>
          </p:nvSpPr>
          <p:spPr bwMode="auto">
            <a:xfrm>
              <a:off x="739" y="1868"/>
              <a:ext cx="21" cy="5"/>
            </a:xfrm>
            <a:custGeom>
              <a:avLst/>
              <a:gdLst>
                <a:gd name="T0" fmla="*/ 0 w 29"/>
                <a:gd name="T1" fmla="*/ 10 h 10"/>
                <a:gd name="T2" fmla="*/ 15 w 29"/>
                <a:gd name="T3" fmla="*/ 5 h 10"/>
                <a:gd name="T4" fmla="*/ 29 w 29"/>
                <a:gd name="T5" fmla="*/ 0 h 10"/>
              </a:gdLst>
              <a:ahLst/>
              <a:cxnLst>
                <a:cxn ang="0">
                  <a:pos x="T0" y="T1"/>
                </a:cxn>
                <a:cxn ang="0">
                  <a:pos x="T2" y="T3"/>
                </a:cxn>
                <a:cxn ang="0">
                  <a:pos x="T4" y="T5"/>
                </a:cxn>
              </a:cxnLst>
              <a:rect l="0" t="0" r="r" b="b"/>
              <a:pathLst>
                <a:path w="29" h="10">
                  <a:moveTo>
                    <a:pt x="0" y="10"/>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18" name="Line 379"/>
            <p:cNvSpPr>
              <a:spLocks noChangeAspect="1" noChangeShapeType="1"/>
            </p:cNvSpPr>
            <p:nvPr/>
          </p:nvSpPr>
          <p:spPr bwMode="auto">
            <a:xfrm flipV="1">
              <a:off x="760"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19" name="Freeform 380"/>
            <p:cNvSpPr>
              <a:spLocks noChangeAspect="1"/>
            </p:cNvSpPr>
            <p:nvPr/>
          </p:nvSpPr>
          <p:spPr bwMode="auto">
            <a:xfrm>
              <a:off x="778" y="1857"/>
              <a:ext cx="22" cy="5"/>
            </a:xfrm>
            <a:custGeom>
              <a:avLst/>
              <a:gdLst>
                <a:gd name="T0" fmla="*/ 0 w 29"/>
                <a:gd name="T1" fmla="*/ 9 h 9"/>
                <a:gd name="T2" fmla="*/ 14 w 29"/>
                <a:gd name="T3" fmla="*/ 5 h 9"/>
                <a:gd name="T4" fmla="*/ 29 w 29"/>
                <a:gd name="T5" fmla="*/ 0 h 9"/>
              </a:gdLst>
              <a:ahLst/>
              <a:cxnLst>
                <a:cxn ang="0">
                  <a:pos x="T0" y="T1"/>
                </a:cxn>
                <a:cxn ang="0">
                  <a:pos x="T2" y="T3"/>
                </a:cxn>
                <a:cxn ang="0">
                  <a:pos x="T4" y="T5"/>
                </a:cxn>
              </a:cxnLst>
              <a:rect l="0" t="0" r="r" b="b"/>
              <a:pathLst>
                <a:path w="29" h="9">
                  <a:moveTo>
                    <a:pt x="0" y="9"/>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20" name="Line 381"/>
            <p:cNvSpPr>
              <a:spLocks noChangeAspect="1" noChangeShapeType="1"/>
            </p:cNvSpPr>
            <p:nvPr/>
          </p:nvSpPr>
          <p:spPr bwMode="auto">
            <a:xfrm flipV="1">
              <a:off x="800"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21" name="Freeform 382"/>
            <p:cNvSpPr>
              <a:spLocks noChangeAspect="1"/>
            </p:cNvSpPr>
            <p:nvPr/>
          </p:nvSpPr>
          <p:spPr bwMode="auto">
            <a:xfrm>
              <a:off x="818" y="1846"/>
              <a:ext cx="21" cy="5"/>
            </a:xfrm>
            <a:custGeom>
              <a:avLst/>
              <a:gdLst>
                <a:gd name="T0" fmla="*/ 0 w 28"/>
                <a:gd name="T1" fmla="*/ 9 h 9"/>
                <a:gd name="T2" fmla="*/ 14 w 28"/>
                <a:gd name="T3" fmla="*/ 4 h 9"/>
                <a:gd name="T4" fmla="*/ 28 w 28"/>
                <a:gd name="T5" fmla="*/ 0 h 9"/>
              </a:gdLst>
              <a:ahLst/>
              <a:cxnLst>
                <a:cxn ang="0">
                  <a:pos x="T0" y="T1"/>
                </a:cxn>
                <a:cxn ang="0">
                  <a:pos x="T2" y="T3"/>
                </a:cxn>
                <a:cxn ang="0">
                  <a:pos x="T4" y="T5"/>
                </a:cxn>
              </a:cxnLst>
              <a:rect l="0" t="0" r="r" b="b"/>
              <a:pathLst>
                <a:path w="28" h="9">
                  <a:moveTo>
                    <a:pt x="0" y="9"/>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22" name="Line 383"/>
            <p:cNvSpPr>
              <a:spLocks noChangeAspect="1" noChangeShapeType="1"/>
            </p:cNvSpPr>
            <p:nvPr/>
          </p:nvSpPr>
          <p:spPr bwMode="auto">
            <a:xfrm flipV="1">
              <a:off x="839"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23" name="Line 384"/>
            <p:cNvSpPr>
              <a:spLocks noChangeAspect="1" noChangeShapeType="1"/>
            </p:cNvSpPr>
            <p:nvPr/>
          </p:nvSpPr>
          <p:spPr bwMode="auto">
            <a:xfrm flipV="1">
              <a:off x="857"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24" name="Freeform 385"/>
            <p:cNvSpPr>
              <a:spLocks noChangeAspect="1"/>
            </p:cNvSpPr>
            <p:nvPr/>
          </p:nvSpPr>
          <p:spPr bwMode="auto">
            <a:xfrm>
              <a:off x="875" y="1819"/>
              <a:ext cx="22" cy="11"/>
            </a:xfrm>
            <a:custGeom>
              <a:avLst/>
              <a:gdLst>
                <a:gd name="T0" fmla="*/ 0 w 29"/>
                <a:gd name="T1" fmla="*/ 19 h 19"/>
                <a:gd name="T2" fmla="*/ 15 w 29"/>
                <a:gd name="T3" fmla="*/ 9 h 19"/>
                <a:gd name="T4" fmla="*/ 29 w 29"/>
                <a:gd name="T5" fmla="*/ 0 h 19"/>
              </a:gdLst>
              <a:ahLst/>
              <a:cxnLst>
                <a:cxn ang="0">
                  <a:pos x="T0" y="T1"/>
                </a:cxn>
                <a:cxn ang="0">
                  <a:pos x="T2" y="T3"/>
                </a:cxn>
                <a:cxn ang="0">
                  <a:pos x="T4" y="T5"/>
                </a:cxn>
              </a:cxnLst>
              <a:rect l="0" t="0" r="r" b="b"/>
              <a:pathLst>
                <a:path w="29" h="19">
                  <a:moveTo>
                    <a:pt x="0" y="19"/>
                  </a:moveTo>
                  <a:lnTo>
                    <a:pt x="15" y="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25" name="Line 386"/>
            <p:cNvSpPr>
              <a:spLocks noChangeAspect="1" noChangeShapeType="1"/>
            </p:cNvSpPr>
            <p:nvPr/>
          </p:nvSpPr>
          <p:spPr bwMode="auto">
            <a:xfrm flipV="1">
              <a:off x="897"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26" name="Freeform 387"/>
            <p:cNvSpPr>
              <a:spLocks noChangeAspect="1"/>
            </p:cNvSpPr>
            <p:nvPr/>
          </p:nvSpPr>
          <p:spPr bwMode="auto">
            <a:xfrm>
              <a:off x="915" y="1797"/>
              <a:ext cx="22" cy="11"/>
            </a:xfrm>
            <a:custGeom>
              <a:avLst/>
              <a:gdLst>
                <a:gd name="T0" fmla="*/ 0 w 29"/>
                <a:gd name="T1" fmla="*/ 19 h 19"/>
                <a:gd name="T2" fmla="*/ 15 w 29"/>
                <a:gd name="T3" fmla="*/ 10 h 19"/>
                <a:gd name="T4" fmla="*/ 29 w 29"/>
                <a:gd name="T5" fmla="*/ 0 h 19"/>
              </a:gdLst>
              <a:ahLst/>
              <a:cxnLst>
                <a:cxn ang="0">
                  <a:pos x="T0" y="T1"/>
                </a:cxn>
                <a:cxn ang="0">
                  <a:pos x="T2" y="T3"/>
                </a:cxn>
                <a:cxn ang="0">
                  <a:pos x="T4" y="T5"/>
                </a:cxn>
              </a:cxnLst>
              <a:rect l="0" t="0" r="r" b="b"/>
              <a:pathLst>
                <a:path w="29" h="19">
                  <a:moveTo>
                    <a:pt x="0" y="19"/>
                  </a:moveTo>
                  <a:lnTo>
                    <a:pt x="15" y="1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27" name="Line 388"/>
            <p:cNvSpPr>
              <a:spLocks noChangeAspect="1" noChangeShapeType="1"/>
            </p:cNvSpPr>
            <p:nvPr/>
          </p:nvSpPr>
          <p:spPr bwMode="auto">
            <a:xfrm flipV="1">
              <a:off x="937"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28" name="Line 389"/>
            <p:cNvSpPr>
              <a:spLocks noChangeAspect="1" noChangeShapeType="1"/>
            </p:cNvSpPr>
            <p:nvPr/>
          </p:nvSpPr>
          <p:spPr bwMode="auto">
            <a:xfrm flipV="1">
              <a:off x="955"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29" name="Freeform 390"/>
            <p:cNvSpPr>
              <a:spLocks noChangeAspect="1"/>
            </p:cNvSpPr>
            <p:nvPr/>
          </p:nvSpPr>
          <p:spPr bwMode="auto">
            <a:xfrm>
              <a:off x="973" y="1757"/>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30" name="Line 391"/>
            <p:cNvSpPr>
              <a:spLocks noChangeAspect="1" noChangeShapeType="1"/>
            </p:cNvSpPr>
            <p:nvPr/>
          </p:nvSpPr>
          <p:spPr bwMode="auto">
            <a:xfrm flipV="1">
              <a:off x="995"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31" name="Freeform 392"/>
            <p:cNvSpPr>
              <a:spLocks noChangeAspect="1"/>
            </p:cNvSpPr>
            <p:nvPr/>
          </p:nvSpPr>
          <p:spPr bwMode="auto">
            <a:xfrm>
              <a:off x="1013" y="1725"/>
              <a:ext cx="21" cy="15"/>
            </a:xfrm>
            <a:custGeom>
              <a:avLst/>
              <a:gdLst>
                <a:gd name="T0" fmla="*/ 0 w 28"/>
                <a:gd name="T1" fmla="*/ 28 h 28"/>
                <a:gd name="T2" fmla="*/ 14 w 28"/>
                <a:gd name="T3" fmla="*/ 14 h 28"/>
                <a:gd name="T4" fmla="*/ 28 w 28"/>
                <a:gd name="T5" fmla="*/ 0 h 28"/>
              </a:gdLst>
              <a:ahLst/>
              <a:cxnLst>
                <a:cxn ang="0">
                  <a:pos x="T0" y="T1"/>
                </a:cxn>
                <a:cxn ang="0">
                  <a:pos x="T2" y="T3"/>
                </a:cxn>
                <a:cxn ang="0">
                  <a:pos x="T4" y="T5"/>
                </a:cxn>
              </a:cxnLst>
              <a:rect l="0" t="0" r="r" b="b"/>
              <a:pathLst>
                <a:path w="28" h="28">
                  <a:moveTo>
                    <a:pt x="0" y="28"/>
                  </a:moveTo>
                  <a:lnTo>
                    <a:pt x="14" y="1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32" name="Line 393"/>
            <p:cNvSpPr>
              <a:spLocks noChangeAspect="1" noChangeShapeType="1"/>
            </p:cNvSpPr>
            <p:nvPr/>
          </p:nvSpPr>
          <p:spPr bwMode="auto">
            <a:xfrm flipV="1">
              <a:off x="1034"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33" name="Freeform 394"/>
            <p:cNvSpPr>
              <a:spLocks noChangeAspect="1"/>
            </p:cNvSpPr>
            <p:nvPr/>
          </p:nvSpPr>
          <p:spPr bwMode="auto">
            <a:xfrm>
              <a:off x="1052" y="1686"/>
              <a:ext cx="21" cy="20"/>
            </a:xfrm>
            <a:custGeom>
              <a:avLst/>
              <a:gdLst>
                <a:gd name="T0" fmla="*/ 0 w 29"/>
                <a:gd name="T1" fmla="*/ 34 h 34"/>
                <a:gd name="T2" fmla="*/ 15 w 29"/>
                <a:gd name="T3" fmla="*/ 20 h 34"/>
                <a:gd name="T4" fmla="*/ 29 w 29"/>
                <a:gd name="T5" fmla="*/ 0 h 34"/>
              </a:gdLst>
              <a:ahLst/>
              <a:cxnLst>
                <a:cxn ang="0">
                  <a:pos x="T0" y="T1"/>
                </a:cxn>
                <a:cxn ang="0">
                  <a:pos x="T2" y="T3"/>
                </a:cxn>
                <a:cxn ang="0">
                  <a:pos x="T4" y="T5"/>
                </a:cxn>
              </a:cxnLst>
              <a:rect l="0" t="0" r="r" b="b"/>
              <a:pathLst>
                <a:path w="29" h="34">
                  <a:moveTo>
                    <a:pt x="0" y="34"/>
                  </a:moveTo>
                  <a:lnTo>
                    <a:pt x="15" y="2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34" name="Line 395"/>
            <p:cNvSpPr>
              <a:spLocks noChangeAspect="1" noChangeShapeType="1"/>
            </p:cNvSpPr>
            <p:nvPr/>
          </p:nvSpPr>
          <p:spPr bwMode="auto">
            <a:xfrm flipV="1">
              <a:off x="1073"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35" name="Line 396"/>
            <p:cNvSpPr>
              <a:spLocks noChangeAspect="1" noChangeShapeType="1"/>
            </p:cNvSpPr>
            <p:nvPr/>
          </p:nvSpPr>
          <p:spPr bwMode="auto">
            <a:xfrm flipV="1">
              <a:off x="1091"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36" name="Freeform 397"/>
            <p:cNvSpPr>
              <a:spLocks noChangeAspect="1"/>
            </p:cNvSpPr>
            <p:nvPr/>
          </p:nvSpPr>
          <p:spPr bwMode="auto">
            <a:xfrm>
              <a:off x="1109" y="1617"/>
              <a:ext cx="22" cy="24"/>
            </a:xfrm>
            <a:custGeom>
              <a:avLst/>
              <a:gdLst>
                <a:gd name="T0" fmla="*/ 0 w 29"/>
                <a:gd name="T1" fmla="*/ 43 h 43"/>
                <a:gd name="T2" fmla="*/ 15 w 29"/>
                <a:gd name="T3" fmla="*/ 19 h 43"/>
                <a:gd name="T4" fmla="*/ 29 w 29"/>
                <a:gd name="T5" fmla="*/ 0 h 43"/>
              </a:gdLst>
              <a:ahLst/>
              <a:cxnLst>
                <a:cxn ang="0">
                  <a:pos x="T0" y="T1"/>
                </a:cxn>
                <a:cxn ang="0">
                  <a:pos x="T2" y="T3"/>
                </a:cxn>
                <a:cxn ang="0">
                  <a:pos x="T4" y="T5"/>
                </a:cxn>
              </a:cxnLst>
              <a:rect l="0" t="0" r="r" b="b"/>
              <a:pathLst>
                <a:path w="29" h="43">
                  <a:moveTo>
                    <a:pt x="0" y="43"/>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37" name="Line 398"/>
            <p:cNvSpPr>
              <a:spLocks noChangeAspect="1" noChangeShapeType="1"/>
            </p:cNvSpPr>
            <p:nvPr/>
          </p:nvSpPr>
          <p:spPr bwMode="auto">
            <a:xfrm flipV="1">
              <a:off x="1131"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38" name="Freeform 399"/>
            <p:cNvSpPr>
              <a:spLocks noChangeAspect="1"/>
            </p:cNvSpPr>
            <p:nvPr/>
          </p:nvSpPr>
          <p:spPr bwMode="auto">
            <a:xfrm>
              <a:off x="1149" y="1566"/>
              <a:ext cx="22" cy="27"/>
            </a:xfrm>
            <a:custGeom>
              <a:avLst/>
              <a:gdLst>
                <a:gd name="T0" fmla="*/ 0 w 29"/>
                <a:gd name="T1" fmla="*/ 48 h 48"/>
                <a:gd name="T2" fmla="*/ 14 w 29"/>
                <a:gd name="T3" fmla="*/ 24 h 48"/>
                <a:gd name="T4" fmla="*/ 29 w 29"/>
                <a:gd name="T5" fmla="*/ 0 h 48"/>
              </a:gdLst>
              <a:ahLst/>
              <a:cxnLst>
                <a:cxn ang="0">
                  <a:pos x="T0" y="T1"/>
                </a:cxn>
                <a:cxn ang="0">
                  <a:pos x="T2" y="T3"/>
                </a:cxn>
                <a:cxn ang="0">
                  <a:pos x="T4" y="T5"/>
                </a:cxn>
              </a:cxnLst>
              <a:rect l="0" t="0" r="r" b="b"/>
              <a:pathLst>
                <a:path w="29" h="48">
                  <a:moveTo>
                    <a:pt x="0" y="48"/>
                  </a:moveTo>
                  <a:lnTo>
                    <a:pt x="14" y="2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39" name="Line 400"/>
            <p:cNvSpPr>
              <a:spLocks noChangeAspect="1" noChangeShapeType="1"/>
            </p:cNvSpPr>
            <p:nvPr/>
          </p:nvSpPr>
          <p:spPr bwMode="auto">
            <a:xfrm flipV="1">
              <a:off x="1171"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40" name="Freeform 401"/>
            <p:cNvSpPr>
              <a:spLocks noChangeAspect="1"/>
            </p:cNvSpPr>
            <p:nvPr/>
          </p:nvSpPr>
          <p:spPr bwMode="auto">
            <a:xfrm>
              <a:off x="1189" y="1506"/>
              <a:ext cx="22" cy="30"/>
            </a:xfrm>
            <a:custGeom>
              <a:avLst/>
              <a:gdLst>
                <a:gd name="T0" fmla="*/ 0 w 29"/>
                <a:gd name="T1" fmla="*/ 53 h 53"/>
                <a:gd name="T2" fmla="*/ 14 w 29"/>
                <a:gd name="T3" fmla="*/ 29 h 53"/>
                <a:gd name="T4" fmla="*/ 29 w 29"/>
                <a:gd name="T5" fmla="*/ 0 h 53"/>
              </a:gdLst>
              <a:ahLst/>
              <a:cxnLst>
                <a:cxn ang="0">
                  <a:pos x="T0" y="T1"/>
                </a:cxn>
                <a:cxn ang="0">
                  <a:pos x="T2" y="T3"/>
                </a:cxn>
                <a:cxn ang="0">
                  <a:pos x="T4" y="T5"/>
                </a:cxn>
              </a:cxnLst>
              <a:rect l="0" t="0" r="r" b="b"/>
              <a:pathLst>
                <a:path w="29" h="53">
                  <a:moveTo>
                    <a:pt x="0" y="53"/>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41" name="Line 402"/>
            <p:cNvSpPr>
              <a:spLocks noChangeAspect="1" noChangeShapeType="1"/>
            </p:cNvSpPr>
            <p:nvPr/>
          </p:nvSpPr>
          <p:spPr bwMode="auto">
            <a:xfrm flipV="1">
              <a:off x="1211"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42" name="Line 403"/>
            <p:cNvSpPr>
              <a:spLocks noChangeAspect="1" noChangeShapeType="1"/>
            </p:cNvSpPr>
            <p:nvPr/>
          </p:nvSpPr>
          <p:spPr bwMode="auto">
            <a:xfrm flipV="1">
              <a:off x="1228"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43" name="Freeform 404"/>
            <p:cNvSpPr>
              <a:spLocks noChangeAspect="1"/>
            </p:cNvSpPr>
            <p:nvPr/>
          </p:nvSpPr>
          <p:spPr bwMode="auto">
            <a:xfrm>
              <a:off x="1246" y="1409"/>
              <a:ext cx="22" cy="32"/>
            </a:xfrm>
            <a:custGeom>
              <a:avLst/>
              <a:gdLst>
                <a:gd name="T0" fmla="*/ 0 w 29"/>
                <a:gd name="T1" fmla="*/ 58 h 58"/>
                <a:gd name="T2" fmla="*/ 15 w 29"/>
                <a:gd name="T3" fmla="*/ 29 h 58"/>
                <a:gd name="T4" fmla="*/ 29 w 29"/>
                <a:gd name="T5" fmla="*/ 0 h 58"/>
              </a:gdLst>
              <a:ahLst/>
              <a:cxnLst>
                <a:cxn ang="0">
                  <a:pos x="T0" y="T1"/>
                </a:cxn>
                <a:cxn ang="0">
                  <a:pos x="T2" y="T3"/>
                </a:cxn>
                <a:cxn ang="0">
                  <a:pos x="T4" y="T5"/>
                </a:cxn>
              </a:cxnLst>
              <a:rect l="0" t="0" r="r" b="b"/>
              <a:pathLst>
                <a:path w="29" h="58">
                  <a:moveTo>
                    <a:pt x="0" y="58"/>
                  </a:moveTo>
                  <a:lnTo>
                    <a:pt x="15"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44" name="Line 405"/>
            <p:cNvSpPr>
              <a:spLocks noChangeAspect="1" noChangeShapeType="1"/>
            </p:cNvSpPr>
            <p:nvPr/>
          </p:nvSpPr>
          <p:spPr bwMode="auto">
            <a:xfrm flipV="1">
              <a:off x="1268"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45" name="Freeform 406"/>
            <p:cNvSpPr>
              <a:spLocks noChangeAspect="1"/>
            </p:cNvSpPr>
            <p:nvPr/>
          </p:nvSpPr>
          <p:spPr bwMode="auto">
            <a:xfrm>
              <a:off x="1286" y="1336"/>
              <a:ext cx="22" cy="38"/>
            </a:xfrm>
            <a:custGeom>
              <a:avLst/>
              <a:gdLst>
                <a:gd name="T0" fmla="*/ 0 w 29"/>
                <a:gd name="T1" fmla="*/ 67 h 67"/>
                <a:gd name="T2" fmla="*/ 15 w 29"/>
                <a:gd name="T3" fmla="*/ 33 h 67"/>
                <a:gd name="T4" fmla="*/ 29 w 29"/>
                <a:gd name="T5" fmla="*/ 0 h 67"/>
              </a:gdLst>
              <a:ahLst/>
              <a:cxnLst>
                <a:cxn ang="0">
                  <a:pos x="T0" y="T1"/>
                </a:cxn>
                <a:cxn ang="0">
                  <a:pos x="T2" y="T3"/>
                </a:cxn>
                <a:cxn ang="0">
                  <a:pos x="T4" y="T5"/>
                </a:cxn>
              </a:cxnLst>
              <a:rect l="0" t="0" r="r" b="b"/>
              <a:pathLst>
                <a:path w="29" h="67">
                  <a:moveTo>
                    <a:pt x="0" y="67"/>
                  </a:moveTo>
                  <a:lnTo>
                    <a:pt x="15" y="33"/>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46" name="Line 407"/>
            <p:cNvSpPr>
              <a:spLocks noChangeAspect="1" noChangeShapeType="1"/>
            </p:cNvSpPr>
            <p:nvPr/>
          </p:nvSpPr>
          <p:spPr bwMode="auto">
            <a:xfrm flipV="1">
              <a:off x="1308"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47" name="Line 408"/>
            <p:cNvSpPr>
              <a:spLocks noChangeAspect="1" noChangeShapeType="1"/>
            </p:cNvSpPr>
            <p:nvPr/>
          </p:nvSpPr>
          <p:spPr bwMode="auto">
            <a:xfrm flipV="1">
              <a:off x="1326"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48" name="Freeform 409"/>
            <p:cNvSpPr>
              <a:spLocks noChangeAspect="1"/>
            </p:cNvSpPr>
            <p:nvPr/>
          </p:nvSpPr>
          <p:spPr bwMode="auto">
            <a:xfrm>
              <a:off x="1344" y="1222"/>
              <a:ext cx="21"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49" name="Freeform 410"/>
            <p:cNvSpPr>
              <a:spLocks noChangeAspect="1"/>
            </p:cNvSpPr>
            <p:nvPr/>
          </p:nvSpPr>
          <p:spPr bwMode="auto">
            <a:xfrm>
              <a:off x="1365" y="1182"/>
              <a:ext cx="18" cy="40"/>
            </a:xfrm>
            <a:custGeom>
              <a:avLst/>
              <a:gdLst>
                <a:gd name="T0" fmla="*/ 0 w 24"/>
                <a:gd name="T1" fmla="*/ 72 h 72"/>
                <a:gd name="T2" fmla="*/ 9 w 24"/>
                <a:gd name="T3" fmla="*/ 34 h 72"/>
                <a:gd name="T4" fmla="*/ 24 w 24"/>
                <a:gd name="T5" fmla="*/ 0 h 72"/>
              </a:gdLst>
              <a:ahLst/>
              <a:cxnLst>
                <a:cxn ang="0">
                  <a:pos x="T0" y="T1"/>
                </a:cxn>
                <a:cxn ang="0">
                  <a:pos x="T2" y="T3"/>
                </a:cxn>
                <a:cxn ang="0">
                  <a:pos x="T4" y="T5"/>
                </a:cxn>
              </a:cxnLst>
              <a:rect l="0" t="0" r="r" b="b"/>
              <a:pathLst>
                <a:path w="24" h="72">
                  <a:moveTo>
                    <a:pt x="0" y="72"/>
                  </a:moveTo>
                  <a:lnTo>
                    <a:pt x="9" y="3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50" name="Freeform 411"/>
            <p:cNvSpPr>
              <a:spLocks noChangeAspect="1"/>
            </p:cNvSpPr>
            <p:nvPr/>
          </p:nvSpPr>
          <p:spPr bwMode="auto">
            <a:xfrm>
              <a:off x="1383" y="1144"/>
              <a:ext cx="22"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51" name="Line 412"/>
            <p:cNvSpPr>
              <a:spLocks noChangeAspect="1" noChangeShapeType="1"/>
            </p:cNvSpPr>
            <p:nvPr/>
          </p:nvSpPr>
          <p:spPr bwMode="auto">
            <a:xfrm flipV="1">
              <a:off x="1405"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52" name="Freeform 413"/>
            <p:cNvSpPr>
              <a:spLocks noChangeAspect="1"/>
            </p:cNvSpPr>
            <p:nvPr/>
          </p:nvSpPr>
          <p:spPr bwMode="auto">
            <a:xfrm>
              <a:off x="1423" y="1063"/>
              <a:ext cx="21" cy="41"/>
            </a:xfrm>
            <a:custGeom>
              <a:avLst/>
              <a:gdLst>
                <a:gd name="T0" fmla="*/ 0 w 28"/>
                <a:gd name="T1" fmla="*/ 72 h 72"/>
                <a:gd name="T2" fmla="*/ 14 w 28"/>
                <a:gd name="T3" fmla="*/ 34 h 72"/>
                <a:gd name="T4" fmla="*/ 28 w 28"/>
                <a:gd name="T5" fmla="*/ 0 h 72"/>
              </a:gdLst>
              <a:ahLst/>
              <a:cxnLst>
                <a:cxn ang="0">
                  <a:pos x="T0" y="T1"/>
                </a:cxn>
                <a:cxn ang="0">
                  <a:pos x="T2" y="T3"/>
                </a:cxn>
                <a:cxn ang="0">
                  <a:pos x="T4" y="T5"/>
                </a:cxn>
              </a:cxnLst>
              <a:rect l="0" t="0" r="r" b="b"/>
              <a:pathLst>
                <a:path w="28" h="72">
                  <a:moveTo>
                    <a:pt x="0" y="72"/>
                  </a:moveTo>
                  <a:lnTo>
                    <a:pt x="14" y="3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53" name="Line 414"/>
            <p:cNvSpPr>
              <a:spLocks noChangeAspect="1" noChangeShapeType="1"/>
            </p:cNvSpPr>
            <p:nvPr/>
          </p:nvSpPr>
          <p:spPr bwMode="auto">
            <a:xfrm flipV="1">
              <a:off x="1444"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54" name="Line 415"/>
            <p:cNvSpPr>
              <a:spLocks noChangeAspect="1" noChangeShapeType="1"/>
            </p:cNvSpPr>
            <p:nvPr/>
          </p:nvSpPr>
          <p:spPr bwMode="auto">
            <a:xfrm flipV="1">
              <a:off x="1462"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55" name="Freeform 416"/>
            <p:cNvSpPr>
              <a:spLocks noChangeAspect="1"/>
            </p:cNvSpPr>
            <p:nvPr/>
          </p:nvSpPr>
          <p:spPr bwMode="auto">
            <a:xfrm>
              <a:off x="1480" y="945"/>
              <a:ext cx="22" cy="40"/>
            </a:xfrm>
            <a:custGeom>
              <a:avLst/>
              <a:gdLst>
                <a:gd name="T0" fmla="*/ 0 w 29"/>
                <a:gd name="T1" fmla="*/ 72 h 72"/>
                <a:gd name="T2" fmla="*/ 15 w 29"/>
                <a:gd name="T3" fmla="*/ 34 h 72"/>
                <a:gd name="T4" fmla="*/ 29 w 29"/>
                <a:gd name="T5" fmla="*/ 0 h 72"/>
              </a:gdLst>
              <a:ahLst/>
              <a:cxnLst>
                <a:cxn ang="0">
                  <a:pos x="T0" y="T1"/>
                </a:cxn>
                <a:cxn ang="0">
                  <a:pos x="T2" y="T3"/>
                </a:cxn>
                <a:cxn ang="0">
                  <a:pos x="T4" y="T5"/>
                </a:cxn>
              </a:cxnLst>
              <a:rect l="0" t="0" r="r" b="b"/>
              <a:pathLst>
                <a:path w="29" h="72">
                  <a:moveTo>
                    <a:pt x="0" y="72"/>
                  </a:moveTo>
                  <a:lnTo>
                    <a:pt x="15"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56" name="Line 417"/>
            <p:cNvSpPr>
              <a:spLocks noChangeAspect="1" noChangeShapeType="1"/>
            </p:cNvSpPr>
            <p:nvPr/>
          </p:nvSpPr>
          <p:spPr bwMode="auto">
            <a:xfrm flipV="1">
              <a:off x="1502"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57" name="Freeform 418"/>
            <p:cNvSpPr>
              <a:spLocks noChangeAspect="1"/>
            </p:cNvSpPr>
            <p:nvPr/>
          </p:nvSpPr>
          <p:spPr bwMode="auto">
            <a:xfrm>
              <a:off x="1520" y="872"/>
              <a:ext cx="22" cy="35"/>
            </a:xfrm>
            <a:custGeom>
              <a:avLst/>
              <a:gdLst>
                <a:gd name="T0" fmla="*/ 0 w 29"/>
                <a:gd name="T1" fmla="*/ 62 h 62"/>
                <a:gd name="T2" fmla="*/ 14 w 29"/>
                <a:gd name="T3" fmla="*/ 28 h 62"/>
                <a:gd name="T4" fmla="*/ 29 w 29"/>
                <a:gd name="T5" fmla="*/ 0 h 62"/>
              </a:gdLst>
              <a:ahLst/>
              <a:cxnLst>
                <a:cxn ang="0">
                  <a:pos x="T0" y="T1"/>
                </a:cxn>
                <a:cxn ang="0">
                  <a:pos x="T2" y="T3"/>
                </a:cxn>
                <a:cxn ang="0">
                  <a:pos x="T4" y="T5"/>
                </a:cxn>
              </a:cxnLst>
              <a:rect l="0" t="0" r="r" b="b"/>
              <a:pathLst>
                <a:path w="29" h="62">
                  <a:moveTo>
                    <a:pt x="0" y="62"/>
                  </a:moveTo>
                  <a:lnTo>
                    <a:pt x="14" y="28"/>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58" name="Line 419"/>
            <p:cNvSpPr>
              <a:spLocks noChangeAspect="1" noChangeShapeType="1"/>
            </p:cNvSpPr>
            <p:nvPr/>
          </p:nvSpPr>
          <p:spPr bwMode="auto">
            <a:xfrm flipV="1">
              <a:off x="1542"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59" name="Line 420"/>
            <p:cNvSpPr>
              <a:spLocks noChangeAspect="1" noChangeShapeType="1"/>
            </p:cNvSpPr>
            <p:nvPr/>
          </p:nvSpPr>
          <p:spPr bwMode="auto">
            <a:xfrm flipV="1">
              <a:off x="1560"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60" name="Freeform 421"/>
            <p:cNvSpPr>
              <a:spLocks noChangeAspect="1"/>
            </p:cNvSpPr>
            <p:nvPr/>
          </p:nvSpPr>
          <p:spPr bwMode="auto">
            <a:xfrm>
              <a:off x="1578" y="769"/>
              <a:ext cx="22" cy="33"/>
            </a:xfrm>
            <a:custGeom>
              <a:avLst/>
              <a:gdLst>
                <a:gd name="T0" fmla="*/ 0 w 29"/>
                <a:gd name="T1" fmla="*/ 58 h 58"/>
                <a:gd name="T2" fmla="*/ 14 w 29"/>
                <a:gd name="T3" fmla="*/ 29 h 58"/>
                <a:gd name="T4" fmla="*/ 29 w 29"/>
                <a:gd name="T5" fmla="*/ 0 h 58"/>
              </a:gdLst>
              <a:ahLst/>
              <a:cxnLst>
                <a:cxn ang="0">
                  <a:pos x="T0" y="T1"/>
                </a:cxn>
                <a:cxn ang="0">
                  <a:pos x="T2" y="T3"/>
                </a:cxn>
                <a:cxn ang="0">
                  <a:pos x="T4" y="T5"/>
                </a:cxn>
              </a:cxnLst>
              <a:rect l="0" t="0" r="r" b="b"/>
              <a:pathLst>
                <a:path w="29" h="58">
                  <a:moveTo>
                    <a:pt x="0" y="58"/>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61" name="Line 422"/>
            <p:cNvSpPr>
              <a:spLocks noChangeAspect="1" noChangeShapeType="1"/>
            </p:cNvSpPr>
            <p:nvPr/>
          </p:nvSpPr>
          <p:spPr bwMode="auto">
            <a:xfrm flipV="1">
              <a:off x="1600"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62" name="Freeform 423"/>
            <p:cNvSpPr>
              <a:spLocks noChangeAspect="1"/>
            </p:cNvSpPr>
            <p:nvPr/>
          </p:nvSpPr>
          <p:spPr bwMode="auto">
            <a:xfrm>
              <a:off x="1618" y="712"/>
              <a:ext cx="21" cy="27"/>
            </a:xfrm>
            <a:custGeom>
              <a:avLst/>
              <a:gdLst>
                <a:gd name="T0" fmla="*/ 0 w 28"/>
                <a:gd name="T1" fmla="*/ 48 h 48"/>
                <a:gd name="T2" fmla="*/ 14 w 28"/>
                <a:gd name="T3" fmla="*/ 24 h 48"/>
                <a:gd name="T4" fmla="*/ 28 w 28"/>
                <a:gd name="T5" fmla="*/ 0 h 48"/>
              </a:gdLst>
              <a:ahLst/>
              <a:cxnLst>
                <a:cxn ang="0">
                  <a:pos x="T0" y="T1"/>
                </a:cxn>
                <a:cxn ang="0">
                  <a:pos x="T2" y="T3"/>
                </a:cxn>
                <a:cxn ang="0">
                  <a:pos x="T4" y="T5"/>
                </a:cxn>
              </a:cxnLst>
              <a:rect l="0" t="0" r="r" b="b"/>
              <a:pathLst>
                <a:path w="28" h="48">
                  <a:moveTo>
                    <a:pt x="0" y="48"/>
                  </a:moveTo>
                  <a:lnTo>
                    <a:pt x="14" y="2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63" name="Freeform 424"/>
            <p:cNvSpPr>
              <a:spLocks noChangeAspect="1"/>
            </p:cNvSpPr>
            <p:nvPr/>
          </p:nvSpPr>
          <p:spPr bwMode="auto">
            <a:xfrm>
              <a:off x="1639" y="686"/>
              <a:ext cx="18" cy="26"/>
            </a:xfrm>
            <a:custGeom>
              <a:avLst/>
              <a:gdLst>
                <a:gd name="T0" fmla="*/ 0 w 24"/>
                <a:gd name="T1" fmla="*/ 47 h 47"/>
                <a:gd name="T2" fmla="*/ 10 w 24"/>
                <a:gd name="T3" fmla="*/ 24 h 47"/>
                <a:gd name="T4" fmla="*/ 24 w 24"/>
                <a:gd name="T5" fmla="*/ 0 h 47"/>
              </a:gdLst>
              <a:ahLst/>
              <a:cxnLst>
                <a:cxn ang="0">
                  <a:pos x="T0" y="T1"/>
                </a:cxn>
                <a:cxn ang="0">
                  <a:pos x="T2" y="T3"/>
                </a:cxn>
                <a:cxn ang="0">
                  <a:pos x="T4" y="T5"/>
                </a:cxn>
              </a:cxnLst>
              <a:rect l="0" t="0" r="r" b="b"/>
              <a:pathLst>
                <a:path w="24" h="47">
                  <a:moveTo>
                    <a:pt x="0" y="47"/>
                  </a:moveTo>
                  <a:lnTo>
                    <a:pt x="10" y="2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64" name="Freeform 425"/>
            <p:cNvSpPr>
              <a:spLocks noChangeAspect="1"/>
            </p:cNvSpPr>
            <p:nvPr/>
          </p:nvSpPr>
          <p:spPr bwMode="auto">
            <a:xfrm>
              <a:off x="1657" y="664"/>
              <a:ext cx="21" cy="22"/>
            </a:xfrm>
            <a:custGeom>
              <a:avLst/>
              <a:gdLst>
                <a:gd name="T0" fmla="*/ 0 w 29"/>
                <a:gd name="T1" fmla="*/ 39 h 39"/>
                <a:gd name="T2" fmla="*/ 15 w 29"/>
                <a:gd name="T3" fmla="*/ 19 h 39"/>
                <a:gd name="T4" fmla="*/ 29 w 29"/>
                <a:gd name="T5" fmla="*/ 0 h 39"/>
              </a:gdLst>
              <a:ahLst/>
              <a:cxnLst>
                <a:cxn ang="0">
                  <a:pos x="T0" y="T1"/>
                </a:cxn>
                <a:cxn ang="0">
                  <a:pos x="T2" y="T3"/>
                </a:cxn>
                <a:cxn ang="0">
                  <a:pos x="T4" y="T5"/>
                </a:cxn>
              </a:cxnLst>
              <a:rect l="0" t="0" r="r" b="b"/>
              <a:pathLst>
                <a:path w="29" h="39">
                  <a:moveTo>
                    <a:pt x="0" y="39"/>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65" name="Freeform 426"/>
            <p:cNvSpPr>
              <a:spLocks noChangeAspect="1"/>
            </p:cNvSpPr>
            <p:nvPr/>
          </p:nvSpPr>
          <p:spPr bwMode="auto">
            <a:xfrm>
              <a:off x="1678" y="643"/>
              <a:ext cx="18" cy="21"/>
            </a:xfrm>
            <a:custGeom>
              <a:avLst/>
              <a:gdLst>
                <a:gd name="T0" fmla="*/ 0 w 24"/>
                <a:gd name="T1" fmla="*/ 38 h 38"/>
                <a:gd name="T2" fmla="*/ 15 w 24"/>
                <a:gd name="T3" fmla="*/ 19 h 38"/>
                <a:gd name="T4" fmla="*/ 24 w 24"/>
                <a:gd name="T5" fmla="*/ 0 h 38"/>
              </a:gdLst>
              <a:ahLst/>
              <a:cxnLst>
                <a:cxn ang="0">
                  <a:pos x="T0" y="T1"/>
                </a:cxn>
                <a:cxn ang="0">
                  <a:pos x="T2" y="T3"/>
                </a:cxn>
                <a:cxn ang="0">
                  <a:pos x="T4" y="T5"/>
                </a:cxn>
              </a:cxnLst>
              <a:rect l="0" t="0" r="r" b="b"/>
              <a:pathLst>
                <a:path w="24" h="38">
                  <a:moveTo>
                    <a:pt x="0" y="38"/>
                  </a:moveTo>
                  <a:lnTo>
                    <a:pt x="15" y="19"/>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66" name="Freeform 427"/>
            <p:cNvSpPr>
              <a:spLocks noChangeAspect="1"/>
            </p:cNvSpPr>
            <p:nvPr/>
          </p:nvSpPr>
          <p:spPr bwMode="auto">
            <a:xfrm>
              <a:off x="1696" y="626"/>
              <a:ext cx="18" cy="17"/>
            </a:xfrm>
            <a:custGeom>
              <a:avLst/>
              <a:gdLst>
                <a:gd name="T0" fmla="*/ 0 w 24"/>
                <a:gd name="T1" fmla="*/ 29 h 29"/>
                <a:gd name="T2" fmla="*/ 10 w 24"/>
                <a:gd name="T3" fmla="*/ 14 h 29"/>
                <a:gd name="T4" fmla="*/ 24 w 24"/>
                <a:gd name="T5" fmla="*/ 0 h 29"/>
              </a:gdLst>
              <a:ahLst/>
              <a:cxnLst>
                <a:cxn ang="0">
                  <a:pos x="T0" y="T1"/>
                </a:cxn>
                <a:cxn ang="0">
                  <a:pos x="T2" y="T3"/>
                </a:cxn>
                <a:cxn ang="0">
                  <a:pos x="T4" y="T5"/>
                </a:cxn>
              </a:cxnLst>
              <a:rect l="0" t="0" r="r" b="b"/>
              <a:pathLst>
                <a:path w="24" h="29">
                  <a:moveTo>
                    <a:pt x="0" y="29"/>
                  </a:moveTo>
                  <a:lnTo>
                    <a:pt x="10" y="1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67" name="Freeform 428"/>
            <p:cNvSpPr>
              <a:spLocks noChangeAspect="1"/>
            </p:cNvSpPr>
            <p:nvPr/>
          </p:nvSpPr>
          <p:spPr bwMode="auto">
            <a:xfrm>
              <a:off x="1714" y="610"/>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68" name="Line 429"/>
            <p:cNvSpPr>
              <a:spLocks noChangeAspect="1" noChangeShapeType="1"/>
            </p:cNvSpPr>
            <p:nvPr/>
          </p:nvSpPr>
          <p:spPr bwMode="auto">
            <a:xfrm flipV="1">
              <a:off x="1736"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69" name="Freeform 430"/>
            <p:cNvSpPr>
              <a:spLocks noChangeAspect="1"/>
            </p:cNvSpPr>
            <p:nvPr/>
          </p:nvSpPr>
          <p:spPr bwMode="auto">
            <a:xfrm>
              <a:off x="1754" y="591"/>
              <a:ext cx="22" cy="8"/>
            </a:xfrm>
            <a:custGeom>
              <a:avLst/>
              <a:gdLst>
                <a:gd name="T0" fmla="*/ 0 w 29"/>
                <a:gd name="T1" fmla="*/ 14 h 14"/>
                <a:gd name="T2" fmla="*/ 14 w 29"/>
                <a:gd name="T3" fmla="*/ 4 h 14"/>
                <a:gd name="T4" fmla="*/ 29 w 29"/>
                <a:gd name="T5" fmla="*/ 0 h 14"/>
              </a:gdLst>
              <a:ahLst/>
              <a:cxnLst>
                <a:cxn ang="0">
                  <a:pos x="T0" y="T1"/>
                </a:cxn>
                <a:cxn ang="0">
                  <a:pos x="T2" y="T3"/>
                </a:cxn>
                <a:cxn ang="0">
                  <a:pos x="T4" y="T5"/>
                </a:cxn>
              </a:cxnLst>
              <a:rect l="0" t="0" r="r" b="b"/>
              <a:pathLst>
                <a:path w="29" h="14">
                  <a:moveTo>
                    <a:pt x="0" y="14"/>
                  </a:moveTo>
                  <a:lnTo>
                    <a:pt x="14" y="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70" name="Freeform 431"/>
            <p:cNvSpPr>
              <a:spLocks noChangeAspect="1"/>
            </p:cNvSpPr>
            <p:nvPr/>
          </p:nvSpPr>
          <p:spPr bwMode="auto">
            <a:xfrm>
              <a:off x="1776" y="586"/>
              <a:ext cx="18" cy="5"/>
            </a:xfrm>
            <a:custGeom>
              <a:avLst/>
              <a:gdLst>
                <a:gd name="T0" fmla="*/ 0 w 24"/>
                <a:gd name="T1" fmla="*/ 10 h 10"/>
                <a:gd name="T2" fmla="*/ 14 w 24"/>
                <a:gd name="T3" fmla="*/ 5 h 10"/>
                <a:gd name="T4" fmla="*/ 24 w 24"/>
                <a:gd name="T5" fmla="*/ 0 h 10"/>
              </a:gdLst>
              <a:ahLst/>
              <a:cxnLst>
                <a:cxn ang="0">
                  <a:pos x="T0" y="T1"/>
                </a:cxn>
                <a:cxn ang="0">
                  <a:pos x="T2" y="T3"/>
                </a:cxn>
                <a:cxn ang="0">
                  <a:pos x="T4" y="T5"/>
                </a:cxn>
              </a:cxnLst>
              <a:rect l="0" t="0" r="r" b="b"/>
              <a:pathLst>
                <a:path w="24" h="10">
                  <a:moveTo>
                    <a:pt x="0" y="10"/>
                  </a:moveTo>
                  <a:lnTo>
                    <a:pt x="14" y="5"/>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71" name="Freeform 432"/>
            <p:cNvSpPr>
              <a:spLocks noChangeAspect="1"/>
            </p:cNvSpPr>
            <p:nvPr/>
          </p:nvSpPr>
          <p:spPr bwMode="auto">
            <a:xfrm>
              <a:off x="1794" y="586"/>
              <a:ext cx="18" cy="0"/>
            </a:xfrm>
            <a:custGeom>
              <a:avLst/>
              <a:gdLst>
                <a:gd name="T0" fmla="*/ 0 w 24"/>
                <a:gd name="T1" fmla="*/ 9 w 24"/>
                <a:gd name="T2" fmla="*/ 24 w 24"/>
              </a:gdLst>
              <a:ahLst/>
              <a:cxnLst>
                <a:cxn ang="0">
                  <a:pos x="T0" y="0"/>
                </a:cxn>
                <a:cxn ang="0">
                  <a:pos x="T1" y="0"/>
                </a:cxn>
                <a:cxn ang="0">
                  <a:pos x="T2" y="0"/>
                </a:cxn>
              </a:cxnLst>
              <a:rect l="0" t="0" r="r" b="b"/>
              <a:pathLst>
                <a:path w="24">
                  <a:moveTo>
                    <a:pt x="0" y="0"/>
                  </a:moveTo>
                  <a:lnTo>
                    <a:pt x="9"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72" name="Freeform 433"/>
            <p:cNvSpPr>
              <a:spLocks noChangeAspect="1"/>
            </p:cNvSpPr>
            <p:nvPr/>
          </p:nvSpPr>
          <p:spPr bwMode="auto">
            <a:xfrm>
              <a:off x="1812" y="586"/>
              <a:ext cx="21" cy="0"/>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73" name="Freeform 434"/>
            <p:cNvSpPr>
              <a:spLocks noChangeAspect="1"/>
            </p:cNvSpPr>
            <p:nvPr/>
          </p:nvSpPr>
          <p:spPr bwMode="auto">
            <a:xfrm>
              <a:off x="1833" y="586"/>
              <a:ext cx="18" cy="5"/>
            </a:xfrm>
            <a:custGeom>
              <a:avLst/>
              <a:gdLst>
                <a:gd name="T0" fmla="*/ 0 w 24"/>
                <a:gd name="T1" fmla="*/ 0 h 10"/>
                <a:gd name="T2" fmla="*/ 10 w 24"/>
                <a:gd name="T3" fmla="*/ 5 h 10"/>
                <a:gd name="T4" fmla="*/ 24 w 24"/>
                <a:gd name="T5" fmla="*/ 10 h 10"/>
              </a:gdLst>
              <a:ahLst/>
              <a:cxnLst>
                <a:cxn ang="0">
                  <a:pos x="T0" y="T1"/>
                </a:cxn>
                <a:cxn ang="0">
                  <a:pos x="T2" y="T3"/>
                </a:cxn>
                <a:cxn ang="0">
                  <a:pos x="T4" y="T5"/>
                </a:cxn>
              </a:cxnLst>
              <a:rect l="0" t="0" r="r" b="b"/>
              <a:pathLst>
                <a:path w="24" h="10">
                  <a:moveTo>
                    <a:pt x="0" y="0"/>
                  </a:moveTo>
                  <a:lnTo>
                    <a:pt x="10" y="5"/>
                  </a:lnTo>
                  <a:lnTo>
                    <a:pt x="24"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74" name="Freeform 435"/>
            <p:cNvSpPr>
              <a:spLocks noChangeAspect="1"/>
            </p:cNvSpPr>
            <p:nvPr/>
          </p:nvSpPr>
          <p:spPr bwMode="auto">
            <a:xfrm>
              <a:off x="1851" y="591"/>
              <a:ext cx="22" cy="8"/>
            </a:xfrm>
            <a:custGeom>
              <a:avLst/>
              <a:gdLst>
                <a:gd name="T0" fmla="*/ 0 w 29"/>
                <a:gd name="T1" fmla="*/ 0 h 14"/>
                <a:gd name="T2" fmla="*/ 15 w 29"/>
                <a:gd name="T3" fmla="*/ 4 h 14"/>
                <a:gd name="T4" fmla="*/ 29 w 29"/>
                <a:gd name="T5" fmla="*/ 14 h 14"/>
              </a:gdLst>
              <a:ahLst/>
              <a:cxnLst>
                <a:cxn ang="0">
                  <a:pos x="T0" y="T1"/>
                </a:cxn>
                <a:cxn ang="0">
                  <a:pos x="T2" y="T3"/>
                </a:cxn>
                <a:cxn ang="0">
                  <a:pos x="T4" y="T5"/>
                </a:cxn>
              </a:cxnLst>
              <a:rect l="0" t="0" r="r" b="b"/>
              <a:pathLst>
                <a:path w="29" h="14">
                  <a:moveTo>
                    <a:pt x="0" y="0"/>
                  </a:moveTo>
                  <a:lnTo>
                    <a:pt x="15" y="4"/>
                  </a:lnTo>
                  <a:lnTo>
                    <a:pt x="29" y="1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75" name="Line 436"/>
            <p:cNvSpPr>
              <a:spLocks noChangeAspect="1" noChangeShapeType="1"/>
            </p:cNvSpPr>
            <p:nvPr/>
          </p:nvSpPr>
          <p:spPr bwMode="auto">
            <a:xfrm>
              <a:off x="1873"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76" name="Freeform 437"/>
            <p:cNvSpPr>
              <a:spLocks noChangeAspect="1"/>
            </p:cNvSpPr>
            <p:nvPr/>
          </p:nvSpPr>
          <p:spPr bwMode="auto">
            <a:xfrm>
              <a:off x="1891" y="610"/>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77" name="Freeform 438"/>
            <p:cNvSpPr>
              <a:spLocks noChangeAspect="1"/>
            </p:cNvSpPr>
            <p:nvPr/>
          </p:nvSpPr>
          <p:spPr bwMode="auto">
            <a:xfrm>
              <a:off x="1913" y="626"/>
              <a:ext cx="18" cy="17"/>
            </a:xfrm>
            <a:custGeom>
              <a:avLst/>
              <a:gdLst>
                <a:gd name="T0" fmla="*/ 0 w 24"/>
                <a:gd name="T1" fmla="*/ 0 h 29"/>
                <a:gd name="T2" fmla="*/ 14 w 24"/>
                <a:gd name="T3" fmla="*/ 14 h 29"/>
                <a:gd name="T4" fmla="*/ 24 w 24"/>
                <a:gd name="T5" fmla="*/ 29 h 29"/>
              </a:gdLst>
              <a:ahLst/>
              <a:cxnLst>
                <a:cxn ang="0">
                  <a:pos x="T0" y="T1"/>
                </a:cxn>
                <a:cxn ang="0">
                  <a:pos x="T2" y="T3"/>
                </a:cxn>
                <a:cxn ang="0">
                  <a:pos x="T4" y="T5"/>
                </a:cxn>
              </a:cxnLst>
              <a:rect l="0" t="0" r="r" b="b"/>
              <a:pathLst>
                <a:path w="24" h="29">
                  <a:moveTo>
                    <a:pt x="0" y="0"/>
                  </a:moveTo>
                  <a:lnTo>
                    <a:pt x="14" y="14"/>
                  </a:lnTo>
                  <a:lnTo>
                    <a:pt x="24"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78" name="Freeform 439"/>
            <p:cNvSpPr>
              <a:spLocks noChangeAspect="1"/>
            </p:cNvSpPr>
            <p:nvPr/>
          </p:nvSpPr>
          <p:spPr bwMode="auto">
            <a:xfrm>
              <a:off x="1931" y="643"/>
              <a:ext cx="18" cy="21"/>
            </a:xfrm>
            <a:custGeom>
              <a:avLst/>
              <a:gdLst>
                <a:gd name="T0" fmla="*/ 0 w 24"/>
                <a:gd name="T1" fmla="*/ 0 h 38"/>
                <a:gd name="T2" fmla="*/ 9 w 24"/>
                <a:gd name="T3" fmla="*/ 19 h 38"/>
                <a:gd name="T4" fmla="*/ 24 w 24"/>
                <a:gd name="T5" fmla="*/ 38 h 38"/>
              </a:gdLst>
              <a:ahLst/>
              <a:cxnLst>
                <a:cxn ang="0">
                  <a:pos x="T0" y="T1"/>
                </a:cxn>
                <a:cxn ang="0">
                  <a:pos x="T2" y="T3"/>
                </a:cxn>
                <a:cxn ang="0">
                  <a:pos x="T4" y="T5"/>
                </a:cxn>
              </a:cxnLst>
              <a:rect l="0" t="0" r="r" b="b"/>
              <a:pathLst>
                <a:path w="24" h="38">
                  <a:moveTo>
                    <a:pt x="0" y="0"/>
                  </a:moveTo>
                  <a:lnTo>
                    <a:pt x="9" y="19"/>
                  </a:lnTo>
                  <a:lnTo>
                    <a:pt x="24" y="3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79" name="Freeform 440"/>
            <p:cNvSpPr>
              <a:spLocks noChangeAspect="1"/>
            </p:cNvSpPr>
            <p:nvPr/>
          </p:nvSpPr>
          <p:spPr bwMode="auto">
            <a:xfrm>
              <a:off x="1949" y="664"/>
              <a:ext cx="21" cy="22"/>
            </a:xfrm>
            <a:custGeom>
              <a:avLst/>
              <a:gdLst>
                <a:gd name="T0" fmla="*/ 0 w 29"/>
                <a:gd name="T1" fmla="*/ 0 h 39"/>
                <a:gd name="T2" fmla="*/ 14 w 29"/>
                <a:gd name="T3" fmla="*/ 19 h 39"/>
                <a:gd name="T4" fmla="*/ 29 w 29"/>
                <a:gd name="T5" fmla="*/ 39 h 39"/>
              </a:gdLst>
              <a:ahLst/>
              <a:cxnLst>
                <a:cxn ang="0">
                  <a:pos x="T0" y="T1"/>
                </a:cxn>
                <a:cxn ang="0">
                  <a:pos x="T2" y="T3"/>
                </a:cxn>
                <a:cxn ang="0">
                  <a:pos x="T4" y="T5"/>
                </a:cxn>
              </a:cxnLst>
              <a:rect l="0" t="0" r="r" b="b"/>
              <a:pathLst>
                <a:path w="29" h="39">
                  <a:moveTo>
                    <a:pt x="0" y="0"/>
                  </a:moveTo>
                  <a:lnTo>
                    <a:pt x="14" y="19"/>
                  </a:lnTo>
                  <a:lnTo>
                    <a:pt x="29" y="3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80" name="Freeform 441"/>
            <p:cNvSpPr>
              <a:spLocks noChangeAspect="1"/>
            </p:cNvSpPr>
            <p:nvPr/>
          </p:nvSpPr>
          <p:spPr bwMode="auto">
            <a:xfrm>
              <a:off x="1970" y="686"/>
              <a:ext cx="18" cy="26"/>
            </a:xfrm>
            <a:custGeom>
              <a:avLst/>
              <a:gdLst>
                <a:gd name="T0" fmla="*/ 0 w 24"/>
                <a:gd name="T1" fmla="*/ 0 h 47"/>
                <a:gd name="T2" fmla="*/ 9 w 24"/>
                <a:gd name="T3" fmla="*/ 24 h 47"/>
                <a:gd name="T4" fmla="*/ 24 w 24"/>
                <a:gd name="T5" fmla="*/ 47 h 47"/>
              </a:gdLst>
              <a:ahLst/>
              <a:cxnLst>
                <a:cxn ang="0">
                  <a:pos x="T0" y="T1"/>
                </a:cxn>
                <a:cxn ang="0">
                  <a:pos x="T2" y="T3"/>
                </a:cxn>
                <a:cxn ang="0">
                  <a:pos x="T4" y="T5"/>
                </a:cxn>
              </a:cxnLst>
              <a:rect l="0" t="0" r="r" b="b"/>
              <a:pathLst>
                <a:path w="24" h="47">
                  <a:moveTo>
                    <a:pt x="0" y="0"/>
                  </a:moveTo>
                  <a:lnTo>
                    <a:pt x="9" y="24"/>
                  </a:lnTo>
                  <a:lnTo>
                    <a:pt x="24" y="4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81" name="Freeform 442"/>
            <p:cNvSpPr>
              <a:spLocks noChangeAspect="1"/>
            </p:cNvSpPr>
            <p:nvPr/>
          </p:nvSpPr>
          <p:spPr bwMode="auto">
            <a:xfrm>
              <a:off x="1988" y="712"/>
              <a:ext cx="21" cy="27"/>
            </a:xfrm>
            <a:custGeom>
              <a:avLst/>
              <a:gdLst>
                <a:gd name="T0" fmla="*/ 0 w 28"/>
                <a:gd name="T1" fmla="*/ 0 h 48"/>
                <a:gd name="T2" fmla="*/ 14 w 28"/>
                <a:gd name="T3" fmla="*/ 24 h 48"/>
                <a:gd name="T4" fmla="*/ 28 w 28"/>
                <a:gd name="T5" fmla="*/ 48 h 48"/>
              </a:gdLst>
              <a:ahLst/>
              <a:cxnLst>
                <a:cxn ang="0">
                  <a:pos x="T0" y="T1"/>
                </a:cxn>
                <a:cxn ang="0">
                  <a:pos x="T2" y="T3"/>
                </a:cxn>
                <a:cxn ang="0">
                  <a:pos x="T4" y="T5"/>
                </a:cxn>
              </a:cxnLst>
              <a:rect l="0" t="0" r="r" b="b"/>
              <a:pathLst>
                <a:path w="28" h="48">
                  <a:moveTo>
                    <a:pt x="0" y="0"/>
                  </a:moveTo>
                  <a:lnTo>
                    <a:pt x="14" y="24"/>
                  </a:lnTo>
                  <a:lnTo>
                    <a:pt x="28"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82" name="Line 443"/>
            <p:cNvSpPr>
              <a:spLocks noChangeAspect="1" noChangeShapeType="1"/>
            </p:cNvSpPr>
            <p:nvPr/>
          </p:nvSpPr>
          <p:spPr bwMode="auto">
            <a:xfrm>
              <a:off x="2009"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83" name="Freeform 444"/>
            <p:cNvSpPr>
              <a:spLocks noChangeAspect="1"/>
            </p:cNvSpPr>
            <p:nvPr/>
          </p:nvSpPr>
          <p:spPr bwMode="auto">
            <a:xfrm>
              <a:off x="2027" y="769"/>
              <a:ext cx="22" cy="33"/>
            </a:xfrm>
            <a:custGeom>
              <a:avLst/>
              <a:gdLst>
                <a:gd name="T0" fmla="*/ 0 w 29"/>
                <a:gd name="T1" fmla="*/ 0 h 58"/>
                <a:gd name="T2" fmla="*/ 15 w 29"/>
                <a:gd name="T3" fmla="*/ 29 h 58"/>
                <a:gd name="T4" fmla="*/ 29 w 29"/>
                <a:gd name="T5" fmla="*/ 58 h 58"/>
              </a:gdLst>
              <a:ahLst/>
              <a:cxnLst>
                <a:cxn ang="0">
                  <a:pos x="T0" y="T1"/>
                </a:cxn>
                <a:cxn ang="0">
                  <a:pos x="T2" y="T3"/>
                </a:cxn>
                <a:cxn ang="0">
                  <a:pos x="T4" y="T5"/>
                </a:cxn>
              </a:cxnLst>
              <a:rect l="0" t="0" r="r" b="b"/>
              <a:pathLst>
                <a:path w="29" h="58">
                  <a:moveTo>
                    <a:pt x="0" y="0"/>
                  </a:moveTo>
                  <a:lnTo>
                    <a:pt x="15"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84" name="Line 445"/>
            <p:cNvSpPr>
              <a:spLocks noChangeAspect="1" noChangeShapeType="1"/>
            </p:cNvSpPr>
            <p:nvPr/>
          </p:nvSpPr>
          <p:spPr bwMode="auto">
            <a:xfrm>
              <a:off x="2049"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85" name="Line 446"/>
            <p:cNvSpPr>
              <a:spLocks noChangeAspect="1" noChangeShapeType="1"/>
            </p:cNvSpPr>
            <p:nvPr/>
          </p:nvSpPr>
          <p:spPr bwMode="auto">
            <a:xfrm>
              <a:off x="2067"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86" name="Freeform 447"/>
            <p:cNvSpPr>
              <a:spLocks noChangeAspect="1"/>
            </p:cNvSpPr>
            <p:nvPr/>
          </p:nvSpPr>
          <p:spPr bwMode="auto">
            <a:xfrm>
              <a:off x="2085" y="872"/>
              <a:ext cx="22" cy="35"/>
            </a:xfrm>
            <a:custGeom>
              <a:avLst/>
              <a:gdLst>
                <a:gd name="T0" fmla="*/ 0 w 29"/>
                <a:gd name="T1" fmla="*/ 0 h 62"/>
                <a:gd name="T2" fmla="*/ 15 w 29"/>
                <a:gd name="T3" fmla="*/ 28 h 62"/>
                <a:gd name="T4" fmla="*/ 29 w 29"/>
                <a:gd name="T5" fmla="*/ 62 h 62"/>
              </a:gdLst>
              <a:ahLst/>
              <a:cxnLst>
                <a:cxn ang="0">
                  <a:pos x="T0" y="T1"/>
                </a:cxn>
                <a:cxn ang="0">
                  <a:pos x="T2" y="T3"/>
                </a:cxn>
                <a:cxn ang="0">
                  <a:pos x="T4" y="T5"/>
                </a:cxn>
              </a:cxnLst>
              <a:rect l="0" t="0" r="r" b="b"/>
              <a:pathLst>
                <a:path w="29" h="62">
                  <a:moveTo>
                    <a:pt x="0" y="0"/>
                  </a:moveTo>
                  <a:lnTo>
                    <a:pt x="15" y="28"/>
                  </a:lnTo>
                  <a:lnTo>
                    <a:pt x="29" y="6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87" name="Line 448"/>
            <p:cNvSpPr>
              <a:spLocks noChangeAspect="1" noChangeShapeType="1"/>
            </p:cNvSpPr>
            <p:nvPr/>
          </p:nvSpPr>
          <p:spPr bwMode="auto">
            <a:xfrm>
              <a:off x="2107"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88" name="Freeform 449"/>
            <p:cNvSpPr>
              <a:spLocks noChangeAspect="1"/>
            </p:cNvSpPr>
            <p:nvPr/>
          </p:nvSpPr>
          <p:spPr bwMode="auto">
            <a:xfrm>
              <a:off x="2125" y="945"/>
              <a:ext cx="22" cy="40"/>
            </a:xfrm>
            <a:custGeom>
              <a:avLst/>
              <a:gdLst>
                <a:gd name="T0" fmla="*/ 0 w 29"/>
                <a:gd name="T1" fmla="*/ 0 h 72"/>
                <a:gd name="T2" fmla="*/ 14 w 29"/>
                <a:gd name="T3" fmla="*/ 34 h 72"/>
                <a:gd name="T4" fmla="*/ 29 w 29"/>
                <a:gd name="T5" fmla="*/ 72 h 72"/>
              </a:gdLst>
              <a:ahLst/>
              <a:cxnLst>
                <a:cxn ang="0">
                  <a:pos x="T0" y="T1"/>
                </a:cxn>
                <a:cxn ang="0">
                  <a:pos x="T2" y="T3"/>
                </a:cxn>
                <a:cxn ang="0">
                  <a:pos x="T4" y="T5"/>
                </a:cxn>
              </a:cxnLst>
              <a:rect l="0" t="0" r="r" b="b"/>
              <a:pathLst>
                <a:path w="29" h="72">
                  <a:moveTo>
                    <a:pt x="0" y="0"/>
                  </a:moveTo>
                  <a:lnTo>
                    <a:pt x="14" y="34"/>
                  </a:lnTo>
                  <a:lnTo>
                    <a:pt x="29"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89" name="Line 450"/>
            <p:cNvSpPr>
              <a:spLocks noChangeAspect="1" noChangeShapeType="1"/>
            </p:cNvSpPr>
            <p:nvPr/>
          </p:nvSpPr>
          <p:spPr bwMode="auto">
            <a:xfrm>
              <a:off x="2147"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90" name="Line 451"/>
            <p:cNvSpPr>
              <a:spLocks noChangeAspect="1" noChangeShapeType="1"/>
            </p:cNvSpPr>
            <p:nvPr/>
          </p:nvSpPr>
          <p:spPr bwMode="auto">
            <a:xfrm>
              <a:off x="2165"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91" name="Freeform 452"/>
            <p:cNvSpPr>
              <a:spLocks noChangeAspect="1"/>
            </p:cNvSpPr>
            <p:nvPr/>
          </p:nvSpPr>
          <p:spPr bwMode="auto">
            <a:xfrm>
              <a:off x="2183" y="1063"/>
              <a:ext cx="21" cy="41"/>
            </a:xfrm>
            <a:custGeom>
              <a:avLst/>
              <a:gdLst>
                <a:gd name="T0" fmla="*/ 0 w 28"/>
                <a:gd name="T1" fmla="*/ 0 h 72"/>
                <a:gd name="T2" fmla="*/ 14 w 28"/>
                <a:gd name="T3" fmla="*/ 34 h 72"/>
                <a:gd name="T4" fmla="*/ 28 w 28"/>
                <a:gd name="T5" fmla="*/ 72 h 72"/>
              </a:gdLst>
              <a:ahLst/>
              <a:cxnLst>
                <a:cxn ang="0">
                  <a:pos x="T0" y="T1"/>
                </a:cxn>
                <a:cxn ang="0">
                  <a:pos x="T2" y="T3"/>
                </a:cxn>
                <a:cxn ang="0">
                  <a:pos x="T4" y="T5"/>
                </a:cxn>
              </a:cxnLst>
              <a:rect l="0" t="0" r="r" b="b"/>
              <a:pathLst>
                <a:path w="28" h="72">
                  <a:moveTo>
                    <a:pt x="0" y="0"/>
                  </a:moveTo>
                  <a:lnTo>
                    <a:pt x="14" y="34"/>
                  </a:lnTo>
                  <a:lnTo>
                    <a:pt x="28"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92" name="Line 453"/>
            <p:cNvSpPr>
              <a:spLocks noChangeAspect="1" noChangeShapeType="1"/>
            </p:cNvSpPr>
            <p:nvPr/>
          </p:nvSpPr>
          <p:spPr bwMode="auto">
            <a:xfrm>
              <a:off x="2204"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93" name="Freeform 454"/>
            <p:cNvSpPr>
              <a:spLocks noChangeAspect="1"/>
            </p:cNvSpPr>
            <p:nvPr/>
          </p:nvSpPr>
          <p:spPr bwMode="auto">
            <a:xfrm>
              <a:off x="2222" y="1144"/>
              <a:ext cx="22"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94" name="Freeform 455"/>
            <p:cNvSpPr>
              <a:spLocks noChangeAspect="1"/>
            </p:cNvSpPr>
            <p:nvPr/>
          </p:nvSpPr>
          <p:spPr bwMode="auto">
            <a:xfrm>
              <a:off x="2244" y="1182"/>
              <a:ext cx="18" cy="40"/>
            </a:xfrm>
            <a:custGeom>
              <a:avLst/>
              <a:gdLst>
                <a:gd name="T0" fmla="*/ 0 w 24"/>
                <a:gd name="T1" fmla="*/ 0 h 72"/>
                <a:gd name="T2" fmla="*/ 10 w 24"/>
                <a:gd name="T3" fmla="*/ 34 h 72"/>
                <a:gd name="T4" fmla="*/ 24 w 24"/>
                <a:gd name="T5" fmla="*/ 72 h 72"/>
              </a:gdLst>
              <a:ahLst/>
              <a:cxnLst>
                <a:cxn ang="0">
                  <a:pos x="T0" y="T1"/>
                </a:cxn>
                <a:cxn ang="0">
                  <a:pos x="T2" y="T3"/>
                </a:cxn>
                <a:cxn ang="0">
                  <a:pos x="T4" y="T5"/>
                </a:cxn>
              </a:cxnLst>
              <a:rect l="0" t="0" r="r" b="b"/>
              <a:pathLst>
                <a:path w="24" h="72">
                  <a:moveTo>
                    <a:pt x="0" y="0"/>
                  </a:moveTo>
                  <a:lnTo>
                    <a:pt x="10" y="34"/>
                  </a:lnTo>
                  <a:lnTo>
                    <a:pt x="24"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95" name="Freeform 456"/>
            <p:cNvSpPr>
              <a:spLocks noChangeAspect="1"/>
            </p:cNvSpPr>
            <p:nvPr/>
          </p:nvSpPr>
          <p:spPr bwMode="auto">
            <a:xfrm>
              <a:off x="2262" y="1222"/>
              <a:ext cx="21"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96" name="Line 457"/>
            <p:cNvSpPr>
              <a:spLocks noChangeAspect="1" noChangeShapeType="1"/>
            </p:cNvSpPr>
            <p:nvPr/>
          </p:nvSpPr>
          <p:spPr bwMode="auto">
            <a:xfrm>
              <a:off x="2283"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97" name="Line 458"/>
            <p:cNvSpPr>
              <a:spLocks noChangeAspect="1" noChangeShapeType="1"/>
            </p:cNvSpPr>
            <p:nvPr/>
          </p:nvSpPr>
          <p:spPr bwMode="auto">
            <a:xfrm>
              <a:off x="2301"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98" name="Freeform 459"/>
            <p:cNvSpPr>
              <a:spLocks noChangeAspect="1"/>
            </p:cNvSpPr>
            <p:nvPr/>
          </p:nvSpPr>
          <p:spPr bwMode="auto">
            <a:xfrm>
              <a:off x="2319" y="1336"/>
              <a:ext cx="22" cy="38"/>
            </a:xfrm>
            <a:custGeom>
              <a:avLst/>
              <a:gdLst>
                <a:gd name="T0" fmla="*/ 0 w 29"/>
                <a:gd name="T1" fmla="*/ 0 h 67"/>
                <a:gd name="T2" fmla="*/ 14 w 29"/>
                <a:gd name="T3" fmla="*/ 33 h 67"/>
                <a:gd name="T4" fmla="*/ 29 w 29"/>
                <a:gd name="T5" fmla="*/ 67 h 67"/>
              </a:gdLst>
              <a:ahLst/>
              <a:cxnLst>
                <a:cxn ang="0">
                  <a:pos x="T0" y="T1"/>
                </a:cxn>
                <a:cxn ang="0">
                  <a:pos x="T2" y="T3"/>
                </a:cxn>
                <a:cxn ang="0">
                  <a:pos x="T4" y="T5"/>
                </a:cxn>
              </a:cxnLst>
              <a:rect l="0" t="0" r="r" b="b"/>
              <a:pathLst>
                <a:path w="29" h="67">
                  <a:moveTo>
                    <a:pt x="0" y="0"/>
                  </a:moveTo>
                  <a:lnTo>
                    <a:pt x="14" y="33"/>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99" name="Line 460"/>
            <p:cNvSpPr>
              <a:spLocks noChangeAspect="1" noChangeShapeType="1"/>
            </p:cNvSpPr>
            <p:nvPr/>
          </p:nvSpPr>
          <p:spPr bwMode="auto">
            <a:xfrm>
              <a:off x="2341"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00" name="Freeform 461"/>
            <p:cNvSpPr>
              <a:spLocks noChangeAspect="1"/>
            </p:cNvSpPr>
            <p:nvPr/>
          </p:nvSpPr>
          <p:spPr bwMode="auto">
            <a:xfrm>
              <a:off x="2359" y="1409"/>
              <a:ext cx="22" cy="32"/>
            </a:xfrm>
            <a:custGeom>
              <a:avLst/>
              <a:gdLst>
                <a:gd name="T0" fmla="*/ 0 w 29"/>
                <a:gd name="T1" fmla="*/ 0 h 58"/>
                <a:gd name="T2" fmla="*/ 14 w 29"/>
                <a:gd name="T3" fmla="*/ 29 h 58"/>
                <a:gd name="T4" fmla="*/ 29 w 29"/>
                <a:gd name="T5" fmla="*/ 58 h 58"/>
              </a:gdLst>
              <a:ahLst/>
              <a:cxnLst>
                <a:cxn ang="0">
                  <a:pos x="T0" y="T1"/>
                </a:cxn>
                <a:cxn ang="0">
                  <a:pos x="T2" y="T3"/>
                </a:cxn>
                <a:cxn ang="0">
                  <a:pos x="T4" y="T5"/>
                </a:cxn>
              </a:cxnLst>
              <a:rect l="0" t="0" r="r" b="b"/>
              <a:pathLst>
                <a:path w="29" h="58">
                  <a:moveTo>
                    <a:pt x="0" y="0"/>
                  </a:moveTo>
                  <a:lnTo>
                    <a:pt x="14"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01" name="Line 462"/>
            <p:cNvSpPr>
              <a:spLocks noChangeAspect="1" noChangeShapeType="1"/>
            </p:cNvSpPr>
            <p:nvPr/>
          </p:nvSpPr>
          <p:spPr bwMode="auto">
            <a:xfrm>
              <a:off x="2381"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02" name="Line 463"/>
            <p:cNvSpPr>
              <a:spLocks noChangeAspect="1" noChangeShapeType="1"/>
            </p:cNvSpPr>
            <p:nvPr/>
          </p:nvSpPr>
          <p:spPr bwMode="auto">
            <a:xfrm>
              <a:off x="2399"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03" name="Freeform 464"/>
            <p:cNvSpPr>
              <a:spLocks noChangeAspect="1"/>
            </p:cNvSpPr>
            <p:nvPr/>
          </p:nvSpPr>
          <p:spPr bwMode="auto">
            <a:xfrm>
              <a:off x="2416" y="1506"/>
              <a:ext cx="22" cy="30"/>
            </a:xfrm>
            <a:custGeom>
              <a:avLst/>
              <a:gdLst>
                <a:gd name="T0" fmla="*/ 0 w 29"/>
                <a:gd name="T1" fmla="*/ 0 h 53"/>
                <a:gd name="T2" fmla="*/ 15 w 29"/>
                <a:gd name="T3" fmla="*/ 29 h 53"/>
                <a:gd name="T4" fmla="*/ 29 w 29"/>
                <a:gd name="T5" fmla="*/ 53 h 53"/>
              </a:gdLst>
              <a:ahLst/>
              <a:cxnLst>
                <a:cxn ang="0">
                  <a:pos x="T0" y="T1"/>
                </a:cxn>
                <a:cxn ang="0">
                  <a:pos x="T2" y="T3"/>
                </a:cxn>
                <a:cxn ang="0">
                  <a:pos x="T4" y="T5"/>
                </a:cxn>
              </a:cxnLst>
              <a:rect l="0" t="0" r="r" b="b"/>
              <a:pathLst>
                <a:path w="29" h="53">
                  <a:moveTo>
                    <a:pt x="0" y="0"/>
                  </a:moveTo>
                  <a:lnTo>
                    <a:pt x="15" y="29"/>
                  </a:lnTo>
                  <a:lnTo>
                    <a:pt x="29" y="5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04" name="Line 465"/>
            <p:cNvSpPr>
              <a:spLocks noChangeAspect="1" noChangeShapeType="1"/>
            </p:cNvSpPr>
            <p:nvPr/>
          </p:nvSpPr>
          <p:spPr bwMode="auto">
            <a:xfrm>
              <a:off x="2438"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05" name="Freeform 466"/>
            <p:cNvSpPr>
              <a:spLocks noChangeAspect="1"/>
            </p:cNvSpPr>
            <p:nvPr/>
          </p:nvSpPr>
          <p:spPr bwMode="auto">
            <a:xfrm>
              <a:off x="2456" y="1566"/>
              <a:ext cx="22" cy="27"/>
            </a:xfrm>
            <a:custGeom>
              <a:avLst/>
              <a:gdLst>
                <a:gd name="T0" fmla="*/ 0 w 29"/>
                <a:gd name="T1" fmla="*/ 0 h 48"/>
                <a:gd name="T2" fmla="*/ 15 w 29"/>
                <a:gd name="T3" fmla="*/ 24 h 48"/>
                <a:gd name="T4" fmla="*/ 29 w 29"/>
                <a:gd name="T5" fmla="*/ 48 h 48"/>
              </a:gdLst>
              <a:ahLst/>
              <a:cxnLst>
                <a:cxn ang="0">
                  <a:pos x="T0" y="T1"/>
                </a:cxn>
                <a:cxn ang="0">
                  <a:pos x="T2" y="T3"/>
                </a:cxn>
                <a:cxn ang="0">
                  <a:pos x="T4" y="T5"/>
                </a:cxn>
              </a:cxnLst>
              <a:rect l="0" t="0" r="r" b="b"/>
              <a:pathLst>
                <a:path w="29" h="48">
                  <a:moveTo>
                    <a:pt x="0" y="0"/>
                  </a:moveTo>
                  <a:lnTo>
                    <a:pt x="15" y="24"/>
                  </a:lnTo>
                  <a:lnTo>
                    <a:pt x="29"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06" name="Line 467"/>
            <p:cNvSpPr>
              <a:spLocks noChangeAspect="1" noChangeShapeType="1"/>
            </p:cNvSpPr>
            <p:nvPr/>
          </p:nvSpPr>
          <p:spPr bwMode="auto">
            <a:xfrm>
              <a:off x="2478"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07" name="Freeform 468"/>
            <p:cNvSpPr>
              <a:spLocks noChangeAspect="1"/>
            </p:cNvSpPr>
            <p:nvPr/>
          </p:nvSpPr>
          <p:spPr bwMode="auto">
            <a:xfrm>
              <a:off x="2496" y="1617"/>
              <a:ext cx="22" cy="24"/>
            </a:xfrm>
            <a:custGeom>
              <a:avLst/>
              <a:gdLst>
                <a:gd name="T0" fmla="*/ 0 w 29"/>
                <a:gd name="T1" fmla="*/ 0 h 43"/>
                <a:gd name="T2" fmla="*/ 14 w 29"/>
                <a:gd name="T3" fmla="*/ 19 h 43"/>
                <a:gd name="T4" fmla="*/ 29 w 29"/>
                <a:gd name="T5" fmla="*/ 43 h 43"/>
              </a:gdLst>
              <a:ahLst/>
              <a:cxnLst>
                <a:cxn ang="0">
                  <a:pos x="T0" y="T1"/>
                </a:cxn>
                <a:cxn ang="0">
                  <a:pos x="T2" y="T3"/>
                </a:cxn>
                <a:cxn ang="0">
                  <a:pos x="T4" y="T5"/>
                </a:cxn>
              </a:cxnLst>
              <a:rect l="0" t="0" r="r" b="b"/>
              <a:pathLst>
                <a:path w="29" h="43">
                  <a:moveTo>
                    <a:pt x="0" y="0"/>
                  </a:moveTo>
                  <a:lnTo>
                    <a:pt x="14" y="19"/>
                  </a:lnTo>
                  <a:lnTo>
                    <a:pt x="29" y="4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08" name="Line 469"/>
            <p:cNvSpPr>
              <a:spLocks noChangeAspect="1" noChangeShapeType="1"/>
            </p:cNvSpPr>
            <p:nvPr/>
          </p:nvSpPr>
          <p:spPr bwMode="auto">
            <a:xfrm>
              <a:off x="2518"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09" name="Line 470"/>
            <p:cNvSpPr>
              <a:spLocks noChangeAspect="1" noChangeShapeType="1"/>
            </p:cNvSpPr>
            <p:nvPr/>
          </p:nvSpPr>
          <p:spPr bwMode="auto">
            <a:xfrm>
              <a:off x="2536"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10" name="Freeform 471"/>
            <p:cNvSpPr>
              <a:spLocks noChangeAspect="1"/>
            </p:cNvSpPr>
            <p:nvPr/>
          </p:nvSpPr>
          <p:spPr bwMode="auto">
            <a:xfrm>
              <a:off x="2554" y="1686"/>
              <a:ext cx="21" cy="20"/>
            </a:xfrm>
            <a:custGeom>
              <a:avLst/>
              <a:gdLst>
                <a:gd name="T0" fmla="*/ 0 w 29"/>
                <a:gd name="T1" fmla="*/ 0 h 34"/>
                <a:gd name="T2" fmla="*/ 14 w 29"/>
                <a:gd name="T3" fmla="*/ 20 h 34"/>
                <a:gd name="T4" fmla="*/ 29 w 29"/>
                <a:gd name="T5" fmla="*/ 34 h 34"/>
              </a:gdLst>
              <a:ahLst/>
              <a:cxnLst>
                <a:cxn ang="0">
                  <a:pos x="T0" y="T1"/>
                </a:cxn>
                <a:cxn ang="0">
                  <a:pos x="T2" y="T3"/>
                </a:cxn>
                <a:cxn ang="0">
                  <a:pos x="T4" y="T5"/>
                </a:cxn>
              </a:cxnLst>
              <a:rect l="0" t="0" r="r" b="b"/>
              <a:pathLst>
                <a:path w="29" h="34">
                  <a:moveTo>
                    <a:pt x="0" y="0"/>
                  </a:moveTo>
                  <a:lnTo>
                    <a:pt x="14" y="20"/>
                  </a:lnTo>
                  <a:lnTo>
                    <a:pt x="29" y="3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11" name="Line 472"/>
            <p:cNvSpPr>
              <a:spLocks noChangeAspect="1" noChangeShapeType="1"/>
            </p:cNvSpPr>
            <p:nvPr/>
          </p:nvSpPr>
          <p:spPr bwMode="auto">
            <a:xfrm>
              <a:off x="2575"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12" name="Freeform 473"/>
            <p:cNvSpPr>
              <a:spLocks noChangeAspect="1"/>
            </p:cNvSpPr>
            <p:nvPr/>
          </p:nvSpPr>
          <p:spPr bwMode="auto">
            <a:xfrm>
              <a:off x="2593" y="1725"/>
              <a:ext cx="21" cy="15"/>
            </a:xfrm>
            <a:custGeom>
              <a:avLst/>
              <a:gdLst>
                <a:gd name="T0" fmla="*/ 0 w 28"/>
                <a:gd name="T1" fmla="*/ 0 h 28"/>
                <a:gd name="T2" fmla="*/ 14 w 28"/>
                <a:gd name="T3" fmla="*/ 14 h 28"/>
                <a:gd name="T4" fmla="*/ 28 w 28"/>
                <a:gd name="T5" fmla="*/ 28 h 28"/>
              </a:gdLst>
              <a:ahLst/>
              <a:cxnLst>
                <a:cxn ang="0">
                  <a:pos x="T0" y="T1"/>
                </a:cxn>
                <a:cxn ang="0">
                  <a:pos x="T2" y="T3"/>
                </a:cxn>
                <a:cxn ang="0">
                  <a:pos x="T4" y="T5"/>
                </a:cxn>
              </a:cxnLst>
              <a:rect l="0" t="0" r="r" b="b"/>
              <a:pathLst>
                <a:path w="28" h="28">
                  <a:moveTo>
                    <a:pt x="0" y="0"/>
                  </a:moveTo>
                  <a:lnTo>
                    <a:pt x="14" y="14"/>
                  </a:lnTo>
                  <a:lnTo>
                    <a:pt x="28" y="2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13" name="Line 474"/>
            <p:cNvSpPr>
              <a:spLocks noChangeAspect="1" noChangeShapeType="1"/>
            </p:cNvSpPr>
            <p:nvPr/>
          </p:nvSpPr>
          <p:spPr bwMode="auto">
            <a:xfrm>
              <a:off x="2614"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14" name="Freeform 475"/>
            <p:cNvSpPr>
              <a:spLocks noChangeAspect="1"/>
            </p:cNvSpPr>
            <p:nvPr/>
          </p:nvSpPr>
          <p:spPr bwMode="auto">
            <a:xfrm>
              <a:off x="2632" y="1757"/>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15" name="Line 476"/>
            <p:cNvSpPr>
              <a:spLocks noChangeAspect="1" noChangeShapeType="1"/>
            </p:cNvSpPr>
            <p:nvPr/>
          </p:nvSpPr>
          <p:spPr bwMode="auto">
            <a:xfrm>
              <a:off x="2654"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16" name="Line 477"/>
            <p:cNvSpPr>
              <a:spLocks noChangeAspect="1" noChangeShapeType="1"/>
            </p:cNvSpPr>
            <p:nvPr/>
          </p:nvSpPr>
          <p:spPr bwMode="auto">
            <a:xfrm>
              <a:off x="2672"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17" name="Freeform 478"/>
            <p:cNvSpPr>
              <a:spLocks noChangeAspect="1"/>
            </p:cNvSpPr>
            <p:nvPr/>
          </p:nvSpPr>
          <p:spPr bwMode="auto">
            <a:xfrm>
              <a:off x="2690" y="1797"/>
              <a:ext cx="22" cy="11"/>
            </a:xfrm>
            <a:custGeom>
              <a:avLst/>
              <a:gdLst>
                <a:gd name="T0" fmla="*/ 0 w 29"/>
                <a:gd name="T1" fmla="*/ 0 h 19"/>
                <a:gd name="T2" fmla="*/ 14 w 29"/>
                <a:gd name="T3" fmla="*/ 10 h 19"/>
                <a:gd name="T4" fmla="*/ 29 w 29"/>
                <a:gd name="T5" fmla="*/ 19 h 19"/>
              </a:gdLst>
              <a:ahLst/>
              <a:cxnLst>
                <a:cxn ang="0">
                  <a:pos x="T0" y="T1"/>
                </a:cxn>
                <a:cxn ang="0">
                  <a:pos x="T2" y="T3"/>
                </a:cxn>
                <a:cxn ang="0">
                  <a:pos x="T4" y="T5"/>
                </a:cxn>
              </a:cxnLst>
              <a:rect l="0" t="0" r="r" b="b"/>
              <a:pathLst>
                <a:path w="29" h="19">
                  <a:moveTo>
                    <a:pt x="0" y="0"/>
                  </a:moveTo>
                  <a:lnTo>
                    <a:pt x="14" y="10"/>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18" name="Line 479"/>
            <p:cNvSpPr>
              <a:spLocks noChangeAspect="1" noChangeShapeType="1"/>
            </p:cNvSpPr>
            <p:nvPr/>
          </p:nvSpPr>
          <p:spPr bwMode="auto">
            <a:xfrm>
              <a:off x="2712"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19" name="Freeform 480"/>
            <p:cNvSpPr>
              <a:spLocks noChangeAspect="1"/>
            </p:cNvSpPr>
            <p:nvPr/>
          </p:nvSpPr>
          <p:spPr bwMode="auto">
            <a:xfrm>
              <a:off x="2730" y="1819"/>
              <a:ext cx="22" cy="11"/>
            </a:xfrm>
            <a:custGeom>
              <a:avLst/>
              <a:gdLst>
                <a:gd name="T0" fmla="*/ 0 w 29"/>
                <a:gd name="T1" fmla="*/ 0 h 19"/>
                <a:gd name="T2" fmla="*/ 14 w 29"/>
                <a:gd name="T3" fmla="*/ 9 h 19"/>
                <a:gd name="T4" fmla="*/ 29 w 29"/>
                <a:gd name="T5" fmla="*/ 19 h 19"/>
              </a:gdLst>
              <a:ahLst/>
              <a:cxnLst>
                <a:cxn ang="0">
                  <a:pos x="T0" y="T1"/>
                </a:cxn>
                <a:cxn ang="0">
                  <a:pos x="T2" y="T3"/>
                </a:cxn>
                <a:cxn ang="0">
                  <a:pos x="T4" y="T5"/>
                </a:cxn>
              </a:cxnLst>
              <a:rect l="0" t="0" r="r" b="b"/>
              <a:pathLst>
                <a:path w="29" h="19">
                  <a:moveTo>
                    <a:pt x="0" y="0"/>
                  </a:moveTo>
                  <a:lnTo>
                    <a:pt x="14" y="9"/>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20" name="Line 481"/>
            <p:cNvSpPr>
              <a:spLocks noChangeAspect="1" noChangeShapeType="1"/>
            </p:cNvSpPr>
            <p:nvPr/>
          </p:nvSpPr>
          <p:spPr bwMode="auto">
            <a:xfrm>
              <a:off x="2752"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21" name="Line 482"/>
            <p:cNvSpPr>
              <a:spLocks noChangeAspect="1" noChangeShapeType="1"/>
            </p:cNvSpPr>
            <p:nvPr/>
          </p:nvSpPr>
          <p:spPr bwMode="auto">
            <a:xfrm>
              <a:off x="2770"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22" name="Freeform 483"/>
            <p:cNvSpPr>
              <a:spLocks noChangeAspect="1"/>
            </p:cNvSpPr>
            <p:nvPr/>
          </p:nvSpPr>
          <p:spPr bwMode="auto">
            <a:xfrm>
              <a:off x="2788" y="1846"/>
              <a:ext cx="21" cy="5"/>
            </a:xfrm>
            <a:custGeom>
              <a:avLst/>
              <a:gdLst>
                <a:gd name="T0" fmla="*/ 0 w 28"/>
                <a:gd name="T1" fmla="*/ 0 h 9"/>
                <a:gd name="T2" fmla="*/ 14 w 28"/>
                <a:gd name="T3" fmla="*/ 4 h 9"/>
                <a:gd name="T4" fmla="*/ 28 w 28"/>
                <a:gd name="T5" fmla="*/ 9 h 9"/>
              </a:gdLst>
              <a:ahLst/>
              <a:cxnLst>
                <a:cxn ang="0">
                  <a:pos x="T0" y="T1"/>
                </a:cxn>
                <a:cxn ang="0">
                  <a:pos x="T2" y="T3"/>
                </a:cxn>
                <a:cxn ang="0">
                  <a:pos x="T4" y="T5"/>
                </a:cxn>
              </a:cxnLst>
              <a:rect l="0" t="0" r="r" b="b"/>
              <a:pathLst>
                <a:path w="28" h="9">
                  <a:moveTo>
                    <a:pt x="0" y="0"/>
                  </a:moveTo>
                  <a:lnTo>
                    <a:pt x="14" y="4"/>
                  </a:lnTo>
                  <a:lnTo>
                    <a:pt x="28"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23" name="Line 484"/>
            <p:cNvSpPr>
              <a:spLocks noChangeAspect="1" noChangeShapeType="1"/>
            </p:cNvSpPr>
            <p:nvPr/>
          </p:nvSpPr>
          <p:spPr bwMode="auto">
            <a:xfrm>
              <a:off x="2809"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24" name="Freeform 485"/>
            <p:cNvSpPr>
              <a:spLocks noChangeAspect="1"/>
            </p:cNvSpPr>
            <p:nvPr/>
          </p:nvSpPr>
          <p:spPr bwMode="auto">
            <a:xfrm>
              <a:off x="2827" y="1857"/>
              <a:ext cx="22" cy="5"/>
            </a:xfrm>
            <a:custGeom>
              <a:avLst/>
              <a:gdLst>
                <a:gd name="T0" fmla="*/ 0 w 29"/>
                <a:gd name="T1" fmla="*/ 0 h 9"/>
                <a:gd name="T2" fmla="*/ 15 w 29"/>
                <a:gd name="T3" fmla="*/ 5 h 9"/>
                <a:gd name="T4" fmla="*/ 29 w 29"/>
                <a:gd name="T5" fmla="*/ 9 h 9"/>
              </a:gdLst>
              <a:ahLst/>
              <a:cxnLst>
                <a:cxn ang="0">
                  <a:pos x="T0" y="T1"/>
                </a:cxn>
                <a:cxn ang="0">
                  <a:pos x="T2" y="T3"/>
                </a:cxn>
                <a:cxn ang="0">
                  <a:pos x="T4" y="T5"/>
                </a:cxn>
              </a:cxnLst>
              <a:rect l="0" t="0" r="r" b="b"/>
              <a:pathLst>
                <a:path w="29" h="9">
                  <a:moveTo>
                    <a:pt x="0" y="0"/>
                  </a:moveTo>
                  <a:lnTo>
                    <a:pt x="15" y="5"/>
                  </a:lnTo>
                  <a:lnTo>
                    <a:pt x="29"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25" name="Line 486"/>
            <p:cNvSpPr>
              <a:spLocks noChangeAspect="1" noChangeShapeType="1"/>
            </p:cNvSpPr>
            <p:nvPr/>
          </p:nvSpPr>
          <p:spPr bwMode="auto">
            <a:xfrm>
              <a:off x="2849"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26" name="Freeform 487"/>
            <p:cNvSpPr>
              <a:spLocks noChangeAspect="1"/>
            </p:cNvSpPr>
            <p:nvPr/>
          </p:nvSpPr>
          <p:spPr bwMode="auto">
            <a:xfrm>
              <a:off x="2867" y="1868"/>
              <a:ext cx="21" cy="5"/>
            </a:xfrm>
            <a:custGeom>
              <a:avLst/>
              <a:gdLst>
                <a:gd name="T0" fmla="*/ 0 w 29"/>
                <a:gd name="T1" fmla="*/ 0 h 10"/>
                <a:gd name="T2" fmla="*/ 14 w 29"/>
                <a:gd name="T3" fmla="*/ 5 h 10"/>
                <a:gd name="T4" fmla="*/ 29 w 29"/>
                <a:gd name="T5" fmla="*/ 10 h 10"/>
              </a:gdLst>
              <a:ahLst/>
              <a:cxnLst>
                <a:cxn ang="0">
                  <a:pos x="T0" y="T1"/>
                </a:cxn>
                <a:cxn ang="0">
                  <a:pos x="T2" y="T3"/>
                </a:cxn>
                <a:cxn ang="0">
                  <a:pos x="T4" y="T5"/>
                </a:cxn>
              </a:cxnLst>
              <a:rect l="0" t="0" r="r" b="b"/>
              <a:pathLst>
                <a:path w="29" h="10">
                  <a:moveTo>
                    <a:pt x="0" y="0"/>
                  </a:moveTo>
                  <a:lnTo>
                    <a:pt x="14" y="5"/>
                  </a:lnTo>
                  <a:lnTo>
                    <a:pt x="29"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27" name="Line 488"/>
            <p:cNvSpPr>
              <a:spLocks noChangeAspect="1" noChangeShapeType="1"/>
            </p:cNvSpPr>
            <p:nvPr/>
          </p:nvSpPr>
          <p:spPr bwMode="auto">
            <a:xfrm>
              <a:off x="2888"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28" name="Line 489"/>
            <p:cNvSpPr>
              <a:spLocks noChangeAspect="1" noChangeShapeType="1"/>
            </p:cNvSpPr>
            <p:nvPr/>
          </p:nvSpPr>
          <p:spPr bwMode="auto">
            <a:xfrm>
              <a:off x="2906"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29" name="Freeform 490"/>
            <p:cNvSpPr>
              <a:spLocks noChangeAspect="1"/>
            </p:cNvSpPr>
            <p:nvPr/>
          </p:nvSpPr>
          <p:spPr bwMode="auto">
            <a:xfrm>
              <a:off x="2924" y="1881"/>
              <a:ext cx="22" cy="3"/>
            </a:xfrm>
            <a:custGeom>
              <a:avLst/>
              <a:gdLst>
                <a:gd name="T0" fmla="*/ 0 w 29"/>
                <a:gd name="T1" fmla="*/ 0 h 5"/>
                <a:gd name="T2" fmla="*/ 14 w 29"/>
                <a:gd name="T3" fmla="*/ 5 h 5"/>
                <a:gd name="T4" fmla="*/ 29 w 29"/>
                <a:gd name="T5" fmla="*/ 5 h 5"/>
              </a:gdLst>
              <a:ahLst/>
              <a:cxnLst>
                <a:cxn ang="0">
                  <a:pos x="T0" y="T1"/>
                </a:cxn>
                <a:cxn ang="0">
                  <a:pos x="T2" y="T3"/>
                </a:cxn>
                <a:cxn ang="0">
                  <a:pos x="T4" y="T5"/>
                </a:cxn>
              </a:cxnLst>
              <a:rect l="0" t="0" r="r" b="b"/>
              <a:pathLst>
                <a:path w="29" h="5">
                  <a:moveTo>
                    <a:pt x="0" y="0"/>
                  </a:moveTo>
                  <a:lnTo>
                    <a:pt x="14"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30" name="Line 491"/>
            <p:cNvSpPr>
              <a:spLocks noChangeAspect="1" noChangeShapeType="1"/>
            </p:cNvSpPr>
            <p:nvPr/>
          </p:nvSpPr>
          <p:spPr bwMode="auto">
            <a:xfrm>
              <a:off x="2946"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31" name="Freeform 492"/>
            <p:cNvSpPr>
              <a:spLocks noChangeAspect="1"/>
            </p:cNvSpPr>
            <p:nvPr/>
          </p:nvSpPr>
          <p:spPr bwMode="auto">
            <a:xfrm>
              <a:off x="2964" y="1887"/>
              <a:ext cx="21" cy="2"/>
            </a:xfrm>
            <a:custGeom>
              <a:avLst/>
              <a:gdLst>
                <a:gd name="T0" fmla="*/ 0 w 28"/>
                <a:gd name="T1" fmla="*/ 0 h 4"/>
                <a:gd name="T2" fmla="*/ 14 w 28"/>
                <a:gd name="T3" fmla="*/ 4 h 4"/>
                <a:gd name="T4" fmla="*/ 28 w 28"/>
                <a:gd name="T5" fmla="*/ 4 h 4"/>
              </a:gdLst>
              <a:ahLst/>
              <a:cxnLst>
                <a:cxn ang="0">
                  <a:pos x="T0" y="T1"/>
                </a:cxn>
                <a:cxn ang="0">
                  <a:pos x="T2" y="T3"/>
                </a:cxn>
                <a:cxn ang="0">
                  <a:pos x="T4" y="T5"/>
                </a:cxn>
              </a:cxnLst>
              <a:rect l="0" t="0" r="r" b="b"/>
              <a:pathLst>
                <a:path w="28" h="4">
                  <a:moveTo>
                    <a:pt x="0" y="0"/>
                  </a:moveTo>
                  <a:lnTo>
                    <a:pt x="14" y="4"/>
                  </a:lnTo>
                  <a:lnTo>
                    <a:pt x="28"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32" name="Line 493"/>
            <p:cNvSpPr>
              <a:spLocks noChangeAspect="1" noChangeShapeType="1"/>
            </p:cNvSpPr>
            <p:nvPr/>
          </p:nvSpPr>
          <p:spPr bwMode="auto">
            <a:xfrm>
              <a:off x="2985"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33" name="Line 494"/>
            <p:cNvSpPr>
              <a:spLocks noChangeAspect="1" noChangeShapeType="1"/>
            </p:cNvSpPr>
            <p:nvPr/>
          </p:nvSpPr>
          <p:spPr bwMode="auto">
            <a:xfrm>
              <a:off x="3003"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34" name="Freeform 495"/>
            <p:cNvSpPr>
              <a:spLocks noChangeAspect="1"/>
            </p:cNvSpPr>
            <p:nvPr/>
          </p:nvSpPr>
          <p:spPr bwMode="auto">
            <a:xfrm>
              <a:off x="3021" y="1892"/>
              <a:ext cx="22" cy="3"/>
            </a:xfrm>
            <a:custGeom>
              <a:avLst/>
              <a:gdLst>
                <a:gd name="T0" fmla="*/ 0 w 29"/>
                <a:gd name="T1" fmla="*/ 0 h 5"/>
                <a:gd name="T2" fmla="*/ 15 w 29"/>
                <a:gd name="T3" fmla="*/ 5 h 5"/>
                <a:gd name="T4" fmla="*/ 29 w 29"/>
                <a:gd name="T5" fmla="*/ 5 h 5"/>
              </a:gdLst>
              <a:ahLst/>
              <a:cxnLst>
                <a:cxn ang="0">
                  <a:pos x="T0" y="T1"/>
                </a:cxn>
                <a:cxn ang="0">
                  <a:pos x="T2" y="T3"/>
                </a:cxn>
                <a:cxn ang="0">
                  <a:pos x="T4" y="T5"/>
                </a:cxn>
              </a:cxnLst>
              <a:rect l="0" t="0" r="r" b="b"/>
              <a:pathLst>
                <a:path w="29" h="5">
                  <a:moveTo>
                    <a:pt x="0" y="0"/>
                  </a:moveTo>
                  <a:lnTo>
                    <a:pt x="15"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35" name="Line 496"/>
            <p:cNvSpPr>
              <a:spLocks noChangeAspect="1" noChangeShapeType="1"/>
            </p:cNvSpPr>
            <p:nvPr/>
          </p:nvSpPr>
          <p:spPr bwMode="auto">
            <a:xfrm>
              <a:off x="3043"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36" name="Freeform 497"/>
            <p:cNvSpPr>
              <a:spLocks noChangeAspect="1"/>
            </p:cNvSpPr>
            <p:nvPr/>
          </p:nvSpPr>
          <p:spPr bwMode="auto">
            <a:xfrm>
              <a:off x="3061" y="1895"/>
              <a:ext cx="22" cy="2"/>
            </a:xfrm>
            <a:custGeom>
              <a:avLst/>
              <a:gdLst>
                <a:gd name="T0" fmla="*/ 0 w 29"/>
                <a:gd name="T1" fmla="*/ 0 h 5"/>
                <a:gd name="T2" fmla="*/ 15 w 29"/>
                <a:gd name="T3" fmla="*/ 0 h 5"/>
                <a:gd name="T4" fmla="*/ 29 w 29"/>
                <a:gd name="T5" fmla="*/ 5 h 5"/>
              </a:gdLst>
              <a:ahLst/>
              <a:cxnLst>
                <a:cxn ang="0">
                  <a:pos x="T0" y="T1"/>
                </a:cxn>
                <a:cxn ang="0">
                  <a:pos x="T2" y="T3"/>
                </a:cxn>
                <a:cxn ang="0">
                  <a:pos x="T4" y="T5"/>
                </a:cxn>
              </a:cxnLst>
              <a:rect l="0" t="0" r="r" b="b"/>
              <a:pathLst>
                <a:path w="29" h="5">
                  <a:moveTo>
                    <a:pt x="0" y="0"/>
                  </a:moveTo>
                  <a:lnTo>
                    <a:pt x="15" y="0"/>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37" name="Line 498"/>
            <p:cNvSpPr>
              <a:spLocks noChangeAspect="1" noChangeShapeType="1"/>
            </p:cNvSpPr>
            <p:nvPr/>
          </p:nvSpPr>
          <p:spPr bwMode="auto">
            <a:xfrm>
              <a:off x="308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38" name="Freeform 499"/>
            <p:cNvSpPr>
              <a:spLocks noChangeAspect="1"/>
            </p:cNvSpPr>
            <p:nvPr/>
          </p:nvSpPr>
          <p:spPr bwMode="auto">
            <a:xfrm>
              <a:off x="3101" y="1897"/>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39" name="Line 500"/>
            <p:cNvSpPr>
              <a:spLocks noChangeAspect="1" noChangeShapeType="1"/>
            </p:cNvSpPr>
            <p:nvPr/>
          </p:nvSpPr>
          <p:spPr bwMode="auto">
            <a:xfrm>
              <a:off x="312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40" name="Freeform 501"/>
            <p:cNvSpPr>
              <a:spLocks noChangeAspect="1"/>
            </p:cNvSpPr>
            <p:nvPr/>
          </p:nvSpPr>
          <p:spPr bwMode="auto">
            <a:xfrm>
              <a:off x="3141" y="1897"/>
              <a:ext cx="18" cy="3"/>
            </a:xfrm>
            <a:custGeom>
              <a:avLst/>
              <a:gdLst>
                <a:gd name="T0" fmla="*/ 0 w 24"/>
                <a:gd name="T1" fmla="*/ 0 h 5"/>
                <a:gd name="T2" fmla="*/ 9 w 24"/>
                <a:gd name="T3" fmla="*/ 0 h 5"/>
                <a:gd name="T4" fmla="*/ 24 w 24"/>
                <a:gd name="T5" fmla="*/ 5 h 5"/>
              </a:gdLst>
              <a:ahLst/>
              <a:cxnLst>
                <a:cxn ang="0">
                  <a:pos x="T0" y="T1"/>
                </a:cxn>
                <a:cxn ang="0">
                  <a:pos x="T2" y="T3"/>
                </a:cxn>
                <a:cxn ang="0">
                  <a:pos x="T4" y="T5"/>
                </a:cxn>
              </a:cxnLst>
              <a:rect l="0" t="0" r="r" b="b"/>
              <a:pathLst>
                <a:path w="24" h="5">
                  <a:moveTo>
                    <a:pt x="0" y="0"/>
                  </a:moveTo>
                  <a:lnTo>
                    <a:pt x="9" y="0"/>
                  </a:lnTo>
                  <a:lnTo>
                    <a:pt x="24"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41" name="Freeform 502"/>
            <p:cNvSpPr>
              <a:spLocks noChangeAspect="1"/>
            </p:cNvSpPr>
            <p:nvPr/>
          </p:nvSpPr>
          <p:spPr bwMode="auto">
            <a:xfrm>
              <a:off x="3159"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42" name="Line 503"/>
            <p:cNvSpPr>
              <a:spLocks noChangeAspect="1" noChangeShapeType="1"/>
            </p:cNvSpPr>
            <p:nvPr/>
          </p:nvSpPr>
          <p:spPr bwMode="auto">
            <a:xfrm>
              <a:off x="318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43" name="Freeform 504"/>
            <p:cNvSpPr>
              <a:spLocks noChangeAspect="1"/>
            </p:cNvSpPr>
            <p:nvPr/>
          </p:nvSpPr>
          <p:spPr bwMode="auto">
            <a:xfrm>
              <a:off x="3198" y="1900"/>
              <a:ext cx="21"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44" name="Line 505"/>
            <p:cNvSpPr>
              <a:spLocks noChangeAspect="1" noChangeShapeType="1"/>
            </p:cNvSpPr>
            <p:nvPr/>
          </p:nvSpPr>
          <p:spPr bwMode="auto">
            <a:xfrm>
              <a:off x="321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45" name="Line 506"/>
            <p:cNvSpPr>
              <a:spLocks noChangeAspect="1" noChangeShapeType="1"/>
            </p:cNvSpPr>
            <p:nvPr/>
          </p:nvSpPr>
          <p:spPr bwMode="auto">
            <a:xfrm>
              <a:off x="3237"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46" name="Freeform 507"/>
            <p:cNvSpPr>
              <a:spLocks noChangeAspect="1"/>
            </p:cNvSpPr>
            <p:nvPr/>
          </p:nvSpPr>
          <p:spPr bwMode="auto">
            <a:xfrm>
              <a:off x="3255" y="1900"/>
              <a:ext cx="22" cy="2"/>
            </a:xfrm>
            <a:custGeom>
              <a:avLst/>
              <a:gdLst>
                <a:gd name="T0" fmla="*/ 0 w 29"/>
                <a:gd name="T1" fmla="*/ 0 h 4"/>
                <a:gd name="T2" fmla="*/ 15 w 29"/>
                <a:gd name="T3" fmla="*/ 0 h 4"/>
                <a:gd name="T4" fmla="*/ 29 w 29"/>
                <a:gd name="T5" fmla="*/ 4 h 4"/>
              </a:gdLst>
              <a:ahLst/>
              <a:cxnLst>
                <a:cxn ang="0">
                  <a:pos x="T0" y="T1"/>
                </a:cxn>
                <a:cxn ang="0">
                  <a:pos x="T2" y="T3"/>
                </a:cxn>
                <a:cxn ang="0">
                  <a:pos x="T4" y="T5"/>
                </a:cxn>
              </a:cxnLst>
              <a:rect l="0" t="0" r="r" b="b"/>
              <a:pathLst>
                <a:path w="29" h="4">
                  <a:moveTo>
                    <a:pt x="0" y="0"/>
                  </a:moveTo>
                  <a:lnTo>
                    <a:pt x="15" y="0"/>
                  </a:lnTo>
                  <a:lnTo>
                    <a:pt x="29"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47" name="Line 508"/>
            <p:cNvSpPr>
              <a:spLocks noChangeAspect="1" noChangeShapeType="1"/>
            </p:cNvSpPr>
            <p:nvPr/>
          </p:nvSpPr>
          <p:spPr bwMode="auto">
            <a:xfrm>
              <a:off x="327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48" name="Freeform 509"/>
            <p:cNvSpPr>
              <a:spLocks noChangeAspect="1"/>
            </p:cNvSpPr>
            <p:nvPr/>
          </p:nvSpPr>
          <p:spPr bwMode="auto">
            <a:xfrm>
              <a:off x="3295" y="1902"/>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49" name="Line 510"/>
            <p:cNvSpPr>
              <a:spLocks noChangeAspect="1" noChangeShapeType="1"/>
            </p:cNvSpPr>
            <p:nvPr/>
          </p:nvSpPr>
          <p:spPr bwMode="auto">
            <a:xfrm>
              <a:off x="331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50" name="Freeform 511"/>
            <p:cNvSpPr>
              <a:spLocks noChangeAspect="1"/>
            </p:cNvSpPr>
            <p:nvPr/>
          </p:nvSpPr>
          <p:spPr bwMode="auto">
            <a:xfrm>
              <a:off x="3335"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51" name="Line 512"/>
            <p:cNvSpPr>
              <a:spLocks noChangeAspect="1" noChangeShapeType="1"/>
            </p:cNvSpPr>
            <p:nvPr/>
          </p:nvSpPr>
          <p:spPr bwMode="auto">
            <a:xfrm>
              <a:off x="3356"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52" name="Freeform 513"/>
            <p:cNvSpPr>
              <a:spLocks noChangeAspect="1"/>
            </p:cNvSpPr>
            <p:nvPr/>
          </p:nvSpPr>
          <p:spPr bwMode="auto">
            <a:xfrm>
              <a:off x="288" y="1901"/>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grpSp>
      <p:grpSp>
        <p:nvGrpSpPr>
          <p:cNvPr id="1353" name="Group 514"/>
          <p:cNvGrpSpPr>
            <a:grpSpLocks/>
          </p:cNvGrpSpPr>
          <p:nvPr/>
        </p:nvGrpSpPr>
        <p:grpSpPr bwMode="auto">
          <a:xfrm rot="-16200000">
            <a:off x="4809332" y="2829718"/>
            <a:ext cx="1644650" cy="201613"/>
            <a:chOff x="253" y="586"/>
            <a:chExt cx="3121" cy="1317"/>
          </a:xfrm>
        </p:grpSpPr>
        <p:sp>
          <p:nvSpPr>
            <p:cNvPr id="1354" name="Line 515"/>
            <p:cNvSpPr>
              <a:spLocks noChangeShapeType="1"/>
            </p:cNvSpPr>
            <p:nvPr/>
          </p:nvSpPr>
          <p:spPr bwMode="auto">
            <a:xfrm>
              <a:off x="253"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55" name="Freeform 516"/>
            <p:cNvSpPr>
              <a:spLocks/>
            </p:cNvSpPr>
            <p:nvPr/>
          </p:nvSpPr>
          <p:spPr bwMode="auto">
            <a:xfrm>
              <a:off x="271"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56" name="Freeform 517"/>
            <p:cNvSpPr>
              <a:spLocks/>
            </p:cNvSpPr>
            <p:nvPr/>
          </p:nvSpPr>
          <p:spPr bwMode="auto">
            <a:xfrm>
              <a:off x="310" y="1902"/>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57" name="Line 518"/>
            <p:cNvSpPr>
              <a:spLocks noChangeShapeType="1"/>
            </p:cNvSpPr>
            <p:nvPr/>
          </p:nvSpPr>
          <p:spPr bwMode="auto">
            <a:xfrm>
              <a:off x="332"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58" name="Freeform 519"/>
            <p:cNvSpPr>
              <a:spLocks/>
            </p:cNvSpPr>
            <p:nvPr/>
          </p:nvSpPr>
          <p:spPr bwMode="auto">
            <a:xfrm>
              <a:off x="350" y="1900"/>
              <a:ext cx="22" cy="2"/>
            </a:xfrm>
            <a:custGeom>
              <a:avLst/>
              <a:gdLst>
                <a:gd name="T0" fmla="*/ 0 w 29"/>
                <a:gd name="T1" fmla="*/ 4 h 4"/>
                <a:gd name="T2" fmla="*/ 14 w 29"/>
                <a:gd name="T3" fmla="*/ 0 h 4"/>
                <a:gd name="T4" fmla="*/ 29 w 29"/>
                <a:gd name="T5" fmla="*/ 0 h 4"/>
              </a:gdLst>
              <a:ahLst/>
              <a:cxnLst>
                <a:cxn ang="0">
                  <a:pos x="T0" y="T1"/>
                </a:cxn>
                <a:cxn ang="0">
                  <a:pos x="T2" y="T3"/>
                </a:cxn>
                <a:cxn ang="0">
                  <a:pos x="T4" y="T5"/>
                </a:cxn>
              </a:cxnLst>
              <a:rect l="0" t="0" r="r" b="b"/>
              <a:pathLst>
                <a:path w="29" h="4">
                  <a:moveTo>
                    <a:pt x="0" y="4"/>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59" name="Line 520"/>
            <p:cNvSpPr>
              <a:spLocks noChangeShapeType="1"/>
            </p:cNvSpPr>
            <p:nvPr/>
          </p:nvSpPr>
          <p:spPr bwMode="auto">
            <a:xfrm>
              <a:off x="372"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0" name="Line 521"/>
            <p:cNvSpPr>
              <a:spLocks noChangeShapeType="1"/>
            </p:cNvSpPr>
            <p:nvPr/>
          </p:nvSpPr>
          <p:spPr bwMode="auto">
            <a:xfrm>
              <a:off x="39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1" name="Freeform 522"/>
            <p:cNvSpPr>
              <a:spLocks/>
            </p:cNvSpPr>
            <p:nvPr/>
          </p:nvSpPr>
          <p:spPr bwMode="auto">
            <a:xfrm>
              <a:off x="408" y="1900"/>
              <a:ext cx="21"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2" name="Line 523"/>
            <p:cNvSpPr>
              <a:spLocks noChangeShapeType="1"/>
            </p:cNvSpPr>
            <p:nvPr/>
          </p:nvSpPr>
          <p:spPr bwMode="auto">
            <a:xfrm>
              <a:off x="42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3" name="Freeform 524"/>
            <p:cNvSpPr>
              <a:spLocks/>
            </p:cNvSpPr>
            <p:nvPr/>
          </p:nvSpPr>
          <p:spPr bwMode="auto">
            <a:xfrm>
              <a:off x="447"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4" name="Freeform 525"/>
            <p:cNvSpPr>
              <a:spLocks/>
            </p:cNvSpPr>
            <p:nvPr/>
          </p:nvSpPr>
          <p:spPr bwMode="auto">
            <a:xfrm>
              <a:off x="468" y="1897"/>
              <a:ext cx="18" cy="3"/>
            </a:xfrm>
            <a:custGeom>
              <a:avLst/>
              <a:gdLst>
                <a:gd name="T0" fmla="*/ 0 w 24"/>
                <a:gd name="T1" fmla="*/ 5 h 5"/>
                <a:gd name="T2" fmla="*/ 15 w 24"/>
                <a:gd name="T3" fmla="*/ 0 h 5"/>
                <a:gd name="T4" fmla="*/ 24 w 24"/>
                <a:gd name="T5" fmla="*/ 0 h 5"/>
              </a:gdLst>
              <a:ahLst/>
              <a:cxnLst>
                <a:cxn ang="0">
                  <a:pos x="T0" y="T1"/>
                </a:cxn>
                <a:cxn ang="0">
                  <a:pos x="T2" y="T3"/>
                </a:cxn>
                <a:cxn ang="0">
                  <a:pos x="T4" y="T5"/>
                </a:cxn>
              </a:cxnLst>
              <a:rect l="0" t="0" r="r" b="b"/>
              <a:pathLst>
                <a:path w="24" h="5">
                  <a:moveTo>
                    <a:pt x="0" y="5"/>
                  </a:moveTo>
                  <a:lnTo>
                    <a:pt x="15"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5" name="Line 526"/>
            <p:cNvSpPr>
              <a:spLocks noChangeShapeType="1"/>
            </p:cNvSpPr>
            <p:nvPr/>
          </p:nvSpPr>
          <p:spPr bwMode="auto">
            <a:xfrm>
              <a:off x="48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6" name="Freeform 527"/>
            <p:cNvSpPr>
              <a:spLocks/>
            </p:cNvSpPr>
            <p:nvPr/>
          </p:nvSpPr>
          <p:spPr bwMode="auto">
            <a:xfrm>
              <a:off x="504" y="1897"/>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7" name="Line 528"/>
            <p:cNvSpPr>
              <a:spLocks noChangeShapeType="1"/>
            </p:cNvSpPr>
            <p:nvPr/>
          </p:nvSpPr>
          <p:spPr bwMode="auto">
            <a:xfrm>
              <a:off x="52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8" name="Freeform 529"/>
            <p:cNvSpPr>
              <a:spLocks/>
            </p:cNvSpPr>
            <p:nvPr/>
          </p:nvSpPr>
          <p:spPr bwMode="auto">
            <a:xfrm>
              <a:off x="544" y="1895"/>
              <a:ext cx="22" cy="2"/>
            </a:xfrm>
            <a:custGeom>
              <a:avLst/>
              <a:gdLst>
                <a:gd name="T0" fmla="*/ 0 w 29"/>
                <a:gd name="T1" fmla="*/ 5 h 5"/>
                <a:gd name="T2" fmla="*/ 14 w 29"/>
                <a:gd name="T3" fmla="*/ 0 h 5"/>
                <a:gd name="T4" fmla="*/ 29 w 29"/>
                <a:gd name="T5" fmla="*/ 0 h 5"/>
              </a:gdLst>
              <a:ahLst/>
              <a:cxnLst>
                <a:cxn ang="0">
                  <a:pos x="T0" y="T1"/>
                </a:cxn>
                <a:cxn ang="0">
                  <a:pos x="T2" y="T3"/>
                </a:cxn>
                <a:cxn ang="0">
                  <a:pos x="T4" y="T5"/>
                </a:cxn>
              </a:cxnLst>
              <a:rect l="0" t="0" r="r" b="b"/>
              <a:pathLst>
                <a:path w="29" h="5">
                  <a:moveTo>
                    <a:pt x="0" y="5"/>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9" name="Line 530"/>
            <p:cNvSpPr>
              <a:spLocks noChangeShapeType="1"/>
            </p:cNvSpPr>
            <p:nvPr/>
          </p:nvSpPr>
          <p:spPr bwMode="auto">
            <a:xfrm>
              <a:off x="566"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70" name="Freeform 531"/>
            <p:cNvSpPr>
              <a:spLocks/>
            </p:cNvSpPr>
            <p:nvPr/>
          </p:nvSpPr>
          <p:spPr bwMode="auto">
            <a:xfrm>
              <a:off x="584" y="1892"/>
              <a:ext cx="22" cy="3"/>
            </a:xfrm>
            <a:custGeom>
              <a:avLst/>
              <a:gdLst>
                <a:gd name="T0" fmla="*/ 0 w 29"/>
                <a:gd name="T1" fmla="*/ 5 h 5"/>
                <a:gd name="T2" fmla="*/ 14 w 29"/>
                <a:gd name="T3" fmla="*/ 5 h 5"/>
                <a:gd name="T4" fmla="*/ 29 w 29"/>
                <a:gd name="T5" fmla="*/ 0 h 5"/>
              </a:gdLst>
              <a:ahLst/>
              <a:cxnLst>
                <a:cxn ang="0">
                  <a:pos x="T0" y="T1"/>
                </a:cxn>
                <a:cxn ang="0">
                  <a:pos x="T2" y="T3"/>
                </a:cxn>
                <a:cxn ang="0">
                  <a:pos x="T4" y="T5"/>
                </a:cxn>
              </a:cxnLst>
              <a:rect l="0" t="0" r="r" b="b"/>
              <a:pathLst>
                <a:path w="29" h="5">
                  <a:moveTo>
                    <a:pt x="0" y="5"/>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71" name="Line 532"/>
            <p:cNvSpPr>
              <a:spLocks noChangeShapeType="1"/>
            </p:cNvSpPr>
            <p:nvPr/>
          </p:nvSpPr>
          <p:spPr bwMode="auto">
            <a:xfrm flipV="1">
              <a:off x="606"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72" name="Line 533"/>
            <p:cNvSpPr>
              <a:spLocks noChangeShapeType="1"/>
            </p:cNvSpPr>
            <p:nvPr/>
          </p:nvSpPr>
          <p:spPr bwMode="auto">
            <a:xfrm>
              <a:off x="624"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73" name="Freeform 534"/>
            <p:cNvSpPr>
              <a:spLocks/>
            </p:cNvSpPr>
            <p:nvPr/>
          </p:nvSpPr>
          <p:spPr bwMode="auto">
            <a:xfrm>
              <a:off x="642" y="1887"/>
              <a:ext cx="21" cy="2"/>
            </a:xfrm>
            <a:custGeom>
              <a:avLst/>
              <a:gdLst>
                <a:gd name="T0" fmla="*/ 0 w 28"/>
                <a:gd name="T1" fmla="*/ 4 h 4"/>
                <a:gd name="T2" fmla="*/ 14 w 28"/>
                <a:gd name="T3" fmla="*/ 4 h 4"/>
                <a:gd name="T4" fmla="*/ 28 w 28"/>
                <a:gd name="T5" fmla="*/ 0 h 4"/>
              </a:gdLst>
              <a:ahLst/>
              <a:cxnLst>
                <a:cxn ang="0">
                  <a:pos x="T0" y="T1"/>
                </a:cxn>
                <a:cxn ang="0">
                  <a:pos x="T2" y="T3"/>
                </a:cxn>
                <a:cxn ang="0">
                  <a:pos x="T4" y="T5"/>
                </a:cxn>
              </a:cxnLst>
              <a:rect l="0" t="0" r="r" b="b"/>
              <a:pathLst>
                <a:path w="28" h="4">
                  <a:moveTo>
                    <a:pt x="0" y="4"/>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74" name="Line 535"/>
            <p:cNvSpPr>
              <a:spLocks noChangeShapeType="1"/>
            </p:cNvSpPr>
            <p:nvPr/>
          </p:nvSpPr>
          <p:spPr bwMode="auto">
            <a:xfrm flipV="1">
              <a:off x="663"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75" name="Freeform 536"/>
            <p:cNvSpPr>
              <a:spLocks/>
            </p:cNvSpPr>
            <p:nvPr/>
          </p:nvSpPr>
          <p:spPr bwMode="auto">
            <a:xfrm>
              <a:off x="681" y="1881"/>
              <a:ext cx="22" cy="3"/>
            </a:xfrm>
            <a:custGeom>
              <a:avLst/>
              <a:gdLst>
                <a:gd name="T0" fmla="*/ 0 w 29"/>
                <a:gd name="T1" fmla="*/ 5 h 5"/>
                <a:gd name="T2" fmla="*/ 15 w 29"/>
                <a:gd name="T3" fmla="*/ 5 h 5"/>
                <a:gd name="T4" fmla="*/ 29 w 29"/>
                <a:gd name="T5" fmla="*/ 0 h 5"/>
              </a:gdLst>
              <a:ahLst/>
              <a:cxnLst>
                <a:cxn ang="0">
                  <a:pos x="T0" y="T1"/>
                </a:cxn>
                <a:cxn ang="0">
                  <a:pos x="T2" y="T3"/>
                </a:cxn>
                <a:cxn ang="0">
                  <a:pos x="T4" y="T5"/>
                </a:cxn>
              </a:cxnLst>
              <a:rect l="0" t="0" r="r" b="b"/>
              <a:pathLst>
                <a:path w="29" h="5">
                  <a:moveTo>
                    <a:pt x="0" y="5"/>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76" name="Line 537"/>
            <p:cNvSpPr>
              <a:spLocks noChangeShapeType="1"/>
            </p:cNvSpPr>
            <p:nvPr/>
          </p:nvSpPr>
          <p:spPr bwMode="auto">
            <a:xfrm flipV="1">
              <a:off x="703"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77" name="Line 538"/>
            <p:cNvSpPr>
              <a:spLocks noChangeShapeType="1"/>
            </p:cNvSpPr>
            <p:nvPr/>
          </p:nvSpPr>
          <p:spPr bwMode="auto">
            <a:xfrm flipV="1">
              <a:off x="721"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78" name="Freeform 539"/>
            <p:cNvSpPr>
              <a:spLocks/>
            </p:cNvSpPr>
            <p:nvPr/>
          </p:nvSpPr>
          <p:spPr bwMode="auto">
            <a:xfrm>
              <a:off x="739" y="1868"/>
              <a:ext cx="21" cy="5"/>
            </a:xfrm>
            <a:custGeom>
              <a:avLst/>
              <a:gdLst>
                <a:gd name="T0" fmla="*/ 0 w 29"/>
                <a:gd name="T1" fmla="*/ 10 h 10"/>
                <a:gd name="T2" fmla="*/ 15 w 29"/>
                <a:gd name="T3" fmla="*/ 5 h 10"/>
                <a:gd name="T4" fmla="*/ 29 w 29"/>
                <a:gd name="T5" fmla="*/ 0 h 10"/>
              </a:gdLst>
              <a:ahLst/>
              <a:cxnLst>
                <a:cxn ang="0">
                  <a:pos x="T0" y="T1"/>
                </a:cxn>
                <a:cxn ang="0">
                  <a:pos x="T2" y="T3"/>
                </a:cxn>
                <a:cxn ang="0">
                  <a:pos x="T4" y="T5"/>
                </a:cxn>
              </a:cxnLst>
              <a:rect l="0" t="0" r="r" b="b"/>
              <a:pathLst>
                <a:path w="29" h="10">
                  <a:moveTo>
                    <a:pt x="0" y="10"/>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79" name="Line 540"/>
            <p:cNvSpPr>
              <a:spLocks noChangeShapeType="1"/>
            </p:cNvSpPr>
            <p:nvPr/>
          </p:nvSpPr>
          <p:spPr bwMode="auto">
            <a:xfrm flipV="1">
              <a:off x="760"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80" name="Freeform 541"/>
            <p:cNvSpPr>
              <a:spLocks/>
            </p:cNvSpPr>
            <p:nvPr/>
          </p:nvSpPr>
          <p:spPr bwMode="auto">
            <a:xfrm>
              <a:off x="778" y="1857"/>
              <a:ext cx="22" cy="5"/>
            </a:xfrm>
            <a:custGeom>
              <a:avLst/>
              <a:gdLst>
                <a:gd name="T0" fmla="*/ 0 w 29"/>
                <a:gd name="T1" fmla="*/ 9 h 9"/>
                <a:gd name="T2" fmla="*/ 14 w 29"/>
                <a:gd name="T3" fmla="*/ 5 h 9"/>
                <a:gd name="T4" fmla="*/ 29 w 29"/>
                <a:gd name="T5" fmla="*/ 0 h 9"/>
              </a:gdLst>
              <a:ahLst/>
              <a:cxnLst>
                <a:cxn ang="0">
                  <a:pos x="T0" y="T1"/>
                </a:cxn>
                <a:cxn ang="0">
                  <a:pos x="T2" y="T3"/>
                </a:cxn>
                <a:cxn ang="0">
                  <a:pos x="T4" y="T5"/>
                </a:cxn>
              </a:cxnLst>
              <a:rect l="0" t="0" r="r" b="b"/>
              <a:pathLst>
                <a:path w="29" h="9">
                  <a:moveTo>
                    <a:pt x="0" y="9"/>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81" name="Line 542"/>
            <p:cNvSpPr>
              <a:spLocks noChangeShapeType="1"/>
            </p:cNvSpPr>
            <p:nvPr/>
          </p:nvSpPr>
          <p:spPr bwMode="auto">
            <a:xfrm flipV="1">
              <a:off x="800"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82" name="Freeform 543"/>
            <p:cNvSpPr>
              <a:spLocks/>
            </p:cNvSpPr>
            <p:nvPr/>
          </p:nvSpPr>
          <p:spPr bwMode="auto">
            <a:xfrm>
              <a:off x="818" y="1846"/>
              <a:ext cx="21" cy="5"/>
            </a:xfrm>
            <a:custGeom>
              <a:avLst/>
              <a:gdLst>
                <a:gd name="T0" fmla="*/ 0 w 28"/>
                <a:gd name="T1" fmla="*/ 9 h 9"/>
                <a:gd name="T2" fmla="*/ 14 w 28"/>
                <a:gd name="T3" fmla="*/ 4 h 9"/>
                <a:gd name="T4" fmla="*/ 28 w 28"/>
                <a:gd name="T5" fmla="*/ 0 h 9"/>
              </a:gdLst>
              <a:ahLst/>
              <a:cxnLst>
                <a:cxn ang="0">
                  <a:pos x="T0" y="T1"/>
                </a:cxn>
                <a:cxn ang="0">
                  <a:pos x="T2" y="T3"/>
                </a:cxn>
                <a:cxn ang="0">
                  <a:pos x="T4" y="T5"/>
                </a:cxn>
              </a:cxnLst>
              <a:rect l="0" t="0" r="r" b="b"/>
              <a:pathLst>
                <a:path w="28" h="9">
                  <a:moveTo>
                    <a:pt x="0" y="9"/>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83" name="Line 544"/>
            <p:cNvSpPr>
              <a:spLocks noChangeShapeType="1"/>
            </p:cNvSpPr>
            <p:nvPr/>
          </p:nvSpPr>
          <p:spPr bwMode="auto">
            <a:xfrm flipV="1">
              <a:off x="839"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84" name="Line 545"/>
            <p:cNvSpPr>
              <a:spLocks noChangeShapeType="1"/>
            </p:cNvSpPr>
            <p:nvPr/>
          </p:nvSpPr>
          <p:spPr bwMode="auto">
            <a:xfrm flipV="1">
              <a:off x="857"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85" name="Freeform 546"/>
            <p:cNvSpPr>
              <a:spLocks/>
            </p:cNvSpPr>
            <p:nvPr/>
          </p:nvSpPr>
          <p:spPr bwMode="auto">
            <a:xfrm>
              <a:off x="875" y="1819"/>
              <a:ext cx="22" cy="11"/>
            </a:xfrm>
            <a:custGeom>
              <a:avLst/>
              <a:gdLst>
                <a:gd name="T0" fmla="*/ 0 w 29"/>
                <a:gd name="T1" fmla="*/ 19 h 19"/>
                <a:gd name="T2" fmla="*/ 15 w 29"/>
                <a:gd name="T3" fmla="*/ 9 h 19"/>
                <a:gd name="T4" fmla="*/ 29 w 29"/>
                <a:gd name="T5" fmla="*/ 0 h 19"/>
              </a:gdLst>
              <a:ahLst/>
              <a:cxnLst>
                <a:cxn ang="0">
                  <a:pos x="T0" y="T1"/>
                </a:cxn>
                <a:cxn ang="0">
                  <a:pos x="T2" y="T3"/>
                </a:cxn>
                <a:cxn ang="0">
                  <a:pos x="T4" y="T5"/>
                </a:cxn>
              </a:cxnLst>
              <a:rect l="0" t="0" r="r" b="b"/>
              <a:pathLst>
                <a:path w="29" h="19">
                  <a:moveTo>
                    <a:pt x="0" y="19"/>
                  </a:moveTo>
                  <a:lnTo>
                    <a:pt x="15" y="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86" name="Line 547"/>
            <p:cNvSpPr>
              <a:spLocks noChangeShapeType="1"/>
            </p:cNvSpPr>
            <p:nvPr/>
          </p:nvSpPr>
          <p:spPr bwMode="auto">
            <a:xfrm flipV="1">
              <a:off x="897"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87" name="Freeform 548"/>
            <p:cNvSpPr>
              <a:spLocks/>
            </p:cNvSpPr>
            <p:nvPr/>
          </p:nvSpPr>
          <p:spPr bwMode="auto">
            <a:xfrm>
              <a:off x="915" y="1797"/>
              <a:ext cx="22" cy="11"/>
            </a:xfrm>
            <a:custGeom>
              <a:avLst/>
              <a:gdLst>
                <a:gd name="T0" fmla="*/ 0 w 29"/>
                <a:gd name="T1" fmla="*/ 19 h 19"/>
                <a:gd name="T2" fmla="*/ 15 w 29"/>
                <a:gd name="T3" fmla="*/ 10 h 19"/>
                <a:gd name="T4" fmla="*/ 29 w 29"/>
                <a:gd name="T5" fmla="*/ 0 h 19"/>
              </a:gdLst>
              <a:ahLst/>
              <a:cxnLst>
                <a:cxn ang="0">
                  <a:pos x="T0" y="T1"/>
                </a:cxn>
                <a:cxn ang="0">
                  <a:pos x="T2" y="T3"/>
                </a:cxn>
                <a:cxn ang="0">
                  <a:pos x="T4" y="T5"/>
                </a:cxn>
              </a:cxnLst>
              <a:rect l="0" t="0" r="r" b="b"/>
              <a:pathLst>
                <a:path w="29" h="19">
                  <a:moveTo>
                    <a:pt x="0" y="19"/>
                  </a:moveTo>
                  <a:lnTo>
                    <a:pt x="15" y="1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88" name="Line 549"/>
            <p:cNvSpPr>
              <a:spLocks noChangeShapeType="1"/>
            </p:cNvSpPr>
            <p:nvPr/>
          </p:nvSpPr>
          <p:spPr bwMode="auto">
            <a:xfrm flipV="1">
              <a:off x="937"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89" name="Line 550"/>
            <p:cNvSpPr>
              <a:spLocks noChangeShapeType="1"/>
            </p:cNvSpPr>
            <p:nvPr/>
          </p:nvSpPr>
          <p:spPr bwMode="auto">
            <a:xfrm flipV="1">
              <a:off x="955"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90" name="Freeform 551"/>
            <p:cNvSpPr>
              <a:spLocks/>
            </p:cNvSpPr>
            <p:nvPr/>
          </p:nvSpPr>
          <p:spPr bwMode="auto">
            <a:xfrm>
              <a:off x="973" y="1757"/>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91" name="Line 552"/>
            <p:cNvSpPr>
              <a:spLocks noChangeShapeType="1"/>
            </p:cNvSpPr>
            <p:nvPr/>
          </p:nvSpPr>
          <p:spPr bwMode="auto">
            <a:xfrm flipV="1">
              <a:off x="995"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92" name="Freeform 553"/>
            <p:cNvSpPr>
              <a:spLocks/>
            </p:cNvSpPr>
            <p:nvPr/>
          </p:nvSpPr>
          <p:spPr bwMode="auto">
            <a:xfrm>
              <a:off x="1013" y="1725"/>
              <a:ext cx="21" cy="15"/>
            </a:xfrm>
            <a:custGeom>
              <a:avLst/>
              <a:gdLst>
                <a:gd name="T0" fmla="*/ 0 w 28"/>
                <a:gd name="T1" fmla="*/ 28 h 28"/>
                <a:gd name="T2" fmla="*/ 14 w 28"/>
                <a:gd name="T3" fmla="*/ 14 h 28"/>
                <a:gd name="T4" fmla="*/ 28 w 28"/>
                <a:gd name="T5" fmla="*/ 0 h 28"/>
              </a:gdLst>
              <a:ahLst/>
              <a:cxnLst>
                <a:cxn ang="0">
                  <a:pos x="T0" y="T1"/>
                </a:cxn>
                <a:cxn ang="0">
                  <a:pos x="T2" y="T3"/>
                </a:cxn>
                <a:cxn ang="0">
                  <a:pos x="T4" y="T5"/>
                </a:cxn>
              </a:cxnLst>
              <a:rect l="0" t="0" r="r" b="b"/>
              <a:pathLst>
                <a:path w="28" h="28">
                  <a:moveTo>
                    <a:pt x="0" y="28"/>
                  </a:moveTo>
                  <a:lnTo>
                    <a:pt x="14" y="1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93" name="Line 554"/>
            <p:cNvSpPr>
              <a:spLocks noChangeShapeType="1"/>
            </p:cNvSpPr>
            <p:nvPr/>
          </p:nvSpPr>
          <p:spPr bwMode="auto">
            <a:xfrm flipV="1">
              <a:off x="1034"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94" name="Freeform 555"/>
            <p:cNvSpPr>
              <a:spLocks/>
            </p:cNvSpPr>
            <p:nvPr/>
          </p:nvSpPr>
          <p:spPr bwMode="auto">
            <a:xfrm>
              <a:off x="1052" y="1686"/>
              <a:ext cx="21" cy="20"/>
            </a:xfrm>
            <a:custGeom>
              <a:avLst/>
              <a:gdLst>
                <a:gd name="T0" fmla="*/ 0 w 29"/>
                <a:gd name="T1" fmla="*/ 34 h 34"/>
                <a:gd name="T2" fmla="*/ 15 w 29"/>
                <a:gd name="T3" fmla="*/ 20 h 34"/>
                <a:gd name="T4" fmla="*/ 29 w 29"/>
                <a:gd name="T5" fmla="*/ 0 h 34"/>
              </a:gdLst>
              <a:ahLst/>
              <a:cxnLst>
                <a:cxn ang="0">
                  <a:pos x="T0" y="T1"/>
                </a:cxn>
                <a:cxn ang="0">
                  <a:pos x="T2" y="T3"/>
                </a:cxn>
                <a:cxn ang="0">
                  <a:pos x="T4" y="T5"/>
                </a:cxn>
              </a:cxnLst>
              <a:rect l="0" t="0" r="r" b="b"/>
              <a:pathLst>
                <a:path w="29" h="34">
                  <a:moveTo>
                    <a:pt x="0" y="34"/>
                  </a:moveTo>
                  <a:lnTo>
                    <a:pt x="15" y="2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95" name="Line 556"/>
            <p:cNvSpPr>
              <a:spLocks noChangeShapeType="1"/>
            </p:cNvSpPr>
            <p:nvPr/>
          </p:nvSpPr>
          <p:spPr bwMode="auto">
            <a:xfrm flipV="1">
              <a:off x="1073"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96" name="Line 557"/>
            <p:cNvSpPr>
              <a:spLocks noChangeShapeType="1"/>
            </p:cNvSpPr>
            <p:nvPr/>
          </p:nvSpPr>
          <p:spPr bwMode="auto">
            <a:xfrm flipV="1">
              <a:off x="1091"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97" name="Freeform 558"/>
            <p:cNvSpPr>
              <a:spLocks/>
            </p:cNvSpPr>
            <p:nvPr/>
          </p:nvSpPr>
          <p:spPr bwMode="auto">
            <a:xfrm>
              <a:off x="1109" y="1617"/>
              <a:ext cx="22" cy="24"/>
            </a:xfrm>
            <a:custGeom>
              <a:avLst/>
              <a:gdLst>
                <a:gd name="T0" fmla="*/ 0 w 29"/>
                <a:gd name="T1" fmla="*/ 43 h 43"/>
                <a:gd name="T2" fmla="*/ 15 w 29"/>
                <a:gd name="T3" fmla="*/ 19 h 43"/>
                <a:gd name="T4" fmla="*/ 29 w 29"/>
                <a:gd name="T5" fmla="*/ 0 h 43"/>
              </a:gdLst>
              <a:ahLst/>
              <a:cxnLst>
                <a:cxn ang="0">
                  <a:pos x="T0" y="T1"/>
                </a:cxn>
                <a:cxn ang="0">
                  <a:pos x="T2" y="T3"/>
                </a:cxn>
                <a:cxn ang="0">
                  <a:pos x="T4" y="T5"/>
                </a:cxn>
              </a:cxnLst>
              <a:rect l="0" t="0" r="r" b="b"/>
              <a:pathLst>
                <a:path w="29" h="43">
                  <a:moveTo>
                    <a:pt x="0" y="43"/>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98" name="Line 559"/>
            <p:cNvSpPr>
              <a:spLocks noChangeShapeType="1"/>
            </p:cNvSpPr>
            <p:nvPr/>
          </p:nvSpPr>
          <p:spPr bwMode="auto">
            <a:xfrm flipV="1">
              <a:off x="1131"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99" name="Freeform 560"/>
            <p:cNvSpPr>
              <a:spLocks/>
            </p:cNvSpPr>
            <p:nvPr/>
          </p:nvSpPr>
          <p:spPr bwMode="auto">
            <a:xfrm>
              <a:off x="1149" y="1566"/>
              <a:ext cx="22" cy="27"/>
            </a:xfrm>
            <a:custGeom>
              <a:avLst/>
              <a:gdLst>
                <a:gd name="T0" fmla="*/ 0 w 29"/>
                <a:gd name="T1" fmla="*/ 48 h 48"/>
                <a:gd name="T2" fmla="*/ 14 w 29"/>
                <a:gd name="T3" fmla="*/ 24 h 48"/>
                <a:gd name="T4" fmla="*/ 29 w 29"/>
                <a:gd name="T5" fmla="*/ 0 h 48"/>
              </a:gdLst>
              <a:ahLst/>
              <a:cxnLst>
                <a:cxn ang="0">
                  <a:pos x="T0" y="T1"/>
                </a:cxn>
                <a:cxn ang="0">
                  <a:pos x="T2" y="T3"/>
                </a:cxn>
                <a:cxn ang="0">
                  <a:pos x="T4" y="T5"/>
                </a:cxn>
              </a:cxnLst>
              <a:rect l="0" t="0" r="r" b="b"/>
              <a:pathLst>
                <a:path w="29" h="48">
                  <a:moveTo>
                    <a:pt x="0" y="48"/>
                  </a:moveTo>
                  <a:lnTo>
                    <a:pt x="14" y="2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00" name="Line 561"/>
            <p:cNvSpPr>
              <a:spLocks noChangeShapeType="1"/>
            </p:cNvSpPr>
            <p:nvPr/>
          </p:nvSpPr>
          <p:spPr bwMode="auto">
            <a:xfrm flipV="1">
              <a:off x="1171"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01" name="Freeform 562"/>
            <p:cNvSpPr>
              <a:spLocks/>
            </p:cNvSpPr>
            <p:nvPr/>
          </p:nvSpPr>
          <p:spPr bwMode="auto">
            <a:xfrm>
              <a:off x="1189" y="1506"/>
              <a:ext cx="22" cy="30"/>
            </a:xfrm>
            <a:custGeom>
              <a:avLst/>
              <a:gdLst>
                <a:gd name="T0" fmla="*/ 0 w 29"/>
                <a:gd name="T1" fmla="*/ 53 h 53"/>
                <a:gd name="T2" fmla="*/ 14 w 29"/>
                <a:gd name="T3" fmla="*/ 29 h 53"/>
                <a:gd name="T4" fmla="*/ 29 w 29"/>
                <a:gd name="T5" fmla="*/ 0 h 53"/>
              </a:gdLst>
              <a:ahLst/>
              <a:cxnLst>
                <a:cxn ang="0">
                  <a:pos x="T0" y="T1"/>
                </a:cxn>
                <a:cxn ang="0">
                  <a:pos x="T2" y="T3"/>
                </a:cxn>
                <a:cxn ang="0">
                  <a:pos x="T4" y="T5"/>
                </a:cxn>
              </a:cxnLst>
              <a:rect l="0" t="0" r="r" b="b"/>
              <a:pathLst>
                <a:path w="29" h="53">
                  <a:moveTo>
                    <a:pt x="0" y="53"/>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02" name="Line 563"/>
            <p:cNvSpPr>
              <a:spLocks noChangeShapeType="1"/>
            </p:cNvSpPr>
            <p:nvPr/>
          </p:nvSpPr>
          <p:spPr bwMode="auto">
            <a:xfrm flipV="1">
              <a:off x="1211"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03" name="Line 564"/>
            <p:cNvSpPr>
              <a:spLocks noChangeShapeType="1"/>
            </p:cNvSpPr>
            <p:nvPr/>
          </p:nvSpPr>
          <p:spPr bwMode="auto">
            <a:xfrm flipV="1">
              <a:off x="1228"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04" name="Freeform 565"/>
            <p:cNvSpPr>
              <a:spLocks/>
            </p:cNvSpPr>
            <p:nvPr/>
          </p:nvSpPr>
          <p:spPr bwMode="auto">
            <a:xfrm>
              <a:off x="1246" y="1409"/>
              <a:ext cx="22" cy="32"/>
            </a:xfrm>
            <a:custGeom>
              <a:avLst/>
              <a:gdLst>
                <a:gd name="T0" fmla="*/ 0 w 29"/>
                <a:gd name="T1" fmla="*/ 58 h 58"/>
                <a:gd name="T2" fmla="*/ 15 w 29"/>
                <a:gd name="T3" fmla="*/ 29 h 58"/>
                <a:gd name="T4" fmla="*/ 29 w 29"/>
                <a:gd name="T5" fmla="*/ 0 h 58"/>
              </a:gdLst>
              <a:ahLst/>
              <a:cxnLst>
                <a:cxn ang="0">
                  <a:pos x="T0" y="T1"/>
                </a:cxn>
                <a:cxn ang="0">
                  <a:pos x="T2" y="T3"/>
                </a:cxn>
                <a:cxn ang="0">
                  <a:pos x="T4" y="T5"/>
                </a:cxn>
              </a:cxnLst>
              <a:rect l="0" t="0" r="r" b="b"/>
              <a:pathLst>
                <a:path w="29" h="58">
                  <a:moveTo>
                    <a:pt x="0" y="58"/>
                  </a:moveTo>
                  <a:lnTo>
                    <a:pt x="15"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05" name="Line 566"/>
            <p:cNvSpPr>
              <a:spLocks noChangeShapeType="1"/>
            </p:cNvSpPr>
            <p:nvPr/>
          </p:nvSpPr>
          <p:spPr bwMode="auto">
            <a:xfrm flipV="1">
              <a:off x="1268"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06" name="Freeform 567"/>
            <p:cNvSpPr>
              <a:spLocks/>
            </p:cNvSpPr>
            <p:nvPr/>
          </p:nvSpPr>
          <p:spPr bwMode="auto">
            <a:xfrm>
              <a:off x="1286" y="1336"/>
              <a:ext cx="22" cy="38"/>
            </a:xfrm>
            <a:custGeom>
              <a:avLst/>
              <a:gdLst>
                <a:gd name="T0" fmla="*/ 0 w 29"/>
                <a:gd name="T1" fmla="*/ 67 h 67"/>
                <a:gd name="T2" fmla="*/ 15 w 29"/>
                <a:gd name="T3" fmla="*/ 33 h 67"/>
                <a:gd name="T4" fmla="*/ 29 w 29"/>
                <a:gd name="T5" fmla="*/ 0 h 67"/>
              </a:gdLst>
              <a:ahLst/>
              <a:cxnLst>
                <a:cxn ang="0">
                  <a:pos x="T0" y="T1"/>
                </a:cxn>
                <a:cxn ang="0">
                  <a:pos x="T2" y="T3"/>
                </a:cxn>
                <a:cxn ang="0">
                  <a:pos x="T4" y="T5"/>
                </a:cxn>
              </a:cxnLst>
              <a:rect l="0" t="0" r="r" b="b"/>
              <a:pathLst>
                <a:path w="29" h="67">
                  <a:moveTo>
                    <a:pt x="0" y="67"/>
                  </a:moveTo>
                  <a:lnTo>
                    <a:pt x="15" y="33"/>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07" name="Line 568"/>
            <p:cNvSpPr>
              <a:spLocks noChangeShapeType="1"/>
            </p:cNvSpPr>
            <p:nvPr/>
          </p:nvSpPr>
          <p:spPr bwMode="auto">
            <a:xfrm flipV="1">
              <a:off x="1308"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08" name="Line 569"/>
            <p:cNvSpPr>
              <a:spLocks noChangeShapeType="1"/>
            </p:cNvSpPr>
            <p:nvPr/>
          </p:nvSpPr>
          <p:spPr bwMode="auto">
            <a:xfrm flipV="1">
              <a:off x="1326"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09" name="Freeform 570"/>
            <p:cNvSpPr>
              <a:spLocks/>
            </p:cNvSpPr>
            <p:nvPr/>
          </p:nvSpPr>
          <p:spPr bwMode="auto">
            <a:xfrm>
              <a:off x="1344" y="1222"/>
              <a:ext cx="21"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10" name="Freeform 571"/>
            <p:cNvSpPr>
              <a:spLocks/>
            </p:cNvSpPr>
            <p:nvPr/>
          </p:nvSpPr>
          <p:spPr bwMode="auto">
            <a:xfrm>
              <a:off x="1365" y="1182"/>
              <a:ext cx="18" cy="40"/>
            </a:xfrm>
            <a:custGeom>
              <a:avLst/>
              <a:gdLst>
                <a:gd name="T0" fmla="*/ 0 w 24"/>
                <a:gd name="T1" fmla="*/ 72 h 72"/>
                <a:gd name="T2" fmla="*/ 9 w 24"/>
                <a:gd name="T3" fmla="*/ 34 h 72"/>
                <a:gd name="T4" fmla="*/ 24 w 24"/>
                <a:gd name="T5" fmla="*/ 0 h 72"/>
              </a:gdLst>
              <a:ahLst/>
              <a:cxnLst>
                <a:cxn ang="0">
                  <a:pos x="T0" y="T1"/>
                </a:cxn>
                <a:cxn ang="0">
                  <a:pos x="T2" y="T3"/>
                </a:cxn>
                <a:cxn ang="0">
                  <a:pos x="T4" y="T5"/>
                </a:cxn>
              </a:cxnLst>
              <a:rect l="0" t="0" r="r" b="b"/>
              <a:pathLst>
                <a:path w="24" h="72">
                  <a:moveTo>
                    <a:pt x="0" y="72"/>
                  </a:moveTo>
                  <a:lnTo>
                    <a:pt x="9" y="3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11" name="Freeform 572"/>
            <p:cNvSpPr>
              <a:spLocks/>
            </p:cNvSpPr>
            <p:nvPr/>
          </p:nvSpPr>
          <p:spPr bwMode="auto">
            <a:xfrm>
              <a:off x="1383" y="1144"/>
              <a:ext cx="22"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12" name="Line 573"/>
            <p:cNvSpPr>
              <a:spLocks noChangeShapeType="1"/>
            </p:cNvSpPr>
            <p:nvPr/>
          </p:nvSpPr>
          <p:spPr bwMode="auto">
            <a:xfrm flipV="1">
              <a:off x="1405"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13" name="Freeform 574"/>
            <p:cNvSpPr>
              <a:spLocks/>
            </p:cNvSpPr>
            <p:nvPr/>
          </p:nvSpPr>
          <p:spPr bwMode="auto">
            <a:xfrm>
              <a:off x="1423" y="1063"/>
              <a:ext cx="21" cy="41"/>
            </a:xfrm>
            <a:custGeom>
              <a:avLst/>
              <a:gdLst>
                <a:gd name="T0" fmla="*/ 0 w 28"/>
                <a:gd name="T1" fmla="*/ 72 h 72"/>
                <a:gd name="T2" fmla="*/ 14 w 28"/>
                <a:gd name="T3" fmla="*/ 34 h 72"/>
                <a:gd name="T4" fmla="*/ 28 w 28"/>
                <a:gd name="T5" fmla="*/ 0 h 72"/>
              </a:gdLst>
              <a:ahLst/>
              <a:cxnLst>
                <a:cxn ang="0">
                  <a:pos x="T0" y="T1"/>
                </a:cxn>
                <a:cxn ang="0">
                  <a:pos x="T2" y="T3"/>
                </a:cxn>
                <a:cxn ang="0">
                  <a:pos x="T4" y="T5"/>
                </a:cxn>
              </a:cxnLst>
              <a:rect l="0" t="0" r="r" b="b"/>
              <a:pathLst>
                <a:path w="28" h="72">
                  <a:moveTo>
                    <a:pt x="0" y="72"/>
                  </a:moveTo>
                  <a:lnTo>
                    <a:pt x="14" y="3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14" name="Line 575"/>
            <p:cNvSpPr>
              <a:spLocks noChangeShapeType="1"/>
            </p:cNvSpPr>
            <p:nvPr/>
          </p:nvSpPr>
          <p:spPr bwMode="auto">
            <a:xfrm flipV="1">
              <a:off x="1444"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15" name="Line 576"/>
            <p:cNvSpPr>
              <a:spLocks noChangeShapeType="1"/>
            </p:cNvSpPr>
            <p:nvPr/>
          </p:nvSpPr>
          <p:spPr bwMode="auto">
            <a:xfrm flipV="1">
              <a:off x="1462"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16" name="Freeform 577"/>
            <p:cNvSpPr>
              <a:spLocks/>
            </p:cNvSpPr>
            <p:nvPr/>
          </p:nvSpPr>
          <p:spPr bwMode="auto">
            <a:xfrm>
              <a:off x="1480" y="945"/>
              <a:ext cx="22" cy="40"/>
            </a:xfrm>
            <a:custGeom>
              <a:avLst/>
              <a:gdLst>
                <a:gd name="T0" fmla="*/ 0 w 29"/>
                <a:gd name="T1" fmla="*/ 72 h 72"/>
                <a:gd name="T2" fmla="*/ 15 w 29"/>
                <a:gd name="T3" fmla="*/ 34 h 72"/>
                <a:gd name="T4" fmla="*/ 29 w 29"/>
                <a:gd name="T5" fmla="*/ 0 h 72"/>
              </a:gdLst>
              <a:ahLst/>
              <a:cxnLst>
                <a:cxn ang="0">
                  <a:pos x="T0" y="T1"/>
                </a:cxn>
                <a:cxn ang="0">
                  <a:pos x="T2" y="T3"/>
                </a:cxn>
                <a:cxn ang="0">
                  <a:pos x="T4" y="T5"/>
                </a:cxn>
              </a:cxnLst>
              <a:rect l="0" t="0" r="r" b="b"/>
              <a:pathLst>
                <a:path w="29" h="72">
                  <a:moveTo>
                    <a:pt x="0" y="72"/>
                  </a:moveTo>
                  <a:lnTo>
                    <a:pt x="15"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17" name="Line 578"/>
            <p:cNvSpPr>
              <a:spLocks noChangeShapeType="1"/>
            </p:cNvSpPr>
            <p:nvPr/>
          </p:nvSpPr>
          <p:spPr bwMode="auto">
            <a:xfrm flipV="1">
              <a:off x="1502"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18" name="Freeform 579"/>
            <p:cNvSpPr>
              <a:spLocks/>
            </p:cNvSpPr>
            <p:nvPr/>
          </p:nvSpPr>
          <p:spPr bwMode="auto">
            <a:xfrm>
              <a:off x="1520" y="872"/>
              <a:ext cx="22" cy="35"/>
            </a:xfrm>
            <a:custGeom>
              <a:avLst/>
              <a:gdLst>
                <a:gd name="T0" fmla="*/ 0 w 29"/>
                <a:gd name="T1" fmla="*/ 62 h 62"/>
                <a:gd name="T2" fmla="*/ 14 w 29"/>
                <a:gd name="T3" fmla="*/ 28 h 62"/>
                <a:gd name="T4" fmla="*/ 29 w 29"/>
                <a:gd name="T5" fmla="*/ 0 h 62"/>
              </a:gdLst>
              <a:ahLst/>
              <a:cxnLst>
                <a:cxn ang="0">
                  <a:pos x="T0" y="T1"/>
                </a:cxn>
                <a:cxn ang="0">
                  <a:pos x="T2" y="T3"/>
                </a:cxn>
                <a:cxn ang="0">
                  <a:pos x="T4" y="T5"/>
                </a:cxn>
              </a:cxnLst>
              <a:rect l="0" t="0" r="r" b="b"/>
              <a:pathLst>
                <a:path w="29" h="62">
                  <a:moveTo>
                    <a:pt x="0" y="62"/>
                  </a:moveTo>
                  <a:lnTo>
                    <a:pt x="14" y="28"/>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19" name="Line 580"/>
            <p:cNvSpPr>
              <a:spLocks noChangeShapeType="1"/>
            </p:cNvSpPr>
            <p:nvPr/>
          </p:nvSpPr>
          <p:spPr bwMode="auto">
            <a:xfrm flipV="1">
              <a:off x="1542"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0" name="Line 581"/>
            <p:cNvSpPr>
              <a:spLocks noChangeShapeType="1"/>
            </p:cNvSpPr>
            <p:nvPr/>
          </p:nvSpPr>
          <p:spPr bwMode="auto">
            <a:xfrm flipV="1">
              <a:off x="1560"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1" name="Freeform 582"/>
            <p:cNvSpPr>
              <a:spLocks/>
            </p:cNvSpPr>
            <p:nvPr/>
          </p:nvSpPr>
          <p:spPr bwMode="auto">
            <a:xfrm>
              <a:off x="1578" y="769"/>
              <a:ext cx="22" cy="33"/>
            </a:xfrm>
            <a:custGeom>
              <a:avLst/>
              <a:gdLst>
                <a:gd name="T0" fmla="*/ 0 w 29"/>
                <a:gd name="T1" fmla="*/ 58 h 58"/>
                <a:gd name="T2" fmla="*/ 14 w 29"/>
                <a:gd name="T3" fmla="*/ 29 h 58"/>
                <a:gd name="T4" fmla="*/ 29 w 29"/>
                <a:gd name="T5" fmla="*/ 0 h 58"/>
              </a:gdLst>
              <a:ahLst/>
              <a:cxnLst>
                <a:cxn ang="0">
                  <a:pos x="T0" y="T1"/>
                </a:cxn>
                <a:cxn ang="0">
                  <a:pos x="T2" y="T3"/>
                </a:cxn>
                <a:cxn ang="0">
                  <a:pos x="T4" y="T5"/>
                </a:cxn>
              </a:cxnLst>
              <a:rect l="0" t="0" r="r" b="b"/>
              <a:pathLst>
                <a:path w="29" h="58">
                  <a:moveTo>
                    <a:pt x="0" y="58"/>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2" name="Line 583"/>
            <p:cNvSpPr>
              <a:spLocks noChangeShapeType="1"/>
            </p:cNvSpPr>
            <p:nvPr/>
          </p:nvSpPr>
          <p:spPr bwMode="auto">
            <a:xfrm flipV="1">
              <a:off x="1600"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3" name="Freeform 584"/>
            <p:cNvSpPr>
              <a:spLocks/>
            </p:cNvSpPr>
            <p:nvPr/>
          </p:nvSpPr>
          <p:spPr bwMode="auto">
            <a:xfrm>
              <a:off x="1618" y="712"/>
              <a:ext cx="21" cy="27"/>
            </a:xfrm>
            <a:custGeom>
              <a:avLst/>
              <a:gdLst>
                <a:gd name="T0" fmla="*/ 0 w 28"/>
                <a:gd name="T1" fmla="*/ 48 h 48"/>
                <a:gd name="T2" fmla="*/ 14 w 28"/>
                <a:gd name="T3" fmla="*/ 24 h 48"/>
                <a:gd name="T4" fmla="*/ 28 w 28"/>
                <a:gd name="T5" fmla="*/ 0 h 48"/>
              </a:gdLst>
              <a:ahLst/>
              <a:cxnLst>
                <a:cxn ang="0">
                  <a:pos x="T0" y="T1"/>
                </a:cxn>
                <a:cxn ang="0">
                  <a:pos x="T2" y="T3"/>
                </a:cxn>
                <a:cxn ang="0">
                  <a:pos x="T4" y="T5"/>
                </a:cxn>
              </a:cxnLst>
              <a:rect l="0" t="0" r="r" b="b"/>
              <a:pathLst>
                <a:path w="28" h="48">
                  <a:moveTo>
                    <a:pt x="0" y="48"/>
                  </a:moveTo>
                  <a:lnTo>
                    <a:pt x="14" y="2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4" name="Freeform 585"/>
            <p:cNvSpPr>
              <a:spLocks/>
            </p:cNvSpPr>
            <p:nvPr/>
          </p:nvSpPr>
          <p:spPr bwMode="auto">
            <a:xfrm>
              <a:off x="1639" y="686"/>
              <a:ext cx="18" cy="26"/>
            </a:xfrm>
            <a:custGeom>
              <a:avLst/>
              <a:gdLst>
                <a:gd name="T0" fmla="*/ 0 w 24"/>
                <a:gd name="T1" fmla="*/ 47 h 47"/>
                <a:gd name="T2" fmla="*/ 10 w 24"/>
                <a:gd name="T3" fmla="*/ 24 h 47"/>
                <a:gd name="T4" fmla="*/ 24 w 24"/>
                <a:gd name="T5" fmla="*/ 0 h 47"/>
              </a:gdLst>
              <a:ahLst/>
              <a:cxnLst>
                <a:cxn ang="0">
                  <a:pos x="T0" y="T1"/>
                </a:cxn>
                <a:cxn ang="0">
                  <a:pos x="T2" y="T3"/>
                </a:cxn>
                <a:cxn ang="0">
                  <a:pos x="T4" y="T5"/>
                </a:cxn>
              </a:cxnLst>
              <a:rect l="0" t="0" r="r" b="b"/>
              <a:pathLst>
                <a:path w="24" h="47">
                  <a:moveTo>
                    <a:pt x="0" y="47"/>
                  </a:moveTo>
                  <a:lnTo>
                    <a:pt x="10" y="2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5" name="Freeform 586"/>
            <p:cNvSpPr>
              <a:spLocks/>
            </p:cNvSpPr>
            <p:nvPr/>
          </p:nvSpPr>
          <p:spPr bwMode="auto">
            <a:xfrm>
              <a:off x="1657" y="664"/>
              <a:ext cx="21" cy="22"/>
            </a:xfrm>
            <a:custGeom>
              <a:avLst/>
              <a:gdLst>
                <a:gd name="T0" fmla="*/ 0 w 29"/>
                <a:gd name="T1" fmla="*/ 39 h 39"/>
                <a:gd name="T2" fmla="*/ 15 w 29"/>
                <a:gd name="T3" fmla="*/ 19 h 39"/>
                <a:gd name="T4" fmla="*/ 29 w 29"/>
                <a:gd name="T5" fmla="*/ 0 h 39"/>
              </a:gdLst>
              <a:ahLst/>
              <a:cxnLst>
                <a:cxn ang="0">
                  <a:pos x="T0" y="T1"/>
                </a:cxn>
                <a:cxn ang="0">
                  <a:pos x="T2" y="T3"/>
                </a:cxn>
                <a:cxn ang="0">
                  <a:pos x="T4" y="T5"/>
                </a:cxn>
              </a:cxnLst>
              <a:rect l="0" t="0" r="r" b="b"/>
              <a:pathLst>
                <a:path w="29" h="39">
                  <a:moveTo>
                    <a:pt x="0" y="39"/>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6" name="Freeform 587"/>
            <p:cNvSpPr>
              <a:spLocks/>
            </p:cNvSpPr>
            <p:nvPr/>
          </p:nvSpPr>
          <p:spPr bwMode="auto">
            <a:xfrm>
              <a:off x="1678" y="643"/>
              <a:ext cx="18" cy="21"/>
            </a:xfrm>
            <a:custGeom>
              <a:avLst/>
              <a:gdLst>
                <a:gd name="T0" fmla="*/ 0 w 24"/>
                <a:gd name="T1" fmla="*/ 38 h 38"/>
                <a:gd name="T2" fmla="*/ 15 w 24"/>
                <a:gd name="T3" fmla="*/ 19 h 38"/>
                <a:gd name="T4" fmla="*/ 24 w 24"/>
                <a:gd name="T5" fmla="*/ 0 h 38"/>
              </a:gdLst>
              <a:ahLst/>
              <a:cxnLst>
                <a:cxn ang="0">
                  <a:pos x="T0" y="T1"/>
                </a:cxn>
                <a:cxn ang="0">
                  <a:pos x="T2" y="T3"/>
                </a:cxn>
                <a:cxn ang="0">
                  <a:pos x="T4" y="T5"/>
                </a:cxn>
              </a:cxnLst>
              <a:rect l="0" t="0" r="r" b="b"/>
              <a:pathLst>
                <a:path w="24" h="38">
                  <a:moveTo>
                    <a:pt x="0" y="38"/>
                  </a:moveTo>
                  <a:lnTo>
                    <a:pt x="15" y="19"/>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7" name="Freeform 588"/>
            <p:cNvSpPr>
              <a:spLocks/>
            </p:cNvSpPr>
            <p:nvPr/>
          </p:nvSpPr>
          <p:spPr bwMode="auto">
            <a:xfrm>
              <a:off x="1696" y="626"/>
              <a:ext cx="18" cy="17"/>
            </a:xfrm>
            <a:custGeom>
              <a:avLst/>
              <a:gdLst>
                <a:gd name="T0" fmla="*/ 0 w 24"/>
                <a:gd name="T1" fmla="*/ 29 h 29"/>
                <a:gd name="T2" fmla="*/ 10 w 24"/>
                <a:gd name="T3" fmla="*/ 14 h 29"/>
                <a:gd name="T4" fmla="*/ 24 w 24"/>
                <a:gd name="T5" fmla="*/ 0 h 29"/>
              </a:gdLst>
              <a:ahLst/>
              <a:cxnLst>
                <a:cxn ang="0">
                  <a:pos x="T0" y="T1"/>
                </a:cxn>
                <a:cxn ang="0">
                  <a:pos x="T2" y="T3"/>
                </a:cxn>
                <a:cxn ang="0">
                  <a:pos x="T4" y="T5"/>
                </a:cxn>
              </a:cxnLst>
              <a:rect l="0" t="0" r="r" b="b"/>
              <a:pathLst>
                <a:path w="24" h="29">
                  <a:moveTo>
                    <a:pt x="0" y="29"/>
                  </a:moveTo>
                  <a:lnTo>
                    <a:pt x="10" y="1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8" name="Freeform 589"/>
            <p:cNvSpPr>
              <a:spLocks/>
            </p:cNvSpPr>
            <p:nvPr/>
          </p:nvSpPr>
          <p:spPr bwMode="auto">
            <a:xfrm>
              <a:off x="1714" y="610"/>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9" name="Line 590"/>
            <p:cNvSpPr>
              <a:spLocks noChangeShapeType="1"/>
            </p:cNvSpPr>
            <p:nvPr/>
          </p:nvSpPr>
          <p:spPr bwMode="auto">
            <a:xfrm flipV="1">
              <a:off x="1736"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30" name="Freeform 591"/>
            <p:cNvSpPr>
              <a:spLocks/>
            </p:cNvSpPr>
            <p:nvPr/>
          </p:nvSpPr>
          <p:spPr bwMode="auto">
            <a:xfrm>
              <a:off x="1754" y="591"/>
              <a:ext cx="22" cy="8"/>
            </a:xfrm>
            <a:custGeom>
              <a:avLst/>
              <a:gdLst>
                <a:gd name="T0" fmla="*/ 0 w 29"/>
                <a:gd name="T1" fmla="*/ 14 h 14"/>
                <a:gd name="T2" fmla="*/ 14 w 29"/>
                <a:gd name="T3" fmla="*/ 4 h 14"/>
                <a:gd name="T4" fmla="*/ 29 w 29"/>
                <a:gd name="T5" fmla="*/ 0 h 14"/>
              </a:gdLst>
              <a:ahLst/>
              <a:cxnLst>
                <a:cxn ang="0">
                  <a:pos x="T0" y="T1"/>
                </a:cxn>
                <a:cxn ang="0">
                  <a:pos x="T2" y="T3"/>
                </a:cxn>
                <a:cxn ang="0">
                  <a:pos x="T4" y="T5"/>
                </a:cxn>
              </a:cxnLst>
              <a:rect l="0" t="0" r="r" b="b"/>
              <a:pathLst>
                <a:path w="29" h="14">
                  <a:moveTo>
                    <a:pt x="0" y="14"/>
                  </a:moveTo>
                  <a:lnTo>
                    <a:pt x="14" y="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1" name="Freeform 592"/>
            <p:cNvSpPr>
              <a:spLocks/>
            </p:cNvSpPr>
            <p:nvPr/>
          </p:nvSpPr>
          <p:spPr bwMode="auto">
            <a:xfrm>
              <a:off x="1776" y="586"/>
              <a:ext cx="18" cy="5"/>
            </a:xfrm>
            <a:custGeom>
              <a:avLst/>
              <a:gdLst>
                <a:gd name="T0" fmla="*/ 0 w 24"/>
                <a:gd name="T1" fmla="*/ 10 h 10"/>
                <a:gd name="T2" fmla="*/ 14 w 24"/>
                <a:gd name="T3" fmla="*/ 5 h 10"/>
                <a:gd name="T4" fmla="*/ 24 w 24"/>
                <a:gd name="T5" fmla="*/ 0 h 10"/>
              </a:gdLst>
              <a:ahLst/>
              <a:cxnLst>
                <a:cxn ang="0">
                  <a:pos x="T0" y="T1"/>
                </a:cxn>
                <a:cxn ang="0">
                  <a:pos x="T2" y="T3"/>
                </a:cxn>
                <a:cxn ang="0">
                  <a:pos x="T4" y="T5"/>
                </a:cxn>
              </a:cxnLst>
              <a:rect l="0" t="0" r="r" b="b"/>
              <a:pathLst>
                <a:path w="24" h="10">
                  <a:moveTo>
                    <a:pt x="0" y="10"/>
                  </a:moveTo>
                  <a:lnTo>
                    <a:pt x="14" y="5"/>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2" name="Freeform 593"/>
            <p:cNvSpPr>
              <a:spLocks/>
            </p:cNvSpPr>
            <p:nvPr/>
          </p:nvSpPr>
          <p:spPr bwMode="auto">
            <a:xfrm>
              <a:off x="1794" y="586"/>
              <a:ext cx="18" cy="0"/>
            </a:xfrm>
            <a:custGeom>
              <a:avLst/>
              <a:gdLst>
                <a:gd name="T0" fmla="*/ 0 w 24"/>
                <a:gd name="T1" fmla="*/ 9 w 24"/>
                <a:gd name="T2" fmla="*/ 24 w 24"/>
              </a:gdLst>
              <a:ahLst/>
              <a:cxnLst>
                <a:cxn ang="0">
                  <a:pos x="T0" y="0"/>
                </a:cxn>
                <a:cxn ang="0">
                  <a:pos x="T1" y="0"/>
                </a:cxn>
                <a:cxn ang="0">
                  <a:pos x="T2" y="0"/>
                </a:cxn>
              </a:cxnLst>
              <a:rect l="0" t="0" r="r" b="b"/>
              <a:pathLst>
                <a:path w="24">
                  <a:moveTo>
                    <a:pt x="0" y="0"/>
                  </a:moveTo>
                  <a:lnTo>
                    <a:pt x="9"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3" name="Freeform 594"/>
            <p:cNvSpPr>
              <a:spLocks/>
            </p:cNvSpPr>
            <p:nvPr/>
          </p:nvSpPr>
          <p:spPr bwMode="auto">
            <a:xfrm>
              <a:off x="1812" y="586"/>
              <a:ext cx="21" cy="0"/>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4" name="Freeform 595"/>
            <p:cNvSpPr>
              <a:spLocks/>
            </p:cNvSpPr>
            <p:nvPr/>
          </p:nvSpPr>
          <p:spPr bwMode="auto">
            <a:xfrm>
              <a:off x="1833" y="586"/>
              <a:ext cx="18" cy="5"/>
            </a:xfrm>
            <a:custGeom>
              <a:avLst/>
              <a:gdLst>
                <a:gd name="T0" fmla="*/ 0 w 24"/>
                <a:gd name="T1" fmla="*/ 0 h 10"/>
                <a:gd name="T2" fmla="*/ 10 w 24"/>
                <a:gd name="T3" fmla="*/ 5 h 10"/>
                <a:gd name="T4" fmla="*/ 24 w 24"/>
                <a:gd name="T5" fmla="*/ 10 h 10"/>
              </a:gdLst>
              <a:ahLst/>
              <a:cxnLst>
                <a:cxn ang="0">
                  <a:pos x="T0" y="T1"/>
                </a:cxn>
                <a:cxn ang="0">
                  <a:pos x="T2" y="T3"/>
                </a:cxn>
                <a:cxn ang="0">
                  <a:pos x="T4" y="T5"/>
                </a:cxn>
              </a:cxnLst>
              <a:rect l="0" t="0" r="r" b="b"/>
              <a:pathLst>
                <a:path w="24" h="10">
                  <a:moveTo>
                    <a:pt x="0" y="0"/>
                  </a:moveTo>
                  <a:lnTo>
                    <a:pt x="10" y="5"/>
                  </a:lnTo>
                  <a:lnTo>
                    <a:pt x="24"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5" name="Freeform 596"/>
            <p:cNvSpPr>
              <a:spLocks/>
            </p:cNvSpPr>
            <p:nvPr/>
          </p:nvSpPr>
          <p:spPr bwMode="auto">
            <a:xfrm>
              <a:off x="1851" y="591"/>
              <a:ext cx="22" cy="8"/>
            </a:xfrm>
            <a:custGeom>
              <a:avLst/>
              <a:gdLst>
                <a:gd name="T0" fmla="*/ 0 w 29"/>
                <a:gd name="T1" fmla="*/ 0 h 14"/>
                <a:gd name="T2" fmla="*/ 15 w 29"/>
                <a:gd name="T3" fmla="*/ 4 h 14"/>
                <a:gd name="T4" fmla="*/ 29 w 29"/>
                <a:gd name="T5" fmla="*/ 14 h 14"/>
              </a:gdLst>
              <a:ahLst/>
              <a:cxnLst>
                <a:cxn ang="0">
                  <a:pos x="T0" y="T1"/>
                </a:cxn>
                <a:cxn ang="0">
                  <a:pos x="T2" y="T3"/>
                </a:cxn>
                <a:cxn ang="0">
                  <a:pos x="T4" y="T5"/>
                </a:cxn>
              </a:cxnLst>
              <a:rect l="0" t="0" r="r" b="b"/>
              <a:pathLst>
                <a:path w="29" h="14">
                  <a:moveTo>
                    <a:pt x="0" y="0"/>
                  </a:moveTo>
                  <a:lnTo>
                    <a:pt x="15" y="4"/>
                  </a:lnTo>
                  <a:lnTo>
                    <a:pt x="29" y="1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6" name="Line 597"/>
            <p:cNvSpPr>
              <a:spLocks noChangeShapeType="1"/>
            </p:cNvSpPr>
            <p:nvPr/>
          </p:nvSpPr>
          <p:spPr bwMode="auto">
            <a:xfrm>
              <a:off x="1873"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37" name="Freeform 598"/>
            <p:cNvSpPr>
              <a:spLocks/>
            </p:cNvSpPr>
            <p:nvPr/>
          </p:nvSpPr>
          <p:spPr bwMode="auto">
            <a:xfrm>
              <a:off x="1891" y="610"/>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8" name="Freeform 599"/>
            <p:cNvSpPr>
              <a:spLocks/>
            </p:cNvSpPr>
            <p:nvPr/>
          </p:nvSpPr>
          <p:spPr bwMode="auto">
            <a:xfrm>
              <a:off x="1913" y="626"/>
              <a:ext cx="18" cy="17"/>
            </a:xfrm>
            <a:custGeom>
              <a:avLst/>
              <a:gdLst>
                <a:gd name="T0" fmla="*/ 0 w 24"/>
                <a:gd name="T1" fmla="*/ 0 h 29"/>
                <a:gd name="T2" fmla="*/ 14 w 24"/>
                <a:gd name="T3" fmla="*/ 14 h 29"/>
                <a:gd name="T4" fmla="*/ 24 w 24"/>
                <a:gd name="T5" fmla="*/ 29 h 29"/>
              </a:gdLst>
              <a:ahLst/>
              <a:cxnLst>
                <a:cxn ang="0">
                  <a:pos x="T0" y="T1"/>
                </a:cxn>
                <a:cxn ang="0">
                  <a:pos x="T2" y="T3"/>
                </a:cxn>
                <a:cxn ang="0">
                  <a:pos x="T4" y="T5"/>
                </a:cxn>
              </a:cxnLst>
              <a:rect l="0" t="0" r="r" b="b"/>
              <a:pathLst>
                <a:path w="24" h="29">
                  <a:moveTo>
                    <a:pt x="0" y="0"/>
                  </a:moveTo>
                  <a:lnTo>
                    <a:pt x="14" y="14"/>
                  </a:lnTo>
                  <a:lnTo>
                    <a:pt x="24"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9" name="Freeform 600"/>
            <p:cNvSpPr>
              <a:spLocks/>
            </p:cNvSpPr>
            <p:nvPr/>
          </p:nvSpPr>
          <p:spPr bwMode="auto">
            <a:xfrm>
              <a:off x="1931" y="643"/>
              <a:ext cx="18" cy="21"/>
            </a:xfrm>
            <a:custGeom>
              <a:avLst/>
              <a:gdLst>
                <a:gd name="T0" fmla="*/ 0 w 24"/>
                <a:gd name="T1" fmla="*/ 0 h 38"/>
                <a:gd name="T2" fmla="*/ 9 w 24"/>
                <a:gd name="T3" fmla="*/ 19 h 38"/>
                <a:gd name="T4" fmla="*/ 24 w 24"/>
                <a:gd name="T5" fmla="*/ 38 h 38"/>
              </a:gdLst>
              <a:ahLst/>
              <a:cxnLst>
                <a:cxn ang="0">
                  <a:pos x="T0" y="T1"/>
                </a:cxn>
                <a:cxn ang="0">
                  <a:pos x="T2" y="T3"/>
                </a:cxn>
                <a:cxn ang="0">
                  <a:pos x="T4" y="T5"/>
                </a:cxn>
              </a:cxnLst>
              <a:rect l="0" t="0" r="r" b="b"/>
              <a:pathLst>
                <a:path w="24" h="38">
                  <a:moveTo>
                    <a:pt x="0" y="0"/>
                  </a:moveTo>
                  <a:lnTo>
                    <a:pt x="9" y="19"/>
                  </a:lnTo>
                  <a:lnTo>
                    <a:pt x="24" y="3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40" name="Freeform 601"/>
            <p:cNvSpPr>
              <a:spLocks/>
            </p:cNvSpPr>
            <p:nvPr/>
          </p:nvSpPr>
          <p:spPr bwMode="auto">
            <a:xfrm>
              <a:off x="1949" y="664"/>
              <a:ext cx="21" cy="22"/>
            </a:xfrm>
            <a:custGeom>
              <a:avLst/>
              <a:gdLst>
                <a:gd name="T0" fmla="*/ 0 w 29"/>
                <a:gd name="T1" fmla="*/ 0 h 39"/>
                <a:gd name="T2" fmla="*/ 14 w 29"/>
                <a:gd name="T3" fmla="*/ 19 h 39"/>
                <a:gd name="T4" fmla="*/ 29 w 29"/>
                <a:gd name="T5" fmla="*/ 39 h 39"/>
              </a:gdLst>
              <a:ahLst/>
              <a:cxnLst>
                <a:cxn ang="0">
                  <a:pos x="T0" y="T1"/>
                </a:cxn>
                <a:cxn ang="0">
                  <a:pos x="T2" y="T3"/>
                </a:cxn>
                <a:cxn ang="0">
                  <a:pos x="T4" y="T5"/>
                </a:cxn>
              </a:cxnLst>
              <a:rect l="0" t="0" r="r" b="b"/>
              <a:pathLst>
                <a:path w="29" h="39">
                  <a:moveTo>
                    <a:pt x="0" y="0"/>
                  </a:moveTo>
                  <a:lnTo>
                    <a:pt x="14" y="19"/>
                  </a:lnTo>
                  <a:lnTo>
                    <a:pt x="29" y="3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41" name="Freeform 602"/>
            <p:cNvSpPr>
              <a:spLocks/>
            </p:cNvSpPr>
            <p:nvPr/>
          </p:nvSpPr>
          <p:spPr bwMode="auto">
            <a:xfrm>
              <a:off x="1970" y="686"/>
              <a:ext cx="18" cy="26"/>
            </a:xfrm>
            <a:custGeom>
              <a:avLst/>
              <a:gdLst>
                <a:gd name="T0" fmla="*/ 0 w 24"/>
                <a:gd name="T1" fmla="*/ 0 h 47"/>
                <a:gd name="T2" fmla="*/ 9 w 24"/>
                <a:gd name="T3" fmla="*/ 24 h 47"/>
                <a:gd name="T4" fmla="*/ 24 w 24"/>
                <a:gd name="T5" fmla="*/ 47 h 47"/>
              </a:gdLst>
              <a:ahLst/>
              <a:cxnLst>
                <a:cxn ang="0">
                  <a:pos x="T0" y="T1"/>
                </a:cxn>
                <a:cxn ang="0">
                  <a:pos x="T2" y="T3"/>
                </a:cxn>
                <a:cxn ang="0">
                  <a:pos x="T4" y="T5"/>
                </a:cxn>
              </a:cxnLst>
              <a:rect l="0" t="0" r="r" b="b"/>
              <a:pathLst>
                <a:path w="24" h="47">
                  <a:moveTo>
                    <a:pt x="0" y="0"/>
                  </a:moveTo>
                  <a:lnTo>
                    <a:pt x="9" y="24"/>
                  </a:lnTo>
                  <a:lnTo>
                    <a:pt x="24" y="4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42" name="Freeform 603"/>
            <p:cNvSpPr>
              <a:spLocks/>
            </p:cNvSpPr>
            <p:nvPr/>
          </p:nvSpPr>
          <p:spPr bwMode="auto">
            <a:xfrm>
              <a:off x="1988" y="712"/>
              <a:ext cx="21" cy="27"/>
            </a:xfrm>
            <a:custGeom>
              <a:avLst/>
              <a:gdLst>
                <a:gd name="T0" fmla="*/ 0 w 28"/>
                <a:gd name="T1" fmla="*/ 0 h 48"/>
                <a:gd name="T2" fmla="*/ 14 w 28"/>
                <a:gd name="T3" fmla="*/ 24 h 48"/>
                <a:gd name="T4" fmla="*/ 28 w 28"/>
                <a:gd name="T5" fmla="*/ 48 h 48"/>
              </a:gdLst>
              <a:ahLst/>
              <a:cxnLst>
                <a:cxn ang="0">
                  <a:pos x="T0" y="T1"/>
                </a:cxn>
                <a:cxn ang="0">
                  <a:pos x="T2" y="T3"/>
                </a:cxn>
                <a:cxn ang="0">
                  <a:pos x="T4" y="T5"/>
                </a:cxn>
              </a:cxnLst>
              <a:rect l="0" t="0" r="r" b="b"/>
              <a:pathLst>
                <a:path w="28" h="48">
                  <a:moveTo>
                    <a:pt x="0" y="0"/>
                  </a:moveTo>
                  <a:lnTo>
                    <a:pt x="14" y="24"/>
                  </a:lnTo>
                  <a:lnTo>
                    <a:pt x="28"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43" name="Line 604"/>
            <p:cNvSpPr>
              <a:spLocks noChangeShapeType="1"/>
            </p:cNvSpPr>
            <p:nvPr/>
          </p:nvSpPr>
          <p:spPr bwMode="auto">
            <a:xfrm>
              <a:off x="2009"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44" name="Freeform 605"/>
            <p:cNvSpPr>
              <a:spLocks/>
            </p:cNvSpPr>
            <p:nvPr/>
          </p:nvSpPr>
          <p:spPr bwMode="auto">
            <a:xfrm>
              <a:off x="2027" y="769"/>
              <a:ext cx="22" cy="33"/>
            </a:xfrm>
            <a:custGeom>
              <a:avLst/>
              <a:gdLst>
                <a:gd name="T0" fmla="*/ 0 w 29"/>
                <a:gd name="T1" fmla="*/ 0 h 58"/>
                <a:gd name="T2" fmla="*/ 15 w 29"/>
                <a:gd name="T3" fmla="*/ 29 h 58"/>
                <a:gd name="T4" fmla="*/ 29 w 29"/>
                <a:gd name="T5" fmla="*/ 58 h 58"/>
              </a:gdLst>
              <a:ahLst/>
              <a:cxnLst>
                <a:cxn ang="0">
                  <a:pos x="T0" y="T1"/>
                </a:cxn>
                <a:cxn ang="0">
                  <a:pos x="T2" y="T3"/>
                </a:cxn>
                <a:cxn ang="0">
                  <a:pos x="T4" y="T5"/>
                </a:cxn>
              </a:cxnLst>
              <a:rect l="0" t="0" r="r" b="b"/>
              <a:pathLst>
                <a:path w="29" h="58">
                  <a:moveTo>
                    <a:pt x="0" y="0"/>
                  </a:moveTo>
                  <a:lnTo>
                    <a:pt x="15"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45" name="Line 606"/>
            <p:cNvSpPr>
              <a:spLocks noChangeShapeType="1"/>
            </p:cNvSpPr>
            <p:nvPr/>
          </p:nvSpPr>
          <p:spPr bwMode="auto">
            <a:xfrm>
              <a:off x="2049"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46" name="Line 607"/>
            <p:cNvSpPr>
              <a:spLocks noChangeShapeType="1"/>
            </p:cNvSpPr>
            <p:nvPr/>
          </p:nvSpPr>
          <p:spPr bwMode="auto">
            <a:xfrm>
              <a:off x="2067"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47" name="Freeform 608"/>
            <p:cNvSpPr>
              <a:spLocks/>
            </p:cNvSpPr>
            <p:nvPr/>
          </p:nvSpPr>
          <p:spPr bwMode="auto">
            <a:xfrm>
              <a:off x="2085" y="872"/>
              <a:ext cx="22" cy="35"/>
            </a:xfrm>
            <a:custGeom>
              <a:avLst/>
              <a:gdLst>
                <a:gd name="T0" fmla="*/ 0 w 29"/>
                <a:gd name="T1" fmla="*/ 0 h 62"/>
                <a:gd name="T2" fmla="*/ 15 w 29"/>
                <a:gd name="T3" fmla="*/ 28 h 62"/>
                <a:gd name="T4" fmla="*/ 29 w 29"/>
                <a:gd name="T5" fmla="*/ 62 h 62"/>
              </a:gdLst>
              <a:ahLst/>
              <a:cxnLst>
                <a:cxn ang="0">
                  <a:pos x="T0" y="T1"/>
                </a:cxn>
                <a:cxn ang="0">
                  <a:pos x="T2" y="T3"/>
                </a:cxn>
                <a:cxn ang="0">
                  <a:pos x="T4" y="T5"/>
                </a:cxn>
              </a:cxnLst>
              <a:rect l="0" t="0" r="r" b="b"/>
              <a:pathLst>
                <a:path w="29" h="62">
                  <a:moveTo>
                    <a:pt x="0" y="0"/>
                  </a:moveTo>
                  <a:lnTo>
                    <a:pt x="15" y="28"/>
                  </a:lnTo>
                  <a:lnTo>
                    <a:pt x="29" y="6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48" name="Line 609"/>
            <p:cNvSpPr>
              <a:spLocks noChangeShapeType="1"/>
            </p:cNvSpPr>
            <p:nvPr/>
          </p:nvSpPr>
          <p:spPr bwMode="auto">
            <a:xfrm>
              <a:off x="2107"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49" name="Freeform 610"/>
            <p:cNvSpPr>
              <a:spLocks/>
            </p:cNvSpPr>
            <p:nvPr/>
          </p:nvSpPr>
          <p:spPr bwMode="auto">
            <a:xfrm>
              <a:off x="2125" y="945"/>
              <a:ext cx="22" cy="40"/>
            </a:xfrm>
            <a:custGeom>
              <a:avLst/>
              <a:gdLst>
                <a:gd name="T0" fmla="*/ 0 w 29"/>
                <a:gd name="T1" fmla="*/ 0 h 72"/>
                <a:gd name="T2" fmla="*/ 14 w 29"/>
                <a:gd name="T3" fmla="*/ 34 h 72"/>
                <a:gd name="T4" fmla="*/ 29 w 29"/>
                <a:gd name="T5" fmla="*/ 72 h 72"/>
              </a:gdLst>
              <a:ahLst/>
              <a:cxnLst>
                <a:cxn ang="0">
                  <a:pos x="T0" y="T1"/>
                </a:cxn>
                <a:cxn ang="0">
                  <a:pos x="T2" y="T3"/>
                </a:cxn>
                <a:cxn ang="0">
                  <a:pos x="T4" y="T5"/>
                </a:cxn>
              </a:cxnLst>
              <a:rect l="0" t="0" r="r" b="b"/>
              <a:pathLst>
                <a:path w="29" h="72">
                  <a:moveTo>
                    <a:pt x="0" y="0"/>
                  </a:moveTo>
                  <a:lnTo>
                    <a:pt x="14" y="34"/>
                  </a:lnTo>
                  <a:lnTo>
                    <a:pt x="29"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50" name="Line 611"/>
            <p:cNvSpPr>
              <a:spLocks noChangeShapeType="1"/>
            </p:cNvSpPr>
            <p:nvPr/>
          </p:nvSpPr>
          <p:spPr bwMode="auto">
            <a:xfrm>
              <a:off x="2147"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51" name="Line 612"/>
            <p:cNvSpPr>
              <a:spLocks noChangeShapeType="1"/>
            </p:cNvSpPr>
            <p:nvPr/>
          </p:nvSpPr>
          <p:spPr bwMode="auto">
            <a:xfrm>
              <a:off x="2165"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52" name="Freeform 613"/>
            <p:cNvSpPr>
              <a:spLocks/>
            </p:cNvSpPr>
            <p:nvPr/>
          </p:nvSpPr>
          <p:spPr bwMode="auto">
            <a:xfrm>
              <a:off x="2183" y="1063"/>
              <a:ext cx="21" cy="41"/>
            </a:xfrm>
            <a:custGeom>
              <a:avLst/>
              <a:gdLst>
                <a:gd name="T0" fmla="*/ 0 w 28"/>
                <a:gd name="T1" fmla="*/ 0 h 72"/>
                <a:gd name="T2" fmla="*/ 14 w 28"/>
                <a:gd name="T3" fmla="*/ 34 h 72"/>
                <a:gd name="T4" fmla="*/ 28 w 28"/>
                <a:gd name="T5" fmla="*/ 72 h 72"/>
              </a:gdLst>
              <a:ahLst/>
              <a:cxnLst>
                <a:cxn ang="0">
                  <a:pos x="T0" y="T1"/>
                </a:cxn>
                <a:cxn ang="0">
                  <a:pos x="T2" y="T3"/>
                </a:cxn>
                <a:cxn ang="0">
                  <a:pos x="T4" y="T5"/>
                </a:cxn>
              </a:cxnLst>
              <a:rect l="0" t="0" r="r" b="b"/>
              <a:pathLst>
                <a:path w="28" h="72">
                  <a:moveTo>
                    <a:pt x="0" y="0"/>
                  </a:moveTo>
                  <a:lnTo>
                    <a:pt x="14" y="34"/>
                  </a:lnTo>
                  <a:lnTo>
                    <a:pt x="28"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53" name="Line 614"/>
            <p:cNvSpPr>
              <a:spLocks noChangeShapeType="1"/>
            </p:cNvSpPr>
            <p:nvPr/>
          </p:nvSpPr>
          <p:spPr bwMode="auto">
            <a:xfrm>
              <a:off x="2204"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54" name="Freeform 615"/>
            <p:cNvSpPr>
              <a:spLocks/>
            </p:cNvSpPr>
            <p:nvPr/>
          </p:nvSpPr>
          <p:spPr bwMode="auto">
            <a:xfrm>
              <a:off x="2222" y="1144"/>
              <a:ext cx="22"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55" name="Freeform 616"/>
            <p:cNvSpPr>
              <a:spLocks/>
            </p:cNvSpPr>
            <p:nvPr/>
          </p:nvSpPr>
          <p:spPr bwMode="auto">
            <a:xfrm>
              <a:off x="2244" y="1182"/>
              <a:ext cx="18" cy="40"/>
            </a:xfrm>
            <a:custGeom>
              <a:avLst/>
              <a:gdLst>
                <a:gd name="T0" fmla="*/ 0 w 24"/>
                <a:gd name="T1" fmla="*/ 0 h 72"/>
                <a:gd name="T2" fmla="*/ 10 w 24"/>
                <a:gd name="T3" fmla="*/ 34 h 72"/>
                <a:gd name="T4" fmla="*/ 24 w 24"/>
                <a:gd name="T5" fmla="*/ 72 h 72"/>
              </a:gdLst>
              <a:ahLst/>
              <a:cxnLst>
                <a:cxn ang="0">
                  <a:pos x="T0" y="T1"/>
                </a:cxn>
                <a:cxn ang="0">
                  <a:pos x="T2" y="T3"/>
                </a:cxn>
                <a:cxn ang="0">
                  <a:pos x="T4" y="T5"/>
                </a:cxn>
              </a:cxnLst>
              <a:rect l="0" t="0" r="r" b="b"/>
              <a:pathLst>
                <a:path w="24" h="72">
                  <a:moveTo>
                    <a:pt x="0" y="0"/>
                  </a:moveTo>
                  <a:lnTo>
                    <a:pt x="10" y="34"/>
                  </a:lnTo>
                  <a:lnTo>
                    <a:pt x="24"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56" name="Freeform 617"/>
            <p:cNvSpPr>
              <a:spLocks/>
            </p:cNvSpPr>
            <p:nvPr/>
          </p:nvSpPr>
          <p:spPr bwMode="auto">
            <a:xfrm>
              <a:off x="2262" y="1222"/>
              <a:ext cx="21"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57" name="Line 618"/>
            <p:cNvSpPr>
              <a:spLocks noChangeShapeType="1"/>
            </p:cNvSpPr>
            <p:nvPr/>
          </p:nvSpPr>
          <p:spPr bwMode="auto">
            <a:xfrm>
              <a:off x="2283"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58" name="Line 619"/>
            <p:cNvSpPr>
              <a:spLocks noChangeShapeType="1"/>
            </p:cNvSpPr>
            <p:nvPr/>
          </p:nvSpPr>
          <p:spPr bwMode="auto">
            <a:xfrm>
              <a:off x="2301"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59" name="Freeform 620"/>
            <p:cNvSpPr>
              <a:spLocks/>
            </p:cNvSpPr>
            <p:nvPr/>
          </p:nvSpPr>
          <p:spPr bwMode="auto">
            <a:xfrm>
              <a:off x="2319" y="1336"/>
              <a:ext cx="22" cy="38"/>
            </a:xfrm>
            <a:custGeom>
              <a:avLst/>
              <a:gdLst>
                <a:gd name="T0" fmla="*/ 0 w 29"/>
                <a:gd name="T1" fmla="*/ 0 h 67"/>
                <a:gd name="T2" fmla="*/ 14 w 29"/>
                <a:gd name="T3" fmla="*/ 33 h 67"/>
                <a:gd name="T4" fmla="*/ 29 w 29"/>
                <a:gd name="T5" fmla="*/ 67 h 67"/>
              </a:gdLst>
              <a:ahLst/>
              <a:cxnLst>
                <a:cxn ang="0">
                  <a:pos x="T0" y="T1"/>
                </a:cxn>
                <a:cxn ang="0">
                  <a:pos x="T2" y="T3"/>
                </a:cxn>
                <a:cxn ang="0">
                  <a:pos x="T4" y="T5"/>
                </a:cxn>
              </a:cxnLst>
              <a:rect l="0" t="0" r="r" b="b"/>
              <a:pathLst>
                <a:path w="29" h="67">
                  <a:moveTo>
                    <a:pt x="0" y="0"/>
                  </a:moveTo>
                  <a:lnTo>
                    <a:pt x="14" y="33"/>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60" name="Line 621"/>
            <p:cNvSpPr>
              <a:spLocks noChangeShapeType="1"/>
            </p:cNvSpPr>
            <p:nvPr/>
          </p:nvSpPr>
          <p:spPr bwMode="auto">
            <a:xfrm>
              <a:off x="2341"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61" name="Freeform 622"/>
            <p:cNvSpPr>
              <a:spLocks/>
            </p:cNvSpPr>
            <p:nvPr/>
          </p:nvSpPr>
          <p:spPr bwMode="auto">
            <a:xfrm>
              <a:off x="2359" y="1409"/>
              <a:ext cx="22" cy="32"/>
            </a:xfrm>
            <a:custGeom>
              <a:avLst/>
              <a:gdLst>
                <a:gd name="T0" fmla="*/ 0 w 29"/>
                <a:gd name="T1" fmla="*/ 0 h 58"/>
                <a:gd name="T2" fmla="*/ 14 w 29"/>
                <a:gd name="T3" fmla="*/ 29 h 58"/>
                <a:gd name="T4" fmla="*/ 29 w 29"/>
                <a:gd name="T5" fmla="*/ 58 h 58"/>
              </a:gdLst>
              <a:ahLst/>
              <a:cxnLst>
                <a:cxn ang="0">
                  <a:pos x="T0" y="T1"/>
                </a:cxn>
                <a:cxn ang="0">
                  <a:pos x="T2" y="T3"/>
                </a:cxn>
                <a:cxn ang="0">
                  <a:pos x="T4" y="T5"/>
                </a:cxn>
              </a:cxnLst>
              <a:rect l="0" t="0" r="r" b="b"/>
              <a:pathLst>
                <a:path w="29" h="58">
                  <a:moveTo>
                    <a:pt x="0" y="0"/>
                  </a:moveTo>
                  <a:lnTo>
                    <a:pt x="14"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62" name="Line 623"/>
            <p:cNvSpPr>
              <a:spLocks noChangeShapeType="1"/>
            </p:cNvSpPr>
            <p:nvPr/>
          </p:nvSpPr>
          <p:spPr bwMode="auto">
            <a:xfrm>
              <a:off x="2381"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63" name="Line 624"/>
            <p:cNvSpPr>
              <a:spLocks noChangeShapeType="1"/>
            </p:cNvSpPr>
            <p:nvPr/>
          </p:nvSpPr>
          <p:spPr bwMode="auto">
            <a:xfrm>
              <a:off x="2399"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64" name="Freeform 625"/>
            <p:cNvSpPr>
              <a:spLocks/>
            </p:cNvSpPr>
            <p:nvPr/>
          </p:nvSpPr>
          <p:spPr bwMode="auto">
            <a:xfrm>
              <a:off x="2416" y="1506"/>
              <a:ext cx="22" cy="30"/>
            </a:xfrm>
            <a:custGeom>
              <a:avLst/>
              <a:gdLst>
                <a:gd name="T0" fmla="*/ 0 w 29"/>
                <a:gd name="T1" fmla="*/ 0 h 53"/>
                <a:gd name="T2" fmla="*/ 15 w 29"/>
                <a:gd name="T3" fmla="*/ 29 h 53"/>
                <a:gd name="T4" fmla="*/ 29 w 29"/>
                <a:gd name="T5" fmla="*/ 53 h 53"/>
              </a:gdLst>
              <a:ahLst/>
              <a:cxnLst>
                <a:cxn ang="0">
                  <a:pos x="T0" y="T1"/>
                </a:cxn>
                <a:cxn ang="0">
                  <a:pos x="T2" y="T3"/>
                </a:cxn>
                <a:cxn ang="0">
                  <a:pos x="T4" y="T5"/>
                </a:cxn>
              </a:cxnLst>
              <a:rect l="0" t="0" r="r" b="b"/>
              <a:pathLst>
                <a:path w="29" h="53">
                  <a:moveTo>
                    <a:pt x="0" y="0"/>
                  </a:moveTo>
                  <a:lnTo>
                    <a:pt x="15" y="29"/>
                  </a:lnTo>
                  <a:lnTo>
                    <a:pt x="29" y="5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65" name="Line 626"/>
            <p:cNvSpPr>
              <a:spLocks noChangeShapeType="1"/>
            </p:cNvSpPr>
            <p:nvPr/>
          </p:nvSpPr>
          <p:spPr bwMode="auto">
            <a:xfrm>
              <a:off x="2438"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66" name="Freeform 627"/>
            <p:cNvSpPr>
              <a:spLocks/>
            </p:cNvSpPr>
            <p:nvPr/>
          </p:nvSpPr>
          <p:spPr bwMode="auto">
            <a:xfrm>
              <a:off x="2456" y="1566"/>
              <a:ext cx="22" cy="27"/>
            </a:xfrm>
            <a:custGeom>
              <a:avLst/>
              <a:gdLst>
                <a:gd name="T0" fmla="*/ 0 w 29"/>
                <a:gd name="T1" fmla="*/ 0 h 48"/>
                <a:gd name="T2" fmla="*/ 15 w 29"/>
                <a:gd name="T3" fmla="*/ 24 h 48"/>
                <a:gd name="T4" fmla="*/ 29 w 29"/>
                <a:gd name="T5" fmla="*/ 48 h 48"/>
              </a:gdLst>
              <a:ahLst/>
              <a:cxnLst>
                <a:cxn ang="0">
                  <a:pos x="T0" y="T1"/>
                </a:cxn>
                <a:cxn ang="0">
                  <a:pos x="T2" y="T3"/>
                </a:cxn>
                <a:cxn ang="0">
                  <a:pos x="T4" y="T5"/>
                </a:cxn>
              </a:cxnLst>
              <a:rect l="0" t="0" r="r" b="b"/>
              <a:pathLst>
                <a:path w="29" h="48">
                  <a:moveTo>
                    <a:pt x="0" y="0"/>
                  </a:moveTo>
                  <a:lnTo>
                    <a:pt x="15" y="24"/>
                  </a:lnTo>
                  <a:lnTo>
                    <a:pt x="29"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67" name="Line 628"/>
            <p:cNvSpPr>
              <a:spLocks noChangeShapeType="1"/>
            </p:cNvSpPr>
            <p:nvPr/>
          </p:nvSpPr>
          <p:spPr bwMode="auto">
            <a:xfrm>
              <a:off x="2478"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68" name="Freeform 629"/>
            <p:cNvSpPr>
              <a:spLocks/>
            </p:cNvSpPr>
            <p:nvPr/>
          </p:nvSpPr>
          <p:spPr bwMode="auto">
            <a:xfrm>
              <a:off x="2496" y="1617"/>
              <a:ext cx="22" cy="24"/>
            </a:xfrm>
            <a:custGeom>
              <a:avLst/>
              <a:gdLst>
                <a:gd name="T0" fmla="*/ 0 w 29"/>
                <a:gd name="T1" fmla="*/ 0 h 43"/>
                <a:gd name="T2" fmla="*/ 14 w 29"/>
                <a:gd name="T3" fmla="*/ 19 h 43"/>
                <a:gd name="T4" fmla="*/ 29 w 29"/>
                <a:gd name="T5" fmla="*/ 43 h 43"/>
              </a:gdLst>
              <a:ahLst/>
              <a:cxnLst>
                <a:cxn ang="0">
                  <a:pos x="T0" y="T1"/>
                </a:cxn>
                <a:cxn ang="0">
                  <a:pos x="T2" y="T3"/>
                </a:cxn>
                <a:cxn ang="0">
                  <a:pos x="T4" y="T5"/>
                </a:cxn>
              </a:cxnLst>
              <a:rect l="0" t="0" r="r" b="b"/>
              <a:pathLst>
                <a:path w="29" h="43">
                  <a:moveTo>
                    <a:pt x="0" y="0"/>
                  </a:moveTo>
                  <a:lnTo>
                    <a:pt x="14" y="19"/>
                  </a:lnTo>
                  <a:lnTo>
                    <a:pt x="29" y="4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69" name="Line 630"/>
            <p:cNvSpPr>
              <a:spLocks noChangeShapeType="1"/>
            </p:cNvSpPr>
            <p:nvPr/>
          </p:nvSpPr>
          <p:spPr bwMode="auto">
            <a:xfrm>
              <a:off x="2518"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70" name="Line 631"/>
            <p:cNvSpPr>
              <a:spLocks noChangeShapeType="1"/>
            </p:cNvSpPr>
            <p:nvPr/>
          </p:nvSpPr>
          <p:spPr bwMode="auto">
            <a:xfrm>
              <a:off x="2536"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71" name="Freeform 632"/>
            <p:cNvSpPr>
              <a:spLocks/>
            </p:cNvSpPr>
            <p:nvPr/>
          </p:nvSpPr>
          <p:spPr bwMode="auto">
            <a:xfrm>
              <a:off x="2554" y="1686"/>
              <a:ext cx="21" cy="20"/>
            </a:xfrm>
            <a:custGeom>
              <a:avLst/>
              <a:gdLst>
                <a:gd name="T0" fmla="*/ 0 w 29"/>
                <a:gd name="T1" fmla="*/ 0 h 34"/>
                <a:gd name="T2" fmla="*/ 14 w 29"/>
                <a:gd name="T3" fmla="*/ 20 h 34"/>
                <a:gd name="T4" fmla="*/ 29 w 29"/>
                <a:gd name="T5" fmla="*/ 34 h 34"/>
              </a:gdLst>
              <a:ahLst/>
              <a:cxnLst>
                <a:cxn ang="0">
                  <a:pos x="T0" y="T1"/>
                </a:cxn>
                <a:cxn ang="0">
                  <a:pos x="T2" y="T3"/>
                </a:cxn>
                <a:cxn ang="0">
                  <a:pos x="T4" y="T5"/>
                </a:cxn>
              </a:cxnLst>
              <a:rect l="0" t="0" r="r" b="b"/>
              <a:pathLst>
                <a:path w="29" h="34">
                  <a:moveTo>
                    <a:pt x="0" y="0"/>
                  </a:moveTo>
                  <a:lnTo>
                    <a:pt x="14" y="20"/>
                  </a:lnTo>
                  <a:lnTo>
                    <a:pt x="29" y="3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72" name="Line 633"/>
            <p:cNvSpPr>
              <a:spLocks noChangeShapeType="1"/>
            </p:cNvSpPr>
            <p:nvPr/>
          </p:nvSpPr>
          <p:spPr bwMode="auto">
            <a:xfrm>
              <a:off x="2575"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73" name="Freeform 634"/>
            <p:cNvSpPr>
              <a:spLocks/>
            </p:cNvSpPr>
            <p:nvPr/>
          </p:nvSpPr>
          <p:spPr bwMode="auto">
            <a:xfrm>
              <a:off x="2593" y="1725"/>
              <a:ext cx="21" cy="15"/>
            </a:xfrm>
            <a:custGeom>
              <a:avLst/>
              <a:gdLst>
                <a:gd name="T0" fmla="*/ 0 w 28"/>
                <a:gd name="T1" fmla="*/ 0 h 28"/>
                <a:gd name="T2" fmla="*/ 14 w 28"/>
                <a:gd name="T3" fmla="*/ 14 h 28"/>
                <a:gd name="T4" fmla="*/ 28 w 28"/>
                <a:gd name="T5" fmla="*/ 28 h 28"/>
              </a:gdLst>
              <a:ahLst/>
              <a:cxnLst>
                <a:cxn ang="0">
                  <a:pos x="T0" y="T1"/>
                </a:cxn>
                <a:cxn ang="0">
                  <a:pos x="T2" y="T3"/>
                </a:cxn>
                <a:cxn ang="0">
                  <a:pos x="T4" y="T5"/>
                </a:cxn>
              </a:cxnLst>
              <a:rect l="0" t="0" r="r" b="b"/>
              <a:pathLst>
                <a:path w="28" h="28">
                  <a:moveTo>
                    <a:pt x="0" y="0"/>
                  </a:moveTo>
                  <a:lnTo>
                    <a:pt x="14" y="14"/>
                  </a:lnTo>
                  <a:lnTo>
                    <a:pt x="28" y="2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74" name="Line 635"/>
            <p:cNvSpPr>
              <a:spLocks noChangeShapeType="1"/>
            </p:cNvSpPr>
            <p:nvPr/>
          </p:nvSpPr>
          <p:spPr bwMode="auto">
            <a:xfrm>
              <a:off x="2614"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75" name="Freeform 636"/>
            <p:cNvSpPr>
              <a:spLocks/>
            </p:cNvSpPr>
            <p:nvPr/>
          </p:nvSpPr>
          <p:spPr bwMode="auto">
            <a:xfrm>
              <a:off x="2632" y="1757"/>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76" name="Line 637"/>
            <p:cNvSpPr>
              <a:spLocks noChangeShapeType="1"/>
            </p:cNvSpPr>
            <p:nvPr/>
          </p:nvSpPr>
          <p:spPr bwMode="auto">
            <a:xfrm>
              <a:off x="2654"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77" name="Line 638"/>
            <p:cNvSpPr>
              <a:spLocks noChangeShapeType="1"/>
            </p:cNvSpPr>
            <p:nvPr/>
          </p:nvSpPr>
          <p:spPr bwMode="auto">
            <a:xfrm>
              <a:off x="2672"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78" name="Freeform 639"/>
            <p:cNvSpPr>
              <a:spLocks/>
            </p:cNvSpPr>
            <p:nvPr/>
          </p:nvSpPr>
          <p:spPr bwMode="auto">
            <a:xfrm>
              <a:off x="2690" y="1797"/>
              <a:ext cx="22" cy="11"/>
            </a:xfrm>
            <a:custGeom>
              <a:avLst/>
              <a:gdLst>
                <a:gd name="T0" fmla="*/ 0 w 29"/>
                <a:gd name="T1" fmla="*/ 0 h 19"/>
                <a:gd name="T2" fmla="*/ 14 w 29"/>
                <a:gd name="T3" fmla="*/ 10 h 19"/>
                <a:gd name="T4" fmla="*/ 29 w 29"/>
                <a:gd name="T5" fmla="*/ 19 h 19"/>
              </a:gdLst>
              <a:ahLst/>
              <a:cxnLst>
                <a:cxn ang="0">
                  <a:pos x="T0" y="T1"/>
                </a:cxn>
                <a:cxn ang="0">
                  <a:pos x="T2" y="T3"/>
                </a:cxn>
                <a:cxn ang="0">
                  <a:pos x="T4" y="T5"/>
                </a:cxn>
              </a:cxnLst>
              <a:rect l="0" t="0" r="r" b="b"/>
              <a:pathLst>
                <a:path w="29" h="19">
                  <a:moveTo>
                    <a:pt x="0" y="0"/>
                  </a:moveTo>
                  <a:lnTo>
                    <a:pt x="14" y="10"/>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79" name="Line 640"/>
            <p:cNvSpPr>
              <a:spLocks noChangeShapeType="1"/>
            </p:cNvSpPr>
            <p:nvPr/>
          </p:nvSpPr>
          <p:spPr bwMode="auto">
            <a:xfrm>
              <a:off x="2712"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80" name="Freeform 641"/>
            <p:cNvSpPr>
              <a:spLocks/>
            </p:cNvSpPr>
            <p:nvPr/>
          </p:nvSpPr>
          <p:spPr bwMode="auto">
            <a:xfrm>
              <a:off x="2730" y="1819"/>
              <a:ext cx="22" cy="11"/>
            </a:xfrm>
            <a:custGeom>
              <a:avLst/>
              <a:gdLst>
                <a:gd name="T0" fmla="*/ 0 w 29"/>
                <a:gd name="T1" fmla="*/ 0 h 19"/>
                <a:gd name="T2" fmla="*/ 14 w 29"/>
                <a:gd name="T3" fmla="*/ 9 h 19"/>
                <a:gd name="T4" fmla="*/ 29 w 29"/>
                <a:gd name="T5" fmla="*/ 19 h 19"/>
              </a:gdLst>
              <a:ahLst/>
              <a:cxnLst>
                <a:cxn ang="0">
                  <a:pos x="T0" y="T1"/>
                </a:cxn>
                <a:cxn ang="0">
                  <a:pos x="T2" y="T3"/>
                </a:cxn>
                <a:cxn ang="0">
                  <a:pos x="T4" y="T5"/>
                </a:cxn>
              </a:cxnLst>
              <a:rect l="0" t="0" r="r" b="b"/>
              <a:pathLst>
                <a:path w="29" h="19">
                  <a:moveTo>
                    <a:pt x="0" y="0"/>
                  </a:moveTo>
                  <a:lnTo>
                    <a:pt x="14" y="9"/>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81" name="Line 642"/>
            <p:cNvSpPr>
              <a:spLocks noChangeShapeType="1"/>
            </p:cNvSpPr>
            <p:nvPr/>
          </p:nvSpPr>
          <p:spPr bwMode="auto">
            <a:xfrm>
              <a:off x="2752"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82" name="Line 643"/>
            <p:cNvSpPr>
              <a:spLocks noChangeShapeType="1"/>
            </p:cNvSpPr>
            <p:nvPr/>
          </p:nvSpPr>
          <p:spPr bwMode="auto">
            <a:xfrm>
              <a:off x="2770"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83" name="Freeform 644"/>
            <p:cNvSpPr>
              <a:spLocks/>
            </p:cNvSpPr>
            <p:nvPr/>
          </p:nvSpPr>
          <p:spPr bwMode="auto">
            <a:xfrm>
              <a:off x="2788" y="1846"/>
              <a:ext cx="21" cy="5"/>
            </a:xfrm>
            <a:custGeom>
              <a:avLst/>
              <a:gdLst>
                <a:gd name="T0" fmla="*/ 0 w 28"/>
                <a:gd name="T1" fmla="*/ 0 h 9"/>
                <a:gd name="T2" fmla="*/ 14 w 28"/>
                <a:gd name="T3" fmla="*/ 4 h 9"/>
                <a:gd name="T4" fmla="*/ 28 w 28"/>
                <a:gd name="T5" fmla="*/ 9 h 9"/>
              </a:gdLst>
              <a:ahLst/>
              <a:cxnLst>
                <a:cxn ang="0">
                  <a:pos x="T0" y="T1"/>
                </a:cxn>
                <a:cxn ang="0">
                  <a:pos x="T2" y="T3"/>
                </a:cxn>
                <a:cxn ang="0">
                  <a:pos x="T4" y="T5"/>
                </a:cxn>
              </a:cxnLst>
              <a:rect l="0" t="0" r="r" b="b"/>
              <a:pathLst>
                <a:path w="28" h="9">
                  <a:moveTo>
                    <a:pt x="0" y="0"/>
                  </a:moveTo>
                  <a:lnTo>
                    <a:pt x="14" y="4"/>
                  </a:lnTo>
                  <a:lnTo>
                    <a:pt x="28"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84" name="Line 645"/>
            <p:cNvSpPr>
              <a:spLocks noChangeShapeType="1"/>
            </p:cNvSpPr>
            <p:nvPr/>
          </p:nvSpPr>
          <p:spPr bwMode="auto">
            <a:xfrm>
              <a:off x="2809"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85" name="Freeform 646"/>
            <p:cNvSpPr>
              <a:spLocks/>
            </p:cNvSpPr>
            <p:nvPr/>
          </p:nvSpPr>
          <p:spPr bwMode="auto">
            <a:xfrm>
              <a:off x="2827" y="1857"/>
              <a:ext cx="22" cy="5"/>
            </a:xfrm>
            <a:custGeom>
              <a:avLst/>
              <a:gdLst>
                <a:gd name="T0" fmla="*/ 0 w 29"/>
                <a:gd name="T1" fmla="*/ 0 h 9"/>
                <a:gd name="T2" fmla="*/ 15 w 29"/>
                <a:gd name="T3" fmla="*/ 5 h 9"/>
                <a:gd name="T4" fmla="*/ 29 w 29"/>
                <a:gd name="T5" fmla="*/ 9 h 9"/>
              </a:gdLst>
              <a:ahLst/>
              <a:cxnLst>
                <a:cxn ang="0">
                  <a:pos x="T0" y="T1"/>
                </a:cxn>
                <a:cxn ang="0">
                  <a:pos x="T2" y="T3"/>
                </a:cxn>
                <a:cxn ang="0">
                  <a:pos x="T4" y="T5"/>
                </a:cxn>
              </a:cxnLst>
              <a:rect l="0" t="0" r="r" b="b"/>
              <a:pathLst>
                <a:path w="29" h="9">
                  <a:moveTo>
                    <a:pt x="0" y="0"/>
                  </a:moveTo>
                  <a:lnTo>
                    <a:pt x="15" y="5"/>
                  </a:lnTo>
                  <a:lnTo>
                    <a:pt x="29"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86" name="Line 647"/>
            <p:cNvSpPr>
              <a:spLocks noChangeShapeType="1"/>
            </p:cNvSpPr>
            <p:nvPr/>
          </p:nvSpPr>
          <p:spPr bwMode="auto">
            <a:xfrm>
              <a:off x="2849"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87" name="Freeform 648"/>
            <p:cNvSpPr>
              <a:spLocks/>
            </p:cNvSpPr>
            <p:nvPr/>
          </p:nvSpPr>
          <p:spPr bwMode="auto">
            <a:xfrm>
              <a:off x="2867" y="1868"/>
              <a:ext cx="21" cy="5"/>
            </a:xfrm>
            <a:custGeom>
              <a:avLst/>
              <a:gdLst>
                <a:gd name="T0" fmla="*/ 0 w 29"/>
                <a:gd name="T1" fmla="*/ 0 h 10"/>
                <a:gd name="T2" fmla="*/ 14 w 29"/>
                <a:gd name="T3" fmla="*/ 5 h 10"/>
                <a:gd name="T4" fmla="*/ 29 w 29"/>
                <a:gd name="T5" fmla="*/ 10 h 10"/>
              </a:gdLst>
              <a:ahLst/>
              <a:cxnLst>
                <a:cxn ang="0">
                  <a:pos x="T0" y="T1"/>
                </a:cxn>
                <a:cxn ang="0">
                  <a:pos x="T2" y="T3"/>
                </a:cxn>
                <a:cxn ang="0">
                  <a:pos x="T4" y="T5"/>
                </a:cxn>
              </a:cxnLst>
              <a:rect l="0" t="0" r="r" b="b"/>
              <a:pathLst>
                <a:path w="29" h="10">
                  <a:moveTo>
                    <a:pt x="0" y="0"/>
                  </a:moveTo>
                  <a:lnTo>
                    <a:pt x="14" y="5"/>
                  </a:lnTo>
                  <a:lnTo>
                    <a:pt x="29"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88" name="Line 649"/>
            <p:cNvSpPr>
              <a:spLocks noChangeShapeType="1"/>
            </p:cNvSpPr>
            <p:nvPr/>
          </p:nvSpPr>
          <p:spPr bwMode="auto">
            <a:xfrm>
              <a:off x="2888"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89" name="Line 650"/>
            <p:cNvSpPr>
              <a:spLocks noChangeShapeType="1"/>
            </p:cNvSpPr>
            <p:nvPr/>
          </p:nvSpPr>
          <p:spPr bwMode="auto">
            <a:xfrm>
              <a:off x="2906"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90" name="Freeform 651"/>
            <p:cNvSpPr>
              <a:spLocks/>
            </p:cNvSpPr>
            <p:nvPr/>
          </p:nvSpPr>
          <p:spPr bwMode="auto">
            <a:xfrm>
              <a:off x="2924" y="1881"/>
              <a:ext cx="22" cy="3"/>
            </a:xfrm>
            <a:custGeom>
              <a:avLst/>
              <a:gdLst>
                <a:gd name="T0" fmla="*/ 0 w 29"/>
                <a:gd name="T1" fmla="*/ 0 h 5"/>
                <a:gd name="T2" fmla="*/ 14 w 29"/>
                <a:gd name="T3" fmla="*/ 5 h 5"/>
                <a:gd name="T4" fmla="*/ 29 w 29"/>
                <a:gd name="T5" fmla="*/ 5 h 5"/>
              </a:gdLst>
              <a:ahLst/>
              <a:cxnLst>
                <a:cxn ang="0">
                  <a:pos x="T0" y="T1"/>
                </a:cxn>
                <a:cxn ang="0">
                  <a:pos x="T2" y="T3"/>
                </a:cxn>
                <a:cxn ang="0">
                  <a:pos x="T4" y="T5"/>
                </a:cxn>
              </a:cxnLst>
              <a:rect l="0" t="0" r="r" b="b"/>
              <a:pathLst>
                <a:path w="29" h="5">
                  <a:moveTo>
                    <a:pt x="0" y="0"/>
                  </a:moveTo>
                  <a:lnTo>
                    <a:pt x="14"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91" name="Line 652"/>
            <p:cNvSpPr>
              <a:spLocks noChangeShapeType="1"/>
            </p:cNvSpPr>
            <p:nvPr/>
          </p:nvSpPr>
          <p:spPr bwMode="auto">
            <a:xfrm>
              <a:off x="2946"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92" name="Freeform 653"/>
            <p:cNvSpPr>
              <a:spLocks/>
            </p:cNvSpPr>
            <p:nvPr/>
          </p:nvSpPr>
          <p:spPr bwMode="auto">
            <a:xfrm>
              <a:off x="2964" y="1887"/>
              <a:ext cx="21" cy="2"/>
            </a:xfrm>
            <a:custGeom>
              <a:avLst/>
              <a:gdLst>
                <a:gd name="T0" fmla="*/ 0 w 28"/>
                <a:gd name="T1" fmla="*/ 0 h 4"/>
                <a:gd name="T2" fmla="*/ 14 w 28"/>
                <a:gd name="T3" fmla="*/ 4 h 4"/>
                <a:gd name="T4" fmla="*/ 28 w 28"/>
                <a:gd name="T5" fmla="*/ 4 h 4"/>
              </a:gdLst>
              <a:ahLst/>
              <a:cxnLst>
                <a:cxn ang="0">
                  <a:pos x="T0" y="T1"/>
                </a:cxn>
                <a:cxn ang="0">
                  <a:pos x="T2" y="T3"/>
                </a:cxn>
                <a:cxn ang="0">
                  <a:pos x="T4" y="T5"/>
                </a:cxn>
              </a:cxnLst>
              <a:rect l="0" t="0" r="r" b="b"/>
              <a:pathLst>
                <a:path w="28" h="4">
                  <a:moveTo>
                    <a:pt x="0" y="0"/>
                  </a:moveTo>
                  <a:lnTo>
                    <a:pt x="14" y="4"/>
                  </a:lnTo>
                  <a:lnTo>
                    <a:pt x="28"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93" name="Line 654"/>
            <p:cNvSpPr>
              <a:spLocks noChangeShapeType="1"/>
            </p:cNvSpPr>
            <p:nvPr/>
          </p:nvSpPr>
          <p:spPr bwMode="auto">
            <a:xfrm>
              <a:off x="2985"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94" name="Line 655"/>
            <p:cNvSpPr>
              <a:spLocks noChangeShapeType="1"/>
            </p:cNvSpPr>
            <p:nvPr/>
          </p:nvSpPr>
          <p:spPr bwMode="auto">
            <a:xfrm>
              <a:off x="3003"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95" name="Freeform 656"/>
            <p:cNvSpPr>
              <a:spLocks/>
            </p:cNvSpPr>
            <p:nvPr/>
          </p:nvSpPr>
          <p:spPr bwMode="auto">
            <a:xfrm>
              <a:off x="3021" y="1892"/>
              <a:ext cx="22" cy="3"/>
            </a:xfrm>
            <a:custGeom>
              <a:avLst/>
              <a:gdLst>
                <a:gd name="T0" fmla="*/ 0 w 29"/>
                <a:gd name="T1" fmla="*/ 0 h 5"/>
                <a:gd name="T2" fmla="*/ 15 w 29"/>
                <a:gd name="T3" fmla="*/ 5 h 5"/>
                <a:gd name="T4" fmla="*/ 29 w 29"/>
                <a:gd name="T5" fmla="*/ 5 h 5"/>
              </a:gdLst>
              <a:ahLst/>
              <a:cxnLst>
                <a:cxn ang="0">
                  <a:pos x="T0" y="T1"/>
                </a:cxn>
                <a:cxn ang="0">
                  <a:pos x="T2" y="T3"/>
                </a:cxn>
                <a:cxn ang="0">
                  <a:pos x="T4" y="T5"/>
                </a:cxn>
              </a:cxnLst>
              <a:rect l="0" t="0" r="r" b="b"/>
              <a:pathLst>
                <a:path w="29" h="5">
                  <a:moveTo>
                    <a:pt x="0" y="0"/>
                  </a:moveTo>
                  <a:lnTo>
                    <a:pt x="15"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96" name="Line 657"/>
            <p:cNvSpPr>
              <a:spLocks noChangeShapeType="1"/>
            </p:cNvSpPr>
            <p:nvPr/>
          </p:nvSpPr>
          <p:spPr bwMode="auto">
            <a:xfrm>
              <a:off x="3043"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97" name="Freeform 658"/>
            <p:cNvSpPr>
              <a:spLocks/>
            </p:cNvSpPr>
            <p:nvPr/>
          </p:nvSpPr>
          <p:spPr bwMode="auto">
            <a:xfrm>
              <a:off x="3061" y="1895"/>
              <a:ext cx="22" cy="2"/>
            </a:xfrm>
            <a:custGeom>
              <a:avLst/>
              <a:gdLst>
                <a:gd name="T0" fmla="*/ 0 w 29"/>
                <a:gd name="T1" fmla="*/ 0 h 5"/>
                <a:gd name="T2" fmla="*/ 15 w 29"/>
                <a:gd name="T3" fmla="*/ 0 h 5"/>
                <a:gd name="T4" fmla="*/ 29 w 29"/>
                <a:gd name="T5" fmla="*/ 5 h 5"/>
              </a:gdLst>
              <a:ahLst/>
              <a:cxnLst>
                <a:cxn ang="0">
                  <a:pos x="T0" y="T1"/>
                </a:cxn>
                <a:cxn ang="0">
                  <a:pos x="T2" y="T3"/>
                </a:cxn>
                <a:cxn ang="0">
                  <a:pos x="T4" y="T5"/>
                </a:cxn>
              </a:cxnLst>
              <a:rect l="0" t="0" r="r" b="b"/>
              <a:pathLst>
                <a:path w="29" h="5">
                  <a:moveTo>
                    <a:pt x="0" y="0"/>
                  </a:moveTo>
                  <a:lnTo>
                    <a:pt x="15" y="0"/>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98" name="Line 659"/>
            <p:cNvSpPr>
              <a:spLocks noChangeShapeType="1"/>
            </p:cNvSpPr>
            <p:nvPr/>
          </p:nvSpPr>
          <p:spPr bwMode="auto">
            <a:xfrm>
              <a:off x="308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99" name="Freeform 660"/>
            <p:cNvSpPr>
              <a:spLocks/>
            </p:cNvSpPr>
            <p:nvPr/>
          </p:nvSpPr>
          <p:spPr bwMode="auto">
            <a:xfrm>
              <a:off x="3101" y="1897"/>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00" name="Line 661"/>
            <p:cNvSpPr>
              <a:spLocks noChangeShapeType="1"/>
            </p:cNvSpPr>
            <p:nvPr/>
          </p:nvSpPr>
          <p:spPr bwMode="auto">
            <a:xfrm>
              <a:off x="312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01" name="Freeform 662"/>
            <p:cNvSpPr>
              <a:spLocks/>
            </p:cNvSpPr>
            <p:nvPr/>
          </p:nvSpPr>
          <p:spPr bwMode="auto">
            <a:xfrm>
              <a:off x="3141" y="1897"/>
              <a:ext cx="18" cy="3"/>
            </a:xfrm>
            <a:custGeom>
              <a:avLst/>
              <a:gdLst>
                <a:gd name="T0" fmla="*/ 0 w 24"/>
                <a:gd name="T1" fmla="*/ 0 h 5"/>
                <a:gd name="T2" fmla="*/ 9 w 24"/>
                <a:gd name="T3" fmla="*/ 0 h 5"/>
                <a:gd name="T4" fmla="*/ 24 w 24"/>
                <a:gd name="T5" fmla="*/ 5 h 5"/>
              </a:gdLst>
              <a:ahLst/>
              <a:cxnLst>
                <a:cxn ang="0">
                  <a:pos x="T0" y="T1"/>
                </a:cxn>
                <a:cxn ang="0">
                  <a:pos x="T2" y="T3"/>
                </a:cxn>
                <a:cxn ang="0">
                  <a:pos x="T4" y="T5"/>
                </a:cxn>
              </a:cxnLst>
              <a:rect l="0" t="0" r="r" b="b"/>
              <a:pathLst>
                <a:path w="24" h="5">
                  <a:moveTo>
                    <a:pt x="0" y="0"/>
                  </a:moveTo>
                  <a:lnTo>
                    <a:pt x="9" y="0"/>
                  </a:lnTo>
                  <a:lnTo>
                    <a:pt x="24"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02" name="Freeform 663"/>
            <p:cNvSpPr>
              <a:spLocks/>
            </p:cNvSpPr>
            <p:nvPr/>
          </p:nvSpPr>
          <p:spPr bwMode="auto">
            <a:xfrm>
              <a:off x="3159"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03" name="Line 664"/>
            <p:cNvSpPr>
              <a:spLocks noChangeShapeType="1"/>
            </p:cNvSpPr>
            <p:nvPr/>
          </p:nvSpPr>
          <p:spPr bwMode="auto">
            <a:xfrm>
              <a:off x="318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04" name="Freeform 665"/>
            <p:cNvSpPr>
              <a:spLocks/>
            </p:cNvSpPr>
            <p:nvPr/>
          </p:nvSpPr>
          <p:spPr bwMode="auto">
            <a:xfrm>
              <a:off x="3198" y="1900"/>
              <a:ext cx="21"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05" name="Line 666"/>
            <p:cNvSpPr>
              <a:spLocks noChangeShapeType="1"/>
            </p:cNvSpPr>
            <p:nvPr/>
          </p:nvSpPr>
          <p:spPr bwMode="auto">
            <a:xfrm>
              <a:off x="321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06" name="Line 667"/>
            <p:cNvSpPr>
              <a:spLocks noChangeShapeType="1"/>
            </p:cNvSpPr>
            <p:nvPr/>
          </p:nvSpPr>
          <p:spPr bwMode="auto">
            <a:xfrm>
              <a:off x="3237"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07" name="Freeform 668"/>
            <p:cNvSpPr>
              <a:spLocks/>
            </p:cNvSpPr>
            <p:nvPr/>
          </p:nvSpPr>
          <p:spPr bwMode="auto">
            <a:xfrm>
              <a:off x="3255" y="1900"/>
              <a:ext cx="22" cy="2"/>
            </a:xfrm>
            <a:custGeom>
              <a:avLst/>
              <a:gdLst>
                <a:gd name="T0" fmla="*/ 0 w 29"/>
                <a:gd name="T1" fmla="*/ 0 h 4"/>
                <a:gd name="T2" fmla="*/ 15 w 29"/>
                <a:gd name="T3" fmla="*/ 0 h 4"/>
                <a:gd name="T4" fmla="*/ 29 w 29"/>
                <a:gd name="T5" fmla="*/ 4 h 4"/>
              </a:gdLst>
              <a:ahLst/>
              <a:cxnLst>
                <a:cxn ang="0">
                  <a:pos x="T0" y="T1"/>
                </a:cxn>
                <a:cxn ang="0">
                  <a:pos x="T2" y="T3"/>
                </a:cxn>
                <a:cxn ang="0">
                  <a:pos x="T4" y="T5"/>
                </a:cxn>
              </a:cxnLst>
              <a:rect l="0" t="0" r="r" b="b"/>
              <a:pathLst>
                <a:path w="29" h="4">
                  <a:moveTo>
                    <a:pt x="0" y="0"/>
                  </a:moveTo>
                  <a:lnTo>
                    <a:pt x="15" y="0"/>
                  </a:lnTo>
                  <a:lnTo>
                    <a:pt x="29"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08" name="Line 669"/>
            <p:cNvSpPr>
              <a:spLocks noChangeShapeType="1"/>
            </p:cNvSpPr>
            <p:nvPr/>
          </p:nvSpPr>
          <p:spPr bwMode="auto">
            <a:xfrm>
              <a:off x="327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09" name="Freeform 670"/>
            <p:cNvSpPr>
              <a:spLocks/>
            </p:cNvSpPr>
            <p:nvPr/>
          </p:nvSpPr>
          <p:spPr bwMode="auto">
            <a:xfrm>
              <a:off x="3295" y="1902"/>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10" name="Line 671"/>
            <p:cNvSpPr>
              <a:spLocks noChangeShapeType="1"/>
            </p:cNvSpPr>
            <p:nvPr/>
          </p:nvSpPr>
          <p:spPr bwMode="auto">
            <a:xfrm>
              <a:off x="331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11" name="Freeform 672"/>
            <p:cNvSpPr>
              <a:spLocks/>
            </p:cNvSpPr>
            <p:nvPr/>
          </p:nvSpPr>
          <p:spPr bwMode="auto">
            <a:xfrm>
              <a:off x="3335"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12" name="Line 673"/>
            <p:cNvSpPr>
              <a:spLocks noChangeShapeType="1"/>
            </p:cNvSpPr>
            <p:nvPr/>
          </p:nvSpPr>
          <p:spPr bwMode="auto">
            <a:xfrm>
              <a:off x="3356"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13" name="Freeform 674"/>
            <p:cNvSpPr>
              <a:spLocks/>
            </p:cNvSpPr>
            <p:nvPr/>
          </p:nvSpPr>
          <p:spPr bwMode="auto">
            <a:xfrm>
              <a:off x="288" y="1901"/>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grpSp>
      <p:grpSp>
        <p:nvGrpSpPr>
          <p:cNvPr id="1514" name="Group 675"/>
          <p:cNvGrpSpPr>
            <a:grpSpLocks/>
          </p:cNvGrpSpPr>
          <p:nvPr/>
        </p:nvGrpSpPr>
        <p:grpSpPr bwMode="auto">
          <a:xfrm rot="-16200000">
            <a:off x="5177631" y="2674144"/>
            <a:ext cx="2322513" cy="136525"/>
            <a:chOff x="253" y="586"/>
            <a:chExt cx="3121" cy="1317"/>
          </a:xfrm>
        </p:grpSpPr>
        <p:sp>
          <p:nvSpPr>
            <p:cNvPr id="1515" name="Line 676"/>
            <p:cNvSpPr>
              <a:spLocks noChangeShapeType="1"/>
            </p:cNvSpPr>
            <p:nvPr/>
          </p:nvSpPr>
          <p:spPr bwMode="auto">
            <a:xfrm>
              <a:off x="253"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16" name="Freeform 677"/>
            <p:cNvSpPr>
              <a:spLocks/>
            </p:cNvSpPr>
            <p:nvPr/>
          </p:nvSpPr>
          <p:spPr bwMode="auto">
            <a:xfrm>
              <a:off x="271"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17" name="Freeform 678"/>
            <p:cNvSpPr>
              <a:spLocks/>
            </p:cNvSpPr>
            <p:nvPr/>
          </p:nvSpPr>
          <p:spPr bwMode="auto">
            <a:xfrm>
              <a:off x="310" y="1902"/>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18" name="Line 679"/>
            <p:cNvSpPr>
              <a:spLocks noChangeShapeType="1"/>
            </p:cNvSpPr>
            <p:nvPr/>
          </p:nvSpPr>
          <p:spPr bwMode="auto">
            <a:xfrm>
              <a:off x="332"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19" name="Freeform 680"/>
            <p:cNvSpPr>
              <a:spLocks/>
            </p:cNvSpPr>
            <p:nvPr/>
          </p:nvSpPr>
          <p:spPr bwMode="auto">
            <a:xfrm>
              <a:off x="350" y="1900"/>
              <a:ext cx="22" cy="2"/>
            </a:xfrm>
            <a:custGeom>
              <a:avLst/>
              <a:gdLst>
                <a:gd name="T0" fmla="*/ 0 w 29"/>
                <a:gd name="T1" fmla="*/ 4 h 4"/>
                <a:gd name="T2" fmla="*/ 14 w 29"/>
                <a:gd name="T3" fmla="*/ 0 h 4"/>
                <a:gd name="T4" fmla="*/ 29 w 29"/>
                <a:gd name="T5" fmla="*/ 0 h 4"/>
              </a:gdLst>
              <a:ahLst/>
              <a:cxnLst>
                <a:cxn ang="0">
                  <a:pos x="T0" y="T1"/>
                </a:cxn>
                <a:cxn ang="0">
                  <a:pos x="T2" y="T3"/>
                </a:cxn>
                <a:cxn ang="0">
                  <a:pos x="T4" y="T5"/>
                </a:cxn>
              </a:cxnLst>
              <a:rect l="0" t="0" r="r" b="b"/>
              <a:pathLst>
                <a:path w="29" h="4">
                  <a:moveTo>
                    <a:pt x="0" y="4"/>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20" name="Line 681"/>
            <p:cNvSpPr>
              <a:spLocks noChangeShapeType="1"/>
            </p:cNvSpPr>
            <p:nvPr/>
          </p:nvSpPr>
          <p:spPr bwMode="auto">
            <a:xfrm>
              <a:off x="372"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21" name="Line 682"/>
            <p:cNvSpPr>
              <a:spLocks noChangeShapeType="1"/>
            </p:cNvSpPr>
            <p:nvPr/>
          </p:nvSpPr>
          <p:spPr bwMode="auto">
            <a:xfrm>
              <a:off x="39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22" name="Freeform 683"/>
            <p:cNvSpPr>
              <a:spLocks/>
            </p:cNvSpPr>
            <p:nvPr/>
          </p:nvSpPr>
          <p:spPr bwMode="auto">
            <a:xfrm>
              <a:off x="408" y="1900"/>
              <a:ext cx="21"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23" name="Line 684"/>
            <p:cNvSpPr>
              <a:spLocks noChangeShapeType="1"/>
            </p:cNvSpPr>
            <p:nvPr/>
          </p:nvSpPr>
          <p:spPr bwMode="auto">
            <a:xfrm>
              <a:off x="42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24" name="Freeform 685"/>
            <p:cNvSpPr>
              <a:spLocks/>
            </p:cNvSpPr>
            <p:nvPr/>
          </p:nvSpPr>
          <p:spPr bwMode="auto">
            <a:xfrm>
              <a:off x="447"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25" name="Freeform 686"/>
            <p:cNvSpPr>
              <a:spLocks/>
            </p:cNvSpPr>
            <p:nvPr/>
          </p:nvSpPr>
          <p:spPr bwMode="auto">
            <a:xfrm>
              <a:off x="468" y="1897"/>
              <a:ext cx="18" cy="3"/>
            </a:xfrm>
            <a:custGeom>
              <a:avLst/>
              <a:gdLst>
                <a:gd name="T0" fmla="*/ 0 w 24"/>
                <a:gd name="T1" fmla="*/ 5 h 5"/>
                <a:gd name="T2" fmla="*/ 15 w 24"/>
                <a:gd name="T3" fmla="*/ 0 h 5"/>
                <a:gd name="T4" fmla="*/ 24 w 24"/>
                <a:gd name="T5" fmla="*/ 0 h 5"/>
              </a:gdLst>
              <a:ahLst/>
              <a:cxnLst>
                <a:cxn ang="0">
                  <a:pos x="T0" y="T1"/>
                </a:cxn>
                <a:cxn ang="0">
                  <a:pos x="T2" y="T3"/>
                </a:cxn>
                <a:cxn ang="0">
                  <a:pos x="T4" y="T5"/>
                </a:cxn>
              </a:cxnLst>
              <a:rect l="0" t="0" r="r" b="b"/>
              <a:pathLst>
                <a:path w="24" h="5">
                  <a:moveTo>
                    <a:pt x="0" y="5"/>
                  </a:moveTo>
                  <a:lnTo>
                    <a:pt x="15"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26" name="Line 687"/>
            <p:cNvSpPr>
              <a:spLocks noChangeShapeType="1"/>
            </p:cNvSpPr>
            <p:nvPr/>
          </p:nvSpPr>
          <p:spPr bwMode="auto">
            <a:xfrm>
              <a:off x="48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27" name="Freeform 688"/>
            <p:cNvSpPr>
              <a:spLocks/>
            </p:cNvSpPr>
            <p:nvPr/>
          </p:nvSpPr>
          <p:spPr bwMode="auto">
            <a:xfrm>
              <a:off x="504" y="1897"/>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28" name="Line 689"/>
            <p:cNvSpPr>
              <a:spLocks noChangeShapeType="1"/>
            </p:cNvSpPr>
            <p:nvPr/>
          </p:nvSpPr>
          <p:spPr bwMode="auto">
            <a:xfrm>
              <a:off x="52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29" name="Freeform 690"/>
            <p:cNvSpPr>
              <a:spLocks/>
            </p:cNvSpPr>
            <p:nvPr/>
          </p:nvSpPr>
          <p:spPr bwMode="auto">
            <a:xfrm>
              <a:off x="544" y="1895"/>
              <a:ext cx="22" cy="2"/>
            </a:xfrm>
            <a:custGeom>
              <a:avLst/>
              <a:gdLst>
                <a:gd name="T0" fmla="*/ 0 w 29"/>
                <a:gd name="T1" fmla="*/ 5 h 5"/>
                <a:gd name="T2" fmla="*/ 14 w 29"/>
                <a:gd name="T3" fmla="*/ 0 h 5"/>
                <a:gd name="T4" fmla="*/ 29 w 29"/>
                <a:gd name="T5" fmla="*/ 0 h 5"/>
              </a:gdLst>
              <a:ahLst/>
              <a:cxnLst>
                <a:cxn ang="0">
                  <a:pos x="T0" y="T1"/>
                </a:cxn>
                <a:cxn ang="0">
                  <a:pos x="T2" y="T3"/>
                </a:cxn>
                <a:cxn ang="0">
                  <a:pos x="T4" y="T5"/>
                </a:cxn>
              </a:cxnLst>
              <a:rect l="0" t="0" r="r" b="b"/>
              <a:pathLst>
                <a:path w="29" h="5">
                  <a:moveTo>
                    <a:pt x="0" y="5"/>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30" name="Line 691"/>
            <p:cNvSpPr>
              <a:spLocks noChangeShapeType="1"/>
            </p:cNvSpPr>
            <p:nvPr/>
          </p:nvSpPr>
          <p:spPr bwMode="auto">
            <a:xfrm>
              <a:off x="566"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31" name="Freeform 692"/>
            <p:cNvSpPr>
              <a:spLocks/>
            </p:cNvSpPr>
            <p:nvPr/>
          </p:nvSpPr>
          <p:spPr bwMode="auto">
            <a:xfrm>
              <a:off x="584" y="1892"/>
              <a:ext cx="22" cy="3"/>
            </a:xfrm>
            <a:custGeom>
              <a:avLst/>
              <a:gdLst>
                <a:gd name="T0" fmla="*/ 0 w 29"/>
                <a:gd name="T1" fmla="*/ 5 h 5"/>
                <a:gd name="T2" fmla="*/ 14 w 29"/>
                <a:gd name="T3" fmla="*/ 5 h 5"/>
                <a:gd name="T4" fmla="*/ 29 w 29"/>
                <a:gd name="T5" fmla="*/ 0 h 5"/>
              </a:gdLst>
              <a:ahLst/>
              <a:cxnLst>
                <a:cxn ang="0">
                  <a:pos x="T0" y="T1"/>
                </a:cxn>
                <a:cxn ang="0">
                  <a:pos x="T2" y="T3"/>
                </a:cxn>
                <a:cxn ang="0">
                  <a:pos x="T4" y="T5"/>
                </a:cxn>
              </a:cxnLst>
              <a:rect l="0" t="0" r="r" b="b"/>
              <a:pathLst>
                <a:path w="29" h="5">
                  <a:moveTo>
                    <a:pt x="0" y="5"/>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32" name="Line 693"/>
            <p:cNvSpPr>
              <a:spLocks noChangeShapeType="1"/>
            </p:cNvSpPr>
            <p:nvPr/>
          </p:nvSpPr>
          <p:spPr bwMode="auto">
            <a:xfrm flipV="1">
              <a:off x="606"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33" name="Line 694"/>
            <p:cNvSpPr>
              <a:spLocks noChangeShapeType="1"/>
            </p:cNvSpPr>
            <p:nvPr/>
          </p:nvSpPr>
          <p:spPr bwMode="auto">
            <a:xfrm>
              <a:off x="624"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34" name="Freeform 695"/>
            <p:cNvSpPr>
              <a:spLocks/>
            </p:cNvSpPr>
            <p:nvPr/>
          </p:nvSpPr>
          <p:spPr bwMode="auto">
            <a:xfrm>
              <a:off x="642" y="1887"/>
              <a:ext cx="21" cy="2"/>
            </a:xfrm>
            <a:custGeom>
              <a:avLst/>
              <a:gdLst>
                <a:gd name="T0" fmla="*/ 0 w 28"/>
                <a:gd name="T1" fmla="*/ 4 h 4"/>
                <a:gd name="T2" fmla="*/ 14 w 28"/>
                <a:gd name="T3" fmla="*/ 4 h 4"/>
                <a:gd name="T4" fmla="*/ 28 w 28"/>
                <a:gd name="T5" fmla="*/ 0 h 4"/>
              </a:gdLst>
              <a:ahLst/>
              <a:cxnLst>
                <a:cxn ang="0">
                  <a:pos x="T0" y="T1"/>
                </a:cxn>
                <a:cxn ang="0">
                  <a:pos x="T2" y="T3"/>
                </a:cxn>
                <a:cxn ang="0">
                  <a:pos x="T4" y="T5"/>
                </a:cxn>
              </a:cxnLst>
              <a:rect l="0" t="0" r="r" b="b"/>
              <a:pathLst>
                <a:path w="28" h="4">
                  <a:moveTo>
                    <a:pt x="0" y="4"/>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35" name="Line 696"/>
            <p:cNvSpPr>
              <a:spLocks noChangeShapeType="1"/>
            </p:cNvSpPr>
            <p:nvPr/>
          </p:nvSpPr>
          <p:spPr bwMode="auto">
            <a:xfrm flipV="1">
              <a:off x="663"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36" name="Freeform 697"/>
            <p:cNvSpPr>
              <a:spLocks/>
            </p:cNvSpPr>
            <p:nvPr/>
          </p:nvSpPr>
          <p:spPr bwMode="auto">
            <a:xfrm>
              <a:off x="681" y="1881"/>
              <a:ext cx="22" cy="3"/>
            </a:xfrm>
            <a:custGeom>
              <a:avLst/>
              <a:gdLst>
                <a:gd name="T0" fmla="*/ 0 w 29"/>
                <a:gd name="T1" fmla="*/ 5 h 5"/>
                <a:gd name="T2" fmla="*/ 15 w 29"/>
                <a:gd name="T3" fmla="*/ 5 h 5"/>
                <a:gd name="T4" fmla="*/ 29 w 29"/>
                <a:gd name="T5" fmla="*/ 0 h 5"/>
              </a:gdLst>
              <a:ahLst/>
              <a:cxnLst>
                <a:cxn ang="0">
                  <a:pos x="T0" y="T1"/>
                </a:cxn>
                <a:cxn ang="0">
                  <a:pos x="T2" y="T3"/>
                </a:cxn>
                <a:cxn ang="0">
                  <a:pos x="T4" y="T5"/>
                </a:cxn>
              </a:cxnLst>
              <a:rect l="0" t="0" r="r" b="b"/>
              <a:pathLst>
                <a:path w="29" h="5">
                  <a:moveTo>
                    <a:pt x="0" y="5"/>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37" name="Line 698"/>
            <p:cNvSpPr>
              <a:spLocks noChangeShapeType="1"/>
            </p:cNvSpPr>
            <p:nvPr/>
          </p:nvSpPr>
          <p:spPr bwMode="auto">
            <a:xfrm flipV="1">
              <a:off x="703"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38" name="Line 699"/>
            <p:cNvSpPr>
              <a:spLocks noChangeShapeType="1"/>
            </p:cNvSpPr>
            <p:nvPr/>
          </p:nvSpPr>
          <p:spPr bwMode="auto">
            <a:xfrm flipV="1">
              <a:off x="721"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39" name="Freeform 700"/>
            <p:cNvSpPr>
              <a:spLocks/>
            </p:cNvSpPr>
            <p:nvPr/>
          </p:nvSpPr>
          <p:spPr bwMode="auto">
            <a:xfrm>
              <a:off x="739" y="1868"/>
              <a:ext cx="21" cy="5"/>
            </a:xfrm>
            <a:custGeom>
              <a:avLst/>
              <a:gdLst>
                <a:gd name="T0" fmla="*/ 0 w 29"/>
                <a:gd name="T1" fmla="*/ 10 h 10"/>
                <a:gd name="T2" fmla="*/ 15 w 29"/>
                <a:gd name="T3" fmla="*/ 5 h 10"/>
                <a:gd name="T4" fmla="*/ 29 w 29"/>
                <a:gd name="T5" fmla="*/ 0 h 10"/>
              </a:gdLst>
              <a:ahLst/>
              <a:cxnLst>
                <a:cxn ang="0">
                  <a:pos x="T0" y="T1"/>
                </a:cxn>
                <a:cxn ang="0">
                  <a:pos x="T2" y="T3"/>
                </a:cxn>
                <a:cxn ang="0">
                  <a:pos x="T4" y="T5"/>
                </a:cxn>
              </a:cxnLst>
              <a:rect l="0" t="0" r="r" b="b"/>
              <a:pathLst>
                <a:path w="29" h="10">
                  <a:moveTo>
                    <a:pt x="0" y="10"/>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40" name="Line 701"/>
            <p:cNvSpPr>
              <a:spLocks noChangeShapeType="1"/>
            </p:cNvSpPr>
            <p:nvPr/>
          </p:nvSpPr>
          <p:spPr bwMode="auto">
            <a:xfrm flipV="1">
              <a:off x="760"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41" name="Freeform 702"/>
            <p:cNvSpPr>
              <a:spLocks/>
            </p:cNvSpPr>
            <p:nvPr/>
          </p:nvSpPr>
          <p:spPr bwMode="auto">
            <a:xfrm>
              <a:off x="778" y="1857"/>
              <a:ext cx="22" cy="5"/>
            </a:xfrm>
            <a:custGeom>
              <a:avLst/>
              <a:gdLst>
                <a:gd name="T0" fmla="*/ 0 w 29"/>
                <a:gd name="T1" fmla="*/ 9 h 9"/>
                <a:gd name="T2" fmla="*/ 14 w 29"/>
                <a:gd name="T3" fmla="*/ 5 h 9"/>
                <a:gd name="T4" fmla="*/ 29 w 29"/>
                <a:gd name="T5" fmla="*/ 0 h 9"/>
              </a:gdLst>
              <a:ahLst/>
              <a:cxnLst>
                <a:cxn ang="0">
                  <a:pos x="T0" y="T1"/>
                </a:cxn>
                <a:cxn ang="0">
                  <a:pos x="T2" y="T3"/>
                </a:cxn>
                <a:cxn ang="0">
                  <a:pos x="T4" y="T5"/>
                </a:cxn>
              </a:cxnLst>
              <a:rect l="0" t="0" r="r" b="b"/>
              <a:pathLst>
                <a:path w="29" h="9">
                  <a:moveTo>
                    <a:pt x="0" y="9"/>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42" name="Line 703"/>
            <p:cNvSpPr>
              <a:spLocks noChangeShapeType="1"/>
            </p:cNvSpPr>
            <p:nvPr/>
          </p:nvSpPr>
          <p:spPr bwMode="auto">
            <a:xfrm flipV="1">
              <a:off x="800"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43" name="Freeform 704"/>
            <p:cNvSpPr>
              <a:spLocks/>
            </p:cNvSpPr>
            <p:nvPr/>
          </p:nvSpPr>
          <p:spPr bwMode="auto">
            <a:xfrm>
              <a:off x="818" y="1846"/>
              <a:ext cx="21" cy="5"/>
            </a:xfrm>
            <a:custGeom>
              <a:avLst/>
              <a:gdLst>
                <a:gd name="T0" fmla="*/ 0 w 28"/>
                <a:gd name="T1" fmla="*/ 9 h 9"/>
                <a:gd name="T2" fmla="*/ 14 w 28"/>
                <a:gd name="T3" fmla="*/ 4 h 9"/>
                <a:gd name="T4" fmla="*/ 28 w 28"/>
                <a:gd name="T5" fmla="*/ 0 h 9"/>
              </a:gdLst>
              <a:ahLst/>
              <a:cxnLst>
                <a:cxn ang="0">
                  <a:pos x="T0" y="T1"/>
                </a:cxn>
                <a:cxn ang="0">
                  <a:pos x="T2" y="T3"/>
                </a:cxn>
                <a:cxn ang="0">
                  <a:pos x="T4" y="T5"/>
                </a:cxn>
              </a:cxnLst>
              <a:rect l="0" t="0" r="r" b="b"/>
              <a:pathLst>
                <a:path w="28" h="9">
                  <a:moveTo>
                    <a:pt x="0" y="9"/>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44" name="Line 705"/>
            <p:cNvSpPr>
              <a:spLocks noChangeShapeType="1"/>
            </p:cNvSpPr>
            <p:nvPr/>
          </p:nvSpPr>
          <p:spPr bwMode="auto">
            <a:xfrm flipV="1">
              <a:off x="839"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45" name="Line 706"/>
            <p:cNvSpPr>
              <a:spLocks noChangeShapeType="1"/>
            </p:cNvSpPr>
            <p:nvPr/>
          </p:nvSpPr>
          <p:spPr bwMode="auto">
            <a:xfrm flipV="1">
              <a:off x="857"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46" name="Freeform 707"/>
            <p:cNvSpPr>
              <a:spLocks/>
            </p:cNvSpPr>
            <p:nvPr/>
          </p:nvSpPr>
          <p:spPr bwMode="auto">
            <a:xfrm>
              <a:off x="875" y="1819"/>
              <a:ext cx="22" cy="11"/>
            </a:xfrm>
            <a:custGeom>
              <a:avLst/>
              <a:gdLst>
                <a:gd name="T0" fmla="*/ 0 w 29"/>
                <a:gd name="T1" fmla="*/ 19 h 19"/>
                <a:gd name="T2" fmla="*/ 15 w 29"/>
                <a:gd name="T3" fmla="*/ 9 h 19"/>
                <a:gd name="T4" fmla="*/ 29 w 29"/>
                <a:gd name="T5" fmla="*/ 0 h 19"/>
              </a:gdLst>
              <a:ahLst/>
              <a:cxnLst>
                <a:cxn ang="0">
                  <a:pos x="T0" y="T1"/>
                </a:cxn>
                <a:cxn ang="0">
                  <a:pos x="T2" y="T3"/>
                </a:cxn>
                <a:cxn ang="0">
                  <a:pos x="T4" y="T5"/>
                </a:cxn>
              </a:cxnLst>
              <a:rect l="0" t="0" r="r" b="b"/>
              <a:pathLst>
                <a:path w="29" h="19">
                  <a:moveTo>
                    <a:pt x="0" y="19"/>
                  </a:moveTo>
                  <a:lnTo>
                    <a:pt x="15" y="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47" name="Line 708"/>
            <p:cNvSpPr>
              <a:spLocks noChangeShapeType="1"/>
            </p:cNvSpPr>
            <p:nvPr/>
          </p:nvSpPr>
          <p:spPr bwMode="auto">
            <a:xfrm flipV="1">
              <a:off x="897"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48" name="Freeform 709"/>
            <p:cNvSpPr>
              <a:spLocks/>
            </p:cNvSpPr>
            <p:nvPr/>
          </p:nvSpPr>
          <p:spPr bwMode="auto">
            <a:xfrm>
              <a:off x="915" y="1797"/>
              <a:ext cx="22" cy="11"/>
            </a:xfrm>
            <a:custGeom>
              <a:avLst/>
              <a:gdLst>
                <a:gd name="T0" fmla="*/ 0 w 29"/>
                <a:gd name="T1" fmla="*/ 19 h 19"/>
                <a:gd name="T2" fmla="*/ 15 w 29"/>
                <a:gd name="T3" fmla="*/ 10 h 19"/>
                <a:gd name="T4" fmla="*/ 29 w 29"/>
                <a:gd name="T5" fmla="*/ 0 h 19"/>
              </a:gdLst>
              <a:ahLst/>
              <a:cxnLst>
                <a:cxn ang="0">
                  <a:pos x="T0" y="T1"/>
                </a:cxn>
                <a:cxn ang="0">
                  <a:pos x="T2" y="T3"/>
                </a:cxn>
                <a:cxn ang="0">
                  <a:pos x="T4" y="T5"/>
                </a:cxn>
              </a:cxnLst>
              <a:rect l="0" t="0" r="r" b="b"/>
              <a:pathLst>
                <a:path w="29" h="19">
                  <a:moveTo>
                    <a:pt x="0" y="19"/>
                  </a:moveTo>
                  <a:lnTo>
                    <a:pt x="15" y="1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49" name="Line 710"/>
            <p:cNvSpPr>
              <a:spLocks noChangeShapeType="1"/>
            </p:cNvSpPr>
            <p:nvPr/>
          </p:nvSpPr>
          <p:spPr bwMode="auto">
            <a:xfrm flipV="1">
              <a:off x="937"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50" name="Line 711"/>
            <p:cNvSpPr>
              <a:spLocks noChangeShapeType="1"/>
            </p:cNvSpPr>
            <p:nvPr/>
          </p:nvSpPr>
          <p:spPr bwMode="auto">
            <a:xfrm flipV="1">
              <a:off x="955"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51" name="Freeform 712"/>
            <p:cNvSpPr>
              <a:spLocks/>
            </p:cNvSpPr>
            <p:nvPr/>
          </p:nvSpPr>
          <p:spPr bwMode="auto">
            <a:xfrm>
              <a:off x="973" y="1757"/>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52" name="Line 713"/>
            <p:cNvSpPr>
              <a:spLocks noChangeShapeType="1"/>
            </p:cNvSpPr>
            <p:nvPr/>
          </p:nvSpPr>
          <p:spPr bwMode="auto">
            <a:xfrm flipV="1">
              <a:off x="995"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53" name="Freeform 714"/>
            <p:cNvSpPr>
              <a:spLocks/>
            </p:cNvSpPr>
            <p:nvPr/>
          </p:nvSpPr>
          <p:spPr bwMode="auto">
            <a:xfrm>
              <a:off x="1013" y="1725"/>
              <a:ext cx="21" cy="15"/>
            </a:xfrm>
            <a:custGeom>
              <a:avLst/>
              <a:gdLst>
                <a:gd name="T0" fmla="*/ 0 w 28"/>
                <a:gd name="T1" fmla="*/ 28 h 28"/>
                <a:gd name="T2" fmla="*/ 14 w 28"/>
                <a:gd name="T3" fmla="*/ 14 h 28"/>
                <a:gd name="T4" fmla="*/ 28 w 28"/>
                <a:gd name="T5" fmla="*/ 0 h 28"/>
              </a:gdLst>
              <a:ahLst/>
              <a:cxnLst>
                <a:cxn ang="0">
                  <a:pos x="T0" y="T1"/>
                </a:cxn>
                <a:cxn ang="0">
                  <a:pos x="T2" y="T3"/>
                </a:cxn>
                <a:cxn ang="0">
                  <a:pos x="T4" y="T5"/>
                </a:cxn>
              </a:cxnLst>
              <a:rect l="0" t="0" r="r" b="b"/>
              <a:pathLst>
                <a:path w="28" h="28">
                  <a:moveTo>
                    <a:pt x="0" y="28"/>
                  </a:moveTo>
                  <a:lnTo>
                    <a:pt x="14" y="1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54" name="Line 715"/>
            <p:cNvSpPr>
              <a:spLocks noChangeShapeType="1"/>
            </p:cNvSpPr>
            <p:nvPr/>
          </p:nvSpPr>
          <p:spPr bwMode="auto">
            <a:xfrm flipV="1">
              <a:off x="1034"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55" name="Freeform 716"/>
            <p:cNvSpPr>
              <a:spLocks/>
            </p:cNvSpPr>
            <p:nvPr/>
          </p:nvSpPr>
          <p:spPr bwMode="auto">
            <a:xfrm>
              <a:off x="1052" y="1686"/>
              <a:ext cx="21" cy="20"/>
            </a:xfrm>
            <a:custGeom>
              <a:avLst/>
              <a:gdLst>
                <a:gd name="T0" fmla="*/ 0 w 29"/>
                <a:gd name="T1" fmla="*/ 34 h 34"/>
                <a:gd name="T2" fmla="*/ 15 w 29"/>
                <a:gd name="T3" fmla="*/ 20 h 34"/>
                <a:gd name="T4" fmla="*/ 29 w 29"/>
                <a:gd name="T5" fmla="*/ 0 h 34"/>
              </a:gdLst>
              <a:ahLst/>
              <a:cxnLst>
                <a:cxn ang="0">
                  <a:pos x="T0" y="T1"/>
                </a:cxn>
                <a:cxn ang="0">
                  <a:pos x="T2" y="T3"/>
                </a:cxn>
                <a:cxn ang="0">
                  <a:pos x="T4" y="T5"/>
                </a:cxn>
              </a:cxnLst>
              <a:rect l="0" t="0" r="r" b="b"/>
              <a:pathLst>
                <a:path w="29" h="34">
                  <a:moveTo>
                    <a:pt x="0" y="34"/>
                  </a:moveTo>
                  <a:lnTo>
                    <a:pt x="15" y="2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56" name="Line 717"/>
            <p:cNvSpPr>
              <a:spLocks noChangeShapeType="1"/>
            </p:cNvSpPr>
            <p:nvPr/>
          </p:nvSpPr>
          <p:spPr bwMode="auto">
            <a:xfrm flipV="1">
              <a:off x="1073"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57" name="Line 718"/>
            <p:cNvSpPr>
              <a:spLocks noChangeShapeType="1"/>
            </p:cNvSpPr>
            <p:nvPr/>
          </p:nvSpPr>
          <p:spPr bwMode="auto">
            <a:xfrm flipV="1">
              <a:off x="1091"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58" name="Freeform 719"/>
            <p:cNvSpPr>
              <a:spLocks/>
            </p:cNvSpPr>
            <p:nvPr/>
          </p:nvSpPr>
          <p:spPr bwMode="auto">
            <a:xfrm>
              <a:off x="1109" y="1617"/>
              <a:ext cx="22" cy="24"/>
            </a:xfrm>
            <a:custGeom>
              <a:avLst/>
              <a:gdLst>
                <a:gd name="T0" fmla="*/ 0 w 29"/>
                <a:gd name="T1" fmla="*/ 43 h 43"/>
                <a:gd name="T2" fmla="*/ 15 w 29"/>
                <a:gd name="T3" fmla="*/ 19 h 43"/>
                <a:gd name="T4" fmla="*/ 29 w 29"/>
                <a:gd name="T5" fmla="*/ 0 h 43"/>
              </a:gdLst>
              <a:ahLst/>
              <a:cxnLst>
                <a:cxn ang="0">
                  <a:pos x="T0" y="T1"/>
                </a:cxn>
                <a:cxn ang="0">
                  <a:pos x="T2" y="T3"/>
                </a:cxn>
                <a:cxn ang="0">
                  <a:pos x="T4" y="T5"/>
                </a:cxn>
              </a:cxnLst>
              <a:rect l="0" t="0" r="r" b="b"/>
              <a:pathLst>
                <a:path w="29" h="43">
                  <a:moveTo>
                    <a:pt x="0" y="43"/>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59" name="Line 720"/>
            <p:cNvSpPr>
              <a:spLocks noChangeShapeType="1"/>
            </p:cNvSpPr>
            <p:nvPr/>
          </p:nvSpPr>
          <p:spPr bwMode="auto">
            <a:xfrm flipV="1">
              <a:off x="1131"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60" name="Freeform 721"/>
            <p:cNvSpPr>
              <a:spLocks/>
            </p:cNvSpPr>
            <p:nvPr/>
          </p:nvSpPr>
          <p:spPr bwMode="auto">
            <a:xfrm>
              <a:off x="1149" y="1566"/>
              <a:ext cx="22" cy="27"/>
            </a:xfrm>
            <a:custGeom>
              <a:avLst/>
              <a:gdLst>
                <a:gd name="T0" fmla="*/ 0 w 29"/>
                <a:gd name="T1" fmla="*/ 48 h 48"/>
                <a:gd name="T2" fmla="*/ 14 w 29"/>
                <a:gd name="T3" fmla="*/ 24 h 48"/>
                <a:gd name="T4" fmla="*/ 29 w 29"/>
                <a:gd name="T5" fmla="*/ 0 h 48"/>
              </a:gdLst>
              <a:ahLst/>
              <a:cxnLst>
                <a:cxn ang="0">
                  <a:pos x="T0" y="T1"/>
                </a:cxn>
                <a:cxn ang="0">
                  <a:pos x="T2" y="T3"/>
                </a:cxn>
                <a:cxn ang="0">
                  <a:pos x="T4" y="T5"/>
                </a:cxn>
              </a:cxnLst>
              <a:rect l="0" t="0" r="r" b="b"/>
              <a:pathLst>
                <a:path w="29" h="48">
                  <a:moveTo>
                    <a:pt x="0" y="48"/>
                  </a:moveTo>
                  <a:lnTo>
                    <a:pt x="14" y="2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61" name="Line 722"/>
            <p:cNvSpPr>
              <a:spLocks noChangeShapeType="1"/>
            </p:cNvSpPr>
            <p:nvPr/>
          </p:nvSpPr>
          <p:spPr bwMode="auto">
            <a:xfrm flipV="1">
              <a:off x="1171"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62" name="Freeform 723"/>
            <p:cNvSpPr>
              <a:spLocks/>
            </p:cNvSpPr>
            <p:nvPr/>
          </p:nvSpPr>
          <p:spPr bwMode="auto">
            <a:xfrm>
              <a:off x="1189" y="1506"/>
              <a:ext cx="22" cy="30"/>
            </a:xfrm>
            <a:custGeom>
              <a:avLst/>
              <a:gdLst>
                <a:gd name="T0" fmla="*/ 0 w 29"/>
                <a:gd name="T1" fmla="*/ 53 h 53"/>
                <a:gd name="T2" fmla="*/ 14 w 29"/>
                <a:gd name="T3" fmla="*/ 29 h 53"/>
                <a:gd name="T4" fmla="*/ 29 w 29"/>
                <a:gd name="T5" fmla="*/ 0 h 53"/>
              </a:gdLst>
              <a:ahLst/>
              <a:cxnLst>
                <a:cxn ang="0">
                  <a:pos x="T0" y="T1"/>
                </a:cxn>
                <a:cxn ang="0">
                  <a:pos x="T2" y="T3"/>
                </a:cxn>
                <a:cxn ang="0">
                  <a:pos x="T4" y="T5"/>
                </a:cxn>
              </a:cxnLst>
              <a:rect l="0" t="0" r="r" b="b"/>
              <a:pathLst>
                <a:path w="29" h="53">
                  <a:moveTo>
                    <a:pt x="0" y="53"/>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63" name="Line 724"/>
            <p:cNvSpPr>
              <a:spLocks noChangeShapeType="1"/>
            </p:cNvSpPr>
            <p:nvPr/>
          </p:nvSpPr>
          <p:spPr bwMode="auto">
            <a:xfrm flipV="1">
              <a:off x="1211"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64" name="Line 725"/>
            <p:cNvSpPr>
              <a:spLocks noChangeShapeType="1"/>
            </p:cNvSpPr>
            <p:nvPr/>
          </p:nvSpPr>
          <p:spPr bwMode="auto">
            <a:xfrm flipV="1">
              <a:off x="1228"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65" name="Freeform 726"/>
            <p:cNvSpPr>
              <a:spLocks/>
            </p:cNvSpPr>
            <p:nvPr/>
          </p:nvSpPr>
          <p:spPr bwMode="auto">
            <a:xfrm>
              <a:off x="1246" y="1409"/>
              <a:ext cx="22" cy="32"/>
            </a:xfrm>
            <a:custGeom>
              <a:avLst/>
              <a:gdLst>
                <a:gd name="T0" fmla="*/ 0 w 29"/>
                <a:gd name="T1" fmla="*/ 58 h 58"/>
                <a:gd name="T2" fmla="*/ 15 w 29"/>
                <a:gd name="T3" fmla="*/ 29 h 58"/>
                <a:gd name="T4" fmla="*/ 29 w 29"/>
                <a:gd name="T5" fmla="*/ 0 h 58"/>
              </a:gdLst>
              <a:ahLst/>
              <a:cxnLst>
                <a:cxn ang="0">
                  <a:pos x="T0" y="T1"/>
                </a:cxn>
                <a:cxn ang="0">
                  <a:pos x="T2" y="T3"/>
                </a:cxn>
                <a:cxn ang="0">
                  <a:pos x="T4" y="T5"/>
                </a:cxn>
              </a:cxnLst>
              <a:rect l="0" t="0" r="r" b="b"/>
              <a:pathLst>
                <a:path w="29" h="58">
                  <a:moveTo>
                    <a:pt x="0" y="58"/>
                  </a:moveTo>
                  <a:lnTo>
                    <a:pt x="15"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66" name="Line 727"/>
            <p:cNvSpPr>
              <a:spLocks noChangeShapeType="1"/>
            </p:cNvSpPr>
            <p:nvPr/>
          </p:nvSpPr>
          <p:spPr bwMode="auto">
            <a:xfrm flipV="1">
              <a:off x="1268"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67" name="Freeform 728"/>
            <p:cNvSpPr>
              <a:spLocks/>
            </p:cNvSpPr>
            <p:nvPr/>
          </p:nvSpPr>
          <p:spPr bwMode="auto">
            <a:xfrm>
              <a:off x="1286" y="1336"/>
              <a:ext cx="22" cy="38"/>
            </a:xfrm>
            <a:custGeom>
              <a:avLst/>
              <a:gdLst>
                <a:gd name="T0" fmla="*/ 0 w 29"/>
                <a:gd name="T1" fmla="*/ 67 h 67"/>
                <a:gd name="T2" fmla="*/ 15 w 29"/>
                <a:gd name="T3" fmla="*/ 33 h 67"/>
                <a:gd name="T4" fmla="*/ 29 w 29"/>
                <a:gd name="T5" fmla="*/ 0 h 67"/>
              </a:gdLst>
              <a:ahLst/>
              <a:cxnLst>
                <a:cxn ang="0">
                  <a:pos x="T0" y="T1"/>
                </a:cxn>
                <a:cxn ang="0">
                  <a:pos x="T2" y="T3"/>
                </a:cxn>
                <a:cxn ang="0">
                  <a:pos x="T4" y="T5"/>
                </a:cxn>
              </a:cxnLst>
              <a:rect l="0" t="0" r="r" b="b"/>
              <a:pathLst>
                <a:path w="29" h="67">
                  <a:moveTo>
                    <a:pt x="0" y="67"/>
                  </a:moveTo>
                  <a:lnTo>
                    <a:pt x="15" y="33"/>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68" name="Line 729"/>
            <p:cNvSpPr>
              <a:spLocks noChangeShapeType="1"/>
            </p:cNvSpPr>
            <p:nvPr/>
          </p:nvSpPr>
          <p:spPr bwMode="auto">
            <a:xfrm flipV="1">
              <a:off x="1308"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69" name="Line 730"/>
            <p:cNvSpPr>
              <a:spLocks noChangeShapeType="1"/>
            </p:cNvSpPr>
            <p:nvPr/>
          </p:nvSpPr>
          <p:spPr bwMode="auto">
            <a:xfrm flipV="1">
              <a:off x="1326"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70" name="Freeform 731"/>
            <p:cNvSpPr>
              <a:spLocks/>
            </p:cNvSpPr>
            <p:nvPr/>
          </p:nvSpPr>
          <p:spPr bwMode="auto">
            <a:xfrm>
              <a:off x="1344" y="1222"/>
              <a:ext cx="21"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71" name="Freeform 732"/>
            <p:cNvSpPr>
              <a:spLocks/>
            </p:cNvSpPr>
            <p:nvPr/>
          </p:nvSpPr>
          <p:spPr bwMode="auto">
            <a:xfrm>
              <a:off x="1365" y="1182"/>
              <a:ext cx="18" cy="40"/>
            </a:xfrm>
            <a:custGeom>
              <a:avLst/>
              <a:gdLst>
                <a:gd name="T0" fmla="*/ 0 w 24"/>
                <a:gd name="T1" fmla="*/ 72 h 72"/>
                <a:gd name="T2" fmla="*/ 9 w 24"/>
                <a:gd name="T3" fmla="*/ 34 h 72"/>
                <a:gd name="T4" fmla="*/ 24 w 24"/>
                <a:gd name="T5" fmla="*/ 0 h 72"/>
              </a:gdLst>
              <a:ahLst/>
              <a:cxnLst>
                <a:cxn ang="0">
                  <a:pos x="T0" y="T1"/>
                </a:cxn>
                <a:cxn ang="0">
                  <a:pos x="T2" y="T3"/>
                </a:cxn>
                <a:cxn ang="0">
                  <a:pos x="T4" y="T5"/>
                </a:cxn>
              </a:cxnLst>
              <a:rect l="0" t="0" r="r" b="b"/>
              <a:pathLst>
                <a:path w="24" h="72">
                  <a:moveTo>
                    <a:pt x="0" y="72"/>
                  </a:moveTo>
                  <a:lnTo>
                    <a:pt x="9" y="3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72" name="Freeform 733"/>
            <p:cNvSpPr>
              <a:spLocks/>
            </p:cNvSpPr>
            <p:nvPr/>
          </p:nvSpPr>
          <p:spPr bwMode="auto">
            <a:xfrm>
              <a:off x="1383" y="1144"/>
              <a:ext cx="22"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73" name="Line 734"/>
            <p:cNvSpPr>
              <a:spLocks noChangeShapeType="1"/>
            </p:cNvSpPr>
            <p:nvPr/>
          </p:nvSpPr>
          <p:spPr bwMode="auto">
            <a:xfrm flipV="1">
              <a:off x="1405"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74" name="Freeform 735"/>
            <p:cNvSpPr>
              <a:spLocks/>
            </p:cNvSpPr>
            <p:nvPr/>
          </p:nvSpPr>
          <p:spPr bwMode="auto">
            <a:xfrm>
              <a:off x="1423" y="1063"/>
              <a:ext cx="21" cy="41"/>
            </a:xfrm>
            <a:custGeom>
              <a:avLst/>
              <a:gdLst>
                <a:gd name="T0" fmla="*/ 0 w 28"/>
                <a:gd name="T1" fmla="*/ 72 h 72"/>
                <a:gd name="T2" fmla="*/ 14 w 28"/>
                <a:gd name="T3" fmla="*/ 34 h 72"/>
                <a:gd name="T4" fmla="*/ 28 w 28"/>
                <a:gd name="T5" fmla="*/ 0 h 72"/>
              </a:gdLst>
              <a:ahLst/>
              <a:cxnLst>
                <a:cxn ang="0">
                  <a:pos x="T0" y="T1"/>
                </a:cxn>
                <a:cxn ang="0">
                  <a:pos x="T2" y="T3"/>
                </a:cxn>
                <a:cxn ang="0">
                  <a:pos x="T4" y="T5"/>
                </a:cxn>
              </a:cxnLst>
              <a:rect l="0" t="0" r="r" b="b"/>
              <a:pathLst>
                <a:path w="28" h="72">
                  <a:moveTo>
                    <a:pt x="0" y="72"/>
                  </a:moveTo>
                  <a:lnTo>
                    <a:pt x="14" y="3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75" name="Line 736"/>
            <p:cNvSpPr>
              <a:spLocks noChangeShapeType="1"/>
            </p:cNvSpPr>
            <p:nvPr/>
          </p:nvSpPr>
          <p:spPr bwMode="auto">
            <a:xfrm flipV="1">
              <a:off x="1444"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76" name="Line 737"/>
            <p:cNvSpPr>
              <a:spLocks noChangeShapeType="1"/>
            </p:cNvSpPr>
            <p:nvPr/>
          </p:nvSpPr>
          <p:spPr bwMode="auto">
            <a:xfrm flipV="1">
              <a:off x="1462"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77" name="Freeform 738"/>
            <p:cNvSpPr>
              <a:spLocks/>
            </p:cNvSpPr>
            <p:nvPr/>
          </p:nvSpPr>
          <p:spPr bwMode="auto">
            <a:xfrm>
              <a:off x="1480" y="945"/>
              <a:ext cx="22" cy="40"/>
            </a:xfrm>
            <a:custGeom>
              <a:avLst/>
              <a:gdLst>
                <a:gd name="T0" fmla="*/ 0 w 29"/>
                <a:gd name="T1" fmla="*/ 72 h 72"/>
                <a:gd name="T2" fmla="*/ 15 w 29"/>
                <a:gd name="T3" fmla="*/ 34 h 72"/>
                <a:gd name="T4" fmla="*/ 29 w 29"/>
                <a:gd name="T5" fmla="*/ 0 h 72"/>
              </a:gdLst>
              <a:ahLst/>
              <a:cxnLst>
                <a:cxn ang="0">
                  <a:pos x="T0" y="T1"/>
                </a:cxn>
                <a:cxn ang="0">
                  <a:pos x="T2" y="T3"/>
                </a:cxn>
                <a:cxn ang="0">
                  <a:pos x="T4" y="T5"/>
                </a:cxn>
              </a:cxnLst>
              <a:rect l="0" t="0" r="r" b="b"/>
              <a:pathLst>
                <a:path w="29" h="72">
                  <a:moveTo>
                    <a:pt x="0" y="72"/>
                  </a:moveTo>
                  <a:lnTo>
                    <a:pt x="15"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78" name="Line 739"/>
            <p:cNvSpPr>
              <a:spLocks noChangeShapeType="1"/>
            </p:cNvSpPr>
            <p:nvPr/>
          </p:nvSpPr>
          <p:spPr bwMode="auto">
            <a:xfrm flipV="1">
              <a:off x="1502"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79" name="Freeform 740"/>
            <p:cNvSpPr>
              <a:spLocks/>
            </p:cNvSpPr>
            <p:nvPr/>
          </p:nvSpPr>
          <p:spPr bwMode="auto">
            <a:xfrm>
              <a:off x="1520" y="872"/>
              <a:ext cx="22" cy="35"/>
            </a:xfrm>
            <a:custGeom>
              <a:avLst/>
              <a:gdLst>
                <a:gd name="T0" fmla="*/ 0 w 29"/>
                <a:gd name="T1" fmla="*/ 62 h 62"/>
                <a:gd name="T2" fmla="*/ 14 w 29"/>
                <a:gd name="T3" fmla="*/ 28 h 62"/>
                <a:gd name="T4" fmla="*/ 29 w 29"/>
                <a:gd name="T5" fmla="*/ 0 h 62"/>
              </a:gdLst>
              <a:ahLst/>
              <a:cxnLst>
                <a:cxn ang="0">
                  <a:pos x="T0" y="T1"/>
                </a:cxn>
                <a:cxn ang="0">
                  <a:pos x="T2" y="T3"/>
                </a:cxn>
                <a:cxn ang="0">
                  <a:pos x="T4" y="T5"/>
                </a:cxn>
              </a:cxnLst>
              <a:rect l="0" t="0" r="r" b="b"/>
              <a:pathLst>
                <a:path w="29" h="62">
                  <a:moveTo>
                    <a:pt x="0" y="62"/>
                  </a:moveTo>
                  <a:lnTo>
                    <a:pt x="14" y="28"/>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80" name="Line 741"/>
            <p:cNvSpPr>
              <a:spLocks noChangeShapeType="1"/>
            </p:cNvSpPr>
            <p:nvPr/>
          </p:nvSpPr>
          <p:spPr bwMode="auto">
            <a:xfrm flipV="1">
              <a:off x="1542"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81" name="Line 742"/>
            <p:cNvSpPr>
              <a:spLocks noChangeShapeType="1"/>
            </p:cNvSpPr>
            <p:nvPr/>
          </p:nvSpPr>
          <p:spPr bwMode="auto">
            <a:xfrm flipV="1">
              <a:off x="1560"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82" name="Freeform 743"/>
            <p:cNvSpPr>
              <a:spLocks/>
            </p:cNvSpPr>
            <p:nvPr/>
          </p:nvSpPr>
          <p:spPr bwMode="auto">
            <a:xfrm>
              <a:off x="1578" y="769"/>
              <a:ext cx="22" cy="33"/>
            </a:xfrm>
            <a:custGeom>
              <a:avLst/>
              <a:gdLst>
                <a:gd name="T0" fmla="*/ 0 w 29"/>
                <a:gd name="T1" fmla="*/ 58 h 58"/>
                <a:gd name="T2" fmla="*/ 14 w 29"/>
                <a:gd name="T3" fmla="*/ 29 h 58"/>
                <a:gd name="T4" fmla="*/ 29 w 29"/>
                <a:gd name="T5" fmla="*/ 0 h 58"/>
              </a:gdLst>
              <a:ahLst/>
              <a:cxnLst>
                <a:cxn ang="0">
                  <a:pos x="T0" y="T1"/>
                </a:cxn>
                <a:cxn ang="0">
                  <a:pos x="T2" y="T3"/>
                </a:cxn>
                <a:cxn ang="0">
                  <a:pos x="T4" y="T5"/>
                </a:cxn>
              </a:cxnLst>
              <a:rect l="0" t="0" r="r" b="b"/>
              <a:pathLst>
                <a:path w="29" h="58">
                  <a:moveTo>
                    <a:pt x="0" y="58"/>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83" name="Line 744"/>
            <p:cNvSpPr>
              <a:spLocks noChangeShapeType="1"/>
            </p:cNvSpPr>
            <p:nvPr/>
          </p:nvSpPr>
          <p:spPr bwMode="auto">
            <a:xfrm flipV="1">
              <a:off x="1600"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84" name="Freeform 745"/>
            <p:cNvSpPr>
              <a:spLocks/>
            </p:cNvSpPr>
            <p:nvPr/>
          </p:nvSpPr>
          <p:spPr bwMode="auto">
            <a:xfrm>
              <a:off x="1618" y="712"/>
              <a:ext cx="21" cy="27"/>
            </a:xfrm>
            <a:custGeom>
              <a:avLst/>
              <a:gdLst>
                <a:gd name="T0" fmla="*/ 0 w 28"/>
                <a:gd name="T1" fmla="*/ 48 h 48"/>
                <a:gd name="T2" fmla="*/ 14 w 28"/>
                <a:gd name="T3" fmla="*/ 24 h 48"/>
                <a:gd name="T4" fmla="*/ 28 w 28"/>
                <a:gd name="T5" fmla="*/ 0 h 48"/>
              </a:gdLst>
              <a:ahLst/>
              <a:cxnLst>
                <a:cxn ang="0">
                  <a:pos x="T0" y="T1"/>
                </a:cxn>
                <a:cxn ang="0">
                  <a:pos x="T2" y="T3"/>
                </a:cxn>
                <a:cxn ang="0">
                  <a:pos x="T4" y="T5"/>
                </a:cxn>
              </a:cxnLst>
              <a:rect l="0" t="0" r="r" b="b"/>
              <a:pathLst>
                <a:path w="28" h="48">
                  <a:moveTo>
                    <a:pt x="0" y="48"/>
                  </a:moveTo>
                  <a:lnTo>
                    <a:pt x="14" y="2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85" name="Freeform 746"/>
            <p:cNvSpPr>
              <a:spLocks/>
            </p:cNvSpPr>
            <p:nvPr/>
          </p:nvSpPr>
          <p:spPr bwMode="auto">
            <a:xfrm>
              <a:off x="1639" y="686"/>
              <a:ext cx="18" cy="26"/>
            </a:xfrm>
            <a:custGeom>
              <a:avLst/>
              <a:gdLst>
                <a:gd name="T0" fmla="*/ 0 w 24"/>
                <a:gd name="T1" fmla="*/ 47 h 47"/>
                <a:gd name="T2" fmla="*/ 10 w 24"/>
                <a:gd name="T3" fmla="*/ 24 h 47"/>
                <a:gd name="T4" fmla="*/ 24 w 24"/>
                <a:gd name="T5" fmla="*/ 0 h 47"/>
              </a:gdLst>
              <a:ahLst/>
              <a:cxnLst>
                <a:cxn ang="0">
                  <a:pos x="T0" y="T1"/>
                </a:cxn>
                <a:cxn ang="0">
                  <a:pos x="T2" y="T3"/>
                </a:cxn>
                <a:cxn ang="0">
                  <a:pos x="T4" y="T5"/>
                </a:cxn>
              </a:cxnLst>
              <a:rect l="0" t="0" r="r" b="b"/>
              <a:pathLst>
                <a:path w="24" h="47">
                  <a:moveTo>
                    <a:pt x="0" y="47"/>
                  </a:moveTo>
                  <a:lnTo>
                    <a:pt x="10" y="2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86" name="Freeform 747"/>
            <p:cNvSpPr>
              <a:spLocks/>
            </p:cNvSpPr>
            <p:nvPr/>
          </p:nvSpPr>
          <p:spPr bwMode="auto">
            <a:xfrm>
              <a:off x="1657" y="664"/>
              <a:ext cx="21" cy="22"/>
            </a:xfrm>
            <a:custGeom>
              <a:avLst/>
              <a:gdLst>
                <a:gd name="T0" fmla="*/ 0 w 29"/>
                <a:gd name="T1" fmla="*/ 39 h 39"/>
                <a:gd name="T2" fmla="*/ 15 w 29"/>
                <a:gd name="T3" fmla="*/ 19 h 39"/>
                <a:gd name="T4" fmla="*/ 29 w 29"/>
                <a:gd name="T5" fmla="*/ 0 h 39"/>
              </a:gdLst>
              <a:ahLst/>
              <a:cxnLst>
                <a:cxn ang="0">
                  <a:pos x="T0" y="T1"/>
                </a:cxn>
                <a:cxn ang="0">
                  <a:pos x="T2" y="T3"/>
                </a:cxn>
                <a:cxn ang="0">
                  <a:pos x="T4" y="T5"/>
                </a:cxn>
              </a:cxnLst>
              <a:rect l="0" t="0" r="r" b="b"/>
              <a:pathLst>
                <a:path w="29" h="39">
                  <a:moveTo>
                    <a:pt x="0" y="39"/>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87" name="Freeform 748"/>
            <p:cNvSpPr>
              <a:spLocks/>
            </p:cNvSpPr>
            <p:nvPr/>
          </p:nvSpPr>
          <p:spPr bwMode="auto">
            <a:xfrm>
              <a:off x="1678" y="643"/>
              <a:ext cx="18" cy="21"/>
            </a:xfrm>
            <a:custGeom>
              <a:avLst/>
              <a:gdLst>
                <a:gd name="T0" fmla="*/ 0 w 24"/>
                <a:gd name="T1" fmla="*/ 38 h 38"/>
                <a:gd name="T2" fmla="*/ 15 w 24"/>
                <a:gd name="T3" fmla="*/ 19 h 38"/>
                <a:gd name="T4" fmla="*/ 24 w 24"/>
                <a:gd name="T5" fmla="*/ 0 h 38"/>
              </a:gdLst>
              <a:ahLst/>
              <a:cxnLst>
                <a:cxn ang="0">
                  <a:pos x="T0" y="T1"/>
                </a:cxn>
                <a:cxn ang="0">
                  <a:pos x="T2" y="T3"/>
                </a:cxn>
                <a:cxn ang="0">
                  <a:pos x="T4" y="T5"/>
                </a:cxn>
              </a:cxnLst>
              <a:rect l="0" t="0" r="r" b="b"/>
              <a:pathLst>
                <a:path w="24" h="38">
                  <a:moveTo>
                    <a:pt x="0" y="38"/>
                  </a:moveTo>
                  <a:lnTo>
                    <a:pt x="15" y="19"/>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88" name="Freeform 749"/>
            <p:cNvSpPr>
              <a:spLocks/>
            </p:cNvSpPr>
            <p:nvPr/>
          </p:nvSpPr>
          <p:spPr bwMode="auto">
            <a:xfrm>
              <a:off x="1696" y="626"/>
              <a:ext cx="18" cy="17"/>
            </a:xfrm>
            <a:custGeom>
              <a:avLst/>
              <a:gdLst>
                <a:gd name="T0" fmla="*/ 0 w 24"/>
                <a:gd name="T1" fmla="*/ 29 h 29"/>
                <a:gd name="T2" fmla="*/ 10 w 24"/>
                <a:gd name="T3" fmla="*/ 14 h 29"/>
                <a:gd name="T4" fmla="*/ 24 w 24"/>
                <a:gd name="T5" fmla="*/ 0 h 29"/>
              </a:gdLst>
              <a:ahLst/>
              <a:cxnLst>
                <a:cxn ang="0">
                  <a:pos x="T0" y="T1"/>
                </a:cxn>
                <a:cxn ang="0">
                  <a:pos x="T2" y="T3"/>
                </a:cxn>
                <a:cxn ang="0">
                  <a:pos x="T4" y="T5"/>
                </a:cxn>
              </a:cxnLst>
              <a:rect l="0" t="0" r="r" b="b"/>
              <a:pathLst>
                <a:path w="24" h="29">
                  <a:moveTo>
                    <a:pt x="0" y="29"/>
                  </a:moveTo>
                  <a:lnTo>
                    <a:pt x="10" y="1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89" name="Freeform 750"/>
            <p:cNvSpPr>
              <a:spLocks/>
            </p:cNvSpPr>
            <p:nvPr/>
          </p:nvSpPr>
          <p:spPr bwMode="auto">
            <a:xfrm>
              <a:off x="1714" y="610"/>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90" name="Line 751"/>
            <p:cNvSpPr>
              <a:spLocks noChangeShapeType="1"/>
            </p:cNvSpPr>
            <p:nvPr/>
          </p:nvSpPr>
          <p:spPr bwMode="auto">
            <a:xfrm flipV="1">
              <a:off x="1736"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91" name="Freeform 752"/>
            <p:cNvSpPr>
              <a:spLocks/>
            </p:cNvSpPr>
            <p:nvPr/>
          </p:nvSpPr>
          <p:spPr bwMode="auto">
            <a:xfrm>
              <a:off x="1754" y="591"/>
              <a:ext cx="22" cy="8"/>
            </a:xfrm>
            <a:custGeom>
              <a:avLst/>
              <a:gdLst>
                <a:gd name="T0" fmla="*/ 0 w 29"/>
                <a:gd name="T1" fmla="*/ 14 h 14"/>
                <a:gd name="T2" fmla="*/ 14 w 29"/>
                <a:gd name="T3" fmla="*/ 4 h 14"/>
                <a:gd name="T4" fmla="*/ 29 w 29"/>
                <a:gd name="T5" fmla="*/ 0 h 14"/>
              </a:gdLst>
              <a:ahLst/>
              <a:cxnLst>
                <a:cxn ang="0">
                  <a:pos x="T0" y="T1"/>
                </a:cxn>
                <a:cxn ang="0">
                  <a:pos x="T2" y="T3"/>
                </a:cxn>
                <a:cxn ang="0">
                  <a:pos x="T4" y="T5"/>
                </a:cxn>
              </a:cxnLst>
              <a:rect l="0" t="0" r="r" b="b"/>
              <a:pathLst>
                <a:path w="29" h="14">
                  <a:moveTo>
                    <a:pt x="0" y="14"/>
                  </a:moveTo>
                  <a:lnTo>
                    <a:pt x="14" y="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92" name="Freeform 753"/>
            <p:cNvSpPr>
              <a:spLocks/>
            </p:cNvSpPr>
            <p:nvPr/>
          </p:nvSpPr>
          <p:spPr bwMode="auto">
            <a:xfrm>
              <a:off x="1776" y="586"/>
              <a:ext cx="18" cy="5"/>
            </a:xfrm>
            <a:custGeom>
              <a:avLst/>
              <a:gdLst>
                <a:gd name="T0" fmla="*/ 0 w 24"/>
                <a:gd name="T1" fmla="*/ 10 h 10"/>
                <a:gd name="T2" fmla="*/ 14 w 24"/>
                <a:gd name="T3" fmla="*/ 5 h 10"/>
                <a:gd name="T4" fmla="*/ 24 w 24"/>
                <a:gd name="T5" fmla="*/ 0 h 10"/>
              </a:gdLst>
              <a:ahLst/>
              <a:cxnLst>
                <a:cxn ang="0">
                  <a:pos x="T0" y="T1"/>
                </a:cxn>
                <a:cxn ang="0">
                  <a:pos x="T2" y="T3"/>
                </a:cxn>
                <a:cxn ang="0">
                  <a:pos x="T4" y="T5"/>
                </a:cxn>
              </a:cxnLst>
              <a:rect l="0" t="0" r="r" b="b"/>
              <a:pathLst>
                <a:path w="24" h="10">
                  <a:moveTo>
                    <a:pt x="0" y="10"/>
                  </a:moveTo>
                  <a:lnTo>
                    <a:pt x="14" y="5"/>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93" name="Freeform 754"/>
            <p:cNvSpPr>
              <a:spLocks/>
            </p:cNvSpPr>
            <p:nvPr/>
          </p:nvSpPr>
          <p:spPr bwMode="auto">
            <a:xfrm>
              <a:off x="1794" y="586"/>
              <a:ext cx="18" cy="0"/>
            </a:xfrm>
            <a:custGeom>
              <a:avLst/>
              <a:gdLst>
                <a:gd name="T0" fmla="*/ 0 w 24"/>
                <a:gd name="T1" fmla="*/ 9 w 24"/>
                <a:gd name="T2" fmla="*/ 24 w 24"/>
              </a:gdLst>
              <a:ahLst/>
              <a:cxnLst>
                <a:cxn ang="0">
                  <a:pos x="T0" y="0"/>
                </a:cxn>
                <a:cxn ang="0">
                  <a:pos x="T1" y="0"/>
                </a:cxn>
                <a:cxn ang="0">
                  <a:pos x="T2" y="0"/>
                </a:cxn>
              </a:cxnLst>
              <a:rect l="0" t="0" r="r" b="b"/>
              <a:pathLst>
                <a:path w="24">
                  <a:moveTo>
                    <a:pt x="0" y="0"/>
                  </a:moveTo>
                  <a:lnTo>
                    <a:pt x="9"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94" name="Freeform 755"/>
            <p:cNvSpPr>
              <a:spLocks/>
            </p:cNvSpPr>
            <p:nvPr/>
          </p:nvSpPr>
          <p:spPr bwMode="auto">
            <a:xfrm>
              <a:off x="1812" y="586"/>
              <a:ext cx="21" cy="0"/>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95" name="Freeform 756"/>
            <p:cNvSpPr>
              <a:spLocks/>
            </p:cNvSpPr>
            <p:nvPr/>
          </p:nvSpPr>
          <p:spPr bwMode="auto">
            <a:xfrm>
              <a:off x="1833" y="586"/>
              <a:ext cx="18" cy="5"/>
            </a:xfrm>
            <a:custGeom>
              <a:avLst/>
              <a:gdLst>
                <a:gd name="T0" fmla="*/ 0 w 24"/>
                <a:gd name="T1" fmla="*/ 0 h 10"/>
                <a:gd name="T2" fmla="*/ 10 w 24"/>
                <a:gd name="T3" fmla="*/ 5 h 10"/>
                <a:gd name="T4" fmla="*/ 24 w 24"/>
                <a:gd name="T5" fmla="*/ 10 h 10"/>
              </a:gdLst>
              <a:ahLst/>
              <a:cxnLst>
                <a:cxn ang="0">
                  <a:pos x="T0" y="T1"/>
                </a:cxn>
                <a:cxn ang="0">
                  <a:pos x="T2" y="T3"/>
                </a:cxn>
                <a:cxn ang="0">
                  <a:pos x="T4" y="T5"/>
                </a:cxn>
              </a:cxnLst>
              <a:rect l="0" t="0" r="r" b="b"/>
              <a:pathLst>
                <a:path w="24" h="10">
                  <a:moveTo>
                    <a:pt x="0" y="0"/>
                  </a:moveTo>
                  <a:lnTo>
                    <a:pt x="10" y="5"/>
                  </a:lnTo>
                  <a:lnTo>
                    <a:pt x="24"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96" name="Freeform 757"/>
            <p:cNvSpPr>
              <a:spLocks/>
            </p:cNvSpPr>
            <p:nvPr/>
          </p:nvSpPr>
          <p:spPr bwMode="auto">
            <a:xfrm>
              <a:off x="1851" y="591"/>
              <a:ext cx="22" cy="8"/>
            </a:xfrm>
            <a:custGeom>
              <a:avLst/>
              <a:gdLst>
                <a:gd name="T0" fmla="*/ 0 w 29"/>
                <a:gd name="T1" fmla="*/ 0 h 14"/>
                <a:gd name="T2" fmla="*/ 15 w 29"/>
                <a:gd name="T3" fmla="*/ 4 h 14"/>
                <a:gd name="T4" fmla="*/ 29 w 29"/>
                <a:gd name="T5" fmla="*/ 14 h 14"/>
              </a:gdLst>
              <a:ahLst/>
              <a:cxnLst>
                <a:cxn ang="0">
                  <a:pos x="T0" y="T1"/>
                </a:cxn>
                <a:cxn ang="0">
                  <a:pos x="T2" y="T3"/>
                </a:cxn>
                <a:cxn ang="0">
                  <a:pos x="T4" y="T5"/>
                </a:cxn>
              </a:cxnLst>
              <a:rect l="0" t="0" r="r" b="b"/>
              <a:pathLst>
                <a:path w="29" h="14">
                  <a:moveTo>
                    <a:pt x="0" y="0"/>
                  </a:moveTo>
                  <a:lnTo>
                    <a:pt x="15" y="4"/>
                  </a:lnTo>
                  <a:lnTo>
                    <a:pt x="29" y="1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97" name="Line 758"/>
            <p:cNvSpPr>
              <a:spLocks noChangeShapeType="1"/>
            </p:cNvSpPr>
            <p:nvPr/>
          </p:nvSpPr>
          <p:spPr bwMode="auto">
            <a:xfrm>
              <a:off x="1873"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98" name="Freeform 759"/>
            <p:cNvSpPr>
              <a:spLocks/>
            </p:cNvSpPr>
            <p:nvPr/>
          </p:nvSpPr>
          <p:spPr bwMode="auto">
            <a:xfrm>
              <a:off x="1891" y="610"/>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99" name="Freeform 760"/>
            <p:cNvSpPr>
              <a:spLocks/>
            </p:cNvSpPr>
            <p:nvPr/>
          </p:nvSpPr>
          <p:spPr bwMode="auto">
            <a:xfrm>
              <a:off x="1913" y="626"/>
              <a:ext cx="18" cy="17"/>
            </a:xfrm>
            <a:custGeom>
              <a:avLst/>
              <a:gdLst>
                <a:gd name="T0" fmla="*/ 0 w 24"/>
                <a:gd name="T1" fmla="*/ 0 h 29"/>
                <a:gd name="T2" fmla="*/ 14 w 24"/>
                <a:gd name="T3" fmla="*/ 14 h 29"/>
                <a:gd name="T4" fmla="*/ 24 w 24"/>
                <a:gd name="T5" fmla="*/ 29 h 29"/>
              </a:gdLst>
              <a:ahLst/>
              <a:cxnLst>
                <a:cxn ang="0">
                  <a:pos x="T0" y="T1"/>
                </a:cxn>
                <a:cxn ang="0">
                  <a:pos x="T2" y="T3"/>
                </a:cxn>
                <a:cxn ang="0">
                  <a:pos x="T4" y="T5"/>
                </a:cxn>
              </a:cxnLst>
              <a:rect l="0" t="0" r="r" b="b"/>
              <a:pathLst>
                <a:path w="24" h="29">
                  <a:moveTo>
                    <a:pt x="0" y="0"/>
                  </a:moveTo>
                  <a:lnTo>
                    <a:pt x="14" y="14"/>
                  </a:lnTo>
                  <a:lnTo>
                    <a:pt x="24"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00" name="Freeform 761"/>
            <p:cNvSpPr>
              <a:spLocks/>
            </p:cNvSpPr>
            <p:nvPr/>
          </p:nvSpPr>
          <p:spPr bwMode="auto">
            <a:xfrm>
              <a:off x="1931" y="643"/>
              <a:ext cx="18" cy="21"/>
            </a:xfrm>
            <a:custGeom>
              <a:avLst/>
              <a:gdLst>
                <a:gd name="T0" fmla="*/ 0 w 24"/>
                <a:gd name="T1" fmla="*/ 0 h 38"/>
                <a:gd name="T2" fmla="*/ 9 w 24"/>
                <a:gd name="T3" fmla="*/ 19 h 38"/>
                <a:gd name="T4" fmla="*/ 24 w 24"/>
                <a:gd name="T5" fmla="*/ 38 h 38"/>
              </a:gdLst>
              <a:ahLst/>
              <a:cxnLst>
                <a:cxn ang="0">
                  <a:pos x="T0" y="T1"/>
                </a:cxn>
                <a:cxn ang="0">
                  <a:pos x="T2" y="T3"/>
                </a:cxn>
                <a:cxn ang="0">
                  <a:pos x="T4" y="T5"/>
                </a:cxn>
              </a:cxnLst>
              <a:rect l="0" t="0" r="r" b="b"/>
              <a:pathLst>
                <a:path w="24" h="38">
                  <a:moveTo>
                    <a:pt x="0" y="0"/>
                  </a:moveTo>
                  <a:lnTo>
                    <a:pt x="9" y="19"/>
                  </a:lnTo>
                  <a:lnTo>
                    <a:pt x="24" y="3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01" name="Freeform 762"/>
            <p:cNvSpPr>
              <a:spLocks/>
            </p:cNvSpPr>
            <p:nvPr/>
          </p:nvSpPr>
          <p:spPr bwMode="auto">
            <a:xfrm>
              <a:off x="1949" y="664"/>
              <a:ext cx="21" cy="22"/>
            </a:xfrm>
            <a:custGeom>
              <a:avLst/>
              <a:gdLst>
                <a:gd name="T0" fmla="*/ 0 w 29"/>
                <a:gd name="T1" fmla="*/ 0 h 39"/>
                <a:gd name="T2" fmla="*/ 14 w 29"/>
                <a:gd name="T3" fmla="*/ 19 h 39"/>
                <a:gd name="T4" fmla="*/ 29 w 29"/>
                <a:gd name="T5" fmla="*/ 39 h 39"/>
              </a:gdLst>
              <a:ahLst/>
              <a:cxnLst>
                <a:cxn ang="0">
                  <a:pos x="T0" y="T1"/>
                </a:cxn>
                <a:cxn ang="0">
                  <a:pos x="T2" y="T3"/>
                </a:cxn>
                <a:cxn ang="0">
                  <a:pos x="T4" y="T5"/>
                </a:cxn>
              </a:cxnLst>
              <a:rect l="0" t="0" r="r" b="b"/>
              <a:pathLst>
                <a:path w="29" h="39">
                  <a:moveTo>
                    <a:pt x="0" y="0"/>
                  </a:moveTo>
                  <a:lnTo>
                    <a:pt x="14" y="19"/>
                  </a:lnTo>
                  <a:lnTo>
                    <a:pt x="29" y="3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02" name="Freeform 763"/>
            <p:cNvSpPr>
              <a:spLocks/>
            </p:cNvSpPr>
            <p:nvPr/>
          </p:nvSpPr>
          <p:spPr bwMode="auto">
            <a:xfrm>
              <a:off x="1970" y="686"/>
              <a:ext cx="18" cy="26"/>
            </a:xfrm>
            <a:custGeom>
              <a:avLst/>
              <a:gdLst>
                <a:gd name="T0" fmla="*/ 0 w 24"/>
                <a:gd name="T1" fmla="*/ 0 h 47"/>
                <a:gd name="T2" fmla="*/ 9 w 24"/>
                <a:gd name="T3" fmla="*/ 24 h 47"/>
                <a:gd name="T4" fmla="*/ 24 w 24"/>
                <a:gd name="T5" fmla="*/ 47 h 47"/>
              </a:gdLst>
              <a:ahLst/>
              <a:cxnLst>
                <a:cxn ang="0">
                  <a:pos x="T0" y="T1"/>
                </a:cxn>
                <a:cxn ang="0">
                  <a:pos x="T2" y="T3"/>
                </a:cxn>
                <a:cxn ang="0">
                  <a:pos x="T4" y="T5"/>
                </a:cxn>
              </a:cxnLst>
              <a:rect l="0" t="0" r="r" b="b"/>
              <a:pathLst>
                <a:path w="24" h="47">
                  <a:moveTo>
                    <a:pt x="0" y="0"/>
                  </a:moveTo>
                  <a:lnTo>
                    <a:pt x="9" y="24"/>
                  </a:lnTo>
                  <a:lnTo>
                    <a:pt x="24" y="4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03" name="Freeform 764"/>
            <p:cNvSpPr>
              <a:spLocks/>
            </p:cNvSpPr>
            <p:nvPr/>
          </p:nvSpPr>
          <p:spPr bwMode="auto">
            <a:xfrm>
              <a:off x="1988" y="712"/>
              <a:ext cx="21" cy="27"/>
            </a:xfrm>
            <a:custGeom>
              <a:avLst/>
              <a:gdLst>
                <a:gd name="T0" fmla="*/ 0 w 28"/>
                <a:gd name="T1" fmla="*/ 0 h 48"/>
                <a:gd name="T2" fmla="*/ 14 w 28"/>
                <a:gd name="T3" fmla="*/ 24 h 48"/>
                <a:gd name="T4" fmla="*/ 28 w 28"/>
                <a:gd name="T5" fmla="*/ 48 h 48"/>
              </a:gdLst>
              <a:ahLst/>
              <a:cxnLst>
                <a:cxn ang="0">
                  <a:pos x="T0" y="T1"/>
                </a:cxn>
                <a:cxn ang="0">
                  <a:pos x="T2" y="T3"/>
                </a:cxn>
                <a:cxn ang="0">
                  <a:pos x="T4" y="T5"/>
                </a:cxn>
              </a:cxnLst>
              <a:rect l="0" t="0" r="r" b="b"/>
              <a:pathLst>
                <a:path w="28" h="48">
                  <a:moveTo>
                    <a:pt x="0" y="0"/>
                  </a:moveTo>
                  <a:lnTo>
                    <a:pt x="14" y="24"/>
                  </a:lnTo>
                  <a:lnTo>
                    <a:pt x="28"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04" name="Line 765"/>
            <p:cNvSpPr>
              <a:spLocks noChangeShapeType="1"/>
            </p:cNvSpPr>
            <p:nvPr/>
          </p:nvSpPr>
          <p:spPr bwMode="auto">
            <a:xfrm>
              <a:off x="2009"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05" name="Freeform 766"/>
            <p:cNvSpPr>
              <a:spLocks/>
            </p:cNvSpPr>
            <p:nvPr/>
          </p:nvSpPr>
          <p:spPr bwMode="auto">
            <a:xfrm>
              <a:off x="2027" y="769"/>
              <a:ext cx="22" cy="33"/>
            </a:xfrm>
            <a:custGeom>
              <a:avLst/>
              <a:gdLst>
                <a:gd name="T0" fmla="*/ 0 w 29"/>
                <a:gd name="T1" fmla="*/ 0 h 58"/>
                <a:gd name="T2" fmla="*/ 15 w 29"/>
                <a:gd name="T3" fmla="*/ 29 h 58"/>
                <a:gd name="T4" fmla="*/ 29 w 29"/>
                <a:gd name="T5" fmla="*/ 58 h 58"/>
              </a:gdLst>
              <a:ahLst/>
              <a:cxnLst>
                <a:cxn ang="0">
                  <a:pos x="T0" y="T1"/>
                </a:cxn>
                <a:cxn ang="0">
                  <a:pos x="T2" y="T3"/>
                </a:cxn>
                <a:cxn ang="0">
                  <a:pos x="T4" y="T5"/>
                </a:cxn>
              </a:cxnLst>
              <a:rect l="0" t="0" r="r" b="b"/>
              <a:pathLst>
                <a:path w="29" h="58">
                  <a:moveTo>
                    <a:pt x="0" y="0"/>
                  </a:moveTo>
                  <a:lnTo>
                    <a:pt x="15"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06" name="Line 767"/>
            <p:cNvSpPr>
              <a:spLocks noChangeShapeType="1"/>
            </p:cNvSpPr>
            <p:nvPr/>
          </p:nvSpPr>
          <p:spPr bwMode="auto">
            <a:xfrm>
              <a:off x="2049"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07" name="Line 768"/>
            <p:cNvSpPr>
              <a:spLocks noChangeShapeType="1"/>
            </p:cNvSpPr>
            <p:nvPr/>
          </p:nvSpPr>
          <p:spPr bwMode="auto">
            <a:xfrm>
              <a:off x="2067"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08" name="Freeform 769"/>
            <p:cNvSpPr>
              <a:spLocks/>
            </p:cNvSpPr>
            <p:nvPr/>
          </p:nvSpPr>
          <p:spPr bwMode="auto">
            <a:xfrm>
              <a:off x="2085" y="872"/>
              <a:ext cx="22" cy="35"/>
            </a:xfrm>
            <a:custGeom>
              <a:avLst/>
              <a:gdLst>
                <a:gd name="T0" fmla="*/ 0 w 29"/>
                <a:gd name="T1" fmla="*/ 0 h 62"/>
                <a:gd name="T2" fmla="*/ 15 w 29"/>
                <a:gd name="T3" fmla="*/ 28 h 62"/>
                <a:gd name="T4" fmla="*/ 29 w 29"/>
                <a:gd name="T5" fmla="*/ 62 h 62"/>
              </a:gdLst>
              <a:ahLst/>
              <a:cxnLst>
                <a:cxn ang="0">
                  <a:pos x="T0" y="T1"/>
                </a:cxn>
                <a:cxn ang="0">
                  <a:pos x="T2" y="T3"/>
                </a:cxn>
                <a:cxn ang="0">
                  <a:pos x="T4" y="T5"/>
                </a:cxn>
              </a:cxnLst>
              <a:rect l="0" t="0" r="r" b="b"/>
              <a:pathLst>
                <a:path w="29" h="62">
                  <a:moveTo>
                    <a:pt x="0" y="0"/>
                  </a:moveTo>
                  <a:lnTo>
                    <a:pt x="15" y="28"/>
                  </a:lnTo>
                  <a:lnTo>
                    <a:pt x="29" y="6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09" name="Line 770"/>
            <p:cNvSpPr>
              <a:spLocks noChangeShapeType="1"/>
            </p:cNvSpPr>
            <p:nvPr/>
          </p:nvSpPr>
          <p:spPr bwMode="auto">
            <a:xfrm>
              <a:off x="2107"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10" name="Freeform 771"/>
            <p:cNvSpPr>
              <a:spLocks/>
            </p:cNvSpPr>
            <p:nvPr/>
          </p:nvSpPr>
          <p:spPr bwMode="auto">
            <a:xfrm>
              <a:off x="2125" y="945"/>
              <a:ext cx="22" cy="40"/>
            </a:xfrm>
            <a:custGeom>
              <a:avLst/>
              <a:gdLst>
                <a:gd name="T0" fmla="*/ 0 w 29"/>
                <a:gd name="T1" fmla="*/ 0 h 72"/>
                <a:gd name="T2" fmla="*/ 14 w 29"/>
                <a:gd name="T3" fmla="*/ 34 h 72"/>
                <a:gd name="T4" fmla="*/ 29 w 29"/>
                <a:gd name="T5" fmla="*/ 72 h 72"/>
              </a:gdLst>
              <a:ahLst/>
              <a:cxnLst>
                <a:cxn ang="0">
                  <a:pos x="T0" y="T1"/>
                </a:cxn>
                <a:cxn ang="0">
                  <a:pos x="T2" y="T3"/>
                </a:cxn>
                <a:cxn ang="0">
                  <a:pos x="T4" y="T5"/>
                </a:cxn>
              </a:cxnLst>
              <a:rect l="0" t="0" r="r" b="b"/>
              <a:pathLst>
                <a:path w="29" h="72">
                  <a:moveTo>
                    <a:pt x="0" y="0"/>
                  </a:moveTo>
                  <a:lnTo>
                    <a:pt x="14" y="34"/>
                  </a:lnTo>
                  <a:lnTo>
                    <a:pt x="29"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11" name="Line 772"/>
            <p:cNvSpPr>
              <a:spLocks noChangeShapeType="1"/>
            </p:cNvSpPr>
            <p:nvPr/>
          </p:nvSpPr>
          <p:spPr bwMode="auto">
            <a:xfrm>
              <a:off x="2147"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12" name="Line 773"/>
            <p:cNvSpPr>
              <a:spLocks noChangeShapeType="1"/>
            </p:cNvSpPr>
            <p:nvPr/>
          </p:nvSpPr>
          <p:spPr bwMode="auto">
            <a:xfrm>
              <a:off x="2165"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13" name="Freeform 774"/>
            <p:cNvSpPr>
              <a:spLocks/>
            </p:cNvSpPr>
            <p:nvPr/>
          </p:nvSpPr>
          <p:spPr bwMode="auto">
            <a:xfrm>
              <a:off x="2183" y="1063"/>
              <a:ext cx="21" cy="41"/>
            </a:xfrm>
            <a:custGeom>
              <a:avLst/>
              <a:gdLst>
                <a:gd name="T0" fmla="*/ 0 w 28"/>
                <a:gd name="T1" fmla="*/ 0 h 72"/>
                <a:gd name="T2" fmla="*/ 14 w 28"/>
                <a:gd name="T3" fmla="*/ 34 h 72"/>
                <a:gd name="T4" fmla="*/ 28 w 28"/>
                <a:gd name="T5" fmla="*/ 72 h 72"/>
              </a:gdLst>
              <a:ahLst/>
              <a:cxnLst>
                <a:cxn ang="0">
                  <a:pos x="T0" y="T1"/>
                </a:cxn>
                <a:cxn ang="0">
                  <a:pos x="T2" y="T3"/>
                </a:cxn>
                <a:cxn ang="0">
                  <a:pos x="T4" y="T5"/>
                </a:cxn>
              </a:cxnLst>
              <a:rect l="0" t="0" r="r" b="b"/>
              <a:pathLst>
                <a:path w="28" h="72">
                  <a:moveTo>
                    <a:pt x="0" y="0"/>
                  </a:moveTo>
                  <a:lnTo>
                    <a:pt x="14" y="34"/>
                  </a:lnTo>
                  <a:lnTo>
                    <a:pt x="28"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14" name="Line 775"/>
            <p:cNvSpPr>
              <a:spLocks noChangeShapeType="1"/>
            </p:cNvSpPr>
            <p:nvPr/>
          </p:nvSpPr>
          <p:spPr bwMode="auto">
            <a:xfrm>
              <a:off x="2204"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15" name="Freeform 776"/>
            <p:cNvSpPr>
              <a:spLocks/>
            </p:cNvSpPr>
            <p:nvPr/>
          </p:nvSpPr>
          <p:spPr bwMode="auto">
            <a:xfrm>
              <a:off x="2222" y="1144"/>
              <a:ext cx="22"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16" name="Freeform 777"/>
            <p:cNvSpPr>
              <a:spLocks/>
            </p:cNvSpPr>
            <p:nvPr/>
          </p:nvSpPr>
          <p:spPr bwMode="auto">
            <a:xfrm>
              <a:off x="2244" y="1182"/>
              <a:ext cx="18" cy="40"/>
            </a:xfrm>
            <a:custGeom>
              <a:avLst/>
              <a:gdLst>
                <a:gd name="T0" fmla="*/ 0 w 24"/>
                <a:gd name="T1" fmla="*/ 0 h 72"/>
                <a:gd name="T2" fmla="*/ 10 w 24"/>
                <a:gd name="T3" fmla="*/ 34 h 72"/>
                <a:gd name="T4" fmla="*/ 24 w 24"/>
                <a:gd name="T5" fmla="*/ 72 h 72"/>
              </a:gdLst>
              <a:ahLst/>
              <a:cxnLst>
                <a:cxn ang="0">
                  <a:pos x="T0" y="T1"/>
                </a:cxn>
                <a:cxn ang="0">
                  <a:pos x="T2" y="T3"/>
                </a:cxn>
                <a:cxn ang="0">
                  <a:pos x="T4" y="T5"/>
                </a:cxn>
              </a:cxnLst>
              <a:rect l="0" t="0" r="r" b="b"/>
              <a:pathLst>
                <a:path w="24" h="72">
                  <a:moveTo>
                    <a:pt x="0" y="0"/>
                  </a:moveTo>
                  <a:lnTo>
                    <a:pt x="10" y="34"/>
                  </a:lnTo>
                  <a:lnTo>
                    <a:pt x="24"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17" name="Freeform 778"/>
            <p:cNvSpPr>
              <a:spLocks/>
            </p:cNvSpPr>
            <p:nvPr/>
          </p:nvSpPr>
          <p:spPr bwMode="auto">
            <a:xfrm>
              <a:off x="2262" y="1222"/>
              <a:ext cx="21"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18" name="Line 779"/>
            <p:cNvSpPr>
              <a:spLocks noChangeShapeType="1"/>
            </p:cNvSpPr>
            <p:nvPr/>
          </p:nvSpPr>
          <p:spPr bwMode="auto">
            <a:xfrm>
              <a:off x="2283"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19" name="Line 780"/>
            <p:cNvSpPr>
              <a:spLocks noChangeShapeType="1"/>
            </p:cNvSpPr>
            <p:nvPr/>
          </p:nvSpPr>
          <p:spPr bwMode="auto">
            <a:xfrm>
              <a:off x="2301"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20" name="Freeform 781"/>
            <p:cNvSpPr>
              <a:spLocks/>
            </p:cNvSpPr>
            <p:nvPr/>
          </p:nvSpPr>
          <p:spPr bwMode="auto">
            <a:xfrm>
              <a:off x="2319" y="1336"/>
              <a:ext cx="22" cy="38"/>
            </a:xfrm>
            <a:custGeom>
              <a:avLst/>
              <a:gdLst>
                <a:gd name="T0" fmla="*/ 0 w 29"/>
                <a:gd name="T1" fmla="*/ 0 h 67"/>
                <a:gd name="T2" fmla="*/ 14 w 29"/>
                <a:gd name="T3" fmla="*/ 33 h 67"/>
                <a:gd name="T4" fmla="*/ 29 w 29"/>
                <a:gd name="T5" fmla="*/ 67 h 67"/>
              </a:gdLst>
              <a:ahLst/>
              <a:cxnLst>
                <a:cxn ang="0">
                  <a:pos x="T0" y="T1"/>
                </a:cxn>
                <a:cxn ang="0">
                  <a:pos x="T2" y="T3"/>
                </a:cxn>
                <a:cxn ang="0">
                  <a:pos x="T4" y="T5"/>
                </a:cxn>
              </a:cxnLst>
              <a:rect l="0" t="0" r="r" b="b"/>
              <a:pathLst>
                <a:path w="29" h="67">
                  <a:moveTo>
                    <a:pt x="0" y="0"/>
                  </a:moveTo>
                  <a:lnTo>
                    <a:pt x="14" y="33"/>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21" name="Line 782"/>
            <p:cNvSpPr>
              <a:spLocks noChangeShapeType="1"/>
            </p:cNvSpPr>
            <p:nvPr/>
          </p:nvSpPr>
          <p:spPr bwMode="auto">
            <a:xfrm>
              <a:off x="2341"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22" name="Freeform 783"/>
            <p:cNvSpPr>
              <a:spLocks/>
            </p:cNvSpPr>
            <p:nvPr/>
          </p:nvSpPr>
          <p:spPr bwMode="auto">
            <a:xfrm>
              <a:off x="2359" y="1409"/>
              <a:ext cx="22" cy="32"/>
            </a:xfrm>
            <a:custGeom>
              <a:avLst/>
              <a:gdLst>
                <a:gd name="T0" fmla="*/ 0 w 29"/>
                <a:gd name="T1" fmla="*/ 0 h 58"/>
                <a:gd name="T2" fmla="*/ 14 w 29"/>
                <a:gd name="T3" fmla="*/ 29 h 58"/>
                <a:gd name="T4" fmla="*/ 29 w 29"/>
                <a:gd name="T5" fmla="*/ 58 h 58"/>
              </a:gdLst>
              <a:ahLst/>
              <a:cxnLst>
                <a:cxn ang="0">
                  <a:pos x="T0" y="T1"/>
                </a:cxn>
                <a:cxn ang="0">
                  <a:pos x="T2" y="T3"/>
                </a:cxn>
                <a:cxn ang="0">
                  <a:pos x="T4" y="T5"/>
                </a:cxn>
              </a:cxnLst>
              <a:rect l="0" t="0" r="r" b="b"/>
              <a:pathLst>
                <a:path w="29" h="58">
                  <a:moveTo>
                    <a:pt x="0" y="0"/>
                  </a:moveTo>
                  <a:lnTo>
                    <a:pt x="14"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23" name="Line 784"/>
            <p:cNvSpPr>
              <a:spLocks noChangeShapeType="1"/>
            </p:cNvSpPr>
            <p:nvPr/>
          </p:nvSpPr>
          <p:spPr bwMode="auto">
            <a:xfrm>
              <a:off x="2381"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24" name="Line 785"/>
            <p:cNvSpPr>
              <a:spLocks noChangeShapeType="1"/>
            </p:cNvSpPr>
            <p:nvPr/>
          </p:nvSpPr>
          <p:spPr bwMode="auto">
            <a:xfrm>
              <a:off x="2399"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25" name="Freeform 786"/>
            <p:cNvSpPr>
              <a:spLocks/>
            </p:cNvSpPr>
            <p:nvPr/>
          </p:nvSpPr>
          <p:spPr bwMode="auto">
            <a:xfrm>
              <a:off x="2416" y="1506"/>
              <a:ext cx="22" cy="30"/>
            </a:xfrm>
            <a:custGeom>
              <a:avLst/>
              <a:gdLst>
                <a:gd name="T0" fmla="*/ 0 w 29"/>
                <a:gd name="T1" fmla="*/ 0 h 53"/>
                <a:gd name="T2" fmla="*/ 15 w 29"/>
                <a:gd name="T3" fmla="*/ 29 h 53"/>
                <a:gd name="T4" fmla="*/ 29 w 29"/>
                <a:gd name="T5" fmla="*/ 53 h 53"/>
              </a:gdLst>
              <a:ahLst/>
              <a:cxnLst>
                <a:cxn ang="0">
                  <a:pos x="T0" y="T1"/>
                </a:cxn>
                <a:cxn ang="0">
                  <a:pos x="T2" y="T3"/>
                </a:cxn>
                <a:cxn ang="0">
                  <a:pos x="T4" y="T5"/>
                </a:cxn>
              </a:cxnLst>
              <a:rect l="0" t="0" r="r" b="b"/>
              <a:pathLst>
                <a:path w="29" h="53">
                  <a:moveTo>
                    <a:pt x="0" y="0"/>
                  </a:moveTo>
                  <a:lnTo>
                    <a:pt x="15" y="29"/>
                  </a:lnTo>
                  <a:lnTo>
                    <a:pt x="29" y="5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26" name="Line 787"/>
            <p:cNvSpPr>
              <a:spLocks noChangeShapeType="1"/>
            </p:cNvSpPr>
            <p:nvPr/>
          </p:nvSpPr>
          <p:spPr bwMode="auto">
            <a:xfrm>
              <a:off x="2438"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27" name="Freeform 788"/>
            <p:cNvSpPr>
              <a:spLocks/>
            </p:cNvSpPr>
            <p:nvPr/>
          </p:nvSpPr>
          <p:spPr bwMode="auto">
            <a:xfrm>
              <a:off x="2456" y="1566"/>
              <a:ext cx="22" cy="27"/>
            </a:xfrm>
            <a:custGeom>
              <a:avLst/>
              <a:gdLst>
                <a:gd name="T0" fmla="*/ 0 w 29"/>
                <a:gd name="T1" fmla="*/ 0 h 48"/>
                <a:gd name="T2" fmla="*/ 15 w 29"/>
                <a:gd name="T3" fmla="*/ 24 h 48"/>
                <a:gd name="T4" fmla="*/ 29 w 29"/>
                <a:gd name="T5" fmla="*/ 48 h 48"/>
              </a:gdLst>
              <a:ahLst/>
              <a:cxnLst>
                <a:cxn ang="0">
                  <a:pos x="T0" y="T1"/>
                </a:cxn>
                <a:cxn ang="0">
                  <a:pos x="T2" y="T3"/>
                </a:cxn>
                <a:cxn ang="0">
                  <a:pos x="T4" y="T5"/>
                </a:cxn>
              </a:cxnLst>
              <a:rect l="0" t="0" r="r" b="b"/>
              <a:pathLst>
                <a:path w="29" h="48">
                  <a:moveTo>
                    <a:pt x="0" y="0"/>
                  </a:moveTo>
                  <a:lnTo>
                    <a:pt x="15" y="24"/>
                  </a:lnTo>
                  <a:lnTo>
                    <a:pt x="29"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28" name="Line 789"/>
            <p:cNvSpPr>
              <a:spLocks noChangeShapeType="1"/>
            </p:cNvSpPr>
            <p:nvPr/>
          </p:nvSpPr>
          <p:spPr bwMode="auto">
            <a:xfrm>
              <a:off x="2478"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29" name="Freeform 790"/>
            <p:cNvSpPr>
              <a:spLocks/>
            </p:cNvSpPr>
            <p:nvPr/>
          </p:nvSpPr>
          <p:spPr bwMode="auto">
            <a:xfrm>
              <a:off x="2496" y="1617"/>
              <a:ext cx="22" cy="24"/>
            </a:xfrm>
            <a:custGeom>
              <a:avLst/>
              <a:gdLst>
                <a:gd name="T0" fmla="*/ 0 w 29"/>
                <a:gd name="T1" fmla="*/ 0 h 43"/>
                <a:gd name="T2" fmla="*/ 14 w 29"/>
                <a:gd name="T3" fmla="*/ 19 h 43"/>
                <a:gd name="T4" fmla="*/ 29 w 29"/>
                <a:gd name="T5" fmla="*/ 43 h 43"/>
              </a:gdLst>
              <a:ahLst/>
              <a:cxnLst>
                <a:cxn ang="0">
                  <a:pos x="T0" y="T1"/>
                </a:cxn>
                <a:cxn ang="0">
                  <a:pos x="T2" y="T3"/>
                </a:cxn>
                <a:cxn ang="0">
                  <a:pos x="T4" y="T5"/>
                </a:cxn>
              </a:cxnLst>
              <a:rect l="0" t="0" r="r" b="b"/>
              <a:pathLst>
                <a:path w="29" h="43">
                  <a:moveTo>
                    <a:pt x="0" y="0"/>
                  </a:moveTo>
                  <a:lnTo>
                    <a:pt x="14" y="19"/>
                  </a:lnTo>
                  <a:lnTo>
                    <a:pt x="29" y="4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30" name="Line 791"/>
            <p:cNvSpPr>
              <a:spLocks noChangeShapeType="1"/>
            </p:cNvSpPr>
            <p:nvPr/>
          </p:nvSpPr>
          <p:spPr bwMode="auto">
            <a:xfrm>
              <a:off x="2518"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31" name="Line 792"/>
            <p:cNvSpPr>
              <a:spLocks noChangeShapeType="1"/>
            </p:cNvSpPr>
            <p:nvPr/>
          </p:nvSpPr>
          <p:spPr bwMode="auto">
            <a:xfrm>
              <a:off x="2536"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32" name="Freeform 793"/>
            <p:cNvSpPr>
              <a:spLocks/>
            </p:cNvSpPr>
            <p:nvPr/>
          </p:nvSpPr>
          <p:spPr bwMode="auto">
            <a:xfrm>
              <a:off x="2554" y="1686"/>
              <a:ext cx="21" cy="20"/>
            </a:xfrm>
            <a:custGeom>
              <a:avLst/>
              <a:gdLst>
                <a:gd name="T0" fmla="*/ 0 w 29"/>
                <a:gd name="T1" fmla="*/ 0 h 34"/>
                <a:gd name="T2" fmla="*/ 14 w 29"/>
                <a:gd name="T3" fmla="*/ 20 h 34"/>
                <a:gd name="T4" fmla="*/ 29 w 29"/>
                <a:gd name="T5" fmla="*/ 34 h 34"/>
              </a:gdLst>
              <a:ahLst/>
              <a:cxnLst>
                <a:cxn ang="0">
                  <a:pos x="T0" y="T1"/>
                </a:cxn>
                <a:cxn ang="0">
                  <a:pos x="T2" y="T3"/>
                </a:cxn>
                <a:cxn ang="0">
                  <a:pos x="T4" y="T5"/>
                </a:cxn>
              </a:cxnLst>
              <a:rect l="0" t="0" r="r" b="b"/>
              <a:pathLst>
                <a:path w="29" h="34">
                  <a:moveTo>
                    <a:pt x="0" y="0"/>
                  </a:moveTo>
                  <a:lnTo>
                    <a:pt x="14" y="20"/>
                  </a:lnTo>
                  <a:lnTo>
                    <a:pt x="29" y="3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33" name="Line 794"/>
            <p:cNvSpPr>
              <a:spLocks noChangeShapeType="1"/>
            </p:cNvSpPr>
            <p:nvPr/>
          </p:nvSpPr>
          <p:spPr bwMode="auto">
            <a:xfrm>
              <a:off x="2575"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34" name="Freeform 795"/>
            <p:cNvSpPr>
              <a:spLocks/>
            </p:cNvSpPr>
            <p:nvPr/>
          </p:nvSpPr>
          <p:spPr bwMode="auto">
            <a:xfrm>
              <a:off x="2593" y="1725"/>
              <a:ext cx="21" cy="15"/>
            </a:xfrm>
            <a:custGeom>
              <a:avLst/>
              <a:gdLst>
                <a:gd name="T0" fmla="*/ 0 w 28"/>
                <a:gd name="T1" fmla="*/ 0 h 28"/>
                <a:gd name="T2" fmla="*/ 14 w 28"/>
                <a:gd name="T3" fmla="*/ 14 h 28"/>
                <a:gd name="T4" fmla="*/ 28 w 28"/>
                <a:gd name="T5" fmla="*/ 28 h 28"/>
              </a:gdLst>
              <a:ahLst/>
              <a:cxnLst>
                <a:cxn ang="0">
                  <a:pos x="T0" y="T1"/>
                </a:cxn>
                <a:cxn ang="0">
                  <a:pos x="T2" y="T3"/>
                </a:cxn>
                <a:cxn ang="0">
                  <a:pos x="T4" y="T5"/>
                </a:cxn>
              </a:cxnLst>
              <a:rect l="0" t="0" r="r" b="b"/>
              <a:pathLst>
                <a:path w="28" h="28">
                  <a:moveTo>
                    <a:pt x="0" y="0"/>
                  </a:moveTo>
                  <a:lnTo>
                    <a:pt x="14" y="14"/>
                  </a:lnTo>
                  <a:lnTo>
                    <a:pt x="28" y="2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35" name="Line 796"/>
            <p:cNvSpPr>
              <a:spLocks noChangeShapeType="1"/>
            </p:cNvSpPr>
            <p:nvPr/>
          </p:nvSpPr>
          <p:spPr bwMode="auto">
            <a:xfrm>
              <a:off x="2614"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36" name="Freeform 797"/>
            <p:cNvSpPr>
              <a:spLocks/>
            </p:cNvSpPr>
            <p:nvPr/>
          </p:nvSpPr>
          <p:spPr bwMode="auto">
            <a:xfrm>
              <a:off x="2632" y="1757"/>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37" name="Line 798"/>
            <p:cNvSpPr>
              <a:spLocks noChangeShapeType="1"/>
            </p:cNvSpPr>
            <p:nvPr/>
          </p:nvSpPr>
          <p:spPr bwMode="auto">
            <a:xfrm>
              <a:off x="2654"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38" name="Line 799"/>
            <p:cNvSpPr>
              <a:spLocks noChangeShapeType="1"/>
            </p:cNvSpPr>
            <p:nvPr/>
          </p:nvSpPr>
          <p:spPr bwMode="auto">
            <a:xfrm>
              <a:off x="2672"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39" name="Freeform 800"/>
            <p:cNvSpPr>
              <a:spLocks/>
            </p:cNvSpPr>
            <p:nvPr/>
          </p:nvSpPr>
          <p:spPr bwMode="auto">
            <a:xfrm>
              <a:off x="2690" y="1797"/>
              <a:ext cx="22" cy="11"/>
            </a:xfrm>
            <a:custGeom>
              <a:avLst/>
              <a:gdLst>
                <a:gd name="T0" fmla="*/ 0 w 29"/>
                <a:gd name="T1" fmla="*/ 0 h 19"/>
                <a:gd name="T2" fmla="*/ 14 w 29"/>
                <a:gd name="T3" fmla="*/ 10 h 19"/>
                <a:gd name="T4" fmla="*/ 29 w 29"/>
                <a:gd name="T5" fmla="*/ 19 h 19"/>
              </a:gdLst>
              <a:ahLst/>
              <a:cxnLst>
                <a:cxn ang="0">
                  <a:pos x="T0" y="T1"/>
                </a:cxn>
                <a:cxn ang="0">
                  <a:pos x="T2" y="T3"/>
                </a:cxn>
                <a:cxn ang="0">
                  <a:pos x="T4" y="T5"/>
                </a:cxn>
              </a:cxnLst>
              <a:rect l="0" t="0" r="r" b="b"/>
              <a:pathLst>
                <a:path w="29" h="19">
                  <a:moveTo>
                    <a:pt x="0" y="0"/>
                  </a:moveTo>
                  <a:lnTo>
                    <a:pt x="14" y="10"/>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40" name="Line 801"/>
            <p:cNvSpPr>
              <a:spLocks noChangeShapeType="1"/>
            </p:cNvSpPr>
            <p:nvPr/>
          </p:nvSpPr>
          <p:spPr bwMode="auto">
            <a:xfrm>
              <a:off x="2712"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41" name="Freeform 802"/>
            <p:cNvSpPr>
              <a:spLocks/>
            </p:cNvSpPr>
            <p:nvPr/>
          </p:nvSpPr>
          <p:spPr bwMode="auto">
            <a:xfrm>
              <a:off x="2730" y="1819"/>
              <a:ext cx="22" cy="11"/>
            </a:xfrm>
            <a:custGeom>
              <a:avLst/>
              <a:gdLst>
                <a:gd name="T0" fmla="*/ 0 w 29"/>
                <a:gd name="T1" fmla="*/ 0 h 19"/>
                <a:gd name="T2" fmla="*/ 14 w 29"/>
                <a:gd name="T3" fmla="*/ 9 h 19"/>
                <a:gd name="T4" fmla="*/ 29 w 29"/>
                <a:gd name="T5" fmla="*/ 19 h 19"/>
              </a:gdLst>
              <a:ahLst/>
              <a:cxnLst>
                <a:cxn ang="0">
                  <a:pos x="T0" y="T1"/>
                </a:cxn>
                <a:cxn ang="0">
                  <a:pos x="T2" y="T3"/>
                </a:cxn>
                <a:cxn ang="0">
                  <a:pos x="T4" y="T5"/>
                </a:cxn>
              </a:cxnLst>
              <a:rect l="0" t="0" r="r" b="b"/>
              <a:pathLst>
                <a:path w="29" h="19">
                  <a:moveTo>
                    <a:pt x="0" y="0"/>
                  </a:moveTo>
                  <a:lnTo>
                    <a:pt x="14" y="9"/>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42" name="Line 803"/>
            <p:cNvSpPr>
              <a:spLocks noChangeShapeType="1"/>
            </p:cNvSpPr>
            <p:nvPr/>
          </p:nvSpPr>
          <p:spPr bwMode="auto">
            <a:xfrm>
              <a:off x="2752"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43" name="Line 804"/>
            <p:cNvSpPr>
              <a:spLocks noChangeShapeType="1"/>
            </p:cNvSpPr>
            <p:nvPr/>
          </p:nvSpPr>
          <p:spPr bwMode="auto">
            <a:xfrm>
              <a:off x="2770"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44" name="Freeform 805"/>
            <p:cNvSpPr>
              <a:spLocks/>
            </p:cNvSpPr>
            <p:nvPr/>
          </p:nvSpPr>
          <p:spPr bwMode="auto">
            <a:xfrm>
              <a:off x="2788" y="1846"/>
              <a:ext cx="21" cy="5"/>
            </a:xfrm>
            <a:custGeom>
              <a:avLst/>
              <a:gdLst>
                <a:gd name="T0" fmla="*/ 0 w 28"/>
                <a:gd name="T1" fmla="*/ 0 h 9"/>
                <a:gd name="T2" fmla="*/ 14 w 28"/>
                <a:gd name="T3" fmla="*/ 4 h 9"/>
                <a:gd name="T4" fmla="*/ 28 w 28"/>
                <a:gd name="T5" fmla="*/ 9 h 9"/>
              </a:gdLst>
              <a:ahLst/>
              <a:cxnLst>
                <a:cxn ang="0">
                  <a:pos x="T0" y="T1"/>
                </a:cxn>
                <a:cxn ang="0">
                  <a:pos x="T2" y="T3"/>
                </a:cxn>
                <a:cxn ang="0">
                  <a:pos x="T4" y="T5"/>
                </a:cxn>
              </a:cxnLst>
              <a:rect l="0" t="0" r="r" b="b"/>
              <a:pathLst>
                <a:path w="28" h="9">
                  <a:moveTo>
                    <a:pt x="0" y="0"/>
                  </a:moveTo>
                  <a:lnTo>
                    <a:pt x="14" y="4"/>
                  </a:lnTo>
                  <a:lnTo>
                    <a:pt x="28"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45" name="Line 806"/>
            <p:cNvSpPr>
              <a:spLocks noChangeShapeType="1"/>
            </p:cNvSpPr>
            <p:nvPr/>
          </p:nvSpPr>
          <p:spPr bwMode="auto">
            <a:xfrm>
              <a:off x="2809"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46" name="Freeform 807"/>
            <p:cNvSpPr>
              <a:spLocks/>
            </p:cNvSpPr>
            <p:nvPr/>
          </p:nvSpPr>
          <p:spPr bwMode="auto">
            <a:xfrm>
              <a:off x="2827" y="1857"/>
              <a:ext cx="22" cy="5"/>
            </a:xfrm>
            <a:custGeom>
              <a:avLst/>
              <a:gdLst>
                <a:gd name="T0" fmla="*/ 0 w 29"/>
                <a:gd name="T1" fmla="*/ 0 h 9"/>
                <a:gd name="T2" fmla="*/ 15 w 29"/>
                <a:gd name="T3" fmla="*/ 5 h 9"/>
                <a:gd name="T4" fmla="*/ 29 w 29"/>
                <a:gd name="T5" fmla="*/ 9 h 9"/>
              </a:gdLst>
              <a:ahLst/>
              <a:cxnLst>
                <a:cxn ang="0">
                  <a:pos x="T0" y="T1"/>
                </a:cxn>
                <a:cxn ang="0">
                  <a:pos x="T2" y="T3"/>
                </a:cxn>
                <a:cxn ang="0">
                  <a:pos x="T4" y="T5"/>
                </a:cxn>
              </a:cxnLst>
              <a:rect l="0" t="0" r="r" b="b"/>
              <a:pathLst>
                <a:path w="29" h="9">
                  <a:moveTo>
                    <a:pt x="0" y="0"/>
                  </a:moveTo>
                  <a:lnTo>
                    <a:pt x="15" y="5"/>
                  </a:lnTo>
                  <a:lnTo>
                    <a:pt x="29"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47" name="Line 808"/>
            <p:cNvSpPr>
              <a:spLocks noChangeShapeType="1"/>
            </p:cNvSpPr>
            <p:nvPr/>
          </p:nvSpPr>
          <p:spPr bwMode="auto">
            <a:xfrm>
              <a:off x="2849"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48" name="Freeform 809"/>
            <p:cNvSpPr>
              <a:spLocks/>
            </p:cNvSpPr>
            <p:nvPr/>
          </p:nvSpPr>
          <p:spPr bwMode="auto">
            <a:xfrm>
              <a:off x="2867" y="1868"/>
              <a:ext cx="21" cy="5"/>
            </a:xfrm>
            <a:custGeom>
              <a:avLst/>
              <a:gdLst>
                <a:gd name="T0" fmla="*/ 0 w 29"/>
                <a:gd name="T1" fmla="*/ 0 h 10"/>
                <a:gd name="T2" fmla="*/ 14 w 29"/>
                <a:gd name="T3" fmla="*/ 5 h 10"/>
                <a:gd name="T4" fmla="*/ 29 w 29"/>
                <a:gd name="T5" fmla="*/ 10 h 10"/>
              </a:gdLst>
              <a:ahLst/>
              <a:cxnLst>
                <a:cxn ang="0">
                  <a:pos x="T0" y="T1"/>
                </a:cxn>
                <a:cxn ang="0">
                  <a:pos x="T2" y="T3"/>
                </a:cxn>
                <a:cxn ang="0">
                  <a:pos x="T4" y="T5"/>
                </a:cxn>
              </a:cxnLst>
              <a:rect l="0" t="0" r="r" b="b"/>
              <a:pathLst>
                <a:path w="29" h="10">
                  <a:moveTo>
                    <a:pt x="0" y="0"/>
                  </a:moveTo>
                  <a:lnTo>
                    <a:pt x="14" y="5"/>
                  </a:lnTo>
                  <a:lnTo>
                    <a:pt x="29"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49" name="Line 810"/>
            <p:cNvSpPr>
              <a:spLocks noChangeShapeType="1"/>
            </p:cNvSpPr>
            <p:nvPr/>
          </p:nvSpPr>
          <p:spPr bwMode="auto">
            <a:xfrm>
              <a:off x="2888"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50" name="Line 811"/>
            <p:cNvSpPr>
              <a:spLocks noChangeShapeType="1"/>
            </p:cNvSpPr>
            <p:nvPr/>
          </p:nvSpPr>
          <p:spPr bwMode="auto">
            <a:xfrm>
              <a:off x="2906"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51" name="Freeform 812"/>
            <p:cNvSpPr>
              <a:spLocks/>
            </p:cNvSpPr>
            <p:nvPr/>
          </p:nvSpPr>
          <p:spPr bwMode="auto">
            <a:xfrm>
              <a:off x="2924" y="1881"/>
              <a:ext cx="22" cy="3"/>
            </a:xfrm>
            <a:custGeom>
              <a:avLst/>
              <a:gdLst>
                <a:gd name="T0" fmla="*/ 0 w 29"/>
                <a:gd name="T1" fmla="*/ 0 h 5"/>
                <a:gd name="T2" fmla="*/ 14 w 29"/>
                <a:gd name="T3" fmla="*/ 5 h 5"/>
                <a:gd name="T4" fmla="*/ 29 w 29"/>
                <a:gd name="T5" fmla="*/ 5 h 5"/>
              </a:gdLst>
              <a:ahLst/>
              <a:cxnLst>
                <a:cxn ang="0">
                  <a:pos x="T0" y="T1"/>
                </a:cxn>
                <a:cxn ang="0">
                  <a:pos x="T2" y="T3"/>
                </a:cxn>
                <a:cxn ang="0">
                  <a:pos x="T4" y="T5"/>
                </a:cxn>
              </a:cxnLst>
              <a:rect l="0" t="0" r="r" b="b"/>
              <a:pathLst>
                <a:path w="29" h="5">
                  <a:moveTo>
                    <a:pt x="0" y="0"/>
                  </a:moveTo>
                  <a:lnTo>
                    <a:pt x="14"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52" name="Line 813"/>
            <p:cNvSpPr>
              <a:spLocks noChangeShapeType="1"/>
            </p:cNvSpPr>
            <p:nvPr/>
          </p:nvSpPr>
          <p:spPr bwMode="auto">
            <a:xfrm>
              <a:off x="2946"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53" name="Freeform 814"/>
            <p:cNvSpPr>
              <a:spLocks/>
            </p:cNvSpPr>
            <p:nvPr/>
          </p:nvSpPr>
          <p:spPr bwMode="auto">
            <a:xfrm>
              <a:off x="2964" y="1887"/>
              <a:ext cx="21" cy="2"/>
            </a:xfrm>
            <a:custGeom>
              <a:avLst/>
              <a:gdLst>
                <a:gd name="T0" fmla="*/ 0 w 28"/>
                <a:gd name="T1" fmla="*/ 0 h 4"/>
                <a:gd name="T2" fmla="*/ 14 w 28"/>
                <a:gd name="T3" fmla="*/ 4 h 4"/>
                <a:gd name="T4" fmla="*/ 28 w 28"/>
                <a:gd name="T5" fmla="*/ 4 h 4"/>
              </a:gdLst>
              <a:ahLst/>
              <a:cxnLst>
                <a:cxn ang="0">
                  <a:pos x="T0" y="T1"/>
                </a:cxn>
                <a:cxn ang="0">
                  <a:pos x="T2" y="T3"/>
                </a:cxn>
                <a:cxn ang="0">
                  <a:pos x="T4" y="T5"/>
                </a:cxn>
              </a:cxnLst>
              <a:rect l="0" t="0" r="r" b="b"/>
              <a:pathLst>
                <a:path w="28" h="4">
                  <a:moveTo>
                    <a:pt x="0" y="0"/>
                  </a:moveTo>
                  <a:lnTo>
                    <a:pt x="14" y="4"/>
                  </a:lnTo>
                  <a:lnTo>
                    <a:pt x="28"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54" name="Line 815"/>
            <p:cNvSpPr>
              <a:spLocks noChangeShapeType="1"/>
            </p:cNvSpPr>
            <p:nvPr/>
          </p:nvSpPr>
          <p:spPr bwMode="auto">
            <a:xfrm>
              <a:off x="2985"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55" name="Line 816"/>
            <p:cNvSpPr>
              <a:spLocks noChangeShapeType="1"/>
            </p:cNvSpPr>
            <p:nvPr/>
          </p:nvSpPr>
          <p:spPr bwMode="auto">
            <a:xfrm>
              <a:off x="3003"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56" name="Freeform 817"/>
            <p:cNvSpPr>
              <a:spLocks/>
            </p:cNvSpPr>
            <p:nvPr/>
          </p:nvSpPr>
          <p:spPr bwMode="auto">
            <a:xfrm>
              <a:off x="3021" y="1892"/>
              <a:ext cx="22" cy="3"/>
            </a:xfrm>
            <a:custGeom>
              <a:avLst/>
              <a:gdLst>
                <a:gd name="T0" fmla="*/ 0 w 29"/>
                <a:gd name="T1" fmla="*/ 0 h 5"/>
                <a:gd name="T2" fmla="*/ 15 w 29"/>
                <a:gd name="T3" fmla="*/ 5 h 5"/>
                <a:gd name="T4" fmla="*/ 29 w 29"/>
                <a:gd name="T5" fmla="*/ 5 h 5"/>
              </a:gdLst>
              <a:ahLst/>
              <a:cxnLst>
                <a:cxn ang="0">
                  <a:pos x="T0" y="T1"/>
                </a:cxn>
                <a:cxn ang="0">
                  <a:pos x="T2" y="T3"/>
                </a:cxn>
                <a:cxn ang="0">
                  <a:pos x="T4" y="T5"/>
                </a:cxn>
              </a:cxnLst>
              <a:rect l="0" t="0" r="r" b="b"/>
              <a:pathLst>
                <a:path w="29" h="5">
                  <a:moveTo>
                    <a:pt x="0" y="0"/>
                  </a:moveTo>
                  <a:lnTo>
                    <a:pt x="15"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57" name="Line 818"/>
            <p:cNvSpPr>
              <a:spLocks noChangeShapeType="1"/>
            </p:cNvSpPr>
            <p:nvPr/>
          </p:nvSpPr>
          <p:spPr bwMode="auto">
            <a:xfrm>
              <a:off x="3043"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58" name="Freeform 819"/>
            <p:cNvSpPr>
              <a:spLocks/>
            </p:cNvSpPr>
            <p:nvPr/>
          </p:nvSpPr>
          <p:spPr bwMode="auto">
            <a:xfrm>
              <a:off x="3061" y="1895"/>
              <a:ext cx="22" cy="2"/>
            </a:xfrm>
            <a:custGeom>
              <a:avLst/>
              <a:gdLst>
                <a:gd name="T0" fmla="*/ 0 w 29"/>
                <a:gd name="T1" fmla="*/ 0 h 5"/>
                <a:gd name="T2" fmla="*/ 15 w 29"/>
                <a:gd name="T3" fmla="*/ 0 h 5"/>
                <a:gd name="T4" fmla="*/ 29 w 29"/>
                <a:gd name="T5" fmla="*/ 5 h 5"/>
              </a:gdLst>
              <a:ahLst/>
              <a:cxnLst>
                <a:cxn ang="0">
                  <a:pos x="T0" y="T1"/>
                </a:cxn>
                <a:cxn ang="0">
                  <a:pos x="T2" y="T3"/>
                </a:cxn>
                <a:cxn ang="0">
                  <a:pos x="T4" y="T5"/>
                </a:cxn>
              </a:cxnLst>
              <a:rect l="0" t="0" r="r" b="b"/>
              <a:pathLst>
                <a:path w="29" h="5">
                  <a:moveTo>
                    <a:pt x="0" y="0"/>
                  </a:moveTo>
                  <a:lnTo>
                    <a:pt x="15" y="0"/>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59" name="Line 820"/>
            <p:cNvSpPr>
              <a:spLocks noChangeShapeType="1"/>
            </p:cNvSpPr>
            <p:nvPr/>
          </p:nvSpPr>
          <p:spPr bwMode="auto">
            <a:xfrm>
              <a:off x="308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60" name="Freeform 821"/>
            <p:cNvSpPr>
              <a:spLocks/>
            </p:cNvSpPr>
            <p:nvPr/>
          </p:nvSpPr>
          <p:spPr bwMode="auto">
            <a:xfrm>
              <a:off x="3101" y="1897"/>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61" name="Line 822"/>
            <p:cNvSpPr>
              <a:spLocks noChangeShapeType="1"/>
            </p:cNvSpPr>
            <p:nvPr/>
          </p:nvSpPr>
          <p:spPr bwMode="auto">
            <a:xfrm>
              <a:off x="312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62" name="Freeform 823"/>
            <p:cNvSpPr>
              <a:spLocks/>
            </p:cNvSpPr>
            <p:nvPr/>
          </p:nvSpPr>
          <p:spPr bwMode="auto">
            <a:xfrm>
              <a:off x="3141" y="1897"/>
              <a:ext cx="18" cy="3"/>
            </a:xfrm>
            <a:custGeom>
              <a:avLst/>
              <a:gdLst>
                <a:gd name="T0" fmla="*/ 0 w 24"/>
                <a:gd name="T1" fmla="*/ 0 h 5"/>
                <a:gd name="T2" fmla="*/ 9 w 24"/>
                <a:gd name="T3" fmla="*/ 0 h 5"/>
                <a:gd name="T4" fmla="*/ 24 w 24"/>
                <a:gd name="T5" fmla="*/ 5 h 5"/>
              </a:gdLst>
              <a:ahLst/>
              <a:cxnLst>
                <a:cxn ang="0">
                  <a:pos x="T0" y="T1"/>
                </a:cxn>
                <a:cxn ang="0">
                  <a:pos x="T2" y="T3"/>
                </a:cxn>
                <a:cxn ang="0">
                  <a:pos x="T4" y="T5"/>
                </a:cxn>
              </a:cxnLst>
              <a:rect l="0" t="0" r="r" b="b"/>
              <a:pathLst>
                <a:path w="24" h="5">
                  <a:moveTo>
                    <a:pt x="0" y="0"/>
                  </a:moveTo>
                  <a:lnTo>
                    <a:pt x="9" y="0"/>
                  </a:lnTo>
                  <a:lnTo>
                    <a:pt x="24"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63" name="Freeform 824"/>
            <p:cNvSpPr>
              <a:spLocks/>
            </p:cNvSpPr>
            <p:nvPr/>
          </p:nvSpPr>
          <p:spPr bwMode="auto">
            <a:xfrm>
              <a:off x="3159"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64" name="Line 825"/>
            <p:cNvSpPr>
              <a:spLocks noChangeShapeType="1"/>
            </p:cNvSpPr>
            <p:nvPr/>
          </p:nvSpPr>
          <p:spPr bwMode="auto">
            <a:xfrm>
              <a:off x="318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65" name="Freeform 826"/>
            <p:cNvSpPr>
              <a:spLocks/>
            </p:cNvSpPr>
            <p:nvPr/>
          </p:nvSpPr>
          <p:spPr bwMode="auto">
            <a:xfrm>
              <a:off x="3198" y="1900"/>
              <a:ext cx="21"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66" name="Line 827"/>
            <p:cNvSpPr>
              <a:spLocks noChangeShapeType="1"/>
            </p:cNvSpPr>
            <p:nvPr/>
          </p:nvSpPr>
          <p:spPr bwMode="auto">
            <a:xfrm>
              <a:off x="321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67" name="Line 828"/>
            <p:cNvSpPr>
              <a:spLocks noChangeShapeType="1"/>
            </p:cNvSpPr>
            <p:nvPr/>
          </p:nvSpPr>
          <p:spPr bwMode="auto">
            <a:xfrm>
              <a:off x="3237"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68" name="Freeform 829"/>
            <p:cNvSpPr>
              <a:spLocks/>
            </p:cNvSpPr>
            <p:nvPr/>
          </p:nvSpPr>
          <p:spPr bwMode="auto">
            <a:xfrm>
              <a:off x="3255" y="1900"/>
              <a:ext cx="22" cy="2"/>
            </a:xfrm>
            <a:custGeom>
              <a:avLst/>
              <a:gdLst>
                <a:gd name="T0" fmla="*/ 0 w 29"/>
                <a:gd name="T1" fmla="*/ 0 h 4"/>
                <a:gd name="T2" fmla="*/ 15 w 29"/>
                <a:gd name="T3" fmla="*/ 0 h 4"/>
                <a:gd name="T4" fmla="*/ 29 w 29"/>
                <a:gd name="T5" fmla="*/ 4 h 4"/>
              </a:gdLst>
              <a:ahLst/>
              <a:cxnLst>
                <a:cxn ang="0">
                  <a:pos x="T0" y="T1"/>
                </a:cxn>
                <a:cxn ang="0">
                  <a:pos x="T2" y="T3"/>
                </a:cxn>
                <a:cxn ang="0">
                  <a:pos x="T4" y="T5"/>
                </a:cxn>
              </a:cxnLst>
              <a:rect l="0" t="0" r="r" b="b"/>
              <a:pathLst>
                <a:path w="29" h="4">
                  <a:moveTo>
                    <a:pt x="0" y="0"/>
                  </a:moveTo>
                  <a:lnTo>
                    <a:pt x="15" y="0"/>
                  </a:lnTo>
                  <a:lnTo>
                    <a:pt x="29"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69" name="Line 830"/>
            <p:cNvSpPr>
              <a:spLocks noChangeShapeType="1"/>
            </p:cNvSpPr>
            <p:nvPr/>
          </p:nvSpPr>
          <p:spPr bwMode="auto">
            <a:xfrm>
              <a:off x="327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70" name="Freeform 831"/>
            <p:cNvSpPr>
              <a:spLocks/>
            </p:cNvSpPr>
            <p:nvPr/>
          </p:nvSpPr>
          <p:spPr bwMode="auto">
            <a:xfrm>
              <a:off x="3295" y="1902"/>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71" name="Line 832"/>
            <p:cNvSpPr>
              <a:spLocks noChangeShapeType="1"/>
            </p:cNvSpPr>
            <p:nvPr/>
          </p:nvSpPr>
          <p:spPr bwMode="auto">
            <a:xfrm>
              <a:off x="331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72" name="Freeform 833"/>
            <p:cNvSpPr>
              <a:spLocks/>
            </p:cNvSpPr>
            <p:nvPr/>
          </p:nvSpPr>
          <p:spPr bwMode="auto">
            <a:xfrm>
              <a:off x="3335"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73" name="Line 834"/>
            <p:cNvSpPr>
              <a:spLocks noChangeShapeType="1"/>
            </p:cNvSpPr>
            <p:nvPr/>
          </p:nvSpPr>
          <p:spPr bwMode="auto">
            <a:xfrm>
              <a:off x="3356"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74" name="Freeform 835"/>
            <p:cNvSpPr>
              <a:spLocks/>
            </p:cNvSpPr>
            <p:nvPr/>
          </p:nvSpPr>
          <p:spPr bwMode="auto">
            <a:xfrm>
              <a:off x="288" y="1901"/>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grpSp>
      <p:sp>
        <p:nvSpPr>
          <p:cNvPr id="1675" name="Oval 838"/>
          <p:cNvSpPr>
            <a:spLocks noChangeAspect="1" noChangeArrowheads="1"/>
          </p:cNvSpPr>
          <p:nvPr/>
        </p:nvSpPr>
        <p:spPr bwMode="auto">
          <a:xfrm>
            <a:off x="2754313" y="3716338"/>
            <a:ext cx="109537" cy="106362"/>
          </a:xfrm>
          <a:prstGeom prst="ellipse">
            <a:avLst/>
          </a:prstGeom>
          <a:solidFill>
            <a:srgbClr val="00FFFF"/>
          </a:solidFill>
          <a:ln w="19050">
            <a:solidFill>
              <a:srgbClr val="000000"/>
            </a:solidFill>
            <a:round/>
            <a:headEnd/>
            <a:tailEnd/>
          </a:ln>
        </p:spPr>
        <p:txBody>
          <a:bodyPr/>
          <a:lstStyle/>
          <a:p>
            <a:endParaRPr lang="en-GB"/>
          </a:p>
        </p:txBody>
      </p:sp>
      <p:sp>
        <p:nvSpPr>
          <p:cNvPr id="1676" name="Oval 839"/>
          <p:cNvSpPr>
            <a:spLocks noChangeAspect="1" noChangeArrowheads="1"/>
          </p:cNvSpPr>
          <p:nvPr/>
        </p:nvSpPr>
        <p:spPr bwMode="auto">
          <a:xfrm>
            <a:off x="3749675" y="3176588"/>
            <a:ext cx="109538" cy="106362"/>
          </a:xfrm>
          <a:prstGeom prst="ellipse">
            <a:avLst/>
          </a:prstGeom>
          <a:solidFill>
            <a:srgbClr val="00FFFF"/>
          </a:solidFill>
          <a:ln w="19050">
            <a:solidFill>
              <a:srgbClr val="000000"/>
            </a:solidFill>
            <a:round/>
            <a:headEnd/>
            <a:tailEnd/>
          </a:ln>
        </p:spPr>
        <p:txBody>
          <a:bodyPr/>
          <a:lstStyle/>
          <a:p>
            <a:endParaRPr lang="en-GB"/>
          </a:p>
        </p:txBody>
      </p:sp>
      <p:sp>
        <p:nvSpPr>
          <p:cNvPr id="1677" name="Oval 840"/>
          <p:cNvSpPr>
            <a:spLocks noChangeAspect="1" noChangeArrowheads="1"/>
          </p:cNvSpPr>
          <p:nvPr/>
        </p:nvSpPr>
        <p:spPr bwMode="auto">
          <a:xfrm>
            <a:off x="4464050" y="3359150"/>
            <a:ext cx="109538" cy="106363"/>
          </a:xfrm>
          <a:prstGeom prst="ellipse">
            <a:avLst/>
          </a:prstGeom>
          <a:solidFill>
            <a:srgbClr val="00FFFF"/>
          </a:solidFill>
          <a:ln w="19050">
            <a:solidFill>
              <a:srgbClr val="000000"/>
            </a:solidFill>
            <a:round/>
            <a:headEnd/>
            <a:tailEnd/>
          </a:ln>
        </p:spPr>
        <p:txBody>
          <a:bodyPr/>
          <a:lstStyle/>
          <a:p>
            <a:endParaRPr lang="en-GB"/>
          </a:p>
        </p:txBody>
      </p:sp>
      <p:sp>
        <p:nvSpPr>
          <p:cNvPr id="1678" name="Oval 841"/>
          <p:cNvSpPr>
            <a:spLocks noChangeAspect="1" noChangeArrowheads="1"/>
          </p:cNvSpPr>
          <p:nvPr/>
        </p:nvSpPr>
        <p:spPr bwMode="auto">
          <a:xfrm>
            <a:off x="5468938" y="2755900"/>
            <a:ext cx="109537" cy="106363"/>
          </a:xfrm>
          <a:prstGeom prst="ellipse">
            <a:avLst/>
          </a:prstGeom>
          <a:solidFill>
            <a:srgbClr val="00FFFF"/>
          </a:solidFill>
          <a:ln w="19050">
            <a:solidFill>
              <a:srgbClr val="000000"/>
            </a:solidFill>
            <a:round/>
            <a:headEnd/>
            <a:tailEnd/>
          </a:ln>
        </p:spPr>
        <p:txBody>
          <a:bodyPr/>
          <a:lstStyle/>
          <a:p>
            <a:endParaRPr lang="en-GB"/>
          </a:p>
        </p:txBody>
      </p:sp>
      <p:sp>
        <p:nvSpPr>
          <p:cNvPr id="1679" name="Oval 842"/>
          <p:cNvSpPr>
            <a:spLocks noChangeAspect="1" noChangeArrowheads="1"/>
          </p:cNvSpPr>
          <p:nvPr/>
        </p:nvSpPr>
        <p:spPr bwMode="auto">
          <a:xfrm>
            <a:off x="6200775" y="2317750"/>
            <a:ext cx="109538" cy="107950"/>
          </a:xfrm>
          <a:prstGeom prst="ellipse">
            <a:avLst/>
          </a:prstGeom>
          <a:solidFill>
            <a:srgbClr val="00FFFF"/>
          </a:solidFill>
          <a:ln w="19050">
            <a:solidFill>
              <a:srgbClr val="000000"/>
            </a:solidFill>
            <a:round/>
            <a:headEnd/>
            <a:tailEnd/>
          </a:ln>
        </p:spPr>
        <p:txBody>
          <a:bodyPr/>
          <a:lstStyle/>
          <a:p>
            <a:endParaRPr lang="en-GB"/>
          </a:p>
        </p:txBody>
      </p:sp>
      <p:grpSp>
        <p:nvGrpSpPr>
          <p:cNvPr id="1680" name="Group 843"/>
          <p:cNvGrpSpPr>
            <a:grpSpLocks/>
          </p:cNvGrpSpPr>
          <p:nvPr/>
        </p:nvGrpSpPr>
        <p:grpSpPr bwMode="auto">
          <a:xfrm>
            <a:off x="2727325" y="4941888"/>
            <a:ext cx="3719513" cy="274637"/>
            <a:chOff x="1808" y="3023"/>
            <a:chExt cx="2343" cy="173"/>
          </a:xfrm>
        </p:grpSpPr>
        <p:sp>
          <p:nvSpPr>
            <p:cNvPr id="1681" name="Text Box 844"/>
            <p:cNvSpPr txBox="1">
              <a:spLocks noChangeArrowheads="1"/>
            </p:cNvSpPr>
            <p:nvPr/>
          </p:nvSpPr>
          <p:spPr bwMode="auto">
            <a:xfrm>
              <a:off x="2884" y="3023"/>
              <a:ext cx="173"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X</a:t>
              </a:r>
              <a:r>
                <a:rPr lang="en-US" sz="1800" b="1" baseline="-25000">
                  <a:solidFill>
                    <a:srgbClr val="000000"/>
                  </a:solidFill>
                </a:rPr>
                <a:t>3</a:t>
              </a:r>
              <a:endParaRPr lang="en-US" sz="2000" i="1">
                <a:solidFill>
                  <a:schemeClr val="bg1"/>
                </a:solidFill>
                <a:latin typeface="Times New Roman" pitchFamily="18" charset="0"/>
              </a:endParaRPr>
            </a:p>
          </p:txBody>
        </p:sp>
        <p:sp>
          <p:nvSpPr>
            <p:cNvPr id="1682" name="Text Box 845"/>
            <p:cNvSpPr txBox="1">
              <a:spLocks noChangeArrowheads="1"/>
            </p:cNvSpPr>
            <p:nvPr/>
          </p:nvSpPr>
          <p:spPr bwMode="auto">
            <a:xfrm>
              <a:off x="3978" y="3023"/>
              <a:ext cx="173"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X</a:t>
              </a:r>
              <a:r>
                <a:rPr lang="en-US" sz="1800" b="1" baseline="-25000">
                  <a:solidFill>
                    <a:srgbClr val="000000"/>
                  </a:solidFill>
                </a:rPr>
                <a:t>5</a:t>
              </a:r>
              <a:endParaRPr lang="en-US" sz="2000" i="1">
                <a:solidFill>
                  <a:schemeClr val="bg1"/>
                </a:solidFill>
                <a:latin typeface="Times New Roman" pitchFamily="18" charset="0"/>
              </a:endParaRPr>
            </a:p>
          </p:txBody>
        </p:sp>
        <p:sp>
          <p:nvSpPr>
            <p:cNvPr id="1683" name="Text Box 846"/>
            <p:cNvSpPr txBox="1">
              <a:spLocks noChangeArrowheads="1"/>
            </p:cNvSpPr>
            <p:nvPr/>
          </p:nvSpPr>
          <p:spPr bwMode="auto">
            <a:xfrm>
              <a:off x="3512" y="3023"/>
              <a:ext cx="173"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X</a:t>
              </a:r>
              <a:r>
                <a:rPr lang="en-US" sz="1800" b="1" baseline="-25000">
                  <a:solidFill>
                    <a:srgbClr val="000000"/>
                  </a:solidFill>
                </a:rPr>
                <a:t>4</a:t>
              </a:r>
              <a:endParaRPr lang="en-US" sz="2000" i="1">
                <a:solidFill>
                  <a:schemeClr val="bg1"/>
                </a:solidFill>
                <a:latin typeface="Times New Roman" pitchFamily="18" charset="0"/>
              </a:endParaRPr>
            </a:p>
          </p:txBody>
        </p:sp>
        <p:sp>
          <p:nvSpPr>
            <p:cNvPr id="1684" name="Text Box 847"/>
            <p:cNvSpPr txBox="1">
              <a:spLocks noChangeArrowheads="1"/>
            </p:cNvSpPr>
            <p:nvPr/>
          </p:nvSpPr>
          <p:spPr bwMode="auto">
            <a:xfrm>
              <a:off x="1808" y="3023"/>
              <a:ext cx="173"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X</a:t>
              </a:r>
              <a:r>
                <a:rPr lang="en-US" sz="1800" b="1" baseline="-25000">
                  <a:solidFill>
                    <a:srgbClr val="000000"/>
                  </a:solidFill>
                </a:rPr>
                <a:t>1</a:t>
              </a:r>
              <a:endParaRPr lang="en-US" sz="2000" i="1">
                <a:solidFill>
                  <a:schemeClr val="bg1"/>
                </a:solidFill>
                <a:latin typeface="Times New Roman" pitchFamily="18" charset="0"/>
              </a:endParaRPr>
            </a:p>
          </p:txBody>
        </p:sp>
        <p:sp>
          <p:nvSpPr>
            <p:cNvPr id="1685" name="Text Box 848"/>
            <p:cNvSpPr txBox="1">
              <a:spLocks noChangeArrowheads="1"/>
            </p:cNvSpPr>
            <p:nvPr/>
          </p:nvSpPr>
          <p:spPr bwMode="auto">
            <a:xfrm>
              <a:off x="2435" y="3023"/>
              <a:ext cx="173"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X</a:t>
              </a:r>
              <a:r>
                <a:rPr lang="en-US" sz="1800" b="1" baseline="-25000">
                  <a:solidFill>
                    <a:srgbClr val="000000"/>
                  </a:solidFill>
                </a:rPr>
                <a:t>2</a:t>
              </a:r>
              <a:endParaRPr lang="en-US" sz="2000" i="1">
                <a:solidFill>
                  <a:schemeClr val="bg1"/>
                </a:solidFill>
                <a:latin typeface="Times New Roman" pitchFamily="18" charset="0"/>
              </a:endParaRPr>
            </a:p>
          </p:txBody>
        </p:sp>
      </p:grpSp>
      <p:sp>
        <p:nvSpPr>
          <p:cNvPr id="1686" name="Text Box 849"/>
          <p:cNvSpPr txBox="1">
            <a:spLocks noChangeArrowheads="1"/>
          </p:cNvSpPr>
          <p:nvPr/>
        </p:nvSpPr>
        <p:spPr bwMode="auto">
          <a:xfrm>
            <a:off x="1181100" y="3830638"/>
            <a:ext cx="274638"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latin typeface="Symbol" pitchFamily="18" charset="2"/>
              </a:rPr>
              <a:t>b</a:t>
            </a:r>
            <a:r>
              <a:rPr lang="en-US" sz="1800" b="1" baseline="-25000">
                <a:solidFill>
                  <a:srgbClr val="000000"/>
                </a:solidFill>
              </a:rPr>
              <a:t>1</a:t>
            </a:r>
            <a:endParaRPr lang="en-US" sz="2000">
              <a:solidFill>
                <a:schemeClr val="bg1"/>
              </a:solidFill>
              <a:latin typeface="Symbol" pitchFamily="18" charset="2"/>
            </a:endParaRPr>
          </a:p>
        </p:txBody>
      </p:sp>
      <p:sp>
        <p:nvSpPr>
          <p:cNvPr id="1687" name="Text Box 850"/>
          <p:cNvSpPr txBox="1">
            <a:spLocks noChangeArrowheads="1"/>
          </p:cNvSpPr>
          <p:nvPr/>
        </p:nvSpPr>
        <p:spPr bwMode="auto">
          <a:xfrm>
            <a:off x="7126288" y="4941888"/>
            <a:ext cx="274637"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X</a:t>
            </a:r>
            <a:endParaRPr lang="en-US" sz="2000" i="1">
              <a:solidFill>
                <a:schemeClr val="bg1"/>
              </a:solidFill>
              <a:latin typeface="Times New Roman" pitchFamily="18" charset="0"/>
            </a:endParaRPr>
          </a:p>
        </p:txBody>
      </p:sp>
      <p:sp>
        <p:nvSpPr>
          <p:cNvPr id="1688" name="Text Box 851"/>
          <p:cNvSpPr txBox="1">
            <a:spLocks noChangeArrowheads="1"/>
          </p:cNvSpPr>
          <p:nvPr/>
        </p:nvSpPr>
        <p:spPr bwMode="auto">
          <a:xfrm rot="-783281">
            <a:off x="6786563" y="2019300"/>
            <a:ext cx="1220787"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Y </a:t>
            </a:r>
            <a:r>
              <a:rPr lang="en-US" sz="1800" b="1">
                <a:solidFill>
                  <a:srgbClr val="000000"/>
                </a:solidFill>
              </a:rPr>
              <a:t>= </a:t>
            </a:r>
            <a:r>
              <a:rPr lang="en-US" sz="1800" b="1" i="1">
                <a:solidFill>
                  <a:srgbClr val="000000"/>
                </a:solidFill>
                <a:latin typeface="Symbol" pitchFamily="18" charset="2"/>
              </a:rPr>
              <a:t>b</a:t>
            </a:r>
            <a:r>
              <a:rPr lang="en-US" sz="1800" b="1" baseline="-25000">
                <a:solidFill>
                  <a:srgbClr val="000000"/>
                </a:solidFill>
              </a:rPr>
              <a:t>1</a:t>
            </a:r>
            <a:r>
              <a:rPr lang="en-US" sz="1800" b="1" i="1">
                <a:solidFill>
                  <a:srgbClr val="000000"/>
                </a:solidFill>
              </a:rPr>
              <a:t> </a:t>
            </a:r>
            <a:r>
              <a:rPr lang="en-US" sz="1800" b="1">
                <a:solidFill>
                  <a:srgbClr val="000000"/>
                </a:solidFill>
              </a:rPr>
              <a:t>+</a:t>
            </a:r>
            <a:r>
              <a:rPr lang="en-US" sz="1800" b="1" i="1">
                <a:solidFill>
                  <a:srgbClr val="000000"/>
                </a:solidFill>
                <a:latin typeface="Symbol" pitchFamily="18" charset="2"/>
              </a:rPr>
              <a:t>b</a:t>
            </a:r>
            <a:r>
              <a:rPr lang="en-US" sz="1800" b="1" baseline="-25000">
                <a:solidFill>
                  <a:srgbClr val="000000"/>
                </a:solidFill>
              </a:rPr>
              <a:t>2</a:t>
            </a:r>
            <a:r>
              <a:rPr lang="en-US" sz="1800" b="1" i="1">
                <a:solidFill>
                  <a:srgbClr val="000000"/>
                </a:solidFill>
              </a:rPr>
              <a:t>X</a:t>
            </a:r>
          </a:p>
        </p:txBody>
      </p:sp>
      <p:sp>
        <p:nvSpPr>
          <p:cNvPr id="1689" name="Text Box 852"/>
          <p:cNvSpPr txBox="1">
            <a:spLocks noChangeArrowheads="1"/>
          </p:cNvSpPr>
          <p:nvPr/>
        </p:nvSpPr>
        <p:spPr bwMode="auto">
          <a:xfrm>
            <a:off x="1190625" y="782638"/>
            <a:ext cx="274638"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Y</a:t>
            </a:r>
            <a:endParaRPr lang="en-US" sz="2000" i="1">
              <a:solidFill>
                <a:schemeClr val="bg1"/>
              </a:solidFill>
              <a:latin typeface="Times New Roman" pitchFamily="18" charset="0"/>
            </a:endParaRPr>
          </a:p>
        </p:txBody>
      </p:sp>
      <p:sp>
        <p:nvSpPr>
          <p:cNvPr id="848"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smtClean="0"/>
              <a:t>HETEROSKEDASTICITY</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bwMode="auto">
          <a:xfrm>
            <a:off x="612000" y="650775"/>
            <a:ext cx="7920000" cy="478215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0051" name="Text Box 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In the scatter diagram manufacturing output is plotted against GDP, both measured in US$ million, for 30 countries for 1997.  The data are from the UNIDO Yearbook.  The sample is restricted to countries with GDP at least $10 billion and GDP per capita at least $2000.</a:t>
            </a:r>
          </a:p>
        </p:txBody>
      </p:sp>
      <p:sp>
        <p:nvSpPr>
          <p:cNvPr id="130052"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16</a:t>
            </a:r>
          </a:p>
        </p:txBody>
      </p:sp>
      <p:graphicFrame>
        <p:nvGraphicFramePr>
          <p:cNvPr id="130057" name="Object 9"/>
          <p:cNvGraphicFramePr>
            <a:graphicFrameLocks noChangeAspect="1"/>
          </p:cNvGraphicFramePr>
          <p:nvPr>
            <p:extLst>
              <p:ext uri="{D42A27DB-BD31-4B8C-83A1-F6EECF244321}">
                <p14:modId xmlns:p14="http://schemas.microsoft.com/office/powerpoint/2010/main" val="2344939766"/>
              </p:ext>
            </p:extLst>
          </p:nvPr>
        </p:nvGraphicFramePr>
        <p:xfrm>
          <a:off x="684213" y="687388"/>
          <a:ext cx="7761287" cy="4773612"/>
        </p:xfrm>
        <a:graphic>
          <a:graphicData uri="http://schemas.openxmlformats.org/presentationml/2006/ole">
            <mc:AlternateContent xmlns:mc="http://schemas.openxmlformats.org/markup-compatibility/2006">
              <mc:Choice xmlns:v="urn:schemas-microsoft-com:vml" Requires="v">
                <p:oleObj spid="_x0000_s130071" name="Worksheet" r:id="rId4" imgW="9315772" imgH="5734324" progId="Excel.Sheet.8">
                  <p:embed/>
                </p:oleObj>
              </mc:Choice>
              <mc:Fallback>
                <p:oleObj name="Worksheet" r:id="rId4" imgW="9315772" imgH="5734324" progId="Excel.Sheet.8">
                  <p:embed/>
                  <p:pic>
                    <p:nvPicPr>
                      <p:cNvPr id="0" name="Object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4213" y="687388"/>
                        <a:ext cx="7761287" cy="4773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smtClean="0"/>
              <a:t>HETEROSKEDASTICITY</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bwMode="auto">
          <a:xfrm>
            <a:off x="612000" y="650775"/>
            <a:ext cx="7920000" cy="478215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2098" name="Text Box 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scatter diagram is dominated by the observations for Japan and the USA and it is difficult to detect any kind of pattern.</a:t>
            </a:r>
          </a:p>
        </p:txBody>
      </p:sp>
      <p:sp>
        <p:nvSpPr>
          <p:cNvPr id="132099"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17</a:t>
            </a:r>
          </a:p>
        </p:txBody>
      </p:sp>
      <p:sp>
        <p:nvSpPr>
          <p:cNvPr id="132102" name="Text Box 6"/>
          <p:cNvSpPr txBox="1">
            <a:spLocks noChangeArrowheads="1"/>
          </p:cNvSpPr>
          <p:nvPr/>
        </p:nvSpPr>
        <p:spPr bwMode="auto">
          <a:xfrm>
            <a:off x="4724400" y="1858963"/>
            <a:ext cx="10668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1800" b="1"/>
              <a:t>Japan</a:t>
            </a:r>
            <a:endParaRPr lang="en-US"/>
          </a:p>
        </p:txBody>
      </p:sp>
      <p:sp>
        <p:nvSpPr>
          <p:cNvPr id="132103" name="Text Box 7"/>
          <p:cNvSpPr txBox="1">
            <a:spLocks noChangeArrowheads="1"/>
          </p:cNvSpPr>
          <p:nvPr/>
        </p:nvSpPr>
        <p:spPr bwMode="auto">
          <a:xfrm>
            <a:off x="6553200" y="1295400"/>
            <a:ext cx="5334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1800" b="1"/>
              <a:t>USA</a:t>
            </a:r>
            <a:endParaRPr lang="en-US"/>
          </a:p>
        </p:txBody>
      </p:sp>
      <p:graphicFrame>
        <p:nvGraphicFramePr>
          <p:cNvPr id="132104" name="Object 8"/>
          <p:cNvGraphicFramePr>
            <a:graphicFrameLocks noChangeAspect="1"/>
          </p:cNvGraphicFramePr>
          <p:nvPr>
            <p:extLst>
              <p:ext uri="{D42A27DB-BD31-4B8C-83A1-F6EECF244321}">
                <p14:modId xmlns:p14="http://schemas.microsoft.com/office/powerpoint/2010/main" val="4056587586"/>
              </p:ext>
            </p:extLst>
          </p:nvPr>
        </p:nvGraphicFramePr>
        <p:xfrm>
          <a:off x="684213" y="687388"/>
          <a:ext cx="7761287" cy="4773612"/>
        </p:xfrm>
        <a:graphic>
          <a:graphicData uri="http://schemas.openxmlformats.org/presentationml/2006/ole">
            <mc:AlternateContent xmlns:mc="http://schemas.openxmlformats.org/markup-compatibility/2006">
              <mc:Choice xmlns:v="urn:schemas-microsoft-com:vml" Requires="v">
                <p:oleObj spid="_x0000_s132117" name="Worksheet" r:id="rId3" imgW="9315772" imgH="5734324" progId="Excel.Sheet.8">
                  <p:embed/>
                </p:oleObj>
              </mc:Choice>
              <mc:Fallback>
                <p:oleObj name="Worksheet" r:id="rId3" imgW="9315772" imgH="5734324" progId="Excel.Sheet.8">
                  <p:embed/>
                  <p:pic>
                    <p:nvPicPr>
                      <p:cNvPr id="0" name="Object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4213" y="687388"/>
                        <a:ext cx="7761287" cy="4773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smtClean="0"/>
              <a:t>HETEROSKEDASTICITY</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bwMode="auto">
          <a:xfrm>
            <a:off x="612000" y="650775"/>
            <a:ext cx="7920000" cy="478215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1074" name="Text Box 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However it those two countries are dropped and the scatter diagram rescaled, a clear picture of </a:t>
            </a:r>
            <a:r>
              <a:rPr lang="en-GB" sz="1500" b="1" dirty="0" err="1" smtClean="0"/>
              <a:t>heteroskedasticity</a:t>
            </a:r>
            <a:r>
              <a:rPr lang="en-GB" sz="1500" b="1" dirty="0" smtClean="0"/>
              <a:t> </a:t>
            </a:r>
            <a:r>
              <a:rPr lang="en-GB" sz="1500" b="1" dirty="0"/>
              <a:t>emerges.</a:t>
            </a:r>
          </a:p>
        </p:txBody>
      </p:sp>
      <p:sp>
        <p:nvSpPr>
          <p:cNvPr id="131075"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18</a:t>
            </a:r>
          </a:p>
        </p:txBody>
      </p:sp>
      <p:graphicFrame>
        <p:nvGraphicFramePr>
          <p:cNvPr id="131077" name="Object 5"/>
          <p:cNvGraphicFramePr>
            <a:graphicFrameLocks noChangeAspect="1"/>
          </p:cNvGraphicFramePr>
          <p:nvPr>
            <p:extLst>
              <p:ext uri="{D42A27DB-BD31-4B8C-83A1-F6EECF244321}">
                <p14:modId xmlns:p14="http://schemas.microsoft.com/office/powerpoint/2010/main" val="751067829"/>
              </p:ext>
            </p:extLst>
          </p:nvPr>
        </p:nvGraphicFramePr>
        <p:xfrm>
          <a:off x="684213" y="687388"/>
          <a:ext cx="7761287" cy="4773612"/>
        </p:xfrm>
        <a:graphic>
          <a:graphicData uri="http://schemas.openxmlformats.org/presentationml/2006/ole">
            <mc:AlternateContent xmlns:mc="http://schemas.openxmlformats.org/markup-compatibility/2006">
              <mc:Choice xmlns:v="urn:schemas-microsoft-com:vml" Requires="v">
                <p:oleObj spid="_x0000_s131089" name="Worksheet" r:id="rId3" imgW="9306151" imgH="5724766" progId="Excel.Sheet.8">
                  <p:embed/>
                </p:oleObj>
              </mc:Choice>
              <mc:Fallback>
                <p:oleObj name="Worksheet" r:id="rId3" imgW="9306151" imgH="5724766" progId="Excel.Sheet.8">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4213" y="687388"/>
                        <a:ext cx="7761287" cy="4773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smtClean="0"/>
              <a:t>HETEROSKEDASTICITY</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3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6741"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smtClean="0"/>
              <a:t>HETEROSKEDASTICITY</a:t>
            </a:r>
            <a:endParaRPr lang="en-GB" sz="1600" dirty="0">
              <a:latin typeface="Times New Roman" pitchFamily="18" charset="0"/>
            </a:endParaRPr>
          </a:p>
        </p:txBody>
      </p:sp>
      <p:sp>
        <p:nvSpPr>
          <p:cNvPr id="117595" name="Text Box 859"/>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a:t>
            </a:r>
          </a:p>
        </p:txBody>
      </p:sp>
      <p:sp>
        <p:nvSpPr>
          <p:cNvPr id="117596" name="Text Box 86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This sequence relates to Assumption A.4 of the regression model assumptions and introduces the topic of </a:t>
            </a:r>
            <a:r>
              <a:rPr lang="en-GB" sz="1500" b="1" dirty="0" err="1" smtClean="0"/>
              <a:t>heteroskedasticity</a:t>
            </a:r>
            <a:r>
              <a:rPr lang="en-GB" sz="1500" b="1" dirty="0"/>
              <a:t>.  This relates to the distribution of the disturbance term in a regression model.</a:t>
            </a:r>
          </a:p>
        </p:txBody>
      </p:sp>
      <p:sp>
        <p:nvSpPr>
          <p:cNvPr id="41" name="Rectangle 40"/>
          <p:cNvSpPr/>
          <p:nvPr/>
        </p:nvSpPr>
        <p:spPr bwMode="auto">
          <a:xfrm>
            <a:off x="612000" y="650775"/>
            <a:ext cx="7920000" cy="478215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42" name="Line 2"/>
          <p:cNvSpPr>
            <a:spLocks noChangeShapeType="1"/>
          </p:cNvSpPr>
          <p:nvPr/>
        </p:nvSpPr>
        <p:spPr bwMode="auto">
          <a:xfrm>
            <a:off x="2808288" y="828675"/>
            <a:ext cx="0" cy="4113213"/>
          </a:xfrm>
          <a:prstGeom prst="line">
            <a:avLst/>
          </a:prstGeom>
          <a:noFill/>
          <a:ln w="19050">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3" name="Line 5"/>
          <p:cNvSpPr>
            <a:spLocks noChangeShapeType="1"/>
          </p:cNvSpPr>
          <p:nvPr/>
        </p:nvSpPr>
        <p:spPr bwMode="auto">
          <a:xfrm>
            <a:off x="1457325" y="828675"/>
            <a:ext cx="0" cy="4113213"/>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4" name="Line 6"/>
          <p:cNvSpPr>
            <a:spLocks noChangeShapeType="1"/>
          </p:cNvSpPr>
          <p:nvPr/>
        </p:nvSpPr>
        <p:spPr bwMode="auto">
          <a:xfrm>
            <a:off x="1455738" y="4941888"/>
            <a:ext cx="5849937" cy="0"/>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5" name="Line 7"/>
          <p:cNvSpPr>
            <a:spLocks noChangeAspect="1" noChangeShapeType="1"/>
          </p:cNvSpPr>
          <p:nvPr/>
        </p:nvSpPr>
        <p:spPr bwMode="auto">
          <a:xfrm flipV="1">
            <a:off x="1455738" y="2509838"/>
            <a:ext cx="5640387" cy="1511300"/>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6" name="Text Box 9"/>
          <p:cNvSpPr txBox="1">
            <a:spLocks noChangeArrowheads="1"/>
          </p:cNvSpPr>
          <p:nvPr/>
        </p:nvSpPr>
        <p:spPr bwMode="auto">
          <a:xfrm>
            <a:off x="1181100" y="3830638"/>
            <a:ext cx="274638"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latin typeface="Symbol" pitchFamily="18" charset="2"/>
              </a:rPr>
              <a:t>b</a:t>
            </a:r>
            <a:r>
              <a:rPr lang="en-US" sz="1800" b="1" baseline="-25000">
                <a:solidFill>
                  <a:srgbClr val="000000"/>
                </a:solidFill>
              </a:rPr>
              <a:t>1</a:t>
            </a:r>
            <a:endParaRPr lang="en-US" sz="2000">
              <a:solidFill>
                <a:schemeClr val="bg1"/>
              </a:solidFill>
              <a:latin typeface="Symbol" pitchFamily="18" charset="2"/>
            </a:endParaRPr>
          </a:p>
        </p:txBody>
      </p:sp>
      <p:sp>
        <p:nvSpPr>
          <p:cNvPr id="47" name="Text Box 10"/>
          <p:cNvSpPr txBox="1">
            <a:spLocks noChangeArrowheads="1"/>
          </p:cNvSpPr>
          <p:nvPr/>
        </p:nvSpPr>
        <p:spPr bwMode="auto">
          <a:xfrm>
            <a:off x="7126288" y="4941888"/>
            <a:ext cx="274637"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X</a:t>
            </a:r>
            <a:endParaRPr lang="en-US" sz="2000" i="1">
              <a:solidFill>
                <a:schemeClr val="bg1"/>
              </a:solidFill>
              <a:latin typeface="Times New Roman" pitchFamily="18" charset="0"/>
            </a:endParaRPr>
          </a:p>
        </p:txBody>
      </p:sp>
      <p:sp>
        <p:nvSpPr>
          <p:cNvPr id="48" name="Oval 15"/>
          <p:cNvSpPr>
            <a:spLocks noChangeAspect="1" noChangeArrowheads="1"/>
          </p:cNvSpPr>
          <p:nvPr/>
        </p:nvSpPr>
        <p:spPr bwMode="auto">
          <a:xfrm>
            <a:off x="2754313" y="3606800"/>
            <a:ext cx="109537" cy="106363"/>
          </a:xfrm>
          <a:prstGeom prst="ellipse">
            <a:avLst/>
          </a:prstGeom>
          <a:solidFill>
            <a:srgbClr val="C0C0C0"/>
          </a:solidFill>
          <a:ln w="19050">
            <a:solidFill>
              <a:srgbClr val="000000"/>
            </a:solidFill>
            <a:round/>
            <a:headEnd/>
            <a:tailEnd/>
          </a:ln>
        </p:spPr>
        <p:txBody>
          <a:bodyPr/>
          <a:lstStyle/>
          <a:p>
            <a:endParaRPr lang="en-GB"/>
          </a:p>
        </p:txBody>
      </p:sp>
      <p:sp>
        <p:nvSpPr>
          <p:cNvPr id="49" name="Line 16"/>
          <p:cNvSpPr>
            <a:spLocks noChangeShapeType="1"/>
          </p:cNvSpPr>
          <p:nvPr/>
        </p:nvSpPr>
        <p:spPr bwMode="auto">
          <a:xfrm flipV="1">
            <a:off x="2808288" y="4329113"/>
            <a:ext cx="1587" cy="57150"/>
          </a:xfrm>
          <a:prstGeom prst="line">
            <a:avLst/>
          </a:prstGeom>
          <a:noFill/>
          <a:ln w="0">
            <a:solidFill>
              <a:srgbClr val="969696"/>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50" name="Line 17"/>
          <p:cNvSpPr>
            <a:spLocks noChangeShapeType="1"/>
          </p:cNvSpPr>
          <p:nvPr/>
        </p:nvSpPr>
        <p:spPr bwMode="auto">
          <a:xfrm flipV="1">
            <a:off x="3805238" y="4333875"/>
            <a:ext cx="1587" cy="57150"/>
          </a:xfrm>
          <a:prstGeom prst="line">
            <a:avLst/>
          </a:prstGeom>
          <a:noFill/>
          <a:ln w="0">
            <a:solidFill>
              <a:srgbClr val="969696"/>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51" name="Line 18"/>
          <p:cNvSpPr>
            <a:spLocks noChangeShapeType="1"/>
          </p:cNvSpPr>
          <p:nvPr/>
        </p:nvSpPr>
        <p:spPr bwMode="auto">
          <a:xfrm flipV="1">
            <a:off x="4518025" y="4333875"/>
            <a:ext cx="1588" cy="57150"/>
          </a:xfrm>
          <a:prstGeom prst="line">
            <a:avLst/>
          </a:prstGeom>
          <a:noFill/>
          <a:ln w="0">
            <a:solidFill>
              <a:srgbClr val="969696"/>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52" name="Line 19"/>
          <p:cNvSpPr>
            <a:spLocks noChangeShapeType="1"/>
          </p:cNvSpPr>
          <p:nvPr/>
        </p:nvSpPr>
        <p:spPr bwMode="auto">
          <a:xfrm flipV="1">
            <a:off x="5524500" y="4333875"/>
            <a:ext cx="1588" cy="57150"/>
          </a:xfrm>
          <a:prstGeom prst="line">
            <a:avLst/>
          </a:prstGeom>
          <a:noFill/>
          <a:ln w="0">
            <a:solidFill>
              <a:srgbClr val="969696"/>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53" name="Line 20"/>
          <p:cNvSpPr>
            <a:spLocks noChangeShapeType="1"/>
          </p:cNvSpPr>
          <p:nvPr/>
        </p:nvSpPr>
        <p:spPr bwMode="auto">
          <a:xfrm flipV="1">
            <a:off x="6254750" y="4333875"/>
            <a:ext cx="1588" cy="57150"/>
          </a:xfrm>
          <a:prstGeom prst="line">
            <a:avLst/>
          </a:prstGeom>
          <a:noFill/>
          <a:ln w="0">
            <a:solidFill>
              <a:srgbClr val="969696"/>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54" name="Line 21"/>
          <p:cNvSpPr>
            <a:spLocks noChangeShapeType="1"/>
          </p:cNvSpPr>
          <p:nvPr/>
        </p:nvSpPr>
        <p:spPr bwMode="auto">
          <a:xfrm>
            <a:off x="4518025" y="828675"/>
            <a:ext cx="0" cy="4113213"/>
          </a:xfrm>
          <a:prstGeom prst="line">
            <a:avLst/>
          </a:prstGeom>
          <a:noFill/>
          <a:ln w="19050">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5" name="Line 22"/>
          <p:cNvSpPr>
            <a:spLocks noChangeShapeType="1"/>
          </p:cNvSpPr>
          <p:nvPr/>
        </p:nvSpPr>
        <p:spPr bwMode="auto">
          <a:xfrm>
            <a:off x="6254750" y="828675"/>
            <a:ext cx="0" cy="4113213"/>
          </a:xfrm>
          <a:prstGeom prst="line">
            <a:avLst/>
          </a:prstGeom>
          <a:noFill/>
          <a:ln w="19050">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6" name="Line 23"/>
          <p:cNvSpPr>
            <a:spLocks noChangeShapeType="1"/>
          </p:cNvSpPr>
          <p:nvPr/>
        </p:nvSpPr>
        <p:spPr bwMode="auto">
          <a:xfrm>
            <a:off x="5524500" y="827088"/>
            <a:ext cx="0" cy="4113212"/>
          </a:xfrm>
          <a:prstGeom prst="line">
            <a:avLst/>
          </a:prstGeom>
          <a:noFill/>
          <a:ln w="19050">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7" name="Line 24"/>
          <p:cNvSpPr>
            <a:spLocks noChangeShapeType="1"/>
          </p:cNvSpPr>
          <p:nvPr/>
        </p:nvSpPr>
        <p:spPr bwMode="auto">
          <a:xfrm>
            <a:off x="3805238" y="828675"/>
            <a:ext cx="0" cy="4113213"/>
          </a:xfrm>
          <a:prstGeom prst="line">
            <a:avLst/>
          </a:prstGeom>
          <a:noFill/>
          <a:ln w="19050">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8" name="Oval 25"/>
          <p:cNvSpPr>
            <a:spLocks noChangeAspect="1" noChangeArrowheads="1"/>
          </p:cNvSpPr>
          <p:nvPr/>
        </p:nvSpPr>
        <p:spPr bwMode="auto">
          <a:xfrm>
            <a:off x="3749675" y="3341688"/>
            <a:ext cx="109538" cy="106362"/>
          </a:xfrm>
          <a:prstGeom prst="ellipse">
            <a:avLst/>
          </a:prstGeom>
          <a:solidFill>
            <a:srgbClr val="C0C0C0"/>
          </a:solidFill>
          <a:ln w="19050">
            <a:solidFill>
              <a:srgbClr val="000000"/>
            </a:solidFill>
            <a:round/>
            <a:headEnd/>
            <a:tailEnd/>
          </a:ln>
        </p:spPr>
        <p:txBody>
          <a:bodyPr/>
          <a:lstStyle/>
          <a:p>
            <a:endParaRPr lang="en-GB"/>
          </a:p>
        </p:txBody>
      </p:sp>
      <p:sp>
        <p:nvSpPr>
          <p:cNvPr id="59" name="Oval 26"/>
          <p:cNvSpPr>
            <a:spLocks noChangeAspect="1" noChangeArrowheads="1"/>
          </p:cNvSpPr>
          <p:nvPr/>
        </p:nvSpPr>
        <p:spPr bwMode="auto">
          <a:xfrm>
            <a:off x="4464050" y="3159125"/>
            <a:ext cx="109538" cy="106363"/>
          </a:xfrm>
          <a:prstGeom prst="ellipse">
            <a:avLst/>
          </a:prstGeom>
          <a:solidFill>
            <a:srgbClr val="C0C0C0"/>
          </a:solidFill>
          <a:ln w="19050">
            <a:solidFill>
              <a:srgbClr val="000000"/>
            </a:solidFill>
            <a:round/>
            <a:headEnd/>
            <a:tailEnd/>
          </a:ln>
        </p:spPr>
        <p:txBody>
          <a:bodyPr/>
          <a:lstStyle/>
          <a:p>
            <a:endParaRPr lang="en-GB"/>
          </a:p>
        </p:txBody>
      </p:sp>
      <p:sp>
        <p:nvSpPr>
          <p:cNvPr id="60" name="Oval 27"/>
          <p:cNvSpPr>
            <a:spLocks noChangeAspect="1" noChangeArrowheads="1"/>
          </p:cNvSpPr>
          <p:nvPr/>
        </p:nvSpPr>
        <p:spPr bwMode="auto">
          <a:xfrm>
            <a:off x="5468938" y="2874963"/>
            <a:ext cx="109537" cy="106362"/>
          </a:xfrm>
          <a:prstGeom prst="ellipse">
            <a:avLst/>
          </a:prstGeom>
          <a:solidFill>
            <a:srgbClr val="C0C0C0"/>
          </a:solidFill>
          <a:ln w="19050">
            <a:solidFill>
              <a:srgbClr val="000000"/>
            </a:solidFill>
            <a:round/>
            <a:headEnd/>
            <a:tailEnd/>
          </a:ln>
        </p:spPr>
        <p:txBody>
          <a:bodyPr/>
          <a:lstStyle/>
          <a:p>
            <a:endParaRPr lang="en-GB"/>
          </a:p>
        </p:txBody>
      </p:sp>
      <p:sp>
        <p:nvSpPr>
          <p:cNvPr id="61" name="Oval 28"/>
          <p:cNvSpPr>
            <a:spLocks noChangeAspect="1" noChangeArrowheads="1"/>
          </p:cNvSpPr>
          <p:nvPr/>
        </p:nvSpPr>
        <p:spPr bwMode="auto">
          <a:xfrm>
            <a:off x="6200775" y="2692400"/>
            <a:ext cx="109538" cy="106363"/>
          </a:xfrm>
          <a:prstGeom prst="ellipse">
            <a:avLst/>
          </a:prstGeom>
          <a:solidFill>
            <a:srgbClr val="C0C0C0"/>
          </a:solidFill>
          <a:ln w="19050">
            <a:solidFill>
              <a:srgbClr val="000000"/>
            </a:solidFill>
            <a:round/>
            <a:headEnd/>
            <a:tailEnd/>
          </a:ln>
        </p:spPr>
        <p:txBody>
          <a:bodyPr/>
          <a:lstStyle/>
          <a:p>
            <a:endParaRPr lang="en-GB"/>
          </a:p>
        </p:txBody>
      </p:sp>
      <p:sp>
        <p:nvSpPr>
          <p:cNvPr id="62" name="Text Box 29"/>
          <p:cNvSpPr txBox="1">
            <a:spLocks noChangeArrowheads="1"/>
          </p:cNvSpPr>
          <p:nvPr/>
        </p:nvSpPr>
        <p:spPr bwMode="auto">
          <a:xfrm rot="-783281">
            <a:off x="6786563" y="2019300"/>
            <a:ext cx="1220787"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Y </a:t>
            </a:r>
            <a:r>
              <a:rPr lang="en-US" sz="1800" b="1">
                <a:solidFill>
                  <a:srgbClr val="000000"/>
                </a:solidFill>
              </a:rPr>
              <a:t>= </a:t>
            </a:r>
            <a:r>
              <a:rPr lang="en-US" sz="1800" b="1" i="1">
                <a:solidFill>
                  <a:srgbClr val="000000"/>
                </a:solidFill>
                <a:latin typeface="Symbol" pitchFamily="18" charset="2"/>
              </a:rPr>
              <a:t>b</a:t>
            </a:r>
            <a:r>
              <a:rPr lang="en-US" sz="1800" b="1" baseline="-25000">
                <a:solidFill>
                  <a:srgbClr val="000000"/>
                </a:solidFill>
              </a:rPr>
              <a:t>1</a:t>
            </a:r>
            <a:r>
              <a:rPr lang="en-US" sz="1800" b="1" i="1">
                <a:solidFill>
                  <a:srgbClr val="000000"/>
                </a:solidFill>
              </a:rPr>
              <a:t> </a:t>
            </a:r>
            <a:r>
              <a:rPr lang="en-US" sz="1800" b="1">
                <a:solidFill>
                  <a:srgbClr val="000000"/>
                </a:solidFill>
              </a:rPr>
              <a:t>+</a:t>
            </a:r>
            <a:r>
              <a:rPr lang="en-US" sz="1800" b="1" i="1">
                <a:solidFill>
                  <a:srgbClr val="000000"/>
                </a:solidFill>
                <a:latin typeface="Symbol" pitchFamily="18" charset="2"/>
              </a:rPr>
              <a:t>b</a:t>
            </a:r>
            <a:r>
              <a:rPr lang="en-US" sz="1800" b="1" baseline="-25000">
                <a:solidFill>
                  <a:srgbClr val="000000"/>
                </a:solidFill>
              </a:rPr>
              <a:t>2</a:t>
            </a:r>
            <a:r>
              <a:rPr lang="en-US" sz="1800" b="1" i="1">
                <a:solidFill>
                  <a:srgbClr val="000000"/>
                </a:solidFill>
              </a:rPr>
              <a:t>X</a:t>
            </a:r>
          </a:p>
        </p:txBody>
      </p:sp>
      <p:sp>
        <p:nvSpPr>
          <p:cNvPr id="63" name="Text Box 30"/>
          <p:cNvSpPr txBox="1">
            <a:spLocks noChangeArrowheads="1"/>
          </p:cNvSpPr>
          <p:nvPr/>
        </p:nvSpPr>
        <p:spPr bwMode="auto">
          <a:xfrm>
            <a:off x="1190625" y="782638"/>
            <a:ext cx="274638"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Y</a:t>
            </a:r>
            <a:endParaRPr lang="en-US" sz="2000" i="1">
              <a:solidFill>
                <a:schemeClr val="bg1"/>
              </a:solidFill>
              <a:latin typeface="Times New Roman" pitchFamily="18" charset="0"/>
            </a:endParaRPr>
          </a:p>
        </p:txBody>
      </p:sp>
      <p:grpSp>
        <p:nvGrpSpPr>
          <p:cNvPr id="64" name="Group 33"/>
          <p:cNvGrpSpPr>
            <a:grpSpLocks/>
          </p:cNvGrpSpPr>
          <p:nvPr/>
        </p:nvGrpSpPr>
        <p:grpSpPr bwMode="auto">
          <a:xfrm>
            <a:off x="2727325" y="4941888"/>
            <a:ext cx="3719513" cy="274637"/>
            <a:chOff x="1808" y="3023"/>
            <a:chExt cx="2343" cy="173"/>
          </a:xfrm>
        </p:grpSpPr>
        <p:sp>
          <p:nvSpPr>
            <p:cNvPr id="65" name="Text Box 34"/>
            <p:cNvSpPr txBox="1">
              <a:spLocks noChangeArrowheads="1"/>
            </p:cNvSpPr>
            <p:nvPr/>
          </p:nvSpPr>
          <p:spPr bwMode="auto">
            <a:xfrm>
              <a:off x="2884" y="3023"/>
              <a:ext cx="173"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X</a:t>
              </a:r>
              <a:r>
                <a:rPr lang="en-US" sz="1800" b="1" baseline="-25000">
                  <a:solidFill>
                    <a:srgbClr val="000000"/>
                  </a:solidFill>
                </a:rPr>
                <a:t>3</a:t>
              </a:r>
              <a:endParaRPr lang="en-US" sz="2000" i="1">
                <a:solidFill>
                  <a:schemeClr val="bg1"/>
                </a:solidFill>
                <a:latin typeface="Times New Roman" pitchFamily="18" charset="0"/>
              </a:endParaRPr>
            </a:p>
          </p:txBody>
        </p:sp>
        <p:sp>
          <p:nvSpPr>
            <p:cNvPr id="66" name="Text Box 35"/>
            <p:cNvSpPr txBox="1">
              <a:spLocks noChangeArrowheads="1"/>
            </p:cNvSpPr>
            <p:nvPr/>
          </p:nvSpPr>
          <p:spPr bwMode="auto">
            <a:xfrm>
              <a:off x="3978" y="3023"/>
              <a:ext cx="173"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X</a:t>
              </a:r>
              <a:r>
                <a:rPr lang="en-US" sz="1800" b="1" baseline="-25000">
                  <a:solidFill>
                    <a:srgbClr val="000000"/>
                  </a:solidFill>
                </a:rPr>
                <a:t>5</a:t>
              </a:r>
              <a:endParaRPr lang="en-US" sz="2000" i="1">
                <a:solidFill>
                  <a:schemeClr val="bg1"/>
                </a:solidFill>
                <a:latin typeface="Times New Roman" pitchFamily="18" charset="0"/>
              </a:endParaRPr>
            </a:p>
          </p:txBody>
        </p:sp>
        <p:sp>
          <p:nvSpPr>
            <p:cNvPr id="67" name="Text Box 36"/>
            <p:cNvSpPr txBox="1">
              <a:spLocks noChangeArrowheads="1"/>
            </p:cNvSpPr>
            <p:nvPr/>
          </p:nvSpPr>
          <p:spPr bwMode="auto">
            <a:xfrm>
              <a:off x="3512" y="3023"/>
              <a:ext cx="173"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X</a:t>
              </a:r>
              <a:r>
                <a:rPr lang="en-US" sz="1800" b="1" baseline="-25000">
                  <a:solidFill>
                    <a:srgbClr val="000000"/>
                  </a:solidFill>
                </a:rPr>
                <a:t>4</a:t>
              </a:r>
              <a:endParaRPr lang="en-US" sz="2000" i="1">
                <a:solidFill>
                  <a:schemeClr val="bg1"/>
                </a:solidFill>
                <a:latin typeface="Times New Roman" pitchFamily="18" charset="0"/>
              </a:endParaRPr>
            </a:p>
          </p:txBody>
        </p:sp>
        <p:sp>
          <p:nvSpPr>
            <p:cNvPr id="68" name="Text Box 37"/>
            <p:cNvSpPr txBox="1">
              <a:spLocks noChangeArrowheads="1"/>
            </p:cNvSpPr>
            <p:nvPr/>
          </p:nvSpPr>
          <p:spPr bwMode="auto">
            <a:xfrm>
              <a:off x="1808" y="3023"/>
              <a:ext cx="173"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X</a:t>
              </a:r>
              <a:r>
                <a:rPr lang="en-US" sz="1800" b="1" baseline="-25000">
                  <a:solidFill>
                    <a:srgbClr val="000000"/>
                  </a:solidFill>
                </a:rPr>
                <a:t>1</a:t>
              </a:r>
              <a:endParaRPr lang="en-US" sz="2000" i="1">
                <a:solidFill>
                  <a:schemeClr val="bg1"/>
                </a:solidFill>
                <a:latin typeface="Times New Roman" pitchFamily="18" charset="0"/>
              </a:endParaRPr>
            </a:p>
          </p:txBody>
        </p:sp>
        <p:sp>
          <p:nvSpPr>
            <p:cNvPr id="69" name="Text Box 38"/>
            <p:cNvSpPr txBox="1">
              <a:spLocks noChangeArrowheads="1"/>
            </p:cNvSpPr>
            <p:nvPr/>
          </p:nvSpPr>
          <p:spPr bwMode="auto">
            <a:xfrm>
              <a:off x="2435" y="3023"/>
              <a:ext cx="173"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X</a:t>
              </a:r>
              <a:r>
                <a:rPr lang="en-US" sz="1800" b="1" baseline="-25000">
                  <a:solidFill>
                    <a:srgbClr val="000000"/>
                  </a:solidFill>
                </a:rPr>
                <a:t>2</a:t>
              </a:r>
              <a:endParaRPr lang="en-US" sz="2000" i="1">
                <a:solidFill>
                  <a:schemeClr val="bg1"/>
                </a:solidFill>
                <a:latin typeface="Times New Roman" pitchFamily="18" charset="0"/>
              </a:endParaRPr>
            </a:p>
          </p:txBody>
        </p:sp>
      </p:gr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p:cNvSpPr/>
          <p:nvPr/>
        </p:nvSpPr>
        <p:spPr bwMode="auto">
          <a:xfrm>
            <a:off x="612000" y="650775"/>
            <a:ext cx="7920000" cy="478215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3129" name="Rectangle 9"/>
          <p:cNvSpPr>
            <a:spLocks noChangeArrowheads="1"/>
          </p:cNvSpPr>
          <p:nvPr/>
        </p:nvSpPr>
        <p:spPr bwMode="auto">
          <a:xfrm>
            <a:off x="3581400" y="3810000"/>
            <a:ext cx="228600"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3128" name="Rectangle 8"/>
          <p:cNvSpPr>
            <a:spLocks noChangeArrowheads="1"/>
          </p:cNvSpPr>
          <p:nvPr/>
        </p:nvSpPr>
        <p:spPr bwMode="auto">
          <a:xfrm>
            <a:off x="3429000" y="2514600"/>
            <a:ext cx="228600"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3122" name="Text Box 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The reason for the </a:t>
            </a:r>
            <a:r>
              <a:rPr lang="en-GB" sz="1500" b="1" dirty="0" err="1" smtClean="0"/>
              <a:t>heteroskedasticity</a:t>
            </a:r>
            <a:r>
              <a:rPr lang="en-GB" sz="1500" b="1" dirty="0" smtClean="0"/>
              <a:t> </a:t>
            </a:r>
            <a:r>
              <a:rPr lang="en-GB" sz="1500" b="1" dirty="0"/>
              <a:t>is that variations in the size of the manufacturing sector around the trend relationship increase with the size of GDP.</a:t>
            </a:r>
          </a:p>
        </p:txBody>
      </p:sp>
      <p:sp>
        <p:nvSpPr>
          <p:cNvPr id="133123"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19</a:t>
            </a:r>
          </a:p>
        </p:txBody>
      </p:sp>
      <p:graphicFrame>
        <p:nvGraphicFramePr>
          <p:cNvPr id="133125" name="Object 5"/>
          <p:cNvGraphicFramePr>
            <a:graphicFrameLocks noChangeAspect="1"/>
          </p:cNvGraphicFramePr>
          <p:nvPr>
            <p:extLst>
              <p:ext uri="{D42A27DB-BD31-4B8C-83A1-F6EECF244321}">
                <p14:modId xmlns:p14="http://schemas.microsoft.com/office/powerpoint/2010/main" val="226471720"/>
              </p:ext>
            </p:extLst>
          </p:nvPr>
        </p:nvGraphicFramePr>
        <p:xfrm>
          <a:off x="684213" y="687388"/>
          <a:ext cx="7761287" cy="4773612"/>
        </p:xfrm>
        <a:graphic>
          <a:graphicData uri="http://schemas.openxmlformats.org/presentationml/2006/ole">
            <mc:AlternateContent xmlns:mc="http://schemas.openxmlformats.org/markup-compatibility/2006">
              <mc:Choice xmlns:v="urn:schemas-microsoft-com:vml" Requires="v">
                <p:oleObj spid="_x0000_s133141" name="Worksheet" r:id="rId3" imgW="9306151" imgH="5724766" progId="Excel.Sheet.8">
                  <p:embed/>
                </p:oleObj>
              </mc:Choice>
              <mc:Fallback>
                <p:oleObj name="Worksheet" r:id="rId3" imgW="9306151" imgH="5724766" progId="Excel.Sheet.8">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4213" y="687388"/>
                        <a:ext cx="7761287" cy="4773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33126" name="Text Box 6"/>
          <p:cNvSpPr txBox="1">
            <a:spLocks noChangeArrowheads="1"/>
          </p:cNvSpPr>
          <p:nvPr/>
        </p:nvSpPr>
        <p:spPr bwMode="auto">
          <a:xfrm>
            <a:off x="3581400" y="2286000"/>
            <a:ext cx="14478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1800" b="1"/>
              <a:t>South Korea</a:t>
            </a:r>
            <a:endParaRPr lang="en-US"/>
          </a:p>
        </p:txBody>
      </p:sp>
      <p:sp>
        <p:nvSpPr>
          <p:cNvPr id="133127" name="Text Box 7"/>
          <p:cNvSpPr txBox="1">
            <a:spLocks noChangeArrowheads="1"/>
          </p:cNvSpPr>
          <p:nvPr/>
        </p:nvSpPr>
        <p:spPr bwMode="auto">
          <a:xfrm>
            <a:off x="3733800" y="3992563"/>
            <a:ext cx="10668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1800" b="1"/>
              <a:t>Mexico</a:t>
            </a:r>
            <a:endParaRPr lang="en-US"/>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smtClean="0"/>
              <a:t>HETEROSKEDASTICITY</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4146" name="Text Box 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South Korea and Mexico are both countries with relatively large GDP.  The manufacturing sector is relatively important in South Korea, so its observation is far above the trend line.  The opposite was the case for Mexico, at least in 1997.</a:t>
            </a:r>
          </a:p>
        </p:txBody>
      </p:sp>
      <p:sp>
        <p:nvSpPr>
          <p:cNvPr id="134147"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20</a:t>
            </a: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7" name="Rectangle 16"/>
          <p:cNvSpPr/>
          <p:nvPr/>
        </p:nvSpPr>
        <p:spPr bwMode="auto">
          <a:xfrm>
            <a:off x="612000" y="650775"/>
            <a:ext cx="7920000" cy="478215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8" name="Rectangle 9"/>
          <p:cNvSpPr>
            <a:spLocks noChangeArrowheads="1"/>
          </p:cNvSpPr>
          <p:nvPr/>
        </p:nvSpPr>
        <p:spPr bwMode="auto">
          <a:xfrm>
            <a:off x="3581400" y="3810000"/>
            <a:ext cx="228600"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 name="Rectangle 8"/>
          <p:cNvSpPr>
            <a:spLocks noChangeArrowheads="1"/>
          </p:cNvSpPr>
          <p:nvPr/>
        </p:nvSpPr>
        <p:spPr bwMode="auto">
          <a:xfrm>
            <a:off x="3429000" y="2514600"/>
            <a:ext cx="228600"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20" name="Object 5"/>
          <p:cNvGraphicFramePr>
            <a:graphicFrameLocks noChangeAspect="1"/>
          </p:cNvGraphicFramePr>
          <p:nvPr>
            <p:extLst>
              <p:ext uri="{D42A27DB-BD31-4B8C-83A1-F6EECF244321}">
                <p14:modId xmlns:p14="http://schemas.microsoft.com/office/powerpoint/2010/main" val="3457398500"/>
              </p:ext>
            </p:extLst>
          </p:nvPr>
        </p:nvGraphicFramePr>
        <p:xfrm>
          <a:off x="684213" y="687388"/>
          <a:ext cx="7761287" cy="4773612"/>
        </p:xfrm>
        <a:graphic>
          <a:graphicData uri="http://schemas.openxmlformats.org/presentationml/2006/ole">
            <mc:AlternateContent xmlns:mc="http://schemas.openxmlformats.org/markup-compatibility/2006">
              <mc:Choice xmlns:v="urn:schemas-microsoft-com:vml" Requires="v">
                <p:oleObj spid="_x0000_s134164" name="Worksheet" r:id="rId3" imgW="9306151" imgH="5724766" progId="Excel.Sheet.8">
                  <p:embed/>
                </p:oleObj>
              </mc:Choice>
              <mc:Fallback>
                <p:oleObj name="Worksheet" r:id="rId3" imgW="9306151" imgH="5724766" progId="Excel.Sheet.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4213" y="687388"/>
                        <a:ext cx="7761287" cy="4773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1" name="Text Box 6"/>
          <p:cNvSpPr txBox="1">
            <a:spLocks noChangeArrowheads="1"/>
          </p:cNvSpPr>
          <p:nvPr/>
        </p:nvSpPr>
        <p:spPr bwMode="auto">
          <a:xfrm>
            <a:off x="3581400" y="2286000"/>
            <a:ext cx="14478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1800" b="1"/>
              <a:t>South Korea</a:t>
            </a:r>
            <a:endParaRPr lang="en-US"/>
          </a:p>
        </p:txBody>
      </p:sp>
      <p:sp>
        <p:nvSpPr>
          <p:cNvPr id="22" name="Text Box 7"/>
          <p:cNvSpPr txBox="1">
            <a:spLocks noChangeArrowheads="1"/>
          </p:cNvSpPr>
          <p:nvPr/>
        </p:nvSpPr>
        <p:spPr bwMode="auto">
          <a:xfrm>
            <a:off x="3733800" y="3992563"/>
            <a:ext cx="10668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1800" b="1"/>
              <a:t>Mexico</a:t>
            </a:r>
            <a:endParaRPr lang="en-US"/>
          </a:p>
        </p:txBody>
      </p:sp>
      <p:sp>
        <p:nvSpPr>
          <p:cNvPr id="14"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smtClean="0"/>
              <a:t>HETEROSKEDASTICITY</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bwMode="auto">
          <a:xfrm>
            <a:off x="612000" y="650775"/>
            <a:ext cx="7920000" cy="478215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5180" name="Rectangle 12"/>
          <p:cNvSpPr>
            <a:spLocks noChangeArrowheads="1"/>
          </p:cNvSpPr>
          <p:nvPr/>
        </p:nvSpPr>
        <p:spPr bwMode="auto">
          <a:xfrm>
            <a:off x="2057400" y="4206875"/>
            <a:ext cx="228600"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5179" name="Rectangle 11"/>
          <p:cNvSpPr>
            <a:spLocks noChangeArrowheads="1"/>
          </p:cNvSpPr>
          <p:nvPr/>
        </p:nvSpPr>
        <p:spPr bwMode="auto">
          <a:xfrm>
            <a:off x="2192338" y="4352925"/>
            <a:ext cx="228600"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5170" name="Text Box 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Singapore and Greece are another pair of countries with relatively large and small manufacturing sectors.  However, because the GDP of both countries is small, their variations from the trend relationship are also small.</a:t>
            </a:r>
          </a:p>
        </p:txBody>
      </p:sp>
      <p:sp>
        <p:nvSpPr>
          <p:cNvPr id="135171"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21</a:t>
            </a:r>
          </a:p>
        </p:txBody>
      </p:sp>
      <p:graphicFrame>
        <p:nvGraphicFramePr>
          <p:cNvPr id="135173" name="Object 5"/>
          <p:cNvGraphicFramePr>
            <a:graphicFrameLocks noChangeAspect="1"/>
          </p:cNvGraphicFramePr>
          <p:nvPr>
            <p:extLst>
              <p:ext uri="{D42A27DB-BD31-4B8C-83A1-F6EECF244321}">
                <p14:modId xmlns:p14="http://schemas.microsoft.com/office/powerpoint/2010/main" val="1075127664"/>
              </p:ext>
            </p:extLst>
          </p:nvPr>
        </p:nvGraphicFramePr>
        <p:xfrm>
          <a:off x="684213" y="687388"/>
          <a:ext cx="7761287" cy="4773612"/>
        </p:xfrm>
        <a:graphic>
          <a:graphicData uri="http://schemas.openxmlformats.org/presentationml/2006/ole">
            <mc:AlternateContent xmlns:mc="http://schemas.openxmlformats.org/markup-compatibility/2006">
              <mc:Choice xmlns:v="urn:schemas-microsoft-com:vml" Requires="v">
                <p:oleObj spid="_x0000_s135191" name="Worksheet" r:id="rId3" imgW="9306151" imgH="5724766" progId="Excel.Sheet.8">
                  <p:embed/>
                </p:oleObj>
              </mc:Choice>
              <mc:Fallback>
                <p:oleObj name="Worksheet" r:id="rId3" imgW="9306151" imgH="5724766" progId="Excel.Sheet.8">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4213" y="687388"/>
                        <a:ext cx="7761287" cy="4773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35174" name="Text Box 6"/>
          <p:cNvSpPr txBox="1">
            <a:spLocks noChangeArrowheads="1"/>
          </p:cNvSpPr>
          <p:nvPr/>
        </p:nvSpPr>
        <p:spPr bwMode="auto">
          <a:xfrm>
            <a:off x="1905000" y="3535363"/>
            <a:ext cx="11430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1800" b="1"/>
              <a:t>Singapore</a:t>
            </a:r>
            <a:endParaRPr lang="en-US"/>
          </a:p>
        </p:txBody>
      </p:sp>
      <p:sp>
        <p:nvSpPr>
          <p:cNvPr id="135176" name="Line 8"/>
          <p:cNvSpPr>
            <a:spLocks noChangeShapeType="1"/>
          </p:cNvSpPr>
          <p:nvPr/>
        </p:nvSpPr>
        <p:spPr bwMode="auto">
          <a:xfrm>
            <a:off x="2184400" y="3805238"/>
            <a:ext cx="0" cy="4572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5177" name="Text Box 9"/>
          <p:cNvSpPr txBox="1">
            <a:spLocks noChangeArrowheads="1"/>
          </p:cNvSpPr>
          <p:nvPr/>
        </p:nvSpPr>
        <p:spPr bwMode="auto">
          <a:xfrm>
            <a:off x="2667000" y="4297363"/>
            <a:ext cx="9906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1800" b="1"/>
              <a:t>Greece</a:t>
            </a:r>
            <a:endParaRPr lang="en-US"/>
          </a:p>
        </p:txBody>
      </p:sp>
      <p:sp>
        <p:nvSpPr>
          <p:cNvPr id="135178" name="Line 10"/>
          <p:cNvSpPr>
            <a:spLocks noChangeShapeType="1"/>
          </p:cNvSpPr>
          <p:nvPr/>
        </p:nvSpPr>
        <p:spPr bwMode="auto">
          <a:xfrm>
            <a:off x="2362200" y="4495800"/>
            <a:ext cx="3048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smtClean="0"/>
              <a:t>HETEROSKEDASTICITY</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1753" name="Text Box 9"/>
          <p:cNvSpPr txBox="1">
            <a:spLocks noChangeArrowheads="1"/>
          </p:cNvSpPr>
          <p:nvPr/>
        </p:nvSpPr>
        <p:spPr bwMode="auto">
          <a:xfrm>
            <a:off x="1508125" y="709613"/>
            <a:ext cx="6043613" cy="5095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nSpc>
                <a:spcPct val="120000"/>
              </a:lnSpc>
              <a:spcBef>
                <a:spcPct val="50000"/>
              </a:spcBef>
            </a:pPr>
            <a:endParaRPr lang="en-GB" sz="1200" b="1" dirty="0">
              <a:solidFill>
                <a:schemeClr val="bg1"/>
              </a:solidFill>
            </a:endParaRPr>
          </a:p>
          <a:p>
            <a:pPr>
              <a:lnSpc>
                <a:spcPct val="120000"/>
              </a:lnSpc>
            </a:pPr>
            <a:r>
              <a:rPr lang="en-GB" b="1" dirty="0">
                <a:solidFill>
                  <a:schemeClr val="bg1"/>
                </a:solidFill>
              </a:rPr>
              <a:t>Copyright Christopher Dougherty </a:t>
            </a:r>
            <a:r>
              <a:rPr lang="en-GB" b="1" dirty="0" smtClean="0">
                <a:solidFill>
                  <a:schemeClr val="bg1"/>
                </a:solidFill>
              </a:rPr>
              <a:t>2016.</a:t>
            </a:r>
            <a:r>
              <a:rPr lang="en-GB" sz="1200" b="1" dirty="0" smtClean="0">
                <a:solidFill>
                  <a:schemeClr val="bg1"/>
                </a:solidFill>
              </a:rPr>
              <a:t> </a:t>
            </a:r>
            <a:endParaRPr lang="en-GB" sz="1200" b="1" dirty="0">
              <a:solidFill>
                <a:schemeClr val="bg1"/>
              </a:solidFill>
            </a:endParaRPr>
          </a:p>
          <a:p>
            <a:pPr>
              <a:lnSpc>
                <a:spcPct val="120000"/>
              </a:lnSpc>
            </a:pPr>
            <a:endParaRPr lang="en-GB" sz="1200" b="1" dirty="0">
              <a:solidFill>
                <a:schemeClr val="bg1"/>
              </a:solidFill>
            </a:endParaRPr>
          </a:p>
          <a:p>
            <a:pPr>
              <a:lnSpc>
                <a:spcPct val="120000"/>
              </a:lnSpc>
            </a:pPr>
            <a:r>
              <a:rPr lang="en-GB" sz="1200" b="1" dirty="0">
                <a:solidFill>
                  <a:schemeClr val="bg1"/>
                </a:solidFill>
              </a:rPr>
              <a:t>These slideshows may be downloaded by anyone, anywhere for personal use.</a:t>
            </a:r>
          </a:p>
          <a:p>
            <a:pPr>
              <a:lnSpc>
                <a:spcPct val="120000"/>
              </a:lnSpc>
            </a:pPr>
            <a:r>
              <a:rPr lang="en-GB" sz="1200" b="1" dirty="0">
                <a:solidFill>
                  <a:schemeClr val="bg1"/>
                </a:solidFill>
              </a:rPr>
              <a:t>Subject to respect for copyright and, where appropriate, attribution, they may be used as a resource for teaching an econometrics course.  There is no need to refer to the author.</a:t>
            </a:r>
          </a:p>
          <a:p>
            <a:pPr>
              <a:lnSpc>
                <a:spcPct val="120000"/>
              </a:lnSpc>
            </a:pPr>
            <a:endParaRPr lang="en-GB" sz="1200" b="1" dirty="0">
              <a:solidFill>
                <a:schemeClr val="bg1"/>
              </a:solidFill>
            </a:endParaRPr>
          </a:p>
          <a:p>
            <a:pPr>
              <a:lnSpc>
                <a:spcPct val="120000"/>
              </a:lnSpc>
            </a:pPr>
            <a:r>
              <a:rPr lang="en-GB" sz="1200" b="1" dirty="0">
                <a:solidFill>
                  <a:schemeClr val="bg1"/>
                </a:solidFill>
              </a:rPr>
              <a:t>The content of this slideshow comes from Section 7.1 of C. Dougherty, </a:t>
            </a:r>
            <a:r>
              <a:rPr lang="en-GB" sz="1200" b="1" i="1" dirty="0">
                <a:solidFill>
                  <a:schemeClr val="bg1"/>
                </a:solidFill>
              </a:rPr>
              <a:t>Introduction to Econometrics</a:t>
            </a:r>
            <a:r>
              <a:rPr lang="en-GB" sz="1200" b="1" dirty="0">
                <a:solidFill>
                  <a:schemeClr val="bg1"/>
                </a:solidFill>
              </a:rPr>
              <a:t>, </a:t>
            </a:r>
            <a:r>
              <a:rPr lang="en-GB" sz="1200" b="1" dirty="0" smtClean="0">
                <a:solidFill>
                  <a:schemeClr val="bg1"/>
                </a:solidFill>
              </a:rPr>
              <a:t>fifth </a:t>
            </a:r>
            <a:r>
              <a:rPr lang="en-GB" sz="1200" b="1" dirty="0">
                <a:solidFill>
                  <a:schemeClr val="bg1"/>
                </a:solidFill>
              </a:rPr>
              <a:t>edition </a:t>
            </a:r>
            <a:r>
              <a:rPr lang="en-GB" sz="1200" b="1" dirty="0" smtClean="0">
                <a:solidFill>
                  <a:schemeClr val="bg1"/>
                </a:solidFill>
              </a:rPr>
              <a:t>2016, </a:t>
            </a:r>
            <a:r>
              <a:rPr lang="en-GB" sz="1200" b="1" dirty="0">
                <a:solidFill>
                  <a:schemeClr val="bg1"/>
                </a:solidFill>
              </a:rPr>
              <a:t>Oxford University Press.</a:t>
            </a:r>
          </a:p>
          <a:p>
            <a:pPr>
              <a:lnSpc>
                <a:spcPct val="120000"/>
              </a:lnSpc>
            </a:pPr>
            <a:r>
              <a:rPr lang="en-GB" sz="1200" b="1" dirty="0">
                <a:solidFill>
                  <a:schemeClr val="bg1"/>
                </a:solidFill>
              </a:rPr>
              <a:t>Additional (free) resources for both students and instructors may be downloaded from the OUP Online Resource Centre</a:t>
            </a:r>
          </a:p>
          <a:p>
            <a:pPr>
              <a:lnSpc>
                <a:spcPct val="120000"/>
              </a:lnSpc>
            </a:pPr>
            <a:r>
              <a:rPr lang="en-GB" sz="1200" b="1" dirty="0">
                <a:solidFill>
                  <a:schemeClr val="bg1"/>
                </a:solidFill>
                <a:hlinkClick r:id="rId2"/>
              </a:rPr>
              <a:t>http://www.oxfordtextbooks.co.uk/orc/dougherty5e</a:t>
            </a:r>
            <a:r>
              <a:rPr lang="en-GB" sz="1200" b="1" dirty="0" smtClean="0">
                <a:solidFill>
                  <a:schemeClr val="bg1"/>
                </a:solidFill>
                <a:hlinkClick r:id="rId2"/>
              </a:rPr>
              <a:t>/</a:t>
            </a:r>
            <a:r>
              <a:rPr lang="en-GB" sz="1200" b="1" dirty="0" smtClean="0">
                <a:solidFill>
                  <a:schemeClr val="bg1"/>
                </a:solidFill>
              </a:rPr>
              <a:t>.</a:t>
            </a:r>
            <a:endParaRPr lang="en-GB" sz="1200" b="1" dirty="0">
              <a:solidFill>
                <a:schemeClr val="bg1"/>
              </a:solidFill>
            </a:endParaRPr>
          </a:p>
          <a:p>
            <a:pPr>
              <a:lnSpc>
                <a:spcPct val="120000"/>
              </a:lnSpc>
            </a:pPr>
            <a:endParaRPr lang="en-GB" sz="1200" b="1" dirty="0">
              <a:solidFill>
                <a:schemeClr val="bg1"/>
              </a:solidFill>
            </a:endParaRPr>
          </a:p>
          <a:p>
            <a:pPr>
              <a:lnSpc>
                <a:spcPct val="120000"/>
              </a:lnSpc>
            </a:pPr>
            <a:r>
              <a:rPr lang="en-GB" sz="1200" b="1" dirty="0">
                <a:solidFill>
                  <a:schemeClr val="bg1"/>
                </a:solidFill>
              </a:rPr>
              <a:t>Individuals studying econometrics on their own </a:t>
            </a:r>
            <a:r>
              <a:rPr lang="en-GB" sz="1200" b="1" dirty="0" smtClean="0">
                <a:solidFill>
                  <a:schemeClr val="bg1"/>
                </a:solidFill>
              </a:rPr>
              <a:t>who </a:t>
            </a:r>
            <a:r>
              <a:rPr lang="en-GB" sz="1200" b="1" dirty="0">
                <a:solidFill>
                  <a:schemeClr val="bg1"/>
                </a:solidFill>
              </a:rPr>
              <a:t>feel that they might benefit from participation in a formal course should consider the London School of Economics summer school course</a:t>
            </a:r>
          </a:p>
          <a:p>
            <a:pPr>
              <a:lnSpc>
                <a:spcPct val="120000"/>
              </a:lnSpc>
            </a:pPr>
            <a:r>
              <a:rPr lang="en-GB" sz="1200" b="1" dirty="0">
                <a:solidFill>
                  <a:schemeClr val="bg1"/>
                </a:solidFill>
              </a:rPr>
              <a:t>EC212 Introduction to Econometrics </a:t>
            </a:r>
            <a:r>
              <a:rPr lang="en-GB" sz="1200" b="1" dirty="0">
                <a:solidFill>
                  <a:schemeClr val="bg1"/>
                </a:solidFill>
                <a:hlinkClick r:id="rId3"/>
              </a:rPr>
              <a:t>http://www2.lse.ac.uk/study/summerSchools/summerSchool/Home.aspx</a:t>
            </a:r>
            <a:endParaRPr lang="en-GB" sz="1200" b="1" dirty="0">
              <a:solidFill>
                <a:schemeClr val="bg1"/>
              </a:solidFill>
            </a:endParaRPr>
          </a:p>
          <a:p>
            <a:pPr>
              <a:lnSpc>
                <a:spcPct val="120000"/>
              </a:lnSpc>
            </a:pPr>
            <a:r>
              <a:rPr lang="en-GB" sz="1200" b="1" dirty="0">
                <a:solidFill>
                  <a:schemeClr val="bg1"/>
                </a:solidFill>
              </a:rPr>
              <a:t>or the University of London International Programmes distance learning course</a:t>
            </a:r>
          </a:p>
          <a:p>
            <a:pPr>
              <a:lnSpc>
                <a:spcPct val="120000"/>
              </a:lnSpc>
            </a:pPr>
            <a:r>
              <a:rPr lang="en-GB" sz="1200" b="1" dirty="0" smtClean="0">
                <a:solidFill>
                  <a:schemeClr val="bg1"/>
                </a:solidFill>
              </a:rPr>
              <a:t>EC2020 </a:t>
            </a:r>
            <a:r>
              <a:rPr lang="en-GB" sz="1200" b="1" dirty="0">
                <a:solidFill>
                  <a:schemeClr val="bg1"/>
                </a:solidFill>
              </a:rPr>
              <a:t>Elements of Econometrics</a:t>
            </a:r>
          </a:p>
          <a:p>
            <a:pPr>
              <a:lnSpc>
                <a:spcPct val="120000"/>
              </a:lnSpc>
            </a:pPr>
            <a:r>
              <a:rPr lang="en-GB" sz="1200" b="1" dirty="0">
                <a:solidFill>
                  <a:schemeClr val="bg1"/>
                </a:solidFill>
                <a:hlinkClick r:id="rId4"/>
              </a:rPr>
              <a:t>www.londoninternational.ac.uk/lse</a:t>
            </a:r>
            <a:r>
              <a:rPr lang="en-GB" sz="1200" b="1" dirty="0">
                <a:solidFill>
                  <a:schemeClr val="bg1"/>
                </a:solidFill>
              </a:rPr>
              <a:t>.</a:t>
            </a:r>
            <a:r>
              <a:rPr lang="en-US" sz="1200" dirty="0">
                <a:solidFill>
                  <a:schemeClr val="bg1"/>
                </a:solidFill>
              </a:rPr>
              <a:t> </a:t>
            </a:r>
            <a:endParaRPr lang="en-GB" sz="1200" dirty="0">
              <a:solidFill>
                <a:schemeClr val="bg1"/>
              </a:solidFill>
            </a:endParaRPr>
          </a:p>
        </p:txBody>
      </p:sp>
      <p:sp>
        <p:nvSpPr>
          <p:cNvPr id="31754" name="Text Box 10"/>
          <p:cNvSpPr txBox="1">
            <a:spLocks noChangeArrowheads="1"/>
          </p:cNvSpPr>
          <p:nvPr/>
        </p:nvSpPr>
        <p:spPr bwMode="auto">
          <a:xfrm>
            <a:off x="8244408" y="6553200"/>
            <a:ext cx="823392"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000" dirty="0" smtClean="0">
                <a:solidFill>
                  <a:srgbClr val="3366FF"/>
                </a:solidFill>
              </a:rPr>
              <a:t>2016.05.05</a:t>
            </a:r>
            <a:endParaRPr lang="en-US" sz="1000" dirty="0">
              <a:solidFill>
                <a:srgbClr val="3366FF"/>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40" name="Rectangle 39"/>
          <p:cNvSpPr/>
          <p:nvPr/>
        </p:nvSpPr>
        <p:spPr bwMode="auto">
          <a:xfrm>
            <a:off x="612000" y="650775"/>
            <a:ext cx="7920000" cy="478215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44386" name="Line 2"/>
          <p:cNvSpPr>
            <a:spLocks noChangeShapeType="1"/>
          </p:cNvSpPr>
          <p:nvPr/>
        </p:nvSpPr>
        <p:spPr bwMode="auto">
          <a:xfrm>
            <a:off x="2808288" y="828675"/>
            <a:ext cx="0" cy="4113213"/>
          </a:xfrm>
          <a:prstGeom prst="line">
            <a:avLst/>
          </a:prstGeom>
          <a:noFill/>
          <a:ln w="19050">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44389" name="Line 5"/>
          <p:cNvSpPr>
            <a:spLocks noChangeShapeType="1"/>
          </p:cNvSpPr>
          <p:nvPr/>
        </p:nvSpPr>
        <p:spPr bwMode="auto">
          <a:xfrm>
            <a:off x="1457325" y="828675"/>
            <a:ext cx="0" cy="4113213"/>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44390" name="Line 6"/>
          <p:cNvSpPr>
            <a:spLocks noChangeShapeType="1"/>
          </p:cNvSpPr>
          <p:nvPr/>
        </p:nvSpPr>
        <p:spPr bwMode="auto">
          <a:xfrm>
            <a:off x="1455738" y="4941888"/>
            <a:ext cx="5849937" cy="0"/>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44391" name="Line 7"/>
          <p:cNvSpPr>
            <a:spLocks noChangeAspect="1" noChangeShapeType="1"/>
          </p:cNvSpPr>
          <p:nvPr/>
        </p:nvSpPr>
        <p:spPr bwMode="auto">
          <a:xfrm flipV="1">
            <a:off x="1455738" y="2509838"/>
            <a:ext cx="5640387" cy="1511300"/>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44393" name="Text Box 9"/>
          <p:cNvSpPr txBox="1">
            <a:spLocks noChangeArrowheads="1"/>
          </p:cNvSpPr>
          <p:nvPr/>
        </p:nvSpPr>
        <p:spPr bwMode="auto">
          <a:xfrm>
            <a:off x="1181100" y="3830638"/>
            <a:ext cx="274638"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latin typeface="Symbol" pitchFamily="18" charset="2"/>
              </a:rPr>
              <a:t>b</a:t>
            </a:r>
            <a:r>
              <a:rPr lang="en-US" sz="1800" b="1" baseline="-25000">
                <a:solidFill>
                  <a:srgbClr val="000000"/>
                </a:solidFill>
              </a:rPr>
              <a:t>1</a:t>
            </a:r>
            <a:endParaRPr lang="en-US" sz="2000">
              <a:solidFill>
                <a:schemeClr val="bg1"/>
              </a:solidFill>
              <a:latin typeface="Symbol" pitchFamily="18" charset="2"/>
            </a:endParaRPr>
          </a:p>
        </p:txBody>
      </p:sp>
      <p:sp>
        <p:nvSpPr>
          <p:cNvPr id="144394" name="Text Box 10"/>
          <p:cNvSpPr txBox="1">
            <a:spLocks noChangeArrowheads="1"/>
          </p:cNvSpPr>
          <p:nvPr/>
        </p:nvSpPr>
        <p:spPr bwMode="auto">
          <a:xfrm>
            <a:off x="7126288" y="4941888"/>
            <a:ext cx="274637"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X</a:t>
            </a:r>
            <a:endParaRPr lang="en-US" sz="2000" i="1">
              <a:solidFill>
                <a:schemeClr val="bg1"/>
              </a:solidFill>
              <a:latin typeface="Times New Roman" pitchFamily="18" charset="0"/>
            </a:endParaRPr>
          </a:p>
        </p:txBody>
      </p:sp>
      <p:sp>
        <p:nvSpPr>
          <p:cNvPr id="144399" name="Oval 15"/>
          <p:cNvSpPr>
            <a:spLocks noChangeAspect="1" noChangeArrowheads="1"/>
          </p:cNvSpPr>
          <p:nvPr/>
        </p:nvSpPr>
        <p:spPr bwMode="auto">
          <a:xfrm>
            <a:off x="2754313" y="3606800"/>
            <a:ext cx="109537" cy="106363"/>
          </a:xfrm>
          <a:prstGeom prst="ellipse">
            <a:avLst/>
          </a:prstGeom>
          <a:solidFill>
            <a:srgbClr val="C0C0C0"/>
          </a:solidFill>
          <a:ln w="19050">
            <a:solidFill>
              <a:srgbClr val="000000"/>
            </a:solidFill>
            <a:round/>
            <a:headEnd/>
            <a:tailEnd/>
          </a:ln>
        </p:spPr>
        <p:txBody>
          <a:bodyPr/>
          <a:lstStyle/>
          <a:p>
            <a:endParaRPr lang="en-GB"/>
          </a:p>
        </p:txBody>
      </p:sp>
      <p:sp>
        <p:nvSpPr>
          <p:cNvPr id="144400" name="Line 16"/>
          <p:cNvSpPr>
            <a:spLocks noChangeShapeType="1"/>
          </p:cNvSpPr>
          <p:nvPr/>
        </p:nvSpPr>
        <p:spPr bwMode="auto">
          <a:xfrm flipV="1">
            <a:off x="2808288" y="4329113"/>
            <a:ext cx="1587" cy="57150"/>
          </a:xfrm>
          <a:prstGeom prst="line">
            <a:avLst/>
          </a:prstGeom>
          <a:noFill/>
          <a:ln w="0">
            <a:solidFill>
              <a:srgbClr val="969696"/>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4401" name="Line 17"/>
          <p:cNvSpPr>
            <a:spLocks noChangeShapeType="1"/>
          </p:cNvSpPr>
          <p:nvPr/>
        </p:nvSpPr>
        <p:spPr bwMode="auto">
          <a:xfrm flipV="1">
            <a:off x="3805238" y="4333875"/>
            <a:ext cx="1587" cy="57150"/>
          </a:xfrm>
          <a:prstGeom prst="line">
            <a:avLst/>
          </a:prstGeom>
          <a:noFill/>
          <a:ln w="0">
            <a:solidFill>
              <a:srgbClr val="969696"/>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4402" name="Line 18"/>
          <p:cNvSpPr>
            <a:spLocks noChangeShapeType="1"/>
          </p:cNvSpPr>
          <p:nvPr/>
        </p:nvSpPr>
        <p:spPr bwMode="auto">
          <a:xfrm flipV="1">
            <a:off x="4518025" y="4333875"/>
            <a:ext cx="1588" cy="57150"/>
          </a:xfrm>
          <a:prstGeom prst="line">
            <a:avLst/>
          </a:prstGeom>
          <a:noFill/>
          <a:ln w="0">
            <a:solidFill>
              <a:srgbClr val="969696"/>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4403" name="Line 19"/>
          <p:cNvSpPr>
            <a:spLocks noChangeShapeType="1"/>
          </p:cNvSpPr>
          <p:nvPr/>
        </p:nvSpPr>
        <p:spPr bwMode="auto">
          <a:xfrm flipV="1">
            <a:off x="5524500" y="4333875"/>
            <a:ext cx="1588" cy="57150"/>
          </a:xfrm>
          <a:prstGeom prst="line">
            <a:avLst/>
          </a:prstGeom>
          <a:noFill/>
          <a:ln w="0">
            <a:solidFill>
              <a:srgbClr val="969696"/>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4404" name="Line 20"/>
          <p:cNvSpPr>
            <a:spLocks noChangeShapeType="1"/>
          </p:cNvSpPr>
          <p:nvPr/>
        </p:nvSpPr>
        <p:spPr bwMode="auto">
          <a:xfrm flipV="1">
            <a:off x="6254750" y="4333875"/>
            <a:ext cx="1588" cy="57150"/>
          </a:xfrm>
          <a:prstGeom prst="line">
            <a:avLst/>
          </a:prstGeom>
          <a:noFill/>
          <a:ln w="0">
            <a:solidFill>
              <a:srgbClr val="969696"/>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4405" name="Line 21"/>
          <p:cNvSpPr>
            <a:spLocks noChangeShapeType="1"/>
          </p:cNvSpPr>
          <p:nvPr/>
        </p:nvSpPr>
        <p:spPr bwMode="auto">
          <a:xfrm>
            <a:off x="4518025" y="828675"/>
            <a:ext cx="0" cy="4113213"/>
          </a:xfrm>
          <a:prstGeom prst="line">
            <a:avLst/>
          </a:prstGeom>
          <a:noFill/>
          <a:ln w="19050">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44406" name="Line 22"/>
          <p:cNvSpPr>
            <a:spLocks noChangeShapeType="1"/>
          </p:cNvSpPr>
          <p:nvPr/>
        </p:nvSpPr>
        <p:spPr bwMode="auto">
          <a:xfrm>
            <a:off x="6254750" y="828675"/>
            <a:ext cx="0" cy="4113213"/>
          </a:xfrm>
          <a:prstGeom prst="line">
            <a:avLst/>
          </a:prstGeom>
          <a:noFill/>
          <a:ln w="19050">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44407" name="Line 23"/>
          <p:cNvSpPr>
            <a:spLocks noChangeShapeType="1"/>
          </p:cNvSpPr>
          <p:nvPr/>
        </p:nvSpPr>
        <p:spPr bwMode="auto">
          <a:xfrm>
            <a:off x="5524500" y="827088"/>
            <a:ext cx="0" cy="4113212"/>
          </a:xfrm>
          <a:prstGeom prst="line">
            <a:avLst/>
          </a:prstGeom>
          <a:noFill/>
          <a:ln w="19050">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44408" name="Line 24"/>
          <p:cNvSpPr>
            <a:spLocks noChangeShapeType="1"/>
          </p:cNvSpPr>
          <p:nvPr/>
        </p:nvSpPr>
        <p:spPr bwMode="auto">
          <a:xfrm>
            <a:off x="3805238" y="828675"/>
            <a:ext cx="0" cy="4113213"/>
          </a:xfrm>
          <a:prstGeom prst="line">
            <a:avLst/>
          </a:prstGeom>
          <a:noFill/>
          <a:ln w="19050">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44409" name="Oval 25"/>
          <p:cNvSpPr>
            <a:spLocks noChangeAspect="1" noChangeArrowheads="1"/>
          </p:cNvSpPr>
          <p:nvPr/>
        </p:nvSpPr>
        <p:spPr bwMode="auto">
          <a:xfrm>
            <a:off x="3749675" y="3341688"/>
            <a:ext cx="109538" cy="106362"/>
          </a:xfrm>
          <a:prstGeom prst="ellipse">
            <a:avLst/>
          </a:prstGeom>
          <a:solidFill>
            <a:srgbClr val="C0C0C0"/>
          </a:solidFill>
          <a:ln w="19050">
            <a:solidFill>
              <a:srgbClr val="000000"/>
            </a:solidFill>
            <a:round/>
            <a:headEnd/>
            <a:tailEnd/>
          </a:ln>
        </p:spPr>
        <p:txBody>
          <a:bodyPr/>
          <a:lstStyle/>
          <a:p>
            <a:endParaRPr lang="en-GB"/>
          </a:p>
        </p:txBody>
      </p:sp>
      <p:sp>
        <p:nvSpPr>
          <p:cNvPr id="144410" name="Oval 26"/>
          <p:cNvSpPr>
            <a:spLocks noChangeAspect="1" noChangeArrowheads="1"/>
          </p:cNvSpPr>
          <p:nvPr/>
        </p:nvSpPr>
        <p:spPr bwMode="auto">
          <a:xfrm>
            <a:off x="4464050" y="3159125"/>
            <a:ext cx="109538" cy="106363"/>
          </a:xfrm>
          <a:prstGeom prst="ellipse">
            <a:avLst/>
          </a:prstGeom>
          <a:solidFill>
            <a:srgbClr val="C0C0C0"/>
          </a:solidFill>
          <a:ln w="19050">
            <a:solidFill>
              <a:srgbClr val="000000"/>
            </a:solidFill>
            <a:round/>
            <a:headEnd/>
            <a:tailEnd/>
          </a:ln>
        </p:spPr>
        <p:txBody>
          <a:bodyPr/>
          <a:lstStyle/>
          <a:p>
            <a:endParaRPr lang="en-GB"/>
          </a:p>
        </p:txBody>
      </p:sp>
      <p:sp>
        <p:nvSpPr>
          <p:cNvPr id="144411" name="Oval 27"/>
          <p:cNvSpPr>
            <a:spLocks noChangeAspect="1" noChangeArrowheads="1"/>
          </p:cNvSpPr>
          <p:nvPr/>
        </p:nvSpPr>
        <p:spPr bwMode="auto">
          <a:xfrm>
            <a:off x="5468938" y="2874963"/>
            <a:ext cx="109537" cy="106362"/>
          </a:xfrm>
          <a:prstGeom prst="ellipse">
            <a:avLst/>
          </a:prstGeom>
          <a:solidFill>
            <a:srgbClr val="C0C0C0"/>
          </a:solidFill>
          <a:ln w="19050">
            <a:solidFill>
              <a:srgbClr val="000000"/>
            </a:solidFill>
            <a:round/>
            <a:headEnd/>
            <a:tailEnd/>
          </a:ln>
        </p:spPr>
        <p:txBody>
          <a:bodyPr/>
          <a:lstStyle/>
          <a:p>
            <a:endParaRPr lang="en-GB"/>
          </a:p>
        </p:txBody>
      </p:sp>
      <p:sp>
        <p:nvSpPr>
          <p:cNvPr id="144412" name="Oval 28"/>
          <p:cNvSpPr>
            <a:spLocks noChangeAspect="1" noChangeArrowheads="1"/>
          </p:cNvSpPr>
          <p:nvPr/>
        </p:nvSpPr>
        <p:spPr bwMode="auto">
          <a:xfrm>
            <a:off x="6200775" y="2692400"/>
            <a:ext cx="109538" cy="106363"/>
          </a:xfrm>
          <a:prstGeom prst="ellipse">
            <a:avLst/>
          </a:prstGeom>
          <a:solidFill>
            <a:srgbClr val="C0C0C0"/>
          </a:solidFill>
          <a:ln w="19050">
            <a:solidFill>
              <a:srgbClr val="000000"/>
            </a:solidFill>
            <a:round/>
            <a:headEnd/>
            <a:tailEnd/>
          </a:ln>
        </p:spPr>
        <p:txBody>
          <a:bodyPr/>
          <a:lstStyle/>
          <a:p>
            <a:endParaRPr lang="en-GB"/>
          </a:p>
        </p:txBody>
      </p:sp>
      <p:sp>
        <p:nvSpPr>
          <p:cNvPr id="144413" name="Text Box 29"/>
          <p:cNvSpPr txBox="1">
            <a:spLocks noChangeArrowheads="1"/>
          </p:cNvSpPr>
          <p:nvPr/>
        </p:nvSpPr>
        <p:spPr bwMode="auto">
          <a:xfrm rot="-783281">
            <a:off x="6786563" y="2019300"/>
            <a:ext cx="1220787"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Y </a:t>
            </a:r>
            <a:r>
              <a:rPr lang="en-US" sz="1800" b="1">
                <a:solidFill>
                  <a:srgbClr val="000000"/>
                </a:solidFill>
              </a:rPr>
              <a:t>= </a:t>
            </a:r>
            <a:r>
              <a:rPr lang="en-US" sz="1800" b="1" i="1">
                <a:solidFill>
                  <a:srgbClr val="000000"/>
                </a:solidFill>
                <a:latin typeface="Symbol" pitchFamily="18" charset="2"/>
              </a:rPr>
              <a:t>b</a:t>
            </a:r>
            <a:r>
              <a:rPr lang="en-US" sz="1800" b="1" baseline="-25000">
                <a:solidFill>
                  <a:srgbClr val="000000"/>
                </a:solidFill>
              </a:rPr>
              <a:t>1</a:t>
            </a:r>
            <a:r>
              <a:rPr lang="en-US" sz="1800" b="1" i="1">
                <a:solidFill>
                  <a:srgbClr val="000000"/>
                </a:solidFill>
              </a:rPr>
              <a:t> </a:t>
            </a:r>
            <a:r>
              <a:rPr lang="en-US" sz="1800" b="1">
                <a:solidFill>
                  <a:srgbClr val="000000"/>
                </a:solidFill>
              </a:rPr>
              <a:t>+</a:t>
            </a:r>
            <a:r>
              <a:rPr lang="en-US" sz="1800" b="1" i="1">
                <a:solidFill>
                  <a:srgbClr val="000000"/>
                </a:solidFill>
                <a:latin typeface="Symbol" pitchFamily="18" charset="2"/>
              </a:rPr>
              <a:t>b</a:t>
            </a:r>
            <a:r>
              <a:rPr lang="en-US" sz="1800" b="1" baseline="-25000">
                <a:solidFill>
                  <a:srgbClr val="000000"/>
                </a:solidFill>
              </a:rPr>
              <a:t>2</a:t>
            </a:r>
            <a:r>
              <a:rPr lang="en-US" sz="1800" b="1" i="1">
                <a:solidFill>
                  <a:srgbClr val="000000"/>
                </a:solidFill>
              </a:rPr>
              <a:t>X</a:t>
            </a:r>
          </a:p>
        </p:txBody>
      </p:sp>
      <p:sp>
        <p:nvSpPr>
          <p:cNvPr id="144414" name="Text Box 30"/>
          <p:cNvSpPr txBox="1">
            <a:spLocks noChangeArrowheads="1"/>
          </p:cNvSpPr>
          <p:nvPr/>
        </p:nvSpPr>
        <p:spPr bwMode="auto">
          <a:xfrm>
            <a:off x="1190625" y="782638"/>
            <a:ext cx="274638"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Y</a:t>
            </a:r>
            <a:endParaRPr lang="en-US" sz="2000" i="1">
              <a:solidFill>
                <a:schemeClr val="bg1"/>
              </a:solidFill>
              <a:latin typeface="Times New Roman" pitchFamily="18" charset="0"/>
            </a:endParaRPr>
          </a:p>
        </p:txBody>
      </p:sp>
      <p:sp>
        <p:nvSpPr>
          <p:cNvPr id="144415" name="Text Box 31"/>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a:t>
            </a:r>
          </a:p>
        </p:txBody>
      </p:sp>
      <p:sp>
        <p:nvSpPr>
          <p:cNvPr id="144416" name="Text Box 32"/>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We will discuss it in the context of the regression model </a:t>
            </a:r>
            <a:r>
              <a:rPr lang="en-GB" sz="1500" b="1" i="1" dirty="0"/>
              <a:t>Y</a:t>
            </a:r>
            <a:r>
              <a:rPr lang="en-GB" sz="1500" b="1" dirty="0"/>
              <a:t> = </a:t>
            </a:r>
            <a:r>
              <a:rPr lang="en-GB" sz="1500" b="1" i="1" dirty="0">
                <a:latin typeface="Symbol" pitchFamily="18" charset="2"/>
              </a:rPr>
              <a:t>b</a:t>
            </a:r>
            <a:r>
              <a:rPr lang="en-GB" sz="1500" b="1" baseline="-25000" dirty="0"/>
              <a:t>1</a:t>
            </a:r>
            <a:r>
              <a:rPr lang="en-GB" sz="1500" b="1" dirty="0"/>
              <a:t> + </a:t>
            </a:r>
            <a:r>
              <a:rPr lang="en-GB" sz="1500" b="1" i="1" dirty="0">
                <a:latin typeface="Symbol" pitchFamily="18" charset="2"/>
              </a:rPr>
              <a:t>b</a:t>
            </a:r>
            <a:r>
              <a:rPr lang="en-GB" sz="1500" b="1" baseline="-25000" dirty="0"/>
              <a:t>2</a:t>
            </a:r>
            <a:r>
              <a:rPr lang="en-GB" sz="1500" b="1" i="1" dirty="0"/>
              <a:t>X</a:t>
            </a:r>
            <a:r>
              <a:rPr lang="en-GB" sz="1500" b="1" dirty="0"/>
              <a:t> + </a:t>
            </a:r>
            <a:r>
              <a:rPr lang="en-GB" sz="1500" b="1" i="1" dirty="0"/>
              <a:t>u</a:t>
            </a:r>
            <a:r>
              <a:rPr lang="en-GB" sz="1500" b="1" dirty="0"/>
              <a:t>.  To keep the diagram uncluttered, we will suppose that we have a sample of only five observations, the </a:t>
            </a:r>
            <a:r>
              <a:rPr lang="en-GB" sz="1500" b="1" i="1" dirty="0"/>
              <a:t>X</a:t>
            </a:r>
            <a:r>
              <a:rPr lang="en-GB" sz="1500" b="1" dirty="0"/>
              <a:t> values of which are as shown. </a:t>
            </a:r>
          </a:p>
        </p:txBody>
      </p:sp>
      <p:grpSp>
        <p:nvGrpSpPr>
          <p:cNvPr id="144417" name="Group 33"/>
          <p:cNvGrpSpPr>
            <a:grpSpLocks/>
          </p:cNvGrpSpPr>
          <p:nvPr/>
        </p:nvGrpSpPr>
        <p:grpSpPr bwMode="auto">
          <a:xfrm>
            <a:off x="2727325" y="4941888"/>
            <a:ext cx="3719513" cy="274637"/>
            <a:chOff x="1808" y="3023"/>
            <a:chExt cx="2343" cy="173"/>
          </a:xfrm>
        </p:grpSpPr>
        <p:sp>
          <p:nvSpPr>
            <p:cNvPr id="144418" name="Text Box 34"/>
            <p:cNvSpPr txBox="1">
              <a:spLocks noChangeArrowheads="1"/>
            </p:cNvSpPr>
            <p:nvPr/>
          </p:nvSpPr>
          <p:spPr bwMode="auto">
            <a:xfrm>
              <a:off x="2884" y="3023"/>
              <a:ext cx="173"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X</a:t>
              </a:r>
              <a:r>
                <a:rPr lang="en-US" sz="1800" b="1" baseline="-25000">
                  <a:solidFill>
                    <a:srgbClr val="000000"/>
                  </a:solidFill>
                </a:rPr>
                <a:t>3</a:t>
              </a:r>
              <a:endParaRPr lang="en-US" sz="2000" i="1">
                <a:solidFill>
                  <a:schemeClr val="bg1"/>
                </a:solidFill>
                <a:latin typeface="Times New Roman" pitchFamily="18" charset="0"/>
              </a:endParaRPr>
            </a:p>
          </p:txBody>
        </p:sp>
        <p:sp>
          <p:nvSpPr>
            <p:cNvPr id="144419" name="Text Box 35"/>
            <p:cNvSpPr txBox="1">
              <a:spLocks noChangeArrowheads="1"/>
            </p:cNvSpPr>
            <p:nvPr/>
          </p:nvSpPr>
          <p:spPr bwMode="auto">
            <a:xfrm>
              <a:off x="3978" y="3023"/>
              <a:ext cx="173"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X</a:t>
              </a:r>
              <a:r>
                <a:rPr lang="en-US" sz="1800" b="1" baseline="-25000">
                  <a:solidFill>
                    <a:srgbClr val="000000"/>
                  </a:solidFill>
                </a:rPr>
                <a:t>5</a:t>
              </a:r>
              <a:endParaRPr lang="en-US" sz="2000" i="1">
                <a:solidFill>
                  <a:schemeClr val="bg1"/>
                </a:solidFill>
                <a:latin typeface="Times New Roman" pitchFamily="18" charset="0"/>
              </a:endParaRPr>
            </a:p>
          </p:txBody>
        </p:sp>
        <p:sp>
          <p:nvSpPr>
            <p:cNvPr id="144420" name="Text Box 36"/>
            <p:cNvSpPr txBox="1">
              <a:spLocks noChangeArrowheads="1"/>
            </p:cNvSpPr>
            <p:nvPr/>
          </p:nvSpPr>
          <p:spPr bwMode="auto">
            <a:xfrm>
              <a:off x="3512" y="3023"/>
              <a:ext cx="173"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X</a:t>
              </a:r>
              <a:r>
                <a:rPr lang="en-US" sz="1800" b="1" baseline="-25000">
                  <a:solidFill>
                    <a:srgbClr val="000000"/>
                  </a:solidFill>
                </a:rPr>
                <a:t>4</a:t>
              </a:r>
              <a:endParaRPr lang="en-US" sz="2000" i="1">
                <a:solidFill>
                  <a:schemeClr val="bg1"/>
                </a:solidFill>
                <a:latin typeface="Times New Roman" pitchFamily="18" charset="0"/>
              </a:endParaRPr>
            </a:p>
          </p:txBody>
        </p:sp>
        <p:sp>
          <p:nvSpPr>
            <p:cNvPr id="144421" name="Text Box 37"/>
            <p:cNvSpPr txBox="1">
              <a:spLocks noChangeArrowheads="1"/>
            </p:cNvSpPr>
            <p:nvPr/>
          </p:nvSpPr>
          <p:spPr bwMode="auto">
            <a:xfrm>
              <a:off x="1808" y="3023"/>
              <a:ext cx="173"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X</a:t>
              </a:r>
              <a:r>
                <a:rPr lang="en-US" sz="1800" b="1" baseline="-25000">
                  <a:solidFill>
                    <a:srgbClr val="000000"/>
                  </a:solidFill>
                </a:rPr>
                <a:t>1</a:t>
              </a:r>
              <a:endParaRPr lang="en-US" sz="2000" i="1">
                <a:solidFill>
                  <a:schemeClr val="bg1"/>
                </a:solidFill>
                <a:latin typeface="Times New Roman" pitchFamily="18" charset="0"/>
              </a:endParaRPr>
            </a:p>
          </p:txBody>
        </p:sp>
        <p:sp>
          <p:nvSpPr>
            <p:cNvPr id="144422" name="Text Box 38"/>
            <p:cNvSpPr txBox="1">
              <a:spLocks noChangeArrowheads="1"/>
            </p:cNvSpPr>
            <p:nvPr/>
          </p:nvSpPr>
          <p:spPr bwMode="auto">
            <a:xfrm>
              <a:off x="2435" y="3023"/>
              <a:ext cx="173"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X</a:t>
              </a:r>
              <a:r>
                <a:rPr lang="en-US" sz="1800" b="1" baseline="-25000">
                  <a:solidFill>
                    <a:srgbClr val="000000"/>
                  </a:solidFill>
                </a:rPr>
                <a:t>2</a:t>
              </a:r>
              <a:endParaRPr lang="en-US" sz="2000" i="1">
                <a:solidFill>
                  <a:schemeClr val="bg1"/>
                </a:solidFill>
                <a:latin typeface="Times New Roman" pitchFamily="18" charset="0"/>
              </a:endParaRPr>
            </a:p>
          </p:txBody>
        </p:sp>
      </p:grpSp>
      <p:sp>
        <p:nvSpPr>
          <p:cNvPr id="3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38"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smtClean="0"/>
              <a:t>HETEROSKEDASTICITY</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43391" name="Text Box 31"/>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3</a:t>
            </a:r>
          </a:p>
        </p:txBody>
      </p:sp>
      <p:sp>
        <p:nvSpPr>
          <p:cNvPr id="143392" name="Text Box 3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If there were no disturbance term in the model, the observations would lie on the line as shown.</a:t>
            </a:r>
          </a:p>
        </p:txBody>
      </p:sp>
      <p:sp>
        <p:nvSpPr>
          <p:cNvPr id="3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41" name="Rectangle 40"/>
          <p:cNvSpPr/>
          <p:nvPr/>
        </p:nvSpPr>
        <p:spPr bwMode="auto">
          <a:xfrm>
            <a:off x="612000" y="650775"/>
            <a:ext cx="7920000" cy="478215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42" name="Line 2"/>
          <p:cNvSpPr>
            <a:spLocks noChangeShapeType="1"/>
          </p:cNvSpPr>
          <p:nvPr/>
        </p:nvSpPr>
        <p:spPr bwMode="auto">
          <a:xfrm>
            <a:off x="2808288" y="828675"/>
            <a:ext cx="0" cy="4113213"/>
          </a:xfrm>
          <a:prstGeom prst="line">
            <a:avLst/>
          </a:prstGeom>
          <a:noFill/>
          <a:ln w="19050">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3" name="Line 5"/>
          <p:cNvSpPr>
            <a:spLocks noChangeShapeType="1"/>
          </p:cNvSpPr>
          <p:nvPr/>
        </p:nvSpPr>
        <p:spPr bwMode="auto">
          <a:xfrm>
            <a:off x="1457325" y="828675"/>
            <a:ext cx="0" cy="4113213"/>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4" name="Line 6"/>
          <p:cNvSpPr>
            <a:spLocks noChangeShapeType="1"/>
          </p:cNvSpPr>
          <p:nvPr/>
        </p:nvSpPr>
        <p:spPr bwMode="auto">
          <a:xfrm>
            <a:off x="1455738" y="4941888"/>
            <a:ext cx="5849937" cy="0"/>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5" name="Line 7"/>
          <p:cNvSpPr>
            <a:spLocks noChangeAspect="1" noChangeShapeType="1"/>
          </p:cNvSpPr>
          <p:nvPr/>
        </p:nvSpPr>
        <p:spPr bwMode="auto">
          <a:xfrm flipV="1">
            <a:off x="1455738" y="2509838"/>
            <a:ext cx="5640387" cy="1511300"/>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6" name="Text Box 9"/>
          <p:cNvSpPr txBox="1">
            <a:spLocks noChangeArrowheads="1"/>
          </p:cNvSpPr>
          <p:nvPr/>
        </p:nvSpPr>
        <p:spPr bwMode="auto">
          <a:xfrm>
            <a:off x="1181100" y="3830638"/>
            <a:ext cx="274638"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latin typeface="Symbol" pitchFamily="18" charset="2"/>
              </a:rPr>
              <a:t>b</a:t>
            </a:r>
            <a:r>
              <a:rPr lang="en-US" sz="1800" b="1" baseline="-25000">
                <a:solidFill>
                  <a:srgbClr val="000000"/>
                </a:solidFill>
              </a:rPr>
              <a:t>1</a:t>
            </a:r>
            <a:endParaRPr lang="en-US" sz="2000">
              <a:solidFill>
                <a:schemeClr val="bg1"/>
              </a:solidFill>
              <a:latin typeface="Symbol" pitchFamily="18" charset="2"/>
            </a:endParaRPr>
          </a:p>
        </p:txBody>
      </p:sp>
      <p:sp>
        <p:nvSpPr>
          <p:cNvPr id="47" name="Text Box 10"/>
          <p:cNvSpPr txBox="1">
            <a:spLocks noChangeArrowheads="1"/>
          </p:cNvSpPr>
          <p:nvPr/>
        </p:nvSpPr>
        <p:spPr bwMode="auto">
          <a:xfrm>
            <a:off x="7126288" y="4941888"/>
            <a:ext cx="274637"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X</a:t>
            </a:r>
            <a:endParaRPr lang="en-US" sz="2000" i="1">
              <a:solidFill>
                <a:schemeClr val="bg1"/>
              </a:solidFill>
              <a:latin typeface="Times New Roman" pitchFamily="18" charset="0"/>
            </a:endParaRPr>
          </a:p>
        </p:txBody>
      </p:sp>
      <p:sp>
        <p:nvSpPr>
          <p:cNvPr id="48" name="Oval 15"/>
          <p:cNvSpPr>
            <a:spLocks noChangeAspect="1" noChangeArrowheads="1"/>
          </p:cNvSpPr>
          <p:nvPr/>
        </p:nvSpPr>
        <p:spPr bwMode="auto">
          <a:xfrm>
            <a:off x="2754313" y="3606800"/>
            <a:ext cx="109537" cy="106363"/>
          </a:xfrm>
          <a:prstGeom prst="ellipse">
            <a:avLst/>
          </a:prstGeom>
          <a:solidFill>
            <a:srgbClr val="C0C0C0"/>
          </a:solidFill>
          <a:ln w="19050">
            <a:solidFill>
              <a:srgbClr val="000000"/>
            </a:solidFill>
            <a:round/>
            <a:headEnd/>
            <a:tailEnd/>
          </a:ln>
        </p:spPr>
        <p:txBody>
          <a:bodyPr/>
          <a:lstStyle/>
          <a:p>
            <a:endParaRPr lang="en-GB"/>
          </a:p>
        </p:txBody>
      </p:sp>
      <p:sp>
        <p:nvSpPr>
          <p:cNvPr id="49" name="Line 16"/>
          <p:cNvSpPr>
            <a:spLocks noChangeShapeType="1"/>
          </p:cNvSpPr>
          <p:nvPr/>
        </p:nvSpPr>
        <p:spPr bwMode="auto">
          <a:xfrm flipV="1">
            <a:off x="2808288" y="4329113"/>
            <a:ext cx="1587" cy="57150"/>
          </a:xfrm>
          <a:prstGeom prst="line">
            <a:avLst/>
          </a:prstGeom>
          <a:noFill/>
          <a:ln w="0">
            <a:solidFill>
              <a:srgbClr val="969696"/>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50" name="Line 17"/>
          <p:cNvSpPr>
            <a:spLocks noChangeShapeType="1"/>
          </p:cNvSpPr>
          <p:nvPr/>
        </p:nvSpPr>
        <p:spPr bwMode="auto">
          <a:xfrm flipV="1">
            <a:off x="3805238" y="4333875"/>
            <a:ext cx="1587" cy="57150"/>
          </a:xfrm>
          <a:prstGeom prst="line">
            <a:avLst/>
          </a:prstGeom>
          <a:noFill/>
          <a:ln w="0">
            <a:solidFill>
              <a:srgbClr val="969696"/>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51" name="Line 18"/>
          <p:cNvSpPr>
            <a:spLocks noChangeShapeType="1"/>
          </p:cNvSpPr>
          <p:nvPr/>
        </p:nvSpPr>
        <p:spPr bwMode="auto">
          <a:xfrm flipV="1">
            <a:off x="4518025" y="4333875"/>
            <a:ext cx="1588" cy="57150"/>
          </a:xfrm>
          <a:prstGeom prst="line">
            <a:avLst/>
          </a:prstGeom>
          <a:noFill/>
          <a:ln w="0">
            <a:solidFill>
              <a:srgbClr val="969696"/>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52" name="Line 19"/>
          <p:cNvSpPr>
            <a:spLocks noChangeShapeType="1"/>
          </p:cNvSpPr>
          <p:nvPr/>
        </p:nvSpPr>
        <p:spPr bwMode="auto">
          <a:xfrm flipV="1">
            <a:off x="5524500" y="4333875"/>
            <a:ext cx="1588" cy="57150"/>
          </a:xfrm>
          <a:prstGeom prst="line">
            <a:avLst/>
          </a:prstGeom>
          <a:noFill/>
          <a:ln w="0">
            <a:solidFill>
              <a:srgbClr val="969696"/>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53" name="Line 20"/>
          <p:cNvSpPr>
            <a:spLocks noChangeShapeType="1"/>
          </p:cNvSpPr>
          <p:nvPr/>
        </p:nvSpPr>
        <p:spPr bwMode="auto">
          <a:xfrm flipV="1">
            <a:off x="6254750" y="4333875"/>
            <a:ext cx="1588" cy="57150"/>
          </a:xfrm>
          <a:prstGeom prst="line">
            <a:avLst/>
          </a:prstGeom>
          <a:noFill/>
          <a:ln w="0">
            <a:solidFill>
              <a:srgbClr val="969696"/>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54" name="Line 21"/>
          <p:cNvSpPr>
            <a:spLocks noChangeShapeType="1"/>
          </p:cNvSpPr>
          <p:nvPr/>
        </p:nvSpPr>
        <p:spPr bwMode="auto">
          <a:xfrm>
            <a:off x="4518025" y="828675"/>
            <a:ext cx="0" cy="4113213"/>
          </a:xfrm>
          <a:prstGeom prst="line">
            <a:avLst/>
          </a:prstGeom>
          <a:noFill/>
          <a:ln w="19050">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5" name="Line 22"/>
          <p:cNvSpPr>
            <a:spLocks noChangeShapeType="1"/>
          </p:cNvSpPr>
          <p:nvPr/>
        </p:nvSpPr>
        <p:spPr bwMode="auto">
          <a:xfrm>
            <a:off x="6254750" y="828675"/>
            <a:ext cx="0" cy="4113213"/>
          </a:xfrm>
          <a:prstGeom prst="line">
            <a:avLst/>
          </a:prstGeom>
          <a:noFill/>
          <a:ln w="19050">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6" name="Line 23"/>
          <p:cNvSpPr>
            <a:spLocks noChangeShapeType="1"/>
          </p:cNvSpPr>
          <p:nvPr/>
        </p:nvSpPr>
        <p:spPr bwMode="auto">
          <a:xfrm>
            <a:off x="5524500" y="827088"/>
            <a:ext cx="0" cy="4113212"/>
          </a:xfrm>
          <a:prstGeom prst="line">
            <a:avLst/>
          </a:prstGeom>
          <a:noFill/>
          <a:ln w="19050">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7" name="Line 24"/>
          <p:cNvSpPr>
            <a:spLocks noChangeShapeType="1"/>
          </p:cNvSpPr>
          <p:nvPr/>
        </p:nvSpPr>
        <p:spPr bwMode="auto">
          <a:xfrm>
            <a:off x="3805238" y="828675"/>
            <a:ext cx="0" cy="4113213"/>
          </a:xfrm>
          <a:prstGeom prst="line">
            <a:avLst/>
          </a:prstGeom>
          <a:noFill/>
          <a:ln w="19050">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8" name="Oval 25"/>
          <p:cNvSpPr>
            <a:spLocks noChangeAspect="1" noChangeArrowheads="1"/>
          </p:cNvSpPr>
          <p:nvPr/>
        </p:nvSpPr>
        <p:spPr bwMode="auto">
          <a:xfrm>
            <a:off x="3749675" y="3341688"/>
            <a:ext cx="109538" cy="106362"/>
          </a:xfrm>
          <a:prstGeom prst="ellipse">
            <a:avLst/>
          </a:prstGeom>
          <a:solidFill>
            <a:srgbClr val="C0C0C0"/>
          </a:solidFill>
          <a:ln w="19050">
            <a:solidFill>
              <a:srgbClr val="000000"/>
            </a:solidFill>
            <a:round/>
            <a:headEnd/>
            <a:tailEnd/>
          </a:ln>
        </p:spPr>
        <p:txBody>
          <a:bodyPr/>
          <a:lstStyle/>
          <a:p>
            <a:endParaRPr lang="en-GB"/>
          </a:p>
        </p:txBody>
      </p:sp>
      <p:sp>
        <p:nvSpPr>
          <p:cNvPr id="59" name="Oval 26"/>
          <p:cNvSpPr>
            <a:spLocks noChangeAspect="1" noChangeArrowheads="1"/>
          </p:cNvSpPr>
          <p:nvPr/>
        </p:nvSpPr>
        <p:spPr bwMode="auto">
          <a:xfrm>
            <a:off x="4464050" y="3159125"/>
            <a:ext cx="109538" cy="106363"/>
          </a:xfrm>
          <a:prstGeom prst="ellipse">
            <a:avLst/>
          </a:prstGeom>
          <a:solidFill>
            <a:srgbClr val="C0C0C0"/>
          </a:solidFill>
          <a:ln w="19050">
            <a:solidFill>
              <a:srgbClr val="000000"/>
            </a:solidFill>
            <a:round/>
            <a:headEnd/>
            <a:tailEnd/>
          </a:ln>
        </p:spPr>
        <p:txBody>
          <a:bodyPr/>
          <a:lstStyle/>
          <a:p>
            <a:endParaRPr lang="en-GB"/>
          </a:p>
        </p:txBody>
      </p:sp>
      <p:sp>
        <p:nvSpPr>
          <p:cNvPr id="60" name="Oval 27"/>
          <p:cNvSpPr>
            <a:spLocks noChangeAspect="1" noChangeArrowheads="1"/>
          </p:cNvSpPr>
          <p:nvPr/>
        </p:nvSpPr>
        <p:spPr bwMode="auto">
          <a:xfrm>
            <a:off x="5468938" y="2874963"/>
            <a:ext cx="109537" cy="106362"/>
          </a:xfrm>
          <a:prstGeom prst="ellipse">
            <a:avLst/>
          </a:prstGeom>
          <a:solidFill>
            <a:srgbClr val="C0C0C0"/>
          </a:solidFill>
          <a:ln w="19050">
            <a:solidFill>
              <a:srgbClr val="000000"/>
            </a:solidFill>
            <a:round/>
            <a:headEnd/>
            <a:tailEnd/>
          </a:ln>
        </p:spPr>
        <p:txBody>
          <a:bodyPr/>
          <a:lstStyle/>
          <a:p>
            <a:endParaRPr lang="en-GB"/>
          </a:p>
        </p:txBody>
      </p:sp>
      <p:sp>
        <p:nvSpPr>
          <p:cNvPr id="61" name="Oval 28"/>
          <p:cNvSpPr>
            <a:spLocks noChangeAspect="1" noChangeArrowheads="1"/>
          </p:cNvSpPr>
          <p:nvPr/>
        </p:nvSpPr>
        <p:spPr bwMode="auto">
          <a:xfrm>
            <a:off x="6200775" y="2692400"/>
            <a:ext cx="109538" cy="106363"/>
          </a:xfrm>
          <a:prstGeom prst="ellipse">
            <a:avLst/>
          </a:prstGeom>
          <a:solidFill>
            <a:srgbClr val="C0C0C0"/>
          </a:solidFill>
          <a:ln w="19050">
            <a:solidFill>
              <a:srgbClr val="000000"/>
            </a:solidFill>
            <a:round/>
            <a:headEnd/>
            <a:tailEnd/>
          </a:ln>
        </p:spPr>
        <p:txBody>
          <a:bodyPr/>
          <a:lstStyle/>
          <a:p>
            <a:endParaRPr lang="en-GB"/>
          </a:p>
        </p:txBody>
      </p:sp>
      <p:sp>
        <p:nvSpPr>
          <p:cNvPr id="62" name="Text Box 29"/>
          <p:cNvSpPr txBox="1">
            <a:spLocks noChangeArrowheads="1"/>
          </p:cNvSpPr>
          <p:nvPr/>
        </p:nvSpPr>
        <p:spPr bwMode="auto">
          <a:xfrm rot="-783281">
            <a:off x="6786563" y="2019300"/>
            <a:ext cx="1220787"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Y </a:t>
            </a:r>
            <a:r>
              <a:rPr lang="en-US" sz="1800" b="1">
                <a:solidFill>
                  <a:srgbClr val="000000"/>
                </a:solidFill>
              </a:rPr>
              <a:t>= </a:t>
            </a:r>
            <a:r>
              <a:rPr lang="en-US" sz="1800" b="1" i="1">
                <a:solidFill>
                  <a:srgbClr val="000000"/>
                </a:solidFill>
                <a:latin typeface="Symbol" pitchFamily="18" charset="2"/>
              </a:rPr>
              <a:t>b</a:t>
            </a:r>
            <a:r>
              <a:rPr lang="en-US" sz="1800" b="1" baseline="-25000">
                <a:solidFill>
                  <a:srgbClr val="000000"/>
                </a:solidFill>
              </a:rPr>
              <a:t>1</a:t>
            </a:r>
            <a:r>
              <a:rPr lang="en-US" sz="1800" b="1" i="1">
                <a:solidFill>
                  <a:srgbClr val="000000"/>
                </a:solidFill>
              </a:rPr>
              <a:t> </a:t>
            </a:r>
            <a:r>
              <a:rPr lang="en-US" sz="1800" b="1">
                <a:solidFill>
                  <a:srgbClr val="000000"/>
                </a:solidFill>
              </a:rPr>
              <a:t>+</a:t>
            </a:r>
            <a:r>
              <a:rPr lang="en-US" sz="1800" b="1" i="1">
                <a:solidFill>
                  <a:srgbClr val="000000"/>
                </a:solidFill>
                <a:latin typeface="Symbol" pitchFamily="18" charset="2"/>
              </a:rPr>
              <a:t>b</a:t>
            </a:r>
            <a:r>
              <a:rPr lang="en-US" sz="1800" b="1" baseline="-25000">
                <a:solidFill>
                  <a:srgbClr val="000000"/>
                </a:solidFill>
              </a:rPr>
              <a:t>2</a:t>
            </a:r>
            <a:r>
              <a:rPr lang="en-US" sz="1800" b="1" i="1">
                <a:solidFill>
                  <a:srgbClr val="000000"/>
                </a:solidFill>
              </a:rPr>
              <a:t>X</a:t>
            </a:r>
          </a:p>
        </p:txBody>
      </p:sp>
      <p:sp>
        <p:nvSpPr>
          <p:cNvPr id="63" name="Text Box 30"/>
          <p:cNvSpPr txBox="1">
            <a:spLocks noChangeArrowheads="1"/>
          </p:cNvSpPr>
          <p:nvPr/>
        </p:nvSpPr>
        <p:spPr bwMode="auto">
          <a:xfrm>
            <a:off x="1190625" y="782638"/>
            <a:ext cx="274638"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Y</a:t>
            </a:r>
            <a:endParaRPr lang="en-US" sz="2000" i="1">
              <a:solidFill>
                <a:schemeClr val="bg1"/>
              </a:solidFill>
              <a:latin typeface="Times New Roman" pitchFamily="18" charset="0"/>
            </a:endParaRPr>
          </a:p>
        </p:txBody>
      </p:sp>
      <p:grpSp>
        <p:nvGrpSpPr>
          <p:cNvPr id="64" name="Group 33"/>
          <p:cNvGrpSpPr>
            <a:grpSpLocks/>
          </p:cNvGrpSpPr>
          <p:nvPr/>
        </p:nvGrpSpPr>
        <p:grpSpPr bwMode="auto">
          <a:xfrm>
            <a:off x="2727325" y="4941888"/>
            <a:ext cx="3719513" cy="274637"/>
            <a:chOff x="1808" y="3023"/>
            <a:chExt cx="2343" cy="173"/>
          </a:xfrm>
        </p:grpSpPr>
        <p:sp>
          <p:nvSpPr>
            <p:cNvPr id="65" name="Text Box 34"/>
            <p:cNvSpPr txBox="1">
              <a:spLocks noChangeArrowheads="1"/>
            </p:cNvSpPr>
            <p:nvPr/>
          </p:nvSpPr>
          <p:spPr bwMode="auto">
            <a:xfrm>
              <a:off x="2884" y="3023"/>
              <a:ext cx="173"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X</a:t>
              </a:r>
              <a:r>
                <a:rPr lang="en-US" sz="1800" b="1" baseline="-25000">
                  <a:solidFill>
                    <a:srgbClr val="000000"/>
                  </a:solidFill>
                </a:rPr>
                <a:t>3</a:t>
              </a:r>
              <a:endParaRPr lang="en-US" sz="2000" i="1">
                <a:solidFill>
                  <a:schemeClr val="bg1"/>
                </a:solidFill>
                <a:latin typeface="Times New Roman" pitchFamily="18" charset="0"/>
              </a:endParaRPr>
            </a:p>
          </p:txBody>
        </p:sp>
        <p:sp>
          <p:nvSpPr>
            <p:cNvPr id="66" name="Text Box 35"/>
            <p:cNvSpPr txBox="1">
              <a:spLocks noChangeArrowheads="1"/>
            </p:cNvSpPr>
            <p:nvPr/>
          </p:nvSpPr>
          <p:spPr bwMode="auto">
            <a:xfrm>
              <a:off x="3978" y="3023"/>
              <a:ext cx="173"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X</a:t>
              </a:r>
              <a:r>
                <a:rPr lang="en-US" sz="1800" b="1" baseline="-25000">
                  <a:solidFill>
                    <a:srgbClr val="000000"/>
                  </a:solidFill>
                </a:rPr>
                <a:t>5</a:t>
              </a:r>
              <a:endParaRPr lang="en-US" sz="2000" i="1">
                <a:solidFill>
                  <a:schemeClr val="bg1"/>
                </a:solidFill>
                <a:latin typeface="Times New Roman" pitchFamily="18" charset="0"/>
              </a:endParaRPr>
            </a:p>
          </p:txBody>
        </p:sp>
        <p:sp>
          <p:nvSpPr>
            <p:cNvPr id="67" name="Text Box 36"/>
            <p:cNvSpPr txBox="1">
              <a:spLocks noChangeArrowheads="1"/>
            </p:cNvSpPr>
            <p:nvPr/>
          </p:nvSpPr>
          <p:spPr bwMode="auto">
            <a:xfrm>
              <a:off x="3512" y="3023"/>
              <a:ext cx="173"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X</a:t>
              </a:r>
              <a:r>
                <a:rPr lang="en-US" sz="1800" b="1" baseline="-25000">
                  <a:solidFill>
                    <a:srgbClr val="000000"/>
                  </a:solidFill>
                </a:rPr>
                <a:t>4</a:t>
              </a:r>
              <a:endParaRPr lang="en-US" sz="2000" i="1">
                <a:solidFill>
                  <a:schemeClr val="bg1"/>
                </a:solidFill>
                <a:latin typeface="Times New Roman" pitchFamily="18" charset="0"/>
              </a:endParaRPr>
            </a:p>
          </p:txBody>
        </p:sp>
        <p:sp>
          <p:nvSpPr>
            <p:cNvPr id="68" name="Text Box 37"/>
            <p:cNvSpPr txBox="1">
              <a:spLocks noChangeArrowheads="1"/>
            </p:cNvSpPr>
            <p:nvPr/>
          </p:nvSpPr>
          <p:spPr bwMode="auto">
            <a:xfrm>
              <a:off x="1808" y="3023"/>
              <a:ext cx="173"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X</a:t>
              </a:r>
              <a:r>
                <a:rPr lang="en-US" sz="1800" b="1" baseline="-25000">
                  <a:solidFill>
                    <a:srgbClr val="000000"/>
                  </a:solidFill>
                </a:rPr>
                <a:t>1</a:t>
              </a:r>
              <a:endParaRPr lang="en-US" sz="2000" i="1">
                <a:solidFill>
                  <a:schemeClr val="bg1"/>
                </a:solidFill>
                <a:latin typeface="Times New Roman" pitchFamily="18" charset="0"/>
              </a:endParaRPr>
            </a:p>
          </p:txBody>
        </p:sp>
        <p:sp>
          <p:nvSpPr>
            <p:cNvPr id="69" name="Text Box 38"/>
            <p:cNvSpPr txBox="1">
              <a:spLocks noChangeArrowheads="1"/>
            </p:cNvSpPr>
            <p:nvPr/>
          </p:nvSpPr>
          <p:spPr bwMode="auto">
            <a:xfrm>
              <a:off x="2435" y="3023"/>
              <a:ext cx="173"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X</a:t>
              </a:r>
              <a:r>
                <a:rPr lang="en-US" sz="1800" b="1" baseline="-25000">
                  <a:solidFill>
                    <a:srgbClr val="000000"/>
                  </a:solidFill>
                </a:rPr>
                <a:t>2</a:t>
              </a:r>
              <a:endParaRPr lang="en-US" sz="2000" i="1">
                <a:solidFill>
                  <a:schemeClr val="bg1"/>
                </a:solidFill>
                <a:latin typeface="Times New Roman" pitchFamily="18" charset="0"/>
              </a:endParaRPr>
            </a:p>
          </p:txBody>
        </p:sp>
      </p:grpSp>
      <p:sp>
        <p:nvSpPr>
          <p:cNvPr id="38"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smtClean="0"/>
              <a:t>HETEROSKEDASTICITY</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6" name="Rectangle 845"/>
          <p:cNvSpPr/>
          <p:nvPr/>
        </p:nvSpPr>
        <p:spPr bwMode="auto">
          <a:xfrm>
            <a:off x="612000" y="650775"/>
            <a:ext cx="7920000" cy="478215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84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42338" name="Line 2"/>
          <p:cNvSpPr>
            <a:spLocks noChangeShapeType="1"/>
          </p:cNvSpPr>
          <p:nvPr/>
        </p:nvSpPr>
        <p:spPr bwMode="auto">
          <a:xfrm>
            <a:off x="2808288" y="828675"/>
            <a:ext cx="0" cy="4113213"/>
          </a:xfrm>
          <a:prstGeom prst="line">
            <a:avLst/>
          </a:prstGeom>
          <a:noFill/>
          <a:ln w="19050">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42341" name="Line 5"/>
          <p:cNvSpPr>
            <a:spLocks noChangeShapeType="1"/>
          </p:cNvSpPr>
          <p:nvPr/>
        </p:nvSpPr>
        <p:spPr bwMode="auto">
          <a:xfrm>
            <a:off x="1457325" y="828675"/>
            <a:ext cx="0" cy="4113213"/>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42342" name="Line 6"/>
          <p:cNvSpPr>
            <a:spLocks noChangeShapeType="1"/>
          </p:cNvSpPr>
          <p:nvPr/>
        </p:nvSpPr>
        <p:spPr bwMode="auto">
          <a:xfrm>
            <a:off x="1455738" y="4941888"/>
            <a:ext cx="5849937" cy="0"/>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42343" name="Line 7"/>
          <p:cNvSpPr>
            <a:spLocks noChangeAspect="1" noChangeShapeType="1"/>
          </p:cNvSpPr>
          <p:nvPr/>
        </p:nvSpPr>
        <p:spPr bwMode="auto">
          <a:xfrm flipV="1">
            <a:off x="1455738" y="2509838"/>
            <a:ext cx="5640387" cy="1511300"/>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42345" name="Text Box 9"/>
          <p:cNvSpPr txBox="1">
            <a:spLocks noChangeArrowheads="1"/>
          </p:cNvSpPr>
          <p:nvPr/>
        </p:nvSpPr>
        <p:spPr bwMode="auto">
          <a:xfrm>
            <a:off x="1181100" y="3830638"/>
            <a:ext cx="274638"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latin typeface="Symbol" pitchFamily="18" charset="2"/>
              </a:rPr>
              <a:t>b</a:t>
            </a:r>
            <a:r>
              <a:rPr lang="en-US" sz="1800" b="1" baseline="-25000">
                <a:solidFill>
                  <a:srgbClr val="000000"/>
                </a:solidFill>
              </a:rPr>
              <a:t>1</a:t>
            </a:r>
            <a:endParaRPr lang="en-US" sz="2000">
              <a:solidFill>
                <a:schemeClr val="bg1"/>
              </a:solidFill>
              <a:latin typeface="Symbol" pitchFamily="18" charset="2"/>
            </a:endParaRPr>
          </a:p>
        </p:txBody>
      </p:sp>
      <p:sp>
        <p:nvSpPr>
          <p:cNvPr id="142346" name="Text Box 10"/>
          <p:cNvSpPr txBox="1">
            <a:spLocks noChangeArrowheads="1"/>
          </p:cNvSpPr>
          <p:nvPr/>
        </p:nvSpPr>
        <p:spPr bwMode="auto">
          <a:xfrm>
            <a:off x="7126288" y="4941888"/>
            <a:ext cx="274637"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X</a:t>
            </a:r>
            <a:endParaRPr lang="en-US" sz="2000" i="1">
              <a:solidFill>
                <a:schemeClr val="bg1"/>
              </a:solidFill>
              <a:latin typeface="Times New Roman" pitchFamily="18" charset="0"/>
            </a:endParaRPr>
          </a:p>
        </p:txBody>
      </p:sp>
      <p:sp>
        <p:nvSpPr>
          <p:cNvPr id="142351" name="Oval 15"/>
          <p:cNvSpPr>
            <a:spLocks noChangeAspect="1" noChangeArrowheads="1"/>
          </p:cNvSpPr>
          <p:nvPr/>
        </p:nvSpPr>
        <p:spPr bwMode="auto">
          <a:xfrm>
            <a:off x="2754313" y="3606800"/>
            <a:ext cx="109537" cy="106363"/>
          </a:xfrm>
          <a:prstGeom prst="ellipse">
            <a:avLst/>
          </a:prstGeom>
          <a:solidFill>
            <a:srgbClr val="C0C0C0"/>
          </a:solidFill>
          <a:ln w="19050">
            <a:solidFill>
              <a:srgbClr val="000000"/>
            </a:solidFill>
            <a:round/>
            <a:headEnd/>
            <a:tailEnd/>
          </a:ln>
        </p:spPr>
        <p:txBody>
          <a:bodyPr/>
          <a:lstStyle/>
          <a:p>
            <a:endParaRPr lang="en-GB"/>
          </a:p>
        </p:txBody>
      </p:sp>
      <p:sp>
        <p:nvSpPr>
          <p:cNvPr id="142352" name="Line 16"/>
          <p:cNvSpPr>
            <a:spLocks noChangeShapeType="1"/>
          </p:cNvSpPr>
          <p:nvPr/>
        </p:nvSpPr>
        <p:spPr bwMode="auto">
          <a:xfrm flipV="1">
            <a:off x="2808288" y="4329113"/>
            <a:ext cx="1587" cy="57150"/>
          </a:xfrm>
          <a:prstGeom prst="line">
            <a:avLst/>
          </a:prstGeom>
          <a:noFill/>
          <a:ln w="0">
            <a:solidFill>
              <a:srgbClr val="969696"/>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353" name="Line 17"/>
          <p:cNvSpPr>
            <a:spLocks noChangeShapeType="1"/>
          </p:cNvSpPr>
          <p:nvPr/>
        </p:nvSpPr>
        <p:spPr bwMode="auto">
          <a:xfrm flipV="1">
            <a:off x="3805238" y="4333875"/>
            <a:ext cx="1587" cy="57150"/>
          </a:xfrm>
          <a:prstGeom prst="line">
            <a:avLst/>
          </a:prstGeom>
          <a:noFill/>
          <a:ln w="0">
            <a:solidFill>
              <a:srgbClr val="969696"/>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354" name="Line 18"/>
          <p:cNvSpPr>
            <a:spLocks noChangeShapeType="1"/>
          </p:cNvSpPr>
          <p:nvPr/>
        </p:nvSpPr>
        <p:spPr bwMode="auto">
          <a:xfrm flipV="1">
            <a:off x="4518025" y="4333875"/>
            <a:ext cx="1588" cy="57150"/>
          </a:xfrm>
          <a:prstGeom prst="line">
            <a:avLst/>
          </a:prstGeom>
          <a:noFill/>
          <a:ln w="0">
            <a:solidFill>
              <a:srgbClr val="969696"/>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355" name="Line 19"/>
          <p:cNvSpPr>
            <a:spLocks noChangeShapeType="1"/>
          </p:cNvSpPr>
          <p:nvPr/>
        </p:nvSpPr>
        <p:spPr bwMode="auto">
          <a:xfrm flipV="1">
            <a:off x="5524500" y="4333875"/>
            <a:ext cx="1588" cy="57150"/>
          </a:xfrm>
          <a:prstGeom prst="line">
            <a:avLst/>
          </a:prstGeom>
          <a:noFill/>
          <a:ln w="0">
            <a:solidFill>
              <a:srgbClr val="969696"/>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356" name="Line 20"/>
          <p:cNvSpPr>
            <a:spLocks noChangeShapeType="1"/>
          </p:cNvSpPr>
          <p:nvPr/>
        </p:nvSpPr>
        <p:spPr bwMode="auto">
          <a:xfrm flipV="1">
            <a:off x="6254750" y="4333875"/>
            <a:ext cx="1588" cy="57150"/>
          </a:xfrm>
          <a:prstGeom prst="line">
            <a:avLst/>
          </a:prstGeom>
          <a:noFill/>
          <a:ln w="0">
            <a:solidFill>
              <a:srgbClr val="969696"/>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357" name="Line 21"/>
          <p:cNvSpPr>
            <a:spLocks noChangeShapeType="1"/>
          </p:cNvSpPr>
          <p:nvPr/>
        </p:nvSpPr>
        <p:spPr bwMode="auto">
          <a:xfrm>
            <a:off x="4518025" y="828675"/>
            <a:ext cx="0" cy="4113213"/>
          </a:xfrm>
          <a:prstGeom prst="line">
            <a:avLst/>
          </a:prstGeom>
          <a:noFill/>
          <a:ln w="19050">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42358" name="Line 22"/>
          <p:cNvSpPr>
            <a:spLocks noChangeShapeType="1"/>
          </p:cNvSpPr>
          <p:nvPr/>
        </p:nvSpPr>
        <p:spPr bwMode="auto">
          <a:xfrm>
            <a:off x="6254750" y="828675"/>
            <a:ext cx="0" cy="4113213"/>
          </a:xfrm>
          <a:prstGeom prst="line">
            <a:avLst/>
          </a:prstGeom>
          <a:noFill/>
          <a:ln w="19050">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42359" name="Line 23"/>
          <p:cNvSpPr>
            <a:spLocks noChangeShapeType="1"/>
          </p:cNvSpPr>
          <p:nvPr/>
        </p:nvSpPr>
        <p:spPr bwMode="auto">
          <a:xfrm>
            <a:off x="5524500" y="827088"/>
            <a:ext cx="0" cy="4113212"/>
          </a:xfrm>
          <a:prstGeom prst="line">
            <a:avLst/>
          </a:prstGeom>
          <a:noFill/>
          <a:ln w="19050">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42360" name="Line 24"/>
          <p:cNvSpPr>
            <a:spLocks noChangeShapeType="1"/>
          </p:cNvSpPr>
          <p:nvPr/>
        </p:nvSpPr>
        <p:spPr bwMode="auto">
          <a:xfrm>
            <a:off x="3805238" y="828675"/>
            <a:ext cx="0" cy="4113213"/>
          </a:xfrm>
          <a:prstGeom prst="line">
            <a:avLst/>
          </a:prstGeom>
          <a:noFill/>
          <a:ln w="19050">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42361" name="Oval 25"/>
          <p:cNvSpPr>
            <a:spLocks noChangeAspect="1" noChangeArrowheads="1"/>
          </p:cNvSpPr>
          <p:nvPr/>
        </p:nvSpPr>
        <p:spPr bwMode="auto">
          <a:xfrm>
            <a:off x="3749675" y="3341688"/>
            <a:ext cx="109538" cy="106362"/>
          </a:xfrm>
          <a:prstGeom prst="ellipse">
            <a:avLst/>
          </a:prstGeom>
          <a:solidFill>
            <a:srgbClr val="C0C0C0"/>
          </a:solidFill>
          <a:ln w="19050">
            <a:solidFill>
              <a:srgbClr val="000000"/>
            </a:solidFill>
            <a:round/>
            <a:headEnd/>
            <a:tailEnd/>
          </a:ln>
        </p:spPr>
        <p:txBody>
          <a:bodyPr/>
          <a:lstStyle/>
          <a:p>
            <a:endParaRPr lang="en-GB"/>
          </a:p>
        </p:txBody>
      </p:sp>
      <p:sp>
        <p:nvSpPr>
          <p:cNvPr id="142362" name="Oval 26"/>
          <p:cNvSpPr>
            <a:spLocks noChangeAspect="1" noChangeArrowheads="1"/>
          </p:cNvSpPr>
          <p:nvPr/>
        </p:nvSpPr>
        <p:spPr bwMode="auto">
          <a:xfrm>
            <a:off x="4464050" y="3159125"/>
            <a:ext cx="109538" cy="106363"/>
          </a:xfrm>
          <a:prstGeom prst="ellipse">
            <a:avLst/>
          </a:prstGeom>
          <a:solidFill>
            <a:srgbClr val="C0C0C0"/>
          </a:solidFill>
          <a:ln w="19050">
            <a:solidFill>
              <a:srgbClr val="000000"/>
            </a:solidFill>
            <a:round/>
            <a:headEnd/>
            <a:tailEnd/>
          </a:ln>
        </p:spPr>
        <p:txBody>
          <a:bodyPr/>
          <a:lstStyle/>
          <a:p>
            <a:endParaRPr lang="en-GB"/>
          </a:p>
        </p:txBody>
      </p:sp>
      <p:sp>
        <p:nvSpPr>
          <p:cNvPr id="142363" name="Oval 27"/>
          <p:cNvSpPr>
            <a:spLocks noChangeAspect="1" noChangeArrowheads="1"/>
          </p:cNvSpPr>
          <p:nvPr/>
        </p:nvSpPr>
        <p:spPr bwMode="auto">
          <a:xfrm>
            <a:off x="5468938" y="2874963"/>
            <a:ext cx="109537" cy="106362"/>
          </a:xfrm>
          <a:prstGeom prst="ellipse">
            <a:avLst/>
          </a:prstGeom>
          <a:solidFill>
            <a:srgbClr val="C0C0C0"/>
          </a:solidFill>
          <a:ln w="19050">
            <a:solidFill>
              <a:srgbClr val="000000"/>
            </a:solidFill>
            <a:round/>
            <a:headEnd/>
            <a:tailEnd/>
          </a:ln>
        </p:spPr>
        <p:txBody>
          <a:bodyPr/>
          <a:lstStyle/>
          <a:p>
            <a:endParaRPr lang="en-GB"/>
          </a:p>
        </p:txBody>
      </p:sp>
      <p:sp>
        <p:nvSpPr>
          <p:cNvPr id="142364" name="Oval 28"/>
          <p:cNvSpPr>
            <a:spLocks noChangeAspect="1" noChangeArrowheads="1"/>
          </p:cNvSpPr>
          <p:nvPr/>
        </p:nvSpPr>
        <p:spPr bwMode="auto">
          <a:xfrm>
            <a:off x="6200775" y="2692400"/>
            <a:ext cx="109538" cy="106363"/>
          </a:xfrm>
          <a:prstGeom prst="ellipse">
            <a:avLst/>
          </a:prstGeom>
          <a:solidFill>
            <a:srgbClr val="C0C0C0"/>
          </a:solidFill>
          <a:ln w="19050">
            <a:solidFill>
              <a:srgbClr val="000000"/>
            </a:solidFill>
            <a:round/>
            <a:headEnd/>
            <a:tailEnd/>
          </a:ln>
        </p:spPr>
        <p:txBody>
          <a:bodyPr/>
          <a:lstStyle/>
          <a:p>
            <a:endParaRPr lang="en-GB"/>
          </a:p>
        </p:txBody>
      </p:sp>
      <p:sp>
        <p:nvSpPr>
          <p:cNvPr id="142365" name="Text Box 29"/>
          <p:cNvSpPr txBox="1">
            <a:spLocks noChangeArrowheads="1"/>
          </p:cNvSpPr>
          <p:nvPr/>
        </p:nvSpPr>
        <p:spPr bwMode="auto">
          <a:xfrm rot="-783281">
            <a:off x="6786563" y="2019300"/>
            <a:ext cx="1220787"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Y </a:t>
            </a:r>
            <a:r>
              <a:rPr lang="en-US" sz="1800" b="1">
                <a:solidFill>
                  <a:srgbClr val="000000"/>
                </a:solidFill>
              </a:rPr>
              <a:t>= </a:t>
            </a:r>
            <a:r>
              <a:rPr lang="en-US" sz="1800" b="1" i="1">
                <a:solidFill>
                  <a:srgbClr val="000000"/>
                </a:solidFill>
                <a:latin typeface="Symbol" pitchFamily="18" charset="2"/>
              </a:rPr>
              <a:t>b</a:t>
            </a:r>
            <a:r>
              <a:rPr lang="en-US" sz="1800" b="1" baseline="-25000">
                <a:solidFill>
                  <a:srgbClr val="000000"/>
                </a:solidFill>
              </a:rPr>
              <a:t>1</a:t>
            </a:r>
            <a:r>
              <a:rPr lang="en-US" sz="1800" b="1" i="1">
                <a:solidFill>
                  <a:srgbClr val="000000"/>
                </a:solidFill>
              </a:rPr>
              <a:t> </a:t>
            </a:r>
            <a:r>
              <a:rPr lang="en-US" sz="1800" b="1">
                <a:solidFill>
                  <a:srgbClr val="000000"/>
                </a:solidFill>
              </a:rPr>
              <a:t>+</a:t>
            </a:r>
            <a:r>
              <a:rPr lang="en-US" sz="1800" b="1" i="1">
                <a:solidFill>
                  <a:srgbClr val="000000"/>
                </a:solidFill>
                <a:latin typeface="Symbol" pitchFamily="18" charset="2"/>
              </a:rPr>
              <a:t>b</a:t>
            </a:r>
            <a:r>
              <a:rPr lang="en-US" sz="1800" b="1" baseline="-25000">
                <a:solidFill>
                  <a:srgbClr val="000000"/>
                </a:solidFill>
              </a:rPr>
              <a:t>2</a:t>
            </a:r>
            <a:r>
              <a:rPr lang="en-US" sz="1800" b="1" i="1">
                <a:solidFill>
                  <a:srgbClr val="000000"/>
                </a:solidFill>
              </a:rPr>
              <a:t>X</a:t>
            </a:r>
          </a:p>
        </p:txBody>
      </p:sp>
      <p:sp>
        <p:nvSpPr>
          <p:cNvPr id="142366" name="Text Box 30"/>
          <p:cNvSpPr txBox="1">
            <a:spLocks noChangeArrowheads="1"/>
          </p:cNvSpPr>
          <p:nvPr/>
        </p:nvSpPr>
        <p:spPr bwMode="auto">
          <a:xfrm>
            <a:off x="1190625" y="782638"/>
            <a:ext cx="274638"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Y</a:t>
            </a:r>
            <a:endParaRPr lang="en-US" sz="2000" i="1">
              <a:solidFill>
                <a:schemeClr val="bg1"/>
              </a:solidFill>
              <a:latin typeface="Times New Roman" pitchFamily="18" charset="0"/>
            </a:endParaRPr>
          </a:p>
        </p:txBody>
      </p:sp>
      <p:grpSp>
        <p:nvGrpSpPr>
          <p:cNvPr id="142367" name="Group 31"/>
          <p:cNvGrpSpPr>
            <a:grpSpLocks noChangeAspect="1"/>
          </p:cNvGrpSpPr>
          <p:nvPr/>
        </p:nvGrpSpPr>
        <p:grpSpPr bwMode="auto">
          <a:xfrm rot="-16200000">
            <a:off x="2378869" y="3525044"/>
            <a:ext cx="1165225" cy="284163"/>
            <a:chOff x="253" y="586"/>
            <a:chExt cx="3121" cy="1317"/>
          </a:xfrm>
        </p:grpSpPr>
        <p:sp>
          <p:nvSpPr>
            <p:cNvPr id="142368" name="Line 32"/>
            <p:cNvSpPr>
              <a:spLocks noChangeAspect="1" noChangeShapeType="1"/>
            </p:cNvSpPr>
            <p:nvPr/>
          </p:nvSpPr>
          <p:spPr bwMode="auto">
            <a:xfrm>
              <a:off x="253"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369" name="Freeform 33"/>
            <p:cNvSpPr>
              <a:spLocks noChangeAspect="1"/>
            </p:cNvSpPr>
            <p:nvPr/>
          </p:nvSpPr>
          <p:spPr bwMode="auto">
            <a:xfrm>
              <a:off x="271"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370" name="Freeform 34"/>
            <p:cNvSpPr>
              <a:spLocks noChangeAspect="1"/>
            </p:cNvSpPr>
            <p:nvPr/>
          </p:nvSpPr>
          <p:spPr bwMode="auto">
            <a:xfrm>
              <a:off x="310" y="1902"/>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371" name="Line 35"/>
            <p:cNvSpPr>
              <a:spLocks noChangeAspect="1" noChangeShapeType="1"/>
            </p:cNvSpPr>
            <p:nvPr/>
          </p:nvSpPr>
          <p:spPr bwMode="auto">
            <a:xfrm>
              <a:off x="332"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372" name="Freeform 36"/>
            <p:cNvSpPr>
              <a:spLocks noChangeAspect="1"/>
            </p:cNvSpPr>
            <p:nvPr/>
          </p:nvSpPr>
          <p:spPr bwMode="auto">
            <a:xfrm>
              <a:off x="350" y="1900"/>
              <a:ext cx="22" cy="2"/>
            </a:xfrm>
            <a:custGeom>
              <a:avLst/>
              <a:gdLst>
                <a:gd name="T0" fmla="*/ 0 w 29"/>
                <a:gd name="T1" fmla="*/ 4 h 4"/>
                <a:gd name="T2" fmla="*/ 14 w 29"/>
                <a:gd name="T3" fmla="*/ 0 h 4"/>
                <a:gd name="T4" fmla="*/ 29 w 29"/>
                <a:gd name="T5" fmla="*/ 0 h 4"/>
              </a:gdLst>
              <a:ahLst/>
              <a:cxnLst>
                <a:cxn ang="0">
                  <a:pos x="T0" y="T1"/>
                </a:cxn>
                <a:cxn ang="0">
                  <a:pos x="T2" y="T3"/>
                </a:cxn>
                <a:cxn ang="0">
                  <a:pos x="T4" y="T5"/>
                </a:cxn>
              </a:cxnLst>
              <a:rect l="0" t="0" r="r" b="b"/>
              <a:pathLst>
                <a:path w="29" h="4">
                  <a:moveTo>
                    <a:pt x="0" y="4"/>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373" name="Line 37"/>
            <p:cNvSpPr>
              <a:spLocks noChangeAspect="1" noChangeShapeType="1"/>
            </p:cNvSpPr>
            <p:nvPr/>
          </p:nvSpPr>
          <p:spPr bwMode="auto">
            <a:xfrm>
              <a:off x="372"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374" name="Line 38"/>
            <p:cNvSpPr>
              <a:spLocks noChangeAspect="1" noChangeShapeType="1"/>
            </p:cNvSpPr>
            <p:nvPr/>
          </p:nvSpPr>
          <p:spPr bwMode="auto">
            <a:xfrm>
              <a:off x="39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375" name="Freeform 39"/>
            <p:cNvSpPr>
              <a:spLocks noChangeAspect="1"/>
            </p:cNvSpPr>
            <p:nvPr/>
          </p:nvSpPr>
          <p:spPr bwMode="auto">
            <a:xfrm>
              <a:off x="408" y="1900"/>
              <a:ext cx="21"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376" name="Line 40"/>
            <p:cNvSpPr>
              <a:spLocks noChangeAspect="1" noChangeShapeType="1"/>
            </p:cNvSpPr>
            <p:nvPr/>
          </p:nvSpPr>
          <p:spPr bwMode="auto">
            <a:xfrm>
              <a:off x="42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377" name="Freeform 41"/>
            <p:cNvSpPr>
              <a:spLocks noChangeAspect="1"/>
            </p:cNvSpPr>
            <p:nvPr/>
          </p:nvSpPr>
          <p:spPr bwMode="auto">
            <a:xfrm>
              <a:off x="447"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378" name="Freeform 42"/>
            <p:cNvSpPr>
              <a:spLocks noChangeAspect="1"/>
            </p:cNvSpPr>
            <p:nvPr/>
          </p:nvSpPr>
          <p:spPr bwMode="auto">
            <a:xfrm>
              <a:off x="468" y="1897"/>
              <a:ext cx="18" cy="3"/>
            </a:xfrm>
            <a:custGeom>
              <a:avLst/>
              <a:gdLst>
                <a:gd name="T0" fmla="*/ 0 w 24"/>
                <a:gd name="T1" fmla="*/ 5 h 5"/>
                <a:gd name="T2" fmla="*/ 15 w 24"/>
                <a:gd name="T3" fmla="*/ 0 h 5"/>
                <a:gd name="T4" fmla="*/ 24 w 24"/>
                <a:gd name="T5" fmla="*/ 0 h 5"/>
              </a:gdLst>
              <a:ahLst/>
              <a:cxnLst>
                <a:cxn ang="0">
                  <a:pos x="T0" y="T1"/>
                </a:cxn>
                <a:cxn ang="0">
                  <a:pos x="T2" y="T3"/>
                </a:cxn>
                <a:cxn ang="0">
                  <a:pos x="T4" y="T5"/>
                </a:cxn>
              </a:cxnLst>
              <a:rect l="0" t="0" r="r" b="b"/>
              <a:pathLst>
                <a:path w="24" h="5">
                  <a:moveTo>
                    <a:pt x="0" y="5"/>
                  </a:moveTo>
                  <a:lnTo>
                    <a:pt x="15"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379" name="Line 43"/>
            <p:cNvSpPr>
              <a:spLocks noChangeAspect="1" noChangeShapeType="1"/>
            </p:cNvSpPr>
            <p:nvPr/>
          </p:nvSpPr>
          <p:spPr bwMode="auto">
            <a:xfrm>
              <a:off x="48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380" name="Freeform 44"/>
            <p:cNvSpPr>
              <a:spLocks noChangeAspect="1"/>
            </p:cNvSpPr>
            <p:nvPr/>
          </p:nvSpPr>
          <p:spPr bwMode="auto">
            <a:xfrm>
              <a:off x="504" y="1897"/>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381" name="Line 45"/>
            <p:cNvSpPr>
              <a:spLocks noChangeAspect="1" noChangeShapeType="1"/>
            </p:cNvSpPr>
            <p:nvPr/>
          </p:nvSpPr>
          <p:spPr bwMode="auto">
            <a:xfrm>
              <a:off x="52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382" name="Freeform 46"/>
            <p:cNvSpPr>
              <a:spLocks noChangeAspect="1"/>
            </p:cNvSpPr>
            <p:nvPr/>
          </p:nvSpPr>
          <p:spPr bwMode="auto">
            <a:xfrm>
              <a:off x="544" y="1895"/>
              <a:ext cx="22" cy="2"/>
            </a:xfrm>
            <a:custGeom>
              <a:avLst/>
              <a:gdLst>
                <a:gd name="T0" fmla="*/ 0 w 29"/>
                <a:gd name="T1" fmla="*/ 5 h 5"/>
                <a:gd name="T2" fmla="*/ 14 w 29"/>
                <a:gd name="T3" fmla="*/ 0 h 5"/>
                <a:gd name="T4" fmla="*/ 29 w 29"/>
                <a:gd name="T5" fmla="*/ 0 h 5"/>
              </a:gdLst>
              <a:ahLst/>
              <a:cxnLst>
                <a:cxn ang="0">
                  <a:pos x="T0" y="T1"/>
                </a:cxn>
                <a:cxn ang="0">
                  <a:pos x="T2" y="T3"/>
                </a:cxn>
                <a:cxn ang="0">
                  <a:pos x="T4" y="T5"/>
                </a:cxn>
              </a:cxnLst>
              <a:rect l="0" t="0" r="r" b="b"/>
              <a:pathLst>
                <a:path w="29" h="5">
                  <a:moveTo>
                    <a:pt x="0" y="5"/>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383" name="Line 47"/>
            <p:cNvSpPr>
              <a:spLocks noChangeAspect="1" noChangeShapeType="1"/>
            </p:cNvSpPr>
            <p:nvPr/>
          </p:nvSpPr>
          <p:spPr bwMode="auto">
            <a:xfrm>
              <a:off x="566"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384" name="Freeform 48"/>
            <p:cNvSpPr>
              <a:spLocks noChangeAspect="1"/>
            </p:cNvSpPr>
            <p:nvPr/>
          </p:nvSpPr>
          <p:spPr bwMode="auto">
            <a:xfrm>
              <a:off x="584" y="1892"/>
              <a:ext cx="22" cy="3"/>
            </a:xfrm>
            <a:custGeom>
              <a:avLst/>
              <a:gdLst>
                <a:gd name="T0" fmla="*/ 0 w 29"/>
                <a:gd name="T1" fmla="*/ 5 h 5"/>
                <a:gd name="T2" fmla="*/ 14 w 29"/>
                <a:gd name="T3" fmla="*/ 5 h 5"/>
                <a:gd name="T4" fmla="*/ 29 w 29"/>
                <a:gd name="T5" fmla="*/ 0 h 5"/>
              </a:gdLst>
              <a:ahLst/>
              <a:cxnLst>
                <a:cxn ang="0">
                  <a:pos x="T0" y="T1"/>
                </a:cxn>
                <a:cxn ang="0">
                  <a:pos x="T2" y="T3"/>
                </a:cxn>
                <a:cxn ang="0">
                  <a:pos x="T4" y="T5"/>
                </a:cxn>
              </a:cxnLst>
              <a:rect l="0" t="0" r="r" b="b"/>
              <a:pathLst>
                <a:path w="29" h="5">
                  <a:moveTo>
                    <a:pt x="0" y="5"/>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385" name="Line 49"/>
            <p:cNvSpPr>
              <a:spLocks noChangeAspect="1" noChangeShapeType="1"/>
            </p:cNvSpPr>
            <p:nvPr/>
          </p:nvSpPr>
          <p:spPr bwMode="auto">
            <a:xfrm flipV="1">
              <a:off x="606"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386" name="Line 50"/>
            <p:cNvSpPr>
              <a:spLocks noChangeAspect="1" noChangeShapeType="1"/>
            </p:cNvSpPr>
            <p:nvPr/>
          </p:nvSpPr>
          <p:spPr bwMode="auto">
            <a:xfrm>
              <a:off x="624"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387" name="Freeform 51"/>
            <p:cNvSpPr>
              <a:spLocks noChangeAspect="1"/>
            </p:cNvSpPr>
            <p:nvPr/>
          </p:nvSpPr>
          <p:spPr bwMode="auto">
            <a:xfrm>
              <a:off x="642" y="1887"/>
              <a:ext cx="21" cy="2"/>
            </a:xfrm>
            <a:custGeom>
              <a:avLst/>
              <a:gdLst>
                <a:gd name="T0" fmla="*/ 0 w 28"/>
                <a:gd name="T1" fmla="*/ 4 h 4"/>
                <a:gd name="T2" fmla="*/ 14 w 28"/>
                <a:gd name="T3" fmla="*/ 4 h 4"/>
                <a:gd name="T4" fmla="*/ 28 w 28"/>
                <a:gd name="T5" fmla="*/ 0 h 4"/>
              </a:gdLst>
              <a:ahLst/>
              <a:cxnLst>
                <a:cxn ang="0">
                  <a:pos x="T0" y="T1"/>
                </a:cxn>
                <a:cxn ang="0">
                  <a:pos x="T2" y="T3"/>
                </a:cxn>
                <a:cxn ang="0">
                  <a:pos x="T4" y="T5"/>
                </a:cxn>
              </a:cxnLst>
              <a:rect l="0" t="0" r="r" b="b"/>
              <a:pathLst>
                <a:path w="28" h="4">
                  <a:moveTo>
                    <a:pt x="0" y="4"/>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388" name="Line 52"/>
            <p:cNvSpPr>
              <a:spLocks noChangeAspect="1" noChangeShapeType="1"/>
            </p:cNvSpPr>
            <p:nvPr/>
          </p:nvSpPr>
          <p:spPr bwMode="auto">
            <a:xfrm flipV="1">
              <a:off x="663"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389" name="Freeform 53"/>
            <p:cNvSpPr>
              <a:spLocks noChangeAspect="1"/>
            </p:cNvSpPr>
            <p:nvPr/>
          </p:nvSpPr>
          <p:spPr bwMode="auto">
            <a:xfrm>
              <a:off x="681" y="1881"/>
              <a:ext cx="22" cy="3"/>
            </a:xfrm>
            <a:custGeom>
              <a:avLst/>
              <a:gdLst>
                <a:gd name="T0" fmla="*/ 0 w 29"/>
                <a:gd name="T1" fmla="*/ 5 h 5"/>
                <a:gd name="T2" fmla="*/ 15 w 29"/>
                <a:gd name="T3" fmla="*/ 5 h 5"/>
                <a:gd name="T4" fmla="*/ 29 w 29"/>
                <a:gd name="T5" fmla="*/ 0 h 5"/>
              </a:gdLst>
              <a:ahLst/>
              <a:cxnLst>
                <a:cxn ang="0">
                  <a:pos x="T0" y="T1"/>
                </a:cxn>
                <a:cxn ang="0">
                  <a:pos x="T2" y="T3"/>
                </a:cxn>
                <a:cxn ang="0">
                  <a:pos x="T4" y="T5"/>
                </a:cxn>
              </a:cxnLst>
              <a:rect l="0" t="0" r="r" b="b"/>
              <a:pathLst>
                <a:path w="29" h="5">
                  <a:moveTo>
                    <a:pt x="0" y="5"/>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390" name="Line 54"/>
            <p:cNvSpPr>
              <a:spLocks noChangeAspect="1" noChangeShapeType="1"/>
            </p:cNvSpPr>
            <p:nvPr/>
          </p:nvSpPr>
          <p:spPr bwMode="auto">
            <a:xfrm flipV="1">
              <a:off x="703"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391" name="Line 55"/>
            <p:cNvSpPr>
              <a:spLocks noChangeAspect="1" noChangeShapeType="1"/>
            </p:cNvSpPr>
            <p:nvPr/>
          </p:nvSpPr>
          <p:spPr bwMode="auto">
            <a:xfrm flipV="1">
              <a:off x="721"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392" name="Freeform 56"/>
            <p:cNvSpPr>
              <a:spLocks noChangeAspect="1"/>
            </p:cNvSpPr>
            <p:nvPr/>
          </p:nvSpPr>
          <p:spPr bwMode="auto">
            <a:xfrm>
              <a:off x="739" y="1868"/>
              <a:ext cx="21" cy="5"/>
            </a:xfrm>
            <a:custGeom>
              <a:avLst/>
              <a:gdLst>
                <a:gd name="T0" fmla="*/ 0 w 29"/>
                <a:gd name="T1" fmla="*/ 10 h 10"/>
                <a:gd name="T2" fmla="*/ 15 w 29"/>
                <a:gd name="T3" fmla="*/ 5 h 10"/>
                <a:gd name="T4" fmla="*/ 29 w 29"/>
                <a:gd name="T5" fmla="*/ 0 h 10"/>
              </a:gdLst>
              <a:ahLst/>
              <a:cxnLst>
                <a:cxn ang="0">
                  <a:pos x="T0" y="T1"/>
                </a:cxn>
                <a:cxn ang="0">
                  <a:pos x="T2" y="T3"/>
                </a:cxn>
                <a:cxn ang="0">
                  <a:pos x="T4" y="T5"/>
                </a:cxn>
              </a:cxnLst>
              <a:rect l="0" t="0" r="r" b="b"/>
              <a:pathLst>
                <a:path w="29" h="10">
                  <a:moveTo>
                    <a:pt x="0" y="10"/>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393" name="Line 57"/>
            <p:cNvSpPr>
              <a:spLocks noChangeAspect="1" noChangeShapeType="1"/>
            </p:cNvSpPr>
            <p:nvPr/>
          </p:nvSpPr>
          <p:spPr bwMode="auto">
            <a:xfrm flipV="1">
              <a:off x="760"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394" name="Freeform 58"/>
            <p:cNvSpPr>
              <a:spLocks noChangeAspect="1"/>
            </p:cNvSpPr>
            <p:nvPr/>
          </p:nvSpPr>
          <p:spPr bwMode="auto">
            <a:xfrm>
              <a:off x="778" y="1857"/>
              <a:ext cx="22" cy="5"/>
            </a:xfrm>
            <a:custGeom>
              <a:avLst/>
              <a:gdLst>
                <a:gd name="T0" fmla="*/ 0 w 29"/>
                <a:gd name="T1" fmla="*/ 9 h 9"/>
                <a:gd name="T2" fmla="*/ 14 w 29"/>
                <a:gd name="T3" fmla="*/ 5 h 9"/>
                <a:gd name="T4" fmla="*/ 29 w 29"/>
                <a:gd name="T5" fmla="*/ 0 h 9"/>
              </a:gdLst>
              <a:ahLst/>
              <a:cxnLst>
                <a:cxn ang="0">
                  <a:pos x="T0" y="T1"/>
                </a:cxn>
                <a:cxn ang="0">
                  <a:pos x="T2" y="T3"/>
                </a:cxn>
                <a:cxn ang="0">
                  <a:pos x="T4" y="T5"/>
                </a:cxn>
              </a:cxnLst>
              <a:rect l="0" t="0" r="r" b="b"/>
              <a:pathLst>
                <a:path w="29" h="9">
                  <a:moveTo>
                    <a:pt x="0" y="9"/>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395" name="Line 59"/>
            <p:cNvSpPr>
              <a:spLocks noChangeAspect="1" noChangeShapeType="1"/>
            </p:cNvSpPr>
            <p:nvPr/>
          </p:nvSpPr>
          <p:spPr bwMode="auto">
            <a:xfrm flipV="1">
              <a:off x="800"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396" name="Freeform 60"/>
            <p:cNvSpPr>
              <a:spLocks noChangeAspect="1"/>
            </p:cNvSpPr>
            <p:nvPr/>
          </p:nvSpPr>
          <p:spPr bwMode="auto">
            <a:xfrm>
              <a:off x="818" y="1846"/>
              <a:ext cx="21" cy="5"/>
            </a:xfrm>
            <a:custGeom>
              <a:avLst/>
              <a:gdLst>
                <a:gd name="T0" fmla="*/ 0 w 28"/>
                <a:gd name="T1" fmla="*/ 9 h 9"/>
                <a:gd name="T2" fmla="*/ 14 w 28"/>
                <a:gd name="T3" fmla="*/ 4 h 9"/>
                <a:gd name="T4" fmla="*/ 28 w 28"/>
                <a:gd name="T5" fmla="*/ 0 h 9"/>
              </a:gdLst>
              <a:ahLst/>
              <a:cxnLst>
                <a:cxn ang="0">
                  <a:pos x="T0" y="T1"/>
                </a:cxn>
                <a:cxn ang="0">
                  <a:pos x="T2" y="T3"/>
                </a:cxn>
                <a:cxn ang="0">
                  <a:pos x="T4" y="T5"/>
                </a:cxn>
              </a:cxnLst>
              <a:rect l="0" t="0" r="r" b="b"/>
              <a:pathLst>
                <a:path w="28" h="9">
                  <a:moveTo>
                    <a:pt x="0" y="9"/>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397" name="Line 61"/>
            <p:cNvSpPr>
              <a:spLocks noChangeAspect="1" noChangeShapeType="1"/>
            </p:cNvSpPr>
            <p:nvPr/>
          </p:nvSpPr>
          <p:spPr bwMode="auto">
            <a:xfrm flipV="1">
              <a:off x="839"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398" name="Line 62"/>
            <p:cNvSpPr>
              <a:spLocks noChangeAspect="1" noChangeShapeType="1"/>
            </p:cNvSpPr>
            <p:nvPr/>
          </p:nvSpPr>
          <p:spPr bwMode="auto">
            <a:xfrm flipV="1">
              <a:off x="857"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399" name="Freeform 63"/>
            <p:cNvSpPr>
              <a:spLocks noChangeAspect="1"/>
            </p:cNvSpPr>
            <p:nvPr/>
          </p:nvSpPr>
          <p:spPr bwMode="auto">
            <a:xfrm>
              <a:off x="875" y="1819"/>
              <a:ext cx="22" cy="11"/>
            </a:xfrm>
            <a:custGeom>
              <a:avLst/>
              <a:gdLst>
                <a:gd name="T0" fmla="*/ 0 w 29"/>
                <a:gd name="T1" fmla="*/ 19 h 19"/>
                <a:gd name="T2" fmla="*/ 15 w 29"/>
                <a:gd name="T3" fmla="*/ 9 h 19"/>
                <a:gd name="T4" fmla="*/ 29 w 29"/>
                <a:gd name="T5" fmla="*/ 0 h 19"/>
              </a:gdLst>
              <a:ahLst/>
              <a:cxnLst>
                <a:cxn ang="0">
                  <a:pos x="T0" y="T1"/>
                </a:cxn>
                <a:cxn ang="0">
                  <a:pos x="T2" y="T3"/>
                </a:cxn>
                <a:cxn ang="0">
                  <a:pos x="T4" y="T5"/>
                </a:cxn>
              </a:cxnLst>
              <a:rect l="0" t="0" r="r" b="b"/>
              <a:pathLst>
                <a:path w="29" h="19">
                  <a:moveTo>
                    <a:pt x="0" y="19"/>
                  </a:moveTo>
                  <a:lnTo>
                    <a:pt x="15" y="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400" name="Line 64"/>
            <p:cNvSpPr>
              <a:spLocks noChangeAspect="1" noChangeShapeType="1"/>
            </p:cNvSpPr>
            <p:nvPr/>
          </p:nvSpPr>
          <p:spPr bwMode="auto">
            <a:xfrm flipV="1">
              <a:off x="897"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401" name="Freeform 65"/>
            <p:cNvSpPr>
              <a:spLocks noChangeAspect="1"/>
            </p:cNvSpPr>
            <p:nvPr/>
          </p:nvSpPr>
          <p:spPr bwMode="auto">
            <a:xfrm>
              <a:off x="915" y="1797"/>
              <a:ext cx="22" cy="11"/>
            </a:xfrm>
            <a:custGeom>
              <a:avLst/>
              <a:gdLst>
                <a:gd name="T0" fmla="*/ 0 w 29"/>
                <a:gd name="T1" fmla="*/ 19 h 19"/>
                <a:gd name="T2" fmla="*/ 15 w 29"/>
                <a:gd name="T3" fmla="*/ 10 h 19"/>
                <a:gd name="T4" fmla="*/ 29 w 29"/>
                <a:gd name="T5" fmla="*/ 0 h 19"/>
              </a:gdLst>
              <a:ahLst/>
              <a:cxnLst>
                <a:cxn ang="0">
                  <a:pos x="T0" y="T1"/>
                </a:cxn>
                <a:cxn ang="0">
                  <a:pos x="T2" y="T3"/>
                </a:cxn>
                <a:cxn ang="0">
                  <a:pos x="T4" y="T5"/>
                </a:cxn>
              </a:cxnLst>
              <a:rect l="0" t="0" r="r" b="b"/>
              <a:pathLst>
                <a:path w="29" h="19">
                  <a:moveTo>
                    <a:pt x="0" y="19"/>
                  </a:moveTo>
                  <a:lnTo>
                    <a:pt x="15" y="1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402" name="Line 66"/>
            <p:cNvSpPr>
              <a:spLocks noChangeAspect="1" noChangeShapeType="1"/>
            </p:cNvSpPr>
            <p:nvPr/>
          </p:nvSpPr>
          <p:spPr bwMode="auto">
            <a:xfrm flipV="1">
              <a:off x="937"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403" name="Line 67"/>
            <p:cNvSpPr>
              <a:spLocks noChangeAspect="1" noChangeShapeType="1"/>
            </p:cNvSpPr>
            <p:nvPr/>
          </p:nvSpPr>
          <p:spPr bwMode="auto">
            <a:xfrm flipV="1">
              <a:off x="955"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404" name="Freeform 68"/>
            <p:cNvSpPr>
              <a:spLocks noChangeAspect="1"/>
            </p:cNvSpPr>
            <p:nvPr/>
          </p:nvSpPr>
          <p:spPr bwMode="auto">
            <a:xfrm>
              <a:off x="973" y="1757"/>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405" name="Line 69"/>
            <p:cNvSpPr>
              <a:spLocks noChangeAspect="1" noChangeShapeType="1"/>
            </p:cNvSpPr>
            <p:nvPr/>
          </p:nvSpPr>
          <p:spPr bwMode="auto">
            <a:xfrm flipV="1">
              <a:off x="995"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406" name="Freeform 70"/>
            <p:cNvSpPr>
              <a:spLocks noChangeAspect="1"/>
            </p:cNvSpPr>
            <p:nvPr/>
          </p:nvSpPr>
          <p:spPr bwMode="auto">
            <a:xfrm>
              <a:off x="1013" y="1725"/>
              <a:ext cx="21" cy="15"/>
            </a:xfrm>
            <a:custGeom>
              <a:avLst/>
              <a:gdLst>
                <a:gd name="T0" fmla="*/ 0 w 28"/>
                <a:gd name="T1" fmla="*/ 28 h 28"/>
                <a:gd name="T2" fmla="*/ 14 w 28"/>
                <a:gd name="T3" fmla="*/ 14 h 28"/>
                <a:gd name="T4" fmla="*/ 28 w 28"/>
                <a:gd name="T5" fmla="*/ 0 h 28"/>
              </a:gdLst>
              <a:ahLst/>
              <a:cxnLst>
                <a:cxn ang="0">
                  <a:pos x="T0" y="T1"/>
                </a:cxn>
                <a:cxn ang="0">
                  <a:pos x="T2" y="T3"/>
                </a:cxn>
                <a:cxn ang="0">
                  <a:pos x="T4" y="T5"/>
                </a:cxn>
              </a:cxnLst>
              <a:rect l="0" t="0" r="r" b="b"/>
              <a:pathLst>
                <a:path w="28" h="28">
                  <a:moveTo>
                    <a:pt x="0" y="28"/>
                  </a:moveTo>
                  <a:lnTo>
                    <a:pt x="14" y="1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407" name="Line 71"/>
            <p:cNvSpPr>
              <a:spLocks noChangeAspect="1" noChangeShapeType="1"/>
            </p:cNvSpPr>
            <p:nvPr/>
          </p:nvSpPr>
          <p:spPr bwMode="auto">
            <a:xfrm flipV="1">
              <a:off x="1034"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408" name="Freeform 72"/>
            <p:cNvSpPr>
              <a:spLocks noChangeAspect="1"/>
            </p:cNvSpPr>
            <p:nvPr/>
          </p:nvSpPr>
          <p:spPr bwMode="auto">
            <a:xfrm>
              <a:off x="1052" y="1686"/>
              <a:ext cx="21" cy="20"/>
            </a:xfrm>
            <a:custGeom>
              <a:avLst/>
              <a:gdLst>
                <a:gd name="T0" fmla="*/ 0 w 29"/>
                <a:gd name="T1" fmla="*/ 34 h 34"/>
                <a:gd name="T2" fmla="*/ 15 w 29"/>
                <a:gd name="T3" fmla="*/ 20 h 34"/>
                <a:gd name="T4" fmla="*/ 29 w 29"/>
                <a:gd name="T5" fmla="*/ 0 h 34"/>
              </a:gdLst>
              <a:ahLst/>
              <a:cxnLst>
                <a:cxn ang="0">
                  <a:pos x="T0" y="T1"/>
                </a:cxn>
                <a:cxn ang="0">
                  <a:pos x="T2" y="T3"/>
                </a:cxn>
                <a:cxn ang="0">
                  <a:pos x="T4" y="T5"/>
                </a:cxn>
              </a:cxnLst>
              <a:rect l="0" t="0" r="r" b="b"/>
              <a:pathLst>
                <a:path w="29" h="34">
                  <a:moveTo>
                    <a:pt x="0" y="34"/>
                  </a:moveTo>
                  <a:lnTo>
                    <a:pt x="15" y="2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409" name="Line 73"/>
            <p:cNvSpPr>
              <a:spLocks noChangeAspect="1" noChangeShapeType="1"/>
            </p:cNvSpPr>
            <p:nvPr/>
          </p:nvSpPr>
          <p:spPr bwMode="auto">
            <a:xfrm flipV="1">
              <a:off x="1073"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410" name="Line 74"/>
            <p:cNvSpPr>
              <a:spLocks noChangeAspect="1" noChangeShapeType="1"/>
            </p:cNvSpPr>
            <p:nvPr/>
          </p:nvSpPr>
          <p:spPr bwMode="auto">
            <a:xfrm flipV="1">
              <a:off x="1091"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411" name="Freeform 75"/>
            <p:cNvSpPr>
              <a:spLocks noChangeAspect="1"/>
            </p:cNvSpPr>
            <p:nvPr/>
          </p:nvSpPr>
          <p:spPr bwMode="auto">
            <a:xfrm>
              <a:off x="1109" y="1617"/>
              <a:ext cx="22" cy="24"/>
            </a:xfrm>
            <a:custGeom>
              <a:avLst/>
              <a:gdLst>
                <a:gd name="T0" fmla="*/ 0 w 29"/>
                <a:gd name="T1" fmla="*/ 43 h 43"/>
                <a:gd name="T2" fmla="*/ 15 w 29"/>
                <a:gd name="T3" fmla="*/ 19 h 43"/>
                <a:gd name="T4" fmla="*/ 29 w 29"/>
                <a:gd name="T5" fmla="*/ 0 h 43"/>
              </a:gdLst>
              <a:ahLst/>
              <a:cxnLst>
                <a:cxn ang="0">
                  <a:pos x="T0" y="T1"/>
                </a:cxn>
                <a:cxn ang="0">
                  <a:pos x="T2" y="T3"/>
                </a:cxn>
                <a:cxn ang="0">
                  <a:pos x="T4" y="T5"/>
                </a:cxn>
              </a:cxnLst>
              <a:rect l="0" t="0" r="r" b="b"/>
              <a:pathLst>
                <a:path w="29" h="43">
                  <a:moveTo>
                    <a:pt x="0" y="43"/>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412" name="Line 76"/>
            <p:cNvSpPr>
              <a:spLocks noChangeAspect="1" noChangeShapeType="1"/>
            </p:cNvSpPr>
            <p:nvPr/>
          </p:nvSpPr>
          <p:spPr bwMode="auto">
            <a:xfrm flipV="1">
              <a:off x="1131"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413" name="Freeform 77"/>
            <p:cNvSpPr>
              <a:spLocks noChangeAspect="1"/>
            </p:cNvSpPr>
            <p:nvPr/>
          </p:nvSpPr>
          <p:spPr bwMode="auto">
            <a:xfrm>
              <a:off x="1149" y="1566"/>
              <a:ext cx="22" cy="27"/>
            </a:xfrm>
            <a:custGeom>
              <a:avLst/>
              <a:gdLst>
                <a:gd name="T0" fmla="*/ 0 w 29"/>
                <a:gd name="T1" fmla="*/ 48 h 48"/>
                <a:gd name="T2" fmla="*/ 14 w 29"/>
                <a:gd name="T3" fmla="*/ 24 h 48"/>
                <a:gd name="T4" fmla="*/ 29 w 29"/>
                <a:gd name="T5" fmla="*/ 0 h 48"/>
              </a:gdLst>
              <a:ahLst/>
              <a:cxnLst>
                <a:cxn ang="0">
                  <a:pos x="T0" y="T1"/>
                </a:cxn>
                <a:cxn ang="0">
                  <a:pos x="T2" y="T3"/>
                </a:cxn>
                <a:cxn ang="0">
                  <a:pos x="T4" y="T5"/>
                </a:cxn>
              </a:cxnLst>
              <a:rect l="0" t="0" r="r" b="b"/>
              <a:pathLst>
                <a:path w="29" h="48">
                  <a:moveTo>
                    <a:pt x="0" y="48"/>
                  </a:moveTo>
                  <a:lnTo>
                    <a:pt x="14" y="2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414" name="Line 78"/>
            <p:cNvSpPr>
              <a:spLocks noChangeAspect="1" noChangeShapeType="1"/>
            </p:cNvSpPr>
            <p:nvPr/>
          </p:nvSpPr>
          <p:spPr bwMode="auto">
            <a:xfrm flipV="1">
              <a:off x="1171"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415" name="Freeform 79"/>
            <p:cNvSpPr>
              <a:spLocks noChangeAspect="1"/>
            </p:cNvSpPr>
            <p:nvPr/>
          </p:nvSpPr>
          <p:spPr bwMode="auto">
            <a:xfrm>
              <a:off x="1189" y="1506"/>
              <a:ext cx="22" cy="30"/>
            </a:xfrm>
            <a:custGeom>
              <a:avLst/>
              <a:gdLst>
                <a:gd name="T0" fmla="*/ 0 w 29"/>
                <a:gd name="T1" fmla="*/ 53 h 53"/>
                <a:gd name="T2" fmla="*/ 14 w 29"/>
                <a:gd name="T3" fmla="*/ 29 h 53"/>
                <a:gd name="T4" fmla="*/ 29 w 29"/>
                <a:gd name="T5" fmla="*/ 0 h 53"/>
              </a:gdLst>
              <a:ahLst/>
              <a:cxnLst>
                <a:cxn ang="0">
                  <a:pos x="T0" y="T1"/>
                </a:cxn>
                <a:cxn ang="0">
                  <a:pos x="T2" y="T3"/>
                </a:cxn>
                <a:cxn ang="0">
                  <a:pos x="T4" y="T5"/>
                </a:cxn>
              </a:cxnLst>
              <a:rect l="0" t="0" r="r" b="b"/>
              <a:pathLst>
                <a:path w="29" h="53">
                  <a:moveTo>
                    <a:pt x="0" y="53"/>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416" name="Line 80"/>
            <p:cNvSpPr>
              <a:spLocks noChangeAspect="1" noChangeShapeType="1"/>
            </p:cNvSpPr>
            <p:nvPr/>
          </p:nvSpPr>
          <p:spPr bwMode="auto">
            <a:xfrm flipV="1">
              <a:off x="1211"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417" name="Line 81"/>
            <p:cNvSpPr>
              <a:spLocks noChangeAspect="1" noChangeShapeType="1"/>
            </p:cNvSpPr>
            <p:nvPr/>
          </p:nvSpPr>
          <p:spPr bwMode="auto">
            <a:xfrm flipV="1">
              <a:off x="1228"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418" name="Freeform 82"/>
            <p:cNvSpPr>
              <a:spLocks noChangeAspect="1"/>
            </p:cNvSpPr>
            <p:nvPr/>
          </p:nvSpPr>
          <p:spPr bwMode="auto">
            <a:xfrm>
              <a:off x="1246" y="1409"/>
              <a:ext cx="22" cy="32"/>
            </a:xfrm>
            <a:custGeom>
              <a:avLst/>
              <a:gdLst>
                <a:gd name="T0" fmla="*/ 0 w 29"/>
                <a:gd name="T1" fmla="*/ 58 h 58"/>
                <a:gd name="T2" fmla="*/ 15 w 29"/>
                <a:gd name="T3" fmla="*/ 29 h 58"/>
                <a:gd name="T4" fmla="*/ 29 w 29"/>
                <a:gd name="T5" fmla="*/ 0 h 58"/>
              </a:gdLst>
              <a:ahLst/>
              <a:cxnLst>
                <a:cxn ang="0">
                  <a:pos x="T0" y="T1"/>
                </a:cxn>
                <a:cxn ang="0">
                  <a:pos x="T2" y="T3"/>
                </a:cxn>
                <a:cxn ang="0">
                  <a:pos x="T4" y="T5"/>
                </a:cxn>
              </a:cxnLst>
              <a:rect l="0" t="0" r="r" b="b"/>
              <a:pathLst>
                <a:path w="29" h="58">
                  <a:moveTo>
                    <a:pt x="0" y="58"/>
                  </a:moveTo>
                  <a:lnTo>
                    <a:pt x="15"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419" name="Line 83"/>
            <p:cNvSpPr>
              <a:spLocks noChangeAspect="1" noChangeShapeType="1"/>
            </p:cNvSpPr>
            <p:nvPr/>
          </p:nvSpPr>
          <p:spPr bwMode="auto">
            <a:xfrm flipV="1">
              <a:off x="1268"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420" name="Freeform 84"/>
            <p:cNvSpPr>
              <a:spLocks noChangeAspect="1"/>
            </p:cNvSpPr>
            <p:nvPr/>
          </p:nvSpPr>
          <p:spPr bwMode="auto">
            <a:xfrm>
              <a:off x="1286" y="1336"/>
              <a:ext cx="22" cy="38"/>
            </a:xfrm>
            <a:custGeom>
              <a:avLst/>
              <a:gdLst>
                <a:gd name="T0" fmla="*/ 0 w 29"/>
                <a:gd name="T1" fmla="*/ 67 h 67"/>
                <a:gd name="T2" fmla="*/ 15 w 29"/>
                <a:gd name="T3" fmla="*/ 33 h 67"/>
                <a:gd name="T4" fmla="*/ 29 w 29"/>
                <a:gd name="T5" fmla="*/ 0 h 67"/>
              </a:gdLst>
              <a:ahLst/>
              <a:cxnLst>
                <a:cxn ang="0">
                  <a:pos x="T0" y="T1"/>
                </a:cxn>
                <a:cxn ang="0">
                  <a:pos x="T2" y="T3"/>
                </a:cxn>
                <a:cxn ang="0">
                  <a:pos x="T4" y="T5"/>
                </a:cxn>
              </a:cxnLst>
              <a:rect l="0" t="0" r="r" b="b"/>
              <a:pathLst>
                <a:path w="29" h="67">
                  <a:moveTo>
                    <a:pt x="0" y="67"/>
                  </a:moveTo>
                  <a:lnTo>
                    <a:pt x="15" y="33"/>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421" name="Line 85"/>
            <p:cNvSpPr>
              <a:spLocks noChangeAspect="1" noChangeShapeType="1"/>
            </p:cNvSpPr>
            <p:nvPr/>
          </p:nvSpPr>
          <p:spPr bwMode="auto">
            <a:xfrm flipV="1">
              <a:off x="1308"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422" name="Line 86"/>
            <p:cNvSpPr>
              <a:spLocks noChangeAspect="1" noChangeShapeType="1"/>
            </p:cNvSpPr>
            <p:nvPr/>
          </p:nvSpPr>
          <p:spPr bwMode="auto">
            <a:xfrm flipV="1">
              <a:off x="1326"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423" name="Freeform 87"/>
            <p:cNvSpPr>
              <a:spLocks noChangeAspect="1"/>
            </p:cNvSpPr>
            <p:nvPr/>
          </p:nvSpPr>
          <p:spPr bwMode="auto">
            <a:xfrm>
              <a:off x="1344" y="1222"/>
              <a:ext cx="21"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424" name="Freeform 88"/>
            <p:cNvSpPr>
              <a:spLocks noChangeAspect="1"/>
            </p:cNvSpPr>
            <p:nvPr/>
          </p:nvSpPr>
          <p:spPr bwMode="auto">
            <a:xfrm>
              <a:off x="1365" y="1182"/>
              <a:ext cx="18" cy="40"/>
            </a:xfrm>
            <a:custGeom>
              <a:avLst/>
              <a:gdLst>
                <a:gd name="T0" fmla="*/ 0 w 24"/>
                <a:gd name="T1" fmla="*/ 72 h 72"/>
                <a:gd name="T2" fmla="*/ 9 w 24"/>
                <a:gd name="T3" fmla="*/ 34 h 72"/>
                <a:gd name="T4" fmla="*/ 24 w 24"/>
                <a:gd name="T5" fmla="*/ 0 h 72"/>
              </a:gdLst>
              <a:ahLst/>
              <a:cxnLst>
                <a:cxn ang="0">
                  <a:pos x="T0" y="T1"/>
                </a:cxn>
                <a:cxn ang="0">
                  <a:pos x="T2" y="T3"/>
                </a:cxn>
                <a:cxn ang="0">
                  <a:pos x="T4" y="T5"/>
                </a:cxn>
              </a:cxnLst>
              <a:rect l="0" t="0" r="r" b="b"/>
              <a:pathLst>
                <a:path w="24" h="72">
                  <a:moveTo>
                    <a:pt x="0" y="72"/>
                  </a:moveTo>
                  <a:lnTo>
                    <a:pt x="9" y="3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425" name="Freeform 89"/>
            <p:cNvSpPr>
              <a:spLocks noChangeAspect="1"/>
            </p:cNvSpPr>
            <p:nvPr/>
          </p:nvSpPr>
          <p:spPr bwMode="auto">
            <a:xfrm>
              <a:off x="1383" y="1144"/>
              <a:ext cx="22"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426" name="Line 90"/>
            <p:cNvSpPr>
              <a:spLocks noChangeAspect="1" noChangeShapeType="1"/>
            </p:cNvSpPr>
            <p:nvPr/>
          </p:nvSpPr>
          <p:spPr bwMode="auto">
            <a:xfrm flipV="1">
              <a:off x="1405"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427" name="Freeform 91"/>
            <p:cNvSpPr>
              <a:spLocks noChangeAspect="1"/>
            </p:cNvSpPr>
            <p:nvPr/>
          </p:nvSpPr>
          <p:spPr bwMode="auto">
            <a:xfrm>
              <a:off x="1423" y="1063"/>
              <a:ext cx="21" cy="41"/>
            </a:xfrm>
            <a:custGeom>
              <a:avLst/>
              <a:gdLst>
                <a:gd name="T0" fmla="*/ 0 w 28"/>
                <a:gd name="T1" fmla="*/ 72 h 72"/>
                <a:gd name="T2" fmla="*/ 14 w 28"/>
                <a:gd name="T3" fmla="*/ 34 h 72"/>
                <a:gd name="T4" fmla="*/ 28 w 28"/>
                <a:gd name="T5" fmla="*/ 0 h 72"/>
              </a:gdLst>
              <a:ahLst/>
              <a:cxnLst>
                <a:cxn ang="0">
                  <a:pos x="T0" y="T1"/>
                </a:cxn>
                <a:cxn ang="0">
                  <a:pos x="T2" y="T3"/>
                </a:cxn>
                <a:cxn ang="0">
                  <a:pos x="T4" y="T5"/>
                </a:cxn>
              </a:cxnLst>
              <a:rect l="0" t="0" r="r" b="b"/>
              <a:pathLst>
                <a:path w="28" h="72">
                  <a:moveTo>
                    <a:pt x="0" y="72"/>
                  </a:moveTo>
                  <a:lnTo>
                    <a:pt x="14" y="3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428" name="Line 92"/>
            <p:cNvSpPr>
              <a:spLocks noChangeAspect="1" noChangeShapeType="1"/>
            </p:cNvSpPr>
            <p:nvPr/>
          </p:nvSpPr>
          <p:spPr bwMode="auto">
            <a:xfrm flipV="1">
              <a:off x="1444"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429" name="Line 93"/>
            <p:cNvSpPr>
              <a:spLocks noChangeAspect="1" noChangeShapeType="1"/>
            </p:cNvSpPr>
            <p:nvPr/>
          </p:nvSpPr>
          <p:spPr bwMode="auto">
            <a:xfrm flipV="1">
              <a:off x="1462"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430" name="Freeform 94"/>
            <p:cNvSpPr>
              <a:spLocks noChangeAspect="1"/>
            </p:cNvSpPr>
            <p:nvPr/>
          </p:nvSpPr>
          <p:spPr bwMode="auto">
            <a:xfrm>
              <a:off x="1480" y="945"/>
              <a:ext cx="22" cy="40"/>
            </a:xfrm>
            <a:custGeom>
              <a:avLst/>
              <a:gdLst>
                <a:gd name="T0" fmla="*/ 0 w 29"/>
                <a:gd name="T1" fmla="*/ 72 h 72"/>
                <a:gd name="T2" fmla="*/ 15 w 29"/>
                <a:gd name="T3" fmla="*/ 34 h 72"/>
                <a:gd name="T4" fmla="*/ 29 w 29"/>
                <a:gd name="T5" fmla="*/ 0 h 72"/>
              </a:gdLst>
              <a:ahLst/>
              <a:cxnLst>
                <a:cxn ang="0">
                  <a:pos x="T0" y="T1"/>
                </a:cxn>
                <a:cxn ang="0">
                  <a:pos x="T2" y="T3"/>
                </a:cxn>
                <a:cxn ang="0">
                  <a:pos x="T4" y="T5"/>
                </a:cxn>
              </a:cxnLst>
              <a:rect l="0" t="0" r="r" b="b"/>
              <a:pathLst>
                <a:path w="29" h="72">
                  <a:moveTo>
                    <a:pt x="0" y="72"/>
                  </a:moveTo>
                  <a:lnTo>
                    <a:pt x="15"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431" name="Line 95"/>
            <p:cNvSpPr>
              <a:spLocks noChangeAspect="1" noChangeShapeType="1"/>
            </p:cNvSpPr>
            <p:nvPr/>
          </p:nvSpPr>
          <p:spPr bwMode="auto">
            <a:xfrm flipV="1">
              <a:off x="1502"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432" name="Freeform 96"/>
            <p:cNvSpPr>
              <a:spLocks noChangeAspect="1"/>
            </p:cNvSpPr>
            <p:nvPr/>
          </p:nvSpPr>
          <p:spPr bwMode="auto">
            <a:xfrm>
              <a:off x="1520" y="872"/>
              <a:ext cx="22" cy="35"/>
            </a:xfrm>
            <a:custGeom>
              <a:avLst/>
              <a:gdLst>
                <a:gd name="T0" fmla="*/ 0 w 29"/>
                <a:gd name="T1" fmla="*/ 62 h 62"/>
                <a:gd name="T2" fmla="*/ 14 w 29"/>
                <a:gd name="T3" fmla="*/ 28 h 62"/>
                <a:gd name="T4" fmla="*/ 29 w 29"/>
                <a:gd name="T5" fmla="*/ 0 h 62"/>
              </a:gdLst>
              <a:ahLst/>
              <a:cxnLst>
                <a:cxn ang="0">
                  <a:pos x="T0" y="T1"/>
                </a:cxn>
                <a:cxn ang="0">
                  <a:pos x="T2" y="T3"/>
                </a:cxn>
                <a:cxn ang="0">
                  <a:pos x="T4" y="T5"/>
                </a:cxn>
              </a:cxnLst>
              <a:rect l="0" t="0" r="r" b="b"/>
              <a:pathLst>
                <a:path w="29" h="62">
                  <a:moveTo>
                    <a:pt x="0" y="62"/>
                  </a:moveTo>
                  <a:lnTo>
                    <a:pt x="14" y="28"/>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433" name="Line 97"/>
            <p:cNvSpPr>
              <a:spLocks noChangeAspect="1" noChangeShapeType="1"/>
            </p:cNvSpPr>
            <p:nvPr/>
          </p:nvSpPr>
          <p:spPr bwMode="auto">
            <a:xfrm flipV="1">
              <a:off x="1542"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434" name="Line 98"/>
            <p:cNvSpPr>
              <a:spLocks noChangeAspect="1" noChangeShapeType="1"/>
            </p:cNvSpPr>
            <p:nvPr/>
          </p:nvSpPr>
          <p:spPr bwMode="auto">
            <a:xfrm flipV="1">
              <a:off x="1560"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435" name="Freeform 99"/>
            <p:cNvSpPr>
              <a:spLocks noChangeAspect="1"/>
            </p:cNvSpPr>
            <p:nvPr/>
          </p:nvSpPr>
          <p:spPr bwMode="auto">
            <a:xfrm>
              <a:off x="1578" y="769"/>
              <a:ext cx="22" cy="33"/>
            </a:xfrm>
            <a:custGeom>
              <a:avLst/>
              <a:gdLst>
                <a:gd name="T0" fmla="*/ 0 w 29"/>
                <a:gd name="T1" fmla="*/ 58 h 58"/>
                <a:gd name="T2" fmla="*/ 14 w 29"/>
                <a:gd name="T3" fmla="*/ 29 h 58"/>
                <a:gd name="T4" fmla="*/ 29 w 29"/>
                <a:gd name="T5" fmla="*/ 0 h 58"/>
              </a:gdLst>
              <a:ahLst/>
              <a:cxnLst>
                <a:cxn ang="0">
                  <a:pos x="T0" y="T1"/>
                </a:cxn>
                <a:cxn ang="0">
                  <a:pos x="T2" y="T3"/>
                </a:cxn>
                <a:cxn ang="0">
                  <a:pos x="T4" y="T5"/>
                </a:cxn>
              </a:cxnLst>
              <a:rect l="0" t="0" r="r" b="b"/>
              <a:pathLst>
                <a:path w="29" h="58">
                  <a:moveTo>
                    <a:pt x="0" y="58"/>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436" name="Line 100"/>
            <p:cNvSpPr>
              <a:spLocks noChangeAspect="1" noChangeShapeType="1"/>
            </p:cNvSpPr>
            <p:nvPr/>
          </p:nvSpPr>
          <p:spPr bwMode="auto">
            <a:xfrm flipV="1">
              <a:off x="1600"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437" name="Freeform 101"/>
            <p:cNvSpPr>
              <a:spLocks noChangeAspect="1"/>
            </p:cNvSpPr>
            <p:nvPr/>
          </p:nvSpPr>
          <p:spPr bwMode="auto">
            <a:xfrm>
              <a:off x="1618" y="712"/>
              <a:ext cx="21" cy="27"/>
            </a:xfrm>
            <a:custGeom>
              <a:avLst/>
              <a:gdLst>
                <a:gd name="T0" fmla="*/ 0 w 28"/>
                <a:gd name="T1" fmla="*/ 48 h 48"/>
                <a:gd name="T2" fmla="*/ 14 w 28"/>
                <a:gd name="T3" fmla="*/ 24 h 48"/>
                <a:gd name="T4" fmla="*/ 28 w 28"/>
                <a:gd name="T5" fmla="*/ 0 h 48"/>
              </a:gdLst>
              <a:ahLst/>
              <a:cxnLst>
                <a:cxn ang="0">
                  <a:pos x="T0" y="T1"/>
                </a:cxn>
                <a:cxn ang="0">
                  <a:pos x="T2" y="T3"/>
                </a:cxn>
                <a:cxn ang="0">
                  <a:pos x="T4" y="T5"/>
                </a:cxn>
              </a:cxnLst>
              <a:rect l="0" t="0" r="r" b="b"/>
              <a:pathLst>
                <a:path w="28" h="48">
                  <a:moveTo>
                    <a:pt x="0" y="48"/>
                  </a:moveTo>
                  <a:lnTo>
                    <a:pt x="14" y="2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438" name="Freeform 102"/>
            <p:cNvSpPr>
              <a:spLocks noChangeAspect="1"/>
            </p:cNvSpPr>
            <p:nvPr/>
          </p:nvSpPr>
          <p:spPr bwMode="auto">
            <a:xfrm>
              <a:off x="1639" y="686"/>
              <a:ext cx="18" cy="26"/>
            </a:xfrm>
            <a:custGeom>
              <a:avLst/>
              <a:gdLst>
                <a:gd name="T0" fmla="*/ 0 w 24"/>
                <a:gd name="T1" fmla="*/ 47 h 47"/>
                <a:gd name="T2" fmla="*/ 10 w 24"/>
                <a:gd name="T3" fmla="*/ 24 h 47"/>
                <a:gd name="T4" fmla="*/ 24 w 24"/>
                <a:gd name="T5" fmla="*/ 0 h 47"/>
              </a:gdLst>
              <a:ahLst/>
              <a:cxnLst>
                <a:cxn ang="0">
                  <a:pos x="T0" y="T1"/>
                </a:cxn>
                <a:cxn ang="0">
                  <a:pos x="T2" y="T3"/>
                </a:cxn>
                <a:cxn ang="0">
                  <a:pos x="T4" y="T5"/>
                </a:cxn>
              </a:cxnLst>
              <a:rect l="0" t="0" r="r" b="b"/>
              <a:pathLst>
                <a:path w="24" h="47">
                  <a:moveTo>
                    <a:pt x="0" y="47"/>
                  </a:moveTo>
                  <a:lnTo>
                    <a:pt x="10" y="2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439" name="Freeform 103"/>
            <p:cNvSpPr>
              <a:spLocks noChangeAspect="1"/>
            </p:cNvSpPr>
            <p:nvPr/>
          </p:nvSpPr>
          <p:spPr bwMode="auto">
            <a:xfrm>
              <a:off x="1657" y="664"/>
              <a:ext cx="21" cy="22"/>
            </a:xfrm>
            <a:custGeom>
              <a:avLst/>
              <a:gdLst>
                <a:gd name="T0" fmla="*/ 0 w 29"/>
                <a:gd name="T1" fmla="*/ 39 h 39"/>
                <a:gd name="T2" fmla="*/ 15 w 29"/>
                <a:gd name="T3" fmla="*/ 19 h 39"/>
                <a:gd name="T4" fmla="*/ 29 w 29"/>
                <a:gd name="T5" fmla="*/ 0 h 39"/>
              </a:gdLst>
              <a:ahLst/>
              <a:cxnLst>
                <a:cxn ang="0">
                  <a:pos x="T0" y="T1"/>
                </a:cxn>
                <a:cxn ang="0">
                  <a:pos x="T2" y="T3"/>
                </a:cxn>
                <a:cxn ang="0">
                  <a:pos x="T4" y="T5"/>
                </a:cxn>
              </a:cxnLst>
              <a:rect l="0" t="0" r="r" b="b"/>
              <a:pathLst>
                <a:path w="29" h="39">
                  <a:moveTo>
                    <a:pt x="0" y="39"/>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440" name="Freeform 104"/>
            <p:cNvSpPr>
              <a:spLocks noChangeAspect="1"/>
            </p:cNvSpPr>
            <p:nvPr/>
          </p:nvSpPr>
          <p:spPr bwMode="auto">
            <a:xfrm>
              <a:off x="1678" y="643"/>
              <a:ext cx="18" cy="21"/>
            </a:xfrm>
            <a:custGeom>
              <a:avLst/>
              <a:gdLst>
                <a:gd name="T0" fmla="*/ 0 w 24"/>
                <a:gd name="T1" fmla="*/ 38 h 38"/>
                <a:gd name="T2" fmla="*/ 15 w 24"/>
                <a:gd name="T3" fmla="*/ 19 h 38"/>
                <a:gd name="T4" fmla="*/ 24 w 24"/>
                <a:gd name="T5" fmla="*/ 0 h 38"/>
              </a:gdLst>
              <a:ahLst/>
              <a:cxnLst>
                <a:cxn ang="0">
                  <a:pos x="T0" y="T1"/>
                </a:cxn>
                <a:cxn ang="0">
                  <a:pos x="T2" y="T3"/>
                </a:cxn>
                <a:cxn ang="0">
                  <a:pos x="T4" y="T5"/>
                </a:cxn>
              </a:cxnLst>
              <a:rect l="0" t="0" r="r" b="b"/>
              <a:pathLst>
                <a:path w="24" h="38">
                  <a:moveTo>
                    <a:pt x="0" y="38"/>
                  </a:moveTo>
                  <a:lnTo>
                    <a:pt x="15" y="19"/>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441" name="Freeform 105"/>
            <p:cNvSpPr>
              <a:spLocks noChangeAspect="1"/>
            </p:cNvSpPr>
            <p:nvPr/>
          </p:nvSpPr>
          <p:spPr bwMode="auto">
            <a:xfrm>
              <a:off x="1696" y="626"/>
              <a:ext cx="18" cy="17"/>
            </a:xfrm>
            <a:custGeom>
              <a:avLst/>
              <a:gdLst>
                <a:gd name="T0" fmla="*/ 0 w 24"/>
                <a:gd name="T1" fmla="*/ 29 h 29"/>
                <a:gd name="T2" fmla="*/ 10 w 24"/>
                <a:gd name="T3" fmla="*/ 14 h 29"/>
                <a:gd name="T4" fmla="*/ 24 w 24"/>
                <a:gd name="T5" fmla="*/ 0 h 29"/>
              </a:gdLst>
              <a:ahLst/>
              <a:cxnLst>
                <a:cxn ang="0">
                  <a:pos x="T0" y="T1"/>
                </a:cxn>
                <a:cxn ang="0">
                  <a:pos x="T2" y="T3"/>
                </a:cxn>
                <a:cxn ang="0">
                  <a:pos x="T4" y="T5"/>
                </a:cxn>
              </a:cxnLst>
              <a:rect l="0" t="0" r="r" b="b"/>
              <a:pathLst>
                <a:path w="24" h="29">
                  <a:moveTo>
                    <a:pt x="0" y="29"/>
                  </a:moveTo>
                  <a:lnTo>
                    <a:pt x="10" y="1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442" name="Freeform 106"/>
            <p:cNvSpPr>
              <a:spLocks noChangeAspect="1"/>
            </p:cNvSpPr>
            <p:nvPr/>
          </p:nvSpPr>
          <p:spPr bwMode="auto">
            <a:xfrm>
              <a:off x="1714" y="610"/>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443" name="Line 107"/>
            <p:cNvSpPr>
              <a:spLocks noChangeAspect="1" noChangeShapeType="1"/>
            </p:cNvSpPr>
            <p:nvPr/>
          </p:nvSpPr>
          <p:spPr bwMode="auto">
            <a:xfrm flipV="1">
              <a:off x="1736"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444" name="Freeform 108"/>
            <p:cNvSpPr>
              <a:spLocks noChangeAspect="1"/>
            </p:cNvSpPr>
            <p:nvPr/>
          </p:nvSpPr>
          <p:spPr bwMode="auto">
            <a:xfrm>
              <a:off x="1754" y="591"/>
              <a:ext cx="22" cy="8"/>
            </a:xfrm>
            <a:custGeom>
              <a:avLst/>
              <a:gdLst>
                <a:gd name="T0" fmla="*/ 0 w 29"/>
                <a:gd name="T1" fmla="*/ 14 h 14"/>
                <a:gd name="T2" fmla="*/ 14 w 29"/>
                <a:gd name="T3" fmla="*/ 4 h 14"/>
                <a:gd name="T4" fmla="*/ 29 w 29"/>
                <a:gd name="T5" fmla="*/ 0 h 14"/>
              </a:gdLst>
              <a:ahLst/>
              <a:cxnLst>
                <a:cxn ang="0">
                  <a:pos x="T0" y="T1"/>
                </a:cxn>
                <a:cxn ang="0">
                  <a:pos x="T2" y="T3"/>
                </a:cxn>
                <a:cxn ang="0">
                  <a:pos x="T4" y="T5"/>
                </a:cxn>
              </a:cxnLst>
              <a:rect l="0" t="0" r="r" b="b"/>
              <a:pathLst>
                <a:path w="29" h="14">
                  <a:moveTo>
                    <a:pt x="0" y="14"/>
                  </a:moveTo>
                  <a:lnTo>
                    <a:pt x="14" y="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445" name="Freeform 109"/>
            <p:cNvSpPr>
              <a:spLocks noChangeAspect="1"/>
            </p:cNvSpPr>
            <p:nvPr/>
          </p:nvSpPr>
          <p:spPr bwMode="auto">
            <a:xfrm>
              <a:off x="1776" y="586"/>
              <a:ext cx="18" cy="5"/>
            </a:xfrm>
            <a:custGeom>
              <a:avLst/>
              <a:gdLst>
                <a:gd name="T0" fmla="*/ 0 w 24"/>
                <a:gd name="T1" fmla="*/ 10 h 10"/>
                <a:gd name="T2" fmla="*/ 14 w 24"/>
                <a:gd name="T3" fmla="*/ 5 h 10"/>
                <a:gd name="T4" fmla="*/ 24 w 24"/>
                <a:gd name="T5" fmla="*/ 0 h 10"/>
              </a:gdLst>
              <a:ahLst/>
              <a:cxnLst>
                <a:cxn ang="0">
                  <a:pos x="T0" y="T1"/>
                </a:cxn>
                <a:cxn ang="0">
                  <a:pos x="T2" y="T3"/>
                </a:cxn>
                <a:cxn ang="0">
                  <a:pos x="T4" y="T5"/>
                </a:cxn>
              </a:cxnLst>
              <a:rect l="0" t="0" r="r" b="b"/>
              <a:pathLst>
                <a:path w="24" h="10">
                  <a:moveTo>
                    <a:pt x="0" y="10"/>
                  </a:moveTo>
                  <a:lnTo>
                    <a:pt x="14" y="5"/>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446" name="Freeform 110"/>
            <p:cNvSpPr>
              <a:spLocks noChangeAspect="1"/>
            </p:cNvSpPr>
            <p:nvPr/>
          </p:nvSpPr>
          <p:spPr bwMode="auto">
            <a:xfrm>
              <a:off x="1794" y="586"/>
              <a:ext cx="18" cy="0"/>
            </a:xfrm>
            <a:custGeom>
              <a:avLst/>
              <a:gdLst>
                <a:gd name="T0" fmla="*/ 0 w 24"/>
                <a:gd name="T1" fmla="*/ 9 w 24"/>
                <a:gd name="T2" fmla="*/ 24 w 24"/>
              </a:gdLst>
              <a:ahLst/>
              <a:cxnLst>
                <a:cxn ang="0">
                  <a:pos x="T0" y="0"/>
                </a:cxn>
                <a:cxn ang="0">
                  <a:pos x="T1" y="0"/>
                </a:cxn>
                <a:cxn ang="0">
                  <a:pos x="T2" y="0"/>
                </a:cxn>
              </a:cxnLst>
              <a:rect l="0" t="0" r="r" b="b"/>
              <a:pathLst>
                <a:path w="24">
                  <a:moveTo>
                    <a:pt x="0" y="0"/>
                  </a:moveTo>
                  <a:lnTo>
                    <a:pt x="9"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447" name="Freeform 111"/>
            <p:cNvSpPr>
              <a:spLocks noChangeAspect="1"/>
            </p:cNvSpPr>
            <p:nvPr/>
          </p:nvSpPr>
          <p:spPr bwMode="auto">
            <a:xfrm>
              <a:off x="1812" y="586"/>
              <a:ext cx="21" cy="0"/>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448" name="Freeform 112"/>
            <p:cNvSpPr>
              <a:spLocks noChangeAspect="1"/>
            </p:cNvSpPr>
            <p:nvPr/>
          </p:nvSpPr>
          <p:spPr bwMode="auto">
            <a:xfrm>
              <a:off x="1833" y="586"/>
              <a:ext cx="18" cy="5"/>
            </a:xfrm>
            <a:custGeom>
              <a:avLst/>
              <a:gdLst>
                <a:gd name="T0" fmla="*/ 0 w 24"/>
                <a:gd name="T1" fmla="*/ 0 h 10"/>
                <a:gd name="T2" fmla="*/ 10 w 24"/>
                <a:gd name="T3" fmla="*/ 5 h 10"/>
                <a:gd name="T4" fmla="*/ 24 w 24"/>
                <a:gd name="T5" fmla="*/ 10 h 10"/>
              </a:gdLst>
              <a:ahLst/>
              <a:cxnLst>
                <a:cxn ang="0">
                  <a:pos x="T0" y="T1"/>
                </a:cxn>
                <a:cxn ang="0">
                  <a:pos x="T2" y="T3"/>
                </a:cxn>
                <a:cxn ang="0">
                  <a:pos x="T4" y="T5"/>
                </a:cxn>
              </a:cxnLst>
              <a:rect l="0" t="0" r="r" b="b"/>
              <a:pathLst>
                <a:path w="24" h="10">
                  <a:moveTo>
                    <a:pt x="0" y="0"/>
                  </a:moveTo>
                  <a:lnTo>
                    <a:pt x="10" y="5"/>
                  </a:lnTo>
                  <a:lnTo>
                    <a:pt x="24"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449" name="Freeform 113"/>
            <p:cNvSpPr>
              <a:spLocks noChangeAspect="1"/>
            </p:cNvSpPr>
            <p:nvPr/>
          </p:nvSpPr>
          <p:spPr bwMode="auto">
            <a:xfrm>
              <a:off x="1851" y="591"/>
              <a:ext cx="22" cy="8"/>
            </a:xfrm>
            <a:custGeom>
              <a:avLst/>
              <a:gdLst>
                <a:gd name="T0" fmla="*/ 0 w 29"/>
                <a:gd name="T1" fmla="*/ 0 h 14"/>
                <a:gd name="T2" fmla="*/ 15 w 29"/>
                <a:gd name="T3" fmla="*/ 4 h 14"/>
                <a:gd name="T4" fmla="*/ 29 w 29"/>
                <a:gd name="T5" fmla="*/ 14 h 14"/>
              </a:gdLst>
              <a:ahLst/>
              <a:cxnLst>
                <a:cxn ang="0">
                  <a:pos x="T0" y="T1"/>
                </a:cxn>
                <a:cxn ang="0">
                  <a:pos x="T2" y="T3"/>
                </a:cxn>
                <a:cxn ang="0">
                  <a:pos x="T4" y="T5"/>
                </a:cxn>
              </a:cxnLst>
              <a:rect l="0" t="0" r="r" b="b"/>
              <a:pathLst>
                <a:path w="29" h="14">
                  <a:moveTo>
                    <a:pt x="0" y="0"/>
                  </a:moveTo>
                  <a:lnTo>
                    <a:pt x="15" y="4"/>
                  </a:lnTo>
                  <a:lnTo>
                    <a:pt x="29" y="1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450" name="Line 114"/>
            <p:cNvSpPr>
              <a:spLocks noChangeAspect="1" noChangeShapeType="1"/>
            </p:cNvSpPr>
            <p:nvPr/>
          </p:nvSpPr>
          <p:spPr bwMode="auto">
            <a:xfrm>
              <a:off x="1873"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451" name="Freeform 115"/>
            <p:cNvSpPr>
              <a:spLocks noChangeAspect="1"/>
            </p:cNvSpPr>
            <p:nvPr/>
          </p:nvSpPr>
          <p:spPr bwMode="auto">
            <a:xfrm>
              <a:off x="1891" y="610"/>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452" name="Freeform 116"/>
            <p:cNvSpPr>
              <a:spLocks noChangeAspect="1"/>
            </p:cNvSpPr>
            <p:nvPr/>
          </p:nvSpPr>
          <p:spPr bwMode="auto">
            <a:xfrm>
              <a:off x="1913" y="626"/>
              <a:ext cx="18" cy="17"/>
            </a:xfrm>
            <a:custGeom>
              <a:avLst/>
              <a:gdLst>
                <a:gd name="T0" fmla="*/ 0 w 24"/>
                <a:gd name="T1" fmla="*/ 0 h 29"/>
                <a:gd name="T2" fmla="*/ 14 w 24"/>
                <a:gd name="T3" fmla="*/ 14 h 29"/>
                <a:gd name="T4" fmla="*/ 24 w 24"/>
                <a:gd name="T5" fmla="*/ 29 h 29"/>
              </a:gdLst>
              <a:ahLst/>
              <a:cxnLst>
                <a:cxn ang="0">
                  <a:pos x="T0" y="T1"/>
                </a:cxn>
                <a:cxn ang="0">
                  <a:pos x="T2" y="T3"/>
                </a:cxn>
                <a:cxn ang="0">
                  <a:pos x="T4" y="T5"/>
                </a:cxn>
              </a:cxnLst>
              <a:rect l="0" t="0" r="r" b="b"/>
              <a:pathLst>
                <a:path w="24" h="29">
                  <a:moveTo>
                    <a:pt x="0" y="0"/>
                  </a:moveTo>
                  <a:lnTo>
                    <a:pt x="14" y="14"/>
                  </a:lnTo>
                  <a:lnTo>
                    <a:pt x="24"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453" name="Freeform 117"/>
            <p:cNvSpPr>
              <a:spLocks noChangeAspect="1"/>
            </p:cNvSpPr>
            <p:nvPr/>
          </p:nvSpPr>
          <p:spPr bwMode="auto">
            <a:xfrm>
              <a:off x="1931" y="643"/>
              <a:ext cx="18" cy="21"/>
            </a:xfrm>
            <a:custGeom>
              <a:avLst/>
              <a:gdLst>
                <a:gd name="T0" fmla="*/ 0 w 24"/>
                <a:gd name="T1" fmla="*/ 0 h 38"/>
                <a:gd name="T2" fmla="*/ 9 w 24"/>
                <a:gd name="T3" fmla="*/ 19 h 38"/>
                <a:gd name="T4" fmla="*/ 24 w 24"/>
                <a:gd name="T5" fmla="*/ 38 h 38"/>
              </a:gdLst>
              <a:ahLst/>
              <a:cxnLst>
                <a:cxn ang="0">
                  <a:pos x="T0" y="T1"/>
                </a:cxn>
                <a:cxn ang="0">
                  <a:pos x="T2" y="T3"/>
                </a:cxn>
                <a:cxn ang="0">
                  <a:pos x="T4" y="T5"/>
                </a:cxn>
              </a:cxnLst>
              <a:rect l="0" t="0" r="r" b="b"/>
              <a:pathLst>
                <a:path w="24" h="38">
                  <a:moveTo>
                    <a:pt x="0" y="0"/>
                  </a:moveTo>
                  <a:lnTo>
                    <a:pt x="9" y="19"/>
                  </a:lnTo>
                  <a:lnTo>
                    <a:pt x="24" y="3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454" name="Freeform 118"/>
            <p:cNvSpPr>
              <a:spLocks noChangeAspect="1"/>
            </p:cNvSpPr>
            <p:nvPr/>
          </p:nvSpPr>
          <p:spPr bwMode="auto">
            <a:xfrm>
              <a:off x="1949" y="664"/>
              <a:ext cx="21" cy="22"/>
            </a:xfrm>
            <a:custGeom>
              <a:avLst/>
              <a:gdLst>
                <a:gd name="T0" fmla="*/ 0 w 29"/>
                <a:gd name="T1" fmla="*/ 0 h 39"/>
                <a:gd name="T2" fmla="*/ 14 w 29"/>
                <a:gd name="T3" fmla="*/ 19 h 39"/>
                <a:gd name="T4" fmla="*/ 29 w 29"/>
                <a:gd name="T5" fmla="*/ 39 h 39"/>
              </a:gdLst>
              <a:ahLst/>
              <a:cxnLst>
                <a:cxn ang="0">
                  <a:pos x="T0" y="T1"/>
                </a:cxn>
                <a:cxn ang="0">
                  <a:pos x="T2" y="T3"/>
                </a:cxn>
                <a:cxn ang="0">
                  <a:pos x="T4" y="T5"/>
                </a:cxn>
              </a:cxnLst>
              <a:rect l="0" t="0" r="r" b="b"/>
              <a:pathLst>
                <a:path w="29" h="39">
                  <a:moveTo>
                    <a:pt x="0" y="0"/>
                  </a:moveTo>
                  <a:lnTo>
                    <a:pt x="14" y="19"/>
                  </a:lnTo>
                  <a:lnTo>
                    <a:pt x="29" y="3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455" name="Freeform 119"/>
            <p:cNvSpPr>
              <a:spLocks noChangeAspect="1"/>
            </p:cNvSpPr>
            <p:nvPr/>
          </p:nvSpPr>
          <p:spPr bwMode="auto">
            <a:xfrm>
              <a:off x="1970" y="686"/>
              <a:ext cx="18" cy="26"/>
            </a:xfrm>
            <a:custGeom>
              <a:avLst/>
              <a:gdLst>
                <a:gd name="T0" fmla="*/ 0 w 24"/>
                <a:gd name="T1" fmla="*/ 0 h 47"/>
                <a:gd name="T2" fmla="*/ 9 w 24"/>
                <a:gd name="T3" fmla="*/ 24 h 47"/>
                <a:gd name="T4" fmla="*/ 24 w 24"/>
                <a:gd name="T5" fmla="*/ 47 h 47"/>
              </a:gdLst>
              <a:ahLst/>
              <a:cxnLst>
                <a:cxn ang="0">
                  <a:pos x="T0" y="T1"/>
                </a:cxn>
                <a:cxn ang="0">
                  <a:pos x="T2" y="T3"/>
                </a:cxn>
                <a:cxn ang="0">
                  <a:pos x="T4" y="T5"/>
                </a:cxn>
              </a:cxnLst>
              <a:rect l="0" t="0" r="r" b="b"/>
              <a:pathLst>
                <a:path w="24" h="47">
                  <a:moveTo>
                    <a:pt x="0" y="0"/>
                  </a:moveTo>
                  <a:lnTo>
                    <a:pt x="9" y="24"/>
                  </a:lnTo>
                  <a:lnTo>
                    <a:pt x="24" y="4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456" name="Freeform 120"/>
            <p:cNvSpPr>
              <a:spLocks noChangeAspect="1"/>
            </p:cNvSpPr>
            <p:nvPr/>
          </p:nvSpPr>
          <p:spPr bwMode="auto">
            <a:xfrm>
              <a:off x="1988" y="712"/>
              <a:ext cx="21" cy="27"/>
            </a:xfrm>
            <a:custGeom>
              <a:avLst/>
              <a:gdLst>
                <a:gd name="T0" fmla="*/ 0 w 28"/>
                <a:gd name="T1" fmla="*/ 0 h 48"/>
                <a:gd name="T2" fmla="*/ 14 w 28"/>
                <a:gd name="T3" fmla="*/ 24 h 48"/>
                <a:gd name="T4" fmla="*/ 28 w 28"/>
                <a:gd name="T5" fmla="*/ 48 h 48"/>
              </a:gdLst>
              <a:ahLst/>
              <a:cxnLst>
                <a:cxn ang="0">
                  <a:pos x="T0" y="T1"/>
                </a:cxn>
                <a:cxn ang="0">
                  <a:pos x="T2" y="T3"/>
                </a:cxn>
                <a:cxn ang="0">
                  <a:pos x="T4" y="T5"/>
                </a:cxn>
              </a:cxnLst>
              <a:rect l="0" t="0" r="r" b="b"/>
              <a:pathLst>
                <a:path w="28" h="48">
                  <a:moveTo>
                    <a:pt x="0" y="0"/>
                  </a:moveTo>
                  <a:lnTo>
                    <a:pt x="14" y="24"/>
                  </a:lnTo>
                  <a:lnTo>
                    <a:pt x="28"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457" name="Line 121"/>
            <p:cNvSpPr>
              <a:spLocks noChangeAspect="1" noChangeShapeType="1"/>
            </p:cNvSpPr>
            <p:nvPr/>
          </p:nvSpPr>
          <p:spPr bwMode="auto">
            <a:xfrm>
              <a:off x="2009"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458" name="Freeform 122"/>
            <p:cNvSpPr>
              <a:spLocks noChangeAspect="1"/>
            </p:cNvSpPr>
            <p:nvPr/>
          </p:nvSpPr>
          <p:spPr bwMode="auto">
            <a:xfrm>
              <a:off x="2027" y="769"/>
              <a:ext cx="22" cy="33"/>
            </a:xfrm>
            <a:custGeom>
              <a:avLst/>
              <a:gdLst>
                <a:gd name="T0" fmla="*/ 0 w 29"/>
                <a:gd name="T1" fmla="*/ 0 h 58"/>
                <a:gd name="T2" fmla="*/ 15 w 29"/>
                <a:gd name="T3" fmla="*/ 29 h 58"/>
                <a:gd name="T4" fmla="*/ 29 w 29"/>
                <a:gd name="T5" fmla="*/ 58 h 58"/>
              </a:gdLst>
              <a:ahLst/>
              <a:cxnLst>
                <a:cxn ang="0">
                  <a:pos x="T0" y="T1"/>
                </a:cxn>
                <a:cxn ang="0">
                  <a:pos x="T2" y="T3"/>
                </a:cxn>
                <a:cxn ang="0">
                  <a:pos x="T4" y="T5"/>
                </a:cxn>
              </a:cxnLst>
              <a:rect l="0" t="0" r="r" b="b"/>
              <a:pathLst>
                <a:path w="29" h="58">
                  <a:moveTo>
                    <a:pt x="0" y="0"/>
                  </a:moveTo>
                  <a:lnTo>
                    <a:pt x="15"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459" name="Line 123"/>
            <p:cNvSpPr>
              <a:spLocks noChangeAspect="1" noChangeShapeType="1"/>
            </p:cNvSpPr>
            <p:nvPr/>
          </p:nvSpPr>
          <p:spPr bwMode="auto">
            <a:xfrm>
              <a:off x="2049"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460" name="Line 124"/>
            <p:cNvSpPr>
              <a:spLocks noChangeAspect="1" noChangeShapeType="1"/>
            </p:cNvSpPr>
            <p:nvPr/>
          </p:nvSpPr>
          <p:spPr bwMode="auto">
            <a:xfrm>
              <a:off x="2067"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461" name="Freeform 125"/>
            <p:cNvSpPr>
              <a:spLocks noChangeAspect="1"/>
            </p:cNvSpPr>
            <p:nvPr/>
          </p:nvSpPr>
          <p:spPr bwMode="auto">
            <a:xfrm>
              <a:off x="2085" y="872"/>
              <a:ext cx="22" cy="35"/>
            </a:xfrm>
            <a:custGeom>
              <a:avLst/>
              <a:gdLst>
                <a:gd name="T0" fmla="*/ 0 w 29"/>
                <a:gd name="T1" fmla="*/ 0 h 62"/>
                <a:gd name="T2" fmla="*/ 15 w 29"/>
                <a:gd name="T3" fmla="*/ 28 h 62"/>
                <a:gd name="T4" fmla="*/ 29 w 29"/>
                <a:gd name="T5" fmla="*/ 62 h 62"/>
              </a:gdLst>
              <a:ahLst/>
              <a:cxnLst>
                <a:cxn ang="0">
                  <a:pos x="T0" y="T1"/>
                </a:cxn>
                <a:cxn ang="0">
                  <a:pos x="T2" y="T3"/>
                </a:cxn>
                <a:cxn ang="0">
                  <a:pos x="T4" y="T5"/>
                </a:cxn>
              </a:cxnLst>
              <a:rect l="0" t="0" r="r" b="b"/>
              <a:pathLst>
                <a:path w="29" h="62">
                  <a:moveTo>
                    <a:pt x="0" y="0"/>
                  </a:moveTo>
                  <a:lnTo>
                    <a:pt x="15" y="28"/>
                  </a:lnTo>
                  <a:lnTo>
                    <a:pt x="29" y="6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462" name="Line 126"/>
            <p:cNvSpPr>
              <a:spLocks noChangeAspect="1" noChangeShapeType="1"/>
            </p:cNvSpPr>
            <p:nvPr/>
          </p:nvSpPr>
          <p:spPr bwMode="auto">
            <a:xfrm>
              <a:off x="2107"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463" name="Freeform 127"/>
            <p:cNvSpPr>
              <a:spLocks noChangeAspect="1"/>
            </p:cNvSpPr>
            <p:nvPr/>
          </p:nvSpPr>
          <p:spPr bwMode="auto">
            <a:xfrm>
              <a:off x="2125" y="945"/>
              <a:ext cx="22" cy="40"/>
            </a:xfrm>
            <a:custGeom>
              <a:avLst/>
              <a:gdLst>
                <a:gd name="T0" fmla="*/ 0 w 29"/>
                <a:gd name="T1" fmla="*/ 0 h 72"/>
                <a:gd name="T2" fmla="*/ 14 w 29"/>
                <a:gd name="T3" fmla="*/ 34 h 72"/>
                <a:gd name="T4" fmla="*/ 29 w 29"/>
                <a:gd name="T5" fmla="*/ 72 h 72"/>
              </a:gdLst>
              <a:ahLst/>
              <a:cxnLst>
                <a:cxn ang="0">
                  <a:pos x="T0" y="T1"/>
                </a:cxn>
                <a:cxn ang="0">
                  <a:pos x="T2" y="T3"/>
                </a:cxn>
                <a:cxn ang="0">
                  <a:pos x="T4" y="T5"/>
                </a:cxn>
              </a:cxnLst>
              <a:rect l="0" t="0" r="r" b="b"/>
              <a:pathLst>
                <a:path w="29" h="72">
                  <a:moveTo>
                    <a:pt x="0" y="0"/>
                  </a:moveTo>
                  <a:lnTo>
                    <a:pt x="14" y="34"/>
                  </a:lnTo>
                  <a:lnTo>
                    <a:pt x="29"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464" name="Line 128"/>
            <p:cNvSpPr>
              <a:spLocks noChangeAspect="1" noChangeShapeType="1"/>
            </p:cNvSpPr>
            <p:nvPr/>
          </p:nvSpPr>
          <p:spPr bwMode="auto">
            <a:xfrm>
              <a:off x="2147"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465" name="Line 129"/>
            <p:cNvSpPr>
              <a:spLocks noChangeAspect="1" noChangeShapeType="1"/>
            </p:cNvSpPr>
            <p:nvPr/>
          </p:nvSpPr>
          <p:spPr bwMode="auto">
            <a:xfrm>
              <a:off x="2165"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466" name="Freeform 130"/>
            <p:cNvSpPr>
              <a:spLocks noChangeAspect="1"/>
            </p:cNvSpPr>
            <p:nvPr/>
          </p:nvSpPr>
          <p:spPr bwMode="auto">
            <a:xfrm>
              <a:off x="2183" y="1063"/>
              <a:ext cx="21" cy="41"/>
            </a:xfrm>
            <a:custGeom>
              <a:avLst/>
              <a:gdLst>
                <a:gd name="T0" fmla="*/ 0 w 28"/>
                <a:gd name="T1" fmla="*/ 0 h 72"/>
                <a:gd name="T2" fmla="*/ 14 w 28"/>
                <a:gd name="T3" fmla="*/ 34 h 72"/>
                <a:gd name="T4" fmla="*/ 28 w 28"/>
                <a:gd name="T5" fmla="*/ 72 h 72"/>
              </a:gdLst>
              <a:ahLst/>
              <a:cxnLst>
                <a:cxn ang="0">
                  <a:pos x="T0" y="T1"/>
                </a:cxn>
                <a:cxn ang="0">
                  <a:pos x="T2" y="T3"/>
                </a:cxn>
                <a:cxn ang="0">
                  <a:pos x="T4" y="T5"/>
                </a:cxn>
              </a:cxnLst>
              <a:rect l="0" t="0" r="r" b="b"/>
              <a:pathLst>
                <a:path w="28" h="72">
                  <a:moveTo>
                    <a:pt x="0" y="0"/>
                  </a:moveTo>
                  <a:lnTo>
                    <a:pt x="14" y="34"/>
                  </a:lnTo>
                  <a:lnTo>
                    <a:pt x="28"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467" name="Line 131"/>
            <p:cNvSpPr>
              <a:spLocks noChangeAspect="1" noChangeShapeType="1"/>
            </p:cNvSpPr>
            <p:nvPr/>
          </p:nvSpPr>
          <p:spPr bwMode="auto">
            <a:xfrm>
              <a:off x="2204"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468" name="Freeform 132"/>
            <p:cNvSpPr>
              <a:spLocks noChangeAspect="1"/>
            </p:cNvSpPr>
            <p:nvPr/>
          </p:nvSpPr>
          <p:spPr bwMode="auto">
            <a:xfrm>
              <a:off x="2222" y="1144"/>
              <a:ext cx="22"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469" name="Freeform 133"/>
            <p:cNvSpPr>
              <a:spLocks noChangeAspect="1"/>
            </p:cNvSpPr>
            <p:nvPr/>
          </p:nvSpPr>
          <p:spPr bwMode="auto">
            <a:xfrm>
              <a:off x="2244" y="1182"/>
              <a:ext cx="18" cy="40"/>
            </a:xfrm>
            <a:custGeom>
              <a:avLst/>
              <a:gdLst>
                <a:gd name="T0" fmla="*/ 0 w 24"/>
                <a:gd name="T1" fmla="*/ 0 h 72"/>
                <a:gd name="T2" fmla="*/ 10 w 24"/>
                <a:gd name="T3" fmla="*/ 34 h 72"/>
                <a:gd name="T4" fmla="*/ 24 w 24"/>
                <a:gd name="T5" fmla="*/ 72 h 72"/>
              </a:gdLst>
              <a:ahLst/>
              <a:cxnLst>
                <a:cxn ang="0">
                  <a:pos x="T0" y="T1"/>
                </a:cxn>
                <a:cxn ang="0">
                  <a:pos x="T2" y="T3"/>
                </a:cxn>
                <a:cxn ang="0">
                  <a:pos x="T4" y="T5"/>
                </a:cxn>
              </a:cxnLst>
              <a:rect l="0" t="0" r="r" b="b"/>
              <a:pathLst>
                <a:path w="24" h="72">
                  <a:moveTo>
                    <a:pt x="0" y="0"/>
                  </a:moveTo>
                  <a:lnTo>
                    <a:pt x="10" y="34"/>
                  </a:lnTo>
                  <a:lnTo>
                    <a:pt x="24"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470" name="Freeform 134"/>
            <p:cNvSpPr>
              <a:spLocks noChangeAspect="1"/>
            </p:cNvSpPr>
            <p:nvPr/>
          </p:nvSpPr>
          <p:spPr bwMode="auto">
            <a:xfrm>
              <a:off x="2262" y="1222"/>
              <a:ext cx="21"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471" name="Line 135"/>
            <p:cNvSpPr>
              <a:spLocks noChangeAspect="1" noChangeShapeType="1"/>
            </p:cNvSpPr>
            <p:nvPr/>
          </p:nvSpPr>
          <p:spPr bwMode="auto">
            <a:xfrm>
              <a:off x="2283"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472" name="Line 136"/>
            <p:cNvSpPr>
              <a:spLocks noChangeAspect="1" noChangeShapeType="1"/>
            </p:cNvSpPr>
            <p:nvPr/>
          </p:nvSpPr>
          <p:spPr bwMode="auto">
            <a:xfrm>
              <a:off x="2301"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473" name="Freeform 137"/>
            <p:cNvSpPr>
              <a:spLocks noChangeAspect="1"/>
            </p:cNvSpPr>
            <p:nvPr/>
          </p:nvSpPr>
          <p:spPr bwMode="auto">
            <a:xfrm>
              <a:off x="2319" y="1336"/>
              <a:ext cx="22" cy="38"/>
            </a:xfrm>
            <a:custGeom>
              <a:avLst/>
              <a:gdLst>
                <a:gd name="T0" fmla="*/ 0 w 29"/>
                <a:gd name="T1" fmla="*/ 0 h 67"/>
                <a:gd name="T2" fmla="*/ 14 w 29"/>
                <a:gd name="T3" fmla="*/ 33 h 67"/>
                <a:gd name="T4" fmla="*/ 29 w 29"/>
                <a:gd name="T5" fmla="*/ 67 h 67"/>
              </a:gdLst>
              <a:ahLst/>
              <a:cxnLst>
                <a:cxn ang="0">
                  <a:pos x="T0" y="T1"/>
                </a:cxn>
                <a:cxn ang="0">
                  <a:pos x="T2" y="T3"/>
                </a:cxn>
                <a:cxn ang="0">
                  <a:pos x="T4" y="T5"/>
                </a:cxn>
              </a:cxnLst>
              <a:rect l="0" t="0" r="r" b="b"/>
              <a:pathLst>
                <a:path w="29" h="67">
                  <a:moveTo>
                    <a:pt x="0" y="0"/>
                  </a:moveTo>
                  <a:lnTo>
                    <a:pt x="14" y="33"/>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474" name="Line 138"/>
            <p:cNvSpPr>
              <a:spLocks noChangeAspect="1" noChangeShapeType="1"/>
            </p:cNvSpPr>
            <p:nvPr/>
          </p:nvSpPr>
          <p:spPr bwMode="auto">
            <a:xfrm>
              <a:off x="2341"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475" name="Freeform 139"/>
            <p:cNvSpPr>
              <a:spLocks noChangeAspect="1"/>
            </p:cNvSpPr>
            <p:nvPr/>
          </p:nvSpPr>
          <p:spPr bwMode="auto">
            <a:xfrm>
              <a:off x="2359" y="1409"/>
              <a:ext cx="22" cy="32"/>
            </a:xfrm>
            <a:custGeom>
              <a:avLst/>
              <a:gdLst>
                <a:gd name="T0" fmla="*/ 0 w 29"/>
                <a:gd name="T1" fmla="*/ 0 h 58"/>
                <a:gd name="T2" fmla="*/ 14 w 29"/>
                <a:gd name="T3" fmla="*/ 29 h 58"/>
                <a:gd name="T4" fmla="*/ 29 w 29"/>
                <a:gd name="T5" fmla="*/ 58 h 58"/>
              </a:gdLst>
              <a:ahLst/>
              <a:cxnLst>
                <a:cxn ang="0">
                  <a:pos x="T0" y="T1"/>
                </a:cxn>
                <a:cxn ang="0">
                  <a:pos x="T2" y="T3"/>
                </a:cxn>
                <a:cxn ang="0">
                  <a:pos x="T4" y="T5"/>
                </a:cxn>
              </a:cxnLst>
              <a:rect l="0" t="0" r="r" b="b"/>
              <a:pathLst>
                <a:path w="29" h="58">
                  <a:moveTo>
                    <a:pt x="0" y="0"/>
                  </a:moveTo>
                  <a:lnTo>
                    <a:pt x="14"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476" name="Line 140"/>
            <p:cNvSpPr>
              <a:spLocks noChangeAspect="1" noChangeShapeType="1"/>
            </p:cNvSpPr>
            <p:nvPr/>
          </p:nvSpPr>
          <p:spPr bwMode="auto">
            <a:xfrm>
              <a:off x="2381"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477" name="Line 141"/>
            <p:cNvSpPr>
              <a:spLocks noChangeAspect="1" noChangeShapeType="1"/>
            </p:cNvSpPr>
            <p:nvPr/>
          </p:nvSpPr>
          <p:spPr bwMode="auto">
            <a:xfrm>
              <a:off x="2399"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478" name="Freeform 142"/>
            <p:cNvSpPr>
              <a:spLocks noChangeAspect="1"/>
            </p:cNvSpPr>
            <p:nvPr/>
          </p:nvSpPr>
          <p:spPr bwMode="auto">
            <a:xfrm>
              <a:off x="2416" y="1506"/>
              <a:ext cx="22" cy="30"/>
            </a:xfrm>
            <a:custGeom>
              <a:avLst/>
              <a:gdLst>
                <a:gd name="T0" fmla="*/ 0 w 29"/>
                <a:gd name="T1" fmla="*/ 0 h 53"/>
                <a:gd name="T2" fmla="*/ 15 w 29"/>
                <a:gd name="T3" fmla="*/ 29 h 53"/>
                <a:gd name="T4" fmla="*/ 29 w 29"/>
                <a:gd name="T5" fmla="*/ 53 h 53"/>
              </a:gdLst>
              <a:ahLst/>
              <a:cxnLst>
                <a:cxn ang="0">
                  <a:pos x="T0" y="T1"/>
                </a:cxn>
                <a:cxn ang="0">
                  <a:pos x="T2" y="T3"/>
                </a:cxn>
                <a:cxn ang="0">
                  <a:pos x="T4" y="T5"/>
                </a:cxn>
              </a:cxnLst>
              <a:rect l="0" t="0" r="r" b="b"/>
              <a:pathLst>
                <a:path w="29" h="53">
                  <a:moveTo>
                    <a:pt x="0" y="0"/>
                  </a:moveTo>
                  <a:lnTo>
                    <a:pt x="15" y="29"/>
                  </a:lnTo>
                  <a:lnTo>
                    <a:pt x="29" y="5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479" name="Line 143"/>
            <p:cNvSpPr>
              <a:spLocks noChangeAspect="1" noChangeShapeType="1"/>
            </p:cNvSpPr>
            <p:nvPr/>
          </p:nvSpPr>
          <p:spPr bwMode="auto">
            <a:xfrm>
              <a:off x="2438"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480" name="Freeform 144"/>
            <p:cNvSpPr>
              <a:spLocks noChangeAspect="1"/>
            </p:cNvSpPr>
            <p:nvPr/>
          </p:nvSpPr>
          <p:spPr bwMode="auto">
            <a:xfrm>
              <a:off x="2456" y="1566"/>
              <a:ext cx="22" cy="27"/>
            </a:xfrm>
            <a:custGeom>
              <a:avLst/>
              <a:gdLst>
                <a:gd name="T0" fmla="*/ 0 w 29"/>
                <a:gd name="T1" fmla="*/ 0 h 48"/>
                <a:gd name="T2" fmla="*/ 15 w 29"/>
                <a:gd name="T3" fmla="*/ 24 h 48"/>
                <a:gd name="T4" fmla="*/ 29 w 29"/>
                <a:gd name="T5" fmla="*/ 48 h 48"/>
              </a:gdLst>
              <a:ahLst/>
              <a:cxnLst>
                <a:cxn ang="0">
                  <a:pos x="T0" y="T1"/>
                </a:cxn>
                <a:cxn ang="0">
                  <a:pos x="T2" y="T3"/>
                </a:cxn>
                <a:cxn ang="0">
                  <a:pos x="T4" y="T5"/>
                </a:cxn>
              </a:cxnLst>
              <a:rect l="0" t="0" r="r" b="b"/>
              <a:pathLst>
                <a:path w="29" h="48">
                  <a:moveTo>
                    <a:pt x="0" y="0"/>
                  </a:moveTo>
                  <a:lnTo>
                    <a:pt x="15" y="24"/>
                  </a:lnTo>
                  <a:lnTo>
                    <a:pt x="29"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481" name="Line 145"/>
            <p:cNvSpPr>
              <a:spLocks noChangeAspect="1" noChangeShapeType="1"/>
            </p:cNvSpPr>
            <p:nvPr/>
          </p:nvSpPr>
          <p:spPr bwMode="auto">
            <a:xfrm>
              <a:off x="2478"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482" name="Freeform 146"/>
            <p:cNvSpPr>
              <a:spLocks noChangeAspect="1"/>
            </p:cNvSpPr>
            <p:nvPr/>
          </p:nvSpPr>
          <p:spPr bwMode="auto">
            <a:xfrm>
              <a:off x="2496" y="1617"/>
              <a:ext cx="22" cy="24"/>
            </a:xfrm>
            <a:custGeom>
              <a:avLst/>
              <a:gdLst>
                <a:gd name="T0" fmla="*/ 0 w 29"/>
                <a:gd name="T1" fmla="*/ 0 h 43"/>
                <a:gd name="T2" fmla="*/ 14 w 29"/>
                <a:gd name="T3" fmla="*/ 19 h 43"/>
                <a:gd name="T4" fmla="*/ 29 w 29"/>
                <a:gd name="T5" fmla="*/ 43 h 43"/>
              </a:gdLst>
              <a:ahLst/>
              <a:cxnLst>
                <a:cxn ang="0">
                  <a:pos x="T0" y="T1"/>
                </a:cxn>
                <a:cxn ang="0">
                  <a:pos x="T2" y="T3"/>
                </a:cxn>
                <a:cxn ang="0">
                  <a:pos x="T4" y="T5"/>
                </a:cxn>
              </a:cxnLst>
              <a:rect l="0" t="0" r="r" b="b"/>
              <a:pathLst>
                <a:path w="29" h="43">
                  <a:moveTo>
                    <a:pt x="0" y="0"/>
                  </a:moveTo>
                  <a:lnTo>
                    <a:pt x="14" y="19"/>
                  </a:lnTo>
                  <a:lnTo>
                    <a:pt x="29" y="4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483" name="Line 147"/>
            <p:cNvSpPr>
              <a:spLocks noChangeAspect="1" noChangeShapeType="1"/>
            </p:cNvSpPr>
            <p:nvPr/>
          </p:nvSpPr>
          <p:spPr bwMode="auto">
            <a:xfrm>
              <a:off x="2518"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484" name="Line 148"/>
            <p:cNvSpPr>
              <a:spLocks noChangeAspect="1" noChangeShapeType="1"/>
            </p:cNvSpPr>
            <p:nvPr/>
          </p:nvSpPr>
          <p:spPr bwMode="auto">
            <a:xfrm>
              <a:off x="2536"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485" name="Freeform 149"/>
            <p:cNvSpPr>
              <a:spLocks noChangeAspect="1"/>
            </p:cNvSpPr>
            <p:nvPr/>
          </p:nvSpPr>
          <p:spPr bwMode="auto">
            <a:xfrm>
              <a:off x="2554" y="1686"/>
              <a:ext cx="21" cy="20"/>
            </a:xfrm>
            <a:custGeom>
              <a:avLst/>
              <a:gdLst>
                <a:gd name="T0" fmla="*/ 0 w 29"/>
                <a:gd name="T1" fmla="*/ 0 h 34"/>
                <a:gd name="T2" fmla="*/ 14 w 29"/>
                <a:gd name="T3" fmla="*/ 20 h 34"/>
                <a:gd name="T4" fmla="*/ 29 w 29"/>
                <a:gd name="T5" fmla="*/ 34 h 34"/>
              </a:gdLst>
              <a:ahLst/>
              <a:cxnLst>
                <a:cxn ang="0">
                  <a:pos x="T0" y="T1"/>
                </a:cxn>
                <a:cxn ang="0">
                  <a:pos x="T2" y="T3"/>
                </a:cxn>
                <a:cxn ang="0">
                  <a:pos x="T4" y="T5"/>
                </a:cxn>
              </a:cxnLst>
              <a:rect l="0" t="0" r="r" b="b"/>
              <a:pathLst>
                <a:path w="29" h="34">
                  <a:moveTo>
                    <a:pt x="0" y="0"/>
                  </a:moveTo>
                  <a:lnTo>
                    <a:pt x="14" y="20"/>
                  </a:lnTo>
                  <a:lnTo>
                    <a:pt x="29" y="3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486" name="Line 150"/>
            <p:cNvSpPr>
              <a:spLocks noChangeAspect="1" noChangeShapeType="1"/>
            </p:cNvSpPr>
            <p:nvPr/>
          </p:nvSpPr>
          <p:spPr bwMode="auto">
            <a:xfrm>
              <a:off x="2575"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487" name="Freeform 151"/>
            <p:cNvSpPr>
              <a:spLocks noChangeAspect="1"/>
            </p:cNvSpPr>
            <p:nvPr/>
          </p:nvSpPr>
          <p:spPr bwMode="auto">
            <a:xfrm>
              <a:off x="2593" y="1725"/>
              <a:ext cx="21" cy="15"/>
            </a:xfrm>
            <a:custGeom>
              <a:avLst/>
              <a:gdLst>
                <a:gd name="T0" fmla="*/ 0 w 28"/>
                <a:gd name="T1" fmla="*/ 0 h 28"/>
                <a:gd name="T2" fmla="*/ 14 w 28"/>
                <a:gd name="T3" fmla="*/ 14 h 28"/>
                <a:gd name="T4" fmla="*/ 28 w 28"/>
                <a:gd name="T5" fmla="*/ 28 h 28"/>
              </a:gdLst>
              <a:ahLst/>
              <a:cxnLst>
                <a:cxn ang="0">
                  <a:pos x="T0" y="T1"/>
                </a:cxn>
                <a:cxn ang="0">
                  <a:pos x="T2" y="T3"/>
                </a:cxn>
                <a:cxn ang="0">
                  <a:pos x="T4" y="T5"/>
                </a:cxn>
              </a:cxnLst>
              <a:rect l="0" t="0" r="r" b="b"/>
              <a:pathLst>
                <a:path w="28" h="28">
                  <a:moveTo>
                    <a:pt x="0" y="0"/>
                  </a:moveTo>
                  <a:lnTo>
                    <a:pt x="14" y="14"/>
                  </a:lnTo>
                  <a:lnTo>
                    <a:pt x="28" y="2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488" name="Line 152"/>
            <p:cNvSpPr>
              <a:spLocks noChangeAspect="1" noChangeShapeType="1"/>
            </p:cNvSpPr>
            <p:nvPr/>
          </p:nvSpPr>
          <p:spPr bwMode="auto">
            <a:xfrm>
              <a:off x="2614"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489" name="Freeform 153"/>
            <p:cNvSpPr>
              <a:spLocks noChangeAspect="1"/>
            </p:cNvSpPr>
            <p:nvPr/>
          </p:nvSpPr>
          <p:spPr bwMode="auto">
            <a:xfrm>
              <a:off x="2632" y="1757"/>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490" name="Line 154"/>
            <p:cNvSpPr>
              <a:spLocks noChangeAspect="1" noChangeShapeType="1"/>
            </p:cNvSpPr>
            <p:nvPr/>
          </p:nvSpPr>
          <p:spPr bwMode="auto">
            <a:xfrm>
              <a:off x="2654"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491" name="Line 155"/>
            <p:cNvSpPr>
              <a:spLocks noChangeAspect="1" noChangeShapeType="1"/>
            </p:cNvSpPr>
            <p:nvPr/>
          </p:nvSpPr>
          <p:spPr bwMode="auto">
            <a:xfrm>
              <a:off x="2672"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492" name="Freeform 156"/>
            <p:cNvSpPr>
              <a:spLocks noChangeAspect="1"/>
            </p:cNvSpPr>
            <p:nvPr/>
          </p:nvSpPr>
          <p:spPr bwMode="auto">
            <a:xfrm>
              <a:off x="2690" y="1797"/>
              <a:ext cx="22" cy="11"/>
            </a:xfrm>
            <a:custGeom>
              <a:avLst/>
              <a:gdLst>
                <a:gd name="T0" fmla="*/ 0 w 29"/>
                <a:gd name="T1" fmla="*/ 0 h 19"/>
                <a:gd name="T2" fmla="*/ 14 w 29"/>
                <a:gd name="T3" fmla="*/ 10 h 19"/>
                <a:gd name="T4" fmla="*/ 29 w 29"/>
                <a:gd name="T5" fmla="*/ 19 h 19"/>
              </a:gdLst>
              <a:ahLst/>
              <a:cxnLst>
                <a:cxn ang="0">
                  <a:pos x="T0" y="T1"/>
                </a:cxn>
                <a:cxn ang="0">
                  <a:pos x="T2" y="T3"/>
                </a:cxn>
                <a:cxn ang="0">
                  <a:pos x="T4" y="T5"/>
                </a:cxn>
              </a:cxnLst>
              <a:rect l="0" t="0" r="r" b="b"/>
              <a:pathLst>
                <a:path w="29" h="19">
                  <a:moveTo>
                    <a:pt x="0" y="0"/>
                  </a:moveTo>
                  <a:lnTo>
                    <a:pt x="14" y="10"/>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493" name="Line 157"/>
            <p:cNvSpPr>
              <a:spLocks noChangeAspect="1" noChangeShapeType="1"/>
            </p:cNvSpPr>
            <p:nvPr/>
          </p:nvSpPr>
          <p:spPr bwMode="auto">
            <a:xfrm>
              <a:off x="2712"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494" name="Freeform 158"/>
            <p:cNvSpPr>
              <a:spLocks noChangeAspect="1"/>
            </p:cNvSpPr>
            <p:nvPr/>
          </p:nvSpPr>
          <p:spPr bwMode="auto">
            <a:xfrm>
              <a:off x="2730" y="1819"/>
              <a:ext cx="22" cy="11"/>
            </a:xfrm>
            <a:custGeom>
              <a:avLst/>
              <a:gdLst>
                <a:gd name="T0" fmla="*/ 0 w 29"/>
                <a:gd name="T1" fmla="*/ 0 h 19"/>
                <a:gd name="T2" fmla="*/ 14 w 29"/>
                <a:gd name="T3" fmla="*/ 9 h 19"/>
                <a:gd name="T4" fmla="*/ 29 w 29"/>
                <a:gd name="T5" fmla="*/ 19 h 19"/>
              </a:gdLst>
              <a:ahLst/>
              <a:cxnLst>
                <a:cxn ang="0">
                  <a:pos x="T0" y="T1"/>
                </a:cxn>
                <a:cxn ang="0">
                  <a:pos x="T2" y="T3"/>
                </a:cxn>
                <a:cxn ang="0">
                  <a:pos x="T4" y="T5"/>
                </a:cxn>
              </a:cxnLst>
              <a:rect l="0" t="0" r="r" b="b"/>
              <a:pathLst>
                <a:path w="29" h="19">
                  <a:moveTo>
                    <a:pt x="0" y="0"/>
                  </a:moveTo>
                  <a:lnTo>
                    <a:pt x="14" y="9"/>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495" name="Line 159"/>
            <p:cNvSpPr>
              <a:spLocks noChangeAspect="1" noChangeShapeType="1"/>
            </p:cNvSpPr>
            <p:nvPr/>
          </p:nvSpPr>
          <p:spPr bwMode="auto">
            <a:xfrm>
              <a:off x="2752"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496" name="Line 160"/>
            <p:cNvSpPr>
              <a:spLocks noChangeAspect="1" noChangeShapeType="1"/>
            </p:cNvSpPr>
            <p:nvPr/>
          </p:nvSpPr>
          <p:spPr bwMode="auto">
            <a:xfrm>
              <a:off x="2770"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497" name="Freeform 161"/>
            <p:cNvSpPr>
              <a:spLocks noChangeAspect="1"/>
            </p:cNvSpPr>
            <p:nvPr/>
          </p:nvSpPr>
          <p:spPr bwMode="auto">
            <a:xfrm>
              <a:off x="2788" y="1846"/>
              <a:ext cx="21" cy="5"/>
            </a:xfrm>
            <a:custGeom>
              <a:avLst/>
              <a:gdLst>
                <a:gd name="T0" fmla="*/ 0 w 28"/>
                <a:gd name="T1" fmla="*/ 0 h 9"/>
                <a:gd name="T2" fmla="*/ 14 w 28"/>
                <a:gd name="T3" fmla="*/ 4 h 9"/>
                <a:gd name="T4" fmla="*/ 28 w 28"/>
                <a:gd name="T5" fmla="*/ 9 h 9"/>
              </a:gdLst>
              <a:ahLst/>
              <a:cxnLst>
                <a:cxn ang="0">
                  <a:pos x="T0" y="T1"/>
                </a:cxn>
                <a:cxn ang="0">
                  <a:pos x="T2" y="T3"/>
                </a:cxn>
                <a:cxn ang="0">
                  <a:pos x="T4" y="T5"/>
                </a:cxn>
              </a:cxnLst>
              <a:rect l="0" t="0" r="r" b="b"/>
              <a:pathLst>
                <a:path w="28" h="9">
                  <a:moveTo>
                    <a:pt x="0" y="0"/>
                  </a:moveTo>
                  <a:lnTo>
                    <a:pt x="14" y="4"/>
                  </a:lnTo>
                  <a:lnTo>
                    <a:pt x="28"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498" name="Line 162"/>
            <p:cNvSpPr>
              <a:spLocks noChangeAspect="1" noChangeShapeType="1"/>
            </p:cNvSpPr>
            <p:nvPr/>
          </p:nvSpPr>
          <p:spPr bwMode="auto">
            <a:xfrm>
              <a:off x="2809"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499" name="Freeform 163"/>
            <p:cNvSpPr>
              <a:spLocks noChangeAspect="1"/>
            </p:cNvSpPr>
            <p:nvPr/>
          </p:nvSpPr>
          <p:spPr bwMode="auto">
            <a:xfrm>
              <a:off x="2827" y="1857"/>
              <a:ext cx="22" cy="5"/>
            </a:xfrm>
            <a:custGeom>
              <a:avLst/>
              <a:gdLst>
                <a:gd name="T0" fmla="*/ 0 w 29"/>
                <a:gd name="T1" fmla="*/ 0 h 9"/>
                <a:gd name="T2" fmla="*/ 15 w 29"/>
                <a:gd name="T3" fmla="*/ 5 h 9"/>
                <a:gd name="T4" fmla="*/ 29 w 29"/>
                <a:gd name="T5" fmla="*/ 9 h 9"/>
              </a:gdLst>
              <a:ahLst/>
              <a:cxnLst>
                <a:cxn ang="0">
                  <a:pos x="T0" y="T1"/>
                </a:cxn>
                <a:cxn ang="0">
                  <a:pos x="T2" y="T3"/>
                </a:cxn>
                <a:cxn ang="0">
                  <a:pos x="T4" y="T5"/>
                </a:cxn>
              </a:cxnLst>
              <a:rect l="0" t="0" r="r" b="b"/>
              <a:pathLst>
                <a:path w="29" h="9">
                  <a:moveTo>
                    <a:pt x="0" y="0"/>
                  </a:moveTo>
                  <a:lnTo>
                    <a:pt x="15" y="5"/>
                  </a:lnTo>
                  <a:lnTo>
                    <a:pt x="29"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500" name="Line 164"/>
            <p:cNvSpPr>
              <a:spLocks noChangeAspect="1" noChangeShapeType="1"/>
            </p:cNvSpPr>
            <p:nvPr/>
          </p:nvSpPr>
          <p:spPr bwMode="auto">
            <a:xfrm>
              <a:off x="2849"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501" name="Freeform 165"/>
            <p:cNvSpPr>
              <a:spLocks noChangeAspect="1"/>
            </p:cNvSpPr>
            <p:nvPr/>
          </p:nvSpPr>
          <p:spPr bwMode="auto">
            <a:xfrm>
              <a:off x="2867" y="1868"/>
              <a:ext cx="21" cy="5"/>
            </a:xfrm>
            <a:custGeom>
              <a:avLst/>
              <a:gdLst>
                <a:gd name="T0" fmla="*/ 0 w 29"/>
                <a:gd name="T1" fmla="*/ 0 h 10"/>
                <a:gd name="T2" fmla="*/ 14 w 29"/>
                <a:gd name="T3" fmla="*/ 5 h 10"/>
                <a:gd name="T4" fmla="*/ 29 w 29"/>
                <a:gd name="T5" fmla="*/ 10 h 10"/>
              </a:gdLst>
              <a:ahLst/>
              <a:cxnLst>
                <a:cxn ang="0">
                  <a:pos x="T0" y="T1"/>
                </a:cxn>
                <a:cxn ang="0">
                  <a:pos x="T2" y="T3"/>
                </a:cxn>
                <a:cxn ang="0">
                  <a:pos x="T4" y="T5"/>
                </a:cxn>
              </a:cxnLst>
              <a:rect l="0" t="0" r="r" b="b"/>
              <a:pathLst>
                <a:path w="29" h="10">
                  <a:moveTo>
                    <a:pt x="0" y="0"/>
                  </a:moveTo>
                  <a:lnTo>
                    <a:pt x="14" y="5"/>
                  </a:lnTo>
                  <a:lnTo>
                    <a:pt x="29"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502" name="Line 166"/>
            <p:cNvSpPr>
              <a:spLocks noChangeAspect="1" noChangeShapeType="1"/>
            </p:cNvSpPr>
            <p:nvPr/>
          </p:nvSpPr>
          <p:spPr bwMode="auto">
            <a:xfrm>
              <a:off x="2888"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503" name="Line 167"/>
            <p:cNvSpPr>
              <a:spLocks noChangeAspect="1" noChangeShapeType="1"/>
            </p:cNvSpPr>
            <p:nvPr/>
          </p:nvSpPr>
          <p:spPr bwMode="auto">
            <a:xfrm>
              <a:off x="2906"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504" name="Freeform 168"/>
            <p:cNvSpPr>
              <a:spLocks noChangeAspect="1"/>
            </p:cNvSpPr>
            <p:nvPr/>
          </p:nvSpPr>
          <p:spPr bwMode="auto">
            <a:xfrm>
              <a:off x="2924" y="1881"/>
              <a:ext cx="22" cy="3"/>
            </a:xfrm>
            <a:custGeom>
              <a:avLst/>
              <a:gdLst>
                <a:gd name="T0" fmla="*/ 0 w 29"/>
                <a:gd name="T1" fmla="*/ 0 h 5"/>
                <a:gd name="T2" fmla="*/ 14 w 29"/>
                <a:gd name="T3" fmla="*/ 5 h 5"/>
                <a:gd name="T4" fmla="*/ 29 w 29"/>
                <a:gd name="T5" fmla="*/ 5 h 5"/>
              </a:gdLst>
              <a:ahLst/>
              <a:cxnLst>
                <a:cxn ang="0">
                  <a:pos x="T0" y="T1"/>
                </a:cxn>
                <a:cxn ang="0">
                  <a:pos x="T2" y="T3"/>
                </a:cxn>
                <a:cxn ang="0">
                  <a:pos x="T4" y="T5"/>
                </a:cxn>
              </a:cxnLst>
              <a:rect l="0" t="0" r="r" b="b"/>
              <a:pathLst>
                <a:path w="29" h="5">
                  <a:moveTo>
                    <a:pt x="0" y="0"/>
                  </a:moveTo>
                  <a:lnTo>
                    <a:pt x="14"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505" name="Line 169"/>
            <p:cNvSpPr>
              <a:spLocks noChangeAspect="1" noChangeShapeType="1"/>
            </p:cNvSpPr>
            <p:nvPr/>
          </p:nvSpPr>
          <p:spPr bwMode="auto">
            <a:xfrm>
              <a:off x="2946"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506" name="Freeform 170"/>
            <p:cNvSpPr>
              <a:spLocks noChangeAspect="1"/>
            </p:cNvSpPr>
            <p:nvPr/>
          </p:nvSpPr>
          <p:spPr bwMode="auto">
            <a:xfrm>
              <a:off x="2964" y="1887"/>
              <a:ext cx="21" cy="2"/>
            </a:xfrm>
            <a:custGeom>
              <a:avLst/>
              <a:gdLst>
                <a:gd name="T0" fmla="*/ 0 w 28"/>
                <a:gd name="T1" fmla="*/ 0 h 4"/>
                <a:gd name="T2" fmla="*/ 14 w 28"/>
                <a:gd name="T3" fmla="*/ 4 h 4"/>
                <a:gd name="T4" fmla="*/ 28 w 28"/>
                <a:gd name="T5" fmla="*/ 4 h 4"/>
              </a:gdLst>
              <a:ahLst/>
              <a:cxnLst>
                <a:cxn ang="0">
                  <a:pos x="T0" y="T1"/>
                </a:cxn>
                <a:cxn ang="0">
                  <a:pos x="T2" y="T3"/>
                </a:cxn>
                <a:cxn ang="0">
                  <a:pos x="T4" y="T5"/>
                </a:cxn>
              </a:cxnLst>
              <a:rect l="0" t="0" r="r" b="b"/>
              <a:pathLst>
                <a:path w="28" h="4">
                  <a:moveTo>
                    <a:pt x="0" y="0"/>
                  </a:moveTo>
                  <a:lnTo>
                    <a:pt x="14" y="4"/>
                  </a:lnTo>
                  <a:lnTo>
                    <a:pt x="28"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507" name="Line 171"/>
            <p:cNvSpPr>
              <a:spLocks noChangeAspect="1" noChangeShapeType="1"/>
            </p:cNvSpPr>
            <p:nvPr/>
          </p:nvSpPr>
          <p:spPr bwMode="auto">
            <a:xfrm>
              <a:off x="2985"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508" name="Line 172"/>
            <p:cNvSpPr>
              <a:spLocks noChangeAspect="1" noChangeShapeType="1"/>
            </p:cNvSpPr>
            <p:nvPr/>
          </p:nvSpPr>
          <p:spPr bwMode="auto">
            <a:xfrm>
              <a:off x="3003"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509" name="Freeform 173"/>
            <p:cNvSpPr>
              <a:spLocks noChangeAspect="1"/>
            </p:cNvSpPr>
            <p:nvPr/>
          </p:nvSpPr>
          <p:spPr bwMode="auto">
            <a:xfrm>
              <a:off x="3021" y="1892"/>
              <a:ext cx="22" cy="3"/>
            </a:xfrm>
            <a:custGeom>
              <a:avLst/>
              <a:gdLst>
                <a:gd name="T0" fmla="*/ 0 w 29"/>
                <a:gd name="T1" fmla="*/ 0 h 5"/>
                <a:gd name="T2" fmla="*/ 15 w 29"/>
                <a:gd name="T3" fmla="*/ 5 h 5"/>
                <a:gd name="T4" fmla="*/ 29 w 29"/>
                <a:gd name="T5" fmla="*/ 5 h 5"/>
              </a:gdLst>
              <a:ahLst/>
              <a:cxnLst>
                <a:cxn ang="0">
                  <a:pos x="T0" y="T1"/>
                </a:cxn>
                <a:cxn ang="0">
                  <a:pos x="T2" y="T3"/>
                </a:cxn>
                <a:cxn ang="0">
                  <a:pos x="T4" y="T5"/>
                </a:cxn>
              </a:cxnLst>
              <a:rect l="0" t="0" r="r" b="b"/>
              <a:pathLst>
                <a:path w="29" h="5">
                  <a:moveTo>
                    <a:pt x="0" y="0"/>
                  </a:moveTo>
                  <a:lnTo>
                    <a:pt x="15"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510" name="Line 174"/>
            <p:cNvSpPr>
              <a:spLocks noChangeAspect="1" noChangeShapeType="1"/>
            </p:cNvSpPr>
            <p:nvPr/>
          </p:nvSpPr>
          <p:spPr bwMode="auto">
            <a:xfrm>
              <a:off x="3043"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511" name="Freeform 175"/>
            <p:cNvSpPr>
              <a:spLocks noChangeAspect="1"/>
            </p:cNvSpPr>
            <p:nvPr/>
          </p:nvSpPr>
          <p:spPr bwMode="auto">
            <a:xfrm>
              <a:off x="3061" y="1895"/>
              <a:ext cx="22" cy="2"/>
            </a:xfrm>
            <a:custGeom>
              <a:avLst/>
              <a:gdLst>
                <a:gd name="T0" fmla="*/ 0 w 29"/>
                <a:gd name="T1" fmla="*/ 0 h 5"/>
                <a:gd name="T2" fmla="*/ 15 w 29"/>
                <a:gd name="T3" fmla="*/ 0 h 5"/>
                <a:gd name="T4" fmla="*/ 29 w 29"/>
                <a:gd name="T5" fmla="*/ 5 h 5"/>
              </a:gdLst>
              <a:ahLst/>
              <a:cxnLst>
                <a:cxn ang="0">
                  <a:pos x="T0" y="T1"/>
                </a:cxn>
                <a:cxn ang="0">
                  <a:pos x="T2" y="T3"/>
                </a:cxn>
                <a:cxn ang="0">
                  <a:pos x="T4" y="T5"/>
                </a:cxn>
              </a:cxnLst>
              <a:rect l="0" t="0" r="r" b="b"/>
              <a:pathLst>
                <a:path w="29" h="5">
                  <a:moveTo>
                    <a:pt x="0" y="0"/>
                  </a:moveTo>
                  <a:lnTo>
                    <a:pt x="15" y="0"/>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512" name="Line 176"/>
            <p:cNvSpPr>
              <a:spLocks noChangeAspect="1" noChangeShapeType="1"/>
            </p:cNvSpPr>
            <p:nvPr/>
          </p:nvSpPr>
          <p:spPr bwMode="auto">
            <a:xfrm>
              <a:off x="308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513" name="Freeform 177"/>
            <p:cNvSpPr>
              <a:spLocks noChangeAspect="1"/>
            </p:cNvSpPr>
            <p:nvPr/>
          </p:nvSpPr>
          <p:spPr bwMode="auto">
            <a:xfrm>
              <a:off x="3101" y="1897"/>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514" name="Line 178"/>
            <p:cNvSpPr>
              <a:spLocks noChangeAspect="1" noChangeShapeType="1"/>
            </p:cNvSpPr>
            <p:nvPr/>
          </p:nvSpPr>
          <p:spPr bwMode="auto">
            <a:xfrm>
              <a:off x="312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515" name="Freeform 179"/>
            <p:cNvSpPr>
              <a:spLocks noChangeAspect="1"/>
            </p:cNvSpPr>
            <p:nvPr/>
          </p:nvSpPr>
          <p:spPr bwMode="auto">
            <a:xfrm>
              <a:off x="3141" y="1897"/>
              <a:ext cx="18" cy="3"/>
            </a:xfrm>
            <a:custGeom>
              <a:avLst/>
              <a:gdLst>
                <a:gd name="T0" fmla="*/ 0 w 24"/>
                <a:gd name="T1" fmla="*/ 0 h 5"/>
                <a:gd name="T2" fmla="*/ 9 w 24"/>
                <a:gd name="T3" fmla="*/ 0 h 5"/>
                <a:gd name="T4" fmla="*/ 24 w 24"/>
                <a:gd name="T5" fmla="*/ 5 h 5"/>
              </a:gdLst>
              <a:ahLst/>
              <a:cxnLst>
                <a:cxn ang="0">
                  <a:pos x="T0" y="T1"/>
                </a:cxn>
                <a:cxn ang="0">
                  <a:pos x="T2" y="T3"/>
                </a:cxn>
                <a:cxn ang="0">
                  <a:pos x="T4" y="T5"/>
                </a:cxn>
              </a:cxnLst>
              <a:rect l="0" t="0" r="r" b="b"/>
              <a:pathLst>
                <a:path w="24" h="5">
                  <a:moveTo>
                    <a:pt x="0" y="0"/>
                  </a:moveTo>
                  <a:lnTo>
                    <a:pt x="9" y="0"/>
                  </a:lnTo>
                  <a:lnTo>
                    <a:pt x="24"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516" name="Freeform 180"/>
            <p:cNvSpPr>
              <a:spLocks noChangeAspect="1"/>
            </p:cNvSpPr>
            <p:nvPr/>
          </p:nvSpPr>
          <p:spPr bwMode="auto">
            <a:xfrm>
              <a:off x="3159"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517" name="Line 181"/>
            <p:cNvSpPr>
              <a:spLocks noChangeAspect="1" noChangeShapeType="1"/>
            </p:cNvSpPr>
            <p:nvPr/>
          </p:nvSpPr>
          <p:spPr bwMode="auto">
            <a:xfrm>
              <a:off x="318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518" name="Freeform 182"/>
            <p:cNvSpPr>
              <a:spLocks noChangeAspect="1"/>
            </p:cNvSpPr>
            <p:nvPr/>
          </p:nvSpPr>
          <p:spPr bwMode="auto">
            <a:xfrm>
              <a:off x="3198" y="1900"/>
              <a:ext cx="21"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519" name="Line 183"/>
            <p:cNvSpPr>
              <a:spLocks noChangeAspect="1" noChangeShapeType="1"/>
            </p:cNvSpPr>
            <p:nvPr/>
          </p:nvSpPr>
          <p:spPr bwMode="auto">
            <a:xfrm>
              <a:off x="321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520" name="Line 184"/>
            <p:cNvSpPr>
              <a:spLocks noChangeAspect="1" noChangeShapeType="1"/>
            </p:cNvSpPr>
            <p:nvPr/>
          </p:nvSpPr>
          <p:spPr bwMode="auto">
            <a:xfrm>
              <a:off x="3237"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521" name="Freeform 185"/>
            <p:cNvSpPr>
              <a:spLocks noChangeAspect="1"/>
            </p:cNvSpPr>
            <p:nvPr/>
          </p:nvSpPr>
          <p:spPr bwMode="auto">
            <a:xfrm>
              <a:off x="3255" y="1900"/>
              <a:ext cx="22" cy="2"/>
            </a:xfrm>
            <a:custGeom>
              <a:avLst/>
              <a:gdLst>
                <a:gd name="T0" fmla="*/ 0 w 29"/>
                <a:gd name="T1" fmla="*/ 0 h 4"/>
                <a:gd name="T2" fmla="*/ 15 w 29"/>
                <a:gd name="T3" fmla="*/ 0 h 4"/>
                <a:gd name="T4" fmla="*/ 29 w 29"/>
                <a:gd name="T5" fmla="*/ 4 h 4"/>
              </a:gdLst>
              <a:ahLst/>
              <a:cxnLst>
                <a:cxn ang="0">
                  <a:pos x="T0" y="T1"/>
                </a:cxn>
                <a:cxn ang="0">
                  <a:pos x="T2" y="T3"/>
                </a:cxn>
                <a:cxn ang="0">
                  <a:pos x="T4" y="T5"/>
                </a:cxn>
              </a:cxnLst>
              <a:rect l="0" t="0" r="r" b="b"/>
              <a:pathLst>
                <a:path w="29" h="4">
                  <a:moveTo>
                    <a:pt x="0" y="0"/>
                  </a:moveTo>
                  <a:lnTo>
                    <a:pt x="15" y="0"/>
                  </a:lnTo>
                  <a:lnTo>
                    <a:pt x="29"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522" name="Line 186"/>
            <p:cNvSpPr>
              <a:spLocks noChangeAspect="1" noChangeShapeType="1"/>
            </p:cNvSpPr>
            <p:nvPr/>
          </p:nvSpPr>
          <p:spPr bwMode="auto">
            <a:xfrm>
              <a:off x="327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523" name="Freeform 187"/>
            <p:cNvSpPr>
              <a:spLocks noChangeAspect="1"/>
            </p:cNvSpPr>
            <p:nvPr/>
          </p:nvSpPr>
          <p:spPr bwMode="auto">
            <a:xfrm>
              <a:off x="3295" y="1902"/>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524" name="Line 188"/>
            <p:cNvSpPr>
              <a:spLocks noChangeAspect="1" noChangeShapeType="1"/>
            </p:cNvSpPr>
            <p:nvPr/>
          </p:nvSpPr>
          <p:spPr bwMode="auto">
            <a:xfrm>
              <a:off x="331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525" name="Freeform 189"/>
            <p:cNvSpPr>
              <a:spLocks noChangeAspect="1"/>
            </p:cNvSpPr>
            <p:nvPr/>
          </p:nvSpPr>
          <p:spPr bwMode="auto">
            <a:xfrm>
              <a:off x="3335"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526" name="Line 190"/>
            <p:cNvSpPr>
              <a:spLocks noChangeAspect="1" noChangeShapeType="1"/>
            </p:cNvSpPr>
            <p:nvPr/>
          </p:nvSpPr>
          <p:spPr bwMode="auto">
            <a:xfrm>
              <a:off x="3356"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527" name="Freeform 191"/>
            <p:cNvSpPr>
              <a:spLocks noChangeAspect="1"/>
            </p:cNvSpPr>
            <p:nvPr/>
          </p:nvSpPr>
          <p:spPr bwMode="auto">
            <a:xfrm>
              <a:off x="288" y="1901"/>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grpSp>
      <p:grpSp>
        <p:nvGrpSpPr>
          <p:cNvPr id="142528" name="Group 192"/>
          <p:cNvGrpSpPr>
            <a:grpSpLocks noChangeAspect="1"/>
          </p:cNvGrpSpPr>
          <p:nvPr/>
        </p:nvGrpSpPr>
        <p:grpSpPr bwMode="auto">
          <a:xfrm rot="-16200000">
            <a:off x="3374231" y="3250407"/>
            <a:ext cx="1165225" cy="284162"/>
            <a:chOff x="253" y="586"/>
            <a:chExt cx="3121" cy="1317"/>
          </a:xfrm>
        </p:grpSpPr>
        <p:sp>
          <p:nvSpPr>
            <p:cNvPr id="142529" name="Line 193"/>
            <p:cNvSpPr>
              <a:spLocks noChangeAspect="1" noChangeShapeType="1"/>
            </p:cNvSpPr>
            <p:nvPr/>
          </p:nvSpPr>
          <p:spPr bwMode="auto">
            <a:xfrm>
              <a:off x="253"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530" name="Freeform 194"/>
            <p:cNvSpPr>
              <a:spLocks noChangeAspect="1"/>
            </p:cNvSpPr>
            <p:nvPr/>
          </p:nvSpPr>
          <p:spPr bwMode="auto">
            <a:xfrm>
              <a:off x="271"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531" name="Freeform 195"/>
            <p:cNvSpPr>
              <a:spLocks noChangeAspect="1"/>
            </p:cNvSpPr>
            <p:nvPr/>
          </p:nvSpPr>
          <p:spPr bwMode="auto">
            <a:xfrm>
              <a:off x="310" y="1902"/>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532" name="Line 196"/>
            <p:cNvSpPr>
              <a:spLocks noChangeAspect="1" noChangeShapeType="1"/>
            </p:cNvSpPr>
            <p:nvPr/>
          </p:nvSpPr>
          <p:spPr bwMode="auto">
            <a:xfrm>
              <a:off x="332"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533" name="Freeform 197"/>
            <p:cNvSpPr>
              <a:spLocks noChangeAspect="1"/>
            </p:cNvSpPr>
            <p:nvPr/>
          </p:nvSpPr>
          <p:spPr bwMode="auto">
            <a:xfrm>
              <a:off x="350" y="1900"/>
              <a:ext cx="22" cy="2"/>
            </a:xfrm>
            <a:custGeom>
              <a:avLst/>
              <a:gdLst>
                <a:gd name="T0" fmla="*/ 0 w 29"/>
                <a:gd name="T1" fmla="*/ 4 h 4"/>
                <a:gd name="T2" fmla="*/ 14 w 29"/>
                <a:gd name="T3" fmla="*/ 0 h 4"/>
                <a:gd name="T4" fmla="*/ 29 w 29"/>
                <a:gd name="T5" fmla="*/ 0 h 4"/>
              </a:gdLst>
              <a:ahLst/>
              <a:cxnLst>
                <a:cxn ang="0">
                  <a:pos x="T0" y="T1"/>
                </a:cxn>
                <a:cxn ang="0">
                  <a:pos x="T2" y="T3"/>
                </a:cxn>
                <a:cxn ang="0">
                  <a:pos x="T4" y="T5"/>
                </a:cxn>
              </a:cxnLst>
              <a:rect l="0" t="0" r="r" b="b"/>
              <a:pathLst>
                <a:path w="29" h="4">
                  <a:moveTo>
                    <a:pt x="0" y="4"/>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534" name="Line 198"/>
            <p:cNvSpPr>
              <a:spLocks noChangeAspect="1" noChangeShapeType="1"/>
            </p:cNvSpPr>
            <p:nvPr/>
          </p:nvSpPr>
          <p:spPr bwMode="auto">
            <a:xfrm>
              <a:off x="372"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535" name="Line 199"/>
            <p:cNvSpPr>
              <a:spLocks noChangeAspect="1" noChangeShapeType="1"/>
            </p:cNvSpPr>
            <p:nvPr/>
          </p:nvSpPr>
          <p:spPr bwMode="auto">
            <a:xfrm>
              <a:off x="39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536" name="Freeform 200"/>
            <p:cNvSpPr>
              <a:spLocks noChangeAspect="1"/>
            </p:cNvSpPr>
            <p:nvPr/>
          </p:nvSpPr>
          <p:spPr bwMode="auto">
            <a:xfrm>
              <a:off x="408" y="1900"/>
              <a:ext cx="21"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537" name="Line 201"/>
            <p:cNvSpPr>
              <a:spLocks noChangeAspect="1" noChangeShapeType="1"/>
            </p:cNvSpPr>
            <p:nvPr/>
          </p:nvSpPr>
          <p:spPr bwMode="auto">
            <a:xfrm>
              <a:off x="42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538" name="Freeform 202"/>
            <p:cNvSpPr>
              <a:spLocks noChangeAspect="1"/>
            </p:cNvSpPr>
            <p:nvPr/>
          </p:nvSpPr>
          <p:spPr bwMode="auto">
            <a:xfrm>
              <a:off x="447"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539" name="Freeform 203"/>
            <p:cNvSpPr>
              <a:spLocks noChangeAspect="1"/>
            </p:cNvSpPr>
            <p:nvPr/>
          </p:nvSpPr>
          <p:spPr bwMode="auto">
            <a:xfrm>
              <a:off x="468" y="1897"/>
              <a:ext cx="18" cy="3"/>
            </a:xfrm>
            <a:custGeom>
              <a:avLst/>
              <a:gdLst>
                <a:gd name="T0" fmla="*/ 0 w 24"/>
                <a:gd name="T1" fmla="*/ 5 h 5"/>
                <a:gd name="T2" fmla="*/ 15 w 24"/>
                <a:gd name="T3" fmla="*/ 0 h 5"/>
                <a:gd name="T4" fmla="*/ 24 w 24"/>
                <a:gd name="T5" fmla="*/ 0 h 5"/>
              </a:gdLst>
              <a:ahLst/>
              <a:cxnLst>
                <a:cxn ang="0">
                  <a:pos x="T0" y="T1"/>
                </a:cxn>
                <a:cxn ang="0">
                  <a:pos x="T2" y="T3"/>
                </a:cxn>
                <a:cxn ang="0">
                  <a:pos x="T4" y="T5"/>
                </a:cxn>
              </a:cxnLst>
              <a:rect l="0" t="0" r="r" b="b"/>
              <a:pathLst>
                <a:path w="24" h="5">
                  <a:moveTo>
                    <a:pt x="0" y="5"/>
                  </a:moveTo>
                  <a:lnTo>
                    <a:pt x="15"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540" name="Line 204"/>
            <p:cNvSpPr>
              <a:spLocks noChangeAspect="1" noChangeShapeType="1"/>
            </p:cNvSpPr>
            <p:nvPr/>
          </p:nvSpPr>
          <p:spPr bwMode="auto">
            <a:xfrm>
              <a:off x="48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541" name="Freeform 205"/>
            <p:cNvSpPr>
              <a:spLocks noChangeAspect="1"/>
            </p:cNvSpPr>
            <p:nvPr/>
          </p:nvSpPr>
          <p:spPr bwMode="auto">
            <a:xfrm>
              <a:off x="504" y="1897"/>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542" name="Line 206"/>
            <p:cNvSpPr>
              <a:spLocks noChangeAspect="1" noChangeShapeType="1"/>
            </p:cNvSpPr>
            <p:nvPr/>
          </p:nvSpPr>
          <p:spPr bwMode="auto">
            <a:xfrm>
              <a:off x="52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543" name="Freeform 207"/>
            <p:cNvSpPr>
              <a:spLocks noChangeAspect="1"/>
            </p:cNvSpPr>
            <p:nvPr/>
          </p:nvSpPr>
          <p:spPr bwMode="auto">
            <a:xfrm>
              <a:off x="544" y="1895"/>
              <a:ext cx="22" cy="2"/>
            </a:xfrm>
            <a:custGeom>
              <a:avLst/>
              <a:gdLst>
                <a:gd name="T0" fmla="*/ 0 w 29"/>
                <a:gd name="T1" fmla="*/ 5 h 5"/>
                <a:gd name="T2" fmla="*/ 14 w 29"/>
                <a:gd name="T3" fmla="*/ 0 h 5"/>
                <a:gd name="T4" fmla="*/ 29 w 29"/>
                <a:gd name="T5" fmla="*/ 0 h 5"/>
              </a:gdLst>
              <a:ahLst/>
              <a:cxnLst>
                <a:cxn ang="0">
                  <a:pos x="T0" y="T1"/>
                </a:cxn>
                <a:cxn ang="0">
                  <a:pos x="T2" y="T3"/>
                </a:cxn>
                <a:cxn ang="0">
                  <a:pos x="T4" y="T5"/>
                </a:cxn>
              </a:cxnLst>
              <a:rect l="0" t="0" r="r" b="b"/>
              <a:pathLst>
                <a:path w="29" h="5">
                  <a:moveTo>
                    <a:pt x="0" y="5"/>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544" name="Line 208"/>
            <p:cNvSpPr>
              <a:spLocks noChangeAspect="1" noChangeShapeType="1"/>
            </p:cNvSpPr>
            <p:nvPr/>
          </p:nvSpPr>
          <p:spPr bwMode="auto">
            <a:xfrm>
              <a:off x="566"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545" name="Freeform 209"/>
            <p:cNvSpPr>
              <a:spLocks noChangeAspect="1"/>
            </p:cNvSpPr>
            <p:nvPr/>
          </p:nvSpPr>
          <p:spPr bwMode="auto">
            <a:xfrm>
              <a:off x="584" y="1892"/>
              <a:ext cx="22" cy="3"/>
            </a:xfrm>
            <a:custGeom>
              <a:avLst/>
              <a:gdLst>
                <a:gd name="T0" fmla="*/ 0 w 29"/>
                <a:gd name="T1" fmla="*/ 5 h 5"/>
                <a:gd name="T2" fmla="*/ 14 w 29"/>
                <a:gd name="T3" fmla="*/ 5 h 5"/>
                <a:gd name="T4" fmla="*/ 29 w 29"/>
                <a:gd name="T5" fmla="*/ 0 h 5"/>
              </a:gdLst>
              <a:ahLst/>
              <a:cxnLst>
                <a:cxn ang="0">
                  <a:pos x="T0" y="T1"/>
                </a:cxn>
                <a:cxn ang="0">
                  <a:pos x="T2" y="T3"/>
                </a:cxn>
                <a:cxn ang="0">
                  <a:pos x="T4" y="T5"/>
                </a:cxn>
              </a:cxnLst>
              <a:rect l="0" t="0" r="r" b="b"/>
              <a:pathLst>
                <a:path w="29" h="5">
                  <a:moveTo>
                    <a:pt x="0" y="5"/>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546" name="Line 210"/>
            <p:cNvSpPr>
              <a:spLocks noChangeAspect="1" noChangeShapeType="1"/>
            </p:cNvSpPr>
            <p:nvPr/>
          </p:nvSpPr>
          <p:spPr bwMode="auto">
            <a:xfrm flipV="1">
              <a:off x="606"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547" name="Line 211"/>
            <p:cNvSpPr>
              <a:spLocks noChangeAspect="1" noChangeShapeType="1"/>
            </p:cNvSpPr>
            <p:nvPr/>
          </p:nvSpPr>
          <p:spPr bwMode="auto">
            <a:xfrm>
              <a:off x="624"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548" name="Freeform 212"/>
            <p:cNvSpPr>
              <a:spLocks noChangeAspect="1"/>
            </p:cNvSpPr>
            <p:nvPr/>
          </p:nvSpPr>
          <p:spPr bwMode="auto">
            <a:xfrm>
              <a:off x="642" y="1887"/>
              <a:ext cx="21" cy="2"/>
            </a:xfrm>
            <a:custGeom>
              <a:avLst/>
              <a:gdLst>
                <a:gd name="T0" fmla="*/ 0 w 28"/>
                <a:gd name="T1" fmla="*/ 4 h 4"/>
                <a:gd name="T2" fmla="*/ 14 w 28"/>
                <a:gd name="T3" fmla="*/ 4 h 4"/>
                <a:gd name="T4" fmla="*/ 28 w 28"/>
                <a:gd name="T5" fmla="*/ 0 h 4"/>
              </a:gdLst>
              <a:ahLst/>
              <a:cxnLst>
                <a:cxn ang="0">
                  <a:pos x="T0" y="T1"/>
                </a:cxn>
                <a:cxn ang="0">
                  <a:pos x="T2" y="T3"/>
                </a:cxn>
                <a:cxn ang="0">
                  <a:pos x="T4" y="T5"/>
                </a:cxn>
              </a:cxnLst>
              <a:rect l="0" t="0" r="r" b="b"/>
              <a:pathLst>
                <a:path w="28" h="4">
                  <a:moveTo>
                    <a:pt x="0" y="4"/>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549" name="Line 213"/>
            <p:cNvSpPr>
              <a:spLocks noChangeAspect="1" noChangeShapeType="1"/>
            </p:cNvSpPr>
            <p:nvPr/>
          </p:nvSpPr>
          <p:spPr bwMode="auto">
            <a:xfrm flipV="1">
              <a:off x="663"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550" name="Freeform 214"/>
            <p:cNvSpPr>
              <a:spLocks noChangeAspect="1"/>
            </p:cNvSpPr>
            <p:nvPr/>
          </p:nvSpPr>
          <p:spPr bwMode="auto">
            <a:xfrm>
              <a:off x="681" y="1881"/>
              <a:ext cx="22" cy="3"/>
            </a:xfrm>
            <a:custGeom>
              <a:avLst/>
              <a:gdLst>
                <a:gd name="T0" fmla="*/ 0 w 29"/>
                <a:gd name="T1" fmla="*/ 5 h 5"/>
                <a:gd name="T2" fmla="*/ 15 w 29"/>
                <a:gd name="T3" fmla="*/ 5 h 5"/>
                <a:gd name="T4" fmla="*/ 29 w 29"/>
                <a:gd name="T5" fmla="*/ 0 h 5"/>
              </a:gdLst>
              <a:ahLst/>
              <a:cxnLst>
                <a:cxn ang="0">
                  <a:pos x="T0" y="T1"/>
                </a:cxn>
                <a:cxn ang="0">
                  <a:pos x="T2" y="T3"/>
                </a:cxn>
                <a:cxn ang="0">
                  <a:pos x="T4" y="T5"/>
                </a:cxn>
              </a:cxnLst>
              <a:rect l="0" t="0" r="r" b="b"/>
              <a:pathLst>
                <a:path w="29" h="5">
                  <a:moveTo>
                    <a:pt x="0" y="5"/>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551" name="Line 215"/>
            <p:cNvSpPr>
              <a:spLocks noChangeAspect="1" noChangeShapeType="1"/>
            </p:cNvSpPr>
            <p:nvPr/>
          </p:nvSpPr>
          <p:spPr bwMode="auto">
            <a:xfrm flipV="1">
              <a:off x="703"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552" name="Line 216"/>
            <p:cNvSpPr>
              <a:spLocks noChangeAspect="1" noChangeShapeType="1"/>
            </p:cNvSpPr>
            <p:nvPr/>
          </p:nvSpPr>
          <p:spPr bwMode="auto">
            <a:xfrm flipV="1">
              <a:off x="721"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553" name="Freeform 217"/>
            <p:cNvSpPr>
              <a:spLocks noChangeAspect="1"/>
            </p:cNvSpPr>
            <p:nvPr/>
          </p:nvSpPr>
          <p:spPr bwMode="auto">
            <a:xfrm>
              <a:off x="739" y="1868"/>
              <a:ext cx="21" cy="5"/>
            </a:xfrm>
            <a:custGeom>
              <a:avLst/>
              <a:gdLst>
                <a:gd name="T0" fmla="*/ 0 w 29"/>
                <a:gd name="T1" fmla="*/ 10 h 10"/>
                <a:gd name="T2" fmla="*/ 15 w 29"/>
                <a:gd name="T3" fmla="*/ 5 h 10"/>
                <a:gd name="T4" fmla="*/ 29 w 29"/>
                <a:gd name="T5" fmla="*/ 0 h 10"/>
              </a:gdLst>
              <a:ahLst/>
              <a:cxnLst>
                <a:cxn ang="0">
                  <a:pos x="T0" y="T1"/>
                </a:cxn>
                <a:cxn ang="0">
                  <a:pos x="T2" y="T3"/>
                </a:cxn>
                <a:cxn ang="0">
                  <a:pos x="T4" y="T5"/>
                </a:cxn>
              </a:cxnLst>
              <a:rect l="0" t="0" r="r" b="b"/>
              <a:pathLst>
                <a:path w="29" h="10">
                  <a:moveTo>
                    <a:pt x="0" y="10"/>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554" name="Line 218"/>
            <p:cNvSpPr>
              <a:spLocks noChangeAspect="1" noChangeShapeType="1"/>
            </p:cNvSpPr>
            <p:nvPr/>
          </p:nvSpPr>
          <p:spPr bwMode="auto">
            <a:xfrm flipV="1">
              <a:off x="760"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555" name="Freeform 219"/>
            <p:cNvSpPr>
              <a:spLocks noChangeAspect="1"/>
            </p:cNvSpPr>
            <p:nvPr/>
          </p:nvSpPr>
          <p:spPr bwMode="auto">
            <a:xfrm>
              <a:off x="778" y="1857"/>
              <a:ext cx="22" cy="5"/>
            </a:xfrm>
            <a:custGeom>
              <a:avLst/>
              <a:gdLst>
                <a:gd name="T0" fmla="*/ 0 w 29"/>
                <a:gd name="T1" fmla="*/ 9 h 9"/>
                <a:gd name="T2" fmla="*/ 14 w 29"/>
                <a:gd name="T3" fmla="*/ 5 h 9"/>
                <a:gd name="T4" fmla="*/ 29 w 29"/>
                <a:gd name="T5" fmla="*/ 0 h 9"/>
              </a:gdLst>
              <a:ahLst/>
              <a:cxnLst>
                <a:cxn ang="0">
                  <a:pos x="T0" y="T1"/>
                </a:cxn>
                <a:cxn ang="0">
                  <a:pos x="T2" y="T3"/>
                </a:cxn>
                <a:cxn ang="0">
                  <a:pos x="T4" y="T5"/>
                </a:cxn>
              </a:cxnLst>
              <a:rect l="0" t="0" r="r" b="b"/>
              <a:pathLst>
                <a:path w="29" h="9">
                  <a:moveTo>
                    <a:pt x="0" y="9"/>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556" name="Line 220"/>
            <p:cNvSpPr>
              <a:spLocks noChangeAspect="1" noChangeShapeType="1"/>
            </p:cNvSpPr>
            <p:nvPr/>
          </p:nvSpPr>
          <p:spPr bwMode="auto">
            <a:xfrm flipV="1">
              <a:off x="800"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557" name="Freeform 221"/>
            <p:cNvSpPr>
              <a:spLocks noChangeAspect="1"/>
            </p:cNvSpPr>
            <p:nvPr/>
          </p:nvSpPr>
          <p:spPr bwMode="auto">
            <a:xfrm>
              <a:off x="818" y="1846"/>
              <a:ext cx="21" cy="5"/>
            </a:xfrm>
            <a:custGeom>
              <a:avLst/>
              <a:gdLst>
                <a:gd name="T0" fmla="*/ 0 w 28"/>
                <a:gd name="T1" fmla="*/ 9 h 9"/>
                <a:gd name="T2" fmla="*/ 14 w 28"/>
                <a:gd name="T3" fmla="*/ 4 h 9"/>
                <a:gd name="T4" fmla="*/ 28 w 28"/>
                <a:gd name="T5" fmla="*/ 0 h 9"/>
              </a:gdLst>
              <a:ahLst/>
              <a:cxnLst>
                <a:cxn ang="0">
                  <a:pos x="T0" y="T1"/>
                </a:cxn>
                <a:cxn ang="0">
                  <a:pos x="T2" y="T3"/>
                </a:cxn>
                <a:cxn ang="0">
                  <a:pos x="T4" y="T5"/>
                </a:cxn>
              </a:cxnLst>
              <a:rect l="0" t="0" r="r" b="b"/>
              <a:pathLst>
                <a:path w="28" h="9">
                  <a:moveTo>
                    <a:pt x="0" y="9"/>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558" name="Line 222"/>
            <p:cNvSpPr>
              <a:spLocks noChangeAspect="1" noChangeShapeType="1"/>
            </p:cNvSpPr>
            <p:nvPr/>
          </p:nvSpPr>
          <p:spPr bwMode="auto">
            <a:xfrm flipV="1">
              <a:off x="839"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559" name="Line 223"/>
            <p:cNvSpPr>
              <a:spLocks noChangeAspect="1" noChangeShapeType="1"/>
            </p:cNvSpPr>
            <p:nvPr/>
          </p:nvSpPr>
          <p:spPr bwMode="auto">
            <a:xfrm flipV="1">
              <a:off x="857"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560" name="Freeform 224"/>
            <p:cNvSpPr>
              <a:spLocks noChangeAspect="1"/>
            </p:cNvSpPr>
            <p:nvPr/>
          </p:nvSpPr>
          <p:spPr bwMode="auto">
            <a:xfrm>
              <a:off x="875" y="1819"/>
              <a:ext cx="22" cy="11"/>
            </a:xfrm>
            <a:custGeom>
              <a:avLst/>
              <a:gdLst>
                <a:gd name="T0" fmla="*/ 0 w 29"/>
                <a:gd name="T1" fmla="*/ 19 h 19"/>
                <a:gd name="T2" fmla="*/ 15 w 29"/>
                <a:gd name="T3" fmla="*/ 9 h 19"/>
                <a:gd name="T4" fmla="*/ 29 w 29"/>
                <a:gd name="T5" fmla="*/ 0 h 19"/>
              </a:gdLst>
              <a:ahLst/>
              <a:cxnLst>
                <a:cxn ang="0">
                  <a:pos x="T0" y="T1"/>
                </a:cxn>
                <a:cxn ang="0">
                  <a:pos x="T2" y="T3"/>
                </a:cxn>
                <a:cxn ang="0">
                  <a:pos x="T4" y="T5"/>
                </a:cxn>
              </a:cxnLst>
              <a:rect l="0" t="0" r="r" b="b"/>
              <a:pathLst>
                <a:path w="29" h="19">
                  <a:moveTo>
                    <a:pt x="0" y="19"/>
                  </a:moveTo>
                  <a:lnTo>
                    <a:pt x="15" y="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561" name="Line 225"/>
            <p:cNvSpPr>
              <a:spLocks noChangeAspect="1" noChangeShapeType="1"/>
            </p:cNvSpPr>
            <p:nvPr/>
          </p:nvSpPr>
          <p:spPr bwMode="auto">
            <a:xfrm flipV="1">
              <a:off x="897"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562" name="Freeform 226"/>
            <p:cNvSpPr>
              <a:spLocks noChangeAspect="1"/>
            </p:cNvSpPr>
            <p:nvPr/>
          </p:nvSpPr>
          <p:spPr bwMode="auto">
            <a:xfrm>
              <a:off x="915" y="1797"/>
              <a:ext cx="22" cy="11"/>
            </a:xfrm>
            <a:custGeom>
              <a:avLst/>
              <a:gdLst>
                <a:gd name="T0" fmla="*/ 0 w 29"/>
                <a:gd name="T1" fmla="*/ 19 h 19"/>
                <a:gd name="T2" fmla="*/ 15 w 29"/>
                <a:gd name="T3" fmla="*/ 10 h 19"/>
                <a:gd name="T4" fmla="*/ 29 w 29"/>
                <a:gd name="T5" fmla="*/ 0 h 19"/>
              </a:gdLst>
              <a:ahLst/>
              <a:cxnLst>
                <a:cxn ang="0">
                  <a:pos x="T0" y="T1"/>
                </a:cxn>
                <a:cxn ang="0">
                  <a:pos x="T2" y="T3"/>
                </a:cxn>
                <a:cxn ang="0">
                  <a:pos x="T4" y="T5"/>
                </a:cxn>
              </a:cxnLst>
              <a:rect l="0" t="0" r="r" b="b"/>
              <a:pathLst>
                <a:path w="29" h="19">
                  <a:moveTo>
                    <a:pt x="0" y="19"/>
                  </a:moveTo>
                  <a:lnTo>
                    <a:pt x="15" y="1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563" name="Line 227"/>
            <p:cNvSpPr>
              <a:spLocks noChangeAspect="1" noChangeShapeType="1"/>
            </p:cNvSpPr>
            <p:nvPr/>
          </p:nvSpPr>
          <p:spPr bwMode="auto">
            <a:xfrm flipV="1">
              <a:off x="937"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564" name="Line 228"/>
            <p:cNvSpPr>
              <a:spLocks noChangeAspect="1" noChangeShapeType="1"/>
            </p:cNvSpPr>
            <p:nvPr/>
          </p:nvSpPr>
          <p:spPr bwMode="auto">
            <a:xfrm flipV="1">
              <a:off x="955"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565" name="Freeform 229"/>
            <p:cNvSpPr>
              <a:spLocks noChangeAspect="1"/>
            </p:cNvSpPr>
            <p:nvPr/>
          </p:nvSpPr>
          <p:spPr bwMode="auto">
            <a:xfrm>
              <a:off x="973" y="1757"/>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566" name="Line 230"/>
            <p:cNvSpPr>
              <a:spLocks noChangeAspect="1" noChangeShapeType="1"/>
            </p:cNvSpPr>
            <p:nvPr/>
          </p:nvSpPr>
          <p:spPr bwMode="auto">
            <a:xfrm flipV="1">
              <a:off x="995"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567" name="Freeform 231"/>
            <p:cNvSpPr>
              <a:spLocks noChangeAspect="1"/>
            </p:cNvSpPr>
            <p:nvPr/>
          </p:nvSpPr>
          <p:spPr bwMode="auto">
            <a:xfrm>
              <a:off x="1013" y="1725"/>
              <a:ext cx="21" cy="15"/>
            </a:xfrm>
            <a:custGeom>
              <a:avLst/>
              <a:gdLst>
                <a:gd name="T0" fmla="*/ 0 w 28"/>
                <a:gd name="T1" fmla="*/ 28 h 28"/>
                <a:gd name="T2" fmla="*/ 14 w 28"/>
                <a:gd name="T3" fmla="*/ 14 h 28"/>
                <a:gd name="T4" fmla="*/ 28 w 28"/>
                <a:gd name="T5" fmla="*/ 0 h 28"/>
              </a:gdLst>
              <a:ahLst/>
              <a:cxnLst>
                <a:cxn ang="0">
                  <a:pos x="T0" y="T1"/>
                </a:cxn>
                <a:cxn ang="0">
                  <a:pos x="T2" y="T3"/>
                </a:cxn>
                <a:cxn ang="0">
                  <a:pos x="T4" y="T5"/>
                </a:cxn>
              </a:cxnLst>
              <a:rect l="0" t="0" r="r" b="b"/>
              <a:pathLst>
                <a:path w="28" h="28">
                  <a:moveTo>
                    <a:pt x="0" y="28"/>
                  </a:moveTo>
                  <a:lnTo>
                    <a:pt x="14" y="1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568" name="Line 232"/>
            <p:cNvSpPr>
              <a:spLocks noChangeAspect="1" noChangeShapeType="1"/>
            </p:cNvSpPr>
            <p:nvPr/>
          </p:nvSpPr>
          <p:spPr bwMode="auto">
            <a:xfrm flipV="1">
              <a:off x="1034"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569" name="Freeform 233"/>
            <p:cNvSpPr>
              <a:spLocks noChangeAspect="1"/>
            </p:cNvSpPr>
            <p:nvPr/>
          </p:nvSpPr>
          <p:spPr bwMode="auto">
            <a:xfrm>
              <a:off x="1052" y="1686"/>
              <a:ext cx="21" cy="20"/>
            </a:xfrm>
            <a:custGeom>
              <a:avLst/>
              <a:gdLst>
                <a:gd name="T0" fmla="*/ 0 w 29"/>
                <a:gd name="T1" fmla="*/ 34 h 34"/>
                <a:gd name="T2" fmla="*/ 15 w 29"/>
                <a:gd name="T3" fmla="*/ 20 h 34"/>
                <a:gd name="T4" fmla="*/ 29 w 29"/>
                <a:gd name="T5" fmla="*/ 0 h 34"/>
              </a:gdLst>
              <a:ahLst/>
              <a:cxnLst>
                <a:cxn ang="0">
                  <a:pos x="T0" y="T1"/>
                </a:cxn>
                <a:cxn ang="0">
                  <a:pos x="T2" y="T3"/>
                </a:cxn>
                <a:cxn ang="0">
                  <a:pos x="T4" y="T5"/>
                </a:cxn>
              </a:cxnLst>
              <a:rect l="0" t="0" r="r" b="b"/>
              <a:pathLst>
                <a:path w="29" h="34">
                  <a:moveTo>
                    <a:pt x="0" y="34"/>
                  </a:moveTo>
                  <a:lnTo>
                    <a:pt x="15" y="2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570" name="Line 234"/>
            <p:cNvSpPr>
              <a:spLocks noChangeAspect="1" noChangeShapeType="1"/>
            </p:cNvSpPr>
            <p:nvPr/>
          </p:nvSpPr>
          <p:spPr bwMode="auto">
            <a:xfrm flipV="1">
              <a:off x="1073"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571" name="Line 235"/>
            <p:cNvSpPr>
              <a:spLocks noChangeAspect="1" noChangeShapeType="1"/>
            </p:cNvSpPr>
            <p:nvPr/>
          </p:nvSpPr>
          <p:spPr bwMode="auto">
            <a:xfrm flipV="1">
              <a:off x="1091"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572" name="Freeform 236"/>
            <p:cNvSpPr>
              <a:spLocks noChangeAspect="1"/>
            </p:cNvSpPr>
            <p:nvPr/>
          </p:nvSpPr>
          <p:spPr bwMode="auto">
            <a:xfrm>
              <a:off x="1109" y="1617"/>
              <a:ext cx="22" cy="24"/>
            </a:xfrm>
            <a:custGeom>
              <a:avLst/>
              <a:gdLst>
                <a:gd name="T0" fmla="*/ 0 w 29"/>
                <a:gd name="T1" fmla="*/ 43 h 43"/>
                <a:gd name="T2" fmla="*/ 15 w 29"/>
                <a:gd name="T3" fmla="*/ 19 h 43"/>
                <a:gd name="T4" fmla="*/ 29 w 29"/>
                <a:gd name="T5" fmla="*/ 0 h 43"/>
              </a:gdLst>
              <a:ahLst/>
              <a:cxnLst>
                <a:cxn ang="0">
                  <a:pos x="T0" y="T1"/>
                </a:cxn>
                <a:cxn ang="0">
                  <a:pos x="T2" y="T3"/>
                </a:cxn>
                <a:cxn ang="0">
                  <a:pos x="T4" y="T5"/>
                </a:cxn>
              </a:cxnLst>
              <a:rect l="0" t="0" r="r" b="b"/>
              <a:pathLst>
                <a:path w="29" h="43">
                  <a:moveTo>
                    <a:pt x="0" y="43"/>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573" name="Line 237"/>
            <p:cNvSpPr>
              <a:spLocks noChangeAspect="1" noChangeShapeType="1"/>
            </p:cNvSpPr>
            <p:nvPr/>
          </p:nvSpPr>
          <p:spPr bwMode="auto">
            <a:xfrm flipV="1">
              <a:off x="1131"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574" name="Freeform 238"/>
            <p:cNvSpPr>
              <a:spLocks noChangeAspect="1"/>
            </p:cNvSpPr>
            <p:nvPr/>
          </p:nvSpPr>
          <p:spPr bwMode="auto">
            <a:xfrm>
              <a:off x="1149" y="1566"/>
              <a:ext cx="22" cy="27"/>
            </a:xfrm>
            <a:custGeom>
              <a:avLst/>
              <a:gdLst>
                <a:gd name="T0" fmla="*/ 0 w 29"/>
                <a:gd name="T1" fmla="*/ 48 h 48"/>
                <a:gd name="T2" fmla="*/ 14 w 29"/>
                <a:gd name="T3" fmla="*/ 24 h 48"/>
                <a:gd name="T4" fmla="*/ 29 w 29"/>
                <a:gd name="T5" fmla="*/ 0 h 48"/>
              </a:gdLst>
              <a:ahLst/>
              <a:cxnLst>
                <a:cxn ang="0">
                  <a:pos x="T0" y="T1"/>
                </a:cxn>
                <a:cxn ang="0">
                  <a:pos x="T2" y="T3"/>
                </a:cxn>
                <a:cxn ang="0">
                  <a:pos x="T4" y="T5"/>
                </a:cxn>
              </a:cxnLst>
              <a:rect l="0" t="0" r="r" b="b"/>
              <a:pathLst>
                <a:path w="29" h="48">
                  <a:moveTo>
                    <a:pt x="0" y="48"/>
                  </a:moveTo>
                  <a:lnTo>
                    <a:pt x="14" y="2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575" name="Line 239"/>
            <p:cNvSpPr>
              <a:spLocks noChangeAspect="1" noChangeShapeType="1"/>
            </p:cNvSpPr>
            <p:nvPr/>
          </p:nvSpPr>
          <p:spPr bwMode="auto">
            <a:xfrm flipV="1">
              <a:off x="1171"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576" name="Freeform 240"/>
            <p:cNvSpPr>
              <a:spLocks noChangeAspect="1"/>
            </p:cNvSpPr>
            <p:nvPr/>
          </p:nvSpPr>
          <p:spPr bwMode="auto">
            <a:xfrm>
              <a:off x="1189" y="1506"/>
              <a:ext cx="22" cy="30"/>
            </a:xfrm>
            <a:custGeom>
              <a:avLst/>
              <a:gdLst>
                <a:gd name="T0" fmla="*/ 0 w 29"/>
                <a:gd name="T1" fmla="*/ 53 h 53"/>
                <a:gd name="T2" fmla="*/ 14 w 29"/>
                <a:gd name="T3" fmla="*/ 29 h 53"/>
                <a:gd name="T4" fmla="*/ 29 w 29"/>
                <a:gd name="T5" fmla="*/ 0 h 53"/>
              </a:gdLst>
              <a:ahLst/>
              <a:cxnLst>
                <a:cxn ang="0">
                  <a:pos x="T0" y="T1"/>
                </a:cxn>
                <a:cxn ang="0">
                  <a:pos x="T2" y="T3"/>
                </a:cxn>
                <a:cxn ang="0">
                  <a:pos x="T4" y="T5"/>
                </a:cxn>
              </a:cxnLst>
              <a:rect l="0" t="0" r="r" b="b"/>
              <a:pathLst>
                <a:path w="29" h="53">
                  <a:moveTo>
                    <a:pt x="0" y="53"/>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577" name="Line 241"/>
            <p:cNvSpPr>
              <a:spLocks noChangeAspect="1" noChangeShapeType="1"/>
            </p:cNvSpPr>
            <p:nvPr/>
          </p:nvSpPr>
          <p:spPr bwMode="auto">
            <a:xfrm flipV="1">
              <a:off x="1211"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578" name="Line 242"/>
            <p:cNvSpPr>
              <a:spLocks noChangeAspect="1" noChangeShapeType="1"/>
            </p:cNvSpPr>
            <p:nvPr/>
          </p:nvSpPr>
          <p:spPr bwMode="auto">
            <a:xfrm flipV="1">
              <a:off x="1228"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579" name="Freeform 243"/>
            <p:cNvSpPr>
              <a:spLocks noChangeAspect="1"/>
            </p:cNvSpPr>
            <p:nvPr/>
          </p:nvSpPr>
          <p:spPr bwMode="auto">
            <a:xfrm>
              <a:off x="1246" y="1409"/>
              <a:ext cx="22" cy="32"/>
            </a:xfrm>
            <a:custGeom>
              <a:avLst/>
              <a:gdLst>
                <a:gd name="T0" fmla="*/ 0 w 29"/>
                <a:gd name="T1" fmla="*/ 58 h 58"/>
                <a:gd name="T2" fmla="*/ 15 w 29"/>
                <a:gd name="T3" fmla="*/ 29 h 58"/>
                <a:gd name="T4" fmla="*/ 29 w 29"/>
                <a:gd name="T5" fmla="*/ 0 h 58"/>
              </a:gdLst>
              <a:ahLst/>
              <a:cxnLst>
                <a:cxn ang="0">
                  <a:pos x="T0" y="T1"/>
                </a:cxn>
                <a:cxn ang="0">
                  <a:pos x="T2" y="T3"/>
                </a:cxn>
                <a:cxn ang="0">
                  <a:pos x="T4" y="T5"/>
                </a:cxn>
              </a:cxnLst>
              <a:rect l="0" t="0" r="r" b="b"/>
              <a:pathLst>
                <a:path w="29" h="58">
                  <a:moveTo>
                    <a:pt x="0" y="58"/>
                  </a:moveTo>
                  <a:lnTo>
                    <a:pt x="15"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580" name="Line 244"/>
            <p:cNvSpPr>
              <a:spLocks noChangeAspect="1" noChangeShapeType="1"/>
            </p:cNvSpPr>
            <p:nvPr/>
          </p:nvSpPr>
          <p:spPr bwMode="auto">
            <a:xfrm flipV="1">
              <a:off x="1268"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581" name="Freeform 245"/>
            <p:cNvSpPr>
              <a:spLocks noChangeAspect="1"/>
            </p:cNvSpPr>
            <p:nvPr/>
          </p:nvSpPr>
          <p:spPr bwMode="auto">
            <a:xfrm>
              <a:off x="1286" y="1336"/>
              <a:ext cx="22" cy="38"/>
            </a:xfrm>
            <a:custGeom>
              <a:avLst/>
              <a:gdLst>
                <a:gd name="T0" fmla="*/ 0 w 29"/>
                <a:gd name="T1" fmla="*/ 67 h 67"/>
                <a:gd name="T2" fmla="*/ 15 w 29"/>
                <a:gd name="T3" fmla="*/ 33 h 67"/>
                <a:gd name="T4" fmla="*/ 29 w 29"/>
                <a:gd name="T5" fmla="*/ 0 h 67"/>
              </a:gdLst>
              <a:ahLst/>
              <a:cxnLst>
                <a:cxn ang="0">
                  <a:pos x="T0" y="T1"/>
                </a:cxn>
                <a:cxn ang="0">
                  <a:pos x="T2" y="T3"/>
                </a:cxn>
                <a:cxn ang="0">
                  <a:pos x="T4" y="T5"/>
                </a:cxn>
              </a:cxnLst>
              <a:rect l="0" t="0" r="r" b="b"/>
              <a:pathLst>
                <a:path w="29" h="67">
                  <a:moveTo>
                    <a:pt x="0" y="67"/>
                  </a:moveTo>
                  <a:lnTo>
                    <a:pt x="15" y="33"/>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582" name="Line 246"/>
            <p:cNvSpPr>
              <a:spLocks noChangeAspect="1" noChangeShapeType="1"/>
            </p:cNvSpPr>
            <p:nvPr/>
          </p:nvSpPr>
          <p:spPr bwMode="auto">
            <a:xfrm flipV="1">
              <a:off x="1308"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583" name="Line 247"/>
            <p:cNvSpPr>
              <a:spLocks noChangeAspect="1" noChangeShapeType="1"/>
            </p:cNvSpPr>
            <p:nvPr/>
          </p:nvSpPr>
          <p:spPr bwMode="auto">
            <a:xfrm flipV="1">
              <a:off x="1326"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584" name="Freeform 248"/>
            <p:cNvSpPr>
              <a:spLocks noChangeAspect="1"/>
            </p:cNvSpPr>
            <p:nvPr/>
          </p:nvSpPr>
          <p:spPr bwMode="auto">
            <a:xfrm>
              <a:off x="1344" y="1222"/>
              <a:ext cx="21"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585" name="Freeform 249"/>
            <p:cNvSpPr>
              <a:spLocks noChangeAspect="1"/>
            </p:cNvSpPr>
            <p:nvPr/>
          </p:nvSpPr>
          <p:spPr bwMode="auto">
            <a:xfrm>
              <a:off x="1365" y="1182"/>
              <a:ext cx="18" cy="40"/>
            </a:xfrm>
            <a:custGeom>
              <a:avLst/>
              <a:gdLst>
                <a:gd name="T0" fmla="*/ 0 w 24"/>
                <a:gd name="T1" fmla="*/ 72 h 72"/>
                <a:gd name="T2" fmla="*/ 9 w 24"/>
                <a:gd name="T3" fmla="*/ 34 h 72"/>
                <a:gd name="T4" fmla="*/ 24 w 24"/>
                <a:gd name="T5" fmla="*/ 0 h 72"/>
              </a:gdLst>
              <a:ahLst/>
              <a:cxnLst>
                <a:cxn ang="0">
                  <a:pos x="T0" y="T1"/>
                </a:cxn>
                <a:cxn ang="0">
                  <a:pos x="T2" y="T3"/>
                </a:cxn>
                <a:cxn ang="0">
                  <a:pos x="T4" y="T5"/>
                </a:cxn>
              </a:cxnLst>
              <a:rect l="0" t="0" r="r" b="b"/>
              <a:pathLst>
                <a:path w="24" h="72">
                  <a:moveTo>
                    <a:pt x="0" y="72"/>
                  </a:moveTo>
                  <a:lnTo>
                    <a:pt x="9" y="3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586" name="Freeform 250"/>
            <p:cNvSpPr>
              <a:spLocks noChangeAspect="1"/>
            </p:cNvSpPr>
            <p:nvPr/>
          </p:nvSpPr>
          <p:spPr bwMode="auto">
            <a:xfrm>
              <a:off x="1383" y="1144"/>
              <a:ext cx="22"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587" name="Line 251"/>
            <p:cNvSpPr>
              <a:spLocks noChangeAspect="1" noChangeShapeType="1"/>
            </p:cNvSpPr>
            <p:nvPr/>
          </p:nvSpPr>
          <p:spPr bwMode="auto">
            <a:xfrm flipV="1">
              <a:off x="1405"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588" name="Freeform 252"/>
            <p:cNvSpPr>
              <a:spLocks noChangeAspect="1"/>
            </p:cNvSpPr>
            <p:nvPr/>
          </p:nvSpPr>
          <p:spPr bwMode="auto">
            <a:xfrm>
              <a:off x="1423" y="1063"/>
              <a:ext cx="21" cy="41"/>
            </a:xfrm>
            <a:custGeom>
              <a:avLst/>
              <a:gdLst>
                <a:gd name="T0" fmla="*/ 0 w 28"/>
                <a:gd name="T1" fmla="*/ 72 h 72"/>
                <a:gd name="T2" fmla="*/ 14 w 28"/>
                <a:gd name="T3" fmla="*/ 34 h 72"/>
                <a:gd name="T4" fmla="*/ 28 w 28"/>
                <a:gd name="T5" fmla="*/ 0 h 72"/>
              </a:gdLst>
              <a:ahLst/>
              <a:cxnLst>
                <a:cxn ang="0">
                  <a:pos x="T0" y="T1"/>
                </a:cxn>
                <a:cxn ang="0">
                  <a:pos x="T2" y="T3"/>
                </a:cxn>
                <a:cxn ang="0">
                  <a:pos x="T4" y="T5"/>
                </a:cxn>
              </a:cxnLst>
              <a:rect l="0" t="0" r="r" b="b"/>
              <a:pathLst>
                <a:path w="28" h="72">
                  <a:moveTo>
                    <a:pt x="0" y="72"/>
                  </a:moveTo>
                  <a:lnTo>
                    <a:pt x="14" y="3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589" name="Line 253"/>
            <p:cNvSpPr>
              <a:spLocks noChangeAspect="1" noChangeShapeType="1"/>
            </p:cNvSpPr>
            <p:nvPr/>
          </p:nvSpPr>
          <p:spPr bwMode="auto">
            <a:xfrm flipV="1">
              <a:off x="1444"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590" name="Line 254"/>
            <p:cNvSpPr>
              <a:spLocks noChangeAspect="1" noChangeShapeType="1"/>
            </p:cNvSpPr>
            <p:nvPr/>
          </p:nvSpPr>
          <p:spPr bwMode="auto">
            <a:xfrm flipV="1">
              <a:off x="1462"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591" name="Freeform 255"/>
            <p:cNvSpPr>
              <a:spLocks noChangeAspect="1"/>
            </p:cNvSpPr>
            <p:nvPr/>
          </p:nvSpPr>
          <p:spPr bwMode="auto">
            <a:xfrm>
              <a:off x="1480" y="945"/>
              <a:ext cx="22" cy="40"/>
            </a:xfrm>
            <a:custGeom>
              <a:avLst/>
              <a:gdLst>
                <a:gd name="T0" fmla="*/ 0 w 29"/>
                <a:gd name="T1" fmla="*/ 72 h 72"/>
                <a:gd name="T2" fmla="*/ 15 w 29"/>
                <a:gd name="T3" fmla="*/ 34 h 72"/>
                <a:gd name="T4" fmla="*/ 29 w 29"/>
                <a:gd name="T5" fmla="*/ 0 h 72"/>
              </a:gdLst>
              <a:ahLst/>
              <a:cxnLst>
                <a:cxn ang="0">
                  <a:pos x="T0" y="T1"/>
                </a:cxn>
                <a:cxn ang="0">
                  <a:pos x="T2" y="T3"/>
                </a:cxn>
                <a:cxn ang="0">
                  <a:pos x="T4" y="T5"/>
                </a:cxn>
              </a:cxnLst>
              <a:rect l="0" t="0" r="r" b="b"/>
              <a:pathLst>
                <a:path w="29" h="72">
                  <a:moveTo>
                    <a:pt x="0" y="72"/>
                  </a:moveTo>
                  <a:lnTo>
                    <a:pt x="15"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592" name="Line 256"/>
            <p:cNvSpPr>
              <a:spLocks noChangeAspect="1" noChangeShapeType="1"/>
            </p:cNvSpPr>
            <p:nvPr/>
          </p:nvSpPr>
          <p:spPr bwMode="auto">
            <a:xfrm flipV="1">
              <a:off x="1502"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593" name="Freeform 257"/>
            <p:cNvSpPr>
              <a:spLocks noChangeAspect="1"/>
            </p:cNvSpPr>
            <p:nvPr/>
          </p:nvSpPr>
          <p:spPr bwMode="auto">
            <a:xfrm>
              <a:off x="1520" y="872"/>
              <a:ext cx="22" cy="35"/>
            </a:xfrm>
            <a:custGeom>
              <a:avLst/>
              <a:gdLst>
                <a:gd name="T0" fmla="*/ 0 w 29"/>
                <a:gd name="T1" fmla="*/ 62 h 62"/>
                <a:gd name="T2" fmla="*/ 14 w 29"/>
                <a:gd name="T3" fmla="*/ 28 h 62"/>
                <a:gd name="T4" fmla="*/ 29 w 29"/>
                <a:gd name="T5" fmla="*/ 0 h 62"/>
              </a:gdLst>
              <a:ahLst/>
              <a:cxnLst>
                <a:cxn ang="0">
                  <a:pos x="T0" y="T1"/>
                </a:cxn>
                <a:cxn ang="0">
                  <a:pos x="T2" y="T3"/>
                </a:cxn>
                <a:cxn ang="0">
                  <a:pos x="T4" y="T5"/>
                </a:cxn>
              </a:cxnLst>
              <a:rect l="0" t="0" r="r" b="b"/>
              <a:pathLst>
                <a:path w="29" h="62">
                  <a:moveTo>
                    <a:pt x="0" y="62"/>
                  </a:moveTo>
                  <a:lnTo>
                    <a:pt x="14" y="28"/>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594" name="Line 258"/>
            <p:cNvSpPr>
              <a:spLocks noChangeAspect="1" noChangeShapeType="1"/>
            </p:cNvSpPr>
            <p:nvPr/>
          </p:nvSpPr>
          <p:spPr bwMode="auto">
            <a:xfrm flipV="1">
              <a:off x="1542"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595" name="Line 259"/>
            <p:cNvSpPr>
              <a:spLocks noChangeAspect="1" noChangeShapeType="1"/>
            </p:cNvSpPr>
            <p:nvPr/>
          </p:nvSpPr>
          <p:spPr bwMode="auto">
            <a:xfrm flipV="1">
              <a:off x="1560"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596" name="Freeform 260"/>
            <p:cNvSpPr>
              <a:spLocks noChangeAspect="1"/>
            </p:cNvSpPr>
            <p:nvPr/>
          </p:nvSpPr>
          <p:spPr bwMode="auto">
            <a:xfrm>
              <a:off x="1578" y="769"/>
              <a:ext cx="22" cy="33"/>
            </a:xfrm>
            <a:custGeom>
              <a:avLst/>
              <a:gdLst>
                <a:gd name="T0" fmla="*/ 0 w 29"/>
                <a:gd name="T1" fmla="*/ 58 h 58"/>
                <a:gd name="T2" fmla="*/ 14 w 29"/>
                <a:gd name="T3" fmla="*/ 29 h 58"/>
                <a:gd name="T4" fmla="*/ 29 w 29"/>
                <a:gd name="T5" fmla="*/ 0 h 58"/>
              </a:gdLst>
              <a:ahLst/>
              <a:cxnLst>
                <a:cxn ang="0">
                  <a:pos x="T0" y="T1"/>
                </a:cxn>
                <a:cxn ang="0">
                  <a:pos x="T2" y="T3"/>
                </a:cxn>
                <a:cxn ang="0">
                  <a:pos x="T4" y="T5"/>
                </a:cxn>
              </a:cxnLst>
              <a:rect l="0" t="0" r="r" b="b"/>
              <a:pathLst>
                <a:path w="29" h="58">
                  <a:moveTo>
                    <a:pt x="0" y="58"/>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597" name="Line 261"/>
            <p:cNvSpPr>
              <a:spLocks noChangeAspect="1" noChangeShapeType="1"/>
            </p:cNvSpPr>
            <p:nvPr/>
          </p:nvSpPr>
          <p:spPr bwMode="auto">
            <a:xfrm flipV="1">
              <a:off x="1600"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598" name="Freeform 262"/>
            <p:cNvSpPr>
              <a:spLocks noChangeAspect="1"/>
            </p:cNvSpPr>
            <p:nvPr/>
          </p:nvSpPr>
          <p:spPr bwMode="auto">
            <a:xfrm>
              <a:off x="1618" y="712"/>
              <a:ext cx="21" cy="27"/>
            </a:xfrm>
            <a:custGeom>
              <a:avLst/>
              <a:gdLst>
                <a:gd name="T0" fmla="*/ 0 w 28"/>
                <a:gd name="T1" fmla="*/ 48 h 48"/>
                <a:gd name="T2" fmla="*/ 14 w 28"/>
                <a:gd name="T3" fmla="*/ 24 h 48"/>
                <a:gd name="T4" fmla="*/ 28 w 28"/>
                <a:gd name="T5" fmla="*/ 0 h 48"/>
              </a:gdLst>
              <a:ahLst/>
              <a:cxnLst>
                <a:cxn ang="0">
                  <a:pos x="T0" y="T1"/>
                </a:cxn>
                <a:cxn ang="0">
                  <a:pos x="T2" y="T3"/>
                </a:cxn>
                <a:cxn ang="0">
                  <a:pos x="T4" y="T5"/>
                </a:cxn>
              </a:cxnLst>
              <a:rect l="0" t="0" r="r" b="b"/>
              <a:pathLst>
                <a:path w="28" h="48">
                  <a:moveTo>
                    <a:pt x="0" y="48"/>
                  </a:moveTo>
                  <a:lnTo>
                    <a:pt x="14" y="2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599" name="Freeform 263"/>
            <p:cNvSpPr>
              <a:spLocks noChangeAspect="1"/>
            </p:cNvSpPr>
            <p:nvPr/>
          </p:nvSpPr>
          <p:spPr bwMode="auto">
            <a:xfrm>
              <a:off x="1639" y="686"/>
              <a:ext cx="18" cy="26"/>
            </a:xfrm>
            <a:custGeom>
              <a:avLst/>
              <a:gdLst>
                <a:gd name="T0" fmla="*/ 0 w 24"/>
                <a:gd name="T1" fmla="*/ 47 h 47"/>
                <a:gd name="T2" fmla="*/ 10 w 24"/>
                <a:gd name="T3" fmla="*/ 24 h 47"/>
                <a:gd name="T4" fmla="*/ 24 w 24"/>
                <a:gd name="T5" fmla="*/ 0 h 47"/>
              </a:gdLst>
              <a:ahLst/>
              <a:cxnLst>
                <a:cxn ang="0">
                  <a:pos x="T0" y="T1"/>
                </a:cxn>
                <a:cxn ang="0">
                  <a:pos x="T2" y="T3"/>
                </a:cxn>
                <a:cxn ang="0">
                  <a:pos x="T4" y="T5"/>
                </a:cxn>
              </a:cxnLst>
              <a:rect l="0" t="0" r="r" b="b"/>
              <a:pathLst>
                <a:path w="24" h="47">
                  <a:moveTo>
                    <a:pt x="0" y="47"/>
                  </a:moveTo>
                  <a:lnTo>
                    <a:pt x="10" y="2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600" name="Freeform 264"/>
            <p:cNvSpPr>
              <a:spLocks noChangeAspect="1"/>
            </p:cNvSpPr>
            <p:nvPr/>
          </p:nvSpPr>
          <p:spPr bwMode="auto">
            <a:xfrm>
              <a:off x="1657" y="664"/>
              <a:ext cx="21" cy="22"/>
            </a:xfrm>
            <a:custGeom>
              <a:avLst/>
              <a:gdLst>
                <a:gd name="T0" fmla="*/ 0 w 29"/>
                <a:gd name="T1" fmla="*/ 39 h 39"/>
                <a:gd name="T2" fmla="*/ 15 w 29"/>
                <a:gd name="T3" fmla="*/ 19 h 39"/>
                <a:gd name="T4" fmla="*/ 29 w 29"/>
                <a:gd name="T5" fmla="*/ 0 h 39"/>
              </a:gdLst>
              <a:ahLst/>
              <a:cxnLst>
                <a:cxn ang="0">
                  <a:pos x="T0" y="T1"/>
                </a:cxn>
                <a:cxn ang="0">
                  <a:pos x="T2" y="T3"/>
                </a:cxn>
                <a:cxn ang="0">
                  <a:pos x="T4" y="T5"/>
                </a:cxn>
              </a:cxnLst>
              <a:rect l="0" t="0" r="r" b="b"/>
              <a:pathLst>
                <a:path w="29" h="39">
                  <a:moveTo>
                    <a:pt x="0" y="39"/>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601" name="Freeform 265"/>
            <p:cNvSpPr>
              <a:spLocks noChangeAspect="1"/>
            </p:cNvSpPr>
            <p:nvPr/>
          </p:nvSpPr>
          <p:spPr bwMode="auto">
            <a:xfrm>
              <a:off x="1678" y="643"/>
              <a:ext cx="18" cy="21"/>
            </a:xfrm>
            <a:custGeom>
              <a:avLst/>
              <a:gdLst>
                <a:gd name="T0" fmla="*/ 0 w 24"/>
                <a:gd name="T1" fmla="*/ 38 h 38"/>
                <a:gd name="T2" fmla="*/ 15 w 24"/>
                <a:gd name="T3" fmla="*/ 19 h 38"/>
                <a:gd name="T4" fmla="*/ 24 w 24"/>
                <a:gd name="T5" fmla="*/ 0 h 38"/>
              </a:gdLst>
              <a:ahLst/>
              <a:cxnLst>
                <a:cxn ang="0">
                  <a:pos x="T0" y="T1"/>
                </a:cxn>
                <a:cxn ang="0">
                  <a:pos x="T2" y="T3"/>
                </a:cxn>
                <a:cxn ang="0">
                  <a:pos x="T4" y="T5"/>
                </a:cxn>
              </a:cxnLst>
              <a:rect l="0" t="0" r="r" b="b"/>
              <a:pathLst>
                <a:path w="24" h="38">
                  <a:moveTo>
                    <a:pt x="0" y="38"/>
                  </a:moveTo>
                  <a:lnTo>
                    <a:pt x="15" y="19"/>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602" name="Freeform 266"/>
            <p:cNvSpPr>
              <a:spLocks noChangeAspect="1"/>
            </p:cNvSpPr>
            <p:nvPr/>
          </p:nvSpPr>
          <p:spPr bwMode="auto">
            <a:xfrm>
              <a:off x="1696" y="626"/>
              <a:ext cx="18" cy="17"/>
            </a:xfrm>
            <a:custGeom>
              <a:avLst/>
              <a:gdLst>
                <a:gd name="T0" fmla="*/ 0 w 24"/>
                <a:gd name="T1" fmla="*/ 29 h 29"/>
                <a:gd name="T2" fmla="*/ 10 w 24"/>
                <a:gd name="T3" fmla="*/ 14 h 29"/>
                <a:gd name="T4" fmla="*/ 24 w 24"/>
                <a:gd name="T5" fmla="*/ 0 h 29"/>
              </a:gdLst>
              <a:ahLst/>
              <a:cxnLst>
                <a:cxn ang="0">
                  <a:pos x="T0" y="T1"/>
                </a:cxn>
                <a:cxn ang="0">
                  <a:pos x="T2" y="T3"/>
                </a:cxn>
                <a:cxn ang="0">
                  <a:pos x="T4" y="T5"/>
                </a:cxn>
              </a:cxnLst>
              <a:rect l="0" t="0" r="r" b="b"/>
              <a:pathLst>
                <a:path w="24" h="29">
                  <a:moveTo>
                    <a:pt x="0" y="29"/>
                  </a:moveTo>
                  <a:lnTo>
                    <a:pt x="10" y="1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603" name="Freeform 267"/>
            <p:cNvSpPr>
              <a:spLocks noChangeAspect="1"/>
            </p:cNvSpPr>
            <p:nvPr/>
          </p:nvSpPr>
          <p:spPr bwMode="auto">
            <a:xfrm>
              <a:off x="1714" y="610"/>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604" name="Line 268"/>
            <p:cNvSpPr>
              <a:spLocks noChangeAspect="1" noChangeShapeType="1"/>
            </p:cNvSpPr>
            <p:nvPr/>
          </p:nvSpPr>
          <p:spPr bwMode="auto">
            <a:xfrm flipV="1">
              <a:off x="1736"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605" name="Freeform 269"/>
            <p:cNvSpPr>
              <a:spLocks noChangeAspect="1"/>
            </p:cNvSpPr>
            <p:nvPr/>
          </p:nvSpPr>
          <p:spPr bwMode="auto">
            <a:xfrm>
              <a:off x="1754" y="591"/>
              <a:ext cx="22" cy="8"/>
            </a:xfrm>
            <a:custGeom>
              <a:avLst/>
              <a:gdLst>
                <a:gd name="T0" fmla="*/ 0 w 29"/>
                <a:gd name="T1" fmla="*/ 14 h 14"/>
                <a:gd name="T2" fmla="*/ 14 w 29"/>
                <a:gd name="T3" fmla="*/ 4 h 14"/>
                <a:gd name="T4" fmla="*/ 29 w 29"/>
                <a:gd name="T5" fmla="*/ 0 h 14"/>
              </a:gdLst>
              <a:ahLst/>
              <a:cxnLst>
                <a:cxn ang="0">
                  <a:pos x="T0" y="T1"/>
                </a:cxn>
                <a:cxn ang="0">
                  <a:pos x="T2" y="T3"/>
                </a:cxn>
                <a:cxn ang="0">
                  <a:pos x="T4" y="T5"/>
                </a:cxn>
              </a:cxnLst>
              <a:rect l="0" t="0" r="r" b="b"/>
              <a:pathLst>
                <a:path w="29" h="14">
                  <a:moveTo>
                    <a:pt x="0" y="14"/>
                  </a:moveTo>
                  <a:lnTo>
                    <a:pt x="14" y="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606" name="Freeform 270"/>
            <p:cNvSpPr>
              <a:spLocks noChangeAspect="1"/>
            </p:cNvSpPr>
            <p:nvPr/>
          </p:nvSpPr>
          <p:spPr bwMode="auto">
            <a:xfrm>
              <a:off x="1776" y="586"/>
              <a:ext cx="18" cy="5"/>
            </a:xfrm>
            <a:custGeom>
              <a:avLst/>
              <a:gdLst>
                <a:gd name="T0" fmla="*/ 0 w 24"/>
                <a:gd name="T1" fmla="*/ 10 h 10"/>
                <a:gd name="T2" fmla="*/ 14 w 24"/>
                <a:gd name="T3" fmla="*/ 5 h 10"/>
                <a:gd name="T4" fmla="*/ 24 w 24"/>
                <a:gd name="T5" fmla="*/ 0 h 10"/>
              </a:gdLst>
              <a:ahLst/>
              <a:cxnLst>
                <a:cxn ang="0">
                  <a:pos x="T0" y="T1"/>
                </a:cxn>
                <a:cxn ang="0">
                  <a:pos x="T2" y="T3"/>
                </a:cxn>
                <a:cxn ang="0">
                  <a:pos x="T4" y="T5"/>
                </a:cxn>
              </a:cxnLst>
              <a:rect l="0" t="0" r="r" b="b"/>
              <a:pathLst>
                <a:path w="24" h="10">
                  <a:moveTo>
                    <a:pt x="0" y="10"/>
                  </a:moveTo>
                  <a:lnTo>
                    <a:pt x="14" y="5"/>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607" name="Freeform 271"/>
            <p:cNvSpPr>
              <a:spLocks noChangeAspect="1"/>
            </p:cNvSpPr>
            <p:nvPr/>
          </p:nvSpPr>
          <p:spPr bwMode="auto">
            <a:xfrm>
              <a:off x="1794" y="586"/>
              <a:ext cx="18" cy="0"/>
            </a:xfrm>
            <a:custGeom>
              <a:avLst/>
              <a:gdLst>
                <a:gd name="T0" fmla="*/ 0 w 24"/>
                <a:gd name="T1" fmla="*/ 9 w 24"/>
                <a:gd name="T2" fmla="*/ 24 w 24"/>
              </a:gdLst>
              <a:ahLst/>
              <a:cxnLst>
                <a:cxn ang="0">
                  <a:pos x="T0" y="0"/>
                </a:cxn>
                <a:cxn ang="0">
                  <a:pos x="T1" y="0"/>
                </a:cxn>
                <a:cxn ang="0">
                  <a:pos x="T2" y="0"/>
                </a:cxn>
              </a:cxnLst>
              <a:rect l="0" t="0" r="r" b="b"/>
              <a:pathLst>
                <a:path w="24">
                  <a:moveTo>
                    <a:pt x="0" y="0"/>
                  </a:moveTo>
                  <a:lnTo>
                    <a:pt x="9"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608" name="Freeform 272"/>
            <p:cNvSpPr>
              <a:spLocks noChangeAspect="1"/>
            </p:cNvSpPr>
            <p:nvPr/>
          </p:nvSpPr>
          <p:spPr bwMode="auto">
            <a:xfrm>
              <a:off x="1812" y="586"/>
              <a:ext cx="21" cy="0"/>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609" name="Freeform 273"/>
            <p:cNvSpPr>
              <a:spLocks noChangeAspect="1"/>
            </p:cNvSpPr>
            <p:nvPr/>
          </p:nvSpPr>
          <p:spPr bwMode="auto">
            <a:xfrm>
              <a:off x="1833" y="586"/>
              <a:ext cx="18" cy="5"/>
            </a:xfrm>
            <a:custGeom>
              <a:avLst/>
              <a:gdLst>
                <a:gd name="T0" fmla="*/ 0 w 24"/>
                <a:gd name="T1" fmla="*/ 0 h 10"/>
                <a:gd name="T2" fmla="*/ 10 w 24"/>
                <a:gd name="T3" fmla="*/ 5 h 10"/>
                <a:gd name="T4" fmla="*/ 24 w 24"/>
                <a:gd name="T5" fmla="*/ 10 h 10"/>
              </a:gdLst>
              <a:ahLst/>
              <a:cxnLst>
                <a:cxn ang="0">
                  <a:pos x="T0" y="T1"/>
                </a:cxn>
                <a:cxn ang="0">
                  <a:pos x="T2" y="T3"/>
                </a:cxn>
                <a:cxn ang="0">
                  <a:pos x="T4" y="T5"/>
                </a:cxn>
              </a:cxnLst>
              <a:rect l="0" t="0" r="r" b="b"/>
              <a:pathLst>
                <a:path w="24" h="10">
                  <a:moveTo>
                    <a:pt x="0" y="0"/>
                  </a:moveTo>
                  <a:lnTo>
                    <a:pt x="10" y="5"/>
                  </a:lnTo>
                  <a:lnTo>
                    <a:pt x="24"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610" name="Freeform 274"/>
            <p:cNvSpPr>
              <a:spLocks noChangeAspect="1"/>
            </p:cNvSpPr>
            <p:nvPr/>
          </p:nvSpPr>
          <p:spPr bwMode="auto">
            <a:xfrm>
              <a:off x="1851" y="591"/>
              <a:ext cx="22" cy="8"/>
            </a:xfrm>
            <a:custGeom>
              <a:avLst/>
              <a:gdLst>
                <a:gd name="T0" fmla="*/ 0 w 29"/>
                <a:gd name="T1" fmla="*/ 0 h 14"/>
                <a:gd name="T2" fmla="*/ 15 w 29"/>
                <a:gd name="T3" fmla="*/ 4 h 14"/>
                <a:gd name="T4" fmla="*/ 29 w 29"/>
                <a:gd name="T5" fmla="*/ 14 h 14"/>
              </a:gdLst>
              <a:ahLst/>
              <a:cxnLst>
                <a:cxn ang="0">
                  <a:pos x="T0" y="T1"/>
                </a:cxn>
                <a:cxn ang="0">
                  <a:pos x="T2" y="T3"/>
                </a:cxn>
                <a:cxn ang="0">
                  <a:pos x="T4" y="T5"/>
                </a:cxn>
              </a:cxnLst>
              <a:rect l="0" t="0" r="r" b="b"/>
              <a:pathLst>
                <a:path w="29" h="14">
                  <a:moveTo>
                    <a:pt x="0" y="0"/>
                  </a:moveTo>
                  <a:lnTo>
                    <a:pt x="15" y="4"/>
                  </a:lnTo>
                  <a:lnTo>
                    <a:pt x="29" y="1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611" name="Line 275"/>
            <p:cNvSpPr>
              <a:spLocks noChangeAspect="1" noChangeShapeType="1"/>
            </p:cNvSpPr>
            <p:nvPr/>
          </p:nvSpPr>
          <p:spPr bwMode="auto">
            <a:xfrm>
              <a:off x="1873"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612" name="Freeform 276"/>
            <p:cNvSpPr>
              <a:spLocks noChangeAspect="1"/>
            </p:cNvSpPr>
            <p:nvPr/>
          </p:nvSpPr>
          <p:spPr bwMode="auto">
            <a:xfrm>
              <a:off x="1891" y="610"/>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613" name="Freeform 277"/>
            <p:cNvSpPr>
              <a:spLocks noChangeAspect="1"/>
            </p:cNvSpPr>
            <p:nvPr/>
          </p:nvSpPr>
          <p:spPr bwMode="auto">
            <a:xfrm>
              <a:off x="1913" y="626"/>
              <a:ext cx="18" cy="17"/>
            </a:xfrm>
            <a:custGeom>
              <a:avLst/>
              <a:gdLst>
                <a:gd name="T0" fmla="*/ 0 w 24"/>
                <a:gd name="T1" fmla="*/ 0 h 29"/>
                <a:gd name="T2" fmla="*/ 14 w 24"/>
                <a:gd name="T3" fmla="*/ 14 h 29"/>
                <a:gd name="T4" fmla="*/ 24 w 24"/>
                <a:gd name="T5" fmla="*/ 29 h 29"/>
              </a:gdLst>
              <a:ahLst/>
              <a:cxnLst>
                <a:cxn ang="0">
                  <a:pos x="T0" y="T1"/>
                </a:cxn>
                <a:cxn ang="0">
                  <a:pos x="T2" y="T3"/>
                </a:cxn>
                <a:cxn ang="0">
                  <a:pos x="T4" y="T5"/>
                </a:cxn>
              </a:cxnLst>
              <a:rect l="0" t="0" r="r" b="b"/>
              <a:pathLst>
                <a:path w="24" h="29">
                  <a:moveTo>
                    <a:pt x="0" y="0"/>
                  </a:moveTo>
                  <a:lnTo>
                    <a:pt x="14" y="14"/>
                  </a:lnTo>
                  <a:lnTo>
                    <a:pt x="24"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614" name="Freeform 278"/>
            <p:cNvSpPr>
              <a:spLocks noChangeAspect="1"/>
            </p:cNvSpPr>
            <p:nvPr/>
          </p:nvSpPr>
          <p:spPr bwMode="auto">
            <a:xfrm>
              <a:off x="1931" y="643"/>
              <a:ext cx="18" cy="21"/>
            </a:xfrm>
            <a:custGeom>
              <a:avLst/>
              <a:gdLst>
                <a:gd name="T0" fmla="*/ 0 w 24"/>
                <a:gd name="T1" fmla="*/ 0 h 38"/>
                <a:gd name="T2" fmla="*/ 9 w 24"/>
                <a:gd name="T3" fmla="*/ 19 h 38"/>
                <a:gd name="T4" fmla="*/ 24 w 24"/>
                <a:gd name="T5" fmla="*/ 38 h 38"/>
              </a:gdLst>
              <a:ahLst/>
              <a:cxnLst>
                <a:cxn ang="0">
                  <a:pos x="T0" y="T1"/>
                </a:cxn>
                <a:cxn ang="0">
                  <a:pos x="T2" y="T3"/>
                </a:cxn>
                <a:cxn ang="0">
                  <a:pos x="T4" y="T5"/>
                </a:cxn>
              </a:cxnLst>
              <a:rect l="0" t="0" r="r" b="b"/>
              <a:pathLst>
                <a:path w="24" h="38">
                  <a:moveTo>
                    <a:pt x="0" y="0"/>
                  </a:moveTo>
                  <a:lnTo>
                    <a:pt x="9" y="19"/>
                  </a:lnTo>
                  <a:lnTo>
                    <a:pt x="24" y="3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615" name="Freeform 279"/>
            <p:cNvSpPr>
              <a:spLocks noChangeAspect="1"/>
            </p:cNvSpPr>
            <p:nvPr/>
          </p:nvSpPr>
          <p:spPr bwMode="auto">
            <a:xfrm>
              <a:off x="1949" y="664"/>
              <a:ext cx="21" cy="22"/>
            </a:xfrm>
            <a:custGeom>
              <a:avLst/>
              <a:gdLst>
                <a:gd name="T0" fmla="*/ 0 w 29"/>
                <a:gd name="T1" fmla="*/ 0 h 39"/>
                <a:gd name="T2" fmla="*/ 14 w 29"/>
                <a:gd name="T3" fmla="*/ 19 h 39"/>
                <a:gd name="T4" fmla="*/ 29 w 29"/>
                <a:gd name="T5" fmla="*/ 39 h 39"/>
              </a:gdLst>
              <a:ahLst/>
              <a:cxnLst>
                <a:cxn ang="0">
                  <a:pos x="T0" y="T1"/>
                </a:cxn>
                <a:cxn ang="0">
                  <a:pos x="T2" y="T3"/>
                </a:cxn>
                <a:cxn ang="0">
                  <a:pos x="T4" y="T5"/>
                </a:cxn>
              </a:cxnLst>
              <a:rect l="0" t="0" r="r" b="b"/>
              <a:pathLst>
                <a:path w="29" h="39">
                  <a:moveTo>
                    <a:pt x="0" y="0"/>
                  </a:moveTo>
                  <a:lnTo>
                    <a:pt x="14" y="19"/>
                  </a:lnTo>
                  <a:lnTo>
                    <a:pt x="29" y="3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616" name="Freeform 280"/>
            <p:cNvSpPr>
              <a:spLocks noChangeAspect="1"/>
            </p:cNvSpPr>
            <p:nvPr/>
          </p:nvSpPr>
          <p:spPr bwMode="auto">
            <a:xfrm>
              <a:off x="1970" y="686"/>
              <a:ext cx="18" cy="26"/>
            </a:xfrm>
            <a:custGeom>
              <a:avLst/>
              <a:gdLst>
                <a:gd name="T0" fmla="*/ 0 w 24"/>
                <a:gd name="T1" fmla="*/ 0 h 47"/>
                <a:gd name="T2" fmla="*/ 9 w 24"/>
                <a:gd name="T3" fmla="*/ 24 h 47"/>
                <a:gd name="T4" fmla="*/ 24 w 24"/>
                <a:gd name="T5" fmla="*/ 47 h 47"/>
              </a:gdLst>
              <a:ahLst/>
              <a:cxnLst>
                <a:cxn ang="0">
                  <a:pos x="T0" y="T1"/>
                </a:cxn>
                <a:cxn ang="0">
                  <a:pos x="T2" y="T3"/>
                </a:cxn>
                <a:cxn ang="0">
                  <a:pos x="T4" y="T5"/>
                </a:cxn>
              </a:cxnLst>
              <a:rect l="0" t="0" r="r" b="b"/>
              <a:pathLst>
                <a:path w="24" h="47">
                  <a:moveTo>
                    <a:pt x="0" y="0"/>
                  </a:moveTo>
                  <a:lnTo>
                    <a:pt x="9" y="24"/>
                  </a:lnTo>
                  <a:lnTo>
                    <a:pt x="24" y="4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617" name="Freeform 281"/>
            <p:cNvSpPr>
              <a:spLocks noChangeAspect="1"/>
            </p:cNvSpPr>
            <p:nvPr/>
          </p:nvSpPr>
          <p:spPr bwMode="auto">
            <a:xfrm>
              <a:off x="1988" y="712"/>
              <a:ext cx="21" cy="27"/>
            </a:xfrm>
            <a:custGeom>
              <a:avLst/>
              <a:gdLst>
                <a:gd name="T0" fmla="*/ 0 w 28"/>
                <a:gd name="T1" fmla="*/ 0 h 48"/>
                <a:gd name="T2" fmla="*/ 14 w 28"/>
                <a:gd name="T3" fmla="*/ 24 h 48"/>
                <a:gd name="T4" fmla="*/ 28 w 28"/>
                <a:gd name="T5" fmla="*/ 48 h 48"/>
              </a:gdLst>
              <a:ahLst/>
              <a:cxnLst>
                <a:cxn ang="0">
                  <a:pos x="T0" y="T1"/>
                </a:cxn>
                <a:cxn ang="0">
                  <a:pos x="T2" y="T3"/>
                </a:cxn>
                <a:cxn ang="0">
                  <a:pos x="T4" y="T5"/>
                </a:cxn>
              </a:cxnLst>
              <a:rect l="0" t="0" r="r" b="b"/>
              <a:pathLst>
                <a:path w="28" h="48">
                  <a:moveTo>
                    <a:pt x="0" y="0"/>
                  </a:moveTo>
                  <a:lnTo>
                    <a:pt x="14" y="24"/>
                  </a:lnTo>
                  <a:lnTo>
                    <a:pt x="28"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618" name="Line 282"/>
            <p:cNvSpPr>
              <a:spLocks noChangeAspect="1" noChangeShapeType="1"/>
            </p:cNvSpPr>
            <p:nvPr/>
          </p:nvSpPr>
          <p:spPr bwMode="auto">
            <a:xfrm>
              <a:off x="2009"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619" name="Freeform 283"/>
            <p:cNvSpPr>
              <a:spLocks noChangeAspect="1"/>
            </p:cNvSpPr>
            <p:nvPr/>
          </p:nvSpPr>
          <p:spPr bwMode="auto">
            <a:xfrm>
              <a:off x="2027" y="769"/>
              <a:ext cx="22" cy="33"/>
            </a:xfrm>
            <a:custGeom>
              <a:avLst/>
              <a:gdLst>
                <a:gd name="T0" fmla="*/ 0 w 29"/>
                <a:gd name="T1" fmla="*/ 0 h 58"/>
                <a:gd name="T2" fmla="*/ 15 w 29"/>
                <a:gd name="T3" fmla="*/ 29 h 58"/>
                <a:gd name="T4" fmla="*/ 29 w 29"/>
                <a:gd name="T5" fmla="*/ 58 h 58"/>
              </a:gdLst>
              <a:ahLst/>
              <a:cxnLst>
                <a:cxn ang="0">
                  <a:pos x="T0" y="T1"/>
                </a:cxn>
                <a:cxn ang="0">
                  <a:pos x="T2" y="T3"/>
                </a:cxn>
                <a:cxn ang="0">
                  <a:pos x="T4" y="T5"/>
                </a:cxn>
              </a:cxnLst>
              <a:rect l="0" t="0" r="r" b="b"/>
              <a:pathLst>
                <a:path w="29" h="58">
                  <a:moveTo>
                    <a:pt x="0" y="0"/>
                  </a:moveTo>
                  <a:lnTo>
                    <a:pt x="15"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620" name="Line 284"/>
            <p:cNvSpPr>
              <a:spLocks noChangeAspect="1" noChangeShapeType="1"/>
            </p:cNvSpPr>
            <p:nvPr/>
          </p:nvSpPr>
          <p:spPr bwMode="auto">
            <a:xfrm>
              <a:off x="2049"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621" name="Line 285"/>
            <p:cNvSpPr>
              <a:spLocks noChangeAspect="1" noChangeShapeType="1"/>
            </p:cNvSpPr>
            <p:nvPr/>
          </p:nvSpPr>
          <p:spPr bwMode="auto">
            <a:xfrm>
              <a:off x="2067"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622" name="Freeform 286"/>
            <p:cNvSpPr>
              <a:spLocks noChangeAspect="1"/>
            </p:cNvSpPr>
            <p:nvPr/>
          </p:nvSpPr>
          <p:spPr bwMode="auto">
            <a:xfrm>
              <a:off x="2085" y="872"/>
              <a:ext cx="22" cy="35"/>
            </a:xfrm>
            <a:custGeom>
              <a:avLst/>
              <a:gdLst>
                <a:gd name="T0" fmla="*/ 0 w 29"/>
                <a:gd name="T1" fmla="*/ 0 h 62"/>
                <a:gd name="T2" fmla="*/ 15 w 29"/>
                <a:gd name="T3" fmla="*/ 28 h 62"/>
                <a:gd name="T4" fmla="*/ 29 w 29"/>
                <a:gd name="T5" fmla="*/ 62 h 62"/>
              </a:gdLst>
              <a:ahLst/>
              <a:cxnLst>
                <a:cxn ang="0">
                  <a:pos x="T0" y="T1"/>
                </a:cxn>
                <a:cxn ang="0">
                  <a:pos x="T2" y="T3"/>
                </a:cxn>
                <a:cxn ang="0">
                  <a:pos x="T4" y="T5"/>
                </a:cxn>
              </a:cxnLst>
              <a:rect l="0" t="0" r="r" b="b"/>
              <a:pathLst>
                <a:path w="29" h="62">
                  <a:moveTo>
                    <a:pt x="0" y="0"/>
                  </a:moveTo>
                  <a:lnTo>
                    <a:pt x="15" y="28"/>
                  </a:lnTo>
                  <a:lnTo>
                    <a:pt x="29" y="6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623" name="Line 287"/>
            <p:cNvSpPr>
              <a:spLocks noChangeAspect="1" noChangeShapeType="1"/>
            </p:cNvSpPr>
            <p:nvPr/>
          </p:nvSpPr>
          <p:spPr bwMode="auto">
            <a:xfrm>
              <a:off x="2107"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624" name="Freeform 288"/>
            <p:cNvSpPr>
              <a:spLocks noChangeAspect="1"/>
            </p:cNvSpPr>
            <p:nvPr/>
          </p:nvSpPr>
          <p:spPr bwMode="auto">
            <a:xfrm>
              <a:off x="2125" y="945"/>
              <a:ext cx="22" cy="40"/>
            </a:xfrm>
            <a:custGeom>
              <a:avLst/>
              <a:gdLst>
                <a:gd name="T0" fmla="*/ 0 w 29"/>
                <a:gd name="T1" fmla="*/ 0 h 72"/>
                <a:gd name="T2" fmla="*/ 14 w 29"/>
                <a:gd name="T3" fmla="*/ 34 h 72"/>
                <a:gd name="T4" fmla="*/ 29 w 29"/>
                <a:gd name="T5" fmla="*/ 72 h 72"/>
              </a:gdLst>
              <a:ahLst/>
              <a:cxnLst>
                <a:cxn ang="0">
                  <a:pos x="T0" y="T1"/>
                </a:cxn>
                <a:cxn ang="0">
                  <a:pos x="T2" y="T3"/>
                </a:cxn>
                <a:cxn ang="0">
                  <a:pos x="T4" y="T5"/>
                </a:cxn>
              </a:cxnLst>
              <a:rect l="0" t="0" r="r" b="b"/>
              <a:pathLst>
                <a:path w="29" h="72">
                  <a:moveTo>
                    <a:pt x="0" y="0"/>
                  </a:moveTo>
                  <a:lnTo>
                    <a:pt x="14" y="34"/>
                  </a:lnTo>
                  <a:lnTo>
                    <a:pt x="29"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625" name="Line 289"/>
            <p:cNvSpPr>
              <a:spLocks noChangeAspect="1" noChangeShapeType="1"/>
            </p:cNvSpPr>
            <p:nvPr/>
          </p:nvSpPr>
          <p:spPr bwMode="auto">
            <a:xfrm>
              <a:off x="2147"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626" name="Line 290"/>
            <p:cNvSpPr>
              <a:spLocks noChangeAspect="1" noChangeShapeType="1"/>
            </p:cNvSpPr>
            <p:nvPr/>
          </p:nvSpPr>
          <p:spPr bwMode="auto">
            <a:xfrm>
              <a:off x="2165"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627" name="Freeform 291"/>
            <p:cNvSpPr>
              <a:spLocks noChangeAspect="1"/>
            </p:cNvSpPr>
            <p:nvPr/>
          </p:nvSpPr>
          <p:spPr bwMode="auto">
            <a:xfrm>
              <a:off x="2183" y="1063"/>
              <a:ext cx="21" cy="41"/>
            </a:xfrm>
            <a:custGeom>
              <a:avLst/>
              <a:gdLst>
                <a:gd name="T0" fmla="*/ 0 w 28"/>
                <a:gd name="T1" fmla="*/ 0 h 72"/>
                <a:gd name="T2" fmla="*/ 14 w 28"/>
                <a:gd name="T3" fmla="*/ 34 h 72"/>
                <a:gd name="T4" fmla="*/ 28 w 28"/>
                <a:gd name="T5" fmla="*/ 72 h 72"/>
              </a:gdLst>
              <a:ahLst/>
              <a:cxnLst>
                <a:cxn ang="0">
                  <a:pos x="T0" y="T1"/>
                </a:cxn>
                <a:cxn ang="0">
                  <a:pos x="T2" y="T3"/>
                </a:cxn>
                <a:cxn ang="0">
                  <a:pos x="T4" y="T5"/>
                </a:cxn>
              </a:cxnLst>
              <a:rect l="0" t="0" r="r" b="b"/>
              <a:pathLst>
                <a:path w="28" h="72">
                  <a:moveTo>
                    <a:pt x="0" y="0"/>
                  </a:moveTo>
                  <a:lnTo>
                    <a:pt x="14" y="34"/>
                  </a:lnTo>
                  <a:lnTo>
                    <a:pt x="28"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628" name="Line 292"/>
            <p:cNvSpPr>
              <a:spLocks noChangeAspect="1" noChangeShapeType="1"/>
            </p:cNvSpPr>
            <p:nvPr/>
          </p:nvSpPr>
          <p:spPr bwMode="auto">
            <a:xfrm>
              <a:off x="2204"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629" name="Freeform 293"/>
            <p:cNvSpPr>
              <a:spLocks noChangeAspect="1"/>
            </p:cNvSpPr>
            <p:nvPr/>
          </p:nvSpPr>
          <p:spPr bwMode="auto">
            <a:xfrm>
              <a:off x="2222" y="1144"/>
              <a:ext cx="22"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630" name="Freeform 294"/>
            <p:cNvSpPr>
              <a:spLocks noChangeAspect="1"/>
            </p:cNvSpPr>
            <p:nvPr/>
          </p:nvSpPr>
          <p:spPr bwMode="auto">
            <a:xfrm>
              <a:off x="2244" y="1182"/>
              <a:ext cx="18" cy="40"/>
            </a:xfrm>
            <a:custGeom>
              <a:avLst/>
              <a:gdLst>
                <a:gd name="T0" fmla="*/ 0 w 24"/>
                <a:gd name="T1" fmla="*/ 0 h 72"/>
                <a:gd name="T2" fmla="*/ 10 w 24"/>
                <a:gd name="T3" fmla="*/ 34 h 72"/>
                <a:gd name="T4" fmla="*/ 24 w 24"/>
                <a:gd name="T5" fmla="*/ 72 h 72"/>
              </a:gdLst>
              <a:ahLst/>
              <a:cxnLst>
                <a:cxn ang="0">
                  <a:pos x="T0" y="T1"/>
                </a:cxn>
                <a:cxn ang="0">
                  <a:pos x="T2" y="T3"/>
                </a:cxn>
                <a:cxn ang="0">
                  <a:pos x="T4" y="T5"/>
                </a:cxn>
              </a:cxnLst>
              <a:rect l="0" t="0" r="r" b="b"/>
              <a:pathLst>
                <a:path w="24" h="72">
                  <a:moveTo>
                    <a:pt x="0" y="0"/>
                  </a:moveTo>
                  <a:lnTo>
                    <a:pt x="10" y="34"/>
                  </a:lnTo>
                  <a:lnTo>
                    <a:pt x="24"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631" name="Freeform 295"/>
            <p:cNvSpPr>
              <a:spLocks noChangeAspect="1"/>
            </p:cNvSpPr>
            <p:nvPr/>
          </p:nvSpPr>
          <p:spPr bwMode="auto">
            <a:xfrm>
              <a:off x="2262" y="1222"/>
              <a:ext cx="21"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632" name="Line 296"/>
            <p:cNvSpPr>
              <a:spLocks noChangeAspect="1" noChangeShapeType="1"/>
            </p:cNvSpPr>
            <p:nvPr/>
          </p:nvSpPr>
          <p:spPr bwMode="auto">
            <a:xfrm>
              <a:off x="2283"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633" name="Line 297"/>
            <p:cNvSpPr>
              <a:spLocks noChangeAspect="1" noChangeShapeType="1"/>
            </p:cNvSpPr>
            <p:nvPr/>
          </p:nvSpPr>
          <p:spPr bwMode="auto">
            <a:xfrm>
              <a:off x="2301"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634" name="Freeform 298"/>
            <p:cNvSpPr>
              <a:spLocks noChangeAspect="1"/>
            </p:cNvSpPr>
            <p:nvPr/>
          </p:nvSpPr>
          <p:spPr bwMode="auto">
            <a:xfrm>
              <a:off x="2319" y="1336"/>
              <a:ext cx="22" cy="38"/>
            </a:xfrm>
            <a:custGeom>
              <a:avLst/>
              <a:gdLst>
                <a:gd name="T0" fmla="*/ 0 w 29"/>
                <a:gd name="T1" fmla="*/ 0 h 67"/>
                <a:gd name="T2" fmla="*/ 14 w 29"/>
                <a:gd name="T3" fmla="*/ 33 h 67"/>
                <a:gd name="T4" fmla="*/ 29 w 29"/>
                <a:gd name="T5" fmla="*/ 67 h 67"/>
              </a:gdLst>
              <a:ahLst/>
              <a:cxnLst>
                <a:cxn ang="0">
                  <a:pos x="T0" y="T1"/>
                </a:cxn>
                <a:cxn ang="0">
                  <a:pos x="T2" y="T3"/>
                </a:cxn>
                <a:cxn ang="0">
                  <a:pos x="T4" y="T5"/>
                </a:cxn>
              </a:cxnLst>
              <a:rect l="0" t="0" r="r" b="b"/>
              <a:pathLst>
                <a:path w="29" h="67">
                  <a:moveTo>
                    <a:pt x="0" y="0"/>
                  </a:moveTo>
                  <a:lnTo>
                    <a:pt x="14" y="33"/>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635" name="Line 299"/>
            <p:cNvSpPr>
              <a:spLocks noChangeAspect="1" noChangeShapeType="1"/>
            </p:cNvSpPr>
            <p:nvPr/>
          </p:nvSpPr>
          <p:spPr bwMode="auto">
            <a:xfrm>
              <a:off x="2341"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636" name="Freeform 300"/>
            <p:cNvSpPr>
              <a:spLocks noChangeAspect="1"/>
            </p:cNvSpPr>
            <p:nvPr/>
          </p:nvSpPr>
          <p:spPr bwMode="auto">
            <a:xfrm>
              <a:off x="2359" y="1409"/>
              <a:ext cx="22" cy="32"/>
            </a:xfrm>
            <a:custGeom>
              <a:avLst/>
              <a:gdLst>
                <a:gd name="T0" fmla="*/ 0 w 29"/>
                <a:gd name="T1" fmla="*/ 0 h 58"/>
                <a:gd name="T2" fmla="*/ 14 w 29"/>
                <a:gd name="T3" fmla="*/ 29 h 58"/>
                <a:gd name="T4" fmla="*/ 29 w 29"/>
                <a:gd name="T5" fmla="*/ 58 h 58"/>
              </a:gdLst>
              <a:ahLst/>
              <a:cxnLst>
                <a:cxn ang="0">
                  <a:pos x="T0" y="T1"/>
                </a:cxn>
                <a:cxn ang="0">
                  <a:pos x="T2" y="T3"/>
                </a:cxn>
                <a:cxn ang="0">
                  <a:pos x="T4" y="T5"/>
                </a:cxn>
              </a:cxnLst>
              <a:rect l="0" t="0" r="r" b="b"/>
              <a:pathLst>
                <a:path w="29" h="58">
                  <a:moveTo>
                    <a:pt x="0" y="0"/>
                  </a:moveTo>
                  <a:lnTo>
                    <a:pt x="14"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637" name="Line 301"/>
            <p:cNvSpPr>
              <a:spLocks noChangeAspect="1" noChangeShapeType="1"/>
            </p:cNvSpPr>
            <p:nvPr/>
          </p:nvSpPr>
          <p:spPr bwMode="auto">
            <a:xfrm>
              <a:off x="2381"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638" name="Line 302"/>
            <p:cNvSpPr>
              <a:spLocks noChangeAspect="1" noChangeShapeType="1"/>
            </p:cNvSpPr>
            <p:nvPr/>
          </p:nvSpPr>
          <p:spPr bwMode="auto">
            <a:xfrm>
              <a:off x="2399"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639" name="Freeform 303"/>
            <p:cNvSpPr>
              <a:spLocks noChangeAspect="1"/>
            </p:cNvSpPr>
            <p:nvPr/>
          </p:nvSpPr>
          <p:spPr bwMode="auto">
            <a:xfrm>
              <a:off x="2416" y="1506"/>
              <a:ext cx="22" cy="30"/>
            </a:xfrm>
            <a:custGeom>
              <a:avLst/>
              <a:gdLst>
                <a:gd name="T0" fmla="*/ 0 w 29"/>
                <a:gd name="T1" fmla="*/ 0 h 53"/>
                <a:gd name="T2" fmla="*/ 15 w 29"/>
                <a:gd name="T3" fmla="*/ 29 h 53"/>
                <a:gd name="T4" fmla="*/ 29 w 29"/>
                <a:gd name="T5" fmla="*/ 53 h 53"/>
              </a:gdLst>
              <a:ahLst/>
              <a:cxnLst>
                <a:cxn ang="0">
                  <a:pos x="T0" y="T1"/>
                </a:cxn>
                <a:cxn ang="0">
                  <a:pos x="T2" y="T3"/>
                </a:cxn>
                <a:cxn ang="0">
                  <a:pos x="T4" y="T5"/>
                </a:cxn>
              </a:cxnLst>
              <a:rect l="0" t="0" r="r" b="b"/>
              <a:pathLst>
                <a:path w="29" h="53">
                  <a:moveTo>
                    <a:pt x="0" y="0"/>
                  </a:moveTo>
                  <a:lnTo>
                    <a:pt x="15" y="29"/>
                  </a:lnTo>
                  <a:lnTo>
                    <a:pt x="29" y="5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640" name="Line 304"/>
            <p:cNvSpPr>
              <a:spLocks noChangeAspect="1" noChangeShapeType="1"/>
            </p:cNvSpPr>
            <p:nvPr/>
          </p:nvSpPr>
          <p:spPr bwMode="auto">
            <a:xfrm>
              <a:off x="2438"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641" name="Freeform 305"/>
            <p:cNvSpPr>
              <a:spLocks noChangeAspect="1"/>
            </p:cNvSpPr>
            <p:nvPr/>
          </p:nvSpPr>
          <p:spPr bwMode="auto">
            <a:xfrm>
              <a:off x="2456" y="1566"/>
              <a:ext cx="22" cy="27"/>
            </a:xfrm>
            <a:custGeom>
              <a:avLst/>
              <a:gdLst>
                <a:gd name="T0" fmla="*/ 0 w 29"/>
                <a:gd name="T1" fmla="*/ 0 h 48"/>
                <a:gd name="T2" fmla="*/ 15 w 29"/>
                <a:gd name="T3" fmla="*/ 24 h 48"/>
                <a:gd name="T4" fmla="*/ 29 w 29"/>
                <a:gd name="T5" fmla="*/ 48 h 48"/>
              </a:gdLst>
              <a:ahLst/>
              <a:cxnLst>
                <a:cxn ang="0">
                  <a:pos x="T0" y="T1"/>
                </a:cxn>
                <a:cxn ang="0">
                  <a:pos x="T2" y="T3"/>
                </a:cxn>
                <a:cxn ang="0">
                  <a:pos x="T4" y="T5"/>
                </a:cxn>
              </a:cxnLst>
              <a:rect l="0" t="0" r="r" b="b"/>
              <a:pathLst>
                <a:path w="29" h="48">
                  <a:moveTo>
                    <a:pt x="0" y="0"/>
                  </a:moveTo>
                  <a:lnTo>
                    <a:pt x="15" y="24"/>
                  </a:lnTo>
                  <a:lnTo>
                    <a:pt x="29"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642" name="Line 306"/>
            <p:cNvSpPr>
              <a:spLocks noChangeAspect="1" noChangeShapeType="1"/>
            </p:cNvSpPr>
            <p:nvPr/>
          </p:nvSpPr>
          <p:spPr bwMode="auto">
            <a:xfrm>
              <a:off x="2478"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643" name="Freeform 307"/>
            <p:cNvSpPr>
              <a:spLocks noChangeAspect="1"/>
            </p:cNvSpPr>
            <p:nvPr/>
          </p:nvSpPr>
          <p:spPr bwMode="auto">
            <a:xfrm>
              <a:off x="2496" y="1617"/>
              <a:ext cx="22" cy="24"/>
            </a:xfrm>
            <a:custGeom>
              <a:avLst/>
              <a:gdLst>
                <a:gd name="T0" fmla="*/ 0 w 29"/>
                <a:gd name="T1" fmla="*/ 0 h 43"/>
                <a:gd name="T2" fmla="*/ 14 w 29"/>
                <a:gd name="T3" fmla="*/ 19 h 43"/>
                <a:gd name="T4" fmla="*/ 29 w 29"/>
                <a:gd name="T5" fmla="*/ 43 h 43"/>
              </a:gdLst>
              <a:ahLst/>
              <a:cxnLst>
                <a:cxn ang="0">
                  <a:pos x="T0" y="T1"/>
                </a:cxn>
                <a:cxn ang="0">
                  <a:pos x="T2" y="T3"/>
                </a:cxn>
                <a:cxn ang="0">
                  <a:pos x="T4" y="T5"/>
                </a:cxn>
              </a:cxnLst>
              <a:rect l="0" t="0" r="r" b="b"/>
              <a:pathLst>
                <a:path w="29" h="43">
                  <a:moveTo>
                    <a:pt x="0" y="0"/>
                  </a:moveTo>
                  <a:lnTo>
                    <a:pt x="14" y="19"/>
                  </a:lnTo>
                  <a:lnTo>
                    <a:pt x="29" y="4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644" name="Line 308"/>
            <p:cNvSpPr>
              <a:spLocks noChangeAspect="1" noChangeShapeType="1"/>
            </p:cNvSpPr>
            <p:nvPr/>
          </p:nvSpPr>
          <p:spPr bwMode="auto">
            <a:xfrm>
              <a:off x="2518"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645" name="Line 309"/>
            <p:cNvSpPr>
              <a:spLocks noChangeAspect="1" noChangeShapeType="1"/>
            </p:cNvSpPr>
            <p:nvPr/>
          </p:nvSpPr>
          <p:spPr bwMode="auto">
            <a:xfrm>
              <a:off x="2536"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646" name="Freeform 310"/>
            <p:cNvSpPr>
              <a:spLocks noChangeAspect="1"/>
            </p:cNvSpPr>
            <p:nvPr/>
          </p:nvSpPr>
          <p:spPr bwMode="auto">
            <a:xfrm>
              <a:off x="2554" y="1686"/>
              <a:ext cx="21" cy="20"/>
            </a:xfrm>
            <a:custGeom>
              <a:avLst/>
              <a:gdLst>
                <a:gd name="T0" fmla="*/ 0 w 29"/>
                <a:gd name="T1" fmla="*/ 0 h 34"/>
                <a:gd name="T2" fmla="*/ 14 w 29"/>
                <a:gd name="T3" fmla="*/ 20 h 34"/>
                <a:gd name="T4" fmla="*/ 29 w 29"/>
                <a:gd name="T5" fmla="*/ 34 h 34"/>
              </a:gdLst>
              <a:ahLst/>
              <a:cxnLst>
                <a:cxn ang="0">
                  <a:pos x="T0" y="T1"/>
                </a:cxn>
                <a:cxn ang="0">
                  <a:pos x="T2" y="T3"/>
                </a:cxn>
                <a:cxn ang="0">
                  <a:pos x="T4" y="T5"/>
                </a:cxn>
              </a:cxnLst>
              <a:rect l="0" t="0" r="r" b="b"/>
              <a:pathLst>
                <a:path w="29" h="34">
                  <a:moveTo>
                    <a:pt x="0" y="0"/>
                  </a:moveTo>
                  <a:lnTo>
                    <a:pt x="14" y="20"/>
                  </a:lnTo>
                  <a:lnTo>
                    <a:pt x="29" y="3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647" name="Line 311"/>
            <p:cNvSpPr>
              <a:spLocks noChangeAspect="1" noChangeShapeType="1"/>
            </p:cNvSpPr>
            <p:nvPr/>
          </p:nvSpPr>
          <p:spPr bwMode="auto">
            <a:xfrm>
              <a:off x="2575"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648" name="Freeform 312"/>
            <p:cNvSpPr>
              <a:spLocks noChangeAspect="1"/>
            </p:cNvSpPr>
            <p:nvPr/>
          </p:nvSpPr>
          <p:spPr bwMode="auto">
            <a:xfrm>
              <a:off x="2593" y="1725"/>
              <a:ext cx="21" cy="15"/>
            </a:xfrm>
            <a:custGeom>
              <a:avLst/>
              <a:gdLst>
                <a:gd name="T0" fmla="*/ 0 w 28"/>
                <a:gd name="T1" fmla="*/ 0 h 28"/>
                <a:gd name="T2" fmla="*/ 14 w 28"/>
                <a:gd name="T3" fmla="*/ 14 h 28"/>
                <a:gd name="T4" fmla="*/ 28 w 28"/>
                <a:gd name="T5" fmla="*/ 28 h 28"/>
              </a:gdLst>
              <a:ahLst/>
              <a:cxnLst>
                <a:cxn ang="0">
                  <a:pos x="T0" y="T1"/>
                </a:cxn>
                <a:cxn ang="0">
                  <a:pos x="T2" y="T3"/>
                </a:cxn>
                <a:cxn ang="0">
                  <a:pos x="T4" y="T5"/>
                </a:cxn>
              </a:cxnLst>
              <a:rect l="0" t="0" r="r" b="b"/>
              <a:pathLst>
                <a:path w="28" h="28">
                  <a:moveTo>
                    <a:pt x="0" y="0"/>
                  </a:moveTo>
                  <a:lnTo>
                    <a:pt x="14" y="14"/>
                  </a:lnTo>
                  <a:lnTo>
                    <a:pt x="28" y="2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649" name="Line 313"/>
            <p:cNvSpPr>
              <a:spLocks noChangeAspect="1" noChangeShapeType="1"/>
            </p:cNvSpPr>
            <p:nvPr/>
          </p:nvSpPr>
          <p:spPr bwMode="auto">
            <a:xfrm>
              <a:off x="2614"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650" name="Freeform 314"/>
            <p:cNvSpPr>
              <a:spLocks noChangeAspect="1"/>
            </p:cNvSpPr>
            <p:nvPr/>
          </p:nvSpPr>
          <p:spPr bwMode="auto">
            <a:xfrm>
              <a:off x="2632" y="1757"/>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651" name="Line 315"/>
            <p:cNvSpPr>
              <a:spLocks noChangeAspect="1" noChangeShapeType="1"/>
            </p:cNvSpPr>
            <p:nvPr/>
          </p:nvSpPr>
          <p:spPr bwMode="auto">
            <a:xfrm>
              <a:off x="2654"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652" name="Line 316"/>
            <p:cNvSpPr>
              <a:spLocks noChangeAspect="1" noChangeShapeType="1"/>
            </p:cNvSpPr>
            <p:nvPr/>
          </p:nvSpPr>
          <p:spPr bwMode="auto">
            <a:xfrm>
              <a:off x="2672"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653" name="Freeform 317"/>
            <p:cNvSpPr>
              <a:spLocks noChangeAspect="1"/>
            </p:cNvSpPr>
            <p:nvPr/>
          </p:nvSpPr>
          <p:spPr bwMode="auto">
            <a:xfrm>
              <a:off x="2690" y="1797"/>
              <a:ext cx="22" cy="11"/>
            </a:xfrm>
            <a:custGeom>
              <a:avLst/>
              <a:gdLst>
                <a:gd name="T0" fmla="*/ 0 w 29"/>
                <a:gd name="T1" fmla="*/ 0 h 19"/>
                <a:gd name="T2" fmla="*/ 14 w 29"/>
                <a:gd name="T3" fmla="*/ 10 h 19"/>
                <a:gd name="T4" fmla="*/ 29 w 29"/>
                <a:gd name="T5" fmla="*/ 19 h 19"/>
              </a:gdLst>
              <a:ahLst/>
              <a:cxnLst>
                <a:cxn ang="0">
                  <a:pos x="T0" y="T1"/>
                </a:cxn>
                <a:cxn ang="0">
                  <a:pos x="T2" y="T3"/>
                </a:cxn>
                <a:cxn ang="0">
                  <a:pos x="T4" y="T5"/>
                </a:cxn>
              </a:cxnLst>
              <a:rect l="0" t="0" r="r" b="b"/>
              <a:pathLst>
                <a:path w="29" h="19">
                  <a:moveTo>
                    <a:pt x="0" y="0"/>
                  </a:moveTo>
                  <a:lnTo>
                    <a:pt x="14" y="10"/>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654" name="Line 318"/>
            <p:cNvSpPr>
              <a:spLocks noChangeAspect="1" noChangeShapeType="1"/>
            </p:cNvSpPr>
            <p:nvPr/>
          </p:nvSpPr>
          <p:spPr bwMode="auto">
            <a:xfrm>
              <a:off x="2712"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655" name="Freeform 319"/>
            <p:cNvSpPr>
              <a:spLocks noChangeAspect="1"/>
            </p:cNvSpPr>
            <p:nvPr/>
          </p:nvSpPr>
          <p:spPr bwMode="auto">
            <a:xfrm>
              <a:off x="2730" y="1819"/>
              <a:ext cx="22" cy="11"/>
            </a:xfrm>
            <a:custGeom>
              <a:avLst/>
              <a:gdLst>
                <a:gd name="T0" fmla="*/ 0 w 29"/>
                <a:gd name="T1" fmla="*/ 0 h 19"/>
                <a:gd name="T2" fmla="*/ 14 w 29"/>
                <a:gd name="T3" fmla="*/ 9 h 19"/>
                <a:gd name="T4" fmla="*/ 29 w 29"/>
                <a:gd name="T5" fmla="*/ 19 h 19"/>
              </a:gdLst>
              <a:ahLst/>
              <a:cxnLst>
                <a:cxn ang="0">
                  <a:pos x="T0" y="T1"/>
                </a:cxn>
                <a:cxn ang="0">
                  <a:pos x="T2" y="T3"/>
                </a:cxn>
                <a:cxn ang="0">
                  <a:pos x="T4" y="T5"/>
                </a:cxn>
              </a:cxnLst>
              <a:rect l="0" t="0" r="r" b="b"/>
              <a:pathLst>
                <a:path w="29" h="19">
                  <a:moveTo>
                    <a:pt x="0" y="0"/>
                  </a:moveTo>
                  <a:lnTo>
                    <a:pt x="14" y="9"/>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656" name="Line 320"/>
            <p:cNvSpPr>
              <a:spLocks noChangeAspect="1" noChangeShapeType="1"/>
            </p:cNvSpPr>
            <p:nvPr/>
          </p:nvSpPr>
          <p:spPr bwMode="auto">
            <a:xfrm>
              <a:off x="2752"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657" name="Line 321"/>
            <p:cNvSpPr>
              <a:spLocks noChangeAspect="1" noChangeShapeType="1"/>
            </p:cNvSpPr>
            <p:nvPr/>
          </p:nvSpPr>
          <p:spPr bwMode="auto">
            <a:xfrm>
              <a:off x="2770"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658" name="Freeform 322"/>
            <p:cNvSpPr>
              <a:spLocks noChangeAspect="1"/>
            </p:cNvSpPr>
            <p:nvPr/>
          </p:nvSpPr>
          <p:spPr bwMode="auto">
            <a:xfrm>
              <a:off x="2788" y="1846"/>
              <a:ext cx="21" cy="5"/>
            </a:xfrm>
            <a:custGeom>
              <a:avLst/>
              <a:gdLst>
                <a:gd name="T0" fmla="*/ 0 w 28"/>
                <a:gd name="T1" fmla="*/ 0 h 9"/>
                <a:gd name="T2" fmla="*/ 14 w 28"/>
                <a:gd name="T3" fmla="*/ 4 h 9"/>
                <a:gd name="T4" fmla="*/ 28 w 28"/>
                <a:gd name="T5" fmla="*/ 9 h 9"/>
              </a:gdLst>
              <a:ahLst/>
              <a:cxnLst>
                <a:cxn ang="0">
                  <a:pos x="T0" y="T1"/>
                </a:cxn>
                <a:cxn ang="0">
                  <a:pos x="T2" y="T3"/>
                </a:cxn>
                <a:cxn ang="0">
                  <a:pos x="T4" y="T5"/>
                </a:cxn>
              </a:cxnLst>
              <a:rect l="0" t="0" r="r" b="b"/>
              <a:pathLst>
                <a:path w="28" h="9">
                  <a:moveTo>
                    <a:pt x="0" y="0"/>
                  </a:moveTo>
                  <a:lnTo>
                    <a:pt x="14" y="4"/>
                  </a:lnTo>
                  <a:lnTo>
                    <a:pt x="28"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659" name="Line 323"/>
            <p:cNvSpPr>
              <a:spLocks noChangeAspect="1" noChangeShapeType="1"/>
            </p:cNvSpPr>
            <p:nvPr/>
          </p:nvSpPr>
          <p:spPr bwMode="auto">
            <a:xfrm>
              <a:off x="2809"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660" name="Freeform 324"/>
            <p:cNvSpPr>
              <a:spLocks noChangeAspect="1"/>
            </p:cNvSpPr>
            <p:nvPr/>
          </p:nvSpPr>
          <p:spPr bwMode="auto">
            <a:xfrm>
              <a:off x="2827" y="1857"/>
              <a:ext cx="22" cy="5"/>
            </a:xfrm>
            <a:custGeom>
              <a:avLst/>
              <a:gdLst>
                <a:gd name="T0" fmla="*/ 0 w 29"/>
                <a:gd name="T1" fmla="*/ 0 h 9"/>
                <a:gd name="T2" fmla="*/ 15 w 29"/>
                <a:gd name="T3" fmla="*/ 5 h 9"/>
                <a:gd name="T4" fmla="*/ 29 w 29"/>
                <a:gd name="T5" fmla="*/ 9 h 9"/>
              </a:gdLst>
              <a:ahLst/>
              <a:cxnLst>
                <a:cxn ang="0">
                  <a:pos x="T0" y="T1"/>
                </a:cxn>
                <a:cxn ang="0">
                  <a:pos x="T2" y="T3"/>
                </a:cxn>
                <a:cxn ang="0">
                  <a:pos x="T4" y="T5"/>
                </a:cxn>
              </a:cxnLst>
              <a:rect l="0" t="0" r="r" b="b"/>
              <a:pathLst>
                <a:path w="29" h="9">
                  <a:moveTo>
                    <a:pt x="0" y="0"/>
                  </a:moveTo>
                  <a:lnTo>
                    <a:pt x="15" y="5"/>
                  </a:lnTo>
                  <a:lnTo>
                    <a:pt x="29"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661" name="Line 325"/>
            <p:cNvSpPr>
              <a:spLocks noChangeAspect="1" noChangeShapeType="1"/>
            </p:cNvSpPr>
            <p:nvPr/>
          </p:nvSpPr>
          <p:spPr bwMode="auto">
            <a:xfrm>
              <a:off x="2849"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662" name="Freeform 326"/>
            <p:cNvSpPr>
              <a:spLocks noChangeAspect="1"/>
            </p:cNvSpPr>
            <p:nvPr/>
          </p:nvSpPr>
          <p:spPr bwMode="auto">
            <a:xfrm>
              <a:off x="2867" y="1868"/>
              <a:ext cx="21" cy="5"/>
            </a:xfrm>
            <a:custGeom>
              <a:avLst/>
              <a:gdLst>
                <a:gd name="T0" fmla="*/ 0 w 29"/>
                <a:gd name="T1" fmla="*/ 0 h 10"/>
                <a:gd name="T2" fmla="*/ 14 w 29"/>
                <a:gd name="T3" fmla="*/ 5 h 10"/>
                <a:gd name="T4" fmla="*/ 29 w 29"/>
                <a:gd name="T5" fmla="*/ 10 h 10"/>
              </a:gdLst>
              <a:ahLst/>
              <a:cxnLst>
                <a:cxn ang="0">
                  <a:pos x="T0" y="T1"/>
                </a:cxn>
                <a:cxn ang="0">
                  <a:pos x="T2" y="T3"/>
                </a:cxn>
                <a:cxn ang="0">
                  <a:pos x="T4" y="T5"/>
                </a:cxn>
              </a:cxnLst>
              <a:rect l="0" t="0" r="r" b="b"/>
              <a:pathLst>
                <a:path w="29" h="10">
                  <a:moveTo>
                    <a:pt x="0" y="0"/>
                  </a:moveTo>
                  <a:lnTo>
                    <a:pt x="14" y="5"/>
                  </a:lnTo>
                  <a:lnTo>
                    <a:pt x="29"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663" name="Line 327"/>
            <p:cNvSpPr>
              <a:spLocks noChangeAspect="1" noChangeShapeType="1"/>
            </p:cNvSpPr>
            <p:nvPr/>
          </p:nvSpPr>
          <p:spPr bwMode="auto">
            <a:xfrm>
              <a:off x="2888"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664" name="Line 328"/>
            <p:cNvSpPr>
              <a:spLocks noChangeAspect="1" noChangeShapeType="1"/>
            </p:cNvSpPr>
            <p:nvPr/>
          </p:nvSpPr>
          <p:spPr bwMode="auto">
            <a:xfrm>
              <a:off x="2906"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665" name="Freeform 329"/>
            <p:cNvSpPr>
              <a:spLocks noChangeAspect="1"/>
            </p:cNvSpPr>
            <p:nvPr/>
          </p:nvSpPr>
          <p:spPr bwMode="auto">
            <a:xfrm>
              <a:off x="2924" y="1881"/>
              <a:ext cx="22" cy="3"/>
            </a:xfrm>
            <a:custGeom>
              <a:avLst/>
              <a:gdLst>
                <a:gd name="T0" fmla="*/ 0 w 29"/>
                <a:gd name="T1" fmla="*/ 0 h 5"/>
                <a:gd name="T2" fmla="*/ 14 w 29"/>
                <a:gd name="T3" fmla="*/ 5 h 5"/>
                <a:gd name="T4" fmla="*/ 29 w 29"/>
                <a:gd name="T5" fmla="*/ 5 h 5"/>
              </a:gdLst>
              <a:ahLst/>
              <a:cxnLst>
                <a:cxn ang="0">
                  <a:pos x="T0" y="T1"/>
                </a:cxn>
                <a:cxn ang="0">
                  <a:pos x="T2" y="T3"/>
                </a:cxn>
                <a:cxn ang="0">
                  <a:pos x="T4" y="T5"/>
                </a:cxn>
              </a:cxnLst>
              <a:rect l="0" t="0" r="r" b="b"/>
              <a:pathLst>
                <a:path w="29" h="5">
                  <a:moveTo>
                    <a:pt x="0" y="0"/>
                  </a:moveTo>
                  <a:lnTo>
                    <a:pt x="14"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666" name="Line 330"/>
            <p:cNvSpPr>
              <a:spLocks noChangeAspect="1" noChangeShapeType="1"/>
            </p:cNvSpPr>
            <p:nvPr/>
          </p:nvSpPr>
          <p:spPr bwMode="auto">
            <a:xfrm>
              <a:off x="2946"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667" name="Freeform 331"/>
            <p:cNvSpPr>
              <a:spLocks noChangeAspect="1"/>
            </p:cNvSpPr>
            <p:nvPr/>
          </p:nvSpPr>
          <p:spPr bwMode="auto">
            <a:xfrm>
              <a:off x="2964" y="1887"/>
              <a:ext cx="21" cy="2"/>
            </a:xfrm>
            <a:custGeom>
              <a:avLst/>
              <a:gdLst>
                <a:gd name="T0" fmla="*/ 0 w 28"/>
                <a:gd name="T1" fmla="*/ 0 h 4"/>
                <a:gd name="T2" fmla="*/ 14 w 28"/>
                <a:gd name="T3" fmla="*/ 4 h 4"/>
                <a:gd name="T4" fmla="*/ 28 w 28"/>
                <a:gd name="T5" fmla="*/ 4 h 4"/>
              </a:gdLst>
              <a:ahLst/>
              <a:cxnLst>
                <a:cxn ang="0">
                  <a:pos x="T0" y="T1"/>
                </a:cxn>
                <a:cxn ang="0">
                  <a:pos x="T2" y="T3"/>
                </a:cxn>
                <a:cxn ang="0">
                  <a:pos x="T4" y="T5"/>
                </a:cxn>
              </a:cxnLst>
              <a:rect l="0" t="0" r="r" b="b"/>
              <a:pathLst>
                <a:path w="28" h="4">
                  <a:moveTo>
                    <a:pt x="0" y="0"/>
                  </a:moveTo>
                  <a:lnTo>
                    <a:pt x="14" y="4"/>
                  </a:lnTo>
                  <a:lnTo>
                    <a:pt x="28"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668" name="Line 332"/>
            <p:cNvSpPr>
              <a:spLocks noChangeAspect="1" noChangeShapeType="1"/>
            </p:cNvSpPr>
            <p:nvPr/>
          </p:nvSpPr>
          <p:spPr bwMode="auto">
            <a:xfrm>
              <a:off x="2985"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669" name="Line 333"/>
            <p:cNvSpPr>
              <a:spLocks noChangeAspect="1" noChangeShapeType="1"/>
            </p:cNvSpPr>
            <p:nvPr/>
          </p:nvSpPr>
          <p:spPr bwMode="auto">
            <a:xfrm>
              <a:off x="3003"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670" name="Freeform 334"/>
            <p:cNvSpPr>
              <a:spLocks noChangeAspect="1"/>
            </p:cNvSpPr>
            <p:nvPr/>
          </p:nvSpPr>
          <p:spPr bwMode="auto">
            <a:xfrm>
              <a:off x="3021" y="1892"/>
              <a:ext cx="22" cy="3"/>
            </a:xfrm>
            <a:custGeom>
              <a:avLst/>
              <a:gdLst>
                <a:gd name="T0" fmla="*/ 0 w 29"/>
                <a:gd name="T1" fmla="*/ 0 h 5"/>
                <a:gd name="T2" fmla="*/ 15 w 29"/>
                <a:gd name="T3" fmla="*/ 5 h 5"/>
                <a:gd name="T4" fmla="*/ 29 w 29"/>
                <a:gd name="T5" fmla="*/ 5 h 5"/>
              </a:gdLst>
              <a:ahLst/>
              <a:cxnLst>
                <a:cxn ang="0">
                  <a:pos x="T0" y="T1"/>
                </a:cxn>
                <a:cxn ang="0">
                  <a:pos x="T2" y="T3"/>
                </a:cxn>
                <a:cxn ang="0">
                  <a:pos x="T4" y="T5"/>
                </a:cxn>
              </a:cxnLst>
              <a:rect l="0" t="0" r="r" b="b"/>
              <a:pathLst>
                <a:path w="29" h="5">
                  <a:moveTo>
                    <a:pt x="0" y="0"/>
                  </a:moveTo>
                  <a:lnTo>
                    <a:pt x="15"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671" name="Line 335"/>
            <p:cNvSpPr>
              <a:spLocks noChangeAspect="1" noChangeShapeType="1"/>
            </p:cNvSpPr>
            <p:nvPr/>
          </p:nvSpPr>
          <p:spPr bwMode="auto">
            <a:xfrm>
              <a:off x="3043"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672" name="Freeform 336"/>
            <p:cNvSpPr>
              <a:spLocks noChangeAspect="1"/>
            </p:cNvSpPr>
            <p:nvPr/>
          </p:nvSpPr>
          <p:spPr bwMode="auto">
            <a:xfrm>
              <a:off x="3061" y="1895"/>
              <a:ext cx="22" cy="2"/>
            </a:xfrm>
            <a:custGeom>
              <a:avLst/>
              <a:gdLst>
                <a:gd name="T0" fmla="*/ 0 w 29"/>
                <a:gd name="T1" fmla="*/ 0 h 5"/>
                <a:gd name="T2" fmla="*/ 15 w 29"/>
                <a:gd name="T3" fmla="*/ 0 h 5"/>
                <a:gd name="T4" fmla="*/ 29 w 29"/>
                <a:gd name="T5" fmla="*/ 5 h 5"/>
              </a:gdLst>
              <a:ahLst/>
              <a:cxnLst>
                <a:cxn ang="0">
                  <a:pos x="T0" y="T1"/>
                </a:cxn>
                <a:cxn ang="0">
                  <a:pos x="T2" y="T3"/>
                </a:cxn>
                <a:cxn ang="0">
                  <a:pos x="T4" y="T5"/>
                </a:cxn>
              </a:cxnLst>
              <a:rect l="0" t="0" r="r" b="b"/>
              <a:pathLst>
                <a:path w="29" h="5">
                  <a:moveTo>
                    <a:pt x="0" y="0"/>
                  </a:moveTo>
                  <a:lnTo>
                    <a:pt x="15" y="0"/>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673" name="Line 337"/>
            <p:cNvSpPr>
              <a:spLocks noChangeAspect="1" noChangeShapeType="1"/>
            </p:cNvSpPr>
            <p:nvPr/>
          </p:nvSpPr>
          <p:spPr bwMode="auto">
            <a:xfrm>
              <a:off x="308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674" name="Freeform 338"/>
            <p:cNvSpPr>
              <a:spLocks noChangeAspect="1"/>
            </p:cNvSpPr>
            <p:nvPr/>
          </p:nvSpPr>
          <p:spPr bwMode="auto">
            <a:xfrm>
              <a:off x="3101" y="1897"/>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675" name="Line 339"/>
            <p:cNvSpPr>
              <a:spLocks noChangeAspect="1" noChangeShapeType="1"/>
            </p:cNvSpPr>
            <p:nvPr/>
          </p:nvSpPr>
          <p:spPr bwMode="auto">
            <a:xfrm>
              <a:off x="312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676" name="Freeform 340"/>
            <p:cNvSpPr>
              <a:spLocks noChangeAspect="1"/>
            </p:cNvSpPr>
            <p:nvPr/>
          </p:nvSpPr>
          <p:spPr bwMode="auto">
            <a:xfrm>
              <a:off x="3141" y="1897"/>
              <a:ext cx="18" cy="3"/>
            </a:xfrm>
            <a:custGeom>
              <a:avLst/>
              <a:gdLst>
                <a:gd name="T0" fmla="*/ 0 w 24"/>
                <a:gd name="T1" fmla="*/ 0 h 5"/>
                <a:gd name="T2" fmla="*/ 9 w 24"/>
                <a:gd name="T3" fmla="*/ 0 h 5"/>
                <a:gd name="T4" fmla="*/ 24 w 24"/>
                <a:gd name="T5" fmla="*/ 5 h 5"/>
              </a:gdLst>
              <a:ahLst/>
              <a:cxnLst>
                <a:cxn ang="0">
                  <a:pos x="T0" y="T1"/>
                </a:cxn>
                <a:cxn ang="0">
                  <a:pos x="T2" y="T3"/>
                </a:cxn>
                <a:cxn ang="0">
                  <a:pos x="T4" y="T5"/>
                </a:cxn>
              </a:cxnLst>
              <a:rect l="0" t="0" r="r" b="b"/>
              <a:pathLst>
                <a:path w="24" h="5">
                  <a:moveTo>
                    <a:pt x="0" y="0"/>
                  </a:moveTo>
                  <a:lnTo>
                    <a:pt x="9" y="0"/>
                  </a:lnTo>
                  <a:lnTo>
                    <a:pt x="24"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677" name="Freeform 341"/>
            <p:cNvSpPr>
              <a:spLocks noChangeAspect="1"/>
            </p:cNvSpPr>
            <p:nvPr/>
          </p:nvSpPr>
          <p:spPr bwMode="auto">
            <a:xfrm>
              <a:off x="3159"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678" name="Line 342"/>
            <p:cNvSpPr>
              <a:spLocks noChangeAspect="1" noChangeShapeType="1"/>
            </p:cNvSpPr>
            <p:nvPr/>
          </p:nvSpPr>
          <p:spPr bwMode="auto">
            <a:xfrm>
              <a:off x="318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679" name="Freeform 343"/>
            <p:cNvSpPr>
              <a:spLocks noChangeAspect="1"/>
            </p:cNvSpPr>
            <p:nvPr/>
          </p:nvSpPr>
          <p:spPr bwMode="auto">
            <a:xfrm>
              <a:off x="3198" y="1900"/>
              <a:ext cx="21"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680" name="Line 344"/>
            <p:cNvSpPr>
              <a:spLocks noChangeAspect="1" noChangeShapeType="1"/>
            </p:cNvSpPr>
            <p:nvPr/>
          </p:nvSpPr>
          <p:spPr bwMode="auto">
            <a:xfrm>
              <a:off x="321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681" name="Line 345"/>
            <p:cNvSpPr>
              <a:spLocks noChangeAspect="1" noChangeShapeType="1"/>
            </p:cNvSpPr>
            <p:nvPr/>
          </p:nvSpPr>
          <p:spPr bwMode="auto">
            <a:xfrm>
              <a:off x="3237"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682" name="Freeform 346"/>
            <p:cNvSpPr>
              <a:spLocks noChangeAspect="1"/>
            </p:cNvSpPr>
            <p:nvPr/>
          </p:nvSpPr>
          <p:spPr bwMode="auto">
            <a:xfrm>
              <a:off x="3255" y="1900"/>
              <a:ext cx="22" cy="2"/>
            </a:xfrm>
            <a:custGeom>
              <a:avLst/>
              <a:gdLst>
                <a:gd name="T0" fmla="*/ 0 w 29"/>
                <a:gd name="T1" fmla="*/ 0 h 4"/>
                <a:gd name="T2" fmla="*/ 15 w 29"/>
                <a:gd name="T3" fmla="*/ 0 h 4"/>
                <a:gd name="T4" fmla="*/ 29 w 29"/>
                <a:gd name="T5" fmla="*/ 4 h 4"/>
              </a:gdLst>
              <a:ahLst/>
              <a:cxnLst>
                <a:cxn ang="0">
                  <a:pos x="T0" y="T1"/>
                </a:cxn>
                <a:cxn ang="0">
                  <a:pos x="T2" y="T3"/>
                </a:cxn>
                <a:cxn ang="0">
                  <a:pos x="T4" y="T5"/>
                </a:cxn>
              </a:cxnLst>
              <a:rect l="0" t="0" r="r" b="b"/>
              <a:pathLst>
                <a:path w="29" h="4">
                  <a:moveTo>
                    <a:pt x="0" y="0"/>
                  </a:moveTo>
                  <a:lnTo>
                    <a:pt x="15" y="0"/>
                  </a:lnTo>
                  <a:lnTo>
                    <a:pt x="29"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683" name="Line 347"/>
            <p:cNvSpPr>
              <a:spLocks noChangeAspect="1" noChangeShapeType="1"/>
            </p:cNvSpPr>
            <p:nvPr/>
          </p:nvSpPr>
          <p:spPr bwMode="auto">
            <a:xfrm>
              <a:off x="327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684" name="Freeform 348"/>
            <p:cNvSpPr>
              <a:spLocks noChangeAspect="1"/>
            </p:cNvSpPr>
            <p:nvPr/>
          </p:nvSpPr>
          <p:spPr bwMode="auto">
            <a:xfrm>
              <a:off x="3295" y="1902"/>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685" name="Line 349"/>
            <p:cNvSpPr>
              <a:spLocks noChangeAspect="1" noChangeShapeType="1"/>
            </p:cNvSpPr>
            <p:nvPr/>
          </p:nvSpPr>
          <p:spPr bwMode="auto">
            <a:xfrm>
              <a:off x="331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686" name="Freeform 350"/>
            <p:cNvSpPr>
              <a:spLocks noChangeAspect="1"/>
            </p:cNvSpPr>
            <p:nvPr/>
          </p:nvSpPr>
          <p:spPr bwMode="auto">
            <a:xfrm>
              <a:off x="3335"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687" name="Line 351"/>
            <p:cNvSpPr>
              <a:spLocks noChangeAspect="1" noChangeShapeType="1"/>
            </p:cNvSpPr>
            <p:nvPr/>
          </p:nvSpPr>
          <p:spPr bwMode="auto">
            <a:xfrm>
              <a:off x="3356"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688" name="Freeform 352"/>
            <p:cNvSpPr>
              <a:spLocks noChangeAspect="1"/>
            </p:cNvSpPr>
            <p:nvPr/>
          </p:nvSpPr>
          <p:spPr bwMode="auto">
            <a:xfrm>
              <a:off x="288" y="1901"/>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grpSp>
      <p:grpSp>
        <p:nvGrpSpPr>
          <p:cNvPr id="142689" name="Group 353"/>
          <p:cNvGrpSpPr>
            <a:grpSpLocks noChangeAspect="1"/>
          </p:cNvGrpSpPr>
          <p:nvPr/>
        </p:nvGrpSpPr>
        <p:grpSpPr bwMode="auto">
          <a:xfrm rot="-16200000">
            <a:off x="4088606" y="3050382"/>
            <a:ext cx="1165225" cy="284162"/>
            <a:chOff x="253" y="586"/>
            <a:chExt cx="3121" cy="1317"/>
          </a:xfrm>
        </p:grpSpPr>
        <p:sp>
          <p:nvSpPr>
            <p:cNvPr id="142690" name="Line 354"/>
            <p:cNvSpPr>
              <a:spLocks noChangeAspect="1" noChangeShapeType="1"/>
            </p:cNvSpPr>
            <p:nvPr/>
          </p:nvSpPr>
          <p:spPr bwMode="auto">
            <a:xfrm>
              <a:off x="253"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691" name="Freeform 355"/>
            <p:cNvSpPr>
              <a:spLocks noChangeAspect="1"/>
            </p:cNvSpPr>
            <p:nvPr/>
          </p:nvSpPr>
          <p:spPr bwMode="auto">
            <a:xfrm>
              <a:off x="271"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692" name="Freeform 356"/>
            <p:cNvSpPr>
              <a:spLocks noChangeAspect="1"/>
            </p:cNvSpPr>
            <p:nvPr/>
          </p:nvSpPr>
          <p:spPr bwMode="auto">
            <a:xfrm>
              <a:off x="310" y="1902"/>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693" name="Line 357"/>
            <p:cNvSpPr>
              <a:spLocks noChangeAspect="1" noChangeShapeType="1"/>
            </p:cNvSpPr>
            <p:nvPr/>
          </p:nvSpPr>
          <p:spPr bwMode="auto">
            <a:xfrm>
              <a:off x="332"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694" name="Freeform 358"/>
            <p:cNvSpPr>
              <a:spLocks noChangeAspect="1"/>
            </p:cNvSpPr>
            <p:nvPr/>
          </p:nvSpPr>
          <p:spPr bwMode="auto">
            <a:xfrm>
              <a:off x="350" y="1900"/>
              <a:ext cx="22" cy="2"/>
            </a:xfrm>
            <a:custGeom>
              <a:avLst/>
              <a:gdLst>
                <a:gd name="T0" fmla="*/ 0 w 29"/>
                <a:gd name="T1" fmla="*/ 4 h 4"/>
                <a:gd name="T2" fmla="*/ 14 w 29"/>
                <a:gd name="T3" fmla="*/ 0 h 4"/>
                <a:gd name="T4" fmla="*/ 29 w 29"/>
                <a:gd name="T5" fmla="*/ 0 h 4"/>
              </a:gdLst>
              <a:ahLst/>
              <a:cxnLst>
                <a:cxn ang="0">
                  <a:pos x="T0" y="T1"/>
                </a:cxn>
                <a:cxn ang="0">
                  <a:pos x="T2" y="T3"/>
                </a:cxn>
                <a:cxn ang="0">
                  <a:pos x="T4" y="T5"/>
                </a:cxn>
              </a:cxnLst>
              <a:rect l="0" t="0" r="r" b="b"/>
              <a:pathLst>
                <a:path w="29" h="4">
                  <a:moveTo>
                    <a:pt x="0" y="4"/>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695" name="Line 359"/>
            <p:cNvSpPr>
              <a:spLocks noChangeAspect="1" noChangeShapeType="1"/>
            </p:cNvSpPr>
            <p:nvPr/>
          </p:nvSpPr>
          <p:spPr bwMode="auto">
            <a:xfrm>
              <a:off x="372"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696" name="Line 360"/>
            <p:cNvSpPr>
              <a:spLocks noChangeAspect="1" noChangeShapeType="1"/>
            </p:cNvSpPr>
            <p:nvPr/>
          </p:nvSpPr>
          <p:spPr bwMode="auto">
            <a:xfrm>
              <a:off x="39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697" name="Freeform 361"/>
            <p:cNvSpPr>
              <a:spLocks noChangeAspect="1"/>
            </p:cNvSpPr>
            <p:nvPr/>
          </p:nvSpPr>
          <p:spPr bwMode="auto">
            <a:xfrm>
              <a:off x="408" y="1900"/>
              <a:ext cx="21"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698" name="Line 362"/>
            <p:cNvSpPr>
              <a:spLocks noChangeAspect="1" noChangeShapeType="1"/>
            </p:cNvSpPr>
            <p:nvPr/>
          </p:nvSpPr>
          <p:spPr bwMode="auto">
            <a:xfrm>
              <a:off x="42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699" name="Freeform 363"/>
            <p:cNvSpPr>
              <a:spLocks noChangeAspect="1"/>
            </p:cNvSpPr>
            <p:nvPr/>
          </p:nvSpPr>
          <p:spPr bwMode="auto">
            <a:xfrm>
              <a:off x="447"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700" name="Freeform 364"/>
            <p:cNvSpPr>
              <a:spLocks noChangeAspect="1"/>
            </p:cNvSpPr>
            <p:nvPr/>
          </p:nvSpPr>
          <p:spPr bwMode="auto">
            <a:xfrm>
              <a:off x="468" y="1897"/>
              <a:ext cx="18" cy="3"/>
            </a:xfrm>
            <a:custGeom>
              <a:avLst/>
              <a:gdLst>
                <a:gd name="T0" fmla="*/ 0 w 24"/>
                <a:gd name="T1" fmla="*/ 5 h 5"/>
                <a:gd name="T2" fmla="*/ 15 w 24"/>
                <a:gd name="T3" fmla="*/ 0 h 5"/>
                <a:gd name="T4" fmla="*/ 24 w 24"/>
                <a:gd name="T5" fmla="*/ 0 h 5"/>
              </a:gdLst>
              <a:ahLst/>
              <a:cxnLst>
                <a:cxn ang="0">
                  <a:pos x="T0" y="T1"/>
                </a:cxn>
                <a:cxn ang="0">
                  <a:pos x="T2" y="T3"/>
                </a:cxn>
                <a:cxn ang="0">
                  <a:pos x="T4" y="T5"/>
                </a:cxn>
              </a:cxnLst>
              <a:rect l="0" t="0" r="r" b="b"/>
              <a:pathLst>
                <a:path w="24" h="5">
                  <a:moveTo>
                    <a:pt x="0" y="5"/>
                  </a:moveTo>
                  <a:lnTo>
                    <a:pt x="15"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701" name="Line 365"/>
            <p:cNvSpPr>
              <a:spLocks noChangeAspect="1" noChangeShapeType="1"/>
            </p:cNvSpPr>
            <p:nvPr/>
          </p:nvSpPr>
          <p:spPr bwMode="auto">
            <a:xfrm>
              <a:off x="48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702" name="Freeform 366"/>
            <p:cNvSpPr>
              <a:spLocks noChangeAspect="1"/>
            </p:cNvSpPr>
            <p:nvPr/>
          </p:nvSpPr>
          <p:spPr bwMode="auto">
            <a:xfrm>
              <a:off x="504" y="1897"/>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703" name="Line 367"/>
            <p:cNvSpPr>
              <a:spLocks noChangeAspect="1" noChangeShapeType="1"/>
            </p:cNvSpPr>
            <p:nvPr/>
          </p:nvSpPr>
          <p:spPr bwMode="auto">
            <a:xfrm>
              <a:off x="52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704" name="Freeform 368"/>
            <p:cNvSpPr>
              <a:spLocks noChangeAspect="1"/>
            </p:cNvSpPr>
            <p:nvPr/>
          </p:nvSpPr>
          <p:spPr bwMode="auto">
            <a:xfrm>
              <a:off x="544" y="1895"/>
              <a:ext cx="22" cy="2"/>
            </a:xfrm>
            <a:custGeom>
              <a:avLst/>
              <a:gdLst>
                <a:gd name="T0" fmla="*/ 0 w 29"/>
                <a:gd name="T1" fmla="*/ 5 h 5"/>
                <a:gd name="T2" fmla="*/ 14 w 29"/>
                <a:gd name="T3" fmla="*/ 0 h 5"/>
                <a:gd name="T4" fmla="*/ 29 w 29"/>
                <a:gd name="T5" fmla="*/ 0 h 5"/>
              </a:gdLst>
              <a:ahLst/>
              <a:cxnLst>
                <a:cxn ang="0">
                  <a:pos x="T0" y="T1"/>
                </a:cxn>
                <a:cxn ang="0">
                  <a:pos x="T2" y="T3"/>
                </a:cxn>
                <a:cxn ang="0">
                  <a:pos x="T4" y="T5"/>
                </a:cxn>
              </a:cxnLst>
              <a:rect l="0" t="0" r="r" b="b"/>
              <a:pathLst>
                <a:path w="29" h="5">
                  <a:moveTo>
                    <a:pt x="0" y="5"/>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705" name="Line 369"/>
            <p:cNvSpPr>
              <a:spLocks noChangeAspect="1" noChangeShapeType="1"/>
            </p:cNvSpPr>
            <p:nvPr/>
          </p:nvSpPr>
          <p:spPr bwMode="auto">
            <a:xfrm>
              <a:off x="566"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706" name="Freeform 370"/>
            <p:cNvSpPr>
              <a:spLocks noChangeAspect="1"/>
            </p:cNvSpPr>
            <p:nvPr/>
          </p:nvSpPr>
          <p:spPr bwMode="auto">
            <a:xfrm>
              <a:off x="584" y="1892"/>
              <a:ext cx="22" cy="3"/>
            </a:xfrm>
            <a:custGeom>
              <a:avLst/>
              <a:gdLst>
                <a:gd name="T0" fmla="*/ 0 w 29"/>
                <a:gd name="T1" fmla="*/ 5 h 5"/>
                <a:gd name="T2" fmla="*/ 14 w 29"/>
                <a:gd name="T3" fmla="*/ 5 h 5"/>
                <a:gd name="T4" fmla="*/ 29 w 29"/>
                <a:gd name="T5" fmla="*/ 0 h 5"/>
              </a:gdLst>
              <a:ahLst/>
              <a:cxnLst>
                <a:cxn ang="0">
                  <a:pos x="T0" y="T1"/>
                </a:cxn>
                <a:cxn ang="0">
                  <a:pos x="T2" y="T3"/>
                </a:cxn>
                <a:cxn ang="0">
                  <a:pos x="T4" y="T5"/>
                </a:cxn>
              </a:cxnLst>
              <a:rect l="0" t="0" r="r" b="b"/>
              <a:pathLst>
                <a:path w="29" h="5">
                  <a:moveTo>
                    <a:pt x="0" y="5"/>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707" name="Line 371"/>
            <p:cNvSpPr>
              <a:spLocks noChangeAspect="1" noChangeShapeType="1"/>
            </p:cNvSpPr>
            <p:nvPr/>
          </p:nvSpPr>
          <p:spPr bwMode="auto">
            <a:xfrm flipV="1">
              <a:off x="606"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708" name="Line 372"/>
            <p:cNvSpPr>
              <a:spLocks noChangeAspect="1" noChangeShapeType="1"/>
            </p:cNvSpPr>
            <p:nvPr/>
          </p:nvSpPr>
          <p:spPr bwMode="auto">
            <a:xfrm>
              <a:off x="624"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709" name="Freeform 373"/>
            <p:cNvSpPr>
              <a:spLocks noChangeAspect="1"/>
            </p:cNvSpPr>
            <p:nvPr/>
          </p:nvSpPr>
          <p:spPr bwMode="auto">
            <a:xfrm>
              <a:off x="642" y="1887"/>
              <a:ext cx="21" cy="2"/>
            </a:xfrm>
            <a:custGeom>
              <a:avLst/>
              <a:gdLst>
                <a:gd name="T0" fmla="*/ 0 w 28"/>
                <a:gd name="T1" fmla="*/ 4 h 4"/>
                <a:gd name="T2" fmla="*/ 14 w 28"/>
                <a:gd name="T3" fmla="*/ 4 h 4"/>
                <a:gd name="T4" fmla="*/ 28 w 28"/>
                <a:gd name="T5" fmla="*/ 0 h 4"/>
              </a:gdLst>
              <a:ahLst/>
              <a:cxnLst>
                <a:cxn ang="0">
                  <a:pos x="T0" y="T1"/>
                </a:cxn>
                <a:cxn ang="0">
                  <a:pos x="T2" y="T3"/>
                </a:cxn>
                <a:cxn ang="0">
                  <a:pos x="T4" y="T5"/>
                </a:cxn>
              </a:cxnLst>
              <a:rect l="0" t="0" r="r" b="b"/>
              <a:pathLst>
                <a:path w="28" h="4">
                  <a:moveTo>
                    <a:pt x="0" y="4"/>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710" name="Line 374"/>
            <p:cNvSpPr>
              <a:spLocks noChangeAspect="1" noChangeShapeType="1"/>
            </p:cNvSpPr>
            <p:nvPr/>
          </p:nvSpPr>
          <p:spPr bwMode="auto">
            <a:xfrm flipV="1">
              <a:off x="663"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711" name="Freeform 375"/>
            <p:cNvSpPr>
              <a:spLocks noChangeAspect="1"/>
            </p:cNvSpPr>
            <p:nvPr/>
          </p:nvSpPr>
          <p:spPr bwMode="auto">
            <a:xfrm>
              <a:off x="681" y="1881"/>
              <a:ext cx="22" cy="3"/>
            </a:xfrm>
            <a:custGeom>
              <a:avLst/>
              <a:gdLst>
                <a:gd name="T0" fmla="*/ 0 w 29"/>
                <a:gd name="T1" fmla="*/ 5 h 5"/>
                <a:gd name="T2" fmla="*/ 15 w 29"/>
                <a:gd name="T3" fmla="*/ 5 h 5"/>
                <a:gd name="T4" fmla="*/ 29 w 29"/>
                <a:gd name="T5" fmla="*/ 0 h 5"/>
              </a:gdLst>
              <a:ahLst/>
              <a:cxnLst>
                <a:cxn ang="0">
                  <a:pos x="T0" y="T1"/>
                </a:cxn>
                <a:cxn ang="0">
                  <a:pos x="T2" y="T3"/>
                </a:cxn>
                <a:cxn ang="0">
                  <a:pos x="T4" y="T5"/>
                </a:cxn>
              </a:cxnLst>
              <a:rect l="0" t="0" r="r" b="b"/>
              <a:pathLst>
                <a:path w="29" h="5">
                  <a:moveTo>
                    <a:pt x="0" y="5"/>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712" name="Line 376"/>
            <p:cNvSpPr>
              <a:spLocks noChangeAspect="1" noChangeShapeType="1"/>
            </p:cNvSpPr>
            <p:nvPr/>
          </p:nvSpPr>
          <p:spPr bwMode="auto">
            <a:xfrm flipV="1">
              <a:off x="703"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713" name="Line 377"/>
            <p:cNvSpPr>
              <a:spLocks noChangeAspect="1" noChangeShapeType="1"/>
            </p:cNvSpPr>
            <p:nvPr/>
          </p:nvSpPr>
          <p:spPr bwMode="auto">
            <a:xfrm flipV="1">
              <a:off x="721"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714" name="Freeform 378"/>
            <p:cNvSpPr>
              <a:spLocks noChangeAspect="1"/>
            </p:cNvSpPr>
            <p:nvPr/>
          </p:nvSpPr>
          <p:spPr bwMode="auto">
            <a:xfrm>
              <a:off x="739" y="1868"/>
              <a:ext cx="21" cy="5"/>
            </a:xfrm>
            <a:custGeom>
              <a:avLst/>
              <a:gdLst>
                <a:gd name="T0" fmla="*/ 0 w 29"/>
                <a:gd name="T1" fmla="*/ 10 h 10"/>
                <a:gd name="T2" fmla="*/ 15 w 29"/>
                <a:gd name="T3" fmla="*/ 5 h 10"/>
                <a:gd name="T4" fmla="*/ 29 w 29"/>
                <a:gd name="T5" fmla="*/ 0 h 10"/>
              </a:gdLst>
              <a:ahLst/>
              <a:cxnLst>
                <a:cxn ang="0">
                  <a:pos x="T0" y="T1"/>
                </a:cxn>
                <a:cxn ang="0">
                  <a:pos x="T2" y="T3"/>
                </a:cxn>
                <a:cxn ang="0">
                  <a:pos x="T4" y="T5"/>
                </a:cxn>
              </a:cxnLst>
              <a:rect l="0" t="0" r="r" b="b"/>
              <a:pathLst>
                <a:path w="29" h="10">
                  <a:moveTo>
                    <a:pt x="0" y="10"/>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715" name="Line 379"/>
            <p:cNvSpPr>
              <a:spLocks noChangeAspect="1" noChangeShapeType="1"/>
            </p:cNvSpPr>
            <p:nvPr/>
          </p:nvSpPr>
          <p:spPr bwMode="auto">
            <a:xfrm flipV="1">
              <a:off x="760"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716" name="Freeform 380"/>
            <p:cNvSpPr>
              <a:spLocks noChangeAspect="1"/>
            </p:cNvSpPr>
            <p:nvPr/>
          </p:nvSpPr>
          <p:spPr bwMode="auto">
            <a:xfrm>
              <a:off x="778" y="1857"/>
              <a:ext cx="22" cy="5"/>
            </a:xfrm>
            <a:custGeom>
              <a:avLst/>
              <a:gdLst>
                <a:gd name="T0" fmla="*/ 0 w 29"/>
                <a:gd name="T1" fmla="*/ 9 h 9"/>
                <a:gd name="T2" fmla="*/ 14 w 29"/>
                <a:gd name="T3" fmla="*/ 5 h 9"/>
                <a:gd name="T4" fmla="*/ 29 w 29"/>
                <a:gd name="T5" fmla="*/ 0 h 9"/>
              </a:gdLst>
              <a:ahLst/>
              <a:cxnLst>
                <a:cxn ang="0">
                  <a:pos x="T0" y="T1"/>
                </a:cxn>
                <a:cxn ang="0">
                  <a:pos x="T2" y="T3"/>
                </a:cxn>
                <a:cxn ang="0">
                  <a:pos x="T4" y="T5"/>
                </a:cxn>
              </a:cxnLst>
              <a:rect l="0" t="0" r="r" b="b"/>
              <a:pathLst>
                <a:path w="29" h="9">
                  <a:moveTo>
                    <a:pt x="0" y="9"/>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717" name="Line 381"/>
            <p:cNvSpPr>
              <a:spLocks noChangeAspect="1" noChangeShapeType="1"/>
            </p:cNvSpPr>
            <p:nvPr/>
          </p:nvSpPr>
          <p:spPr bwMode="auto">
            <a:xfrm flipV="1">
              <a:off x="800"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718" name="Freeform 382"/>
            <p:cNvSpPr>
              <a:spLocks noChangeAspect="1"/>
            </p:cNvSpPr>
            <p:nvPr/>
          </p:nvSpPr>
          <p:spPr bwMode="auto">
            <a:xfrm>
              <a:off x="818" y="1846"/>
              <a:ext cx="21" cy="5"/>
            </a:xfrm>
            <a:custGeom>
              <a:avLst/>
              <a:gdLst>
                <a:gd name="T0" fmla="*/ 0 w 28"/>
                <a:gd name="T1" fmla="*/ 9 h 9"/>
                <a:gd name="T2" fmla="*/ 14 w 28"/>
                <a:gd name="T3" fmla="*/ 4 h 9"/>
                <a:gd name="T4" fmla="*/ 28 w 28"/>
                <a:gd name="T5" fmla="*/ 0 h 9"/>
              </a:gdLst>
              <a:ahLst/>
              <a:cxnLst>
                <a:cxn ang="0">
                  <a:pos x="T0" y="T1"/>
                </a:cxn>
                <a:cxn ang="0">
                  <a:pos x="T2" y="T3"/>
                </a:cxn>
                <a:cxn ang="0">
                  <a:pos x="T4" y="T5"/>
                </a:cxn>
              </a:cxnLst>
              <a:rect l="0" t="0" r="r" b="b"/>
              <a:pathLst>
                <a:path w="28" h="9">
                  <a:moveTo>
                    <a:pt x="0" y="9"/>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719" name="Line 383"/>
            <p:cNvSpPr>
              <a:spLocks noChangeAspect="1" noChangeShapeType="1"/>
            </p:cNvSpPr>
            <p:nvPr/>
          </p:nvSpPr>
          <p:spPr bwMode="auto">
            <a:xfrm flipV="1">
              <a:off x="839"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720" name="Line 384"/>
            <p:cNvSpPr>
              <a:spLocks noChangeAspect="1" noChangeShapeType="1"/>
            </p:cNvSpPr>
            <p:nvPr/>
          </p:nvSpPr>
          <p:spPr bwMode="auto">
            <a:xfrm flipV="1">
              <a:off x="857"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721" name="Freeform 385"/>
            <p:cNvSpPr>
              <a:spLocks noChangeAspect="1"/>
            </p:cNvSpPr>
            <p:nvPr/>
          </p:nvSpPr>
          <p:spPr bwMode="auto">
            <a:xfrm>
              <a:off x="875" y="1819"/>
              <a:ext cx="22" cy="11"/>
            </a:xfrm>
            <a:custGeom>
              <a:avLst/>
              <a:gdLst>
                <a:gd name="T0" fmla="*/ 0 w 29"/>
                <a:gd name="T1" fmla="*/ 19 h 19"/>
                <a:gd name="T2" fmla="*/ 15 w 29"/>
                <a:gd name="T3" fmla="*/ 9 h 19"/>
                <a:gd name="T4" fmla="*/ 29 w 29"/>
                <a:gd name="T5" fmla="*/ 0 h 19"/>
              </a:gdLst>
              <a:ahLst/>
              <a:cxnLst>
                <a:cxn ang="0">
                  <a:pos x="T0" y="T1"/>
                </a:cxn>
                <a:cxn ang="0">
                  <a:pos x="T2" y="T3"/>
                </a:cxn>
                <a:cxn ang="0">
                  <a:pos x="T4" y="T5"/>
                </a:cxn>
              </a:cxnLst>
              <a:rect l="0" t="0" r="r" b="b"/>
              <a:pathLst>
                <a:path w="29" h="19">
                  <a:moveTo>
                    <a:pt x="0" y="19"/>
                  </a:moveTo>
                  <a:lnTo>
                    <a:pt x="15" y="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722" name="Line 386"/>
            <p:cNvSpPr>
              <a:spLocks noChangeAspect="1" noChangeShapeType="1"/>
            </p:cNvSpPr>
            <p:nvPr/>
          </p:nvSpPr>
          <p:spPr bwMode="auto">
            <a:xfrm flipV="1">
              <a:off x="897"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723" name="Freeform 387"/>
            <p:cNvSpPr>
              <a:spLocks noChangeAspect="1"/>
            </p:cNvSpPr>
            <p:nvPr/>
          </p:nvSpPr>
          <p:spPr bwMode="auto">
            <a:xfrm>
              <a:off x="915" y="1797"/>
              <a:ext cx="22" cy="11"/>
            </a:xfrm>
            <a:custGeom>
              <a:avLst/>
              <a:gdLst>
                <a:gd name="T0" fmla="*/ 0 w 29"/>
                <a:gd name="T1" fmla="*/ 19 h 19"/>
                <a:gd name="T2" fmla="*/ 15 w 29"/>
                <a:gd name="T3" fmla="*/ 10 h 19"/>
                <a:gd name="T4" fmla="*/ 29 w 29"/>
                <a:gd name="T5" fmla="*/ 0 h 19"/>
              </a:gdLst>
              <a:ahLst/>
              <a:cxnLst>
                <a:cxn ang="0">
                  <a:pos x="T0" y="T1"/>
                </a:cxn>
                <a:cxn ang="0">
                  <a:pos x="T2" y="T3"/>
                </a:cxn>
                <a:cxn ang="0">
                  <a:pos x="T4" y="T5"/>
                </a:cxn>
              </a:cxnLst>
              <a:rect l="0" t="0" r="r" b="b"/>
              <a:pathLst>
                <a:path w="29" h="19">
                  <a:moveTo>
                    <a:pt x="0" y="19"/>
                  </a:moveTo>
                  <a:lnTo>
                    <a:pt x="15" y="1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724" name="Line 388"/>
            <p:cNvSpPr>
              <a:spLocks noChangeAspect="1" noChangeShapeType="1"/>
            </p:cNvSpPr>
            <p:nvPr/>
          </p:nvSpPr>
          <p:spPr bwMode="auto">
            <a:xfrm flipV="1">
              <a:off x="937"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725" name="Line 389"/>
            <p:cNvSpPr>
              <a:spLocks noChangeAspect="1" noChangeShapeType="1"/>
            </p:cNvSpPr>
            <p:nvPr/>
          </p:nvSpPr>
          <p:spPr bwMode="auto">
            <a:xfrm flipV="1">
              <a:off x="955"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726" name="Freeform 390"/>
            <p:cNvSpPr>
              <a:spLocks noChangeAspect="1"/>
            </p:cNvSpPr>
            <p:nvPr/>
          </p:nvSpPr>
          <p:spPr bwMode="auto">
            <a:xfrm>
              <a:off x="973" y="1757"/>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727" name="Line 391"/>
            <p:cNvSpPr>
              <a:spLocks noChangeAspect="1" noChangeShapeType="1"/>
            </p:cNvSpPr>
            <p:nvPr/>
          </p:nvSpPr>
          <p:spPr bwMode="auto">
            <a:xfrm flipV="1">
              <a:off x="995"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728" name="Freeform 392"/>
            <p:cNvSpPr>
              <a:spLocks noChangeAspect="1"/>
            </p:cNvSpPr>
            <p:nvPr/>
          </p:nvSpPr>
          <p:spPr bwMode="auto">
            <a:xfrm>
              <a:off x="1013" y="1725"/>
              <a:ext cx="21" cy="15"/>
            </a:xfrm>
            <a:custGeom>
              <a:avLst/>
              <a:gdLst>
                <a:gd name="T0" fmla="*/ 0 w 28"/>
                <a:gd name="T1" fmla="*/ 28 h 28"/>
                <a:gd name="T2" fmla="*/ 14 w 28"/>
                <a:gd name="T3" fmla="*/ 14 h 28"/>
                <a:gd name="T4" fmla="*/ 28 w 28"/>
                <a:gd name="T5" fmla="*/ 0 h 28"/>
              </a:gdLst>
              <a:ahLst/>
              <a:cxnLst>
                <a:cxn ang="0">
                  <a:pos x="T0" y="T1"/>
                </a:cxn>
                <a:cxn ang="0">
                  <a:pos x="T2" y="T3"/>
                </a:cxn>
                <a:cxn ang="0">
                  <a:pos x="T4" y="T5"/>
                </a:cxn>
              </a:cxnLst>
              <a:rect l="0" t="0" r="r" b="b"/>
              <a:pathLst>
                <a:path w="28" h="28">
                  <a:moveTo>
                    <a:pt x="0" y="28"/>
                  </a:moveTo>
                  <a:lnTo>
                    <a:pt x="14" y="1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729" name="Line 393"/>
            <p:cNvSpPr>
              <a:spLocks noChangeAspect="1" noChangeShapeType="1"/>
            </p:cNvSpPr>
            <p:nvPr/>
          </p:nvSpPr>
          <p:spPr bwMode="auto">
            <a:xfrm flipV="1">
              <a:off x="1034"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730" name="Freeform 394"/>
            <p:cNvSpPr>
              <a:spLocks noChangeAspect="1"/>
            </p:cNvSpPr>
            <p:nvPr/>
          </p:nvSpPr>
          <p:spPr bwMode="auto">
            <a:xfrm>
              <a:off x="1052" y="1686"/>
              <a:ext cx="21" cy="20"/>
            </a:xfrm>
            <a:custGeom>
              <a:avLst/>
              <a:gdLst>
                <a:gd name="T0" fmla="*/ 0 w 29"/>
                <a:gd name="T1" fmla="*/ 34 h 34"/>
                <a:gd name="T2" fmla="*/ 15 w 29"/>
                <a:gd name="T3" fmla="*/ 20 h 34"/>
                <a:gd name="T4" fmla="*/ 29 w 29"/>
                <a:gd name="T5" fmla="*/ 0 h 34"/>
              </a:gdLst>
              <a:ahLst/>
              <a:cxnLst>
                <a:cxn ang="0">
                  <a:pos x="T0" y="T1"/>
                </a:cxn>
                <a:cxn ang="0">
                  <a:pos x="T2" y="T3"/>
                </a:cxn>
                <a:cxn ang="0">
                  <a:pos x="T4" y="T5"/>
                </a:cxn>
              </a:cxnLst>
              <a:rect l="0" t="0" r="r" b="b"/>
              <a:pathLst>
                <a:path w="29" h="34">
                  <a:moveTo>
                    <a:pt x="0" y="34"/>
                  </a:moveTo>
                  <a:lnTo>
                    <a:pt x="15" y="2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731" name="Line 395"/>
            <p:cNvSpPr>
              <a:spLocks noChangeAspect="1" noChangeShapeType="1"/>
            </p:cNvSpPr>
            <p:nvPr/>
          </p:nvSpPr>
          <p:spPr bwMode="auto">
            <a:xfrm flipV="1">
              <a:off x="1073"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732" name="Line 396"/>
            <p:cNvSpPr>
              <a:spLocks noChangeAspect="1" noChangeShapeType="1"/>
            </p:cNvSpPr>
            <p:nvPr/>
          </p:nvSpPr>
          <p:spPr bwMode="auto">
            <a:xfrm flipV="1">
              <a:off x="1091"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733" name="Freeform 397"/>
            <p:cNvSpPr>
              <a:spLocks noChangeAspect="1"/>
            </p:cNvSpPr>
            <p:nvPr/>
          </p:nvSpPr>
          <p:spPr bwMode="auto">
            <a:xfrm>
              <a:off x="1109" y="1617"/>
              <a:ext cx="22" cy="24"/>
            </a:xfrm>
            <a:custGeom>
              <a:avLst/>
              <a:gdLst>
                <a:gd name="T0" fmla="*/ 0 w 29"/>
                <a:gd name="T1" fmla="*/ 43 h 43"/>
                <a:gd name="T2" fmla="*/ 15 w 29"/>
                <a:gd name="T3" fmla="*/ 19 h 43"/>
                <a:gd name="T4" fmla="*/ 29 w 29"/>
                <a:gd name="T5" fmla="*/ 0 h 43"/>
              </a:gdLst>
              <a:ahLst/>
              <a:cxnLst>
                <a:cxn ang="0">
                  <a:pos x="T0" y="T1"/>
                </a:cxn>
                <a:cxn ang="0">
                  <a:pos x="T2" y="T3"/>
                </a:cxn>
                <a:cxn ang="0">
                  <a:pos x="T4" y="T5"/>
                </a:cxn>
              </a:cxnLst>
              <a:rect l="0" t="0" r="r" b="b"/>
              <a:pathLst>
                <a:path w="29" h="43">
                  <a:moveTo>
                    <a:pt x="0" y="43"/>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734" name="Line 398"/>
            <p:cNvSpPr>
              <a:spLocks noChangeAspect="1" noChangeShapeType="1"/>
            </p:cNvSpPr>
            <p:nvPr/>
          </p:nvSpPr>
          <p:spPr bwMode="auto">
            <a:xfrm flipV="1">
              <a:off x="1131"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735" name="Freeform 399"/>
            <p:cNvSpPr>
              <a:spLocks noChangeAspect="1"/>
            </p:cNvSpPr>
            <p:nvPr/>
          </p:nvSpPr>
          <p:spPr bwMode="auto">
            <a:xfrm>
              <a:off x="1149" y="1566"/>
              <a:ext cx="22" cy="27"/>
            </a:xfrm>
            <a:custGeom>
              <a:avLst/>
              <a:gdLst>
                <a:gd name="T0" fmla="*/ 0 w 29"/>
                <a:gd name="T1" fmla="*/ 48 h 48"/>
                <a:gd name="T2" fmla="*/ 14 w 29"/>
                <a:gd name="T3" fmla="*/ 24 h 48"/>
                <a:gd name="T4" fmla="*/ 29 w 29"/>
                <a:gd name="T5" fmla="*/ 0 h 48"/>
              </a:gdLst>
              <a:ahLst/>
              <a:cxnLst>
                <a:cxn ang="0">
                  <a:pos x="T0" y="T1"/>
                </a:cxn>
                <a:cxn ang="0">
                  <a:pos x="T2" y="T3"/>
                </a:cxn>
                <a:cxn ang="0">
                  <a:pos x="T4" y="T5"/>
                </a:cxn>
              </a:cxnLst>
              <a:rect l="0" t="0" r="r" b="b"/>
              <a:pathLst>
                <a:path w="29" h="48">
                  <a:moveTo>
                    <a:pt x="0" y="48"/>
                  </a:moveTo>
                  <a:lnTo>
                    <a:pt x="14" y="2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736" name="Line 400"/>
            <p:cNvSpPr>
              <a:spLocks noChangeAspect="1" noChangeShapeType="1"/>
            </p:cNvSpPr>
            <p:nvPr/>
          </p:nvSpPr>
          <p:spPr bwMode="auto">
            <a:xfrm flipV="1">
              <a:off x="1171"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737" name="Freeform 401"/>
            <p:cNvSpPr>
              <a:spLocks noChangeAspect="1"/>
            </p:cNvSpPr>
            <p:nvPr/>
          </p:nvSpPr>
          <p:spPr bwMode="auto">
            <a:xfrm>
              <a:off x="1189" y="1506"/>
              <a:ext cx="22" cy="30"/>
            </a:xfrm>
            <a:custGeom>
              <a:avLst/>
              <a:gdLst>
                <a:gd name="T0" fmla="*/ 0 w 29"/>
                <a:gd name="T1" fmla="*/ 53 h 53"/>
                <a:gd name="T2" fmla="*/ 14 w 29"/>
                <a:gd name="T3" fmla="*/ 29 h 53"/>
                <a:gd name="T4" fmla="*/ 29 w 29"/>
                <a:gd name="T5" fmla="*/ 0 h 53"/>
              </a:gdLst>
              <a:ahLst/>
              <a:cxnLst>
                <a:cxn ang="0">
                  <a:pos x="T0" y="T1"/>
                </a:cxn>
                <a:cxn ang="0">
                  <a:pos x="T2" y="T3"/>
                </a:cxn>
                <a:cxn ang="0">
                  <a:pos x="T4" y="T5"/>
                </a:cxn>
              </a:cxnLst>
              <a:rect l="0" t="0" r="r" b="b"/>
              <a:pathLst>
                <a:path w="29" h="53">
                  <a:moveTo>
                    <a:pt x="0" y="53"/>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738" name="Line 402"/>
            <p:cNvSpPr>
              <a:spLocks noChangeAspect="1" noChangeShapeType="1"/>
            </p:cNvSpPr>
            <p:nvPr/>
          </p:nvSpPr>
          <p:spPr bwMode="auto">
            <a:xfrm flipV="1">
              <a:off x="1211"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739" name="Line 403"/>
            <p:cNvSpPr>
              <a:spLocks noChangeAspect="1" noChangeShapeType="1"/>
            </p:cNvSpPr>
            <p:nvPr/>
          </p:nvSpPr>
          <p:spPr bwMode="auto">
            <a:xfrm flipV="1">
              <a:off x="1228"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740" name="Freeform 404"/>
            <p:cNvSpPr>
              <a:spLocks noChangeAspect="1"/>
            </p:cNvSpPr>
            <p:nvPr/>
          </p:nvSpPr>
          <p:spPr bwMode="auto">
            <a:xfrm>
              <a:off x="1246" y="1409"/>
              <a:ext cx="22" cy="32"/>
            </a:xfrm>
            <a:custGeom>
              <a:avLst/>
              <a:gdLst>
                <a:gd name="T0" fmla="*/ 0 w 29"/>
                <a:gd name="T1" fmla="*/ 58 h 58"/>
                <a:gd name="T2" fmla="*/ 15 w 29"/>
                <a:gd name="T3" fmla="*/ 29 h 58"/>
                <a:gd name="T4" fmla="*/ 29 w 29"/>
                <a:gd name="T5" fmla="*/ 0 h 58"/>
              </a:gdLst>
              <a:ahLst/>
              <a:cxnLst>
                <a:cxn ang="0">
                  <a:pos x="T0" y="T1"/>
                </a:cxn>
                <a:cxn ang="0">
                  <a:pos x="T2" y="T3"/>
                </a:cxn>
                <a:cxn ang="0">
                  <a:pos x="T4" y="T5"/>
                </a:cxn>
              </a:cxnLst>
              <a:rect l="0" t="0" r="r" b="b"/>
              <a:pathLst>
                <a:path w="29" h="58">
                  <a:moveTo>
                    <a:pt x="0" y="58"/>
                  </a:moveTo>
                  <a:lnTo>
                    <a:pt x="15"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741" name="Line 405"/>
            <p:cNvSpPr>
              <a:spLocks noChangeAspect="1" noChangeShapeType="1"/>
            </p:cNvSpPr>
            <p:nvPr/>
          </p:nvSpPr>
          <p:spPr bwMode="auto">
            <a:xfrm flipV="1">
              <a:off x="1268"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742" name="Freeform 406"/>
            <p:cNvSpPr>
              <a:spLocks noChangeAspect="1"/>
            </p:cNvSpPr>
            <p:nvPr/>
          </p:nvSpPr>
          <p:spPr bwMode="auto">
            <a:xfrm>
              <a:off x="1286" y="1336"/>
              <a:ext cx="22" cy="38"/>
            </a:xfrm>
            <a:custGeom>
              <a:avLst/>
              <a:gdLst>
                <a:gd name="T0" fmla="*/ 0 w 29"/>
                <a:gd name="T1" fmla="*/ 67 h 67"/>
                <a:gd name="T2" fmla="*/ 15 w 29"/>
                <a:gd name="T3" fmla="*/ 33 h 67"/>
                <a:gd name="T4" fmla="*/ 29 w 29"/>
                <a:gd name="T5" fmla="*/ 0 h 67"/>
              </a:gdLst>
              <a:ahLst/>
              <a:cxnLst>
                <a:cxn ang="0">
                  <a:pos x="T0" y="T1"/>
                </a:cxn>
                <a:cxn ang="0">
                  <a:pos x="T2" y="T3"/>
                </a:cxn>
                <a:cxn ang="0">
                  <a:pos x="T4" y="T5"/>
                </a:cxn>
              </a:cxnLst>
              <a:rect l="0" t="0" r="r" b="b"/>
              <a:pathLst>
                <a:path w="29" h="67">
                  <a:moveTo>
                    <a:pt x="0" y="67"/>
                  </a:moveTo>
                  <a:lnTo>
                    <a:pt x="15" y="33"/>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743" name="Line 407"/>
            <p:cNvSpPr>
              <a:spLocks noChangeAspect="1" noChangeShapeType="1"/>
            </p:cNvSpPr>
            <p:nvPr/>
          </p:nvSpPr>
          <p:spPr bwMode="auto">
            <a:xfrm flipV="1">
              <a:off x="1308"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744" name="Line 408"/>
            <p:cNvSpPr>
              <a:spLocks noChangeAspect="1" noChangeShapeType="1"/>
            </p:cNvSpPr>
            <p:nvPr/>
          </p:nvSpPr>
          <p:spPr bwMode="auto">
            <a:xfrm flipV="1">
              <a:off x="1326"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745" name="Freeform 409"/>
            <p:cNvSpPr>
              <a:spLocks noChangeAspect="1"/>
            </p:cNvSpPr>
            <p:nvPr/>
          </p:nvSpPr>
          <p:spPr bwMode="auto">
            <a:xfrm>
              <a:off x="1344" y="1222"/>
              <a:ext cx="21"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746" name="Freeform 410"/>
            <p:cNvSpPr>
              <a:spLocks noChangeAspect="1"/>
            </p:cNvSpPr>
            <p:nvPr/>
          </p:nvSpPr>
          <p:spPr bwMode="auto">
            <a:xfrm>
              <a:off x="1365" y="1182"/>
              <a:ext cx="18" cy="40"/>
            </a:xfrm>
            <a:custGeom>
              <a:avLst/>
              <a:gdLst>
                <a:gd name="T0" fmla="*/ 0 w 24"/>
                <a:gd name="T1" fmla="*/ 72 h 72"/>
                <a:gd name="T2" fmla="*/ 9 w 24"/>
                <a:gd name="T3" fmla="*/ 34 h 72"/>
                <a:gd name="T4" fmla="*/ 24 w 24"/>
                <a:gd name="T5" fmla="*/ 0 h 72"/>
              </a:gdLst>
              <a:ahLst/>
              <a:cxnLst>
                <a:cxn ang="0">
                  <a:pos x="T0" y="T1"/>
                </a:cxn>
                <a:cxn ang="0">
                  <a:pos x="T2" y="T3"/>
                </a:cxn>
                <a:cxn ang="0">
                  <a:pos x="T4" y="T5"/>
                </a:cxn>
              </a:cxnLst>
              <a:rect l="0" t="0" r="r" b="b"/>
              <a:pathLst>
                <a:path w="24" h="72">
                  <a:moveTo>
                    <a:pt x="0" y="72"/>
                  </a:moveTo>
                  <a:lnTo>
                    <a:pt x="9" y="3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747" name="Freeform 411"/>
            <p:cNvSpPr>
              <a:spLocks noChangeAspect="1"/>
            </p:cNvSpPr>
            <p:nvPr/>
          </p:nvSpPr>
          <p:spPr bwMode="auto">
            <a:xfrm>
              <a:off x="1383" y="1144"/>
              <a:ext cx="22"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748" name="Line 412"/>
            <p:cNvSpPr>
              <a:spLocks noChangeAspect="1" noChangeShapeType="1"/>
            </p:cNvSpPr>
            <p:nvPr/>
          </p:nvSpPr>
          <p:spPr bwMode="auto">
            <a:xfrm flipV="1">
              <a:off x="1405"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749" name="Freeform 413"/>
            <p:cNvSpPr>
              <a:spLocks noChangeAspect="1"/>
            </p:cNvSpPr>
            <p:nvPr/>
          </p:nvSpPr>
          <p:spPr bwMode="auto">
            <a:xfrm>
              <a:off x="1423" y="1063"/>
              <a:ext cx="21" cy="41"/>
            </a:xfrm>
            <a:custGeom>
              <a:avLst/>
              <a:gdLst>
                <a:gd name="T0" fmla="*/ 0 w 28"/>
                <a:gd name="T1" fmla="*/ 72 h 72"/>
                <a:gd name="T2" fmla="*/ 14 w 28"/>
                <a:gd name="T3" fmla="*/ 34 h 72"/>
                <a:gd name="T4" fmla="*/ 28 w 28"/>
                <a:gd name="T5" fmla="*/ 0 h 72"/>
              </a:gdLst>
              <a:ahLst/>
              <a:cxnLst>
                <a:cxn ang="0">
                  <a:pos x="T0" y="T1"/>
                </a:cxn>
                <a:cxn ang="0">
                  <a:pos x="T2" y="T3"/>
                </a:cxn>
                <a:cxn ang="0">
                  <a:pos x="T4" y="T5"/>
                </a:cxn>
              </a:cxnLst>
              <a:rect l="0" t="0" r="r" b="b"/>
              <a:pathLst>
                <a:path w="28" h="72">
                  <a:moveTo>
                    <a:pt x="0" y="72"/>
                  </a:moveTo>
                  <a:lnTo>
                    <a:pt x="14" y="3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750" name="Line 414"/>
            <p:cNvSpPr>
              <a:spLocks noChangeAspect="1" noChangeShapeType="1"/>
            </p:cNvSpPr>
            <p:nvPr/>
          </p:nvSpPr>
          <p:spPr bwMode="auto">
            <a:xfrm flipV="1">
              <a:off x="1444"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751" name="Line 415"/>
            <p:cNvSpPr>
              <a:spLocks noChangeAspect="1" noChangeShapeType="1"/>
            </p:cNvSpPr>
            <p:nvPr/>
          </p:nvSpPr>
          <p:spPr bwMode="auto">
            <a:xfrm flipV="1">
              <a:off x="1462"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752" name="Freeform 416"/>
            <p:cNvSpPr>
              <a:spLocks noChangeAspect="1"/>
            </p:cNvSpPr>
            <p:nvPr/>
          </p:nvSpPr>
          <p:spPr bwMode="auto">
            <a:xfrm>
              <a:off x="1480" y="945"/>
              <a:ext cx="22" cy="40"/>
            </a:xfrm>
            <a:custGeom>
              <a:avLst/>
              <a:gdLst>
                <a:gd name="T0" fmla="*/ 0 w 29"/>
                <a:gd name="T1" fmla="*/ 72 h 72"/>
                <a:gd name="T2" fmla="*/ 15 w 29"/>
                <a:gd name="T3" fmla="*/ 34 h 72"/>
                <a:gd name="T4" fmla="*/ 29 w 29"/>
                <a:gd name="T5" fmla="*/ 0 h 72"/>
              </a:gdLst>
              <a:ahLst/>
              <a:cxnLst>
                <a:cxn ang="0">
                  <a:pos x="T0" y="T1"/>
                </a:cxn>
                <a:cxn ang="0">
                  <a:pos x="T2" y="T3"/>
                </a:cxn>
                <a:cxn ang="0">
                  <a:pos x="T4" y="T5"/>
                </a:cxn>
              </a:cxnLst>
              <a:rect l="0" t="0" r="r" b="b"/>
              <a:pathLst>
                <a:path w="29" h="72">
                  <a:moveTo>
                    <a:pt x="0" y="72"/>
                  </a:moveTo>
                  <a:lnTo>
                    <a:pt x="15"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753" name="Line 417"/>
            <p:cNvSpPr>
              <a:spLocks noChangeAspect="1" noChangeShapeType="1"/>
            </p:cNvSpPr>
            <p:nvPr/>
          </p:nvSpPr>
          <p:spPr bwMode="auto">
            <a:xfrm flipV="1">
              <a:off x="1502"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754" name="Freeform 418"/>
            <p:cNvSpPr>
              <a:spLocks noChangeAspect="1"/>
            </p:cNvSpPr>
            <p:nvPr/>
          </p:nvSpPr>
          <p:spPr bwMode="auto">
            <a:xfrm>
              <a:off x="1520" y="872"/>
              <a:ext cx="22" cy="35"/>
            </a:xfrm>
            <a:custGeom>
              <a:avLst/>
              <a:gdLst>
                <a:gd name="T0" fmla="*/ 0 w 29"/>
                <a:gd name="T1" fmla="*/ 62 h 62"/>
                <a:gd name="T2" fmla="*/ 14 w 29"/>
                <a:gd name="T3" fmla="*/ 28 h 62"/>
                <a:gd name="T4" fmla="*/ 29 w 29"/>
                <a:gd name="T5" fmla="*/ 0 h 62"/>
              </a:gdLst>
              <a:ahLst/>
              <a:cxnLst>
                <a:cxn ang="0">
                  <a:pos x="T0" y="T1"/>
                </a:cxn>
                <a:cxn ang="0">
                  <a:pos x="T2" y="T3"/>
                </a:cxn>
                <a:cxn ang="0">
                  <a:pos x="T4" y="T5"/>
                </a:cxn>
              </a:cxnLst>
              <a:rect l="0" t="0" r="r" b="b"/>
              <a:pathLst>
                <a:path w="29" h="62">
                  <a:moveTo>
                    <a:pt x="0" y="62"/>
                  </a:moveTo>
                  <a:lnTo>
                    <a:pt x="14" y="28"/>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755" name="Line 419"/>
            <p:cNvSpPr>
              <a:spLocks noChangeAspect="1" noChangeShapeType="1"/>
            </p:cNvSpPr>
            <p:nvPr/>
          </p:nvSpPr>
          <p:spPr bwMode="auto">
            <a:xfrm flipV="1">
              <a:off x="1542"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756" name="Line 420"/>
            <p:cNvSpPr>
              <a:spLocks noChangeAspect="1" noChangeShapeType="1"/>
            </p:cNvSpPr>
            <p:nvPr/>
          </p:nvSpPr>
          <p:spPr bwMode="auto">
            <a:xfrm flipV="1">
              <a:off x="1560"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757" name="Freeform 421"/>
            <p:cNvSpPr>
              <a:spLocks noChangeAspect="1"/>
            </p:cNvSpPr>
            <p:nvPr/>
          </p:nvSpPr>
          <p:spPr bwMode="auto">
            <a:xfrm>
              <a:off x="1578" y="769"/>
              <a:ext cx="22" cy="33"/>
            </a:xfrm>
            <a:custGeom>
              <a:avLst/>
              <a:gdLst>
                <a:gd name="T0" fmla="*/ 0 w 29"/>
                <a:gd name="T1" fmla="*/ 58 h 58"/>
                <a:gd name="T2" fmla="*/ 14 w 29"/>
                <a:gd name="T3" fmla="*/ 29 h 58"/>
                <a:gd name="T4" fmla="*/ 29 w 29"/>
                <a:gd name="T5" fmla="*/ 0 h 58"/>
              </a:gdLst>
              <a:ahLst/>
              <a:cxnLst>
                <a:cxn ang="0">
                  <a:pos x="T0" y="T1"/>
                </a:cxn>
                <a:cxn ang="0">
                  <a:pos x="T2" y="T3"/>
                </a:cxn>
                <a:cxn ang="0">
                  <a:pos x="T4" y="T5"/>
                </a:cxn>
              </a:cxnLst>
              <a:rect l="0" t="0" r="r" b="b"/>
              <a:pathLst>
                <a:path w="29" h="58">
                  <a:moveTo>
                    <a:pt x="0" y="58"/>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758" name="Line 422"/>
            <p:cNvSpPr>
              <a:spLocks noChangeAspect="1" noChangeShapeType="1"/>
            </p:cNvSpPr>
            <p:nvPr/>
          </p:nvSpPr>
          <p:spPr bwMode="auto">
            <a:xfrm flipV="1">
              <a:off x="1600"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759" name="Freeform 423"/>
            <p:cNvSpPr>
              <a:spLocks noChangeAspect="1"/>
            </p:cNvSpPr>
            <p:nvPr/>
          </p:nvSpPr>
          <p:spPr bwMode="auto">
            <a:xfrm>
              <a:off x="1618" y="712"/>
              <a:ext cx="21" cy="27"/>
            </a:xfrm>
            <a:custGeom>
              <a:avLst/>
              <a:gdLst>
                <a:gd name="T0" fmla="*/ 0 w 28"/>
                <a:gd name="T1" fmla="*/ 48 h 48"/>
                <a:gd name="T2" fmla="*/ 14 w 28"/>
                <a:gd name="T3" fmla="*/ 24 h 48"/>
                <a:gd name="T4" fmla="*/ 28 w 28"/>
                <a:gd name="T5" fmla="*/ 0 h 48"/>
              </a:gdLst>
              <a:ahLst/>
              <a:cxnLst>
                <a:cxn ang="0">
                  <a:pos x="T0" y="T1"/>
                </a:cxn>
                <a:cxn ang="0">
                  <a:pos x="T2" y="T3"/>
                </a:cxn>
                <a:cxn ang="0">
                  <a:pos x="T4" y="T5"/>
                </a:cxn>
              </a:cxnLst>
              <a:rect l="0" t="0" r="r" b="b"/>
              <a:pathLst>
                <a:path w="28" h="48">
                  <a:moveTo>
                    <a:pt x="0" y="48"/>
                  </a:moveTo>
                  <a:lnTo>
                    <a:pt x="14" y="2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760" name="Freeform 424"/>
            <p:cNvSpPr>
              <a:spLocks noChangeAspect="1"/>
            </p:cNvSpPr>
            <p:nvPr/>
          </p:nvSpPr>
          <p:spPr bwMode="auto">
            <a:xfrm>
              <a:off x="1639" y="686"/>
              <a:ext cx="18" cy="26"/>
            </a:xfrm>
            <a:custGeom>
              <a:avLst/>
              <a:gdLst>
                <a:gd name="T0" fmla="*/ 0 w 24"/>
                <a:gd name="T1" fmla="*/ 47 h 47"/>
                <a:gd name="T2" fmla="*/ 10 w 24"/>
                <a:gd name="T3" fmla="*/ 24 h 47"/>
                <a:gd name="T4" fmla="*/ 24 w 24"/>
                <a:gd name="T5" fmla="*/ 0 h 47"/>
              </a:gdLst>
              <a:ahLst/>
              <a:cxnLst>
                <a:cxn ang="0">
                  <a:pos x="T0" y="T1"/>
                </a:cxn>
                <a:cxn ang="0">
                  <a:pos x="T2" y="T3"/>
                </a:cxn>
                <a:cxn ang="0">
                  <a:pos x="T4" y="T5"/>
                </a:cxn>
              </a:cxnLst>
              <a:rect l="0" t="0" r="r" b="b"/>
              <a:pathLst>
                <a:path w="24" h="47">
                  <a:moveTo>
                    <a:pt x="0" y="47"/>
                  </a:moveTo>
                  <a:lnTo>
                    <a:pt x="10" y="2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761" name="Freeform 425"/>
            <p:cNvSpPr>
              <a:spLocks noChangeAspect="1"/>
            </p:cNvSpPr>
            <p:nvPr/>
          </p:nvSpPr>
          <p:spPr bwMode="auto">
            <a:xfrm>
              <a:off x="1657" y="664"/>
              <a:ext cx="21" cy="22"/>
            </a:xfrm>
            <a:custGeom>
              <a:avLst/>
              <a:gdLst>
                <a:gd name="T0" fmla="*/ 0 w 29"/>
                <a:gd name="T1" fmla="*/ 39 h 39"/>
                <a:gd name="T2" fmla="*/ 15 w 29"/>
                <a:gd name="T3" fmla="*/ 19 h 39"/>
                <a:gd name="T4" fmla="*/ 29 w 29"/>
                <a:gd name="T5" fmla="*/ 0 h 39"/>
              </a:gdLst>
              <a:ahLst/>
              <a:cxnLst>
                <a:cxn ang="0">
                  <a:pos x="T0" y="T1"/>
                </a:cxn>
                <a:cxn ang="0">
                  <a:pos x="T2" y="T3"/>
                </a:cxn>
                <a:cxn ang="0">
                  <a:pos x="T4" y="T5"/>
                </a:cxn>
              </a:cxnLst>
              <a:rect l="0" t="0" r="r" b="b"/>
              <a:pathLst>
                <a:path w="29" h="39">
                  <a:moveTo>
                    <a:pt x="0" y="39"/>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762" name="Freeform 426"/>
            <p:cNvSpPr>
              <a:spLocks noChangeAspect="1"/>
            </p:cNvSpPr>
            <p:nvPr/>
          </p:nvSpPr>
          <p:spPr bwMode="auto">
            <a:xfrm>
              <a:off x="1678" y="643"/>
              <a:ext cx="18" cy="21"/>
            </a:xfrm>
            <a:custGeom>
              <a:avLst/>
              <a:gdLst>
                <a:gd name="T0" fmla="*/ 0 w 24"/>
                <a:gd name="T1" fmla="*/ 38 h 38"/>
                <a:gd name="T2" fmla="*/ 15 w 24"/>
                <a:gd name="T3" fmla="*/ 19 h 38"/>
                <a:gd name="T4" fmla="*/ 24 w 24"/>
                <a:gd name="T5" fmla="*/ 0 h 38"/>
              </a:gdLst>
              <a:ahLst/>
              <a:cxnLst>
                <a:cxn ang="0">
                  <a:pos x="T0" y="T1"/>
                </a:cxn>
                <a:cxn ang="0">
                  <a:pos x="T2" y="T3"/>
                </a:cxn>
                <a:cxn ang="0">
                  <a:pos x="T4" y="T5"/>
                </a:cxn>
              </a:cxnLst>
              <a:rect l="0" t="0" r="r" b="b"/>
              <a:pathLst>
                <a:path w="24" h="38">
                  <a:moveTo>
                    <a:pt x="0" y="38"/>
                  </a:moveTo>
                  <a:lnTo>
                    <a:pt x="15" y="19"/>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763" name="Freeform 427"/>
            <p:cNvSpPr>
              <a:spLocks noChangeAspect="1"/>
            </p:cNvSpPr>
            <p:nvPr/>
          </p:nvSpPr>
          <p:spPr bwMode="auto">
            <a:xfrm>
              <a:off x="1696" y="626"/>
              <a:ext cx="18" cy="17"/>
            </a:xfrm>
            <a:custGeom>
              <a:avLst/>
              <a:gdLst>
                <a:gd name="T0" fmla="*/ 0 w 24"/>
                <a:gd name="T1" fmla="*/ 29 h 29"/>
                <a:gd name="T2" fmla="*/ 10 w 24"/>
                <a:gd name="T3" fmla="*/ 14 h 29"/>
                <a:gd name="T4" fmla="*/ 24 w 24"/>
                <a:gd name="T5" fmla="*/ 0 h 29"/>
              </a:gdLst>
              <a:ahLst/>
              <a:cxnLst>
                <a:cxn ang="0">
                  <a:pos x="T0" y="T1"/>
                </a:cxn>
                <a:cxn ang="0">
                  <a:pos x="T2" y="T3"/>
                </a:cxn>
                <a:cxn ang="0">
                  <a:pos x="T4" y="T5"/>
                </a:cxn>
              </a:cxnLst>
              <a:rect l="0" t="0" r="r" b="b"/>
              <a:pathLst>
                <a:path w="24" h="29">
                  <a:moveTo>
                    <a:pt x="0" y="29"/>
                  </a:moveTo>
                  <a:lnTo>
                    <a:pt x="10" y="1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764" name="Freeform 428"/>
            <p:cNvSpPr>
              <a:spLocks noChangeAspect="1"/>
            </p:cNvSpPr>
            <p:nvPr/>
          </p:nvSpPr>
          <p:spPr bwMode="auto">
            <a:xfrm>
              <a:off x="1714" y="610"/>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765" name="Line 429"/>
            <p:cNvSpPr>
              <a:spLocks noChangeAspect="1" noChangeShapeType="1"/>
            </p:cNvSpPr>
            <p:nvPr/>
          </p:nvSpPr>
          <p:spPr bwMode="auto">
            <a:xfrm flipV="1">
              <a:off x="1736"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766" name="Freeform 430"/>
            <p:cNvSpPr>
              <a:spLocks noChangeAspect="1"/>
            </p:cNvSpPr>
            <p:nvPr/>
          </p:nvSpPr>
          <p:spPr bwMode="auto">
            <a:xfrm>
              <a:off x="1754" y="591"/>
              <a:ext cx="22" cy="8"/>
            </a:xfrm>
            <a:custGeom>
              <a:avLst/>
              <a:gdLst>
                <a:gd name="T0" fmla="*/ 0 w 29"/>
                <a:gd name="T1" fmla="*/ 14 h 14"/>
                <a:gd name="T2" fmla="*/ 14 w 29"/>
                <a:gd name="T3" fmla="*/ 4 h 14"/>
                <a:gd name="T4" fmla="*/ 29 w 29"/>
                <a:gd name="T5" fmla="*/ 0 h 14"/>
              </a:gdLst>
              <a:ahLst/>
              <a:cxnLst>
                <a:cxn ang="0">
                  <a:pos x="T0" y="T1"/>
                </a:cxn>
                <a:cxn ang="0">
                  <a:pos x="T2" y="T3"/>
                </a:cxn>
                <a:cxn ang="0">
                  <a:pos x="T4" y="T5"/>
                </a:cxn>
              </a:cxnLst>
              <a:rect l="0" t="0" r="r" b="b"/>
              <a:pathLst>
                <a:path w="29" h="14">
                  <a:moveTo>
                    <a:pt x="0" y="14"/>
                  </a:moveTo>
                  <a:lnTo>
                    <a:pt x="14" y="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767" name="Freeform 431"/>
            <p:cNvSpPr>
              <a:spLocks noChangeAspect="1"/>
            </p:cNvSpPr>
            <p:nvPr/>
          </p:nvSpPr>
          <p:spPr bwMode="auto">
            <a:xfrm>
              <a:off x="1776" y="586"/>
              <a:ext cx="18" cy="5"/>
            </a:xfrm>
            <a:custGeom>
              <a:avLst/>
              <a:gdLst>
                <a:gd name="T0" fmla="*/ 0 w 24"/>
                <a:gd name="T1" fmla="*/ 10 h 10"/>
                <a:gd name="T2" fmla="*/ 14 w 24"/>
                <a:gd name="T3" fmla="*/ 5 h 10"/>
                <a:gd name="T4" fmla="*/ 24 w 24"/>
                <a:gd name="T5" fmla="*/ 0 h 10"/>
              </a:gdLst>
              <a:ahLst/>
              <a:cxnLst>
                <a:cxn ang="0">
                  <a:pos x="T0" y="T1"/>
                </a:cxn>
                <a:cxn ang="0">
                  <a:pos x="T2" y="T3"/>
                </a:cxn>
                <a:cxn ang="0">
                  <a:pos x="T4" y="T5"/>
                </a:cxn>
              </a:cxnLst>
              <a:rect l="0" t="0" r="r" b="b"/>
              <a:pathLst>
                <a:path w="24" h="10">
                  <a:moveTo>
                    <a:pt x="0" y="10"/>
                  </a:moveTo>
                  <a:lnTo>
                    <a:pt x="14" y="5"/>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768" name="Freeform 432"/>
            <p:cNvSpPr>
              <a:spLocks noChangeAspect="1"/>
            </p:cNvSpPr>
            <p:nvPr/>
          </p:nvSpPr>
          <p:spPr bwMode="auto">
            <a:xfrm>
              <a:off x="1794" y="586"/>
              <a:ext cx="18" cy="0"/>
            </a:xfrm>
            <a:custGeom>
              <a:avLst/>
              <a:gdLst>
                <a:gd name="T0" fmla="*/ 0 w 24"/>
                <a:gd name="T1" fmla="*/ 9 w 24"/>
                <a:gd name="T2" fmla="*/ 24 w 24"/>
              </a:gdLst>
              <a:ahLst/>
              <a:cxnLst>
                <a:cxn ang="0">
                  <a:pos x="T0" y="0"/>
                </a:cxn>
                <a:cxn ang="0">
                  <a:pos x="T1" y="0"/>
                </a:cxn>
                <a:cxn ang="0">
                  <a:pos x="T2" y="0"/>
                </a:cxn>
              </a:cxnLst>
              <a:rect l="0" t="0" r="r" b="b"/>
              <a:pathLst>
                <a:path w="24">
                  <a:moveTo>
                    <a:pt x="0" y="0"/>
                  </a:moveTo>
                  <a:lnTo>
                    <a:pt x="9"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769" name="Freeform 433"/>
            <p:cNvSpPr>
              <a:spLocks noChangeAspect="1"/>
            </p:cNvSpPr>
            <p:nvPr/>
          </p:nvSpPr>
          <p:spPr bwMode="auto">
            <a:xfrm>
              <a:off x="1812" y="586"/>
              <a:ext cx="21" cy="0"/>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770" name="Freeform 434"/>
            <p:cNvSpPr>
              <a:spLocks noChangeAspect="1"/>
            </p:cNvSpPr>
            <p:nvPr/>
          </p:nvSpPr>
          <p:spPr bwMode="auto">
            <a:xfrm>
              <a:off x="1833" y="586"/>
              <a:ext cx="18" cy="5"/>
            </a:xfrm>
            <a:custGeom>
              <a:avLst/>
              <a:gdLst>
                <a:gd name="T0" fmla="*/ 0 w 24"/>
                <a:gd name="T1" fmla="*/ 0 h 10"/>
                <a:gd name="T2" fmla="*/ 10 w 24"/>
                <a:gd name="T3" fmla="*/ 5 h 10"/>
                <a:gd name="T4" fmla="*/ 24 w 24"/>
                <a:gd name="T5" fmla="*/ 10 h 10"/>
              </a:gdLst>
              <a:ahLst/>
              <a:cxnLst>
                <a:cxn ang="0">
                  <a:pos x="T0" y="T1"/>
                </a:cxn>
                <a:cxn ang="0">
                  <a:pos x="T2" y="T3"/>
                </a:cxn>
                <a:cxn ang="0">
                  <a:pos x="T4" y="T5"/>
                </a:cxn>
              </a:cxnLst>
              <a:rect l="0" t="0" r="r" b="b"/>
              <a:pathLst>
                <a:path w="24" h="10">
                  <a:moveTo>
                    <a:pt x="0" y="0"/>
                  </a:moveTo>
                  <a:lnTo>
                    <a:pt x="10" y="5"/>
                  </a:lnTo>
                  <a:lnTo>
                    <a:pt x="24"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771" name="Freeform 435"/>
            <p:cNvSpPr>
              <a:spLocks noChangeAspect="1"/>
            </p:cNvSpPr>
            <p:nvPr/>
          </p:nvSpPr>
          <p:spPr bwMode="auto">
            <a:xfrm>
              <a:off x="1851" y="591"/>
              <a:ext cx="22" cy="8"/>
            </a:xfrm>
            <a:custGeom>
              <a:avLst/>
              <a:gdLst>
                <a:gd name="T0" fmla="*/ 0 w 29"/>
                <a:gd name="T1" fmla="*/ 0 h 14"/>
                <a:gd name="T2" fmla="*/ 15 w 29"/>
                <a:gd name="T3" fmla="*/ 4 h 14"/>
                <a:gd name="T4" fmla="*/ 29 w 29"/>
                <a:gd name="T5" fmla="*/ 14 h 14"/>
              </a:gdLst>
              <a:ahLst/>
              <a:cxnLst>
                <a:cxn ang="0">
                  <a:pos x="T0" y="T1"/>
                </a:cxn>
                <a:cxn ang="0">
                  <a:pos x="T2" y="T3"/>
                </a:cxn>
                <a:cxn ang="0">
                  <a:pos x="T4" y="T5"/>
                </a:cxn>
              </a:cxnLst>
              <a:rect l="0" t="0" r="r" b="b"/>
              <a:pathLst>
                <a:path w="29" h="14">
                  <a:moveTo>
                    <a:pt x="0" y="0"/>
                  </a:moveTo>
                  <a:lnTo>
                    <a:pt x="15" y="4"/>
                  </a:lnTo>
                  <a:lnTo>
                    <a:pt x="29" y="1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772" name="Line 436"/>
            <p:cNvSpPr>
              <a:spLocks noChangeAspect="1" noChangeShapeType="1"/>
            </p:cNvSpPr>
            <p:nvPr/>
          </p:nvSpPr>
          <p:spPr bwMode="auto">
            <a:xfrm>
              <a:off x="1873"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773" name="Freeform 437"/>
            <p:cNvSpPr>
              <a:spLocks noChangeAspect="1"/>
            </p:cNvSpPr>
            <p:nvPr/>
          </p:nvSpPr>
          <p:spPr bwMode="auto">
            <a:xfrm>
              <a:off x="1891" y="610"/>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774" name="Freeform 438"/>
            <p:cNvSpPr>
              <a:spLocks noChangeAspect="1"/>
            </p:cNvSpPr>
            <p:nvPr/>
          </p:nvSpPr>
          <p:spPr bwMode="auto">
            <a:xfrm>
              <a:off x="1913" y="626"/>
              <a:ext cx="18" cy="17"/>
            </a:xfrm>
            <a:custGeom>
              <a:avLst/>
              <a:gdLst>
                <a:gd name="T0" fmla="*/ 0 w 24"/>
                <a:gd name="T1" fmla="*/ 0 h 29"/>
                <a:gd name="T2" fmla="*/ 14 w 24"/>
                <a:gd name="T3" fmla="*/ 14 h 29"/>
                <a:gd name="T4" fmla="*/ 24 w 24"/>
                <a:gd name="T5" fmla="*/ 29 h 29"/>
              </a:gdLst>
              <a:ahLst/>
              <a:cxnLst>
                <a:cxn ang="0">
                  <a:pos x="T0" y="T1"/>
                </a:cxn>
                <a:cxn ang="0">
                  <a:pos x="T2" y="T3"/>
                </a:cxn>
                <a:cxn ang="0">
                  <a:pos x="T4" y="T5"/>
                </a:cxn>
              </a:cxnLst>
              <a:rect l="0" t="0" r="r" b="b"/>
              <a:pathLst>
                <a:path w="24" h="29">
                  <a:moveTo>
                    <a:pt x="0" y="0"/>
                  </a:moveTo>
                  <a:lnTo>
                    <a:pt x="14" y="14"/>
                  </a:lnTo>
                  <a:lnTo>
                    <a:pt x="24"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775" name="Freeform 439"/>
            <p:cNvSpPr>
              <a:spLocks noChangeAspect="1"/>
            </p:cNvSpPr>
            <p:nvPr/>
          </p:nvSpPr>
          <p:spPr bwMode="auto">
            <a:xfrm>
              <a:off x="1931" y="643"/>
              <a:ext cx="18" cy="21"/>
            </a:xfrm>
            <a:custGeom>
              <a:avLst/>
              <a:gdLst>
                <a:gd name="T0" fmla="*/ 0 w 24"/>
                <a:gd name="T1" fmla="*/ 0 h 38"/>
                <a:gd name="T2" fmla="*/ 9 w 24"/>
                <a:gd name="T3" fmla="*/ 19 h 38"/>
                <a:gd name="T4" fmla="*/ 24 w 24"/>
                <a:gd name="T5" fmla="*/ 38 h 38"/>
              </a:gdLst>
              <a:ahLst/>
              <a:cxnLst>
                <a:cxn ang="0">
                  <a:pos x="T0" y="T1"/>
                </a:cxn>
                <a:cxn ang="0">
                  <a:pos x="T2" y="T3"/>
                </a:cxn>
                <a:cxn ang="0">
                  <a:pos x="T4" y="T5"/>
                </a:cxn>
              </a:cxnLst>
              <a:rect l="0" t="0" r="r" b="b"/>
              <a:pathLst>
                <a:path w="24" h="38">
                  <a:moveTo>
                    <a:pt x="0" y="0"/>
                  </a:moveTo>
                  <a:lnTo>
                    <a:pt x="9" y="19"/>
                  </a:lnTo>
                  <a:lnTo>
                    <a:pt x="24" y="3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776" name="Freeform 440"/>
            <p:cNvSpPr>
              <a:spLocks noChangeAspect="1"/>
            </p:cNvSpPr>
            <p:nvPr/>
          </p:nvSpPr>
          <p:spPr bwMode="auto">
            <a:xfrm>
              <a:off x="1949" y="664"/>
              <a:ext cx="21" cy="22"/>
            </a:xfrm>
            <a:custGeom>
              <a:avLst/>
              <a:gdLst>
                <a:gd name="T0" fmla="*/ 0 w 29"/>
                <a:gd name="T1" fmla="*/ 0 h 39"/>
                <a:gd name="T2" fmla="*/ 14 w 29"/>
                <a:gd name="T3" fmla="*/ 19 h 39"/>
                <a:gd name="T4" fmla="*/ 29 w 29"/>
                <a:gd name="T5" fmla="*/ 39 h 39"/>
              </a:gdLst>
              <a:ahLst/>
              <a:cxnLst>
                <a:cxn ang="0">
                  <a:pos x="T0" y="T1"/>
                </a:cxn>
                <a:cxn ang="0">
                  <a:pos x="T2" y="T3"/>
                </a:cxn>
                <a:cxn ang="0">
                  <a:pos x="T4" y="T5"/>
                </a:cxn>
              </a:cxnLst>
              <a:rect l="0" t="0" r="r" b="b"/>
              <a:pathLst>
                <a:path w="29" h="39">
                  <a:moveTo>
                    <a:pt x="0" y="0"/>
                  </a:moveTo>
                  <a:lnTo>
                    <a:pt x="14" y="19"/>
                  </a:lnTo>
                  <a:lnTo>
                    <a:pt x="29" y="3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777" name="Freeform 441"/>
            <p:cNvSpPr>
              <a:spLocks noChangeAspect="1"/>
            </p:cNvSpPr>
            <p:nvPr/>
          </p:nvSpPr>
          <p:spPr bwMode="auto">
            <a:xfrm>
              <a:off x="1970" y="686"/>
              <a:ext cx="18" cy="26"/>
            </a:xfrm>
            <a:custGeom>
              <a:avLst/>
              <a:gdLst>
                <a:gd name="T0" fmla="*/ 0 w 24"/>
                <a:gd name="T1" fmla="*/ 0 h 47"/>
                <a:gd name="T2" fmla="*/ 9 w 24"/>
                <a:gd name="T3" fmla="*/ 24 h 47"/>
                <a:gd name="T4" fmla="*/ 24 w 24"/>
                <a:gd name="T5" fmla="*/ 47 h 47"/>
              </a:gdLst>
              <a:ahLst/>
              <a:cxnLst>
                <a:cxn ang="0">
                  <a:pos x="T0" y="T1"/>
                </a:cxn>
                <a:cxn ang="0">
                  <a:pos x="T2" y="T3"/>
                </a:cxn>
                <a:cxn ang="0">
                  <a:pos x="T4" y="T5"/>
                </a:cxn>
              </a:cxnLst>
              <a:rect l="0" t="0" r="r" b="b"/>
              <a:pathLst>
                <a:path w="24" h="47">
                  <a:moveTo>
                    <a:pt x="0" y="0"/>
                  </a:moveTo>
                  <a:lnTo>
                    <a:pt x="9" y="24"/>
                  </a:lnTo>
                  <a:lnTo>
                    <a:pt x="24" y="4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778" name="Freeform 442"/>
            <p:cNvSpPr>
              <a:spLocks noChangeAspect="1"/>
            </p:cNvSpPr>
            <p:nvPr/>
          </p:nvSpPr>
          <p:spPr bwMode="auto">
            <a:xfrm>
              <a:off x="1988" y="712"/>
              <a:ext cx="21" cy="27"/>
            </a:xfrm>
            <a:custGeom>
              <a:avLst/>
              <a:gdLst>
                <a:gd name="T0" fmla="*/ 0 w 28"/>
                <a:gd name="T1" fmla="*/ 0 h 48"/>
                <a:gd name="T2" fmla="*/ 14 w 28"/>
                <a:gd name="T3" fmla="*/ 24 h 48"/>
                <a:gd name="T4" fmla="*/ 28 w 28"/>
                <a:gd name="T5" fmla="*/ 48 h 48"/>
              </a:gdLst>
              <a:ahLst/>
              <a:cxnLst>
                <a:cxn ang="0">
                  <a:pos x="T0" y="T1"/>
                </a:cxn>
                <a:cxn ang="0">
                  <a:pos x="T2" y="T3"/>
                </a:cxn>
                <a:cxn ang="0">
                  <a:pos x="T4" y="T5"/>
                </a:cxn>
              </a:cxnLst>
              <a:rect l="0" t="0" r="r" b="b"/>
              <a:pathLst>
                <a:path w="28" h="48">
                  <a:moveTo>
                    <a:pt x="0" y="0"/>
                  </a:moveTo>
                  <a:lnTo>
                    <a:pt x="14" y="24"/>
                  </a:lnTo>
                  <a:lnTo>
                    <a:pt x="28"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779" name="Line 443"/>
            <p:cNvSpPr>
              <a:spLocks noChangeAspect="1" noChangeShapeType="1"/>
            </p:cNvSpPr>
            <p:nvPr/>
          </p:nvSpPr>
          <p:spPr bwMode="auto">
            <a:xfrm>
              <a:off x="2009"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780" name="Freeform 444"/>
            <p:cNvSpPr>
              <a:spLocks noChangeAspect="1"/>
            </p:cNvSpPr>
            <p:nvPr/>
          </p:nvSpPr>
          <p:spPr bwMode="auto">
            <a:xfrm>
              <a:off x="2027" y="769"/>
              <a:ext cx="22" cy="33"/>
            </a:xfrm>
            <a:custGeom>
              <a:avLst/>
              <a:gdLst>
                <a:gd name="T0" fmla="*/ 0 w 29"/>
                <a:gd name="T1" fmla="*/ 0 h 58"/>
                <a:gd name="T2" fmla="*/ 15 w 29"/>
                <a:gd name="T3" fmla="*/ 29 h 58"/>
                <a:gd name="T4" fmla="*/ 29 w 29"/>
                <a:gd name="T5" fmla="*/ 58 h 58"/>
              </a:gdLst>
              <a:ahLst/>
              <a:cxnLst>
                <a:cxn ang="0">
                  <a:pos x="T0" y="T1"/>
                </a:cxn>
                <a:cxn ang="0">
                  <a:pos x="T2" y="T3"/>
                </a:cxn>
                <a:cxn ang="0">
                  <a:pos x="T4" y="T5"/>
                </a:cxn>
              </a:cxnLst>
              <a:rect l="0" t="0" r="r" b="b"/>
              <a:pathLst>
                <a:path w="29" h="58">
                  <a:moveTo>
                    <a:pt x="0" y="0"/>
                  </a:moveTo>
                  <a:lnTo>
                    <a:pt x="15"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781" name="Line 445"/>
            <p:cNvSpPr>
              <a:spLocks noChangeAspect="1" noChangeShapeType="1"/>
            </p:cNvSpPr>
            <p:nvPr/>
          </p:nvSpPr>
          <p:spPr bwMode="auto">
            <a:xfrm>
              <a:off x="2049"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782" name="Line 446"/>
            <p:cNvSpPr>
              <a:spLocks noChangeAspect="1" noChangeShapeType="1"/>
            </p:cNvSpPr>
            <p:nvPr/>
          </p:nvSpPr>
          <p:spPr bwMode="auto">
            <a:xfrm>
              <a:off x="2067"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783" name="Freeform 447"/>
            <p:cNvSpPr>
              <a:spLocks noChangeAspect="1"/>
            </p:cNvSpPr>
            <p:nvPr/>
          </p:nvSpPr>
          <p:spPr bwMode="auto">
            <a:xfrm>
              <a:off x="2085" y="872"/>
              <a:ext cx="22" cy="35"/>
            </a:xfrm>
            <a:custGeom>
              <a:avLst/>
              <a:gdLst>
                <a:gd name="T0" fmla="*/ 0 w 29"/>
                <a:gd name="T1" fmla="*/ 0 h 62"/>
                <a:gd name="T2" fmla="*/ 15 w 29"/>
                <a:gd name="T3" fmla="*/ 28 h 62"/>
                <a:gd name="T4" fmla="*/ 29 w 29"/>
                <a:gd name="T5" fmla="*/ 62 h 62"/>
              </a:gdLst>
              <a:ahLst/>
              <a:cxnLst>
                <a:cxn ang="0">
                  <a:pos x="T0" y="T1"/>
                </a:cxn>
                <a:cxn ang="0">
                  <a:pos x="T2" y="T3"/>
                </a:cxn>
                <a:cxn ang="0">
                  <a:pos x="T4" y="T5"/>
                </a:cxn>
              </a:cxnLst>
              <a:rect l="0" t="0" r="r" b="b"/>
              <a:pathLst>
                <a:path w="29" h="62">
                  <a:moveTo>
                    <a:pt x="0" y="0"/>
                  </a:moveTo>
                  <a:lnTo>
                    <a:pt x="15" y="28"/>
                  </a:lnTo>
                  <a:lnTo>
                    <a:pt x="29" y="6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784" name="Line 448"/>
            <p:cNvSpPr>
              <a:spLocks noChangeAspect="1" noChangeShapeType="1"/>
            </p:cNvSpPr>
            <p:nvPr/>
          </p:nvSpPr>
          <p:spPr bwMode="auto">
            <a:xfrm>
              <a:off x="2107"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785" name="Freeform 449"/>
            <p:cNvSpPr>
              <a:spLocks noChangeAspect="1"/>
            </p:cNvSpPr>
            <p:nvPr/>
          </p:nvSpPr>
          <p:spPr bwMode="auto">
            <a:xfrm>
              <a:off x="2125" y="945"/>
              <a:ext cx="22" cy="40"/>
            </a:xfrm>
            <a:custGeom>
              <a:avLst/>
              <a:gdLst>
                <a:gd name="T0" fmla="*/ 0 w 29"/>
                <a:gd name="T1" fmla="*/ 0 h 72"/>
                <a:gd name="T2" fmla="*/ 14 w 29"/>
                <a:gd name="T3" fmla="*/ 34 h 72"/>
                <a:gd name="T4" fmla="*/ 29 w 29"/>
                <a:gd name="T5" fmla="*/ 72 h 72"/>
              </a:gdLst>
              <a:ahLst/>
              <a:cxnLst>
                <a:cxn ang="0">
                  <a:pos x="T0" y="T1"/>
                </a:cxn>
                <a:cxn ang="0">
                  <a:pos x="T2" y="T3"/>
                </a:cxn>
                <a:cxn ang="0">
                  <a:pos x="T4" y="T5"/>
                </a:cxn>
              </a:cxnLst>
              <a:rect l="0" t="0" r="r" b="b"/>
              <a:pathLst>
                <a:path w="29" h="72">
                  <a:moveTo>
                    <a:pt x="0" y="0"/>
                  </a:moveTo>
                  <a:lnTo>
                    <a:pt x="14" y="34"/>
                  </a:lnTo>
                  <a:lnTo>
                    <a:pt x="29"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786" name="Line 450"/>
            <p:cNvSpPr>
              <a:spLocks noChangeAspect="1" noChangeShapeType="1"/>
            </p:cNvSpPr>
            <p:nvPr/>
          </p:nvSpPr>
          <p:spPr bwMode="auto">
            <a:xfrm>
              <a:off x="2147"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787" name="Line 451"/>
            <p:cNvSpPr>
              <a:spLocks noChangeAspect="1" noChangeShapeType="1"/>
            </p:cNvSpPr>
            <p:nvPr/>
          </p:nvSpPr>
          <p:spPr bwMode="auto">
            <a:xfrm>
              <a:off x="2165"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788" name="Freeform 452"/>
            <p:cNvSpPr>
              <a:spLocks noChangeAspect="1"/>
            </p:cNvSpPr>
            <p:nvPr/>
          </p:nvSpPr>
          <p:spPr bwMode="auto">
            <a:xfrm>
              <a:off x="2183" y="1063"/>
              <a:ext cx="21" cy="41"/>
            </a:xfrm>
            <a:custGeom>
              <a:avLst/>
              <a:gdLst>
                <a:gd name="T0" fmla="*/ 0 w 28"/>
                <a:gd name="T1" fmla="*/ 0 h 72"/>
                <a:gd name="T2" fmla="*/ 14 w 28"/>
                <a:gd name="T3" fmla="*/ 34 h 72"/>
                <a:gd name="T4" fmla="*/ 28 w 28"/>
                <a:gd name="T5" fmla="*/ 72 h 72"/>
              </a:gdLst>
              <a:ahLst/>
              <a:cxnLst>
                <a:cxn ang="0">
                  <a:pos x="T0" y="T1"/>
                </a:cxn>
                <a:cxn ang="0">
                  <a:pos x="T2" y="T3"/>
                </a:cxn>
                <a:cxn ang="0">
                  <a:pos x="T4" y="T5"/>
                </a:cxn>
              </a:cxnLst>
              <a:rect l="0" t="0" r="r" b="b"/>
              <a:pathLst>
                <a:path w="28" h="72">
                  <a:moveTo>
                    <a:pt x="0" y="0"/>
                  </a:moveTo>
                  <a:lnTo>
                    <a:pt x="14" y="34"/>
                  </a:lnTo>
                  <a:lnTo>
                    <a:pt x="28"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789" name="Line 453"/>
            <p:cNvSpPr>
              <a:spLocks noChangeAspect="1" noChangeShapeType="1"/>
            </p:cNvSpPr>
            <p:nvPr/>
          </p:nvSpPr>
          <p:spPr bwMode="auto">
            <a:xfrm>
              <a:off x="2204"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790" name="Freeform 454"/>
            <p:cNvSpPr>
              <a:spLocks noChangeAspect="1"/>
            </p:cNvSpPr>
            <p:nvPr/>
          </p:nvSpPr>
          <p:spPr bwMode="auto">
            <a:xfrm>
              <a:off x="2222" y="1144"/>
              <a:ext cx="22"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791" name="Freeform 455"/>
            <p:cNvSpPr>
              <a:spLocks noChangeAspect="1"/>
            </p:cNvSpPr>
            <p:nvPr/>
          </p:nvSpPr>
          <p:spPr bwMode="auto">
            <a:xfrm>
              <a:off x="2244" y="1182"/>
              <a:ext cx="18" cy="40"/>
            </a:xfrm>
            <a:custGeom>
              <a:avLst/>
              <a:gdLst>
                <a:gd name="T0" fmla="*/ 0 w 24"/>
                <a:gd name="T1" fmla="*/ 0 h 72"/>
                <a:gd name="T2" fmla="*/ 10 w 24"/>
                <a:gd name="T3" fmla="*/ 34 h 72"/>
                <a:gd name="T4" fmla="*/ 24 w 24"/>
                <a:gd name="T5" fmla="*/ 72 h 72"/>
              </a:gdLst>
              <a:ahLst/>
              <a:cxnLst>
                <a:cxn ang="0">
                  <a:pos x="T0" y="T1"/>
                </a:cxn>
                <a:cxn ang="0">
                  <a:pos x="T2" y="T3"/>
                </a:cxn>
                <a:cxn ang="0">
                  <a:pos x="T4" y="T5"/>
                </a:cxn>
              </a:cxnLst>
              <a:rect l="0" t="0" r="r" b="b"/>
              <a:pathLst>
                <a:path w="24" h="72">
                  <a:moveTo>
                    <a:pt x="0" y="0"/>
                  </a:moveTo>
                  <a:lnTo>
                    <a:pt x="10" y="34"/>
                  </a:lnTo>
                  <a:lnTo>
                    <a:pt x="24"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792" name="Freeform 456"/>
            <p:cNvSpPr>
              <a:spLocks noChangeAspect="1"/>
            </p:cNvSpPr>
            <p:nvPr/>
          </p:nvSpPr>
          <p:spPr bwMode="auto">
            <a:xfrm>
              <a:off x="2262" y="1222"/>
              <a:ext cx="21"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793" name="Line 457"/>
            <p:cNvSpPr>
              <a:spLocks noChangeAspect="1" noChangeShapeType="1"/>
            </p:cNvSpPr>
            <p:nvPr/>
          </p:nvSpPr>
          <p:spPr bwMode="auto">
            <a:xfrm>
              <a:off x="2283"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794" name="Line 458"/>
            <p:cNvSpPr>
              <a:spLocks noChangeAspect="1" noChangeShapeType="1"/>
            </p:cNvSpPr>
            <p:nvPr/>
          </p:nvSpPr>
          <p:spPr bwMode="auto">
            <a:xfrm>
              <a:off x="2301"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795" name="Freeform 459"/>
            <p:cNvSpPr>
              <a:spLocks noChangeAspect="1"/>
            </p:cNvSpPr>
            <p:nvPr/>
          </p:nvSpPr>
          <p:spPr bwMode="auto">
            <a:xfrm>
              <a:off x="2319" y="1336"/>
              <a:ext cx="22" cy="38"/>
            </a:xfrm>
            <a:custGeom>
              <a:avLst/>
              <a:gdLst>
                <a:gd name="T0" fmla="*/ 0 w 29"/>
                <a:gd name="T1" fmla="*/ 0 h 67"/>
                <a:gd name="T2" fmla="*/ 14 w 29"/>
                <a:gd name="T3" fmla="*/ 33 h 67"/>
                <a:gd name="T4" fmla="*/ 29 w 29"/>
                <a:gd name="T5" fmla="*/ 67 h 67"/>
              </a:gdLst>
              <a:ahLst/>
              <a:cxnLst>
                <a:cxn ang="0">
                  <a:pos x="T0" y="T1"/>
                </a:cxn>
                <a:cxn ang="0">
                  <a:pos x="T2" y="T3"/>
                </a:cxn>
                <a:cxn ang="0">
                  <a:pos x="T4" y="T5"/>
                </a:cxn>
              </a:cxnLst>
              <a:rect l="0" t="0" r="r" b="b"/>
              <a:pathLst>
                <a:path w="29" h="67">
                  <a:moveTo>
                    <a:pt x="0" y="0"/>
                  </a:moveTo>
                  <a:lnTo>
                    <a:pt x="14" y="33"/>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796" name="Line 460"/>
            <p:cNvSpPr>
              <a:spLocks noChangeAspect="1" noChangeShapeType="1"/>
            </p:cNvSpPr>
            <p:nvPr/>
          </p:nvSpPr>
          <p:spPr bwMode="auto">
            <a:xfrm>
              <a:off x="2341"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797" name="Freeform 461"/>
            <p:cNvSpPr>
              <a:spLocks noChangeAspect="1"/>
            </p:cNvSpPr>
            <p:nvPr/>
          </p:nvSpPr>
          <p:spPr bwMode="auto">
            <a:xfrm>
              <a:off x="2359" y="1409"/>
              <a:ext cx="22" cy="32"/>
            </a:xfrm>
            <a:custGeom>
              <a:avLst/>
              <a:gdLst>
                <a:gd name="T0" fmla="*/ 0 w 29"/>
                <a:gd name="T1" fmla="*/ 0 h 58"/>
                <a:gd name="T2" fmla="*/ 14 w 29"/>
                <a:gd name="T3" fmla="*/ 29 h 58"/>
                <a:gd name="T4" fmla="*/ 29 w 29"/>
                <a:gd name="T5" fmla="*/ 58 h 58"/>
              </a:gdLst>
              <a:ahLst/>
              <a:cxnLst>
                <a:cxn ang="0">
                  <a:pos x="T0" y="T1"/>
                </a:cxn>
                <a:cxn ang="0">
                  <a:pos x="T2" y="T3"/>
                </a:cxn>
                <a:cxn ang="0">
                  <a:pos x="T4" y="T5"/>
                </a:cxn>
              </a:cxnLst>
              <a:rect l="0" t="0" r="r" b="b"/>
              <a:pathLst>
                <a:path w="29" h="58">
                  <a:moveTo>
                    <a:pt x="0" y="0"/>
                  </a:moveTo>
                  <a:lnTo>
                    <a:pt x="14"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798" name="Line 462"/>
            <p:cNvSpPr>
              <a:spLocks noChangeAspect="1" noChangeShapeType="1"/>
            </p:cNvSpPr>
            <p:nvPr/>
          </p:nvSpPr>
          <p:spPr bwMode="auto">
            <a:xfrm>
              <a:off x="2381"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799" name="Line 463"/>
            <p:cNvSpPr>
              <a:spLocks noChangeAspect="1" noChangeShapeType="1"/>
            </p:cNvSpPr>
            <p:nvPr/>
          </p:nvSpPr>
          <p:spPr bwMode="auto">
            <a:xfrm>
              <a:off x="2399"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800" name="Freeform 464"/>
            <p:cNvSpPr>
              <a:spLocks noChangeAspect="1"/>
            </p:cNvSpPr>
            <p:nvPr/>
          </p:nvSpPr>
          <p:spPr bwMode="auto">
            <a:xfrm>
              <a:off x="2416" y="1506"/>
              <a:ext cx="22" cy="30"/>
            </a:xfrm>
            <a:custGeom>
              <a:avLst/>
              <a:gdLst>
                <a:gd name="T0" fmla="*/ 0 w 29"/>
                <a:gd name="T1" fmla="*/ 0 h 53"/>
                <a:gd name="T2" fmla="*/ 15 w 29"/>
                <a:gd name="T3" fmla="*/ 29 h 53"/>
                <a:gd name="T4" fmla="*/ 29 w 29"/>
                <a:gd name="T5" fmla="*/ 53 h 53"/>
              </a:gdLst>
              <a:ahLst/>
              <a:cxnLst>
                <a:cxn ang="0">
                  <a:pos x="T0" y="T1"/>
                </a:cxn>
                <a:cxn ang="0">
                  <a:pos x="T2" y="T3"/>
                </a:cxn>
                <a:cxn ang="0">
                  <a:pos x="T4" y="T5"/>
                </a:cxn>
              </a:cxnLst>
              <a:rect l="0" t="0" r="r" b="b"/>
              <a:pathLst>
                <a:path w="29" h="53">
                  <a:moveTo>
                    <a:pt x="0" y="0"/>
                  </a:moveTo>
                  <a:lnTo>
                    <a:pt x="15" y="29"/>
                  </a:lnTo>
                  <a:lnTo>
                    <a:pt x="29" y="5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801" name="Line 465"/>
            <p:cNvSpPr>
              <a:spLocks noChangeAspect="1" noChangeShapeType="1"/>
            </p:cNvSpPr>
            <p:nvPr/>
          </p:nvSpPr>
          <p:spPr bwMode="auto">
            <a:xfrm>
              <a:off x="2438"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802" name="Freeform 466"/>
            <p:cNvSpPr>
              <a:spLocks noChangeAspect="1"/>
            </p:cNvSpPr>
            <p:nvPr/>
          </p:nvSpPr>
          <p:spPr bwMode="auto">
            <a:xfrm>
              <a:off x="2456" y="1566"/>
              <a:ext cx="22" cy="27"/>
            </a:xfrm>
            <a:custGeom>
              <a:avLst/>
              <a:gdLst>
                <a:gd name="T0" fmla="*/ 0 w 29"/>
                <a:gd name="T1" fmla="*/ 0 h 48"/>
                <a:gd name="T2" fmla="*/ 15 w 29"/>
                <a:gd name="T3" fmla="*/ 24 h 48"/>
                <a:gd name="T4" fmla="*/ 29 w 29"/>
                <a:gd name="T5" fmla="*/ 48 h 48"/>
              </a:gdLst>
              <a:ahLst/>
              <a:cxnLst>
                <a:cxn ang="0">
                  <a:pos x="T0" y="T1"/>
                </a:cxn>
                <a:cxn ang="0">
                  <a:pos x="T2" y="T3"/>
                </a:cxn>
                <a:cxn ang="0">
                  <a:pos x="T4" y="T5"/>
                </a:cxn>
              </a:cxnLst>
              <a:rect l="0" t="0" r="r" b="b"/>
              <a:pathLst>
                <a:path w="29" h="48">
                  <a:moveTo>
                    <a:pt x="0" y="0"/>
                  </a:moveTo>
                  <a:lnTo>
                    <a:pt x="15" y="24"/>
                  </a:lnTo>
                  <a:lnTo>
                    <a:pt x="29"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803" name="Line 467"/>
            <p:cNvSpPr>
              <a:spLocks noChangeAspect="1" noChangeShapeType="1"/>
            </p:cNvSpPr>
            <p:nvPr/>
          </p:nvSpPr>
          <p:spPr bwMode="auto">
            <a:xfrm>
              <a:off x="2478"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804" name="Freeform 468"/>
            <p:cNvSpPr>
              <a:spLocks noChangeAspect="1"/>
            </p:cNvSpPr>
            <p:nvPr/>
          </p:nvSpPr>
          <p:spPr bwMode="auto">
            <a:xfrm>
              <a:off x="2496" y="1617"/>
              <a:ext cx="22" cy="24"/>
            </a:xfrm>
            <a:custGeom>
              <a:avLst/>
              <a:gdLst>
                <a:gd name="T0" fmla="*/ 0 w 29"/>
                <a:gd name="T1" fmla="*/ 0 h 43"/>
                <a:gd name="T2" fmla="*/ 14 w 29"/>
                <a:gd name="T3" fmla="*/ 19 h 43"/>
                <a:gd name="T4" fmla="*/ 29 w 29"/>
                <a:gd name="T5" fmla="*/ 43 h 43"/>
              </a:gdLst>
              <a:ahLst/>
              <a:cxnLst>
                <a:cxn ang="0">
                  <a:pos x="T0" y="T1"/>
                </a:cxn>
                <a:cxn ang="0">
                  <a:pos x="T2" y="T3"/>
                </a:cxn>
                <a:cxn ang="0">
                  <a:pos x="T4" y="T5"/>
                </a:cxn>
              </a:cxnLst>
              <a:rect l="0" t="0" r="r" b="b"/>
              <a:pathLst>
                <a:path w="29" h="43">
                  <a:moveTo>
                    <a:pt x="0" y="0"/>
                  </a:moveTo>
                  <a:lnTo>
                    <a:pt x="14" y="19"/>
                  </a:lnTo>
                  <a:lnTo>
                    <a:pt x="29" y="4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805" name="Line 469"/>
            <p:cNvSpPr>
              <a:spLocks noChangeAspect="1" noChangeShapeType="1"/>
            </p:cNvSpPr>
            <p:nvPr/>
          </p:nvSpPr>
          <p:spPr bwMode="auto">
            <a:xfrm>
              <a:off x="2518"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806" name="Line 470"/>
            <p:cNvSpPr>
              <a:spLocks noChangeAspect="1" noChangeShapeType="1"/>
            </p:cNvSpPr>
            <p:nvPr/>
          </p:nvSpPr>
          <p:spPr bwMode="auto">
            <a:xfrm>
              <a:off x="2536"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807" name="Freeform 471"/>
            <p:cNvSpPr>
              <a:spLocks noChangeAspect="1"/>
            </p:cNvSpPr>
            <p:nvPr/>
          </p:nvSpPr>
          <p:spPr bwMode="auto">
            <a:xfrm>
              <a:off x="2554" y="1686"/>
              <a:ext cx="21" cy="20"/>
            </a:xfrm>
            <a:custGeom>
              <a:avLst/>
              <a:gdLst>
                <a:gd name="T0" fmla="*/ 0 w 29"/>
                <a:gd name="T1" fmla="*/ 0 h 34"/>
                <a:gd name="T2" fmla="*/ 14 w 29"/>
                <a:gd name="T3" fmla="*/ 20 h 34"/>
                <a:gd name="T4" fmla="*/ 29 w 29"/>
                <a:gd name="T5" fmla="*/ 34 h 34"/>
              </a:gdLst>
              <a:ahLst/>
              <a:cxnLst>
                <a:cxn ang="0">
                  <a:pos x="T0" y="T1"/>
                </a:cxn>
                <a:cxn ang="0">
                  <a:pos x="T2" y="T3"/>
                </a:cxn>
                <a:cxn ang="0">
                  <a:pos x="T4" y="T5"/>
                </a:cxn>
              </a:cxnLst>
              <a:rect l="0" t="0" r="r" b="b"/>
              <a:pathLst>
                <a:path w="29" h="34">
                  <a:moveTo>
                    <a:pt x="0" y="0"/>
                  </a:moveTo>
                  <a:lnTo>
                    <a:pt x="14" y="20"/>
                  </a:lnTo>
                  <a:lnTo>
                    <a:pt x="29" y="3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808" name="Line 472"/>
            <p:cNvSpPr>
              <a:spLocks noChangeAspect="1" noChangeShapeType="1"/>
            </p:cNvSpPr>
            <p:nvPr/>
          </p:nvSpPr>
          <p:spPr bwMode="auto">
            <a:xfrm>
              <a:off x="2575"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809" name="Freeform 473"/>
            <p:cNvSpPr>
              <a:spLocks noChangeAspect="1"/>
            </p:cNvSpPr>
            <p:nvPr/>
          </p:nvSpPr>
          <p:spPr bwMode="auto">
            <a:xfrm>
              <a:off x="2593" y="1725"/>
              <a:ext cx="21" cy="15"/>
            </a:xfrm>
            <a:custGeom>
              <a:avLst/>
              <a:gdLst>
                <a:gd name="T0" fmla="*/ 0 w 28"/>
                <a:gd name="T1" fmla="*/ 0 h 28"/>
                <a:gd name="T2" fmla="*/ 14 w 28"/>
                <a:gd name="T3" fmla="*/ 14 h 28"/>
                <a:gd name="T4" fmla="*/ 28 w 28"/>
                <a:gd name="T5" fmla="*/ 28 h 28"/>
              </a:gdLst>
              <a:ahLst/>
              <a:cxnLst>
                <a:cxn ang="0">
                  <a:pos x="T0" y="T1"/>
                </a:cxn>
                <a:cxn ang="0">
                  <a:pos x="T2" y="T3"/>
                </a:cxn>
                <a:cxn ang="0">
                  <a:pos x="T4" y="T5"/>
                </a:cxn>
              </a:cxnLst>
              <a:rect l="0" t="0" r="r" b="b"/>
              <a:pathLst>
                <a:path w="28" h="28">
                  <a:moveTo>
                    <a:pt x="0" y="0"/>
                  </a:moveTo>
                  <a:lnTo>
                    <a:pt x="14" y="14"/>
                  </a:lnTo>
                  <a:lnTo>
                    <a:pt x="28" y="2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810" name="Line 474"/>
            <p:cNvSpPr>
              <a:spLocks noChangeAspect="1" noChangeShapeType="1"/>
            </p:cNvSpPr>
            <p:nvPr/>
          </p:nvSpPr>
          <p:spPr bwMode="auto">
            <a:xfrm>
              <a:off x="2614"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811" name="Freeform 475"/>
            <p:cNvSpPr>
              <a:spLocks noChangeAspect="1"/>
            </p:cNvSpPr>
            <p:nvPr/>
          </p:nvSpPr>
          <p:spPr bwMode="auto">
            <a:xfrm>
              <a:off x="2632" y="1757"/>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812" name="Line 476"/>
            <p:cNvSpPr>
              <a:spLocks noChangeAspect="1" noChangeShapeType="1"/>
            </p:cNvSpPr>
            <p:nvPr/>
          </p:nvSpPr>
          <p:spPr bwMode="auto">
            <a:xfrm>
              <a:off x="2654"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813" name="Line 477"/>
            <p:cNvSpPr>
              <a:spLocks noChangeAspect="1" noChangeShapeType="1"/>
            </p:cNvSpPr>
            <p:nvPr/>
          </p:nvSpPr>
          <p:spPr bwMode="auto">
            <a:xfrm>
              <a:off x="2672"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814" name="Freeform 478"/>
            <p:cNvSpPr>
              <a:spLocks noChangeAspect="1"/>
            </p:cNvSpPr>
            <p:nvPr/>
          </p:nvSpPr>
          <p:spPr bwMode="auto">
            <a:xfrm>
              <a:off x="2690" y="1797"/>
              <a:ext cx="22" cy="11"/>
            </a:xfrm>
            <a:custGeom>
              <a:avLst/>
              <a:gdLst>
                <a:gd name="T0" fmla="*/ 0 w 29"/>
                <a:gd name="T1" fmla="*/ 0 h 19"/>
                <a:gd name="T2" fmla="*/ 14 w 29"/>
                <a:gd name="T3" fmla="*/ 10 h 19"/>
                <a:gd name="T4" fmla="*/ 29 w 29"/>
                <a:gd name="T5" fmla="*/ 19 h 19"/>
              </a:gdLst>
              <a:ahLst/>
              <a:cxnLst>
                <a:cxn ang="0">
                  <a:pos x="T0" y="T1"/>
                </a:cxn>
                <a:cxn ang="0">
                  <a:pos x="T2" y="T3"/>
                </a:cxn>
                <a:cxn ang="0">
                  <a:pos x="T4" y="T5"/>
                </a:cxn>
              </a:cxnLst>
              <a:rect l="0" t="0" r="r" b="b"/>
              <a:pathLst>
                <a:path w="29" h="19">
                  <a:moveTo>
                    <a:pt x="0" y="0"/>
                  </a:moveTo>
                  <a:lnTo>
                    <a:pt x="14" y="10"/>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815" name="Line 479"/>
            <p:cNvSpPr>
              <a:spLocks noChangeAspect="1" noChangeShapeType="1"/>
            </p:cNvSpPr>
            <p:nvPr/>
          </p:nvSpPr>
          <p:spPr bwMode="auto">
            <a:xfrm>
              <a:off x="2712"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816" name="Freeform 480"/>
            <p:cNvSpPr>
              <a:spLocks noChangeAspect="1"/>
            </p:cNvSpPr>
            <p:nvPr/>
          </p:nvSpPr>
          <p:spPr bwMode="auto">
            <a:xfrm>
              <a:off x="2730" y="1819"/>
              <a:ext cx="22" cy="11"/>
            </a:xfrm>
            <a:custGeom>
              <a:avLst/>
              <a:gdLst>
                <a:gd name="T0" fmla="*/ 0 w 29"/>
                <a:gd name="T1" fmla="*/ 0 h 19"/>
                <a:gd name="T2" fmla="*/ 14 w 29"/>
                <a:gd name="T3" fmla="*/ 9 h 19"/>
                <a:gd name="T4" fmla="*/ 29 w 29"/>
                <a:gd name="T5" fmla="*/ 19 h 19"/>
              </a:gdLst>
              <a:ahLst/>
              <a:cxnLst>
                <a:cxn ang="0">
                  <a:pos x="T0" y="T1"/>
                </a:cxn>
                <a:cxn ang="0">
                  <a:pos x="T2" y="T3"/>
                </a:cxn>
                <a:cxn ang="0">
                  <a:pos x="T4" y="T5"/>
                </a:cxn>
              </a:cxnLst>
              <a:rect l="0" t="0" r="r" b="b"/>
              <a:pathLst>
                <a:path w="29" h="19">
                  <a:moveTo>
                    <a:pt x="0" y="0"/>
                  </a:moveTo>
                  <a:lnTo>
                    <a:pt x="14" y="9"/>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817" name="Line 481"/>
            <p:cNvSpPr>
              <a:spLocks noChangeAspect="1" noChangeShapeType="1"/>
            </p:cNvSpPr>
            <p:nvPr/>
          </p:nvSpPr>
          <p:spPr bwMode="auto">
            <a:xfrm>
              <a:off x="2752"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818" name="Line 482"/>
            <p:cNvSpPr>
              <a:spLocks noChangeAspect="1" noChangeShapeType="1"/>
            </p:cNvSpPr>
            <p:nvPr/>
          </p:nvSpPr>
          <p:spPr bwMode="auto">
            <a:xfrm>
              <a:off x="2770"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819" name="Freeform 483"/>
            <p:cNvSpPr>
              <a:spLocks noChangeAspect="1"/>
            </p:cNvSpPr>
            <p:nvPr/>
          </p:nvSpPr>
          <p:spPr bwMode="auto">
            <a:xfrm>
              <a:off x="2788" y="1846"/>
              <a:ext cx="21" cy="5"/>
            </a:xfrm>
            <a:custGeom>
              <a:avLst/>
              <a:gdLst>
                <a:gd name="T0" fmla="*/ 0 w 28"/>
                <a:gd name="T1" fmla="*/ 0 h 9"/>
                <a:gd name="T2" fmla="*/ 14 w 28"/>
                <a:gd name="T3" fmla="*/ 4 h 9"/>
                <a:gd name="T4" fmla="*/ 28 w 28"/>
                <a:gd name="T5" fmla="*/ 9 h 9"/>
              </a:gdLst>
              <a:ahLst/>
              <a:cxnLst>
                <a:cxn ang="0">
                  <a:pos x="T0" y="T1"/>
                </a:cxn>
                <a:cxn ang="0">
                  <a:pos x="T2" y="T3"/>
                </a:cxn>
                <a:cxn ang="0">
                  <a:pos x="T4" y="T5"/>
                </a:cxn>
              </a:cxnLst>
              <a:rect l="0" t="0" r="r" b="b"/>
              <a:pathLst>
                <a:path w="28" h="9">
                  <a:moveTo>
                    <a:pt x="0" y="0"/>
                  </a:moveTo>
                  <a:lnTo>
                    <a:pt x="14" y="4"/>
                  </a:lnTo>
                  <a:lnTo>
                    <a:pt x="28"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820" name="Line 484"/>
            <p:cNvSpPr>
              <a:spLocks noChangeAspect="1" noChangeShapeType="1"/>
            </p:cNvSpPr>
            <p:nvPr/>
          </p:nvSpPr>
          <p:spPr bwMode="auto">
            <a:xfrm>
              <a:off x="2809"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821" name="Freeform 485"/>
            <p:cNvSpPr>
              <a:spLocks noChangeAspect="1"/>
            </p:cNvSpPr>
            <p:nvPr/>
          </p:nvSpPr>
          <p:spPr bwMode="auto">
            <a:xfrm>
              <a:off x="2827" y="1857"/>
              <a:ext cx="22" cy="5"/>
            </a:xfrm>
            <a:custGeom>
              <a:avLst/>
              <a:gdLst>
                <a:gd name="T0" fmla="*/ 0 w 29"/>
                <a:gd name="T1" fmla="*/ 0 h 9"/>
                <a:gd name="T2" fmla="*/ 15 w 29"/>
                <a:gd name="T3" fmla="*/ 5 h 9"/>
                <a:gd name="T4" fmla="*/ 29 w 29"/>
                <a:gd name="T5" fmla="*/ 9 h 9"/>
              </a:gdLst>
              <a:ahLst/>
              <a:cxnLst>
                <a:cxn ang="0">
                  <a:pos x="T0" y="T1"/>
                </a:cxn>
                <a:cxn ang="0">
                  <a:pos x="T2" y="T3"/>
                </a:cxn>
                <a:cxn ang="0">
                  <a:pos x="T4" y="T5"/>
                </a:cxn>
              </a:cxnLst>
              <a:rect l="0" t="0" r="r" b="b"/>
              <a:pathLst>
                <a:path w="29" h="9">
                  <a:moveTo>
                    <a:pt x="0" y="0"/>
                  </a:moveTo>
                  <a:lnTo>
                    <a:pt x="15" y="5"/>
                  </a:lnTo>
                  <a:lnTo>
                    <a:pt x="29"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822" name="Line 486"/>
            <p:cNvSpPr>
              <a:spLocks noChangeAspect="1" noChangeShapeType="1"/>
            </p:cNvSpPr>
            <p:nvPr/>
          </p:nvSpPr>
          <p:spPr bwMode="auto">
            <a:xfrm>
              <a:off x="2849"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823" name="Freeform 487"/>
            <p:cNvSpPr>
              <a:spLocks noChangeAspect="1"/>
            </p:cNvSpPr>
            <p:nvPr/>
          </p:nvSpPr>
          <p:spPr bwMode="auto">
            <a:xfrm>
              <a:off x="2867" y="1868"/>
              <a:ext cx="21" cy="5"/>
            </a:xfrm>
            <a:custGeom>
              <a:avLst/>
              <a:gdLst>
                <a:gd name="T0" fmla="*/ 0 w 29"/>
                <a:gd name="T1" fmla="*/ 0 h 10"/>
                <a:gd name="T2" fmla="*/ 14 w 29"/>
                <a:gd name="T3" fmla="*/ 5 h 10"/>
                <a:gd name="T4" fmla="*/ 29 w 29"/>
                <a:gd name="T5" fmla="*/ 10 h 10"/>
              </a:gdLst>
              <a:ahLst/>
              <a:cxnLst>
                <a:cxn ang="0">
                  <a:pos x="T0" y="T1"/>
                </a:cxn>
                <a:cxn ang="0">
                  <a:pos x="T2" y="T3"/>
                </a:cxn>
                <a:cxn ang="0">
                  <a:pos x="T4" y="T5"/>
                </a:cxn>
              </a:cxnLst>
              <a:rect l="0" t="0" r="r" b="b"/>
              <a:pathLst>
                <a:path w="29" h="10">
                  <a:moveTo>
                    <a:pt x="0" y="0"/>
                  </a:moveTo>
                  <a:lnTo>
                    <a:pt x="14" y="5"/>
                  </a:lnTo>
                  <a:lnTo>
                    <a:pt x="29"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824" name="Line 488"/>
            <p:cNvSpPr>
              <a:spLocks noChangeAspect="1" noChangeShapeType="1"/>
            </p:cNvSpPr>
            <p:nvPr/>
          </p:nvSpPr>
          <p:spPr bwMode="auto">
            <a:xfrm>
              <a:off x="2888"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825" name="Line 489"/>
            <p:cNvSpPr>
              <a:spLocks noChangeAspect="1" noChangeShapeType="1"/>
            </p:cNvSpPr>
            <p:nvPr/>
          </p:nvSpPr>
          <p:spPr bwMode="auto">
            <a:xfrm>
              <a:off x="2906"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826" name="Freeform 490"/>
            <p:cNvSpPr>
              <a:spLocks noChangeAspect="1"/>
            </p:cNvSpPr>
            <p:nvPr/>
          </p:nvSpPr>
          <p:spPr bwMode="auto">
            <a:xfrm>
              <a:off x="2924" y="1881"/>
              <a:ext cx="22" cy="3"/>
            </a:xfrm>
            <a:custGeom>
              <a:avLst/>
              <a:gdLst>
                <a:gd name="T0" fmla="*/ 0 w 29"/>
                <a:gd name="T1" fmla="*/ 0 h 5"/>
                <a:gd name="T2" fmla="*/ 14 w 29"/>
                <a:gd name="T3" fmla="*/ 5 h 5"/>
                <a:gd name="T4" fmla="*/ 29 w 29"/>
                <a:gd name="T5" fmla="*/ 5 h 5"/>
              </a:gdLst>
              <a:ahLst/>
              <a:cxnLst>
                <a:cxn ang="0">
                  <a:pos x="T0" y="T1"/>
                </a:cxn>
                <a:cxn ang="0">
                  <a:pos x="T2" y="T3"/>
                </a:cxn>
                <a:cxn ang="0">
                  <a:pos x="T4" y="T5"/>
                </a:cxn>
              </a:cxnLst>
              <a:rect l="0" t="0" r="r" b="b"/>
              <a:pathLst>
                <a:path w="29" h="5">
                  <a:moveTo>
                    <a:pt x="0" y="0"/>
                  </a:moveTo>
                  <a:lnTo>
                    <a:pt x="14"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827" name="Line 491"/>
            <p:cNvSpPr>
              <a:spLocks noChangeAspect="1" noChangeShapeType="1"/>
            </p:cNvSpPr>
            <p:nvPr/>
          </p:nvSpPr>
          <p:spPr bwMode="auto">
            <a:xfrm>
              <a:off x="2946"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828" name="Freeform 492"/>
            <p:cNvSpPr>
              <a:spLocks noChangeAspect="1"/>
            </p:cNvSpPr>
            <p:nvPr/>
          </p:nvSpPr>
          <p:spPr bwMode="auto">
            <a:xfrm>
              <a:off x="2964" y="1887"/>
              <a:ext cx="21" cy="2"/>
            </a:xfrm>
            <a:custGeom>
              <a:avLst/>
              <a:gdLst>
                <a:gd name="T0" fmla="*/ 0 w 28"/>
                <a:gd name="T1" fmla="*/ 0 h 4"/>
                <a:gd name="T2" fmla="*/ 14 w 28"/>
                <a:gd name="T3" fmla="*/ 4 h 4"/>
                <a:gd name="T4" fmla="*/ 28 w 28"/>
                <a:gd name="T5" fmla="*/ 4 h 4"/>
              </a:gdLst>
              <a:ahLst/>
              <a:cxnLst>
                <a:cxn ang="0">
                  <a:pos x="T0" y="T1"/>
                </a:cxn>
                <a:cxn ang="0">
                  <a:pos x="T2" y="T3"/>
                </a:cxn>
                <a:cxn ang="0">
                  <a:pos x="T4" y="T5"/>
                </a:cxn>
              </a:cxnLst>
              <a:rect l="0" t="0" r="r" b="b"/>
              <a:pathLst>
                <a:path w="28" h="4">
                  <a:moveTo>
                    <a:pt x="0" y="0"/>
                  </a:moveTo>
                  <a:lnTo>
                    <a:pt x="14" y="4"/>
                  </a:lnTo>
                  <a:lnTo>
                    <a:pt x="28"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829" name="Line 493"/>
            <p:cNvSpPr>
              <a:spLocks noChangeAspect="1" noChangeShapeType="1"/>
            </p:cNvSpPr>
            <p:nvPr/>
          </p:nvSpPr>
          <p:spPr bwMode="auto">
            <a:xfrm>
              <a:off x="2985"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830" name="Line 494"/>
            <p:cNvSpPr>
              <a:spLocks noChangeAspect="1" noChangeShapeType="1"/>
            </p:cNvSpPr>
            <p:nvPr/>
          </p:nvSpPr>
          <p:spPr bwMode="auto">
            <a:xfrm>
              <a:off x="3003"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831" name="Freeform 495"/>
            <p:cNvSpPr>
              <a:spLocks noChangeAspect="1"/>
            </p:cNvSpPr>
            <p:nvPr/>
          </p:nvSpPr>
          <p:spPr bwMode="auto">
            <a:xfrm>
              <a:off x="3021" y="1892"/>
              <a:ext cx="22" cy="3"/>
            </a:xfrm>
            <a:custGeom>
              <a:avLst/>
              <a:gdLst>
                <a:gd name="T0" fmla="*/ 0 w 29"/>
                <a:gd name="T1" fmla="*/ 0 h 5"/>
                <a:gd name="T2" fmla="*/ 15 w 29"/>
                <a:gd name="T3" fmla="*/ 5 h 5"/>
                <a:gd name="T4" fmla="*/ 29 w 29"/>
                <a:gd name="T5" fmla="*/ 5 h 5"/>
              </a:gdLst>
              <a:ahLst/>
              <a:cxnLst>
                <a:cxn ang="0">
                  <a:pos x="T0" y="T1"/>
                </a:cxn>
                <a:cxn ang="0">
                  <a:pos x="T2" y="T3"/>
                </a:cxn>
                <a:cxn ang="0">
                  <a:pos x="T4" y="T5"/>
                </a:cxn>
              </a:cxnLst>
              <a:rect l="0" t="0" r="r" b="b"/>
              <a:pathLst>
                <a:path w="29" h="5">
                  <a:moveTo>
                    <a:pt x="0" y="0"/>
                  </a:moveTo>
                  <a:lnTo>
                    <a:pt x="15"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832" name="Line 496"/>
            <p:cNvSpPr>
              <a:spLocks noChangeAspect="1" noChangeShapeType="1"/>
            </p:cNvSpPr>
            <p:nvPr/>
          </p:nvSpPr>
          <p:spPr bwMode="auto">
            <a:xfrm>
              <a:off x="3043"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833" name="Freeform 497"/>
            <p:cNvSpPr>
              <a:spLocks noChangeAspect="1"/>
            </p:cNvSpPr>
            <p:nvPr/>
          </p:nvSpPr>
          <p:spPr bwMode="auto">
            <a:xfrm>
              <a:off x="3061" y="1895"/>
              <a:ext cx="22" cy="2"/>
            </a:xfrm>
            <a:custGeom>
              <a:avLst/>
              <a:gdLst>
                <a:gd name="T0" fmla="*/ 0 w 29"/>
                <a:gd name="T1" fmla="*/ 0 h 5"/>
                <a:gd name="T2" fmla="*/ 15 w 29"/>
                <a:gd name="T3" fmla="*/ 0 h 5"/>
                <a:gd name="T4" fmla="*/ 29 w 29"/>
                <a:gd name="T5" fmla="*/ 5 h 5"/>
              </a:gdLst>
              <a:ahLst/>
              <a:cxnLst>
                <a:cxn ang="0">
                  <a:pos x="T0" y="T1"/>
                </a:cxn>
                <a:cxn ang="0">
                  <a:pos x="T2" y="T3"/>
                </a:cxn>
                <a:cxn ang="0">
                  <a:pos x="T4" y="T5"/>
                </a:cxn>
              </a:cxnLst>
              <a:rect l="0" t="0" r="r" b="b"/>
              <a:pathLst>
                <a:path w="29" h="5">
                  <a:moveTo>
                    <a:pt x="0" y="0"/>
                  </a:moveTo>
                  <a:lnTo>
                    <a:pt x="15" y="0"/>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834" name="Line 498"/>
            <p:cNvSpPr>
              <a:spLocks noChangeAspect="1" noChangeShapeType="1"/>
            </p:cNvSpPr>
            <p:nvPr/>
          </p:nvSpPr>
          <p:spPr bwMode="auto">
            <a:xfrm>
              <a:off x="308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835" name="Freeform 499"/>
            <p:cNvSpPr>
              <a:spLocks noChangeAspect="1"/>
            </p:cNvSpPr>
            <p:nvPr/>
          </p:nvSpPr>
          <p:spPr bwMode="auto">
            <a:xfrm>
              <a:off x="3101" y="1897"/>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836" name="Line 500"/>
            <p:cNvSpPr>
              <a:spLocks noChangeAspect="1" noChangeShapeType="1"/>
            </p:cNvSpPr>
            <p:nvPr/>
          </p:nvSpPr>
          <p:spPr bwMode="auto">
            <a:xfrm>
              <a:off x="312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837" name="Freeform 501"/>
            <p:cNvSpPr>
              <a:spLocks noChangeAspect="1"/>
            </p:cNvSpPr>
            <p:nvPr/>
          </p:nvSpPr>
          <p:spPr bwMode="auto">
            <a:xfrm>
              <a:off x="3141" y="1897"/>
              <a:ext cx="18" cy="3"/>
            </a:xfrm>
            <a:custGeom>
              <a:avLst/>
              <a:gdLst>
                <a:gd name="T0" fmla="*/ 0 w 24"/>
                <a:gd name="T1" fmla="*/ 0 h 5"/>
                <a:gd name="T2" fmla="*/ 9 w 24"/>
                <a:gd name="T3" fmla="*/ 0 h 5"/>
                <a:gd name="T4" fmla="*/ 24 w 24"/>
                <a:gd name="T5" fmla="*/ 5 h 5"/>
              </a:gdLst>
              <a:ahLst/>
              <a:cxnLst>
                <a:cxn ang="0">
                  <a:pos x="T0" y="T1"/>
                </a:cxn>
                <a:cxn ang="0">
                  <a:pos x="T2" y="T3"/>
                </a:cxn>
                <a:cxn ang="0">
                  <a:pos x="T4" y="T5"/>
                </a:cxn>
              </a:cxnLst>
              <a:rect l="0" t="0" r="r" b="b"/>
              <a:pathLst>
                <a:path w="24" h="5">
                  <a:moveTo>
                    <a:pt x="0" y="0"/>
                  </a:moveTo>
                  <a:lnTo>
                    <a:pt x="9" y="0"/>
                  </a:lnTo>
                  <a:lnTo>
                    <a:pt x="24"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838" name="Freeform 502"/>
            <p:cNvSpPr>
              <a:spLocks noChangeAspect="1"/>
            </p:cNvSpPr>
            <p:nvPr/>
          </p:nvSpPr>
          <p:spPr bwMode="auto">
            <a:xfrm>
              <a:off x="3159"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839" name="Line 503"/>
            <p:cNvSpPr>
              <a:spLocks noChangeAspect="1" noChangeShapeType="1"/>
            </p:cNvSpPr>
            <p:nvPr/>
          </p:nvSpPr>
          <p:spPr bwMode="auto">
            <a:xfrm>
              <a:off x="318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840" name="Freeform 504"/>
            <p:cNvSpPr>
              <a:spLocks noChangeAspect="1"/>
            </p:cNvSpPr>
            <p:nvPr/>
          </p:nvSpPr>
          <p:spPr bwMode="auto">
            <a:xfrm>
              <a:off x="3198" y="1900"/>
              <a:ext cx="21"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841" name="Line 505"/>
            <p:cNvSpPr>
              <a:spLocks noChangeAspect="1" noChangeShapeType="1"/>
            </p:cNvSpPr>
            <p:nvPr/>
          </p:nvSpPr>
          <p:spPr bwMode="auto">
            <a:xfrm>
              <a:off x="321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842" name="Line 506"/>
            <p:cNvSpPr>
              <a:spLocks noChangeAspect="1" noChangeShapeType="1"/>
            </p:cNvSpPr>
            <p:nvPr/>
          </p:nvSpPr>
          <p:spPr bwMode="auto">
            <a:xfrm>
              <a:off x="3237"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843" name="Freeform 507"/>
            <p:cNvSpPr>
              <a:spLocks noChangeAspect="1"/>
            </p:cNvSpPr>
            <p:nvPr/>
          </p:nvSpPr>
          <p:spPr bwMode="auto">
            <a:xfrm>
              <a:off x="3255" y="1900"/>
              <a:ext cx="22" cy="2"/>
            </a:xfrm>
            <a:custGeom>
              <a:avLst/>
              <a:gdLst>
                <a:gd name="T0" fmla="*/ 0 w 29"/>
                <a:gd name="T1" fmla="*/ 0 h 4"/>
                <a:gd name="T2" fmla="*/ 15 w 29"/>
                <a:gd name="T3" fmla="*/ 0 h 4"/>
                <a:gd name="T4" fmla="*/ 29 w 29"/>
                <a:gd name="T5" fmla="*/ 4 h 4"/>
              </a:gdLst>
              <a:ahLst/>
              <a:cxnLst>
                <a:cxn ang="0">
                  <a:pos x="T0" y="T1"/>
                </a:cxn>
                <a:cxn ang="0">
                  <a:pos x="T2" y="T3"/>
                </a:cxn>
                <a:cxn ang="0">
                  <a:pos x="T4" y="T5"/>
                </a:cxn>
              </a:cxnLst>
              <a:rect l="0" t="0" r="r" b="b"/>
              <a:pathLst>
                <a:path w="29" h="4">
                  <a:moveTo>
                    <a:pt x="0" y="0"/>
                  </a:moveTo>
                  <a:lnTo>
                    <a:pt x="15" y="0"/>
                  </a:lnTo>
                  <a:lnTo>
                    <a:pt x="29"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844" name="Line 508"/>
            <p:cNvSpPr>
              <a:spLocks noChangeAspect="1" noChangeShapeType="1"/>
            </p:cNvSpPr>
            <p:nvPr/>
          </p:nvSpPr>
          <p:spPr bwMode="auto">
            <a:xfrm>
              <a:off x="327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845" name="Freeform 509"/>
            <p:cNvSpPr>
              <a:spLocks noChangeAspect="1"/>
            </p:cNvSpPr>
            <p:nvPr/>
          </p:nvSpPr>
          <p:spPr bwMode="auto">
            <a:xfrm>
              <a:off x="3295" y="1902"/>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846" name="Line 510"/>
            <p:cNvSpPr>
              <a:spLocks noChangeAspect="1" noChangeShapeType="1"/>
            </p:cNvSpPr>
            <p:nvPr/>
          </p:nvSpPr>
          <p:spPr bwMode="auto">
            <a:xfrm>
              <a:off x="331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847" name="Freeform 511"/>
            <p:cNvSpPr>
              <a:spLocks noChangeAspect="1"/>
            </p:cNvSpPr>
            <p:nvPr/>
          </p:nvSpPr>
          <p:spPr bwMode="auto">
            <a:xfrm>
              <a:off x="3335"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848" name="Line 512"/>
            <p:cNvSpPr>
              <a:spLocks noChangeAspect="1" noChangeShapeType="1"/>
            </p:cNvSpPr>
            <p:nvPr/>
          </p:nvSpPr>
          <p:spPr bwMode="auto">
            <a:xfrm>
              <a:off x="3356"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849" name="Freeform 513"/>
            <p:cNvSpPr>
              <a:spLocks noChangeAspect="1"/>
            </p:cNvSpPr>
            <p:nvPr/>
          </p:nvSpPr>
          <p:spPr bwMode="auto">
            <a:xfrm>
              <a:off x="288" y="1901"/>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grpSp>
      <p:grpSp>
        <p:nvGrpSpPr>
          <p:cNvPr id="142850" name="Group 514"/>
          <p:cNvGrpSpPr>
            <a:grpSpLocks noChangeAspect="1"/>
          </p:cNvGrpSpPr>
          <p:nvPr/>
        </p:nvGrpSpPr>
        <p:grpSpPr bwMode="auto">
          <a:xfrm rot="-16200000">
            <a:off x="5093494" y="2785269"/>
            <a:ext cx="1165225" cy="284163"/>
            <a:chOff x="253" y="586"/>
            <a:chExt cx="3121" cy="1317"/>
          </a:xfrm>
        </p:grpSpPr>
        <p:sp>
          <p:nvSpPr>
            <p:cNvPr id="142851" name="Line 515"/>
            <p:cNvSpPr>
              <a:spLocks noChangeAspect="1" noChangeShapeType="1"/>
            </p:cNvSpPr>
            <p:nvPr/>
          </p:nvSpPr>
          <p:spPr bwMode="auto">
            <a:xfrm>
              <a:off x="253"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852" name="Freeform 516"/>
            <p:cNvSpPr>
              <a:spLocks noChangeAspect="1"/>
            </p:cNvSpPr>
            <p:nvPr/>
          </p:nvSpPr>
          <p:spPr bwMode="auto">
            <a:xfrm>
              <a:off x="271"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853" name="Freeform 517"/>
            <p:cNvSpPr>
              <a:spLocks noChangeAspect="1"/>
            </p:cNvSpPr>
            <p:nvPr/>
          </p:nvSpPr>
          <p:spPr bwMode="auto">
            <a:xfrm>
              <a:off x="310" y="1902"/>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854" name="Line 518"/>
            <p:cNvSpPr>
              <a:spLocks noChangeAspect="1" noChangeShapeType="1"/>
            </p:cNvSpPr>
            <p:nvPr/>
          </p:nvSpPr>
          <p:spPr bwMode="auto">
            <a:xfrm>
              <a:off x="332"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855" name="Freeform 519"/>
            <p:cNvSpPr>
              <a:spLocks noChangeAspect="1"/>
            </p:cNvSpPr>
            <p:nvPr/>
          </p:nvSpPr>
          <p:spPr bwMode="auto">
            <a:xfrm>
              <a:off x="350" y="1900"/>
              <a:ext cx="22" cy="2"/>
            </a:xfrm>
            <a:custGeom>
              <a:avLst/>
              <a:gdLst>
                <a:gd name="T0" fmla="*/ 0 w 29"/>
                <a:gd name="T1" fmla="*/ 4 h 4"/>
                <a:gd name="T2" fmla="*/ 14 w 29"/>
                <a:gd name="T3" fmla="*/ 0 h 4"/>
                <a:gd name="T4" fmla="*/ 29 w 29"/>
                <a:gd name="T5" fmla="*/ 0 h 4"/>
              </a:gdLst>
              <a:ahLst/>
              <a:cxnLst>
                <a:cxn ang="0">
                  <a:pos x="T0" y="T1"/>
                </a:cxn>
                <a:cxn ang="0">
                  <a:pos x="T2" y="T3"/>
                </a:cxn>
                <a:cxn ang="0">
                  <a:pos x="T4" y="T5"/>
                </a:cxn>
              </a:cxnLst>
              <a:rect l="0" t="0" r="r" b="b"/>
              <a:pathLst>
                <a:path w="29" h="4">
                  <a:moveTo>
                    <a:pt x="0" y="4"/>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856" name="Line 520"/>
            <p:cNvSpPr>
              <a:spLocks noChangeAspect="1" noChangeShapeType="1"/>
            </p:cNvSpPr>
            <p:nvPr/>
          </p:nvSpPr>
          <p:spPr bwMode="auto">
            <a:xfrm>
              <a:off x="372"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857" name="Line 521"/>
            <p:cNvSpPr>
              <a:spLocks noChangeAspect="1" noChangeShapeType="1"/>
            </p:cNvSpPr>
            <p:nvPr/>
          </p:nvSpPr>
          <p:spPr bwMode="auto">
            <a:xfrm>
              <a:off x="39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858" name="Freeform 522"/>
            <p:cNvSpPr>
              <a:spLocks noChangeAspect="1"/>
            </p:cNvSpPr>
            <p:nvPr/>
          </p:nvSpPr>
          <p:spPr bwMode="auto">
            <a:xfrm>
              <a:off x="408" y="1900"/>
              <a:ext cx="21"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859" name="Line 523"/>
            <p:cNvSpPr>
              <a:spLocks noChangeAspect="1" noChangeShapeType="1"/>
            </p:cNvSpPr>
            <p:nvPr/>
          </p:nvSpPr>
          <p:spPr bwMode="auto">
            <a:xfrm>
              <a:off x="42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860" name="Freeform 524"/>
            <p:cNvSpPr>
              <a:spLocks noChangeAspect="1"/>
            </p:cNvSpPr>
            <p:nvPr/>
          </p:nvSpPr>
          <p:spPr bwMode="auto">
            <a:xfrm>
              <a:off x="447"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861" name="Freeform 525"/>
            <p:cNvSpPr>
              <a:spLocks noChangeAspect="1"/>
            </p:cNvSpPr>
            <p:nvPr/>
          </p:nvSpPr>
          <p:spPr bwMode="auto">
            <a:xfrm>
              <a:off x="468" y="1897"/>
              <a:ext cx="18" cy="3"/>
            </a:xfrm>
            <a:custGeom>
              <a:avLst/>
              <a:gdLst>
                <a:gd name="T0" fmla="*/ 0 w 24"/>
                <a:gd name="T1" fmla="*/ 5 h 5"/>
                <a:gd name="T2" fmla="*/ 15 w 24"/>
                <a:gd name="T3" fmla="*/ 0 h 5"/>
                <a:gd name="T4" fmla="*/ 24 w 24"/>
                <a:gd name="T5" fmla="*/ 0 h 5"/>
              </a:gdLst>
              <a:ahLst/>
              <a:cxnLst>
                <a:cxn ang="0">
                  <a:pos x="T0" y="T1"/>
                </a:cxn>
                <a:cxn ang="0">
                  <a:pos x="T2" y="T3"/>
                </a:cxn>
                <a:cxn ang="0">
                  <a:pos x="T4" y="T5"/>
                </a:cxn>
              </a:cxnLst>
              <a:rect l="0" t="0" r="r" b="b"/>
              <a:pathLst>
                <a:path w="24" h="5">
                  <a:moveTo>
                    <a:pt x="0" y="5"/>
                  </a:moveTo>
                  <a:lnTo>
                    <a:pt x="15"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862" name="Line 526"/>
            <p:cNvSpPr>
              <a:spLocks noChangeAspect="1" noChangeShapeType="1"/>
            </p:cNvSpPr>
            <p:nvPr/>
          </p:nvSpPr>
          <p:spPr bwMode="auto">
            <a:xfrm>
              <a:off x="48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863" name="Freeform 527"/>
            <p:cNvSpPr>
              <a:spLocks noChangeAspect="1"/>
            </p:cNvSpPr>
            <p:nvPr/>
          </p:nvSpPr>
          <p:spPr bwMode="auto">
            <a:xfrm>
              <a:off x="504" y="1897"/>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864" name="Line 528"/>
            <p:cNvSpPr>
              <a:spLocks noChangeAspect="1" noChangeShapeType="1"/>
            </p:cNvSpPr>
            <p:nvPr/>
          </p:nvSpPr>
          <p:spPr bwMode="auto">
            <a:xfrm>
              <a:off x="52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865" name="Freeform 529"/>
            <p:cNvSpPr>
              <a:spLocks noChangeAspect="1"/>
            </p:cNvSpPr>
            <p:nvPr/>
          </p:nvSpPr>
          <p:spPr bwMode="auto">
            <a:xfrm>
              <a:off x="544" y="1895"/>
              <a:ext cx="22" cy="2"/>
            </a:xfrm>
            <a:custGeom>
              <a:avLst/>
              <a:gdLst>
                <a:gd name="T0" fmla="*/ 0 w 29"/>
                <a:gd name="T1" fmla="*/ 5 h 5"/>
                <a:gd name="T2" fmla="*/ 14 w 29"/>
                <a:gd name="T3" fmla="*/ 0 h 5"/>
                <a:gd name="T4" fmla="*/ 29 w 29"/>
                <a:gd name="T5" fmla="*/ 0 h 5"/>
              </a:gdLst>
              <a:ahLst/>
              <a:cxnLst>
                <a:cxn ang="0">
                  <a:pos x="T0" y="T1"/>
                </a:cxn>
                <a:cxn ang="0">
                  <a:pos x="T2" y="T3"/>
                </a:cxn>
                <a:cxn ang="0">
                  <a:pos x="T4" y="T5"/>
                </a:cxn>
              </a:cxnLst>
              <a:rect l="0" t="0" r="r" b="b"/>
              <a:pathLst>
                <a:path w="29" h="5">
                  <a:moveTo>
                    <a:pt x="0" y="5"/>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866" name="Line 530"/>
            <p:cNvSpPr>
              <a:spLocks noChangeAspect="1" noChangeShapeType="1"/>
            </p:cNvSpPr>
            <p:nvPr/>
          </p:nvSpPr>
          <p:spPr bwMode="auto">
            <a:xfrm>
              <a:off x="566"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867" name="Freeform 531"/>
            <p:cNvSpPr>
              <a:spLocks noChangeAspect="1"/>
            </p:cNvSpPr>
            <p:nvPr/>
          </p:nvSpPr>
          <p:spPr bwMode="auto">
            <a:xfrm>
              <a:off x="584" y="1892"/>
              <a:ext cx="22" cy="3"/>
            </a:xfrm>
            <a:custGeom>
              <a:avLst/>
              <a:gdLst>
                <a:gd name="T0" fmla="*/ 0 w 29"/>
                <a:gd name="T1" fmla="*/ 5 h 5"/>
                <a:gd name="T2" fmla="*/ 14 w 29"/>
                <a:gd name="T3" fmla="*/ 5 h 5"/>
                <a:gd name="T4" fmla="*/ 29 w 29"/>
                <a:gd name="T5" fmla="*/ 0 h 5"/>
              </a:gdLst>
              <a:ahLst/>
              <a:cxnLst>
                <a:cxn ang="0">
                  <a:pos x="T0" y="T1"/>
                </a:cxn>
                <a:cxn ang="0">
                  <a:pos x="T2" y="T3"/>
                </a:cxn>
                <a:cxn ang="0">
                  <a:pos x="T4" y="T5"/>
                </a:cxn>
              </a:cxnLst>
              <a:rect l="0" t="0" r="r" b="b"/>
              <a:pathLst>
                <a:path w="29" h="5">
                  <a:moveTo>
                    <a:pt x="0" y="5"/>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868" name="Line 532"/>
            <p:cNvSpPr>
              <a:spLocks noChangeAspect="1" noChangeShapeType="1"/>
            </p:cNvSpPr>
            <p:nvPr/>
          </p:nvSpPr>
          <p:spPr bwMode="auto">
            <a:xfrm flipV="1">
              <a:off x="606"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869" name="Line 533"/>
            <p:cNvSpPr>
              <a:spLocks noChangeAspect="1" noChangeShapeType="1"/>
            </p:cNvSpPr>
            <p:nvPr/>
          </p:nvSpPr>
          <p:spPr bwMode="auto">
            <a:xfrm>
              <a:off x="624"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870" name="Freeform 534"/>
            <p:cNvSpPr>
              <a:spLocks noChangeAspect="1"/>
            </p:cNvSpPr>
            <p:nvPr/>
          </p:nvSpPr>
          <p:spPr bwMode="auto">
            <a:xfrm>
              <a:off x="642" y="1887"/>
              <a:ext cx="21" cy="2"/>
            </a:xfrm>
            <a:custGeom>
              <a:avLst/>
              <a:gdLst>
                <a:gd name="T0" fmla="*/ 0 w 28"/>
                <a:gd name="T1" fmla="*/ 4 h 4"/>
                <a:gd name="T2" fmla="*/ 14 w 28"/>
                <a:gd name="T3" fmla="*/ 4 h 4"/>
                <a:gd name="T4" fmla="*/ 28 w 28"/>
                <a:gd name="T5" fmla="*/ 0 h 4"/>
              </a:gdLst>
              <a:ahLst/>
              <a:cxnLst>
                <a:cxn ang="0">
                  <a:pos x="T0" y="T1"/>
                </a:cxn>
                <a:cxn ang="0">
                  <a:pos x="T2" y="T3"/>
                </a:cxn>
                <a:cxn ang="0">
                  <a:pos x="T4" y="T5"/>
                </a:cxn>
              </a:cxnLst>
              <a:rect l="0" t="0" r="r" b="b"/>
              <a:pathLst>
                <a:path w="28" h="4">
                  <a:moveTo>
                    <a:pt x="0" y="4"/>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871" name="Line 535"/>
            <p:cNvSpPr>
              <a:spLocks noChangeAspect="1" noChangeShapeType="1"/>
            </p:cNvSpPr>
            <p:nvPr/>
          </p:nvSpPr>
          <p:spPr bwMode="auto">
            <a:xfrm flipV="1">
              <a:off x="663"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872" name="Freeform 536"/>
            <p:cNvSpPr>
              <a:spLocks noChangeAspect="1"/>
            </p:cNvSpPr>
            <p:nvPr/>
          </p:nvSpPr>
          <p:spPr bwMode="auto">
            <a:xfrm>
              <a:off x="681" y="1881"/>
              <a:ext cx="22" cy="3"/>
            </a:xfrm>
            <a:custGeom>
              <a:avLst/>
              <a:gdLst>
                <a:gd name="T0" fmla="*/ 0 w 29"/>
                <a:gd name="T1" fmla="*/ 5 h 5"/>
                <a:gd name="T2" fmla="*/ 15 w 29"/>
                <a:gd name="T3" fmla="*/ 5 h 5"/>
                <a:gd name="T4" fmla="*/ 29 w 29"/>
                <a:gd name="T5" fmla="*/ 0 h 5"/>
              </a:gdLst>
              <a:ahLst/>
              <a:cxnLst>
                <a:cxn ang="0">
                  <a:pos x="T0" y="T1"/>
                </a:cxn>
                <a:cxn ang="0">
                  <a:pos x="T2" y="T3"/>
                </a:cxn>
                <a:cxn ang="0">
                  <a:pos x="T4" y="T5"/>
                </a:cxn>
              </a:cxnLst>
              <a:rect l="0" t="0" r="r" b="b"/>
              <a:pathLst>
                <a:path w="29" h="5">
                  <a:moveTo>
                    <a:pt x="0" y="5"/>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873" name="Line 537"/>
            <p:cNvSpPr>
              <a:spLocks noChangeAspect="1" noChangeShapeType="1"/>
            </p:cNvSpPr>
            <p:nvPr/>
          </p:nvSpPr>
          <p:spPr bwMode="auto">
            <a:xfrm flipV="1">
              <a:off x="703"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874" name="Line 538"/>
            <p:cNvSpPr>
              <a:spLocks noChangeAspect="1" noChangeShapeType="1"/>
            </p:cNvSpPr>
            <p:nvPr/>
          </p:nvSpPr>
          <p:spPr bwMode="auto">
            <a:xfrm flipV="1">
              <a:off x="721"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875" name="Freeform 539"/>
            <p:cNvSpPr>
              <a:spLocks noChangeAspect="1"/>
            </p:cNvSpPr>
            <p:nvPr/>
          </p:nvSpPr>
          <p:spPr bwMode="auto">
            <a:xfrm>
              <a:off x="739" y="1868"/>
              <a:ext cx="21" cy="5"/>
            </a:xfrm>
            <a:custGeom>
              <a:avLst/>
              <a:gdLst>
                <a:gd name="T0" fmla="*/ 0 w 29"/>
                <a:gd name="T1" fmla="*/ 10 h 10"/>
                <a:gd name="T2" fmla="*/ 15 w 29"/>
                <a:gd name="T3" fmla="*/ 5 h 10"/>
                <a:gd name="T4" fmla="*/ 29 w 29"/>
                <a:gd name="T5" fmla="*/ 0 h 10"/>
              </a:gdLst>
              <a:ahLst/>
              <a:cxnLst>
                <a:cxn ang="0">
                  <a:pos x="T0" y="T1"/>
                </a:cxn>
                <a:cxn ang="0">
                  <a:pos x="T2" y="T3"/>
                </a:cxn>
                <a:cxn ang="0">
                  <a:pos x="T4" y="T5"/>
                </a:cxn>
              </a:cxnLst>
              <a:rect l="0" t="0" r="r" b="b"/>
              <a:pathLst>
                <a:path w="29" h="10">
                  <a:moveTo>
                    <a:pt x="0" y="10"/>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876" name="Line 540"/>
            <p:cNvSpPr>
              <a:spLocks noChangeAspect="1" noChangeShapeType="1"/>
            </p:cNvSpPr>
            <p:nvPr/>
          </p:nvSpPr>
          <p:spPr bwMode="auto">
            <a:xfrm flipV="1">
              <a:off x="760"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877" name="Freeform 541"/>
            <p:cNvSpPr>
              <a:spLocks noChangeAspect="1"/>
            </p:cNvSpPr>
            <p:nvPr/>
          </p:nvSpPr>
          <p:spPr bwMode="auto">
            <a:xfrm>
              <a:off x="778" y="1857"/>
              <a:ext cx="22" cy="5"/>
            </a:xfrm>
            <a:custGeom>
              <a:avLst/>
              <a:gdLst>
                <a:gd name="T0" fmla="*/ 0 w 29"/>
                <a:gd name="T1" fmla="*/ 9 h 9"/>
                <a:gd name="T2" fmla="*/ 14 w 29"/>
                <a:gd name="T3" fmla="*/ 5 h 9"/>
                <a:gd name="T4" fmla="*/ 29 w 29"/>
                <a:gd name="T5" fmla="*/ 0 h 9"/>
              </a:gdLst>
              <a:ahLst/>
              <a:cxnLst>
                <a:cxn ang="0">
                  <a:pos x="T0" y="T1"/>
                </a:cxn>
                <a:cxn ang="0">
                  <a:pos x="T2" y="T3"/>
                </a:cxn>
                <a:cxn ang="0">
                  <a:pos x="T4" y="T5"/>
                </a:cxn>
              </a:cxnLst>
              <a:rect l="0" t="0" r="r" b="b"/>
              <a:pathLst>
                <a:path w="29" h="9">
                  <a:moveTo>
                    <a:pt x="0" y="9"/>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878" name="Line 542"/>
            <p:cNvSpPr>
              <a:spLocks noChangeAspect="1" noChangeShapeType="1"/>
            </p:cNvSpPr>
            <p:nvPr/>
          </p:nvSpPr>
          <p:spPr bwMode="auto">
            <a:xfrm flipV="1">
              <a:off x="800"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879" name="Freeform 543"/>
            <p:cNvSpPr>
              <a:spLocks noChangeAspect="1"/>
            </p:cNvSpPr>
            <p:nvPr/>
          </p:nvSpPr>
          <p:spPr bwMode="auto">
            <a:xfrm>
              <a:off x="818" y="1846"/>
              <a:ext cx="21" cy="5"/>
            </a:xfrm>
            <a:custGeom>
              <a:avLst/>
              <a:gdLst>
                <a:gd name="T0" fmla="*/ 0 w 28"/>
                <a:gd name="T1" fmla="*/ 9 h 9"/>
                <a:gd name="T2" fmla="*/ 14 w 28"/>
                <a:gd name="T3" fmla="*/ 4 h 9"/>
                <a:gd name="T4" fmla="*/ 28 w 28"/>
                <a:gd name="T5" fmla="*/ 0 h 9"/>
              </a:gdLst>
              <a:ahLst/>
              <a:cxnLst>
                <a:cxn ang="0">
                  <a:pos x="T0" y="T1"/>
                </a:cxn>
                <a:cxn ang="0">
                  <a:pos x="T2" y="T3"/>
                </a:cxn>
                <a:cxn ang="0">
                  <a:pos x="T4" y="T5"/>
                </a:cxn>
              </a:cxnLst>
              <a:rect l="0" t="0" r="r" b="b"/>
              <a:pathLst>
                <a:path w="28" h="9">
                  <a:moveTo>
                    <a:pt x="0" y="9"/>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880" name="Line 544"/>
            <p:cNvSpPr>
              <a:spLocks noChangeAspect="1" noChangeShapeType="1"/>
            </p:cNvSpPr>
            <p:nvPr/>
          </p:nvSpPr>
          <p:spPr bwMode="auto">
            <a:xfrm flipV="1">
              <a:off x="839"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881" name="Line 545"/>
            <p:cNvSpPr>
              <a:spLocks noChangeAspect="1" noChangeShapeType="1"/>
            </p:cNvSpPr>
            <p:nvPr/>
          </p:nvSpPr>
          <p:spPr bwMode="auto">
            <a:xfrm flipV="1">
              <a:off x="857"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882" name="Freeform 546"/>
            <p:cNvSpPr>
              <a:spLocks noChangeAspect="1"/>
            </p:cNvSpPr>
            <p:nvPr/>
          </p:nvSpPr>
          <p:spPr bwMode="auto">
            <a:xfrm>
              <a:off x="875" y="1819"/>
              <a:ext cx="22" cy="11"/>
            </a:xfrm>
            <a:custGeom>
              <a:avLst/>
              <a:gdLst>
                <a:gd name="T0" fmla="*/ 0 w 29"/>
                <a:gd name="T1" fmla="*/ 19 h 19"/>
                <a:gd name="T2" fmla="*/ 15 w 29"/>
                <a:gd name="T3" fmla="*/ 9 h 19"/>
                <a:gd name="T4" fmla="*/ 29 w 29"/>
                <a:gd name="T5" fmla="*/ 0 h 19"/>
              </a:gdLst>
              <a:ahLst/>
              <a:cxnLst>
                <a:cxn ang="0">
                  <a:pos x="T0" y="T1"/>
                </a:cxn>
                <a:cxn ang="0">
                  <a:pos x="T2" y="T3"/>
                </a:cxn>
                <a:cxn ang="0">
                  <a:pos x="T4" y="T5"/>
                </a:cxn>
              </a:cxnLst>
              <a:rect l="0" t="0" r="r" b="b"/>
              <a:pathLst>
                <a:path w="29" h="19">
                  <a:moveTo>
                    <a:pt x="0" y="19"/>
                  </a:moveTo>
                  <a:lnTo>
                    <a:pt x="15" y="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883" name="Line 547"/>
            <p:cNvSpPr>
              <a:spLocks noChangeAspect="1" noChangeShapeType="1"/>
            </p:cNvSpPr>
            <p:nvPr/>
          </p:nvSpPr>
          <p:spPr bwMode="auto">
            <a:xfrm flipV="1">
              <a:off x="897"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884" name="Freeform 548"/>
            <p:cNvSpPr>
              <a:spLocks noChangeAspect="1"/>
            </p:cNvSpPr>
            <p:nvPr/>
          </p:nvSpPr>
          <p:spPr bwMode="auto">
            <a:xfrm>
              <a:off x="915" y="1797"/>
              <a:ext cx="22" cy="11"/>
            </a:xfrm>
            <a:custGeom>
              <a:avLst/>
              <a:gdLst>
                <a:gd name="T0" fmla="*/ 0 w 29"/>
                <a:gd name="T1" fmla="*/ 19 h 19"/>
                <a:gd name="T2" fmla="*/ 15 w 29"/>
                <a:gd name="T3" fmla="*/ 10 h 19"/>
                <a:gd name="T4" fmla="*/ 29 w 29"/>
                <a:gd name="T5" fmla="*/ 0 h 19"/>
              </a:gdLst>
              <a:ahLst/>
              <a:cxnLst>
                <a:cxn ang="0">
                  <a:pos x="T0" y="T1"/>
                </a:cxn>
                <a:cxn ang="0">
                  <a:pos x="T2" y="T3"/>
                </a:cxn>
                <a:cxn ang="0">
                  <a:pos x="T4" y="T5"/>
                </a:cxn>
              </a:cxnLst>
              <a:rect l="0" t="0" r="r" b="b"/>
              <a:pathLst>
                <a:path w="29" h="19">
                  <a:moveTo>
                    <a:pt x="0" y="19"/>
                  </a:moveTo>
                  <a:lnTo>
                    <a:pt x="15" y="1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885" name="Line 549"/>
            <p:cNvSpPr>
              <a:spLocks noChangeAspect="1" noChangeShapeType="1"/>
            </p:cNvSpPr>
            <p:nvPr/>
          </p:nvSpPr>
          <p:spPr bwMode="auto">
            <a:xfrm flipV="1">
              <a:off x="937"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886" name="Line 550"/>
            <p:cNvSpPr>
              <a:spLocks noChangeAspect="1" noChangeShapeType="1"/>
            </p:cNvSpPr>
            <p:nvPr/>
          </p:nvSpPr>
          <p:spPr bwMode="auto">
            <a:xfrm flipV="1">
              <a:off x="955"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887" name="Freeform 551"/>
            <p:cNvSpPr>
              <a:spLocks noChangeAspect="1"/>
            </p:cNvSpPr>
            <p:nvPr/>
          </p:nvSpPr>
          <p:spPr bwMode="auto">
            <a:xfrm>
              <a:off x="973" y="1757"/>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888" name="Line 552"/>
            <p:cNvSpPr>
              <a:spLocks noChangeAspect="1" noChangeShapeType="1"/>
            </p:cNvSpPr>
            <p:nvPr/>
          </p:nvSpPr>
          <p:spPr bwMode="auto">
            <a:xfrm flipV="1">
              <a:off x="995"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889" name="Freeform 553"/>
            <p:cNvSpPr>
              <a:spLocks noChangeAspect="1"/>
            </p:cNvSpPr>
            <p:nvPr/>
          </p:nvSpPr>
          <p:spPr bwMode="auto">
            <a:xfrm>
              <a:off x="1013" y="1725"/>
              <a:ext cx="21" cy="15"/>
            </a:xfrm>
            <a:custGeom>
              <a:avLst/>
              <a:gdLst>
                <a:gd name="T0" fmla="*/ 0 w 28"/>
                <a:gd name="T1" fmla="*/ 28 h 28"/>
                <a:gd name="T2" fmla="*/ 14 w 28"/>
                <a:gd name="T3" fmla="*/ 14 h 28"/>
                <a:gd name="T4" fmla="*/ 28 w 28"/>
                <a:gd name="T5" fmla="*/ 0 h 28"/>
              </a:gdLst>
              <a:ahLst/>
              <a:cxnLst>
                <a:cxn ang="0">
                  <a:pos x="T0" y="T1"/>
                </a:cxn>
                <a:cxn ang="0">
                  <a:pos x="T2" y="T3"/>
                </a:cxn>
                <a:cxn ang="0">
                  <a:pos x="T4" y="T5"/>
                </a:cxn>
              </a:cxnLst>
              <a:rect l="0" t="0" r="r" b="b"/>
              <a:pathLst>
                <a:path w="28" h="28">
                  <a:moveTo>
                    <a:pt x="0" y="28"/>
                  </a:moveTo>
                  <a:lnTo>
                    <a:pt x="14" y="1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890" name="Line 554"/>
            <p:cNvSpPr>
              <a:spLocks noChangeAspect="1" noChangeShapeType="1"/>
            </p:cNvSpPr>
            <p:nvPr/>
          </p:nvSpPr>
          <p:spPr bwMode="auto">
            <a:xfrm flipV="1">
              <a:off x="1034"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891" name="Freeform 555"/>
            <p:cNvSpPr>
              <a:spLocks noChangeAspect="1"/>
            </p:cNvSpPr>
            <p:nvPr/>
          </p:nvSpPr>
          <p:spPr bwMode="auto">
            <a:xfrm>
              <a:off x="1052" y="1686"/>
              <a:ext cx="21" cy="20"/>
            </a:xfrm>
            <a:custGeom>
              <a:avLst/>
              <a:gdLst>
                <a:gd name="T0" fmla="*/ 0 w 29"/>
                <a:gd name="T1" fmla="*/ 34 h 34"/>
                <a:gd name="T2" fmla="*/ 15 w 29"/>
                <a:gd name="T3" fmla="*/ 20 h 34"/>
                <a:gd name="T4" fmla="*/ 29 w 29"/>
                <a:gd name="T5" fmla="*/ 0 h 34"/>
              </a:gdLst>
              <a:ahLst/>
              <a:cxnLst>
                <a:cxn ang="0">
                  <a:pos x="T0" y="T1"/>
                </a:cxn>
                <a:cxn ang="0">
                  <a:pos x="T2" y="T3"/>
                </a:cxn>
                <a:cxn ang="0">
                  <a:pos x="T4" y="T5"/>
                </a:cxn>
              </a:cxnLst>
              <a:rect l="0" t="0" r="r" b="b"/>
              <a:pathLst>
                <a:path w="29" h="34">
                  <a:moveTo>
                    <a:pt x="0" y="34"/>
                  </a:moveTo>
                  <a:lnTo>
                    <a:pt x="15" y="2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892" name="Line 556"/>
            <p:cNvSpPr>
              <a:spLocks noChangeAspect="1" noChangeShapeType="1"/>
            </p:cNvSpPr>
            <p:nvPr/>
          </p:nvSpPr>
          <p:spPr bwMode="auto">
            <a:xfrm flipV="1">
              <a:off x="1073"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893" name="Line 557"/>
            <p:cNvSpPr>
              <a:spLocks noChangeAspect="1" noChangeShapeType="1"/>
            </p:cNvSpPr>
            <p:nvPr/>
          </p:nvSpPr>
          <p:spPr bwMode="auto">
            <a:xfrm flipV="1">
              <a:off x="1091"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894" name="Freeform 558"/>
            <p:cNvSpPr>
              <a:spLocks noChangeAspect="1"/>
            </p:cNvSpPr>
            <p:nvPr/>
          </p:nvSpPr>
          <p:spPr bwMode="auto">
            <a:xfrm>
              <a:off x="1109" y="1617"/>
              <a:ext cx="22" cy="24"/>
            </a:xfrm>
            <a:custGeom>
              <a:avLst/>
              <a:gdLst>
                <a:gd name="T0" fmla="*/ 0 w 29"/>
                <a:gd name="T1" fmla="*/ 43 h 43"/>
                <a:gd name="T2" fmla="*/ 15 w 29"/>
                <a:gd name="T3" fmla="*/ 19 h 43"/>
                <a:gd name="T4" fmla="*/ 29 w 29"/>
                <a:gd name="T5" fmla="*/ 0 h 43"/>
              </a:gdLst>
              <a:ahLst/>
              <a:cxnLst>
                <a:cxn ang="0">
                  <a:pos x="T0" y="T1"/>
                </a:cxn>
                <a:cxn ang="0">
                  <a:pos x="T2" y="T3"/>
                </a:cxn>
                <a:cxn ang="0">
                  <a:pos x="T4" y="T5"/>
                </a:cxn>
              </a:cxnLst>
              <a:rect l="0" t="0" r="r" b="b"/>
              <a:pathLst>
                <a:path w="29" h="43">
                  <a:moveTo>
                    <a:pt x="0" y="43"/>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895" name="Line 559"/>
            <p:cNvSpPr>
              <a:spLocks noChangeAspect="1" noChangeShapeType="1"/>
            </p:cNvSpPr>
            <p:nvPr/>
          </p:nvSpPr>
          <p:spPr bwMode="auto">
            <a:xfrm flipV="1">
              <a:off x="1131"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896" name="Freeform 560"/>
            <p:cNvSpPr>
              <a:spLocks noChangeAspect="1"/>
            </p:cNvSpPr>
            <p:nvPr/>
          </p:nvSpPr>
          <p:spPr bwMode="auto">
            <a:xfrm>
              <a:off x="1149" y="1566"/>
              <a:ext cx="22" cy="27"/>
            </a:xfrm>
            <a:custGeom>
              <a:avLst/>
              <a:gdLst>
                <a:gd name="T0" fmla="*/ 0 w 29"/>
                <a:gd name="T1" fmla="*/ 48 h 48"/>
                <a:gd name="T2" fmla="*/ 14 w 29"/>
                <a:gd name="T3" fmla="*/ 24 h 48"/>
                <a:gd name="T4" fmla="*/ 29 w 29"/>
                <a:gd name="T5" fmla="*/ 0 h 48"/>
              </a:gdLst>
              <a:ahLst/>
              <a:cxnLst>
                <a:cxn ang="0">
                  <a:pos x="T0" y="T1"/>
                </a:cxn>
                <a:cxn ang="0">
                  <a:pos x="T2" y="T3"/>
                </a:cxn>
                <a:cxn ang="0">
                  <a:pos x="T4" y="T5"/>
                </a:cxn>
              </a:cxnLst>
              <a:rect l="0" t="0" r="r" b="b"/>
              <a:pathLst>
                <a:path w="29" h="48">
                  <a:moveTo>
                    <a:pt x="0" y="48"/>
                  </a:moveTo>
                  <a:lnTo>
                    <a:pt x="14" y="2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897" name="Line 561"/>
            <p:cNvSpPr>
              <a:spLocks noChangeAspect="1" noChangeShapeType="1"/>
            </p:cNvSpPr>
            <p:nvPr/>
          </p:nvSpPr>
          <p:spPr bwMode="auto">
            <a:xfrm flipV="1">
              <a:off x="1171"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898" name="Freeform 562"/>
            <p:cNvSpPr>
              <a:spLocks noChangeAspect="1"/>
            </p:cNvSpPr>
            <p:nvPr/>
          </p:nvSpPr>
          <p:spPr bwMode="auto">
            <a:xfrm>
              <a:off x="1189" y="1506"/>
              <a:ext cx="22" cy="30"/>
            </a:xfrm>
            <a:custGeom>
              <a:avLst/>
              <a:gdLst>
                <a:gd name="T0" fmla="*/ 0 w 29"/>
                <a:gd name="T1" fmla="*/ 53 h 53"/>
                <a:gd name="T2" fmla="*/ 14 w 29"/>
                <a:gd name="T3" fmla="*/ 29 h 53"/>
                <a:gd name="T4" fmla="*/ 29 w 29"/>
                <a:gd name="T5" fmla="*/ 0 h 53"/>
              </a:gdLst>
              <a:ahLst/>
              <a:cxnLst>
                <a:cxn ang="0">
                  <a:pos x="T0" y="T1"/>
                </a:cxn>
                <a:cxn ang="0">
                  <a:pos x="T2" y="T3"/>
                </a:cxn>
                <a:cxn ang="0">
                  <a:pos x="T4" y="T5"/>
                </a:cxn>
              </a:cxnLst>
              <a:rect l="0" t="0" r="r" b="b"/>
              <a:pathLst>
                <a:path w="29" h="53">
                  <a:moveTo>
                    <a:pt x="0" y="53"/>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899" name="Line 563"/>
            <p:cNvSpPr>
              <a:spLocks noChangeAspect="1" noChangeShapeType="1"/>
            </p:cNvSpPr>
            <p:nvPr/>
          </p:nvSpPr>
          <p:spPr bwMode="auto">
            <a:xfrm flipV="1">
              <a:off x="1211"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900" name="Line 564"/>
            <p:cNvSpPr>
              <a:spLocks noChangeAspect="1" noChangeShapeType="1"/>
            </p:cNvSpPr>
            <p:nvPr/>
          </p:nvSpPr>
          <p:spPr bwMode="auto">
            <a:xfrm flipV="1">
              <a:off x="1228"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901" name="Freeform 565"/>
            <p:cNvSpPr>
              <a:spLocks noChangeAspect="1"/>
            </p:cNvSpPr>
            <p:nvPr/>
          </p:nvSpPr>
          <p:spPr bwMode="auto">
            <a:xfrm>
              <a:off x="1246" y="1409"/>
              <a:ext cx="22" cy="32"/>
            </a:xfrm>
            <a:custGeom>
              <a:avLst/>
              <a:gdLst>
                <a:gd name="T0" fmla="*/ 0 w 29"/>
                <a:gd name="T1" fmla="*/ 58 h 58"/>
                <a:gd name="T2" fmla="*/ 15 w 29"/>
                <a:gd name="T3" fmla="*/ 29 h 58"/>
                <a:gd name="T4" fmla="*/ 29 w 29"/>
                <a:gd name="T5" fmla="*/ 0 h 58"/>
              </a:gdLst>
              <a:ahLst/>
              <a:cxnLst>
                <a:cxn ang="0">
                  <a:pos x="T0" y="T1"/>
                </a:cxn>
                <a:cxn ang="0">
                  <a:pos x="T2" y="T3"/>
                </a:cxn>
                <a:cxn ang="0">
                  <a:pos x="T4" y="T5"/>
                </a:cxn>
              </a:cxnLst>
              <a:rect l="0" t="0" r="r" b="b"/>
              <a:pathLst>
                <a:path w="29" h="58">
                  <a:moveTo>
                    <a:pt x="0" y="58"/>
                  </a:moveTo>
                  <a:lnTo>
                    <a:pt x="15"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902" name="Line 566"/>
            <p:cNvSpPr>
              <a:spLocks noChangeAspect="1" noChangeShapeType="1"/>
            </p:cNvSpPr>
            <p:nvPr/>
          </p:nvSpPr>
          <p:spPr bwMode="auto">
            <a:xfrm flipV="1">
              <a:off x="1268"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903" name="Freeform 567"/>
            <p:cNvSpPr>
              <a:spLocks noChangeAspect="1"/>
            </p:cNvSpPr>
            <p:nvPr/>
          </p:nvSpPr>
          <p:spPr bwMode="auto">
            <a:xfrm>
              <a:off x="1286" y="1336"/>
              <a:ext cx="22" cy="38"/>
            </a:xfrm>
            <a:custGeom>
              <a:avLst/>
              <a:gdLst>
                <a:gd name="T0" fmla="*/ 0 w 29"/>
                <a:gd name="T1" fmla="*/ 67 h 67"/>
                <a:gd name="T2" fmla="*/ 15 w 29"/>
                <a:gd name="T3" fmla="*/ 33 h 67"/>
                <a:gd name="T4" fmla="*/ 29 w 29"/>
                <a:gd name="T5" fmla="*/ 0 h 67"/>
              </a:gdLst>
              <a:ahLst/>
              <a:cxnLst>
                <a:cxn ang="0">
                  <a:pos x="T0" y="T1"/>
                </a:cxn>
                <a:cxn ang="0">
                  <a:pos x="T2" y="T3"/>
                </a:cxn>
                <a:cxn ang="0">
                  <a:pos x="T4" y="T5"/>
                </a:cxn>
              </a:cxnLst>
              <a:rect l="0" t="0" r="r" b="b"/>
              <a:pathLst>
                <a:path w="29" h="67">
                  <a:moveTo>
                    <a:pt x="0" y="67"/>
                  </a:moveTo>
                  <a:lnTo>
                    <a:pt x="15" y="33"/>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904" name="Line 568"/>
            <p:cNvSpPr>
              <a:spLocks noChangeAspect="1" noChangeShapeType="1"/>
            </p:cNvSpPr>
            <p:nvPr/>
          </p:nvSpPr>
          <p:spPr bwMode="auto">
            <a:xfrm flipV="1">
              <a:off x="1308"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905" name="Line 569"/>
            <p:cNvSpPr>
              <a:spLocks noChangeAspect="1" noChangeShapeType="1"/>
            </p:cNvSpPr>
            <p:nvPr/>
          </p:nvSpPr>
          <p:spPr bwMode="auto">
            <a:xfrm flipV="1">
              <a:off x="1326"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906" name="Freeform 570"/>
            <p:cNvSpPr>
              <a:spLocks noChangeAspect="1"/>
            </p:cNvSpPr>
            <p:nvPr/>
          </p:nvSpPr>
          <p:spPr bwMode="auto">
            <a:xfrm>
              <a:off x="1344" y="1222"/>
              <a:ext cx="21"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907" name="Freeform 571"/>
            <p:cNvSpPr>
              <a:spLocks noChangeAspect="1"/>
            </p:cNvSpPr>
            <p:nvPr/>
          </p:nvSpPr>
          <p:spPr bwMode="auto">
            <a:xfrm>
              <a:off x="1365" y="1182"/>
              <a:ext cx="18" cy="40"/>
            </a:xfrm>
            <a:custGeom>
              <a:avLst/>
              <a:gdLst>
                <a:gd name="T0" fmla="*/ 0 w 24"/>
                <a:gd name="T1" fmla="*/ 72 h 72"/>
                <a:gd name="T2" fmla="*/ 9 w 24"/>
                <a:gd name="T3" fmla="*/ 34 h 72"/>
                <a:gd name="T4" fmla="*/ 24 w 24"/>
                <a:gd name="T5" fmla="*/ 0 h 72"/>
              </a:gdLst>
              <a:ahLst/>
              <a:cxnLst>
                <a:cxn ang="0">
                  <a:pos x="T0" y="T1"/>
                </a:cxn>
                <a:cxn ang="0">
                  <a:pos x="T2" y="T3"/>
                </a:cxn>
                <a:cxn ang="0">
                  <a:pos x="T4" y="T5"/>
                </a:cxn>
              </a:cxnLst>
              <a:rect l="0" t="0" r="r" b="b"/>
              <a:pathLst>
                <a:path w="24" h="72">
                  <a:moveTo>
                    <a:pt x="0" y="72"/>
                  </a:moveTo>
                  <a:lnTo>
                    <a:pt x="9" y="3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908" name="Freeform 572"/>
            <p:cNvSpPr>
              <a:spLocks noChangeAspect="1"/>
            </p:cNvSpPr>
            <p:nvPr/>
          </p:nvSpPr>
          <p:spPr bwMode="auto">
            <a:xfrm>
              <a:off x="1383" y="1144"/>
              <a:ext cx="22"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909" name="Line 573"/>
            <p:cNvSpPr>
              <a:spLocks noChangeAspect="1" noChangeShapeType="1"/>
            </p:cNvSpPr>
            <p:nvPr/>
          </p:nvSpPr>
          <p:spPr bwMode="auto">
            <a:xfrm flipV="1">
              <a:off x="1405"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910" name="Freeform 574"/>
            <p:cNvSpPr>
              <a:spLocks noChangeAspect="1"/>
            </p:cNvSpPr>
            <p:nvPr/>
          </p:nvSpPr>
          <p:spPr bwMode="auto">
            <a:xfrm>
              <a:off x="1423" y="1063"/>
              <a:ext cx="21" cy="41"/>
            </a:xfrm>
            <a:custGeom>
              <a:avLst/>
              <a:gdLst>
                <a:gd name="T0" fmla="*/ 0 w 28"/>
                <a:gd name="T1" fmla="*/ 72 h 72"/>
                <a:gd name="T2" fmla="*/ 14 w 28"/>
                <a:gd name="T3" fmla="*/ 34 h 72"/>
                <a:gd name="T4" fmla="*/ 28 w 28"/>
                <a:gd name="T5" fmla="*/ 0 h 72"/>
              </a:gdLst>
              <a:ahLst/>
              <a:cxnLst>
                <a:cxn ang="0">
                  <a:pos x="T0" y="T1"/>
                </a:cxn>
                <a:cxn ang="0">
                  <a:pos x="T2" y="T3"/>
                </a:cxn>
                <a:cxn ang="0">
                  <a:pos x="T4" y="T5"/>
                </a:cxn>
              </a:cxnLst>
              <a:rect l="0" t="0" r="r" b="b"/>
              <a:pathLst>
                <a:path w="28" h="72">
                  <a:moveTo>
                    <a:pt x="0" y="72"/>
                  </a:moveTo>
                  <a:lnTo>
                    <a:pt x="14" y="3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911" name="Line 575"/>
            <p:cNvSpPr>
              <a:spLocks noChangeAspect="1" noChangeShapeType="1"/>
            </p:cNvSpPr>
            <p:nvPr/>
          </p:nvSpPr>
          <p:spPr bwMode="auto">
            <a:xfrm flipV="1">
              <a:off x="1444"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912" name="Line 576"/>
            <p:cNvSpPr>
              <a:spLocks noChangeAspect="1" noChangeShapeType="1"/>
            </p:cNvSpPr>
            <p:nvPr/>
          </p:nvSpPr>
          <p:spPr bwMode="auto">
            <a:xfrm flipV="1">
              <a:off x="1462"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913" name="Freeform 577"/>
            <p:cNvSpPr>
              <a:spLocks noChangeAspect="1"/>
            </p:cNvSpPr>
            <p:nvPr/>
          </p:nvSpPr>
          <p:spPr bwMode="auto">
            <a:xfrm>
              <a:off x="1480" y="945"/>
              <a:ext cx="22" cy="40"/>
            </a:xfrm>
            <a:custGeom>
              <a:avLst/>
              <a:gdLst>
                <a:gd name="T0" fmla="*/ 0 w 29"/>
                <a:gd name="T1" fmla="*/ 72 h 72"/>
                <a:gd name="T2" fmla="*/ 15 w 29"/>
                <a:gd name="T3" fmla="*/ 34 h 72"/>
                <a:gd name="T4" fmla="*/ 29 w 29"/>
                <a:gd name="T5" fmla="*/ 0 h 72"/>
              </a:gdLst>
              <a:ahLst/>
              <a:cxnLst>
                <a:cxn ang="0">
                  <a:pos x="T0" y="T1"/>
                </a:cxn>
                <a:cxn ang="0">
                  <a:pos x="T2" y="T3"/>
                </a:cxn>
                <a:cxn ang="0">
                  <a:pos x="T4" y="T5"/>
                </a:cxn>
              </a:cxnLst>
              <a:rect l="0" t="0" r="r" b="b"/>
              <a:pathLst>
                <a:path w="29" h="72">
                  <a:moveTo>
                    <a:pt x="0" y="72"/>
                  </a:moveTo>
                  <a:lnTo>
                    <a:pt x="15"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914" name="Line 578"/>
            <p:cNvSpPr>
              <a:spLocks noChangeAspect="1" noChangeShapeType="1"/>
            </p:cNvSpPr>
            <p:nvPr/>
          </p:nvSpPr>
          <p:spPr bwMode="auto">
            <a:xfrm flipV="1">
              <a:off x="1502"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915" name="Freeform 579"/>
            <p:cNvSpPr>
              <a:spLocks noChangeAspect="1"/>
            </p:cNvSpPr>
            <p:nvPr/>
          </p:nvSpPr>
          <p:spPr bwMode="auto">
            <a:xfrm>
              <a:off x="1520" y="872"/>
              <a:ext cx="22" cy="35"/>
            </a:xfrm>
            <a:custGeom>
              <a:avLst/>
              <a:gdLst>
                <a:gd name="T0" fmla="*/ 0 w 29"/>
                <a:gd name="T1" fmla="*/ 62 h 62"/>
                <a:gd name="T2" fmla="*/ 14 w 29"/>
                <a:gd name="T3" fmla="*/ 28 h 62"/>
                <a:gd name="T4" fmla="*/ 29 w 29"/>
                <a:gd name="T5" fmla="*/ 0 h 62"/>
              </a:gdLst>
              <a:ahLst/>
              <a:cxnLst>
                <a:cxn ang="0">
                  <a:pos x="T0" y="T1"/>
                </a:cxn>
                <a:cxn ang="0">
                  <a:pos x="T2" y="T3"/>
                </a:cxn>
                <a:cxn ang="0">
                  <a:pos x="T4" y="T5"/>
                </a:cxn>
              </a:cxnLst>
              <a:rect l="0" t="0" r="r" b="b"/>
              <a:pathLst>
                <a:path w="29" h="62">
                  <a:moveTo>
                    <a:pt x="0" y="62"/>
                  </a:moveTo>
                  <a:lnTo>
                    <a:pt x="14" y="28"/>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916" name="Line 580"/>
            <p:cNvSpPr>
              <a:spLocks noChangeAspect="1" noChangeShapeType="1"/>
            </p:cNvSpPr>
            <p:nvPr/>
          </p:nvSpPr>
          <p:spPr bwMode="auto">
            <a:xfrm flipV="1">
              <a:off x="1542"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917" name="Line 581"/>
            <p:cNvSpPr>
              <a:spLocks noChangeAspect="1" noChangeShapeType="1"/>
            </p:cNvSpPr>
            <p:nvPr/>
          </p:nvSpPr>
          <p:spPr bwMode="auto">
            <a:xfrm flipV="1">
              <a:off x="1560"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918" name="Freeform 582"/>
            <p:cNvSpPr>
              <a:spLocks noChangeAspect="1"/>
            </p:cNvSpPr>
            <p:nvPr/>
          </p:nvSpPr>
          <p:spPr bwMode="auto">
            <a:xfrm>
              <a:off x="1578" y="769"/>
              <a:ext cx="22" cy="33"/>
            </a:xfrm>
            <a:custGeom>
              <a:avLst/>
              <a:gdLst>
                <a:gd name="T0" fmla="*/ 0 w 29"/>
                <a:gd name="T1" fmla="*/ 58 h 58"/>
                <a:gd name="T2" fmla="*/ 14 w 29"/>
                <a:gd name="T3" fmla="*/ 29 h 58"/>
                <a:gd name="T4" fmla="*/ 29 w 29"/>
                <a:gd name="T5" fmla="*/ 0 h 58"/>
              </a:gdLst>
              <a:ahLst/>
              <a:cxnLst>
                <a:cxn ang="0">
                  <a:pos x="T0" y="T1"/>
                </a:cxn>
                <a:cxn ang="0">
                  <a:pos x="T2" y="T3"/>
                </a:cxn>
                <a:cxn ang="0">
                  <a:pos x="T4" y="T5"/>
                </a:cxn>
              </a:cxnLst>
              <a:rect l="0" t="0" r="r" b="b"/>
              <a:pathLst>
                <a:path w="29" h="58">
                  <a:moveTo>
                    <a:pt x="0" y="58"/>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919" name="Line 583"/>
            <p:cNvSpPr>
              <a:spLocks noChangeAspect="1" noChangeShapeType="1"/>
            </p:cNvSpPr>
            <p:nvPr/>
          </p:nvSpPr>
          <p:spPr bwMode="auto">
            <a:xfrm flipV="1">
              <a:off x="1600"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920" name="Freeform 584"/>
            <p:cNvSpPr>
              <a:spLocks noChangeAspect="1"/>
            </p:cNvSpPr>
            <p:nvPr/>
          </p:nvSpPr>
          <p:spPr bwMode="auto">
            <a:xfrm>
              <a:off x="1618" y="712"/>
              <a:ext cx="21" cy="27"/>
            </a:xfrm>
            <a:custGeom>
              <a:avLst/>
              <a:gdLst>
                <a:gd name="T0" fmla="*/ 0 w 28"/>
                <a:gd name="T1" fmla="*/ 48 h 48"/>
                <a:gd name="T2" fmla="*/ 14 w 28"/>
                <a:gd name="T3" fmla="*/ 24 h 48"/>
                <a:gd name="T4" fmla="*/ 28 w 28"/>
                <a:gd name="T5" fmla="*/ 0 h 48"/>
              </a:gdLst>
              <a:ahLst/>
              <a:cxnLst>
                <a:cxn ang="0">
                  <a:pos x="T0" y="T1"/>
                </a:cxn>
                <a:cxn ang="0">
                  <a:pos x="T2" y="T3"/>
                </a:cxn>
                <a:cxn ang="0">
                  <a:pos x="T4" y="T5"/>
                </a:cxn>
              </a:cxnLst>
              <a:rect l="0" t="0" r="r" b="b"/>
              <a:pathLst>
                <a:path w="28" h="48">
                  <a:moveTo>
                    <a:pt x="0" y="48"/>
                  </a:moveTo>
                  <a:lnTo>
                    <a:pt x="14" y="2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921" name="Freeform 585"/>
            <p:cNvSpPr>
              <a:spLocks noChangeAspect="1"/>
            </p:cNvSpPr>
            <p:nvPr/>
          </p:nvSpPr>
          <p:spPr bwMode="auto">
            <a:xfrm>
              <a:off x="1639" y="686"/>
              <a:ext cx="18" cy="26"/>
            </a:xfrm>
            <a:custGeom>
              <a:avLst/>
              <a:gdLst>
                <a:gd name="T0" fmla="*/ 0 w 24"/>
                <a:gd name="T1" fmla="*/ 47 h 47"/>
                <a:gd name="T2" fmla="*/ 10 w 24"/>
                <a:gd name="T3" fmla="*/ 24 h 47"/>
                <a:gd name="T4" fmla="*/ 24 w 24"/>
                <a:gd name="T5" fmla="*/ 0 h 47"/>
              </a:gdLst>
              <a:ahLst/>
              <a:cxnLst>
                <a:cxn ang="0">
                  <a:pos x="T0" y="T1"/>
                </a:cxn>
                <a:cxn ang="0">
                  <a:pos x="T2" y="T3"/>
                </a:cxn>
                <a:cxn ang="0">
                  <a:pos x="T4" y="T5"/>
                </a:cxn>
              </a:cxnLst>
              <a:rect l="0" t="0" r="r" b="b"/>
              <a:pathLst>
                <a:path w="24" h="47">
                  <a:moveTo>
                    <a:pt x="0" y="47"/>
                  </a:moveTo>
                  <a:lnTo>
                    <a:pt x="10" y="2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922" name="Freeform 586"/>
            <p:cNvSpPr>
              <a:spLocks noChangeAspect="1"/>
            </p:cNvSpPr>
            <p:nvPr/>
          </p:nvSpPr>
          <p:spPr bwMode="auto">
            <a:xfrm>
              <a:off x="1657" y="664"/>
              <a:ext cx="21" cy="22"/>
            </a:xfrm>
            <a:custGeom>
              <a:avLst/>
              <a:gdLst>
                <a:gd name="T0" fmla="*/ 0 w 29"/>
                <a:gd name="T1" fmla="*/ 39 h 39"/>
                <a:gd name="T2" fmla="*/ 15 w 29"/>
                <a:gd name="T3" fmla="*/ 19 h 39"/>
                <a:gd name="T4" fmla="*/ 29 w 29"/>
                <a:gd name="T5" fmla="*/ 0 h 39"/>
              </a:gdLst>
              <a:ahLst/>
              <a:cxnLst>
                <a:cxn ang="0">
                  <a:pos x="T0" y="T1"/>
                </a:cxn>
                <a:cxn ang="0">
                  <a:pos x="T2" y="T3"/>
                </a:cxn>
                <a:cxn ang="0">
                  <a:pos x="T4" y="T5"/>
                </a:cxn>
              </a:cxnLst>
              <a:rect l="0" t="0" r="r" b="b"/>
              <a:pathLst>
                <a:path w="29" h="39">
                  <a:moveTo>
                    <a:pt x="0" y="39"/>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923" name="Freeform 587"/>
            <p:cNvSpPr>
              <a:spLocks noChangeAspect="1"/>
            </p:cNvSpPr>
            <p:nvPr/>
          </p:nvSpPr>
          <p:spPr bwMode="auto">
            <a:xfrm>
              <a:off x="1678" y="643"/>
              <a:ext cx="18" cy="21"/>
            </a:xfrm>
            <a:custGeom>
              <a:avLst/>
              <a:gdLst>
                <a:gd name="T0" fmla="*/ 0 w 24"/>
                <a:gd name="T1" fmla="*/ 38 h 38"/>
                <a:gd name="T2" fmla="*/ 15 w 24"/>
                <a:gd name="T3" fmla="*/ 19 h 38"/>
                <a:gd name="T4" fmla="*/ 24 w 24"/>
                <a:gd name="T5" fmla="*/ 0 h 38"/>
              </a:gdLst>
              <a:ahLst/>
              <a:cxnLst>
                <a:cxn ang="0">
                  <a:pos x="T0" y="T1"/>
                </a:cxn>
                <a:cxn ang="0">
                  <a:pos x="T2" y="T3"/>
                </a:cxn>
                <a:cxn ang="0">
                  <a:pos x="T4" y="T5"/>
                </a:cxn>
              </a:cxnLst>
              <a:rect l="0" t="0" r="r" b="b"/>
              <a:pathLst>
                <a:path w="24" h="38">
                  <a:moveTo>
                    <a:pt x="0" y="38"/>
                  </a:moveTo>
                  <a:lnTo>
                    <a:pt x="15" y="19"/>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924" name="Freeform 588"/>
            <p:cNvSpPr>
              <a:spLocks noChangeAspect="1"/>
            </p:cNvSpPr>
            <p:nvPr/>
          </p:nvSpPr>
          <p:spPr bwMode="auto">
            <a:xfrm>
              <a:off x="1696" y="626"/>
              <a:ext cx="18" cy="17"/>
            </a:xfrm>
            <a:custGeom>
              <a:avLst/>
              <a:gdLst>
                <a:gd name="T0" fmla="*/ 0 w 24"/>
                <a:gd name="T1" fmla="*/ 29 h 29"/>
                <a:gd name="T2" fmla="*/ 10 w 24"/>
                <a:gd name="T3" fmla="*/ 14 h 29"/>
                <a:gd name="T4" fmla="*/ 24 w 24"/>
                <a:gd name="T5" fmla="*/ 0 h 29"/>
              </a:gdLst>
              <a:ahLst/>
              <a:cxnLst>
                <a:cxn ang="0">
                  <a:pos x="T0" y="T1"/>
                </a:cxn>
                <a:cxn ang="0">
                  <a:pos x="T2" y="T3"/>
                </a:cxn>
                <a:cxn ang="0">
                  <a:pos x="T4" y="T5"/>
                </a:cxn>
              </a:cxnLst>
              <a:rect l="0" t="0" r="r" b="b"/>
              <a:pathLst>
                <a:path w="24" h="29">
                  <a:moveTo>
                    <a:pt x="0" y="29"/>
                  </a:moveTo>
                  <a:lnTo>
                    <a:pt x="10" y="1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925" name="Freeform 589"/>
            <p:cNvSpPr>
              <a:spLocks noChangeAspect="1"/>
            </p:cNvSpPr>
            <p:nvPr/>
          </p:nvSpPr>
          <p:spPr bwMode="auto">
            <a:xfrm>
              <a:off x="1714" y="610"/>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926" name="Line 590"/>
            <p:cNvSpPr>
              <a:spLocks noChangeAspect="1" noChangeShapeType="1"/>
            </p:cNvSpPr>
            <p:nvPr/>
          </p:nvSpPr>
          <p:spPr bwMode="auto">
            <a:xfrm flipV="1">
              <a:off x="1736"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927" name="Freeform 591"/>
            <p:cNvSpPr>
              <a:spLocks noChangeAspect="1"/>
            </p:cNvSpPr>
            <p:nvPr/>
          </p:nvSpPr>
          <p:spPr bwMode="auto">
            <a:xfrm>
              <a:off x="1754" y="591"/>
              <a:ext cx="22" cy="8"/>
            </a:xfrm>
            <a:custGeom>
              <a:avLst/>
              <a:gdLst>
                <a:gd name="T0" fmla="*/ 0 w 29"/>
                <a:gd name="T1" fmla="*/ 14 h 14"/>
                <a:gd name="T2" fmla="*/ 14 w 29"/>
                <a:gd name="T3" fmla="*/ 4 h 14"/>
                <a:gd name="T4" fmla="*/ 29 w 29"/>
                <a:gd name="T5" fmla="*/ 0 h 14"/>
              </a:gdLst>
              <a:ahLst/>
              <a:cxnLst>
                <a:cxn ang="0">
                  <a:pos x="T0" y="T1"/>
                </a:cxn>
                <a:cxn ang="0">
                  <a:pos x="T2" y="T3"/>
                </a:cxn>
                <a:cxn ang="0">
                  <a:pos x="T4" y="T5"/>
                </a:cxn>
              </a:cxnLst>
              <a:rect l="0" t="0" r="r" b="b"/>
              <a:pathLst>
                <a:path w="29" h="14">
                  <a:moveTo>
                    <a:pt x="0" y="14"/>
                  </a:moveTo>
                  <a:lnTo>
                    <a:pt x="14" y="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928" name="Freeform 592"/>
            <p:cNvSpPr>
              <a:spLocks noChangeAspect="1"/>
            </p:cNvSpPr>
            <p:nvPr/>
          </p:nvSpPr>
          <p:spPr bwMode="auto">
            <a:xfrm>
              <a:off x="1776" y="586"/>
              <a:ext cx="18" cy="5"/>
            </a:xfrm>
            <a:custGeom>
              <a:avLst/>
              <a:gdLst>
                <a:gd name="T0" fmla="*/ 0 w 24"/>
                <a:gd name="T1" fmla="*/ 10 h 10"/>
                <a:gd name="T2" fmla="*/ 14 w 24"/>
                <a:gd name="T3" fmla="*/ 5 h 10"/>
                <a:gd name="T4" fmla="*/ 24 w 24"/>
                <a:gd name="T5" fmla="*/ 0 h 10"/>
              </a:gdLst>
              <a:ahLst/>
              <a:cxnLst>
                <a:cxn ang="0">
                  <a:pos x="T0" y="T1"/>
                </a:cxn>
                <a:cxn ang="0">
                  <a:pos x="T2" y="T3"/>
                </a:cxn>
                <a:cxn ang="0">
                  <a:pos x="T4" y="T5"/>
                </a:cxn>
              </a:cxnLst>
              <a:rect l="0" t="0" r="r" b="b"/>
              <a:pathLst>
                <a:path w="24" h="10">
                  <a:moveTo>
                    <a:pt x="0" y="10"/>
                  </a:moveTo>
                  <a:lnTo>
                    <a:pt x="14" y="5"/>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929" name="Freeform 593"/>
            <p:cNvSpPr>
              <a:spLocks noChangeAspect="1"/>
            </p:cNvSpPr>
            <p:nvPr/>
          </p:nvSpPr>
          <p:spPr bwMode="auto">
            <a:xfrm>
              <a:off x="1794" y="586"/>
              <a:ext cx="18" cy="0"/>
            </a:xfrm>
            <a:custGeom>
              <a:avLst/>
              <a:gdLst>
                <a:gd name="T0" fmla="*/ 0 w 24"/>
                <a:gd name="T1" fmla="*/ 9 w 24"/>
                <a:gd name="T2" fmla="*/ 24 w 24"/>
              </a:gdLst>
              <a:ahLst/>
              <a:cxnLst>
                <a:cxn ang="0">
                  <a:pos x="T0" y="0"/>
                </a:cxn>
                <a:cxn ang="0">
                  <a:pos x="T1" y="0"/>
                </a:cxn>
                <a:cxn ang="0">
                  <a:pos x="T2" y="0"/>
                </a:cxn>
              </a:cxnLst>
              <a:rect l="0" t="0" r="r" b="b"/>
              <a:pathLst>
                <a:path w="24">
                  <a:moveTo>
                    <a:pt x="0" y="0"/>
                  </a:moveTo>
                  <a:lnTo>
                    <a:pt x="9"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930" name="Freeform 594"/>
            <p:cNvSpPr>
              <a:spLocks noChangeAspect="1"/>
            </p:cNvSpPr>
            <p:nvPr/>
          </p:nvSpPr>
          <p:spPr bwMode="auto">
            <a:xfrm>
              <a:off x="1812" y="586"/>
              <a:ext cx="21" cy="0"/>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931" name="Freeform 595"/>
            <p:cNvSpPr>
              <a:spLocks noChangeAspect="1"/>
            </p:cNvSpPr>
            <p:nvPr/>
          </p:nvSpPr>
          <p:spPr bwMode="auto">
            <a:xfrm>
              <a:off x="1833" y="586"/>
              <a:ext cx="18" cy="5"/>
            </a:xfrm>
            <a:custGeom>
              <a:avLst/>
              <a:gdLst>
                <a:gd name="T0" fmla="*/ 0 w 24"/>
                <a:gd name="T1" fmla="*/ 0 h 10"/>
                <a:gd name="T2" fmla="*/ 10 w 24"/>
                <a:gd name="T3" fmla="*/ 5 h 10"/>
                <a:gd name="T4" fmla="*/ 24 w 24"/>
                <a:gd name="T5" fmla="*/ 10 h 10"/>
              </a:gdLst>
              <a:ahLst/>
              <a:cxnLst>
                <a:cxn ang="0">
                  <a:pos x="T0" y="T1"/>
                </a:cxn>
                <a:cxn ang="0">
                  <a:pos x="T2" y="T3"/>
                </a:cxn>
                <a:cxn ang="0">
                  <a:pos x="T4" y="T5"/>
                </a:cxn>
              </a:cxnLst>
              <a:rect l="0" t="0" r="r" b="b"/>
              <a:pathLst>
                <a:path w="24" h="10">
                  <a:moveTo>
                    <a:pt x="0" y="0"/>
                  </a:moveTo>
                  <a:lnTo>
                    <a:pt x="10" y="5"/>
                  </a:lnTo>
                  <a:lnTo>
                    <a:pt x="24"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932" name="Freeform 596"/>
            <p:cNvSpPr>
              <a:spLocks noChangeAspect="1"/>
            </p:cNvSpPr>
            <p:nvPr/>
          </p:nvSpPr>
          <p:spPr bwMode="auto">
            <a:xfrm>
              <a:off x="1851" y="591"/>
              <a:ext cx="22" cy="8"/>
            </a:xfrm>
            <a:custGeom>
              <a:avLst/>
              <a:gdLst>
                <a:gd name="T0" fmla="*/ 0 w 29"/>
                <a:gd name="T1" fmla="*/ 0 h 14"/>
                <a:gd name="T2" fmla="*/ 15 w 29"/>
                <a:gd name="T3" fmla="*/ 4 h 14"/>
                <a:gd name="T4" fmla="*/ 29 w 29"/>
                <a:gd name="T5" fmla="*/ 14 h 14"/>
              </a:gdLst>
              <a:ahLst/>
              <a:cxnLst>
                <a:cxn ang="0">
                  <a:pos x="T0" y="T1"/>
                </a:cxn>
                <a:cxn ang="0">
                  <a:pos x="T2" y="T3"/>
                </a:cxn>
                <a:cxn ang="0">
                  <a:pos x="T4" y="T5"/>
                </a:cxn>
              </a:cxnLst>
              <a:rect l="0" t="0" r="r" b="b"/>
              <a:pathLst>
                <a:path w="29" h="14">
                  <a:moveTo>
                    <a:pt x="0" y="0"/>
                  </a:moveTo>
                  <a:lnTo>
                    <a:pt x="15" y="4"/>
                  </a:lnTo>
                  <a:lnTo>
                    <a:pt x="29" y="1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933" name="Line 597"/>
            <p:cNvSpPr>
              <a:spLocks noChangeAspect="1" noChangeShapeType="1"/>
            </p:cNvSpPr>
            <p:nvPr/>
          </p:nvSpPr>
          <p:spPr bwMode="auto">
            <a:xfrm>
              <a:off x="1873"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934" name="Freeform 598"/>
            <p:cNvSpPr>
              <a:spLocks noChangeAspect="1"/>
            </p:cNvSpPr>
            <p:nvPr/>
          </p:nvSpPr>
          <p:spPr bwMode="auto">
            <a:xfrm>
              <a:off x="1891" y="610"/>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935" name="Freeform 599"/>
            <p:cNvSpPr>
              <a:spLocks noChangeAspect="1"/>
            </p:cNvSpPr>
            <p:nvPr/>
          </p:nvSpPr>
          <p:spPr bwMode="auto">
            <a:xfrm>
              <a:off x="1913" y="626"/>
              <a:ext cx="18" cy="17"/>
            </a:xfrm>
            <a:custGeom>
              <a:avLst/>
              <a:gdLst>
                <a:gd name="T0" fmla="*/ 0 w 24"/>
                <a:gd name="T1" fmla="*/ 0 h 29"/>
                <a:gd name="T2" fmla="*/ 14 w 24"/>
                <a:gd name="T3" fmla="*/ 14 h 29"/>
                <a:gd name="T4" fmla="*/ 24 w 24"/>
                <a:gd name="T5" fmla="*/ 29 h 29"/>
              </a:gdLst>
              <a:ahLst/>
              <a:cxnLst>
                <a:cxn ang="0">
                  <a:pos x="T0" y="T1"/>
                </a:cxn>
                <a:cxn ang="0">
                  <a:pos x="T2" y="T3"/>
                </a:cxn>
                <a:cxn ang="0">
                  <a:pos x="T4" y="T5"/>
                </a:cxn>
              </a:cxnLst>
              <a:rect l="0" t="0" r="r" b="b"/>
              <a:pathLst>
                <a:path w="24" h="29">
                  <a:moveTo>
                    <a:pt x="0" y="0"/>
                  </a:moveTo>
                  <a:lnTo>
                    <a:pt x="14" y="14"/>
                  </a:lnTo>
                  <a:lnTo>
                    <a:pt x="24"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936" name="Freeform 600"/>
            <p:cNvSpPr>
              <a:spLocks noChangeAspect="1"/>
            </p:cNvSpPr>
            <p:nvPr/>
          </p:nvSpPr>
          <p:spPr bwMode="auto">
            <a:xfrm>
              <a:off x="1931" y="643"/>
              <a:ext cx="18" cy="21"/>
            </a:xfrm>
            <a:custGeom>
              <a:avLst/>
              <a:gdLst>
                <a:gd name="T0" fmla="*/ 0 w 24"/>
                <a:gd name="T1" fmla="*/ 0 h 38"/>
                <a:gd name="T2" fmla="*/ 9 w 24"/>
                <a:gd name="T3" fmla="*/ 19 h 38"/>
                <a:gd name="T4" fmla="*/ 24 w 24"/>
                <a:gd name="T5" fmla="*/ 38 h 38"/>
              </a:gdLst>
              <a:ahLst/>
              <a:cxnLst>
                <a:cxn ang="0">
                  <a:pos x="T0" y="T1"/>
                </a:cxn>
                <a:cxn ang="0">
                  <a:pos x="T2" y="T3"/>
                </a:cxn>
                <a:cxn ang="0">
                  <a:pos x="T4" y="T5"/>
                </a:cxn>
              </a:cxnLst>
              <a:rect l="0" t="0" r="r" b="b"/>
              <a:pathLst>
                <a:path w="24" h="38">
                  <a:moveTo>
                    <a:pt x="0" y="0"/>
                  </a:moveTo>
                  <a:lnTo>
                    <a:pt x="9" y="19"/>
                  </a:lnTo>
                  <a:lnTo>
                    <a:pt x="24" y="3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937" name="Freeform 601"/>
            <p:cNvSpPr>
              <a:spLocks noChangeAspect="1"/>
            </p:cNvSpPr>
            <p:nvPr/>
          </p:nvSpPr>
          <p:spPr bwMode="auto">
            <a:xfrm>
              <a:off x="1949" y="664"/>
              <a:ext cx="21" cy="22"/>
            </a:xfrm>
            <a:custGeom>
              <a:avLst/>
              <a:gdLst>
                <a:gd name="T0" fmla="*/ 0 w 29"/>
                <a:gd name="T1" fmla="*/ 0 h 39"/>
                <a:gd name="T2" fmla="*/ 14 w 29"/>
                <a:gd name="T3" fmla="*/ 19 h 39"/>
                <a:gd name="T4" fmla="*/ 29 w 29"/>
                <a:gd name="T5" fmla="*/ 39 h 39"/>
              </a:gdLst>
              <a:ahLst/>
              <a:cxnLst>
                <a:cxn ang="0">
                  <a:pos x="T0" y="T1"/>
                </a:cxn>
                <a:cxn ang="0">
                  <a:pos x="T2" y="T3"/>
                </a:cxn>
                <a:cxn ang="0">
                  <a:pos x="T4" y="T5"/>
                </a:cxn>
              </a:cxnLst>
              <a:rect l="0" t="0" r="r" b="b"/>
              <a:pathLst>
                <a:path w="29" h="39">
                  <a:moveTo>
                    <a:pt x="0" y="0"/>
                  </a:moveTo>
                  <a:lnTo>
                    <a:pt x="14" y="19"/>
                  </a:lnTo>
                  <a:lnTo>
                    <a:pt x="29" y="3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938" name="Freeform 602"/>
            <p:cNvSpPr>
              <a:spLocks noChangeAspect="1"/>
            </p:cNvSpPr>
            <p:nvPr/>
          </p:nvSpPr>
          <p:spPr bwMode="auto">
            <a:xfrm>
              <a:off x="1970" y="686"/>
              <a:ext cx="18" cy="26"/>
            </a:xfrm>
            <a:custGeom>
              <a:avLst/>
              <a:gdLst>
                <a:gd name="T0" fmla="*/ 0 w 24"/>
                <a:gd name="T1" fmla="*/ 0 h 47"/>
                <a:gd name="T2" fmla="*/ 9 w 24"/>
                <a:gd name="T3" fmla="*/ 24 h 47"/>
                <a:gd name="T4" fmla="*/ 24 w 24"/>
                <a:gd name="T5" fmla="*/ 47 h 47"/>
              </a:gdLst>
              <a:ahLst/>
              <a:cxnLst>
                <a:cxn ang="0">
                  <a:pos x="T0" y="T1"/>
                </a:cxn>
                <a:cxn ang="0">
                  <a:pos x="T2" y="T3"/>
                </a:cxn>
                <a:cxn ang="0">
                  <a:pos x="T4" y="T5"/>
                </a:cxn>
              </a:cxnLst>
              <a:rect l="0" t="0" r="r" b="b"/>
              <a:pathLst>
                <a:path w="24" h="47">
                  <a:moveTo>
                    <a:pt x="0" y="0"/>
                  </a:moveTo>
                  <a:lnTo>
                    <a:pt x="9" y="24"/>
                  </a:lnTo>
                  <a:lnTo>
                    <a:pt x="24" y="4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939" name="Freeform 603"/>
            <p:cNvSpPr>
              <a:spLocks noChangeAspect="1"/>
            </p:cNvSpPr>
            <p:nvPr/>
          </p:nvSpPr>
          <p:spPr bwMode="auto">
            <a:xfrm>
              <a:off x="1988" y="712"/>
              <a:ext cx="21" cy="27"/>
            </a:xfrm>
            <a:custGeom>
              <a:avLst/>
              <a:gdLst>
                <a:gd name="T0" fmla="*/ 0 w 28"/>
                <a:gd name="T1" fmla="*/ 0 h 48"/>
                <a:gd name="T2" fmla="*/ 14 w 28"/>
                <a:gd name="T3" fmla="*/ 24 h 48"/>
                <a:gd name="T4" fmla="*/ 28 w 28"/>
                <a:gd name="T5" fmla="*/ 48 h 48"/>
              </a:gdLst>
              <a:ahLst/>
              <a:cxnLst>
                <a:cxn ang="0">
                  <a:pos x="T0" y="T1"/>
                </a:cxn>
                <a:cxn ang="0">
                  <a:pos x="T2" y="T3"/>
                </a:cxn>
                <a:cxn ang="0">
                  <a:pos x="T4" y="T5"/>
                </a:cxn>
              </a:cxnLst>
              <a:rect l="0" t="0" r="r" b="b"/>
              <a:pathLst>
                <a:path w="28" h="48">
                  <a:moveTo>
                    <a:pt x="0" y="0"/>
                  </a:moveTo>
                  <a:lnTo>
                    <a:pt x="14" y="24"/>
                  </a:lnTo>
                  <a:lnTo>
                    <a:pt x="28"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940" name="Line 604"/>
            <p:cNvSpPr>
              <a:spLocks noChangeAspect="1" noChangeShapeType="1"/>
            </p:cNvSpPr>
            <p:nvPr/>
          </p:nvSpPr>
          <p:spPr bwMode="auto">
            <a:xfrm>
              <a:off x="2009"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941" name="Freeform 605"/>
            <p:cNvSpPr>
              <a:spLocks noChangeAspect="1"/>
            </p:cNvSpPr>
            <p:nvPr/>
          </p:nvSpPr>
          <p:spPr bwMode="auto">
            <a:xfrm>
              <a:off x="2027" y="769"/>
              <a:ext cx="22" cy="33"/>
            </a:xfrm>
            <a:custGeom>
              <a:avLst/>
              <a:gdLst>
                <a:gd name="T0" fmla="*/ 0 w 29"/>
                <a:gd name="T1" fmla="*/ 0 h 58"/>
                <a:gd name="T2" fmla="*/ 15 w 29"/>
                <a:gd name="T3" fmla="*/ 29 h 58"/>
                <a:gd name="T4" fmla="*/ 29 w 29"/>
                <a:gd name="T5" fmla="*/ 58 h 58"/>
              </a:gdLst>
              <a:ahLst/>
              <a:cxnLst>
                <a:cxn ang="0">
                  <a:pos x="T0" y="T1"/>
                </a:cxn>
                <a:cxn ang="0">
                  <a:pos x="T2" y="T3"/>
                </a:cxn>
                <a:cxn ang="0">
                  <a:pos x="T4" y="T5"/>
                </a:cxn>
              </a:cxnLst>
              <a:rect l="0" t="0" r="r" b="b"/>
              <a:pathLst>
                <a:path w="29" h="58">
                  <a:moveTo>
                    <a:pt x="0" y="0"/>
                  </a:moveTo>
                  <a:lnTo>
                    <a:pt x="15"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942" name="Line 606"/>
            <p:cNvSpPr>
              <a:spLocks noChangeAspect="1" noChangeShapeType="1"/>
            </p:cNvSpPr>
            <p:nvPr/>
          </p:nvSpPr>
          <p:spPr bwMode="auto">
            <a:xfrm>
              <a:off x="2049"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943" name="Line 607"/>
            <p:cNvSpPr>
              <a:spLocks noChangeAspect="1" noChangeShapeType="1"/>
            </p:cNvSpPr>
            <p:nvPr/>
          </p:nvSpPr>
          <p:spPr bwMode="auto">
            <a:xfrm>
              <a:off x="2067"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944" name="Freeform 608"/>
            <p:cNvSpPr>
              <a:spLocks noChangeAspect="1"/>
            </p:cNvSpPr>
            <p:nvPr/>
          </p:nvSpPr>
          <p:spPr bwMode="auto">
            <a:xfrm>
              <a:off x="2085" y="872"/>
              <a:ext cx="22" cy="35"/>
            </a:xfrm>
            <a:custGeom>
              <a:avLst/>
              <a:gdLst>
                <a:gd name="T0" fmla="*/ 0 w 29"/>
                <a:gd name="T1" fmla="*/ 0 h 62"/>
                <a:gd name="T2" fmla="*/ 15 w 29"/>
                <a:gd name="T3" fmla="*/ 28 h 62"/>
                <a:gd name="T4" fmla="*/ 29 w 29"/>
                <a:gd name="T5" fmla="*/ 62 h 62"/>
              </a:gdLst>
              <a:ahLst/>
              <a:cxnLst>
                <a:cxn ang="0">
                  <a:pos x="T0" y="T1"/>
                </a:cxn>
                <a:cxn ang="0">
                  <a:pos x="T2" y="T3"/>
                </a:cxn>
                <a:cxn ang="0">
                  <a:pos x="T4" y="T5"/>
                </a:cxn>
              </a:cxnLst>
              <a:rect l="0" t="0" r="r" b="b"/>
              <a:pathLst>
                <a:path w="29" h="62">
                  <a:moveTo>
                    <a:pt x="0" y="0"/>
                  </a:moveTo>
                  <a:lnTo>
                    <a:pt x="15" y="28"/>
                  </a:lnTo>
                  <a:lnTo>
                    <a:pt x="29" y="6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945" name="Line 609"/>
            <p:cNvSpPr>
              <a:spLocks noChangeAspect="1" noChangeShapeType="1"/>
            </p:cNvSpPr>
            <p:nvPr/>
          </p:nvSpPr>
          <p:spPr bwMode="auto">
            <a:xfrm>
              <a:off x="2107"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946" name="Freeform 610"/>
            <p:cNvSpPr>
              <a:spLocks noChangeAspect="1"/>
            </p:cNvSpPr>
            <p:nvPr/>
          </p:nvSpPr>
          <p:spPr bwMode="auto">
            <a:xfrm>
              <a:off x="2125" y="945"/>
              <a:ext cx="22" cy="40"/>
            </a:xfrm>
            <a:custGeom>
              <a:avLst/>
              <a:gdLst>
                <a:gd name="T0" fmla="*/ 0 w 29"/>
                <a:gd name="T1" fmla="*/ 0 h 72"/>
                <a:gd name="T2" fmla="*/ 14 w 29"/>
                <a:gd name="T3" fmla="*/ 34 h 72"/>
                <a:gd name="T4" fmla="*/ 29 w 29"/>
                <a:gd name="T5" fmla="*/ 72 h 72"/>
              </a:gdLst>
              <a:ahLst/>
              <a:cxnLst>
                <a:cxn ang="0">
                  <a:pos x="T0" y="T1"/>
                </a:cxn>
                <a:cxn ang="0">
                  <a:pos x="T2" y="T3"/>
                </a:cxn>
                <a:cxn ang="0">
                  <a:pos x="T4" y="T5"/>
                </a:cxn>
              </a:cxnLst>
              <a:rect l="0" t="0" r="r" b="b"/>
              <a:pathLst>
                <a:path w="29" h="72">
                  <a:moveTo>
                    <a:pt x="0" y="0"/>
                  </a:moveTo>
                  <a:lnTo>
                    <a:pt x="14" y="34"/>
                  </a:lnTo>
                  <a:lnTo>
                    <a:pt x="29"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947" name="Line 611"/>
            <p:cNvSpPr>
              <a:spLocks noChangeAspect="1" noChangeShapeType="1"/>
            </p:cNvSpPr>
            <p:nvPr/>
          </p:nvSpPr>
          <p:spPr bwMode="auto">
            <a:xfrm>
              <a:off x="2147"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948" name="Line 612"/>
            <p:cNvSpPr>
              <a:spLocks noChangeAspect="1" noChangeShapeType="1"/>
            </p:cNvSpPr>
            <p:nvPr/>
          </p:nvSpPr>
          <p:spPr bwMode="auto">
            <a:xfrm>
              <a:off x="2165"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949" name="Freeform 613"/>
            <p:cNvSpPr>
              <a:spLocks noChangeAspect="1"/>
            </p:cNvSpPr>
            <p:nvPr/>
          </p:nvSpPr>
          <p:spPr bwMode="auto">
            <a:xfrm>
              <a:off x="2183" y="1063"/>
              <a:ext cx="21" cy="41"/>
            </a:xfrm>
            <a:custGeom>
              <a:avLst/>
              <a:gdLst>
                <a:gd name="T0" fmla="*/ 0 w 28"/>
                <a:gd name="T1" fmla="*/ 0 h 72"/>
                <a:gd name="T2" fmla="*/ 14 w 28"/>
                <a:gd name="T3" fmla="*/ 34 h 72"/>
                <a:gd name="T4" fmla="*/ 28 w 28"/>
                <a:gd name="T5" fmla="*/ 72 h 72"/>
              </a:gdLst>
              <a:ahLst/>
              <a:cxnLst>
                <a:cxn ang="0">
                  <a:pos x="T0" y="T1"/>
                </a:cxn>
                <a:cxn ang="0">
                  <a:pos x="T2" y="T3"/>
                </a:cxn>
                <a:cxn ang="0">
                  <a:pos x="T4" y="T5"/>
                </a:cxn>
              </a:cxnLst>
              <a:rect l="0" t="0" r="r" b="b"/>
              <a:pathLst>
                <a:path w="28" h="72">
                  <a:moveTo>
                    <a:pt x="0" y="0"/>
                  </a:moveTo>
                  <a:lnTo>
                    <a:pt x="14" y="34"/>
                  </a:lnTo>
                  <a:lnTo>
                    <a:pt x="28"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950" name="Line 614"/>
            <p:cNvSpPr>
              <a:spLocks noChangeAspect="1" noChangeShapeType="1"/>
            </p:cNvSpPr>
            <p:nvPr/>
          </p:nvSpPr>
          <p:spPr bwMode="auto">
            <a:xfrm>
              <a:off x="2204"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951" name="Freeform 615"/>
            <p:cNvSpPr>
              <a:spLocks noChangeAspect="1"/>
            </p:cNvSpPr>
            <p:nvPr/>
          </p:nvSpPr>
          <p:spPr bwMode="auto">
            <a:xfrm>
              <a:off x="2222" y="1144"/>
              <a:ext cx="22"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952" name="Freeform 616"/>
            <p:cNvSpPr>
              <a:spLocks noChangeAspect="1"/>
            </p:cNvSpPr>
            <p:nvPr/>
          </p:nvSpPr>
          <p:spPr bwMode="auto">
            <a:xfrm>
              <a:off x="2244" y="1182"/>
              <a:ext cx="18" cy="40"/>
            </a:xfrm>
            <a:custGeom>
              <a:avLst/>
              <a:gdLst>
                <a:gd name="T0" fmla="*/ 0 w 24"/>
                <a:gd name="T1" fmla="*/ 0 h 72"/>
                <a:gd name="T2" fmla="*/ 10 w 24"/>
                <a:gd name="T3" fmla="*/ 34 h 72"/>
                <a:gd name="T4" fmla="*/ 24 w 24"/>
                <a:gd name="T5" fmla="*/ 72 h 72"/>
              </a:gdLst>
              <a:ahLst/>
              <a:cxnLst>
                <a:cxn ang="0">
                  <a:pos x="T0" y="T1"/>
                </a:cxn>
                <a:cxn ang="0">
                  <a:pos x="T2" y="T3"/>
                </a:cxn>
                <a:cxn ang="0">
                  <a:pos x="T4" y="T5"/>
                </a:cxn>
              </a:cxnLst>
              <a:rect l="0" t="0" r="r" b="b"/>
              <a:pathLst>
                <a:path w="24" h="72">
                  <a:moveTo>
                    <a:pt x="0" y="0"/>
                  </a:moveTo>
                  <a:lnTo>
                    <a:pt x="10" y="34"/>
                  </a:lnTo>
                  <a:lnTo>
                    <a:pt x="24"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953" name="Freeform 617"/>
            <p:cNvSpPr>
              <a:spLocks noChangeAspect="1"/>
            </p:cNvSpPr>
            <p:nvPr/>
          </p:nvSpPr>
          <p:spPr bwMode="auto">
            <a:xfrm>
              <a:off x="2262" y="1222"/>
              <a:ext cx="21"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954" name="Line 618"/>
            <p:cNvSpPr>
              <a:spLocks noChangeAspect="1" noChangeShapeType="1"/>
            </p:cNvSpPr>
            <p:nvPr/>
          </p:nvSpPr>
          <p:spPr bwMode="auto">
            <a:xfrm>
              <a:off x="2283"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955" name="Line 619"/>
            <p:cNvSpPr>
              <a:spLocks noChangeAspect="1" noChangeShapeType="1"/>
            </p:cNvSpPr>
            <p:nvPr/>
          </p:nvSpPr>
          <p:spPr bwMode="auto">
            <a:xfrm>
              <a:off x="2301"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956" name="Freeform 620"/>
            <p:cNvSpPr>
              <a:spLocks noChangeAspect="1"/>
            </p:cNvSpPr>
            <p:nvPr/>
          </p:nvSpPr>
          <p:spPr bwMode="auto">
            <a:xfrm>
              <a:off x="2319" y="1336"/>
              <a:ext cx="22" cy="38"/>
            </a:xfrm>
            <a:custGeom>
              <a:avLst/>
              <a:gdLst>
                <a:gd name="T0" fmla="*/ 0 w 29"/>
                <a:gd name="T1" fmla="*/ 0 h 67"/>
                <a:gd name="T2" fmla="*/ 14 w 29"/>
                <a:gd name="T3" fmla="*/ 33 h 67"/>
                <a:gd name="T4" fmla="*/ 29 w 29"/>
                <a:gd name="T5" fmla="*/ 67 h 67"/>
              </a:gdLst>
              <a:ahLst/>
              <a:cxnLst>
                <a:cxn ang="0">
                  <a:pos x="T0" y="T1"/>
                </a:cxn>
                <a:cxn ang="0">
                  <a:pos x="T2" y="T3"/>
                </a:cxn>
                <a:cxn ang="0">
                  <a:pos x="T4" y="T5"/>
                </a:cxn>
              </a:cxnLst>
              <a:rect l="0" t="0" r="r" b="b"/>
              <a:pathLst>
                <a:path w="29" h="67">
                  <a:moveTo>
                    <a:pt x="0" y="0"/>
                  </a:moveTo>
                  <a:lnTo>
                    <a:pt x="14" y="33"/>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957" name="Line 621"/>
            <p:cNvSpPr>
              <a:spLocks noChangeAspect="1" noChangeShapeType="1"/>
            </p:cNvSpPr>
            <p:nvPr/>
          </p:nvSpPr>
          <p:spPr bwMode="auto">
            <a:xfrm>
              <a:off x="2341"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958" name="Freeform 622"/>
            <p:cNvSpPr>
              <a:spLocks noChangeAspect="1"/>
            </p:cNvSpPr>
            <p:nvPr/>
          </p:nvSpPr>
          <p:spPr bwMode="auto">
            <a:xfrm>
              <a:off x="2359" y="1409"/>
              <a:ext cx="22" cy="32"/>
            </a:xfrm>
            <a:custGeom>
              <a:avLst/>
              <a:gdLst>
                <a:gd name="T0" fmla="*/ 0 w 29"/>
                <a:gd name="T1" fmla="*/ 0 h 58"/>
                <a:gd name="T2" fmla="*/ 14 w 29"/>
                <a:gd name="T3" fmla="*/ 29 h 58"/>
                <a:gd name="T4" fmla="*/ 29 w 29"/>
                <a:gd name="T5" fmla="*/ 58 h 58"/>
              </a:gdLst>
              <a:ahLst/>
              <a:cxnLst>
                <a:cxn ang="0">
                  <a:pos x="T0" y="T1"/>
                </a:cxn>
                <a:cxn ang="0">
                  <a:pos x="T2" y="T3"/>
                </a:cxn>
                <a:cxn ang="0">
                  <a:pos x="T4" y="T5"/>
                </a:cxn>
              </a:cxnLst>
              <a:rect l="0" t="0" r="r" b="b"/>
              <a:pathLst>
                <a:path w="29" h="58">
                  <a:moveTo>
                    <a:pt x="0" y="0"/>
                  </a:moveTo>
                  <a:lnTo>
                    <a:pt x="14"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959" name="Line 623"/>
            <p:cNvSpPr>
              <a:spLocks noChangeAspect="1" noChangeShapeType="1"/>
            </p:cNvSpPr>
            <p:nvPr/>
          </p:nvSpPr>
          <p:spPr bwMode="auto">
            <a:xfrm>
              <a:off x="2381"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960" name="Line 624"/>
            <p:cNvSpPr>
              <a:spLocks noChangeAspect="1" noChangeShapeType="1"/>
            </p:cNvSpPr>
            <p:nvPr/>
          </p:nvSpPr>
          <p:spPr bwMode="auto">
            <a:xfrm>
              <a:off x="2399"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961" name="Freeform 625"/>
            <p:cNvSpPr>
              <a:spLocks noChangeAspect="1"/>
            </p:cNvSpPr>
            <p:nvPr/>
          </p:nvSpPr>
          <p:spPr bwMode="auto">
            <a:xfrm>
              <a:off x="2416" y="1506"/>
              <a:ext cx="22" cy="30"/>
            </a:xfrm>
            <a:custGeom>
              <a:avLst/>
              <a:gdLst>
                <a:gd name="T0" fmla="*/ 0 w 29"/>
                <a:gd name="T1" fmla="*/ 0 h 53"/>
                <a:gd name="T2" fmla="*/ 15 w 29"/>
                <a:gd name="T3" fmla="*/ 29 h 53"/>
                <a:gd name="T4" fmla="*/ 29 w 29"/>
                <a:gd name="T5" fmla="*/ 53 h 53"/>
              </a:gdLst>
              <a:ahLst/>
              <a:cxnLst>
                <a:cxn ang="0">
                  <a:pos x="T0" y="T1"/>
                </a:cxn>
                <a:cxn ang="0">
                  <a:pos x="T2" y="T3"/>
                </a:cxn>
                <a:cxn ang="0">
                  <a:pos x="T4" y="T5"/>
                </a:cxn>
              </a:cxnLst>
              <a:rect l="0" t="0" r="r" b="b"/>
              <a:pathLst>
                <a:path w="29" h="53">
                  <a:moveTo>
                    <a:pt x="0" y="0"/>
                  </a:moveTo>
                  <a:lnTo>
                    <a:pt x="15" y="29"/>
                  </a:lnTo>
                  <a:lnTo>
                    <a:pt x="29" y="5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962" name="Line 626"/>
            <p:cNvSpPr>
              <a:spLocks noChangeAspect="1" noChangeShapeType="1"/>
            </p:cNvSpPr>
            <p:nvPr/>
          </p:nvSpPr>
          <p:spPr bwMode="auto">
            <a:xfrm>
              <a:off x="2438"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963" name="Freeform 627"/>
            <p:cNvSpPr>
              <a:spLocks noChangeAspect="1"/>
            </p:cNvSpPr>
            <p:nvPr/>
          </p:nvSpPr>
          <p:spPr bwMode="auto">
            <a:xfrm>
              <a:off x="2456" y="1566"/>
              <a:ext cx="22" cy="27"/>
            </a:xfrm>
            <a:custGeom>
              <a:avLst/>
              <a:gdLst>
                <a:gd name="T0" fmla="*/ 0 w 29"/>
                <a:gd name="T1" fmla="*/ 0 h 48"/>
                <a:gd name="T2" fmla="*/ 15 w 29"/>
                <a:gd name="T3" fmla="*/ 24 h 48"/>
                <a:gd name="T4" fmla="*/ 29 w 29"/>
                <a:gd name="T5" fmla="*/ 48 h 48"/>
              </a:gdLst>
              <a:ahLst/>
              <a:cxnLst>
                <a:cxn ang="0">
                  <a:pos x="T0" y="T1"/>
                </a:cxn>
                <a:cxn ang="0">
                  <a:pos x="T2" y="T3"/>
                </a:cxn>
                <a:cxn ang="0">
                  <a:pos x="T4" y="T5"/>
                </a:cxn>
              </a:cxnLst>
              <a:rect l="0" t="0" r="r" b="b"/>
              <a:pathLst>
                <a:path w="29" h="48">
                  <a:moveTo>
                    <a:pt x="0" y="0"/>
                  </a:moveTo>
                  <a:lnTo>
                    <a:pt x="15" y="24"/>
                  </a:lnTo>
                  <a:lnTo>
                    <a:pt x="29"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964" name="Line 628"/>
            <p:cNvSpPr>
              <a:spLocks noChangeAspect="1" noChangeShapeType="1"/>
            </p:cNvSpPr>
            <p:nvPr/>
          </p:nvSpPr>
          <p:spPr bwMode="auto">
            <a:xfrm>
              <a:off x="2478"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965" name="Freeform 629"/>
            <p:cNvSpPr>
              <a:spLocks noChangeAspect="1"/>
            </p:cNvSpPr>
            <p:nvPr/>
          </p:nvSpPr>
          <p:spPr bwMode="auto">
            <a:xfrm>
              <a:off x="2496" y="1617"/>
              <a:ext cx="22" cy="24"/>
            </a:xfrm>
            <a:custGeom>
              <a:avLst/>
              <a:gdLst>
                <a:gd name="T0" fmla="*/ 0 w 29"/>
                <a:gd name="T1" fmla="*/ 0 h 43"/>
                <a:gd name="T2" fmla="*/ 14 w 29"/>
                <a:gd name="T3" fmla="*/ 19 h 43"/>
                <a:gd name="T4" fmla="*/ 29 w 29"/>
                <a:gd name="T5" fmla="*/ 43 h 43"/>
              </a:gdLst>
              <a:ahLst/>
              <a:cxnLst>
                <a:cxn ang="0">
                  <a:pos x="T0" y="T1"/>
                </a:cxn>
                <a:cxn ang="0">
                  <a:pos x="T2" y="T3"/>
                </a:cxn>
                <a:cxn ang="0">
                  <a:pos x="T4" y="T5"/>
                </a:cxn>
              </a:cxnLst>
              <a:rect l="0" t="0" r="r" b="b"/>
              <a:pathLst>
                <a:path w="29" h="43">
                  <a:moveTo>
                    <a:pt x="0" y="0"/>
                  </a:moveTo>
                  <a:lnTo>
                    <a:pt x="14" y="19"/>
                  </a:lnTo>
                  <a:lnTo>
                    <a:pt x="29" y="4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966" name="Line 630"/>
            <p:cNvSpPr>
              <a:spLocks noChangeAspect="1" noChangeShapeType="1"/>
            </p:cNvSpPr>
            <p:nvPr/>
          </p:nvSpPr>
          <p:spPr bwMode="auto">
            <a:xfrm>
              <a:off x="2518"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967" name="Line 631"/>
            <p:cNvSpPr>
              <a:spLocks noChangeAspect="1" noChangeShapeType="1"/>
            </p:cNvSpPr>
            <p:nvPr/>
          </p:nvSpPr>
          <p:spPr bwMode="auto">
            <a:xfrm>
              <a:off x="2536"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968" name="Freeform 632"/>
            <p:cNvSpPr>
              <a:spLocks noChangeAspect="1"/>
            </p:cNvSpPr>
            <p:nvPr/>
          </p:nvSpPr>
          <p:spPr bwMode="auto">
            <a:xfrm>
              <a:off x="2554" y="1686"/>
              <a:ext cx="21" cy="20"/>
            </a:xfrm>
            <a:custGeom>
              <a:avLst/>
              <a:gdLst>
                <a:gd name="T0" fmla="*/ 0 w 29"/>
                <a:gd name="T1" fmla="*/ 0 h 34"/>
                <a:gd name="T2" fmla="*/ 14 w 29"/>
                <a:gd name="T3" fmla="*/ 20 h 34"/>
                <a:gd name="T4" fmla="*/ 29 w 29"/>
                <a:gd name="T5" fmla="*/ 34 h 34"/>
              </a:gdLst>
              <a:ahLst/>
              <a:cxnLst>
                <a:cxn ang="0">
                  <a:pos x="T0" y="T1"/>
                </a:cxn>
                <a:cxn ang="0">
                  <a:pos x="T2" y="T3"/>
                </a:cxn>
                <a:cxn ang="0">
                  <a:pos x="T4" y="T5"/>
                </a:cxn>
              </a:cxnLst>
              <a:rect l="0" t="0" r="r" b="b"/>
              <a:pathLst>
                <a:path w="29" h="34">
                  <a:moveTo>
                    <a:pt x="0" y="0"/>
                  </a:moveTo>
                  <a:lnTo>
                    <a:pt x="14" y="20"/>
                  </a:lnTo>
                  <a:lnTo>
                    <a:pt x="29" y="3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969" name="Line 633"/>
            <p:cNvSpPr>
              <a:spLocks noChangeAspect="1" noChangeShapeType="1"/>
            </p:cNvSpPr>
            <p:nvPr/>
          </p:nvSpPr>
          <p:spPr bwMode="auto">
            <a:xfrm>
              <a:off x="2575"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970" name="Freeform 634"/>
            <p:cNvSpPr>
              <a:spLocks noChangeAspect="1"/>
            </p:cNvSpPr>
            <p:nvPr/>
          </p:nvSpPr>
          <p:spPr bwMode="auto">
            <a:xfrm>
              <a:off x="2593" y="1725"/>
              <a:ext cx="21" cy="15"/>
            </a:xfrm>
            <a:custGeom>
              <a:avLst/>
              <a:gdLst>
                <a:gd name="T0" fmla="*/ 0 w 28"/>
                <a:gd name="T1" fmla="*/ 0 h 28"/>
                <a:gd name="T2" fmla="*/ 14 w 28"/>
                <a:gd name="T3" fmla="*/ 14 h 28"/>
                <a:gd name="T4" fmla="*/ 28 w 28"/>
                <a:gd name="T5" fmla="*/ 28 h 28"/>
              </a:gdLst>
              <a:ahLst/>
              <a:cxnLst>
                <a:cxn ang="0">
                  <a:pos x="T0" y="T1"/>
                </a:cxn>
                <a:cxn ang="0">
                  <a:pos x="T2" y="T3"/>
                </a:cxn>
                <a:cxn ang="0">
                  <a:pos x="T4" y="T5"/>
                </a:cxn>
              </a:cxnLst>
              <a:rect l="0" t="0" r="r" b="b"/>
              <a:pathLst>
                <a:path w="28" h="28">
                  <a:moveTo>
                    <a:pt x="0" y="0"/>
                  </a:moveTo>
                  <a:lnTo>
                    <a:pt x="14" y="14"/>
                  </a:lnTo>
                  <a:lnTo>
                    <a:pt x="28" y="2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971" name="Line 635"/>
            <p:cNvSpPr>
              <a:spLocks noChangeAspect="1" noChangeShapeType="1"/>
            </p:cNvSpPr>
            <p:nvPr/>
          </p:nvSpPr>
          <p:spPr bwMode="auto">
            <a:xfrm>
              <a:off x="2614"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972" name="Freeform 636"/>
            <p:cNvSpPr>
              <a:spLocks noChangeAspect="1"/>
            </p:cNvSpPr>
            <p:nvPr/>
          </p:nvSpPr>
          <p:spPr bwMode="auto">
            <a:xfrm>
              <a:off x="2632" y="1757"/>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973" name="Line 637"/>
            <p:cNvSpPr>
              <a:spLocks noChangeAspect="1" noChangeShapeType="1"/>
            </p:cNvSpPr>
            <p:nvPr/>
          </p:nvSpPr>
          <p:spPr bwMode="auto">
            <a:xfrm>
              <a:off x="2654"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974" name="Line 638"/>
            <p:cNvSpPr>
              <a:spLocks noChangeAspect="1" noChangeShapeType="1"/>
            </p:cNvSpPr>
            <p:nvPr/>
          </p:nvSpPr>
          <p:spPr bwMode="auto">
            <a:xfrm>
              <a:off x="2672"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975" name="Freeform 639"/>
            <p:cNvSpPr>
              <a:spLocks noChangeAspect="1"/>
            </p:cNvSpPr>
            <p:nvPr/>
          </p:nvSpPr>
          <p:spPr bwMode="auto">
            <a:xfrm>
              <a:off x="2690" y="1797"/>
              <a:ext cx="22" cy="11"/>
            </a:xfrm>
            <a:custGeom>
              <a:avLst/>
              <a:gdLst>
                <a:gd name="T0" fmla="*/ 0 w 29"/>
                <a:gd name="T1" fmla="*/ 0 h 19"/>
                <a:gd name="T2" fmla="*/ 14 w 29"/>
                <a:gd name="T3" fmla="*/ 10 h 19"/>
                <a:gd name="T4" fmla="*/ 29 w 29"/>
                <a:gd name="T5" fmla="*/ 19 h 19"/>
              </a:gdLst>
              <a:ahLst/>
              <a:cxnLst>
                <a:cxn ang="0">
                  <a:pos x="T0" y="T1"/>
                </a:cxn>
                <a:cxn ang="0">
                  <a:pos x="T2" y="T3"/>
                </a:cxn>
                <a:cxn ang="0">
                  <a:pos x="T4" y="T5"/>
                </a:cxn>
              </a:cxnLst>
              <a:rect l="0" t="0" r="r" b="b"/>
              <a:pathLst>
                <a:path w="29" h="19">
                  <a:moveTo>
                    <a:pt x="0" y="0"/>
                  </a:moveTo>
                  <a:lnTo>
                    <a:pt x="14" y="10"/>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976" name="Line 640"/>
            <p:cNvSpPr>
              <a:spLocks noChangeAspect="1" noChangeShapeType="1"/>
            </p:cNvSpPr>
            <p:nvPr/>
          </p:nvSpPr>
          <p:spPr bwMode="auto">
            <a:xfrm>
              <a:off x="2712"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977" name="Freeform 641"/>
            <p:cNvSpPr>
              <a:spLocks noChangeAspect="1"/>
            </p:cNvSpPr>
            <p:nvPr/>
          </p:nvSpPr>
          <p:spPr bwMode="auto">
            <a:xfrm>
              <a:off x="2730" y="1819"/>
              <a:ext cx="22" cy="11"/>
            </a:xfrm>
            <a:custGeom>
              <a:avLst/>
              <a:gdLst>
                <a:gd name="T0" fmla="*/ 0 w 29"/>
                <a:gd name="T1" fmla="*/ 0 h 19"/>
                <a:gd name="T2" fmla="*/ 14 w 29"/>
                <a:gd name="T3" fmla="*/ 9 h 19"/>
                <a:gd name="T4" fmla="*/ 29 w 29"/>
                <a:gd name="T5" fmla="*/ 19 h 19"/>
              </a:gdLst>
              <a:ahLst/>
              <a:cxnLst>
                <a:cxn ang="0">
                  <a:pos x="T0" y="T1"/>
                </a:cxn>
                <a:cxn ang="0">
                  <a:pos x="T2" y="T3"/>
                </a:cxn>
                <a:cxn ang="0">
                  <a:pos x="T4" y="T5"/>
                </a:cxn>
              </a:cxnLst>
              <a:rect l="0" t="0" r="r" b="b"/>
              <a:pathLst>
                <a:path w="29" h="19">
                  <a:moveTo>
                    <a:pt x="0" y="0"/>
                  </a:moveTo>
                  <a:lnTo>
                    <a:pt x="14" y="9"/>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978" name="Line 642"/>
            <p:cNvSpPr>
              <a:spLocks noChangeAspect="1" noChangeShapeType="1"/>
            </p:cNvSpPr>
            <p:nvPr/>
          </p:nvSpPr>
          <p:spPr bwMode="auto">
            <a:xfrm>
              <a:off x="2752"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979" name="Line 643"/>
            <p:cNvSpPr>
              <a:spLocks noChangeAspect="1" noChangeShapeType="1"/>
            </p:cNvSpPr>
            <p:nvPr/>
          </p:nvSpPr>
          <p:spPr bwMode="auto">
            <a:xfrm>
              <a:off x="2770"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980" name="Freeform 644"/>
            <p:cNvSpPr>
              <a:spLocks noChangeAspect="1"/>
            </p:cNvSpPr>
            <p:nvPr/>
          </p:nvSpPr>
          <p:spPr bwMode="auto">
            <a:xfrm>
              <a:off x="2788" y="1846"/>
              <a:ext cx="21" cy="5"/>
            </a:xfrm>
            <a:custGeom>
              <a:avLst/>
              <a:gdLst>
                <a:gd name="T0" fmla="*/ 0 w 28"/>
                <a:gd name="T1" fmla="*/ 0 h 9"/>
                <a:gd name="T2" fmla="*/ 14 w 28"/>
                <a:gd name="T3" fmla="*/ 4 h 9"/>
                <a:gd name="T4" fmla="*/ 28 w 28"/>
                <a:gd name="T5" fmla="*/ 9 h 9"/>
              </a:gdLst>
              <a:ahLst/>
              <a:cxnLst>
                <a:cxn ang="0">
                  <a:pos x="T0" y="T1"/>
                </a:cxn>
                <a:cxn ang="0">
                  <a:pos x="T2" y="T3"/>
                </a:cxn>
                <a:cxn ang="0">
                  <a:pos x="T4" y="T5"/>
                </a:cxn>
              </a:cxnLst>
              <a:rect l="0" t="0" r="r" b="b"/>
              <a:pathLst>
                <a:path w="28" h="9">
                  <a:moveTo>
                    <a:pt x="0" y="0"/>
                  </a:moveTo>
                  <a:lnTo>
                    <a:pt x="14" y="4"/>
                  </a:lnTo>
                  <a:lnTo>
                    <a:pt x="28"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981" name="Line 645"/>
            <p:cNvSpPr>
              <a:spLocks noChangeAspect="1" noChangeShapeType="1"/>
            </p:cNvSpPr>
            <p:nvPr/>
          </p:nvSpPr>
          <p:spPr bwMode="auto">
            <a:xfrm>
              <a:off x="2809"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982" name="Freeform 646"/>
            <p:cNvSpPr>
              <a:spLocks noChangeAspect="1"/>
            </p:cNvSpPr>
            <p:nvPr/>
          </p:nvSpPr>
          <p:spPr bwMode="auto">
            <a:xfrm>
              <a:off x="2827" y="1857"/>
              <a:ext cx="22" cy="5"/>
            </a:xfrm>
            <a:custGeom>
              <a:avLst/>
              <a:gdLst>
                <a:gd name="T0" fmla="*/ 0 w 29"/>
                <a:gd name="T1" fmla="*/ 0 h 9"/>
                <a:gd name="T2" fmla="*/ 15 w 29"/>
                <a:gd name="T3" fmla="*/ 5 h 9"/>
                <a:gd name="T4" fmla="*/ 29 w 29"/>
                <a:gd name="T5" fmla="*/ 9 h 9"/>
              </a:gdLst>
              <a:ahLst/>
              <a:cxnLst>
                <a:cxn ang="0">
                  <a:pos x="T0" y="T1"/>
                </a:cxn>
                <a:cxn ang="0">
                  <a:pos x="T2" y="T3"/>
                </a:cxn>
                <a:cxn ang="0">
                  <a:pos x="T4" y="T5"/>
                </a:cxn>
              </a:cxnLst>
              <a:rect l="0" t="0" r="r" b="b"/>
              <a:pathLst>
                <a:path w="29" h="9">
                  <a:moveTo>
                    <a:pt x="0" y="0"/>
                  </a:moveTo>
                  <a:lnTo>
                    <a:pt x="15" y="5"/>
                  </a:lnTo>
                  <a:lnTo>
                    <a:pt x="29"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983" name="Line 647"/>
            <p:cNvSpPr>
              <a:spLocks noChangeAspect="1" noChangeShapeType="1"/>
            </p:cNvSpPr>
            <p:nvPr/>
          </p:nvSpPr>
          <p:spPr bwMode="auto">
            <a:xfrm>
              <a:off x="2849"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984" name="Freeform 648"/>
            <p:cNvSpPr>
              <a:spLocks noChangeAspect="1"/>
            </p:cNvSpPr>
            <p:nvPr/>
          </p:nvSpPr>
          <p:spPr bwMode="auto">
            <a:xfrm>
              <a:off x="2867" y="1868"/>
              <a:ext cx="21" cy="5"/>
            </a:xfrm>
            <a:custGeom>
              <a:avLst/>
              <a:gdLst>
                <a:gd name="T0" fmla="*/ 0 w 29"/>
                <a:gd name="T1" fmla="*/ 0 h 10"/>
                <a:gd name="T2" fmla="*/ 14 w 29"/>
                <a:gd name="T3" fmla="*/ 5 h 10"/>
                <a:gd name="T4" fmla="*/ 29 w 29"/>
                <a:gd name="T5" fmla="*/ 10 h 10"/>
              </a:gdLst>
              <a:ahLst/>
              <a:cxnLst>
                <a:cxn ang="0">
                  <a:pos x="T0" y="T1"/>
                </a:cxn>
                <a:cxn ang="0">
                  <a:pos x="T2" y="T3"/>
                </a:cxn>
                <a:cxn ang="0">
                  <a:pos x="T4" y="T5"/>
                </a:cxn>
              </a:cxnLst>
              <a:rect l="0" t="0" r="r" b="b"/>
              <a:pathLst>
                <a:path w="29" h="10">
                  <a:moveTo>
                    <a:pt x="0" y="0"/>
                  </a:moveTo>
                  <a:lnTo>
                    <a:pt x="14" y="5"/>
                  </a:lnTo>
                  <a:lnTo>
                    <a:pt x="29"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985" name="Line 649"/>
            <p:cNvSpPr>
              <a:spLocks noChangeAspect="1" noChangeShapeType="1"/>
            </p:cNvSpPr>
            <p:nvPr/>
          </p:nvSpPr>
          <p:spPr bwMode="auto">
            <a:xfrm>
              <a:off x="2888"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986" name="Line 650"/>
            <p:cNvSpPr>
              <a:spLocks noChangeAspect="1" noChangeShapeType="1"/>
            </p:cNvSpPr>
            <p:nvPr/>
          </p:nvSpPr>
          <p:spPr bwMode="auto">
            <a:xfrm>
              <a:off x="2906"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987" name="Freeform 651"/>
            <p:cNvSpPr>
              <a:spLocks noChangeAspect="1"/>
            </p:cNvSpPr>
            <p:nvPr/>
          </p:nvSpPr>
          <p:spPr bwMode="auto">
            <a:xfrm>
              <a:off x="2924" y="1881"/>
              <a:ext cx="22" cy="3"/>
            </a:xfrm>
            <a:custGeom>
              <a:avLst/>
              <a:gdLst>
                <a:gd name="T0" fmla="*/ 0 w 29"/>
                <a:gd name="T1" fmla="*/ 0 h 5"/>
                <a:gd name="T2" fmla="*/ 14 w 29"/>
                <a:gd name="T3" fmla="*/ 5 h 5"/>
                <a:gd name="T4" fmla="*/ 29 w 29"/>
                <a:gd name="T5" fmla="*/ 5 h 5"/>
              </a:gdLst>
              <a:ahLst/>
              <a:cxnLst>
                <a:cxn ang="0">
                  <a:pos x="T0" y="T1"/>
                </a:cxn>
                <a:cxn ang="0">
                  <a:pos x="T2" y="T3"/>
                </a:cxn>
                <a:cxn ang="0">
                  <a:pos x="T4" y="T5"/>
                </a:cxn>
              </a:cxnLst>
              <a:rect l="0" t="0" r="r" b="b"/>
              <a:pathLst>
                <a:path w="29" h="5">
                  <a:moveTo>
                    <a:pt x="0" y="0"/>
                  </a:moveTo>
                  <a:lnTo>
                    <a:pt x="14"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988" name="Line 652"/>
            <p:cNvSpPr>
              <a:spLocks noChangeAspect="1" noChangeShapeType="1"/>
            </p:cNvSpPr>
            <p:nvPr/>
          </p:nvSpPr>
          <p:spPr bwMode="auto">
            <a:xfrm>
              <a:off x="2946"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989" name="Freeform 653"/>
            <p:cNvSpPr>
              <a:spLocks noChangeAspect="1"/>
            </p:cNvSpPr>
            <p:nvPr/>
          </p:nvSpPr>
          <p:spPr bwMode="auto">
            <a:xfrm>
              <a:off x="2964" y="1887"/>
              <a:ext cx="21" cy="2"/>
            </a:xfrm>
            <a:custGeom>
              <a:avLst/>
              <a:gdLst>
                <a:gd name="T0" fmla="*/ 0 w 28"/>
                <a:gd name="T1" fmla="*/ 0 h 4"/>
                <a:gd name="T2" fmla="*/ 14 w 28"/>
                <a:gd name="T3" fmla="*/ 4 h 4"/>
                <a:gd name="T4" fmla="*/ 28 w 28"/>
                <a:gd name="T5" fmla="*/ 4 h 4"/>
              </a:gdLst>
              <a:ahLst/>
              <a:cxnLst>
                <a:cxn ang="0">
                  <a:pos x="T0" y="T1"/>
                </a:cxn>
                <a:cxn ang="0">
                  <a:pos x="T2" y="T3"/>
                </a:cxn>
                <a:cxn ang="0">
                  <a:pos x="T4" y="T5"/>
                </a:cxn>
              </a:cxnLst>
              <a:rect l="0" t="0" r="r" b="b"/>
              <a:pathLst>
                <a:path w="28" h="4">
                  <a:moveTo>
                    <a:pt x="0" y="0"/>
                  </a:moveTo>
                  <a:lnTo>
                    <a:pt x="14" y="4"/>
                  </a:lnTo>
                  <a:lnTo>
                    <a:pt x="28"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990" name="Line 654"/>
            <p:cNvSpPr>
              <a:spLocks noChangeAspect="1" noChangeShapeType="1"/>
            </p:cNvSpPr>
            <p:nvPr/>
          </p:nvSpPr>
          <p:spPr bwMode="auto">
            <a:xfrm>
              <a:off x="2985"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991" name="Line 655"/>
            <p:cNvSpPr>
              <a:spLocks noChangeAspect="1" noChangeShapeType="1"/>
            </p:cNvSpPr>
            <p:nvPr/>
          </p:nvSpPr>
          <p:spPr bwMode="auto">
            <a:xfrm>
              <a:off x="3003"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992" name="Freeform 656"/>
            <p:cNvSpPr>
              <a:spLocks noChangeAspect="1"/>
            </p:cNvSpPr>
            <p:nvPr/>
          </p:nvSpPr>
          <p:spPr bwMode="auto">
            <a:xfrm>
              <a:off x="3021" y="1892"/>
              <a:ext cx="22" cy="3"/>
            </a:xfrm>
            <a:custGeom>
              <a:avLst/>
              <a:gdLst>
                <a:gd name="T0" fmla="*/ 0 w 29"/>
                <a:gd name="T1" fmla="*/ 0 h 5"/>
                <a:gd name="T2" fmla="*/ 15 w 29"/>
                <a:gd name="T3" fmla="*/ 5 h 5"/>
                <a:gd name="T4" fmla="*/ 29 w 29"/>
                <a:gd name="T5" fmla="*/ 5 h 5"/>
              </a:gdLst>
              <a:ahLst/>
              <a:cxnLst>
                <a:cxn ang="0">
                  <a:pos x="T0" y="T1"/>
                </a:cxn>
                <a:cxn ang="0">
                  <a:pos x="T2" y="T3"/>
                </a:cxn>
                <a:cxn ang="0">
                  <a:pos x="T4" y="T5"/>
                </a:cxn>
              </a:cxnLst>
              <a:rect l="0" t="0" r="r" b="b"/>
              <a:pathLst>
                <a:path w="29" h="5">
                  <a:moveTo>
                    <a:pt x="0" y="0"/>
                  </a:moveTo>
                  <a:lnTo>
                    <a:pt x="15"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993" name="Line 657"/>
            <p:cNvSpPr>
              <a:spLocks noChangeAspect="1" noChangeShapeType="1"/>
            </p:cNvSpPr>
            <p:nvPr/>
          </p:nvSpPr>
          <p:spPr bwMode="auto">
            <a:xfrm>
              <a:off x="3043"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994" name="Freeform 658"/>
            <p:cNvSpPr>
              <a:spLocks noChangeAspect="1"/>
            </p:cNvSpPr>
            <p:nvPr/>
          </p:nvSpPr>
          <p:spPr bwMode="auto">
            <a:xfrm>
              <a:off x="3061" y="1895"/>
              <a:ext cx="22" cy="2"/>
            </a:xfrm>
            <a:custGeom>
              <a:avLst/>
              <a:gdLst>
                <a:gd name="T0" fmla="*/ 0 w 29"/>
                <a:gd name="T1" fmla="*/ 0 h 5"/>
                <a:gd name="T2" fmla="*/ 15 w 29"/>
                <a:gd name="T3" fmla="*/ 0 h 5"/>
                <a:gd name="T4" fmla="*/ 29 w 29"/>
                <a:gd name="T5" fmla="*/ 5 h 5"/>
              </a:gdLst>
              <a:ahLst/>
              <a:cxnLst>
                <a:cxn ang="0">
                  <a:pos x="T0" y="T1"/>
                </a:cxn>
                <a:cxn ang="0">
                  <a:pos x="T2" y="T3"/>
                </a:cxn>
                <a:cxn ang="0">
                  <a:pos x="T4" y="T5"/>
                </a:cxn>
              </a:cxnLst>
              <a:rect l="0" t="0" r="r" b="b"/>
              <a:pathLst>
                <a:path w="29" h="5">
                  <a:moveTo>
                    <a:pt x="0" y="0"/>
                  </a:moveTo>
                  <a:lnTo>
                    <a:pt x="15" y="0"/>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995" name="Line 659"/>
            <p:cNvSpPr>
              <a:spLocks noChangeAspect="1" noChangeShapeType="1"/>
            </p:cNvSpPr>
            <p:nvPr/>
          </p:nvSpPr>
          <p:spPr bwMode="auto">
            <a:xfrm>
              <a:off x="308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996" name="Freeform 660"/>
            <p:cNvSpPr>
              <a:spLocks noChangeAspect="1"/>
            </p:cNvSpPr>
            <p:nvPr/>
          </p:nvSpPr>
          <p:spPr bwMode="auto">
            <a:xfrm>
              <a:off x="3101" y="1897"/>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997" name="Line 661"/>
            <p:cNvSpPr>
              <a:spLocks noChangeAspect="1" noChangeShapeType="1"/>
            </p:cNvSpPr>
            <p:nvPr/>
          </p:nvSpPr>
          <p:spPr bwMode="auto">
            <a:xfrm>
              <a:off x="312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998" name="Freeform 662"/>
            <p:cNvSpPr>
              <a:spLocks noChangeAspect="1"/>
            </p:cNvSpPr>
            <p:nvPr/>
          </p:nvSpPr>
          <p:spPr bwMode="auto">
            <a:xfrm>
              <a:off x="3141" y="1897"/>
              <a:ext cx="18" cy="3"/>
            </a:xfrm>
            <a:custGeom>
              <a:avLst/>
              <a:gdLst>
                <a:gd name="T0" fmla="*/ 0 w 24"/>
                <a:gd name="T1" fmla="*/ 0 h 5"/>
                <a:gd name="T2" fmla="*/ 9 w 24"/>
                <a:gd name="T3" fmla="*/ 0 h 5"/>
                <a:gd name="T4" fmla="*/ 24 w 24"/>
                <a:gd name="T5" fmla="*/ 5 h 5"/>
              </a:gdLst>
              <a:ahLst/>
              <a:cxnLst>
                <a:cxn ang="0">
                  <a:pos x="T0" y="T1"/>
                </a:cxn>
                <a:cxn ang="0">
                  <a:pos x="T2" y="T3"/>
                </a:cxn>
                <a:cxn ang="0">
                  <a:pos x="T4" y="T5"/>
                </a:cxn>
              </a:cxnLst>
              <a:rect l="0" t="0" r="r" b="b"/>
              <a:pathLst>
                <a:path w="24" h="5">
                  <a:moveTo>
                    <a:pt x="0" y="0"/>
                  </a:moveTo>
                  <a:lnTo>
                    <a:pt x="9" y="0"/>
                  </a:lnTo>
                  <a:lnTo>
                    <a:pt x="24"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999" name="Freeform 663"/>
            <p:cNvSpPr>
              <a:spLocks noChangeAspect="1"/>
            </p:cNvSpPr>
            <p:nvPr/>
          </p:nvSpPr>
          <p:spPr bwMode="auto">
            <a:xfrm>
              <a:off x="3159"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000" name="Line 664"/>
            <p:cNvSpPr>
              <a:spLocks noChangeAspect="1" noChangeShapeType="1"/>
            </p:cNvSpPr>
            <p:nvPr/>
          </p:nvSpPr>
          <p:spPr bwMode="auto">
            <a:xfrm>
              <a:off x="318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3001" name="Freeform 665"/>
            <p:cNvSpPr>
              <a:spLocks noChangeAspect="1"/>
            </p:cNvSpPr>
            <p:nvPr/>
          </p:nvSpPr>
          <p:spPr bwMode="auto">
            <a:xfrm>
              <a:off x="3198" y="1900"/>
              <a:ext cx="21"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002" name="Line 666"/>
            <p:cNvSpPr>
              <a:spLocks noChangeAspect="1" noChangeShapeType="1"/>
            </p:cNvSpPr>
            <p:nvPr/>
          </p:nvSpPr>
          <p:spPr bwMode="auto">
            <a:xfrm>
              <a:off x="321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3003" name="Line 667"/>
            <p:cNvSpPr>
              <a:spLocks noChangeAspect="1" noChangeShapeType="1"/>
            </p:cNvSpPr>
            <p:nvPr/>
          </p:nvSpPr>
          <p:spPr bwMode="auto">
            <a:xfrm>
              <a:off x="3237"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3004" name="Freeform 668"/>
            <p:cNvSpPr>
              <a:spLocks noChangeAspect="1"/>
            </p:cNvSpPr>
            <p:nvPr/>
          </p:nvSpPr>
          <p:spPr bwMode="auto">
            <a:xfrm>
              <a:off x="3255" y="1900"/>
              <a:ext cx="22" cy="2"/>
            </a:xfrm>
            <a:custGeom>
              <a:avLst/>
              <a:gdLst>
                <a:gd name="T0" fmla="*/ 0 w 29"/>
                <a:gd name="T1" fmla="*/ 0 h 4"/>
                <a:gd name="T2" fmla="*/ 15 w 29"/>
                <a:gd name="T3" fmla="*/ 0 h 4"/>
                <a:gd name="T4" fmla="*/ 29 w 29"/>
                <a:gd name="T5" fmla="*/ 4 h 4"/>
              </a:gdLst>
              <a:ahLst/>
              <a:cxnLst>
                <a:cxn ang="0">
                  <a:pos x="T0" y="T1"/>
                </a:cxn>
                <a:cxn ang="0">
                  <a:pos x="T2" y="T3"/>
                </a:cxn>
                <a:cxn ang="0">
                  <a:pos x="T4" y="T5"/>
                </a:cxn>
              </a:cxnLst>
              <a:rect l="0" t="0" r="r" b="b"/>
              <a:pathLst>
                <a:path w="29" h="4">
                  <a:moveTo>
                    <a:pt x="0" y="0"/>
                  </a:moveTo>
                  <a:lnTo>
                    <a:pt x="15" y="0"/>
                  </a:lnTo>
                  <a:lnTo>
                    <a:pt x="29"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005" name="Line 669"/>
            <p:cNvSpPr>
              <a:spLocks noChangeAspect="1" noChangeShapeType="1"/>
            </p:cNvSpPr>
            <p:nvPr/>
          </p:nvSpPr>
          <p:spPr bwMode="auto">
            <a:xfrm>
              <a:off x="327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3006" name="Freeform 670"/>
            <p:cNvSpPr>
              <a:spLocks noChangeAspect="1"/>
            </p:cNvSpPr>
            <p:nvPr/>
          </p:nvSpPr>
          <p:spPr bwMode="auto">
            <a:xfrm>
              <a:off x="3295" y="1902"/>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007" name="Line 671"/>
            <p:cNvSpPr>
              <a:spLocks noChangeAspect="1" noChangeShapeType="1"/>
            </p:cNvSpPr>
            <p:nvPr/>
          </p:nvSpPr>
          <p:spPr bwMode="auto">
            <a:xfrm>
              <a:off x="331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3008" name="Freeform 672"/>
            <p:cNvSpPr>
              <a:spLocks noChangeAspect="1"/>
            </p:cNvSpPr>
            <p:nvPr/>
          </p:nvSpPr>
          <p:spPr bwMode="auto">
            <a:xfrm>
              <a:off x="3335"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009" name="Line 673"/>
            <p:cNvSpPr>
              <a:spLocks noChangeAspect="1" noChangeShapeType="1"/>
            </p:cNvSpPr>
            <p:nvPr/>
          </p:nvSpPr>
          <p:spPr bwMode="auto">
            <a:xfrm>
              <a:off x="3356"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3010" name="Freeform 674"/>
            <p:cNvSpPr>
              <a:spLocks noChangeAspect="1"/>
            </p:cNvSpPr>
            <p:nvPr/>
          </p:nvSpPr>
          <p:spPr bwMode="auto">
            <a:xfrm>
              <a:off x="288" y="1901"/>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grpSp>
      <p:grpSp>
        <p:nvGrpSpPr>
          <p:cNvPr id="143011" name="Group 675"/>
          <p:cNvGrpSpPr>
            <a:grpSpLocks noChangeAspect="1"/>
          </p:cNvGrpSpPr>
          <p:nvPr/>
        </p:nvGrpSpPr>
        <p:grpSpPr bwMode="auto">
          <a:xfrm rot="-16200000">
            <a:off x="5833269" y="2601119"/>
            <a:ext cx="1165225" cy="284163"/>
            <a:chOff x="253" y="586"/>
            <a:chExt cx="3121" cy="1317"/>
          </a:xfrm>
        </p:grpSpPr>
        <p:sp>
          <p:nvSpPr>
            <p:cNvPr id="143012" name="Line 676"/>
            <p:cNvSpPr>
              <a:spLocks noChangeAspect="1" noChangeShapeType="1"/>
            </p:cNvSpPr>
            <p:nvPr/>
          </p:nvSpPr>
          <p:spPr bwMode="auto">
            <a:xfrm>
              <a:off x="253"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3013" name="Freeform 677"/>
            <p:cNvSpPr>
              <a:spLocks noChangeAspect="1"/>
            </p:cNvSpPr>
            <p:nvPr/>
          </p:nvSpPr>
          <p:spPr bwMode="auto">
            <a:xfrm>
              <a:off x="271"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014" name="Freeform 678"/>
            <p:cNvSpPr>
              <a:spLocks noChangeAspect="1"/>
            </p:cNvSpPr>
            <p:nvPr/>
          </p:nvSpPr>
          <p:spPr bwMode="auto">
            <a:xfrm>
              <a:off x="310" y="1902"/>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015" name="Line 679"/>
            <p:cNvSpPr>
              <a:spLocks noChangeAspect="1" noChangeShapeType="1"/>
            </p:cNvSpPr>
            <p:nvPr/>
          </p:nvSpPr>
          <p:spPr bwMode="auto">
            <a:xfrm>
              <a:off x="332"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3016" name="Freeform 680"/>
            <p:cNvSpPr>
              <a:spLocks noChangeAspect="1"/>
            </p:cNvSpPr>
            <p:nvPr/>
          </p:nvSpPr>
          <p:spPr bwMode="auto">
            <a:xfrm>
              <a:off x="350" y="1900"/>
              <a:ext cx="22" cy="2"/>
            </a:xfrm>
            <a:custGeom>
              <a:avLst/>
              <a:gdLst>
                <a:gd name="T0" fmla="*/ 0 w 29"/>
                <a:gd name="T1" fmla="*/ 4 h 4"/>
                <a:gd name="T2" fmla="*/ 14 w 29"/>
                <a:gd name="T3" fmla="*/ 0 h 4"/>
                <a:gd name="T4" fmla="*/ 29 w 29"/>
                <a:gd name="T5" fmla="*/ 0 h 4"/>
              </a:gdLst>
              <a:ahLst/>
              <a:cxnLst>
                <a:cxn ang="0">
                  <a:pos x="T0" y="T1"/>
                </a:cxn>
                <a:cxn ang="0">
                  <a:pos x="T2" y="T3"/>
                </a:cxn>
                <a:cxn ang="0">
                  <a:pos x="T4" y="T5"/>
                </a:cxn>
              </a:cxnLst>
              <a:rect l="0" t="0" r="r" b="b"/>
              <a:pathLst>
                <a:path w="29" h="4">
                  <a:moveTo>
                    <a:pt x="0" y="4"/>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017" name="Line 681"/>
            <p:cNvSpPr>
              <a:spLocks noChangeAspect="1" noChangeShapeType="1"/>
            </p:cNvSpPr>
            <p:nvPr/>
          </p:nvSpPr>
          <p:spPr bwMode="auto">
            <a:xfrm>
              <a:off x="372"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3018" name="Line 682"/>
            <p:cNvSpPr>
              <a:spLocks noChangeAspect="1" noChangeShapeType="1"/>
            </p:cNvSpPr>
            <p:nvPr/>
          </p:nvSpPr>
          <p:spPr bwMode="auto">
            <a:xfrm>
              <a:off x="39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3019" name="Freeform 683"/>
            <p:cNvSpPr>
              <a:spLocks noChangeAspect="1"/>
            </p:cNvSpPr>
            <p:nvPr/>
          </p:nvSpPr>
          <p:spPr bwMode="auto">
            <a:xfrm>
              <a:off x="408" y="1900"/>
              <a:ext cx="21"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020" name="Line 684"/>
            <p:cNvSpPr>
              <a:spLocks noChangeAspect="1" noChangeShapeType="1"/>
            </p:cNvSpPr>
            <p:nvPr/>
          </p:nvSpPr>
          <p:spPr bwMode="auto">
            <a:xfrm>
              <a:off x="42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3021" name="Freeform 685"/>
            <p:cNvSpPr>
              <a:spLocks noChangeAspect="1"/>
            </p:cNvSpPr>
            <p:nvPr/>
          </p:nvSpPr>
          <p:spPr bwMode="auto">
            <a:xfrm>
              <a:off x="447"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022" name="Freeform 686"/>
            <p:cNvSpPr>
              <a:spLocks noChangeAspect="1"/>
            </p:cNvSpPr>
            <p:nvPr/>
          </p:nvSpPr>
          <p:spPr bwMode="auto">
            <a:xfrm>
              <a:off x="468" y="1897"/>
              <a:ext cx="18" cy="3"/>
            </a:xfrm>
            <a:custGeom>
              <a:avLst/>
              <a:gdLst>
                <a:gd name="T0" fmla="*/ 0 w 24"/>
                <a:gd name="T1" fmla="*/ 5 h 5"/>
                <a:gd name="T2" fmla="*/ 15 w 24"/>
                <a:gd name="T3" fmla="*/ 0 h 5"/>
                <a:gd name="T4" fmla="*/ 24 w 24"/>
                <a:gd name="T5" fmla="*/ 0 h 5"/>
              </a:gdLst>
              <a:ahLst/>
              <a:cxnLst>
                <a:cxn ang="0">
                  <a:pos x="T0" y="T1"/>
                </a:cxn>
                <a:cxn ang="0">
                  <a:pos x="T2" y="T3"/>
                </a:cxn>
                <a:cxn ang="0">
                  <a:pos x="T4" y="T5"/>
                </a:cxn>
              </a:cxnLst>
              <a:rect l="0" t="0" r="r" b="b"/>
              <a:pathLst>
                <a:path w="24" h="5">
                  <a:moveTo>
                    <a:pt x="0" y="5"/>
                  </a:moveTo>
                  <a:lnTo>
                    <a:pt x="15"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023" name="Line 687"/>
            <p:cNvSpPr>
              <a:spLocks noChangeAspect="1" noChangeShapeType="1"/>
            </p:cNvSpPr>
            <p:nvPr/>
          </p:nvSpPr>
          <p:spPr bwMode="auto">
            <a:xfrm>
              <a:off x="48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3024" name="Freeform 688"/>
            <p:cNvSpPr>
              <a:spLocks noChangeAspect="1"/>
            </p:cNvSpPr>
            <p:nvPr/>
          </p:nvSpPr>
          <p:spPr bwMode="auto">
            <a:xfrm>
              <a:off x="504" y="1897"/>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025" name="Line 689"/>
            <p:cNvSpPr>
              <a:spLocks noChangeAspect="1" noChangeShapeType="1"/>
            </p:cNvSpPr>
            <p:nvPr/>
          </p:nvSpPr>
          <p:spPr bwMode="auto">
            <a:xfrm>
              <a:off x="52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3026" name="Freeform 690"/>
            <p:cNvSpPr>
              <a:spLocks noChangeAspect="1"/>
            </p:cNvSpPr>
            <p:nvPr/>
          </p:nvSpPr>
          <p:spPr bwMode="auto">
            <a:xfrm>
              <a:off x="544" y="1895"/>
              <a:ext cx="22" cy="2"/>
            </a:xfrm>
            <a:custGeom>
              <a:avLst/>
              <a:gdLst>
                <a:gd name="T0" fmla="*/ 0 w 29"/>
                <a:gd name="T1" fmla="*/ 5 h 5"/>
                <a:gd name="T2" fmla="*/ 14 w 29"/>
                <a:gd name="T3" fmla="*/ 0 h 5"/>
                <a:gd name="T4" fmla="*/ 29 w 29"/>
                <a:gd name="T5" fmla="*/ 0 h 5"/>
              </a:gdLst>
              <a:ahLst/>
              <a:cxnLst>
                <a:cxn ang="0">
                  <a:pos x="T0" y="T1"/>
                </a:cxn>
                <a:cxn ang="0">
                  <a:pos x="T2" y="T3"/>
                </a:cxn>
                <a:cxn ang="0">
                  <a:pos x="T4" y="T5"/>
                </a:cxn>
              </a:cxnLst>
              <a:rect l="0" t="0" r="r" b="b"/>
              <a:pathLst>
                <a:path w="29" h="5">
                  <a:moveTo>
                    <a:pt x="0" y="5"/>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027" name="Line 691"/>
            <p:cNvSpPr>
              <a:spLocks noChangeAspect="1" noChangeShapeType="1"/>
            </p:cNvSpPr>
            <p:nvPr/>
          </p:nvSpPr>
          <p:spPr bwMode="auto">
            <a:xfrm>
              <a:off x="566"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3028" name="Freeform 692"/>
            <p:cNvSpPr>
              <a:spLocks noChangeAspect="1"/>
            </p:cNvSpPr>
            <p:nvPr/>
          </p:nvSpPr>
          <p:spPr bwMode="auto">
            <a:xfrm>
              <a:off x="584" y="1892"/>
              <a:ext cx="22" cy="3"/>
            </a:xfrm>
            <a:custGeom>
              <a:avLst/>
              <a:gdLst>
                <a:gd name="T0" fmla="*/ 0 w 29"/>
                <a:gd name="T1" fmla="*/ 5 h 5"/>
                <a:gd name="T2" fmla="*/ 14 w 29"/>
                <a:gd name="T3" fmla="*/ 5 h 5"/>
                <a:gd name="T4" fmla="*/ 29 w 29"/>
                <a:gd name="T5" fmla="*/ 0 h 5"/>
              </a:gdLst>
              <a:ahLst/>
              <a:cxnLst>
                <a:cxn ang="0">
                  <a:pos x="T0" y="T1"/>
                </a:cxn>
                <a:cxn ang="0">
                  <a:pos x="T2" y="T3"/>
                </a:cxn>
                <a:cxn ang="0">
                  <a:pos x="T4" y="T5"/>
                </a:cxn>
              </a:cxnLst>
              <a:rect l="0" t="0" r="r" b="b"/>
              <a:pathLst>
                <a:path w="29" h="5">
                  <a:moveTo>
                    <a:pt x="0" y="5"/>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029" name="Line 693"/>
            <p:cNvSpPr>
              <a:spLocks noChangeAspect="1" noChangeShapeType="1"/>
            </p:cNvSpPr>
            <p:nvPr/>
          </p:nvSpPr>
          <p:spPr bwMode="auto">
            <a:xfrm flipV="1">
              <a:off x="606"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3030" name="Line 694"/>
            <p:cNvSpPr>
              <a:spLocks noChangeAspect="1" noChangeShapeType="1"/>
            </p:cNvSpPr>
            <p:nvPr/>
          </p:nvSpPr>
          <p:spPr bwMode="auto">
            <a:xfrm>
              <a:off x="624"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3031" name="Freeform 695"/>
            <p:cNvSpPr>
              <a:spLocks noChangeAspect="1"/>
            </p:cNvSpPr>
            <p:nvPr/>
          </p:nvSpPr>
          <p:spPr bwMode="auto">
            <a:xfrm>
              <a:off x="642" y="1887"/>
              <a:ext cx="21" cy="2"/>
            </a:xfrm>
            <a:custGeom>
              <a:avLst/>
              <a:gdLst>
                <a:gd name="T0" fmla="*/ 0 w 28"/>
                <a:gd name="T1" fmla="*/ 4 h 4"/>
                <a:gd name="T2" fmla="*/ 14 w 28"/>
                <a:gd name="T3" fmla="*/ 4 h 4"/>
                <a:gd name="T4" fmla="*/ 28 w 28"/>
                <a:gd name="T5" fmla="*/ 0 h 4"/>
              </a:gdLst>
              <a:ahLst/>
              <a:cxnLst>
                <a:cxn ang="0">
                  <a:pos x="T0" y="T1"/>
                </a:cxn>
                <a:cxn ang="0">
                  <a:pos x="T2" y="T3"/>
                </a:cxn>
                <a:cxn ang="0">
                  <a:pos x="T4" y="T5"/>
                </a:cxn>
              </a:cxnLst>
              <a:rect l="0" t="0" r="r" b="b"/>
              <a:pathLst>
                <a:path w="28" h="4">
                  <a:moveTo>
                    <a:pt x="0" y="4"/>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032" name="Line 696"/>
            <p:cNvSpPr>
              <a:spLocks noChangeAspect="1" noChangeShapeType="1"/>
            </p:cNvSpPr>
            <p:nvPr/>
          </p:nvSpPr>
          <p:spPr bwMode="auto">
            <a:xfrm flipV="1">
              <a:off x="663"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3033" name="Freeform 697"/>
            <p:cNvSpPr>
              <a:spLocks noChangeAspect="1"/>
            </p:cNvSpPr>
            <p:nvPr/>
          </p:nvSpPr>
          <p:spPr bwMode="auto">
            <a:xfrm>
              <a:off x="681" y="1881"/>
              <a:ext cx="22" cy="3"/>
            </a:xfrm>
            <a:custGeom>
              <a:avLst/>
              <a:gdLst>
                <a:gd name="T0" fmla="*/ 0 w 29"/>
                <a:gd name="T1" fmla="*/ 5 h 5"/>
                <a:gd name="T2" fmla="*/ 15 w 29"/>
                <a:gd name="T3" fmla="*/ 5 h 5"/>
                <a:gd name="T4" fmla="*/ 29 w 29"/>
                <a:gd name="T5" fmla="*/ 0 h 5"/>
              </a:gdLst>
              <a:ahLst/>
              <a:cxnLst>
                <a:cxn ang="0">
                  <a:pos x="T0" y="T1"/>
                </a:cxn>
                <a:cxn ang="0">
                  <a:pos x="T2" y="T3"/>
                </a:cxn>
                <a:cxn ang="0">
                  <a:pos x="T4" y="T5"/>
                </a:cxn>
              </a:cxnLst>
              <a:rect l="0" t="0" r="r" b="b"/>
              <a:pathLst>
                <a:path w="29" h="5">
                  <a:moveTo>
                    <a:pt x="0" y="5"/>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034" name="Line 698"/>
            <p:cNvSpPr>
              <a:spLocks noChangeAspect="1" noChangeShapeType="1"/>
            </p:cNvSpPr>
            <p:nvPr/>
          </p:nvSpPr>
          <p:spPr bwMode="auto">
            <a:xfrm flipV="1">
              <a:off x="703"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3035" name="Line 699"/>
            <p:cNvSpPr>
              <a:spLocks noChangeAspect="1" noChangeShapeType="1"/>
            </p:cNvSpPr>
            <p:nvPr/>
          </p:nvSpPr>
          <p:spPr bwMode="auto">
            <a:xfrm flipV="1">
              <a:off x="721"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3036" name="Freeform 700"/>
            <p:cNvSpPr>
              <a:spLocks noChangeAspect="1"/>
            </p:cNvSpPr>
            <p:nvPr/>
          </p:nvSpPr>
          <p:spPr bwMode="auto">
            <a:xfrm>
              <a:off x="739" y="1868"/>
              <a:ext cx="21" cy="5"/>
            </a:xfrm>
            <a:custGeom>
              <a:avLst/>
              <a:gdLst>
                <a:gd name="T0" fmla="*/ 0 w 29"/>
                <a:gd name="T1" fmla="*/ 10 h 10"/>
                <a:gd name="T2" fmla="*/ 15 w 29"/>
                <a:gd name="T3" fmla="*/ 5 h 10"/>
                <a:gd name="T4" fmla="*/ 29 w 29"/>
                <a:gd name="T5" fmla="*/ 0 h 10"/>
              </a:gdLst>
              <a:ahLst/>
              <a:cxnLst>
                <a:cxn ang="0">
                  <a:pos x="T0" y="T1"/>
                </a:cxn>
                <a:cxn ang="0">
                  <a:pos x="T2" y="T3"/>
                </a:cxn>
                <a:cxn ang="0">
                  <a:pos x="T4" y="T5"/>
                </a:cxn>
              </a:cxnLst>
              <a:rect l="0" t="0" r="r" b="b"/>
              <a:pathLst>
                <a:path w="29" h="10">
                  <a:moveTo>
                    <a:pt x="0" y="10"/>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037" name="Line 701"/>
            <p:cNvSpPr>
              <a:spLocks noChangeAspect="1" noChangeShapeType="1"/>
            </p:cNvSpPr>
            <p:nvPr/>
          </p:nvSpPr>
          <p:spPr bwMode="auto">
            <a:xfrm flipV="1">
              <a:off x="760"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3038" name="Freeform 702"/>
            <p:cNvSpPr>
              <a:spLocks noChangeAspect="1"/>
            </p:cNvSpPr>
            <p:nvPr/>
          </p:nvSpPr>
          <p:spPr bwMode="auto">
            <a:xfrm>
              <a:off x="778" y="1857"/>
              <a:ext cx="22" cy="5"/>
            </a:xfrm>
            <a:custGeom>
              <a:avLst/>
              <a:gdLst>
                <a:gd name="T0" fmla="*/ 0 w 29"/>
                <a:gd name="T1" fmla="*/ 9 h 9"/>
                <a:gd name="T2" fmla="*/ 14 w 29"/>
                <a:gd name="T3" fmla="*/ 5 h 9"/>
                <a:gd name="T4" fmla="*/ 29 w 29"/>
                <a:gd name="T5" fmla="*/ 0 h 9"/>
              </a:gdLst>
              <a:ahLst/>
              <a:cxnLst>
                <a:cxn ang="0">
                  <a:pos x="T0" y="T1"/>
                </a:cxn>
                <a:cxn ang="0">
                  <a:pos x="T2" y="T3"/>
                </a:cxn>
                <a:cxn ang="0">
                  <a:pos x="T4" y="T5"/>
                </a:cxn>
              </a:cxnLst>
              <a:rect l="0" t="0" r="r" b="b"/>
              <a:pathLst>
                <a:path w="29" h="9">
                  <a:moveTo>
                    <a:pt x="0" y="9"/>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039" name="Line 703"/>
            <p:cNvSpPr>
              <a:spLocks noChangeAspect="1" noChangeShapeType="1"/>
            </p:cNvSpPr>
            <p:nvPr/>
          </p:nvSpPr>
          <p:spPr bwMode="auto">
            <a:xfrm flipV="1">
              <a:off x="800"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3040" name="Freeform 704"/>
            <p:cNvSpPr>
              <a:spLocks noChangeAspect="1"/>
            </p:cNvSpPr>
            <p:nvPr/>
          </p:nvSpPr>
          <p:spPr bwMode="auto">
            <a:xfrm>
              <a:off x="818" y="1846"/>
              <a:ext cx="21" cy="5"/>
            </a:xfrm>
            <a:custGeom>
              <a:avLst/>
              <a:gdLst>
                <a:gd name="T0" fmla="*/ 0 w 28"/>
                <a:gd name="T1" fmla="*/ 9 h 9"/>
                <a:gd name="T2" fmla="*/ 14 w 28"/>
                <a:gd name="T3" fmla="*/ 4 h 9"/>
                <a:gd name="T4" fmla="*/ 28 w 28"/>
                <a:gd name="T5" fmla="*/ 0 h 9"/>
              </a:gdLst>
              <a:ahLst/>
              <a:cxnLst>
                <a:cxn ang="0">
                  <a:pos x="T0" y="T1"/>
                </a:cxn>
                <a:cxn ang="0">
                  <a:pos x="T2" y="T3"/>
                </a:cxn>
                <a:cxn ang="0">
                  <a:pos x="T4" y="T5"/>
                </a:cxn>
              </a:cxnLst>
              <a:rect l="0" t="0" r="r" b="b"/>
              <a:pathLst>
                <a:path w="28" h="9">
                  <a:moveTo>
                    <a:pt x="0" y="9"/>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041" name="Line 705"/>
            <p:cNvSpPr>
              <a:spLocks noChangeAspect="1" noChangeShapeType="1"/>
            </p:cNvSpPr>
            <p:nvPr/>
          </p:nvSpPr>
          <p:spPr bwMode="auto">
            <a:xfrm flipV="1">
              <a:off x="839"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3042" name="Line 706"/>
            <p:cNvSpPr>
              <a:spLocks noChangeAspect="1" noChangeShapeType="1"/>
            </p:cNvSpPr>
            <p:nvPr/>
          </p:nvSpPr>
          <p:spPr bwMode="auto">
            <a:xfrm flipV="1">
              <a:off x="857"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3043" name="Freeform 707"/>
            <p:cNvSpPr>
              <a:spLocks noChangeAspect="1"/>
            </p:cNvSpPr>
            <p:nvPr/>
          </p:nvSpPr>
          <p:spPr bwMode="auto">
            <a:xfrm>
              <a:off x="875" y="1819"/>
              <a:ext cx="22" cy="11"/>
            </a:xfrm>
            <a:custGeom>
              <a:avLst/>
              <a:gdLst>
                <a:gd name="T0" fmla="*/ 0 w 29"/>
                <a:gd name="T1" fmla="*/ 19 h 19"/>
                <a:gd name="T2" fmla="*/ 15 w 29"/>
                <a:gd name="T3" fmla="*/ 9 h 19"/>
                <a:gd name="T4" fmla="*/ 29 w 29"/>
                <a:gd name="T5" fmla="*/ 0 h 19"/>
              </a:gdLst>
              <a:ahLst/>
              <a:cxnLst>
                <a:cxn ang="0">
                  <a:pos x="T0" y="T1"/>
                </a:cxn>
                <a:cxn ang="0">
                  <a:pos x="T2" y="T3"/>
                </a:cxn>
                <a:cxn ang="0">
                  <a:pos x="T4" y="T5"/>
                </a:cxn>
              </a:cxnLst>
              <a:rect l="0" t="0" r="r" b="b"/>
              <a:pathLst>
                <a:path w="29" h="19">
                  <a:moveTo>
                    <a:pt x="0" y="19"/>
                  </a:moveTo>
                  <a:lnTo>
                    <a:pt x="15" y="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044" name="Line 708"/>
            <p:cNvSpPr>
              <a:spLocks noChangeAspect="1" noChangeShapeType="1"/>
            </p:cNvSpPr>
            <p:nvPr/>
          </p:nvSpPr>
          <p:spPr bwMode="auto">
            <a:xfrm flipV="1">
              <a:off x="897"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3045" name="Freeform 709"/>
            <p:cNvSpPr>
              <a:spLocks noChangeAspect="1"/>
            </p:cNvSpPr>
            <p:nvPr/>
          </p:nvSpPr>
          <p:spPr bwMode="auto">
            <a:xfrm>
              <a:off x="915" y="1797"/>
              <a:ext cx="22" cy="11"/>
            </a:xfrm>
            <a:custGeom>
              <a:avLst/>
              <a:gdLst>
                <a:gd name="T0" fmla="*/ 0 w 29"/>
                <a:gd name="T1" fmla="*/ 19 h 19"/>
                <a:gd name="T2" fmla="*/ 15 w 29"/>
                <a:gd name="T3" fmla="*/ 10 h 19"/>
                <a:gd name="T4" fmla="*/ 29 w 29"/>
                <a:gd name="T5" fmla="*/ 0 h 19"/>
              </a:gdLst>
              <a:ahLst/>
              <a:cxnLst>
                <a:cxn ang="0">
                  <a:pos x="T0" y="T1"/>
                </a:cxn>
                <a:cxn ang="0">
                  <a:pos x="T2" y="T3"/>
                </a:cxn>
                <a:cxn ang="0">
                  <a:pos x="T4" y="T5"/>
                </a:cxn>
              </a:cxnLst>
              <a:rect l="0" t="0" r="r" b="b"/>
              <a:pathLst>
                <a:path w="29" h="19">
                  <a:moveTo>
                    <a:pt x="0" y="19"/>
                  </a:moveTo>
                  <a:lnTo>
                    <a:pt x="15" y="1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046" name="Line 710"/>
            <p:cNvSpPr>
              <a:spLocks noChangeAspect="1" noChangeShapeType="1"/>
            </p:cNvSpPr>
            <p:nvPr/>
          </p:nvSpPr>
          <p:spPr bwMode="auto">
            <a:xfrm flipV="1">
              <a:off x="937"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3047" name="Line 711"/>
            <p:cNvSpPr>
              <a:spLocks noChangeAspect="1" noChangeShapeType="1"/>
            </p:cNvSpPr>
            <p:nvPr/>
          </p:nvSpPr>
          <p:spPr bwMode="auto">
            <a:xfrm flipV="1">
              <a:off x="955"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3048" name="Freeform 712"/>
            <p:cNvSpPr>
              <a:spLocks noChangeAspect="1"/>
            </p:cNvSpPr>
            <p:nvPr/>
          </p:nvSpPr>
          <p:spPr bwMode="auto">
            <a:xfrm>
              <a:off x="973" y="1757"/>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049" name="Line 713"/>
            <p:cNvSpPr>
              <a:spLocks noChangeAspect="1" noChangeShapeType="1"/>
            </p:cNvSpPr>
            <p:nvPr/>
          </p:nvSpPr>
          <p:spPr bwMode="auto">
            <a:xfrm flipV="1">
              <a:off x="995"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3050" name="Freeform 714"/>
            <p:cNvSpPr>
              <a:spLocks noChangeAspect="1"/>
            </p:cNvSpPr>
            <p:nvPr/>
          </p:nvSpPr>
          <p:spPr bwMode="auto">
            <a:xfrm>
              <a:off x="1013" y="1725"/>
              <a:ext cx="21" cy="15"/>
            </a:xfrm>
            <a:custGeom>
              <a:avLst/>
              <a:gdLst>
                <a:gd name="T0" fmla="*/ 0 w 28"/>
                <a:gd name="T1" fmla="*/ 28 h 28"/>
                <a:gd name="T2" fmla="*/ 14 w 28"/>
                <a:gd name="T3" fmla="*/ 14 h 28"/>
                <a:gd name="T4" fmla="*/ 28 w 28"/>
                <a:gd name="T5" fmla="*/ 0 h 28"/>
              </a:gdLst>
              <a:ahLst/>
              <a:cxnLst>
                <a:cxn ang="0">
                  <a:pos x="T0" y="T1"/>
                </a:cxn>
                <a:cxn ang="0">
                  <a:pos x="T2" y="T3"/>
                </a:cxn>
                <a:cxn ang="0">
                  <a:pos x="T4" y="T5"/>
                </a:cxn>
              </a:cxnLst>
              <a:rect l="0" t="0" r="r" b="b"/>
              <a:pathLst>
                <a:path w="28" h="28">
                  <a:moveTo>
                    <a:pt x="0" y="28"/>
                  </a:moveTo>
                  <a:lnTo>
                    <a:pt x="14" y="1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051" name="Line 715"/>
            <p:cNvSpPr>
              <a:spLocks noChangeAspect="1" noChangeShapeType="1"/>
            </p:cNvSpPr>
            <p:nvPr/>
          </p:nvSpPr>
          <p:spPr bwMode="auto">
            <a:xfrm flipV="1">
              <a:off x="1034"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3052" name="Freeform 716"/>
            <p:cNvSpPr>
              <a:spLocks noChangeAspect="1"/>
            </p:cNvSpPr>
            <p:nvPr/>
          </p:nvSpPr>
          <p:spPr bwMode="auto">
            <a:xfrm>
              <a:off x="1052" y="1686"/>
              <a:ext cx="21" cy="20"/>
            </a:xfrm>
            <a:custGeom>
              <a:avLst/>
              <a:gdLst>
                <a:gd name="T0" fmla="*/ 0 w 29"/>
                <a:gd name="T1" fmla="*/ 34 h 34"/>
                <a:gd name="T2" fmla="*/ 15 w 29"/>
                <a:gd name="T3" fmla="*/ 20 h 34"/>
                <a:gd name="T4" fmla="*/ 29 w 29"/>
                <a:gd name="T5" fmla="*/ 0 h 34"/>
              </a:gdLst>
              <a:ahLst/>
              <a:cxnLst>
                <a:cxn ang="0">
                  <a:pos x="T0" y="T1"/>
                </a:cxn>
                <a:cxn ang="0">
                  <a:pos x="T2" y="T3"/>
                </a:cxn>
                <a:cxn ang="0">
                  <a:pos x="T4" y="T5"/>
                </a:cxn>
              </a:cxnLst>
              <a:rect l="0" t="0" r="r" b="b"/>
              <a:pathLst>
                <a:path w="29" h="34">
                  <a:moveTo>
                    <a:pt x="0" y="34"/>
                  </a:moveTo>
                  <a:lnTo>
                    <a:pt x="15" y="2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053" name="Line 717"/>
            <p:cNvSpPr>
              <a:spLocks noChangeAspect="1" noChangeShapeType="1"/>
            </p:cNvSpPr>
            <p:nvPr/>
          </p:nvSpPr>
          <p:spPr bwMode="auto">
            <a:xfrm flipV="1">
              <a:off x="1073"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3054" name="Line 718"/>
            <p:cNvSpPr>
              <a:spLocks noChangeAspect="1" noChangeShapeType="1"/>
            </p:cNvSpPr>
            <p:nvPr/>
          </p:nvSpPr>
          <p:spPr bwMode="auto">
            <a:xfrm flipV="1">
              <a:off x="1091"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3055" name="Freeform 719"/>
            <p:cNvSpPr>
              <a:spLocks noChangeAspect="1"/>
            </p:cNvSpPr>
            <p:nvPr/>
          </p:nvSpPr>
          <p:spPr bwMode="auto">
            <a:xfrm>
              <a:off x="1109" y="1617"/>
              <a:ext cx="22" cy="24"/>
            </a:xfrm>
            <a:custGeom>
              <a:avLst/>
              <a:gdLst>
                <a:gd name="T0" fmla="*/ 0 w 29"/>
                <a:gd name="T1" fmla="*/ 43 h 43"/>
                <a:gd name="T2" fmla="*/ 15 w 29"/>
                <a:gd name="T3" fmla="*/ 19 h 43"/>
                <a:gd name="T4" fmla="*/ 29 w 29"/>
                <a:gd name="T5" fmla="*/ 0 h 43"/>
              </a:gdLst>
              <a:ahLst/>
              <a:cxnLst>
                <a:cxn ang="0">
                  <a:pos x="T0" y="T1"/>
                </a:cxn>
                <a:cxn ang="0">
                  <a:pos x="T2" y="T3"/>
                </a:cxn>
                <a:cxn ang="0">
                  <a:pos x="T4" y="T5"/>
                </a:cxn>
              </a:cxnLst>
              <a:rect l="0" t="0" r="r" b="b"/>
              <a:pathLst>
                <a:path w="29" h="43">
                  <a:moveTo>
                    <a:pt x="0" y="43"/>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056" name="Line 720"/>
            <p:cNvSpPr>
              <a:spLocks noChangeAspect="1" noChangeShapeType="1"/>
            </p:cNvSpPr>
            <p:nvPr/>
          </p:nvSpPr>
          <p:spPr bwMode="auto">
            <a:xfrm flipV="1">
              <a:off x="1131"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3057" name="Freeform 721"/>
            <p:cNvSpPr>
              <a:spLocks noChangeAspect="1"/>
            </p:cNvSpPr>
            <p:nvPr/>
          </p:nvSpPr>
          <p:spPr bwMode="auto">
            <a:xfrm>
              <a:off x="1149" y="1566"/>
              <a:ext cx="22" cy="27"/>
            </a:xfrm>
            <a:custGeom>
              <a:avLst/>
              <a:gdLst>
                <a:gd name="T0" fmla="*/ 0 w 29"/>
                <a:gd name="T1" fmla="*/ 48 h 48"/>
                <a:gd name="T2" fmla="*/ 14 w 29"/>
                <a:gd name="T3" fmla="*/ 24 h 48"/>
                <a:gd name="T4" fmla="*/ 29 w 29"/>
                <a:gd name="T5" fmla="*/ 0 h 48"/>
              </a:gdLst>
              <a:ahLst/>
              <a:cxnLst>
                <a:cxn ang="0">
                  <a:pos x="T0" y="T1"/>
                </a:cxn>
                <a:cxn ang="0">
                  <a:pos x="T2" y="T3"/>
                </a:cxn>
                <a:cxn ang="0">
                  <a:pos x="T4" y="T5"/>
                </a:cxn>
              </a:cxnLst>
              <a:rect l="0" t="0" r="r" b="b"/>
              <a:pathLst>
                <a:path w="29" h="48">
                  <a:moveTo>
                    <a:pt x="0" y="48"/>
                  </a:moveTo>
                  <a:lnTo>
                    <a:pt x="14" y="2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058" name="Line 722"/>
            <p:cNvSpPr>
              <a:spLocks noChangeAspect="1" noChangeShapeType="1"/>
            </p:cNvSpPr>
            <p:nvPr/>
          </p:nvSpPr>
          <p:spPr bwMode="auto">
            <a:xfrm flipV="1">
              <a:off x="1171"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3059" name="Freeform 723"/>
            <p:cNvSpPr>
              <a:spLocks noChangeAspect="1"/>
            </p:cNvSpPr>
            <p:nvPr/>
          </p:nvSpPr>
          <p:spPr bwMode="auto">
            <a:xfrm>
              <a:off x="1189" y="1506"/>
              <a:ext cx="22" cy="30"/>
            </a:xfrm>
            <a:custGeom>
              <a:avLst/>
              <a:gdLst>
                <a:gd name="T0" fmla="*/ 0 w 29"/>
                <a:gd name="T1" fmla="*/ 53 h 53"/>
                <a:gd name="T2" fmla="*/ 14 w 29"/>
                <a:gd name="T3" fmla="*/ 29 h 53"/>
                <a:gd name="T4" fmla="*/ 29 w 29"/>
                <a:gd name="T5" fmla="*/ 0 h 53"/>
              </a:gdLst>
              <a:ahLst/>
              <a:cxnLst>
                <a:cxn ang="0">
                  <a:pos x="T0" y="T1"/>
                </a:cxn>
                <a:cxn ang="0">
                  <a:pos x="T2" y="T3"/>
                </a:cxn>
                <a:cxn ang="0">
                  <a:pos x="T4" y="T5"/>
                </a:cxn>
              </a:cxnLst>
              <a:rect l="0" t="0" r="r" b="b"/>
              <a:pathLst>
                <a:path w="29" h="53">
                  <a:moveTo>
                    <a:pt x="0" y="53"/>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060" name="Line 724"/>
            <p:cNvSpPr>
              <a:spLocks noChangeAspect="1" noChangeShapeType="1"/>
            </p:cNvSpPr>
            <p:nvPr/>
          </p:nvSpPr>
          <p:spPr bwMode="auto">
            <a:xfrm flipV="1">
              <a:off x="1211"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3061" name="Line 725"/>
            <p:cNvSpPr>
              <a:spLocks noChangeAspect="1" noChangeShapeType="1"/>
            </p:cNvSpPr>
            <p:nvPr/>
          </p:nvSpPr>
          <p:spPr bwMode="auto">
            <a:xfrm flipV="1">
              <a:off x="1228"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3062" name="Freeform 726"/>
            <p:cNvSpPr>
              <a:spLocks noChangeAspect="1"/>
            </p:cNvSpPr>
            <p:nvPr/>
          </p:nvSpPr>
          <p:spPr bwMode="auto">
            <a:xfrm>
              <a:off x="1246" y="1409"/>
              <a:ext cx="22" cy="32"/>
            </a:xfrm>
            <a:custGeom>
              <a:avLst/>
              <a:gdLst>
                <a:gd name="T0" fmla="*/ 0 w 29"/>
                <a:gd name="T1" fmla="*/ 58 h 58"/>
                <a:gd name="T2" fmla="*/ 15 w 29"/>
                <a:gd name="T3" fmla="*/ 29 h 58"/>
                <a:gd name="T4" fmla="*/ 29 w 29"/>
                <a:gd name="T5" fmla="*/ 0 h 58"/>
              </a:gdLst>
              <a:ahLst/>
              <a:cxnLst>
                <a:cxn ang="0">
                  <a:pos x="T0" y="T1"/>
                </a:cxn>
                <a:cxn ang="0">
                  <a:pos x="T2" y="T3"/>
                </a:cxn>
                <a:cxn ang="0">
                  <a:pos x="T4" y="T5"/>
                </a:cxn>
              </a:cxnLst>
              <a:rect l="0" t="0" r="r" b="b"/>
              <a:pathLst>
                <a:path w="29" h="58">
                  <a:moveTo>
                    <a:pt x="0" y="58"/>
                  </a:moveTo>
                  <a:lnTo>
                    <a:pt x="15"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063" name="Line 727"/>
            <p:cNvSpPr>
              <a:spLocks noChangeAspect="1" noChangeShapeType="1"/>
            </p:cNvSpPr>
            <p:nvPr/>
          </p:nvSpPr>
          <p:spPr bwMode="auto">
            <a:xfrm flipV="1">
              <a:off x="1268"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3064" name="Freeform 728"/>
            <p:cNvSpPr>
              <a:spLocks noChangeAspect="1"/>
            </p:cNvSpPr>
            <p:nvPr/>
          </p:nvSpPr>
          <p:spPr bwMode="auto">
            <a:xfrm>
              <a:off x="1286" y="1336"/>
              <a:ext cx="22" cy="38"/>
            </a:xfrm>
            <a:custGeom>
              <a:avLst/>
              <a:gdLst>
                <a:gd name="T0" fmla="*/ 0 w 29"/>
                <a:gd name="T1" fmla="*/ 67 h 67"/>
                <a:gd name="T2" fmla="*/ 15 w 29"/>
                <a:gd name="T3" fmla="*/ 33 h 67"/>
                <a:gd name="T4" fmla="*/ 29 w 29"/>
                <a:gd name="T5" fmla="*/ 0 h 67"/>
              </a:gdLst>
              <a:ahLst/>
              <a:cxnLst>
                <a:cxn ang="0">
                  <a:pos x="T0" y="T1"/>
                </a:cxn>
                <a:cxn ang="0">
                  <a:pos x="T2" y="T3"/>
                </a:cxn>
                <a:cxn ang="0">
                  <a:pos x="T4" y="T5"/>
                </a:cxn>
              </a:cxnLst>
              <a:rect l="0" t="0" r="r" b="b"/>
              <a:pathLst>
                <a:path w="29" h="67">
                  <a:moveTo>
                    <a:pt x="0" y="67"/>
                  </a:moveTo>
                  <a:lnTo>
                    <a:pt x="15" y="33"/>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065" name="Line 729"/>
            <p:cNvSpPr>
              <a:spLocks noChangeAspect="1" noChangeShapeType="1"/>
            </p:cNvSpPr>
            <p:nvPr/>
          </p:nvSpPr>
          <p:spPr bwMode="auto">
            <a:xfrm flipV="1">
              <a:off x="1308"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3066" name="Line 730"/>
            <p:cNvSpPr>
              <a:spLocks noChangeAspect="1" noChangeShapeType="1"/>
            </p:cNvSpPr>
            <p:nvPr/>
          </p:nvSpPr>
          <p:spPr bwMode="auto">
            <a:xfrm flipV="1">
              <a:off x="1326"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3067" name="Freeform 731"/>
            <p:cNvSpPr>
              <a:spLocks noChangeAspect="1"/>
            </p:cNvSpPr>
            <p:nvPr/>
          </p:nvSpPr>
          <p:spPr bwMode="auto">
            <a:xfrm>
              <a:off x="1344" y="1222"/>
              <a:ext cx="21"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068" name="Freeform 732"/>
            <p:cNvSpPr>
              <a:spLocks noChangeAspect="1"/>
            </p:cNvSpPr>
            <p:nvPr/>
          </p:nvSpPr>
          <p:spPr bwMode="auto">
            <a:xfrm>
              <a:off x="1365" y="1182"/>
              <a:ext cx="18" cy="40"/>
            </a:xfrm>
            <a:custGeom>
              <a:avLst/>
              <a:gdLst>
                <a:gd name="T0" fmla="*/ 0 w 24"/>
                <a:gd name="T1" fmla="*/ 72 h 72"/>
                <a:gd name="T2" fmla="*/ 9 w 24"/>
                <a:gd name="T3" fmla="*/ 34 h 72"/>
                <a:gd name="T4" fmla="*/ 24 w 24"/>
                <a:gd name="T5" fmla="*/ 0 h 72"/>
              </a:gdLst>
              <a:ahLst/>
              <a:cxnLst>
                <a:cxn ang="0">
                  <a:pos x="T0" y="T1"/>
                </a:cxn>
                <a:cxn ang="0">
                  <a:pos x="T2" y="T3"/>
                </a:cxn>
                <a:cxn ang="0">
                  <a:pos x="T4" y="T5"/>
                </a:cxn>
              </a:cxnLst>
              <a:rect l="0" t="0" r="r" b="b"/>
              <a:pathLst>
                <a:path w="24" h="72">
                  <a:moveTo>
                    <a:pt x="0" y="72"/>
                  </a:moveTo>
                  <a:lnTo>
                    <a:pt x="9" y="3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069" name="Freeform 733"/>
            <p:cNvSpPr>
              <a:spLocks noChangeAspect="1"/>
            </p:cNvSpPr>
            <p:nvPr/>
          </p:nvSpPr>
          <p:spPr bwMode="auto">
            <a:xfrm>
              <a:off x="1383" y="1144"/>
              <a:ext cx="22"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070" name="Line 734"/>
            <p:cNvSpPr>
              <a:spLocks noChangeAspect="1" noChangeShapeType="1"/>
            </p:cNvSpPr>
            <p:nvPr/>
          </p:nvSpPr>
          <p:spPr bwMode="auto">
            <a:xfrm flipV="1">
              <a:off x="1405"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3071" name="Freeform 735"/>
            <p:cNvSpPr>
              <a:spLocks noChangeAspect="1"/>
            </p:cNvSpPr>
            <p:nvPr/>
          </p:nvSpPr>
          <p:spPr bwMode="auto">
            <a:xfrm>
              <a:off x="1423" y="1063"/>
              <a:ext cx="21" cy="41"/>
            </a:xfrm>
            <a:custGeom>
              <a:avLst/>
              <a:gdLst>
                <a:gd name="T0" fmla="*/ 0 w 28"/>
                <a:gd name="T1" fmla="*/ 72 h 72"/>
                <a:gd name="T2" fmla="*/ 14 w 28"/>
                <a:gd name="T3" fmla="*/ 34 h 72"/>
                <a:gd name="T4" fmla="*/ 28 w 28"/>
                <a:gd name="T5" fmla="*/ 0 h 72"/>
              </a:gdLst>
              <a:ahLst/>
              <a:cxnLst>
                <a:cxn ang="0">
                  <a:pos x="T0" y="T1"/>
                </a:cxn>
                <a:cxn ang="0">
                  <a:pos x="T2" y="T3"/>
                </a:cxn>
                <a:cxn ang="0">
                  <a:pos x="T4" y="T5"/>
                </a:cxn>
              </a:cxnLst>
              <a:rect l="0" t="0" r="r" b="b"/>
              <a:pathLst>
                <a:path w="28" h="72">
                  <a:moveTo>
                    <a:pt x="0" y="72"/>
                  </a:moveTo>
                  <a:lnTo>
                    <a:pt x="14" y="3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072" name="Line 736"/>
            <p:cNvSpPr>
              <a:spLocks noChangeAspect="1" noChangeShapeType="1"/>
            </p:cNvSpPr>
            <p:nvPr/>
          </p:nvSpPr>
          <p:spPr bwMode="auto">
            <a:xfrm flipV="1">
              <a:off x="1444"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3073" name="Line 737"/>
            <p:cNvSpPr>
              <a:spLocks noChangeAspect="1" noChangeShapeType="1"/>
            </p:cNvSpPr>
            <p:nvPr/>
          </p:nvSpPr>
          <p:spPr bwMode="auto">
            <a:xfrm flipV="1">
              <a:off x="1462"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3074" name="Freeform 738"/>
            <p:cNvSpPr>
              <a:spLocks noChangeAspect="1"/>
            </p:cNvSpPr>
            <p:nvPr/>
          </p:nvSpPr>
          <p:spPr bwMode="auto">
            <a:xfrm>
              <a:off x="1480" y="945"/>
              <a:ext cx="22" cy="40"/>
            </a:xfrm>
            <a:custGeom>
              <a:avLst/>
              <a:gdLst>
                <a:gd name="T0" fmla="*/ 0 w 29"/>
                <a:gd name="T1" fmla="*/ 72 h 72"/>
                <a:gd name="T2" fmla="*/ 15 w 29"/>
                <a:gd name="T3" fmla="*/ 34 h 72"/>
                <a:gd name="T4" fmla="*/ 29 w 29"/>
                <a:gd name="T5" fmla="*/ 0 h 72"/>
              </a:gdLst>
              <a:ahLst/>
              <a:cxnLst>
                <a:cxn ang="0">
                  <a:pos x="T0" y="T1"/>
                </a:cxn>
                <a:cxn ang="0">
                  <a:pos x="T2" y="T3"/>
                </a:cxn>
                <a:cxn ang="0">
                  <a:pos x="T4" y="T5"/>
                </a:cxn>
              </a:cxnLst>
              <a:rect l="0" t="0" r="r" b="b"/>
              <a:pathLst>
                <a:path w="29" h="72">
                  <a:moveTo>
                    <a:pt x="0" y="72"/>
                  </a:moveTo>
                  <a:lnTo>
                    <a:pt x="15"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075" name="Line 739"/>
            <p:cNvSpPr>
              <a:spLocks noChangeAspect="1" noChangeShapeType="1"/>
            </p:cNvSpPr>
            <p:nvPr/>
          </p:nvSpPr>
          <p:spPr bwMode="auto">
            <a:xfrm flipV="1">
              <a:off x="1502"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3076" name="Freeform 740"/>
            <p:cNvSpPr>
              <a:spLocks noChangeAspect="1"/>
            </p:cNvSpPr>
            <p:nvPr/>
          </p:nvSpPr>
          <p:spPr bwMode="auto">
            <a:xfrm>
              <a:off x="1520" y="872"/>
              <a:ext cx="22" cy="35"/>
            </a:xfrm>
            <a:custGeom>
              <a:avLst/>
              <a:gdLst>
                <a:gd name="T0" fmla="*/ 0 w 29"/>
                <a:gd name="T1" fmla="*/ 62 h 62"/>
                <a:gd name="T2" fmla="*/ 14 w 29"/>
                <a:gd name="T3" fmla="*/ 28 h 62"/>
                <a:gd name="T4" fmla="*/ 29 w 29"/>
                <a:gd name="T5" fmla="*/ 0 h 62"/>
              </a:gdLst>
              <a:ahLst/>
              <a:cxnLst>
                <a:cxn ang="0">
                  <a:pos x="T0" y="T1"/>
                </a:cxn>
                <a:cxn ang="0">
                  <a:pos x="T2" y="T3"/>
                </a:cxn>
                <a:cxn ang="0">
                  <a:pos x="T4" y="T5"/>
                </a:cxn>
              </a:cxnLst>
              <a:rect l="0" t="0" r="r" b="b"/>
              <a:pathLst>
                <a:path w="29" h="62">
                  <a:moveTo>
                    <a:pt x="0" y="62"/>
                  </a:moveTo>
                  <a:lnTo>
                    <a:pt x="14" y="28"/>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077" name="Line 741"/>
            <p:cNvSpPr>
              <a:spLocks noChangeAspect="1" noChangeShapeType="1"/>
            </p:cNvSpPr>
            <p:nvPr/>
          </p:nvSpPr>
          <p:spPr bwMode="auto">
            <a:xfrm flipV="1">
              <a:off x="1542"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3078" name="Line 742"/>
            <p:cNvSpPr>
              <a:spLocks noChangeAspect="1" noChangeShapeType="1"/>
            </p:cNvSpPr>
            <p:nvPr/>
          </p:nvSpPr>
          <p:spPr bwMode="auto">
            <a:xfrm flipV="1">
              <a:off x="1560"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3079" name="Freeform 743"/>
            <p:cNvSpPr>
              <a:spLocks noChangeAspect="1"/>
            </p:cNvSpPr>
            <p:nvPr/>
          </p:nvSpPr>
          <p:spPr bwMode="auto">
            <a:xfrm>
              <a:off x="1578" y="769"/>
              <a:ext cx="22" cy="33"/>
            </a:xfrm>
            <a:custGeom>
              <a:avLst/>
              <a:gdLst>
                <a:gd name="T0" fmla="*/ 0 w 29"/>
                <a:gd name="T1" fmla="*/ 58 h 58"/>
                <a:gd name="T2" fmla="*/ 14 w 29"/>
                <a:gd name="T3" fmla="*/ 29 h 58"/>
                <a:gd name="T4" fmla="*/ 29 w 29"/>
                <a:gd name="T5" fmla="*/ 0 h 58"/>
              </a:gdLst>
              <a:ahLst/>
              <a:cxnLst>
                <a:cxn ang="0">
                  <a:pos x="T0" y="T1"/>
                </a:cxn>
                <a:cxn ang="0">
                  <a:pos x="T2" y="T3"/>
                </a:cxn>
                <a:cxn ang="0">
                  <a:pos x="T4" y="T5"/>
                </a:cxn>
              </a:cxnLst>
              <a:rect l="0" t="0" r="r" b="b"/>
              <a:pathLst>
                <a:path w="29" h="58">
                  <a:moveTo>
                    <a:pt x="0" y="58"/>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080" name="Line 744"/>
            <p:cNvSpPr>
              <a:spLocks noChangeAspect="1" noChangeShapeType="1"/>
            </p:cNvSpPr>
            <p:nvPr/>
          </p:nvSpPr>
          <p:spPr bwMode="auto">
            <a:xfrm flipV="1">
              <a:off x="1600"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3081" name="Freeform 745"/>
            <p:cNvSpPr>
              <a:spLocks noChangeAspect="1"/>
            </p:cNvSpPr>
            <p:nvPr/>
          </p:nvSpPr>
          <p:spPr bwMode="auto">
            <a:xfrm>
              <a:off x="1618" y="712"/>
              <a:ext cx="21" cy="27"/>
            </a:xfrm>
            <a:custGeom>
              <a:avLst/>
              <a:gdLst>
                <a:gd name="T0" fmla="*/ 0 w 28"/>
                <a:gd name="T1" fmla="*/ 48 h 48"/>
                <a:gd name="T2" fmla="*/ 14 w 28"/>
                <a:gd name="T3" fmla="*/ 24 h 48"/>
                <a:gd name="T4" fmla="*/ 28 w 28"/>
                <a:gd name="T5" fmla="*/ 0 h 48"/>
              </a:gdLst>
              <a:ahLst/>
              <a:cxnLst>
                <a:cxn ang="0">
                  <a:pos x="T0" y="T1"/>
                </a:cxn>
                <a:cxn ang="0">
                  <a:pos x="T2" y="T3"/>
                </a:cxn>
                <a:cxn ang="0">
                  <a:pos x="T4" y="T5"/>
                </a:cxn>
              </a:cxnLst>
              <a:rect l="0" t="0" r="r" b="b"/>
              <a:pathLst>
                <a:path w="28" h="48">
                  <a:moveTo>
                    <a:pt x="0" y="48"/>
                  </a:moveTo>
                  <a:lnTo>
                    <a:pt x="14" y="2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082" name="Freeform 746"/>
            <p:cNvSpPr>
              <a:spLocks noChangeAspect="1"/>
            </p:cNvSpPr>
            <p:nvPr/>
          </p:nvSpPr>
          <p:spPr bwMode="auto">
            <a:xfrm>
              <a:off x="1639" y="686"/>
              <a:ext cx="18" cy="26"/>
            </a:xfrm>
            <a:custGeom>
              <a:avLst/>
              <a:gdLst>
                <a:gd name="T0" fmla="*/ 0 w 24"/>
                <a:gd name="T1" fmla="*/ 47 h 47"/>
                <a:gd name="T2" fmla="*/ 10 w 24"/>
                <a:gd name="T3" fmla="*/ 24 h 47"/>
                <a:gd name="T4" fmla="*/ 24 w 24"/>
                <a:gd name="T5" fmla="*/ 0 h 47"/>
              </a:gdLst>
              <a:ahLst/>
              <a:cxnLst>
                <a:cxn ang="0">
                  <a:pos x="T0" y="T1"/>
                </a:cxn>
                <a:cxn ang="0">
                  <a:pos x="T2" y="T3"/>
                </a:cxn>
                <a:cxn ang="0">
                  <a:pos x="T4" y="T5"/>
                </a:cxn>
              </a:cxnLst>
              <a:rect l="0" t="0" r="r" b="b"/>
              <a:pathLst>
                <a:path w="24" h="47">
                  <a:moveTo>
                    <a:pt x="0" y="47"/>
                  </a:moveTo>
                  <a:lnTo>
                    <a:pt x="10" y="2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083" name="Freeform 747"/>
            <p:cNvSpPr>
              <a:spLocks noChangeAspect="1"/>
            </p:cNvSpPr>
            <p:nvPr/>
          </p:nvSpPr>
          <p:spPr bwMode="auto">
            <a:xfrm>
              <a:off x="1657" y="664"/>
              <a:ext cx="21" cy="22"/>
            </a:xfrm>
            <a:custGeom>
              <a:avLst/>
              <a:gdLst>
                <a:gd name="T0" fmla="*/ 0 w 29"/>
                <a:gd name="T1" fmla="*/ 39 h 39"/>
                <a:gd name="T2" fmla="*/ 15 w 29"/>
                <a:gd name="T3" fmla="*/ 19 h 39"/>
                <a:gd name="T4" fmla="*/ 29 w 29"/>
                <a:gd name="T5" fmla="*/ 0 h 39"/>
              </a:gdLst>
              <a:ahLst/>
              <a:cxnLst>
                <a:cxn ang="0">
                  <a:pos x="T0" y="T1"/>
                </a:cxn>
                <a:cxn ang="0">
                  <a:pos x="T2" y="T3"/>
                </a:cxn>
                <a:cxn ang="0">
                  <a:pos x="T4" y="T5"/>
                </a:cxn>
              </a:cxnLst>
              <a:rect l="0" t="0" r="r" b="b"/>
              <a:pathLst>
                <a:path w="29" h="39">
                  <a:moveTo>
                    <a:pt x="0" y="39"/>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084" name="Freeform 748"/>
            <p:cNvSpPr>
              <a:spLocks noChangeAspect="1"/>
            </p:cNvSpPr>
            <p:nvPr/>
          </p:nvSpPr>
          <p:spPr bwMode="auto">
            <a:xfrm>
              <a:off x="1678" y="643"/>
              <a:ext cx="18" cy="21"/>
            </a:xfrm>
            <a:custGeom>
              <a:avLst/>
              <a:gdLst>
                <a:gd name="T0" fmla="*/ 0 w 24"/>
                <a:gd name="T1" fmla="*/ 38 h 38"/>
                <a:gd name="T2" fmla="*/ 15 w 24"/>
                <a:gd name="T3" fmla="*/ 19 h 38"/>
                <a:gd name="T4" fmla="*/ 24 w 24"/>
                <a:gd name="T5" fmla="*/ 0 h 38"/>
              </a:gdLst>
              <a:ahLst/>
              <a:cxnLst>
                <a:cxn ang="0">
                  <a:pos x="T0" y="T1"/>
                </a:cxn>
                <a:cxn ang="0">
                  <a:pos x="T2" y="T3"/>
                </a:cxn>
                <a:cxn ang="0">
                  <a:pos x="T4" y="T5"/>
                </a:cxn>
              </a:cxnLst>
              <a:rect l="0" t="0" r="r" b="b"/>
              <a:pathLst>
                <a:path w="24" h="38">
                  <a:moveTo>
                    <a:pt x="0" y="38"/>
                  </a:moveTo>
                  <a:lnTo>
                    <a:pt x="15" y="19"/>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085" name="Freeform 749"/>
            <p:cNvSpPr>
              <a:spLocks noChangeAspect="1"/>
            </p:cNvSpPr>
            <p:nvPr/>
          </p:nvSpPr>
          <p:spPr bwMode="auto">
            <a:xfrm>
              <a:off x="1696" y="626"/>
              <a:ext cx="18" cy="17"/>
            </a:xfrm>
            <a:custGeom>
              <a:avLst/>
              <a:gdLst>
                <a:gd name="T0" fmla="*/ 0 w 24"/>
                <a:gd name="T1" fmla="*/ 29 h 29"/>
                <a:gd name="T2" fmla="*/ 10 w 24"/>
                <a:gd name="T3" fmla="*/ 14 h 29"/>
                <a:gd name="T4" fmla="*/ 24 w 24"/>
                <a:gd name="T5" fmla="*/ 0 h 29"/>
              </a:gdLst>
              <a:ahLst/>
              <a:cxnLst>
                <a:cxn ang="0">
                  <a:pos x="T0" y="T1"/>
                </a:cxn>
                <a:cxn ang="0">
                  <a:pos x="T2" y="T3"/>
                </a:cxn>
                <a:cxn ang="0">
                  <a:pos x="T4" y="T5"/>
                </a:cxn>
              </a:cxnLst>
              <a:rect l="0" t="0" r="r" b="b"/>
              <a:pathLst>
                <a:path w="24" h="29">
                  <a:moveTo>
                    <a:pt x="0" y="29"/>
                  </a:moveTo>
                  <a:lnTo>
                    <a:pt x="10" y="1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086" name="Freeform 750"/>
            <p:cNvSpPr>
              <a:spLocks noChangeAspect="1"/>
            </p:cNvSpPr>
            <p:nvPr/>
          </p:nvSpPr>
          <p:spPr bwMode="auto">
            <a:xfrm>
              <a:off x="1714" y="610"/>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087" name="Line 751"/>
            <p:cNvSpPr>
              <a:spLocks noChangeAspect="1" noChangeShapeType="1"/>
            </p:cNvSpPr>
            <p:nvPr/>
          </p:nvSpPr>
          <p:spPr bwMode="auto">
            <a:xfrm flipV="1">
              <a:off x="1736"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3088" name="Freeform 752"/>
            <p:cNvSpPr>
              <a:spLocks noChangeAspect="1"/>
            </p:cNvSpPr>
            <p:nvPr/>
          </p:nvSpPr>
          <p:spPr bwMode="auto">
            <a:xfrm>
              <a:off x="1754" y="591"/>
              <a:ext cx="22" cy="8"/>
            </a:xfrm>
            <a:custGeom>
              <a:avLst/>
              <a:gdLst>
                <a:gd name="T0" fmla="*/ 0 w 29"/>
                <a:gd name="T1" fmla="*/ 14 h 14"/>
                <a:gd name="T2" fmla="*/ 14 w 29"/>
                <a:gd name="T3" fmla="*/ 4 h 14"/>
                <a:gd name="T4" fmla="*/ 29 w 29"/>
                <a:gd name="T5" fmla="*/ 0 h 14"/>
              </a:gdLst>
              <a:ahLst/>
              <a:cxnLst>
                <a:cxn ang="0">
                  <a:pos x="T0" y="T1"/>
                </a:cxn>
                <a:cxn ang="0">
                  <a:pos x="T2" y="T3"/>
                </a:cxn>
                <a:cxn ang="0">
                  <a:pos x="T4" y="T5"/>
                </a:cxn>
              </a:cxnLst>
              <a:rect l="0" t="0" r="r" b="b"/>
              <a:pathLst>
                <a:path w="29" h="14">
                  <a:moveTo>
                    <a:pt x="0" y="14"/>
                  </a:moveTo>
                  <a:lnTo>
                    <a:pt x="14" y="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089" name="Freeform 753"/>
            <p:cNvSpPr>
              <a:spLocks noChangeAspect="1"/>
            </p:cNvSpPr>
            <p:nvPr/>
          </p:nvSpPr>
          <p:spPr bwMode="auto">
            <a:xfrm>
              <a:off x="1776" y="586"/>
              <a:ext cx="18" cy="5"/>
            </a:xfrm>
            <a:custGeom>
              <a:avLst/>
              <a:gdLst>
                <a:gd name="T0" fmla="*/ 0 w 24"/>
                <a:gd name="T1" fmla="*/ 10 h 10"/>
                <a:gd name="T2" fmla="*/ 14 w 24"/>
                <a:gd name="T3" fmla="*/ 5 h 10"/>
                <a:gd name="T4" fmla="*/ 24 w 24"/>
                <a:gd name="T5" fmla="*/ 0 h 10"/>
              </a:gdLst>
              <a:ahLst/>
              <a:cxnLst>
                <a:cxn ang="0">
                  <a:pos x="T0" y="T1"/>
                </a:cxn>
                <a:cxn ang="0">
                  <a:pos x="T2" y="T3"/>
                </a:cxn>
                <a:cxn ang="0">
                  <a:pos x="T4" y="T5"/>
                </a:cxn>
              </a:cxnLst>
              <a:rect l="0" t="0" r="r" b="b"/>
              <a:pathLst>
                <a:path w="24" h="10">
                  <a:moveTo>
                    <a:pt x="0" y="10"/>
                  </a:moveTo>
                  <a:lnTo>
                    <a:pt x="14" y="5"/>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090" name="Freeform 754"/>
            <p:cNvSpPr>
              <a:spLocks noChangeAspect="1"/>
            </p:cNvSpPr>
            <p:nvPr/>
          </p:nvSpPr>
          <p:spPr bwMode="auto">
            <a:xfrm>
              <a:off x="1794" y="586"/>
              <a:ext cx="18" cy="0"/>
            </a:xfrm>
            <a:custGeom>
              <a:avLst/>
              <a:gdLst>
                <a:gd name="T0" fmla="*/ 0 w 24"/>
                <a:gd name="T1" fmla="*/ 9 w 24"/>
                <a:gd name="T2" fmla="*/ 24 w 24"/>
              </a:gdLst>
              <a:ahLst/>
              <a:cxnLst>
                <a:cxn ang="0">
                  <a:pos x="T0" y="0"/>
                </a:cxn>
                <a:cxn ang="0">
                  <a:pos x="T1" y="0"/>
                </a:cxn>
                <a:cxn ang="0">
                  <a:pos x="T2" y="0"/>
                </a:cxn>
              </a:cxnLst>
              <a:rect l="0" t="0" r="r" b="b"/>
              <a:pathLst>
                <a:path w="24">
                  <a:moveTo>
                    <a:pt x="0" y="0"/>
                  </a:moveTo>
                  <a:lnTo>
                    <a:pt x="9"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091" name="Freeform 755"/>
            <p:cNvSpPr>
              <a:spLocks noChangeAspect="1"/>
            </p:cNvSpPr>
            <p:nvPr/>
          </p:nvSpPr>
          <p:spPr bwMode="auto">
            <a:xfrm>
              <a:off x="1812" y="586"/>
              <a:ext cx="21" cy="0"/>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092" name="Freeform 756"/>
            <p:cNvSpPr>
              <a:spLocks noChangeAspect="1"/>
            </p:cNvSpPr>
            <p:nvPr/>
          </p:nvSpPr>
          <p:spPr bwMode="auto">
            <a:xfrm>
              <a:off x="1833" y="586"/>
              <a:ext cx="18" cy="5"/>
            </a:xfrm>
            <a:custGeom>
              <a:avLst/>
              <a:gdLst>
                <a:gd name="T0" fmla="*/ 0 w 24"/>
                <a:gd name="T1" fmla="*/ 0 h 10"/>
                <a:gd name="T2" fmla="*/ 10 w 24"/>
                <a:gd name="T3" fmla="*/ 5 h 10"/>
                <a:gd name="T4" fmla="*/ 24 w 24"/>
                <a:gd name="T5" fmla="*/ 10 h 10"/>
              </a:gdLst>
              <a:ahLst/>
              <a:cxnLst>
                <a:cxn ang="0">
                  <a:pos x="T0" y="T1"/>
                </a:cxn>
                <a:cxn ang="0">
                  <a:pos x="T2" y="T3"/>
                </a:cxn>
                <a:cxn ang="0">
                  <a:pos x="T4" y="T5"/>
                </a:cxn>
              </a:cxnLst>
              <a:rect l="0" t="0" r="r" b="b"/>
              <a:pathLst>
                <a:path w="24" h="10">
                  <a:moveTo>
                    <a:pt x="0" y="0"/>
                  </a:moveTo>
                  <a:lnTo>
                    <a:pt x="10" y="5"/>
                  </a:lnTo>
                  <a:lnTo>
                    <a:pt x="24"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093" name="Freeform 757"/>
            <p:cNvSpPr>
              <a:spLocks noChangeAspect="1"/>
            </p:cNvSpPr>
            <p:nvPr/>
          </p:nvSpPr>
          <p:spPr bwMode="auto">
            <a:xfrm>
              <a:off x="1851" y="591"/>
              <a:ext cx="22" cy="8"/>
            </a:xfrm>
            <a:custGeom>
              <a:avLst/>
              <a:gdLst>
                <a:gd name="T0" fmla="*/ 0 w 29"/>
                <a:gd name="T1" fmla="*/ 0 h 14"/>
                <a:gd name="T2" fmla="*/ 15 w 29"/>
                <a:gd name="T3" fmla="*/ 4 h 14"/>
                <a:gd name="T4" fmla="*/ 29 w 29"/>
                <a:gd name="T5" fmla="*/ 14 h 14"/>
              </a:gdLst>
              <a:ahLst/>
              <a:cxnLst>
                <a:cxn ang="0">
                  <a:pos x="T0" y="T1"/>
                </a:cxn>
                <a:cxn ang="0">
                  <a:pos x="T2" y="T3"/>
                </a:cxn>
                <a:cxn ang="0">
                  <a:pos x="T4" y="T5"/>
                </a:cxn>
              </a:cxnLst>
              <a:rect l="0" t="0" r="r" b="b"/>
              <a:pathLst>
                <a:path w="29" h="14">
                  <a:moveTo>
                    <a:pt x="0" y="0"/>
                  </a:moveTo>
                  <a:lnTo>
                    <a:pt x="15" y="4"/>
                  </a:lnTo>
                  <a:lnTo>
                    <a:pt x="29" y="1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094" name="Line 758"/>
            <p:cNvSpPr>
              <a:spLocks noChangeAspect="1" noChangeShapeType="1"/>
            </p:cNvSpPr>
            <p:nvPr/>
          </p:nvSpPr>
          <p:spPr bwMode="auto">
            <a:xfrm>
              <a:off x="1873"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3095" name="Freeform 759"/>
            <p:cNvSpPr>
              <a:spLocks noChangeAspect="1"/>
            </p:cNvSpPr>
            <p:nvPr/>
          </p:nvSpPr>
          <p:spPr bwMode="auto">
            <a:xfrm>
              <a:off x="1891" y="610"/>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096" name="Freeform 760"/>
            <p:cNvSpPr>
              <a:spLocks noChangeAspect="1"/>
            </p:cNvSpPr>
            <p:nvPr/>
          </p:nvSpPr>
          <p:spPr bwMode="auto">
            <a:xfrm>
              <a:off x="1913" y="626"/>
              <a:ext cx="18" cy="17"/>
            </a:xfrm>
            <a:custGeom>
              <a:avLst/>
              <a:gdLst>
                <a:gd name="T0" fmla="*/ 0 w 24"/>
                <a:gd name="T1" fmla="*/ 0 h 29"/>
                <a:gd name="T2" fmla="*/ 14 w 24"/>
                <a:gd name="T3" fmla="*/ 14 h 29"/>
                <a:gd name="T4" fmla="*/ 24 w 24"/>
                <a:gd name="T5" fmla="*/ 29 h 29"/>
              </a:gdLst>
              <a:ahLst/>
              <a:cxnLst>
                <a:cxn ang="0">
                  <a:pos x="T0" y="T1"/>
                </a:cxn>
                <a:cxn ang="0">
                  <a:pos x="T2" y="T3"/>
                </a:cxn>
                <a:cxn ang="0">
                  <a:pos x="T4" y="T5"/>
                </a:cxn>
              </a:cxnLst>
              <a:rect l="0" t="0" r="r" b="b"/>
              <a:pathLst>
                <a:path w="24" h="29">
                  <a:moveTo>
                    <a:pt x="0" y="0"/>
                  </a:moveTo>
                  <a:lnTo>
                    <a:pt x="14" y="14"/>
                  </a:lnTo>
                  <a:lnTo>
                    <a:pt x="24"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097" name="Freeform 761"/>
            <p:cNvSpPr>
              <a:spLocks noChangeAspect="1"/>
            </p:cNvSpPr>
            <p:nvPr/>
          </p:nvSpPr>
          <p:spPr bwMode="auto">
            <a:xfrm>
              <a:off x="1931" y="643"/>
              <a:ext cx="18" cy="21"/>
            </a:xfrm>
            <a:custGeom>
              <a:avLst/>
              <a:gdLst>
                <a:gd name="T0" fmla="*/ 0 w 24"/>
                <a:gd name="T1" fmla="*/ 0 h 38"/>
                <a:gd name="T2" fmla="*/ 9 w 24"/>
                <a:gd name="T3" fmla="*/ 19 h 38"/>
                <a:gd name="T4" fmla="*/ 24 w 24"/>
                <a:gd name="T5" fmla="*/ 38 h 38"/>
              </a:gdLst>
              <a:ahLst/>
              <a:cxnLst>
                <a:cxn ang="0">
                  <a:pos x="T0" y="T1"/>
                </a:cxn>
                <a:cxn ang="0">
                  <a:pos x="T2" y="T3"/>
                </a:cxn>
                <a:cxn ang="0">
                  <a:pos x="T4" y="T5"/>
                </a:cxn>
              </a:cxnLst>
              <a:rect l="0" t="0" r="r" b="b"/>
              <a:pathLst>
                <a:path w="24" h="38">
                  <a:moveTo>
                    <a:pt x="0" y="0"/>
                  </a:moveTo>
                  <a:lnTo>
                    <a:pt x="9" y="19"/>
                  </a:lnTo>
                  <a:lnTo>
                    <a:pt x="24" y="3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098" name="Freeform 762"/>
            <p:cNvSpPr>
              <a:spLocks noChangeAspect="1"/>
            </p:cNvSpPr>
            <p:nvPr/>
          </p:nvSpPr>
          <p:spPr bwMode="auto">
            <a:xfrm>
              <a:off x="1949" y="664"/>
              <a:ext cx="21" cy="22"/>
            </a:xfrm>
            <a:custGeom>
              <a:avLst/>
              <a:gdLst>
                <a:gd name="T0" fmla="*/ 0 w 29"/>
                <a:gd name="T1" fmla="*/ 0 h 39"/>
                <a:gd name="T2" fmla="*/ 14 w 29"/>
                <a:gd name="T3" fmla="*/ 19 h 39"/>
                <a:gd name="T4" fmla="*/ 29 w 29"/>
                <a:gd name="T5" fmla="*/ 39 h 39"/>
              </a:gdLst>
              <a:ahLst/>
              <a:cxnLst>
                <a:cxn ang="0">
                  <a:pos x="T0" y="T1"/>
                </a:cxn>
                <a:cxn ang="0">
                  <a:pos x="T2" y="T3"/>
                </a:cxn>
                <a:cxn ang="0">
                  <a:pos x="T4" y="T5"/>
                </a:cxn>
              </a:cxnLst>
              <a:rect l="0" t="0" r="r" b="b"/>
              <a:pathLst>
                <a:path w="29" h="39">
                  <a:moveTo>
                    <a:pt x="0" y="0"/>
                  </a:moveTo>
                  <a:lnTo>
                    <a:pt x="14" y="19"/>
                  </a:lnTo>
                  <a:lnTo>
                    <a:pt x="29" y="3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099" name="Freeform 763"/>
            <p:cNvSpPr>
              <a:spLocks noChangeAspect="1"/>
            </p:cNvSpPr>
            <p:nvPr/>
          </p:nvSpPr>
          <p:spPr bwMode="auto">
            <a:xfrm>
              <a:off x="1970" y="686"/>
              <a:ext cx="18" cy="26"/>
            </a:xfrm>
            <a:custGeom>
              <a:avLst/>
              <a:gdLst>
                <a:gd name="T0" fmla="*/ 0 w 24"/>
                <a:gd name="T1" fmla="*/ 0 h 47"/>
                <a:gd name="T2" fmla="*/ 9 w 24"/>
                <a:gd name="T3" fmla="*/ 24 h 47"/>
                <a:gd name="T4" fmla="*/ 24 w 24"/>
                <a:gd name="T5" fmla="*/ 47 h 47"/>
              </a:gdLst>
              <a:ahLst/>
              <a:cxnLst>
                <a:cxn ang="0">
                  <a:pos x="T0" y="T1"/>
                </a:cxn>
                <a:cxn ang="0">
                  <a:pos x="T2" y="T3"/>
                </a:cxn>
                <a:cxn ang="0">
                  <a:pos x="T4" y="T5"/>
                </a:cxn>
              </a:cxnLst>
              <a:rect l="0" t="0" r="r" b="b"/>
              <a:pathLst>
                <a:path w="24" h="47">
                  <a:moveTo>
                    <a:pt x="0" y="0"/>
                  </a:moveTo>
                  <a:lnTo>
                    <a:pt x="9" y="24"/>
                  </a:lnTo>
                  <a:lnTo>
                    <a:pt x="24" y="4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100" name="Freeform 764"/>
            <p:cNvSpPr>
              <a:spLocks noChangeAspect="1"/>
            </p:cNvSpPr>
            <p:nvPr/>
          </p:nvSpPr>
          <p:spPr bwMode="auto">
            <a:xfrm>
              <a:off x="1988" y="712"/>
              <a:ext cx="21" cy="27"/>
            </a:xfrm>
            <a:custGeom>
              <a:avLst/>
              <a:gdLst>
                <a:gd name="T0" fmla="*/ 0 w 28"/>
                <a:gd name="T1" fmla="*/ 0 h 48"/>
                <a:gd name="T2" fmla="*/ 14 w 28"/>
                <a:gd name="T3" fmla="*/ 24 h 48"/>
                <a:gd name="T4" fmla="*/ 28 w 28"/>
                <a:gd name="T5" fmla="*/ 48 h 48"/>
              </a:gdLst>
              <a:ahLst/>
              <a:cxnLst>
                <a:cxn ang="0">
                  <a:pos x="T0" y="T1"/>
                </a:cxn>
                <a:cxn ang="0">
                  <a:pos x="T2" y="T3"/>
                </a:cxn>
                <a:cxn ang="0">
                  <a:pos x="T4" y="T5"/>
                </a:cxn>
              </a:cxnLst>
              <a:rect l="0" t="0" r="r" b="b"/>
              <a:pathLst>
                <a:path w="28" h="48">
                  <a:moveTo>
                    <a:pt x="0" y="0"/>
                  </a:moveTo>
                  <a:lnTo>
                    <a:pt x="14" y="24"/>
                  </a:lnTo>
                  <a:lnTo>
                    <a:pt x="28"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101" name="Line 765"/>
            <p:cNvSpPr>
              <a:spLocks noChangeAspect="1" noChangeShapeType="1"/>
            </p:cNvSpPr>
            <p:nvPr/>
          </p:nvSpPr>
          <p:spPr bwMode="auto">
            <a:xfrm>
              <a:off x="2009"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3102" name="Freeform 766"/>
            <p:cNvSpPr>
              <a:spLocks noChangeAspect="1"/>
            </p:cNvSpPr>
            <p:nvPr/>
          </p:nvSpPr>
          <p:spPr bwMode="auto">
            <a:xfrm>
              <a:off x="2027" y="769"/>
              <a:ext cx="22" cy="33"/>
            </a:xfrm>
            <a:custGeom>
              <a:avLst/>
              <a:gdLst>
                <a:gd name="T0" fmla="*/ 0 w 29"/>
                <a:gd name="T1" fmla="*/ 0 h 58"/>
                <a:gd name="T2" fmla="*/ 15 w 29"/>
                <a:gd name="T3" fmla="*/ 29 h 58"/>
                <a:gd name="T4" fmla="*/ 29 w 29"/>
                <a:gd name="T5" fmla="*/ 58 h 58"/>
              </a:gdLst>
              <a:ahLst/>
              <a:cxnLst>
                <a:cxn ang="0">
                  <a:pos x="T0" y="T1"/>
                </a:cxn>
                <a:cxn ang="0">
                  <a:pos x="T2" y="T3"/>
                </a:cxn>
                <a:cxn ang="0">
                  <a:pos x="T4" y="T5"/>
                </a:cxn>
              </a:cxnLst>
              <a:rect l="0" t="0" r="r" b="b"/>
              <a:pathLst>
                <a:path w="29" h="58">
                  <a:moveTo>
                    <a:pt x="0" y="0"/>
                  </a:moveTo>
                  <a:lnTo>
                    <a:pt x="15"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103" name="Line 767"/>
            <p:cNvSpPr>
              <a:spLocks noChangeAspect="1" noChangeShapeType="1"/>
            </p:cNvSpPr>
            <p:nvPr/>
          </p:nvSpPr>
          <p:spPr bwMode="auto">
            <a:xfrm>
              <a:off x="2049"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3104" name="Line 768"/>
            <p:cNvSpPr>
              <a:spLocks noChangeAspect="1" noChangeShapeType="1"/>
            </p:cNvSpPr>
            <p:nvPr/>
          </p:nvSpPr>
          <p:spPr bwMode="auto">
            <a:xfrm>
              <a:off x="2067"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3105" name="Freeform 769"/>
            <p:cNvSpPr>
              <a:spLocks noChangeAspect="1"/>
            </p:cNvSpPr>
            <p:nvPr/>
          </p:nvSpPr>
          <p:spPr bwMode="auto">
            <a:xfrm>
              <a:off x="2085" y="872"/>
              <a:ext cx="22" cy="35"/>
            </a:xfrm>
            <a:custGeom>
              <a:avLst/>
              <a:gdLst>
                <a:gd name="T0" fmla="*/ 0 w 29"/>
                <a:gd name="T1" fmla="*/ 0 h 62"/>
                <a:gd name="T2" fmla="*/ 15 w 29"/>
                <a:gd name="T3" fmla="*/ 28 h 62"/>
                <a:gd name="T4" fmla="*/ 29 w 29"/>
                <a:gd name="T5" fmla="*/ 62 h 62"/>
              </a:gdLst>
              <a:ahLst/>
              <a:cxnLst>
                <a:cxn ang="0">
                  <a:pos x="T0" y="T1"/>
                </a:cxn>
                <a:cxn ang="0">
                  <a:pos x="T2" y="T3"/>
                </a:cxn>
                <a:cxn ang="0">
                  <a:pos x="T4" y="T5"/>
                </a:cxn>
              </a:cxnLst>
              <a:rect l="0" t="0" r="r" b="b"/>
              <a:pathLst>
                <a:path w="29" h="62">
                  <a:moveTo>
                    <a:pt x="0" y="0"/>
                  </a:moveTo>
                  <a:lnTo>
                    <a:pt x="15" y="28"/>
                  </a:lnTo>
                  <a:lnTo>
                    <a:pt x="29" y="6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106" name="Line 770"/>
            <p:cNvSpPr>
              <a:spLocks noChangeAspect="1" noChangeShapeType="1"/>
            </p:cNvSpPr>
            <p:nvPr/>
          </p:nvSpPr>
          <p:spPr bwMode="auto">
            <a:xfrm>
              <a:off x="2107"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3107" name="Freeform 771"/>
            <p:cNvSpPr>
              <a:spLocks noChangeAspect="1"/>
            </p:cNvSpPr>
            <p:nvPr/>
          </p:nvSpPr>
          <p:spPr bwMode="auto">
            <a:xfrm>
              <a:off x="2125" y="945"/>
              <a:ext cx="22" cy="40"/>
            </a:xfrm>
            <a:custGeom>
              <a:avLst/>
              <a:gdLst>
                <a:gd name="T0" fmla="*/ 0 w 29"/>
                <a:gd name="T1" fmla="*/ 0 h 72"/>
                <a:gd name="T2" fmla="*/ 14 w 29"/>
                <a:gd name="T3" fmla="*/ 34 h 72"/>
                <a:gd name="T4" fmla="*/ 29 w 29"/>
                <a:gd name="T5" fmla="*/ 72 h 72"/>
              </a:gdLst>
              <a:ahLst/>
              <a:cxnLst>
                <a:cxn ang="0">
                  <a:pos x="T0" y="T1"/>
                </a:cxn>
                <a:cxn ang="0">
                  <a:pos x="T2" y="T3"/>
                </a:cxn>
                <a:cxn ang="0">
                  <a:pos x="T4" y="T5"/>
                </a:cxn>
              </a:cxnLst>
              <a:rect l="0" t="0" r="r" b="b"/>
              <a:pathLst>
                <a:path w="29" h="72">
                  <a:moveTo>
                    <a:pt x="0" y="0"/>
                  </a:moveTo>
                  <a:lnTo>
                    <a:pt x="14" y="34"/>
                  </a:lnTo>
                  <a:lnTo>
                    <a:pt x="29"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108" name="Line 772"/>
            <p:cNvSpPr>
              <a:spLocks noChangeAspect="1" noChangeShapeType="1"/>
            </p:cNvSpPr>
            <p:nvPr/>
          </p:nvSpPr>
          <p:spPr bwMode="auto">
            <a:xfrm>
              <a:off x="2147"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3109" name="Line 773"/>
            <p:cNvSpPr>
              <a:spLocks noChangeAspect="1" noChangeShapeType="1"/>
            </p:cNvSpPr>
            <p:nvPr/>
          </p:nvSpPr>
          <p:spPr bwMode="auto">
            <a:xfrm>
              <a:off x="2165"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3110" name="Freeform 774"/>
            <p:cNvSpPr>
              <a:spLocks noChangeAspect="1"/>
            </p:cNvSpPr>
            <p:nvPr/>
          </p:nvSpPr>
          <p:spPr bwMode="auto">
            <a:xfrm>
              <a:off x="2183" y="1063"/>
              <a:ext cx="21" cy="41"/>
            </a:xfrm>
            <a:custGeom>
              <a:avLst/>
              <a:gdLst>
                <a:gd name="T0" fmla="*/ 0 w 28"/>
                <a:gd name="T1" fmla="*/ 0 h 72"/>
                <a:gd name="T2" fmla="*/ 14 w 28"/>
                <a:gd name="T3" fmla="*/ 34 h 72"/>
                <a:gd name="T4" fmla="*/ 28 w 28"/>
                <a:gd name="T5" fmla="*/ 72 h 72"/>
              </a:gdLst>
              <a:ahLst/>
              <a:cxnLst>
                <a:cxn ang="0">
                  <a:pos x="T0" y="T1"/>
                </a:cxn>
                <a:cxn ang="0">
                  <a:pos x="T2" y="T3"/>
                </a:cxn>
                <a:cxn ang="0">
                  <a:pos x="T4" y="T5"/>
                </a:cxn>
              </a:cxnLst>
              <a:rect l="0" t="0" r="r" b="b"/>
              <a:pathLst>
                <a:path w="28" h="72">
                  <a:moveTo>
                    <a:pt x="0" y="0"/>
                  </a:moveTo>
                  <a:lnTo>
                    <a:pt x="14" y="34"/>
                  </a:lnTo>
                  <a:lnTo>
                    <a:pt x="28"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111" name="Line 775"/>
            <p:cNvSpPr>
              <a:spLocks noChangeAspect="1" noChangeShapeType="1"/>
            </p:cNvSpPr>
            <p:nvPr/>
          </p:nvSpPr>
          <p:spPr bwMode="auto">
            <a:xfrm>
              <a:off x="2204"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3112" name="Freeform 776"/>
            <p:cNvSpPr>
              <a:spLocks noChangeAspect="1"/>
            </p:cNvSpPr>
            <p:nvPr/>
          </p:nvSpPr>
          <p:spPr bwMode="auto">
            <a:xfrm>
              <a:off x="2222" y="1144"/>
              <a:ext cx="22"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113" name="Freeform 777"/>
            <p:cNvSpPr>
              <a:spLocks noChangeAspect="1"/>
            </p:cNvSpPr>
            <p:nvPr/>
          </p:nvSpPr>
          <p:spPr bwMode="auto">
            <a:xfrm>
              <a:off x="2244" y="1182"/>
              <a:ext cx="18" cy="40"/>
            </a:xfrm>
            <a:custGeom>
              <a:avLst/>
              <a:gdLst>
                <a:gd name="T0" fmla="*/ 0 w 24"/>
                <a:gd name="T1" fmla="*/ 0 h 72"/>
                <a:gd name="T2" fmla="*/ 10 w 24"/>
                <a:gd name="T3" fmla="*/ 34 h 72"/>
                <a:gd name="T4" fmla="*/ 24 w 24"/>
                <a:gd name="T5" fmla="*/ 72 h 72"/>
              </a:gdLst>
              <a:ahLst/>
              <a:cxnLst>
                <a:cxn ang="0">
                  <a:pos x="T0" y="T1"/>
                </a:cxn>
                <a:cxn ang="0">
                  <a:pos x="T2" y="T3"/>
                </a:cxn>
                <a:cxn ang="0">
                  <a:pos x="T4" y="T5"/>
                </a:cxn>
              </a:cxnLst>
              <a:rect l="0" t="0" r="r" b="b"/>
              <a:pathLst>
                <a:path w="24" h="72">
                  <a:moveTo>
                    <a:pt x="0" y="0"/>
                  </a:moveTo>
                  <a:lnTo>
                    <a:pt x="10" y="34"/>
                  </a:lnTo>
                  <a:lnTo>
                    <a:pt x="24"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114" name="Freeform 778"/>
            <p:cNvSpPr>
              <a:spLocks noChangeAspect="1"/>
            </p:cNvSpPr>
            <p:nvPr/>
          </p:nvSpPr>
          <p:spPr bwMode="auto">
            <a:xfrm>
              <a:off x="2262" y="1222"/>
              <a:ext cx="21"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115" name="Line 779"/>
            <p:cNvSpPr>
              <a:spLocks noChangeAspect="1" noChangeShapeType="1"/>
            </p:cNvSpPr>
            <p:nvPr/>
          </p:nvSpPr>
          <p:spPr bwMode="auto">
            <a:xfrm>
              <a:off x="2283"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3116" name="Line 780"/>
            <p:cNvSpPr>
              <a:spLocks noChangeAspect="1" noChangeShapeType="1"/>
            </p:cNvSpPr>
            <p:nvPr/>
          </p:nvSpPr>
          <p:spPr bwMode="auto">
            <a:xfrm>
              <a:off x="2301"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3117" name="Freeform 781"/>
            <p:cNvSpPr>
              <a:spLocks noChangeAspect="1"/>
            </p:cNvSpPr>
            <p:nvPr/>
          </p:nvSpPr>
          <p:spPr bwMode="auto">
            <a:xfrm>
              <a:off x="2319" y="1336"/>
              <a:ext cx="22" cy="38"/>
            </a:xfrm>
            <a:custGeom>
              <a:avLst/>
              <a:gdLst>
                <a:gd name="T0" fmla="*/ 0 w 29"/>
                <a:gd name="T1" fmla="*/ 0 h 67"/>
                <a:gd name="T2" fmla="*/ 14 w 29"/>
                <a:gd name="T3" fmla="*/ 33 h 67"/>
                <a:gd name="T4" fmla="*/ 29 w 29"/>
                <a:gd name="T5" fmla="*/ 67 h 67"/>
              </a:gdLst>
              <a:ahLst/>
              <a:cxnLst>
                <a:cxn ang="0">
                  <a:pos x="T0" y="T1"/>
                </a:cxn>
                <a:cxn ang="0">
                  <a:pos x="T2" y="T3"/>
                </a:cxn>
                <a:cxn ang="0">
                  <a:pos x="T4" y="T5"/>
                </a:cxn>
              </a:cxnLst>
              <a:rect l="0" t="0" r="r" b="b"/>
              <a:pathLst>
                <a:path w="29" h="67">
                  <a:moveTo>
                    <a:pt x="0" y="0"/>
                  </a:moveTo>
                  <a:lnTo>
                    <a:pt x="14" y="33"/>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118" name="Line 782"/>
            <p:cNvSpPr>
              <a:spLocks noChangeAspect="1" noChangeShapeType="1"/>
            </p:cNvSpPr>
            <p:nvPr/>
          </p:nvSpPr>
          <p:spPr bwMode="auto">
            <a:xfrm>
              <a:off x="2341"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3119" name="Freeform 783"/>
            <p:cNvSpPr>
              <a:spLocks noChangeAspect="1"/>
            </p:cNvSpPr>
            <p:nvPr/>
          </p:nvSpPr>
          <p:spPr bwMode="auto">
            <a:xfrm>
              <a:off x="2359" y="1409"/>
              <a:ext cx="22" cy="32"/>
            </a:xfrm>
            <a:custGeom>
              <a:avLst/>
              <a:gdLst>
                <a:gd name="T0" fmla="*/ 0 w 29"/>
                <a:gd name="T1" fmla="*/ 0 h 58"/>
                <a:gd name="T2" fmla="*/ 14 w 29"/>
                <a:gd name="T3" fmla="*/ 29 h 58"/>
                <a:gd name="T4" fmla="*/ 29 w 29"/>
                <a:gd name="T5" fmla="*/ 58 h 58"/>
              </a:gdLst>
              <a:ahLst/>
              <a:cxnLst>
                <a:cxn ang="0">
                  <a:pos x="T0" y="T1"/>
                </a:cxn>
                <a:cxn ang="0">
                  <a:pos x="T2" y="T3"/>
                </a:cxn>
                <a:cxn ang="0">
                  <a:pos x="T4" y="T5"/>
                </a:cxn>
              </a:cxnLst>
              <a:rect l="0" t="0" r="r" b="b"/>
              <a:pathLst>
                <a:path w="29" h="58">
                  <a:moveTo>
                    <a:pt x="0" y="0"/>
                  </a:moveTo>
                  <a:lnTo>
                    <a:pt x="14"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120" name="Line 784"/>
            <p:cNvSpPr>
              <a:spLocks noChangeAspect="1" noChangeShapeType="1"/>
            </p:cNvSpPr>
            <p:nvPr/>
          </p:nvSpPr>
          <p:spPr bwMode="auto">
            <a:xfrm>
              <a:off x="2381"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3121" name="Line 785"/>
            <p:cNvSpPr>
              <a:spLocks noChangeAspect="1" noChangeShapeType="1"/>
            </p:cNvSpPr>
            <p:nvPr/>
          </p:nvSpPr>
          <p:spPr bwMode="auto">
            <a:xfrm>
              <a:off x="2399"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3122" name="Freeform 786"/>
            <p:cNvSpPr>
              <a:spLocks noChangeAspect="1"/>
            </p:cNvSpPr>
            <p:nvPr/>
          </p:nvSpPr>
          <p:spPr bwMode="auto">
            <a:xfrm>
              <a:off x="2416" y="1506"/>
              <a:ext cx="22" cy="30"/>
            </a:xfrm>
            <a:custGeom>
              <a:avLst/>
              <a:gdLst>
                <a:gd name="T0" fmla="*/ 0 w 29"/>
                <a:gd name="T1" fmla="*/ 0 h 53"/>
                <a:gd name="T2" fmla="*/ 15 w 29"/>
                <a:gd name="T3" fmla="*/ 29 h 53"/>
                <a:gd name="T4" fmla="*/ 29 w 29"/>
                <a:gd name="T5" fmla="*/ 53 h 53"/>
              </a:gdLst>
              <a:ahLst/>
              <a:cxnLst>
                <a:cxn ang="0">
                  <a:pos x="T0" y="T1"/>
                </a:cxn>
                <a:cxn ang="0">
                  <a:pos x="T2" y="T3"/>
                </a:cxn>
                <a:cxn ang="0">
                  <a:pos x="T4" y="T5"/>
                </a:cxn>
              </a:cxnLst>
              <a:rect l="0" t="0" r="r" b="b"/>
              <a:pathLst>
                <a:path w="29" h="53">
                  <a:moveTo>
                    <a:pt x="0" y="0"/>
                  </a:moveTo>
                  <a:lnTo>
                    <a:pt x="15" y="29"/>
                  </a:lnTo>
                  <a:lnTo>
                    <a:pt x="29" y="5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123" name="Line 787"/>
            <p:cNvSpPr>
              <a:spLocks noChangeAspect="1" noChangeShapeType="1"/>
            </p:cNvSpPr>
            <p:nvPr/>
          </p:nvSpPr>
          <p:spPr bwMode="auto">
            <a:xfrm>
              <a:off x="2438"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3124" name="Freeform 788"/>
            <p:cNvSpPr>
              <a:spLocks noChangeAspect="1"/>
            </p:cNvSpPr>
            <p:nvPr/>
          </p:nvSpPr>
          <p:spPr bwMode="auto">
            <a:xfrm>
              <a:off x="2456" y="1566"/>
              <a:ext cx="22" cy="27"/>
            </a:xfrm>
            <a:custGeom>
              <a:avLst/>
              <a:gdLst>
                <a:gd name="T0" fmla="*/ 0 w 29"/>
                <a:gd name="T1" fmla="*/ 0 h 48"/>
                <a:gd name="T2" fmla="*/ 15 w 29"/>
                <a:gd name="T3" fmla="*/ 24 h 48"/>
                <a:gd name="T4" fmla="*/ 29 w 29"/>
                <a:gd name="T5" fmla="*/ 48 h 48"/>
              </a:gdLst>
              <a:ahLst/>
              <a:cxnLst>
                <a:cxn ang="0">
                  <a:pos x="T0" y="T1"/>
                </a:cxn>
                <a:cxn ang="0">
                  <a:pos x="T2" y="T3"/>
                </a:cxn>
                <a:cxn ang="0">
                  <a:pos x="T4" y="T5"/>
                </a:cxn>
              </a:cxnLst>
              <a:rect l="0" t="0" r="r" b="b"/>
              <a:pathLst>
                <a:path w="29" h="48">
                  <a:moveTo>
                    <a:pt x="0" y="0"/>
                  </a:moveTo>
                  <a:lnTo>
                    <a:pt x="15" y="24"/>
                  </a:lnTo>
                  <a:lnTo>
                    <a:pt x="29"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125" name="Line 789"/>
            <p:cNvSpPr>
              <a:spLocks noChangeAspect="1" noChangeShapeType="1"/>
            </p:cNvSpPr>
            <p:nvPr/>
          </p:nvSpPr>
          <p:spPr bwMode="auto">
            <a:xfrm>
              <a:off x="2478"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3126" name="Freeform 790"/>
            <p:cNvSpPr>
              <a:spLocks noChangeAspect="1"/>
            </p:cNvSpPr>
            <p:nvPr/>
          </p:nvSpPr>
          <p:spPr bwMode="auto">
            <a:xfrm>
              <a:off x="2496" y="1617"/>
              <a:ext cx="22" cy="24"/>
            </a:xfrm>
            <a:custGeom>
              <a:avLst/>
              <a:gdLst>
                <a:gd name="T0" fmla="*/ 0 w 29"/>
                <a:gd name="T1" fmla="*/ 0 h 43"/>
                <a:gd name="T2" fmla="*/ 14 w 29"/>
                <a:gd name="T3" fmla="*/ 19 h 43"/>
                <a:gd name="T4" fmla="*/ 29 w 29"/>
                <a:gd name="T5" fmla="*/ 43 h 43"/>
              </a:gdLst>
              <a:ahLst/>
              <a:cxnLst>
                <a:cxn ang="0">
                  <a:pos x="T0" y="T1"/>
                </a:cxn>
                <a:cxn ang="0">
                  <a:pos x="T2" y="T3"/>
                </a:cxn>
                <a:cxn ang="0">
                  <a:pos x="T4" y="T5"/>
                </a:cxn>
              </a:cxnLst>
              <a:rect l="0" t="0" r="r" b="b"/>
              <a:pathLst>
                <a:path w="29" h="43">
                  <a:moveTo>
                    <a:pt x="0" y="0"/>
                  </a:moveTo>
                  <a:lnTo>
                    <a:pt x="14" y="19"/>
                  </a:lnTo>
                  <a:lnTo>
                    <a:pt x="29" y="4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127" name="Line 791"/>
            <p:cNvSpPr>
              <a:spLocks noChangeAspect="1" noChangeShapeType="1"/>
            </p:cNvSpPr>
            <p:nvPr/>
          </p:nvSpPr>
          <p:spPr bwMode="auto">
            <a:xfrm>
              <a:off x="2518"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3128" name="Line 792"/>
            <p:cNvSpPr>
              <a:spLocks noChangeAspect="1" noChangeShapeType="1"/>
            </p:cNvSpPr>
            <p:nvPr/>
          </p:nvSpPr>
          <p:spPr bwMode="auto">
            <a:xfrm>
              <a:off x="2536"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3129" name="Freeform 793"/>
            <p:cNvSpPr>
              <a:spLocks noChangeAspect="1"/>
            </p:cNvSpPr>
            <p:nvPr/>
          </p:nvSpPr>
          <p:spPr bwMode="auto">
            <a:xfrm>
              <a:off x="2554" y="1686"/>
              <a:ext cx="21" cy="20"/>
            </a:xfrm>
            <a:custGeom>
              <a:avLst/>
              <a:gdLst>
                <a:gd name="T0" fmla="*/ 0 w 29"/>
                <a:gd name="T1" fmla="*/ 0 h 34"/>
                <a:gd name="T2" fmla="*/ 14 w 29"/>
                <a:gd name="T3" fmla="*/ 20 h 34"/>
                <a:gd name="T4" fmla="*/ 29 w 29"/>
                <a:gd name="T5" fmla="*/ 34 h 34"/>
              </a:gdLst>
              <a:ahLst/>
              <a:cxnLst>
                <a:cxn ang="0">
                  <a:pos x="T0" y="T1"/>
                </a:cxn>
                <a:cxn ang="0">
                  <a:pos x="T2" y="T3"/>
                </a:cxn>
                <a:cxn ang="0">
                  <a:pos x="T4" y="T5"/>
                </a:cxn>
              </a:cxnLst>
              <a:rect l="0" t="0" r="r" b="b"/>
              <a:pathLst>
                <a:path w="29" h="34">
                  <a:moveTo>
                    <a:pt x="0" y="0"/>
                  </a:moveTo>
                  <a:lnTo>
                    <a:pt x="14" y="20"/>
                  </a:lnTo>
                  <a:lnTo>
                    <a:pt x="29" y="3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130" name="Line 794"/>
            <p:cNvSpPr>
              <a:spLocks noChangeAspect="1" noChangeShapeType="1"/>
            </p:cNvSpPr>
            <p:nvPr/>
          </p:nvSpPr>
          <p:spPr bwMode="auto">
            <a:xfrm>
              <a:off x="2575"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3131" name="Freeform 795"/>
            <p:cNvSpPr>
              <a:spLocks noChangeAspect="1"/>
            </p:cNvSpPr>
            <p:nvPr/>
          </p:nvSpPr>
          <p:spPr bwMode="auto">
            <a:xfrm>
              <a:off x="2593" y="1725"/>
              <a:ext cx="21" cy="15"/>
            </a:xfrm>
            <a:custGeom>
              <a:avLst/>
              <a:gdLst>
                <a:gd name="T0" fmla="*/ 0 w 28"/>
                <a:gd name="T1" fmla="*/ 0 h 28"/>
                <a:gd name="T2" fmla="*/ 14 w 28"/>
                <a:gd name="T3" fmla="*/ 14 h 28"/>
                <a:gd name="T4" fmla="*/ 28 w 28"/>
                <a:gd name="T5" fmla="*/ 28 h 28"/>
              </a:gdLst>
              <a:ahLst/>
              <a:cxnLst>
                <a:cxn ang="0">
                  <a:pos x="T0" y="T1"/>
                </a:cxn>
                <a:cxn ang="0">
                  <a:pos x="T2" y="T3"/>
                </a:cxn>
                <a:cxn ang="0">
                  <a:pos x="T4" y="T5"/>
                </a:cxn>
              </a:cxnLst>
              <a:rect l="0" t="0" r="r" b="b"/>
              <a:pathLst>
                <a:path w="28" h="28">
                  <a:moveTo>
                    <a:pt x="0" y="0"/>
                  </a:moveTo>
                  <a:lnTo>
                    <a:pt x="14" y="14"/>
                  </a:lnTo>
                  <a:lnTo>
                    <a:pt x="28" y="2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132" name="Line 796"/>
            <p:cNvSpPr>
              <a:spLocks noChangeAspect="1" noChangeShapeType="1"/>
            </p:cNvSpPr>
            <p:nvPr/>
          </p:nvSpPr>
          <p:spPr bwMode="auto">
            <a:xfrm>
              <a:off x="2614"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3133" name="Freeform 797"/>
            <p:cNvSpPr>
              <a:spLocks noChangeAspect="1"/>
            </p:cNvSpPr>
            <p:nvPr/>
          </p:nvSpPr>
          <p:spPr bwMode="auto">
            <a:xfrm>
              <a:off x="2632" y="1757"/>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134" name="Line 798"/>
            <p:cNvSpPr>
              <a:spLocks noChangeAspect="1" noChangeShapeType="1"/>
            </p:cNvSpPr>
            <p:nvPr/>
          </p:nvSpPr>
          <p:spPr bwMode="auto">
            <a:xfrm>
              <a:off x="2654"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3135" name="Line 799"/>
            <p:cNvSpPr>
              <a:spLocks noChangeAspect="1" noChangeShapeType="1"/>
            </p:cNvSpPr>
            <p:nvPr/>
          </p:nvSpPr>
          <p:spPr bwMode="auto">
            <a:xfrm>
              <a:off x="2672"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3136" name="Freeform 800"/>
            <p:cNvSpPr>
              <a:spLocks noChangeAspect="1"/>
            </p:cNvSpPr>
            <p:nvPr/>
          </p:nvSpPr>
          <p:spPr bwMode="auto">
            <a:xfrm>
              <a:off x="2690" y="1797"/>
              <a:ext cx="22" cy="11"/>
            </a:xfrm>
            <a:custGeom>
              <a:avLst/>
              <a:gdLst>
                <a:gd name="T0" fmla="*/ 0 w 29"/>
                <a:gd name="T1" fmla="*/ 0 h 19"/>
                <a:gd name="T2" fmla="*/ 14 w 29"/>
                <a:gd name="T3" fmla="*/ 10 h 19"/>
                <a:gd name="T4" fmla="*/ 29 w 29"/>
                <a:gd name="T5" fmla="*/ 19 h 19"/>
              </a:gdLst>
              <a:ahLst/>
              <a:cxnLst>
                <a:cxn ang="0">
                  <a:pos x="T0" y="T1"/>
                </a:cxn>
                <a:cxn ang="0">
                  <a:pos x="T2" y="T3"/>
                </a:cxn>
                <a:cxn ang="0">
                  <a:pos x="T4" y="T5"/>
                </a:cxn>
              </a:cxnLst>
              <a:rect l="0" t="0" r="r" b="b"/>
              <a:pathLst>
                <a:path w="29" h="19">
                  <a:moveTo>
                    <a:pt x="0" y="0"/>
                  </a:moveTo>
                  <a:lnTo>
                    <a:pt x="14" y="10"/>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137" name="Line 801"/>
            <p:cNvSpPr>
              <a:spLocks noChangeAspect="1" noChangeShapeType="1"/>
            </p:cNvSpPr>
            <p:nvPr/>
          </p:nvSpPr>
          <p:spPr bwMode="auto">
            <a:xfrm>
              <a:off x="2712"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3138" name="Freeform 802"/>
            <p:cNvSpPr>
              <a:spLocks noChangeAspect="1"/>
            </p:cNvSpPr>
            <p:nvPr/>
          </p:nvSpPr>
          <p:spPr bwMode="auto">
            <a:xfrm>
              <a:off x="2730" y="1819"/>
              <a:ext cx="22" cy="11"/>
            </a:xfrm>
            <a:custGeom>
              <a:avLst/>
              <a:gdLst>
                <a:gd name="T0" fmla="*/ 0 w 29"/>
                <a:gd name="T1" fmla="*/ 0 h 19"/>
                <a:gd name="T2" fmla="*/ 14 w 29"/>
                <a:gd name="T3" fmla="*/ 9 h 19"/>
                <a:gd name="T4" fmla="*/ 29 w 29"/>
                <a:gd name="T5" fmla="*/ 19 h 19"/>
              </a:gdLst>
              <a:ahLst/>
              <a:cxnLst>
                <a:cxn ang="0">
                  <a:pos x="T0" y="T1"/>
                </a:cxn>
                <a:cxn ang="0">
                  <a:pos x="T2" y="T3"/>
                </a:cxn>
                <a:cxn ang="0">
                  <a:pos x="T4" y="T5"/>
                </a:cxn>
              </a:cxnLst>
              <a:rect l="0" t="0" r="r" b="b"/>
              <a:pathLst>
                <a:path w="29" h="19">
                  <a:moveTo>
                    <a:pt x="0" y="0"/>
                  </a:moveTo>
                  <a:lnTo>
                    <a:pt x="14" y="9"/>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139" name="Line 803"/>
            <p:cNvSpPr>
              <a:spLocks noChangeAspect="1" noChangeShapeType="1"/>
            </p:cNvSpPr>
            <p:nvPr/>
          </p:nvSpPr>
          <p:spPr bwMode="auto">
            <a:xfrm>
              <a:off x="2752"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3140" name="Line 804"/>
            <p:cNvSpPr>
              <a:spLocks noChangeAspect="1" noChangeShapeType="1"/>
            </p:cNvSpPr>
            <p:nvPr/>
          </p:nvSpPr>
          <p:spPr bwMode="auto">
            <a:xfrm>
              <a:off x="2770"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3141" name="Freeform 805"/>
            <p:cNvSpPr>
              <a:spLocks noChangeAspect="1"/>
            </p:cNvSpPr>
            <p:nvPr/>
          </p:nvSpPr>
          <p:spPr bwMode="auto">
            <a:xfrm>
              <a:off x="2788" y="1846"/>
              <a:ext cx="21" cy="5"/>
            </a:xfrm>
            <a:custGeom>
              <a:avLst/>
              <a:gdLst>
                <a:gd name="T0" fmla="*/ 0 w 28"/>
                <a:gd name="T1" fmla="*/ 0 h 9"/>
                <a:gd name="T2" fmla="*/ 14 w 28"/>
                <a:gd name="T3" fmla="*/ 4 h 9"/>
                <a:gd name="T4" fmla="*/ 28 w 28"/>
                <a:gd name="T5" fmla="*/ 9 h 9"/>
              </a:gdLst>
              <a:ahLst/>
              <a:cxnLst>
                <a:cxn ang="0">
                  <a:pos x="T0" y="T1"/>
                </a:cxn>
                <a:cxn ang="0">
                  <a:pos x="T2" y="T3"/>
                </a:cxn>
                <a:cxn ang="0">
                  <a:pos x="T4" y="T5"/>
                </a:cxn>
              </a:cxnLst>
              <a:rect l="0" t="0" r="r" b="b"/>
              <a:pathLst>
                <a:path w="28" h="9">
                  <a:moveTo>
                    <a:pt x="0" y="0"/>
                  </a:moveTo>
                  <a:lnTo>
                    <a:pt x="14" y="4"/>
                  </a:lnTo>
                  <a:lnTo>
                    <a:pt x="28"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142" name="Line 806"/>
            <p:cNvSpPr>
              <a:spLocks noChangeAspect="1" noChangeShapeType="1"/>
            </p:cNvSpPr>
            <p:nvPr/>
          </p:nvSpPr>
          <p:spPr bwMode="auto">
            <a:xfrm>
              <a:off x="2809"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3143" name="Freeform 807"/>
            <p:cNvSpPr>
              <a:spLocks noChangeAspect="1"/>
            </p:cNvSpPr>
            <p:nvPr/>
          </p:nvSpPr>
          <p:spPr bwMode="auto">
            <a:xfrm>
              <a:off x="2827" y="1857"/>
              <a:ext cx="22" cy="5"/>
            </a:xfrm>
            <a:custGeom>
              <a:avLst/>
              <a:gdLst>
                <a:gd name="T0" fmla="*/ 0 w 29"/>
                <a:gd name="T1" fmla="*/ 0 h 9"/>
                <a:gd name="T2" fmla="*/ 15 w 29"/>
                <a:gd name="T3" fmla="*/ 5 h 9"/>
                <a:gd name="T4" fmla="*/ 29 w 29"/>
                <a:gd name="T5" fmla="*/ 9 h 9"/>
              </a:gdLst>
              <a:ahLst/>
              <a:cxnLst>
                <a:cxn ang="0">
                  <a:pos x="T0" y="T1"/>
                </a:cxn>
                <a:cxn ang="0">
                  <a:pos x="T2" y="T3"/>
                </a:cxn>
                <a:cxn ang="0">
                  <a:pos x="T4" y="T5"/>
                </a:cxn>
              </a:cxnLst>
              <a:rect l="0" t="0" r="r" b="b"/>
              <a:pathLst>
                <a:path w="29" h="9">
                  <a:moveTo>
                    <a:pt x="0" y="0"/>
                  </a:moveTo>
                  <a:lnTo>
                    <a:pt x="15" y="5"/>
                  </a:lnTo>
                  <a:lnTo>
                    <a:pt x="29"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144" name="Line 808"/>
            <p:cNvSpPr>
              <a:spLocks noChangeAspect="1" noChangeShapeType="1"/>
            </p:cNvSpPr>
            <p:nvPr/>
          </p:nvSpPr>
          <p:spPr bwMode="auto">
            <a:xfrm>
              <a:off x="2849"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3145" name="Freeform 809"/>
            <p:cNvSpPr>
              <a:spLocks noChangeAspect="1"/>
            </p:cNvSpPr>
            <p:nvPr/>
          </p:nvSpPr>
          <p:spPr bwMode="auto">
            <a:xfrm>
              <a:off x="2867" y="1868"/>
              <a:ext cx="21" cy="5"/>
            </a:xfrm>
            <a:custGeom>
              <a:avLst/>
              <a:gdLst>
                <a:gd name="T0" fmla="*/ 0 w 29"/>
                <a:gd name="T1" fmla="*/ 0 h 10"/>
                <a:gd name="T2" fmla="*/ 14 w 29"/>
                <a:gd name="T3" fmla="*/ 5 h 10"/>
                <a:gd name="T4" fmla="*/ 29 w 29"/>
                <a:gd name="T5" fmla="*/ 10 h 10"/>
              </a:gdLst>
              <a:ahLst/>
              <a:cxnLst>
                <a:cxn ang="0">
                  <a:pos x="T0" y="T1"/>
                </a:cxn>
                <a:cxn ang="0">
                  <a:pos x="T2" y="T3"/>
                </a:cxn>
                <a:cxn ang="0">
                  <a:pos x="T4" y="T5"/>
                </a:cxn>
              </a:cxnLst>
              <a:rect l="0" t="0" r="r" b="b"/>
              <a:pathLst>
                <a:path w="29" h="10">
                  <a:moveTo>
                    <a:pt x="0" y="0"/>
                  </a:moveTo>
                  <a:lnTo>
                    <a:pt x="14" y="5"/>
                  </a:lnTo>
                  <a:lnTo>
                    <a:pt x="29"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146" name="Line 810"/>
            <p:cNvSpPr>
              <a:spLocks noChangeAspect="1" noChangeShapeType="1"/>
            </p:cNvSpPr>
            <p:nvPr/>
          </p:nvSpPr>
          <p:spPr bwMode="auto">
            <a:xfrm>
              <a:off x="2888"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3147" name="Line 811"/>
            <p:cNvSpPr>
              <a:spLocks noChangeAspect="1" noChangeShapeType="1"/>
            </p:cNvSpPr>
            <p:nvPr/>
          </p:nvSpPr>
          <p:spPr bwMode="auto">
            <a:xfrm>
              <a:off x="2906"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3148" name="Freeform 812"/>
            <p:cNvSpPr>
              <a:spLocks noChangeAspect="1"/>
            </p:cNvSpPr>
            <p:nvPr/>
          </p:nvSpPr>
          <p:spPr bwMode="auto">
            <a:xfrm>
              <a:off x="2924" y="1881"/>
              <a:ext cx="22" cy="3"/>
            </a:xfrm>
            <a:custGeom>
              <a:avLst/>
              <a:gdLst>
                <a:gd name="T0" fmla="*/ 0 w 29"/>
                <a:gd name="T1" fmla="*/ 0 h 5"/>
                <a:gd name="T2" fmla="*/ 14 w 29"/>
                <a:gd name="T3" fmla="*/ 5 h 5"/>
                <a:gd name="T4" fmla="*/ 29 w 29"/>
                <a:gd name="T5" fmla="*/ 5 h 5"/>
              </a:gdLst>
              <a:ahLst/>
              <a:cxnLst>
                <a:cxn ang="0">
                  <a:pos x="T0" y="T1"/>
                </a:cxn>
                <a:cxn ang="0">
                  <a:pos x="T2" y="T3"/>
                </a:cxn>
                <a:cxn ang="0">
                  <a:pos x="T4" y="T5"/>
                </a:cxn>
              </a:cxnLst>
              <a:rect l="0" t="0" r="r" b="b"/>
              <a:pathLst>
                <a:path w="29" h="5">
                  <a:moveTo>
                    <a:pt x="0" y="0"/>
                  </a:moveTo>
                  <a:lnTo>
                    <a:pt x="14"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149" name="Line 813"/>
            <p:cNvSpPr>
              <a:spLocks noChangeAspect="1" noChangeShapeType="1"/>
            </p:cNvSpPr>
            <p:nvPr/>
          </p:nvSpPr>
          <p:spPr bwMode="auto">
            <a:xfrm>
              <a:off x="2946"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3150" name="Freeform 814"/>
            <p:cNvSpPr>
              <a:spLocks noChangeAspect="1"/>
            </p:cNvSpPr>
            <p:nvPr/>
          </p:nvSpPr>
          <p:spPr bwMode="auto">
            <a:xfrm>
              <a:off x="2964" y="1887"/>
              <a:ext cx="21" cy="2"/>
            </a:xfrm>
            <a:custGeom>
              <a:avLst/>
              <a:gdLst>
                <a:gd name="T0" fmla="*/ 0 w 28"/>
                <a:gd name="T1" fmla="*/ 0 h 4"/>
                <a:gd name="T2" fmla="*/ 14 w 28"/>
                <a:gd name="T3" fmla="*/ 4 h 4"/>
                <a:gd name="T4" fmla="*/ 28 w 28"/>
                <a:gd name="T5" fmla="*/ 4 h 4"/>
              </a:gdLst>
              <a:ahLst/>
              <a:cxnLst>
                <a:cxn ang="0">
                  <a:pos x="T0" y="T1"/>
                </a:cxn>
                <a:cxn ang="0">
                  <a:pos x="T2" y="T3"/>
                </a:cxn>
                <a:cxn ang="0">
                  <a:pos x="T4" y="T5"/>
                </a:cxn>
              </a:cxnLst>
              <a:rect l="0" t="0" r="r" b="b"/>
              <a:pathLst>
                <a:path w="28" h="4">
                  <a:moveTo>
                    <a:pt x="0" y="0"/>
                  </a:moveTo>
                  <a:lnTo>
                    <a:pt x="14" y="4"/>
                  </a:lnTo>
                  <a:lnTo>
                    <a:pt x="28"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151" name="Line 815"/>
            <p:cNvSpPr>
              <a:spLocks noChangeAspect="1" noChangeShapeType="1"/>
            </p:cNvSpPr>
            <p:nvPr/>
          </p:nvSpPr>
          <p:spPr bwMode="auto">
            <a:xfrm>
              <a:off x="2985"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3152" name="Line 816"/>
            <p:cNvSpPr>
              <a:spLocks noChangeAspect="1" noChangeShapeType="1"/>
            </p:cNvSpPr>
            <p:nvPr/>
          </p:nvSpPr>
          <p:spPr bwMode="auto">
            <a:xfrm>
              <a:off x="3003"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3153" name="Freeform 817"/>
            <p:cNvSpPr>
              <a:spLocks noChangeAspect="1"/>
            </p:cNvSpPr>
            <p:nvPr/>
          </p:nvSpPr>
          <p:spPr bwMode="auto">
            <a:xfrm>
              <a:off x="3021" y="1892"/>
              <a:ext cx="22" cy="3"/>
            </a:xfrm>
            <a:custGeom>
              <a:avLst/>
              <a:gdLst>
                <a:gd name="T0" fmla="*/ 0 w 29"/>
                <a:gd name="T1" fmla="*/ 0 h 5"/>
                <a:gd name="T2" fmla="*/ 15 w 29"/>
                <a:gd name="T3" fmla="*/ 5 h 5"/>
                <a:gd name="T4" fmla="*/ 29 w 29"/>
                <a:gd name="T5" fmla="*/ 5 h 5"/>
              </a:gdLst>
              <a:ahLst/>
              <a:cxnLst>
                <a:cxn ang="0">
                  <a:pos x="T0" y="T1"/>
                </a:cxn>
                <a:cxn ang="0">
                  <a:pos x="T2" y="T3"/>
                </a:cxn>
                <a:cxn ang="0">
                  <a:pos x="T4" y="T5"/>
                </a:cxn>
              </a:cxnLst>
              <a:rect l="0" t="0" r="r" b="b"/>
              <a:pathLst>
                <a:path w="29" h="5">
                  <a:moveTo>
                    <a:pt x="0" y="0"/>
                  </a:moveTo>
                  <a:lnTo>
                    <a:pt x="15"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154" name="Line 818"/>
            <p:cNvSpPr>
              <a:spLocks noChangeAspect="1" noChangeShapeType="1"/>
            </p:cNvSpPr>
            <p:nvPr/>
          </p:nvSpPr>
          <p:spPr bwMode="auto">
            <a:xfrm>
              <a:off x="3043"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3155" name="Freeform 819"/>
            <p:cNvSpPr>
              <a:spLocks noChangeAspect="1"/>
            </p:cNvSpPr>
            <p:nvPr/>
          </p:nvSpPr>
          <p:spPr bwMode="auto">
            <a:xfrm>
              <a:off x="3061" y="1895"/>
              <a:ext cx="22" cy="2"/>
            </a:xfrm>
            <a:custGeom>
              <a:avLst/>
              <a:gdLst>
                <a:gd name="T0" fmla="*/ 0 w 29"/>
                <a:gd name="T1" fmla="*/ 0 h 5"/>
                <a:gd name="T2" fmla="*/ 15 w 29"/>
                <a:gd name="T3" fmla="*/ 0 h 5"/>
                <a:gd name="T4" fmla="*/ 29 w 29"/>
                <a:gd name="T5" fmla="*/ 5 h 5"/>
              </a:gdLst>
              <a:ahLst/>
              <a:cxnLst>
                <a:cxn ang="0">
                  <a:pos x="T0" y="T1"/>
                </a:cxn>
                <a:cxn ang="0">
                  <a:pos x="T2" y="T3"/>
                </a:cxn>
                <a:cxn ang="0">
                  <a:pos x="T4" y="T5"/>
                </a:cxn>
              </a:cxnLst>
              <a:rect l="0" t="0" r="r" b="b"/>
              <a:pathLst>
                <a:path w="29" h="5">
                  <a:moveTo>
                    <a:pt x="0" y="0"/>
                  </a:moveTo>
                  <a:lnTo>
                    <a:pt x="15" y="0"/>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156" name="Line 820"/>
            <p:cNvSpPr>
              <a:spLocks noChangeAspect="1" noChangeShapeType="1"/>
            </p:cNvSpPr>
            <p:nvPr/>
          </p:nvSpPr>
          <p:spPr bwMode="auto">
            <a:xfrm>
              <a:off x="308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3157" name="Freeform 821"/>
            <p:cNvSpPr>
              <a:spLocks noChangeAspect="1"/>
            </p:cNvSpPr>
            <p:nvPr/>
          </p:nvSpPr>
          <p:spPr bwMode="auto">
            <a:xfrm>
              <a:off x="3101" y="1897"/>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158" name="Line 822"/>
            <p:cNvSpPr>
              <a:spLocks noChangeAspect="1" noChangeShapeType="1"/>
            </p:cNvSpPr>
            <p:nvPr/>
          </p:nvSpPr>
          <p:spPr bwMode="auto">
            <a:xfrm>
              <a:off x="312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3159" name="Freeform 823"/>
            <p:cNvSpPr>
              <a:spLocks noChangeAspect="1"/>
            </p:cNvSpPr>
            <p:nvPr/>
          </p:nvSpPr>
          <p:spPr bwMode="auto">
            <a:xfrm>
              <a:off x="3141" y="1897"/>
              <a:ext cx="18" cy="3"/>
            </a:xfrm>
            <a:custGeom>
              <a:avLst/>
              <a:gdLst>
                <a:gd name="T0" fmla="*/ 0 w 24"/>
                <a:gd name="T1" fmla="*/ 0 h 5"/>
                <a:gd name="T2" fmla="*/ 9 w 24"/>
                <a:gd name="T3" fmla="*/ 0 h 5"/>
                <a:gd name="T4" fmla="*/ 24 w 24"/>
                <a:gd name="T5" fmla="*/ 5 h 5"/>
              </a:gdLst>
              <a:ahLst/>
              <a:cxnLst>
                <a:cxn ang="0">
                  <a:pos x="T0" y="T1"/>
                </a:cxn>
                <a:cxn ang="0">
                  <a:pos x="T2" y="T3"/>
                </a:cxn>
                <a:cxn ang="0">
                  <a:pos x="T4" y="T5"/>
                </a:cxn>
              </a:cxnLst>
              <a:rect l="0" t="0" r="r" b="b"/>
              <a:pathLst>
                <a:path w="24" h="5">
                  <a:moveTo>
                    <a:pt x="0" y="0"/>
                  </a:moveTo>
                  <a:lnTo>
                    <a:pt x="9" y="0"/>
                  </a:lnTo>
                  <a:lnTo>
                    <a:pt x="24"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160" name="Freeform 824"/>
            <p:cNvSpPr>
              <a:spLocks noChangeAspect="1"/>
            </p:cNvSpPr>
            <p:nvPr/>
          </p:nvSpPr>
          <p:spPr bwMode="auto">
            <a:xfrm>
              <a:off x="3159"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161" name="Line 825"/>
            <p:cNvSpPr>
              <a:spLocks noChangeAspect="1" noChangeShapeType="1"/>
            </p:cNvSpPr>
            <p:nvPr/>
          </p:nvSpPr>
          <p:spPr bwMode="auto">
            <a:xfrm>
              <a:off x="318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3162" name="Freeform 826"/>
            <p:cNvSpPr>
              <a:spLocks noChangeAspect="1"/>
            </p:cNvSpPr>
            <p:nvPr/>
          </p:nvSpPr>
          <p:spPr bwMode="auto">
            <a:xfrm>
              <a:off x="3198" y="1900"/>
              <a:ext cx="21"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163" name="Line 827"/>
            <p:cNvSpPr>
              <a:spLocks noChangeAspect="1" noChangeShapeType="1"/>
            </p:cNvSpPr>
            <p:nvPr/>
          </p:nvSpPr>
          <p:spPr bwMode="auto">
            <a:xfrm>
              <a:off x="321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3164" name="Line 828"/>
            <p:cNvSpPr>
              <a:spLocks noChangeAspect="1" noChangeShapeType="1"/>
            </p:cNvSpPr>
            <p:nvPr/>
          </p:nvSpPr>
          <p:spPr bwMode="auto">
            <a:xfrm>
              <a:off x="3237"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3165" name="Freeform 829"/>
            <p:cNvSpPr>
              <a:spLocks noChangeAspect="1"/>
            </p:cNvSpPr>
            <p:nvPr/>
          </p:nvSpPr>
          <p:spPr bwMode="auto">
            <a:xfrm>
              <a:off x="3255" y="1900"/>
              <a:ext cx="22" cy="2"/>
            </a:xfrm>
            <a:custGeom>
              <a:avLst/>
              <a:gdLst>
                <a:gd name="T0" fmla="*/ 0 w 29"/>
                <a:gd name="T1" fmla="*/ 0 h 4"/>
                <a:gd name="T2" fmla="*/ 15 w 29"/>
                <a:gd name="T3" fmla="*/ 0 h 4"/>
                <a:gd name="T4" fmla="*/ 29 w 29"/>
                <a:gd name="T5" fmla="*/ 4 h 4"/>
              </a:gdLst>
              <a:ahLst/>
              <a:cxnLst>
                <a:cxn ang="0">
                  <a:pos x="T0" y="T1"/>
                </a:cxn>
                <a:cxn ang="0">
                  <a:pos x="T2" y="T3"/>
                </a:cxn>
                <a:cxn ang="0">
                  <a:pos x="T4" y="T5"/>
                </a:cxn>
              </a:cxnLst>
              <a:rect l="0" t="0" r="r" b="b"/>
              <a:pathLst>
                <a:path w="29" h="4">
                  <a:moveTo>
                    <a:pt x="0" y="0"/>
                  </a:moveTo>
                  <a:lnTo>
                    <a:pt x="15" y="0"/>
                  </a:lnTo>
                  <a:lnTo>
                    <a:pt x="29"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166" name="Line 830"/>
            <p:cNvSpPr>
              <a:spLocks noChangeAspect="1" noChangeShapeType="1"/>
            </p:cNvSpPr>
            <p:nvPr/>
          </p:nvSpPr>
          <p:spPr bwMode="auto">
            <a:xfrm>
              <a:off x="327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3167" name="Freeform 831"/>
            <p:cNvSpPr>
              <a:spLocks noChangeAspect="1"/>
            </p:cNvSpPr>
            <p:nvPr/>
          </p:nvSpPr>
          <p:spPr bwMode="auto">
            <a:xfrm>
              <a:off x="3295" y="1902"/>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168" name="Line 832"/>
            <p:cNvSpPr>
              <a:spLocks noChangeAspect="1" noChangeShapeType="1"/>
            </p:cNvSpPr>
            <p:nvPr/>
          </p:nvSpPr>
          <p:spPr bwMode="auto">
            <a:xfrm>
              <a:off x="331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3169" name="Freeform 833"/>
            <p:cNvSpPr>
              <a:spLocks noChangeAspect="1"/>
            </p:cNvSpPr>
            <p:nvPr/>
          </p:nvSpPr>
          <p:spPr bwMode="auto">
            <a:xfrm>
              <a:off x="3335"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170" name="Line 834"/>
            <p:cNvSpPr>
              <a:spLocks noChangeAspect="1" noChangeShapeType="1"/>
            </p:cNvSpPr>
            <p:nvPr/>
          </p:nvSpPr>
          <p:spPr bwMode="auto">
            <a:xfrm>
              <a:off x="3356"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3171" name="Freeform 835"/>
            <p:cNvSpPr>
              <a:spLocks noChangeAspect="1"/>
            </p:cNvSpPr>
            <p:nvPr/>
          </p:nvSpPr>
          <p:spPr bwMode="auto">
            <a:xfrm>
              <a:off x="288" y="1901"/>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grpSp>
      <p:sp>
        <p:nvSpPr>
          <p:cNvPr id="143172" name="Text Box 836"/>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4</a:t>
            </a:r>
          </a:p>
        </p:txBody>
      </p:sp>
      <p:sp>
        <p:nvSpPr>
          <p:cNvPr id="143173" name="Text Box 83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Now we take account of the effect of the disturbance term.  It will displace each observation in the vertical dimension, since it modifies the value of </a:t>
            </a:r>
            <a:r>
              <a:rPr lang="en-GB" sz="1500" b="1" i="1"/>
              <a:t>Y</a:t>
            </a:r>
            <a:r>
              <a:rPr lang="en-GB" sz="1500" b="1"/>
              <a:t> without affecting </a:t>
            </a:r>
            <a:r>
              <a:rPr lang="en-GB" sz="1500" b="1" i="1"/>
              <a:t>X</a:t>
            </a:r>
            <a:r>
              <a:rPr lang="en-GB" sz="1500" b="1"/>
              <a:t>.</a:t>
            </a:r>
          </a:p>
        </p:txBody>
      </p:sp>
      <p:grpSp>
        <p:nvGrpSpPr>
          <p:cNvPr id="143174" name="Group 838"/>
          <p:cNvGrpSpPr>
            <a:grpSpLocks/>
          </p:cNvGrpSpPr>
          <p:nvPr/>
        </p:nvGrpSpPr>
        <p:grpSpPr bwMode="auto">
          <a:xfrm>
            <a:off x="2727325" y="4941888"/>
            <a:ext cx="3719513" cy="274637"/>
            <a:chOff x="1808" y="3023"/>
            <a:chExt cx="2343" cy="173"/>
          </a:xfrm>
        </p:grpSpPr>
        <p:sp>
          <p:nvSpPr>
            <p:cNvPr id="143175" name="Text Box 839"/>
            <p:cNvSpPr txBox="1">
              <a:spLocks noChangeArrowheads="1"/>
            </p:cNvSpPr>
            <p:nvPr/>
          </p:nvSpPr>
          <p:spPr bwMode="auto">
            <a:xfrm>
              <a:off x="2884" y="3023"/>
              <a:ext cx="173"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X</a:t>
              </a:r>
              <a:r>
                <a:rPr lang="en-US" sz="1800" b="1" baseline="-25000">
                  <a:solidFill>
                    <a:srgbClr val="000000"/>
                  </a:solidFill>
                </a:rPr>
                <a:t>3</a:t>
              </a:r>
              <a:endParaRPr lang="en-US" sz="2000" i="1">
                <a:solidFill>
                  <a:schemeClr val="bg1"/>
                </a:solidFill>
                <a:latin typeface="Times New Roman" pitchFamily="18" charset="0"/>
              </a:endParaRPr>
            </a:p>
          </p:txBody>
        </p:sp>
        <p:sp>
          <p:nvSpPr>
            <p:cNvPr id="143176" name="Text Box 840"/>
            <p:cNvSpPr txBox="1">
              <a:spLocks noChangeArrowheads="1"/>
            </p:cNvSpPr>
            <p:nvPr/>
          </p:nvSpPr>
          <p:spPr bwMode="auto">
            <a:xfrm>
              <a:off x="3978" y="3023"/>
              <a:ext cx="173"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X</a:t>
              </a:r>
              <a:r>
                <a:rPr lang="en-US" sz="1800" b="1" baseline="-25000">
                  <a:solidFill>
                    <a:srgbClr val="000000"/>
                  </a:solidFill>
                </a:rPr>
                <a:t>5</a:t>
              </a:r>
              <a:endParaRPr lang="en-US" sz="2000" i="1">
                <a:solidFill>
                  <a:schemeClr val="bg1"/>
                </a:solidFill>
                <a:latin typeface="Times New Roman" pitchFamily="18" charset="0"/>
              </a:endParaRPr>
            </a:p>
          </p:txBody>
        </p:sp>
        <p:sp>
          <p:nvSpPr>
            <p:cNvPr id="143177" name="Text Box 841"/>
            <p:cNvSpPr txBox="1">
              <a:spLocks noChangeArrowheads="1"/>
            </p:cNvSpPr>
            <p:nvPr/>
          </p:nvSpPr>
          <p:spPr bwMode="auto">
            <a:xfrm>
              <a:off x="3512" y="3023"/>
              <a:ext cx="173"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X</a:t>
              </a:r>
              <a:r>
                <a:rPr lang="en-US" sz="1800" b="1" baseline="-25000">
                  <a:solidFill>
                    <a:srgbClr val="000000"/>
                  </a:solidFill>
                </a:rPr>
                <a:t>4</a:t>
              </a:r>
              <a:endParaRPr lang="en-US" sz="2000" i="1">
                <a:solidFill>
                  <a:schemeClr val="bg1"/>
                </a:solidFill>
                <a:latin typeface="Times New Roman" pitchFamily="18" charset="0"/>
              </a:endParaRPr>
            </a:p>
          </p:txBody>
        </p:sp>
        <p:sp>
          <p:nvSpPr>
            <p:cNvPr id="143178" name="Text Box 842"/>
            <p:cNvSpPr txBox="1">
              <a:spLocks noChangeArrowheads="1"/>
            </p:cNvSpPr>
            <p:nvPr/>
          </p:nvSpPr>
          <p:spPr bwMode="auto">
            <a:xfrm>
              <a:off x="1808" y="3023"/>
              <a:ext cx="173"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X</a:t>
              </a:r>
              <a:r>
                <a:rPr lang="en-US" sz="1800" b="1" baseline="-25000">
                  <a:solidFill>
                    <a:srgbClr val="000000"/>
                  </a:solidFill>
                </a:rPr>
                <a:t>1</a:t>
              </a:r>
              <a:endParaRPr lang="en-US" sz="2000" i="1">
                <a:solidFill>
                  <a:schemeClr val="bg1"/>
                </a:solidFill>
                <a:latin typeface="Times New Roman" pitchFamily="18" charset="0"/>
              </a:endParaRPr>
            </a:p>
          </p:txBody>
        </p:sp>
        <p:sp>
          <p:nvSpPr>
            <p:cNvPr id="143179" name="Text Box 843"/>
            <p:cNvSpPr txBox="1">
              <a:spLocks noChangeArrowheads="1"/>
            </p:cNvSpPr>
            <p:nvPr/>
          </p:nvSpPr>
          <p:spPr bwMode="auto">
            <a:xfrm>
              <a:off x="2435" y="3023"/>
              <a:ext cx="173"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X</a:t>
              </a:r>
              <a:r>
                <a:rPr lang="en-US" sz="1800" b="1" baseline="-25000">
                  <a:solidFill>
                    <a:srgbClr val="000000"/>
                  </a:solidFill>
                </a:rPr>
                <a:t>2</a:t>
              </a:r>
              <a:endParaRPr lang="en-US" sz="2000" i="1">
                <a:solidFill>
                  <a:schemeClr val="bg1"/>
                </a:solidFill>
                <a:latin typeface="Times New Roman" pitchFamily="18" charset="0"/>
              </a:endParaRPr>
            </a:p>
          </p:txBody>
        </p:sp>
      </p:grpSp>
      <p:sp>
        <p:nvSpPr>
          <p:cNvPr id="84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843"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smtClean="0"/>
              <a:t>HETEROSKEDASTICITY</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42148" name="Text Box 836"/>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5</a:t>
            </a:r>
          </a:p>
        </p:txBody>
      </p:sp>
      <p:sp>
        <p:nvSpPr>
          <p:cNvPr id="142149" name="Text Box 83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disturbance term in each observation is hypothesized to be drawn randomly from a given distribution.  In the diagram, three assumptions are being made.</a:t>
            </a:r>
          </a:p>
        </p:txBody>
      </p:sp>
      <p:sp>
        <p:nvSpPr>
          <p:cNvPr id="84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846" name="Rectangle 845"/>
          <p:cNvSpPr/>
          <p:nvPr/>
        </p:nvSpPr>
        <p:spPr bwMode="auto">
          <a:xfrm>
            <a:off x="612000" y="650775"/>
            <a:ext cx="7920000" cy="478215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847" name="Line 2"/>
          <p:cNvSpPr>
            <a:spLocks noChangeShapeType="1"/>
          </p:cNvSpPr>
          <p:nvPr/>
        </p:nvSpPr>
        <p:spPr bwMode="auto">
          <a:xfrm>
            <a:off x="2808288" y="828675"/>
            <a:ext cx="0" cy="4113213"/>
          </a:xfrm>
          <a:prstGeom prst="line">
            <a:avLst/>
          </a:prstGeom>
          <a:noFill/>
          <a:ln w="19050">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48" name="Line 5"/>
          <p:cNvSpPr>
            <a:spLocks noChangeShapeType="1"/>
          </p:cNvSpPr>
          <p:nvPr/>
        </p:nvSpPr>
        <p:spPr bwMode="auto">
          <a:xfrm>
            <a:off x="1457325" y="828675"/>
            <a:ext cx="0" cy="4113213"/>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49" name="Line 6"/>
          <p:cNvSpPr>
            <a:spLocks noChangeShapeType="1"/>
          </p:cNvSpPr>
          <p:nvPr/>
        </p:nvSpPr>
        <p:spPr bwMode="auto">
          <a:xfrm>
            <a:off x="1455738" y="4941888"/>
            <a:ext cx="5849937" cy="0"/>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50" name="Line 7"/>
          <p:cNvSpPr>
            <a:spLocks noChangeAspect="1" noChangeShapeType="1"/>
          </p:cNvSpPr>
          <p:nvPr/>
        </p:nvSpPr>
        <p:spPr bwMode="auto">
          <a:xfrm flipV="1">
            <a:off x="1455738" y="2509838"/>
            <a:ext cx="5640387" cy="1511300"/>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51" name="Text Box 9"/>
          <p:cNvSpPr txBox="1">
            <a:spLocks noChangeArrowheads="1"/>
          </p:cNvSpPr>
          <p:nvPr/>
        </p:nvSpPr>
        <p:spPr bwMode="auto">
          <a:xfrm>
            <a:off x="1181100" y="3830638"/>
            <a:ext cx="274638"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latin typeface="Symbol" pitchFamily="18" charset="2"/>
              </a:rPr>
              <a:t>b</a:t>
            </a:r>
            <a:r>
              <a:rPr lang="en-US" sz="1800" b="1" baseline="-25000">
                <a:solidFill>
                  <a:srgbClr val="000000"/>
                </a:solidFill>
              </a:rPr>
              <a:t>1</a:t>
            </a:r>
            <a:endParaRPr lang="en-US" sz="2000">
              <a:solidFill>
                <a:schemeClr val="bg1"/>
              </a:solidFill>
              <a:latin typeface="Symbol" pitchFamily="18" charset="2"/>
            </a:endParaRPr>
          </a:p>
        </p:txBody>
      </p:sp>
      <p:sp>
        <p:nvSpPr>
          <p:cNvPr id="852" name="Text Box 10"/>
          <p:cNvSpPr txBox="1">
            <a:spLocks noChangeArrowheads="1"/>
          </p:cNvSpPr>
          <p:nvPr/>
        </p:nvSpPr>
        <p:spPr bwMode="auto">
          <a:xfrm>
            <a:off x="7126288" y="4941888"/>
            <a:ext cx="274637"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X</a:t>
            </a:r>
            <a:endParaRPr lang="en-US" sz="2000" i="1">
              <a:solidFill>
                <a:schemeClr val="bg1"/>
              </a:solidFill>
              <a:latin typeface="Times New Roman" pitchFamily="18" charset="0"/>
            </a:endParaRPr>
          </a:p>
        </p:txBody>
      </p:sp>
      <p:sp>
        <p:nvSpPr>
          <p:cNvPr id="853" name="Oval 15"/>
          <p:cNvSpPr>
            <a:spLocks noChangeAspect="1" noChangeArrowheads="1"/>
          </p:cNvSpPr>
          <p:nvPr/>
        </p:nvSpPr>
        <p:spPr bwMode="auto">
          <a:xfrm>
            <a:off x="2754313" y="3606800"/>
            <a:ext cx="109537" cy="106363"/>
          </a:xfrm>
          <a:prstGeom prst="ellipse">
            <a:avLst/>
          </a:prstGeom>
          <a:solidFill>
            <a:srgbClr val="C0C0C0"/>
          </a:solidFill>
          <a:ln w="19050">
            <a:solidFill>
              <a:srgbClr val="000000"/>
            </a:solidFill>
            <a:round/>
            <a:headEnd/>
            <a:tailEnd/>
          </a:ln>
        </p:spPr>
        <p:txBody>
          <a:bodyPr/>
          <a:lstStyle/>
          <a:p>
            <a:endParaRPr lang="en-GB"/>
          </a:p>
        </p:txBody>
      </p:sp>
      <p:sp>
        <p:nvSpPr>
          <p:cNvPr id="854" name="Line 16"/>
          <p:cNvSpPr>
            <a:spLocks noChangeShapeType="1"/>
          </p:cNvSpPr>
          <p:nvPr/>
        </p:nvSpPr>
        <p:spPr bwMode="auto">
          <a:xfrm flipV="1">
            <a:off x="2808288" y="4329113"/>
            <a:ext cx="1587" cy="57150"/>
          </a:xfrm>
          <a:prstGeom prst="line">
            <a:avLst/>
          </a:prstGeom>
          <a:noFill/>
          <a:ln w="0">
            <a:solidFill>
              <a:srgbClr val="969696"/>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55" name="Line 17"/>
          <p:cNvSpPr>
            <a:spLocks noChangeShapeType="1"/>
          </p:cNvSpPr>
          <p:nvPr/>
        </p:nvSpPr>
        <p:spPr bwMode="auto">
          <a:xfrm flipV="1">
            <a:off x="3805238" y="4333875"/>
            <a:ext cx="1587" cy="57150"/>
          </a:xfrm>
          <a:prstGeom prst="line">
            <a:avLst/>
          </a:prstGeom>
          <a:noFill/>
          <a:ln w="0">
            <a:solidFill>
              <a:srgbClr val="969696"/>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56" name="Line 18"/>
          <p:cNvSpPr>
            <a:spLocks noChangeShapeType="1"/>
          </p:cNvSpPr>
          <p:nvPr/>
        </p:nvSpPr>
        <p:spPr bwMode="auto">
          <a:xfrm flipV="1">
            <a:off x="4518025" y="4333875"/>
            <a:ext cx="1588" cy="57150"/>
          </a:xfrm>
          <a:prstGeom prst="line">
            <a:avLst/>
          </a:prstGeom>
          <a:noFill/>
          <a:ln w="0">
            <a:solidFill>
              <a:srgbClr val="969696"/>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57" name="Line 19"/>
          <p:cNvSpPr>
            <a:spLocks noChangeShapeType="1"/>
          </p:cNvSpPr>
          <p:nvPr/>
        </p:nvSpPr>
        <p:spPr bwMode="auto">
          <a:xfrm flipV="1">
            <a:off x="5524500" y="4333875"/>
            <a:ext cx="1588" cy="57150"/>
          </a:xfrm>
          <a:prstGeom prst="line">
            <a:avLst/>
          </a:prstGeom>
          <a:noFill/>
          <a:ln w="0">
            <a:solidFill>
              <a:srgbClr val="969696"/>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58" name="Line 20"/>
          <p:cNvSpPr>
            <a:spLocks noChangeShapeType="1"/>
          </p:cNvSpPr>
          <p:nvPr/>
        </p:nvSpPr>
        <p:spPr bwMode="auto">
          <a:xfrm flipV="1">
            <a:off x="6254750" y="4333875"/>
            <a:ext cx="1588" cy="57150"/>
          </a:xfrm>
          <a:prstGeom prst="line">
            <a:avLst/>
          </a:prstGeom>
          <a:noFill/>
          <a:ln w="0">
            <a:solidFill>
              <a:srgbClr val="969696"/>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59" name="Line 21"/>
          <p:cNvSpPr>
            <a:spLocks noChangeShapeType="1"/>
          </p:cNvSpPr>
          <p:nvPr/>
        </p:nvSpPr>
        <p:spPr bwMode="auto">
          <a:xfrm>
            <a:off x="4518025" y="828675"/>
            <a:ext cx="0" cy="4113213"/>
          </a:xfrm>
          <a:prstGeom prst="line">
            <a:avLst/>
          </a:prstGeom>
          <a:noFill/>
          <a:ln w="19050">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60" name="Line 22"/>
          <p:cNvSpPr>
            <a:spLocks noChangeShapeType="1"/>
          </p:cNvSpPr>
          <p:nvPr/>
        </p:nvSpPr>
        <p:spPr bwMode="auto">
          <a:xfrm>
            <a:off x="6254750" y="828675"/>
            <a:ext cx="0" cy="4113213"/>
          </a:xfrm>
          <a:prstGeom prst="line">
            <a:avLst/>
          </a:prstGeom>
          <a:noFill/>
          <a:ln w="19050">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61" name="Line 23"/>
          <p:cNvSpPr>
            <a:spLocks noChangeShapeType="1"/>
          </p:cNvSpPr>
          <p:nvPr/>
        </p:nvSpPr>
        <p:spPr bwMode="auto">
          <a:xfrm>
            <a:off x="5524500" y="827088"/>
            <a:ext cx="0" cy="4113212"/>
          </a:xfrm>
          <a:prstGeom prst="line">
            <a:avLst/>
          </a:prstGeom>
          <a:noFill/>
          <a:ln w="19050">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62" name="Line 24"/>
          <p:cNvSpPr>
            <a:spLocks noChangeShapeType="1"/>
          </p:cNvSpPr>
          <p:nvPr/>
        </p:nvSpPr>
        <p:spPr bwMode="auto">
          <a:xfrm>
            <a:off x="3805238" y="828675"/>
            <a:ext cx="0" cy="4113213"/>
          </a:xfrm>
          <a:prstGeom prst="line">
            <a:avLst/>
          </a:prstGeom>
          <a:noFill/>
          <a:ln w="19050">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63" name="Oval 25"/>
          <p:cNvSpPr>
            <a:spLocks noChangeAspect="1" noChangeArrowheads="1"/>
          </p:cNvSpPr>
          <p:nvPr/>
        </p:nvSpPr>
        <p:spPr bwMode="auto">
          <a:xfrm>
            <a:off x="3749675" y="3341688"/>
            <a:ext cx="109538" cy="106362"/>
          </a:xfrm>
          <a:prstGeom prst="ellipse">
            <a:avLst/>
          </a:prstGeom>
          <a:solidFill>
            <a:srgbClr val="C0C0C0"/>
          </a:solidFill>
          <a:ln w="19050">
            <a:solidFill>
              <a:srgbClr val="000000"/>
            </a:solidFill>
            <a:round/>
            <a:headEnd/>
            <a:tailEnd/>
          </a:ln>
        </p:spPr>
        <p:txBody>
          <a:bodyPr/>
          <a:lstStyle/>
          <a:p>
            <a:endParaRPr lang="en-GB"/>
          </a:p>
        </p:txBody>
      </p:sp>
      <p:sp>
        <p:nvSpPr>
          <p:cNvPr id="864" name="Oval 26"/>
          <p:cNvSpPr>
            <a:spLocks noChangeAspect="1" noChangeArrowheads="1"/>
          </p:cNvSpPr>
          <p:nvPr/>
        </p:nvSpPr>
        <p:spPr bwMode="auto">
          <a:xfrm>
            <a:off x="4464050" y="3159125"/>
            <a:ext cx="109538" cy="106363"/>
          </a:xfrm>
          <a:prstGeom prst="ellipse">
            <a:avLst/>
          </a:prstGeom>
          <a:solidFill>
            <a:srgbClr val="C0C0C0"/>
          </a:solidFill>
          <a:ln w="19050">
            <a:solidFill>
              <a:srgbClr val="000000"/>
            </a:solidFill>
            <a:round/>
            <a:headEnd/>
            <a:tailEnd/>
          </a:ln>
        </p:spPr>
        <p:txBody>
          <a:bodyPr/>
          <a:lstStyle/>
          <a:p>
            <a:endParaRPr lang="en-GB"/>
          </a:p>
        </p:txBody>
      </p:sp>
      <p:sp>
        <p:nvSpPr>
          <p:cNvPr id="865" name="Oval 27"/>
          <p:cNvSpPr>
            <a:spLocks noChangeAspect="1" noChangeArrowheads="1"/>
          </p:cNvSpPr>
          <p:nvPr/>
        </p:nvSpPr>
        <p:spPr bwMode="auto">
          <a:xfrm>
            <a:off x="5468938" y="2874963"/>
            <a:ext cx="109537" cy="106362"/>
          </a:xfrm>
          <a:prstGeom prst="ellipse">
            <a:avLst/>
          </a:prstGeom>
          <a:solidFill>
            <a:srgbClr val="C0C0C0"/>
          </a:solidFill>
          <a:ln w="19050">
            <a:solidFill>
              <a:srgbClr val="000000"/>
            </a:solidFill>
            <a:round/>
            <a:headEnd/>
            <a:tailEnd/>
          </a:ln>
        </p:spPr>
        <p:txBody>
          <a:bodyPr/>
          <a:lstStyle/>
          <a:p>
            <a:endParaRPr lang="en-GB"/>
          </a:p>
        </p:txBody>
      </p:sp>
      <p:sp>
        <p:nvSpPr>
          <p:cNvPr id="866" name="Oval 28"/>
          <p:cNvSpPr>
            <a:spLocks noChangeAspect="1" noChangeArrowheads="1"/>
          </p:cNvSpPr>
          <p:nvPr/>
        </p:nvSpPr>
        <p:spPr bwMode="auto">
          <a:xfrm>
            <a:off x="6200775" y="2692400"/>
            <a:ext cx="109538" cy="106363"/>
          </a:xfrm>
          <a:prstGeom prst="ellipse">
            <a:avLst/>
          </a:prstGeom>
          <a:solidFill>
            <a:srgbClr val="C0C0C0"/>
          </a:solidFill>
          <a:ln w="19050">
            <a:solidFill>
              <a:srgbClr val="000000"/>
            </a:solidFill>
            <a:round/>
            <a:headEnd/>
            <a:tailEnd/>
          </a:ln>
        </p:spPr>
        <p:txBody>
          <a:bodyPr/>
          <a:lstStyle/>
          <a:p>
            <a:endParaRPr lang="en-GB"/>
          </a:p>
        </p:txBody>
      </p:sp>
      <p:sp>
        <p:nvSpPr>
          <p:cNvPr id="867" name="Text Box 29"/>
          <p:cNvSpPr txBox="1">
            <a:spLocks noChangeArrowheads="1"/>
          </p:cNvSpPr>
          <p:nvPr/>
        </p:nvSpPr>
        <p:spPr bwMode="auto">
          <a:xfrm rot="-783281">
            <a:off x="6786563" y="2019300"/>
            <a:ext cx="1220787"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Y </a:t>
            </a:r>
            <a:r>
              <a:rPr lang="en-US" sz="1800" b="1">
                <a:solidFill>
                  <a:srgbClr val="000000"/>
                </a:solidFill>
              </a:rPr>
              <a:t>= </a:t>
            </a:r>
            <a:r>
              <a:rPr lang="en-US" sz="1800" b="1" i="1">
                <a:solidFill>
                  <a:srgbClr val="000000"/>
                </a:solidFill>
                <a:latin typeface="Symbol" pitchFamily="18" charset="2"/>
              </a:rPr>
              <a:t>b</a:t>
            </a:r>
            <a:r>
              <a:rPr lang="en-US" sz="1800" b="1" baseline="-25000">
                <a:solidFill>
                  <a:srgbClr val="000000"/>
                </a:solidFill>
              </a:rPr>
              <a:t>1</a:t>
            </a:r>
            <a:r>
              <a:rPr lang="en-US" sz="1800" b="1" i="1">
                <a:solidFill>
                  <a:srgbClr val="000000"/>
                </a:solidFill>
              </a:rPr>
              <a:t> </a:t>
            </a:r>
            <a:r>
              <a:rPr lang="en-US" sz="1800" b="1">
                <a:solidFill>
                  <a:srgbClr val="000000"/>
                </a:solidFill>
              </a:rPr>
              <a:t>+</a:t>
            </a:r>
            <a:r>
              <a:rPr lang="en-US" sz="1800" b="1" i="1">
                <a:solidFill>
                  <a:srgbClr val="000000"/>
                </a:solidFill>
                <a:latin typeface="Symbol" pitchFamily="18" charset="2"/>
              </a:rPr>
              <a:t>b</a:t>
            </a:r>
            <a:r>
              <a:rPr lang="en-US" sz="1800" b="1" baseline="-25000">
                <a:solidFill>
                  <a:srgbClr val="000000"/>
                </a:solidFill>
              </a:rPr>
              <a:t>2</a:t>
            </a:r>
            <a:r>
              <a:rPr lang="en-US" sz="1800" b="1" i="1">
                <a:solidFill>
                  <a:srgbClr val="000000"/>
                </a:solidFill>
              </a:rPr>
              <a:t>X</a:t>
            </a:r>
          </a:p>
        </p:txBody>
      </p:sp>
      <p:sp>
        <p:nvSpPr>
          <p:cNvPr id="868" name="Text Box 30"/>
          <p:cNvSpPr txBox="1">
            <a:spLocks noChangeArrowheads="1"/>
          </p:cNvSpPr>
          <p:nvPr/>
        </p:nvSpPr>
        <p:spPr bwMode="auto">
          <a:xfrm>
            <a:off x="1190625" y="782638"/>
            <a:ext cx="274638"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Y</a:t>
            </a:r>
            <a:endParaRPr lang="en-US" sz="2000" i="1">
              <a:solidFill>
                <a:schemeClr val="bg1"/>
              </a:solidFill>
              <a:latin typeface="Times New Roman" pitchFamily="18" charset="0"/>
            </a:endParaRPr>
          </a:p>
        </p:txBody>
      </p:sp>
      <p:grpSp>
        <p:nvGrpSpPr>
          <p:cNvPr id="869" name="Group 31"/>
          <p:cNvGrpSpPr>
            <a:grpSpLocks noChangeAspect="1"/>
          </p:cNvGrpSpPr>
          <p:nvPr/>
        </p:nvGrpSpPr>
        <p:grpSpPr bwMode="auto">
          <a:xfrm rot="-16200000">
            <a:off x="2378869" y="3525044"/>
            <a:ext cx="1165225" cy="284163"/>
            <a:chOff x="253" y="586"/>
            <a:chExt cx="3121" cy="1317"/>
          </a:xfrm>
        </p:grpSpPr>
        <p:sp>
          <p:nvSpPr>
            <p:cNvPr id="870" name="Line 32"/>
            <p:cNvSpPr>
              <a:spLocks noChangeAspect="1" noChangeShapeType="1"/>
            </p:cNvSpPr>
            <p:nvPr/>
          </p:nvSpPr>
          <p:spPr bwMode="auto">
            <a:xfrm>
              <a:off x="253"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71" name="Freeform 33"/>
            <p:cNvSpPr>
              <a:spLocks noChangeAspect="1"/>
            </p:cNvSpPr>
            <p:nvPr/>
          </p:nvSpPr>
          <p:spPr bwMode="auto">
            <a:xfrm>
              <a:off x="271"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72" name="Freeform 34"/>
            <p:cNvSpPr>
              <a:spLocks noChangeAspect="1"/>
            </p:cNvSpPr>
            <p:nvPr/>
          </p:nvSpPr>
          <p:spPr bwMode="auto">
            <a:xfrm>
              <a:off x="310" y="1902"/>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73" name="Line 35"/>
            <p:cNvSpPr>
              <a:spLocks noChangeAspect="1" noChangeShapeType="1"/>
            </p:cNvSpPr>
            <p:nvPr/>
          </p:nvSpPr>
          <p:spPr bwMode="auto">
            <a:xfrm>
              <a:off x="332"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74" name="Freeform 36"/>
            <p:cNvSpPr>
              <a:spLocks noChangeAspect="1"/>
            </p:cNvSpPr>
            <p:nvPr/>
          </p:nvSpPr>
          <p:spPr bwMode="auto">
            <a:xfrm>
              <a:off x="350" y="1900"/>
              <a:ext cx="22" cy="2"/>
            </a:xfrm>
            <a:custGeom>
              <a:avLst/>
              <a:gdLst>
                <a:gd name="T0" fmla="*/ 0 w 29"/>
                <a:gd name="T1" fmla="*/ 4 h 4"/>
                <a:gd name="T2" fmla="*/ 14 w 29"/>
                <a:gd name="T3" fmla="*/ 0 h 4"/>
                <a:gd name="T4" fmla="*/ 29 w 29"/>
                <a:gd name="T5" fmla="*/ 0 h 4"/>
              </a:gdLst>
              <a:ahLst/>
              <a:cxnLst>
                <a:cxn ang="0">
                  <a:pos x="T0" y="T1"/>
                </a:cxn>
                <a:cxn ang="0">
                  <a:pos x="T2" y="T3"/>
                </a:cxn>
                <a:cxn ang="0">
                  <a:pos x="T4" y="T5"/>
                </a:cxn>
              </a:cxnLst>
              <a:rect l="0" t="0" r="r" b="b"/>
              <a:pathLst>
                <a:path w="29" h="4">
                  <a:moveTo>
                    <a:pt x="0" y="4"/>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75" name="Line 37"/>
            <p:cNvSpPr>
              <a:spLocks noChangeAspect="1" noChangeShapeType="1"/>
            </p:cNvSpPr>
            <p:nvPr/>
          </p:nvSpPr>
          <p:spPr bwMode="auto">
            <a:xfrm>
              <a:off x="372"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76" name="Line 38"/>
            <p:cNvSpPr>
              <a:spLocks noChangeAspect="1" noChangeShapeType="1"/>
            </p:cNvSpPr>
            <p:nvPr/>
          </p:nvSpPr>
          <p:spPr bwMode="auto">
            <a:xfrm>
              <a:off x="39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77" name="Freeform 39"/>
            <p:cNvSpPr>
              <a:spLocks noChangeAspect="1"/>
            </p:cNvSpPr>
            <p:nvPr/>
          </p:nvSpPr>
          <p:spPr bwMode="auto">
            <a:xfrm>
              <a:off x="408" y="1900"/>
              <a:ext cx="21"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78" name="Line 40"/>
            <p:cNvSpPr>
              <a:spLocks noChangeAspect="1" noChangeShapeType="1"/>
            </p:cNvSpPr>
            <p:nvPr/>
          </p:nvSpPr>
          <p:spPr bwMode="auto">
            <a:xfrm>
              <a:off x="42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79" name="Freeform 41"/>
            <p:cNvSpPr>
              <a:spLocks noChangeAspect="1"/>
            </p:cNvSpPr>
            <p:nvPr/>
          </p:nvSpPr>
          <p:spPr bwMode="auto">
            <a:xfrm>
              <a:off x="447"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80" name="Freeform 42"/>
            <p:cNvSpPr>
              <a:spLocks noChangeAspect="1"/>
            </p:cNvSpPr>
            <p:nvPr/>
          </p:nvSpPr>
          <p:spPr bwMode="auto">
            <a:xfrm>
              <a:off x="468" y="1897"/>
              <a:ext cx="18" cy="3"/>
            </a:xfrm>
            <a:custGeom>
              <a:avLst/>
              <a:gdLst>
                <a:gd name="T0" fmla="*/ 0 w 24"/>
                <a:gd name="T1" fmla="*/ 5 h 5"/>
                <a:gd name="T2" fmla="*/ 15 w 24"/>
                <a:gd name="T3" fmla="*/ 0 h 5"/>
                <a:gd name="T4" fmla="*/ 24 w 24"/>
                <a:gd name="T5" fmla="*/ 0 h 5"/>
              </a:gdLst>
              <a:ahLst/>
              <a:cxnLst>
                <a:cxn ang="0">
                  <a:pos x="T0" y="T1"/>
                </a:cxn>
                <a:cxn ang="0">
                  <a:pos x="T2" y="T3"/>
                </a:cxn>
                <a:cxn ang="0">
                  <a:pos x="T4" y="T5"/>
                </a:cxn>
              </a:cxnLst>
              <a:rect l="0" t="0" r="r" b="b"/>
              <a:pathLst>
                <a:path w="24" h="5">
                  <a:moveTo>
                    <a:pt x="0" y="5"/>
                  </a:moveTo>
                  <a:lnTo>
                    <a:pt x="15"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81" name="Line 43"/>
            <p:cNvSpPr>
              <a:spLocks noChangeAspect="1" noChangeShapeType="1"/>
            </p:cNvSpPr>
            <p:nvPr/>
          </p:nvSpPr>
          <p:spPr bwMode="auto">
            <a:xfrm>
              <a:off x="48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82" name="Freeform 44"/>
            <p:cNvSpPr>
              <a:spLocks noChangeAspect="1"/>
            </p:cNvSpPr>
            <p:nvPr/>
          </p:nvSpPr>
          <p:spPr bwMode="auto">
            <a:xfrm>
              <a:off x="504" y="1897"/>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83" name="Line 45"/>
            <p:cNvSpPr>
              <a:spLocks noChangeAspect="1" noChangeShapeType="1"/>
            </p:cNvSpPr>
            <p:nvPr/>
          </p:nvSpPr>
          <p:spPr bwMode="auto">
            <a:xfrm>
              <a:off x="52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84" name="Freeform 46"/>
            <p:cNvSpPr>
              <a:spLocks noChangeAspect="1"/>
            </p:cNvSpPr>
            <p:nvPr/>
          </p:nvSpPr>
          <p:spPr bwMode="auto">
            <a:xfrm>
              <a:off x="544" y="1895"/>
              <a:ext cx="22" cy="2"/>
            </a:xfrm>
            <a:custGeom>
              <a:avLst/>
              <a:gdLst>
                <a:gd name="T0" fmla="*/ 0 w 29"/>
                <a:gd name="T1" fmla="*/ 5 h 5"/>
                <a:gd name="T2" fmla="*/ 14 w 29"/>
                <a:gd name="T3" fmla="*/ 0 h 5"/>
                <a:gd name="T4" fmla="*/ 29 w 29"/>
                <a:gd name="T5" fmla="*/ 0 h 5"/>
              </a:gdLst>
              <a:ahLst/>
              <a:cxnLst>
                <a:cxn ang="0">
                  <a:pos x="T0" y="T1"/>
                </a:cxn>
                <a:cxn ang="0">
                  <a:pos x="T2" y="T3"/>
                </a:cxn>
                <a:cxn ang="0">
                  <a:pos x="T4" y="T5"/>
                </a:cxn>
              </a:cxnLst>
              <a:rect l="0" t="0" r="r" b="b"/>
              <a:pathLst>
                <a:path w="29" h="5">
                  <a:moveTo>
                    <a:pt x="0" y="5"/>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85" name="Line 47"/>
            <p:cNvSpPr>
              <a:spLocks noChangeAspect="1" noChangeShapeType="1"/>
            </p:cNvSpPr>
            <p:nvPr/>
          </p:nvSpPr>
          <p:spPr bwMode="auto">
            <a:xfrm>
              <a:off x="566"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86" name="Freeform 48"/>
            <p:cNvSpPr>
              <a:spLocks noChangeAspect="1"/>
            </p:cNvSpPr>
            <p:nvPr/>
          </p:nvSpPr>
          <p:spPr bwMode="auto">
            <a:xfrm>
              <a:off x="584" y="1892"/>
              <a:ext cx="22" cy="3"/>
            </a:xfrm>
            <a:custGeom>
              <a:avLst/>
              <a:gdLst>
                <a:gd name="T0" fmla="*/ 0 w 29"/>
                <a:gd name="T1" fmla="*/ 5 h 5"/>
                <a:gd name="T2" fmla="*/ 14 w 29"/>
                <a:gd name="T3" fmla="*/ 5 h 5"/>
                <a:gd name="T4" fmla="*/ 29 w 29"/>
                <a:gd name="T5" fmla="*/ 0 h 5"/>
              </a:gdLst>
              <a:ahLst/>
              <a:cxnLst>
                <a:cxn ang="0">
                  <a:pos x="T0" y="T1"/>
                </a:cxn>
                <a:cxn ang="0">
                  <a:pos x="T2" y="T3"/>
                </a:cxn>
                <a:cxn ang="0">
                  <a:pos x="T4" y="T5"/>
                </a:cxn>
              </a:cxnLst>
              <a:rect l="0" t="0" r="r" b="b"/>
              <a:pathLst>
                <a:path w="29" h="5">
                  <a:moveTo>
                    <a:pt x="0" y="5"/>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87" name="Line 49"/>
            <p:cNvSpPr>
              <a:spLocks noChangeAspect="1" noChangeShapeType="1"/>
            </p:cNvSpPr>
            <p:nvPr/>
          </p:nvSpPr>
          <p:spPr bwMode="auto">
            <a:xfrm flipV="1">
              <a:off x="606"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88" name="Line 50"/>
            <p:cNvSpPr>
              <a:spLocks noChangeAspect="1" noChangeShapeType="1"/>
            </p:cNvSpPr>
            <p:nvPr/>
          </p:nvSpPr>
          <p:spPr bwMode="auto">
            <a:xfrm>
              <a:off x="624"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89" name="Freeform 51"/>
            <p:cNvSpPr>
              <a:spLocks noChangeAspect="1"/>
            </p:cNvSpPr>
            <p:nvPr/>
          </p:nvSpPr>
          <p:spPr bwMode="auto">
            <a:xfrm>
              <a:off x="642" y="1887"/>
              <a:ext cx="21" cy="2"/>
            </a:xfrm>
            <a:custGeom>
              <a:avLst/>
              <a:gdLst>
                <a:gd name="T0" fmla="*/ 0 w 28"/>
                <a:gd name="T1" fmla="*/ 4 h 4"/>
                <a:gd name="T2" fmla="*/ 14 w 28"/>
                <a:gd name="T3" fmla="*/ 4 h 4"/>
                <a:gd name="T4" fmla="*/ 28 w 28"/>
                <a:gd name="T5" fmla="*/ 0 h 4"/>
              </a:gdLst>
              <a:ahLst/>
              <a:cxnLst>
                <a:cxn ang="0">
                  <a:pos x="T0" y="T1"/>
                </a:cxn>
                <a:cxn ang="0">
                  <a:pos x="T2" y="T3"/>
                </a:cxn>
                <a:cxn ang="0">
                  <a:pos x="T4" y="T5"/>
                </a:cxn>
              </a:cxnLst>
              <a:rect l="0" t="0" r="r" b="b"/>
              <a:pathLst>
                <a:path w="28" h="4">
                  <a:moveTo>
                    <a:pt x="0" y="4"/>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90" name="Line 52"/>
            <p:cNvSpPr>
              <a:spLocks noChangeAspect="1" noChangeShapeType="1"/>
            </p:cNvSpPr>
            <p:nvPr/>
          </p:nvSpPr>
          <p:spPr bwMode="auto">
            <a:xfrm flipV="1">
              <a:off x="663"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91" name="Freeform 53"/>
            <p:cNvSpPr>
              <a:spLocks noChangeAspect="1"/>
            </p:cNvSpPr>
            <p:nvPr/>
          </p:nvSpPr>
          <p:spPr bwMode="auto">
            <a:xfrm>
              <a:off x="681" y="1881"/>
              <a:ext cx="22" cy="3"/>
            </a:xfrm>
            <a:custGeom>
              <a:avLst/>
              <a:gdLst>
                <a:gd name="T0" fmla="*/ 0 w 29"/>
                <a:gd name="T1" fmla="*/ 5 h 5"/>
                <a:gd name="T2" fmla="*/ 15 w 29"/>
                <a:gd name="T3" fmla="*/ 5 h 5"/>
                <a:gd name="T4" fmla="*/ 29 w 29"/>
                <a:gd name="T5" fmla="*/ 0 h 5"/>
              </a:gdLst>
              <a:ahLst/>
              <a:cxnLst>
                <a:cxn ang="0">
                  <a:pos x="T0" y="T1"/>
                </a:cxn>
                <a:cxn ang="0">
                  <a:pos x="T2" y="T3"/>
                </a:cxn>
                <a:cxn ang="0">
                  <a:pos x="T4" y="T5"/>
                </a:cxn>
              </a:cxnLst>
              <a:rect l="0" t="0" r="r" b="b"/>
              <a:pathLst>
                <a:path w="29" h="5">
                  <a:moveTo>
                    <a:pt x="0" y="5"/>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92" name="Line 54"/>
            <p:cNvSpPr>
              <a:spLocks noChangeAspect="1" noChangeShapeType="1"/>
            </p:cNvSpPr>
            <p:nvPr/>
          </p:nvSpPr>
          <p:spPr bwMode="auto">
            <a:xfrm flipV="1">
              <a:off x="703"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93" name="Line 55"/>
            <p:cNvSpPr>
              <a:spLocks noChangeAspect="1" noChangeShapeType="1"/>
            </p:cNvSpPr>
            <p:nvPr/>
          </p:nvSpPr>
          <p:spPr bwMode="auto">
            <a:xfrm flipV="1">
              <a:off x="721"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94" name="Freeform 56"/>
            <p:cNvSpPr>
              <a:spLocks noChangeAspect="1"/>
            </p:cNvSpPr>
            <p:nvPr/>
          </p:nvSpPr>
          <p:spPr bwMode="auto">
            <a:xfrm>
              <a:off x="739" y="1868"/>
              <a:ext cx="21" cy="5"/>
            </a:xfrm>
            <a:custGeom>
              <a:avLst/>
              <a:gdLst>
                <a:gd name="T0" fmla="*/ 0 w 29"/>
                <a:gd name="T1" fmla="*/ 10 h 10"/>
                <a:gd name="T2" fmla="*/ 15 w 29"/>
                <a:gd name="T3" fmla="*/ 5 h 10"/>
                <a:gd name="T4" fmla="*/ 29 w 29"/>
                <a:gd name="T5" fmla="*/ 0 h 10"/>
              </a:gdLst>
              <a:ahLst/>
              <a:cxnLst>
                <a:cxn ang="0">
                  <a:pos x="T0" y="T1"/>
                </a:cxn>
                <a:cxn ang="0">
                  <a:pos x="T2" y="T3"/>
                </a:cxn>
                <a:cxn ang="0">
                  <a:pos x="T4" y="T5"/>
                </a:cxn>
              </a:cxnLst>
              <a:rect l="0" t="0" r="r" b="b"/>
              <a:pathLst>
                <a:path w="29" h="10">
                  <a:moveTo>
                    <a:pt x="0" y="10"/>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95" name="Line 57"/>
            <p:cNvSpPr>
              <a:spLocks noChangeAspect="1" noChangeShapeType="1"/>
            </p:cNvSpPr>
            <p:nvPr/>
          </p:nvSpPr>
          <p:spPr bwMode="auto">
            <a:xfrm flipV="1">
              <a:off x="760"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96" name="Freeform 58"/>
            <p:cNvSpPr>
              <a:spLocks noChangeAspect="1"/>
            </p:cNvSpPr>
            <p:nvPr/>
          </p:nvSpPr>
          <p:spPr bwMode="auto">
            <a:xfrm>
              <a:off x="778" y="1857"/>
              <a:ext cx="22" cy="5"/>
            </a:xfrm>
            <a:custGeom>
              <a:avLst/>
              <a:gdLst>
                <a:gd name="T0" fmla="*/ 0 w 29"/>
                <a:gd name="T1" fmla="*/ 9 h 9"/>
                <a:gd name="T2" fmla="*/ 14 w 29"/>
                <a:gd name="T3" fmla="*/ 5 h 9"/>
                <a:gd name="T4" fmla="*/ 29 w 29"/>
                <a:gd name="T5" fmla="*/ 0 h 9"/>
              </a:gdLst>
              <a:ahLst/>
              <a:cxnLst>
                <a:cxn ang="0">
                  <a:pos x="T0" y="T1"/>
                </a:cxn>
                <a:cxn ang="0">
                  <a:pos x="T2" y="T3"/>
                </a:cxn>
                <a:cxn ang="0">
                  <a:pos x="T4" y="T5"/>
                </a:cxn>
              </a:cxnLst>
              <a:rect l="0" t="0" r="r" b="b"/>
              <a:pathLst>
                <a:path w="29" h="9">
                  <a:moveTo>
                    <a:pt x="0" y="9"/>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97" name="Line 59"/>
            <p:cNvSpPr>
              <a:spLocks noChangeAspect="1" noChangeShapeType="1"/>
            </p:cNvSpPr>
            <p:nvPr/>
          </p:nvSpPr>
          <p:spPr bwMode="auto">
            <a:xfrm flipV="1">
              <a:off x="800"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98" name="Freeform 60"/>
            <p:cNvSpPr>
              <a:spLocks noChangeAspect="1"/>
            </p:cNvSpPr>
            <p:nvPr/>
          </p:nvSpPr>
          <p:spPr bwMode="auto">
            <a:xfrm>
              <a:off x="818" y="1846"/>
              <a:ext cx="21" cy="5"/>
            </a:xfrm>
            <a:custGeom>
              <a:avLst/>
              <a:gdLst>
                <a:gd name="T0" fmla="*/ 0 w 28"/>
                <a:gd name="T1" fmla="*/ 9 h 9"/>
                <a:gd name="T2" fmla="*/ 14 w 28"/>
                <a:gd name="T3" fmla="*/ 4 h 9"/>
                <a:gd name="T4" fmla="*/ 28 w 28"/>
                <a:gd name="T5" fmla="*/ 0 h 9"/>
              </a:gdLst>
              <a:ahLst/>
              <a:cxnLst>
                <a:cxn ang="0">
                  <a:pos x="T0" y="T1"/>
                </a:cxn>
                <a:cxn ang="0">
                  <a:pos x="T2" y="T3"/>
                </a:cxn>
                <a:cxn ang="0">
                  <a:pos x="T4" y="T5"/>
                </a:cxn>
              </a:cxnLst>
              <a:rect l="0" t="0" r="r" b="b"/>
              <a:pathLst>
                <a:path w="28" h="9">
                  <a:moveTo>
                    <a:pt x="0" y="9"/>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99" name="Line 61"/>
            <p:cNvSpPr>
              <a:spLocks noChangeAspect="1" noChangeShapeType="1"/>
            </p:cNvSpPr>
            <p:nvPr/>
          </p:nvSpPr>
          <p:spPr bwMode="auto">
            <a:xfrm flipV="1">
              <a:off x="839"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00" name="Line 62"/>
            <p:cNvSpPr>
              <a:spLocks noChangeAspect="1" noChangeShapeType="1"/>
            </p:cNvSpPr>
            <p:nvPr/>
          </p:nvSpPr>
          <p:spPr bwMode="auto">
            <a:xfrm flipV="1">
              <a:off x="857"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01" name="Freeform 63"/>
            <p:cNvSpPr>
              <a:spLocks noChangeAspect="1"/>
            </p:cNvSpPr>
            <p:nvPr/>
          </p:nvSpPr>
          <p:spPr bwMode="auto">
            <a:xfrm>
              <a:off x="875" y="1819"/>
              <a:ext cx="22" cy="11"/>
            </a:xfrm>
            <a:custGeom>
              <a:avLst/>
              <a:gdLst>
                <a:gd name="T0" fmla="*/ 0 w 29"/>
                <a:gd name="T1" fmla="*/ 19 h 19"/>
                <a:gd name="T2" fmla="*/ 15 w 29"/>
                <a:gd name="T3" fmla="*/ 9 h 19"/>
                <a:gd name="T4" fmla="*/ 29 w 29"/>
                <a:gd name="T5" fmla="*/ 0 h 19"/>
              </a:gdLst>
              <a:ahLst/>
              <a:cxnLst>
                <a:cxn ang="0">
                  <a:pos x="T0" y="T1"/>
                </a:cxn>
                <a:cxn ang="0">
                  <a:pos x="T2" y="T3"/>
                </a:cxn>
                <a:cxn ang="0">
                  <a:pos x="T4" y="T5"/>
                </a:cxn>
              </a:cxnLst>
              <a:rect l="0" t="0" r="r" b="b"/>
              <a:pathLst>
                <a:path w="29" h="19">
                  <a:moveTo>
                    <a:pt x="0" y="19"/>
                  </a:moveTo>
                  <a:lnTo>
                    <a:pt x="15" y="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02" name="Line 64"/>
            <p:cNvSpPr>
              <a:spLocks noChangeAspect="1" noChangeShapeType="1"/>
            </p:cNvSpPr>
            <p:nvPr/>
          </p:nvSpPr>
          <p:spPr bwMode="auto">
            <a:xfrm flipV="1">
              <a:off x="897"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03" name="Freeform 65"/>
            <p:cNvSpPr>
              <a:spLocks noChangeAspect="1"/>
            </p:cNvSpPr>
            <p:nvPr/>
          </p:nvSpPr>
          <p:spPr bwMode="auto">
            <a:xfrm>
              <a:off x="915" y="1797"/>
              <a:ext cx="22" cy="11"/>
            </a:xfrm>
            <a:custGeom>
              <a:avLst/>
              <a:gdLst>
                <a:gd name="T0" fmla="*/ 0 w 29"/>
                <a:gd name="T1" fmla="*/ 19 h 19"/>
                <a:gd name="T2" fmla="*/ 15 w 29"/>
                <a:gd name="T3" fmla="*/ 10 h 19"/>
                <a:gd name="T4" fmla="*/ 29 w 29"/>
                <a:gd name="T5" fmla="*/ 0 h 19"/>
              </a:gdLst>
              <a:ahLst/>
              <a:cxnLst>
                <a:cxn ang="0">
                  <a:pos x="T0" y="T1"/>
                </a:cxn>
                <a:cxn ang="0">
                  <a:pos x="T2" y="T3"/>
                </a:cxn>
                <a:cxn ang="0">
                  <a:pos x="T4" y="T5"/>
                </a:cxn>
              </a:cxnLst>
              <a:rect l="0" t="0" r="r" b="b"/>
              <a:pathLst>
                <a:path w="29" h="19">
                  <a:moveTo>
                    <a:pt x="0" y="19"/>
                  </a:moveTo>
                  <a:lnTo>
                    <a:pt x="15" y="1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04" name="Line 66"/>
            <p:cNvSpPr>
              <a:spLocks noChangeAspect="1" noChangeShapeType="1"/>
            </p:cNvSpPr>
            <p:nvPr/>
          </p:nvSpPr>
          <p:spPr bwMode="auto">
            <a:xfrm flipV="1">
              <a:off x="937"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05" name="Line 67"/>
            <p:cNvSpPr>
              <a:spLocks noChangeAspect="1" noChangeShapeType="1"/>
            </p:cNvSpPr>
            <p:nvPr/>
          </p:nvSpPr>
          <p:spPr bwMode="auto">
            <a:xfrm flipV="1">
              <a:off x="955"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06" name="Freeform 68"/>
            <p:cNvSpPr>
              <a:spLocks noChangeAspect="1"/>
            </p:cNvSpPr>
            <p:nvPr/>
          </p:nvSpPr>
          <p:spPr bwMode="auto">
            <a:xfrm>
              <a:off x="973" y="1757"/>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07" name="Line 69"/>
            <p:cNvSpPr>
              <a:spLocks noChangeAspect="1" noChangeShapeType="1"/>
            </p:cNvSpPr>
            <p:nvPr/>
          </p:nvSpPr>
          <p:spPr bwMode="auto">
            <a:xfrm flipV="1">
              <a:off x="995"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08" name="Freeform 70"/>
            <p:cNvSpPr>
              <a:spLocks noChangeAspect="1"/>
            </p:cNvSpPr>
            <p:nvPr/>
          </p:nvSpPr>
          <p:spPr bwMode="auto">
            <a:xfrm>
              <a:off x="1013" y="1725"/>
              <a:ext cx="21" cy="15"/>
            </a:xfrm>
            <a:custGeom>
              <a:avLst/>
              <a:gdLst>
                <a:gd name="T0" fmla="*/ 0 w 28"/>
                <a:gd name="T1" fmla="*/ 28 h 28"/>
                <a:gd name="T2" fmla="*/ 14 w 28"/>
                <a:gd name="T3" fmla="*/ 14 h 28"/>
                <a:gd name="T4" fmla="*/ 28 w 28"/>
                <a:gd name="T5" fmla="*/ 0 h 28"/>
              </a:gdLst>
              <a:ahLst/>
              <a:cxnLst>
                <a:cxn ang="0">
                  <a:pos x="T0" y="T1"/>
                </a:cxn>
                <a:cxn ang="0">
                  <a:pos x="T2" y="T3"/>
                </a:cxn>
                <a:cxn ang="0">
                  <a:pos x="T4" y="T5"/>
                </a:cxn>
              </a:cxnLst>
              <a:rect l="0" t="0" r="r" b="b"/>
              <a:pathLst>
                <a:path w="28" h="28">
                  <a:moveTo>
                    <a:pt x="0" y="28"/>
                  </a:moveTo>
                  <a:lnTo>
                    <a:pt x="14" y="1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09" name="Line 71"/>
            <p:cNvSpPr>
              <a:spLocks noChangeAspect="1" noChangeShapeType="1"/>
            </p:cNvSpPr>
            <p:nvPr/>
          </p:nvSpPr>
          <p:spPr bwMode="auto">
            <a:xfrm flipV="1">
              <a:off x="1034"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10" name="Freeform 72"/>
            <p:cNvSpPr>
              <a:spLocks noChangeAspect="1"/>
            </p:cNvSpPr>
            <p:nvPr/>
          </p:nvSpPr>
          <p:spPr bwMode="auto">
            <a:xfrm>
              <a:off x="1052" y="1686"/>
              <a:ext cx="21" cy="20"/>
            </a:xfrm>
            <a:custGeom>
              <a:avLst/>
              <a:gdLst>
                <a:gd name="T0" fmla="*/ 0 w 29"/>
                <a:gd name="T1" fmla="*/ 34 h 34"/>
                <a:gd name="T2" fmla="*/ 15 w 29"/>
                <a:gd name="T3" fmla="*/ 20 h 34"/>
                <a:gd name="T4" fmla="*/ 29 w 29"/>
                <a:gd name="T5" fmla="*/ 0 h 34"/>
              </a:gdLst>
              <a:ahLst/>
              <a:cxnLst>
                <a:cxn ang="0">
                  <a:pos x="T0" y="T1"/>
                </a:cxn>
                <a:cxn ang="0">
                  <a:pos x="T2" y="T3"/>
                </a:cxn>
                <a:cxn ang="0">
                  <a:pos x="T4" y="T5"/>
                </a:cxn>
              </a:cxnLst>
              <a:rect l="0" t="0" r="r" b="b"/>
              <a:pathLst>
                <a:path w="29" h="34">
                  <a:moveTo>
                    <a:pt x="0" y="34"/>
                  </a:moveTo>
                  <a:lnTo>
                    <a:pt x="15" y="2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11" name="Line 73"/>
            <p:cNvSpPr>
              <a:spLocks noChangeAspect="1" noChangeShapeType="1"/>
            </p:cNvSpPr>
            <p:nvPr/>
          </p:nvSpPr>
          <p:spPr bwMode="auto">
            <a:xfrm flipV="1">
              <a:off x="1073"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12" name="Line 74"/>
            <p:cNvSpPr>
              <a:spLocks noChangeAspect="1" noChangeShapeType="1"/>
            </p:cNvSpPr>
            <p:nvPr/>
          </p:nvSpPr>
          <p:spPr bwMode="auto">
            <a:xfrm flipV="1">
              <a:off x="1091"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13" name="Freeform 75"/>
            <p:cNvSpPr>
              <a:spLocks noChangeAspect="1"/>
            </p:cNvSpPr>
            <p:nvPr/>
          </p:nvSpPr>
          <p:spPr bwMode="auto">
            <a:xfrm>
              <a:off x="1109" y="1617"/>
              <a:ext cx="22" cy="24"/>
            </a:xfrm>
            <a:custGeom>
              <a:avLst/>
              <a:gdLst>
                <a:gd name="T0" fmla="*/ 0 w 29"/>
                <a:gd name="T1" fmla="*/ 43 h 43"/>
                <a:gd name="T2" fmla="*/ 15 w 29"/>
                <a:gd name="T3" fmla="*/ 19 h 43"/>
                <a:gd name="T4" fmla="*/ 29 w 29"/>
                <a:gd name="T5" fmla="*/ 0 h 43"/>
              </a:gdLst>
              <a:ahLst/>
              <a:cxnLst>
                <a:cxn ang="0">
                  <a:pos x="T0" y="T1"/>
                </a:cxn>
                <a:cxn ang="0">
                  <a:pos x="T2" y="T3"/>
                </a:cxn>
                <a:cxn ang="0">
                  <a:pos x="T4" y="T5"/>
                </a:cxn>
              </a:cxnLst>
              <a:rect l="0" t="0" r="r" b="b"/>
              <a:pathLst>
                <a:path w="29" h="43">
                  <a:moveTo>
                    <a:pt x="0" y="43"/>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14" name="Line 76"/>
            <p:cNvSpPr>
              <a:spLocks noChangeAspect="1" noChangeShapeType="1"/>
            </p:cNvSpPr>
            <p:nvPr/>
          </p:nvSpPr>
          <p:spPr bwMode="auto">
            <a:xfrm flipV="1">
              <a:off x="1131"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15" name="Freeform 77"/>
            <p:cNvSpPr>
              <a:spLocks noChangeAspect="1"/>
            </p:cNvSpPr>
            <p:nvPr/>
          </p:nvSpPr>
          <p:spPr bwMode="auto">
            <a:xfrm>
              <a:off x="1149" y="1566"/>
              <a:ext cx="22" cy="27"/>
            </a:xfrm>
            <a:custGeom>
              <a:avLst/>
              <a:gdLst>
                <a:gd name="T0" fmla="*/ 0 w 29"/>
                <a:gd name="T1" fmla="*/ 48 h 48"/>
                <a:gd name="T2" fmla="*/ 14 w 29"/>
                <a:gd name="T3" fmla="*/ 24 h 48"/>
                <a:gd name="T4" fmla="*/ 29 w 29"/>
                <a:gd name="T5" fmla="*/ 0 h 48"/>
              </a:gdLst>
              <a:ahLst/>
              <a:cxnLst>
                <a:cxn ang="0">
                  <a:pos x="T0" y="T1"/>
                </a:cxn>
                <a:cxn ang="0">
                  <a:pos x="T2" y="T3"/>
                </a:cxn>
                <a:cxn ang="0">
                  <a:pos x="T4" y="T5"/>
                </a:cxn>
              </a:cxnLst>
              <a:rect l="0" t="0" r="r" b="b"/>
              <a:pathLst>
                <a:path w="29" h="48">
                  <a:moveTo>
                    <a:pt x="0" y="48"/>
                  </a:moveTo>
                  <a:lnTo>
                    <a:pt x="14" y="2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16" name="Line 78"/>
            <p:cNvSpPr>
              <a:spLocks noChangeAspect="1" noChangeShapeType="1"/>
            </p:cNvSpPr>
            <p:nvPr/>
          </p:nvSpPr>
          <p:spPr bwMode="auto">
            <a:xfrm flipV="1">
              <a:off x="1171"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17" name="Freeform 79"/>
            <p:cNvSpPr>
              <a:spLocks noChangeAspect="1"/>
            </p:cNvSpPr>
            <p:nvPr/>
          </p:nvSpPr>
          <p:spPr bwMode="auto">
            <a:xfrm>
              <a:off x="1189" y="1506"/>
              <a:ext cx="22" cy="30"/>
            </a:xfrm>
            <a:custGeom>
              <a:avLst/>
              <a:gdLst>
                <a:gd name="T0" fmla="*/ 0 w 29"/>
                <a:gd name="T1" fmla="*/ 53 h 53"/>
                <a:gd name="T2" fmla="*/ 14 w 29"/>
                <a:gd name="T3" fmla="*/ 29 h 53"/>
                <a:gd name="T4" fmla="*/ 29 w 29"/>
                <a:gd name="T5" fmla="*/ 0 h 53"/>
              </a:gdLst>
              <a:ahLst/>
              <a:cxnLst>
                <a:cxn ang="0">
                  <a:pos x="T0" y="T1"/>
                </a:cxn>
                <a:cxn ang="0">
                  <a:pos x="T2" y="T3"/>
                </a:cxn>
                <a:cxn ang="0">
                  <a:pos x="T4" y="T5"/>
                </a:cxn>
              </a:cxnLst>
              <a:rect l="0" t="0" r="r" b="b"/>
              <a:pathLst>
                <a:path w="29" h="53">
                  <a:moveTo>
                    <a:pt x="0" y="53"/>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18" name="Line 80"/>
            <p:cNvSpPr>
              <a:spLocks noChangeAspect="1" noChangeShapeType="1"/>
            </p:cNvSpPr>
            <p:nvPr/>
          </p:nvSpPr>
          <p:spPr bwMode="auto">
            <a:xfrm flipV="1">
              <a:off x="1211"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19" name="Line 81"/>
            <p:cNvSpPr>
              <a:spLocks noChangeAspect="1" noChangeShapeType="1"/>
            </p:cNvSpPr>
            <p:nvPr/>
          </p:nvSpPr>
          <p:spPr bwMode="auto">
            <a:xfrm flipV="1">
              <a:off x="1228"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20" name="Freeform 82"/>
            <p:cNvSpPr>
              <a:spLocks noChangeAspect="1"/>
            </p:cNvSpPr>
            <p:nvPr/>
          </p:nvSpPr>
          <p:spPr bwMode="auto">
            <a:xfrm>
              <a:off x="1246" y="1409"/>
              <a:ext cx="22" cy="32"/>
            </a:xfrm>
            <a:custGeom>
              <a:avLst/>
              <a:gdLst>
                <a:gd name="T0" fmla="*/ 0 w 29"/>
                <a:gd name="T1" fmla="*/ 58 h 58"/>
                <a:gd name="T2" fmla="*/ 15 w 29"/>
                <a:gd name="T3" fmla="*/ 29 h 58"/>
                <a:gd name="T4" fmla="*/ 29 w 29"/>
                <a:gd name="T5" fmla="*/ 0 h 58"/>
              </a:gdLst>
              <a:ahLst/>
              <a:cxnLst>
                <a:cxn ang="0">
                  <a:pos x="T0" y="T1"/>
                </a:cxn>
                <a:cxn ang="0">
                  <a:pos x="T2" y="T3"/>
                </a:cxn>
                <a:cxn ang="0">
                  <a:pos x="T4" y="T5"/>
                </a:cxn>
              </a:cxnLst>
              <a:rect l="0" t="0" r="r" b="b"/>
              <a:pathLst>
                <a:path w="29" h="58">
                  <a:moveTo>
                    <a:pt x="0" y="58"/>
                  </a:moveTo>
                  <a:lnTo>
                    <a:pt x="15"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21" name="Line 83"/>
            <p:cNvSpPr>
              <a:spLocks noChangeAspect="1" noChangeShapeType="1"/>
            </p:cNvSpPr>
            <p:nvPr/>
          </p:nvSpPr>
          <p:spPr bwMode="auto">
            <a:xfrm flipV="1">
              <a:off x="1268"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22" name="Freeform 84"/>
            <p:cNvSpPr>
              <a:spLocks noChangeAspect="1"/>
            </p:cNvSpPr>
            <p:nvPr/>
          </p:nvSpPr>
          <p:spPr bwMode="auto">
            <a:xfrm>
              <a:off x="1286" y="1336"/>
              <a:ext cx="22" cy="38"/>
            </a:xfrm>
            <a:custGeom>
              <a:avLst/>
              <a:gdLst>
                <a:gd name="T0" fmla="*/ 0 w 29"/>
                <a:gd name="T1" fmla="*/ 67 h 67"/>
                <a:gd name="T2" fmla="*/ 15 w 29"/>
                <a:gd name="T3" fmla="*/ 33 h 67"/>
                <a:gd name="T4" fmla="*/ 29 w 29"/>
                <a:gd name="T5" fmla="*/ 0 h 67"/>
              </a:gdLst>
              <a:ahLst/>
              <a:cxnLst>
                <a:cxn ang="0">
                  <a:pos x="T0" y="T1"/>
                </a:cxn>
                <a:cxn ang="0">
                  <a:pos x="T2" y="T3"/>
                </a:cxn>
                <a:cxn ang="0">
                  <a:pos x="T4" y="T5"/>
                </a:cxn>
              </a:cxnLst>
              <a:rect l="0" t="0" r="r" b="b"/>
              <a:pathLst>
                <a:path w="29" h="67">
                  <a:moveTo>
                    <a:pt x="0" y="67"/>
                  </a:moveTo>
                  <a:lnTo>
                    <a:pt x="15" y="33"/>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23" name="Line 85"/>
            <p:cNvSpPr>
              <a:spLocks noChangeAspect="1" noChangeShapeType="1"/>
            </p:cNvSpPr>
            <p:nvPr/>
          </p:nvSpPr>
          <p:spPr bwMode="auto">
            <a:xfrm flipV="1">
              <a:off x="1308"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24" name="Line 86"/>
            <p:cNvSpPr>
              <a:spLocks noChangeAspect="1" noChangeShapeType="1"/>
            </p:cNvSpPr>
            <p:nvPr/>
          </p:nvSpPr>
          <p:spPr bwMode="auto">
            <a:xfrm flipV="1">
              <a:off x="1326"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25" name="Freeform 87"/>
            <p:cNvSpPr>
              <a:spLocks noChangeAspect="1"/>
            </p:cNvSpPr>
            <p:nvPr/>
          </p:nvSpPr>
          <p:spPr bwMode="auto">
            <a:xfrm>
              <a:off x="1344" y="1222"/>
              <a:ext cx="21"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26" name="Freeform 88"/>
            <p:cNvSpPr>
              <a:spLocks noChangeAspect="1"/>
            </p:cNvSpPr>
            <p:nvPr/>
          </p:nvSpPr>
          <p:spPr bwMode="auto">
            <a:xfrm>
              <a:off x="1365" y="1182"/>
              <a:ext cx="18" cy="40"/>
            </a:xfrm>
            <a:custGeom>
              <a:avLst/>
              <a:gdLst>
                <a:gd name="T0" fmla="*/ 0 w 24"/>
                <a:gd name="T1" fmla="*/ 72 h 72"/>
                <a:gd name="T2" fmla="*/ 9 w 24"/>
                <a:gd name="T3" fmla="*/ 34 h 72"/>
                <a:gd name="T4" fmla="*/ 24 w 24"/>
                <a:gd name="T5" fmla="*/ 0 h 72"/>
              </a:gdLst>
              <a:ahLst/>
              <a:cxnLst>
                <a:cxn ang="0">
                  <a:pos x="T0" y="T1"/>
                </a:cxn>
                <a:cxn ang="0">
                  <a:pos x="T2" y="T3"/>
                </a:cxn>
                <a:cxn ang="0">
                  <a:pos x="T4" y="T5"/>
                </a:cxn>
              </a:cxnLst>
              <a:rect l="0" t="0" r="r" b="b"/>
              <a:pathLst>
                <a:path w="24" h="72">
                  <a:moveTo>
                    <a:pt x="0" y="72"/>
                  </a:moveTo>
                  <a:lnTo>
                    <a:pt x="9" y="3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27" name="Freeform 89"/>
            <p:cNvSpPr>
              <a:spLocks noChangeAspect="1"/>
            </p:cNvSpPr>
            <p:nvPr/>
          </p:nvSpPr>
          <p:spPr bwMode="auto">
            <a:xfrm>
              <a:off x="1383" y="1144"/>
              <a:ext cx="22"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28" name="Line 90"/>
            <p:cNvSpPr>
              <a:spLocks noChangeAspect="1" noChangeShapeType="1"/>
            </p:cNvSpPr>
            <p:nvPr/>
          </p:nvSpPr>
          <p:spPr bwMode="auto">
            <a:xfrm flipV="1">
              <a:off x="1405"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29" name="Freeform 91"/>
            <p:cNvSpPr>
              <a:spLocks noChangeAspect="1"/>
            </p:cNvSpPr>
            <p:nvPr/>
          </p:nvSpPr>
          <p:spPr bwMode="auto">
            <a:xfrm>
              <a:off x="1423" y="1063"/>
              <a:ext cx="21" cy="41"/>
            </a:xfrm>
            <a:custGeom>
              <a:avLst/>
              <a:gdLst>
                <a:gd name="T0" fmla="*/ 0 w 28"/>
                <a:gd name="T1" fmla="*/ 72 h 72"/>
                <a:gd name="T2" fmla="*/ 14 w 28"/>
                <a:gd name="T3" fmla="*/ 34 h 72"/>
                <a:gd name="T4" fmla="*/ 28 w 28"/>
                <a:gd name="T5" fmla="*/ 0 h 72"/>
              </a:gdLst>
              <a:ahLst/>
              <a:cxnLst>
                <a:cxn ang="0">
                  <a:pos x="T0" y="T1"/>
                </a:cxn>
                <a:cxn ang="0">
                  <a:pos x="T2" y="T3"/>
                </a:cxn>
                <a:cxn ang="0">
                  <a:pos x="T4" y="T5"/>
                </a:cxn>
              </a:cxnLst>
              <a:rect l="0" t="0" r="r" b="b"/>
              <a:pathLst>
                <a:path w="28" h="72">
                  <a:moveTo>
                    <a:pt x="0" y="72"/>
                  </a:moveTo>
                  <a:lnTo>
                    <a:pt x="14" y="3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30" name="Line 92"/>
            <p:cNvSpPr>
              <a:spLocks noChangeAspect="1" noChangeShapeType="1"/>
            </p:cNvSpPr>
            <p:nvPr/>
          </p:nvSpPr>
          <p:spPr bwMode="auto">
            <a:xfrm flipV="1">
              <a:off x="1444"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31" name="Line 93"/>
            <p:cNvSpPr>
              <a:spLocks noChangeAspect="1" noChangeShapeType="1"/>
            </p:cNvSpPr>
            <p:nvPr/>
          </p:nvSpPr>
          <p:spPr bwMode="auto">
            <a:xfrm flipV="1">
              <a:off x="1462"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32" name="Freeform 94"/>
            <p:cNvSpPr>
              <a:spLocks noChangeAspect="1"/>
            </p:cNvSpPr>
            <p:nvPr/>
          </p:nvSpPr>
          <p:spPr bwMode="auto">
            <a:xfrm>
              <a:off x="1480" y="945"/>
              <a:ext cx="22" cy="40"/>
            </a:xfrm>
            <a:custGeom>
              <a:avLst/>
              <a:gdLst>
                <a:gd name="T0" fmla="*/ 0 w 29"/>
                <a:gd name="T1" fmla="*/ 72 h 72"/>
                <a:gd name="T2" fmla="*/ 15 w 29"/>
                <a:gd name="T3" fmla="*/ 34 h 72"/>
                <a:gd name="T4" fmla="*/ 29 w 29"/>
                <a:gd name="T5" fmla="*/ 0 h 72"/>
              </a:gdLst>
              <a:ahLst/>
              <a:cxnLst>
                <a:cxn ang="0">
                  <a:pos x="T0" y="T1"/>
                </a:cxn>
                <a:cxn ang="0">
                  <a:pos x="T2" y="T3"/>
                </a:cxn>
                <a:cxn ang="0">
                  <a:pos x="T4" y="T5"/>
                </a:cxn>
              </a:cxnLst>
              <a:rect l="0" t="0" r="r" b="b"/>
              <a:pathLst>
                <a:path w="29" h="72">
                  <a:moveTo>
                    <a:pt x="0" y="72"/>
                  </a:moveTo>
                  <a:lnTo>
                    <a:pt x="15"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33" name="Line 95"/>
            <p:cNvSpPr>
              <a:spLocks noChangeAspect="1" noChangeShapeType="1"/>
            </p:cNvSpPr>
            <p:nvPr/>
          </p:nvSpPr>
          <p:spPr bwMode="auto">
            <a:xfrm flipV="1">
              <a:off x="1502"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34" name="Freeform 96"/>
            <p:cNvSpPr>
              <a:spLocks noChangeAspect="1"/>
            </p:cNvSpPr>
            <p:nvPr/>
          </p:nvSpPr>
          <p:spPr bwMode="auto">
            <a:xfrm>
              <a:off x="1520" y="872"/>
              <a:ext cx="22" cy="35"/>
            </a:xfrm>
            <a:custGeom>
              <a:avLst/>
              <a:gdLst>
                <a:gd name="T0" fmla="*/ 0 w 29"/>
                <a:gd name="T1" fmla="*/ 62 h 62"/>
                <a:gd name="T2" fmla="*/ 14 w 29"/>
                <a:gd name="T3" fmla="*/ 28 h 62"/>
                <a:gd name="T4" fmla="*/ 29 w 29"/>
                <a:gd name="T5" fmla="*/ 0 h 62"/>
              </a:gdLst>
              <a:ahLst/>
              <a:cxnLst>
                <a:cxn ang="0">
                  <a:pos x="T0" y="T1"/>
                </a:cxn>
                <a:cxn ang="0">
                  <a:pos x="T2" y="T3"/>
                </a:cxn>
                <a:cxn ang="0">
                  <a:pos x="T4" y="T5"/>
                </a:cxn>
              </a:cxnLst>
              <a:rect l="0" t="0" r="r" b="b"/>
              <a:pathLst>
                <a:path w="29" h="62">
                  <a:moveTo>
                    <a:pt x="0" y="62"/>
                  </a:moveTo>
                  <a:lnTo>
                    <a:pt x="14" y="28"/>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35" name="Line 97"/>
            <p:cNvSpPr>
              <a:spLocks noChangeAspect="1" noChangeShapeType="1"/>
            </p:cNvSpPr>
            <p:nvPr/>
          </p:nvSpPr>
          <p:spPr bwMode="auto">
            <a:xfrm flipV="1">
              <a:off x="1542"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36" name="Line 98"/>
            <p:cNvSpPr>
              <a:spLocks noChangeAspect="1" noChangeShapeType="1"/>
            </p:cNvSpPr>
            <p:nvPr/>
          </p:nvSpPr>
          <p:spPr bwMode="auto">
            <a:xfrm flipV="1">
              <a:off x="1560"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37" name="Freeform 99"/>
            <p:cNvSpPr>
              <a:spLocks noChangeAspect="1"/>
            </p:cNvSpPr>
            <p:nvPr/>
          </p:nvSpPr>
          <p:spPr bwMode="auto">
            <a:xfrm>
              <a:off x="1578" y="769"/>
              <a:ext cx="22" cy="33"/>
            </a:xfrm>
            <a:custGeom>
              <a:avLst/>
              <a:gdLst>
                <a:gd name="T0" fmla="*/ 0 w 29"/>
                <a:gd name="T1" fmla="*/ 58 h 58"/>
                <a:gd name="T2" fmla="*/ 14 w 29"/>
                <a:gd name="T3" fmla="*/ 29 h 58"/>
                <a:gd name="T4" fmla="*/ 29 w 29"/>
                <a:gd name="T5" fmla="*/ 0 h 58"/>
              </a:gdLst>
              <a:ahLst/>
              <a:cxnLst>
                <a:cxn ang="0">
                  <a:pos x="T0" y="T1"/>
                </a:cxn>
                <a:cxn ang="0">
                  <a:pos x="T2" y="T3"/>
                </a:cxn>
                <a:cxn ang="0">
                  <a:pos x="T4" y="T5"/>
                </a:cxn>
              </a:cxnLst>
              <a:rect l="0" t="0" r="r" b="b"/>
              <a:pathLst>
                <a:path w="29" h="58">
                  <a:moveTo>
                    <a:pt x="0" y="58"/>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38" name="Line 100"/>
            <p:cNvSpPr>
              <a:spLocks noChangeAspect="1" noChangeShapeType="1"/>
            </p:cNvSpPr>
            <p:nvPr/>
          </p:nvSpPr>
          <p:spPr bwMode="auto">
            <a:xfrm flipV="1">
              <a:off x="1600"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39" name="Freeform 101"/>
            <p:cNvSpPr>
              <a:spLocks noChangeAspect="1"/>
            </p:cNvSpPr>
            <p:nvPr/>
          </p:nvSpPr>
          <p:spPr bwMode="auto">
            <a:xfrm>
              <a:off x="1618" y="712"/>
              <a:ext cx="21" cy="27"/>
            </a:xfrm>
            <a:custGeom>
              <a:avLst/>
              <a:gdLst>
                <a:gd name="T0" fmla="*/ 0 w 28"/>
                <a:gd name="T1" fmla="*/ 48 h 48"/>
                <a:gd name="T2" fmla="*/ 14 w 28"/>
                <a:gd name="T3" fmla="*/ 24 h 48"/>
                <a:gd name="T4" fmla="*/ 28 w 28"/>
                <a:gd name="T5" fmla="*/ 0 h 48"/>
              </a:gdLst>
              <a:ahLst/>
              <a:cxnLst>
                <a:cxn ang="0">
                  <a:pos x="T0" y="T1"/>
                </a:cxn>
                <a:cxn ang="0">
                  <a:pos x="T2" y="T3"/>
                </a:cxn>
                <a:cxn ang="0">
                  <a:pos x="T4" y="T5"/>
                </a:cxn>
              </a:cxnLst>
              <a:rect l="0" t="0" r="r" b="b"/>
              <a:pathLst>
                <a:path w="28" h="48">
                  <a:moveTo>
                    <a:pt x="0" y="48"/>
                  </a:moveTo>
                  <a:lnTo>
                    <a:pt x="14" y="2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40" name="Freeform 102"/>
            <p:cNvSpPr>
              <a:spLocks noChangeAspect="1"/>
            </p:cNvSpPr>
            <p:nvPr/>
          </p:nvSpPr>
          <p:spPr bwMode="auto">
            <a:xfrm>
              <a:off x="1639" y="686"/>
              <a:ext cx="18" cy="26"/>
            </a:xfrm>
            <a:custGeom>
              <a:avLst/>
              <a:gdLst>
                <a:gd name="T0" fmla="*/ 0 w 24"/>
                <a:gd name="T1" fmla="*/ 47 h 47"/>
                <a:gd name="T2" fmla="*/ 10 w 24"/>
                <a:gd name="T3" fmla="*/ 24 h 47"/>
                <a:gd name="T4" fmla="*/ 24 w 24"/>
                <a:gd name="T5" fmla="*/ 0 h 47"/>
              </a:gdLst>
              <a:ahLst/>
              <a:cxnLst>
                <a:cxn ang="0">
                  <a:pos x="T0" y="T1"/>
                </a:cxn>
                <a:cxn ang="0">
                  <a:pos x="T2" y="T3"/>
                </a:cxn>
                <a:cxn ang="0">
                  <a:pos x="T4" y="T5"/>
                </a:cxn>
              </a:cxnLst>
              <a:rect l="0" t="0" r="r" b="b"/>
              <a:pathLst>
                <a:path w="24" h="47">
                  <a:moveTo>
                    <a:pt x="0" y="47"/>
                  </a:moveTo>
                  <a:lnTo>
                    <a:pt x="10" y="2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41" name="Freeform 103"/>
            <p:cNvSpPr>
              <a:spLocks noChangeAspect="1"/>
            </p:cNvSpPr>
            <p:nvPr/>
          </p:nvSpPr>
          <p:spPr bwMode="auto">
            <a:xfrm>
              <a:off x="1657" y="664"/>
              <a:ext cx="21" cy="22"/>
            </a:xfrm>
            <a:custGeom>
              <a:avLst/>
              <a:gdLst>
                <a:gd name="T0" fmla="*/ 0 w 29"/>
                <a:gd name="T1" fmla="*/ 39 h 39"/>
                <a:gd name="T2" fmla="*/ 15 w 29"/>
                <a:gd name="T3" fmla="*/ 19 h 39"/>
                <a:gd name="T4" fmla="*/ 29 w 29"/>
                <a:gd name="T5" fmla="*/ 0 h 39"/>
              </a:gdLst>
              <a:ahLst/>
              <a:cxnLst>
                <a:cxn ang="0">
                  <a:pos x="T0" y="T1"/>
                </a:cxn>
                <a:cxn ang="0">
                  <a:pos x="T2" y="T3"/>
                </a:cxn>
                <a:cxn ang="0">
                  <a:pos x="T4" y="T5"/>
                </a:cxn>
              </a:cxnLst>
              <a:rect l="0" t="0" r="r" b="b"/>
              <a:pathLst>
                <a:path w="29" h="39">
                  <a:moveTo>
                    <a:pt x="0" y="39"/>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42" name="Freeform 104"/>
            <p:cNvSpPr>
              <a:spLocks noChangeAspect="1"/>
            </p:cNvSpPr>
            <p:nvPr/>
          </p:nvSpPr>
          <p:spPr bwMode="auto">
            <a:xfrm>
              <a:off x="1678" y="643"/>
              <a:ext cx="18" cy="21"/>
            </a:xfrm>
            <a:custGeom>
              <a:avLst/>
              <a:gdLst>
                <a:gd name="T0" fmla="*/ 0 w 24"/>
                <a:gd name="T1" fmla="*/ 38 h 38"/>
                <a:gd name="T2" fmla="*/ 15 w 24"/>
                <a:gd name="T3" fmla="*/ 19 h 38"/>
                <a:gd name="T4" fmla="*/ 24 w 24"/>
                <a:gd name="T5" fmla="*/ 0 h 38"/>
              </a:gdLst>
              <a:ahLst/>
              <a:cxnLst>
                <a:cxn ang="0">
                  <a:pos x="T0" y="T1"/>
                </a:cxn>
                <a:cxn ang="0">
                  <a:pos x="T2" y="T3"/>
                </a:cxn>
                <a:cxn ang="0">
                  <a:pos x="T4" y="T5"/>
                </a:cxn>
              </a:cxnLst>
              <a:rect l="0" t="0" r="r" b="b"/>
              <a:pathLst>
                <a:path w="24" h="38">
                  <a:moveTo>
                    <a:pt x="0" y="38"/>
                  </a:moveTo>
                  <a:lnTo>
                    <a:pt x="15" y="19"/>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43" name="Freeform 105"/>
            <p:cNvSpPr>
              <a:spLocks noChangeAspect="1"/>
            </p:cNvSpPr>
            <p:nvPr/>
          </p:nvSpPr>
          <p:spPr bwMode="auto">
            <a:xfrm>
              <a:off x="1696" y="626"/>
              <a:ext cx="18" cy="17"/>
            </a:xfrm>
            <a:custGeom>
              <a:avLst/>
              <a:gdLst>
                <a:gd name="T0" fmla="*/ 0 w 24"/>
                <a:gd name="T1" fmla="*/ 29 h 29"/>
                <a:gd name="T2" fmla="*/ 10 w 24"/>
                <a:gd name="T3" fmla="*/ 14 h 29"/>
                <a:gd name="T4" fmla="*/ 24 w 24"/>
                <a:gd name="T5" fmla="*/ 0 h 29"/>
              </a:gdLst>
              <a:ahLst/>
              <a:cxnLst>
                <a:cxn ang="0">
                  <a:pos x="T0" y="T1"/>
                </a:cxn>
                <a:cxn ang="0">
                  <a:pos x="T2" y="T3"/>
                </a:cxn>
                <a:cxn ang="0">
                  <a:pos x="T4" y="T5"/>
                </a:cxn>
              </a:cxnLst>
              <a:rect l="0" t="0" r="r" b="b"/>
              <a:pathLst>
                <a:path w="24" h="29">
                  <a:moveTo>
                    <a:pt x="0" y="29"/>
                  </a:moveTo>
                  <a:lnTo>
                    <a:pt x="10" y="1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44" name="Freeform 106"/>
            <p:cNvSpPr>
              <a:spLocks noChangeAspect="1"/>
            </p:cNvSpPr>
            <p:nvPr/>
          </p:nvSpPr>
          <p:spPr bwMode="auto">
            <a:xfrm>
              <a:off x="1714" y="610"/>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45" name="Line 107"/>
            <p:cNvSpPr>
              <a:spLocks noChangeAspect="1" noChangeShapeType="1"/>
            </p:cNvSpPr>
            <p:nvPr/>
          </p:nvSpPr>
          <p:spPr bwMode="auto">
            <a:xfrm flipV="1">
              <a:off x="1736"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46" name="Freeform 108"/>
            <p:cNvSpPr>
              <a:spLocks noChangeAspect="1"/>
            </p:cNvSpPr>
            <p:nvPr/>
          </p:nvSpPr>
          <p:spPr bwMode="auto">
            <a:xfrm>
              <a:off x="1754" y="591"/>
              <a:ext cx="22" cy="8"/>
            </a:xfrm>
            <a:custGeom>
              <a:avLst/>
              <a:gdLst>
                <a:gd name="T0" fmla="*/ 0 w 29"/>
                <a:gd name="T1" fmla="*/ 14 h 14"/>
                <a:gd name="T2" fmla="*/ 14 w 29"/>
                <a:gd name="T3" fmla="*/ 4 h 14"/>
                <a:gd name="T4" fmla="*/ 29 w 29"/>
                <a:gd name="T5" fmla="*/ 0 h 14"/>
              </a:gdLst>
              <a:ahLst/>
              <a:cxnLst>
                <a:cxn ang="0">
                  <a:pos x="T0" y="T1"/>
                </a:cxn>
                <a:cxn ang="0">
                  <a:pos x="T2" y="T3"/>
                </a:cxn>
                <a:cxn ang="0">
                  <a:pos x="T4" y="T5"/>
                </a:cxn>
              </a:cxnLst>
              <a:rect l="0" t="0" r="r" b="b"/>
              <a:pathLst>
                <a:path w="29" h="14">
                  <a:moveTo>
                    <a:pt x="0" y="14"/>
                  </a:moveTo>
                  <a:lnTo>
                    <a:pt x="14" y="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47" name="Freeform 109"/>
            <p:cNvSpPr>
              <a:spLocks noChangeAspect="1"/>
            </p:cNvSpPr>
            <p:nvPr/>
          </p:nvSpPr>
          <p:spPr bwMode="auto">
            <a:xfrm>
              <a:off x="1776" y="586"/>
              <a:ext cx="18" cy="5"/>
            </a:xfrm>
            <a:custGeom>
              <a:avLst/>
              <a:gdLst>
                <a:gd name="T0" fmla="*/ 0 w 24"/>
                <a:gd name="T1" fmla="*/ 10 h 10"/>
                <a:gd name="T2" fmla="*/ 14 w 24"/>
                <a:gd name="T3" fmla="*/ 5 h 10"/>
                <a:gd name="T4" fmla="*/ 24 w 24"/>
                <a:gd name="T5" fmla="*/ 0 h 10"/>
              </a:gdLst>
              <a:ahLst/>
              <a:cxnLst>
                <a:cxn ang="0">
                  <a:pos x="T0" y="T1"/>
                </a:cxn>
                <a:cxn ang="0">
                  <a:pos x="T2" y="T3"/>
                </a:cxn>
                <a:cxn ang="0">
                  <a:pos x="T4" y="T5"/>
                </a:cxn>
              </a:cxnLst>
              <a:rect l="0" t="0" r="r" b="b"/>
              <a:pathLst>
                <a:path w="24" h="10">
                  <a:moveTo>
                    <a:pt x="0" y="10"/>
                  </a:moveTo>
                  <a:lnTo>
                    <a:pt x="14" y="5"/>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48" name="Freeform 110"/>
            <p:cNvSpPr>
              <a:spLocks noChangeAspect="1"/>
            </p:cNvSpPr>
            <p:nvPr/>
          </p:nvSpPr>
          <p:spPr bwMode="auto">
            <a:xfrm>
              <a:off x="1794" y="586"/>
              <a:ext cx="18" cy="0"/>
            </a:xfrm>
            <a:custGeom>
              <a:avLst/>
              <a:gdLst>
                <a:gd name="T0" fmla="*/ 0 w 24"/>
                <a:gd name="T1" fmla="*/ 9 w 24"/>
                <a:gd name="T2" fmla="*/ 24 w 24"/>
              </a:gdLst>
              <a:ahLst/>
              <a:cxnLst>
                <a:cxn ang="0">
                  <a:pos x="T0" y="0"/>
                </a:cxn>
                <a:cxn ang="0">
                  <a:pos x="T1" y="0"/>
                </a:cxn>
                <a:cxn ang="0">
                  <a:pos x="T2" y="0"/>
                </a:cxn>
              </a:cxnLst>
              <a:rect l="0" t="0" r="r" b="b"/>
              <a:pathLst>
                <a:path w="24">
                  <a:moveTo>
                    <a:pt x="0" y="0"/>
                  </a:moveTo>
                  <a:lnTo>
                    <a:pt x="9"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49" name="Freeform 111"/>
            <p:cNvSpPr>
              <a:spLocks noChangeAspect="1"/>
            </p:cNvSpPr>
            <p:nvPr/>
          </p:nvSpPr>
          <p:spPr bwMode="auto">
            <a:xfrm>
              <a:off x="1812" y="586"/>
              <a:ext cx="21" cy="0"/>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50" name="Freeform 112"/>
            <p:cNvSpPr>
              <a:spLocks noChangeAspect="1"/>
            </p:cNvSpPr>
            <p:nvPr/>
          </p:nvSpPr>
          <p:spPr bwMode="auto">
            <a:xfrm>
              <a:off x="1833" y="586"/>
              <a:ext cx="18" cy="5"/>
            </a:xfrm>
            <a:custGeom>
              <a:avLst/>
              <a:gdLst>
                <a:gd name="T0" fmla="*/ 0 w 24"/>
                <a:gd name="T1" fmla="*/ 0 h 10"/>
                <a:gd name="T2" fmla="*/ 10 w 24"/>
                <a:gd name="T3" fmla="*/ 5 h 10"/>
                <a:gd name="T4" fmla="*/ 24 w 24"/>
                <a:gd name="T5" fmla="*/ 10 h 10"/>
              </a:gdLst>
              <a:ahLst/>
              <a:cxnLst>
                <a:cxn ang="0">
                  <a:pos x="T0" y="T1"/>
                </a:cxn>
                <a:cxn ang="0">
                  <a:pos x="T2" y="T3"/>
                </a:cxn>
                <a:cxn ang="0">
                  <a:pos x="T4" y="T5"/>
                </a:cxn>
              </a:cxnLst>
              <a:rect l="0" t="0" r="r" b="b"/>
              <a:pathLst>
                <a:path w="24" h="10">
                  <a:moveTo>
                    <a:pt x="0" y="0"/>
                  </a:moveTo>
                  <a:lnTo>
                    <a:pt x="10" y="5"/>
                  </a:lnTo>
                  <a:lnTo>
                    <a:pt x="24"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51" name="Freeform 113"/>
            <p:cNvSpPr>
              <a:spLocks noChangeAspect="1"/>
            </p:cNvSpPr>
            <p:nvPr/>
          </p:nvSpPr>
          <p:spPr bwMode="auto">
            <a:xfrm>
              <a:off x="1851" y="591"/>
              <a:ext cx="22" cy="8"/>
            </a:xfrm>
            <a:custGeom>
              <a:avLst/>
              <a:gdLst>
                <a:gd name="T0" fmla="*/ 0 w 29"/>
                <a:gd name="T1" fmla="*/ 0 h 14"/>
                <a:gd name="T2" fmla="*/ 15 w 29"/>
                <a:gd name="T3" fmla="*/ 4 h 14"/>
                <a:gd name="T4" fmla="*/ 29 w 29"/>
                <a:gd name="T5" fmla="*/ 14 h 14"/>
              </a:gdLst>
              <a:ahLst/>
              <a:cxnLst>
                <a:cxn ang="0">
                  <a:pos x="T0" y="T1"/>
                </a:cxn>
                <a:cxn ang="0">
                  <a:pos x="T2" y="T3"/>
                </a:cxn>
                <a:cxn ang="0">
                  <a:pos x="T4" y="T5"/>
                </a:cxn>
              </a:cxnLst>
              <a:rect l="0" t="0" r="r" b="b"/>
              <a:pathLst>
                <a:path w="29" h="14">
                  <a:moveTo>
                    <a:pt x="0" y="0"/>
                  </a:moveTo>
                  <a:lnTo>
                    <a:pt x="15" y="4"/>
                  </a:lnTo>
                  <a:lnTo>
                    <a:pt x="29" y="1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52" name="Line 114"/>
            <p:cNvSpPr>
              <a:spLocks noChangeAspect="1" noChangeShapeType="1"/>
            </p:cNvSpPr>
            <p:nvPr/>
          </p:nvSpPr>
          <p:spPr bwMode="auto">
            <a:xfrm>
              <a:off x="1873"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53" name="Freeform 115"/>
            <p:cNvSpPr>
              <a:spLocks noChangeAspect="1"/>
            </p:cNvSpPr>
            <p:nvPr/>
          </p:nvSpPr>
          <p:spPr bwMode="auto">
            <a:xfrm>
              <a:off x="1891" y="610"/>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54" name="Freeform 116"/>
            <p:cNvSpPr>
              <a:spLocks noChangeAspect="1"/>
            </p:cNvSpPr>
            <p:nvPr/>
          </p:nvSpPr>
          <p:spPr bwMode="auto">
            <a:xfrm>
              <a:off x="1913" y="626"/>
              <a:ext cx="18" cy="17"/>
            </a:xfrm>
            <a:custGeom>
              <a:avLst/>
              <a:gdLst>
                <a:gd name="T0" fmla="*/ 0 w 24"/>
                <a:gd name="T1" fmla="*/ 0 h 29"/>
                <a:gd name="T2" fmla="*/ 14 w 24"/>
                <a:gd name="T3" fmla="*/ 14 h 29"/>
                <a:gd name="T4" fmla="*/ 24 w 24"/>
                <a:gd name="T5" fmla="*/ 29 h 29"/>
              </a:gdLst>
              <a:ahLst/>
              <a:cxnLst>
                <a:cxn ang="0">
                  <a:pos x="T0" y="T1"/>
                </a:cxn>
                <a:cxn ang="0">
                  <a:pos x="T2" y="T3"/>
                </a:cxn>
                <a:cxn ang="0">
                  <a:pos x="T4" y="T5"/>
                </a:cxn>
              </a:cxnLst>
              <a:rect l="0" t="0" r="r" b="b"/>
              <a:pathLst>
                <a:path w="24" h="29">
                  <a:moveTo>
                    <a:pt x="0" y="0"/>
                  </a:moveTo>
                  <a:lnTo>
                    <a:pt x="14" y="14"/>
                  </a:lnTo>
                  <a:lnTo>
                    <a:pt x="24"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55" name="Freeform 117"/>
            <p:cNvSpPr>
              <a:spLocks noChangeAspect="1"/>
            </p:cNvSpPr>
            <p:nvPr/>
          </p:nvSpPr>
          <p:spPr bwMode="auto">
            <a:xfrm>
              <a:off x="1931" y="643"/>
              <a:ext cx="18" cy="21"/>
            </a:xfrm>
            <a:custGeom>
              <a:avLst/>
              <a:gdLst>
                <a:gd name="T0" fmla="*/ 0 w 24"/>
                <a:gd name="T1" fmla="*/ 0 h 38"/>
                <a:gd name="T2" fmla="*/ 9 w 24"/>
                <a:gd name="T3" fmla="*/ 19 h 38"/>
                <a:gd name="T4" fmla="*/ 24 w 24"/>
                <a:gd name="T5" fmla="*/ 38 h 38"/>
              </a:gdLst>
              <a:ahLst/>
              <a:cxnLst>
                <a:cxn ang="0">
                  <a:pos x="T0" y="T1"/>
                </a:cxn>
                <a:cxn ang="0">
                  <a:pos x="T2" y="T3"/>
                </a:cxn>
                <a:cxn ang="0">
                  <a:pos x="T4" y="T5"/>
                </a:cxn>
              </a:cxnLst>
              <a:rect l="0" t="0" r="r" b="b"/>
              <a:pathLst>
                <a:path w="24" h="38">
                  <a:moveTo>
                    <a:pt x="0" y="0"/>
                  </a:moveTo>
                  <a:lnTo>
                    <a:pt x="9" y="19"/>
                  </a:lnTo>
                  <a:lnTo>
                    <a:pt x="24" y="3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56" name="Freeform 118"/>
            <p:cNvSpPr>
              <a:spLocks noChangeAspect="1"/>
            </p:cNvSpPr>
            <p:nvPr/>
          </p:nvSpPr>
          <p:spPr bwMode="auto">
            <a:xfrm>
              <a:off x="1949" y="664"/>
              <a:ext cx="21" cy="22"/>
            </a:xfrm>
            <a:custGeom>
              <a:avLst/>
              <a:gdLst>
                <a:gd name="T0" fmla="*/ 0 w 29"/>
                <a:gd name="T1" fmla="*/ 0 h 39"/>
                <a:gd name="T2" fmla="*/ 14 w 29"/>
                <a:gd name="T3" fmla="*/ 19 h 39"/>
                <a:gd name="T4" fmla="*/ 29 w 29"/>
                <a:gd name="T5" fmla="*/ 39 h 39"/>
              </a:gdLst>
              <a:ahLst/>
              <a:cxnLst>
                <a:cxn ang="0">
                  <a:pos x="T0" y="T1"/>
                </a:cxn>
                <a:cxn ang="0">
                  <a:pos x="T2" y="T3"/>
                </a:cxn>
                <a:cxn ang="0">
                  <a:pos x="T4" y="T5"/>
                </a:cxn>
              </a:cxnLst>
              <a:rect l="0" t="0" r="r" b="b"/>
              <a:pathLst>
                <a:path w="29" h="39">
                  <a:moveTo>
                    <a:pt x="0" y="0"/>
                  </a:moveTo>
                  <a:lnTo>
                    <a:pt x="14" y="19"/>
                  </a:lnTo>
                  <a:lnTo>
                    <a:pt x="29" y="3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57" name="Freeform 119"/>
            <p:cNvSpPr>
              <a:spLocks noChangeAspect="1"/>
            </p:cNvSpPr>
            <p:nvPr/>
          </p:nvSpPr>
          <p:spPr bwMode="auto">
            <a:xfrm>
              <a:off x="1970" y="686"/>
              <a:ext cx="18" cy="26"/>
            </a:xfrm>
            <a:custGeom>
              <a:avLst/>
              <a:gdLst>
                <a:gd name="T0" fmla="*/ 0 w 24"/>
                <a:gd name="T1" fmla="*/ 0 h 47"/>
                <a:gd name="T2" fmla="*/ 9 w 24"/>
                <a:gd name="T3" fmla="*/ 24 h 47"/>
                <a:gd name="T4" fmla="*/ 24 w 24"/>
                <a:gd name="T5" fmla="*/ 47 h 47"/>
              </a:gdLst>
              <a:ahLst/>
              <a:cxnLst>
                <a:cxn ang="0">
                  <a:pos x="T0" y="T1"/>
                </a:cxn>
                <a:cxn ang="0">
                  <a:pos x="T2" y="T3"/>
                </a:cxn>
                <a:cxn ang="0">
                  <a:pos x="T4" y="T5"/>
                </a:cxn>
              </a:cxnLst>
              <a:rect l="0" t="0" r="r" b="b"/>
              <a:pathLst>
                <a:path w="24" h="47">
                  <a:moveTo>
                    <a:pt x="0" y="0"/>
                  </a:moveTo>
                  <a:lnTo>
                    <a:pt x="9" y="24"/>
                  </a:lnTo>
                  <a:lnTo>
                    <a:pt x="24" y="4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58" name="Freeform 120"/>
            <p:cNvSpPr>
              <a:spLocks noChangeAspect="1"/>
            </p:cNvSpPr>
            <p:nvPr/>
          </p:nvSpPr>
          <p:spPr bwMode="auto">
            <a:xfrm>
              <a:off x="1988" y="712"/>
              <a:ext cx="21" cy="27"/>
            </a:xfrm>
            <a:custGeom>
              <a:avLst/>
              <a:gdLst>
                <a:gd name="T0" fmla="*/ 0 w 28"/>
                <a:gd name="T1" fmla="*/ 0 h 48"/>
                <a:gd name="T2" fmla="*/ 14 w 28"/>
                <a:gd name="T3" fmla="*/ 24 h 48"/>
                <a:gd name="T4" fmla="*/ 28 w 28"/>
                <a:gd name="T5" fmla="*/ 48 h 48"/>
              </a:gdLst>
              <a:ahLst/>
              <a:cxnLst>
                <a:cxn ang="0">
                  <a:pos x="T0" y="T1"/>
                </a:cxn>
                <a:cxn ang="0">
                  <a:pos x="T2" y="T3"/>
                </a:cxn>
                <a:cxn ang="0">
                  <a:pos x="T4" y="T5"/>
                </a:cxn>
              </a:cxnLst>
              <a:rect l="0" t="0" r="r" b="b"/>
              <a:pathLst>
                <a:path w="28" h="48">
                  <a:moveTo>
                    <a:pt x="0" y="0"/>
                  </a:moveTo>
                  <a:lnTo>
                    <a:pt x="14" y="24"/>
                  </a:lnTo>
                  <a:lnTo>
                    <a:pt x="28"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59" name="Line 121"/>
            <p:cNvSpPr>
              <a:spLocks noChangeAspect="1" noChangeShapeType="1"/>
            </p:cNvSpPr>
            <p:nvPr/>
          </p:nvSpPr>
          <p:spPr bwMode="auto">
            <a:xfrm>
              <a:off x="2009"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60" name="Freeform 122"/>
            <p:cNvSpPr>
              <a:spLocks noChangeAspect="1"/>
            </p:cNvSpPr>
            <p:nvPr/>
          </p:nvSpPr>
          <p:spPr bwMode="auto">
            <a:xfrm>
              <a:off x="2027" y="769"/>
              <a:ext cx="22" cy="33"/>
            </a:xfrm>
            <a:custGeom>
              <a:avLst/>
              <a:gdLst>
                <a:gd name="T0" fmla="*/ 0 w 29"/>
                <a:gd name="T1" fmla="*/ 0 h 58"/>
                <a:gd name="T2" fmla="*/ 15 w 29"/>
                <a:gd name="T3" fmla="*/ 29 h 58"/>
                <a:gd name="T4" fmla="*/ 29 w 29"/>
                <a:gd name="T5" fmla="*/ 58 h 58"/>
              </a:gdLst>
              <a:ahLst/>
              <a:cxnLst>
                <a:cxn ang="0">
                  <a:pos x="T0" y="T1"/>
                </a:cxn>
                <a:cxn ang="0">
                  <a:pos x="T2" y="T3"/>
                </a:cxn>
                <a:cxn ang="0">
                  <a:pos x="T4" y="T5"/>
                </a:cxn>
              </a:cxnLst>
              <a:rect l="0" t="0" r="r" b="b"/>
              <a:pathLst>
                <a:path w="29" h="58">
                  <a:moveTo>
                    <a:pt x="0" y="0"/>
                  </a:moveTo>
                  <a:lnTo>
                    <a:pt x="15"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61" name="Line 123"/>
            <p:cNvSpPr>
              <a:spLocks noChangeAspect="1" noChangeShapeType="1"/>
            </p:cNvSpPr>
            <p:nvPr/>
          </p:nvSpPr>
          <p:spPr bwMode="auto">
            <a:xfrm>
              <a:off x="2049"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62" name="Line 124"/>
            <p:cNvSpPr>
              <a:spLocks noChangeAspect="1" noChangeShapeType="1"/>
            </p:cNvSpPr>
            <p:nvPr/>
          </p:nvSpPr>
          <p:spPr bwMode="auto">
            <a:xfrm>
              <a:off x="2067"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63" name="Freeform 125"/>
            <p:cNvSpPr>
              <a:spLocks noChangeAspect="1"/>
            </p:cNvSpPr>
            <p:nvPr/>
          </p:nvSpPr>
          <p:spPr bwMode="auto">
            <a:xfrm>
              <a:off x="2085" y="872"/>
              <a:ext cx="22" cy="35"/>
            </a:xfrm>
            <a:custGeom>
              <a:avLst/>
              <a:gdLst>
                <a:gd name="T0" fmla="*/ 0 w 29"/>
                <a:gd name="T1" fmla="*/ 0 h 62"/>
                <a:gd name="T2" fmla="*/ 15 w 29"/>
                <a:gd name="T3" fmla="*/ 28 h 62"/>
                <a:gd name="T4" fmla="*/ 29 w 29"/>
                <a:gd name="T5" fmla="*/ 62 h 62"/>
              </a:gdLst>
              <a:ahLst/>
              <a:cxnLst>
                <a:cxn ang="0">
                  <a:pos x="T0" y="T1"/>
                </a:cxn>
                <a:cxn ang="0">
                  <a:pos x="T2" y="T3"/>
                </a:cxn>
                <a:cxn ang="0">
                  <a:pos x="T4" y="T5"/>
                </a:cxn>
              </a:cxnLst>
              <a:rect l="0" t="0" r="r" b="b"/>
              <a:pathLst>
                <a:path w="29" h="62">
                  <a:moveTo>
                    <a:pt x="0" y="0"/>
                  </a:moveTo>
                  <a:lnTo>
                    <a:pt x="15" y="28"/>
                  </a:lnTo>
                  <a:lnTo>
                    <a:pt x="29" y="6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64" name="Line 126"/>
            <p:cNvSpPr>
              <a:spLocks noChangeAspect="1" noChangeShapeType="1"/>
            </p:cNvSpPr>
            <p:nvPr/>
          </p:nvSpPr>
          <p:spPr bwMode="auto">
            <a:xfrm>
              <a:off x="2107"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65" name="Freeform 127"/>
            <p:cNvSpPr>
              <a:spLocks noChangeAspect="1"/>
            </p:cNvSpPr>
            <p:nvPr/>
          </p:nvSpPr>
          <p:spPr bwMode="auto">
            <a:xfrm>
              <a:off x="2125" y="945"/>
              <a:ext cx="22" cy="40"/>
            </a:xfrm>
            <a:custGeom>
              <a:avLst/>
              <a:gdLst>
                <a:gd name="T0" fmla="*/ 0 w 29"/>
                <a:gd name="T1" fmla="*/ 0 h 72"/>
                <a:gd name="T2" fmla="*/ 14 w 29"/>
                <a:gd name="T3" fmla="*/ 34 h 72"/>
                <a:gd name="T4" fmla="*/ 29 w 29"/>
                <a:gd name="T5" fmla="*/ 72 h 72"/>
              </a:gdLst>
              <a:ahLst/>
              <a:cxnLst>
                <a:cxn ang="0">
                  <a:pos x="T0" y="T1"/>
                </a:cxn>
                <a:cxn ang="0">
                  <a:pos x="T2" y="T3"/>
                </a:cxn>
                <a:cxn ang="0">
                  <a:pos x="T4" y="T5"/>
                </a:cxn>
              </a:cxnLst>
              <a:rect l="0" t="0" r="r" b="b"/>
              <a:pathLst>
                <a:path w="29" h="72">
                  <a:moveTo>
                    <a:pt x="0" y="0"/>
                  </a:moveTo>
                  <a:lnTo>
                    <a:pt x="14" y="34"/>
                  </a:lnTo>
                  <a:lnTo>
                    <a:pt x="29"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66" name="Line 128"/>
            <p:cNvSpPr>
              <a:spLocks noChangeAspect="1" noChangeShapeType="1"/>
            </p:cNvSpPr>
            <p:nvPr/>
          </p:nvSpPr>
          <p:spPr bwMode="auto">
            <a:xfrm>
              <a:off x="2147"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67" name="Line 129"/>
            <p:cNvSpPr>
              <a:spLocks noChangeAspect="1" noChangeShapeType="1"/>
            </p:cNvSpPr>
            <p:nvPr/>
          </p:nvSpPr>
          <p:spPr bwMode="auto">
            <a:xfrm>
              <a:off x="2165"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68" name="Freeform 130"/>
            <p:cNvSpPr>
              <a:spLocks noChangeAspect="1"/>
            </p:cNvSpPr>
            <p:nvPr/>
          </p:nvSpPr>
          <p:spPr bwMode="auto">
            <a:xfrm>
              <a:off x="2183" y="1063"/>
              <a:ext cx="21" cy="41"/>
            </a:xfrm>
            <a:custGeom>
              <a:avLst/>
              <a:gdLst>
                <a:gd name="T0" fmla="*/ 0 w 28"/>
                <a:gd name="T1" fmla="*/ 0 h 72"/>
                <a:gd name="T2" fmla="*/ 14 w 28"/>
                <a:gd name="T3" fmla="*/ 34 h 72"/>
                <a:gd name="T4" fmla="*/ 28 w 28"/>
                <a:gd name="T5" fmla="*/ 72 h 72"/>
              </a:gdLst>
              <a:ahLst/>
              <a:cxnLst>
                <a:cxn ang="0">
                  <a:pos x="T0" y="T1"/>
                </a:cxn>
                <a:cxn ang="0">
                  <a:pos x="T2" y="T3"/>
                </a:cxn>
                <a:cxn ang="0">
                  <a:pos x="T4" y="T5"/>
                </a:cxn>
              </a:cxnLst>
              <a:rect l="0" t="0" r="r" b="b"/>
              <a:pathLst>
                <a:path w="28" h="72">
                  <a:moveTo>
                    <a:pt x="0" y="0"/>
                  </a:moveTo>
                  <a:lnTo>
                    <a:pt x="14" y="34"/>
                  </a:lnTo>
                  <a:lnTo>
                    <a:pt x="28"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69" name="Line 131"/>
            <p:cNvSpPr>
              <a:spLocks noChangeAspect="1" noChangeShapeType="1"/>
            </p:cNvSpPr>
            <p:nvPr/>
          </p:nvSpPr>
          <p:spPr bwMode="auto">
            <a:xfrm>
              <a:off x="2204"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70" name="Freeform 132"/>
            <p:cNvSpPr>
              <a:spLocks noChangeAspect="1"/>
            </p:cNvSpPr>
            <p:nvPr/>
          </p:nvSpPr>
          <p:spPr bwMode="auto">
            <a:xfrm>
              <a:off x="2222" y="1144"/>
              <a:ext cx="22"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71" name="Freeform 133"/>
            <p:cNvSpPr>
              <a:spLocks noChangeAspect="1"/>
            </p:cNvSpPr>
            <p:nvPr/>
          </p:nvSpPr>
          <p:spPr bwMode="auto">
            <a:xfrm>
              <a:off x="2244" y="1182"/>
              <a:ext cx="18" cy="40"/>
            </a:xfrm>
            <a:custGeom>
              <a:avLst/>
              <a:gdLst>
                <a:gd name="T0" fmla="*/ 0 w 24"/>
                <a:gd name="T1" fmla="*/ 0 h 72"/>
                <a:gd name="T2" fmla="*/ 10 w 24"/>
                <a:gd name="T3" fmla="*/ 34 h 72"/>
                <a:gd name="T4" fmla="*/ 24 w 24"/>
                <a:gd name="T5" fmla="*/ 72 h 72"/>
              </a:gdLst>
              <a:ahLst/>
              <a:cxnLst>
                <a:cxn ang="0">
                  <a:pos x="T0" y="T1"/>
                </a:cxn>
                <a:cxn ang="0">
                  <a:pos x="T2" y="T3"/>
                </a:cxn>
                <a:cxn ang="0">
                  <a:pos x="T4" y="T5"/>
                </a:cxn>
              </a:cxnLst>
              <a:rect l="0" t="0" r="r" b="b"/>
              <a:pathLst>
                <a:path w="24" h="72">
                  <a:moveTo>
                    <a:pt x="0" y="0"/>
                  </a:moveTo>
                  <a:lnTo>
                    <a:pt x="10" y="34"/>
                  </a:lnTo>
                  <a:lnTo>
                    <a:pt x="24"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72" name="Freeform 134"/>
            <p:cNvSpPr>
              <a:spLocks noChangeAspect="1"/>
            </p:cNvSpPr>
            <p:nvPr/>
          </p:nvSpPr>
          <p:spPr bwMode="auto">
            <a:xfrm>
              <a:off x="2262" y="1222"/>
              <a:ext cx="21"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73" name="Line 135"/>
            <p:cNvSpPr>
              <a:spLocks noChangeAspect="1" noChangeShapeType="1"/>
            </p:cNvSpPr>
            <p:nvPr/>
          </p:nvSpPr>
          <p:spPr bwMode="auto">
            <a:xfrm>
              <a:off x="2283"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74" name="Line 136"/>
            <p:cNvSpPr>
              <a:spLocks noChangeAspect="1" noChangeShapeType="1"/>
            </p:cNvSpPr>
            <p:nvPr/>
          </p:nvSpPr>
          <p:spPr bwMode="auto">
            <a:xfrm>
              <a:off x="2301"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75" name="Freeform 137"/>
            <p:cNvSpPr>
              <a:spLocks noChangeAspect="1"/>
            </p:cNvSpPr>
            <p:nvPr/>
          </p:nvSpPr>
          <p:spPr bwMode="auto">
            <a:xfrm>
              <a:off x="2319" y="1336"/>
              <a:ext cx="22" cy="38"/>
            </a:xfrm>
            <a:custGeom>
              <a:avLst/>
              <a:gdLst>
                <a:gd name="T0" fmla="*/ 0 w 29"/>
                <a:gd name="T1" fmla="*/ 0 h 67"/>
                <a:gd name="T2" fmla="*/ 14 w 29"/>
                <a:gd name="T3" fmla="*/ 33 h 67"/>
                <a:gd name="T4" fmla="*/ 29 w 29"/>
                <a:gd name="T5" fmla="*/ 67 h 67"/>
              </a:gdLst>
              <a:ahLst/>
              <a:cxnLst>
                <a:cxn ang="0">
                  <a:pos x="T0" y="T1"/>
                </a:cxn>
                <a:cxn ang="0">
                  <a:pos x="T2" y="T3"/>
                </a:cxn>
                <a:cxn ang="0">
                  <a:pos x="T4" y="T5"/>
                </a:cxn>
              </a:cxnLst>
              <a:rect l="0" t="0" r="r" b="b"/>
              <a:pathLst>
                <a:path w="29" h="67">
                  <a:moveTo>
                    <a:pt x="0" y="0"/>
                  </a:moveTo>
                  <a:lnTo>
                    <a:pt x="14" y="33"/>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76" name="Line 138"/>
            <p:cNvSpPr>
              <a:spLocks noChangeAspect="1" noChangeShapeType="1"/>
            </p:cNvSpPr>
            <p:nvPr/>
          </p:nvSpPr>
          <p:spPr bwMode="auto">
            <a:xfrm>
              <a:off x="2341"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77" name="Freeform 139"/>
            <p:cNvSpPr>
              <a:spLocks noChangeAspect="1"/>
            </p:cNvSpPr>
            <p:nvPr/>
          </p:nvSpPr>
          <p:spPr bwMode="auto">
            <a:xfrm>
              <a:off x="2359" y="1409"/>
              <a:ext cx="22" cy="32"/>
            </a:xfrm>
            <a:custGeom>
              <a:avLst/>
              <a:gdLst>
                <a:gd name="T0" fmla="*/ 0 w 29"/>
                <a:gd name="T1" fmla="*/ 0 h 58"/>
                <a:gd name="T2" fmla="*/ 14 w 29"/>
                <a:gd name="T3" fmla="*/ 29 h 58"/>
                <a:gd name="T4" fmla="*/ 29 w 29"/>
                <a:gd name="T5" fmla="*/ 58 h 58"/>
              </a:gdLst>
              <a:ahLst/>
              <a:cxnLst>
                <a:cxn ang="0">
                  <a:pos x="T0" y="T1"/>
                </a:cxn>
                <a:cxn ang="0">
                  <a:pos x="T2" y="T3"/>
                </a:cxn>
                <a:cxn ang="0">
                  <a:pos x="T4" y="T5"/>
                </a:cxn>
              </a:cxnLst>
              <a:rect l="0" t="0" r="r" b="b"/>
              <a:pathLst>
                <a:path w="29" h="58">
                  <a:moveTo>
                    <a:pt x="0" y="0"/>
                  </a:moveTo>
                  <a:lnTo>
                    <a:pt x="14"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78" name="Line 140"/>
            <p:cNvSpPr>
              <a:spLocks noChangeAspect="1" noChangeShapeType="1"/>
            </p:cNvSpPr>
            <p:nvPr/>
          </p:nvSpPr>
          <p:spPr bwMode="auto">
            <a:xfrm>
              <a:off x="2381"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79" name="Line 141"/>
            <p:cNvSpPr>
              <a:spLocks noChangeAspect="1" noChangeShapeType="1"/>
            </p:cNvSpPr>
            <p:nvPr/>
          </p:nvSpPr>
          <p:spPr bwMode="auto">
            <a:xfrm>
              <a:off x="2399"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80" name="Freeform 142"/>
            <p:cNvSpPr>
              <a:spLocks noChangeAspect="1"/>
            </p:cNvSpPr>
            <p:nvPr/>
          </p:nvSpPr>
          <p:spPr bwMode="auto">
            <a:xfrm>
              <a:off x="2416" y="1506"/>
              <a:ext cx="22" cy="30"/>
            </a:xfrm>
            <a:custGeom>
              <a:avLst/>
              <a:gdLst>
                <a:gd name="T0" fmla="*/ 0 w 29"/>
                <a:gd name="T1" fmla="*/ 0 h 53"/>
                <a:gd name="T2" fmla="*/ 15 w 29"/>
                <a:gd name="T3" fmla="*/ 29 h 53"/>
                <a:gd name="T4" fmla="*/ 29 w 29"/>
                <a:gd name="T5" fmla="*/ 53 h 53"/>
              </a:gdLst>
              <a:ahLst/>
              <a:cxnLst>
                <a:cxn ang="0">
                  <a:pos x="T0" y="T1"/>
                </a:cxn>
                <a:cxn ang="0">
                  <a:pos x="T2" y="T3"/>
                </a:cxn>
                <a:cxn ang="0">
                  <a:pos x="T4" y="T5"/>
                </a:cxn>
              </a:cxnLst>
              <a:rect l="0" t="0" r="r" b="b"/>
              <a:pathLst>
                <a:path w="29" h="53">
                  <a:moveTo>
                    <a:pt x="0" y="0"/>
                  </a:moveTo>
                  <a:lnTo>
                    <a:pt x="15" y="29"/>
                  </a:lnTo>
                  <a:lnTo>
                    <a:pt x="29" y="5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81" name="Line 143"/>
            <p:cNvSpPr>
              <a:spLocks noChangeAspect="1" noChangeShapeType="1"/>
            </p:cNvSpPr>
            <p:nvPr/>
          </p:nvSpPr>
          <p:spPr bwMode="auto">
            <a:xfrm>
              <a:off x="2438"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82" name="Freeform 144"/>
            <p:cNvSpPr>
              <a:spLocks noChangeAspect="1"/>
            </p:cNvSpPr>
            <p:nvPr/>
          </p:nvSpPr>
          <p:spPr bwMode="auto">
            <a:xfrm>
              <a:off x="2456" y="1566"/>
              <a:ext cx="22" cy="27"/>
            </a:xfrm>
            <a:custGeom>
              <a:avLst/>
              <a:gdLst>
                <a:gd name="T0" fmla="*/ 0 w 29"/>
                <a:gd name="T1" fmla="*/ 0 h 48"/>
                <a:gd name="T2" fmla="*/ 15 w 29"/>
                <a:gd name="T3" fmla="*/ 24 h 48"/>
                <a:gd name="T4" fmla="*/ 29 w 29"/>
                <a:gd name="T5" fmla="*/ 48 h 48"/>
              </a:gdLst>
              <a:ahLst/>
              <a:cxnLst>
                <a:cxn ang="0">
                  <a:pos x="T0" y="T1"/>
                </a:cxn>
                <a:cxn ang="0">
                  <a:pos x="T2" y="T3"/>
                </a:cxn>
                <a:cxn ang="0">
                  <a:pos x="T4" y="T5"/>
                </a:cxn>
              </a:cxnLst>
              <a:rect l="0" t="0" r="r" b="b"/>
              <a:pathLst>
                <a:path w="29" h="48">
                  <a:moveTo>
                    <a:pt x="0" y="0"/>
                  </a:moveTo>
                  <a:lnTo>
                    <a:pt x="15" y="24"/>
                  </a:lnTo>
                  <a:lnTo>
                    <a:pt x="29"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83" name="Line 145"/>
            <p:cNvSpPr>
              <a:spLocks noChangeAspect="1" noChangeShapeType="1"/>
            </p:cNvSpPr>
            <p:nvPr/>
          </p:nvSpPr>
          <p:spPr bwMode="auto">
            <a:xfrm>
              <a:off x="2478"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84" name="Freeform 146"/>
            <p:cNvSpPr>
              <a:spLocks noChangeAspect="1"/>
            </p:cNvSpPr>
            <p:nvPr/>
          </p:nvSpPr>
          <p:spPr bwMode="auto">
            <a:xfrm>
              <a:off x="2496" y="1617"/>
              <a:ext cx="22" cy="24"/>
            </a:xfrm>
            <a:custGeom>
              <a:avLst/>
              <a:gdLst>
                <a:gd name="T0" fmla="*/ 0 w 29"/>
                <a:gd name="T1" fmla="*/ 0 h 43"/>
                <a:gd name="T2" fmla="*/ 14 w 29"/>
                <a:gd name="T3" fmla="*/ 19 h 43"/>
                <a:gd name="T4" fmla="*/ 29 w 29"/>
                <a:gd name="T5" fmla="*/ 43 h 43"/>
              </a:gdLst>
              <a:ahLst/>
              <a:cxnLst>
                <a:cxn ang="0">
                  <a:pos x="T0" y="T1"/>
                </a:cxn>
                <a:cxn ang="0">
                  <a:pos x="T2" y="T3"/>
                </a:cxn>
                <a:cxn ang="0">
                  <a:pos x="T4" y="T5"/>
                </a:cxn>
              </a:cxnLst>
              <a:rect l="0" t="0" r="r" b="b"/>
              <a:pathLst>
                <a:path w="29" h="43">
                  <a:moveTo>
                    <a:pt x="0" y="0"/>
                  </a:moveTo>
                  <a:lnTo>
                    <a:pt x="14" y="19"/>
                  </a:lnTo>
                  <a:lnTo>
                    <a:pt x="29" y="4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85" name="Line 147"/>
            <p:cNvSpPr>
              <a:spLocks noChangeAspect="1" noChangeShapeType="1"/>
            </p:cNvSpPr>
            <p:nvPr/>
          </p:nvSpPr>
          <p:spPr bwMode="auto">
            <a:xfrm>
              <a:off x="2518"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86" name="Line 148"/>
            <p:cNvSpPr>
              <a:spLocks noChangeAspect="1" noChangeShapeType="1"/>
            </p:cNvSpPr>
            <p:nvPr/>
          </p:nvSpPr>
          <p:spPr bwMode="auto">
            <a:xfrm>
              <a:off x="2536"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87" name="Freeform 149"/>
            <p:cNvSpPr>
              <a:spLocks noChangeAspect="1"/>
            </p:cNvSpPr>
            <p:nvPr/>
          </p:nvSpPr>
          <p:spPr bwMode="auto">
            <a:xfrm>
              <a:off x="2554" y="1686"/>
              <a:ext cx="21" cy="20"/>
            </a:xfrm>
            <a:custGeom>
              <a:avLst/>
              <a:gdLst>
                <a:gd name="T0" fmla="*/ 0 w 29"/>
                <a:gd name="T1" fmla="*/ 0 h 34"/>
                <a:gd name="T2" fmla="*/ 14 w 29"/>
                <a:gd name="T3" fmla="*/ 20 h 34"/>
                <a:gd name="T4" fmla="*/ 29 w 29"/>
                <a:gd name="T5" fmla="*/ 34 h 34"/>
              </a:gdLst>
              <a:ahLst/>
              <a:cxnLst>
                <a:cxn ang="0">
                  <a:pos x="T0" y="T1"/>
                </a:cxn>
                <a:cxn ang="0">
                  <a:pos x="T2" y="T3"/>
                </a:cxn>
                <a:cxn ang="0">
                  <a:pos x="T4" y="T5"/>
                </a:cxn>
              </a:cxnLst>
              <a:rect l="0" t="0" r="r" b="b"/>
              <a:pathLst>
                <a:path w="29" h="34">
                  <a:moveTo>
                    <a:pt x="0" y="0"/>
                  </a:moveTo>
                  <a:lnTo>
                    <a:pt x="14" y="20"/>
                  </a:lnTo>
                  <a:lnTo>
                    <a:pt x="29" y="3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88" name="Line 150"/>
            <p:cNvSpPr>
              <a:spLocks noChangeAspect="1" noChangeShapeType="1"/>
            </p:cNvSpPr>
            <p:nvPr/>
          </p:nvSpPr>
          <p:spPr bwMode="auto">
            <a:xfrm>
              <a:off x="2575"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89" name="Freeform 151"/>
            <p:cNvSpPr>
              <a:spLocks noChangeAspect="1"/>
            </p:cNvSpPr>
            <p:nvPr/>
          </p:nvSpPr>
          <p:spPr bwMode="auto">
            <a:xfrm>
              <a:off x="2593" y="1725"/>
              <a:ext cx="21" cy="15"/>
            </a:xfrm>
            <a:custGeom>
              <a:avLst/>
              <a:gdLst>
                <a:gd name="T0" fmla="*/ 0 w 28"/>
                <a:gd name="T1" fmla="*/ 0 h 28"/>
                <a:gd name="T2" fmla="*/ 14 w 28"/>
                <a:gd name="T3" fmla="*/ 14 h 28"/>
                <a:gd name="T4" fmla="*/ 28 w 28"/>
                <a:gd name="T5" fmla="*/ 28 h 28"/>
              </a:gdLst>
              <a:ahLst/>
              <a:cxnLst>
                <a:cxn ang="0">
                  <a:pos x="T0" y="T1"/>
                </a:cxn>
                <a:cxn ang="0">
                  <a:pos x="T2" y="T3"/>
                </a:cxn>
                <a:cxn ang="0">
                  <a:pos x="T4" y="T5"/>
                </a:cxn>
              </a:cxnLst>
              <a:rect l="0" t="0" r="r" b="b"/>
              <a:pathLst>
                <a:path w="28" h="28">
                  <a:moveTo>
                    <a:pt x="0" y="0"/>
                  </a:moveTo>
                  <a:lnTo>
                    <a:pt x="14" y="14"/>
                  </a:lnTo>
                  <a:lnTo>
                    <a:pt x="28" y="2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90" name="Line 152"/>
            <p:cNvSpPr>
              <a:spLocks noChangeAspect="1" noChangeShapeType="1"/>
            </p:cNvSpPr>
            <p:nvPr/>
          </p:nvSpPr>
          <p:spPr bwMode="auto">
            <a:xfrm>
              <a:off x="2614"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91" name="Freeform 153"/>
            <p:cNvSpPr>
              <a:spLocks noChangeAspect="1"/>
            </p:cNvSpPr>
            <p:nvPr/>
          </p:nvSpPr>
          <p:spPr bwMode="auto">
            <a:xfrm>
              <a:off x="2632" y="1757"/>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92" name="Line 154"/>
            <p:cNvSpPr>
              <a:spLocks noChangeAspect="1" noChangeShapeType="1"/>
            </p:cNvSpPr>
            <p:nvPr/>
          </p:nvSpPr>
          <p:spPr bwMode="auto">
            <a:xfrm>
              <a:off x="2654"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93" name="Line 155"/>
            <p:cNvSpPr>
              <a:spLocks noChangeAspect="1" noChangeShapeType="1"/>
            </p:cNvSpPr>
            <p:nvPr/>
          </p:nvSpPr>
          <p:spPr bwMode="auto">
            <a:xfrm>
              <a:off x="2672"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94" name="Freeform 156"/>
            <p:cNvSpPr>
              <a:spLocks noChangeAspect="1"/>
            </p:cNvSpPr>
            <p:nvPr/>
          </p:nvSpPr>
          <p:spPr bwMode="auto">
            <a:xfrm>
              <a:off x="2690" y="1797"/>
              <a:ext cx="22" cy="11"/>
            </a:xfrm>
            <a:custGeom>
              <a:avLst/>
              <a:gdLst>
                <a:gd name="T0" fmla="*/ 0 w 29"/>
                <a:gd name="T1" fmla="*/ 0 h 19"/>
                <a:gd name="T2" fmla="*/ 14 w 29"/>
                <a:gd name="T3" fmla="*/ 10 h 19"/>
                <a:gd name="T4" fmla="*/ 29 w 29"/>
                <a:gd name="T5" fmla="*/ 19 h 19"/>
              </a:gdLst>
              <a:ahLst/>
              <a:cxnLst>
                <a:cxn ang="0">
                  <a:pos x="T0" y="T1"/>
                </a:cxn>
                <a:cxn ang="0">
                  <a:pos x="T2" y="T3"/>
                </a:cxn>
                <a:cxn ang="0">
                  <a:pos x="T4" y="T5"/>
                </a:cxn>
              </a:cxnLst>
              <a:rect l="0" t="0" r="r" b="b"/>
              <a:pathLst>
                <a:path w="29" h="19">
                  <a:moveTo>
                    <a:pt x="0" y="0"/>
                  </a:moveTo>
                  <a:lnTo>
                    <a:pt x="14" y="10"/>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95" name="Line 157"/>
            <p:cNvSpPr>
              <a:spLocks noChangeAspect="1" noChangeShapeType="1"/>
            </p:cNvSpPr>
            <p:nvPr/>
          </p:nvSpPr>
          <p:spPr bwMode="auto">
            <a:xfrm>
              <a:off x="2712"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96" name="Freeform 158"/>
            <p:cNvSpPr>
              <a:spLocks noChangeAspect="1"/>
            </p:cNvSpPr>
            <p:nvPr/>
          </p:nvSpPr>
          <p:spPr bwMode="auto">
            <a:xfrm>
              <a:off x="2730" y="1819"/>
              <a:ext cx="22" cy="11"/>
            </a:xfrm>
            <a:custGeom>
              <a:avLst/>
              <a:gdLst>
                <a:gd name="T0" fmla="*/ 0 w 29"/>
                <a:gd name="T1" fmla="*/ 0 h 19"/>
                <a:gd name="T2" fmla="*/ 14 w 29"/>
                <a:gd name="T3" fmla="*/ 9 h 19"/>
                <a:gd name="T4" fmla="*/ 29 w 29"/>
                <a:gd name="T5" fmla="*/ 19 h 19"/>
              </a:gdLst>
              <a:ahLst/>
              <a:cxnLst>
                <a:cxn ang="0">
                  <a:pos x="T0" y="T1"/>
                </a:cxn>
                <a:cxn ang="0">
                  <a:pos x="T2" y="T3"/>
                </a:cxn>
                <a:cxn ang="0">
                  <a:pos x="T4" y="T5"/>
                </a:cxn>
              </a:cxnLst>
              <a:rect l="0" t="0" r="r" b="b"/>
              <a:pathLst>
                <a:path w="29" h="19">
                  <a:moveTo>
                    <a:pt x="0" y="0"/>
                  </a:moveTo>
                  <a:lnTo>
                    <a:pt x="14" y="9"/>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97" name="Line 159"/>
            <p:cNvSpPr>
              <a:spLocks noChangeAspect="1" noChangeShapeType="1"/>
            </p:cNvSpPr>
            <p:nvPr/>
          </p:nvSpPr>
          <p:spPr bwMode="auto">
            <a:xfrm>
              <a:off x="2752"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98" name="Line 160"/>
            <p:cNvSpPr>
              <a:spLocks noChangeAspect="1" noChangeShapeType="1"/>
            </p:cNvSpPr>
            <p:nvPr/>
          </p:nvSpPr>
          <p:spPr bwMode="auto">
            <a:xfrm>
              <a:off x="2770"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99" name="Freeform 161"/>
            <p:cNvSpPr>
              <a:spLocks noChangeAspect="1"/>
            </p:cNvSpPr>
            <p:nvPr/>
          </p:nvSpPr>
          <p:spPr bwMode="auto">
            <a:xfrm>
              <a:off x="2788" y="1846"/>
              <a:ext cx="21" cy="5"/>
            </a:xfrm>
            <a:custGeom>
              <a:avLst/>
              <a:gdLst>
                <a:gd name="T0" fmla="*/ 0 w 28"/>
                <a:gd name="T1" fmla="*/ 0 h 9"/>
                <a:gd name="T2" fmla="*/ 14 w 28"/>
                <a:gd name="T3" fmla="*/ 4 h 9"/>
                <a:gd name="T4" fmla="*/ 28 w 28"/>
                <a:gd name="T5" fmla="*/ 9 h 9"/>
              </a:gdLst>
              <a:ahLst/>
              <a:cxnLst>
                <a:cxn ang="0">
                  <a:pos x="T0" y="T1"/>
                </a:cxn>
                <a:cxn ang="0">
                  <a:pos x="T2" y="T3"/>
                </a:cxn>
                <a:cxn ang="0">
                  <a:pos x="T4" y="T5"/>
                </a:cxn>
              </a:cxnLst>
              <a:rect l="0" t="0" r="r" b="b"/>
              <a:pathLst>
                <a:path w="28" h="9">
                  <a:moveTo>
                    <a:pt x="0" y="0"/>
                  </a:moveTo>
                  <a:lnTo>
                    <a:pt x="14" y="4"/>
                  </a:lnTo>
                  <a:lnTo>
                    <a:pt x="28"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00" name="Line 162"/>
            <p:cNvSpPr>
              <a:spLocks noChangeAspect="1" noChangeShapeType="1"/>
            </p:cNvSpPr>
            <p:nvPr/>
          </p:nvSpPr>
          <p:spPr bwMode="auto">
            <a:xfrm>
              <a:off x="2809"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01" name="Freeform 163"/>
            <p:cNvSpPr>
              <a:spLocks noChangeAspect="1"/>
            </p:cNvSpPr>
            <p:nvPr/>
          </p:nvSpPr>
          <p:spPr bwMode="auto">
            <a:xfrm>
              <a:off x="2827" y="1857"/>
              <a:ext cx="22" cy="5"/>
            </a:xfrm>
            <a:custGeom>
              <a:avLst/>
              <a:gdLst>
                <a:gd name="T0" fmla="*/ 0 w 29"/>
                <a:gd name="T1" fmla="*/ 0 h 9"/>
                <a:gd name="T2" fmla="*/ 15 w 29"/>
                <a:gd name="T3" fmla="*/ 5 h 9"/>
                <a:gd name="T4" fmla="*/ 29 w 29"/>
                <a:gd name="T5" fmla="*/ 9 h 9"/>
              </a:gdLst>
              <a:ahLst/>
              <a:cxnLst>
                <a:cxn ang="0">
                  <a:pos x="T0" y="T1"/>
                </a:cxn>
                <a:cxn ang="0">
                  <a:pos x="T2" y="T3"/>
                </a:cxn>
                <a:cxn ang="0">
                  <a:pos x="T4" y="T5"/>
                </a:cxn>
              </a:cxnLst>
              <a:rect l="0" t="0" r="r" b="b"/>
              <a:pathLst>
                <a:path w="29" h="9">
                  <a:moveTo>
                    <a:pt x="0" y="0"/>
                  </a:moveTo>
                  <a:lnTo>
                    <a:pt x="15" y="5"/>
                  </a:lnTo>
                  <a:lnTo>
                    <a:pt x="29"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02" name="Line 164"/>
            <p:cNvSpPr>
              <a:spLocks noChangeAspect="1" noChangeShapeType="1"/>
            </p:cNvSpPr>
            <p:nvPr/>
          </p:nvSpPr>
          <p:spPr bwMode="auto">
            <a:xfrm>
              <a:off x="2849"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03" name="Freeform 165"/>
            <p:cNvSpPr>
              <a:spLocks noChangeAspect="1"/>
            </p:cNvSpPr>
            <p:nvPr/>
          </p:nvSpPr>
          <p:spPr bwMode="auto">
            <a:xfrm>
              <a:off x="2867" y="1868"/>
              <a:ext cx="21" cy="5"/>
            </a:xfrm>
            <a:custGeom>
              <a:avLst/>
              <a:gdLst>
                <a:gd name="T0" fmla="*/ 0 w 29"/>
                <a:gd name="T1" fmla="*/ 0 h 10"/>
                <a:gd name="T2" fmla="*/ 14 w 29"/>
                <a:gd name="T3" fmla="*/ 5 h 10"/>
                <a:gd name="T4" fmla="*/ 29 w 29"/>
                <a:gd name="T5" fmla="*/ 10 h 10"/>
              </a:gdLst>
              <a:ahLst/>
              <a:cxnLst>
                <a:cxn ang="0">
                  <a:pos x="T0" y="T1"/>
                </a:cxn>
                <a:cxn ang="0">
                  <a:pos x="T2" y="T3"/>
                </a:cxn>
                <a:cxn ang="0">
                  <a:pos x="T4" y="T5"/>
                </a:cxn>
              </a:cxnLst>
              <a:rect l="0" t="0" r="r" b="b"/>
              <a:pathLst>
                <a:path w="29" h="10">
                  <a:moveTo>
                    <a:pt x="0" y="0"/>
                  </a:moveTo>
                  <a:lnTo>
                    <a:pt x="14" y="5"/>
                  </a:lnTo>
                  <a:lnTo>
                    <a:pt x="29"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04" name="Line 166"/>
            <p:cNvSpPr>
              <a:spLocks noChangeAspect="1" noChangeShapeType="1"/>
            </p:cNvSpPr>
            <p:nvPr/>
          </p:nvSpPr>
          <p:spPr bwMode="auto">
            <a:xfrm>
              <a:off x="2888"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05" name="Line 167"/>
            <p:cNvSpPr>
              <a:spLocks noChangeAspect="1" noChangeShapeType="1"/>
            </p:cNvSpPr>
            <p:nvPr/>
          </p:nvSpPr>
          <p:spPr bwMode="auto">
            <a:xfrm>
              <a:off x="2906"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06" name="Freeform 168"/>
            <p:cNvSpPr>
              <a:spLocks noChangeAspect="1"/>
            </p:cNvSpPr>
            <p:nvPr/>
          </p:nvSpPr>
          <p:spPr bwMode="auto">
            <a:xfrm>
              <a:off x="2924" y="1881"/>
              <a:ext cx="22" cy="3"/>
            </a:xfrm>
            <a:custGeom>
              <a:avLst/>
              <a:gdLst>
                <a:gd name="T0" fmla="*/ 0 w 29"/>
                <a:gd name="T1" fmla="*/ 0 h 5"/>
                <a:gd name="T2" fmla="*/ 14 w 29"/>
                <a:gd name="T3" fmla="*/ 5 h 5"/>
                <a:gd name="T4" fmla="*/ 29 w 29"/>
                <a:gd name="T5" fmla="*/ 5 h 5"/>
              </a:gdLst>
              <a:ahLst/>
              <a:cxnLst>
                <a:cxn ang="0">
                  <a:pos x="T0" y="T1"/>
                </a:cxn>
                <a:cxn ang="0">
                  <a:pos x="T2" y="T3"/>
                </a:cxn>
                <a:cxn ang="0">
                  <a:pos x="T4" y="T5"/>
                </a:cxn>
              </a:cxnLst>
              <a:rect l="0" t="0" r="r" b="b"/>
              <a:pathLst>
                <a:path w="29" h="5">
                  <a:moveTo>
                    <a:pt x="0" y="0"/>
                  </a:moveTo>
                  <a:lnTo>
                    <a:pt x="14"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07" name="Line 169"/>
            <p:cNvSpPr>
              <a:spLocks noChangeAspect="1" noChangeShapeType="1"/>
            </p:cNvSpPr>
            <p:nvPr/>
          </p:nvSpPr>
          <p:spPr bwMode="auto">
            <a:xfrm>
              <a:off x="2946"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08" name="Freeform 170"/>
            <p:cNvSpPr>
              <a:spLocks noChangeAspect="1"/>
            </p:cNvSpPr>
            <p:nvPr/>
          </p:nvSpPr>
          <p:spPr bwMode="auto">
            <a:xfrm>
              <a:off x="2964" y="1887"/>
              <a:ext cx="21" cy="2"/>
            </a:xfrm>
            <a:custGeom>
              <a:avLst/>
              <a:gdLst>
                <a:gd name="T0" fmla="*/ 0 w 28"/>
                <a:gd name="T1" fmla="*/ 0 h 4"/>
                <a:gd name="T2" fmla="*/ 14 w 28"/>
                <a:gd name="T3" fmla="*/ 4 h 4"/>
                <a:gd name="T4" fmla="*/ 28 w 28"/>
                <a:gd name="T5" fmla="*/ 4 h 4"/>
              </a:gdLst>
              <a:ahLst/>
              <a:cxnLst>
                <a:cxn ang="0">
                  <a:pos x="T0" y="T1"/>
                </a:cxn>
                <a:cxn ang="0">
                  <a:pos x="T2" y="T3"/>
                </a:cxn>
                <a:cxn ang="0">
                  <a:pos x="T4" y="T5"/>
                </a:cxn>
              </a:cxnLst>
              <a:rect l="0" t="0" r="r" b="b"/>
              <a:pathLst>
                <a:path w="28" h="4">
                  <a:moveTo>
                    <a:pt x="0" y="0"/>
                  </a:moveTo>
                  <a:lnTo>
                    <a:pt x="14" y="4"/>
                  </a:lnTo>
                  <a:lnTo>
                    <a:pt x="28"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09" name="Line 171"/>
            <p:cNvSpPr>
              <a:spLocks noChangeAspect="1" noChangeShapeType="1"/>
            </p:cNvSpPr>
            <p:nvPr/>
          </p:nvSpPr>
          <p:spPr bwMode="auto">
            <a:xfrm>
              <a:off x="2985"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10" name="Line 172"/>
            <p:cNvSpPr>
              <a:spLocks noChangeAspect="1" noChangeShapeType="1"/>
            </p:cNvSpPr>
            <p:nvPr/>
          </p:nvSpPr>
          <p:spPr bwMode="auto">
            <a:xfrm>
              <a:off x="3003"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11" name="Freeform 173"/>
            <p:cNvSpPr>
              <a:spLocks noChangeAspect="1"/>
            </p:cNvSpPr>
            <p:nvPr/>
          </p:nvSpPr>
          <p:spPr bwMode="auto">
            <a:xfrm>
              <a:off x="3021" y="1892"/>
              <a:ext cx="22" cy="3"/>
            </a:xfrm>
            <a:custGeom>
              <a:avLst/>
              <a:gdLst>
                <a:gd name="T0" fmla="*/ 0 w 29"/>
                <a:gd name="T1" fmla="*/ 0 h 5"/>
                <a:gd name="T2" fmla="*/ 15 w 29"/>
                <a:gd name="T3" fmla="*/ 5 h 5"/>
                <a:gd name="T4" fmla="*/ 29 w 29"/>
                <a:gd name="T5" fmla="*/ 5 h 5"/>
              </a:gdLst>
              <a:ahLst/>
              <a:cxnLst>
                <a:cxn ang="0">
                  <a:pos x="T0" y="T1"/>
                </a:cxn>
                <a:cxn ang="0">
                  <a:pos x="T2" y="T3"/>
                </a:cxn>
                <a:cxn ang="0">
                  <a:pos x="T4" y="T5"/>
                </a:cxn>
              </a:cxnLst>
              <a:rect l="0" t="0" r="r" b="b"/>
              <a:pathLst>
                <a:path w="29" h="5">
                  <a:moveTo>
                    <a:pt x="0" y="0"/>
                  </a:moveTo>
                  <a:lnTo>
                    <a:pt x="15"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12" name="Line 174"/>
            <p:cNvSpPr>
              <a:spLocks noChangeAspect="1" noChangeShapeType="1"/>
            </p:cNvSpPr>
            <p:nvPr/>
          </p:nvSpPr>
          <p:spPr bwMode="auto">
            <a:xfrm>
              <a:off x="3043"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13" name="Freeform 175"/>
            <p:cNvSpPr>
              <a:spLocks noChangeAspect="1"/>
            </p:cNvSpPr>
            <p:nvPr/>
          </p:nvSpPr>
          <p:spPr bwMode="auto">
            <a:xfrm>
              <a:off x="3061" y="1895"/>
              <a:ext cx="22" cy="2"/>
            </a:xfrm>
            <a:custGeom>
              <a:avLst/>
              <a:gdLst>
                <a:gd name="T0" fmla="*/ 0 w 29"/>
                <a:gd name="T1" fmla="*/ 0 h 5"/>
                <a:gd name="T2" fmla="*/ 15 w 29"/>
                <a:gd name="T3" fmla="*/ 0 h 5"/>
                <a:gd name="T4" fmla="*/ 29 w 29"/>
                <a:gd name="T5" fmla="*/ 5 h 5"/>
              </a:gdLst>
              <a:ahLst/>
              <a:cxnLst>
                <a:cxn ang="0">
                  <a:pos x="T0" y="T1"/>
                </a:cxn>
                <a:cxn ang="0">
                  <a:pos x="T2" y="T3"/>
                </a:cxn>
                <a:cxn ang="0">
                  <a:pos x="T4" y="T5"/>
                </a:cxn>
              </a:cxnLst>
              <a:rect l="0" t="0" r="r" b="b"/>
              <a:pathLst>
                <a:path w="29" h="5">
                  <a:moveTo>
                    <a:pt x="0" y="0"/>
                  </a:moveTo>
                  <a:lnTo>
                    <a:pt x="15" y="0"/>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14" name="Line 176"/>
            <p:cNvSpPr>
              <a:spLocks noChangeAspect="1" noChangeShapeType="1"/>
            </p:cNvSpPr>
            <p:nvPr/>
          </p:nvSpPr>
          <p:spPr bwMode="auto">
            <a:xfrm>
              <a:off x="308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15" name="Freeform 177"/>
            <p:cNvSpPr>
              <a:spLocks noChangeAspect="1"/>
            </p:cNvSpPr>
            <p:nvPr/>
          </p:nvSpPr>
          <p:spPr bwMode="auto">
            <a:xfrm>
              <a:off x="3101" y="1897"/>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16" name="Line 178"/>
            <p:cNvSpPr>
              <a:spLocks noChangeAspect="1" noChangeShapeType="1"/>
            </p:cNvSpPr>
            <p:nvPr/>
          </p:nvSpPr>
          <p:spPr bwMode="auto">
            <a:xfrm>
              <a:off x="312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17" name="Freeform 179"/>
            <p:cNvSpPr>
              <a:spLocks noChangeAspect="1"/>
            </p:cNvSpPr>
            <p:nvPr/>
          </p:nvSpPr>
          <p:spPr bwMode="auto">
            <a:xfrm>
              <a:off x="3141" y="1897"/>
              <a:ext cx="18" cy="3"/>
            </a:xfrm>
            <a:custGeom>
              <a:avLst/>
              <a:gdLst>
                <a:gd name="T0" fmla="*/ 0 w 24"/>
                <a:gd name="T1" fmla="*/ 0 h 5"/>
                <a:gd name="T2" fmla="*/ 9 w 24"/>
                <a:gd name="T3" fmla="*/ 0 h 5"/>
                <a:gd name="T4" fmla="*/ 24 w 24"/>
                <a:gd name="T5" fmla="*/ 5 h 5"/>
              </a:gdLst>
              <a:ahLst/>
              <a:cxnLst>
                <a:cxn ang="0">
                  <a:pos x="T0" y="T1"/>
                </a:cxn>
                <a:cxn ang="0">
                  <a:pos x="T2" y="T3"/>
                </a:cxn>
                <a:cxn ang="0">
                  <a:pos x="T4" y="T5"/>
                </a:cxn>
              </a:cxnLst>
              <a:rect l="0" t="0" r="r" b="b"/>
              <a:pathLst>
                <a:path w="24" h="5">
                  <a:moveTo>
                    <a:pt x="0" y="0"/>
                  </a:moveTo>
                  <a:lnTo>
                    <a:pt x="9" y="0"/>
                  </a:lnTo>
                  <a:lnTo>
                    <a:pt x="24"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18" name="Freeform 180"/>
            <p:cNvSpPr>
              <a:spLocks noChangeAspect="1"/>
            </p:cNvSpPr>
            <p:nvPr/>
          </p:nvSpPr>
          <p:spPr bwMode="auto">
            <a:xfrm>
              <a:off x="3159"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19" name="Line 181"/>
            <p:cNvSpPr>
              <a:spLocks noChangeAspect="1" noChangeShapeType="1"/>
            </p:cNvSpPr>
            <p:nvPr/>
          </p:nvSpPr>
          <p:spPr bwMode="auto">
            <a:xfrm>
              <a:off x="318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20" name="Freeform 182"/>
            <p:cNvSpPr>
              <a:spLocks noChangeAspect="1"/>
            </p:cNvSpPr>
            <p:nvPr/>
          </p:nvSpPr>
          <p:spPr bwMode="auto">
            <a:xfrm>
              <a:off x="3198" y="1900"/>
              <a:ext cx="21"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21" name="Line 183"/>
            <p:cNvSpPr>
              <a:spLocks noChangeAspect="1" noChangeShapeType="1"/>
            </p:cNvSpPr>
            <p:nvPr/>
          </p:nvSpPr>
          <p:spPr bwMode="auto">
            <a:xfrm>
              <a:off x="321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22" name="Line 184"/>
            <p:cNvSpPr>
              <a:spLocks noChangeAspect="1" noChangeShapeType="1"/>
            </p:cNvSpPr>
            <p:nvPr/>
          </p:nvSpPr>
          <p:spPr bwMode="auto">
            <a:xfrm>
              <a:off x="3237"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23" name="Freeform 185"/>
            <p:cNvSpPr>
              <a:spLocks noChangeAspect="1"/>
            </p:cNvSpPr>
            <p:nvPr/>
          </p:nvSpPr>
          <p:spPr bwMode="auto">
            <a:xfrm>
              <a:off x="3255" y="1900"/>
              <a:ext cx="22" cy="2"/>
            </a:xfrm>
            <a:custGeom>
              <a:avLst/>
              <a:gdLst>
                <a:gd name="T0" fmla="*/ 0 w 29"/>
                <a:gd name="T1" fmla="*/ 0 h 4"/>
                <a:gd name="T2" fmla="*/ 15 w 29"/>
                <a:gd name="T3" fmla="*/ 0 h 4"/>
                <a:gd name="T4" fmla="*/ 29 w 29"/>
                <a:gd name="T5" fmla="*/ 4 h 4"/>
              </a:gdLst>
              <a:ahLst/>
              <a:cxnLst>
                <a:cxn ang="0">
                  <a:pos x="T0" y="T1"/>
                </a:cxn>
                <a:cxn ang="0">
                  <a:pos x="T2" y="T3"/>
                </a:cxn>
                <a:cxn ang="0">
                  <a:pos x="T4" y="T5"/>
                </a:cxn>
              </a:cxnLst>
              <a:rect l="0" t="0" r="r" b="b"/>
              <a:pathLst>
                <a:path w="29" h="4">
                  <a:moveTo>
                    <a:pt x="0" y="0"/>
                  </a:moveTo>
                  <a:lnTo>
                    <a:pt x="15" y="0"/>
                  </a:lnTo>
                  <a:lnTo>
                    <a:pt x="29"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24" name="Line 186"/>
            <p:cNvSpPr>
              <a:spLocks noChangeAspect="1" noChangeShapeType="1"/>
            </p:cNvSpPr>
            <p:nvPr/>
          </p:nvSpPr>
          <p:spPr bwMode="auto">
            <a:xfrm>
              <a:off x="327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25" name="Freeform 187"/>
            <p:cNvSpPr>
              <a:spLocks noChangeAspect="1"/>
            </p:cNvSpPr>
            <p:nvPr/>
          </p:nvSpPr>
          <p:spPr bwMode="auto">
            <a:xfrm>
              <a:off x="3295" y="1902"/>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26" name="Line 188"/>
            <p:cNvSpPr>
              <a:spLocks noChangeAspect="1" noChangeShapeType="1"/>
            </p:cNvSpPr>
            <p:nvPr/>
          </p:nvSpPr>
          <p:spPr bwMode="auto">
            <a:xfrm>
              <a:off x="331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27" name="Freeform 189"/>
            <p:cNvSpPr>
              <a:spLocks noChangeAspect="1"/>
            </p:cNvSpPr>
            <p:nvPr/>
          </p:nvSpPr>
          <p:spPr bwMode="auto">
            <a:xfrm>
              <a:off x="3335"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28" name="Line 190"/>
            <p:cNvSpPr>
              <a:spLocks noChangeAspect="1" noChangeShapeType="1"/>
            </p:cNvSpPr>
            <p:nvPr/>
          </p:nvSpPr>
          <p:spPr bwMode="auto">
            <a:xfrm>
              <a:off x="3356"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29" name="Freeform 191"/>
            <p:cNvSpPr>
              <a:spLocks noChangeAspect="1"/>
            </p:cNvSpPr>
            <p:nvPr/>
          </p:nvSpPr>
          <p:spPr bwMode="auto">
            <a:xfrm>
              <a:off x="288" y="1901"/>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grpSp>
      <p:grpSp>
        <p:nvGrpSpPr>
          <p:cNvPr id="1030" name="Group 192"/>
          <p:cNvGrpSpPr>
            <a:grpSpLocks noChangeAspect="1"/>
          </p:cNvGrpSpPr>
          <p:nvPr/>
        </p:nvGrpSpPr>
        <p:grpSpPr bwMode="auto">
          <a:xfrm rot="-16200000">
            <a:off x="3374231" y="3250407"/>
            <a:ext cx="1165225" cy="284162"/>
            <a:chOff x="253" y="586"/>
            <a:chExt cx="3121" cy="1317"/>
          </a:xfrm>
        </p:grpSpPr>
        <p:sp>
          <p:nvSpPr>
            <p:cNvPr id="1031" name="Line 193"/>
            <p:cNvSpPr>
              <a:spLocks noChangeAspect="1" noChangeShapeType="1"/>
            </p:cNvSpPr>
            <p:nvPr/>
          </p:nvSpPr>
          <p:spPr bwMode="auto">
            <a:xfrm>
              <a:off x="253"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32" name="Freeform 194"/>
            <p:cNvSpPr>
              <a:spLocks noChangeAspect="1"/>
            </p:cNvSpPr>
            <p:nvPr/>
          </p:nvSpPr>
          <p:spPr bwMode="auto">
            <a:xfrm>
              <a:off x="271"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33" name="Freeform 195"/>
            <p:cNvSpPr>
              <a:spLocks noChangeAspect="1"/>
            </p:cNvSpPr>
            <p:nvPr/>
          </p:nvSpPr>
          <p:spPr bwMode="auto">
            <a:xfrm>
              <a:off x="310" y="1902"/>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34" name="Line 196"/>
            <p:cNvSpPr>
              <a:spLocks noChangeAspect="1" noChangeShapeType="1"/>
            </p:cNvSpPr>
            <p:nvPr/>
          </p:nvSpPr>
          <p:spPr bwMode="auto">
            <a:xfrm>
              <a:off x="332"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35" name="Freeform 197"/>
            <p:cNvSpPr>
              <a:spLocks noChangeAspect="1"/>
            </p:cNvSpPr>
            <p:nvPr/>
          </p:nvSpPr>
          <p:spPr bwMode="auto">
            <a:xfrm>
              <a:off x="350" y="1900"/>
              <a:ext cx="22" cy="2"/>
            </a:xfrm>
            <a:custGeom>
              <a:avLst/>
              <a:gdLst>
                <a:gd name="T0" fmla="*/ 0 w 29"/>
                <a:gd name="T1" fmla="*/ 4 h 4"/>
                <a:gd name="T2" fmla="*/ 14 w 29"/>
                <a:gd name="T3" fmla="*/ 0 h 4"/>
                <a:gd name="T4" fmla="*/ 29 w 29"/>
                <a:gd name="T5" fmla="*/ 0 h 4"/>
              </a:gdLst>
              <a:ahLst/>
              <a:cxnLst>
                <a:cxn ang="0">
                  <a:pos x="T0" y="T1"/>
                </a:cxn>
                <a:cxn ang="0">
                  <a:pos x="T2" y="T3"/>
                </a:cxn>
                <a:cxn ang="0">
                  <a:pos x="T4" y="T5"/>
                </a:cxn>
              </a:cxnLst>
              <a:rect l="0" t="0" r="r" b="b"/>
              <a:pathLst>
                <a:path w="29" h="4">
                  <a:moveTo>
                    <a:pt x="0" y="4"/>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36" name="Line 198"/>
            <p:cNvSpPr>
              <a:spLocks noChangeAspect="1" noChangeShapeType="1"/>
            </p:cNvSpPr>
            <p:nvPr/>
          </p:nvSpPr>
          <p:spPr bwMode="auto">
            <a:xfrm>
              <a:off x="372"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37" name="Line 199"/>
            <p:cNvSpPr>
              <a:spLocks noChangeAspect="1" noChangeShapeType="1"/>
            </p:cNvSpPr>
            <p:nvPr/>
          </p:nvSpPr>
          <p:spPr bwMode="auto">
            <a:xfrm>
              <a:off x="39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38" name="Freeform 200"/>
            <p:cNvSpPr>
              <a:spLocks noChangeAspect="1"/>
            </p:cNvSpPr>
            <p:nvPr/>
          </p:nvSpPr>
          <p:spPr bwMode="auto">
            <a:xfrm>
              <a:off x="408" y="1900"/>
              <a:ext cx="21"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39" name="Line 201"/>
            <p:cNvSpPr>
              <a:spLocks noChangeAspect="1" noChangeShapeType="1"/>
            </p:cNvSpPr>
            <p:nvPr/>
          </p:nvSpPr>
          <p:spPr bwMode="auto">
            <a:xfrm>
              <a:off x="42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40" name="Freeform 202"/>
            <p:cNvSpPr>
              <a:spLocks noChangeAspect="1"/>
            </p:cNvSpPr>
            <p:nvPr/>
          </p:nvSpPr>
          <p:spPr bwMode="auto">
            <a:xfrm>
              <a:off x="447"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41" name="Freeform 203"/>
            <p:cNvSpPr>
              <a:spLocks noChangeAspect="1"/>
            </p:cNvSpPr>
            <p:nvPr/>
          </p:nvSpPr>
          <p:spPr bwMode="auto">
            <a:xfrm>
              <a:off x="468" y="1897"/>
              <a:ext cx="18" cy="3"/>
            </a:xfrm>
            <a:custGeom>
              <a:avLst/>
              <a:gdLst>
                <a:gd name="T0" fmla="*/ 0 w 24"/>
                <a:gd name="T1" fmla="*/ 5 h 5"/>
                <a:gd name="T2" fmla="*/ 15 w 24"/>
                <a:gd name="T3" fmla="*/ 0 h 5"/>
                <a:gd name="T4" fmla="*/ 24 w 24"/>
                <a:gd name="T5" fmla="*/ 0 h 5"/>
              </a:gdLst>
              <a:ahLst/>
              <a:cxnLst>
                <a:cxn ang="0">
                  <a:pos x="T0" y="T1"/>
                </a:cxn>
                <a:cxn ang="0">
                  <a:pos x="T2" y="T3"/>
                </a:cxn>
                <a:cxn ang="0">
                  <a:pos x="T4" y="T5"/>
                </a:cxn>
              </a:cxnLst>
              <a:rect l="0" t="0" r="r" b="b"/>
              <a:pathLst>
                <a:path w="24" h="5">
                  <a:moveTo>
                    <a:pt x="0" y="5"/>
                  </a:moveTo>
                  <a:lnTo>
                    <a:pt x="15"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42" name="Line 204"/>
            <p:cNvSpPr>
              <a:spLocks noChangeAspect="1" noChangeShapeType="1"/>
            </p:cNvSpPr>
            <p:nvPr/>
          </p:nvSpPr>
          <p:spPr bwMode="auto">
            <a:xfrm>
              <a:off x="48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43" name="Freeform 205"/>
            <p:cNvSpPr>
              <a:spLocks noChangeAspect="1"/>
            </p:cNvSpPr>
            <p:nvPr/>
          </p:nvSpPr>
          <p:spPr bwMode="auto">
            <a:xfrm>
              <a:off x="504" y="1897"/>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44" name="Line 206"/>
            <p:cNvSpPr>
              <a:spLocks noChangeAspect="1" noChangeShapeType="1"/>
            </p:cNvSpPr>
            <p:nvPr/>
          </p:nvSpPr>
          <p:spPr bwMode="auto">
            <a:xfrm>
              <a:off x="52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45" name="Freeform 207"/>
            <p:cNvSpPr>
              <a:spLocks noChangeAspect="1"/>
            </p:cNvSpPr>
            <p:nvPr/>
          </p:nvSpPr>
          <p:spPr bwMode="auto">
            <a:xfrm>
              <a:off x="544" y="1895"/>
              <a:ext cx="22" cy="2"/>
            </a:xfrm>
            <a:custGeom>
              <a:avLst/>
              <a:gdLst>
                <a:gd name="T0" fmla="*/ 0 w 29"/>
                <a:gd name="T1" fmla="*/ 5 h 5"/>
                <a:gd name="T2" fmla="*/ 14 w 29"/>
                <a:gd name="T3" fmla="*/ 0 h 5"/>
                <a:gd name="T4" fmla="*/ 29 w 29"/>
                <a:gd name="T5" fmla="*/ 0 h 5"/>
              </a:gdLst>
              <a:ahLst/>
              <a:cxnLst>
                <a:cxn ang="0">
                  <a:pos x="T0" y="T1"/>
                </a:cxn>
                <a:cxn ang="0">
                  <a:pos x="T2" y="T3"/>
                </a:cxn>
                <a:cxn ang="0">
                  <a:pos x="T4" y="T5"/>
                </a:cxn>
              </a:cxnLst>
              <a:rect l="0" t="0" r="r" b="b"/>
              <a:pathLst>
                <a:path w="29" h="5">
                  <a:moveTo>
                    <a:pt x="0" y="5"/>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46" name="Line 208"/>
            <p:cNvSpPr>
              <a:spLocks noChangeAspect="1" noChangeShapeType="1"/>
            </p:cNvSpPr>
            <p:nvPr/>
          </p:nvSpPr>
          <p:spPr bwMode="auto">
            <a:xfrm>
              <a:off x="566"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47" name="Freeform 209"/>
            <p:cNvSpPr>
              <a:spLocks noChangeAspect="1"/>
            </p:cNvSpPr>
            <p:nvPr/>
          </p:nvSpPr>
          <p:spPr bwMode="auto">
            <a:xfrm>
              <a:off x="584" y="1892"/>
              <a:ext cx="22" cy="3"/>
            </a:xfrm>
            <a:custGeom>
              <a:avLst/>
              <a:gdLst>
                <a:gd name="T0" fmla="*/ 0 w 29"/>
                <a:gd name="T1" fmla="*/ 5 h 5"/>
                <a:gd name="T2" fmla="*/ 14 w 29"/>
                <a:gd name="T3" fmla="*/ 5 h 5"/>
                <a:gd name="T4" fmla="*/ 29 w 29"/>
                <a:gd name="T5" fmla="*/ 0 h 5"/>
              </a:gdLst>
              <a:ahLst/>
              <a:cxnLst>
                <a:cxn ang="0">
                  <a:pos x="T0" y="T1"/>
                </a:cxn>
                <a:cxn ang="0">
                  <a:pos x="T2" y="T3"/>
                </a:cxn>
                <a:cxn ang="0">
                  <a:pos x="T4" y="T5"/>
                </a:cxn>
              </a:cxnLst>
              <a:rect l="0" t="0" r="r" b="b"/>
              <a:pathLst>
                <a:path w="29" h="5">
                  <a:moveTo>
                    <a:pt x="0" y="5"/>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48" name="Line 210"/>
            <p:cNvSpPr>
              <a:spLocks noChangeAspect="1" noChangeShapeType="1"/>
            </p:cNvSpPr>
            <p:nvPr/>
          </p:nvSpPr>
          <p:spPr bwMode="auto">
            <a:xfrm flipV="1">
              <a:off x="606"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49" name="Line 211"/>
            <p:cNvSpPr>
              <a:spLocks noChangeAspect="1" noChangeShapeType="1"/>
            </p:cNvSpPr>
            <p:nvPr/>
          </p:nvSpPr>
          <p:spPr bwMode="auto">
            <a:xfrm>
              <a:off x="624"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50" name="Freeform 212"/>
            <p:cNvSpPr>
              <a:spLocks noChangeAspect="1"/>
            </p:cNvSpPr>
            <p:nvPr/>
          </p:nvSpPr>
          <p:spPr bwMode="auto">
            <a:xfrm>
              <a:off x="642" y="1887"/>
              <a:ext cx="21" cy="2"/>
            </a:xfrm>
            <a:custGeom>
              <a:avLst/>
              <a:gdLst>
                <a:gd name="T0" fmla="*/ 0 w 28"/>
                <a:gd name="T1" fmla="*/ 4 h 4"/>
                <a:gd name="T2" fmla="*/ 14 w 28"/>
                <a:gd name="T3" fmla="*/ 4 h 4"/>
                <a:gd name="T4" fmla="*/ 28 w 28"/>
                <a:gd name="T5" fmla="*/ 0 h 4"/>
              </a:gdLst>
              <a:ahLst/>
              <a:cxnLst>
                <a:cxn ang="0">
                  <a:pos x="T0" y="T1"/>
                </a:cxn>
                <a:cxn ang="0">
                  <a:pos x="T2" y="T3"/>
                </a:cxn>
                <a:cxn ang="0">
                  <a:pos x="T4" y="T5"/>
                </a:cxn>
              </a:cxnLst>
              <a:rect l="0" t="0" r="r" b="b"/>
              <a:pathLst>
                <a:path w="28" h="4">
                  <a:moveTo>
                    <a:pt x="0" y="4"/>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51" name="Line 213"/>
            <p:cNvSpPr>
              <a:spLocks noChangeAspect="1" noChangeShapeType="1"/>
            </p:cNvSpPr>
            <p:nvPr/>
          </p:nvSpPr>
          <p:spPr bwMode="auto">
            <a:xfrm flipV="1">
              <a:off x="663"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52" name="Freeform 214"/>
            <p:cNvSpPr>
              <a:spLocks noChangeAspect="1"/>
            </p:cNvSpPr>
            <p:nvPr/>
          </p:nvSpPr>
          <p:spPr bwMode="auto">
            <a:xfrm>
              <a:off x="681" y="1881"/>
              <a:ext cx="22" cy="3"/>
            </a:xfrm>
            <a:custGeom>
              <a:avLst/>
              <a:gdLst>
                <a:gd name="T0" fmla="*/ 0 w 29"/>
                <a:gd name="T1" fmla="*/ 5 h 5"/>
                <a:gd name="T2" fmla="*/ 15 w 29"/>
                <a:gd name="T3" fmla="*/ 5 h 5"/>
                <a:gd name="T4" fmla="*/ 29 w 29"/>
                <a:gd name="T5" fmla="*/ 0 h 5"/>
              </a:gdLst>
              <a:ahLst/>
              <a:cxnLst>
                <a:cxn ang="0">
                  <a:pos x="T0" y="T1"/>
                </a:cxn>
                <a:cxn ang="0">
                  <a:pos x="T2" y="T3"/>
                </a:cxn>
                <a:cxn ang="0">
                  <a:pos x="T4" y="T5"/>
                </a:cxn>
              </a:cxnLst>
              <a:rect l="0" t="0" r="r" b="b"/>
              <a:pathLst>
                <a:path w="29" h="5">
                  <a:moveTo>
                    <a:pt x="0" y="5"/>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53" name="Line 215"/>
            <p:cNvSpPr>
              <a:spLocks noChangeAspect="1" noChangeShapeType="1"/>
            </p:cNvSpPr>
            <p:nvPr/>
          </p:nvSpPr>
          <p:spPr bwMode="auto">
            <a:xfrm flipV="1">
              <a:off x="703"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54" name="Line 216"/>
            <p:cNvSpPr>
              <a:spLocks noChangeAspect="1" noChangeShapeType="1"/>
            </p:cNvSpPr>
            <p:nvPr/>
          </p:nvSpPr>
          <p:spPr bwMode="auto">
            <a:xfrm flipV="1">
              <a:off x="721"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55" name="Freeform 217"/>
            <p:cNvSpPr>
              <a:spLocks noChangeAspect="1"/>
            </p:cNvSpPr>
            <p:nvPr/>
          </p:nvSpPr>
          <p:spPr bwMode="auto">
            <a:xfrm>
              <a:off x="739" y="1868"/>
              <a:ext cx="21" cy="5"/>
            </a:xfrm>
            <a:custGeom>
              <a:avLst/>
              <a:gdLst>
                <a:gd name="T0" fmla="*/ 0 w 29"/>
                <a:gd name="T1" fmla="*/ 10 h 10"/>
                <a:gd name="T2" fmla="*/ 15 w 29"/>
                <a:gd name="T3" fmla="*/ 5 h 10"/>
                <a:gd name="T4" fmla="*/ 29 w 29"/>
                <a:gd name="T5" fmla="*/ 0 h 10"/>
              </a:gdLst>
              <a:ahLst/>
              <a:cxnLst>
                <a:cxn ang="0">
                  <a:pos x="T0" y="T1"/>
                </a:cxn>
                <a:cxn ang="0">
                  <a:pos x="T2" y="T3"/>
                </a:cxn>
                <a:cxn ang="0">
                  <a:pos x="T4" y="T5"/>
                </a:cxn>
              </a:cxnLst>
              <a:rect l="0" t="0" r="r" b="b"/>
              <a:pathLst>
                <a:path w="29" h="10">
                  <a:moveTo>
                    <a:pt x="0" y="10"/>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56" name="Line 218"/>
            <p:cNvSpPr>
              <a:spLocks noChangeAspect="1" noChangeShapeType="1"/>
            </p:cNvSpPr>
            <p:nvPr/>
          </p:nvSpPr>
          <p:spPr bwMode="auto">
            <a:xfrm flipV="1">
              <a:off x="760"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57" name="Freeform 219"/>
            <p:cNvSpPr>
              <a:spLocks noChangeAspect="1"/>
            </p:cNvSpPr>
            <p:nvPr/>
          </p:nvSpPr>
          <p:spPr bwMode="auto">
            <a:xfrm>
              <a:off x="778" y="1857"/>
              <a:ext cx="22" cy="5"/>
            </a:xfrm>
            <a:custGeom>
              <a:avLst/>
              <a:gdLst>
                <a:gd name="T0" fmla="*/ 0 w 29"/>
                <a:gd name="T1" fmla="*/ 9 h 9"/>
                <a:gd name="T2" fmla="*/ 14 w 29"/>
                <a:gd name="T3" fmla="*/ 5 h 9"/>
                <a:gd name="T4" fmla="*/ 29 w 29"/>
                <a:gd name="T5" fmla="*/ 0 h 9"/>
              </a:gdLst>
              <a:ahLst/>
              <a:cxnLst>
                <a:cxn ang="0">
                  <a:pos x="T0" y="T1"/>
                </a:cxn>
                <a:cxn ang="0">
                  <a:pos x="T2" y="T3"/>
                </a:cxn>
                <a:cxn ang="0">
                  <a:pos x="T4" y="T5"/>
                </a:cxn>
              </a:cxnLst>
              <a:rect l="0" t="0" r="r" b="b"/>
              <a:pathLst>
                <a:path w="29" h="9">
                  <a:moveTo>
                    <a:pt x="0" y="9"/>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58" name="Line 220"/>
            <p:cNvSpPr>
              <a:spLocks noChangeAspect="1" noChangeShapeType="1"/>
            </p:cNvSpPr>
            <p:nvPr/>
          </p:nvSpPr>
          <p:spPr bwMode="auto">
            <a:xfrm flipV="1">
              <a:off x="800"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59" name="Freeform 221"/>
            <p:cNvSpPr>
              <a:spLocks noChangeAspect="1"/>
            </p:cNvSpPr>
            <p:nvPr/>
          </p:nvSpPr>
          <p:spPr bwMode="auto">
            <a:xfrm>
              <a:off x="818" y="1846"/>
              <a:ext cx="21" cy="5"/>
            </a:xfrm>
            <a:custGeom>
              <a:avLst/>
              <a:gdLst>
                <a:gd name="T0" fmla="*/ 0 w 28"/>
                <a:gd name="T1" fmla="*/ 9 h 9"/>
                <a:gd name="T2" fmla="*/ 14 w 28"/>
                <a:gd name="T3" fmla="*/ 4 h 9"/>
                <a:gd name="T4" fmla="*/ 28 w 28"/>
                <a:gd name="T5" fmla="*/ 0 h 9"/>
              </a:gdLst>
              <a:ahLst/>
              <a:cxnLst>
                <a:cxn ang="0">
                  <a:pos x="T0" y="T1"/>
                </a:cxn>
                <a:cxn ang="0">
                  <a:pos x="T2" y="T3"/>
                </a:cxn>
                <a:cxn ang="0">
                  <a:pos x="T4" y="T5"/>
                </a:cxn>
              </a:cxnLst>
              <a:rect l="0" t="0" r="r" b="b"/>
              <a:pathLst>
                <a:path w="28" h="9">
                  <a:moveTo>
                    <a:pt x="0" y="9"/>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60" name="Line 222"/>
            <p:cNvSpPr>
              <a:spLocks noChangeAspect="1" noChangeShapeType="1"/>
            </p:cNvSpPr>
            <p:nvPr/>
          </p:nvSpPr>
          <p:spPr bwMode="auto">
            <a:xfrm flipV="1">
              <a:off x="839"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61" name="Line 223"/>
            <p:cNvSpPr>
              <a:spLocks noChangeAspect="1" noChangeShapeType="1"/>
            </p:cNvSpPr>
            <p:nvPr/>
          </p:nvSpPr>
          <p:spPr bwMode="auto">
            <a:xfrm flipV="1">
              <a:off x="857"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62" name="Freeform 224"/>
            <p:cNvSpPr>
              <a:spLocks noChangeAspect="1"/>
            </p:cNvSpPr>
            <p:nvPr/>
          </p:nvSpPr>
          <p:spPr bwMode="auto">
            <a:xfrm>
              <a:off x="875" y="1819"/>
              <a:ext cx="22" cy="11"/>
            </a:xfrm>
            <a:custGeom>
              <a:avLst/>
              <a:gdLst>
                <a:gd name="T0" fmla="*/ 0 w 29"/>
                <a:gd name="T1" fmla="*/ 19 h 19"/>
                <a:gd name="T2" fmla="*/ 15 w 29"/>
                <a:gd name="T3" fmla="*/ 9 h 19"/>
                <a:gd name="T4" fmla="*/ 29 w 29"/>
                <a:gd name="T5" fmla="*/ 0 h 19"/>
              </a:gdLst>
              <a:ahLst/>
              <a:cxnLst>
                <a:cxn ang="0">
                  <a:pos x="T0" y="T1"/>
                </a:cxn>
                <a:cxn ang="0">
                  <a:pos x="T2" y="T3"/>
                </a:cxn>
                <a:cxn ang="0">
                  <a:pos x="T4" y="T5"/>
                </a:cxn>
              </a:cxnLst>
              <a:rect l="0" t="0" r="r" b="b"/>
              <a:pathLst>
                <a:path w="29" h="19">
                  <a:moveTo>
                    <a:pt x="0" y="19"/>
                  </a:moveTo>
                  <a:lnTo>
                    <a:pt x="15" y="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63" name="Line 225"/>
            <p:cNvSpPr>
              <a:spLocks noChangeAspect="1" noChangeShapeType="1"/>
            </p:cNvSpPr>
            <p:nvPr/>
          </p:nvSpPr>
          <p:spPr bwMode="auto">
            <a:xfrm flipV="1">
              <a:off x="897"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64" name="Freeform 226"/>
            <p:cNvSpPr>
              <a:spLocks noChangeAspect="1"/>
            </p:cNvSpPr>
            <p:nvPr/>
          </p:nvSpPr>
          <p:spPr bwMode="auto">
            <a:xfrm>
              <a:off x="915" y="1797"/>
              <a:ext cx="22" cy="11"/>
            </a:xfrm>
            <a:custGeom>
              <a:avLst/>
              <a:gdLst>
                <a:gd name="T0" fmla="*/ 0 w 29"/>
                <a:gd name="T1" fmla="*/ 19 h 19"/>
                <a:gd name="T2" fmla="*/ 15 w 29"/>
                <a:gd name="T3" fmla="*/ 10 h 19"/>
                <a:gd name="T4" fmla="*/ 29 w 29"/>
                <a:gd name="T5" fmla="*/ 0 h 19"/>
              </a:gdLst>
              <a:ahLst/>
              <a:cxnLst>
                <a:cxn ang="0">
                  <a:pos x="T0" y="T1"/>
                </a:cxn>
                <a:cxn ang="0">
                  <a:pos x="T2" y="T3"/>
                </a:cxn>
                <a:cxn ang="0">
                  <a:pos x="T4" y="T5"/>
                </a:cxn>
              </a:cxnLst>
              <a:rect l="0" t="0" r="r" b="b"/>
              <a:pathLst>
                <a:path w="29" h="19">
                  <a:moveTo>
                    <a:pt x="0" y="19"/>
                  </a:moveTo>
                  <a:lnTo>
                    <a:pt x="15" y="1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65" name="Line 227"/>
            <p:cNvSpPr>
              <a:spLocks noChangeAspect="1" noChangeShapeType="1"/>
            </p:cNvSpPr>
            <p:nvPr/>
          </p:nvSpPr>
          <p:spPr bwMode="auto">
            <a:xfrm flipV="1">
              <a:off x="937"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66" name="Line 228"/>
            <p:cNvSpPr>
              <a:spLocks noChangeAspect="1" noChangeShapeType="1"/>
            </p:cNvSpPr>
            <p:nvPr/>
          </p:nvSpPr>
          <p:spPr bwMode="auto">
            <a:xfrm flipV="1">
              <a:off x="955"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67" name="Freeform 229"/>
            <p:cNvSpPr>
              <a:spLocks noChangeAspect="1"/>
            </p:cNvSpPr>
            <p:nvPr/>
          </p:nvSpPr>
          <p:spPr bwMode="auto">
            <a:xfrm>
              <a:off x="973" y="1757"/>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68" name="Line 230"/>
            <p:cNvSpPr>
              <a:spLocks noChangeAspect="1" noChangeShapeType="1"/>
            </p:cNvSpPr>
            <p:nvPr/>
          </p:nvSpPr>
          <p:spPr bwMode="auto">
            <a:xfrm flipV="1">
              <a:off x="995"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69" name="Freeform 231"/>
            <p:cNvSpPr>
              <a:spLocks noChangeAspect="1"/>
            </p:cNvSpPr>
            <p:nvPr/>
          </p:nvSpPr>
          <p:spPr bwMode="auto">
            <a:xfrm>
              <a:off x="1013" y="1725"/>
              <a:ext cx="21" cy="15"/>
            </a:xfrm>
            <a:custGeom>
              <a:avLst/>
              <a:gdLst>
                <a:gd name="T0" fmla="*/ 0 w 28"/>
                <a:gd name="T1" fmla="*/ 28 h 28"/>
                <a:gd name="T2" fmla="*/ 14 w 28"/>
                <a:gd name="T3" fmla="*/ 14 h 28"/>
                <a:gd name="T4" fmla="*/ 28 w 28"/>
                <a:gd name="T5" fmla="*/ 0 h 28"/>
              </a:gdLst>
              <a:ahLst/>
              <a:cxnLst>
                <a:cxn ang="0">
                  <a:pos x="T0" y="T1"/>
                </a:cxn>
                <a:cxn ang="0">
                  <a:pos x="T2" y="T3"/>
                </a:cxn>
                <a:cxn ang="0">
                  <a:pos x="T4" y="T5"/>
                </a:cxn>
              </a:cxnLst>
              <a:rect l="0" t="0" r="r" b="b"/>
              <a:pathLst>
                <a:path w="28" h="28">
                  <a:moveTo>
                    <a:pt x="0" y="28"/>
                  </a:moveTo>
                  <a:lnTo>
                    <a:pt x="14" y="1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70" name="Line 232"/>
            <p:cNvSpPr>
              <a:spLocks noChangeAspect="1" noChangeShapeType="1"/>
            </p:cNvSpPr>
            <p:nvPr/>
          </p:nvSpPr>
          <p:spPr bwMode="auto">
            <a:xfrm flipV="1">
              <a:off x="1034"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71" name="Freeform 233"/>
            <p:cNvSpPr>
              <a:spLocks noChangeAspect="1"/>
            </p:cNvSpPr>
            <p:nvPr/>
          </p:nvSpPr>
          <p:spPr bwMode="auto">
            <a:xfrm>
              <a:off x="1052" y="1686"/>
              <a:ext cx="21" cy="20"/>
            </a:xfrm>
            <a:custGeom>
              <a:avLst/>
              <a:gdLst>
                <a:gd name="T0" fmla="*/ 0 w 29"/>
                <a:gd name="T1" fmla="*/ 34 h 34"/>
                <a:gd name="T2" fmla="*/ 15 w 29"/>
                <a:gd name="T3" fmla="*/ 20 h 34"/>
                <a:gd name="T4" fmla="*/ 29 w 29"/>
                <a:gd name="T5" fmla="*/ 0 h 34"/>
              </a:gdLst>
              <a:ahLst/>
              <a:cxnLst>
                <a:cxn ang="0">
                  <a:pos x="T0" y="T1"/>
                </a:cxn>
                <a:cxn ang="0">
                  <a:pos x="T2" y="T3"/>
                </a:cxn>
                <a:cxn ang="0">
                  <a:pos x="T4" y="T5"/>
                </a:cxn>
              </a:cxnLst>
              <a:rect l="0" t="0" r="r" b="b"/>
              <a:pathLst>
                <a:path w="29" h="34">
                  <a:moveTo>
                    <a:pt x="0" y="34"/>
                  </a:moveTo>
                  <a:lnTo>
                    <a:pt x="15" y="2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72" name="Line 234"/>
            <p:cNvSpPr>
              <a:spLocks noChangeAspect="1" noChangeShapeType="1"/>
            </p:cNvSpPr>
            <p:nvPr/>
          </p:nvSpPr>
          <p:spPr bwMode="auto">
            <a:xfrm flipV="1">
              <a:off x="1073"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73" name="Line 235"/>
            <p:cNvSpPr>
              <a:spLocks noChangeAspect="1" noChangeShapeType="1"/>
            </p:cNvSpPr>
            <p:nvPr/>
          </p:nvSpPr>
          <p:spPr bwMode="auto">
            <a:xfrm flipV="1">
              <a:off x="1091"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74" name="Freeform 236"/>
            <p:cNvSpPr>
              <a:spLocks noChangeAspect="1"/>
            </p:cNvSpPr>
            <p:nvPr/>
          </p:nvSpPr>
          <p:spPr bwMode="auto">
            <a:xfrm>
              <a:off x="1109" y="1617"/>
              <a:ext cx="22" cy="24"/>
            </a:xfrm>
            <a:custGeom>
              <a:avLst/>
              <a:gdLst>
                <a:gd name="T0" fmla="*/ 0 w 29"/>
                <a:gd name="T1" fmla="*/ 43 h 43"/>
                <a:gd name="T2" fmla="*/ 15 w 29"/>
                <a:gd name="T3" fmla="*/ 19 h 43"/>
                <a:gd name="T4" fmla="*/ 29 w 29"/>
                <a:gd name="T5" fmla="*/ 0 h 43"/>
              </a:gdLst>
              <a:ahLst/>
              <a:cxnLst>
                <a:cxn ang="0">
                  <a:pos x="T0" y="T1"/>
                </a:cxn>
                <a:cxn ang="0">
                  <a:pos x="T2" y="T3"/>
                </a:cxn>
                <a:cxn ang="0">
                  <a:pos x="T4" y="T5"/>
                </a:cxn>
              </a:cxnLst>
              <a:rect l="0" t="0" r="r" b="b"/>
              <a:pathLst>
                <a:path w="29" h="43">
                  <a:moveTo>
                    <a:pt x="0" y="43"/>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75" name="Line 237"/>
            <p:cNvSpPr>
              <a:spLocks noChangeAspect="1" noChangeShapeType="1"/>
            </p:cNvSpPr>
            <p:nvPr/>
          </p:nvSpPr>
          <p:spPr bwMode="auto">
            <a:xfrm flipV="1">
              <a:off x="1131"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76" name="Freeform 238"/>
            <p:cNvSpPr>
              <a:spLocks noChangeAspect="1"/>
            </p:cNvSpPr>
            <p:nvPr/>
          </p:nvSpPr>
          <p:spPr bwMode="auto">
            <a:xfrm>
              <a:off x="1149" y="1566"/>
              <a:ext cx="22" cy="27"/>
            </a:xfrm>
            <a:custGeom>
              <a:avLst/>
              <a:gdLst>
                <a:gd name="T0" fmla="*/ 0 w 29"/>
                <a:gd name="T1" fmla="*/ 48 h 48"/>
                <a:gd name="T2" fmla="*/ 14 w 29"/>
                <a:gd name="T3" fmla="*/ 24 h 48"/>
                <a:gd name="T4" fmla="*/ 29 w 29"/>
                <a:gd name="T5" fmla="*/ 0 h 48"/>
              </a:gdLst>
              <a:ahLst/>
              <a:cxnLst>
                <a:cxn ang="0">
                  <a:pos x="T0" y="T1"/>
                </a:cxn>
                <a:cxn ang="0">
                  <a:pos x="T2" y="T3"/>
                </a:cxn>
                <a:cxn ang="0">
                  <a:pos x="T4" y="T5"/>
                </a:cxn>
              </a:cxnLst>
              <a:rect l="0" t="0" r="r" b="b"/>
              <a:pathLst>
                <a:path w="29" h="48">
                  <a:moveTo>
                    <a:pt x="0" y="48"/>
                  </a:moveTo>
                  <a:lnTo>
                    <a:pt x="14" y="2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77" name="Line 239"/>
            <p:cNvSpPr>
              <a:spLocks noChangeAspect="1" noChangeShapeType="1"/>
            </p:cNvSpPr>
            <p:nvPr/>
          </p:nvSpPr>
          <p:spPr bwMode="auto">
            <a:xfrm flipV="1">
              <a:off x="1171"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78" name="Freeform 240"/>
            <p:cNvSpPr>
              <a:spLocks noChangeAspect="1"/>
            </p:cNvSpPr>
            <p:nvPr/>
          </p:nvSpPr>
          <p:spPr bwMode="auto">
            <a:xfrm>
              <a:off x="1189" y="1506"/>
              <a:ext cx="22" cy="30"/>
            </a:xfrm>
            <a:custGeom>
              <a:avLst/>
              <a:gdLst>
                <a:gd name="T0" fmla="*/ 0 w 29"/>
                <a:gd name="T1" fmla="*/ 53 h 53"/>
                <a:gd name="T2" fmla="*/ 14 w 29"/>
                <a:gd name="T3" fmla="*/ 29 h 53"/>
                <a:gd name="T4" fmla="*/ 29 w 29"/>
                <a:gd name="T5" fmla="*/ 0 h 53"/>
              </a:gdLst>
              <a:ahLst/>
              <a:cxnLst>
                <a:cxn ang="0">
                  <a:pos x="T0" y="T1"/>
                </a:cxn>
                <a:cxn ang="0">
                  <a:pos x="T2" y="T3"/>
                </a:cxn>
                <a:cxn ang="0">
                  <a:pos x="T4" y="T5"/>
                </a:cxn>
              </a:cxnLst>
              <a:rect l="0" t="0" r="r" b="b"/>
              <a:pathLst>
                <a:path w="29" h="53">
                  <a:moveTo>
                    <a:pt x="0" y="53"/>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79" name="Line 241"/>
            <p:cNvSpPr>
              <a:spLocks noChangeAspect="1" noChangeShapeType="1"/>
            </p:cNvSpPr>
            <p:nvPr/>
          </p:nvSpPr>
          <p:spPr bwMode="auto">
            <a:xfrm flipV="1">
              <a:off x="1211"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80" name="Line 242"/>
            <p:cNvSpPr>
              <a:spLocks noChangeAspect="1" noChangeShapeType="1"/>
            </p:cNvSpPr>
            <p:nvPr/>
          </p:nvSpPr>
          <p:spPr bwMode="auto">
            <a:xfrm flipV="1">
              <a:off x="1228"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81" name="Freeform 243"/>
            <p:cNvSpPr>
              <a:spLocks noChangeAspect="1"/>
            </p:cNvSpPr>
            <p:nvPr/>
          </p:nvSpPr>
          <p:spPr bwMode="auto">
            <a:xfrm>
              <a:off x="1246" y="1409"/>
              <a:ext cx="22" cy="32"/>
            </a:xfrm>
            <a:custGeom>
              <a:avLst/>
              <a:gdLst>
                <a:gd name="T0" fmla="*/ 0 w 29"/>
                <a:gd name="T1" fmla="*/ 58 h 58"/>
                <a:gd name="T2" fmla="*/ 15 w 29"/>
                <a:gd name="T3" fmla="*/ 29 h 58"/>
                <a:gd name="T4" fmla="*/ 29 w 29"/>
                <a:gd name="T5" fmla="*/ 0 h 58"/>
              </a:gdLst>
              <a:ahLst/>
              <a:cxnLst>
                <a:cxn ang="0">
                  <a:pos x="T0" y="T1"/>
                </a:cxn>
                <a:cxn ang="0">
                  <a:pos x="T2" y="T3"/>
                </a:cxn>
                <a:cxn ang="0">
                  <a:pos x="T4" y="T5"/>
                </a:cxn>
              </a:cxnLst>
              <a:rect l="0" t="0" r="r" b="b"/>
              <a:pathLst>
                <a:path w="29" h="58">
                  <a:moveTo>
                    <a:pt x="0" y="58"/>
                  </a:moveTo>
                  <a:lnTo>
                    <a:pt x="15"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82" name="Line 244"/>
            <p:cNvSpPr>
              <a:spLocks noChangeAspect="1" noChangeShapeType="1"/>
            </p:cNvSpPr>
            <p:nvPr/>
          </p:nvSpPr>
          <p:spPr bwMode="auto">
            <a:xfrm flipV="1">
              <a:off x="1268"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83" name="Freeform 245"/>
            <p:cNvSpPr>
              <a:spLocks noChangeAspect="1"/>
            </p:cNvSpPr>
            <p:nvPr/>
          </p:nvSpPr>
          <p:spPr bwMode="auto">
            <a:xfrm>
              <a:off x="1286" y="1336"/>
              <a:ext cx="22" cy="38"/>
            </a:xfrm>
            <a:custGeom>
              <a:avLst/>
              <a:gdLst>
                <a:gd name="T0" fmla="*/ 0 w 29"/>
                <a:gd name="T1" fmla="*/ 67 h 67"/>
                <a:gd name="T2" fmla="*/ 15 w 29"/>
                <a:gd name="T3" fmla="*/ 33 h 67"/>
                <a:gd name="T4" fmla="*/ 29 w 29"/>
                <a:gd name="T5" fmla="*/ 0 h 67"/>
              </a:gdLst>
              <a:ahLst/>
              <a:cxnLst>
                <a:cxn ang="0">
                  <a:pos x="T0" y="T1"/>
                </a:cxn>
                <a:cxn ang="0">
                  <a:pos x="T2" y="T3"/>
                </a:cxn>
                <a:cxn ang="0">
                  <a:pos x="T4" y="T5"/>
                </a:cxn>
              </a:cxnLst>
              <a:rect l="0" t="0" r="r" b="b"/>
              <a:pathLst>
                <a:path w="29" h="67">
                  <a:moveTo>
                    <a:pt x="0" y="67"/>
                  </a:moveTo>
                  <a:lnTo>
                    <a:pt x="15" y="33"/>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84" name="Line 246"/>
            <p:cNvSpPr>
              <a:spLocks noChangeAspect="1" noChangeShapeType="1"/>
            </p:cNvSpPr>
            <p:nvPr/>
          </p:nvSpPr>
          <p:spPr bwMode="auto">
            <a:xfrm flipV="1">
              <a:off x="1308"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85" name="Line 247"/>
            <p:cNvSpPr>
              <a:spLocks noChangeAspect="1" noChangeShapeType="1"/>
            </p:cNvSpPr>
            <p:nvPr/>
          </p:nvSpPr>
          <p:spPr bwMode="auto">
            <a:xfrm flipV="1">
              <a:off x="1326"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86" name="Freeform 248"/>
            <p:cNvSpPr>
              <a:spLocks noChangeAspect="1"/>
            </p:cNvSpPr>
            <p:nvPr/>
          </p:nvSpPr>
          <p:spPr bwMode="auto">
            <a:xfrm>
              <a:off x="1344" y="1222"/>
              <a:ext cx="21"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87" name="Freeform 249"/>
            <p:cNvSpPr>
              <a:spLocks noChangeAspect="1"/>
            </p:cNvSpPr>
            <p:nvPr/>
          </p:nvSpPr>
          <p:spPr bwMode="auto">
            <a:xfrm>
              <a:off x="1365" y="1182"/>
              <a:ext cx="18" cy="40"/>
            </a:xfrm>
            <a:custGeom>
              <a:avLst/>
              <a:gdLst>
                <a:gd name="T0" fmla="*/ 0 w 24"/>
                <a:gd name="T1" fmla="*/ 72 h 72"/>
                <a:gd name="T2" fmla="*/ 9 w 24"/>
                <a:gd name="T3" fmla="*/ 34 h 72"/>
                <a:gd name="T4" fmla="*/ 24 w 24"/>
                <a:gd name="T5" fmla="*/ 0 h 72"/>
              </a:gdLst>
              <a:ahLst/>
              <a:cxnLst>
                <a:cxn ang="0">
                  <a:pos x="T0" y="T1"/>
                </a:cxn>
                <a:cxn ang="0">
                  <a:pos x="T2" y="T3"/>
                </a:cxn>
                <a:cxn ang="0">
                  <a:pos x="T4" y="T5"/>
                </a:cxn>
              </a:cxnLst>
              <a:rect l="0" t="0" r="r" b="b"/>
              <a:pathLst>
                <a:path w="24" h="72">
                  <a:moveTo>
                    <a:pt x="0" y="72"/>
                  </a:moveTo>
                  <a:lnTo>
                    <a:pt x="9" y="3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88" name="Freeform 250"/>
            <p:cNvSpPr>
              <a:spLocks noChangeAspect="1"/>
            </p:cNvSpPr>
            <p:nvPr/>
          </p:nvSpPr>
          <p:spPr bwMode="auto">
            <a:xfrm>
              <a:off x="1383" y="1144"/>
              <a:ext cx="22"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89" name="Line 251"/>
            <p:cNvSpPr>
              <a:spLocks noChangeAspect="1" noChangeShapeType="1"/>
            </p:cNvSpPr>
            <p:nvPr/>
          </p:nvSpPr>
          <p:spPr bwMode="auto">
            <a:xfrm flipV="1">
              <a:off x="1405"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90" name="Freeform 252"/>
            <p:cNvSpPr>
              <a:spLocks noChangeAspect="1"/>
            </p:cNvSpPr>
            <p:nvPr/>
          </p:nvSpPr>
          <p:spPr bwMode="auto">
            <a:xfrm>
              <a:off x="1423" y="1063"/>
              <a:ext cx="21" cy="41"/>
            </a:xfrm>
            <a:custGeom>
              <a:avLst/>
              <a:gdLst>
                <a:gd name="T0" fmla="*/ 0 w 28"/>
                <a:gd name="T1" fmla="*/ 72 h 72"/>
                <a:gd name="T2" fmla="*/ 14 w 28"/>
                <a:gd name="T3" fmla="*/ 34 h 72"/>
                <a:gd name="T4" fmla="*/ 28 w 28"/>
                <a:gd name="T5" fmla="*/ 0 h 72"/>
              </a:gdLst>
              <a:ahLst/>
              <a:cxnLst>
                <a:cxn ang="0">
                  <a:pos x="T0" y="T1"/>
                </a:cxn>
                <a:cxn ang="0">
                  <a:pos x="T2" y="T3"/>
                </a:cxn>
                <a:cxn ang="0">
                  <a:pos x="T4" y="T5"/>
                </a:cxn>
              </a:cxnLst>
              <a:rect l="0" t="0" r="r" b="b"/>
              <a:pathLst>
                <a:path w="28" h="72">
                  <a:moveTo>
                    <a:pt x="0" y="72"/>
                  </a:moveTo>
                  <a:lnTo>
                    <a:pt x="14" y="3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91" name="Line 253"/>
            <p:cNvSpPr>
              <a:spLocks noChangeAspect="1" noChangeShapeType="1"/>
            </p:cNvSpPr>
            <p:nvPr/>
          </p:nvSpPr>
          <p:spPr bwMode="auto">
            <a:xfrm flipV="1">
              <a:off x="1444"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92" name="Line 254"/>
            <p:cNvSpPr>
              <a:spLocks noChangeAspect="1" noChangeShapeType="1"/>
            </p:cNvSpPr>
            <p:nvPr/>
          </p:nvSpPr>
          <p:spPr bwMode="auto">
            <a:xfrm flipV="1">
              <a:off x="1462"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93" name="Freeform 255"/>
            <p:cNvSpPr>
              <a:spLocks noChangeAspect="1"/>
            </p:cNvSpPr>
            <p:nvPr/>
          </p:nvSpPr>
          <p:spPr bwMode="auto">
            <a:xfrm>
              <a:off x="1480" y="945"/>
              <a:ext cx="22" cy="40"/>
            </a:xfrm>
            <a:custGeom>
              <a:avLst/>
              <a:gdLst>
                <a:gd name="T0" fmla="*/ 0 w 29"/>
                <a:gd name="T1" fmla="*/ 72 h 72"/>
                <a:gd name="T2" fmla="*/ 15 w 29"/>
                <a:gd name="T3" fmla="*/ 34 h 72"/>
                <a:gd name="T4" fmla="*/ 29 w 29"/>
                <a:gd name="T5" fmla="*/ 0 h 72"/>
              </a:gdLst>
              <a:ahLst/>
              <a:cxnLst>
                <a:cxn ang="0">
                  <a:pos x="T0" y="T1"/>
                </a:cxn>
                <a:cxn ang="0">
                  <a:pos x="T2" y="T3"/>
                </a:cxn>
                <a:cxn ang="0">
                  <a:pos x="T4" y="T5"/>
                </a:cxn>
              </a:cxnLst>
              <a:rect l="0" t="0" r="r" b="b"/>
              <a:pathLst>
                <a:path w="29" h="72">
                  <a:moveTo>
                    <a:pt x="0" y="72"/>
                  </a:moveTo>
                  <a:lnTo>
                    <a:pt x="15"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94" name="Line 256"/>
            <p:cNvSpPr>
              <a:spLocks noChangeAspect="1" noChangeShapeType="1"/>
            </p:cNvSpPr>
            <p:nvPr/>
          </p:nvSpPr>
          <p:spPr bwMode="auto">
            <a:xfrm flipV="1">
              <a:off x="1502"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95" name="Freeform 257"/>
            <p:cNvSpPr>
              <a:spLocks noChangeAspect="1"/>
            </p:cNvSpPr>
            <p:nvPr/>
          </p:nvSpPr>
          <p:spPr bwMode="auto">
            <a:xfrm>
              <a:off x="1520" y="872"/>
              <a:ext cx="22" cy="35"/>
            </a:xfrm>
            <a:custGeom>
              <a:avLst/>
              <a:gdLst>
                <a:gd name="T0" fmla="*/ 0 w 29"/>
                <a:gd name="T1" fmla="*/ 62 h 62"/>
                <a:gd name="T2" fmla="*/ 14 w 29"/>
                <a:gd name="T3" fmla="*/ 28 h 62"/>
                <a:gd name="T4" fmla="*/ 29 w 29"/>
                <a:gd name="T5" fmla="*/ 0 h 62"/>
              </a:gdLst>
              <a:ahLst/>
              <a:cxnLst>
                <a:cxn ang="0">
                  <a:pos x="T0" y="T1"/>
                </a:cxn>
                <a:cxn ang="0">
                  <a:pos x="T2" y="T3"/>
                </a:cxn>
                <a:cxn ang="0">
                  <a:pos x="T4" y="T5"/>
                </a:cxn>
              </a:cxnLst>
              <a:rect l="0" t="0" r="r" b="b"/>
              <a:pathLst>
                <a:path w="29" h="62">
                  <a:moveTo>
                    <a:pt x="0" y="62"/>
                  </a:moveTo>
                  <a:lnTo>
                    <a:pt x="14" y="28"/>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96" name="Line 258"/>
            <p:cNvSpPr>
              <a:spLocks noChangeAspect="1" noChangeShapeType="1"/>
            </p:cNvSpPr>
            <p:nvPr/>
          </p:nvSpPr>
          <p:spPr bwMode="auto">
            <a:xfrm flipV="1">
              <a:off x="1542"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97" name="Line 259"/>
            <p:cNvSpPr>
              <a:spLocks noChangeAspect="1" noChangeShapeType="1"/>
            </p:cNvSpPr>
            <p:nvPr/>
          </p:nvSpPr>
          <p:spPr bwMode="auto">
            <a:xfrm flipV="1">
              <a:off x="1560"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98" name="Freeform 260"/>
            <p:cNvSpPr>
              <a:spLocks noChangeAspect="1"/>
            </p:cNvSpPr>
            <p:nvPr/>
          </p:nvSpPr>
          <p:spPr bwMode="auto">
            <a:xfrm>
              <a:off x="1578" y="769"/>
              <a:ext cx="22" cy="33"/>
            </a:xfrm>
            <a:custGeom>
              <a:avLst/>
              <a:gdLst>
                <a:gd name="T0" fmla="*/ 0 w 29"/>
                <a:gd name="T1" fmla="*/ 58 h 58"/>
                <a:gd name="T2" fmla="*/ 14 w 29"/>
                <a:gd name="T3" fmla="*/ 29 h 58"/>
                <a:gd name="T4" fmla="*/ 29 w 29"/>
                <a:gd name="T5" fmla="*/ 0 h 58"/>
              </a:gdLst>
              <a:ahLst/>
              <a:cxnLst>
                <a:cxn ang="0">
                  <a:pos x="T0" y="T1"/>
                </a:cxn>
                <a:cxn ang="0">
                  <a:pos x="T2" y="T3"/>
                </a:cxn>
                <a:cxn ang="0">
                  <a:pos x="T4" y="T5"/>
                </a:cxn>
              </a:cxnLst>
              <a:rect l="0" t="0" r="r" b="b"/>
              <a:pathLst>
                <a:path w="29" h="58">
                  <a:moveTo>
                    <a:pt x="0" y="58"/>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99" name="Line 261"/>
            <p:cNvSpPr>
              <a:spLocks noChangeAspect="1" noChangeShapeType="1"/>
            </p:cNvSpPr>
            <p:nvPr/>
          </p:nvSpPr>
          <p:spPr bwMode="auto">
            <a:xfrm flipV="1">
              <a:off x="1600"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00" name="Freeform 262"/>
            <p:cNvSpPr>
              <a:spLocks noChangeAspect="1"/>
            </p:cNvSpPr>
            <p:nvPr/>
          </p:nvSpPr>
          <p:spPr bwMode="auto">
            <a:xfrm>
              <a:off x="1618" y="712"/>
              <a:ext cx="21" cy="27"/>
            </a:xfrm>
            <a:custGeom>
              <a:avLst/>
              <a:gdLst>
                <a:gd name="T0" fmla="*/ 0 w 28"/>
                <a:gd name="T1" fmla="*/ 48 h 48"/>
                <a:gd name="T2" fmla="*/ 14 w 28"/>
                <a:gd name="T3" fmla="*/ 24 h 48"/>
                <a:gd name="T4" fmla="*/ 28 w 28"/>
                <a:gd name="T5" fmla="*/ 0 h 48"/>
              </a:gdLst>
              <a:ahLst/>
              <a:cxnLst>
                <a:cxn ang="0">
                  <a:pos x="T0" y="T1"/>
                </a:cxn>
                <a:cxn ang="0">
                  <a:pos x="T2" y="T3"/>
                </a:cxn>
                <a:cxn ang="0">
                  <a:pos x="T4" y="T5"/>
                </a:cxn>
              </a:cxnLst>
              <a:rect l="0" t="0" r="r" b="b"/>
              <a:pathLst>
                <a:path w="28" h="48">
                  <a:moveTo>
                    <a:pt x="0" y="48"/>
                  </a:moveTo>
                  <a:lnTo>
                    <a:pt x="14" y="2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01" name="Freeform 263"/>
            <p:cNvSpPr>
              <a:spLocks noChangeAspect="1"/>
            </p:cNvSpPr>
            <p:nvPr/>
          </p:nvSpPr>
          <p:spPr bwMode="auto">
            <a:xfrm>
              <a:off x="1639" y="686"/>
              <a:ext cx="18" cy="26"/>
            </a:xfrm>
            <a:custGeom>
              <a:avLst/>
              <a:gdLst>
                <a:gd name="T0" fmla="*/ 0 w 24"/>
                <a:gd name="T1" fmla="*/ 47 h 47"/>
                <a:gd name="T2" fmla="*/ 10 w 24"/>
                <a:gd name="T3" fmla="*/ 24 h 47"/>
                <a:gd name="T4" fmla="*/ 24 w 24"/>
                <a:gd name="T5" fmla="*/ 0 h 47"/>
              </a:gdLst>
              <a:ahLst/>
              <a:cxnLst>
                <a:cxn ang="0">
                  <a:pos x="T0" y="T1"/>
                </a:cxn>
                <a:cxn ang="0">
                  <a:pos x="T2" y="T3"/>
                </a:cxn>
                <a:cxn ang="0">
                  <a:pos x="T4" y="T5"/>
                </a:cxn>
              </a:cxnLst>
              <a:rect l="0" t="0" r="r" b="b"/>
              <a:pathLst>
                <a:path w="24" h="47">
                  <a:moveTo>
                    <a:pt x="0" y="47"/>
                  </a:moveTo>
                  <a:lnTo>
                    <a:pt x="10" y="2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02" name="Freeform 264"/>
            <p:cNvSpPr>
              <a:spLocks noChangeAspect="1"/>
            </p:cNvSpPr>
            <p:nvPr/>
          </p:nvSpPr>
          <p:spPr bwMode="auto">
            <a:xfrm>
              <a:off x="1657" y="664"/>
              <a:ext cx="21" cy="22"/>
            </a:xfrm>
            <a:custGeom>
              <a:avLst/>
              <a:gdLst>
                <a:gd name="T0" fmla="*/ 0 w 29"/>
                <a:gd name="T1" fmla="*/ 39 h 39"/>
                <a:gd name="T2" fmla="*/ 15 w 29"/>
                <a:gd name="T3" fmla="*/ 19 h 39"/>
                <a:gd name="T4" fmla="*/ 29 w 29"/>
                <a:gd name="T5" fmla="*/ 0 h 39"/>
              </a:gdLst>
              <a:ahLst/>
              <a:cxnLst>
                <a:cxn ang="0">
                  <a:pos x="T0" y="T1"/>
                </a:cxn>
                <a:cxn ang="0">
                  <a:pos x="T2" y="T3"/>
                </a:cxn>
                <a:cxn ang="0">
                  <a:pos x="T4" y="T5"/>
                </a:cxn>
              </a:cxnLst>
              <a:rect l="0" t="0" r="r" b="b"/>
              <a:pathLst>
                <a:path w="29" h="39">
                  <a:moveTo>
                    <a:pt x="0" y="39"/>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03" name="Freeform 265"/>
            <p:cNvSpPr>
              <a:spLocks noChangeAspect="1"/>
            </p:cNvSpPr>
            <p:nvPr/>
          </p:nvSpPr>
          <p:spPr bwMode="auto">
            <a:xfrm>
              <a:off x="1678" y="643"/>
              <a:ext cx="18" cy="21"/>
            </a:xfrm>
            <a:custGeom>
              <a:avLst/>
              <a:gdLst>
                <a:gd name="T0" fmla="*/ 0 w 24"/>
                <a:gd name="T1" fmla="*/ 38 h 38"/>
                <a:gd name="T2" fmla="*/ 15 w 24"/>
                <a:gd name="T3" fmla="*/ 19 h 38"/>
                <a:gd name="T4" fmla="*/ 24 w 24"/>
                <a:gd name="T5" fmla="*/ 0 h 38"/>
              </a:gdLst>
              <a:ahLst/>
              <a:cxnLst>
                <a:cxn ang="0">
                  <a:pos x="T0" y="T1"/>
                </a:cxn>
                <a:cxn ang="0">
                  <a:pos x="T2" y="T3"/>
                </a:cxn>
                <a:cxn ang="0">
                  <a:pos x="T4" y="T5"/>
                </a:cxn>
              </a:cxnLst>
              <a:rect l="0" t="0" r="r" b="b"/>
              <a:pathLst>
                <a:path w="24" h="38">
                  <a:moveTo>
                    <a:pt x="0" y="38"/>
                  </a:moveTo>
                  <a:lnTo>
                    <a:pt x="15" y="19"/>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04" name="Freeform 266"/>
            <p:cNvSpPr>
              <a:spLocks noChangeAspect="1"/>
            </p:cNvSpPr>
            <p:nvPr/>
          </p:nvSpPr>
          <p:spPr bwMode="auto">
            <a:xfrm>
              <a:off x="1696" y="626"/>
              <a:ext cx="18" cy="17"/>
            </a:xfrm>
            <a:custGeom>
              <a:avLst/>
              <a:gdLst>
                <a:gd name="T0" fmla="*/ 0 w 24"/>
                <a:gd name="T1" fmla="*/ 29 h 29"/>
                <a:gd name="T2" fmla="*/ 10 w 24"/>
                <a:gd name="T3" fmla="*/ 14 h 29"/>
                <a:gd name="T4" fmla="*/ 24 w 24"/>
                <a:gd name="T5" fmla="*/ 0 h 29"/>
              </a:gdLst>
              <a:ahLst/>
              <a:cxnLst>
                <a:cxn ang="0">
                  <a:pos x="T0" y="T1"/>
                </a:cxn>
                <a:cxn ang="0">
                  <a:pos x="T2" y="T3"/>
                </a:cxn>
                <a:cxn ang="0">
                  <a:pos x="T4" y="T5"/>
                </a:cxn>
              </a:cxnLst>
              <a:rect l="0" t="0" r="r" b="b"/>
              <a:pathLst>
                <a:path w="24" h="29">
                  <a:moveTo>
                    <a:pt x="0" y="29"/>
                  </a:moveTo>
                  <a:lnTo>
                    <a:pt x="10" y="1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05" name="Freeform 267"/>
            <p:cNvSpPr>
              <a:spLocks noChangeAspect="1"/>
            </p:cNvSpPr>
            <p:nvPr/>
          </p:nvSpPr>
          <p:spPr bwMode="auto">
            <a:xfrm>
              <a:off x="1714" y="610"/>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06" name="Line 268"/>
            <p:cNvSpPr>
              <a:spLocks noChangeAspect="1" noChangeShapeType="1"/>
            </p:cNvSpPr>
            <p:nvPr/>
          </p:nvSpPr>
          <p:spPr bwMode="auto">
            <a:xfrm flipV="1">
              <a:off x="1736"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07" name="Freeform 269"/>
            <p:cNvSpPr>
              <a:spLocks noChangeAspect="1"/>
            </p:cNvSpPr>
            <p:nvPr/>
          </p:nvSpPr>
          <p:spPr bwMode="auto">
            <a:xfrm>
              <a:off x="1754" y="591"/>
              <a:ext cx="22" cy="8"/>
            </a:xfrm>
            <a:custGeom>
              <a:avLst/>
              <a:gdLst>
                <a:gd name="T0" fmla="*/ 0 w 29"/>
                <a:gd name="T1" fmla="*/ 14 h 14"/>
                <a:gd name="T2" fmla="*/ 14 w 29"/>
                <a:gd name="T3" fmla="*/ 4 h 14"/>
                <a:gd name="T4" fmla="*/ 29 w 29"/>
                <a:gd name="T5" fmla="*/ 0 h 14"/>
              </a:gdLst>
              <a:ahLst/>
              <a:cxnLst>
                <a:cxn ang="0">
                  <a:pos x="T0" y="T1"/>
                </a:cxn>
                <a:cxn ang="0">
                  <a:pos x="T2" y="T3"/>
                </a:cxn>
                <a:cxn ang="0">
                  <a:pos x="T4" y="T5"/>
                </a:cxn>
              </a:cxnLst>
              <a:rect l="0" t="0" r="r" b="b"/>
              <a:pathLst>
                <a:path w="29" h="14">
                  <a:moveTo>
                    <a:pt x="0" y="14"/>
                  </a:moveTo>
                  <a:lnTo>
                    <a:pt x="14" y="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08" name="Freeform 270"/>
            <p:cNvSpPr>
              <a:spLocks noChangeAspect="1"/>
            </p:cNvSpPr>
            <p:nvPr/>
          </p:nvSpPr>
          <p:spPr bwMode="auto">
            <a:xfrm>
              <a:off x="1776" y="586"/>
              <a:ext cx="18" cy="5"/>
            </a:xfrm>
            <a:custGeom>
              <a:avLst/>
              <a:gdLst>
                <a:gd name="T0" fmla="*/ 0 w 24"/>
                <a:gd name="T1" fmla="*/ 10 h 10"/>
                <a:gd name="T2" fmla="*/ 14 w 24"/>
                <a:gd name="T3" fmla="*/ 5 h 10"/>
                <a:gd name="T4" fmla="*/ 24 w 24"/>
                <a:gd name="T5" fmla="*/ 0 h 10"/>
              </a:gdLst>
              <a:ahLst/>
              <a:cxnLst>
                <a:cxn ang="0">
                  <a:pos x="T0" y="T1"/>
                </a:cxn>
                <a:cxn ang="0">
                  <a:pos x="T2" y="T3"/>
                </a:cxn>
                <a:cxn ang="0">
                  <a:pos x="T4" y="T5"/>
                </a:cxn>
              </a:cxnLst>
              <a:rect l="0" t="0" r="r" b="b"/>
              <a:pathLst>
                <a:path w="24" h="10">
                  <a:moveTo>
                    <a:pt x="0" y="10"/>
                  </a:moveTo>
                  <a:lnTo>
                    <a:pt x="14" y="5"/>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09" name="Freeform 271"/>
            <p:cNvSpPr>
              <a:spLocks noChangeAspect="1"/>
            </p:cNvSpPr>
            <p:nvPr/>
          </p:nvSpPr>
          <p:spPr bwMode="auto">
            <a:xfrm>
              <a:off x="1794" y="586"/>
              <a:ext cx="18" cy="0"/>
            </a:xfrm>
            <a:custGeom>
              <a:avLst/>
              <a:gdLst>
                <a:gd name="T0" fmla="*/ 0 w 24"/>
                <a:gd name="T1" fmla="*/ 9 w 24"/>
                <a:gd name="T2" fmla="*/ 24 w 24"/>
              </a:gdLst>
              <a:ahLst/>
              <a:cxnLst>
                <a:cxn ang="0">
                  <a:pos x="T0" y="0"/>
                </a:cxn>
                <a:cxn ang="0">
                  <a:pos x="T1" y="0"/>
                </a:cxn>
                <a:cxn ang="0">
                  <a:pos x="T2" y="0"/>
                </a:cxn>
              </a:cxnLst>
              <a:rect l="0" t="0" r="r" b="b"/>
              <a:pathLst>
                <a:path w="24">
                  <a:moveTo>
                    <a:pt x="0" y="0"/>
                  </a:moveTo>
                  <a:lnTo>
                    <a:pt x="9"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10" name="Freeform 272"/>
            <p:cNvSpPr>
              <a:spLocks noChangeAspect="1"/>
            </p:cNvSpPr>
            <p:nvPr/>
          </p:nvSpPr>
          <p:spPr bwMode="auto">
            <a:xfrm>
              <a:off x="1812" y="586"/>
              <a:ext cx="21" cy="0"/>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11" name="Freeform 273"/>
            <p:cNvSpPr>
              <a:spLocks noChangeAspect="1"/>
            </p:cNvSpPr>
            <p:nvPr/>
          </p:nvSpPr>
          <p:spPr bwMode="auto">
            <a:xfrm>
              <a:off x="1833" y="586"/>
              <a:ext cx="18" cy="5"/>
            </a:xfrm>
            <a:custGeom>
              <a:avLst/>
              <a:gdLst>
                <a:gd name="T0" fmla="*/ 0 w 24"/>
                <a:gd name="T1" fmla="*/ 0 h 10"/>
                <a:gd name="T2" fmla="*/ 10 w 24"/>
                <a:gd name="T3" fmla="*/ 5 h 10"/>
                <a:gd name="T4" fmla="*/ 24 w 24"/>
                <a:gd name="T5" fmla="*/ 10 h 10"/>
              </a:gdLst>
              <a:ahLst/>
              <a:cxnLst>
                <a:cxn ang="0">
                  <a:pos x="T0" y="T1"/>
                </a:cxn>
                <a:cxn ang="0">
                  <a:pos x="T2" y="T3"/>
                </a:cxn>
                <a:cxn ang="0">
                  <a:pos x="T4" y="T5"/>
                </a:cxn>
              </a:cxnLst>
              <a:rect l="0" t="0" r="r" b="b"/>
              <a:pathLst>
                <a:path w="24" h="10">
                  <a:moveTo>
                    <a:pt x="0" y="0"/>
                  </a:moveTo>
                  <a:lnTo>
                    <a:pt x="10" y="5"/>
                  </a:lnTo>
                  <a:lnTo>
                    <a:pt x="24"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12" name="Freeform 274"/>
            <p:cNvSpPr>
              <a:spLocks noChangeAspect="1"/>
            </p:cNvSpPr>
            <p:nvPr/>
          </p:nvSpPr>
          <p:spPr bwMode="auto">
            <a:xfrm>
              <a:off x="1851" y="591"/>
              <a:ext cx="22" cy="8"/>
            </a:xfrm>
            <a:custGeom>
              <a:avLst/>
              <a:gdLst>
                <a:gd name="T0" fmla="*/ 0 w 29"/>
                <a:gd name="T1" fmla="*/ 0 h 14"/>
                <a:gd name="T2" fmla="*/ 15 w 29"/>
                <a:gd name="T3" fmla="*/ 4 h 14"/>
                <a:gd name="T4" fmla="*/ 29 w 29"/>
                <a:gd name="T5" fmla="*/ 14 h 14"/>
              </a:gdLst>
              <a:ahLst/>
              <a:cxnLst>
                <a:cxn ang="0">
                  <a:pos x="T0" y="T1"/>
                </a:cxn>
                <a:cxn ang="0">
                  <a:pos x="T2" y="T3"/>
                </a:cxn>
                <a:cxn ang="0">
                  <a:pos x="T4" y="T5"/>
                </a:cxn>
              </a:cxnLst>
              <a:rect l="0" t="0" r="r" b="b"/>
              <a:pathLst>
                <a:path w="29" h="14">
                  <a:moveTo>
                    <a:pt x="0" y="0"/>
                  </a:moveTo>
                  <a:lnTo>
                    <a:pt x="15" y="4"/>
                  </a:lnTo>
                  <a:lnTo>
                    <a:pt x="29" y="1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13" name="Line 275"/>
            <p:cNvSpPr>
              <a:spLocks noChangeAspect="1" noChangeShapeType="1"/>
            </p:cNvSpPr>
            <p:nvPr/>
          </p:nvSpPr>
          <p:spPr bwMode="auto">
            <a:xfrm>
              <a:off x="1873"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14" name="Freeform 276"/>
            <p:cNvSpPr>
              <a:spLocks noChangeAspect="1"/>
            </p:cNvSpPr>
            <p:nvPr/>
          </p:nvSpPr>
          <p:spPr bwMode="auto">
            <a:xfrm>
              <a:off x="1891" y="610"/>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15" name="Freeform 277"/>
            <p:cNvSpPr>
              <a:spLocks noChangeAspect="1"/>
            </p:cNvSpPr>
            <p:nvPr/>
          </p:nvSpPr>
          <p:spPr bwMode="auto">
            <a:xfrm>
              <a:off x="1913" y="626"/>
              <a:ext cx="18" cy="17"/>
            </a:xfrm>
            <a:custGeom>
              <a:avLst/>
              <a:gdLst>
                <a:gd name="T0" fmla="*/ 0 w 24"/>
                <a:gd name="T1" fmla="*/ 0 h 29"/>
                <a:gd name="T2" fmla="*/ 14 w 24"/>
                <a:gd name="T3" fmla="*/ 14 h 29"/>
                <a:gd name="T4" fmla="*/ 24 w 24"/>
                <a:gd name="T5" fmla="*/ 29 h 29"/>
              </a:gdLst>
              <a:ahLst/>
              <a:cxnLst>
                <a:cxn ang="0">
                  <a:pos x="T0" y="T1"/>
                </a:cxn>
                <a:cxn ang="0">
                  <a:pos x="T2" y="T3"/>
                </a:cxn>
                <a:cxn ang="0">
                  <a:pos x="T4" y="T5"/>
                </a:cxn>
              </a:cxnLst>
              <a:rect l="0" t="0" r="r" b="b"/>
              <a:pathLst>
                <a:path w="24" h="29">
                  <a:moveTo>
                    <a:pt x="0" y="0"/>
                  </a:moveTo>
                  <a:lnTo>
                    <a:pt x="14" y="14"/>
                  </a:lnTo>
                  <a:lnTo>
                    <a:pt x="24"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16" name="Freeform 278"/>
            <p:cNvSpPr>
              <a:spLocks noChangeAspect="1"/>
            </p:cNvSpPr>
            <p:nvPr/>
          </p:nvSpPr>
          <p:spPr bwMode="auto">
            <a:xfrm>
              <a:off x="1931" y="643"/>
              <a:ext cx="18" cy="21"/>
            </a:xfrm>
            <a:custGeom>
              <a:avLst/>
              <a:gdLst>
                <a:gd name="T0" fmla="*/ 0 w 24"/>
                <a:gd name="T1" fmla="*/ 0 h 38"/>
                <a:gd name="T2" fmla="*/ 9 w 24"/>
                <a:gd name="T3" fmla="*/ 19 h 38"/>
                <a:gd name="T4" fmla="*/ 24 w 24"/>
                <a:gd name="T5" fmla="*/ 38 h 38"/>
              </a:gdLst>
              <a:ahLst/>
              <a:cxnLst>
                <a:cxn ang="0">
                  <a:pos x="T0" y="T1"/>
                </a:cxn>
                <a:cxn ang="0">
                  <a:pos x="T2" y="T3"/>
                </a:cxn>
                <a:cxn ang="0">
                  <a:pos x="T4" y="T5"/>
                </a:cxn>
              </a:cxnLst>
              <a:rect l="0" t="0" r="r" b="b"/>
              <a:pathLst>
                <a:path w="24" h="38">
                  <a:moveTo>
                    <a:pt x="0" y="0"/>
                  </a:moveTo>
                  <a:lnTo>
                    <a:pt x="9" y="19"/>
                  </a:lnTo>
                  <a:lnTo>
                    <a:pt x="24" y="3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17" name="Freeform 279"/>
            <p:cNvSpPr>
              <a:spLocks noChangeAspect="1"/>
            </p:cNvSpPr>
            <p:nvPr/>
          </p:nvSpPr>
          <p:spPr bwMode="auto">
            <a:xfrm>
              <a:off x="1949" y="664"/>
              <a:ext cx="21" cy="22"/>
            </a:xfrm>
            <a:custGeom>
              <a:avLst/>
              <a:gdLst>
                <a:gd name="T0" fmla="*/ 0 w 29"/>
                <a:gd name="T1" fmla="*/ 0 h 39"/>
                <a:gd name="T2" fmla="*/ 14 w 29"/>
                <a:gd name="T3" fmla="*/ 19 h 39"/>
                <a:gd name="T4" fmla="*/ 29 w 29"/>
                <a:gd name="T5" fmla="*/ 39 h 39"/>
              </a:gdLst>
              <a:ahLst/>
              <a:cxnLst>
                <a:cxn ang="0">
                  <a:pos x="T0" y="T1"/>
                </a:cxn>
                <a:cxn ang="0">
                  <a:pos x="T2" y="T3"/>
                </a:cxn>
                <a:cxn ang="0">
                  <a:pos x="T4" y="T5"/>
                </a:cxn>
              </a:cxnLst>
              <a:rect l="0" t="0" r="r" b="b"/>
              <a:pathLst>
                <a:path w="29" h="39">
                  <a:moveTo>
                    <a:pt x="0" y="0"/>
                  </a:moveTo>
                  <a:lnTo>
                    <a:pt x="14" y="19"/>
                  </a:lnTo>
                  <a:lnTo>
                    <a:pt x="29" y="3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18" name="Freeform 280"/>
            <p:cNvSpPr>
              <a:spLocks noChangeAspect="1"/>
            </p:cNvSpPr>
            <p:nvPr/>
          </p:nvSpPr>
          <p:spPr bwMode="auto">
            <a:xfrm>
              <a:off x="1970" y="686"/>
              <a:ext cx="18" cy="26"/>
            </a:xfrm>
            <a:custGeom>
              <a:avLst/>
              <a:gdLst>
                <a:gd name="T0" fmla="*/ 0 w 24"/>
                <a:gd name="T1" fmla="*/ 0 h 47"/>
                <a:gd name="T2" fmla="*/ 9 w 24"/>
                <a:gd name="T3" fmla="*/ 24 h 47"/>
                <a:gd name="T4" fmla="*/ 24 w 24"/>
                <a:gd name="T5" fmla="*/ 47 h 47"/>
              </a:gdLst>
              <a:ahLst/>
              <a:cxnLst>
                <a:cxn ang="0">
                  <a:pos x="T0" y="T1"/>
                </a:cxn>
                <a:cxn ang="0">
                  <a:pos x="T2" y="T3"/>
                </a:cxn>
                <a:cxn ang="0">
                  <a:pos x="T4" y="T5"/>
                </a:cxn>
              </a:cxnLst>
              <a:rect l="0" t="0" r="r" b="b"/>
              <a:pathLst>
                <a:path w="24" h="47">
                  <a:moveTo>
                    <a:pt x="0" y="0"/>
                  </a:moveTo>
                  <a:lnTo>
                    <a:pt x="9" y="24"/>
                  </a:lnTo>
                  <a:lnTo>
                    <a:pt x="24" y="4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19" name="Freeform 281"/>
            <p:cNvSpPr>
              <a:spLocks noChangeAspect="1"/>
            </p:cNvSpPr>
            <p:nvPr/>
          </p:nvSpPr>
          <p:spPr bwMode="auto">
            <a:xfrm>
              <a:off x="1988" y="712"/>
              <a:ext cx="21" cy="27"/>
            </a:xfrm>
            <a:custGeom>
              <a:avLst/>
              <a:gdLst>
                <a:gd name="T0" fmla="*/ 0 w 28"/>
                <a:gd name="T1" fmla="*/ 0 h 48"/>
                <a:gd name="T2" fmla="*/ 14 w 28"/>
                <a:gd name="T3" fmla="*/ 24 h 48"/>
                <a:gd name="T4" fmla="*/ 28 w 28"/>
                <a:gd name="T5" fmla="*/ 48 h 48"/>
              </a:gdLst>
              <a:ahLst/>
              <a:cxnLst>
                <a:cxn ang="0">
                  <a:pos x="T0" y="T1"/>
                </a:cxn>
                <a:cxn ang="0">
                  <a:pos x="T2" y="T3"/>
                </a:cxn>
                <a:cxn ang="0">
                  <a:pos x="T4" y="T5"/>
                </a:cxn>
              </a:cxnLst>
              <a:rect l="0" t="0" r="r" b="b"/>
              <a:pathLst>
                <a:path w="28" h="48">
                  <a:moveTo>
                    <a:pt x="0" y="0"/>
                  </a:moveTo>
                  <a:lnTo>
                    <a:pt x="14" y="24"/>
                  </a:lnTo>
                  <a:lnTo>
                    <a:pt x="28"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20" name="Line 282"/>
            <p:cNvSpPr>
              <a:spLocks noChangeAspect="1" noChangeShapeType="1"/>
            </p:cNvSpPr>
            <p:nvPr/>
          </p:nvSpPr>
          <p:spPr bwMode="auto">
            <a:xfrm>
              <a:off x="2009"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21" name="Freeform 283"/>
            <p:cNvSpPr>
              <a:spLocks noChangeAspect="1"/>
            </p:cNvSpPr>
            <p:nvPr/>
          </p:nvSpPr>
          <p:spPr bwMode="auto">
            <a:xfrm>
              <a:off x="2027" y="769"/>
              <a:ext cx="22" cy="33"/>
            </a:xfrm>
            <a:custGeom>
              <a:avLst/>
              <a:gdLst>
                <a:gd name="T0" fmla="*/ 0 w 29"/>
                <a:gd name="T1" fmla="*/ 0 h 58"/>
                <a:gd name="T2" fmla="*/ 15 w 29"/>
                <a:gd name="T3" fmla="*/ 29 h 58"/>
                <a:gd name="T4" fmla="*/ 29 w 29"/>
                <a:gd name="T5" fmla="*/ 58 h 58"/>
              </a:gdLst>
              <a:ahLst/>
              <a:cxnLst>
                <a:cxn ang="0">
                  <a:pos x="T0" y="T1"/>
                </a:cxn>
                <a:cxn ang="0">
                  <a:pos x="T2" y="T3"/>
                </a:cxn>
                <a:cxn ang="0">
                  <a:pos x="T4" y="T5"/>
                </a:cxn>
              </a:cxnLst>
              <a:rect l="0" t="0" r="r" b="b"/>
              <a:pathLst>
                <a:path w="29" h="58">
                  <a:moveTo>
                    <a:pt x="0" y="0"/>
                  </a:moveTo>
                  <a:lnTo>
                    <a:pt x="15"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22" name="Line 284"/>
            <p:cNvSpPr>
              <a:spLocks noChangeAspect="1" noChangeShapeType="1"/>
            </p:cNvSpPr>
            <p:nvPr/>
          </p:nvSpPr>
          <p:spPr bwMode="auto">
            <a:xfrm>
              <a:off x="2049"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23" name="Line 285"/>
            <p:cNvSpPr>
              <a:spLocks noChangeAspect="1" noChangeShapeType="1"/>
            </p:cNvSpPr>
            <p:nvPr/>
          </p:nvSpPr>
          <p:spPr bwMode="auto">
            <a:xfrm>
              <a:off x="2067"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24" name="Freeform 286"/>
            <p:cNvSpPr>
              <a:spLocks noChangeAspect="1"/>
            </p:cNvSpPr>
            <p:nvPr/>
          </p:nvSpPr>
          <p:spPr bwMode="auto">
            <a:xfrm>
              <a:off x="2085" y="872"/>
              <a:ext cx="22" cy="35"/>
            </a:xfrm>
            <a:custGeom>
              <a:avLst/>
              <a:gdLst>
                <a:gd name="T0" fmla="*/ 0 w 29"/>
                <a:gd name="T1" fmla="*/ 0 h 62"/>
                <a:gd name="T2" fmla="*/ 15 w 29"/>
                <a:gd name="T3" fmla="*/ 28 h 62"/>
                <a:gd name="T4" fmla="*/ 29 w 29"/>
                <a:gd name="T5" fmla="*/ 62 h 62"/>
              </a:gdLst>
              <a:ahLst/>
              <a:cxnLst>
                <a:cxn ang="0">
                  <a:pos x="T0" y="T1"/>
                </a:cxn>
                <a:cxn ang="0">
                  <a:pos x="T2" y="T3"/>
                </a:cxn>
                <a:cxn ang="0">
                  <a:pos x="T4" y="T5"/>
                </a:cxn>
              </a:cxnLst>
              <a:rect l="0" t="0" r="r" b="b"/>
              <a:pathLst>
                <a:path w="29" h="62">
                  <a:moveTo>
                    <a:pt x="0" y="0"/>
                  </a:moveTo>
                  <a:lnTo>
                    <a:pt x="15" y="28"/>
                  </a:lnTo>
                  <a:lnTo>
                    <a:pt x="29" y="6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25" name="Line 287"/>
            <p:cNvSpPr>
              <a:spLocks noChangeAspect="1" noChangeShapeType="1"/>
            </p:cNvSpPr>
            <p:nvPr/>
          </p:nvSpPr>
          <p:spPr bwMode="auto">
            <a:xfrm>
              <a:off x="2107"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26" name="Freeform 288"/>
            <p:cNvSpPr>
              <a:spLocks noChangeAspect="1"/>
            </p:cNvSpPr>
            <p:nvPr/>
          </p:nvSpPr>
          <p:spPr bwMode="auto">
            <a:xfrm>
              <a:off x="2125" y="945"/>
              <a:ext cx="22" cy="40"/>
            </a:xfrm>
            <a:custGeom>
              <a:avLst/>
              <a:gdLst>
                <a:gd name="T0" fmla="*/ 0 w 29"/>
                <a:gd name="T1" fmla="*/ 0 h 72"/>
                <a:gd name="T2" fmla="*/ 14 w 29"/>
                <a:gd name="T3" fmla="*/ 34 h 72"/>
                <a:gd name="T4" fmla="*/ 29 w 29"/>
                <a:gd name="T5" fmla="*/ 72 h 72"/>
              </a:gdLst>
              <a:ahLst/>
              <a:cxnLst>
                <a:cxn ang="0">
                  <a:pos x="T0" y="T1"/>
                </a:cxn>
                <a:cxn ang="0">
                  <a:pos x="T2" y="T3"/>
                </a:cxn>
                <a:cxn ang="0">
                  <a:pos x="T4" y="T5"/>
                </a:cxn>
              </a:cxnLst>
              <a:rect l="0" t="0" r="r" b="b"/>
              <a:pathLst>
                <a:path w="29" h="72">
                  <a:moveTo>
                    <a:pt x="0" y="0"/>
                  </a:moveTo>
                  <a:lnTo>
                    <a:pt x="14" y="34"/>
                  </a:lnTo>
                  <a:lnTo>
                    <a:pt x="29"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27" name="Line 289"/>
            <p:cNvSpPr>
              <a:spLocks noChangeAspect="1" noChangeShapeType="1"/>
            </p:cNvSpPr>
            <p:nvPr/>
          </p:nvSpPr>
          <p:spPr bwMode="auto">
            <a:xfrm>
              <a:off x="2147"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28" name="Line 290"/>
            <p:cNvSpPr>
              <a:spLocks noChangeAspect="1" noChangeShapeType="1"/>
            </p:cNvSpPr>
            <p:nvPr/>
          </p:nvSpPr>
          <p:spPr bwMode="auto">
            <a:xfrm>
              <a:off x="2165"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29" name="Freeform 291"/>
            <p:cNvSpPr>
              <a:spLocks noChangeAspect="1"/>
            </p:cNvSpPr>
            <p:nvPr/>
          </p:nvSpPr>
          <p:spPr bwMode="auto">
            <a:xfrm>
              <a:off x="2183" y="1063"/>
              <a:ext cx="21" cy="41"/>
            </a:xfrm>
            <a:custGeom>
              <a:avLst/>
              <a:gdLst>
                <a:gd name="T0" fmla="*/ 0 w 28"/>
                <a:gd name="T1" fmla="*/ 0 h 72"/>
                <a:gd name="T2" fmla="*/ 14 w 28"/>
                <a:gd name="T3" fmla="*/ 34 h 72"/>
                <a:gd name="T4" fmla="*/ 28 w 28"/>
                <a:gd name="T5" fmla="*/ 72 h 72"/>
              </a:gdLst>
              <a:ahLst/>
              <a:cxnLst>
                <a:cxn ang="0">
                  <a:pos x="T0" y="T1"/>
                </a:cxn>
                <a:cxn ang="0">
                  <a:pos x="T2" y="T3"/>
                </a:cxn>
                <a:cxn ang="0">
                  <a:pos x="T4" y="T5"/>
                </a:cxn>
              </a:cxnLst>
              <a:rect l="0" t="0" r="r" b="b"/>
              <a:pathLst>
                <a:path w="28" h="72">
                  <a:moveTo>
                    <a:pt x="0" y="0"/>
                  </a:moveTo>
                  <a:lnTo>
                    <a:pt x="14" y="34"/>
                  </a:lnTo>
                  <a:lnTo>
                    <a:pt x="28"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0" name="Line 292"/>
            <p:cNvSpPr>
              <a:spLocks noChangeAspect="1" noChangeShapeType="1"/>
            </p:cNvSpPr>
            <p:nvPr/>
          </p:nvSpPr>
          <p:spPr bwMode="auto">
            <a:xfrm>
              <a:off x="2204"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1" name="Freeform 293"/>
            <p:cNvSpPr>
              <a:spLocks noChangeAspect="1"/>
            </p:cNvSpPr>
            <p:nvPr/>
          </p:nvSpPr>
          <p:spPr bwMode="auto">
            <a:xfrm>
              <a:off x="2222" y="1144"/>
              <a:ext cx="22"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2" name="Freeform 294"/>
            <p:cNvSpPr>
              <a:spLocks noChangeAspect="1"/>
            </p:cNvSpPr>
            <p:nvPr/>
          </p:nvSpPr>
          <p:spPr bwMode="auto">
            <a:xfrm>
              <a:off x="2244" y="1182"/>
              <a:ext cx="18" cy="40"/>
            </a:xfrm>
            <a:custGeom>
              <a:avLst/>
              <a:gdLst>
                <a:gd name="T0" fmla="*/ 0 w 24"/>
                <a:gd name="T1" fmla="*/ 0 h 72"/>
                <a:gd name="T2" fmla="*/ 10 w 24"/>
                <a:gd name="T3" fmla="*/ 34 h 72"/>
                <a:gd name="T4" fmla="*/ 24 w 24"/>
                <a:gd name="T5" fmla="*/ 72 h 72"/>
              </a:gdLst>
              <a:ahLst/>
              <a:cxnLst>
                <a:cxn ang="0">
                  <a:pos x="T0" y="T1"/>
                </a:cxn>
                <a:cxn ang="0">
                  <a:pos x="T2" y="T3"/>
                </a:cxn>
                <a:cxn ang="0">
                  <a:pos x="T4" y="T5"/>
                </a:cxn>
              </a:cxnLst>
              <a:rect l="0" t="0" r="r" b="b"/>
              <a:pathLst>
                <a:path w="24" h="72">
                  <a:moveTo>
                    <a:pt x="0" y="0"/>
                  </a:moveTo>
                  <a:lnTo>
                    <a:pt x="10" y="34"/>
                  </a:lnTo>
                  <a:lnTo>
                    <a:pt x="24"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3" name="Freeform 295"/>
            <p:cNvSpPr>
              <a:spLocks noChangeAspect="1"/>
            </p:cNvSpPr>
            <p:nvPr/>
          </p:nvSpPr>
          <p:spPr bwMode="auto">
            <a:xfrm>
              <a:off x="2262" y="1222"/>
              <a:ext cx="21"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4" name="Line 296"/>
            <p:cNvSpPr>
              <a:spLocks noChangeAspect="1" noChangeShapeType="1"/>
            </p:cNvSpPr>
            <p:nvPr/>
          </p:nvSpPr>
          <p:spPr bwMode="auto">
            <a:xfrm>
              <a:off x="2283"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5" name="Line 297"/>
            <p:cNvSpPr>
              <a:spLocks noChangeAspect="1" noChangeShapeType="1"/>
            </p:cNvSpPr>
            <p:nvPr/>
          </p:nvSpPr>
          <p:spPr bwMode="auto">
            <a:xfrm>
              <a:off x="2301"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6" name="Freeform 298"/>
            <p:cNvSpPr>
              <a:spLocks noChangeAspect="1"/>
            </p:cNvSpPr>
            <p:nvPr/>
          </p:nvSpPr>
          <p:spPr bwMode="auto">
            <a:xfrm>
              <a:off x="2319" y="1336"/>
              <a:ext cx="22" cy="38"/>
            </a:xfrm>
            <a:custGeom>
              <a:avLst/>
              <a:gdLst>
                <a:gd name="T0" fmla="*/ 0 w 29"/>
                <a:gd name="T1" fmla="*/ 0 h 67"/>
                <a:gd name="T2" fmla="*/ 14 w 29"/>
                <a:gd name="T3" fmla="*/ 33 h 67"/>
                <a:gd name="T4" fmla="*/ 29 w 29"/>
                <a:gd name="T5" fmla="*/ 67 h 67"/>
              </a:gdLst>
              <a:ahLst/>
              <a:cxnLst>
                <a:cxn ang="0">
                  <a:pos x="T0" y="T1"/>
                </a:cxn>
                <a:cxn ang="0">
                  <a:pos x="T2" y="T3"/>
                </a:cxn>
                <a:cxn ang="0">
                  <a:pos x="T4" y="T5"/>
                </a:cxn>
              </a:cxnLst>
              <a:rect l="0" t="0" r="r" b="b"/>
              <a:pathLst>
                <a:path w="29" h="67">
                  <a:moveTo>
                    <a:pt x="0" y="0"/>
                  </a:moveTo>
                  <a:lnTo>
                    <a:pt x="14" y="33"/>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7" name="Line 299"/>
            <p:cNvSpPr>
              <a:spLocks noChangeAspect="1" noChangeShapeType="1"/>
            </p:cNvSpPr>
            <p:nvPr/>
          </p:nvSpPr>
          <p:spPr bwMode="auto">
            <a:xfrm>
              <a:off x="2341"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8" name="Freeform 300"/>
            <p:cNvSpPr>
              <a:spLocks noChangeAspect="1"/>
            </p:cNvSpPr>
            <p:nvPr/>
          </p:nvSpPr>
          <p:spPr bwMode="auto">
            <a:xfrm>
              <a:off x="2359" y="1409"/>
              <a:ext cx="22" cy="32"/>
            </a:xfrm>
            <a:custGeom>
              <a:avLst/>
              <a:gdLst>
                <a:gd name="T0" fmla="*/ 0 w 29"/>
                <a:gd name="T1" fmla="*/ 0 h 58"/>
                <a:gd name="T2" fmla="*/ 14 w 29"/>
                <a:gd name="T3" fmla="*/ 29 h 58"/>
                <a:gd name="T4" fmla="*/ 29 w 29"/>
                <a:gd name="T5" fmla="*/ 58 h 58"/>
              </a:gdLst>
              <a:ahLst/>
              <a:cxnLst>
                <a:cxn ang="0">
                  <a:pos x="T0" y="T1"/>
                </a:cxn>
                <a:cxn ang="0">
                  <a:pos x="T2" y="T3"/>
                </a:cxn>
                <a:cxn ang="0">
                  <a:pos x="T4" y="T5"/>
                </a:cxn>
              </a:cxnLst>
              <a:rect l="0" t="0" r="r" b="b"/>
              <a:pathLst>
                <a:path w="29" h="58">
                  <a:moveTo>
                    <a:pt x="0" y="0"/>
                  </a:moveTo>
                  <a:lnTo>
                    <a:pt x="14"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9" name="Line 301"/>
            <p:cNvSpPr>
              <a:spLocks noChangeAspect="1" noChangeShapeType="1"/>
            </p:cNvSpPr>
            <p:nvPr/>
          </p:nvSpPr>
          <p:spPr bwMode="auto">
            <a:xfrm>
              <a:off x="2381"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0" name="Line 302"/>
            <p:cNvSpPr>
              <a:spLocks noChangeAspect="1" noChangeShapeType="1"/>
            </p:cNvSpPr>
            <p:nvPr/>
          </p:nvSpPr>
          <p:spPr bwMode="auto">
            <a:xfrm>
              <a:off x="2399"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1" name="Freeform 303"/>
            <p:cNvSpPr>
              <a:spLocks noChangeAspect="1"/>
            </p:cNvSpPr>
            <p:nvPr/>
          </p:nvSpPr>
          <p:spPr bwMode="auto">
            <a:xfrm>
              <a:off x="2416" y="1506"/>
              <a:ext cx="22" cy="30"/>
            </a:xfrm>
            <a:custGeom>
              <a:avLst/>
              <a:gdLst>
                <a:gd name="T0" fmla="*/ 0 w 29"/>
                <a:gd name="T1" fmla="*/ 0 h 53"/>
                <a:gd name="T2" fmla="*/ 15 w 29"/>
                <a:gd name="T3" fmla="*/ 29 h 53"/>
                <a:gd name="T4" fmla="*/ 29 w 29"/>
                <a:gd name="T5" fmla="*/ 53 h 53"/>
              </a:gdLst>
              <a:ahLst/>
              <a:cxnLst>
                <a:cxn ang="0">
                  <a:pos x="T0" y="T1"/>
                </a:cxn>
                <a:cxn ang="0">
                  <a:pos x="T2" y="T3"/>
                </a:cxn>
                <a:cxn ang="0">
                  <a:pos x="T4" y="T5"/>
                </a:cxn>
              </a:cxnLst>
              <a:rect l="0" t="0" r="r" b="b"/>
              <a:pathLst>
                <a:path w="29" h="53">
                  <a:moveTo>
                    <a:pt x="0" y="0"/>
                  </a:moveTo>
                  <a:lnTo>
                    <a:pt x="15" y="29"/>
                  </a:lnTo>
                  <a:lnTo>
                    <a:pt x="29" y="5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2" name="Line 304"/>
            <p:cNvSpPr>
              <a:spLocks noChangeAspect="1" noChangeShapeType="1"/>
            </p:cNvSpPr>
            <p:nvPr/>
          </p:nvSpPr>
          <p:spPr bwMode="auto">
            <a:xfrm>
              <a:off x="2438"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3" name="Freeform 305"/>
            <p:cNvSpPr>
              <a:spLocks noChangeAspect="1"/>
            </p:cNvSpPr>
            <p:nvPr/>
          </p:nvSpPr>
          <p:spPr bwMode="auto">
            <a:xfrm>
              <a:off x="2456" y="1566"/>
              <a:ext cx="22" cy="27"/>
            </a:xfrm>
            <a:custGeom>
              <a:avLst/>
              <a:gdLst>
                <a:gd name="T0" fmla="*/ 0 w 29"/>
                <a:gd name="T1" fmla="*/ 0 h 48"/>
                <a:gd name="T2" fmla="*/ 15 w 29"/>
                <a:gd name="T3" fmla="*/ 24 h 48"/>
                <a:gd name="T4" fmla="*/ 29 w 29"/>
                <a:gd name="T5" fmla="*/ 48 h 48"/>
              </a:gdLst>
              <a:ahLst/>
              <a:cxnLst>
                <a:cxn ang="0">
                  <a:pos x="T0" y="T1"/>
                </a:cxn>
                <a:cxn ang="0">
                  <a:pos x="T2" y="T3"/>
                </a:cxn>
                <a:cxn ang="0">
                  <a:pos x="T4" y="T5"/>
                </a:cxn>
              </a:cxnLst>
              <a:rect l="0" t="0" r="r" b="b"/>
              <a:pathLst>
                <a:path w="29" h="48">
                  <a:moveTo>
                    <a:pt x="0" y="0"/>
                  </a:moveTo>
                  <a:lnTo>
                    <a:pt x="15" y="24"/>
                  </a:lnTo>
                  <a:lnTo>
                    <a:pt x="29"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4" name="Line 306"/>
            <p:cNvSpPr>
              <a:spLocks noChangeAspect="1" noChangeShapeType="1"/>
            </p:cNvSpPr>
            <p:nvPr/>
          </p:nvSpPr>
          <p:spPr bwMode="auto">
            <a:xfrm>
              <a:off x="2478"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5" name="Freeform 307"/>
            <p:cNvSpPr>
              <a:spLocks noChangeAspect="1"/>
            </p:cNvSpPr>
            <p:nvPr/>
          </p:nvSpPr>
          <p:spPr bwMode="auto">
            <a:xfrm>
              <a:off x="2496" y="1617"/>
              <a:ext cx="22" cy="24"/>
            </a:xfrm>
            <a:custGeom>
              <a:avLst/>
              <a:gdLst>
                <a:gd name="T0" fmla="*/ 0 w 29"/>
                <a:gd name="T1" fmla="*/ 0 h 43"/>
                <a:gd name="T2" fmla="*/ 14 w 29"/>
                <a:gd name="T3" fmla="*/ 19 h 43"/>
                <a:gd name="T4" fmla="*/ 29 w 29"/>
                <a:gd name="T5" fmla="*/ 43 h 43"/>
              </a:gdLst>
              <a:ahLst/>
              <a:cxnLst>
                <a:cxn ang="0">
                  <a:pos x="T0" y="T1"/>
                </a:cxn>
                <a:cxn ang="0">
                  <a:pos x="T2" y="T3"/>
                </a:cxn>
                <a:cxn ang="0">
                  <a:pos x="T4" y="T5"/>
                </a:cxn>
              </a:cxnLst>
              <a:rect l="0" t="0" r="r" b="b"/>
              <a:pathLst>
                <a:path w="29" h="43">
                  <a:moveTo>
                    <a:pt x="0" y="0"/>
                  </a:moveTo>
                  <a:lnTo>
                    <a:pt x="14" y="19"/>
                  </a:lnTo>
                  <a:lnTo>
                    <a:pt x="29" y="4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6" name="Line 308"/>
            <p:cNvSpPr>
              <a:spLocks noChangeAspect="1" noChangeShapeType="1"/>
            </p:cNvSpPr>
            <p:nvPr/>
          </p:nvSpPr>
          <p:spPr bwMode="auto">
            <a:xfrm>
              <a:off x="2518"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7" name="Line 309"/>
            <p:cNvSpPr>
              <a:spLocks noChangeAspect="1" noChangeShapeType="1"/>
            </p:cNvSpPr>
            <p:nvPr/>
          </p:nvSpPr>
          <p:spPr bwMode="auto">
            <a:xfrm>
              <a:off x="2536"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8" name="Freeform 310"/>
            <p:cNvSpPr>
              <a:spLocks noChangeAspect="1"/>
            </p:cNvSpPr>
            <p:nvPr/>
          </p:nvSpPr>
          <p:spPr bwMode="auto">
            <a:xfrm>
              <a:off x="2554" y="1686"/>
              <a:ext cx="21" cy="20"/>
            </a:xfrm>
            <a:custGeom>
              <a:avLst/>
              <a:gdLst>
                <a:gd name="T0" fmla="*/ 0 w 29"/>
                <a:gd name="T1" fmla="*/ 0 h 34"/>
                <a:gd name="T2" fmla="*/ 14 w 29"/>
                <a:gd name="T3" fmla="*/ 20 h 34"/>
                <a:gd name="T4" fmla="*/ 29 w 29"/>
                <a:gd name="T5" fmla="*/ 34 h 34"/>
              </a:gdLst>
              <a:ahLst/>
              <a:cxnLst>
                <a:cxn ang="0">
                  <a:pos x="T0" y="T1"/>
                </a:cxn>
                <a:cxn ang="0">
                  <a:pos x="T2" y="T3"/>
                </a:cxn>
                <a:cxn ang="0">
                  <a:pos x="T4" y="T5"/>
                </a:cxn>
              </a:cxnLst>
              <a:rect l="0" t="0" r="r" b="b"/>
              <a:pathLst>
                <a:path w="29" h="34">
                  <a:moveTo>
                    <a:pt x="0" y="0"/>
                  </a:moveTo>
                  <a:lnTo>
                    <a:pt x="14" y="20"/>
                  </a:lnTo>
                  <a:lnTo>
                    <a:pt x="29" y="3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9" name="Line 311"/>
            <p:cNvSpPr>
              <a:spLocks noChangeAspect="1" noChangeShapeType="1"/>
            </p:cNvSpPr>
            <p:nvPr/>
          </p:nvSpPr>
          <p:spPr bwMode="auto">
            <a:xfrm>
              <a:off x="2575"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0" name="Freeform 312"/>
            <p:cNvSpPr>
              <a:spLocks noChangeAspect="1"/>
            </p:cNvSpPr>
            <p:nvPr/>
          </p:nvSpPr>
          <p:spPr bwMode="auto">
            <a:xfrm>
              <a:off x="2593" y="1725"/>
              <a:ext cx="21" cy="15"/>
            </a:xfrm>
            <a:custGeom>
              <a:avLst/>
              <a:gdLst>
                <a:gd name="T0" fmla="*/ 0 w 28"/>
                <a:gd name="T1" fmla="*/ 0 h 28"/>
                <a:gd name="T2" fmla="*/ 14 w 28"/>
                <a:gd name="T3" fmla="*/ 14 h 28"/>
                <a:gd name="T4" fmla="*/ 28 w 28"/>
                <a:gd name="T5" fmla="*/ 28 h 28"/>
              </a:gdLst>
              <a:ahLst/>
              <a:cxnLst>
                <a:cxn ang="0">
                  <a:pos x="T0" y="T1"/>
                </a:cxn>
                <a:cxn ang="0">
                  <a:pos x="T2" y="T3"/>
                </a:cxn>
                <a:cxn ang="0">
                  <a:pos x="T4" y="T5"/>
                </a:cxn>
              </a:cxnLst>
              <a:rect l="0" t="0" r="r" b="b"/>
              <a:pathLst>
                <a:path w="28" h="28">
                  <a:moveTo>
                    <a:pt x="0" y="0"/>
                  </a:moveTo>
                  <a:lnTo>
                    <a:pt x="14" y="14"/>
                  </a:lnTo>
                  <a:lnTo>
                    <a:pt x="28" y="2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1" name="Line 313"/>
            <p:cNvSpPr>
              <a:spLocks noChangeAspect="1" noChangeShapeType="1"/>
            </p:cNvSpPr>
            <p:nvPr/>
          </p:nvSpPr>
          <p:spPr bwMode="auto">
            <a:xfrm>
              <a:off x="2614"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2" name="Freeform 314"/>
            <p:cNvSpPr>
              <a:spLocks noChangeAspect="1"/>
            </p:cNvSpPr>
            <p:nvPr/>
          </p:nvSpPr>
          <p:spPr bwMode="auto">
            <a:xfrm>
              <a:off x="2632" y="1757"/>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3" name="Line 315"/>
            <p:cNvSpPr>
              <a:spLocks noChangeAspect="1" noChangeShapeType="1"/>
            </p:cNvSpPr>
            <p:nvPr/>
          </p:nvSpPr>
          <p:spPr bwMode="auto">
            <a:xfrm>
              <a:off x="2654"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4" name="Line 316"/>
            <p:cNvSpPr>
              <a:spLocks noChangeAspect="1" noChangeShapeType="1"/>
            </p:cNvSpPr>
            <p:nvPr/>
          </p:nvSpPr>
          <p:spPr bwMode="auto">
            <a:xfrm>
              <a:off x="2672"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5" name="Freeform 317"/>
            <p:cNvSpPr>
              <a:spLocks noChangeAspect="1"/>
            </p:cNvSpPr>
            <p:nvPr/>
          </p:nvSpPr>
          <p:spPr bwMode="auto">
            <a:xfrm>
              <a:off x="2690" y="1797"/>
              <a:ext cx="22" cy="11"/>
            </a:xfrm>
            <a:custGeom>
              <a:avLst/>
              <a:gdLst>
                <a:gd name="T0" fmla="*/ 0 w 29"/>
                <a:gd name="T1" fmla="*/ 0 h 19"/>
                <a:gd name="T2" fmla="*/ 14 w 29"/>
                <a:gd name="T3" fmla="*/ 10 h 19"/>
                <a:gd name="T4" fmla="*/ 29 w 29"/>
                <a:gd name="T5" fmla="*/ 19 h 19"/>
              </a:gdLst>
              <a:ahLst/>
              <a:cxnLst>
                <a:cxn ang="0">
                  <a:pos x="T0" y="T1"/>
                </a:cxn>
                <a:cxn ang="0">
                  <a:pos x="T2" y="T3"/>
                </a:cxn>
                <a:cxn ang="0">
                  <a:pos x="T4" y="T5"/>
                </a:cxn>
              </a:cxnLst>
              <a:rect l="0" t="0" r="r" b="b"/>
              <a:pathLst>
                <a:path w="29" h="19">
                  <a:moveTo>
                    <a:pt x="0" y="0"/>
                  </a:moveTo>
                  <a:lnTo>
                    <a:pt x="14" y="10"/>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6" name="Line 318"/>
            <p:cNvSpPr>
              <a:spLocks noChangeAspect="1" noChangeShapeType="1"/>
            </p:cNvSpPr>
            <p:nvPr/>
          </p:nvSpPr>
          <p:spPr bwMode="auto">
            <a:xfrm>
              <a:off x="2712"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7" name="Freeform 319"/>
            <p:cNvSpPr>
              <a:spLocks noChangeAspect="1"/>
            </p:cNvSpPr>
            <p:nvPr/>
          </p:nvSpPr>
          <p:spPr bwMode="auto">
            <a:xfrm>
              <a:off x="2730" y="1819"/>
              <a:ext cx="22" cy="11"/>
            </a:xfrm>
            <a:custGeom>
              <a:avLst/>
              <a:gdLst>
                <a:gd name="T0" fmla="*/ 0 w 29"/>
                <a:gd name="T1" fmla="*/ 0 h 19"/>
                <a:gd name="T2" fmla="*/ 14 w 29"/>
                <a:gd name="T3" fmla="*/ 9 h 19"/>
                <a:gd name="T4" fmla="*/ 29 w 29"/>
                <a:gd name="T5" fmla="*/ 19 h 19"/>
              </a:gdLst>
              <a:ahLst/>
              <a:cxnLst>
                <a:cxn ang="0">
                  <a:pos x="T0" y="T1"/>
                </a:cxn>
                <a:cxn ang="0">
                  <a:pos x="T2" y="T3"/>
                </a:cxn>
                <a:cxn ang="0">
                  <a:pos x="T4" y="T5"/>
                </a:cxn>
              </a:cxnLst>
              <a:rect l="0" t="0" r="r" b="b"/>
              <a:pathLst>
                <a:path w="29" h="19">
                  <a:moveTo>
                    <a:pt x="0" y="0"/>
                  </a:moveTo>
                  <a:lnTo>
                    <a:pt x="14" y="9"/>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8" name="Line 320"/>
            <p:cNvSpPr>
              <a:spLocks noChangeAspect="1" noChangeShapeType="1"/>
            </p:cNvSpPr>
            <p:nvPr/>
          </p:nvSpPr>
          <p:spPr bwMode="auto">
            <a:xfrm>
              <a:off x="2752"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9" name="Line 321"/>
            <p:cNvSpPr>
              <a:spLocks noChangeAspect="1" noChangeShapeType="1"/>
            </p:cNvSpPr>
            <p:nvPr/>
          </p:nvSpPr>
          <p:spPr bwMode="auto">
            <a:xfrm>
              <a:off x="2770"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60" name="Freeform 322"/>
            <p:cNvSpPr>
              <a:spLocks noChangeAspect="1"/>
            </p:cNvSpPr>
            <p:nvPr/>
          </p:nvSpPr>
          <p:spPr bwMode="auto">
            <a:xfrm>
              <a:off x="2788" y="1846"/>
              <a:ext cx="21" cy="5"/>
            </a:xfrm>
            <a:custGeom>
              <a:avLst/>
              <a:gdLst>
                <a:gd name="T0" fmla="*/ 0 w 28"/>
                <a:gd name="T1" fmla="*/ 0 h 9"/>
                <a:gd name="T2" fmla="*/ 14 w 28"/>
                <a:gd name="T3" fmla="*/ 4 h 9"/>
                <a:gd name="T4" fmla="*/ 28 w 28"/>
                <a:gd name="T5" fmla="*/ 9 h 9"/>
              </a:gdLst>
              <a:ahLst/>
              <a:cxnLst>
                <a:cxn ang="0">
                  <a:pos x="T0" y="T1"/>
                </a:cxn>
                <a:cxn ang="0">
                  <a:pos x="T2" y="T3"/>
                </a:cxn>
                <a:cxn ang="0">
                  <a:pos x="T4" y="T5"/>
                </a:cxn>
              </a:cxnLst>
              <a:rect l="0" t="0" r="r" b="b"/>
              <a:pathLst>
                <a:path w="28" h="9">
                  <a:moveTo>
                    <a:pt x="0" y="0"/>
                  </a:moveTo>
                  <a:lnTo>
                    <a:pt x="14" y="4"/>
                  </a:lnTo>
                  <a:lnTo>
                    <a:pt x="28"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61" name="Line 323"/>
            <p:cNvSpPr>
              <a:spLocks noChangeAspect="1" noChangeShapeType="1"/>
            </p:cNvSpPr>
            <p:nvPr/>
          </p:nvSpPr>
          <p:spPr bwMode="auto">
            <a:xfrm>
              <a:off x="2809"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62" name="Freeform 324"/>
            <p:cNvSpPr>
              <a:spLocks noChangeAspect="1"/>
            </p:cNvSpPr>
            <p:nvPr/>
          </p:nvSpPr>
          <p:spPr bwMode="auto">
            <a:xfrm>
              <a:off x="2827" y="1857"/>
              <a:ext cx="22" cy="5"/>
            </a:xfrm>
            <a:custGeom>
              <a:avLst/>
              <a:gdLst>
                <a:gd name="T0" fmla="*/ 0 w 29"/>
                <a:gd name="T1" fmla="*/ 0 h 9"/>
                <a:gd name="T2" fmla="*/ 15 w 29"/>
                <a:gd name="T3" fmla="*/ 5 h 9"/>
                <a:gd name="T4" fmla="*/ 29 w 29"/>
                <a:gd name="T5" fmla="*/ 9 h 9"/>
              </a:gdLst>
              <a:ahLst/>
              <a:cxnLst>
                <a:cxn ang="0">
                  <a:pos x="T0" y="T1"/>
                </a:cxn>
                <a:cxn ang="0">
                  <a:pos x="T2" y="T3"/>
                </a:cxn>
                <a:cxn ang="0">
                  <a:pos x="T4" y="T5"/>
                </a:cxn>
              </a:cxnLst>
              <a:rect l="0" t="0" r="r" b="b"/>
              <a:pathLst>
                <a:path w="29" h="9">
                  <a:moveTo>
                    <a:pt x="0" y="0"/>
                  </a:moveTo>
                  <a:lnTo>
                    <a:pt x="15" y="5"/>
                  </a:lnTo>
                  <a:lnTo>
                    <a:pt x="29"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63" name="Line 325"/>
            <p:cNvSpPr>
              <a:spLocks noChangeAspect="1" noChangeShapeType="1"/>
            </p:cNvSpPr>
            <p:nvPr/>
          </p:nvSpPr>
          <p:spPr bwMode="auto">
            <a:xfrm>
              <a:off x="2849"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64" name="Freeform 326"/>
            <p:cNvSpPr>
              <a:spLocks noChangeAspect="1"/>
            </p:cNvSpPr>
            <p:nvPr/>
          </p:nvSpPr>
          <p:spPr bwMode="auto">
            <a:xfrm>
              <a:off x="2867" y="1868"/>
              <a:ext cx="21" cy="5"/>
            </a:xfrm>
            <a:custGeom>
              <a:avLst/>
              <a:gdLst>
                <a:gd name="T0" fmla="*/ 0 w 29"/>
                <a:gd name="T1" fmla="*/ 0 h 10"/>
                <a:gd name="T2" fmla="*/ 14 w 29"/>
                <a:gd name="T3" fmla="*/ 5 h 10"/>
                <a:gd name="T4" fmla="*/ 29 w 29"/>
                <a:gd name="T5" fmla="*/ 10 h 10"/>
              </a:gdLst>
              <a:ahLst/>
              <a:cxnLst>
                <a:cxn ang="0">
                  <a:pos x="T0" y="T1"/>
                </a:cxn>
                <a:cxn ang="0">
                  <a:pos x="T2" y="T3"/>
                </a:cxn>
                <a:cxn ang="0">
                  <a:pos x="T4" y="T5"/>
                </a:cxn>
              </a:cxnLst>
              <a:rect l="0" t="0" r="r" b="b"/>
              <a:pathLst>
                <a:path w="29" h="10">
                  <a:moveTo>
                    <a:pt x="0" y="0"/>
                  </a:moveTo>
                  <a:lnTo>
                    <a:pt x="14" y="5"/>
                  </a:lnTo>
                  <a:lnTo>
                    <a:pt x="29"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65" name="Line 327"/>
            <p:cNvSpPr>
              <a:spLocks noChangeAspect="1" noChangeShapeType="1"/>
            </p:cNvSpPr>
            <p:nvPr/>
          </p:nvSpPr>
          <p:spPr bwMode="auto">
            <a:xfrm>
              <a:off x="2888"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66" name="Line 328"/>
            <p:cNvSpPr>
              <a:spLocks noChangeAspect="1" noChangeShapeType="1"/>
            </p:cNvSpPr>
            <p:nvPr/>
          </p:nvSpPr>
          <p:spPr bwMode="auto">
            <a:xfrm>
              <a:off x="2906"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67" name="Freeform 329"/>
            <p:cNvSpPr>
              <a:spLocks noChangeAspect="1"/>
            </p:cNvSpPr>
            <p:nvPr/>
          </p:nvSpPr>
          <p:spPr bwMode="auto">
            <a:xfrm>
              <a:off x="2924" y="1881"/>
              <a:ext cx="22" cy="3"/>
            </a:xfrm>
            <a:custGeom>
              <a:avLst/>
              <a:gdLst>
                <a:gd name="T0" fmla="*/ 0 w 29"/>
                <a:gd name="T1" fmla="*/ 0 h 5"/>
                <a:gd name="T2" fmla="*/ 14 w 29"/>
                <a:gd name="T3" fmla="*/ 5 h 5"/>
                <a:gd name="T4" fmla="*/ 29 w 29"/>
                <a:gd name="T5" fmla="*/ 5 h 5"/>
              </a:gdLst>
              <a:ahLst/>
              <a:cxnLst>
                <a:cxn ang="0">
                  <a:pos x="T0" y="T1"/>
                </a:cxn>
                <a:cxn ang="0">
                  <a:pos x="T2" y="T3"/>
                </a:cxn>
                <a:cxn ang="0">
                  <a:pos x="T4" y="T5"/>
                </a:cxn>
              </a:cxnLst>
              <a:rect l="0" t="0" r="r" b="b"/>
              <a:pathLst>
                <a:path w="29" h="5">
                  <a:moveTo>
                    <a:pt x="0" y="0"/>
                  </a:moveTo>
                  <a:lnTo>
                    <a:pt x="14"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68" name="Line 330"/>
            <p:cNvSpPr>
              <a:spLocks noChangeAspect="1" noChangeShapeType="1"/>
            </p:cNvSpPr>
            <p:nvPr/>
          </p:nvSpPr>
          <p:spPr bwMode="auto">
            <a:xfrm>
              <a:off x="2946"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69" name="Freeform 331"/>
            <p:cNvSpPr>
              <a:spLocks noChangeAspect="1"/>
            </p:cNvSpPr>
            <p:nvPr/>
          </p:nvSpPr>
          <p:spPr bwMode="auto">
            <a:xfrm>
              <a:off x="2964" y="1887"/>
              <a:ext cx="21" cy="2"/>
            </a:xfrm>
            <a:custGeom>
              <a:avLst/>
              <a:gdLst>
                <a:gd name="T0" fmla="*/ 0 w 28"/>
                <a:gd name="T1" fmla="*/ 0 h 4"/>
                <a:gd name="T2" fmla="*/ 14 w 28"/>
                <a:gd name="T3" fmla="*/ 4 h 4"/>
                <a:gd name="T4" fmla="*/ 28 w 28"/>
                <a:gd name="T5" fmla="*/ 4 h 4"/>
              </a:gdLst>
              <a:ahLst/>
              <a:cxnLst>
                <a:cxn ang="0">
                  <a:pos x="T0" y="T1"/>
                </a:cxn>
                <a:cxn ang="0">
                  <a:pos x="T2" y="T3"/>
                </a:cxn>
                <a:cxn ang="0">
                  <a:pos x="T4" y="T5"/>
                </a:cxn>
              </a:cxnLst>
              <a:rect l="0" t="0" r="r" b="b"/>
              <a:pathLst>
                <a:path w="28" h="4">
                  <a:moveTo>
                    <a:pt x="0" y="0"/>
                  </a:moveTo>
                  <a:lnTo>
                    <a:pt x="14" y="4"/>
                  </a:lnTo>
                  <a:lnTo>
                    <a:pt x="28"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70" name="Line 332"/>
            <p:cNvSpPr>
              <a:spLocks noChangeAspect="1" noChangeShapeType="1"/>
            </p:cNvSpPr>
            <p:nvPr/>
          </p:nvSpPr>
          <p:spPr bwMode="auto">
            <a:xfrm>
              <a:off x="2985"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71" name="Line 333"/>
            <p:cNvSpPr>
              <a:spLocks noChangeAspect="1" noChangeShapeType="1"/>
            </p:cNvSpPr>
            <p:nvPr/>
          </p:nvSpPr>
          <p:spPr bwMode="auto">
            <a:xfrm>
              <a:off x="3003"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72" name="Freeform 334"/>
            <p:cNvSpPr>
              <a:spLocks noChangeAspect="1"/>
            </p:cNvSpPr>
            <p:nvPr/>
          </p:nvSpPr>
          <p:spPr bwMode="auto">
            <a:xfrm>
              <a:off x="3021" y="1892"/>
              <a:ext cx="22" cy="3"/>
            </a:xfrm>
            <a:custGeom>
              <a:avLst/>
              <a:gdLst>
                <a:gd name="T0" fmla="*/ 0 w 29"/>
                <a:gd name="T1" fmla="*/ 0 h 5"/>
                <a:gd name="T2" fmla="*/ 15 w 29"/>
                <a:gd name="T3" fmla="*/ 5 h 5"/>
                <a:gd name="T4" fmla="*/ 29 w 29"/>
                <a:gd name="T5" fmla="*/ 5 h 5"/>
              </a:gdLst>
              <a:ahLst/>
              <a:cxnLst>
                <a:cxn ang="0">
                  <a:pos x="T0" y="T1"/>
                </a:cxn>
                <a:cxn ang="0">
                  <a:pos x="T2" y="T3"/>
                </a:cxn>
                <a:cxn ang="0">
                  <a:pos x="T4" y="T5"/>
                </a:cxn>
              </a:cxnLst>
              <a:rect l="0" t="0" r="r" b="b"/>
              <a:pathLst>
                <a:path w="29" h="5">
                  <a:moveTo>
                    <a:pt x="0" y="0"/>
                  </a:moveTo>
                  <a:lnTo>
                    <a:pt x="15"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73" name="Line 335"/>
            <p:cNvSpPr>
              <a:spLocks noChangeAspect="1" noChangeShapeType="1"/>
            </p:cNvSpPr>
            <p:nvPr/>
          </p:nvSpPr>
          <p:spPr bwMode="auto">
            <a:xfrm>
              <a:off x="3043"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74" name="Freeform 336"/>
            <p:cNvSpPr>
              <a:spLocks noChangeAspect="1"/>
            </p:cNvSpPr>
            <p:nvPr/>
          </p:nvSpPr>
          <p:spPr bwMode="auto">
            <a:xfrm>
              <a:off x="3061" y="1895"/>
              <a:ext cx="22" cy="2"/>
            </a:xfrm>
            <a:custGeom>
              <a:avLst/>
              <a:gdLst>
                <a:gd name="T0" fmla="*/ 0 w 29"/>
                <a:gd name="T1" fmla="*/ 0 h 5"/>
                <a:gd name="T2" fmla="*/ 15 w 29"/>
                <a:gd name="T3" fmla="*/ 0 h 5"/>
                <a:gd name="T4" fmla="*/ 29 w 29"/>
                <a:gd name="T5" fmla="*/ 5 h 5"/>
              </a:gdLst>
              <a:ahLst/>
              <a:cxnLst>
                <a:cxn ang="0">
                  <a:pos x="T0" y="T1"/>
                </a:cxn>
                <a:cxn ang="0">
                  <a:pos x="T2" y="T3"/>
                </a:cxn>
                <a:cxn ang="0">
                  <a:pos x="T4" y="T5"/>
                </a:cxn>
              </a:cxnLst>
              <a:rect l="0" t="0" r="r" b="b"/>
              <a:pathLst>
                <a:path w="29" h="5">
                  <a:moveTo>
                    <a:pt x="0" y="0"/>
                  </a:moveTo>
                  <a:lnTo>
                    <a:pt x="15" y="0"/>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75" name="Line 337"/>
            <p:cNvSpPr>
              <a:spLocks noChangeAspect="1" noChangeShapeType="1"/>
            </p:cNvSpPr>
            <p:nvPr/>
          </p:nvSpPr>
          <p:spPr bwMode="auto">
            <a:xfrm>
              <a:off x="308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76" name="Freeform 338"/>
            <p:cNvSpPr>
              <a:spLocks noChangeAspect="1"/>
            </p:cNvSpPr>
            <p:nvPr/>
          </p:nvSpPr>
          <p:spPr bwMode="auto">
            <a:xfrm>
              <a:off x="3101" y="1897"/>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77" name="Line 339"/>
            <p:cNvSpPr>
              <a:spLocks noChangeAspect="1" noChangeShapeType="1"/>
            </p:cNvSpPr>
            <p:nvPr/>
          </p:nvSpPr>
          <p:spPr bwMode="auto">
            <a:xfrm>
              <a:off x="312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78" name="Freeform 340"/>
            <p:cNvSpPr>
              <a:spLocks noChangeAspect="1"/>
            </p:cNvSpPr>
            <p:nvPr/>
          </p:nvSpPr>
          <p:spPr bwMode="auto">
            <a:xfrm>
              <a:off x="3141" y="1897"/>
              <a:ext cx="18" cy="3"/>
            </a:xfrm>
            <a:custGeom>
              <a:avLst/>
              <a:gdLst>
                <a:gd name="T0" fmla="*/ 0 w 24"/>
                <a:gd name="T1" fmla="*/ 0 h 5"/>
                <a:gd name="T2" fmla="*/ 9 w 24"/>
                <a:gd name="T3" fmla="*/ 0 h 5"/>
                <a:gd name="T4" fmla="*/ 24 w 24"/>
                <a:gd name="T5" fmla="*/ 5 h 5"/>
              </a:gdLst>
              <a:ahLst/>
              <a:cxnLst>
                <a:cxn ang="0">
                  <a:pos x="T0" y="T1"/>
                </a:cxn>
                <a:cxn ang="0">
                  <a:pos x="T2" y="T3"/>
                </a:cxn>
                <a:cxn ang="0">
                  <a:pos x="T4" y="T5"/>
                </a:cxn>
              </a:cxnLst>
              <a:rect l="0" t="0" r="r" b="b"/>
              <a:pathLst>
                <a:path w="24" h="5">
                  <a:moveTo>
                    <a:pt x="0" y="0"/>
                  </a:moveTo>
                  <a:lnTo>
                    <a:pt x="9" y="0"/>
                  </a:lnTo>
                  <a:lnTo>
                    <a:pt x="24"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79" name="Freeform 341"/>
            <p:cNvSpPr>
              <a:spLocks noChangeAspect="1"/>
            </p:cNvSpPr>
            <p:nvPr/>
          </p:nvSpPr>
          <p:spPr bwMode="auto">
            <a:xfrm>
              <a:off x="3159"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80" name="Line 342"/>
            <p:cNvSpPr>
              <a:spLocks noChangeAspect="1" noChangeShapeType="1"/>
            </p:cNvSpPr>
            <p:nvPr/>
          </p:nvSpPr>
          <p:spPr bwMode="auto">
            <a:xfrm>
              <a:off x="318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81" name="Freeform 343"/>
            <p:cNvSpPr>
              <a:spLocks noChangeAspect="1"/>
            </p:cNvSpPr>
            <p:nvPr/>
          </p:nvSpPr>
          <p:spPr bwMode="auto">
            <a:xfrm>
              <a:off x="3198" y="1900"/>
              <a:ext cx="21"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82" name="Line 344"/>
            <p:cNvSpPr>
              <a:spLocks noChangeAspect="1" noChangeShapeType="1"/>
            </p:cNvSpPr>
            <p:nvPr/>
          </p:nvSpPr>
          <p:spPr bwMode="auto">
            <a:xfrm>
              <a:off x="321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83" name="Line 345"/>
            <p:cNvSpPr>
              <a:spLocks noChangeAspect="1" noChangeShapeType="1"/>
            </p:cNvSpPr>
            <p:nvPr/>
          </p:nvSpPr>
          <p:spPr bwMode="auto">
            <a:xfrm>
              <a:off x="3237"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84" name="Freeform 346"/>
            <p:cNvSpPr>
              <a:spLocks noChangeAspect="1"/>
            </p:cNvSpPr>
            <p:nvPr/>
          </p:nvSpPr>
          <p:spPr bwMode="auto">
            <a:xfrm>
              <a:off x="3255" y="1900"/>
              <a:ext cx="22" cy="2"/>
            </a:xfrm>
            <a:custGeom>
              <a:avLst/>
              <a:gdLst>
                <a:gd name="T0" fmla="*/ 0 w 29"/>
                <a:gd name="T1" fmla="*/ 0 h 4"/>
                <a:gd name="T2" fmla="*/ 15 w 29"/>
                <a:gd name="T3" fmla="*/ 0 h 4"/>
                <a:gd name="T4" fmla="*/ 29 w 29"/>
                <a:gd name="T5" fmla="*/ 4 h 4"/>
              </a:gdLst>
              <a:ahLst/>
              <a:cxnLst>
                <a:cxn ang="0">
                  <a:pos x="T0" y="T1"/>
                </a:cxn>
                <a:cxn ang="0">
                  <a:pos x="T2" y="T3"/>
                </a:cxn>
                <a:cxn ang="0">
                  <a:pos x="T4" y="T5"/>
                </a:cxn>
              </a:cxnLst>
              <a:rect l="0" t="0" r="r" b="b"/>
              <a:pathLst>
                <a:path w="29" h="4">
                  <a:moveTo>
                    <a:pt x="0" y="0"/>
                  </a:moveTo>
                  <a:lnTo>
                    <a:pt x="15" y="0"/>
                  </a:lnTo>
                  <a:lnTo>
                    <a:pt x="29"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85" name="Line 347"/>
            <p:cNvSpPr>
              <a:spLocks noChangeAspect="1" noChangeShapeType="1"/>
            </p:cNvSpPr>
            <p:nvPr/>
          </p:nvSpPr>
          <p:spPr bwMode="auto">
            <a:xfrm>
              <a:off x="327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86" name="Freeform 348"/>
            <p:cNvSpPr>
              <a:spLocks noChangeAspect="1"/>
            </p:cNvSpPr>
            <p:nvPr/>
          </p:nvSpPr>
          <p:spPr bwMode="auto">
            <a:xfrm>
              <a:off x="3295" y="1902"/>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87" name="Line 349"/>
            <p:cNvSpPr>
              <a:spLocks noChangeAspect="1" noChangeShapeType="1"/>
            </p:cNvSpPr>
            <p:nvPr/>
          </p:nvSpPr>
          <p:spPr bwMode="auto">
            <a:xfrm>
              <a:off x="331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88" name="Freeform 350"/>
            <p:cNvSpPr>
              <a:spLocks noChangeAspect="1"/>
            </p:cNvSpPr>
            <p:nvPr/>
          </p:nvSpPr>
          <p:spPr bwMode="auto">
            <a:xfrm>
              <a:off x="3335"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89" name="Line 351"/>
            <p:cNvSpPr>
              <a:spLocks noChangeAspect="1" noChangeShapeType="1"/>
            </p:cNvSpPr>
            <p:nvPr/>
          </p:nvSpPr>
          <p:spPr bwMode="auto">
            <a:xfrm>
              <a:off x="3356"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90" name="Freeform 352"/>
            <p:cNvSpPr>
              <a:spLocks noChangeAspect="1"/>
            </p:cNvSpPr>
            <p:nvPr/>
          </p:nvSpPr>
          <p:spPr bwMode="auto">
            <a:xfrm>
              <a:off x="288" y="1901"/>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grpSp>
      <p:grpSp>
        <p:nvGrpSpPr>
          <p:cNvPr id="1191" name="Group 353"/>
          <p:cNvGrpSpPr>
            <a:grpSpLocks noChangeAspect="1"/>
          </p:cNvGrpSpPr>
          <p:nvPr/>
        </p:nvGrpSpPr>
        <p:grpSpPr bwMode="auto">
          <a:xfrm rot="-16200000">
            <a:off x="4088606" y="3050382"/>
            <a:ext cx="1165225" cy="284162"/>
            <a:chOff x="253" y="586"/>
            <a:chExt cx="3121" cy="1317"/>
          </a:xfrm>
        </p:grpSpPr>
        <p:sp>
          <p:nvSpPr>
            <p:cNvPr id="1192" name="Line 354"/>
            <p:cNvSpPr>
              <a:spLocks noChangeAspect="1" noChangeShapeType="1"/>
            </p:cNvSpPr>
            <p:nvPr/>
          </p:nvSpPr>
          <p:spPr bwMode="auto">
            <a:xfrm>
              <a:off x="253"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93" name="Freeform 355"/>
            <p:cNvSpPr>
              <a:spLocks noChangeAspect="1"/>
            </p:cNvSpPr>
            <p:nvPr/>
          </p:nvSpPr>
          <p:spPr bwMode="auto">
            <a:xfrm>
              <a:off x="271"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94" name="Freeform 356"/>
            <p:cNvSpPr>
              <a:spLocks noChangeAspect="1"/>
            </p:cNvSpPr>
            <p:nvPr/>
          </p:nvSpPr>
          <p:spPr bwMode="auto">
            <a:xfrm>
              <a:off x="310" y="1902"/>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95" name="Line 357"/>
            <p:cNvSpPr>
              <a:spLocks noChangeAspect="1" noChangeShapeType="1"/>
            </p:cNvSpPr>
            <p:nvPr/>
          </p:nvSpPr>
          <p:spPr bwMode="auto">
            <a:xfrm>
              <a:off x="332"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96" name="Freeform 358"/>
            <p:cNvSpPr>
              <a:spLocks noChangeAspect="1"/>
            </p:cNvSpPr>
            <p:nvPr/>
          </p:nvSpPr>
          <p:spPr bwMode="auto">
            <a:xfrm>
              <a:off x="350" y="1900"/>
              <a:ext cx="22" cy="2"/>
            </a:xfrm>
            <a:custGeom>
              <a:avLst/>
              <a:gdLst>
                <a:gd name="T0" fmla="*/ 0 w 29"/>
                <a:gd name="T1" fmla="*/ 4 h 4"/>
                <a:gd name="T2" fmla="*/ 14 w 29"/>
                <a:gd name="T3" fmla="*/ 0 h 4"/>
                <a:gd name="T4" fmla="*/ 29 w 29"/>
                <a:gd name="T5" fmla="*/ 0 h 4"/>
              </a:gdLst>
              <a:ahLst/>
              <a:cxnLst>
                <a:cxn ang="0">
                  <a:pos x="T0" y="T1"/>
                </a:cxn>
                <a:cxn ang="0">
                  <a:pos x="T2" y="T3"/>
                </a:cxn>
                <a:cxn ang="0">
                  <a:pos x="T4" y="T5"/>
                </a:cxn>
              </a:cxnLst>
              <a:rect l="0" t="0" r="r" b="b"/>
              <a:pathLst>
                <a:path w="29" h="4">
                  <a:moveTo>
                    <a:pt x="0" y="4"/>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97" name="Line 359"/>
            <p:cNvSpPr>
              <a:spLocks noChangeAspect="1" noChangeShapeType="1"/>
            </p:cNvSpPr>
            <p:nvPr/>
          </p:nvSpPr>
          <p:spPr bwMode="auto">
            <a:xfrm>
              <a:off x="372"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98" name="Line 360"/>
            <p:cNvSpPr>
              <a:spLocks noChangeAspect="1" noChangeShapeType="1"/>
            </p:cNvSpPr>
            <p:nvPr/>
          </p:nvSpPr>
          <p:spPr bwMode="auto">
            <a:xfrm>
              <a:off x="39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99" name="Freeform 361"/>
            <p:cNvSpPr>
              <a:spLocks noChangeAspect="1"/>
            </p:cNvSpPr>
            <p:nvPr/>
          </p:nvSpPr>
          <p:spPr bwMode="auto">
            <a:xfrm>
              <a:off x="408" y="1900"/>
              <a:ext cx="21"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00" name="Line 362"/>
            <p:cNvSpPr>
              <a:spLocks noChangeAspect="1" noChangeShapeType="1"/>
            </p:cNvSpPr>
            <p:nvPr/>
          </p:nvSpPr>
          <p:spPr bwMode="auto">
            <a:xfrm>
              <a:off x="42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01" name="Freeform 363"/>
            <p:cNvSpPr>
              <a:spLocks noChangeAspect="1"/>
            </p:cNvSpPr>
            <p:nvPr/>
          </p:nvSpPr>
          <p:spPr bwMode="auto">
            <a:xfrm>
              <a:off x="447"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02" name="Freeform 364"/>
            <p:cNvSpPr>
              <a:spLocks noChangeAspect="1"/>
            </p:cNvSpPr>
            <p:nvPr/>
          </p:nvSpPr>
          <p:spPr bwMode="auto">
            <a:xfrm>
              <a:off x="468" y="1897"/>
              <a:ext cx="18" cy="3"/>
            </a:xfrm>
            <a:custGeom>
              <a:avLst/>
              <a:gdLst>
                <a:gd name="T0" fmla="*/ 0 w 24"/>
                <a:gd name="T1" fmla="*/ 5 h 5"/>
                <a:gd name="T2" fmla="*/ 15 w 24"/>
                <a:gd name="T3" fmla="*/ 0 h 5"/>
                <a:gd name="T4" fmla="*/ 24 w 24"/>
                <a:gd name="T5" fmla="*/ 0 h 5"/>
              </a:gdLst>
              <a:ahLst/>
              <a:cxnLst>
                <a:cxn ang="0">
                  <a:pos x="T0" y="T1"/>
                </a:cxn>
                <a:cxn ang="0">
                  <a:pos x="T2" y="T3"/>
                </a:cxn>
                <a:cxn ang="0">
                  <a:pos x="T4" y="T5"/>
                </a:cxn>
              </a:cxnLst>
              <a:rect l="0" t="0" r="r" b="b"/>
              <a:pathLst>
                <a:path w="24" h="5">
                  <a:moveTo>
                    <a:pt x="0" y="5"/>
                  </a:moveTo>
                  <a:lnTo>
                    <a:pt x="15"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03" name="Line 365"/>
            <p:cNvSpPr>
              <a:spLocks noChangeAspect="1" noChangeShapeType="1"/>
            </p:cNvSpPr>
            <p:nvPr/>
          </p:nvSpPr>
          <p:spPr bwMode="auto">
            <a:xfrm>
              <a:off x="48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04" name="Freeform 366"/>
            <p:cNvSpPr>
              <a:spLocks noChangeAspect="1"/>
            </p:cNvSpPr>
            <p:nvPr/>
          </p:nvSpPr>
          <p:spPr bwMode="auto">
            <a:xfrm>
              <a:off x="504" y="1897"/>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05" name="Line 367"/>
            <p:cNvSpPr>
              <a:spLocks noChangeAspect="1" noChangeShapeType="1"/>
            </p:cNvSpPr>
            <p:nvPr/>
          </p:nvSpPr>
          <p:spPr bwMode="auto">
            <a:xfrm>
              <a:off x="52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06" name="Freeform 368"/>
            <p:cNvSpPr>
              <a:spLocks noChangeAspect="1"/>
            </p:cNvSpPr>
            <p:nvPr/>
          </p:nvSpPr>
          <p:spPr bwMode="auto">
            <a:xfrm>
              <a:off x="544" y="1895"/>
              <a:ext cx="22" cy="2"/>
            </a:xfrm>
            <a:custGeom>
              <a:avLst/>
              <a:gdLst>
                <a:gd name="T0" fmla="*/ 0 w 29"/>
                <a:gd name="T1" fmla="*/ 5 h 5"/>
                <a:gd name="T2" fmla="*/ 14 w 29"/>
                <a:gd name="T3" fmla="*/ 0 h 5"/>
                <a:gd name="T4" fmla="*/ 29 w 29"/>
                <a:gd name="T5" fmla="*/ 0 h 5"/>
              </a:gdLst>
              <a:ahLst/>
              <a:cxnLst>
                <a:cxn ang="0">
                  <a:pos x="T0" y="T1"/>
                </a:cxn>
                <a:cxn ang="0">
                  <a:pos x="T2" y="T3"/>
                </a:cxn>
                <a:cxn ang="0">
                  <a:pos x="T4" y="T5"/>
                </a:cxn>
              </a:cxnLst>
              <a:rect l="0" t="0" r="r" b="b"/>
              <a:pathLst>
                <a:path w="29" h="5">
                  <a:moveTo>
                    <a:pt x="0" y="5"/>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07" name="Line 369"/>
            <p:cNvSpPr>
              <a:spLocks noChangeAspect="1" noChangeShapeType="1"/>
            </p:cNvSpPr>
            <p:nvPr/>
          </p:nvSpPr>
          <p:spPr bwMode="auto">
            <a:xfrm>
              <a:off x="566"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08" name="Freeform 370"/>
            <p:cNvSpPr>
              <a:spLocks noChangeAspect="1"/>
            </p:cNvSpPr>
            <p:nvPr/>
          </p:nvSpPr>
          <p:spPr bwMode="auto">
            <a:xfrm>
              <a:off x="584" y="1892"/>
              <a:ext cx="22" cy="3"/>
            </a:xfrm>
            <a:custGeom>
              <a:avLst/>
              <a:gdLst>
                <a:gd name="T0" fmla="*/ 0 w 29"/>
                <a:gd name="T1" fmla="*/ 5 h 5"/>
                <a:gd name="T2" fmla="*/ 14 w 29"/>
                <a:gd name="T3" fmla="*/ 5 h 5"/>
                <a:gd name="T4" fmla="*/ 29 w 29"/>
                <a:gd name="T5" fmla="*/ 0 h 5"/>
              </a:gdLst>
              <a:ahLst/>
              <a:cxnLst>
                <a:cxn ang="0">
                  <a:pos x="T0" y="T1"/>
                </a:cxn>
                <a:cxn ang="0">
                  <a:pos x="T2" y="T3"/>
                </a:cxn>
                <a:cxn ang="0">
                  <a:pos x="T4" y="T5"/>
                </a:cxn>
              </a:cxnLst>
              <a:rect l="0" t="0" r="r" b="b"/>
              <a:pathLst>
                <a:path w="29" h="5">
                  <a:moveTo>
                    <a:pt x="0" y="5"/>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09" name="Line 371"/>
            <p:cNvSpPr>
              <a:spLocks noChangeAspect="1" noChangeShapeType="1"/>
            </p:cNvSpPr>
            <p:nvPr/>
          </p:nvSpPr>
          <p:spPr bwMode="auto">
            <a:xfrm flipV="1">
              <a:off x="606"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10" name="Line 372"/>
            <p:cNvSpPr>
              <a:spLocks noChangeAspect="1" noChangeShapeType="1"/>
            </p:cNvSpPr>
            <p:nvPr/>
          </p:nvSpPr>
          <p:spPr bwMode="auto">
            <a:xfrm>
              <a:off x="624"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11" name="Freeform 373"/>
            <p:cNvSpPr>
              <a:spLocks noChangeAspect="1"/>
            </p:cNvSpPr>
            <p:nvPr/>
          </p:nvSpPr>
          <p:spPr bwMode="auto">
            <a:xfrm>
              <a:off x="642" y="1887"/>
              <a:ext cx="21" cy="2"/>
            </a:xfrm>
            <a:custGeom>
              <a:avLst/>
              <a:gdLst>
                <a:gd name="T0" fmla="*/ 0 w 28"/>
                <a:gd name="T1" fmla="*/ 4 h 4"/>
                <a:gd name="T2" fmla="*/ 14 w 28"/>
                <a:gd name="T3" fmla="*/ 4 h 4"/>
                <a:gd name="T4" fmla="*/ 28 w 28"/>
                <a:gd name="T5" fmla="*/ 0 h 4"/>
              </a:gdLst>
              <a:ahLst/>
              <a:cxnLst>
                <a:cxn ang="0">
                  <a:pos x="T0" y="T1"/>
                </a:cxn>
                <a:cxn ang="0">
                  <a:pos x="T2" y="T3"/>
                </a:cxn>
                <a:cxn ang="0">
                  <a:pos x="T4" y="T5"/>
                </a:cxn>
              </a:cxnLst>
              <a:rect l="0" t="0" r="r" b="b"/>
              <a:pathLst>
                <a:path w="28" h="4">
                  <a:moveTo>
                    <a:pt x="0" y="4"/>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12" name="Line 374"/>
            <p:cNvSpPr>
              <a:spLocks noChangeAspect="1" noChangeShapeType="1"/>
            </p:cNvSpPr>
            <p:nvPr/>
          </p:nvSpPr>
          <p:spPr bwMode="auto">
            <a:xfrm flipV="1">
              <a:off x="663"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13" name="Freeform 375"/>
            <p:cNvSpPr>
              <a:spLocks noChangeAspect="1"/>
            </p:cNvSpPr>
            <p:nvPr/>
          </p:nvSpPr>
          <p:spPr bwMode="auto">
            <a:xfrm>
              <a:off x="681" y="1881"/>
              <a:ext cx="22" cy="3"/>
            </a:xfrm>
            <a:custGeom>
              <a:avLst/>
              <a:gdLst>
                <a:gd name="T0" fmla="*/ 0 w 29"/>
                <a:gd name="T1" fmla="*/ 5 h 5"/>
                <a:gd name="T2" fmla="*/ 15 w 29"/>
                <a:gd name="T3" fmla="*/ 5 h 5"/>
                <a:gd name="T4" fmla="*/ 29 w 29"/>
                <a:gd name="T5" fmla="*/ 0 h 5"/>
              </a:gdLst>
              <a:ahLst/>
              <a:cxnLst>
                <a:cxn ang="0">
                  <a:pos x="T0" y="T1"/>
                </a:cxn>
                <a:cxn ang="0">
                  <a:pos x="T2" y="T3"/>
                </a:cxn>
                <a:cxn ang="0">
                  <a:pos x="T4" y="T5"/>
                </a:cxn>
              </a:cxnLst>
              <a:rect l="0" t="0" r="r" b="b"/>
              <a:pathLst>
                <a:path w="29" h="5">
                  <a:moveTo>
                    <a:pt x="0" y="5"/>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14" name="Line 376"/>
            <p:cNvSpPr>
              <a:spLocks noChangeAspect="1" noChangeShapeType="1"/>
            </p:cNvSpPr>
            <p:nvPr/>
          </p:nvSpPr>
          <p:spPr bwMode="auto">
            <a:xfrm flipV="1">
              <a:off x="703"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15" name="Line 377"/>
            <p:cNvSpPr>
              <a:spLocks noChangeAspect="1" noChangeShapeType="1"/>
            </p:cNvSpPr>
            <p:nvPr/>
          </p:nvSpPr>
          <p:spPr bwMode="auto">
            <a:xfrm flipV="1">
              <a:off x="721"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16" name="Freeform 378"/>
            <p:cNvSpPr>
              <a:spLocks noChangeAspect="1"/>
            </p:cNvSpPr>
            <p:nvPr/>
          </p:nvSpPr>
          <p:spPr bwMode="auto">
            <a:xfrm>
              <a:off x="739" y="1868"/>
              <a:ext cx="21" cy="5"/>
            </a:xfrm>
            <a:custGeom>
              <a:avLst/>
              <a:gdLst>
                <a:gd name="T0" fmla="*/ 0 w 29"/>
                <a:gd name="T1" fmla="*/ 10 h 10"/>
                <a:gd name="T2" fmla="*/ 15 w 29"/>
                <a:gd name="T3" fmla="*/ 5 h 10"/>
                <a:gd name="T4" fmla="*/ 29 w 29"/>
                <a:gd name="T5" fmla="*/ 0 h 10"/>
              </a:gdLst>
              <a:ahLst/>
              <a:cxnLst>
                <a:cxn ang="0">
                  <a:pos x="T0" y="T1"/>
                </a:cxn>
                <a:cxn ang="0">
                  <a:pos x="T2" y="T3"/>
                </a:cxn>
                <a:cxn ang="0">
                  <a:pos x="T4" y="T5"/>
                </a:cxn>
              </a:cxnLst>
              <a:rect l="0" t="0" r="r" b="b"/>
              <a:pathLst>
                <a:path w="29" h="10">
                  <a:moveTo>
                    <a:pt x="0" y="10"/>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17" name="Line 379"/>
            <p:cNvSpPr>
              <a:spLocks noChangeAspect="1" noChangeShapeType="1"/>
            </p:cNvSpPr>
            <p:nvPr/>
          </p:nvSpPr>
          <p:spPr bwMode="auto">
            <a:xfrm flipV="1">
              <a:off x="760"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18" name="Freeform 380"/>
            <p:cNvSpPr>
              <a:spLocks noChangeAspect="1"/>
            </p:cNvSpPr>
            <p:nvPr/>
          </p:nvSpPr>
          <p:spPr bwMode="auto">
            <a:xfrm>
              <a:off x="778" y="1857"/>
              <a:ext cx="22" cy="5"/>
            </a:xfrm>
            <a:custGeom>
              <a:avLst/>
              <a:gdLst>
                <a:gd name="T0" fmla="*/ 0 w 29"/>
                <a:gd name="T1" fmla="*/ 9 h 9"/>
                <a:gd name="T2" fmla="*/ 14 w 29"/>
                <a:gd name="T3" fmla="*/ 5 h 9"/>
                <a:gd name="T4" fmla="*/ 29 w 29"/>
                <a:gd name="T5" fmla="*/ 0 h 9"/>
              </a:gdLst>
              <a:ahLst/>
              <a:cxnLst>
                <a:cxn ang="0">
                  <a:pos x="T0" y="T1"/>
                </a:cxn>
                <a:cxn ang="0">
                  <a:pos x="T2" y="T3"/>
                </a:cxn>
                <a:cxn ang="0">
                  <a:pos x="T4" y="T5"/>
                </a:cxn>
              </a:cxnLst>
              <a:rect l="0" t="0" r="r" b="b"/>
              <a:pathLst>
                <a:path w="29" h="9">
                  <a:moveTo>
                    <a:pt x="0" y="9"/>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19" name="Line 381"/>
            <p:cNvSpPr>
              <a:spLocks noChangeAspect="1" noChangeShapeType="1"/>
            </p:cNvSpPr>
            <p:nvPr/>
          </p:nvSpPr>
          <p:spPr bwMode="auto">
            <a:xfrm flipV="1">
              <a:off x="800"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20" name="Freeform 382"/>
            <p:cNvSpPr>
              <a:spLocks noChangeAspect="1"/>
            </p:cNvSpPr>
            <p:nvPr/>
          </p:nvSpPr>
          <p:spPr bwMode="auto">
            <a:xfrm>
              <a:off x="818" y="1846"/>
              <a:ext cx="21" cy="5"/>
            </a:xfrm>
            <a:custGeom>
              <a:avLst/>
              <a:gdLst>
                <a:gd name="T0" fmla="*/ 0 w 28"/>
                <a:gd name="T1" fmla="*/ 9 h 9"/>
                <a:gd name="T2" fmla="*/ 14 w 28"/>
                <a:gd name="T3" fmla="*/ 4 h 9"/>
                <a:gd name="T4" fmla="*/ 28 w 28"/>
                <a:gd name="T5" fmla="*/ 0 h 9"/>
              </a:gdLst>
              <a:ahLst/>
              <a:cxnLst>
                <a:cxn ang="0">
                  <a:pos x="T0" y="T1"/>
                </a:cxn>
                <a:cxn ang="0">
                  <a:pos x="T2" y="T3"/>
                </a:cxn>
                <a:cxn ang="0">
                  <a:pos x="T4" y="T5"/>
                </a:cxn>
              </a:cxnLst>
              <a:rect l="0" t="0" r="r" b="b"/>
              <a:pathLst>
                <a:path w="28" h="9">
                  <a:moveTo>
                    <a:pt x="0" y="9"/>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21" name="Line 383"/>
            <p:cNvSpPr>
              <a:spLocks noChangeAspect="1" noChangeShapeType="1"/>
            </p:cNvSpPr>
            <p:nvPr/>
          </p:nvSpPr>
          <p:spPr bwMode="auto">
            <a:xfrm flipV="1">
              <a:off x="839"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22" name="Line 384"/>
            <p:cNvSpPr>
              <a:spLocks noChangeAspect="1" noChangeShapeType="1"/>
            </p:cNvSpPr>
            <p:nvPr/>
          </p:nvSpPr>
          <p:spPr bwMode="auto">
            <a:xfrm flipV="1">
              <a:off x="857"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23" name="Freeform 385"/>
            <p:cNvSpPr>
              <a:spLocks noChangeAspect="1"/>
            </p:cNvSpPr>
            <p:nvPr/>
          </p:nvSpPr>
          <p:spPr bwMode="auto">
            <a:xfrm>
              <a:off x="875" y="1819"/>
              <a:ext cx="22" cy="11"/>
            </a:xfrm>
            <a:custGeom>
              <a:avLst/>
              <a:gdLst>
                <a:gd name="T0" fmla="*/ 0 w 29"/>
                <a:gd name="T1" fmla="*/ 19 h 19"/>
                <a:gd name="T2" fmla="*/ 15 w 29"/>
                <a:gd name="T3" fmla="*/ 9 h 19"/>
                <a:gd name="T4" fmla="*/ 29 w 29"/>
                <a:gd name="T5" fmla="*/ 0 h 19"/>
              </a:gdLst>
              <a:ahLst/>
              <a:cxnLst>
                <a:cxn ang="0">
                  <a:pos x="T0" y="T1"/>
                </a:cxn>
                <a:cxn ang="0">
                  <a:pos x="T2" y="T3"/>
                </a:cxn>
                <a:cxn ang="0">
                  <a:pos x="T4" y="T5"/>
                </a:cxn>
              </a:cxnLst>
              <a:rect l="0" t="0" r="r" b="b"/>
              <a:pathLst>
                <a:path w="29" h="19">
                  <a:moveTo>
                    <a:pt x="0" y="19"/>
                  </a:moveTo>
                  <a:lnTo>
                    <a:pt x="15" y="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24" name="Line 386"/>
            <p:cNvSpPr>
              <a:spLocks noChangeAspect="1" noChangeShapeType="1"/>
            </p:cNvSpPr>
            <p:nvPr/>
          </p:nvSpPr>
          <p:spPr bwMode="auto">
            <a:xfrm flipV="1">
              <a:off x="897"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25" name="Freeform 387"/>
            <p:cNvSpPr>
              <a:spLocks noChangeAspect="1"/>
            </p:cNvSpPr>
            <p:nvPr/>
          </p:nvSpPr>
          <p:spPr bwMode="auto">
            <a:xfrm>
              <a:off x="915" y="1797"/>
              <a:ext cx="22" cy="11"/>
            </a:xfrm>
            <a:custGeom>
              <a:avLst/>
              <a:gdLst>
                <a:gd name="T0" fmla="*/ 0 w 29"/>
                <a:gd name="T1" fmla="*/ 19 h 19"/>
                <a:gd name="T2" fmla="*/ 15 w 29"/>
                <a:gd name="T3" fmla="*/ 10 h 19"/>
                <a:gd name="T4" fmla="*/ 29 w 29"/>
                <a:gd name="T5" fmla="*/ 0 h 19"/>
              </a:gdLst>
              <a:ahLst/>
              <a:cxnLst>
                <a:cxn ang="0">
                  <a:pos x="T0" y="T1"/>
                </a:cxn>
                <a:cxn ang="0">
                  <a:pos x="T2" y="T3"/>
                </a:cxn>
                <a:cxn ang="0">
                  <a:pos x="T4" y="T5"/>
                </a:cxn>
              </a:cxnLst>
              <a:rect l="0" t="0" r="r" b="b"/>
              <a:pathLst>
                <a:path w="29" h="19">
                  <a:moveTo>
                    <a:pt x="0" y="19"/>
                  </a:moveTo>
                  <a:lnTo>
                    <a:pt x="15" y="1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26" name="Line 388"/>
            <p:cNvSpPr>
              <a:spLocks noChangeAspect="1" noChangeShapeType="1"/>
            </p:cNvSpPr>
            <p:nvPr/>
          </p:nvSpPr>
          <p:spPr bwMode="auto">
            <a:xfrm flipV="1">
              <a:off x="937"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27" name="Line 389"/>
            <p:cNvSpPr>
              <a:spLocks noChangeAspect="1" noChangeShapeType="1"/>
            </p:cNvSpPr>
            <p:nvPr/>
          </p:nvSpPr>
          <p:spPr bwMode="auto">
            <a:xfrm flipV="1">
              <a:off x="955"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28" name="Freeform 390"/>
            <p:cNvSpPr>
              <a:spLocks noChangeAspect="1"/>
            </p:cNvSpPr>
            <p:nvPr/>
          </p:nvSpPr>
          <p:spPr bwMode="auto">
            <a:xfrm>
              <a:off x="973" y="1757"/>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29" name="Line 391"/>
            <p:cNvSpPr>
              <a:spLocks noChangeAspect="1" noChangeShapeType="1"/>
            </p:cNvSpPr>
            <p:nvPr/>
          </p:nvSpPr>
          <p:spPr bwMode="auto">
            <a:xfrm flipV="1">
              <a:off x="995"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30" name="Freeform 392"/>
            <p:cNvSpPr>
              <a:spLocks noChangeAspect="1"/>
            </p:cNvSpPr>
            <p:nvPr/>
          </p:nvSpPr>
          <p:spPr bwMode="auto">
            <a:xfrm>
              <a:off x="1013" y="1725"/>
              <a:ext cx="21" cy="15"/>
            </a:xfrm>
            <a:custGeom>
              <a:avLst/>
              <a:gdLst>
                <a:gd name="T0" fmla="*/ 0 w 28"/>
                <a:gd name="T1" fmla="*/ 28 h 28"/>
                <a:gd name="T2" fmla="*/ 14 w 28"/>
                <a:gd name="T3" fmla="*/ 14 h 28"/>
                <a:gd name="T4" fmla="*/ 28 w 28"/>
                <a:gd name="T5" fmla="*/ 0 h 28"/>
              </a:gdLst>
              <a:ahLst/>
              <a:cxnLst>
                <a:cxn ang="0">
                  <a:pos x="T0" y="T1"/>
                </a:cxn>
                <a:cxn ang="0">
                  <a:pos x="T2" y="T3"/>
                </a:cxn>
                <a:cxn ang="0">
                  <a:pos x="T4" y="T5"/>
                </a:cxn>
              </a:cxnLst>
              <a:rect l="0" t="0" r="r" b="b"/>
              <a:pathLst>
                <a:path w="28" h="28">
                  <a:moveTo>
                    <a:pt x="0" y="28"/>
                  </a:moveTo>
                  <a:lnTo>
                    <a:pt x="14" y="1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31" name="Line 393"/>
            <p:cNvSpPr>
              <a:spLocks noChangeAspect="1" noChangeShapeType="1"/>
            </p:cNvSpPr>
            <p:nvPr/>
          </p:nvSpPr>
          <p:spPr bwMode="auto">
            <a:xfrm flipV="1">
              <a:off x="1034"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32" name="Freeform 394"/>
            <p:cNvSpPr>
              <a:spLocks noChangeAspect="1"/>
            </p:cNvSpPr>
            <p:nvPr/>
          </p:nvSpPr>
          <p:spPr bwMode="auto">
            <a:xfrm>
              <a:off x="1052" y="1686"/>
              <a:ext cx="21" cy="20"/>
            </a:xfrm>
            <a:custGeom>
              <a:avLst/>
              <a:gdLst>
                <a:gd name="T0" fmla="*/ 0 w 29"/>
                <a:gd name="T1" fmla="*/ 34 h 34"/>
                <a:gd name="T2" fmla="*/ 15 w 29"/>
                <a:gd name="T3" fmla="*/ 20 h 34"/>
                <a:gd name="T4" fmla="*/ 29 w 29"/>
                <a:gd name="T5" fmla="*/ 0 h 34"/>
              </a:gdLst>
              <a:ahLst/>
              <a:cxnLst>
                <a:cxn ang="0">
                  <a:pos x="T0" y="T1"/>
                </a:cxn>
                <a:cxn ang="0">
                  <a:pos x="T2" y="T3"/>
                </a:cxn>
                <a:cxn ang="0">
                  <a:pos x="T4" y="T5"/>
                </a:cxn>
              </a:cxnLst>
              <a:rect l="0" t="0" r="r" b="b"/>
              <a:pathLst>
                <a:path w="29" h="34">
                  <a:moveTo>
                    <a:pt x="0" y="34"/>
                  </a:moveTo>
                  <a:lnTo>
                    <a:pt x="15" y="2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33" name="Line 395"/>
            <p:cNvSpPr>
              <a:spLocks noChangeAspect="1" noChangeShapeType="1"/>
            </p:cNvSpPr>
            <p:nvPr/>
          </p:nvSpPr>
          <p:spPr bwMode="auto">
            <a:xfrm flipV="1">
              <a:off x="1073"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34" name="Line 396"/>
            <p:cNvSpPr>
              <a:spLocks noChangeAspect="1" noChangeShapeType="1"/>
            </p:cNvSpPr>
            <p:nvPr/>
          </p:nvSpPr>
          <p:spPr bwMode="auto">
            <a:xfrm flipV="1">
              <a:off x="1091"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35" name="Freeform 397"/>
            <p:cNvSpPr>
              <a:spLocks noChangeAspect="1"/>
            </p:cNvSpPr>
            <p:nvPr/>
          </p:nvSpPr>
          <p:spPr bwMode="auto">
            <a:xfrm>
              <a:off x="1109" y="1617"/>
              <a:ext cx="22" cy="24"/>
            </a:xfrm>
            <a:custGeom>
              <a:avLst/>
              <a:gdLst>
                <a:gd name="T0" fmla="*/ 0 w 29"/>
                <a:gd name="T1" fmla="*/ 43 h 43"/>
                <a:gd name="T2" fmla="*/ 15 w 29"/>
                <a:gd name="T3" fmla="*/ 19 h 43"/>
                <a:gd name="T4" fmla="*/ 29 w 29"/>
                <a:gd name="T5" fmla="*/ 0 h 43"/>
              </a:gdLst>
              <a:ahLst/>
              <a:cxnLst>
                <a:cxn ang="0">
                  <a:pos x="T0" y="T1"/>
                </a:cxn>
                <a:cxn ang="0">
                  <a:pos x="T2" y="T3"/>
                </a:cxn>
                <a:cxn ang="0">
                  <a:pos x="T4" y="T5"/>
                </a:cxn>
              </a:cxnLst>
              <a:rect l="0" t="0" r="r" b="b"/>
              <a:pathLst>
                <a:path w="29" h="43">
                  <a:moveTo>
                    <a:pt x="0" y="43"/>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36" name="Line 398"/>
            <p:cNvSpPr>
              <a:spLocks noChangeAspect="1" noChangeShapeType="1"/>
            </p:cNvSpPr>
            <p:nvPr/>
          </p:nvSpPr>
          <p:spPr bwMode="auto">
            <a:xfrm flipV="1">
              <a:off x="1131"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37" name="Freeform 399"/>
            <p:cNvSpPr>
              <a:spLocks noChangeAspect="1"/>
            </p:cNvSpPr>
            <p:nvPr/>
          </p:nvSpPr>
          <p:spPr bwMode="auto">
            <a:xfrm>
              <a:off x="1149" y="1566"/>
              <a:ext cx="22" cy="27"/>
            </a:xfrm>
            <a:custGeom>
              <a:avLst/>
              <a:gdLst>
                <a:gd name="T0" fmla="*/ 0 w 29"/>
                <a:gd name="T1" fmla="*/ 48 h 48"/>
                <a:gd name="T2" fmla="*/ 14 w 29"/>
                <a:gd name="T3" fmla="*/ 24 h 48"/>
                <a:gd name="T4" fmla="*/ 29 w 29"/>
                <a:gd name="T5" fmla="*/ 0 h 48"/>
              </a:gdLst>
              <a:ahLst/>
              <a:cxnLst>
                <a:cxn ang="0">
                  <a:pos x="T0" y="T1"/>
                </a:cxn>
                <a:cxn ang="0">
                  <a:pos x="T2" y="T3"/>
                </a:cxn>
                <a:cxn ang="0">
                  <a:pos x="T4" y="T5"/>
                </a:cxn>
              </a:cxnLst>
              <a:rect l="0" t="0" r="r" b="b"/>
              <a:pathLst>
                <a:path w="29" h="48">
                  <a:moveTo>
                    <a:pt x="0" y="48"/>
                  </a:moveTo>
                  <a:lnTo>
                    <a:pt x="14" y="2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38" name="Line 400"/>
            <p:cNvSpPr>
              <a:spLocks noChangeAspect="1" noChangeShapeType="1"/>
            </p:cNvSpPr>
            <p:nvPr/>
          </p:nvSpPr>
          <p:spPr bwMode="auto">
            <a:xfrm flipV="1">
              <a:off x="1171"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39" name="Freeform 401"/>
            <p:cNvSpPr>
              <a:spLocks noChangeAspect="1"/>
            </p:cNvSpPr>
            <p:nvPr/>
          </p:nvSpPr>
          <p:spPr bwMode="auto">
            <a:xfrm>
              <a:off x="1189" y="1506"/>
              <a:ext cx="22" cy="30"/>
            </a:xfrm>
            <a:custGeom>
              <a:avLst/>
              <a:gdLst>
                <a:gd name="T0" fmla="*/ 0 w 29"/>
                <a:gd name="T1" fmla="*/ 53 h 53"/>
                <a:gd name="T2" fmla="*/ 14 w 29"/>
                <a:gd name="T3" fmla="*/ 29 h 53"/>
                <a:gd name="T4" fmla="*/ 29 w 29"/>
                <a:gd name="T5" fmla="*/ 0 h 53"/>
              </a:gdLst>
              <a:ahLst/>
              <a:cxnLst>
                <a:cxn ang="0">
                  <a:pos x="T0" y="T1"/>
                </a:cxn>
                <a:cxn ang="0">
                  <a:pos x="T2" y="T3"/>
                </a:cxn>
                <a:cxn ang="0">
                  <a:pos x="T4" y="T5"/>
                </a:cxn>
              </a:cxnLst>
              <a:rect l="0" t="0" r="r" b="b"/>
              <a:pathLst>
                <a:path w="29" h="53">
                  <a:moveTo>
                    <a:pt x="0" y="53"/>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40" name="Line 402"/>
            <p:cNvSpPr>
              <a:spLocks noChangeAspect="1" noChangeShapeType="1"/>
            </p:cNvSpPr>
            <p:nvPr/>
          </p:nvSpPr>
          <p:spPr bwMode="auto">
            <a:xfrm flipV="1">
              <a:off x="1211"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41" name="Line 403"/>
            <p:cNvSpPr>
              <a:spLocks noChangeAspect="1" noChangeShapeType="1"/>
            </p:cNvSpPr>
            <p:nvPr/>
          </p:nvSpPr>
          <p:spPr bwMode="auto">
            <a:xfrm flipV="1">
              <a:off x="1228"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42" name="Freeform 404"/>
            <p:cNvSpPr>
              <a:spLocks noChangeAspect="1"/>
            </p:cNvSpPr>
            <p:nvPr/>
          </p:nvSpPr>
          <p:spPr bwMode="auto">
            <a:xfrm>
              <a:off x="1246" y="1409"/>
              <a:ext cx="22" cy="32"/>
            </a:xfrm>
            <a:custGeom>
              <a:avLst/>
              <a:gdLst>
                <a:gd name="T0" fmla="*/ 0 w 29"/>
                <a:gd name="T1" fmla="*/ 58 h 58"/>
                <a:gd name="T2" fmla="*/ 15 w 29"/>
                <a:gd name="T3" fmla="*/ 29 h 58"/>
                <a:gd name="T4" fmla="*/ 29 w 29"/>
                <a:gd name="T5" fmla="*/ 0 h 58"/>
              </a:gdLst>
              <a:ahLst/>
              <a:cxnLst>
                <a:cxn ang="0">
                  <a:pos x="T0" y="T1"/>
                </a:cxn>
                <a:cxn ang="0">
                  <a:pos x="T2" y="T3"/>
                </a:cxn>
                <a:cxn ang="0">
                  <a:pos x="T4" y="T5"/>
                </a:cxn>
              </a:cxnLst>
              <a:rect l="0" t="0" r="r" b="b"/>
              <a:pathLst>
                <a:path w="29" h="58">
                  <a:moveTo>
                    <a:pt x="0" y="58"/>
                  </a:moveTo>
                  <a:lnTo>
                    <a:pt x="15"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43" name="Line 405"/>
            <p:cNvSpPr>
              <a:spLocks noChangeAspect="1" noChangeShapeType="1"/>
            </p:cNvSpPr>
            <p:nvPr/>
          </p:nvSpPr>
          <p:spPr bwMode="auto">
            <a:xfrm flipV="1">
              <a:off x="1268"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44" name="Freeform 406"/>
            <p:cNvSpPr>
              <a:spLocks noChangeAspect="1"/>
            </p:cNvSpPr>
            <p:nvPr/>
          </p:nvSpPr>
          <p:spPr bwMode="auto">
            <a:xfrm>
              <a:off x="1286" y="1336"/>
              <a:ext cx="22" cy="38"/>
            </a:xfrm>
            <a:custGeom>
              <a:avLst/>
              <a:gdLst>
                <a:gd name="T0" fmla="*/ 0 w 29"/>
                <a:gd name="T1" fmla="*/ 67 h 67"/>
                <a:gd name="T2" fmla="*/ 15 w 29"/>
                <a:gd name="T3" fmla="*/ 33 h 67"/>
                <a:gd name="T4" fmla="*/ 29 w 29"/>
                <a:gd name="T5" fmla="*/ 0 h 67"/>
              </a:gdLst>
              <a:ahLst/>
              <a:cxnLst>
                <a:cxn ang="0">
                  <a:pos x="T0" y="T1"/>
                </a:cxn>
                <a:cxn ang="0">
                  <a:pos x="T2" y="T3"/>
                </a:cxn>
                <a:cxn ang="0">
                  <a:pos x="T4" y="T5"/>
                </a:cxn>
              </a:cxnLst>
              <a:rect l="0" t="0" r="r" b="b"/>
              <a:pathLst>
                <a:path w="29" h="67">
                  <a:moveTo>
                    <a:pt x="0" y="67"/>
                  </a:moveTo>
                  <a:lnTo>
                    <a:pt x="15" y="33"/>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45" name="Line 407"/>
            <p:cNvSpPr>
              <a:spLocks noChangeAspect="1" noChangeShapeType="1"/>
            </p:cNvSpPr>
            <p:nvPr/>
          </p:nvSpPr>
          <p:spPr bwMode="auto">
            <a:xfrm flipV="1">
              <a:off x="1308"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46" name="Line 408"/>
            <p:cNvSpPr>
              <a:spLocks noChangeAspect="1" noChangeShapeType="1"/>
            </p:cNvSpPr>
            <p:nvPr/>
          </p:nvSpPr>
          <p:spPr bwMode="auto">
            <a:xfrm flipV="1">
              <a:off x="1326"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47" name="Freeform 409"/>
            <p:cNvSpPr>
              <a:spLocks noChangeAspect="1"/>
            </p:cNvSpPr>
            <p:nvPr/>
          </p:nvSpPr>
          <p:spPr bwMode="auto">
            <a:xfrm>
              <a:off x="1344" y="1222"/>
              <a:ext cx="21"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48" name="Freeform 410"/>
            <p:cNvSpPr>
              <a:spLocks noChangeAspect="1"/>
            </p:cNvSpPr>
            <p:nvPr/>
          </p:nvSpPr>
          <p:spPr bwMode="auto">
            <a:xfrm>
              <a:off x="1365" y="1182"/>
              <a:ext cx="18" cy="40"/>
            </a:xfrm>
            <a:custGeom>
              <a:avLst/>
              <a:gdLst>
                <a:gd name="T0" fmla="*/ 0 w 24"/>
                <a:gd name="T1" fmla="*/ 72 h 72"/>
                <a:gd name="T2" fmla="*/ 9 w 24"/>
                <a:gd name="T3" fmla="*/ 34 h 72"/>
                <a:gd name="T4" fmla="*/ 24 w 24"/>
                <a:gd name="T5" fmla="*/ 0 h 72"/>
              </a:gdLst>
              <a:ahLst/>
              <a:cxnLst>
                <a:cxn ang="0">
                  <a:pos x="T0" y="T1"/>
                </a:cxn>
                <a:cxn ang="0">
                  <a:pos x="T2" y="T3"/>
                </a:cxn>
                <a:cxn ang="0">
                  <a:pos x="T4" y="T5"/>
                </a:cxn>
              </a:cxnLst>
              <a:rect l="0" t="0" r="r" b="b"/>
              <a:pathLst>
                <a:path w="24" h="72">
                  <a:moveTo>
                    <a:pt x="0" y="72"/>
                  </a:moveTo>
                  <a:lnTo>
                    <a:pt x="9" y="3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49" name="Freeform 411"/>
            <p:cNvSpPr>
              <a:spLocks noChangeAspect="1"/>
            </p:cNvSpPr>
            <p:nvPr/>
          </p:nvSpPr>
          <p:spPr bwMode="auto">
            <a:xfrm>
              <a:off x="1383" y="1144"/>
              <a:ext cx="22"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50" name="Line 412"/>
            <p:cNvSpPr>
              <a:spLocks noChangeAspect="1" noChangeShapeType="1"/>
            </p:cNvSpPr>
            <p:nvPr/>
          </p:nvSpPr>
          <p:spPr bwMode="auto">
            <a:xfrm flipV="1">
              <a:off x="1405"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51" name="Freeform 413"/>
            <p:cNvSpPr>
              <a:spLocks noChangeAspect="1"/>
            </p:cNvSpPr>
            <p:nvPr/>
          </p:nvSpPr>
          <p:spPr bwMode="auto">
            <a:xfrm>
              <a:off x="1423" y="1063"/>
              <a:ext cx="21" cy="41"/>
            </a:xfrm>
            <a:custGeom>
              <a:avLst/>
              <a:gdLst>
                <a:gd name="T0" fmla="*/ 0 w 28"/>
                <a:gd name="T1" fmla="*/ 72 h 72"/>
                <a:gd name="T2" fmla="*/ 14 w 28"/>
                <a:gd name="T3" fmla="*/ 34 h 72"/>
                <a:gd name="T4" fmla="*/ 28 w 28"/>
                <a:gd name="T5" fmla="*/ 0 h 72"/>
              </a:gdLst>
              <a:ahLst/>
              <a:cxnLst>
                <a:cxn ang="0">
                  <a:pos x="T0" y="T1"/>
                </a:cxn>
                <a:cxn ang="0">
                  <a:pos x="T2" y="T3"/>
                </a:cxn>
                <a:cxn ang="0">
                  <a:pos x="T4" y="T5"/>
                </a:cxn>
              </a:cxnLst>
              <a:rect l="0" t="0" r="r" b="b"/>
              <a:pathLst>
                <a:path w="28" h="72">
                  <a:moveTo>
                    <a:pt x="0" y="72"/>
                  </a:moveTo>
                  <a:lnTo>
                    <a:pt x="14" y="3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52" name="Line 414"/>
            <p:cNvSpPr>
              <a:spLocks noChangeAspect="1" noChangeShapeType="1"/>
            </p:cNvSpPr>
            <p:nvPr/>
          </p:nvSpPr>
          <p:spPr bwMode="auto">
            <a:xfrm flipV="1">
              <a:off x="1444"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53" name="Line 415"/>
            <p:cNvSpPr>
              <a:spLocks noChangeAspect="1" noChangeShapeType="1"/>
            </p:cNvSpPr>
            <p:nvPr/>
          </p:nvSpPr>
          <p:spPr bwMode="auto">
            <a:xfrm flipV="1">
              <a:off x="1462"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54" name="Freeform 416"/>
            <p:cNvSpPr>
              <a:spLocks noChangeAspect="1"/>
            </p:cNvSpPr>
            <p:nvPr/>
          </p:nvSpPr>
          <p:spPr bwMode="auto">
            <a:xfrm>
              <a:off x="1480" y="945"/>
              <a:ext cx="22" cy="40"/>
            </a:xfrm>
            <a:custGeom>
              <a:avLst/>
              <a:gdLst>
                <a:gd name="T0" fmla="*/ 0 w 29"/>
                <a:gd name="T1" fmla="*/ 72 h 72"/>
                <a:gd name="T2" fmla="*/ 15 w 29"/>
                <a:gd name="T3" fmla="*/ 34 h 72"/>
                <a:gd name="T4" fmla="*/ 29 w 29"/>
                <a:gd name="T5" fmla="*/ 0 h 72"/>
              </a:gdLst>
              <a:ahLst/>
              <a:cxnLst>
                <a:cxn ang="0">
                  <a:pos x="T0" y="T1"/>
                </a:cxn>
                <a:cxn ang="0">
                  <a:pos x="T2" y="T3"/>
                </a:cxn>
                <a:cxn ang="0">
                  <a:pos x="T4" y="T5"/>
                </a:cxn>
              </a:cxnLst>
              <a:rect l="0" t="0" r="r" b="b"/>
              <a:pathLst>
                <a:path w="29" h="72">
                  <a:moveTo>
                    <a:pt x="0" y="72"/>
                  </a:moveTo>
                  <a:lnTo>
                    <a:pt x="15"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55" name="Line 417"/>
            <p:cNvSpPr>
              <a:spLocks noChangeAspect="1" noChangeShapeType="1"/>
            </p:cNvSpPr>
            <p:nvPr/>
          </p:nvSpPr>
          <p:spPr bwMode="auto">
            <a:xfrm flipV="1">
              <a:off x="1502"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56" name="Freeform 418"/>
            <p:cNvSpPr>
              <a:spLocks noChangeAspect="1"/>
            </p:cNvSpPr>
            <p:nvPr/>
          </p:nvSpPr>
          <p:spPr bwMode="auto">
            <a:xfrm>
              <a:off x="1520" y="872"/>
              <a:ext cx="22" cy="35"/>
            </a:xfrm>
            <a:custGeom>
              <a:avLst/>
              <a:gdLst>
                <a:gd name="T0" fmla="*/ 0 w 29"/>
                <a:gd name="T1" fmla="*/ 62 h 62"/>
                <a:gd name="T2" fmla="*/ 14 w 29"/>
                <a:gd name="T3" fmla="*/ 28 h 62"/>
                <a:gd name="T4" fmla="*/ 29 w 29"/>
                <a:gd name="T5" fmla="*/ 0 h 62"/>
              </a:gdLst>
              <a:ahLst/>
              <a:cxnLst>
                <a:cxn ang="0">
                  <a:pos x="T0" y="T1"/>
                </a:cxn>
                <a:cxn ang="0">
                  <a:pos x="T2" y="T3"/>
                </a:cxn>
                <a:cxn ang="0">
                  <a:pos x="T4" y="T5"/>
                </a:cxn>
              </a:cxnLst>
              <a:rect l="0" t="0" r="r" b="b"/>
              <a:pathLst>
                <a:path w="29" h="62">
                  <a:moveTo>
                    <a:pt x="0" y="62"/>
                  </a:moveTo>
                  <a:lnTo>
                    <a:pt x="14" y="28"/>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57" name="Line 419"/>
            <p:cNvSpPr>
              <a:spLocks noChangeAspect="1" noChangeShapeType="1"/>
            </p:cNvSpPr>
            <p:nvPr/>
          </p:nvSpPr>
          <p:spPr bwMode="auto">
            <a:xfrm flipV="1">
              <a:off x="1542"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58" name="Line 420"/>
            <p:cNvSpPr>
              <a:spLocks noChangeAspect="1" noChangeShapeType="1"/>
            </p:cNvSpPr>
            <p:nvPr/>
          </p:nvSpPr>
          <p:spPr bwMode="auto">
            <a:xfrm flipV="1">
              <a:off x="1560"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59" name="Freeform 421"/>
            <p:cNvSpPr>
              <a:spLocks noChangeAspect="1"/>
            </p:cNvSpPr>
            <p:nvPr/>
          </p:nvSpPr>
          <p:spPr bwMode="auto">
            <a:xfrm>
              <a:off x="1578" y="769"/>
              <a:ext cx="22" cy="33"/>
            </a:xfrm>
            <a:custGeom>
              <a:avLst/>
              <a:gdLst>
                <a:gd name="T0" fmla="*/ 0 w 29"/>
                <a:gd name="T1" fmla="*/ 58 h 58"/>
                <a:gd name="T2" fmla="*/ 14 w 29"/>
                <a:gd name="T3" fmla="*/ 29 h 58"/>
                <a:gd name="T4" fmla="*/ 29 w 29"/>
                <a:gd name="T5" fmla="*/ 0 h 58"/>
              </a:gdLst>
              <a:ahLst/>
              <a:cxnLst>
                <a:cxn ang="0">
                  <a:pos x="T0" y="T1"/>
                </a:cxn>
                <a:cxn ang="0">
                  <a:pos x="T2" y="T3"/>
                </a:cxn>
                <a:cxn ang="0">
                  <a:pos x="T4" y="T5"/>
                </a:cxn>
              </a:cxnLst>
              <a:rect l="0" t="0" r="r" b="b"/>
              <a:pathLst>
                <a:path w="29" h="58">
                  <a:moveTo>
                    <a:pt x="0" y="58"/>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60" name="Line 422"/>
            <p:cNvSpPr>
              <a:spLocks noChangeAspect="1" noChangeShapeType="1"/>
            </p:cNvSpPr>
            <p:nvPr/>
          </p:nvSpPr>
          <p:spPr bwMode="auto">
            <a:xfrm flipV="1">
              <a:off x="1600"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61" name="Freeform 423"/>
            <p:cNvSpPr>
              <a:spLocks noChangeAspect="1"/>
            </p:cNvSpPr>
            <p:nvPr/>
          </p:nvSpPr>
          <p:spPr bwMode="auto">
            <a:xfrm>
              <a:off x="1618" y="712"/>
              <a:ext cx="21" cy="27"/>
            </a:xfrm>
            <a:custGeom>
              <a:avLst/>
              <a:gdLst>
                <a:gd name="T0" fmla="*/ 0 w 28"/>
                <a:gd name="T1" fmla="*/ 48 h 48"/>
                <a:gd name="T2" fmla="*/ 14 w 28"/>
                <a:gd name="T3" fmla="*/ 24 h 48"/>
                <a:gd name="T4" fmla="*/ 28 w 28"/>
                <a:gd name="T5" fmla="*/ 0 h 48"/>
              </a:gdLst>
              <a:ahLst/>
              <a:cxnLst>
                <a:cxn ang="0">
                  <a:pos x="T0" y="T1"/>
                </a:cxn>
                <a:cxn ang="0">
                  <a:pos x="T2" y="T3"/>
                </a:cxn>
                <a:cxn ang="0">
                  <a:pos x="T4" y="T5"/>
                </a:cxn>
              </a:cxnLst>
              <a:rect l="0" t="0" r="r" b="b"/>
              <a:pathLst>
                <a:path w="28" h="48">
                  <a:moveTo>
                    <a:pt x="0" y="48"/>
                  </a:moveTo>
                  <a:lnTo>
                    <a:pt x="14" y="2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62" name="Freeform 424"/>
            <p:cNvSpPr>
              <a:spLocks noChangeAspect="1"/>
            </p:cNvSpPr>
            <p:nvPr/>
          </p:nvSpPr>
          <p:spPr bwMode="auto">
            <a:xfrm>
              <a:off x="1639" y="686"/>
              <a:ext cx="18" cy="26"/>
            </a:xfrm>
            <a:custGeom>
              <a:avLst/>
              <a:gdLst>
                <a:gd name="T0" fmla="*/ 0 w 24"/>
                <a:gd name="T1" fmla="*/ 47 h 47"/>
                <a:gd name="T2" fmla="*/ 10 w 24"/>
                <a:gd name="T3" fmla="*/ 24 h 47"/>
                <a:gd name="T4" fmla="*/ 24 w 24"/>
                <a:gd name="T5" fmla="*/ 0 h 47"/>
              </a:gdLst>
              <a:ahLst/>
              <a:cxnLst>
                <a:cxn ang="0">
                  <a:pos x="T0" y="T1"/>
                </a:cxn>
                <a:cxn ang="0">
                  <a:pos x="T2" y="T3"/>
                </a:cxn>
                <a:cxn ang="0">
                  <a:pos x="T4" y="T5"/>
                </a:cxn>
              </a:cxnLst>
              <a:rect l="0" t="0" r="r" b="b"/>
              <a:pathLst>
                <a:path w="24" h="47">
                  <a:moveTo>
                    <a:pt x="0" y="47"/>
                  </a:moveTo>
                  <a:lnTo>
                    <a:pt x="10" y="2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63" name="Freeform 425"/>
            <p:cNvSpPr>
              <a:spLocks noChangeAspect="1"/>
            </p:cNvSpPr>
            <p:nvPr/>
          </p:nvSpPr>
          <p:spPr bwMode="auto">
            <a:xfrm>
              <a:off x="1657" y="664"/>
              <a:ext cx="21" cy="22"/>
            </a:xfrm>
            <a:custGeom>
              <a:avLst/>
              <a:gdLst>
                <a:gd name="T0" fmla="*/ 0 w 29"/>
                <a:gd name="T1" fmla="*/ 39 h 39"/>
                <a:gd name="T2" fmla="*/ 15 w 29"/>
                <a:gd name="T3" fmla="*/ 19 h 39"/>
                <a:gd name="T4" fmla="*/ 29 w 29"/>
                <a:gd name="T5" fmla="*/ 0 h 39"/>
              </a:gdLst>
              <a:ahLst/>
              <a:cxnLst>
                <a:cxn ang="0">
                  <a:pos x="T0" y="T1"/>
                </a:cxn>
                <a:cxn ang="0">
                  <a:pos x="T2" y="T3"/>
                </a:cxn>
                <a:cxn ang="0">
                  <a:pos x="T4" y="T5"/>
                </a:cxn>
              </a:cxnLst>
              <a:rect l="0" t="0" r="r" b="b"/>
              <a:pathLst>
                <a:path w="29" h="39">
                  <a:moveTo>
                    <a:pt x="0" y="39"/>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64" name="Freeform 426"/>
            <p:cNvSpPr>
              <a:spLocks noChangeAspect="1"/>
            </p:cNvSpPr>
            <p:nvPr/>
          </p:nvSpPr>
          <p:spPr bwMode="auto">
            <a:xfrm>
              <a:off x="1678" y="643"/>
              <a:ext cx="18" cy="21"/>
            </a:xfrm>
            <a:custGeom>
              <a:avLst/>
              <a:gdLst>
                <a:gd name="T0" fmla="*/ 0 w 24"/>
                <a:gd name="T1" fmla="*/ 38 h 38"/>
                <a:gd name="T2" fmla="*/ 15 w 24"/>
                <a:gd name="T3" fmla="*/ 19 h 38"/>
                <a:gd name="T4" fmla="*/ 24 w 24"/>
                <a:gd name="T5" fmla="*/ 0 h 38"/>
              </a:gdLst>
              <a:ahLst/>
              <a:cxnLst>
                <a:cxn ang="0">
                  <a:pos x="T0" y="T1"/>
                </a:cxn>
                <a:cxn ang="0">
                  <a:pos x="T2" y="T3"/>
                </a:cxn>
                <a:cxn ang="0">
                  <a:pos x="T4" y="T5"/>
                </a:cxn>
              </a:cxnLst>
              <a:rect l="0" t="0" r="r" b="b"/>
              <a:pathLst>
                <a:path w="24" h="38">
                  <a:moveTo>
                    <a:pt x="0" y="38"/>
                  </a:moveTo>
                  <a:lnTo>
                    <a:pt x="15" y="19"/>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65" name="Freeform 427"/>
            <p:cNvSpPr>
              <a:spLocks noChangeAspect="1"/>
            </p:cNvSpPr>
            <p:nvPr/>
          </p:nvSpPr>
          <p:spPr bwMode="auto">
            <a:xfrm>
              <a:off x="1696" y="626"/>
              <a:ext cx="18" cy="17"/>
            </a:xfrm>
            <a:custGeom>
              <a:avLst/>
              <a:gdLst>
                <a:gd name="T0" fmla="*/ 0 w 24"/>
                <a:gd name="T1" fmla="*/ 29 h 29"/>
                <a:gd name="T2" fmla="*/ 10 w 24"/>
                <a:gd name="T3" fmla="*/ 14 h 29"/>
                <a:gd name="T4" fmla="*/ 24 w 24"/>
                <a:gd name="T5" fmla="*/ 0 h 29"/>
              </a:gdLst>
              <a:ahLst/>
              <a:cxnLst>
                <a:cxn ang="0">
                  <a:pos x="T0" y="T1"/>
                </a:cxn>
                <a:cxn ang="0">
                  <a:pos x="T2" y="T3"/>
                </a:cxn>
                <a:cxn ang="0">
                  <a:pos x="T4" y="T5"/>
                </a:cxn>
              </a:cxnLst>
              <a:rect l="0" t="0" r="r" b="b"/>
              <a:pathLst>
                <a:path w="24" h="29">
                  <a:moveTo>
                    <a:pt x="0" y="29"/>
                  </a:moveTo>
                  <a:lnTo>
                    <a:pt x="10" y="1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66" name="Freeform 428"/>
            <p:cNvSpPr>
              <a:spLocks noChangeAspect="1"/>
            </p:cNvSpPr>
            <p:nvPr/>
          </p:nvSpPr>
          <p:spPr bwMode="auto">
            <a:xfrm>
              <a:off x="1714" y="610"/>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67" name="Line 429"/>
            <p:cNvSpPr>
              <a:spLocks noChangeAspect="1" noChangeShapeType="1"/>
            </p:cNvSpPr>
            <p:nvPr/>
          </p:nvSpPr>
          <p:spPr bwMode="auto">
            <a:xfrm flipV="1">
              <a:off x="1736"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68" name="Freeform 430"/>
            <p:cNvSpPr>
              <a:spLocks noChangeAspect="1"/>
            </p:cNvSpPr>
            <p:nvPr/>
          </p:nvSpPr>
          <p:spPr bwMode="auto">
            <a:xfrm>
              <a:off x="1754" y="591"/>
              <a:ext cx="22" cy="8"/>
            </a:xfrm>
            <a:custGeom>
              <a:avLst/>
              <a:gdLst>
                <a:gd name="T0" fmla="*/ 0 w 29"/>
                <a:gd name="T1" fmla="*/ 14 h 14"/>
                <a:gd name="T2" fmla="*/ 14 w 29"/>
                <a:gd name="T3" fmla="*/ 4 h 14"/>
                <a:gd name="T4" fmla="*/ 29 w 29"/>
                <a:gd name="T5" fmla="*/ 0 h 14"/>
              </a:gdLst>
              <a:ahLst/>
              <a:cxnLst>
                <a:cxn ang="0">
                  <a:pos x="T0" y="T1"/>
                </a:cxn>
                <a:cxn ang="0">
                  <a:pos x="T2" y="T3"/>
                </a:cxn>
                <a:cxn ang="0">
                  <a:pos x="T4" y="T5"/>
                </a:cxn>
              </a:cxnLst>
              <a:rect l="0" t="0" r="r" b="b"/>
              <a:pathLst>
                <a:path w="29" h="14">
                  <a:moveTo>
                    <a:pt x="0" y="14"/>
                  </a:moveTo>
                  <a:lnTo>
                    <a:pt x="14" y="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69" name="Freeform 431"/>
            <p:cNvSpPr>
              <a:spLocks noChangeAspect="1"/>
            </p:cNvSpPr>
            <p:nvPr/>
          </p:nvSpPr>
          <p:spPr bwMode="auto">
            <a:xfrm>
              <a:off x="1776" y="586"/>
              <a:ext cx="18" cy="5"/>
            </a:xfrm>
            <a:custGeom>
              <a:avLst/>
              <a:gdLst>
                <a:gd name="T0" fmla="*/ 0 w 24"/>
                <a:gd name="T1" fmla="*/ 10 h 10"/>
                <a:gd name="T2" fmla="*/ 14 w 24"/>
                <a:gd name="T3" fmla="*/ 5 h 10"/>
                <a:gd name="T4" fmla="*/ 24 w 24"/>
                <a:gd name="T5" fmla="*/ 0 h 10"/>
              </a:gdLst>
              <a:ahLst/>
              <a:cxnLst>
                <a:cxn ang="0">
                  <a:pos x="T0" y="T1"/>
                </a:cxn>
                <a:cxn ang="0">
                  <a:pos x="T2" y="T3"/>
                </a:cxn>
                <a:cxn ang="0">
                  <a:pos x="T4" y="T5"/>
                </a:cxn>
              </a:cxnLst>
              <a:rect l="0" t="0" r="r" b="b"/>
              <a:pathLst>
                <a:path w="24" h="10">
                  <a:moveTo>
                    <a:pt x="0" y="10"/>
                  </a:moveTo>
                  <a:lnTo>
                    <a:pt x="14" y="5"/>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70" name="Freeform 432"/>
            <p:cNvSpPr>
              <a:spLocks noChangeAspect="1"/>
            </p:cNvSpPr>
            <p:nvPr/>
          </p:nvSpPr>
          <p:spPr bwMode="auto">
            <a:xfrm>
              <a:off x="1794" y="586"/>
              <a:ext cx="18" cy="0"/>
            </a:xfrm>
            <a:custGeom>
              <a:avLst/>
              <a:gdLst>
                <a:gd name="T0" fmla="*/ 0 w 24"/>
                <a:gd name="T1" fmla="*/ 9 w 24"/>
                <a:gd name="T2" fmla="*/ 24 w 24"/>
              </a:gdLst>
              <a:ahLst/>
              <a:cxnLst>
                <a:cxn ang="0">
                  <a:pos x="T0" y="0"/>
                </a:cxn>
                <a:cxn ang="0">
                  <a:pos x="T1" y="0"/>
                </a:cxn>
                <a:cxn ang="0">
                  <a:pos x="T2" y="0"/>
                </a:cxn>
              </a:cxnLst>
              <a:rect l="0" t="0" r="r" b="b"/>
              <a:pathLst>
                <a:path w="24">
                  <a:moveTo>
                    <a:pt x="0" y="0"/>
                  </a:moveTo>
                  <a:lnTo>
                    <a:pt x="9"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71" name="Freeform 433"/>
            <p:cNvSpPr>
              <a:spLocks noChangeAspect="1"/>
            </p:cNvSpPr>
            <p:nvPr/>
          </p:nvSpPr>
          <p:spPr bwMode="auto">
            <a:xfrm>
              <a:off x="1812" y="586"/>
              <a:ext cx="21" cy="0"/>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72" name="Freeform 434"/>
            <p:cNvSpPr>
              <a:spLocks noChangeAspect="1"/>
            </p:cNvSpPr>
            <p:nvPr/>
          </p:nvSpPr>
          <p:spPr bwMode="auto">
            <a:xfrm>
              <a:off x="1833" y="586"/>
              <a:ext cx="18" cy="5"/>
            </a:xfrm>
            <a:custGeom>
              <a:avLst/>
              <a:gdLst>
                <a:gd name="T0" fmla="*/ 0 w 24"/>
                <a:gd name="T1" fmla="*/ 0 h 10"/>
                <a:gd name="T2" fmla="*/ 10 w 24"/>
                <a:gd name="T3" fmla="*/ 5 h 10"/>
                <a:gd name="T4" fmla="*/ 24 w 24"/>
                <a:gd name="T5" fmla="*/ 10 h 10"/>
              </a:gdLst>
              <a:ahLst/>
              <a:cxnLst>
                <a:cxn ang="0">
                  <a:pos x="T0" y="T1"/>
                </a:cxn>
                <a:cxn ang="0">
                  <a:pos x="T2" y="T3"/>
                </a:cxn>
                <a:cxn ang="0">
                  <a:pos x="T4" y="T5"/>
                </a:cxn>
              </a:cxnLst>
              <a:rect l="0" t="0" r="r" b="b"/>
              <a:pathLst>
                <a:path w="24" h="10">
                  <a:moveTo>
                    <a:pt x="0" y="0"/>
                  </a:moveTo>
                  <a:lnTo>
                    <a:pt x="10" y="5"/>
                  </a:lnTo>
                  <a:lnTo>
                    <a:pt x="24"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73" name="Freeform 435"/>
            <p:cNvSpPr>
              <a:spLocks noChangeAspect="1"/>
            </p:cNvSpPr>
            <p:nvPr/>
          </p:nvSpPr>
          <p:spPr bwMode="auto">
            <a:xfrm>
              <a:off x="1851" y="591"/>
              <a:ext cx="22" cy="8"/>
            </a:xfrm>
            <a:custGeom>
              <a:avLst/>
              <a:gdLst>
                <a:gd name="T0" fmla="*/ 0 w 29"/>
                <a:gd name="T1" fmla="*/ 0 h 14"/>
                <a:gd name="T2" fmla="*/ 15 w 29"/>
                <a:gd name="T3" fmla="*/ 4 h 14"/>
                <a:gd name="T4" fmla="*/ 29 w 29"/>
                <a:gd name="T5" fmla="*/ 14 h 14"/>
              </a:gdLst>
              <a:ahLst/>
              <a:cxnLst>
                <a:cxn ang="0">
                  <a:pos x="T0" y="T1"/>
                </a:cxn>
                <a:cxn ang="0">
                  <a:pos x="T2" y="T3"/>
                </a:cxn>
                <a:cxn ang="0">
                  <a:pos x="T4" y="T5"/>
                </a:cxn>
              </a:cxnLst>
              <a:rect l="0" t="0" r="r" b="b"/>
              <a:pathLst>
                <a:path w="29" h="14">
                  <a:moveTo>
                    <a:pt x="0" y="0"/>
                  </a:moveTo>
                  <a:lnTo>
                    <a:pt x="15" y="4"/>
                  </a:lnTo>
                  <a:lnTo>
                    <a:pt x="29" y="1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74" name="Line 436"/>
            <p:cNvSpPr>
              <a:spLocks noChangeAspect="1" noChangeShapeType="1"/>
            </p:cNvSpPr>
            <p:nvPr/>
          </p:nvSpPr>
          <p:spPr bwMode="auto">
            <a:xfrm>
              <a:off x="1873"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75" name="Freeform 437"/>
            <p:cNvSpPr>
              <a:spLocks noChangeAspect="1"/>
            </p:cNvSpPr>
            <p:nvPr/>
          </p:nvSpPr>
          <p:spPr bwMode="auto">
            <a:xfrm>
              <a:off x="1891" y="610"/>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76" name="Freeform 438"/>
            <p:cNvSpPr>
              <a:spLocks noChangeAspect="1"/>
            </p:cNvSpPr>
            <p:nvPr/>
          </p:nvSpPr>
          <p:spPr bwMode="auto">
            <a:xfrm>
              <a:off x="1913" y="626"/>
              <a:ext cx="18" cy="17"/>
            </a:xfrm>
            <a:custGeom>
              <a:avLst/>
              <a:gdLst>
                <a:gd name="T0" fmla="*/ 0 w 24"/>
                <a:gd name="T1" fmla="*/ 0 h 29"/>
                <a:gd name="T2" fmla="*/ 14 w 24"/>
                <a:gd name="T3" fmla="*/ 14 h 29"/>
                <a:gd name="T4" fmla="*/ 24 w 24"/>
                <a:gd name="T5" fmla="*/ 29 h 29"/>
              </a:gdLst>
              <a:ahLst/>
              <a:cxnLst>
                <a:cxn ang="0">
                  <a:pos x="T0" y="T1"/>
                </a:cxn>
                <a:cxn ang="0">
                  <a:pos x="T2" y="T3"/>
                </a:cxn>
                <a:cxn ang="0">
                  <a:pos x="T4" y="T5"/>
                </a:cxn>
              </a:cxnLst>
              <a:rect l="0" t="0" r="r" b="b"/>
              <a:pathLst>
                <a:path w="24" h="29">
                  <a:moveTo>
                    <a:pt x="0" y="0"/>
                  </a:moveTo>
                  <a:lnTo>
                    <a:pt x="14" y="14"/>
                  </a:lnTo>
                  <a:lnTo>
                    <a:pt x="24"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77" name="Freeform 439"/>
            <p:cNvSpPr>
              <a:spLocks noChangeAspect="1"/>
            </p:cNvSpPr>
            <p:nvPr/>
          </p:nvSpPr>
          <p:spPr bwMode="auto">
            <a:xfrm>
              <a:off x="1931" y="643"/>
              <a:ext cx="18" cy="21"/>
            </a:xfrm>
            <a:custGeom>
              <a:avLst/>
              <a:gdLst>
                <a:gd name="T0" fmla="*/ 0 w 24"/>
                <a:gd name="T1" fmla="*/ 0 h 38"/>
                <a:gd name="T2" fmla="*/ 9 w 24"/>
                <a:gd name="T3" fmla="*/ 19 h 38"/>
                <a:gd name="T4" fmla="*/ 24 w 24"/>
                <a:gd name="T5" fmla="*/ 38 h 38"/>
              </a:gdLst>
              <a:ahLst/>
              <a:cxnLst>
                <a:cxn ang="0">
                  <a:pos x="T0" y="T1"/>
                </a:cxn>
                <a:cxn ang="0">
                  <a:pos x="T2" y="T3"/>
                </a:cxn>
                <a:cxn ang="0">
                  <a:pos x="T4" y="T5"/>
                </a:cxn>
              </a:cxnLst>
              <a:rect l="0" t="0" r="r" b="b"/>
              <a:pathLst>
                <a:path w="24" h="38">
                  <a:moveTo>
                    <a:pt x="0" y="0"/>
                  </a:moveTo>
                  <a:lnTo>
                    <a:pt x="9" y="19"/>
                  </a:lnTo>
                  <a:lnTo>
                    <a:pt x="24" y="3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78" name="Freeform 440"/>
            <p:cNvSpPr>
              <a:spLocks noChangeAspect="1"/>
            </p:cNvSpPr>
            <p:nvPr/>
          </p:nvSpPr>
          <p:spPr bwMode="auto">
            <a:xfrm>
              <a:off x="1949" y="664"/>
              <a:ext cx="21" cy="22"/>
            </a:xfrm>
            <a:custGeom>
              <a:avLst/>
              <a:gdLst>
                <a:gd name="T0" fmla="*/ 0 w 29"/>
                <a:gd name="T1" fmla="*/ 0 h 39"/>
                <a:gd name="T2" fmla="*/ 14 w 29"/>
                <a:gd name="T3" fmla="*/ 19 h 39"/>
                <a:gd name="T4" fmla="*/ 29 w 29"/>
                <a:gd name="T5" fmla="*/ 39 h 39"/>
              </a:gdLst>
              <a:ahLst/>
              <a:cxnLst>
                <a:cxn ang="0">
                  <a:pos x="T0" y="T1"/>
                </a:cxn>
                <a:cxn ang="0">
                  <a:pos x="T2" y="T3"/>
                </a:cxn>
                <a:cxn ang="0">
                  <a:pos x="T4" y="T5"/>
                </a:cxn>
              </a:cxnLst>
              <a:rect l="0" t="0" r="r" b="b"/>
              <a:pathLst>
                <a:path w="29" h="39">
                  <a:moveTo>
                    <a:pt x="0" y="0"/>
                  </a:moveTo>
                  <a:lnTo>
                    <a:pt x="14" y="19"/>
                  </a:lnTo>
                  <a:lnTo>
                    <a:pt x="29" y="3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79" name="Freeform 441"/>
            <p:cNvSpPr>
              <a:spLocks noChangeAspect="1"/>
            </p:cNvSpPr>
            <p:nvPr/>
          </p:nvSpPr>
          <p:spPr bwMode="auto">
            <a:xfrm>
              <a:off x="1970" y="686"/>
              <a:ext cx="18" cy="26"/>
            </a:xfrm>
            <a:custGeom>
              <a:avLst/>
              <a:gdLst>
                <a:gd name="T0" fmla="*/ 0 w 24"/>
                <a:gd name="T1" fmla="*/ 0 h 47"/>
                <a:gd name="T2" fmla="*/ 9 w 24"/>
                <a:gd name="T3" fmla="*/ 24 h 47"/>
                <a:gd name="T4" fmla="*/ 24 w 24"/>
                <a:gd name="T5" fmla="*/ 47 h 47"/>
              </a:gdLst>
              <a:ahLst/>
              <a:cxnLst>
                <a:cxn ang="0">
                  <a:pos x="T0" y="T1"/>
                </a:cxn>
                <a:cxn ang="0">
                  <a:pos x="T2" y="T3"/>
                </a:cxn>
                <a:cxn ang="0">
                  <a:pos x="T4" y="T5"/>
                </a:cxn>
              </a:cxnLst>
              <a:rect l="0" t="0" r="r" b="b"/>
              <a:pathLst>
                <a:path w="24" h="47">
                  <a:moveTo>
                    <a:pt x="0" y="0"/>
                  </a:moveTo>
                  <a:lnTo>
                    <a:pt x="9" y="24"/>
                  </a:lnTo>
                  <a:lnTo>
                    <a:pt x="24" y="4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80" name="Freeform 442"/>
            <p:cNvSpPr>
              <a:spLocks noChangeAspect="1"/>
            </p:cNvSpPr>
            <p:nvPr/>
          </p:nvSpPr>
          <p:spPr bwMode="auto">
            <a:xfrm>
              <a:off x="1988" y="712"/>
              <a:ext cx="21" cy="27"/>
            </a:xfrm>
            <a:custGeom>
              <a:avLst/>
              <a:gdLst>
                <a:gd name="T0" fmla="*/ 0 w 28"/>
                <a:gd name="T1" fmla="*/ 0 h 48"/>
                <a:gd name="T2" fmla="*/ 14 w 28"/>
                <a:gd name="T3" fmla="*/ 24 h 48"/>
                <a:gd name="T4" fmla="*/ 28 w 28"/>
                <a:gd name="T5" fmla="*/ 48 h 48"/>
              </a:gdLst>
              <a:ahLst/>
              <a:cxnLst>
                <a:cxn ang="0">
                  <a:pos x="T0" y="T1"/>
                </a:cxn>
                <a:cxn ang="0">
                  <a:pos x="T2" y="T3"/>
                </a:cxn>
                <a:cxn ang="0">
                  <a:pos x="T4" y="T5"/>
                </a:cxn>
              </a:cxnLst>
              <a:rect l="0" t="0" r="r" b="b"/>
              <a:pathLst>
                <a:path w="28" h="48">
                  <a:moveTo>
                    <a:pt x="0" y="0"/>
                  </a:moveTo>
                  <a:lnTo>
                    <a:pt x="14" y="24"/>
                  </a:lnTo>
                  <a:lnTo>
                    <a:pt x="28"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81" name="Line 443"/>
            <p:cNvSpPr>
              <a:spLocks noChangeAspect="1" noChangeShapeType="1"/>
            </p:cNvSpPr>
            <p:nvPr/>
          </p:nvSpPr>
          <p:spPr bwMode="auto">
            <a:xfrm>
              <a:off x="2009"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82" name="Freeform 444"/>
            <p:cNvSpPr>
              <a:spLocks noChangeAspect="1"/>
            </p:cNvSpPr>
            <p:nvPr/>
          </p:nvSpPr>
          <p:spPr bwMode="auto">
            <a:xfrm>
              <a:off x="2027" y="769"/>
              <a:ext cx="22" cy="33"/>
            </a:xfrm>
            <a:custGeom>
              <a:avLst/>
              <a:gdLst>
                <a:gd name="T0" fmla="*/ 0 w 29"/>
                <a:gd name="T1" fmla="*/ 0 h 58"/>
                <a:gd name="T2" fmla="*/ 15 w 29"/>
                <a:gd name="T3" fmla="*/ 29 h 58"/>
                <a:gd name="T4" fmla="*/ 29 w 29"/>
                <a:gd name="T5" fmla="*/ 58 h 58"/>
              </a:gdLst>
              <a:ahLst/>
              <a:cxnLst>
                <a:cxn ang="0">
                  <a:pos x="T0" y="T1"/>
                </a:cxn>
                <a:cxn ang="0">
                  <a:pos x="T2" y="T3"/>
                </a:cxn>
                <a:cxn ang="0">
                  <a:pos x="T4" y="T5"/>
                </a:cxn>
              </a:cxnLst>
              <a:rect l="0" t="0" r="r" b="b"/>
              <a:pathLst>
                <a:path w="29" h="58">
                  <a:moveTo>
                    <a:pt x="0" y="0"/>
                  </a:moveTo>
                  <a:lnTo>
                    <a:pt x="15"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83" name="Line 445"/>
            <p:cNvSpPr>
              <a:spLocks noChangeAspect="1" noChangeShapeType="1"/>
            </p:cNvSpPr>
            <p:nvPr/>
          </p:nvSpPr>
          <p:spPr bwMode="auto">
            <a:xfrm>
              <a:off x="2049"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84" name="Line 446"/>
            <p:cNvSpPr>
              <a:spLocks noChangeAspect="1" noChangeShapeType="1"/>
            </p:cNvSpPr>
            <p:nvPr/>
          </p:nvSpPr>
          <p:spPr bwMode="auto">
            <a:xfrm>
              <a:off x="2067"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85" name="Freeform 447"/>
            <p:cNvSpPr>
              <a:spLocks noChangeAspect="1"/>
            </p:cNvSpPr>
            <p:nvPr/>
          </p:nvSpPr>
          <p:spPr bwMode="auto">
            <a:xfrm>
              <a:off x="2085" y="872"/>
              <a:ext cx="22" cy="35"/>
            </a:xfrm>
            <a:custGeom>
              <a:avLst/>
              <a:gdLst>
                <a:gd name="T0" fmla="*/ 0 w 29"/>
                <a:gd name="T1" fmla="*/ 0 h 62"/>
                <a:gd name="T2" fmla="*/ 15 w 29"/>
                <a:gd name="T3" fmla="*/ 28 h 62"/>
                <a:gd name="T4" fmla="*/ 29 w 29"/>
                <a:gd name="T5" fmla="*/ 62 h 62"/>
              </a:gdLst>
              <a:ahLst/>
              <a:cxnLst>
                <a:cxn ang="0">
                  <a:pos x="T0" y="T1"/>
                </a:cxn>
                <a:cxn ang="0">
                  <a:pos x="T2" y="T3"/>
                </a:cxn>
                <a:cxn ang="0">
                  <a:pos x="T4" y="T5"/>
                </a:cxn>
              </a:cxnLst>
              <a:rect l="0" t="0" r="r" b="b"/>
              <a:pathLst>
                <a:path w="29" h="62">
                  <a:moveTo>
                    <a:pt x="0" y="0"/>
                  </a:moveTo>
                  <a:lnTo>
                    <a:pt x="15" y="28"/>
                  </a:lnTo>
                  <a:lnTo>
                    <a:pt x="29" y="6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86" name="Line 448"/>
            <p:cNvSpPr>
              <a:spLocks noChangeAspect="1" noChangeShapeType="1"/>
            </p:cNvSpPr>
            <p:nvPr/>
          </p:nvSpPr>
          <p:spPr bwMode="auto">
            <a:xfrm>
              <a:off x="2107"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87" name="Freeform 449"/>
            <p:cNvSpPr>
              <a:spLocks noChangeAspect="1"/>
            </p:cNvSpPr>
            <p:nvPr/>
          </p:nvSpPr>
          <p:spPr bwMode="auto">
            <a:xfrm>
              <a:off x="2125" y="945"/>
              <a:ext cx="22" cy="40"/>
            </a:xfrm>
            <a:custGeom>
              <a:avLst/>
              <a:gdLst>
                <a:gd name="T0" fmla="*/ 0 w 29"/>
                <a:gd name="T1" fmla="*/ 0 h 72"/>
                <a:gd name="T2" fmla="*/ 14 w 29"/>
                <a:gd name="T3" fmla="*/ 34 h 72"/>
                <a:gd name="T4" fmla="*/ 29 w 29"/>
                <a:gd name="T5" fmla="*/ 72 h 72"/>
              </a:gdLst>
              <a:ahLst/>
              <a:cxnLst>
                <a:cxn ang="0">
                  <a:pos x="T0" y="T1"/>
                </a:cxn>
                <a:cxn ang="0">
                  <a:pos x="T2" y="T3"/>
                </a:cxn>
                <a:cxn ang="0">
                  <a:pos x="T4" y="T5"/>
                </a:cxn>
              </a:cxnLst>
              <a:rect l="0" t="0" r="r" b="b"/>
              <a:pathLst>
                <a:path w="29" h="72">
                  <a:moveTo>
                    <a:pt x="0" y="0"/>
                  </a:moveTo>
                  <a:lnTo>
                    <a:pt x="14" y="34"/>
                  </a:lnTo>
                  <a:lnTo>
                    <a:pt x="29"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88" name="Line 450"/>
            <p:cNvSpPr>
              <a:spLocks noChangeAspect="1" noChangeShapeType="1"/>
            </p:cNvSpPr>
            <p:nvPr/>
          </p:nvSpPr>
          <p:spPr bwMode="auto">
            <a:xfrm>
              <a:off x="2147"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89" name="Line 451"/>
            <p:cNvSpPr>
              <a:spLocks noChangeAspect="1" noChangeShapeType="1"/>
            </p:cNvSpPr>
            <p:nvPr/>
          </p:nvSpPr>
          <p:spPr bwMode="auto">
            <a:xfrm>
              <a:off x="2165"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90" name="Freeform 452"/>
            <p:cNvSpPr>
              <a:spLocks noChangeAspect="1"/>
            </p:cNvSpPr>
            <p:nvPr/>
          </p:nvSpPr>
          <p:spPr bwMode="auto">
            <a:xfrm>
              <a:off x="2183" y="1063"/>
              <a:ext cx="21" cy="41"/>
            </a:xfrm>
            <a:custGeom>
              <a:avLst/>
              <a:gdLst>
                <a:gd name="T0" fmla="*/ 0 w 28"/>
                <a:gd name="T1" fmla="*/ 0 h 72"/>
                <a:gd name="T2" fmla="*/ 14 w 28"/>
                <a:gd name="T3" fmla="*/ 34 h 72"/>
                <a:gd name="T4" fmla="*/ 28 w 28"/>
                <a:gd name="T5" fmla="*/ 72 h 72"/>
              </a:gdLst>
              <a:ahLst/>
              <a:cxnLst>
                <a:cxn ang="0">
                  <a:pos x="T0" y="T1"/>
                </a:cxn>
                <a:cxn ang="0">
                  <a:pos x="T2" y="T3"/>
                </a:cxn>
                <a:cxn ang="0">
                  <a:pos x="T4" y="T5"/>
                </a:cxn>
              </a:cxnLst>
              <a:rect l="0" t="0" r="r" b="b"/>
              <a:pathLst>
                <a:path w="28" h="72">
                  <a:moveTo>
                    <a:pt x="0" y="0"/>
                  </a:moveTo>
                  <a:lnTo>
                    <a:pt x="14" y="34"/>
                  </a:lnTo>
                  <a:lnTo>
                    <a:pt x="28"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91" name="Line 453"/>
            <p:cNvSpPr>
              <a:spLocks noChangeAspect="1" noChangeShapeType="1"/>
            </p:cNvSpPr>
            <p:nvPr/>
          </p:nvSpPr>
          <p:spPr bwMode="auto">
            <a:xfrm>
              <a:off x="2204"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92" name="Freeform 454"/>
            <p:cNvSpPr>
              <a:spLocks noChangeAspect="1"/>
            </p:cNvSpPr>
            <p:nvPr/>
          </p:nvSpPr>
          <p:spPr bwMode="auto">
            <a:xfrm>
              <a:off x="2222" y="1144"/>
              <a:ext cx="22"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93" name="Freeform 455"/>
            <p:cNvSpPr>
              <a:spLocks noChangeAspect="1"/>
            </p:cNvSpPr>
            <p:nvPr/>
          </p:nvSpPr>
          <p:spPr bwMode="auto">
            <a:xfrm>
              <a:off x="2244" y="1182"/>
              <a:ext cx="18" cy="40"/>
            </a:xfrm>
            <a:custGeom>
              <a:avLst/>
              <a:gdLst>
                <a:gd name="T0" fmla="*/ 0 w 24"/>
                <a:gd name="T1" fmla="*/ 0 h 72"/>
                <a:gd name="T2" fmla="*/ 10 w 24"/>
                <a:gd name="T3" fmla="*/ 34 h 72"/>
                <a:gd name="T4" fmla="*/ 24 w 24"/>
                <a:gd name="T5" fmla="*/ 72 h 72"/>
              </a:gdLst>
              <a:ahLst/>
              <a:cxnLst>
                <a:cxn ang="0">
                  <a:pos x="T0" y="T1"/>
                </a:cxn>
                <a:cxn ang="0">
                  <a:pos x="T2" y="T3"/>
                </a:cxn>
                <a:cxn ang="0">
                  <a:pos x="T4" y="T5"/>
                </a:cxn>
              </a:cxnLst>
              <a:rect l="0" t="0" r="r" b="b"/>
              <a:pathLst>
                <a:path w="24" h="72">
                  <a:moveTo>
                    <a:pt x="0" y="0"/>
                  </a:moveTo>
                  <a:lnTo>
                    <a:pt x="10" y="34"/>
                  </a:lnTo>
                  <a:lnTo>
                    <a:pt x="24"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94" name="Freeform 456"/>
            <p:cNvSpPr>
              <a:spLocks noChangeAspect="1"/>
            </p:cNvSpPr>
            <p:nvPr/>
          </p:nvSpPr>
          <p:spPr bwMode="auto">
            <a:xfrm>
              <a:off x="2262" y="1222"/>
              <a:ext cx="21"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95" name="Line 457"/>
            <p:cNvSpPr>
              <a:spLocks noChangeAspect="1" noChangeShapeType="1"/>
            </p:cNvSpPr>
            <p:nvPr/>
          </p:nvSpPr>
          <p:spPr bwMode="auto">
            <a:xfrm>
              <a:off x="2283"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96" name="Line 458"/>
            <p:cNvSpPr>
              <a:spLocks noChangeAspect="1" noChangeShapeType="1"/>
            </p:cNvSpPr>
            <p:nvPr/>
          </p:nvSpPr>
          <p:spPr bwMode="auto">
            <a:xfrm>
              <a:off x="2301"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97" name="Freeform 459"/>
            <p:cNvSpPr>
              <a:spLocks noChangeAspect="1"/>
            </p:cNvSpPr>
            <p:nvPr/>
          </p:nvSpPr>
          <p:spPr bwMode="auto">
            <a:xfrm>
              <a:off x="2319" y="1336"/>
              <a:ext cx="22" cy="38"/>
            </a:xfrm>
            <a:custGeom>
              <a:avLst/>
              <a:gdLst>
                <a:gd name="T0" fmla="*/ 0 w 29"/>
                <a:gd name="T1" fmla="*/ 0 h 67"/>
                <a:gd name="T2" fmla="*/ 14 w 29"/>
                <a:gd name="T3" fmla="*/ 33 h 67"/>
                <a:gd name="T4" fmla="*/ 29 w 29"/>
                <a:gd name="T5" fmla="*/ 67 h 67"/>
              </a:gdLst>
              <a:ahLst/>
              <a:cxnLst>
                <a:cxn ang="0">
                  <a:pos x="T0" y="T1"/>
                </a:cxn>
                <a:cxn ang="0">
                  <a:pos x="T2" y="T3"/>
                </a:cxn>
                <a:cxn ang="0">
                  <a:pos x="T4" y="T5"/>
                </a:cxn>
              </a:cxnLst>
              <a:rect l="0" t="0" r="r" b="b"/>
              <a:pathLst>
                <a:path w="29" h="67">
                  <a:moveTo>
                    <a:pt x="0" y="0"/>
                  </a:moveTo>
                  <a:lnTo>
                    <a:pt x="14" y="33"/>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98" name="Line 460"/>
            <p:cNvSpPr>
              <a:spLocks noChangeAspect="1" noChangeShapeType="1"/>
            </p:cNvSpPr>
            <p:nvPr/>
          </p:nvSpPr>
          <p:spPr bwMode="auto">
            <a:xfrm>
              <a:off x="2341"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99" name="Freeform 461"/>
            <p:cNvSpPr>
              <a:spLocks noChangeAspect="1"/>
            </p:cNvSpPr>
            <p:nvPr/>
          </p:nvSpPr>
          <p:spPr bwMode="auto">
            <a:xfrm>
              <a:off x="2359" y="1409"/>
              <a:ext cx="22" cy="32"/>
            </a:xfrm>
            <a:custGeom>
              <a:avLst/>
              <a:gdLst>
                <a:gd name="T0" fmla="*/ 0 w 29"/>
                <a:gd name="T1" fmla="*/ 0 h 58"/>
                <a:gd name="T2" fmla="*/ 14 w 29"/>
                <a:gd name="T3" fmla="*/ 29 h 58"/>
                <a:gd name="T4" fmla="*/ 29 w 29"/>
                <a:gd name="T5" fmla="*/ 58 h 58"/>
              </a:gdLst>
              <a:ahLst/>
              <a:cxnLst>
                <a:cxn ang="0">
                  <a:pos x="T0" y="T1"/>
                </a:cxn>
                <a:cxn ang="0">
                  <a:pos x="T2" y="T3"/>
                </a:cxn>
                <a:cxn ang="0">
                  <a:pos x="T4" y="T5"/>
                </a:cxn>
              </a:cxnLst>
              <a:rect l="0" t="0" r="r" b="b"/>
              <a:pathLst>
                <a:path w="29" h="58">
                  <a:moveTo>
                    <a:pt x="0" y="0"/>
                  </a:moveTo>
                  <a:lnTo>
                    <a:pt x="14"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00" name="Line 462"/>
            <p:cNvSpPr>
              <a:spLocks noChangeAspect="1" noChangeShapeType="1"/>
            </p:cNvSpPr>
            <p:nvPr/>
          </p:nvSpPr>
          <p:spPr bwMode="auto">
            <a:xfrm>
              <a:off x="2381"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01" name="Line 463"/>
            <p:cNvSpPr>
              <a:spLocks noChangeAspect="1" noChangeShapeType="1"/>
            </p:cNvSpPr>
            <p:nvPr/>
          </p:nvSpPr>
          <p:spPr bwMode="auto">
            <a:xfrm>
              <a:off x="2399"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02" name="Freeform 464"/>
            <p:cNvSpPr>
              <a:spLocks noChangeAspect="1"/>
            </p:cNvSpPr>
            <p:nvPr/>
          </p:nvSpPr>
          <p:spPr bwMode="auto">
            <a:xfrm>
              <a:off x="2416" y="1506"/>
              <a:ext cx="22" cy="30"/>
            </a:xfrm>
            <a:custGeom>
              <a:avLst/>
              <a:gdLst>
                <a:gd name="T0" fmla="*/ 0 w 29"/>
                <a:gd name="T1" fmla="*/ 0 h 53"/>
                <a:gd name="T2" fmla="*/ 15 w 29"/>
                <a:gd name="T3" fmla="*/ 29 h 53"/>
                <a:gd name="T4" fmla="*/ 29 w 29"/>
                <a:gd name="T5" fmla="*/ 53 h 53"/>
              </a:gdLst>
              <a:ahLst/>
              <a:cxnLst>
                <a:cxn ang="0">
                  <a:pos x="T0" y="T1"/>
                </a:cxn>
                <a:cxn ang="0">
                  <a:pos x="T2" y="T3"/>
                </a:cxn>
                <a:cxn ang="0">
                  <a:pos x="T4" y="T5"/>
                </a:cxn>
              </a:cxnLst>
              <a:rect l="0" t="0" r="r" b="b"/>
              <a:pathLst>
                <a:path w="29" h="53">
                  <a:moveTo>
                    <a:pt x="0" y="0"/>
                  </a:moveTo>
                  <a:lnTo>
                    <a:pt x="15" y="29"/>
                  </a:lnTo>
                  <a:lnTo>
                    <a:pt x="29" y="5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03" name="Line 465"/>
            <p:cNvSpPr>
              <a:spLocks noChangeAspect="1" noChangeShapeType="1"/>
            </p:cNvSpPr>
            <p:nvPr/>
          </p:nvSpPr>
          <p:spPr bwMode="auto">
            <a:xfrm>
              <a:off x="2438"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04" name="Freeform 466"/>
            <p:cNvSpPr>
              <a:spLocks noChangeAspect="1"/>
            </p:cNvSpPr>
            <p:nvPr/>
          </p:nvSpPr>
          <p:spPr bwMode="auto">
            <a:xfrm>
              <a:off x="2456" y="1566"/>
              <a:ext cx="22" cy="27"/>
            </a:xfrm>
            <a:custGeom>
              <a:avLst/>
              <a:gdLst>
                <a:gd name="T0" fmla="*/ 0 w 29"/>
                <a:gd name="T1" fmla="*/ 0 h 48"/>
                <a:gd name="T2" fmla="*/ 15 w 29"/>
                <a:gd name="T3" fmla="*/ 24 h 48"/>
                <a:gd name="T4" fmla="*/ 29 w 29"/>
                <a:gd name="T5" fmla="*/ 48 h 48"/>
              </a:gdLst>
              <a:ahLst/>
              <a:cxnLst>
                <a:cxn ang="0">
                  <a:pos x="T0" y="T1"/>
                </a:cxn>
                <a:cxn ang="0">
                  <a:pos x="T2" y="T3"/>
                </a:cxn>
                <a:cxn ang="0">
                  <a:pos x="T4" y="T5"/>
                </a:cxn>
              </a:cxnLst>
              <a:rect l="0" t="0" r="r" b="b"/>
              <a:pathLst>
                <a:path w="29" h="48">
                  <a:moveTo>
                    <a:pt x="0" y="0"/>
                  </a:moveTo>
                  <a:lnTo>
                    <a:pt x="15" y="24"/>
                  </a:lnTo>
                  <a:lnTo>
                    <a:pt x="29"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05" name="Line 467"/>
            <p:cNvSpPr>
              <a:spLocks noChangeAspect="1" noChangeShapeType="1"/>
            </p:cNvSpPr>
            <p:nvPr/>
          </p:nvSpPr>
          <p:spPr bwMode="auto">
            <a:xfrm>
              <a:off x="2478"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06" name="Freeform 468"/>
            <p:cNvSpPr>
              <a:spLocks noChangeAspect="1"/>
            </p:cNvSpPr>
            <p:nvPr/>
          </p:nvSpPr>
          <p:spPr bwMode="auto">
            <a:xfrm>
              <a:off x="2496" y="1617"/>
              <a:ext cx="22" cy="24"/>
            </a:xfrm>
            <a:custGeom>
              <a:avLst/>
              <a:gdLst>
                <a:gd name="T0" fmla="*/ 0 w 29"/>
                <a:gd name="T1" fmla="*/ 0 h 43"/>
                <a:gd name="T2" fmla="*/ 14 w 29"/>
                <a:gd name="T3" fmla="*/ 19 h 43"/>
                <a:gd name="T4" fmla="*/ 29 w 29"/>
                <a:gd name="T5" fmla="*/ 43 h 43"/>
              </a:gdLst>
              <a:ahLst/>
              <a:cxnLst>
                <a:cxn ang="0">
                  <a:pos x="T0" y="T1"/>
                </a:cxn>
                <a:cxn ang="0">
                  <a:pos x="T2" y="T3"/>
                </a:cxn>
                <a:cxn ang="0">
                  <a:pos x="T4" y="T5"/>
                </a:cxn>
              </a:cxnLst>
              <a:rect l="0" t="0" r="r" b="b"/>
              <a:pathLst>
                <a:path w="29" h="43">
                  <a:moveTo>
                    <a:pt x="0" y="0"/>
                  </a:moveTo>
                  <a:lnTo>
                    <a:pt x="14" y="19"/>
                  </a:lnTo>
                  <a:lnTo>
                    <a:pt x="29" y="4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07" name="Line 469"/>
            <p:cNvSpPr>
              <a:spLocks noChangeAspect="1" noChangeShapeType="1"/>
            </p:cNvSpPr>
            <p:nvPr/>
          </p:nvSpPr>
          <p:spPr bwMode="auto">
            <a:xfrm>
              <a:off x="2518"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08" name="Line 470"/>
            <p:cNvSpPr>
              <a:spLocks noChangeAspect="1" noChangeShapeType="1"/>
            </p:cNvSpPr>
            <p:nvPr/>
          </p:nvSpPr>
          <p:spPr bwMode="auto">
            <a:xfrm>
              <a:off x="2536"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09" name="Freeform 471"/>
            <p:cNvSpPr>
              <a:spLocks noChangeAspect="1"/>
            </p:cNvSpPr>
            <p:nvPr/>
          </p:nvSpPr>
          <p:spPr bwMode="auto">
            <a:xfrm>
              <a:off x="2554" y="1686"/>
              <a:ext cx="21" cy="20"/>
            </a:xfrm>
            <a:custGeom>
              <a:avLst/>
              <a:gdLst>
                <a:gd name="T0" fmla="*/ 0 w 29"/>
                <a:gd name="T1" fmla="*/ 0 h 34"/>
                <a:gd name="T2" fmla="*/ 14 w 29"/>
                <a:gd name="T3" fmla="*/ 20 h 34"/>
                <a:gd name="T4" fmla="*/ 29 w 29"/>
                <a:gd name="T5" fmla="*/ 34 h 34"/>
              </a:gdLst>
              <a:ahLst/>
              <a:cxnLst>
                <a:cxn ang="0">
                  <a:pos x="T0" y="T1"/>
                </a:cxn>
                <a:cxn ang="0">
                  <a:pos x="T2" y="T3"/>
                </a:cxn>
                <a:cxn ang="0">
                  <a:pos x="T4" y="T5"/>
                </a:cxn>
              </a:cxnLst>
              <a:rect l="0" t="0" r="r" b="b"/>
              <a:pathLst>
                <a:path w="29" h="34">
                  <a:moveTo>
                    <a:pt x="0" y="0"/>
                  </a:moveTo>
                  <a:lnTo>
                    <a:pt x="14" y="20"/>
                  </a:lnTo>
                  <a:lnTo>
                    <a:pt x="29" y="3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10" name="Line 472"/>
            <p:cNvSpPr>
              <a:spLocks noChangeAspect="1" noChangeShapeType="1"/>
            </p:cNvSpPr>
            <p:nvPr/>
          </p:nvSpPr>
          <p:spPr bwMode="auto">
            <a:xfrm>
              <a:off x="2575"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11" name="Freeform 473"/>
            <p:cNvSpPr>
              <a:spLocks noChangeAspect="1"/>
            </p:cNvSpPr>
            <p:nvPr/>
          </p:nvSpPr>
          <p:spPr bwMode="auto">
            <a:xfrm>
              <a:off x="2593" y="1725"/>
              <a:ext cx="21" cy="15"/>
            </a:xfrm>
            <a:custGeom>
              <a:avLst/>
              <a:gdLst>
                <a:gd name="T0" fmla="*/ 0 w 28"/>
                <a:gd name="T1" fmla="*/ 0 h 28"/>
                <a:gd name="T2" fmla="*/ 14 w 28"/>
                <a:gd name="T3" fmla="*/ 14 h 28"/>
                <a:gd name="T4" fmla="*/ 28 w 28"/>
                <a:gd name="T5" fmla="*/ 28 h 28"/>
              </a:gdLst>
              <a:ahLst/>
              <a:cxnLst>
                <a:cxn ang="0">
                  <a:pos x="T0" y="T1"/>
                </a:cxn>
                <a:cxn ang="0">
                  <a:pos x="T2" y="T3"/>
                </a:cxn>
                <a:cxn ang="0">
                  <a:pos x="T4" y="T5"/>
                </a:cxn>
              </a:cxnLst>
              <a:rect l="0" t="0" r="r" b="b"/>
              <a:pathLst>
                <a:path w="28" h="28">
                  <a:moveTo>
                    <a:pt x="0" y="0"/>
                  </a:moveTo>
                  <a:lnTo>
                    <a:pt x="14" y="14"/>
                  </a:lnTo>
                  <a:lnTo>
                    <a:pt x="28" y="2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12" name="Line 474"/>
            <p:cNvSpPr>
              <a:spLocks noChangeAspect="1" noChangeShapeType="1"/>
            </p:cNvSpPr>
            <p:nvPr/>
          </p:nvSpPr>
          <p:spPr bwMode="auto">
            <a:xfrm>
              <a:off x="2614"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13" name="Freeform 475"/>
            <p:cNvSpPr>
              <a:spLocks noChangeAspect="1"/>
            </p:cNvSpPr>
            <p:nvPr/>
          </p:nvSpPr>
          <p:spPr bwMode="auto">
            <a:xfrm>
              <a:off x="2632" y="1757"/>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14" name="Line 476"/>
            <p:cNvSpPr>
              <a:spLocks noChangeAspect="1" noChangeShapeType="1"/>
            </p:cNvSpPr>
            <p:nvPr/>
          </p:nvSpPr>
          <p:spPr bwMode="auto">
            <a:xfrm>
              <a:off x="2654"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15" name="Line 477"/>
            <p:cNvSpPr>
              <a:spLocks noChangeAspect="1" noChangeShapeType="1"/>
            </p:cNvSpPr>
            <p:nvPr/>
          </p:nvSpPr>
          <p:spPr bwMode="auto">
            <a:xfrm>
              <a:off x="2672"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16" name="Freeform 478"/>
            <p:cNvSpPr>
              <a:spLocks noChangeAspect="1"/>
            </p:cNvSpPr>
            <p:nvPr/>
          </p:nvSpPr>
          <p:spPr bwMode="auto">
            <a:xfrm>
              <a:off x="2690" y="1797"/>
              <a:ext cx="22" cy="11"/>
            </a:xfrm>
            <a:custGeom>
              <a:avLst/>
              <a:gdLst>
                <a:gd name="T0" fmla="*/ 0 w 29"/>
                <a:gd name="T1" fmla="*/ 0 h 19"/>
                <a:gd name="T2" fmla="*/ 14 w 29"/>
                <a:gd name="T3" fmla="*/ 10 h 19"/>
                <a:gd name="T4" fmla="*/ 29 w 29"/>
                <a:gd name="T5" fmla="*/ 19 h 19"/>
              </a:gdLst>
              <a:ahLst/>
              <a:cxnLst>
                <a:cxn ang="0">
                  <a:pos x="T0" y="T1"/>
                </a:cxn>
                <a:cxn ang="0">
                  <a:pos x="T2" y="T3"/>
                </a:cxn>
                <a:cxn ang="0">
                  <a:pos x="T4" y="T5"/>
                </a:cxn>
              </a:cxnLst>
              <a:rect l="0" t="0" r="r" b="b"/>
              <a:pathLst>
                <a:path w="29" h="19">
                  <a:moveTo>
                    <a:pt x="0" y="0"/>
                  </a:moveTo>
                  <a:lnTo>
                    <a:pt x="14" y="10"/>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17" name="Line 479"/>
            <p:cNvSpPr>
              <a:spLocks noChangeAspect="1" noChangeShapeType="1"/>
            </p:cNvSpPr>
            <p:nvPr/>
          </p:nvSpPr>
          <p:spPr bwMode="auto">
            <a:xfrm>
              <a:off x="2712"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18" name="Freeform 480"/>
            <p:cNvSpPr>
              <a:spLocks noChangeAspect="1"/>
            </p:cNvSpPr>
            <p:nvPr/>
          </p:nvSpPr>
          <p:spPr bwMode="auto">
            <a:xfrm>
              <a:off x="2730" y="1819"/>
              <a:ext cx="22" cy="11"/>
            </a:xfrm>
            <a:custGeom>
              <a:avLst/>
              <a:gdLst>
                <a:gd name="T0" fmla="*/ 0 w 29"/>
                <a:gd name="T1" fmla="*/ 0 h 19"/>
                <a:gd name="T2" fmla="*/ 14 w 29"/>
                <a:gd name="T3" fmla="*/ 9 h 19"/>
                <a:gd name="T4" fmla="*/ 29 w 29"/>
                <a:gd name="T5" fmla="*/ 19 h 19"/>
              </a:gdLst>
              <a:ahLst/>
              <a:cxnLst>
                <a:cxn ang="0">
                  <a:pos x="T0" y="T1"/>
                </a:cxn>
                <a:cxn ang="0">
                  <a:pos x="T2" y="T3"/>
                </a:cxn>
                <a:cxn ang="0">
                  <a:pos x="T4" y="T5"/>
                </a:cxn>
              </a:cxnLst>
              <a:rect l="0" t="0" r="r" b="b"/>
              <a:pathLst>
                <a:path w="29" h="19">
                  <a:moveTo>
                    <a:pt x="0" y="0"/>
                  </a:moveTo>
                  <a:lnTo>
                    <a:pt x="14" y="9"/>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19" name="Line 481"/>
            <p:cNvSpPr>
              <a:spLocks noChangeAspect="1" noChangeShapeType="1"/>
            </p:cNvSpPr>
            <p:nvPr/>
          </p:nvSpPr>
          <p:spPr bwMode="auto">
            <a:xfrm>
              <a:off x="2752"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20" name="Line 482"/>
            <p:cNvSpPr>
              <a:spLocks noChangeAspect="1" noChangeShapeType="1"/>
            </p:cNvSpPr>
            <p:nvPr/>
          </p:nvSpPr>
          <p:spPr bwMode="auto">
            <a:xfrm>
              <a:off x="2770"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21" name="Freeform 483"/>
            <p:cNvSpPr>
              <a:spLocks noChangeAspect="1"/>
            </p:cNvSpPr>
            <p:nvPr/>
          </p:nvSpPr>
          <p:spPr bwMode="auto">
            <a:xfrm>
              <a:off x="2788" y="1846"/>
              <a:ext cx="21" cy="5"/>
            </a:xfrm>
            <a:custGeom>
              <a:avLst/>
              <a:gdLst>
                <a:gd name="T0" fmla="*/ 0 w 28"/>
                <a:gd name="T1" fmla="*/ 0 h 9"/>
                <a:gd name="T2" fmla="*/ 14 w 28"/>
                <a:gd name="T3" fmla="*/ 4 h 9"/>
                <a:gd name="T4" fmla="*/ 28 w 28"/>
                <a:gd name="T5" fmla="*/ 9 h 9"/>
              </a:gdLst>
              <a:ahLst/>
              <a:cxnLst>
                <a:cxn ang="0">
                  <a:pos x="T0" y="T1"/>
                </a:cxn>
                <a:cxn ang="0">
                  <a:pos x="T2" y="T3"/>
                </a:cxn>
                <a:cxn ang="0">
                  <a:pos x="T4" y="T5"/>
                </a:cxn>
              </a:cxnLst>
              <a:rect l="0" t="0" r="r" b="b"/>
              <a:pathLst>
                <a:path w="28" h="9">
                  <a:moveTo>
                    <a:pt x="0" y="0"/>
                  </a:moveTo>
                  <a:lnTo>
                    <a:pt x="14" y="4"/>
                  </a:lnTo>
                  <a:lnTo>
                    <a:pt x="28"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22" name="Line 484"/>
            <p:cNvSpPr>
              <a:spLocks noChangeAspect="1" noChangeShapeType="1"/>
            </p:cNvSpPr>
            <p:nvPr/>
          </p:nvSpPr>
          <p:spPr bwMode="auto">
            <a:xfrm>
              <a:off x="2809"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23" name="Freeform 485"/>
            <p:cNvSpPr>
              <a:spLocks noChangeAspect="1"/>
            </p:cNvSpPr>
            <p:nvPr/>
          </p:nvSpPr>
          <p:spPr bwMode="auto">
            <a:xfrm>
              <a:off x="2827" y="1857"/>
              <a:ext cx="22" cy="5"/>
            </a:xfrm>
            <a:custGeom>
              <a:avLst/>
              <a:gdLst>
                <a:gd name="T0" fmla="*/ 0 w 29"/>
                <a:gd name="T1" fmla="*/ 0 h 9"/>
                <a:gd name="T2" fmla="*/ 15 w 29"/>
                <a:gd name="T3" fmla="*/ 5 h 9"/>
                <a:gd name="T4" fmla="*/ 29 w 29"/>
                <a:gd name="T5" fmla="*/ 9 h 9"/>
              </a:gdLst>
              <a:ahLst/>
              <a:cxnLst>
                <a:cxn ang="0">
                  <a:pos x="T0" y="T1"/>
                </a:cxn>
                <a:cxn ang="0">
                  <a:pos x="T2" y="T3"/>
                </a:cxn>
                <a:cxn ang="0">
                  <a:pos x="T4" y="T5"/>
                </a:cxn>
              </a:cxnLst>
              <a:rect l="0" t="0" r="r" b="b"/>
              <a:pathLst>
                <a:path w="29" h="9">
                  <a:moveTo>
                    <a:pt x="0" y="0"/>
                  </a:moveTo>
                  <a:lnTo>
                    <a:pt x="15" y="5"/>
                  </a:lnTo>
                  <a:lnTo>
                    <a:pt x="29"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24" name="Line 486"/>
            <p:cNvSpPr>
              <a:spLocks noChangeAspect="1" noChangeShapeType="1"/>
            </p:cNvSpPr>
            <p:nvPr/>
          </p:nvSpPr>
          <p:spPr bwMode="auto">
            <a:xfrm>
              <a:off x="2849"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25" name="Freeform 487"/>
            <p:cNvSpPr>
              <a:spLocks noChangeAspect="1"/>
            </p:cNvSpPr>
            <p:nvPr/>
          </p:nvSpPr>
          <p:spPr bwMode="auto">
            <a:xfrm>
              <a:off x="2867" y="1868"/>
              <a:ext cx="21" cy="5"/>
            </a:xfrm>
            <a:custGeom>
              <a:avLst/>
              <a:gdLst>
                <a:gd name="T0" fmla="*/ 0 w 29"/>
                <a:gd name="T1" fmla="*/ 0 h 10"/>
                <a:gd name="T2" fmla="*/ 14 w 29"/>
                <a:gd name="T3" fmla="*/ 5 h 10"/>
                <a:gd name="T4" fmla="*/ 29 w 29"/>
                <a:gd name="T5" fmla="*/ 10 h 10"/>
              </a:gdLst>
              <a:ahLst/>
              <a:cxnLst>
                <a:cxn ang="0">
                  <a:pos x="T0" y="T1"/>
                </a:cxn>
                <a:cxn ang="0">
                  <a:pos x="T2" y="T3"/>
                </a:cxn>
                <a:cxn ang="0">
                  <a:pos x="T4" y="T5"/>
                </a:cxn>
              </a:cxnLst>
              <a:rect l="0" t="0" r="r" b="b"/>
              <a:pathLst>
                <a:path w="29" h="10">
                  <a:moveTo>
                    <a:pt x="0" y="0"/>
                  </a:moveTo>
                  <a:lnTo>
                    <a:pt x="14" y="5"/>
                  </a:lnTo>
                  <a:lnTo>
                    <a:pt x="29"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26" name="Line 488"/>
            <p:cNvSpPr>
              <a:spLocks noChangeAspect="1" noChangeShapeType="1"/>
            </p:cNvSpPr>
            <p:nvPr/>
          </p:nvSpPr>
          <p:spPr bwMode="auto">
            <a:xfrm>
              <a:off x="2888"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27" name="Line 489"/>
            <p:cNvSpPr>
              <a:spLocks noChangeAspect="1" noChangeShapeType="1"/>
            </p:cNvSpPr>
            <p:nvPr/>
          </p:nvSpPr>
          <p:spPr bwMode="auto">
            <a:xfrm>
              <a:off x="2906"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28" name="Freeform 490"/>
            <p:cNvSpPr>
              <a:spLocks noChangeAspect="1"/>
            </p:cNvSpPr>
            <p:nvPr/>
          </p:nvSpPr>
          <p:spPr bwMode="auto">
            <a:xfrm>
              <a:off x="2924" y="1881"/>
              <a:ext cx="22" cy="3"/>
            </a:xfrm>
            <a:custGeom>
              <a:avLst/>
              <a:gdLst>
                <a:gd name="T0" fmla="*/ 0 w 29"/>
                <a:gd name="T1" fmla="*/ 0 h 5"/>
                <a:gd name="T2" fmla="*/ 14 w 29"/>
                <a:gd name="T3" fmla="*/ 5 h 5"/>
                <a:gd name="T4" fmla="*/ 29 w 29"/>
                <a:gd name="T5" fmla="*/ 5 h 5"/>
              </a:gdLst>
              <a:ahLst/>
              <a:cxnLst>
                <a:cxn ang="0">
                  <a:pos x="T0" y="T1"/>
                </a:cxn>
                <a:cxn ang="0">
                  <a:pos x="T2" y="T3"/>
                </a:cxn>
                <a:cxn ang="0">
                  <a:pos x="T4" y="T5"/>
                </a:cxn>
              </a:cxnLst>
              <a:rect l="0" t="0" r="r" b="b"/>
              <a:pathLst>
                <a:path w="29" h="5">
                  <a:moveTo>
                    <a:pt x="0" y="0"/>
                  </a:moveTo>
                  <a:lnTo>
                    <a:pt x="14"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29" name="Line 491"/>
            <p:cNvSpPr>
              <a:spLocks noChangeAspect="1" noChangeShapeType="1"/>
            </p:cNvSpPr>
            <p:nvPr/>
          </p:nvSpPr>
          <p:spPr bwMode="auto">
            <a:xfrm>
              <a:off x="2946"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30" name="Freeform 492"/>
            <p:cNvSpPr>
              <a:spLocks noChangeAspect="1"/>
            </p:cNvSpPr>
            <p:nvPr/>
          </p:nvSpPr>
          <p:spPr bwMode="auto">
            <a:xfrm>
              <a:off x="2964" y="1887"/>
              <a:ext cx="21" cy="2"/>
            </a:xfrm>
            <a:custGeom>
              <a:avLst/>
              <a:gdLst>
                <a:gd name="T0" fmla="*/ 0 w 28"/>
                <a:gd name="T1" fmla="*/ 0 h 4"/>
                <a:gd name="T2" fmla="*/ 14 w 28"/>
                <a:gd name="T3" fmla="*/ 4 h 4"/>
                <a:gd name="T4" fmla="*/ 28 w 28"/>
                <a:gd name="T5" fmla="*/ 4 h 4"/>
              </a:gdLst>
              <a:ahLst/>
              <a:cxnLst>
                <a:cxn ang="0">
                  <a:pos x="T0" y="T1"/>
                </a:cxn>
                <a:cxn ang="0">
                  <a:pos x="T2" y="T3"/>
                </a:cxn>
                <a:cxn ang="0">
                  <a:pos x="T4" y="T5"/>
                </a:cxn>
              </a:cxnLst>
              <a:rect l="0" t="0" r="r" b="b"/>
              <a:pathLst>
                <a:path w="28" h="4">
                  <a:moveTo>
                    <a:pt x="0" y="0"/>
                  </a:moveTo>
                  <a:lnTo>
                    <a:pt x="14" y="4"/>
                  </a:lnTo>
                  <a:lnTo>
                    <a:pt x="28"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31" name="Line 493"/>
            <p:cNvSpPr>
              <a:spLocks noChangeAspect="1" noChangeShapeType="1"/>
            </p:cNvSpPr>
            <p:nvPr/>
          </p:nvSpPr>
          <p:spPr bwMode="auto">
            <a:xfrm>
              <a:off x="2985"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32" name="Line 494"/>
            <p:cNvSpPr>
              <a:spLocks noChangeAspect="1" noChangeShapeType="1"/>
            </p:cNvSpPr>
            <p:nvPr/>
          </p:nvSpPr>
          <p:spPr bwMode="auto">
            <a:xfrm>
              <a:off x="3003"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33" name="Freeform 495"/>
            <p:cNvSpPr>
              <a:spLocks noChangeAspect="1"/>
            </p:cNvSpPr>
            <p:nvPr/>
          </p:nvSpPr>
          <p:spPr bwMode="auto">
            <a:xfrm>
              <a:off x="3021" y="1892"/>
              <a:ext cx="22" cy="3"/>
            </a:xfrm>
            <a:custGeom>
              <a:avLst/>
              <a:gdLst>
                <a:gd name="T0" fmla="*/ 0 w 29"/>
                <a:gd name="T1" fmla="*/ 0 h 5"/>
                <a:gd name="T2" fmla="*/ 15 w 29"/>
                <a:gd name="T3" fmla="*/ 5 h 5"/>
                <a:gd name="T4" fmla="*/ 29 w 29"/>
                <a:gd name="T5" fmla="*/ 5 h 5"/>
              </a:gdLst>
              <a:ahLst/>
              <a:cxnLst>
                <a:cxn ang="0">
                  <a:pos x="T0" y="T1"/>
                </a:cxn>
                <a:cxn ang="0">
                  <a:pos x="T2" y="T3"/>
                </a:cxn>
                <a:cxn ang="0">
                  <a:pos x="T4" y="T5"/>
                </a:cxn>
              </a:cxnLst>
              <a:rect l="0" t="0" r="r" b="b"/>
              <a:pathLst>
                <a:path w="29" h="5">
                  <a:moveTo>
                    <a:pt x="0" y="0"/>
                  </a:moveTo>
                  <a:lnTo>
                    <a:pt x="15"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34" name="Line 496"/>
            <p:cNvSpPr>
              <a:spLocks noChangeAspect="1" noChangeShapeType="1"/>
            </p:cNvSpPr>
            <p:nvPr/>
          </p:nvSpPr>
          <p:spPr bwMode="auto">
            <a:xfrm>
              <a:off x="3043"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35" name="Freeform 497"/>
            <p:cNvSpPr>
              <a:spLocks noChangeAspect="1"/>
            </p:cNvSpPr>
            <p:nvPr/>
          </p:nvSpPr>
          <p:spPr bwMode="auto">
            <a:xfrm>
              <a:off x="3061" y="1895"/>
              <a:ext cx="22" cy="2"/>
            </a:xfrm>
            <a:custGeom>
              <a:avLst/>
              <a:gdLst>
                <a:gd name="T0" fmla="*/ 0 w 29"/>
                <a:gd name="T1" fmla="*/ 0 h 5"/>
                <a:gd name="T2" fmla="*/ 15 w 29"/>
                <a:gd name="T3" fmla="*/ 0 h 5"/>
                <a:gd name="T4" fmla="*/ 29 w 29"/>
                <a:gd name="T5" fmla="*/ 5 h 5"/>
              </a:gdLst>
              <a:ahLst/>
              <a:cxnLst>
                <a:cxn ang="0">
                  <a:pos x="T0" y="T1"/>
                </a:cxn>
                <a:cxn ang="0">
                  <a:pos x="T2" y="T3"/>
                </a:cxn>
                <a:cxn ang="0">
                  <a:pos x="T4" y="T5"/>
                </a:cxn>
              </a:cxnLst>
              <a:rect l="0" t="0" r="r" b="b"/>
              <a:pathLst>
                <a:path w="29" h="5">
                  <a:moveTo>
                    <a:pt x="0" y="0"/>
                  </a:moveTo>
                  <a:lnTo>
                    <a:pt x="15" y="0"/>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36" name="Line 498"/>
            <p:cNvSpPr>
              <a:spLocks noChangeAspect="1" noChangeShapeType="1"/>
            </p:cNvSpPr>
            <p:nvPr/>
          </p:nvSpPr>
          <p:spPr bwMode="auto">
            <a:xfrm>
              <a:off x="308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37" name="Freeform 499"/>
            <p:cNvSpPr>
              <a:spLocks noChangeAspect="1"/>
            </p:cNvSpPr>
            <p:nvPr/>
          </p:nvSpPr>
          <p:spPr bwMode="auto">
            <a:xfrm>
              <a:off x="3101" y="1897"/>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38" name="Line 500"/>
            <p:cNvSpPr>
              <a:spLocks noChangeAspect="1" noChangeShapeType="1"/>
            </p:cNvSpPr>
            <p:nvPr/>
          </p:nvSpPr>
          <p:spPr bwMode="auto">
            <a:xfrm>
              <a:off x="312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39" name="Freeform 501"/>
            <p:cNvSpPr>
              <a:spLocks noChangeAspect="1"/>
            </p:cNvSpPr>
            <p:nvPr/>
          </p:nvSpPr>
          <p:spPr bwMode="auto">
            <a:xfrm>
              <a:off x="3141" y="1897"/>
              <a:ext cx="18" cy="3"/>
            </a:xfrm>
            <a:custGeom>
              <a:avLst/>
              <a:gdLst>
                <a:gd name="T0" fmla="*/ 0 w 24"/>
                <a:gd name="T1" fmla="*/ 0 h 5"/>
                <a:gd name="T2" fmla="*/ 9 w 24"/>
                <a:gd name="T3" fmla="*/ 0 h 5"/>
                <a:gd name="T4" fmla="*/ 24 w 24"/>
                <a:gd name="T5" fmla="*/ 5 h 5"/>
              </a:gdLst>
              <a:ahLst/>
              <a:cxnLst>
                <a:cxn ang="0">
                  <a:pos x="T0" y="T1"/>
                </a:cxn>
                <a:cxn ang="0">
                  <a:pos x="T2" y="T3"/>
                </a:cxn>
                <a:cxn ang="0">
                  <a:pos x="T4" y="T5"/>
                </a:cxn>
              </a:cxnLst>
              <a:rect l="0" t="0" r="r" b="b"/>
              <a:pathLst>
                <a:path w="24" h="5">
                  <a:moveTo>
                    <a:pt x="0" y="0"/>
                  </a:moveTo>
                  <a:lnTo>
                    <a:pt x="9" y="0"/>
                  </a:lnTo>
                  <a:lnTo>
                    <a:pt x="24"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40" name="Freeform 502"/>
            <p:cNvSpPr>
              <a:spLocks noChangeAspect="1"/>
            </p:cNvSpPr>
            <p:nvPr/>
          </p:nvSpPr>
          <p:spPr bwMode="auto">
            <a:xfrm>
              <a:off x="3159"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41" name="Line 503"/>
            <p:cNvSpPr>
              <a:spLocks noChangeAspect="1" noChangeShapeType="1"/>
            </p:cNvSpPr>
            <p:nvPr/>
          </p:nvSpPr>
          <p:spPr bwMode="auto">
            <a:xfrm>
              <a:off x="318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42" name="Freeform 504"/>
            <p:cNvSpPr>
              <a:spLocks noChangeAspect="1"/>
            </p:cNvSpPr>
            <p:nvPr/>
          </p:nvSpPr>
          <p:spPr bwMode="auto">
            <a:xfrm>
              <a:off x="3198" y="1900"/>
              <a:ext cx="21"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43" name="Line 505"/>
            <p:cNvSpPr>
              <a:spLocks noChangeAspect="1" noChangeShapeType="1"/>
            </p:cNvSpPr>
            <p:nvPr/>
          </p:nvSpPr>
          <p:spPr bwMode="auto">
            <a:xfrm>
              <a:off x="321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44" name="Line 506"/>
            <p:cNvSpPr>
              <a:spLocks noChangeAspect="1" noChangeShapeType="1"/>
            </p:cNvSpPr>
            <p:nvPr/>
          </p:nvSpPr>
          <p:spPr bwMode="auto">
            <a:xfrm>
              <a:off x="3237"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45" name="Freeform 507"/>
            <p:cNvSpPr>
              <a:spLocks noChangeAspect="1"/>
            </p:cNvSpPr>
            <p:nvPr/>
          </p:nvSpPr>
          <p:spPr bwMode="auto">
            <a:xfrm>
              <a:off x="3255" y="1900"/>
              <a:ext cx="22" cy="2"/>
            </a:xfrm>
            <a:custGeom>
              <a:avLst/>
              <a:gdLst>
                <a:gd name="T0" fmla="*/ 0 w 29"/>
                <a:gd name="T1" fmla="*/ 0 h 4"/>
                <a:gd name="T2" fmla="*/ 15 w 29"/>
                <a:gd name="T3" fmla="*/ 0 h 4"/>
                <a:gd name="T4" fmla="*/ 29 w 29"/>
                <a:gd name="T5" fmla="*/ 4 h 4"/>
              </a:gdLst>
              <a:ahLst/>
              <a:cxnLst>
                <a:cxn ang="0">
                  <a:pos x="T0" y="T1"/>
                </a:cxn>
                <a:cxn ang="0">
                  <a:pos x="T2" y="T3"/>
                </a:cxn>
                <a:cxn ang="0">
                  <a:pos x="T4" y="T5"/>
                </a:cxn>
              </a:cxnLst>
              <a:rect l="0" t="0" r="r" b="b"/>
              <a:pathLst>
                <a:path w="29" h="4">
                  <a:moveTo>
                    <a:pt x="0" y="0"/>
                  </a:moveTo>
                  <a:lnTo>
                    <a:pt x="15" y="0"/>
                  </a:lnTo>
                  <a:lnTo>
                    <a:pt x="29"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46" name="Line 508"/>
            <p:cNvSpPr>
              <a:spLocks noChangeAspect="1" noChangeShapeType="1"/>
            </p:cNvSpPr>
            <p:nvPr/>
          </p:nvSpPr>
          <p:spPr bwMode="auto">
            <a:xfrm>
              <a:off x="327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47" name="Freeform 509"/>
            <p:cNvSpPr>
              <a:spLocks noChangeAspect="1"/>
            </p:cNvSpPr>
            <p:nvPr/>
          </p:nvSpPr>
          <p:spPr bwMode="auto">
            <a:xfrm>
              <a:off x="3295" y="1902"/>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48" name="Line 510"/>
            <p:cNvSpPr>
              <a:spLocks noChangeAspect="1" noChangeShapeType="1"/>
            </p:cNvSpPr>
            <p:nvPr/>
          </p:nvSpPr>
          <p:spPr bwMode="auto">
            <a:xfrm>
              <a:off x="331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49" name="Freeform 511"/>
            <p:cNvSpPr>
              <a:spLocks noChangeAspect="1"/>
            </p:cNvSpPr>
            <p:nvPr/>
          </p:nvSpPr>
          <p:spPr bwMode="auto">
            <a:xfrm>
              <a:off x="3335"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50" name="Line 512"/>
            <p:cNvSpPr>
              <a:spLocks noChangeAspect="1" noChangeShapeType="1"/>
            </p:cNvSpPr>
            <p:nvPr/>
          </p:nvSpPr>
          <p:spPr bwMode="auto">
            <a:xfrm>
              <a:off x="3356"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51" name="Freeform 513"/>
            <p:cNvSpPr>
              <a:spLocks noChangeAspect="1"/>
            </p:cNvSpPr>
            <p:nvPr/>
          </p:nvSpPr>
          <p:spPr bwMode="auto">
            <a:xfrm>
              <a:off x="288" y="1901"/>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grpSp>
      <p:grpSp>
        <p:nvGrpSpPr>
          <p:cNvPr id="1352" name="Group 514"/>
          <p:cNvGrpSpPr>
            <a:grpSpLocks noChangeAspect="1"/>
          </p:cNvGrpSpPr>
          <p:nvPr/>
        </p:nvGrpSpPr>
        <p:grpSpPr bwMode="auto">
          <a:xfrm rot="-16200000">
            <a:off x="5093494" y="2785269"/>
            <a:ext cx="1165225" cy="284163"/>
            <a:chOff x="253" y="586"/>
            <a:chExt cx="3121" cy="1317"/>
          </a:xfrm>
        </p:grpSpPr>
        <p:sp>
          <p:nvSpPr>
            <p:cNvPr id="1353" name="Line 515"/>
            <p:cNvSpPr>
              <a:spLocks noChangeAspect="1" noChangeShapeType="1"/>
            </p:cNvSpPr>
            <p:nvPr/>
          </p:nvSpPr>
          <p:spPr bwMode="auto">
            <a:xfrm>
              <a:off x="253"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54" name="Freeform 516"/>
            <p:cNvSpPr>
              <a:spLocks noChangeAspect="1"/>
            </p:cNvSpPr>
            <p:nvPr/>
          </p:nvSpPr>
          <p:spPr bwMode="auto">
            <a:xfrm>
              <a:off x="271"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55" name="Freeform 517"/>
            <p:cNvSpPr>
              <a:spLocks noChangeAspect="1"/>
            </p:cNvSpPr>
            <p:nvPr/>
          </p:nvSpPr>
          <p:spPr bwMode="auto">
            <a:xfrm>
              <a:off x="310" y="1902"/>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56" name="Line 518"/>
            <p:cNvSpPr>
              <a:spLocks noChangeAspect="1" noChangeShapeType="1"/>
            </p:cNvSpPr>
            <p:nvPr/>
          </p:nvSpPr>
          <p:spPr bwMode="auto">
            <a:xfrm>
              <a:off x="332"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57" name="Freeform 519"/>
            <p:cNvSpPr>
              <a:spLocks noChangeAspect="1"/>
            </p:cNvSpPr>
            <p:nvPr/>
          </p:nvSpPr>
          <p:spPr bwMode="auto">
            <a:xfrm>
              <a:off x="350" y="1900"/>
              <a:ext cx="22" cy="2"/>
            </a:xfrm>
            <a:custGeom>
              <a:avLst/>
              <a:gdLst>
                <a:gd name="T0" fmla="*/ 0 w 29"/>
                <a:gd name="T1" fmla="*/ 4 h 4"/>
                <a:gd name="T2" fmla="*/ 14 w 29"/>
                <a:gd name="T3" fmla="*/ 0 h 4"/>
                <a:gd name="T4" fmla="*/ 29 w 29"/>
                <a:gd name="T5" fmla="*/ 0 h 4"/>
              </a:gdLst>
              <a:ahLst/>
              <a:cxnLst>
                <a:cxn ang="0">
                  <a:pos x="T0" y="T1"/>
                </a:cxn>
                <a:cxn ang="0">
                  <a:pos x="T2" y="T3"/>
                </a:cxn>
                <a:cxn ang="0">
                  <a:pos x="T4" y="T5"/>
                </a:cxn>
              </a:cxnLst>
              <a:rect l="0" t="0" r="r" b="b"/>
              <a:pathLst>
                <a:path w="29" h="4">
                  <a:moveTo>
                    <a:pt x="0" y="4"/>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58" name="Line 520"/>
            <p:cNvSpPr>
              <a:spLocks noChangeAspect="1" noChangeShapeType="1"/>
            </p:cNvSpPr>
            <p:nvPr/>
          </p:nvSpPr>
          <p:spPr bwMode="auto">
            <a:xfrm>
              <a:off x="372"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59" name="Line 521"/>
            <p:cNvSpPr>
              <a:spLocks noChangeAspect="1" noChangeShapeType="1"/>
            </p:cNvSpPr>
            <p:nvPr/>
          </p:nvSpPr>
          <p:spPr bwMode="auto">
            <a:xfrm>
              <a:off x="39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0" name="Freeform 522"/>
            <p:cNvSpPr>
              <a:spLocks noChangeAspect="1"/>
            </p:cNvSpPr>
            <p:nvPr/>
          </p:nvSpPr>
          <p:spPr bwMode="auto">
            <a:xfrm>
              <a:off x="408" y="1900"/>
              <a:ext cx="21"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1" name="Line 523"/>
            <p:cNvSpPr>
              <a:spLocks noChangeAspect="1" noChangeShapeType="1"/>
            </p:cNvSpPr>
            <p:nvPr/>
          </p:nvSpPr>
          <p:spPr bwMode="auto">
            <a:xfrm>
              <a:off x="42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2" name="Freeform 524"/>
            <p:cNvSpPr>
              <a:spLocks noChangeAspect="1"/>
            </p:cNvSpPr>
            <p:nvPr/>
          </p:nvSpPr>
          <p:spPr bwMode="auto">
            <a:xfrm>
              <a:off x="447"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3" name="Freeform 525"/>
            <p:cNvSpPr>
              <a:spLocks noChangeAspect="1"/>
            </p:cNvSpPr>
            <p:nvPr/>
          </p:nvSpPr>
          <p:spPr bwMode="auto">
            <a:xfrm>
              <a:off x="468" y="1897"/>
              <a:ext cx="18" cy="3"/>
            </a:xfrm>
            <a:custGeom>
              <a:avLst/>
              <a:gdLst>
                <a:gd name="T0" fmla="*/ 0 w 24"/>
                <a:gd name="T1" fmla="*/ 5 h 5"/>
                <a:gd name="T2" fmla="*/ 15 w 24"/>
                <a:gd name="T3" fmla="*/ 0 h 5"/>
                <a:gd name="T4" fmla="*/ 24 w 24"/>
                <a:gd name="T5" fmla="*/ 0 h 5"/>
              </a:gdLst>
              <a:ahLst/>
              <a:cxnLst>
                <a:cxn ang="0">
                  <a:pos x="T0" y="T1"/>
                </a:cxn>
                <a:cxn ang="0">
                  <a:pos x="T2" y="T3"/>
                </a:cxn>
                <a:cxn ang="0">
                  <a:pos x="T4" y="T5"/>
                </a:cxn>
              </a:cxnLst>
              <a:rect l="0" t="0" r="r" b="b"/>
              <a:pathLst>
                <a:path w="24" h="5">
                  <a:moveTo>
                    <a:pt x="0" y="5"/>
                  </a:moveTo>
                  <a:lnTo>
                    <a:pt x="15"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4" name="Line 526"/>
            <p:cNvSpPr>
              <a:spLocks noChangeAspect="1" noChangeShapeType="1"/>
            </p:cNvSpPr>
            <p:nvPr/>
          </p:nvSpPr>
          <p:spPr bwMode="auto">
            <a:xfrm>
              <a:off x="48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5" name="Freeform 527"/>
            <p:cNvSpPr>
              <a:spLocks noChangeAspect="1"/>
            </p:cNvSpPr>
            <p:nvPr/>
          </p:nvSpPr>
          <p:spPr bwMode="auto">
            <a:xfrm>
              <a:off x="504" y="1897"/>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6" name="Line 528"/>
            <p:cNvSpPr>
              <a:spLocks noChangeAspect="1" noChangeShapeType="1"/>
            </p:cNvSpPr>
            <p:nvPr/>
          </p:nvSpPr>
          <p:spPr bwMode="auto">
            <a:xfrm>
              <a:off x="52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7" name="Freeform 529"/>
            <p:cNvSpPr>
              <a:spLocks noChangeAspect="1"/>
            </p:cNvSpPr>
            <p:nvPr/>
          </p:nvSpPr>
          <p:spPr bwMode="auto">
            <a:xfrm>
              <a:off x="544" y="1895"/>
              <a:ext cx="22" cy="2"/>
            </a:xfrm>
            <a:custGeom>
              <a:avLst/>
              <a:gdLst>
                <a:gd name="T0" fmla="*/ 0 w 29"/>
                <a:gd name="T1" fmla="*/ 5 h 5"/>
                <a:gd name="T2" fmla="*/ 14 w 29"/>
                <a:gd name="T3" fmla="*/ 0 h 5"/>
                <a:gd name="T4" fmla="*/ 29 w 29"/>
                <a:gd name="T5" fmla="*/ 0 h 5"/>
              </a:gdLst>
              <a:ahLst/>
              <a:cxnLst>
                <a:cxn ang="0">
                  <a:pos x="T0" y="T1"/>
                </a:cxn>
                <a:cxn ang="0">
                  <a:pos x="T2" y="T3"/>
                </a:cxn>
                <a:cxn ang="0">
                  <a:pos x="T4" y="T5"/>
                </a:cxn>
              </a:cxnLst>
              <a:rect l="0" t="0" r="r" b="b"/>
              <a:pathLst>
                <a:path w="29" h="5">
                  <a:moveTo>
                    <a:pt x="0" y="5"/>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8" name="Line 530"/>
            <p:cNvSpPr>
              <a:spLocks noChangeAspect="1" noChangeShapeType="1"/>
            </p:cNvSpPr>
            <p:nvPr/>
          </p:nvSpPr>
          <p:spPr bwMode="auto">
            <a:xfrm>
              <a:off x="566"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9" name="Freeform 531"/>
            <p:cNvSpPr>
              <a:spLocks noChangeAspect="1"/>
            </p:cNvSpPr>
            <p:nvPr/>
          </p:nvSpPr>
          <p:spPr bwMode="auto">
            <a:xfrm>
              <a:off x="584" y="1892"/>
              <a:ext cx="22" cy="3"/>
            </a:xfrm>
            <a:custGeom>
              <a:avLst/>
              <a:gdLst>
                <a:gd name="T0" fmla="*/ 0 w 29"/>
                <a:gd name="T1" fmla="*/ 5 h 5"/>
                <a:gd name="T2" fmla="*/ 14 w 29"/>
                <a:gd name="T3" fmla="*/ 5 h 5"/>
                <a:gd name="T4" fmla="*/ 29 w 29"/>
                <a:gd name="T5" fmla="*/ 0 h 5"/>
              </a:gdLst>
              <a:ahLst/>
              <a:cxnLst>
                <a:cxn ang="0">
                  <a:pos x="T0" y="T1"/>
                </a:cxn>
                <a:cxn ang="0">
                  <a:pos x="T2" y="T3"/>
                </a:cxn>
                <a:cxn ang="0">
                  <a:pos x="T4" y="T5"/>
                </a:cxn>
              </a:cxnLst>
              <a:rect l="0" t="0" r="r" b="b"/>
              <a:pathLst>
                <a:path w="29" h="5">
                  <a:moveTo>
                    <a:pt x="0" y="5"/>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70" name="Line 532"/>
            <p:cNvSpPr>
              <a:spLocks noChangeAspect="1" noChangeShapeType="1"/>
            </p:cNvSpPr>
            <p:nvPr/>
          </p:nvSpPr>
          <p:spPr bwMode="auto">
            <a:xfrm flipV="1">
              <a:off x="606"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71" name="Line 533"/>
            <p:cNvSpPr>
              <a:spLocks noChangeAspect="1" noChangeShapeType="1"/>
            </p:cNvSpPr>
            <p:nvPr/>
          </p:nvSpPr>
          <p:spPr bwMode="auto">
            <a:xfrm>
              <a:off x="624"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72" name="Freeform 534"/>
            <p:cNvSpPr>
              <a:spLocks noChangeAspect="1"/>
            </p:cNvSpPr>
            <p:nvPr/>
          </p:nvSpPr>
          <p:spPr bwMode="auto">
            <a:xfrm>
              <a:off x="642" y="1887"/>
              <a:ext cx="21" cy="2"/>
            </a:xfrm>
            <a:custGeom>
              <a:avLst/>
              <a:gdLst>
                <a:gd name="T0" fmla="*/ 0 w 28"/>
                <a:gd name="T1" fmla="*/ 4 h 4"/>
                <a:gd name="T2" fmla="*/ 14 w 28"/>
                <a:gd name="T3" fmla="*/ 4 h 4"/>
                <a:gd name="T4" fmla="*/ 28 w 28"/>
                <a:gd name="T5" fmla="*/ 0 h 4"/>
              </a:gdLst>
              <a:ahLst/>
              <a:cxnLst>
                <a:cxn ang="0">
                  <a:pos x="T0" y="T1"/>
                </a:cxn>
                <a:cxn ang="0">
                  <a:pos x="T2" y="T3"/>
                </a:cxn>
                <a:cxn ang="0">
                  <a:pos x="T4" y="T5"/>
                </a:cxn>
              </a:cxnLst>
              <a:rect l="0" t="0" r="r" b="b"/>
              <a:pathLst>
                <a:path w="28" h="4">
                  <a:moveTo>
                    <a:pt x="0" y="4"/>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73" name="Line 535"/>
            <p:cNvSpPr>
              <a:spLocks noChangeAspect="1" noChangeShapeType="1"/>
            </p:cNvSpPr>
            <p:nvPr/>
          </p:nvSpPr>
          <p:spPr bwMode="auto">
            <a:xfrm flipV="1">
              <a:off x="663"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74" name="Freeform 536"/>
            <p:cNvSpPr>
              <a:spLocks noChangeAspect="1"/>
            </p:cNvSpPr>
            <p:nvPr/>
          </p:nvSpPr>
          <p:spPr bwMode="auto">
            <a:xfrm>
              <a:off x="681" y="1881"/>
              <a:ext cx="22" cy="3"/>
            </a:xfrm>
            <a:custGeom>
              <a:avLst/>
              <a:gdLst>
                <a:gd name="T0" fmla="*/ 0 w 29"/>
                <a:gd name="T1" fmla="*/ 5 h 5"/>
                <a:gd name="T2" fmla="*/ 15 w 29"/>
                <a:gd name="T3" fmla="*/ 5 h 5"/>
                <a:gd name="T4" fmla="*/ 29 w 29"/>
                <a:gd name="T5" fmla="*/ 0 h 5"/>
              </a:gdLst>
              <a:ahLst/>
              <a:cxnLst>
                <a:cxn ang="0">
                  <a:pos x="T0" y="T1"/>
                </a:cxn>
                <a:cxn ang="0">
                  <a:pos x="T2" y="T3"/>
                </a:cxn>
                <a:cxn ang="0">
                  <a:pos x="T4" y="T5"/>
                </a:cxn>
              </a:cxnLst>
              <a:rect l="0" t="0" r="r" b="b"/>
              <a:pathLst>
                <a:path w="29" h="5">
                  <a:moveTo>
                    <a:pt x="0" y="5"/>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75" name="Line 537"/>
            <p:cNvSpPr>
              <a:spLocks noChangeAspect="1" noChangeShapeType="1"/>
            </p:cNvSpPr>
            <p:nvPr/>
          </p:nvSpPr>
          <p:spPr bwMode="auto">
            <a:xfrm flipV="1">
              <a:off x="703"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76" name="Line 538"/>
            <p:cNvSpPr>
              <a:spLocks noChangeAspect="1" noChangeShapeType="1"/>
            </p:cNvSpPr>
            <p:nvPr/>
          </p:nvSpPr>
          <p:spPr bwMode="auto">
            <a:xfrm flipV="1">
              <a:off x="721"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77" name="Freeform 539"/>
            <p:cNvSpPr>
              <a:spLocks noChangeAspect="1"/>
            </p:cNvSpPr>
            <p:nvPr/>
          </p:nvSpPr>
          <p:spPr bwMode="auto">
            <a:xfrm>
              <a:off x="739" y="1868"/>
              <a:ext cx="21" cy="5"/>
            </a:xfrm>
            <a:custGeom>
              <a:avLst/>
              <a:gdLst>
                <a:gd name="T0" fmla="*/ 0 w 29"/>
                <a:gd name="T1" fmla="*/ 10 h 10"/>
                <a:gd name="T2" fmla="*/ 15 w 29"/>
                <a:gd name="T3" fmla="*/ 5 h 10"/>
                <a:gd name="T4" fmla="*/ 29 w 29"/>
                <a:gd name="T5" fmla="*/ 0 h 10"/>
              </a:gdLst>
              <a:ahLst/>
              <a:cxnLst>
                <a:cxn ang="0">
                  <a:pos x="T0" y="T1"/>
                </a:cxn>
                <a:cxn ang="0">
                  <a:pos x="T2" y="T3"/>
                </a:cxn>
                <a:cxn ang="0">
                  <a:pos x="T4" y="T5"/>
                </a:cxn>
              </a:cxnLst>
              <a:rect l="0" t="0" r="r" b="b"/>
              <a:pathLst>
                <a:path w="29" h="10">
                  <a:moveTo>
                    <a:pt x="0" y="10"/>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78" name="Line 540"/>
            <p:cNvSpPr>
              <a:spLocks noChangeAspect="1" noChangeShapeType="1"/>
            </p:cNvSpPr>
            <p:nvPr/>
          </p:nvSpPr>
          <p:spPr bwMode="auto">
            <a:xfrm flipV="1">
              <a:off x="760"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79" name="Freeform 541"/>
            <p:cNvSpPr>
              <a:spLocks noChangeAspect="1"/>
            </p:cNvSpPr>
            <p:nvPr/>
          </p:nvSpPr>
          <p:spPr bwMode="auto">
            <a:xfrm>
              <a:off x="778" y="1857"/>
              <a:ext cx="22" cy="5"/>
            </a:xfrm>
            <a:custGeom>
              <a:avLst/>
              <a:gdLst>
                <a:gd name="T0" fmla="*/ 0 w 29"/>
                <a:gd name="T1" fmla="*/ 9 h 9"/>
                <a:gd name="T2" fmla="*/ 14 w 29"/>
                <a:gd name="T3" fmla="*/ 5 h 9"/>
                <a:gd name="T4" fmla="*/ 29 w 29"/>
                <a:gd name="T5" fmla="*/ 0 h 9"/>
              </a:gdLst>
              <a:ahLst/>
              <a:cxnLst>
                <a:cxn ang="0">
                  <a:pos x="T0" y="T1"/>
                </a:cxn>
                <a:cxn ang="0">
                  <a:pos x="T2" y="T3"/>
                </a:cxn>
                <a:cxn ang="0">
                  <a:pos x="T4" y="T5"/>
                </a:cxn>
              </a:cxnLst>
              <a:rect l="0" t="0" r="r" b="b"/>
              <a:pathLst>
                <a:path w="29" h="9">
                  <a:moveTo>
                    <a:pt x="0" y="9"/>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80" name="Line 542"/>
            <p:cNvSpPr>
              <a:spLocks noChangeAspect="1" noChangeShapeType="1"/>
            </p:cNvSpPr>
            <p:nvPr/>
          </p:nvSpPr>
          <p:spPr bwMode="auto">
            <a:xfrm flipV="1">
              <a:off x="800"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81" name="Freeform 543"/>
            <p:cNvSpPr>
              <a:spLocks noChangeAspect="1"/>
            </p:cNvSpPr>
            <p:nvPr/>
          </p:nvSpPr>
          <p:spPr bwMode="auto">
            <a:xfrm>
              <a:off x="818" y="1846"/>
              <a:ext cx="21" cy="5"/>
            </a:xfrm>
            <a:custGeom>
              <a:avLst/>
              <a:gdLst>
                <a:gd name="T0" fmla="*/ 0 w 28"/>
                <a:gd name="T1" fmla="*/ 9 h 9"/>
                <a:gd name="T2" fmla="*/ 14 w 28"/>
                <a:gd name="T3" fmla="*/ 4 h 9"/>
                <a:gd name="T4" fmla="*/ 28 w 28"/>
                <a:gd name="T5" fmla="*/ 0 h 9"/>
              </a:gdLst>
              <a:ahLst/>
              <a:cxnLst>
                <a:cxn ang="0">
                  <a:pos x="T0" y="T1"/>
                </a:cxn>
                <a:cxn ang="0">
                  <a:pos x="T2" y="T3"/>
                </a:cxn>
                <a:cxn ang="0">
                  <a:pos x="T4" y="T5"/>
                </a:cxn>
              </a:cxnLst>
              <a:rect l="0" t="0" r="r" b="b"/>
              <a:pathLst>
                <a:path w="28" h="9">
                  <a:moveTo>
                    <a:pt x="0" y="9"/>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82" name="Line 544"/>
            <p:cNvSpPr>
              <a:spLocks noChangeAspect="1" noChangeShapeType="1"/>
            </p:cNvSpPr>
            <p:nvPr/>
          </p:nvSpPr>
          <p:spPr bwMode="auto">
            <a:xfrm flipV="1">
              <a:off x="839"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83" name="Line 545"/>
            <p:cNvSpPr>
              <a:spLocks noChangeAspect="1" noChangeShapeType="1"/>
            </p:cNvSpPr>
            <p:nvPr/>
          </p:nvSpPr>
          <p:spPr bwMode="auto">
            <a:xfrm flipV="1">
              <a:off x="857"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84" name="Freeform 546"/>
            <p:cNvSpPr>
              <a:spLocks noChangeAspect="1"/>
            </p:cNvSpPr>
            <p:nvPr/>
          </p:nvSpPr>
          <p:spPr bwMode="auto">
            <a:xfrm>
              <a:off x="875" y="1819"/>
              <a:ext cx="22" cy="11"/>
            </a:xfrm>
            <a:custGeom>
              <a:avLst/>
              <a:gdLst>
                <a:gd name="T0" fmla="*/ 0 w 29"/>
                <a:gd name="T1" fmla="*/ 19 h 19"/>
                <a:gd name="T2" fmla="*/ 15 w 29"/>
                <a:gd name="T3" fmla="*/ 9 h 19"/>
                <a:gd name="T4" fmla="*/ 29 w 29"/>
                <a:gd name="T5" fmla="*/ 0 h 19"/>
              </a:gdLst>
              <a:ahLst/>
              <a:cxnLst>
                <a:cxn ang="0">
                  <a:pos x="T0" y="T1"/>
                </a:cxn>
                <a:cxn ang="0">
                  <a:pos x="T2" y="T3"/>
                </a:cxn>
                <a:cxn ang="0">
                  <a:pos x="T4" y="T5"/>
                </a:cxn>
              </a:cxnLst>
              <a:rect l="0" t="0" r="r" b="b"/>
              <a:pathLst>
                <a:path w="29" h="19">
                  <a:moveTo>
                    <a:pt x="0" y="19"/>
                  </a:moveTo>
                  <a:lnTo>
                    <a:pt x="15" y="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85" name="Line 547"/>
            <p:cNvSpPr>
              <a:spLocks noChangeAspect="1" noChangeShapeType="1"/>
            </p:cNvSpPr>
            <p:nvPr/>
          </p:nvSpPr>
          <p:spPr bwMode="auto">
            <a:xfrm flipV="1">
              <a:off x="897"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86" name="Freeform 548"/>
            <p:cNvSpPr>
              <a:spLocks noChangeAspect="1"/>
            </p:cNvSpPr>
            <p:nvPr/>
          </p:nvSpPr>
          <p:spPr bwMode="auto">
            <a:xfrm>
              <a:off x="915" y="1797"/>
              <a:ext cx="22" cy="11"/>
            </a:xfrm>
            <a:custGeom>
              <a:avLst/>
              <a:gdLst>
                <a:gd name="T0" fmla="*/ 0 w 29"/>
                <a:gd name="T1" fmla="*/ 19 h 19"/>
                <a:gd name="T2" fmla="*/ 15 w 29"/>
                <a:gd name="T3" fmla="*/ 10 h 19"/>
                <a:gd name="T4" fmla="*/ 29 w 29"/>
                <a:gd name="T5" fmla="*/ 0 h 19"/>
              </a:gdLst>
              <a:ahLst/>
              <a:cxnLst>
                <a:cxn ang="0">
                  <a:pos x="T0" y="T1"/>
                </a:cxn>
                <a:cxn ang="0">
                  <a:pos x="T2" y="T3"/>
                </a:cxn>
                <a:cxn ang="0">
                  <a:pos x="T4" y="T5"/>
                </a:cxn>
              </a:cxnLst>
              <a:rect l="0" t="0" r="r" b="b"/>
              <a:pathLst>
                <a:path w="29" h="19">
                  <a:moveTo>
                    <a:pt x="0" y="19"/>
                  </a:moveTo>
                  <a:lnTo>
                    <a:pt x="15" y="1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87" name="Line 549"/>
            <p:cNvSpPr>
              <a:spLocks noChangeAspect="1" noChangeShapeType="1"/>
            </p:cNvSpPr>
            <p:nvPr/>
          </p:nvSpPr>
          <p:spPr bwMode="auto">
            <a:xfrm flipV="1">
              <a:off x="937"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88" name="Line 550"/>
            <p:cNvSpPr>
              <a:spLocks noChangeAspect="1" noChangeShapeType="1"/>
            </p:cNvSpPr>
            <p:nvPr/>
          </p:nvSpPr>
          <p:spPr bwMode="auto">
            <a:xfrm flipV="1">
              <a:off x="955"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89" name="Freeform 551"/>
            <p:cNvSpPr>
              <a:spLocks noChangeAspect="1"/>
            </p:cNvSpPr>
            <p:nvPr/>
          </p:nvSpPr>
          <p:spPr bwMode="auto">
            <a:xfrm>
              <a:off x="973" y="1757"/>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90" name="Line 552"/>
            <p:cNvSpPr>
              <a:spLocks noChangeAspect="1" noChangeShapeType="1"/>
            </p:cNvSpPr>
            <p:nvPr/>
          </p:nvSpPr>
          <p:spPr bwMode="auto">
            <a:xfrm flipV="1">
              <a:off x="995"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91" name="Freeform 553"/>
            <p:cNvSpPr>
              <a:spLocks noChangeAspect="1"/>
            </p:cNvSpPr>
            <p:nvPr/>
          </p:nvSpPr>
          <p:spPr bwMode="auto">
            <a:xfrm>
              <a:off x="1013" y="1725"/>
              <a:ext cx="21" cy="15"/>
            </a:xfrm>
            <a:custGeom>
              <a:avLst/>
              <a:gdLst>
                <a:gd name="T0" fmla="*/ 0 w 28"/>
                <a:gd name="T1" fmla="*/ 28 h 28"/>
                <a:gd name="T2" fmla="*/ 14 w 28"/>
                <a:gd name="T3" fmla="*/ 14 h 28"/>
                <a:gd name="T4" fmla="*/ 28 w 28"/>
                <a:gd name="T5" fmla="*/ 0 h 28"/>
              </a:gdLst>
              <a:ahLst/>
              <a:cxnLst>
                <a:cxn ang="0">
                  <a:pos x="T0" y="T1"/>
                </a:cxn>
                <a:cxn ang="0">
                  <a:pos x="T2" y="T3"/>
                </a:cxn>
                <a:cxn ang="0">
                  <a:pos x="T4" y="T5"/>
                </a:cxn>
              </a:cxnLst>
              <a:rect l="0" t="0" r="r" b="b"/>
              <a:pathLst>
                <a:path w="28" h="28">
                  <a:moveTo>
                    <a:pt x="0" y="28"/>
                  </a:moveTo>
                  <a:lnTo>
                    <a:pt x="14" y="1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92" name="Line 554"/>
            <p:cNvSpPr>
              <a:spLocks noChangeAspect="1" noChangeShapeType="1"/>
            </p:cNvSpPr>
            <p:nvPr/>
          </p:nvSpPr>
          <p:spPr bwMode="auto">
            <a:xfrm flipV="1">
              <a:off x="1034"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93" name="Freeform 555"/>
            <p:cNvSpPr>
              <a:spLocks noChangeAspect="1"/>
            </p:cNvSpPr>
            <p:nvPr/>
          </p:nvSpPr>
          <p:spPr bwMode="auto">
            <a:xfrm>
              <a:off x="1052" y="1686"/>
              <a:ext cx="21" cy="20"/>
            </a:xfrm>
            <a:custGeom>
              <a:avLst/>
              <a:gdLst>
                <a:gd name="T0" fmla="*/ 0 w 29"/>
                <a:gd name="T1" fmla="*/ 34 h 34"/>
                <a:gd name="T2" fmla="*/ 15 w 29"/>
                <a:gd name="T3" fmla="*/ 20 h 34"/>
                <a:gd name="T4" fmla="*/ 29 w 29"/>
                <a:gd name="T5" fmla="*/ 0 h 34"/>
              </a:gdLst>
              <a:ahLst/>
              <a:cxnLst>
                <a:cxn ang="0">
                  <a:pos x="T0" y="T1"/>
                </a:cxn>
                <a:cxn ang="0">
                  <a:pos x="T2" y="T3"/>
                </a:cxn>
                <a:cxn ang="0">
                  <a:pos x="T4" y="T5"/>
                </a:cxn>
              </a:cxnLst>
              <a:rect l="0" t="0" r="r" b="b"/>
              <a:pathLst>
                <a:path w="29" h="34">
                  <a:moveTo>
                    <a:pt x="0" y="34"/>
                  </a:moveTo>
                  <a:lnTo>
                    <a:pt x="15" y="2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94" name="Line 556"/>
            <p:cNvSpPr>
              <a:spLocks noChangeAspect="1" noChangeShapeType="1"/>
            </p:cNvSpPr>
            <p:nvPr/>
          </p:nvSpPr>
          <p:spPr bwMode="auto">
            <a:xfrm flipV="1">
              <a:off x="1073"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95" name="Line 557"/>
            <p:cNvSpPr>
              <a:spLocks noChangeAspect="1" noChangeShapeType="1"/>
            </p:cNvSpPr>
            <p:nvPr/>
          </p:nvSpPr>
          <p:spPr bwMode="auto">
            <a:xfrm flipV="1">
              <a:off x="1091"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96" name="Freeform 558"/>
            <p:cNvSpPr>
              <a:spLocks noChangeAspect="1"/>
            </p:cNvSpPr>
            <p:nvPr/>
          </p:nvSpPr>
          <p:spPr bwMode="auto">
            <a:xfrm>
              <a:off x="1109" y="1617"/>
              <a:ext cx="22" cy="24"/>
            </a:xfrm>
            <a:custGeom>
              <a:avLst/>
              <a:gdLst>
                <a:gd name="T0" fmla="*/ 0 w 29"/>
                <a:gd name="T1" fmla="*/ 43 h 43"/>
                <a:gd name="T2" fmla="*/ 15 w 29"/>
                <a:gd name="T3" fmla="*/ 19 h 43"/>
                <a:gd name="T4" fmla="*/ 29 w 29"/>
                <a:gd name="T5" fmla="*/ 0 h 43"/>
              </a:gdLst>
              <a:ahLst/>
              <a:cxnLst>
                <a:cxn ang="0">
                  <a:pos x="T0" y="T1"/>
                </a:cxn>
                <a:cxn ang="0">
                  <a:pos x="T2" y="T3"/>
                </a:cxn>
                <a:cxn ang="0">
                  <a:pos x="T4" y="T5"/>
                </a:cxn>
              </a:cxnLst>
              <a:rect l="0" t="0" r="r" b="b"/>
              <a:pathLst>
                <a:path w="29" h="43">
                  <a:moveTo>
                    <a:pt x="0" y="43"/>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97" name="Line 559"/>
            <p:cNvSpPr>
              <a:spLocks noChangeAspect="1" noChangeShapeType="1"/>
            </p:cNvSpPr>
            <p:nvPr/>
          </p:nvSpPr>
          <p:spPr bwMode="auto">
            <a:xfrm flipV="1">
              <a:off x="1131"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98" name="Freeform 560"/>
            <p:cNvSpPr>
              <a:spLocks noChangeAspect="1"/>
            </p:cNvSpPr>
            <p:nvPr/>
          </p:nvSpPr>
          <p:spPr bwMode="auto">
            <a:xfrm>
              <a:off x="1149" y="1566"/>
              <a:ext cx="22" cy="27"/>
            </a:xfrm>
            <a:custGeom>
              <a:avLst/>
              <a:gdLst>
                <a:gd name="T0" fmla="*/ 0 w 29"/>
                <a:gd name="T1" fmla="*/ 48 h 48"/>
                <a:gd name="T2" fmla="*/ 14 w 29"/>
                <a:gd name="T3" fmla="*/ 24 h 48"/>
                <a:gd name="T4" fmla="*/ 29 w 29"/>
                <a:gd name="T5" fmla="*/ 0 h 48"/>
              </a:gdLst>
              <a:ahLst/>
              <a:cxnLst>
                <a:cxn ang="0">
                  <a:pos x="T0" y="T1"/>
                </a:cxn>
                <a:cxn ang="0">
                  <a:pos x="T2" y="T3"/>
                </a:cxn>
                <a:cxn ang="0">
                  <a:pos x="T4" y="T5"/>
                </a:cxn>
              </a:cxnLst>
              <a:rect l="0" t="0" r="r" b="b"/>
              <a:pathLst>
                <a:path w="29" h="48">
                  <a:moveTo>
                    <a:pt x="0" y="48"/>
                  </a:moveTo>
                  <a:lnTo>
                    <a:pt x="14" y="2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99" name="Line 561"/>
            <p:cNvSpPr>
              <a:spLocks noChangeAspect="1" noChangeShapeType="1"/>
            </p:cNvSpPr>
            <p:nvPr/>
          </p:nvSpPr>
          <p:spPr bwMode="auto">
            <a:xfrm flipV="1">
              <a:off x="1171"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00" name="Freeform 562"/>
            <p:cNvSpPr>
              <a:spLocks noChangeAspect="1"/>
            </p:cNvSpPr>
            <p:nvPr/>
          </p:nvSpPr>
          <p:spPr bwMode="auto">
            <a:xfrm>
              <a:off x="1189" y="1506"/>
              <a:ext cx="22" cy="30"/>
            </a:xfrm>
            <a:custGeom>
              <a:avLst/>
              <a:gdLst>
                <a:gd name="T0" fmla="*/ 0 w 29"/>
                <a:gd name="T1" fmla="*/ 53 h 53"/>
                <a:gd name="T2" fmla="*/ 14 w 29"/>
                <a:gd name="T3" fmla="*/ 29 h 53"/>
                <a:gd name="T4" fmla="*/ 29 w 29"/>
                <a:gd name="T5" fmla="*/ 0 h 53"/>
              </a:gdLst>
              <a:ahLst/>
              <a:cxnLst>
                <a:cxn ang="0">
                  <a:pos x="T0" y="T1"/>
                </a:cxn>
                <a:cxn ang="0">
                  <a:pos x="T2" y="T3"/>
                </a:cxn>
                <a:cxn ang="0">
                  <a:pos x="T4" y="T5"/>
                </a:cxn>
              </a:cxnLst>
              <a:rect l="0" t="0" r="r" b="b"/>
              <a:pathLst>
                <a:path w="29" h="53">
                  <a:moveTo>
                    <a:pt x="0" y="53"/>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01" name="Line 563"/>
            <p:cNvSpPr>
              <a:spLocks noChangeAspect="1" noChangeShapeType="1"/>
            </p:cNvSpPr>
            <p:nvPr/>
          </p:nvSpPr>
          <p:spPr bwMode="auto">
            <a:xfrm flipV="1">
              <a:off x="1211"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02" name="Line 564"/>
            <p:cNvSpPr>
              <a:spLocks noChangeAspect="1" noChangeShapeType="1"/>
            </p:cNvSpPr>
            <p:nvPr/>
          </p:nvSpPr>
          <p:spPr bwMode="auto">
            <a:xfrm flipV="1">
              <a:off x="1228"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03" name="Freeform 565"/>
            <p:cNvSpPr>
              <a:spLocks noChangeAspect="1"/>
            </p:cNvSpPr>
            <p:nvPr/>
          </p:nvSpPr>
          <p:spPr bwMode="auto">
            <a:xfrm>
              <a:off x="1246" y="1409"/>
              <a:ext cx="22" cy="32"/>
            </a:xfrm>
            <a:custGeom>
              <a:avLst/>
              <a:gdLst>
                <a:gd name="T0" fmla="*/ 0 w 29"/>
                <a:gd name="T1" fmla="*/ 58 h 58"/>
                <a:gd name="T2" fmla="*/ 15 w 29"/>
                <a:gd name="T3" fmla="*/ 29 h 58"/>
                <a:gd name="T4" fmla="*/ 29 w 29"/>
                <a:gd name="T5" fmla="*/ 0 h 58"/>
              </a:gdLst>
              <a:ahLst/>
              <a:cxnLst>
                <a:cxn ang="0">
                  <a:pos x="T0" y="T1"/>
                </a:cxn>
                <a:cxn ang="0">
                  <a:pos x="T2" y="T3"/>
                </a:cxn>
                <a:cxn ang="0">
                  <a:pos x="T4" y="T5"/>
                </a:cxn>
              </a:cxnLst>
              <a:rect l="0" t="0" r="r" b="b"/>
              <a:pathLst>
                <a:path w="29" h="58">
                  <a:moveTo>
                    <a:pt x="0" y="58"/>
                  </a:moveTo>
                  <a:lnTo>
                    <a:pt x="15"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04" name="Line 566"/>
            <p:cNvSpPr>
              <a:spLocks noChangeAspect="1" noChangeShapeType="1"/>
            </p:cNvSpPr>
            <p:nvPr/>
          </p:nvSpPr>
          <p:spPr bwMode="auto">
            <a:xfrm flipV="1">
              <a:off x="1268"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05" name="Freeform 567"/>
            <p:cNvSpPr>
              <a:spLocks noChangeAspect="1"/>
            </p:cNvSpPr>
            <p:nvPr/>
          </p:nvSpPr>
          <p:spPr bwMode="auto">
            <a:xfrm>
              <a:off x="1286" y="1336"/>
              <a:ext cx="22" cy="38"/>
            </a:xfrm>
            <a:custGeom>
              <a:avLst/>
              <a:gdLst>
                <a:gd name="T0" fmla="*/ 0 w 29"/>
                <a:gd name="T1" fmla="*/ 67 h 67"/>
                <a:gd name="T2" fmla="*/ 15 w 29"/>
                <a:gd name="T3" fmla="*/ 33 h 67"/>
                <a:gd name="T4" fmla="*/ 29 w 29"/>
                <a:gd name="T5" fmla="*/ 0 h 67"/>
              </a:gdLst>
              <a:ahLst/>
              <a:cxnLst>
                <a:cxn ang="0">
                  <a:pos x="T0" y="T1"/>
                </a:cxn>
                <a:cxn ang="0">
                  <a:pos x="T2" y="T3"/>
                </a:cxn>
                <a:cxn ang="0">
                  <a:pos x="T4" y="T5"/>
                </a:cxn>
              </a:cxnLst>
              <a:rect l="0" t="0" r="r" b="b"/>
              <a:pathLst>
                <a:path w="29" h="67">
                  <a:moveTo>
                    <a:pt x="0" y="67"/>
                  </a:moveTo>
                  <a:lnTo>
                    <a:pt x="15" y="33"/>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06" name="Line 568"/>
            <p:cNvSpPr>
              <a:spLocks noChangeAspect="1" noChangeShapeType="1"/>
            </p:cNvSpPr>
            <p:nvPr/>
          </p:nvSpPr>
          <p:spPr bwMode="auto">
            <a:xfrm flipV="1">
              <a:off x="1308"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07" name="Line 569"/>
            <p:cNvSpPr>
              <a:spLocks noChangeAspect="1" noChangeShapeType="1"/>
            </p:cNvSpPr>
            <p:nvPr/>
          </p:nvSpPr>
          <p:spPr bwMode="auto">
            <a:xfrm flipV="1">
              <a:off x="1326"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08" name="Freeform 570"/>
            <p:cNvSpPr>
              <a:spLocks noChangeAspect="1"/>
            </p:cNvSpPr>
            <p:nvPr/>
          </p:nvSpPr>
          <p:spPr bwMode="auto">
            <a:xfrm>
              <a:off x="1344" y="1222"/>
              <a:ext cx="21"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09" name="Freeform 571"/>
            <p:cNvSpPr>
              <a:spLocks noChangeAspect="1"/>
            </p:cNvSpPr>
            <p:nvPr/>
          </p:nvSpPr>
          <p:spPr bwMode="auto">
            <a:xfrm>
              <a:off x="1365" y="1182"/>
              <a:ext cx="18" cy="40"/>
            </a:xfrm>
            <a:custGeom>
              <a:avLst/>
              <a:gdLst>
                <a:gd name="T0" fmla="*/ 0 w 24"/>
                <a:gd name="T1" fmla="*/ 72 h 72"/>
                <a:gd name="T2" fmla="*/ 9 w 24"/>
                <a:gd name="T3" fmla="*/ 34 h 72"/>
                <a:gd name="T4" fmla="*/ 24 w 24"/>
                <a:gd name="T5" fmla="*/ 0 h 72"/>
              </a:gdLst>
              <a:ahLst/>
              <a:cxnLst>
                <a:cxn ang="0">
                  <a:pos x="T0" y="T1"/>
                </a:cxn>
                <a:cxn ang="0">
                  <a:pos x="T2" y="T3"/>
                </a:cxn>
                <a:cxn ang="0">
                  <a:pos x="T4" y="T5"/>
                </a:cxn>
              </a:cxnLst>
              <a:rect l="0" t="0" r="r" b="b"/>
              <a:pathLst>
                <a:path w="24" h="72">
                  <a:moveTo>
                    <a:pt x="0" y="72"/>
                  </a:moveTo>
                  <a:lnTo>
                    <a:pt x="9" y="3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10" name="Freeform 572"/>
            <p:cNvSpPr>
              <a:spLocks noChangeAspect="1"/>
            </p:cNvSpPr>
            <p:nvPr/>
          </p:nvSpPr>
          <p:spPr bwMode="auto">
            <a:xfrm>
              <a:off x="1383" y="1144"/>
              <a:ext cx="22"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11" name="Line 573"/>
            <p:cNvSpPr>
              <a:spLocks noChangeAspect="1" noChangeShapeType="1"/>
            </p:cNvSpPr>
            <p:nvPr/>
          </p:nvSpPr>
          <p:spPr bwMode="auto">
            <a:xfrm flipV="1">
              <a:off x="1405"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12" name="Freeform 574"/>
            <p:cNvSpPr>
              <a:spLocks noChangeAspect="1"/>
            </p:cNvSpPr>
            <p:nvPr/>
          </p:nvSpPr>
          <p:spPr bwMode="auto">
            <a:xfrm>
              <a:off x="1423" y="1063"/>
              <a:ext cx="21" cy="41"/>
            </a:xfrm>
            <a:custGeom>
              <a:avLst/>
              <a:gdLst>
                <a:gd name="T0" fmla="*/ 0 w 28"/>
                <a:gd name="T1" fmla="*/ 72 h 72"/>
                <a:gd name="T2" fmla="*/ 14 w 28"/>
                <a:gd name="T3" fmla="*/ 34 h 72"/>
                <a:gd name="T4" fmla="*/ 28 w 28"/>
                <a:gd name="T5" fmla="*/ 0 h 72"/>
              </a:gdLst>
              <a:ahLst/>
              <a:cxnLst>
                <a:cxn ang="0">
                  <a:pos x="T0" y="T1"/>
                </a:cxn>
                <a:cxn ang="0">
                  <a:pos x="T2" y="T3"/>
                </a:cxn>
                <a:cxn ang="0">
                  <a:pos x="T4" y="T5"/>
                </a:cxn>
              </a:cxnLst>
              <a:rect l="0" t="0" r="r" b="b"/>
              <a:pathLst>
                <a:path w="28" h="72">
                  <a:moveTo>
                    <a:pt x="0" y="72"/>
                  </a:moveTo>
                  <a:lnTo>
                    <a:pt x="14" y="3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13" name="Line 575"/>
            <p:cNvSpPr>
              <a:spLocks noChangeAspect="1" noChangeShapeType="1"/>
            </p:cNvSpPr>
            <p:nvPr/>
          </p:nvSpPr>
          <p:spPr bwMode="auto">
            <a:xfrm flipV="1">
              <a:off x="1444"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14" name="Line 576"/>
            <p:cNvSpPr>
              <a:spLocks noChangeAspect="1" noChangeShapeType="1"/>
            </p:cNvSpPr>
            <p:nvPr/>
          </p:nvSpPr>
          <p:spPr bwMode="auto">
            <a:xfrm flipV="1">
              <a:off x="1462"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15" name="Freeform 577"/>
            <p:cNvSpPr>
              <a:spLocks noChangeAspect="1"/>
            </p:cNvSpPr>
            <p:nvPr/>
          </p:nvSpPr>
          <p:spPr bwMode="auto">
            <a:xfrm>
              <a:off x="1480" y="945"/>
              <a:ext cx="22" cy="40"/>
            </a:xfrm>
            <a:custGeom>
              <a:avLst/>
              <a:gdLst>
                <a:gd name="T0" fmla="*/ 0 w 29"/>
                <a:gd name="T1" fmla="*/ 72 h 72"/>
                <a:gd name="T2" fmla="*/ 15 w 29"/>
                <a:gd name="T3" fmla="*/ 34 h 72"/>
                <a:gd name="T4" fmla="*/ 29 w 29"/>
                <a:gd name="T5" fmla="*/ 0 h 72"/>
              </a:gdLst>
              <a:ahLst/>
              <a:cxnLst>
                <a:cxn ang="0">
                  <a:pos x="T0" y="T1"/>
                </a:cxn>
                <a:cxn ang="0">
                  <a:pos x="T2" y="T3"/>
                </a:cxn>
                <a:cxn ang="0">
                  <a:pos x="T4" y="T5"/>
                </a:cxn>
              </a:cxnLst>
              <a:rect l="0" t="0" r="r" b="b"/>
              <a:pathLst>
                <a:path w="29" h="72">
                  <a:moveTo>
                    <a:pt x="0" y="72"/>
                  </a:moveTo>
                  <a:lnTo>
                    <a:pt x="15"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16" name="Line 578"/>
            <p:cNvSpPr>
              <a:spLocks noChangeAspect="1" noChangeShapeType="1"/>
            </p:cNvSpPr>
            <p:nvPr/>
          </p:nvSpPr>
          <p:spPr bwMode="auto">
            <a:xfrm flipV="1">
              <a:off x="1502"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17" name="Freeform 579"/>
            <p:cNvSpPr>
              <a:spLocks noChangeAspect="1"/>
            </p:cNvSpPr>
            <p:nvPr/>
          </p:nvSpPr>
          <p:spPr bwMode="auto">
            <a:xfrm>
              <a:off x="1520" y="872"/>
              <a:ext cx="22" cy="35"/>
            </a:xfrm>
            <a:custGeom>
              <a:avLst/>
              <a:gdLst>
                <a:gd name="T0" fmla="*/ 0 w 29"/>
                <a:gd name="T1" fmla="*/ 62 h 62"/>
                <a:gd name="T2" fmla="*/ 14 w 29"/>
                <a:gd name="T3" fmla="*/ 28 h 62"/>
                <a:gd name="T4" fmla="*/ 29 w 29"/>
                <a:gd name="T5" fmla="*/ 0 h 62"/>
              </a:gdLst>
              <a:ahLst/>
              <a:cxnLst>
                <a:cxn ang="0">
                  <a:pos x="T0" y="T1"/>
                </a:cxn>
                <a:cxn ang="0">
                  <a:pos x="T2" y="T3"/>
                </a:cxn>
                <a:cxn ang="0">
                  <a:pos x="T4" y="T5"/>
                </a:cxn>
              </a:cxnLst>
              <a:rect l="0" t="0" r="r" b="b"/>
              <a:pathLst>
                <a:path w="29" h="62">
                  <a:moveTo>
                    <a:pt x="0" y="62"/>
                  </a:moveTo>
                  <a:lnTo>
                    <a:pt x="14" y="28"/>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18" name="Line 580"/>
            <p:cNvSpPr>
              <a:spLocks noChangeAspect="1" noChangeShapeType="1"/>
            </p:cNvSpPr>
            <p:nvPr/>
          </p:nvSpPr>
          <p:spPr bwMode="auto">
            <a:xfrm flipV="1">
              <a:off x="1542"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19" name="Line 581"/>
            <p:cNvSpPr>
              <a:spLocks noChangeAspect="1" noChangeShapeType="1"/>
            </p:cNvSpPr>
            <p:nvPr/>
          </p:nvSpPr>
          <p:spPr bwMode="auto">
            <a:xfrm flipV="1">
              <a:off x="1560"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0" name="Freeform 582"/>
            <p:cNvSpPr>
              <a:spLocks noChangeAspect="1"/>
            </p:cNvSpPr>
            <p:nvPr/>
          </p:nvSpPr>
          <p:spPr bwMode="auto">
            <a:xfrm>
              <a:off x="1578" y="769"/>
              <a:ext cx="22" cy="33"/>
            </a:xfrm>
            <a:custGeom>
              <a:avLst/>
              <a:gdLst>
                <a:gd name="T0" fmla="*/ 0 w 29"/>
                <a:gd name="T1" fmla="*/ 58 h 58"/>
                <a:gd name="T2" fmla="*/ 14 w 29"/>
                <a:gd name="T3" fmla="*/ 29 h 58"/>
                <a:gd name="T4" fmla="*/ 29 w 29"/>
                <a:gd name="T5" fmla="*/ 0 h 58"/>
              </a:gdLst>
              <a:ahLst/>
              <a:cxnLst>
                <a:cxn ang="0">
                  <a:pos x="T0" y="T1"/>
                </a:cxn>
                <a:cxn ang="0">
                  <a:pos x="T2" y="T3"/>
                </a:cxn>
                <a:cxn ang="0">
                  <a:pos x="T4" y="T5"/>
                </a:cxn>
              </a:cxnLst>
              <a:rect l="0" t="0" r="r" b="b"/>
              <a:pathLst>
                <a:path w="29" h="58">
                  <a:moveTo>
                    <a:pt x="0" y="58"/>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1" name="Line 583"/>
            <p:cNvSpPr>
              <a:spLocks noChangeAspect="1" noChangeShapeType="1"/>
            </p:cNvSpPr>
            <p:nvPr/>
          </p:nvSpPr>
          <p:spPr bwMode="auto">
            <a:xfrm flipV="1">
              <a:off x="1600"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2" name="Freeform 584"/>
            <p:cNvSpPr>
              <a:spLocks noChangeAspect="1"/>
            </p:cNvSpPr>
            <p:nvPr/>
          </p:nvSpPr>
          <p:spPr bwMode="auto">
            <a:xfrm>
              <a:off x="1618" y="712"/>
              <a:ext cx="21" cy="27"/>
            </a:xfrm>
            <a:custGeom>
              <a:avLst/>
              <a:gdLst>
                <a:gd name="T0" fmla="*/ 0 w 28"/>
                <a:gd name="T1" fmla="*/ 48 h 48"/>
                <a:gd name="T2" fmla="*/ 14 w 28"/>
                <a:gd name="T3" fmla="*/ 24 h 48"/>
                <a:gd name="T4" fmla="*/ 28 w 28"/>
                <a:gd name="T5" fmla="*/ 0 h 48"/>
              </a:gdLst>
              <a:ahLst/>
              <a:cxnLst>
                <a:cxn ang="0">
                  <a:pos x="T0" y="T1"/>
                </a:cxn>
                <a:cxn ang="0">
                  <a:pos x="T2" y="T3"/>
                </a:cxn>
                <a:cxn ang="0">
                  <a:pos x="T4" y="T5"/>
                </a:cxn>
              </a:cxnLst>
              <a:rect l="0" t="0" r="r" b="b"/>
              <a:pathLst>
                <a:path w="28" h="48">
                  <a:moveTo>
                    <a:pt x="0" y="48"/>
                  </a:moveTo>
                  <a:lnTo>
                    <a:pt x="14" y="2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3" name="Freeform 585"/>
            <p:cNvSpPr>
              <a:spLocks noChangeAspect="1"/>
            </p:cNvSpPr>
            <p:nvPr/>
          </p:nvSpPr>
          <p:spPr bwMode="auto">
            <a:xfrm>
              <a:off x="1639" y="686"/>
              <a:ext cx="18" cy="26"/>
            </a:xfrm>
            <a:custGeom>
              <a:avLst/>
              <a:gdLst>
                <a:gd name="T0" fmla="*/ 0 w 24"/>
                <a:gd name="T1" fmla="*/ 47 h 47"/>
                <a:gd name="T2" fmla="*/ 10 w 24"/>
                <a:gd name="T3" fmla="*/ 24 h 47"/>
                <a:gd name="T4" fmla="*/ 24 w 24"/>
                <a:gd name="T5" fmla="*/ 0 h 47"/>
              </a:gdLst>
              <a:ahLst/>
              <a:cxnLst>
                <a:cxn ang="0">
                  <a:pos x="T0" y="T1"/>
                </a:cxn>
                <a:cxn ang="0">
                  <a:pos x="T2" y="T3"/>
                </a:cxn>
                <a:cxn ang="0">
                  <a:pos x="T4" y="T5"/>
                </a:cxn>
              </a:cxnLst>
              <a:rect l="0" t="0" r="r" b="b"/>
              <a:pathLst>
                <a:path w="24" h="47">
                  <a:moveTo>
                    <a:pt x="0" y="47"/>
                  </a:moveTo>
                  <a:lnTo>
                    <a:pt x="10" y="2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4" name="Freeform 586"/>
            <p:cNvSpPr>
              <a:spLocks noChangeAspect="1"/>
            </p:cNvSpPr>
            <p:nvPr/>
          </p:nvSpPr>
          <p:spPr bwMode="auto">
            <a:xfrm>
              <a:off x="1657" y="664"/>
              <a:ext cx="21" cy="22"/>
            </a:xfrm>
            <a:custGeom>
              <a:avLst/>
              <a:gdLst>
                <a:gd name="T0" fmla="*/ 0 w 29"/>
                <a:gd name="T1" fmla="*/ 39 h 39"/>
                <a:gd name="T2" fmla="*/ 15 w 29"/>
                <a:gd name="T3" fmla="*/ 19 h 39"/>
                <a:gd name="T4" fmla="*/ 29 w 29"/>
                <a:gd name="T5" fmla="*/ 0 h 39"/>
              </a:gdLst>
              <a:ahLst/>
              <a:cxnLst>
                <a:cxn ang="0">
                  <a:pos x="T0" y="T1"/>
                </a:cxn>
                <a:cxn ang="0">
                  <a:pos x="T2" y="T3"/>
                </a:cxn>
                <a:cxn ang="0">
                  <a:pos x="T4" y="T5"/>
                </a:cxn>
              </a:cxnLst>
              <a:rect l="0" t="0" r="r" b="b"/>
              <a:pathLst>
                <a:path w="29" h="39">
                  <a:moveTo>
                    <a:pt x="0" y="39"/>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5" name="Freeform 587"/>
            <p:cNvSpPr>
              <a:spLocks noChangeAspect="1"/>
            </p:cNvSpPr>
            <p:nvPr/>
          </p:nvSpPr>
          <p:spPr bwMode="auto">
            <a:xfrm>
              <a:off x="1678" y="643"/>
              <a:ext cx="18" cy="21"/>
            </a:xfrm>
            <a:custGeom>
              <a:avLst/>
              <a:gdLst>
                <a:gd name="T0" fmla="*/ 0 w 24"/>
                <a:gd name="T1" fmla="*/ 38 h 38"/>
                <a:gd name="T2" fmla="*/ 15 w 24"/>
                <a:gd name="T3" fmla="*/ 19 h 38"/>
                <a:gd name="T4" fmla="*/ 24 w 24"/>
                <a:gd name="T5" fmla="*/ 0 h 38"/>
              </a:gdLst>
              <a:ahLst/>
              <a:cxnLst>
                <a:cxn ang="0">
                  <a:pos x="T0" y="T1"/>
                </a:cxn>
                <a:cxn ang="0">
                  <a:pos x="T2" y="T3"/>
                </a:cxn>
                <a:cxn ang="0">
                  <a:pos x="T4" y="T5"/>
                </a:cxn>
              </a:cxnLst>
              <a:rect l="0" t="0" r="r" b="b"/>
              <a:pathLst>
                <a:path w="24" h="38">
                  <a:moveTo>
                    <a:pt x="0" y="38"/>
                  </a:moveTo>
                  <a:lnTo>
                    <a:pt x="15" y="19"/>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6" name="Freeform 588"/>
            <p:cNvSpPr>
              <a:spLocks noChangeAspect="1"/>
            </p:cNvSpPr>
            <p:nvPr/>
          </p:nvSpPr>
          <p:spPr bwMode="auto">
            <a:xfrm>
              <a:off x="1696" y="626"/>
              <a:ext cx="18" cy="17"/>
            </a:xfrm>
            <a:custGeom>
              <a:avLst/>
              <a:gdLst>
                <a:gd name="T0" fmla="*/ 0 w 24"/>
                <a:gd name="T1" fmla="*/ 29 h 29"/>
                <a:gd name="T2" fmla="*/ 10 w 24"/>
                <a:gd name="T3" fmla="*/ 14 h 29"/>
                <a:gd name="T4" fmla="*/ 24 w 24"/>
                <a:gd name="T5" fmla="*/ 0 h 29"/>
              </a:gdLst>
              <a:ahLst/>
              <a:cxnLst>
                <a:cxn ang="0">
                  <a:pos x="T0" y="T1"/>
                </a:cxn>
                <a:cxn ang="0">
                  <a:pos x="T2" y="T3"/>
                </a:cxn>
                <a:cxn ang="0">
                  <a:pos x="T4" y="T5"/>
                </a:cxn>
              </a:cxnLst>
              <a:rect l="0" t="0" r="r" b="b"/>
              <a:pathLst>
                <a:path w="24" h="29">
                  <a:moveTo>
                    <a:pt x="0" y="29"/>
                  </a:moveTo>
                  <a:lnTo>
                    <a:pt x="10" y="1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7" name="Freeform 589"/>
            <p:cNvSpPr>
              <a:spLocks noChangeAspect="1"/>
            </p:cNvSpPr>
            <p:nvPr/>
          </p:nvSpPr>
          <p:spPr bwMode="auto">
            <a:xfrm>
              <a:off x="1714" y="610"/>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8" name="Line 590"/>
            <p:cNvSpPr>
              <a:spLocks noChangeAspect="1" noChangeShapeType="1"/>
            </p:cNvSpPr>
            <p:nvPr/>
          </p:nvSpPr>
          <p:spPr bwMode="auto">
            <a:xfrm flipV="1">
              <a:off x="1736"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9" name="Freeform 591"/>
            <p:cNvSpPr>
              <a:spLocks noChangeAspect="1"/>
            </p:cNvSpPr>
            <p:nvPr/>
          </p:nvSpPr>
          <p:spPr bwMode="auto">
            <a:xfrm>
              <a:off x="1754" y="591"/>
              <a:ext cx="22" cy="8"/>
            </a:xfrm>
            <a:custGeom>
              <a:avLst/>
              <a:gdLst>
                <a:gd name="T0" fmla="*/ 0 w 29"/>
                <a:gd name="T1" fmla="*/ 14 h 14"/>
                <a:gd name="T2" fmla="*/ 14 w 29"/>
                <a:gd name="T3" fmla="*/ 4 h 14"/>
                <a:gd name="T4" fmla="*/ 29 w 29"/>
                <a:gd name="T5" fmla="*/ 0 h 14"/>
              </a:gdLst>
              <a:ahLst/>
              <a:cxnLst>
                <a:cxn ang="0">
                  <a:pos x="T0" y="T1"/>
                </a:cxn>
                <a:cxn ang="0">
                  <a:pos x="T2" y="T3"/>
                </a:cxn>
                <a:cxn ang="0">
                  <a:pos x="T4" y="T5"/>
                </a:cxn>
              </a:cxnLst>
              <a:rect l="0" t="0" r="r" b="b"/>
              <a:pathLst>
                <a:path w="29" h="14">
                  <a:moveTo>
                    <a:pt x="0" y="14"/>
                  </a:moveTo>
                  <a:lnTo>
                    <a:pt x="14" y="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0" name="Freeform 592"/>
            <p:cNvSpPr>
              <a:spLocks noChangeAspect="1"/>
            </p:cNvSpPr>
            <p:nvPr/>
          </p:nvSpPr>
          <p:spPr bwMode="auto">
            <a:xfrm>
              <a:off x="1776" y="586"/>
              <a:ext cx="18" cy="5"/>
            </a:xfrm>
            <a:custGeom>
              <a:avLst/>
              <a:gdLst>
                <a:gd name="T0" fmla="*/ 0 w 24"/>
                <a:gd name="T1" fmla="*/ 10 h 10"/>
                <a:gd name="T2" fmla="*/ 14 w 24"/>
                <a:gd name="T3" fmla="*/ 5 h 10"/>
                <a:gd name="T4" fmla="*/ 24 w 24"/>
                <a:gd name="T5" fmla="*/ 0 h 10"/>
              </a:gdLst>
              <a:ahLst/>
              <a:cxnLst>
                <a:cxn ang="0">
                  <a:pos x="T0" y="T1"/>
                </a:cxn>
                <a:cxn ang="0">
                  <a:pos x="T2" y="T3"/>
                </a:cxn>
                <a:cxn ang="0">
                  <a:pos x="T4" y="T5"/>
                </a:cxn>
              </a:cxnLst>
              <a:rect l="0" t="0" r="r" b="b"/>
              <a:pathLst>
                <a:path w="24" h="10">
                  <a:moveTo>
                    <a:pt x="0" y="10"/>
                  </a:moveTo>
                  <a:lnTo>
                    <a:pt x="14" y="5"/>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1" name="Freeform 593"/>
            <p:cNvSpPr>
              <a:spLocks noChangeAspect="1"/>
            </p:cNvSpPr>
            <p:nvPr/>
          </p:nvSpPr>
          <p:spPr bwMode="auto">
            <a:xfrm>
              <a:off x="1794" y="586"/>
              <a:ext cx="18" cy="0"/>
            </a:xfrm>
            <a:custGeom>
              <a:avLst/>
              <a:gdLst>
                <a:gd name="T0" fmla="*/ 0 w 24"/>
                <a:gd name="T1" fmla="*/ 9 w 24"/>
                <a:gd name="T2" fmla="*/ 24 w 24"/>
              </a:gdLst>
              <a:ahLst/>
              <a:cxnLst>
                <a:cxn ang="0">
                  <a:pos x="T0" y="0"/>
                </a:cxn>
                <a:cxn ang="0">
                  <a:pos x="T1" y="0"/>
                </a:cxn>
                <a:cxn ang="0">
                  <a:pos x="T2" y="0"/>
                </a:cxn>
              </a:cxnLst>
              <a:rect l="0" t="0" r="r" b="b"/>
              <a:pathLst>
                <a:path w="24">
                  <a:moveTo>
                    <a:pt x="0" y="0"/>
                  </a:moveTo>
                  <a:lnTo>
                    <a:pt x="9"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2" name="Freeform 594"/>
            <p:cNvSpPr>
              <a:spLocks noChangeAspect="1"/>
            </p:cNvSpPr>
            <p:nvPr/>
          </p:nvSpPr>
          <p:spPr bwMode="auto">
            <a:xfrm>
              <a:off x="1812" y="586"/>
              <a:ext cx="21" cy="0"/>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3" name="Freeform 595"/>
            <p:cNvSpPr>
              <a:spLocks noChangeAspect="1"/>
            </p:cNvSpPr>
            <p:nvPr/>
          </p:nvSpPr>
          <p:spPr bwMode="auto">
            <a:xfrm>
              <a:off x="1833" y="586"/>
              <a:ext cx="18" cy="5"/>
            </a:xfrm>
            <a:custGeom>
              <a:avLst/>
              <a:gdLst>
                <a:gd name="T0" fmla="*/ 0 w 24"/>
                <a:gd name="T1" fmla="*/ 0 h 10"/>
                <a:gd name="T2" fmla="*/ 10 w 24"/>
                <a:gd name="T3" fmla="*/ 5 h 10"/>
                <a:gd name="T4" fmla="*/ 24 w 24"/>
                <a:gd name="T5" fmla="*/ 10 h 10"/>
              </a:gdLst>
              <a:ahLst/>
              <a:cxnLst>
                <a:cxn ang="0">
                  <a:pos x="T0" y="T1"/>
                </a:cxn>
                <a:cxn ang="0">
                  <a:pos x="T2" y="T3"/>
                </a:cxn>
                <a:cxn ang="0">
                  <a:pos x="T4" y="T5"/>
                </a:cxn>
              </a:cxnLst>
              <a:rect l="0" t="0" r="r" b="b"/>
              <a:pathLst>
                <a:path w="24" h="10">
                  <a:moveTo>
                    <a:pt x="0" y="0"/>
                  </a:moveTo>
                  <a:lnTo>
                    <a:pt x="10" y="5"/>
                  </a:lnTo>
                  <a:lnTo>
                    <a:pt x="24"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4" name="Freeform 596"/>
            <p:cNvSpPr>
              <a:spLocks noChangeAspect="1"/>
            </p:cNvSpPr>
            <p:nvPr/>
          </p:nvSpPr>
          <p:spPr bwMode="auto">
            <a:xfrm>
              <a:off x="1851" y="591"/>
              <a:ext cx="22" cy="8"/>
            </a:xfrm>
            <a:custGeom>
              <a:avLst/>
              <a:gdLst>
                <a:gd name="T0" fmla="*/ 0 w 29"/>
                <a:gd name="T1" fmla="*/ 0 h 14"/>
                <a:gd name="T2" fmla="*/ 15 w 29"/>
                <a:gd name="T3" fmla="*/ 4 h 14"/>
                <a:gd name="T4" fmla="*/ 29 w 29"/>
                <a:gd name="T5" fmla="*/ 14 h 14"/>
              </a:gdLst>
              <a:ahLst/>
              <a:cxnLst>
                <a:cxn ang="0">
                  <a:pos x="T0" y="T1"/>
                </a:cxn>
                <a:cxn ang="0">
                  <a:pos x="T2" y="T3"/>
                </a:cxn>
                <a:cxn ang="0">
                  <a:pos x="T4" y="T5"/>
                </a:cxn>
              </a:cxnLst>
              <a:rect l="0" t="0" r="r" b="b"/>
              <a:pathLst>
                <a:path w="29" h="14">
                  <a:moveTo>
                    <a:pt x="0" y="0"/>
                  </a:moveTo>
                  <a:lnTo>
                    <a:pt x="15" y="4"/>
                  </a:lnTo>
                  <a:lnTo>
                    <a:pt x="29" y="1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5" name="Line 597"/>
            <p:cNvSpPr>
              <a:spLocks noChangeAspect="1" noChangeShapeType="1"/>
            </p:cNvSpPr>
            <p:nvPr/>
          </p:nvSpPr>
          <p:spPr bwMode="auto">
            <a:xfrm>
              <a:off x="1873"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36" name="Freeform 598"/>
            <p:cNvSpPr>
              <a:spLocks noChangeAspect="1"/>
            </p:cNvSpPr>
            <p:nvPr/>
          </p:nvSpPr>
          <p:spPr bwMode="auto">
            <a:xfrm>
              <a:off x="1891" y="610"/>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7" name="Freeform 599"/>
            <p:cNvSpPr>
              <a:spLocks noChangeAspect="1"/>
            </p:cNvSpPr>
            <p:nvPr/>
          </p:nvSpPr>
          <p:spPr bwMode="auto">
            <a:xfrm>
              <a:off x="1913" y="626"/>
              <a:ext cx="18" cy="17"/>
            </a:xfrm>
            <a:custGeom>
              <a:avLst/>
              <a:gdLst>
                <a:gd name="T0" fmla="*/ 0 w 24"/>
                <a:gd name="T1" fmla="*/ 0 h 29"/>
                <a:gd name="T2" fmla="*/ 14 w 24"/>
                <a:gd name="T3" fmla="*/ 14 h 29"/>
                <a:gd name="T4" fmla="*/ 24 w 24"/>
                <a:gd name="T5" fmla="*/ 29 h 29"/>
              </a:gdLst>
              <a:ahLst/>
              <a:cxnLst>
                <a:cxn ang="0">
                  <a:pos x="T0" y="T1"/>
                </a:cxn>
                <a:cxn ang="0">
                  <a:pos x="T2" y="T3"/>
                </a:cxn>
                <a:cxn ang="0">
                  <a:pos x="T4" y="T5"/>
                </a:cxn>
              </a:cxnLst>
              <a:rect l="0" t="0" r="r" b="b"/>
              <a:pathLst>
                <a:path w="24" h="29">
                  <a:moveTo>
                    <a:pt x="0" y="0"/>
                  </a:moveTo>
                  <a:lnTo>
                    <a:pt x="14" y="14"/>
                  </a:lnTo>
                  <a:lnTo>
                    <a:pt x="24"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8" name="Freeform 600"/>
            <p:cNvSpPr>
              <a:spLocks noChangeAspect="1"/>
            </p:cNvSpPr>
            <p:nvPr/>
          </p:nvSpPr>
          <p:spPr bwMode="auto">
            <a:xfrm>
              <a:off x="1931" y="643"/>
              <a:ext cx="18" cy="21"/>
            </a:xfrm>
            <a:custGeom>
              <a:avLst/>
              <a:gdLst>
                <a:gd name="T0" fmla="*/ 0 w 24"/>
                <a:gd name="T1" fmla="*/ 0 h 38"/>
                <a:gd name="T2" fmla="*/ 9 w 24"/>
                <a:gd name="T3" fmla="*/ 19 h 38"/>
                <a:gd name="T4" fmla="*/ 24 w 24"/>
                <a:gd name="T5" fmla="*/ 38 h 38"/>
              </a:gdLst>
              <a:ahLst/>
              <a:cxnLst>
                <a:cxn ang="0">
                  <a:pos x="T0" y="T1"/>
                </a:cxn>
                <a:cxn ang="0">
                  <a:pos x="T2" y="T3"/>
                </a:cxn>
                <a:cxn ang="0">
                  <a:pos x="T4" y="T5"/>
                </a:cxn>
              </a:cxnLst>
              <a:rect l="0" t="0" r="r" b="b"/>
              <a:pathLst>
                <a:path w="24" h="38">
                  <a:moveTo>
                    <a:pt x="0" y="0"/>
                  </a:moveTo>
                  <a:lnTo>
                    <a:pt x="9" y="19"/>
                  </a:lnTo>
                  <a:lnTo>
                    <a:pt x="24" y="3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9" name="Freeform 601"/>
            <p:cNvSpPr>
              <a:spLocks noChangeAspect="1"/>
            </p:cNvSpPr>
            <p:nvPr/>
          </p:nvSpPr>
          <p:spPr bwMode="auto">
            <a:xfrm>
              <a:off x="1949" y="664"/>
              <a:ext cx="21" cy="22"/>
            </a:xfrm>
            <a:custGeom>
              <a:avLst/>
              <a:gdLst>
                <a:gd name="T0" fmla="*/ 0 w 29"/>
                <a:gd name="T1" fmla="*/ 0 h 39"/>
                <a:gd name="T2" fmla="*/ 14 w 29"/>
                <a:gd name="T3" fmla="*/ 19 h 39"/>
                <a:gd name="T4" fmla="*/ 29 w 29"/>
                <a:gd name="T5" fmla="*/ 39 h 39"/>
              </a:gdLst>
              <a:ahLst/>
              <a:cxnLst>
                <a:cxn ang="0">
                  <a:pos x="T0" y="T1"/>
                </a:cxn>
                <a:cxn ang="0">
                  <a:pos x="T2" y="T3"/>
                </a:cxn>
                <a:cxn ang="0">
                  <a:pos x="T4" y="T5"/>
                </a:cxn>
              </a:cxnLst>
              <a:rect l="0" t="0" r="r" b="b"/>
              <a:pathLst>
                <a:path w="29" h="39">
                  <a:moveTo>
                    <a:pt x="0" y="0"/>
                  </a:moveTo>
                  <a:lnTo>
                    <a:pt x="14" y="19"/>
                  </a:lnTo>
                  <a:lnTo>
                    <a:pt x="29" y="3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40" name="Freeform 602"/>
            <p:cNvSpPr>
              <a:spLocks noChangeAspect="1"/>
            </p:cNvSpPr>
            <p:nvPr/>
          </p:nvSpPr>
          <p:spPr bwMode="auto">
            <a:xfrm>
              <a:off x="1970" y="686"/>
              <a:ext cx="18" cy="26"/>
            </a:xfrm>
            <a:custGeom>
              <a:avLst/>
              <a:gdLst>
                <a:gd name="T0" fmla="*/ 0 w 24"/>
                <a:gd name="T1" fmla="*/ 0 h 47"/>
                <a:gd name="T2" fmla="*/ 9 w 24"/>
                <a:gd name="T3" fmla="*/ 24 h 47"/>
                <a:gd name="T4" fmla="*/ 24 w 24"/>
                <a:gd name="T5" fmla="*/ 47 h 47"/>
              </a:gdLst>
              <a:ahLst/>
              <a:cxnLst>
                <a:cxn ang="0">
                  <a:pos x="T0" y="T1"/>
                </a:cxn>
                <a:cxn ang="0">
                  <a:pos x="T2" y="T3"/>
                </a:cxn>
                <a:cxn ang="0">
                  <a:pos x="T4" y="T5"/>
                </a:cxn>
              </a:cxnLst>
              <a:rect l="0" t="0" r="r" b="b"/>
              <a:pathLst>
                <a:path w="24" h="47">
                  <a:moveTo>
                    <a:pt x="0" y="0"/>
                  </a:moveTo>
                  <a:lnTo>
                    <a:pt x="9" y="24"/>
                  </a:lnTo>
                  <a:lnTo>
                    <a:pt x="24" y="4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41" name="Freeform 603"/>
            <p:cNvSpPr>
              <a:spLocks noChangeAspect="1"/>
            </p:cNvSpPr>
            <p:nvPr/>
          </p:nvSpPr>
          <p:spPr bwMode="auto">
            <a:xfrm>
              <a:off x="1988" y="712"/>
              <a:ext cx="21" cy="27"/>
            </a:xfrm>
            <a:custGeom>
              <a:avLst/>
              <a:gdLst>
                <a:gd name="T0" fmla="*/ 0 w 28"/>
                <a:gd name="T1" fmla="*/ 0 h 48"/>
                <a:gd name="T2" fmla="*/ 14 w 28"/>
                <a:gd name="T3" fmla="*/ 24 h 48"/>
                <a:gd name="T4" fmla="*/ 28 w 28"/>
                <a:gd name="T5" fmla="*/ 48 h 48"/>
              </a:gdLst>
              <a:ahLst/>
              <a:cxnLst>
                <a:cxn ang="0">
                  <a:pos x="T0" y="T1"/>
                </a:cxn>
                <a:cxn ang="0">
                  <a:pos x="T2" y="T3"/>
                </a:cxn>
                <a:cxn ang="0">
                  <a:pos x="T4" y="T5"/>
                </a:cxn>
              </a:cxnLst>
              <a:rect l="0" t="0" r="r" b="b"/>
              <a:pathLst>
                <a:path w="28" h="48">
                  <a:moveTo>
                    <a:pt x="0" y="0"/>
                  </a:moveTo>
                  <a:lnTo>
                    <a:pt x="14" y="24"/>
                  </a:lnTo>
                  <a:lnTo>
                    <a:pt x="28"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42" name="Line 604"/>
            <p:cNvSpPr>
              <a:spLocks noChangeAspect="1" noChangeShapeType="1"/>
            </p:cNvSpPr>
            <p:nvPr/>
          </p:nvSpPr>
          <p:spPr bwMode="auto">
            <a:xfrm>
              <a:off x="2009"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43" name="Freeform 605"/>
            <p:cNvSpPr>
              <a:spLocks noChangeAspect="1"/>
            </p:cNvSpPr>
            <p:nvPr/>
          </p:nvSpPr>
          <p:spPr bwMode="auto">
            <a:xfrm>
              <a:off x="2027" y="769"/>
              <a:ext cx="22" cy="33"/>
            </a:xfrm>
            <a:custGeom>
              <a:avLst/>
              <a:gdLst>
                <a:gd name="T0" fmla="*/ 0 w 29"/>
                <a:gd name="T1" fmla="*/ 0 h 58"/>
                <a:gd name="T2" fmla="*/ 15 w 29"/>
                <a:gd name="T3" fmla="*/ 29 h 58"/>
                <a:gd name="T4" fmla="*/ 29 w 29"/>
                <a:gd name="T5" fmla="*/ 58 h 58"/>
              </a:gdLst>
              <a:ahLst/>
              <a:cxnLst>
                <a:cxn ang="0">
                  <a:pos x="T0" y="T1"/>
                </a:cxn>
                <a:cxn ang="0">
                  <a:pos x="T2" y="T3"/>
                </a:cxn>
                <a:cxn ang="0">
                  <a:pos x="T4" y="T5"/>
                </a:cxn>
              </a:cxnLst>
              <a:rect l="0" t="0" r="r" b="b"/>
              <a:pathLst>
                <a:path w="29" h="58">
                  <a:moveTo>
                    <a:pt x="0" y="0"/>
                  </a:moveTo>
                  <a:lnTo>
                    <a:pt x="15"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44" name="Line 606"/>
            <p:cNvSpPr>
              <a:spLocks noChangeAspect="1" noChangeShapeType="1"/>
            </p:cNvSpPr>
            <p:nvPr/>
          </p:nvSpPr>
          <p:spPr bwMode="auto">
            <a:xfrm>
              <a:off x="2049"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45" name="Line 607"/>
            <p:cNvSpPr>
              <a:spLocks noChangeAspect="1" noChangeShapeType="1"/>
            </p:cNvSpPr>
            <p:nvPr/>
          </p:nvSpPr>
          <p:spPr bwMode="auto">
            <a:xfrm>
              <a:off x="2067"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46" name="Freeform 608"/>
            <p:cNvSpPr>
              <a:spLocks noChangeAspect="1"/>
            </p:cNvSpPr>
            <p:nvPr/>
          </p:nvSpPr>
          <p:spPr bwMode="auto">
            <a:xfrm>
              <a:off x="2085" y="872"/>
              <a:ext cx="22" cy="35"/>
            </a:xfrm>
            <a:custGeom>
              <a:avLst/>
              <a:gdLst>
                <a:gd name="T0" fmla="*/ 0 w 29"/>
                <a:gd name="T1" fmla="*/ 0 h 62"/>
                <a:gd name="T2" fmla="*/ 15 w 29"/>
                <a:gd name="T3" fmla="*/ 28 h 62"/>
                <a:gd name="T4" fmla="*/ 29 w 29"/>
                <a:gd name="T5" fmla="*/ 62 h 62"/>
              </a:gdLst>
              <a:ahLst/>
              <a:cxnLst>
                <a:cxn ang="0">
                  <a:pos x="T0" y="T1"/>
                </a:cxn>
                <a:cxn ang="0">
                  <a:pos x="T2" y="T3"/>
                </a:cxn>
                <a:cxn ang="0">
                  <a:pos x="T4" y="T5"/>
                </a:cxn>
              </a:cxnLst>
              <a:rect l="0" t="0" r="r" b="b"/>
              <a:pathLst>
                <a:path w="29" h="62">
                  <a:moveTo>
                    <a:pt x="0" y="0"/>
                  </a:moveTo>
                  <a:lnTo>
                    <a:pt x="15" y="28"/>
                  </a:lnTo>
                  <a:lnTo>
                    <a:pt x="29" y="6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47" name="Line 609"/>
            <p:cNvSpPr>
              <a:spLocks noChangeAspect="1" noChangeShapeType="1"/>
            </p:cNvSpPr>
            <p:nvPr/>
          </p:nvSpPr>
          <p:spPr bwMode="auto">
            <a:xfrm>
              <a:off x="2107"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48" name="Freeform 610"/>
            <p:cNvSpPr>
              <a:spLocks noChangeAspect="1"/>
            </p:cNvSpPr>
            <p:nvPr/>
          </p:nvSpPr>
          <p:spPr bwMode="auto">
            <a:xfrm>
              <a:off x="2125" y="945"/>
              <a:ext cx="22" cy="40"/>
            </a:xfrm>
            <a:custGeom>
              <a:avLst/>
              <a:gdLst>
                <a:gd name="T0" fmla="*/ 0 w 29"/>
                <a:gd name="T1" fmla="*/ 0 h 72"/>
                <a:gd name="T2" fmla="*/ 14 w 29"/>
                <a:gd name="T3" fmla="*/ 34 h 72"/>
                <a:gd name="T4" fmla="*/ 29 w 29"/>
                <a:gd name="T5" fmla="*/ 72 h 72"/>
              </a:gdLst>
              <a:ahLst/>
              <a:cxnLst>
                <a:cxn ang="0">
                  <a:pos x="T0" y="T1"/>
                </a:cxn>
                <a:cxn ang="0">
                  <a:pos x="T2" y="T3"/>
                </a:cxn>
                <a:cxn ang="0">
                  <a:pos x="T4" y="T5"/>
                </a:cxn>
              </a:cxnLst>
              <a:rect l="0" t="0" r="r" b="b"/>
              <a:pathLst>
                <a:path w="29" h="72">
                  <a:moveTo>
                    <a:pt x="0" y="0"/>
                  </a:moveTo>
                  <a:lnTo>
                    <a:pt x="14" y="34"/>
                  </a:lnTo>
                  <a:lnTo>
                    <a:pt x="29"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49" name="Line 611"/>
            <p:cNvSpPr>
              <a:spLocks noChangeAspect="1" noChangeShapeType="1"/>
            </p:cNvSpPr>
            <p:nvPr/>
          </p:nvSpPr>
          <p:spPr bwMode="auto">
            <a:xfrm>
              <a:off x="2147"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50" name="Line 612"/>
            <p:cNvSpPr>
              <a:spLocks noChangeAspect="1" noChangeShapeType="1"/>
            </p:cNvSpPr>
            <p:nvPr/>
          </p:nvSpPr>
          <p:spPr bwMode="auto">
            <a:xfrm>
              <a:off x="2165"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51" name="Freeform 613"/>
            <p:cNvSpPr>
              <a:spLocks noChangeAspect="1"/>
            </p:cNvSpPr>
            <p:nvPr/>
          </p:nvSpPr>
          <p:spPr bwMode="auto">
            <a:xfrm>
              <a:off x="2183" y="1063"/>
              <a:ext cx="21" cy="41"/>
            </a:xfrm>
            <a:custGeom>
              <a:avLst/>
              <a:gdLst>
                <a:gd name="T0" fmla="*/ 0 w 28"/>
                <a:gd name="T1" fmla="*/ 0 h 72"/>
                <a:gd name="T2" fmla="*/ 14 w 28"/>
                <a:gd name="T3" fmla="*/ 34 h 72"/>
                <a:gd name="T4" fmla="*/ 28 w 28"/>
                <a:gd name="T5" fmla="*/ 72 h 72"/>
              </a:gdLst>
              <a:ahLst/>
              <a:cxnLst>
                <a:cxn ang="0">
                  <a:pos x="T0" y="T1"/>
                </a:cxn>
                <a:cxn ang="0">
                  <a:pos x="T2" y="T3"/>
                </a:cxn>
                <a:cxn ang="0">
                  <a:pos x="T4" y="T5"/>
                </a:cxn>
              </a:cxnLst>
              <a:rect l="0" t="0" r="r" b="b"/>
              <a:pathLst>
                <a:path w="28" h="72">
                  <a:moveTo>
                    <a:pt x="0" y="0"/>
                  </a:moveTo>
                  <a:lnTo>
                    <a:pt x="14" y="34"/>
                  </a:lnTo>
                  <a:lnTo>
                    <a:pt x="28"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52" name="Line 614"/>
            <p:cNvSpPr>
              <a:spLocks noChangeAspect="1" noChangeShapeType="1"/>
            </p:cNvSpPr>
            <p:nvPr/>
          </p:nvSpPr>
          <p:spPr bwMode="auto">
            <a:xfrm>
              <a:off x="2204"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53" name="Freeform 615"/>
            <p:cNvSpPr>
              <a:spLocks noChangeAspect="1"/>
            </p:cNvSpPr>
            <p:nvPr/>
          </p:nvSpPr>
          <p:spPr bwMode="auto">
            <a:xfrm>
              <a:off x="2222" y="1144"/>
              <a:ext cx="22"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54" name="Freeform 616"/>
            <p:cNvSpPr>
              <a:spLocks noChangeAspect="1"/>
            </p:cNvSpPr>
            <p:nvPr/>
          </p:nvSpPr>
          <p:spPr bwMode="auto">
            <a:xfrm>
              <a:off x="2244" y="1182"/>
              <a:ext cx="18" cy="40"/>
            </a:xfrm>
            <a:custGeom>
              <a:avLst/>
              <a:gdLst>
                <a:gd name="T0" fmla="*/ 0 w 24"/>
                <a:gd name="T1" fmla="*/ 0 h 72"/>
                <a:gd name="T2" fmla="*/ 10 w 24"/>
                <a:gd name="T3" fmla="*/ 34 h 72"/>
                <a:gd name="T4" fmla="*/ 24 w 24"/>
                <a:gd name="T5" fmla="*/ 72 h 72"/>
              </a:gdLst>
              <a:ahLst/>
              <a:cxnLst>
                <a:cxn ang="0">
                  <a:pos x="T0" y="T1"/>
                </a:cxn>
                <a:cxn ang="0">
                  <a:pos x="T2" y="T3"/>
                </a:cxn>
                <a:cxn ang="0">
                  <a:pos x="T4" y="T5"/>
                </a:cxn>
              </a:cxnLst>
              <a:rect l="0" t="0" r="r" b="b"/>
              <a:pathLst>
                <a:path w="24" h="72">
                  <a:moveTo>
                    <a:pt x="0" y="0"/>
                  </a:moveTo>
                  <a:lnTo>
                    <a:pt x="10" y="34"/>
                  </a:lnTo>
                  <a:lnTo>
                    <a:pt x="24"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55" name="Freeform 617"/>
            <p:cNvSpPr>
              <a:spLocks noChangeAspect="1"/>
            </p:cNvSpPr>
            <p:nvPr/>
          </p:nvSpPr>
          <p:spPr bwMode="auto">
            <a:xfrm>
              <a:off x="2262" y="1222"/>
              <a:ext cx="21"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56" name="Line 618"/>
            <p:cNvSpPr>
              <a:spLocks noChangeAspect="1" noChangeShapeType="1"/>
            </p:cNvSpPr>
            <p:nvPr/>
          </p:nvSpPr>
          <p:spPr bwMode="auto">
            <a:xfrm>
              <a:off x="2283"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57" name="Line 619"/>
            <p:cNvSpPr>
              <a:spLocks noChangeAspect="1" noChangeShapeType="1"/>
            </p:cNvSpPr>
            <p:nvPr/>
          </p:nvSpPr>
          <p:spPr bwMode="auto">
            <a:xfrm>
              <a:off x="2301"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58" name="Freeform 620"/>
            <p:cNvSpPr>
              <a:spLocks noChangeAspect="1"/>
            </p:cNvSpPr>
            <p:nvPr/>
          </p:nvSpPr>
          <p:spPr bwMode="auto">
            <a:xfrm>
              <a:off x="2319" y="1336"/>
              <a:ext cx="22" cy="38"/>
            </a:xfrm>
            <a:custGeom>
              <a:avLst/>
              <a:gdLst>
                <a:gd name="T0" fmla="*/ 0 w 29"/>
                <a:gd name="T1" fmla="*/ 0 h 67"/>
                <a:gd name="T2" fmla="*/ 14 w 29"/>
                <a:gd name="T3" fmla="*/ 33 h 67"/>
                <a:gd name="T4" fmla="*/ 29 w 29"/>
                <a:gd name="T5" fmla="*/ 67 h 67"/>
              </a:gdLst>
              <a:ahLst/>
              <a:cxnLst>
                <a:cxn ang="0">
                  <a:pos x="T0" y="T1"/>
                </a:cxn>
                <a:cxn ang="0">
                  <a:pos x="T2" y="T3"/>
                </a:cxn>
                <a:cxn ang="0">
                  <a:pos x="T4" y="T5"/>
                </a:cxn>
              </a:cxnLst>
              <a:rect l="0" t="0" r="r" b="b"/>
              <a:pathLst>
                <a:path w="29" h="67">
                  <a:moveTo>
                    <a:pt x="0" y="0"/>
                  </a:moveTo>
                  <a:lnTo>
                    <a:pt x="14" y="33"/>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59" name="Line 621"/>
            <p:cNvSpPr>
              <a:spLocks noChangeAspect="1" noChangeShapeType="1"/>
            </p:cNvSpPr>
            <p:nvPr/>
          </p:nvSpPr>
          <p:spPr bwMode="auto">
            <a:xfrm>
              <a:off x="2341"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60" name="Freeform 622"/>
            <p:cNvSpPr>
              <a:spLocks noChangeAspect="1"/>
            </p:cNvSpPr>
            <p:nvPr/>
          </p:nvSpPr>
          <p:spPr bwMode="auto">
            <a:xfrm>
              <a:off x="2359" y="1409"/>
              <a:ext cx="22" cy="32"/>
            </a:xfrm>
            <a:custGeom>
              <a:avLst/>
              <a:gdLst>
                <a:gd name="T0" fmla="*/ 0 w 29"/>
                <a:gd name="T1" fmla="*/ 0 h 58"/>
                <a:gd name="T2" fmla="*/ 14 w 29"/>
                <a:gd name="T3" fmla="*/ 29 h 58"/>
                <a:gd name="T4" fmla="*/ 29 w 29"/>
                <a:gd name="T5" fmla="*/ 58 h 58"/>
              </a:gdLst>
              <a:ahLst/>
              <a:cxnLst>
                <a:cxn ang="0">
                  <a:pos x="T0" y="T1"/>
                </a:cxn>
                <a:cxn ang="0">
                  <a:pos x="T2" y="T3"/>
                </a:cxn>
                <a:cxn ang="0">
                  <a:pos x="T4" y="T5"/>
                </a:cxn>
              </a:cxnLst>
              <a:rect l="0" t="0" r="r" b="b"/>
              <a:pathLst>
                <a:path w="29" h="58">
                  <a:moveTo>
                    <a:pt x="0" y="0"/>
                  </a:moveTo>
                  <a:lnTo>
                    <a:pt x="14"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61" name="Line 623"/>
            <p:cNvSpPr>
              <a:spLocks noChangeAspect="1" noChangeShapeType="1"/>
            </p:cNvSpPr>
            <p:nvPr/>
          </p:nvSpPr>
          <p:spPr bwMode="auto">
            <a:xfrm>
              <a:off x="2381"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62" name="Line 624"/>
            <p:cNvSpPr>
              <a:spLocks noChangeAspect="1" noChangeShapeType="1"/>
            </p:cNvSpPr>
            <p:nvPr/>
          </p:nvSpPr>
          <p:spPr bwMode="auto">
            <a:xfrm>
              <a:off x="2399"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63" name="Freeform 625"/>
            <p:cNvSpPr>
              <a:spLocks noChangeAspect="1"/>
            </p:cNvSpPr>
            <p:nvPr/>
          </p:nvSpPr>
          <p:spPr bwMode="auto">
            <a:xfrm>
              <a:off x="2416" y="1506"/>
              <a:ext cx="22" cy="30"/>
            </a:xfrm>
            <a:custGeom>
              <a:avLst/>
              <a:gdLst>
                <a:gd name="T0" fmla="*/ 0 w 29"/>
                <a:gd name="T1" fmla="*/ 0 h 53"/>
                <a:gd name="T2" fmla="*/ 15 w 29"/>
                <a:gd name="T3" fmla="*/ 29 h 53"/>
                <a:gd name="T4" fmla="*/ 29 w 29"/>
                <a:gd name="T5" fmla="*/ 53 h 53"/>
              </a:gdLst>
              <a:ahLst/>
              <a:cxnLst>
                <a:cxn ang="0">
                  <a:pos x="T0" y="T1"/>
                </a:cxn>
                <a:cxn ang="0">
                  <a:pos x="T2" y="T3"/>
                </a:cxn>
                <a:cxn ang="0">
                  <a:pos x="T4" y="T5"/>
                </a:cxn>
              </a:cxnLst>
              <a:rect l="0" t="0" r="r" b="b"/>
              <a:pathLst>
                <a:path w="29" h="53">
                  <a:moveTo>
                    <a:pt x="0" y="0"/>
                  </a:moveTo>
                  <a:lnTo>
                    <a:pt x="15" y="29"/>
                  </a:lnTo>
                  <a:lnTo>
                    <a:pt x="29" y="5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64" name="Line 626"/>
            <p:cNvSpPr>
              <a:spLocks noChangeAspect="1" noChangeShapeType="1"/>
            </p:cNvSpPr>
            <p:nvPr/>
          </p:nvSpPr>
          <p:spPr bwMode="auto">
            <a:xfrm>
              <a:off x="2438"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65" name="Freeform 627"/>
            <p:cNvSpPr>
              <a:spLocks noChangeAspect="1"/>
            </p:cNvSpPr>
            <p:nvPr/>
          </p:nvSpPr>
          <p:spPr bwMode="auto">
            <a:xfrm>
              <a:off x="2456" y="1566"/>
              <a:ext cx="22" cy="27"/>
            </a:xfrm>
            <a:custGeom>
              <a:avLst/>
              <a:gdLst>
                <a:gd name="T0" fmla="*/ 0 w 29"/>
                <a:gd name="T1" fmla="*/ 0 h 48"/>
                <a:gd name="T2" fmla="*/ 15 w 29"/>
                <a:gd name="T3" fmla="*/ 24 h 48"/>
                <a:gd name="T4" fmla="*/ 29 w 29"/>
                <a:gd name="T5" fmla="*/ 48 h 48"/>
              </a:gdLst>
              <a:ahLst/>
              <a:cxnLst>
                <a:cxn ang="0">
                  <a:pos x="T0" y="T1"/>
                </a:cxn>
                <a:cxn ang="0">
                  <a:pos x="T2" y="T3"/>
                </a:cxn>
                <a:cxn ang="0">
                  <a:pos x="T4" y="T5"/>
                </a:cxn>
              </a:cxnLst>
              <a:rect l="0" t="0" r="r" b="b"/>
              <a:pathLst>
                <a:path w="29" h="48">
                  <a:moveTo>
                    <a:pt x="0" y="0"/>
                  </a:moveTo>
                  <a:lnTo>
                    <a:pt x="15" y="24"/>
                  </a:lnTo>
                  <a:lnTo>
                    <a:pt x="29"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66" name="Line 628"/>
            <p:cNvSpPr>
              <a:spLocks noChangeAspect="1" noChangeShapeType="1"/>
            </p:cNvSpPr>
            <p:nvPr/>
          </p:nvSpPr>
          <p:spPr bwMode="auto">
            <a:xfrm>
              <a:off x="2478"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67" name="Freeform 629"/>
            <p:cNvSpPr>
              <a:spLocks noChangeAspect="1"/>
            </p:cNvSpPr>
            <p:nvPr/>
          </p:nvSpPr>
          <p:spPr bwMode="auto">
            <a:xfrm>
              <a:off x="2496" y="1617"/>
              <a:ext cx="22" cy="24"/>
            </a:xfrm>
            <a:custGeom>
              <a:avLst/>
              <a:gdLst>
                <a:gd name="T0" fmla="*/ 0 w 29"/>
                <a:gd name="T1" fmla="*/ 0 h 43"/>
                <a:gd name="T2" fmla="*/ 14 w 29"/>
                <a:gd name="T3" fmla="*/ 19 h 43"/>
                <a:gd name="T4" fmla="*/ 29 w 29"/>
                <a:gd name="T5" fmla="*/ 43 h 43"/>
              </a:gdLst>
              <a:ahLst/>
              <a:cxnLst>
                <a:cxn ang="0">
                  <a:pos x="T0" y="T1"/>
                </a:cxn>
                <a:cxn ang="0">
                  <a:pos x="T2" y="T3"/>
                </a:cxn>
                <a:cxn ang="0">
                  <a:pos x="T4" y="T5"/>
                </a:cxn>
              </a:cxnLst>
              <a:rect l="0" t="0" r="r" b="b"/>
              <a:pathLst>
                <a:path w="29" h="43">
                  <a:moveTo>
                    <a:pt x="0" y="0"/>
                  </a:moveTo>
                  <a:lnTo>
                    <a:pt x="14" y="19"/>
                  </a:lnTo>
                  <a:lnTo>
                    <a:pt x="29" y="4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68" name="Line 630"/>
            <p:cNvSpPr>
              <a:spLocks noChangeAspect="1" noChangeShapeType="1"/>
            </p:cNvSpPr>
            <p:nvPr/>
          </p:nvSpPr>
          <p:spPr bwMode="auto">
            <a:xfrm>
              <a:off x="2518"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69" name="Line 631"/>
            <p:cNvSpPr>
              <a:spLocks noChangeAspect="1" noChangeShapeType="1"/>
            </p:cNvSpPr>
            <p:nvPr/>
          </p:nvSpPr>
          <p:spPr bwMode="auto">
            <a:xfrm>
              <a:off x="2536"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70" name="Freeform 632"/>
            <p:cNvSpPr>
              <a:spLocks noChangeAspect="1"/>
            </p:cNvSpPr>
            <p:nvPr/>
          </p:nvSpPr>
          <p:spPr bwMode="auto">
            <a:xfrm>
              <a:off x="2554" y="1686"/>
              <a:ext cx="21" cy="20"/>
            </a:xfrm>
            <a:custGeom>
              <a:avLst/>
              <a:gdLst>
                <a:gd name="T0" fmla="*/ 0 w 29"/>
                <a:gd name="T1" fmla="*/ 0 h 34"/>
                <a:gd name="T2" fmla="*/ 14 w 29"/>
                <a:gd name="T3" fmla="*/ 20 h 34"/>
                <a:gd name="T4" fmla="*/ 29 w 29"/>
                <a:gd name="T5" fmla="*/ 34 h 34"/>
              </a:gdLst>
              <a:ahLst/>
              <a:cxnLst>
                <a:cxn ang="0">
                  <a:pos x="T0" y="T1"/>
                </a:cxn>
                <a:cxn ang="0">
                  <a:pos x="T2" y="T3"/>
                </a:cxn>
                <a:cxn ang="0">
                  <a:pos x="T4" y="T5"/>
                </a:cxn>
              </a:cxnLst>
              <a:rect l="0" t="0" r="r" b="b"/>
              <a:pathLst>
                <a:path w="29" h="34">
                  <a:moveTo>
                    <a:pt x="0" y="0"/>
                  </a:moveTo>
                  <a:lnTo>
                    <a:pt x="14" y="20"/>
                  </a:lnTo>
                  <a:lnTo>
                    <a:pt x="29" y="3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71" name="Line 633"/>
            <p:cNvSpPr>
              <a:spLocks noChangeAspect="1" noChangeShapeType="1"/>
            </p:cNvSpPr>
            <p:nvPr/>
          </p:nvSpPr>
          <p:spPr bwMode="auto">
            <a:xfrm>
              <a:off x="2575"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72" name="Freeform 634"/>
            <p:cNvSpPr>
              <a:spLocks noChangeAspect="1"/>
            </p:cNvSpPr>
            <p:nvPr/>
          </p:nvSpPr>
          <p:spPr bwMode="auto">
            <a:xfrm>
              <a:off x="2593" y="1725"/>
              <a:ext cx="21" cy="15"/>
            </a:xfrm>
            <a:custGeom>
              <a:avLst/>
              <a:gdLst>
                <a:gd name="T0" fmla="*/ 0 w 28"/>
                <a:gd name="T1" fmla="*/ 0 h 28"/>
                <a:gd name="T2" fmla="*/ 14 w 28"/>
                <a:gd name="T3" fmla="*/ 14 h 28"/>
                <a:gd name="T4" fmla="*/ 28 w 28"/>
                <a:gd name="T5" fmla="*/ 28 h 28"/>
              </a:gdLst>
              <a:ahLst/>
              <a:cxnLst>
                <a:cxn ang="0">
                  <a:pos x="T0" y="T1"/>
                </a:cxn>
                <a:cxn ang="0">
                  <a:pos x="T2" y="T3"/>
                </a:cxn>
                <a:cxn ang="0">
                  <a:pos x="T4" y="T5"/>
                </a:cxn>
              </a:cxnLst>
              <a:rect l="0" t="0" r="r" b="b"/>
              <a:pathLst>
                <a:path w="28" h="28">
                  <a:moveTo>
                    <a:pt x="0" y="0"/>
                  </a:moveTo>
                  <a:lnTo>
                    <a:pt x="14" y="14"/>
                  </a:lnTo>
                  <a:lnTo>
                    <a:pt x="28" y="2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73" name="Line 635"/>
            <p:cNvSpPr>
              <a:spLocks noChangeAspect="1" noChangeShapeType="1"/>
            </p:cNvSpPr>
            <p:nvPr/>
          </p:nvSpPr>
          <p:spPr bwMode="auto">
            <a:xfrm>
              <a:off x="2614"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74" name="Freeform 636"/>
            <p:cNvSpPr>
              <a:spLocks noChangeAspect="1"/>
            </p:cNvSpPr>
            <p:nvPr/>
          </p:nvSpPr>
          <p:spPr bwMode="auto">
            <a:xfrm>
              <a:off x="2632" y="1757"/>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75" name="Line 637"/>
            <p:cNvSpPr>
              <a:spLocks noChangeAspect="1" noChangeShapeType="1"/>
            </p:cNvSpPr>
            <p:nvPr/>
          </p:nvSpPr>
          <p:spPr bwMode="auto">
            <a:xfrm>
              <a:off x="2654"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76" name="Line 638"/>
            <p:cNvSpPr>
              <a:spLocks noChangeAspect="1" noChangeShapeType="1"/>
            </p:cNvSpPr>
            <p:nvPr/>
          </p:nvSpPr>
          <p:spPr bwMode="auto">
            <a:xfrm>
              <a:off x="2672"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77" name="Freeform 639"/>
            <p:cNvSpPr>
              <a:spLocks noChangeAspect="1"/>
            </p:cNvSpPr>
            <p:nvPr/>
          </p:nvSpPr>
          <p:spPr bwMode="auto">
            <a:xfrm>
              <a:off x="2690" y="1797"/>
              <a:ext cx="22" cy="11"/>
            </a:xfrm>
            <a:custGeom>
              <a:avLst/>
              <a:gdLst>
                <a:gd name="T0" fmla="*/ 0 w 29"/>
                <a:gd name="T1" fmla="*/ 0 h 19"/>
                <a:gd name="T2" fmla="*/ 14 w 29"/>
                <a:gd name="T3" fmla="*/ 10 h 19"/>
                <a:gd name="T4" fmla="*/ 29 w 29"/>
                <a:gd name="T5" fmla="*/ 19 h 19"/>
              </a:gdLst>
              <a:ahLst/>
              <a:cxnLst>
                <a:cxn ang="0">
                  <a:pos x="T0" y="T1"/>
                </a:cxn>
                <a:cxn ang="0">
                  <a:pos x="T2" y="T3"/>
                </a:cxn>
                <a:cxn ang="0">
                  <a:pos x="T4" y="T5"/>
                </a:cxn>
              </a:cxnLst>
              <a:rect l="0" t="0" r="r" b="b"/>
              <a:pathLst>
                <a:path w="29" h="19">
                  <a:moveTo>
                    <a:pt x="0" y="0"/>
                  </a:moveTo>
                  <a:lnTo>
                    <a:pt x="14" y="10"/>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78" name="Line 640"/>
            <p:cNvSpPr>
              <a:spLocks noChangeAspect="1" noChangeShapeType="1"/>
            </p:cNvSpPr>
            <p:nvPr/>
          </p:nvSpPr>
          <p:spPr bwMode="auto">
            <a:xfrm>
              <a:off x="2712"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79" name="Freeform 641"/>
            <p:cNvSpPr>
              <a:spLocks noChangeAspect="1"/>
            </p:cNvSpPr>
            <p:nvPr/>
          </p:nvSpPr>
          <p:spPr bwMode="auto">
            <a:xfrm>
              <a:off x="2730" y="1819"/>
              <a:ext cx="22" cy="11"/>
            </a:xfrm>
            <a:custGeom>
              <a:avLst/>
              <a:gdLst>
                <a:gd name="T0" fmla="*/ 0 w 29"/>
                <a:gd name="T1" fmla="*/ 0 h 19"/>
                <a:gd name="T2" fmla="*/ 14 w 29"/>
                <a:gd name="T3" fmla="*/ 9 h 19"/>
                <a:gd name="T4" fmla="*/ 29 w 29"/>
                <a:gd name="T5" fmla="*/ 19 h 19"/>
              </a:gdLst>
              <a:ahLst/>
              <a:cxnLst>
                <a:cxn ang="0">
                  <a:pos x="T0" y="T1"/>
                </a:cxn>
                <a:cxn ang="0">
                  <a:pos x="T2" y="T3"/>
                </a:cxn>
                <a:cxn ang="0">
                  <a:pos x="T4" y="T5"/>
                </a:cxn>
              </a:cxnLst>
              <a:rect l="0" t="0" r="r" b="b"/>
              <a:pathLst>
                <a:path w="29" h="19">
                  <a:moveTo>
                    <a:pt x="0" y="0"/>
                  </a:moveTo>
                  <a:lnTo>
                    <a:pt x="14" y="9"/>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80" name="Line 642"/>
            <p:cNvSpPr>
              <a:spLocks noChangeAspect="1" noChangeShapeType="1"/>
            </p:cNvSpPr>
            <p:nvPr/>
          </p:nvSpPr>
          <p:spPr bwMode="auto">
            <a:xfrm>
              <a:off x="2752"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81" name="Line 643"/>
            <p:cNvSpPr>
              <a:spLocks noChangeAspect="1" noChangeShapeType="1"/>
            </p:cNvSpPr>
            <p:nvPr/>
          </p:nvSpPr>
          <p:spPr bwMode="auto">
            <a:xfrm>
              <a:off x="2770"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82" name="Freeform 644"/>
            <p:cNvSpPr>
              <a:spLocks noChangeAspect="1"/>
            </p:cNvSpPr>
            <p:nvPr/>
          </p:nvSpPr>
          <p:spPr bwMode="auto">
            <a:xfrm>
              <a:off x="2788" y="1846"/>
              <a:ext cx="21" cy="5"/>
            </a:xfrm>
            <a:custGeom>
              <a:avLst/>
              <a:gdLst>
                <a:gd name="T0" fmla="*/ 0 w 28"/>
                <a:gd name="T1" fmla="*/ 0 h 9"/>
                <a:gd name="T2" fmla="*/ 14 w 28"/>
                <a:gd name="T3" fmla="*/ 4 h 9"/>
                <a:gd name="T4" fmla="*/ 28 w 28"/>
                <a:gd name="T5" fmla="*/ 9 h 9"/>
              </a:gdLst>
              <a:ahLst/>
              <a:cxnLst>
                <a:cxn ang="0">
                  <a:pos x="T0" y="T1"/>
                </a:cxn>
                <a:cxn ang="0">
                  <a:pos x="T2" y="T3"/>
                </a:cxn>
                <a:cxn ang="0">
                  <a:pos x="T4" y="T5"/>
                </a:cxn>
              </a:cxnLst>
              <a:rect l="0" t="0" r="r" b="b"/>
              <a:pathLst>
                <a:path w="28" h="9">
                  <a:moveTo>
                    <a:pt x="0" y="0"/>
                  </a:moveTo>
                  <a:lnTo>
                    <a:pt x="14" y="4"/>
                  </a:lnTo>
                  <a:lnTo>
                    <a:pt x="28"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83" name="Line 645"/>
            <p:cNvSpPr>
              <a:spLocks noChangeAspect="1" noChangeShapeType="1"/>
            </p:cNvSpPr>
            <p:nvPr/>
          </p:nvSpPr>
          <p:spPr bwMode="auto">
            <a:xfrm>
              <a:off x="2809"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84" name="Freeform 646"/>
            <p:cNvSpPr>
              <a:spLocks noChangeAspect="1"/>
            </p:cNvSpPr>
            <p:nvPr/>
          </p:nvSpPr>
          <p:spPr bwMode="auto">
            <a:xfrm>
              <a:off x="2827" y="1857"/>
              <a:ext cx="22" cy="5"/>
            </a:xfrm>
            <a:custGeom>
              <a:avLst/>
              <a:gdLst>
                <a:gd name="T0" fmla="*/ 0 w 29"/>
                <a:gd name="T1" fmla="*/ 0 h 9"/>
                <a:gd name="T2" fmla="*/ 15 w 29"/>
                <a:gd name="T3" fmla="*/ 5 h 9"/>
                <a:gd name="T4" fmla="*/ 29 w 29"/>
                <a:gd name="T5" fmla="*/ 9 h 9"/>
              </a:gdLst>
              <a:ahLst/>
              <a:cxnLst>
                <a:cxn ang="0">
                  <a:pos x="T0" y="T1"/>
                </a:cxn>
                <a:cxn ang="0">
                  <a:pos x="T2" y="T3"/>
                </a:cxn>
                <a:cxn ang="0">
                  <a:pos x="T4" y="T5"/>
                </a:cxn>
              </a:cxnLst>
              <a:rect l="0" t="0" r="r" b="b"/>
              <a:pathLst>
                <a:path w="29" h="9">
                  <a:moveTo>
                    <a:pt x="0" y="0"/>
                  </a:moveTo>
                  <a:lnTo>
                    <a:pt x="15" y="5"/>
                  </a:lnTo>
                  <a:lnTo>
                    <a:pt x="29"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85" name="Line 647"/>
            <p:cNvSpPr>
              <a:spLocks noChangeAspect="1" noChangeShapeType="1"/>
            </p:cNvSpPr>
            <p:nvPr/>
          </p:nvSpPr>
          <p:spPr bwMode="auto">
            <a:xfrm>
              <a:off x="2849"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86" name="Freeform 648"/>
            <p:cNvSpPr>
              <a:spLocks noChangeAspect="1"/>
            </p:cNvSpPr>
            <p:nvPr/>
          </p:nvSpPr>
          <p:spPr bwMode="auto">
            <a:xfrm>
              <a:off x="2867" y="1868"/>
              <a:ext cx="21" cy="5"/>
            </a:xfrm>
            <a:custGeom>
              <a:avLst/>
              <a:gdLst>
                <a:gd name="T0" fmla="*/ 0 w 29"/>
                <a:gd name="T1" fmla="*/ 0 h 10"/>
                <a:gd name="T2" fmla="*/ 14 w 29"/>
                <a:gd name="T3" fmla="*/ 5 h 10"/>
                <a:gd name="T4" fmla="*/ 29 w 29"/>
                <a:gd name="T5" fmla="*/ 10 h 10"/>
              </a:gdLst>
              <a:ahLst/>
              <a:cxnLst>
                <a:cxn ang="0">
                  <a:pos x="T0" y="T1"/>
                </a:cxn>
                <a:cxn ang="0">
                  <a:pos x="T2" y="T3"/>
                </a:cxn>
                <a:cxn ang="0">
                  <a:pos x="T4" y="T5"/>
                </a:cxn>
              </a:cxnLst>
              <a:rect l="0" t="0" r="r" b="b"/>
              <a:pathLst>
                <a:path w="29" h="10">
                  <a:moveTo>
                    <a:pt x="0" y="0"/>
                  </a:moveTo>
                  <a:lnTo>
                    <a:pt x="14" y="5"/>
                  </a:lnTo>
                  <a:lnTo>
                    <a:pt x="29"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87" name="Line 649"/>
            <p:cNvSpPr>
              <a:spLocks noChangeAspect="1" noChangeShapeType="1"/>
            </p:cNvSpPr>
            <p:nvPr/>
          </p:nvSpPr>
          <p:spPr bwMode="auto">
            <a:xfrm>
              <a:off x="2888"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88" name="Line 650"/>
            <p:cNvSpPr>
              <a:spLocks noChangeAspect="1" noChangeShapeType="1"/>
            </p:cNvSpPr>
            <p:nvPr/>
          </p:nvSpPr>
          <p:spPr bwMode="auto">
            <a:xfrm>
              <a:off x="2906"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89" name="Freeform 651"/>
            <p:cNvSpPr>
              <a:spLocks noChangeAspect="1"/>
            </p:cNvSpPr>
            <p:nvPr/>
          </p:nvSpPr>
          <p:spPr bwMode="auto">
            <a:xfrm>
              <a:off x="2924" y="1881"/>
              <a:ext cx="22" cy="3"/>
            </a:xfrm>
            <a:custGeom>
              <a:avLst/>
              <a:gdLst>
                <a:gd name="T0" fmla="*/ 0 w 29"/>
                <a:gd name="T1" fmla="*/ 0 h 5"/>
                <a:gd name="T2" fmla="*/ 14 w 29"/>
                <a:gd name="T3" fmla="*/ 5 h 5"/>
                <a:gd name="T4" fmla="*/ 29 w 29"/>
                <a:gd name="T5" fmla="*/ 5 h 5"/>
              </a:gdLst>
              <a:ahLst/>
              <a:cxnLst>
                <a:cxn ang="0">
                  <a:pos x="T0" y="T1"/>
                </a:cxn>
                <a:cxn ang="0">
                  <a:pos x="T2" y="T3"/>
                </a:cxn>
                <a:cxn ang="0">
                  <a:pos x="T4" y="T5"/>
                </a:cxn>
              </a:cxnLst>
              <a:rect l="0" t="0" r="r" b="b"/>
              <a:pathLst>
                <a:path w="29" h="5">
                  <a:moveTo>
                    <a:pt x="0" y="0"/>
                  </a:moveTo>
                  <a:lnTo>
                    <a:pt x="14"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90" name="Line 652"/>
            <p:cNvSpPr>
              <a:spLocks noChangeAspect="1" noChangeShapeType="1"/>
            </p:cNvSpPr>
            <p:nvPr/>
          </p:nvSpPr>
          <p:spPr bwMode="auto">
            <a:xfrm>
              <a:off x="2946"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91" name="Freeform 653"/>
            <p:cNvSpPr>
              <a:spLocks noChangeAspect="1"/>
            </p:cNvSpPr>
            <p:nvPr/>
          </p:nvSpPr>
          <p:spPr bwMode="auto">
            <a:xfrm>
              <a:off x="2964" y="1887"/>
              <a:ext cx="21" cy="2"/>
            </a:xfrm>
            <a:custGeom>
              <a:avLst/>
              <a:gdLst>
                <a:gd name="T0" fmla="*/ 0 w 28"/>
                <a:gd name="T1" fmla="*/ 0 h 4"/>
                <a:gd name="T2" fmla="*/ 14 w 28"/>
                <a:gd name="T3" fmla="*/ 4 h 4"/>
                <a:gd name="T4" fmla="*/ 28 w 28"/>
                <a:gd name="T5" fmla="*/ 4 h 4"/>
              </a:gdLst>
              <a:ahLst/>
              <a:cxnLst>
                <a:cxn ang="0">
                  <a:pos x="T0" y="T1"/>
                </a:cxn>
                <a:cxn ang="0">
                  <a:pos x="T2" y="T3"/>
                </a:cxn>
                <a:cxn ang="0">
                  <a:pos x="T4" y="T5"/>
                </a:cxn>
              </a:cxnLst>
              <a:rect l="0" t="0" r="r" b="b"/>
              <a:pathLst>
                <a:path w="28" h="4">
                  <a:moveTo>
                    <a:pt x="0" y="0"/>
                  </a:moveTo>
                  <a:lnTo>
                    <a:pt x="14" y="4"/>
                  </a:lnTo>
                  <a:lnTo>
                    <a:pt x="28"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92" name="Line 654"/>
            <p:cNvSpPr>
              <a:spLocks noChangeAspect="1" noChangeShapeType="1"/>
            </p:cNvSpPr>
            <p:nvPr/>
          </p:nvSpPr>
          <p:spPr bwMode="auto">
            <a:xfrm>
              <a:off x="2985"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93" name="Line 655"/>
            <p:cNvSpPr>
              <a:spLocks noChangeAspect="1" noChangeShapeType="1"/>
            </p:cNvSpPr>
            <p:nvPr/>
          </p:nvSpPr>
          <p:spPr bwMode="auto">
            <a:xfrm>
              <a:off x="3003"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94" name="Freeform 656"/>
            <p:cNvSpPr>
              <a:spLocks noChangeAspect="1"/>
            </p:cNvSpPr>
            <p:nvPr/>
          </p:nvSpPr>
          <p:spPr bwMode="auto">
            <a:xfrm>
              <a:off x="3021" y="1892"/>
              <a:ext cx="22" cy="3"/>
            </a:xfrm>
            <a:custGeom>
              <a:avLst/>
              <a:gdLst>
                <a:gd name="T0" fmla="*/ 0 w 29"/>
                <a:gd name="T1" fmla="*/ 0 h 5"/>
                <a:gd name="T2" fmla="*/ 15 w 29"/>
                <a:gd name="T3" fmla="*/ 5 h 5"/>
                <a:gd name="T4" fmla="*/ 29 w 29"/>
                <a:gd name="T5" fmla="*/ 5 h 5"/>
              </a:gdLst>
              <a:ahLst/>
              <a:cxnLst>
                <a:cxn ang="0">
                  <a:pos x="T0" y="T1"/>
                </a:cxn>
                <a:cxn ang="0">
                  <a:pos x="T2" y="T3"/>
                </a:cxn>
                <a:cxn ang="0">
                  <a:pos x="T4" y="T5"/>
                </a:cxn>
              </a:cxnLst>
              <a:rect l="0" t="0" r="r" b="b"/>
              <a:pathLst>
                <a:path w="29" h="5">
                  <a:moveTo>
                    <a:pt x="0" y="0"/>
                  </a:moveTo>
                  <a:lnTo>
                    <a:pt x="15"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95" name="Line 657"/>
            <p:cNvSpPr>
              <a:spLocks noChangeAspect="1" noChangeShapeType="1"/>
            </p:cNvSpPr>
            <p:nvPr/>
          </p:nvSpPr>
          <p:spPr bwMode="auto">
            <a:xfrm>
              <a:off x="3043"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96" name="Freeform 658"/>
            <p:cNvSpPr>
              <a:spLocks noChangeAspect="1"/>
            </p:cNvSpPr>
            <p:nvPr/>
          </p:nvSpPr>
          <p:spPr bwMode="auto">
            <a:xfrm>
              <a:off x="3061" y="1895"/>
              <a:ext cx="22" cy="2"/>
            </a:xfrm>
            <a:custGeom>
              <a:avLst/>
              <a:gdLst>
                <a:gd name="T0" fmla="*/ 0 w 29"/>
                <a:gd name="T1" fmla="*/ 0 h 5"/>
                <a:gd name="T2" fmla="*/ 15 w 29"/>
                <a:gd name="T3" fmla="*/ 0 h 5"/>
                <a:gd name="T4" fmla="*/ 29 w 29"/>
                <a:gd name="T5" fmla="*/ 5 h 5"/>
              </a:gdLst>
              <a:ahLst/>
              <a:cxnLst>
                <a:cxn ang="0">
                  <a:pos x="T0" y="T1"/>
                </a:cxn>
                <a:cxn ang="0">
                  <a:pos x="T2" y="T3"/>
                </a:cxn>
                <a:cxn ang="0">
                  <a:pos x="T4" y="T5"/>
                </a:cxn>
              </a:cxnLst>
              <a:rect l="0" t="0" r="r" b="b"/>
              <a:pathLst>
                <a:path w="29" h="5">
                  <a:moveTo>
                    <a:pt x="0" y="0"/>
                  </a:moveTo>
                  <a:lnTo>
                    <a:pt x="15" y="0"/>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97" name="Line 659"/>
            <p:cNvSpPr>
              <a:spLocks noChangeAspect="1" noChangeShapeType="1"/>
            </p:cNvSpPr>
            <p:nvPr/>
          </p:nvSpPr>
          <p:spPr bwMode="auto">
            <a:xfrm>
              <a:off x="308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98" name="Freeform 660"/>
            <p:cNvSpPr>
              <a:spLocks noChangeAspect="1"/>
            </p:cNvSpPr>
            <p:nvPr/>
          </p:nvSpPr>
          <p:spPr bwMode="auto">
            <a:xfrm>
              <a:off x="3101" y="1897"/>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99" name="Line 661"/>
            <p:cNvSpPr>
              <a:spLocks noChangeAspect="1" noChangeShapeType="1"/>
            </p:cNvSpPr>
            <p:nvPr/>
          </p:nvSpPr>
          <p:spPr bwMode="auto">
            <a:xfrm>
              <a:off x="312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00" name="Freeform 662"/>
            <p:cNvSpPr>
              <a:spLocks noChangeAspect="1"/>
            </p:cNvSpPr>
            <p:nvPr/>
          </p:nvSpPr>
          <p:spPr bwMode="auto">
            <a:xfrm>
              <a:off x="3141" y="1897"/>
              <a:ext cx="18" cy="3"/>
            </a:xfrm>
            <a:custGeom>
              <a:avLst/>
              <a:gdLst>
                <a:gd name="T0" fmla="*/ 0 w 24"/>
                <a:gd name="T1" fmla="*/ 0 h 5"/>
                <a:gd name="T2" fmla="*/ 9 w 24"/>
                <a:gd name="T3" fmla="*/ 0 h 5"/>
                <a:gd name="T4" fmla="*/ 24 w 24"/>
                <a:gd name="T5" fmla="*/ 5 h 5"/>
              </a:gdLst>
              <a:ahLst/>
              <a:cxnLst>
                <a:cxn ang="0">
                  <a:pos x="T0" y="T1"/>
                </a:cxn>
                <a:cxn ang="0">
                  <a:pos x="T2" y="T3"/>
                </a:cxn>
                <a:cxn ang="0">
                  <a:pos x="T4" y="T5"/>
                </a:cxn>
              </a:cxnLst>
              <a:rect l="0" t="0" r="r" b="b"/>
              <a:pathLst>
                <a:path w="24" h="5">
                  <a:moveTo>
                    <a:pt x="0" y="0"/>
                  </a:moveTo>
                  <a:lnTo>
                    <a:pt x="9" y="0"/>
                  </a:lnTo>
                  <a:lnTo>
                    <a:pt x="24"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01" name="Freeform 663"/>
            <p:cNvSpPr>
              <a:spLocks noChangeAspect="1"/>
            </p:cNvSpPr>
            <p:nvPr/>
          </p:nvSpPr>
          <p:spPr bwMode="auto">
            <a:xfrm>
              <a:off x="3159"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02" name="Line 664"/>
            <p:cNvSpPr>
              <a:spLocks noChangeAspect="1" noChangeShapeType="1"/>
            </p:cNvSpPr>
            <p:nvPr/>
          </p:nvSpPr>
          <p:spPr bwMode="auto">
            <a:xfrm>
              <a:off x="318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03" name="Freeform 665"/>
            <p:cNvSpPr>
              <a:spLocks noChangeAspect="1"/>
            </p:cNvSpPr>
            <p:nvPr/>
          </p:nvSpPr>
          <p:spPr bwMode="auto">
            <a:xfrm>
              <a:off x="3198" y="1900"/>
              <a:ext cx="21"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04" name="Line 666"/>
            <p:cNvSpPr>
              <a:spLocks noChangeAspect="1" noChangeShapeType="1"/>
            </p:cNvSpPr>
            <p:nvPr/>
          </p:nvSpPr>
          <p:spPr bwMode="auto">
            <a:xfrm>
              <a:off x="321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05" name="Line 667"/>
            <p:cNvSpPr>
              <a:spLocks noChangeAspect="1" noChangeShapeType="1"/>
            </p:cNvSpPr>
            <p:nvPr/>
          </p:nvSpPr>
          <p:spPr bwMode="auto">
            <a:xfrm>
              <a:off x="3237"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06" name="Freeform 668"/>
            <p:cNvSpPr>
              <a:spLocks noChangeAspect="1"/>
            </p:cNvSpPr>
            <p:nvPr/>
          </p:nvSpPr>
          <p:spPr bwMode="auto">
            <a:xfrm>
              <a:off x="3255" y="1900"/>
              <a:ext cx="22" cy="2"/>
            </a:xfrm>
            <a:custGeom>
              <a:avLst/>
              <a:gdLst>
                <a:gd name="T0" fmla="*/ 0 w 29"/>
                <a:gd name="T1" fmla="*/ 0 h 4"/>
                <a:gd name="T2" fmla="*/ 15 w 29"/>
                <a:gd name="T3" fmla="*/ 0 h 4"/>
                <a:gd name="T4" fmla="*/ 29 w 29"/>
                <a:gd name="T5" fmla="*/ 4 h 4"/>
              </a:gdLst>
              <a:ahLst/>
              <a:cxnLst>
                <a:cxn ang="0">
                  <a:pos x="T0" y="T1"/>
                </a:cxn>
                <a:cxn ang="0">
                  <a:pos x="T2" y="T3"/>
                </a:cxn>
                <a:cxn ang="0">
                  <a:pos x="T4" y="T5"/>
                </a:cxn>
              </a:cxnLst>
              <a:rect l="0" t="0" r="r" b="b"/>
              <a:pathLst>
                <a:path w="29" h="4">
                  <a:moveTo>
                    <a:pt x="0" y="0"/>
                  </a:moveTo>
                  <a:lnTo>
                    <a:pt x="15" y="0"/>
                  </a:lnTo>
                  <a:lnTo>
                    <a:pt x="29"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07" name="Line 669"/>
            <p:cNvSpPr>
              <a:spLocks noChangeAspect="1" noChangeShapeType="1"/>
            </p:cNvSpPr>
            <p:nvPr/>
          </p:nvSpPr>
          <p:spPr bwMode="auto">
            <a:xfrm>
              <a:off x="327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08" name="Freeform 670"/>
            <p:cNvSpPr>
              <a:spLocks noChangeAspect="1"/>
            </p:cNvSpPr>
            <p:nvPr/>
          </p:nvSpPr>
          <p:spPr bwMode="auto">
            <a:xfrm>
              <a:off x="3295" y="1902"/>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09" name="Line 671"/>
            <p:cNvSpPr>
              <a:spLocks noChangeAspect="1" noChangeShapeType="1"/>
            </p:cNvSpPr>
            <p:nvPr/>
          </p:nvSpPr>
          <p:spPr bwMode="auto">
            <a:xfrm>
              <a:off x="331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10" name="Freeform 672"/>
            <p:cNvSpPr>
              <a:spLocks noChangeAspect="1"/>
            </p:cNvSpPr>
            <p:nvPr/>
          </p:nvSpPr>
          <p:spPr bwMode="auto">
            <a:xfrm>
              <a:off x="3335"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11" name="Line 673"/>
            <p:cNvSpPr>
              <a:spLocks noChangeAspect="1" noChangeShapeType="1"/>
            </p:cNvSpPr>
            <p:nvPr/>
          </p:nvSpPr>
          <p:spPr bwMode="auto">
            <a:xfrm>
              <a:off x="3356"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12" name="Freeform 674"/>
            <p:cNvSpPr>
              <a:spLocks noChangeAspect="1"/>
            </p:cNvSpPr>
            <p:nvPr/>
          </p:nvSpPr>
          <p:spPr bwMode="auto">
            <a:xfrm>
              <a:off x="288" y="1901"/>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grpSp>
      <p:grpSp>
        <p:nvGrpSpPr>
          <p:cNvPr id="1513" name="Group 675"/>
          <p:cNvGrpSpPr>
            <a:grpSpLocks noChangeAspect="1"/>
          </p:cNvGrpSpPr>
          <p:nvPr/>
        </p:nvGrpSpPr>
        <p:grpSpPr bwMode="auto">
          <a:xfrm rot="-16200000">
            <a:off x="5833269" y="2601119"/>
            <a:ext cx="1165225" cy="284163"/>
            <a:chOff x="253" y="586"/>
            <a:chExt cx="3121" cy="1317"/>
          </a:xfrm>
        </p:grpSpPr>
        <p:sp>
          <p:nvSpPr>
            <p:cNvPr id="1514" name="Line 676"/>
            <p:cNvSpPr>
              <a:spLocks noChangeAspect="1" noChangeShapeType="1"/>
            </p:cNvSpPr>
            <p:nvPr/>
          </p:nvSpPr>
          <p:spPr bwMode="auto">
            <a:xfrm>
              <a:off x="253"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15" name="Freeform 677"/>
            <p:cNvSpPr>
              <a:spLocks noChangeAspect="1"/>
            </p:cNvSpPr>
            <p:nvPr/>
          </p:nvSpPr>
          <p:spPr bwMode="auto">
            <a:xfrm>
              <a:off x="271"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16" name="Freeform 678"/>
            <p:cNvSpPr>
              <a:spLocks noChangeAspect="1"/>
            </p:cNvSpPr>
            <p:nvPr/>
          </p:nvSpPr>
          <p:spPr bwMode="auto">
            <a:xfrm>
              <a:off x="310" y="1902"/>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17" name="Line 679"/>
            <p:cNvSpPr>
              <a:spLocks noChangeAspect="1" noChangeShapeType="1"/>
            </p:cNvSpPr>
            <p:nvPr/>
          </p:nvSpPr>
          <p:spPr bwMode="auto">
            <a:xfrm>
              <a:off x="332"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18" name="Freeform 680"/>
            <p:cNvSpPr>
              <a:spLocks noChangeAspect="1"/>
            </p:cNvSpPr>
            <p:nvPr/>
          </p:nvSpPr>
          <p:spPr bwMode="auto">
            <a:xfrm>
              <a:off x="350" y="1900"/>
              <a:ext cx="22" cy="2"/>
            </a:xfrm>
            <a:custGeom>
              <a:avLst/>
              <a:gdLst>
                <a:gd name="T0" fmla="*/ 0 w 29"/>
                <a:gd name="T1" fmla="*/ 4 h 4"/>
                <a:gd name="T2" fmla="*/ 14 w 29"/>
                <a:gd name="T3" fmla="*/ 0 h 4"/>
                <a:gd name="T4" fmla="*/ 29 w 29"/>
                <a:gd name="T5" fmla="*/ 0 h 4"/>
              </a:gdLst>
              <a:ahLst/>
              <a:cxnLst>
                <a:cxn ang="0">
                  <a:pos x="T0" y="T1"/>
                </a:cxn>
                <a:cxn ang="0">
                  <a:pos x="T2" y="T3"/>
                </a:cxn>
                <a:cxn ang="0">
                  <a:pos x="T4" y="T5"/>
                </a:cxn>
              </a:cxnLst>
              <a:rect l="0" t="0" r="r" b="b"/>
              <a:pathLst>
                <a:path w="29" h="4">
                  <a:moveTo>
                    <a:pt x="0" y="4"/>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19" name="Line 681"/>
            <p:cNvSpPr>
              <a:spLocks noChangeAspect="1" noChangeShapeType="1"/>
            </p:cNvSpPr>
            <p:nvPr/>
          </p:nvSpPr>
          <p:spPr bwMode="auto">
            <a:xfrm>
              <a:off x="372"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20" name="Line 682"/>
            <p:cNvSpPr>
              <a:spLocks noChangeAspect="1" noChangeShapeType="1"/>
            </p:cNvSpPr>
            <p:nvPr/>
          </p:nvSpPr>
          <p:spPr bwMode="auto">
            <a:xfrm>
              <a:off x="39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21" name="Freeform 683"/>
            <p:cNvSpPr>
              <a:spLocks noChangeAspect="1"/>
            </p:cNvSpPr>
            <p:nvPr/>
          </p:nvSpPr>
          <p:spPr bwMode="auto">
            <a:xfrm>
              <a:off x="408" y="1900"/>
              <a:ext cx="21"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22" name="Line 684"/>
            <p:cNvSpPr>
              <a:spLocks noChangeAspect="1" noChangeShapeType="1"/>
            </p:cNvSpPr>
            <p:nvPr/>
          </p:nvSpPr>
          <p:spPr bwMode="auto">
            <a:xfrm>
              <a:off x="42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23" name="Freeform 685"/>
            <p:cNvSpPr>
              <a:spLocks noChangeAspect="1"/>
            </p:cNvSpPr>
            <p:nvPr/>
          </p:nvSpPr>
          <p:spPr bwMode="auto">
            <a:xfrm>
              <a:off x="447"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24" name="Freeform 686"/>
            <p:cNvSpPr>
              <a:spLocks noChangeAspect="1"/>
            </p:cNvSpPr>
            <p:nvPr/>
          </p:nvSpPr>
          <p:spPr bwMode="auto">
            <a:xfrm>
              <a:off x="468" y="1897"/>
              <a:ext cx="18" cy="3"/>
            </a:xfrm>
            <a:custGeom>
              <a:avLst/>
              <a:gdLst>
                <a:gd name="T0" fmla="*/ 0 w 24"/>
                <a:gd name="T1" fmla="*/ 5 h 5"/>
                <a:gd name="T2" fmla="*/ 15 w 24"/>
                <a:gd name="T3" fmla="*/ 0 h 5"/>
                <a:gd name="T4" fmla="*/ 24 w 24"/>
                <a:gd name="T5" fmla="*/ 0 h 5"/>
              </a:gdLst>
              <a:ahLst/>
              <a:cxnLst>
                <a:cxn ang="0">
                  <a:pos x="T0" y="T1"/>
                </a:cxn>
                <a:cxn ang="0">
                  <a:pos x="T2" y="T3"/>
                </a:cxn>
                <a:cxn ang="0">
                  <a:pos x="T4" y="T5"/>
                </a:cxn>
              </a:cxnLst>
              <a:rect l="0" t="0" r="r" b="b"/>
              <a:pathLst>
                <a:path w="24" h="5">
                  <a:moveTo>
                    <a:pt x="0" y="5"/>
                  </a:moveTo>
                  <a:lnTo>
                    <a:pt x="15"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25" name="Line 687"/>
            <p:cNvSpPr>
              <a:spLocks noChangeAspect="1" noChangeShapeType="1"/>
            </p:cNvSpPr>
            <p:nvPr/>
          </p:nvSpPr>
          <p:spPr bwMode="auto">
            <a:xfrm>
              <a:off x="48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26" name="Freeform 688"/>
            <p:cNvSpPr>
              <a:spLocks noChangeAspect="1"/>
            </p:cNvSpPr>
            <p:nvPr/>
          </p:nvSpPr>
          <p:spPr bwMode="auto">
            <a:xfrm>
              <a:off x="504" y="1897"/>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27" name="Line 689"/>
            <p:cNvSpPr>
              <a:spLocks noChangeAspect="1" noChangeShapeType="1"/>
            </p:cNvSpPr>
            <p:nvPr/>
          </p:nvSpPr>
          <p:spPr bwMode="auto">
            <a:xfrm>
              <a:off x="52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28" name="Freeform 690"/>
            <p:cNvSpPr>
              <a:spLocks noChangeAspect="1"/>
            </p:cNvSpPr>
            <p:nvPr/>
          </p:nvSpPr>
          <p:spPr bwMode="auto">
            <a:xfrm>
              <a:off x="544" y="1895"/>
              <a:ext cx="22" cy="2"/>
            </a:xfrm>
            <a:custGeom>
              <a:avLst/>
              <a:gdLst>
                <a:gd name="T0" fmla="*/ 0 w 29"/>
                <a:gd name="T1" fmla="*/ 5 h 5"/>
                <a:gd name="T2" fmla="*/ 14 w 29"/>
                <a:gd name="T3" fmla="*/ 0 h 5"/>
                <a:gd name="T4" fmla="*/ 29 w 29"/>
                <a:gd name="T5" fmla="*/ 0 h 5"/>
              </a:gdLst>
              <a:ahLst/>
              <a:cxnLst>
                <a:cxn ang="0">
                  <a:pos x="T0" y="T1"/>
                </a:cxn>
                <a:cxn ang="0">
                  <a:pos x="T2" y="T3"/>
                </a:cxn>
                <a:cxn ang="0">
                  <a:pos x="T4" y="T5"/>
                </a:cxn>
              </a:cxnLst>
              <a:rect l="0" t="0" r="r" b="b"/>
              <a:pathLst>
                <a:path w="29" h="5">
                  <a:moveTo>
                    <a:pt x="0" y="5"/>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29" name="Line 691"/>
            <p:cNvSpPr>
              <a:spLocks noChangeAspect="1" noChangeShapeType="1"/>
            </p:cNvSpPr>
            <p:nvPr/>
          </p:nvSpPr>
          <p:spPr bwMode="auto">
            <a:xfrm>
              <a:off x="566"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30" name="Freeform 692"/>
            <p:cNvSpPr>
              <a:spLocks noChangeAspect="1"/>
            </p:cNvSpPr>
            <p:nvPr/>
          </p:nvSpPr>
          <p:spPr bwMode="auto">
            <a:xfrm>
              <a:off x="584" y="1892"/>
              <a:ext cx="22" cy="3"/>
            </a:xfrm>
            <a:custGeom>
              <a:avLst/>
              <a:gdLst>
                <a:gd name="T0" fmla="*/ 0 w 29"/>
                <a:gd name="T1" fmla="*/ 5 h 5"/>
                <a:gd name="T2" fmla="*/ 14 w 29"/>
                <a:gd name="T3" fmla="*/ 5 h 5"/>
                <a:gd name="T4" fmla="*/ 29 w 29"/>
                <a:gd name="T5" fmla="*/ 0 h 5"/>
              </a:gdLst>
              <a:ahLst/>
              <a:cxnLst>
                <a:cxn ang="0">
                  <a:pos x="T0" y="T1"/>
                </a:cxn>
                <a:cxn ang="0">
                  <a:pos x="T2" y="T3"/>
                </a:cxn>
                <a:cxn ang="0">
                  <a:pos x="T4" y="T5"/>
                </a:cxn>
              </a:cxnLst>
              <a:rect l="0" t="0" r="r" b="b"/>
              <a:pathLst>
                <a:path w="29" h="5">
                  <a:moveTo>
                    <a:pt x="0" y="5"/>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31" name="Line 693"/>
            <p:cNvSpPr>
              <a:spLocks noChangeAspect="1" noChangeShapeType="1"/>
            </p:cNvSpPr>
            <p:nvPr/>
          </p:nvSpPr>
          <p:spPr bwMode="auto">
            <a:xfrm flipV="1">
              <a:off x="606"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32" name="Line 694"/>
            <p:cNvSpPr>
              <a:spLocks noChangeAspect="1" noChangeShapeType="1"/>
            </p:cNvSpPr>
            <p:nvPr/>
          </p:nvSpPr>
          <p:spPr bwMode="auto">
            <a:xfrm>
              <a:off x="624"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33" name="Freeform 695"/>
            <p:cNvSpPr>
              <a:spLocks noChangeAspect="1"/>
            </p:cNvSpPr>
            <p:nvPr/>
          </p:nvSpPr>
          <p:spPr bwMode="auto">
            <a:xfrm>
              <a:off x="642" y="1887"/>
              <a:ext cx="21" cy="2"/>
            </a:xfrm>
            <a:custGeom>
              <a:avLst/>
              <a:gdLst>
                <a:gd name="T0" fmla="*/ 0 w 28"/>
                <a:gd name="T1" fmla="*/ 4 h 4"/>
                <a:gd name="T2" fmla="*/ 14 w 28"/>
                <a:gd name="T3" fmla="*/ 4 h 4"/>
                <a:gd name="T4" fmla="*/ 28 w 28"/>
                <a:gd name="T5" fmla="*/ 0 h 4"/>
              </a:gdLst>
              <a:ahLst/>
              <a:cxnLst>
                <a:cxn ang="0">
                  <a:pos x="T0" y="T1"/>
                </a:cxn>
                <a:cxn ang="0">
                  <a:pos x="T2" y="T3"/>
                </a:cxn>
                <a:cxn ang="0">
                  <a:pos x="T4" y="T5"/>
                </a:cxn>
              </a:cxnLst>
              <a:rect l="0" t="0" r="r" b="b"/>
              <a:pathLst>
                <a:path w="28" h="4">
                  <a:moveTo>
                    <a:pt x="0" y="4"/>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34" name="Line 696"/>
            <p:cNvSpPr>
              <a:spLocks noChangeAspect="1" noChangeShapeType="1"/>
            </p:cNvSpPr>
            <p:nvPr/>
          </p:nvSpPr>
          <p:spPr bwMode="auto">
            <a:xfrm flipV="1">
              <a:off x="663"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35" name="Freeform 697"/>
            <p:cNvSpPr>
              <a:spLocks noChangeAspect="1"/>
            </p:cNvSpPr>
            <p:nvPr/>
          </p:nvSpPr>
          <p:spPr bwMode="auto">
            <a:xfrm>
              <a:off x="681" y="1881"/>
              <a:ext cx="22" cy="3"/>
            </a:xfrm>
            <a:custGeom>
              <a:avLst/>
              <a:gdLst>
                <a:gd name="T0" fmla="*/ 0 w 29"/>
                <a:gd name="T1" fmla="*/ 5 h 5"/>
                <a:gd name="T2" fmla="*/ 15 w 29"/>
                <a:gd name="T3" fmla="*/ 5 h 5"/>
                <a:gd name="T4" fmla="*/ 29 w 29"/>
                <a:gd name="T5" fmla="*/ 0 h 5"/>
              </a:gdLst>
              <a:ahLst/>
              <a:cxnLst>
                <a:cxn ang="0">
                  <a:pos x="T0" y="T1"/>
                </a:cxn>
                <a:cxn ang="0">
                  <a:pos x="T2" y="T3"/>
                </a:cxn>
                <a:cxn ang="0">
                  <a:pos x="T4" y="T5"/>
                </a:cxn>
              </a:cxnLst>
              <a:rect l="0" t="0" r="r" b="b"/>
              <a:pathLst>
                <a:path w="29" h="5">
                  <a:moveTo>
                    <a:pt x="0" y="5"/>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36" name="Line 698"/>
            <p:cNvSpPr>
              <a:spLocks noChangeAspect="1" noChangeShapeType="1"/>
            </p:cNvSpPr>
            <p:nvPr/>
          </p:nvSpPr>
          <p:spPr bwMode="auto">
            <a:xfrm flipV="1">
              <a:off x="703"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37" name="Line 699"/>
            <p:cNvSpPr>
              <a:spLocks noChangeAspect="1" noChangeShapeType="1"/>
            </p:cNvSpPr>
            <p:nvPr/>
          </p:nvSpPr>
          <p:spPr bwMode="auto">
            <a:xfrm flipV="1">
              <a:off x="721"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38" name="Freeform 700"/>
            <p:cNvSpPr>
              <a:spLocks noChangeAspect="1"/>
            </p:cNvSpPr>
            <p:nvPr/>
          </p:nvSpPr>
          <p:spPr bwMode="auto">
            <a:xfrm>
              <a:off x="739" y="1868"/>
              <a:ext cx="21" cy="5"/>
            </a:xfrm>
            <a:custGeom>
              <a:avLst/>
              <a:gdLst>
                <a:gd name="T0" fmla="*/ 0 w 29"/>
                <a:gd name="T1" fmla="*/ 10 h 10"/>
                <a:gd name="T2" fmla="*/ 15 w 29"/>
                <a:gd name="T3" fmla="*/ 5 h 10"/>
                <a:gd name="T4" fmla="*/ 29 w 29"/>
                <a:gd name="T5" fmla="*/ 0 h 10"/>
              </a:gdLst>
              <a:ahLst/>
              <a:cxnLst>
                <a:cxn ang="0">
                  <a:pos x="T0" y="T1"/>
                </a:cxn>
                <a:cxn ang="0">
                  <a:pos x="T2" y="T3"/>
                </a:cxn>
                <a:cxn ang="0">
                  <a:pos x="T4" y="T5"/>
                </a:cxn>
              </a:cxnLst>
              <a:rect l="0" t="0" r="r" b="b"/>
              <a:pathLst>
                <a:path w="29" h="10">
                  <a:moveTo>
                    <a:pt x="0" y="10"/>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39" name="Line 701"/>
            <p:cNvSpPr>
              <a:spLocks noChangeAspect="1" noChangeShapeType="1"/>
            </p:cNvSpPr>
            <p:nvPr/>
          </p:nvSpPr>
          <p:spPr bwMode="auto">
            <a:xfrm flipV="1">
              <a:off x="760"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40" name="Freeform 702"/>
            <p:cNvSpPr>
              <a:spLocks noChangeAspect="1"/>
            </p:cNvSpPr>
            <p:nvPr/>
          </p:nvSpPr>
          <p:spPr bwMode="auto">
            <a:xfrm>
              <a:off x="778" y="1857"/>
              <a:ext cx="22" cy="5"/>
            </a:xfrm>
            <a:custGeom>
              <a:avLst/>
              <a:gdLst>
                <a:gd name="T0" fmla="*/ 0 w 29"/>
                <a:gd name="T1" fmla="*/ 9 h 9"/>
                <a:gd name="T2" fmla="*/ 14 w 29"/>
                <a:gd name="T3" fmla="*/ 5 h 9"/>
                <a:gd name="T4" fmla="*/ 29 w 29"/>
                <a:gd name="T5" fmla="*/ 0 h 9"/>
              </a:gdLst>
              <a:ahLst/>
              <a:cxnLst>
                <a:cxn ang="0">
                  <a:pos x="T0" y="T1"/>
                </a:cxn>
                <a:cxn ang="0">
                  <a:pos x="T2" y="T3"/>
                </a:cxn>
                <a:cxn ang="0">
                  <a:pos x="T4" y="T5"/>
                </a:cxn>
              </a:cxnLst>
              <a:rect l="0" t="0" r="r" b="b"/>
              <a:pathLst>
                <a:path w="29" h="9">
                  <a:moveTo>
                    <a:pt x="0" y="9"/>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41" name="Line 703"/>
            <p:cNvSpPr>
              <a:spLocks noChangeAspect="1" noChangeShapeType="1"/>
            </p:cNvSpPr>
            <p:nvPr/>
          </p:nvSpPr>
          <p:spPr bwMode="auto">
            <a:xfrm flipV="1">
              <a:off x="800"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42" name="Freeform 704"/>
            <p:cNvSpPr>
              <a:spLocks noChangeAspect="1"/>
            </p:cNvSpPr>
            <p:nvPr/>
          </p:nvSpPr>
          <p:spPr bwMode="auto">
            <a:xfrm>
              <a:off x="818" y="1846"/>
              <a:ext cx="21" cy="5"/>
            </a:xfrm>
            <a:custGeom>
              <a:avLst/>
              <a:gdLst>
                <a:gd name="T0" fmla="*/ 0 w 28"/>
                <a:gd name="T1" fmla="*/ 9 h 9"/>
                <a:gd name="T2" fmla="*/ 14 w 28"/>
                <a:gd name="T3" fmla="*/ 4 h 9"/>
                <a:gd name="T4" fmla="*/ 28 w 28"/>
                <a:gd name="T5" fmla="*/ 0 h 9"/>
              </a:gdLst>
              <a:ahLst/>
              <a:cxnLst>
                <a:cxn ang="0">
                  <a:pos x="T0" y="T1"/>
                </a:cxn>
                <a:cxn ang="0">
                  <a:pos x="T2" y="T3"/>
                </a:cxn>
                <a:cxn ang="0">
                  <a:pos x="T4" y="T5"/>
                </a:cxn>
              </a:cxnLst>
              <a:rect l="0" t="0" r="r" b="b"/>
              <a:pathLst>
                <a:path w="28" h="9">
                  <a:moveTo>
                    <a:pt x="0" y="9"/>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43" name="Line 705"/>
            <p:cNvSpPr>
              <a:spLocks noChangeAspect="1" noChangeShapeType="1"/>
            </p:cNvSpPr>
            <p:nvPr/>
          </p:nvSpPr>
          <p:spPr bwMode="auto">
            <a:xfrm flipV="1">
              <a:off x="839"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44" name="Line 706"/>
            <p:cNvSpPr>
              <a:spLocks noChangeAspect="1" noChangeShapeType="1"/>
            </p:cNvSpPr>
            <p:nvPr/>
          </p:nvSpPr>
          <p:spPr bwMode="auto">
            <a:xfrm flipV="1">
              <a:off x="857"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45" name="Freeform 707"/>
            <p:cNvSpPr>
              <a:spLocks noChangeAspect="1"/>
            </p:cNvSpPr>
            <p:nvPr/>
          </p:nvSpPr>
          <p:spPr bwMode="auto">
            <a:xfrm>
              <a:off x="875" y="1819"/>
              <a:ext cx="22" cy="11"/>
            </a:xfrm>
            <a:custGeom>
              <a:avLst/>
              <a:gdLst>
                <a:gd name="T0" fmla="*/ 0 w 29"/>
                <a:gd name="T1" fmla="*/ 19 h 19"/>
                <a:gd name="T2" fmla="*/ 15 w 29"/>
                <a:gd name="T3" fmla="*/ 9 h 19"/>
                <a:gd name="T4" fmla="*/ 29 w 29"/>
                <a:gd name="T5" fmla="*/ 0 h 19"/>
              </a:gdLst>
              <a:ahLst/>
              <a:cxnLst>
                <a:cxn ang="0">
                  <a:pos x="T0" y="T1"/>
                </a:cxn>
                <a:cxn ang="0">
                  <a:pos x="T2" y="T3"/>
                </a:cxn>
                <a:cxn ang="0">
                  <a:pos x="T4" y="T5"/>
                </a:cxn>
              </a:cxnLst>
              <a:rect l="0" t="0" r="r" b="b"/>
              <a:pathLst>
                <a:path w="29" h="19">
                  <a:moveTo>
                    <a:pt x="0" y="19"/>
                  </a:moveTo>
                  <a:lnTo>
                    <a:pt x="15" y="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46" name="Line 708"/>
            <p:cNvSpPr>
              <a:spLocks noChangeAspect="1" noChangeShapeType="1"/>
            </p:cNvSpPr>
            <p:nvPr/>
          </p:nvSpPr>
          <p:spPr bwMode="auto">
            <a:xfrm flipV="1">
              <a:off x="897"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47" name="Freeform 709"/>
            <p:cNvSpPr>
              <a:spLocks noChangeAspect="1"/>
            </p:cNvSpPr>
            <p:nvPr/>
          </p:nvSpPr>
          <p:spPr bwMode="auto">
            <a:xfrm>
              <a:off x="915" y="1797"/>
              <a:ext cx="22" cy="11"/>
            </a:xfrm>
            <a:custGeom>
              <a:avLst/>
              <a:gdLst>
                <a:gd name="T0" fmla="*/ 0 w 29"/>
                <a:gd name="T1" fmla="*/ 19 h 19"/>
                <a:gd name="T2" fmla="*/ 15 w 29"/>
                <a:gd name="T3" fmla="*/ 10 h 19"/>
                <a:gd name="T4" fmla="*/ 29 w 29"/>
                <a:gd name="T5" fmla="*/ 0 h 19"/>
              </a:gdLst>
              <a:ahLst/>
              <a:cxnLst>
                <a:cxn ang="0">
                  <a:pos x="T0" y="T1"/>
                </a:cxn>
                <a:cxn ang="0">
                  <a:pos x="T2" y="T3"/>
                </a:cxn>
                <a:cxn ang="0">
                  <a:pos x="T4" y="T5"/>
                </a:cxn>
              </a:cxnLst>
              <a:rect l="0" t="0" r="r" b="b"/>
              <a:pathLst>
                <a:path w="29" h="19">
                  <a:moveTo>
                    <a:pt x="0" y="19"/>
                  </a:moveTo>
                  <a:lnTo>
                    <a:pt x="15" y="1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48" name="Line 710"/>
            <p:cNvSpPr>
              <a:spLocks noChangeAspect="1" noChangeShapeType="1"/>
            </p:cNvSpPr>
            <p:nvPr/>
          </p:nvSpPr>
          <p:spPr bwMode="auto">
            <a:xfrm flipV="1">
              <a:off x="937"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49" name="Line 711"/>
            <p:cNvSpPr>
              <a:spLocks noChangeAspect="1" noChangeShapeType="1"/>
            </p:cNvSpPr>
            <p:nvPr/>
          </p:nvSpPr>
          <p:spPr bwMode="auto">
            <a:xfrm flipV="1">
              <a:off x="955"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50" name="Freeform 712"/>
            <p:cNvSpPr>
              <a:spLocks noChangeAspect="1"/>
            </p:cNvSpPr>
            <p:nvPr/>
          </p:nvSpPr>
          <p:spPr bwMode="auto">
            <a:xfrm>
              <a:off x="973" y="1757"/>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51" name="Line 713"/>
            <p:cNvSpPr>
              <a:spLocks noChangeAspect="1" noChangeShapeType="1"/>
            </p:cNvSpPr>
            <p:nvPr/>
          </p:nvSpPr>
          <p:spPr bwMode="auto">
            <a:xfrm flipV="1">
              <a:off x="995"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52" name="Freeform 714"/>
            <p:cNvSpPr>
              <a:spLocks noChangeAspect="1"/>
            </p:cNvSpPr>
            <p:nvPr/>
          </p:nvSpPr>
          <p:spPr bwMode="auto">
            <a:xfrm>
              <a:off x="1013" y="1725"/>
              <a:ext cx="21" cy="15"/>
            </a:xfrm>
            <a:custGeom>
              <a:avLst/>
              <a:gdLst>
                <a:gd name="T0" fmla="*/ 0 w 28"/>
                <a:gd name="T1" fmla="*/ 28 h 28"/>
                <a:gd name="T2" fmla="*/ 14 w 28"/>
                <a:gd name="T3" fmla="*/ 14 h 28"/>
                <a:gd name="T4" fmla="*/ 28 w 28"/>
                <a:gd name="T5" fmla="*/ 0 h 28"/>
              </a:gdLst>
              <a:ahLst/>
              <a:cxnLst>
                <a:cxn ang="0">
                  <a:pos x="T0" y="T1"/>
                </a:cxn>
                <a:cxn ang="0">
                  <a:pos x="T2" y="T3"/>
                </a:cxn>
                <a:cxn ang="0">
                  <a:pos x="T4" y="T5"/>
                </a:cxn>
              </a:cxnLst>
              <a:rect l="0" t="0" r="r" b="b"/>
              <a:pathLst>
                <a:path w="28" h="28">
                  <a:moveTo>
                    <a:pt x="0" y="28"/>
                  </a:moveTo>
                  <a:lnTo>
                    <a:pt x="14" y="1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53" name="Line 715"/>
            <p:cNvSpPr>
              <a:spLocks noChangeAspect="1" noChangeShapeType="1"/>
            </p:cNvSpPr>
            <p:nvPr/>
          </p:nvSpPr>
          <p:spPr bwMode="auto">
            <a:xfrm flipV="1">
              <a:off x="1034"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54" name="Freeform 716"/>
            <p:cNvSpPr>
              <a:spLocks noChangeAspect="1"/>
            </p:cNvSpPr>
            <p:nvPr/>
          </p:nvSpPr>
          <p:spPr bwMode="auto">
            <a:xfrm>
              <a:off x="1052" y="1686"/>
              <a:ext cx="21" cy="20"/>
            </a:xfrm>
            <a:custGeom>
              <a:avLst/>
              <a:gdLst>
                <a:gd name="T0" fmla="*/ 0 w 29"/>
                <a:gd name="T1" fmla="*/ 34 h 34"/>
                <a:gd name="T2" fmla="*/ 15 w 29"/>
                <a:gd name="T3" fmla="*/ 20 h 34"/>
                <a:gd name="T4" fmla="*/ 29 w 29"/>
                <a:gd name="T5" fmla="*/ 0 h 34"/>
              </a:gdLst>
              <a:ahLst/>
              <a:cxnLst>
                <a:cxn ang="0">
                  <a:pos x="T0" y="T1"/>
                </a:cxn>
                <a:cxn ang="0">
                  <a:pos x="T2" y="T3"/>
                </a:cxn>
                <a:cxn ang="0">
                  <a:pos x="T4" y="T5"/>
                </a:cxn>
              </a:cxnLst>
              <a:rect l="0" t="0" r="r" b="b"/>
              <a:pathLst>
                <a:path w="29" h="34">
                  <a:moveTo>
                    <a:pt x="0" y="34"/>
                  </a:moveTo>
                  <a:lnTo>
                    <a:pt x="15" y="2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55" name="Line 717"/>
            <p:cNvSpPr>
              <a:spLocks noChangeAspect="1" noChangeShapeType="1"/>
            </p:cNvSpPr>
            <p:nvPr/>
          </p:nvSpPr>
          <p:spPr bwMode="auto">
            <a:xfrm flipV="1">
              <a:off x="1073"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56" name="Line 718"/>
            <p:cNvSpPr>
              <a:spLocks noChangeAspect="1" noChangeShapeType="1"/>
            </p:cNvSpPr>
            <p:nvPr/>
          </p:nvSpPr>
          <p:spPr bwMode="auto">
            <a:xfrm flipV="1">
              <a:off x="1091"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57" name="Freeform 719"/>
            <p:cNvSpPr>
              <a:spLocks noChangeAspect="1"/>
            </p:cNvSpPr>
            <p:nvPr/>
          </p:nvSpPr>
          <p:spPr bwMode="auto">
            <a:xfrm>
              <a:off x="1109" y="1617"/>
              <a:ext cx="22" cy="24"/>
            </a:xfrm>
            <a:custGeom>
              <a:avLst/>
              <a:gdLst>
                <a:gd name="T0" fmla="*/ 0 w 29"/>
                <a:gd name="T1" fmla="*/ 43 h 43"/>
                <a:gd name="T2" fmla="*/ 15 w 29"/>
                <a:gd name="T3" fmla="*/ 19 h 43"/>
                <a:gd name="T4" fmla="*/ 29 w 29"/>
                <a:gd name="T5" fmla="*/ 0 h 43"/>
              </a:gdLst>
              <a:ahLst/>
              <a:cxnLst>
                <a:cxn ang="0">
                  <a:pos x="T0" y="T1"/>
                </a:cxn>
                <a:cxn ang="0">
                  <a:pos x="T2" y="T3"/>
                </a:cxn>
                <a:cxn ang="0">
                  <a:pos x="T4" y="T5"/>
                </a:cxn>
              </a:cxnLst>
              <a:rect l="0" t="0" r="r" b="b"/>
              <a:pathLst>
                <a:path w="29" h="43">
                  <a:moveTo>
                    <a:pt x="0" y="43"/>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58" name="Line 720"/>
            <p:cNvSpPr>
              <a:spLocks noChangeAspect="1" noChangeShapeType="1"/>
            </p:cNvSpPr>
            <p:nvPr/>
          </p:nvSpPr>
          <p:spPr bwMode="auto">
            <a:xfrm flipV="1">
              <a:off x="1131"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59" name="Freeform 721"/>
            <p:cNvSpPr>
              <a:spLocks noChangeAspect="1"/>
            </p:cNvSpPr>
            <p:nvPr/>
          </p:nvSpPr>
          <p:spPr bwMode="auto">
            <a:xfrm>
              <a:off x="1149" y="1566"/>
              <a:ext cx="22" cy="27"/>
            </a:xfrm>
            <a:custGeom>
              <a:avLst/>
              <a:gdLst>
                <a:gd name="T0" fmla="*/ 0 w 29"/>
                <a:gd name="T1" fmla="*/ 48 h 48"/>
                <a:gd name="T2" fmla="*/ 14 w 29"/>
                <a:gd name="T3" fmla="*/ 24 h 48"/>
                <a:gd name="T4" fmla="*/ 29 w 29"/>
                <a:gd name="T5" fmla="*/ 0 h 48"/>
              </a:gdLst>
              <a:ahLst/>
              <a:cxnLst>
                <a:cxn ang="0">
                  <a:pos x="T0" y="T1"/>
                </a:cxn>
                <a:cxn ang="0">
                  <a:pos x="T2" y="T3"/>
                </a:cxn>
                <a:cxn ang="0">
                  <a:pos x="T4" y="T5"/>
                </a:cxn>
              </a:cxnLst>
              <a:rect l="0" t="0" r="r" b="b"/>
              <a:pathLst>
                <a:path w="29" h="48">
                  <a:moveTo>
                    <a:pt x="0" y="48"/>
                  </a:moveTo>
                  <a:lnTo>
                    <a:pt x="14" y="2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60" name="Line 722"/>
            <p:cNvSpPr>
              <a:spLocks noChangeAspect="1" noChangeShapeType="1"/>
            </p:cNvSpPr>
            <p:nvPr/>
          </p:nvSpPr>
          <p:spPr bwMode="auto">
            <a:xfrm flipV="1">
              <a:off x="1171"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61" name="Freeform 723"/>
            <p:cNvSpPr>
              <a:spLocks noChangeAspect="1"/>
            </p:cNvSpPr>
            <p:nvPr/>
          </p:nvSpPr>
          <p:spPr bwMode="auto">
            <a:xfrm>
              <a:off x="1189" y="1506"/>
              <a:ext cx="22" cy="30"/>
            </a:xfrm>
            <a:custGeom>
              <a:avLst/>
              <a:gdLst>
                <a:gd name="T0" fmla="*/ 0 w 29"/>
                <a:gd name="T1" fmla="*/ 53 h 53"/>
                <a:gd name="T2" fmla="*/ 14 w 29"/>
                <a:gd name="T3" fmla="*/ 29 h 53"/>
                <a:gd name="T4" fmla="*/ 29 w 29"/>
                <a:gd name="T5" fmla="*/ 0 h 53"/>
              </a:gdLst>
              <a:ahLst/>
              <a:cxnLst>
                <a:cxn ang="0">
                  <a:pos x="T0" y="T1"/>
                </a:cxn>
                <a:cxn ang="0">
                  <a:pos x="T2" y="T3"/>
                </a:cxn>
                <a:cxn ang="0">
                  <a:pos x="T4" y="T5"/>
                </a:cxn>
              </a:cxnLst>
              <a:rect l="0" t="0" r="r" b="b"/>
              <a:pathLst>
                <a:path w="29" h="53">
                  <a:moveTo>
                    <a:pt x="0" y="53"/>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62" name="Line 724"/>
            <p:cNvSpPr>
              <a:spLocks noChangeAspect="1" noChangeShapeType="1"/>
            </p:cNvSpPr>
            <p:nvPr/>
          </p:nvSpPr>
          <p:spPr bwMode="auto">
            <a:xfrm flipV="1">
              <a:off x="1211"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63" name="Line 725"/>
            <p:cNvSpPr>
              <a:spLocks noChangeAspect="1" noChangeShapeType="1"/>
            </p:cNvSpPr>
            <p:nvPr/>
          </p:nvSpPr>
          <p:spPr bwMode="auto">
            <a:xfrm flipV="1">
              <a:off x="1228"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64" name="Freeform 726"/>
            <p:cNvSpPr>
              <a:spLocks noChangeAspect="1"/>
            </p:cNvSpPr>
            <p:nvPr/>
          </p:nvSpPr>
          <p:spPr bwMode="auto">
            <a:xfrm>
              <a:off x="1246" y="1409"/>
              <a:ext cx="22" cy="32"/>
            </a:xfrm>
            <a:custGeom>
              <a:avLst/>
              <a:gdLst>
                <a:gd name="T0" fmla="*/ 0 w 29"/>
                <a:gd name="T1" fmla="*/ 58 h 58"/>
                <a:gd name="T2" fmla="*/ 15 w 29"/>
                <a:gd name="T3" fmla="*/ 29 h 58"/>
                <a:gd name="T4" fmla="*/ 29 w 29"/>
                <a:gd name="T5" fmla="*/ 0 h 58"/>
              </a:gdLst>
              <a:ahLst/>
              <a:cxnLst>
                <a:cxn ang="0">
                  <a:pos x="T0" y="T1"/>
                </a:cxn>
                <a:cxn ang="0">
                  <a:pos x="T2" y="T3"/>
                </a:cxn>
                <a:cxn ang="0">
                  <a:pos x="T4" y="T5"/>
                </a:cxn>
              </a:cxnLst>
              <a:rect l="0" t="0" r="r" b="b"/>
              <a:pathLst>
                <a:path w="29" h="58">
                  <a:moveTo>
                    <a:pt x="0" y="58"/>
                  </a:moveTo>
                  <a:lnTo>
                    <a:pt x="15"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65" name="Line 727"/>
            <p:cNvSpPr>
              <a:spLocks noChangeAspect="1" noChangeShapeType="1"/>
            </p:cNvSpPr>
            <p:nvPr/>
          </p:nvSpPr>
          <p:spPr bwMode="auto">
            <a:xfrm flipV="1">
              <a:off x="1268"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66" name="Freeform 728"/>
            <p:cNvSpPr>
              <a:spLocks noChangeAspect="1"/>
            </p:cNvSpPr>
            <p:nvPr/>
          </p:nvSpPr>
          <p:spPr bwMode="auto">
            <a:xfrm>
              <a:off x="1286" y="1336"/>
              <a:ext cx="22" cy="38"/>
            </a:xfrm>
            <a:custGeom>
              <a:avLst/>
              <a:gdLst>
                <a:gd name="T0" fmla="*/ 0 w 29"/>
                <a:gd name="T1" fmla="*/ 67 h 67"/>
                <a:gd name="T2" fmla="*/ 15 w 29"/>
                <a:gd name="T3" fmla="*/ 33 h 67"/>
                <a:gd name="T4" fmla="*/ 29 w 29"/>
                <a:gd name="T5" fmla="*/ 0 h 67"/>
              </a:gdLst>
              <a:ahLst/>
              <a:cxnLst>
                <a:cxn ang="0">
                  <a:pos x="T0" y="T1"/>
                </a:cxn>
                <a:cxn ang="0">
                  <a:pos x="T2" y="T3"/>
                </a:cxn>
                <a:cxn ang="0">
                  <a:pos x="T4" y="T5"/>
                </a:cxn>
              </a:cxnLst>
              <a:rect l="0" t="0" r="r" b="b"/>
              <a:pathLst>
                <a:path w="29" h="67">
                  <a:moveTo>
                    <a:pt x="0" y="67"/>
                  </a:moveTo>
                  <a:lnTo>
                    <a:pt x="15" y="33"/>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67" name="Line 729"/>
            <p:cNvSpPr>
              <a:spLocks noChangeAspect="1" noChangeShapeType="1"/>
            </p:cNvSpPr>
            <p:nvPr/>
          </p:nvSpPr>
          <p:spPr bwMode="auto">
            <a:xfrm flipV="1">
              <a:off x="1308"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68" name="Line 730"/>
            <p:cNvSpPr>
              <a:spLocks noChangeAspect="1" noChangeShapeType="1"/>
            </p:cNvSpPr>
            <p:nvPr/>
          </p:nvSpPr>
          <p:spPr bwMode="auto">
            <a:xfrm flipV="1">
              <a:off x="1326"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69" name="Freeform 731"/>
            <p:cNvSpPr>
              <a:spLocks noChangeAspect="1"/>
            </p:cNvSpPr>
            <p:nvPr/>
          </p:nvSpPr>
          <p:spPr bwMode="auto">
            <a:xfrm>
              <a:off x="1344" y="1222"/>
              <a:ext cx="21"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70" name="Freeform 732"/>
            <p:cNvSpPr>
              <a:spLocks noChangeAspect="1"/>
            </p:cNvSpPr>
            <p:nvPr/>
          </p:nvSpPr>
          <p:spPr bwMode="auto">
            <a:xfrm>
              <a:off x="1365" y="1182"/>
              <a:ext cx="18" cy="40"/>
            </a:xfrm>
            <a:custGeom>
              <a:avLst/>
              <a:gdLst>
                <a:gd name="T0" fmla="*/ 0 w 24"/>
                <a:gd name="T1" fmla="*/ 72 h 72"/>
                <a:gd name="T2" fmla="*/ 9 w 24"/>
                <a:gd name="T3" fmla="*/ 34 h 72"/>
                <a:gd name="T4" fmla="*/ 24 w 24"/>
                <a:gd name="T5" fmla="*/ 0 h 72"/>
              </a:gdLst>
              <a:ahLst/>
              <a:cxnLst>
                <a:cxn ang="0">
                  <a:pos x="T0" y="T1"/>
                </a:cxn>
                <a:cxn ang="0">
                  <a:pos x="T2" y="T3"/>
                </a:cxn>
                <a:cxn ang="0">
                  <a:pos x="T4" y="T5"/>
                </a:cxn>
              </a:cxnLst>
              <a:rect l="0" t="0" r="r" b="b"/>
              <a:pathLst>
                <a:path w="24" h="72">
                  <a:moveTo>
                    <a:pt x="0" y="72"/>
                  </a:moveTo>
                  <a:lnTo>
                    <a:pt x="9" y="3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71" name="Freeform 733"/>
            <p:cNvSpPr>
              <a:spLocks noChangeAspect="1"/>
            </p:cNvSpPr>
            <p:nvPr/>
          </p:nvSpPr>
          <p:spPr bwMode="auto">
            <a:xfrm>
              <a:off x="1383" y="1144"/>
              <a:ext cx="22"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72" name="Line 734"/>
            <p:cNvSpPr>
              <a:spLocks noChangeAspect="1" noChangeShapeType="1"/>
            </p:cNvSpPr>
            <p:nvPr/>
          </p:nvSpPr>
          <p:spPr bwMode="auto">
            <a:xfrm flipV="1">
              <a:off x="1405"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73" name="Freeform 735"/>
            <p:cNvSpPr>
              <a:spLocks noChangeAspect="1"/>
            </p:cNvSpPr>
            <p:nvPr/>
          </p:nvSpPr>
          <p:spPr bwMode="auto">
            <a:xfrm>
              <a:off x="1423" y="1063"/>
              <a:ext cx="21" cy="41"/>
            </a:xfrm>
            <a:custGeom>
              <a:avLst/>
              <a:gdLst>
                <a:gd name="T0" fmla="*/ 0 w 28"/>
                <a:gd name="T1" fmla="*/ 72 h 72"/>
                <a:gd name="T2" fmla="*/ 14 w 28"/>
                <a:gd name="T3" fmla="*/ 34 h 72"/>
                <a:gd name="T4" fmla="*/ 28 w 28"/>
                <a:gd name="T5" fmla="*/ 0 h 72"/>
              </a:gdLst>
              <a:ahLst/>
              <a:cxnLst>
                <a:cxn ang="0">
                  <a:pos x="T0" y="T1"/>
                </a:cxn>
                <a:cxn ang="0">
                  <a:pos x="T2" y="T3"/>
                </a:cxn>
                <a:cxn ang="0">
                  <a:pos x="T4" y="T5"/>
                </a:cxn>
              </a:cxnLst>
              <a:rect l="0" t="0" r="r" b="b"/>
              <a:pathLst>
                <a:path w="28" h="72">
                  <a:moveTo>
                    <a:pt x="0" y="72"/>
                  </a:moveTo>
                  <a:lnTo>
                    <a:pt x="14" y="3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74" name="Line 736"/>
            <p:cNvSpPr>
              <a:spLocks noChangeAspect="1" noChangeShapeType="1"/>
            </p:cNvSpPr>
            <p:nvPr/>
          </p:nvSpPr>
          <p:spPr bwMode="auto">
            <a:xfrm flipV="1">
              <a:off x="1444"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75" name="Line 737"/>
            <p:cNvSpPr>
              <a:spLocks noChangeAspect="1" noChangeShapeType="1"/>
            </p:cNvSpPr>
            <p:nvPr/>
          </p:nvSpPr>
          <p:spPr bwMode="auto">
            <a:xfrm flipV="1">
              <a:off x="1462"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76" name="Freeform 738"/>
            <p:cNvSpPr>
              <a:spLocks noChangeAspect="1"/>
            </p:cNvSpPr>
            <p:nvPr/>
          </p:nvSpPr>
          <p:spPr bwMode="auto">
            <a:xfrm>
              <a:off x="1480" y="945"/>
              <a:ext cx="22" cy="40"/>
            </a:xfrm>
            <a:custGeom>
              <a:avLst/>
              <a:gdLst>
                <a:gd name="T0" fmla="*/ 0 w 29"/>
                <a:gd name="T1" fmla="*/ 72 h 72"/>
                <a:gd name="T2" fmla="*/ 15 w 29"/>
                <a:gd name="T3" fmla="*/ 34 h 72"/>
                <a:gd name="T4" fmla="*/ 29 w 29"/>
                <a:gd name="T5" fmla="*/ 0 h 72"/>
              </a:gdLst>
              <a:ahLst/>
              <a:cxnLst>
                <a:cxn ang="0">
                  <a:pos x="T0" y="T1"/>
                </a:cxn>
                <a:cxn ang="0">
                  <a:pos x="T2" y="T3"/>
                </a:cxn>
                <a:cxn ang="0">
                  <a:pos x="T4" y="T5"/>
                </a:cxn>
              </a:cxnLst>
              <a:rect l="0" t="0" r="r" b="b"/>
              <a:pathLst>
                <a:path w="29" h="72">
                  <a:moveTo>
                    <a:pt x="0" y="72"/>
                  </a:moveTo>
                  <a:lnTo>
                    <a:pt x="15"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77" name="Line 739"/>
            <p:cNvSpPr>
              <a:spLocks noChangeAspect="1" noChangeShapeType="1"/>
            </p:cNvSpPr>
            <p:nvPr/>
          </p:nvSpPr>
          <p:spPr bwMode="auto">
            <a:xfrm flipV="1">
              <a:off x="1502"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78" name="Freeform 740"/>
            <p:cNvSpPr>
              <a:spLocks noChangeAspect="1"/>
            </p:cNvSpPr>
            <p:nvPr/>
          </p:nvSpPr>
          <p:spPr bwMode="auto">
            <a:xfrm>
              <a:off x="1520" y="872"/>
              <a:ext cx="22" cy="35"/>
            </a:xfrm>
            <a:custGeom>
              <a:avLst/>
              <a:gdLst>
                <a:gd name="T0" fmla="*/ 0 w 29"/>
                <a:gd name="T1" fmla="*/ 62 h 62"/>
                <a:gd name="T2" fmla="*/ 14 w 29"/>
                <a:gd name="T3" fmla="*/ 28 h 62"/>
                <a:gd name="T4" fmla="*/ 29 w 29"/>
                <a:gd name="T5" fmla="*/ 0 h 62"/>
              </a:gdLst>
              <a:ahLst/>
              <a:cxnLst>
                <a:cxn ang="0">
                  <a:pos x="T0" y="T1"/>
                </a:cxn>
                <a:cxn ang="0">
                  <a:pos x="T2" y="T3"/>
                </a:cxn>
                <a:cxn ang="0">
                  <a:pos x="T4" y="T5"/>
                </a:cxn>
              </a:cxnLst>
              <a:rect l="0" t="0" r="r" b="b"/>
              <a:pathLst>
                <a:path w="29" h="62">
                  <a:moveTo>
                    <a:pt x="0" y="62"/>
                  </a:moveTo>
                  <a:lnTo>
                    <a:pt x="14" y="28"/>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79" name="Line 741"/>
            <p:cNvSpPr>
              <a:spLocks noChangeAspect="1" noChangeShapeType="1"/>
            </p:cNvSpPr>
            <p:nvPr/>
          </p:nvSpPr>
          <p:spPr bwMode="auto">
            <a:xfrm flipV="1">
              <a:off x="1542"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80" name="Line 742"/>
            <p:cNvSpPr>
              <a:spLocks noChangeAspect="1" noChangeShapeType="1"/>
            </p:cNvSpPr>
            <p:nvPr/>
          </p:nvSpPr>
          <p:spPr bwMode="auto">
            <a:xfrm flipV="1">
              <a:off x="1560"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81" name="Freeform 743"/>
            <p:cNvSpPr>
              <a:spLocks noChangeAspect="1"/>
            </p:cNvSpPr>
            <p:nvPr/>
          </p:nvSpPr>
          <p:spPr bwMode="auto">
            <a:xfrm>
              <a:off x="1578" y="769"/>
              <a:ext cx="22" cy="33"/>
            </a:xfrm>
            <a:custGeom>
              <a:avLst/>
              <a:gdLst>
                <a:gd name="T0" fmla="*/ 0 w 29"/>
                <a:gd name="T1" fmla="*/ 58 h 58"/>
                <a:gd name="T2" fmla="*/ 14 w 29"/>
                <a:gd name="T3" fmla="*/ 29 h 58"/>
                <a:gd name="T4" fmla="*/ 29 w 29"/>
                <a:gd name="T5" fmla="*/ 0 h 58"/>
              </a:gdLst>
              <a:ahLst/>
              <a:cxnLst>
                <a:cxn ang="0">
                  <a:pos x="T0" y="T1"/>
                </a:cxn>
                <a:cxn ang="0">
                  <a:pos x="T2" y="T3"/>
                </a:cxn>
                <a:cxn ang="0">
                  <a:pos x="T4" y="T5"/>
                </a:cxn>
              </a:cxnLst>
              <a:rect l="0" t="0" r="r" b="b"/>
              <a:pathLst>
                <a:path w="29" h="58">
                  <a:moveTo>
                    <a:pt x="0" y="58"/>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82" name="Line 744"/>
            <p:cNvSpPr>
              <a:spLocks noChangeAspect="1" noChangeShapeType="1"/>
            </p:cNvSpPr>
            <p:nvPr/>
          </p:nvSpPr>
          <p:spPr bwMode="auto">
            <a:xfrm flipV="1">
              <a:off x="1600"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83" name="Freeform 745"/>
            <p:cNvSpPr>
              <a:spLocks noChangeAspect="1"/>
            </p:cNvSpPr>
            <p:nvPr/>
          </p:nvSpPr>
          <p:spPr bwMode="auto">
            <a:xfrm>
              <a:off x="1618" y="712"/>
              <a:ext cx="21" cy="27"/>
            </a:xfrm>
            <a:custGeom>
              <a:avLst/>
              <a:gdLst>
                <a:gd name="T0" fmla="*/ 0 w 28"/>
                <a:gd name="T1" fmla="*/ 48 h 48"/>
                <a:gd name="T2" fmla="*/ 14 w 28"/>
                <a:gd name="T3" fmla="*/ 24 h 48"/>
                <a:gd name="T4" fmla="*/ 28 w 28"/>
                <a:gd name="T5" fmla="*/ 0 h 48"/>
              </a:gdLst>
              <a:ahLst/>
              <a:cxnLst>
                <a:cxn ang="0">
                  <a:pos x="T0" y="T1"/>
                </a:cxn>
                <a:cxn ang="0">
                  <a:pos x="T2" y="T3"/>
                </a:cxn>
                <a:cxn ang="0">
                  <a:pos x="T4" y="T5"/>
                </a:cxn>
              </a:cxnLst>
              <a:rect l="0" t="0" r="r" b="b"/>
              <a:pathLst>
                <a:path w="28" h="48">
                  <a:moveTo>
                    <a:pt x="0" y="48"/>
                  </a:moveTo>
                  <a:lnTo>
                    <a:pt x="14" y="2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84" name="Freeform 746"/>
            <p:cNvSpPr>
              <a:spLocks noChangeAspect="1"/>
            </p:cNvSpPr>
            <p:nvPr/>
          </p:nvSpPr>
          <p:spPr bwMode="auto">
            <a:xfrm>
              <a:off x="1639" y="686"/>
              <a:ext cx="18" cy="26"/>
            </a:xfrm>
            <a:custGeom>
              <a:avLst/>
              <a:gdLst>
                <a:gd name="T0" fmla="*/ 0 w 24"/>
                <a:gd name="T1" fmla="*/ 47 h 47"/>
                <a:gd name="T2" fmla="*/ 10 w 24"/>
                <a:gd name="T3" fmla="*/ 24 h 47"/>
                <a:gd name="T4" fmla="*/ 24 w 24"/>
                <a:gd name="T5" fmla="*/ 0 h 47"/>
              </a:gdLst>
              <a:ahLst/>
              <a:cxnLst>
                <a:cxn ang="0">
                  <a:pos x="T0" y="T1"/>
                </a:cxn>
                <a:cxn ang="0">
                  <a:pos x="T2" y="T3"/>
                </a:cxn>
                <a:cxn ang="0">
                  <a:pos x="T4" y="T5"/>
                </a:cxn>
              </a:cxnLst>
              <a:rect l="0" t="0" r="r" b="b"/>
              <a:pathLst>
                <a:path w="24" h="47">
                  <a:moveTo>
                    <a:pt x="0" y="47"/>
                  </a:moveTo>
                  <a:lnTo>
                    <a:pt x="10" y="2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85" name="Freeform 747"/>
            <p:cNvSpPr>
              <a:spLocks noChangeAspect="1"/>
            </p:cNvSpPr>
            <p:nvPr/>
          </p:nvSpPr>
          <p:spPr bwMode="auto">
            <a:xfrm>
              <a:off x="1657" y="664"/>
              <a:ext cx="21" cy="22"/>
            </a:xfrm>
            <a:custGeom>
              <a:avLst/>
              <a:gdLst>
                <a:gd name="T0" fmla="*/ 0 w 29"/>
                <a:gd name="T1" fmla="*/ 39 h 39"/>
                <a:gd name="T2" fmla="*/ 15 w 29"/>
                <a:gd name="T3" fmla="*/ 19 h 39"/>
                <a:gd name="T4" fmla="*/ 29 w 29"/>
                <a:gd name="T5" fmla="*/ 0 h 39"/>
              </a:gdLst>
              <a:ahLst/>
              <a:cxnLst>
                <a:cxn ang="0">
                  <a:pos x="T0" y="T1"/>
                </a:cxn>
                <a:cxn ang="0">
                  <a:pos x="T2" y="T3"/>
                </a:cxn>
                <a:cxn ang="0">
                  <a:pos x="T4" y="T5"/>
                </a:cxn>
              </a:cxnLst>
              <a:rect l="0" t="0" r="r" b="b"/>
              <a:pathLst>
                <a:path w="29" h="39">
                  <a:moveTo>
                    <a:pt x="0" y="39"/>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86" name="Freeform 748"/>
            <p:cNvSpPr>
              <a:spLocks noChangeAspect="1"/>
            </p:cNvSpPr>
            <p:nvPr/>
          </p:nvSpPr>
          <p:spPr bwMode="auto">
            <a:xfrm>
              <a:off x="1678" y="643"/>
              <a:ext cx="18" cy="21"/>
            </a:xfrm>
            <a:custGeom>
              <a:avLst/>
              <a:gdLst>
                <a:gd name="T0" fmla="*/ 0 w 24"/>
                <a:gd name="T1" fmla="*/ 38 h 38"/>
                <a:gd name="T2" fmla="*/ 15 w 24"/>
                <a:gd name="T3" fmla="*/ 19 h 38"/>
                <a:gd name="T4" fmla="*/ 24 w 24"/>
                <a:gd name="T5" fmla="*/ 0 h 38"/>
              </a:gdLst>
              <a:ahLst/>
              <a:cxnLst>
                <a:cxn ang="0">
                  <a:pos x="T0" y="T1"/>
                </a:cxn>
                <a:cxn ang="0">
                  <a:pos x="T2" y="T3"/>
                </a:cxn>
                <a:cxn ang="0">
                  <a:pos x="T4" y="T5"/>
                </a:cxn>
              </a:cxnLst>
              <a:rect l="0" t="0" r="r" b="b"/>
              <a:pathLst>
                <a:path w="24" h="38">
                  <a:moveTo>
                    <a:pt x="0" y="38"/>
                  </a:moveTo>
                  <a:lnTo>
                    <a:pt x="15" y="19"/>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87" name="Freeform 749"/>
            <p:cNvSpPr>
              <a:spLocks noChangeAspect="1"/>
            </p:cNvSpPr>
            <p:nvPr/>
          </p:nvSpPr>
          <p:spPr bwMode="auto">
            <a:xfrm>
              <a:off x="1696" y="626"/>
              <a:ext cx="18" cy="17"/>
            </a:xfrm>
            <a:custGeom>
              <a:avLst/>
              <a:gdLst>
                <a:gd name="T0" fmla="*/ 0 w 24"/>
                <a:gd name="T1" fmla="*/ 29 h 29"/>
                <a:gd name="T2" fmla="*/ 10 w 24"/>
                <a:gd name="T3" fmla="*/ 14 h 29"/>
                <a:gd name="T4" fmla="*/ 24 w 24"/>
                <a:gd name="T5" fmla="*/ 0 h 29"/>
              </a:gdLst>
              <a:ahLst/>
              <a:cxnLst>
                <a:cxn ang="0">
                  <a:pos x="T0" y="T1"/>
                </a:cxn>
                <a:cxn ang="0">
                  <a:pos x="T2" y="T3"/>
                </a:cxn>
                <a:cxn ang="0">
                  <a:pos x="T4" y="T5"/>
                </a:cxn>
              </a:cxnLst>
              <a:rect l="0" t="0" r="r" b="b"/>
              <a:pathLst>
                <a:path w="24" h="29">
                  <a:moveTo>
                    <a:pt x="0" y="29"/>
                  </a:moveTo>
                  <a:lnTo>
                    <a:pt x="10" y="1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88" name="Freeform 750"/>
            <p:cNvSpPr>
              <a:spLocks noChangeAspect="1"/>
            </p:cNvSpPr>
            <p:nvPr/>
          </p:nvSpPr>
          <p:spPr bwMode="auto">
            <a:xfrm>
              <a:off x="1714" y="610"/>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89" name="Line 751"/>
            <p:cNvSpPr>
              <a:spLocks noChangeAspect="1" noChangeShapeType="1"/>
            </p:cNvSpPr>
            <p:nvPr/>
          </p:nvSpPr>
          <p:spPr bwMode="auto">
            <a:xfrm flipV="1">
              <a:off x="1736"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90" name="Freeform 752"/>
            <p:cNvSpPr>
              <a:spLocks noChangeAspect="1"/>
            </p:cNvSpPr>
            <p:nvPr/>
          </p:nvSpPr>
          <p:spPr bwMode="auto">
            <a:xfrm>
              <a:off x="1754" y="591"/>
              <a:ext cx="22" cy="8"/>
            </a:xfrm>
            <a:custGeom>
              <a:avLst/>
              <a:gdLst>
                <a:gd name="T0" fmla="*/ 0 w 29"/>
                <a:gd name="T1" fmla="*/ 14 h 14"/>
                <a:gd name="T2" fmla="*/ 14 w 29"/>
                <a:gd name="T3" fmla="*/ 4 h 14"/>
                <a:gd name="T4" fmla="*/ 29 w 29"/>
                <a:gd name="T5" fmla="*/ 0 h 14"/>
              </a:gdLst>
              <a:ahLst/>
              <a:cxnLst>
                <a:cxn ang="0">
                  <a:pos x="T0" y="T1"/>
                </a:cxn>
                <a:cxn ang="0">
                  <a:pos x="T2" y="T3"/>
                </a:cxn>
                <a:cxn ang="0">
                  <a:pos x="T4" y="T5"/>
                </a:cxn>
              </a:cxnLst>
              <a:rect l="0" t="0" r="r" b="b"/>
              <a:pathLst>
                <a:path w="29" h="14">
                  <a:moveTo>
                    <a:pt x="0" y="14"/>
                  </a:moveTo>
                  <a:lnTo>
                    <a:pt x="14" y="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91" name="Freeform 753"/>
            <p:cNvSpPr>
              <a:spLocks noChangeAspect="1"/>
            </p:cNvSpPr>
            <p:nvPr/>
          </p:nvSpPr>
          <p:spPr bwMode="auto">
            <a:xfrm>
              <a:off x="1776" y="586"/>
              <a:ext cx="18" cy="5"/>
            </a:xfrm>
            <a:custGeom>
              <a:avLst/>
              <a:gdLst>
                <a:gd name="T0" fmla="*/ 0 w 24"/>
                <a:gd name="T1" fmla="*/ 10 h 10"/>
                <a:gd name="T2" fmla="*/ 14 w 24"/>
                <a:gd name="T3" fmla="*/ 5 h 10"/>
                <a:gd name="T4" fmla="*/ 24 w 24"/>
                <a:gd name="T5" fmla="*/ 0 h 10"/>
              </a:gdLst>
              <a:ahLst/>
              <a:cxnLst>
                <a:cxn ang="0">
                  <a:pos x="T0" y="T1"/>
                </a:cxn>
                <a:cxn ang="0">
                  <a:pos x="T2" y="T3"/>
                </a:cxn>
                <a:cxn ang="0">
                  <a:pos x="T4" y="T5"/>
                </a:cxn>
              </a:cxnLst>
              <a:rect l="0" t="0" r="r" b="b"/>
              <a:pathLst>
                <a:path w="24" h="10">
                  <a:moveTo>
                    <a:pt x="0" y="10"/>
                  </a:moveTo>
                  <a:lnTo>
                    <a:pt x="14" y="5"/>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92" name="Freeform 754"/>
            <p:cNvSpPr>
              <a:spLocks noChangeAspect="1"/>
            </p:cNvSpPr>
            <p:nvPr/>
          </p:nvSpPr>
          <p:spPr bwMode="auto">
            <a:xfrm>
              <a:off x="1794" y="586"/>
              <a:ext cx="18" cy="0"/>
            </a:xfrm>
            <a:custGeom>
              <a:avLst/>
              <a:gdLst>
                <a:gd name="T0" fmla="*/ 0 w 24"/>
                <a:gd name="T1" fmla="*/ 9 w 24"/>
                <a:gd name="T2" fmla="*/ 24 w 24"/>
              </a:gdLst>
              <a:ahLst/>
              <a:cxnLst>
                <a:cxn ang="0">
                  <a:pos x="T0" y="0"/>
                </a:cxn>
                <a:cxn ang="0">
                  <a:pos x="T1" y="0"/>
                </a:cxn>
                <a:cxn ang="0">
                  <a:pos x="T2" y="0"/>
                </a:cxn>
              </a:cxnLst>
              <a:rect l="0" t="0" r="r" b="b"/>
              <a:pathLst>
                <a:path w="24">
                  <a:moveTo>
                    <a:pt x="0" y="0"/>
                  </a:moveTo>
                  <a:lnTo>
                    <a:pt x="9"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93" name="Freeform 755"/>
            <p:cNvSpPr>
              <a:spLocks noChangeAspect="1"/>
            </p:cNvSpPr>
            <p:nvPr/>
          </p:nvSpPr>
          <p:spPr bwMode="auto">
            <a:xfrm>
              <a:off x="1812" y="586"/>
              <a:ext cx="21" cy="0"/>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94" name="Freeform 756"/>
            <p:cNvSpPr>
              <a:spLocks noChangeAspect="1"/>
            </p:cNvSpPr>
            <p:nvPr/>
          </p:nvSpPr>
          <p:spPr bwMode="auto">
            <a:xfrm>
              <a:off x="1833" y="586"/>
              <a:ext cx="18" cy="5"/>
            </a:xfrm>
            <a:custGeom>
              <a:avLst/>
              <a:gdLst>
                <a:gd name="T0" fmla="*/ 0 w 24"/>
                <a:gd name="T1" fmla="*/ 0 h 10"/>
                <a:gd name="T2" fmla="*/ 10 w 24"/>
                <a:gd name="T3" fmla="*/ 5 h 10"/>
                <a:gd name="T4" fmla="*/ 24 w 24"/>
                <a:gd name="T5" fmla="*/ 10 h 10"/>
              </a:gdLst>
              <a:ahLst/>
              <a:cxnLst>
                <a:cxn ang="0">
                  <a:pos x="T0" y="T1"/>
                </a:cxn>
                <a:cxn ang="0">
                  <a:pos x="T2" y="T3"/>
                </a:cxn>
                <a:cxn ang="0">
                  <a:pos x="T4" y="T5"/>
                </a:cxn>
              </a:cxnLst>
              <a:rect l="0" t="0" r="r" b="b"/>
              <a:pathLst>
                <a:path w="24" h="10">
                  <a:moveTo>
                    <a:pt x="0" y="0"/>
                  </a:moveTo>
                  <a:lnTo>
                    <a:pt x="10" y="5"/>
                  </a:lnTo>
                  <a:lnTo>
                    <a:pt x="24"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95" name="Freeform 757"/>
            <p:cNvSpPr>
              <a:spLocks noChangeAspect="1"/>
            </p:cNvSpPr>
            <p:nvPr/>
          </p:nvSpPr>
          <p:spPr bwMode="auto">
            <a:xfrm>
              <a:off x="1851" y="591"/>
              <a:ext cx="22" cy="8"/>
            </a:xfrm>
            <a:custGeom>
              <a:avLst/>
              <a:gdLst>
                <a:gd name="T0" fmla="*/ 0 w 29"/>
                <a:gd name="T1" fmla="*/ 0 h 14"/>
                <a:gd name="T2" fmla="*/ 15 w 29"/>
                <a:gd name="T3" fmla="*/ 4 h 14"/>
                <a:gd name="T4" fmla="*/ 29 w 29"/>
                <a:gd name="T5" fmla="*/ 14 h 14"/>
              </a:gdLst>
              <a:ahLst/>
              <a:cxnLst>
                <a:cxn ang="0">
                  <a:pos x="T0" y="T1"/>
                </a:cxn>
                <a:cxn ang="0">
                  <a:pos x="T2" y="T3"/>
                </a:cxn>
                <a:cxn ang="0">
                  <a:pos x="T4" y="T5"/>
                </a:cxn>
              </a:cxnLst>
              <a:rect l="0" t="0" r="r" b="b"/>
              <a:pathLst>
                <a:path w="29" h="14">
                  <a:moveTo>
                    <a:pt x="0" y="0"/>
                  </a:moveTo>
                  <a:lnTo>
                    <a:pt x="15" y="4"/>
                  </a:lnTo>
                  <a:lnTo>
                    <a:pt x="29" y="1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96" name="Line 758"/>
            <p:cNvSpPr>
              <a:spLocks noChangeAspect="1" noChangeShapeType="1"/>
            </p:cNvSpPr>
            <p:nvPr/>
          </p:nvSpPr>
          <p:spPr bwMode="auto">
            <a:xfrm>
              <a:off x="1873"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97" name="Freeform 759"/>
            <p:cNvSpPr>
              <a:spLocks noChangeAspect="1"/>
            </p:cNvSpPr>
            <p:nvPr/>
          </p:nvSpPr>
          <p:spPr bwMode="auto">
            <a:xfrm>
              <a:off x="1891" y="610"/>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98" name="Freeform 760"/>
            <p:cNvSpPr>
              <a:spLocks noChangeAspect="1"/>
            </p:cNvSpPr>
            <p:nvPr/>
          </p:nvSpPr>
          <p:spPr bwMode="auto">
            <a:xfrm>
              <a:off x="1913" y="626"/>
              <a:ext cx="18" cy="17"/>
            </a:xfrm>
            <a:custGeom>
              <a:avLst/>
              <a:gdLst>
                <a:gd name="T0" fmla="*/ 0 w 24"/>
                <a:gd name="T1" fmla="*/ 0 h 29"/>
                <a:gd name="T2" fmla="*/ 14 w 24"/>
                <a:gd name="T3" fmla="*/ 14 h 29"/>
                <a:gd name="T4" fmla="*/ 24 w 24"/>
                <a:gd name="T5" fmla="*/ 29 h 29"/>
              </a:gdLst>
              <a:ahLst/>
              <a:cxnLst>
                <a:cxn ang="0">
                  <a:pos x="T0" y="T1"/>
                </a:cxn>
                <a:cxn ang="0">
                  <a:pos x="T2" y="T3"/>
                </a:cxn>
                <a:cxn ang="0">
                  <a:pos x="T4" y="T5"/>
                </a:cxn>
              </a:cxnLst>
              <a:rect l="0" t="0" r="r" b="b"/>
              <a:pathLst>
                <a:path w="24" h="29">
                  <a:moveTo>
                    <a:pt x="0" y="0"/>
                  </a:moveTo>
                  <a:lnTo>
                    <a:pt x="14" y="14"/>
                  </a:lnTo>
                  <a:lnTo>
                    <a:pt x="24"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99" name="Freeform 761"/>
            <p:cNvSpPr>
              <a:spLocks noChangeAspect="1"/>
            </p:cNvSpPr>
            <p:nvPr/>
          </p:nvSpPr>
          <p:spPr bwMode="auto">
            <a:xfrm>
              <a:off x="1931" y="643"/>
              <a:ext cx="18" cy="21"/>
            </a:xfrm>
            <a:custGeom>
              <a:avLst/>
              <a:gdLst>
                <a:gd name="T0" fmla="*/ 0 w 24"/>
                <a:gd name="T1" fmla="*/ 0 h 38"/>
                <a:gd name="T2" fmla="*/ 9 w 24"/>
                <a:gd name="T3" fmla="*/ 19 h 38"/>
                <a:gd name="T4" fmla="*/ 24 w 24"/>
                <a:gd name="T5" fmla="*/ 38 h 38"/>
              </a:gdLst>
              <a:ahLst/>
              <a:cxnLst>
                <a:cxn ang="0">
                  <a:pos x="T0" y="T1"/>
                </a:cxn>
                <a:cxn ang="0">
                  <a:pos x="T2" y="T3"/>
                </a:cxn>
                <a:cxn ang="0">
                  <a:pos x="T4" y="T5"/>
                </a:cxn>
              </a:cxnLst>
              <a:rect l="0" t="0" r="r" b="b"/>
              <a:pathLst>
                <a:path w="24" h="38">
                  <a:moveTo>
                    <a:pt x="0" y="0"/>
                  </a:moveTo>
                  <a:lnTo>
                    <a:pt x="9" y="19"/>
                  </a:lnTo>
                  <a:lnTo>
                    <a:pt x="24" y="3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00" name="Freeform 762"/>
            <p:cNvSpPr>
              <a:spLocks noChangeAspect="1"/>
            </p:cNvSpPr>
            <p:nvPr/>
          </p:nvSpPr>
          <p:spPr bwMode="auto">
            <a:xfrm>
              <a:off x="1949" y="664"/>
              <a:ext cx="21" cy="22"/>
            </a:xfrm>
            <a:custGeom>
              <a:avLst/>
              <a:gdLst>
                <a:gd name="T0" fmla="*/ 0 w 29"/>
                <a:gd name="T1" fmla="*/ 0 h 39"/>
                <a:gd name="T2" fmla="*/ 14 w 29"/>
                <a:gd name="T3" fmla="*/ 19 h 39"/>
                <a:gd name="T4" fmla="*/ 29 w 29"/>
                <a:gd name="T5" fmla="*/ 39 h 39"/>
              </a:gdLst>
              <a:ahLst/>
              <a:cxnLst>
                <a:cxn ang="0">
                  <a:pos x="T0" y="T1"/>
                </a:cxn>
                <a:cxn ang="0">
                  <a:pos x="T2" y="T3"/>
                </a:cxn>
                <a:cxn ang="0">
                  <a:pos x="T4" y="T5"/>
                </a:cxn>
              </a:cxnLst>
              <a:rect l="0" t="0" r="r" b="b"/>
              <a:pathLst>
                <a:path w="29" h="39">
                  <a:moveTo>
                    <a:pt x="0" y="0"/>
                  </a:moveTo>
                  <a:lnTo>
                    <a:pt x="14" y="19"/>
                  </a:lnTo>
                  <a:lnTo>
                    <a:pt x="29" y="3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01" name="Freeform 763"/>
            <p:cNvSpPr>
              <a:spLocks noChangeAspect="1"/>
            </p:cNvSpPr>
            <p:nvPr/>
          </p:nvSpPr>
          <p:spPr bwMode="auto">
            <a:xfrm>
              <a:off x="1970" y="686"/>
              <a:ext cx="18" cy="26"/>
            </a:xfrm>
            <a:custGeom>
              <a:avLst/>
              <a:gdLst>
                <a:gd name="T0" fmla="*/ 0 w 24"/>
                <a:gd name="T1" fmla="*/ 0 h 47"/>
                <a:gd name="T2" fmla="*/ 9 w 24"/>
                <a:gd name="T3" fmla="*/ 24 h 47"/>
                <a:gd name="T4" fmla="*/ 24 w 24"/>
                <a:gd name="T5" fmla="*/ 47 h 47"/>
              </a:gdLst>
              <a:ahLst/>
              <a:cxnLst>
                <a:cxn ang="0">
                  <a:pos x="T0" y="T1"/>
                </a:cxn>
                <a:cxn ang="0">
                  <a:pos x="T2" y="T3"/>
                </a:cxn>
                <a:cxn ang="0">
                  <a:pos x="T4" y="T5"/>
                </a:cxn>
              </a:cxnLst>
              <a:rect l="0" t="0" r="r" b="b"/>
              <a:pathLst>
                <a:path w="24" h="47">
                  <a:moveTo>
                    <a:pt x="0" y="0"/>
                  </a:moveTo>
                  <a:lnTo>
                    <a:pt x="9" y="24"/>
                  </a:lnTo>
                  <a:lnTo>
                    <a:pt x="24" y="4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02" name="Freeform 764"/>
            <p:cNvSpPr>
              <a:spLocks noChangeAspect="1"/>
            </p:cNvSpPr>
            <p:nvPr/>
          </p:nvSpPr>
          <p:spPr bwMode="auto">
            <a:xfrm>
              <a:off x="1988" y="712"/>
              <a:ext cx="21" cy="27"/>
            </a:xfrm>
            <a:custGeom>
              <a:avLst/>
              <a:gdLst>
                <a:gd name="T0" fmla="*/ 0 w 28"/>
                <a:gd name="T1" fmla="*/ 0 h 48"/>
                <a:gd name="T2" fmla="*/ 14 w 28"/>
                <a:gd name="T3" fmla="*/ 24 h 48"/>
                <a:gd name="T4" fmla="*/ 28 w 28"/>
                <a:gd name="T5" fmla="*/ 48 h 48"/>
              </a:gdLst>
              <a:ahLst/>
              <a:cxnLst>
                <a:cxn ang="0">
                  <a:pos x="T0" y="T1"/>
                </a:cxn>
                <a:cxn ang="0">
                  <a:pos x="T2" y="T3"/>
                </a:cxn>
                <a:cxn ang="0">
                  <a:pos x="T4" y="T5"/>
                </a:cxn>
              </a:cxnLst>
              <a:rect l="0" t="0" r="r" b="b"/>
              <a:pathLst>
                <a:path w="28" h="48">
                  <a:moveTo>
                    <a:pt x="0" y="0"/>
                  </a:moveTo>
                  <a:lnTo>
                    <a:pt x="14" y="24"/>
                  </a:lnTo>
                  <a:lnTo>
                    <a:pt x="28"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03" name="Line 765"/>
            <p:cNvSpPr>
              <a:spLocks noChangeAspect="1" noChangeShapeType="1"/>
            </p:cNvSpPr>
            <p:nvPr/>
          </p:nvSpPr>
          <p:spPr bwMode="auto">
            <a:xfrm>
              <a:off x="2009"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04" name="Freeform 766"/>
            <p:cNvSpPr>
              <a:spLocks noChangeAspect="1"/>
            </p:cNvSpPr>
            <p:nvPr/>
          </p:nvSpPr>
          <p:spPr bwMode="auto">
            <a:xfrm>
              <a:off x="2027" y="769"/>
              <a:ext cx="22" cy="33"/>
            </a:xfrm>
            <a:custGeom>
              <a:avLst/>
              <a:gdLst>
                <a:gd name="T0" fmla="*/ 0 w 29"/>
                <a:gd name="T1" fmla="*/ 0 h 58"/>
                <a:gd name="T2" fmla="*/ 15 w 29"/>
                <a:gd name="T3" fmla="*/ 29 h 58"/>
                <a:gd name="T4" fmla="*/ 29 w 29"/>
                <a:gd name="T5" fmla="*/ 58 h 58"/>
              </a:gdLst>
              <a:ahLst/>
              <a:cxnLst>
                <a:cxn ang="0">
                  <a:pos x="T0" y="T1"/>
                </a:cxn>
                <a:cxn ang="0">
                  <a:pos x="T2" y="T3"/>
                </a:cxn>
                <a:cxn ang="0">
                  <a:pos x="T4" y="T5"/>
                </a:cxn>
              </a:cxnLst>
              <a:rect l="0" t="0" r="r" b="b"/>
              <a:pathLst>
                <a:path w="29" h="58">
                  <a:moveTo>
                    <a:pt x="0" y="0"/>
                  </a:moveTo>
                  <a:lnTo>
                    <a:pt x="15"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05" name="Line 767"/>
            <p:cNvSpPr>
              <a:spLocks noChangeAspect="1" noChangeShapeType="1"/>
            </p:cNvSpPr>
            <p:nvPr/>
          </p:nvSpPr>
          <p:spPr bwMode="auto">
            <a:xfrm>
              <a:off x="2049"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06" name="Line 768"/>
            <p:cNvSpPr>
              <a:spLocks noChangeAspect="1" noChangeShapeType="1"/>
            </p:cNvSpPr>
            <p:nvPr/>
          </p:nvSpPr>
          <p:spPr bwMode="auto">
            <a:xfrm>
              <a:off x="2067"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07" name="Freeform 769"/>
            <p:cNvSpPr>
              <a:spLocks noChangeAspect="1"/>
            </p:cNvSpPr>
            <p:nvPr/>
          </p:nvSpPr>
          <p:spPr bwMode="auto">
            <a:xfrm>
              <a:off x="2085" y="872"/>
              <a:ext cx="22" cy="35"/>
            </a:xfrm>
            <a:custGeom>
              <a:avLst/>
              <a:gdLst>
                <a:gd name="T0" fmla="*/ 0 w 29"/>
                <a:gd name="T1" fmla="*/ 0 h 62"/>
                <a:gd name="T2" fmla="*/ 15 w 29"/>
                <a:gd name="T3" fmla="*/ 28 h 62"/>
                <a:gd name="T4" fmla="*/ 29 w 29"/>
                <a:gd name="T5" fmla="*/ 62 h 62"/>
              </a:gdLst>
              <a:ahLst/>
              <a:cxnLst>
                <a:cxn ang="0">
                  <a:pos x="T0" y="T1"/>
                </a:cxn>
                <a:cxn ang="0">
                  <a:pos x="T2" y="T3"/>
                </a:cxn>
                <a:cxn ang="0">
                  <a:pos x="T4" y="T5"/>
                </a:cxn>
              </a:cxnLst>
              <a:rect l="0" t="0" r="r" b="b"/>
              <a:pathLst>
                <a:path w="29" h="62">
                  <a:moveTo>
                    <a:pt x="0" y="0"/>
                  </a:moveTo>
                  <a:lnTo>
                    <a:pt x="15" y="28"/>
                  </a:lnTo>
                  <a:lnTo>
                    <a:pt x="29" y="6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08" name="Line 770"/>
            <p:cNvSpPr>
              <a:spLocks noChangeAspect="1" noChangeShapeType="1"/>
            </p:cNvSpPr>
            <p:nvPr/>
          </p:nvSpPr>
          <p:spPr bwMode="auto">
            <a:xfrm>
              <a:off x="2107"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09" name="Freeform 771"/>
            <p:cNvSpPr>
              <a:spLocks noChangeAspect="1"/>
            </p:cNvSpPr>
            <p:nvPr/>
          </p:nvSpPr>
          <p:spPr bwMode="auto">
            <a:xfrm>
              <a:off x="2125" y="945"/>
              <a:ext cx="22" cy="40"/>
            </a:xfrm>
            <a:custGeom>
              <a:avLst/>
              <a:gdLst>
                <a:gd name="T0" fmla="*/ 0 w 29"/>
                <a:gd name="T1" fmla="*/ 0 h 72"/>
                <a:gd name="T2" fmla="*/ 14 w 29"/>
                <a:gd name="T3" fmla="*/ 34 h 72"/>
                <a:gd name="T4" fmla="*/ 29 w 29"/>
                <a:gd name="T5" fmla="*/ 72 h 72"/>
              </a:gdLst>
              <a:ahLst/>
              <a:cxnLst>
                <a:cxn ang="0">
                  <a:pos x="T0" y="T1"/>
                </a:cxn>
                <a:cxn ang="0">
                  <a:pos x="T2" y="T3"/>
                </a:cxn>
                <a:cxn ang="0">
                  <a:pos x="T4" y="T5"/>
                </a:cxn>
              </a:cxnLst>
              <a:rect l="0" t="0" r="r" b="b"/>
              <a:pathLst>
                <a:path w="29" h="72">
                  <a:moveTo>
                    <a:pt x="0" y="0"/>
                  </a:moveTo>
                  <a:lnTo>
                    <a:pt x="14" y="34"/>
                  </a:lnTo>
                  <a:lnTo>
                    <a:pt x="29"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10" name="Line 772"/>
            <p:cNvSpPr>
              <a:spLocks noChangeAspect="1" noChangeShapeType="1"/>
            </p:cNvSpPr>
            <p:nvPr/>
          </p:nvSpPr>
          <p:spPr bwMode="auto">
            <a:xfrm>
              <a:off x="2147"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11" name="Line 773"/>
            <p:cNvSpPr>
              <a:spLocks noChangeAspect="1" noChangeShapeType="1"/>
            </p:cNvSpPr>
            <p:nvPr/>
          </p:nvSpPr>
          <p:spPr bwMode="auto">
            <a:xfrm>
              <a:off x="2165"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12" name="Freeform 774"/>
            <p:cNvSpPr>
              <a:spLocks noChangeAspect="1"/>
            </p:cNvSpPr>
            <p:nvPr/>
          </p:nvSpPr>
          <p:spPr bwMode="auto">
            <a:xfrm>
              <a:off x="2183" y="1063"/>
              <a:ext cx="21" cy="41"/>
            </a:xfrm>
            <a:custGeom>
              <a:avLst/>
              <a:gdLst>
                <a:gd name="T0" fmla="*/ 0 w 28"/>
                <a:gd name="T1" fmla="*/ 0 h 72"/>
                <a:gd name="T2" fmla="*/ 14 w 28"/>
                <a:gd name="T3" fmla="*/ 34 h 72"/>
                <a:gd name="T4" fmla="*/ 28 w 28"/>
                <a:gd name="T5" fmla="*/ 72 h 72"/>
              </a:gdLst>
              <a:ahLst/>
              <a:cxnLst>
                <a:cxn ang="0">
                  <a:pos x="T0" y="T1"/>
                </a:cxn>
                <a:cxn ang="0">
                  <a:pos x="T2" y="T3"/>
                </a:cxn>
                <a:cxn ang="0">
                  <a:pos x="T4" y="T5"/>
                </a:cxn>
              </a:cxnLst>
              <a:rect l="0" t="0" r="r" b="b"/>
              <a:pathLst>
                <a:path w="28" h="72">
                  <a:moveTo>
                    <a:pt x="0" y="0"/>
                  </a:moveTo>
                  <a:lnTo>
                    <a:pt x="14" y="34"/>
                  </a:lnTo>
                  <a:lnTo>
                    <a:pt x="28"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13" name="Line 775"/>
            <p:cNvSpPr>
              <a:spLocks noChangeAspect="1" noChangeShapeType="1"/>
            </p:cNvSpPr>
            <p:nvPr/>
          </p:nvSpPr>
          <p:spPr bwMode="auto">
            <a:xfrm>
              <a:off x="2204"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14" name="Freeform 776"/>
            <p:cNvSpPr>
              <a:spLocks noChangeAspect="1"/>
            </p:cNvSpPr>
            <p:nvPr/>
          </p:nvSpPr>
          <p:spPr bwMode="auto">
            <a:xfrm>
              <a:off x="2222" y="1144"/>
              <a:ext cx="22"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15" name="Freeform 777"/>
            <p:cNvSpPr>
              <a:spLocks noChangeAspect="1"/>
            </p:cNvSpPr>
            <p:nvPr/>
          </p:nvSpPr>
          <p:spPr bwMode="auto">
            <a:xfrm>
              <a:off x="2244" y="1182"/>
              <a:ext cx="18" cy="40"/>
            </a:xfrm>
            <a:custGeom>
              <a:avLst/>
              <a:gdLst>
                <a:gd name="T0" fmla="*/ 0 w 24"/>
                <a:gd name="T1" fmla="*/ 0 h 72"/>
                <a:gd name="T2" fmla="*/ 10 w 24"/>
                <a:gd name="T3" fmla="*/ 34 h 72"/>
                <a:gd name="T4" fmla="*/ 24 w 24"/>
                <a:gd name="T5" fmla="*/ 72 h 72"/>
              </a:gdLst>
              <a:ahLst/>
              <a:cxnLst>
                <a:cxn ang="0">
                  <a:pos x="T0" y="T1"/>
                </a:cxn>
                <a:cxn ang="0">
                  <a:pos x="T2" y="T3"/>
                </a:cxn>
                <a:cxn ang="0">
                  <a:pos x="T4" y="T5"/>
                </a:cxn>
              </a:cxnLst>
              <a:rect l="0" t="0" r="r" b="b"/>
              <a:pathLst>
                <a:path w="24" h="72">
                  <a:moveTo>
                    <a:pt x="0" y="0"/>
                  </a:moveTo>
                  <a:lnTo>
                    <a:pt x="10" y="34"/>
                  </a:lnTo>
                  <a:lnTo>
                    <a:pt x="24"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16" name="Freeform 778"/>
            <p:cNvSpPr>
              <a:spLocks noChangeAspect="1"/>
            </p:cNvSpPr>
            <p:nvPr/>
          </p:nvSpPr>
          <p:spPr bwMode="auto">
            <a:xfrm>
              <a:off x="2262" y="1222"/>
              <a:ext cx="21"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17" name="Line 779"/>
            <p:cNvSpPr>
              <a:spLocks noChangeAspect="1" noChangeShapeType="1"/>
            </p:cNvSpPr>
            <p:nvPr/>
          </p:nvSpPr>
          <p:spPr bwMode="auto">
            <a:xfrm>
              <a:off x="2283"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18" name="Line 780"/>
            <p:cNvSpPr>
              <a:spLocks noChangeAspect="1" noChangeShapeType="1"/>
            </p:cNvSpPr>
            <p:nvPr/>
          </p:nvSpPr>
          <p:spPr bwMode="auto">
            <a:xfrm>
              <a:off x="2301"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19" name="Freeform 781"/>
            <p:cNvSpPr>
              <a:spLocks noChangeAspect="1"/>
            </p:cNvSpPr>
            <p:nvPr/>
          </p:nvSpPr>
          <p:spPr bwMode="auto">
            <a:xfrm>
              <a:off x="2319" y="1336"/>
              <a:ext cx="22" cy="38"/>
            </a:xfrm>
            <a:custGeom>
              <a:avLst/>
              <a:gdLst>
                <a:gd name="T0" fmla="*/ 0 w 29"/>
                <a:gd name="T1" fmla="*/ 0 h 67"/>
                <a:gd name="T2" fmla="*/ 14 w 29"/>
                <a:gd name="T3" fmla="*/ 33 h 67"/>
                <a:gd name="T4" fmla="*/ 29 w 29"/>
                <a:gd name="T5" fmla="*/ 67 h 67"/>
              </a:gdLst>
              <a:ahLst/>
              <a:cxnLst>
                <a:cxn ang="0">
                  <a:pos x="T0" y="T1"/>
                </a:cxn>
                <a:cxn ang="0">
                  <a:pos x="T2" y="T3"/>
                </a:cxn>
                <a:cxn ang="0">
                  <a:pos x="T4" y="T5"/>
                </a:cxn>
              </a:cxnLst>
              <a:rect l="0" t="0" r="r" b="b"/>
              <a:pathLst>
                <a:path w="29" h="67">
                  <a:moveTo>
                    <a:pt x="0" y="0"/>
                  </a:moveTo>
                  <a:lnTo>
                    <a:pt x="14" y="33"/>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20" name="Line 782"/>
            <p:cNvSpPr>
              <a:spLocks noChangeAspect="1" noChangeShapeType="1"/>
            </p:cNvSpPr>
            <p:nvPr/>
          </p:nvSpPr>
          <p:spPr bwMode="auto">
            <a:xfrm>
              <a:off x="2341"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21" name="Freeform 783"/>
            <p:cNvSpPr>
              <a:spLocks noChangeAspect="1"/>
            </p:cNvSpPr>
            <p:nvPr/>
          </p:nvSpPr>
          <p:spPr bwMode="auto">
            <a:xfrm>
              <a:off x="2359" y="1409"/>
              <a:ext cx="22" cy="32"/>
            </a:xfrm>
            <a:custGeom>
              <a:avLst/>
              <a:gdLst>
                <a:gd name="T0" fmla="*/ 0 w 29"/>
                <a:gd name="T1" fmla="*/ 0 h 58"/>
                <a:gd name="T2" fmla="*/ 14 w 29"/>
                <a:gd name="T3" fmla="*/ 29 h 58"/>
                <a:gd name="T4" fmla="*/ 29 w 29"/>
                <a:gd name="T5" fmla="*/ 58 h 58"/>
              </a:gdLst>
              <a:ahLst/>
              <a:cxnLst>
                <a:cxn ang="0">
                  <a:pos x="T0" y="T1"/>
                </a:cxn>
                <a:cxn ang="0">
                  <a:pos x="T2" y="T3"/>
                </a:cxn>
                <a:cxn ang="0">
                  <a:pos x="T4" y="T5"/>
                </a:cxn>
              </a:cxnLst>
              <a:rect l="0" t="0" r="r" b="b"/>
              <a:pathLst>
                <a:path w="29" h="58">
                  <a:moveTo>
                    <a:pt x="0" y="0"/>
                  </a:moveTo>
                  <a:lnTo>
                    <a:pt x="14"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22" name="Line 784"/>
            <p:cNvSpPr>
              <a:spLocks noChangeAspect="1" noChangeShapeType="1"/>
            </p:cNvSpPr>
            <p:nvPr/>
          </p:nvSpPr>
          <p:spPr bwMode="auto">
            <a:xfrm>
              <a:off x="2381"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23" name="Line 785"/>
            <p:cNvSpPr>
              <a:spLocks noChangeAspect="1" noChangeShapeType="1"/>
            </p:cNvSpPr>
            <p:nvPr/>
          </p:nvSpPr>
          <p:spPr bwMode="auto">
            <a:xfrm>
              <a:off x="2399"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24" name="Freeform 786"/>
            <p:cNvSpPr>
              <a:spLocks noChangeAspect="1"/>
            </p:cNvSpPr>
            <p:nvPr/>
          </p:nvSpPr>
          <p:spPr bwMode="auto">
            <a:xfrm>
              <a:off x="2416" y="1506"/>
              <a:ext cx="22" cy="30"/>
            </a:xfrm>
            <a:custGeom>
              <a:avLst/>
              <a:gdLst>
                <a:gd name="T0" fmla="*/ 0 w 29"/>
                <a:gd name="T1" fmla="*/ 0 h 53"/>
                <a:gd name="T2" fmla="*/ 15 w 29"/>
                <a:gd name="T3" fmla="*/ 29 h 53"/>
                <a:gd name="T4" fmla="*/ 29 w 29"/>
                <a:gd name="T5" fmla="*/ 53 h 53"/>
              </a:gdLst>
              <a:ahLst/>
              <a:cxnLst>
                <a:cxn ang="0">
                  <a:pos x="T0" y="T1"/>
                </a:cxn>
                <a:cxn ang="0">
                  <a:pos x="T2" y="T3"/>
                </a:cxn>
                <a:cxn ang="0">
                  <a:pos x="T4" y="T5"/>
                </a:cxn>
              </a:cxnLst>
              <a:rect l="0" t="0" r="r" b="b"/>
              <a:pathLst>
                <a:path w="29" h="53">
                  <a:moveTo>
                    <a:pt x="0" y="0"/>
                  </a:moveTo>
                  <a:lnTo>
                    <a:pt x="15" y="29"/>
                  </a:lnTo>
                  <a:lnTo>
                    <a:pt x="29" y="5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25" name="Line 787"/>
            <p:cNvSpPr>
              <a:spLocks noChangeAspect="1" noChangeShapeType="1"/>
            </p:cNvSpPr>
            <p:nvPr/>
          </p:nvSpPr>
          <p:spPr bwMode="auto">
            <a:xfrm>
              <a:off x="2438"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26" name="Freeform 788"/>
            <p:cNvSpPr>
              <a:spLocks noChangeAspect="1"/>
            </p:cNvSpPr>
            <p:nvPr/>
          </p:nvSpPr>
          <p:spPr bwMode="auto">
            <a:xfrm>
              <a:off x="2456" y="1566"/>
              <a:ext cx="22" cy="27"/>
            </a:xfrm>
            <a:custGeom>
              <a:avLst/>
              <a:gdLst>
                <a:gd name="T0" fmla="*/ 0 w 29"/>
                <a:gd name="T1" fmla="*/ 0 h 48"/>
                <a:gd name="T2" fmla="*/ 15 w 29"/>
                <a:gd name="T3" fmla="*/ 24 h 48"/>
                <a:gd name="T4" fmla="*/ 29 w 29"/>
                <a:gd name="T5" fmla="*/ 48 h 48"/>
              </a:gdLst>
              <a:ahLst/>
              <a:cxnLst>
                <a:cxn ang="0">
                  <a:pos x="T0" y="T1"/>
                </a:cxn>
                <a:cxn ang="0">
                  <a:pos x="T2" y="T3"/>
                </a:cxn>
                <a:cxn ang="0">
                  <a:pos x="T4" y="T5"/>
                </a:cxn>
              </a:cxnLst>
              <a:rect l="0" t="0" r="r" b="b"/>
              <a:pathLst>
                <a:path w="29" h="48">
                  <a:moveTo>
                    <a:pt x="0" y="0"/>
                  </a:moveTo>
                  <a:lnTo>
                    <a:pt x="15" y="24"/>
                  </a:lnTo>
                  <a:lnTo>
                    <a:pt x="29"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27" name="Line 789"/>
            <p:cNvSpPr>
              <a:spLocks noChangeAspect="1" noChangeShapeType="1"/>
            </p:cNvSpPr>
            <p:nvPr/>
          </p:nvSpPr>
          <p:spPr bwMode="auto">
            <a:xfrm>
              <a:off x="2478"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28" name="Freeform 790"/>
            <p:cNvSpPr>
              <a:spLocks noChangeAspect="1"/>
            </p:cNvSpPr>
            <p:nvPr/>
          </p:nvSpPr>
          <p:spPr bwMode="auto">
            <a:xfrm>
              <a:off x="2496" y="1617"/>
              <a:ext cx="22" cy="24"/>
            </a:xfrm>
            <a:custGeom>
              <a:avLst/>
              <a:gdLst>
                <a:gd name="T0" fmla="*/ 0 w 29"/>
                <a:gd name="T1" fmla="*/ 0 h 43"/>
                <a:gd name="T2" fmla="*/ 14 w 29"/>
                <a:gd name="T3" fmla="*/ 19 h 43"/>
                <a:gd name="T4" fmla="*/ 29 w 29"/>
                <a:gd name="T5" fmla="*/ 43 h 43"/>
              </a:gdLst>
              <a:ahLst/>
              <a:cxnLst>
                <a:cxn ang="0">
                  <a:pos x="T0" y="T1"/>
                </a:cxn>
                <a:cxn ang="0">
                  <a:pos x="T2" y="T3"/>
                </a:cxn>
                <a:cxn ang="0">
                  <a:pos x="T4" y="T5"/>
                </a:cxn>
              </a:cxnLst>
              <a:rect l="0" t="0" r="r" b="b"/>
              <a:pathLst>
                <a:path w="29" h="43">
                  <a:moveTo>
                    <a:pt x="0" y="0"/>
                  </a:moveTo>
                  <a:lnTo>
                    <a:pt x="14" y="19"/>
                  </a:lnTo>
                  <a:lnTo>
                    <a:pt x="29" y="4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29" name="Line 791"/>
            <p:cNvSpPr>
              <a:spLocks noChangeAspect="1" noChangeShapeType="1"/>
            </p:cNvSpPr>
            <p:nvPr/>
          </p:nvSpPr>
          <p:spPr bwMode="auto">
            <a:xfrm>
              <a:off x="2518"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30" name="Line 792"/>
            <p:cNvSpPr>
              <a:spLocks noChangeAspect="1" noChangeShapeType="1"/>
            </p:cNvSpPr>
            <p:nvPr/>
          </p:nvSpPr>
          <p:spPr bwMode="auto">
            <a:xfrm>
              <a:off x="2536"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31" name="Freeform 793"/>
            <p:cNvSpPr>
              <a:spLocks noChangeAspect="1"/>
            </p:cNvSpPr>
            <p:nvPr/>
          </p:nvSpPr>
          <p:spPr bwMode="auto">
            <a:xfrm>
              <a:off x="2554" y="1686"/>
              <a:ext cx="21" cy="20"/>
            </a:xfrm>
            <a:custGeom>
              <a:avLst/>
              <a:gdLst>
                <a:gd name="T0" fmla="*/ 0 w 29"/>
                <a:gd name="T1" fmla="*/ 0 h 34"/>
                <a:gd name="T2" fmla="*/ 14 w 29"/>
                <a:gd name="T3" fmla="*/ 20 h 34"/>
                <a:gd name="T4" fmla="*/ 29 w 29"/>
                <a:gd name="T5" fmla="*/ 34 h 34"/>
              </a:gdLst>
              <a:ahLst/>
              <a:cxnLst>
                <a:cxn ang="0">
                  <a:pos x="T0" y="T1"/>
                </a:cxn>
                <a:cxn ang="0">
                  <a:pos x="T2" y="T3"/>
                </a:cxn>
                <a:cxn ang="0">
                  <a:pos x="T4" y="T5"/>
                </a:cxn>
              </a:cxnLst>
              <a:rect l="0" t="0" r="r" b="b"/>
              <a:pathLst>
                <a:path w="29" h="34">
                  <a:moveTo>
                    <a:pt x="0" y="0"/>
                  </a:moveTo>
                  <a:lnTo>
                    <a:pt x="14" y="20"/>
                  </a:lnTo>
                  <a:lnTo>
                    <a:pt x="29" y="3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32" name="Line 794"/>
            <p:cNvSpPr>
              <a:spLocks noChangeAspect="1" noChangeShapeType="1"/>
            </p:cNvSpPr>
            <p:nvPr/>
          </p:nvSpPr>
          <p:spPr bwMode="auto">
            <a:xfrm>
              <a:off x="2575"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33" name="Freeform 795"/>
            <p:cNvSpPr>
              <a:spLocks noChangeAspect="1"/>
            </p:cNvSpPr>
            <p:nvPr/>
          </p:nvSpPr>
          <p:spPr bwMode="auto">
            <a:xfrm>
              <a:off x="2593" y="1725"/>
              <a:ext cx="21" cy="15"/>
            </a:xfrm>
            <a:custGeom>
              <a:avLst/>
              <a:gdLst>
                <a:gd name="T0" fmla="*/ 0 w 28"/>
                <a:gd name="T1" fmla="*/ 0 h 28"/>
                <a:gd name="T2" fmla="*/ 14 w 28"/>
                <a:gd name="T3" fmla="*/ 14 h 28"/>
                <a:gd name="T4" fmla="*/ 28 w 28"/>
                <a:gd name="T5" fmla="*/ 28 h 28"/>
              </a:gdLst>
              <a:ahLst/>
              <a:cxnLst>
                <a:cxn ang="0">
                  <a:pos x="T0" y="T1"/>
                </a:cxn>
                <a:cxn ang="0">
                  <a:pos x="T2" y="T3"/>
                </a:cxn>
                <a:cxn ang="0">
                  <a:pos x="T4" y="T5"/>
                </a:cxn>
              </a:cxnLst>
              <a:rect l="0" t="0" r="r" b="b"/>
              <a:pathLst>
                <a:path w="28" h="28">
                  <a:moveTo>
                    <a:pt x="0" y="0"/>
                  </a:moveTo>
                  <a:lnTo>
                    <a:pt x="14" y="14"/>
                  </a:lnTo>
                  <a:lnTo>
                    <a:pt x="28" y="2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34" name="Line 796"/>
            <p:cNvSpPr>
              <a:spLocks noChangeAspect="1" noChangeShapeType="1"/>
            </p:cNvSpPr>
            <p:nvPr/>
          </p:nvSpPr>
          <p:spPr bwMode="auto">
            <a:xfrm>
              <a:off x="2614"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35" name="Freeform 797"/>
            <p:cNvSpPr>
              <a:spLocks noChangeAspect="1"/>
            </p:cNvSpPr>
            <p:nvPr/>
          </p:nvSpPr>
          <p:spPr bwMode="auto">
            <a:xfrm>
              <a:off x="2632" y="1757"/>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36" name="Line 798"/>
            <p:cNvSpPr>
              <a:spLocks noChangeAspect="1" noChangeShapeType="1"/>
            </p:cNvSpPr>
            <p:nvPr/>
          </p:nvSpPr>
          <p:spPr bwMode="auto">
            <a:xfrm>
              <a:off x="2654"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37" name="Line 799"/>
            <p:cNvSpPr>
              <a:spLocks noChangeAspect="1" noChangeShapeType="1"/>
            </p:cNvSpPr>
            <p:nvPr/>
          </p:nvSpPr>
          <p:spPr bwMode="auto">
            <a:xfrm>
              <a:off x="2672"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38" name="Freeform 800"/>
            <p:cNvSpPr>
              <a:spLocks noChangeAspect="1"/>
            </p:cNvSpPr>
            <p:nvPr/>
          </p:nvSpPr>
          <p:spPr bwMode="auto">
            <a:xfrm>
              <a:off x="2690" y="1797"/>
              <a:ext cx="22" cy="11"/>
            </a:xfrm>
            <a:custGeom>
              <a:avLst/>
              <a:gdLst>
                <a:gd name="T0" fmla="*/ 0 w 29"/>
                <a:gd name="T1" fmla="*/ 0 h 19"/>
                <a:gd name="T2" fmla="*/ 14 w 29"/>
                <a:gd name="T3" fmla="*/ 10 h 19"/>
                <a:gd name="T4" fmla="*/ 29 w 29"/>
                <a:gd name="T5" fmla="*/ 19 h 19"/>
              </a:gdLst>
              <a:ahLst/>
              <a:cxnLst>
                <a:cxn ang="0">
                  <a:pos x="T0" y="T1"/>
                </a:cxn>
                <a:cxn ang="0">
                  <a:pos x="T2" y="T3"/>
                </a:cxn>
                <a:cxn ang="0">
                  <a:pos x="T4" y="T5"/>
                </a:cxn>
              </a:cxnLst>
              <a:rect l="0" t="0" r="r" b="b"/>
              <a:pathLst>
                <a:path w="29" h="19">
                  <a:moveTo>
                    <a:pt x="0" y="0"/>
                  </a:moveTo>
                  <a:lnTo>
                    <a:pt x="14" y="10"/>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39" name="Line 801"/>
            <p:cNvSpPr>
              <a:spLocks noChangeAspect="1" noChangeShapeType="1"/>
            </p:cNvSpPr>
            <p:nvPr/>
          </p:nvSpPr>
          <p:spPr bwMode="auto">
            <a:xfrm>
              <a:off x="2712"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40" name="Freeform 802"/>
            <p:cNvSpPr>
              <a:spLocks noChangeAspect="1"/>
            </p:cNvSpPr>
            <p:nvPr/>
          </p:nvSpPr>
          <p:spPr bwMode="auto">
            <a:xfrm>
              <a:off x="2730" y="1819"/>
              <a:ext cx="22" cy="11"/>
            </a:xfrm>
            <a:custGeom>
              <a:avLst/>
              <a:gdLst>
                <a:gd name="T0" fmla="*/ 0 w 29"/>
                <a:gd name="T1" fmla="*/ 0 h 19"/>
                <a:gd name="T2" fmla="*/ 14 w 29"/>
                <a:gd name="T3" fmla="*/ 9 h 19"/>
                <a:gd name="T4" fmla="*/ 29 w 29"/>
                <a:gd name="T5" fmla="*/ 19 h 19"/>
              </a:gdLst>
              <a:ahLst/>
              <a:cxnLst>
                <a:cxn ang="0">
                  <a:pos x="T0" y="T1"/>
                </a:cxn>
                <a:cxn ang="0">
                  <a:pos x="T2" y="T3"/>
                </a:cxn>
                <a:cxn ang="0">
                  <a:pos x="T4" y="T5"/>
                </a:cxn>
              </a:cxnLst>
              <a:rect l="0" t="0" r="r" b="b"/>
              <a:pathLst>
                <a:path w="29" h="19">
                  <a:moveTo>
                    <a:pt x="0" y="0"/>
                  </a:moveTo>
                  <a:lnTo>
                    <a:pt x="14" y="9"/>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41" name="Line 803"/>
            <p:cNvSpPr>
              <a:spLocks noChangeAspect="1" noChangeShapeType="1"/>
            </p:cNvSpPr>
            <p:nvPr/>
          </p:nvSpPr>
          <p:spPr bwMode="auto">
            <a:xfrm>
              <a:off x="2752"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42" name="Line 804"/>
            <p:cNvSpPr>
              <a:spLocks noChangeAspect="1" noChangeShapeType="1"/>
            </p:cNvSpPr>
            <p:nvPr/>
          </p:nvSpPr>
          <p:spPr bwMode="auto">
            <a:xfrm>
              <a:off x="2770"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43" name="Freeform 805"/>
            <p:cNvSpPr>
              <a:spLocks noChangeAspect="1"/>
            </p:cNvSpPr>
            <p:nvPr/>
          </p:nvSpPr>
          <p:spPr bwMode="auto">
            <a:xfrm>
              <a:off x="2788" y="1846"/>
              <a:ext cx="21" cy="5"/>
            </a:xfrm>
            <a:custGeom>
              <a:avLst/>
              <a:gdLst>
                <a:gd name="T0" fmla="*/ 0 w 28"/>
                <a:gd name="T1" fmla="*/ 0 h 9"/>
                <a:gd name="T2" fmla="*/ 14 w 28"/>
                <a:gd name="T3" fmla="*/ 4 h 9"/>
                <a:gd name="T4" fmla="*/ 28 w 28"/>
                <a:gd name="T5" fmla="*/ 9 h 9"/>
              </a:gdLst>
              <a:ahLst/>
              <a:cxnLst>
                <a:cxn ang="0">
                  <a:pos x="T0" y="T1"/>
                </a:cxn>
                <a:cxn ang="0">
                  <a:pos x="T2" y="T3"/>
                </a:cxn>
                <a:cxn ang="0">
                  <a:pos x="T4" y="T5"/>
                </a:cxn>
              </a:cxnLst>
              <a:rect l="0" t="0" r="r" b="b"/>
              <a:pathLst>
                <a:path w="28" h="9">
                  <a:moveTo>
                    <a:pt x="0" y="0"/>
                  </a:moveTo>
                  <a:lnTo>
                    <a:pt x="14" y="4"/>
                  </a:lnTo>
                  <a:lnTo>
                    <a:pt x="28"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44" name="Line 806"/>
            <p:cNvSpPr>
              <a:spLocks noChangeAspect="1" noChangeShapeType="1"/>
            </p:cNvSpPr>
            <p:nvPr/>
          </p:nvSpPr>
          <p:spPr bwMode="auto">
            <a:xfrm>
              <a:off x="2809"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45" name="Freeform 807"/>
            <p:cNvSpPr>
              <a:spLocks noChangeAspect="1"/>
            </p:cNvSpPr>
            <p:nvPr/>
          </p:nvSpPr>
          <p:spPr bwMode="auto">
            <a:xfrm>
              <a:off x="2827" y="1857"/>
              <a:ext cx="22" cy="5"/>
            </a:xfrm>
            <a:custGeom>
              <a:avLst/>
              <a:gdLst>
                <a:gd name="T0" fmla="*/ 0 w 29"/>
                <a:gd name="T1" fmla="*/ 0 h 9"/>
                <a:gd name="T2" fmla="*/ 15 w 29"/>
                <a:gd name="T3" fmla="*/ 5 h 9"/>
                <a:gd name="T4" fmla="*/ 29 w 29"/>
                <a:gd name="T5" fmla="*/ 9 h 9"/>
              </a:gdLst>
              <a:ahLst/>
              <a:cxnLst>
                <a:cxn ang="0">
                  <a:pos x="T0" y="T1"/>
                </a:cxn>
                <a:cxn ang="0">
                  <a:pos x="T2" y="T3"/>
                </a:cxn>
                <a:cxn ang="0">
                  <a:pos x="T4" y="T5"/>
                </a:cxn>
              </a:cxnLst>
              <a:rect l="0" t="0" r="r" b="b"/>
              <a:pathLst>
                <a:path w="29" h="9">
                  <a:moveTo>
                    <a:pt x="0" y="0"/>
                  </a:moveTo>
                  <a:lnTo>
                    <a:pt x="15" y="5"/>
                  </a:lnTo>
                  <a:lnTo>
                    <a:pt x="29"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46" name="Line 808"/>
            <p:cNvSpPr>
              <a:spLocks noChangeAspect="1" noChangeShapeType="1"/>
            </p:cNvSpPr>
            <p:nvPr/>
          </p:nvSpPr>
          <p:spPr bwMode="auto">
            <a:xfrm>
              <a:off x="2849"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47" name="Freeform 809"/>
            <p:cNvSpPr>
              <a:spLocks noChangeAspect="1"/>
            </p:cNvSpPr>
            <p:nvPr/>
          </p:nvSpPr>
          <p:spPr bwMode="auto">
            <a:xfrm>
              <a:off x="2867" y="1868"/>
              <a:ext cx="21" cy="5"/>
            </a:xfrm>
            <a:custGeom>
              <a:avLst/>
              <a:gdLst>
                <a:gd name="T0" fmla="*/ 0 w 29"/>
                <a:gd name="T1" fmla="*/ 0 h 10"/>
                <a:gd name="T2" fmla="*/ 14 w 29"/>
                <a:gd name="T3" fmla="*/ 5 h 10"/>
                <a:gd name="T4" fmla="*/ 29 w 29"/>
                <a:gd name="T5" fmla="*/ 10 h 10"/>
              </a:gdLst>
              <a:ahLst/>
              <a:cxnLst>
                <a:cxn ang="0">
                  <a:pos x="T0" y="T1"/>
                </a:cxn>
                <a:cxn ang="0">
                  <a:pos x="T2" y="T3"/>
                </a:cxn>
                <a:cxn ang="0">
                  <a:pos x="T4" y="T5"/>
                </a:cxn>
              </a:cxnLst>
              <a:rect l="0" t="0" r="r" b="b"/>
              <a:pathLst>
                <a:path w="29" h="10">
                  <a:moveTo>
                    <a:pt x="0" y="0"/>
                  </a:moveTo>
                  <a:lnTo>
                    <a:pt x="14" y="5"/>
                  </a:lnTo>
                  <a:lnTo>
                    <a:pt x="29"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48" name="Line 810"/>
            <p:cNvSpPr>
              <a:spLocks noChangeAspect="1" noChangeShapeType="1"/>
            </p:cNvSpPr>
            <p:nvPr/>
          </p:nvSpPr>
          <p:spPr bwMode="auto">
            <a:xfrm>
              <a:off x="2888"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49" name="Line 811"/>
            <p:cNvSpPr>
              <a:spLocks noChangeAspect="1" noChangeShapeType="1"/>
            </p:cNvSpPr>
            <p:nvPr/>
          </p:nvSpPr>
          <p:spPr bwMode="auto">
            <a:xfrm>
              <a:off x="2906"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50" name="Freeform 812"/>
            <p:cNvSpPr>
              <a:spLocks noChangeAspect="1"/>
            </p:cNvSpPr>
            <p:nvPr/>
          </p:nvSpPr>
          <p:spPr bwMode="auto">
            <a:xfrm>
              <a:off x="2924" y="1881"/>
              <a:ext cx="22" cy="3"/>
            </a:xfrm>
            <a:custGeom>
              <a:avLst/>
              <a:gdLst>
                <a:gd name="T0" fmla="*/ 0 w 29"/>
                <a:gd name="T1" fmla="*/ 0 h 5"/>
                <a:gd name="T2" fmla="*/ 14 w 29"/>
                <a:gd name="T3" fmla="*/ 5 h 5"/>
                <a:gd name="T4" fmla="*/ 29 w 29"/>
                <a:gd name="T5" fmla="*/ 5 h 5"/>
              </a:gdLst>
              <a:ahLst/>
              <a:cxnLst>
                <a:cxn ang="0">
                  <a:pos x="T0" y="T1"/>
                </a:cxn>
                <a:cxn ang="0">
                  <a:pos x="T2" y="T3"/>
                </a:cxn>
                <a:cxn ang="0">
                  <a:pos x="T4" y="T5"/>
                </a:cxn>
              </a:cxnLst>
              <a:rect l="0" t="0" r="r" b="b"/>
              <a:pathLst>
                <a:path w="29" h="5">
                  <a:moveTo>
                    <a:pt x="0" y="0"/>
                  </a:moveTo>
                  <a:lnTo>
                    <a:pt x="14"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51" name="Line 813"/>
            <p:cNvSpPr>
              <a:spLocks noChangeAspect="1" noChangeShapeType="1"/>
            </p:cNvSpPr>
            <p:nvPr/>
          </p:nvSpPr>
          <p:spPr bwMode="auto">
            <a:xfrm>
              <a:off x="2946"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52" name="Freeform 814"/>
            <p:cNvSpPr>
              <a:spLocks noChangeAspect="1"/>
            </p:cNvSpPr>
            <p:nvPr/>
          </p:nvSpPr>
          <p:spPr bwMode="auto">
            <a:xfrm>
              <a:off x="2964" y="1887"/>
              <a:ext cx="21" cy="2"/>
            </a:xfrm>
            <a:custGeom>
              <a:avLst/>
              <a:gdLst>
                <a:gd name="T0" fmla="*/ 0 w 28"/>
                <a:gd name="T1" fmla="*/ 0 h 4"/>
                <a:gd name="T2" fmla="*/ 14 w 28"/>
                <a:gd name="T3" fmla="*/ 4 h 4"/>
                <a:gd name="T4" fmla="*/ 28 w 28"/>
                <a:gd name="T5" fmla="*/ 4 h 4"/>
              </a:gdLst>
              <a:ahLst/>
              <a:cxnLst>
                <a:cxn ang="0">
                  <a:pos x="T0" y="T1"/>
                </a:cxn>
                <a:cxn ang="0">
                  <a:pos x="T2" y="T3"/>
                </a:cxn>
                <a:cxn ang="0">
                  <a:pos x="T4" y="T5"/>
                </a:cxn>
              </a:cxnLst>
              <a:rect l="0" t="0" r="r" b="b"/>
              <a:pathLst>
                <a:path w="28" h="4">
                  <a:moveTo>
                    <a:pt x="0" y="0"/>
                  </a:moveTo>
                  <a:lnTo>
                    <a:pt x="14" y="4"/>
                  </a:lnTo>
                  <a:lnTo>
                    <a:pt x="28"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53" name="Line 815"/>
            <p:cNvSpPr>
              <a:spLocks noChangeAspect="1" noChangeShapeType="1"/>
            </p:cNvSpPr>
            <p:nvPr/>
          </p:nvSpPr>
          <p:spPr bwMode="auto">
            <a:xfrm>
              <a:off x="2985"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54" name="Line 816"/>
            <p:cNvSpPr>
              <a:spLocks noChangeAspect="1" noChangeShapeType="1"/>
            </p:cNvSpPr>
            <p:nvPr/>
          </p:nvSpPr>
          <p:spPr bwMode="auto">
            <a:xfrm>
              <a:off x="3003"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55" name="Freeform 817"/>
            <p:cNvSpPr>
              <a:spLocks noChangeAspect="1"/>
            </p:cNvSpPr>
            <p:nvPr/>
          </p:nvSpPr>
          <p:spPr bwMode="auto">
            <a:xfrm>
              <a:off x="3021" y="1892"/>
              <a:ext cx="22" cy="3"/>
            </a:xfrm>
            <a:custGeom>
              <a:avLst/>
              <a:gdLst>
                <a:gd name="T0" fmla="*/ 0 w 29"/>
                <a:gd name="T1" fmla="*/ 0 h 5"/>
                <a:gd name="T2" fmla="*/ 15 w 29"/>
                <a:gd name="T3" fmla="*/ 5 h 5"/>
                <a:gd name="T4" fmla="*/ 29 w 29"/>
                <a:gd name="T5" fmla="*/ 5 h 5"/>
              </a:gdLst>
              <a:ahLst/>
              <a:cxnLst>
                <a:cxn ang="0">
                  <a:pos x="T0" y="T1"/>
                </a:cxn>
                <a:cxn ang="0">
                  <a:pos x="T2" y="T3"/>
                </a:cxn>
                <a:cxn ang="0">
                  <a:pos x="T4" y="T5"/>
                </a:cxn>
              </a:cxnLst>
              <a:rect l="0" t="0" r="r" b="b"/>
              <a:pathLst>
                <a:path w="29" h="5">
                  <a:moveTo>
                    <a:pt x="0" y="0"/>
                  </a:moveTo>
                  <a:lnTo>
                    <a:pt x="15"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56" name="Line 818"/>
            <p:cNvSpPr>
              <a:spLocks noChangeAspect="1" noChangeShapeType="1"/>
            </p:cNvSpPr>
            <p:nvPr/>
          </p:nvSpPr>
          <p:spPr bwMode="auto">
            <a:xfrm>
              <a:off x="3043"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57" name="Freeform 819"/>
            <p:cNvSpPr>
              <a:spLocks noChangeAspect="1"/>
            </p:cNvSpPr>
            <p:nvPr/>
          </p:nvSpPr>
          <p:spPr bwMode="auto">
            <a:xfrm>
              <a:off x="3061" y="1895"/>
              <a:ext cx="22" cy="2"/>
            </a:xfrm>
            <a:custGeom>
              <a:avLst/>
              <a:gdLst>
                <a:gd name="T0" fmla="*/ 0 w 29"/>
                <a:gd name="T1" fmla="*/ 0 h 5"/>
                <a:gd name="T2" fmla="*/ 15 w 29"/>
                <a:gd name="T3" fmla="*/ 0 h 5"/>
                <a:gd name="T4" fmla="*/ 29 w 29"/>
                <a:gd name="T5" fmla="*/ 5 h 5"/>
              </a:gdLst>
              <a:ahLst/>
              <a:cxnLst>
                <a:cxn ang="0">
                  <a:pos x="T0" y="T1"/>
                </a:cxn>
                <a:cxn ang="0">
                  <a:pos x="T2" y="T3"/>
                </a:cxn>
                <a:cxn ang="0">
                  <a:pos x="T4" y="T5"/>
                </a:cxn>
              </a:cxnLst>
              <a:rect l="0" t="0" r="r" b="b"/>
              <a:pathLst>
                <a:path w="29" h="5">
                  <a:moveTo>
                    <a:pt x="0" y="0"/>
                  </a:moveTo>
                  <a:lnTo>
                    <a:pt x="15" y="0"/>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58" name="Line 820"/>
            <p:cNvSpPr>
              <a:spLocks noChangeAspect="1" noChangeShapeType="1"/>
            </p:cNvSpPr>
            <p:nvPr/>
          </p:nvSpPr>
          <p:spPr bwMode="auto">
            <a:xfrm>
              <a:off x="308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59" name="Freeform 821"/>
            <p:cNvSpPr>
              <a:spLocks noChangeAspect="1"/>
            </p:cNvSpPr>
            <p:nvPr/>
          </p:nvSpPr>
          <p:spPr bwMode="auto">
            <a:xfrm>
              <a:off x="3101" y="1897"/>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60" name="Line 822"/>
            <p:cNvSpPr>
              <a:spLocks noChangeAspect="1" noChangeShapeType="1"/>
            </p:cNvSpPr>
            <p:nvPr/>
          </p:nvSpPr>
          <p:spPr bwMode="auto">
            <a:xfrm>
              <a:off x="312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61" name="Freeform 823"/>
            <p:cNvSpPr>
              <a:spLocks noChangeAspect="1"/>
            </p:cNvSpPr>
            <p:nvPr/>
          </p:nvSpPr>
          <p:spPr bwMode="auto">
            <a:xfrm>
              <a:off x="3141" y="1897"/>
              <a:ext cx="18" cy="3"/>
            </a:xfrm>
            <a:custGeom>
              <a:avLst/>
              <a:gdLst>
                <a:gd name="T0" fmla="*/ 0 w 24"/>
                <a:gd name="T1" fmla="*/ 0 h 5"/>
                <a:gd name="T2" fmla="*/ 9 w 24"/>
                <a:gd name="T3" fmla="*/ 0 h 5"/>
                <a:gd name="T4" fmla="*/ 24 w 24"/>
                <a:gd name="T5" fmla="*/ 5 h 5"/>
              </a:gdLst>
              <a:ahLst/>
              <a:cxnLst>
                <a:cxn ang="0">
                  <a:pos x="T0" y="T1"/>
                </a:cxn>
                <a:cxn ang="0">
                  <a:pos x="T2" y="T3"/>
                </a:cxn>
                <a:cxn ang="0">
                  <a:pos x="T4" y="T5"/>
                </a:cxn>
              </a:cxnLst>
              <a:rect l="0" t="0" r="r" b="b"/>
              <a:pathLst>
                <a:path w="24" h="5">
                  <a:moveTo>
                    <a:pt x="0" y="0"/>
                  </a:moveTo>
                  <a:lnTo>
                    <a:pt x="9" y="0"/>
                  </a:lnTo>
                  <a:lnTo>
                    <a:pt x="24"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62" name="Freeform 824"/>
            <p:cNvSpPr>
              <a:spLocks noChangeAspect="1"/>
            </p:cNvSpPr>
            <p:nvPr/>
          </p:nvSpPr>
          <p:spPr bwMode="auto">
            <a:xfrm>
              <a:off x="3159"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63" name="Line 825"/>
            <p:cNvSpPr>
              <a:spLocks noChangeAspect="1" noChangeShapeType="1"/>
            </p:cNvSpPr>
            <p:nvPr/>
          </p:nvSpPr>
          <p:spPr bwMode="auto">
            <a:xfrm>
              <a:off x="318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64" name="Freeform 826"/>
            <p:cNvSpPr>
              <a:spLocks noChangeAspect="1"/>
            </p:cNvSpPr>
            <p:nvPr/>
          </p:nvSpPr>
          <p:spPr bwMode="auto">
            <a:xfrm>
              <a:off x="3198" y="1900"/>
              <a:ext cx="21"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65" name="Line 827"/>
            <p:cNvSpPr>
              <a:spLocks noChangeAspect="1" noChangeShapeType="1"/>
            </p:cNvSpPr>
            <p:nvPr/>
          </p:nvSpPr>
          <p:spPr bwMode="auto">
            <a:xfrm>
              <a:off x="321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66" name="Line 828"/>
            <p:cNvSpPr>
              <a:spLocks noChangeAspect="1" noChangeShapeType="1"/>
            </p:cNvSpPr>
            <p:nvPr/>
          </p:nvSpPr>
          <p:spPr bwMode="auto">
            <a:xfrm>
              <a:off x="3237"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67" name="Freeform 829"/>
            <p:cNvSpPr>
              <a:spLocks noChangeAspect="1"/>
            </p:cNvSpPr>
            <p:nvPr/>
          </p:nvSpPr>
          <p:spPr bwMode="auto">
            <a:xfrm>
              <a:off x="3255" y="1900"/>
              <a:ext cx="22" cy="2"/>
            </a:xfrm>
            <a:custGeom>
              <a:avLst/>
              <a:gdLst>
                <a:gd name="T0" fmla="*/ 0 w 29"/>
                <a:gd name="T1" fmla="*/ 0 h 4"/>
                <a:gd name="T2" fmla="*/ 15 w 29"/>
                <a:gd name="T3" fmla="*/ 0 h 4"/>
                <a:gd name="T4" fmla="*/ 29 w 29"/>
                <a:gd name="T5" fmla="*/ 4 h 4"/>
              </a:gdLst>
              <a:ahLst/>
              <a:cxnLst>
                <a:cxn ang="0">
                  <a:pos x="T0" y="T1"/>
                </a:cxn>
                <a:cxn ang="0">
                  <a:pos x="T2" y="T3"/>
                </a:cxn>
                <a:cxn ang="0">
                  <a:pos x="T4" y="T5"/>
                </a:cxn>
              </a:cxnLst>
              <a:rect l="0" t="0" r="r" b="b"/>
              <a:pathLst>
                <a:path w="29" h="4">
                  <a:moveTo>
                    <a:pt x="0" y="0"/>
                  </a:moveTo>
                  <a:lnTo>
                    <a:pt x="15" y="0"/>
                  </a:lnTo>
                  <a:lnTo>
                    <a:pt x="29"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68" name="Line 830"/>
            <p:cNvSpPr>
              <a:spLocks noChangeAspect="1" noChangeShapeType="1"/>
            </p:cNvSpPr>
            <p:nvPr/>
          </p:nvSpPr>
          <p:spPr bwMode="auto">
            <a:xfrm>
              <a:off x="327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69" name="Freeform 831"/>
            <p:cNvSpPr>
              <a:spLocks noChangeAspect="1"/>
            </p:cNvSpPr>
            <p:nvPr/>
          </p:nvSpPr>
          <p:spPr bwMode="auto">
            <a:xfrm>
              <a:off x="3295" y="1902"/>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70" name="Line 832"/>
            <p:cNvSpPr>
              <a:spLocks noChangeAspect="1" noChangeShapeType="1"/>
            </p:cNvSpPr>
            <p:nvPr/>
          </p:nvSpPr>
          <p:spPr bwMode="auto">
            <a:xfrm>
              <a:off x="331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71" name="Freeform 833"/>
            <p:cNvSpPr>
              <a:spLocks noChangeAspect="1"/>
            </p:cNvSpPr>
            <p:nvPr/>
          </p:nvSpPr>
          <p:spPr bwMode="auto">
            <a:xfrm>
              <a:off x="3335"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72" name="Line 834"/>
            <p:cNvSpPr>
              <a:spLocks noChangeAspect="1" noChangeShapeType="1"/>
            </p:cNvSpPr>
            <p:nvPr/>
          </p:nvSpPr>
          <p:spPr bwMode="auto">
            <a:xfrm>
              <a:off x="3356"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73" name="Freeform 835"/>
            <p:cNvSpPr>
              <a:spLocks noChangeAspect="1"/>
            </p:cNvSpPr>
            <p:nvPr/>
          </p:nvSpPr>
          <p:spPr bwMode="auto">
            <a:xfrm>
              <a:off x="288" y="1901"/>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grpSp>
      <p:grpSp>
        <p:nvGrpSpPr>
          <p:cNvPr id="1674" name="Group 838"/>
          <p:cNvGrpSpPr>
            <a:grpSpLocks/>
          </p:cNvGrpSpPr>
          <p:nvPr/>
        </p:nvGrpSpPr>
        <p:grpSpPr bwMode="auto">
          <a:xfrm>
            <a:off x="2727325" y="4941888"/>
            <a:ext cx="3719513" cy="274637"/>
            <a:chOff x="1808" y="3023"/>
            <a:chExt cx="2343" cy="173"/>
          </a:xfrm>
        </p:grpSpPr>
        <p:sp>
          <p:nvSpPr>
            <p:cNvPr id="1675" name="Text Box 839"/>
            <p:cNvSpPr txBox="1">
              <a:spLocks noChangeArrowheads="1"/>
            </p:cNvSpPr>
            <p:nvPr/>
          </p:nvSpPr>
          <p:spPr bwMode="auto">
            <a:xfrm>
              <a:off x="2884" y="3023"/>
              <a:ext cx="173"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X</a:t>
              </a:r>
              <a:r>
                <a:rPr lang="en-US" sz="1800" b="1" baseline="-25000">
                  <a:solidFill>
                    <a:srgbClr val="000000"/>
                  </a:solidFill>
                </a:rPr>
                <a:t>3</a:t>
              </a:r>
              <a:endParaRPr lang="en-US" sz="2000" i="1">
                <a:solidFill>
                  <a:schemeClr val="bg1"/>
                </a:solidFill>
                <a:latin typeface="Times New Roman" pitchFamily="18" charset="0"/>
              </a:endParaRPr>
            </a:p>
          </p:txBody>
        </p:sp>
        <p:sp>
          <p:nvSpPr>
            <p:cNvPr id="1676" name="Text Box 840"/>
            <p:cNvSpPr txBox="1">
              <a:spLocks noChangeArrowheads="1"/>
            </p:cNvSpPr>
            <p:nvPr/>
          </p:nvSpPr>
          <p:spPr bwMode="auto">
            <a:xfrm>
              <a:off x="3978" y="3023"/>
              <a:ext cx="173"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X</a:t>
              </a:r>
              <a:r>
                <a:rPr lang="en-US" sz="1800" b="1" baseline="-25000">
                  <a:solidFill>
                    <a:srgbClr val="000000"/>
                  </a:solidFill>
                </a:rPr>
                <a:t>5</a:t>
              </a:r>
              <a:endParaRPr lang="en-US" sz="2000" i="1">
                <a:solidFill>
                  <a:schemeClr val="bg1"/>
                </a:solidFill>
                <a:latin typeface="Times New Roman" pitchFamily="18" charset="0"/>
              </a:endParaRPr>
            </a:p>
          </p:txBody>
        </p:sp>
        <p:sp>
          <p:nvSpPr>
            <p:cNvPr id="1677" name="Text Box 841"/>
            <p:cNvSpPr txBox="1">
              <a:spLocks noChangeArrowheads="1"/>
            </p:cNvSpPr>
            <p:nvPr/>
          </p:nvSpPr>
          <p:spPr bwMode="auto">
            <a:xfrm>
              <a:off x="3512" y="3023"/>
              <a:ext cx="173"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X</a:t>
              </a:r>
              <a:r>
                <a:rPr lang="en-US" sz="1800" b="1" baseline="-25000">
                  <a:solidFill>
                    <a:srgbClr val="000000"/>
                  </a:solidFill>
                </a:rPr>
                <a:t>4</a:t>
              </a:r>
              <a:endParaRPr lang="en-US" sz="2000" i="1">
                <a:solidFill>
                  <a:schemeClr val="bg1"/>
                </a:solidFill>
                <a:latin typeface="Times New Roman" pitchFamily="18" charset="0"/>
              </a:endParaRPr>
            </a:p>
          </p:txBody>
        </p:sp>
        <p:sp>
          <p:nvSpPr>
            <p:cNvPr id="1678" name="Text Box 842"/>
            <p:cNvSpPr txBox="1">
              <a:spLocks noChangeArrowheads="1"/>
            </p:cNvSpPr>
            <p:nvPr/>
          </p:nvSpPr>
          <p:spPr bwMode="auto">
            <a:xfrm>
              <a:off x="1808" y="3023"/>
              <a:ext cx="173"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X</a:t>
              </a:r>
              <a:r>
                <a:rPr lang="en-US" sz="1800" b="1" baseline="-25000">
                  <a:solidFill>
                    <a:srgbClr val="000000"/>
                  </a:solidFill>
                </a:rPr>
                <a:t>1</a:t>
              </a:r>
              <a:endParaRPr lang="en-US" sz="2000" i="1">
                <a:solidFill>
                  <a:schemeClr val="bg1"/>
                </a:solidFill>
                <a:latin typeface="Times New Roman" pitchFamily="18" charset="0"/>
              </a:endParaRPr>
            </a:p>
          </p:txBody>
        </p:sp>
        <p:sp>
          <p:nvSpPr>
            <p:cNvPr id="1679" name="Text Box 843"/>
            <p:cNvSpPr txBox="1">
              <a:spLocks noChangeArrowheads="1"/>
            </p:cNvSpPr>
            <p:nvPr/>
          </p:nvSpPr>
          <p:spPr bwMode="auto">
            <a:xfrm>
              <a:off x="2435" y="3023"/>
              <a:ext cx="173"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X</a:t>
              </a:r>
              <a:r>
                <a:rPr lang="en-US" sz="1800" b="1" baseline="-25000">
                  <a:solidFill>
                    <a:srgbClr val="000000"/>
                  </a:solidFill>
                </a:rPr>
                <a:t>2</a:t>
              </a:r>
              <a:endParaRPr lang="en-US" sz="2000" i="1">
                <a:solidFill>
                  <a:schemeClr val="bg1"/>
                </a:solidFill>
                <a:latin typeface="Times New Roman" pitchFamily="18" charset="0"/>
              </a:endParaRPr>
            </a:p>
          </p:txBody>
        </p:sp>
      </p:grpSp>
      <p:sp>
        <p:nvSpPr>
          <p:cNvPr id="843"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smtClean="0"/>
              <a:t>HETEROSKEDASTICITY</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41124" name="Text Box 836"/>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6</a:t>
            </a:r>
          </a:p>
        </p:txBody>
      </p:sp>
      <p:sp>
        <p:nvSpPr>
          <p:cNvPr id="141125" name="Text Box 83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One is that the expected value of </a:t>
            </a:r>
            <a:r>
              <a:rPr lang="en-GB" sz="1500" b="1" i="1"/>
              <a:t>u</a:t>
            </a:r>
            <a:r>
              <a:rPr lang="en-GB" sz="1500" b="1"/>
              <a:t> in each observation is 0 (Assumption A.3).  The second is that the distribution in each observation is normal (Assumption A.6).  We are not concerned with either of these and we will assume them to be true.</a:t>
            </a:r>
          </a:p>
        </p:txBody>
      </p:sp>
      <p:sp>
        <p:nvSpPr>
          <p:cNvPr id="84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846" name="Rectangle 845"/>
          <p:cNvSpPr/>
          <p:nvPr/>
        </p:nvSpPr>
        <p:spPr bwMode="auto">
          <a:xfrm>
            <a:off x="612000" y="650775"/>
            <a:ext cx="7920000" cy="478215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847" name="Line 2"/>
          <p:cNvSpPr>
            <a:spLocks noChangeShapeType="1"/>
          </p:cNvSpPr>
          <p:nvPr/>
        </p:nvSpPr>
        <p:spPr bwMode="auto">
          <a:xfrm>
            <a:off x="2808288" y="828675"/>
            <a:ext cx="0" cy="4113213"/>
          </a:xfrm>
          <a:prstGeom prst="line">
            <a:avLst/>
          </a:prstGeom>
          <a:noFill/>
          <a:ln w="19050">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48" name="Line 5"/>
          <p:cNvSpPr>
            <a:spLocks noChangeShapeType="1"/>
          </p:cNvSpPr>
          <p:nvPr/>
        </p:nvSpPr>
        <p:spPr bwMode="auto">
          <a:xfrm>
            <a:off x="1457325" y="828675"/>
            <a:ext cx="0" cy="4113213"/>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49" name="Line 6"/>
          <p:cNvSpPr>
            <a:spLocks noChangeShapeType="1"/>
          </p:cNvSpPr>
          <p:nvPr/>
        </p:nvSpPr>
        <p:spPr bwMode="auto">
          <a:xfrm>
            <a:off x="1455738" y="4941888"/>
            <a:ext cx="5849937" cy="0"/>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50" name="Line 7"/>
          <p:cNvSpPr>
            <a:spLocks noChangeAspect="1" noChangeShapeType="1"/>
          </p:cNvSpPr>
          <p:nvPr/>
        </p:nvSpPr>
        <p:spPr bwMode="auto">
          <a:xfrm flipV="1">
            <a:off x="1455738" y="2509838"/>
            <a:ext cx="5640387" cy="1511300"/>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51" name="Text Box 9"/>
          <p:cNvSpPr txBox="1">
            <a:spLocks noChangeArrowheads="1"/>
          </p:cNvSpPr>
          <p:nvPr/>
        </p:nvSpPr>
        <p:spPr bwMode="auto">
          <a:xfrm>
            <a:off x="1181100" y="3830638"/>
            <a:ext cx="274638"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latin typeface="Symbol" pitchFamily="18" charset="2"/>
              </a:rPr>
              <a:t>b</a:t>
            </a:r>
            <a:r>
              <a:rPr lang="en-US" sz="1800" b="1" baseline="-25000">
                <a:solidFill>
                  <a:srgbClr val="000000"/>
                </a:solidFill>
              </a:rPr>
              <a:t>1</a:t>
            </a:r>
            <a:endParaRPr lang="en-US" sz="2000">
              <a:solidFill>
                <a:schemeClr val="bg1"/>
              </a:solidFill>
              <a:latin typeface="Symbol" pitchFamily="18" charset="2"/>
            </a:endParaRPr>
          </a:p>
        </p:txBody>
      </p:sp>
      <p:sp>
        <p:nvSpPr>
          <p:cNvPr id="852" name="Text Box 10"/>
          <p:cNvSpPr txBox="1">
            <a:spLocks noChangeArrowheads="1"/>
          </p:cNvSpPr>
          <p:nvPr/>
        </p:nvSpPr>
        <p:spPr bwMode="auto">
          <a:xfrm>
            <a:off x="7126288" y="4941888"/>
            <a:ext cx="274637"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X</a:t>
            </a:r>
            <a:endParaRPr lang="en-US" sz="2000" i="1">
              <a:solidFill>
                <a:schemeClr val="bg1"/>
              </a:solidFill>
              <a:latin typeface="Times New Roman" pitchFamily="18" charset="0"/>
            </a:endParaRPr>
          </a:p>
        </p:txBody>
      </p:sp>
      <p:sp>
        <p:nvSpPr>
          <p:cNvPr id="853" name="Oval 15"/>
          <p:cNvSpPr>
            <a:spLocks noChangeAspect="1" noChangeArrowheads="1"/>
          </p:cNvSpPr>
          <p:nvPr/>
        </p:nvSpPr>
        <p:spPr bwMode="auto">
          <a:xfrm>
            <a:off x="2754313" y="3606800"/>
            <a:ext cx="109537" cy="106363"/>
          </a:xfrm>
          <a:prstGeom prst="ellipse">
            <a:avLst/>
          </a:prstGeom>
          <a:solidFill>
            <a:srgbClr val="C0C0C0"/>
          </a:solidFill>
          <a:ln w="19050">
            <a:solidFill>
              <a:srgbClr val="000000"/>
            </a:solidFill>
            <a:round/>
            <a:headEnd/>
            <a:tailEnd/>
          </a:ln>
        </p:spPr>
        <p:txBody>
          <a:bodyPr/>
          <a:lstStyle/>
          <a:p>
            <a:endParaRPr lang="en-GB"/>
          </a:p>
        </p:txBody>
      </p:sp>
      <p:sp>
        <p:nvSpPr>
          <p:cNvPr id="854" name="Line 16"/>
          <p:cNvSpPr>
            <a:spLocks noChangeShapeType="1"/>
          </p:cNvSpPr>
          <p:nvPr/>
        </p:nvSpPr>
        <p:spPr bwMode="auto">
          <a:xfrm flipV="1">
            <a:off x="2808288" y="4329113"/>
            <a:ext cx="1587" cy="57150"/>
          </a:xfrm>
          <a:prstGeom prst="line">
            <a:avLst/>
          </a:prstGeom>
          <a:noFill/>
          <a:ln w="0">
            <a:solidFill>
              <a:srgbClr val="969696"/>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55" name="Line 17"/>
          <p:cNvSpPr>
            <a:spLocks noChangeShapeType="1"/>
          </p:cNvSpPr>
          <p:nvPr/>
        </p:nvSpPr>
        <p:spPr bwMode="auto">
          <a:xfrm flipV="1">
            <a:off x="3805238" y="4333875"/>
            <a:ext cx="1587" cy="57150"/>
          </a:xfrm>
          <a:prstGeom prst="line">
            <a:avLst/>
          </a:prstGeom>
          <a:noFill/>
          <a:ln w="0">
            <a:solidFill>
              <a:srgbClr val="969696"/>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56" name="Line 18"/>
          <p:cNvSpPr>
            <a:spLocks noChangeShapeType="1"/>
          </p:cNvSpPr>
          <p:nvPr/>
        </p:nvSpPr>
        <p:spPr bwMode="auto">
          <a:xfrm flipV="1">
            <a:off x="4518025" y="4333875"/>
            <a:ext cx="1588" cy="57150"/>
          </a:xfrm>
          <a:prstGeom prst="line">
            <a:avLst/>
          </a:prstGeom>
          <a:noFill/>
          <a:ln w="0">
            <a:solidFill>
              <a:srgbClr val="969696"/>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57" name="Line 19"/>
          <p:cNvSpPr>
            <a:spLocks noChangeShapeType="1"/>
          </p:cNvSpPr>
          <p:nvPr/>
        </p:nvSpPr>
        <p:spPr bwMode="auto">
          <a:xfrm flipV="1">
            <a:off x="5524500" y="4333875"/>
            <a:ext cx="1588" cy="57150"/>
          </a:xfrm>
          <a:prstGeom prst="line">
            <a:avLst/>
          </a:prstGeom>
          <a:noFill/>
          <a:ln w="0">
            <a:solidFill>
              <a:srgbClr val="969696"/>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58" name="Line 20"/>
          <p:cNvSpPr>
            <a:spLocks noChangeShapeType="1"/>
          </p:cNvSpPr>
          <p:nvPr/>
        </p:nvSpPr>
        <p:spPr bwMode="auto">
          <a:xfrm flipV="1">
            <a:off x="6254750" y="4333875"/>
            <a:ext cx="1588" cy="57150"/>
          </a:xfrm>
          <a:prstGeom prst="line">
            <a:avLst/>
          </a:prstGeom>
          <a:noFill/>
          <a:ln w="0">
            <a:solidFill>
              <a:srgbClr val="969696"/>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59" name="Line 21"/>
          <p:cNvSpPr>
            <a:spLocks noChangeShapeType="1"/>
          </p:cNvSpPr>
          <p:nvPr/>
        </p:nvSpPr>
        <p:spPr bwMode="auto">
          <a:xfrm>
            <a:off x="4518025" y="828675"/>
            <a:ext cx="0" cy="4113213"/>
          </a:xfrm>
          <a:prstGeom prst="line">
            <a:avLst/>
          </a:prstGeom>
          <a:noFill/>
          <a:ln w="19050">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60" name="Line 22"/>
          <p:cNvSpPr>
            <a:spLocks noChangeShapeType="1"/>
          </p:cNvSpPr>
          <p:nvPr/>
        </p:nvSpPr>
        <p:spPr bwMode="auto">
          <a:xfrm>
            <a:off x="6254750" y="828675"/>
            <a:ext cx="0" cy="4113213"/>
          </a:xfrm>
          <a:prstGeom prst="line">
            <a:avLst/>
          </a:prstGeom>
          <a:noFill/>
          <a:ln w="19050">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61" name="Line 23"/>
          <p:cNvSpPr>
            <a:spLocks noChangeShapeType="1"/>
          </p:cNvSpPr>
          <p:nvPr/>
        </p:nvSpPr>
        <p:spPr bwMode="auto">
          <a:xfrm>
            <a:off x="5524500" y="827088"/>
            <a:ext cx="0" cy="4113212"/>
          </a:xfrm>
          <a:prstGeom prst="line">
            <a:avLst/>
          </a:prstGeom>
          <a:noFill/>
          <a:ln w="19050">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62" name="Line 24"/>
          <p:cNvSpPr>
            <a:spLocks noChangeShapeType="1"/>
          </p:cNvSpPr>
          <p:nvPr/>
        </p:nvSpPr>
        <p:spPr bwMode="auto">
          <a:xfrm>
            <a:off x="3805238" y="828675"/>
            <a:ext cx="0" cy="4113213"/>
          </a:xfrm>
          <a:prstGeom prst="line">
            <a:avLst/>
          </a:prstGeom>
          <a:noFill/>
          <a:ln w="19050">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63" name="Oval 25"/>
          <p:cNvSpPr>
            <a:spLocks noChangeAspect="1" noChangeArrowheads="1"/>
          </p:cNvSpPr>
          <p:nvPr/>
        </p:nvSpPr>
        <p:spPr bwMode="auto">
          <a:xfrm>
            <a:off x="3749675" y="3341688"/>
            <a:ext cx="109538" cy="106362"/>
          </a:xfrm>
          <a:prstGeom prst="ellipse">
            <a:avLst/>
          </a:prstGeom>
          <a:solidFill>
            <a:srgbClr val="C0C0C0"/>
          </a:solidFill>
          <a:ln w="19050">
            <a:solidFill>
              <a:srgbClr val="000000"/>
            </a:solidFill>
            <a:round/>
            <a:headEnd/>
            <a:tailEnd/>
          </a:ln>
        </p:spPr>
        <p:txBody>
          <a:bodyPr/>
          <a:lstStyle/>
          <a:p>
            <a:endParaRPr lang="en-GB"/>
          </a:p>
        </p:txBody>
      </p:sp>
      <p:sp>
        <p:nvSpPr>
          <p:cNvPr id="864" name="Oval 26"/>
          <p:cNvSpPr>
            <a:spLocks noChangeAspect="1" noChangeArrowheads="1"/>
          </p:cNvSpPr>
          <p:nvPr/>
        </p:nvSpPr>
        <p:spPr bwMode="auto">
          <a:xfrm>
            <a:off x="4464050" y="3159125"/>
            <a:ext cx="109538" cy="106363"/>
          </a:xfrm>
          <a:prstGeom prst="ellipse">
            <a:avLst/>
          </a:prstGeom>
          <a:solidFill>
            <a:srgbClr val="C0C0C0"/>
          </a:solidFill>
          <a:ln w="19050">
            <a:solidFill>
              <a:srgbClr val="000000"/>
            </a:solidFill>
            <a:round/>
            <a:headEnd/>
            <a:tailEnd/>
          </a:ln>
        </p:spPr>
        <p:txBody>
          <a:bodyPr/>
          <a:lstStyle/>
          <a:p>
            <a:endParaRPr lang="en-GB"/>
          </a:p>
        </p:txBody>
      </p:sp>
      <p:sp>
        <p:nvSpPr>
          <p:cNvPr id="865" name="Oval 27"/>
          <p:cNvSpPr>
            <a:spLocks noChangeAspect="1" noChangeArrowheads="1"/>
          </p:cNvSpPr>
          <p:nvPr/>
        </p:nvSpPr>
        <p:spPr bwMode="auto">
          <a:xfrm>
            <a:off x="5468938" y="2874963"/>
            <a:ext cx="109537" cy="106362"/>
          </a:xfrm>
          <a:prstGeom prst="ellipse">
            <a:avLst/>
          </a:prstGeom>
          <a:solidFill>
            <a:srgbClr val="C0C0C0"/>
          </a:solidFill>
          <a:ln w="19050">
            <a:solidFill>
              <a:srgbClr val="000000"/>
            </a:solidFill>
            <a:round/>
            <a:headEnd/>
            <a:tailEnd/>
          </a:ln>
        </p:spPr>
        <p:txBody>
          <a:bodyPr/>
          <a:lstStyle/>
          <a:p>
            <a:endParaRPr lang="en-GB"/>
          </a:p>
        </p:txBody>
      </p:sp>
      <p:sp>
        <p:nvSpPr>
          <p:cNvPr id="866" name="Oval 28"/>
          <p:cNvSpPr>
            <a:spLocks noChangeAspect="1" noChangeArrowheads="1"/>
          </p:cNvSpPr>
          <p:nvPr/>
        </p:nvSpPr>
        <p:spPr bwMode="auto">
          <a:xfrm>
            <a:off x="6200775" y="2692400"/>
            <a:ext cx="109538" cy="106363"/>
          </a:xfrm>
          <a:prstGeom prst="ellipse">
            <a:avLst/>
          </a:prstGeom>
          <a:solidFill>
            <a:srgbClr val="C0C0C0"/>
          </a:solidFill>
          <a:ln w="19050">
            <a:solidFill>
              <a:srgbClr val="000000"/>
            </a:solidFill>
            <a:round/>
            <a:headEnd/>
            <a:tailEnd/>
          </a:ln>
        </p:spPr>
        <p:txBody>
          <a:bodyPr/>
          <a:lstStyle/>
          <a:p>
            <a:endParaRPr lang="en-GB"/>
          </a:p>
        </p:txBody>
      </p:sp>
      <p:sp>
        <p:nvSpPr>
          <p:cNvPr id="867" name="Text Box 29"/>
          <p:cNvSpPr txBox="1">
            <a:spLocks noChangeArrowheads="1"/>
          </p:cNvSpPr>
          <p:nvPr/>
        </p:nvSpPr>
        <p:spPr bwMode="auto">
          <a:xfrm rot="-783281">
            <a:off x="6786563" y="2019300"/>
            <a:ext cx="1220787"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Y </a:t>
            </a:r>
            <a:r>
              <a:rPr lang="en-US" sz="1800" b="1">
                <a:solidFill>
                  <a:srgbClr val="000000"/>
                </a:solidFill>
              </a:rPr>
              <a:t>= </a:t>
            </a:r>
            <a:r>
              <a:rPr lang="en-US" sz="1800" b="1" i="1">
                <a:solidFill>
                  <a:srgbClr val="000000"/>
                </a:solidFill>
                <a:latin typeface="Symbol" pitchFamily="18" charset="2"/>
              </a:rPr>
              <a:t>b</a:t>
            </a:r>
            <a:r>
              <a:rPr lang="en-US" sz="1800" b="1" baseline="-25000">
                <a:solidFill>
                  <a:srgbClr val="000000"/>
                </a:solidFill>
              </a:rPr>
              <a:t>1</a:t>
            </a:r>
            <a:r>
              <a:rPr lang="en-US" sz="1800" b="1" i="1">
                <a:solidFill>
                  <a:srgbClr val="000000"/>
                </a:solidFill>
              </a:rPr>
              <a:t> </a:t>
            </a:r>
            <a:r>
              <a:rPr lang="en-US" sz="1800" b="1">
                <a:solidFill>
                  <a:srgbClr val="000000"/>
                </a:solidFill>
              </a:rPr>
              <a:t>+</a:t>
            </a:r>
            <a:r>
              <a:rPr lang="en-US" sz="1800" b="1" i="1">
                <a:solidFill>
                  <a:srgbClr val="000000"/>
                </a:solidFill>
                <a:latin typeface="Symbol" pitchFamily="18" charset="2"/>
              </a:rPr>
              <a:t>b</a:t>
            </a:r>
            <a:r>
              <a:rPr lang="en-US" sz="1800" b="1" baseline="-25000">
                <a:solidFill>
                  <a:srgbClr val="000000"/>
                </a:solidFill>
              </a:rPr>
              <a:t>2</a:t>
            </a:r>
            <a:r>
              <a:rPr lang="en-US" sz="1800" b="1" i="1">
                <a:solidFill>
                  <a:srgbClr val="000000"/>
                </a:solidFill>
              </a:rPr>
              <a:t>X</a:t>
            </a:r>
          </a:p>
        </p:txBody>
      </p:sp>
      <p:sp>
        <p:nvSpPr>
          <p:cNvPr id="868" name="Text Box 30"/>
          <p:cNvSpPr txBox="1">
            <a:spLocks noChangeArrowheads="1"/>
          </p:cNvSpPr>
          <p:nvPr/>
        </p:nvSpPr>
        <p:spPr bwMode="auto">
          <a:xfrm>
            <a:off x="1190625" y="782638"/>
            <a:ext cx="274638"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Y</a:t>
            </a:r>
            <a:endParaRPr lang="en-US" sz="2000" i="1">
              <a:solidFill>
                <a:schemeClr val="bg1"/>
              </a:solidFill>
              <a:latin typeface="Times New Roman" pitchFamily="18" charset="0"/>
            </a:endParaRPr>
          </a:p>
        </p:txBody>
      </p:sp>
      <p:grpSp>
        <p:nvGrpSpPr>
          <p:cNvPr id="869" name="Group 31"/>
          <p:cNvGrpSpPr>
            <a:grpSpLocks noChangeAspect="1"/>
          </p:cNvGrpSpPr>
          <p:nvPr/>
        </p:nvGrpSpPr>
        <p:grpSpPr bwMode="auto">
          <a:xfrm rot="-16200000">
            <a:off x="2378869" y="3525044"/>
            <a:ext cx="1165225" cy="284163"/>
            <a:chOff x="253" y="586"/>
            <a:chExt cx="3121" cy="1317"/>
          </a:xfrm>
        </p:grpSpPr>
        <p:sp>
          <p:nvSpPr>
            <p:cNvPr id="870" name="Line 32"/>
            <p:cNvSpPr>
              <a:spLocks noChangeAspect="1" noChangeShapeType="1"/>
            </p:cNvSpPr>
            <p:nvPr/>
          </p:nvSpPr>
          <p:spPr bwMode="auto">
            <a:xfrm>
              <a:off x="253"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71" name="Freeform 33"/>
            <p:cNvSpPr>
              <a:spLocks noChangeAspect="1"/>
            </p:cNvSpPr>
            <p:nvPr/>
          </p:nvSpPr>
          <p:spPr bwMode="auto">
            <a:xfrm>
              <a:off x="271"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72" name="Freeform 34"/>
            <p:cNvSpPr>
              <a:spLocks noChangeAspect="1"/>
            </p:cNvSpPr>
            <p:nvPr/>
          </p:nvSpPr>
          <p:spPr bwMode="auto">
            <a:xfrm>
              <a:off x="310" y="1902"/>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73" name="Line 35"/>
            <p:cNvSpPr>
              <a:spLocks noChangeAspect="1" noChangeShapeType="1"/>
            </p:cNvSpPr>
            <p:nvPr/>
          </p:nvSpPr>
          <p:spPr bwMode="auto">
            <a:xfrm>
              <a:off x="332"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74" name="Freeform 36"/>
            <p:cNvSpPr>
              <a:spLocks noChangeAspect="1"/>
            </p:cNvSpPr>
            <p:nvPr/>
          </p:nvSpPr>
          <p:spPr bwMode="auto">
            <a:xfrm>
              <a:off x="350" y="1900"/>
              <a:ext cx="22" cy="2"/>
            </a:xfrm>
            <a:custGeom>
              <a:avLst/>
              <a:gdLst>
                <a:gd name="T0" fmla="*/ 0 w 29"/>
                <a:gd name="T1" fmla="*/ 4 h 4"/>
                <a:gd name="T2" fmla="*/ 14 w 29"/>
                <a:gd name="T3" fmla="*/ 0 h 4"/>
                <a:gd name="T4" fmla="*/ 29 w 29"/>
                <a:gd name="T5" fmla="*/ 0 h 4"/>
              </a:gdLst>
              <a:ahLst/>
              <a:cxnLst>
                <a:cxn ang="0">
                  <a:pos x="T0" y="T1"/>
                </a:cxn>
                <a:cxn ang="0">
                  <a:pos x="T2" y="T3"/>
                </a:cxn>
                <a:cxn ang="0">
                  <a:pos x="T4" y="T5"/>
                </a:cxn>
              </a:cxnLst>
              <a:rect l="0" t="0" r="r" b="b"/>
              <a:pathLst>
                <a:path w="29" h="4">
                  <a:moveTo>
                    <a:pt x="0" y="4"/>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75" name="Line 37"/>
            <p:cNvSpPr>
              <a:spLocks noChangeAspect="1" noChangeShapeType="1"/>
            </p:cNvSpPr>
            <p:nvPr/>
          </p:nvSpPr>
          <p:spPr bwMode="auto">
            <a:xfrm>
              <a:off x="372"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76" name="Line 38"/>
            <p:cNvSpPr>
              <a:spLocks noChangeAspect="1" noChangeShapeType="1"/>
            </p:cNvSpPr>
            <p:nvPr/>
          </p:nvSpPr>
          <p:spPr bwMode="auto">
            <a:xfrm>
              <a:off x="39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77" name="Freeform 39"/>
            <p:cNvSpPr>
              <a:spLocks noChangeAspect="1"/>
            </p:cNvSpPr>
            <p:nvPr/>
          </p:nvSpPr>
          <p:spPr bwMode="auto">
            <a:xfrm>
              <a:off x="408" y="1900"/>
              <a:ext cx="21"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78" name="Line 40"/>
            <p:cNvSpPr>
              <a:spLocks noChangeAspect="1" noChangeShapeType="1"/>
            </p:cNvSpPr>
            <p:nvPr/>
          </p:nvSpPr>
          <p:spPr bwMode="auto">
            <a:xfrm>
              <a:off x="42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79" name="Freeform 41"/>
            <p:cNvSpPr>
              <a:spLocks noChangeAspect="1"/>
            </p:cNvSpPr>
            <p:nvPr/>
          </p:nvSpPr>
          <p:spPr bwMode="auto">
            <a:xfrm>
              <a:off x="447"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80" name="Freeform 42"/>
            <p:cNvSpPr>
              <a:spLocks noChangeAspect="1"/>
            </p:cNvSpPr>
            <p:nvPr/>
          </p:nvSpPr>
          <p:spPr bwMode="auto">
            <a:xfrm>
              <a:off x="468" y="1897"/>
              <a:ext cx="18" cy="3"/>
            </a:xfrm>
            <a:custGeom>
              <a:avLst/>
              <a:gdLst>
                <a:gd name="T0" fmla="*/ 0 w 24"/>
                <a:gd name="T1" fmla="*/ 5 h 5"/>
                <a:gd name="T2" fmla="*/ 15 w 24"/>
                <a:gd name="T3" fmla="*/ 0 h 5"/>
                <a:gd name="T4" fmla="*/ 24 w 24"/>
                <a:gd name="T5" fmla="*/ 0 h 5"/>
              </a:gdLst>
              <a:ahLst/>
              <a:cxnLst>
                <a:cxn ang="0">
                  <a:pos x="T0" y="T1"/>
                </a:cxn>
                <a:cxn ang="0">
                  <a:pos x="T2" y="T3"/>
                </a:cxn>
                <a:cxn ang="0">
                  <a:pos x="T4" y="T5"/>
                </a:cxn>
              </a:cxnLst>
              <a:rect l="0" t="0" r="r" b="b"/>
              <a:pathLst>
                <a:path w="24" h="5">
                  <a:moveTo>
                    <a:pt x="0" y="5"/>
                  </a:moveTo>
                  <a:lnTo>
                    <a:pt x="15"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81" name="Line 43"/>
            <p:cNvSpPr>
              <a:spLocks noChangeAspect="1" noChangeShapeType="1"/>
            </p:cNvSpPr>
            <p:nvPr/>
          </p:nvSpPr>
          <p:spPr bwMode="auto">
            <a:xfrm>
              <a:off x="48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82" name="Freeform 44"/>
            <p:cNvSpPr>
              <a:spLocks noChangeAspect="1"/>
            </p:cNvSpPr>
            <p:nvPr/>
          </p:nvSpPr>
          <p:spPr bwMode="auto">
            <a:xfrm>
              <a:off x="504" y="1897"/>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83" name="Line 45"/>
            <p:cNvSpPr>
              <a:spLocks noChangeAspect="1" noChangeShapeType="1"/>
            </p:cNvSpPr>
            <p:nvPr/>
          </p:nvSpPr>
          <p:spPr bwMode="auto">
            <a:xfrm>
              <a:off x="52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84" name="Freeform 46"/>
            <p:cNvSpPr>
              <a:spLocks noChangeAspect="1"/>
            </p:cNvSpPr>
            <p:nvPr/>
          </p:nvSpPr>
          <p:spPr bwMode="auto">
            <a:xfrm>
              <a:off x="544" y="1895"/>
              <a:ext cx="22" cy="2"/>
            </a:xfrm>
            <a:custGeom>
              <a:avLst/>
              <a:gdLst>
                <a:gd name="T0" fmla="*/ 0 w 29"/>
                <a:gd name="T1" fmla="*/ 5 h 5"/>
                <a:gd name="T2" fmla="*/ 14 w 29"/>
                <a:gd name="T3" fmla="*/ 0 h 5"/>
                <a:gd name="T4" fmla="*/ 29 w 29"/>
                <a:gd name="T5" fmla="*/ 0 h 5"/>
              </a:gdLst>
              <a:ahLst/>
              <a:cxnLst>
                <a:cxn ang="0">
                  <a:pos x="T0" y="T1"/>
                </a:cxn>
                <a:cxn ang="0">
                  <a:pos x="T2" y="T3"/>
                </a:cxn>
                <a:cxn ang="0">
                  <a:pos x="T4" y="T5"/>
                </a:cxn>
              </a:cxnLst>
              <a:rect l="0" t="0" r="r" b="b"/>
              <a:pathLst>
                <a:path w="29" h="5">
                  <a:moveTo>
                    <a:pt x="0" y="5"/>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85" name="Line 47"/>
            <p:cNvSpPr>
              <a:spLocks noChangeAspect="1" noChangeShapeType="1"/>
            </p:cNvSpPr>
            <p:nvPr/>
          </p:nvSpPr>
          <p:spPr bwMode="auto">
            <a:xfrm>
              <a:off x="566"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86" name="Freeform 48"/>
            <p:cNvSpPr>
              <a:spLocks noChangeAspect="1"/>
            </p:cNvSpPr>
            <p:nvPr/>
          </p:nvSpPr>
          <p:spPr bwMode="auto">
            <a:xfrm>
              <a:off x="584" y="1892"/>
              <a:ext cx="22" cy="3"/>
            </a:xfrm>
            <a:custGeom>
              <a:avLst/>
              <a:gdLst>
                <a:gd name="T0" fmla="*/ 0 w 29"/>
                <a:gd name="T1" fmla="*/ 5 h 5"/>
                <a:gd name="T2" fmla="*/ 14 w 29"/>
                <a:gd name="T3" fmla="*/ 5 h 5"/>
                <a:gd name="T4" fmla="*/ 29 w 29"/>
                <a:gd name="T5" fmla="*/ 0 h 5"/>
              </a:gdLst>
              <a:ahLst/>
              <a:cxnLst>
                <a:cxn ang="0">
                  <a:pos x="T0" y="T1"/>
                </a:cxn>
                <a:cxn ang="0">
                  <a:pos x="T2" y="T3"/>
                </a:cxn>
                <a:cxn ang="0">
                  <a:pos x="T4" y="T5"/>
                </a:cxn>
              </a:cxnLst>
              <a:rect l="0" t="0" r="r" b="b"/>
              <a:pathLst>
                <a:path w="29" h="5">
                  <a:moveTo>
                    <a:pt x="0" y="5"/>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87" name="Line 49"/>
            <p:cNvSpPr>
              <a:spLocks noChangeAspect="1" noChangeShapeType="1"/>
            </p:cNvSpPr>
            <p:nvPr/>
          </p:nvSpPr>
          <p:spPr bwMode="auto">
            <a:xfrm flipV="1">
              <a:off x="606"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88" name="Line 50"/>
            <p:cNvSpPr>
              <a:spLocks noChangeAspect="1" noChangeShapeType="1"/>
            </p:cNvSpPr>
            <p:nvPr/>
          </p:nvSpPr>
          <p:spPr bwMode="auto">
            <a:xfrm>
              <a:off x="624"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89" name="Freeform 51"/>
            <p:cNvSpPr>
              <a:spLocks noChangeAspect="1"/>
            </p:cNvSpPr>
            <p:nvPr/>
          </p:nvSpPr>
          <p:spPr bwMode="auto">
            <a:xfrm>
              <a:off x="642" y="1887"/>
              <a:ext cx="21" cy="2"/>
            </a:xfrm>
            <a:custGeom>
              <a:avLst/>
              <a:gdLst>
                <a:gd name="T0" fmla="*/ 0 w 28"/>
                <a:gd name="T1" fmla="*/ 4 h 4"/>
                <a:gd name="T2" fmla="*/ 14 w 28"/>
                <a:gd name="T3" fmla="*/ 4 h 4"/>
                <a:gd name="T4" fmla="*/ 28 w 28"/>
                <a:gd name="T5" fmla="*/ 0 h 4"/>
              </a:gdLst>
              <a:ahLst/>
              <a:cxnLst>
                <a:cxn ang="0">
                  <a:pos x="T0" y="T1"/>
                </a:cxn>
                <a:cxn ang="0">
                  <a:pos x="T2" y="T3"/>
                </a:cxn>
                <a:cxn ang="0">
                  <a:pos x="T4" y="T5"/>
                </a:cxn>
              </a:cxnLst>
              <a:rect l="0" t="0" r="r" b="b"/>
              <a:pathLst>
                <a:path w="28" h="4">
                  <a:moveTo>
                    <a:pt x="0" y="4"/>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90" name="Line 52"/>
            <p:cNvSpPr>
              <a:spLocks noChangeAspect="1" noChangeShapeType="1"/>
            </p:cNvSpPr>
            <p:nvPr/>
          </p:nvSpPr>
          <p:spPr bwMode="auto">
            <a:xfrm flipV="1">
              <a:off x="663"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91" name="Freeform 53"/>
            <p:cNvSpPr>
              <a:spLocks noChangeAspect="1"/>
            </p:cNvSpPr>
            <p:nvPr/>
          </p:nvSpPr>
          <p:spPr bwMode="auto">
            <a:xfrm>
              <a:off x="681" y="1881"/>
              <a:ext cx="22" cy="3"/>
            </a:xfrm>
            <a:custGeom>
              <a:avLst/>
              <a:gdLst>
                <a:gd name="T0" fmla="*/ 0 w 29"/>
                <a:gd name="T1" fmla="*/ 5 h 5"/>
                <a:gd name="T2" fmla="*/ 15 w 29"/>
                <a:gd name="T3" fmla="*/ 5 h 5"/>
                <a:gd name="T4" fmla="*/ 29 w 29"/>
                <a:gd name="T5" fmla="*/ 0 h 5"/>
              </a:gdLst>
              <a:ahLst/>
              <a:cxnLst>
                <a:cxn ang="0">
                  <a:pos x="T0" y="T1"/>
                </a:cxn>
                <a:cxn ang="0">
                  <a:pos x="T2" y="T3"/>
                </a:cxn>
                <a:cxn ang="0">
                  <a:pos x="T4" y="T5"/>
                </a:cxn>
              </a:cxnLst>
              <a:rect l="0" t="0" r="r" b="b"/>
              <a:pathLst>
                <a:path w="29" h="5">
                  <a:moveTo>
                    <a:pt x="0" y="5"/>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92" name="Line 54"/>
            <p:cNvSpPr>
              <a:spLocks noChangeAspect="1" noChangeShapeType="1"/>
            </p:cNvSpPr>
            <p:nvPr/>
          </p:nvSpPr>
          <p:spPr bwMode="auto">
            <a:xfrm flipV="1">
              <a:off x="703"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93" name="Line 55"/>
            <p:cNvSpPr>
              <a:spLocks noChangeAspect="1" noChangeShapeType="1"/>
            </p:cNvSpPr>
            <p:nvPr/>
          </p:nvSpPr>
          <p:spPr bwMode="auto">
            <a:xfrm flipV="1">
              <a:off x="721"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94" name="Freeform 56"/>
            <p:cNvSpPr>
              <a:spLocks noChangeAspect="1"/>
            </p:cNvSpPr>
            <p:nvPr/>
          </p:nvSpPr>
          <p:spPr bwMode="auto">
            <a:xfrm>
              <a:off x="739" y="1868"/>
              <a:ext cx="21" cy="5"/>
            </a:xfrm>
            <a:custGeom>
              <a:avLst/>
              <a:gdLst>
                <a:gd name="T0" fmla="*/ 0 w 29"/>
                <a:gd name="T1" fmla="*/ 10 h 10"/>
                <a:gd name="T2" fmla="*/ 15 w 29"/>
                <a:gd name="T3" fmla="*/ 5 h 10"/>
                <a:gd name="T4" fmla="*/ 29 w 29"/>
                <a:gd name="T5" fmla="*/ 0 h 10"/>
              </a:gdLst>
              <a:ahLst/>
              <a:cxnLst>
                <a:cxn ang="0">
                  <a:pos x="T0" y="T1"/>
                </a:cxn>
                <a:cxn ang="0">
                  <a:pos x="T2" y="T3"/>
                </a:cxn>
                <a:cxn ang="0">
                  <a:pos x="T4" y="T5"/>
                </a:cxn>
              </a:cxnLst>
              <a:rect l="0" t="0" r="r" b="b"/>
              <a:pathLst>
                <a:path w="29" h="10">
                  <a:moveTo>
                    <a:pt x="0" y="10"/>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95" name="Line 57"/>
            <p:cNvSpPr>
              <a:spLocks noChangeAspect="1" noChangeShapeType="1"/>
            </p:cNvSpPr>
            <p:nvPr/>
          </p:nvSpPr>
          <p:spPr bwMode="auto">
            <a:xfrm flipV="1">
              <a:off x="760"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96" name="Freeform 58"/>
            <p:cNvSpPr>
              <a:spLocks noChangeAspect="1"/>
            </p:cNvSpPr>
            <p:nvPr/>
          </p:nvSpPr>
          <p:spPr bwMode="auto">
            <a:xfrm>
              <a:off x="778" y="1857"/>
              <a:ext cx="22" cy="5"/>
            </a:xfrm>
            <a:custGeom>
              <a:avLst/>
              <a:gdLst>
                <a:gd name="T0" fmla="*/ 0 w 29"/>
                <a:gd name="T1" fmla="*/ 9 h 9"/>
                <a:gd name="T2" fmla="*/ 14 w 29"/>
                <a:gd name="T3" fmla="*/ 5 h 9"/>
                <a:gd name="T4" fmla="*/ 29 w 29"/>
                <a:gd name="T5" fmla="*/ 0 h 9"/>
              </a:gdLst>
              <a:ahLst/>
              <a:cxnLst>
                <a:cxn ang="0">
                  <a:pos x="T0" y="T1"/>
                </a:cxn>
                <a:cxn ang="0">
                  <a:pos x="T2" y="T3"/>
                </a:cxn>
                <a:cxn ang="0">
                  <a:pos x="T4" y="T5"/>
                </a:cxn>
              </a:cxnLst>
              <a:rect l="0" t="0" r="r" b="b"/>
              <a:pathLst>
                <a:path w="29" h="9">
                  <a:moveTo>
                    <a:pt x="0" y="9"/>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97" name="Line 59"/>
            <p:cNvSpPr>
              <a:spLocks noChangeAspect="1" noChangeShapeType="1"/>
            </p:cNvSpPr>
            <p:nvPr/>
          </p:nvSpPr>
          <p:spPr bwMode="auto">
            <a:xfrm flipV="1">
              <a:off x="800"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98" name="Freeform 60"/>
            <p:cNvSpPr>
              <a:spLocks noChangeAspect="1"/>
            </p:cNvSpPr>
            <p:nvPr/>
          </p:nvSpPr>
          <p:spPr bwMode="auto">
            <a:xfrm>
              <a:off x="818" y="1846"/>
              <a:ext cx="21" cy="5"/>
            </a:xfrm>
            <a:custGeom>
              <a:avLst/>
              <a:gdLst>
                <a:gd name="T0" fmla="*/ 0 w 28"/>
                <a:gd name="T1" fmla="*/ 9 h 9"/>
                <a:gd name="T2" fmla="*/ 14 w 28"/>
                <a:gd name="T3" fmla="*/ 4 h 9"/>
                <a:gd name="T4" fmla="*/ 28 w 28"/>
                <a:gd name="T5" fmla="*/ 0 h 9"/>
              </a:gdLst>
              <a:ahLst/>
              <a:cxnLst>
                <a:cxn ang="0">
                  <a:pos x="T0" y="T1"/>
                </a:cxn>
                <a:cxn ang="0">
                  <a:pos x="T2" y="T3"/>
                </a:cxn>
                <a:cxn ang="0">
                  <a:pos x="T4" y="T5"/>
                </a:cxn>
              </a:cxnLst>
              <a:rect l="0" t="0" r="r" b="b"/>
              <a:pathLst>
                <a:path w="28" h="9">
                  <a:moveTo>
                    <a:pt x="0" y="9"/>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99" name="Line 61"/>
            <p:cNvSpPr>
              <a:spLocks noChangeAspect="1" noChangeShapeType="1"/>
            </p:cNvSpPr>
            <p:nvPr/>
          </p:nvSpPr>
          <p:spPr bwMode="auto">
            <a:xfrm flipV="1">
              <a:off x="839"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00" name="Line 62"/>
            <p:cNvSpPr>
              <a:spLocks noChangeAspect="1" noChangeShapeType="1"/>
            </p:cNvSpPr>
            <p:nvPr/>
          </p:nvSpPr>
          <p:spPr bwMode="auto">
            <a:xfrm flipV="1">
              <a:off x="857"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01" name="Freeform 63"/>
            <p:cNvSpPr>
              <a:spLocks noChangeAspect="1"/>
            </p:cNvSpPr>
            <p:nvPr/>
          </p:nvSpPr>
          <p:spPr bwMode="auto">
            <a:xfrm>
              <a:off x="875" y="1819"/>
              <a:ext cx="22" cy="11"/>
            </a:xfrm>
            <a:custGeom>
              <a:avLst/>
              <a:gdLst>
                <a:gd name="T0" fmla="*/ 0 w 29"/>
                <a:gd name="T1" fmla="*/ 19 h 19"/>
                <a:gd name="T2" fmla="*/ 15 w 29"/>
                <a:gd name="T3" fmla="*/ 9 h 19"/>
                <a:gd name="T4" fmla="*/ 29 w 29"/>
                <a:gd name="T5" fmla="*/ 0 h 19"/>
              </a:gdLst>
              <a:ahLst/>
              <a:cxnLst>
                <a:cxn ang="0">
                  <a:pos x="T0" y="T1"/>
                </a:cxn>
                <a:cxn ang="0">
                  <a:pos x="T2" y="T3"/>
                </a:cxn>
                <a:cxn ang="0">
                  <a:pos x="T4" y="T5"/>
                </a:cxn>
              </a:cxnLst>
              <a:rect l="0" t="0" r="r" b="b"/>
              <a:pathLst>
                <a:path w="29" h="19">
                  <a:moveTo>
                    <a:pt x="0" y="19"/>
                  </a:moveTo>
                  <a:lnTo>
                    <a:pt x="15" y="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02" name="Line 64"/>
            <p:cNvSpPr>
              <a:spLocks noChangeAspect="1" noChangeShapeType="1"/>
            </p:cNvSpPr>
            <p:nvPr/>
          </p:nvSpPr>
          <p:spPr bwMode="auto">
            <a:xfrm flipV="1">
              <a:off x="897"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03" name="Freeform 65"/>
            <p:cNvSpPr>
              <a:spLocks noChangeAspect="1"/>
            </p:cNvSpPr>
            <p:nvPr/>
          </p:nvSpPr>
          <p:spPr bwMode="auto">
            <a:xfrm>
              <a:off x="915" y="1797"/>
              <a:ext cx="22" cy="11"/>
            </a:xfrm>
            <a:custGeom>
              <a:avLst/>
              <a:gdLst>
                <a:gd name="T0" fmla="*/ 0 w 29"/>
                <a:gd name="T1" fmla="*/ 19 h 19"/>
                <a:gd name="T2" fmla="*/ 15 w 29"/>
                <a:gd name="T3" fmla="*/ 10 h 19"/>
                <a:gd name="T4" fmla="*/ 29 w 29"/>
                <a:gd name="T5" fmla="*/ 0 h 19"/>
              </a:gdLst>
              <a:ahLst/>
              <a:cxnLst>
                <a:cxn ang="0">
                  <a:pos x="T0" y="T1"/>
                </a:cxn>
                <a:cxn ang="0">
                  <a:pos x="T2" y="T3"/>
                </a:cxn>
                <a:cxn ang="0">
                  <a:pos x="T4" y="T5"/>
                </a:cxn>
              </a:cxnLst>
              <a:rect l="0" t="0" r="r" b="b"/>
              <a:pathLst>
                <a:path w="29" h="19">
                  <a:moveTo>
                    <a:pt x="0" y="19"/>
                  </a:moveTo>
                  <a:lnTo>
                    <a:pt x="15" y="1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04" name="Line 66"/>
            <p:cNvSpPr>
              <a:spLocks noChangeAspect="1" noChangeShapeType="1"/>
            </p:cNvSpPr>
            <p:nvPr/>
          </p:nvSpPr>
          <p:spPr bwMode="auto">
            <a:xfrm flipV="1">
              <a:off x="937"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05" name="Line 67"/>
            <p:cNvSpPr>
              <a:spLocks noChangeAspect="1" noChangeShapeType="1"/>
            </p:cNvSpPr>
            <p:nvPr/>
          </p:nvSpPr>
          <p:spPr bwMode="auto">
            <a:xfrm flipV="1">
              <a:off x="955"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06" name="Freeform 68"/>
            <p:cNvSpPr>
              <a:spLocks noChangeAspect="1"/>
            </p:cNvSpPr>
            <p:nvPr/>
          </p:nvSpPr>
          <p:spPr bwMode="auto">
            <a:xfrm>
              <a:off x="973" y="1757"/>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07" name="Line 69"/>
            <p:cNvSpPr>
              <a:spLocks noChangeAspect="1" noChangeShapeType="1"/>
            </p:cNvSpPr>
            <p:nvPr/>
          </p:nvSpPr>
          <p:spPr bwMode="auto">
            <a:xfrm flipV="1">
              <a:off x="995"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08" name="Freeform 70"/>
            <p:cNvSpPr>
              <a:spLocks noChangeAspect="1"/>
            </p:cNvSpPr>
            <p:nvPr/>
          </p:nvSpPr>
          <p:spPr bwMode="auto">
            <a:xfrm>
              <a:off x="1013" y="1725"/>
              <a:ext cx="21" cy="15"/>
            </a:xfrm>
            <a:custGeom>
              <a:avLst/>
              <a:gdLst>
                <a:gd name="T0" fmla="*/ 0 w 28"/>
                <a:gd name="T1" fmla="*/ 28 h 28"/>
                <a:gd name="T2" fmla="*/ 14 w 28"/>
                <a:gd name="T3" fmla="*/ 14 h 28"/>
                <a:gd name="T4" fmla="*/ 28 w 28"/>
                <a:gd name="T5" fmla="*/ 0 h 28"/>
              </a:gdLst>
              <a:ahLst/>
              <a:cxnLst>
                <a:cxn ang="0">
                  <a:pos x="T0" y="T1"/>
                </a:cxn>
                <a:cxn ang="0">
                  <a:pos x="T2" y="T3"/>
                </a:cxn>
                <a:cxn ang="0">
                  <a:pos x="T4" y="T5"/>
                </a:cxn>
              </a:cxnLst>
              <a:rect l="0" t="0" r="r" b="b"/>
              <a:pathLst>
                <a:path w="28" h="28">
                  <a:moveTo>
                    <a:pt x="0" y="28"/>
                  </a:moveTo>
                  <a:lnTo>
                    <a:pt x="14" y="1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09" name="Line 71"/>
            <p:cNvSpPr>
              <a:spLocks noChangeAspect="1" noChangeShapeType="1"/>
            </p:cNvSpPr>
            <p:nvPr/>
          </p:nvSpPr>
          <p:spPr bwMode="auto">
            <a:xfrm flipV="1">
              <a:off x="1034"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10" name="Freeform 72"/>
            <p:cNvSpPr>
              <a:spLocks noChangeAspect="1"/>
            </p:cNvSpPr>
            <p:nvPr/>
          </p:nvSpPr>
          <p:spPr bwMode="auto">
            <a:xfrm>
              <a:off x="1052" y="1686"/>
              <a:ext cx="21" cy="20"/>
            </a:xfrm>
            <a:custGeom>
              <a:avLst/>
              <a:gdLst>
                <a:gd name="T0" fmla="*/ 0 w 29"/>
                <a:gd name="T1" fmla="*/ 34 h 34"/>
                <a:gd name="T2" fmla="*/ 15 w 29"/>
                <a:gd name="T3" fmla="*/ 20 h 34"/>
                <a:gd name="T4" fmla="*/ 29 w 29"/>
                <a:gd name="T5" fmla="*/ 0 h 34"/>
              </a:gdLst>
              <a:ahLst/>
              <a:cxnLst>
                <a:cxn ang="0">
                  <a:pos x="T0" y="T1"/>
                </a:cxn>
                <a:cxn ang="0">
                  <a:pos x="T2" y="T3"/>
                </a:cxn>
                <a:cxn ang="0">
                  <a:pos x="T4" y="T5"/>
                </a:cxn>
              </a:cxnLst>
              <a:rect l="0" t="0" r="r" b="b"/>
              <a:pathLst>
                <a:path w="29" h="34">
                  <a:moveTo>
                    <a:pt x="0" y="34"/>
                  </a:moveTo>
                  <a:lnTo>
                    <a:pt x="15" y="2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11" name="Line 73"/>
            <p:cNvSpPr>
              <a:spLocks noChangeAspect="1" noChangeShapeType="1"/>
            </p:cNvSpPr>
            <p:nvPr/>
          </p:nvSpPr>
          <p:spPr bwMode="auto">
            <a:xfrm flipV="1">
              <a:off x="1073"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12" name="Line 74"/>
            <p:cNvSpPr>
              <a:spLocks noChangeAspect="1" noChangeShapeType="1"/>
            </p:cNvSpPr>
            <p:nvPr/>
          </p:nvSpPr>
          <p:spPr bwMode="auto">
            <a:xfrm flipV="1">
              <a:off x="1091"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13" name="Freeform 75"/>
            <p:cNvSpPr>
              <a:spLocks noChangeAspect="1"/>
            </p:cNvSpPr>
            <p:nvPr/>
          </p:nvSpPr>
          <p:spPr bwMode="auto">
            <a:xfrm>
              <a:off x="1109" y="1617"/>
              <a:ext cx="22" cy="24"/>
            </a:xfrm>
            <a:custGeom>
              <a:avLst/>
              <a:gdLst>
                <a:gd name="T0" fmla="*/ 0 w 29"/>
                <a:gd name="T1" fmla="*/ 43 h 43"/>
                <a:gd name="T2" fmla="*/ 15 w 29"/>
                <a:gd name="T3" fmla="*/ 19 h 43"/>
                <a:gd name="T4" fmla="*/ 29 w 29"/>
                <a:gd name="T5" fmla="*/ 0 h 43"/>
              </a:gdLst>
              <a:ahLst/>
              <a:cxnLst>
                <a:cxn ang="0">
                  <a:pos x="T0" y="T1"/>
                </a:cxn>
                <a:cxn ang="0">
                  <a:pos x="T2" y="T3"/>
                </a:cxn>
                <a:cxn ang="0">
                  <a:pos x="T4" y="T5"/>
                </a:cxn>
              </a:cxnLst>
              <a:rect l="0" t="0" r="r" b="b"/>
              <a:pathLst>
                <a:path w="29" h="43">
                  <a:moveTo>
                    <a:pt x="0" y="43"/>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14" name="Line 76"/>
            <p:cNvSpPr>
              <a:spLocks noChangeAspect="1" noChangeShapeType="1"/>
            </p:cNvSpPr>
            <p:nvPr/>
          </p:nvSpPr>
          <p:spPr bwMode="auto">
            <a:xfrm flipV="1">
              <a:off x="1131"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15" name="Freeform 77"/>
            <p:cNvSpPr>
              <a:spLocks noChangeAspect="1"/>
            </p:cNvSpPr>
            <p:nvPr/>
          </p:nvSpPr>
          <p:spPr bwMode="auto">
            <a:xfrm>
              <a:off x="1149" y="1566"/>
              <a:ext cx="22" cy="27"/>
            </a:xfrm>
            <a:custGeom>
              <a:avLst/>
              <a:gdLst>
                <a:gd name="T0" fmla="*/ 0 w 29"/>
                <a:gd name="T1" fmla="*/ 48 h 48"/>
                <a:gd name="T2" fmla="*/ 14 w 29"/>
                <a:gd name="T3" fmla="*/ 24 h 48"/>
                <a:gd name="T4" fmla="*/ 29 w 29"/>
                <a:gd name="T5" fmla="*/ 0 h 48"/>
              </a:gdLst>
              <a:ahLst/>
              <a:cxnLst>
                <a:cxn ang="0">
                  <a:pos x="T0" y="T1"/>
                </a:cxn>
                <a:cxn ang="0">
                  <a:pos x="T2" y="T3"/>
                </a:cxn>
                <a:cxn ang="0">
                  <a:pos x="T4" y="T5"/>
                </a:cxn>
              </a:cxnLst>
              <a:rect l="0" t="0" r="r" b="b"/>
              <a:pathLst>
                <a:path w="29" h="48">
                  <a:moveTo>
                    <a:pt x="0" y="48"/>
                  </a:moveTo>
                  <a:lnTo>
                    <a:pt x="14" y="2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16" name="Line 78"/>
            <p:cNvSpPr>
              <a:spLocks noChangeAspect="1" noChangeShapeType="1"/>
            </p:cNvSpPr>
            <p:nvPr/>
          </p:nvSpPr>
          <p:spPr bwMode="auto">
            <a:xfrm flipV="1">
              <a:off x="1171"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17" name="Freeform 79"/>
            <p:cNvSpPr>
              <a:spLocks noChangeAspect="1"/>
            </p:cNvSpPr>
            <p:nvPr/>
          </p:nvSpPr>
          <p:spPr bwMode="auto">
            <a:xfrm>
              <a:off x="1189" y="1506"/>
              <a:ext cx="22" cy="30"/>
            </a:xfrm>
            <a:custGeom>
              <a:avLst/>
              <a:gdLst>
                <a:gd name="T0" fmla="*/ 0 w 29"/>
                <a:gd name="T1" fmla="*/ 53 h 53"/>
                <a:gd name="T2" fmla="*/ 14 w 29"/>
                <a:gd name="T3" fmla="*/ 29 h 53"/>
                <a:gd name="T4" fmla="*/ 29 w 29"/>
                <a:gd name="T5" fmla="*/ 0 h 53"/>
              </a:gdLst>
              <a:ahLst/>
              <a:cxnLst>
                <a:cxn ang="0">
                  <a:pos x="T0" y="T1"/>
                </a:cxn>
                <a:cxn ang="0">
                  <a:pos x="T2" y="T3"/>
                </a:cxn>
                <a:cxn ang="0">
                  <a:pos x="T4" y="T5"/>
                </a:cxn>
              </a:cxnLst>
              <a:rect l="0" t="0" r="r" b="b"/>
              <a:pathLst>
                <a:path w="29" h="53">
                  <a:moveTo>
                    <a:pt x="0" y="53"/>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18" name="Line 80"/>
            <p:cNvSpPr>
              <a:spLocks noChangeAspect="1" noChangeShapeType="1"/>
            </p:cNvSpPr>
            <p:nvPr/>
          </p:nvSpPr>
          <p:spPr bwMode="auto">
            <a:xfrm flipV="1">
              <a:off x="1211"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19" name="Line 81"/>
            <p:cNvSpPr>
              <a:spLocks noChangeAspect="1" noChangeShapeType="1"/>
            </p:cNvSpPr>
            <p:nvPr/>
          </p:nvSpPr>
          <p:spPr bwMode="auto">
            <a:xfrm flipV="1">
              <a:off x="1228"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20" name="Freeform 82"/>
            <p:cNvSpPr>
              <a:spLocks noChangeAspect="1"/>
            </p:cNvSpPr>
            <p:nvPr/>
          </p:nvSpPr>
          <p:spPr bwMode="auto">
            <a:xfrm>
              <a:off x="1246" y="1409"/>
              <a:ext cx="22" cy="32"/>
            </a:xfrm>
            <a:custGeom>
              <a:avLst/>
              <a:gdLst>
                <a:gd name="T0" fmla="*/ 0 w 29"/>
                <a:gd name="T1" fmla="*/ 58 h 58"/>
                <a:gd name="T2" fmla="*/ 15 w 29"/>
                <a:gd name="T3" fmla="*/ 29 h 58"/>
                <a:gd name="T4" fmla="*/ 29 w 29"/>
                <a:gd name="T5" fmla="*/ 0 h 58"/>
              </a:gdLst>
              <a:ahLst/>
              <a:cxnLst>
                <a:cxn ang="0">
                  <a:pos x="T0" y="T1"/>
                </a:cxn>
                <a:cxn ang="0">
                  <a:pos x="T2" y="T3"/>
                </a:cxn>
                <a:cxn ang="0">
                  <a:pos x="T4" y="T5"/>
                </a:cxn>
              </a:cxnLst>
              <a:rect l="0" t="0" r="r" b="b"/>
              <a:pathLst>
                <a:path w="29" h="58">
                  <a:moveTo>
                    <a:pt x="0" y="58"/>
                  </a:moveTo>
                  <a:lnTo>
                    <a:pt x="15"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21" name="Line 83"/>
            <p:cNvSpPr>
              <a:spLocks noChangeAspect="1" noChangeShapeType="1"/>
            </p:cNvSpPr>
            <p:nvPr/>
          </p:nvSpPr>
          <p:spPr bwMode="auto">
            <a:xfrm flipV="1">
              <a:off x="1268"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22" name="Freeform 84"/>
            <p:cNvSpPr>
              <a:spLocks noChangeAspect="1"/>
            </p:cNvSpPr>
            <p:nvPr/>
          </p:nvSpPr>
          <p:spPr bwMode="auto">
            <a:xfrm>
              <a:off x="1286" y="1336"/>
              <a:ext cx="22" cy="38"/>
            </a:xfrm>
            <a:custGeom>
              <a:avLst/>
              <a:gdLst>
                <a:gd name="T0" fmla="*/ 0 w 29"/>
                <a:gd name="T1" fmla="*/ 67 h 67"/>
                <a:gd name="T2" fmla="*/ 15 w 29"/>
                <a:gd name="T3" fmla="*/ 33 h 67"/>
                <a:gd name="T4" fmla="*/ 29 w 29"/>
                <a:gd name="T5" fmla="*/ 0 h 67"/>
              </a:gdLst>
              <a:ahLst/>
              <a:cxnLst>
                <a:cxn ang="0">
                  <a:pos x="T0" y="T1"/>
                </a:cxn>
                <a:cxn ang="0">
                  <a:pos x="T2" y="T3"/>
                </a:cxn>
                <a:cxn ang="0">
                  <a:pos x="T4" y="T5"/>
                </a:cxn>
              </a:cxnLst>
              <a:rect l="0" t="0" r="r" b="b"/>
              <a:pathLst>
                <a:path w="29" h="67">
                  <a:moveTo>
                    <a:pt x="0" y="67"/>
                  </a:moveTo>
                  <a:lnTo>
                    <a:pt x="15" y="33"/>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23" name="Line 85"/>
            <p:cNvSpPr>
              <a:spLocks noChangeAspect="1" noChangeShapeType="1"/>
            </p:cNvSpPr>
            <p:nvPr/>
          </p:nvSpPr>
          <p:spPr bwMode="auto">
            <a:xfrm flipV="1">
              <a:off x="1308"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24" name="Line 86"/>
            <p:cNvSpPr>
              <a:spLocks noChangeAspect="1" noChangeShapeType="1"/>
            </p:cNvSpPr>
            <p:nvPr/>
          </p:nvSpPr>
          <p:spPr bwMode="auto">
            <a:xfrm flipV="1">
              <a:off x="1326"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25" name="Freeform 87"/>
            <p:cNvSpPr>
              <a:spLocks noChangeAspect="1"/>
            </p:cNvSpPr>
            <p:nvPr/>
          </p:nvSpPr>
          <p:spPr bwMode="auto">
            <a:xfrm>
              <a:off x="1344" y="1222"/>
              <a:ext cx="21"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26" name="Freeform 88"/>
            <p:cNvSpPr>
              <a:spLocks noChangeAspect="1"/>
            </p:cNvSpPr>
            <p:nvPr/>
          </p:nvSpPr>
          <p:spPr bwMode="auto">
            <a:xfrm>
              <a:off x="1365" y="1182"/>
              <a:ext cx="18" cy="40"/>
            </a:xfrm>
            <a:custGeom>
              <a:avLst/>
              <a:gdLst>
                <a:gd name="T0" fmla="*/ 0 w 24"/>
                <a:gd name="T1" fmla="*/ 72 h 72"/>
                <a:gd name="T2" fmla="*/ 9 w 24"/>
                <a:gd name="T3" fmla="*/ 34 h 72"/>
                <a:gd name="T4" fmla="*/ 24 w 24"/>
                <a:gd name="T5" fmla="*/ 0 h 72"/>
              </a:gdLst>
              <a:ahLst/>
              <a:cxnLst>
                <a:cxn ang="0">
                  <a:pos x="T0" y="T1"/>
                </a:cxn>
                <a:cxn ang="0">
                  <a:pos x="T2" y="T3"/>
                </a:cxn>
                <a:cxn ang="0">
                  <a:pos x="T4" y="T5"/>
                </a:cxn>
              </a:cxnLst>
              <a:rect l="0" t="0" r="r" b="b"/>
              <a:pathLst>
                <a:path w="24" h="72">
                  <a:moveTo>
                    <a:pt x="0" y="72"/>
                  </a:moveTo>
                  <a:lnTo>
                    <a:pt x="9" y="3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27" name="Freeform 89"/>
            <p:cNvSpPr>
              <a:spLocks noChangeAspect="1"/>
            </p:cNvSpPr>
            <p:nvPr/>
          </p:nvSpPr>
          <p:spPr bwMode="auto">
            <a:xfrm>
              <a:off x="1383" y="1144"/>
              <a:ext cx="22"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28" name="Line 90"/>
            <p:cNvSpPr>
              <a:spLocks noChangeAspect="1" noChangeShapeType="1"/>
            </p:cNvSpPr>
            <p:nvPr/>
          </p:nvSpPr>
          <p:spPr bwMode="auto">
            <a:xfrm flipV="1">
              <a:off x="1405"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29" name="Freeform 91"/>
            <p:cNvSpPr>
              <a:spLocks noChangeAspect="1"/>
            </p:cNvSpPr>
            <p:nvPr/>
          </p:nvSpPr>
          <p:spPr bwMode="auto">
            <a:xfrm>
              <a:off x="1423" y="1063"/>
              <a:ext cx="21" cy="41"/>
            </a:xfrm>
            <a:custGeom>
              <a:avLst/>
              <a:gdLst>
                <a:gd name="T0" fmla="*/ 0 w 28"/>
                <a:gd name="T1" fmla="*/ 72 h 72"/>
                <a:gd name="T2" fmla="*/ 14 w 28"/>
                <a:gd name="T3" fmla="*/ 34 h 72"/>
                <a:gd name="T4" fmla="*/ 28 w 28"/>
                <a:gd name="T5" fmla="*/ 0 h 72"/>
              </a:gdLst>
              <a:ahLst/>
              <a:cxnLst>
                <a:cxn ang="0">
                  <a:pos x="T0" y="T1"/>
                </a:cxn>
                <a:cxn ang="0">
                  <a:pos x="T2" y="T3"/>
                </a:cxn>
                <a:cxn ang="0">
                  <a:pos x="T4" y="T5"/>
                </a:cxn>
              </a:cxnLst>
              <a:rect l="0" t="0" r="r" b="b"/>
              <a:pathLst>
                <a:path w="28" h="72">
                  <a:moveTo>
                    <a:pt x="0" y="72"/>
                  </a:moveTo>
                  <a:lnTo>
                    <a:pt x="14" y="3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30" name="Line 92"/>
            <p:cNvSpPr>
              <a:spLocks noChangeAspect="1" noChangeShapeType="1"/>
            </p:cNvSpPr>
            <p:nvPr/>
          </p:nvSpPr>
          <p:spPr bwMode="auto">
            <a:xfrm flipV="1">
              <a:off x="1444"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31" name="Line 93"/>
            <p:cNvSpPr>
              <a:spLocks noChangeAspect="1" noChangeShapeType="1"/>
            </p:cNvSpPr>
            <p:nvPr/>
          </p:nvSpPr>
          <p:spPr bwMode="auto">
            <a:xfrm flipV="1">
              <a:off x="1462"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32" name="Freeform 94"/>
            <p:cNvSpPr>
              <a:spLocks noChangeAspect="1"/>
            </p:cNvSpPr>
            <p:nvPr/>
          </p:nvSpPr>
          <p:spPr bwMode="auto">
            <a:xfrm>
              <a:off x="1480" y="945"/>
              <a:ext cx="22" cy="40"/>
            </a:xfrm>
            <a:custGeom>
              <a:avLst/>
              <a:gdLst>
                <a:gd name="T0" fmla="*/ 0 w 29"/>
                <a:gd name="T1" fmla="*/ 72 h 72"/>
                <a:gd name="T2" fmla="*/ 15 w 29"/>
                <a:gd name="T3" fmla="*/ 34 h 72"/>
                <a:gd name="T4" fmla="*/ 29 w 29"/>
                <a:gd name="T5" fmla="*/ 0 h 72"/>
              </a:gdLst>
              <a:ahLst/>
              <a:cxnLst>
                <a:cxn ang="0">
                  <a:pos x="T0" y="T1"/>
                </a:cxn>
                <a:cxn ang="0">
                  <a:pos x="T2" y="T3"/>
                </a:cxn>
                <a:cxn ang="0">
                  <a:pos x="T4" y="T5"/>
                </a:cxn>
              </a:cxnLst>
              <a:rect l="0" t="0" r="r" b="b"/>
              <a:pathLst>
                <a:path w="29" h="72">
                  <a:moveTo>
                    <a:pt x="0" y="72"/>
                  </a:moveTo>
                  <a:lnTo>
                    <a:pt x="15"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33" name="Line 95"/>
            <p:cNvSpPr>
              <a:spLocks noChangeAspect="1" noChangeShapeType="1"/>
            </p:cNvSpPr>
            <p:nvPr/>
          </p:nvSpPr>
          <p:spPr bwMode="auto">
            <a:xfrm flipV="1">
              <a:off x="1502"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34" name="Freeform 96"/>
            <p:cNvSpPr>
              <a:spLocks noChangeAspect="1"/>
            </p:cNvSpPr>
            <p:nvPr/>
          </p:nvSpPr>
          <p:spPr bwMode="auto">
            <a:xfrm>
              <a:off x="1520" y="872"/>
              <a:ext cx="22" cy="35"/>
            </a:xfrm>
            <a:custGeom>
              <a:avLst/>
              <a:gdLst>
                <a:gd name="T0" fmla="*/ 0 w 29"/>
                <a:gd name="T1" fmla="*/ 62 h 62"/>
                <a:gd name="T2" fmla="*/ 14 w 29"/>
                <a:gd name="T3" fmla="*/ 28 h 62"/>
                <a:gd name="T4" fmla="*/ 29 w 29"/>
                <a:gd name="T5" fmla="*/ 0 h 62"/>
              </a:gdLst>
              <a:ahLst/>
              <a:cxnLst>
                <a:cxn ang="0">
                  <a:pos x="T0" y="T1"/>
                </a:cxn>
                <a:cxn ang="0">
                  <a:pos x="T2" y="T3"/>
                </a:cxn>
                <a:cxn ang="0">
                  <a:pos x="T4" y="T5"/>
                </a:cxn>
              </a:cxnLst>
              <a:rect l="0" t="0" r="r" b="b"/>
              <a:pathLst>
                <a:path w="29" h="62">
                  <a:moveTo>
                    <a:pt x="0" y="62"/>
                  </a:moveTo>
                  <a:lnTo>
                    <a:pt x="14" y="28"/>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35" name="Line 97"/>
            <p:cNvSpPr>
              <a:spLocks noChangeAspect="1" noChangeShapeType="1"/>
            </p:cNvSpPr>
            <p:nvPr/>
          </p:nvSpPr>
          <p:spPr bwMode="auto">
            <a:xfrm flipV="1">
              <a:off x="1542"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36" name="Line 98"/>
            <p:cNvSpPr>
              <a:spLocks noChangeAspect="1" noChangeShapeType="1"/>
            </p:cNvSpPr>
            <p:nvPr/>
          </p:nvSpPr>
          <p:spPr bwMode="auto">
            <a:xfrm flipV="1">
              <a:off x="1560"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37" name="Freeform 99"/>
            <p:cNvSpPr>
              <a:spLocks noChangeAspect="1"/>
            </p:cNvSpPr>
            <p:nvPr/>
          </p:nvSpPr>
          <p:spPr bwMode="auto">
            <a:xfrm>
              <a:off x="1578" y="769"/>
              <a:ext cx="22" cy="33"/>
            </a:xfrm>
            <a:custGeom>
              <a:avLst/>
              <a:gdLst>
                <a:gd name="T0" fmla="*/ 0 w 29"/>
                <a:gd name="T1" fmla="*/ 58 h 58"/>
                <a:gd name="T2" fmla="*/ 14 w 29"/>
                <a:gd name="T3" fmla="*/ 29 h 58"/>
                <a:gd name="T4" fmla="*/ 29 w 29"/>
                <a:gd name="T5" fmla="*/ 0 h 58"/>
              </a:gdLst>
              <a:ahLst/>
              <a:cxnLst>
                <a:cxn ang="0">
                  <a:pos x="T0" y="T1"/>
                </a:cxn>
                <a:cxn ang="0">
                  <a:pos x="T2" y="T3"/>
                </a:cxn>
                <a:cxn ang="0">
                  <a:pos x="T4" y="T5"/>
                </a:cxn>
              </a:cxnLst>
              <a:rect l="0" t="0" r="r" b="b"/>
              <a:pathLst>
                <a:path w="29" h="58">
                  <a:moveTo>
                    <a:pt x="0" y="58"/>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38" name="Line 100"/>
            <p:cNvSpPr>
              <a:spLocks noChangeAspect="1" noChangeShapeType="1"/>
            </p:cNvSpPr>
            <p:nvPr/>
          </p:nvSpPr>
          <p:spPr bwMode="auto">
            <a:xfrm flipV="1">
              <a:off x="1600"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39" name="Freeform 101"/>
            <p:cNvSpPr>
              <a:spLocks noChangeAspect="1"/>
            </p:cNvSpPr>
            <p:nvPr/>
          </p:nvSpPr>
          <p:spPr bwMode="auto">
            <a:xfrm>
              <a:off x="1618" y="712"/>
              <a:ext cx="21" cy="27"/>
            </a:xfrm>
            <a:custGeom>
              <a:avLst/>
              <a:gdLst>
                <a:gd name="T0" fmla="*/ 0 w 28"/>
                <a:gd name="T1" fmla="*/ 48 h 48"/>
                <a:gd name="T2" fmla="*/ 14 w 28"/>
                <a:gd name="T3" fmla="*/ 24 h 48"/>
                <a:gd name="T4" fmla="*/ 28 w 28"/>
                <a:gd name="T5" fmla="*/ 0 h 48"/>
              </a:gdLst>
              <a:ahLst/>
              <a:cxnLst>
                <a:cxn ang="0">
                  <a:pos x="T0" y="T1"/>
                </a:cxn>
                <a:cxn ang="0">
                  <a:pos x="T2" y="T3"/>
                </a:cxn>
                <a:cxn ang="0">
                  <a:pos x="T4" y="T5"/>
                </a:cxn>
              </a:cxnLst>
              <a:rect l="0" t="0" r="r" b="b"/>
              <a:pathLst>
                <a:path w="28" h="48">
                  <a:moveTo>
                    <a:pt x="0" y="48"/>
                  </a:moveTo>
                  <a:lnTo>
                    <a:pt x="14" y="2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40" name="Freeform 102"/>
            <p:cNvSpPr>
              <a:spLocks noChangeAspect="1"/>
            </p:cNvSpPr>
            <p:nvPr/>
          </p:nvSpPr>
          <p:spPr bwMode="auto">
            <a:xfrm>
              <a:off x="1639" y="686"/>
              <a:ext cx="18" cy="26"/>
            </a:xfrm>
            <a:custGeom>
              <a:avLst/>
              <a:gdLst>
                <a:gd name="T0" fmla="*/ 0 w 24"/>
                <a:gd name="T1" fmla="*/ 47 h 47"/>
                <a:gd name="T2" fmla="*/ 10 w 24"/>
                <a:gd name="T3" fmla="*/ 24 h 47"/>
                <a:gd name="T4" fmla="*/ 24 w 24"/>
                <a:gd name="T5" fmla="*/ 0 h 47"/>
              </a:gdLst>
              <a:ahLst/>
              <a:cxnLst>
                <a:cxn ang="0">
                  <a:pos x="T0" y="T1"/>
                </a:cxn>
                <a:cxn ang="0">
                  <a:pos x="T2" y="T3"/>
                </a:cxn>
                <a:cxn ang="0">
                  <a:pos x="T4" y="T5"/>
                </a:cxn>
              </a:cxnLst>
              <a:rect l="0" t="0" r="r" b="b"/>
              <a:pathLst>
                <a:path w="24" h="47">
                  <a:moveTo>
                    <a:pt x="0" y="47"/>
                  </a:moveTo>
                  <a:lnTo>
                    <a:pt x="10" y="2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41" name="Freeform 103"/>
            <p:cNvSpPr>
              <a:spLocks noChangeAspect="1"/>
            </p:cNvSpPr>
            <p:nvPr/>
          </p:nvSpPr>
          <p:spPr bwMode="auto">
            <a:xfrm>
              <a:off x="1657" y="664"/>
              <a:ext cx="21" cy="22"/>
            </a:xfrm>
            <a:custGeom>
              <a:avLst/>
              <a:gdLst>
                <a:gd name="T0" fmla="*/ 0 w 29"/>
                <a:gd name="T1" fmla="*/ 39 h 39"/>
                <a:gd name="T2" fmla="*/ 15 w 29"/>
                <a:gd name="T3" fmla="*/ 19 h 39"/>
                <a:gd name="T4" fmla="*/ 29 w 29"/>
                <a:gd name="T5" fmla="*/ 0 h 39"/>
              </a:gdLst>
              <a:ahLst/>
              <a:cxnLst>
                <a:cxn ang="0">
                  <a:pos x="T0" y="T1"/>
                </a:cxn>
                <a:cxn ang="0">
                  <a:pos x="T2" y="T3"/>
                </a:cxn>
                <a:cxn ang="0">
                  <a:pos x="T4" y="T5"/>
                </a:cxn>
              </a:cxnLst>
              <a:rect l="0" t="0" r="r" b="b"/>
              <a:pathLst>
                <a:path w="29" h="39">
                  <a:moveTo>
                    <a:pt x="0" y="39"/>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42" name="Freeform 104"/>
            <p:cNvSpPr>
              <a:spLocks noChangeAspect="1"/>
            </p:cNvSpPr>
            <p:nvPr/>
          </p:nvSpPr>
          <p:spPr bwMode="auto">
            <a:xfrm>
              <a:off x="1678" y="643"/>
              <a:ext cx="18" cy="21"/>
            </a:xfrm>
            <a:custGeom>
              <a:avLst/>
              <a:gdLst>
                <a:gd name="T0" fmla="*/ 0 w 24"/>
                <a:gd name="T1" fmla="*/ 38 h 38"/>
                <a:gd name="T2" fmla="*/ 15 w 24"/>
                <a:gd name="T3" fmla="*/ 19 h 38"/>
                <a:gd name="T4" fmla="*/ 24 w 24"/>
                <a:gd name="T5" fmla="*/ 0 h 38"/>
              </a:gdLst>
              <a:ahLst/>
              <a:cxnLst>
                <a:cxn ang="0">
                  <a:pos x="T0" y="T1"/>
                </a:cxn>
                <a:cxn ang="0">
                  <a:pos x="T2" y="T3"/>
                </a:cxn>
                <a:cxn ang="0">
                  <a:pos x="T4" y="T5"/>
                </a:cxn>
              </a:cxnLst>
              <a:rect l="0" t="0" r="r" b="b"/>
              <a:pathLst>
                <a:path w="24" h="38">
                  <a:moveTo>
                    <a:pt x="0" y="38"/>
                  </a:moveTo>
                  <a:lnTo>
                    <a:pt x="15" y="19"/>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43" name="Freeform 105"/>
            <p:cNvSpPr>
              <a:spLocks noChangeAspect="1"/>
            </p:cNvSpPr>
            <p:nvPr/>
          </p:nvSpPr>
          <p:spPr bwMode="auto">
            <a:xfrm>
              <a:off x="1696" y="626"/>
              <a:ext cx="18" cy="17"/>
            </a:xfrm>
            <a:custGeom>
              <a:avLst/>
              <a:gdLst>
                <a:gd name="T0" fmla="*/ 0 w 24"/>
                <a:gd name="T1" fmla="*/ 29 h 29"/>
                <a:gd name="T2" fmla="*/ 10 w 24"/>
                <a:gd name="T3" fmla="*/ 14 h 29"/>
                <a:gd name="T4" fmla="*/ 24 w 24"/>
                <a:gd name="T5" fmla="*/ 0 h 29"/>
              </a:gdLst>
              <a:ahLst/>
              <a:cxnLst>
                <a:cxn ang="0">
                  <a:pos x="T0" y="T1"/>
                </a:cxn>
                <a:cxn ang="0">
                  <a:pos x="T2" y="T3"/>
                </a:cxn>
                <a:cxn ang="0">
                  <a:pos x="T4" y="T5"/>
                </a:cxn>
              </a:cxnLst>
              <a:rect l="0" t="0" r="r" b="b"/>
              <a:pathLst>
                <a:path w="24" h="29">
                  <a:moveTo>
                    <a:pt x="0" y="29"/>
                  </a:moveTo>
                  <a:lnTo>
                    <a:pt x="10" y="1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44" name="Freeform 106"/>
            <p:cNvSpPr>
              <a:spLocks noChangeAspect="1"/>
            </p:cNvSpPr>
            <p:nvPr/>
          </p:nvSpPr>
          <p:spPr bwMode="auto">
            <a:xfrm>
              <a:off x="1714" y="610"/>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45" name="Line 107"/>
            <p:cNvSpPr>
              <a:spLocks noChangeAspect="1" noChangeShapeType="1"/>
            </p:cNvSpPr>
            <p:nvPr/>
          </p:nvSpPr>
          <p:spPr bwMode="auto">
            <a:xfrm flipV="1">
              <a:off x="1736"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46" name="Freeform 108"/>
            <p:cNvSpPr>
              <a:spLocks noChangeAspect="1"/>
            </p:cNvSpPr>
            <p:nvPr/>
          </p:nvSpPr>
          <p:spPr bwMode="auto">
            <a:xfrm>
              <a:off x="1754" y="591"/>
              <a:ext cx="22" cy="8"/>
            </a:xfrm>
            <a:custGeom>
              <a:avLst/>
              <a:gdLst>
                <a:gd name="T0" fmla="*/ 0 w 29"/>
                <a:gd name="T1" fmla="*/ 14 h 14"/>
                <a:gd name="T2" fmla="*/ 14 w 29"/>
                <a:gd name="T3" fmla="*/ 4 h 14"/>
                <a:gd name="T4" fmla="*/ 29 w 29"/>
                <a:gd name="T5" fmla="*/ 0 h 14"/>
              </a:gdLst>
              <a:ahLst/>
              <a:cxnLst>
                <a:cxn ang="0">
                  <a:pos x="T0" y="T1"/>
                </a:cxn>
                <a:cxn ang="0">
                  <a:pos x="T2" y="T3"/>
                </a:cxn>
                <a:cxn ang="0">
                  <a:pos x="T4" y="T5"/>
                </a:cxn>
              </a:cxnLst>
              <a:rect l="0" t="0" r="r" b="b"/>
              <a:pathLst>
                <a:path w="29" h="14">
                  <a:moveTo>
                    <a:pt x="0" y="14"/>
                  </a:moveTo>
                  <a:lnTo>
                    <a:pt x="14" y="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47" name="Freeform 109"/>
            <p:cNvSpPr>
              <a:spLocks noChangeAspect="1"/>
            </p:cNvSpPr>
            <p:nvPr/>
          </p:nvSpPr>
          <p:spPr bwMode="auto">
            <a:xfrm>
              <a:off x="1776" y="586"/>
              <a:ext cx="18" cy="5"/>
            </a:xfrm>
            <a:custGeom>
              <a:avLst/>
              <a:gdLst>
                <a:gd name="T0" fmla="*/ 0 w 24"/>
                <a:gd name="T1" fmla="*/ 10 h 10"/>
                <a:gd name="T2" fmla="*/ 14 w 24"/>
                <a:gd name="T3" fmla="*/ 5 h 10"/>
                <a:gd name="T4" fmla="*/ 24 w 24"/>
                <a:gd name="T5" fmla="*/ 0 h 10"/>
              </a:gdLst>
              <a:ahLst/>
              <a:cxnLst>
                <a:cxn ang="0">
                  <a:pos x="T0" y="T1"/>
                </a:cxn>
                <a:cxn ang="0">
                  <a:pos x="T2" y="T3"/>
                </a:cxn>
                <a:cxn ang="0">
                  <a:pos x="T4" y="T5"/>
                </a:cxn>
              </a:cxnLst>
              <a:rect l="0" t="0" r="r" b="b"/>
              <a:pathLst>
                <a:path w="24" h="10">
                  <a:moveTo>
                    <a:pt x="0" y="10"/>
                  </a:moveTo>
                  <a:lnTo>
                    <a:pt x="14" y="5"/>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48" name="Freeform 110"/>
            <p:cNvSpPr>
              <a:spLocks noChangeAspect="1"/>
            </p:cNvSpPr>
            <p:nvPr/>
          </p:nvSpPr>
          <p:spPr bwMode="auto">
            <a:xfrm>
              <a:off x="1794" y="586"/>
              <a:ext cx="18" cy="0"/>
            </a:xfrm>
            <a:custGeom>
              <a:avLst/>
              <a:gdLst>
                <a:gd name="T0" fmla="*/ 0 w 24"/>
                <a:gd name="T1" fmla="*/ 9 w 24"/>
                <a:gd name="T2" fmla="*/ 24 w 24"/>
              </a:gdLst>
              <a:ahLst/>
              <a:cxnLst>
                <a:cxn ang="0">
                  <a:pos x="T0" y="0"/>
                </a:cxn>
                <a:cxn ang="0">
                  <a:pos x="T1" y="0"/>
                </a:cxn>
                <a:cxn ang="0">
                  <a:pos x="T2" y="0"/>
                </a:cxn>
              </a:cxnLst>
              <a:rect l="0" t="0" r="r" b="b"/>
              <a:pathLst>
                <a:path w="24">
                  <a:moveTo>
                    <a:pt x="0" y="0"/>
                  </a:moveTo>
                  <a:lnTo>
                    <a:pt x="9"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49" name="Freeform 111"/>
            <p:cNvSpPr>
              <a:spLocks noChangeAspect="1"/>
            </p:cNvSpPr>
            <p:nvPr/>
          </p:nvSpPr>
          <p:spPr bwMode="auto">
            <a:xfrm>
              <a:off x="1812" y="586"/>
              <a:ext cx="21" cy="0"/>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50" name="Freeform 112"/>
            <p:cNvSpPr>
              <a:spLocks noChangeAspect="1"/>
            </p:cNvSpPr>
            <p:nvPr/>
          </p:nvSpPr>
          <p:spPr bwMode="auto">
            <a:xfrm>
              <a:off x="1833" y="586"/>
              <a:ext cx="18" cy="5"/>
            </a:xfrm>
            <a:custGeom>
              <a:avLst/>
              <a:gdLst>
                <a:gd name="T0" fmla="*/ 0 w 24"/>
                <a:gd name="T1" fmla="*/ 0 h 10"/>
                <a:gd name="T2" fmla="*/ 10 w 24"/>
                <a:gd name="T3" fmla="*/ 5 h 10"/>
                <a:gd name="T4" fmla="*/ 24 w 24"/>
                <a:gd name="T5" fmla="*/ 10 h 10"/>
              </a:gdLst>
              <a:ahLst/>
              <a:cxnLst>
                <a:cxn ang="0">
                  <a:pos x="T0" y="T1"/>
                </a:cxn>
                <a:cxn ang="0">
                  <a:pos x="T2" y="T3"/>
                </a:cxn>
                <a:cxn ang="0">
                  <a:pos x="T4" y="T5"/>
                </a:cxn>
              </a:cxnLst>
              <a:rect l="0" t="0" r="r" b="b"/>
              <a:pathLst>
                <a:path w="24" h="10">
                  <a:moveTo>
                    <a:pt x="0" y="0"/>
                  </a:moveTo>
                  <a:lnTo>
                    <a:pt x="10" y="5"/>
                  </a:lnTo>
                  <a:lnTo>
                    <a:pt x="24"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51" name="Freeform 113"/>
            <p:cNvSpPr>
              <a:spLocks noChangeAspect="1"/>
            </p:cNvSpPr>
            <p:nvPr/>
          </p:nvSpPr>
          <p:spPr bwMode="auto">
            <a:xfrm>
              <a:off x="1851" y="591"/>
              <a:ext cx="22" cy="8"/>
            </a:xfrm>
            <a:custGeom>
              <a:avLst/>
              <a:gdLst>
                <a:gd name="T0" fmla="*/ 0 w 29"/>
                <a:gd name="T1" fmla="*/ 0 h 14"/>
                <a:gd name="T2" fmla="*/ 15 w 29"/>
                <a:gd name="T3" fmla="*/ 4 h 14"/>
                <a:gd name="T4" fmla="*/ 29 w 29"/>
                <a:gd name="T5" fmla="*/ 14 h 14"/>
              </a:gdLst>
              <a:ahLst/>
              <a:cxnLst>
                <a:cxn ang="0">
                  <a:pos x="T0" y="T1"/>
                </a:cxn>
                <a:cxn ang="0">
                  <a:pos x="T2" y="T3"/>
                </a:cxn>
                <a:cxn ang="0">
                  <a:pos x="T4" y="T5"/>
                </a:cxn>
              </a:cxnLst>
              <a:rect l="0" t="0" r="r" b="b"/>
              <a:pathLst>
                <a:path w="29" h="14">
                  <a:moveTo>
                    <a:pt x="0" y="0"/>
                  </a:moveTo>
                  <a:lnTo>
                    <a:pt x="15" y="4"/>
                  </a:lnTo>
                  <a:lnTo>
                    <a:pt x="29" y="1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52" name="Line 114"/>
            <p:cNvSpPr>
              <a:spLocks noChangeAspect="1" noChangeShapeType="1"/>
            </p:cNvSpPr>
            <p:nvPr/>
          </p:nvSpPr>
          <p:spPr bwMode="auto">
            <a:xfrm>
              <a:off x="1873"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53" name="Freeform 115"/>
            <p:cNvSpPr>
              <a:spLocks noChangeAspect="1"/>
            </p:cNvSpPr>
            <p:nvPr/>
          </p:nvSpPr>
          <p:spPr bwMode="auto">
            <a:xfrm>
              <a:off x="1891" y="610"/>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54" name="Freeform 116"/>
            <p:cNvSpPr>
              <a:spLocks noChangeAspect="1"/>
            </p:cNvSpPr>
            <p:nvPr/>
          </p:nvSpPr>
          <p:spPr bwMode="auto">
            <a:xfrm>
              <a:off x="1913" y="626"/>
              <a:ext cx="18" cy="17"/>
            </a:xfrm>
            <a:custGeom>
              <a:avLst/>
              <a:gdLst>
                <a:gd name="T0" fmla="*/ 0 w 24"/>
                <a:gd name="T1" fmla="*/ 0 h 29"/>
                <a:gd name="T2" fmla="*/ 14 w 24"/>
                <a:gd name="T3" fmla="*/ 14 h 29"/>
                <a:gd name="T4" fmla="*/ 24 w 24"/>
                <a:gd name="T5" fmla="*/ 29 h 29"/>
              </a:gdLst>
              <a:ahLst/>
              <a:cxnLst>
                <a:cxn ang="0">
                  <a:pos x="T0" y="T1"/>
                </a:cxn>
                <a:cxn ang="0">
                  <a:pos x="T2" y="T3"/>
                </a:cxn>
                <a:cxn ang="0">
                  <a:pos x="T4" y="T5"/>
                </a:cxn>
              </a:cxnLst>
              <a:rect l="0" t="0" r="r" b="b"/>
              <a:pathLst>
                <a:path w="24" h="29">
                  <a:moveTo>
                    <a:pt x="0" y="0"/>
                  </a:moveTo>
                  <a:lnTo>
                    <a:pt x="14" y="14"/>
                  </a:lnTo>
                  <a:lnTo>
                    <a:pt x="24"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55" name="Freeform 117"/>
            <p:cNvSpPr>
              <a:spLocks noChangeAspect="1"/>
            </p:cNvSpPr>
            <p:nvPr/>
          </p:nvSpPr>
          <p:spPr bwMode="auto">
            <a:xfrm>
              <a:off x="1931" y="643"/>
              <a:ext cx="18" cy="21"/>
            </a:xfrm>
            <a:custGeom>
              <a:avLst/>
              <a:gdLst>
                <a:gd name="T0" fmla="*/ 0 w 24"/>
                <a:gd name="T1" fmla="*/ 0 h 38"/>
                <a:gd name="T2" fmla="*/ 9 w 24"/>
                <a:gd name="T3" fmla="*/ 19 h 38"/>
                <a:gd name="T4" fmla="*/ 24 w 24"/>
                <a:gd name="T5" fmla="*/ 38 h 38"/>
              </a:gdLst>
              <a:ahLst/>
              <a:cxnLst>
                <a:cxn ang="0">
                  <a:pos x="T0" y="T1"/>
                </a:cxn>
                <a:cxn ang="0">
                  <a:pos x="T2" y="T3"/>
                </a:cxn>
                <a:cxn ang="0">
                  <a:pos x="T4" y="T5"/>
                </a:cxn>
              </a:cxnLst>
              <a:rect l="0" t="0" r="r" b="b"/>
              <a:pathLst>
                <a:path w="24" h="38">
                  <a:moveTo>
                    <a:pt x="0" y="0"/>
                  </a:moveTo>
                  <a:lnTo>
                    <a:pt x="9" y="19"/>
                  </a:lnTo>
                  <a:lnTo>
                    <a:pt x="24" y="3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56" name="Freeform 118"/>
            <p:cNvSpPr>
              <a:spLocks noChangeAspect="1"/>
            </p:cNvSpPr>
            <p:nvPr/>
          </p:nvSpPr>
          <p:spPr bwMode="auto">
            <a:xfrm>
              <a:off x="1949" y="664"/>
              <a:ext cx="21" cy="22"/>
            </a:xfrm>
            <a:custGeom>
              <a:avLst/>
              <a:gdLst>
                <a:gd name="T0" fmla="*/ 0 w 29"/>
                <a:gd name="T1" fmla="*/ 0 h 39"/>
                <a:gd name="T2" fmla="*/ 14 w 29"/>
                <a:gd name="T3" fmla="*/ 19 h 39"/>
                <a:gd name="T4" fmla="*/ 29 w 29"/>
                <a:gd name="T5" fmla="*/ 39 h 39"/>
              </a:gdLst>
              <a:ahLst/>
              <a:cxnLst>
                <a:cxn ang="0">
                  <a:pos x="T0" y="T1"/>
                </a:cxn>
                <a:cxn ang="0">
                  <a:pos x="T2" y="T3"/>
                </a:cxn>
                <a:cxn ang="0">
                  <a:pos x="T4" y="T5"/>
                </a:cxn>
              </a:cxnLst>
              <a:rect l="0" t="0" r="r" b="b"/>
              <a:pathLst>
                <a:path w="29" h="39">
                  <a:moveTo>
                    <a:pt x="0" y="0"/>
                  </a:moveTo>
                  <a:lnTo>
                    <a:pt x="14" y="19"/>
                  </a:lnTo>
                  <a:lnTo>
                    <a:pt x="29" y="3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57" name="Freeform 119"/>
            <p:cNvSpPr>
              <a:spLocks noChangeAspect="1"/>
            </p:cNvSpPr>
            <p:nvPr/>
          </p:nvSpPr>
          <p:spPr bwMode="auto">
            <a:xfrm>
              <a:off x="1970" y="686"/>
              <a:ext cx="18" cy="26"/>
            </a:xfrm>
            <a:custGeom>
              <a:avLst/>
              <a:gdLst>
                <a:gd name="T0" fmla="*/ 0 w 24"/>
                <a:gd name="T1" fmla="*/ 0 h 47"/>
                <a:gd name="T2" fmla="*/ 9 w 24"/>
                <a:gd name="T3" fmla="*/ 24 h 47"/>
                <a:gd name="T4" fmla="*/ 24 w 24"/>
                <a:gd name="T5" fmla="*/ 47 h 47"/>
              </a:gdLst>
              <a:ahLst/>
              <a:cxnLst>
                <a:cxn ang="0">
                  <a:pos x="T0" y="T1"/>
                </a:cxn>
                <a:cxn ang="0">
                  <a:pos x="T2" y="T3"/>
                </a:cxn>
                <a:cxn ang="0">
                  <a:pos x="T4" y="T5"/>
                </a:cxn>
              </a:cxnLst>
              <a:rect l="0" t="0" r="r" b="b"/>
              <a:pathLst>
                <a:path w="24" h="47">
                  <a:moveTo>
                    <a:pt x="0" y="0"/>
                  </a:moveTo>
                  <a:lnTo>
                    <a:pt x="9" y="24"/>
                  </a:lnTo>
                  <a:lnTo>
                    <a:pt x="24" y="4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58" name="Freeform 120"/>
            <p:cNvSpPr>
              <a:spLocks noChangeAspect="1"/>
            </p:cNvSpPr>
            <p:nvPr/>
          </p:nvSpPr>
          <p:spPr bwMode="auto">
            <a:xfrm>
              <a:off x="1988" y="712"/>
              <a:ext cx="21" cy="27"/>
            </a:xfrm>
            <a:custGeom>
              <a:avLst/>
              <a:gdLst>
                <a:gd name="T0" fmla="*/ 0 w 28"/>
                <a:gd name="T1" fmla="*/ 0 h 48"/>
                <a:gd name="T2" fmla="*/ 14 w 28"/>
                <a:gd name="T3" fmla="*/ 24 h 48"/>
                <a:gd name="T4" fmla="*/ 28 w 28"/>
                <a:gd name="T5" fmla="*/ 48 h 48"/>
              </a:gdLst>
              <a:ahLst/>
              <a:cxnLst>
                <a:cxn ang="0">
                  <a:pos x="T0" y="T1"/>
                </a:cxn>
                <a:cxn ang="0">
                  <a:pos x="T2" y="T3"/>
                </a:cxn>
                <a:cxn ang="0">
                  <a:pos x="T4" y="T5"/>
                </a:cxn>
              </a:cxnLst>
              <a:rect l="0" t="0" r="r" b="b"/>
              <a:pathLst>
                <a:path w="28" h="48">
                  <a:moveTo>
                    <a:pt x="0" y="0"/>
                  </a:moveTo>
                  <a:lnTo>
                    <a:pt x="14" y="24"/>
                  </a:lnTo>
                  <a:lnTo>
                    <a:pt x="28"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59" name="Line 121"/>
            <p:cNvSpPr>
              <a:spLocks noChangeAspect="1" noChangeShapeType="1"/>
            </p:cNvSpPr>
            <p:nvPr/>
          </p:nvSpPr>
          <p:spPr bwMode="auto">
            <a:xfrm>
              <a:off x="2009"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60" name="Freeform 122"/>
            <p:cNvSpPr>
              <a:spLocks noChangeAspect="1"/>
            </p:cNvSpPr>
            <p:nvPr/>
          </p:nvSpPr>
          <p:spPr bwMode="auto">
            <a:xfrm>
              <a:off x="2027" y="769"/>
              <a:ext cx="22" cy="33"/>
            </a:xfrm>
            <a:custGeom>
              <a:avLst/>
              <a:gdLst>
                <a:gd name="T0" fmla="*/ 0 w 29"/>
                <a:gd name="T1" fmla="*/ 0 h 58"/>
                <a:gd name="T2" fmla="*/ 15 w 29"/>
                <a:gd name="T3" fmla="*/ 29 h 58"/>
                <a:gd name="T4" fmla="*/ 29 w 29"/>
                <a:gd name="T5" fmla="*/ 58 h 58"/>
              </a:gdLst>
              <a:ahLst/>
              <a:cxnLst>
                <a:cxn ang="0">
                  <a:pos x="T0" y="T1"/>
                </a:cxn>
                <a:cxn ang="0">
                  <a:pos x="T2" y="T3"/>
                </a:cxn>
                <a:cxn ang="0">
                  <a:pos x="T4" y="T5"/>
                </a:cxn>
              </a:cxnLst>
              <a:rect l="0" t="0" r="r" b="b"/>
              <a:pathLst>
                <a:path w="29" h="58">
                  <a:moveTo>
                    <a:pt x="0" y="0"/>
                  </a:moveTo>
                  <a:lnTo>
                    <a:pt x="15"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61" name="Line 123"/>
            <p:cNvSpPr>
              <a:spLocks noChangeAspect="1" noChangeShapeType="1"/>
            </p:cNvSpPr>
            <p:nvPr/>
          </p:nvSpPr>
          <p:spPr bwMode="auto">
            <a:xfrm>
              <a:off x="2049"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62" name="Line 124"/>
            <p:cNvSpPr>
              <a:spLocks noChangeAspect="1" noChangeShapeType="1"/>
            </p:cNvSpPr>
            <p:nvPr/>
          </p:nvSpPr>
          <p:spPr bwMode="auto">
            <a:xfrm>
              <a:off x="2067"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63" name="Freeform 125"/>
            <p:cNvSpPr>
              <a:spLocks noChangeAspect="1"/>
            </p:cNvSpPr>
            <p:nvPr/>
          </p:nvSpPr>
          <p:spPr bwMode="auto">
            <a:xfrm>
              <a:off x="2085" y="872"/>
              <a:ext cx="22" cy="35"/>
            </a:xfrm>
            <a:custGeom>
              <a:avLst/>
              <a:gdLst>
                <a:gd name="T0" fmla="*/ 0 w 29"/>
                <a:gd name="T1" fmla="*/ 0 h 62"/>
                <a:gd name="T2" fmla="*/ 15 w 29"/>
                <a:gd name="T3" fmla="*/ 28 h 62"/>
                <a:gd name="T4" fmla="*/ 29 w 29"/>
                <a:gd name="T5" fmla="*/ 62 h 62"/>
              </a:gdLst>
              <a:ahLst/>
              <a:cxnLst>
                <a:cxn ang="0">
                  <a:pos x="T0" y="T1"/>
                </a:cxn>
                <a:cxn ang="0">
                  <a:pos x="T2" y="T3"/>
                </a:cxn>
                <a:cxn ang="0">
                  <a:pos x="T4" y="T5"/>
                </a:cxn>
              </a:cxnLst>
              <a:rect l="0" t="0" r="r" b="b"/>
              <a:pathLst>
                <a:path w="29" h="62">
                  <a:moveTo>
                    <a:pt x="0" y="0"/>
                  </a:moveTo>
                  <a:lnTo>
                    <a:pt x="15" y="28"/>
                  </a:lnTo>
                  <a:lnTo>
                    <a:pt x="29" y="6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64" name="Line 126"/>
            <p:cNvSpPr>
              <a:spLocks noChangeAspect="1" noChangeShapeType="1"/>
            </p:cNvSpPr>
            <p:nvPr/>
          </p:nvSpPr>
          <p:spPr bwMode="auto">
            <a:xfrm>
              <a:off x="2107"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65" name="Freeform 127"/>
            <p:cNvSpPr>
              <a:spLocks noChangeAspect="1"/>
            </p:cNvSpPr>
            <p:nvPr/>
          </p:nvSpPr>
          <p:spPr bwMode="auto">
            <a:xfrm>
              <a:off x="2125" y="945"/>
              <a:ext cx="22" cy="40"/>
            </a:xfrm>
            <a:custGeom>
              <a:avLst/>
              <a:gdLst>
                <a:gd name="T0" fmla="*/ 0 w 29"/>
                <a:gd name="T1" fmla="*/ 0 h 72"/>
                <a:gd name="T2" fmla="*/ 14 w 29"/>
                <a:gd name="T3" fmla="*/ 34 h 72"/>
                <a:gd name="T4" fmla="*/ 29 w 29"/>
                <a:gd name="T5" fmla="*/ 72 h 72"/>
              </a:gdLst>
              <a:ahLst/>
              <a:cxnLst>
                <a:cxn ang="0">
                  <a:pos x="T0" y="T1"/>
                </a:cxn>
                <a:cxn ang="0">
                  <a:pos x="T2" y="T3"/>
                </a:cxn>
                <a:cxn ang="0">
                  <a:pos x="T4" y="T5"/>
                </a:cxn>
              </a:cxnLst>
              <a:rect l="0" t="0" r="r" b="b"/>
              <a:pathLst>
                <a:path w="29" h="72">
                  <a:moveTo>
                    <a:pt x="0" y="0"/>
                  </a:moveTo>
                  <a:lnTo>
                    <a:pt x="14" y="34"/>
                  </a:lnTo>
                  <a:lnTo>
                    <a:pt x="29"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66" name="Line 128"/>
            <p:cNvSpPr>
              <a:spLocks noChangeAspect="1" noChangeShapeType="1"/>
            </p:cNvSpPr>
            <p:nvPr/>
          </p:nvSpPr>
          <p:spPr bwMode="auto">
            <a:xfrm>
              <a:off x="2147"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67" name="Line 129"/>
            <p:cNvSpPr>
              <a:spLocks noChangeAspect="1" noChangeShapeType="1"/>
            </p:cNvSpPr>
            <p:nvPr/>
          </p:nvSpPr>
          <p:spPr bwMode="auto">
            <a:xfrm>
              <a:off x="2165"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68" name="Freeform 130"/>
            <p:cNvSpPr>
              <a:spLocks noChangeAspect="1"/>
            </p:cNvSpPr>
            <p:nvPr/>
          </p:nvSpPr>
          <p:spPr bwMode="auto">
            <a:xfrm>
              <a:off x="2183" y="1063"/>
              <a:ext cx="21" cy="41"/>
            </a:xfrm>
            <a:custGeom>
              <a:avLst/>
              <a:gdLst>
                <a:gd name="T0" fmla="*/ 0 w 28"/>
                <a:gd name="T1" fmla="*/ 0 h 72"/>
                <a:gd name="T2" fmla="*/ 14 w 28"/>
                <a:gd name="T3" fmla="*/ 34 h 72"/>
                <a:gd name="T4" fmla="*/ 28 w 28"/>
                <a:gd name="T5" fmla="*/ 72 h 72"/>
              </a:gdLst>
              <a:ahLst/>
              <a:cxnLst>
                <a:cxn ang="0">
                  <a:pos x="T0" y="T1"/>
                </a:cxn>
                <a:cxn ang="0">
                  <a:pos x="T2" y="T3"/>
                </a:cxn>
                <a:cxn ang="0">
                  <a:pos x="T4" y="T5"/>
                </a:cxn>
              </a:cxnLst>
              <a:rect l="0" t="0" r="r" b="b"/>
              <a:pathLst>
                <a:path w="28" h="72">
                  <a:moveTo>
                    <a:pt x="0" y="0"/>
                  </a:moveTo>
                  <a:lnTo>
                    <a:pt x="14" y="34"/>
                  </a:lnTo>
                  <a:lnTo>
                    <a:pt x="28"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69" name="Line 131"/>
            <p:cNvSpPr>
              <a:spLocks noChangeAspect="1" noChangeShapeType="1"/>
            </p:cNvSpPr>
            <p:nvPr/>
          </p:nvSpPr>
          <p:spPr bwMode="auto">
            <a:xfrm>
              <a:off x="2204"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70" name="Freeform 132"/>
            <p:cNvSpPr>
              <a:spLocks noChangeAspect="1"/>
            </p:cNvSpPr>
            <p:nvPr/>
          </p:nvSpPr>
          <p:spPr bwMode="auto">
            <a:xfrm>
              <a:off x="2222" y="1144"/>
              <a:ext cx="22"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71" name="Freeform 133"/>
            <p:cNvSpPr>
              <a:spLocks noChangeAspect="1"/>
            </p:cNvSpPr>
            <p:nvPr/>
          </p:nvSpPr>
          <p:spPr bwMode="auto">
            <a:xfrm>
              <a:off x="2244" y="1182"/>
              <a:ext cx="18" cy="40"/>
            </a:xfrm>
            <a:custGeom>
              <a:avLst/>
              <a:gdLst>
                <a:gd name="T0" fmla="*/ 0 w 24"/>
                <a:gd name="T1" fmla="*/ 0 h 72"/>
                <a:gd name="T2" fmla="*/ 10 w 24"/>
                <a:gd name="T3" fmla="*/ 34 h 72"/>
                <a:gd name="T4" fmla="*/ 24 w 24"/>
                <a:gd name="T5" fmla="*/ 72 h 72"/>
              </a:gdLst>
              <a:ahLst/>
              <a:cxnLst>
                <a:cxn ang="0">
                  <a:pos x="T0" y="T1"/>
                </a:cxn>
                <a:cxn ang="0">
                  <a:pos x="T2" y="T3"/>
                </a:cxn>
                <a:cxn ang="0">
                  <a:pos x="T4" y="T5"/>
                </a:cxn>
              </a:cxnLst>
              <a:rect l="0" t="0" r="r" b="b"/>
              <a:pathLst>
                <a:path w="24" h="72">
                  <a:moveTo>
                    <a:pt x="0" y="0"/>
                  </a:moveTo>
                  <a:lnTo>
                    <a:pt x="10" y="34"/>
                  </a:lnTo>
                  <a:lnTo>
                    <a:pt x="24"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72" name="Freeform 134"/>
            <p:cNvSpPr>
              <a:spLocks noChangeAspect="1"/>
            </p:cNvSpPr>
            <p:nvPr/>
          </p:nvSpPr>
          <p:spPr bwMode="auto">
            <a:xfrm>
              <a:off x="2262" y="1222"/>
              <a:ext cx="21"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73" name="Line 135"/>
            <p:cNvSpPr>
              <a:spLocks noChangeAspect="1" noChangeShapeType="1"/>
            </p:cNvSpPr>
            <p:nvPr/>
          </p:nvSpPr>
          <p:spPr bwMode="auto">
            <a:xfrm>
              <a:off x="2283"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74" name="Line 136"/>
            <p:cNvSpPr>
              <a:spLocks noChangeAspect="1" noChangeShapeType="1"/>
            </p:cNvSpPr>
            <p:nvPr/>
          </p:nvSpPr>
          <p:spPr bwMode="auto">
            <a:xfrm>
              <a:off x="2301"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75" name="Freeform 137"/>
            <p:cNvSpPr>
              <a:spLocks noChangeAspect="1"/>
            </p:cNvSpPr>
            <p:nvPr/>
          </p:nvSpPr>
          <p:spPr bwMode="auto">
            <a:xfrm>
              <a:off x="2319" y="1336"/>
              <a:ext cx="22" cy="38"/>
            </a:xfrm>
            <a:custGeom>
              <a:avLst/>
              <a:gdLst>
                <a:gd name="T0" fmla="*/ 0 w 29"/>
                <a:gd name="T1" fmla="*/ 0 h 67"/>
                <a:gd name="T2" fmla="*/ 14 w 29"/>
                <a:gd name="T3" fmla="*/ 33 h 67"/>
                <a:gd name="T4" fmla="*/ 29 w 29"/>
                <a:gd name="T5" fmla="*/ 67 h 67"/>
              </a:gdLst>
              <a:ahLst/>
              <a:cxnLst>
                <a:cxn ang="0">
                  <a:pos x="T0" y="T1"/>
                </a:cxn>
                <a:cxn ang="0">
                  <a:pos x="T2" y="T3"/>
                </a:cxn>
                <a:cxn ang="0">
                  <a:pos x="T4" y="T5"/>
                </a:cxn>
              </a:cxnLst>
              <a:rect l="0" t="0" r="r" b="b"/>
              <a:pathLst>
                <a:path w="29" h="67">
                  <a:moveTo>
                    <a:pt x="0" y="0"/>
                  </a:moveTo>
                  <a:lnTo>
                    <a:pt x="14" y="33"/>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76" name="Line 138"/>
            <p:cNvSpPr>
              <a:spLocks noChangeAspect="1" noChangeShapeType="1"/>
            </p:cNvSpPr>
            <p:nvPr/>
          </p:nvSpPr>
          <p:spPr bwMode="auto">
            <a:xfrm>
              <a:off x="2341"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77" name="Freeform 139"/>
            <p:cNvSpPr>
              <a:spLocks noChangeAspect="1"/>
            </p:cNvSpPr>
            <p:nvPr/>
          </p:nvSpPr>
          <p:spPr bwMode="auto">
            <a:xfrm>
              <a:off x="2359" y="1409"/>
              <a:ext cx="22" cy="32"/>
            </a:xfrm>
            <a:custGeom>
              <a:avLst/>
              <a:gdLst>
                <a:gd name="T0" fmla="*/ 0 w 29"/>
                <a:gd name="T1" fmla="*/ 0 h 58"/>
                <a:gd name="T2" fmla="*/ 14 w 29"/>
                <a:gd name="T3" fmla="*/ 29 h 58"/>
                <a:gd name="T4" fmla="*/ 29 w 29"/>
                <a:gd name="T5" fmla="*/ 58 h 58"/>
              </a:gdLst>
              <a:ahLst/>
              <a:cxnLst>
                <a:cxn ang="0">
                  <a:pos x="T0" y="T1"/>
                </a:cxn>
                <a:cxn ang="0">
                  <a:pos x="T2" y="T3"/>
                </a:cxn>
                <a:cxn ang="0">
                  <a:pos x="T4" y="T5"/>
                </a:cxn>
              </a:cxnLst>
              <a:rect l="0" t="0" r="r" b="b"/>
              <a:pathLst>
                <a:path w="29" h="58">
                  <a:moveTo>
                    <a:pt x="0" y="0"/>
                  </a:moveTo>
                  <a:lnTo>
                    <a:pt x="14"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78" name="Line 140"/>
            <p:cNvSpPr>
              <a:spLocks noChangeAspect="1" noChangeShapeType="1"/>
            </p:cNvSpPr>
            <p:nvPr/>
          </p:nvSpPr>
          <p:spPr bwMode="auto">
            <a:xfrm>
              <a:off x="2381"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79" name="Line 141"/>
            <p:cNvSpPr>
              <a:spLocks noChangeAspect="1" noChangeShapeType="1"/>
            </p:cNvSpPr>
            <p:nvPr/>
          </p:nvSpPr>
          <p:spPr bwMode="auto">
            <a:xfrm>
              <a:off x="2399"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80" name="Freeform 142"/>
            <p:cNvSpPr>
              <a:spLocks noChangeAspect="1"/>
            </p:cNvSpPr>
            <p:nvPr/>
          </p:nvSpPr>
          <p:spPr bwMode="auto">
            <a:xfrm>
              <a:off x="2416" y="1506"/>
              <a:ext cx="22" cy="30"/>
            </a:xfrm>
            <a:custGeom>
              <a:avLst/>
              <a:gdLst>
                <a:gd name="T0" fmla="*/ 0 w 29"/>
                <a:gd name="T1" fmla="*/ 0 h 53"/>
                <a:gd name="T2" fmla="*/ 15 w 29"/>
                <a:gd name="T3" fmla="*/ 29 h 53"/>
                <a:gd name="T4" fmla="*/ 29 w 29"/>
                <a:gd name="T5" fmla="*/ 53 h 53"/>
              </a:gdLst>
              <a:ahLst/>
              <a:cxnLst>
                <a:cxn ang="0">
                  <a:pos x="T0" y="T1"/>
                </a:cxn>
                <a:cxn ang="0">
                  <a:pos x="T2" y="T3"/>
                </a:cxn>
                <a:cxn ang="0">
                  <a:pos x="T4" y="T5"/>
                </a:cxn>
              </a:cxnLst>
              <a:rect l="0" t="0" r="r" b="b"/>
              <a:pathLst>
                <a:path w="29" h="53">
                  <a:moveTo>
                    <a:pt x="0" y="0"/>
                  </a:moveTo>
                  <a:lnTo>
                    <a:pt x="15" y="29"/>
                  </a:lnTo>
                  <a:lnTo>
                    <a:pt x="29" y="5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81" name="Line 143"/>
            <p:cNvSpPr>
              <a:spLocks noChangeAspect="1" noChangeShapeType="1"/>
            </p:cNvSpPr>
            <p:nvPr/>
          </p:nvSpPr>
          <p:spPr bwMode="auto">
            <a:xfrm>
              <a:off x="2438"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82" name="Freeform 144"/>
            <p:cNvSpPr>
              <a:spLocks noChangeAspect="1"/>
            </p:cNvSpPr>
            <p:nvPr/>
          </p:nvSpPr>
          <p:spPr bwMode="auto">
            <a:xfrm>
              <a:off x="2456" y="1566"/>
              <a:ext cx="22" cy="27"/>
            </a:xfrm>
            <a:custGeom>
              <a:avLst/>
              <a:gdLst>
                <a:gd name="T0" fmla="*/ 0 w 29"/>
                <a:gd name="T1" fmla="*/ 0 h 48"/>
                <a:gd name="T2" fmla="*/ 15 w 29"/>
                <a:gd name="T3" fmla="*/ 24 h 48"/>
                <a:gd name="T4" fmla="*/ 29 w 29"/>
                <a:gd name="T5" fmla="*/ 48 h 48"/>
              </a:gdLst>
              <a:ahLst/>
              <a:cxnLst>
                <a:cxn ang="0">
                  <a:pos x="T0" y="T1"/>
                </a:cxn>
                <a:cxn ang="0">
                  <a:pos x="T2" y="T3"/>
                </a:cxn>
                <a:cxn ang="0">
                  <a:pos x="T4" y="T5"/>
                </a:cxn>
              </a:cxnLst>
              <a:rect l="0" t="0" r="r" b="b"/>
              <a:pathLst>
                <a:path w="29" h="48">
                  <a:moveTo>
                    <a:pt x="0" y="0"/>
                  </a:moveTo>
                  <a:lnTo>
                    <a:pt x="15" y="24"/>
                  </a:lnTo>
                  <a:lnTo>
                    <a:pt x="29"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83" name="Line 145"/>
            <p:cNvSpPr>
              <a:spLocks noChangeAspect="1" noChangeShapeType="1"/>
            </p:cNvSpPr>
            <p:nvPr/>
          </p:nvSpPr>
          <p:spPr bwMode="auto">
            <a:xfrm>
              <a:off x="2478"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84" name="Freeform 146"/>
            <p:cNvSpPr>
              <a:spLocks noChangeAspect="1"/>
            </p:cNvSpPr>
            <p:nvPr/>
          </p:nvSpPr>
          <p:spPr bwMode="auto">
            <a:xfrm>
              <a:off x="2496" y="1617"/>
              <a:ext cx="22" cy="24"/>
            </a:xfrm>
            <a:custGeom>
              <a:avLst/>
              <a:gdLst>
                <a:gd name="T0" fmla="*/ 0 w 29"/>
                <a:gd name="T1" fmla="*/ 0 h 43"/>
                <a:gd name="T2" fmla="*/ 14 w 29"/>
                <a:gd name="T3" fmla="*/ 19 h 43"/>
                <a:gd name="T4" fmla="*/ 29 w 29"/>
                <a:gd name="T5" fmla="*/ 43 h 43"/>
              </a:gdLst>
              <a:ahLst/>
              <a:cxnLst>
                <a:cxn ang="0">
                  <a:pos x="T0" y="T1"/>
                </a:cxn>
                <a:cxn ang="0">
                  <a:pos x="T2" y="T3"/>
                </a:cxn>
                <a:cxn ang="0">
                  <a:pos x="T4" y="T5"/>
                </a:cxn>
              </a:cxnLst>
              <a:rect l="0" t="0" r="r" b="b"/>
              <a:pathLst>
                <a:path w="29" h="43">
                  <a:moveTo>
                    <a:pt x="0" y="0"/>
                  </a:moveTo>
                  <a:lnTo>
                    <a:pt x="14" y="19"/>
                  </a:lnTo>
                  <a:lnTo>
                    <a:pt x="29" y="4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85" name="Line 147"/>
            <p:cNvSpPr>
              <a:spLocks noChangeAspect="1" noChangeShapeType="1"/>
            </p:cNvSpPr>
            <p:nvPr/>
          </p:nvSpPr>
          <p:spPr bwMode="auto">
            <a:xfrm>
              <a:off x="2518"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86" name="Line 148"/>
            <p:cNvSpPr>
              <a:spLocks noChangeAspect="1" noChangeShapeType="1"/>
            </p:cNvSpPr>
            <p:nvPr/>
          </p:nvSpPr>
          <p:spPr bwMode="auto">
            <a:xfrm>
              <a:off x="2536"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87" name="Freeform 149"/>
            <p:cNvSpPr>
              <a:spLocks noChangeAspect="1"/>
            </p:cNvSpPr>
            <p:nvPr/>
          </p:nvSpPr>
          <p:spPr bwMode="auto">
            <a:xfrm>
              <a:off x="2554" y="1686"/>
              <a:ext cx="21" cy="20"/>
            </a:xfrm>
            <a:custGeom>
              <a:avLst/>
              <a:gdLst>
                <a:gd name="T0" fmla="*/ 0 w 29"/>
                <a:gd name="T1" fmla="*/ 0 h 34"/>
                <a:gd name="T2" fmla="*/ 14 w 29"/>
                <a:gd name="T3" fmla="*/ 20 h 34"/>
                <a:gd name="T4" fmla="*/ 29 w 29"/>
                <a:gd name="T5" fmla="*/ 34 h 34"/>
              </a:gdLst>
              <a:ahLst/>
              <a:cxnLst>
                <a:cxn ang="0">
                  <a:pos x="T0" y="T1"/>
                </a:cxn>
                <a:cxn ang="0">
                  <a:pos x="T2" y="T3"/>
                </a:cxn>
                <a:cxn ang="0">
                  <a:pos x="T4" y="T5"/>
                </a:cxn>
              </a:cxnLst>
              <a:rect l="0" t="0" r="r" b="b"/>
              <a:pathLst>
                <a:path w="29" h="34">
                  <a:moveTo>
                    <a:pt x="0" y="0"/>
                  </a:moveTo>
                  <a:lnTo>
                    <a:pt x="14" y="20"/>
                  </a:lnTo>
                  <a:lnTo>
                    <a:pt x="29" y="3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88" name="Line 150"/>
            <p:cNvSpPr>
              <a:spLocks noChangeAspect="1" noChangeShapeType="1"/>
            </p:cNvSpPr>
            <p:nvPr/>
          </p:nvSpPr>
          <p:spPr bwMode="auto">
            <a:xfrm>
              <a:off x="2575"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89" name="Freeform 151"/>
            <p:cNvSpPr>
              <a:spLocks noChangeAspect="1"/>
            </p:cNvSpPr>
            <p:nvPr/>
          </p:nvSpPr>
          <p:spPr bwMode="auto">
            <a:xfrm>
              <a:off x="2593" y="1725"/>
              <a:ext cx="21" cy="15"/>
            </a:xfrm>
            <a:custGeom>
              <a:avLst/>
              <a:gdLst>
                <a:gd name="T0" fmla="*/ 0 w 28"/>
                <a:gd name="T1" fmla="*/ 0 h 28"/>
                <a:gd name="T2" fmla="*/ 14 w 28"/>
                <a:gd name="T3" fmla="*/ 14 h 28"/>
                <a:gd name="T4" fmla="*/ 28 w 28"/>
                <a:gd name="T5" fmla="*/ 28 h 28"/>
              </a:gdLst>
              <a:ahLst/>
              <a:cxnLst>
                <a:cxn ang="0">
                  <a:pos x="T0" y="T1"/>
                </a:cxn>
                <a:cxn ang="0">
                  <a:pos x="T2" y="T3"/>
                </a:cxn>
                <a:cxn ang="0">
                  <a:pos x="T4" y="T5"/>
                </a:cxn>
              </a:cxnLst>
              <a:rect l="0" t="0" r="r" b="b"/>
              <a:pathLst>
                <a:path w="28" h="28">
                  <a:moveTo>
                    <a:pt x="0" y="0"/>
                  </a:moveTo>
                  <a:lnTo>
                    <a:pt x="14" y="14"/>
                  </a:lnTo>
                  <a:lnTo>
                    <a:pt x="28" y="2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90" name="Line 152"/>
            <p:cNvSpPr>
              <a:spLocks noChangeAspect="1" noChangeShapeType="1"/>
            </p:cNvSpPr>
            <p:nvPr/>
          </p:nvSpPr>
          <p:spPr bwMode="auto">
            <a:xfrm>
              <a:off x="2614"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91" name="Freeform 153"/>
            <p:cNvSpPr>
              <a:spLocks noChangeAspect="1"/>
            </p:cNvSpPr>
            <p:nvPr/>
          </p:nvSpPr>
          <p:spPr bwMode="auto">
            <a:xfrm>
              <a:off x="2632" y="1757"/>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92" name="Line 154"/>
            <p:cNvSpPr>
              <a:spLocks noChangeAspect="1" noChangeShapeType="1"/>
            </p:cNvSpPr>
            <p:nvPr/>
          </p:nvSpPr>
          <p:spPr bwMode="auto">
            <a:xfrm>
              <a:off x="2654"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93" name="Line 155"/>
            <p:cNvSpPr>
              <a:spLocks noChangeAspect="1" noChangeShapeType="1"/>
            </p:cNvSpPr>
            <p:nvPr/>
          </p:nvSpPr>
          <p:spPr bwMode="auto">
            <a:xfrm>
              <a:off x="2672"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94" name="Freeform 156"/>
            <p:cNvSpPr>
              <a:spLocks noChangeAspect="1"/>
            </p:cNvSpPr>
            <p:nvPr/>
          </p:nvSpPr>
          <p:spPr bwMode="auto">
            <a:xfrm>
              <a:off x="2690" y="1797"/>
              <a:ext cx="22" cy="11"/>
            </a:xfrm>
            <a:custGeom>
              <a:avLst/>
              <a:gdLst>
                <a:gd name="T0" fmla="*/ 0 w 29"/>
                <a:gd name="T1" fmla="*/ 0 h 19"/>
                <a:gd name="T2" fmla="*/ 14 w 29"/>
                <a:gd name="T3" fmla="*/ 10 h 19"/>
                <a:gd name="T4" fmla="*/ 29 w 29"/>
                <a:gd name="T5" fmla="*/ 19 h 19"/>
              </a:gdLst>
              <a:ahLst/>
              <a:cxnLst>
                <a:cxn ang="0">
                  <a:pos x="T0" y="T1"/>
                </a:cxn>
                <a:cxn ang="0">
                  <a:pos x="T2" y="T3"/>
                </a:cxn>
                <a:cxn ang="0">
                  <a:pos x="T4" y="T5"/>
                </a:cxn>
              </a:cxnLst>
              <a:rect l="0" t="0" r="r" b="b"/>
              <a:pathLst>
                <a:path w="29" h="19">
                  <a:moveTo>
                    <a:pt x="0" y="0"/>
                  </a:moveTo>
                  <a:lnTo>
                    <a:pt x="14" y="10"/>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95" name="Line 157"/>
            <p:cNvSpPr>
              <a:spLocks noChangeAspect="1" noChangeShapeType="1"/>
            </p:cNvSpPr>
            <p:nvPr/>
          </p:nvSpPr>
          <p:spPr bwMode="auto">
            <a:xfrm>
              <a:off x="2712"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96" name="Freeform 158"/>
            <p:cNvSpPr>
              <a:spLocks noChangeAspect="1"/>
            </p:cNvSpPr>
            <p:nvPr/>
          </p:nvSpPr>
          <p:spPr bwMode="auto">
            <a:xfrm>
              <a:off x="2730" y="1819"/>
              <a:ext cx="22" cy="11"/>
            </a:xfrm>
            <a:custGeom>
              <a:avLst/>
              <a:gdLst>
                <a:gd name="T0" fmla="*/ 0 w 29"/>
                <a:gd name="T1" fmla="*/ 0 h 19"/>
                <a:gd name="T2" fmla="*/ 14 w 29"/>
                <a:gd name="T3" fmla="*/ 9 h 19"/>
                <a:gd name="T4" fmla="*/ 29 w 29"/>
                <a:gd name="T5" fmla="*/ 19 h 19"/>
              </a:gdLst>
              <a:ahLst/>
              <a:cxnLst>
                <a:cxn ang="0">
                  <a:pos x="T0" y="T1"/>
                </a:cxn>
                <a:cxn ang="0">
                  <a:pos x="T2" y="T3"/>
                </a:cxn>
                <a:cxn ang="0">
                  <a:pos x="T4" y="T5"/>
                </a:cxn>
              </a:cxnLst>
              <a:rect l="0" t="0" r="r" b="b"/>
              <a:pathLst>
                <a:path w="29" h="19">
                  <a:moveTo>
                    <a:pt x="0" y="0"/>
                  </a:moveTo>
                  <a:lnTo>
                    <a:pt x="14" y="9"/>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97" name="Line 159"/>
            <p:cNvSpPr>
              <a:spLocks noChangeAspect="1" noChangeShapeType="1"/>
            </p:cNvSpPr>
            <p:nvPr/>
          </p:nvSpPr>
          <p:spPr bwMode="auto">
            <a:xfrm>
              <a:off x="2752"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98" name="Line 160"/>
            <p:cNvSpPr>
              <a:spLocks noChangeAspect="1" noChangeShapeType="1"/>
            </p:cNvSpPr>
            <p:nvPr/>
          </p:nvSpPr>
          <p:spPr bwMode="auto">
            <a:xfrm>
              <a:off x="2770"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99" name="Freeform 161"/>
            <p:cNvSpPr>
              <a:spLocks noChangeAspect="1"/>
            </p:cNvSpPr>
            <p:nvPr/>
          </p:nvSpPr>
          <p:spPr bwMode="auto">
            <a:xfrm>
              <a:off x="2788" y="1846"/>
              <a:ext cx="21" cy="5"/>
            </a:xfrm>
            <a:custGeom>
              <a:avLst/>
              <a:gdLst>
                <a:gd name="T0" fmla="*/ 0 w 28"/>
                <a:gd name="T1" fmla="*/ 0 h 9"/>
                <a:gd name="T2" fmla="*/ 14 w 28"/>
                <a:gd name="T3" fmla="*/ 4 h 9"/>
                <a:gd name="T4" fmla="*/ 28 w 28"/>
                <a:gd name="T5" fmla="*/ 9 h 9"/>
              </a:gdLst>
              <a:ahLst/>
              <a:cxnLst>
                <a:cxn ang="0">
                  <a:pos x="T0" y="T1"/>
                </a:cxn>
                <a:cxn ang="0">
                  <a:pos x="T2" y="T3"/>
                </a:cxn>
                <a:cxn ang="0">
                  <a:pos x="T4" y="T5"/>
                </a:cxn>
              </a:cxnLst>
              <a:rect l="0" t="0" r="r" b="b"/>
              <a:pathLst>
                <a:path w="28" h="9">
                  <a:moveTo>
                    <a:pt x="0" y="0"/>
                  </a:moveTo>
                  <a:lnTo>
                    <a:pt x="14" y="4"/>
                  </a:lnTo>
                  <a:lnTo>
                    <a:pt x="28"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00" name="Line 162"/>
            <p:cNvSpPr>
              <a:spLocks noChangeAspect="1" noChangeShapeType="1"/>
            </p:cNvSpPr>
            <p:nvPr/>
          </p:nvSpPr>
          <p:spPr bwMode="auto">
            <a:xfrm>
              <a:off x="2809"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01" name="Freeform 163"/>
            <p:cNvSpPr>
              <a:spLocks noChangeAspect="1"/>
            </p:cNvSpPr>
            <p:nvPr/>
          </p:nvSpPr>
          <p:spPr bwMode="auto">
            <a:xfrm>
              <a:off x="2827" y="1857"/>
              <a:ext cx="22" cy="5"/>
            </a:xfrm>
            <a:custGeom>
              <a:avLst/>
              <a:gdLst>
                <a:gd name="T0" fmla="*/ 0 w 29"/>
                <a:gd name="T1" fmla="*/ 0 h 9"/>
                <a:gd name="T2" fmla="*/ 15 w 29"/>
                <a:gd name="T3" fmla="*/ 5 h 9"/>
                <a:gd name="T4" fmla="*/ 29 w 29"/>
                <a:gd name="T5" fmla="*/ 9 h 9"/>
              </a:gdLst>
              <a:ahLst/>
              <a:cxnLst>
                <a:cxn ang="0">
                  <a:pos x="T0" y="T1"/>
                </a:cxn>
                <a:cxn ang="0">
                  <a:pos x="T2" y="T3"/>
                </a:cxn>
                <a:cxn ang="0">
                  <a:pos x="T4" y="T5"/>
                </a:cxn>
              </a:cxnLst>
              <a:rect l="0" t="0" r="r" b="b"/>
              <a:pathLst>
                <a:path w="29" h="9">
                  <a:moveTo>
                    <a:pt x="0" y="0"/>
                  </a:moveTo>
                  <a:lnTo>
                    <a:pt x="15" y="5"/>
                  </a:lnTo>
                  <a:lnTo>
                    <a:pt x="29"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02" name="Line 164"/>
            <p:cNvSpPr>
              <a:spLocks noChangeAspect="1" noChangeShapeType="1"/>
            </p:cNvSpPr>
            <p:nvPr/>
          </p:nvSpPr>
          <p:spPr bwMode="auto">
            <a:xfrm>
              <a:off x="2849"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03" name="Freeform 165"/>
            <p:cNvSpPr>
              <a:spLocks noChangeAspect="1"/>
            </p:cNvSpPr>
            <p:nvPr/>
          </p:nvSpPr>
          <p:spPr bwMode="auto">
            <a:xfrm>
              <a:off x="2867" y="1868"/>
              <a:ext cx="21" cy="5"/>
            </a:xfrm>
            <a:custGeom>
              <a:avLst/>
              <a:gdLst>
                <a:gd name="T0" fmla="*/ 0 w 29"/>
                <a:gd name="T1" fmla="*/ 0 h 10"/>
                <a:gd name="T2" fmla="*/ 14 w 29"/>
                <a:gd name="T3" fmla="*/ 5 h 10"/>
                <a:gd name="T4" fmla="*/ 29 w 29"/>
                <a:gd name="T5" fmla="*/ 10 h 10"/>
              </a:gdLst>
              <a:ahLst/>
              <a:cxnLst>
                <a:cxn ang="0">
                  <a:pos x="T0" y="T1"/>
                </a:cxn>
                <a:cxn ang="0">
                  <a:pos x="T2" y="T3"/>
                </a:cxn>
                <a:cxn ang="0">
                  <a:pos x="T4" y="T5"/>
                </a:cxn>
              </a:cxnLst>
              <a:rect l="0" t="0" r="r" b="b"/>
              <a:pathLst>
                <a:path w="29" h="10">
                  <a:moveTo>
                    <a:pt x="0" y="0"/>
                  </a:moveTo>
                  <a:lnTo>
                    <a:pt x="14" y="5"/>
                  </a:lnTo>
                  <a:lnTo>
                    <a:pt x="29"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04" name="Line 166"/>
            <p:cNvSpPr>
              <a:spLocks noChangeAspect="1" noChangeShapeType="1"/>
            </p:cNvSpPr>
            <p:nvPr/>
          </p:nvSpPr>
          <p:spPr bwMode="auto">
            <a:xfrm>
              <a:off x="2888"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05" name="Line 167"/>
            <p:cNvSpPr>
              <a:spLocks noChangeAspect="1" noChangeShapeType="1"/>
            </p:cNvSpPr>
            <p:nvPr/>
          </p:nvSpPr>
          <p:spPr bwMode="auto">
            <a:xfrm>
              <a:off x="2906"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06" name="Freeform 168"/>
            <p:cNvSpPr>
              <a:spLocks noChangeAspect="1"/>
            </p:cNvSpPr>
            <p:nvPr/>
          </p:nvSpPr>
          <p:spPr bwMode="auto">
            <a:xfrm>
              <a:off x="2924" y="1881"/>
              <a:ext cx="22" cy="3"/>
            </a:xfrm>
            <a:custGeom>
              <a:avLst/>
              <a:gdLst>
                <a:gd name="T0" fmla="*/ 0 w 29"/>
                <a:gd name="T1" fmla="*/ 0 h 5"/>
                <a:gd name="T2" fmla="*/ 14 w 29"/>
                <a:gd name="T3" fmla="*/ 5 h 5"/>
                <a:gd name="T4" fmla="*/ 29 w 29"/>
                <a:gd name="T5" fmla="*/ 5 h 5"/>
              </a:gdLst>
              <a:ahLst/>
              <a:cxnLst>
                <a:cxn ang="0">
                  <a:pos x="T0" y="T1"/>
                </a:cxn>
                <a:cxn ang="0">
                  <a:pos x="T2" y="T3"/>
                </a:cxn>
                <a:cxn ang="0">
                  <a:pos x="T4" y="T5"/>
                </a:cxn>
              </a:cxnLst>
              <a:rect l="0" t="0" r="r" b="b"/>
              <a:pathLst>
                <a:path w="29" h="5">
                  <a:moveTo>
                    <a:pt x="0" y="0"/>
                  </a:moveTo>
                  <a:lnTo>
                    <a:pt x="14"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07" name="Line 169"/>
            <p:cNvSpPr>
              <a:spLocks noChangeAspect="1" noChangeShapeType="1"/>
            </p:cNvSpPr>
            <p:nvPr/>
          </p:nvSpPr>
          <p:spPr bwMode="auto">
            <a:xfrm>
              <a:off x="2946"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08" name="Freeform 170"/>
            <p:cNvSpPr>
              <a:spLocks noChangeAspect="1"/>
            </p:cNvSpPr>
            <p:nvPr/>
          </p:nvSpPr>
          <p:spPr bwMode="auto">
            <a:xfrm>
              <a:off x="2964" y="1887"/>
              <a:ext cx="21" cy="2"/>
            </a:xfrm>
            <a:custGeom>
              <a:avLst/>
              <a:gdLst>
                <a:gd name="T0" fmla="*/ 0 w 28"/>
                <a:gd name="T1" fmla="*/ 0 h 4"/>
                <a:gd name="T2" fmla="*/ 14 w 28"/>
                <a:gd name="T3" fmla="*/ 4 h 4"/>
                <a:gd name="T4" fmla="*/ 28 w 28"/>
                <a:gd name="T5" fmla="*/ 4 h 4"/>
              </a:gdLst>
              <a:ahLst/>
              <a:cxnLst>
                <a:cxn ang="0">
                  <a:pos x="T0" y="T1"/>
                </a:cxn>
                <a:cxn ang="0">
                  <a:pos x="T2" y="T3"/>
                </a:cxn>
                <a:cxn ang="0">
                  <a:pos x="T4" y="T5"/>
                </a:cxn>
              </a:cxnLst>
              <a:rect l="0" t="0" r="r" b="b"/>
              <a:pathLst>
                <a:path w="28" h="4">
                  <a:moveTo>
                    <a:pt x="0" y="0"/>
                  </a:moveTo>
                  <a:lnTo>
                    <a:pt x="14" y="4"/>
                  </a:lnTo>
                  <a:lnTo>
                    <a:pt x="28"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09" name="Line 171"/>
            <p:cNvSpPr>
              <a:spLocks noChangeAspect="1" noChangeShapeType="1"/>
            </p:cNvSpPr>
            <p:nvPr/>
          </p:nvSpPr>
          <p:spPr bwMode="auto">
            <a:xfrm>
              <a:off x="2985"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10" name="Line 172"/>
            <p:cNvSpPr>
              <a:spLocks noChangeAspect="1" noChangeShapeType="1"/>
            </p:cNvSpPr>
            <p:nvPr/>
          </p:nvSpPr>
          <p:spPr bwMode="auto">
            <a:xfrm>
              <a:off x="3003"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11" name="Freeform 173"/>
            <p:cNvSpPr>
              <a:spLocks noChangeAspect="1"/>
            </p:cNvSpPr>
            <p:nvPr/>
          </p:nvSpPr>
          <p:spPr bwMode="auto">
            <a:xfrm>
              <a:off x="3021" y="1892"/>
              <a:ext cx="22" cy="3"/>
            </a:xfrm>
            <a:custGeom>
              <a:avLst/>
              <a:gdLst>
                <a:gd name="T0" fmla="*/ 0 w 29"/>
                <a:gd name="T1" fmla="*/ 0 h 5"/>
                <a:gd name="T2" fmla="*/ 15 w 29"/>
                <a:gd name="T3" fmla="*/ 5 h 5"/>
                <a:gd name="T4" fmla="*/ 29 w 29"/>
                <a:gd name="T5" fmla="*/ 5 h 5"/>
              </a:gdLst>
              <a:ahLst/>
              <a:cxnLst>
                <a:cxn ang="0">
                  <a:pos x="T0" y="T1"/>
                </a:cxn>
                <a:cxn ang="0">
                  <a:pos x="T2" y="T3"/>
                </a:cxn>
                <a:cxn ang="0">
                  <a:pos x="T4" y="T5"/>
                </a:cxn>
              </a:cxnLst>
              <a:rect l="0" t="0" r="r" b="b"/>
              <a:pathLst>
                <a:path w="29" h="5">
                  <a:moveTo>
                    <a:pt x="0" y="0"/>
                  </a:moveTo>
                  <a:lnTo>
                    <a:pt x="15"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12" name="Line 174"/>
            <p:cNvSpPr>
              <a:spLocks noChangeAspect="1" noChangeShapeType="1"/>
            </p:cNvSpPr>
            <p:nvPr/>
          </p:nvSpPr>
          <p:spPr bwMode="auto">
            <a:xfrm>
              <a:off x="3043"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13" name="Freeform 175"/>
            <p:cNvSpPr>
              <a:spLocks noChangeAspect="1"/>
            </p:cNvSpPr>
            <p:nvPr/>
          </p:nvSpPr>
          <p:spPr bwMode="auto">
            <a:xfrm>
              <a:off x="3061" y="1895"/>
              <a:ext cx="22" cy="2"/>
            </a:xfrm>
            <a:custGeom>
              <a:avLst/>
              <a:gdLst>
                <a:gd name="T0" fmla="*/ 0 w 29"/>
                <a:gd name="T1" fmla="*/ 0 h 5"/>
                <a:gd name="T2" fmla="*/ 15 w 29"/>
                <a:gd name="T3" fmla="*/ 0 h 5"/>
                <a:gd name="T4" fmla="*/ 29 w 29"/>
                <a:gd name="T5" fmla="*/ 5 h 5"/>
              </a:gdLst>
              <a:ahLst/>
              <a:cxnLst>
                <a:cxn ang="0">
                  <a:pos x="T0" y="T1"/>
                </a:cxn>
                <a:cxn ang="0">
                  <a:pos x="T2" y="T3"/>
                </a:cxn>
                <a:cxn ang="0">
                  <a:pos x="T4" y="T5"/>
                </a:cxn>
              </a:cxnLst>
              <a:rect l="0" t="0" r="r" b="b"/>
              <a:pathLst>
                <a:path w="29" h="5">
                  <a:moveTo>
                    <a:pt x="0" y="0"/>
                  </a:moveTo>
                  <a:lnTo>
                    <a:pt x="15" y="0"/>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14" name="Line 176"/>
            <p:cNvSpPr>
              <a:spLocks noChangeAspect="1" noChangeShapeType="1"/>
            </p:cNvSpPr>
            <p:nvPr/>
          </p:nvSpPr>
          <p:spPr bwMode="auto">
            <a:xfrm>
              <a:off x="308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15" name="Freeform 177"/>
            <p:cNvSpPr>
              <a:spLocks noChangeAspect="1"/>
            </p:cNvSpPr>
            <p:nvPr/>
          </p:nvSpPr>
          <p:spPr bwMode="auto">
            <a:xfrm>
              <a:off x="3101" y="1897"/>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16" name="Line 178"/>
            <p:cNvSpPr>
              <a:spLocks noChangeAspect="1" noChangeShapeType="1"/>
            </p:cNvSpPr>
            <p:nvPr/>
          </p:nvSpPr>
          <p:spPr bwMode="auto">
            <a:xfrm>
              <a:off x="312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17" name="Freeform 179"/>
            <p:cNvSpPr>
              <a:spLocks noChangeAspect="1"/>
            </p:cNvSpPr>
            <p:nvPr/>
          </p:nvSpPr>
          <p:spPr bwMode="auto">
            <a:xfrm>
              <a:off x="3141" y="1897"/>
              <a:ext cx="18" cy="3"/>
            </a:xfrm>
            <a:custGeom>
              <a:avLst/>
              <a:gdLst>
                <a:gd name="T0" fmla="*/ 0 w 24"/>
                <a:gd name="T1" fmla="*/ 0 h 5"/>
                <a:gd name="T2" fmla="*/ 9 w 24"/>
                <a:gd name="T3" fmla="*/ 0 h 5"/>
                <a:gd name="T4" fmla="*/ 24 w 24"/>
                <a:gd name="T5" fmla="*/ 5 h 5"/>
              </a:gdLst>
              <a:ahLst/>
              <a:cxnLst>
                <a:cxn ang="0">
                  <a:pos x="T0" y="T1"/>
                </a:cxn>
                <a:cxn ang="0">
                  <a:pos x="T2" y="T3"/>
                </a:cxn>
                <a:cxn ang="0">
                  <a:pos x="T4" y="T5"/>
                </a:cxn>
              </a:cxnLst>
              <a:rect l="0" t="0" r="r" b="b"/>
              <a:pathLst>
                <a:path w="24" h="5">
                  <a:moveTo>
                    <a:pt x="0" y="0"/>
                  </a:moveTo>
                  <a:lnTo>
                    <a:pt x="9" y="0"/>
                  </a:lnTo>
                  <a:lnTo>
                    <a:pt x="24"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18" name="Freeform 180"/>
            <p:cNvSpPr>
              <a:spLocks noChangeAspect="1"/>
            </p:cNvSpPr>
            <p:nvPr/>
          </p:nvSpPr>
          <p:spPr bwMode="auto">
            <a:xfrm>
              <a:off x="3159"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19" name="Line 181"/>
            <p:cNvSpPr>
              <a:spLocks noChangeAspect="1" noChangeShapeType="1"/>
            </p:cNvSpPr>
            <p:nvPr/>
          </p:nvSpPr>
          <p:spPr bwMode="auto">
            <a:xfrm>
              <a:off x="318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20" name="Freeform 182"/>
            <p:cNvSpPr>
              <a:spLocks noChangeAspect="1"/>
            </p:cNvSpPr>
            <p:nvPr/>
          </p:nvSpPr>
          <p:spPr bwMode="auto">
            <a:xfrm>
              <a:off x="3198" y="1900"/>
              <a:ext cx="21"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21" name="Line 183"/>
            <p:cNvSpPr>
              <a:spLocks noChangeAspect="1" noChangeShapeType="1"/>
            </p:cNvSpPr>
            <p:nvPr/>
          </p:nvSpPr>
          <p:spPr bwMode="auto">
            <a:xfrm>
              <a:off x="321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22" name="Line 184"/>
            <p:cNvSpPr>
              <a:spLocks noChangeAspect="1" noChangeShapeType="1"/>
            </p:cNvSpPr>
            <p:nvPr/>
          </p:nvSpPr>
          <p:spPr bwMode="auto">
            <a:xfrm>
              <a:off x="3237"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23" name="Freeform 185"/>
            <p:cNvSpPr>
              <a:spLocks noChangeAspect="1"/>
            </p:cNvSpPr>
            <p:nvPr/>
          </p:nvSpPr>
          <p:spPr bwMode="auto">
            <a:xfrm>
              <a:off x="3255" y="1900"/>
              <a:ext cx="22" cy="2"/>
            </a:xfrm>
            <a:custGeom>
              <a:avLst/>
              <a:gdLst>
                <a:gd name="T0" fmla="*/ 0 w 29"/>
                <a:gd name="T1" fmla="*/ 0 h 4"/>
                <a:gd name="T2" fmla="*/ 15 w 29"/>
                <a:gd name="T3" fmla="*/ 0 h 4"/>
                <a:gd name="T4" fmla="*/ 29 w 29"/>
                <a:gd name="T5" fmla="*/ 4 h 4"/>
              </a:gdLst>
              <a:ahLst/>
              <a:cxnLst>
                <a:cxn ang="0">
                  <a:pos x="T0" y="T1"/>
                </a:cxn>
                <a:cxn ang="0">
                  <a:pos x="T2" y="T3"/>
                </a:cxn>
                <a:cxn ang="0">
                  <a:pos x="T4" y="T5"/>
                </a:cxn>
              </a:cxnLst>
              <a:rect l="0" t="0" r="r" b="b"/>
              <a:pathLst>
                <a:path w="29" h="4">
                  <a:moveTo>
                    <a:pt x="0" y="0"/>
                  </a:moveTo>
                  <a:lnTo>
                    <a:pt x="15" y="0"/>
                  </a:lnTo>
                  <a:lnTo>
                    <a:pt x="29"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24" name="Line 186"/>
            <p:cNvSpPr>
              <a:spLocks noChangeAspect="1" noChangeShapeType="1"/>
            </p:cNvSpPr>
            <p:nvPr/>
          </p:nvSpPr>
          <p:spPr bwMode="auto">
            <a:xfrm>
              <a:off x="327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25" name="Freeform 187"/>
            <p:cNvSpPr>
              <a:spLocks noChangeAspect="1"/>
            </p:cNvSpPr>
            <p:nvPr/>
          </p:nvSpPr>
          <p:spPr bwMode="auto">
            <a:xfrm>
              <a:off x="3295" y="1902"/>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26" name="Line 188"/>
            <p:cNvSpPr>
              <a:spLocks noChangeAspect="1" noChangeShapeType="1"/>
            </p:cNvSpPr>
            <p:nvPr/>
          </p:nvSpPr>
          <p:spPr bwMode="auto">
            <a:xfrm>
              <a:off x="331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27" name="Freeform 189"/>
            <p:cNvSpPr>
              <a:spLocks noChangeAspect="1"/>
            </p:cNvSpPr>
            <p:nvPr/>
          </p:nvSpPr>
          <p:spPr bwMode="auto">
            <a:xfrm>
              <a:off x="3335"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28" name="Line 190"/>
            <p:cNvSpPr>
              <a:spLocks noChangeAspect="1" noChangeShapeType="1"/>
            </p:cNvSpPr>
            <p:nvPr/>
          </p:nvSpPr>
          <p:spPr bwMode="auto">
            <a:xfrm>
              <a:off x="3356"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29" name="Freeform 191"/>
            <p:cNvSpPr>
              <a:spLocks noChangeAspect="1"/>
            </p:cNvSpPr>
            <p:nvPr/>
          </p:nvSpPr>
          <p:spPr bwMode="auto">
            <a:xfrm>
              <a:off x="288" y="1901"/>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grpSp>
      <p:grpSp>
        <p:nvGrpSpPr>
          <p:cNvPr id="1030" name="Group 192"/>
          <p:cNvGrpSpPr>
            <a:grpSpLocks noChangeAspect="1"/>
          </p:cNvGrpSpPr>
          <p:nvPr/>
        </p:nvGrpSpPr>
        <p:grpSpPr bwMode="auto">
          <a:xfrm rot="-16200000">
            <a:off x="3374231" y="3250407"/>
            <a:ext cx="1165225" cy="284162"/>
            <a:chOff x="253" y="586"/>
            <a:chExt cx="3121" cy="1317"/>
          </a:xfrm>
        </p:grpSpPr>
        <p:sp>
          <p:nvSpPr>
            <p:cNvPr id="1031" name="Line 193"/>
            <p:cNvSpPr>
              <a:spLocks noChangeAspect="1" noChangeShapeType="1"/>
            </p:cNvSpPr>
            <p:nvPr/>
          </p:nvSpPr>
          <p:spPr bwMode="auto">
            <a:xfrm>
              <a:off x="253"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32" name="Freeform 194"/>
            <p:cNvSpPr>
              <a:spLocks noChangeAspect="1"/>
            </p:cNvSpPr>
            <p:nvPr/>
          </p:nvSpPr>
          <p:spPr bwMode="auto">
            <a:xfrm>
              <a:off x="271"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33" name="Freeform 195"/>
            <p:cNvSpPr>
              <a:spLocks noChangeAspect="1"/>
            </p:cNvSpPr>
            <p:nvPr/>
          </p:nvSpPr>
          <p:spPr bwMode="auto">
            <a:xfrm>
              <a:off x="310" y="1902"/>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34" name="Line 196"/>
            <p:cNvSpPr>
              <a:spLocks noChangeAspect="1" noChangeShapeType="1"/>
            </p:cNvSpPr>
            <p:nvPr/>
          </p:nvSpPr>
          <p:spPr bwMode="auto">
            <a:xfrm>
              <a:off x="332"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35" name="Freeform 197"/>
            <p:cNvSpPr>
              <a:spLocks noChangeAspect="1"/>
            </p:cNvSpPr>
            <p:nvPr/>
          </p:nvSpPr>
          <p:spPr bwMode="auto">
            <a:xfrm>
              <a:off x="350" y="1900"/>
              <a:ext cx="22" cy="2"/>
            </a:xfrm>
            <a:custGeom>
              <a:avLst/>
              <a:gdLst>
                <a:gd name="T0" fmla="*/ 0 w 29"/>
                <a:gd name="T1" fmla="*/ 4 h 4"/>
                <a:gd name="T2" fmla="*/ 14 w 29"/>
                <a:gd name="T3" fmla="*/ 0 h 4"/>
                <a:gd name="T4" fmla="*/ 29 w 29"/>
                <a:gd name="T5" fmla="*/ 0 h 4"/>
              </a:gdLst>
              <a:ahLst/>
              <a:cxnLst>
                <a:cxn ang="0">
                  <a:pos x="T0" y="T1"/>
                </a:cxn>
                <a:cxn ang="0">
                  <a:pos x="T2" y="T3"/>
                </a:cxn>
                <a:cxn ang="0">
                  <a:pos x="T4" y="T5"/>
                </a:cxn>
              </a:cxnLst>
              <a:rect l="0" t="0" r="r" b="b"/>
              <a:pathLst>
                <a:path w="29" h="4">
                  <a:moveTo>
                    <a:pt x="0" y="4"/>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36" name="Line 198"/>
            <p:cNvSpPr>
              <a:spLocks noChangeAspect="1" noChangeShapeType="1"/>
            </p:cNvSpPr>
            <p:nvPr/>
          </p:nvSpPr>
          <p:spPr bwMode="auto">
            <a:xfrm>
              <a:off x="372"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37" name="Line 199"/>
            <p:cNvSpPr>
              <a:spLocks noChangeAspect="1" noChangeShapeType="1"/>
            </p:cNvSpPr>
            <p:nvPr/>
          </p:nvSpPr>
          <p:spPr bwMode="auto">
            <a:xfrm>
              <a:off x="39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38" name="Freeform 200"/>
            <p:cNvSpPr>
              <a:spLocks noChangeAspect="1"/>
            </p:cNvSpPr>
            <p:nvPr/>
          </p:nvSpPr>
          <p:spPr bwMode="auto">
            <a:xfrm>
              <a:off x="408" y="1900"/>
              <a:ext cx="21"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39" name="Line 201"/>
            <p:cNvSpPr>
              <a:spLocks noChangeAspect="1" noChangeShapeType="1"/>
            </p:cNvSpPr>
            <p:nvPr/>
          </p:nvSpPr>
          <p:spPr bwMode="auto">
            <a:xfrm>
              <a:off x="42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40" name="Freeform 202"/>
            <p:cNvSpPr>
              <a:spLocks noChangeAspect="1"/>
            </p:cNvSpPr>
            <p:nvPr/>
          </p:nvSpPr>
          <p:spPr bwMode="auto">
            <a:xfrm>
              <a:off x="447"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41" name="Freeform 203"/>
            <p:cNvSpPr>
              <a:spLocks noChangeAspect="1"/>
            </p:cNvSpPr>
            <p:nvPr/>
          </p:nvSpPr>
          <p:spPr bwMode="auto">
            <a:xfrm>
              <a:off x="468" y="1897"/>
              <a:ext cx="18" cy="3"/>
            </a:xfrm>
            <a:custGeom>
              <a:avLst/>
              <a:gdLst>
                <a:gd name="T0" fmla="*/ 0 w 24"/>
                <a:gd name="T1" fmla="*/ 5 h 5"/>
                <a:gd name="T2" fmla="*/ 15 w 24"/>
                <a:gd name="T3" fmla="*/ 0 h 5"/>
                <a:gd name="T4" fmla="*/ 24 w 24"/>
                <a:gd name="T5" fmla="*/ 0 h 5"/>
              </a:gdLst>
              <a:ahLst/>
              <a:cxnLst>
                <a:cxn ang="0">
                  <a:pos x="T0" y="T1"/>
                </a:cxn>
                <a:cxn ang="0">
                  <a:pos x="T2" y="T3"/>
                </a:cxn>
                <a:cxn ang="0">
                  <a:pos x="T4" y="T5"/>
                </a:cxn>
              </a:cxnLst>
              <a:rect l="0" t="0" r="r" b="b"/>
              <a:pathLst>
                <a:path w="24" h="5">
                  <a:moveTo>
                    <a:pt x="0" y="5"/>
                  </a:moveTo>
                  <a:lnTo>
                    <a:pt x="15"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42" name="Line 204"/>
            <p:cNvSpPr>
              <a:spLocks noChangeAspect="1" noChangeShapeType="1"/>
            </p:cNvSpPr>
            <p:nvPr/>
          </p:nvSpPr>
          <p:spPr bwMode="auto">
            <a:xfrm>
              <a:off x="48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43" name="Freeform 205"/>
            <p:cNvSpPr>
              <a:spLocks noChangeAspect="1"/>
            </p:cNvSpPr>
            <p:nvPr/>
          </p:nvSpPr>
          <p:spPr bwMode="auto">
            <a:xfrm>
              <a:off x="504" y="1897"/>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44" name="Line 206"/>
            <p:cNvSpPr>
              <a:spLocks noChangeAspect="1" noChangeShapeType="1"/>
            </p:cNvSpPr>
            <p:nvPr/>
          </p:nvSpPr>
          <p:spPr bwMode="auto">
            <a:xfrm>
              <a:off x="52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45" name="Freeform 207"/>
            <p:cNvSpPr>
              <a:spLocks noChangeAspect="1"/>
            </p:cNvSpPr>
            <p:nvPr/>
          </p:nvSpPr>
          <p:spPr bwMode="auto">
            <a:xfrm>
              <a:off x="544" y="1895"/>
              <a:ext cx="22" cy="2"/>
            </a:xfrm>
            <a:custGeom>
              <a:avLst/>
              <a:gdLst>
                <a:gd name="T0" fmla="*/ 0 w 29"/>
                <a:gd name="T1" fmla="*/ 5 h 5"/>
                <a:gd name="T2" fmla="*/ 14 w 29"/>
                <a:gd name="T3" fmla="*/ 0 h 5"/>
                <a:gd name="T4" fmla="*/ 29 w 29"/>
                <a:gd name="T5" fmla="*/ 0 h 5"/>
              </a:gdLst>
              <a:ahLst/>
              <a:cxnLst>
                <a:cxn ang="0">
                  <a:pos x="T0" y="T1"/>
                </a:cxn>
                <a:cxn ang="0">
                  <a:pos x="T2" y="T3"/>
                </a:cxn>
                <a:cxn ang="0">
                  <a:pos x="T4" y="T5"/>
                </a:cxn>
              </a:cxnLst>
              <a:rect l="0" t="0" r="r" b="b"/>
              <a:pathLst>
                <a:path w="29" h="5">
                  <a:moveTo>
                    <a:pt x="0" y="5"/>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46" name="Line 208"/>
            <p:cNvSpPr>
              <a:spLocks noChangeAspect="1" noChangeShapeType="1"/>
            </p:cNvSpPr>
            <p:nvPr/>
          </p:nvSpPr>
          <p:spPr bwMode="auto">
            <a:xfrm>
              <a:off x="566"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47" name="Freeform 209"/>
            <p:cNvSpPr>
              <a:spLocks noChangeAspect="1"/>
            </p:cNvSpPr>
            <p:nvPr/>
          </p:nvSpPr>
          <p:spPr bwMode="auto">
            <a:xfrm>
              <a:off x="584" y="1892"/>
              <a:ext cx="22" cy="3"/>
            </a:xfrm>
            <a:custGeom>
              <a:avLst/>
              <a:gdLst>
                <a:gd name="T0" fmla="*/ 0 w 29"/>
                <a:gd name="T1" fmla="*/ 5 h 5"/>
                <a:gd name="T2" fmla="*/ 14 w 29"/>
                <a:gd name="T3" fmla="*/ 5 h 5"/>
                <a:gd name="T4" fmla="*/ 29 w 29"/>
                <a:gd name="T5" fmla="*/ 0 h 5"/>
              </a:gdLst>
              <a:ahLst/>
              <a:cxnLst>
                <a:cxn ang="0">
                  <a:pos x="T0" y="T1"/>
                </a:cxn>
                <a:cxn ang="0">
                  <a:pos x="T2" y="T3"/>
                </a:cxn>
                <a:cxn ang="0">
                  <a:pos x="T4" y="T5"/>
                </a:cxn>
              </a:cxnLst>
              <a:rect l="0" t="0" r="r" b="b"/>
              <a:pathLst>
                <a:path w="29" h="5">
                  <a:moveTo>
                    <a:pt x="0" y="5"/>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48" name="Line 210"/>
            <p:cNvSpPr>
              <a:spLocks noChangeAspect="1" noChangeShapeType="1"/>
            </p:cNvSpPr>
            <p:nvPr/>
          </p:nvSpPr>
          <p:spPr bwMode="auto">
            <a:xfrm flipV="1">
              <a:off x="606"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49" name="Line 211"/>
            <p:cNvSpPr>
              <a:spLocks noChangeAspect="1" noChangeShapeType="1"/>
            </p:cNvSpPr>
            <p:nvPr/>
          </p:nvSpPr>
          <p:spPr bwMode="auto">
            <a:xfrm>
              <a:off x="624"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50" name="Freeform 212"/>
            <p:cNvSpPr>
              <a:spLocks noChangeAspect="1"/>
            </p:cNvSpPr>
            <p:nvPr/>
          </p:nvSpPr>
          <p:spPr bwMode="auto">
            <a:xfrm>
              <a:off x="642" y="1887"/>
              <a:ext cx="21" cy="2"/>
            </a:xfrm>
            <a:custGeom>
              <a:avLst/>
              <a:gdLst>
                <a:gd name="T0" fmla="*/ 0 w 28"/>
                <a:gd name="T1" fmla="*/ 4 h 4"/>
                <a:gd name="T2" fmla="*/ 14 w 28"/>
                <a:gd name="T3" fmla="*/ 4 h 4"/>
                <a:gd name="T4" fmla="*/ 28 w 28"/>
                <a:gd name="T5" fmla="*/ 0 h 4"/>
              </a:gdLst>
              <a:ahLst/>
              <a:cxnLst>
                <a:cxn ang="0">
                  <a:pos x="T0" y="T1"/>
                </a:cxn>
                <a:cxn ang="0">
                  <a:pos x="T2" y="T3"/>
                </a:cxn>
                <a:cxn ang="0">
                  <a:pos x="T4" y="T5"/>
                </a:cxn>
              </a:cxnLst>
              <a:rect l="0" t="0" r="r" b="b"/>
              <a:pathLst>
                <a:path w="28" h="4">
                  <a:moveTo>
                    <a:pt x="0" y="4"/>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51" name="Line 213"/>
            <p:cNvSpPr>
              <a:spLocks noChangeAspect="1" noChangeShapeType="1"/>
            </p:cNvSpPr>
            <p:nvPr/>
          </p:nvSpPr>
          <p:spPr bwMode="auto">
            <a:xfrm flipV="1">
              <a:off x="663"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52" name="Freeform 214"/>
            <p:cNvSpPr>
              <a:spLocks noChangeAspect="1"/>
            </p:cNvSpPr>
            <p:nvPr/>
          </p:nvSpPr>
          <p:spPr bwMode="auto">
            <a:xfrm>
              <a:off x="681" y="1881"/>
              <a:ext cx="22" cy="3"/>
            </a:xfrm>
            <a:custGeom>
              <a:avLst/>
              <a:gdLst>
                <a:gd name="T0" fmla="*/ 0 w 29"/>
                <a:gd name="T1" fmla="*/ 5 h 5"/>
                <a:gd name="T2" fmla="*/ 15 w 29"/>
                <a:gd name="T3" fmla="*/ 5 h 5"/>
                <a:gd name="T4" fmla="*/ 29 w 29"/>
                <a:gd name="T5" fmla="*/ 0 h 5"/>
              </a:gdLst>
              <a:ahLst/>
              <a:cxnLst>
                <a:cxn ang="0">
                  <a:pos x="T0" y="T1"/>
                </a:cxn>
                <a:cxn ang="0">
                  <a:pos x="T2" y="T3"/>
                </a:cxn>
                <a:cxn ang="0">
                  <a:pos x="T4" y="T5"/>
                </a:cxn>
              </a:cxnLst>
              <a:rect l="0" t="0" r="r" b="b"/>
              <a:pathLst>
                <a:path w="29" h="5">
                  <a:moveTo>
                    <a:pt x="0" y="5"/>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53" name="Line 215"/>
            <p:cNvSpPr>
              <a:spLocks noChangeAspect="1" noChangeShapeType="1"/>
            </p:cNvSpPr>
            <p:nvPr/>
          </p:nvSpPr>
          <p:spPr bwMode="auto">
            <a:xfrm flipV="1">
              <a:off x="703"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54" name="Line 216"/>
            <p:cNvSpPr>
              <a:spLocks noChangeAspect="1" noChangeShapeType="1"/>
            </p:cNvSpPr>
            <p:nvPr/>
          </p:nvSpPr>
          <p:spPr bwMode="auto">
            <a:xfrm flipV="1">
              <a:off x="721"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55" name="Freeform 217"/>
            <p:cNvSpPr>
              <a:spLocks noChangeAspect="1"/>
            </p:cNvSpPr>
            <p:nvPr/>
          </p:nvSpPr>
          <p:spPr bwMode="auto">
            <a:xfrm>
              <a:off x="739" y="1868"/>
              <a:ext cx="21" cy="5"/>
            </a:xfrm>
            <a:custGeom>
              <a:avLst/>
              <a:gdLst>
                <a:gd name="T0" fmla="*/ 0 w 29"/>
                <a:gd name="T1" fmla="*/ 10 h 10"/>
                <a:gd name="T2" fmla="*/ 15 w 29"/>
                <a:gd name="T3" fmla="*/ 5 h 10"/>
                <a:gd name="T4" fmla="*/ 29 w 29"/>
                <a:gd name="T5" fmla="*/ 0 h 10"/>
              </a:gdLst>
              <a:ahLst/>
              <a:cxnLst>
                <a:cxn ang="0">
                  <a:pos x="T0" y="T1"/>
                </a:cxn>
                <a:cxn ang="0">
                  <a:pos x="T2" y="T3"/>
                </a:cxn>
                <a:cxn ang="0">
                  <a:pos x="T4" y="T5"/>
                </a:cxn>
              </a:cxnLst>
              <a:rect l="0" t="0" r="r" b="b"/>
              <a:pathLst>
                <a:path w="29" h="10">
                  <a:moveTo>
                    <a:pt x="0" y="10"/>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56" name="Line 218"/>
            <p:cNvSpPr>
              <a:spLocks noChangeAspect="1" noChangeShapeType="1"/>
            </p:cNvSpPr>
            <p:nvPr/>
          </p:nvSpPr>
          <p:spPr bwMode="auto">
            <a:xfrm flipV="1">
              <a:off x="760"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57" name="Freeform 219"/>
            <p:cNvSpPr>
              <a:spLocks noChangeAspect="1"/>
            </p:cNvSpPr>
            <p:nvPr/>
          </p:nvSpPr>
          <p:spPr bwMode="auto">
            <a:xfrm>
              <a:off x="778" y="1857"/>
              <a:ext cx="22" cy="5"/>
            </a:xfrm>
            <a:custGeom>
              <a:avLst/>
              <a:gdLst>
                <a:gd name="T0" fmla="*/ 0 w 29"/>
                <a:gd name="T1" fmla="*/ 9 h 9"/>
                <a:gd name="T2" fmla="*/ 14 w 29"/>
                <a:gd name="T3" fmla="*/ 5 h 9"/>
                <a:gd name="T4" fmla="*/ 29 w 29"/>
                <a:gd name="T5" fmla="*/ 0 h 9"/>
              </a:gdLst>
              <a:ahLst/>
              <a:cxnLst>
                <a:cxn ang="0">
                  <a:pos x="T0" y="T1"/>
                </a:cxn>
                <a:cxn ang="0">
                  <a:pos x="T2" y="T3"/>
                </a:cxn>
                <a:cxn ang="0">
                  <a:pos x="T4" y="T5"/>
                </a:cxn>
              </a:cxnLst>
              <a:rect l="0" t="0" r="r" b="b"/>
              <a:pathLst>
                <a:path w="29" h="9">
                  <a:moveTo>
                    <a:pt x="0" y="9"/>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58" name="Line 220"/>
            <p:cNvSpPr>
              <a:spLocks noChangeAspect="1" noChangeShapeType="1"/>
            </p:cNvSpPr>
            <p:nvPr/>
          </p:nvSpPr>
          <p:spPr bwMode="auto">
            <a:xfrm flipV="1">
              <a:off x="800"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59" name="Freeform 221"/>
            <p:cNvSpPr>
              <a:spLocks noChangeAspect="1"/>
            </p:cNvSpPr>
            <p:nvPr/>
          </p:nvSpPr>
          <p:spPr bwMode="auto">
            <a:xfrm>
              <a:off x="818" y="1846"/>
              <a:ext cx="21" cy="5"/>
            </a:xfrm>
            <a:custGeom>
              <a:avLst/>
              <a:gdLst>
                <a:gd name="T0" fmla="*/ 0 w 28"/>
                <a:gd name="T1" fmla="*/ 9 h 9"/>
                <a:gd name="T2" fmla="*/ 14 w 28"/>
                <a:gd name="T3" fmla="*/ 4 h 9"/>
                <a:gd name="T4" fmla="*/ 28 w 28"/>
                <a:gd name="T5" fmla="*/ 0 h 9"/>
              </a:gdLst>
              <a:ahLst/>
              <a:cxnLst>
                <a:cxn ang="0">
                  <a:pos x="T0" y="T1"/>
                </a:cxn>
                <a:cxn ang="0">
                  <a:pos x="T2" y="T3"/>
                </a:cxn>
                <a:cxn ang="0">
                  <a:pos x="T4" y="T5"/>
                </a:cxn>
              </a:cxnLst>
              <a:rect l="0" t="0" r="r" b="b"/>
              <a:pathLst>
                <a:path w="28" h="9">
                  <a:moveTo>
                    <a:pt x="0" y="9"/>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60" name="Line 222"/>
            <p:cNvSpPr>
              <a:spLocks noChangeAspect="1" noChangeShapeType="1"/>
            </p:cNvSpPr>
            <p:nvPr/>
          </p:nvSpPr>
          <p:spPr bwMode="auto">
            <a:xfrm flipV="1">
              <a:off x="839"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61" name="Line 223"/>
            <p:cNvSpPr>
              <a:spLocks noChangeAspect="1" noChangeShapeType="1"/>
            </p:cNvSpPr>
            <p:nvPr/>
          </p:nvSpPr>
          <p:spPr bwMode="auto">
            <a:xfrm flipV="1">
              <a:off x="857"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62" name="Freeform 224"/>
            <p:cNvSpPr>
              <a:spLocks noChangeAspect="1"/>
            </p:cNvSpPr>
            <p:nvPr/>
          </p:nvSpPr>
          <p:spPr bwMode="auto">
            <a:xfrm>
              <a:off x="875" y="1819"/>
              <a:ext cx="22" cy="11"/>
            </a:xfrm>
            <a:custGeom>
              <a:avLst/>
              <a:gdLst>
                <a:gd name="T0" fmla="*/ 0 w 29"/>
                <a:gd name="T1" fmla="*/ 19 h 19"/>
                <a:gd name="T2" fmla="*/ 15 w 29"/>
                <a:gd name="T3" fmla="*/ 9 h 19"/>
                <a:gd name="T4" fmla="*/ 29 w 29"/>
                <a:gd name="T5" fmla="*/ 0 h 19"/>
              </a:gdLst>
              <a:ahLst/>
              <a:cxnLst>
                <a:cxn ang="0">
                  <a:pos x="T0" y="T1"/>
                </a:cxn>
                <a:cxn ang="0">
                  <a:pos x="T2" y="T3"/>
                </a:cxn>
                <a:cxn ang="0">
                  <a:pos x="T4" y="T5"/>
                </a:cxn>
              </a:cxnLst>
              <a:rect l="0" t="0" r="r" b="b"/>
              <a:pathLst>
                <a:path w="29" h="19">
                  <a:moveTo>
                    <a:pt x="0" y="19"/>
                  </a:moveTo>
                  <a:lnTo>
                    <a:pt x="15" y="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63" name="Line 225"/>
            <p:cNvSpPr>
              <a:spLocks noChangeAspect="1" noChangeShapeType="1"/>
            </p:cNvSpPr>
            <p:nvPr/>
          </p:nvSpPr>
          <p:spPr bwMode="auto">
            <a:xfrm flipV="1">
              <a:off x="897"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64" name="Freeform 226"/>
            <p:cNvSpPr>
              <a:spLocks noChangeAspect="1"/>
            </p:cNvSpPr>
            <p:nvPr/>
          </p:nvSpPr>
          <p:spPr bwMode="auto">
            <a:xfrm>
              <a:off x="915" y="1797"/>
              <a:ext cx="22" cy="11"/>
            </a:xfrm>
            <a:custGeom>
              <a:avLst/>
              <a:gdLst>
                <a:gd name="T0" fmla="*/ 0 w 29"/>
                <a:gd name="T1" fmla="*/ 19 h 19"/>
                <a:gd name="T2" fmla="*/ 15 w 29"/>
                <a:gd name="T3" fmla="*/ 10 h 19"/>
                <a:gd name="T4" fmla="*/ 29 w 29"/>
                <a:gd name="T5" fmla="*/ 0 h 19"/>
              </a:gdLst>
              <a:ahLst/>
              <a:cxnLst>
                <a:cxn ang="0">
                  <a:pos x="T0" y="T1"/>
                </a:cxn>
                <a:cxn ang="0">
                  <a:pos x="T2" y="T3"/>
                </a:cxn>
                <a:cxn ang="0">
                  <a:pos x="T4" y="T5"/>
                </a:cxn>
              </a:cxnLst>
              <a:rect l="0" t="0" r="r" b="b"/>
              <a:pathLst>
                <a:path w="29" h="19">
                  <a:moveTo>
                    <a:pt x="0" y="19"/>
                  </a:moveTo>
                  <a:lnTo>
                    <a:pt x="15" y="1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65" name="Line 227"/>
            <p:cNvSpPr>
              <a:spLocks noChangeAspect="1" noChangeShapeType="1"/>
            </p:cNvSpPr>
            <p:nvPr/>
          </p:nvSpPr>
          <p:spPr bwMode="auto">
            <a:xfrm flipV="1">
              <a:off x="937"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66" name="Line 228"/>
            <p:cNvSpPr>
              <a:spLocks noChangeAspect="1" noChangeShapeType="1"/>
            </p:cNvSpPr>
            <p:nvPr/>
          </p:nvSpPr>
          <p:spPr bwMode="auto">
            <a:xfrm flipV="1">
              <a:off x="955"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67" name="Freeform 229"/>
            <p:cNvSpPr>
              <a:spLocks noChangeAspect="1"/>
            </p:cNvSpPr>
            <p:nvPr/>
          </p:nvSpPr>
          <p:spPr bwMode="auto">
            <a:xfrm>
              <a:off x="973" y="1757"/>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68" name="Line 230"/>
            <p:cNvSpPr>
              <a:spLocks noChangeAspect="1" noChangeShapeType="1"/>
            </p:cNvSpPr>
            <p:nvPr/>
          </p:nvSpPr>
          <p:spPr bwMode="auto">
            <a:xfrm flipV="1">
              <a:off x="995"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69" name="Freeform 231"/>
            <p:cNvSpPr>
              <a:spLocks noChangeAspect="1"/>
            </p:cNvSpPr>
            <p:nvPr/>
          </p:nvSpPr>
          <p:spPr bwMode="auto">
            <a:xfrm>
              <a:off x="1013" y="1725"/>
              <a:ext cx="21" cy="15"/>
            </a:xfrm>
            <a:custGeom>
              <a:avLst/>
              <a:gdLst>
                <a:gd name="T0" fmla="*/ 0 w 28"/>
                <a:gd name="T1" fmla="*/ 28 h 28"/>
                <a:gd name="T2" fmla="*/ 14 w 28"/>
                <a:gd name="T3" fmla="*/ 14 h 28"/>
                <a:gd name="T4" fmla="*/ 28 w 28"/>
                <a:gd name="T5" fmla="*/ 0 h 28"/>
              </a:gdLst>
              <a:ahLst/>
              <a:cxnLst>
                <a:cxn ang="0">
                  <a:pos x="T0" y="T1"/>
                </a:cxn>
                <a:cxn ang="0">
                  <a:pos x="T2" y="T3"/>
                </a:cxn>
                <a:cxn ang="0">
                  <a:pos x="T4" y="T5"/>
                </a:cxn>
              </a:cxnLst>
              <a:rect l="0" t="0" r="r" b="b"/>
              <a:pathLst>
                <a:path w="28" h="28">
                  <a:moveTo>
                    <a:pt x="0" y="28"/>
                  </a:moveTo>
                  <a:lnTo>
                    <a:pt x="14" y="1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70" name="Line 232"/>
            <p:cNvSpPr>
              <a:spLocks noChangeAspect="1" noChangeShapeType="1"/>
            </p:cNvSpPr>
            <p:nvPr/>
          </p:nvSpPr>
          <p:spPr bwMode="auto">
            <a:xfrm flipV="1">
              <a:off x="1034"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71" name="Freeform 233"/>
            <p:cNvSpPr>
              <a:spLocks noChangeAspect="1"/>
            </p:cNvSpPr>
            <p:nvPr/>
          </p:nvSpPr>
          <p:spPr bwMode="auto">
            <a:xfrm>
              <a:off x="1052" y="1686"/>
              <a:ext cx="21" cy="20"/>
            </a:xfrm>
            <a:custGeom>
              <a:avLst/>
              <a:gdLst>
                <a:gd name="T0" fmla="*/ 0 w 29"/>
                <a:gd name="T1" fmla="*/ 34 h 34"/>
                <a:gd name="T2" fmla="*/ 15 w 29"/>
                <a:gd name="T3" fmla="*/ 20 h 34"/>
                <a:gd name="T4" fmla="*/ 29 w 29"/>
                <a:gd name="T5" fmla="*/ 0 h 34"/>
              </a:gdLst>
              <a:ahLst/>
              <a:cxnLst>
                <a:cxn ang="0">
                  <a:pos x="T0" y="T1"/>
                </a:cxn>
                <a:cxn ang="0">
                  <a:pos x="T2" y="T3"/>
                </a:cxn>
                <a:cxn ang="0">
                  <a:pos x="T4" y="T5"/>
                </a:cxn>
              </a:cxnLst>
              <a:rect l="0" t="0" r="r" b="b"/>
              <a:pathLst>
                <a:path w="29" h="34">
                  <a:moveTo>
                    <a:pt x="0" y="34"/>
                  </a:moveTo>
                  <a:lnTo>
                    <a:pt x="15" y="2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72" name="Line 234"/>
            <p:cNvSpPr>
              <a:spLocks noChangeAspect="1" noChangeShapeType="1"/>
            </p:cNvSpPr>
            <p:nvPr/>
          </p:nvSpPr>
          <p:spPr bwMode="auto">
            <a:xfrm flipV="1">
              <a:off x="1073"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73" name="Line 235"/>
            <p:cNvSpPr>
              <a:spLocks noChangeAspect="1" noChangeShapeType="1"/>
            </p:cNvSpPr>
            <p:nvPr/>
          </p:nvSpPr>
          <p:spPr bwMode="auto">
            <a:xfrm flipV="1">
              <a:off x="1091"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74" name="Freeform 236"/>
            <p:cNvSpPr>
              <a:spLocks noChangeAspect="1"/>
            </p:cNvSpPr>
            <p:nvPr/>
          </p:nvSpPr>
          <p:spPr bwMode="auto">
            <a:xfrm>
              <a:off x="1109" y="1617"/>
              <a:ext cx="22" cy="24"/>
            </a:xfrm>
            <a:custGeom>
              <a:avLst/>
              <a:gdLst>
                <a:gd name="T0" fmla="*/ 0 w 29"/>
                <a:gd name="T1" fmla="*/ 43 h 43"/>
                <a:gd name="T2" fmla="*/ 15 w 29"/>
                <a:gd name="T3" fmla="*/ 19 h 43"/>
                <a:gd name="T4" fmla="*/ 29 w 29"/>
                <a:gd name="T5" fmla="*/ 0 h 43"/>
              </a:gdLst>
              <a:ahLst/>
              <a:cxnLst>
                <a:cxn ang="0">
                  <a:pos x="T0" y="T1"/>
                </a:cxn>
                <a:cxn ang="0">
                  <a:pos x="T2" y="T3"/>
                </a:cxn>
                <a:cxn ang="0">
                  <a:pos x="T4" y="T5"/>
                </a:cxn>
              </a:cxnLst>
              <a:rect l="0" t="0" r="r" b="b"/>
              <a:pathLst>
                <a:path w="29" h="43">
                  <a:moveTo>
                    <a:pt x="0" y="43"/>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75" name="Line 237"/>
            <p:cNvSpPr>
              <a:spLocks noChangeAspect="1" noChangeShapeType="1"/>
            </p:cNvSpPr>
            <p:nvPr/>
          </p:nvSpPr>
          <p:spPr bwMode="auto">
            <a:xfrm flipV="1">
              <a:off x="1131"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76" name="Freeform 238"/>
            <p:cNvSpPr>
              <a:spLocks noChangeAspect="1"/>
            </p:cNvSpPr>
            <p:nvPr/>
          </p:nvSpPr>
          <p:spPr bwMode="auto">
            <a:xfrm>
              <a:off x="1149" y="1566"/>
              <a:ext cx="22" cy="27"/>
            </a:xfrm>
            <a:custGeom>
              <a:avLst/>
              <a:gdLst>
                <a:gd name="T0" fmla="*/ 0 w 29"/>
                <a:gd name="T1" fmla="*/ 48 h 48"/>
                <a:gd name="T2" fmla="*/ 14 w 29"/>
                <a:gd name="T3" fmla="*/ 24 h 48"/>
                <a:gd name="T4" fmla="*/ 29 w 29"/>
                <a:gd name="T5" fmla="*/ 0 h 48"/>
              </a:gdLst>
              <a:ahLst/>
              <a:cxnLst>
                <a:cxn ang="0">
                  <a:pos x="T0" y="T1"/>
                </a:cxn>
                <a:cxn ang="0">
                  <a:pos x="T2" y="T3"/>
                </a:cxn>
                <a:cxn ang="0">
                  <a:pos x="T4" y="T5"/>
                </a:cxn>
              </a:cxnLst>
              <a:rect l="0" t="0" r="r" b="b"/>
              <a:pathLst>
                <a:path w="29" h="48">
                  <a:moveTo>
                    <a:pt x="0" y="48"/>
                  </a:moveTo>
                  <a:lnTo>
                    <a:pt x="14" y="2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77" name="Line 239"/>
            <p:cNvSpPr>
              <a:spLocks noChangeAspect="1" noChangeShapeType="1"/>
            </p:cNvSpPr>
            <p:nvPr/>
          </p:nvSpPr>
          <p:spPr bwMode="auto">
            <a:xfrm flipV="1">
              <a:off x="1171"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78" name="Freeform 240"/>
            <p:cNvSpPr>
              <a:spLocks noChangeAspect="1"/>
            </p:cNvSpPr>
            <p:nvPr/>
          </p:nvSpPr>
          <p:spPr bwMode="auto">
            <a:xfrm>
              <a:off x="1189" y="1506"/>
              <a:ext cx="22" cy="30"/>
            </a:xfrm>
            <a:custGeom>
              <a:avLst/>
              <a:gdLst>
                <a:gd name="T0" fmla="*/ 0 w 29"/>
                <a:gd name="T1" fmla="*/ 53 h 53"/>
                <a:gd name="T2" fmla="*/ 14 w 29"/>
                <a:gd name="T3" fmla="*/ 29 h 53"/>
                <a:gd name="T4" fmla="*/ 29 w 29"/>
                <a:gd name="T5" fmla="*/ 0 h 53"/>
              </a:gdLst>
              <a:ahLst/>
              <a:cxnLst>
                <a:cxn ang="0">
                  <a:pos x="T0" y="T1"/>
                </a:cxn>
                <a:cxn ang="0">
                  <a:pos x="T2" y="T3"/>
                </a:cxn>
                <a:cxn ang="0">
                  <a:pos x="T4" y="T5"/>
                </a:cxn>
              </a:cxnLst>
              <a:rect l="0" t="0" r="r" b="b"/>
              <a:pathLst>
                <a:path w="29" h="53">
                  <a:moveTo>
                    <a:pt x="0" y="53"/>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79" name="Line 241"/>
            <p:cNvSpPr>
              <a:spLocks noChangeAspect="1" noChangeShapeType="1"/>
            </p:cNvSpPr>
            <p:nvPr/>
          </p:nvSpPr>
          <p:spPr bwMode="auto">
            <a:xfrm flipV="1">
              <a:off x="1211"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80" name="Line 242"/>
            <p:cNvSpPr>
              <a:spLocks noChangeAspect="1" noChangeShapeType="1"/>
            </p:cNvSpPr>
            <p:nvPr/>
          </p:nvSpPr>
          <p:spPr bwMode="auto">
            <a:xfrm flipV="1">
              <a:off x="1228"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81" name="Freeform 243"/>
            <p:cNvSpPr>
              <a:spLocks noChangeAspect="1"/>
            </p:cNvSpPr>
            <p:nvPr/>
          </p:nvSpPr>
          <p:spPr bwMode="auto">
            <a:xfrm>
              <a:off x="1246" y="1409"/>
              <a:ext cx="22" cy="32"/>
            </a:xfrm>
            <a:custGeom>
              <a:avLst/>
              <a:gdLst>
                <a:gd name="T0" fmla="*/ 0 w 29"/>
                <a:gd name="T1" fmla="*/ 58 h 58"/>
                <a:gd name="T2" fmla="*/ 15 w 29"/>
                <a:gd name="T3" fmla="*/ 29 h 58"/>
                <a:gd name="T4" fmla="*/ 29 w 29"/>
                <a:gd name="T5" fmla="*/ 0 h 58"/>
              </a:gdLst>
              <a:ahLst/>
              <a:cxnLst>
                <a:cxn ang="0">
                  <a:pos x="T0" y="T1"/>
                </a:cxn>
                <a:cxn ang="0">
                  <a:pos x="T2" y="T3"/>
                </a:cxn>
                <a:cxn ang="0">
                  <a:pos x="T4" y="T5"/>
                </a:cxn>
              </a:cxnLst>
              <a:rect l="0" t="0" r="r" b="b"/>
              <a:pathLst>
                <a:path w="29" h="58">
                  <a:moveTo>
                    <a:pt x="0" y="58"/>
                  </a:moveTo>
                  <a:lnTo>
                    <a:pt x="15"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82" name="Line 244"/>
            <p:cNvSpPr>
              <a:spLocks noChangeAspect="1" noChangeShapeType="1"/>
            </p:cNvSpPr>
            <p:nvPr/>
          </p:nvSpPr>
          <p:spPr bwMode="auto">
            <a:xfrm flipV="1">
              <a:off x="1268"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83" name="Freeform 245"/>
            <p:cNvSpPr>
              <a:spLocks noChangeAspect="1"/>
            </p:cNvSpPr>
            <p:nvPr/>
          </p:nvSpPr>
          <p:spPr bwMode="auto">
            <a:xfrm>
              <a:off x="1286" y="1336"/>
              <a:ext cx="22" cy="38"/>
            </a:xfrm>
            <a:custGeom>
              <a:avLst/>
              <a:gdLst>
                <a:gd name="T0" fmla="*/ 0 w 29"/>
                <a:gd name="T1" fmla="*/ 67 h 67"/>
                <a:gd name="T2" fmla="*/ 15 w 29"/>
                <a:gd name="T3" fmla="*/ 33 h 67"/>
                <a:gd name="T4" fmla="*/ 29 w 29"/>
                <a:gd name="T5" fmla="*/ 0 h 67"/>
              </a:gdLst>
              <a:ahLst/>
              <a:cxnLst>
                <a:cxn ang="0">
                  <a:pos x="T0" y="T1"/>
                </a:cxn>
                <a:cxn ang="0">
                  <a:pos x="T2" y="T3"/>
                </a:cxn>
                <a:cxn ang="0">
                  <a:pos x="T4" y="T5"/>
                </a:cxn>
              </a:cxnLst>
              <a:rect l="0" t="0" r="r" b="b"/>
              <a:pathLst>
                <a:path w="29" h="67">
                  <a:moveTo>
                    <a:pt x="0" y="67"/>
                  </a:moveTo>
                  <a:lnTo>
                    <a:pt x="15" y="33"/>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84" name="Line 246"/>
            <p:cNvSpPr>
              <a:spLocks noChangeAspect="1" noChangeShapeType="1"/>
            </p:cNvSpPr>
            <p:nvPr/>
          </p:nvSpPr>
          <p:spPr bwMode="auto">
            <a:xfrm flipV="1">
              <a:off x="1308"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85" name="Line 247"/>
            <p:cNvSpPr>
              <a:spLocks noChangeAspect="1" noChangeShapeType="1"/>
            </p:cNvSpPr>
            <p:nvPr/>
          </p:nvSpPr>
          <p:spPr bwMode="auto">
            <a:xfrm flipV="1">
              <a:off x="1326"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86" name="Freeform 248"/>
            <p:cNvSpPr>
              <a:spLocks noChangeAspect="1"/>
            </p:cNvSpPr>
            <p:nvPr/>
          </p:nvSpPr>
          <p:spPr bwMode="auto">
            <a:xfrm>
              <a:off x="1344" y="1222"/>
              <a:ext cx="21"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87" name="Freeform 249"/>
            <p:cNvSpPr>
              <a:spLocks noChangeAspect="1"/>
            </p:cNvSpPr>
            <p:nvPr/>
          </p:nvSpPr>
          <p:spPr bwMode="auto">
            <a:xfrm>
              <a:off x="1365" y="1182"/>
              <a:ext cx="18" cy="40"/>
            </a:xfrm>
            <a:custGeom>
              <a:avLst/>
              <a:gdLst>
                <a:gd name="T0" fmla="*/ 0 w 24"/>
                <a:gd name="T1" fmla="*/ 72 h 72"/>
                <a:gd name="T2" fmla="*/ 9 w 24"/>
                <a:gd name="T3" fmla="*/ 34 h 72"/>
                <a:gd name="T4" fmla="*/ 24 w 24"/>
                <a:gd name="T5" fmla="*/ 0 h 72"/>
              </a:gdLst>
              <a:ahLst/>
              <a:cxnLst>
                <a:cxn ang="0">
                  <a:pos x="T0" y="T1"/>
                </a:cxn>
                <a:cxn ang="0">
                  <a:pos x="T2" y="T3"/>
                </a:cxn>
                <a:cxn ang="0">
                  <a:pos x="T4" y="T5"/>
                </a:cxn>
              </a:cxnLst>
              <a:rect l="0" t="0" r="r" b="b"/>
              <a:pathLst>
                <a:path w="24" h="72">
                  <a:moveTo>
                    <a:pt x="0" y="72"/>
                  </a:moveTo>
                  <a:lnTo>
                    <a:pt x="9" y="3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88" name="Freeform 250"/>
            <p:cNvSpPr>
              <a:spLocks noChangeAspect="1"/>
            </p:cNvSpPr>
            <p:nvPr/>
          </p:nvSpPr>
          <p:spPr bwMode="auto">
            <a:xfrm>
              <a:off x="1383" y="1144"/>
              <a:ext cx="22"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89" name="Line 251"/>
            <p:cNvSpPr>
              <a:spLocks noChangeAspect="1" noChangeShapeType="1"/>
            </p:cNvSpPr>
            <p:nvPr/>
          </p:nvSpPr>
          <p:spPr bwMode="auto">
            <a:xfrm flipV="1">
              <a:off x="1405"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90" name="Freeform 252"/>
            <p:cNvSpPr>
              <a:spLocks noChangeAspect="1"/>
            </p:cNvSpPr>
            <p:nvPr/>
          </p:nvSpPr>
          <p:spPr bwMode="auto">
            <a:xfrm>
              <a:off x="1423" y="1063"/>
              <a:ext cx="21" cy="41"/>
            </a:xfrm>
            <a:custGeom>
              <a:avLst/>
              <a:gdLst>
                <a:gd name="T0" fmla="*/ 0 w 28"/>
                <a:gd name="T1" fmla="*/ 72 h 72"/>
                <a:gd name="T2" fmla="*/ 14 w 28"/>
                <a:gd name="T3" fmla="*/ 34 h 72"/>
                <a:gd name="T4" fmla="*/ 28 w 28"/>
                <a:gd name="T5" fmla="*/ 0 h 72"/>
              </a:gdLst>
              <a:ahLst/>
              <a:cxnLst>
                <a:cxn ang="0">
                  <a:pos x="T0" y="T1"/>
                </a:cxn>
                <a:cxn ang="0">
                  <a:pos x="T2" y="T3"/>
                </a:cxn>
                <a:cxn ang="0">
                  <a:pos x="T4" y="T5"/>
                </a:cxn>
              </a:cxnLst>
              <a:rect l="0" t="0" r="r" b="b"/>
              <a:pathLst>
                <a:path w="28" h="72">
                  <a:moveTo>
                    <a:pt x="0" y="72"/>
                  </a:moveTo>
                  <a:lnTo>
                    <a:pt x="14" y="3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91" name="Line 253"/>
            <p:cNvSpPr>
              <a:spLocks noChangeAspect="1" noChangeShapeType="1"/>
            </p:cNvSpPr>
            <p:nvPr/>
          </p:nvSpPr>
          <p:spPr bwMode="auto">
            <a:xfrm flipV="1">
              <a:off x="1444"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92" name="Line 254"/>
            <p:cNvSpPr>
              <a:spLocks noChangeAspect="1" noChangeShapeType="1"/>
            </p:cNvSpPr>
            <p:nvPr/>
          </p:nvSpPr>
          <p:spPr bwMode="auto">
            <a:xfrm flipV="1">
              <a:off x="1462"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93" name="Freeform 255"/>
            <p:cNvSpPr>
              <a:spLocks noChangeAspect="1"/>
            </p:cNvSpPr>
            <p:nvPr/>
          </p:nvSpPr>
          <p:spPr bwMode="auto">
            <a:xfrm>
              <a:off x="1480" y="945"/>
              <a:ext cx="22" cy="40"/>
            </a:xfrm>
            <a:custGeom>
              <a:avLst/>
              <a:gdLst>
                <a:gd name="T0" fmla="*/ 0 w 29"/>
                <a:gd name="T1" fmla="*/ 72 h 72"/>
                <a:gd name="T2" fmla="*/ 15 w 29"/>
                <a:gd name="T3" fmla="*/ 34 h 72"/>
                <a:gd name="T4" fmla="*/ 29 w 29"/>
                <a:gd name="T5" fmla="*/ 0 h 72"/>
              </a:gdLst>
              <a:ahLst/>
              <a:cxnLst>
                <a:cxn ang="0">
                  <a:pos x="T0" y="T1"/>
                </a:cxn>
                <a:cxn ang="0">
                  <a:pos x="T2" y="T3"/>
                </a:cxn>
                <a:cxn ang="0">
                  <a:pos x="T4" y="T5"/>
                </a:cxn>
              </a:cxnLst>
              <a:rect l="0" t="0" r="r" b="b"/>
              <a:pathLst>
                <a:path w="29" h="72">
                  <a:moveTo>
                    <a:pt x="0" y="72"/>
                  </a:moveTo>
                  <a:lnTo>
                    <a:pt x="15"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94" name="Line 256"/>
            <p:cNvSpPr>
              <a:spLocks noChangeAspect="1" noChangeShapeType="1"/>
            </p:cNvSpPr>
            <p:nvPr/>
          </p:nvSpPr>
          <p:spPr bwMode="auto">
            <a:xfrm flipV="1">
              <a:off x="1502"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95" name="Freeform 257"/>
            <p:cNvSpPr>
              <a:spLocks noChangeAspect="1"/>
            </p:cNvSpPr>
            <p:nvPr/>
          </p:nvSpPr>
          <p:spPr bwMode="auto">
            <a:xfrm>
              <a:off x="1520" y="872"/>
              <a:ext cx="22" cy="35"/>
            </a:xfrm>
            <a:custGeom>
              <a:avLst/>
              <a:gdLst>
                <a:gd name="T0" fmla="*/ 0 w 29"/>
                <a:gd name="T1" fmla="*/ 62 h 62"/>
                <a:gd name="T2" fmla="*/ 14 w 29"/>
                <a:gd name="T3" fmla="*/ 28 h 62"/>
                <a:gd name="T4" fmla="*/ 29 w 29"/>
                <a:gd name="T5" fmla="*/ 0 h 62"/>
              </a:gdLst>
              <a:ahLst/>
              <a:cxnLst>
                <a:cxn ang="0">
                  <a:pos x="T0" y="T1"/>
                </a:cxn>
                <a:cxn ang="0">
                  <a:pos x="T2" y="T3"/>
                </a:cxn>
                <a:cxn ang="0">
                  <a:pos x="T4" y="T5"/>
                </a:cxn>
              </a:cxnLst>
              <a:rect l="0" t="0" r="r" b="b"/>
              <a:pathLst>
                <a:path w="29" h="62">
                  <a:moveTo>
                    <a:pt x="0" y="62"/>
                  </a:moveTo>
                  <a:lnTo>
                    <a:pt x="14" y="28"/>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96" name="Line 258"/>
            <p:cNvSpPr>
              <a:spLocks noChangeAspect="1" noChangeShapeType="1"/>
            </p:cNvSpPr>
            <p:nvPr/>
          </p:nvSpPr>
          <p:spPr bwMode="auto">
            <a:xfrm flipV="1">
              <a:off x="1542"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97" name="Line 259"/>
            <p:cNvSpPr>
              <a:spLocks noChangeAspect="1" noChangeShapeType="1"/>
            </p:cNvSpPr>
            <p:nvPr/>
          </p:nvSpPr>
          <p:spPr bwMode="auto">
            <a:xfrm flipV="1">
              <a:off x="1560"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98" name="Freeform 260"/>
            <p:cNvSpPr>
              <a:spLocks noChangeAspect="1"/>
            </p:cNvSpPr>
            <p:nvPr/>
          </p:nvSpPr>
          <p:spPr bwMode="auto">
            <a:xfrm>
              <a:off x="1578" y="769"/>
              <a:ext cx="22" cy="33"/>
            </a:xfrm>
            <a:custGeom>
              <a:avLst/>
              <a:gdLst>
                <a:gd name="T0" fmla="*/ 0 w 29"/>
                <a:gd name="T1" fmla="*/ 58 h 58"/>
                <a:gd name="T2" fmla="*/ 14 w 29"/>
                <a:gd name="T3" fmla="*/ 29 h 58"/>
                <a:gd name="T4" fmla="*/ 29 w 29"/>
                <a:gd name="T5" fmla="*/ 0 h 58"/>
              </a:gdLst>
              <a:ahLst/>
              <a:cxnLst>
                <a:cxn ang="0">
                  <a:pos x="T0" y="T1"/>
                </a:cxn>
                <a:cxn ang="0">
                  <a:pos x="T2" y="T3"/>
                </a:cxn>
                <a:cxn ang="0">
                  <a:pos x="T4" y="T5"/>
                </a:cxn>
              </a:cxnLst>
              <a:rect l="0" t="0" r="r" b="b"/>
              <a:pathLst>
                <a:path w="29" h="58">
                  <a:moveTo>
                    <a:pt x="0" y="58"/>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99" name="Line 261"/>
            <p:cNvSpPr>
              <a:spLocks noChangeAspect="1" noChangeShapeType="1"/>
            </p:cNvSpPr>
            <p:nvPr/>
          </p:nvSpPr>
          <p:spPr bwMode="auto">
            <a:xfrm flipV="1">
              <a:off x="1600"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00" name="Freeform 262"/>
            <p:cNvSpPr>
              <a:spLocks noChangeAspect="1"/>
            </p:cNvSpPr>
            <p:nvPr/>
          </p:nvSpPr>
          <p:spPr bwMode="auto">
            <a:xfrm>
              <a:off x="1618" y="712"/>
              <a:ext cx="21" cy="27"/>
            </a:xfrm>
            <a:custGeom>
              <a:avLst/>
              <a:gdLst>
                <a:gd name="T0" fmla="*/ 0 w 28"/>
                <a:gd name="T1" fmla="*/ 48 h 48"/>
                <a:gd name="T2" fmla="*/ 14 w 28"/>
                <a:gd name="T3" fmla="*/ 24 h 48"/>
                <a:gd name="T4" fmla="*/ 28 w 28"/>
                <a:gd name="T5" fmla="*/ 0 h 48"/>
              </a:gdLst>
              <a:ahLst/>
              <a:cxnLst>
                <a:cxn ang="0">
                  <a:pos x="T0" y="T1"/>
                </a:cxn>
                <a:cxn ang="0">
                  <a:pos x="T2" y="T3"/>
                </a:cxn>
                <a:cxn ang="0">
                  <a:pos x="T4" y="T5"/>
                </a:cxn>
              </a:cxnLst>
              <a:rect l="0" t="0" r="r" b="b"/>
              <a:pathLst>
                <a:path w="28" h="48">
                  <a:moveTo>
                    <a:pt x="0" y="48"/>
                  </a:moveTo>
                  <a:lnTo>
                    <a:pt x="14" y="2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01" name="Freeform 263"/>
            <p:cNvSpPr>
              <a:spLocks noChangeAspect="1"/>
            </p:cNvSpPr>
            <p:nvPr/>
          </p:nvSpPr>
          <p:spPr bwMode="auto">
            <a:xfrm>
              <a:off x="1639" y="686"/>
              <a:ext cx="18" cy="26"/>
            </a:xfrm>
            <a:custGeom>
              <a:avLst/>
              <a:gdLst>
                <a:gd name="T0" fmla="*/ 0 w 24"/>
                <a:gd name="T1" fmla="*/ 47 h 47"/>
                <a:gd name="T2" fmla="*/ 10 w 24"/>
                <a:gd name="T3" fmla="*/ 24 h 47"/>
                <a:gd name="T4" fmla="*/ 24 w 24"/>
                <a:gd name="T5" fmla="*/ 0 h 47"/>
              </a:gdLst>
              <a:ahLst/>
              <a:cxnLst>
                <a:cxn ang="0">
                  <a:pos x="T0" y="T1"/>
                </a:cxn>
                <a:cxn ang="0">
                  <a:pos x="T2" y="T3"/>
                </a:cxn>
                <a:cxn ang="0">
                  <a:pos x="T4" y="T5"/>
                </a:cxn>
              </a:cxnLst>
              <a:rect l="0" t="0" r="r" b="b"/>
              <a:pathLst>
                <a:path w="24" h="47">
                  <a:moveTo>
                    <a:pt x="0" y="47"/>
                  </a:moveTo>
                  <a:lnTo>
                    <a:pt x="10" y="2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02" name="Freeform 264"/>
            <p:cNvSpPr>
              <a:spLocks noChangeAspect="1"/>
            </p:cNvSpPr>
            <p:nvPr/>
          </p:nvSpPr>
          <p:spPr bwMode="auto">
            <a:xfrm>
              <a:off x="1657" y="664"/>
              <a:ext cx="21" cy="22"/>
            </a:xfrm>
            <a:custGeom>
              <a:avLst/>
              <a:gdLst>
                <a:gd name="T0" fmla="*/ 0 w 29"/>
                <a:gd name="T1" fmla="*/ 39 h 39"/>
                <a:gd name="T2" fmla="*/ 15 w 29"/>
                <a:gd name="T3" fmla="*/ 19 h 39"/>
                <a:gd name="T4" fmla="*/ 29 w 29"/>
                <a:gd name="T5" fmla="*/ 0 h 39"/>
              </a:gdLst>
              <a:ahLst/>
              <a:cxnLst>
                <a:cxn ang="0">
                  <a:pos x="T0" y="T1"/>
                </a:cxn>
                <a:cxn ang="0">
                  <a:pos x="T2" y="T3"/>
                </a:cxn>
                <a:cxn ang="0">
                  <a:pos x="T4" y="T5"/>
                </a:cxn>
              </a:cxnLst>
              <a:rect l="0" t="0" r="r" b="b"/>
              <a:pathLst>
                <a:path w="29" h="39">
                  <a:moveTo>
                    <a:pt x="0" y="39"/>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03" name="Freeform 265"/>
            <p:cNvSpPr>
              <a:spLocks noChangeAspect="1"/>
            </p:cNvSpPr>
            <p:nvPr/>
          </p:nvSpPr>
          <p:spPr bwMode="auto">
            <a:xfrm>
              <a:off x="1678" y="643"/>
              <a:ext cx="18" cy="21"/>
            </a:xfrm>
            <a:custGeom>
              <a:avLst/>
              <a:gdLst>
                <a:gd name="T0" fmla="*/ 0 w 24"/>
                <a:gd name="T1" fmla="*/ 38 h 38"/>
                <a:gd name="T2" fmla="*/ 15 w 24"/>
                <a:gd name="T3" fmla="*/ 19 h 38"/>
                <a:gd name="T4" fmla="*/ 24 w 24"/>
                <a:gd name="T5" fmla="*/ 0 h 38"/>
              </a:gdLst>
              <a:ahLst/>
              <a:cxnLst>
                <a:cxn ang="0">
                  <a:pos x="T0" y="T1"/>
                </a:cxn>
                <a:cxn ang="0">
                  <a:pos x="T2" y="T3"/>
                </a:cxn>
                <a:cxn ang="0">
                  <a:pos x="T4" y="T5"/>
                </a:cxn>
              </a:cxnLst>
              <a:rect l="0" t="0" r="r" b="b"/>
              <a:pathLst>
                <a:path w="24" h="38">
                  <a:moveTo>
                    <a:pt x="0" y="38"/>
                  </a:moveTo>
                  <a:lnTo>
                    <a:pt x="15" y="19"/>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04" name="Freeform 266"/>
            <p:cNvSpPr>
              <a:spLocks noChangeAspect="1"/>
            </p:cNvSpPr>
            <p:nvPr/>
          </p:nvSpPr>
          <p:spPr bwMode="auto">
            <a:xfrm>
              <a:off x="1696" y="626"/>
              <a:ext cx="18" cy="17"/>
            </a:xfrm>
            <a:custGeom>
              <a:avLst/>
              <a:gdLst>
                <a:gd name="T0" fmla="*/ 0 w 24"/>
                <a:gd name="T1" fmla="*/ 29 h 29"/>
                <a:gd name="T2" fmla="*/ 10 w 24"/>
                <a:gd name="T3" fmla="*/ 14 h 29"/>
                <a:gd name="T4" fmla="*/ 24 w 24"/>
                <a:gd name="T5" fmla="*/ 0 h 29"/>
              </a:gdLst>
              <a:ahLst/>
              <a:cxnLst>
                <a:cxn ang="0">
                  <a:pos x="T0" y="T1"/>
                </a:cxn>
                <a:cxn ang="0">
                  <a:pos x="T2" y="T3"/>
                </a:cxn>
                <a:cxn ang="0">
                  <a:pos x="T4" y="T5"/>
                </a:cxn>
              </a:cxnLst>
              <a:rect l="0" t="0" r="r" b="b"/>
              <a:pathLst>
                <a:path w="24" h="29">
                  <a:moveTo>
                    <a:pt x="0" y="29"/>
                  </a:moveTo>
                  <a:lnTo>
                    <a:pt x="10" y="1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05" name="Freeform 267"/>
            <p:cNvSpPr>
              <a:spLocks noChangeAspect="1"/>
            </p:cNvSpPr>
            <p:nvPr/>
          </p:nvSpPr>
          <p:spPr bwMode="auto">
            <a:xfrm>
              <a:off x="1714" y="610"/>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06" name="Line 268"/>
            <p:cNvSpPr>
              <a:spLocks noChangeAspect="1" noChangeShapeType="1"/>
            </p:cNvSpPr>
            <p:nvPr/>
          </p:nvSpPr>
          <p:spPr bwMode="auto">
            <a:xfrm flipV="1">
              <a:off x="1736"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07" name="Freeform 269"/>
            <p:cNvSpPr>
              <a:spLocks noChangeAspect="1"/>
            </p:cNvSpPr>
            <p:nvPr/>
          </p:nvSpPr>
          <p:spPr bwMode="auto">
            <a:xfrm>
              <a:off x="1754" y="591"/>
              <a:ext cx="22" cy="8"/>
            </a:xfrm>
            <a:custGeom>
              <a:avLst/>
              <a:gdLst>
                <a:gd name="T0" fmla="*/ 0 w 29"/>
                <a:gd name="T1" fmla="*/ 14 h 14"/>
                <a:gd name="T2" fmla="*/ 14 w 29"/>
                <a:gd name="T3" fmla="*/ 4 h 14"/>
                <a:gd name="T4" fmla="*/ 29 w 29"/>
                <a:gd name="T5" fmla="*/ 0 h 14"/>
              </a:gdLst>
              <a:ahLst/>
              <a:cxnLst>
                <a:cxn ang="0">
                  <a:pos x="T0" y="T1"/>
                </a:cxn>
                <a:cxn ang="0">
                  <a:pos x="T2" y="T3"/>
                </a:cxn>
                <a:cxn ang="0">
                  <a:pos x="T4" y="T5"/>
                </a:cxn>
              </a:cxnLst>
              <a:rect l="0" t="0" r="r" b="b"/>
              <a:pathLst>
                <a:path w="29" h="14">
                  <a:moveTo>
                    <a:pt x="0" y="14"/>
                  </a:moveTo>
                  <a:lnTo>
                    <a:pt x="14" y="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08" name="Freeform 270"/>
            <p:cNvSpPr>
              <a:spLocks noChangeAspect="1"/>
            </p:cNvSpPr>
            <p:nvPr/>
          </p:nvSpPr>
          <p:spPr bwMode="auto">
            <a:xfrm>
              <a:off x="1776" y="586"/>
              <a:ext cx="18" cy="5"/>
            </a:xfrm>
            <a:custGeom>
              <a:avLst/>
              <a:gdLst>
                <a:gd name="T0" fmla="*/ 0 w 24"/>
                <a:gd name="T1" fmla="*/ 10 h 10"/>
                <a:gd name="T2" fmla="*/ 14 w 24"/>
                <a:gd name="T3" fmla="*/ 5 h 10"/>
                <a:gd name="T4" fmla="*/ 24 w 24"/>
                <a:gd name="T5" fmla="*/ 0 h 10"/>
              </a:gdLst>
              <a:ahLst/>
              <a:cxnLst>
                <a:cxn ang="0">
                  <a:pos x="T0" y="T1"/>
                </a:cxn>
                <a:cxn ang="0">
                  <a:pos x="T2" y="T3"/>
                </a:cxn>
                <a:cxn ang="0">
                  <a:pos x="T4" y="T5"/>
                </a:cxn>
              </a:cxnLst>
              <a:rect l="0" t="0" r="r" b="b"/>
              <a:pathLst>
                <a:path w="24" h="10">
                  <a:moveTo>
                    <a:pt x="0" y="10"/>
                  </a:moveTo>
                  <a:lnTo>
                    <a:pt x="14" y="5"/>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09" name="Freeform 271"/>
            <p:cNvSpPr>
              <a:spLocks noChangeAspect="1"/>
            </p:cNvSpPr>
            <p:nvPr/>
          </p:nvSpPr>
          <p:spPr bwMode="auto">
            <a:xfrm>
              <a:off x="1794" y="586"/>
              <a:ext cx="18" cy="0"/>
            </a:xfrm>
            <a:custGeom>
              <a:avLst/>
              <a:gdLst>
                <a:gd name="T0" fmla="*/ 0 w 24"/>
                <a:gd name="T1" fmla="*/ 9 w 24"/>
                <a:gd name="T2" fmla="*/ 24 w 24"/>
              </a:gdLst>
              <a:ahLst/>
              <a:cxnLst>
                <a:cxn ang="0">
                  <a:pos x="T0" y="0"/>
                </a:cxn>
                <a:cxn ang="0">
                  <a:pos x="T1" y="0"/>
                </a:cxn>
                <a:cxn ang="0">
                  <a:pos x="T2" y="0"/>
                </a:cxn>
              </a:cxnLst>
              <a:rect l="0" t="0" r="r" b="b"/>
              <a:pathLst>
                <a:path w="24">
                  <a:moveTo>
                    <a:pt x="0" y="0"/>
                  </a:moveTo>
                  <a:lnTo>
                    <a:pt x="9"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10" name="Freeform 272"/>
            <p:cNvSpPr>
              <a:spLocks noChangeAspect="1"/>
            </p:cNvSpPr>
            <p:nvPr/>
          </p:nvSpPr>
          <p:spPr bwMode="auto">
            <a:xfrm>
              <a:off x="1812" y="586"/>
              <a:ext cx="21" cy="0"/>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11" name="Freeform 273"/>
            <p:cNvSpPr>
              <a:spLocks noChangeAspect="1"/>
            </p:cNvSpPr>
            <p:nvPr/>
          </p:nvSpPr>
          <p:spPr bwMode="auto">
            <a:xfrm>
              <a:off x="1833" y="586"/>
              <a:ext cx="18" cy="5"/>
            </a:xfrm>
            <a:custGeom>
              <a:avLst/>
              <a:gdLst>
                <a:gd name="T0" fmla="*/ 0 w 24"/>
                <a:gd name="T1" fmla="*/ 0 h 10"/>
                <a:gd name="T2" fmla="*/ 10 w 24"/>
                <a:gd name="T3" fmla="*/ 5 h 10"/>
                <a:gd name="T4" fmla="*/ 24 w 24"/>
                <a:gd name="T5" fmla="*/ 10 h 10"/>
              </a:gdLst>
              <a:ahLst/>
              <a:cxnLst>
                <a:cxn ang="0">
                  <a:pos x="T0" y="T1"/>
                </a:cxn>
                <a:cxn ang="0">
                  <a:pos x="T2" y="T3"/>
                </a:cxn>
                <a:cxn ang="0">
                  <a:pos x="T4" y="T5"/>
                </a:cxn>
              </a:cxnLst>
              <a:rect l="0" t="0" r="r" b="b"/>
              <a:pathLst>
                <a:path w="24" h="10">
                  <a:moveTo>
                    <a:pt x="0" y="0"/>
                  </a:moveTo>
                  <a:lnTo>
                    <a:pt x="10" y="5"/>
                  </a:lnTo>
                  <a:lnTo>
                    <a:pt x="24"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12" name="Freeform 274"/>
            <p:cNvSpPr>
              <a:spLocks noChangeAspect="1"/>
            </p:cNvSpPr>
            <p:nvPr/>
          </p:nvSpPr>
          <p:spPr bwMode="auto">
            <a:xfrm>
              <a:off x="1851" y="591"/>
              <a:ext cx="22" cy="8"/>
            </a:xfrm>
            <a:custGeom>
              <a:avLst/>
              <a:gdLst>
                <a:gd name="T0" fmla="*/ 0 w 29"/>
                <a:gd name="T1" fmla="*/ 0 h 14"/>
                <a:gd name="T2" fmla="*/ 15 w 29"/>
                <a:gd name="T3" fmla="*/ 4 h 14"/>
                <a:gd name="T4" fmla="*/ 29 w 29"/>
                <a:gd name="T5" fmla="*/ 14 h 14"/>
              </a:gdLst>
              <a:ahLst/>
              <a:cxnLst>
                <a:cxn ang="0">
                  <a:pos x="T0" y="T1"/>
                </a:cxn>
                <a:cxn ang="0">
                  <a:pos x="T2" y="T3"/>
                </a:cxn>
                <a:cxn ang="0">
                  <a:pos x="T4" y="T5"/>
                </a:cxn>
              </a:cxnLst>
              <a:rect l="0" t="0" r="r" b="b"/>
              <a:pathLst>
                <a:path w="29" h="14">
                  <a:moveTo>
                    <a:pt x="0" y="0"/>
                  </a:moveTo>
                  <a:lnTo>
                    <a:pt x="15" y="4"/>
                  </a:lnTo>
                  <a:lnTo>
                    <a:pt x="29" y="1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13" name="Line 275"/>
            <p:cNvSpPr>
              <a:spLocks noChangeAspect="1" noChangeShapeType="1"/>
            </p:cNvSpPr>
            <p:nvPr/>
          </p:nvSpPr>
          <p:spPr bwMode="auto">
            <a:xfrm>
              <a:off x="1873"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14" name="Freeform 276"/>
            <p:cNvSpPr>
              <a:spLocks noChangeAspect="1"/>
            </p:cNvSpPr>
            <p:nvPr/>
          </p:nvSpPr>
          <p:spPr bwMode="auto">
            <a:xfrm>
              <a:off x="1891" y="610"/>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15" name="Freeform 277"/>
            <p:cNvSpPr>
              <a:spLocks noChangeAspect="1"/>
            </p:cNvSpPr>
            <p:nvPr/>
          </p:nvSpPr>
          <p:spPr bwMode="auto">
            <a:xfrm>
              <a:off x="1913" y="626"/>
              <a:ext cx="18" cy="17"/>
            </a:xfrm>
            <a:custGeom>
              <a:avLst/>
              <a:gdLst>
                <a:gd name="T0" fmla="*/ 0 w 24"/>
                <a:gd name="T1" fmla="*/ 0 h 29"/>
                <a:gd name="T2" fmla="*/ 14 w 24"/>
                <a:gd name="T3" fmla="*/ 14 h 29"/>
                <a:gd name="T4" fmla="*/ 24 w 24"/>
                <a:gd name="T5" fmla="*/ 29 h 29"/>
              </a:gdLst>
              <a:ahLst/>
              <a:cxnLst>
                <a:cxn ang="0">
                  <a:pos x="T0" y="T1"/>
                </a:cxn>
                <a:cxn ang="0">
                  <a:pos x="T2" y="T3"/>
                </a:cxn>
                <a:cxn ang="0">
                  <a:pos x="T4" y="T5"/>
                </a:cxn>
              </a:cxnLst>
              <a:rect l="0" t="0" r="r" b="b"/>
              <a:pathLst>
                <a:path w="24" h="29">
                  <a:moveTo>
                    <a:pt x="0" y="0"/>
                  </a:moveTo>
                  <a:lnTo>
                    <a:pt x="14" y="14"/>
                  </a:lnTo>
                  <a:lnTo>
                    <a:pt x="24"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16" name="Freeform 278"/>
            <p:cNvSpPr>
              <a:spLocks noChangeAspect="1"/>
            </p:cNvSpPr>
            <p:nvPr/>
          </p:nvSpPr>
          <p:spPr bwMode="auto">
            <a:xfrm>
              <a:off x="1931" y="643"/>
              <a:ext cx="18" cy="21"/>
            </a:xfrm>
            <a:custGeom>
              <a:avLst/>
              <a:gdLst>
                <a:gd name="T0" fmla="*/ 0 w 24"/>
                <a:gd name="T1" fmla="*/ 0 h 38"/>
                <a:gd name="T2" fmla="*/ 9 w 24"/>
                <a:gd name="T3" fmla="*/ 19 h 38"/>
                <a:gd name="T4" fmla="*/ 24 w 24"/>
                <a:gd name="T5" fmla="*/ 38 h 38"/>
              </a:gdLst>
              <a:ahLst/>
              <a:cxnLst>
                <a:cxn ang="0">
                  <a:pos x="T0" y="T1"/>
                </a:cxn>
                <a:cxn ang="0">
                  <a:pos x="T2" y="T3"/>
                </a:cxn>
                <a:cxn ang="0">
                  <a:pos x="T4" y="T5"/>
                </a:cxn>
              </a:cxnLst>
              <a:rect l="0" t="0" r="r" b="b"/>
              <a:pathLst>
                <a:path w="24" h="38">
                  <a:moveTo>
                    <a:pt x="0" y="0"/>
                  </a:moveTo>
                  <a:lnTo>
                    <a:pt x="9" y="19"/>
                  </a:lnTo>
                  <a:lnTo>
                    <a:pt x="24" y="3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17" name="Freeform 279"/>
            <p:cNvSpPr>
              <a:spLocks noChangeAspect="1"/>
            </p:cNvSpPr>
            <p:nvPr/>
          </p:nvSpPr>
          <p:spPr bwMode="auto">
            <a:xfrm>
              <a:off x="1949" y="664"/>
              <a:ext cx="21" cy="22"/>
            </a:xfrm>
            <a:custGeom>
              <a:avLst/>
              <a:gdLst>
                <a:gd name="T0" fmla="*/ 0 w 29"/>
                <a:gd name="T1" fmla="*/ 0 h 39"/>
                <a:gd name="T2" fmla="*/ 14 w 29"/>
                <a:gd name="T3" fmla="*/ 19 h 39"/>
                <a:gd name="T4" fmla="*/ 29 w 29"/>
                <a:gd name="T5" fmla="*/ 39 h 39"/>
              </a:gdLst>
              <a:ahLst/>
              <a:cxnLst>
                <a:cxn ang="0">
                  <a:pos x="T0" y="T1"/>
                </a:cxn>
                <a:cxn ang="0">
                  <a:pos x="T2" y="T3"/>
                </a:cxn>
                <a:cxn ang="0">
                  <a:pos x="T4" y="T5"/>
                </a:cxn>
              </a:cxnLst>
              <a:rect l="0" t="0" r="r" b="b"/>
              <a:pathLst>
                <a:path w="29" h="39">
                  <a:moveTo>
                    <a:pt x="0" y="0"/>
                  </a:moveTo>
                  <a:lnTo>
                    <a:pt x="14" y="19"/>
                  </a:lnTo>
                  <a:lnTo>
                    <a:pt x="29" y="3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18" name="Freeform 280"/>
            <p:cNvSpPr>
              <a:spLocks noChangeAspect="1"/>
            </p:cNvSpPr>
            <p:nvPr/>
          </p:nvSpPr>
          <p:spPr bwMode="auto">
            <a:xfrm>
              <a:off x="1970" y="686"/>
              <a:ext cx="18" cy="26"/>
            </a:xfrm>
            <a:custGeom>
              <a:avLst/>
              <a:gdLst>
                <a:gd name="T0" fmla="*/ 0 w 24"/>
                <a:gd name="T1" fmla="*/ 0 h 47"/>
                <a:gd name="T2" fmla="*/ 9 w 24"/>
                <a:gd name="T3" fmla="*/ 24 h 47"/>
                <a:gd name="T4" fmla="*/ 24 w 24"/>
                <a:gd name="T5" fmla="*/ 47 h 47"/>
              </a:gdLst>
              <a:ahLst/>
              <a:cxnLst>
                <a:cxn ang="0">
                  <a:pos x="T0" y="T1"/>
                </a:cxn>
                <a:cxn ang="0">
                  <a:pos x="T2" y="T3"/>
                </a:cxn>
                <a:cxn ang="0">
                  <a:pos x="T4" y="T5"/>
                </a:cxn>
              </a:cxnLst>
              <a:rect l="0" t="0" r="r" b="b"/>
              <a:pathLst>
                <a:path w="24" h="47">
                  <a:moveTo>
                    <a:pt x="0" y="0"/>
                  </a:moveTo>
                  <a:lnTo>
                    <a:pt x="9" y="24"/>
                  </a:lnTo>
                  <a:lnTo>
                    <a:pt x="24" y="4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19" name="Freeform 281"/>
            <p:cNvSpPr>
              <a:spLocks noChangeAspect="1"/>
            </p:cNvSpPr>
            <p:nvPr/>
          </p:nvSpPr>
          <p:spPr bwMode="auto">
            <a:xfrm>
              <a:off x="1988" y="712"/>
              <a:ext cx="21" cy="27"/>
            </a:xfrm>
            <a:custGeom>
              <a:avLst/>
              <a:gdLst>
                <a:gd name="T0" fmla="*/ 0 w 28"/>
                <a:gd name="T1" fmla="*/ 0 h 48"/>
                <a:gd name="T2" fmla="*/ 14 w 28"/>
                <a:gd name="T3" fmla="*/ 24 h 48"/>
                <a:gd name="T4" fmla="*/ 28 w 28"/>
                <a:gd name="T5" fmla="*/ 48 h 48"/>
              </a:gdLst>
              <a:ahLst/>
              <a:cxnLst>
                <a:cxn ang="0">
                  <a:pos x="T0" y="T1"/>
                </a:cxn>
                <a:cxn ang="0">
                  <a:pos x="T2" y="T3"/>
                </a:cxn>
                <a:cxn ang="0">
                  <a:pos x="T4" y="T5"/>
                </a:cxn>
              </a:cxnLst>
              <a:rect l="0" t="0" r="r" b="b"/>
              <a:pathLst>
                <a:path w="28" h="48">
                  <a:moveTo>
                    <a:pt x="0" y="0"/>
                  </a:moveTo>
                  <a:lnTo>
                    <a:pt x="14" y="24"/>
                  </a:lnTo>
                  <a:lnTo>
                    <a:pt x="28"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20" name="Line 282"/>
            <p:cNvSpPr>
              <a:spLocks noChangeAspect="1" noChangeShapeType="1"/>
            </p:cNvSpPr>
            <p:nvPr/>
          </p:nvSpPr>
          <p:spPr bwMode="auto">
            <a:xfrm>
              <a:off x="2009"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21" name="Freeform 283"/>
            <p:cNvSpPr>
              <a:spLocks noChangeAspect="1"/>
            </p:cNvSpPr>
            <p:nvPr/>
          </p:nvSpPr>
          <p:spPr bwMode="auto">
            <a:xfrm>
              <a:off x="2027" y="769"/>
              <a:ext cx="22" cy="33"/>
            </a:xfrm>
            <a:custGeom>
              <a:avLst/>
              <a:gdLst>
                <a:gd name="T0" fmla="*/ 0 w 29"/>
                <a:gd name="T1" fmla="*/ 0 h 58"/>
                <a:gd name="T2" fmla="*/ 15 w 29"/>
                <a:gd name="T3" fmla="*/ 29 h 58"/>
                <a:gd name="T4" fmla="*/ 29 w 29"/>
                <a:gd name="T5" fmla="*/ 58 h 58"/>
              </a:gdLst>
              <a:ahLst/>
              <a:cxnLst>
                <a:cxn ang="0">
                  <a:pos x="T0" y="T1"/>
                </a:cxn>
                <a:cxn ang="0">
                  <a:pos x="T2" y="T3"/>
                </a:cxn>
                <a:cxn ang="0">
                  <a:pos x="T4" y="T5"/>
                </a:cxn>
              </a:cxnLst>
              <a:rect l="0" t="0" r="r" b="b"/>
              <a:pathLst>
                <a:path w="29" h="58">
                  <a:moveTo>
                    <a:pt x="0" y="0"/>
                  </a:moveTo>
                  <a:lnTo>
                    <a:pt x="15"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22" name="Line 284"/>
            <p:cNvSpPr>
              <a:spLocks noChangeAspect="1" noChangeShapeType="1"/>
            </p:cNvSpPr>
            <p:nvPr/>
          </p:nvSpPr>
          <p:spPr bwMode="auto">
            <a:xfrm>
              <a:off x="2049"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23" name="Line 285"/>
            <p:cNvSpPr>
              <a:spLocks noChangeAspect="1" noChangeShapeType="1"/>
            </p:cNvSpPr>
            <p:nvPr/>
          </p:nvSpPr>
          <p:spPr bwMode="auto">
            <a:xfrm>
              <a:off x="2067"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24" name="Freeform 286"/>
            <p:cNvSpPr>
              <a:spLocks noChangeAspect="1"/>
            </p:cNvSpPr>
            <p:nvPr/>
          </p:nvSpPr>
          <p:spPr bwMode="auto">
            <a:xfrm>
              <a:off x="2085" y="872"/>
              <a:ext cx="22" cy="35"/>
            </a:xfrm>
            <a:custGeom>
              <a:avLst/>
              <a:gdLst>
                <a:gd name="T0" fmla="*/ 0 w 29"/>
                <a:gd name="T1" fmla="*/ 0 h 62"/>
                <a:gd name="T2" fmla="*/ 15 w 29"/>
                <a:gd name="T3" fmla="*/ 28 h 62"/>
                <a:gd name="T4" fmla="*/ 29 w 29"/>
                <a:gd name="T5" fmla="*/ 62 h 62"/>
              </a:gdLst>
              <a:ahLst/>
              <a:cxnLst>
                <a:cxn ang="0">
                  <a:pos x="T0" y="T1"/>
                </a:cxn>
                <a:cxn ang="0">
                  <a:pos x="T2" y="T3"/>
                </a:cxn>
                <a:cxn ang="0">
                  <a:pos x="T4" y="T5"/>
                </a:cxn>
              </a:cxnLst>
              <a:rect l="0" t="0" r="r" b="b"/>
              <a:pathLst>
                <a:path w="29" h="62">
                  <a:moveTo>
                    <a:pt x="0" y="0"/>
                  </a:moveTo>
                  <a:lnTo>
                    <a:pt x="15" y="28"/>
                  </a:lnTo>
                  <a:lnTo>
                    <a:pt x="29" y="6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25" name="Line 287"/>
            <p:cNvSpPr>
              <a:spLocks noChangeAspect="1" noChangeShapeType="1"/>
            </p:cNvSpPr>
            <p:nvPr/>
          </p:nvSpPr>
          <p:spPr bwMode="auto">
            <a:xfrm>
              <a:off x="2107"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26" name="Freeform 288"/>
            <p:cNvSpPr>
              <a:spLocks noChangeAspect="1"/>
            </p:cNvSpPr>
            <p:nvPr/>
          </p:nvSpPr>
          <p:spPr bwMode="auto">
            <a:xfrm>
              <a:off x="2125" y="945"/>
              <a:ext cx="22" cy="40"/>
            </a:xfrm>
            <a:custGeom>
              <a:avLst/>
              <a:gdLst>
                <a:gd name="T0" fmla="*/ 0 w 29"/>
                <a:gd name="T1" fmla="*/ 0 h 72"/>
                <a:gd name="T2" fmla="*/ 14 w 29"/>
                <a:gd name="T3" fmla="*/ 34 h 72"/>
                <a:gd name="T4" fmla="*/ 29 w 29"/>
                <a:gd name="T5" fmla="*/ 72 h 72"/>
              </a:gdLst>
              <a:ahLst/>
              <a:cxnLst>
                <a:cxn ang="0">
                  <a:pos x="T0" y="T1"/>
                </a:cxn>
                <a:cxn ang="0">
                  <a:pos x="T2" y="T3"/>
                </a:cxn>
                <a:cxn ang="0">
                  <a:pos x="T4" y="T5"/>
                </a:cxn>
              </a:cxnLst>
              <a:rect l="0" t="0" r="r" b="b"/>
              <a:pathLst>
                <a:path w="29" h="72">
                  <a:moveTo>
                    <a:pt x="0" y="0"/>
                  </a:moveTo>
                  <a:lnTo>
                    <a:pt x="14" y="34"/>
                  </a:lnTo>
                  <a:lnTo>
                    <a:pt x="29"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27" name="Line 289"/>
            <p:cNvSpPr>
              <a:spLocks noChangeAspect="1" noChangeShapeType="1"/>
            </p:cNvSpPr>
            <p:nvPr/>
          </p:nvSpPr>
          <p:spPr bwMode="auto">
            <a:xfrm>
              <a:off x="2147"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28" name="Line 290"/>
            <p:cNvSpPr>
              <a:spLocks noChangeAspect="1" noChangeShapeType="1"/>
            </p:cNvSpPr>
            <p:nvPr/>
          </p:nvSpPr>
          <p:spPr bwMode="auto">
            <a:xfrm>
              <a:off x="2165"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29" name="Freeform 291"/>
            <p:cNvSpPr>
              <a:spLocks noChangeAspect="1"/>
            </p:cNvSpPr>
            <p:nvPr/>
          </p:nvSpPr>
          <p:spPr bwMode="auto">
            <a:xfrm>
              <a:off x="2183" y="1063"/>
              <a:ext cx="21" cy="41"/>
            </a:xfrm>
            <a:custGeom>
              <a:avLst/>
              <a:gdLst>
                <a:gd name="T0" fmla="*/ 0 w 28"/>
                <a:gd name="T1" fmla="*/ 0 h 72"/>
                <a:gd name="T2" fmla="*/ 14 w 28"/>
                <a:gd name="T3" fmla="*/ 34 h 72"/>
                <a:gd name="T4" fmla="*/ 28 w 28"/>
                <a:gd name="T5" fmla="*/ 72 h 72"/>
              </a:gdLst>
              <a:ahLst/>
              <a:cxnLst>
                <a:cxn ang="0">
                  <a:pos x="T0" y="T1"/>
                </a:cxn>
                <a:cxn ang="0">
                  <a:pos x="T2" y="T3"/>
                </a:cxn>
                <a:cxn ang="0">
                  <a:pos x="T4" y="T5"/>
                </a:cxn>
              </a:cxnLst>
              <a:rect l="0" t="0" r="r" b="b"/>
              <a:pathLst>
                <a:path w="28" h="72">
                  <a:moveTo>
                    <a:pt x="0" y="0"/>
                  </a:moveTo>
                  <a:lnTo>
                    <a:pt x="14" y="34"/>
                  </a:lnTo>
                  <a:lnTo>
                    <a:pt x="28"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0" name="Line 292"/>
            <p:cNvSpPr>
              <a:spLocks noChangeAspect="1" noChangeShapeType="1"/>
            </p:cNvSpPr>
            <p:nvPr/>
          </p:nvSpPr>
          <p:spPr bwMode="auto">
            <a:xfrm>
              <a:off x="2204"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1" name="Freeform 293"/>
            <p:cNvSpPr>
              <a:spLocks noChangeAspect="1"/>
            </p:cNvSpPr>
            <p:nvPr/>
          </p:nvSpPr>
          <p:spPr bwMode="auto">
            <a:xfrm>
              <a:off x="2222" y="1144"/>
              <a:ext cx="22"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2" name="Freeform 294"/>
            <p:cNvSpPr>
              <a:spLocks noChangeAspect="1"/>
            </p:cNvSpPr>
            <p:nvPr/>
          </p:nvSpPr>
          <p:spPr bwMode="auto">
            <a:xfrm>
              <a:off x="2244" y="1182"/>
              <a:ext cx="18" cy="40"/>
            </a:xfrm>
            <a:custGeom>
              <a:avLst/>
              <a:gdLst>
                <a:gd name="T0" fmla="*/ 0 w 24"/>
                <a:gd name="T1" fmla="*/ 0 h 72"/>
                <a:gd name="T2" fmla="*/ 10 w 24"/>
                <a:gd name="T3" fmla="*/ 34 h 72"/>
                <a:gd name="T4" fmla="*/ 24 w 24"/>
                <a:gd name="T5" fmla="*/ 72 h 72"/>
              </a:gdLst>
              <a:ahLst/>
              <a:cxnLst>
                <a:cxn ang="0">
                  <a:pos x="T0" y="T1"/>
                </a:cxn>
                <a:cxn ang="0">
                  <a:pos x="T2" y="T3"/>
                </a:cxn>
                <a:cxn ang="0">
                  <a:pos x="T4" y="T5"/>
                </a:cxn>
              </a:cxnLst>
              <a:rect l="0" t="0" r="r" b="b"/>
              <a:pathLst>
                <a:path w="24" h="72">
                  <a:moveTo>
                    <a:pt x="0" y="0"/>
                  </a:moveTo>
                  <a:lnTo>
                    <a:pt x="10" y="34"/>
                  </a:lnTo>
                  <a:lnTo>
                    <a:pt x="24"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3" name="Freeform 295"/>
            <p:cNvSpPr>
              <a:spLocks noChangeAspect="1"/>
            </p:cNvSpPr>
            <p:nvPr/>
          </p:nvSpPr>
          <p:spPr bwMode="auto">
            <a:xfrm>
              <a:off x="2262" y="1222"/>
              <a:ext cx="21"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4" name="Line 296"/>
            <p:cNvSpPr>
              <a:spLocks noChangeAspect="1" noChangeShapeType="1"/>
            </p:cNvSpPr>
            <p:nvPr/>
          </p:nvSpPr>
          <p:spPr bwMode="auto">
            <a:xfrm>
              <a:off x="2283"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5" name="Line 297"/>
            <p:cNvSpPr>
              <a:spLocks noChangeAspect="1" noChangeShapeType="1"/>
            </p:cNvSpPr>
            <p:nvPr/>
          </p:nvSpPr>
          <p:spPr bwMode="auto">
            <a:xfrm>
              <a:off x="2301"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6" name="Freeform 298"/>
            <p:cNvSpPr>
              <a:spLocks noChangeAspect="1"/>
            </p:cNvSpPr>
            <p:nvPr/>
          </p:nvSpPr>
          <p:spPr bwMode="auto">
            <a:xfrm>
              <a:off x="2319" y="1336"/>
              <a:ext cx="22" cy="38"/>
            </a:xfrm>
            <a:custGeom>
              <a:avLst/>
              <a:gdLst>
                <a:gd name="T0" fmla="*/ 0 w 29"/>
                <a:gd name="T1" fmla="*/ 0 h 67"/>
                <a:gd name="T2" fmla="*/ 14 w 29"/>
                <a:gd name="T3" fmla="*/ 33 h 67"/>
                <a:gd name="T4" fmla="*/ 29 w 29"/>
                <a:gd name="T5" fmla="*/ 67 h 67"/>
              </a:gdLst>
              <a:ahLst/>
              <a:cxnLst>
                <a:cxn ang="0">
                  <a:pos x="T0" y="T1"/>
                </a:cxn>
                <a:cxn ang="0">
                  <a:pos x="T2" y="T3"/>
                </a:cxn>
                <a:cxn ang="0">
                  <a:pos x="T4" y="T5"/>
                </a:cxn>
              </a:cxnLst>
              <a:rect l="0" t="0" r="r" b="b"/>
              <a:pathLst>
                <a:path w="29" h="67">
                  <a:moveTo>
                    <a:pt x="0" y="0"/>
                  </a:moveTo>
                  <a:lnTo>
                    <a:pt x="14" y="33"/>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7" name="Line 299"/>
            <p:cNvSpPr>
              <a:spLocks noChangeAspect="1" noChangeShapeType="1"/>
            </p:cNvSpPr>
            <p:nvPr/>
          </p:nvSpPr>
          <p:spPr bwMode="auto">
            <a:xfrm>
              <a:off x="2341"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8" name="Freeform 300"/>
            <p:cNvSpPr>
              <a:spLocks noChangeAspect="1"/>
            </p:cNvSpPr>
            <p:nvPr/>
          </p:nvSpPr>
          <p:spPr bwMode="auto">
            <a:xfrm>
              <a:off x="2359" y="1409"/>
              <a:ext cx="22" cy="32"/>
            </a:xfrm>
            <a:custGeom>
              <a:avLst/>
              <a:gdLst>
                <a:gd name="T0" fmla="*/ 0 w 29"/>
                <a:gd name="T1" fmla="*/ 0 h 58"/>
                <a:gd name="T2" fmla="*/ 14 w 29"/>
                <a:gd name="T3" fmla="*/ 29 h 58"/>
                <a:gd name="T4" fmla="*/ 29 w 29"/>
                <a:gd name="T5" fmla="*/ 58 h 58"/>
              </a:gdLst>
              <a:ahLst/>
              <a:cxnLst>
                <a:cxn ang="0">
                  <a:pos x="T0" y="T1"/>
                </a:cxn>
                <a:cxn ang="0">
                  <a:pos x="T2" y="T3"/>
                </a:cxn>
                <a:cxn ang="0">
                  <a:pos x="T4" y="T5"/>
                </a:cxn>
              </a:cxnLst>
              <a:rect l="0" t="0" r="r" b="b"/>
              <a:pathLst>
                <a:path w="29" h="58">
                  <a:moveTo>
                    <a:pt x="0" y="0"/>
                  </a:moveTo>
                  <a:lnTo>
                    <a:pt x="14"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9" name="Line 301"/>
            <p:cNvSpPr>
              <a:spLocks noChangeAspect="1" noChangeShapeType="1"/>
            </p:cNvSpPr>
            <p:nvPr/>
          </p:nvSpPr>
          <p:spPr bwMode="auto">
            <a:xfrm>
              <a:off x="2381"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0" name="Line 302"/>
            <p:cNvSpPr>
              <a:spLocks noChangeAspect="1" noChangeShapeType="1"/>
            </p:cNvSpPr>
            <p:nvPr/>
          </p:nvSpPr>
          <p:spPr bwMode="auto">
            <a:xfrm>
              <a:off x="2399"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1" name="Freeform 303"/>
            <p:cNvSpPr>
              <a:spLocks noChangeAspect="1"/>
            </p:cNvSpPr>
            <p:nvPr/>
          </p:nvSpPr>
          <p:spPr bwMode="auto">
            <a:xfrm>
              <a:off x="2416" y="1506"/>
              <a:ext cx="22" cy="30"/>
            </a:xfrm>
            <a:custGeom>
              <a:avLst/>
              <a:gdLst>
                <a:gd name="T0" fmla="*/ 0 w 29"/>
                <a:gd name="T1" fmla="*/ 0 h 53"/>
                <a:gd name="T2" fmla="*/ 15 w 29"/>
                <a:gd name="T3" fmla="*/ 29 h 53"/>
                <a:gd name="T4" fmla="*/ 29 w 29"/>
                <a:gd name="T5" fmla="*/ 53 h 53"/>
              </a:gdLst>
              <a:ahLst/>
              <a:cxnLst>
                <a:cxn ang="0">
                  <a:pos x="T0" y="T1"/>
                </a:cxn>
                <a:cxn ang="0">
                  <a:pos x="T2" y="T3"/>
                </a:cxn>
                <a:cxn ang="0">
                  <a:pos x="T4" y="T5"/>
                </a:cxn>
              </a:cxnLst>
              <a:rect l="0" t="0" r="r" b="b"/>
              <a:pathLst>
                <a:path w="29" h="53">
                  <a:moveTo>
                    <a:pt x="0" y="0"/>
                  </a:moveTo>
                  <a:lnTo>
                    <a:pt x="15" y="29"/>
                  </a:lnTo>
                  <a:lnTo>
                    <a:pt x="29" y="5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2" name="Line 304"/>
            <p:cNvSpPr>
              <a:spLocks noChangeAspect="1" noChangeShapeType="1"/>
            </p:cNvSpPr>
            <p:nvPr/>
          </p:nvSpPr>
          <p:spPr bwMode="auto">
            <a:xfrm>
              <a:off x="2438"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3" name="Freeform 305"/>
            <p:cNvSpPr>
              <a:spLocks noChangeAspect="1"/>
            </p:cNvSpPr>
            <p:nvPr/>
          </p:nvSpPr>
          <p:spPr bwMode="auto">
            <a:xfrm>
              <a:off x="2456" y="1566"/>
              <a:ext cx="22" cy="27"/>
            </a:xfrm>
            <a:custGeom>
              <a:avLst/>
              <a:gdLst>
                <a:gd name="T0" fmla="*/ 0 w 29"/>
                <a:gd name="T1" fmla="*/ 0 h 48"/>
                <a:gd name="T2" fmla="*/ 15 w 29"/>
                <a:gd name="T3" fmla="*/ 24 h 48"/>
                <a:gd name="T4" fmla="*/ 29 w 29"/>
                <a:gd name="T5" fmla="*/ 48 h 48"/>
              </a:gdLst>
              <a:ahLst/>
              <a:cxnLst>
                <a:cxn ang="0">
                  <a:pos x="T0" y="T1"/>
                </a:cxn>
                <a:cxn ang="0">
                  <a:pos x="T2" y="T3"/>
                </a:cxn>
                <a:cxn ang="0">
                  <a:pos x="T4" y="T5"/>
                </a:cxn>
              </a:cxnLst>
              <a:rect l="0" t="0" r="r" b="b"/>
              <a:pathLst>
                <a:path w="29" h="48">
                  <a:moveTo>
                    <a:pt x="0" y="0"/>
                  </a:moveTo>
                  <a:lnTo>
                    <a:pt x="15" y="24"/>
                  </a:lnTo>
                  <a:lnTo>
                    <a:pt x="29"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4" name="Line 306"/>
            <p:cNvSpPr>
              <a:spLocks noChangeAspect="1" noChangeShapeType="1"/>
            </p:cNvSpPr>
            <p:nvPr/>
          </p:nvSpPr>
          <p:spPr bwMode="auto">
            <a:xfrm>
              <a:off x="2478"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5" name="Freeform 307"/>
            <p:cNvSpPr>
              <a:spLocks noChangeAspect="1"/>
            </p:cNvSpPr>
            <p:nvPr/>
          </p:nvSpPr>
          <p:spPr bwMode="auto">
            <a:xfrm>
              <a:off x="2496" y="1617"/>
              <a:ext cx="22" cy="24"/>
            </a:xfrm>
            <a:custGeom>
              <a:avLst/>
              <a:gdLst>
                <a:gd name="T0" fmla="*/ 0 w 29"/>
                <a:gd name="T1" fmla="*/ 0 h 43"/>
                <a:gd name="T2" fmla="*/ 14 w 29"/>
                <a:gd name="T3" fmla="*/ 19 h 43"/>
                <a:gd name="T4" fmla="*/ 29 w 29"/>
                <a:gd name="T5" fmla="*/ 43 h 43"/>
              </a:gdLst>
              <a:ahLst/>
              <a:cxnLst>
                <a:cxn ang="0">
                  <a:pos x="T0" y="T1"/>
                </a:cxn>
                <a:cxn ang="0">
                  <a:pos x="T2" y="T3"/>
                </a:cxn>
                <a:cxn ang="0">
                  <a:pos x="T4" y="T5"/>
                </a:cxn>
              </a:cxnLst>
              <a:rect l="0" t="0" r="r" b="b"/>
              <a:pathLst>
                <a:path w="29" h="43">
                  <a:moveTo>
                    <a:pt x="0" y="0"/>
                  </a:moveTo>
                  <a:lnTo>
                    <a:pt x="14" y="19"/>
                  </a:lnTo>
                  <a:lnTo>
                    <a:pt x="29" y="4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6" name="Line 308"/>
            <p:cNvSpPr>
              <a:spLocks noChangeAspect="1" noChangeShapeType="1"/>
            </p:cNvSpPr>
            <p:nvPr/>
          </p:nvSpPr>
          <p:spPr bwMode="auto">
            <a:xfrm>
              <a:off x="2518"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7" name="Line 309"/>
            <p:cNvSpPr>
              <a:spLocks noChangeAspect="1" noChangeShapeType="1"/>
            </p:cNvSpPr>
            <p:nvPr/>
          </p:nvSpPr>
          <p:spPr bwMode="auto">
            <a:xfrm>
              <a:off x="2536"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8" name="Freeform 310"/>
            <p:cNvSpPr>
              <a:spLocks noChangeAspect="1"/>
            </p:cNvSpPr>
            <p:nvPr/>
          </p:nvSpPr>
          <p:spPr bwMode="auto">
            <a:xfrm>
              <a:off x="2554" y="1686"/>
              <a:ext cx="21" cy="20"/>
            </a:xfrm>
            <a:custGeom>
              <a:avLst/>
              <a:gdLst>
                <a:gd name="T0" fmla="*/ 0 w 29"/>
                <a:gd name="T1" fmla="*/ 0 h 34"/>
                <a:gd name="T2" fmla="*/ 14 w 29"/>
                <a:gd name="T3" fmla="*/ 20 h 34"/>
                <a:gd name="T4" fmla="*/ 29 w 29"/>
                <a:gd name="T5" fmla="*/ 34 h 34"/>
              </a:gdLst>
              <a:ahLst/>
              <a:cxnLst>
                <a:cxn ang="0">
                  <a:pos x="T0" y="T1"/>
                </a:cxn>
                <a:cxn ang="0">
                  <a:pos x="T2" y="T3"/>
                </a:cxn>
                <a:cxn ang="0">
                  <a:pos x="T4" y="T5"/>
                </a:cxn>
              </a:cxnLst>
              <a:rect l="0" t="0" r="r" b="b"/>
              <a:pathLst>
                <a:path w="29" h="34">
                  <a:moveTo>
                    <a:pt x="0" y="0"/>
                  </a:moveTo>
                  <a:lnTo>
                    <a:pt x="14" y="20"/>
                  </a:lnTo>
                  <a:lnTo>
                    <a:pt x="29" y="3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9" name="Line 311"/>
            <p:cNvSpPr>
              <a:spLocks noChangeAspect="1" noChangeShapeType="1"/>
            </p:cNvSpPr>
            <p:nvPr/>
          </p:nvSpPr>
          <p:spPr bwMode="auto">
            <a:xfrm>
              <a:off x="2575"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0" name="Freeform 312"/>
            <p:cNvSpPr>
              <a:spLocks noChangeAspect="1"/>
            </p:cNvSpPr>
            <p:nvPr/>
          </p:nvSpPr>
          <p:spPr bwMode="auto">
            <a:xfrm>
              <a:off x="2593" y="1725"/>
              <a:ext cx="21" cy="15"/>
            </a:xfrm>
            <a:custGeom>
              <a:avLst/>
              <a:gdLst>
                <a:gd name="T0" fmla="*/ 0 w 28"/>
                <a:gd name="T1" fmla="*/ 0 h 28"/>
                <a:gd name="T2" fmla="*/ 14 w 28"/>
                <a:gd name="T3" fmla="*/ 14 h 28"/>
                <a:gd name="T4" fmla="*/ 28 w 28"/>
                <a:gd name="T5" fmla="*/ 28 h 28"/>
              </a:gdLst>
              <a:ahLst/>
              <a:cxnLst>
                <a:cxn ang="0">
                  <a:pos x="T0" y="T1"/>
                </a:cxn>
                <a:cxn ang="0">
                  <a:pos x="T2" y="T3"/>
                </a:cxn>
                <a:cxn ang="0">
                  <a:pos x="T4" y="T5"/>
                </a:cxn>
              </a:cxnLst>
              <a:rect l="0" t="0" r="r" b="b"/>
              <a:pathLst>
                <a:path w="28" h="28">
                  <a:moveTo>
                    <a:pt x="0" y="0"/>
                  </a:moveTo>
                  <a:lnTo>
                    <a:pt x="14" y="14"/>
                  </a:lnTo>
                  <a:lnTo>
                    <a:pt x="28" y="2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1" name="Line 313"/>
            <p:cNvSpPr>
              <a:spLocks noChangeAspect="1" noChangeShapeType="1"/>
            </p:cNvSpPr>
            <p:nvPr/>
          </p:nvSpPr>
          <p:spPr bwMode="auto">
            <a:xfrm>
              <a:off x="2614"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2" name="Freeform 314"/>
            <p:cNvSpPr>
              <a:spLocks noChangeAspect="1"/>
            </p:cNvSpPr>
            <p:nvPr/>
          </p:nvSpPr>
          <p:spPr bwMode="auto">
            <a:xfrm>
              <a:off x="2632" y="1757"/>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3" name="Line 315"/>
            <p:cNvSpPr>
              <a:spLocks noChangeAspect="1" noChangeShapeType="1"/>
            </p:cNvSpPr>
            <p:nvPr/>
          </p:nvSpPr>
          <p:spPr bwMode="auto">
            <a:xfrm>
              <a:off x="2654"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4" name="Line 316"/>
            <p:cNvSpPr>
              <a:spLocks noChangeAspect="1" noChangeShapeType="1"/>
            </p:cNvSpPr>
            <p:nvPr/>
          </p:nvSpPr>
          <p:spPr bwMode="auto">
            <a:xfrm>
              <a:off x="2672"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5" name="Freeform 317"/>
            <p:cNvSpPr>
              <a:spLocks noChangeAspect="1"/>
            </p:cNvSpPr>
            <p:nvPr/>
          </p:nvSpPr>
          <p:spPr bwMode="auto">
            <a:xfrm>
              <a:off x="2690" y="1797"/>
              <a:ext cx="22" cy="11"/>
            </a:xfrm>
            <a:custGeom>
              <a:avLst/>
              <a:gdLst>
                <a:gd name="T0" fmla="*/ 0 w 29"/>
                <a:gd name="T1" fmla="*/ 0 h 19"/>
                <a:gd name="T2" fmla="*/ 14 w 29"/>
                <a:gd name="T3" fmla="*/ 10 h 19"/>
                <a:gd name="T4" fmla="*/ 29 w 29"/>
                <a:gd name="T5" fmla="*/ 19 h 19"/>
              </a:gdLst>
              <a:ahLst/>
              <a:cxnLst>
                <a:cxn ang="0">
                  <a:pos x="T0" y="T1"/>
                </a:cxn>
                <a:cxn ang="0">
                  <a:pos x="T2" y="T3"/>
                </a:cxn>
                <a:cxn ang="0">
                  <a:pos x="T4" y="T5"/>
                </a:cxn>
              </a:cxnLst>
              <a:rect l="0" t="0" r="r" b="b"/>
              <a:pathLst>
                <a:path w="29" h="19">
                  <a:moveTo>
                    <a:pt x="0" y="0"/>
                  </a:moveTo>
                  <a:lnTo>
                    <a:pt x="14" y="10"/>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6" name="Line 318"/>
            <p:cNvSpPr>
              <a:spLocks noChangeAspect="1" noChangeShapeType="1"/>
            </p:cNvSpPr>
            <p:nvPr/>
          </p:nvSpPr>
          <p:spPr bwMode="auto">
            <a:xfrm>
              <a:off x="2712"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7" name="Freeform 319"/>
            <p:cNvSpPr>
              <a:spLocks noChangeAspect="1"/>
            </p:cNvSpPr>
            <p:nvPr/>
          </p:nvSpPr>
          <p:spPr bwMode="auto">
            <a:xfrm>
              <a:off x="2730" y="1819"/>
              <a:ext cx="22" cy="11"/>
            </a:xfrm>
            <a:custGeom>
              <a:avLst/>
              <a:gdLst>
                <a:gd name="T0" fmla="*/ 0 w 29"/>
                <a:gd name="T1" fmla="*/ 0 h 19"/>
                <a:gd name="T2" fmla="*/ 14 w 29"/>
                <a:gd name="T3" fmla="*/ 9 h 19"/>
                <a:gd name="T4" fmla="*/ 29 w 29"/>
                <a:gd name="T5" fmla="*/ 19 h 19"/>
              </a:gdLst>
              <a:ahLst/>
              <a:cxnLst>
                <a:cxn ang="0">
                  <a:pos x="T0" y="T1"/>
                </a:cxn>
                <a:cxn ang="0">
                  <a:pos x="T2" y="T3"/>
                </a:cxn>
                <a:cxn ang="0">
                  <a:pos x="T4" y="T5"/>
                </a:cxn>
              </a:cxnLst>
              <a:rect l="0" t="0" r="r" b="b"/>
              <a:pathLst>
                <a:path w="29" h="19">
                  <a:moveTo>
                    <a:pt x="0" y="0"/>
                  </a:moveTo>
                  <a:lnTo>
                    <a:pt x="14" y="9"/>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8" name="Line 320"/>
            <p:cNvSpPr>
              <a:spLocks noChangeAspect="1" noChangeShapeType="1"/>
            </p:cNvSpPr>
            <p:nvPr/>
          </p:nvSpPr>
          <p:spPr bwMode="auto">
            <a:xfrm>
              <a:off x="2752"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9" name="Line 321"/>
            <p:cNvSpPr>
              <a:spLocks noChangeAspect="1" noChangeShapeType="1"/>
            </p:cNvSpPr>
            <p:nvPr/>
          </p:nvSpPr>
          <p:spPr bwMode="auto">
            <a:xfrm>
              <a:off x="2770"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60" name="Freeform 322"/>
            <p:cNvSpPr>
              <a:spLocks noChangeAspect="1"/>
            </p:cNvSpPr>
            <p:nvPr/>
          </p:nvSpPr>
          <p:spPr bwMode="auto">
            <a:xfrm>
              <a:off x="2788" y="1846"/>
              <a:ext cx="21" cy="5"/>
            </a:xfrm>
            <a:custGeom>
              <a:avLst/>
              <a:gdLst>
                <a:gd name="T0" fmla="*/ 0 w 28"/>
                <a:gd name="T1" fmla="*/ 0 h 9"/>
                <a:gd name="T2" fmla="*/ 14 w 28"/>
                <a:gd name="T3" fmla="*/ 4 h 9"/>
                <a:gd name="T4" fmla="*/ 28 w 28"/>
                <a:gd name="T5" fmla="*/ 9 h 9"/>
              </a:gdLst>
              <a:ahLst/>
              <a:cxnLst>
                <a:cxn ang="0">
                  <a:pos x="T0" y="T1"/>
                </a:cxn>
                <a:cxn ang="0">
                  <a:pos x="T2" y="T3"/>
                </a:cxn>
                <a:cxn ang="0">
                  <a:pos x="T4" y="T5"/>
                </a:cxn>
              </a:cxnLst>
              <a:rect l="0" t="0" r="r" b="b"/>
              <a:pathLst>
                <a:path w="28" h="9">
                  <a:moveTo>
                    <a:pt x="0" y="0"/>
                  </a:moveTo>
                  <a:lnTo>
                    <a:pt x="14" y="4"/>
                  </a:lnTo>
                  <a:lnTo>
                    <a:pt x="28"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61" name="Line 323"/>
            <p:cNvSpPr>
              <a:spLocks noChangeAspect="1" noChangeShapeType="1"/>
            </p:cNvSpPr>
            <p:nvPr/>
          </p:nvSpPr>
          <p:spPr bwMode="auto">
            <a:xfrm>
              <a:off x="2809"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62" name="Freeform 324"/>
            <p:cNvSpPr>
              <a:spLocks noChangeAspect="1"/>
            </p:cNvSpPr>
            <p:nvPr/>
          </p:nvSpPr>
          <p:spPr bwMode="auto">
            <a:xfrm>
              <a:off x="2827" y="1857"/>
              <a:ext cx="22" cy="5"/>
            </a:xfrm>
            <a:custGeom>
              <a:avLst/>
              <a:gdLst>
                <a:gd name="T0" fmla="*/ 0 w 29"/>
                <a:gd name="T1" fmla="*/ 0 h 9"/>
                <a:gd name="T2" fmla="*/ 15 w 29"/>
                <a:gd name="T3" fmla="*/ 5 h 9"/>
                <a:gd name="T4" fmla="*/ 29 w 29"/>
                <a:gd name="T5" fmla="*/ 9 h 9"/>
              </a:gdLst>
              <a:ahLst/>
              <a:cxnLst>
                <a:cxn ang="0">
                  <a:pos x="T0" y="T1"/>
                </a:cxn>
                <a:cxn ang="0">
                  <a:pos x="T2" y="T3"/>
                </a:cxn>
                <a:cxn ang="0">
                  <a:pos x="T4" y="T5"/>
                </a:cxn>
              </a:cxnLst>
              <a:rect l="0" t="0" r="r" b="b"/>
              <a:pathLst>
                <a:path w="29" h="9">
                  <a:moveTo>
                    <a:pt x="0" y="0"/>
                  </a:moveTo>
                  <a:lnTo>
                    <a:pt x="15" y="5"/>
                  </a:lnTo>
                  <a:lnTo>
                    <a:pt x="29"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63" name="Line 325"/>
            <p:cNvSpPr>
              <a:spLocks noChangeAspect="1" noChangeShapeType="1"/>
            </p:cNvSpPr>
            <p:nvPr/>
          </p:nvSpPr>
          <p:spPr bwMode="auto">
            <a:xfrm>
              <a:off x="2849"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64" name="Freeform 326"/>
            <p:cNvSpPr>
              <a:spLocks noChangeAspect="1"/>
            </p:cNvSpPr>
            <p:nvPr/>
          </p:nvSpPr>
          <p:spPr bwMode="auto">
            <a:xfrm>
              <a:off x="2867" y="1868"/>
              <a:ext cx="21" cy="5"/>
            </a:xfrm>
            <a:custGeom>
              <a:avLst/>
              <a:gdLst>
                <a:gd name="T0" fmla="*/ 0 w 29"/>
                <a:gd name="T1" fmla="*/ 0 h 10"/>
                <a:gd name="T2" fmla="*/ 14 w 29"/>
                <a:gd name="T3" fmla="*/ 5 h 10"/>
                <a:gd name="T4" fmla="*/ 29 w 29"/>
                <a:gd name="T5" fmla="*/ 10 h 10"/>
              </a:gdLst>
              <a:ahLst/>
              <a:cxnLst>
                <a:cxn ang="0">
                  <a:pos x="T0" y="T1"/>
                </a:cxn>
                <a:cxn ang="0">
                  <a:pos x="T2" y="T3"/>
                </a:cxn>
                <a:cxn ang="0">
                  <a:pos x="T4" y="T5"/>
                </a:cxn>
              </a:cxnLst>
              <a:rect l="0" t="0" r="r" b="b"/>
              <a:pathLst>
                <a:path w="29" h="10">
                  <a:moveTo>
                    <a:pt x="0" y="0"/>
                  </a:moveTo>
                  <a:lnTo>
                    <a:pt x="14" y="5"/>
                  </a:lnTo>
                  <a:lnTo>
                    <a:pt x="29"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65" name="Line 327"/>
            <p:cNvSpPr>
              <a:spLocks noChangeAspect="1" noChangeShapeType="1"/>
            </p:cNvSpPr>
            <p:nvPr/>
          </p:nvSpPr>
          <p:spPr bwMode="auto">
            <a:xfrm>
              <a:off x="2888"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66" name="Line 328"/>
            <p:cNvSpPr>
              <a:spLocks noChangeAspect="1" noChangeShapeType="1"/>
            </p:cNvSpPr>
            <p:nvPr/>
          </p:nvSpPr>
          <p:spPr bwMode="auto">
            <a:xfrm>
              <a:off x="2906"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67" name="Freeform 329"/>
            <p:cNvSpPr>
              <a:spLocks noChangeAspect="1"/>
            </p:cNvSpPr>
            <p:nvPr/>
          </p:nvSpPr>
          <p:spPr bwMode="auto">
            <a:xfrm>
              <a:off x="2924" y="1881"/>
              <a:ext cx="22" cy="3"/>
            </a:xfrm>
            <a:custGeom>
              <a:avLst/>
              <a:gdLst>
                <a:gd name="T0" fmla="*/ 0 w 29"/>
                <a:gd name="T1" fmla="*/ 0 h 5"/>
                <a:gd name="T2" fmla="*/ 14 w 29"/>
                <a:gd name="T3" fmla="*/ 5 h 5"/>
                <a:gd name="T4" fmla="*/ 29 w 29"/>
                <a:gd name="T5" fmla="*/ 5 h 5"/>
              </a:gdLst>
              <a:ahLst/>
              <a:cxnLst>
                <a:cxn ang="0">
                  <a:pos x="T0" y="T1"/>
                </a:cxn>
                <a:cxn ang="0">
                  <a:pos x="T2" y="T3"/>
                </a:cxn>
                <a:cxn ang="0">
                  <a:pos x="T4" y="T5"/>
                </a:cxn>
              </a:cxnLst>
              <a:rect l="0" t="0" r="r" b="b"/>
              <a:pathLst>
                <a:path w="29" h="5">
                  <a:moveTo>
                    <a:pt x="0" y="0"/>
                  </a:moveTo>
                  <a:lnTo>
                    <a:pt x="14"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68" name="Line 330"/>
            <p:cNvSpPr>
              <a:spLocks noChangeAspect="1" noChangeShapeType="1"/>
            </p:cNvSpPr>
            <p:nvPr/>
          </p:nvSpPr>
          <p:spPr bwMode="auto">
            <a:xfrm>
              <a:off x="2946"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69" name="Freeform 331"/>
            <p:cNvSpPr>
              <a:spLocks noChangeAspect="1"/>
            </p:cNvSpPr>
            <p:nvPr/>
          </p:nvSpPr>
          <p:spPr bwMode="auto">
            <a:xfrm>
              <a:off x="2964" y="1887"/>
              <a:ext cx="21" cy="2"/>
            </a:xfrm>
            <a:custGeom>
              <a:avLst/>
              <a:gdLst>
                <a:gd name="T0" fmla="*/ 0 w 28"/>
                <a:gd name="T1" fmla="*/ 0 h 4"/>
                <a:gd name="T2" fmla="*/ 14 w 28"/>
                <a:gd name="T3" fmla="*/ 4 h 4"/>
                <a:gd name="T4" fmla="*/ 28 w 28"/>
                <a:gd name="T5" fmla="*/ 4 h 4"/>
              </a:gdLst>
              <a:ahLst/>
              <a:cxnLst>
                <a:cxn ang="0">
                  <a:pos x="T0" y="T1"/>
                </a:cxn>
                <a:cxn ang="0">
                  <a:pos x="T2" y="T3"/>
                </a:cxn>
                <a:cxn ang="0">
                  <a:pos x="T4" y="T5"/>
                </a:cxn>
              </a:cxnLst>
              <a:rect l="0" t="0" r="r" b="b"/>
              <a:pathLst>
                <a:path w="28" h="4">
                  <a:moveTo>
                    <a:pt x="0" y="0"/>
                  </a:moveTo>
                  <a:lnTo>
                    <a:pt x="14" y="4"/>
                  </a:lnTo>
                  <a:lnTo>
                    <a:pt x="28"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70" name="Line 332"/>
            <p:cNvSpPr>
              <a:spLocks noChangeAspect="1" noChangeShapeType="1"/>
            </p:cNvSpPr>
            <p:nvPr/>
          </p:nvSpPr>
          <p:spPr bwMode="auto">
            <a:xfrm>
              <a:off x="2985"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71" name="Line 333"/>
            <p:cNvSpPr>
              <a:spLocks noChangeAspect="1" noChangeShapeType="1"/>
            </p:cNvSpPr>
            <p:nvPr/>
          </p:nvSpPr>
          <p:spPr bwMode="auto">
            <a:xfrm>
              <a:off x="3003"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72" name="Freeform 334"/>
            <p:cNvSpPr>
              <a:spLocks noChangeAspect="1"/>
            </p:cNvSpPr>
            <p:nvPr/>
          </p:nvSpPr>
          <p:spPr bwMode="auto">
            <a:xfrm>
              <a:off x="3021" y="1892"/>
              <a:ext cx="22" cy="3"/>
            </a:xfrm>
            <a:custGeom>
              <a:avLst/>
              <a:gdLst>
                <a:gd name="T0" fmla="*/ 0 w 29"/>
                <a:gd name="T1" fmla="*/ 0 h 5"/>
                <a:gd name="T2" fmla="*/ 15 w 29"/>
                <a:gd name="T3" fmla="*/ 5 h 5"/>
                <a:gd name="T4" fmla="*/ 29 w 29"/>
                <a:gd name="T5" fmla="*/ 5 h 5"/>
              </a:gdLst>
              <a:ahLst/>
              <a:cxnLst>
                <a:cxn ang="0">
                  <a:pos x="T0" y="T1"/>
                </a:cxn>
                <a:cxn ang="0">
                  <a:pos x="T2" y="T3"/>
                </a:cxn>
                <a:cxn ang="0">
                  <a:pos x="T4" y="T5"/>
                </a:cxn>
              </a:cxnLst>
              <a:rect l="0" t="0" r="r" b="b"/>
              <a:pathLst>
                <a:path w="29" h="5">
                  <a:moveTo>
                    <a:pt x="0" y="0"/>
                  </a:moveTo>
                  <a:lnTo>
                    <a:pt x="15"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73" name="Line 335"/>
            <p:cNvSpPr>
              <a:spLocks noChangeAspect="1" noChangeShapeType="1"/>
            </p:cNvSpPr>
            <p:nvPr/>
          </p:nvSpPr>
          <p:spPr bwMode="auto">
            <a:xfrm>
              <a:off x="3043"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74" name="Freeform 336"/>
            <p:cNvSpPr>
              <a:spLocks noChangeAspect="1"/>
            </p:cNvSpPr>
            <p:nvPr/>
          </p:nvSpPr>
          <p:spPr bwMode="auto">
            <a:xfrm>
              <a:off x="3061" y="1895"/>
              <a:ext cx="22" cy="2"/>
            </a:xfrm>
            <a:custGeom>
              <a:avLst/>
              <a:gdLst>
                <a:gd name="T0" fmla="*/ 0 w 29"/>
                <a:gd name="T1" fmla="*/ 0 h 5"/>
                <a:gd name="T2" fmla="*/ 15 w 29"/>
                <a:gd name="T3" fmla="*/ 0 h 5"/>
                <a:gd name="T4" fmla="*/ 29 w 29"/>
                <a:gd name="T5" fmla="*/ 5 h 5"/>
              </a:gdLst>
              <a:ahLst/>
              <a:cxnLst>
                <a:cxn ang="0">
                  <a:pos x="T0" y="T1"/>
                </a:cxn>
                <a:cxn ang="0">
                  <a:pos x="T2" y="T3"/>
                </a:cxn>
                <a:cxn ang="0">
                  <a:pos x="T4" y="T5"/>
                </a:cxn>
              </a:cxnLst>
              <a:rect l="0" t="0" r="r" b="b"/>
              <a:pathLst>
                <a:path w="29" h="5">
                  <a:moveTo>
                    <a:pt x="0" y="0"/>
                  </a:moveTo>
                  <a:lnTo>
                    <a:pt x="15" y="0"/>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75" name="Line 337"/>
            <p:cNvSpPr>
              <a:spLocks noChangeAspect="1" noChangeShapeType="1"/>
            </p:cNvSpPr>
            <p:nvPr/>
          </p:nvSpPr>
          <p:spPr bwMode="auto">
            <a:xfrm>
              <a:off x="308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76" name="Freeform 338"/>
            <p:cNvSpPr>
              <a:spLocks noChangeAspect="1"/>
            </p:cNvSpPr>
            <p:nvPr/>
          </p:nvSpPr>
          <p:spPr bwMode="auto">
            <a:xfrm>
              <a:off x="3101" y="1897"/>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77" name="Line 339"/>
            <p:cNvSpPr>
              <a:spLocks noChangeAspect="1" noChangeShapeType="1"/>
            </p:cNvSpPr>
            <p:nvPr/>
          </p:nvSpPr>
          <p:spPr bwMode="auto">
            <a:xfrm>
              <a:off x="312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78" name="Freeform 340"/>
            <p:cNvSpPr>
              <a:spLocks noChangeAspect="1"/>
            </p:cNvSpPr>
            <p:nvPr/>
          </p:nvSpPr>
          <p:spPr bwMode="auto">
            <a:xfrm>
              <a:off x="3141" y="1897"/>
              <a:ext cx="18" cy="3"/>
            </a:xfrm>
            <a:custGeom>
              <a:avLst/>
              <a:gdLst>
                <a:gd name="T0" fmla="*/ 0 w 24"/>
                <a:gd name="T1" fmla="*/ 0 h 5"/>
                <a:gd name="T2" fmla="*/ 9 w 24"/>
                <a:gd name="T3" fmla="*/ 0 h 5"/>
                <a:gd name="T4" fmla="*/ 24 w 24"/>
                <a:gd name="T5" fmla="*/ 5 h 5"/>
              </a:gdLst>
              <a:ahLst/>
              <a:cxnLst>
                <a:cxn ang="0">
                  <a:pos x="T0" y="T1"/>
                </a:cxn>
                <a:cxn ang="0">
                  <a:pos x="T2" y="T3"/>
                </a:cxn>
                <a:cxn ang="0">
                  <a:pos x="T4" y="T5"/>
                </a:cxn>
              </a:cxnLst>
              <a:rect l="0" t="0" r="r" b="b"/>
              <a:pathLst>
                <a:path w="24" h="5">
                  <a:moveTo>
                    <a:pt x="0" y="0"/>
                  </a:moveTo>
                  <a:lnTo>
                    <a:pt x="9" y="0"/>
                  </a:lnTo>
                  <a:lnTo>
                    <a:pt x="24"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79" name="Freeform 341"/>
            <p:cNvSpPr>
              <a:spLocks noChangeAspect="1"/>
            </p:cNvSpPr>
            <p:nvPr/>
          </p:nvSpPr>
          <p:spPr bwMode="auto">
            <a:xfrm>
              <a:off x="3159"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80" name="Line 342"/>
            <p:cNvSpPr>
              <a:spLocks noChangeAspect="1" noChangeShapeType="1"/>
            </p:cNvSpPr>
            <p:nvPr/>
          </p:nvSpPr>
          <p:spPr bwMode="auto">
            <a:xfrm>
              <a:off x="318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81" name="Freeform 343"/>
            <p:cNvSpPr>
              <a:spLocks noChangeAspect="1"/>
            </p:cNvSpPr>
            <p:nvPr/>
          </p:nvSpPr>
          <p:spPr bwMode="auto">
            <a:xfrm>
              <a:off x="3198" y="1900"/>
              <a:ext cx="21"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82" name="Line 344"/>
            <p:cNvSpPr>
              <a:spLocks noChangeAspect="1" noChangeShapeType="1"/>
            </p:cNvSpPr>
            <p:nvPr/>
          </p:nvSpPr>
          <p:spPr bwMode="auto">
            <a:xfrm>
              <a:off x="321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83" name="Line 345"/>
            <p:cNvSpPr>
              <a:spLocks noChangeAspect="1" noChangeShapeType="1"/>
            </p:cNvSpPr>
            <p:nvPr/>
          </p:nvSpPr>
          <p:spPr bwMode="auto">
            <a:xfrm>
              <a:off x="3237"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84" name="Freeform 346"/>
            <p:cNvSpPr>
              <a:spLocks noChangeAspect="1"/>
            </p:cNvSpPr>
            <p:nvPr/>
          </p:nvSpPr>
          <p:spPr bwMode="auto">
            <a:xfrm>
              <a:off x="3255" y="1900"/>
              <a:ext cx="22" cy="2"/>
            </a:xfrm>
            <a:custGeom>
              <a:avLst/>
              <a:gdLst>
                <a:gd name="T0" fmla="*/ 0 w 29"/>
                <a:gd name="T1" fmla="*/ 0 h 4"/>
                <a:gd name="T2" fmla="*/ 15 w 29"/>
                <a:gd name="T3" fmla="*/ 0 h 4"/>
                <a:gd name="T4" fmla="*/ 29 w 29"/>
                <a:gd name="T5" fmla="*/ 4 h 4"/>
              </a:gdLst>
              <a:ahLst/>
              <a:cxnLst>
                <a:cxn ang="0">
                  <a:pos x="T0" y="T1"/>
                </a:cxn>
                <a:cxn ang="0">
                  <a:pos x="T2" y="T3"/>
                </a:cxn>
                <a:cxn ang="0">
                  <a:pos x="T4" y="T5"/>
                </a:cxn>
              </a:cxnLst>
              <a:rect l="0" t="0" r="r" b="b"/>
              <a:pathLst>
                <a:path w="29" h="4">
                  <a:moveTo>
                    <a:pt x="0" y="0"/>
                  </a:moveTo>
                  <a:lnTo>
                    <a:pt x="15" y="0"/>
                  </a:lnTo>
                  <a:lnTo>
                    <a:pt x="29"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85" name="Line 347"/>
            <p:cNvSpPr>
              <a:spLocks noChangeAspect="1" noChangeShapeType="1"/>
            </p:cNvSpPr>
            <p:nvPr/>
          </p:nvSpPr>
          <p:spPr bwMode="auto">
            <a:xfrm>
              <a:off x="327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86" name="Freeform 348"/>
            <p:cNvSpPr>
              <a:spLocks noChangeAspect="1"/>
            </p:cNvSpPr>
            <p:nvPr/>
          </p:nvSpPr>
          <p:spPr bwMode="auto">
            <a:xfrm>
              <a:off x="3295" y="1902"/>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87" name="Line 349"/>
            <p:cNvSpPr>
              <a:spLocks noChangeAspect="1" noChangeShapeType="1"/>
            </p:cNvSpPr>
            <p:nvPr/>
          </p:nvSpPr>
          <p:spPr bwMode="auto">
            <a:xfrm>
              <a:off x="331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88" name="Freeform 350"/>
            <p:cNvSpPr>
              <a:spLocks noChangeAspect="1"/>
            </p:cNvSpPr>
            <p:nvPr/>
          </p:nvSpPr>
          <p:spPr bwMode="auto">
            <a:xfrm>
              <a:off x="3335"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89" name="Line 351"/>
            <p:cNvSpPr>
              <a:spLocks noChangeAspect="1" noChangeShapeType="1"/>
            </p:cNvSpPr>
            <p:nvPr/>
          </p:nvSpPr>
          <p:spPr bwMode="auto">
            <a:xfrm>
              <a:off x="3356"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90" name="Freeform 352"/>
            <p:cNvSpPr>
              <a:spLocks noChangeAspect="1"/>
            </p:cNvSpPr>
            <p:nvPr/>
          </p:nvSpPr>
          <p:spPr bwMode="auto">
            <a:xfrm>
              <a:off x="288" y="1901"/>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grpSp>
      <p:grpSp>
        <p:nvGrpSpPr>
          <p:cNvPr id="1191" name="Group 353"/>
          <p:cNvGrpSpPr>
            <a:grpSpLocks noChangeAspect="1"/>
          </p:cNvGrpSpPr>
          <p:nvPr/>
        </p:nvGrpSpPr>
        <p:grpSpPr bwMode="auto">
          <a:xfrm rot="-16200000">
            <a:off x="4088606" y="3050382"/>
            <a:ext cx="1165225" cy="284162"/>
            <a:chOff x="253" y="586"/>
            <a:chExt cx="3121" cy="1317"/>
          </a:xfrm>
        </p:grpSpPr>
        <p:sp>
          <p:nvSpPr>
            <p:cNvPr id="1192" name="Line 354"/>
            <p:cNvSpPr>
              <a:spLocks noChangeAspect="1" noChangeShapeType="1"/>
            </p:cNvSpPr>
            <p:nvPr/>
          </p:nvSpPr>
          <p:spPr bwMode="auto">
            <a:xfrm>
              <a:off x="253"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93" name="Freeform 355"/>
            <p:cNvSpPr>
              <a:spLocks noChangeAspect="1"/>
            </p:cNvSpPr>
            <p:nvPr/>
          </p:nvSpPr>
          <p:spPr bwMode="auto">
            <a:xfrm>
              <a:off x="271"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94" name="Freeform 356"/>
            <p:cNvSpPr>
              <a:spLocks noChangeAspect="1"/>
            </p:cNvSpPr>
            <p:nvPr/>
          </p:nvSpPr>
          <p:spPr bwMode="auto">
            <a:xfrm>
              <a:off x="310" y="1902"/>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95" name="Line 357"/>
            <p:cNvSpPr>
              <a:spLocks noChangeAspect="1" noChangeShapeType="1"/>
            </p:cNvSpPr>
            <p:nvPr/>
          </p:nvSpPr>
          <p:spPr bwMode="auto">
            <a:xfrm>
              <a:off x="332"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96" name="Freeform 358"/>
            <p:cNvSpPr>
              <a:spLocks noChangeAspect="1"/>
            </p:cNvSpPr>
            <p:nvPr/>
          </p:nvSpPr>
          <p:spPr bwMode="auto">
            <a:xfrm>
              <a:off x="350" y="1900"/>
              <a:ext cx="22" cy="2"/>
            </a:xfrm>
            <a:custGeom>
              <a:avLst/>
              <a:gdLst>
                <a:gd name="T0" fmla="*/ 0 w 29"/>
                <a:gd name="T1" fmla="*/ 4 h 4"/>
                <a:gd name="T2" fmla="*/ 14 w 29"/>
                <a:gd name="T3" fmla="*/ 0 h 4"/>
                <a:gd name="T4" fmla="*/ 29 w 29"/>
                <a:gd name="T5" fmla="*/ 0 h 4"/>
              </a:gdLst>
              <a:ahLst/>
              <a:cxnLst>
                <a:cxn ang="0">
                  <a:pos x="T0" y="T1"/>
                </a:cxn>
                <a:cxn ang="0">
                  <a:pos x="T2" y="T3"/>
                </a:cxn>
                <a:cxn ang="0">
                  <a:pos x="T4" y="T5"/>
                </a:cxn>
              </a:cxnLst>
              <a:rect l="0" t="0" r="r" b="b"/>
              <a:pathLst>
                <a:path w="29" h="4">
                  <a:moveTo>
                    <a:pt x="0" y="4"/>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97" name="Line 359"/>
            <p:cNvSpPr>
              <a:spLocks noChangeAspect="1" noChangeShapeType="1"/>
            </p:cNvSpPr>
            <p:nvPr/>
          </p:nvSpPr>
          <p:spPr bwMode="auto">
            <a:xfrm>
              <a:off x="372"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98" name="Line 360"/>
            <p:cNvSpPr>
              <a:spLocks noChangeAspect="1" noChangeShapeType="1"/>
            </p:cNvSpPr>
            <p:nvPr/>
          </p:nvSpPr>
          <p:spPr bwMode="auto">
            <a:xfrm>
              <a:off x="39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99" name="Freeform 361"/>
            <p:cNvSpPr>
              <a:spLocks noChangeAspect="1"/>
            </p:cNvSpPr>
            <p:nvPr/>
          </p:nvSpPr>
          <p:spPr bwMode="auto">
            <a:xfrm>
              <a:off x="408" y="1900"/>
              <a:ext cx="21"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00" name="Line 362"/>
            <p:cNvSpPr>
              <a:spLocks noChangeAspect="1" noChangeShapeType="1"/>
            </p:cNvSpPr>
            <p:nvPr/>
          </p:nvSpPr>
          <p:spPr bwMode="auto">
            <a:xfrm>
              <a:off x="42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01" name="Freeform 363"/>
            <p:cNvSpPr>
              <a:spLocks noChangeAspect="1"/>
            </p:cNvSpPr>
            <p:nvPr/>
          </p:nvSpPr>
          <p:spPr bwMode="auto">
            <a:xfrm>
              <a:off x="447"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02" name="Freeform 364"/>
            <p:cNvSpPr>
              <a:spLocks noChangeAspect="1"/>
            </p:cNvSpPr>
            <p:nvPr/>
          </p:nvSpPr>
          <p:spPr bwMode="auto">
            <a:xfrm>
              <a:off x="468" y="1897"/>
              <a:ext cx="18" cy="3"/>
            </a:xfrm>
            <a:custGeom>
              <a:avLst/>
              <a:gdLst>
                <a:gd name="T0" fmla="*/ 0 w 24"/>
                <a:gd name="T1" fmla="*/ 5 h 5"/>
                <a:gd name="T2" fmla="*/ 15 w 24"/>
                <a:gd name="T3" fmla="*/ 0 h 5"/>
                <a:gd name="T4" fmla="*/ 24 w 24"/>
                <a:gd name="T5" fmla="*/ 0 h 5"/>
              </a:gdLst>
              <a:ahLst/>
              <a:cxnLst>
                <a:cxn ang="0">
                  <a:pos x="T0" y="T1"/>
                </a:cxn>
                <a:cxn ang="0">
                  <a:pos x="T2" y="T3"/>
                </a:cxn>
                <a:cxn ang="0">
                  <a:pos x="T4" y="T5"/>
                </a:cxn>
              </a:cxnLst>
              <a:rect l="0" t="0" r="r" b="b"/>
              <a:pathLst>
                <a:path w="24" h="5">
                  <a:moveTo>
                    <a:pt x="0" y="5"/>
                  </a:moveTo>
                  <a:lnTo>
                    <a:pt x="15"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03" name="Line 365"/>
            <p:cNvSpPr>
              <a:spLocks noChangeAspect="1" noChangeShapeType="1"/>
            </p:cNvSpPr>
            <p:nvPr/>
          </p:nvSpPr>
          <p:spPr bwMode="auto">
            <a:xfrm>
              <a:off x="48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04" name="Freeform 366"/>
            <p:cNvSpPr>
              <a:spLocks noChangeAspect="1"/>
            </p:cNvSpPr>
            <p:nvPr/>
          </p:nvSpPr>
          <p:spPr bwMode="auto">
            <a:xfrm>
              <a:off x="504" y="1897"/>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05" name="Line 367"/>
            <p:cNvSpPr>
              <a:spLocks noChangeAspect="1" noChangeShapeType="1"/>
            </p:cNvSpPr>
            <p:nvPr/>
          </p:nvSpPr>
          <p:spPr bwMode="auto">
            <a:xfrm>
              <a:off x="52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06" name="Freeform 368"/>
            <p:cNvSpPr>
              <a:spLocks noChangeAspect="1"/>
            </p:cNvSpPr>
            <p:nvPr/>
          </p:nvSpPr>
          <p:spPr bwMode="auto">
            <a:xfrm>
              <a:off x="544" y="1895"/>
              <a:ext cx="22" cy="2"/>
            </a:xfrm>
            <a:custGeom>
              <a:avLst/>
              <a:gdLst>
                <a:gd name="T0" fmla="*/ 0 w 29"/>
                <a:gd name="T1" fmla="*/ 5 h 5"/>
                <a:gd name="T2" fmla="*/ 14 w 29"/>
                <a:gd name="T3" fmla="*/ 0 h 5"/>
                <a:gd name="T4" fmla="*/ 29 w 29"/>
                <a:gd name="T5" fmla="*/ 0 h 5"/>
              </a:gdLst>
              <a:ahLst/>
              <a:cxnLst>
                <a:cxn ang="0">
                  <a:pos x="T0" y="T1"/>
                </a:cxn>
                <a:cxn ang="0">
                  <a:pos x="T2" y="T3"/>
                </a:cxn>
                <a:cxn ang="0">
                  <a:pos x="T4" y="T5"/>
                </a:cxn>
              </a:cxnLst>
              <a:rect l="0" t="0" r="r" b="b"/>
              <a:pathLst>
                <a:path w="29" h="5">
                  <a:moveTo>
                    <a:pt x="0" y="5"/>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07" name="Line 369"/>
            <p:cNvSpPr>
              <a:spLocks noChangeAspect="1" noChangeShapeType="1"/>
            </p:cNvSpPr>
            <p:nvPr/>
          </p:nvSpPr>
          <p:spPr bwMode="auto">
            <a:xfrm>
              <a:off x="566"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08" name="Freeform 370"/>
            <p:cNvSpPr>
              <a:spLocks noChangeAspect="1"/>
            </p:cNvSpPr>
            <p:nvPr/>
          </p:nvSpPr>
          <p:spPr bwMode="auto">
            <a:xfrm>
              <a:off x="584" y="1892"/>
              <a:ext cx="22" cy="3"/>
            </a:xfrm>
            <a:custGeom>
              <a:avLst/>
              <a:gdLst>
                <a:gd name="T0" fmla="*/ 0 w 29"/>
                <a:gd name="T1" fmla="*/ 5 h 5"/>
                <a:gd name="T2" fmla="*/ 14 w 29"/>
                <a:gd name="T3" fmla="*/ 5 h 5"/>
                <a:gd name="T4" fmla="*/ 29 w 29"/>
                <a:gd name="T5" fmla="*/ 0 h 5"/>
              </a:gdLst>
              <a:ahLst/>
              <a:cxnLst>
                <a:cxn ang="0">
                  <a:pos x="T0" y="T1"/>
                </a:cxn>
                <a:cxn ang="0">
                  <a:pos x="T2" y="T3"/>
                </a:cxn>
                <a:cxn ang="0">
                  <a:pos x="T4" y="T5"/>
                </a:cxn>
              </a:cxnLst>
              <a:rect l="0" t="0" r="r" b="b"/>
              <a:pathLst>
                <a:path w="29" h="5">
                  <a:moveTo>
                    <a:pt x="0" y="5"/>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09" name="Line 371"/>
            <p:cNvSpPr>
              <a:spLocks noChangeAspect="1" noChangeShapeType="1"/>
            </p:cNvSpPr>
            <p:nvPr/>
          </p:nvSpPr>
          <p:spPr bwMode="auto">
            <a:xfrm flipV="1">
              <a:off x="606"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10" name="Line 372"/>
            <p:cNvSpPr>
              <a:spLocks noChangeAspect="1" noChangeShapeType="1"/>
            </p:cNvSpPr>
            <p:nvPr/>
          </p:nvSpPr>
          <p:spPr bwMode="auto">
            <a:xfrm>
              <a:off x="624"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11" name="Freeform 373"/>
            <p:cNvSpPr>
              <a:spLocks noChangeAspect="1"/>
            </p:cNvSpPr>
            <p:nvPr/>
          </p:nvSpPr>
          <p:spPr bwMode="auto">
            <a:xfrm>
              <a:off x="642" y="1887"/>
              <a:ext cx="21" cy="2"/>
            </a:xfrm>
            <a:custGeom>
              <a:avLst/>
              <a:gdLst>
                <a:gd name="T0" fmla="*/ 0 w 28"/>
                <a:gd name="T1" fmla="*/ 4 h 4"/>
                <a:gd name="T2" fmla="*/ 14 w 28"/>
                <a:gd name="T3" fmla="*/ 4 h 4"/>
                <a:gd name="T4" fmla="*/ 28 w 28"/>
                <a:gd name="T5" fmla="*/ 0 h 4"/>
              </a:gdLst>
              <a:ahLst/>
              <a:cxnLst>
                <a:cxn ang="0">
                  <a:pos x="T0" y="T1"/>
                </a:cxn>
                <a:cxn ang="0">
                  <a:pos x="T2" y="T3"/>
                </a:cxn>
                <a:cxn ang="0">
                  <a:pos x="T4" y="T5"/>
                </a:cxn>
              </a:cxnLst>
              <a:rect l="0" t="0" r="r" b="b"/>
              <a:pathLst>
                <a:path w="28" h="4">
                  <a:moveTo>
                    <a:pt x="0" y="4"/>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12" name="Line 374"/>
            <p:cNvSpPr>
              <a:spLocks noChangeAspect="1" noChangeShapeType="1"/>
            </p:cNvSpPr>
            <p:nvPr/>
          </p:nvSpPr>
          <p:spPr bwMode="auto">
            <a:xfrm flipV="1">
              <a:off x="663"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13" name="Freeform 375"/>
            <p:cNvSpPr>
              <a:spLocks noChangeAspect="1"/>
            </p:cNvSpPr>
            <p:nvPr/>
          </p:nvSpPr>
          <p:spPr bwMode="auto">
            <a:xfrm>
              <a:off x="681" y="1881"/>
              <a:ext cx="22" cy="3"/>
            </a:xfrm>
            <a:custGeom>
              <a:avLst/>
              <a:gdLst>
                <a:gd name="T0" fmla="*/ 0 w 29"/>
                <a:gd name="T1" fmla="*/ 5 h 5"/>
                <a:gd name="T2" fmla="*/ 15 w 29"/>
                <a:gd name="T3" fmla="*/ 5 h 5"/>
                <a:gd name="T4" fmla="*/ 29 w 29"/>
                <a:gd name="T5" fmla="*/ 0 h 5"/>
              </a:gdLst>
              <a:ahLst/>
              <a:cxnLst>
                <a:cxn ang="0">
                  <a:pos x="T0" y="T1"/>
                </a:cxn>
                <a:cxn ang="0">
                  <a:pos x="T2" y="T3"/>
                </a:cxn>
                <a:cxn ang="0">
                  <a:pos x="T4" y="T5"/>
                </a:cxn>
              </a:cxnLst>
              <a:rect l="0" t="0" r="r" b="b"/>
              <a:pathLst>
                <a:path w="29" h="5">
                  <a:moveTo>
                    <a:pt x="0" y="5"/>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14" name="Line 376"/>
            <p:cNvSpPr>
              <a:spLocks noChangeAspect="1" noChangeShapeType="1"/>
            </p:cNvSpPr>
            <p:nvPr/>
          </p:nvSpPr>
          <p:spPr bwMode="auto">
            <a:xfrm flipV="1">
              <a:off x="703"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15" name="Line 377"/>
            <p:cNvSpPr>
              <a:spLocks noChangeAspect="1" noChangeShapeType="1"/>
            </p:cNvSpPr>
            <p:nvPr/>
          </p:nvSpPr>
          <p:spPr bwMode="auto">
            <a:xfrm flipV="1">
              <a:off x="721"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16" name="Freeform 378"/>
            <p:cNvSpPr>
              <a:spLocks noChangeAspect="1"/>
            </p:cNvSpPr>
            <p:nvPr/>
          </p:nvSpPr>
          <p:spPr bwMode="auto">
            <a:xfrm>
              <a:off x="739" y="1868"/>
              <a:ext cx="21" cy="5"/>
            </a:xfrm>
            <a:custGeom>
              <a:avLst/>
              <a:gdLst>
                <a:gd name="T0" fmla="*/ 0 w 29"/>
                <a:gd name="T1" fmla="*/ 10 h 10"/>
                <a:gd name="T2" fmla="*/ 15 w 29"/>
                <a:gd name="T3" fmla="*/ 5 h 10"/>
                <a:gd name="T4" fmla="*/ 29 w 29"/>
                <a:gd name="T5" fmla="*/ 0 h 10"/>
              </a:gdLst>
              <a:ahLst/>
              <a:cxnLst>
                <a:cxn ang="0">
                  <a:pos x="T0" y="T1"/>
                </a:cxn>
                <a:cxn ang="0">
                  <a:pos x="T2" y="T3"/>
                </a:cxn>
                <a:cxn ang="0">
                  <a:pos x="T4" y="T5"/>
                </a:cxn>
              </a:cxnLst>
              <a:rect l="0" t="0" r="r" b="b"/>
              <a:pathLst>
                <a:path w="29" h="10">
                  <a:moveTo>
                    <a:pt x="0" y="10"/>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17" name="Line 379"/>
            <p:cNvSpPr>
              <a:spLocks noChangeAspect="1" noChangeShapeType="1"/>
            </p:cNvSpPr>
            <p:nvPr/>
          </p:nvSpPr>
          <p:spPr bwMode="auto">
            <a:xfrm flipV="1">
              <a:off x="760"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18" name="Freeform 380"/>
            <p:cNvSpPr>
              <a:spLocks noChangeAspect="1"/>
            </p:cNvSpPr>
            <p:nvPr/>
          </p:nvSpPr>
          <p:spPr bwMode="auto">
            <a:xfrm>
              <a:off x="778" y="1857"/>
              <a:ext cx="22" cy="5"/>
            </a:xfrm>
            <a:custGeom>
              <a:avLst/>
              <a:gdLst>
                <a:gd name="T0" fmla="*/ 0 w 29"/>
                <a:gd name="T1" fmla="*/ 9 h 9"/>
                <a:gd name="T2" fmla="*/ 14 w 29"/>
                <a:gd name="T3" fmla="*/ 5 h 9"/>
                <a:gd name="T4" fmla="*/ 29 w 29"/>
                <a:gd name="T5" fmla="*/ 0 h 9"/>
              </a:gdLst>
              <a:ahLst/>
              <a:cxnLst>
                <a:cxn ang="0">
                  <a:pos x="T0" y="T1"/>
                </a:cxn>
                <a:cxn ang="0">
                  <a:pos x="T2" y="T3"/>
                </a:cxn>
                <a:cxn ang="0">
                  <a:pos x="T4" y="T5"/>
                </a:cxn>
              </a:cxnLst>
              <a:rect l="0" t="0" r="r" b="b"/>
              <a:pathLst>
                <a:path w="29" h="9">
                  <a:moveTo>
                    <a:pt x="0" y="9"/>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19" name="Line 381"/>
            <p:cNvSpPr>
              <a:spLocks noChangeAspect="1" noChangeShapeType="1"/>
            </p:cNvSpPr>
            <p:nvPr/>
          </p:nvSpPr>
          <p:spPr bwMode="auto">
            <a:xfrm flipV="1">
              <a:off x="800"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20" name="Freeform 382"/>
            <p:cNvSpPr>
              <a:spLocks noChangeAspect="1"/>
            </p:cNvSpPr>
            <p:nvPr/>
          </p:nvSpPr>
          <p:spPr bwMode="auto">
            <a:xfrm>
              <a:off x="818" y="1846"/>
              <a:ext cx="21" cy="5"/>
            </a:xfrm>
            <a:custGeom>
              <a:avLst/>
              <a:gdLst>
                <a:gd name="T0" fmla="*/ 0 w 28"/>
                <a:gd name="T1" fmla="*/ 9 h 9"/>
                <a:gd name="T2" fmla="*/ 14 w 28"/>
                <a:gd name="T3" fmla="*/ 4 h 9"/>
                <a:gd name="T4" fmla="*/ 28 w 28"/>
                <a:gd name="T5" fmla="*/ 0 h 9"/>
              </a:gdLst>
              <a:ahLst/>
              <a:cxnLst>
                <a:cxn ang="0">
                  <a:pos x="T0" y="T1"/>
                </a:cxn>
                <a:cxn ang="0">
                  <a:pos x="T2" y="T3"/>
                </a:cxn>
                <a:cxn ang="0">
                  <a:pos x="T4" y="T5"/>
                </a:cxn>
              </a:cxnLst>
              <a:rect l="0" t="0" r="r" b="b"/>
              <a:pathLst>
                <a:path w="28" h="9">
                  <a:moveTo>
                    <a:pt x="0" y="9"/>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21" name="Line 383"/>
            <p:cNvSpPr>
              <a:spLocks noChangeAspect="1" noChangeShapeType="1"/>
            </p:cNvSpPr>
            <p:nvPr/>
          </p:nvSpPr>
          <p:spPr bwMode="auto">
            <a:xfrm flipV="1">
              <a:off x="839"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22" name="Line 384"/>
            <p:cNvSpPr>
              <a:spLocks noChangeAspect="1" noChangeShapeType="1"/>
            </p:cNvSpPr>
            <p:nvPr/>
          </p:nvSpPr>
          <p:spPr bwMode="auto">
            <a:xfrm flipV="1">
              <a:off x="857"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23" name="Freeform 385"/>
            <p:cNvSpPr>
              <a:spLocks noChangeAspect="1"/>
            </p:cNvSpPr>
            <p:nvPr/>
          </p:nvSpPr>
          <p:spPr bwMode="auto">
            <a:xfrm>
              <a:off x="875" y="1819"/>
              <a:ext cx="22" cy="11"/>
            </a:xfrm>
            <a:custGeom>
              <a:avLst/>
              <a:gdLst>
                <a:gd name="T0" fmla="*/ 0 w 29"/>
                <a:gd name="T1" fmla="*/ 19 h 19"/>
                <a:gd name="T2" fmla="*/ 15 w 29"/>
                <a:gd name="T3" fmla="*/ 9 h 19"/>
                <a:gd name="T4" fmla="*/ 29 w 29"/>
                <a:gd name="T5" fmla="*/ 0 h 19"/>
              </a:gdLst>
              <a:ahLst/>
              <a:cxnLst>
                <a:cxn ang="0">
                  <a:pos x="T0" y="T1"/>
                </a:cxn>
                <a:cxn ang="0">
                  <a:pos x="T2" y="T3"/>
                </a:cxn>
                <a:cxn ang="0">
                  <a:pos x="T4" y="T5"/>
                </a:cxn>
              </a:cxnLst>
              <a:rect l="0" t="0" r="r" b="b"/>
              <a:pathLst>
                <a:path w="29" h="19">
                  <a:moveTo>
                    <a:pt x="0" y="19"/>
                  </a:moveTo>
                  <a:lnTo>
                    <a:pt x="15" y="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24" name="Line 386"/>
            <p:cNvSpPr>
              <a:spLocks noChangeAspect="1" noChangeShapeType="1"/>
            </p:cNvSpPr>
            <p:nvPr/>
          </p:nvSpPr>
          <p:spPr bwMode="auto">
            <a:xfrm flipV="1">
              <a:off x="897"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25" name="Freeform 387"/>
            <p:cNvSpPr>
              <a:spLocks noChangeAspect="1"/>
            </p:cNvSpPr>
            <p:nvPr/>
          </p:nvSpPr>
          <p:spPr bwMode="auto">
            <a:xfrm>
              <a:off x="915" y="1797"/>
              <a:ext cx="22" cy="11"/>
            </a:xfrm>
            <a:custGeom>
              <a:avLst/>
              <a:gdLst>
                <a:gd name="T0" fmla="*/ 0 w 29"/>
                <a:gd name="T1" fmla="*/ 19 h 19"/>
                <a:gd name="T2" fmla="*/ 15 w 29"/>
                <a:gd name="T3" fmla="*/ 10 h 19"/>
                <a:gd name="T4" fmla="*/ 29 w 29"/>
                <a:gd name="T5" fmla="*/ 0 h 19"/>
              </a:gdLst>
              <a:ahLst/>
              <a:cxnLst>
                <a:cxn ang="0">
                  <a:pos x="T0" y="T1"/>
                </a:cxn>
                <a:cxn ang="0">
                  <a:pos x="T2" y="T3"/>
                </a:cxn>
                <a:cxn ang="0">
                  <a:pos x="T4" y="T5"/>
                </a:cxn>
              </a:cxnLst>
              <a:rect l="0" t="0" r="r" b="b"/>
              <a:pathLst>
                <a:path w="29" h="19">
                  <a:moveTo>
                    <a:pt x="0" y="19"/>
                  </a:moveTo>
                  <a:lnTo>
                    <a:pt x="15" y="1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26" name="Line 388"/>
            <p:cNvSpPr>
              <a:spLocks noChangeAspect="1" noChangeShapeType="1"/>
            </p:cNvSpPr>
            <p:nvPr/>
          </p:nvSpPr>
          <p:spPr bwMode="auto">
            <a:xfrm flipV="1">
              <a:off x="937"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27" name="Line 389"/>
            <p:cNvSpPr>
              <a:spLocks noChangeAspect="1" noChangeShapeType="1"/>
            </p:cNvSpPr>
            <p:nvPr/>
          </p:nvSpPr>
          <p:spPr bwMode="auto">
            <a:xfrm flipV="1">
              <a:off x="955"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28" name="Freeform 390"/>
            <p:cNvSpPr>
              <a:spLocks noChangeAspect="1"/>
            </p:cNvSpPr>
            <p:nvPr/>
          </p:nvSpPr>
          <p:spPr bwMode="auto">
            <a:xfrm>
              <a:off x="973" y="1757"/>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29" name="Line 391"/>
            <p:cNvSpPr>
              <a:spLocks noChangeAspect="1" noChangeShapeType="1"/>
            </p:cNvSpPr>
            <p:nvPr/>
          </p:nvSpPr>
          <p:spPr bwMode="auto">
            <a:xfrm flipV="1">
              <a:off x="995"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30" name="Freeform 392"/>
            <p:cNvSpPr>
              <a:spLocks noChangeAspect="1"/>
            </p:cNvSpPr>
            <p:nvPr/>
          </p:nvSpPr>
          <p:spPr bwMode="auto">
            <a:xfrm>
              <a:off x="1013" y="1725"/>
              <a:ext cx="21" cy="15"/>
            </a:xfrm>
            <a:custGeom>
              <a:avLst/>
              <a:gdLst>
                <a:gd name="T0" fmla="*/ 0 w 28"/>
                <a:gd name="T1" fmla="*/ 28 h 28"/>
                <a:gd name="T2" fmla="*/ 14 w 28"/>
                <a:gd name="T3" fmla="*/ 14 h 28"/>
                <a:gd name="T4" fmla="*/ 28 w 28"/>
                <a:gd name="T5" fmla="*/ 0 h 28"/>
              </a:gdLst>
              <a:ahLst/>
              <a:cxnLst>
                <a:cxn ang="0">
                  <a:pos x="T0" y="T1"/>
                </a:cxn>
                <a:cxn ang="0">
                  <a:pos x="T2" y="T3"/>
                </a:cxn>
                <a:cxn ang="0">
                  <a:pos x="T4" y="T5"/>
                </a:cxn>
              </a:cxnLst>
              <a:rect l="0" t="0" r="r" b="b"/>
              <a:pathLst>
                <a:path w="28" h="28">
                  <a:moveTo>
                    <a:pt x="0" y="28"/>
                  </a:moveTo>
                  <a:lnTo>
                    <a:pt x="14" y="1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31" name="Line 393"/>
            <p:cNvSpPr>
              <a:spLocks noChangeAspect="1" noChangeShapeType="1"/>
            </p:cNvSpPr>
            <p:nvPr/>
          </p:nvSpPr>
          <p:spPr bwMode="auto">
            <a:xfrm flipV="1">
              <a:off x="1034"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32" name="Freeform 394"/>
            <p:cNvSpPr>
              <a:spLocks noChangeAspect="1"/>
            </p:cNvSpPr>
            <p:nvPr/>
          </p:nvSpPr>
          <p:spPr bwMode="auto">
            <a:xfrm>
              <a:off x="1052" y="1686"/>
              <a:ext cx="21" cy="20"/>
            </a:xfrm>
            <a:custGeom>
              <a:avLst/>
              <a:gdLst>
                <a:gd name="T0" fmla="*/ 0 w 29"/>
                <a:gd name="T1" fmla="*/ 34 h 34"/>
                <a:gd name="T2" fmla="*/ 15 w 29"/>
                <a:gd name="T3" fmla="*/ 20 h 34"/>
                <a:gd name="T4" fmla="*/ 29 w 29"/>
                <a:gd name="T5" fmla="*/ 0 h 34"/>
              </a:gdLst>
              <a:ahLst/>
              <a:cxnLst>
                <a:cxn ang="0">
                  <a:pos x="T0" y="T1"/>
                </a:cxn>
                <a:cxn ang="0">
                  <a:pos x="T2" y="T3"/>
                </a:cxn>
                <a:cxn ang="0">
                  <a:pos x="T4" y="T5"/>
                </a:cxn>
              </a:cxnLst>
              <a:rect l="0" t="0" r="r" b="b"/>
              <a:pathLst>
                <a:path w="29" h="34">
                  <a:moveTo>
                    <a:pt x="0" y="34"/>
                  </a:moveTo>
                  <a:lnTo>
                    <a:pt x="15" y="2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33" name="Line 395"/>
            <p:cNvSpPr>
              <a:spLocks noChangeAspect="1" noChangeShapeType="1"/>
            </p:cNvSpPr>
            <p:nvPr/>
          </p:nvSpPr>
          <p:spPr bwMode="auto">
            <a:xfrm flipV="1">
              <a:off x="1073"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34" name="Line 396"/>
            <p:cNvSpPr>
              <a:spLocks noChangeAspect="1" noChangeShapeType="1"/>
            </p:cNvSpPr>
            <p:nvPr/>
          </p:nvSpPr>
          <p:spPr bwMode="auto">
            <a:xfrm flipV="1">
              <a:off x="1091"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35" name="Freeform 397"/>
            <p:cNvSpPr>
              <a:spLocks noChangeAspect="1"/>
            </p:cNvSpPr>
            <p:nvPr/>
          </p:nvSpPr>
          <p:spPr bwMode="auto">
            <a:xfrm>
              <a:off x="1109" y="1617"/>
              <a:ext cx="22" cy="24"/>
            </a:xfrm>
            <a:custGeom>
              <a:avLst/>
              <a:gdLst>
                <a:gd name="T0" fmla="*/ 0 w 29"/>
                <a:gd name="T1" fmla="*/ 43 h 43"/>
                <a:gd name="T2" fmla="*/ 15 w 29"/>
                <a:gd name="T3" fmla="*/ 19 h 43"/>
                <a:gd name="T4" fmla="*/ 29 w 29"/>
                <a:gd name="T5" fmla="*/ 0 h 43"/>
              </a:gdLst>
              <a:ahLst/>
              <a:cxnLst>
                <a:cxn ang="0">
                  <a:pos x="T0" y="T1"/>
                </a:cxn>
                <a:cxn ang="0">
                  <a:pos x="T2" y="T3"/>
                </a:cxn>
                <a:cxn ang="0">
                  <a:pos x="T4" y="T5"/>
                </a:cxn>
              </a:cxnLst>
              <a:rect l="0" t="0" r="r" b="b"/>
              <a:pathLst>
                <a:path w="29" h="43">
                  <a:moveTo>
                    <a:pt x="0" y="43"/>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36" name="Line 398"/>
            <p:cNvSpPr>
              <a:spLocks noChangeAspect="1" noChangeShapeType="1"/>
            </p:cNvSpPr>
            <p:nvPr/>
          </p:nvSpPr>
          <p:spPr bwMode="auto">
            <a:xfrm flipV="1">
              <a:off x="1131"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37" name="Freeform 399"/>
            <p:cNvSpPr>
              <a:spLocks noChangeAspect="1"/>
            </p:cNvSpPr>
            <p:nvPr/>
          </p:nvSpPr>
          <p:spPr bwMode="auto">
            <a:xfrm>
              <a:off x="1149" y="1566"/>
              <a:ext cx="22" cy="27"/>
            </a:xfrm>
            <a:custGeom>
              <a:avLst/>
              <a:gdLst>
                <a:gd name="T0" fmla="*/ 0 w 29"/>
                <a:gd name="T1" fmla="*/ 48 h 48"/>
                <a:gd name="T2" fmla="*/ 14 w 29"/>
                <a:gd name="T3" fmla="*/ 24 h 48"/>
                <a:gd name="T4" fmla="*/ 29 w 29"/>
                <a:gd name="T5" fmla="*/ 0 h 48"/>
              </a:gdLst>
              <a:ahLst/>
              <a:cxnLst>
                <a:cxn ang="0">
                  <a:pos x="T0" y="T1"/>
                </a:cxn>
                <a:cxn ang="0">
                  <a:pos x="T2" y="T3"/>
                </a:cxn>
                <a:cxn ang="0">
                  <a:pos x="T4" y="T5"/>
                </a:cxn>
              </a:cxnLst>
              <a:rect l="0" t="0" r="r" b="b"/>
              <a:pathLst>
                <a:path w="29" h="48">
                  <a:moveTo>
                    <a:pt x="0" y="48"/>
                  </a:moveTo>
                  <a:lnTo>
                    <a:pt x="14" y="2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38" name="Line 400"/>
            <p:cNvSpPr>
              <a:spLocks noChangeAspect="1" noChangeShapeType="1"/>
            </p:cNvSpPr>
            <p:nvPr/>
          </p:nvSpPr>
          <p:spPr bwMode="auto">
            <a:xfrm flipV="1">
              <a:off x="1171"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39" name="Freeform 401"/>
            <p:cNvSpPr>
              <a:spLocks noChangeAspect="1"/>
            </p:cNvSpPr>
            <p:nvPr/>
          </p:nvSpPr>
          <p:spPr bwMode="auto">
            <a:xfrm>
              <a:off x="1189" y="1506"/>
              <a:ext cx="22" cy="30"/>
            </a:xfrm>
            <a:custGeom>
              <a:avLst/>
              <a:gdLst>
                <a:gd name="T0" fmla="*/ 0 w 29"/>
                <a:gd name="T1" fmla="*/ 53 h 53"/>
                <a:gd name="T2" fmla="*/ 14 w 29"/>
                <a:gd name="T3" fmla="*/ 29 h 53"/>
                <a:gd name="T4" fmla="*/ 29 w 29"/>
                <a:gd name="T5" fmla="*/ 0 h 53"/>
              </a:gdLst>
              <a:ahLst/>
              <a:cxnLst>
                <a:cxn ang="0">
                  <a:pos x="T0" y="T1"/>
                </a:cxn>
                <a:cxn ang="0">
                  <a:pos x="T2" y="T3"/>
                </a:cxn>
                <a:cxn ang="0">
                  <a:pos x="T4" y="T5"/>
                </a:cxn>
              </a:cxnLst>
              <a:rect l="0" t="0" r="r" b="b"/>
              <a:pathLst>
                <a:path w="29" h="53">
                  <a:moveTo>
                    <a:pt x="0" y="53"/>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40" name="Line 402"/>
            <p:cNvSpPr>
              <a:spLocks noChangeAspect="1" noChangeShapeType="1"/>
            </p:cNvSpPr>
            <p:nvPr/>
          </p:nvSpPr>
          <p:spPr bwMode="auto">
            <a:xfrm flipV="1">
              <a:off x="1211"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41" name="Line 403"/>
            <p:cNvSpPr>
              <a:spLocks noChangeAspect="1" noChangeShapeType="1"/>
            </p:cNvSpPr>
            <p:nvPr/>
          </p:nvSpPr>
          <p:spPr bwMode="auto">
            <a:xfrm flipV="1">
              <a:off x="1228"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42" name="Freeform 404"/>
            <p:cNvSpPr>
              <a:spLocks noChangeAspect="1"/>
            </p:cNvSpPr>
            <p:nvPr/>
          </p:nvSpPr>
          <p:spPr bwMode="auto">
            <a:xfrm>
              <a:off x="1246" y="1409"/>
              <a:ext cx="22" cy="32"/>
            </a:xfrm>
            <a:custGeom>
              <a:avLst/>
              <a:gdLst>
                <a:gd name="T0" fmla="*/ 0 w 29"/>
                <a:gd name="T1" fmla="*/ 58 h 58"/>
                <a:gd name="T2" fmla="*/ 15 w 29"/>
                <a:gd name="T3" fmla="*/ 29 h 58"/>
                <a:gd name="T4" fmla="*/ 29 w 29"/>
                <a:gd name="T5" fmla="*/ 0 h 58"/>
              </a:gdLst>
              <a:ahLst/>
              <a:cxnLst>
                <a:cxn ang="0">
                  <a:pos x="T0" y="T1"/>
                </a:cxn>
                <a:cxn ang="0">
                  <a:pos x="T2" y="T3"/>
                </a:cxn>
                <a:cxn ang="0">
                  <a:pos x="T4" y="T5"/>
                </a:cxn>
              </a:cxnLst>
              <a:rect l="0" t="0" r="r" b="b"/>
              <a:pathLst>
                <a:path w="29" h="58">
                  <a:moveTo>
                    <a:pt x="0" y="58"/>
                  </a:moveTo>
                  <a:lnTo>
                    <a:pt x="15"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43" name="Line 405"/>
            <p:cNvSpPr>
              <a:spLocks noChangeAspect="1" noChangeShapeType="1"/>
            </p:cNvSpPr>
            <p:nvPr/>
          </p:nvSpPr>
          <p:spPr bwMode="auto">
            <a:xfrm flipV="1">
              <a:off x="1268"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44" name="Freeform 406"/>
            <p:cNvSpPr>
              <a:spLocks noChangeAspect="1"/>
            </p:cNvSpPr>
            <p:nvPr/>
          </p:nvSpPr>
          <p:spPr bwMode="auto">
            <a:xfrm>
              <a:off x="1286" y="1336"/>
              <a:ext cx="22" cy="38"/>
            </a:xfrm>
            <a:custGeom>
              <a:avLst/>
              <a:gdLst>
                <a:gd name="T0" fmla="*/ 0 w 29"/>
                <a:gd name="T1" fmla="*/ 67 h 67"/>
                <a:gd name="T2" fmla="*/ 15 w 29"/>
                <a:gd name="T3" fmla="*/ 33 h 67"/>
                <a:gd name="T4" fmla="*/ 29 w 29"/>
                <a:gd name="T5" fmla="*/ 0 h 67"/>
              </a:gdLst>
              <a:ahLst/>
              <a:cxnLst>
                <a:cxn ang="0">
                  <a:pos x="T0" y="T1"/>
                </a:cxn>
                <a:cxn ang="0">
                  <a:pos x="T2" y="T3"/>
                </a:cxn>
                <a:cxn ang="0">
                  <a:pos x="T4" y="T5"/>
                </a:cxn>
              </a:cxnLst>
              <a:rect l="0" t="0" r="r" b="b"/>
              <a:pathLst>
                <a:path w="29" h="67">
                  <a:moveTo>
                    <a:pt x="0" y="67"/>
                  </a:moveTo>
                  <a:lnTo>
                    <a:pt x="15" y="33"/>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45" name="Line 407"/>
            <p:cNvSpPr>
              <a:spLocks noChangeAspect="1" noChangeShapeType="1"/>
            </p:cNvSpPr>
            <p:nvPr/>
          </p:nvSpPr>
          <p:spPr bwMode="auto">
            <a:xfrm flipV="1">
              <a:off x="1308"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46" name="Line 408"/>
            <p:cNvSpPr>
              <a:spLocks noChangeAspect="1" noChangeShapeType="1"/>
            </p:cNvSpPr>
            <p:nvPr/>
          </p:nvSpPr>
          <p:spPr bwMode="auto">
            <a:xfrm flipV="1">
              <a:off x="1326"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47" name="Freeform 409"/>
            <p:cNvSpPr>
              <a:spLocks noChangeAspect="1"/>
            </p:cNvSpPr>
            <p:nvPr/>
          </p:nvSpPr>
          <p:spPr bwMode="auto">
            <a:xfrm>
              <a:off x="1344" y="1222"/>
              <a:ext cx="21"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48" name="Freeform 410"/>
            <p:cNvSpPr>
              <a:spLocks noChangeAspect="1"/>
            </p:cNvSpPr>
            <p:nvPr/>
          </p:nvSpPr>
          <p:spPr bwMode="auto">
            <a:xfrm>
              <a:off x="1365" y="1182"/>
              <a:ext cx="18" cy="40"/>
            </a:xfrm>
            <a:custGeom>
              <a:avLst/>
              <a:gdLst>
                <a:gd name="T0" fmla="*/ 0 w 24"/>
                <a:gd name="T1" fmla="*/ 72 h 72"/>
                <a:gd name="T2" fmla="*/ 9 w 24"/>
                <a:gd name="T3" fmla="*/ 34 h 72"/>
                <a:gd name="T4" fmla="*/ 24 w 24"/>
                <a:gd name="T5" fmla="*/ 0 h 72"/>
              </a:gdLst>
              <a:ahLst/>
              <a:cxnLst>
                <a:cxn ang="0">
                  <a:pos x="T0" y="T1"/>
                </a:cxn>
                <a:cxn ang="0">
                  <a:pos x="T2" y="T3"/>
                </a:cxn>
                <a:cxn ang="0">
                  <a:pos x="T4" y="T5"/>
                </a:cxn>
              </a:cxnLst>
              <a:rect l="0" t="0" r="r" b="b"/>
              <a:pathLst>
                <a:path w="24" h="72">
                  <a:moveTo>
                    <a:pt x="0" y="72"/>
                  </a:moveTo>
                  <a:lnTo>
                    <a:pt x="9" y="3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49" name="Freeform 411"/>
            <p:cNvSpPr>
              <a:spLocks noChangeAspect="1"/>
            </p:cNvSpPr>
            <p:nvPr/>
          </p:nvSpPr>
          <p:spPr bwMode="auto">
            <a:xfrm>
              <a:off x="1383" y="1144"/>
              <a:ext cx="22"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50" name="Line 412"/>
            <p:cNvSpPr>
              <a:spLocks noChangeAspect="1" noChangeShapeType="1"/>
            </p:cNvSpPr>
            <p:nvPr/>
          </p:nvSpPr>
          <p:spPr bwMode="auto">
            <a:xfrm flipV="1">
              <a:off x="1405"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51" name="Freeform 413"/>
            <p:cNvSpPr>
              <a:spLocks noChangeAspect="1"/>
            </p:cNvSpPr>
            <p:nvPr/>
          </p:nvSpPr>
          <p:spPr bwMode="auto">
            <a:xfrm>
              <a:off x="1423" y="1063"/>
              <a:ext cx="21" cy="41"/>
            </a:xfrm>
            <a:custGeom>
              <a:avLst/>
              <a:gdLst>
                <a:gd name="T0" fmla="*/ 0 w 28"/>
                <a:gd name="T1" fmla="*/ 72 h 72"/>
                <a:gd name="T2" fmla="*/ 14 w 28"/>
                <a:gd name="T3" fmla="*/ 34 h 72"/>
                <a:gd name="T4" fmla="*/ 28 w 28"/>
                <a:gd name="T5" fmla="*/ 0 h 72"/>
              </a:gdLst>
              <a:ahLst/>
              <a:cxnLst>
                <a:cxn ang="0">
                  <a:pos x="T0" y="T1"/>
                </a:cxn>
                <a:cxn ang="0">
                  <a:pos x="T2" y="T3"/>
                </a:cxn>
                <a:cxn ang="0">
                  <a:pos x="T4" y="T5"/>
                </a:cxn>
              </a:cxnLst>
              <a:rect l="0" t="0" r="r" b="b"/>
              <a:pathLst>
                <a:path w="28" h="72">
                  <a:moveTo>
                    <a:pt x="0" y="72"/>
                  </a:moveTo>
                  <a:lnTo>
                    <a:pt x="14" y="3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52" name="Line 414"/>
            <p:cNvSpPr>
              <a:spLocks noChangeAspect="1" noChangeShapeType="1"/>
            </p:cNvSpPr>
            <p:nvPr/>
          </p:nvSpPr>
          <p:spPr bwMode="auto">
            <a:xfrm flipV="1">
              <a:off x="1444"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53" name="Line 415"/>
            <p:cNvSpPr>
              <a:spLocks noChangeAspect="1" noChangeShapeType="1"/>
            </p:cNvSpPr>
            <p:nvPr/>
          </p:nvSpPr>
          <p:spPr bwMode="auto">
            <a:xfrm flipV="1">
              <a:off x="1462"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54" name="Freeform 416"/>
            <p:cNvSpPr>
              <a:spLocks noChangeAspect="1"/>
            </p:cNvSpPr>
            <p:nvPr/>
          </p:nvSpPr>
          <p:spPr bwMode="auto">
            <a:xfrm>
              <a:off x="1480" y="945"/>
              <a:ext cx="22" cy="40"/>
            </a:xfrm>
            <a:custGeom>
              <a:avLst/>
              <a:gdLst>
                <a:gd name="T0" fmla="*/ 0 w 29"/>
                <a:gd name="T1" fmla="*/ 72 h 72"/>
                <a:gd name="T2" fmla="*/ 15 w 29"/>
                <a:gd name="T3" fmla="*/ 34 h 72"/>
                <a:gd name="T4" fmla="*/ 29 w 29"/>
                <a:gd name="T5" fmla="*/ 0 h 72"/>
              </a:gdLst>
              <a:ahLst/>
              <a:cxnLst>
                <a:cxn ang="0">
                  <a:pos x="T0" y="T1"/>
                </a:cxn>
                <a:cxn ang="0">
                  <a:pos x="T2" y="T3"/>
                </a:cxn>
                <a:cxn ang="0">
                  <a:pos x="T4" y="T5"/>
                </a:cxn>
              </a:cxnLst>
              <a:rect l="0" t="0" r="r" b="b"/>
              <a:pathLst>
                <a:path w="29" h="72">
                  <a:moveTo>
                    <a:pt x="0" y="72"/>
                  </a:moveTo>
                  <a:lnTo>
                    <a:pt x="15"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55" name="Line 417"/>
            <p:cNvSpPr>
              <a:spLocks noChangeAspect="1" noChangeShapeType="1"/>
            </p:cNvSpPr>
            <p:nvPr/>
          </p:nvSpPr>
          <p:spPr bwMode="auto">
            <a:xfrm flipV="1">
              <a:off x="1502"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56" name="Freeform 418"/>
            <p:cNvSpPr>
              <a:spLocks noChangeAspect="1"/>
            </p:cNvSpPr>
            <p:nvPr/>
          </p:nvSpPr>
          <p:spPr bwMode="auto">
            <a:xfrm>
              <a:off x="1520" y="872"/>
              <a:ext cx="22" cy="35"/>
            </a:xfrm>
            <a:custGeom>
              <a:avLst/>
              <a:gdLst>
                <a:gd name="T0" fmla="*/ 0 w 29"/>
                <a:gd name="T1" fmla="*/ 62 h 62"/>
                <a:gd name="T2" fmla="*/ 14 w 29"/>
                <a:gd name="T3" fmla="*/ 28 h 62"/>
                <a:gd name="T4" fmla="*/ 29 w 29"/>
                <a:gd name="T5" fmla="*/ 0 h 62"/>
              </a:gdLst>
              <a:ahLst/>
              <a:cxnLst>
                <a:cxn ang="0">
                  <a:pos x="T0" y="T1"/>
                </a:cxn>
                <a:cxn ang="0">
                  <a:pos x="T2" y="T3"/>
                </a:cxn>
                <a:cxn ang="0">
                  <a:pos x="T4" y="T5"/>
                </a:cxn>
              </a:cxnLst>
              <a:rect l="0" t="0" r="r" b="b"/>
              <a:pathLst>
                <a:path w="29" h="62">
                  <a:moveTo>
                    <a:pt x="0" y="62"/>
                  </a:moveTo>
                  <a:lnTo>
                    <a:pt x="14" y="28"/>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57" name="Line 419"/>
            <p:cNvSpPr>
              <a:spLocks noChangeAspect="1" noChangeShapeType="1"/>
            </p:cNvSpPr>
            <p:nvPr/>
          </p:nvSpPr>
          <p:spPr bwMode="auto">
            <a:xfrm flipV="1">
              <a:off x="1542"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58" name="Line 420"/>
            <p:cNvSpPr>
              <a:spLocks noChangeAspect="1" noChangeShapeType="1"/>
            </p:cNvSpPr>
            <p:nvPr/>
          </p:nvSpPr>
          <p:spPr bwMode="auto">
            <a:xfrm flipV="1">
              <a:off x="1560"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59" name="Freeform 421"/>
            <p:cNvSpPr>
              <a:spLocks noChangeAspect="1"/>
            </p:cNvSpPr>
            <p:nvPr/>
          </p:nvSpPr>
          <p:spPr bwMode="auto">
            <a:xfrm>
              <a:off x="1578" y="769"/>
              <a:ext cx="22" cy="33"/>
            </a:xfrm>
            <a:custGeom>
              <a:avLst/>
              <a:gdLst>
                <a:gd name="T0" fmla="*/ 0 w 29"/>
                <a:gd name="T1" fmla="*/ 58 h 58"/>
                <a:gd name="T2" fmla="*/ 14 w 29"/>
                <a:gd name="T3" fmla="*/ 29 h 58"/>
                <a:gd name="T4" fmla="*/ 29 w 29"/>
                <a:gd name="T5" fmla="*/ 0 h 58"/>
              </a:gdLst>
              <a:ahLst/>
              <a:cxnLst>
                <a:cxn ang="0">
                  <a:pos x="T0" y="T1"/>
                </a:cxn>
                <a:cxn ang="0">
                  <a:pos x="T2" y="T3"/>
                </a:cxn>
                <a:cxn ang="0">
                  <a:pos x="T4" y="T5"/>
                </a:cxn>
              </a:cxnLst>
              <a:rect l="0" t="0" r="r" b="b"/>
              <a:pathLst>
                <a:path w="29" h="58">
                  <a:moveTo>
                    <a:pt x="0" y="58"/>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60" name="Line 422"/>
            <p:cNvSpPr>
              <a:spLocks noChangeAspect="1" noChangeShapeType="1"/>
            </p:cNvSpPr>
            <p:nvPr/>
          </p:nvSpPr>
          <p:spPr bwMode="auto">
            <a:xfrm flipV="1">
              <a:off x="1600"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61" name="Freeform 423"/>
            <p:cNvSpPr>
              <a:spLocks noChangeAspect="1"/>
            </p:cNvSpPr>
            <p:nvPr/>
          </p:nvSpPr>
          <p:spPr bwMode="auto">
            <a:xfrm>
              <a:off x="1618" y="712"/>
              <a:ext cx="21" cy="27"/>
            </a:xfrm>
            <a:custGeom>
              <a:avLst/>
              <a:gdLst>
                <a:gd name="T0" fmla="*/ 0 w 28"/>
                <a:gd name="T1" fmla="*/ 48 h 48"/>
                <a:gd name="T2" fmla="*/ 14 w 28"/>
                <a:gd name="T3" fmla="*/ 24 h 48"/>
                <a:gd name="T4" fmla="*/ 28 w 28"/>
                <a:gd name="T5" fmla="*/ 0 h 48"/>
              </a:gdLst>
              <a:ahLst/>
              <a:cxnLst>
                <a:cxn ang="0">
                  <a:pos x="T0" y="T1"/>
                </a:cxn>
                <a:cxn ang="0">
                  <a:pos x="T2" y="T3"/>
                </a:cxn>
                <a:cxn ang="0">
                  <a:pos x="T4" y="T5"/>
                </a:cxn>
              </a:cxnLst>
              <a:rect l="0" t="0" r="r" b="b"/>
              <a:pathLst>
                <a:path w="28" h="48">
                  <a:moveTo>
                    <a:pt x="0" y="48"/>
                  </a:moveTo>
                  <a:lnTo>
                    <a:pt x="14" y="2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62" name="Freeform 424"/>
            <p:cNvSpPr>
              <a:spLocks noChangeAspect="1"/>
            </p:cNvSpPr>
            <p:nvPr/>
          </p:nvSpPr>
          <p:spPr bwMode="auto">
            <a:xfrm>
              <a:off x="1639" y="686"/>
              <a:ext cx="18" cy="26"/>
            </a:xfrm>
            <a:custGeom>
              <a:avLst/>
              <a:gdLst>
                <a:gd name="T0" fmla="*/ 0 w 24"/>
                <a:gd name="T1" fmla="*/ 47 h 47"/>
                <a:gd name="T2" fmla="*/ 10 w 24"/>
                <a:gd name="T3" fmla="*/ 24 h 47"/>
                <a:gd name="T4" fmla="*/ 24 w 24"/>
                <a:gd name="T5" fmla="*/ 0 h 47"/>
              </a:gdLst>
              <a:ahLst/>
              <a:cxnLst>
                <a:cxn ang="0">
                  <a:pos x="T0" y="T1"/>
                </a:cxn>
                <a:cxn ang="0">
                  <a:pos x="T2" y="T3"/>
                </a:cxn>
                <a:cxn ang="0">
                  <a:pos x="T4" y="T5"/>
                </a:cxn>
              </a:cxnLst>
              <a:rect l="0" t="0" r="r" b="b"/>
              <a:pathLst>
                <a:path w="24" h="47">
                  <a:moveTo>
                    <a:pt x="0" y="47"/>
                  </a:moveTo>
                  <a:lnTo>
                    <a:pt x="10" y="2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63" name="Freeform 425"/>
            <p:cNvSpPr>
              <a:spLocks noChangeAspect="1"/>
            </p:cNvSpPr>
            <p:nvPr/>
          </p:nvSpPr>
          <p:spPr bwMode="auto">
            <a:xfrm>
              <a:off x="1657" y="664"/>
              <a:ext cx="21" cy="22"/>
            </a:xfrm>
            <a:custGeom>
              <a:avLst/>
              <a:gdLst>
                <a:gd name="T0" fmla="*/ 0 w 29"/>
                <a:gd name="T1" fmla="*/ 39 h 39"/>
                <a:gd name="T2" fmla="*/ 15 w 29"/>
                <a:gd name="T3" fmla="*/ 19 h 39"/>
                <a:gd name="T4" fmla="*/ 29 w 29"/>
                <a:gd name="T5" fmla="*/ 0 h 39"/>
              </a:gdLst>
              <a:ahLst/>
              <a:cxnLst>
                <a:cxn ang="0">
                  <a:pos x="T0" y="T1"/>
                </a:cxn>
                <a:cxn ang="0">
                  <a:pos x="T2" y="T3"/>
                </a:cxn>
                <a:cxn ang="0">
                  <a:pos x="T4" y="T5"/>
                </a:cxn>
              </a:cxnLst>
              <a:rect l="0" t="0" r="r" b="b"/>
              <a:pathLst>
                <a:path w="29" h="39">
                  <a:moveTo>
                    <a:pt x="0" y="39"/>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64" name="Freeform 426"/>
            <p:cNvSpPr>
              <a:spLocks noChangeAspect="1"/>
            </p:cNvSpPr>
            <p:nvPr/>
          </p:nvSpPr>
          <p:spPr bwMode="auto">
            <a:xfrm>
              <a:off x="1678" y="643"/>
              <a:ext cx="18" cy="21"/>
            </a:xfrm>
            <a:custGeom>
              <a:avLst/>
              <a:gdLst>
                <a:gd name="T0" fmla="*/ 0 w 24"/>
                <a:gd name="T1" fmla="*/ 38 h 38"/>
                <a:gd name="T2" fmla="*/ 15 w 24"/>
                <a:gd name="T3" fmla="*/ 19 h 38"/>
                <a:gd name="T4" fmla="*/ 24 w 24"/>
                <a:gd name="T5" fmla="*/ 0 h 38"/>
              </a:gdLst>
              <a:ahLst/>
              <a:cxnLst>
                <a:cxn ang="0">
                  <a:pos x="T0" y="T1"/>
                </a:cxn>
                <a:cxn ang="0">
                  <a:pos x="T2" y="T3"/>
                </a:cxn>
                <a:cxn ang="0">
                  <a:pos x="T4" y="T5"/>
                </a:cxn>
              </a:cxnLst>
              <a:rect l="0" t="0" r="r" b="b"/>
              <a:pathLst>
                <a:path w="24" h="38">
                  <a:moveTo>
                    <a:pt x="0" y="38"/>
                  </a:moveTo>
                  <a:lnTo>
                    <a:pt x="15" y="19"/>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65" name="Freeform 427"/>
            <p:cNvSpPr>
              <a:spLocks noChangeAspect="1"/>
            </p:cNvSpPr>
            <p:nvPr/>
          </p:nvSpPr>
          <p:spPr bwMode="auto">
            <a:xfrm>
              <a:off x="1696" y="626"/>
              <a:ext cx="18" cy="17"/>
            </a:xfrm>
            <a:custGeom>
              <a:avLst/>
              <a:gdLst>
                <a:gd name="T0" fmla="*/ 0 w 24"/>
                <a:gd name="T1" fmla="*/ 29 h 29"/>
                <a:gd name="T2" fmla="*/ 10 w 24"/>
                <a:gd name="T3" fmla="*/ 14 h 29"/>
                <a:gd name="T4" fmla="*/ 24 w 24"/>
                <a:gd name="T5" fmla="*/ 0 h 29"/>
              </a:gdLst>
              <a:ahLst/>
              <a:cxnLst>
                <a:cxn ang="0">
                  <a:pos x="T0" y="T1"/>
                </a:cxn>
                <a:cxn ang="0">
                  <a:pos x="T2" y="T3"/>
                </a:cxn>
                <a:cxn ang="0">
                  <a:pos x="T4" y="T5"/>
                </a:cxn>
              </a:cxnLst>
              <a:rect l="0" t="0" r="r" b="b"/>
              <a:pathLst>
                <a:path w="24" h="29">
                  <a:moveTo>
                    <a:pt x="0" y="29"/>
                  </a:moveTo>
                  <a:lnTo>
                    <a:pt x="10" y="1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66" name="Freeform 428"/>
            <p:cNvSpPr>
              <a:spLocks noChangeAspect="1"/>
            </p:cNvSpPr>
            <p:nvPr/>
          </p:nvSpPr>
          <p:spPr bwMode="auto">
            <a:xfrm>
              <a:off x="1714" y="610"/>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67" name="Line 429"/>
            <p:cNvSpPr>
              <a:spLocks noChangeAspect="1" noChangeShapeType="1"/>
            </p:cNvSpPr>
            <p:nvPr/>
          </p:nvSpPr>
          <p:spPr bwMode="auto">
            <a:xfrm flipV="1">
              <a:off x="1736"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68" name="Freeform 430"/>
            <p:cNvSpPr>
              <a:spLocks noChangeAspect="1"/>
            </p:cNvSpPr>
            <p:nvPr/>
          </p:nvSpPr>
          <p:spPr bwMode="auto">
            <a:xfrm>
              <a:off x="1754" y="591"/>
              <a:ext cx="22" cy="8"/>
            </a:xfrm>
            <a:custGeom>
              <a:avLst/>
              <a:gdLst>
                <a:gd name="T0" fmla="*/ 0 w 29"/>
                <a:gd name="T1" fmla="*/ 14 h 14"/>
                <a:gd name="T2" fmla="*/ 14 w 29"/>
                <a:gd name="T3" fmla="*/ 4 h 14"/>
                <a:gd name="T4" fmla="*/ 29 w 29"/>
                <a:gd name="T5" fmla="*/ 0 h 14"/>
              </a:gdLst>
              <a:ahLst/>
              <a:cxnLst>
                <a:cxn ang="0">
                  <a:pos x="T0" y="T1"/>
                </a:cxn>
                <a:cxn ang="0">
                  <a:pos x="T2" y="T3"/>
                </a:cxn>
                <a:cxn ang="0">
                  <a:pos x="T4" y="T5"/>
                </a:cxn>
              </a:cxnLst>
              <a:rect l="0" t="0" r="r" b="b"/>
              <a:pathLst>
                <a:path w="29" h="14">
                  <a:moveTo>
                    <a:pt x="0" y="14"/>
                  </a:moveTo>
                  <a:lnTo>
                    <a:pt x="14" y="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69" name="Freeform 431"/>
            <p:cNvSpPr>
              <a:spLocks noChangeAspect="1"/>
            </p:cNvSpPr>
            <p:nvPr/>
          </p:nvSpPr>
          <p:spPr bwMode="auto">
            <a:xfrm>
              <a:off x="1776" y="586"/>
              <a:ext cx="18" cy="5"/>
            </a:xfrm>
            <a:custGeom>
              <a:avLst/>
              <a:gdLst>
                <a:gd name="T0" fmla="*/ 0 w 24"/>
                <a:gd name="T1" fmla="*/ 10 h 10"/>
                <a:gd name="T2" fmla="*/ 14 w 24"/>
                <a:gd name="T3" fmla="*/ 5 h 10"/>
                <a:gd name="T4" fmla="*/ 24 w 24"/>
                <a:gd name="T5" fmla="*/ 0 h 10"/>
              </a:gdLst>
              <a:ahLst/>
              <a:cxnLst>
                <a:cxn ang="0">
                  <a:pos x="T0" y="T1"/>
                </a:cxn>
                <a:cxn ang="0">
                  <a:pos x="T2" y="T3"/>
                </a:cxn>
                <a:cxn ang="0">
                  <a:pos x="T4" y="T5"/>
                </a:cxn>
              </a:cxnLst>
              <a:rect l="0" t="0" r="r" b="b"/>
              <a:pathLst>
                <a:path w="24" h="10">
                  <a:moveTo>
                    <a:pt x="0" y="10"/>
                  </a:moveTo>
                  <a:lnTo>
                    <a:pt x="14" y="5"/>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70" name="Freeform 432"/>
            <p:cNvSpPr>
              <a:spLocks noChangeAspect="1"/>
            </p:cNvSpPr>
            <p:nvPr/>
          </p:nvSpPr>
          <p:spPr bwMode="auto">
            <a:xfrm>
              <a:off x="1794" y="586"/>
              <a:ext cx="18" cy="0"/>
            </a:xfrm>
            <a:custGeom>
              <a:avLst/>
              <a:gdLst>
                <a:gd name="T0" fmla="*/ 0 w 24"/>
                <a:gd name="T1" fmla="*/ 9 w 24"/>
                <a:gd name="T2" fmla="*/ 24 w 24"/>
              </a:gdLst>
              <a:ahLst/>
              <a:cxnLst>
                <a:cxn ang="0">
                  <a:pos x="T0" y="0"/>
                </a:cxn>
                <a:cxn ang="0">
                  <a:pos x="T1" y="0"/>
                </a:cxn>
                <a:cxn ang="0">
                  <a:pos x="T2" y="0"/>
                </a:cxn>
              </a:cxnLst>
              <a:rect l="0" t="0" r="r" b="b"/>
              <a:pathLst>
                <a:path w="24">
                  <a:moveTo>
                    <a:pt x="0" y="0"/>
                  </a:moveTo>
                  <a:lnTo>
                    <a:pt x="9"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71" name="Freeform 433"/>
            <p:cNvSpPr>
              <a:spLocks noChangeAspect="1"/>
            </p:cNvSpPr>
            <p:nvPr/>
          </p:nvSpPr>
          <p:spPr bwMode="auto">
            <a:xfrm>
              <a:off x="1812" y="586"/>
              <a:ext cx="21" cy="0"/>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72" name="Freeform 434"/>
            <p:cNvSpPr>
              <a:spLocks noChangeAspect="1"/>
            </p:cNvSpPr>
            <p:nvPr/>
          </p:nvSpPr>
          <p:spPr bwMode="auto">
            <a:xfrm>
              <a:off x="1833" y="586"/>
              <a:ext cx="18" cy="5"/>
            </a:xfrm>
            <a:custGeom>
              <a:avLst/>
              <a:gdLst>
                <a:gd name="T0" fmla="*/ 0 w 24"/>
                <a:gd name="T1" fmla="*/ 0 h 10"/>
                <a:gd name="T2" fmla="*/ 10 w 24"/>
                <a:gd name="T3" fmla="*/ 5 h 10"/>
                <a:gd name="T4" fmla="*/ 24 w 24"/>
                <a:gd name="T5" fmla="*/ 10 h 10"/>
              </a:gdLst>
              <a:ahLst/>
              <a:cxnLst>
                <a:cxn ang="0">
                  <a:pos x="T0" y="T1"/>
                </a:cxn>
                <a:cxn ang="0">
                  <a:pos x="T2" y="T3"/>
                </a:cxn>
                <a:cxn ang="0">
                  <a:pos x="T4" y="T5"/>
                </a:cxn>
              </a:cxnLst>
              <a:rect l="0" t="0" r="r" b="b"/>
              <a:pathLst>
                <a:path w="24" h="10">
                  <a:moveTo>
                    <a:pt x="0" y="0"/>
                  </a:moveTo>
                  <a:lnTo>
                    <a:pt x="10" y="5"/>
                  </a:lnTo>
                  <a:lnTo>
                    <a:pt x="24"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73" name="Freeform 435"/>
            <p:cNvSpPr>
              <a:spLocks noChangeAspect="1"/>
            </p:cNvSpPr>
            <p:nvPr/>
          </p:nvSpPr>
          <p:spPr bwMode="auto">
            <a:xfrm>
              <a:off x="1851" y="591"/>
              <a:ext cx="22" cy="8"/>
            </a:xfrm>
            <a:custGeom>
              <a:avLst/>
              <a:gdLst>
                <a:gd name="T0" fmla="*/ 0 w 29"/>
                <a:gd name="T1" fmla="*/ 0 h 14"/>
                <a:gd name="T2" fmla="*/ 15 w 29"/>
                <a:gd name="T3" fmla="*/ 4 h 14"/>
                <a:gd name="T4" fmla="*/ 29 w 29"/>
                <a:gd name="T5" fmla="*/ 14 h 14"/>
              </a:gdLst>
              <a:ahLst/>
              <a:cxnLst>
                <a:cxn ang="0">
                  <a:pos x="T0" y="T1"/>
                </a:cxn>
                <a:cxn ang="0">
                  <a:pos x="T2" y="T3"/>
                </a:cxn>
                <a:cxn ang="0">
                  <a:pos x="T4" y="T5"/>
                </a:cxn>
              </a:cxnLst>
              <a:rect l="0" t="0" r="r" b="b"/>
              <a:pathLst>
                <a:path w="29" h="14">
                  <a:moveTo>
                    <a:pt x="0" y="0"/>
                  </a:moveTo>
                  <a:lnTo>
                    <a:pt x="15" y="4"/>
                  </a:lnTo>
                  <a:lnTo>
                    <a:pt x="29" y="1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74" name="Line 436"/>
            <p:cNvSpPr>
              <a:spLocks noChangeAspect="1" noChangeShapeType="1"/>
            </p:cNvSpPr>
            <p:nvPr/>
          </p:nvSpPr>
          <p:spPr bwMode="auto">
            <a:xfrm>
              <a:off x="1873"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75" name="Freeform 437"/>
            <p:cNvSpPr>
              <a:spLocks noChangeAspect="1"/>
            </p:cNvSpPr>
            <p:nvPr/>
          </p:nvSpPr>
          <p:spPr bwMode="auto">
            <a:xfrm>
              <a:off x="1891" y="610"/>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76" name="Freeform 438"/>
            <p:cNvSpPr>
              <a:spLocks noChangeAspect="1"/>
            </p:cNvSpPr>
            <p:nvPr/>
          </p:nvSpPr>
          <p:spPr bwMode="auto">
            <a:xfrm>
              <a:off x="1913" y="626"/>
              <a:ext cx="18" cy="17"/>
            </a:xfrm>
            <a:custGeom>
              <a:avLst/>
              <a:gdLst>
                <a:gd name="T0" fmla="*/ 0 w 24"/>
                <a:gd name="T1" fmla="*/ 0 h 29"/>
                <a:gd name="T2" fmla="*/ 14 w 24"/>
                <a:gd name="T3" fmla="*/ 14 h 29"/>
                <a:gd name="T4" fmla="*/ 24 w 24"/>
                <a:gd name="T5" fmla="*/ 29 h 29"/>
              </a:gdLst>
              <a:ahLst/>
              <a:cxnLst>
                <a:cxn ang="0">
                  <a:pos x="T0" y="T1"/>
                </a:cxn>
                <a:cxn ang="0">
                  <a:pos x="T2" y="T3"/>
                </a:cxn>
                <a:cxn ang="0">
                  <a:pos x="T4" y="T5"/>
                </a:cxn>
              </a:cxnLst>
              <a:rect l="0" t="0" r="r" b="b"/>
              <a:pathLst>
                <a:path w="24" h="29">
                  <a:moveTo>
                    <a:pt x="0" y="0"/>
                  </a:moveTo>
                  <a:lnTo>
                    <a:pt x="14" y="14"/>
                  </a:lnTo>
                  <a:lnTo>
                    <a:pt x="24"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77" name="Freeform 439"/>
            <p:cNvSpPr>
              <a:spLocks noChangeAspect="1"/>
            </p:cNvSpPr>
            <p:nvPr/>
          </p:nvSpPr>
          <p:spPr bwMode="auto">
            <a:xfrm>
              <a:off x="1931" y="643"/>
              <a:ext cx="18" cy="21"/>
            </a:xfrm>
            <a:custGeom>
              <a:avLst/>
              <a:gdLst>
                <a:gd name="T0" fmla="*/ 0 w 24"/>
                <a:gd name="T1" fmla="*/ 0 h 38"/>
                <a:gd name="T2" fmla="*/ 9 w 24"/>
                <a:gd name="T3" fmla="*/ 19 h 38"/>
                <a:gd name="T4" fmla="*/ 24 w 24"/>
                <a:gd name="T5" fmla="*/ 38 h 38"/>
              </a:gdLst>
              <a:ahLst/>
              <a:cxnLst>
                <a:cxn ang="0">
                  <a:pos x="T0" y="T1"/>
                </a:cxn>
                <a:cxn ang="0">
                  <a:pos x="T2" y="T3"/>
                </a:cxn>
                <a:cxn ang="0">
                  <a:pos x="T4" y="T5"/>
                </a:cxn>
              </a:cxnLst>
              <a:rect l="0" t="0" r="r" b="b"/>
              <a:pathLst>
                <a:path w="24" h="38">
                  <a:moveTo>
                    <a:pt x="0" y="0"/>
                  </a:moveTo>
                  <a:lnTo>
                    <a:pt x="9" y="19"/>
                  </a:lnTo>
                  <a:lnTo>
                    <a:pt x="24" y="3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78" name="Freeform 440"/>
            <p:cNvSpPr>
              <a:spLocks noChangeAspect="1"/>
            </p:cNvSpPr>
            <p:nvPr/>
          </p:nvSpPr>
          <p:spPr bwMode="auto">
            <a:xfrm>
              <a:off x="1949" y="664"/>
              <a:ext cx="21" cy="22"/>
            </a:xfrm>
            <a:custGeom>
              <a:avLst/>
              <a:gdLst>
                <a:gd name="T0" fmla="*/ 0 w 29"/>
                <a:gd name="T1" fmla="*/ 0 h 39"/>
                <a:gd name="T2" fmla="*/ 14 w 29"/>
                <a:gd name="T3" fmla="*/ 19 h 39"/>
                <a:gd name="T4" fmla="*/ 29 w 29"/>
                <a:gd name="T5" fmla="*/ 39 h 39"/>
              </a:gdLst>
              <a:ahLst/>
              <a:cxnLst>
                <a:cxn ang="0">
                  <a:pos x="T0" y="T1"/>
                </a:cxn>
                <a:cxn ang="0">
                  <a:pos x="T2" y="T3"/>
                </a:cxn>
                <a:cxn ang="0">
                  <a:pos x="T4" y="T5"/>
                </a:cxn>
              </a:cxnLst>
              <a:rect l="0" t="0" r="r" b="b"/>
              <a:pathLst>
                <a:path w="29" h="39">
                  <a:moveTo>
                    <a:pt x="0" y="0"/>
                  </a:moveTo>
                  <a:lnTo>
                    <a:pt x="14" y="19"/>
                  </a:lnTo>
                  <a:lnTo>
                    <a:pt x="29" y="3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79" name="Freeform 441"/>
            <p:cNvSpPr>
              <a:spLocks noChangeAspect="1"/>
            </p:cNvSpPr>
            <p:nvPr/>
          </p:nvSpPr>
          <p:spPr bwMode="auto">
            <a:xfrm>
              <a:off x="1970" y="686"/>
              <a:ext cx="18" cy="26"/>
            </a:xfrm>
            <a:custGeom>
              <a:avLst/>
              <a:gdLst>
                <a:gd name="T0" fmla="*/ 0 w 24"/>
                <a:gd name="T1" fmla="*/ 0 h 47"/>
                <a:gd name="T2" fmla="*/ 9 w 24"/>
                <a:gd name="T3" fmla="*/ 24 h 47"/>
                <a:gd name="T4" fmla="*/ 24 w 24"/>
                <a:gd name="T5" fmla="*/ 47 h 47"/>
              </a:gdLst>
              <a:ahLst/>
              <a:cxnLst>
                <a:cxn ang="0">
                  <a:pos x="T0" y="T1"/>
                </a:cxn>
                <a:cxn ang="0">
                  <a:pos x="T2" y="T3"/>
                </a:cxn>
                <a:cxn ang="0">
                  <a:pos x="T4" y="T5"/>
                </a:cxn>
              </a:cxnLst>
              <a:rect l="0" t="0" r="r" b="b"/>
              <a:pathLst>
                <a:path w="24" h="47">
                  <a:moveTo>
                    <a:pt x="0" y="0"/>
                  </a:moveTo>
                  <a:lnTo>
                    <a:pt x="9" y="24"/>
                  </a:lnTo>
                  <a:lnTo>
                    <a:pt x="24" y="4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80" name="Freeform 442"/>
            <p:cNvSpPr>
              <a:spLocks noChangeAspect="1"/>
            </p:cNvSpPr>
            <p:nvPr/>
          </p:nvSpPr>
          <p:spPr bwMode="auto">
            <a:xfrm>
              <a:off x="1988" y="712"/>
              <a:ext cx="21" cy="27"/>
            </a:xfrm>
            <a:custGeom>
              <a:avLst/>
              <a:gdLst>
                <a:gd name="T0" fmla="*/ 0 w 28"/>
                <a:gd name="T1" fmla="*/ 0 h 48"/>
                <a:gd name="T2" fmla="*/ 14 w 28"/>
                <a:gd name="T3" fmla="*/ 24 h 48"/>
                <a:gd name="T4" fmla="*/ 28 w 28"/>
                <a:gd name="T5" fmla="*/ 48 h 48"/>
              </a:gdLst>
              <a:ahLst/>
              <a:cxnLst>
                <a:cxn ang="0">
                  <a:pos x="T0" y="T1"/>
                </a:cxn>
                <a:cxn ang="0">
                  <a:pos x="T2" y="T3"/>
                </a:cxn>
                <a:cxn ang="0">
                  <a:pos x="T4" y="T5"/>
                </a:cxn>
              </a:cxnLst>
              <a:rect l="0" t="0" r="r" b="b"/>
              <a:pathLst>
                <a:path w="28" h="48">
                  <a:moveTo>
                    <a:pt x="0" y="0"/>
                  </a:moveTo>
                  <a:lnTo>
                    <a:pt x="14" y="24"/>
                  </a:lnTo>
                  <a:lnTo>
                    <a:pt x="28"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81" name="Line 443"/>
            <p:cNvSpPr>
              <a:spLocks noChangeAspect="1" noChangeShapeType="1"/>
            </p:cNvSpPr>
            <p:nvPr/>
          </p:nvSpPr>
          <p:spPr bwMode="auto">
            <a:xfrm>
              <a:off x="2009"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82" name="Freeform 444"/>
            <p:cNvSpPr>
              <a:spLocks noChangeAspect="1"/>
            </p:cNvSpPr>
            <p:nvPr/>
          </p:nvSpPr>
          <p:spPr bwMode="auto">
            <a:xfrm>
              <a:off x="2027" y="769"/>
              <a:ext cx="22" cy="33"/>
            </a:xfrm>
            <a:custGeom>
              <a:avLst/>
              <a:gdLst>
                <a:gd name="T0" fmla="*/ 0 w 29"/>
                <a:gd name="T1" fmla="*/ 0 h 58"/>
                <a:gd name="T2" fmla="*/ 15 w 29"/>
                <a:gd name="T3" fmla="*/ 29 h 58"/>
                <a:gd name="T4" fmla="*/ 29 w 29"/>
                <a:gd name="T5" fmla="*/ 58 h 58"/>
              </a:gdLst>
              <a:ahLst/>
              <a:cxnLst>
                <a:cxn ang="0">
                  <a:pos x="T0" y="T1"/>
                </a:cxn>
                <a:cxn ang="0">
                  <a:pos x="T2" y="T3"/>
                </a:cxn>
                <a:cxn ang="0">
                  <a:pos x="T4" y="T5"/>
                </a:cxn>
              </a:cxnLst>
              <a:rect l="0" t="0" r="r" b="b"/>
              <a:pathLst>
                <a:path w="29" h="58">
                  <a:moveTo>
                    <a:pt x="0" y="0"/>
                  </a:moveTo>
                  <a:lnTo>
                    <a:pt x="15"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83" name="Line 445"/>
            <p:cNvSpPr>
              <a:spLocks noChangeAspect="1" noChangeShapeType="1"/>
            </p:cNvSpPr>
            <p:nvPr/>
          </p:nvSpPr>
          <p:spPr bwMode="auto">
            <a:xfrm>
              <a:off x="2049"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84" name="Line 446"/>
            <p:cNvSpPr>
              <a:spLocks noChangeAspect="1" noChangeShapeType="1"/>
            </p:cNvSpPr>
            <p:nvPr/>
          </p:nvSpPr>
          <p:spPr bwMode="auto">
            <a:xfrm>
              <a:off x="2067"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85" name="Freeform 447"/>
            <p:cNvSpPr>
              <a:spLocks noChangeAspect="1"/>
            </p:cNvSpPr>
            <p:nvPr/>
          </p:nvSpPr>
          <p:spPr bwMode="auto">
            <a:xfrm>
              <a:off x="2085" y="872"/>
              <a:ext cx="22" cy="35"/>
            </a:xfrm>
            <a:custGeom>
              <a:avLst/>
              <a:gdLst>
                <a:gd name="T0" fmla="*/ 0 w 29"/>
                <a:gd name="T1" fmla="*/ 0 h 62"/>
                <a:gd name="T2" fmla="*/ 15 w 29"/>
                <a:gd name="T3" fmla="*/ 28 h 62"/>
                <a:gd name="T4" fmla="*/ 29 w 29"/>
                <a:gd name="T5" fmla="*/ 62 h 62"/>
              </a:gdLst>
              <a:ahLst/>
              <a:cxnLst>
                <a:cxn ang="0">
                  <a:pos x="T0" y="T1"/>
                </a:cxn>
                <a:cxn ang="0">
                  <a:pos x="T2" y="T3"/>
                </a:cxn>
                <a:cxn ang="0">
                  <a:pos x="T4" y="T5"/>
                </a:cxn>
              </a:cxnLst>
              <a:rect l="0" t="0" r="r" b="b"/>
              <a:pathLst>
                <a:path w="29" h="62">
                  <a:moveTo>
                    <a:pt x="0" y="0"/>
                  </a:moveTo>
                  <a:lnTo>
                    <a:pt x="15" y="28"/>
                  </a:lnTo>
                  <a:lnTo>
                    <a:pt x="29" y="6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86" name="Line 448"/>
            <p:cNvSpPr>
              <a:spLocks noChangeAspect="1" noChangeShapeType="1"/>
            </p:cNvSpPr>
            <p:nvPr/>
          </p:nvSpPr>
          <p:spPr bwMode="auto">
            <a:xfrm>
              <a:off x="2107"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87" name="Freeform 449"/>
            <p:cNvSpPr>
              <a:spLocks noChangeAspect="1"/>
            </p:cNvSpPr>
            <p:nvPr/>
          </p:nvSpPr>
          <p:spPr bwMode="auto">
            <a:xfrm>
              <a:off x="2125" y="945"/>
              <a:ext cx="22" cy="40"/>
            </a:xfrm>
            <a:custGeom>
              <a:avLst/>
              <a:gdLst>
                <a:gd name="T0" fmla="*/ 0 w 29"/>
                <a:gd name="T1" fmla="*/ 0 h 72"/>
                <a:gd name="T2" fmla="*/ 14 w 29"/>
                <a:gd name="T3" fmla="*/ 34 h 72"/>
                <a:gd name="T4" fmla="*/ 29 w 29"/>
                <a:gd name="T5" fmla="*/ 72 h 72"/>
              </a:gdLst>
              <a:ahLst/>
              <a:cxnLst>
                <a:cxn ang="0">
                  <a:pos x="T0" y="T1"/>
                </a:cxn>
                <a:cxn ang="0">
                  <a:pos x="T2" y="T3"/>
                </a:cxn>
                <a:cxn ang="0">
                  <a:pos x="T4" y="T5"/>
                </a:cxn>
              </a:cxnLst>
              <a:rect l="0" t="0" r="r" b="b"/>
              <a:pathLst>
                <a:path w="29" h="72">
                  <a:moveTo>
                    <a:pt x="0" y="0"/>
                  </a:moveTo>
                  <a:lnTo>
                    <a:pt x="14" y="34"/>
                  </a:lnTo>
                  <a:lnTo>
                    <a:pt x="29"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88" name="Line 450"/>
            <p:cNvSpPr>
              <a:spLocks noChangeAspect="1" noChangeShapeType="1"/>
            </p:cNvSpPr>
            <p:nvPr/>
          </p:nvSpPr>
          <p:spPr bwMode="auto">
            <a:xfrm>
              <a:off x="2147"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89" name="Line 451"/>
            <p:cNvSpPr>
              <a:spLocks noChangeAspect="1" noChangeShapeType="1"/>
            </p:cNvSpPr>
            <p:nvPr/>
          </p:nvSpPr>
          <p:spPr bwMode="auto">
            <a:xfrm>
              <a:off x="2165"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90" name="Freeform 452"/>
            <p:cNvSpPr>
              <a:spLocks noChangeAspect="1"/>
            </p:cNvSpPr>
            <p:nvPr/>
          </p:nvSpPr>
          <p:spPr bwMode="auto">
            <a:xfrm>
              <a:off x="2183" y="1063"/>
              <a:ext cx="21" cy="41"/>
            </a:xfrm>
            <a:custGeom>
              <a:avLst/>
              <a:gdLst>
                <a:gd name="T0" fmla="*/ 0 w 28"/>
                <a:gd name="T1" fmla="*/ 0 h 72"/>
                <a:gd name="T2" fmla="*/ 14 w 28"/>
                <a:gd name="T3" fmla="*/ 34 h 72"/>
                <a:gd name="T4" fmla="*/ 28 w 28"/>
                <a:gd name="T5" fmla="*/ 72 h 72"/>
              </a:gdLst>
              <a:ahLst/>
              <a:cxnLst>
                <a:cxn ang="0">
                  <a:pos x="T0" y="T1"/>
                </a:cxn>
                <a:cxn ang="0">
                  <a:pos x="T2" y="T3"/>
                </a:cxn>
                <a:cxn ang="0">
                  <a:pos x="T4" y="T5"/>
                </a:cxn>
              </a:cxnLst>
              <a:rect l="0" t="0" r="r" b="b"/>
              <a:pathLst>
                <a:path w="28" h="72">
                  <a:moveTo>
                    <a:pt x="0" y="0"/>
                  </a:moveTo>
                  <a:lnTo>
                    <a:pt x="14" y="34"/>
                  </a:lnTo>
                  <a:lnTo>
                    <a:pt x="28"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91" name="Line 453"/>
            <p:cNvSpPr>
              <a:spLocks noChangeAspect="1" noChangeShapeType="1"/>
            </p:cNvSpPr>
            <p:nvPr/>
          </p:nvSpPr>
          <p:spPr bwMode="auto">
            <a:xfrm>
              <a:off x="2204"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92" name="Freeform 454"/>
            <p:cNvSpPr>
              <a:spLocks noChangeAspect="1"/>
            </p:cNvSpPr>
            <p:nvPr/>
          </p:nvSpPr>
          <p:spPr bwMode="auto">
            <a:xfrm>
              <a:off x="2222" y="1144"/>
              <a:ext cx="22"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93" name="Freeform 455"/>
            <p:cNvSpPr>
              <a:spLocks noChangeAspect="1"/>
            </p:cNvSpPr>
            <p:nvPr/>
          </p:nvSpPr>
          <p:spPr bwMode="auto">
            <a:xfrm>
              <a:off x="2244" y="1182"/>
              <a:ext cx="18" cy="40"/>
            </a:xfrm>
            <a:custGeom>
              <a:avLst/>
              <a:gdLst>
                <a:gd name="T0" fmla="*/ 0 w 24"/>
                <a:gd name="T1" fmla="*/ 0 h 72"/>
                <a:gd name="T2" fmla="*/ 10 w 24"/>
                <a:gd name="T3" fmla="*/ 34 h 72"/>
                <a:gd name="T4" fmla="*/ 24 w 24"/>
                <a:gd name="T5" fmla="*/ 72 h 72"/>
              </a:gdLst>
              <a:ahLst/>
              <a:cxnLst>
                <a:cxn ang="0">
                  <a:pos x="T0" y="T1"/>
                </a:cxn>
                <a:cxn ang="0">
                  <a:pos x="T2" y="T3"/>
                </a:cxn>
                <a:cxn ang="0">
                  <a:pos x="T4" y="T5"/>
                </a:cxn>
              </a:cxnLst>
              <a:rect l="0" t="0" r="r" b="b"/>
              <a:pathLst>
                <a:path w="24" h="72">
                  <a:moveTo>
                    <a:pt x="0" y="0"/>
                  </a:moveTo>
                  <a:lnTo>
                    <a:pt x="10" y="34"/>
                  </a:lnTo>
                  <a:lnTo>
                    <a:pt x="24"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94" name="Freeform 456"/>
            <p:cNvSpPr>
              <a:spLocks noChangeAspect="1"/>
            </p:cNvSpPr>
            <p:nvPr/>
          </p:nvSpPr>
          <p:spPr bwMode="auto">
            <a:xfrm>
              <a:off x="2262" y="1222"/>
              <a:ext cx="21"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95" name="Line 457"/>
            <p:cNvSpPr>
              <a:spLocks noChangeAspect="1" noChangeShapeType="1"/>
            </p:cNvSpPr>
            <p:nvPr/>
          </p:nvSpPr>
          <p:spPr bwMode="auto">
            <a:xfrm>
              <a:off x="2283"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96" name="Line 458"/>
            <p:cNvSpPr>
              <a:spLocks noChangeAspect="1" noChangeShapeType="1"/>
            </p:cNvSpPr>
            <p:nvPr/>
          </p:nvSpPr>
          <p:spPr bwMode="auto">
            <a:xfrm>
              <a:off x="2301"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97" name="Freeform 459"/>
            <p:cNvSpPr>
              <a:spLocks noChangeAspect="1"/>
            </p:cNvSpPr>
            <p:nvPr/>
          </p:nvSpPr>
          <p:spPr bwMode="auto">
            <a:xfrm>
              <a:off x="2319" y="1336"/>
              <a:ext cx="22" cy="38"/>
            </a:xfrm>
            <a:custGeom>
              <a:avLst/>
              <a:gdLst>
                <a:gd name="T0" fmla="*/ 0 w 29"/>
                <a:gd name="T1" fmla="*/ 0 h 67"/>
                <a:gd name="T2" fmla="*/ 14 w 29"/>
                <a:gd name="T3" fmla="*/ 33 h 67"/>
                <a:gd name="T4" fmla="*/ 29 w 29"/>
                <a:gd name="T5" fmla="*/ 67 h 67"/>
              </a:gdLst>
              <a:ahLst/>
              <a:cxnLst>
                <a:cxn ang="0">
                  <a:pos x="T0" y="T1"/>
                </a:cxn>
                <a:cxn ang="0">
                  <a:pos x="T2" y="T3"/>
                </a:cxn>
                <a:cxn ang="0">
                  <a:pos x="T4" y="T5"/>
                </a:cxn>
              </a:cxnLst>
              <a:rect l="0" t="0" r="r" b="b"/>
              <a:pathLst>
                <a:path w="29" h="67">
                  <a:moveTo>
                    <a:pt x="0" y="0"/>
                  </a:moveTo>
                  <a:lnTo>
                    <a:pt x="14" y="33"/>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98" name="Line 460"/>
            <p:cNvSpPr>
              <a:spLocks noChangeAspect="1" noChangeShapeType="1"/>
            </p:cNvSpPr>
            <p:nvPr/>
          </p:nvSpPr>
          <p:spPr bwMode="auto">
            <a:xfrm>
              <a:off x="2341"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99" name="Freeform 461"/>
            <p:cNvSpPr>
              <a:spLocks noChangeAspect="1"/>
            </p:cNvSpPr>
            <p:nvPr/>
          </p:nvSpPr>
          <p:spPr bwMode="auto">
            <a:xfrm>
              <a:off x="2359" y="1409"/>
              <a:ext cx="22" cy="32"/>
            </a:xfrm>
            <a:custGeom>
              <a:avLst/>
              <a:gdLst>
                <a:gd name="T0" fmla="*/ 0 w 29"/>
                <a:gd name="T1" fmla="*/ 0 h 58"/>
                <a:gd name="T2" fmla="*/ 14 w 29"/>
                <a:gd name="T3" fmla="*/ 29 h 58"/>
                <a:gd name="T4" fmla="*/ 29 w 29"/>
                <a:gd name="T5" fmla="*/ 58 h 58"/>
              </a:gdLst>
              <a:ahLst/>
              <a:cxnLst>
                <a:cxn ang="0">
                  <a:pos x="T0" y="T1"/>
                </a:cxn>
                <a:cxn ang="0">
                  <a:pos x="T2" y="T3"/>
                </a:cxn>
                <a:cxn ang="0">
                  <a:pos x="T4" y="T5"/>
                </a:cxn>
              </a:cxnLst>
              <a:rect l="0" t="0" r="r" b="b"/>
              <a:pathLst>
                <a:path w="29" h="58">
                  <a:moveTo>
                    <a:pt x="0" y="0"/>
                  </a:moveTo>
                  <a:lnTo>
                    <a:pt x="14"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00" name="Line 462"/>
            <p:cNvSpPr>
              <a:spLocks noChangeAspect="1" noChangeShapeType="1"/>
            </p:cNvSpPr>
            <p:nvPr/>
          </p:nvSpPr>
          <p:spPr bwMode="auto">
            <a:xfrm>
              <a:off x="2381"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01" name="Line 463"/>
            <p:cNvSpPr>
              <a:spLocks noChangeAspect="1" noChangeShapeType="1"/>
            </p:cNvSpPr>
            <p:nvPr/>
          </p:nvSpPr>
          <p:spPr bwMode="auto">
            <a:xfrm>
              <a:off x="2399"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02" name="Freeform 464"/>
            <p:cNvSpPr>
              <a:spLocks noChangeAspect="1"/>
            </p:cNvSpPr>
            <p:nvPr/>
          </p:nvSpPr>
          <p:spPr bwMode="auto">
            <a:xfrm>
              <a:off x="2416" y="1506"/>
              <a:ext cx="22" cy="30"/>
            </a:xfrm>
            <a:custGeom>
              <a:avLst/>
              <a:gdLst>
                <a:gd name="T0" fmla="*/ 0 w 29"/>
                <a:gd name="T1" fmla="*/ 0 h 53"/>
                <a:gd name="T2" fmla="*/ 15 w 29"/>
                <a:gd name="T3" fmla="*/ 29 h 53"/>
                <a:gd name="T4" fmla="*/ 29 w 29"/>
                <a:gd name="T5" fmla="*/ 53 h 53"/>
              </a:gdLst>
              <a:ahLst/>
              <a:cxnLst>
                <a:cxn ang="0">
                  <a:pos x="T0" y="T1"/>
                </a:cxn>
                <a:cxn ang="0">
                  <a:pos x="T2" y="T3"/>
                </a:cxn>
                <a:cxn ang="0">
                  <a:pos x="T4" y="T5"/>
                </a:cxn>
              </a:cxnLst>
              <a:rect l="0" t="0" r="r" b="b"/>
              <a:pathLst>
                <a:path w="29" h="53">
                  <a:moveTo>
                    <a:pt x="0" y="0"/>
                  </a:moveTo>
                  <a:lnTo>
                    <a:pt x="15" y="29"/>
                  </a:lnTo>
                  <a:lnTo>
                    <a:pt x="29" y="5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03" name="Line 465"/>
            <p:cNvSpPr>
              <a:spLocks noChangeAspect="1" noChangeShapeType="1"/>
            </p:cNvSpPr>
            <p:nvPr/>
          </p:nvSpPr>
          <p:spPr bwMode="auto">
            <a:xfrm>
              <a:off x="2438"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04" name="Freeform 466"/>
            <p:cNvSpPr>
              <a:spLocks noChangeAspect="1"/>
            </p:cNvSpPr>
            <p:nvPr/>
          </p:nvSpPr>
          <p:spPr bwMode="auto">
            <a:xfrm>
              <a:off x="2456" y="1566"/>
              <a:ext cx="22" cy="27"/>
            </a:xfrm>
            <a:custGeom>
              <a:avLst/>
              <a:gdLst>
                <a:gd name="T0" fmla="*/ 0 w 29"/>
                <a:gd name="T1" fmla="*/ 0 h 48"/>
                <a:gd name="T2" fmla="*/ 15 w 29"/>
                <a:gd name="T3" fmla="*/ 24 h 48"/>
                <a:gd name="T4" fmla="*/ 29 w 29"/>
                <a:gd name="T5" fmla="*/ 48 h 48"/>
              </a:gdLst>
              <a:ahLst/>
              <a:cxnLst>
                <a:cxn ang="0">
                  <a:pos x="T0" y="T1"/>
                </a:cxn>
                <a:cxn ang="0">
                  <a:pos x="T2" y="T3"/>
                </a:cxn>
                <a:cxn ang="0">
                  <a:pos x="T4" y="T5"/>
                </a:cxn>
              </a:cxnLst>
              <a:rect l="0" t="0" r="r" b="b"/>
              <a:pathLst>
                <a:path w="29" h="48">
                  <a:moveTo>
                    <a:pt x="0" y="0"/>
                  </a:moveTo>
                  <a:lnTo>
                    <a:pt x="15" y="24"/>
                  </a:lnTo>
                  <a:lnTo>
                    <a:pt x="29"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05" name="Line 467"/>
            <p:cNvSpPr>
              <a:spLocks noChangeAspect="1" noChangeShapeType="1"/>
            </p:cNvSpPr>
            <p:nvPr/>
          </p:nvSpPr>
          <p:spPr bwMode="auto">
            <a:xfrm>
              <a:off x="2478"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06" name="Freeform 468"/>
            <p:cNvSpPr>
              <a:spLocks noChangeAspect="1"/>
            </p:cNvSpPr>
            <p:nvPr/>
          </p:nvSpPr>
          <p:spPr bwMode="auto">
            <a:xfrm>
              <a:off x="2496" y="1617"/>
              <a:ext cx="22" cy="24"/>
            </a:xfrm>
            <a:custGeom>
              <a:avLst/>
              <a:gdLst>
                <a:gd name="T0" fmla="*/ 0 w 29"/>
                <a:gd name="T1" fmla="*/ 0 h 43"/>
                <a:gd name="T2" fmla="*/ 14 w 29"/>
                <a:gd name="T3" fmla="*/ 19 h 43"/>
                <a:gd name="T4" fmla="*/ 29 w 29"/>
                <a:gd name="T5" fmla="*/ 43 h 43"/>
              </a:gdLst>
              <a:ahLst/>
              <a:cxnLst>
                <a:cxn ang="0">
                  <a:pos x="T0" y="T1"/>
                </a:cxn>
                <a:cxn ang="0">
                  <a:pos x="T2" y="T3"/>
                </a:cxn>
                <a:cxn ang="0">
                  <a:pos x="T4" y="T5"/>
                </a:cxn>
              </a:cxnLst>
              <a:rect l="0" t="0" r="r" b="b"/>
              <a:pathLst>
                <a:path w="29" h="43">
                  <a:moveTo>
                    <a:pt x="0" y="0"/>
                  </a:moveTo>
                  <a:lnTo>
                    <a:pt x="14" y="19"/>
                  </a:lnTo>
                  <a:lnTo>
                    <a:pt x="29" y="4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07" name="Line 469"/>
            <p:cNvSpPr>
              <a:spLocks noChangeAspect="1" noChangeShapeType="1"/>
            </p:cNvSpPr>
            <p:nvPr/>
          </p:nvSpPr>
          <p:spPr bwMode="auto">
            <a:xfrm>
              <a:off x="2518"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08" name="Line 470"/>
            <p:cNvSpPr>
              <a:spLocks noChangeAspect="1" noChangeShapeType="1"/>
            </p:cNvSpPr>
            <p:nvPr/>
          </p:nvSpPr>
          <p:spPr bwMode="auto">
            <a:xfrm>
              <a:off x="2536"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09" name="Freeform 471"/>
            <p:cNvSpPr>
              <a:spLocks noChangeAspect="1"/>
            </p:cNvSpPr>
            <p:nvPr/>
          </p:nvSpPr>
          <p:spPr bwMode="auto">
            <a:xfrm>
              <a:off x="2554" y="1686"/>
              <a:ext cx="21" cy="20"/>
            </a:xfrm>
            <a:custGeom>
              <a:avLst/>
              <a:gdLst>
                <a:gd name="T0" fmla="*/ 0 w 29"/>
                <a:gd name="T1" fmla="*/ 0 h 34"/>
                <a:gd name="T2" fmla="*/ 14 w 29"/>
                <a:gd name="T3" fmla="*/ 20 h 34"/>
                <a:gd name="T4" fmla="*/ 29 w 29"/>
                <a:gd name="T5" fmla="*/ 34 h 34"/>
              </a:gdLst>
              <a:ahLst/>
              <a:cxnLst>
                <a:cxn ang="0">
                  <a:pos x="T0" y="T1"/>
                </a:cxn>
                <a:cxn ang="0">
                  <a:pos x="T2" y="T3"/>
                </a:cxn>
                <a:cxn ang="0">
                  <a:pos x="T4" y="T5"/>
                </a:cxn>
              </a:cxnLst>
              <a:rect l="0" t="0" r="r" b="b"/>
              <a:pathLst>
                <a:path w="29" h="34">
                  <a:moveTo>
                    <a:pt x="0" y="0"/>
                  </a:moveTo>
                  <a:lnTo>
                    <a:pt x="14" y="20"/>
                  </a:lnTo>
                  <a:lnTo>
                    <a:pt x="29" y="3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10" name="Line 472"/>
            <p:cNvSpPr>
              <a:spLocks noChangeAspect="1" noChangeShapeType="1"/>
            </p:cNvSpPr>
            <p:nvPr/>
          </p:nvSpPr>
          <p:spPr bwMode="auto">
            <a:xfrm>
              <a:off x="2575"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11" name="Freeform 473"/>
            <p:cNvSpPr>
              <a:spLocks noChangeAspect="1"/>
            </p:cNvSpPr>
            <p:nvPr/>
          </p:nvSpPr>
          <p:spPr bwMode="auto">
            <a:xfrm>
              <a:off x="2593" y="1725"/>
              <a:ext cx="21" cy="15"/>
            </a:xfrm>
            <a:custGeom>
              <a:avLst/>
              <a:gdLst>
                <a:gd name="T0" fmla="*/ 0 w 28"/>
                <a:gd name="T1" fmla="*/ 0 h 28"/>
                <a:gd name="T2" fmla="*/ 14 w 28"/>
                <a:gd name="T3" fmla="*/ 14 h 28"/>
                <a:gd name="T4" fmla="*/ 28 w 28"/>
                <a:gd name="T5" fmla="*/ 28 h 28"/>
              </a:gdLst>
              <a:ahLst/>
              <a:cxnLst>
                <a:cxn ang="0">
                  <a:pos x="T0" y="T1"/>
                </a:cxn>
                <a:cxn ang="0">
                  <a:pos x="T2" y="T3"/>
                </a:cxn>
                <a:cxn ang="0">
                  <a:pos x="T4" y="T5"/>
                </a:cxn>
              </a:cxnLst>
              <a:rect l="0" t="0" r="r" b="b"/>
              <a:pathLst>
                <a:path w="28" h="28">
                  <a:moveTo>
                    <a:pt x="0" y="0"/>
                  </a:moveTo>
                  <a:lnTo>
                    <a:pt x="14" y="14"/>
                  </a:lnTo>
                  <a:lnTo>
                    <a:pt x="28" y="2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12" name="Line 474"/>
            <p:cNvSpPr>
              <a:spLocks noChangeAspect="1" noChangeShapeType="1"/>
            </p:cNvSpPr>
            <p:nvPr/>
          </p:nvSpPr>
          <p:spPr bwMode="auto">
            <a:xfrm>
              <a:off x="2614"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13" name="Freeform 475"/>
            <p:cNvSpPr>
              <a:spLocks noChangeAspect="1"/>
            </p:cNvSpPr>
            <p:nvPr/>
          </p:nvSpPr>
          <p:spPr bwMode="auto">
            <a:xfrm>
              <a:off x="2632" y="1757"/>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14" name="Line 476"/>
            <p:cNvSpPr>
              <a:spLocks noChangeAspect="1" noChangeShapeType="1"/>
            </p:cNvSpPr>
            <p:nvPr/>
          </p:nvSpPr>
          <p:spPr bwMode="auto">
            <a:xfrm>
              <a:off x="2654"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15" name="Line 477"/>
            <p:cNvSpPr>
              <a:spLocks noChangeAspect="1" noChangeShapeType="1"/>
            </p:cNvSpPr>
            <p:nvPr/>
          </p:nvSpPr>
          <p:spPr bwMode="auto">
            <a:xfrm>
              <a:off x="2672"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16" name="Freeform 478"/>
            <p:cNvSpPr>
              <a:spLocks noChangeAspect="1"/>
            </p:cNvSpPr>
            <p:nvPr/>
          </p:nvSpPr>
          <p:spPr bwMode="auto">
            <a:xfrm>
              <a:off x="2690" y="1797"/>
              <a:ext cx="22" cy="11"/>
            </a:xfrm>
            <a:custGeom>
              <a:avLst/>
              <a:gdLst>
                <a:gd name="T0" fmla="*/ 0 w 29"/>
                <a:gd name="T1" fmla="*/ 0 h 19"/>
                <a:gd name="T2" fmla="*/ 14 w 29"/>
                <a:gd name="T3" fmla="*/ 10 h 19"/>
                <a:gd name="T4" fmla="*/ 29 w 29"/>
                <a:gd name="T5" fmla="*/ 19 h 19"/>
              </a:gdLst>
              <a:ahLst/>
              <a:cxnLst>
                <a:cxn ang="0">
                  <a:pos x="T0" y="T1"/>
                </a:cxn>
                <a:cxn ang="0">
                  <a:pos x="T2" y="T3"/>
                </a:cxn>
                <a:cxn ang="0">
                  <a:pos x="T4" y="T5"/>
                </a:cxn>
              </a:cxnLst>
              <a:rect l="0" t="0" r="r" b="b"/>
              <a:pathLst>
                <a:path w="29" h="19">
                  <a:moveTo>
                    <a:pt x="0" y="0"/>
                  </a:moveTo>
                  <a:lnTo>
                    <a:pt x="14" y="10"/>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17" name="Line 479"/>
            <p:cNvSpPr>
              <a:spLocks noChangeAspect="1" noChangeShapeType="1"/>
            </p:cNvSpPr>
            <p:nvPr/>
          </p:nvSpPr>
          <p:spPr bwMode="auto">
            <a:xfrm>
              <a:off x="2712"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18" name="Freeform 480"/>
            <p:cNvSpPr>
              <a:spLocks noChangeAspect="1"/>
            </p:cNvSpPr>
            <p:nvPr/>
          </p:nvSpPr>
          <p:spPr bwMode="auto">
            <a:xfrm>
              <a:off x="2730" y="1819"/>
              <a:ext cx="22" cy="11"/>
            </a:xfrm>
            <a:custGeom>
              <a:avLst/>
              <a:gdLst>
                <a:gd name="T0" fmla="*/ 0 w 29"/>
                <a:gd name="T1" fmla="*/ 0 h 19"/>
                <a:gd name="T2" fmla="*/ 14 w 29"/>
                <a:gd name="T3" fmla="*/ 9 h 19"/>
                <a:gd name="T4" fmla="*/ 29 w 29"/>
                <a:gd name="T5" fmla="*/ 19 h 19"/>
              </a:gdLst>
              <a:ahLst/>
              <a:cxnLst>
                <a:cxn ang="0">
                  <a:pos x="T0" y="T1"/>
                </a:cxn>
                <a:cxn ang="0">
                  <a:pos x="T2" y="T3"/>
                </a:cxn>
                <a:cxn ang="0">
                  <a:pos x="T4" y="T5"/>
                </a:cxn>
              </a:cxnLst>
              <a:rect l="0" t="0" r="r" b="b"/>
              <a:pathLst>
                <a:path w="29" h="19">
                  <a:moveTo>
                    <a:pt x="0" y="0"/>
                  </a:moveTo>
                  <a:lnTo>
                    <a:pt x="14" y="9"/>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19" name="Line 481"/>
            <p:cNvSpPr>
              <a:spLocks noChangeAspect="1" noChangeShapeType="1"/>
            </p:cNvSpPr>
            <p:nvPr/>
          </p:nvSpPr>
          <p:spPr bwMode="auto">
            <a:xfrm>
              <a:off x="2752"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20" name="Line 482"/>
            <p:cNvSpPr>
              <a:spLocks noChangeAspect="1" noChangeShapeType="1"/>
            </p:cNvSpPr>
            <p:nvPr/>
          </p:nvSpPr>
          <p:spPr bwMode="auto">
            <a:xfrm>
              <a:off x="2770"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21" name="Freeform 483"/>
            <p:cNvSpPr>
              <a:spLocks noChangeAspect="1"/>
            </p:cNvSpPr>
            <p:nvPr/>
          </p:nvSpPr>
          <p:spPr bwMode="auto">
            <a:xfrm>
              <a:off x="2788" y="1846"/>
              <a:ext cx="21" cy="5"/>
            </a:xfrm>
            <a:custGeom>
              <a:avLst/>
              <a:gdLst>
                <a:gd name="T0" fmla="*/ 0 w 28"/>
                <a:gd name="T1" fmla="*/ 0 h 9"/>
                <a:gd name="T2" fmla="*/ 14 w 28"/>
                <a:gd name="T3" fmla="*/ 4 h 9"/>
                <a:gd name="T4" fmla="*/ 28 w 28"/>
                <a:gd name="T5" fmla="*/ 9 h 9"/>
              </a:gdLst>
              <a:ahLst/>
              <a:cxnLst>
                <a:cxn ang="0">
                  <a:pos x="T0" y="T1"/>
                </a:cxn>
                <a:cxn ang="0">
                  <a:pos x="T2" y="T3"/>
                </a:cxn>
                <a:cxn ang="0">
                  <a:pos x="T4" y="T5"/>
                </a:cxn>
              </a:cxnLst>
              <a:rect l="0" t="0" r="r" b="b"/>
              <a:pathLst>
                <a:path w="28" h="9">
                  <a:moveTo>
                    <a:pt x="0" y="0"/>
                  </a:moveTo>
                  <a:lnTo>
                    <a:pt x="14" y="4"/>
                  </a:lnTo>
                  <a:lnTo>
                    <a:pt x="28"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22" name="Line 484"/>
            <p:cNvSpPr>
              <a:spLocks noChangeAspect="1" noChangeShapeType="1"/>
            </p:cNvSpPr>
            <p:nvPr/>
          </p:nvSpPr>
          <p:spPr bwMode="auto">
            <a:xfrm>
              <a:off x="2809"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23" name="Freeform 485"/>
            <p:cNvSpPr>
              <a:spLocks noChangeAspect="1"/>
            </p:cNvSpPr>
            <p:nvPr/>
          </p:nvSpPr>
          <p:spPr bwMode="auto">
            <a:xfrm>
              <a:off x="2827" y="1857"/>
              <a:ext cx="22" cy="5"/>
            </a:xfrm>
            <a:custGeom>
              <a:avLst/>
              <a:gdLst>
                <a:gd name="T0" fmla="*/ 0 w 29"/>
                <a:gd name="T1" fmla="*/ 0 h 9"/>
                <a:gd name="T2" fmla="*/ 15 w 29"/>
                <a:gd name="T3" fmla="*/ 5 h 9"/>
                <a:gd name="T4" fmla="*/ 29 w 29"/>
                <a:gd name="T5" fmla="*/ 9 h 9"/>
              </a:gdLst>
              <a:ahLst/>
              <a:cxnLst>
                <a:cxn ang="0">
                  <a:pos x="T0" y="T1"/>
                </a:cxn>
                <a:cxn ang="0">
                  <a:pos x="T2" y="T3"/>
                </a:cxn>
                <a:cxn ang="0">
                  <a:pos x="T4" y="T5"/>
                </a:cxn>
              </a:cxnLst>
              <a:rect l="0" t="0" r="r" b="b"/>
              <a:pathLst>
                <a:path w="29" h="9">
                  <a:moveTo>
                    <a:pt x="0" y="0"/>
                  </a:moveTo>
                  <a:lnTo>
                    <a:pt x="15" y="5"/>
                  </a:lnTo>
                  <a:lnTo>
                    <a:pt x="29"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24" name="Line 486"/>
            <p:cNvSpPr>
              <a:spLocks noChangeAspect="1" noChangeShapeType="1"/>
            </p:cNvSpPr>
            <p:nvPr/>
          </p:nvSpPr>
          <p:spPr bwMode="auto">
            <a:xfrm>
              <a:off x="2849"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25" name="Freeform 487"/>
            <p:cNvSpPr>
              <a:spLocks noChangeAspect="1"/>
            </p:cNvSpPr>
            <p:nvPr/>
          </p:nvSpPr>
          <p:spPr bwMode="auto">
            <a:xfrm>
              <a:off x="2867" y="1868"/>
              <a:ext cx="21" cy="5"/>
            </a:xfrm>
            <a:custGeom>
              <a:avLst/>
              <a:gdLst>
                <a:gd name="T0" fmla="*/ 0 w 29"/>
                <a:gd name="T1" fmla="*/ 0 h 10"/>
                <a:gd name="T2" fmla="*/ 14 w 29"/>
                <a:gd name="T3" fmla="*/ 5 h 10"/>
                <a:gd name="T4" fmla="*/ 29 w 29"/>
                <a:gd name="T5" fmla="*/ 10 h 10"/>
              </a:gdLst>
              <a:ahLst/>
              <a:cxnLst>
                <a:cxn ang="0">
                  <a:pos x="T0" y="T1"/>
                </a:cxn>
                <a:cxn ang="0">
                  <a:pos x="T2" y="T3"/>
                </a:cxn>
                <a:cxn ang="0">
                  <a:pos x="T4" y="T5"/>
                </a:cxn>
              </a:cxnLst>
              <a:rect l="0" t="0" r="r" b="b"/>
              <a:pathLst>
                <a:path w="29" h="10">
                  <a:moveTo>
                    <a:pt x="0" y="0"/>
                  </a:moveTo>
                  <a:lnTo>
                    <a:pt x="14" y="5"/>
                  </a:lnTo>
                  <a:lnTo>
                    <a:pt x="29"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26" name="Line 488"/>
            <p:cNvSpPr>
              <a:spLocks noChangeAspect="1" noChangeShapeType="1"/>
            </p:cNvSpPr>
            <p:nvPr/>
          </p:nvSpPr>
          <p:spPr bwMode="auto">
            <a:xfrm>
              <a:off x="2888"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27" name="Line 489"/>
            <p:cNvSpPr>
              <a:spLocks noChangeAspect="1" noChangeShapeType="1"/>
            </p:cNvSpPr>
            <p:nvPr/>
          </p:nvSpPr>
          <p:spPr bwMode="auto">
            <a:xfrm>
              <a:off x="2906"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28" name="Freeform 490"/>
            <p:cNvSpPr>
              <a:spLocks noChangeAspect="1"/>
            </p:cNvSpPr>
            <p:nvPr/>
          </p:nvSpPr>
          <p:spPr bwMode="auto">
            <a:xfrm>
              <a:off x="2924" y="1881"/>
              <a:ext cx="22" cy="3"/>
            </a:xfrm>
            <a:custGeom>
              <a:avLst/>
              <a:gdLst>
                <a:gd name="T0" fmla="*/ 0 w 29"/>
                <a:gd name="T1" fmla="*/ 0 h 5"/>
                <a:gd name="T2" fmla="*/ 14 w 29"/>
                <a:gd name="T3" fmla="*/ 5 h 5"/>
                <a:gd name="T4" fmla="*/ 29 w 29"/>
                <a:gd name="T5" fmla="*/ 5 h 5"/>
              </a:gdLst>
              <a:ahLst/>
              <a:cxnLst>
                <a:cxn ang="0">
                  <a:pos x="T0" y="T1"/>
                </a:cxn>
                <a:cxn ang="0">
                  <a:pos x="T2" y="T3"/>
                </a:cxn>
                <a:cxn ang="0">
                  <a:pos x="T4" y="T5"/>
                </a:cxn>
              </a:cxnLst>
              <a:rect l="0" t="0" r="r" b="b"/>
              <a:pathLst>
                <a:path w="29" h="5">
                  <a:moveTo>
                    <a:pt x="0" y="0"/>
                  </a:moveTo>
                  <a:lnTo>
                    <a:pt x="14"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29" name="Line 491"/>
            <p:cNvSpPr>
              <a:spLocks noChangeAspect="1" noChangeShapeType="1"/>
            </p:cNvSpPr>
            <p:nvPr/>
          </p:nvSpPr>
          <p:spPr bwMode="auto">
            <a:xfrm>
              <a:off x="2946"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30" name="Freeform 492"/>
            <p:cNvSpPr>
              <a:spLocks noChangeAspect="1"/>
            </p:cNvSpPr>
            <p:nvPr/>
          </p:nvSpPr>
          <p:spPr bwMode="auto">
            <a:xfrm>
              <a:off x="2964" y="1887"/>
              <a:ext cx="21" cy="2"/>
            </a:xfrm>
            <a:custGeom>
              <a:avLst/>
              <a:gdLst>
                <a:gd name="T0" fmla="*/ 0 w 28"/>
                <a:gd name="T1" fmla="*/ 0 h 4"/>
                <a:gd name="T2" fmla="*/ 14 w 28"/>
                <a:gd name="T3" fmla="*/ 4 h 4"/>
                <a:gd name="T4" fmla="*/ 28 w 28"/>
                <a:gd name="T5" fmla="*/ 4 h 4"/>
              </a:gdLst>
              <a:ahLst/>
              <a:cxnLst>
                <a:cxn ang="0">
                  <a:pos x="T0" y="T1"/>
                </a:cxn>
                <a:cxn ang="0">
                  <a:pos x="T2" y="T3"/>
                </a:cxn>
                <a:cxn ang="0">
                  <a:pos x="T4" y="T5"/>
                </a:cxn>
              </a:cxnLst>
              <a:rect l="0" t="0" r="r" b="b"/>
              <a:pathLst>
                <a:path w="28" h="4">
                  <a:moveTo>
                    <a:pt x="0" y="0"/>
                  </a:moveTo>
                  <a:lnTo>
                    <a:pt x="14" y="4"/>
                  </a:lnTo>
                  <a:lnTo>
                    <a:pt x="28"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31" name="Line 493"/>
            <p:cNvSpPr>
              <a:spLocks noChangeAspect="1" noChangeShapeType="1"/>
            </p:cNvSpPr>
            <p:nvPr/>
          </p:nvSpPr>
          <p:spPr bwMode="auto">
            <a:xfrm>
              <a:off x="2985"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32" name="Line 494"/>
            <p:cNvSpPr>
              <a:spLocks noChangeAspect="1" noChangeShapeType="1"/>
            </p:cNvSpPr>
            <p:nvPr/>
          </p:nvSpPr>
          <p:spPr bwMode="auto">
            <a:xfrm>
              <a:off x="3003"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33" name="Freeform 495"/>
            <p:cNvSpPr>
              <a:spLocks noChangeAspect="1"/>
            </p:cNvSpPr>
            <p:nvPr/>
          </p:nvSpPr>
          <p:spPr bwMode="auto">
            <a:xfrm>
              <a:off x="3021" y="1892"/>
              <a:ext cx="22" cy="3"/>
            </a:xfrm>
            <a:custGeom>
              <a:avLst/>
              <a:gdLst>
                <a:gd name="T0" fmla="*/ 0 w 29"/>
                <a:gd name="T1" fmla="*/ 0 h 5"/>
                <a:gd name="T2" fmla="*/ 15 w 29"/>
                <a:gd name="T3" fmla="*/ 5 h 5"/>
                <a:gd name="T4" fmla="*/ 29 w 29"/>
                <a:gd name="T5" fmla="*/ 5 h 5"/>
              </a:gdLst>
              <a:ahLst/>
              <a:cxnLst>
                <a:cxn ang="0">
                  <a:pos x="T0" y="T1"/>
                </a:cxn>
                <a:cxn ang="0">
                  <a:pos x="T2" y="T3"/>
                </a:cxn>
                <a:cxn ang="0">
                  <a:pos x="T4" y="T5"/>
                </a:cxn>
              </a:cxnLst>
              <a:rect l="0" t="0" r="r" b="b"/>
              <a:pathLst>
                <a:path w="29" h="5">
                  <a:moveTo>
                    <a:pt x="0" y="0"/>
                  </a:moveTo>
                  <a:lnTo>
                    <a:pt x="15"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34" name="Line 496"/>
            <p:cNvSpPr>
              <a:spLocks noChangeAspect="1" noChangeShapeType="1"/>
            </p:cNvSpPr>
            <p:nvPr/>
          </p:nvSpPr>
          <p:spPr bwMode="auto">
            <a:xfrm>
              <a:off x="3043"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35" name="Freeform 497"/>
            <p:cNvSpPr>
              <a:spLocks noChangeAspect="1"/>
            </p:cNvSpPr>
            <p:nvPr/>
          </p:nvSpPr>
          <p:spPr bwMode="auto">
            <a:xfrm>
              <a:off x="3061" y="1895"/>
              <a:ext cx="22" cy="2"/>
            </a:xfrm>
            <a:custGeom>
              <a:avLst/>
              <a:gdLst>
                <a:gd name="T0" fmla="*/ 0 w 29"/>
                <a:gd name="T1" fmla="*/ 0 h 5"/>
                <a:gd name="T2" fmla="*/ 15 w 29"/>
                <a:gd name="T3" fmla="*/ 0 h 5"/>
                <a:gd name="T4" fmla="*/ 29 w 29"/>
                <a:gd name="T5" fmla="*/ 5 h 5"/>
              </a:gdLst>
              <a:ahLst/>
              <a:cxnLst>
                <a:cxn ang="0">
                  <a:pos x="T0" y="T1"/>
                </a:cxn>
                <a:cxn ang="0">
                  <a:pos x="T2" y="T3"/>
                </a:cxn>
                <a:cxn ang="0">
                  <a:pos x="T4" y="T5"/>
                </a:cxn>
              </a:cxnLst>
              <a:rect l="0" t="0" r="r" b="b"/>
              <a:pathLst>
                <a:path w="29" h="5">
                  <a:moveTo>
                    <a:pt x="0" y="0"/>
                  </a:moveTo>
                  <a:lnTo>
                    <a:pt x="15" y="0"/>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36" name="Line 498"/>
            <p:cNvSpPr>
              <a:spLocks noChangeAspect="1" noChangeShapeType="1"/>
            </p:cNvSpPr>
            <p:nvPr/>
          </p:nvSpPr>
          <p:spPr bwMode="auto">
            <a:xfrm>
              <a:off x="308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37" name="Freeform 499"/>
            <p:cNvSpPr>
              <a:spLocks noChangeAspect="1"/>
            </p:cNvSpPr>
            <p:nvPr/>
          </p:nvSpPr>
          <p:spPr bwMode="auto">
            <a:xfrm>
              <a:off x="3101" y="1897"/>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38" name="Line 500"/>
            <p:cNvSpPr>
              <a:spLocks noChangeAspect="1" noChangeShapeType="1"/>
            </p:cNvSpPr>
            <p:nvPr/>
          </p:nvSpPr>
          <p:spPr bwMode="auto">
            <a:xfrm>
              <a:off x="312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39" name="Freeform 501"/>
            <p:cNvSpPr>
              <a:spLocks noChangeAspect="1"/>
            </p:cNvSpPr>
            <p:nvPr/>
          </p:nvSpPr>
          <p:spPr bwMode="auto">
            <a:xfrm>
              <a:off x="3141" y="1897"/>
              <a:ext cx="18" cy="3"/>
            </a:xfrm>
            <a:custGeom>
              <a:avLst/>
              <a:gdLst>
                <a:gd name="T0" fmla="*/ 0 w 24"/>
                <a:gd name="T1" fmla="*/ 0 h 5"/>
                <a:gd name="T2" fmla="*/ 9 w 24"/>
                <a:gd name="T3" fmla="*/ 0 h 5"/>
                <a:gd name="T4" fmla="*/ 24 w 24"/>
                <a:gd name="T5" fmla="*/ 5 h 5"/>
              </a:gdLst>
              <a:ahLst/>
              <a:cxnLst>
                <a:cxn ang="0">
                  <a:pos x="T0" y="T1"/>
                </a:cxn>
                <a:cxn ang="0">
                  <a:pos x="T2" y="T3"/>
                </a:cxn>
                <a:cxn ang="0">
                  <a:pos x="T4" y="T5"/>
                </a:cxn>
              </a:cxnLst>
              <a:rect l="0" t="0" r="r" b="b"/>
              <a:pathLst>
                <a:path w="24" h="5">
                  <a:moveTo>
                    <a:pt x="0" y="0"/>
                  </a:moveTo>
                  <a:lnTo>
                    <a:pt x="9" y="0"/>
                  </a:lnTo>
                  <a:lnTo>
                    <a:pt x="24"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40" name="Freeform 502"/>
            <p:cNvSpPr>
              <a:spLocks noChangeAspect="1"/>
            </p:cNvSpPr>
            <p:nvPr/>
          </p:nvSpPr>
          <p:spPr bwMode="auto">
            <a:xfrm>
              <a:off x="3159"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41" name="Line 503"/>
            <p:cNvSpPr>
              <a:spLocks noChangeAspect="1" noChangeShapeType="1"/>
            </p:cNvSpPr>
            <p:nvPr/>
          </p:nvSpPr>
          <p:spPr bwMode="auto">
            <a:xfrm>
              <a:off x="318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42" name="Freeform 504"/>
            <p:cNvSpPr>
              <a:spLocks noChangeAspect="1"/>
            </p:cNvSpPr>
            <p:nvPr/>
          </p:nvSpPr>
          <p:spPr bwMode="auto">
            <a:xfrm>
              <a:off x="3198" y="1900"/>
              <a:ext cx="21"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43" name="Line 505"/>
            <p:cNvSpPr>
              <a:spLocks noChangeAspect="1" noChangeShapeType="1"/>
            </p:cNvSpPr>
            <p:nvPr/>
          </p:nvSpPr>
          <p:spPr bwMode="auto">
            <a:xfrm>
              <a:off x="321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44" name="Line 506"/>
            <p:cNvSpPr>
              <a:spLocks noChangeAspect="1" noChangeShapeType="1"/>
            </p:cNvSpPr>
            <p:nvPr/>
          </p:nvSpPr>
          <p:spPr bwMode="auto">
            <a:xfrm>
              <a:off x="3237"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45" name="Freeform 507"/>
            <p:cNvSpPr>
              <a:spLocks noChangeAspect="1"/>
            </p:cNvSpPr>
            <p:nvPr/>
          </p:nvSpPr>
          <p:spPr bwMode="auto">
            <a:xfrm>
              <a:off x="3255" y="1900"/>
              <a:ext cx="22" cy="2"/>
            </a:xfrm>
            <a:custGeom>
              <a:avLst/>
              <a:gdLst>
                <a:gd name="T0" fmla="*/ 0 w 29"/>
                <a:gd name="T1" fmla="*/ 0 h 4"/>
                <a:gd name="T2" fmla="*/ 15 w 29"/>
                <a:gd name="T3" fmla="*/ 0 h 4"/>
                <a:gd name="T4" fmla="*/ 29 w 29"/>
                <a:gd name="T5" fmla="*/ 4 h 4"/>
              </a:gdLst>
              <a:ahLst/>
              <a:cxnLst>
                <a:cxn ang="0">
                  <a:pos x="T0" y="T1"/>
                </a:cxn>
                <a:cxn ang="0">
                  <a:pos x="T2" y="T3"/>
                </a:cxn>
                <a:cxn ang="0">
                  <a:pos x="T4" y="T5"/>
                </a:cxn>
              </a:cxnLst>
              <a:rect l="0" t="0" r="r" b="b"/>
              <a:pathLst>
                <a:path w="29" h="4">
                  <a:moveTo>
                    <a:pt x="0" y="0"/>
                  </a:moveTo>
                  <a:lnTo>
                    <a:pt x="15" y="0"/>
                  </a:lnTo>
                  <a:lnTo>
                    <a:pt x="29"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46" name="Line 508"/>
            <p:cNvSpPr>
              <a:spLocks noChangeAspect="1" noChangeShapeType="1"/>
            </p:cNvSpPr>
            <p:nvPr/>
          </p:nvSpPr>
          <p:spPr bwMode="auto">
            <a:xfrm>
              <a:off x="327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47" name="Freeform 509"/>
            <p:cNvSpPr>
              <a:spLocks noChangeAspect="1"/>
            </p:cNvSpPr>
            <p:nvPr/>
          </p:nvSpPr>
          <p:spPr bwMode="auto">
            <a:xfrm>
              <a:off x="3295" y="1902"/>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48" name="Line 510"/>
            <p:cNvSpPr>
              <a:spLocks noChangeAspect="1" noChangeShapeType="1"/>
            </p:cNvSpPr>
            <p:nvPr/>
          </p:nvSpPr>
          <p:spPr bwMode="auto">
            <a:xfrm>
              <a:off x="331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49" name="Freeform 511"/>
            <p:cNvSpPr>
              <a:spLocks noChangeAspect="1"/>
            </p:cNvSpPr>
            <p:nvPr/>
          </p:nvSpPr>
          <p:spPr bwMode="auto">
            <a:xfrm>
              <a:off x="3335"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50" name="Line 512"/>
            <p:cNvSpPr>
              <a:spLocks noChangeAspect="1" noChangeShapeType="1"/>
            </p:cNvSpPr>
            <p:nvPr/>
          </p:nvSpPr>
          <p:spPr bwMode="auto">
            <a:xfrm>
              <a:off x="3356"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51" name="Freeform 513"/>
            <p:cNvSpPr>
              <a:spLocks noChangeAspect="1"/>
            </p:cNvSpPr>
            <p:nvPr/>
          </p:nvSpPr>
          <p:spPr bwMode="auto">
            <a:xfrm>
              <a:off x="288" y="1901"/>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grpSp>
      <p:grpSp>
        <p:nvGrpSpPr>
          <p:cNvPr id="1352" name="Group 514"/>
          <p:cNvGrpSpPr>
            <a:grpSpLocks noChangeAspect="1"/>
          </p:cNvGrpSpPr>
          <p:nvPr/>
        </p:nvGrpSpPr>
        <p:grpSpPr bwMode="auto">
          <a:xfrm rot="-16200000">
            <a:off x="5093494" y="2785269"/>
            <a:ext cx="1165225" cy="284163"/>
            <a:chOff x="253" y="586"/>
            <a:chExt cx="3121" cy="1317"/>
          </a:xfrm>
        </p:grpSpPr>
        <p:sp>
          <p:nvSpPr>
            <p:cNvPr id="1353" name="Line 515"/>
            <p:cNvSpPr>
              <a:spLocks noChangeAspect="1" noChangeShapeType="1"/>
            </p:cNvSpPr>
            <p:nvPr/>
          </p:nvSpPr>
          <p:spPr bwMode="auto">
            <a:xfrm>
              <a:off x="253"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54" name="Freeform 516"/>
            <p:cNvSpPr>
              <a:spLocks noChangeAspect="1"/>
            </p:cNvSpPr>
            <p:nvPr/>
          </p:nvSpPr>
          <p:spPr bwMode="auto">
            <a:xfrm>
              <a:off x="271"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55" name="Freeform 517"/>
            <p:cNvSpPr>
              <a:spLocks noChangeAspect="1"/>
            </p:cNvSpPr>
            <p:nvPr/>
          </p:nvSpPr>
          <p:spPr bwMode="auto">
            <a:xfrm>
              <a:off x="310" y="1902"/>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56" name="Line 518"/>
            <p:cNvSpPr>
              <a:spLocks noChangeAspect="1" noChangeShapeType="1"/>
            </p:cNvSpPr>
            <p:nvPr/>
          </p:nvSpPr>
          <p:spPr bwMode="auto">
            <a:xfrm>
              <a:off x="332"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57" name="Freeform 519"/>
            <p:cNvSpPr>
              <a:spLocks noChangeAspect="1"/>
            </p:cNvSpPr>
            <p:nvPr/>
          </p:nvSpPr>
          <p:spPr bwMode="auto">
            <a:xfrm>
              <a:off x="350" y="1900"/>
              <a:ext cx="22" cy="2"/>
            </a:xfrm>
            <a:custGeom>
              <a:avLst/>
              <a:gdLst>
                <a:gd name="T0" fmla="*/ 0 w 29"/>
                <a:gd name="T1" fmla="*/ 4 h 4"/>
                <a:gd name="T2" fmla="*/ 14 w 29"/>
                <a:gd name="T3" fmla="*/ 0 h 4"/>
                <a:gd name="T4" fmla="*/ 29 w 29"/>
                <a:gd name="T5" fmla="*/ 0 h 4"/>
              </a:gdLst>
              <a:ahLst/>
              <a:cxnLst>
                <a:cxn ang="0">
                  <a:pos x="T0" y="T1"/>
                </a:cxn>
                <a:cxn ang="0">
                  <a:pos x="T2" y="T3"/>
                </a:cxn>
                <a:cxn ang="0">
                  <a:pos x="T4" y="T5"/>
                </a:cxn>
              </a:cxnLst>
              <a:rect l="0" t="0" r="r" b="b"/>
              <a:pathLst>
                <a:path w="29" h="4">
                  <a:moveTo>
                    <a:pt x="0" y="4"/>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58" name="Line 520"/>
            <p:cNvSpPr>
              <a:spLocks noChangeAspect="1" noChangeShapeType="1"/>
            </p:cNvSpPr>
            <p:nvPr/>
          </p:nvSpPr>
          <p:spPr bwMode="auto">
            <a:xfrm>
              <a:off x="372"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59" name="Line 521"/>
            <p:cNvSpPr>
              <a:spLocks noChangeAspect="1" noChangeShapeType="1"/>
            </p:cNvSpPr>
            <p:nvPr/>
          </p:nvSpPr>
          <p:spPr bwMode="auto">
            <a:xfrm>
              <a:off x="39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0" name="Freeform 522"/>
            <p:cNvSpPr>
              <a:spLocks noChangeAspect="1"/>
            </p:cNvSpPr>
            <p:nvPr/>
          </p:nvSpPr>
          <p:spPr bwMode="auto">
            <a:xfrm>
              <a:off x="408" y="1900"/>
              <a:ext cx="21"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1" name="Line 523"/>
            <p:cNvSpPr>
              <a:spLocks noChangeAspect="1" noChangeShapeType="1"/>
            </p:cNvSpPr>
            <p:nvPr/>
          </p:nvSpPr>
          <p:spPr bwMode="auto">
            <a:xfrm>
              <a:off x="42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2" name="Freeform 524"/>
            <p:cNvSpPr>
              <a:spLocks noChangeAspect="1"/>
            </p:cNvSpPr>
            <p:nvPr/>
          </p:nvSpPr>
          <p:spPr bwMode="auto">
            <a:xfrm>
              <a:off x="447"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3" name="Freeform 525"/>
            <p:cNvSpPr>
              <a:spLocks noChangeAspect="1"/>
            </p:cNvSpPr>
            <p:nvPr/>
          </p:nvSpPr>
          <p:spPr bwMode="auto">
            <a:xfrm>
              <a:off x="468" y="1897"/>
              <a:ext cx="18" cy="3"/>
            </a:xfrm>
            <a:custGeom>
              <a:avLst/>
              <a:gdLst>
                <a:gd name="T0" fmla="*/ 0 w 24"/>
                <a:gd name="T1" fmla="*/ 5 h 5"/>
                <a:gd name="T2" fmla="*/ 15 w 24"/>
                <a:gd name="T3" fmla="*/ 0 h 5"/>
                <a:gd name="T4" fmla="*/ 24 w 24"/>
                <a:gd name="T5" fmla="*/ 0 h 5"/>
              </a:gdLst>
              <a:ahLst/>
              <a:cxnLst>
                <a:cxn ang="0">
                  <a:pos x="T0" y="T1"/>
                </a:cxn>
                <a:cxn ang="0">
                  <a:pos x="T2" y="T3"/>
                </a:cxn>
                <a:cxn ang="0">
                  <a:pos x="T4" y="T5"/>
                </a:cxn>
              </a:cxnLst>
              <a:rect l="0" t="0" r="r" b="b"/>
              <a:pathLst>
                <a:path w="24" h="5">
                  <a:moveTo>
                    <a:pt x="0" y="5"/>
                  </a:moveTo>
                  <a:lnTo>
                    <a:pt x="15"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4" name="Line 526"/>
            <p:cNvSpPr>
              <a:spLocks noChangeAspect="1" noChangeShapeType="1"/>
            </p:cNvSpPr>
            <p:nvPr/>
          </p:nvSpPr>
          <p:spPr bwMode="auto">
            <a:xfrm>
              <a:off x="48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5" name="Freeform 527"/>
            <p:cNvSpPr>
              <a:spLocks noChangeAspect="1"/>
            </p:cNvSpPr>
            <p:nvPr/>
          </p:nvSpPr>
          <p:spPr bwMode="auto">
            <a:xfrm>
              <a:off x="504" y="1897"/>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6" name="Line 528"/>
            <p:cNvSpPr>
              <a:spLocks noChangeAspect="1" noChangeShapeType="1"/>
            </p:cNvSpPr>
            <p:nvPr/>
          </p:nvSpPr>
          <p:spPr bwMode="auto">
            <a:xfrm>
              <a:off x="52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7" name="Freeform 529"/>
            <p:cNvSpPr>
              <a:spLocks noChangeAspect="1"/>
            </p:cNvSpPr>
            <p:nvPr/>
          </p:nvSpPr>
          <p:spPr bwMode="auto">
            <a:xfrm>
              <a:off x="544" y="1895"/>
              <a:ext cx="22" cy="2"/>
            </a:xfrm>
            <a:custGeom>
              <a:avLst/>
              <a:gdLst>
                <a:gd name="T0" fmla="*/ 0 w 29"/>
                <a:gd name="T1" fmla="*/ 5 h 5"/>
                <a:gd name="T2" fmla="*/ 14 w 29"/>
                <a:gd name="T3" fmla="*/ 0 h 5"/>
                <a:gd name="T4" fmla="*/ 29 w 29"/>
                <a:gd name="T5" fmla="*/ 0 h 5"/>
              </a:gdLst>
              <a:ahLst/>
              <a:cxnLst>
                <a:cxn ang="0">
                  <a:pos x="T0" y="T1"/>
                </a:cxn>
                <a:cxn ang="0">
                  <a:pos x="T2" y="T3"/>
                </a:cxn>
                <a:cxn ang="0">
                  <a:pos x="T4" y="T5"/>
                </a:cxn>
              </a:cxnLst>
              <a:rect l="0" t="0" r="r" b="b"/>
              <a:pathLst>
                <a:path w="29" h="5">
                  <a:moveTo>
                    <a:pt x="0" y="5"/>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8" name="Line 530"/>
            <p:cNvSpPr>
              <a:spLocks noChangeAspect="1" noChangeShapeType="1"/>
            </p:cNvSpPr>
            <p:nvPr/>
          </p:nvSpPr>
          <p:spPr bwMode="auto">
            <a:xfrm>
              <a:off x="566"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9" name="Freeform 531"/>
            <p:cNvSpPr>
              <a:spLocks noChangeAspect="1"/>
            </p:cNvSpPr>
            <p:nvPr/>
          </p:nvSpPr>
          <p:spPr bwMode="auto">
            <a:xfrm>
              <a:off x="584" y="1892"/>
              <a:ext cx="22" cy="3"/>
            </a:xfrm>
            <a:custGeom>
              <a:avLst/>
              <a:gdLst>
                <a:gd name="T0" fmla="*/ 0 w 29"/>
                <a:gd name="T1" fmla="*/ 5 h 5"/>
                <a:gd name="T2" fmla="*/ 14 w 29"/>
                <a:gd name="T3" fmla="*/ 5 h 5"/>
                <a:gd name="T4" fmla="*/ 29 w 29"/>
                <a:gd name="T5" fmla="*/ 0 h 5"/>
              </a:gdLst>
              <a:ahLst/>
              <a:cxnLst>
                <a:cxn ang="0">
                  <a:pos x="T0" y="T1"/>
                </a:cxn>
                <a:cxn ang="0">
                  <a:pos x="T2" y="T3"/>
                </a:cxn>
                <a:cxn ang="0">
                  <a:pos x="T4" y="T5"/>
                </a:cxn>
              </a:cxnLst>
              <a:rect l="0" t="0" r="r" b="b"/>
              <a:pathLst>
                <a:path w="29" h="5">
                  <a:moveTo>
                    <a:pt x="0" y="5"/>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70" name="Line 532"/>
            <p:cNvSpPr>
              <a:spLocks noChangeAspect="1" noChangeShapeType="1"/>
            </p:cNvSpPr>
            <p:nvPr/>
          </p:nvSpPr>
          <p:spPr bwMode="auto">
            <a:xfrm flipV="1">
              <a:off x="606"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71" name="Line 533"/>
            <p:cNvSpPr>
              <a:spLocks noChangeAspect="1" noChangeShapeType="1"/>
            </p:cNvSpPr>
            <p:nvPr/>
          </p:nvSpPr>
          <p:spPr bwMode="auto">
            <a:xfrm>
              <a:off x="624"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72" name="Freeform 534"/>
            <p:cNvSpPr>
              <a:spLocks noChangeAspect="1"/>
            </p:cNvSpPr>
            <p:nvPr/>
          </p:nvSpPr>
          <p:spPr bwMode="auto">
            <a:xfrm>
              <a:off x="642" y="1887"/>
              <a:ext cx="21" cy="2"/>
            </a:xfrm>
            <a:custGeom>
              <a:avLst/>
              <a:gdLst>
                <a:gd name="T0" fmla="*/ 0 w 28"/>
                <a:gd name="T1" fmla="*/ 4 h 4"/>
                <a:gd name="T2" fmla="*/ 14 w 28"/>
                <a:gd name="T3" fmla="*/ 4 h 4"/>
                <a:gd name="T4" fmla="*/ 28 w 28"/>
                <a:gd name="T5" fmla="*/ 0 h 4"/>
              </a:gdLst>
              <a:ahLst/>
              <a:cxnLst>
                <a:cxn ang="0">
                  <a:pos x="T0" y="T1"/>
                </a:cxn>
                <a:cxn ang="0">
                  <a:pos x="T2" y="T3"/>
                </a:cxn>
                <a:cxn ang="0">
                  <a:pos x="T4" y="T5"/>
                </a:cxn>
              </a:cxnLst>
              <a:rect l="0" t="0" r="r" b="b"/>
              <a:pathLst>
                <a:path w="28" h="4">
                  <a:moveTo>
                    <a:pt x="0" y="4"/>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73" name="Line 535"/>
            <p:cNvSpPr>
              <a:spLocks noChangeAspect="1" noChangeShapeType="1"/>
            </p:cNvSpPr>
            <p:nvPr/>
          </p:nvSpPr>
          <p:spPr bwMode="auto">
            <a:xfrm flipV="1">
              <a:off x="663"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74" name="Freeform 536"/>
            <p:cNvSpPr>
              <a:spLocks noChangeAspect="1"/>
            </p:cNvSpPr>
            <p:nvPr/>
          </p:nvSpPr>
          <p:spPr bwMode="auto">
            <a:xfrm>
              <a:off x="681" y="1881"/>
              <a:ext cx="22" cy="3"/>
            </a:xfrm>
            <a:custGeom>
              <a:avLst/>
              <a:gdLst>
                <a:gd name="T0" fmla="*/ 0 w 29"/>
                <a:gd name="T1" fmla="*/ 5 h 5"/>
                <a:gd name="T2" fmla="*/ 15 w 29"/>
                <a:gd name="T3" fmla="*/ 5 h 5"/>
                <a:gd name="T4" fmla="*/ 29 w 29"/>
                <a:gd name="T5" fmla="*/ 0 h 5"/>
              </a:gdLst>
              <a:ahLst/>
              <a:cxnLst>
                <a:cxn ang="0">
                  <a:pos x="T0" y="T1"/>
                </a:cxn>
                <a:cxn ang="0">
                  <a:pos x="T2" y="T3"/>
                </a:cxn>
                <a:cxn ang="0">
                  <a:pos x="T4" y="T5"/>
                </a:cxn>
              </a:cxnLst>
              <a:rect l="0" t="0" r="r" b="b"/>
              <a:pathLst>
                <a:path w="29" h="5">
                  <a:moveTo>
                    <a:pt x="0" y="5"/>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75" name="Line 537"/>
            <p:cNvSpPr>
              <a:spLocks noChangeAspect="1" noChangeShapeType="1"/>
            </p:cNvSpPr>
            <p:nvPr/>
          </p:nvSpPr>
          <p:spPr bwMode="auto">
            <a:xfrm flipV="1">
              <a:off x="703"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76" name="Line 538"/>
            <p:cNvSpPr>
              <a:spLocks noChangeAspect="1" noChangeShapeType="1"/>
            </p:cNvSpPr>
            <p:nvPr/>
          </p:nvSpPr>
          <p:spPr bwMode="auto">
            <a:xfrm flipV="1">
              <a:off x="721"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77" name="Freeform 539"/>
            <p:cNvSpPr>
              <a:spLocks noChangeAspect="1"/>
            </p:cNvSpPr>
            <p:nvPr/>
          </p:nvSpPr>
          <p:spPr bwMode="auto">
            <a:xfrm>
              <a:off x="739" y="1868"/>
              <a:ext cx="21" cy="5"/>
            </a:xfrm>
            <a:custGeom>
              <a:avLst/>
              <a:gdLst>
                <a:gd name="T0" fmla="*/ 0 w 29"/>
                <a:gd name="T1" fmla="*/ 10 h 10"/>
                <a:gd name="T2" fmla="*/ 15 w 29"/>
                <a:gd name="T3" fmla="*/ 5 h 10"/>
                <a:gd name="T4" fmla="*/ 29 w 29"/>
                <a:gd name="T5" fmla="*/ 0 h 10"/>
              </a:gdLst>
              <a:ahLst/>
              <a:cxnLst>
                <a:cxn ang="0">
                  <a:pos x="T0" y="T1"/>
                </a:cxn>
                <a:cxn ang="0">
                  <a:pos x="T2" y="T3"/>
                </a:cxn>
                <a:cxn ang="0">
                  <a:pos x="T4" y="T5"/>
                </a:cxn>
              </a:cxnLst>
              <a:rect l="0" t="0" r="r" b="b"/>
              <a:pathLst>
                <a:path w="29" h="10">
                  <a:moveTo>
                    <a:pt x="0" y="10"/>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78" name="Line 540"/>
            <p:cNvSpPr>
              <a:spLocks noChangeAspect="1" noChangeShapeType="1"/>
            </p:cNvSpPr>
            <p:nvPr/>
          </p:nvSpPr>
          <p:spPr bwMode="auto">
            <a:xfrm flipV="1">
              <a:off x="760"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79" name="Freeform 541"/>
            <p:cNvSpPr>
              <a:spLocks noChangeAspect="1"/>
            </p:cNvSpPr>
            <p:nvPr/>
          </p:nvSpPr>
          <p:spPr bwMode="auto">
            <a:xfrm>
              <a:off x="778" y="1857"/>
              <a:ext cx="22" cy="5"/>
            </a:xfrm>
            <a:custGeom>
              <a:avLst/>
              <a:gdLst>
                <a:gd name="T0" fmla="*/ 0 w 29"/>
                <a:gd name="T1" fmla="*/ 9 h 9"/>
                <a:gd name="T2" fmla="*/ 14 w 29"/>
                <a:gd name="T3" fmla="*/ 5 h 9"/>
                <a:gd name="T4" fmla="*/ 29 w 29"/>
                <a:gd name="T5" fmla="*/ 0 h 9"/>
              </a:gdLst>
              <a:ahLst/>
              <a:cxnLst>
                <a:cxn ang="0">
                  <a:pos x="T0" y="T1"/>
                </a:cxn>
                <a:cxn ang="0">
                  <a:pos x="T2" y="T3"/>
                </a:cxn>
                <a:cxn ang="0">
                  <a:pos x="T4" y="T5"/>
                </a:cxn>
              </a:cxnLst>
              <a:rect l="0" t="0" r="r" b="b"/>
              <a:pathLst>
                <a:path w="29" h="9">
                  <a:moveTo>
                    <a:pt x="0" y="9"/>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80" name="Line 542"/>
            <p:cNvSpPr>
              <a:spLocks noChangeAspect="1" noChangeShapeType="1"/>
            </p:cNvSpPr>
            <p:nvPr/>
          </p:nvSpPr>
          <p:spPr bwMode="auto">
            <a:xfrm flipV="1">
              <a:off x="800"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81" name="Freeform 543"/>
            <p:cNvSpPr>
              <a:spLocks noChangeAspect="1"/>
            </p:cNvSpPr>
            <p:nvPr/>
          </p:nvSpPr>
          <p:spPr bwMode="auto">
            <a:xfrm>
              <a:off x="818" y="1846"/>
              <a:ext cx="21" cy="5"/>
            </a:xfrm>
            <a:custGeom>
              <a:avLst/>
              <a:gdLst>
                <a:gd name="T0" fmla="*/ 0 w 28"/>
                <a:gd name="T1" fmla="*/ 9 h 9"/>
                <a:gd name="T2" fmla="*/ 14 w 28"/>
                <a:gd name="T3" fmla="*/ 4 h 9"/>
                <a:gd name="T4" fmla="*/ 28 w 28"/>
                <a:gd name="T5" fmla="*/ 0 h 9"/>
              </a:gdLst>
              <a:ahLst/>
              <a:cxnLst>
                <a:cxn ang="0">
                  <a:pos x="T0" y="T1"/>
                </a:cxn>
                <a:cxn ang="0">
                  <a:pos x="T2" y="T3"/>
                </a:cxn>
                <a:cxn ang="0">
                  <a:pos x="T4" y="T5"/>
                </a:cxn>
              </a:cxnLst>
              <a:rect l="0" t="0" r="r" b="b"/>
              <a:pathLst>
                <a:path w="28" h="9">
                  <a:moveTo>
                    <a:pt x="0" y="9"/>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82" name="Line 544"/>
            <p:cNvSpPr>
              <a:spLocks noChangeAspect="1" noChangeShapeType="1"/>
            </p:cNvSpPr>
            <p:nvPr/>
          </p:nvSpPr>
          <p:spPr bwMode="auto">
            <a:xfrm flipV="1">
              <a:off x="839"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83" name="Line 545"/>
            <p:cNvSpPr>
              <a:spLocks noChangeAspect="1" noChangeShapeType="1"/>
            </p:cNvSpPr>
            <p:nvPr/>
          </p:nvSpPr>
          <p:spPr bwMode="auto">
            <a:xfrm flipV="1">
              <a:off x="857"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84" name="Freeform 546"/>
            <p:cNvSpPr>
              <a:spLocks noChangeAspect="1"/>
            </p:cNvSpPr>
            <p:nvPr/>
          </p:nvSpPr>
          <p:spPr bwMode="auto">
            <a:xfrm>
              <a:off x="875" y="1819"/>
              <a:ext cx="22" cy="11"/>
            </a:xfrm>
            <a:custGeom>
              <a:avLst/>
              <a:gdLst>
                <a:gd name="T0" fmla="*/ 0 w 29"/>
                <a:gd name="T1" fmla="*/ 19 h 19"/>
                <a:gd name="T2" fmla="*/ 15 w 29"/>
                <a:gd name="T3" fmla="*/ 9 h 19"/>
                <a:gd name="T4" fmla="*/ 29 w 29"/>
                <a:gd name="T5" fmla="*/ 0 h 19"/>
              </a:gdLst>
              <a:ahLst/>
              <a:cxnLst>
                <a:cxn ang="0">
                  <a:pos x="T0" y="T1"/>
                </a:cxn>
                <a:cxn ang="0">
                  <a:pos x="T2" y="T3"/>
                </a:cxn>
                <a:cxn ang="0">
                  <a:pos x="T4" y="T5"/>
                </a:cxn>
              </a:cxnLst>
              <a:rect l="0" t="0" r="r" b="b"/>
              <a:pathLst>
                <a:path w="29" h="19">
                  <a:moveTo>
                    <a:pt x="0" y="19"/>
                  </a:moveTo>
                  <a:lnTo>
                    <a:pt x="15" y="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85" name="Line 547"/>
            <p:cNvSpPr>
              <a:spLocks noChangeAspect="1" noChangeShapeType="1"/>
            </p:cNvSpPr>
            <p:nvPr/>
          </p:nvSpPr>
          <p:spPr bwMode="auto">
            <a:xfrm flipV="1">
              <a:off x="897"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86" name="Freeform 548"/>
            <p:cNvSpPr>
              <a:spLocks noChangeAspect="1"/>
            </p:cNvSpPr>
            <p:nvPr/>
          </p:nvSpPr>
          <p:spPr bwMode="auto">
            <a:xfrm>
              <a:off x="915" y="1797"/>
              <a:ext cx="22" cy="11"/>
            </a:xfrm>
            <a:custGeom>
              <a:avLst/>
              <a:gdLst>
                <a:gd name="T0" fmla="*/ 0 w 29"/>
                <a:gd name="T1" fmla="*/ 19 h 19"/>
                <a:gd name="T2" fmla="*/ 15 w 29"/>
                <a:gd name="T3" fmla="*/ 10 h 19"/>
                <a:gd name="T4" fmla="*/ 29 w 29"/>
                <a:gd name="T5" fmla="*/ 0 h 19"/>
              </a:gdLst>
              <a:ahLst/>
              <a:cxnLst>
                <a:cxn ang="0">
                  <a:pos x="T0" y="T1"/>
                </a:cxn>
                <a:cxn ang="0">
                  <a:pos x="T2" y="T3"/>
                </a:cxn>
                <a:cxn ang="0">
                  <a:pos x="T4" y="T5"/>
                </a:cxn>
              </a:cxnLst>
              <a:rect l="0" t="0" r="r" b="b"/>
              <a:pathLst>
                <a:path w="29" h="19">
                  <a:moveTo>
                    <a:pt x="0" y="19"/>
                  </a:moveTo>
                  <a:lnTo>
                    <a:pt x="15" y="1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87" name="Line 549"/>
            <p:cNvSpPr>
              <a:spLocks noChangeAspect="1" noChangeShapeType="1"/>
            </p:cNvSpPr>
            <p:nvPr/>
          </p:nvSpPr>
          <p:spPr bwMode="auto">
            <a:xfrm flipV="1">
              <a:off x="937"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88" name="Line 550"/>
            <p:cNvSpPr>
              <a:spLocks noChangeAspect="1" noChangeShapeType="1"/>
            </p:cNvSpPr>
            <p:nvPr/>
          </p:nvSpPr>
          <p:spPr bwMode="auto">
            <a:xfrm flipV="1">
              <a:off x="955"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89" name="Freeform 551"/>
            <p:cNvSpPr>
              <a:spLocks noChangeAspect="1"/>
            </p:cNvSpPr>
            <p:nvPr/>
          </p:nvSpPr>
          <p:spPr bwMode="auto">
            <a:xfrm>
              <a:off x="973" y="1757"/>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90" name="Line 552"/>
            <p:cNvSpPr>
              <a:spLocks noChangeAspect="1" noChangeShapeType="1"/>
            </p:cNvSpPr>
            <p:nvPr/>
          </p:nvSpPr>
          <p:spPr bwMode="auto">
            <a:xfrm flipV="1">
              <a:off x="995"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91" name="Freeform 553"/>
            <p:cNvSpPr>
              <a:spLocks noChangeAspect="1"/>
            </p:cNvSpPr>
            <p:nvPr/>
          </p:nvSpPr>
          <p:spPr bwMode="auto">
            <a:xfrm>
              <a:off x="1013" y="1725"/>
              <a:ext cx="21" cy="15"/>
            </a:xfrm>
            <a:custGeom>
              <a:avLst/>
              <a:gdLst>
                <a:gd name="T0" fmla="*/ 0 w 28"/>
                <a:gd name="T1" fmla="*/ 28 h 28"/>
                <a:gd name="T2" fmla="*/ 14 w 28"/>
                <a:gd name="T3" fmla="*/ 14 h 28"/>
                <a:gd name="T4" fmla="*/ 28 w 28"/>
                <a:gd name="T5" fmla="*/ 0 h 28"/>
              </a:gdLst>
              <a:ahLst/>
              <a:cxnLst>
                <a:cxn ang="0">
                  <a:pos x="T0" y="T1"/>
                </a:cxn>
                <a:cxn ang="0">
                  <a:pos x="T2" y="T3"/>
                </a:cxn>
                <a:cxn ang="0">
                  <a:pos x="T4" y="T5"/>
                </a:cxn>
              </a:cxnLst>
              <a:rect l="0" t="0" r="r" b="b"/>
              <a:pathLst>
                <a:path w="28" h="28">
                  <a:moveTo>
                    <a:pt x="0" y="28"/>
                  </a:moveTo>
                  <a:lnTo>
                    <a:pt x="14" y="1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92" name="Line 554"/>
            <p:cNvSpPr>
              <a:spLocks noChangeAspect="1" noChangeShapeType="1"/>
            </p:cNvSpPr>
            <p:nvPr/>
          </p:nvSpPr>
          <p:spPr bwMode="auto">
            <a:xfrm flipV="1">
              <a:off x="1034"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93" name="Freeform 555"/>
            <p:cNvSpPr>
              <a:spLocks noChangeAspect="1"/>
            </p:cNvSpPr>
            <p:nvPr/>
          </p:nvSpPr>
          <p:spPr bwMode="auto">
            <a:xfrm>
              <a:off x="1052" y="1686"/>
              <a:ext cx="21" cy="20"/>
            </a:xfrm>
            <a:custGeom>
              <a:avLst/>
              <a:gdLst>
                <a:gd name="T0" fmla="*/ 0 w 29"/>
                <a:gd name="T1" fmla="*/ 34 h 34"/>
                <a:gd name="T2" fmla="*/ 15 w 29"/>
                <a:gd name="T3" fmla="*/ 20 h 34"/>
                <a:gd name="T4" fmla="*/ 29 w 29"/>
                <a:gd name="T5" fmla="*/ 0 h 34"/>
              </a:gdLst>
              <a:ahLst/>
              <a:cxnLst>
                <a:cxn ang="0">
                  <a:pos x="T0" y="T1"/>
                </a:cxn>
                <a:cxn ang="0">
                  <a:pos x="T2" y="T3"/>
                </a:cxn>
                <a:cxn ang="0">
                  <a:pos x="T4" y="T5"/>
                </a:cxn>
              </a:cxnLst>
              <a:rect l="0" t="0" r="r" b="b"/>
              <a:pathLst>
                <a:path w="29" h="34">
                  <a:moveTo>
                    <a:pt x="0" y="34"/>
                  </a:moveTo>
                  <a:lnTo>
                    <a:pt x="15" y="2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94" name="Line 556"/>
            <p:cNvSpPr>
              <a:spLocks noChangeAspect="1" noChangeShapeType="1"/>
            </p:cNvSpPr>
            <p:nvPr/>
          </p:nvSpPr>
          <p:spPr bwMode="auto">
            <a:xfrm flipV="1">
              <a:off x="1073"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95" name="Line 557"/>
            <p:cNvSpPr>
              <a:spLocks noChangeAspect="1" noChangeShapeType="1"/>
            </p:cNvSpPr>
            <p:nvPr/>
          </p:nvSpPr>
          <p:spPr bwMode="auto">
            <a:xfrm flipV="1">
              <a:off x="1091"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96" name="Freeform 558"/>
            <p:cNvSpPr>
              <a:spLocks noChangeAspect="1"/>
            </p:cNvSpPr>
            <p:nvPr/>
          </p:nvSpPr>
          <p:spPr bwMode="auto">
            <a:xfrm>
              <a:off x="1109" y="1617"/>
              <a:ext cx="22" cy="24"/>
            </a:xfrm>
            <a:custGeom>
              <a:avLst/>
              <a:gdLst>
                <a:gd name="T0" fmla="*/ 0 w 29"/>
                <a:gd name="T1" fmla="*/ 43 h 43"/>
                <a:gd name="T2" fmla="*/ 15 w 29"/>
                <a:gd name="T3" fmla="*/ 19 h 43"/>
                <a:gd name="T4" fmla="*/ 29 w 29"/>
                <a:gd name="T5" fmla="*/ 0 h 43"/>
              </a:gdLst>
              <a:ahLst/>
              <a:cxnLst>
                <a:cxn ang="0">
                  <a:pos x="T0" y="T1"/>
                </a:cxn>
                <a:cxn ang="0">
                  <a:pos x="T2" y="T3"/>
                </a:cxn>
                <a:cxn ang="0">
                  <a:pos x="T4" y="T5"/>
                </a:cxn>
              </a:cxnLst>
              <a:rect l="0" t="0" r="r" b="b"/>
              <a:pathLst>
                <a:path w="29" h="43">
                  <a:moveTo>
                    <a:pt x="0" y="43"/>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97" name="Line 559"/>
            <p:cNvSpPr>
              <a:spLocks noChangeAspect="1" noChangeShapeType="1"/>
            </p:cNvSpPr>
            <p:nvPr/>
          </p:nvSpPr>
          <p:spPr bwMode="auto">
            <a:xfrm flipV="1">
              <a:off x="1131"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98" name="Freeform 560"/>
            <p:cNvSpPr>
              <a:spLocks noChangeAspect="1"/>
            </p:cNvSpPr>
            <p:nvPr/>
          </p:nvSpPr>
          <p:spPr bwMode="auto">
            <a:xfrm>
              <a:off x="1149" y="1566"/>
              <a:ext cx="22" cy="27"/>
            </a:xfrm>
            <a:custGeom>
              <a:avLst/>
              <a:gdLst>
                <a:gd name="T0" fmla="*/ 0 w 29"/>
                <a:gd name="T1" fmla="*/ 48 h 48"/>
                <a:gd name="T2" fmla="*/ 14 w 29"/>
                <a:gd name="T3" fmla="*/ 24 h 48"/>
                <a:gd name="T4" fmla="*/ 29 w 29"/>
                <a:gd name="T5" fmla="*/ 0 h 48"/>
              </a:gdLst>
              <a:ahLst/>
              <a:cxnLst>
                <a:cxn ang="0">
                  <a:pos x="T0" y="T1"/>
                </a:cxn>
                <a:cxn ang="0">
                  <a:pos x="T2" y="T3"/>
                </a:cxn>
                <a:cxn ang="0">
                  <a:pos x="T4" y="T5"/>
                </a:cxn>
              </a:cxnLst>
              <a:rect l="0" t="0" r="r" b="b"/>
              <a:pathLst>
                <a:path w="29" h="48">
                  <a:moveTo>
                    <a:pt x="0" y="48"/>
                  </a:moveTo>
                  <a:lnTo>
                    <a:pt x="14" y="2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99" name="Line 561"/>
            <p:cNvSpPr>
              <a:spLocks noChangeAspect="1" noChangeShapeType="1"/>
            </p:cNvSpPr>
            <p:nvPr/>
          </p:nvSpPr>
          <p:spPr bwMode="auto">
            <a:xfrm flipV="1">
              <a:off x="1171"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00" name="Freeform 562"/>
            <p:cNvSpPr>
              <a:spLocks noChangeAspect="1"/>
            </p:cNvSpPr>
            <p:nvPr/>
          </p:nvSpPr>
          <p:spPr bwMode="auto">
            <a:xfrm>
              <a:off x="1189" y="1506"/>
              <a:ext cx="22" cy="30"/>
            </a:xfrm>
            <a:custGeom>
              <a:avLst/>
              <a:gdLst>
                <a:gd name="T0" fmla="*/ 0 w 29"/>
                <a:gd name="T1" fmla="*/ 53 h 53"/>
                <a:gd name="T2" fmla="*/ 14 w 29"/>
                <a:gd name="T3" fmla="*/ 29 h 53"/>
                <a:gd name="T4" fmla="*/ 29 w 29"/>
                <a:gd name="T5" fmla="*/ 0 h 53"/>
              </a:gdLst>
              <a:ahLst/>
              <a:cxnLst>
                <a:cxn ang="0">
                  <a:pos x="T0" y="T1"/>
                </a:cxn>
                <a:cxn ang="0">
                  <a:pos x="T2" y="T3"/>
                </a:cxn>
                <a:cxn ang="0">
                  <a:pos x="T4" y="T5"/>
                </a:cxn>
              </a:cxnLst>
              <a:rect l="0" t="0" r="r" b="b"/>
              <a:pathLst>
                <a:path w="29" h="53">
                  <a:moveTo>
                    <a:pt x="0" y="53"/>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01" name="Line 563"/>
            <p:cNvSpPr>
              <a:spLocks noChangeAspect="1" noChangeShapeType="1"/>
            </p:cNvSpPr>
            <p:nvPr/>
          </p:nvSpPr>
          <p:spPr bwMode="auto">
            <a:xfrm flipV="1">
              <a:off x="1211"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02" name="Line 564"/>
            <p:cNvSpPr>
              <a:spLocks noChangeAspect="1" noChangeShapeType="1"/>
            </p:cNvSpPr>
            <p:nvPr/>
          </p:nvSpPr>
          <p:spPr bwMode="auto">
            <a:xfrm flipV="1">
              <a:off x="1228"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03" name="Freeform 565"/>
            <p:cNvSpPr>
              <a:spLocks noChangeAspect="1"/>
            </p:cNvSpPr>
            <p:nvPr/>
          </p:nvSpPr>
          <p:spPr bwMode="auto">
            <a:xfrm>
              <a:off x="1246" y="1409"/>
              <a:ext cx="22" cy="32"/>
            </a:xfrm>
            <a:custGeom>
              <a:avLst/>
              <a:gdLst>
                <a:gd name="T0" fmla="*/ 0 w 29"/>
                <a:gd name="T1" fmla="*/ 58 h 58"/>
                <a:gd name="T2" fmla="*/ 15 w 29"/>
                <a:gd name="T3" fmla="*/ 29 h 58"/>
                <a:gd name="T4" fmla="*/ 29 w 29"/>
                <a:gd name="T5" fmla="*/ 0 h 58"/>
              </a:gdLst>
              <a:ahLst/>
              <a:cxnLst>
                <a:cxn ang="0">
                  <a:pos x="T0" y="T1"/>
                </a:cxn>
                <a:cxn ang="0">
                  <a:pos x="T2" y="T3"/>
                </a:cxn>
                <a:cxn ang="0">
                  <a:pos x="T4" y="T5"/>
                </a:cxn>
              </a:cxnLst>
              <a:rect l="0" t="0" r="r" b="b"/>
              <a:pathLst>
                <a:path w="29" h="58">
                  <a:moveTo>
                    <a:pt x="0" y="58"/>
                  </a:moveTo>
                  <a:lnTo>
                    <a:pt x="15"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04" name="Line 566"/>
            <p:cNvSpPr>
              <a:spLocks noChangeAspect="1" noChangeShapeType="1"/>
            </p:cNvSpPr>
            <p:nvPr/>
          </p:nvSpPr>
          <p:spPr bwMode="auto">
            <a:xfrm flipV="1">
              <a:off x="1268"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05" name="Freeform 567"/>
            <p:cNvSpPr>
              <a:spLocks noChangeAspect="1"/>
            </p:cNvSpPr>
            <p:nvPr/>
          </p:nvSpPr>
          <p:spPr bwMode="auto">
            <a:xfrm>
              <a:off x="1286" y="1336"/>
              <a:ext cx="22" cy="38"/>
            </a:xfrm>
            <a:custGeom>
              <a:avLst/>
              <a:gdLst>
                <a:gd name="T0" fmla="*/ 0 w 29"/>
                <a:gd name="T1" fmla="*/ 67 h 67"/>
                <a:gd name="T2" fmla="*/ 15 w 29"/>
                <a:gd name="T3" fmla="*/ 33 h 67"/>
                <a:gd name="T4" fmla="*/ 29 w 29"/>
                <a:gd name="T5" fmla="*/ 0 h 67"/>
              </a:gdLst>
              <a:ahLst/>
              <a:cxnLst>
                <a:cxn ang="0">
                  <a:pos x="T0" y="T1"/>
                </a:cxn>
                <a:cxn ang="0">
                  <a:pos x="T2" y="T3"/>
                </a:cxn>
                <a:cxn ang="0">
                  <a:pos x="T4" y="T5"/>
                </a:cxn>
              </a:cxnLst>
              <a:rect l="0" t="0" r="r" b="b"/>
              <a:pathLst>
                <a:path w="29" h="67">
                  <a:moveTo>
                    <a:pt x="0" y="67"/>
                  </a:moveTo>
                  <a:lnTo>
                    <a:pt x="15" y="33"/>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06" name="Line 568"/>
            <p:cNvSpPr>
              <a:spLocks noChangeAspect="1" noChangeShapeType="1"/>
            </p:cNvSpPr>
            <p:nvPr/>
          </p:nvSpPr>
          <p:spPr bwMode="auto">
            <a:xfrm flipV="1">
              <a:off x="1308"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07" name="Line 569"/>
            <p:cNvSpPr>
              <a:spLocks noChangeAspect="1" noChangeShapeType="1"/>
            </p:cNvSpPr>
            <p:nvPr/>
          </p:nvSpPr>
          <p:spPr bwMode="auto">
            <a:xfrm flipV="1">
              <a:off x="1326"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08" name="Freeform 570"/>
            <p:cNvSpPr>
              <a:spLocks noChangeAspect="1"/>
            </p:cNvSpPr>
            <p:nvPr/>
          </p:nvSpPr>
          <p:spPr bwMode="auto">
            <a:xfrm>
              <a:off x="1344" y="1222"/>
              <a:ext cx="21"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09" name="Freeform 571"/>
            <p:cNvSpPr>
              <a:spLocks noChangeAspect="1"/>
            </p:cNvSpPr>
            <p:nvPr/>
          </p:nvSpPr>
          <p:spPr bwMode="auto">
            <a:xfrm>
              <a:off x="1365" y="1182"/>
              <a:ext cx="18" cy="40"/>
            </a:xfrm>
            <a:custGeom>
              <a:avLst/>
              <a:gdLst>
                <a:gd name="T0" fmla="*/ 0 w 24"/>
                <a:gd name="T1" fmla="*/ 72 h 72"/>
                <a:gd name="T2" fmla="*/ 9 w 24"/>
                <a:gd name="T3" fmla="*/ 34 h 72"/>
                <a:gd name="T4" fmla="*/ 24 w 24"/>
                <a:gd name="T5" fmla="*/ 0 h 72"/>
              </a:gdLst>
              <a:ahLst/>
              <a:cxnLst>
                <a:cxn ang="0">
                  <a:pos x="T0" y="T1"/>
                </a:cxn>
                <a:cxn ang="0">
                  <a:pos x="T2" y="T3"/>
                </a:cxn>
                <a:cxn ang="0">
                  <a:pos x="T4" y="T5"/>
                </a:cxn>
              </a:cxnLst>
              <a:rect l="0" t="0" r="r" b="b"/>
              <a:pathLst>
                <a:path w="24" h="72">
                  <a:moveTo>
                    <a:pt x="0" y="72"/>
                  </a:moveTo>
                  <a:lnTo>
                    <a:pt x="9" y="3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10" name="Freeform 572"/>
            <p:cNvSpPr>
              <a:spLocks noChangeAspect="1"/>
            </p:cNvSpPr>
            <p:nvPr/>
          </p:nvSpPr>
          <p:spPr bwMode="auto">
            <a:xfrm>
              <a:off x="1383" y="1144"/>
              <a:ext cx="22"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11" name="Line 573"/>
            <p:cNvSpPr>
              <a:spLocks noChangeAspect="1" noChangeShapeType="1"/>
            </p:cNvSpPr>
            <p:nvPr/>
          </p:nvSpPr>
          <p:spPr bwMode="auto">
            <a:xfrm flipV="1">
              <a:off x="1405"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12" name="Freeform 574"/>
            <p:cNvSpPr>
              <a:spLocks noChangeAspect="1"/>
            </p:cNvSpPr>
            <p:nvPr/>
          </p:nvSpPr>
          <p:spPr bwMode="auto">
            <a:xfrm>
              <a:off x="1423" y="1063"/>
              <a:ext cx="21" cy="41"/>
            </a:xfrm>
            <a:custGeom>
              <a:avLst/>
              <a:gdLst>
                <a:gd name="T0" fmla="*/ 0 w 28"/>
                <a:gd name="T1" fmla="*/ 72 h 72"/>
                <a:gd name="T2" fmla="*/ 14 w 28"/>
                <a:gd name="T3" fmla="*/ 34 h 72"/>
                <a:gd name="T4" fmla="*/ 28 w 28"/>
                <a:gd name="T5" fmla="*/ 0 h 72"/>
              </a:gdLst>
              <a:ahLst/>
              <a:cxnLst>
                <a:cxn ang="0">
                  <a:pos x="T0" y="T1"/>
                </a:cxn>
                <a:cxn ang="0">
                  <a:pos x="T2" y="T3"/>
                </a:cxn>
                <a:cxn ang="0">
                  <a:pos x="T4" y="T5"/>
                </a:cxn>
              </a:cxnLst>
              <a:rect l="0" t="0" r="r" b="b"/>
              <a:pathLst>
                <a:path w="28" h="72">
                  <a:moveTo>
                    <a:pt x="0" y="72"/>
                  </a:moveTo>
                  <a:lnTo>
                    <a:pt x="14" y="3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13" name="Line 575"/>
            <p:cNvSpPr>
              <a:spLocks noChangeAspect="1" noChangeShapeType="1"/>
            </p:cNvSpPr>
            <p:nvPr/>
          </p:nvSpPr>
          <p:spPr bwMode="auto">
            <a:xfrm flipV="1">
              <a:off x="1444"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14" name="Line 576"/>
            <p:cNvSpPr>
              <a:spLocks noChangeAspect="1" noChangeShapeType="1"/>
            </p:cNvSpPr>
            <p:nvPr/>
          </p:nvSpPr>
          <p:spPr bwMode="auto">
            <a:xfrm flipV="1">
              <a:off x="1462"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15" name="Freeform 577"/>
            <p:cNvSpPr>
              <a:spLocks noChangeAspect="1"/>
            </p:cNvSpPr>
            <p:nvPr/>
          </p:nvSpPr>
          <p:spPr bwMode="auto">
            <a:xfrm>
              <a:off x="1480" y="945"/>
              <a:ext cx="22" cy="40"/>
            </a:xfrm>
            <a:custGeom>
              <a:avLst/>
              <a:gdLst>
                <a:gd name="T0" fmla="*/ 0 w 29"/>
                <a:gd name="T1" fmla="*/ 72 h 72"/>
                <a:gd name="T2" fmla="*/ 15 w 29"/>
                <a:gd name="T3" fmla="*/ 34 h 72"/>
                <a:gd name="T4" fmla="*/ 29 w 29"/>
                <a:gd name="T5" fmla="*/ 0 h 72"/>
              </a:gdLst>
              <a:ahLst/>
              <a:cxnLst>
                <a:cxn ang="0">
                  <a:pos x="T0" y="T1"/>
                </a:cxn>
                <a:cxn ang="0">
                  <a:pos x="T2" y="T3"/>
                </a:cxn>
                <a:cxn ang="0">
                  <a:pos x="T4" y="T5"/>
                </a:cxn>
              </a:cxnLst>
              <a:rect l="0" t="0" r="r" b="b"/>
              <a:pathLst>
                <a:path w="29" h="72">
                  <a:moveTo>
                    <a:pt x="0" y="72"/>
                  </a:moveTo>
                  <a:lnTo>
                    <a:pt x="15"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16" name="Line 578"/>
            <p:cNvSpPr>
              <a:spLocks noChangeAspect="1" noChangeShapeType="1"/>
            </p:cNvSpPr>
            <p:nvPr/>
          </p:nvSpPr>
          <p:spPr bwMode="auto">
            <a:xfrm flipV="1">
              <a:off x="1502"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17" name="Freeform 579"/>
            <p:cNvSpPr>
              <a:spLocks noChangeAspect="1"/>
            </p:cNvSpPr>
            <p:nvPr/>
          </p:nvSpPr>
          <p:spPr bwMode="auto">
            <a:xfrm>
              <a:off x="1520" y="872"/>
              <a:ext cx="22" cy="35"/>
            </a:xfrm>
            <a:custGeom>
              <a:avLst/>
              <a:gdLst>
                <a:gd name="T0" fmla="*/ 0 w 29"/>
                <a:gd name="T1" fmla="*/ 62 h 62"/>
                <a:gd name="T2" fmla="*/ 14 w 29"/>
                <a:gd name="T3" fmla="*/ 28 h 62"/>
                <a:gd name="T4" fmla="*/ 29 w 29"/>
                <a:gd name="T5" fmla="*/ 0 h 62"/>
              </a:gdLst>
              <a:ahLst/>
              <a:cxnLst>
                <a:cxn ang="0">
                  <a:pos x="T0" y="T1"/>
                </a:cxn>
                <a:cxn ang="0">
                  <a:pos x="T2" y="T3"/>
                </a:cxn>
                <a:cxn ang="0">
                  <a:pos x="T4" y="T5"/>
                </a:cxn>
              </a:cxnLst>
              <a:rect l="0" t="0" r="r" b="b"/>
              <a:pathLst>
                <a:path w="29" h="62">
                  <a:moveTo>
                    <a:pt x="0" y="62"/>
                  </a:moveTo>
                  <a:lnTo>
                    <a:pt x="14" y="28"/>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18" name="Line 580"/>
            <p:cNvSpPr>
              <a:spLocks noChangeAspect="1" noChangeShapeType="1"/>
            </p:cNvSpPr>
            <p:nvPr/>
          </p:nvSpPr>
          <p:spPr bwMode="auto">
            <a:xfrm flipV="1">
              <a:off x="1542"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19" name="Line 581"/>
            <p:cNvSpPr>
              <a:spLocks noChangeAspect="1" noChangeShapeType="1"/>
            </p:cNvSpPr>
            <p:nvPr/>
          </p:nvSpPr>
          <p:spPr bwMode="auto">
            <a:xfrm flipV="1">
              <a:off x="1560"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0" name="Freeform 582"/>
            <p:cNvSpPr>
              <a:spLocks noChangeAspect="1"/>
            </p:cNvSpPr>
            <p:nvPr/>
          </p:nvSpPr>
          <p:spPr bwMode="auto">
            <a:xfrm>
              <a:off x="1578" y="769"/>
              <a:ext cx="22" cy="33"/>
            </a:xfrm>
            <a:custGeom>
              <a:avLst/>
              <a:gdLst>
                <a:gd name="T0" fmla="*/ 0 w 29"/>
                <a:gd name="T1" fmla="*/ 58 h 58"/>
                <a:gd name="T2" fmla="*/ 14 w 29"/>
                <a:gd name="T3" fmla="*/ 29 h 58"/>
                <a:gd name="T4" fmla="*/ 29 w 29"/>
                <a:gd name="T5" fmla="*/ 0 h 58"/>
              </a:gdLst>
              <a:ahLst/>
              <a:cxnLst>
                <a:cxn ang="0">
                  <a:pos x="T0" y="T1"/>
                </a:cxn>
                <a:cxn ang="0">
                  <a:pos x="T2" y="T3"/>
                </a:cxn>
                <a:cxn ang="0">
                  <a:pos x="T4" y="T5"/>
                </a:cxn>
              </a:cxnLst>
              <a:rect l="0" t="0" r="r" b="b"/>
              <a:pathLst>
                <a:path w="29" h="58">
                  <a:moveTo>
                    <a:pt x="0" y="58"/>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1" name="Line 583"/>
            <p:cNvSpPr>
              <a:spLocks noChangeAspect="1" noChangeShapeType="1"/>
            </p:cNvSpPr>
            <p:nvPr/>
          </p:nvSpPr>
          <p:spPr bwMode="auto">
            <a:xfrm flipV="1">
              <a:off x="1600"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2" name="Freeform 584"/>
            <p:cNvSpPr>
              <a:spLocks noChangeAspect="1"/>
            </p:cNvSpPr>
            <p:nvPr/>
          </p:nvSpPr>
          <p:spPr bwMode="auto">
            <a:xfrm>
              <a:off x="1618" y="712"/>
              <a:ext cx="21" cy="27"/>
            </a:xfrm>
            <a:custGeom>
              <a:avLst/>
              <a:gdLst>
                <a:gd name="T0" fmla="*/ 0 w 28"/>
                <a:gd name="T1" fmla="*/ 48 h 48"/>
                <a:gd name="T2" fmla="*/ 14 w 28"/>
                <a:gd name="T3" fmla="*/ 24 h 48"/>
                <a:gd name="T4" fmla="*/ 28 w 28"/>
                <a:gd name="T5" fmla="*/ 0 h 48"/>
              </a:gdLst>
              <a:ahLst/>
              <a:cxnLst>
                <a:cxn ang="0">
                  <a:pos x="T0" y="T1"/>
                </a:cxn>
                <a:cxn ang="0">
                  <a:pos x="T2" y="T3"/>
                </a:cxn>
                <a:cxn ang="0">
                  <a:pos x="T4" y="T5"/>
                </a:cxn>
              </a:cxnLst>
              <a:rect l="0" t="0" r="r" b="b"/>
              <a:pathLst>
                <a:path w="28" h="48">
                  <a:moveTo>
                    <a:pt x="0" y="48"/>
                  </a:moveTo>
                  <a:lnTo>
                    <a:pt x="14" y="2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3" name="Freeform 585"/>
            <p:cNvSpPr>
              <a:spLocks noChangeAspect="1"/>
            </p:cNvSpPr>
            <p:nvPr/>
          </p:nvSpPr>
          <p:spPr bwMode="auto">
            <a:xfrm>
              <a:off x="1639" y="686"/>
              <a:ext cx="18" cy="26"/>
            </a:xfrm>
            <a:custGeom>
              <a:avLst/>
              <a:gdLst>
                <a:gd name="T0" fmla="*/ 0 w 24"/>
                <a:gd name="T1" fmla="*/ 47 h 47"/>
                <a:gd name="T2" fmla="*/ 10 w 24"/>
                <a:gd name="T3" fmla="*/ 24 h 47"/>
                <a:gd name="T4" fmla="*/ 24 w 24"/>
                <a:gd name="T5" fmla="*/ 0 h 47"/>
              </a:gdLst>
              <a:ahLst/>
              <a:cxnLst>
                <a:cxn ang="0">
                  <a:pos x="T0" y="T1"/>
                </a:cxn>
                <a:cxn ang="0">
                  <a:pos x="T2" y="T3"/>
                </a:cxn>
                <a:cxn ang="0">
                  <a:pos x="T4" y="T5"/>
                </a:cxn>
              </a:cxnLst>
              <a:rect l="0" t="0" r="r" b="b"/>
              <a:pathLst>
                <a:path w="24" h="47">
                  <a:moveTo>
                    <a:pt x="0" y="47"/>
                  </a:moveTo>
                  <a:lnTo>
                    <a:pt x="10" y="2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4" name="Freeform 586"/>
            <p:cNvSpPr>
              <a:spLocks noChangeAspect="1"/>
            </p:cNvSpPr>
            <p:nvPr/>
          </p:nvSpPr>
          <p:spPr bwMode="auto">
            <a:xfrm>
              <a:off x="1657" y="664"/>
              <a:ext cx="21" cy="22"/>
            </a:xfrm>
            <a:custGeom>
              <a:avLst/>
              <a:gdLst>
                <a:gd name="T0" fmla="*/ 0 w 29"/>
                <a:gd name="T1" fmla="*/ 39 h 39"/>
                <a:gd name="T2" fmla="*/ 15 w 29"/>
                <a:gd name="T3" fmla="*/ 19 h 39"/>
                <a:gd name="T4" fmla="*/ 29 w 29"/>
                <a:gd name="T5" fmla="*/ 0 h 39"/>
              </a:gdLst>
              <a:ahLst/>
              <a:cxnLst>
                <a:cxn ang="0">
                  <a:pos x="T0" y="T1"/>
                </a:cxn>
                <a:cxn ang="0">
                  <a:pos x="T2" y="T3"/>
                </a:cxn>
                <a:cxn ang="0">
                  <a:pos x="T4" y="T5"/>
                </a:cxn>
              </a:cxnLst>
              <a:rect l="0" t="0" r="r" b="b"/>
              <a:pathLst>
                <a:path w="29" h="39">
                  <a:moveTo>
                    <a:pt x="0" y="39"/>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5" name="Freeform 587"/>
            <p:cNvSpPr>
              <a:spLocks noChangeAspect="1"/>
            </p:cNvSpPr>
            <p:nvPr/>
          </p:nvSpPr>
          <p:spPr bwMode="auto">
            <a:xfrm>
              <a:off x="1678" y="643"/>
              <a:ext cx="18" cy="21"/>
            </a:xfrm>
            <a:custGeom>
              <a:avLst/>
              <a:gdLst>
                <a:gd name="T0" fmla="*/ 0 w 24"/>
                <a:gd name="T1" fmla="*/ 38 h 38"/>
                <a:gd name="T2" fmla="*/ 15 w 24"/>
                <a:gd name="T3" fmla="*/ 19 h 38"/>
                <a:gd name="T4" fmla="*/ 24 w 24"/>
                <a:gd name="T5" fmla="*/ 0 h 38"/>
              </a:gdLst>
              <a:ahLst/>
              <a:cxnLst>
                <a:cxn ang="0">
                  <a:pos x="T0" y="T1"/>
                </a:cxn>
                <a:cxn ang="0">
                  <a:pos x="T2" y="T3"/>
                </a:cxn>
                <a:cxn ang="0">
                  <a:pos x="T4" y="T5"/>
                </a:cxn>
              </a:cxnLst>
              <a:rect l="0" t="0" r="r" b="b"/>
              <a:pathLst>
                <a:path w="24" h="38">
                  <a:moveTo>
                    <a:pt x="0" y="38"/>
                  </a:moveTo>
                  <a:lnTo>
                    <a:pt x="15" y="19"/>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6" name="Freeform 588"/>
            <p:cNvSpPr>
              <a:spLocks noChangeAspect="1"/>
            </p:cNvSpPr>
            <p:nvPr/>
          </p:nvSpPr>
          <p:spPr bwMode="auto">
            <a:xfrm>
              <a:off x="1696" y="626"/>
              <a:ext cx="18" cy="17"/>
            </a:xfrm>
            <a:custGeom>
              <a:avLst/>
              <a:gdLst>
                <a:gd name="T0" fmla="*/ 0 w 24"/>
                <a:gd name="T1" fmla="*/ 29 h 29"/>
                <a:gd name="T2" fmla="*/ 10 w 24"/>
                <a:gd name="T3" fmla="*/ 14 h 29"/>
                <a:gd name="T4" fmla="*/ 24 w 24"/>
                <a:gd name="T5" fmla="*/ 0 h 29"/>
              </a:gdLst>
              <a:ahLst/>
              <a:cxnLst>
                <a:cxn ang="0">
                  <a:pos x="T0" y="T1"/>
                </a:cxn>
                <a:cxn ang="0">
                  <a:pos x="T2" y="T3"/>
                </a:cxn>
                <a:cxn ang="0">
                  <a:pos x="T4" y="T5"/>
                </a:cxn>
              </a:cxnLst>
              <a:rect l="0" t="0" r="r" b="b"/>
              <a:pathLst>
                <a:path w="24" h="29">
                  <a:moveTo>
                    <a:pt x="0" y="29"/>
                  </a:moveTo>
                  <a:lnTo>
                    <a:pt x="10" y="1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7" name="Freeform 589"/>
            <p:cNvSpPr>
              <a:spLocks noChangeAspect="1"/>
            </p:cNvSpPr>
            <p:nvPr/>
          </p:nvSpPr>
          <p:spPr bwMode="auto">
            <a:xfrm>
              <a:off x="1714" y="610"/>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8" name="Line 590"/>
            <p:cNvSpPr>
              <a:spLocks noChangeAspect="1" noChangeShapeType="1"/>
            </p:cNvSpPr>
            <p:nvPr/>
          </p:nvSpPr>
          <p:spPr bwMode="auto">
            <a:xfrm flipV="1">
              <a:off x="1736"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9" name="Freeform 591"/>
            <p:cNvSpPr>
              <a:spLocks noChangeAspect="1"/>
            </p:cNvSpPr>
            <p:nvPr/>
          </p:nvSpPr>
          <p:spPr bwMode="auto">
            <a:xfrm>
              <a:off x="1754" y="591"/>
              <a:ext cx="22" cy="8"/>
            </a:xfrm>
            <a:custGeom>
              <a:avLst/>
              <a:gdLst>
                <a:gd name="T0" fmla="*/ 0 w 29"/>
                <a:gd name="T1" fmla="*/ 14 h 14"/>
                <a:gd name="T2" fmla="*/ 14 w 29"/>
                <a:gd name="T3" fmla="*/ 4 h 14"/>
                <a:gd name="T4" fmla="*/ 29 w 29"/>
                <a:gd name="T5" fmla="*/ 0 h 14"/>
              </a:gdLst>
              <a:ahLst/>
              <a:cxnLst>
                <a:cxn ang="0">
                  <a:pos x="T0" y="T1"/>
                </a:cxn>
                <a:cxn ang="0">
                  <a:pos x="T2" y="T3"/>
                </a:cxn>
                <a:cxn ang="0">
                  <a:pos x="T4" y="T5"/>
                </a:cxn>
              </a:cxnLst>
              <a:rect l="0" t="0" r="r" b="b"/>
              <a:pathLst>
                <a:path w="29" h="14">
                  <a:moveTo>
                    <a:pt x="0" y="14"/>
                  </a:moveTo>
                  <a:lnTo>
                    <a:pt x="14" y="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0" name="Freeform 592"/>
            <p:cNvSpPr>
              <a:spLocks noChangeAspect="1"/>
            </p:cNvSpPr>
            <p:nvPr/>
          </p:nvSpPr>
          <p:spPr bwMode="auto">
            <a:xfrm>
              <a:off x="1776" y="586"/>
              <a:ext cx="18" cy="5"/>
            </a:xfrm>
            <a:custGeom>
              <a:avLst/>
              <a:gdLst>
                <a:gd name="T0" fmla="*/ 0 w 24"/>
                <a:gd name="T1" fmla="*/ 10 h 10"/>
                <a:gd name="T2" fmla="*/ 14 w 24"/>
                <a:gd name="T3" fmla="*/ 5 h 10"/>
                <a:gd name="T4" fmla="*/ 24 w 24"/>
                <a:gd name="T5" fmla="*/ 0 h 10"/>
              </a:gdLst>
              <a:ahLst/>
              <a:cxnLst>
                <a:cxn ang="0">
                  <a:pos x="T0" y="T1"/>
                </a:cxn>
                <a:cxn ang="0">
                  <a:pos x="T2" y="T3"/>
                </a:cxn>
                <a:cxn ang="0">
                  <a:pos x="T4" y="T5"/>
                </a:cxn>
              </a:cxnLst>
              <a:rect l="0" t="0" r="r" b="b"/>
              <a:pathLst>
                <a:path w="24" h="10">
                  <a:moveTo>
                    <a:pt x="0" y="10"/>
                  </a:moveTo>
                  <a:lnTo>
                    <a:pt x="14" y="5"/>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1" name="Freeform 593"/>
            <p:cNvSpPr>
              <a:spLocks noChangeAspect="1"/>
            </p:cNvSpPr>
            <p:nvPr/>
          </p:nvSpPr>
          <p:spPr bwMode="auto">
            <a:xfrm>
              <a:off x="1794" y="586"/>
              <a:ext cx="18" cy="0"/>
            </a:xfrm>
            <a:custGeom>
              <a:avLst/>
              <a:gdLst>
                <a:gd name="T0" fmla="*/ 0 w 24"/>
                <a:gd name="T1" fmla="*/ 9 w 24"/>
                <a:gd name="T2" fmla="*/ 24 w 24"/>
              </a:gdLst>
              <a:ahLst/>
              <a:cxnLst>
                <a:cxn ang="0">
                  <a:pos x="T0" y="0"/>
                </a:cxn>
                <a:cxn ang="0">
                  <a:pos x="T1" y="0"/>
                </a:cxn>
                <a:cxn ang="0">
                  <a:pos x="T2" y="0"/>
                </a:cxn>
              </a:cxnLst>
              <a:rect l="0" t="0" r="r" b="b"/>
              <a:pathLst>
                <a:path w="24">
                  <a:moveTo>
                    <a:pt x="0" y="0"/>
                  </a:moveTo>
                  <a:lnTo>
                    <a:pt x="9"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2" name="Freeform 594"/>
            <p:cNvSpPr>
              <a:spLocks noChangeAspect="1"/>
            </p:cNvSpPr>
            <p:nvPr/>
          </p:nvSpPr>
          <p:spPr bwMode="auto">
            <a:xfrm>
              <a:off x="1812" y="586"/>
              <a:ext cx="21" cy="0"/>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3" name="Freeform 595"/>
            <p:cNvSpPr>
              <a:spLocks noChangeAspect="1"/>
            </p:cNvSpPr>
            <p:nvPr/>
          </p:nvSpPr>
          <p:spPr bwMode="auto">
            <a:xfrm>
              <a:off x="1833" y="586"/>
              <a:ext cx="18" cy="5"/>
            </a:xfrm>
            <a:custGeom>
              <a:avLst/>
              <a:gdLst>
                <a:gd name="T0" fmla="*/ 0 w 24"/>
                <a:gd name="T1" fmla="*/ 0 h 10"/>
                <a:gd name="T2" fmla="*/ 10 w 24"/>
                <a:gd name="T3" fmla="*/ 5 h 10"/>
                <a:gd name="T4" fmla="*/ 24 w 24"/>
                <a:gd name="T5" fmla="*/ 10 h 10"/>
              </a:gdLst>
              <a:ahLst/>
              <a:cxnLst>
                <a:cxn ang="0">
                  <a:pos x="T0" y="T1"/>
                </a:cxn>
                <a:cxn ang="0">
                  <a:pos x="T2" y="T3"/>
                </a:cxn>
                <a:cxn ang="0">
                  <a:pos x="T4" y="T5"/>
                </a:cxn>
              </a:cxnLst>
              <a:rect l="0" t="0" r="r" b="b"/>
              <a:pathLst>
                <a:path w="24" h="10">
                  <a:moveTo>
                    <a:pt x="0" y="0"/>
                  </a:moveTo>
                  <a:lnTo>
                    <a:pt x="10" y="5"/>
                  </a:lnTo>
                  <a:lnTo>
                    <a:pt x="24"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4" name="Freeform 596"/>
            <p:cNvSpPr>
              <a:spLocks noChangeAspect="1"/>
            </p:cNvSpPr>
            <p:nvPr/>
          </p:nvSpPr>
          <p:spPr bwMode="auto">
            <a:xfrm>
              <a:off x="1851" y="591"/>
              <a:ext cx="22" cy="8"/>
            </a:xfrm>
            <a:custGeom>
              <a:avLst/>
              <a:gdLst>
                <a:gd name="T0" fmla="*/ 0 w 29"/>
                <a:gd name="T1" fmla="*/ 0 h 14"/>
                <a:gd name="T2" fmla="*/ 15 w 29"/>
                <a:gd name="T3" fmla="*/ 4 h 14"/>
                <a:gd name="T4" fmla="*/ 29 w 29"/>
                <a:gd name="T5" fmla="*/ 14 h 14"/>
              </a:gdLst>
              <a:ahLst/>
              <a:cxnLst>
                <a:cxn ang="0">
                  <a:pos x="T0" y="T1"/>
                </a:cxn>
                <a:cxn ang="0">
                  <a:pos x="T2" y="T3"/>
                </a:cxn>
                <a:cxn ang="0">
                  <a:pos x="T4" y="T5"/>
                </a:cxn>
              </a:cxnLst>
              <a:rect l="0" t="0" r="r" b="b"/>
              <a:pathLst>
                <a:path w="29" h="14">
                  <a:moveTo>
                    <a:pt x="0" y="0"/>
                  </a:moveTo>
                  <a:lnTo>
                    <a:pt x="15" y="4"/>
                  </a:lnTo>
                  <a:lnTo>
                    <a:pt x="29" y="1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5" name="Line 597"/>
            <p:cNvSpPr>
              <a:spLocks noChangeAspect="1" noChangeShapeType="1"/>
            </p:cNvSpPr>
            <p:nvPr/>
          </p:nvSpPr>
          <p:spPr bwMode="auto">
            <a:xfrm>
              <a:off x="1873"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36" name="Freeform 598"/>
            <p:cNvSpPr>
              <a:spLocks noChangeAspect="1"/>
            </p:cNvSpPr>
            <p:nvPr/>
          </p:nvSpPr>
          <p:spPr bwMode="auto">
            <a:xfrm>
              <a:off x="1891" y="610"/>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7" name="Freeform 599"/>
            <p:cNvSpPr>
              <a:spLocks noChangeAspect="1"/>
            </p:cNvSpPr>
            <p:nvPr/>
          </p:nvSpPr>
          <p:spPr bwMode="auto">
            <a:xfrm>
              <a:off x="1913" y="626"/>
              <a:ext cx="18" cy="17"/>
            </a:xfrm>
            <a:custGeom>
              <a:avLst/>
              <a:gdLst>
                <a:gd name="T0" fmla="*/ 0 w 24"/>
                <a:gd name="T1" fmla="*/ 0 h 29"/>
                <a:gd name="T2" fmla="*/ 14 w 24"/>
                <a:gd name="T3" fmla="*/ 14 h 29"/>
                <a:gd name="T4" fmla="*/ 24 w 24"/>
                <a:gd name="T5" fmla="*/ 29 h 29"/>
              </a:gdLst>
              <a:ahLst/>
              <a:cxnLst>
                <a:cxn ang="0">
                  <a:pos x="T0" y="T1"/>
                </a:cxn>
                <a:cxn ang="0">
                  <a:pos x="T2" y="T3"/>
                </a:cxn>
                <a:cxn ang="0">
                  <a:pos x="T4" y="T5"/>
                </a:cxn>
              </a:cxnLst>
              <a:rect l="0" t="0" r="r" b="b"/>
              <a:pathLst>
                <a:path w="24" h="29">
                  <a:moveTo>
                    <a:pt x="0" y="0"/>
                  </a:moveTo>
                  <a:lnTo>
                    <a:pt x="14" y="14"/>
                  </a:lnTo>
                  <a:lnTo>
                    <a:pt x="24"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8" name="Freeform 600"/>
            <p:cNvSpPr>
              <a:spLocks noChangeAspect="1"/>
            </p:cNvSpPr>
            <p:nvPr/>
          </p:nvSpPr>
          <p:spPr bwMode="auto">
            <a:xfrm>
              <a:off x="1931" y="643"/>
              <a:ext cx="18" cy="21"/>
            </a:xfrm>
            <a:custGeom>
              <a:avLst/>
              <a:gdLst>
                <a:gd name="T0" fmla="*/ 0 w 24"/>
                <a:gd name="T1" fmla="*/ 0 h 38"/>
                <a:gd name="T2" fmla="*/ 9 w 24"/>
                <a:gd name="T3" fmla="*/ 19 h 38"/>
                <a:gd name="T4" fmla="*/ 24 w 24"/>
                <a:gd name="T5" fmla="*/ 38 h 38"/>
              </a:gdLst>
              <a:ahLst/>
              <a:cxnLst>
                <a:cxn ang="0">
                  <a:pos x="T0" y="T1"/>
                </a:cxn>
                <a:cxn ang="0">
                  <a:pos x="T2" y="T3"/>
                </a:cxn>
                <a:cxn ang="0">
                  <a:pos x="T4" y="T5"/>
                </a:cxn>
              </a:cxnLst>
              <a:rect l="0" t="0" r="r" b="b"/>
              <a:pathLst>
                <a:path w="24" h="38">
                  <a:moveTo>
                    <a:pt x="0" y="0"/>
                  </a:moveTo>
                  <a:lnTo>
                    <a:pt x="9" y="19"/>
                  </a:lnTo>
                  <a:lnTo>
                    <a:pt x="24" y="3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9" name="Freeform 601"/>
            <p:cNvSpPr>
              <a:spLocks noChangeAspect="1"/>
            </p:cNvSpPr>
            <p:nvPr/>
          </p:nvSpPr>
          <p:spPr bwMode="auto">
            <a:xfrm>
              <a:off x="1949" y="664"/>
              <a:ext cx="21" cy="22"/>
            </a:xfrm>
            <a:custGeom>
              <a:avLst/>
              <a:gdLst>
                <a:gd name="T0" fmla="*/ 0 w 29"/>
                <a:gd name="T1" fmla="*/ 0 h 39"/>
                <a:gd name="T2" fmla="*/ 14 w 29"/>
                <a:gd name="T3" fmla="*/ 19 h 39"/>
                <a:gd name="T4" fmla="*/ 29 w 29"/>
                <a:gd name="T5" fmla="*/ 39 h 39"/>
              </a:gdLst>
              <a:ahLst/>
              <a:cxnLst>
                <a:cxn ang="0">
                  <a:pos x="T0" y="T1"/>
                </a:cxn>
                <a:cxn ang="0">
                  <a:pos x="T2" y="T3"/>
                </a:cxn>
                <a:cxn ang="0">
                  <a:pos x="T4" y="T5"/>
                </a:cxn>
              </a:cxnLst>
              <a:rect l="0" t="0" r="r" b="b"/>
              <a:pathLst>
                <a:path w="29" h="39">
                  <a:moveTo>
                    <a:pt x="0" y="0"/>
                  </a:moveTo>
                  <a:lnTo>
                    <a:pt x="14" y="19"/>
                  </a:lnTo>
                  <a:lnTo>
                    <a:pt x="29" y="3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40" name="Freeform 602"/>
            <p:cNvSpPr>
              <a:spLocks noChangeAspect="1"/>
            </p:cNvSpPr>
            <p:nvPr/>
          </p:nvSpPr>
          <p:spPr bwMode="auto">
            <a:xfrm>
              <a:off x="1970" y="686"/>
              <a:ext cx="18" cy="26"/>
            </a:xfrm>
            <a:custGeom>
              <a:avLst/>
              <a:gdLst>
                <a:gd name="T0" fmla="*/ 0 w 24"/>
                <a:gd name="T1" fmla="*/ 0 h 47"/>
                <a:gd name="T2" fmla="*/ 9 w 24"/>
                <a:gd name="T3" fmla="*/ 24 h 47"/>
                <a:gd name="T4" fmla="*/ 24 w 24"/>
                <a:gd name="T5" fmla="*/ 47 h 47"/>
              </a:gdLst>
              <a:ahLst/>
              <a:cxnLst>
                <a:cxn ang="0">
                  <a:pos x="T0" y="T1"/>
                </a:cxn>
                <a:cxn ang="0">
                  <a:pos x="T2" y="T3"/>
                </a:cxn>
                <a:cxn ang="0">
                  <a:pos x="T4" y="T5"/>
                </a:cxn>
              </a:cxnLst>
              <a:rect l="0" t="0" r="r" b="b"/>
              <a:pathLst>
                <a:path w="24" h="47">
                  <a:moveTo>
                    <a:pt x="0" y="0"/>
                  </a:moveTo>
                  <a:lnTo>
                    <a:pt x="9" y="24"/>
                  </a:lnTo>
                  <a:lnTo>
                    <a:pt x="24" y="4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41" name="Freeform 603"/>
            <p:cNvSpPr>
              <a:spLocks noChangeAspect="1"/>
            </p:cNvSpPr>
            <p:nvPr/>
          </p:nvSpPr>
          <p:spPr bwMode="auto">
            <a:xfrm>
              <a:off x="1988" y="712"/>
              <a:ext cx="21" cy="27"/>
            </a:xfrm>
            <a:custGeom>
              <a:avLst/>
              <a:gdLst>
                <a:gd name="T0" fmla="*/ 0 w 28"/>
                <a:gd name="T1" fmla="*/ 0 h 48"/>
                <a:gd name="T2" fmla="*/ 14 w 28"/>
                <a:gd name="T3" fmla="*/ 24 h 48"/>
                <a:gd name="T4" fmla="*/ 28 w 28"/>
                <a:gd name="T5" fmla="*/ 48 h 48"/>
              </a:gdLst>
              <a:ahLst/>
              <a:cxnLst>
                <a:cxn ang="0">
                  <a:pos x="T0" y="T1"/>
                </a:cxn>
                <a:cxn ang="0">
                  <a:pos x="T2" y="T3"/>
                </a:cxn>
                <a:cxn ang="0">
                  <a:pos x="T4" y="T5"/>
                </a:cxn>
              </a:cxnLst>
              <a:rect l="0" t="0" r="r" b="b"/>
              <a:pathLst>
                <a:path w="28" h="48">
                  <a:moveTo>
                    <a:pt x="0" y="0"/>
                  </a:moveTo>
                  <a:lnTo>
                    <a:pt x="14" y="24"/>
                  </a:lnTo>
                  <a:lnTo>
                    <a:pt x="28"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42" name="Line 604"/>
            <p:cNvSpPr>
              <a:spLocks noChangeAspect="1" noChangeShapeType="1"/>
            </p:cNvSpPr>
            <p:nvPr/>
          </p:nvSpPr>
          <p:spPr bwMode="auto">
            <a:xfrm>
              <a:off x="2009"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43" name="Freeform 605"/>
            <p:cNvSpPr>
              <a:spLocks noChangeAspect="1"/>
            </p:cNvSpPr>
            <p:nvPr/>
          </p:nvSpPr>
          <p:spPr bwMode="auto">
            <a:xfrm>
              <a:off x="2027" y="769"/>
              <a:ext cx="22" cy="33"/>
            </a:xfrm>
            <a:custGeom>
              <a:avLst/>
              <a:gdLst>
                <a:gd name="T0" fmla="*/ 0 w 29"/>
                <a:gd name="T1" fmla="*/ 0 h 58"/>
                <a:gd name="T2" fmla="*/ 15 w 29"/>
                <a:gd name="T3" fmla="*/ 29 h 58"/>
                <a:gd name="T4" fmla="*/ 29 w 29"/>
                <a:gd name="T5" fmla="*/ 58 h 58"/>
              </a:gdLst>
              <a:ahLst/>
              <a:cxnLst>
                <a:cxn ang="0">
                  <a:pos x="T0" y="T1"/>
                </a:cxn>
                <a:cxn ang="0">
                  <a:pos x="T2" y="T3"/>
                </a:cxn>
                <a:cxn ang="0">
                  <a:pos x="T4" y="T5"/>
                </a:cxn>
              </a:cxnLst>
              <a:rect l="0" t="0" r="r" b="b"/>
              <a:pathLst>
                <a:path w="29" h="58">
                  <a:moveTo>
                    <a:pt x="0" y="0"/>
                  </a:moveTo>
                  <a:lnTo>
                    <a:pt x="15"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44" name="Line 606"/>
            <p:cNvSpPr>
              <a:spLocks noChangeAspect="1" noChangeShapeType="1"/>
            </p:cNvSpPr>
            <p:nvPr/>
          </p:nvSpPr>
          <p:spPr bwMode="auto">
            <a:xfrm>
              <a:off x="2049"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45" name="Line 607"/>
            <p:cNvSpPr>
              <a:spLocks noChangeAspect="1" noChangeShapeType="1"/>
            </p:cNvSpPr>
            <p:nvPr/>
          </p:nvSpPr>
          <p:spPr bwMode="auto">
            <a:xfrm>
              <a:off x="2067"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46" name="Freeform 608"/>
            <p:cNvSpPr>
              <a:spLocks noChangeAspect="1"/>
            </p:cNvSpPr>
            <p:nvPr/>
          </p:nvSpPr>
          <p:spPr bwMode="auto">
            <a:xfrm>
              <a:off x="2085" y="872"/>
              <a:ext cx="22" cy="35"/>
            </a:xfrm>
            <a:custGeom>
              <a:avLst/>
              <a:gdLst>
                <a:gd name="T0" fmla="*/ 0 w 29"/>
                <a:gd name="T1" fmla="*/ 0 h 62"/>
                <a:gd name="T2" fmla="*/ 15 w 29"/>
                <a:gd name="T3" fmla="*/ 28 h 62"/>
                <a:gd name="T4" fmla="*/ 29 w 29"/>
                <a:gd name="T5" fmla="*/ 62 h 62"/>
              </a:gdLst>
              <a:ahLst/>
              <a:cxnLst>
                <a:cxn ang="0">
                  <a:pos x="T0" y="T1"/>
                </a:cxn>
                <a:cxn ang="0">
                  <a:pos x="T2" y="T3"/>
                </a:cxn>
                <a:cxn ang="0">
                  <a:pos x="T4" y="T5"/>
                </a:cxn>
              </a:cxnLst>
              <a:rect l="0" t="0" r="r" b="b"/>
              <a:pathLst>
                <a:path w="29" h="62">
                  <a:moveTo>
                    <a:pt x="0" y="0"/>
                  </a:moveTo>
                  <a:lnTo>
                    <a:pt x="15" y="28"/>
                  </a:lnTo>
                  <a:lnTo>
                    <a:pt x="29" y="6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47" name="Line 609"/>
            <p:cNvSpPr>
              <a:spLocks noChangeAspect="1" noChangeShapeType="1"/>
            </p:cNvSpPr>
            <p:nvPr/>
          </p:nvSpPr>
          <p:spPr bwMode="auto">
            <a:xfrm>
              <a:off x="2107"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48" name="Freeform 610"/>
            <p:cNvSpPr>
              <a:spLocks noChangeAspect="1"/>
            </p:cNvSpPr>
            <p:nvPr/>
          </p:nvSpPr>
          <p:spPr bwMode="auto">
            <a:xfrm>
              <a:off x="2125" y="945"/>
              <a:ext cx="22" cy="40"/>
            </a:xfrm>
            <a:custGeom>
              <a:avLst/>
              <a:gdLst>
                <a:gd name="T0" fmla="*/ 0 w 29"/>
                <a:gd name="T1" fmla="*/ 0 h 72"/>
                <a:gd name="T2" fmla="*/ 14 w 29"/>
                <a:gd name="T3" fmla="*/ 34 h 72"/>
                <a:gd name="T4" fmla="*/ 29 w 29"/>
                <a:gd name="T5" fmla="*/ 72 h 72"/>
              </a:gdLst>
              <a:ahLst/>
              <a:cxnLst>
                <a:cxn ang="0">
                  <a:pos x="T0" y="T1"/>
                </a:cxn>
                <a:cxn ang="0">
                  <a:pos x="T2" y="T3"/>
                </a:cxn>
                <a:cxn ang="0">
                  <a:pos x="T4" y="T5"/>
                </a:cxn>
              </a:cxnLst>
              <a:rect l="0" t="0" r="r" b="b"/>
              <a:pathLst>
                <a:path w="29" h="72">
                  <a:moveTo>
                    <a:pt x="0" y="0"/>
                  </a:moveTo>
                  <a:lnTo>
                    <a:pt x="14" y="34"/>
                  </a:lnTo>
                  <a:lnTo>
                    <a:pt x="29"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49" name="Line 611"/>
            <p:cNvSpPr>
              <a:spLocks noChangeAspect="1" noChangeShapeType="1"/>
            </p:cNvSpPr>
            <p:nvPr/>
          </p:nvSpPr>
          <p:spPr bwMode="auto">
            <a:xfrm>
              <a:off x="2147"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50" name="Line 612"/>
            <p:cNvSpPr>
              <a:spLocks noChangeAspect="1" noChangeShapeType="1"/>
            </p:cNvSpPr>
            <p:nvPr/>
          </p:nvSpPr>
          <p:spPr bwMode="auto">
            <a:xfrm>
              <a:off x="2165"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51" name="Freeform 613"/>
            <p:cNvSpPr>
              <a:spLocks noChangeAspect="1"/>
            </p:cNvSpPr>
            <p:nvPr/>
          </p:nvSpPr>
          <p:spPr bwMode="auto">
            <a:xfrm>
              <a:off x="2183" y="1063"/>
              <a:ext cx="21" cy="41"/>
            </a:xfrm>
            <a:custGeom>
              <a:avLst/>
              <a:gdLst>
                <a:gd name="T0" fmla="*/ 0 w 28"/>
                <a:gd name="T1" fmla="*/ 0 h 72"/>
                <a:gd name="T2" fmla="*/ 14 w 28"/>
                <a:gd name="T3" fmla="*/ 34 h 72"/>
                <a:gd name="T4" fmla="*/ 28 w 28"/>
                <a:gd name="T5" fmla="*/ 72 h 72"/>
              </a:gdLst>
              <a:ahLst/>
              <a:cxnLst>
                <a:cxn ang="0">
                  <a:pos x="T0" y="T1"/>
                </a:cxn>
                <a:cxn ang="0">
                  <a:pos x="T2" y="T3"/>
                </a:cxn>
                <a:cxn ang="0">
                  <a:pos x="T4" y="T5"/>
                </a:cxn>
              </a:cxnLst>
              <a:rect l="0" t="0" r="r" b="b"/>
              <a:pathLst>
                <a:path w="28" h="72">
                  <a:moveTo>
                    <a:pt x="0" y="0"/>
                  </a:moveTo>
                  <a:lnTo>
                    <a:pt x="14" y="34"/>
                  </a:lnTo>
                  <a:lnTo>
                    <a:pt x="28"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52" name="Line 614"/>
            <p:cNvSpPr>
              <a:spLocks noChangeAspect="1" noChangeShapeType="1"/>
            </p:cNvSpPr>
            <p:nvPr/>
          </p:nvSpPr>
          <p:spPr bwMode="auto">
            <a:xfrm>
              <a:off x="2204"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53" name="Freeform 615"/>
            <p:cNvSpPr>
              <a:spLocks noChangeAspect="1"/>
            </p:cNvSpPr>
            <p:nvPr/>
          </p:nvSpPr>
          <p:spPr bwMode="auto">
            <a:xfrm>
              <a:off x="2222" y="1144"/>
              <a:ext cx="22"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54" name="Freeform 616"/>
            <p:cNvSpPr>
              <a:spLocks noChangeAspect="1"/>
            </p:cNvSpPr>
            <p:nvPr/>
          </p:nvSpPr>
          <p:spPr bwMode="auto">
            <a:xfrm>
              <a:off x="2244" y="1182"/>
              <a:ext cx="18" cy="40"/>
            </a:xfrm>
            <a:custGeom>
              <a:avLst/>
              <a:gdLst>
                <a:gd name="T0" fmla="*/ 0 w 24"/>
                <a:gd name="T1" fmla="*/ 0 h 72"/>
                <a:gd name="T2" fmla="*/ 10 w 24"/>
                <a:gd name="T3" fmla="*/ 34 h 72"/>
                <a:gd name="T4" fmla="*/ 24 w 24"/>
                <a:gd name="T5" fmla="*/ 72 h 72"/>
              </a:gdLst>
              <a:ahLst/>
              <a:cxnLst>
                <a:cxn ang="0">
                  <a:pos x="T0" y="T1"/>
                </a:cxn>
                <a:cxn ang="0">
                  <a:pos x="T2" y="T3"/>
                </a:cxn>
                <a:cxn ang="0">
                  <a:pos x="T4" y="T5"/>
                </a:cxn>
              </a:cxnLst>
              <a:rect l="0" t="0" r="r" b="b"/>
              <a:pathLst>
                <a:path w="24" h="72">
                  <a:moveTo>
                    <a:pt x="0" y="0"/>
                  </a:moveTo>
                  <a:lnTo>
                    <a:pt x="10" y="34"/>
                  </a:lnTo>
                  <a:lnTo>
                    <a:pt x="24"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55" name="Freeform 617"/>
            <p:cNvSpPr>
              <a:spLocks noChangeAspect="1"/>
            </p:cNvSpPr>
            <p:nvPr/>
          </p:nvSpPr>
          <p:spPr bwMode="auto">
            <a:xfrm>
              <a:off x="2262" y="1222"/>
              <a:ext cx="21"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56" name="Line 618"/>
            <p:cNvSpPr>
              <a:spLocks noChangeAspect="1" noChangeShapeType="1"/>
            </p:cNvSpPr>
            <p:nvPr/>
          </p:nvSpPr>
          <p:spPr bwMode="auto">
            <a:xfrm>
              <a:off x="2283"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57" name="Line 619"/>
            <p:cNvSpPr>
              <a:spLocks noChangeAspect="1" noChangeShapeType="1"/>
            </p:cNvSpPr>
            <p:nvPr/>
          </p:nvSpPr>
          <p:spPr bwMode="auto">
            <a:xfrm>
              <a:off x="2301"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58" name="Freeform 620"/>
            <p:cNvSpPr>
              <a:spLocks noChangeAspect="1"/>
            </p:cNvSpPr>
            <p:nvPr/>
          </p:nvSpPr>
          <p:spPr bwMode="auto">
            <a:xfrm>
              <a:off x="2319" y="1336"/>
              <a:ext cx="22" cy="38"/>
            </a:xfrm>
            <a:custGeom>
              <a:avLst/>
              <a:gdLst>
                <a:gd name="T0" fmla="*/ 0 w 29"/>
                <a:gd name="T1" fmla="*/ 0 h 67"/>
                <a:gd name="T2" fmla="*/ 14 w 29"/>
                <a:gd name="T3" fmla="*/ 33 h 67"/>
                <a:gd name="T4" fmla="*/ 29 w 29"/>
                <a:gd name="T5" fmla="*/ 67 h 67"/>
              </a:gdLst>
              <a:ahLst/>
              <a:cxnLst>
                <a:cxn ang="0">
                  <a:pos x="T0" y="T1"/>
                </a:cxn>
                <a:cxn ang="0">
                  <a:pos x="T2" y="T3"/>
                </a:cxn>
                <a:cxn ang="0">
                  <a:pos x="T4" y="T5"/>
                </a:cxn>
              </a:cxnLst>
              <a:rect l="0" t="0" r="r" b="b"/>
              <a:pathLst>
                <a:path w="29" h="67">
                  <a:moveTo>
                    <a:pt x="0" y="0"/>
                  </a:moveTo>
                  <a:lnTo>
                    <a:pt x="14" y="33"/>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59" name="Line 621"/>
            <p:cNvSpPr>
              <a:spLocks noChangeAspect="1" noChangeShapeType="1"/>
            </p:cNvSpPr>
            <p:nvPr/>
          </p:nvSpPr>
          <p:spPr bwMode="auto">
            <a:xfrm>
              <a:off x="2341"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60" name="Freeform 622"/>
            <p:cNvSpPr>
              <a:spLocks noChangeAspect="1"/>
            </p:cNvSpPr>
            <p:nvPr/>
          </p:nvSpPr>
          <p:spPr bwMode="auto">
            <a:xfrm>
              <a:off x="2359" y="1409"/>
              <a:ext cx="22" cy="32"/>
            </a:xfrm>
            <a:custGeom>
              <a:avLst/>
              <a:gdLst>
                <a:gd name="T0" fmla="*/ 0 w 29"/>
                <a:gd name="T1" fmla="*/ 0 h 58"/>
                <a:gd name="T2" fmla="*/ 14 w 29"/>
                <a:gd name="T3" fmla="*/ 29 h 58"/>
                <a:gd name="T4" fmla="*/ 29 w 29"/>
                <a:gd name="T5" fmla="*/ 58 h 58"/>
              </a:gdLst>
              <a:ahLst/>
              <a:cxnLst>
                <a:cxn ang="0">
                  <a:pos x="T0" y="T1"/>
                </a:cxn>
                <a:cxn ang="0">
                  <a:pos x="T2" y="T3"/>
                </a:cxn>
                <a:cxn ang="0">
                  <a:pos x="T4" y="T5"/>
                </a:cxn>
              </a:cxnLst>
              <a:rect l="0" t="0" r="r" b="b"/>
              <a:pathLst>
                <a:path w="29" h="58">
                  <a:moveTo>
                    <a:pt x="0" y="0"/>
                  </a:moveTo>
                  <a:lnTo>
                    <a:pt x="14"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61" name="Line 623"/>
            <p:cNvSpPr>
              <a:spLocks noChangeAspect="1" noChangeShapeType="1"/>
            </p:cNvSpPr>
            <p:nvPr/>
          </p:nvSpPr>
          <p:spPr bwMode="auto">
            <a:xfrm>
              <a:off x="2381"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62" name="Line 624"/>
            <p:cNvSpPr>
              <a:spLocks noChangeAspect="1" noChangeShapeType="1"/>
            </p:cNvSpPr>
            <p:nvPr/>
          </p:nvSpPr>
          <p:spPr bwMode="auto">
            <a:xfrm>
              <a:off x="2399"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63" name="Freeform 625"/>
            <p:cNvSpPr>
              <a:spLocks noChangeAspect="1"/>
            </p:cNvSpPr>
            <p:nvPr/>
          </p:nvSpPr>
          <p:spPr bwMode="auto">
            <a:xfrm>
              <a:off x="2416" y="1506"/>
              <a:ext cx="22" cy="30"/>
            </a:xfrm>
            <a:custGeom>
              <a:avLst/>
              <a:gdLst>
                <a:gd name="T0" fmla="*/ 0 w 29"/>
                <a:gd name="T1" fmla="*/ 0 h 53"/>
                <a:gd name="T2" fmla="*/ 15 w 29"/>
                <a:gd name="T3" fmla="*/ 29 h 53"/>
                <a:gd name="T4" fmla="*/ 29 w 29"/>
                <a:gd name="T5" fmla="*/ 53 h 53"/>
              </a:gdLst>
              <a:ahLst/>
              <a:cxnLst>
                <a:cxn ang="0">
                  <a:pos x="T0" y="T1"/>
                </a:cxn>
                <a:cxn ang="0">
                  <a:pos x="T2" y="T3"/>
                </a:cxn>
                <a:cxn ang="0">
                  <a:pos x="T4" y="T5"/>
                </a:cxn>
              </a:cxnLst>
              <a:rect l="0" t="0" r="r" b="b"/>
              <a:pathLst>
                <a:path w="29" h="53">
                  <a:moveTo>
                    <a:pt x="0" y="0"/>
                  </a:moveTo>
                  <a:lnTo>
                    <a:pt x="15" y="29"/>
                  </a:lnTo>
                  <a:lnTo>
                    <a:pt x="29" y="5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64" name="Line 626"/>
            <p:cNvSpPr>
              <a:spLocks noChangeAspect="1" noChangeShapeType="1"/>
            </p:cNvSpPr>
            <p:nvPr/>
          </p:nvSpPr>
          <p:spPr bwMode="auto">
            <a:xfrm>
              <a:off x="2438"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65" name="Freeform 627"/>
            <p:cNvSpPr>
              <a:spLocks noChangeAspect="1"/>
            </p:cNvSpPr>
            <p:nvPr/>
          </p:nvSpPr>
          <p:spPr bwMode="auto">
            <a:xfrm>
              <a:off x="2456" y="1566"/>
              <a:ext cx="22" cy="27"/>
            </a:xfrm>
            <a:custGeom>
              <a:avLst/>
              <a:gdLst>
                <a:gd name="T0" fmla="*/ 0 w 29"/>
                <a:gd name="T1" fmla="*/ 0 h 48"/>
                <a:gd name="T2" fmla="*/ 15 w 29"/>
                <a:gd name="T3" fmla="*/ 24 h 48"/>
                <a:gd name="T4" fmla="*/ 29 w 29"/>
                <a:gd name="T5" fmla="*/ 48 h 48"/>
              </a:gdLst>
              <a:ahLst/>
              <a:cxnLst>
                <a:cxn ang="0">
                  <a:pos x="T0" y="T1"/>
                </a:cxn>
                <a:cxn ang="0">
                  <a:pos x="T2" y="T3"/>
                </a:cxn>
                <a:cxn ang="0">
                  <a:pos x="T4" y="T5"/>
                </a:cxn>
              </a:cxnLst>
              <a:rect l="0" t="0" r="r" b="b"/>
              <a:pathLst>
                <a:path w="29" h="48">
                  <a:moveTo>
                    <a:pt x="0" y="0"/>
                  </a:moveTo>
                  <a:lnTo>
                    <a:pt x="15" y="24"/>
                  </a:lnTo>
                  <a:lnTo>
                    <a:pt x="29"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66" name="Line 628"/>
            <p:cNvSpPr>
              <a:spLocks noChangeAspect="1" noChangeShapeType="1"/>
            </p:cNvSpPr>
            <p:nvPr/>
          </p:nvSpPr>
          <p:spPr bwMode="auto">
            <a:xfrm>
              <a:off x="2478"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67" name="Freeform 629"/>
            <p:cNvSpPr>
              <a:spLocks noChangeAspect="1"/>
            </p:cNvSpPr>
            <p:nvPr/>
          </p:nvSpPr>
          <p:spPr bwMode="auto">
            <a:xfrm>
              <a:off x="2496" y="1617"/>
              <a:ext cx="22" cy="24"/>
            </a:xfrm>
            <a:custGeom>
              <a:avLst/>
              <a:gdLst>
                <a:gd name="T0" fmla="*/ 0 w 29"/>
                <a:gd name="T1" fmla="*/ 0 h 43"/>
                <a:gd name="T2" fmla="*/ 14 w 29"/>
                <a:gd name="T3" fmla="*/ 19 h 43"/>
                <a:gd name="T4" fmla="*/ 29 w 29"/>
                <a:gd name="T5" fmla="*/ 43 h 43"/>
              </a:gdLst>
              <a:ahLst/>
              <a:cxnLst>
                <a:cxn ang="0">
                  <a:pos x="T0" y="T1"/>
                </a:cxn>
                <a:cxn ang="0">
                  <a:pos x="T2" y="T3"/>
                </a:cxn>
                <a:cxn ang="0">
                  <a:pos x="T4" y="T5"/>
                </a:cxn>
              </a:cxnLst>
              <a:rect l="0" t="0" r="r" b="b"/>
              <a:pathLst>
                <a:path w="29" h="43">
                  <a:moveTo>
                    <a:pt x="0" y="0"/>
                  </a:moveTo>
                  <a:lnTo>
                    <a:pt x="14" y="19"/>
                  </a:lnTo>
                  <a:lnTo>
                    <a:pt x="29" y="4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68" name="Line 630"/>
            <p:cNvSpPr>
              <a:spLocks noChangeAspect="1" noChangeShapeType="1"/>
            </p:cNvSpPr>
            <p:nvPr/>
          </p:nvSpPr>
          <p:spPr bwMode="auto">
            <a:xfrm>
              <a:off x="2518"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69" name="Line 631"/>
            <p:cNvSpPr>
              <a:spLocks noChangeAspect="1" noChangeShapeType="1"/>
            </p:cNvSpPr>
            <p:nvPr/>
          </p:nvSpPr>
          <p:spPr bwMode="auto">
            <a:xfrm>
              <a:off x="2536"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70" name="Freeform 632"/>
            <p:cNvSpPr>
              <a:spLocks noChangeAspect="1"/>
            </p:cNvSpPr>
            <p:nvPr/>
          </p:nvSpPr>
          <p:spPr bwMode="auto">
            <a:xfrm>
              <a:off x="2554" y="1686"/>
              <a:ext cx="21" cy="20"/>
            </a:xfrm>
            <a:custGeom>
              <a:avLst/>
              <a:gdLst>
                <a:gd name="T0" fmla="*/ 0 w 29"/>
                <a:gd name="T1" fmla="*/ 0 h 34"/>
                <a:gd name="T2" fmla="*/ 14 w 29"/>
                <a:gd name="T3" fmla="*/ 20 h 34"/>
                <a:gd name="T4" fmla="*/ 29 w 29"/>
                <a:gd name="T5" fmla="*/ 34 h 34"/>
              </a:gdLst>
              <a:ahLst/>
              <a:cxnLst>
                <a:cxn ang="0">
                  <a:pos x="T0" y="T1"/>
                </a:cxn>
                <a:cxn ang="0">
                  <a:pos x="T2" y="T3"/>
                </a:cxn>
                <a:cxn ang="0">
                  <a:pos x="T4" y="T5"/>
                </a:cxn>
              </a:cxnLst>
              <a:rect l="0" t="0" r="r" b="b"/>
              <a:pathLst>
                <a:path w="29" h="34">
                  <a:moveTo>
                    <a:pt x="0" y="0"/>
                  </a:moveTo>
                  <a:lnTo>
                    <a:pt x="14" y="20"/>
                  </a:lnTo>
                  <a:lnTo>
                    <a:pt x="29" y="3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71" name="Line 633"/>
            <p:cNvSpPr>
              <a:spLocks noChangeAspect="1" noChangeShapeType="1"/>
            </p:cNvSpPr>
            <p:nvPr/>
          </p:nvSpPr>
          <p:spPr bwMode="auto">
            <a:xfrm>
              <a:off x="2575"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72" name="Freeform 634"/>
            <p:cNvSpPr>
              <a:spLocks noChangeAspect="1"/>
            </p:cNvSpPr>
            <p:nvPr/>
          </p:nvSpPr>
          <p:spPr bwMode="auto">
            <a:xfrm>
              <a:off x="2593" y="1725"/>
              <a:ext cx="21" cy="15"/>
            </a:xfrm>
            <a:custGeom>
              <a:avLst/>
              <a:gdLst>
                <a:gd name="T0" fmla="*/ 0 w 28"/>
                <a:gd name="T1" fmla="*/ 0 h 28"/>
                <a:gd name="T2" fmla="*/ 14 w 28"/>
                <a:gd name="T3" fmla="*/ 14 h 28"/>
                <a:gd name="T4" fmla="*/ 28 w 28"/>
                <a:gd name="T5" fmla="*/ 28 h 28"/>
              </a:gdLst>
              <a:ahLst/>
              <a:cxnLst>
                <a:cxn ang="0">
                  <a:pos x="T0" y="T1"/>
                </a:cxn>
                <a:cxn ang="0">
                  <a:pos x="T2" y="T3"/>
                </a:cxn>
                <a:cxn ang="0">
                  <a:pos x="T4" y="T5"/>
                </a:cxn>
              </a:cxnLst>
              <a:rect l="0" t="0" r="r" b="b"/>
              <a:pathLst>
                <a:path w="28" h="28">
                  <a:moveTo>
                    <a:pt x="0" y="0"/>
                  </a:moveTo>
                  <a:lnTo>
                    <a:pt x="14" y="14"/>
                  </a:lnTo>
                  <a:lnTo>
                    <a:pt x="28" y="2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73" name="Line 635"/>
            <p:cNvSpPr>
              <a:spLocks noChangeAspect="1" noChangeShapeType="1"/>
            </p:cNvSpPr>
            <p:nvPr/>
          </p:nvSpPr>
          <p:spPr bwMode="auto">
            <a:xfrm>
              <a:off x="2614"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74" name="Freeform 636"/>
            <p:cNvSpPr>
              <a:spLocks noChangeAspect="1"/>
            </p:cNvSpPr>
            <p:nvPr/>
          </p:nvSpPr>
          <p:spPr bwMode="auto">
            <a:xfrm>
              <a:off x="2632" y="1757"/>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75" name="Line 637"/>
            <p:cNvSpPr>
              <a:spLocks noChangeAspect="1" noChangeShapeType="1"/>
            </p:cNvSpPr>
            <p:nvPr/>
          </p:nvSpPr>
          <p:spPr bwMode="auto">
            <a:xfrm>
              <a:off x="2654"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76" name="Line 638"/>
            <p:cNvSpPr>
              <a:spLocks noChangeAspect="1" noChangeShapeType="1"/>
            </p:cNvSpPr>
            <p:nvPr/>
          </p:nvSpPr>
          <p:spPr bwMode="auto">
            <a:xfrm>
              <a:off x="2672"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77" name="Freeform 639"/>
            <p:cNvSpPr>
              <a:spLocks noChangeAspect="1"/>
            </p:cNvSpPr>
            <p:nvPr/>
          </p:nvSpPr>
          <p:spPr bwMode="auto">
            <a:xfrm>
              <a:off x="2690" y="1797"/>
              <a:ext cx="22" cy="11"/>
            </a:xfrm>
            <a:custGeom>
              <a:avLst/>
              <a:gdLst>
                <a:gd name="T0" fmla="*/ 0 w 29"/>
                <a:gd name="T1" fmla="*/ 0 h 19"/>
                <a:gd name="T2" fmla="*/ 14 w 29"/>
                <a:gd name="T3" fmla="*/ 10 h 19"/>
                <a:gd name="T4" fmla="*/ 29 w 29"/>
                <a:gd name="T5" fmla="*/ 19 h 19"/>
              </a:gdLst>
              <a:ahLst/>
              <a:cxnLst>
                <a:cxn ang="0">
                  <a:pos x="T0" y="T1"/>
                </a:cxn>
                <a:cxn ang="0">
                  <a:pos x="T2" y="T3"/>
                </a:cxn>
                <a:cxn ang="0">
                  <a:pos x="T4" y="T5"/>
                </a:cxn>
              </a:cxnLst>
              <a:rect l="0" t="0" r="r" b="b"/>
              <a:pathLst>
                <a:path w="29" h="19">
                  <a:moveTo>
                    <a:pt x="0" y="0"/>
                  </a:moveTo>
                  <a:lnTo>
                    <a:pt x="14" y="10"/>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78" name="Line 640"/>
            <p:cNvSpPr>
              <a:spLocks noChangeAspect="1" noChangeShapeType="1"/>
            </p:cNvSpPr>
            <p:nvPr/>
          </p:nvSpPr>
          <p:spPr bwMode="auto">
            <a:xfrm>
              <a:off x="2712"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79" name="Freeform 641"/>
            <p:cNvSpPr>
              <a:spLocks noChangeAspect="1"/>
            </p:cNvSpPr>
            <p:nvPr/>
          </p:nvSpPr>
          <p:spPr bwMode="auto">
            <a:xfrm>
              <a:off x="2730" y="1819"/>
              <a:ext cx="22" cy="11"/>
            </a:xfrm>
            <a:custGeom>
              <a:avLst/>
              <a:gdLst>
                <a:gd name="T0" fmla="*/ 0 w 29"/>
                <a:gd name="T1" fmla="*/ 0 h 19"/>
                <a:gd name="T2" fmla="*/ 14 w 29"/>
                <a:gd name="T3" fmla="*/ 9 h 19"/>
                <a:gd name="T4" fmla="*/ 29 w 29"/>
                <a:gd name="T5" fmla="*/ 19 h 19"/>
              </a:gdLst>
              <a:ahLst/>
              <a:cxnLst>
                <a:cxn ang="0">
                  <a:pos x="T0" y="T1"/>
                </a:cxn>
                <a:cxn ang="0">
                  <a:pos x="T2" y="T3"/>
                </a:cxn>
                <a:cxn ang="0">
                  <a:pos x="T4" y="T5"/>
                </a:cxn>
              </a:cxnLst>
              <a:rect l="0" t="0" r="r" b="b"/>
              <a:pathLst>
                <a:path w="29" h="19">
                  <a:moveTo>
                    <a:pt x="0" y="0"/>
                  </a:moveTo>
                  <a:lnTo>
                    <a:pt x="14" y="9"/>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80" name="Line 642"/>
            <p:cNvSpPr>
              <a:spLocks noChangeAspect="1" noChangeShapeType="1"/>
            </p:cNvSpPr>
            <p:nvPr/>
          </p:nvSpPr>
          <p:spPr bwMode="auto">
            <a:xfrm>
              <a:off x="2752"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81" name="Line 643"/>
            <p:cNvSpPr>
              <a:spLocks noChangeAspect="1" noChangeShapeType="1"/>
            </p:cNvSpPr>
            <p:nvPr/>
          </p:nvSpPr>
          <p:spPr bwMode="auto">
            <a:xfrm>
              <a:off x="2770"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82" name="Freeform 644"/>
            <p:cNvSpPr>
              <a:spLocks noChangeAspect="1"/>
            </p:cNvSpPr>
            <p:nvPr/>
          </p:nvSpPr>
          <p:spPr bwMode="auto">
            <a:xfrm>
              <a:off x="2788" y="1846"/>
              <a:ext cx="21" cy="5"/>
            </a:xfrm>
            <a:custGeom>
              <a:avLst/>
              <a:gdLst>
                <a:gd name="T0" fmla="*/ 0 w 28"/>
                <a:gd name="T1" fmla="*/ 0 h 9"/>
                <a:gd name="T2" fmla="*/ 14 w 28"/>
                <a:gd name="T3" fmla="*/ 4 h 9"/>
                <a:gd name="T4" fmla="*/ 28 w 28"/>
                <a:gd name="T5" fmla="*/ 9 h 9"/>
              </a:gdLst>
              <a:ahLst/>
              <a:cxnLst>
                <a:cxn ang="0">
                  <a:pos x="T0" y="T1"/>
                </a:cxn>
                <a:cxn ang="0">
                  <a:pos x="T2" y="T3"/>
                </a:cxn>
                <a:cxn ang="0">
                  <a:pos x="T4" y="T5"/>
                </a:cxn>
              </a:cxnLst>
              <a:rect l="0" t="0" r="r" b="b"/>
              <a:pathLst>
                <a:path w="28" h="9">
                  <a:moveTo>
                    <a:pt x="0" y="0"/>
                  </a:moveTo>
                  <a:lnTo>
                    <a:pt x="14" y="4"/>
                  </a:lnTo>
                  <a:lnTo>
                    <a:pt x="28"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83" name="Line 645"/>
            <p:cNvSpPr>
              <a:spLocks noChangeAspect="1" noChangeShapeType="1"/>
            </p:cNvSpPr>
            <p:nvPr/>
          </p:nvSpPr>
          <p:spPr bwMode="auto">
            <a:xfrm>
              <a:off x="2809"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84" name="Freeform 646"/>
            <p:cNvSpPr>
              <a:spLocks noChangeAspect="1"/>
            </p:cNvSpPr>
            <p:nvPr/>
          </p:nvSpPr>
          <p:spPr bwMode="auto">
            <a:xfrm>
              <a:off x="2827" y="1857"/>
              <a:ext cx="22" cy="5"/>
            </a:xfrm>
            <a:custGeom>
              <a:avLst/>
              <a:gdLst>
                <a:gd name="T0" fmla="*/ 0 w 29"/>
                <a:gd name="T1" fmla="*/ 0 h 9"/>
                <a:gd name="T2" fmla="*/ 15 w 29"/>
                <a:gd name="T3" fmla="*/ 5 h 9"/>
                <a:gd name="T4" fmla="*/ 29 w 29"/>
                <a:gd name="T5" fmla="*/ 9 h 9"/>
              </a:gdLst>
              <a:ahLst/>
              <a:cxnLst>
                <a:cxn ang="0">
                  <a:pos x="T0" y="T1"/>
                </a:cxn>
                <a:cxn ang="0">
                  <a:pos x="T2" y="T3"/>
                </a:cxn>
                <a:cxn ang="0">
                  <a:pos x="T4" y="T5"/>
                </a:cxn>
              </a:cxnLst>
              <a:rect l="0" t="0" r="r" b="b"/>
              <a:pathLst>
                <a:path w="29" h="9">
                  <a:moveTo>
                    <a:pt x="0" y="0"/>
                  </a:moveTo>
                  <a:lnTo>
                    <a:pt x="15" y="5"/>
                  </a:lnTo>
                  <a:lnTo>
                    <a:pt x="29"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85" name="Line 647"/>
            <p:cNvSpPr>
              <a:spLocks noChangeAspect="1" noChangeShapeType="1"/>
            </p:cNvSpPr>
            <p:nvPr/>
          </p:nvSpPr>
          <p:spPr bwMode="auto">
            <a:xfrm>
              <a:off x="2849"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86" name="Freeform 648"/>
            <p:cNvSpPr>
              <a:spLocks noChangeAspect="1"/>
            </p:cNvSpPr>
            <p:nvPr/>
          </p:nvSpPr>
          <p:spPr bwMode="auto">
            <a:xfrm>
              <a:off x="2867" y="1868"/>
              <a:ext cx="21" cy="5"/>
            </a:xfrm>
            <a:custGeom>
              <a:avLst/>
              <a:gdLst>
                <a:gd name="T0" fmla="*/ 0 w 29"/>
                <a:gd name="T1" fmla="*/ 0 h 10"/>
                <a:gd name="T2" fmla="*/ 14 w 29"/>
                <a:gd name="T3" fmla="*/ 5 h 10"/>
                <a:gd name="T4" fmla="*/ 29 w 29"/>
                <a:gd name="T5" fmla="*/ 10 h 10"/>
              </a:gdLst>
              <a:ahLst/>
              <a:cxnLst>
                <a:cxn ang="0">
                  <a:pos x="T0" y="T1"/>
                </a:cxn>
                <a:cxn ang="0">
                  <a:pos x="T2" y="T3"/>
                </a:cxn>
                <a:cxn ang="0">
                  <a:pos x="T4" y="T5"/>
                </a:cxn>
              </a:cxnLst>
              <a:rect l="0" t="0" r="r" b="b"/>
              <a:pathLst>
                <a:path w="29" h="10">
                  <a:moveTo>
                    <a:pt x="0" y="0"/>
                  </a:moveTo>
                  <a:lnTo>
                    <a:pt x="14" y="5"/>
                  </a:lnTo>
                  <a:lnTo>
                    <a:pt x="29"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87" name="Line 649"/>
            <p:cNvSpPr>
              <a:spLocks noChangeAspect="1" noChangeShapeType="1"/>
            </p:cNvSpPr>
            <p:nvPr/>
          </p:nvSpPr>
          <p:spPr bwMode="auto">
            <a:xfrm>
              <a:off x="2888"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88" name="Line 650"/>
            <p:cNvSpPr>
              <a:spLocks noChangeAspect="1" noChangeShapeType="1"/>
            </p:cNvSpPr>
            <p:nvPr/>
          </p:nvSpPr>
          <p:spPr bwMode="auto">
            <a:xfrm>
              <a:off x="2906"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89" name="Freeform 651"/>
            <p:cNvSpPr>
              <a:spLocks noChangeAspect="1"/>
            </p:cNvSpPr>
            <p:nvPr/>
          </p:nvSpPr>
          <p:spPr bwMode="auto">
            <a:xfrm>
              <a:off x="2924" y="1881"/>
              <a:ext cx="22" cy="3"/>
            </a:xfrm>
            <a:custGeom>
              <a:avLst/>
              <a:gdLst>
                <a:gd name="T0" fmla="*/ 0 w 29"/>
                <a:gd name="T1" fmla="*/ 0 h 5"/>
                <a:gd name="T2" fmla="*/ 14 w 29"/>
                <a:gd name="T3" fmla="*/ 5 h 5"/>
                <a:gd name="T4" fmla="*/ 29 w 29"/>
                <a:gd name="T5" fmla="*/ 5 h 5"/>
              </a:gdLst>
              <a:ahLst/>
              <a:cxnLst>
                <a:cxn ang="0">
                  <a:pos x="T0" y="T1"/>
                </a:cxn>
                <a:cxn ang="0">
                  <a:pos x="T2" y="T3"/>
                </a:cxn>
                <a:cxn ang="0">
                  <a:pos x="T4" y="T5"/>
                </a:cxn>
              </a:cxnLst>
              <a:rect l="0" t="0" r="r" b="b"/>
              <a:pathLst>
                <a:path w="29" h="5">
                  <a:moveTo>
                    <a:pt x="0" y="0"/>
                  </a:moveTo>
                  <a:lnTo>
                    <a:pt x="14"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90" name="Line 652"/>
            <p:cNvSpPr>
              <a:spLocks noChangeAspect="1" noChangeShapeType="1"/>
            </p:cNvSpPr>
            <p:nvPr/>
          </p:nvSpPr>
          <p:spPr bwMode="auto">
            <a:xfrm>
              <a:off x="2946"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91" name="Freeform 653"/>
            <p:cNvSpPr>
              <a:spLocks noChangeAspect="1"/>
            </p:cNvSpPr>
            <p:nvPr/>
          </p:nvSpPr>
          <p:spPr bwMode="auto">
            <a:xfrm>
              <a:off x="2964" y="1887"/>
              <a:ext cx="21" cy="2"/>
            </a:xfrm>
            <a:custGeom>
              <a:avLst/>
              <a:gdLst>
                <a:gd name="T0" fmla="*/ 0 w 28"/>
                <a:gd name="T1" fmla="*/ 0 h 4"/>
                <a:gd name="T2" fmla="*/ 14 w 28"/>
                <a:gd name="T3" fmla="*/ 4 h 4"/>
                <a:gd name="T4" fmla="*/ 28 w 28"/>
                <a:gd name="T5" fmla="*/ 4 h 4"/>
              </a:gdLst>
              <a:ahLst/>
              <a:cxnLst>
                <a:cxn ang="0">
                  <a:pos x="T0" y="T1"/>
                </a:cxn>
                <a:cxn ang="0">
                  <a:pos x="T2" y="T3"/>
                </a:cxn>
                <a:cxn ang="0">
                  <a:pos x="T4" y="T5"/>
                </a:cxn>
              </a:cxnLst>
              <a:rect l="0" t="0" r="r" b="b"/>
              <a:pathLst>
                <a:path w="28" h="4">
                  <a:moveTo>
                    <a:pt x="0" y="0"/>
                  </a:moveTo>
                  <a:lnTo>
                    <a:pt x="14" y="4"/>
                  </a:lnTo>
                  <a:lnTo>
                    <a:pt x="28"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92" name="Line 654"/>
            <p:cNvSpPr>
              <a:spLocks noChangeAspect="1" noChangeShapeType="1"/>
            </p:cNvSpPr>
            <p:nvPr/>
          </p:nvSpPr>
          <p:spPr bwMode="auto">
            <a:xfrm>
              <a:off x="2985"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93" name="Line 655"/>
            <p:cNvSpPr>
              <a:spLocks noChangeAspect="1" noChangeShapeType="1"/>
            </p:cNvSpPr>
            <p:nvPr/>
          </p:nvSpPr>
          <p:spPr bwMode="auto">
            <a:xfrm>
              <a:off x="3003"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94" name="Freeform 656"/>
            <p:cNvSpPr>
              <a:spLocks noChangeAspect="1"/>
            </p:cNvSpPr>
            <p:nvPr/>
          </p:nvSpPr>
          <p:spPr bwMode="auto">
            <a:xfrm>
              <a:off x="3021" y="1892"/>
              <a:ext cx="22" cy="3"/>
            </a:xfrm>
            <a:custGeom>
              <a:avLst/>
              <a:gdLst>
                <a:gd name="T0" fmla="*/ 0 w 29"/>
                <a:gd name="T1" fmla="*/ 0 h 5"/>
                <a:gd name="T2" fmla="*/ 15 w 29"/>
                <a:gd name="T3" fmla="*/ 5 h 5"/>
                <a:gd name="T4" fmla="*/ 29 w 29"/>
                <a:gd name="T5" fmla="*/ 5 h 5"/>
              </a:gdLst>
              <a:ahLst/>
              <a:cxnLst>
                <a:cxn ang="0">
                  <a:pos x="T0" y="T1"/>
                </a:cxn>
                <a:cxn ang="0">
                  <a:pos x="T2" y="T3"/>
                </a:cxn>
                <a:cxn ang="0">
                  <a:pos x="T4" y="T5"/>
                </a:cxn>
              </a:cxnLst>
              <a:rect l="0" t="0" r="r" b="b"/>
              <a:pathLst>
                <a:path w="29" h="5">
                  <a:moveTo>
                    <a:pt x="0" y="0"/>
                  </a:moveTo>
                  <a:lnTo>
                    <a:pt x="15"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95" name="Line 657"/>
            <p:cNvSpPr>
              <a:spLocks noChangeAspect="1" noChangeShapeType="1"/>
            </p:cNvSpPr>
            <p:nvPr/>
          </p:nvSpPr>
          <p:spPr bwMode="auto">
            <a:xfrm>
              <a:off x="3043"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96" name="Freeform 658"/>
            <p:cNvSpPr>
              <a:spLocks noChangeAspect="1"/>
            </p:cNvSpPr>
            <p:nvPr/>
          </p:nvSpPr>
          <p:spPr bwMode="auto">
            <a:xfrm>
              <a:off x="3061" y="1895"/>
              <a:ext cx="22" cy="2"/>
            </a:xfrm>
            <a:custGeom>
              <a:avLst/>
              <a:gdLst>
                <a:gd name="T0" fmla="*/ 0 w 29"/>
                <a:gd name="T1" fmla="*/ 0 h 5"/>
                <a:gd name="T2" fmla="*/ 15 w 29"/>
                <a:gd name="T3" fmla="*/ 0 h 5"/>
                <a:gd name="T4" fmla="*/ 29 w 29"/>
                <a:gd name="T5" fmla="*/ 5 h 5"/>
              </a:gdLst>
              <a:ahLst/>
              <a:cxnLst>
                <a:cxn ang="0">
                  <a:pos x="T0" y="T1"/>
                </a:cxn>
                <a:cxn ang="0">
                  <a:pos x="T2" y="T3"/>
                </a:cxn>
                <a:cxn ang="0">
                  <a:pos x="T4" y="T5"/>
                </a:cxn>
              </a:cxnLst>
              <a:rect l="0" t="0" r="r" b="b"/>
              <a:pathLst>
                <a:path w="29" h="5">
                  <a:moveTo>
                    <a:pt x="0" y="0"/>
                  </a:moveTo>
                  <a:lnTo>
                    <a:pt x="15" y="0"/>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97" name="Line 659"/>
            <p:cNvSpPr>
              <a:spLocks noChangeAspect="1" noChangeShapeType="1"/>
            </p:cNvSpPr>
            <p:nvPr/>
          </p:nvSpPr>
          <p:spPr bwMode="auto">
            <a:xfrm>
              <a:off x="308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98" name="Freeform 660"/>
            <p:cNvSpPr>
              <a:spLocks noChangeAspect="1"/>
            </p:cNvSpPr>
            <p:nvPr/>
          </p:nvSpPr>
          <p:spPr bwMode="auto">
            <a:xfrm>
              <a:off x="3101" y="1897"/>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99" name="Line 661"/>
            <p:cNvSpPr>
              <a:spLocks noChangeAspect="1" noChangeShapeType="1"/>
            </p:cNvSpPr>
            <p:nvPr/>
          </p:nvSpPr>
          <p:spPr bwMode="auto">
            <a:xfrm>
              <a:off x="312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00" name="Freeform 662"/>
            <p:cNvSpPr>
              <a:spLocks noChangeAspect="1"/>
            </p:cNvSpPr>
            <p:nvPr/>
          </p:nvSpPr>
          <p:spPr bwMode="auto">
            <a:xfrm>
              <a:off x="3141" y="1897"/>
              <a:ext cx="18" cy="3"/>
            </a:xfrm>
            <a:custGeom>
              <a:avLst/>
              <a:gdLst>
                <a:gd name="T0" fmla="*/ 0 w 24"/>
                <a:gd name="T1" fmla="*/ 0 h 5"/>
                <a:gd name="T2" fmla="*/ 9 w 24"/>
                <a:gd name="T3" fmla="*/ 0 h 5"/>
                <a:gd name="T4" fmla="*/ 24 w 24"/>
                <a:gd name="T5" fmla="*/ 5 h 5"/>
              </a:gdLst>
              <a:ahLst/>
              <a:cxnLst>
                <a:cxn ang="0">
                  <a:pos x="T0" y="T1"/>
                </a:cxn>
                <a:cxn ang="0">
                  <a:pos x="T2" y="T3"/>
                </a:cxn>
                <a:cxn ang="0">
                  <a:pos x="T4" y="T5"/>
                </a:cxn>
              </a:cxnLst>
              <a:rect l="0" t="0" r="r" b="b"/>
              <a:pathLst>
                <a:path w="24" h="5">
                  <a:moveTo>
                    <a:pt x="0" y="0"/>
                  </a:moveTo>
                  <a:lnTo>
                    <a:pt x="9" y="0"/>
                  </a:lnTo>
                  <a:lnTo>
                    <a:pt x="24"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01" name="Freeform 663"/>
            <p:cNvSpPr>
              <a:spLocks noChangeAspect="1"/>
            </p:cNvSpPr>
            <p:nvPr/>
          </p:nvSpPr>
          <p:spPr bwMode="auto">
            <a:xfrm>
              <a:off x="3159"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02" name="Line 664"/>
            <p:cNvSpPr>
              <a:spLocks noChangeAspect="1" noChangeShapeType="1"/>
            </p:cNvSpPr>
            <p:nvPr/>
          </p:nvSpPr>
          <p:spPr bwMode="auto">
            <a:xfrm>
              <a:off x="318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03" name="Freeform 665"/>
            <p:cNvSpPr>
              <a:spLocks noChangeAspect="1"/>
            </p:cNvSpPr>
            <p:nvPr/>
          </p:nvSpPr>
          <p:spPr bwMode="auto">
            <a:xfrm>
              <a:off x="3198" y="1900"/>
              <a:ext cx="21"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04" name="Line 666"/>
            <p:cNvSpPr>
              <a:spLocks noChangeAspect="1" noChangeShapeType="1"/>
            </p:cNvSpPr>
            <p:nvPr/>
          </p:nvSpPr>
          <p:spPr bwMode="auto">
            <a:xfrm>
              <a:off x="321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05" name="Line 667"/>
            <p:cNvSpPr>
              <a:spLocks noChangeAspect="1" noChangeShapeType="1"/>
            </p:cNvSpPr>
            <p:nvPr/>
          </p:nvSpPr>
          <p:spPr bwMode="auto">
            <a:xfrm>
              <a:off x="3237"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06" name="Freeform 668"/>
            <p:cNvSpPr>
              <a:spLocks noChangeAspect="1"/>
            </p:cNvSpPr>
            <p:nvPr/>
          </p:nvSpPr>
          <p:spPr bwMode="auto">
            <a:xfrm>
              <a:off x="3255" y="1900"/>
              <a:ext cx="22" cy="2"/>
            </a:xfrm>
            <a:custGeom>
              <a:avLst/>
              <a:gdLst>
                <a:gd name="T0" fmla="*/ 0 w 29"/>
                <a:gd name="T1" fmla="*/ 0 h 4"/>
                <a:gd name="T2" fmla="*/ 15 w 29"/>
                <a:gd name="T3" fmla="*/ 0 h 4"/>
                <a:gd name="T4" fmla="*/ 29 w 29"/>
                <a:gd name="T5" fmla="*/ 4 h 4"/>
              </a:gdLst>
              <a:ahLst/>
              <a:cxnLst>
                <a:cxn ang="0">
                  <a:pos x="T0" y="T1"/>
                </a:cxn>
                <a:cxn ang="0">
                  <a:pos x="T2" y="T3"/>
                </a:cxn>
                <a:cxn ang="0">
                  <a:pos x="T4" y="T5"/>
                </a:cxn>
              </a:cxnLst>
              <a:rect l="0" t="0" r="r" b="b"/>
              <a:pathLst>
                <a:path w="29" h="4">
                  <a:moveTo>
                    <a:pt x="0" y="0"/>
                  </a:moveTo>
                  <a:lnTo>
                    <a:pt x="15" y="0"/>
                  </a:lnTo>
                  <a:lnTo>
                    <a:pt x="29"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07" name="Line 669"/>
            <p:cNvSpPr>
              <a:spLocks noChangeAspect="1" noChangeShapeType="1"/>
            </p:cNvSpPr>
            <p:nvPr/>
          </p:nvSpPr>
          <p:spPr bwMode="auto">
            <a:xfrm>
              <a:off x="327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08" name="Freeform 670"/>
            <p:cNvSpPr>
              <a:spLocks noChangeAspect="1"/>
            </p:cNvSpPr>
            <p:nvPr/>
          </p:nvSpPr>
          <p:spPr bwMode="auto">
            <a:xfrm>
              <a:off x="3295" y="1902"/>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09" name="Line 671"/>
            <p:cNvSpPr>
              <a:spLocks noChangeAspect="1" noChangeShapeType="1"/>
            </p:cNvSpPr>
            <p:nvPr/>
          </p:nvSpPr>
          <p:spPr bwMode="auto">
            <a:xfrm>
              <a:off x="331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10" name="Freeform 672"/>
            <p:cNvSpPr>
              <a:spLocks noChangeAspect="1"/>
            </p:cNvSpPr>
            <p:nvPr/>
          </p:nvSpPr>
          <p:spPr bwMode="auto">
            <a:xfrm>
              <a:off x="3335"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11" name="Line 673"/>
            <p:cNvSpPr>
              <a:spLocks noChangeAspect="1" noChangeShapeType="1"/>
            </p:cNvSpPr>
            <p:nvPr/>
          </p:nvSpPr>
          <p:spPr bwMode="auto">
            <a:xfrm>
              <a:off x="3356"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12" name="Freeform 674"/>
            <p:cNvSpPr>
              <a:spLocks noChangeAspect="1"/>
            </p:cNvSpPr>
            <p:nvPr/>
          </p:nvSpPr>
          <p:spPr bwMode="auto">
            <a:xfrm>
              <a:off x="288" y="1901"/>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grpSp>
      <p:grpSp>
        <p:nvGrpSpPr>
          <p:cNvPr id="1513" name="Group 675"/>
          <p:cNvGrpSpPr>
            <a:grpSpLocks noChangeAspect="1"/>
          </p:cNvGrpSpPr>
          <p:nvPr/>
        </p:nvGrpSpPr>
        <p:grpSpPr bwMode="auto">
          <a:xfrm rot="-16200000">
            <a:off x="5833269" y="2601119"/>
            <a:ext cx="1165225" cy="284163"/>
            <a:chOff x="253" y="586"/>
            <a:chExt cx="3121" cy="1317"/>
          </a:xfrm>
        </p:grpSpPr>
        <p:sp>
          <p:nvSpPr>
            <p:cNvPr id="1514" name="Line 676"/>
            <p:cNvSpPr>
              <a:spLocks noChangeAspect="1" noChangeShapeType="1"/>
            </p:cNvSpPr>
            <p:nvPr/>
          </p:nvSpPr>
          <p:spPr bwMode="auto">
            <a:xfrm>
              <a:off x="253"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15" name="Freeform 677"/>
            <p:cNvSpPr>
              <a:spLocks noChangeAspect="1"/>
            </p:cNvSpPr>
            <p:nvPr/>
          </p:nvSpPr>
          <p:spPr bwMode="auto">
            <a:xfrm>
              <a:off x="271"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16" name="Freeform 678"/>
            <p:cNvSpPr>
              <a:spLocks noChangeAspect="1"/>
            </p:cNvSpPr>
            <p:nvPr/>
          </p:nvSpPr>
          <p:spPr bwMode="auto">
            <a:xfrm>
              <a:off x="310" y="1902"/>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17" name="Line 679"/>
            <p:cNvSpPr>
              <a:spLocks noChangeAspect="1" noChangeShapeType="1"/>
            </p:cNvSpPr>
            <p:nvPr/>
          </p:nvSpPr>
          <p:spPr bwMode="auto">
            <a:xfrm>
              <a:off x="332"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18" name="Freeform 680"/>
            <p:cNvSpPr>
              <a:spLocks noChangeAspect="1"/>
            </p:cNvSpPr>
            <p:nvPr/>
          </p:nvSpPr>
          <p:spPr bwMode="auto">
            <a:xfrm>
              <a:off x="350" y="1900"/>
              <a:ext cx="22" cy="2"/>
            </a:xfrm>
            <a:custGeom>
              <a:avLst/>
              <a:gdLst>
                <a:gd name="T0" fmla="*/ 0 w 29"/>
                <a:gd name="T1" fmla="*/ 4 h 4"/>
                <a:gd name="T2" fmla="*/ 14 w 29"/>
                <a:gd name="T3" fmla="*/ 0 h 4"/>
                <a:gd name="T4" fmla="*/ 29 w 29"/>
                <a:gd name="T5" fmla="*/ 0 h 4"/>
              </a:gdLst>
              <a:ahLst/>
              <a:cxnLst>
                <a:cxn ang="0">
                  <a:pos x="T0" y="T1"/>
                </a:cxn>
                <a:cxn ang="0">
                  <a:pos x="T2" y="T3"/>
                </a:cxn>
                <a:cxn ang="0">
                  <a:pos x="T4" y="T5"/>
                </a:cxn>
              </a:cxnLst>
              <a:rect l="0" t="0" r="r" b="b"/>
              <a:pathLst>
                <a:path w="29" h="4">
                  <a:moveTo>
                    <a:pt x="0" y="4"/>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19" name="Line 681"/>
            <p:cNvSpPr>
              <a:spLocks noChangeAspect="1" noChangeShapeType="1"/>
            </p:cNvSpPr>
            <p:nvPr/>
          </p:nvSpPr>
          <p:spPr bwMode="auto">
            <a:xfrm>
              <a:off x="372"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20" name="Line 682"/>
            <p:cNvSpPr>
              <a:spLocks noChangeAspect="1" noChangeShapeType="1"/>
            </p:cNvSpPr>
            <p:nvPr/>
          </p:nvSpPr>
          <p:spPr bwMode="auto">
            <a:xfrm>
              <a:off x="39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21" name="Freeform 683"/>
            <p:cNvSpPr>
              <a:spLocks noChangeAspect="1"/>
            </p:cNvSpPr>
            <p:nvPr/>
          </p:nvSpPr>
          <p:spPr bwMode="auto">
            <a:xfrm>
              <a:off x="408" y="1900"/>
              <a:ext cx="21"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22" name="Line 684"/>
            <p:cNvSpPr>
              <a:spLocks noChangeAspect="1" noChangeShapeType="1"/>
            </p:cNvSpPr>
            <p:nvPr/>
          </p:nvSpPr>
          <p:spPr bwMode="auto">
            <a:xfrm>
              <a:off x="42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23" name="Freeform 685"/>
            <p:cNvSpPr>
              <a:spLocks noChangeAspect="1"/>
            </p:cNvSpPr>
            <p:nvPr/>
          </p:nvSpPr>
          <p:spPr bwMode="auto">
            <a:xfrm>
              <a:off x="447"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24" name="Freeform 686"/>
            <p:cNvSpPr>
              <a:spLocks noChangeAspect="1"/>
            </p:cNvSpPr>
            <p:nvPr/>
          </p:nvSpPr>
          <p:spPr bwMode="auto">
            <a:xfrm>
              <a:off x="468" y="1897"/>
              <a:ext cx="18" cy="3"/>
            </a:xfrm>
            <a:custGeom>
              <a:avLst/>
              <a:gdLst>
                <a:gd name="T0" fmla="*/ 0 w 24"/>
                <a:gd name="T1" fmla="*/ 5 h 5"/>
                <a:gd name="T2" fmla="*/ 15 w 24"/>
                <a:gd name="T3" fmla="*/ 0 h 5"/>
                <a:gd name="T4" fmla="*/ 24 w 24"/>
                <a:gd name="T5" fmla="*/ 0 h 5"/>
              </a:gdLst>
              <a:ahLst/>
              <a:cxnLst>
                <a:cxn ang="0">
                  <a:pos x="T0" y="T1"/>
                </a:cxn>
                <a:cxn ang="0">
                  <a:pos x="T2" y="T3"/>
                </a:cxn>
                <a:cxn ang="0">
                  <a:pos x="T4" y="T5"/>
                </a:cxn>
              </a:cxnLst>
              <a:rect l="0" t="0" r="r" b="b"/>
              <a:pathLst>
                <a:path w="24" h="5">
                  <a:moveTo>
                    <a:pt x="0" y="5"/>
                  </a:moveTo>
                  <a:lnTo>
                    <a:pt x="15"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25" name="Line 687"/>
            <p:cNvSpPr>
              <a:spLocks noChangeAspect="1" noChangeShapeType="1"/>
            </p:cNvSpPr>
            <p:nvPr/>
          </p:nvSpPr>
          <p:spPr bwMode="auto">
            <a:xfrm>
              <a:off x="48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26" name="Freeform 688"/>
            <p:cNvSpPr>
              <a:spLocks noChangeAspect="1"/>
            </p:cNvSpPr>
            <p:nvPr/>
          </p:nvSpPr>
          <p:spPr bwMode="auto">
            <a:xfrm>
              <a:off x="504" y="1897"/>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27" name="Line 689"/>
            <p:cNvSpPr>
              <a:spLocks noChangeAspect="1" noChangeShapeType="1"/>
            </p:cNvSpPr>
            <p:nvPr/>
          </p:nvSpPr>
          <p:spPr bwMode="auto">
            <a:xfrm>
              <a:off x="52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28" name="Freeform 690"/>
            <p:cNvSpPr>
              <a:spLocks noChangeAspect="1"/>
            </p:cNvSpPr>
            <p:nvPr/>
          </p:nvSpPr>
          <p:spPr bwMode="auto">
            <a:xfrm>
              <a:off x="544" y="1895"/>
              <a:ext cx="22" cy="2"/>
            </a:xfrm>
            <a:custGeom>
              <a:avLst/>
              <a:gdLst>
                <a:gd name="T0" fmla="*/ 0 w 29"/>
                <a:gd name="T1" fmla="*/ 5 h 5"/>
                <a:gd name="T2" fmla="*/ 14 w 29"/>
                <a:gd name="T3" fmla="*/ 0 h 5"/>
                <a:gd name="T4" fmla="*/ 29 w 29"/>
                <a:gd name="T5" fmla="*/ 0 h 5"/>
              </a:gdLst>
              <a:ahLst/>
              <a:cxnLst>
                <a:cxn ang="0">
                  <a:pos x="T0" y="T1"/>
                </a:cxn>
                <a:cxn ang="0">
                  <a:pos x="T2" y="T3"/>
                </a:cxn>
                <a:cxn ang="0">
                  <a:pos x="T4" y="T5"/>
                </a:cxn>
              </a:cxnLst>
              <a:rect l="0" t="0" r="r" b="b"/>
              <a:pathLst>
                <a:path w="29" h="5">
                  <a:moveTo>
                    <a:pt x="0" y="5"/>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29" name="Line 691"/>
            <p:cNvSpPr>
              <a:spLocks noChangeAspect="1" noChangeShapeType="1"/>
            </p:cNvSpPr>
            <p:nvPr/>
          </p:nvSpPr>
          <p:spPr bwMode="auto">
            <a:xfrm>
              <a:off x="566"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30" name="Freeform 692"/>
            <p:cNvSpPr>
              <a:spLocks noChangeAspect="1"/>
            </p:cNvSpPr>
            <p:nvPr/>
          </p:nvSpPr>
          <p:spPr bwMode="auto">
            <a:xfrm>
              <a:off x="584" y="1892"/>
              <a:ext cx="22" cy="3"/>
            </a:xfrm>
            <a:custGeom>
              <a:avLst/>
              <a:gdLst>
                <a:gd name="T0" fmla="*/ 0 w 29"/>
                <a:gd name="T1" fmla="*/ 5 h 5"/>
                <a:gd name="T2" fmla="*/ 14 w 29"/>
                <a:gd name="T3" fmla="*/ 5 h 5"/>
                <a:gd name="T4" fmla="*/ 29 w 29"/>
                <a:gd name="T5" fmla="*/ 0 h 5"/>
              </a:gdLst>
              <a:ahLst/>
              <a:cxnLst>
                <a:cxn ang="0">
                  <a:pos x="T0" y="T1"/>
                </a:cxn>
                <a:cxn ang="0">
                  <a:pos x="T2" y="T3"/>
                </a:cxn>
                <a:cxn ang="0">
                  <a:pos x="T4" y="T5"/>
                </a:cxn>
              </a:cxnLst>
              <a:rect l="0" t="0" r="r" b="b"/>
              <a:pathLst>
                <a:path w="29" h="5">
                  <a:moveTo>
                    <a:pt x="0" y="5"/>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31" name="Line 693"/>
            <p:cNvSpPr>
              <a:spLocks noChangeAspect="1" noChangeShapeType="1"/>
            </p:cNvSpPr>
            <p:nvPr/>
          </p:nvSpPr>
          <p:spPr bwMode="auto">
            <a:xfrm flipV="1">
              <a:off x="606"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32" name="Line 694"/>
            <p:cNvSpPr>
              <a:spLocks noChangeAspect="1" noChangeShapeType="1"/>
            </p:cNvSpPr>
            <p:nvPr/>
          </p:nvSpPr>
          <p:spPr bwMode="auto">
            <a:xfrm>
              <a:off x="624"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33" name="Freeform 695"/>
            <p:cNvSpPr>
              <a:spLocks noChangeAspect="1"/>
            </p:cNvSpPr>
            <p:nvPr/>
          </p:nvSpPr>
          <p:spPr bwMode="auto">
            <a:xfrm>
              <a:off x="642" y="1887"/>
              <a:ext cx="21" cy="2"/>
            </a:xfrm>
            <a:custGeom>
              <a:avLst/>
              <a:gdLst>
                <a:gd name="T0" fmla="*/ 0 w 28"/>
                <a:gd name="T1" fmla="*/ 4 h 4"/>
                <a:gd name="T2" fmla="*/ 14 w 28"/>
                <a:gd name="T3" fmla="*/ 4 h 4"/>
                <a:gd name="T4" fmla="*/ 28 w 28"/>
                <a:gd name="T5" fmla="*/ 0 h 4"/>
              </a:gdLst>
              <a:ahLst/>
              <a:cxnLst>
                <a:cxn ang="0">
                  <a:pos x="T0" y="T1"/>
                </a:cxn>
                <a:cxn ang="0">
                  <a:pos x="T2" y="T3"/>
                </a:cxn>
                <a:cxn ang="0">
                  <a:pos x="T4" y="T5"/>
                </a:cxn>
              </a:cxnLst>
              <a:rect l="0" t="0" r="r" b="b"/>
              <a:pathLst>
                <a:path w="28" h="4">
                  <a:moveTo>
                    <a:pt x="0" y="4"/>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34" name="Line 696"/>
            <p:cNvSpPr>
              <a:spLocks noChangeAspect="1" noChangeShapeType="1"/>
            </p:cNvSpPr>
            <p:nvPr/>
          </p:nvSpPr>
          <p:spPr bwMode="auto">
            <a:xfrm flipV="1">
              <a:off x="663"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35" name="Freeform 697"/>
            <p:cNvSpPr>
              <a:spLocks noChangeAspect="1"/>
            </p:cNvSpPr>
            <p:nvPr/>
          </p:nvSpPr>
          <p:spPr bwMode="auto">
            <a:xfrm>
              <a:off x="681" y="1881"/>
              <a:ext cx="22" cy="3"/>
            </a:xfrm>
            <a:custGeom>
              <a:avLst/>
              <a:gdLst>
                <a:gd name="T0" fmla="*/ 0 w 29"/>
                <a:gd name="T1" fmla="*/ 5 h 5"/>
                <a:gd name="T2" fmla="*/ 15 w 29"/>
                <a:gd name="T3" fmla="*/ 5 h 5"/>
                <a:gd name="T4" fmla="*/ 29 w 29"/>
                <a:gd name="T5" fmla="*/ 0 h 5"/>
              </a:gdLst>
              <a:ahLst/>
              <a:cxnLst>
                <a:cxn ang="0">
                  <a:pos x="T0" y="T1"/>
                </a:cxn>
                <a:cxn ang="0">
                  <a:pos x="T2" y="T3"/>
                </a:cxn>
                <a:cxn ang="0">
                  <a:pos x="T4" y="T5"/>
                </a:cxn>
              </a:cxnLst>
              <a:rect l="0" t="0" r="r" b="b"/>
              <a:pathLst>
                <a:path w="29" h="5">
                  <a:moveTo>
                    <a:pt x="0" y="5"/>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36" name="Line 698"/>
            <p:cNvSpPr>
              <a:spLocks noChangeAspect="1" noChangeShapeType="1"/>
            </p:cNvSpPr>
            <p:nvPr/>
          </p:nvSpPr>
          <p:spPr bwMode="auto">
            <a:xfrm flipV="1">
              <a:off x="703"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37" name="Line 699"/>
            <p:cNvSpPr>
              <a:spLocks noChangeAspect="1" noChangeShapeType="1"/>
            </p:cNvSpPr>
            <p:nvPr/>
          </p:nvSpPr>
          <p:spPr bwMode="auto">
            <a:xfrm flipV="1">
              <a:off x="721"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38" name="Freeform 700"/>
            <p:cNvSpPr>
              <a:spLocks noChangeAspect="1"/>
            </p:cNvSpPr>
            <p:nvPr/>
          </p:nvSpPr>
          <p:spPr bwMode="auto">
            <a:xfrm>
              <a:off x="739" y="1868"/>
              <a:ext cx="21" cy="5"/>
            </a:xfrm>
            <a:custGeom>
              <a:avLst/>
              <a:gdLst>
                <a:gd name="T0" fmla="*/ 0 w 29"/>
                <a:gd name="T1" fmla="*/ 10 h 10"/>
                <a:gd name="T2" fmla="*/ 15 w 29"/>
                <a:gd name="T3" fmla="*/ 5 h 10"/>
                <a:gd name="T4" fmla="*/ 29 w 29"/>
                <a:gd name="T5" fmla="*/ 0 h 10"/>
              </a:gdLst>
              <a:ahLst/>
              <a:cxnLst>
                <a:cxn ang="0">
                  <a:pos x="T0" y="T1"/>
                </a:cxn>
                <a:cxn ang="0">
                  <a:pos x="T2" y="T3"/>
                </a:cxn>
                <a:cxn ang="0">
                  <a:pos x="T4" y="T5"/>
                </a:cxn>
              </a:cxnLst>
              <a:rect l="0" t="0" r="r" b="b"/>
              <a:pathLst>
                <a:path w="29" h="10">
                  <a:moveTo>
                    <a:pt x="0" y="10"/>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39" name="Line 701"/>
            <p:cNvSpPr>
              <a:spLocks noChangeAspect="1" noChangeShapeType="1"/>
            </p:cNvSpPr>
            <p:nvPr/>
          </p:nvSpPr>
          <p:spPr bwMode="auto">
            <a:xfrm flipV="1">
              <a:off x="760"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40" name="Freeform 702"/>
            <p:cNvSpPr>
              <a:spLocks noChangeAspect="1"/>
            </p:cNvSpPr>
            <p:nvPr/>
          </p:nvSpPr>
          <p:spPr bwMode="auto">
            <a:xfrm>
              <a:off x="778" y="1857"/>
              <a:ext cx="22" cy="5"/>
            </a:xfrm>
            <a:custGeom>
              <a:avLst/>
              <a:gdLst>
                <a:gd name="T0" fmla="*/ 0 w 29"/>
                <a:gd name="T1" fmla="*/ 9 h 9"/>
                <a:gd name="T2" fmla="*/ 14 w 29"/>
                <a:gd name="T3" fmla="*/ 5 h 9"/>
                <a:gd name="T4" fmla="*/ 29 w 29"/>
                <a:gd name="T5" fmla="*/ 0 h 9"/>
              </a:gdLst>
              <a:ahLst/>
              <a:cxnLst>
                <a:cxn ang="0">
                  <a:pos x="T0" y="T1"/>
                </a:cxn>
                <a:cxn ang="0">
                  <a:pos x="T2" y="T3"/>
                </a:cxn>
                <a:cxn ang="0">
                  <a:pos x="T4" y="T5"/>
                </a:cxn>
              </a:cxnLst>
              <a:rect l="0" t="0" r="r" b="b"/>
              <a:pathLst>
                <a:path w="29" h="9">
                  <a:moveTo>
                    <a:pt x="0" y="9"/>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41" name="Line 703"/>
            <p:cNvSpPr>
              <a:spLocks noChangeAspect="1" noChangeShapeType="1"/>
            </p:cNvSpPr>
            <p:nvPr/>
          </p:nvSpPr>
          <p:spPr bwMode="auto">
            <a:xfrm flipV="1">
              <a:off x="800"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42" name="Freeform 704"/>
            <p:cNvSpPr>
              <a:spLocks noChangeAspect="1"/>
            </p:cNvSpPr>
            <p:nvPr/>
          </p:nvSpPr>
          <p:spPr bwMode="auto">
            <a:xfrm>
              <a:off x="818" y="1846"/>
              <a:ext cx="21" cy="5"/>
            </a:xfrm>
            <a:custGeom>
              <a:avLst/>
              <a:gdLst>
                <a:gd name="T0" fmla="*/ 0 w 28"/>
                <a:gd name="T1" fmla="*/ 9 h 9"/>
                <a:gd name="T2" fmla="*/ 14 w 28"/>
                <a:gd name="T3" fmla="*/ 4 h 9"/>
                <a:gd name="T4" fmla="*/ 28 w 28"/>
                <a:gd name="T5" fmla="*/ 0 h 9"/>
              </a:gdLst>
              <a:ahLst/>
              <a:cxnLst>
                <a:cxn ang="0">
                  <a:pos x="T0" y="T1"/>
                </a:cxn>
                <a:cxn ang="0">
                  <a:pos x="T2" y="T3"/>
                </a:cxn>
                <a:cxn ang="0">
                  <a:pos x="T4" y="T5"/>
                </a:cxn>
              </a:cxnLst>
              <a:rect l="0" t="0" r="r" b="b"/>
              <a:pathLst>
                <a:path w="28" h="9">
                  <a:moveTo>
                    <a:pt x="0" y="9"/>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43" name="Line 705"/>
            <p:cNvSpPr>
              <a:spLocks noChangeAspect="1" noChangeShapeType="1"/>
            </p:cNvSpPr>
            <p:nvPr/>
          </p:nvSpPr>
          <p:spPr bwMode="auto">
            <a:xfrm flipV="1">
              <a:off x="839"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44" name="Line 706"/>
            <p:cNvSpPr>
              <a:spLocks noChangeAspect="1" noChangeShapeType="1"/>
            </p:cNvSpPr>
            <p:nvPr/>
          </p:nvSpPr>
          <p:spPr bwMode="auto">
            <a:xfrm flipV="1">
              <a:off x="857"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45" name="Freeform 707"/>
            <p:cNvSpPr>
              <a:spLocks noChangeAspect="1"/>
            </p:cNvSpPr>
            <p:nvPr/>
          </p:nvSpPr>
          <p:spPr bwMode="auto">
            <a:xfrm>
              <a:off x="875" y="1819"/>
              <a:ext cx="22" cy="11"/>
            </a:xfrm>
            <a:custGeom>
              <a:avLst/>
              <a:gdLst>
                <a:gd name="T0" fmla="*/ 0 w 29"/>
                <a:gd name="T1" fmla="*/ 19 h 19"/>
                <a:gd name="T2" fmla="*/ 15 w 29"/>
                <a:gd name="T3" fmla="*/ 9 h 19"/>
                <a:gd name="T4" fmla="*/ 29 w 29"/>
                <a:gd name="T5" fmla="*/ 0 h 19"/>
              </a:gdLst>
              <a:ahLst/>
              <a:cxnLst>
                <a:cxn ang="0">
                  <a:pos x="T0" y="T1"/>
                </a:cxn>
                <a:cxn ang="0">
                  <a:pos x="T2" y="T3"/>
                </a:cxn>
                <a:cxn ang="0">
                  <a:pos x="T4" y="T5"/>
                </a:cxn>
              </a:cxnLst>
              <a:rect l="0" t="0" r="r" b="b"/>
              <a:pathLst>
                <a:path w="29" h="19">
                  <a:moveTo>
                    <a:pt x="0" y="19"/>
                  </a:moveTo>
                  <a:lnTo>
                    <a:pt x="15" y="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46" name="Line 708"/>
            <p:cNvSpPr>
              <a:spLocks noChangeAspect="1" noChangeShapeType="1"/>
            </p:cNvSpPr>
            <p:nvPr/>
          </p:nvSpPr>
          <p:spPr bwMode="auto">
            <a:xfrm flipV="1">
              <a:off x="897"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47" name="Freeform 709"/>
            <p:cNvSpPr>
              <a:spLocks noChangeAspect="1"/>
            </p:cNvSpPr>
            <p:nvPr/>
          </p:nvSpPr>
          <p:spPr bwMode="auto">
            <a:xfrm>
              <a:off x="915" y="1797"/>
              <a:ext cx="22" cy="11"/>
            </a:xfrm>
            <a:custGeom>
              <a:avLst/>
              <a:gdLst>
                <a:gd name="T0" fmla="*/ 0 w 29"/>
                <a:gd name="T1" fmla="*/ 19 h 19"/>
                <a:gd name="T2" fmla="*/ 15 w 29"/>
                <a:gd name="T3" fmla="*/ 10 h 19"/>
                <a:gd name="T4" fmla="*/ 29 w 29"/>
                <a:gd name="T5" fmla="*/ 0 h 19"/>
              </a:gdLst>
              <a:ahLst/>
              <a:cxnLst>
                <a:cxn ang="0">
                  <a:pos x="T0" y="T1"/>
                </a:cxn>
                <a:cxn ang="0">
                  <a:pos x="T2" y="T3"/>
                </a:cxn>
                <a:cxn ang="0">
                  <a:pos x="T4" y="T5"/>
                </a:cxn>
              </a:cxnLst>
              <a:rect l="0" t="0" r="r" b="b"/>
              <a:pathLst>
                <a:path w="29" h="19">
                  <a:moveTo>
                    <a:pt x="0" y="19"/>
                  </a:moveTo>
                  <a:lnTo>
                    <a:pt x="15" y="1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48" name="Line 710"/>
            <p:cNvSpPr>
              <a:spLocks noChangeAspect="1" noChangeShapeType="1"/>
            </p:cNvSpPr>
            <p:nvPr/>
          </p:nvSpPr>
          <p:spPr bwMode="auto">
            <a:xfrm flipV="1">
              <a:off x="937"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49" name="Line 711"/>
            <p:cNvSpPr>
              <a:spLocks noChangeAspect="1" noChangeShapeType="1"/>
            </p:cNvSpPr>
            <p:nvPr/>
          </p:nvSpPr>
          <p:spPr bwMode="auto">
            <a:xfrm flipV="1">
              <a:off x="955"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50" name="Freeform 712"/>
            <p:cNvSpPr>
              <a:spLocks noChangeAspect="1"/>
            </p:cNvSpPr>
            <p:nvPr/>
          </p:nvSpPr>
          <p:spPr bwMode="auto">
            <a:xfrm>
              <a:off x="973" y="1757"/>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51" name="Line 713"/>
            <p:cNvSpPr>
              <a:spLocks noChangeAspect="1" noChangeShapeType="1"/>
            </p:cNvSpPr>
            <p:nvPr/>
          </p:nvSpPr>
          <p:spPr bwMode="auto">
            <a:xfrm flipV="1">
              <a:off x="995"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52" name="Freeform 714"/>
            <p:cNvSpPr>
              <a:spLocks noChangeAspect="1"/>
            </p:cNvSpPr>
            <p:nvPr/>
          </p:nvSpPr>
          <p:spPr bwMode="auto">
            <a:xfrm>
              <a:off x="1013" y="1725"/>
              <a:ext cx="21" cy="15"/>
            </a:xfrm>
            <a:custGeom>
              <a:avLst/>
              <a:gdLst>
                <a:gd name="T0" fmla="*/ 0 w 28"/>
                <a:gd name="T1" fmla="*/ 28 h 28"/>
                <a:gd name="T2" fmla="*/ 14 w 28"/>
                <a:gd name="T3" fmla="*/ 14 h 28"/>
                <a:gd name="T4" fmla="*/ 28 w 28"/>
                <a:gd name="T5" fmla="*/ 0 h 28"/>
              </a:gdLst>
              <a:ahLst/>
              <a:cxnLst>
                <a:cxn ang="0">
                  <a:pos x="T0" y="T1"/>
                </a:cxn>
                <a:cxn ang="0">
                  <a:pos x="T2" y="T3"/>
                </a:cxn>
                <a:cxn ang="0">
                  <a:pos x="T4" y="T5"/>
                </a:cxn>
              </a:cxnLst>
              <a:rect l="0" t="0" r="r" b="b"/>
              <a:pathLst>
                <a:path w="28" h="28">
                  <a:moveTo>
                    <a:pt x="0" y="28"/>
                  </a:moveTo>
                  <a:lnTo>
                    <a:pt x="14" y="1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53" name="Line 715"/>
            <p:cNvSpPr>
              <a:spLocks noChangeAspect="1" noChangeShapeType="1"/>
            </p:cNvSpPr>
            <p:nvPr/>
          </p:nvSpPr>
          <p:spPr bwMode="auto">
            <a:xfrm flipV="1">
              <a:off x="1034"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54" name="Freeform 716"/>
            <p:cNvSpPr>
              <a:spLocks noChangeAspect="1"/>
            </p:cNvSpPr>
            <p:nvPr/>
          </p:nvSpPr>
          <p:spPr bwMode="auto">
            <a:xfrm>
              <a:off x="1052" y="1686"/>
              <a:ext cx="21" cy="20"/>
            </a:xfrm>
            <a:custGeom>
              <a:avLst/>
              <a:gdLst>
                <a:gd name="T0" fmla="*/ 0 w 29"/>
                <a:gd name="T1" fmla="*/ 34 h 34"/>
                <a:gd name="T2" fmla="*/ 15 w 29"/>
                <a:gd name="T3" fmla="*/ 20 h 34"/>
                <a:gd name="T4" fmla="*/ 29 w 29"/>
                <a:gd name="T5" fmla="*/ 0 h 34"/>
              </a:gdLst>
              <a:ahLst/>
              <a:cxnLst>
                <a:cxn ang="0">
                  <a:pos x="T0" y="T1"/>
                </a:cxn>
                <a:cxn ang="0">
                  <a:pos x="T2" y="T3"/>
                </a:cxn>
                <a:cxn ang="0">
                  <a:pos x="T4" y="T5"/>
                </a:cxn>
              </a:cxnLst>
              <a:rect l="0" t="0" r="r" b="b"/>
              <a:pathLst>
                <a:path w="29" h="34">
                  <a:moveTo>
                    <a:pt x="0" y="34"/>
                  </a:moveTo>
                  <a:lnTo>
                    <a:pt x="15" y="2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55" name="Line 717"/>
            <p:cNvSpPr>
              <a:spLocks noChangeAspect="1" noChangeShapeType="1"/>
            </p:cNvSpPr>
            <p:nvPr/>
          </p:nvSpPr>
          <p:spPr bwMode="auto">
            <a:xfrm flipV="1">
              <a:off x="1073"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56" name="Line 718"/>
            <p:cNvSpPr>
              <a:spLocks noChangeAspect="1" noChangeShapeType="1"/>
            </p:cNvSpPr>
            <p:nvPr/>
          </p:nvSpPr>
          <p:spPr bwMode="auto">
            <a:xfrm flipV="1">
              <a:off x="1091"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57" name="Freeform 719"/>
            <p:cNvSpPr>
              <a:spLocks noChangeAspect="1"/>
            </p:cNvSpPr>
            <p:nvPr/>
          </p:nvSpPr>
          <p:spPr bwMode="auto">
            <a:xfrm>
              <a:off x="1109" y="1617"/>
              <a:ext cx="22" cy="24"/>
            </a:xfrm>
            <a:custGeom>
              <a:avLst/>
              <a:gdLst>
                <a:gd name="T0" fmla="*/ 0 w 29"/>
                <a:gd name="T1" fmla="*/ 43 h 43"/>
                <a:gd name="T2" fmla="*/ 15 w 29"/>
                <a:gd name="T3" fmla="*/ 19 h 43"/>
                <a:gd name="T4" fmla="*/ 29 w 29"/>
                <a:gd name="T5" fmla="*/ 0 h 43"/>
              </a:gdLst>
              <a:ahLst/>
              <a:cxnLst>
                <a:cxn ang="0">
                  <a:pos x="T0" y="T1"/>
                </a:cxn>
                <a:cxn ang="0">
                  <a:pos x="T2" y="T3"/>
                </a:cxn>
                <a:cxn ang="0">
                  <a:pos x="T4" y="T5"/>
                </a:cxn>
              </a:cxnLst>
              <a:rect l="0" t="0" r="r" b="b"/>
              <a:pathLst>
                <a:path w="29" h="43">
                  <a:moveTo>
                    <a:pt x="0" y="43"/>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58" name="Line 720"/>
            <p:cNvSpPr>
              <a:spLocks noChangeAspect="1" noChangeShapeType="1"/>
            </p:cNvSpPr>
            <p:nvPr/>
          </p:nvSpPr>
          <p:spPr bwMode="auto">
            <a:xfrm flipV="1">
              <a:off x="1131"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59" name="Freeform 721"/>
            <p:cNvSpPr>
              <a:spLocks noChangeAspect="1"/>
            </p:cNvSpPr>
            <p:nvPr/>
          </p:nvSpPr>
          <p:spPr bwMode="auto">
            <a:xfrm>
              <a:off x="1149" y="1566"/>
              <a:ext cx="22" cy="27"/>
            </a:xfrm>
            <a:custGeom>
              <a:avLst/>
              <a:gdLst>
                <a:gd name="T0" fmla="*/ 0 w 29"/>
                <a:gd name="T1" fmla="*/ 48 h 48"/>
                <a:gd name="T2" fmla="*/ 14 w 29"/>
                <a:gd name="T3" fmla="*/ 24 h 48"/>
                <a:gd name="T4" fmla="*/ 29 w 29"/>
                <a:gd name="T5" fmla="*/ 0 h 48"/>
              </a:gdLst>
              <a:ahLst/>
              <a:cxnLst>
                <a:cxn ang="0">
                  <a:pos x="T0" y="T1"/>
                </a:cxn>
                <a:cxn ang="0">
                  <a:pos x="T2" y="T3"/>
                </a:cxn>
                <a:cxn ang="0">
                  <a:pos x="T4" y="T5"/>
                </a:cxn>
              </a:cxnLst>
              <a:rect l="0" t="0" r="r" b="b"/>
              <a:pathLst>
                <a:path w="29" h="48">
                  <a:moveTo>
                    <a:pt x="0" y="48"/>
                  </a:moveTo>
                  <a:lnTo>
                    <a:pt x="14" y="2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60" name="Line 722"/>
            <p:cNvSpPr>
              <a:spLocks noChangeAspect="1" noChangeShapeType="1"/>
            </p:cNvSpPr>
            <p:nvPr/>
          </p:nvSpPr>
          <p:spPr bwMode="auto">
            <a:xfrm flipV="1">
              <a:off x="1171"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61" name="Freeform 723"/>
            <p:cNvSpPr>
              <a:spLocks noChangeAspect="1"/>
            </p:cNvSpPr>
            <p:nvPr/>
          </p:nvSpPr>
          <p:spPr bwMode="auto">
            <a:xfrm>
              <a:off x="1189" y="1506"/>
              <a:ext cx="22" cy="30"/>
            </a:xfrm>
            <a:custGeom>
              <a:avLst/>
              <a:gdLst>
                <a:gd name="T0" fmla="*/ 0 w 29"/>
                <a:gd name="T1" fmla="*/ 53 h 53"/>
                <a:gd name="T2" fmla="*/ 14 w 29"/>
                <a:gd name="T3" fmla="*/ 29 h 53"/>
                <a:gd name="T4" fmla="*/ 29 w 29"/>
                <a:gd name="T5" fmla="*/ 0 h 53"/>
              </a:gdLst>
              <a:ahLst/>
              <a:cxnLst>
                <a:cxn ang="0">
                  <a:pos x="T0" y="T1"/>
                </a:cxn>
                <a:cxn ang="0">
                  <a:pos x="T2" y="T3"/>
                </a:cxn>
                <a:cxn ang="0">
                  <a:pos x="T4" y="T5"/>
                </a:cxn>
              </a:cxnLst>
              <a:rect l="0" t="0" r="r" b="b"/>
              <a:pathLst>
                <a:path w="29" h="53">
                  <a:moveTo>
                    <a:pt x="0" y="53"/>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62" name="Line 724"/>
            <p:cNvSpPr>
              <a:spLocks noChangeAspect="1" noChangeShapeType="1"/>
            </p:cNvSpPr>
            <p:nvPr/>
          </p:nvSpPr>
          <p:spPr bwMode="auto">
            <a:xfrm flipV="1">
              <a:off x="1211"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63" name="Line 725"/>
            <p:cNvSpPr>
              <a:spLocks noChangeAspect="1" noChangeShapeType="1"/>
            </p:cNvSpPr>
            <p:nvPr/>
          </p:nvSpPr>
          <p:spPr bwMode="auto">
            <a:xfrm flipV="1">
              <a:off x="1228"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64" name="Freeform 726"/>
            <p:cNvSpPr>
              <a:spLocks noChangeAspect="1"/>
            </p:cNvSpPr>
            <p:nvPr/>
          </p:nvSpPr>
          <p:spPr bwMode="auto">
            <a:xfrm>
              <a:off x="1246" y="1409"/>
              <a:ext cx="22" cy="32"/>
            </a:xfrm>
            <a:custGeom>
              <a:avLst/>
              <a:gdLst>
                <a:gd name="T0" fmla="*/ 0 w 29"/>
                <a:gd name="T1" fmla="*/ 58 h 58"/>
                <a:gd name="T2" fmla="*/ 15 w 29"/>
                <a:gd name="T3" fmla="*/ 29 h 58"/>
                <a:gd name="T4" fmla="*/ 29 w 29"/>
                <a:gd name="T5" fmla="*/ 0 h 58"/>
              </a:gdLst>
              <a:ahLst/>
              <a:cxnLst>
                <a:cxn ang="0">
                  <a:pos x="T0" y="T1"/>
                </a:cxn>
                <a:cxn ang="0">
                  <a:pos x="T2" y="T3"/>
                </a:cxn>
                <a:cxn ang="0">
                  <a:pos x="T4" y="T5"/>
                </a:cxn>
              </a:cxnLst>
              <a:rect l="0" t="0" r="r" b="b"/>
              <a:pathLst>
                <a:path w="29" h="58">
                  <a:moveTo>
                    <a:pt x="0" y="58"/>
                  </a:moveTo>
                  <a:lnTo>
                    <a:pt x="15"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65" name="Line 727"/>
            <p:cNvSpPr>
              <a:spLocks noChangeAspect="1" noChangeShapeType="1"/>
            </p:cNvSpPr>
            <p:nvPr/>
          </p:nvSpPr>
          <p:spPr bwMode="auto">
            <a:xfrm flipV="1">
              <a:off x="1268"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66" name="Freeform 728"/>
            <p:cNvSpPr>
              <a:spLocks noChangeAspect="1"/>
            </p:cNvSpPr>
            <p:nvPr/>
          </p:nvSpPr>
          <p:spPr bwMode="auto">
            <a:xfrm>
              <a:off x="1286" y="1336"/>
              <a:ext cx="22" cy="38"/>
            </a:xfrm>
            <a:custGeom>
              <a:avLst/>
              <a:gdLst>
                <a:gd name="T0" fmla="*/ 0 w 29"/>
                <a:gd name="T1" fmla="*/ 67 h 67"/>
                <a:gd name="T2" fmla="*/ 15 w 29"/>
                <a:gd name="T3" fmla="*/ 33 h 67"/>
                <a:gd name="T4" fmla="*/ 29 w 29"/>
                <a:gd name="T5" fmla="*/ 0 h 67"/>
              </a:gdLst>
              <a:ahLst/>
              <a:cxnLst>
                <a:cxn ang="0">
                  <a:pos x="T0" y="T1"/>
                </a:cxn>
                <a:cxn ang="0">
                  <a:pos x="T2" y="T3"/>
                </a:cxn>
                <a:cxn ang="0">
                  <a:pos x="T4" y="T5"/>
                </a:cxn>
              </a:cxnLst>
              <a:rect l="0" t="0" r="r" b="b"/>
              <a:pathLst>
                <a:path w="29" h="67">
                  <a:moveTo>
                    <a:pt x="0" y="67"/>
                  </a:moveTo>
                  <a:lnTo>
                    <a:pt x="15" y="33"/>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67" name="Line 729"/>
            <p:cNvSpPr>
              <a:spLocks noChangeAspect="1" noChangeShapeType="1"/>
            </p:cNvSpPr>
            <p:nvPr/>
          </p:nvSpPr>
          <p:spPr bwMode="auto">
            <a:xfrm flipV="1">
              <a:off x="1308"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68" name="Line 730"/>
            <p:cNvSpPr>
              <a:spLocks noChangeAspect="1" noChangeShapeType="1"/>
            </p:cNvSpPr>
            <p:nvPr/>
          </p:nvSpPr>
          <p:spPr bwMode="auto">
            <a:xfrm flipV="1">
              <a:off x="1326"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69" name="Freeform 731"/>
            <p:cNvSpPr>
              <a:spLocks noChangeAspect="1"/>
            </p:cNvSpPr>
            <p:nvPr/>
          </p:nvSpPr>
          <p:spPr bwMode="auto">
            <a:xfrm>
              <a:off x="1344" y="1222"/>
              <a:ext cx="21"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70" name="Freeform 732"/>
            <p:cNvSpPr>
              <a:spLocks noChangeAspect="1"/>
            </p:cNvSpPr>
            <p:nvPr/>
          </p:nvSpPr>
          <p:spPr bwMode="auto">
            <a:xfrm>
              <a:off x="1365" y="1182"/>
              <a:ext cx="18" cy="40"/>
            </a:xfrm>
            <a:custGeom>
              <a:avLst/>
              <a:gdLst>
                <a:gd name="T0" fmla="*/ 0 w 24"/>
                <a:gd name="T1" fmla="*/ 72 h 72"/>
                <a:gd name="T2" fmla="*/ 9 w 24"/>
                <a:gd name="T3" fmla="*/ 34 h 72"/>
                <a:gd name="T4" fmla="*/ 24 w 24"/>
                <a:gd name="T5" fmla="*/ 0 h 72"/>
              </a:gdLst>
              <a:ahLst/>
              <a:cxnLst>
                <a:cxn ang="0">
                  <a:pos x="T0" y="T1"/>
                </a:cxn>
                <a:cxn ang="0">
                  <a:pos x="T2" y="T3"/>
                </a:cxn>
                <a:cxn ang="0">
                  <a:pos x="T4" y="T5"/>
                </a:cxn>
              </a:cxnLst>
              <a:rect l="0" t="0" r="r" b="b"/>
              <a:pathLst>
                <a:path w="24" h="72">
                  <a:moveTo>
                    <a:pt x="0" y="72"/>
                  </a:moveTo>
                  <a:lnTo>
                    <a:pt x="9" y="3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71" name="Freeform 733"/>
            <p:cNvSpPr>
              <a:spLocks noChangeAspect="1"/>
            </p:cNvSpPr>
            <p:nvPr/>
          </p:nvSpPr>
          <p:spPr bwMode="auto">
            <a:xfrm>
              <a:off x="1383" y="1144"/>
              <a:ext cx="22"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72" name="Line 734"/>
            <p:cNvSpPr>
              <a:spLocks noChangeAspect="1" noChangeShapeType="1"/>
            </p:cNvSpPr>
            <p:nvPr/>
          </p:nvSpPr>
          <p:spPr bwMode="auto">
            <a:xfrm flipV="1">
              <a:off x="1405"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73" name="Freeform 735"/>
            <p:cNvSpPr>
              <a:spLocks noChangeAspect="1"/>
            </p:cNvSpPr>
            <p:nvPr/>
          </p:nvSpPr>
          <p:spPr bwMode="auto">
            <a:xfrm>
              <a:off x="1423" y="1063"/>
              <a:ext cx="21" cy="41"/>
            </a:xfrm>
            <a:custGeom>
              <a:avLst/>
              <a:gdLst>
                <a:gd name="T0" fmla="*/ 0 w 28"/>
                <a:gd name="T1" fmla="*/ 72 h 72"/>
                <a:gd name="T2" fmla="*/ 14 w 28"/>
                <a:gd name="T3" fmla="*/ 34 h 72"/>
                <a:gd name="T4" fmla="*/ 28 w 28"/>
                <a:gd name="T5" fmla="*/ 0 h 72"/>
              </a:gdLst>
              <a:ahLst/>
              <a:cxnLst>
                <a:cxn ang="0">
                  <a:pos x="T0" y="T1"/>
                </a:cxn>
                <a:cxn ang="0">
                  <a:pos x="T2" y="T3"/>
                </a:cxn>
                <a:cxn ang="0">
                  <a:pos x="T4" y="T5"/>
                </a:cxn>
              </a:cxnLst>
              <a:rect l="0" t="0" r="r" b="b"/>
              <a:pathLst>
                <a:path w="28" h="72">
                  <a:moveTo>
                    <a:pt x="0" y="72"/>
                  </a:moveTo>
                  <a:lnTo>
                    <a:pt x="14" y="3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74" name="Line 736"/>
            <p:cNvSpPr>
              <a:spLocks noChangeAspect="1" noChangeShapeType="1"/>
            </p:cNvSpPr>
            <p:nvPr/>
          </p:nvSpPr>
          <p:spPr bwMode="auto">
            <a:xfrm flipV="1">
              <a:off x="1444"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75" name="Line 737"/>
            <p:cNvSpPr>
              <a:spLocks noChangeAspect="1" noChangeShapeType="1"/>
            </p:cNvSpPr>
            <p:nvPr/>
          </p:nvSpPr>
          <p:spPr bwMode="auto">
            <a:xfrm flipV="1">
              <a:off x="1462"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76" name="Freeform 738"/>
            <p:cNvSpPr>
              <a:spLocks noChangeAspect="1"/>
            </p:cNvSpPr>
            <p:nvPr/>
          </p:nvSpPr>
          <p:spPr bwMode="auto">
            <a:xfrm>
              <a:off x="1480" y="945"/>
              <a:ext cx="22" cy="40"/>
            </a:xfrm>
            <a:custGeom>
              <a:avLst/>
              <a:gdLst>
                <a:gd name="T0" fmla="*/ 0 w 29"/>
                <a:gd name="T1" fmla="*/ 72 h 72"/>
                <a:gd name="T2" fmla="*/ 15 w 29"/>
                <a:gd name="T3" fmla="*/ 34 h 72"/>
                <a:gd name="T4" fmla="*/ 29 w 29"/>
                <a:gd name="T5" fmla="*/ 0 h 72"/>
              </a:gdLst>
              <a:ahLst/>
              <a:cxnLst>
                <a:cxn ang="0">
                  <a:pos x="T0" y="T1"/>
                </a:cxn>
                <a:cxn ang="0">
                  <a:pos x="T2" y="T3"/>
                </a:cxn>
                <a:cxn ang="0">
                  <a:pos x="T4" y="T5"/>
                </a:cxn>
              </a:cxnLst>
              <a:rect l="0" t="0" r="r" b="b"/>
              <a:pathLst>
                <a:path w="29" h="72">
                  <a:moveTo>
                    <a:pt x="0" y="72"/>
                  </a:moveTo>
                  <a:lnTo>
                    <a:pt x="15"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77" name="Line 739"/>
            <p:cNvSpPr>
              <a:spLocks noChangeAspect="1" noChangeShapeType="1"/>
            </p:cNvSpPr>
            <p:nvPr/>
          </p:nvSpPr>
          <p:spPr bwMode="auto">
            <a:xfrm flipV="1">
              <a:off x="1502"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78" name="Freeform 740"/>
            <p:cNvSpPr>
              <a:spLocks noChangeAspect="1"/>
            </p:cNvSpPr>
            <p:nvPr/>
          </p:nvSpPr>
          <p:spPr bwMode="auto">
            <a:xfrm>
              <a:off x="1520" y="872"/>
              <a:ext cx="22" cy="35"/>
            </a:xfrm>
            <a:custGeom>
              <a:avLst/>
              <a:gdLst>
                <a:gd name="T0" fmla="*/ 0 w 29"/>
                <a:gd name="T1" fmla="*/ 62 h 62"/>
                <a:gd name="T2" fmla="*/ 14 w 29"/>
                <a:gd name="T3" fmla="*/ 28 h 62"/>
                <a:gd name="T4" fmla="*/ 29 w 29"/>
                <a:gd name="T5" fmla="*/ 0 h 62"/>
              </a:gdLst>
              <a:ahLst/>
              <a:cxnLst>
                <a:cxn ang="0">
                  <a:pos x="T0" y="T1"/>
                </a:cxn>
                <a:cxn ang="0">
                  <a:pos x="T2" y="T3"/>
                </a:cxn>
                <a:cxn ang="0">
                  <a:pos x="T4" y="T5"/>
                </a:cxn>
              </a:cxnLst>
              <a:rect l="0" t="0" r="r" b="b"/>
              <a:pathLst>
                <a:path w="29" h="62">
                  <a:moveTo>
                    <a:pt x="0" y="62"/>
                  </a:moveTo>
                  <a:lnTo>
                    <a:pt x="14" y="28"/>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79" name="Line 741"/>
            <p:cNvSpPr>
              <a:spLocks noChangeAspect="1" noChangeShapeType="1"/>
            </p:cNvSpPr>
            <p:nvPr/>
          </p:nvSpPr>
          <p:spPr bwMode="auto">
            <a:xfrm flipV="1">
              <a:off x="1542"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80" name="Line 742"/>
            <p:cNvSpPr>
              <a:spLocks noChangeAspect="1" noChangeShapeType="1"/>
            </p:cNvSpPr>
            <p:nvPr/>
          </p:nvSpPr>
          <p:spPr bwMode="auto">
            <a:xfrm flipV="1">
              <a:off x="1560"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81" name="Freeform 743"/>
            <p:cNvSpPr>
              <a:spLocks noChangeAspect="1"/>
            </p:cNvSpPr>
            <p:nvPr/>
          </p:nvSpPr>
          <p:spPr bwMode="auto">
            <a:xfrm>
              <a:off x="1578" y="769"/>
              <a:ext cx="22" cy="33"/>
            </a:xfrm>
            <a:custGeom>
              <a:avLst/>
              <a:gdLst>
                <a:gd name="T0" fmla="*/ 0 w 29"/>
                <a:gd name="T1" fmla="*/ 58 h 58"/>
                <a:gd name="T2" fmla="*/ 14 w 29"/>
                <a:gd name="T3" fmla="*/ 29 h 58"/>
                <a:gd name="T4" fmla="*/ 29 w 29"/>
                <a:gd name="T5" fmla="*/ 0 h 58"/>
              </a:gdLst>
              <a:ahLst/>
              <a:cxnLst>
                <a:cxn ang="0">
                  <a:pos x="T0" y="T1"/>
                </a:cxn>
                <a:cxn ang="0">
                  <a:pos x="T2" y="T3"/>
                </a:cxn>
                <a:cxn ang="0">
                  <a:pos x="T4" y="T5"/>
                </a:cxn>
              </a:cxnLst>
              <a:rect l="0" t="0" r="r" b="b"/>
              <a:pathLst>
                <a:path w="29" h="58">
                  <a:moveTo>
                    <a:pt x="0" y="58"/>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82" name="Line 744"/>
            <p:cNvSpPr>
              <a:spLocks noChangeAspect="1" noChangeShapeType="1"/>
            </p:cNvSpPr>
            <p:nvPr/>
          </p:nvSpPr>
          <p:spPr bwMode="auto">
            <a:xfrm flipV="1">
              <a:off x="1600"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83" name="Freeform 745"/>
            <p:cNvSpPr>
              <a:spLocks noChangeAspect="1"/>
            </p:cNvSpPr>
            <p:nvPr/>
          </p:nvSpPr>
          <p:spPr bwMode="auto">
            <a:xfrm>
              <a:off x="1618" y="712"/>
              <a:ext cx="21" cy="27"/>
            </a:xfrm>
            <a:custGeom>
              <a:avLst/>
              <a:gdLst>
                <a:gd name="T0" fmla="*/ 0 w 28"/>
                <a:gd name="T1" fmla="*/ 48 h 48"/>
                <a:gd name="T2" fmla="*/ 14 w 28"/>
                <a:gd name="T3" fmla="*/ 24 h 48"/>
                <a:gd name="T4" fmla="*/ 28 w 28"/>
                <a:gd name="T5" fmla="*/ 0 h 48"/>
              </a:gdLst>
              <a:ahLst/>
              <a:cxnLst>
                <a:cxn ang="0">
                  <a:pos x="T0" y="T1"/>
                </a:cxn>
                <a:cxn ang="0">
                  <a:pos x="T2" y="T3"/>
                </a:cxn>
                <a:cxn ang="0">
                  <a:pos x="T4" y="T5"/>
                </a:cxn>
              </a:cxnLst>
              <a:rect l="0" t="0" r="r" b="b"/>
              <a:pathLst>
                <a:path w="28" h="48">
                  <a:moveTo>
                    <a:pt x="0" y="48"/>
                  </a:moveTo>
                  <a:lnTo>
                    <a:pt x="14" y="2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84" name="Freeform 746"/>
            <p:cNvSpPr>
              <a:spLocks noChangeAspect="1"/>
            </p:cNvSpPr>
            <p:nvPr/>
          </p:nvSpPr>
          <p:spPr bwMode="auto">
            <a:xfrm>
              <a:off x="1639" y="686"/>
              <a:ext cx="18" cy="26"/>
            </a:xfrm>
            <a:custGeom>
              <a:avLst/>
              <a:gdLst>
                <a:gd name="T0" fmla="*/ 0 w 24"/>
                <a:gd name="T1" fmla="*/ 47 h 47"/>
                <a:gd name="T2" fmla="*/ 10 w 24"/>
                <a:gd name="T3" fmla="*/ 24 h 47"/>
                <a:gd name="T4" fmla="*/ 24 w 24"/>
                <a:gd name="T5" fmla="*/ 0 h 47"/>
              </a:gdLst>
              <a:ahLst/>
              <a:cxnLst>
                <a:cxn ang="0">
                  <a:pos x="T0" y="T1"/>
                </a:cxn>
                <a:cxn ang="0">
                  <a:pos x="T2" y="T3"/>
                </a:cxn>
                <a:cxn ang="0">
                  <a:pos x="T4" y="T5"/>
                </a:cxn>
              </a:cxnLst>
              <a:rect l="0" t="0" r="r" b="b"/>
              <a:pathLst>
                <a:path w="24" h="47">
                  <a:moveTo>
                    <a:pt x="0" y="47"/>
                  </a:moveTo>
                  <a:lnTo>
                    <a:pt x="10" y="2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85" name="Freeform 747"/>
            <p:cNvSpPr>
              <a:spLocks noChangeAspect="1"/>
            </p:cNvSpPr>
            <p:nvPr/>
          </p:nvSpPr>
          <p:spPr bwMode="auto">
            <a:xfrm>
              <a:off x="1657" y="664"/>
              <a:ext cx="21" cy="22"/>
            </a:xfrm>
            <a:custGeom>
              <a:avLst/>
              <a:gdLst>
                <a:gd name="T0" fmla="*/ 0 w 29"/>
                <a:gd name="T1" fmla="*/ 39 h 39"/>
                <a:gd name="T2" fmla="*/ 15 w 29"/>
                <a:gd name="T3" fmla="*/ 19 h 39"/>
                <a:gd name="T4" fmla="*/ 29 w 29"/>
                <a:gd name="T5" fmla="*/ 0 h 39"/>
              </a:gdLst>
              <a:ahLst/>
              <a:cxnLst>
                <a:cxn ang="0">
                  <a:pos x="T0" y="T1"/>
                </a:cxn>
                <a:cxn ang="0">
                  <a:pos x="T2" y="T3"/>
                </a:cxn>
                <a:cxn ang="0">
                  <a:pos x="T4" y="T5"/>
                </a:cxn>
              </a:cxnLst>
              <a:rect l="0" t="0" r="r" b="b"/>
              <a:pathLst>
                <a:path w="29" h="39">
                  <a:moveTo>
                    <a:pt x="0" y="39"/>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86" name="Freeform 748"/>
            <p:cNvSpPr>
              <a:spLocks noChangeAspect="1"/>
            </p:cNvSpPr>
            <p:nvPr/>
          </p:nvSpPr>
          <p:spPr bwMode="auto">
            <a:xfrm>
              <a:off x="1678" y="643"/>
              <a:ext cx="18" cy="21"/>
            </a:xfrm>
            <a:custGeom>
              <a:avLst/>
              <a:gdLst>
                <a:gd name="T0" fmla="*/ 0 w 24"/>
                <a:gd name="T1" fmla="*/ 38 h 38"/>
                <a:gd name="T2" fmla="*/ 15 w 24"/>
                <a:gd name="T3" fmla="*/ 19 h 38"/>
                <a:gd name="T4" fmla="*/ 24 w 24"/>
                <a:gd name="T5" fmla="*/ 0 h 38"/>
              </a:gdLst>
              <a:ahLst/>
              <a:cxnLst>
                <a:cxn ang="0">
                  <a:pos x="T0" y="T1"/>
                </a:cxn>
                <a:cxn ang="0">
                  <a:pos x="T2" y="T3"/>
                </a:cxn>
                <a:cxn ang="0">
                  <a:pos x="T4" y="T5"/>
                </a:cxn>
              </a:cxnLst>
              <a:rect l="0" t="0" r="r" b="b"/>
              <a:pathLst>
                <a:path w="24" h="38">
                  <a:moveTo>
                    <a:pt x="0" y="38"/>
                  </a:moveTo>
                  <a:lnTo>
                    <a:pt x="15" y="19"/>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87" name="Freeform 749"/>
            <p:cNvSpPr>
              <a:spLocks noChangeAspect="1"/>
            </p:cNvSpPr>
            <p:nvPr/>
          </p:nvSpPr>
          <p:spPr bwMode="auto">
            <a:xfrm>
              <a:off x="1696" y="626"/>
              <a:ext cx="18" cy="17"/>
            </a:xfrm>
            <a:custGeom>
              <a:avLst/>
              <a:gdLst>
                <a:gd name="T0" fmla="*/ 0 w 24"/>
                <a:gd name="T1" fmla="*/ 29 h 29"/>
                <a:gd name="T2" fmla="*/ 10 w 24"/>
                <a:gd name="T3" fmla="*/ 14 h 29"/>
                <a:gd name="T4" fmla="*/ 24 w 24"/>
                <a:gd name="T5" fmla="*/ 0 h 29"/>
              </a:gdLst>
              <a:ahLst/>
              <a:cxnLst>
                <a:cxn ang="0">
                  <a:pos x="T0" y="T1"/>
                </a:cxn>
                <a:cxn ang="0">
                  <a:pos x="T2" y="T3"/>
                </a:cxn>
                <a:cxn ang="0">
                  <a:pos x="T4" y="T5"/>
                </a:cxn>
              </a:cxnLst>
              <a:rect l="0" t="0" r="r" b="b"/>
              <a:pathLst>
                <a:path w="24" h="29">
                  <a:moveTo>
                    <a:pt x="0" y="29"/>
                  </a:moveTo>
                  <a:lnTo>
                    <a:pt x="10" y="1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88" name="Freeform 750"/>
            <p:cNvSpPr>
              <a:spLocks noChangeAspect="1"/>
            </p:cNvSpPr>
            <p:nvPr/>
          </p:nvSpPr>
          <p:spPr bwMode="auto">
            <a:xfrm>
              <a:off x="1714" y="610"/>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89" name="Line 751"/>
            <p:cNvSpPr>
              <a:spLocks noChangeAspect="1" noChangeShapeType="1"/>
            </p:cNvSpPr>
            <p:nvPr/>
          </p:nvSpPr>
          <p:spPr bwMode="auto">
            <a:xfrm flipV="1">
              <a:off x="1736"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90" name="Freeform 752"/>
            <p:cNvSpPr>
              <a:spLocks noChangeAspect="1"/>
            </p:cNvSpPr>
            <p:nvPr/>
          </p:nvSpPr>
          <p:spPr bwMode="auto">
            <a:xfrm>
              <a:off x="1754" y="591"/>
              <a:ext cx="22" cy="8"/>
            </a:xfrm>
            <a:custGeom>
              <a:avLst/>
              <a:gdLst>
                <a:gd name="T0" fmla="*/ 0 w 29"/>
                <a:gd name="T1" fmla="*/ 14 h 14"/>
                <a:gd name="T2" fmla="*/ 14 w 29"/>
                <a:gd name="T3" fmla="*/ 4 h 14"/>
                <a:gd name="T4" fmla="*/ 29 w 29"/>
                <a:gd name="T5" fmla="*/ 0 h 14"/>
              </a:gdLst>
              <a:ahLst/>
              <a:cxnLst>
                <a:cxn ang="0">
                  <a:pos x="T0" y="T1"/>
                </a:cxn>
                <a:cxn ang="0">
                  <a:pos x="T2" y="T3"/>
                </a:cxn>
                <a:cxn ang="0">
                  <a:pos x="T4" y="T5"/>
                </a:cxn>
              </a:cxnLst>
              <a:rect l="0" t="0" r="r" b="b"/>
              <a:pathLst>
                <a:path w="29" h="14">
                  <a:moveTo>
                    <a:pt x="0" y="14"/>
                  </a:moveTo>
                  <a:lnTo>
                    <a:pt x="14" y="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91" name="Freeform 753"/>
            <p:cNvSpPr>
              <a:spLocks noChangeAspect="1"/>
            </p:cNvSpPr>
            <p:nvPr/>
          </p:nvSpPr>
          <p:spPr bwMode="auto">
            <a:xfrm>
              <a:off x="1776" y="586"/>
              <a:ext cx="18" cy="5"/>
            </a:xfrm>
            <a:custGeom>
              <a:avLst/>
              <a:gdLst>
                <a:gd name="T0" fmla="*/ 0 w 24"/>
                <a:gd name="T1" fmla="*/ 10 h 10"/>
                <a:gd name="T2" fmla="*/ 14 w 24"/>
                <a:gd name="T3" fmla="*/ 5 h 10"/>
                <a:gd name="T4" fmla="*/ 24 w 24"/>
                <a:gd name="T5" fmla="*/ 0 h 10"/>
              </a:gdLst>
              <a:ahLst/>
              <a:cxnLst>
                <a:cxn ang="0">
                  <a:pos x="T0" y="T1"/>
                </a:cxn>
                <a:cxn ang="0">
                  <a:pos x="T2" y="T3"/>
                </a:cxn>
                <a:cxn ang="0">
                  <a:pos x="T4" y="T5"/>
                </a:cxn>
              </a:cxnLst>
              <a:rect l="0" t="0" r="r" b="b"/>
              <a:pathLst>
                <a:path w="24" h="10">
                  <a:moveTo>
                    <a:pt x="0" y="10"/>
                  </a:moveTo>
                  <a:lnTo>
                    <a:pt x="14" y="5"/>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92" name="Freeform 754"/>
            <p:cNvSpPr>
              <a:spLocks noChangeAspect="1"/>
            </p:cNvSpPr>
            <p:nvPr/>
          </p:nvSpPr>
          <p:spPr bwMode="auto">
            <a:xfrm>
              <a:off x="1794" y="586"/>
              <a:ext cx="18" cy="0"/>
            </a:xfrm>
            <a:custGeom>
              <a:avLst/>
              <a:gdLst>
                <a:gd name="T0" fmla="*/ 0 w 24"/>
                <a:gd name="T1" fmla="*/ 9 w 24"/>
                <a:gd name="T2" fmla="*/ 24 w 24"/>
              </a:gdLst>
              <a:ahLst/>
              <a:cxnLst>
                <a:cxn ang="0">
                  <a:pos x="T0" y="0"/>
                </a:cxn>
                <a:cxn ang="0">
                  <a:pos x="T1" y="0"/>
                </a:cxn>
                <a:cxn ang="0">
                  <a:pos x="T2" y="0"/>
                </a:cxn>
              </a:cxnLst>
              <a:rect l="0" t="0" r="r" b="b"/>
              <a:pathLst>
                <a:path w="24">
                  <a:moveTo>
                    <a:pt x="0" y="0"/>
                  </a:moveTo>
                  <a:lnTo>
                    <a:pt x="9"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93" name="Freeform 755"/>
            <p:cNvSpPr>
              <a:spLocks noChangeAspect="1"/>
            </p:cNvSpPr>
            <p:nvPr/>
          </p:nvSpPr>
          <p:spPr bwMode="auto">
            <a:xfrm>
              <a:off x="1812" y="586"/>
              <a:ext cx="21" cy="0"/>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94" name="Freeform 756"/>
            <p:cNvSpPr>
              <a:spLocks noChangeAspect="1"/>
            </p:cNvSpPr>
            <p:nvPr/>
          </p:nvSpPr>
          <p:spPr bwMode="auto">
            <a:xfrm>
              <a:off x="1833" y="586"/>
              <a:ext cx="18" cy="5"/>
            </a:xfrm>
            <a:custGeom>
              <a:avLst/>
              <a:gdLst>
                <a:gd name="T0" fmla="*/ 0 w 24"/>
                <a:gd name="T1" fmla="*/ 0 h 10"/>
                <a:gd name="T2" fmla="*/ 10 w 24"/>
                <a:gd name="T3" fmla="*/ 5 h 10"/>
                <a:gd name="T4" fmla="*/ 24 w 24"/>
                <a:gd name="T5" fmla="*/ 10 h 10"/>
              </a:gdLst>
              <a:ahLst/>
              <a:cxnLst>
                <a:cxn ang="0">
                  <a:pos x="T0" y="T1"/>
                </a:cxn>
                <a:cxn ang="0">
                  <a:pos x="T2" y="T3"/>
                </a:cxn>
                <a:cxn ang="0">
                  <a:pos x="T4" y="T5"/>
                </a:cxn>
              </a:cxnLst>
              <a:rect l="0" t="0" r="r" b="b"/>
              <a:pathLst>
                <a:path w="24" h="10">
                  <a:moveTo>
                    <a:pt x="0" y="0"/>
                  </a:moveTo>
                  <a:lnTo>
                    <a:pt x="10" y="5"/>
                  </a:lnTo>
                  <a:lnTo>
                    <a:pt x="24"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95" name="Freeform 757"/>
            <p:cNvSpPr>
              <a:spLocks noChangeAspect="1"/>
            </p:cNvSpPr>
            <p:nvPr/>
          </p:nvSpPr>
          <p:spPr bwMode="auto">
            <a:xfrm>
              <a:off x="1851" y="591"/>
              <a:ext cx="22" cy="8"/>
            </a:xfrm>
            <a:custGeom>
              <a:avLst/>
              <a:gdLst>
                <a:gd name="T0" fmla="*/ 0 w 29"/>
                <a:gd name="T1" fmla="*/ 0 h 14"/>
                <a:gd name="T2" fmla="*/ 15 w 29"/>
                <a:gd name="T3" fmla="*/ 4 h 14"/>
                <a:gd name="T4" fmla="*/ 29 w 29"/>
                <a:gd name="T5" fmla="*/ 14 h 14"/>
              </a:gdLst>
              <a:ahLst/>
              <a:cxnLst>
                <a:cxn ang="0">
                  <a:pos x="T0" y="T1"/>
                </a:cxn>
                <a:cxn ang="0">
                  <a:pos x="T2" y="T3"/>
                </a:cxn>
                <a:cxn ang="0">
                  <a:pos x="T4" y="T5"/>
                </a:cxn>
              </a:cxnLst>
              <a:rect l="0" t="0" r="r" b="b"/>
              <a:pathLst>
                <a:path w="29" h="14">
                  <a:moveTo>
                    <a:pt x="0" y="0"/>
                  </a:moveTo>
                  <a:lnTo>
                    <a:pt x="15" y="4"/>
                  </a:lnTo>
                  <a:lnTo>
                    <a:pt x="29" y="1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96" name="Line 758"/>
            <p:cNvSpPr>
              <a:spLocks noChangeAspect="1" noChangeShapeType="1"/>
            </p:cNvSpPr>
            <p:nvPr/>
          </p:nvSpPr>
          <p:spPr bwMode="auto">
            <a:xfrm>
              <a:off x="1873"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97" name="Freeform 759"/>
            <p:cNvSpPr>
              <a:spLocks noChangeAspect="1"/>
            </p:cNvSpPr>
            <p:nvPr/>
          </p:nvSpPr>
          <p:spPr bwMode="auto">
            <a:xfrm>
              <a:off x="1891" y="610"/>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98" name="Freeform 760"/>
            <p:cNvSpPr>
              <a:spLocks noChangeAspect="1"/>
            </p:cNvSpPr>
            <p:nvPr/>
          </p:nvSpPr>
          <p:spPr bwMode="auto">
            <a:xfrm>
              <a:off x="1913" y="626"/>
              <a:ext cx="18" cy="17"/>
            </a:xfrm>
            <a:custGeom>
              <a:avLst/>
              <a:gdLst>
                <a:gd name="T0" fmla="*/ 0 w 24"/>
                <a:gd name="T1" fmla="*/ 0 h 29"/>
                <a:gd name="T2" fmla="*/ 14 w 24"/>
                <a:gd name="T3" fmla="*/ 14 h 29"/>
                <a:gd name="T4" fmla="*/ 24 w 24"/>
                <a:gd name="T5" fmla="*/ 29 h 29"/>
              </a:gdLst>
              <a:ahLst/>
              <a:cxnLst>
                <a:cxn ang="0">
                  <a:pos x="T0" y="T1"/>
                </a:cxn>
                <a:cxn ang="0">
                  <a:pos x="T2" y="T3"/>
                </a:cxn>
                <a:cxn ang="0">
                  <a:pos x="T4" y="T5"/>
                </a:cxn>
              </a:cxnLst>
              <a:rect l="0" t="0" r="r" b="b"/>
              <a:pathLst>
                <a:path w="24" h="29">
                  <a:moveTo>
                    <a:pt x="0" y="0"/>
                  </a:moveTo>
                  <a:lnTo>
                    <a:pt x="14" y="14"/>
                  </a:lnTo>
                  <a:lnTo>
                    <a:pt x="24"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99" name="Freeform 761"/>
            <p:cNvSpPr>
              <a:spLocks noChangeAspect="1"/>
            </p:cNvSpPr>
            <p:nvPr/>
          </p:nvSpPr>
          <p:spPr bwMode="auto">
            <a:xfrm>
              <a:off x="1931" y="643"/>
              <a:ext cx="18" cy="21"/>
            </a:xfrm>
            <a:custGeom>
              <a:avLst/>
              <a:gdLst>
                <a:gd name="T0" fmla="*/ 0 w 24"/>
                <a:gd name="T1" fmla="*/ 0 h 38"/>
                <a:gd name="T2" fmla="*/ 9 w 24"/>
                <a:gd name="T3" fmla="*/ 19 h 38"/>
                <a:gd name="T4" fmla="*/ 24 w 24"/>
                <a:gd name="T5" fmla="*/ 38 h 38"/>
              </a:gdLst>
              <a:ahLst/>
              <a:cxnLst>
                <a:cxn ang="0">
                  <a:pos x="T0" y="T1"/>
                </a:cxn>
                <a:cxn ang="0">
                  <a:pos x="T2" y="T3"/>
                </a:cxn>
                <a:cxn ang="0">
                  <a:pos x="T4" y="T5"/>
                </a:cxn>
              </a:cxnLst>
              <a:rect l="0" t="0" r="r" b="b"/>
              <a:pathLst>
                <a:path w="24" h="38">
                  <a:moveTo>
                    <a:pt x="0" y="0"/>
                  </a:moveTo>
                  <a:lnTo>
                    <a:pt x="9" y="19"/>
                  </a:lnTo>
                  <a:lnTo>
                    <a:pt x="24" y="3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00" name="Freeform 762"/>
            <p:cNvSpPr>
              <a:spLocks noChangeAspect="1"/>
            </p:cNvSpPr>
            <p:nvPr/>
          </p:nvSpPr>
          <p:spPr bwMode="auto">
            <a:xfrm>
              <a:off x="1949" y="664"/>
              <a:ext cx="21" cy="22"/>
            </a:xfrm>
            <a:custGeom>
              <a:avLst/>
              <a:gdLst>
                <a:gd name="T0" fmla="*/ 0 w 29"/>
                <a:gd name="T1" fmla="*/ 0 h 39"/>
                <a:gd name="T2" fmla="*/ 14 w 29"/>
                <a:gd name="T3" fmla="*/ 19 h 39"/>
                <a:gd name="T4" fmla="*/ 29 w 29"/>
                <a:gd name="T5" fmla="*/ 39 h 39"/>
              </a:gdLst>
              <a:ahLst/>
              <a:cxnLst>
                <a:cxn ang="0">
                  <a:pos x="T0" y="T1"/>
                </a:cxn>
                <a:cxn ang="0">
                  <a:pos x="T2" y="T3"/>
                </a:cxn>
                <a:cxn ang="0">
                  <a:pos x="T4" y="T5"/>
                </a:cxn>
              </a:cxnLst>
              <a:rect l="0" t="0" r="r" b="b"/>
              <a:pathLst>
                <a:path w="29" h="39">
                  <a:moveTo>
                    <a:pt x="0" y="0"/>
                  </a:moveTo>
                  <a:lnTo>
                    <a:pt x="14" y="19"/>
                  </a:lnTo>
                  <a:lnTo>
                    <a:pt x="29" y="3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01" name="Freeform 763"/>
            <p:cNvSpPr>
              <a:spLocks noChangeAspect="1"/>
            </p:cNvSpPr>
            <p:nvPr/>
          </p:nvSpPr>
          <p:spPr bwMode="auto">
            <a:xfrm>
              <a:off x="1970" y="686"/>
              <a:ext cx="18" cy="26"/>
            </a:xfrm>
            <a:custGeom>
              <a:avLst/>
              <a:gdLst>
                <a:gd name="T0" fmla="*/ 0 w 24"/>
                <a:gd name="T1" fmla="*/ 0 h 47"/>
                <a:gd name="T2" fmla="*/ 9 w 24"/>
                <a:gd name="T3" fmla="*/ 24 h 47"/>
                <a:gd name="T4" fmla="*/ 24 w 24"/>
                <a:gd name="T5" fmla="*/ 47 h 47"/>
              </a:gdLst>
              <a:ahLst/>
              <a:cxnLst>
                <a:cxn ang="0">
                  <a:pos x="T0" y="T1"/>
                </a:cxn>
                <a:cxn ang="0">
                  <a:pos x="T2" y="T3"/>
                </a:cxn>
                <a:cxn ang="0">
                  <a:pos x="T4" y="T5"/>
                </a:cxn>
              </a:cxnLst>
              <a:rect l="0" t="0" r="r" b="b"/>
              <a:pathLst>
                <a:path w="24" h="47">
                  <a:moveTo>
                    <a:pt x="0" y="0"/>
                  </a:moveTo>
                  <a:lnTo>
                    <a:pt x="9" y="24"/>
                  </a:lnTo>
                  <a:lnTo>
                    <a:pt x="24" y="4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02" name="Freeform 764"/>
            <p:cNvSpPr>
              <a:spLocks noChangeAspect="1"/>
            </p:cNvSpPr>
            <p:nvPr/>
          </p:nvSpPr>
          <p:spPr bwMode="auto">
            <a:xfrm>
              <a:off x="1988" y="712"/>
              <a:ext cx="21" cy="27"/>
            </a:xfrm>
            <a:custGeom>
              <a:avLst/>
              <a:gdLst>
                <a:gd name="T0" fmla="*/ 0 w 28"/>
                <a:gd name="T1" fmla="*/ 0 h 48"/>
                <a:gd name="T2" fmla="*/ 14 w 28"/>
                <a:gd name="T3" fmla="*/ 24 h 48"/>
                <a:gd name="T4" fmla="*/ 28 w 28"/>
                <a:gd name="T5" fmla="*/ 48 h 48"/>
              </a:gdLst>
              <a:ahLst/>
              <a:cxnLst>
                <a:cxn ang="0">
                  <a:pos x="T0" y="T1"/>
                </a:cxn>
                <a:cxn ang="0">
                  <a:pos x="T2" y="T3"/>
                </a:cxn>
                <a:cxn ang="0">
                  <a:pos x="T4" y="T5"/>
                </a:cxn>
              </a:cxnLst>
              <a:rect l="0" t="0" r="r" b="b"/>
              <a:pathLst>
                <a:path w="28" h="48">
                  <a:moveTo>
                    <a:pt x="0" y="0"/>
                  </a:moveTo>
                  <a:lnTo>
                    <a:pt x="14" y="24"/>
                  </a:lnTo>
                  <a:lnTo>
                    <a:pt x="28"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03" name="Line 765"/>
            <p:cNvSpPr>
              <a:spLocks noChangeAspect="1" noChangeShapeType="1"/>
            </p:cNvSpPr>
            <p:nvPr/>
          </p:nvSpPr>
          <p:spPr bwMode="auto">
            <a:xfrm>
              <a:off x="2009"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04" name="Freeform 766"/>
            <p:cNvSpPr>
              <a:spLocks noChangeAspect="1"/>
            </p:cNvSpPr>
            <p:nvPr/>
          </p:nvSpPr>
          <p:spPr bwMode="auto">
            <a:xfrm>
              <a:off x="2027" y="769"/>
              <a:ext cx="22" cy="33"/>
            </a:xfrm>
            <a:custGeom>
              <a:avLst/>
              <a:gdLst>
                <a:gd name="T0" fmla="*/ 0 w 29"/>
                <a:gd name="T1" fmla="*/ 0 h 58"/>
                <a:gd name="T2" fmla="*/ 15 w 29"/>
                <a:gd name="T3" fmla="*/ 29 h 58"/>
                <a:gd name="T4" fmla="*/ 29 w 29"/>
                <a:gd name="T5" fmla="*/ 58 h 58"/>
              </a:gdLst>
              <a:ahLst/>
              <a:cxnLst>
                <a:cxn ang="0">
                  <a:pos x="T0" y="T1"/>
                </a:cxn>
                <a:cxn ang="0">
                  <a:pos x="T2" y="T3"/>
                </a:cxn>
                <a:cxn ang="0">
                  <a:pos x="T4" y="T5"/>
                </a:cxn>
              </a:cxnLst>
              <a:rect l="0" t="0" r="r" b="b"/>
              <a:pathLst>
                <a:path w="29" h="58">
                  <a:moveTo>
                    <a:pt x="0" y="0"/>
                  </a:moveTo>
                  <a:lnTo>
                    <a:pt x="15"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05" name="Line 767"/>
            <p:cNvSpPr>
              <a:spLocks noChangeAspect="1" noChangeShapeType="1"/>
            </p:cNvSpPr>
            <p:nvPr/>
          </p:nvSpPr>
          <p:spPr bwMode="auto">
            <a:xfrm>
              <a:off x="2049"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06" name="Line 768"/>
            <p:cNvSpPr>
              <a:spLocks noChangeAspect="1" noChangeShapeType="1"/>
            </p:cNvSpPr>
            <p:nvPr/>
          </p:nvSpPr>
          <p:spPr bwMode="auto">
            <a:xfrm>
              <a:off x="2067"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07" name="Freeform 769"/>
            <p:cNvSpPr>
              <a:spLocks noChangeAspect="1"/>
            </p:cNvSpPr>
            <p:nvPr/>
          </p:nvSpPr>
          <p:spPr bwMode="auto">
            <a:xfrm>
              <a:off x="2085" y="872"/>
              <a:ext cx="22" cy="35"/>
            </a:xfrm>
            <a:custGeom>
              <a:avLst/>
              <a:gdLst>
                <a:gd name="T0" fmla="*/ 0 w 29"/>
                <a:gd name="T1" fmla="*/ 0 h 62"/>
                <a:gd name="T2" fmla="*/ 15 w 29"/>
                <a:gd name="T3" fmla="*/ 28 h 62"/>
                <a:gd name="T4" fmla="*/ 29 w 29"/>
                <a:gd name="T5" fmla="*/ 62 h 62"/>
              </a:gdLst>
              <a:ahLst/>
              <a:cxnLst>
                <a:cxn ang="0">
                  <a:pos x="T0" y="T1"/>
                </a:cxn>
                <a:cxn ang="0">
                  <a:pos x="T2" y="T3"/>
                </a:cxn>
                <a:cxn ang="0">
                  <a:pos x="T4" y="T5"/>
                </a:cxn>
              </a:cxnLst>
              <a:rect l="0" t="0" r="r" b="b"/>
              <a:pathLst>
                <a:path w="29" h="62">
                  <a:moveTo>
                    <a:pt x="0" y="0"/>
                  </a:moveTo>
                  <a:lnTo>
                    <a:pt x="15" y="28"/>
                  </a:lnTo>
                  <a:lnTo>
                    <a:pt x="29" y="6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08" name="Line 770"/>
            <p:cNvSpPr>
              <a:spLocks noChangeAspect="1" noChangeShapeType="1"/>
            </p:cNvSpPr>
            <p:nvPr/>
          </p:nvSpPr>
          <p:spPr bwMode="auto">
            <a:xfrm>
              <a:off x="2107"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09" name="Freeform 771"/>
            <p:cNvSpPr>
              <a:spLocks noChangeAspect="1"/>
            </p:cNvSpPr>
            <p:nvPr/>
          </p:nvSpPr>
          <p:spPr bwMode="auto">
            <a:xfrm>
              <a:off x="2125" y="945"/>
              <a:ext cx="22" cy="40"/>
            </a:xfrm>
            <a:custGeom>
              <a:avLst/>
              <a:gdLst>
                <a:gd name="T0" fmla="*/ 0 w 29"/>
                <a:gd name="T1" fmla="*/ 0 h 72"/>
                <a:gd name="T2" fmla="*/ 14 w 29"/>
                <a:gd name="T3" fmla="*/ 34 h 72"/>
                <a:gd name="T4" fmla="*/ 29 w 29"/>
                <a:gd name="T5" fmla="*/ 72 h 72"/>
              </a:gdLst>
              <a:ahLst/>
              <a:cxnLst>
                <a:cxn ang="0">
                  <a:pos x="T0" y="T1"/>
                </a:cxn>
                <a:cxn ang="0">
                  <a:pos x="T2" y="T3"/>
                </a:cxn>
                <a:cxn ang="0">
                  <a:pos x="T4" y="T5"/>
                </a:cxn>
              </a:cxnLst>
              <a:rect l="0" t="0" r="r" b="b"/>
              <a:pathLst>
                <a:path w="29" h="72">
                  <a:moveTo>
                    <a:pt x="0" y="0"/>
                  </a:moveTo>
                  <a:lnTo>
                    <a:pt x="14" y="34"/>
                  </a:lnTo>
                  <a:lnTo>
                    <a:pt x="29"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10" name="Line 772"/>
            <p:cNvSpPr>
              <a:spLocks noChangeAspect="1" noChangeShapeType="1"/>
            </p:cNvSpPr>
            <p:nvPr/>
          </p:nvSpPr>
          <p:spPr bwMode="auto">
            <a:xfrm>
              <a:off x="2147"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11" name="Line 773"/>
            <p:cNvSpPr>
              <a:spLocks noChangeAspect="1" noChangeShapeType="1"/>
            </p:cNvSpPr>
            <p:nvPr/>
          </p:nvSpPr>
          <p:spPr bwMode="auto">
            <a:xfrm>
              <a:off x="2165"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12" name="Freeform 774"/>
            <p:cNvSpPr>
              <a:spLocks noChangeAspect="1"/>
            </p:cNvSpPr>
            <p:nvPr/>
          </p:nvSpPr>
          <p:spPr bwMode="auto">
            <a:xfrm>
              <a:off x="2183" y="1063"/>
              <a:ext cx="21" cy="41"/>
            </a:xfrm>
            <a:custGeom>
              <a:avLst/>
              <a:gdLst>
                <a:gd name="T0" fmla="*/ 0 w 28"/>
                <a:gd name="T1" fmla="*/ 0 h 72"/>
                <a:gd name="T2" fmla="*/ 14 w 28"/>
                <a:gd name="T3" fmla="*/ 34 h 72"/>
                <a:gd name="T4" fmla="*/ 28 w 28"/>
                <a:gd name="T5" fmla="*/ 72 h 72"/>
              </a:gdLst>
              <a:ahLst/>
              <a:cxnLst>
                <a:cxn ang="0">
                  <a:pos x="T0" y="T1"/>
                </a:cxn>
                <a:cxn ang="0">
                  <a:pos x="T2" y="T3"/>
                </a:cxn>
                <a:cxn ang="0">
                  <a:pos x="T4" y="T5"/>
                </a:cxn>
              </a:cxnLst>
              <a:rect l="0" t="0" r="r" b="b"/>
              <a:pathLst>
                <a:path w="28" h="72">
                  <a:moveTo>
                    <a:pt x="0" y="0"/>
                  </a:moveTo>
                  <a:lnTo>
                    <a:pt x="14" y="34"/>
                  </a:lnTo>
                  <a:lnTo>
                    <a:pt x="28"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13" name="Line 775"/>
            <p:cNvSpPr>
              <a:spLocks noChangeAspect="1" noChangeShapeType="1"/>
            </p:cNvSpPr>
            <p:nvPr/>
          </p:nvSpPr>
          <p:spPr bwMode="auto">
            <a:xfrm>
              <a:off x="2204"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14" name="Freeform 776"/>
            <p:cNvSpPr>
              <a:spLocks noChangeAspect="1"/>
            </p:cNvSpPr>
            <p:nvPr/>
          </p:nvSpPr>
          <p:spPr bwMode="auto">
            <a:xfrm>
              <a:off x="2222" y="1144"/>
              <a:ext cx="22"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15" name="Freeform 777"/>
            <p:cNvSpPr>
              <a:spLocks noChangeAspect="1"/>
            </p:cNvSpPr>
            <p:nvPr/>
          </p:nvSpPr>
          <p:spPr bwMode="auto">
            <a:xfrm>
              <a:off x="2244" y="1182"/>
              <a:ext cx="18" cy="40"/>
            </a:xfrm>
            <a:custGeom>
              <a:avLst/>
              <a:gdLst>
                <a:gd name="T0" fmla="*/ 0 w 24"/>
                <a:gd name="T1" fmla="*/ 0 h 72"/>
                <a:gd name="T2" fmla="*/ 10 w 24"/>
                <a:gd name="T3" fmla="*/ 34 h 72"/>
                <a:gd name="T4" fmla="*/ 24 w 24"/>
                <a:gd name="T5" fmla="*/ 72 h 72"/>
              </a:gdLst>
              <a:ahLst/>
              <a:cxnLst>
                <a:cxn ang="0">
                  <a:pos x="T0" y="T1"/>
                </a:cxn>
                <a:cxn ang="0">
                  <a:pos x="T2" y="T3"/>
                </a:cxn>
                <a:cxn ang="0">
                  <a:pos x="T4" y="T5"/>
                </a:cxn>
              </a:cxnLst>
              <a:rect l="0" t="0" r="r" b="b"/>
              <a:pathLst>
                <a:path w="24" h="72">
                  <a:moveTo>
                    <a:pt x="0" y="0"/>
                  </a:moveTo>
                  <a:lnTo>
                    <a:pt x="10" y="34"/>
                  </a:lnTo>
                  <a:lnTo>
                    <a:pt x="24"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16" name="Freeform 778"/>
            <p:cNvSpPr>
              <a:spLocks noChangeAspect="1"/>
            </p:cNvSpPr>
            <p:nvPr/>
          </p:nvSpPr>
          <p:spPr bwMode="auto">
            <a:xfrm>
              <a:off x="2262" y="1222"/>
              <a:ext cx="21"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17" name="Line 779"/>
            <p:cNvSpPr>
              <a:spLocks noChangeAspect="1" noChangeShapeType="1"/>
            </p:cNvSpPr>
            <p:nvPr/>
          </p:nvSpPr>
          <p:spPr bwMode="auto">
            <a:xfrm>
              <a:off x="2283"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18" name="Line 780"/>
            <p:cNvSpPr>
              <a:spLocks noChangeAspect="1" noChangeShapeType="1"/>
            </p:cNvSpPr>
            <p:nvPr/>
          </p:nvSpPr>
          <p:spPr bwMode="auto">
            <a:xfrm>
              <a:off x="2301"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19" name="Freeform 781"/>
            <p:cNvSpPr>
              <a:spLocks noChangeAspect="1"/>
            </p:cNvSpPr>
            <p:nvPr/>
          </p:nvSpPr>
          <p:spPr bwMode="auto">
            <a:xfrm>
              <a:off x="2319" y="1336"/>
              <a:ext cx="22" cy="38"/>
            </a:xfrm>
            <a:custGeom>
              <a:avLst/>
              <a:gdLst>
                <a:gd name="T0" fmla="*/ 0 w 29"/>
                <a:gd name="T1" fmla="*/ 0 h 67"/>
                <a:gd name="T2" fmla="*/ 14 w 29"/>
                <a:gd name="T3" fmla="*/ 33 h 67"/>
                <a:gd name="T4" fmla="*/ 29 w 29"/>
                <a:gd name="T5" fmla="*/ 67 h 67"/>
              </a:gdLst>
              <a:ahLst/>
              <a:cxnLst>
                <a:cxn ang="0">
                  <a:pos x="T0" y="T1"/>
                </a:cxn>
                <a:cxn ang="0">
                  <a:pos x="T2" y="T3"/>
                </a:cxn>
                <a:cxn ang="0">
                  <a:pos x="T4" y="T5"/>
                </a:cxn>
              </a:cxnLst>
              <a:rect l="0" t="0" r="r" b="b"/>
              <a:pathLst>
                <a:path w="29" h="67">
                  <a:moveTo>
                    <a:pt x="0" y="0"/>
                  </a:moveTo>
                  <a:lnTo>
                    <a:pt x="14" y="33"/>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20" name="Line 782"/>
            <p:cNvSpPr>
              <a:spLocks noChangeAspect="1" noChangeShapeType="1"/>
            </p:cNvSpPr>
            <p:nvPr/>
          </p:nvSpPr>
          <p:spPr bwMode="auto">
            <a:xfrm>
              <a:off x="2341"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21" name="Freeform 783"/>
            <p:cNvSpPr>
              <a:spLocks noChangeAspect="1"/>
            </p:cNvSpPr>
            <p:nvPr/>
          </p:nvSpPr>
          <p:spPr bwMode="auto">
            <a:xfrm>
              <a:off x="2359" y="1409"/>
              <a:ext cx="22" cy="32"/>
            </a:xfrm>
            <a:custGeom>
              <a:avLst/>
              <a:gdLst>
                <a:gd name="T0" fmla="*/ 0 w 29"/>
                <a:gd name="T1" fmla="*/ 0 h 58"/>
                <a:gd name="T2" fmla="*/ 14 w 29"/>
                <a:gd name="T3" fmla="*/ 29 h 58"/>
                <a:gd name="T4" fmla="*/ 29 w 29"/>
                <a:gd name="T5" fmla="*/ 58 h 58"/>
              </a:gdLst>
              <a:ahLst/>
              <a:cxnLst>
                <a:cxn ang="0">
                  <a:pos x="T0" y="T1"/>
                </a:cxn>
                <a:cxn ang="0">
                  <a:pos x="T2" y="T3"/>
                </a:cxn>
                <a:cxn ang="0">
                  <a:pos x="T4" y="T5"/>
                </a:cxn>
              </a:cxnLst>
              <a:rect l="0" t="0" r="r" b="b"/>
              <a:pathLst>
                <a:path w="29" h="58">
                  <a:moveTo>
                    <a:pt x="0" y="0"/>
                  </a:moveTo>
                  <a:lnTo>
                    <a:pt x="14"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22" name="Line 784"/>
            <p:cNvSpPr>
              <a:spLocks noChangeAspect="1" noChangeShapeType="1"/>
            </p:cNvSpPr>
            <p:nvPr/>
          </p:nvSpPr>
          <p:spPr bwMode="auto">
            <a:xfrm>
              <a:off x="2381"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23" name="Line 785"/>
            <p:cNvSpPr>
              <a:spLocks noChangeAspect="1" noChangeShapeType="1"/>
            </p:cNvSpPr>
            <p:nvPr/>
          </p:nvSpPr>
          <p:spPr bwMode="auto">
            <a:xfrm>
              <a:off x="2399"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24" name="Freeform 786"/>
            <p:cNvSpPr>
              <a:spLocks noChangeAspect="1"/>
            </p:cNvSpPr>
            <p:nvPr/>
          </p:nvSpPr>
          <p:spPr bwMode="auto">
            <a:xfrm>
              <a:off x="2416" y="1506"/>
              <a:ext cx="22" cy="30"/>
            </a:xfrm>
            <a:custGeom>
              <a:avLst/>
              <a:gdLst>
                <a:gd name="T0" fmla="*/ 0 w 29"/>
                <a:gd name="T1" fmla="*/ 0 h 53"/>
                <a:gd name="T2" fmla="*/ 15 w 29"/>
                <a:gd name="T3" fmla="*/ 29 h 53"/>
                <a:gd name="T4" fmla="*/ 29 w 29"/>
                <a:gd name="T5" fmla="*/ 53 h 53"/>
              </a:gdLst>
              <a:ahLst/>
              <a:cxnLst>
                <a:cxn ang="0">
                  <a:pos x="T0" y="T1"/>
                </a:cxn>
                <a:cxn ang="0">
                  <a:pos x="T2" y="T3"/>
                </a:cxn>
                <a:cxn ang="0">
                  <a:pos x="T4" y="T5"/>
                </a:cxn>
              </a:cxnLst>
              <a:rect l="0" t="0" r="r" b="b"/>
              <a:pathLst>
                <a:path w="29" h="53">
                  <a:moveTo>
                    <a:pt x="0" y="0"/>
                  </a:moveTo>
                  <a:lnTo>
                    <a:pt x="15" y="29"/>
                  </a:lnTo>
                  <a:lnTo>
                    <a:pt x="29" y="5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25" name="Line 787"/>
            <p:cNvSpPr>
              <a:spLocks noChangeAspect="1" noChangeShapeType="1"/>
            </p:cNvSpPr>
            <p:nvPr/>
          </p:nvSpPr>
          <p:spPr bwMode="auto">
            <a:xfrm>
              <a:off x="2438"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26" name="Freeform 788"/>
            <p:cNvSpPr>
              <a:spLocks noChangeAspect="1"/>
            </p:cNvSpPr>
            <p:nvPr/>
          </p:nvSpPr>
          <p:spPr bwMode="auto">
            <a:xfrm>
              <a:off x="2456" y="1566"/>
              <a:ext cx="22" cy="27"/>
            </a:xfrm>
            <a:custGeom>
              <a:avLst/>
              <a:gdLst>
                <a:gd name="T0" fmla="*/ 0 w 29"/>
                <a:gd name="T1" fmla="*/ 0 h 48"/>
                <a:gd name="T2" fmla="*/ 15 w 29"/>
                <a:gd name="T3" fmla="*/ 24 h 48"/>
                <a:gd name="T4" fmla="*/ 29 w 29"/>
                <a:gd name="T5" fmla="*/ 48 h 48"/>
              </a:gdLst>
              <a:ahLst/>
              <a:cxnLst>
                <a:cxn ang="0">
                  <a:pos x="T0" y="T1"/>
                </a:cxn>
                <a:cxn ang="0">
                  <a:pos x="T2" y="T3"/>
                </a:cxn>
                <a:cxn ang="0">
                  <a:pos x="T4" y="T5"/>
                </a:cxn>
              </a:cxnLst>
              <a:rect l="0" t="0" r="r" b="b"/>
              <a:pathLst>
                <a:path w="29" h="48">
                  <a:moveTo>
                    <a:pt x="0" y="0"/>
                  </a:moveTo>
                  <a:lnTo>
                    <a:pt x="15" y="24"/>
                  </a:lnTo>
                  <a:lnTo>
                    <a:pt x="29"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27" name="Line 789"/>
            <p:cNvSpPr>
              <a:spLocks noChangeAspect="1" noChangeShapeType="1"/>
            </p:cNvSpPr>
            <p:nvPr/>
          </p:nvSpPr>
          <p:spPr bwMode="auto">
            <a:xfrm>
              <a:off x="2478"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28" name="Freeform 790"/>
            <p:cNvSpPr>
              <a:spLocks noChangeAspect="1"/>
            </p:cNvSpPr>
            <p:nvPr/>
          </p:nvSpPr>
          <p:spPr bwMode="auto">
            <a:xfrm>
              <a:off x="2496" y="1617"/>
              <a:ext cx="22" cy="24"/>
            </a:xfrm>
            <a:custGeom>
              <a:avLst/>
              <a:gdLst>
                <a:gd name="T0" fmla="*/ 0 w 29"/>
                <a:gd name="T1" fmla="*/ 0 h 43"/>
                <a:gd name="T2" fmla="*/ 14 w 29"/>
                <a:gd name="T3" fmla="*/ 19 h 43"/>
                <a:gd name="T4" fmla="*/ 29 w 29"/>
                <a:gd name="T5" fmla="*/ 43 h 43"/>
              </a:gdLst>
              <a:ahLst/>
              <a:cxnLst>
                <a:cxn ang="0">
                  <a:pos x="T0" y="T1"/>
                </a:cxn>
                <a:cxn ang="0">
                  <a:pos x="T2" y="T3"/>
                </a:cxn>
                <a:cxn ang="0">
                  <a:pos x="T4" y="T5"/>
                </a:cxn>
              </a:cxnLst>
              <a:rect l="0" t="0" r="r" b="b"/>
              <a:pathLst>
                <a:path w="29" h="43">
                  <a:moveTo>
                    <a:pt x="0" y="0"/>
                  </a:moveTo>
                  <a:lnTo>
                    <a:pt x="14" y="19"/>
                  </a:lnTo>
                  <a:lnTo>
                    <a:pt x="29" y="4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29" name="Line 791"/>
            <p:cNvSpPr>
              <a:spLocks noChangeAspect="1" noChangeShapeType="1"/>
            </p:cNvSpPr>
            <p:nvPr/>
          </p:nvSpPr>
          <p:spPr bwMode="auto">
            <a:xfrm>
              <a:off x="2518"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30" name="Line 792"/>
            <p:cNvSpPr>
              <a:spLocks noChangeAspect="1" noChangeShapeType="1"/>
            </p:cNvSpPr>
            <p:nvPr/>
          </p:nvSpPr>
          <p:spPr bwMode="auto">
            <a:xfrm>
              <a:off x="2536"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31" name="Freeform 793"/>
            <p:cNvSpPr>
              <a:spLocks noChangeAspect="1"/>
            </p:cNvSpPr>
            <p:nvPr/>
          </p:nvSpPr>
          <p:spPr bwMode="auto">
            <a:xfrm>
              <a:off x="2554" y="1686"/>
              <a:ext cx="21" cy="20"/>
            </a:xfrm>
            <a:custGeom>
              <a:avLst/>
              <a:gdLst>
                <a:gd name="T0" fmla="*/ 0 w 29"/>
                <a:gd name="T1" fmla="*/ 0 h 34"/>
                <a:gd name="T2" fmla="*/ 14 w 29"/>
                <a:gd name="T3" fmla="*/ 20 h 34"/>
                <a:gd name="T4" fmla="*/ 29 w 29"/>
                <a:gd name="T5" fmla="*/ 34 h 34"/>
              </a:gdLst>
              <a:ahLst/>
              <a:cxnLst>
                <a:cxn ang="0">
                  <a:pos x="T0" y="T1"/>
                </a:cxn>
                <a:cxn ang="0">
                  <a:pos x="T2" y="T3"/>
                </a:cxn>
                <a:cxn ang="0">
                  <a:pos x="T4" y="T5"/>
                </a:cxn>
              </a:cxnLst>
              <a:rect l="0" t="0" r="r" b="b"/>
              <a:pathLst>
                <a:path w="29" h="34">
                  <a:moveTo>
                    <a:pt x="0" y="0"/>
                  </a:moveTo>
                  <a:lnTo>
                    <a:pt x="14" y="20"/>
                  </a:lnTo>
                  <a:lnTo>
                    <a:pt x="29" y="3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32" name="Line 794"/>
            <p:cNvSpPr>
              <a:spLocks noChangeAspect="1" noChangeShapeType="1"/>
            </p:cNvSpPr>
            <p:nvPr/>
          </p:nvSpPr>
          <p:spPr bwMode="auto">
            <a:xfrm>
              <a:off x="2575"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33" name="Freeform 795"/>
            <p:cNvSpPr>
              <a:spLocks noChangeAspect="1"/>
            </p:cNvSpPr>
            <p:nvPr/>
          </p:nvSpPr>
          <p:spPr bwMode="auto">
            <a:xfrm>
              <a:off x="2593" y="1725"/>
              <a:ext cx="21" cy="15"/>
            </a:xfrm>
            <a:custGeom>
              <a:avLst/>
              <a:gdLst>
                <a:gd name="T0" fmla="*/ 0 w 28"/>
                <a:gd name="T1" fmla="*/ 0 h 28"/>
                <a:gd name="T2" fmla="*/ 14 w 28"/>
                <a:gd name="T3" fmla="*/ 14 h 28"/>
                <a:gd name="T4" fmla="*/ 28 w 28"/>
                <a:gd name="T5" fmla="*/ 28 h 28"/>
              </a:gdLst>
              <a:ahLst/>
              <a:cxnLst>
                <a:cxn ang="0">
                  <a:pos x="T0" y="T1"/>
                </a:cxn>
                <a:cxn ang="0">
                  <a:pos x="T2" y="T3"/>
                </a:cxn>
                <a:cxn ang="0">
                  <a:pos x="T4" y="T5"/>
                </a:cxn>
              </a:cxnLst>
              <a:rect l="0" t="0" r="r" b="b"/>
              <a:pathLst>
                <a:path w="28" h="28">
                  <a:moveTo>
                    <a:pt x="0" y="0"/>
                  </a:moveTo>
                  <a:lnTo>
                    <a:pt x="14" y="14"/>
                  </a:lnTo>
                  <a:lnTo>
                    <a:pt x="28" y="2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34" name="Line 796"/>
            <p:cNvSpPr>
              <a:spLocks noChangeAspect="1" noChangeShapeType="1"/>
            </p:cNvSpPr>
            <p:nvPr/>
          </p:nvSpPr>
          <p:spPr bwMode="auto">
            <a:xfrm>
              <a:off x="2614"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35" name="Freeform 797"/>
            <p:cNvSpPr>
              <a:spLocks noChangeAspect="1"/>
            </p:cNvSpPr>
            <p:nvPr/>
          </p:nvSpPr>
          <p:spPr bwMode="auto">
            <a:xfrm>
              <a:off x="2632" y="1757"/>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36" name="Line 798"/>
            <p:cNvSpPr>
              <a:spLocks noChangeAspect="1" noChangeShapeType="1"/>
            </p:cNvSpPr>
            <p:nvPr/>
          </p:nvSpPr>
          <p:spPr bwMode="auto">
            <a:xfrm>
              <a:off x="2654"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37" name="Line 799"/>
            <p:cNvSpPr>
              <a:spLocks noChangeAspect="1" noChangeShapeType="1"/>
            </p:cNvSpPr>
            <p:nvPr/>
          </p:nvSpPr>
          <p:spPr bwMode="auto">
            <a:xfrm>
              <a:off x="2672"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38" name="Freeform 800"/>
            <p:cNvSpPr>
              <a:spLocks noChangeAspect="1"/>
            </p:cNvSpPr>
            <p:nvPr/>
          </p:nvSpPr>
          <p:spPr bwMode="auto">
            <a:xfrm>
              <a:off x="2690" y="1797"/>
              <a:ext cx="22" cy="11"/>
            </a:xfrm>
            <a:custGeom>
              <a:avLst/>
              <a:gdLst>
                <a:gd name="T0" fmla="*/ 0 w 29"/>
                <a:gd name="T1" fmla="*/ 0 h 19"/>
                <a:gd name="T2" fmla="*/ 14 w 29"/>
                <a:gd name="T3" fmla="*/ 10 h 19"/>
                <a:gd name="T4" fmla="*/ 29 w 29"/>
                <a:gd name="T5" fmla="*/ 19 h 19"/>
              </a:gdLst>
              <a:ahLst/>
              <a:cxnLst>
                <a:cxn ang="0">
                  <a:pos x="T0" y="T1"/>
                </a:cxn>
                <a:cxn ang="0">
                  <a:pos x="T2" y="T3"/>
                </a:cxn>
                <a:cxn ang="0">
                  <a:pos x="T4" y="T5"/>
                </a:cxn>
              </a:cxnLst>
              <a:rect l="0" t="0" r="r" b="b"/>
              <a:pathLst>
                <a:path w="29" h="19">
                  <a:moveTo>
                    <a:pt x="0" y="0"/>
                  </a:moveTo>
                  <a:lnTo>
                    <a:pt x="14" y="10"/>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39" name="Line 801"/>
            <p:cNvSpPr>
              <a:spLocks noChangeAspect="1" noChangeShapeType="1"/>
            </p:cNvSpPr>
            <p:nvPr/>
          </p:nvSpPr>
          <p:spPr bwMode="auto">
            <a:xfrm>
              <a:off x="2712"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40" name="Freeform 802"/>
            <p:cNvSpPr>
              <a:spLocks noChangeAspect="1"/>
            </p:cNvSpPr>
            <p:nvPr/>
          </p:nvSpPr>
          <p:spPr bwMode="auto">
            <a:xfrm>
              <a:off x="2730" y="1819"/>
              <a:ext cx="22" cy="11"/>
            </a:xfrm>
            <a:custGeom>
              <a:avLst/>
              <a:gdLst>
                <a:gd name="T0" fmla="*/ 0 w 29"/>
                <a:gd name="T1" fmla="*/ 0 h 19"/>
                <a:gd name="T2" fmla="*/ 14 w 29"/>
                <a:gd name="T3" fmla="*/ 9 h 19"/>
                <a:gd name="T4" fmla="*/ 29 w 29"/>
                <a:gd name="T5" fmla="*/ 19 h 19"/>
              </a:gdLst>
              <a:ahLst/>
              <a:cxnLst>
                <a:cxn ang="0">
                  <a:pos x="T0" y="T1"/>
                </a:cxn>
                <a:cxn ang="0">
                  <a:pos x="T2" y="T3"/>
                </a:cxn>
                <a:cxn ang="0">
                  <a:pos x="T4" y="T5"/>
                </a:cxn>
              </a:cxnLst>
              <a:rect l="0" t="0" r="r" b="b"/>
              <a:pathLst>
                <a:path w="29" h="19">
                  <a:moveTo>
                    <a:pt x="0" y="0"/>
                  </a:moveTo>
                  <a:lnTo>
                    <a:pt x="14" y="9"/>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41" name="Line 803"/>
            <p:cNvSpPr>
              <a:spLocks noChangeAspect="1" noChangeShapeType="1"/>
            </p:cNvSpPr>
            <p:nvPr/>
          </p:nvSpPr>
          <p:spPr bwMode="auto">
            <a:xfrm>
              <a:off x="2752"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42" name="Line 804"/>
            <p:cNvSpPr>
              <a:spLocks noChangeAspect="1" noChangeShapeType="1"/>
            </p:cNvSpPr>
            <p:nvPr/>
          </p:nvSpPr>
          <p:spPr bwMode="auto">
            <a:xfrm>
              <a:off x="2770"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43" name="Freeform 805"/>
            <p:cNvSpPr>
              <a:spLocks noChangeAspect="1"/>
            </p:cNvSpPr>
            <p:nvPr/>
          </p:nvSpPr>
          <p:spPr bwMode="auto">
            <a:xfrm>
              <a:off x="2788" y="1846"/>
              <a:ext cx="21" cy="5"/>
            </a:xfrm>
            <a:custGeom>
              <a:avLst/>
              <a:gdLst>
                <a:gd name="T0" fmla="*/ 0 w 28"/>
                <a:gd name="T1" fmla="*/ 0 h 9"/>
                <a:gd name="T2" fmla="*/ 14 w 28"/>
                <a:gd name="T3" fmla="*/ 4 h 9"/>
                <a:gd name="T4" fmla="*/ 28 w 28"/>
                <a:gd name="T5" fmla="*/ 9 h 9"/>
              </a:gdLst>
              <a:ahLst/>
              <a:cxnLst>
                <a:cxn ang="0">
                  <a:pos x="T0" y="T1"/>
                </a:cxn>
                <a:cxn ang="0">
                  <a:pos x="T2" y="T3"/>
                </a:cxn>
                <a:cxn ang="0">
                  <a:pos x="T4" y="T5"/>
                </a:cxn>
              </a:cxnLst>
              <a:rect l="0" t="0" r="r" b="b"/>
              <a:pathLst>
                <a:path w="28" h="9">
                  <a:moveTo>
                    <a:pt x="0" y="0"/>
                  </a:moveTo>
                  <a:lnTo>
                    <a:pt x="14" y="4"/>
                  </a:lnTo>
                  <a:lnTo>
                    <a:pt x="28"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44" name="Line 806"/>
            <p:cNvSpPr>
              <a:spLocks noChangeAspect="1" noChangeShapeType="1"/>
            </p:cNvSpPr>
            <p:nvPr/>
          </p:nvSpPr>
          <p:spPr bwMode="auto">
            <a:xfrm>
              <a:off x="2809"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45" name="Freeform 807"/>
            <p:cNvSpPr>
              <a:spLocks noChangeAspect="1"/>
            </p:cNvSpPr>
            <p:nvPr/>
          </p:nvSpPr>
          <p:spPr bwMode="auto">
            <a:xfrm>
              <a:off x="2827" y="1857"/>
              <a:ext cx="22" cy="5"/>
            </a:xfrm>
            <a:custGeom>
              <a:avLst/>
              <a:gdLst>
                <a:gd name="T0" fmla="*/ 0 w 29"/>
                <a:gd name="T1" fmla="*/ 0 h 9"/>
                <a:gd name="T2" fmla="*/ 15 w 29"/>
                <a:gd name="T3" fmla="*/ 5 h 9"/>
                <a:gd name="T4" fmla="*/ 29 w 29"/>
                <a:gd name="T5" fmla="*/ 9 h 9"/>
              </a:gdLst>
              <a:ahLst/>
              <a:cxnLst>
                <a:cxn ang="0">
                  <a:pos x="T0" y="T1"/>
                </a:cxn>
                <a:cxn ang="0">
                  <a:pos x="T2" y="T3"/>
                </a:cxn>
                <a:cxn ang="0">
                  <a:pos x="T4" y="T5"/>
                </a:cxn>
              </a:cxnLst>
              <a:rect l="0" t="0" r="r" b="b"/>
              <a:pathLst>
                <a:path w="29" h="9">
                  <a:moveTo>
                    <a:pt x="0" y="0"/>
                  </a:moveTo>
                  <a:lnTo>
                    <a:pt x="15" y="5"/>
                  </a:lnTo>
                  <a:lnTo>
                    <a:pt x="29"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46" name="Line 808"/>
            <p:cNvSpPr>
              <a:spLocks noChangeAspect="1" noChangeShapeType="1"/>
            </p:cNvSpPr>
            <p:nvPr/>
          </p:nvSpPr>
          <p:spPr bwMode="auto">
            <a:xfrm>
              <a:off x="2849"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47" name="Freeform 809"/>
            <p:cNvSpPr>
              <a:spLocks noChangeAspect="1"/>
            </p:cNvSpPr>
            <p:nvPr/>
          </p:nvSpPr>
          <p:spPr bwMode="auto">
            <a:xfrm>
              <a:off x="2867" y="1868"/>
              <a:ext cx="21" cy="5"/>
            </a:xfrm>
            <a:custGeom>
              <a:avLst/>
              <a:gdLst>
                <a:gd name="T0" fmla="*/ 0 w 29"/>
                <a:gd name="T1" fmla="*/ 0 h 10"/>
                <a:gd name="T2" fmla="*/ 14 w 29"/>
                <a:gd name="T3" fmla="*/ 5 h 10"/>
                <a:gd name="T4" fmla="*/ 29 w 29"/>
                <a:gd name="T5" fmla="*/ 10 h 10"/>
              </a:gdLst>
              <a:ahLst/>
              <a:cxnLst>
                <a:cxn ang="0">
                  <a:pos x="T0" y="T1"/>
                </a:cxn>
                <a:cxn ang="0">
                  <a:pos x="T2" y="T3"/>
                </a:cxn>
                <a:cxn ang="0">
                  <a:pos x="T4" y="T5"/>
                </a:cxn>
              </a:cxnLst>
              <a:rect l="0" t="0" r="r" b="b"/>
              <a:pathLst>
                <a:path w="29" h="10">
                  <a:moveTo>
                    <a:pt x="0" y="0"/>
                  </a:moveTo>
                  <a:lnTo>
                    <a:pt x="14" y="5"/>
                  </a:lnTo>
                  <a:lnTo>
                    <a:pt x="29"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48" name="Line 810"/>
            <p:cNvSpPr>
              <a:spLocks noChangeAspect="1" noChangeShapeType="1"/>
            </p:cNvSpPr>
            <p:nvPr/>
          </p:nvSpPr>
          <p:spPr bwMode="auto">
            <a:xfrm>
              <a:off x="2888"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49" name="Line 811"/>
            <p:cNvSpPr>
              <a:spLocks noChangeAspect="1" noChangeShapeType="1"/>
            </p:cNvSpPr>
            <p:nvPr/>
          </p:nvSpPr>
          <p:spPr bwMode="auto">
            <a:xfrm>
              <a:off x="2906"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50" name="Freeform 812"/>
            <p:cNvSpPr>
              <a:spLocks noChangeAspect="1"/>
            </p:cNvSpPr>
            <p:nvPr/>
          </p:nvSpPr>
          <p:spPr bwMode="auto">
            <a:xfrm>
              <a:off x="2924" y="1881"/>
              <a:ext cx="22" cy="3"/>
            </a:xfrm>
            <a:custGeom>
              <a:avLst/>
              <a:gdLst>
                <a:gd name="T0" fmla="*/ 0 w 29"/>
                <a:gd name="T1" fmla="*/ 0 h 5"/>
                <a:gd name="T2" fmla="*/ 14 w 29"/>
                <a:gd name="T3" fmla="*/ 5 h 5"/>
                <a:gd name="T4" fmla="*/ 29 w 29"/>
                <a:gd name="T5" fmla="*/ 5 h 5"/>
              </a:gdLst>
              <a:ahLst/>
              <a:cxnLst>
                <a:cxn ang="0">
                  <a:pos x="T0" y="T1"/>
                </a:cxn>
                <a:cxn ang="0">
                  <a:pos x="T2" y="T3"/>
                </a:cxn>
                <a:cxn ang="0">
                  <a:pos x="T4" y="T5"/>
                </a:cxn>
              </a:cxnLst>
              <a:rect l="0" t="0" r="r" b="b"/>
              <a:pathLst>
                <a:path w="29" h="5">
                  <a:moveTo>
                    <a:pt x="0" y="0"/>
                  </a:moveTo>
                  <a:lnTo>
                    <a:pt x="14"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51" name="Line 813"/>
            <p:cNvSpPr>
              <a:spLocks noChangeAspect="1" noChangeShapeType="1"/>
            </p:cNvSpPr>
            <p:nvPr/>
          </p:nvSpPr>
          <p:spPr bwMode="auto">
            <a:xfrm>
              <a:off x="2946"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52" name="Freeform 814"/>
            <p:cNvSpPr>
              <a:spLocks noChangeAspect="1"/>
            </p:cNvSpPr>
            <p:nvPr/>
          </p:nvSpPr>
          <p:spPr bwMode="auto">
            <a:xfrm>
              <a:off x="2964" y="1887"/>
              <a:ext cx="21" cy="2"/>
            </a:xfrm>
            <a:custGeom>
              <a:avLst/>
              <a:gdLst>
                <a:gd name="T0" fmla="*/ 0 w 28"/>
                <a:gd name="T1" fmla="*/ 0 h 4"/>
                <a:gd name="T2" fmla="*/ 14 w 28"/>
                <a:gd name="T3" fmla="*/ 4 h 4"/>
                <a:gd name="T4" fmla="*/ 28 w 28"/>
                <a:gd name="T5" fmla="*/ 4 h 4"/>
              </a:gdLst>
              <a:ahLst/>
              <a:cxnLst>
                <a:cxn ang="0">
                  <a:pos x="T0" y="T1"/>
                </a:cxn>
                <a:cxn ang="0">
                  <a:pos x="T2" y="T3"/>
                </a:cxn>
                <a:cxn ang="0">
                  <a:pos x="T4" y="T5"/>
                </a:cxn>
              </a:cxnLst>
              <a:rect l="0" t="0" r="r" b="b"/>
              <a:pathLst>
                <a:path w="28" h="4">
                  <a:moveTo>
                    <a:pt x="0" y="0"/>
                  </a:moveTo>
                  <a:lnTo>
                    <a:pt x="14" y="4"/>
                  </a:lnTo>
                  <a:lnTo>
                    <a:pt x="28"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53" name="Line 815"/>
            <p:cNvSpPr>
              <a:spLocks noChangeAspect="1" noChangeShapeType="1"/>
            </p:cNvSpPr>
            <p:nvPr/>
          </p:nvSpPr>
          <p:spPr bwMode="auto">
            <a:xfrm>
              <a:off x="2985"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54" name="Line 816"/>
            <p:cNvSpPr>
              <a:spLocks noChangeAspect="1" noChangeShapeType="1"/>
            </p:cNvSpPr>
            <p:nvPr/>
          </p:nvSpPr>
          <p:spPr bwMode="auto">
            <a:xfrm>
              <a:off x="3003"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55" name="Freeform 817"/>
            <p:cNvSpPr>
              <a:spLocks noChangeAspect="1"/>
            </p:cNvSpPr>
            <p:nvPr/>
          </p:nvSpPr>
          <p:spPr bwMode="auto">
            <a:xfrm>
              <a:off x="3021" y="1892"/>
              <a:ext cx="22" cy="3"/>
            </a:xfrm>
            <a:custGeom>
              <a:avLst/>
              <a:gdLst>
                <a:gd name="T0" fmla="*/ 0 w 29"/>
                <a:gd name="T1" fmla="*/ 0 h 5"/>
                <a:gd name="T2" fmla="*/ 15 w 29"/>
                <a:gd name="T3" fmla="*/ 5 h 5"/>
                <a:gd name="T4" fmla="*/ 29 w 29"/>
                <a:gd name="T5" fmla="*/ 5 h 5"/>
              </a:gdLst>
              <a:ahLst/>
              <a:cxnLst>
                <a:cxn ang="0">
                  <a:pos x="T0" y="T1"/>
                </a:cxn>
                <a:cxn ang="0">
                  <a:pos x="T2" y="T3"/>
                </a:cxn>
                <a:cxn ang="0">
                  <a:pos x="T4" y="T5"/>
                </a:cxn>
              </a:cxnLst>
              <a:rect l="0" t="0" r="r" b="b"/>
              <a:pathLst>
                <a:path w="29" h="5">
                  <a:moveTo>
                    <a:pt x="0" y="0"/>
                  </a:moveTo>
                  <a:lnTo>
                    <a:pt x="15"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56" name="Line 818"/>
            <p:cNvSpPr>
              <a:spLocks noChangeAspect="1" noChangeShapeType="1"/>
            </p:cNvSpPr>
            <p:nvPr/>
          </p:nvSpPr>
          <p:spPr bwMode="auto">
            <a:xfrm>
              <a:off x="3043"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57" name="Freeform 819"/>
            <p:cNvSpPr>
              <a:spLocks noChangeAspect="1"/>
            </p:cNvSpPr>
            <p:nvPr/>
          </p:nvSpPr>
          <p:spPr bwMode="auto">
            <a:xfrm>
              <a:off x="3061" y="1895"/>
              <a:ext cx="22" cy="2"/>
            </a:xfrm>
            <a:custGeom>
              <a:avLst/>
              <a:gdLst>
                <a:gd name="T0" fmla="*/ 0 w 29"/>
                <a:gd name="T1" fmla="*/ 0 h 5"/>
                <a:gd name="T2" fmla="*/ 15 w 29"/>
                <a:gd name="T3" fmla="*/ 0 h 5"/>
                <a:gd name="T4" fmla="*/ 29 w 29"/>
                <a:gd name="T5" fmla="*/ 5 h 5"/>
              </a:gdLst>
              <a:ahLst/>
              <a:cxnLst>
                <a:cxn ang="0">
                  <a:pos x="T0" y="T1"/>
                </a:cxn>
                <a:cxn ang="0">
                  <a:pos x="T2" y="T3"/>
                </a:cxn>
                <a:cxn ang="0">
                  <a:pos x="T4" y="T5"/>
                </a:cxn>
              </a:cxnLst>
              <a:rect l="0" t="0" r="r" b="b"/>
              <a:pathLst>
                <a:path w="29" h="5">
                  <a:moveTo>
                    <a:pt x="0" y="0"/>
                  </a:moveTo>
                  <a:lnTo>
                    <a:pt x="15" y="0"/>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58" name="Line 820"/>
            <p:cNvSpPr>
              <a:spLocks noChangeAspect="1" noChangeShapeType="1"/>
            </p:cNvSpPr>
            <p:nvPr/>
          </p:nvSpPr>
          <p:spPr bwMode="auto">
            <a:xfrm>
              <a:off x="308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59" name="Freeform 821"/>
            <p:cNvSpPr>
              <a:spLocks noChangeAspect="1"/>
            </p:cNvSpPr>
            <p:nvPr/>
          </p:nvSpPr>
          <p:spPr bwMode="auto">
            <a:xfrm>
              <a:off x="3101" y="1897"/>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60" name="Line 822"/>
            <p:cNvSpPr>
              <a:spLocks noChangeAspect="1" noChangeShapeType="1"/>
            </p:cNvSpPr>
            <p:nvPr/>
          </p:nvSpPr>
          <p:spPr bwMode="auto">
            <a:xfrm>
              <a:off x="312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61" name="Freeform 823"/>
            <p:cNvSpPr>
              <a:spLocks noChangeAspect="1"/>
            </p:cNvSpPr>
            <p:nvPr/>
          </p:nvSpPr>
          <p:spPr bwMode="auto">
            <a:xfrm>
              <a:off x="3141" y="1897"/>
              <a:ext cx="18" cy="3"/>
            </a:xfrm>
            <a:custGeom>
              <a:avLst/>
              <a:gdLst>
                <a:gd name="T0" fmla="*/ 0 w 24"/>
                <a:gd name="T1" fmla="*/ 0 h 5"/>
                <a:gd name="T2" fmla="*/ 9 w 24"/>
                <a:gd name="T3" fmla="*/ 0 h 5"/>
                <a:gd name="T4" fmla="*/ 24 w 24"/>
                <a:gd name="T5" fmla="*/ 5 h 5"/>
              </a:gdLst>
              <a:ahLst/>
              <a:cxnLst>
                <a:cxn ang="0">
                  <a:pos x="T0" y="T1"/>
                </a:cxn>
                <a:cxn ang="0">
                  <a:pos x="T2" y="T3"/>
                </a:cxn>
                <a:cxn ang="0">
                  <a:pos x="T4" y="T5"/>
                </a:cxn>
              </a:cxnLst>
              <a:rect l="0" t="0" r="r" b="b"/>
              <a:pathLst>
                <a:path w="24" h="5">
                  <a:moveTo>
                    <a:pt x="0" y="0"/>
                  </a:moveTo>
                  <a:lnTo>
                    <a:pt x="9" y="0"/>
                  </a:lnTo>
                  <a:lnTo>
                    <a:pt x="24"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62" name="Freeform 824"/>
            <p:cNvSpPr>
              <a:spLocks noChangeAspect="1"/>
            </p:cNvSpPr>
            <p:nvPr/>
          </p:nvSpPr>
          <p:spPr bwMode="auto">
            <a:xfrm>
              <a:off x="3159"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63" name="Line 825"/>
            <p:cNvSpPr>
              <a:spLocks noChangeAspect="1" noChangeShapeType="1"/>
            </p:cNvSpPr>
            <p:nvPr/>
          </p:nvSpPr>
          <p:spPr bwMode="auto">
            <a:xfrm>
              <a:off x="318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64" name="Freeform 826"/>
            <p:cNvSpPr>
              <a:spLocks noChangeAspect="1"/>
            </p:cNvSpPr>
            <p:nvPr/>
          </p:nvSpPr>
          <p:spPr bwMode="auto">
            <a:xfrm>
              <a:off x="3198" y="1900"/>
              <a:ext cx="21"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65" name="Line 827"/>
            <p:cNvSpPr>
              <a:spLocks noChangeAspect="1" noChangeShapeType="1"/>
            </p:cNvSpPr>
            <p:nvPr/>
          </p:nvSpPr>
          <p:spPr bwMode="auto">
            <a:xfrm>
              <a:off x="321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66" name="Line 828"/>
            <p:cNvSpPr>
              <a:spLocks noChangeAspect="1" noChangeShapeType="1"/>
            </p:cNvSpPr>
            <p:nvPr/>
          </p:nvSpPr>
          <p:spPr bwMode="auto">
            <a:xfrm>
              <a:off x="3237"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67" name="Freeform 829"/>
            <p:cNvSpPr>
              <a:spLocks noChangeAspect="1"/>
            </p:cNvSpPr>
            <p:nvPr/>
          </p:nvSpPr>
          <p:spPr bwMode="auto">
            <a:xfrm>
              <a:off x="3255" y="1900"/>
              <a:ext cx="22" cy="2"/>
            </a:xfrm>
            <a:custGeom>
              <a:avLst/>
              <a:gdLst>
                <a:gd name="T0" fmla="*/ 0 w 29"/>
                <a:gd name="T1" fmla="*/ 0 h 4"/>
                <a:gd name="T2" fmla="*/ 15 w 29"/>
                <a:gd name="T3" fmla="*/ 0 h 4"/>
                <a:gd name="T4" fmla="*/ 29 w 29"/>
                <a:gd name="T5" fmla="*/ 4 h 4"/>
              </a:gdLst>
              <a:ahLst/>
              <a:cxnLst>
                <a:cxn ang="0">
                  <a:pos x="T0" y="T1"/>
                </a:cxn>
                <a:cxn ang="0">
                  <a:pos x="T2" y="T3"/>
                </a:cxn>
                <a:cxn ang="0">
                  <a:pos x="T4" y="T5"/>
                </a:cxn>
              </a:cxnLst>
              <a:rect l="0" t="0" r="r" b="b"/>
              <a:pathLst>
                <a:path w="29" h="4">
                  <a:moveTo>
                    <a:pt x="0" y="0"/>
                  </a:moveTo>
                  <a:lnTo>
                    <a:pt x="15" y="0"/>
                  </a:lnTo>
                  <a:lnTo>
                    <a:pt x="29"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68" name="Line 830"/>
            <p:cNvSpPr>
              <a:spLocks noChangeAspect="1" noChangeShapeType="1"/>
            </p:cNvSpPr>
            <p:nvPr/>
          </p:nvSpPr>
          <p:spPr bwMode="auto">
            <a:xfrm>
              <a:off x="327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69" name="Freeform 831"/>
            <p:cNvSpPr>
              <a:spLocks noChangeAspect="1"/>
            </p:cNvSpPr>
            <p:nvPr/>
          </p:nvSpPr>
          <p:spPr bwMode="auto">
            <a:xfrm>
              <a:off x="3295" y="1902"/>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70" name="Line 832"/>
            <p:cNvSpPr>
              <a:spLocks noChangeAspect="1" noChangeShapeType="1"/>
            </p:cNvSpPr>
            <p:nvPr/>
          </p:nvSpPr>
          <p:spPr bwMode="auto">
            <a:xfrm>
              <a:off x="331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71" name="Freeform 833"/>
            <p:cNvSpPr>
              <a:spLocks noChangeAspect="1"/>
            </p:cNvSpPr>
            <p:nvPr/>
          </p:nvSpPr>
          <p:spPr bwMode="auto">
            <a:xfrm>
              <a:off x="3335"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72" name="Line 834"/>
            <p:cNvSpPr>
              <a:spLocks noChangeAspect="1" noChangeShapeType="1"/>
            </p:cNvSpPr>
            <p:nvPr/>
          </p:nvSpPr>
          <p:spPr bwMode="auto">
            <a:xfrm>
              <a:off x="3356"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73" name="Freeform 835"/>
            <p:cNvSpPr>
              <a:spLocks noChangeAspect="1"/>
            </p:cNvSpPr>
            <p:nvPr/>
          </p:nvSpPr>
          <p:spPr bwMode="auto">
            <a:xfrm>
              <a:off x="288" y="1901"/>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grpSp>
      <p:grpSp>
        <p:nvGrpSpPr>
          <p:cNvPr id="1674" name="Group 838"/>
          <p:cNvGrpSpPr>
            <a:grpSpLocks/>
          </p:cNvGrpSpPr>
          <p:nvPr/>
        </p:nvGrpSpPr>
        <p:grpSpPr bwMode="auto">
          <a:xfrm>
            <a:off x="2727325" y="4941888"/>
            <a:ext cx="3719513" cy="274637"/>
            <a:chOff x="1808" y="3023"/>
            <a:chExt cx="2343" cy="173"/>
          </a:xfrm>
        </p:grpSpPr>
        <p:sp>
          <p:nvSpPr>
            <p:cNvPr id="1675" name="Text Box 839"/>
            <p:cNvSpPr txBox="1">
              <a:spLocks noChangeArrowheads="1"/>
            </p:cNvSpPr>
            <p:nvPr/>
          </p:nvSpPr>
          <p:spPr bwMode="auto">
            <a:xfrm>
              <a:off x="2884" y="3023"/>
              <a:ext cx="173"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X</a:t>
              </a:r>
              <a:r>
                <a:rPr lang="en-US" sz="1800" b="1" baseline="-25000">
                  <a:solidFill>
                    <a:srgbClr val="000000"/>
                  </a:solidFill>
                </a:rPr>
                <a:t>3</a:t>
              </a:r>
              <a:endParaRPr lang="en-US" sz="2000" i="1">
                <a:solidFill>
                  <a:schemeClr val="bg1"/>
                </a:solidFill>
                <a:latin typeface="Times New Roman" pitchFamily="18" charset="0"/>
              </a:endParaRPr>
            </a:p>
          </p:txBody>
        </p:sp>
        <p:sp>
          <p:nvSpPr>
            <p:cNvPr id="1676" name="Text Box 840"/>
            <p:cNvSpPr txBox="1">
              <a:spLocks noChangeArrowheads="1"/>
            </p:cNvSpPr>
            <p:nvPr/>
          </p:nvSpPr>
          <p:spPr bwMode="auto">
            <a:xfrm>
              <a:off x="3978" y="3023"/>
              <a:ext cx="173"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X</a:t>
              </a:r>
              <a:r>
                <a:rPr lang="en-US" sz="1800" b="1" baseline="-25000">
                  <a:solidFill>
                    <a:srgbClr val="000000"/>
                  </a:solidFill>
                </a:rPr>
                <a:t>5</a:t>
              </a:r>
              <a:endParaRPr lang="en-US" sz="2000" i="1">
                <a:solidFill>
                  <a:schemeClr val="bg1"/>
                </a:solidFill>
                <a:latin typeface="Times New Roman" pitchFamily="18" charset="0"/>
              </a:endParaRPr>
            </a:p>
          </p:txBody>
        </p:sp>
        <p:sp>
          <p:nvSpPr>
            <p:cNvPr id="1677" name="Text Box 841"/>
            <p:cNvSpPr txBox="1">
              <a:spLocks noChangeArrowheads="1"/>
            </p:cNvSpPr>
            <p:nvPr/>
          </p:nvSpPr>
          <p:spPr bwMode="auto">
            <a:xfrm>
              <a:off x="3512" y="3023"/>
              <a:ext cx="173"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X</a:t>
              </a:r>
              <a:r>
                <a:rPr lang="en-US" sz="1800" b="1" baseline="-25000">
                  <a:solidFill>
                    <a:srgbClr val="000000"/>
                  </a:solidFill>
                </a:rPr>
                <a:t>4</a:t>
              </a:r>
              <a:endParaRPr lang="en-US" sz="2000" i="1">
                <a:solidFill>
                  <a:schemeClr val="bg1"/>
                </a:solidFill>
                <a:latin typeface="Times New Roman" pitchFamily="18" charset="0"/>
              </a:endParaRPr>
            </a:p>
          </p:txBody>
        </p:sp>
        <p:sp>
          <p:nvSpPr>
            <p:cNvPr id="1678" name="Text Box 842"/>
            <p:cNvSpPr txBox="1">
              <a:spLocks noChangeArrowheads="1"/>
            </p:cNvSpPr>
            <p:nvPr/>
          </p:nvSpPr>
          <p:spPr bwMode="auto">
            <a:xfrm>
              <a:off x="1808" y="3023"/>
              <a:ext cx="173"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X</a:t>
              </a:r>
              <a:r>
                <a:rPr lang="en-US" sz="1800" b="1" baseline="-25000">
                  <a:solidFill>
                    <a:srgbClr val="000000"/>
                  </a:solidFill>
                </a:rPr>
                <a:t>1</a:t>
              </a:r>
              <a:endParaRPr lang="en-US" sz="2000" i="1">
                <a:solidFill>
                  <a:schemeClr val="bg1"/>
                </a:solidFill>
                <a:latin typeface="Times New Roman" pitchFamily="18" charset="0"/>
              </a:endParaRPr>
            </a:p>
          </p:txBody>
        </p:sp>
        <p:sp>
          <p:nvSpPr>
            <p:cNvPr id="1679" name="Text Box 843"/>
            <p:cNvSpPr txBox="1">
              <a:spLocks noChangeArrowheads="1"/>
            </p:cNvSpPr>
            <p:nvPr/>
          </p:nvSpPr>
          <p:spPr bwMode="auto">
            <a:xfrm>
              <a:off x="2435" y="3023"/>
              <a:ext cx="173"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X</a:t>
              </a:r>
              <a:r>
                <a:rPr lang="en-US" sz="1800" b="1" baseline="-25000">
                  <a:solidFill>
                    <a:srgbClr val="000000"/>
                  </a:solidFill>
                </a:rPr>
                <a:t>2</a:t>
              </a:r>
              <a:endParaRPr lang="en-US" sz="2000" i="1">
                <a:solidFill>
                  <a:schemeClr val="bg1"/>
                </a:solidFill>
                <a:latin typeface="Times New Roman" pitchFamily="18" charset="0"/>
              </a:endParaRPr>
            </a:p>
          </p:txBody>
        </p:sp>
      </p:grpSp>
      <p:sp>
        <p:nvSpPr>
          <p:cNvPr id="843"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smtClean="0"/>
              <a:t>HETEROSKEDASTICITY</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40100" name="Text Box 836"/>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7</a:t>
            </a:r>
          </a:p>
        </p:txBody>
      </p:sp>
      <p:sp>
        <p:nvSpPr>
          <p:cNvPr id="140101" name="Text Box 83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third, Assumption A.4, is that the variance of the distribution of the disturbance term is the same for each observation.  In the present case, that means that the normal distributions shown all have the same variance.</a:t>
            </a:r>
          </a:p>
        </p:txBody>
      </p:sp>
      <p:sp>
        <p:nvSpPr>
          <p:cNvPr id="84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846" name="Rectangle 845"/>
          <p:cNvSpPr/>
          <p:nvPr/>
        </p:nvSpPr>
        <p:spPr bwMode="auto">
          <a:xfrm>
            <a:off x="612000" y="650775"/>
            <a:ext cx="7920000" cy="478215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847" name="Line 2"/>
          <p:cNvSpPr>
            <a:spLocks noChangeShapeType="1"/>
          </p:cNvSpPr>
          <p:nvPr/>
        </p:nvSpPr>
        <p:spPr bwMode="auto">
          <a:xfrm>
            <a:off x="2808288" y="828675"/>
            <a:ext cx="0" cy="4113213"/>
          </a:xfrm>
          <a:prstGeom prst="line">
            <a:avLst/>
          </a:prstGeom>
          <a:noFill/>
          <a:ln w="19050">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48" name="Line 5"/>
          <p:cNvSpPr>
            <a:spLocks noChangeShapeType="1"/>
          </p:cNvSpPr>
          <p:nvPr/>
        </p:nvSpPr>
        <p:spPr bwMode="auto">
          <a:xfrm>
            <a:off x="1457325" y="828675"/>
            <a:ext cx="0" cy="4113213"/>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49" name="Line 6"/>
          <p:cNvSpPr>
            <a:spLocks noChangeShapeType="1"/>
          </p:cNvSpPr>
          <p:nvPr/>
        </p:nvSpPr>
        <p:spPr bwMode="auto">
          <a:xfrm>
            <a:off x="1455738" y="4941888"/>
            <a:ext cx="5849937" cy="0"/>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50" name="Line 7"/>
          <p:cNvSpPr>
            <a:spLocks noChangeAspect="1" noChangeShapeType="1"/>
          </p:cNvSpPr>
          <p:nvPr/>
        </p:nvSpPr>
        <p:spPr bwMode="auto">
          <a:xfrm flipV="1">
            <a:off x="1455738" y="2509838"/>
            <a:ext cx="5640387" cy="1511300"/>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51" name="Text Box 9"/>
          <p:cNvSpPr txBox="1">
            <a:spLocks noChangeArrowheads="1"/>
          </p:cNvSpPr>
          <p:nvPr/>
        </p:nvSpPr>
        <p:spPr bwMode="auto">
          <a:xfrm>
            <a:off x="1181100" y="3830638"/>
            <a:ext cx="274638"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latin typeface="Symbol" pitchFamily="18" charset="2"/>
              </a:rPr>
              <a:t>b</a:t>
            </a:r>
            <a:r>
              <a:rPr lang="en-US" sz="1800" b="1" baseline="-25000">
                <a:solidFill>
                  <a:srgbClr val="000000"/>
                </a:solidFill>
              </a:rPr>
              <a:t>1</a:t>
            </a:r>
            <a:endParaRPr lang="en-US" sz="2000">
              <a:solidFill>
                <a:schemeClr val="bg1"/>
              </a:solidFill>
              <a:latin typeface="Symbol" pitchFamily="18" charset="2"/>
            </a:endParaRPr>
          </a:p>
        </p:txBody>
      </p:sp>
      <p:sp>
        <p:nvSpPr>
          <p:cNvPr id="852" name="Text Box 10"/>
          <p:cNvSpPr txBox="1">
            <a:spLocks noChangeArrowheads="1"/>
          </p:cNvSpPr>
          <p:nvPr/>
        </p:nvSpPr>
        <p:spPr bwMode="auto">
          <a:xfrm>
            <a:off x="7126288" y="4941888"/>
            <a:ext cx="274637"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X</a:t>
            </a:r>
            <a:endParaRPr lang="en-US" sz="2000" i="1">
              <a:solidFill>
                <a:schemeClr val="bg1"/>
              </a:solidFill>
              <a:latin typeface="Times New Roman" pitchFamily="18" charset="0"/>
            </a:endParaRPr>
          </a:p>
        </p:txBody>
      </p:sp>
      <p:sp>
        <p:nvSpPr>
          <p:cNvPr id="853" name="Oval 15"/>
          <p:cNvSpPr>
            <a:spLocks noChangeAspect="1" noChangeArrowheads="1"/>
          </p:cNvSpPr>
          <p:nvPr/>
        </p:nvSpPr>
        <p:spPr bwMode="auto">
          <a:xfrm>
            <a:off x="2754313" y="3606800"/>
            <a:ext cx="109537" cy="106363"/>
          </a:xfrm>
          <a:prstGeom prst="ellipse">
            <a:avLst/>
          </a:prstGeom>
          <a:solidFill>
            <a:srgbClr val="C0C0C0"/>
          </a:solidFill>
          <a:ln w="19050">
            <a:solidFill>
              <a:srgbClr val="000000"/>
            </a:solidFill>
            <a:round/>
            <a:headEnd/>
            <a:tailEnd/>
          </a:ln>
        </p:spPr>
        <p:txBody>
          <a:bodyPr/>
          <a:lstStyle/>
          <a:p>
            <a:endParaRPr lang="en-GB"/>
          </a:p>
        </p:txBody>
      </p:sp>
      <p:sp>
        <p:nvSpPr>
          <p:cNvPr id="854" name="Line 16"/>
          <p:cNvSpPr>
            <a:spLocks noChangeShapeType="1"/>
          </p:cNvSpPr>
          <p:nvPr/>
        </p:nvSpPr>
        <p:spPr bwMode="auto">
          <a:xfrm flipV="1">
            <a:off x="2808288" y="4329113"/>
            <a:ext cx="1587" cy="57150"/>
          </a:xfrm>
          <a:prstGeom prst="line">
            <a:avLst/>
          </a:prstGeom>
          <a:noFill/>
          <a:ln w="0">
            <a:solidFill>
              <a:srgbClr val="969696"/>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55" name="Line 17"/>
          <p:cNvSpPr>
            <a:spLocks noChangeShapeType="1"/>
          </p:cNvSpPr>
          <p:nvPr/>
        </p:nvSpPr>
        <p:spPr bwMode="auto">
          <a:xfrm flipV="1">
            <a:off x="3805238" y="4333875"/>
            <a:ext cx="1587" cy="57150"/>
          </a:xfrm>
          <a:prstGeom prst="line">
            <a:avLst/>
          </a:prstGeom>
          <a:noFill/>
          <a:ln w="0">
            <a:solidFill>
              <a:srgbClr val="969696"/>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56" name="Line 18"/>
          <p:cNvSpPr>
            <a:spLocks noChangeShapeType="1"/>
          </p:cNvSpPr>
          <p:nvPr/>
        </p:nvSpPr>
        <p:spPr bwMode="auto">
          <a:xfrm flipV="1">
            <a:off x="4518025" y="4333875"/>
            <a:ext cx="1588" cy="57150"/>
          </a:xfrm>
          <a:prstGeom prst="line">
            <a:avLst/>
          </a:prstGeom>
          <a:noFill/>
          <a:ln w="0">
            <a:solidFill>
              <a:srgbClr val="969696"/>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57" name="Line 19"/>
          <p:cNvSpPr>
            <a:spLocks noChangeShapeType="1"/>
          </p:cNvSpPr>
          <p:nvPr/>
        </p:nvSpPr>
        <p:spPr bwMode="auto">
          <a:xfrm flipV="1">
            <a:off x="5524500" y="4333875"/>
            <a:ext cx="1588" cy="57150"/>
          </a:xfrm>
          <a:prstGeom prst="line">
            <a:avLst/>
          </a:prstGeom>
          <a:noFill/>
          <a:ln w="0">
            <a:solidFill>
              <a:srgbClr val="969696"/>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58" name="Line 20"/>
          <p:cNvSpPr>
            <a:spLocks noChangeShapeType="1"/>
          </p:cNvSpPr>
          <p:nvPr/>
        </p:nvSpPr>
        <p:spPr bwMode="auto">
          <a:xfrm flipV="1">
            <a:off x="6254750" y="4333875"/>
            <a:ext cx="1588" cy="57150"/>
          </a:xfrm>
          <a:prstGeom prst="line">
            <a:avLst/>
          </a:prstGeom>
          <a:noFill/>
          <a:ln w="0">
            <a:solidFill>
              <a:srgbClr val="969696"/>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59" name="Line 21"/>
          <p:cNvSpPr>
            <a:spLocks noChangeShapeType="1"/>
          </p:cNvSpPr>
          <p:nvPr/>
        </p:nvSpPr>
        <p:spPr bwMode="auto">
          <a:xfrm>
            <a:off x="4518025" y="828675"/>
            <a:ext cx="0" cy="4113213"/>
          </a:xfrm>
          <a:prstGeom prst="line">
            <a:avLst/>
          </a:prstGeom>
          <a:noFill/>
          <a:ln w="19050">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60" name="Line 22"/>
          <p:cNvSpPr>
            <a:spLocks noChangeShapeType="1"/>
          </p:cNvSpPr>
          <p:nvPr/>
        </p:nvSpPr>
        <p:spPr bwMode="auto">
          <a:xfrm>
            <a:off x="6254750" y="828675"/>
            <a:ext cx="0" cy="4113213"/>
          </a:xfrm>
          <a:prstGeom prst="line">
            <a:avLst/>
          </a:prstGeom>
          <a:noFill/>
          <a:ln w="19050">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61" name="Line 23"/>
          <p:cNvSpPr>
            <a:spLocks noChangeShapeType="1"/>
          </p:cNvSpPr>
          <p:nvPr/>
        </p:nvSpPr>
        <p:spPr bwMode="auto">
          <a:xfrm>
            <a:off x="5524500" y="827088"/>
            <a:ext cx="0" cy="4113212"/>
          </a:xfrm>
          <a:prstGeom prst="line">
            <a:avLst/>
          </a:prstGeom>
          <a:noFill/>
          <a:ln w="19050">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62" name="Line 24"/>
          <p:cNvSpPr>
            <a:spLocks noChangeShapeType="1"/>
          </p:cNvSpPr>
          <p:nvPr/>
        </p:nvSpPr>
        <p:spPr bwMode="auto">
          <a:xfrm>
            <a:off x="3805238" y="828675"/>
            <a:ext cx="0" cy="4113213"/>
          </a:xfrm>
          <a:prstGeom prst="line">
            <a:avLst/>
          </a:prstGeom>
          <a:noFill/>
          <a:ln w="19050">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63" name="Oval 25"/>
          <p:cNvSpPr>
            <a:spLocks noChangeAspect="1" noChangeArrowheads="1"/>
          </p:cNvSpPr>
          <p:nvPr/>
        </p:nvSpPr>
        <p:spPr bwMode="auto">
          <a:xfrm>
            <a:off x="3749675" y="3341688"/>
            <a:ext cx="109538" cy="106362"/>
          </a:xfrm>
          <a:prstGeom prst="ellipse">
            <a:avLst/>
          </a:prstGeom>
          <a:solidFill>
            <a:srgbClr val="C0C0C0"/>
          </a:solidFill>
          <a:ln w="19050">
            <a:solidFill>
              <a:srgbClr val="000000"/>
            </a:solidFill>
            <a:round/>
            <a:headEnd/>
            <a:tailEnd/>
          </a:ln>
        </p:spPr>
        <p:txBody>
          <a:bodyPr/>
          <a:lstStyle/>
          <a:p>
            <a:endParaRPr lang="en-GB"/>
          </a:p>
        </p:txBody>
      </p:sp>
      <p:sp>
        <p:nvSpPr>
          <p:cNvPr id="864" name="Oval 26"/>
          <p:cNvSpPr>
            <a:spLocks noChangeAspect="1" noChangeArrowheads="1"/>
          </p:cNvSpPr>
          <p:nvPr/>
        </p:nvSpPr>
        <p:spPr bwMode="auto">
          <a:xfrm>
            <a:off x="4464050" y="3159125"/>
            <a:ext cx="109538" cy="106363"/>
          </a:xfrm>
          <a:prstGeom prst="ellipse">
            <a:avLst/>
          </a:prstGeom>
          <a:solidFill>
            <a:srgbClr val="C0C0C0"/>
          </a:solidFill>
          <a:ln w="19050">
            <a:solidFill>
              <a:srgbClr val="000000"/>
            </a:solidFill>
            <a:round/>
            <a:headEnd/>
            <a:tailEnd/>
          </a:ln>
        </p:spPr>
        <p:txBody>
          <a:bodyPr/>
          <a:lstStyle/>
          <a:p>
            <a:endParaRPr lang="en-GB"/>
          </a:p>
        </p:txBody>
      </p:sp>
      <p:sp>
        <p:nvSpPr>
          <p:cNvPr id="865" name="Oval 27"/>
          <p:cNvSpPr>
            <a:spLocks noChangeAspect="1" noChangeArrowheads="1"/>
          </p:cNvSpPr>
          <p:nvPr/>
        </p:nvSpPr>
        <p:spPr bwMode="auto">
          <a:xfrm>
            <a:off x="5468938" y="2874963"/>
            <a:ext cx="109537" cy="106362"/>
          </a:xfrm>
          <a:prstGeom prst="ellipse">
            <a:avLst/>
          </a:prstGeom>
          <a:solidFill>
            <a:srgbClr val="C0C0C0"/>
          </a:solidFill>
          <a:ln w="19050">
            <a:solidFill>
              <a:srgbClr val="000000"/>
            </a:solidFill>
            <a:round/>
            <a:headEnd/>
            <a:tailEnd/>
          </a:ln>
        </p:spPr>
        <p:txBody>
          <a:bodyPr/>
          <a:lstStyle/>
          <a:p>
            <a:endParaRPr lang="en-GB"/>
          </a:p>
        </p:txBody>
      </p:sp>
      <p:sp>
        <p:nvSpPr>
          <p:cNvPr id="866" name="Oval 28"/>
          <p:cNvSpPr>
            <a:spLocks noChangeAspect="1" noChangeArrowheads="1"/>
          </p:cNvSpPr>
          <p:nvPr/>
        </p:nvSpPr>
        <p:spPr bwMode="auto">
          <a:xfrm>
            <a:off x="6200775" y="2692400"/>
            <a:ext cx="109538" cy="106363"/>
          </a:xfrm>
          <a:prstGeom prst="ellipse">
            <a:avLst/>
          </a:prstGeom>
          <a:solidFill>
            <a:srgbClr val="C0C0C0"/>
          </a:solidFill>
          <a:ln w="19050">
            <a:solidFill>
              <a:srgbClr val="000000"/>
            </a:solidFill>
            <a:round/>
            <a:headEnd/>
            <a:tailEnd/>
          </a:ln>
        </p:spPr>
        <p:txBody>
          <a:bodyPr/>
          <a:lstStyle/>
          <a:p>
            <a:endParaRPr lang="en-GB"/>
          </a:p>
        </p:txBody>
      </p:sp>
      <p:sp>
        <p:nvSpPr>
          <p:cNvPr id="867" name="Text Box 29"/>
          <p:cNvSpPr txBox="1">
            <a:spLocks noChangeArrowheads="1"/>
          </p:cNvSpPr>
          <p:nvPr/>
        </p:nvSpPr>
        <p:spPr bwMode="auto">
          <a:xfrm rot="-783281">
            <a:off x="6786563" y="2019300"/>
            <a:ext cx="1220787"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Y </a:t>
            </a:r>
            <a:r>
              <a:rPr lang="en-US" sz="1800" b="1">
                <a:solidFill>
                  <a:srgbClr val="000000"/>
                </a:solidFill>
              </a:rPr>
              <a:t>= </a:t>
            </a:r>
            <a:r>
              <a:rPr lang="en-US" sz="1800" b="1" i="1">
                <a:solidFill>
                  <a:srgbClr val="000000"/>
                </a:solidFill>
                <a:latin typeface="Symbol" pitchFamily="18" charset="2"/>
              </a:rPr>
              <a:t>b</a:t>
            </a:r>
            <a:r>
              <a:rPr lang="en-US" sz="1800" b="1" baseline="-25000">
                <a:solidFill>
                  <a:srgbClr val="000000"/>
                </a:solidFill>
              </a:rPr>
              <a:t>1</a:t>
            </a:r>
            <a:r>
              <a:rPr lang="en-US" sz="1800" b="1" i="1">
                <a:solidFill>
                  <a:srgbClr val="000000"/>
                </a:solidFill>
              </a:rPr>
              <a:t> </a:t>
            </a:r>
            <a:r>
              <a:rPr lang="en-US" sz="1800" b="1">
                <a:solidFill>
                  <a:srgbClr val="000000"/>
                </a:solidFill>
              </a:rPr>
              <a:t>+</a:t>
            </a:r>
            <a:r>
              <a:rPr lang="en-US" sz="1800" b="1" i="1">
                <a:solidFill>
                  <a:srgbClr val="000000"/>
                </a:solidFill>
                <a:latin typeface="Symbol" pitchFamily="18" charset="2"/>
              </a:rPr>
              <a:t>b</a:t>
            </a:r>
            <a:r>
              <a:rPr lang="en-US" sz="1800" b="1" baseline="-25000">
                <a:solidFill>
                  <a:srgbClr val="000000"/>
                </a:solidFill>
              </a:rPr>
              <a:t>2</a:t>
            </a:r>
            <a:r>
              <a:rPr lang="en-US" sz="1800" b="1" i="1">
                <a:solidFill>
                  <a:srgbClr val="000000"/>
                </a:solidFill>
              </a:rPr>
              <a:t>X</a:t>
            </a:r>
          </a:p>
        </p:txBody>
      </p:sp>
      <p:sp>
        <p:nvSpPr>
          <p:cNvPr id="868" name="Text Box 30"/>
          <p:cNvSpPr txBox="1">
            <a:spLocks noChangeArrowheads="1"/>
          </p:cNvSpPr>
          <p:nvPr/>
        </p:nvSpPr>
        <p:spPr bwMode="auto">
          <a:xfrm>
            <a:off x="1190625" y="782638"/>
            <a:ext cx="274638"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Y</a:t>
            </a:r>
            <a:endParaRPr lang="en-US" sz="2000" i="1">
              <a:solidFill>
                <a:schemeClr val="bg1"/>
              </a:solidFill>
              <a:latin typeface="Times New Roman" pitchFamily="18" charset="0"/>
            </a:endParaRPr>
          </a:p>
        </p:txBody>
      </p:sp>
      <p:grpSp>
        <p:nvGrpSpPr>
          <p:cNvPr id="869" name="Group 31"/>
          <p:cNvGrpSpPr>
            <a:grpSpLocks noChangeAspect="1"/>
          </p:cNvGrpSpPr>
          <p:nvPr/>
        </p:nvGrpSpPr>
        <p:grpSpPr bwMode="auto">
          <a:xfrm rot="-16200000">
            <a:off x="2378869" y="3525044"/>
            <a:ext cx="1165225" cy="284163"/>
            <a:chOff x="253" y="586"/>
            <a:chExt cx="3121" cy="1317"/>
          </a:xfrm>
        </p:grpSpPr>
        <p:sp>
          <p:nvSpPr>
            <p:cNvPr id="870" name="Line 32"/>
            <p:cNvSpPr>
              <a:spLocks noChangeAspect="1" noChangeShapeType="1"/>
            </p:cNvSpPr>
            <p:nvPr/>
          </p:nvSpPr>
          <p:spPr bwMode="auto">
            <a:xfrm>
              <a:off x="253"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71" name="Freeform 33"/>
            <p:cNvSpPr>
              <a:spLocks noChangeAspect="1"/>
            </p:cNvSpPr>
            <p:nvPr/>
          </p:nvSpPr>
          <p:spPr bwMode="auto">
            <a:xfrm>
              <a:off x="271"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72" name="Freeform 34"/>
            <p:cNvSpPr>
              <a:spLocks noChangeAspect="1"/>
            </p:cNvSpPr>
            <p:nvPr/>
          </p:nvSpPr>
          <p:spPr bwMode="auto">
            <a:xfrm>
              <a:off x="310" y="1902"/>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73" name="Line 35"/>
            <p:cNvSpPr>
              <a:spLocks noChangeAspect="1" noChangeShapeType="1"/>
            </p:cNvSpPr>
            <p:nvPr/>
          </p:nvSpPr>
          <p:spPr bwMode="auto">
            <a:xfrm>
              <a:off x="332"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74" name="Freeform 36"/>
            <p:cNvSpPr>
              <a:spLocks noChangeAspect="1"/>
            </p:cNvSpPr>
            <p:nvPr/>
          </p:nvSpPr>
          <p:spPr bwMode="auto">
            <a:xfrm>
              <a:off x="350" y="1900"/>
              <a:ext cx="22" cy="2"/>
            </a:xfrm>
            <a:custGeom>
              <a:avLst/>
              <a:gdLst>
                <a:gd name="T0" fmla="*/ 0 w 29"/>
                <a:gd name="T1" fmla="*/ 4 h 4"/>
                <a:gd name="T2" fmla="*/ 14 w 29"/>
                <a:gd name="T3" fmla="*/ 0 h 4"/>
                <a:gd name="T4" fmla="*/ 29 w 29"/>
                <a:gd name="T5" fmla="*/ 0 h 4"/>
              </a:gdLst>
              <a:ahLst/>
              <a:cxnLst>
                <a:cxn ang="0">
                  <a:pos x="T0" y="T1"/>
                </a:cxn>
                <a:cxn ang="0">
                  <a:pos x="T2" y="T3"/>
                </a:cxn>
                <a:cxn ang="0">
                  <a:pos x="T4" y="T5"/>
                </a:cxn>
              </a:cxnLst>
              <a:rect l="0" t="0" r="r" b="b"/>
              <a:pathLst>
                <a:path w="29" h="4">
                  <a:moveTo>
                    <a:pt x="0" y="4"/>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75" name="Line 37"/>
            <p:cNvSpPr>
              <a:spLocks noChangeAspect="1" noChangeShapeType="1"/>
            </p:cNvSpPr>
            <p:nvPr/>
          </p:nvSpPr>
          <p:spPr bwMode="auto">
            <a:xfrm>
              <a:off x="372"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76" name="Line 38"/>
            <p:cNvSpPr>
              <a:spLocks noChangeAspect="1" noChangeShapeType="1"/>
            </p:cNvSpPr>
            <p:nvPr/>
          </p:nvSpPr>
          <p:spPr bwMode="auto">
            <a:xfrm>
              <a:off x="39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77" name="Freeform 39"/>
            <p:cNvSpPr>
              <a:spLocks noChangeAspect="1"/>
            </p:cNvSpPr>
            <p:nvPr/>
          </p:nvSpPr>
          <p:spPr bwMode="auto">
            <a:xfrm>
              <a:off x="408" y="1900"/>
              <a:ext cx="21"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78" name="Line 40"/>
            <p:cNvSpPr>
              <a:spLocks noChangeAspect="1" noChangeShapeType="1"/>
            </p:cNvSpPr>
            <p:nvPr/>
          </p:nvSpPr>
          <p:spPr bwMode="auto">
            <a:xfrm>
              <a:off x="42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79" name="Freeform 41"/>
            <p:cNvSpPr>
              <a:spLocks noChangeAspect="1"/>
            </p:cNvSpPr>
            <p:nvPr/>
          </p:nvSpPr>
          <p:spPr bwMode="auto">
            <a:xfrm>
              <a:off x="447"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80" name="Freeform 42"/>
            <p:cNvSpPr>
              <a:spLocks noChangeAspect="1"/>
            </p:cNvSpPr>
            <p:nvPr/>
          </p:nvSpPr>
          <p:spPr bwMode="auto">
            <a:xfrm>
              <a:off x="468" y="1897"/>
              <a:ext cx="18" cy="3"/>
            </a:xfrm>
            <a:custGeom>
              <a:avLst/>
              <a:gdLst>
                <a:gd name="T0" fmla="*/ 0 w 24"/>
                <a:gd name="T1" fmla="*/ 5 h 5"/>
                <a:gd name="T2" fmla="*/ 15 w 24"/>
                <a:gd name="T3" fmla="*/ 0 h 5"/>
                <a:gd name="T4" fmla="*/ 24 w 24"/>
                <a:gd name="T5" fmla="*/ 0 h 5"/>
              </a:gdLst>
              <a:ahLst/>
              <a:cxnLst>
                <a:cxn ang="0">
                  <a:pos x="T0" y="T1"/>
                </a:cxn>
                <a:cxn ang="0">
                  <a:pos x="T2" y="T3"/>
                </a:cxn>
                <a:cxn ang="0">
                  <a:pos x="T4" y="T5"/>
                </a:cxn>
              </a:cxnLst>
              <a:rect l="0" t="0" r="r" b="b"/>
              <a:pathLst>
                <a:path w="24" h="5">
                  <a:moveTo>
                    <a:pt x="0" y="5"/>
                  </a:moveTo>
                  <a:lnTo>
                    <a:pt x="15"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81" name="Line 43"/>
            <p:cNvSpPr>
              <a:spLocks noChangeAspect="1" noChangeShapeType="1"/>
            </p:cNvSpPr>
            <p:nvPr/>
          </p:nvSpPr>
          <p:spPr bwMode="auto">
            <a:xfrm>
              <a:off x="48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82" name="Freeform 44"/>
            <p:cNvSpPr>
              <a:spLocks noChangeAspect="1"/>
            </p:cNvSpPr>
            <p:nvPr/>
          </p:nvSpPr>
          <p:spPr bwMode="auto">
            <a:xfrm>
              <a:off x="504" y="1897"/>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83" name="Line 45"/>
            <p:cNvSpPr>
              <a:spLocks noChangeAspect="1" noChangeShapeType="1"/>
            </p:cNvSpPr>
            <p:nvPr/>
          </p:nvSpPr>
          <p:spPr bwMode="auto">
            <a:xfrm>
              <a:off x="52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84" name="Freeform 46"/>
            <p:cNvSpPr>
              <a:spLocks noChangeAspect="1"/>
            </p:cNvSpPr>
            <p:nvPr/>
          </p:nvSpPr>
          <p:spPr bwMode="auto">
            <a:xfrm>
              <a:off x="544" y="1895"/>
              <a:ext cx="22" cy="2"/>
            </a:xfrm>
            <a:custGeom>
              <a:avLst/>
              <a:gdLst>
                <a:gd name="T0" fmla="*/ 0 w 29"/>
                <a:gd name="T1" fmla="*/ 5 h 5"/>
                <a:gd name="T2" fmla="*/ 14 w 29"/>
                <a:gd name="T3" fmla="*/ 0 h 5"/>
                <a:gd name="T4" fmla="*/ 29 w 29"/>
                <a:gd name="T5" fmla="*/ 0 h 5"/>
              </a:gdLst>
              <a:ahLst/>
              <a:cxnLst>
                <a:cxn ang="0">
                  <a:pos x="T0" y="T1"/>
                </a:cxn>
                <a:cxn ang="0">
                  <a:pos x="T2" y="T3"/>
                </a:cxn>
                <a:cxn ang="0">
                  <a:pos x="T4" y="T5"/>
                </a:cxn>
              </a:cxnLst>
              <a:rect l="0" t="0" r="r" b="b"/>
              <a:pathLst>
                <a:path w="29" h="5">
                  <a:moveTo>
                    <a:pt x="0" y="5"/>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85" name="Line 47"/>
            <p:cNvSpPr>
              <a:spLocks noChangeAspect="1" noChangeShapeType="1"/>
            </p:cNvSpPr>
            <p:nvPr/>
          </p:nvSpPr>
          <p:spPr bwMode="auto">
            <a:xfrm>
              <a:off x="566"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86" name="Freeform 48"/>
            <p:cNvSpPr>
              <a:spLocks noChangeAspect="1"/>
            </p:cNvSpPr>
            <p:nvPr/>
          </p:nvSpPr>
          <p:spPr bwMode="auto">
            <a:xfrm>
              <a:off x="584" y="1892"/>
              <a:ext cx="22" cy="3"/>
            </a:xfrm>
            <a:custGeom>
              <a:avLst/>
              <a:gdLst>
                <a:gd name="T0" fmla="*/ 0 w 29"/>
                <a:gd name="T1" fmla="*/ 5 h 5"/>
                <a:gd name="T2" fmla="*/ 14 w 29"/>
                <a:gd name="T3" fmla="*/ 5 h 5"/>
                <a:gd name="T4" fmla="*/ 29 w 29"/>
                <a:gd name="T5" fmla="*/ 0 h 5"/>
              </a:gdLst>
              <a:ahLst/>
              <a:cxnLst>
                <a:cxn ang="0">
                  <a:pos x="T0" y="T1"/>
                </a:cxn>
                <a:cxn ang="0">
                  <a:pos x="T2" y="T3"/>
                </a:cxn>
                <a:cxn ang="0">
                  <a:pos x="T4" y="T5"/>
                </a:cxn>
              </a:cxnLst>
              <a:rect l="0" t="0" r="r" b="b"/>
              <a:pathLst>
                <a:path w="29" h="5">
                  <a:moveTo>
                    <a:pt x="0" y="5"/>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87" name="Line 49"/>
            <p:cNvSpPr>
              <a:spLocks noChangeAspect="1" noChangeShapeType="1"/>
            </p:cNvSpPr>
            <p:nvPr/>
          </p:nvSpPr>
          <p:spPr bwMode="auto">
            <a:xfrm flipV="1">
              <a:off x="606"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88" name="Line 50"/>
            <p:cNvSpPr>
              <a:spLocks noChangeAspect="1" noChangeShapeType="1"/>
            </p:cNvSpPr>
            <p:nvPr/>
          </p:nvSpPr>
          <p:spPr bwMode="auto">
            <a:xfrm>
              <a:off x="624"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89" name="Freeform 51"/>
            <p:cNvSpPr>
              <a:spLocks noChangeAspect="1"/>
            </p:cNvSpPr>
            <p:nvPr/>
          </p:nvSpPr>
          <p:spPr bwMode="auto">
            <a:xfrm>
              <a:off x="642" y="1887"/>
              <a:ext cx="21" cy="2"/>
            </a:xfrm>
            <a:custGeom>
              <a:avLst/>
              <a:gdLst>
                <a:gd name="T0" fmla="*/ 0 w 28"/>
                <a:gd name="T1" fmla="*/ 4 h 4"/>
                <a:gd name="T2" fmla="*/ 14 w 28"/>
                <a:gd name="T3" fmla="*/ 4 h 4"/>
                <a:gd name="T4" fmla="*/ 28 w 28"/>
                <a:gd name="T5" fmla="*/ 0 h 4"/>
              </a:gdLst>
              <a:ahLst/>
              <a:cxnLst>
                <a:cxn ang="0">
                  <a:pos x="T0" y="T1"/>
                </a:cxn>
                <a:cxn ang="0">
                  <a:pos x="T2" y="T3"/>
                </a:cxn>
                <a:cxn ang="0">
                  <a:pos x="T4" y="T5"/>
                </a:cxn>
              </a:cxnLst>
              <a:rect l="0" t="0" r="r" b="b"/>
              <a:pathLst>
                <a:path w="28" h="4">
                  <a:moveTo>
                    <a:pt x="0" y="4"/>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90" name="Line 52"/>
            <p:cNvSpPr>
              <a:spLocks noChangeAspect="1" noChangeShapeType="1"/>
            </p:cNvSpPr>
            <p:nvPr/>
          </p:nvSpPr>
          <p:spPr bwMode="auto">
            <a:xfrm flipV="1">
              <a:off x="663"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91" name="Freeform 53"/>
            <p:cNvSpPr>
              <a:spLocks noChangeAspect="1"/>
            </p:cNvSpPr>
            <p:nvPr/>
          </p:nvSpPr>
          <p:spPr bwMode="auto">
            <a:xfrm>
              <a:off x="681" y="1881"/>
              <a:ext cx="22" cy="3"/>
            </a:xfrm>
            <a:custGeom>
              <a:avLst/>
              <a:gdLst>
                <a:gd name="T0" fmla="*/ 0 w 29"/>
                <a:gd name="T1" fmla="*/ 5 h 5"/>
                <a:gd name="T2" fmla="*/ 15 w 29"/>
                <a:gd name="T3" fmla="*/ 5 h 5"/>
                <a:gd name="T4" fmla="*/ 29 w 29"/>
                <a:gd name="T5" fmla="*/ 0 h 5"/>
              </a:gdLst>
              <a:ahLst/>
              <a:cxnLst>
                <a:cxn ang="0">
                  <a:pos x="T0" y="T1"/>
                </a:cxn>
                <a:cxn ang="0">
                  <a:pos x="T2" y="T3"/>
                </a:cxn>
                <a:cxn ang="0">
                  <a:pos x="T4" y="T5"/>
                </a:cxn>
              </a:cxnLst>
              <a:rect l="0" t="0" r="r" b="b"/>
              <a:pathLst>
                <a:path w="29" h="5">
                  <a:moveTo>
                    <a:pt x="0" y="5"/>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92" name="Line 54"/>
            <p:cNvSpPr>
              <a:spLocks noChangeAspect="1" noChangeShapeType="1"/>
            </p:cNvSpPr>
            <p:nvPr/>
          </p:nvSpPr>
          <p:spPr bwMode="auto">
            <a:xfrm flipV="1">
              <a:off x="703"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93" name="Line 55"/>
            <p:cNvSpPr>
              <a:spLocks noChangeAspect="1" noChangeShapeType="1"/>
            </p:cNvSpPr>
            <p:nvPr/>
          </p:nvSpPr>
          <p:spPr bwMode="auto">
            <a:xfrm flipV="1">
              <a:off x="721"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94" name="Freeform 56"/>
            <p:cNvSpPr>
              <a:spLocks noChangeAspect="1"/>
            </p:cNvSpPr>
            <p:nvPr/>
          </p:nvSpPr>
          <p:spPr bwMode="auto">
            <a:xfrm>
              <a:off x="739" y="1868"/>
              <a:ext cx="21" cy="5"/>
            </a:xfrm>
            <a:custGeom>
              <a:avLst/>
              <a:gdLst>
                <a:gd name="T0" fmla="*/ 0 w 29"/>
                <a:gd name="T1" fmla="*/ 10 h 10"/>
                <a:gd name="T2" fmla="*/ 15 w 29"/>
                <a:gd name="T3" fmla="*/ 5 h 10"/>
                <a:gd name="T4" fmla="*/ 29 w 29"/>
                <a:gd name="T5" fmla="*/ 0 h 10"/>
              </a:gdLst>
              <a:ahLst/>
              <a:cxnLst>
                <a:cxn ang="0">
                  <a:pos x="T0" y="T1"/>
                </a:cxn>
                <a:cxn ang="0">
                  <a:pos x="T2" y="T3"/>
                </a:cxn>
                <a:cxn ang="0">
                  <a:pos x="T4" y="T5"/>
                </a:cxn>
              </a:cxnLst>
              <a:rect l="0" t="0" r="r" b="b"/>
              <a:pathLst>
                <a:path w="29" h="10">
                  <a:moveTo>
                    <a:pt x="0" y="10"/>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95" name="Line 57"/>
            <p:cNvSpPr>
              <a:spLocks noChangeAspect="1" noChangeShapeType="1"/>
            </p:cNvSpPr>
            <p:nvPr/>
          </p:nvSpPr>
          <p:spPr bwMode="auto">
            <a:xfrm flipV="1">
              <a:off x="760"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96" name="Freeform 58"/>
            <p:cNvSpPr>
              <a:spLocks noChangeAspect="1"/>
            </p:cNvSpPr>
            <p:nvPr/>
          </p:nvSpPr>
          <p:spPr bwMode="auto">
            <a:xfrm>
              <a:off x="778" y="1857"/>
              <a:ext cx="22" cy="5"/>
            </a:xfrm>
            <a:custGeom>
              <a:avLst/>
              <a:gdLst>
                <a:gd name="T0" fmla="*/ 0 w 29"/>
                <a:gd name="T1" fmla="*/ 9 h 9"/>
                <a:gd name="T2" fmla="*/ 14 w 29"/>
                <a:gd name="T3" fmla="*/ 5 h 9"/>
                <a:gd name="T4" fmla="*/ 29 w 29"/>
                <a:gd name="T5" fmla="*/ 0 h 9"/>
              </a:gdLst>
              <a:ahLst/>
              <a:cxnLst>
                <a:cxn ang="0">
                  <a:pos x="T0" y="T1"/>
                </a:cxn>
                <a:cxn ang="0">
                  <a:pos x="T2" y="T3"/>
                </a:cxn>
                <a:cxn ang="0">
                  <a:pos x="T4" y="T5"/>
                </a:cxn>
              </a:cxnLst>
              <a:rect l="0" t="0" r="r" b="b"/>
              <a:pathLst>
                <a:path w="29" h="9">
                  <a:moveTo>
                    <a:pt x="0" y="9"/>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97" name="Line 59"/>
            <p:cNvSpPr>
              <a:spLocks noChangeAspect="1" noChangeShapeType="1"/>
            </p:cNvSpPr>
            <p:nvPr/>
          </p:nvSpPr>
          <p:spPr bwMode="auto">
            <a:xfrm flipV="1">
              <a:off x="800"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98" name="Freeform 60"/>
            <p:cNvSpPr>
              <a:spLocks noChangeAspect="1"/>
            </p:cNvSpPr>
            <p:nvPr/>
          </p:nvSpPr>
          <p:spPr bwMode="auto">
            <a:xfrm>
              <a:off x="818" y="1846"/>
              <a:ext cx="21" cy="5"/>
            </a:xfrm>
            <a:custGeom>
              <a:avLst/>
              <a:gdLst>
                <a:gd name="T0" fmla="*/ 0 w 28"/>
                <a:gd name="T1" fmla="*/ 9 h 9"/>
                <a:gd name="T2" fmla="*/ 14 w 28"/>
                <a:gd name="T3" fmla="*/ 4 h 9"/>
                <a:gd name="T4" fmla="*/ 28 w 28"/>
                <a:gd name="T5" fmla="*/ 0 h 9"/>
              </a:gdLst>
              <a:ahLst/>
              <a:cxnLst>
                <a:cxn ang="0">
                  <a:pos x="T0" y="T1"/>
                </a:cxn>
                <a:cxn ang="0">
                  <a:pos x="T2" y="T3"/>
                </a:cxn>
                <a:cxn ang="0">
                  <a:pos x="T4" y="T5"/>
                </a:cxn>
              </a:cxnLst>
              <a:rect l="0" t="0" r="r" b="b"/>
              <a:pathLst>
                <a:path w="28" h="9">
                  <a:moveTo>
                    <a:pt x="0" y="9"/>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99" name="Line 61"/>
            <p:cNvSpPr>
              <a:spLocks noChangeAspect="1" noChangeShapeType="1"/>
            </p:cNvSpPr>
            <p:nvPr/>
          </p:nvSpPr>
          <p:spPr bwMode="auto">
            <a:xfrm flipV="1">
              <a:off x="839"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00" name="Line 62"/>
            <p:cNvSpPr>
              <a:spLocks noChangeAspect="1" noChangeShapeType="1"/>
            </p:cNvSpPr>
            <p:nvPr/>
          </p:nvSpPr>
          <p:spPr bwMode="auto">
            <a:xfrm flipV="1">
              <a:off x="857"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01" name="Freeform 63"/>
            <p:cNvSpPr>
              <a:spLocks noChangeAspect="1"/>
            </p:cNvSpPr>
            <p:nvPr/>
          </p:nvSpPr>
          <p:spPr bwMode="auto">
            <a:xfrm>
              <a:off x="875" y="1819"/>
              <a:ext cx="22" cy="11"/>
            </a:xfrm>
            <a:custGeom>
              <a:avLst/>
              <a:gdLst>
                <a:gd name="T0" fmla="*/ 0 w 29"/>
                <a:gd name="T1" fmla="*/ 19 h 19"/>
                <a:gd name="T2" fmla="*/ 15 w 29"/>
                <a:gd name="T3" fmla="*/ 9 h 19"/>
                <a:gd name="T4" fmla="*/ 29 w 29"/>
                <a:gd name="T5" fmla="*/ 0 h 19"/>
              </a:gdLst>
              <a:ahLst/>
              <a:cxnLst>
                <a:cxn ang="0">
                  <a:pos x="T0" y="T1"/>
                </a:cxn>
                <a:cxn ang="0">
                  <a:pos x="T2" y="T3"/>
                </a:cxn>
                <a:cxn ang="0">
                  <a:pos x="T4" y="T5"/>
                </a:cxn>
              </a:cxnLst>
              <a:rect l="0" t="0" r="r" b="b"/>
              <a:pathLst>
                <a:path w="29" h="19">
                  <a:moveTo>
                    <a:pt x="0" y="19"/>
                  </a:moveTo>
                  <a:lnTo>
                    <a:pt x="15" y="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02" name="Line 64"/>
            <p:cNvSpPr>
              <a:spLocks noChangeAspect="1" noChangeShapeType="1"/>
            </p:cNvSpPr>
            <p:nvPr/>
          </p:nvSpPr>
          <p:spPr bwMode="auto">
            <a:xfrm flipV="1">
              <a:off x="897"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03" name="Freeform 65"/>
            <p:cNvSpPr>
              <a:spLocks noChangeAspect="1"/>
            </p:cNvSpPr>
            <p:nvPr/>
          </p:nvSpPr>
          <p:spPr bwMode="auto">
            <a:xfrm>
              <a:off x="915" y="1797"/>
              <a:ext cx="22" cy="11"/>
            </a:xfrm>
            <a:custGeom>
              <a:avLst/>
              <a:gdLst>
                <a:gd name="T0" fmla="*/ 0 w 29"/>
                <a:gd name="T1" fmla="*/ 19 h 19"/>
                <a:gd name="T2" fmla="*/ 15 w 29"/>
                <a:gd name="T3" fmla="*/ 10 h 19"/>
                <a:gd name="T4" fmla="*/ 29 w 29"/>
                <a:gd name="T5" fmla="*/ 0 h 19"/>
              </a:gdLst>
              <a:ahLst/>
              <a:cxnLst>
                <a:cxn ang="0">
                  <a:pos x="T0" y="T1"/>
                </a:cxn>
                <a:cxn ang="0">
                  <a:pos x="T2" y="T3"/>
                </a:cxn>
                <a:cxn ang="0">
                  <a:pos x="T4" y="T5"/>
                </a:cxn>
              </a:cxnLst>
              <a:rect l="0" t="0" r="r" b="b"/>
              <a:pathLst>
                <a:path w="29" h="19">
                  <a:moveTo>
                    <a:pt x="0" y="19"/>
                  </a:moveTo>
                  <a:lnTo>
                    <a:pt x="15" y="1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04" name="Line 66"/>
            <p:cNvSpPr>
              <a:spLocks noChangeAspect="1" noChangeShapeType="1"/>
            </p:cNvSpPr>
            <p:nvPr/>
          </p:nvSpPr>
          <p:spPr bwMode="auto">
            <a:xfrm flipV="1">
              <a:off x="937"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05" name="Line 67"/>
            <p:cNvSpPr>
              <a:spLocks noChangeAspect="1" noChangeShapeType="1"/>
            </p:cNvSpPr>
            <p:nvPr/>
          </p:nvSpPr>
          <p:spPr bwMode="auto">
            <a:xfrm flipV="1">
              <a:off x="955"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06" name="Freeform 68"/>
            <p:cNvSpPr>
              <a:spLocks noChangeAspect="1"/>
            </p:cNvSpPr>
            <p:nvPr/>
          </p:nvSpPr>
          <p:spPr bwMode="auto">
            <a:xfrm>
              <a:off x="973" y="1757"/>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07" name="Line 69"/>
            <p:cNvSpPr>
              <a:spLocks noChangeAspect="1" noChangeShapeType="1"/>
            </p:cNvSpPr>
            <p:nvPr/>
          </p:nvSpPr>
          <p:spPr bwMode="auto">
            <a:xfrm flipV="1">
              <a:off x="995"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08" name="Freeform 70"/>
            <p:cNvSpPr>
              <a:spLocks noChangeAspect="1"/>
            </p:cNvSpPr>
            <p:nvPr/>
          </p:nvSpPr>
          <p:spPr bwMode="auto">
            <a:xfrm>
              <a:off x="1013" y="1725"/>
              <a:ext cx="21" cy="15"/>
            </a:xfrm>
            <a:custGeom>
              <a:avLst/>
              <a:gdLst>
                <a:gd name="T0" fmla="*/ 0 w 28"/>
                <a:gd name="T1" fmla="*/ 28 h 28"/>
                <a:gd name="T2" fmla="*/ 14 w 28"/>
                <a:gd name="T3" fmla="*/ 14 h 28"/>
                <a:gd name="T4" fmla="*/ 28 w 28"/>
                <a:gd name="T5" fmla="*/ 0 h 28"/>
              </a:gdLst>
              <a:ahLst/>
              <a:cxnLst>
                <a:cxn ang="0">
                  <a:pos x="T0" y="T1"/>
                </a:cxn>
                <a:cxn ang="0">
                  <a:pos x="T2" y="T3"/>
                </a:cxn>
                <a:cxn ang="0">
                  <a:pos x="T4" y="T5"/>
                </a:cxn>
              </a:cxnLst>
              <a:rect l="0" t="0" r="r" b="b"/>
              <a:pathLst>
                <a:path w="28" h="28">
                  <a:moveTo>
                    <a:pt x="0" y="28"/>
                  </a:moveTo>
                  <a:lnTo>
                    <a:pt x="14" y="1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09" name="Line 71"/>
            <p:cNvSpPr>
              <a:spLocks noChangeAspect="1" noChangeShapeType="1"/>
            </p:cNvSpPr>
            <p:nvPr/>
          </p:nvSpPr>
          <p:spPr bwMode="auto">
            <a:xfrm flipV="1">
              <a:off x="1034"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10" name="Freeform 72"/>
            <p:cNvSpPr>
              <a:spLocks noChangeAspect="1"/>
            </p:cNvSpPr>
            <p:nvPr/>
          </p:nvSpPr>
          <p:spPr bwMode="auto">
            <a:xfrm>
              <a:off x="1052" y="1686"/>
              <a:ext cx="21" cy="20"/>
            </a:xfrm>
            <a:custGeom>
              <a:avLst/>
              <a:gdLst>
                <a:gd name="T0" fmla="*/ 0 w 29"/>
                <a:gd name="T1" fmla="*/ 34 h 34"/>
                <a:gd name="T2" fmla="*/ 15 w 29"/>
                <a:gd name="T3" fmla="*/ 20 h 34"/>
                <a:gd name="T4" fmla="*/ 29 w 29"/>
                <a:gd name="T5" fmla="*/ 0 h 34"/>
              </a:gdLst>
              <a:ahLst/>
              <a:cxnLst>
                <a:cxn ang="0">
                  <a:pos x="T0" y="T1"/>
                </a:cxn>
                <a:cxn ang="0">
                  <a:pos x="T2" y="T3"/>
                </a:cxn>
                <a:cxn ang="0">
                  <a:pos x="T4" y="T5"/>
                </a:cxn>
              </a:cxnLst>
              <a:rect l="0" t="0" r="r" b="b"/>
              <a:pathLst>
                <a:path w="29" h="34">
                  <a:moveTo>
                    <a:pt x="0" y="34"/>
                  </a:moveTo>
                  <a:lnTo>
                    <a:pt x="15" y="2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11" name="Line 73"/>
            <p:cNvSpPr>
              <a:spLocks noChangeAspect="1" noChangeShapeType="1"/>
            </p:cNvSpPr>
            <p:nvPr/>
          </p:nvSpPr>
          <p:spPr bwMode="auto">
            <a:xfrm flipV="1">
              <a:off x="1073"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12" name="Line 74"/>
            <p:cNvSpPr>
              <a:spLocks noChangeAspect="1" noChangeShapeType="1"/>
            </p:cNvSpPr>
            <p:nvPr/>
          </p:nvSpPr>
          <p:spPr bwMode="auto">
            <a:xfrm flipV="1">
              <a:off x="1091"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13" name="Freeform 75"/>
            <p:cNvSpPr>
              <a:spLocks noChangeAspect="1"/>
            </p:cNvSpPr>
            <p:nvPr/>
          </p:nvSpPr>
          <p:spPr bwMode="auto">
            <a:xfrm>
              <a:off x="1109" y="1617"/>
              <a:ext cx="22" cy="24"/>
            </a:xfrm>
            <a:custGeom>
              <a:avLst/>
              <a:gdLst>
                <a:gd name="T0" fmla="*/ 0 w 29"/>
                <a:gd name="T1" fmla="*/ 43 h 43"/>
                <a:gd name="T2" fmla="*/ 15 w 29"/>
                <a:gd name="T3" fmla="*/ 19 h 43"/>
                <a:gd name="T4" fmla="*/ 29 w 29"/>
                <a:gd name="T5" fmla="*/ 0 h 43"/>
              </a:gdLst>
              <a:ahLst/>
              <a:cxnLst>
                <a:cxn ang="0">
                  <a:pos x="T0" y="T1"/>
                </a:cxn>
                <a:cxn ang="0">
                  <a:pos x="T2" y="T3"/>
                </a:cxn>
                <a:cxn ang="0">
                  <a:pos x="T4" y="T5"/>
                </a:cxn>
              </a:cxnLst>
              <a:rect l="0" t="0" r="r" b="b"/>
              <a:pathLst>
                <a:path w="29" h="43">
                  <a:moveTo>
                    <a:pt x="0" y="43"/>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14" name="Line 76"/>
            <p:cNvSpPr>
              <a:spLocks noChangeAspect="1" noChangeShapeType="1"/>
            </p:cNvSpPr>
            <p:nvPr/>
          </p:nvSpPr>
          <p:spPr bwMode="auto">
            <a:xfrm flipV="1">
              <a:off x="1131"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15" name="Freeform 77"/>
            <p:cNvSpPr>
              <a:spLocks noChangeAspect="1"/>
            </p:cNvSpPr>
            <p:nvPr/>
          </p:nvSpPr>
          <p:spPr bwMode="auto">
            <a:xfrm>
              <a:off x="1149" y="1566"/>
              <a:ext cx="22" cy="27"/>
            </a:xfrm>
            <a:custGeom>
              <a:avLst/>
              <a:gdLst>
                <a:gd name="T0" fmla="*/ 0 w 29"/>
                <a:gd name="T1" fmla="*/ 48 h 48"/>
                <a:gd name="T2" fmla="*/ 14 w 29"/>
                <a:gd name="T3" fmla="*/ 24 h 48"/>
                <a:gd name="T4" fmla="*/ 29 w 29"/>
                <a:gd name="T5" fmla="*/ 0 h 48"/>
              </a:gdLst>
              <a:ahLst/>
              <a:cxnLst>
                <a:cxn ang="0">
                  <a:pos x="T0" y="T1"/>
                </a:cxn>
                <a:cxn ang="0">
                  <a:pos x="T2" y="T3"/>
                </a:cxn>
                <a:cxn ang="0">
                  <a:pos x="T4" y="T5"/>
                </a:cxn>
              </a:cxnLst>
              <a:rect l="0" t="0" r="r" b="b"/>
              <a:pathLst>
                <a:path w="29" h="48">
                  <a:moveTo>
                    <a:pt x="0" y="48"/>
                  </a:moveTo>
                  <a:lnTo>
                    <a:pt x="14" y="2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16" name="Line 78"/>
            <p:cNvSpPr>
              <a:spLocks noChangeAspect="1" noChangeShapeType="1"/>
            </p:cNvSpPr>
            <p:nvPr/>
          </p:nvSpPr>
          <p:spPr bwMode="auto">
            <a:xfrm flipV="1">
              <a:off x="1171"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17" name="Freeform 79"/>
            <p:cNvSpPr>
              <a:spLocks noChangeAspect="1"/>
            </p:cNvSpPr>
            <p:nvPr/>
          </p:nvSpPr>
          <p:spPr bwMode="auto">
            <a:xfrm>
              <a:off x="1189" y="1506"/>
              <a:ext cx="22" cy="30"/>
            </a:xfrm>
            <a:custGeom>
              <a:avLst/>
              <a:gdLst>
                <a:gd name="T0" fmla="*/ 0 w 29"/>
                <a:gd name="T1" fmla="*/ 53 h 53"/>
                <a:gd name="T2" fmla="*/ 14 w 29"/>
                <a:gd name="T3" fmla="*/ 29 h 53"/>
                <a:gd name="T4" fmla="*/ 29 w 29"/>
                <a:gd name="T5" fmla="*/ 0 h 53"/>
              </a:gdLst>
              <a:ahLst/>
              <a:cxnLst>
                <a:cxn ang="0">
                  <a:pos x="T0" y="T1"/>
                </a:cxn>
                <a:cxn ang="0">
                  <a:pos x="T2" y="T3"/>
                </a:cxn>
                <a:cxn ang="0">
                  <a:pos x="T4" y="T5"/>
                </a:cxn>
              </a:cxnLst>
              <a:rect l="0" t="0" r="r" b="b"/>
              <a:pathLst>
                <a:path w="29" h="53">
                  <a:moveTo>
                    <a:pt x="0" y="53"/>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18" name="Line 80"/>
            <p:cNvSpPr>
              <a:spLocks noChangeAspect="1" noChangeShapeType="1"/>
            </p:cNvSpPr>
            <p:nvPr/>
          </p:nvSpPr>
          <p:spPr bwMode="auto">
            <a:xfrm flipV="1">
              <a:off x="1211"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19" name="Line 81"/>
            <p:cNvSpPr>
              <a:spLocks noChangeAspect="1" noChangeShapeType="1"/>
            </p:cNvSpPr>
            <p:nvPr/>
          </p:nvSpPr>
          <p:spPr bwMode="auto">
            <a:xfrm flipV="1">
              <a:off x="1228"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20" name="Freeform 82"/>
            <p:cNvSpPr>
              <a:spLocks noChangeAspect="1"/>
            </p:cNvSpPr>
            <p:nvPr/>
          </p:nvSpPr>
          <p:spPr bwMode="auto">
            <a:xfrm>
              <a:off x="1246" y="1409"/>
              <a:ext cx="22" cy="32"/>
            </a:xfrm>
            <a:custGeom>
              <a:avLst/>
              <a:gdLst>
                <a:gd name="T0" fmla="*/ 0 w 29"/>
                <a:gd name="T1" fmla="*/ 58 h 58"/>
                <a:gd name="T2" fmla="*/ 15 w 29"/>
                <a:gd name="T3" fmla="*/ 29 h 58"/>
                <a:gd name="T4" fmla="*/ 29 w 29"/>
                <a:gd name="T5" fmla="*/ 0 h 58"/>
              </a:gdLst>
              <a:ahLst/>
              <a:cxnLst>
                <a:cxn ang="0">
                  <a:pos x="T0" y="T1"/>
                </a:cxn>
                <a:cxn ang="0">
                  <a:pos x="T2" y="T3"/>
                </a:cxn>
                <a:cxn ang="0">
                  <a:pos x="T4" y="T5"/>
                </a:cxn>
              </a:cxnLst>
              <a:rect l="0" t="0" r="r" b="b"/>
              <a:pathLst>
                <a:path w="29" h="58">
                  <a:moveTo>
                    <a:pt x="0" y="58"/>
                  </a:moveTo>
                  <a:lnTo>
                    <a:pt x="15"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21" name="Line 83"/>
            <p:cNvSpPr>
              <a:spLocks noChangeAspect="1" noChangeShapeType="1"/>
            </p:cNvSpPr>
            <p:nvPr/>
          </p:nvSpPr>
          <p:spPr bwMode="auto">
            <a:xfrm flipV="1">
              <a:off x="1268"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22" name="Freeform 84"/>
            <p:cNvSpPr>
              <a:spLocks noChangeAspect="1"/>
            </p:cNvSpPr>
            <p:nvPr/>
          </p:nvSpPr>
          <p:spPr bwMode="auto">
            <a:xfrm>
              <a:off x="1286" y="1336"/>
              <a:ext cx="22" cy="38"/>
            </a:xfrm>
            <a:custGeom>
              <a:avLst/>
              <a:gdLst>
                <a:gd name="T0" fmla="*/ 0 w 29"/>
                <a:gd name="T1" fmla="*/ 67 h 67"/>
                <a:gd name="T2" fmla="*/ 15 w 29"/>
                <a:gd name="T3" fmla="*/ 33 h 67"/>
                <a:gd name="T4" fmla="*/ 29 w 29"/>
                <a:gd name="T5" fmla="*/ 0 h 67"/>
              </a:gdLst>
              <a:ahLst/>
              <a:cxnLst>
                <a:cxn ang="0">
                  <a:pos x="T0" y="T1"/>
                </a:cxn>
                <a:cxn ang="0">
                  <a:pos x="T2" y="T3"/>
                </a:cxn>
                <a:cxn ang="0">
                  <a:pos x="T4" y="T5"/>
                </a:cxn>
              </a:cxnLst>
              <a:rect l="0" t="0" r="r" b="b"/>
              <a:pathLst>
                <a:path w="29" h="67">
                  <a:moveTo>
                    <a:pt x="0" y="67"/>
                  </a:moveTo>
                  <a:lnTo>
                    <a:pt x="15" y="33"/>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23" name="Line 85"/>
            <p:cNvSpPr>
              <a:spLocks noChangeAspect="1" noChangeShapeType="1"/>
            </p:cNvSpPr>
            <p:nvPr/>
          </p:nvSpPr>
          <p:spPr bwMode="auto">
            <a:xfrm flipV="1">
              <a:off x="1308"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24" name="Line 86"/>
            <p:cNvSpPr>
              <a:spLocks noChangeAspect="1" noChangeShapeType="1"/>
            </p:cNvSpPr>
            <p:nvPr/>
          </p:nvSpPr>
          <p:spPr bwMode="auto">
            <a:xfrm flipV="1">
              <a:off x="1326"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25" name="Freeform 87"/>
            <p:cNvSpPr>
              <a:spLocks noChangeAspect="1"/>
            </p:cNvSpPr>
            <p:nvPr/>
          </p:nvSpPr>
          <p:spPr bwMode="auto">
            <a:xfrm>
              <a:off x="1344" y="1222"/>
              <a:ext cx="21"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26" name="Freeform 88"/>
            <p:cNvSpPr>
              <a:spLocks noChangeAspect="1"/>
            </p:cNvSpPr>
            <p:nvPr/>
          </p:nvSpPr>
          <p:spPr bwMode="auto">
            <a:xfrm>
              <a:off x="1365" y="1182"/>
              <a:ext cx="18" cy="40"/>
            </a:xfrm>
            <a:custGeom>
              <a:avLst/>
              <a:gdLst>
                <a:gd name="T0" fmla="*/ 0 w 24"/>
                <a:gd name="T1" fmla="*/ 72 h 72"/>
                <a:gd name="T2" fmla="*/ 9 w 24"/>
                <a:gd name="T3" fmla="*/ 34 h 72"/>
                <a:gd name="T4" fmla="*/ 24 w 24"/>
                <a:gd name="T5" fmla="*/ 0 h 72"/>
              </a:gdLst>
              <a:ahLst/>
              <a:cxnLst>
                <a:cxn ang="0">
                  <a:pos x="T0" y="T1"/>
                </a:cxn>
                <a:cxn ang="0">
                  <a:pos x="T2" y="T3"/>
                </a:cxn>
                <a:cxn ang="0">
                  <a:pos x="T4" y="T5"/>
                </a:cxn>
              </a:cxnLst>
              <a:rect l="0" t="0" r="r" b="b"/>
              <a:pathLst>
                <a:path w="24" h="72">
                  <a:moveTo>
                    <a:pt x="0" y="72"/>
                  </a:moveTo>
                  <a:lnTo>
                    <a:pt x="9" y="3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27" name="Freeform 89"/>
            <p:cNvSpPr>
              <a:spLocks noChangeAspect="1"/>
            </p:cNvSpPr>
            <p:nvPr/>
          </p:nvSpPr>
          <p:spPr bwMode="auto">
            <a:xfrm>
              <a:off x="1383" y="1144"/>
              <a:ext cx="22"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28" name="Line 90"/>
            <p:cNvSpPr>
              <a:spLocks noChangeAspect="1" noChangeShapeType="1"/>
            </p:cNvSpPr>
            <p:nvPr/>
          </p:nvSpPr>
          <p:spPr bwMode="auto">
            <a:xfrm flipV="1">
              <a:off x="1405"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29" name="Freeform 91"/>
            <p:cNvSpPr>
              <a:spLocks noChangeAspect="1"/>
            </p:cNvSpPr>
            <p:nvPr/>
          </p:nvSpPr>
          <p:spPr bwMode="auto">
            <a:xfrm>
              <a:off x="1423" y="1063"/>
              <a:ext cx="21" cy="41"/>
            </a:xfrm>
            <a:custGeom>
              <a:avLst/>
              <a:gdLst>
                <a:gd name="T0" fmla="*/ 0 w 28"/>
                <a:gd name="T1" fmla="*/ 72 h 72"/>
                <a:gd name="T2" fmla="*/ 14 w 28"/>
                <a:gd name="T3" fmla="*/ 34 h 72"/>
                <a:gd name="T4" fmla="*/ 28 w 28"/>
                <a:gd name="T5" fmla="*/ 0 h 72"/>
              </a:gdLst>
              <a:ahLst/>
              <a:cxnLst>
                <a:cxn ang="0">
                  <a:pos x="T0" y="T1"/>
                </a:cxn>
                <a:cxn ang="0">
                  <a:pos x="T2" y="T3"/>
                </a:cxn>
                <a:cxn ang="0">
                  <a:pos x="T4" y="T5"/>
                </a:cxn>
              </a:cxnLst>
              <a:rect l="0" t="0" r="r" b="b"/>
              <a:pathLst>
                <a:path w="28" h="72">
                  <a:moveTo>
                    <a:pt x="0" y="72"/>
                  </a:moveTo>
                  <a:lnTo>
                    <a:pt x="14" y="3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30" name="Line 92"/>
            <p:cNvSpPr>
              <a:spLocks noChangeAspect="1" noChangeShapeType="1"/>
            </p:cNvSpPr>
            <p:nvPr/>
          </p:nvSpPr>
          <p:spPr bwMode="auto">
            <a:xfrm flipV="1">
              <a:off x="1444"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31" name="Line 93"/>
            <p:cNvSpPr>
              <a:spLocks noChangeAspect="1" noChangeShapeType="1"/>
            </p:cNvSpPr>
            <p:nvPr/>
          </p:nvSpPr>
          <p:spPr bwMode="auto">
            <a:xfrm flipV="1">
              <a:off x="1462"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32" name="Freeform 94"/>
            <p:cNvSpPr>
              <a:spLocks noChangeAspect="1"/>
            </p:cNvSpPr>
            <p:nvPr/>
          </p:nvSpPr>
          <p:spPr bwMode="auto">
            <a:xfrm>
              <a:off x="1480" y="945"/>
              <a:ext cx="22" cy="40"/>
            </a:xfrm>
            <a:custGeom>
              <a:avLst/>
              <a:gdLst>
                <a:gd name="T0" fmla="*/ 0 w 29"/>
                <a:gd name="T1" fmla="*/ 72 h 72"/>
                <a:gd name="T2" fmla="*/ 15 w 29"/>
                <a:gd name="T3" fmla="*/ 34 h 72"/>
                <a:gd name="T4" fmla="*/ 29 w 29"/>
                <a:gd name="T5" fmla="*/ 0 h 72"/>
              </a:gdLst>
              <a:ahLst/>
              <a:cxnLst>
                <a:cxn ang="0">
                  <a:pos x="T0" y="T1"/>
                </a:cxn>
                <a:cxn ang="0">
                  <a:pos x="T2" y="T3"/>
                </a:cxn>
                <a:cxn ang="0">
                  <a:pos x="T4" y="T5"/>
                </a:cxn>
              </a:cxnLst>
              <a:rect l="0" t="0" r="r" b="b"/>
              <a:pathLst>
                <a:path w="29" h="72">
                  <a:moveTo>
                    <a:pt x="0" y="72"/>
                  </a:moveTo>
                  <a:lnTo>
                    <a:pt x="15"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33" name="Line 95"/>
            <p:cNvSpPr>
              <a:spLocks noChangeAspect="1" noChangeShapeType="1"/>
            </p:cNvSpPr>
            <p:nvPr/>
          </p:nvSpPr>
          <p:spPr bwMode="auto">
            <a:xfrm flipV="1">
              <a:off x="1502"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34" name="Freeform 96"/>
            <p:cNvSpPr>
              <a:spLocks noChangeAspect="1"/>
            </p:cNvSpPr>
            <p:nvPr/>
          </p:nvSpPr>
          <p:spPr bwMode="auto">
            <a:xfrm>
              <a:off x="1520" y="872"/>
              <a:ext cx="22" cy="35"/>
            </a:xfrm>
            <a:custGeom>
              <a:avLst/>
              <a:gdLst>
                <a:gd name="T0" fmla="*/ 0 w 29"/>
                <a:gd name="T1" fmla="*/ 62 h 62"/>
                <a:gd name="T2" fmla="*/ 14 w 29"/>
                <a:gd name="T3" fmla="*/ 28 h 62"/>
                <a:gd name="T4" fmla="*/ 29 w 29"/>
                <a:gd name="T5" fmla="*/ 0 h 62"/>
              </a:gdLst>
              <a:ahLst/>
              <a:cxnLst>
                <a:cxn ang="0">
                  <a:pos x="T0" y="T1"/>
                </a:cxn>
                <a:cxn ang="0">
                  <a:pos x="T2" y="T3"/>
                </a:cxn>
                <a:cxn ang="0">
                  <a:pos x="T4" y="T5"/>
                </a:cxn>
              </a:cxnLst>
              <a:rect l="0" t="0" r="r" b="b"/>
              <a:pathLst>
                <a:path w="29" h="62">
                  <a:moveTo>
                    <a:pt x="0" y="62"/>
                  </a:moveTo>
                  <a:lnTo>
                    <a:pt x="14" y="28"/>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35" name="Line 97"/>
            <p:cNvSpPr>
              <a:spLocks noChangeAspect="1" noChangeShapeType="1"/>
            </p:cNvSpPr>
            <p:nvPr/>
          </p:nvSpPr>
          <p:spPr bwMode="auto">
            <a:xfrm flipV="1">
              <a:off x="1542"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36" name="Line 98"/>
            <p:cNvSpPr>
              <a:spLocks noChangeAspect="1" noChangeShapeType="1"/>
            </p:cNvSpPr>
            <p:nvPr/>
          </p:nvSpPr>
          <p:spPr bwMode="auto">
            <a:xfrm flipV="1">
              <a:off x="1560"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37" name="Freeform 99"/>
            <p:cNvSpPr>
              <a:spLocks noChangeAspect="1"/>
            </p:cNvSpPr>
            <p:nvPr/>
          </p:nvSpPr>
          <p:spPr bwMode="auto">
            <a:xfrm>
              <a:off x="1578" y="769"/>
              <a:ext cx="22" cy="33"/>
            </a:xfrm>
            <a:custGeom>
              <a:avLst/>
              <a:gdLst>
                <a:gd name="T0" fmla="*/ 0 w 29"/>
                <a:gd name="T1" fmla="*/ 58 h 58"/>
                <a:gd name="T2" fmla="*/ 14 w 29"/>
                <a:gd name="T3" fmla="*/ 29 h 58"/>
                <a:gd name="T4" fmla="*/ 29 w 29"/>
                <a:gd name="T5" fmla="*/ 0 h 58"/>
              </a:gdLst>
              <a:ahLst/>
              <a:cxnLst>
                <a:cxn ang="0">
                  <a:pos x="T0" y="T1"/>
                </a:cxn>
                <a:cxn ang="0">
                  <a:pos x="T2" y="T3"/>
                </a:cxn>
                <a:cxn ang="0">
                  <a:pos x="T4" y="T5"/>
                </a:cxn>
              </a:cxnLst>
              <a:rect l="0" t="0" r="r" b="b"/>
              <a:pathLst>
                <a:path w="29" h="58">
                  <a:moveTo>
                    <a:pt x="0" y="58"/>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38" name="Line 100"/>
            <p:cNvSpPr>
              <a:spLocks noChangeAspect="1" noChangeShapeType="1"/>
            </p:cNvSpPr>
            <p:nvPr/>
          </p:nvSpPr>
          <p:spPr bwMode="auto">
            <a:xfrm flipV="1">
              <a:off x="1600"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39" name="Freeform 101"/>
            <p:cNvSpPr>
              <a:spLocks noChangeAspect="1"/>
            </p:cNvSpPr>
            <p:nvPr/>
          </p:nvSpPr>
          <p:spPr bwMode="auto">
            <a:xfrm>
              <a:off x="1618" y="712"/>
              <a:ext cx="21" cy="27"/>
            </a:xfrm>
            <a:custGeom>
              <a:avLst/>
              <a:gdLst>
                <a:gd name="T0" fmla="*/ 0 w 28"/>
                <a:gd name="T1" fmla="*/ 48 h 48"/>
                <a:gd name="T2" fmla="*/ 14 w 28"/>
                <a:gd name="T3" fmla="*/ 24 h 48"/>
                <a:gd name="T4" fmla="*/ 28 w 28"/>
                <a:gd name="T5" fmla="*/ 0 h 48"/>
              </a:gdLst>
              <a:ahLst/>
              <a:cxnLst>
                <a:cxn ang="0">
                  <a:pos x="T0" y="T1"/>
                </a:cxn>
                <a:cxn ang="0">
                  <a:pos x="T2" y="T3"/>
                </a:cxn>
                <a:cxn ang="0">
                  <a:pos x="T4" y="T5"/>
                </a:cxn>
              </a:cxnLst>
              <a:rect l="0" t="0" r="r" b="b"/>
              <a:pathLst>
                <a:path w="28" h="48">
                  <a:moveTo>
                    <a:pt x="0" y="48"/>
                  </a:moveTo>
                  <a:lnTo>
                    <a:pt x="14" y="2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40" name="Freeform 102"/>
            <p:cNvSpPr>
              <a:spLocks noChangeAspect="1"/>
            </p:cNvSpPr>
            <p:nvPr/>
          </p:nvSpPr>
          <p:spPr bwMode="auto">
            <a:xfrm>
              <a:off x="1639" y="686"/>
              <a:ext cx="18" cy="26"/>
            </a:xfrm>
            <a:custGeom>
              <a:avLst/>
              <a:gdLst>
                <a:gd name="T0" fmla="*/ 0 w 24"/>
                <a:gd name="T1" fmla="*/ 47 h 47"/>
                <a:gd name="T2" fmla="*/ 10 w 24"/>
                <a:gd name="T3" fmla="*/ 24 h 47"/>
                <a:gd name="T4" fmla="*/ 24 w 24"/>
                <a:gd name="T5" fmla="*/ 0 h 47"/>
              </a:gdLst>
              <a:ahLst/>
              <a:cxnLst>
                <a:cxn ang="0">
                  <a:pos x="T0" y="T1"/>
                </a:cxn>
                <a:cxn ang="0">
                  <a:pos x="T2" y="T3"/>
                </a:cxn>
                <a:cxn ang="0">
                  <a:pos x="T4" y="T5"/>
                </a:cxn>
              </a:cxnLst>
              <a:rect l="0" t="0" r="r" b="b"/>
              <a:pathLst>
                <a:path w="24" h="47">
                  <a:moveTo>
                    <a:pt x="0" y="47"/>
                  </a:moveTo>
                  <a:lnTo>
                    <a:pt x="10" y="2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41" name="Freeform 103"/>
            <p:cNvSpPr>
              <a:spLocks noChangeAspect="1"/>
            </p:cNvSpPr>
            <p:nvPr/>
          </p:nvSpPr>
          <p:spPr bwMode="auto">
            <a:xfrm>
              <a:off x="1657" y="664"/>
              <a:ext cx="21" cy="22"/>
            </a:xfrm>
            <a:custGeom>
              <a:avLst/>
              <a:gdLst>
                <a:gd name="T0" fmla="*/ 0 w 29"/>
                <a:gd name="T1" fmla="*/ 39 h 39"/>
                <a:gd name="T2" fmla="*/ 15 w 29"/>
                <a:gd name="T3" fmla="*/ 19 h 39"/>
                <a:gd name="T4" fmla="*/ 29 w 29"/>
                <a:gd name="T5" fmla="*/ 0 h 39"/>
              </a:gdLst>
              <a:ahLst/>
              <a:cxnLst>
                <a:cxn ang="0">
                  <a:pos x="T0" y="T1"/>
                </a:cxn>
                <a:cxn ang="0">
                  <a:pos x="T2" y="T3"/>
                </a:cxn>
                <a:cxn ang="0">
                  <a:pos x="T4" y="T5"/>
                </a:cxn>
              </a:cxnLst>
              <a:rect l="0" t="0" r="r" b="b"/>
              <a:pathLst>
                <a:path w="29" h="39">
                  <a:moveTo>
                    <a:pt x="0" y="39"/>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42" name="Freeform 104"/>
            <p:cNvSpPr>
              <a:spLocks noChangeAspect="1"/>
            </p:cNvSpPr>
            <p:nvPr/>
          </p:nvSpPr>
          <p:spPr bwMode="auto">
            <a:xfrm>
              <a:off x="1678" y="643"/>
              <a:ext cx="18" cy="21"/>
            </a:xfrm>
            <a:custGeom>
              <a:avLst/>
              <a:gdLst>
                <a:gd name="T0" fmla="*/ 0 w 24"/>
                <a:gd name="T1" fmla="*/ 38 h 38"/>
                <a:gd name="T2" fmla="*/ 15 w 24"/>
                <a:gd name="T3" fmla="*/ 19 h 38"/>
                <a:gd name="T4" fmla="*/ 24 w 24"/>
                <a:gd name="T5" fmla="*/ 0 h 38"/>
              </a:gdLst>
              <a:ahLst/>
              <a:cxnLst>
                <a:cxn ang="0">
                  <a:pos x="T0" y="T1"/>
                </a:cxn>
                <a:cxn ang="0">
                  <a:pos x="T2" y="T3"/>
                </a:cxn>
                <a:cxn ang="0">
                  <a:pos x="T4" y="T5"/>
                </a:cxn>
              </a:cxnLst>
              <a:rect l="0" t="0" r="r" b="b"/>
              <a:pathLst>
                <a:path w="24" h="38">
                  <a:moveTo>
                    <a:pt x="0" y="38"/>
                  </a:moveTo>
                  <a:lnTo>
                    <a:pt x="15" y="19"/>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43" name="Freeform 105"/>
            <p:cNvSpPr>
              <a:spLocks noChangeAspect="1"/>
            </p:cNvSpPr>
            <p:nvPr/>
          </p:nvSpPr>
          <p:spPr bwMode="auto">
            <a:xfrm>
              <a:off x="1696" y="626"/>
              <a:ext cx="18" cy="17"/>
            </a:xfrm>
            <a:custGeom>
              <a:avLst/>
              <a:gdLst>
                <a:gd name="T0" fmla="*/ 0 w 24"/>
                <a:gd name="T1" fmla="*/ 29 h 29"/>
                <a:gd name="T2" fmla="*/ 10 w 24"/>
                <a:gd name="T3" fmla="*/ 14 h 29"/>
                <a:gd name="T4" fmla="*/ 24 w 24"/>
                <a:gd name="T5" fmla="*/ 0 h 29"/>
              </a:gdLst>
              <a:ahLst/>
              <a:cxnLst>
                <a:cxn ang="0">
                  <a:pos x="T0" y="T1"/>
                </a:cxn>
                <a:cxn ang="0">
                  <a:pos x="T2" y="T3"/>
                </a:cxn>
                <a:cxn ang="0">
                  <a:pos x="T4" y="T5"/>
                </a:cxn>
              </a:cxnLst>
              <a:rect l="0" t="0" r="r" b="b"/>
              <a:pathLst>
                <a:path w="24" h="29">
                  <a:moveTo>
                    <a:pt x="0" y="29"/>
                  </a:moveTo>
                  <a:lnTo>
                    <a:pt x="10" y="1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44" name="Freeform 106"/>
            <p:cNvSpPr>
              <a:spLocks noChangeAspect="1"/>
            </p:cNvSpPr>
            <p:nvPr/>
          </p:nvSpPr>
          <p:spPr bwMode="auto">
            <a:xfrm>
              <a:off x="1714" y="610"/>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45" name="Line 107"/>
            <p:cNvSpPr>
              <a:spLocks noChangeAspect="1" noChangeShapeType="1"/>
            </p:cNvSpPr>
            <p:nvPr/>
          </p:nvSpPr>
          <p:spPr bwMode="auto">
            <a:xfrm flipV="1">
              <a:off x="1736"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46" name="Freeform 108"/>
            <p:cNvSpPr>
              <a:spLocks noChangeAspect="1"/>
            </p:cNvSpPr>
            <p:nvPr/>
          </p:nvSpPr>
          <p:spPr bwMode="auto">
            <a:xfrm>
              <a:off x="1754" y="591"/>
              <a:ext cx="22" cy="8"/>
            </a:xfrm>
            <a:custGeom>
              <a:avLst/>
              <a:gdLst>
                <a:gd name="T0" fmla="*/ 0 w 29"/>
                <a:gd name="T1" fmla="*/ 14 h 14"/>
                <a:gd name="T2" fmla="*/ 14 w 29"/>
                <a:gd name="T3" fmla="*/ 4 h 14"/>
                <a:gd name="T4" fmla="*/ 29 w 29"/>
                <a:gd name="T5" fmla="*/ 0 h 14"/>
              </a:gdLst>
              <a:ahLst/>
              <a:cxnLst>
                <a:cxn ang="0">
                  <a:pos x="T0" y="T1"/>
                </a:cxn>
                <a:cxn ang="0">
                  <a:pos x="T2" y="T3"/>
                </a:cxn>
                <a:cxn ang="0">
                  <a:pos x="T4" y="T5"/>
                </a:cxn>
              </a:cxnLst>
              <a:rect l="0" t="0" r="r" b="b"/>
              <a:pathLst>
                <a:path w="29" h="14">
                  <a:moveTo>
                    <a:pt x="0" y="14"/>
                  </a:moveTo>
                  <a:lnTo>
                    <a:pt x="14" y="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47" name="Freeform 109"/>
            <p:cNvSpPr>
              <a:spLocks noChangeAspect="1"/>
            </p:cNvSpPr>
            <p:nvPr/>
          </p:nvSpPr>
          <p:spPr bwMode="auto">
            <a:xfrm>
              <a:off x="1776" y="586"/>
              <a:ext cx="18" cy="5"/>
            </a:xfrm>
            <a:custGeom>
              <a:avLst/>
              <a:gdLst>
                <a:gd name="T0" fmla="*/ 0 w 24"/>
                <a:gd name="T1" fmla="*/ 10 h 10"/>
                <a:gd name="T2" fmla="*/ 14 w 24"/>
                <a:gd name="T3" fmla="*/ 5 h 10"/>
                <a:gd name="T4" fmla="*/ 24 w 24"/>
                <a:gd name="T5" fmla="*/ 0 h 10"/>
              </a:gdLst>
              <a:ahLst/>
              <a:cxnLst>
                <a:cxn ang="0">
                  <a:pos x="T0" y="T1"/>
                </a:cxn>
                <a:cxn ang="0">
                  <a:pos x="T2" y="T3"/>
                </a:cxn>
                <a:cxn ang="0">
                  <a:pos x="T4" y="T5"/>
                </a:cxn>
              </a:cxnLst>
              <a:rect l="0" t="0" r="r" b="b"/>
              <a:pathLst>
                <a:path w="24" h="10">
                  <a:moveTo>
                    <a:pt x="0" y="10"/>
                  </a:moveTo>
                  <a:lnTo>
                    <a:pt x="14" y="5"/>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48" name="Freeform 110"/>
            <p:cNvSpPr>
              <a:spLocks noChangeAspect="1"/>
            </p:cNvSpPr>
            <p:nvPr/>
          </p:nvSpPr>
          <p:spPr bwMode="auto">
            <a:xfrm>
              <a:off x="1794" y="586"/>
              <a:ext cx="18" cy="0"/>
            </a:xfrm>
            <a:custGeom>
              <a:avLst/>
              <a:gdLst>
                <a:gd name="T0" fmla="*/ 0 w 24"/>
                <a:gd name="T1" fmla="*/ 9 w 24"/>
                <a:gd name="T2" fmla="*/ 24 w 24"/>
              </a:gdLst>
              <a:ahLst/>
              <a:cxnLst>
                <a:cxn ang="0">
                  <a:pos x="T0" y="0"/>
                </a:cxn>
                <a:cxn ang="0">
                  <a:pos x="T1" y="0"/>
                </a:cxn>
                <a:cxn ang="0">
                  <a:pos x="T2" y="0"/>
                </a:cxn>
              </a:cxnLst>
              <a:rect l="0" t="0" r="r" b="b"/>
              <a:pathLst>
                <a:path w="24">
                  <a:moveTo>
                    <a:pt x="0" y="0"/>
                  </a:moveTo>
                  <a:lnTo>
                    <a:pt x="9"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49" name="Freeform 111"/>
            <p:cNvSpPr>
              <a:spLocks noChangeAspect="1"/>
            </p:cNvSpPr>
            <p:nvPr/>
          </p:nvSpPr>
          <p:spPr bwMode="auto">
            <a:xfrm>
              <a:off x="1812" y="586"/>
              <a:ext cx="21" cy="0"/>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50" name="Freeform 112"/>
            <p:cNvSpPr>
              <a:spLocks noChangeAspect="1"/>
            </p:cNvSpPr>
            <p:nvPr/>
          </p:nvSpPr>
          <p:spPr bwMode="auto">
            <a:xfrm>
              <a:off x="1833" y="586"/>
              <a:ext cx="18" cy="5"/>
            </a:xfrm>
            <a:custGeom>
              <a:avLst/>
              <a:gdLst>
                <a:gd name="T0" fmla="*/ 0 w 24"/>
                <a:gd name="T1" fmla="*/ 0 h 10"/>
                <a:gd name="T2" fmla="*/ 10 w 24"/>
                <a:gd name="T3" fmla="*/ 5 h 10"/>
                <a:gd name="T4" fmla="*/ 24 w 24"/>
                <a:gd name="T5" fmla="*/ 10 h 10"/>
              </a:gdLst>
              <a:ahLst/>
              <a:cxnLst>
                <a:cxn ang="0">
                  <a:pos x="T0" y="T1"/>
                </a:cxn>
                <a:cxn ang="0">
                  <a:pos x="T2" y="T3"/>
                </a:cxn>
                <a:cxn ang="0">
                  <a:pos x="T4" y="T5"/>
                </a:cxn>
              </a:cxnLst>
              <a:rect l="0" t="0" r="r" b="b"/>
              <a:pathLst>
                <a:path w="24" h="10">
                  <a:moveTo>
                    <a:pt x="0" y="0"/>
                  </a:moveTo>
                  <a:lnTo>
                    <a:pt x="10" y="5"/>
                  </a:lnTo>
                  <a:lnTo>
                    <a:pt x="24"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51" name="Freeform 113"/>
            <p:cNvSpPr>
              <a:spLocks noChangeAspect="1"/>
            </p:cNvSpPr>
            <p:nvPr/>
          </p:nvSpPr>
          <p:spPr bwMode="auto">
            <a:xfrm>
              <a:off x="1851" y="591"/>
              <a:ext cx="22" cy="8"/>
            </a:xfrm>
            <a:custGeom>
              <a:avLst/>
              <a:gdLst>
                <a:gd name="T0" fmla="*/ 0 w 29"/>
                <a:gd name="T1" fmla="*/ 0 h 14"/>
                <a:gd name="T2" fmla="*/ 15 w 29"/>
                <a:gd name="T3" fmla="*/ 4 h 14"/>
                <a:gd name="T4" fmla="*/ 29 w 29"/>
                <a:gd name="T5" fmla="*/ 14 h 14"/>
              </a:gdLst>
              <a:ahLst/>
              <a:cxnLst>
                <a:cxn ang="0">
                  <a:pos x="T0" y="T1"/>
                </a:cxn>
                <a:cxn ang="0">
                  <a:pos x="T2" y="T3"/>
                </a:cxn>
                <a:cxn ang="0">
                  <a:pos x="T4" y="T5"/>
                </a:cxn>
              </a:cxnLst>
              <a:rect l="0" t="0" r="r" b="b"/>
              <a:pathLst>
                <a:path w="29" h="14">
                  <a:moveTo>
                    <a:pt x="0" y="0"/>
                  </a:moveTo>
                  <a:lnTo>
                    <a:pt x="15" y="4"/>
                  </a:lnTo>
                  <a:lnTo>
                    <a:pt x="29" y="1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52" name="Line 114"/>
            <p:cNvSpPr>
              <a:spLocks noChangeAspect="1" noChangeShapeType="1"/>
            </p:cNvSpPr>
            <p:nvPr/>
          </p:nvSpPr>
          <p:spPr bwMode="auto">
            <a:xfrm>
              <a:off x="1873"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53" name="Freeform 115"/>
            <p:cNvSpPr>
              <a:spLocks noChangeAspect="1"/>
            </p:cNvSpPr>
            <p:nvPr/>
          </p:nvSpPr>
          <p:spPr bwMode="auto">
            <a:xfrm>
              <a:off x="1891" y="610"/>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54" name="Freeform 116"/>
            <p:cNvSpPr>
              <a:spLocks noChangeAspect="1"/>
            </p:cNvSpPr>
            <p:nvPr/>
          </p:nvSpPr>
          <p:spPr bwMode="auto">
            <a:xfrm>
              <a:off x="1913" y="626"/>
              <a:ext cx="18" cy="17"/>
            </a:xfrm>
            <a:custGeom>
              <a:avLst/>
              <a:gdLst>
                <a:gd name="T0" fmla="*/ 0 w 24"/>
                <a:gd name="T1" fmla="*/ 0 h 29"/>
                <a:gd name="T2" fmla="*/ 14 w 24"/>
                <a:gd name="T3" fmla="*/ 14 h 29"/>
                <a:gd name="T4" fmla="*/ 24 w 24"/>
                <a:gd name="T5" fmla="*/ 29 h 29"/>
              </a:gdLst>
              <a:ahLst/>
              <a:cxnLst>
                <a:cxn ang="0">
                  <a:pos x="T0" y="T1"/>
                </a:cxn>
                <a:cxn ang="0">
                  <a:pos x="T2" y="T3"/>
                </a:cxn>
                <a:cxn ang="0">
                  <a:pos x="T4" y="T5"/>
                </a:cxn>
              </a:cxnLst>
              <a:rect l="0" t="0" r="r" b="b"/>
              <a:pathLst>
                <a:path w="24" h="29">
                  <a:moveTo>
                    <a:pt x="0" y="0"/>
                  </a:moveTo>
                  <a:lnTo>
                    <a:pt x="14" y="14"/>
                  </a:lnTo>
                  <a:lnTo>
                    <a:pt x="24"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55" name="Freeform 117"/>
            <p:cNvSpPr>
              <a:spLocks noChangeAspect="1"/>
            </p:cNvSpPr>
            <p:nvPr/>
          </p:nvSpPr>
          <p:spPr bwMode="auto">
            <a:xfrm>
              <a:off x="1931" y="643"/>
              <a:ext cx="18" cy="21"/>
            </a:xfrm>
            <a:custGeom>
              <a:avLst/>
              <a:gdLst>
                <a:gd name="T0" fmla="*/ 0 w 24"/>
                <a:gd name="T1" fmla="*/ 0 h 38"/>
                <a:gd name="T2" fmla="*/ 9 w 24"/>
                <a:gd name="T3" fmla="*/ 19 h 38"/>
                <a:gd name="T4" fmla="*/ 24 w 24"/>
                <a:gd name="T5" fmla="*/ 38 h 38"/>
              </a:gdLst>
              <a:ahLst/>
              <a:cxnLst>
                <a:cxn ang="0">
                  <a:pos x="T0" y="T1"/>
                </a:cxn>
                <a:cxn ang="0">
                  <a:pos x="T2" y="T3"/>
                </a:cxn>
                <a:cxn ang="0">
                  <a:pos x="T4" y="T5"/>
                </a:cxn>
              </a:cxnLst>
              <a:rect l="0" t="0" r="r" b="b"/>
              <a:pathLst>
                <a:path w="24" h="38">
                  <a:moveTo>
                    <a:pt x="0" y="0"/>
                  </a:moveTo>
                  <a:lnTo>
                    <a:pt x="9" y="19"/>
                  </a:lnTo>
                  <a:lnTo>
                    <a:pt x="24" y="3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56" name="Freeform 118"/>
            <p:cNvSpPr>
              <a:spLocks noChangeAspect="1"/>
            </p:cNvSpPr>
            <p:nvPr/>
          </p:nvSpPr>
          <p:spPr bwMode="auto">
            <a:xfrm>
              <a:off x="1949" y="664"/>
              <a:ext cx="21" cy="22"/>
            </a:xfrm>
            <a:custGeom>
              <a:avLst/>
              <a:gdLst>
                <a:gd name="T0" fmla="*/ 0 w 29"/>
                <a:gd name="T1" fmla="*/ 0 h 39"/>
                <a:gd name="T2" fmla="*/ 14 w 29"/>
                <a:gd name="T3" fmla="*/ 19 h 39"/>
                <a:gd name="T4" fmla="*/ 29 w 29"/>
                <a:gd name="T5" fmla="*/ 39 h 39"/>
              </a:gdLst>
              <a:ahLst/>
              <a:cxnLst>
                <a:cxn ang="0">
                  <a:pos x="T0" y="T1"/>
                </a:cxn>
                <a:cxn ang="0">
                  <a:pos x="T2" y="T3"/>
                </a:cxn>
                <a:cxn ang="0">
                  <a:pos x="T4" y="T5"/>
                </a:cxn>
              </a:cxnLst>
              <a:rect l="0" t="0" r="r" b="b"/>
              <a:pathLst>
                <a:path w="29" h="39">
                  <a:moveTo>
                    <a:pt x="0" y="0"/>
                  </a:moveTo>
                  <a:lnTo>
                    <a:pt x="14" y="19"/>
                  </a:lnTo>
                  <a:lnTo>
                    <a:pt x="29" y="3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57" name="Freeform 119"/>
            <p:cNvSpPr>
              <a:spLocks noChangeAspect="1"/>
            </p:cNvSpPr>
            <p:nvPr/>
          </p:nvSpPr>
          <p:spPr bwMode="auto">
            <a:xfrm>
              <a:off x="1970" y="686"/>
              <a:ext cx="18" cy="26"/>
            </a:xfrm>
            <a:custGeom>
              <a:avLst/>
              <a:gdLst>
                <a:gd name="T0" fmla="*/ 0 w 24"/>
                <a:gd name="T1" fmla="*/ 0 h 47"/>
                <a:gd name="T2" fmla="*/ 9 w 24"/>
                <a:gd name="T3" fmla="*/ 24 h 47"/>
                <a:gd name="T4" fmla="*/ 24 w 24"/>
                <a:gd name="T5" fmla="*/ 47 h 47"/>
              </a:gdLst>
              <a:ahLst/>
              <a:cxnLst>
                <a:cxn ang="0">
                  <a:pos x="T0" y="T1"/>
                </a:cxn>
                <a:cxn ang="0">
                  <a:pos x="T2" y="T3"/>
                </a:cxn>
                <a:cxn ang="0">
                  <a:pos x="T4" y="T5"/>
                </a:cxn>
              </a:cxnLst>
              <a:rect l="0" t="0" r="r" b="b"/>
              <a:pathLst>
                <a:path w="24" h="47">
                  <a:moveTo>
                    <a:pt x="0" y="0"/>
                  </a:moveTo>
                  <a:lnTo>
                    <a:pt x="9" y="24"/>
                  </a:lnTo>
                  <a:lnTo>
                    <a:pt x="24" y="4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58" name="Freeform 120"/>
            <p:cNvSpPr>
              <a:spLocks noChangeAspect="1"/>
            </p:cNvSpPr>
            <p:nvPr/>
          </p:nvSpPr>
          <p:spPr bwMode="auto">
            <a:xfrm>
              <a:off x="1988" y="712"/>
              <a:ext cx="21" cy="27"/>
            </a:xfrm>
            <a:custGeom>
              <a:avLst/>
              <a:gdLst>
                <a:gd name="T0" fmla="*/ 0 w 28"/>
                <a:gd name="T1" fmla="*/ 0 h 48"/>
                <a:gd name="T2" fmla="*/ 14 w 28"/>
                <a:gd name="T3" fmla="*/ 24 h 48"/>
                <a:gd name="T4" fmla="*/ 28 w 28"/>
                <a:gd name="T5" fmla="*/ 48 h 48"/>
              </a:gdLst>
              <a:ahLst/>
              <a:cxnLst>
                <a:cxn ang="0">
                  <a:pos x="T0" y="T1"/>
                </a:cxn>
                <a:cxn ang="0">
                  <a:pos x="T2" y="T3"/>
                </a:cxn>
                <a:cxn ang="0">
                  <a:pos x="T4" y="T5"/>
                </a:cxn>
              </a:cxnLst>
              <a:rect l="0" t="0" r="r" b="b"/>
              <a:pathLst>
                <a:path w="28" h="48">
                  <a:moveTo>
                    <a:pt x="0" y="0"/>
                  </a:moveTo>
                  <a:lnTo>
                    <a:pt x="14" y="24"/>
                  </a:lnTo>
                  <a:lnTo>
                    <a:pt x="28"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59" name="Line 121"/>
            <p:cNvSpPr>
              <a:spLocks noChangeAspect="1" noChangeShapeType="1"/>
            </p:cNvSpPr>
            <p:nvPr/>
          </p:nvSpPr>
          <p:spPr bwMode="auto">
            <a:xfrm>
              <a:off x="2009"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60" name="Freeform 122"/>
            <p:cNvSpPr>
              <a:spLocks noChangeAspect="1"/>
            </p:cNvSpPr>
            <p:nvPr/>
          </p:nvSpPr>
          <p:spPr bwMode="auto">
            <a:xfrm>
              <a:off x="2027" y="769"/>
              <a:ext cx="22" cy="33"/>
            </a:xfrm>
            <a:custGeom>
              <a:avLst/>
              <a:gdLst>
                <a:gd name="T0" fmla="*/ 0 w 29"/>
                <a:gd name="T1" fmla="*/ 0 h 58"/>
                <a:gd name="T2" fmla="*/ 15 w 29"/>
                <a:gd name="T3" fmla="*/ 29 h 58"/>
                <a:gd name="T4" fmla="*/ 29 w 29"/>
                <a:gd name="T5" fmla="*/ 58 h 58"/>
              </a:gdLst>
              <a:ahLst/>
              <a:cxnLst>
                <a:cxn ang="0">
                  <a:pos x="T0" y="T1"/>
                </a:cxn>
                <a:cxn ang="0">
                  <a:pos x="T2" y="T3"/>
                </a:cxn>
                <a:cxn ang="0">
                  <a:pos x="T4" y="T5"/>
                </a:cxn>
              </a:cxnLst>
              <a:rect l="0" t="0" r="r" b="b"/>
              <a:pathLst>
                <a:path w="29" h="58">
                  <a:moveTo>
                    <a:pt x="0" y="0"/>
                  </a:moveTo>
                  <a:lnTo>
                    <a:pt x="15"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61" name="Line 123"/>
            <p:cNvSpPr>
              <a:spLocks noChangeAspect="1" noChangeShapeType="1"/>
            </p:cNvSpPr>
            <p:nvPr/>
          </p:nvSpPr>
          <p:spPr bwMode="auto">
            <a:xfrm>
              <a:off x="2049"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62" name="Line 124"/>
            <p:cNvSpPr>
              <a:spLocks noChangeAspect="1" noChangeShapeType="1"/>
            </p:cNvSpPr>
            <p:nvPr/>
          </p:nvSpPr>
          <p:spPr bwMode="auto">
            <a:xfrm>
              <a:off x="2067"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63" name="Freeform 125"/>
            <p:cNvSpPr>
              <a:spLocks noChangeAspect="1"/>
            </p:cNvSpPr>
            <p:nvPr/>
          </p:nvSpPr>
          <p:spPr bwMode="auto">
            <a:xfrm>
              <a:off x="2085" y="872"/>
              <a:ext cx="22" cy="35"/>
            </a:xfrm>
            <a:custGeom>
              <a:avLst/>
              <a:gdLst>
                <a:gd name="T0" fmla="*/ 0 w 29"/>
                <a:gd name="T1" fmla="*/ 0 h 62"/>
                <a:gd name="T2" fmla="*/ 15 w 29"/>
                <a:gd name="T3" fmla="*/ 28 h 62"/>
                <a:gd name="T4" fmla="*/ 29 w 29"/>
                <a:gd name="T5" fmla="*/ 62 h 62"/>
              </a:gdLst>
              <a:ahLst/>
              <a:cxnLst>
                <a:cxn ang="0">
                  <a:pos x="T0" y="T1"/>
                </a:cxn>
                <a:cxn ang="0">
                  <a:pos x="T2" y="T3"/>
                </a:cxn>
                <a:cxn ang="0">
                  <a:pos x="T4" y="T5"/>
                </a:cxn>
              </a:cxnLst>
              <a:rect l="0" t="0" r="r" b="b"/>
              <a:pathLst>
                <a:path w="29" h="62">
                  <a:moveTo>
                    <a:pt x="0" y="0"/>
                  </a:moveTo>
                  <a:lnTo>
                    <a:pt x="15" y="28"/>
                  </a:lnTo>
                  <a:lnTo>
                    <a:pt x="29" y="6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64" name="Line 126"/>
            <p:cNvSpPr>
              <a:spLocks noChangeAspect="1" noChangeShapeType="1"/>
            </p:cNvSpPr>
            <p:nvPr/>
          </p:nvSpPr>
          <p:spPr bwMode="auto">
            <a:xfrm>
              <a:off x="2107"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65" name="Freeform 127"/>
            <p:cNvSpPr>
              <a:spLocks noChangeAspect="1"/>
            </p:cNvSpPr>
            <p:nvPr/>
          </p:nvSpPr>
          <p:spPr bwMode="auto">
            <a:xfrm>
              <a:off x="2125" y="945"/>
              <a:ext cx="22" cy="40"/>
            </a:xfrm>
            <a:custGeom>
              <a:avLst/>
              <a:gdLst>
                <a:gd name="T0" fmla="*/ 0 w 29"/>
                <a:gd name="T1" fmla="*/ 0 h 72"/>
                <a:gd name="T2" fmla="*/ 14 w 29"/>
                <a:gd name="T3" fmla="*/ 34 h 72"/>
                <a:gd name="T4" fmla="*/ 29 w 29"/>
                <a:gd name="T5" fmla="*/ 72 h 72"/>
              </a:gdLst>
              <a:ahLst/>
              <a:cxnLst>
                <a:cxn ang="0">
                  <a:pos x="T0" y="T1"/>
                </a:cxn>
                <a:cxn ang="0">
                  <a:pos x="T2" y="T3"/>
                </a:cxn>
                <a:cxn ang="0">
                  <a:pos x="T4" y="T5"/>
                </a:cxn>
              </a:cxnLst>
              <a:rect l="0" t="0" r="r" b="b"/>
              <a:pathLst>
                <a:path w="29" h="72">
                  <a:moveTo>
                    <a:pt x="0" y="0"/>
                  </a:moveTo>
                  <a:lnTo>
                    <a:pt x="14" y="34"/>
                  </a:lnTo>
                  <a:lnTo>
                    <a:pt x="29"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66" name="Line 128"/>
            <p:cNvSpPr>
              <a:spLocks noChangeAspect="1" noChangeShapeType="1"/>
            </p:cNvSpPr>
            <p:nvPr/>
          </p:nvSpPr>
          <p:spPr bwMode="auto">
            <a:xfrm>
              <a:off x="2147"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67" name="Line 129"/>
            <p:cNvSpPr>
              <a:spLocks noChangeAspect="1" noChangeShapeType="1"/>
            </p:cNvSpPr>
            <p:nvPr/>
          </p:nvSpPr>
          <p:spPr bwMode="auto">
            <a:xfrm>
              <a:off x="2165"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68" name="Freeform 130"/>
            <p:cNvSpPr>
              <a:spLocks noChangeAspect="1"/>
            </p:cNvSpPr>
            <p:nvPr/>
          </p:nvSpPr>
          <p:spPr bwMode="auto">
            <a:xfrm>
              <a:off x="2183" y="1063"/>
              <a:ext cx="21" cy="41"/>
            </a:xfrm>
            <a:custGeom>
              <a:avLst/>
              <a:gdLst>
                <a:gd name="T0" fmla="*/ 0 w 28"/>
                <a:gd name="T1" fmla="*/ 0 h 72"/>
                <a:gd name="T2" fmla="*/ 14 w 28"/>
                <a:gd name="T3" fmla="*/ 34 h 72"/>
                <a:gd name="T4" fmla="*/ 28 w 28"/>
                <a:gd name="T5" fmla="*/ 72 h 72"/>
              </a:gdLst>
              <a:ahLst/>
              <a:cxnLst>
                <a:cxn ang="0">
                  <a:pos x="T0" y="T1"/>
                </a:cxn>
                <a:cxn ang="0">
                  <a:pos x="T2" y="T3"/>
                </a:cxn>
                <a:cxn ang="0">
                  <a:pos x="T4" y="T5"/>
                </a:cxn>
              </a:cxnLst>
              <a:rect l="0" t="0" r="r" b="b"/>
              <a:pathLst>
                <a:path w="28" h="72">
                  <a:moveTo>
                    <a:pt x="0" y="0"/>
                  </a:moveTo>
                  <a:lnTo>
                    <a:pt x="14" y="34"/>
                  </a:lnTo>
                  <a:lnTo>
                    <a:pt x="28"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69" name="Line 131"/>
            <p:cNvSpPr>
              <a:spLocks noChangeAspect="1" noChangeShapeType="1"/>
            </p:cNvSpPr>
            <p:nvPr/>
          </p:nvSpPr>
          <p:spPr bwMode="auto">
            <a:xfrm>
              <a:off x="2204"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70" name="Freeform 132"/>
            <p:cNvSpPr>
              <a:spLocks noChangeAspect="1"/>
            </p:cNvSpPr>
            <p:nvPr/>
          </p:nvSpPr>
          <p:spPr bwMode="auto">
            <a:xfrm>
              <a:off x="2222" y="1144"/>
              <a:ext cx="22"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71" name="Freeform 133"/>
            <p:cNvSpPr>
              <a:spLocks noChangeAspect="1"/>
            </p:cNvSpPr>
            <p:nvPr/>
          </p:nvSpPr>
          <p:spPr bwMode="auto">
            <a:xfrm>
              <a:off x="2244" y="1182"/>
              <a:ext cx="18" cy="40"/>
            </a:xfrm>
            <a:custGeom>
              <a:avLst/>
              <a:gdLst>
                <a:gd name="T0" fmla="*/ 0 w 24"/>
                <a:gd name="T1" fmla="*/ 0 h 72"/>
                <a:gd name="T2" fmla="*/ 10 w 24"/>
                <a:gd name="T3" fmla="*/ 34 h 72"/>
                <a:gd name="T4" fmla="*/ 24 w 24"/>
                <a:gd name="T5" fmla="*/ 72 h 72"/>
              </a:gdLst>
              <a:ahLst/>
              <a:cxnLst>
                <a:cxn ang="0">
                  <a:pos x="T0" y="T1"/>
                </a:cxn>
                <a:cxn ang="0">
                  <a:pos x="T2" y="T3"/>
                </a:cxn>
                <a:cxn ang="0">
                  <a:pos x="T4" y="T5"/>
                </a:cxn>
              </a:cxnLst>
              <a:rect l="0" t="0" r="r" b="b"/>
              <a:pathLst>
                <a:path w="24" h="72">
                  <a:moveTo>
                    <a:pt x="0" y="0"/>
                  </a:moveTo>
                  <a:lnTo>
                    <a:pt x="10" y="34"/>
                  </a:lnTo>
                  <a:lnTo>
                    <a:pt x="24"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72" name="Freeform 134"/>
            <p:cNvSpPr>
              <a:spLocks noChangeAspect="1"/>
            </p:cNvSpPr>
            <p:nvPr/>
          </p:nvSpPr>
          <p:spPr bwMode="auto">
            <a:xfrm>
              <a:off x="2262" y="1222"/>
              <a:ext cx="21"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73" name="Line 135"/>
            <p:cNvSpPr>
              <a:spLocks noChangeAspect="1" noChangeShapeType="1"/>
            </p:cNvSpPr>
            <p:nvPr/>
          </p:nvSpPr>
          <p:spPr bwMode="auto">
            <a:xfrm>
              <a:off x="2283"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74" name="Line 136"/>
            <p:cNvSpPr>
              <a:spLocks noChangeAspect="1" noChangeShapeType="1"/>
            </p:cNvSpPr>
            <p:nvPr/>
          </p:nvSpPr>
          <p:spPr bwMode="auto">
            <a:xfrm>
              <a:off x="2301"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75" name="Freeform 137"/>
            <p:cNvSpPr>
              <a:spLocks noChangeAspect="1"/>
            </p:cNvSpPr>
            <p:nvPr/>
          </p:nvSpPr>
          <p:spPr bwMode="auto">
            <a:xfrm>
              <a:off x="2319" y="1336"/>
              <a:ext cx="22" cy="38"/>
            </a:xfrm>
            <a:custGeom>
              <a:avLst/>
              <a:gdLst>
                <a:gd name="T0" fmla="*/ 0 w 29"/>
                <a:gd name="T1" fmla="*/ 0 h 67"/>
                <a:gd name="T2" fmla="*/ 14 w 29"/>
                <a:gd name="T3" fmla="*/ 33 h 67"/>
                <a:gd name="T4" fmla="*/ 29 w 29"/>
                <a:gd name="T5" fmla="*/ 67 h 67"/>
              </a:gdLst>
              <a:ahLst/>
              <a:cxnLst>
                <a:cxn ang="0">
                  <a:pos x="T0" y="T1"/>
                </a:cxn>
                <a:cxn ang="0">
                  <a:pos x="T2" y="T3"/>
                </a:cxn>
                <a:cxn ang="0">
                  <a:pos x="T4" y="T5"/>
                </a:cxn>
              </a:cxnLst>
              <a:rect l="0" t="0" r="r" b="b"/>
              <a:pathLst>
                <a:path w="29" h="67">
                  <a:moveTo>
                    <a:pt x="0" y="0"/>
                  </a:moveTo>
                  <a:lnTo>
                    <a:pt x="14" y="33"/>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76" name="Line 138"/>
            <p:cNvSpPr>
              <a:spLocks noChangeAspect="1" noChangeShapeType="1"/>
            </p:cNvSpPr>
            <p:nvPr/>
          </p:nvSpPr>
          <p:spPr bwMode="auto">
            <a:xfrm>
              <a:off x="2341"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77" name="Freeform 139"/>
            <p:cNvSpPr>
              <a:spLocks noChangeAspect="1"/>
            </p:cNvSpPr>
            <p:nvPr/>
          </p:nvSpPr>
          <p:spPr bwMode="auto">
            <a:xfrm>
              <a:off x="2359" y="1409"/>
              <a:ext cx="22" cy="32"/>
            </a:xfrm>
            <a:custGeom>
              <a:avLst/>
              <a:gdLst>
                <a:gd name="T0" fmla="*/ 0 w 29"/>
                <a:gd name="T1" fmla="*/ 0 h 58"/>
                <a:gd name="T2" fmla="*/ 14 w 29"/>
                <a:gd name="T3" fmla="*/ 29 h 58"/>
                <a:gd name="T4" fmla="*/ 29 w 29"/>
                <a:gd name="T5" fmla="*/ 58 h 58"/>
              </a:gdLst>
              <a:ahLst/>
              <a:cxnLst>
                <a:cxn ang="0">
                  <a:pos x="T0" y="T1"/>
                </a:cxn>
                <a:cxn ang="0">
                  <a:pos x="T2" y="T3"/>
                </a:cxn>
                <a:cxn ang="0">
                  <a:pos x="T4" y="T5"/>
                </a:cxn>
              </a:cxnLst>
              <a:rect l="0" t="0" r="r" b="b"/>
              <a:pathLst>
                <a:path w="29" h="58">
                  <a:moveTo>
                    <a:pt x="0" y="0"/>
                  </a:moveTo>
                  <a:lnTo>
                    <a:pt x="14"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78" name="Line 140"/>
            <p:cNvSpPr>
              <a:spLocks noChangeAspect="1" noChangeShapeType="1"/>
            </p:cNvSpPr>
            <p:nvPr/>
          </p:nvSpPr>
          <p:spPr bwMode="auto">
            <a:xfrm>
              <a:off x="2381"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79" name="Line 141"/>
            <p:cNvSpPr>
              <a:spLocks noChangeAspect="1" noChangeShapeType="1"/>
            </p:cNvSpPr>
            <p:nvPr/>
          </p:nvSpPr>
          <p:spPr bwMode="auto">
            <a:xfrm>
              <a:off x="2399"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80" name="Freeform 142"/>
            <p:cNvSpPr>
              <a:spLocks noChangeAspect="1"/>
            </p:cNvSpPr>
            <p:nvPr/>
          </p:nvSpPr>
          <p:spPr bwMode="auto">
            <a:xfrm>
              <a:off x="2416" y="1506"/>
              <a:ext cx="22" cy="30"/>
            </a:xfrm>
            <a:custGeom>
              <a:avLst/>
              <a:gdLst>
                <a:gd name="T0" fmla="*/ 0 w 29"/>
                <a:gd name="T1" fmla="*/ 0 h 53"/>
                <a:gd name="T2" fmla="*/ 15 w 29"/>
                <a:gd name="T3" fmla="*/ 29 h 53"/>
                <a:gd name="T4" fmla="*/ 29 w 29"/>
                <a:gd name="T5" fmla="*/ 53 h 53"/>
              </a:gdLst>
              <a:ahLst/>
              <a:cxnLst>
                <a:cxn ang="0">
                  <a:pos x="T0" y="T1"/>
                </a:cxn>
                <a:cxn ang="0">
                  <a:pos x="T2" y="T3"/>
                </a:cxn>
                <a:cxn ang="0">
                  <a:pos x="T4" y="T5"/>
                </a:cxn>
              </a:cxnLst>
              <a:rect l="0" t="0" r="r" b="b"/>
              <a:pathLst>
                <a:path w="29" h="53">
                  <a:moveTo>
                    <a:pt x="0" y="0"/>
                  </a:moveTo>
                  <a:lnTo>
                    <a:pt x="15" y="29"/>
                  </a:lnTo>
                  <a:lnTo>
                    <a:pt x="29" y="5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81" name="Line 143"/>
            <p:cNvSpPr>
              <a:spLocks noChangeAspect="1" noChangeShapeType="1"/>
            </p:cNvSpPr>
            <p:nvPr/>
          </p:nvSpPr>
          <p:spPr bwMode="auto">
            <a:xfrm>
              <a:off x="2438"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82" name="Freeform 144"/>
            <p:cNvSpPr>
              <a:spLocks noChangeAspect="1"/>
            </p:cNvSpPr>
            <p:nvPr/>
          </p:nvSpPr>
          <p:spPr bwMode="auto">
            <a:xfrm>
              <a:off x="2456" y="1566"/>
              <a:ext cx="22" cy="27"/>
            </a:xfrm>
            <a:custGeom>
              <a:avLst/>
              <a:gdLst>
                <a:gd name="T0" fmla="*/ 0 w 29"/>
                <a:gd name="T1" fmla="*/ 0 h 48"/>
                <a:gd name="T2" fmla="*/ 15 w 29"/>
                <a:gd name="T3" fmla="*/ 24 h 48"/>
                <a:gd name="T4" fmla="*/ 29 w 29"/>
                <a:gd name="T5" fmla="*/ 48 h 48"/>
              </a:gdLst>
              <a:ahLst/>
              <a:cxnLst>
                <a:cxn ang="0">
                  <a:pos x="T0" y="T1"/>
                </a:cxn>
                <a:cxn ang="0">
                  <a:pos x="T2" y="T3"/>
                </a:cxn>
                <a:cxn ang="0">
                  <a:pos x="T4" y="T5"/>
                </a:cxn>
              </a:cxnLst>
              <a:rect l="0" t="0" r="r" b="b"/>
              <a:pathLst>
                <a:path w="29" h="48">
                  <a:moveTo>
                    <a:pt x="0" y="0"/>
                  </a:moveTo>
                  <a:lnTo>
                    <a:pt x="15" y="24"/>
                  </a:lnTo>
                  <a:lnTo>
                    <a:pt x="29"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83" name="Line 145"/>
            <p:cNvSpPr>
              <a:spLocks noChangeAspect="1" noChangeShapeType="1"/>
            </p:cNvSpPr>
            <p:nvPr/>
          </p:nvSpPr>
          <p:spPr bwMode="auto">
            <a:xfrm>
              <a:off x="2478"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84" name="Freeform 146"/>
            <p:cNvSpPr>
              <a:spLocks noChangeAspect="1"/>
            </p:cNvSpPr>
            <p:nvPr/>
          </p:nvSpPr>
          <p:spPr bwMode="auto">
            <a:xfrm>
              <a:off x="2496" y="1617"/>
              <a:ext cx="22" cy="24"/>
            </a:xfrm>
            <a:custGeom>
              <a:avLst/>
              <a:gdLst>
                <a:gd name="T0" fmla="*/ 0 w 29"/>
                <a:gd name="T1" fmla="*/ 0 h 43"/>
                <a:gd name="T2" fmla="*/ 14 w 29"/>
                <a:gd name="T3" fmla="*/ 19 h 43"/>
                <a:gd name="T4" fmla="*/ 29 w 29"/>
                <a:gd name="T5" fmla="*/ 43 h 43"/>
              </a:gdLst>
              <a:ahLst/>
              <a:cxnLst>
                <a:cxn ang="0">
                  <a:pos x="T0" y="T1"/>
                </a:cxn>
                <a:cxn ang="0">
                  <a:pos x="T2" y="T3"/>
                </a:cxn>
                <a:cxn ang="0">
                  <a:pos x="T4" y="T5"/>
                </a:cxn>
              </a:cxnLst>
              <a:rect l="0" t="0" r="r" b="b"/>
              <a:pathLst>
                <a:path w="29" h="43">
                  <a:moveTo>
                    <a:pt x="0" y="0"/>
                  </a:moveTo>
                  <a:lnTo>
                    <a:pt x="14" y="19"/>
                  </a:lnTo>
                  <a:lnTo>
                    <a:pt x="29" y="4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85" name="Line 147"/>
            <p:cNvSpPr>
              <a:spLocks noChangeAspect="1" noChangeShapeType="1"/>
            </p:cNvSpPr>
            <p:nvPr/>
          </p:nvSpPr>
          <p:spPr bwMode="auto">
            <a:xfrm>
              <a:off x="2518"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86" name="Line 148"/>
            <p:cNvSpPr>
              <a:spLocks noChangeAspect="1" noChangeShapeType="1"/>
            </p:cNvSpPr>
            <p:nvPr/>
          </p:nvSpPr>
          <p:spPr bwMode="auto">
            <a:xfrm>
              <a:off x="2536"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87" name="Freeform 149"/>
            <p:cNvSpPr>
              <a:spLocks noChangeAspect="1"/>
            </p:cNvSpPr>
            <p:nvPr/>
          </p:nvSpPr>
          <p:spPr bwMode="auto">
            <a:xfrm>
              <a:off x="2554" y="1686"/>
              <a:ext cx="21" cy="20"/>
            </a:xfrm>
            <a:custGeom>
              <a:avLst/>
              <a:gdLst>
                <a:gd name="T0" fmla="*/ 0 w 29"/>
                <a:gd name="T1" fmla="*/ 0 h 34"/>
                <a:gd name="T2" fmla="*/ 14 w 29"/>
                <a:gd name="T3" fmla="*/ 20 h 34"/>
                <a:gd name="T4" fmla="*/ 29 w 29"/>
                <a:gd name="T5" fmla="*/ 34 h 34"/>
              </a:gdLst>
              <a:ahLst/>
              <a:cxnLst>
                <a:cxn ang="0">
                  <a:pos x="T0" y="T1"/>
                </a:cxn>
                <a:cxn ang="0">
                  <a:pos x="T2" y="T3"/>
                </a:cxn>
                <a:cxn ang="0">
                  <a:pos x="T4" y="T5"/>
                </a:cxn>
              </a:cxnLst>
              <a:rect l="0" t="0" r="r" b="b"/>
              <a:pathLst>
                <a:path w="29" h="34">
                  <a:moveTo>
                    <a:pt x="0" y="0"/>
                  </a:moveTo>
                  <a:lnTo>
                    <a:pt x="14" y="20"/>
                  </a:lnTo>
                  <a:lnTo>
                    <a:pt x="29" y="3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88" name="Line 150"/>
            <p:cNvSpPr>
              <a:spLocks noChangeAspect="1" noChangeShapeType="1"/>
            </p:cNvSpPr>
            <p:nvPr/>
          </p:nvSpPr>
          <p:spPr bwMode="auto">
            <a:xfrm>
              <a:off x="2575"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89" name="Freeform 151"/>
            <p:cNvSpPr>
              <a:spLocks noChangeAspect="1"/>
            </p:cNvSpPr>
            <p:nvPr/>
          </p:nvSpPr>
          <p:spPr bwMode="auto">
            <a:xfrm>
              <a:off x="2593" y="1725"/>
              <a:ext cx="21" cy="15"/>
            </a:xfrm>
            <a:custGeom>
              <a:avLst/>
              <a:gdLst>
                <a:gd name="T0" fmla="*/ 0 w 28"/>
                <a:gd name="T1" fmla="*/ 0 h 28"/>
                <a:gd name="T2" fmla="*/ 14 w 28"/>
                <a:gd name="T3" fmla="*/ 14 h 28"/>
                <a:gd name="T4" fmla="*/ 28 w 28"/>
                <a:gd name="T5" fmla="*/ 28 h 28"/>
              </a:gdLst>
              <a:ahLst/>
              <a:cxnLst>
                <a:cxn ang="0">
                  <a:pos x="T0" y="T1"/>
                </a:cxn>
                <a:cxn ang="0">
                  <a:pos x="T2" y="T3"/>
                </a:cxn>
                <a:cxn ang="0">
                  <a:pos x="T4" y="T5"/>
                </a:cxn>
              </a:cxnLst>
              <a:rect l="0" t="0" r="r" b="b"/>
              <a:pathLst>
                <a:path w="28" h="28">
                  <a:moveTo>
                    <a:pt x="0" y="0"/>
                  </a:moveTo>
                  <a:lnTo>
                    <a:pt x="14" y="14"/>
                  </a:lnTo>
                  <a:lnTo>
                    <a:pt x="28" y="2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90" name="Line 152"/>
            <p:cNvSpPr>
              <a:spLocks noChangeAspect="1" noChangeShapeType="1"/>
            </p:cNvSpPr>
            <p:nvPr/>
          </p:nvSpPr>
          <p:spPr bwMode="auto">
            <a:xfrm>
              <a:off x="2614"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91" name="Freeform 153"/>
            <p:cNvSpPr>
              <a:spLocks noChangeAspect="1"/>
            </p:cNvSpPr>
            <p:nvPr/>
          </p:nvSpPr>
          <p:spPr bwMode="auto">
            <a:xfrm>
              <a:off x="2632" y="1757"/>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92" name="Line 154"/>
            <p:cNvSpPr>
              <a:spLocks noChangeAspect="1" noChangeShapeType="1"/>
            </p:cNvSpPr>
            <p:nvPr/>
          </p:nvSpPr>
          <p:spPr bwMode="auto">
            <a:xfrm>
              <a:off x="2654"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93" name="Line 155"/>
            <p:cNvSpPr>
              <a:spLocks noChangeAspect="1" noChangeShapeType="1"/>
            </p:cNvSpPr>
            <p:nvPr/>
          </p:nvSpPr>
          <p:spPr bwMode="auto">
            <a:xfrm>
              <a:off x="2672"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94" name="Freeform 156"/>
            <p:cNvSpPr>
              <a:spLocks noChangeAspect="1"/>
            </p:cNvSpPr>
            <p:nvPr/>
          </p:nvSpPr>
          <p:spPr bwMode="auto">
            <a:xfrm>
              <a:off x="2690" y="1797"/>
              <a:ext cx="22" cy="11"/>
            </a:xfrm>
            <a:custGeom>
              <a:avLst/>
              <a:gdLst>
                <a:gd name="T0" fmla="*/ 0 w 29"/>
                <a:gd name="T1" fmla="*/ 0 h 19"/>
                <a:gd name="T2" fmla="*/ 14 w 29"/>
                <a:gd name="T3" fmla="*/ 10 h 19"/>
                <a:gd name="T4" fmla="*/ 29 w 29"/>
                <a:gd name="T5" fmla="*/ 19 h 19"/>
              </a:gdLst>
              <a:ahLst/>
              <a:cxnLst>
                <a:cxn ang="0">
                  <a:pos x="T0" y="T1"/>
                </a:cxn>
                <a:cxn ang="0">
                  <a:pos x="T2" y="T3"/>
                </a:cxn>
                <a:cxn ang="0">
                  <a:pos x="T4" y="T5"/>
                </a:cxn>
              </a:cxnLst>
              <a:rect l="0" t="0" r="r" b="b"/>
              <a:pathLst>
                <a:path w="29" h="19">
                  <a:moveTo>
                    <a:pt x="0" y="0"/>
                  </a:moveTo>
                  <a:lnTo>
                    <a:pt x="14" y="10"/>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95" name="Line 157"/>
            <p:cNvSpPr>
              <a:spLocks noChangeAspect="1" noChangeShapeType="1"/>
            </p:cNvSpPr>
            <p:nvPr/>
          </p:nvSpPr>
          <p:spPr bwMode="auto">
            <a:xfrm>
              <a:off x="2712"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96" name="Freeform 158"/>
            <p:cNvSpPr>
              <a:spLocks noChangeAspect="1"/>
            </p:cNvSpPr>
            <p:nvPr/>
          </p:nvSpPr>
          <p:spPr bwMode="auto">
            <a:xfrm>
              <a:off x="2730" y="1819"/>
              <a:ext cx="22" cy="11"/>
            </a:xfrm>
            <a:custGeom>
              <a:avLst/>
              <a:gdLst>
                <a:gd name="T0" fmla="*/ 0 w 29"/>
                <a:gd name="T1" fmla="*/ 0 h 19"/>
                <a:gd name="T2" fmla="*/ 14 w 29"/>
                <a:gd name="T3" fmla="*/ 9 h 19"/>
                <a:gd name="T4" fmla="*/ 29 w 29"/>
                <a:gd name="T5" fmla="*/ 19 h 19"/>
              </a:gdLst>
              <a:ahLst/>
              <a:cxnLst>
                <a:cxn ang="0">
                  <a:pos x="T0" y="T1"/>
                </a:cxn>
                <a:cxn ang="0">
                  <a:pos x="T2" y="T3"/>
                </a:cxn>
                <a:cxn ang="0">
                  <a:pos x="T4" y="T5"/>
                </a:cxn>
              </a:cxnLst>
              <a:rect l="0" t="0" r="r" b="b"/>
              <a:pathLst>
                <a:path w="29" h="19">
                  <a:moveTo>
                    <a:pt x="0" y="0"/>
                  </a:moveTo>
                  <a:lnTo>
                    <a:pt x="14" y="9"/>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97" name="Line 159"/>
            <p:cNvSpPr>
              <a:spLocks noChangeAspect="1" noChangeShapeType="1"/>
            </p:cNvSpPr>
            <p:nvPr/>
          </p:nvSpPr>
          <p:spPr bwMode="auto">
            <a:xfrm>
              <a:off x="2752"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98" name="Line 160"/>
            <p:cNvSpPr>
              <a:spLocks noChangeAspect="1" noChangeShapeType="1"/>
            </p:cNvSpPr>
            <p:nvPr/>
          </p:nvSpPr>
          <p:spPr bwMode="auto">
            <a:xfrm>
              <a:off x="2770"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99" name="Freeform 161"/>
            <p:cNvSpPr>
              <a:spLocks noChangeAspect="1"/>
            </p:cNvSpPr>
            <p:nvPr/>
          </p:nvSpPr>
          <p:spPr bwMode="auto">
            <a:xfrm>
              <a:off x="2788" y="1846"/>
              <a:ext cx="21" cy="5"/>
            </a:xfrm>
            <a:custGeom>
              <a:avLst/>
              <a:gdLst>
                <a:gd name="T0" fmla="*/ 0 w 28"/>
                <a:gd name="T1" fmla="*/ 0 h 9"/>
                <a:gd name="T2" fmla="*/ 14 w 28"/>
                <a:gd name="T3" fmla="*/ 4 h 9"/>
                <a:gd name="T4" fmla="*/ 28 w 28"/>
                <a:gd name="T5" fmla="*/ 9 h 9"/>
              </a:gdLst>
              <a:ahLst/>
              <a:cxnLst>
                <a:cxn ang="0">
                  <a:pos x="T0" y="T1"/>
                </a:cxn>
                <a:cxn ang="0">
                  <a:pos x="T2" y="T3"/>
                </a:cxn>
                <a:cxn ang="0">
                  <a:pos x="T4" y="T5"/>
                </a:cxn>
              </a:cxnLst>
              <a:rect l="0" t="0" r="r" b="b"/>
              <a:pathLst>
                <a:path w="28" h="9">
                  <a:moveTo>
                    <a:pt x="0" y="0"/>
                  </a:moveTo>
                  <a:lnTo>
                    <a:pt x="14" y="4"/>
                  </a:lnTo>
                  <a:lnTo>
                    <a:pt x="28"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00" name="Line 162"/>
            <p:cNvSpPr>
              <a:spLocks noChangeAspect="1" noChangeShapeType="1"/>
            </p:cNvSpPr>
            <p:nvPr/>
          </p:nvSpPr>
          <p:spPr bwMode="auto">
            <a:xfrm>
              <a:off x="2809"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01" name="Freeform 163"/>
            <p:cNvSpPr>
              <a:spLocks noChangeAspect="1"/>
            </p:cNvSpPr>
            <p:nvPr/>
          </p:nvSpPr>
          <p:spPr bwMode="auto">
            <a:xfrm>
              <a:off x="2827" y="1857"/>
              <a:ext cx="22" cy="5"/>
            </a:xfrm>
            <a:custGeom>
              <a:avLst/>
              <a:gdLst>
                <a:gd name="T0" fmla="*/ 0 w 29"/>
                <a:gd name="T1" fmla="*/ 0 h 9"/>
                <a:gd name="T2" fmla="*/ 15 w 29"/>
                <a:gd name="T3" fmla="*/ 5 h 9"/>
                <a:gd name="T4" fmla="*/ 29 w 29"/>
                <a:gd name="T5" fmla="*/ 9 h 9"/>
              </a:gdLst>
              <a:ahLst/>
              <a:cxnLst>
                <a:cxn ang="0">
                  <a:pos x="T0" y="T1"/>
                </a:cxn>
                <a:cxn ang="0">
                  <a:pos x="T2" y="T3"/>
                </a:cxn>
                <a:cxn ang="0">
                  <a:pos x="T4" y="T5"/>
                </a:cxn>
              </a:cxnLst>
              <a:rect l="0" t="0" r="r" b="b"/>
              <a:pathLst>
                <a:path w="29" h="9">
                  <a:moveTo>
                    <a:pt x="0" y="0"/>
                  </a:moveTo>
                  <a:lnTo>
                    <a:pt x="15" y="5"/>
                  </a:lnTo>
                  <a:lnTo>
                    <a:pt x="29"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02" name="Line 164"/>
            <p:cNvSpPr>
              <a:spLocks noChangeAspect="1" noChangeShapeType="1"/>
            </p:cNvSpPr>
            <p:nvPr/>
          </p:nvSpPr>
          <p:spPr bwMode="auto">
            <a:xfrm>
              <a:off x="2849"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03" name="Freeform 165"/>
            <p:cNvSpPr>
              <a:spLocks noChangeAspect="1"/>
            </p:cNvSpPr>
            <p:nvPr/>
          </p:nvSpPr>
          <p:spPr bwMode="auto">
            <a:xfrm>
              <a:off x="2867" y="1868"/>
              <a:ext cx="21" cy="5"/>
            </a:xfrm>
            <a:custGeom>
              <a:avLst/>
              <a:gdLst>
                <a:gd name="T0" fmla="*/ 0 w 29"/>
                <a:gd name="T1" fmla="*/ 0 h 10"/>
                <a:gd name="T2" fmla="*/ 14 w 29"/>
                <a:gd name="T3" fmla="*/ 5 h 10"/>
                <a:gd name="T4" fmla="*/ 29 w 29"/>
                <a:gd name="T5" fmla="*/ 10 h 10"/>
              </a:gdLst>
              <a:ahLst/>
              <a:cxnLst>
                <a:cxn ang="0">
                  <a:pos x="T0" y="T1"/>
                </a:cxn>
                <a:cxn ang="0">
                  <a:pos x="T2" y="T3"/>
                </a:cxn>
                <a:cxn ang="0">
                  <a:pos x="T4" y="T5"/>
                </a:cxn>
              </a:cxnLst>
              <a:rect l="0" t="0" r="r" b="b"/>
              <a:pathLst>
                <a:path w="29" h="10">
                  <a:moveTo>
                    <a:pt x="0" y="0"/>
                  </a:moveTo>
                  <a:lnTo>
                    <a:pt x="14" y="5"/>
                  </a:lnTo>
                  <a:lnTo>
                    <a:pt x="29"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04" name="Line 166"/>
            <p:cNvSpPr>
              <a:spLocks noChangeAspect="1" noChangeShapeType="1"/>
            </p:cNvSpPr>
            <p:nvPr/>
          </p:nvSpPr>
          <p:spPr bwMode="auto">
            <a:xfrm>
              <a:off x="2888"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05" name="Line 167"/>
            <p:cNvSpPr>
              <a:spLocks noChangeAspect="1" noChangeShapeType="1"/>
            </p:cNvSpPr>
            <p:nvPr/>
          </p:nvSpPr>
          <p:spPr bwMode="auto">
            <a:xfrm>
              <a:off x="2906"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06" name="Freeform 168"/>
            <p:cNvSpPr>
              <a:spLocks noChangeAspect="1"/>
            </p:cNvSpPr>
            <p:nvPr/>
          </p:nvSpPr>
          <p:spPr bwMode="auto">
            <a:xfrm>
              <a:off x="2924" y="1881"/>
              <a:ext cx="22" cy="3"/>
            </a:xfrm>
            <a:custGeom>
              <a:avLst/>
              <a:gdLst>
                <a:gd name="T0" fmla="*/ 0 w 29"/>
                <a:gd name="T1" fmla="*/ 0 h 5"/>
                <a:gd name="T2" fmla="*/ 14 w 29"/>
                <a:gd name="T3" fmla="*/ 5 h 5"/>
                <a:gd name="T4" fmla="*/ 29 w 29"/>
                <a:gd name="T5" fmla="*/ 5 h 5"/>
              </a:gdLst>
              <a:ahLst/>
              <a:cxnLst>
                <a:cxn ang="0">
                  <a:pos x="T0" y="T1"/>
                </a:cxn>
                <a:cxn ang="0">
                  <a:pos x="T2" y="T3"/>
                </a:cxn>
                <a:cxn ang="0">
                  <a:pos x="T4" y="T5"/>
                </a:cxn>
              </a:cxnLst>
              <a:rect l="0" t="0" r="r" b="b"/>
              <a:pathLst>
                <a:path w="29" h="5">
                  <a:moveTo>
                    <a:pt x="0" y="0"/>
                  </a:moveTo>
                  <a:lnTo>
                    <a:pt x="14"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07" name="Line 169"/>
            <p:cNvSpPr>
              <a:spLocks noChangeAspect="1" noChangeShapeType="1"/>
            </p:cNvSpPr>
            <p:nvPr/>
          </p:nvSpPr>
          <p:spPr bwMode="auto">
            <a:xfrm>
              <a:off x="2946"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08" name="Freeform 170"/>
            <p:cNvSpPr>
              <a:spLocks noChangeAspect="1"/>
            </p:cNvSpPr>
            <p:nvPr/>
          </p:nvSpPr>
          <p:spPr bwMode="auto">
            <a:xfrm>
              <a:off x="2964" y="1887"/>
              <a:ext cx="21" cy="2"/>
            </a:xfrm>
            <a:custGeom>
              <a:avLst/>
              <a:gdLst>
                <a:gd name="T0" fmla="*/ 0 w 28"/>
                <a:gd name="T1" fmla="*/ 0 h 4"/>
                <a:gd name="T2" fmla="*/ 14 w 28"/>
                <a:gd name="T3" fmla="*/ 4 h 4"/>
                <a:gd name="T4" fmla="*/ 28 w 28"/>
                <a:gd name="T5" fmla="*/ 4 h 4"/>
              </a:gdLst>
              <a:ahLst/>
              <a:cxnLst>
                <a:cxn ang="0">
                  <a:pos x="T0" y="T1"/>
                </a:cxn>
                <a:cxn ang="0">
                  <a:pos x="T2" y="T3"/>
                </a:cxn>
                <a:cxn ang="0">
                  <a:pos x="T4" y="T5"/>
                </a:cxn>
              </a:cxnLst>
              <a:rect l="0" t="0" r="r" b="b"/>
              <a:pathLst>
                <a:path w="28" h="4">
                  <a:moveTo>
                    <a:pt x="0" y="0"/>
                  </a:moveTo>
                  <a:lnTo>
                    <a:pt x="14" y="4"/>
                  </a:lnTo>
                  <a:lnTo>
                    <a:pt x="28"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09" name="Line 171"/>
            <p:cNvSpPr>
              <a:spLocks noChangeAspect="1" noChangeShapeType="1"/>
            </p:cNvSpPr>
            <p:nvPr/>
          </p:nvSpPr>
          <p:spPr bwMode="auto">
            <a:xfrm>
              <a:off x="2985"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10" name="Line 172"/>
            <p:cNvSpPr>
              <a:spLocks noChangeAspect="1" noChangeShapeType="1"/>
            </p:cNvSpPr>
            <p:nvPr/>
          </p:nvSpPr>
          <p:spPr bwMode="auto">
            <a:xfrm>
              <a:off x="3003"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11" name="Freeform 173"/>
            <p:cNvSpPr>
              <a:spLocks noChangeAspect="1"/>
            </p:cNvSpPr>
            <p:nvPr/>
          </p:nvSpPr>
          <p:spPr bwMode="auto">
            <a:xfrm>
              <a:off x="3021" y="1892"/>
              <a:ext cx="22" cy="3"/>
            </a:xfrm>
            <a:custGeom>
              <a:avLst/>
              <a:gdLst>
                <a:gd name="T0" fmla="*/ 0 w 29"/>
                <a:gd name="T1" fmla="*/ 0 h 5"/>
                <a:gd name="T2" fmla="*/ 15 w 29"/>
                <a:gd name="T3" fmla="*/ 5 h 5"/>
                <a:gd name="T4" fmla="*/ 29 w 29"/>
                <a:gd name="T5" fmla="*/ 5 h 5"/>
              </a:gdLst>
              <a:ahLst/>
              <a:cxnLst>
                <a:cxn ang="0">
                  <a:pos x="T0" y="T1"/>
                </a:cxn>
                <a:cxn ang="0">
                  <a:pos x="T2" y="T3"/>
                </a:cxn>
                <a:cxn ang="0">
                  <a:pos x="T4" y="T5"/>
                </a:cxn>
              </a:cxnLst>
              <a:rect l="0" t="0" r="r" b="b"/>
              <a:pathLst>
                <a:path w="29" h="5">
                  <a:moveTo>
                    <a:pt x="0" y="0"/>
                  </a:moveTo>
                  <a:lnTo>
                    <a:pt x="15"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12" name="Line 174"/>
            <p:cNvSpPr>
              <a:spLocks noChangeAspect="1" noChangeShapeType="1"/>
            </p:cNvSpPr>
            <p:nvPr/>
          </p:nvSpPr>
          <p:spPr bwMode="auto">
            <a:xfrm>
              <a:off x="3043"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13" name="Freeform 175"/>
            <p:cNvSpPr>
              <a:spLocks noChangeAspect="1"/>
            </p:cNvSpPr>
            <p:nvPr/>
          </p:nvSpPr>
          <p:spPr bwMode="auto">
            <a:xfrm>
              <a:off x="3061" y="1895"/>
              <a:ext cx="22" cy="2"/>
            </a:xfrm>
            <a:custGeom>
              <a:avLst/>
              <a:gdLst>
                <a:gd name="T0" fmla="*/ 0 w 29"/>
                <a:gd name="T1" fmla="*/ 0 h 5"/>
                <a:gd name="T2" fmla="*/ 15 w 29"/>
                <a:gd name="T3" fmla="*/ 0 h 5"/>
                <a:gd name="T4" fmla="*/ 29 w 29"/>
                <a:gd name="T5" fmla="*/ 5 h 5"/>
              </a:gdLst>
              <a:ahLst/>
              <a:cxnLst>
                <a:cxn ang="0">
                  <a:pos x="T0" y="T1"/>
                </a:cxn>
                <a:cxn ang="0">
                  <a:pos x="T2" y="T3"/>
                </a:cxn>
                <a:cxn ang="0">
                  <a:pos x="T4" y="T5"/>
                </a:cxn>
              </a:cxnLst>
              <a:rect l="0" t="0" r="r" b="b"/>
              <a:pathLst>
                <a:path w="29" h="5">
                  <a:moveTo>
                    <a:pt x="0" y="0"/>
                  </a:moveTo>
                  <a:lnTo>
                    <a:pt x="15" y="0"/>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14" name="Line 176"/>
            <p:cNvSpPr>
              <a:spLocks noChangeAspect="1" noChangeShapeType="1"/>
            </p:cNvSpPr>
            <p:nvPr/>
          </p:nvSpPr>
          <p:spPr bwMode="auto">
            <a:xfrm>
              <a:off x="308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15" name="Freeform 177"/>
            <p:cNvSpPr>
              <a:spLocks noChangeAspect="1"/>
            </p:cNvSpPr>
            <p:nvPr/>
          </p:nvSpPr>
          <p:spPr bwMode="auto">
            <a:xfrm>
              <a:off x="3101" y="1897"/>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16" name="Line 178"/>
            <p:cNvSpPr>
              <a:spLocks noChangeAspect="1" noChangeShapeType="1"/>
            </p:cNvSpPr>
            <p:nvPr/>
          </p:nvSpPr>
          <p:spPr bwMode="auto">
            <a:xfrm>
              <a:off x="312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17" name="Freeform 179"/>
            <p:cNvSpPr>
              <a:spLocks noChangeAspect="1"/>
            </p:cNvSpPr>
            <p:nvPr/>
          </p:nvSpPr>
          <p:spPr bwMode="auto">
            <a:xfrm>
              <a:off x="3141" y="1897"/>
              <a:ext cx="18" cy="3"/>
            </a:xfrm>
            <a:custGeom>
              <a:avLst/>
              <a:gdLst>
                <a:gd name="T0" fmla="*/ 0 w 24"/>
                <a:gd name="T1" fmla="*/ 0 h 5"/>
                <a:gd name="T2" fmla="*/ 9 w 24"/>
                <a:gd name="T3" fmla="*/ 0 h 5"/>
                <a:gd name="T4" fmla="*/ 24 w 24"/>
                <a:gd name="T5" fmla="*/ 5 h 5"/>
              </a:gdLst>
              <a:ahLst/>
              <a:cxnLst>
                <a:cxn ang="0">
                  <a:pos x="T0" y="T1"/>
                </a:cxn>
                <a:cxn ang="0">
                  <a:pos x="T2" y="T3"/>
                </a:cxn>
                <a:cxn ang="0">
                  <a:pos x="T4" y="T5"/>
                </a:cxn>
              </a:cxnLst>
              <a:rect l="0" t="0" r="r" b="b"/>
              <a:pathLst>
                <a:path w="24" h="5">
                  <a:moveTo>
                    <a:pt x="0" y="0"/>
                  </a:moveTo>
                  <a:lnTo>
                    <a:pt x="9" y="0"/>
                  </a:lnTo>
                  <a:lnTo>
                    <a:pt x="24"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18" name="Freeform 180"/>
            <p:cNvSpPr>
              <a:spLocks noChangeAspect="1"/>
            </p:cNvSpPr>
            <p:nvPr/>
          </p:nvSpPr>
          <p:spPr bwMode="auto">
            <a:xfrm>
              <a:off x="3159"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19" name="Line 181"/>
            <p:cNvSpPr>
              <a:spLocks noChangeAspect="1" noChangeShapeType="1"/>
            </p:cNvSpPr>
            <p:nvPr/>
          </p:nvSpPr>
          <p:spPr bwMode="auto">
            <a:xfrm>
              <a:off x="318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20" name="Freeform 182"/>
            <p:cNvSpPr>
              <a:spLocks noChangeAspect="1"/>
            </p:cNvSpPr>
            <p:nvPr/>
          </p:nvSpPr>
          <p:spPr bwMode="auto">
            <a:xfrm>
              <a:off x="3198" y="1900"/>
              <a:ext cx="21"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21" name="Line 183"/>
            <p:cNvSpPr>
              <a:spLocks noChangeAspect="1" noChangeShapeType="1"/>
            </p:cNvSpPr>
            <p:nvPr/>
          </p:nvSpPr>
          <p:spPr bwMode="auto">
            <a:xfrm>
              <a:off x="321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22" name="Line 184"/>
            <p:cNvSpPr>
              <a:spLocks noChangeAspect="1" noChangeShapeType="1"/>
            </p:cNvSpPr>
            <p:nvPr/>
          </p:nvSpPr>
          <p:spPr bwMode="auto">
            <a:xfrm>
              <a:off x="3237"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23" name="Freeform 185"/>
            <p:cNvSpPr>
              <a:spLocks noChangeAspect="1"/>
            </p:cNvSpPr>
            <p:nvPr/>
          </p:nvSpPr>
          <p:spPr bwMode="auto">
            <a:xfrm>
              <a:off x="3255" y="1900"/>
              <a:ext cx="22" cy="2"/>
            </a:xfrm>
            <a:custGeom>
              <a:avLst/>
              <a:gdLst>
                <a:gd name="T0" fmla="*/ 0 w 29"/>
                <a:gd name="T1" fmla="*/ 0 h 4"/>
                <a:gd name="T2" fmla="*/ 15 w 29"/>
                <a:gd name="T3" fmla="*/ 0 h 4"/>
                <a:gd name="T4" fmla="*/ 29 w 29"/>
                <a:gd name="T5" fmla="*/ 4 h 4"/>
              </a:gdLst>
              <a:ahLst/>
              <a:cxnLst>
                <a:cxn ang="0">
                  <a:pos x="T0" y="T1"/>
                </a:cxn>
                <a:cxn ang="0">
                  <a:pos x="T2" y="T3"/>
                </a:cxn>
                <a:cxn ang="0">
                  <a:pos x="T4" y="T5"/>
                </a:cxn>
              </a:cxnLst>
              <a:rect l="0" t="0" r="r" b="b"/>
              <a:pathLst>
                <a:path w="29" h="4">
                  <a:moveTo>
                    <a:pt x="0" y="0"/>
                  </a:moveTo>
                  <a:lnTo>
                    <a:pt x="15" y="0"/>
                  </a:lnTo>
                  <a:lnTo>
                    <a:pt x="29"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24" name="Line 186"/>
            <p:cNvSpPr>
              <a:spLocks noChangeAspect="1" noChangeShapeType="1"/>
            </p:cNvSpPr>
            <p:nvPr/>
          </p:nvSpPr>
          <p:spPr bwMode="auto">
            <a:xfrm>
              <a:off x="327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25" name="Freeform 187"/>
            <p:cNvSpPr>
              <a:spLocks noChangeAspect="1"/>
            </p:cNvSpPr>
            <p:nvPr/>
          </p:nvSpPr>
          <p:spPr bwMode="auto">
            <a:xfrm>
              <a:off x="3295" y="1902"/>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26" name="Line 188"/>
            <p:cNvSpPr>
              <a:spLocks noChangeAspect="1" noChangeShapeType="1"/>
            </p:cNvSpPr>
            <p:nvPr/>
          </p:nvSpPr>
          <p:spPr bwMode="auto">
            <a:xfrm>
              <a:off x="331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27" name="Freeform 189"/>
            <p:cNvSpPr>
              <a:spLocks noChangeAspect="1"/>
            </p:cNvSpPr>
            <p:nvPr/>
          </p:nvSpPr>
          <p:spPr bwMode="auto">
            <a:xfrm>
              <a:off x="3335"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28" name="Line 190"/>
            <p:cNvSpPr>
              <a:spLocks noChangeAspect="1" noChangeShapeType="1"/>
            </p:cNvSpPr>
            <p:nvPr/>
          </p:nvSpPr>
          <p:spPr bwMode="auto">
            <a:xfrm>
              <a:off x="3356"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29" name="Freeform 191"/>
            <p:cNvSpPr>
              <a:spLocks noChangeAspect="1"/>
            </p:cNvSpPr>
            <p:nvPr/>
          </p:nvSpPr>
          <p:spPr bwMode="auto">
            <a:xfrm>
              <a:off x="288" y="1901"/>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grpSp>
      <p:grpSp>
        <p:nvGrpSpPr>
          <p:cNvPr id="1030" name="Group 192"/>
          <p:cNvGrpSpPr>
            <a:grpSpLocks noChangeAspect="1"/>
          </p:cNvGrpSpPr>
          <p:nvPr/>
        </p:nvGrpSpPr>
        <p:grpSpPr bwMode="auto">
          <a:xfrm rot="-16200000">
            <a:off x="3374231" y="3250407"/>
            <a:ext cx="1165225" cy="284162"/>
            <a:chOff x="253" y="586"/>
            <a:chExt cx="3121" cy="1317"/>
          </a:xfrm>
        </p:grpSpPr>
        <p:sp>
          <p:nvSpPr>
            <p:cNvPr id="1031" name="Line 193"/>
            <p:cNvSpPr>
              <a:spLocks noChangeAspect="1" noChangeShapeType="1"/>
            </p:cNvSpPr>
            <p:nvPr/>
          </p:nvSpPr>
          <p:spPr bwMode="auto">
            <a:xfrm>
              <a:off x="253"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32" name="Freeform 194"/>
            <p:cNvSpPr>
              <a:spLocks noChangeAspect="1"/>
            </p:cNvSpPr>
            <p:nvPr/>
          </p:nvSpPr>
          <p:spPr bwMode="auto">
            <a:xfrm>
              <a:off x="271"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33" name="Freeform 195"/>
            <p:cNvSpPr>
              <a:spLocks noChangeAspect="1"/>
            </p:cNvSpPr>
            <p:nvPr/>
          </p:nvSpPr>
          <p:spPr bwMode="auto">
            <a:xfrm>
              <a:off x="310" y="1902"/>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34" name="Line 196"/>
            <p:cNvSpPr>
              <a:spLocks noChangeAspect="1" noChangeShapeType="1"/>
            </p:cNvSpPr>
            <p:nvPr/>
          </p:nvSpPr>
          <p:spPr bwMode="auto">
            <a:xfrm>
              <a:off x="332"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35" name="Freeform 197"/>
            <p:cNvSpPr>
              <a:spLocks noChangeAspect="1"/>
            </p:cNvSpPr>
            <p:nvPr/>
          </p:nvSpPr>
          <p:spPr bwMode="auto">
            <a:xfrm>
              <a:off x="350" y="1900"/>
              <a:ext cx="22" cy="2"/>
            </a:xfrm>
            <a:custGeom>
              <a:avLst/>
              <a:gdLst>
                <a:gd name="T0" fmla="*/ 0 w 29"/>
                <a:gd name="T1" fmla="*/ 4 h 4"/>
                <a:gd name="T2" fmla="*/ 14 w 29"/>
                <a:gd name="T3" fmla="*/ 0 h 4"/>
                <a:gd name="T4" fmla="*/ 29 w 29"/>
                <a:gd name="T5" fmla="*/ 0 h 4"/>
              </a:gdLst>
              <a:ahLst/>
              <a:cxnLst>
                <a:cxn ang="0">
                  <a:pos x="T0" y="T1"/>
                </a:cxn>
                <a:cxn ang="0">
                  <a:pos x="T2" y="T3"/>
                </a:cxn>
                <a:cxn ang="0">
                  <a:pos x="T4" y="T5"/>
                </a:cxn>
              </a:cxnLst>
              <a:rect l="0" t="0" r="r" b="b"/>
              <a:pathLst>
                <a:path w="29" h="4">
                  <a:moveTo>
                    <a:pt x="0" y="4"/>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36" name="Line 198"/>
            <p:cNvSpPr>
              <a:spLocks noChangeAspect="1" noChangeShapeType="1"/>
            </p:cNvSpPr>
            <p:nvPr/>
          </p:nvSpPr>
          <p:spPr bwMode="auto">
            <a:xfrm>
              <a:off x="372"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37" name="Line 199"/>
            <p:cNvSpPr>
              <a:spLocks noChangeAspect="1" noChangeShapeType="1"/>
            </p:cNvSpPr>
            <p:nvPr/>
          </p:nvSpPr>
          <p:spPr bwMode="auto">
            <a:xfrm>
              <a:off x="39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38" name="Freeform 200"/>
            <p:cNvSpPr>
              <a:spLocks noChangeAspect="1"/>
            </p:cNvSpPr>
            <p:nvPr/>
          </p:nvSpPr>
          <p:spPr bwMode="auto">
            <a:xfrm>
              <a:off x="408" y="1900"/>
              <a:ext cx="21"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39" name="Line 201"/>
            <p:cNvSpPr>
              <a:spLocks noChangeAspect="1" noChangeShapeType="1"/>
            </p:cNvSpPr>
            <p:nvPr/>
          </p:nvSpPr>
          <p:spPr bwMode="auto">
            <a:xfrm>
              <a:off x="42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40" name="Freeform 202"/>
            <p:cNvSpPr>
              <a:spLocks noChangeAspect="1"/>
            </p:cNvSpPr>
            <p:nvPr/>
          </p:nvSpPr>
          <p:spPr bwMode="auto">
            <a:xfrm>
              <a:off x="447"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41" name="Freeform 203"/>
            <p:cNvSpPr>
              <a:spLocks noChangeAspect="1"/>
            </p:cNvSpPr>
            <p:nvPr/>
          </p:nvSpPr>
          <p:spPr bwMode="auto">
            <a:xfrm>
              <a:off x="468" y="1897"/>
              <a:ext cx="18" cy="3"/>
            </a:xfrm>
            <a:custGeom>
              <a:avLst/>
              <a:gdLst>
                <a:gd name="T0" fmla="*/ 0 w 24"/>
                <a:gd name="T1" fmla="*/ 5 h 5"/>
                <a:gd name="T2" fmla="*/ 15 w 24"/>
                <a:gd name="T3" fmla="*/ 0 h 5"/>
                <a:gd name="T4" fmla="*/ 24 w 24"/>
                <a:gd name="T5" fmla="*/ 0 h 5"/>
              </a:gdLst>
              <a:ahLst/>
              <a:cxnLst>
                <a:cxn ang="0">
                  <a:pos x="T0" y="T1"/>
                </a:cxn>
                <a:cxn ang="0">
                  <a:pos x="T2" y="T3"/>
                </a:cxn>
                <a:cxn ang="0">
                  <a:pos x="T4" y="T5"/>
                </a:cxn>
              </a:cxnLst>
              <a:rect l="0" t="0" r="r" b="b"/>
              <a:pathLst>
                <a:path w="24" h="5">
                  <a:moveTo>
                    <a:pt x="0" y="5"/>
                  </a:moveTo>
                  <a:lnTo>
                    <a:pt x="15"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42" name="Line 204"/>
            <p:cNvSpPr>
              <a:spLocks noChangeAspect="1" noChangeShapeType="1"/>
            </p:cNvSpPr>
            <p:nvPr/>
          </p:nvSpPr>
          <p:spPr bwMode="auto">
            <a:xfrm>
              <a:off x="48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43" name="Freeform 205"/>
            <p:cNvSpPr>
              <a:spLocks noChangeAspect="1"/>
            </p:cNvSpPr>
            <p:nvPr/>
          </p:nvSpPr>
          <p:spPr bwMode="auto">
            <a:xfrm>
              <a:off x="504" y="1897"/>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44" name="Line 206"/>
            <p:cNvSpPr>
              <a:spLocks noChangeAspect="1" noChangeShapeType="1"/>
            </p:cNvSpPr>
            <p:nvPr/>
          </p:nvSpPr>
          <p:spPr bwMode="auto">
            <a:xfrm>
              <a:off x="52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45" name="Freeform 207"/>
            <p:cNvSpPr>
              <a:spLocks noChangeAspect="1"/>
            </p:cNvSpPr>
            <p:nvPr/>
          </p:nvSpPr>
          <p:spPr bwMode="auto">
            <a:xfrm>
              <a:off x="544" y="1895"/>
              <a:ext cx="22" cy="2"/>
            </a:xfrm>
            <a:custGeom>
              <a:avLst/>
              <a:gdLst>
                <a:gd name="T0" fmla="*/ 0 w 29"/>
                <a:gd name="T1" fmla="*/ 5 h 5"/>
                <a:gd name="T2" fmla="*/ 14 w 29"/>
                <a:gd name="T3" fmla="*/ 0 h 5"/>
                <a:gd name="T4" fmla="*/ 29 w 29"/>
                <a:gd name="T5" fmla="*/ 0 h 5"/>
              </a:gdLst>
              <a:ahLst/>
              <a:cxnLst>
                <a:cxn ang="0">
                  <a:pos x="T0" y="T1"/>
                </a:cxn>
                <a:cxn ang="0">
                  <a:pos x="T2" y="T3"/>
                </a:cxn>
                <a:cxn ang="0">
                  <a:pos x="T4" y="T5"/>
                </a:cxn>
              </a:cxnLst>
              <a:rect l="0" t="0" r="r" b="b"/>
              <a:pathLst>
                <a:path w="29" h="5">
                  <a:moveTo>
                    <a:pt x="0" y="5"/>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46" name="Line 208"/>
            <p:cNvSpPr>
              <a:spLocks noChangeAspect="1" noChangeShapeType="1"/>
            </p:cNvSpPr>
            <p:nvPr/>
          </p:nvSpPr>
          <p:spPr bwMode="auto">
            <a:xfrm>
              <a:off x="566"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47" name="Freeform 209"/>
            <p:cNvSpPr>
              <a:spLocks noChangeAspect="1"/>
            </p:cNvSpPr>
            <p:nvPr/>
          </p:nvSpPr>
          <p:spPr bwMode="auto">
            <a:xfrm>
              <a:off x="584" y="1892"/>
              <a:ext cx="22" cy="3"/>
            </a:xfrm>
            <a:custGeom>
              <a:avLst/>
              <a:gdLst>
                <a:gd name="T0" fmla="*/ 0 w 29"/>
                <a:gd name="T1" fmla="*/ 5 h 5"/>
                <a:gd name="T2" fmla="*/ 14 w 29"/>
                <a:gd name="T3" fmla="*/ 5 h 5"/>
                <a:gd name="T4" fmla="*/ 29 w 29"/>
                <a:gd name="T5" fmla="*/ 0 h 5"/>
              </a:gdLst>
              <a:ahLst/>
              <a:cxnLst>
                <a:cxn ang="0">
                  <a:pos x="T0" y="T1"/>
                </a:cxn>
                <a:cxn ang="0">
                  <a:pos x="T2" y="T3"/>
                </a:cxn>
                <a:cxn ang="0">
                  <a:pos x="T4" y="T5"/>
                </a:cxn>
              </a:cxnLst>
              <a:rect l="0" t="0" r="r" b="b"/>
              <a:pathLst>
                <a:path w="29" h="5">
                  <a:moveTo>
                    <a:pt x="0" y="5"/>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48" name="Line 210"/>
            <p:cNvSpPr>
              <a:spLocks noChangeAspect="1" noChangeShapeType="1"/>
            </p:cNvSpPr>
            <p:nvPr/>
          </p:nvSpPr>
          <p:spPr bwMode="auto">
            <a:xfrm flipV="1">
              <a:off x="606"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49" name="Line 211"/>
            <p:cNvSpPr>
              <a:spLocks noChangeAspect="1" noChangeShapeType="1"/>
            </p:cNvSpPr>
            <p:nvPr/>
          </p:nvSpPr>
          <p:spPr bwMode="auto">
            <a:xfrm>
              <a:off x="624"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50" name="Freeform 212"/>
            <p:cNvSpPr>
              <a:spLocks noChangeAspect="1"/>
            </p:cNvSpPr>
            <p:nvPr/>
          </p:nvSpPr>
          <p:spPr bwMode="auto">
            <a:xfrm>
              <a:off x="642" y="1887"/>
              <a:ext cx="21" cy="2"/>
            </a:xfrm>
            <a:custGeom>
              <a:avLst/>
              <a:gdLst>
                <a:gd name="T0" fmla="*/ 0 w 28"/>
                <a:gd name="T1" fmla="*/ 4 h 4"/>
                <a:gd name="T2" fmla="*/ 14 w 28"/>
                <a:gd name="T3" fmla="*/ 4 h 4"/>
                <a:gd name="T4" fmla="*/ 28 w 28"/>
                <a:gd name="T5" fmla="*/ 0 h 4"/>
              </a:gdLst>
              <a:ahLst/>
              <a:cxnLst>
                <a:cxn ang="0">
                  <a:pos x="T0" y="T1"/>
                </a:cxn>
                <a:cxn ang="0">
                  <a:pos x="T2" y="T3"/>
                </a:cxn>
                <a:cxn ang="0">
                  <a:pos x="T4" y="T5"/>
                </a:cxn>
              </a:cxnLst>
              <a:rect l="0" t="0" r="r" b="b"/>
              <a:pathLst>
                <a:path w="28" h="4">
                  <a:moveTo>
                    <a:pt x="0" y="4"/>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51" name="Line 213"/>
            <p:cNvSpPr>
              <a:spLocks noChangeAspect="1" noChangeShapeType="1"/>
            </p:cNvSpPr>
            <p:nvPr/>
          </p:nvSpPr>
          <p:spPr bwMode="auto">
            <a:xfrm flipV="1">
              <a:off x="663"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52" name="Freeform 214"/>
            <p:cNvSpPr>
              <a:spLocks noChangeAspect="1"/>
            </p:cNvSpPr>
            <p:nvPr/>
          </p:nvSpPr>
          <p:spPr bwMode="auto">
            <a:xfrm>
              <a:off x="681" y="1881"/>
              <a:ext cx="22" cy="3"/>
            </a:xfrm>
            <a:custGeom>
              <a:avLst/>
              <a:gdLst>
                <a:gd name="T0" fmla="*/ 0 w 29"/>
                <a:gd name="T1" fmla="*/ 5 h 5"/>
                <a:gd name="T2" fmla="*/ 15 w 29"/>
                <a:gd name="T3" fmla="*/ 5 h 5"/>
                <a:gd name="T4" fmla="*/ 29 w 29"/>
                <a:gd name="T5" fmla="*/ 0 h 5"/>
              </a:gdLst>
              <a:ahLst/>
              <a:cxnLst>
                <a:cxn ang="0">
                  <a:pos x="T0" y="T1"/>
                </a:cxn>
                <a:cxn ang="0">
                  <a:pos x="T2" y="T3"/>
                </a:cxn>
                <a:cxn ang="0">
                  <a:pos x="T4" y="T5"/>
                </a:cxn>
              </a:cxnLst>
              <a:rect l="0" t="0" r="r" b="b"/>
              <a:pathLst>
                <a:path w="29" h="5">
                  <a:moveTo>
                    <a:pt x="0" y="5"/>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53" name="Line 215"/>
            <p:cNvSpPr>
              <a:spLocks noChangeAspect="1" noChangeShapeType="1"/>
            </p:cNvSpPr>
            <p:nvPr/>
          </p:nvSpPr>
          <p:spPr bwMode="auto">
            <a:xfrm flipV="1">
              <a:off x="703"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54" name="Line 216"/>
            <p:cNvSpPr>
              <a:spLocks noChangeAspect="1" noChangeShapeType="1"/>
            </p:cNvSpPr>
            <p:nvPr/>
          </p:nvSpPr>
          <p:spPr bwMode="auto">
            <a:xfrm flipV="1">
              <a:off x="721"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55" name="Freeform 217"/>
            <p:cNvSpPr>
              <a:spLocks noChangeAspect="1"/>
            </p:cNvSpPr>
            <p:nvPr/>
          </p:nvSpPr>
          <p:spPr bwMode="auto">
            <a:xfrm>
              <a:off x="739" y="1868"/>
              <a:ext cx="21" cy="5"/>
            </a:xfrm>
            <a:custGeom>
              <a:avLst/>
              <a:gdLst>
                <a:gd name="T0" fmla="*/ 0 w 29"/>
                <a:gd name="T1" fmla="*/ 10 h 10"/>
                <a:gd name="T2" fmla="*/ 15 w 29"/>
                <a:gd name="T3" fmla="*/ 5 h 10"/>
                <a:gd name="T4" fmla="*/ 29 w 29"/>
                <a:gd name="T5" fmla="*/ 0 h 10"/>
              </a:gdLst>
              <a:ahLst/>
              <a:cxnLst>
                <a:cxn ang="0">
                  <a:pos x="T0" y="T1"/>
                </a:cxn>
                <a:cxn ang="0">
                  <a:pos x="T2" y="T3"/>
                </a:cxn>
                <a:cxn ang="0">
                  <a:pos x="T4" y="T5"/>
                </a:cxn>
              </a:cxnLst>
              <a:rect l="0" t="0" r="r" b="b"/>
              <a:pathLst>
                <a:path w="29" h="10">
                  <a:moveTo>
                    <a:pt x="0" y="10"/>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56" name="Line 218"/>
            <p:cNvSpPr>
              <a:spLocks noChangeAspect="1" noChangeShapeType="1"/>
            </p:cNvSpPr>
            <p:nvPr/>
          </p:nvSpPr>
          <p:spPr bwMode="auto">
            <a:xfrm flipV="1">
              <a:off x="760"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57" name="Freeform 219"/>
            <p:cNvSpPr>
              <a:spLocks noChangeAspect="1"/>
            </p:cNvSpPr>
            <p:nvPr/>
          </p:nvSpPr>
          <p:spPr bwMode="auto">
            <a:xfrm>
              <a:off x="778" y="1857"/>
              <a:ext cx="22" cy="5"/>
            </a:xfrm>
            <a:custGeom>
              <a:avLst/>
              <a:gdLst>
                <a:gd name="T0" fmla="*/ 0 w 29"/>
                <a:gd name="T1" fmla="*/ 9 h 9"/>
                <a:gd name="T2" fmla="*/ 14 w 29"/>
                <a:gd name="T3" fmla="*/ 5 h 9"/>
                <a:gd name="T4" fmla="*/ 29 w 29"/>
                <a:gd name="T5" fmla="*/ 0 h 9"/>
              </a:gdLst>
              <a:ahLst/>
              <a:cxnLst>
                <a:cxn ang="0">
                  <a:pos x="T0" y="T1"/>
                </a:cxn>
                <a:cxn ang="0">
                  <a:pos x="T2" y="T3"/>
                </a:cxn>
                <a:cxn ang="0">
                  <a:pos x="T4" y="T5"/>
                </a:cxn>
              </a:cxnLst>
              <a:rect l="0" t="0" r="r" b="b"/>
              <a:pathLst>
                <a:path w="29" h="9">
                  <a:moveTo>
                    <a:pt x="0" y="9"/>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58" name="Line 220"/>
            <p:cNvSpPr>
              <a:spLocks noChangeAspect="1" noChangeShapeType="1"/>
            </p:cNvSpPr>
            <p:nvPr/>
          </p:nvSpPr>
          <p:spPr bwMode="auto">
            <a:xfrm flipV="1">
              <a:off x="800"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59" name="Freeform 221"/>
            <p:cNvSpPr>
              <a:spLocks noChangeAspect="1"/>
            </p:cNvSpPr>
            <p:nvPr/>
          </p:nvSpPr>
          <p:spPr bwMode="auto">
            <a:xfrm>
              <a:off x="818" y="1846"/>
              <a:ext cx="21" cy="5"/>
            </a:xfrm>
            <a:custGeom>
              <a:avLst/>
              <a:gdLst>
                <a:gd name="T0" fmla="*/ 0 w 28"/>
                <a:gd name="T1" fmla="*/ 9 h 9"/>
                <a:gd name="T2" fmla="*/ 14 w 28"/>
                <a:gd name="T3" fmla="*/ 4 h 9"/>
                <a:gd name="T4" fmla="*/ 28 w 28"/>
                <a:gd name="T5" fmla="*/ 0 h 9"/>
              </a:gdLst>
              <a:ahLst/>
              <a:cxnLst>
                <a:cxn ang="0">
                  <a:pos x="T0" y="T1"/>
                </a:cxn>
                <a:cxn ang="0">
                  <a:pos x="T2" y="T3"/>
                </a:cxn>
                <a:cxn ang="0">
                  <a:pos x="T4" y="T5"/>
                </a:cxn>
              </a:cxnLst>
              <a:rect l="0" t="0" r="r" b="b"/>
              <a:pathLst>
                <a:path w="28" h="9">
                  <a:moveTo>
                    <a:pt x="0" y="9"/>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60" name="Line 222"/>
            <p:cNvSpPr>
              <a:spLocks noChangeAspect="1" noChangeShapeType="1"/>
            </p:cNvSpPr>
            <p:nvPr/>
          </p:nvSpPr>
          <p:spPr bwMode="auto">
            <a:xfrm flipV="1">
              <a:off x="839"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61" name="Line 223"/>
            <p:cNvSpPr>
              <a:spLocks noChangeAspect="1" noChangeShapeType="1"/>
            </p:cNvSpPr>
            <p:nvPr/>
          </p:nvSpPr>
          <p:spPr bwMode="auto">
            <a:xfrm flipV="1">
              <a:off x="857"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62" name="Freeform 224"/>
            <p:cNvSpPr>
              <a:spLocks noChangeAspect="1"/>
            </p:cNvSpPr>
            <p:nvPr/>
          </p:nvSpPr>
          <p:spPr bwMode="auto">
            <a:xfrm>
              <a:off x="875" y="1819"/>
              <a:ext cx="22" cy="11"/>
            </a:xfrm>
            <a:custGeom>
              <a:avLst/>
              <a:gdLst>
                <a:gd name="T0" fmla="*/ 0 w 29"/>
                <a:gd name="T1" fmla="*/ 19 h 19"/>
                <a:gd name="T2" fmla="*/ 15 w 29"/>
                <a:gd name="T3" fmla="*/ 9 h 19"/>
                <a:gd name="T4" fmla="*/ 29 w 29"/>
                <a:gd name="T5" fmla="*/ 0 h 19"/>
              </a:gdLst>
              <a:ahLst/>
              <a:cxnLst>
                <a:cxn ang="0">
                  <a:pos x="T0" y="T1"/>
                </a:cxn>
                <a:cxn ang="0">
                  <a:pos x="T2" y="T3"/>
                </a:cxn>
                <a:cxn ang="0">
                  <a:pos x="T4" y="T5"/>
                </a:cxn>
              </a:cxnLst>
              <a:rect l="0" t="0" r="r" b="b"/>
              <a:pathLst>
                <a:path w="29" h="19">
                  <a:moveTo>
                    <a:pt x="0" y="19"/>
                  </a:moveTo>
                  <a:lnTo>
                    <a:pt x="15" y="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63" name="Line 225"/>
            <p:cNvSpPr>
              <a:spLocks noChangeAspect="1" noChangeShapeType="1"/>
            </p:cNvSpPr>
            <p:nvPr/>
          </p:nvSpPr>
          <p:spPr bwMode="auto">
            <a:xfrm flipV="1">
              <a:off x="897"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64" name="Freeform 226"/>
            <p:cNvSpPr>
              <a:spLocks noChangeAspect="1"/>
            </p:cNvSpPr>
            <p:nvPr/>
          </p:nvSpPr>
          <p:spPr bwMode="auto">
            <a:xfrm>
              <a:off x="915" y="1797"/>
              <a:ext cx="22" cy="11"/>
            </a:xfrm>
            <a:custGeom>
              <a:avLst/>
              <a:gdLst>
                <a:gd name="T0" fmla="*/ 0 w 29"/>
                <a:gd name="T1" fmla="*/ 19 h 19"/>
                <a:gd name="T2" fmla="*/ 15 w 29"/>
                <a:gd name="T3" fmla="*/ 10 h 19"/>
                <a:gd name="T4" fmla="*/ 29 w 29"/>
                <a:gd name="T5" fmla="*/ 0 h 19"/>
              </a:gdLst>
              <a:ahLst/>
              <a:cxnLst>
                <a:cxn ang="0">
                  <a:pos x="T0" y="T1"/>
                </a:cxn>
                <a:cxn ang="0">
                  <a:pos x="T2" y="T3"/>
                </a:cxn>
                <a:cxn ang="0">
                  <a:pos x="T4" y="T5"/>
                </a:cxn>
              </a:cxnLst>
              <a:rect l="0" t="0" r="r" b="b"/>
              <a:pathLst>
                <a:path w="29" h="19">
                  <a:moveTo>
                    <a:pt x="0" y="19"/>
                  </a:moveTo>
                  <a:lnTo>
                    <a:pt x="15" y="1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65" name="Line 227"/>
            <p:cNvSpPr>
              <a:spLocks noChangeAspect="1" noChangeShapeType="1"/>
            </p:cNvSpPr>
            <p:nvPr/>
          </p:nvSpPr>
          <p:spPr bwMode="auto">
            <a:xfrm flipV="1">
              <a:off x="937"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66" name="Line 228"/>
            <p:cNvSpPr>
              <a:spLocks noChangeAspect="1" noChangeShapeType="1"/>
            </p:cNvSpPr>
            <p:nvPr/>
          </p:nvSpPr>
          <p:spPr bwMode="auto">
            <a:xfrm flipV="1">
              <a:off x="955"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67" name="Freeform 229"/>
            <p:cNvSpPr>
              <a:spLocks noChangeAspect="1"/>
            </p:cNvSpPr>
            <p:nvPr/>
          </p:nvSpPr>
          <p:spPr bwMode="auto">
            <a:xfrm>
              <a:off x="973" y="1757"/>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68" name="Line 230"/>
            <p:cNvSpPr>
              <a:spLocks noChangeAspect="1" noChangeShapeType="1"/>
            </p:cNvSpPr>
            <p:nvPr/>
          </p:nvSpPr>
          <p:spPr bwMode="auto">
            <a:xfrm flipV="1">
              <a:off x="995"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69" name="Freeform 231"/>
            <p:cNvSpPr>
              <a:spLocks noChangeAspect="1"/>
            </p:cNvSpPr>
            <p:nvPr/>
          </p:nvSpPr>
          <p:spPr bwMode="auto">
            <a:xfrm>
              <a:off x="1013" y="1725"/>
              <a:ext cx="21" cy="15"/>
            </a:xfrm>
            <a:custGeom>
              <a:avLst/>
              <a:gdLst>
                <a:gd name="T0" fmla="*/ 0 w 28"/>
                <a:gd name="T1" fmla="*/ 28 h 28"/>
                <a:gd name="T2" fmla="*/ 14 w 28"/>
                <a:gd name="T3" fmla="*/ 14 h 28"/>
                <a:gd name="T4" fmla="*/ 28 w 28"/>
                <a:gd name="T5" fmla="*/ 0 h 28"/>
              </a:gdLst>
              <a:ahLst/>
              <a:cxnLst>
                <a:cxn ang="0">
                  <a:pos x="T0" y="T1"/>
                </a:cxn>
                <a:cxn ang="0">
                  <a:pos x="T2" y="T3"/>
                </a:cxn>
                <a:cxn ang="0">
                  <a:pos x="T4" y="T5"/>
                </a:cxn>
              </a:cxnLst>
              <a:rect l="0" t="0" r="r" b="b"/>
              <a:pathLst>
                <a:path w="28" h="28">
                  <a:moveTo>
                    <a:pt x="0" y="28"/>
                  </a:moveTo>
                  <a:lnTo>
                    <a:pt x="14" y="1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70" name="Line 232"/>
            <p:cNvSpPr>
              <a:spLocks noChangeAspect="1" noChangeShapeType="1"/>
            </p:cNvSpPr>
            <p:nvPr/>
          </p:nvSpPr>
          <p:spPr bwMode="auto">
            <a:xfrm flipV="1">
              <a:off x="1034"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71" name="Freeform 233"/>
            <p:cNvSpPr>
              <a:spLocks noChangeAspect="1"/>
            </p:cNvSpPr>
            <p:nvPr/>
          </p:nvSpPr>
          <p:spPr bwMode="auto">
            <a:xfrm>
              <a:off x="1052" y="1686"/>
              <a:ext cx="21" cy="20"/>
            </a:xfrm>
            <a:custGeom>
              <a:avLst/>
              <a:gdLst>
                <a:gd name="T0" fmla="*/ 0 w 29"/>
                <a:gd name="T1" fmla="*/ 34 h 34"/>
                <a:gd name="T2" fmla="*/ 15 w 29"/>
                <a:gd name="T3" fmla="*/ 20 h 34"/>
                <a:gd name="T4" fmla="*/ 29 w 29"/>
                <a:gd name="T5" fmla="*/ 0 h 34"/>
              </a:gdLst>
              <a:ahLst/>
              <a:cxnLst>
                <a:cxn ang="0">
                  <a:pos x="T0" y="T1"/>
                </a:cxn>
                <a:cxn ang="0">
                  <a:pos x="T2" y="T3"/>
                </a:cxn>
                <a:cxn ang="0">
                  <a:pos x="T4" y="T5"/>
                </a:cxn>
              </a:cxnLst>
              <a:rect l="0" t="0" r="r" b="b"/>
              <a:pathLst>
                <a:path w="29" h="34">
                  <a:moveTo>
                    <a:pt x="0" y="34"/>
                  </a:moveTo>
                  <a:lnTo>
                    <a:pt x="15" y="2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72" name="Line 234"/>
            <p:cNvSpPr>
              <a:spLocks noChangeAspect="1" noChangeShapeType="1"/>
            </p:cNvSpPr>
            <p:nvPr/>
          </p:nvSpPr>
          <p:spPr bwMode="auto">
            <a:xfrm flipV="1">
              <a:off x="1073"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73" name="Line 235"/>
            <p:cNvSpPr>
              <a:spLocks noChangeAspect="1" noChangeShapeType="1"/>
            </p:cNvSpPr>
            <p:nvPr/>
          </p:nvSpPr>
          <p:spPr bwMode="auto">
            <a:xfrm flipV="1">
              <a:off x="1091"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74" name="Freeform 236"/>
            <p:cNvSpPr>
              <a:spLocks noChangeAspect="1"/>
            </p:cNvSpPr>
            <p:nvPr/>
          </p:nvSpPr>
          <p:spPr bwMode="auto">
            <a:xfrm>
              <a:off x="1109" y="1617"/>
              <a:ext cx="22" cy="24"/>
            </a:xfrm>
            <a:custGeom>
              <a:avLst/>
              <a:gdLst>
                <a:gd name="T0" fmla="*/ 0 w 29"/>
                <a:gd name="T1" fmla="*/ 43 h 43"/>
                <a:gd name="T2" fmla="*/ 15 w 29"/>
                <a:gd name="T3" fmla="*/ 19 h 43"/>
                <a:gd name="T4" fmla="*/ 29 w 29"/>
                <a:gd name="T5" fmla="*/ 0 h 43"/>
              </a:gdLst>
              <a:ahLst/>
              <a:cxnLst>
                <a:cxn ang="0">
                  <a:pos x="T0" y="T1"/>
                </a:cxn>
                <a:cxn ang="0">
                  <a:pos x="T2" y="T3"/>
                </a:cxn>
                <a:cxn ang="0">
                  <a:pos x="T4" y="T5"/>
                </a:cxn>
              </a:cxnLst>
              <a:rect l="0" t="0" r="r" b="b"/>
              <a:pathLst>
                <a:path w="29" h="43">
                  <a:moveTo>
                    <a:pt x="0" y="43"/>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75" name="Line 237"/>
            <p:cNvSpPr>
              <a:spLocks noChangeAspect="1" noChangeShapeType="1"/>
            </p:cNvSpPr>
            <p:nvPr/>
          </p:nvSpPr>
          <p:spPr bwMode="auto">
            <a:xfrm flipV="1">
              <a:off x="1131"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76" name="Freeform 238"/>
            <p:cNvSpPr>
              <a:spLocks noChangeAspect="1"/>
            </p:cNvSpPr>
            <p:nvPr/>
          </p:nvSpPr>
          <p:spPr bwMode="auto">
            <a:xfrm>
              <a:off x="1149" y="1566"/>
              <a:ext cx="22" cy="27"/>
            </a:xfrm>
            <a:custGeom>
              <a:avLst/>
              <a:gdLst>
                <a:gd name="T0" fmla="*/ 0 w 29"/>
                <a:gd name="T1" fmla="*/ 48 h 48"/>
                <a:gd name="T2" fmla="*/ 14 w 29"/>
                <a:gd name="T3" fmla="*/ 24 h 48"/>
                <a:gd name="T4" fmla="*/ 29 w 29"/>
                <a:gd name="T5" fmla="*/ 0 h 48"/>
              </a:gdLst>
              <a:ahLst/>
              <a:cxnLst>
                <a:cxn ang="0">
                  <a:pos x="T0" y="T1"/>
                </a:cxn>
                <a:cxn ang="0">
                  <a:pos x="T2" y="T3"/>
                </a:cxn>
                <a:cxn ang="0">
                  <a:pos x="T4" y="T5"/>
                </a:cxn>
              </a:cxnLst>
              <a:rect l="0" t="0" r="r" b="b"/>
              <a:pathLst>
                <a:path w="29" h="48">
                  <a:moveTo>
                    <a:pt x="0" y="48"/>
                  </a:moveTo>
                  <a:lnTo>
                    <a:pt x="14" y="2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77" name="Line 239"/>
            <p:cNvSpPr>
              <a:spLocks noChangeAspect="1" noChangeShapeType="1"/>
            </p:cNvSpPr>
            <p:nvPr/>
          </p:nvSpPr>
          <p:spPr bwMode="auto">
            <a:xfrm flipV="1">
              <a:off x="1171"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78" name="Freeform 240"/>
            <p:cNvSpPr>
              <a:spLocks noChangeAspect="1"/>
            </p:cNvSpPr>
            <p:nvPr/>
          </p:nvSpPr>
          <p:spPr bwMode="auto">
            <a:xfrm>
              <a:off x="1189" y="1506"/>
              <a:ext cx="22" cy="30"/>
            </a:xfrm>
            <a:custGeom>
              <a:avLst/>
              <a:gdLst>
                <a:gd name="T0" fmla="*/ 0 w 29"/>
                <a:gd name="T1" fmla="*/ 53 h 53"/>
                <a:gd name="T2" fmla="*/ 14 w 29"/>
                <a:gd name="T3" fmla="*/ 29 h 53"/>
                <a:gd name="T4" fmla="*/ 29 w 29"/>
                <a:gd name="T5" fmla="*/ 0 h 53"/>
              </a:gdLst>
              <a:ahLst/>
              <a:cxnLst>
                <a:cxn ang="0">
                  <a:pos x="T0" y="T1"/>
                </a:cxn>
                <a:cxn ang="0">
                  <a:pos x="T2" y="T3"/>
                </a:cxn>
                <a:cxn ang="0">
                  <a:pos x="T4" y="T5"/>
                </a:cxn>
              </a:cxnLst>
              <a:rect l="0" t="0" r="r" b="b"/>
              <a:pathLst>
                <a:path w="29" h="53">
                  <a:moveTo>
                    <a:pt x="0" y="53"/>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79" name="Line 241"/>
            <p:cNvSpPr>
              <a:spLocks noChangeAspect="1" noChangeShapeType="1"/>
            </p:cNvSpPr>
            <p:nvPr/>
          </p:nvSpPr>
          <p:spPr bwMode="auto">
            <a:xfrm flipV="1">
              <a:off x="1211"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80" name="Line 242"/>
            <p:cNvSpPr>
              <a:spLocks noChangeAspect="1" noChangeShapeType="1"/>
            </p:cNvSpPr>
            <p:nvPr/>
          </p:nvSpPr>
          <p:spPr bwMode="auto">
            <a:xfrm flipV="1">
              <a:off x="1228"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81" name="Freeform 243"/>
            <p:cNvSpPr>
              <a:spLocks noChangeAspect="1"/>
            </p:cNvSpPr>
            <p:nvPr/>
          </p:nvSpPr>
          <p:spPr bwMode="auto">
            <a:xfrm>
              <a:off x="1246" y="1409"/>
              <a:ext cx="22" cy="32"/>
            </a:xfrm>
            <a:custGeom>
              <a:avLst/>
              <a:gdLst>
                <a:gd name="T0" fmla="*/ 0 w 29"/>
                <a:gd name="T1" fmla="*/ 58 h 58"/>
                <a:gd name="T2" fmla="*/ 15 w 29"/>
                <a:gd name="T3" fmla="*/ 29 h 58"/>
                <a:gd name="T4" fmla="*/ 29 w 29"/>
                <a:gd name="T5" fmla="*/ 0 h 58"/>
              </a:gdLst>
              <a:ahLst/>
              <a:cxnLst>
                <a:cxn ang="0">
                  <a:pos x="T0" y="T1"/>
                </a:cxn>
                <a:cxn ang="0">
                  <a:pos x="T2" y="T3"/>
                </a:cxn>
                <a:cxn ang="0">
                  <a:pos x="T4" y="T5"/>
                </a:cxn>
              </a:cxnLst>
              <a:rect l="0" t="0" r="r" b="b"/>
              <a:pathLst>
                <a:path w="29" h="58">
                  <a:moveTo>
                    <a:pt x="0" y="58"/>
                  </a:moveTo>
                  <a:lnTo>
                    <a:pt x="15"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82" name="Line 244"/>
            <p:cNvSpPr>
              <a:spLocks noChangeAspect="1" noChangeShapeType="1"/>
            </p:cNvSpPr>
            <p:nvPr/>
          </p:nvSpPr>
          <p:spPr bwMode="auto">
            <a:xfrm flipV="1">
              <a:off x="1268"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83" name="Freeform 245"/>
            <p:cNvSpPr>
              <a:spLocks noChangeAspect="1"/>
            </p:cNvSpPr>
            <p:nvPr/>
          </p:nvSpPr>
          <p:spPr bwMode="auto">
            <a:xfrm>
              <a:off x="1286" y="1336"/>
              <a:ext cx="22" cy="38"/>
            </a:xfrm>
            <a:custGeom>
              <a:avLst/>
              <a:gdLst>
                <a:gd name="T0" fmla="*/ 0 w 29"/>
                <a:gd name="T1" fmla="*/ 67 h 67"/>
                <a:gd name="T2" fmla="*/ 15 w 29"/>
                <a:gd name="T3" fmla="*/ 33 h 67"/>
                <a:gd name="T4" fmla="*/ 29 w 29"/>
                <a:gd name="T5" fmla="*/ 0 h 67"/>
              </a:gdLst>
              <a:ahLst/>
              <a:cxnLst>
                <a:cxn ang="0">
                  <a:pos x="T0" y="T1"/>
                </a:cxn>
                <a:cxn ang="0">
                  <a:pos x="T2" y="T3"/>
                </a:cxn>
                <a:cxn ang="0">
                  <a:pos x="T4" y="T5"/>
                </a:cxn>
              </a:cxnLst>
              <a:rect l="0" t="0" r="r" b="b"/>
              <a:pathLst>
                <a:path w="29" h="67">
                  <a:moveTo>
                    <a:pt x="0" y="67"/>
                  </a:moveTo>
                  <a:lnTo>
                    <a:pt x="15" y="33"/>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84" name="Line 246"/>
            <p:cNvSpPr>
              <a:spLocks noChangeAspect="1" noChangeShapeType="1"/>
            </p:cNvSpPr>
            <p:nvPr/>
          </p:nvSpPr>
          <p:spPr bwMode="auto">
            <a:xfrm flipV="1">
              <a:off x="1308"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85" name="Line 247"/>
            <p:cNvSpPr>
              <a:spLocks noChangeAspect="1" noChangeShapeType="1"/>
            </p:cNvSpPr>
            <p:nvPr/>
          </p:nvSpPr>
          <p:spPr bwMode="auto">
            <a:xfrm flipV="1">
              <a:off x="1326"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86" name="Freeform 248"/>
            <p:cNvSpPr>
              <a:spLocks noChangeAspect="1"/>
            </p:cNvSpPr>
            <p:nvPr/>
          </p:nvSpPr>
          <p:spPr bwMode="auto">
            <a:xfrm>
              <a:off x="1344" y="1222"/>
              <a:ext cx="21"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87" name="Freeform 249"/>
            <p:cNvSpPr>
              <a:spLocks noChangeAspect="1"/>
            </p:cNvSpPr>
            <p:nvPr/>
          </p:nvSpPr>
          <p:spPr bwMode="auto">
            <a:xfrm>
              <a:off x="1365" y="1182"/>
              <a:ext cx="18" cy="40"/>
            </a:xfrm>
            <a:custGeom>
              <a:avLst/>
              <a:gdLst>
                <a:gd name="T0" fmla="*/ 0 w 24"/>
                <a:gd name="T1" fmla="*/ 72 h 72"/>
                <a:gd name="T2" fmla="*/ 9 w 24"/>
                <a:gd name="T3" fmla="*/ 34 h 72"/>
                <a:gd name="T4" fmla="*/ 24 w 24"/>
                <a:gd name="T5" fmla="*/ 0 h 72"/>
              </a:gdLst>
              <a:ahLst/>
              <a:cxnLst>
                <a:cxn ang="0">
                  <a:pos x="T0" y="T1"/>
                </a:cxn>
                <a:cxn ang="0">
                  <a:pos x="T2" y="T3"/>
                </a:cxn>
                <a:cxn ang="0">
                  <a:pos x="T4" y="T5"/>
                </a:cxn>
              </a:cxnLst>
              <a:rect l="0" t="0" r="r" b="b"/>
              <a:pathLst>
                <a:path w="24" h="72">
                  <a:moveTo>
                    <a:pt x="0" y="72"/>
                  </a:moveTo>
                  <a:lnTo>
                    <a:pt x="9" y="3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88" name="Freeform 250"/>
            <p:cNvSpPr>
              <a:spLocks noChangeAspect="1"/>
            </p:cNvSpPr>
            <p:nvPr/>
          </p:nvSpPr>
          <p:spPr bwMode="auto">
            <a:xfrm>
              <a:off x="1383" y="1144"/>
              <a:ext cx="22"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89" name="Line 251"/>
            <p:cNvSpPr>
              <a:spLocks noChangeAspect="1" noChangeShapeType="1"/>
            </p:cNvSpPr>
            <p:nvPr/>
          </p:nvSpPr>
          <p:spPr bwMode="auto">
            <a:xfrm flipV="1">
              <a:off x="1405"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90" name="Freeform 252"/>
            <p:cNvSpPr>
              <a:spLocks noChangeAspect="1"/>
            </p:cNvSpPr>
            <p:nvPr/>
          </p:nvSpPr>
          <p:spPr bwMode="auto">
            <a:xfrm>
              <a:off x="1423" y="1063"/>
              <a:ext cx="21" cy="41"/>
            </a:xfrm>
            <a:custGeom>
              <a:avLst/>
              <a:gdLst>
                <a:gd name="T0" fmla="*/ 0 w 28"/>
                <a:gd name="T1" fmla="*/ 72 h 72"/>
                <a:gd name="T2" fmla="*/ 14 w 28"/>
                <a:gd name="T3" fmla="*/ 34 h 72"/>
                <a:gd name="T4" fmla="*/ 28 w 28"/>
                <a:gd name="T5" fmla="*/ 0 h 72"/>
              </a:gdLst>
              <a:ahLst/>
              <a:cxnLst>
                <a:cxn ang="0">
                  <a:pos x="T0" y="T1"/>
                </a:cxn>
                <a:cxn ang="0">
                  <a:pos x="T2" y="T3"/>
                </a:cxn>
                <a:cxn ang="0">
                  <a:pos x="T4" y="T5"/>
                </a:cxn>
              </a:cxnLst>
              <a:rect l="0" t="0" r="r" b="b"/>
              <a:pathLst>
                <a:path w="28" h="72">
                  <a:moveTo>
                    <a:pt x="0" y="72"/>
                  </a:moveTo>
                  <a:lnTo>
                    <a:pt x="14" y="3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91" name="Line 253"/>
            <p:cNvSpPr>
              <a:spLocks noChangeAspect="1" noChangeShapeType="1"/>
            </p:cNvSpPr>
            <p:nvPr/>
          </p:nvSpPr>
          <p:spPr bwMode="auto">
            <a:xfrm flipV="1">
              <a:off x="1444"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92" name="Line 254"/>
            <p:cNvSpPr>
              <a:spLocks noChangeAspect="1" noChangeShapeType="1"/>
            </p:cNvSpPr>
            <p:nvPr/>
          </p:nvSpPr>
          <p:spPr bwMode="auto">
            <a:xfrm flipV="1">
              <a:off x="1462"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93" name="Freeform 255"/>
            <p:cNvSpPr>
              <a:spLocks noChangeAspect="1"/>
            </p:cNvSpPr>
            <p:nvPr/>
          </p:nvSpPr>
          <p:spPr bwMode="auto">
            <a:xfrm>
              <a:off x="1480" y="945"/>
              <a:ext cx="22" cy="40"/>
            </a:xfrm>
            <a:custGeom>
              <a:avLst/>
              <a:gdLst>
                <a:gd name="T0" fmla="*/ 0 w 29"/>
                <a:gd name="T1" fmla="*/ 72 h 72"/>
                <a:gd name="T2" fmla="*/ 15 w 29"/>
                <a:gd name="T3" fmla="*/ 34 h 72"/>
                <a:gd name="T4" fmla="*/ 29 w 29"/>
                <a:gd name="T5" fmla="*/ 0 h 72"/>
              </a:gdLst>
              <a:ahLst/>
              <a:cxnLst>
                <a:cxn ang="0">
                  <a:pos x="T0" y="T1"/>
                </a:cxn>
                <a:cxn ang="0">
                  <a:pos x="T2" y="T3"/>
                </a:cxn>
                <a:cxn ang="0">
                  <a:pos x="T4" y="T5"/>
                </a:cxn>
              </a:cxnLst>
              <a:rect l="0" t="0" r="r" b="b"/>
              <a:pathLst>
                <a:path w="29" h="72">
                  <a:moveTo>
                    <a:pt x="0" y="72"/>
                  </a:moveTo>
                  <a:lnTo>
                    <a:pt x="15"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94" name="Line 256"/>
            <p:cNvSpPr>
              <a:spLocks noChangeAspect="1" noChangeShapeType="1"/>
            </p:cNvSpPr>
            <p:nvPr/>
          </p:nvSpPr>
          <p:spPr bwMode="auto">
            <a:xfrm flipV="1">
              <a:off x="1502"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95" name="Freeform 257"/>
            <p:cNvSpPr>
              <a:spLocks noChangeAspect="1"/>
            </p:cNvSpPr>
            <p:nvPr/>
          </p:nvSpPr>
          <p:spPr bwMode="auto">
            <a:xfrm>
              <a:off x="1520" y="872"/>
              <a:ext cx="22" cy="35"/>
            </a:xfrm>
            <a:custGeom>
              <a:avLst/>
              <a:gdLst>
                <a:gd name="T0" fmla="*/ 0 w 29"/>
                <a:gd name="T1" fmla="*/ 62 h 62"/>
                <a:gd name="T2" fmla="*/ 14 w 29"/>
                <a:gd name="T3" fmla="*/ 28 h 62"/>
                <a:gd name="T4" fmla="*/ 29 w 29"/>
                <a:gd name="T5" fmla="*/ 0 h 62"/>
              </a:gdLst>
              <a:ahLst/>
              <a:cxnLst>
                <a:cxn ang="0">
                  <a:pos x="T0" y="T1"/>
                </a:cxn>
                <a:cxn ang="0">
                  <a:pos x="T2" y="T3"/>
                </a:cxn>
                <a:cxn ang="0">
                  <a:pos x="T4" y="T5"/>
                </a:cxn>
              </a:cxnLst>
              <a:rect l="0" t="0" r="r" b="b"/>
              <a:pathLst>
                <a:path w="29" h="62">
                  <a:moveTo>
                    <a:pt x="0" y="62"/>
                  </a:moveTo>
                  <a:lnTo>
                    <a:pt x="14" y="28"/>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96" name="Line 258"/>
            <p:cNvSpPr>
              <a:spLocks noChangeAspect="1" noChangeShapeType="1"/>
            </p:cNvSpPr>
            <p:nvPr/>
          </p:nvSpPr>
          <p:spPr bwMode="auto">
            <a:xfrm flipV="1">
              <a:off x="1542"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97" name="Line 259"/>
            <p:cNvSpPr>
              <a:spLocks noChangeAspect="1" noChangeShapeType="1"/>
            </p:cNvSpPr>
            <p:nvPr/>
          </p:nvSpPr>
          <p:spPr bwMode="auto">
            <a:xfrm flipV="1">
              <a:off x="1560"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98" name="Freeform 260"/>
            <p:cNvSpPr>
              <a:spLocks noChangeAspect="1"/>
            </p:cNvSpPr>
            <p:nvPr/>
          </p:nvSpPr>
          <p:spPr bwMode="auto">
            <a:xfrm>
              <a:off x="1578" y="769"/>
              <a:ext cx="22" cy="33"/>
            </a:xfrm>
            <a:custGeom>
              <a:avLst/>
              <a:gdLst>
                <a:gd name="T0" fmla="*/ 0 w 29"/>
                <a:gd name="T1" fmla="*/ 58 h 58"/>
                <a:gd name="T2" fmla="*/ 14 w 29"/>
                <a:gd name="T3" fmla="*/ 29 h 58"/>
                <a:gd name="T4" fmla="*/ 29 w 29"/>
                <a:gd name="T5" fmla="*/ 0 h 58"/>
              </a:gdLst>
              <a:ahLst/>
              <a:cxnLst>
                <a:cxn ang="0">
                  <a:pos x="T0" y="T1"/>
                </a:cxn>
                <a:cxn ang="0">
                  <a:pos x="T2" y="T3"/>
                </a:cxn>
                <a:cxn ang="0">
                  <a:pos x="T4" y="T5"/>
                </a:cxn>
              </a:cxnLst>
              <a:rect l="0" t="0" r="r" b="b"/>
              <a:pathLst>
                <a:path w="29" h="58">
                  <a:moveTo>
                    <a:pt x="0" y="58"/>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99" name="Line 261"/>
            <p:cNvSpPr>
              <a:spLocks noChangeAspect="1" noChangeShapeType="1"/>
            </p:cNvSpPr>
            <p:nvPr/>
          </p:nvSpPr>
          <p:spPr bwMode="auto">
            <a:xfrm flipV="1">
              <a:off x="1600"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00" name="Freeform 262"/>
            <p:cNvSpPr>
              <a:spLocks noChangeAspect="1"/>
            </p:cNvSpPr>
            <p:nvPr/>
          </p:nvSpPr>
          <p:spPr bwMode="auto">
            <a:xfrm>
              <a:off x="1618" y="712"/>
              <a:ext cx="21" cy="27"/>
            </a:xfrm>
            <a:custGeom>
              <a:avLst/>
              <a:gdLst>
                <a:gd name="T0" fmla="*/ 0 w 28"/>
                <a:gd name="T1" fmla="*/ 48 h 48"/>
                <a:gd name="T2" fmla="*/ 14 w 28"/>
                <a:gd name="T3" fmla="*/ 24 h 48"/>
                <a:gd name="T4" fmla="*/ 28 w 28"/>
                <a:gd name="T5" fmla="*/ 0 h 48"/>
              </a:gdLst>
              <a:ahLst/>
              <a:cxnLst>
                <a:cxn ang="0">
                  <a:pos x="T0" y="T1"/>
                </a:cxn>
                <a:cxn ang="0">
                  <a:pos x="T2" y="T3"/>
                </a:cxn>
                <a:cxn ang="0">
                  <a:pos x="T4" y="T5"/>
                </a:cxn>
              </a:cxnLst>
              <a:rect l="0" t="0" r="r" b="b"/>
              <a:pathLst>
                <a:path w="28" h="48">
                  <a:moveTo>
                    <a:pt x="0" y="48"/>
                  </a:moveTo>
                  <a:lnTo>
                    <a:pt x="14" y="2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01" name="Freeform 263"/>
            <p:cNvSpPr>
              <a:spLocks noChangeAspect="1"/>
            </p:cNvSpPr>
            <p:nvPr/>
          </p:nvSpPr>
          <p:spPr bwMode="auto">
            <a:xfrm>
              <a:off x="1639" y="686"/>
              <a:ext cx="18" cy="26"/>
            </a:xfrm>
            <a:custGeom>
              <a:avLst/>
              <a:gdLst>
                <a:gd name="T0" fmla="*/ 0 w 24"/>
                <a:gd name="T1" fmla="*/ 47 h 47"/>
                <a:gd name="T2" fmla="*/ 10 w 24"/>
                <a:gd name="T3" fmla="*/ 24 h 47"/>
                <a:gd name="T4" fmla="*/ 24 w 24"/>
                <a:gd name="T5" fmla="*/ 0 h 47"/>
              </a:gdLst>
              <a:ahLst/>
              <a:cxnLst>
                <a:cxn ang="0">
                  <a:pos x="T0" y="T1"/>
                </a:cxn>
                <a:cxn ang="0">
                  <a:pos x="T2" y="T3"/>
                </a:cxn>
                <a:cxn ang="0">
                  <a:pos x="T4" y="T5"/>
                </a:cxn>
              </a:cxnLst>
              <a:rect l="0" t="0" r="r" b="b"/>
              <a:pathLst>
                <a:path w="24" h="47">
                  <a:moveTo>
                    <a:pt x="0" y="47"/>
                  </a:moveTo>
                  <a:lnTo>
                    <a:pt x="10" y="2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02" name="Freeform 264"/>
            <p:cNvSpPr>
              <a:spLocks noChangeAspect="1"/>
            </p:cNvSpPr>
            <p:nvPr/>
          </p:nvSpPr>
          <p:spPr bwMode="auto">
            <a:xfrm>
              <a:off x="1657" y="664"/>
              <a:ext cx="21" cy="22"/>
            </a:xfrm>
            <a:custGeom>
              <a:avLst/>
              <a:gdLst>
                <a:gd name="T0" fmla="*/ 0 w 29"/>
                <a:gd name="T1" fmla="*/ 39 h 39"/>
                <a:gd name="T2" fmla="*/ 15 w 29"/>
                <a:gd name="T3" fmla="*/ 19 h 39"/>
                <a:gd name="T4" fmla="*/ 29 w 29"/>
                <a:gd name="T5" fmla="*/ 0 h 39"/>
              </a:gdLst>
              <a:ahLst/>
              <a:cxnLst>
                <a:cxn ang="0">
                  <a:pos x="T0" y="T1"/>
                </a:cxn>
                <a:cxn ang="0">
                  <a:pos x="T2" y="T3"/>
                </a:cxn>
                <a:cxn ang="0">
                  <a:pos x="T4" y="T5"/>
                </a:cxn>
              </a:cxnLst>
              <a:rect l="0" t="0" r="r" b="b"/>
              <a:pathLst>
                <a:path w="29" h="39">
                  <a:moveTo>
                    <a:pt x="0" y="39"/>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03" name="Freeform 265"/>
            <p:cNvSpPr>
              <a:spLocks noChangeAspect="1"/>
            </p:cNvSpPr>
            <p:nvPr/>
          </p:nvSpPr>
          <p:spPr bwMode="auto">
            <a:xfrm>
              <a:off x="1678" y="643"/>
              <a:ext cx="18" cy="21"/>
            </a:xfrm>
            <a:custGeom>
              <a:avLst/>
              <a:gdLst>
                <a:gd name="T0" fmla="*/ 0 w 24"/>
                <a:gd name="T1" fmla="*/ 38 h 38"/>
                <a:gd name="T2" fmla="*/ 15 w 24"/>
                <a:gd name="T3" fmla="*/ 19 h 38"/>
                <a:gd name="T4" fmla="*/ 24 w 24"/>
                <a:gd name="T5" fmla="*/ 0 h 38"/>
              </a:gdLst>
              <a:ahLst/>
              <a:cxnLst>
                <a:cxn ang="0">
                  <a:pos x="T0" y="T1"/>
                </a:cxn>
                <a:cxn ang="0">
                  <a:pos x="T2" y="T3"/>
                </a:cxn>
                <a:cxn ang="0">
                  <a:pos x="T4" y="T5"/>
                </a:cxn>
              </a:cxnLst>
              <a:rect l="0" t="0" r="r" b="b"/>
              <a:pathLst>
                <a:path w="24" h="38">
                  <a:moveTo>
                    <a:pt x="0" y="38"/>
                  </a:moveTo>
                  <a:lnTo>
                    <a:pt x="15" y="19"/>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04" name="Freeform 266"/>
            <p:cNvSpPr>
              <a:spLocks noChangeAspect="1"/>
            </p:cNvSpPr>
            <p:nvPr/>
          </p:nvSpPr>
          <p:spPr bwMode="auto">
            <a:xfrm>
              <a:off x="1696" y="626"/>
              <a:ext cx="18" cy="17"/>
            </a:xfrm>
            <a:custGeom>
              <a:avLst/>
              <a:gdLst>
                <a:gd name="T0" fmla="*/ 0 w 24"/>
                <a:gd name="T1" fmla="*/ 29 h 29"/>
                <a:gd name="T2" fmla="*/ 10 w 24"/>
                <a:gd name="T3" fmla="*/ 14 h 29"/>
                <a:gd name="T4" fmla="*/ 24 w 24"/>
                <a:gd name="T5" fmla="*/ 0 h 29"/>
              </a:gdLst>
              <a:ahLst/>
              <a:cxnLst>
                <a:cxn ang="0">
                  <a:pos x="T0" y="T1"/>
                </a:cxn>
                <a:cxn ang="0">
                  <a:pos x="T2" y="T3"/>
                </a:cxn>
                <a:cxn ang="0">
                  <a:pos x="T4" y="T5"/>
                </a:cxn>
              </a:cxnLst>
              <a:rect l="0" t="0" r="r" b="b"/>
              <a:pathLst>
                <a:path w="24" h="29">
                  <a:moveTo>
                    <a:pt x="0" y="29"/>
                  </a:moveTo>
                  <a:lnTo>
                    <a:pt x="10" y="1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05" name="Freeform 267"/>
            <p:cNvSpPr>
              <a:spLocks noChangeAspect="1"/>
            </p:cNvSpPr>
            <p:nvPr/>
          </p:nvSpPr>
          <p:spPr bwMode="auto">
            <a:xfrm>
              <a:off x="1714" y="610"/>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06" name="Line 268"/>
            <p:cNvSpPr>
              <a:spLocks noChangeAspect="1" noChangeShapeType="1"/>
            </p:cNvSpPr>
            <p:nvPr/>
          </p:nvSpPr>
          <p:spPr bwMode="auto">
            <a:xfrm flipV="1">
              <a:off x="1736"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07" name="Freeform 269"/>
            <p:cNvSpPr>
              <a:spLocks noChangeAspect="1"/>
            </p:cNvSpPr>
            <p:nvPr/>
          </p:nvSpPr>
          <p:spPr bwMode="auto">
            <a:xfrm>
              <a:off x="1754" y="591"/>
              <a:ext cx="22" cy="8"/>
            </a:xfrm>
            <a:custGeom>
              <a:avLst/>
              <a:gdLst>
                <a:gd name="T0" fmla="*/ 0 w 29"/>
                <a:gd name="T1" fmla="*/ 14 h 14"/>
                <a:gd name="T2" fmla="*/ 14 w 29"/>
                <a:gd name="T3" fmla="*/ 4 h 14"/>
                <a:gd name="T4" fmla="*/ 29 w 29"/>
                <a:gd name="T5" fmla="*/ 0 h 14"/>
              </a:gdLst>
              <a:ahLst/>
              <a:cxnLst>
                <a:cxn ang="0">
                  <a:pos x="T0" y="T1"/>
                </a:cxn>
                <a:cxn ang="0">
                  <a:pos x="T2" y="T3"/>
                </a:cxn>
                <a:cxn ang="0">
                  <a:pos x="T4" y="T5"/>
                </a:cxn>
              </a:cxnLst>
              <a:rect l="0" t="0" r="r" b="b"/>
              <a:pathLst>
                <a:path w="29" h="14">
                  <a:moveTo>
                    <a:pt x="0" y="14"/>
                  </a:moveTo>
                  <a:lnTo>
                    <a:pt x="14" y="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08" name="Freeform 270"/>
            <p:cNvSpPr>
              <a:spLocks noChangeAspect="1"/>
            </p:cNvSpPr>
            <p:nvPr/>
          </p:nvSpPr>
          <p:spPr bwMode="auto">
            <a:xfrm>
              <a:off x="1776" y="586"/>
              <a:ext cx="18" cy="5"/>
            </a:xfrm>
            <a:custGeom>
              <a:avLst/>
              <a:gdLst>
                <a:gd name="T0" fmla="*/ 0 w 24"/>
                <a:gd name="T1" fmla="*/ 10 h 10"/>
                <a:gd name="T2" fmla="*/ 14 w 24"/>
                <a:gd name="T3" fmla="*/ 5 h 10"/>
                <a:gd name="T4" fmla="*/ 24 w 24"/>
                <a:gd name="T5" fmla="*/ 0 h 10"/>
              </a:gdLst>
              <a:ahLst/>
              <a:cxnLst>
                <a:cxn ang="0">
                  <a:pos x="T0" y="T1"/>
                </a:cxn>
                <a:cxn ang="0">
                  <a:pos x="T2" y="T3"/>
                </a:cxn>
                <a:cxn ang="0">
                  <a:pos x="T4" y="T5"/>
                </a:cxn>
              </a:cxnLst>
              <a:rect l="0" t="0" r="r" b="b"/>
              <a:pathLst>
                <a:path w="24" h="10">
                  <a:moveTo>
                    <a:pt x="0" y="10"/>
                  </a:moveTo>
                  <a:lnTo>
                    <a:pt x="14" y="5"/>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09" name="Freeform 271"/>
            <p:cNvSpPr>
              <a:spLocks noChangeAspect="1"/>
            </p:cNvSpPr>
            <p:nvPr/>
          </p:nvSpPr>
          <p:spPr bwMode="auto">
            <a:xfrm>
              <a:off x="1794" y="586"/>
              <a:ext cx="18" cy="0"/>
            </a:xfrm>
            <a:custGeom>
              <a:avLst/>
              <a:gdLst>
                <a:gd name="T0" fmla="*/ 0 w 24"/>
                <a:gd name="T1" fmla="*/ 9 w 24"/>
                <a:gd name="T2" fmla="*/ 24 w 24"/>
              </a:gdLst>
              <a:ahLst/>
              <a:cxnLst>
                <a:cxn ang="0">
                  <a:pos x="T0" y="0"/>
                </a:cxn>
                <a:cxn ang="0">
                  <a:pos x="T1" y="0"/>
                </a:cxn>
                <a:cxn ang="0">
                  <a:pos x="T2" y="0"/>
                </a:cxn>
              </a:cxnLst>
              <a:rect l="0" t="0" r="r" b="b"/>
              <a:pathLst>
                <a:path w="24">
                  <a:moveTo>
                    <a:pt x="0" y="0"/>
                  </a:moveTo>
                  <a:lnTo>
                    <a:pt x="9"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10" name="Freeform 272"/>
            <p:cNvSpPr>
              <a:spLocks noChangeAspect="1"/>
            </p:cNvSpPr>
            <p:nvPr/>
          </p:nvSpPr>
          <p:spPr bwMode="auto">
            <a:xfrm>
              <a:off x="1812" y="586"/>
              <a:ext cx="21" cy="0"/>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11" name="Freeform 273"/>
            <p:cNvSpPr>
              <a:spLocks noChangeAspect="1"/>
            </p:cNvSpPr>
            <p:nvPr/>
          </p:nvSpPr>
          <p:spPr bwMode="auto">
            <a:xfrm>
              <a:off x="1833" y="586"/>
              <a:ext cx="18" cy="5"/>
            </a:xfrm>
            <a:custGeom>
              <a:avLst/>
              <a:gdLst>
                <a:gd name="T0" fmla="*/ 0 w 24"/>
                <a:gd name="T1" fmla="*/ 0 h 10"/>
                <a:gd name="T2" fmla="*/ 10 w 24"/>
                <a:gd name="T3" fmla="*/ 5 h 10"/>
                <a:gd name="T4" fmla="*/ 24 w 24"/>
                <a:gd name="T5" fmla="*/ 10 h 10"/>
              </a:gdLst>
              <a:ahLst/>
              <a:cxnLst>
                <a:cxn ang="0">
                  <a:pos x="T0" y="T1"/>
                </a:cxn>
                <a:cxn ang="0">
                  <a:pos x="T2" y="T3"/>
                </a:cxn>
                <a:cxn ang="0">
                  <a:pos x="T4" y="T5"/>
                </a:cxn>
              </a:cxnLst>
              <a:rect l="0" t="0" r="r" b="b"/>
              <a:pathLst>
                <a:path w="24" h="10">
                  <a:moveTo>
                    <a:pt x="0" y="0"/>
                  </a:moveTo>
                  <a:lnTo>
                    <a:pt x="10" y="5"/>
                  </a:lnTo>
                  <a:lnTo>
                    <a:pt x="24"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12" name="Freeform 274"/>
            <p:cNvSpPr>
              <a:spLocks noChangeAspect="1"/>
            </p:cNvSpPr>
            <p:nvPr/>
          </p:nvSpPr>
          <p:spPr bwMode="auto">
            <a:xfrm>
              <a:off x="1851" y="591"/>
              <a:ext cx="22" cy="8"/>
            </a:xfrm>
            <a:custGeom>
              <a:avLst/>
              <a:gdLst>
                <a:gd name="T0" fmla="*/ 0 w 29"/>
                <a:gd name="T1" fmla="*/ 0 h 14"/>
                <a:gd name="T2" fmla="*/ 15 w 29"/>
                <a:gd name="T3" fmla="*/ 4 h 14"/>
                <a:gd name="T4" fmla="*/ 29 w 29"/>
                <a:gd name="T5" fmla="*/ 14 h 14"/>
              </a:gdLst>
              <a:ahLst/>
              <a:cxnLst>
                <a:cxn ang="0">
                  <a:pos x="T0" y="T1"/>
                </a:cxn>
                <a:cxn ang="0">
                  <a:pos x="T2" y="T3"/>
                </a:cxn>
                <a:cxn ang="0">
                  <a:pos x="T4" y="T5"/>
                </a:cxn>
              </a:cxnLst>
              <a:rect l="0" t="0" r="r" b="b"/>
              <a:pathLst>
                <a:path w="29" h="14">
                  <a:moveTo>
                    <a:pt x="0" y="0"/>
                  </a:moveTo>
                  <a:lnTo>
                    <a:pt x="15" y="4"/>
                  </a:lnTo>
                  <a:lnTo>
                    <a:pt x="29" y="1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13" name="Line 275"/>
            <p:cNvSpPr>
              <a:spLocks noChangeAspect="1" noChangeShapeType="1"/>
            </p:cNvSpPr>
            <p:nvPr/>
          </p:nvSpPr>
          <p:spPr bwMode="auto">
            <a:xfrm>
              <a:off x="1873"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14" name="Freeform 276"/>
            <p:cNvSpPr>
              <a:spLocks noChangeAspect="1"/>
            </p:cNvSpPr>
            <p:nvPr/>
          </p:nvSpPr>
          <p:spPr bwMode="auto">
            <a:xfrm>
              <a:off x="1891" y="610"/>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15" name="Freeform 277"/>
            <p:cNvSpPr>
              <a:spLocks noChangeAspect="1"/>
            </p:cNvSpPr>
            <p:nvPr/>
          </p:nvSpPr>
          <p:spPr bwMode="auto">
            <a:xfrm>
              <a:off x="1913" y="626"/>
              <a:ext cx="18" cy="17"/>
            </a:xfrm>
            <a:custGeom>
              <a:avLst/>
              <a:gdLst>
                <a:gd name="T0" fmla="*/ 0 w 24"/>
                <a:gd name="T1" fmla="*/ 0 h 29"/>
                <a:gd name="T2" fmla="*/ 14 w 24"/>
                <a:gd name="T3" fmla="*/ 14 h 29"/>
                <a:gd name="T4" fmla="*/ 24 w 24"/>
                <a:gd name="T5" fmla="*/ 29 h 29"/>
              </a:gdLst>
              <a:ahLst/>
              <a:cxnLst>
                <a:cxn ang="0">
                  <a:pos x="T0" y="T1"/>
                </a:cxn>
                <a:cxn ang="0">
                  <a:pos x="T2" y="T3"/>
                </a:cxn>
                <a:cxn ang="0">
                  <a:pos x="T4" y="T5"/>
                </a:cxn>
              </a:cxnLst>
              <a:rect l="0" t="0" r="r" b="b"/>
              <a:pathLst>
                <a:path w="24" h="29">
                  <a:moveTo>
                    <a:pt x="0" y="0"/>
                  </a:moveTo>
                  <a:lnTo>
                    <a:pt x="14" y="14"/>
                  </a:lnTo>
                  <a:lnTo>
                    <a:pt x="24"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16" name="Freeform 278"/>
            <p:cNvSpPr>
              <a:spLocks noChangeAspect="1"/>
            </p:cNvSpPr>
            <p:nvPr/>
          </p:nvSpPr>
          <p:spPr bwMode="auto">
            <a:xfrm>
              <a:off x="1931" y="643"/>
              <a:ext cx="18" cy="21"/>
            </a:xfrm>
            <a:custGeom>
              <a:avLst/>
              <a:gdLst>
                <a:gd name="T0" fmla="*/ 0 w 24"/>
                <a:gd name="T1" fmla="*/ 0 h 38"/>
                <a:gd name="T2" fmla="*/ 9 w 24"/>
                <a:gd name="T3" fmla="*/ 19 h 38"/>
                <a:gd name="T4" fmla="*/ 24 w 24"/>
                <a:gd name="T5" fmla="*/ 38 h 38"/>
              </a:gdLst>
              <a:ahLst/>
              <a:cxnLst>
                <a:cxn ang="0">
                  <a:pos x="T0" y="T1"/>
                </a:cxn>
                <a:cxn ang="0">
                  <a:pos x="T2" y="T3"/>
                </a:cxn>
                <a:cxn ang="0">
                  <a:pos x="T4" y="T5"/>
                </a:cxn>
              </a:cxnLst>
              <a:rect l="0" t="0" r="r" b="b"/>
              <a:pathLst>
                <a:path w="24" h="38">
                  <a:moveTo>
                    <a:pt x="0" y="0"/>
                  </a:moveTo>
                  <a:lnTo>
                    <a:pt x="9" y="19"/>
                  </a:lnTo>
                  <a:lnTo>
                    <a:pt x="24" y="3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17" name="Freeform 279"/>
            <p:cNvSpPr>
              <a:spLocks noChangeAspect="1"/>
            </p:cNvSpPr>
            <p:nvPr/>
          </p:nvSpPr>
          <p:spPr bwMode="auto">
            <a:xfrm>
              <a:off x="1949" y="664"/>
              <a:ext cx="21" cy="22"/>
            </a:xfrm>
            <a:custGeom>
              <a:avLst/>
              <a:gdLst>
                <a:gd name="T0" fmla="*/ 0 w 29"/>
                <a:gd name="T1" fmla="*/ 0 h 39"/>
                <a:gd name="T2" fmla="*/ 14 w 29"/>
                <a:gd name="T3" fmla="*/ 19 h 39"/>
                <a:gd name="T4" fmla="*/ 29 w 29"/>
                <a:gd name="T5" fmla="*/ 39 h 39"/>
              </a:gdLst>
              <a:ahLst/>
              <a:cxnLst>
                <a:cxn ang="0">
                  <a:pos x="T0" y="T1"/>
                </a:cxn>
                <a:cxn ang="0">
                  <a:pos x="T2" y="T3"/>
                </a:cxn>
                <a:cxn ang="0">
                  <a:pos x="T4" y="T5"/>
                </a:cxn>
              </a:cxnLst>
              <a:rect l="0" t="0" r="r" b="b"/>
              <a:pathLst>
                <a:path w="29" h="39">
                  <a:moveTo>
                    <a:pt x="0" y="0"/>
                  </a:moveTo>
                  <a:lnTo>
                    <a:pt x="14" y="19"/>
                  </a:lnTo>
                  <a:lnTo>
                    <a:pt x="29" y="3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18" name="Freeform 280"/>
            <p:cNvSpPr>
              <a:spLocks noChangeAspect="1"/>
            </p:cNvSpPr>
            <p:nvPr/>
          </p:nvSpPr>
          <p:spPr bwMode="auto">
            <a:xfrm>
              <a:off x="1970" y="686"/>
              <a:ext cx="18" cy="26"/>
            </a:xfrm>
            <a:custGeom>
              <a:avLst/>
              <a:gdLst>
                <a:gd name="T0" fmla="*/ 0 w 24"/>
                <a:gd name="T1" fmla="*/ 0 h 47"/>
                <a:gd name="T2" fmla="*/ 9 w 24"/>
                <a:gd name="T3" fmla="*/ 24 h 47"/>
                <a:gd name="T4" fmla="*/ 24 w 24"/>
                <a:gd name="T5" fmla="*/ 47 h 47"/>
              </a:gdLst>
              <a:ahLst/>
              <a:cxnLst>
                <a:cxn ang="0">
                  <a:pos x="T0" y="T1"/>
                </a:cxn>
                <a:cxn ang="0">
                  <a:pos x="T2" y="T3"/>
                </a:cxn>
                <a:cxn ang="0">
                  <a:pos x="T4" y="T5"/>
                </a:cxn>
              </a:cxnLst>
              <a:rect l="0" t="0" r="r" b="b"/>
              <a:pathLst>
                <a:path w="24" h="47">
                  <a:moveTo>
                    <a:pt x="0" y="0"/>
                  </a:moveTo>
                  <a:lnTo>
                    <a:pt x="9" y="24"/>
                  </a:lnTo>
                  <a:lnTo>
                    <a:pt x="24" y="4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19" name="Freeform 281"/>
            <p:cNvSpPr>
              <a:spLocks noChangeAspect="1"/>
            </p:cNvSpPr>
            <p:nvPr/>
          </p:nvSpPr>
          <p:spPr bwMode="auto">
            <a:xfrm>
              <a:off x="1988" y="712"/>
              <a:ext cx="21" cy="27"/>
            </a:xfrm>
            <a:custGeom>
              <a:avLst/>
              <a:gdLst>
                <a:gd name="T0" fmla="*/ 0 w 28"/>
                <a:gd name="T1" fmla="*/ 0 h 48"/>
                <a:gd name="T2" fmla="*/ 14 w 28"/>
                <a:gd name="T3" fmla="*/ 24 h 48"/>
                <a:gd name="T4" fmla="*/ 28 w 28"/>
                <a:gd name="T5" fmla="*/ 48 h 48"/>
              </a:gdLst>
              <a:ahLst/>
              <a:cxnLst>
                <a:cxn ang="0">
                  <a:pos x="T0" y="T1"/>
                </a:cxn>
                <a:cxn ang="0">
                  <a:pos x="T2" y="T3"/>
                </a:cxn>
                <a:cxn ang="0">
                  <a:pos x="T4" y="T5"/>
                </a:cxn>
              </a:cxnLst>
              <a:rect l="0" t="0" r="r" b="b"/>
              <a:pathLst>
                <a:path w="28" h="48">
                  <a:moveTo>
                    <a:pt x="0" y="0"/>
                  </a:moveTo>
                  <a:lnTo>
                    <a:pt x="14" y="24"/>
                  </a:lnTo>
                  <a:lnTo>
                    <a:pt x="28"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20" name="Line 282"/>
            <p:cNvSpPr>
              <a:spLocks noChangeAspect="1" noChangeShapeType="1"/>
            </p:cNvSpPr>
            <p:nvPr/>
          </p:nvSpPr>
          <p:spPr bwMode="auto">
            <a:xfrm>
              <a:off x="2009"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21" name="Freeform 283"/>
            <p:cNvSpPr>
              <a:spLocks noChangeAspect="1"/>
            </p:cNvSpPr>
            <p:nvPr/>
          </p:nvSpPr>
          <p:spPr bwMode="auto">
            <a:xfrm>
              <a:off x="2027" y="769"/>
              <a:ext cx="22" cy="33"/>
            </a:xfrm>
            <a:custGeom>
              <a:avLst/>
              <a:gdLst>
                <a:gd name="T0" fmla="*/ 0 w 29"/>
                <a:gd name="T1" fmla="*/ 0 h 58"/>
                <a:gd name="T2" fmla="*/ 15 w 29"/>
                <a:gd name="T3" fmla="*/ 29 h 58"/>
                <a:gd name="T4" fmla="*/ 29 w 29"/>
                <a:gd name="T5" fmla="*/ 58 h 58"/>
              </a:gdLst>
              <a:ahLst/>
              <a:cxnLst>
                <a:cxn ang="0">
                  <a:pos x="T0" y="T1"/>
                </a:cxn>
                <a:cxn ang="0">
                  <a:pos x="T2" y="T3"/>
                </a:cxn>
                <a:cxn ang="0">
                  <a:pos x="T4" y="T5"/>
                </a:cxn>
              </a:cxnLst>
              <a:rect l="0" t="0" r="r" b="b"/>
              <a:pathLst>
                <a:path w="29" h="58">
                  <a:moveTo>
                    <a:pt x="0" y="0"/>
                  </a:moveTo>
                  <a:lnTo>
                    <a:pt x="15"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22" name="Line 284"/>
            <p:cNvSpPr>
              <a:spLocks noChangeAspect="1" noChangeShapeType="1"/>
            </p:cNvSpPr>
            <p:nvPr/>
          </p:nvSpPr>
          <p:spPr bwMode="auto">
            <a:xfrm>
              <a:off x="2049"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23" name="Line 285"/>
            <p:cNvSpPr>
              <a:spLocks noChangeAspect="1" noChangeShapeType="1"/>
            </p:cNvSpPr>
            <p:nvPr/>
          </p:nvSpPr>
          <p:spPr bwMode="auto">
            <a:xfrm>
              <a:off x="2067"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24" name="Freeform 286"/>
            <p:cNvSpPr>
              <a:spLocks noChangeAspect="1"/>
            </p:cNvSpPr>
            <p:nvPr/>
          </p:nvSpPr>
          <p:spPr bwMode="auto">
            <a:xfrm>
              <a:off x="2085" y="872"/>
              <a:ext cx="22" cy="35"/>
            </a:xfrm>
            <a:custGeom>
              <a:avLst/>
              <a:gdLst>
                <a:gd name="T0" fmla="*/ 0 w 29"/>
                <a:gd name="T1" fmla="*/ 0 h 62"/>
                <a:gd name="T2" fmla="*/ 15 w 29"/>
                <a:gd name="T3" fmla="*/ 28 h 62"/>
                <a:gd name="T4" fmla="*/ 29 w 29"/>
                <a:gd name="T5" fmla="*/ 62 h 62"/>
              </a:gdLst>
              <a:ahLst/>
              <a:cxnLst>
                <a:cxn ang="0">
                  <a:pos x="T0" y="T1"/>
                </a:cxn>
                <a:cxn ang="0">
                  <a:pos x="T2" y="T3"/>
                </a:cxn>
                <a:cxn ang="0">
                  <a:pos x="T4" y="T5"/>
                </a:cxn>
              </a:cxnLst>
              <a:rect l="0" t="0" r="r" b="b"/>
              <a:pathLst>
                <a:path w="29" h="62">
                  <a:moveTo>
                    <a:pt x="0" y="0"/>
                  </a:moveTo>
                  <a:lnTo>
                    <a:pt x="15" y="28"/>
                  </a:lnTo>
                  <a:lnTo>
                    <a:pt x="29" y="6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25" name="Line 287"/>
            <p:cNvSpPr>
              <a:spLocks noChangeAspect="1" noChangeShapeType="1"/>
            </p:cNvSpPr>
            <p:nvPr/>
          </p:nvSpPr>
          <p:spPr bwMode="auto">
            <a:xfrm>
              <a:off x="2107"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26" name="Freeform 288"/>
            <p:cNvSpPr>
              <a:spLocks noChangeAspect="1"/>
            </p:cNvSpPr>
            <p:nvPr/>
          </p:nvSpPr>
          <p:spPr bwMode="auto">
            <a:xfrm>
              <a:off x="2125" y="945"/>
              <a:ext cx="22" cy="40"/>
            </a:xfrm>
            <a:custGeom>
              <a:avLst/>
              <a:gdLst>
                <a:gd name="T0" fmla="*/ 0 w 29"/>
                <a:gd name="T1" fmla="*/ 0 h 72"/>
                <a:gd name="T2" fmla="*/ 14 w 29"/>
                <a:gd name="T3" fmla="*/ 34 h 72"/>
                <a:gd name="T4" fmla="*/ 29 w 29"/>
                <a:gd name="T5" fmla="*/ 72 h 72"/>
              </a:gdLst>
              <a:ahLst/>
              <a:cxnLst>
                <a:cxn ang="0">
                  <a:pos x="T0" y="T1"/>
                </a:cxn>
                <a:cxn ang="0">
                  <a:pos x="T2" y="T3"/>
                </a:cxn>
                <a:cxn ang="0">
                  <a:pos x="T4" y="T5"/>
                </a:cxn>
              </a:cxnLst>
              <a:rect l="0" t="0" r="r" b="b"/>
              <a:pathLst>
                <a:path w="29" h="72">
                  <a:moveTo>
                    <a:pt x="0" y="0"/>
                  </a:moveTo>
                  <a:lnTo>
                    <a:pt x="14" y="34"/>
                  </a:lnTo>
                  <a:lnTo>
                    <a:pt x="29"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27" name="Line 289"/>
            <p:cNvSpPr>
              <a:spLocks noChangeAspect="1" noChangeShapeType="1"/>
            </p:cNvSpPr>
            <p:nvPr/>
          </p:nvSpPr>
          <p:spPr bwMode="auto">
            <a:xfrm>
              <a:off x="2147"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28" name="Line 290"/>
            <p:cNvSpPr>
              <a:spLocks noChangeAspect="1" noChangeShapeType="1"/>
            </p:cNvSpPr>
            <p:nvPr/>
          </p:nvSpPr>
          <p:spPr bwMode="auto">
            <a:xfrm>
              <a:off x="2165"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29" name="Freeform 291"/>
            <p:cNvSpPr>
              <a:spLocks noChangeAspect="1"/>
            </p:cNvSpPr>
            <p:nvPr/>
          </p:nvSpPr>
          <p:spPr bwMode="auto">
            <a:xfrm>
              <a:off x="2183" y="1063"/>
              <a:ext cx="21" cy="41"/>
            </a:xfrm>
            <a:custGeom>
              <a:avLst/>
              <a:gdLst>
                <a:gd name="T0" fmla="*/ 0 w 28"/>
                <a:gd name="T1" fmla="*/ 0 h 72"/>
                <a:gd name="T2" fmla="*/ 14 w 28"/>
                <a:gd name="T3" fmla="*/ 34 h 72"/>
                <a:gd name="T4" fmla="*/ 28 w 28"/>
                <a:gd name="T5" fmla="*/ 72 h 72"/>
              </a:gdLst>
              <a:ahLst/>
              <a:cxnLst>
                <a:cxn ang="0">
                  <a:pos x="T0" y="T1"/>
                </a:cxn>
                <a:cxn ang="0">
                  <a:pos x="T2" y="T3"/>
                </a:cxn>
                <a:cxn ang="0">
                  <a:pos x="T4" y="T5"/>
                </a:cxn>
              </a:cxnLst>
              <a:rect l="0" t="0" r="r" b="b"/>
              <a:pathLst>
                <a:path w="28" h="72">
                  <a:moveTo>
                    <a:pt x="0" y="0"/>
                  </a:moveTo>
                  <a:lnTo>
                    <a:pt x="14" y="34"/>
                  </a:lnTo>
                  <a:lnTo>
                    <a:pt x="28"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0" name="Line 292"/>
            <p:cNvSpPr>
              <a:spLocks noChangeAspect="1" noChangeShapeType="1"/>
            </p:cNvSpPr>
            <p:nvPr/>
          </p:nvSpPr>
          <p:spPr bwMode="auto">
            <a:xfrm>
              <a:off x="2204"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1" name="Freeform 293"/>
            <p:cNvSpPr>
              <a:spLocks noChangeAspect="1"/>
            </p:cNvSpPr>
            <p:nvPr/>
          </p:nvSpPr>
          <p:spPr bwMode="auto">
            <a:xfrm>
              <a:off x="2222" y="1144"/>
              <a:ext cx="22"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2" name="Freeform 294"/>
            <p:cNvSpPr>
              <a:spLocks noChangeAspect="1"/>
            </p:cNvSpPr>
            <p:nvPr/>
          </p:nvSpPr>
          <p:spPr bwMode="auto">
            <a:xfrm>
              <a:off x="2244" y="1182"/>
              <a:ext cx="18" cy="40"/>
            </a:xfrm>
            <a:custGeom>
              <a:avLst/>
              <a:gdLst>
                <a:gd name="T0" fmla="*/ 0 w 24"/>
                <a:gd name="T1" fmla="*/ 0 h 72"/>
                <a:gd name="T2" fmla="*/ 10 w 24"/>
                <a:gd name="T3" fmla="*/ 34 h 72"/>
                <a:gd name="T4" fmla="*/ 24 w 24"/>
                <a:gd name="T5" fmla="*/ 72 h 72"/>
              </a:gdLst>
              <a:ahLst/>
              <a:cxnLst>
                <a:cxn ang="0">
                  <a:pos x="T0" y="T1"/>
                </a:cxn>
                <a:cxn ang="0">
                  <a:pos x="T2" y="T3"/>
                </a:cxn>
                <a:cxn ang="0">
                  <a:pos x="T4" y="T5"/>
                </a:cxn>
              </a:cxnLst>
              <a:rect l="0" t="0" r="r" b="b"/>
              <a:pathLst>
                <a:path w="24" h="72">
                  <a:moveTo>
                    <a:pt x="0" y="0"/>
                  </a:moveTo>
                  <a:lnTo>
                    <a:pt x="10" y="34"/>
                  </a:lnTo>
                  <a:lnTo>
                    <a:pt x="24"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3" name="Freeform 295"/>
            <p:cNvSpPr>
              <a:spLocks noChangeAspect="1"/>
            </p:cNvSpPr>
            <p:nvPr/>
          </p:nvSpPr>
          <p:spPr bwMode="auto">
            <a:xfrm>
              <a:off x="2262" y="1222"/>
              <a:ext cx="21"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4" name="Line 296"/>
            <p:cNvSpPr>
              <a:spLocks noChangeAspect="1" noChangeShapeType="1"/>
            </p:cNvSpPr>
            <p:nvPr/>
          </p:nvSpPr>
          <p:spPr bwMode="auto">
            <a:xfrm>
              <a:off x="2283"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5" name="Line 297"/>
            <p:cNvSpPr>
              <a:spLocks noChangeAspect="1" noChangeShapeType="1"/>
            </p:cNvSpPr>
            <p:nvPr/>
          </p:nvSpPr>
          <p:spPr bwMode="auto">
            <a:xfrm>
              <a:off x="2301"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6" name="Freeform 298"/>
            <p:cNvSpPr>
              <a:spLocks noChangeAspect="1"/>
            </p:cNvSpPr>
            <p:nvPr/>
          </p:nvSpPr>
          <p:spPr bwMode="auto">
            <a:xfrm>
              <a:off x="2319" y="1336"/>
              <a:ext cx="22" cy="38"/>
            </a:xfrm>
            <a:custGeom>
              <a:avLst/>
              <a:gdLst>
                <a:gd name="T0" fmla="*/ 0 w 29"/>
                <a:gd name="T1" fmla="*/ 0 h 67"/>
                <a:gd name="T2" fmla="*/ 14 w 29"/>
                <a:gd name="T3" fmla="*/ 33 h 67"/>
                <a:gd name="T4" fmla="*/ 29 w 29"/>
                <a:gd name="T5" fmla="*/ 67 h 67"/>
              </a:gdLst>
              <a:ahLst/>
              <a:cxnLst>
                <a:cxn ang="0">
                  <a:pos x="T0" y="T1"/>
                </a:cxn>
                <a:cxn ang="0">
                  <a:pos x="T2" y="T3"/>
                </a:cxn>
                <a:cxn ang="0">
                  <a:pos x="T4" y="T5"/>
                </a:cxn>
              </a:cxnLst>
              <a:rect l="0" t="0" r="r" b="b"/>
              <a:pathLst>
                <a:path w="29" h="67">
                  <a:moveTo>
                    <a:pt x="0" y="0"/>
                  </a:moveTo>
                  <a:lnTo>
                    <a:pt x="14" y="33"/>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7" name="Line 299"/>
            <p:cNvSpPr>
              <a:spLocks noChangeAspect="1" noChangeShapeType="1"/>
            </p:cNvSpPr>
            <p:nvPr/>
          </p:nvSpPr>
          <p:spPr bwMode="auto">
            <a:xfrm>
              <a:off x="2341"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8" name="Freeform 300"/>
            <p:cNvSpPr>
              <a:spLocks noChangeAspect="1"/>
            </p:cNvSpPr>
            <p:nvPr/>
          </p:nvSpPr>
          <p:spPr bwMode="auto">
            <a:xfrm>
              <a:off x="2359" y="1409"/>
              <a:ext cx="22" cy="32"/>
            </a:xfrm>
            <a:custGeom>
              <a:avLst/>
              <a:gdLst>
                <a:gd name="T0" fmla="*/ 0 w 29"/>
                <a:gd name="T1" fmla="*/ 0 h 58"/>
                <a:gd name="T2" fmla="*/ 14 w 29"/>
                <a:gd name="T3" fmla="*/ 29 h 58"/>
                <a:gd name="T4" fmla="*/ 29 w 29"/>
                <a:gd name="T5" fmla="*/ 58 h 58"/>
              </a:gdLst>
              <a:ahLst/>
              <a:cxnLst>
                <a:cxn ang="0">
                  <a:pos x="T0" y="T1"/>
                </a:cxn>
                <a:cxn ang="0">
                  <a:pos x="T2" y="T3"/>
                </a:cxn>
                <a:cxn ang="0">
                  <a:pos x="T4" y="T5"/>
                </a:cxn>
              </a:cxnLst>
              <a:rect l="0" t="0" r="r" b="b"/>
              <a:pathLst>
                <a:path w="29" h="58">
                  <a:moveTo>
                    <a:pt x="0" y="0"/>
                  </a:moveTo>
                  <a:lnTo>
                    <a:pt x="14"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9" name="Line 301"/>
            <p:cNvSpPr>
              <a:spLocks noChangeAspect="1" noChangeShapeType="1"/>
            </p:cNvSpPr>
            <p:nvPr/>
          </p:nvSpPr>
          <p:spPr bwMode="auto">
            <a:xfrm>
              <a:off x="2381"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0" name="Line 302"/>
            <p:cNvSpPr>
              <a:spLocks noChangeAspect="1" noChangeShapeType="1"/>
            </p:cNvSpPr>
            <p:nvPr/>
          </p:nvSpPr>
          <p:spPr bwMode="auto">
            <a:xfrm>
              <a:off x="2399"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1" name="Freeform 303"/>
            <p:cNvSpPr>
              <a:spLocks noChangeAspect="1"/>
            </p:cNvSpPr>
            <p:nvPr/>
          </p:nvSpPr>
          <p:spPr bwMode="auto">
            <a:xfrm>
              <a:off x="2416" y="1506"/>
              <a:ext cx="22" cy="30"/>
            </a:xfrm>
            <a:custGeom>
              <a:avLst/>
              <a:gdLst>
                <a:gd name="T0" fmla="*/ 0 w 29"/>
                <a:gd name="T1" fmla="*/ 0 h 53"/>
                <a:gd name="T2" fmla="*/ 15 w 29"/>
                <a:gd name="T3" fmla="*/ 29 h 53"/>
                <a:gd name="T4" fmla="*/ 29 w 29"/>
                <a:gd name="T5" fmla="*/ 53 h 53"/>
              </a:gdLst>
              <a:ahLst/>
              <a:cxnLst>
                <a:cxn ang="0">
                  <a:pos x="T0" y="T1"/>
                </a:cxn>
                <a:cxn ang="0">
                  <a:pos x="T2" y="T3"/>
                </a:cxn>
                <a:cxn ang="0">
                  <a:pos x="T4" y="T5"/>
                </a:cxn>
              </a:cxnLst>
              <a:rect l="0" t="0" r="r" b="b"/>
              <a:pathLst>
                <a:path w="29" h="53">
                  <a:moveTo>
                    <a:pt x="0" y="0"/>
                  </a:moveTo>
                  <a:lnTo>
                    <a:pt x="15" y="29"/>
                  </a:lnTo>
                  <a:lnTo>
                    <a:pt x="29" y="5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2" name="Line 304"/>
            <p:cNvSpPr>
              <a:spLocks noChangeAspect="1" noChangeShapeType="1"/>
            </p:cNvSpPr>
            <p:nvPr/>
          </p:nvSpPr>
          <p:spPr bwMode="auto">
            <a:xfrm>
              <a:off x="2438"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3" name="Freeform 305"/>
            <p:cNvSpPr>
              <a:spLocks noChangeAspect="1"/>
            </p:cNvSpPr>
            <p:nvPr/>
          </p:nvSpPr>
          <p:spPr bwMode="auto">
            <a:xfrm>
              <a:off x="2456" y="1566"/>
              <a:ext cx="22" cy="27"/>
            </a:xfrm>
            <a:custGeom>
              <a:avLst/>
              <a:gdLst>
                <a:gd name="T0" fmla="*/ 0 w 29"/>
                <a:gd name="T1" fmla="*/ 0 h 48"/>
                <a:gd name="T2" fmla="*/ 15 w 29"/>
                <a:gd name="T3" fmla="*/ 24 h 48"/>
                <a:gd name="T4" fmla="*/ 29 w 29"/>
                <a:gd name="T5" fmla="*/ 48 h 48"/>
              </a:gdLst>
              <a:ahLst/>
              <a:cxnLst>
                <a:cxn ang="0">
                  <a:pos x="T0" y="T1"/>
                </a:cxn>
                <a:cxn ang="0">
                  <a:pos x="T2" y="T3"/>
                </a:cxn>
                <a:cxn ang="0">
                  <a:pos x="T4" y="T5"/>
                </a:cxn>
              </a:cxnLst>
              <a:rect l="0" t="0" r="r" b="b"/>
              <a:pathLst>
                <a:path w="29" h="48">
                  <a:moveTo>
                    <a:pt x="0" y="0"/>
                  </a:moveTo>
                  <a:lnTo>
                    <a:pt x="15" y="24"/>
                  </a:lnTo>
                  <a:lnTo>
                    <a:pt x="29"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4" name="Line 306"/>
            <p:cNvSpPr>
              <a:spLocks noChangeAspect="1" noChangeShapeType="1"/>
            </p:cNvSpPr>
            <p:nvPr/>
          </p:nvSpPr>
          <p:spPr bwMode="auto">
            <a:xfrm>
              <a:off x="2478"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5" name="Freeform 307"/>
            <p:cNvSpPr>
              <a:spLocks noChangeAspect="1"/>
            </p:cNvSpPr>
            <p:nvPr/>
          </p:nvSpPr>
          <p:spPr bwMode="auto">
            <a:xfrm>
              <a:off x="2496" y="1617"/>
              <a:ext cx="22" cy="24"/>
            </a:xfrm>
            <a:custGeom>
              <a:avLst/>
              <a:gdLst>
                <a:gd name="T0" fmla="*/ 0 w 29"/>
                <a:gd name="T1" fmla="*/ 0 h 43"/>
                <a:gd name="T2" fmla="*/ 14 w 29"/>
                <a:gd name="T3" fmla="*/ 19 h 43"/>
                <a:gd name="T4" fmla="*/ 29 w 29"/>
                <a:gd name="T5" fmla="*/ 43 h 43"/>
              </a:gdLst>
              <a:ahLst/>
              <a:cxnLst>
                <a:cxn ang="0">
                  <a:pos x="T0" y="T1"/>
                </a:cxn>
                <a:cxn ang="0">
                  <a:pos x="T2" y="T3"/>
                </a:cxn>
                <a:cxn ang="0">
                  <a:pos x="T4" y="T5"/>
                </a:cxn>
              </a:cxnLst>
              <a:rect l="0" t="0" r="r" b="b"/>
              <a:pathLst>
                <a:path w="29" h="43">
                  <a:moveTo>
                    <a:pt x="0" y="0"/>
                  </a:moveTo>
                  <a:lnTo>
                    <a:pt x="14" y="19"/>
                  </a:lnTo>
                  <a:lnTo>
                    <a:pt x="29" y="4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6" name="Line 308"/>
            <p:cNvSpPr>
              <a:spLocks noChangeAspect="1" noChangeShapeType="1"/>
            </p:cNvSpPr>
            <p:nvPr/>
          </p:nvSpPr>
          <p:spPr bwMode="auto">
            <a:xfrm>
              <a:off x="2518"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7" name="Line 309"/>
            <p:cNvSpPr>
              <a:spLocks noChangeAspect="1" noChangeShapeType="1"/>
            </p:cNvSpPr>
            <p:nvPr/>
          </p:nvSpPr>
          <p:spPr bwMode="auto">
            <a:xfrm>
              <a:off x="2536"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8" name="Freeform 310"/>
            <p:cNvSpPr>
              <a:spLocks noChangeAspect="1"/>
            </p:cNvSpPr>
            <p:nvPr/>
          </p:nvSpPr>
          <p:spPr bwMode="auto">
            <a:xfrm>
              <a:off x="2554" y="1686"/>
              <a:ext cx="21" cy="20"/>
            </a:xfrm>
            <a:custGeom>
              <a:avLst/>
              <a:gdLst>
                <a:gd name="T0" fmla="*/ 0 w 29"/>
                <a:gd name="T1" fmla="*/ 0 h 34"/>
                <a:gd name="T2" fmla="*/ 14 w 29"/>
                <a:gd name="T3" fmla="*/ 20 h 34"/>
                <a:gd name="T4" fmla="*/ 29 w 29"/>
                <a:gd name="T5" fmla="*/ 34 h 34"/>
              </a:gdLst>
              <a:ahLst/>
              <a:cxnLst>
                <a:cxn ang="0">
                  <a:pos x="T0" y="T1"/>
                </a:cxn>
                <a:cxn ang="0">
                  <a:pos x="T2" y="T3"/>
                </a:cxn>
                <a:cxn ang="0">
                  <a:pos x="T4" y="T5"/>
                </a:cxn>
              </a:cxnLst>
              <a:rect l="0" t="0" r="r" b="b"/>
              <a:pathLst>
                <a:path w="29" h="34">
                  <a:moveTo>
                    <a:pt x="0" y="0"/>
                  </a:moveTo>
                  <a:lnTo>
                    <a:pt x="14" y="20"/>
                  </a:lnTo>
                  <a:lnTo>
                    <a:pt x="29" y="3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9" name="Line 311"/>
            <p:cNvSpPr>
              <a:spLocks noChangeAspect="1" noChangeShapeType="1"/>
            </p:cNvSpPr>
            <p:nvPr/>
          </p:nvSpPr>
          <p:spPr bwMode="auto">
            <a:xfrm>
              <a:off x="2575"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0" name="Freeform 312"/>
            <p:cNvSpPr>
              <a:spLocks noChangeAspect="1"/>
            </p:cNvSpPr>
            <p:nvPr/>
          </p:nvSpPr>
          <p:spPr bwMode="auto">
            <a:xfrm>
              <a:off x="2593" y="1725"/>
              <a:ext cx="21" cy="15"/>
            </a:xfrm>
            <a:custGeom>
              <a:avLst/>
              <a:gdLst>
                <a:gd name="T0" fmla="*/ 0 w 28"/>
                <a:gd name="T1" fmla="*/ 0 h 28"/>
                <a:gd name="T2" fmla="*/ 14 w 28"/>
                <a:gd name="T3" fmla="*/ 14 h 28"/>
                <a:gd name="T4" fmla="*/ 28 w 28"/>
                <a:gd name="T5" fmla="*/ 28 h 28"/>
              </a:gdLst>
              <a:ahLst/>
              <a:cxnLst>
                <a:cxn ang="0">
                  <a:pos x="T0" y="T1"/>
                </a:cxn>
                <a:cxn ang="0">
                  <a:pos x="T2" y="T3"/>
                </a:cxn>
                <a:cxn ang="0">
                  <a:pos x="T4" y="T5"/>
                </a:cxn>
              </a:cxnLst>
              <a:rect l="0" t="0" r="r" b="b"/>
              <a:pathLst>
                <a:path w="28" h="28">
                  <a:moveTo>
                    <a:pt x="0" y="0"/>
                  </a:moveTo>
                  <a:lnTo>
                    <a:pt x="14" y="14"/>
                  </a:lnTo>
                  <a:lnTo>
                    <a:pt x="28" y="2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1" name="Line 313"/>
            <p:cNvSpPr>
              <a:spLocks noChangeAspect="1" noChangeShapeType="1"/>
            </p:cNvSpPr>
            <p:nvPr/>
          </p:nvSpPr>
          <p:spPr bwMode="auto">
            <a:xfrm>
              <a:off x="2614"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2" name="Freeform 314"/>
            <p:cNvSpPr>
              <a:spLocks noChangeAspect="1"/>
            </p:cNvSpPr>
            <p:nvPr/>
          </p:nvSpPr>
          <p:spPr bwMode="auto">
            <a:xfrm>
              <a:off x="2632" y="1757"/>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3" name="Line 315"/>
            <p:cNvSpPr>
              <a:spLocks noChangeAspect="1" noChangeShapeType="1"/>
            </p:cNvSpPr>
            <p:nvPr/>
          </p:nvSpPr>
          <p:spPr bwMode="auto">
            <a:xfrm>
              <a:off x="2654"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4" name="Line 316"/>
            <p:cNvSpPr>
              <a:spLocks noChangeAspect="1" noChangeShapeType="1"/>
            </p:cNvSpPr>
            <p:nvPr/>
          </p:nvSpPr>
          <p:spPr bwMode="auto">
            <a:xfrm>
              <a:off x="2672"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5" name="Freeform 317"/>
            <p:cNvSpPr>
              <a:spLocks noChangeAspect="1"/>
            </p:cNvSpPr>
            <p:nvPr/>
          </p:nvSpPr>
          <p:spPr bwMode="auto">
            <a:xfrm>
              <a:off x="2690" y="1797"/>
              <a:ext cx="22" cy="11"/>
            </a:xfrm>
            <a:custGeom>
              <a:avLst/>
              <a:gdLst>
                <a:gd name="T0" fmla="*/ 0 w 29"/>
                <a:gd name="T1" fmla="*/ 0 h 19"/>
                <a:gd name="T2" fmla="*/ 14 w 29"/>
                <a:gd name="T3" fmla="*/ 10 h 19"/>
                <a:gd name="T4" fmla="*/ 29 w 29"/>
                <a:gd name="T5" fmla="*/ 19 h 19"/>
              </a:gdLst>
              <a:ahLst/>
              <a:cxnLst>
                <a:cxn ang="0">
                  <a:pos x="T0" y="T1"/>
                </a:cxn>
                <a:cxn ang="0">
                  <a:pos x="T2" y="T3"/>
                </a:cxn>
                <a:cxn ang="0">
                  <a:pos x="T4" y="T5"/>
                </a:cxn>
              </a:cxnLst>
              <a:rect l="0" t="0" r="r" b="b"/>
              <a:pathLst>
                <a:path w="29" h="19">
                  <a:moveTo>
                    <a:pt x="0" y="0"/>
                  </a:moveTo>
                  <a:lnTo>
                    <a:pt x="14" y="10"/>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6" name="Line 318"/>
            <p:cNvSpPr>
              <a:spLocks noChangeAspect="1" noChangeShapeType="1"/>
            </p:cNvSpPr>
            <p:nvPr/>
          </p:nvSpPr>
          <p:spPr bwMode="auto">
            <a:xfrm>
              <a:off x="2712"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7" name="Freeform 319"/>
            <p:cNvSpPr>
              <a:spLocks noChangeAspect="1"/>
            </p:cNvSpPr>
            <p:nvPr/>
          </p:nvSpPr>
          <p:spPr bwMode="auto">
            <a:xfrm>
              <a:off x="2730" y="1819"/>
              <a:ext cx="22" cy="11"/>
            </a:xfrm>
            <a:custGeom>
              <a:avLst/>
              <a:gdLst>
                <a:gd name="T0" fmla="*/ 0 w 29"/>
                <a:gd name="T1" fmla="*/ 0 h 19"/>
                <a:gd name="T2" fmla="*/ 14 w 29"/>
                <a:gd name="T3" fmla="*/ 9 h 19"/>
                <a:gd name="T4" fmla="*/ 29 w 29"/>
                <a:gd name="T5" fmla="*/ 19 h 19"/>
              </a:gdLst>
              <a:ahLst/>
              <a:cxnLst>
                <a:cxn ang="0">
                  <a:pos x="T0" y="T1"/>
                </a:cxn>
                <a:cxn ang="0">
                  <a:pos x="T2" y="T3"/>
                </a:cxn>
                <a:cxn ang="0">
                  <a:pos x="T4" y="T5"/>
                </a:cxn>
              </a:cxnLst>
              <a:rect l="0" t="0" r="r" b="b"/>
              <a:pathLst>
                <a:path w="29" h="19">
                  <a:moveTo>
                    <a:pt x="0" y="0"/>
                  </a:moveTo>
                  <a:lnTo>
                    <a:pt x="14" y="9"/>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8" name="Line 320"/>
            <p:cNvSpPr>
              <a:spLocks noChangeAspect="1" noChangeShapeType="1"/>
            </p:cNvSpPr>
            <p:nvPr/>
          </p:nvSpPr>
          <p:spPr bwMode="auto">
            <a:xfrm>
              <a:off x="2752"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9" name="Line 321"/>
            <p:cNvSpPr>
              <a:spLocks noChangeAspect="1" noChangeShapeType="1"/>
            </p:cNvSpPr>
            <p:nvPr/>
          </p:nvSpPr>
          <p:spPr bwMode="auto">
            <a:xfrm>
              <a:off x="2770"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60" name="Freeform 322"/>
            <p:cNvSpPr>
              <a:spLocks noChangeAspect="1"/>
            </p:cNvSpPr>
            <p:nvPr/>
          </p:nvSpPr>
          <p:spPr bwMode="auto">
            <a:xfrm>
              <a:off x="2788" y="1846"/>
              <a:ext cx="21" cy="5"/>
            </a:xfrm>
            <a:custGeom>
              <a:avLst/>
              <a:gdLst>
                <a:gd name="T0" fmla="*/ 0 w 28"/>
                <a:gd name="T1" fmla="*/ 0 h 9"/>
                <a:gd name="T2" fmla="*/ 14 w 28"/>
                <a:gd name="T3" fmla="*/ 4 h 9"/>
                <a:gd name="T4" fmla="*/ 28 w 28"/>
                <a:gd name="T5" fmla="*/ 9 h 9"/>
              </a:gdLst>
              <a:ahLst/>
              <a:cxnLst>
                <a:cxn ang="0">
                  <a:pos x="T0" y="T1"/>
                </a:cxn>
                <a:cxn ang="0">
                  <a:pos x="T2" y="T3"/>
                </a:cxn>
                <a:cxn ang="0">
                  <a:pos x="T4" y="T5"/>
                </a:cxn>
              </a:cxnLst>
              <a:rect l="0" t="0" r="r" b="b"/>
              <a:pathLst>
                <a:path w="28" h="9">
                  <a:moveTo>
                    <a:pt x="0" y="0"/>
                  </a:moveTo>
                  <a:lnTo>
                    <a:pt x="14" y="4"/>
                  </a:lnTo>
                  <a:lnTo>
                    <a:pt x="28"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61" name="Line 323"/>
            <p:cNvSpPr>
              <a:spLocks noChangeAspect="1" noChangeShapeType="1"/>
            </p:cNvSpPr>
            <p:nvPr/>
          </p:nvSpPr>
          <p:spPr bwMode="auto">
            <a:xfrm>
              <a:off x="2809"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62" name="Freeform 324"/>
            <p:cNvSpPr>
              <a:spLocks noChangeAspect="1"/>
            </p:cNvSpPr>
            <p:nvPr/>
          </p:nvSpPr>
          <p:spPr bwMode="auto">
            <a:xfrm>
              <a:off x="2827" y="1857"/>
              <a:ext cx="22" cy="5"/>
            </a:xfrm>
            <a:custGeom>
              <a:avLst/>
              <a:gdLst>
                <a:gd name="T0" fmla="*/ 0 w 29"/>
                <a:gd name="T1" fmla="*/ 0 h 9"/>
                <a:gd name="T2" fmla="*/ 15 w 29"/>
                <a:gd name="T3" fmla="*/ 5 h 9"/>
                <a:gd name="T4" fmla="*/ 29 w 29"/>
                <a:gd name="T5" fmla="*/ 9 h 9"/>
              </a:gdLst>
              <a:ahLst/>
              <a:cxnLst>
                <a:cxn ang="0">
                  <a:pos x="T0" y="T1"/>
                </a:cxn>
                <a:cxn ang="0">
                  <a:pos x="T2" y="T3"/>
                </a:cxn>
                <a:cxn ang="0">
                  <a:pos x="T4" y="T5"/>
                </a:cxn>
              </a:cxnLst>
              <a:rect l="0" t="0" r="r" b="b"/>
              <a:pathLst>
                <a:path w="29" h="9">
                  <a:moveTo>
                    <a:pt x="0" y="0"/>
                  </a:moveTo>
                  <a:lnTo>
                    <a:pt x="15" y="5"/>
                  </a:lnTo>
                  <a:lnTo>
                    <a:pt x="29"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63" name="Line 325"/>
            <p:cNvSpPr>
              <a:spLocks noChangeAspect="1" noChangeShapeType="1"/>
            </p:cNvSpPr>
            <p:nvPr/>
          </p:nvSpPr>
          <p:spPr bwMode="auto">
            <a:xfrm>
              <a:off x="2849"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64" name="Freeform 326"/>
            <p:cNvSpPr>
              <a:spLocks noChangeAspect="1"/>
            </p:cNvSpPr>
            <p:nvPr/>
          </p:nvSpPr>
          <p:spPr bwMode="auto">
            <a:xfrm>
              <a:off x="2867" y="1868"/>
              <a:ext cx="21" cy="5"/>
            </a:xfrm>
            <a:custGeom>
              <a:avLst/>
              <a:gdLst>
                <a:gd name="T0" fmla="*/ 0 w 29"/>
                <a:gd name="T1" fmla="*/ 0 h 10"/>
                <a:gd name="T2" fmla="*/ 14 w 29"/>
                <a:gd name="T3" fmla="*/ 5 h 10"/>
                <a:gd name="T4" fmla="*/ 29 w 29"/>
                <a:gd name="T5" fmla="*/ 10 h 10"/>
              </a:gdLst>
              <a:ahLst/>
              <a:cxnLst>
                <a:cxn ang="0">
                  <a:pos x="T0" y="T1"/>
                </a:cxn>
                <a:cxn ang="0">
                  <a:pos x="T2" y="T3"/>
                </a:cxn>
                <a:cxn ang="0">
                  <a:pos x="T4" y="T5"/>
                </a:cxn>
              </a:cxnLst>
              <a:rect l="0" t="0" r="r" b="b"/>
              <a:pathLst>
                <a:path w="29" h="10">
                  <a:moveTo>
                    <a:pt x="0" y="0"/>
                  </a:moveTo>
                  <a:lnTo>
                    <a:pt x="14" y="5"/>
                  </a:lnTo>
                  <a:lnTo>
                    <a:pt x="29"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65" name="Line 327"/>
            <p:cNvSpPr>
              <a:spLocks noChangeAspect="1" noChangeShapeType="1"/>
            </p:cNvSpPr>
            <p:nvPr/>
          </p:nvSpPr>
          <p:spPr bwMode="auto">
            <a:xfrm>
              <a:off x="2888"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66" name="Line 328"/>
            <p:cNvSpPr>
              <a:spLocks noChangeAspect="1" noChangeShapeType="1"/>
            </p:cNvSpPr>
            <p:nvPr/>
          </p:nvSpPr>
          <p:spPr bwMode="auto">
            <a:xfrm>
              <a:off x="2906"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67" name="Freeform 329"/>
            <p:cNvSpPr>
              <a:spLocks noChangeAspect="1"/>
            </p:cNvSpPr>
            <p:nvPr/>
          </p:nvSpPr>
          <p:spPr bwMode="auto">
            <a:xfrm>
              <a:off x="2924" y="1881"/>
              <a:ext cx="22" cy="3"/>
            </a:xfrm>
            <a:custGeom>
              <a:avLst/>
              <a:gdLst>
                <a:gd name="T0" fmla="*/ 0 w 29"/>
                <a:gd name="T1" fmla="*/ 0 h 5"/>
                <a:gd name="T2" fmla="*/ 14 w 29"/>
                <a:gd name="T3" fmla="*/ 5 h 5"/>
                <a:gd name="T4" fmla="*/ 29 w 29"/>
                <a:gd name="T5" fmla="*/ 5 h 5"/>
              </a:gdLst>
              <a:ahLst/>
              <a:cxnLst>
                <a:cxn ang="0">
                  <a:pos x="T0" y="T1"/>
                </a:cxn>
                <a:cxn ang="0">
                  <a:pos x="T2" y="T3"/>
                </a:cxn>
                <a:cxn ang="0">
                  <a:pos x="T4" y="T5"/>
                </a:cxn>
              </a:cxnLst>
              <a:rect l="0" t="0" r="r" b="b"/>
              <a:pathLst>
                <a:path w="29" h="5">
                  <a:moveTo>
                    <a:pt x="0" y="0"/>
                  </a:moveTo>
                  <a:lnTo>
                    <a:pt x="14"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68" name="Line 330"/>
            <p:cNvSpPr>
              <a:spLocks noChangeAspect="1" noChangeShapeType="1"/>
            </p:cNvSpPr>
            <p:nvPr/>
          </p:nvSpPr>
          <p:spPr bwMode="auto">
            <a:xfrm>
              <a:off x="2946"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69" name="Freeform 331"/>
            <p:cNvSpPr>
              <a:spLocks noChangeAspect="1"/>
            </p:cNvSpPr>
            <p:nvPr/>
          </p:nvSpPr>
          <p:spPr bwMode="auto">
            <a:xfrm>
              <a:off x="2964" y="1887"/>
              <a:ext cx="21" cy="2"/>
            </a:xfrm>
            <a:custGeom>
              <a:avLst/>
              <a:gdLst>
                <a:gd name="T0" fmla="*/ 0 w 28"/>
                <a:gd name="T1" fmla="*/ 0 h 4"/>
                <a:gd name="T2" fmla="*/ 14 w 28"/>
                <a:gd name="T3" fmla="*/ 4 h 4"/>
                <a:gd name="T4" fmla="*/ 28 w 28"/>
                <a:gd name="T5" fmla="*/ 4 h 4"/>
              </a:gdLst>
              <a:ahLst/>
              <a:cxnLst>
                <a:cxn ang="0">
                  <a:pos x="T0" y="T1"/>
                </a:cxn>
                <a:cxn ang="0">
                  <a:pos x="T2" y="T3"/>
                </a:cxn>
                <a:cxn ang="0">
                  <a:pos x="T4" y="T5"/>
                </a:cxn>
              </a:cxnLst>
              <a:rect l="0" t="0" r="r" b="b"/>
              <a:pathLst>
                <a:path w="28" h="4">
                  <a:moveTo>
                    <a:pt x="0" y="0"/>
                  </a:moveTo>
                  <a:lnTo>
                    <a:pt x="14" y="4"/>
                  </a:lnTo>
                  <a:lnTo>
                    <a:pt x="28"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70" name="Line 332"/>
            <p:cNvSpPr>
              <a:spLocks noChangeAspect="1" noChangeShapeType="1"/>
            </p:cNvSpPr>
            <p:nvPr/>
          </p:nvSpPr>
          <p:spPr bwMode="auto">
            <a:xfrm>
              <a:off x="2985"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71" name="Line 333"/>
            <p:cNvSpPr>
              <a:spLocks noChangeAspect="1" noChangeShapeType="1"/>
            </p:cNvSpPr>
            <p:nvPr/>
          </p:nvSpPr>
          <p:spPr bwMode="auto">
            <a:xfrm>
              <a:off x="3003"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72" name="Freeform 334"/>
            <p:cNvSpPr>
              <a:spLocks noChangeAspect="1"/>
            </p:cNvSpPr>
            <p:nvPr/>
          </p:nvSpPr>
          <p:spPr bwMode="auto">
            <a:xfrm>
              <a:off x="3021" y="1892"/>
              <a:ext cx="22" cy="3"/>
            </a:xfrm>
            <a:custGeom>
              <a:avLst/>
              <a:gdLst>
                <a:gd name="T0" fmla="*/ 0 w 29"/>
                <a:gd name="T1" fmla="*/ 0 h 5"/>
                <a:gd name="T2" fmla="*/ 15 w 29"/>
                <a:gd name="T3" fmla="*/ 5 h 5"/>
                <a:gd name="T4" fmla="*/ 29 w 29"/>
                <a:gd name="T5" fmla="*/ 5 h 5"/>
              </a:gdLst>
              <a:ahLst/>
              <a:cxnLst>
                <a:cxn ang="0">
                  <a:pos x="T0" y="T1"/>
                </a:cxn>
                <a:cxn ang="0">
                  <a:pos x="T2" y="T3"/>
                </a:cxn>
                <a:cxn ang="0">
                  <a:pos x="T4" y="T5"/>
                </a:cxn>
              </a:cxnLst>
              <a:rect l="0" t="0" r="r" b="b"/>
              <a:pathLst>
                <a:path w="29" h="5">
                  <a:moveTo>
                    <a:pt x="0" y="0"/>
                  </a:moveTo>
                  <a:lnTo>
                    <a:pt x="15"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73" name="Line 335"/>
            <p:cNvSpPr>
              <a:spLocks noChangeAspect="1" noChangeShapeType="1"/>
            </p:cNvSpPr>
            <p:nvPr/>
          </p:nvSpPr>
          <p:spPr bwMode="auto">
            <a:xfrm>
              <a:off x="3043"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74" name="Freeform 336"/>
            <p:cNvSpPr>
              <a:spLocks noChangeAspect="1"/>
            </p:cNvSpPr>
            <p:nvPr/>
          </p:nvSpPr>
          <p:spPr bwMode="auto">
            <a:xfrm>
              <a:off x="3061" y="1895"/>
              <a:ext cx="22" cy="2"/>
            </a:xfrm>
            <a:custGeom>
              <a:avLst/>
              <a:gdLst>
                <a:gd name="T0" fmla="*/ 0 w 29"/>
                <a:gd name="T1" fmla="*/ 0 h 5"/>
                <a:gd name="T2" fmla="*/ 15 w 29"/>
                <a:gd name="T3" fmla="*/ 0 h 5"/>
                <a:gd name="T4" fmla="*/ 29 w 29"/>
                <a:gd name="T5" fmla="*/ 5 h 5"/>
              </a:gdLst>
              <a:ahLst/>
              <a:cxnLst>
                <a:cxn ang="0">
                  <a:pos x="T0" y="T1"/>
                </a:cxn>
                <a:cxn ang="0">
                  <a:pos x="T2" y="T3"/>
                </a:cxn>
                <a:cxn ang="0">
                  <a:pos x="T4" y="T5"/>
                </a:cxn>
              </a:cxnLst>
              <a:rect l="0" t="0" r="r" b="b"/>
              <a:pathLst>
                <a:path w="29" h="5">
                  <a:moveTo>
                    <a:pt x="0" y="0"/>
                  </a:moveTo>
                  <a:lnTo>
                    <a:pt x="15" y="0"/>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75" name="Line 337"/>
            <p:cNvSpPr>
              <a:spLocks noChangeAspect="1" noChangeShapeType="1"/>
            </p:cNvSpPr>
            <p:nvPr/>
          </p:nvSpPr>
          <p:spPr bwMode="auto">
            <a:xfrm>
              <a:off x="308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76" name="Freeform 338"/>
            <p:cNvSpPr>
              <a:spLocks noChangeAspect="1"/>
            </p:cNvSpPr>
            <p:nvPr/>
          </p:nvSpPr>
          <p:spPr bwMode="auto">
            <a:xfrm>
              <a:off x="3101" y="1897"/>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77" name="Line 339"/>
            <p:cNvSpPr>
              <a:spLocks noChangeAspect="1" noChangeShapeType="1"/>
            </p:cNvSpPr>
            <p:nvPr/>
          </p:nvSpPr>
          <p:spPr bwMode="auto">
            <a:xfrm>
              <a:off x="312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78" name="Freeform 340"/>
            <p:cNvSpPr>
              <a:spLocks noChangeAspect="1"/>
            </p:cNvSpPr>
            <p:nvPr/>
          </p:nvSpPr>
          <p:spPr bwMode="auto">
            <a:xfrm>
              <a:off x="3141" y="1897"/>
              <a:ext cx="18" cy="3"/>
            </a:xfrm>
            <a:custGeom>
              <a:avLst/>
              <a:gdLst>
                <a:gd name="T0" fmla="*/ 0 w 24"/>
                <a:gd name="T1" fmla="*/ 0 h 5"/>
                <a:gd name="T2" fmla="*/ 9 w 24"/>
                <a:gd name="T3" fmla="*/ 0 h 5"/>
                <a:gd name="T4" fmla="*/ 24 w 24"/>
                <a:gd name="T5" fmla="*/ 5 h 5"/>
              </a:gdLst>
              <a:ahLst/>
              <a:cxnLst>
                <a:cxn ang="0">
                  <a:pos x="T0" y="T1"/>
                </a:cxn>
                <a:cxn ang="0">
                  <a:pos x="T2" y="T3"/>
                </a:cxn>
                <a:cxn ang="0">
                  <a:pos x="T4" y="T5"/>
                </a:cxn>
              </a:cxnLst>
              <a:rect l="0" t="0" r="r" b="b"/>
              <a:pathLst>
                <a:path w="24" h="5">
                  <a:moveTo>
                    <a:pt x="0" y="0"/>
                  </a:moveTo>
                  <a:lnTo>
                    <a:pt x="9" y="0"/>
                  </a:lnTo>
                  <a:lnTo>
                    <a:pt x="24"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79" name="Freeform 341"/>
            <p:cNvSpPr>
              <a:spLocks noChangeAspect="1"/>
            </p:cNvSpPr>
            <p:nvPr/>
          </p:nvSpPr>
          <p:spPr bwMode="auto">
            <a:xfrm>
              <a:off x="3159"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80" name="Line 342"/>
            <p:cNvSpPr>
              <a:spLocks noChangeAspect="1" noChangeShapeType="1"/>
            </p:cNvSpPr>
            <p:nvPr/>
          </p:nvSpPr>
          <p:spPr bwMode="auto">
            <a:xfrm>
              <a:off x="318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81" name="Freeform 343"/>
            <p:cNvSpPr>
              <a:spLocks noChangeAspect="1"/>
            </p:cNvSpPr>
            <p:nvPr/>
          </p:nvSpPr>
          <p:spPr bwMode="auto">
            <a:xfrm>
              <a:off x="3198" y="1900"/>
              <a:ext cx="21"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82" name="Line 344"/>
            <p:cNvSpPr>
              <a:spLocks noChangeAspect="1" noChangeShapeType="1"/>
            </p:cNvSpPr>
            <p:nvPr/>
          </p:nvSpPr>
          <p:spPr bwMode="auto">
            <a:xfrm>
              <a:off x="321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83" name="Line 345"/>
            <p:cNvSpPr>
              <a:spLocks noChangeAspect="1" noChangeShapeType="1"/>
            </p:cNvSpPr>
            <p:nvPr/>
          </p:nvSpPr>
          <p:spPr bwMode="auto">
            <a:xfrm>
              <a:off x="3237"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84" name="Freeform 346"/>
            <p:cNvSpPr>
              <a:spLocks noChangeAspect="1"/>
            </p:cNvSpPr>
            <p:nvPr/>
          </p:nvSpPr>
          <p:spPr bwMode="auto">
            <a:xfrm>
              <a:off x="3255" y="1900"/>
              <a:ext cx="22" cy="2"/>
            </a:xfrm>
            <a:custGeom>
              <a:avLst/>
              <a:gdLst>
                <a:gd name="T0" fmla="*/ 0 w 29"/>
                <a:gd name="T1" fmla="*/ 0 h 4"/>
                <a:gd name="T2" fmla="*/ 15 w 29"/>
                <a:gd name="T3" fmla="*/ 0 h 4"/>
                <a:gd name="T4" fmla="*/ 29 w 29"/>
                <a:gd name="T5" fmla="*/ 4 h 4"/>
              </a:gdLst>
              <a:ahLst/>
              <a:cxnLst>
                <a:cxn ang="0">
                  <a:pos x="T0" y="T1"/>
                </a:cxn>
                <a:cxn ang="0">
                  <a:pos x="T2" y="T3"/>
                </a:cxn>
                <a:cxn ang="0">
                  <a:pos x="T4" y="T5"/>
                </a:cxn>
              </a:cxnLst>
              <a:rect l="0" t="0" r="r" b="b"/>
              <a:pathLst>
                <a:path w="29" h="4">
                  <a:moveTo>
                    <a:pt x="0" y="0"/>
                  </a:moveTo>
                  <a:lnTo>
                    <a:pt x="15" y="0"/>
                  </a:lnTo>
                  <a:lnTo>
                    <a:pt x="29"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85" name="Line 347"/>
            <p:cNvSpPr>
              <a:spLocks noChangeAspect="1" noChangeShapeType="1"/>
            </p:cNvSpPr>
            <p:nvPr/>
          </p:nvSpPr>
          <p:spPr bwMode="auto">
            <a:xfrm>
              <a:off x="327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86" name="Freeform 348"/>
            <p:cNvSpPr>
              <a:spLocks noChangeAspect="1"/>
            </p:cNvSpPr>
            <p:nvPr/>
          </p:nvSpPr>
          <p:spPr bwMode="auto">
            <a:xfrm>
              <a:off x="3295" y="1902"/>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87" name="Line 349"/>
            <p:cNvSpPr>
              <a:spLocks noChangeAspect="1" noChangeShapeType="1"/>
            </p:cNvSpPr>
            <p:nvPr/>
          </p:nvSpPr>
          <p:spPr bwMode="auto">
            <a:xfrm>
              <a:off x="331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88" name="Freeform 350"/>
            <p:cNvSpPr>
              <a:spLocks noChangeAspect="1"/>
            </p:cNvSpPr>
            <p:nvPr/>
          </p:nvSpPr>
          <p:spPr bwMode="auto">
            <a:xfrm>
              <a:off x="3335"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89" name="Line 351"/>
            <p:cNvSpPr>
              <a:spLocks noChangeAspect="1" noChangeShapeType="1"/>
            </p:cNvSpPr>
            <p:nvPr/>
          </p:nvSpPr>
          <p:spPr bwMode="auto">
            <a:xfrm>
              <a:off x="3356"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90" name="Freeform 352"/>
            <p:cNvSpPr>
              <a:spLocks noChangeAspect="1"/>
            </p:cNvSpPr>
            <p:nvPr/>
          </p:nvSpPr>
          <p:spPr bwMode="auto">
            <a:xfrm>
              <a:off x="288" y="1901"/>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grpSp>
      <p:grpSp>
        <p:nvGrpSpPr>
          <p:cNvPr id="1191" name="Group 353"/>
          <p:cNvGrpSpPr>
            <a:grpSpLocks noChangeAspect="1"/>
          </p:cNvGrpSpPr>
          <p:nvPr/>
        </p:nvGrpSpPr>
        <p:grpSpPr bwMode="auto">
          <a:xfrm rot="-16200000">
            <a:off x="4088606" y="3050382"/>
            <a:ext cx="1165225" cy="284162"/>
            <a:chOff x="253" y="586"/>
            <a:chExt cx="3121" cy="1317"/>
          </a:xfrm>
        </p:grpSpPr>
        <p:sp>
          <p:nvSpPr>
            <p:cNvPr id="1192" name="Line 354"/>
            <p:cNvSpPr>
              <a:spLocks noChangeAspect="1" noChangeShapeType="1"/>
            </p:cNvSpPr>
            <p:nvPr/>
          </p:nvSpPr>
          <p:spPr bwMode="auto">
            <a:xfrm>
              <a:off x="253"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93" name="Freeform 355"/>
            <p:cNvSpPr>
              <a:spLocks noChangeAspect="1"/>
            </p:cNvSpPr>
            <p:nvPr/>
          </p:nvSpPr>
          <p:spPr bwMode="auto">
            <a:xfrm>
              <a:off x="271"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94" name="Freeform 356"/>
            <p:cNvSpPr>
              <a:spLocks noChangeAspect="1"/>
            </p:cNvSpPr>
            <p:nvPr/>
          </p:nvSpPr>
          <p:spPr bwMode="auto">
            <a:xfrm>
              <a:off x="310" y="1902"/>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95" name="Line 357"/>
            <p:cNvSpPr>
              <a:spLocks noChangeAspect="1" noChangeShapeType="1"/>
            </p:cNvSpPr>
            <p:nvPr/>
          </p:nvSpPr>
          <p:spPr bwMode="auto">
            <a:xfrm>
              <a:off x="332"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96" name="Freeform 358"/>
            <p:cNvSpPr>
              <a:spLocks noChangeAspect="1"/>
            </p:cNvSpPr>
            <p:nvPr/>
          </p:nvSpPr>
          <p:spPr bwMode="auto">
            <a:xfrm>
              <a:off x="350" y="1900"/>
              <a:ext cx="22" cy="2"/>
            </a:xfrm>
            <a:custGeom>
              <a:avLst/>
              <a:gdLst>
                <a:gd name="T0" fmla="*/ 0 w 29"/>
                <a:gd name="T1" fmla="*/ 4 h 4"/>
                <a:gd name="T2" fmla="*/ 14 w 29"/>
                <a:gd name="T3" fmla="*/ 0 h 4"/>
                <a:gd name="T4" fmla="*/ 29 w 29"/>
                <a:gd name="T5" fmla="*/ 0 h 4"/>
              </a:gdLst>
              <a:ahLst/>
              <a:cxnLst>
                <a:cxn ang="0">
                  <a:pos x="T0" y="T1"/>
                </a:cxn>
                <a:cxn ang="0">
                  <a:pos x="T2" y="T3"/>
                </a:cxn>
                <a:cxn ang="0">
                  <a:pos x="T4" y="T5"/>
                </a:cxn>
              </a:cxnLst>
              <a:rect l="0" t="0" r="r" b="b"/>
              <a:pathLst>
                <a:path w="29" h="4">
                  <a:moveTo>
                    <a:pt x="0" y="4"/>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97" name="Line 359"/>
            <p:cNvSpPr>
              <a:spLocks noChangeAspect="1" noChangeShapeType="1"/>
            </p:cNvSpPr>
            <p:nvPr/>
          </p:nvSpPr>
          <p:spPr bwMode="auto">
            <a:xfrm>
              <a:off x="372"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98" name="Line 360"/>
            <p:cNvSpPr>
              <a:spLocks noChangeAspect="1" noChangeShapeType="1"/>
            </p:cNvSpPr>
            <p:nvPr/>
          </p:nvSpPr>
          <p:spPr bwMode="auto">
            <a:xfrm>
              <a:off x="39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99" name="Freeform 361"/>
            <p:cNvSpPr>
              <a:spLocks noChangeAspect="1"/>
            </p:cNvSpPr>
            <p:nvPr/>
          </p:nvSpPr>
          <p:spPr bwMode="auto">
            <a:xfrm>
              <a:off x="408" y="1900"/>
              <a:ext cx="21"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00" name="Line 362"/>
            <p:cNvSpPr>
              <a:spLocks noChangeAspect="1" noChangeShapeType="1"/>
            </p:cNvSpPr>
            <p:nvPr/>
          </p:nvSpPr>
          <p:spPr bwMode="auto">
            <a:xfrm>
              <a:off x="42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01" name="Freeform 363"/>
            <p:cNvSpPr>
              <a:spLocks noChangeAspect="1"/>
            </p:cNvSpPr>
            <p:nvPr/>
          </p:nvSpPr>
          <p:spPr bwMode="auto">
            <a:xfrm>
              <a:off x="447"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02" name="Freeform 364"/>
            <p:cNvSpPr>
              <a:spLocks noChangeAspect="1"/>
            </p:cNvSpPr>
            <p:nvPr/>
          </p:nvSpPr>
          <p:spPr bwMode="auto">
            <a:xfrm>
              <a:off x="468" y="1897"/>
              <a:ext cx="18" cy="3"/>
            </a:xfrm>
            <a:custGeom>
              <a:avLst/>
              <a:gdLst>
                <a:gd name="T0" fmla="*/ 0 w 24"/>
                <a:gd name="T1" fmla="*/ 5 h 5"/>
                <a:gd name="T2" fmla="*/ 15 w 24"/>
                <a:gd name="T3" fmla="*/ 0 h 5"/>
                <a:gd name="T4" fmla="*/ 24 w 24"/>
                <a:gd name="T5" fmla="*/ 0 h 5"/>
              </a:gdLst>
              <a:ahLst/>
              <a:cxnLst>
                <a:cxn ang="0">
                  <a:pos x="T0" y="T1"/>
                </a:cxn>
                <a:cxn ang="0">
                  <a:pos x="T2" y="T3"/>
                </a:cxn>
                <a:cxn ang="0">
                  <a:pos x="T4" y="T5"/>
                </a:cxn>
              </a:cxnLst>
              <a:rect l="0" t="0" r="r" b="b"/>
              <a:pathLst>
                <a:path w="24" h="5">
                  <a:moveTo>
                    <a:pt x="0" y="5"/>
                  </a:moveTo>
                  <a:lnTo>
                    <a:pt x="15"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03" name="Line 365"/>
            <p:cNvSpPr>
              <a:spLocks noChangeAspect="1" noChangeShapeType="1"/>
            </p:cNvSpPr>
            <p:nvPr/>
          </p:nvSpPr>
          <p:spPr bwMode="auto">
            <a:xfrm>
              <a:off x="48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04" name="Freeform 366"/>
            <p:cNvSpPr>
              <a:spLocks noChangeAspect="1"/>
            </p:cNvSpPr>
            <p:nvPr/>
          </p:nvSpPr>
          <p:spPr bwMode="auto">
            <a:xfrm>
              <a:off x="504" y="1897"/>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05" name="Line 367"/>
            <p:cNvSpPr>
              <a:spLocks noChangeAspect="1" noChangeShapeType="1"/>
            </p:cNvSpPr>
            <p:nvPr/>
          </p:nvSpPr>
          <p:spPr bwMode="auto">
            <a:xfrm>
              <a:off x="52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06" name="Freeform 368"/>
            <p:cNvSpPr>
              <a:spLocks noChangeAspect="1"/>
            </p:cNvSpPr>
            <p:nvPr/>
          </p:nvSpPr>
          <p:spPr bwMode="auto">
            <a:xfrm>
              <a:off x="544" y="1895"/>
              <a:ext cx="22" cy="2"/>
            </a:xfrm>
            <a:custGeom>
              <a:avLst/>
              <a:gdLst>
                <a:gd name="T0" fmla="*/ 0 w 29"/>
                <a:gd name="T1" fmla="*/ 5 h 5"/>
                <a:gd name="T2" fmla="*/ 14 w 29"/>
                <a:gd name="T3" fmla="*/ 0 h 5"/>
                <a:gd name="T4" fmla="*/ 29 w 29"/>
                <a:gd name="T5" fmla="*/ 0 h 5"/>
              </a:gdLst>
              <a:ahLst/>
              <a:cxnLst>
                <a:cxn ang="0">
                  <a:pos x="T0" y="T1"/>
                </a:cxn>
                <a:cxn ang="0">
                  <a:pos x="T2" y="T3"/>
                </a:cxn>
                <a:cxn ang="0">
                  <a:pos x="T4" y="T5"/>
                </a:cxn>
              </a:cxnLst>
              <a:rect l="0" t="0" r="r" b="b"/>
              <a:pathLst>
                <a:path w="29" h="5">
                  <a:moveTo>
                    <a:pt x="0" y="5"/>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07" name="Line 369"/>
            <p:cNvSpPr>
              <a:spLocks noChangeAspect="1" noChangeShapeType="1"/>
            </p:cNvSpPr>
            <p:nvPr/>
          </p:nvSpPr>
          <p:spPr bwMode="auto">
            <a:xfrm>
              <a:off x="566"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08" name="Freeform 370"/>
            <p:cNvSpPr>
              <a:spLocks noChangeAspect="1"/>
            </p:cNvSpPr>
            <p:nvPr/>
          </p:nvSpPr>
          <p:spPr bwMode="auto">
            <a:xfrm>
              <a:off x="584" y="1892"/>
              <a:ext cx="22" cy="3"/>
            </a:xfrm>
            <a:custGeom>
              <a:avLst/>
              <a:gdLst>
                <a:gd name="T0" fmla="*/ 0 w 29"/>
                <a:gd name="T1" fmla="*/ 5 h 5"/>
                <a:gd name="T2" fmla="*/ 14 w 29"/>
                <a:gd name="T3" fmla="*/ 5 h 5"/>
                <a:gd name="T4" fmla="*/ 29 w 29"/>
                <a:gd name="T5" fmla="*/ 0 h 5"/>
              </a:gdLst>
              <a:ahLst/>
              <a:cxnLst>
                <a:cxn ang="0">
                  <a:pos x="T0" y="T1"/>
                </a:cxn>
                <a:cxn ang="0">
                  <a:pos x="T2" y="T3"/>
                </a:cxn>
                <a:cxn ang="0">
                  <a:pos x="T4" y="T5"/>
                </a:cxn>
              </a:cxnLst>
              <a:rect l="0" t="0" r="r" b="b"/>
              <a:pathLst>
                <a:path w="29" h="5">
                  <a:moveTo>
                    <a:pt x="0" y="5"/>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09" name="Line 371"/>
            <p:cNvSpPr>
              <a:spLocks noChangeAspect="1" noChangeShapeType="1"/>
            </p:cNvSpPr>
            <p:nvPr/>
          </p:nvSpPr>
          <p:spPr bwMode="auto">
            <a:xfrm flipV="1">
              <a:off x="606"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10" name="Line 372"/>
            <p:cNvSpPr>
              <a:spLocks noChangeAspect="1" noChangeShapeType="1"/>
            </p:cNvSpPr>
            <p:nvPr/>
          </p:nvSpPr>
          <p:spPr bwMode="auto">
            <a:xfrm>
              <a:off x="624"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11" name="Freeform 373"/>
            <p:cNvSpPr>
              <a:spLocks noChangeAspect="1"/>
            </p:cNvSpPr>
            <p:nvPr/>
          </p:nvSpPr>
          <p:spPr bwMode="auto">
            <a:xfrm>
              <a:off x="642" y="1887"/>
              <a:ext cx="21" cy="2"/>
            </a:xfrm>
            <a:custGeom>
              <a:avLst/>
              <a:gdLst>
                <a:gd name="T0" fmla="*/ 0 w 28"/>
                <a:gd name="T1" fmla="*/ 4 h 4"/>
                <a:gd name="T2" fmla="*/ 14 w 28"/>
                <a:gd name="T3" fmla="*/ 4 h 4"/>
                <a:gd name="T4" fmla="*/ 28 w 28"/>
                <a:gd name="T5" fmla="*/ 0 h 4"/>
              </a:gdLst>
              <a:ahLst/>
              <a:cxnLst>
                <a:cxn ang="0">
                  <a:pos x="T0" y="T1"/>
                </a:cxn>
                <a:cxn ang="0">
                  <a:pos x="T2" y="T3"/>
                </a:cxn>
                <a:cxn ang="0">
                  <a:pos x="T4" y="T5"/>
                </a:cxn>
              </a:cxnLst>
              <a:rect l="0" t="0" r="r" b="b"/>
              <a:pathLst>
                <a:path w="28" h="4">
                  <a:moveTo>
                    <a:pt x="0" y="4"/>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12" name="Line 374"/>
            <p:cNvSpPr>
              <a:spLocks noChangeAspect="1" noChangeShapeType="1"/>
            </p:cNvSpPr>
            <p:nvPr/>
          </p:nvSpPr>
          <p:spPr bwMode="auto">
            <a:xfrm flipV="1">
              <a:off x="663"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13" name="Freeform 375"/>
            <p:cNvSpPr>
              <a:spLocks noChangeAspect="1"/>
            </p:cNvSpPr>
            <p:nvPr/>
          </p:nvSpPr>
          <p:spPr bwMode="auto">
            <a:xfrm>
              <a:off x="681" y="1881"/>
              <a:ext cx="22" cy="3"/>
            </a:xfrm>
            <a:custGeom>
              <a:avLst/>
              <a:gdLst>
                <a:gd name="T0" fmla="*/ 0 w 29"/>
                <a:gd name="T1" fmla="*/ 5 h 5"/>
                <a:gd name="T2" fmla="*/ 15 w 29"/>
                <a:gd name="T3" fmla="*/ 5 h 5"/>
                <a:gd name="T4" fmla="*/ 29 w 29"/>
                <a:gd name="T5" fmla="*/ 0 h 5"/>
              </a:gdLst>
              <a:ahLst/>
              <a:cxnLst>
                <a:cxn ang="0">
                  <a:pos x="T0" y="T1"/>
                </a:cxn>
                <a:cxn ang="0">
                  <a:pos x="T2" y="T3"/>
                </a:cxn>
                <a:cxn ang="0">
                  <a:pos x="T4" y="T5"/>
                </a:cxn>
              </a:cxnLst>
              <a:rect l="0" t="0" r="r" b="b"/>
              <a:pathLst>
                <a:path w="29" h="5">
                  <a:moveTo>
                    <a:pt x="0" y="5"/>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14" name="Line 376"/>
            <p:cNvSpPr>
              <a:spLocks noChangeAspect="1" noChangeShapeType="1"/>
            </p:cNvSpPr>
            <p:nvPr/>
          </p:nvSpPr>
          <p:spPr bwMode="auto">
            <a:xfrm flipV="1">
              <a:off x="703"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15" name="Line 377"/>
            <p:cNvSpPr>
              <a:spLocks noChangeAspect="1" noChangeShapeType="1"/>
            </p:cNvSpPr>
            <p:nvPr/>
          </p:nvSpPr>
          <p:spPr bwMode="auto">
            <a:xfrm flipV="1">
              <a:off x="721"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16" name="Freeform 378"/>
            <p:cNvSpPr>
              <a:spLocks noChangeAspect="1"/>
            </p:cNvSpPr>
            <p:nvPr/>
          </p:nvSpPr>
          <p:spPr bwMode="auto">
            <a:xfrm>
              <a:off x="739" y="1868"/>
              <a:ext cx="21" cy="5"/>
            </a:xfrm>
            <a:custGeom>
              <a:avLst/>
              <a:gdLst>
                <a:gd name="T0" fmla="*/ 0 w 29"/>
                <a:gd name="T1" fmla="*/ 10 h 10"/>
                <a:gd name="T2" fmla="*/ 15 w 29"/>
                <a:gd name="T3" fmla="*/ 5 h 10"/>
                <a:gd name="T4" fmla="*/ 29 w 29"/>
                <a:gd name="T5" fmla="*/ 0 h 10"/>
              </a:gdLst>
              <a:ahLst/>
              <a:cxnLst>
                <a:cxn ang="0">
                  <a:pos x="T0" y="T1"/>
                </a:cxn>
                <a:cxn ang="0">
                  <a:pos x="T2" y="T3"/>
                </a:cxn>
                <a:cxn ang="0">
                  <a:pos x="T4" y="T5"/>
                </a:cxn>
              </a:cxnLst>
              <a:rect l="0" t="0" r="r" b="b"/>
              <a:pathLst>
                <a:path w="29" h="10">
                  <a:moveTo>
                    <a:pt x="0" y="10"/>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17" name="Line 379"/>
            <p:cNvSpPr>
              <a:spLocks noChangeAspect="1" noChangeShapeType="1"/>
            </p:cNvSpPr>
            <p:nvPr/>
          </p:nvSpPr>
          <p:spPr bwMode="auto">
            <a:xfrm flipV="1">
              <a:off x="760"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18" name="Freeform 380"/>
            <p:cNvSpPr>
              <a:spLocks noChangeAspect="1"/>
            </p:cNvSpPr>
            <p:nvPr/>
          </p:nvSpPr>
          <p:spPr bwMode="auto">
            <a:xfrm>
              <a:off x="778" y="1857"/>
              <a:ext cx="22" cy="5"/>
            </a:xfrm>
            <a:custGeom>
              <a:avLst/>
              <a:gdLst>
                <a:gd name="T0" fmla="*/ 0 w 29"/>
                <a:gd name="T1" fmla="*/ 9 h 9"/>
                <a:gd name="T2" fmla="*/ 14 w 29"/>
                <a:gd name="T3" fmla="*/ 5 h 9"/>
                <a:gd name="T4" fmla="*/ 29 w 29"/>
                <a:gd name="T5" fmla="*/ 0 h 9"/>
              </a:gdLst>
              <a:ahLst/>
              <a:cxnLst>
                <a:cxn ang="0">
                  <a:pos x="T0" y="T1"/>
                </a:cxn>
                <a:cxn ang="0">
                  <a:pos x="T2" y="T3"/>
                </a:cxn>
                <a:cxn ang="0">
                  <a:pos x="T4" y="T5"/>
                </a:cxn>
              </a:cxnLst>
              <a:rect l="0" t="0" r="r" b="b"/>
              <a:pathLst>
                <a:path w="29" h="9">
                  <a:moveTo>
                    <a:pt x="0" y="9"/>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19" name="Line 381"/>
            <p:cNvSpPr>
              <a:spLocks noChangeAspect="1" noChangeShapeType="1"/>
            </p:cNvSpPr>
            <p:nvPr/>
          </p:nvSpPr>
          <p:spPr bwMode="auto">
            <a:xfrm flipV="1">
              <a:off x="800"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20" name="Freeform 382"/>
            <p:cNvSpPr>
              <a:spLocks noChangeAspect="1"/>
            </p:cNvSpPr>
            <p:nvPr/>
          </p:nvSpPr>
          <p:spPr bwMode="auto">
            <a:xfrm>
              <a:off x="818" y="1846"/>
              <a:ext cx="21" cy="5"/>
            </a:xfrm>
            <a:custGeom>
              <a:avLst/>
              <a:gdLst>
                <a:gd name="T0" fmla="*/ 0 w 28"/>
                <a:gd name="T1" fmla="*/ 9 h 9"/>
                <a:gd name="T2" fmla="*/ 14 w 28"/>
                <a:gd name="T3" fmla="*/ 4 h 9"/>
                <a:gd name="T4" fmla="*/ 28 w 28"/>
                <a:gd name="T5" fmla="*/ 0 h 9"/>
              </a:gdLst>
              <a:ahLst/>
              <a:cxnLst>
                <a:cxn ang="0">
                  <a:pos x="T0" y="T1"/>
                </a:cxn>
                <a:cxn ang="0">
                  <a:pos x="T2" y="T3"/>
                </a:cxn>
                <a:cxn ang="0">
                  <a:pos x="T4" y="T5"/>
                </a:cxn>
              </a:cxnLst>
              <a:rect l="0" t="0" r="r" b="b"/>
              <a:pathLst>
                <a:path w="28" h="9">
                  <a:moveTo>
                    <a:pt x="0" y="9"/>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21" name="Line 383"/>
            <p:cNvSpPr>
              <a:spLocks noChangeAspect="1" noChangeShapeType="1"/>
            </p:cNvSpPr>
            <p:nvPr/>
          </p:nvSpPr>
          <p:spPr bwMode="auto">
            <a:xfrm flipV="1">
              <a:off x="839"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22" name="Line 384"/>
            <p:cNvSpPr>
              <a:spLocks noChangeAspect="1" noChangeShapeType="1"/>
            </p:cNvSpPr>
            <p:nvPr/>
          </p:nvSpPr>
          <p:spPr bwMode="auto">
            <a:xfrm flipV="1">
              <a:off x="857"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23" name="Freeform 385"/>
            <p:cNvSpPr>
              <a:spLocks noChangeAspect="1"/>
            </p:cNvSpPr>
            <p:nvPr/>
          </p:nvSpPr>
          <p:spPr bwMode="auto">
            <a:xfrm>
              <a:off x="875" y="1819"/>
              <a:ext cx="22" cy="11"/>
            </a:xfrm>
            <a:custGeom>
              <a:avLst/>
              <a:gdLst>
                <a:gd name="T0" fmla="*/ 0 w 29"/>
                <a:gd name="T1" fmla="*/ 19 h 19"/>
                <a:gd name="T2" fmla="*/ 15 w 29"/>
                <a:gd name="T3" fmla="*/ 9 h 19"/>
                <a:gd name="T4" fmla="*/ 29 w 29"/>
                <a:gd name="T5" fmla="*/ 0 h 19"/>
              </a:gdLst>
              <a:ahLst/>
              <a:cxnLst>
                <a:cxn ang="0">
                  <a:pos x="T0" y="T1"/>
                </a:cxn>
                <a:cxn ang="0">
                  <a:pos x="T2" y="T3"/>
                </a:cxn>
                <a:cxn ang="0">
                  <a:pos x="T4" y="T5"/>
                </a:cxn>
              </a:cxnLst>
              <a:rect l="0" t="0" r="r" b="b"/>
              <a:pathLst>
                <a:path w="29" h="19">
                  <a:moveTo>
                    <a:pt x="0" y="19"/>
                  </a:moveTo>
                  <a:lnTo>
                    <a:pt x="15" y="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24" name="Line 386"/>
            <p:cNvSpPr>
              <a:spLocks noChangeAspect="1" noChangeShapeType="1"/>
            </p:cNvSpPr>
            <p:nvPr/>
          </p:nvSpPr>
          <p:spPr bwMode="auto">
            <a:xfrm flipV="1">
              <a:off x="897"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25" name="Freeform 387"/>
            <p:cNvSpPr>
              <a:spLocks noChangeAspect="1"/>
            </p:cNvSpPr>
            <p:nvPr/>
          </p:nvSpPr>
          <p:spPr bwMode="auto">
            <a:xfrm>
              <a:off x="915" y="1797"/>
              <a:ext cx="22" cy="11"/>
            </a:xfrm>
            <a:custGeom>
              <a:avLst/>
              <a:gdLst>
                <a:gd name="T0" fmla="*/ 0 w 29"/>
                <a:gd name="T1" fmla="*/ 19 h 19"/>
                <a:gd name="T2" fmla="*/ 15 w 29"/>
                <a:gd name="T3" fmla="*/ 10 h 19"/>
                <a:gd name="T4" fmla="*/ 29 w 29"/>
                <a:gd name="T5" fmla="*/ 0 h 19"/>
              </a:gdLst>
              <a:ahLst/>
              <a:cxnLst>
                <a:cxn ang="0">
                  <a:pos x="T0" y="T1"/>
                </a:cxn>
                <a:cxn ang="0">
                  <a:pos x="T2" y="T3"/>
                </a:cxn>
                <a:cxn ang="0">
                  <a:pos x="T4" y="T5"/>
                </a:cxn>
              </a:cxnLst>
              <a:rect l="0" t="0" r="r" b="b"/>
              <a:pathLst>
                <a:path w="29" h="19">
                  <a:moveTo>
                    <a:pt x="0" y="19"/>
                  </a:moveTo>
                  <a:lnTo>
                    <a:pt x="15" y="1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26" name="Line 388"/>
            <p:cNvSpPr>
              <a:spLocks noChangeAspect="1" noChangeShapeType="1"/>
            </p:cNvSpPr>
            <p:nvPr/>
          </p:nvSpPr>
          <p:spPr bwMode="auto">
            <a:xfrm flipV="1">
              <a:off x="937"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27" name="Line 389"/>
            <p:cNvSpPr>
              <a:spLocks noChangeAspect="1" noChangeShapeType="1"/>
            </p:cNvSpPr>
            <p:nvPr/>
          </p:nvSpPr>
          <p:spPr bwMode="auto">
            <a:xfrm flipV="1">
              <a:off x="955"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28" name="Freeform 390"/>
            <p:cNvSpPr>
              <a:spLocks noChangeAspect="1"/>
            </p:cNvSpPr>
            <p:nvPr/>
          </p:nvSpPr>
          <p:spPr bwMode="auto">
            <a:xfrm>
              <a:off x="973" y="1757"/>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29" name="Line 391"/>
            <p:cNvSpPr>
              <a:spLocks noChangeAspect="1" noChangeShapeType="1"/>
            </p:cNvSpPr>
            <p:nvPr/>
          </p:nvSpPr>
          <p:spPr bwMode="auto">
            <a:xfrm flipV="1">
              <a:off x="995"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30" name="Freeform 392"/>
            <p:cNvSpPr>
              <a:spLocks noChangeAspect="1"/>
            </p:cNvSpPr>
            <p:nvPr/>
          </p:nvSpPr>
          <p:spPr bwMode="auto">
            <a:xfrm>
              <a:off x="1013" y="1725"/>
              <a:ext cx="21" cy="15"/>
            </a:xfrm>
            <a:custGeom>
              <a:avLst/>
              <a:gdLst>
                <a:gd name="T0" fmla="*/ 0 w 28"/>
                <a:gd name="T1" fmla="*/ 28 h 28"/>
                <a:gd name="T2" fmla="*/ 14 w 28"/>
                <a:gd name="T3" fmla="*/ 14 h 28"/>
                <a:gd name="T4" fmla="*/ 28 w 28"/>
                <a:gd name="T5" fmla="*/ 0 h 28"/>
              </a:gdLst>
              <a:ahLst/>
              <a:cxnLst>
                <a:cxn ang="0">
                  <a:pos x="T0" y="T1"/>
                </a:cxn>
                <a:cxn ang="0">
                  <a:pos x="T2" y="T3"/>
                </a:cxn>
                <a:cxn ang="0">
                  <a:pos x="T4" y="T5"/>
                </a:cxn>
              </a:cxnLst>
              <a:rect l="0" t="0" r="r" b="b"/>
              <a:pathLst>
                <a:path w="28" h="28">
                  <a:moveTo>
                    <a:pt x="0" y="28"/>
                  </a:moveTo>
                  <a:lnTo>
                    <a:pt x="14" y="1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31" name="Line 393"/>
            <p:cNvSpPr>
              <a:spLocks noChangeAspect="1" noChangeShapeType="1"/>
            </p:cNvSpPr>
            <p:nvPr/>
          </p:nvSpPr>
          <p:spPr bwMode="auto">
            <a:xfrm flipV="1">
              <a:off x="1034"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32" name="Freeform 394"/>
            <p:cNvSpPr>
              <a:spLocks noChangeAspect="1"/>
            </p:cNvSpPr>
            <p:nvPr/>
          </p:nvSpPr>
          <p:spPr bwMode="auto">
            <a:xfrm>
              <a:off x="1052" y="1686"/>
              <a:ext cx="21" cy="20"/>
            </a:xfrm>
            <a:custGeom>
              <a:avLst/>
              <a:gdLst>
                <a:gd name="T0" fmla="*/ 0 w 29"/>
                <a:gd name="T1" fmla="*/ 34 h 34"/>
                <a:gd name="T2" fmla="*/ 15 w 29"/>
                <a:gd name="T3" fmla="*/ 20 h 34"/>
                <a:gd name="T4" fmla="*/ 29 w 29"/>
                <a:gd name="T5" fmla="*/ 0 h 34"/>
              </a:gdLst>
              <a:ahLst/>
              <a:cxnLst>
                <a:cxn ang="0">
                  <a:pos x="T0" y="T1"/>
                </a:cxn>
                <a:cxn ang="0">
                  <a:pos x="T2" y="T3"/>
                </a:cxn>
                <a:cxn ang="0">
                  <a:pos x="T4" y="T5"/>
                </a:cxn>
              </a:cxnLst>
              <a:rect l="0" t="0" r="r" b="b"/>
              <a:pathLst>
                <a:path w="29" h="34">
                  <a:moveTo>
                    <a:pt x="0" y="34"/>
                  </a:moveTo>
                  <a:lnTo>
                    <a:pt x="15" y="2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33" name="Line 395"/>
            <p:cNvSpPr>
              <a:spLocks noChangeAspect="1" noChangeShapeType="1"/>
            </p:cNvSpPr>
            <p:nvPr/>
          </p:nvSpPr>
          <p:spPr bwMode="auto">
            <a:xfrm flipV="1">
              <a:off x="1073"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34" name="Line 396"/>
            <p:cNvSpPr>
              <a:spLocks noChangeAspect="1" noChangeShapeType="1"/>
            </p:cNvSpPr>
            <p:nvPr/>
          </p:nvSpPr>
          <p:spPr bwMode="auto">
            <a:xfrm flipV="1">
              <a:off x="1091"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35" name="Freeform 397"/>
            <p:cNvSpPr>
              <a:spLocks noChangeAspect="1"/>
            </p:cNvSpPr>
            <p:nvPr/>
          </p:nvSpPr>
          <p:spPr bwMode="auto">
            <a:xfrm>
              <a:off x="1109" y="1617"/>
              <a:ext cx="22" cy="24"/>
            </a:xfrm>
            <a:custGeom>
              <a:avLst/>
              <a:gdLst>
                <a:gd name="T0" fmla="*/ 0 w 29"/>
                <a:gd name="T1" fmla="*/ 43 h 43"/>
                <a:gd name="T2" fmla="*/ 15 w 29"/>
                <a:gd name="T3" fmla="*/ 19 h 43"/>
                <a:gd name="T4" fmla="*/ 29 w 29"/>
                <a:gd name="T5" fmla="*/ 0 h 43"/>
              </a:gdLst>
              <a:ahLst/>
              <a:cxnLst>
                <a:cxn ang="0">
                  <a:pos x="T0" y="T1"/>
                </a:cxn>
                <a:cxn ang="0">
                  <a:pos x="T2" y="T3"/>
                </a:cxn>
                <a:cxn ang="0">
                  <a:pos x="T4" y="T5"/>
                </a:cxn>
              </a:cxnLst>
              <a:rect l="0" t="0" r="r" b="b"/>
              <a:pathLst>
                <a:path w="29" h="43">
                  <a:moveTo>
                    <a:pt x="0" y="43"/>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36" name="Line 398"/>
            <p:cNvSpPr>
              <a:spLocks noChangeAspect="1" noChangeShapeType="1"/>
            </p:cNvSpPr>
            <p:nvPr/>
          </p:nvSpPr>
          <p:spPr bwMode="auto">
            <a:xfrm flipV="1">
              <a:off x="1131"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37" name="Freeform 399"/>
            <p:cNvSpPr>
              <a:spLocks noChangeAspect="1"/>
            </p:cNvSpPr>
            <p:nvPr/>
          </p:nvSpPr>
          <p:spPr bwMode="auto">
            <a:xfrm>
              <a:off x="1149" y="1566"/>
              <a:ext cx="22" cy="27"/>
            </a:xfrm>
            <a:custGeom>
              <a:avLst/>
              <a:gdLst>
                <a:gd name="T0" fmla="*/ 0 w 29"/>
                <a:gd name="T1" fmla="*/ 48 h 48"/>
                <a:gd name="T2" fmla="*/ 14 w 29"/>
                <a:gd name="T3" fmla="*/ 24 h 48"/>
                <a:gd name="T4" fmla="*/ 29 w 29"/>
                <a:gd name="T5" fmla="*/ 0 h 48"/>
              </a:gdLst>
              <a:ahLst/>
              <a:cxnLst>
                <a:cxn ang="0">
                  <a:pos x="T0" y="T1"/>
                </a:cxn>
                <a:cxn ang="0">
                  <a:pos x="T2" y="T3"/>
                </a:cxn>
                <a:cxn ang="0">
                  <a:pos x="T4" y="T5"/>
                </a:cxn>
              </a:cxnLst>
              <a:rect l="0" t="0" r="r" b="b"/>
              <a:pathLst>
                <a:path w="29" h="48">
                  <a:moveTo>
                    <a:pt x="0" y="48"/>
                  </a:moveTo>
                  <a:lnTo>
                    <a:pt x="14" y="2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38" name="Line 400"/>
            <p:cNvSpPr>
              <a:spLocks noChangeAspect="1" noChangeShapeType="1"/>
            </p:cNvSpPr>
            <p:nvPr/>
          </p:nvSpPr>
          <p:spPr bwMode="auto">
            <a:xfrm flipV="1">
              <a:off x="1171"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39" name="Freeform 401"/>
            <p:cNvSpPr>
              <a:spLocks noChangeAspect="1"/>
            </p:cNvSpPr>
            <p:nvPr/>
          </p:nvSpPr>
          <p:spPr bwMode="auto">
            <a:xfrm>
              <a:off x="1189" y="1506"/>
              <a:ext cx="22" cy="30"/>
            </a:xfrm>
            <a:custGeom>
              <a:avLst/>
              <a:gdLst>
                <a:gd name="T0" fmla="*/ 0 w 29"/>
                <a:gd name="T1" fmla="*/ 53 h 53"/>
                <a:gd name="T2" fmla="*/ 14 w 29"/>
                <a:gd name="T3" fmla="*/ 29 h 53"/>
                <a:gd name="T4" fmla="*/ 29 w 29"/>
                <a:gd name="T5" fmla="*/ 0 h 53"/>
              </a:gdLst>
              <a:ahLst/>
              <a:cxnLst>
                <a:cxn ang="0">
                  <a:pos x="T0" y="T1"/>
                </a:cxn>
                <a:cxn ang="0">
                  <a:pos x="T2" y="T3"/>
                </a:cxn>
                <a:cxn ang="0">
                  <a:pos x="T4" y="T5"/>
                </a:cxn>
              </a:cxnLst>
              <a:rect l="0" t="0" r="r" b="b"/>
              <a:pathLst>
                <a:path w="29" h="53">
                  <a:moveTo>
                    <a:pt x="0" y="53"/>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40" name="Line 402"/>
            <p:cNvSpPr>
              <a:spLocks noChangeAspect="1" noChangeShapeType="1"/>
            </p:cNvSpPr>
            <p:nvPr/>
          </p:nvSpPr>
          <p:spPr bwMode="auto">
            <a:xfrm flipV="1">
              <a:off x="1211"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41" name="Line 403"/>
            <p:cNvSpPr>
              <a:spLocks noChangeAspect="1" noChangeShapeType="1"/>
            </p:cNvSpPr>
            <p:nvPr/>
          </p:nvSpPr>
          <p:spPr bwMode="auto">
            <a:xfrm flipV="1">
              <a:off x="1228"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42" name="Freeform 404"/>
            <p:cNvSpPr>
              <a:spLocks noChangeAspect="1"/>
            </p:cNvSpPr>
            <p:nvPr/>
          </p:nvSpPr>
          <p:spPr bwMode="auto">
            <a:xfrm>
              <a:off x="1246" y="1409"/>
              <a:ext cx="22" cy="32"/>
            </a:xfrm>
            <a:custGeom>
              <a:avLst/>
              <a:gdLst>
                <a:gd name="T0" fmla="*/ 0 w 29"/>
                <a:gd name="T1" fmla="*/ 58 h 58"/>
                <a:gd name="T2" fmla="*/ 15 w 29"/>
                <a:gd name="T3" fmla="*/ 29 h 58"/>
                <a:gd name="T4" fmla="*/ 29 w 29"/>
                <a:gd name="T5" fmla="*/ 0 h 58"/>
              </a:gdLst>
              <a:ahLst/>
              <a:cxnLst>
                <a:cxn ang="0">
                  <a:pos x="T0" y="T1"/>
                </a:cxn>
                <a:cxn ang="0">
                  <a:pos x="T2" y="T3"/>
                </a:cxn>
                <a:cxn ang="0">
                  <a:pos x="T4" y="T5"/>
                </a:cxn>
              </a:cxnLst>
              <a:rect l="0" t="0" r="r" b="b"/>
              <a:pathLst>
                <a:path w="29" h="58">
                  <a:moveTo>
                    <a:pt x="0" y="58"/>
                  </a:moveTo>
                  <a:lnTo>
                    <a:pt x="15"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43" name="Line 405"/>
            <p:cNvSpPr>
              <a:spLocks noChangeAspect="1" noChangeShapeType="1"/>
            </p:cNvSpPr>
            <p:nvPr/>
          </p:nvSpPr>
          <p:spPr bwMode="auto">
            <a:xfrm flipV="1">
              <a:off x="1268"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44" name="Freeform 406"/>
            <p:cNvSpPr>
              <a:spLocks noChangeAspect="1"/>
            </p:cNvSpPr>
            <p:nvPr/>
          </p:nvSpPr>
          <p:spPr bwMode="auto">
            <a:xfrm>
              <a:off x="1286" y="1336"/>
              <a:ext cx="22" cy="38"/>
            </a:xfrm>
            <a:custGeom>
              <a:avLst/>
              <a:gdLst>
                <a:gd name="T0" fmla="*/ 0 w 29"/>
                <a:gd name="T1" fmla="*/ 67 h 67"/>
                <a:gd name="T2" fmla="*/ 15 w 29"/>
                <a:gd name="T3" fmla="*/ 33 h 67"/>
                <a:gd name="T4" fmla="*/ 29 w 29"/>
                <a:gd name="T5" fmla="*/ 0 h 67"/>
              </a:gdLst>
              <a:ahLst/>
              <a:cxnLst>
                <a:cxn ang="0">
                  <a:pos x="T0" y="T1"/>
                </a:cxn>
                <a:cxn ang="0">
                  <a:pos x="T2" y="T3"/>
                </a:cxn>
                <a:cxn ang="0">
                  <a:pos x="T4" y="T5"/>
                </a:cxn>
              </a:cxnLst>
              <a:rect l="0" t="0" r="r" b="b"/>
              <a:pathLst>
                <a:path w="29" h="67">
                  <a:moveTo>
                    <a:pt x="0" y="67"/>
                  </a:moveTo>
                  <a:lnTo>
                    <a:pt x="15" y="33"/>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45" name="Line 407"/>
            <p:cNvSpPr>
              <a:spLocks noChangeAspect="1" noChangeShapeType="1"/>
            </p:cNvSpPr>
            <p:nvPr/>
          </p:nvSpPr>
          <p:spPr bwMode="auto">
            <a:xfrm flipV="1">
              <a:off x="1308"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46" name="Line 408"/>
            <p:cNvSpPr>
              <a:spLocks noChangeAspect="1" noChangeShapeType="1"/>
            </p:cNvSpPr>
            <p:nvPr/>
          </p:nvSpPr>
          <p:spPr bwMode="auto">
            <a:xfrm flipV="1">
              <a:off x="1326"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47" name="Freeform 409"/>
            <p:cNvSpPr>
              <a:spLocks noChangeAspect="1"/>
            </p:cNvSpPr>
            <p:nvPr/>
          </p:nvSpPr>
          <p:spPr bwMode="auto">
            <a:xfrm>
              <a:off x="1344" y="1222"/>
              <a:ext cx="21"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48" name="Freeform 410"/>
            <p:cNvSpPr>
              <a:spLocks noChangeAspect="1"/>
            </p:cNvSpPr>
            <p:nvPr/>
          </p:nvSpPr>
          <p:spPr bwMode="auto">
            <a:xfrm>
              <a:off x="1365" y="1182"/>
              <a:ext cx="18" cy="40"/>
            </a:xfrm>
            <a:custGeom>
              <a:avLst/>
              <a:gdLst>
                <a:gd name="T0" fmla="*/ 0 w 24"/>
                <a:gd name="T1" fmla="*/ 72 h 72"/>
                <a:gd name="T2" fmla="*/ 9 w 24"/>
                <a:gd name="T3" fmla="*/ 34 h 72"/>
                <a:gd name="T4" fmla="*/ 24 w 24"/>
                <a:gd name="T5" fmla="*/ 0 h 72"/>
              </a:gdLst>
              <a:ahLst/>
              <a:cxnLst>
                <a:cxn ang="0">
                  <a:pos x="T0" y="T1"/>
                </a:cxn>
                <a:cxn ang="0">
                  <a:pos x="T2" y="T3"/>
                </a:cxn>
                <a:cxn ang="0">
                  <a:pos x="T4" y="T5"/>
                </a:cxn>
              </a:cxnLst>
              <a:rect l="0" t="0" r="r" b="b"/>
              <a:pathLst>
                <a:path w="24" h="72">
                  <a:moveTo>
                    <a:pt x="0" y="72"/>
                  </a:moveTo>
                  <a:lnTo>
                    <a:pt x="9" y="3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49" name="Freeform 411"/>
            <p:cNvSpPr>
              <a:spLocks noChangeAspect="1"/>
            </p:cNvSpPr>
            <p:nvPr/>
          </p:nvSpPr>
          <p:spPr bwMode="auto">
            <a:xfrm>
              <a:off x="1383" y="1144"/>
              <a:ext cx="22"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50" name="Line 412"/>
            <p:cNvSpPr>
              <a:spLocks noChangeAspect="1" noChangeShapeType="1"/>
            </p:cNvSpPr>
            <p:nvPr/>
          </p:nvSpPr>
          <p:spPr bwMode="auto">
            <a:xfrm flipV="1">
              <a:off x="1405"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51" name="Freeform 413"/>
            <p:cNvSpPr>
              <a:spLocks noChangeAspect="1"/>
            </p:cNvSpPr>
            <p:nvPr/>
          </p:nvSpPr>
          <p:spPr bwMode="auto">
            <a:xfrm>
              <a:off x="1423" y="1063"/>
              <a:ext cx="21" cy="41"/>
            </a:xfrm>
            <a:custGeom>
              <a:avLst/>
              <a:gdLst>
                <a:gd name="T0" fmla="*/ 0 w 28"/>
                <a:gd name="T1" fmla="*/ 72 h 72"/>
                <a:gd name="T2" fmla="*/ 14 w 28"/>
                <a:gd name="T3" fmla="*/ 34 h 72"/>
                <a:gd name="T4" fmla="*/ 28 w 28"/>
                <a:gd name="T5" fmla="*/ 0 h 72"/>
              </a:gdLst>
              <a:ahLst/>
              <a:cxnLst>
                <a:cxn ang="0">
                  <a:pos x="T0" y="T1"/>
                </a:cxn>
                <a:cxn ang="0">
                  <a:pos x="T2" y="T3"/>
                </a:cxn>
                <a:cxn ang="0">
                  <a:pos x="T4" y="T5"/>
                </a:cxn>
              </a:cxnLst>
              <a:rect l="0" t="0" r="r" b="b"/>
              <a:pathLst>
                <a:path w="28" h="72">
                  <a:moveTo>
                    <a:pt x="0" y="72"/>
                  </a:moveTo>
                  <a:lnTo>
                    <a:pt x="14" y="3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52" name="Line 414"/>
            <p:cNvSpPr>
              <a:spLocks noChangeAspect="1" noChangeShapeType="1"/>
            </p:cNvSpPr>
            <p:nvPr/>
          </p:nvSpPr>
          <p:spPr bwMode="auto">
            <a:xfrm flipV="1">
              <a:off x="1444"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53" name="Line 415"/>
            <p:cNvSpPr>
              <a:spLocks noChangeAspect="1" noChangeShapeType="1"/>
            </p:cNvSpPr>
            <p:nvPr/>
          </p:nvSpPr>
          <p:spPr bwMode="auto">
            <a:xfrm flipV="1">
              <a:off x="1462"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54" name="Freeform 416"/>
            <p:cNvSpPr>
              <a:spLocks noChangeAspect="1"/>
            </p:cNvSpPr>
            <p:nvPr/>
          </p:nvSpPr>
          <p:spPr bwMode="auto">
            <a:xfrm>
              <a:off x="1480" y="945"/>
              <a:ext cx="22" cy="40"/>
            </a:xfrm>
            <a:custGeom>
              <a:avLst/>
              <a:gdLst>
                <a:gd name="T0" fmla="*/ 0 w 29"/>
                <a:gd name="T1" fmla="*/ 72 h 72"/>
                <a:gd name="T2" fmla="*/ 15 w 29"/>
                <a:gd name="T3" fmla="*/ 34 h 72"/>
                <a:gd name="T4" fmla="*/ 29 w 29"/>
                <a:gd name="T5" fmla="*/ 0 h 72"/>
              </a:gdLst>
              <a:ahLst/>
              <a:cxnLst>
                <a:cxn ang="0">
                  <a:pos x="T0" y="T1"/>
                </a:cxn>
                <a:cxn ang="0">
                  <a:pos x="T2" y="T3"/>
                </a:cxn>
                <a:cxn ang="0">
                  <a:pos x="T4" y="T5"/>
                </a:cxn>
              </a:cxnLst>
              <a:rect l="0" t="0" r="r" b="b"/>
              <a:pathLst>
                <a:path w="29" h="72">
                  <a:moveTo>
                    <a:pt x="0" y="72"/>
                  </a:moveTo>
                  <a:lnTo>
                    <a:pt x="15"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55" name="Line 417"/>
            <p:cNvSpPr>
              <a:spLocks noChangeAspect="1" noChangeShapeType="1"/>
            </p:cNvSpPr>
            <p:nvPr/>
          </p:nvSpPr>
          <p:spPr bwMode="auto">
            <a:xfrm flipV="1">
              <a:off x="1502"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56" name="Freeform 418"/>
            <p:cNvSpPr>
              <a:spLocks noChangeAspect="1"/>
            </p:cNvSpPr>
            <p:nvPr/>
          </p:nvSpPr>
          <p:spPr bwMode="auto">
            <a:xfrm>
              <a:off x="1520" y="872"/>
              <a:ext cx="22" cy="35"/>
            </a:xfrm>
            <a:custGeom>
              <a:avLst/>
              <a:gdLst>
                <a:gd name="T0" fmla="*/ 0 w 29"/>
                <a:gd name="T1" fmla="*/ 62 h 62"/>
                <a:gd name="T2" fmla="*/ 14 w 29"/>
                <a:gd name="T3" fmla="*/ 28 h 62"/>
                <a:gd name="T4" fmla="*/ 29 w 29"/>
                <a:gd name="T5" fmla="*/ 0 h 62"/>
              </a:gdLst>
              <a:ahLst/>
              <a:cxnLst>
                <a:cxn ang="0">
                  <a:pos x="T0" y="T1"/>
                </a:cxn>
                <a:cxn ang="0">
                  <a:pos x="T2" y="T3"/>
                </a:cxn>
                <a:cxn ang="0">
                  <a:pos x="T4" y="T5"/>
                </a:cxn>
              </a:cxnLst>
              <a:rect l="0" t="0" r="r" b="b"/>
              <a:pathLst>
                <a:path w="29" h="62">
                  <a:moveTo>
                    <a:pt x="0" y="62"/>
                  </a:moveTo>
                  <a:lnTo>
                    <a:pt x="14" y="28"/>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57" name="Line 419"/>
            <p:cNvSpPr>
              <a:spLocks noChangeAspect="1" noChangeShapeType="1"/>
            </p:cNvSpPr>
            <p:nvPr/>
          </p:nvSpPr>
          <p:spPr bwMode="auto">
            <a:xfrm flipV="1">
              <a:off x="1542"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58" name="Line 420"/>
            <p:cNvSpPr>
              <a:spLocks noChangeAspect="1" noChangeShapeType="1"/>
            </p:cNvSpPr>
            <p:nvPr/>
          </p:nvSpPr>
          <p:spPr bwMode="auto">
            <a:xfrm flipV="1">
              <a:off x="1560"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59" name="Freeform 421"/>
            <p:cNvSpPr>
              <a:spLocks noChangeAspect="1"/>
            </p:cNvSpPr>
            <p:nvPr/>
          </p:nvSpPr>
          <p:spPr bwMode="auto">
            <a:xfrm>
              <a:off x="1578" y="769"/>
              <a:ext cx="22" cy="33"/>
            </a:xfrm>
            <a:custGeom>
              <a:avLst/>
              <a:gdLst>
                <a:gd name="T0" fmla="*/ 0 w 29"/>
                <a:gd name="T1" fmla="*/ 58 h 58"/>
                <a:gd name="T2" fmla="*/ 14 w 29"/>
                <a:gd name="T3" fmla="*/ 29 h 58"/>
                <a:gd name="T4" fmla="*/ 29 w 29"/>
                <a:gd name="T5" fmla="*/ 0 h 58"/>
              </a:gdLst>
              <a:ahLst/>
              <a:cxnLst>
                <a:cxn ang="0">
                  <a:pos x="T0" y="T1"/>
                </a:cxn>
                <a:cxn ang="0">
                  <a:pos x="T2" y="T3"/>
                </a:cxn>
                <a:cxn ang="0">
                  <a:pos x="T4" y="T5"/>
                </a:cxn>
              </a:cxnLst>
              <a:rect l="0" t="0" r="r" b="b"/>
              <a:pathLst>
                <a:path w="29" h="58">
                  <a:moveTo>
                    <a:pt x="0" y="58"/>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60" name="Line 422"/>
            <p:cNvSpPr>
              <a:spLocks noChangeAspect="1" noChangeShapeType="1"/>
            </p:cNvSpPr>
            <p:nvPr/>
          </p:nvSpPr>
          <p:spPr bwMode="auto">
            <a:xfrm flipV="1">
              <a:off x="1600"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61" name="Freeform 423"/>
            <p:cNvSpPr>
              <a:spLocks noChangeAspect="1"/>
            </p:cNvSpPr>
            <p:nvPr/>
          </p:nvSpPr>
          <p:spPr bwMode="auto">
            <a:xfrm>
              <a:off x="1618" y="712"/>
              <a:ext cx="21" cy="27"/>
            </a:xfrm>
            <a:custGeom>
              <a:avLst/>
              <a:gdLst>
                <a:gd name="T0" fmla="*/ 0 w 28"/>
                <a:gd name="T1" fmla="*/ 48 h 48"/>
                <a:gd name="T2" fmla="*/ 14 w 28"/>
                <a:gd name="T3" fmla="*/ 24 h 48"/>
                <a:gd name="T4" fmla="*/ 28 w 28"/>
                <a:gd name="T5" fmla="*/ 0 h 48"/>
              </a:gdLst>
              <a:ahLst/>
              <a:cxnLst>
                <a:cxn ang="0">
                  <a:pos x="T0" y="T1"/>
                </a:cxn>
                <a:cxn ang="0">
                  <a:pos x="T2" y="T3"/>
                </a:cxn>
                <a:cxn ang="0">
                  <a:pos x="T4" y="T5"/>
                </a:cxn>
              </a:cxnLst>
              <a:rect l="0" t="0" r="r" b="b"/>
              <a:pathLst>
                <a:path w="28" h="48">
                  <a:moveTo>
                    <a:pt x="0" y="48"/>
                  </a:moveTo>
                  <a:lnTo>
                    <a:pt x="14" y="2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62" name="Freeform 424"/>
            <p:cNvSpPr>
              <a:spLocks noChangeAspect="1"/>
            </p:cNvSpPr>
            <p:nvPr/>
          </p:nvSpPr>
          <p:spPr bwMode="auto">
            <a:xfrm>
              <a:off x="1639" y="686"/>
              <a:ext cx="18" cy="26"/>
            </a:xfrm>
            <a:custGeom>
              <a:avLst/>
              <a:gdLst>
                <a:gd name="T0" fmla="*/ 0 w 24"/>
                <a:gd name="T1" fmla="*/ 47 h 47"/>
                <a:gd name="T2" fmla="*/ 10 w 24"/>
                <a:gd name="T3" fmla="*/ 24 h 47"/>
                <a:gd name="T4" fmla="*/ 24 w 24"/>
                <a:gd name="T5" fmla="*/ 0 h 47"/>
              </a:gdLst>
              <a:ahLst/>
              <a:cxnLst>
                <a:cxn ang="0">
                  <a:pos x="T0" y="T1"/>
                </a:cxn>
                <a:cxn ang="0">
                  <a:pos x="T2" y="T3"/>
                </a:cxn>
                <a:cxn ang="0">
                  <a:pos x="T4" y="T5"/>
                </a:cxn>
              </a:cxnLst>
              <a:rect l="0" t="0" r="r" b="b"/>
              <a:pathLst>
                <a:path w="24" h="47">
                  <a:moveTo>
                    <a:pt x="0" y="47"/>
                  </a:moveTo>
                  <a:lnTo>
                    <a:pt x="10" y="2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63" name="Freeform 425"/>
            <p:cNvSpPr>
              <a:spLocks noChangeAspect="1"/>
            </p:cNvSpPr>
            <p:nvPr/>
          </p:nvSpPr>
          <p:spPr bwMode="auto">
            <a:xfrm>
              <a:off x="1657" y="664"/>
              <a:ext cx="21" cy="22"/>
            </a:xfrm>
            <a:custGeom>
              <a:avLst/>
              <a:gdLst>
                <a:gd name="T0" fmla="*/ 0 w 29"/>
                <a:gd name="T1" fmla="*/ 39 h 39"/>
                <a:gd name="T2" fmla="*/ 15 w 29"/>
                <a:gd name="T3" fmla="*/ 19 h 39"/>
                <a:gd name="T4" fmla="*/ 29 w 29"/>
                <a:gd name="T5" fmla="*/ 0 h 39"/>
              </a:gdLst>
              <a:ahLst/>
              <a:cxnLst>
                <a:cxn ang="0">
                  <a:pos x="T0" y="T1"/>
                </a:cxn>
                <a:cxn ang="0">
                  <a:pos x="T2" y="T3"/>
                </a:cxn>
                <a:cxn ang="0">
                  <a:pos x="T4" y="T5"/>
                </a:cxn>
              </a:cxnLst>
              <a:rect l="0" t="0" r="r" b="b"/>
              <a:pathLst>
                <a:path w="29" h="39">
                  <a:moveTo>
                    <a:pt x="0" y="39"/>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64" name="Freeform 426"/>
            <p:cNvSpPr>
              <a:spLocks noChangeAspect="1"/>
            </p:cNvSpPr>
            <p:nvPr/>
          </p:nvSpPr>
          <p:spPr bwMode="auto">
            <a:xfrm>
              <a:off x="1678" y="643"/>
              <a:ext cx="18" cy="21"/>
            </a:xfrm>
            <a:custGeom>
              <a:avLst/>
              <a:gdLst>
                <a:gd name="T0" fmla="*/ 0 w 24"/>
                <a:gd name="T1" fmla="*/ 38 h 38"/>
                <a:gd name="T2" fmla="*/ 15 w 24"/>
                <a:gd name="T3" fmla="*/ 19 h 38"/>
                <a:gd name="T4" fmla="*/ 24 w 24"/>
                <a:gd name="T5" fmla="*/ 0 h 38"/>
              </a:gdLst>
              <a:ahLst/>
              <a:cxnLst>
                <a:cxn ang="0">
                  <a:pos x="T0" y="T1"/>
                </a:cxn>
                <a:cxn ang="0">
                  <a:pos x="T2" y="T3"/>
                </a:cxn>
                <a:cxn ang="0">
                  <a:pos x="T4" y="T5"/>
                </a:cxn>
              </a:cxnLst>
              <a:rect l="0" t="0" r="r" b="b"/>
              <a:pathLst>
                <a:path w="24" h="38">
                  <a:moveTo>
                    <a:pt x="0" y="38"/>
                  </a:moveTo>
                  <a:lnTo>
                    <a:pt x="15" y="19"/>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65" name="Freeform 427"/>
            <p:cNvSpPr>
              <a:spLocks noChangeAspect="1"/>
            </p:cNvSpPr>
            <p:nvPr/>
          </p:nvSpPr>
          <p:spPr bwMode="auto">
            <a:xfrm>
              <a:off x="1696" y="626"/>
              <a:ext cx="18" cy="17"/>
            </a:xfrm>
            <a:custGeom>
              <a:avLst/>
              <a:gdLst>
                <a:gd name="T0" fmla="*/ 0 w 24"/>
                <a:gd name="T1" fmla="*/ 29 h 29"/>
                <a:gd name="T2" fmla="*/ 10 w 24"/>
                <a:gd name="T3" fmla="*/ 14 h 29"/>
                <a:gd name="T4" fmla="*/ 24 w 24"/>
                <a:gd name="T5" fmla="*/ 0 h 29"/>
              </a:gdLst>
              <a:ahLst/>
              <a:cxnLst>
                <a:cxn ang="0">
                  <a:pos x="T0" y="T1"/>
                </a:cxn>
                <a:cxn ang="0">
                  <a:pos x="T2" y="T3"/>
                </a:cxn>
                <a:cxn ang="0">
                  <a:pos x="T4" y="T5"/>
                </a:cxn>
              </a:cxnLst>
              <a:rect l="0" t="0" r="r" b="b"/>
              <a:pathLst>
                <a:path w="24" h="29">
                  <a:moveTo>
                    <a:pt x="0" y="29"/>
                  </a:moveTo>
                  <a:lnTo>
                    <a:pt x="10" y="1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66" name="Freeform 428"/>
            <p:cNvSpPr>
              <a:spLocks noChangeAspect="1"/>
            </p:cNvSpPr>
            <p:nvPr/>
          </p:nvSpPr>
          <p:spPr bwMode="auto">
            <a:xfrm>
              <a:off x="1714" y="610"/>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67" name="Line 429"/>
            <p:cNvSpPr>
              <a:spLocks noChangeAspect="1" noChangeShapeType="1"/>
            </p:cNvSpPr>
            <p:nvPr/>
          </p:nvSpPr>
          <p:spPr bwMode="auto">
            <a:xfrm flipV="1">
              <a:off x="1736"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68" name="Freeform 430"/>
            <p:cNvSpPr>
              <a:spLocks noChangeAspect="1"/>
            </p:cNvSpPr>
            <p:nvPr/>
          </p:nvSpPr>
          <p:spPr bwMode="auto">
            <a:xfrm>
              <a:off x="1754" y="591"/>
              <a:ext cx="22" cy="8"/>
            </a:xfrm>
            <a:custGeom>
              <a:avLst/>
              <a:gdLst>
                <a:gd name="T0" fmla="*/ 0 w 29"/>
                <a:gd name="T1" fmla="*/ 14 h 14"/>
                <a:gd name="T2" fmla="*/ 14 w 29"/>
                <a:gd name="T3" fmla="*/ 4 h 14"/>
                <a:gd name="T4" fmla="*/ 29 w 29"/>
                <a:gd name="T5" fmla="*/ 0 h 14"/>
              </a:gdLst>
              <a:ahLst/>
              <a:cxnLst>
                <a:cxn ang="0">
                  <a:pos x="T0" y="T1"/>
                </a:cxn>
                <a:cxn ang="0">
                  <a:pos x="T2" y="T3"/>
                </a:cxn>
                <a:cxn ang="0">
                  <a:pos x="T4" y="T5"/>
                </a:cxn>
              </a:cxnLst>
              <a:rect l="0" t="0" r="r" b="b"/>
              <a:pathLst>
                <a:path w="29" h="14">
                  <a:moveTo>
                    <a:pt x="0" y="14"/>
                  </a:moveTo>
                  <a:lnTo>
                    <a:pt x="14" y="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69" name="Freeform 431"/>
            <p:cNvSpPr>
              <a:spLocks noChangeAspect="1"/>
            </p:cNvSpPr>
            <p:nvPr/>
          </p:nvSpPr>
          <p:spPr bwMode="auto">
            <a:xfrm>
              <a:off x="1776" y="586"/>
              <a:ext cx="18" cy="5"/>
            </a:xfrm>
            <a:custGeom>
              <a:avLst/>
              <a:gdLst>
                <a:gd name="T0" fmla="*/ 0 w 24"/>
                <a:gd name="T1" fmla="*/ 10 h 10"/>
                <a:gd name="T2" fmla="*/ 14 w 24"/>
                <a:gd name="T3" fmla="*/ 5 h 10"/>
                <a:gd name="T4" fmla="*/ 24 w 24"/>
                <a:gd name="T5" fmla="*/ 0 h 10"/>
              </a:gdLst>
              <a:ahLst/>
              <a:cxnLst>
                <a:cxn ang="0">
                  <a:pos x="T0" y="T1"/>
                </a:cxn>
                <a:cxn ang="0">
                  <a:pos x="T2" y="T3"/>
                </a:cxn>
                <a:cxn ang="0">
                  <a:pos x="T4" y="T5"/>
                </a:cxn>
              </a:cxnLst>
              <a:rect l="0" t="0" r="r" b="b"/>
              <a:pathLst>
                <a:path w="24" h="10">
                  <a:moveTo>
                    <a:pt x="0" y="10"/>
                  </a:moveTo>
                  <a:lnTo>
                    <a:pt x="14" y="5"/>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70" name="Freeform 432"/>
            <p:cNvSpPr>
              <a:spLocks noChangeAspect="1"/>
            </p:cNvSpPr>
            <p:nvPr/>
          </p:nvSpPr>
          <p:spPr bwMode="auto">
            <a:xfrm>
              <a:off x="1794" y="586"/>
              <a:ext cx="18" cy="0"/>
            </a:xfrm>
            <a:custGeom>
              <a:avLst/>
              <a:gdLst>
                <a:gd name="T0" fmla="*/ 0 w 24"/>
                <a:gd name="T1" fmla="*/ 9 w 24"/>
                <a:gd name="T2" fmla="*/ 24 w 24"/>
              </a:gdLst>
              <a:ahLst/>
              <a:cxnLst>
                <a:cxn ang="0">
                  <a:pos x="T0" y="0"/>
                </a:cxn>
                <a:cxn ang="0">
                  <a:pos x="T1" y="0"/>
                </a:cxn>
                <a:cxn ang="0">
                  <a:pos x="T2" y="0"/>
                </a:cxn>
              </a:cxnLst>
              <a:rect l="0" t="0" r="r" b="b"/>
              <a:pathLst>
                <a:path w="24">
                  <a:moveTo>
                    <a:pt x="0" y="0"/>
                  </a:moveTo>
                  <a:lnTo>
                    <a:pt x="9"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71" name="Freeform 433"/>
            <p:cNvSpPr>
              <a:spLocks noChangeAspect="1"/>
            </p:cNvSpPr>
            <p:nvPr/>
          </p:nvSpPr>
          <p:spPr bwMode="auto">
            <a:xfrm>
              <a:off x="1812" y="586"/>
              <a:ext cx="21" cy="0"/>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72" name="Freeform 434"/>
            <p:cNvSpPr>
              <a:spLocks noChangeAspect="1"/>
            </p:cNvSpPr>
            <p:nvPr/>
          </p:nvSpPr>
          <p:spPr bwMode="auto">
            <a:xfrm>
              <a:off x="1833" y="586"/>
              <a:ext cx="18" cy="5"/>
            </a:xfrm>
            <a:custGeom>
              <a:avLst/>
              <a:gdLst>
                <a:gd name="T0" fmla="*/ 0 w 24"/>
                <a:gd name="T1" fmla="*/ 0 h 10"/>
                <a:gd name="T2" fmla="*/ 10 w 24"/>
                <a:gd name="T3" fmla="*/ 5 h 10"/>
                <a:gd name="T4" fmla="*/ 24 w 24"/>
                <a:gd name="T5" fmla="*/ 10 h 10"/>
              </a:gdLst>
              <a:ahLst/>
              <a:cxnLst>
                <a:cxn ang="0">
                  <a:pos x="T0" y="T1"/>
                </a:cxn>
                <a:cxn ang="0">
                  <a:pos x="T2" y="T3"/>
                </a:cxn>
                <a:cxn ang="0">
                  <a:pos x="T4" y="T5"/>
                </a:cxn>
              </a:cxnLst>
              <a:rect l="0" t="0" r="r" b="b"/>
              <a:pathLst>
                <a:path w="24" h="10">
                  <a:moveTo>
                    <a:pt x="0" y="0"/>
                  </a:moveTo>
                  <a:lnTo>
                    <a:pt x="10" y="5"/>
                  </a:lnTo>
                  <a:lnTo>
                    <a:pt x="24"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73" name="Freeform 435"/>
            <p:cNvSpPr>
              <a:spLocks noChangeAspect="1"/>
            </p:cNvSpPr>
            <p:nvPr/>
          </p:nvSpPr>
          <p:spPr bwMode="auto">
            <a:xfrm>
              <a:off x="1851" y="591"/>
              <a:ext cx="22" cy="8"/>
            </a:xfrm>
            <a:custGeom>
              <a:avLst/>
              <a:gdLst>
                <a:gd name="T0" fmla="*/ 0 w 29"/>
                <a:gd name="T1" fmla="*/ 0 h 14"/>
                <a:gd name="T2" fmla="*/ 15 w 29"/>
                <a:gd name="T3" fmla="*/ 4 h 14"/>
                <a:gd name="T4" fmla="*/ 29 w 29"/>
                <a:gd name="T5" fmla="*/ 14 h 14"/>
              </a:gdLst>
              <a:ahLst/>
              <a:cxnLst>
                <a:cxn ang="0">
                  <a:pos x="T0" y="T1"/>
                </a:cxn>
                <a:cxn ang="0">
                  <a:pos x="T2" y="T3"/>
                </a:cxn>
                <a:cxn ang="0">
                  <a:pos x="T4" y="T5"/>
                </a:cxn>
              </a:cxnLst>
              <a:rect l="0" t="0" r="r" b="b"/>
              <a:pathLst>
                <a:path w="29" h="14">
                  <a:moveTo>
                    <a:pt x="0" y="0"/>
                  </a:moveTo>
                  <a:lnTo>
                    <a:pt x="15" y="4"/>
                  </a:lnTo>
                  <a:lnTo>
                    <a:pt x="29" y="1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74" name="Line 436"/>
            <p:cNvSpPr>
              <a:spLocks noChangeAspect="1" noChangeShapeType="1"/>
            </p:cNvSpPr>
            <p:nvPr/>
          </p:nvSpPr>
          <p:spPr bwMode="auto">
            <a:xfrm>
              <a:off x="1873"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75" name="Freeform 437"/>
            <p:cNvSpPr>
              <a:spLocks noChangeAspect="1"/>
            </p:cNvSpPr>
            <p:nvPr/>
          </p:nvSpPr>
          <p:spPr bwMode="auto">
            <a:xfrm>
              <a:off x="1891" y="610"/>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76" name="Freeform 438"/>
            <p:cNvSpPr>
              <a:spLocks noChangeAspect="1"/>
            </p:cNvSpPr>
            <p:nvPr/>
          </p:nvSpPr>
          <p:spPr bwMode="auto">
            <a:xfrm>
              <a:off x="1913" y="626"/>
              <a:ext cx="18" cy="17"/>
            </a:xfrm>
            <a:custGeom>
              <a:avLst/>
              <a:gdLst>
                <a:gd name="T0" fmla="*/ 0 w 24"/>
                <a:gd name="T1" fmla="*/ 0 h 29"/>
                <a:gd name="T2" fmla="*/ 14 w 24"/>
                <a:gd name="T3" fmla="*/ 14 h 29"/>
                <a:gd name="T4" fmla="*/ 24 w 24"/>
                <a:gd name="T5" fmla="*/ 29 h 29"/>
              </a:gdLst>
              <a:ahLst/>
              <a:cxnLst>
                <a:cxn ang="0">
                  <a:pos x="T0" y="T1"/>
                </a:cxn>
                <a:cxn ang="0">
                  <a:pos x="T2" y="T3"/>
                </a:cxn>
                <a:cxn ang="0">
                  <a:pos x="T4" y="T5"/>
                </a:cxn>
              </a:cxnLst>
              <a:rect l="0" t="0" r="r" b="b"/>
              <a:pathLst>
                <a:path w="24" h="29">
                  <a:moveTo>
                    <a:pt x="0" y="0"/>
                  </a:moveTo>
                  <a:lnTo>
                    <a:pt x="14" y="14"/>
                  </a:lnTo>
                  <a:lnTo>
                    <a:pt x="24"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77" name="Freeform 439"/>
            <p:cNvSpPr>
              <a:spLocks noChangeAspect="1"/>
            </p:cNvSpPr>
            <p:nvPr/>
          </p:nvSpPr>
          <p:spPr bwMode="auto">
            <a:xfrm>
              <a:off x="1931" y="643"/>
              <a:ext cx="18" cy="21"/>
            </a:xfrm>
            <a:custGeom>
              <a:avLst/>
              <a:gdLst>
                <a:gd name="T0" fmla="*/ 0 w 24"/>
                <a:gd name="T1" fmla="*/ 0 h 38"/>
                <a:gd name="T2" fmla="*/ 9 w 24"/>
                <a:gd name="T3" fmla="*/ 19 h 38"/>
                <a:gd name="T4" fmla="*/ 24 w 24"/>
                <a:gd name="T5" fmla="*/ 38 h 38"/>
              </a:gdLst>
              <a:ahLst/>
              <a:cxnLst>
                <a:cxn ang="0">
                  <a:pos x="T0" y="T1"/>
                </a:cxn>
                <a:cxn ang="0">
                  <a:pos x="T2" y="T3"/>
                </a:cxn>
                <a:cxn ang="0">
                  <a:pos x="T4" y="T5"/>
                </a:cxn>
              </a:cxnLst>
              <a:rect l="0" t="0" r="r" b="b"/>
              <a:pathLst>
                <a:path w="24" h="38">
                  <a:moveTo>
                    <a:pt x="0" y="0"/>
                  </a:moveTo>
                  <a:lnTo>
                    <a:pt x="9" y="19"/>
                  </a:lnTo>
                  <a:lnTo>
                    <a:pt x="24" y="3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78" name="Freeform 440"/>
            <p:cNvSpPr>
              <a:spLocks noChangeAspect="1"/>
            </p:cNvSpPr>
            <p:nvPr/>
          </p:nvSpPr>
          <p:spPr bwMode="auto">
            <a:xfrm>
              <a:off x="1949" y="664"/>
              <a:ext cx="21" cy="22"/>
            </a:xfrm>
            <a:custGeom>
              <a:avLst/>
              <a:gdLst>
                <a:gd name="T0" fmla="*/ 0 w 29"/>
                <a:gd name="T1" fmla="*/ 0 h 39"/>
                <a:gd name="T2" fmla="*/ 14 w 29"/>
                <a:gd name="T3" fmla="*/ 19 h 39"/>
                <a:gd name="T4" fmla="*/ 29 w 29"/>
                <a:gd name="T5" fmla="*/ 39 h 39"/>
              </a:gdLst>
              <a:ahLst/>
              <a:cxnLst>
                <a:cxn ang="0">
                  <a:pos x="T0" y="T1"/>
                </a:cxn>
                <a:cxn ang="0">
                  <a:pos x="T2" y="T3"/>
                </a:cxn>
                <a:cxn ang="0">
                  <a:pos x="T4" y="T5"/>
                </a:cxn>
              </a:cxnLst>
              <a:rect l="0" t="0" r="r" b="b"/>
              <a:pathLst>
                <a:path w="29" h="39">
                  <a:moveTo>
                    <a:pt x="0" y="0"/>
                  </a:moveTo>
                  <a:lnTo>
                    <a:pt x="14" y="19"/>
                  </a:lnTo>
                  <a:lnTo>
                    <a:pt x="29" y="3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79" name="Freeform 441"/>
            <p:cNvSpPr>
              <a:spLocks noChangeAspect="1"/>
            </p:cNvSpPr>
            <p:nvPr/>
          </p:nvSpPr>
          <p:spPr bwMode="auto">
            <a:xfrm>
              <a:off x="1970" y="686"/>
              <a:ext cx="18" cy="26"/>
            </a:xfrm>
            <a:custGeom>
              <a:avLst/>
              <a:gdLst>
                <a:gd name="T0" fmla="*/ 0 w 24"/>
                <a:gd name="T1" fmla="*/ 0 h 47"/>
                <a:gd name="T2" fmla="*/ 9 w 24"/>
                <a:gd name="T3" fmla="*/ 24 h 47"/>
                <a:gd name="T4" fmla="*/ 24 w 24"/>
                <a:gd name="T5" fmla="*/ 47 h 47"/>
              </a:gdLst>
              <a:ahLst/>
              <a:cxnLst>
                <a:cxn ang="0">
                  <a:pos x="T0" y="T1"/>
                </a:cxn>
                <a:cxn ang="0">
                  <a:pos x="T2" y="T3"/>
                </a:cxn>
                <a:cxn ang="0">
                  <a:pos x="T4" y="T5"/>
                </a:cxn>
              </a:cxnLst>
              <a:rect l="0" t="0" r="r" b="b"/>
              <a:pathLst>
                <a:path w="24" h="47">
                  <a:moveTo>
                    <a:pt x="0" y="0"/>
                  </a:moveTo>
                  <a:lnTo>
                    <a:pt x="9" y="24"/>
                  </a:lnTo>
                  <a:lnTo>
                    <a:pt x="24" y="4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80" name="Freeform 442"/>
            <p:cNvSpPr>
              <a:spLocks noChangeAspect="1"/>
            </p:cNvSpPr>
            <p:nvPr/>
          </p:nvSpPr>
          <p:spPr bwMode="auto">
            <a:xfrm>
              <a:off x="1988" y="712"/>
              <a:ext cx="21" cy="27"/>
            </a:xfrm>
            <a:custGeom>
              <a:avLst/>
              <a:gdLst>
                <a:gd name="T0" fmla="*/ 0 w 28"/>
                <a:gd name="T1" fmla="*/ 0 h 48"/>
                <a:gd name="T2" fmla="*/ 14 w 28"/>
                <a:gd name="T3" fmla="*/ 24 h 48"/>
                <a:gd name="T4" fmla="*/ 28 w 28"/>
                <a:gd name="T5" fmla="*/ 48 h 48"/>
              </a:gdLst>
              <a:ahLst/>
              <a:cxnLst>
                <a:cxn ang="0">
                  <a:pos x="T0" y="T1"/>
                </a:cxn>
                <a:cxn ang="0">
                  <a:pos x="T2" y="T3"/>
                </a:cxn>
                <a:cxn ang="0">
                  <a:pos x="T4" y="T5"/>
                </a:cxn>
              </a:cxnLst>
              <a:rect l="0" t="0" r="r" b="b"/>
              <a:pathLst>
                <a:path w="28" h="48">
                  <a:moveTo>
                    <a:pt x="0" y="0"/>
                  </a:moveTo>
                  <a:lnTo>
                    <a:pt x="14" y="24"/>
                  </a:lnTo>
                  <a:lnTo>
                    <a:pt x="28"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81" name="Line 443"/>
            <p:cNvSpPr>
              <a:spLocks noChangeAspect="1" noChangeShapeType="1"/>
            </p:cNvSpPr>
            <p:nvPr/>
          </p:nvSpPr>
          <p:spPr bwMode="auto">
            <a:xfrm>
              <a:off x="2009"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82" name="Freeform 444"/>
            <p:cNvSpPr>
              <a:spLocks noChangeAspect="1"/>
            </p:cNvSpPr>
            <p:nvPr/>
          </p:nvSpPr>
          <p:spPr bwMode="auto">
            <a:xfrm>
              <a:off x="2027" y="769"/>
              <a:ext cx="22" cy="33"/>
            </a:xfrm>
            <a:custGeom>
              <a:avLst/>
              <a:gdLst>
                <a:gd name="T0" fmla="*/ 0 w 29"/>
                <a:gd name="T1" fmla="*/ 0 h 58"/>
                <a:gd name="T2" fmla="*/ 15 w 29"/>
                <a:gd name="T3" fmla="*/ 29 h 58"/>
                <a:gd name="T4" fmla="*/ 29 w 29"/>
                <a:gd name="T5" fmla="*/ 58 h 58"/>
              </a:gdLst>
              <a:ahLst/>
              <a:cxnLst>
                <a:cxn ang="0">
                  <a:pos x="T0" y="T1"/>
                </a:cxn>
                <a:cxn ang="0">
                  <a:pos x="T2" y="T3"/>
                </a:cxn>
                <a:cxn ang="0">
                  <a:pos x="T4" y="T5"/>
                </a:cxn>
              </a:cxnLst>
              <a:rect l="0" t="0" r="r" b="b"/>
              <a:pathLst>
                <a:path w="29" h="58">
                  <a:moveTo>
                    <a:pt x="0" y="0"/>
                  </a:moveTo>
                  <a:lnTo>
                    <a:pt x="15"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83" name="Line 445"/>
            <p:cNvSpPr>
              <a:spLocks noChangeAspect="1" noChangeShapeType="1"/>
            </p:cNvSpPr>
            <p:nvPr/>
          </p:nvSpPr>
          <p:spPr bwMode="auto">
            <a:xfrm>
              <a:off x="2049"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84" name="Line 446"/>
            <p:cNvSpPr>
              <a:spLocks noChangeAspect="1" noChangeShapeType="1"/>
            </p:cNvSpPr>
            <p:nvPr/>
          </p:nvSpPr>
          <p:spPr bwMode="auto">
            <a:xfrm>
              <a:off x="2067"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85" name="Freeform 447"/>
            <p:cNvSpPr>
              <a:spLocks noChangeAspect="1"/>
            </p:cNvSpPr>
            <p:nvPr/>
          </p:nvSpPr>
          <p:spPr bwMode="auto">
            <a:xfrm>
              <a:off x="2085" y="872"/>
              <a:ext cx="22" cy="35"/>
            </a:xfrm>
            <a:custGeom>
              <a:avLst/>
              <a:gdLst>
                <a:gd name="T0" fmla="*/ 0 w 29"/>
                <a:gd name="T1" fmla="*/ 0 h 62"/>
                <a:gd name="T2" fmla="*/ 15 w 29"/>
                <a:gd name="T3" fmla="*/ 28 h 62"/>
                <a:gd name="T4" fmla="*/ 29 w 29"/>
                <a:gd name="T5" fmla="*/ 62 h 62"/>
              </a:gdLst>
              <a:ahLst/>
              <a:cxnLst>
                <a:cxn ang="0">
                  <a:pos x="T0" y="T1"/>
                </a:cxn>
                <a:cxn ang="0">
                  <a:pos x="T2" y="T3"/>
                </a:cxn>
                <a:cxn ang="0">
                  <a:pos x="T4" y="T5"/>
                </a:cxn>
              </a:cxnLst>
              <a:rect l="0" t="0" r="r" b="b"/>
              <a:pathLst>
                <a:path w="29" h="62">
                  <a:moveTo>
                    <a:pt x="0" y="0"/>
                  </a:moveTo>
                  <a:lnTo>
                    <a:pt x="15" y="28"/>
                  </a:lnTo>
                  <a:lnTo>
                    <a:pt x="29" y="6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86" name="Line 448"/>
            <p:cNvSpPr>
              <a:spLocks noChangeAspect="1" noChangeShapeType="1"/>
            </p:cNvSpPr>
            <p:nvPr/>
          </p:nvSpPr>
          <p:spPr bwMode="auto">
            <a:xfrm>
              <a:off x="2107"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87" name="Freeform 449"/>
            <p:cNvSpPr>
              <a:spLocks noChangeAspect="1"/>
            </p:cNvSpPr>
            <p:nvPr/>
          </p:nvSpPr>
          <p:spPr bwMode="auto">
            <a:xfrm>
              <a:off x="2125" y="945"/>
              <a:ext cx="22" cy="40"/>
            </a:xfrm>
            <a:custGeom>
              <a:avLst/>
              <a:gdLst>
                <a:gd name="T0" fmla="*/ 0 w 29"/>
                <a:gd name="T1" fmla="*/ 0 h 72"/>
                <a:gd name="T2" fmla="*/ 14 w 29"/>
                <a:gd name="T3" fmla="*/ 34 h 72"/>
                <a:gd name="T4" fmla="*/ 29 w 29"/>
                <a:gd name="T5" fmla="*/ 72 h 72"/>
              </a:gdLst>
              <a:ahLst/>
              <a:cxnLst>
                <a:cxn ang="0">
                  <a:pos x="T0" y="T1"/>
                </a:cxn>
                <a:cxn ang="0">
                  <a:pos x="T2" y="T3"/>
                </a:cxn>
                <a:cxn ang="0">
                  <a:pos x="T4" y="T5"/>
                </a:cxn>
              </a:cxnLst>
              <a:rect l="0" t="0" r="r" b="b"/>
              <a:pathLst>
                <a:path w="29" h="72">
                  <a:moveTo>
                    <a:pt x="0" y="0"/>
                  </a:moveTo>
                  <a:lnTo>
                    <a:pt x="14" y="34"/>
                  </a:lnTo>
                  <a:lnTo>
                    <a:pt x="29"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88" name="Line 450"/>
            <p:cNvSpPr>
              <a:spLocks noChangeAspect="1" noChangeShapeType="1"/>
            </p:cNvSpPr>
            <p:nvPr/>
          </p:nvSpPr>
          <p:spPr bwMode="auto">
            <a:xfrm>
              <a:off x="2147"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89" name="Line 451"/>
            <p:cNvSpPr>
              <a:spLocks noChangeAspect="1" noChangeShapeType="1"/>
            </p:cNvSpPr>
            <p:nvPr/>
          </p:nvSpPr>
          <p:spPr bwMode="auto">
            <a:xfrm>
              <a:off x="2165"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90" name="Freeform 452"/>
            <p:cNvSpPr>
              <a:spLocks noChangeAspect="1"/>
            </p:cNvSpPr>
            <p:nvPr/>
          </p:nvSpPr>
          <p:spPr bwMode="auto">
            <a:xfrm>
              <a:off x="2183" y="1063"/>
              <a:ext cx="21" cy="41"/>
            </a:xfrm>
            <a:custGeom>
              <a:avLst/>
              <a:gdLst>
                <a:gd name="T0" fmla="*/ 0 w 28"/>
                <a:gd name="T1" fmla="*/ 0 h 72"/>
                <a:gd name="T2" fmla="*/ 14 w 28"/>
                <a:gd name="T3" fmla="*/ 34 h 72"/>
                <a:gd name="T4" fmla="*/ 28 w 28"/>
                <a:gd name="T5" fmla="*/ 72 h 72"/>
              </a:gdLst>
              <a:ahLst/>
              <a:cxnLst>
                <a:cxn ang="0">
                  <a:pos x="T0" y="T1"/>
                </a:cxn>
                <a:cxn ang="0">
                  <a:pos x="T2" y="T3"/>
                </a:cxn>
                <a:cxn ang="0">
                  <a:pos x="T4" y="T5"/>
                </a:cxn>
              </a:cxnLst>
              <a:rect l="0" t="0" r="r" b="b"/>
              <a:pathLst>
                <a:path w="28" h="72">
                  <a:moveTo>
                    <a:pt x="0" y="0"/>
                  </a:moveTo>
                  <a:lnTo>
                    <a:pt x="14" y="34"/>
                  </a:lnTo>
                  <a:lnTo>
                    <a:pt x="28"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91" name="Line 453"/>
            <p:cNvSpPr>
              <a:spLocks noChangeAspect="1" noChangeShapeType="1"/>
            </p:cNvSpPr>
            <p:nvPr/>
          </p:nvSpPr>
          <p:spPr bwMode="auto">
            <a:xfrm>
              <a:off x="2204"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92" name="Freeform 454"/>
            <p:cNvSpPr>
              <a:spLocks noChangeAspect="1"/>
            </p:cNvSpPr>
            <p:nvPr/>
          </p:nvSpPr>
          <p:spPr bwMode="auto">
            <a:xfrm>
              <a:off x="2222" y="1144"/>
              <a:ext cx="22"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93" name="Freeform 455"/>
            <p:cNvSpPr>
              <a:spLocks noChangeAspect="1"/>
            </p:cNvSpPr>
            <p:nvPr/>
          </p:nvSpPr>
          <p:spPr bwMode="auto">
            <a:xfrm>
              <a:off x="2244" y="1182"/>
              <a:ext cx="18" cy="40"/>
            </a:xfrm>
            <a:custGeom>
              <a:avLst/>
              <a:gdLst>
                <a:gd name="T0" fmla="*/ 0 w 24"/>
                <a:gd name="T1" fmla="*/ 0 h 72"/>
                <a:gd name="T2" fmla="*/ 10 w 24"/>
                <a:gd name="T3" fmla="*/ 34 h 72"/>
                <a:gd name="T4" fmla="*/ 24 w 24"/>
                <a:gd name="T5" fmla="*/ 72 h 72"/>
              </a:gdLst>
              <a:ahLst/>
              <a:cxnLst>
                <a:cxn ang="0">
                  <a:pos x="T0" y="T1"/>
                </a:cxn>
                <a:cxn ang="0">
                  <a:pos x="T2" y="T3"/>
                </a:cxn>
                <a:cxn ang="0">
                  <a:pos x="T4" y="T5"/>
                </a:cxn>
              </a:cxnLst>
              <a:rect l="0" t="0" r="r" b="b"/>
              <a:pathLst>
                <a:path w="24" h="72">
                  <a:moveTo>
                    <a:pt x="0" y="0"/>
                  </a:moveTo>
                  <a:lnTo>
                    <a:pt x="10" y="34"/>
                  </a:lnTo>
                  <a:lnTo>
                    <a:pt x="24"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94" name="Freeform 456"/>
            <p:cNvSpPr>
              <a:spLocks noChangeAspect="1"/>
            </p:cNvSpPr>
            <p:nvPr/>
          </p:nvSpPr>
          <p:spPr bwMode="auto">
            <a:xfrm>
              <a:off x="2262" y="1222"/>
              <a:ext cx="21"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95" name="Line 457"/>
            <p:cNvSpPr>
              <a:spLocks noChangeAspect="1" noChangeShapeType="1"/>
            </p:cNvSpPr>
            <p:nvPr/>
          </p:nvSpPr>
          <p:spPr bwMode="auto">
            <a:xfrm>
              <a:off x="2283"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96" name="Line 458"/>
            <p:cNvSpPr>
              <a:spLocks noChangeAspect="1" noChangeShapeType="1"/>
            </p:cNvSpPr>
            <p:nvPr/>
          </p:nvSpPr>
          <p:spPr bwMode="auto">
            <a:xfrm>
              <a:off x="2301"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97" name="Freeform 459"/>
            <p:cNvSpPr>
              <a:spLocks noChangeAspect="1"/>
            </p:cNvSpPr>
            <p:nvPr/>
          </p:nvSpPr>
          <p:spPr bwMode="auto">
            <a:xfrm>
              <a:off x="2319" y="1336"/>
              <a:ext cx="22" cy="38"/>
            </a:xfrm>
            <a:custGeom>
              <a:avLst/>
              <a:gdLst>
                <a:gd name="T0" fmla="*/ 0 w 29"/>
                <a:gd name="T1" fmla="*/ 0 h 67"/>
                <a:gd name="T2" fmla="*/ 14 w 29"/>
                <a:gd name="T3" fmla="*/ 33 h 67"/>
                <a:gd name="T4" fmla="*/ 29 w 29"/>
                <a:gd name="T5" fmla="*/ 67 h 67"/>
              </a:gdLst>
              <a:ahLst/>
              <a:cxnLst>
                <a:cxn ang="0">
                  <a:pos x="T0" y="T1"/>
                </a:cxn>
                <a:cxn ang="0">
                  <a:pos x="T2" y="T3"/>
                </a:cxn>
                <a:cxn ang="0">
                  <a:pos x="T4" y="T5"/>
                </a:cxn>
              </a:cxnLst>
              <a:rect l="0" t="0" r="r" b="b"/>
              <a:pathLst>
                <a:path w="29" h="67">
                  <a:moveTo>
                    <a:pt x="0" y="0"/>
                  </a:moveTo>
                  <a:lnTo>
                    <a:pt x="14" y="33"/>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98" name="Line 460"/>
            <p:cNvSpPr>
              <a:spLocks noChangeAspect="1" noChangeShapeType="1"/>
            </p:cNvSpPr>
            <p:nvPr/>
          </p:nvSpPr>
          <p:spPr bwMode="auto">
            <a:xfrm>
              <a:off x="2341"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99" name="Freeform 461"/>
            <p:cNvSpPr>
              <a:spLocks noChangeAspect="1"/>
            </p:cNvSpPr>
            <p:nvPr/>
          </p:nvSpPr>
          <p:spPr bwMode="auto">
            <a:xfrm>
              <a:off x="2359" y="1409"/>
              <a:ext cx="22" cy="32"/>
            </a:xfrm>
            <a:custGeom>
              <a:avLst/>
              <a:gdLst>
                <a:gd name="T0" fmla="*/ 0 w 29"/>
                <a:gd name="T1" fmla="*/ 0 h 58"/>
                <a:gd name="T2" fmla="*/ 14 w 29"/>
                <a:gd name="T3" fmla="*/ 29 h 58"/>
                <a:gd name="T4" fmla="*/ 29 w 29"/>
                <a:gd name="T5" fmla="*/ 58 h 58"/>
              </a:gdLst>
              <a:ahLst/>
              <a:cxnLst>
                <a:cxn ang="0">
                  <a:pos x="T0" y="T1"/>
                </a:cxn>
                <a:cxn ang="0">
                  <a:pos x="T2" y="T3"/>
                </a:cxn>
                <a:cxn ang="0">
                  <a:pos x="T4" y="T5"/>
                </a:cxn>
              </a:cxnLst>
              <a:rect l="0" t="0" r="r" b="b"/>
              <a:pathLst>
                <a:path w="29" h="58">
                  <a:moveTo>
                    <a:pt x="0" y="0"/>
                  </a:moveTo>
                  <a:lnTo>
                    <a:pt x="14"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00" name="Line 462"/>
            <p:cNvSpPr>
              <a:spLocks noChangeAspect="1" noChangeShapeType="1"/>
            </p:cNvSpPr>
            <p:nvPr/>
          </p:nvSpPr>
          <p:spPr bwMode="auto">
            <a:xfrm>
              <a:off x="2381"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01" name="Line 463"/>
            <p:cNvSpPr>
              <a:spLocks noChangeAspect="1" noChangeShapeType="1"/>
            </p:cNvSpPr>
            <p:nvPr/>
          </p:nvSpPr>
          <p:spPr bwMode="auto">
            <a:xfrm>
              <a:off x="2399"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02" name="Freeform 464"/>
            <p:cNvSpPr>
              <a:spLocks noChangeAspect="1"/>
            </p:cNvSpPr>
            <p:nvPr/>
          </p:nvSpPr>
          <p:spPr bwMode="auto">
            <a:xfrm>
              <a:off x="2416" y="1506"/>
              <a:ext cx="22" cy="30"/>
            </a:xfrm>
            <a:custGeom>
              <a:avLst/>
              <a:gdLst>
                <a:gd name="T0" fmla="*/ 0 w 29"/>
                <a:gd name="T1" fmla="*/ 0 h 53"/>
                <a:gd name="T2" fmla="*/ 15 w 29"/>
                <a:gd name="T3" fmla="*/ 29 h 53"/>
                <a:gd name="T4" fmla="*/ 29 w 29"/>
                <a:gd name="T5" fmla="*/ 53 h 53"/>
              </a:gdLst>
              <a:ahLst/>
              <a:cxnLst>
                <a:cxn ang="0">
                  <a:pos x="T0" y="T1"/>
                </a:cxn>
                <a:cxn ang="0">
                  <a:pos x="T2" y="T3"/>
                </a:cxn>
                <a:cxn ang="0">
                  <a:pos x="T4" y="T5"/>
                </a:cxn>
              </a:cxnLst>
              <a:rect l="0" t="0" r="r" b="b"/>
              <a:pathLst>
                <a:path w="29" h="53">
                  <a:moveTo>
                    <a:pt x="0" y="0"/>
                  </a:moveTo>
                  <a:lnTo>
                    <a:pt x="15" y="29"/>
                  </a:lnTo>
                  <a:lnTo>
                    <a:pt x="29" y="5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03" name="Line 465"/>
            <p:cNvSpPr>
              <a:spLocks noChangeAspect="1" noChangeShapeType="1"/>
            </p:cNvSpPr>
            <p:nvPr/>
          </p:nvSpPr>
          <p:spPr bwMode="auto">
            <a:xfrm>
              <a:off x="2438"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04" name="Freeform 466"/>
            <p:cNvSpPr>
              <a:spLocks noChangeAspect="1"/>
            </p:cNvSpPr>
            <p:nvPr/>
          </p:nvSpPr>
          <p:spPr bwMode="auto">
            <a:xfrm>
              <a:off x="2456" y="1566"/>
              <a:ext cx="22" cy="27"/>
            </a:xfrm>
            <a:custGeom>
              <a:avLst/>
              <a:gdLst>
                <a:gd name="T0" fmla="*/ 0 w 29"/>
                <a:gd name="T1" fmla="*/ 0 h 48"/>
                <a:gd name="T2" fmla="*/ 15 w 29"/>
                <a:gd name="T3" fmla="*/ 24 h 48"/>
                <a:gd name="T4" fmla="*/ 29 w 29"/>
                <a:gd name="T5" fmla="*/ 48 h 48"/>
              </a:gdLst>
              <a:ahLst/>
              <a:cxnLst>
                <a:cxn ang="0">
                  <a:pos x="T0" y="T1"/>
                </a:cxn>
                <a:cxn ang="0">
                  <a:pos x="T2" y="T3"/>
                </a:cxn>
                <a:cxn ang="0">
                  <a:pos x="T4" y="T5"/>
                </a:cxn>
              </a:cxnLst>
              <a:rect l="0" t="0" r="r" b="b"/>
              <a:pathLst>
                <a:path w="29" h="48">
                  <a:moveTo>
                    <a:pt x="0" y="0"/>
                  </a:moveTo>
                  <a:lnTo>
                    <a:pt x="15" y="24"/>
                  </a:lnTo>
                  <a:lnTo>
                    <a:pt x="29"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05" name="Line 467"/>
            <p:cNvSpPr>
              <a:spLocks noChangeAspect="1" noChangeShapeType="1"/>
            </p:cNvSpPr>
            <p:nvPr/>
          </p:nvSpPr>
          <p:spPr bwMode="auto">
            <a:xfrm>
              <a:off x="2478"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06" name="Freeform 468"/>
            <p:cNvSpPr>
              <a:spLocks noChangeAspect="1"/>
            </p:cNvSpPr>
            <p:nvPr/>
          </p:nvSpPr>
          <p:spPr bwMode="auto">
            <a:xfrm>
              <a:off x="2496" y="1617"/>
              <a:ext cx="22" cy="24"/>
            </a:xfrm>
            <a:custGeom>
              <a:avLst/>
              <a:gdLst>
                <a:gd name="T0" fmla="*/ 0 w 29"/>
                <a:gd name="T1" fmla="*/ 0 h 43"/>
                <a:gd name="T2" fmla="*/ 14 w 29"/>
                <a:gd name="T3" fmla="*/ 19 h 43"/>
                <a:gd name="T4" fmla="*/ 29 w 29"/>
                <a:gd name="T5" fmla="*/ 43 h 43"/>
              </a:gdLst>
              <a:ahLst/>
              <a:cxnLst>
                <a:cxn ang="0">
                  <a:pos x="T0" y="T1"/>
                </a:cxn>
                <a:cxn ang="0">
                  <a:pos x="T2" y="T3"/>
                </a:cxn>
                <a:cxn ang="0">
                  <a:pos x="T4" y="T5"/>
                </a:cxn>
              </a:cxnLst>
              <a:rect l="0" t="0" r="r" b="b"/>
              <a:pathLst>
                <a:path w="29" h="43">
                  <a:moveTo>
                    <a:pt x="0" y="0"/>
                  </a:moveTo>
                  <a:lnTo>
                    <a:pt x="14" y="19"/>
                  </a:lnTo>
                  <a:lnTo>
                    <a:pt x="29" y="4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07" name="Line 469"/>
            <p:cNvSpPr>
              <a:spLocks noChangeAspect="1" noChangeShapeType="1"/>
            </p:cNvSpPr>
            <p:nvPr/>
          </p:nvSpPr>
          <p:spPr bwMode="auto">
            <a:xfrm>
              <a:off x="2518"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08" name="Line 470"/>
            <p:cNvSpPr>
              <a:spLocks noChangeAspect="1" noChangeShapeType="1"/>
            </p:cNvSpPr>
            <p:nvPr/>
          </p:nvSpPr>
          <p:spPr bwMode="auto">
            <a:xfrm>
              <a:off x="2536"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09" name="Freeform 471"/>
            <p:cNvSpPr>
              <a:spLocks noChangeAspect="1"/>
            </p:cNvSpPr>
            <p:nvPr/>
          </p:nvSpPr>
          <p:spPr bwMode="auto">
            <a:xfrm>
              <a:off x="2554" y="1686"/>
              <a:ext cx="21" cy="20"/>
            </a:xfrm>
            <a:custGeom>
              <a:avLst/>
              <a:gdLst>
                <a:gd name="T0" fmla="*/ 0 w 29"/>
                <a:gd name="T1" fmla="*/ 0 h 34"/>
                <a:gd name="T2" fmla="*/ 14 w 29"/>
                <a:gd name="T3" fmla="*/ 20 h 34"/>
                <a:gd name="T4" fmla="*/ 29 w 29"/>
                <a:gd name="T5" fmla="*/ 34 h 34"/>
              </a:gdLst>
              <a:ahLst/>
              <a:cxnLst>
                <a:cxn ang="0">
                  <a:pos x="T0" y="T1"/>
                </a:cxn>
                <a:cxn ang="0">
                  <a:pos x="T2" y="T3"/>
                </a:cxn>
                <a:cxn ang="0">
                  <a:pos x="T4" y="T5"/>
                </a:cxn>
              </a:cxnLst>
              <a:rect l="0" t="0" r="r" b="b"/>
              <a:pathLst>
                <a:path w="29" h="34">
                  <a:moveTo>
                    <a:pt x="0" y="0"/>
                  </a:moveTo>
                  <a:lnTo>
                    <a:pt x="14" y="20"/>
                  </a:lnTo>
                  <a:lnTo>
                    <a:pt x="29" y="3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10" name="Line 472"/>
            <p:cNvSpPr>
              <a:spLocks noChangeAspect="1" noChangeShapeType="1"/>
            </p:cNvSpPr>
            <p:nvPr/>
          </p:nvSpPr>
          <p:spPr bwMode="auto">
            <a:xfrm>
              <a:off x="2575"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11" name="Freeform 473"/>
            <p:cNvSpPr>
              <a:spLocks noChangeAspect="1"/>
            </p:cNvSpPr>
            <p:nvPr/>
          </p:nvSpPr>
          <p:spPr bwMode="auto">
            <a:xfrm>
              <a:off x="2593" y="1725"/>
              <a:ext cx="21" cy="15"/>
            </a:xfrm>
            <a:custGeom>
              <a:avLst/>
              <a:gdLst>
                <a:gd name="T0" fmla="*/ 0 w 28"/>
                <a:gd name="T1" fmla="*/ 0 h 28"/>
                <a:gd name="T2" fmla="*/ 14 w 28"/>
                <a:gd name="T3" fmla="*/ 14 h 28"/>
                <a:gd name="T4" fmla="*/ 28 w 28"/>
                <a:gd name="T5" fmla="*/ 28 h 28"/>
              </a:gdLst>
              <a:ahLst/>
              <a:cxnLst>
                <a:cxn ang="0">
                  <a:pos x="T0" y="T1"/>
                </a:cxn>
                <a:cxn ang="0">
                  <a:pos x="T2" y="T3"/>
                </a:cxn>
                <a:cxn ang="0">
                  <a:pos x="T4" y="T5"/>
                </a:cxn>
              </a:cxnLst>
              <a:rect l="0" t="0" r="r" b="b"/>
              <a:pathLst>
                <a:path w="28" h="28">
                  <a:moveTo>
                    <a:pt x="0" y="0"/>
                  </a:moveTo>
                  <a:lnTo>
                    <a:pt x="14" y="14"/>
                  </a:lnTo>
                  <a:lnTo>
                    <a:pt x="28" y="2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12" name="Line 474"/>
            <p:cNvSpPr>
              <a:spLocks noChangeAspect="1" noChangeShapeType="1"/>
            </p:cNvSpPr>
            <p:nvPr/>
          </p:nvSpPr>
          <p:spPr bwMode="auto">
            <a:xfrm>
              <a:off x="2614"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13" name="Freeform 475"/>
            <p:cNvSpPr>
              <a:spLocks noChangeAspect="1"/>
            </p:cNvSpPr>
            <p:nvPr/>
          </p:nvSpPr>
          <p:spPr bwMode="auto">
            <a:xfrm>
              <a:off x="2632" y="1757"/>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14" name="Line 476"/>
            <p:cNvSpPr>
              <a:spLocks noChangeAspect="1" noChangeShapeType="1"/>
            </p:cNvSpPr>
            <p:nvPr/>
          </p:nvSpPr>
          <p:spPr bwMode="auto">
            <a:xfrm>
              <a:off x="2654"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15" name="Line 477"/>
            <p:cNvSpPr>
              <a:spLocks noChangeAspect="1" noChangeShapeType="1"/>
            </p:cNvSpPr>
            <p:nvPr/>
          </p:nvSpPr>
          <p:spPr bwMode="auto">
            <a:xfrm>
              <a:off x="2672"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16" name="Freeform 478"/>
            <p:cNvSpPr>
              <a:spLocks noChangeAspect="1"/>
            </p:cNvSpPr>
            <p:nvPr/>
          </p:nvSpPr>
          <p:spPr bwMode="auto">
            <a:xfrm>
              <a:off x="2690" y="1797"/>
              <a:ext cx="22" cy="11"/>
            </a:xfrm>
            <a:custGeom>
              <a:avLst/>
              <a:gdLst>
                <a:gd name="T0" fmla="*/ 0 w 29"/>
                <a:gd name="T1" fmla="*/ 0 h 19"/>
                <a:gd name="T2" fmla="*/ 14 w 29"/>
                <a:gd name="T3" fmla="*/ 10 h 19"/>
                <a:gd name="T4" fmla="*/ 29 w 29"/>
                <a:gd name="T5" fmla="*/ 19 h 19"/>
              </a:gdLst>
              <a:ahLst/>
              <a:cxnLst>
                <a:cxn ang="0">
                  <a:pos x="T0" y="T1"/>
                </a:cxn>
                <a:cxn ang="0">
                  <a:pos x="T2" y="T3"/>
                </a:cxn>
                <a:cxn ang="0">
                  <a:pos x="T4" y="T5"/>
                </a:cxn>
              </a:cxnLst>
              <a:rect l="0" t="0" r="r" b="b"/>
              <a:pathLst>
                <a:path w="29" h="19">
                  <a:moveTo>
                    <a:pt x="0" y="0"/>
                  </a:moveTo>
                  <a:lnTo>
                    <a:pt x="14" y="10"/>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17" name="Line 479"/>
            <p:cNvSpPr>
              <a:spLocks noChangeAspect="1" noChangeShapeType="1"/>
            </p:cNvSpPr>
            <p:nvPr/>
          </p:nvSpPr>
          <p:spPr bwMode="auto">
            <a:xfrm>
              <a:off x="2712"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18" name="Freeform 480"/>
            <p:cNvSpPr>
              <a:spLocks noChangeAspect="1"/>
            </p:cNvSpPr>
            <p:nvPr/>
          </p:nvSpPr>
          <p:spPr bwMode="auto">
            <a:xfrm>
              <a:off x="2730" y="1819"/>
              <a:ext cx="22" cy="11"/>
            </a:xfrm>
            <a:custGeom>
              <a:avLst/>
              <a:gdLst>
                <a:gd name="T0" fmla="*/ 0 w 29"/>
                <a:gd name="T1" fmla="*/ 0 h 19"/>
                <a:gd name="T2" fmla="*/ 14 w 29"/>
                <a:gd name="T3" fmla="*/ 9 h 19"/>
                <a:gd name="T4" fmla="*/ 29 w 29"/>
                <a:gd name="T5" fmla="*/ 19 h 19"/>
              </a:gdLst>
              <a:ahLst/>
              <a:cxnLst>
                <a:cxn ang="0">
                  <a:pos x="T0" y="T1"/>
                </a:cxn>
                <a:cxn ang="0">
                  <a:pos x="T2" y="T3"/>
                </a:cxn>
                <a:cxn ang="0">
                  <a:pos x="T4" y="T5"/>
                </a:cxn>
              </a:cxnLst>
              <a:rect l="0" t="0" r="r" b="b"/>
              <a:pathLst>
                <a:path w="29" h="19">
                  <a:moveTo>
                    <a:pt x="0" y="0"/>
                  </a:moveTo>
                  <a:lnTo>
                    <a:pt x="14" y="9"/>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19" name="Line 481"/>
            <p:cNvSpPr>
              <a:spLocks noChangeAspect="1" noChangeShapeType="1"/>
            </p:cNvSpPr>
            <p:nvPr/>
          </p:nvSpPr>
          <p:spPr bwMode="auto">
            <a:xfrm>
              <a:off x="2752"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20" name="Line 482"/>
            <p:cNvSpPr>
              <a:spLocks noChangeAspect="1" noChangeShapeType="1"/>
            </p:cNvSpPr>
            <p:nvPr/>
          </p:nvSpPr>
          <p:spPr bwMode="auto">
            <a:xfrm>
              <a:off x="2770"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21" name="Freeform 483"/>
            <p:cNvSpPr>
              <a:spLocks noChangeAspect="1"/>
            </p:cNvSpPr>
            <p:nvPr/>
          </p:nvSpPr>
          <p:spPr bwMode="auto">
            <a:xfrm>
              <a:off x="2788" y="1846"/>
              <a:ext cx="21" cy="5"/>
            </a:xfrm>
            <a:custGeom>
              <a:avLst/>
              <a:gdLst>
                <a:gd name="T0" fmla="*/ 0 w 28"/>
                <a:gd name="T1" fmla="*/ 0 h 9"/>
                <a:gd name="T2" fmla="*/ 14 w 28"/>
                <a:gd name="T3" fmla="*/ 4 h 9"/>
                <a:gd name="T4" fmla="*/ 28 w 28"/>
                <a:gd name="T5" fmla="*/ 9 h 9"/>
              </a:gdLst>
              <a:ahLst/>
              <a:cxnLst>
                <a:cxn ang="0">
                  <a:pos x="T0" y="T1"/>
                </a:cxn>
                <a:cxn ang="0">
                  <a:pos x="T2" y="T3"/>
                </a:cxn>
                <a:cxn ang="0">
                  <a:pos x="T4" y="T5"/>
                </a:cxn>
              </a:cxnLst>
              <a:rect l="0" t="0" r="r" b="b"/>
              <a:pathLst>
                <a:path w="28" h="9">
                  <a:moveTo>
                    <a:pt x="0" y="0"/>
                  </a:moveTo>
                  <a:lnTo>
                    <a:pt x="14" y="4"/>
                  </a:lnTo>
                  <a:lnTo>
                    <a:pt x="28"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22" name="Line 484"/>
            <p:cNvSpPr>
              <a:spLocks noChangeAspect="1" noChangeShapeType="1"/>
            </p:cNvSpPr>
            <p:nvPr/>
          </p:nvSpPr>
          <p:spPr bwMode="auto">
            <a:xfrm>
              <a:off x="2809"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23" name="Freeform 485"/>
            <p:cNvSpPr>
              <a:spLocks noChangeAspect="1"/>
            </p:cNvSpPr>
            <p:nvPr/>
          </p:nvSpPr>
          <p:spPr bwMode="auto">
            <a:xfrm>
              <a:off x="2827" y="1857"/>
              <a:ext cx="22" cy="5"/>
            </a:xfrm>
            <a:custGeom>
              <a:avLst/>
              <a:gdLst>
                <a:gd name="T0" fmla="*/ 0 w 29"/>
                <a:gd name="T1" fmla="*/ 0 h 9"/>
                <a:gd name="T2" fmla="*/ 15 w 29"/>
                <a:gd name="T3" fmla="*/ 5 h 9"/>
                <a:gd name="T4" fmla="*/ 29 w 29"/>
                <a:gd name="T5" fmla="*/ 9 h 9"/>
              </a:gdLst>
              <a:ahLst/>
              <a:cxnLst>
                <a:cxn ang="0">
                  <a:pos x="T0" y="T1"/>
                </a:cxn>
                <a:cxn ang="0">
                  <a:pos x="T2" y="T3"/>
                </a:cxn>
                <a:cxn ang="0">
                  <a:pos x="T4" y="T5"/>
                </a:cxn>
              </a:cxnLst>
              <a:rect l="0" t="0" r="r" b="b"/>
              <a:pathLst>
                <a:path w="29" h="9">
                  <a:moveTo>
                    <a:pt x="0" y="0"/>
                  </a:moveTo>
                  <a:lnTo>
                    <a:pt x="15" y="5"/>
                  </a:lnTo>
                  <a:lnTo>
                    <a:pt x="29"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24" name="Line 486"/>
            <p:cNvSpPr>
              <a:spLocks noChangeAspect="1" noChangeShapeType="1"/>
            </p:cNvSpPr>
            <p:nvPr/>
          </p:nvSpPr>
          <p:spPr bwMode="auto">
            <a:xfrm>
              <a:off x="2849"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25" name="Freeform 487"/>
            <p:cNvSpPr>
              <a:spLocks noChangeAspect="1"/>
            </p:cNvSpPr>
            <p:nvPr/>
          </p:nvSpPr>
          <p:spPr bwMode="auto">
            <a:xfrm>
              <a:off x="2867" y="1868"/>
              <a:ext cx="21" cy="5"/>
            </a:xfrm>
            <a:custGeom>
              <a:avLst/>
              <a:gdLst>
                <a:gd name="T0" fmla="*/ 0 w 29"/>
                <a:gd name="T1" fmla="*/ 0 h 10"/>
                <a:gd name="T2" fmla="*/ 14 w 29"/>
                <a:gd name="T3" fmla="*/ 5 h 10"/>
                <a:gd name="T4" fmla="*/ 29 w 29"/>
                <a:gd name="T5" fmla="*/ 10 h 10"/>
              </a:gdLst>
              <a:ahLst/>
              <a:cxnLst>
                <a:cxn ang="0">
                  <a:pos x="T0" y="T1"/>
                </a:cxn>
                <a:cxn ang="0">
                  <a:pos x="T2" y="T3"/>
                </a:cxn>
                <a:cxn ang="0">
                  <a:pos x="T4" y="T5"/>
                </a:cxn>
              </a:cxnLst>
              <a:rect l="0" t="0" r="r" b="b"/>
              <a:pathLst>
                <a:path w="29" h="10">
                  <a:moveTo>
                    <a:pt x="0" y="0"/>
                  </a:moveTo>
                  <a:lnTo>
                    <a:pt x="14" y="5"/>
                  </a:lnTo>
                  <a:lnTo>
                    <a:pt x="29"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26" name="Line 488"/>
            <p:cNvSpPr>
              <a:spLocks noChangeAspect="1" noChangeShapeType="1"/>
            </p:cNvSpPr>
            <p:nvPr/>
          </p:nvSpPr>
          <p:spPr bwMode="auto">
            <a:xfrm>
              <a:off x="2888"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27" name="Line 489"/>
            <p:cNvSpPr>
              <a:spLocks noChangeAspect="1" noChangeShapeType="1"/>
            </p:cNvSpPr>
            <p:nvPr/>
          </p:nvSpPr>
          <p:spPr bwMode="auto">
            <a:xfrm>
              <a:off x="2906"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28" name="Freeform 490"/>
            <p:cNvSpPr>
              <a:spLocks noChangeAspect="1"/>
            </p:cNvSpPr>
            <p:nvPr/>
          </p:nvSpPr>
          <p:spPr bwMode="auto">
            <a:xfrm>
              <a:off x="2924" y="1881"/>
              <a:ext cx="22" cy="3"/>
            </a:xfrm>
            <a:custGeom>
              <a:avLst/>
              <a:gdLst>
                <a:gd name="T0" fmla="*/ 0 w 29"/>
                <a:gd name="T1" fmla="*/ 0 h 5"/>
                <a:gd name="T2" fmla="*/ 14 w 29"/>
                <a:gd name="T3" fmla="*/ 5 h 5"/>
                <a:gd name="T4" fmla="*/ 29 w 29"/>
                <a:gd name="T5" fmla="*/ 5 h 5"/>
              </a:gdLst>
              <a:ahLst/>
              <a:cxnLst>
                <a:cxn ang="0">
                  <a:pos x="T0" y="T1"/>
                </a:cxn>
                <a:cxn ang="0">
                  <a:pos x="T2" y="T3"/>
                </a:cxn>
                <a:cxn ang="0">
                  <a:pos x="T4" y="T5"/>
                </a:cxn>
              </a:cxnLst>
              <a:rect l="0" t="0" r="r" b="b"/>
              <a:pathLst>
                <a:path w="29" h="5">
                  <a:moveTo>
                    <a:pt x="0" y="0"/>
                  </a:moveTo>
                  <a:lnTo>
                    <a:pt x="14"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29" name="Line 491"/>
            <p:cNvSpPr>
              <a:spLocks noChangeAspect="1" noChangeShapeType="1"/>
            </p:cNvSpPr>
            <p:nvPr/>
          </p:nvSpPr>
          <p:spPr bwMode="auto">
            <a:xfrm>
              <a:off x="2946"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30" name="Freeform 492"/>
            <p:cNvSpPr>
              <a:spLocks noChangeAspect="1"/>
            </p:cNvSpPr>
            <p:nvPr/>
          </p:nvSpPr>
          <p:spPr bwMode="auto">
            <a:xfrm>
              <a:off x="2964" y="1887"/>
              <a:ext cx="21" cy="2"/>
            </a:xfrm>
            <a:custGeom>
              <a:avLst/>
              <a:gdLst>
                <a:gd name="T0" fmla="*/ 0 w 28"/>
                <a:gd name="T1" fmla="*/ 0 h 4"/>
                <a:gd name="T2" fmla="*/ 14 w 28"/>
                <a:gd name="T3" fmla="*/ 4 h 4"/>
                <a:gd name="T4" fmla="*/ 28 w 28"/>
                <a:gd name="T5" fmla="*/ 4 h 4"/>
              </a:gdLst>
              <a:ahLst/>
              <a:cxnLst>
                <a:cxn ang="0">
                  <a:pos x="T0" y="T1"/>
                </a:cxn>
                <a:cxn ang="0">
                  <a:pos x="T2" y="T3"/>
                </a:cxn>
                <a:cxn ang="0">
                  <a:pos x="T4" y="T5"/>
                </a:cxn>
              </a:cxnLst>
              <a:rect l="0" t="0" r="r" b="b"/>
              <a:pathLst>
                <a:path w="28" h="4">
                  <a:moveTo>
                    <a:pt x="0" y="0"/>
                  </a:moveTo>
                  <a:lnTo>
                    <a:pt x="14" y="4"/>
                  </a:lnTo>
                  <a:lnTo>
                    <a:pt x="28"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31" name="Line 493"/>
            <p:cNvSpPr>
              <a:spLocks noChangeAspect="1" noChangeShapeType="1"/>
            </p:cNvSpPr>
            <p:nvPr/>
          </p:nvSpPr>
          <p:spPr bwMode="auto">
            <a:xfrm>
              <a:off x="2985"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32" name="Line 494"/>
            <p:cNvSpPr>
              <a:spLocks noChangeAspect="1" noChangeShapeType="1"/>
            </p:cNvSpPr>
            <p:nvPr/>
          </p:nvSpPr>
          <p:spPr bwMode="auto">
            <a:xfrm>
              <a:off x="3003"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33" name="Freeform 495"/>
            <p:cNvSpPr>
              <a:spLocks noChangeAspect="1"/>
            </p:cNvSpPr>
            <p:nvPr/>
          </p:nvSpPr>
          <p:spPr bwMode="auto">
            <a:xfrm>
              <a:off x="3021" y="1892"/>
              <a:ext cx="22" cy="3"/>
            </a:xfrm>
            <a:custGeom>
              <a:avLst/>
              <a:gdLst>
                <a:gd name="T0" fmla="*/ 0 w 29"/>
                <a:gd name="T1" fmla="*/ 0 h 5"/>
                <a:gd name="T2" fmla="*/ 15 w 29"/>
                <a:gd name="T3" fmla="*/ 5 h 5"/>
                <a:gd name="T4" fmla="*/ 29 w 29"/>
                <a:gd name="T5" fmla="*/ 5 h 5"/>
              </a:gdLst>
              <a:ahLst/>
              <a:cxnLst>
                <a:cxn ang="0">
                  <a:pos x="T0" y="T1"/>
                </a:cxn>
                <a:cxn ang="0">
                  <a:pos x="T2" y="T3"/>
                </a:cxn>
                <a:cxn ang="0">
                  <a:pos x="T4" y="T5"/>
                </a:cxn>
              </a:cxnLst>
              <a:rect l="0" t="0" r="r" b="b"/>
              <a:pathLst>
                <a:path w="29" h="5">
                  <a:moveTo>
                    <a:pt x="0" y="0"/>
                  </a:moveTo>
                  <a:lnTo>
                    <a:pt x="15"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34" name="Line 496"/>
            <p:cNvSpPr>
              <a:spLocks noChangeAspect="1" noChangeShapeType="1"/>
            </p:cNvSpPr>
            <p:nvPr/>
          </p:nvSpPr>
          <p:spPr bwMode="auto">
            <a:xfrm>
              <a:off x="3043"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35" name="Freeform 497"/>
            <p:cNvSpPr>
              <a:spLocks noChangeAspect="1"/>
            </p:cNvSpPr>
            <p:nvPr/>
          </p:nvSpPr>
          <p:spPr bwMode="auto">
            <a:xfrm>
              <a:off x="3061" y="1895"/>
              <a:ext cx="22" cy="2"/>
            </a:xfrm>
            <a:custGeom>
              <a:avLst/>
              <a:gdLst>
                <a:gd name="T0" fmla="*/ 0 w 29"/>
                <a:gd name="T1" fmla="*/ 0 h 5"/>
                <a:gd name="T2" fmla="*/ 15 w 29"/>
                <a:gd name="T3" fmla="*/ 0 h 5"/>
                <a:gd name="T4" fmla="*/ 29 w 29"/>
                <a:gd name="T5" fmla="*/ 5 h 5"/>
              </a:gdLst>
              <a:ahLst/>
              <a:cxnLst>
                <a:cxn ang="0">
                  <a:pos x="T0" y="T1"/>
                </a:cxn>
                <a:cxn ang="0">
                  <a:pos x="T2" y="T3"/>
                </a:cxn>
                <a:cxn ang="0">
                  <a:pos x="T4" y="T5"/>
                </a:cxn>
              </a:cxnLst>
              <a:rect l="0" t="0" r="r" b="b"/>
              <a:pathLst>
                <a:path w="29" h="5">
                  <a:moveTo>
                    <a:pt x="0" y="0"/>
                  </a:moveTo>
                  <a:lnTo>
                    <a:pt x="15" y="0"/>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36" name="Line 498"/>
            <p:cNvSpPr>
              <a:spLocks noChangeAspect="1" noChangeShapeType="1"/>
            </p:cNvSpPr>
            <p:nvPr/>
          </p:nvSpPr>
          <p:spPr bwMode="auto">
            <a:xfrm>
              <a:off x="308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37" name="Freeform 499"/>
            <p:cNvSpPr>
              <a:spLocks noChangeAspect="1"/>
            </p:cNvSpPr>
            <p:nvPr/>
          </p:nvSpPr>
          <p:spPr bwMode="auto">
            <a:xfrm>
              <a:off x="3101" y="1897"/>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38" name="Line 500"/>
            <p:cNvSpPr>
              <a:spLocks noChangeAspect="1" noChangeShapeType="1"/>
            </p:cNvSpPr>
            <p:nvPr/>
          </p:nvSpPr>
          <p:spPr bwMode="auto">
            <a:xfrm>
              <a:off x="312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39" name="Freeform 501"/>
            <p:cNvSpPr>
              <a:spLocks noChangeAspect="1"/>
            </p:cNvSpPr>
            <p:nvPr/>
          </p:nvSpPr>
          <p:spPr bwMode="auto">
            <a:xfrm>
              <a:off x="3141" y="1897"/>
              <a:ext cx="18" cy="3"/>
            </a:xfrm>
            <a:custGeom>
              <a:avLst/>
              <a:gdLst>
                <a:gd name="T0" fmla="*/ 0 w 24"/>
                <a:gd name="T1" fmla="*/ 0 h 5"/>
                <a:gd name="T2" fmla="*/ 9 w 24"/>
                <a:gd name="T3" fmla="*/ 0 h 5"/>
                <a:gd name="T4" fmla="*/ 24 w 24"/>
                <a:gd name="T5" fmla="*/ 5 h 5"/>
              </a:gdLst>
              <a:ahLst/>
              <a:cxnLst>
                <a:cxn ang="0">
                  <a:pos x="T0" y="T1"/>
                </a:cxn>
                <a:cxn ang="0">
                  <a:pos x="T2" y="T3"/>
                </a:cxn>
                <a:cxn ang="0">
                  <a:pos x="T4" y="T5"/>
                </a:cxn>
              </a:cxnLst>
              <a:rect l="0" t="0" r="r" b="b"/>
              <a:pathLst>
                <a:path w="24" h="5">
                  <a:moveTo>
                    <a:pt x="0" y="0"/>
                  </a:moveTo>
                  <a:lnTo>
                    <a:pt x="9" y="0"/>
                  </a:lnTo>
                  <a:lnTo>
                    <a:pt x="24"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40" name="Freeform 502"/>
            <p:cNvSpPr>
              <a:spLocks noChangeAspect="1"/>
            </p:cNvSpPr>
            <p:nvPr/>
          </p:nvSpPr>
          <p:spPr bwMode="auto">
            <a:xfrm>
              <a:off x="3159"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41" name="Line 503"/>
            <p:cNvSpPr>
              <a:spLocks noChangeAspect="1" noChangeShapeType="1"/>
            </p:cNvSpPr>
            <p:nvPr/>
          </p:nvSpPr>
          <p:spPr bwMode="auto">
            <a:xfrm>
              <a:off x="318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42" name="Freeform 504"/>
            <p:cNvSpPr>
              <a:spLocks noChangeAspect="1"/>
            </p:cNvSpPr>
            <p:nvPr/>
          </p:nvSpPr>
          <p:spPr bwMode="auto">
            <a:xfrm>
              <a:off x="3198" y="1900"/>
              <a:ext cx="21"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43" name="Line 505"/>
            <p:cNvSpPr>
              <a:spLocks noChangeAspect="1" noChangeShapeType="1"/>
            </p:cNvSpPr>
            <p:nvPr/>
          </p:nvSpPr>
          <p:spPr bwMode="auto">
            <a:xfrm>
              <a:off x="321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44" name="Line 506"/>
            <p:cNvSpPr>
              <a:spLocks noChangeAspect="1" noChangeShapeType="1"/>
            </p:cNvSpPr>
            <p:nvPr/>
          </p:nvSpPr>
          <p:spPr bwMode="auto">
            <a:xfrm>
              <a:off x="3237"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45" name="Freeform 507"/>
            <p:cNvSpPr>
              <a:spLocks noChangeAspect="1"/>
            </p:cNvSpPr>
            <p:nvPr/>
          </p:nvSpPr>
          <p:spPr bwMode="auto">
            <a:xfrm>
              <a:off x="3255" y="1900"/>
              <a:ext cx="22" cy="2"/>
            </a:xfrm>
            <a:custGeom>
              <a:avLst/>
              <a:gdLst>
                <a:gd name="T0" fmla="*/ 0 w 29"/>
                <a:gd name="T1" fmla="*/ 0 h 4"/>
                <a:gd name="T2" fmla="*/ 15 w 29"/>
                <a:gd name="T3" fmla="*/ 0 h 4"/>
                <a:gd name="T4" fmla="*/ 29 w 29"/>
                <a:gd name="T5" fmla="*/ 4 h 4"/>
              </a:gdLst>
              <a:ahLst/>
              <a:cxnLst>
                <a:cxn ang="0">
                  <a:pos x="T0" y="T1"/>
                </a:cxn>
                <a:cxn ang="0">
                  <a:pos x="T2" y="T3"/>
                </a:cxn>
                <a:cxn ang="0">
                  <a:pos x="T4" y="T5"/>
                </a:cxn>
              </a:cxnLst>
              <a:rect l="0" t="0" r="r" b="b"/>
              <a:pathLst>
                <a:path w="29" h="4">
                  <a:moveTo>
                    <a:pt x="0" y="0"/>
                  </a:moveTo>
                  <a:lnTo>
                    <a:pt x="15" y="0"/>
                  </a:lnTo>
                  <a:lnTo>
                    <a:pt x="29"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46" name="Line 508"/>
            <p:cNvSpPr>
              <a:spLocks noChangeAspect="1" noChangeShapeType="1"/>
            </p:cNvSpPr>
            <p:nvPr/>
          </p:nvSpPr>
          <p:spPr bwMode="auto">
            <a:xfrm>
              <a:off x="327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47" name="Freeform 509"/>
            <p:cNvSpPr>
              <a:spLocks noChangeAspect="1"/>
            </p:cNvSpPr>
            <p:nvPr/>
          </p:nvSpPr>
          <p:spPr bwMode="auto">
            <a:xfrm>
              <a:off x="3295" y="1902"/>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48" name="Line 510"/>
            <p:cNvSpPr>
              <a:spLocks noChangeAspect="1" noChangeShapeType="1"/>
            </p:cNvSpPr>
            <p:nvPr/>
          </p:nvSpPr>
          <p:spPr bwMode="auto">
            <a:xfrm>
              <a:off x="331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49" name="Freeform 511"/>
            <p:cNvSpPr>
              <a:spLocks noChangeAspect="1"/>
            </p:cNvSpPr>
            <p:nvPr/>
          </p:nvSpPr>
          <p:spPr bwMode="auto">
            <a:xfrm>
              <a:off x="3335"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50" name="Line 512"/>
            <p:cNvSpPr>
              <a:spLocks noChangeAspect="1" noChangeShapeType="1"/>
            </p:cNvSpPr>
            <p:nvPr/>
          </p:nvSpPr>
          <p:spPr bwMode="auto">
            <a:xfrm>
              <a:off x="3356"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51" name="Freeform 513"/>
            <p:cNvSpPr>
              <a:spLocks noChangeAspect="1"/>
            </p:cNvSpPr>
            <p:nvPr/>
          </p:nvSpPr>
          <p:spPr bwMode="auto">
            <a:xfrm>
              <a:off x="288" y="1901"/>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grpSp>
      <p:grpSp>
        <p:nvGrpSpPr>
          <p:cNvPr id="1352" name="Group 514"/>
          <p:cNvGrpSpPr>
            <a:grpSpLocks noChangeAspect="1"/>
          </p:cNvGrpSpPr>
          <p:nvPr/>
        </p:nvGrpSpPr>
        <p:grpSpPr bwMode="auto">
          <a:xfrm rot="-16200000">
            <a:off x="5093494" y="2785269"/>
            <a:ext cx="1165225" cy="284163"/>
            <a:chOff x="253" y="586"/>
            <a:chExt cx="3121" cy="1317"/>
          </a:xfrm>
        </p:grpSpPr>
        <p:sp>
          <p:nvSpPr>
            <p:cNvPr id="1353" name="Line 515"/>
            <p:cNvSpPr>
              <a:spLocks noChangeAspect="1" noChangeShapeType="1"/>
            </p:cNvSpPr>
            <p:nvPr/>
          </p:nvSpPr>
          <p:spPr bwMode="auto">
            <a:xfrm>
              <a:off x="253"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54" name="Freeform 516"/>
            <p:cNvSpPr>
              <a:spLocks noChangeAspect="1"/>
            </p:cNvSpPr>
            <p:nvPr/>
          </p:nvSpPr>
          <p:spPr bwMode="auto">
            <a:xfrm>
              <a:off x="271"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55" name="Freeform 517"/>
            <p:cNvSpPr>
              <a:spLocks noChangeAspect="1"/>
            </p:cNvSpPr>
            <p:nvPr/>
          </p:nvSpPr>
          <p:spPr bwMode="auto">
            <a:xfrm>
              <a:off x="310" y="1902"/>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56" name="Line 518"/>
            <p:cNvSpPr>
              <a:spLocks noChangeAspect="1" noChangeShapeType="1"/>
            </p:cNvSpPr>
            <p:nvPr/>
          </p:nvSpPr>
          <p:spPr bwMode="auto">
            <a:xfrm>
              <a:off x="332"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57" name="Freeform 519"/>
            <p:cNvSpPr>
              <a:spLocks noChangeAspect="1"/>
            </p:cNvSpPr>
            <p:nvPr/>
          </p:nvSpPr>
          <p:spPr bwMode="auto">
            <a:xfrm>
              <a:off x="350" y="1900"/>
              <a:ext cx="22" cy="2"/>
            </a:xfrm>
            <a:custGeom>
              <a:avLst/>
              <a:gdLst>
                <a:gd name="T0" fmla="*/ 0 w 29"/>
                <a:gd name="T1" fmla="*/ 4 h 4"/>
                <a:gd name="T2" fmla="*/ 14 w 29"/>
                <a:gd name="T3" fmla="*/ 0 h 4"/>
                <a:gd name="T4" fmla="*/ 29 w 29"/>
                <a:gd name="T5" fmla="*/ 0 h 4"/>
              </a:gdLst>
              <a:ahLst/>
              <a:cxnLst>
                <a:cxn ang="0">
                  <a:pos x="T0" y="T1"/>
                </a:cxn>
                <a:cxn ang="0">
                  <a:pos x="T2" y="T3"/>
                </a:cxn>
                <a:cxn ang="0">
                  <a:pos x="T4" y="T5"/>
                </a:cxn>
              </a:cxnLst>
              <a:rect l="0" t="0" r="r" b="b"/>
              <a:pathLst>
                <a:path w="29" h="4">
                  <a:moveTo>
                    <a:pt x="0" y="4"/>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58" name="Line 520"/>
            <p:cNvSpPr>
              <a:spLocks noChangeAspect="1" noChangeShapeType="1"/>
            </p:cNvSpPr>
            <p:nvPr/>
          </p:nvSpPr>
          <p:spPr bwMode="auto">
            <a:xfrm>
              <a:off x="372"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59" name="Line 521"/>
            <p:cNvSpPr>
              <a:spLocks noChangeAspect="1" noChangeShapeType="1"/>
            </p:cNvSpPr>
            <p:nvPr/>
          </p:nvSpPr>
          <p:spPr bwMode="auto">
            <a:xfrm>
              <a:off x="39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0" name="Freeform 522"/>
            <p:cNvSpPr>
              <a:spLocks noChangeAspect="1"/>
            </p:cNvSpPr>
            <p:nvPr/>
          </p:nvSpPr>
          <p:spPr bwMode="auto">
            <a:xfrm>
              <a:off x="408" y="1900"/>
              <a:ext cx="21"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1" name="Line 523"/>
            <p:cNvSpPr>
              <a:spLocks noChangeAspect="1" noChangeShapeType="1"/>
            </p:cNvSpPr>
            <p:nvPr/>
          </p:nvSpPr>
          <p:spPr bwMode="auto">
            <a:xfrm>
              <a:off x="42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2" name="Freeform 524"/>
            <p:cNvSpPr>
              <a:spLocks noChangeAspect="1"/>
            </p:cNvSpPr>
            <p:nvPr/>
          </p:nvSpPr>
          <p:spPr bwMode="auto">
            <a:xfrm>
              <a:off x="447"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3" name="Freeform 525"/>
            <p:cNvSpPr>
              <a:spLocks noChangeAspect="1"/>
            </p:cNvSpPr>
            <p:nvPr/>
          </p:nvSpPr>
          <p:spPr bwMode="auto">
            <a:xfrm>
              <a:off x="468" y="1897"/>
              <a:ext cx="18" cy="3"/>
            </a:xfrm>
            <a:custGeom>
              <a:avLst/>
              <a:gdLst>
                <a:gd name="T0" fmla="*/ 0 w 24"/>
                <a:gd name="T1" fmla="*/ 5 h 5"/>
                <a:gd name="T2" fmla="*/ 15 w 24"/>
                <a:gd name="T3" fmla="*/ 0 h 5"/>
                <a:gd name="T4" fmla="*/ 24 w 24"/>
                <a:gd name="T5" fmla="*/ 0 h 5"/>
              </a:gdLst>
              <a:ahLst/>
              <a:cxnLst>
                <a:cxn ang="0">
                  <a:pos x="T0" y="T1"/>
                </a:cxn>
                <a:cxn ang="0">
                  <a:pos x="T2" y="T3"/>
                </a:cxn>
                <a:cxn ang="0">
                  <a:pos x="T4" y="T5"/>
                </a:cxn>
              </a:cxnLst>
              <a:rect l="0" t="0" r="r" b="b"/>
              <a:pathLst>
                <a:path w="24" h="5">
                  <a:moveTo>
                    <a:pt x="0" y="5"/>
                  </a:moveTo>
                  <a:lnTo>
                    <a:pt x="15"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4" name="Line 526"/>
            <p:cNvSpPr>
              <a:spLocks noChangeAspect="1" noChangeShapeType="1"/>
            </p:cNvSpPr>
            <p:nvPr/>
          </p:nvSpPr>
          <p:spPr bwMode="auto">
            <a:xfrm>
              <a:off x="48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5" name="Freeform 527"/>
            <p:cNvSpPr>
              <a:spLocks noChangeAspect="1"/>
            </p:cNvSpPr>
            <p:nvPr/>
          </p:nvSpPr>
          <p:spPr bwMode="auto">
            <a:xfrm>
              <a:off x="504" y="1897"/>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6" name="Line 528"/>
            <p:cNvSpPr>
              <a:spLocks noChangeAspect="1" noChangeShapeType="1"/>
            </p:cNvSpPr>
            <p:nvPr/>
          </p:nvSpPr>
          <p:spPr bwMode="auto">
            <a:xfrm>
              <a:off x="52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7" name="Freeform 529"/>
            <p:cNvSpPr>
              <a:spLocks noChangeAspect="1"/>
            </p:cNvSpPr>
            <p:nvPr/>
          </p:nvSpPr>
          <p:spPr bwMode="auto">
            <a:xfrm>
              <a:off x="544" y="1895"/>
              <a:ext cx="22" cy="2"/>
            </a:xfrm>
            <a:custGeom>
              <a:avLst/>
              <a:gdLst>
                <a:gd name="T0" fmla="*/ 0 w 29"/>
                <a:gd name="T1" fmla="*/ 5 h 5"/>
                <a:gd name="T2" fmla="*/ 14 w 29"/>
                <a:gd name="T3" fmla="*/ 0 h 5"/>
                <a:gd name="T4" fmla="*/ 29 w 29"/>
                <a:gd name="T5" fmla="*/ 0 h 5"/>
              </a:gdLst>
              <a:ahLst/>
              <a:cxnLst>
                <a:cxn ang="0">
                  <a:pos x="T0" y="T1"/>
                </a:cxn>
                <a:cxn ang="0">
                  <a:pos x="T2" y="T3"/>
                </a:cxn>
                <a:cxn ang="0">
                  <a:pos x="T4" y="T5"/>
                </a:cxn>
              </a:cxnLst>
              <a:rect l="0" t="0" r="r" b="b"/>
              <a:pathLst>
                <a:path w="29" h="5">
                  <a:moveTo>
                    <a:pt x="0" y="5"/>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8" name="Line 530"/>
            <p:cNvSpPr>
              <a:spLocks noChangeAspect="1" noChangeShapeType="1"/>
            </p:cNvSpPr>
            <p:nvPr/>
          </p:nvSpPr>
          <p:spPr bwMode="auto">
            <a:xfrm>
              <a:off x="566"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9" name="Freeform 531"/>
            <p:cNvSpPr>
              <a:spLocks noChangeAspect="1"/>
            </p:cNvSpPr>
            <p:nvPr/>
          </p:nvSpPr>
          <p:spPr bwMode="auto">
            <a:xfrm>
              <a:off x="584" y="1892"/>
              <a:ext cx="22" cy="3"/>
            </a:xfrm>
            <a:custGeom>
              <a:avLst/>
              <a:gdLst>
                <a:gd name="T0" fmla="*/ 0 w 29"/>
                <a:gd name="T1" fmla="*/ 5 h 5"/>
                <a:gd name="T2" fmla="*/ 14 w 29"/>
                <a:gd name="T3" fmla="*/ 5 h 5"/>
                <a:gd name="T4" fmla="*/ 29 w 29"/>
                <a:gd name="T5" fmla="*/ 0 h 5"/>
              </a:gdLst>
              <a:ahLst/>
              <a:cxnLst>
                <a:cxn ang="0">
                  <a:pos x="T0" y="T1"/>
                </a:cxn>
                <a:cxn ang="0">
                  <a:pos x="T2" y="T3"/>
                </a:cxn>
                <a:cxn ang="0">
                  <a:pos x="T4" y="T5"/>
                </a:cxn>
              </a:cxnLst>
              <a:rect l="0" t="0" r="r" b="b"/>
              <a:pathLst>
                <a:path w="29" h="5">
                  <a:moveTo>
                    <a:pt x="0" y="5"/>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70" name="Line 532"/>
            <p:cNvSpPr>
              <a:spLocks noChangeAspect="1" noChangeShapeType="1"/>
            </p:cNvSpPr>
            <p:nvPr/>
          </p:nvSpPr>
          <p:spPr bwMode="auto">
            <a:xfrm flipV="1">
              <a:off x="606"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71" name="Line 533"/>
            <p:cNvSpPr>
              <a:spLocks noChangeAspect="1" noChangeShapeType="1"/>
            </p:cNvSpPr>
            <p:nvPr/>
          </p:nvSpPr>
          <p:spPr bwMode="auto">
            <a:xfrm>
              <a:off x="624"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72" name="Freeform 534"/>
            <p:cNvSpPr>
              <a:spLocks noChangeAspect="1"/>
            </p:cNvSpPr>
            <p:nvPr/>
          </p:nvSpPr>
          <p:spPr bwMode="auto">
            <a:xfrm>
              <a:off x="642" y="1887"/>
              <a:ext cx="21" cy="2"/>
            </a:xfrm>
            <a:custGeom>
              <a:avLst/>
              <a:gdLst>
                <a:gd name="T0" fmla="*/ 0 w 28"/>
                <a:gd name="T1" fmla="*/ 4 h 4"/>
                <a:gd name="T2" fmla="*/ 14 w 28"/>
                <a:gd name="T3" fmla="*/ 4 h 4"/>
                <a:gd name="T4" fmla="*/ 28 w 28"/>
                <a:gd name="T5" fmla="*/ 0 h 4"/>
              </a:gdLst>
              <a:ahLst/>
              <a:cxnLst>
                <a:cxn ang="0">
                  <a:pos x="T0" y="T1"/>
                </a:cxn>
                <a:cxn ang="0">
                  <a:pos x="T2" y="T3"/>
                </a:cxn>
                <a:cxn ang="0">
                  <a:pos x="T4" y="T5"/>
                </a:cxn>
              </a:cxnLst>
              <a:rect l="0" t="0" r="r" b="b"/>
              <a:pathLst>
                <a:path w="28" h="4">
                  <a:moveTo>
                    <a:pt x="0" y="4"/>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73" name="Line 535"/>
            <p:cNvSpPr>
              <a:spLocks noChangeAspect="1" noChangeShapeType="1"/>
            </p:cNvSpPr>
            <p:nvPr/>
          </p:nvSpPr>
          <p:spPr bwMode="auto">
            <a:xfrm flipV="1">
              <a:off x="663"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74" name="Freeform 536"/>
            <p:cNvSpPr>
              <a:spLocks noChangeAspect="1"/>
            </p:cNvSpPr>
            <p:nvPr/>
          </p:nvSpPr>
          <p:spPr bwMode="auto">
            <a:xfrm>
              <a:off x="681" y="1881"/>
              <a:ext cx="22" cy="3"/>
            </a:xfrm>
            <a:custGeom>
              <a:avLst/>
              <a:gdLst>
                <a:gd name="T0" fmla="*/ 0 w 29"/>
                <a:gd name="T1" fmla="*/ 5 h 5"/>
                <a:gd name="T2" fmla="*/ 15 w 29"/>
                <a:gd name="T3" fmla="*/ 5 h 5"/>
                <a:gd name="T4" fmla="*/ 29 w 29"/>
                <a:gd name="T5" fmla="*/ 0 h 5"/>
              </a:gdLst>
              <a:ahLst/>
              <a:cxnLst>
                <a:cxn ang="0">
                  <a:pos x="T0" y="T1"/>
                </a:cxn>
                <a:cxn ang="0">
                  <a:pos x="T2" y="T3"/>
                </a:cxn>
                <a:cxn ang="0">
                  <a:pos x="T4" y="T5"/>
                </a:cxn>
              </a:cxnLst>
              <a:rect l="0" t="0" r="r" b="b"/>
              <a:pathLst>
                <a:path w="29" h="5">
                  <a:moveTo>
                    <a:pt x="0" y="5"/>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75" name="Line 537"/>
            <p:cNvSpPr>
              <a:spLocks noChangeAspect="1" noChangeShapeType="1"/>
            </p:cNvSpPr>
            <p:nvPr/>
          </p:nvSpPr>
          <p:spPr bwMode="auto">
            <a:xfrm flipV="1">
              <a:off x="703"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76" name="Line 538"/>
            <p:cNvSpPr>
              <a:spLocks noChangeAspect="1" noChangeShapeType="1"/>
            </p:cNvSpPr>
            <p:nvPr/>
          </p:nvSpPr>
          <p:spPr bwMode="auto">
            <a:xfrm flipV="1">
              <a:off x="721"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77" name="Freeform 539"/>
            <p:cNvSpPr>
              <a:spLocks noChangeAspect="1"/>
            </p:cNvSpPr>
            <p:nvPr/>
          </p:nvSpPr>
          <p:spPr bwMode="auto">
            <a:xfrm>
              <a:off x="739" y="1868"/>
              <a:ext cx="21" cy="5"/>
            </a:xfrm>
            <a:custGeom>
              <a:avLst/>
              <a:gdLst>
                <a:gd name="T0" fmla="*/ 0 w 29"/>
                <a:gd name="T1" fmla="*/ 10 h 10"/>
                <a:gd name="T2" fmla="*/ 15 w 29"/>
                <a:gd name="T3" fmla="*/ 5 h 10"/>
                <a:gd name="T4" fmla="*/ 29 w 29"/>
                <a:gd name="T5" fmla="*/ 0 h 10"/>
              </a:gdLst>
              <a:ahLst/>
              <a:cxnLst>
                <a:cxn ang="0">
                  <a:pos x="T0" y="T1"/>
                </a:cxn>
                <a:cxn ang="0">
                  <a:pos x="T2" y="T3"/>
                </a:cxn>
                <a:cxn ang="0">
                  <a:pos x="T4" y="T5"/>
                </a:cxn>
              </a:cxnLst>
              <a:rect l="0" t="0" r="r" b="b"/>
              <a:pathLst>
                <a:path w="29" h="10">
                  <a:moveTo>
                    <a:pt x="0" y="10"/>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78" name="Line 540"/>
            <p:cNvSpPr>
              <a:spLocks noChangeAspect="1" noChangeShapeType="1"/>
            </p:cNvSpPr>
            <p:nvPr/>
          </p:nvSpPr>
          <p:spPr bwMode="auto">
            <a:xfrm flipV="1">
              <a:off x="760"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79" name="Freeform 541"/>
            <p:cNvSpPr>
              <a:spLocks noChangeAspect="1"/>
            </p:cNvSpPr>
            <p:nvPr/>
          </p:nvSpPr>
          <p:spPr bwMode="auto">
            <a:xfrm>
              <a:off x="778" y="1857"/>
              <a:ext cx="22" cy="5"/>
            </a:xfrm>
            <a:custGeom>
              <a:avLst/>
              <a:gdLst>
                <a:gd name="T0" fmla="*/ 0 w 29"/>
                <a:gd name="T1" fmla="*/ 9 h 9"/>
                <a:gd name="T2" fmla="*/ 14 w 29"/>
                <a:gd name="T3" fmla="*/ 5 h 9"/>
                <a:gd name="T4" fmla="*/ 29 w 29"/>
                <a:gd name="T5" fmla="*/ 0 h 9"/>
              </a:gdLst>
              <a:ahLst/>
              <a:cxnLst>
                <a:cxn ang="0">
                  <a:pos x="T0" y="T1"/>
                </a:cxn>
                <a:cxn ang="0">
                  <a:pos x="T2" y="T3"/>
                </a:cxn>
                <a:cxn ang="0">
                  <a:pos x="T4" y="T5"/>
                </a:cxn>
              </a:cxnLst>
              <a:rect l="0" t="0" r="r" b="b"/>
              <a:pathLst>
                <a:path w="29" h="9">
                  <a:moveTo>
                    <a:pt x="0" y="9"/>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80" name="Line 542"/>
            <p:cNvSpPr>
              <a:spLocks noChangeAspect="1" noChangeShapeType="1"/>
            </p:cNvSpPr>
            <p:nvPr/>
          </p:nvSpPr>
          <p:spPr bwMode="auto">
            <a:xfrm flipV="1">
              <a:off x="800"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81" name="Freeform 543"/>
            <p:cNvSpPr>
              <a:spLocks noChangeAspect="1"/>
            </p:cNvSpPr>
            <p:nvPr/>
          </p:nvSpPr>
          <p:spPr bwMode="auto">
            <a:xfrm>
              <a:off x="818" y="1846"/>
              <a:ext cx="21" cy="5"/>
            </a:xfrm>
            <a:custGeom>
              <a:avLst/>
              <a:gdLst>
                <a:gd name="T0" fmla="*/ 0 w 28"/>
                <a:gd name="T1" fmla="*/ 9 h 9"/>
                <a:gd name="T2" fmla="*/ 14 w 28"/>
                <a:gd name="T3" fmla="*/ 4 h 9"/>
                <a:gd name="T4" fmla="*/ 28 w 28"/>
                <a:gd name="T5" fmla="*/ 0 h 9"/>
              </a:gdLst>
              <a:ahLst/>
              <a:cxnLst>
                <a:cxn ang="0">
                  <a:pos x="T0" y="T1"/>
                </a:cxn>
                <a:cxn ang="0">
                  <a:pos x="T2" y="T3"/>
                </a:cxn>
                <a:cxn ang="0">
                  <a:pos x="T4" y="T5"/>
                </a:cxn>
              </a:cxnLst>
              <a:rect l="0" t="0" r="r" b="b"/>
              <a:pathLst>
                <a:path w="28" h="9">
                  <a:moveTo>
                    <a:pt x="0" y="9"/>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82" name="Line 544"/>
            <p:cNvSpPr>
              <a:spLocks noChangeAspect="1" noChangeShapeType="1"/>
            </p:cNvSpPr>
            <p:nvPr/>
          </p:nvSpPr>
          <p:spPr bwMode="auto">
            <a:xfrm flipV="1">
              <a:off x="839"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83" name="Line 545"/>
            <p:cNvSpPr>
              <a:spLocks noChangeAspect="1" noChangeShapeType="1"/>
            </p:cNvSpPr>
            <p:nvPr/>
          </p:nvSpPr>
          <p:spPr bwMode="auto">
            <a:xfrm flipV="1">
              <a:off x="857"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84" name="Freeform 546"/>
            <p:cNvSpPr>
              <a:spLocks noChangeAspect="1"/>
            </p:cNvSpPr>
            <p:nvPr/>
          </p:nvSpPr>
          <p:spPr bwMode="auto">
            <a:xfrm>
              <a:off x="875" y="1819"/>
              <a:ext cx="22" cy="11"/>
            </a:xfrm>
            <a:custGeom>
              <a:avLst/>
              <a:gdLst>
                <a:gd name="T0" fmla="*/ 0 w 29"/>
                <a:gd name="T1" fmla="*/ 19 h 19"/>
                <a:gd name="T2" fmla="*/ 15 w 29"/>
                <a:gd name="T3" fmla="*/ 9 h 19"/>
                <a:gd name="T4" fmla="*/ 29 w 29"/>
                <a:gd name="T5" fmla="*/ 0 h 19"/>
              </a:gdLst>
              <a:ahLst/>
              <a:cxnLst>
                <a:cxn ang="0">
                  <a:pos x="T0" y="T1"/>
                </a:cxn>
                <a:cxn ang="0">
                  <a:pos x="T2" y="T3"/>
                </a:cxn>
                <a:cxn ang="0">
                  <a:pos x="T4" y="T5"/>
                </a:cxn>
              </a:cxnLst>
              <a:rect l="0" t="0" r="r" b="b"/>
              <a:pathLst>
                <a:path w="29" h="19">
                  <a:moveTo>
                    <a:pt x="0" y="19"/>
                  </a:moveTo>
                  <a:lnTo>
                    <a:pt x="15" y="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85" name="Line 547"/>
            <p:cNvSpPr>
              <a:spLocks noChangeAspect="1" noChangeShapeType="1"/>
            </p:cNvSpPr>
            <p:nvPr/>
          </p:nvSpPr>
          <p:spPr bwMode="auto">
            <a:xfrm flipV="1">
              <a:off x="897"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86" name="Freeform 548"/>
            <p:cNvSpPr>
              <a:spLocks noChangeAspect="1"/>
            </p:cNvSpPr>
            <p:nvPr/>
          </p:nvSpPr>
          <p:spPr bwMode="auto">
            <a:xfrm>
              <a:off x="915" y="1797"/>
              <a:ext cx="22" cy="11"/>
            </a:xfrm>
            <a:custGeom>
              <a:avLst/>
              <a:gdLst>
                <a:gd name="T0" fmla="*/ 0 w 29"/>
                <a:gd name="T1" fmla="*/ 19 h 19"/>
                <a:gd name="T2" fmla="*/ 15 w 29"/>
                <a:gd name="T3" fmla="*/ 10 h 19"/>
                <a:gd name="T4" fmla="*/ 29 w 29"/>
                <a:gd name="T5" fmla="*/ 0 h 19"/>
              </a:gdLst>
              <a:ahLst/>
              <a:cxnLst>
                <a:cxn ang="0">
                  <a:pos x="T0" y="T1"/>
                </a:cxn>
                <a:cxn ang="0">
                  <a:pos x="T2" y="T3"/>
                </a:cxn>
                <a:cxn ang="0">
                  <a:pos x="T4" y="T5"/>
                </a:cxn>
              </a:cxnLst>
              <a:rect l="0" t="0" r="r" b="b"/>
              <a:pathLst>
                <a:path w="29" h="19">
                  <a:moveTo>
                    <a:pt x="0" y="19"/>
                  </a:moveTo>
                  <a:lnTo>
                    <a:pt x="15" y="1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87" name="Line 549"/>
            <p:cNvSpPr>
              <a:spLocks noChangeAspect="1" noChangeShapeType="1"/>
            </p:cNvSpPr>
            <p:nvPr/>
          </p:nvSpPr>
          <p:spPr bwMode="auto">
            <a:xfrm flipV="1">
              <a:off x="937"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88" name="Line 550"/>
            <p:cNvSpPr>
              <a:spLocks noChangeAspect="1" noChangeShapeType="1"/>
            </p:cNvSpPr>
            <p:nvPr/>
          </p:nvSpPr>
          <p:spPr bwMode="auto">
            <a:xfrm flipV="1">
              <a:off x="955"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89" name="Freeform 551"/>
            <p:cNvSpPr>
              <a:spLocks noChangeAspect="1"/>
            </p:cNvSpPr>
            <p:nvPr/>
          </p:nvSpPr>
          <p:spPr bwMode="auto">
            <a:xfrm>
              <a:off x="973" y="1757"/>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90" name="Line 552"/>
            <p:cNvSpPr>
              <a:spLocks noChangeAspect="1" noChangeShapeType="1"/>
            </p:cNvSpPr>
            <p:nvPr/>
          </p:nvSpPr>
          <p:spPr bwMode="auto">
            <a:xfrm flipV="1">
              <a:off x="995"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91" name="Freeform 553"/>
            <p:cNvSpPr>
              <a:spLocks noChangeAspect="1"/>
            </p:cNvSpPr>
            <p:nvPr/>
          </p:nvSpPr>
          <p:spPr bwMode="auto">
            <a:xfrm>
              <a:off x="1013" y="1725"/>
              <a:ext cx="21" cy="15"/>
            </a:xfrm>
            <a:custGeom>
              <a:avLst/>
              <a:gdLst>
                <a:gd name="T0" fmla="*/ 0 w 28"/>
                <a:gd name="T1" fmla="*/ 28 h 28"/>
                <a:gd name="T2" fmla="*/ 14 w 28"/>
                <a:gd name="T3" fmla="*/ 14 h 28"/>
                <a:gd name="T4" fmla="*/ 28 w 28"/>
                <a:gd name="T5" fmla="*/ 0 h 28"/>
              </a:gdLst>
              <a:ahLst/>
              <a:cxnLst>
                <a:cxn ang="0">
                  <a:pos x="T0" y="T1"/>
                </a:cxn>
                <a:cxn ang="0">
                  <a:pos x="T2" y="T3"/>
                </a:cxn>
                <a:cxn ang="0">
                  <a:pos x="T4" y="T5"/>
                </a:cxn>
              </a:cxnLst>
              <a:rect l="0" t="0" r="r" b="b"/>
              <a:pathLst>
                <a:path w="28" h="28">
                  <a:moveTo>
                    <a:pt x="0" y="28"/>
                  </a:moveTo>
                  <a:lnTo>
                    <a:pt x="14" y="1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92" name="Line 554"/>
            <p:cNvSpPr>
              <a:spLocks noChangeAspect="1" noChangeShapeType="1"/>
            </p:cNvSpPr>
            <p:nvPr/>
          </p:nvSpPr>
          <p:spPr bwMode="auto">
            <a:xfrm flipV="1">
              <a:off x="1034"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93" name="Freeform 555"/>
            <p:cNvSpPr>
              <a:spLocks noChangeAspect="1"/>
            </p:cNvSpPr>
            <p:nvPr/>
          </p:nvSpPr>
          <p:spPr bwMode="auto">
            <a:xfrm>
              <a:off x="1052" y="1686"/>
              <a:ext cx="21" cy="20"/>
            </a:xfrm>
            <a:custGeom>
              <a:avLst/>
              <a:gdLst>
                <a:gd name="T0" fmla="*/ 0 w 29"/>
                <a:gd name="T1" fmla="*/ 34 h 34"/>
                <a:gd name="T2" fmla="*/ 15 w 29"/>
                <a:gd name="T3" fmla="*/ 20 h 34"/>
                <a:gd name="T4" fmla="*/ 29 w 29"/>
                <a:gd name="T5" fmla="*/ 0 h 34"/>
              </a:gdLst>
              <a:ahLst/>
              <a:cxnLst>
                <a:cxn ang="0">
                  <a:pos x="T0" y="T1"/>
                </a:cxn>
                <a:cxn ang="0">
                  <a:pos x="T2" y="T3"/>
                </a:cxn>
                <a:cxn ang="0">
                  <a:pos x="T4" y="T5"/>
                </a:cxn>
              </a:cxnLst>
              <a:rect l="0" t="0" r="r" b="b"/>
              <a:pathLst>
                <a:path w="29" h="34">
                  <a:moveTo>
                    <a:pt x="0" y="34"/>
                  </a:moveTo>
                  <a:lnTo>
                    <a:pt x="15" y="2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94" name="Line 556"/>
            <p:cNvSpPr>
              <a:spLocks noChangeAspect="1" noChangeShapeType="1"/>
            </p:cNvSpPr>
            <p:nvPr/>
          </p:nvSpPr>
          <p:spPr bwMode="auto">
            <a:xfrm flipV="1">
              <a:off x="1073"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95" name="Line 557"/>
            <p:cNvSpPr>
              <a:spLocks noChangeAspect="1" noChangeShapeType="1"/>
            </p:cNvSpPr>
            <p:nvPr/>
          </p:nvSpPr>
          <p:spPr bwMode="auto">
            <a:xfrm flipV="1">
              <a:off x="1091"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96" name="Freeform 558"/>
            <p:cNvSpPr>
              <a:spLocks noChangeAspect="1"/>
            </p:cNvSpPr>
            <p:nvPr/>
          </p:nvSpPr>
          <p:spPr bwMode="auto">
            <a:xfrm>
              <a:off x="1109" y="1617"/>
              <a:ext cx="22" cy="24"/>
            </a:xfrm>
            <a:custGeom>
              <a:avLst/>
              <a:gdLst>
                <a:gd name="T0" fmla="*/ 0 w 29"/>
                <a:gd name="T1" fmla="*/ 43 h 43"/>
                <a:gd name="T2" fmla="*/ 15 w 29"/>
                <a:gd name="T3" fmla="*/ 19 h 43"/>
                <a:gd name="T4" fmla="*/ 29 w 29"/>
                <a:gd name="T5" fmla="*/ 0 h 43"/>
              </a:gdLst>
              <a:ahLst/>
              <a:cxnLst>
                <a:cxn ang="0">
                  <a:pos x="T0" y="T1"/>
                </a:cxn>
                <a:cxn ang="0">
                  <a:pos x="T2" y="T3"/>
                </a:cxn>
                <a:cxn ang="0">
                  <a:pos x="T4" y="T5"/>
                </a:cxn>
              </a:cxnLst>
              <a:rect l="0" t="0" r="r" b="b"/>
              <a:pathLst>
                <a:path w="29" h="43">
                  <a:moveTo>
                    <a:pt x="0" y="43"/>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97" name="Line 559"/>
            <p:cNvSpPr>
              <a:spLocks noChangeAspect="1" noChangeShapeType="1"/>
            </p:cNvSpPr>
            <p:nvPr/>
          </p:nvSpPr>
          <p:spPr bwMode="auto">
            <a:xfrm flipV="1">
              <a:off x="1131"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98" name="Freeform 560"/>
            <p:cNvSpPr>
              <a:spLocks noChangeAspect="1"/>
            </p:cNvSpPr>
            <p:nvPr/>
          </p:nvSpPr>
          <p:spPr bwMode="auto">
            <a:xfrm>
              <a:off x="1149" y="1566"/>
              <a:ext cx="22" cy="27"/>
            </a:xfrm>
            <a:custGeom>
              <a:avLst/>
              <a:gdLst>
                <a:gd name="T0" fmla="*/ 0 w 29"/>
                <a:gd name="T1" fmla="*/ 48 h 48"/>
                <a:gd name="T2" fmla="*/ 14 w 29"/>
                <a:gd name="T3" fmla="*/ 24 h 48"/>
                <a:gd name="T4" fmla="*/ 29 w 29"/>
                <a:gd name="T5" fmla="*/ 0 h 48"/>
              </a:gdLst>
              <a:ahLst/>
              <a:cxnLst>
                <a:cxn ang="0">
                  <a:pos x="T0" y="T1"/>
                </a:cxn>
                <a:cxn ang="0">
                  <a:pos x="T2" y="T3"/>
                </a:cxn>
                <a:cxn ang="0">
                  <a:pos x="T4" y="T5"/>
                </a:cxn>
              </a:cxnLst>
              <a:rect l="0" t="0" r="r" b="b"/>
              <a:pathLst>
                <a:path w="29" h="48">
                  <a:moveTo>
                    <a:pt x="0" y="48"/>
                  </a:moveTo>
                  <a:lnTo>
                    <a:pt x="14" y="2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99" name="Line 561"/>
            <p:cNvSpPr>
              <a:spLocks noChangeAspect="1" noChangeShapeType="1"/>
            </p:cNvSpPr>
            <p:nvPr/>
          </p:nvSpPr>
          <p:spPr bwMode="auto">
            <a:xfrm flipV="1">
              <a:off x="1171"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00" name="Freeform 562"/>
            <p:cNvSpPr>
              <a:spLocks noChangeAspect="1"/>
            </p:cNvSpPr>
            <p:nvPr/>
          </p:nvSpPr>
          <p:spPr bwMode="auto">
            <a:xfrm>
              <a:off x="1189" y="1506"/>
              <a:ext cx="22" cy="30"/>
            </a:xfrm>
            <a:custGeom>
              <a:avLst/>
              <a:gdLst>
                <a:gd name="T0" fmla="*/ 0 w 29"/>
                <a:gd name="T1" fmla="*/ 53 h 53"/>
                <a:gd name="T2" fmla="*/ 14 w 29"/>
                <a:gd name="T3" fmla="*/ 29 h 53"/>
                <a:gd name="T4" fmla="*/ 29 w 29"/>
                <a:gd name="T5" fmla="*/ 0 h 53"/>
              </a:gdLst>
              <a:ahLst/>
              <a:cxnLst>
                <a:cxn ang="0">
                  <a:pos x="T0" y="T1"/>
                </a:cxn>
                <a:cxn ang="0">
                  <a:pos x="T2" y="T3"/>
                </a:cxn>
                <a:cxn ang="0">
                  <a:pos x="T4" y="T5"/>
                </a:cxn>
              </a:cxnLst>
              <a:rect l="0" t="0" r="r" b="b"/>
              <a:pathLst>
                <a:path w="29" h="53">
                  <a:moveTo>
                    <a:pt x="0" y="53"/>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01" name="Line 563"/>
            <p:cNvSpPr>
              <a:spLocks noChangeAspect="1" noChangeShapeType="1"/>
            </p:cNvSpPr>
            <p:nvPr/>
          </p:nvSpPr>
          <p:spPr bwMode="auto">
            <a:xfrm flipV="1">
              <a:off x="1211"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02" name="Line 564"/>
            <p:cNvSpPr>
              <a:spLocks noChangeAspect="1" noChangeShapeType="1"/>
            </p:cNvSpPr>
            <p:nvPr/>
          </p:nvSpPr>
          <p:spPr bwMode="auto">
            <a:xfrm flipV="1">
              <a:off x="1228"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03" name="Freeform 565"/>
            <p:cNvSpPr>
              <a:spLocks noChangeAspect="1"/>
            </p:cNvSpPr>
            <p:nvPr/>
          </p:nvSpPr>
          <p:spPr bwMode="auto">
            <a:xfrm>
              <a:off x="1246" y="1409"/>
              <a:ext cx="22" cy="32"/>
            </a:xfrm>
            <a:custGeom>
              <a:avLst/>
              <a:gdLst>
                <a:gd name="T0" fmla="*/ 0 w 29"/>
                <a:gd name="T1" fmla="*/ 58 h 58"/>
                <a:gd name="T2" fmla="*/ 15 w 29"/>
                <a:gd name="T3" fmla="*/ 29 h 58"/>
                <a:gd name="T4" fmla="*/ 29 w 29"/>
                <a:gd name="T5" fmla="*/ 0 h 58"/>
              </a:gdLst>
              <a:ahLst/>
              <a:cxnLst>
                <a:cxn ang="0">
                  <a:pos x="T0" y="T1"/>
                </a:cxn>
                <a:cxn ang="0">
                  <a:pos x="T2" y="T3"/>
                </a:cxn>
                <a:cxn ang="0">
                  <a:pos x="T4" y="T5"/>
                </a:cxn>
              </a:cxnLst>
              <a:rect l="0" t="0" r="r" b="b"/>
              <a:pathLst>
                <a:path w="29" h="58">
                  <a:moveTo>
                    <a:pt x="0" y="58"/>
                  </a:moveTo>
                  <a:lnTo>
                    <a:pt x="15"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04" name="Line 566"/>
            <p:cNvSpPr>
              <a:spLocks noChangeAspect="1" noChangeShapeType="1"/>
            </p:cNvSpPr>
            <p:nvPr/>
          </p:nvSpPr>
          <p:spPr bwMode="auto">
            <a:xfrm flipV="1">
              <a:off x="1268"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05" name="Freeform 567"/>
            <p:cNvSpPr>
              <a:spLocks noChangeAspect="1"/>
            </p:cNvSpPr>
            <p:nvPr/>
          </p:nvSpPr>
          <p:spPr bwMode="auto">
            <a:xfrm>
              <a:off x="1286" y="1336"/>
              <a:ext cx="22" cy="38"/>
            </a:xfrm>
            <a:custGeom>
              <a:avLst/>
              <a:gdLst>
                <a:gd name="T0" fmla="*/ 0 w 29"/>
                <a:gd name="T1" fmla="*/ 67 h 67"/>
                <a:gd name="T2" fmla="*/ 15 w 29"/>
                <a:gd name="T3" fmla="*/ 33 h 67"/>
                <a:gd name="T4" fmla="*/ 29 w 29"/>
                <a:gd name="T5" fmla="*/ 0 h 67"/>
              </a:gdLst>
              <a:ahLst/>
              <a:cxnLst>
                <a:cxn ang="0">
                  <a:pos x="T0" y="T1"/>
                </a:cxn>
                <a:cxn ang="0">
                  <a:pos x="T2" y="T3"/>
                </a:cxn>
                <a:cxn ang="0">
                  <a:pos x="T4" y="T5"/>
                </a:cxn>
              </a:cxnLst>
              <a:rect l="0" t="0" r="r" b="b"/>
              <a:pathLst>
                <a:path w="29" h="67">
                  <a:moveTo>
                    <a:pt x="0" y="67"/>
                  </a:moveTo>
                  <a:lnTo>
                    <a:pt x="15" y="33"/>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06" name="Line 568"/>
            <p:cNvSpPr>
              <a:spLocks noChangeAspect="1" noChangeShapeType="1"/>
            </p:cNvSpPr>
            <p:nvPr/>
          </p:nvSpPr>
          <p:spPr bwMode="auto">
            <a:xfrm flipV="1">
              <a:off x="1308"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07" name="Line 569"/>
            <p:cNvSpPr>
              <a:spLocks noChangeAspect="1" noChangeShapeType="1"/>
            </p:cNvSpPr>
            <p:nvPr/>
          </p:nvSpPr>
          <p:spPr bwMode="auto">
            <a:xfrm flipV="1">
              <a:off x="1326"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08" name="Freeform 570"/>
            <p:cNvSpPr>
              <a:spLocks noChangeAspect="1"/>
            </p:cNvSpPr>
            <p:nvPr/>
          </p:nvSpPr>
          <p:spPr bwMode="auto">
            <a:xfrm>
              <a:off x="1344" y="1222"/>
              <a:ext cx="21"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09" name="Freeform 571"/>
            <p:cNvSpPr>
              <a:spLocks noChangeAspect="1"/>
            </p:cNvSpPr>
            <p:nvPr/>
          </p:nvSpPr>
          <p:spPr bwMode="auto">
            <a:xfrm>
              <a:off x="1365" y="1182"/>
              <a:ext cx="18" cy="40"/>
            </a:xfrm>
            <a:custGeom>
              <a:avLst/>
              <a:gdLst>
                <a:gd name="T0" fmla="*/ 0 w 24"/>
                <a:gd name="T1" fmla="*/ 72 h 72"/>
                <a:gd name="T2" fmla="*/ 9 w 24"/>
                <a:gd name="T3" fmla="*/ 34 h 72"/>
                <a:gd name="T4" fmla="*/ 24 w 24"/>
                <a:gd name="T5" fmla="*/ 0 h 72"/>
              </a:gdLst>
              <a:ahLst/>
              <a:cxnLst>
                <a:cxn ang="0">
                  <a:pos x="T0" y="T1"/>
                </a:cxn>
                <a:cxn ang="0">
                  <a:pos x="T2" y="T3"/>
                </a:cxn>
                <a:cxn ang="0">
                  <a:pos x="T4" y="T5"/>
                </a:cxn>
              </a:cxnLst>
              <a:rect l="0" t="0" r="r" b="b"/>
              <a:pathLst>
                <a:path w="24" h="72">
                  <a:moveTo>
                    <a:pt x="0" y="72"/>
                  </a:moveTo>
                  <a:lnTo>
                    <a:pt x="9" y="3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10" name="Freeform 572"/>
            <p:cNvSpPr>
              <a:spLocks noChangeAspect="1"/>
            </p:cNvSpPr>
            <p:nvPr/>
          </p:nvSpPr>
          <p:spPr bwMode="auto">
            <a:xfrm>
              <a:off x="1383" y="1144"/>
              <a:ext cx="22"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11" name="Line 573"/>
            <p:cNvSpPr>
              <a:spLocks noChangeAspect="1" noChangeShapeType="1"/>
            </p:cNvSpPr>
            <p:nvPr/>
          </p:nvSpPr>
          <p:spPr bwMode="auto">
            <a:xfrm flipV="1">
              <a:off x="1405"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12" name="Freeform 574"/>
            <p:cNvSpPr>
              <a:spLocks noChangeAspect="1"/>
            </p:cNvSpPr>
            <p:nvPr/>
          </p:nvSpPr>
          <p:spPr bwMode="auto">
            <a:xfrm>
              <a:off x="1423" y="1063"/>
              <a:ext cx="21" cy="41"/>
            </a:xfrm>
            <a:custGeom>
              <a:avLst/>
              <a:gdLst>
                <a:gd name="T0" fmla="*/ 0 w 28"/>
                <a:gd name="T1" fmla="*/ 72 h 72"/>
                <a:gd name="T2" fmla="*/ 14 w 28"/>
                <a:gd name="T3" fmla="*/ 34 h 72"/>
                <a:gd name="T4" fmla="*/ 28 w 28"/>
                <a:gd name="T5" fmla="*/ 0 h 72"/>
              </a:gdLst>
              <a:ahLst/>
              <a:cxnLst>
                <a:cxn ang="0">
                  <a:pos x="T0" y="T1"/>
                </a:cxn>
                <a:cxn ang="0">
                  <a:pos x="T2" y="T3"/>
                </a:cxn>
                <a:cxn ang="0">
                  <a:pos x="T4" y="T5"/>
                </a:cxn>
              </a:cxnLst>
              <a:rect l="0" t="0" r="r" b="b"/>
              <a:pathLst>
                <a:path w="28" h="72">
                  <a:moveTo>
                    <a:pt x="0" y="72"/>
                  </a:moveTo>
                  <a:lnTo>
                    <a:pt x="14" y="3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13" name="Line 575"/>
            <p:cNvSpPr>
              <a:spLocks noChangeAspect="1" noChangeShapeType="1"/>
            </p:cNvSpPr>
            <p:nvPr/>
          </p:nvSpPr>
          <p:spPr bwMode="auto">
            <a:xfrm flipV="1">
              <a:off x="1444"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14" name="Line 576"/>
            <p:cNvSpPr>
              <a:spLocks noChangeAspect="1" noChangeShapeType="1"/>
            </p:cNvSpPr>
            <p:nvPr/>
          </p:nvSpPr>
          <p:spPr bwMode="auto">
            <a:xfrm flipV="1">
              <a:off x="1462"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15" name="Freeform 577"/>
            <p:cNvSpPr>
              <a:spLocks noChangeAspect="1"/>
            </p:cNvSpPr>
            <p:nvPr/>
          </p:nvSpPr>
          <p:spPr bwMode="auto">
            <a:xfrm>
              <a:off x="1480" y="945"/>
              <a:ext cx="22" cy="40"/>
            </a:xfrm>
            <a:custGeom>
              <a:avLst/>
              <a:gdLst>
                <a:gd name="T0" fmla="*/ 0 w 29"/>
                <a:gd name="T1" fmla="*/ 72 h 72"/>
                <a:gd name="T2" fmla="*/ 15 w 29"/>
                <a:gd name="T3" fmla="*/ 34 h 72"/>
                <a:gd name="T4" fmla="*/ 29 w 29"/>
                <a:gd name="T5" fmla="*/ 0 h 72"/>
              </a:gdLst>
              <a:ahLst/>
              <a:cxnLst>
                <a:cxn ang="0">
                  <a:pos x="T0" y="T1"/>
                </a:cxn>
                <a:cxn ang="0">
                  <a:pos x="T2" y="T3"/>
                </a:cxn>
                <a:cxn ang="0">
                  <a:pos x="T4" y="T5"/>
                </a:cxn>
              </a:cxnLst>
              <a:rect l="0" t="0" r="r" b="b"/>
              <a:pathLst>
                <a:path w="29" h="72">
                  <a:moveTo>
                    <a:pt x="0" y="72"/>
                  </a:moveTo>
                  <a:lnTo>
                    <a:pt x="15"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16" name="Line 578"/>
            <p:cNvSpPr>
              <a:spLocks noChangeAspect="1" noChangeShapeType="1"/>
            </p:cNvSpPr>
            <p:nvPr/>
          </p:nvSpPr>
          <p:spPr bwMode="auto">
            <a:xfrm flipV="1">
              <a:off x="1502"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17" name="Freeform 579"/>
            <p:cNvSpPr>
              <a:spLocks noChangeAspect="1"/>
            </p:cNvSpPr>
            <p:nvPr/>
          </p:nvSpPr>
          <p:spPr bwMode="auto">
            <a:xfrm>
              <a:off x="1520" y="872"/>
              <a:ext cx="22" cy="35"/>
            </a:xfrm>
            <a:custGeom>
              <a:avLst/>
              <a:gdLst>
                <a:gd name="T0" fmla="*/ 0 w 29"/>
                <a:gd name="T1" fmla="*/ 62 h 62"/>
                <a:gd name="T2" fmla="*/ 14 w 29"/>
                <a:gd name="T3" fmla="*/ 28 h 62"/>
                <a:gd name="T4" fmla="*/ 29 w 29"/>
                <a:gd name="T5" fmla="*/ 0 h 62"/>
              </a:gdLst>
              <a:ahLst/>
              <a:cxnLst>
                <a:cxn ang="0">
                  <a:pos x="T0" y="T1"/>
                </a:cxn>
                <a:cxn ang="0">
                  <a:pos x="T2" y="T3"/>
                </a:cxn>
                <a:cxn ang="0">
                  <a:pos x="T4" y="T5"/>
                </a:cxn>
              </a:cxnLst>
              <a:rect l="0" t="0" r="r" b="b"/>
              <a:pathLst>
                <a:path w="29" h="62">
                  <a:moveTo>
                    <a:pt x="0" y="62"/>
                  </a:moveTo>
                  <a:lnTo>
                    <a:pt x="14" y="28"/>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18" name="Line 580"/>
            <p:cNvSpPr>
              <a:spLocks noChangeAspect="1" noChangeShapeType="1"/>
            </p:cNvSpPr>
            <p:nvPr/>
          </p:nvSpPr>
          <p:spPr bwMode="auto">
            <a:xfrm flipV="1">
              <a:off x="1542"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19" name="Line 581"/>
            <p:cNvSpPr>
              <a:spLocks noChangeAspect="1" noChangeShapeType="1"/>
            </p:cNvSpPr>
            <p:nvPr/>
          </p:nvSpPr>
          <p:spPr bwMode="auto">
            <a:xfrm flipV="1">
              <a:off x="1560"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0" name="Freeform 582"/>
            <p:cNvSpPr>
              <a:spLocks noChangeAspect="1"/>
            </p:cNvSpPr>
            <p:nvPr/>
          </p:nvSpPr>
          <p:spPr bwMode="auto">
            <a:xfrm>
              <a:off x="1578" y="769"/>
              <a:ext cx="22" cy="33"/>
            </a:xfrm>
            <a:custGeom>
              <a:avLst/>
              <a:gdLst>
                <a:gd name="T0" fmla="*/ 0 w 29"/>
                <a:gd name="T1" fmla="*/ 58 h 58"/>
                <a:gd name="T2" fmla="*/ 14 w 29"/>
                <a:gd name="T3" fmla="*/ 29 h 58"/>
                <a:gd name="T4" fmla="*/ 29 w 29"/>
                <a:gd name="T5" fmla="*/ 0 h 58"/>
              </a:gdLst>
              <a:ahLst/>
              <a:cxnLst>
                <a:cxn ang="0">
                  <a:pos x="T0" y="T1"/>
                </a:cxn>
                <a:cxn ang="0">
                  <a:pos x="T2" y="T3"/>
                </a:cxn>
                <a:cxn ang="0">
                  <a:pos x="T4" y="T5"/>
                </a:cxn>
              </a:cxnLst>
              <a:rect l="0" t="0" r="r" b="b"/>
              <a:pathLst>
                <a:path w="29" h="58">
                  <a:moveTo>
                    <a:pt x="0" y="58"/>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1" name="Line 583"/>
            <p:cNvSpPr>
              <a:spLocks noChangeAspect="1" noChangeShapeType="1"/>
            </p:cNvSpPr>
            <p:nvPr/>
          </p:nvSpPr>
          <p:spPr bwMode="auto">
            <a:xfrm flipV="1">
              <a:off x="1600"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2" name="Freeform 584"/>
            <p:cNvSpPr>
              <a:spLocks noChangeAspect="1"/>
            </p:cNvSpPr>
            <p:nvPr/>
          </p:nvSpPr>
          <p:spPr bwMode="auto">
            <a:xfrm>
              <a:off x="1618" y="712"/>
              <a:ext cx="21" cy="27"/>
            </a:xfrm>
            <a:custGeom>
              <a:avLst/>
              <a:gdLst>
                <a:gd name="T0" fmla="*/ 0 w 28"/>
                <a:gd name="T1" fmla="*/ 48 h 48"/>
                <a:gd name="T2" fmla="*/ 14 w 28"/>
                <a:gd name="T3" fmla="*/ 24 h 48"/>
                <a:gd name="T4" fmla="*/ 28 w 28"/>
                <a:gd name="T5" fmla="*/ 0 h 48"/>
              </a:gdLst>
              <a:ahLst/>
              <a:cxnLst>
                <a:cxn ang="0">
                  <a:pos x="T0" y="T1"/>
                </a:cxn>
                <a:cxn ang="0">
                  <a:pos x="T2" y="T3"/>
                </a:cxn>
                <a:cxn ang="0">
                  <a:pos x="T4" y="T5"/>
                </a:cxn>
              </a:cxnLst>
              <a:rect l="0" t="0" r="r" b="b"/>
              <a:pathLst>
                <a:path w="28" h="48">
                  <a:moveTo>
                    <a:pt x="0" y="48"/>
                  </a:moveTo>
                  <a:lnTo>
                    <a:pt x="14" y="2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3" name="Freeform 585"/>
            <p:cNvSpPr>
              <a:spLocks noChangeAspect="1"/>
            </p:cNvSpPr>
            <p:nvPr/>
          </p:nvSpPr>
          <p:spPr bwMode="auto">
            <a:xfrm>
              <a:off x="1639" y="686"/>
              <a:ext cx="18" cy="26"/>
            </a:xfrm>
            <a:custGeom>
              <a:avLst/>
              <a:gdLst>
                <a:gd name="T0" fmla="*/ 0 w 24"/>
                <a:gd name="T1" fmla="*/ 47 h 47"/>
                <a:gd name="T2" fmla="*/ 10 w 24"/>
                <a:gd name="T3" fmla="*/ 24 h 47"/>
                <a:gd name="T4" fmla="*/ 24 w 24"/>
                <a:gd name="T5" fmla="*/ 0 h 47"/>
              </a:gdLst>
              <a:ahLst/>
              <a:cxnLst>
                <a:cxn ang="0">
                  <a:pos x="T0" y="T1"/>
                </a:cxn>
                <a:cxn ang="0">
                  <a:pos x="T2" y="T3"/>
                </a:cxn>
                <a:cxn ang="0">
                  <a:pos x="T4" y="T5"/>
                </a:cxn>
              </a:cxnLst>
              <a:rect l="0" t="0" r="r" b="b"/>
              <a:pathLst>
                <a:path w="24" h="47">
                  <a:moveTo>
                    <a:pt x="0" y="47"/>
                  </a:moveTo>
                  <a:lnTo>
                    <a:pt x="10" y="2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4" name="Freeform 586"/>
            <p:cNvSpPr>
              <a:spLocks noChangeAspect="1"/>
            </p:cNvSpPr>
            <p:nvPr/>
          </p:nvSpPr>
          <p:spPr bwMode="auto">
            <a:xfrm>
              <a:off x="1657" y="664"/>
              <a:ext cx="21" cy="22"/>
            </a:xfrm>
            <a:custGeom>
              <a:avLst/>
              <a:gdLst>
                <a:gd name="T0" fmla="*/ 0 w 29"/>
                <a:gd name="T1" fmla="*/ 39 h 39"/>
                <a:gd name="T2" fmla="*/ 15 w 29"/>
                <a:gd name="T3" fmla="*/ 19 h 39"/>
                <a:gd name="T4" fmla="*/ 29 w 29"/>
                <a:gd name="T5" fmla="*/ 0 h 39"/>
              </a:gdLst>
              <a:ahLst/>
              <a:cxnLst>
                <a:cxn ang="0">
                  <a:pos x="T0" y="T1"/>
                </a:cxn>
                <a:cxn ang="0">
                  <a:pos x="T2" y="T3"/>
                </a:cxn>
                <a:cxn ang="0">
                  <a:pos x="T4" y="T5"/>
                </a:cxn>
              </a:cxnLst>
              <a:rect l="0" t="0" r="r" b="b"/>
              <a:pathLst>
                <a:path w="29" h="39">
                  <a:moveTo>
                    <a:pt x="0" y="39"/>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5" name="Freeform 587"/>
            <p:cNvSpPr>
              <a:spLocks noChangeAspect="1"/>
            </p:cNvSpPr>
            <p:nvPr/>
          </p:nvSpPr>
          <p:spPr bwMode="auto">
            <a:xfrm>
              <a:off x="1678" y="643"/>
              <a:ext cx="18" cy="21"/>
            </a:xfrm>
            <a:custGeom>
              <a:avLst/>
              <a:gdLst>
                <a:gd name="T0" fmla="*/ 0 w 24"/>
                <a:gd name="T1" fmla="*/ 38 h 38"/>
                <a:gd name="T2" fmla="*/ 15 w 24"/>
                <a:gd name="T3" fmla="*/ 19 h 38"/>
                <a:gd name="T4" fmla="*/ 24 w 24"/>
                <a:gd name="T5" fmla="*/ 0 h 38"/>
              </a:gdLst>
              <a:ahLst/>
              <a:cxnLst>
                <a:cxn ang="0">
                  <a:pos x="T0" y="T1"/>
                </a:cxn>
                <a:cxn ang="0">
                  <a:pos x="T2" y="T3"/>
                </a:cxn>
                <a:cxn ang="0">
                  <a:pos x="T4" y="T5"/>
                </a:cxn>
              </a:cxnLst>
              <a:rect l="0" t="0" r="r" b="b"/>
              <a:pathLst>
                <a:path w="24" h="38">
                  <a:moveTo>
                    <a:pt x="0" y="38"/>
                  </a:moveTo>
                  <a:lnTo>
                    <a:pt x="15" y="19"/>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6" name="Freeform 588"/>
            <p:cNvSpPr>
              <a:spLocks noChangeAspect="1"/>
            </p:cNvSpPr>
            <p:nvPr/>
          </p:nvSpPr>
          <p:spPr bwMode="auto">
            <a:xfrm>
              <a:off x="1696" y="626"/>
              <a:ext cx="18" cy="17"/>
            </a:xfrm>
            <a:custGeom>
              <a:avLst/>
              <a:gdLst>
                <a:gd name="T0" fmla="*/ 0 w 24"/>
                <a:gd name="T1" fmla="*/ 29 h 29"/>
                <a:gd name="T2" fmla="*/ 10 w 24"/>
                <a:gd name="T3" fmla="*/ 14 h 29"/>
                <a:gd name="T4" fmla="*/ 24 w 24"/>
                <a:gd name="T5" fmla="*/ 0 h 29"/>
              </a:gdLst>
              <a:ahLst/>
              <a:cxnLst>
                <a:cxn ang="0">
                  <a:pos x="T0" y="T1"/>
                </a:cxn>
                <a:cxn ang="0">
                  <a:pos x="T2" y="T3"/>
                </a:cxn>
                <a:cxn ang="0">
                  <a:pos x="T4" y="T5"/>
                </a:cxn>
              </a:cxnLst>
              <a:rect l="0" t="0" r="r" b="b"/>
              <a:pathLst>
                <a:path w="24" h="29">
                  <a:moveTo>
                    <a:pt x="0" y="29"/>
                  </a:moveTo>
                  <a:lnTo>
                    <a:pt x="10" y="1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7" name="Freeform 589"/>
            <p:cNvSpPr>
              <a:spLocks noChangeAspect="1"/>
            </p:cNvSpPr>
            <p:nvPr/>
          </p:nvSpPr>
          <p:spPr bwMode="auto">
            <a:xfrm>
              <a:off x="1714" y="610"/>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8" name="Line 590"/>
            <p:cNvSpPr>
              <a:spLocks noChangeAspect="1" noChangeShapeType="1"/>
            </p:cNvSpPr>
            <p:nvPr/>
          </p:nvSpPr>
          <p:spPr bwMode="auto">
            <a:xfrm flipV="1">
              <a:off x="1736"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9" name="Freeform 591"/>
            <p:cNvSpPr>
              <a:spLocks noChangeAspect="1"/>
            </p:cNvSpPr>
            <p:nvPr/>
          </p:nvSpPr>
          <p:spPr bwMode="auto">
            <a:xfrm>
              <a:off x="1754" y="591"/>
              <a:ext cx="22" cy="8"/>
            </a:xfrm>
            <a:custGeom>
              <a:avLst/>
              <a:gdLst>
                <a:gd name="T0" fmla="*/ 0 w 29"/>
                <a:gd name="T1" fmla="*/ 14 h 14"/>
                <a:gd name="T2" fmla="*/ 14 w 29"/>
                <a:gd name="T3" fmla="*/ 4 h 14"/>
                <a:gd name="T4" fmla="*/ 29 w 29"/>
                <a:gd name="T5" fmla="*/ 0 h 14"/>
              </a:gdLst>
              <a:ahLst/>
              <a:cxnLst>
                <a:cxn ang="0">
                  <a:pos x="T0" y="T1"/>
                </a:cxn>
                <a:cxn ang="0">
                  <a:pos x="T2" y="T3"/>
                </a:cxn>
                <a:cxn ang="0">
                  <a:pos x="T4" y="T5"/>
                </a:cxn>
              </a:cxnLst>
              <a:rect l="0" t="0" r="r" b="b"/>
              <a:pathLst>
                <a:path w="29" h="14">
                  <a:moveTo>
                    <a:pt x="0" y="14"/>
                  </a:moveTo>
                  <a:lnTo>
                    <a:pt x="14" y="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0" name="Freeform 592"/>
            <p:cNvSpPr>
              <a:spLocks noChangeAspect="1"/>
            </p:cNvSpPr>
            <p:nvPr/>
          </p:nvSpPr>
          <p:spPr bwMode="auto">
            <a:xfrm>
              <a:off x="1776" y="586"/>
              <a:ext cx="18" cy="5"/>
            </a:xfrm>
            <a:custGeom>
              <a:avLst/>
              <a:gdLst>
                <a:gd name="T0" fmla="*/ 0 w 24"/>
                <a:gd name="T1" fmla="*/ 10 h 10"/>
                <a:gd name="T2" fmla="*/ 14 w 24"/>
                <a:gd name="T3" fmla="*/ 5 h 10"/>
                <a:gd name="T4" fmla="*/ 24 w 24"/>
                <a:gd name="T5" fmla="*/ 0 h 10"/>
              </a:gdLst>
              <a:ahLst/>
              <a:cxnLst>
                <a:cxn ang="0">
                  <a:pos x="T0" y="T1"/>
                </a:cxn>
                <a:cxn ang="0">
                  <a:pos x="T2" y="T3"/>
                </a:cxn>
                <a:cxn ang="0">
                  <a:pos x="T4" y="T5"/>
                </a:cxn>
              </a:cxnLst>
              <a:rect l="0" t="0" r="r" b="b"/>
              <a:pathLst>
                <a:path w="24" h="10">
                  <a:moveTo>
                    <a:pt x="0" y="10"/>
                  </a:moveTo>
                  <a:lnTo>
                    <a:pt x="14" y="5"/>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1" name="Freeform 593"/>
            <p:cNvSpPr>
              <a:spLocks noChangeAspect="1"/>
            </p:cNvSpPr>
            <p:nvPr/>
          </p:nvSpPr>
          <p:spPr bwMode="auto">
            <a:xfrm>
              <a:off x="1794" y="586"/>
              <a:ext cx="18" cy="0"/>
            </a:xfrm>
            <a:custGeom>
              <a:avLst/>
              <a:gdLst>
                <a:gd name="T0" fmla="*/ 0 w 24"/>
                <a:gd name="T1" fmla="*/ 9 w 24"/>
                <a:gd name="T2" fmla="*/ 24 w 24"/>
              </a:gdLst>
              <a:ahLst/>
              <a:cxnLst>
                <a:cxn ang="0">
                  <a:pos x="T0" y="0"/>
                </a:cxn>
                <a:cxn ang="0">
                  <a:pos x="T1" y="0"/>
                </a:cxn>
                <a:cxn ang="0">
                  <a:pos x="T2" y="0"/>
                </a:cxn>
              </a:cxnLst>
              <a:rect l="0" t="0" r="r" b="b"/>
              <a:pathLst>
                <a:path w="24">
                  <a:moveTo>
                    <a:pt x="0" y="0"/>
                  </a:moveTo>
                  <a:lnTo>
                    <a:pt x="9"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2" name="Freeform 594"/>
            <p:cNvSpPr>
              <a:spLocks noChangeAspect="1"/>
            </p:cNvSpPr>
            <p:nvPr/>
          </p:nvSpPr>
          <p:spPr bwMode="auto">
            <a:xfrm>
              <a:off x="1812" y="586"/>
              <a:ext cx="21" cy="0"/>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3" name="Freeform 595"/>
            <p:cNvSpPr>
              <a:spLocks noChangeAspect="1"/>
            </p:cNvSpPr>
            <p:nvPr/>
          </p:nvSpPr>
          <p:spPr bwMode="auto">
            <a:xfrm>
              <a:off x="1833" y="586"/>
              <a:ext cx="18" cy="5"/>
            </a:xfrm>
            <a:custGeom>
              <a:avLst/>
              <a:gdLst>
                <a:gd name="T0" fmla="*/ 0 w 24"/>
                <a:gd name="T1" fmla="*/ 0 h 10"/>
                <a:gd name="T2" fmla="*/ 10 w 24"/>
                <a:gd name="T3" fmla="*/ 5 h 10"/>
                <a:gd name="T4" fmla="*/ 24 w 24"/>
                <a:gd name="T5" fmla="*/ 10 h 10"/>
              </a:gdLst>
              <a:ahLst/>
              <a:cxnLst>
                <a:cxn ang="0">
                  <a:pos x="T0" y="T1"/>
                </a:cxn>
                <a:cxn ang="0">
                  <a:pos x="T2" y="T3"/>
                </a:cxn>
                <a:cxn ang="0">
                  <a:pos x="T4" y="T5"/>
                </a:cxn>
              </a:cxnLst>
              <a:rect l="0" t="0" r="r" b="b"/>
              <a:pathLst>
                <a:path w="24" h="10">
                  <a:moveTo>
                    <a:pt x="0" y="0"/>
                  </a:moveTo>
                  <a:lnTo>
                    <a:pt x="10" y="5"/>
                  </a:lnTo>
                  <a:lnTo>
                    <a:pt x="24"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4" name="Freeform 596"/>
            <p:cNvSpPr>
              <a:spLocks noChangeAspect="1"/>
            </p:cNvSpPr>
            <p:nvPr/>
          </p:nvSpPr>
          <p:spPr bwMode="auto">
            <a:xfrm>
              <a:off x="1851" y="591"/>
              <a:ext cx="22" cy="8"/>
            </a:xfrm>
            <a:custGeom>
              <a:avLst/>
              <a:gdLst>
                <a:gd name="T0" fmla="*/ 0 w 29"/>
                <a:gd name="T1" fmla="*/ 0 h 14"/>
                <a:gd name="T2" fmla="*/ 15 w 29"/>
                <a:gd name="T3" fmla="*/ 4 h 14"/>
                <a:gd name="T4" fmla="*/ 29 w 29"/>
                <a:gd name="T5" fmla="*/ 14 h 14"/>
              </a:gdLst>
              <a:ahLst/>
              <a:cxnLst>
                <a:cxn ang="0">
                  <a:pos x="T0" y="T1"/>
                </a:cxn>
                <a:cxn ang="0">
                  <a:pos x="T2" y="T3"/>
                </a:cxn>
                <a:cxn ang="0">
                  <a:pos x="T4" y="T5"/>
                </a:cxn>
              </a:cxnLst>
              <a:rect l="0" t="0" r="r" b="b"/>
              <a:pathLst>
                <a:path w="29" h="14">
                  <a:moveTo>
                    <a:pt x="0" y="0"/>
                  </a:moveTo>
                  <a:lnTo>
                    <a:pt x="15" y="4"/>
                  </a:lnTo>
                  <a:lnTo>
                    <a:pt x="29" y="1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5" name="Line 597"/>
            <p:cNvSpPr>
              <a:spLocks noChangeAspect="1" noChangeShapeType="1"/>
            </p:cNvSpPr>
            <p:nvPr/>
          </p:nvSpPr>
          <p:spPr bwMode="auto">
            <a:xfrm>
              <a:off x="1873"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36" name="Freeform 598"/>
            <p:cNvSpPr>
              <a:spLocks noChangeAspect="1"/>
            </p:cNvSpPr>
            <p:nvPr/>
          </p:nvSpPr>
          <p:spPr bwMode="auto">
            <a:xfrm>
              <a:off x="1891" y="610"/>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7" name="Freeform 599"/>
            <p:cNvSpPr>
              <a:spLocks noChangeAspect="1"/>
            </p:cNvSpPr>
            <p:nvPr/>
          </p:nvSpPr>
          <p:spPr bwMode="auto">
            <a:xfrm>
              <a:off x="1913" y="626"/>
              <a:ext cx="18" cy="17"/>
            </a:xfrm>
            <a:custGeom>
              <a:avLst/>
              <a:gdLst>
                <a:gd name="T0" fmla="*/ 0 w 24"/>
                <a:gd name="T1" fmla="*/ 0 h 29"/>
                <a:gd name="T2" fmla="*/ 14 w 24"/>
                <a:gd name="T3" fmla="*/ 14 h 29"/>
                <a:gd name="T4" fmla="*/ 24 w 24"/>
                <a:gd name="T5" fmla="*/ 29 h 29"/>
              </a:gdLst>
              <a:ahLst/>
              <a:cxnLst>
                <a:cxn ang="0">
                  <a:pos x="T0" y="T1"/>
                </a:cxn>
                <a:cxn ang="0">
                  <a:pos x="T2" y="T3"/>
                </a:cxn>
                <a:cxn ang="0">
                  <a:pos x="T4" y="T5"/>
                </a:cxn>
              </a:cxnLst>
              <a:rect l="0" t="0" r="r" b="b"/>
              <a:pathLst>
                <a:path w="24" h="29">
                  <a:moveTo>
                    <a:pt x="0" y="0"/>
                  </a:moveTo>
                  <a:lnTo>
                    <a:pt x="14" y="14"/>
                  </a:lnTo>
                  <a:lnTo>
                    <a:pt x="24"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8" name="Freeform 600"/>
            <p:cNvSpPr>
              <a:spLocks noChangeAspect="1"/>
            </p:cNvSpPr>
            <p:nvPr/>
          </p:nvSpPr>
          <p:spPr bwMode="auto">
            <a:xfrm>
              <a:off x="1931" y="643"/>
              <a:ext cx="18" cy="21"/>
            </a:xfrm>
            <a:custGeom>
              <a:avLst/>
              <a:gdLst>
                <a:gd name="T0" fmla="*/ 0 w 24"/>
                <a:gd name="T1" fmla="*/ 0 h 38"/>
                <a:gd name="T2" fmla="*/ 9 w 24"/>
                <a:gd name="T3" fmla="*/ 19 h 38"/>
                <a:gd name="T4" fmla="*/ 24 w 24"/>
                <a:gd name="T5" fmla="*/ 38 h 38"/>
              </a:gdLst>
              <a:ahLst/>
              <a:cxnLst>
                <a:cxn ang="0">
                  <a:pos x="T0" y="T1"/>
                </a:cxn>
                <a:cxn ang="0">
                  <a:pos x="T2" y="T3"/>
                </a:cxn>
                <a:cxn ang="0">
                  <a:pos x="T4" y="T5"/>
                </a:cxn>
              </a:cxnLst>
              <a:rect l="0" t="0" r="r" b="b"/>
              <a:pathLst>
                <a:path w="24" h="38">
                  <a:moveTo>
                    <a:pt x="0" y="0"/>
                  </a:moveTo>
                  <a:lnTo>
                    <a:pt x="9" y="19"/>
                  </a:lnTo>
                  <a:lnTo>
                    <a:pt x="24" y="3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9" name="Freeform 601"/>
            <p:cNvSpPr>
              <a:spLocks noChangeAspect="1"/>
            </p:cNvSpPr>
            <p:nvPr/>
          </p:nvSpPr>
          <p:spPr bwMode="auto">
            <a:xfrm>
              <a:off x="1949" y="664"/>
              <a:ext cx="21" cy="22"/>
            </a:xfrm>
            <a:custGeom>
              <a:avLst/>
              <a:gdLst>
                <a:gd name="T0" fmla="*/ 0 w 29"/>
                <a:gd name="T1" fmla="*/ 0 h 39"/>
                <a:gd name="T2" fmla="*/ 14 w 29"/>
                <a:gd name="T3" fmla="*/ 19 h 39"/>
                <a:gd name="T4" fmla="*/ 29 w 29"/>
                <a:gd name="T5" fmla="*/ 39 h 39"/>
              </a:gdLst>
              <a:ahLst/>
              <a:cxnLst>
                <a:cxn ang="0">
                  <a:pos x="T0" y="T1"/>
                </a:cxn>
                <a:cxn ang="0">
                  <a:pos x="T2" y="T3"/>
                </a:cxn>
                <a:cxn ang="0">
                  <a:pos x="T4" y="T5"/>
                </a:cxn>
              </a:cxnLst>
              <a:rect l="0" t="0" r="r" b="b"/>
              <a:pathLst>
                <a:path w="29" h="39">
                  <a:moveTo>
                    <a:pt x="0" y="0"/>
                  </a:moveTo>
                  <a:lnTo>
                    <a:pt x="14" y="19"/>
                  </a:lnTo>
                  <a:lnTo>
                    <a:pt x="29" y="3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40" name="Freeform 602"/>
            <p:cNvSpPr>
              <a:spLocks noChangeAspect="1"/>
            </p:cNvSpPr>
            <p:nvPr/>
          </p:nvSpPr>
          <p:spPr bwMode="auto">
            <a:xfrm>
              <a:off x="1970" y="686"/>
              <a:ext cx="18" cy="26"/>
            </a:xfrm>
            <a:custGeom>
              <a:avLst/>
              <a:gdLst>
                <a:gd name="T0" fmla="*/ 0 w 24"/>
                <a:gd name="T1" fmla="*/ 0 h 47"/>
                <a:gd name="T2" fmla="*/ 9 w 24"/>
                <a:gd name="T3" fmla="*/ 24 h 47"/>
                <a:gd name="T4" fmla="*/ 24 w 24"/>
                <a:gd name="T5" fmla="*/ 47 h 47"/>
              </a:gdLst>
              <a:ahLst/>
              <a:cxnLst>
                <a:cxn ang="0">
                  <a:pos x="T0" y="T1"/>
                </a:cxn>
                <a:cxn ang="0">
                  <a:pos x="T2" y="T3"/>
                </a:cxn>
                <a:cxn ang="0">
                  <a:pos x="T4" y="T5"/>
                </a:cxn>
              </a:cxnLst>
              <a:rect l="0" t="0" r="r" b="b"/>
              <a:pathLst>
                <a:path w="24" h="47">
                  <a:moveTo>
                    <a:pt x="0" y="0"/>
                  </a:moveTo>
                  <a:lnTo>
                    <a:pt x="9" y="24"/>
                  </a:lnTo>
                  <a:lnTo>
                    <a:pt x="24" y="4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41" name="Freeform 603"/>
            <p:cNvSpPr>
              <a:spLocks noChangeAspect="1"/>
            </p:cNvSpPr>
            <p:nvPr/>
          </p:nvSpPr>
          <p:spPr bwMode="auto">
            <a:xfrm>
              <a:off x="1988" y="712"/>
              <a:ext cx="21" cy="27"/>
            </a:xfrm>
            <a:custGeom>
              <a:avLst/>
              <a:gdLst>
                <a:gd name="T0" fmla="*/ 0 w 28"/>
                <a:gd name="T1" fmla="*/ 0 h 48"/>
                <a:gd name="T2" fmla="*/ 14 w 28"/>
                <a:gd name="T3" fmla="*/ 24 h 48"/>
                <a:gd name="T4" fmla="*/ 28 w 28"/>
                <a:gd name="T5" fmla="*/ 48 h 48"/>
              </a:gdLst>
              <a:ahLst/>
              <a:cxnLst>
                <a:cxn ang="0">
                  <a:pos x="T0" y="T1"/>
                </a:cxn>
                <a:cxn ang="0">
                  <a:pos x="T2" y="T3"/>
                </a:cxn>
                <a:cxn ang="0">
                  <a:pos x="T4" y="T5"/>
                </a:cxn>
              </a:cxnLst>
              <a:rect l="0" t="0" r="r" b="b"/>
              <a:pathLst>
                <a:path w="28" h="48">
                  <a:moveTo>
                    <a:pt x="0" y="0"/>
                  </a:moveTo>
                  <a:lnTo>
                    <a:pt x="14" y="24"/>
                  </a:lnTo>
                  <a:lnTo>
                    <a:pt x="28"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42" name="Line 604"/>
            <p:cNvSpPr>
              <a:spLocks noChangeAspect="1" noChangeShapeType="1"/>
            </p:cNvSpPr>
            <p:nvPr/>
          </p:nvSpPr>
          <p:spPr bwMode="auto">
            <a:xfrm>
              <a:off x="2009"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43" name="Freeform 605"/>
            <p:cNvSpPr>
              <a:spLocks noChangeAspect="1"/>
            </p:cNvSpPr>
            <p:nvPr/>
          </p:nvSpPr>
          <p:spPr bwMode="auto">
            <a:xfrm>
              <a:off x="2027" y="769"/>
              <a:ext cx="22" cy="33"/>
            </a:xfrm>
            <a:custGeom>
              <a:avLst/>
              <a:gdLst>
                <a:gd name="T0" fmla="*/ 0 w 29"/>
                <a:gd name="T1" fmla="*/ 0 h 58"/>
                <a:gd name="T2" fmla="*/ 15 w 29"/>
                <a:gd name="T3" fmla="*/ 29 h 58"/>
                <a:gd name="T4" fmla="*/ 29 w 29"/>
                <a:gd name="T5" fmla="*/ 58 h 58"/>
              </a:gdLst>
              <a:ahLst/>
              <a:cxnLst>
                <a:cxn ang="0">
                  <a:pos x="T0" y="T1"/>
                </a:cxn>
                <a:cxn ang="0">
                  <a:pos x="T2" y="T3"/>
                </a:cxn>
                <a:cxn ang="0">
                  <a:pos x="T4" y="T5"/>
                </a:cxn>
              </a:cxnLst>
              <a:rect l="0" t="0" r="r" b="b"/>
              <a:pathLst>
                <a:path w="29" h="58">
                  <a:moveTo>
                    <a:pt x="0" y="0"/>
                  </a:moveTo>
                  <a:lnTo>
                    <a:pt x="15"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44" name="Line 606"/>
            <p:cNvSpPr>
              <a:spLocks noChangeAspect="1" noChangeShapeType="1"/>
            </p:cNvSpPr>
            <p:nvPr/>
          </p:nvSpPr>
          <p:spPr bwMode="auto">
            <a:xfrm>
              <a:off x="2049"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45" name="Line 607"/>
            <p:cNvSpPr>
              <a:spLocks noChangeAspect="1" noChangeShapeType="1"/>
            </p:cNvSpPr>
            <p:nvPr/>
          </p:nvSpPr>
          <p:spPr bwMode="auto">
            <a:xfrm>
              <a:off x="2067"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46" name="Freeform 608"/>
            <p:cNvSpPr>
              <a:spLocks noChangeAspect="1"/>
            </p:cNvSpPr>
            <p:nvPr/>
          </p:nvSpPr>
          <p:spPr bwMode="auto">
            <a:xfrm>
              <a:off x="2085" y="872"/>
              <a:ext cx="22" cy="35"/>
            </a:xfrm>
            <a:custGeom>
              <a:avLst/>
              <a:gdLst>
                <a:gd name="T0" fmla="*/ 0 w 29"/>
                <a:gd name="T1" fmla="*/ 0 h 62"/>
                <a:gd name="T2" fmla="*/ 15 w 29"/>
                <a:gd name="T3" fmla="*/ 28 h 62"/>
                <a:gd name="T4" fmla="*/ 29 w 29"/>
                <a:gd name="T5" fmla="*/ 62 h 62"/>
              </a:gdLst>
              <a:ahLst/>
              <a:cxnLst>
                <a:cxn ang="0">
                  <a:pos x="T0" y="T1"/>
                </a:cxn>
                <a:cxn ang="0">
                  <a:pos x="T2" y="T3"/>
                </a:cxn>
                <a:cxn ang="0">
                  <a:pos x="T4" y="T5"/>
                </a:cxn>
              </a:cxnLst>
              <a:rect l="0" t="0" r="r" b="b"/>
              <a:pathLst>
                <a:path w="29" h="62">
                  <a:moveTo>
                    <a:pt x="0" y="0"/>
                  </a:moveTo>
                  <a:lnTo>
                    <a:pt x="15" y="28"/>
                  </a:lnTo>
                  <a:lnTo>
                    <a:pt x="29" y="6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47" name="Line 609"/>
            <p:cNvSpPr>
              <a:spLocks noChangeAspect="1" noChangeShapeType="1"/>
            </p:cNvSpPr>
            <p:nvPr/>
          </p:nvSpPr>
          <p:spPr bwMode="auto">
            <a:xfrm>
              <a:off x="2107"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48" name="Freeform 610"/>
            <p:cNvSpPr>
              <a:spLocks noChangeAspect="1"/>
            </p:cNvSpPr>
            <p:nvPr/>
          </p:nvSpPr>
          <p:spPr bwMode="auto">
            <a:xfrm>
              <a:off x="2125" y="945"/>
              <a:ext cx="22" cy="40"/>
            </a:xfrm>
            <a:custGeom>
              <a:avLst/>
              <a:gdLst>
                <a:gd name="T0" fmla="*/ 0 w 29"/>
                <a:gd name="T1" fmla="*/ 0 h 72"/>
                <a:gd name="T2" fmla="*/ 14 w 29"/>
                <a:gd name="T3" fmla="*/ 34 h 72"/>
                <a:gd name="T4" fmla="*/ 29 w 29"/>
                <a:gd name="T5" fmla="*/ 72 h 72"/>
              </a:gdLst>
              <a:ahLst/>
              <a:cxnLst>
                <a:cxn ang="0">
                  <a:pos x="T0" y="T1"/>
                </a:cxn>
                <a:cxn ang="0">
                  <a:pos x="T2" y="T3"/>
                </a:cxn>
                <a:cxn ang="0">
                  <a:pos x="T4" y="T5"/>
                </a:cxn>
              </a:cxnLst>
              <a:rect l="0" t="0" r="r" b="b"/>
              <a:pathLst>
                <a:path w="29" h="72">
                  <a:moveTo>
                    <a:pt x="0" y="0"/>
                  </a:moveTo>
                  <a:lnTo>
                    <a:pt x="14" y="34"/>
                  </a:lnTo>
                  <a:lnTo>
                    <a:pt x="29"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49" name="Line 611"/>
            <p:cNvSpPr>
              <a:spLocks noChangeAspect="1" noChangeShapeType="1"/>
            </p:cNvSpPr>
            <p:nvPr/>
          </p:nvSpPr>
          <p:spPr bwMode="auto">
            <a:xfrm>
              <a:off x="2147"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50" name="Line 612"/>
            <p:cNvSpPr>
              <a:spLocks noChangeAspect="1" noChangeShapeType="1"/>
            </p:cNvSpPr>
            <p:nvPr/>
          </p:nvSpPr>
          <p:spPr bwMode="auto">
            <a:xfrm>
              <a:off x="2165"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51" name="Freeform 613"/>
            <p:cNvSpPr>
              <a:spLocks noChangeAspect="1"/>
            </p:cNvSpPr>
            <p:nvPr/>
          </p:nvSpPr>
          <p:spPr bwMode="auto">
            <a:xfrm>
              <a:off x="2183" y="1063"/>
              <a:ext cx="21" cy="41"/>
            </a:xfrm>
            <a:custGeom>
              <a:avLst/>
              <a:gdLst>
                <a:gd name="T0" fmla="*/ 0 w 28"/>
                <a:gd name="T1" fmla="*/ 0 h 72"/>
                <a:gd name="T2" fmla="*/ 14 w 28"/>
                <a:gd name="T3" fmla="*/ 34 h 72"/>
                <a:gd name="T4" fmla="*/ 28 w 28"/>
                <a:gd name="T5" fmla="*/ 72 h 72"/>
              </a:gdLst>
              <a:ahLst/>
              <a:cxnLst>
                <a:cxn ang="0">
                  <a:pos x="T0" y="T1"/>
                </a:cxn>
                <a:cxn ang="0">
                  <a:pos x="T2" y="T3"/>
                </a:cxn>
                <a:cxn ang="0">
                  <a:pos x="T4" y="T5"/>
                </a:cxn>
              </a:cxnLst>
              <a:rect l="0" t="0" r="r" b="b"/>
              <a:pathLst>
                <a:path w="28" h="72">
                  <a:moveTo>
                    <a:pt x="0" y="0"/>
                  </a:moveTo>
                  <a:lnTo>
                    <a:pt x="14" y="34"/>
                  </a:lnTo>
                  <a:lnTo>
                    <a:pt x="28"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52" name="Line 614"/>
            <p:cNvSpPr>
              <a:spLocks noChangeAspect="1" noChangeShapeType="1"/>
            </p:cNvSpPr>
            <p:nvPr/>
          </p:nvSpPr>
          <p:spPr bwMode="auto">
            <a:xfrm>
              <a:off x="2204"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53" name="Freeform 615"/>
            <p:cNvSpPr>
              <a:spLocks noChangeAspect="1"/>
            </p:cNvSpPr>
            <p:nvPr/>
          </p:nvSpPr>
          <p:spPr bwMode="auto">
            <a:xfrm>
              <a:off x="2222" y="1144"/>
              <a:ext cx="22"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54" name="Freeform 616"/>
            <p:cNvSpPr>
              <a:spLocks noChangeAspect="1"/>
            </p:cNvSpPr>
            <p:nvPr/>
          </p:nvSpPr>
          <p:spPr bwMode="auto">
            <a:xfrm>
              <a:off x="2244" y="1182"/>
              <a:ext cx="18" cy="40"/>
            </a:xfrm>
            <a:custGeom>
              <a:avLst/>
              <a:gdLst>
                <a:gd name="T0" fmla="*/ 0 w 24"/>
                <a:gd name="T1" fmla="*/ 0 h 72"/>
                <a:gd name="T2" fmla="*/ 10 w 24"/>
                <a:gd name="T3" fmla="*/ 34 h 72"/>
                <a:gd name="T4" fmla="*/ 24 w 24"/>
                <a:gd name="T5" fmla="*/ 72 h 72"/>
              </a:gdLst>
              <a:ahLst/>
              <a:cxnLst>
                <a:cxn ang="0">
                  <a:pos x="T0" y="T1"/>
                </a:cxn>
                <a:cxn ang="0">
                  <a:pos x="T2" y="T3"/>
                </a:cxn>
                <a:cxn ang="0">
                  <a:pos x="T4" y="T5"/>
                </a:cxn>
              </a:cxnLst>
              <a:rect l="0" t="0" r="r" b="b"/>
              <a:pathLst>
                <a:path w="24" h="72">
                  <a:moveTo>
                    <a:pt x="0" y="0"/>
                  </a:moveTo>
                  <a:lnTo>
                    <a:pt x="10" y="34"/>
                  </a:lnTo>
                  <a:lnTo>
                    <a:pt x="24"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55" name="Freeform 617"/>
            <p:cNvSpPr>
              <a:spLocks noChangeAspect="1"/>
            </p:cNvSpPr>
            <p:nvPr/>
          </p:nvSpPr>
          <p:spPr bwMode="auto">
            <a:xfrm>
              <a:off x="2262" y="1222"/>
              <a:ext cx="21"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56" name="Line 618"/>
            <p:cNvSpPr>
              <a:spLocks noChangeAspect="1" noChangeShapeType="1"/>
            </p:cNvSpPr>
            <p:nvPr/>
          </p:nvSpPr>
          <p:spPr bwMode="auto">
            <a:xfrm>
              <a:off x="2283"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57" name="Line 619"/>
            <p:cNvSpPr>
              <a:spLocks noChangeAspect="1" noChangeShapeType="1"/>
            </p:cNvSpPr>
            <p:nvPr/>
          </p:nvSpPr>
          <p:spPr bwMode="auto">
            <a:xfrm>
              <a:off x="2301"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58" name="Freeform 620"/>
            <p:cNvSpPr>
              <a:spLocks noChangeAspect="1"/>
            </p:cNvSpPr>
            <p:nvPr/>
          </p:nvSpPr>
          <p:spPr bwMode="auto">
            <a:xfrm>
              <a:off x="2319" y="1336"/>
              <a:ext cx="22" cy="38"/>
            </a:xfrm>
            <a:custGeom>
              <a:avLst/>
              <a:gdLst>
                <a:gd name="T0" fmla="*/ 0 w 29"/>
                <a:gd name="T1" fmla="*/ 0 h 67"/>
                <a:gd name="T2" fmla="*/ 14 w 29"/>
                <a:gd name="T3" fmla="*/ 33 h 67"/>
                <a:gd name="T4" fmla="*/ 29 w 29"/>
                <a:gd name="T5" fmla="*/ 67 h 67"/>
              </a:gdLst>
              <a:ahLst/>
              <a:cxnLst>
                <a:cxn ang="0">
                  <a:pos x="T0" y="T1"/>
                </a:cxn>
                <a:cxn ang="0">
                  <a:pos x="T2" y="T3"/>
                </a:cxn>
                <a:cxn ang="0">
                  <a:pos x="T4" y="T5"/>
                </a:cxn>
              </a:cxnLst>
              <a:rect l="0" t="0" r="r" b="b"/>
              <a:pathLst>
                <a:path w="29" h="67">
                  <a:moveTo>
                    <a:pt x="0" y="0"/>
                  </a:moveTo>
                  <a:lnTo>
                    <a:pt x="14" y="33"/>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59" name="Line 621"/>
            <p:cNvSpPr>
              <a:spLocks noChangeAspect="1" noChangeShapeType="1"/>
            </p:cNvSpPr>
            <p:nvPr/>
          </p:nvSpPr>
          <p:spPr bwMode="auto">
            <a:xfrm>
              <a:off x="2341"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60" name="Freeform 622"/>
            <p:cNvSpPr>
              <a:spLocks noChangeAspect="1"/>
            </p:cNvSpPr>
            <p:nvPr/>
          </p:nvSpPr>
          <p:spPr bwMode="auto">
            <a:xfrm>
              <a:off x="2359" y="1409"/>
              <a:ext cx="22" cy="32"/>
            </a:xfrm>
            <a:custGeom>
              <a:avLst/>
              <a:gdLst>
                <a:gd name="T0" fmla="*/ 0 w 29"/>
                <a:gd name="T1" fmla="*/ 0 h 58"/>
                <a:gd name="T2" fmla="*/ 14 w 29"/>
                <a:gd name="T3" fmla="*/ 29 h 58"/>
                <a:gd name="T4" fmla="*/ 29 w 29"/>
                <a:gd name="T5" fmla="*/ 58 h 58"/>
              </a:gdLst>
              <a:ahLst/>
              <a:cxnLst>
                <a:cxn ang="0">
                  <a:pos x="T0" y="T1"/>
                </a:cxn>
                <a:cxn ang="0">
                  <a:pos x="T2" y="T3"/>
                </a:cxn>
                <a:cxn ang="0">
                  <a:pos x="T4" y="T5"/>
                </a:cxn>
              </a:cxnLst>
              <a:rect l="0" t="0" r="r" b="b"/>
              <a:pathLst>
                <a:path w="29" h="58">
                  <a:moveTo>
                    <a:pt x="0" y="0"/>
                  </a:moveTo>
                  <a:lnTo>
                    <a:pt x="14"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61" name="Line 623"/>
            <p:cNvSpPr>
              <a:spLocks noChangeAspect="1" noChangeShapeType="1"/>
            </p:cNvSpPr>
            <p:nvPr/>
          </p:nvSpPr>
          <p:spPr bwMode="auto">
            <a:xfrm>
              <a:off x="2381"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62" name="Line 624"/>
            <p:cNvSpPr>
              <a:spLocks noChangeAspect="1" noChangeShapeType="1"/>
            </p:cNvSpPr>
            <p:nvPr/>
          </p:nvSpPr>
          <p:spPr bwMode="auto">
            <a:xfrm>
              <a:off x="2399"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63" name="Freeform 625"/>
            <p:cNvSpPr>
              <a:spLocks noChangeAspect="1"/>
            </p:cNvSpPr>
            <p:nvPr/>
          </p:nvSpPr>
          <p:spPr bwMode="auto">
            <a:xfrm>
              <a:off x="2416" y="1506"/>
              <a:ext cx="22" cy="30"/>
            </a:xfrm>
            <a:custGeom>
              <a:avLst/>
              <a:gdLst>
                <a:gd name="T0" fmla="*/ 0 w 29"/>
                <a:gd name="T1" fmla="*/ 0 h 53"/>
                <a:gd name="T2" fmla="*/ 15 w 29"/>
                <a:gd name="T3" fmla="*/ 29 h 53"/>
                <a:gd name="T4" fmla="*/ 29 w 29"/>
                <a:gd name="T5" fmla="*/ 53 h 53"/>
              </a:gdLst>
              <a:ahLst/>
              <a:cxnLst>
                <a:cxn ang="0">
                  <a:pos x="T0" y="T1"/>
                </a:cxn>
                <a:cxn ang="0">
                  <a:pos x="T2" y="T3"/>
                </a:cxn>
                <a:cxn ang="0">
                  <a:pos x="T4" y="T5"/>
                </a:cxn>
              </a:cxnLst>
              <a:rect l="0" t="0" r="r" b="b"/>
              <a:pathLst>
                <a:path w="29" h="53">
                  <a:moveTo>
                    <a:pt x="0" y="0"/>
                  </a:moveTo>
                  <a:lnTo>
                    <a:pt x="15" y="29"/>
                  </a:lnTo>
                  <a:lnTo>
                    <a:pt x="29" y="5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64" name="Line 626"/>
            <p:cNvSpPr>
              <a:spLocks noChangeAspect="1" noChangeShapeType="1"/>
            </p:cNvSpPr>
            <p:nvPr/>
          </p:nvSpPr>
          <p:spPr bwMode="auto">
            <a:xfrm>
              <a:off x="2438"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65" name="Freeform 627"/>
            <p:cNvSpPr>
              <a:spLocks noChangeAspect="1"/>
            </p:cNvSpPr>
            <p:nvPr/>
          </p:nvSpPr>
          <p:spPr bwMode="auto">
            <a:xfrm>
              <a:off x="2456" y="1566"/>
              <a:ext cx="22" cy="27"/>
            </a:xfrm>
            <a:custGeom>
              <a:avLst/>
              <a:gdLst>
                <a:gd name="T0" fmla="*/ 0 w 29"/>
                <a:gd name="T1" fmla="*/ 0 h 48"/>
                <a:gd name="T2" fmla="*/ 15 w 29"/>
                <a:gd name="T3" fmla="*/ 24 h 48"/>
                <a:gd name="T4" fmla="*/ 29 w 29"/>
                <a:gd name="T5" fmla="*/ 48 h 48"/>
              </a:gdLst>
              <a:ahLst/>
              <a:cxnLst>
                <a:cxn ang="0">
                  <a:pos x="T0" y="T1"/>
                </a:cxn>
                <a:cxn ang="0">
                  <a:pos x="T2" y="T3"/>
                </a:cxn>
                <a:cxn ang="0">
                  <a:pos x="T4" y="T5"/>
                </a:cxn>
              </a:cxnLst>
              <a:rect l="0" t="0" r="r" b="b"/>
              <a:pathLst>
                <a:path w="29" h="48">
                  <a:moveTo>
                    <a:pt x="0" y="0"/>
                  </a:moveTo>
                  <a:lnTo>
                    <a:pt x="15" y="24"/>
                  </a:lnTo>
                  <a:lnTo>
                    <a:pt x="29"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66" name="Line 628"/>
            <p:cNvSpPr>
              <a:spLocks noChangeAspect="1" noChangeShapeType="1"/>
            </p:cNvSpPr>
            <p:nvPr/>
          </p:nvSpPr>
          <p:spPr bwMode="auto">
            <a:xfrm>
              <a:off x="2478"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67" name="Freeform 629"/>
            <p:cNvSpPr>
              <a:spLocks noChangeAspect="1"/>
            </p:cNvSpPr>
            <p:nvPr/>
          </p:nvSpPr>
          <p:spPr bwMode="auto">
            <a:xfrm>
              <a:off x="2496" y="1617"/>
              <a:ext cx="22" cy="24"/>
            </a:xfrm>
            <a:custGeom>
              <a:avLst/>
              <a:gdLst>
                <a:gd name="T0" fmla="*/ 0 w 29"/>
                <a:gd name="T1" fmla="*/ 0 h 43"/>
                <a:gd name="T2" fmla="*/ 14 w 29"/>
                <a:gd name="T3" fmla="*/ 19 h 43"/>
                <a:gd name="T4" fmla="*/ 29 w 29"/>
                <a:gd name="T5" fmla="*/ 43 h 43"/>
              </a:gdLst>
              <a:ahLst/>
              <a:cxnLst>
                <a:cxn ang="0">
                  <a:pos x="T0" y="T1"/>
                </a:cxn>
                <a:cxn ang="0">
                  <a:pos x="T2" y="T3"/>
                </a:cxn>
                <a:cxn ang="0">
                  <a:pos x="T4" y="T5"/>
                </a:cxn>
              </a:cxnLst>
              <a:rect l="0" t="0" r="r" b="b"/>
              <a:pathLst>
                <a:path w="29" h="43">
                  <a:moveTo>
                    <a:pt x="0" y="0"/>
                  </a:moveTo>
                  <a:lnTo>
                    <a:pt x="14" y="19"/>
                  </a:lnTo>
                  <a:lnTo>
                    <a:pt x="29" y="4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68" name="Line 630"/>
            <p:cNvSpPr>
              <a:spLocks noChangeAspect="1" noChangeShapeType="1"/>
            </p:cNvSpPr>
            <p:nvPr/>
          </p:nvSpPr>
          <p:spPr bwMode="auto">
            <a:xfrm>
              <a:off x="2518"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69" name="Line 631"/>
            <p:cNvSpPr>
              <a:spLocks noChangeAspect="1" noChangeShapeType="1"/>
            </p:cNvSpPr>
            <p:nvPr/>
          </p:nvSpPr>
          <p:spPr bwMode="auto">
            <a:xfrm>
              <a:off x="2536"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70" name="Freeform 632"/>
            <p:cNvSpPr>
              <a:spLocks noChangeAspect="1"/>
            </p:cNvSpPr>
            <p:nvPr/>
          </p:nvSpPr>
          <p:spPr bwMode="auto">
            <a:xfrm>
              <a:off x="2554" y="1686"/>
              <a:ext cx="21" cy="20"/>
            </a:xfrm>
            <a:custGeom>
              <a:avLst/>
              <a:gdLst>
                <a:gd name="T0" fmla="*/ 0 w 29"/>
                <a:gd name="T1" fmla="*/ 0 h 34"/>
                <a:gd name="T2" fmla="*/ 14 w 29"/>
                <a:gd name="T3" fmla="*/ 20 h 34"/>
                <a:gd name="T4" fmla="*/ 29 w 29"/>
                <a:gd name="T5" fmla="*/ 34 h 34"/>
              </a:gdLst>
              <a:ahLst/>
              <a:cxnLst>
                <a:cxn ang="0">
                  <a:pos x="T0" y="T1"/>
                </a:cxn>
                <a:cxn ang="0">
                  <a:pos x="T2" y="T3"/>
                </a:cxn>
                <a:cxn ang="0">
                  <a:pos x="T4" y="T5"/>
                </a:cxn>
              </a:cxnLst>
              <a:rect l="0" t="0" r="r" b="b"/>
              <a:pathLst>
                <a:path w="29" h="34">
                  <a:moveTo>
                    <a:pt x="0" y="0"/>
                  </a:moveTo>
                  <a:lnTo>
                    <a:pt x="14" y="20"/>
                  </a:lnTo>
                  <a:lnTo>
                    <a:pt x="29" y="3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71" name="Line 633"/>
            <p:cNvSpPr>
              <a:spLocks noChangeAspect="1" noChangeShapeType="1"/>
            </p:cNvSpPr>
            <p:nvPr/>
          </p:nvSpPr>
          <p:spPr bwMode="auto">
            <a:xfrm>
              <a:off x="2575"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72" name="Freeform 634"/>
            <p:cNvSpPr>
              <a:spLocks noChangeAspect="1"/>
            </p:cNvSpPr>
            <p:nvPr/>
          </p:nvSpPr>
          <p:spPr bwMode="auto">
            <a:xfrm>
              <a:off x="2593" y="1725"/>
              <a:ext cx="21" cy="15"/>
            </a:xfrm>
            <a:custGeom>
              <a:avLst/>
              <a:gdLst>
                <a:gd name="T0" fmla="*/ 0 w 28"/>
                <a:gd name="T1" fmla="*/ 0 h 28"/>
                <a:gd name="T2" fmla="*/ 14 w 28"/>
                <a:gd name="T3" fmla="*/ 14 h 28"/>
                <a:gd name="T4" fmla="*/ 28 w 28"/>
                <a:gd name="T5" fmla="*/ 28 h 28"/>
              </a:gdLst>
              <a:ahLst/>
              <a:cxnLst>
                <a:cxn ang="0">
                  <a:pos x="T0" y="T1"/>
                </a:cxn>
                <a:cxn ang="0">
                  <a:pos x="T2" y="T3"/>
                </a:cxn>
                <a:cxn ang="0">
                  <a:pos x="T4" y="T5"/>
                </a:cxn>
              </a:cxnLst>
              <a:rect l="0" t="0" r="r" b="b"/>
              <a:pathLst>
                <a:path w="28" h="28">
                  <a:moveTo>
                    <a:pt x="0" y="0"/>
                  </a:moveTo>
                  <a:lnTo>
                    <a:pt x="14" y="14"/>
                  </a:lnTo>
                  <a:lnTo>
                    <a:pt x="28" y="2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73" name="Line 635"/>
            <p:cNvSpPr>
              <a:spLocks noChangeAspect="1" noChangeShapeType="1"/>
            </p:cNvSpPr>
            <p:nvPr/>
          </p:nvSpPr>
          <p:spPr bwMode="auto">
            <a:xfrm>
              <a:off x="2614"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74" name="Freeform 636"/>
            <p:cNvSpPr>
              <a:spLocks noChangeAspect="1"/>
            </p:cNvSpPr>
            <p:nvPr/>
          </p:nvSpPr>
          <p:spPr bwMode="auto">
            <a:xfrm>
              <a:off x="2632" y="1757"/>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75" name="Line 637"/>
            <p:cNvSpPr>
              <a:spLocks noChangeAspect="1" noChangeShapeType="1"/>
            </p:cNvSpPr>
            <p:nvPr/>
          </p:nvSpPr>
          <p:spPr bwMode="auto">
            <a:xfrm>
              <a:off x="2654"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76" name="Line 638"/>
            <p:cNvSpPr>
              <a:spLocks noChangeAspect="1" noChangeShapeType="1"/>
            </p:cNvSpPr>
            <p:nvPr/>
          </p:nvSpPr>
          <p:spPr bwMode="auto">
            <a:xfrm>
              <a:off x="2672"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77" name="Freeform 639"/>
            <p:cNvSpPr>
              <a:spLocks noChangeAspect="1"/>
            </p:cNvSpPr>
            <p:nvPr/>
          </p:nvSpPr>
          <p:spPr bwMode="auto">
            <a:xfrm>
              <a:off x="2690" y="1797"/>
              <a:ext cx="22" cy="11"/>
            </a:xfrm>
            <a:custGeom>
              <a:avLst/>
              <a:gdLst>
                <a:gd name="T0" fmla="*/ 0 w 29"/>
                <a:gd name="T1" fmla="*/ 0 h 19"/>
                <a:gd name="T2" fmla="*/ 14 w 29"/>
                <a:gd name="T3" fmla="*/ 10 h 19"/>
                <a:gd name="T4" fmla="*/ 29 w 29"/>
                <a:gd name="T5" fmla="*/ 19 h 19"/>
              </a:gdLst>
              <a:ahLst/>
              <a:cxnLst>
                <a:cxn ang="0">
                  <a:pos x="T0" y="T1"/>
                </a:cxn>
                <a:cxn ang="0">
                  <a:pos x="T2" y="T3"/>
                </a:cxn>
                <a:cxn ang="0">
                  <a:pos x="T4" y="T5"/>
                </a:cxn>
              </a:cxnLst>
              <a:rect l="0" t="0" r="r" b="b"/>
              <a:pathLst>
                <a:path w="29" h="19">
                  <a:moveTo>
                    <a:pt x="0" y="0"/>
                  </a:moveTo>
                  <a:lnTo>
                    <a:pt x="14" y="10"/>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78" name="Line 640"/>
            <p:cNvSpPr>
              <a:spLocks noChangeAspect="1" noChangeShapeType="1"/>
            </p:cNvSpPr>
            <p:nvPr/>
          </p:nvSpPr>
          <p:spPr bwMode="auto">
            <a:xfrm>
              <a:off x="2712"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79" name="Freeform 641"/>
            <p:cNvSpPr>
              <a:spLocks noChangeAspect="1"/>
            </p:cNvSpPr>
            <p:nvPr/>
          </p:nvSpPr>
          <p:spPr bwMode="auto">
            <a:xfrm>
              <a:off x="2730" y="1819"/>
              <a:ext cx="22" cy="11"/>
            </a:xfrm>
            <a:custGeom>
              <a:avLst/>
              <a:gdLst>
                <a:gd name="T0" fmla="*/ 0 w 29"/>
                <a:gd name="T1" fmla="*/ 0 h 19"/>
                <a:gd name="T2" fmla="*/ 14 w 29"/>
                <a:gd name="T3" fmla="*/ 9 h 19"/>
                <a:gd name="T4" fmla="*/ 29 w 29"/>
                <a:gd name="T5" fmla="*/ 19 h 19"/>
              </a:gdLst>
              <a:ahLst/>
              <a:cxnLst>
                <a:cxn ang="0">
                  <a:pos x="T0" y="T1"/>
                </a:cxn>
                <a:cxn ang="0">
                  <a:pos x="T2" y="T3"/>
                </a:cxn>
                <a:cxn ang="0">
                  <a:pos x="T4" y="T5"/>
                </a:cxn>
              </a:cxnLst>
              <a:rect l="0" t="0" r="r" b="b"/>
              <a:pathLst>
                <a:path w="29" h="19">
                  <a:moveTo>
                    <a:pt x="0" y="0"/>
                  </a:moveTo>
                  <a:lnTo>
                    <a:pt x="14" y="9"/>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80" name="Line 642"/>
            <p:cNvSpPr>
              <a:spLocks noChangeAspect="1" noChangeShapeType="1"/>
            </p:cNvSpPr>
            <p:nvPr/>
          </p:nvSpPr>
          <p:spPr bwMode="auto">
            <a:xfrm>
              <a:off x="2752"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81" name="Line 643"/>
            <p:cNvSpPr>
              <a:spLocks noChangeAspect="1" noChangeShapeType="1"/>
            </p:cNvSpPr>
            <p:nvPr/>
          </p:nvSpPr>
          <p:spPr bwMode="auto">
            <a:xfrm>
              <a:off x="2770"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82" name="Freeform 644"/>
            <p:cNvSpPr>
              <a:spLocks noChangeAspect="1"/>
            </p:cNvSpPr>
            <p:nvPr/>
          </p:nvSpPr>
          <p:spPr bwMode="auto">
            <a:xfrm>
              <a:off x="2788" y="1846"/>
              <a:ext cx="21" cy="5"/>
            </a:xfrm>
            <a:custGeom>
              <a:avLst/>
              <a:gdLst>
                <a:gd name="T0" fmla="*/ 0 w 28"/>
                <a:gd name="T1" fmla="*/ 0 h 9"/>
                <a:gd name="T2" fmla="*/ 14 w 28"/>
                <a:gd name="T3" fmla="*/ 4 h 9"/>
                <a:gd name="T4" fmla="*/ 28 w 28"/>
                <a:gd name="T5" fmla="*/ 9 h 9"/>
              </a:gdLst>
              <a:ahLst/>
              <a:cxnLst>
                <a:cxn ang="0">
                  <a:pos x="T0" y="T1"/>
                </a:cxn>
                <a:cxn ang="0">
                  <a:pos x="T2" y="T3"/>
                </a:cxn>
                <a:cxn ang="0">
                  <a:pos x="T4" y="T5"/>
                </a:cxn>
              </a:cxnLst>
              <a:rect l="0" t="0" r="r" b="b"/>
              <a:pathLst>
                <a:path w="28" h="9">
                  <a:moveTo>
                    <a:pt x="0" y="0"/>
                  </a:moveTo>
                  <a:lnTo>
                    <a:pt x="14" y="4"/>
                  </a:lnTo>
                  <a:lnTo>
                    <a:pt x="28"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83" name="Line 645"/>
            <p:cNvSpPr>
              <a:spLocks noChangeAspect="1" noChangeShapeType="1"/>
            </p:cNvSpPr>
            <p:nvPr/>
          </p:nvSpPr>
          <p:spPr bwMode="auto">
            <a:xfrm>
              <a:off x="2809"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84" name="Freeform 646"/>
            <p:cNvSpPr>
              <a:spLocks noChangeAspect="1"/>
            </p:cNvSpPr>
            <p:nvPr/>
          </p:nvSpPr>
          <p:spPr bwMode="auto">
            <a:xfrm>
              <a:off x="2827" y="1857"/>
              <a:ext cx="22" cy="5"/>
            </a:xfrm>
            <a:custGeom>
              <a:avLst/>
              <a:gdLst>
                <a:gd name="T0" fmla="*/ 0 w 29"/>
                <a:gd name="T1" fmla="*/ 0 h 9"/>
                <a:gd name="T2" fmla="*/ 15 w 29"/>
                <a:gd name="T3" fmla="*/ 5 h 9"/>
                <a:gd name="T4" fmla="*/ 29 w 29"/>
                <a:gd name="T5" fmla="*/ 9 h 9"/>
              </a:gdLst>
              <a:ahLst/>
              <a:cxnLst>
                <a:cxn ang="0">
                  <a:pos x="T0" y="T1"/>
                </a:cxn>
                <a:cxn ang="0">
                  <a:pos x="T2" y="T3"/>
                </a:cxn>
                <a:cxn ang="0">
                  <a:pos x="T4" y="T5"/>
                </a:cxn>
              </a:cxnLst>
              <a:rect l="0" t="0" r="r" b="b"/>
              <a:pathLst>
                <a:path w="29" h="9">
                  <a:moveTo>
                    <a:pt x="0" y="0"/>
                  </a:moveTo>
                  <a:lnTo>
                    <a:pt x="15" y="5"/>
                  </a:lnTo>
                  <a:lnTo>
                    <a:pt x="29"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85" name="Line 647"/>
            <p:cNvSpPr>
              <a:spLocks noChangeAspect="1" noChangeShapeType="1"/>
            </p:cNvSpPr>
            <p:nvPr/>
          </p:nvSpPr>
          <p:spPr bwMode="auto">
            <a:xfrm>
              <a:off x="2849"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86" name="Freeform 648"/>
            <p:cNvSpPr>
              <a:spLocks noChangeAspect="1"/>
            </p:cNvSpPr>
            <p:nvPr/>
          </p:nvSpPr>
          <p:spPr bwMode="auto">
            <a:xfrm>
              <a:off x="2867" y="1868"/>
              <a:ext cx="21" cy="5"/>
            </a:xfrm>
            <a:custGeom>
              <a:avLst/>
              <a:gdLst>
                <a:gd name="T0" fmla="*/ 0 w 29"/>
                <a:gd name="T1" fmla="*/ 0 h 10"/>
                <a:gd name="T2" fmla="*/ 14 w 29"/>
                <a:gd name="T3" fmla="*/ 5 h 10"/>
                <a:gd name="T4" fmla="*/ 29 w 29"/>
                <a:gd name="T5" fmla="*/ 10 h 10"/>
              </a:gdLst>
              <a:ahLst/>
              <a:cxnLst>
                <a:cxn ang="0">
                  <a:pos x="T0" y="T1"/>
                </a:cxn>
                <a:cxn ang="0">
                  <a:pos x="T2" y="T3"/>
                </a:cxn>
                <a:cxn ang="0">
                  <a:pos x="T4" y="T5"/>
                </a:cxn>
              </a:cxnLst>
              <a:rect l="0" t="0" r="r" b="b"/>
              <a:pathLst>
                <a:path w="29" h="10">
                  <a:moveTo>
                    <a:pt x="0" y="0"/>
                  </a:moveTo>
                  <a:lnTo>
                    <a:pt x="14" y="5"/>
                  </a:lnTo>
                  <a:lnTo>
                    <a:pt x="29"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87" name="Line 649"/>
            <p:cNvSpPr>
              <a:spLocks noChangeAspect="1" noChangeShapeType="1"/>
            </p:cNvSpPr>
            <p:nvPr/>
          </p:nvSpPr>
          <p:spPr bwMode="auto">
            <a:xfrm>
              <a:off x="2888"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88" name="Line 650"/>
            <p:cNvSpPr>
              <a:spLocks noChangeAspect="1" noChangeShapeType="1"/>
            </p:cNvSpPr>
            <p:nvPr/>
          </p:nvSpPr>
          <p:spPr bwMode="auto">
            <a:xfrm>
              <a:off x="2906"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89" name="Freeform 651"/>
            <p:cNvSpPr>
              <a:spLocks noChangeAspect="1"/>
            </p:cNvSpPr>
            <p:nvPr/>
          </p:nvSpPr>
          <p:spPr bwMode="auto">
            <a:xfrm>
              <a:off x="2924" y="1881"/>
              <a:ext cx="22" cy="3"/>
            </a:xfrm>
            <a:custGeom>
              <a:avLst/>
              <a:gdLst>
                <a:gd name="T0" fmla="*/ 0 w 29"/>
                <a:gd name="T1" fmla="*/ 0 h 5"/>
                <a:gd name="T2" fmla="*/ 14 w 29"/>
                <a:gd name="T3" fmla="*/ 5 h 5"/>
                <a:gd name="T4" fmla="*/ 29 w 29"/>
                <a:gd name="T5" fmla="*/ 5 h 5"/>
              </a:gdLst>
              <a:ahLst/>
              <a:cxnLst>
                <a:cxn ang="0">
                  <a:pos x="T0" y="T1"/>
                </a:cxn>
                <a:cxn ang="0">
                  <a:pos x="T2" y="T3"/>
                </a:cxn>
                <a:cxn ang="0">
                  <a:pos x="T4" y="T5"/>
                </a:cxn>
              </a:cxnLst>
              <a:rect l="0" t="0" r="r" b="b"/>
              <a:pathLst>
                <a:path w="29" h="5">
                  <a:moveTo>
                    <a:pt x="0" y="0"/>
                  </a:moveTo>
                  <a:lnTo>
                    <a:pt x="14"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90" name="Line 652"/>
            <p:cNvSpPr>
              <a:spLocks noChangeAspect="1" noChangeShapeType="1"/>
            </p:cNvSpPr>
            <p:nvPr/>
          </p:nvSpPr>
          <p:spPr bwMode="auto">
            <a:xfrm>
              <a:off x="2946"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91" name="Freeform 653"/>
            <p:cNvSpPr>
              <a:spLocks noChangeAspect="1"/>
            </p:cNvSpPr>
            <p:nvPr/>
          </p:nvSpPr>
          <p:spPr bwMode="auto">
            <a:xfrm>
              <a:off x="2964" y="1887"/>
              <a:ext cx="21" cy="2"/>
            </a:xfrm>
            <a:custGeom>
              <a:avLst/>
              <a:gdLst>
                <a:gd name="T0" fmla="*/ 0 w 28"/>
                <a:gd name="T1" fmla="*/ 0 h 4"/>
                <a:gd name="T2" fmla="*/ 14 w 28"/>
                <a:gd name="T3" fmla="*/ 4 h 4"/>
                <a:gd name="T4" fmla="*/ 28 w 28"/>
                <a:gd name="T5" fmla="*/ 4 h 4"/>
              </a:gdLst>
              <a:ahLst/>
              <a:cxnLst>
                <a:cxn ang="0">
                  <a:pos x="T0" y="T1"/>
                </a:cxn>
                <a:cxn ang="0">
                  <a:pos x="T2" y="T3"/>
                </a:cxn>
                <a:cxn ang="0">
                  <a:pos x="T4" y="T5"/>
                </a:cxn>
              </a:cxnLst>
              <a:rect l="0" t="0" r="r" b="b"/>
              <a:pathLst>
                <a:path w="28" h="4">
                  <a:moveTo>
                    <a:pt x="0" y="0"/>
                  </a:moveTo>
                  <a:lnTo>
                    <a:pt x="14" y="4"/>
                  </a:lnTo>
                  <a:lnTo>
                    <a:pt x="28"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92" name="Line 654"/>
            <p:cNvSpPr>
              <a:spLocks noChangeAspect="1" noChangeShapeType="1"/>
            </p:cNvSpPr>
            <p:nvPr/>
          </p:nvSpPr>
          <p:spPr bwMode="auto">
            <a:xfrm>
              <a:off x="2985"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93" name="Line 655"/>
            <p:cNvSpPr>
              <a:spLocks noChangeAspect="1" noChangeShapeType="1"/>
            </p:cNvSpPr>
            <p:nvPr/>
          </p:nvSpPr>
          <p:spPr bwMode="auto">
            <a:xfrm>
              <a:off x="3003"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94" name="Freeform 656"/>
            <p:cNvSpPr>
              <a:spLocks noChangeAspect="1"/>
            </p:cNvSpPr>
            <p:nvPr/>
          </p:nvSpPr>
          <p:spPr bwMode="auto">
            <a:xfrm>
              <a:off x="3021" y="1892"/>
              <a:ext cx="22" cy="3"/>
            </a:xfrm>
            <a:custGeom>
              <a:avLst/>
              <a:gdLst>
                <a:gd name="T0" fmla="*/ 0 w 29"/>
                <a:gd name="T1" fmla="*/ 0 h 5"/>
                <a:gd name="T2" fmla="*/ 15 w 29"/>
                <a:gd name="T3" fmla="*/ 5 h 5"/>
                <a:gd name="T4" fmla="*/ 29 w 29"/>
                <a:gd name="T5" fmla="*/ 5 h 5"/>
              </a:gdLst>
              <a:ahLst/>
              <a:cxnLst>
                <a:cxn ang="0">
                  <a:pos x="T0" y="T1"/>
                </a:cxn>
                <a:cxn ang="0">
                  <a:pos x="T2" y="T3"/>
                </a:cxn>
                <a:cxn ang="0">
                  <a:pos x="T4" y="T5"/>
                </a:cxn>
              </a:cxnLst>
              <a:rect l="0" t="0" r="r" b="b"/>
              <a:pathLst>
                <a:path w="29" h="5">
                  <a:moveTo>
                    <a:pt x="0" y="0"/>
                  </a:moveTo>
                  <a:lnTo>
                    <a:pt x="15"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95" name="Line 657"/>
            <p:cNvSpPr>
              <a:spLocks noChangeAspect="1" noChangeShapeType="1"/>
            </p:cNvSpPr>
            <p:nvPr/>
          </p:nvSpPr>
          <p:spPr bwMode="auto">
            <a:xfrm>
              <a:off x="3043"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96" name="Freeform 658"/>
            <p:cNvSpPr>
              <a:spLocks noChangeAspect="1"/>
            </p:cNvSpPr>
            <p:nvPr/>
          </p:nvSpPr>
          <p:spPr bwMode="auto">
            <a:xfrm>
              <a:off x="3061" y="1895"/>
              <a:ext cx="22" cy="2"/>
            </a:xfrm>
            <a:custGeom>
              <a:avLst/>
              <a:gdLst>
                <a:gd name="T0" fmla="*/ 0 w 29"/>
                <a:gd name="T1" fmla="*/ 0 h 5"/>
                <a:gd name="T2" fmla="*/ 15 w 29"/>
                <a:gd name="T3" fmla="*/ 0 h 5"/>
                <a:gd name="T4" fmla="*/ 29 w 29"/>
                <a:gd name="T5" fmla="*/ 5 h 5"/>
              </a:gdLst>
              <a:ahLst/>
              <a:cxnLst>
                <a:cxn ang="0">
                  <a:pos x="T0" y="T1"/>
                </a:cxn>
                <a:cxn ang="0">
                  <a:pos x="T2" y="T3"/>
                </a:cxn>
                <a:cxn ang="0">
                  <a:pos x="T4" y="T5"/>
                </a:cxn>
              </a:cxnLst>
              <a:rect l="0" t="0" r="r" b="b"/>
              <a:pathLst>
                <a:path w="29" h="5">
                  <a:moveTo>
                    <a:pt x="0" y="0"/>
                  </a:moveTo>
                  <a:lnTo>
                    <a:pt x="15" y="0"/>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97" name="Line 659"/>
            <p:cNvSpPr>
              <a:spLocks noChangeAspect="1" noChangeShapeType="1"/>
            </p:cNvSpPr>
            <p:nvPr/>
          </p:nvSpPr>
          <p:spPr bwMode="auto">
            <a:xfrm>
              <a:off x="308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98" name="Freeform 660"/>
            <p:cNvSpPr>
              <a:spLocks noChangeAspect="1"/>
            </p:cNvSpPr>
            <p:nvPr/>
          </p:nvSpPr>
          <p:spPr bwMode="auto">
            <a:xfrm>
              <a:off x="3101" y="1897"/>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99" name="Line 661"/>
            <p:cNvSpPr>
              <a:spLocks noChangeAspect="1" noChangeShapeType="1"/>
            </p:cNvSpPr>
            <p:nvPr/>
          </p:nvSpPr>
          <p:spPr bwMode="auto">
            <a:xfrm>
              <a:off x="312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00" name="Freeform 662"/>
            <p:cNvSpPr>
              <a:spLocks noChangeAspect="1"/>
            </p:cNvSpPr>
            <p:nvPr/>
          </p:nvSpPr>
          <p:spPr bwMode="auto">
            <a:xfrm>
              <a:off x="3141" y="1897"/>
              <a:ext cx="18" cy="3"/>
            </a:xfrm>
            <a:custGeom>
              <a:avLst/>
              <a:gdLst>
                <a:gd name="T0" fmla="*/ 0 w 24"/>
                <a:gd name="T1" fmla="*/ 0 h 5"/>
                <a:gd name="T2" fmla="*/ 9 w 24"/>
                <a:gd name="T3" fmla="*/ 0 h 5"/>
                <a:gd name="T4" fmla="*/ 24 w 24"/>
                <a:gd name="T5" fmla="*/ 5 h 5"/>
              </a:gdLst>
              <a:ahLst/>
              <a:cxnLst>
                <a:cxn ang="0">
                  <a:pos x="T0" y="T1"/>
                </a:cxn>
                <a:cxn ang="0">
                  <a:pos x="T2" y="T3"/>
                </a:cxn>
                <a:cxn ang="0">
                  <a:pos x="T4" y="T5"/>
                </a:cxn>
              </a:cxnLst>
              <a:rect l="0" t="0" r="r" b="b"/>
              <a:pathLst>
                <a:path w="24" h="5">
                  <a:moveTo>
                    <a:pt x="0" y="0"/>
                  </a:moveTo>
                  <a:lnTo>
                    <a:pt x="9" y="0"/>
                  </a:lnTo>
                  <a:lnTo>
                    <a:pt x="24"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01" name="Freeform 663"/>
            <p:cNvSpPr>
              <a:spLocks noChangeAspect="1"/>
            </p:cNvSpPr>
            <p:nvPr/>
          </p:nvSpPr>
          <p:spPr bwMode="auto">
            <a:xfrm>
              <a:off x="3159"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02" name="Line 664"/>
            <p:cNvSpPr>
              <a:spLocks noChangeAspect="1" noChangeShapeType="1"/>
            </p:cNvSpPr>
            <p:nvPr/>
          </p:nvSpPr>
          <p:spPr bwMode="auto">
            <a:xfrm>
              <a:off x="318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03" name="Freeform 665"/>
            <p:cNvSpPr>
              <a:spLocks noChangeAspect="1"/>
            </p:cNvSpPr>
            <p:nvPr/>
          </p:nvSpPr>
          <p:spPr bwMode="auto">
            <a:xfrm>
              <a:off x="3198" y="1900"/>
              <a:ext cx="21"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04" name="Line 666"/>
            <p:cNvSpPr>
              <a:spLocks noChangeAspect="1" noChangeShapeType="1"/>
            </p:cNvSpPr>
            <p:nvPr/>
          </p:nvSpPr>
          <p:spPr bwMode="auto">
            <a:xfrm>
              <a:off x="321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05" name="Line 667"/>
            <p:cNvSpPr>
              <a:spLocks noChangeAspect="1" noChangeShapeType="1"/>
            </p:cNvSpPr>
            <p:nvPr/>
          </p:nvSpPr>
          <p:spPr bwMode="auto">
            <a:xfrm>
              <a:off x="3237"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06" name="Freeform 668"/>
            <p:cNvSpPr>
              <a:spLocks noChangeAspect="1"/>
            </p:cNvSpPr>
            <p:nvPr/>
          </p:nvSpPr>
          <p:spPr bwMode="auto">
            <a:xfrm>
              <a:off x="3255" y="1900"/>
              <a:ext cx="22" cy="2"/>
            </a:xfrm>
            <a:custGeom>
              <a:avLst/>
              <a:gdLst>
                <a:gd name="T0" fmla="*/ 0 w 29"/>
                <a:gd name="T1" fmla="*/ 0 h 4"/>
                <a:gd name="T2" fmla="*/ 15 w 29"/>
                <a:gd name="T3" fmla="*/ 0 h 4"/>
                <a:gd name="T4" fmla="*/ 29 w 29"/>
                <a:gd name="T5" fmla="*/ 4 h 4"/>
              </a:gdLst>
              <a:ahLst/>
              <a:cxnLst>
                <a:cxn ang="0">
                  <a:pos x="T0" y="T1"/>
                </a:cxn>
                <a:cxn ang="0">
                  <a:pos x="T2" y="T3"/>
                </a:cxn>
                <a:cxn ang="0">
                  <a:pos x="T4" y="T5"/>
                </a:cxn>
              </a:cxnLst>
              <a:rect l="0" t="0" r="r" b="b"/>
              <a:pathLst>
                <a:path w="29" h="4">
                  <a:moveTo>
                    <a:pt x="0" y="0"/>
                  </a:moveTo>
                  <a:lnTo>
                    <a:pt x="15" y="0"/>
                  </a:lnTo>
                  <a:lnTo>
                    <a:pt x="29"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07" name="Line 669"/>
            <p:cNvSpPr>
              <a:spLocks noChangeAspect="1" noChangeShapeType="1"/>
            </p:cNvSpPr>
            <p:nvPr/>
          </p:nvSpPr>
          <p:spPr bwMode="auto">
            <a:xfrm>
              <a:off x="327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08" name="Freeform 670"/>
            <p:cNvSpPr>
              <a:spLocks noChangeAspect="1"/>
            </p:cNvSpPr>
            <p:nvPr/>
          </p:nvSpPr>
          <p:spPr bwMode="auto">
            <a:xfrm>
              <a:off x="3295" y="1902"/>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09" name="Line 671"/>
            <p:cNvSpPr>
              <a:spLocks noChangeAspect="1" noChangeShapeType="1"/>
            </p:cNvSpPr>
            <p:nvPr/>
          </p:nvSpPr>
          <p:spPr bwMode="auto">
            <a:xfrm>
              <a:off x="331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10" name="Freeform 672"/>
            <p:cNvSpPr>
              <a:spLocks noChangeAspect="1"/>
            </p:cNvSpPr>
            <p:nvPr/>
          </p:nvSpPr>
          <p:spPr bwMode="auto">
            <a:xfrm>
              <a:off x="3335"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11" name="Line 673"/>
            <p:cNvSpPr>
              <a:spLocks noChangeAspect="1" noChangeShapeType="1"/>
            </p:cNvSpPr>
            <p:nvPr/>
          </p:nvSpPr>
          <p:spPr bwMode="auto">
            <a:xfrm>
              <a:off x="3356"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12" name="Freeform 674"/>
            <p:cNvSpPr>
              <a:spLocks noChangeAspect="1"/>
            </p:cNvSpPr>
            <p:nvPr/>
          </p:nvSpPr>
          <p:spPr bwMode="auto">
            <a:xfrm>
              <a:off x="288" y="1901"/>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grpSp>
      <p:grpSp>
        <p:nvGrpSpPr>
          <p:cNvPr id="1513" name="Group 675"/>
          <p:cNvGrpSpPr>
            <a:grpSpLocks noChangeAspect="1"/>
          </p:cNvGrpSpPr>
          <p:nvPr/>
        </p:nvGrpSpPr>
        <p:grpSpPr bwMode="auto">
          <a:xfrm rot="-16200000">
            <a:off x="5833269" y="2601119"/>
            <a:ext cx="1165225" cy="284163"/>
            <a:chOff x="253" y="586"/>
            <a:chExt cx="3121" cy="1317"/>
          </a:xfrm>
        </p:grpSpPr>
        <p:sp>
          <p:nvSpPr>
            <p:cNvPr id="1514" name="Line 676"/>
            <p:cNvSpPr>
              <a:spLocks noChangeAspect="1" noChangeShapeType="1"/>
            </p:cNvSpPr>
            <p:nvPr/>
          </p:nvSpPr>
          <p:spPr bwMode="auto">
            <a:xfrm>
              <a:off x="253"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15" name="Freeform 677"/>
            <p:cNvSpPr>
              <a:spLocks noChangeAspect="1"/>
            </p:cNvSpPr>
            <p:nvPr/>
          </p:nvSpPr>
          <p:spPr bwMode="auto">
            <a:xfrm>
              <a:off x="271"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16" name="Freeform 678"/>
            <p:cNvSpPr>
              <a:spLocks noChangeAspect="1"/>
            </p:cNvSpPr>
            <p:nvPr/>
          </p:nvSpPr>
          <p:spPr bwMode="auto">
            <a:xfrm>
              <a:off x="310" y="1902"/>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17" name="Line 679"/>
            <p:cNvSpPr>
              <a:spLocks noChangeAspect="1" noChangeShapeType="1"/>
            </p:cNvSpPr>
            <p:nvPr/>
          </p:nvSpPr>
          <p:spPr bwMode="auto">
            <a:xfrm>
              <a:off x="332"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18" name="Freeform 680"/>
            <p:cNvSpPr>
              <a:spLocks noChangeAspect="1"/>
            </p:cNvSpPr>
            <p:nvPr/>
          </p:nvSpPr>
          <p:spPr bwMode="auto">
            <a:xfrm>
              <a:off x="350" y="1900"/>
              <a:ext cx="22" cy="2"/>
            </a:xfrm>
            <a:custGeom>
              <a:avLst/>
              <a:gdLst>
                <a:gd name="T0" fmla="*/ 0 w 29"/>
                <a:gd name="T1" fmla="*/ 4 h 4"/>
                <a:gd name="T2" fmla="*/ 14 w 29"/>
                <a:gd name="T3" fmla="*/ 0 h 4"/>
                <a:gd name="T4" fmla="*/ 29 w 29"/>
                <a:gd name="T5" fmla="*/ 0 h 4"/>
              </a:gdLst>
              <a:ahLst/>
              <a:cxnLst>
                <a:cxn ang="0">
                  <a:pos x="T0" y="T1"/>
                </a:cxn>
                <a:cxn ang="0">
                  <a:pos x="T2" y="T3"/>
                </a:cxn>
                <a:cxn ang="0">
                  <a:pos x="T4" y="T5"/>
                </a:cxn>
              </a:cxnLst>
              <a:rect l="0" t="0" r="r" b="b"/>
              <a:pathLst>
                <a:path w="29" h="4">
                  <a:moveTo>
                    <a:pt x="0" y="4"/>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19" name="Line 681"/>
            <p:cNvSpPr>
              <a:spLocks noChangeAspect="1" noChangeShapeType="1"/>
            </p:cNvSpPr>
            <p:nvPr/>
          </p:nvSpPr>
          <p:spPr bwMode="auto">
            <a:xfrm>
              <a:off x="372"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20" name="Line 682"/>
            <p:cNvSpPr>
              <a:spLocks noChangeAspect="1" noChangeShapeType="1"/>
            </p:cNvSpPr>
            <p:nvPr/>
          </p:nvSpPr>
          <p:spPr bwMode="auto">
            <a:xfrm>
              <a:off x="39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21" name="Freeform 683"/>
            <p:cNvSpPr>
              <a:spLocks noChangeAspect="1"/>
            </p:cNvSpPr>
            <p:nvPr/>
          </p:nvSpPr>
          <p:spPr bwMode="auto">
            <a:xfrm>
              <a:off x="408" y="1900"/>
              <a:ext cx="21"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22" name="Line 684"/>
            <p:cNvSpPr>
              <a:spLocks noChangeAspect="1" noChangeShapeType="1"/>
            </p:cNvSpPr>
            <p:nvPr/>
          </p:nvSpPr>
          <p:spPr bwMode="auto">
            <a:xfrm>
              <a:off x="42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23" name="Freeform 685"/>
            <p:cNvSpPr>
              <a:spLocks noChangeAspect="1"/>
            </p:cNvSpPr>
            <p:nvPr/>
          </p:nvSpPr>
          <p:spPr bwMode="auto">
            <a:xfrm>
              <a:off x="447"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24" name="Freeform 686"/>
            <p:cNvSpPr>
              <a:spLocks noChangeAspect="1"/>
            </p:cNvSpPr>
            <p:nvPr/>
          </p:nvSpPr>
          <p:spPr bwMode="auto">
            <a:xfrm>
              <a:off x="468" y="1897"/>
              <a:ext cx="18" cy="3"/>
            </a:xfrm>
            <a:custGeom>
              <a:avLst/>
              <a:gdLst>
                <a:gd name="T0" fmla="*/ 0 w 24"/>
                <a:gd name="T1" fmla="*/ 5 h 5"/>
                <a:gd name="T2" fmla="*/ 15 w 24"/>
                <a:gd name="T3" fmla="*/ 0 h 5"/>
                <a:gd name="T4" fmla="*/ 24 w 24"/>
                <a:gd name="T5" fmla="*/ 0 h 5"/>
              </a:gdLst>
              <a:ahLst/>
              <a:cxnLst>
                <a:cxn ang="0">
                  <a:pos x="T0" y="T1"/>
                </a:cxn>
                <a:cxn ang="0">
                  <a:pos x="T2" y="T3"/>
                </a:cxn>
                <a:cxn ang="0">
                  <a:pos x="T4" y="T5"/>
                </a:cxn>
              </a:cxnLst>
              <a:rect l="0" t="0" r="r" b="b"/>
              <a:pathLst>
                <a:path w="24" h="5">
                  <a:moveTo>
                    <a:pt x="0" y="5"/>
                  </a:moveTo>
                  <a:lnTo>
                    <a:pt x="15"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25" name="Line 687"/>
            <p:cNvSpPr>
              <a:spLocks noChangeAspect="1" noChangeShapeType="1"/>
            </p:cNvSpPr>
            <p:nvPr/>
          </p:nvSpPr>
          <p:spPr bwMode="auto">
            <a:xfrm>
              <a:off x="48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26" name="Freeform 688"/>
            <p:cNvSpPr>
              <a:spLocks noChangeAspect="1"/>
            </p:cNvSpPr>
            <p:nvPr/>
          </p:nvSpPr>
          <p:spPr bwMode="auto">
            <a:xfrm>
              <a:off x="504" y="1897"/>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27" name="Line 689"/>
            <p:cNvSpPr>
              <a:spLocks noChangeAspect="1" noChangeShapeType="1"/>
            </p:cNvSpPr>
            <p:nvPr/>
          </p:nvSpPr>
          <p:spPr bwMode="auto">
            <a:xfrm>
              <a:off x="52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28" name="Freeform 690"/>
            <p:cNvSpPr>
              <a:spLocks noChangeAspect="1"/>
            </p:cNvSpPr>
            <p:nvPr/>
          </p:nvSpPr>
          <p:spPr bwMode="auto">
            <a:xfrm>
              <a:off x="544" y="1895"/>
              <a:ext cx="22" cy="2"/>
            </a:xfrm>
            <a:custGeom>
              <a:avLst/>
              <a:gdLst>
                <a:gd name="T0" fmla="*/ 0 w 29"/>
                <a:gd name="T1" fmla="*/ 5 h 5"/>
                <a:gd name="T2" fmla="*/ 14 w 29"/>
                <a:gd name="T3" fmla="*/ 0 h 5"/>
                <a:gd name="T4" fmla="*/ 29 w 29"/>
                <a:gd name="T5" fmla="*/ 0 h 5"/>
              </a:gdLst>
              <a:ahLst/>
              <a:cxnLst>
                <a:cxn ang="0">
                  <a:pos x="T0" y="T1"/>
                </a:cxn>
                <a:cxn ang="0">
                  <a:pos x="T2" y="T3"/>
                </a:cxn>
                <a:cxn ang="0">
                  <a:pos x="T4" y="T5"/>
                </a:cxn>
              </a:cxnLst>
              <a:rect l="0" t="0" r="r" b="b"/>
              <a:pathLst>
                <a:path w="29" h="5">
                  <a:moveTo>
                    <a:pt x="0" y="5"/>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29" name="Line 691"/>
            <p:cNvSpPr>
              <a:spLocks noChangeAspect="1" noChangeShapeType="1"/>
            </p:cNvSpPr>
            <p:nvPr/>
          </p:nvSpPr>
          <p:spPr bwMode="auto">
            <a:xfrm>
              <a:off x="566"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30" name="Freeform 692"/>
            <p:cNvSpPr>
              <a:spLocks noChangeAspect="1"/>
            </p:cNvSpPr>
            <p:nvPr/>
          </p:nvSpPr>
          <p:spPr bwMode="auto">
            <a:xfrm>
              <a:off x="584" y="1892"/>
              <a:ext cx="22" cy="3"/>
            </a:xfrm>
            <a:custGeom>
              <a:avLst/>
              <a:gdLst>
                <a:gd name="T0" fmla="*/ 0 w 29"/>
                <a:gd name="T1" fmla="*/ 5 h 5"/>
                <a:gd name="T2" fmla="*/ 14 w 29"/>
                <a:gd name="T3" fmla="*/ 5 h 5"/>
                <a:gd name="T4" fmla="*/ 29 w 29"/>
                <a:gd name="T5" fmla="*/ 0 h 5"/>
              </a:gdLst>
              <a:ahLst/>
              <a:cxnLst>
                <a:cxn ang="0">
                  <a:pos x="T0" y="T1"/>
                </a:cxn>
                <a:cxn ang="0">
                  <a:pos x="T2" y="T3"/>
                </a:cxn>
                <a:cxn ang="0">
                  <a:pos x="T4" y="T5"/>
                </a:cxn>
              </a:cxnLst>
              <a:rect l="0" t="0" r="r" b="b"/>
              <a:pathLst>
                <a:path w="29" h="5">
                  <a:moveTo>
                    <a:pt x="0" y="5"/>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31" name="Line 693"/>
            <p:cNvSpPr>
              <a:spLocks noChangeAspect="1" noChangeShapeType="1"/>
            </p:cNvSpPr>
            <p:nvPr/>
          </p:nvSpPr>
          <p:spPr bwMode="auto">
            <a:xfrm flipV="1">
              <a:off x="606"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32" name="Line 694"/>
            <p:cNvSpPr>
              <a:spLocks noChangeAspect="1" noChangeShapeType="1"/>
            </p:cNvSpPr>
            <p:nvPr/>
          </p:nvSpPr>
          <p:spPr bwMode="auto">
            <a:xfrm>
              <a:off x="624"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33" name="Freeform 695"/>
            <p:cNvSpPr>
              <a:spLocks noChangeAspect="1"/>
            </p:cNvSpPr>
            <p:nvPr/>
          </p:nvSpPr>
          <p:spPr bwMode="auto">
            <a:xfrm>
              <a:off x="642" y="1887"/>
              <a:ext cx="21" cy="2"/>
            </a:xfrm>
            <a:custGeom>
              <a:avLst/>
              <a:gdLst>
                <a:gd name="T0" fmla="*/ 0 w 28"/>
                <a:gd name="T1" fmla="*/ 4 h 4"/>
                <a:gd name="T2" fmla="*/ 14 w 28"/>
                <a:gd name="T3" fmla="*/ 4 h 4"/>
                <a:gd name="T4" fmla="*/ 28 w 28"/>
                <a:gd name="T5" fmla="*/ 0 h 4"/>
              </a:gdLst>
              <a:ahLst/>
              <a:cxnLst>
                <a:cxn ang="0">
                  <a:pos x="T0" y="T1"/>
                </a:cxn>
                <a:cxn ang="0">
                  <a:pos x="T2" y="T3"/>
                </a:cxn>
                <a:cxn ang="0">
                  <a:pos x="T4" y="T5"/>
                </a:cxn>
              </a:cxnLst>
              <a:rect l="0" t="0" r="r" b="b"/>
              <a:pathLst>
                <a:path w="28" h="4">
                  <a:moveTo>
                    <a:pt x="0" y="4"/>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34" name="Line 696"/>
            <p:cNvSpPr>
              <a:spLocks noChangeAspect="1" noChangeShapeType="1"/>
            </p:cNvSpPr>
            <p:nvPr/>
          </p:nvSpPr>
          <p:spPr bwMode="auto">
            <a:xfrm flipV="1">
              <a:off x="663"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35" name="Freeform 697"/>
            <p:cNvSpPr>
              <a:spLocks noChangeAspect="1"/>
            </p:cNvSpPr>
            <p:nvPr/>
          </p:nvSpPr>
          <p:spPr bwMode="auto">
            <a:xfrm>
              <a:off x="681" y="1881"/>
              <a:ext cx="22" cy="3"/>
            </a:xfrm>
            <a:custGeom>
              <a:avLst/>
              <a:gdLst>
                <a:gd name="T0" fmla="*/ 0 w 29"/>
                <a:gd name="T1" fmla="*/ 5 h 5"/>
                <a:gd name="T2" fmla="*/ 15 w 29"/>
                <a:gd name="T3" fmla="*/ 5 h 5"/>
                <a:gd name="T4" fmla="*/ 29 w 29"/>
                <a:gd name="T5" fmla="*/ 0 h 5"/>
              </a:gdLst>
              <a:ahLst/>
              <a:cxnLst>
                <a:cxn ang="0">
                  <a:pos x="T0" y="T1"/>
                </a:cxn>
                <a:cxn ang="0">
                  <a:pos x="T2" y="T3"/>
                </a:cxn>
                <a:cxn ang="0">
                  <a:pos x="T4" y="T5"/>
                </a:cxn>
              </a:cxnLst>
              <a:rect l="0" t="0" r="r" b="b"/>
              <a:pathLst>
                <a:path w="29" h="5">
                  <a:moveTo>
                    <a:pt x="0" y="5"/>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36" name="Line 698"/>
            <p:cNvSpPr>
              <a:spLocks noChangeAspect="1" noChangeShapeType="1"/>
            </p:cNvSpPr>
            <p:nvPr/>
          </p:nvSpPr>
          <p:spPr bwMode="auto">
            <a:xfrm flipV="1">
              <a:off x="703"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37" name="Line 699"/>
            <p:cNvSpPr>
              <a:spLocks noChangeAspect="1" noChangeShapeType="1"/>
            </p:cNvSpPr>
            <p:nvPr/>
          </p:nvSpPr>
          <p:spPr bwMode="auto">
            <a:xfrm flipV="1">
              <a:off x="721"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38" name="Freeform 700"/>
            <p:cNvSpPr>
              <a:spLocks noChangeAspect="1"/>
            </p:cNvSpPr>
            <p:nvPr/>
          </p:nvSpPr>
          <p:spPr bwMode="auto">
            <a:xfrm>
              <a:off x="739" y="1868"/>
              <a:ext cx="21" cy="5"/>
            </a:xfrm>
            <a:custGeom>
              <a:avLst/>
              <a:gdLst>
                <a:gd name="T0" fmla="*/ 0 w 29"/>
                <a:gd name="T1" fmla="*/ 10 h 10"/>
                <a:gd name="T2" fmla="*/ 15 w 29"/>
                <a:gd name="T3" fmla="*/ 5 h 10"/>
                <a:gd name="T4" fmla="*/ 29 w 29"/>
                <a:gd name="T5" fmla="*/ 0 h 10"/>
              </a:gdLst>
              <a:ahLst/>
              <a:cxnLst>
                <a:cxn ang="0">
                  <a:pos x="T0" y="T1"/>
                </a:cxn>
                <a:cxn ang="0">
                  <a:pos x="T2" y="T3"/>
                </a:cxn>
                <a:cxn ang="0">
                  <a:pos x="T4" y="T5"/>
                </a:cxn>
              </a:cxnLst>
              <a:rect l="0" t="0" r="r" b="b"/>
              <a:pathLst>
                <a:path w="29" h="10">
                  <a:moveTo>
                    <a:pt x="0" y="10"/>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39" name="Line 701"/>
            <p:cNvSpPr>
              <a:spLocks noChangeAspect="1" noChangeShapeType="1"/>
            </p:cNvSpPr>
            <p:nvPr/>
          </p:nvSpPr>
          <p:spPr bwMode="auto">
            <a:xfrm flipV="1">
              <a:off x="760"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40" name="Freeform 702"/>
            <p:cNvSpPr>
              <a:spLocks noChangeAspect="1"/>
            </p:cNvSpPr>
            <p:nvPr/>
          </p:nvSpPr>
          <p:spPr bwMode="auto">
            <a:xfrm>
              <a:off x="778" y="1857"/>
              <a:ext cx="22" cy="5"/>
            </a:xfrm>
            <a:custGeom>
              <a:avLst/>
              <a:gdLst>
                <a:gd name="T0" fmla="*/ 0 w 29"/>
                <a:gd name="T1" fmla="*/ 9 h 9"/>
                <a:gd name="T2" fmla="*/ 14 w 29"/>
                <a:gd name="T3" fmla="*/ 5 h 9"/>
                <a:gd name="T4" fmla="*/ 29 w 29"/>
                <a:gd name="T5" fmla="*/ 0 h 9"/>
              </a:gdLst>
              <a:ahLst/>
              <a:cxnLst>
                <a:cxn ang="0">
                  <a:pos x="T0" y="T1"/>
                </a:cxn>
                <a:cxn ang="0">
                  <a:pos x="T2" y="T3"/>
                </a:cxn>
                <a:cxn ang="0">
                  <a:pos x="T4" y="T5"/>
                </a:cxn>
              </a:cxnLst>
              <a:rect l="0" t="0" r="r" b="b"/>
              <a:pathLst>
                <a:path w="29" h="9">
                  <a:moveTo>
                    <a:pt x="0" y="9"/>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41" name="Line 703"/>
            <p:cNvSpPr>
              <a:spLocks noChangeAspect="1" noChangeShapeType="1"/>
            </p:cNvSpPr>
            <p:nvPr/>
          </p:nvSpPr>
          <p:spPr bwMode="auto">
            <a:xfrm flipV="1">
              <a:off x="800"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42" name="Freeform 704"/>
            <p:cNvSpPr>
              <a:spLocks noChangeAspect="1"/>
            </p:cNvSpPr>
            <p:nvPr/>
          </p:nvSpPr>
          <p:spPr bwMode="auto">
            <a:xfrm>
              <a:off x="818" y="1846"/>
              <a:ext cx="21" cy="5"/>
            </a:xfrm>
            <a:custGeom>
              <a:avLst/>
              <a:gdLst>
                <a:gd name="T0" fmla="*/ 0 w 28"/>
                <a:gd name="T1" fmla="*/ 9 h 9"/>
                <a:gd name="T2" fmla="*/ 14 w 28"/>
                <a:gd name="T3" fmla="*/ 4 h 9"/>
                <a:gd name="T4" fmla="*/ 28 w 28"/>
                <a:gd name="T5" fmla="*/ 0 h 9"/>
              </a:gdLst>
              <a:ahLst/>
              <a:cxnLst>
                <a:cxn ang="0">
                  <a:pos x="T0" y="T1"/>
                </a:cxn>
                <a:cxn ang="0">
                  <a:pos x="T2" y="T3"/>
                </a:cxn>
                <a:cxn ang="0">
                  <a:pos x="T4" y="T5"/>
                </a:cxn>
              </a:cxnLst>
              <a:rect l="0" t="0" r="r" b="b"/>
              <a:pathLst>
                <a:path w="28" h="9">
                  <a:moveTo>
                    <a:pt x="0" y="9"/>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43" name="Line 705"/>
            <p:cNvSpPr>
              <a:spLocks noChangeAspect="1" noChangeShapeType="1"/>
            </p:cNvSpPr>
            <p:nvPr/>
          </p:nvSpPr>
          <p:spPr bwMode="auto">
            <a:xfrm flipV="1">
              <a:off x="839"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44" name="Line 706"/>
            <p:cNvSpPr>
              <a:spLocks noChangeAspect="1" noChangeShapeType="1"/>
            </p:cNvSpPr>
            <p:nvPr/>
          </p:nvSpPr>
          <p:spPr bwMode="auto">
            <a:xfrm flipV="1">
              <a:off x="857"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45" name="Freeform 707"/>
            <p:cNvSpPr>
              <a:spLocks noChangeAspect="1"/>
            </p:cNvSpPr>
            <p:nvPr/>
          </p:nvSpPr>
          <p:spPr bwMode="auto">
            <a:xfrm>
              <a:off x="875" y="1819"/>
              <a:ext cx="22" cy="11"/>
            </a:xfrm>
            <a:custGeom>
              <a:avLst/>
              <a:gdLst>
                <a:gd name="T0" fmla="*/ 0 w 29"/>
                <a:gd name="T1" fmla="*/ 19 h 19"/>
                <a:gd name="T2" fmla="*/ 15 w 29"/>
                <a:gd name="T3" fmla="*/ 9 h 19"/>
                <a:gd name="T4" fmla="*/ 29 w 29"/>
                <a:gd name="T5" fmla="*/ 0 h 19"/>
              </a:gdLst>
              <a:ahLst/>
              <a:cxnLst>
                <a:cxn ang="0">
                  <a:pos x="T0" y="T1"/>
                </a:cxn>
                <a:cxn ang="0">
                  <a:pos x="T2" y="T3"/>
                </a:cxn>
                <a:cxn ang="0">
                  <a:pos x="T4" y="T5"/>
                </a:cxn>
              </a:cxnLst>
              <a:rect l="0" t="0" r="r" b="b"/>
              <a:pathLst>
                <a:path w="29" h="19">
                  <a:moveTo>
                    <a:pt x="0" y="19"/>
                  </a:moveTo>
                  <a:lnTo>
                    <a:pt x="15" y="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46" name="Line 708"/>
            <p:cNvSpPr>
              <a:spLocks noChangeAspect="1" noChangeShapeType="1"/>
            </p:cNvSpPr>
            <p:nvPr/>
          </p:nvSpPr>
          <p:spPr bwMode="auto">
            <a:xfrm flipV="1">
              <a:off x="897"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47" name="Freeform 709"/>
            <p:cNvSpPr>
              <a:spLocks noChangeAspect="1"/>
            </p:cNvSpPr>
            <p:nvPr/>
          </p:nvSpPr>
          <p:spPr bwMode="auto">
            <a:xfrm>
              <a:off x="915" y="1797"/>
              <a:ext cx="22" cy="11"/>
            </a:xfrm>
            <a:custGeom>
              <a:avLst/>
              <a:gdLst>
                <a:gd name="T0" fmla="*/ 0 w 29"/>
                <a:gd name="T1" fmla="*/ 19 h 19"/>
                <a:gd name="T2" fmla="*/ 15 w 29"/>
                <a:gd name="T3" fmla="*/ 10 h 19"/>
                <a:gd name="T4" fmla="*/ 29 w 29"/>
                <a:gd name="T5" fmla="*/ 0 h 19"/>
              </a:gdLst>
              <a:ahLst/>
              <a:cxnLst>
                <a:cxn ang="0">
                  <a:pos x="T0" y="T1"/>
                </a:cxn>
                <a:cxn ang="0">
                  <a:pos x="T2" y="T3"/>
                </a:cxn>
                <a:cxn ang="0">
                  <a:pos x="T4" y="T5"/>
                </a:cxn>
              </a:cxnLst>
              <a:rect l="0" t="0" r="r" b="b"/>
              <a:pathLst>
                <a:path w="29" h="19">
                  <a:moveTo>
                    <a:pt x="0" y="19"/>
                  </a:moveTo>
                  <a:lnTo>
                    <a:pt x="15" y="1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48" name="Line 710"/>
            <p:cNvSpPr>
              <a:spLocks noChangeAspect="1" noChangeShapeType="1"/>
            </p:cNvSpPr>
            <p:nvPr/>
          </p:nvSpPr>
          <p:spPr bwMode="auto">
            <a:xfrm flipV="1">
              <a:off x="937"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49" name="Line 711"/>
            <p:cNvSpPr>
              <a:spLocks noChangeAspect="1" noChangeShapeType="1"/>
            </p:cNvSpPr>
            <p:nvPr/>
          </p:nvSpPr>
          <p:spPr bwMode="auto">
            <a:xfrm flipV="1">
              <a:off x="955"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50" name="Freeform 712"/>
            <p:cNvSpPr>
              <a:spLocks noChangeAspect="1"/>
            </p:cNvSpPr>
            <p:nvPr/>
          </p:nvSpPr>
          <p:spPr bwMode="auto">
            <a:xfrm>
              <a:off x="973" y="1757"/>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51" name="Line 713"/>
            <p:cNvSpPr>
              <a:spLocks noChangeAspect="1" noChangeShapeType="1"/>
            </p:cNvSpPr>
            <p:nvPr/>
          </p:nvSpPr>
          <p:spPr bwMode="auto">
            <a:xfrm flipV="1">
              <a:off x="995"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52" name="Freeform 714"/>
            <p:cNvSpPr>
              <a:spLocks noChangeAspect="1"/>
            </p:cNvSpPr>
            <p:nvPr/>
          </p:nvSpPr>
          <p:spPr bwMode="auto">
            <a:xfrm>
              <a:off x="1013" y="1725"/>
              <a:ext cx="21" cy="15"/>
            </a:xfrm>
            <a:custGeom>
              <a:avLst/>
              <a:gdLst>
                <a:gd name="T0" fmla="*/ 0 w 28"/>
                <a:gd name="T1" fmla="*/ 28 h 28"/>
                <a:gd name="T2" fmla="*/ 14 w 28"/>
                <a:gd name="T3" fmla="*/ 14 h 28"/>
                <a:gd name="T4" fmla="*/ 28 w 28"/>
                <a:gd name="T5" fmla="*/ 0 h 28"/>
              </a:gdLst>
              <a:ahLst/>
              <a:cxnLst>
                <a:cxn ang="0">
                  <a:pos x="T0" y="T1"/>
                </a:cxn>
                <a:cxn ang="0">
                  <a:pos x="T2" y="T3"/>
                </a:cxn>
                <a:cxn ang="0">
                  <a:pos x="T4" y="T5"/>
                </a:cxn>
              </a:cxnLst>
              <a:rect l="0" t="0" r="r" b="b"/>
              <a:pathLst>
                <a:path w="28" h="28">
                  <a:moveTo>
                    <a:pt x="0" y="28"/>
                  </a:moveTo>
                  <a:lnTo>
                    <a:pt x="14" y="1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53" name="Line 715"/>
            <p:cNvSpPr>
              <a:spLocks noChangeAspect="1" noChangeShapeType="1"/>
            </p:cNvSpPr>
            <p:nvPr/>
          </p:nvSpPr>
          <p:spPr bwMode="auto">
            <a:xfrm flipV="1">
              <a:off x="1034"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54" name="Freeform 716"/>
            <p:cNvSpPr>
              <a:spLocks noChangeAspect="1"/>
            </p:cNvSpPr>
            <p:nvPr/>
          </p:nvSpPr>
          <p:spPr bwMode="auto">
            <a:xfrm>
              <a:off x="1052" y="1686"/>
              <a:ext cx="21" cy="20"/>
            </a:xfrm>
            <a:custGeom>
              <a:avLst/>
              <a:gdLst>
                <a:gd name="T0" fmla="*/ 0 w 29"/>
                <a:gd name="T1" fmla="*/ 34 h 34"/>
                <a:gd name="T2" fmla="*/ 15 w 29"/>
                <a:gd name="T3" fmla="*/ 20 h 34"/>
                <a:gd name="T4" fmla="*/ 29 w 29"/>
                <a:gd name="T5" fmla="*/ 0 h 34"/>
              </a:gdLst>
              <a:ahLst/>
              <a:cxnLst>
                <a:cxn ang="0">
                  <a:pos x="T0" y="T1"/>
                </a:cxn>
                <a:cxn ang="0">
                  <a:pos x="T2" y="T3"/>
                </a:cxn>
                <a:cxn ang="0">
                  <a:pos x="T4" y="T5"/>
                </a:cxn>
              </a:cxnLst>
              <a:rect l="0" t="0" r="r" b="b"/>
              <a:pathLst>
                <a:path w="29" h="34">
                  <a:moveTo>
                    <a:pt x="0" y="34"/>
                  </a:moveTo>
                  <a:lnTo>
                    <a:pt x="15" y="2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55" name="Line 717"/>
            <p:cNvSpPr>
              <a:spLocks noChangeAspect="1" noChangeShapeType="1"/>
            </p:cNvSpPr>
            <p:nvPr/>
          </p:nvSpPr>
          <p:spPr bwMode="auto">
            <a:xfrm flipV="1">
              <a:off x="1073"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56" name="Line 718"/>
            <p:cNvSpPr>
              <a:spLocks noChangeAspect="1" noChangeShapeType="1"/>
            </p:cNvSpPr>
            <p:nvPr/>
          </p:nvSpPr>
          <p:spPr bwMode="auto">
            <a:xfrm flipV="1">
              <a:off x="1091"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57" name="Freeform 719"/>
            <p:cNvSpPr>
              <a:spLocks noChangeAspect="1"/>
            </p:cNvSpPr>
            <p:nvPr/>
          </p:nvSpPr>
          <p:spPr bwMode="auto">
            <a:xfrm>
              <a:off x="1109" y="1617"/>
              <a:ext cx="22" cy="24"/>
            </a:xfrm>
            <a:custGeom>
              <a:avLst/>
              <a:gdLst>
                <a:gd name="T0" fmla="*/ 0 w 29"/>
                <a:gd name="T1" fmla="*/ 43 h 43"/>
                <a:gd name="T2" fmla="*/ 15 w 29"/>
                <a:gd name="T3" fmla="*/ 19 h 43"/>
                <a:gd name="T4" fmla="*/ 29 w 29"/>
                <a:gd name="T5" fmla="*/ 0 h 43"/>
              </a:gdLst>
              <a:ahLst/>
              <a:cxnLst>
                <a:cxn ang="0">
                  <a:pos x="T0" y="T1"/>
                </a:cxn>
                <a:cxn ang="0">
                  <a:pos x="T2" y="T3"/>
                </a:cxn>
                <a:cxn ang="0">
                  <a:pos x="T4" y="T5"/>
                </a:cxn>
              </a:cxnLst>
              <a:rect l="0" t="0" r="r" b="b"/>
              <a:pathLst>
                <a:path w="29" h="43">
                  <a:moveTo>
                    <a:pt x="0" y="43"/>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58" name="Line 720"/>
            <p:cNvSpPr>
              <a:spLocks noChangeAspect="1" noChangeShapeType="1"/>
            </p:cNvSpPr>
            <p:nvPr/>
          </p:nvSpPr>
          <p:spPr bwMode="auto">
            <a:xfrm flipV="1">
              <a:off x="1131"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59" name="Freeform 721"/>
            <p:cNvSpPr>
              <a:spLocks noChangeAspect="1"/>
            </p:cNvSpPr>
            <p:nvPr/>
          </p:nvSpPr>
          <p:spPr bwMode="auto">
            <a:xfrm>
              <a:off x="1149" y="1566"/>
              <a:ext cx="22" cy="27"/>
            </a:xfrm>
            <a:custGeom>
              <a:avLst/>
              <a:gdLst>
                <a:gd name="T0" fmla="*/ 0 w 29"/>
                <a:gd name="T1" fmla="*/ 48 h 48"/>
                <a:gd name="T2" fmla="*/ 14 w 29"/>
                <a:gd name="T3" fmla="*/ 24 h 48"/>
                <a:gd name="T4" fmla="*/ 29 w 29"/>
                <a:gd name="T5" fmla="*/ 0 h 48"/>
              </a:gdLst>
              <a:ahLst/>
              <a:cxnLst>
                <a:cxn ang="0">
                  <a:pos x="T0" y="T1"/>
                </a:cxn>
                <a:cxn ang="0">
                  <a:pos x="T2" y="T3"/>
                </a:cxn>
                <a:cxn ang="0">
                  <a:pos x="T4" y="T5"/>
                </a:cxn>
              </a:cxnLst>
              <a:rect l="0" t="0" r="r" b="b"/>
              <a:pathLst>
                <a:path w="29" h="48">
                  <a:moveTo>
                    <a:pt x="0" y="48"/>
                  </a:moveTo>
                  <a:lnTo>
                    <a:pt x="14" y="2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60" name="Line 722"/>
            <p:cNvSpPr>
              <a:spLocks noChangeAspect="1" noChangeShapeType="1"/>
            </p:cNvSpPr>
            <p:nvPr/>
          </p:nvSpPr>
          <p:spPr bwMode="auto">
            <a:xfrm flipV="1">
              <a:off x="1171"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61" name="Freeform 723"/>
            <p:cNvSpPr>
              <a:spLocks noChangeAspect="1"/>
            </p:cNvSpPr>
            <p:nvPr/>
          </p:nvSpPr>
          <p:spPr bwMode="auto">
            <a:xfrm>
              <a:off x="1189" y="1506"/>
              <a:ext cx="22" cy="30"/>
            </a:xfrm>
            <a:custGeom>
              <a:avLst/>
              <a:gdLst>
                <a:gd name="T0" fmla="*/ 0 w 29"/>
                <a:gd name="T1" fmla="*/ 53 h 53"/>
                <a:gd name="T2" fmla="*/ 14 w 29"/>
                <a:gd name="T3" fmla="*/ 29 h 53"/>
                <a:gd name="T4" fmla="*/ 29 w 29"/>
                <a:gd name="T5" fmla="*/ 0 h 53"/>
              </a:gdLst>
              <a:ahLst/>
              <a:cxnLst>
                <a:cxn ang="0">
                  <a:pos x="T0" y="T1"/>
                </a:cxn>
                <a:cxn ang="0">
                  <a:pos x="T2" y="T3"/>
                </a:cxn>
                <a:cxn ang="0">
                  <a:pos x="T4" y="T5"/>
                </a:cxn>
              </a:cxnLst>
              <a:rect l="0" t="0" r="r" b="b"/>
              <a:pathLst>
                <a:path w="29" h="53">
                  <a:moveTo>
                    <a:pt x="0" y="53"/>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62" name="Line 724"/>
            <p:cNvSpPr>
              <a:spLocks noChangeAspect="1" noChangeShapeType="1"/>
            </p:cNvSpPr>
            <p:nvPr/>
          </p:nvSpPr>
          <p:spPr bwMode="auto">
            <a:xfrm flipV="1">
              <a:off x="1211"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63" name="Line 725"/>
            <p:cNvSpPr>
              <a:spLocks noChangeAspect="1" noChangeShapeType="1"/>
            </p:cNvSpPr>
            <p:nvPr/>
          </p:nvSpPr>
          <p:spPr bwMode="auto">
            <a:xfrm flipV="1">
              <a:off x="1228"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64" name="Freeform 726"/>
            <p:cNvSpPr>
              <a:spLocks noChangeAspect="1"/>
            </p:cNvSpPr>
            <p:nvPr/>
          </p:nvSpPr>
          <p:spPr bwMode="auto">
            <a:xfrm>
              <a:off x="1246" y="1409"/>
              <a:ext cx="22" cy="32"/>
            </a:xfrm>
            <a:custGeom>
              <a:avLst/>
              <a:gdLst>
                <a:gd name="T0" fmla="*/ 0 w 29"/>
                <a:gd name="T1" fmla="*/ 58 h 58"/>
                <a:gd name="T2" fmla="*/ 15 w 29"/>
                <a:gd name="T3" fmla="*/ 29 h 58"/>
                <a:gd name="T4" fmla="*/ 29 w 29"/>
                <a:gd name="T5" fmla="*/ 0 h 58"/>
              </a:gdLst>
              <a:ahLst/>
              <a:cxnLst>
                <a:cxn ang="0">
                  <a:pos x="T0" y="T1"/>
                </a:cxn>
                <a:cxn ang="0">
                  <a:pos x="T2" y="T3"/>
                </a:cxn>
                <a:cxn ang="0">
                  <a:pos x="T4" y="T5"/>
                </a:cxn>
              </a:cxnLst>
              <a:rect l="0" t="0" r="r" b="b"/>
              <a:pathLst>
                <a:path w="29" h="58">
                  <a:moveTo>
                    <a:pt x="0" y="58"/>
                  </a:moveTo>
                  <a:lnTo>
                    <a:pt x="15"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65" name="Line 727"/>
            <p:cNvSpPr>
              <a:spLocks noChangeAspect="1" noChangeShapeType="1"/>
            </p:cNvSpPr>
            <p:nvPr/>
          </p:nvSpPr>
          <p:spPr bwMode="auto">
            <a:xfrm flipV="1">
              <a:off x="1268"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66" name="Freeform 728"/>
            <p:cNvSpPr>
              <a:spLocks noChangeAspect="1"/>
            </p:cNvSpPr>
            <p:nvPr/>
          </p:nvSpPr>
          <p:spPr bwMode="auto">
            <a:xfrm>
              <a:off x="1286" y="1336"/>
              <a:ext cx="22" cy="38"/>
            </a:xfrm>
            <a:custGeom>
              <a:avLst/>
              <a:gdLst>
                <a:gd name="T0" fmla="*/ 0 w 29"/>
                <a:gd name="T1" fmla="*/ 67 h 67"/>
                <a:gd name="T2" fmla="*/ 15 w 29"/>
                <a:gd name="T3" fmla="*/ 33 h 67"/>
                <a:gd name="T4" fmla="*/ 29 w 29"/>
                <a:gd name="T5" fmla="*/ 0 h 67"/>
              </a:gdLst>
              <a:ahLst/>
              <a:cxnLst>
                <a:cxn ang="0">
                  <a:pos x="T0" y="T1"/>
                </a:cxn>
                <a:cxn ang="0">
                  <a:pos x="T2" y="T3"/>
                </a:cxn>
                <a:cxn ang="0">
                  <a:pos x="T4" y="T5"/>
                </a:cxn>
              </a:cxnLst>
              <a:rect l="0" t="0" r="r" b="b"/>
              <a:pathLst>
                <a:path w="29" h="67">
                  <a:moveTo>
                    <a:pt x="0" y="67"/>
                  </a:moveTo>
                  <a:lnTo>
                    <a:pt x="15" y="33"/>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67" name="Line 729"/>
            <p:cNvSpPr>
              <a:spLocks noChangeAspect="1" noChangeShapeType="1"/>
            </p:cNvSpPr>
            <p:nvPr/>
          </p:nvSpPr>
          <p:spPr bwMode="auto">
            <a:xfrm flipV="1">
              <a:off x="1308"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68" name="Line 730"/>
            <p:cNvSpPr>
              <a:spLocks noChangeAspect="1" noChangeShapeType="1"/>
            </p:cNvSpPr>
            <p:nvPr/>
          </p:nvSpPr>
          <p:spPr bwMode="auto">
            <a:xfrm flipV="1">
              <a:off x="1326"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69" name="Freeform 731"/>
            <p:cNvSpPr>
              <a:spLocks noChangeAspect="1"/>
            </p:cNvSpPr>
            <p:nvPr/>
          </p:nvSpPr>
          <p:spPr bwMode="auto">
            <a:xfrm>
              <a:off x="1344" y="1222"/>
              <a:ext cx="21"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70" name="Freeform 732"/>
            <p:cNvSpPr>
              <a:spLocks noChangeAspect="1"/>
            </p:cNvSpPr>
            <p:nvPr/>
          </p:nvSpPr>
          <p:spPr bwMode="auto">
            <a:xfrm>
              <a:off x="1365" y="1182"/>
              <a:ext cx="18" cy="40"/>
            </a:xfrm>
            <a:custGeom>
              <a:avLst/>
              <a:gdLst>
                <a:gd name="T0" fmla="*/ 0 w 24"/>
                <a:gd name="T1" fmla="*/ 72 h 72"/>
                <a:gd name="T2" fmla="*/ 9 w 24"/>
                <a:gd name="T3" fmla="*/ 34 h 72"/>
                <a:gd name="T4" fmla="*/ 24 w 24"/>
                <a:gd name="T5" fmla="*/ 0 h 72"/>
              </a:gdLst>
              <a:ahLst/>
              <a:cxnLst>
                <a:cxn ang="0">
                  <a:pos x="T0" y="T1"/>
                </a:cxn>
                <a:cxn ang="0">
                  <a:pos x="T2" y="T3"/>
                </a:cxn>
                <a:cxn ang="0">
                  <a:pos x="T4" y="T5"/>
                </a:cxn>
              </a:cxnLst>
              <a:rect l="0" t="0" r="r" b="b"/>
              <a:pathLst>
                <a:path w="24" h="72">
                  <a:moveTo>
                    <a:pt x="0" y="72"/>
                  </a:moveTo>
                  <a:lnTo>
                    <a:pt x="9" y="3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71" name="Freeform 733"/>
            <p:cNvSpPr>
              <a:spLocks noChangeAspect="1"/>
            </p:cNvSpPr>
            <p:nvPr/>
          </p:nvSpPr>
          <p:spPr bwMode="auto">
            <a:xfrm>
              <a:off x="1383" y="1144"/>
              <a:ext cx="22"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72" name="Line 734"/>
            <p:cNvSpPr>
              <a:spLocks noChangeAspect="1" noChangeShapeType="1"/>
            </p:cNvSpPr>
            <p:nvPr/>
          </p:nvSpPr>
          <p:spPr bwMode="auto">
            <a:xfrm flipV="1">
              <a:off x="1405"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73" name="Freeform 735"/>
            <p:cNvSpPr>
              <a:spLocks noChangeAspect="1"/>
            </p:cNvSpPr>
            <p:nvPr/>
          </p:nvSpPr>
          <p:spPr bwMode="auto">
            <a:xfrm>
              <a:off x="1423" y="1063"/>
              <a:ext cx="21" cy="41"/>
            </a:xfrm>
            <a:custGeom>
              <a:avLst/>
              <a:gdLst>
                <a:gd name="T0" fmla="*/ 0 w 28"/>
                <a:gd name="T1" fmla="*/ 72 h 72"/>
                <a:gd name="T2" fmla="*/ 14 w 28"/>
                <a:gd name="T3" fmla="*/ 34 h 72"/>
                <a:gd name="T4" fmla="*/ 28 w 28"/>
                <a:gd name="T5" fmla="*/ 0 h 72"/>
              </a:gdLst>
              <a:ahLst/>
              <a:cxnLst>
                <a:cxn ang="0">
                  <a:pos x="T0" y="T1"/>
                </a:cxn>
                <a:cxn ang="0">
                  <a:pos x="T2" y="T3"/>
                </a:cxn>
                <a:cxn ang="0">
                  <a:pos x="T4" y="T5"/>
                </a:cxn>
              </a:cxnLst>
              <a:rect l="0" t="0" r="r" b="b"/>
              <a:pathLst>
                <a:path w="28" h="72">
                  <a:moveTo>
                    <a:pt x="0" y="72"/>
                  </a:moveTo>
                  <a:lnTo>
                    <a:pt x="14" y="3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74" name="Line 736"/>
            <p:cNvSpPr>
              <a:spLocks noChangeAspect="1" noChangeShapeType="1"/>
            </p:cNvSpPr>
            <p:nvPr/>
          </p:nvSpPr>
          <p:spPr bwMode="auto">
            <a:xfrm flipV="1">
              <a:off x="1444"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75" name="Line 737"/>
            <p:cNvSpPr>
              <a:spLocks noChangeAspect="1" noChangeShapeType="1"/>
            </p:cNvSpPr>
            <p:nvPr/>
          </p:nvSpPr>
          <p:spPr bwMode="auto">
            <a:xfrm flipV="1">
              <a:off x="1462"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76" name="Freeform 738"/>
            <p:cNvSpPr>
              <a:spLocks noChangeAspect="1"/>
            </p:cNvSpPr>
            <p:nvPr/>
          </p:nvSpPr>
          <p:spPr bwMode="auto">
            <a:xfrm>
              <a:off x="1480" y="945"/>
              <a:ext cx="22" cy="40"/>
            </a:xfrm>
            <a:custGeom>
              <a:avLst/>
              <a:gdLst>
                <a:gd name="T0" fmla="*/ 0 w 29"/>
                <a:gd name="T1" fmla="*/ 72 h 72"/>
                <a:gd name="T2" fmla="*/ 15 w 29"/>
                <a:gd name="T3" fmla="*/ 34 h 72"/>
                <a:gd name="T4" fmla="*/ 29 w 29"/>
                <a:gd name="T5" fmla="*/ 0 h 72"/>
              </a:gdLst>
              <a:ahLst/>
              <a:cxnLst>
                <a:cxn ang="0">
                  <a:pos x="T0" y="T1"/>
                </a:cxn>
                <a:cxn ang="0">
                  <a:pos x="T2" y="T3"/>
                </a:cxn>
                <a:cxn ang="0">
                  <a:pos x="T4" y="T5"/>
                </a:cxn>
              </a:cxnLst>
              <a:rect l="0" t="0" r="r" b="b"/>
              <a:pathLst>
                <a:path w="29" h="72">
                  <a:moveTo>
                    <a:pt x="0" y="72"/>
                  </a:moveTo>
                  <a:lnTo>
                    <a:pt x="15"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77" name="Line 739"/>
            <p:cNvSpPr>
              <a:spLocks noChangeAspect="1" noChangeShapeType="1"/>
            </p:cNvSpPr>
            <p:nvPr/>
          </p:nvSpPr>
          <p:spPr bwMode="auto">
            <a:xfrm flipV="1">
              <a:off x="1502"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78" name="Freeform 740"/>
            <p:cNvSpPr>
              <a:spLocks noChangeAspect="1"/>
            </p:cNvSpPr>
            <p:nvPr/>
          </p:nvSpPr>
          <p:spPr bwMode="auto">
            <a:xfrm>
              <a:off x="1520" y="872"/>
              <a:ext cx="22" cy="35"/>
            </a:xfrm>
            <a:custGeom>
              <a:avLst/>
              <a:gdLst>
                <a:gd name="T0" fmla="*/ 0 w 29"/>
                <a:gd name="T1" fmla="*/ 62 h 62"/>
                <a:gd name="T2" fmla="*/ 14 w 29"/>
                <a:gd name="T3" fmla="*/ 28 h 62"/>
                <a:gd name="T4" fmla="*/ 29 w 29"/>
                <a:gd name="T5" fmla="*/ 0 h 62"/>
              </a:gdLst>
              <a:ahLst/>
              <a:cxnLst>
                <a:cxn ang="0">
                  <a:pos x="T0" y="T1"/>
                </a:cxn>
                <a:cxn ang="0">
                  <a:pos x="T2" y="T3"/>
                </a:cxn>
                <a:cxn ang="0">
                  <a:pos x="T4" y="T5"/>
                </a:cxn>
              </a:cxnLst>
              <a:rect l="0" t="0" r="r" b="b"/>
              <a:pathLst>
                <a:path w="29" h="62">
                  <a:moveTo>
                    <a:pt x="0" y="62"/>
                  </a:moveTo>
                  <a:lnTo>
                    <a:pt x="14" y="28"/>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79" name="Line 741"/>
            <p:cNvSpPr>
              <a:spLocks noChangeAspect="1" noChangeShapeType="1"/>
            </p:cNvSpPr>
            <p:nvPr/>
          </p:nvSpPr>
          <p:spPr bwMode="auto">
            <a:xfrm flipV="1">
              <a:off x="1542"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80" name="Line 742"/>
            <p:cNvSpPr>
              <a:spLocks noChangeAspect="1" noChangeShapeType="1"/>
            </p:cNvSpPr>
            <p:nvPr/>
          </p:nvSpPr>
          <p:spPr bwMode="auto">
            <a:xfrm flipV="1">
              <a:off x="1560"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81" name="Freeform 743"/>
            <p:cNvSpPr>
              <a:spLocks noChangeAspect="1"/>
            </p:cNvSpPr>
            <p:nvPr/>
          </p:nvSpPr>
          <p:spPr bwMode="auto">
            <a:xfrm>
              <a:off x="1578" y="769"/>
              <a:ext cx="22" cy="33"/>
            </a:xfrm>
            <a:custGeom>
              <a:avLst/>
              <a:gdLst>
                <a:gd name="T0" fmla="*/ 0 w 29"/>
                <a:gd name="T1" fmla="*/ 58 h 58"/>
                <a:gd name="T2" fmla="*/ 14 w 29"/>
                <a:gd name="T3" fmla="*/ 29 h 58"/>
                <a:gd name="T4" fmla="*/ 29 w 29"/>
                <a:gd name="T5" fmla="*/ 0 h 58"/>
              </a:gdLst>
              <a:ahLst/>
              <a:cxnLst>
                <a:cxn ang="0">
                  <a:pos x="T0" y="T1"/>
                </a:cxn>
                <a:cxn ang="0">
                  <a:pos x="T2" y="T3"/>
                </a:cxn>
                <a:cxn ang="0">
                  <a:pos x="T4" y="T5"/>
                </a:cxn>
              </a:cxnLst>
              <a:rect l="0" t="0" r="r" b="b"/>
              <a:pathLst>
                <a:path w="29" h="58">
                  <a:moveTo>
                    <a:pt x="0" y="58"/>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82" name="Line 744"/>
            <p:cNvSpPr>
              <a:spLocks noChangeAspect="1" noChangeShapeType="1"/>
            </p:cNvSpPr>
            <p:nvPr/>
          </p:nvSpPr>
          <p:spPr bwMode="auto">
            <a:xfrm flipV="1">
              <a:off x="1600"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83" name="Freeform 745"/>
            <p:cNvSpPr>
              <a:spLocks noChangeAspect="1"/>
            </p:cNvSpPr>
            <p:nvPr/>
          </p:nvSpPr>
          <p:spPr bwMode="auto">
            <a:xfrm>
              <a:off x="1618" y="712"/>
              <a:ext cx="21" cy="27"/>
            </a:xfrm>
            <a:custGeom>
              <a:avLst/>
              <a:gdLst>
                <a:gd name="T0" fmla="*/ 0 w 28"/>
                <a:gd name="T1" fmla="*/ 48 h 48"/>
                <a:gd name="T2" fmla="*/ 14 w 28"/>
                <a:gd name="T3" fmla="*/ 24 h 48"/>
                <a:gd name="T4" fmla="*/ 28 w 28"/>
                <a:gd name="T5" fmla="*/ 0 h 48"/>
              </a:gdLst>
              <a:ahLst/>
              <a:cxnLst>
                <a:cxn ang="0">
                  <a:pos x="T0" y="T1"/>
                </a:cxn>
                <a:cxn ang="0">
                  <a:pos x="T2" y="T3"/>
                </a:cxn>
                <a:cxn ang="0">
                  <a:pos x="T4" y="T5"/>
                </a:cxn>
              </a:cxnLst>
              <a:rect l="0" t="0" r="r" b="b"/>
              <a:pathLst>
                <a:path w="28" h="48">
                  <a:moveTo>
                    <a:pt x="0" y="48"/>
                  </a:moveTo>
                  <a:lnTo>
                    <a:pt x="14" y="2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84" name="Freeform 746"/>
            <p:cNvSpPr>
              <a:spLocks noChangeAspect="1"/>
            </p:cNvSpPr>
            <p:nvPr/>
          </p:nvSpPr>
          <p:spPr bwMode="auto">
            <a:xfrm>
              <a:off x="1639" y="686"/>
              <a:ext cx="18" cy="26"/>
            </a:xfrm>
            <a:custGeom>
              <a:avLst/>
              <a:gdLst>
                <a:gd name="T0" fmla="*/ 0 w 24"/>
                <a:gd name="T1" fmla="*/ 47 h 47"/>
                <a:gd name="T2" fmla="*/ 10 w 24"/>
                <a:gd name="T3" fmla="*/ 24 h 47"/>
                <a:gd name="T4" fmla="*/ 24 w 24"/>
                <a:gd name="T5" fmla="*/ 0 h 47"/>
              </a:gdLst>
              <a:ahLst/>
              <a:cxnLst>
                <a:cxn ang="0">
                  <a:pos x="T0" y="T1"/>
                </a:cxn>
                <a:cxn ang="0">
                  <a:pos x="T2" y="T3"/>
                </a:cxn>
                <a:cxn ang="0">
                  <a:pos x="T4" y="T5"/>
                </a:cxn>
              </a:cxnLst>
              <a:rect l="0" t="0" r="r" b="b"/>
              <a:pathLst>
                <a:path w="24" h="47">
                  <a:moveTo>
                    <a:pt x="0" y="47"/>
                  </a:moveTo>
                  <a:lnTo>
                    <a:pt x="10" y="2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85" name="Freeform 747"/>
            <p:cNvSpPr>
              <a:spLocks noChangeAspect="1"/>
            </p:cNvSpPr>
            <p:nvPr/>
          </p:nvSpPr>
          <p:spPr bwMode="auto">
            <a:xfrm>
              <a:off x="1657" y="664"/>
              <a:ext cx="21" cy="22"/>
            </a:xfrm>
            <a:custGeom>
              <a:avLst/>
              <a:gdLst>
                <a:gd name="T0" fmla="*/ 0 w 29"/>
                <a:gd name="T1" fmla="*/ 39 h 39"/>
                <a:gd name="T2" fmla="*/ 15 w 29"/>
                <a:gd name="T3" fmla="*/ 19 h 39"/>
                <a:gd name="T4" fmla="*/ 29 w 29"/>
                <a:gd name="T5" fmla="*/ 0 h 39"/>
              </a:gdLst>
              <a:ahLst/>
              <a:cxnLst>
                <a:cxn ang="0">
                  <a:pos x="T0" y="T1"/>
                </a:cxn>
                <a:cxn ang="0">
                  <a:pos x="T2" y="T3"/>
                </a:cxn>
                <a:cxn ang="0">
                  <a:pos x="T4" y="T5"/>
                </a:cxn>
              </a:cxnLst>
              <a:rect l="0" t="0" r="r" b="b"/>
              <a:pathLst>
                <a:path w="29" h="39">
                  <a:moveTo>
                    <a:pt x="0" y="39"/>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86" name="Freeform 748"/>
            <p:cNvSpPr>
              <a:spLocks noChangeAspect="1"/>
            </p:cNvSpPr>
            <p:nvPr/>
          </p:nvSpPr>
          <p:spPr bwMode="auto">
            <a:xfrm>
              <a:off x="1678" y="643"/>
              <a:ext cx="18" cy="21"/>
            </a:xfrm>
            <a:custGeom>
              <a:avLst/>
              <a:gdLst>
                <a:gd name="T0" fmla="*/ 0 w 24"/>
                <a:gd name="T1" fmla="*/ 38 h 38"/>
                <a:gd name="T2" fmla="*/ 15 w 24"/>
                <a:gd name="T3" fmla="*/ 19 h 38"/>
                <a:gd name="T4" fmla="*/ 24 w 24"/>
                <a:gd name="T5" fmla="*/ 0 h 38"/>
              </a:gdLst>
              <a:ahLst/>
              <a:cxnLst>
                <a:cxn ang="0">
                  <a:pos x="T0" y="T1"/>
                </a:cxn>
                <a:cxn ang="0">
                  <a:pos x="T2" y="T3"/>
                </a:cxn>
                <a:cxn ang="0">
                  <a:pos x="T4" y="T5"/>
                </a:cxn>
              </a:cxnLst>
              <a:rect l="0" t="0" r="r" b="b"/>
              <a:pathLst>
                <a:path w="24" h="38">
                  <a:moveTo>
                    <a:pt x="0" y="38"/>
                  </a:moveTo>
                  <a:lnTo>
                    <a:pt x="15" y="19"/>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87" name="Freeform 749"/>
            <p:cNvSpPr>
              <a:spLocks noChangeAspect="1"/>
            </p:cNvSpPr>
            <p:nvPr/>
          </p:nvSpPr>
          <p:spPr bwMode="auto">
            <a:xfrm>
              <a:off x="1696" y="626"/>
              <a:ext cx="18" cy="17"/>
            </a:xfrm>
            <a:custGeom>
              <a:avLst/>
              <a:gdLst>
                <a:gd name="T0" fmla="*/ 0 w 24"/>
                <a:gd name="T1" fmla="*/ 29 h 29"/>
                <a:gd name="T2" fmla="*/ 10 w 24"/>
                <a:gd name="T3" fmla="*/ 14 h 29"/>
                <a:gd name="T4" fmla="*/ 24 w 24"/>
                <a:gd name="T5" fmla="*/ 0 h 29"/>
              </a:gdLst>
              <a:ahLst/>
              <a:cxnLst>
                <a:cxn ang="0">
                  <a:pos x="T0" y="T1"/>
                </a:cxn>
                <a:cxn ang="0">
                  <a:pos x="T2" y="T3"/>
                </a:cxn>
                <a:cxn ang="0">
                  <a:pos x="T4" y="T5"/>
                </a:cxn>
              </a:cxnLst>
              <a:rect l="0" t="0" r="r" b="b"/>
              <a:pathLst>
                <a:path w="24" h="29">
                  <a:moveTo>
                    <a:pt x="0" y="29"/>
                  </a:moveTo>
                  <a:lnTo>
                    <a:pt x="10" y="1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88" name="Freeform 750"/>
            <p:cNvSpPr>
              <a:spLocks noChangeAspect="1"/>
            </p:cNvSpPr>
            <p:nvPr/>
          </p:nvSpPr>
          <p:spPr bwMode="auto">
            <a:xfrm>
              <a:off x="1714" y="610"/>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89" name="Line 751"/>
            <p:cNvSpPr>
              <a:spLocks noChangeAspect="1" noChangeShapeType="1"/>
            </p:cNvSpPr>
            <p:nvPr/>
          </p:nvSpPr>
          <p:spPr bwMode="auto">
            <a:xfrm flipV="1">
              <a:off x="1736"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90" name="Freeform 752"/>
            <p:cNvSpPr>
              <a:spLocks noChangeAspect="1"/>
            </p:cNvSpPr>
            <p:nvPr/>
          </p:nvSpPr>
          <p:spPr bwMode="auto">
            <a:xfrm>
              <a:off x="1754" y="591"/>
              <a:ext cx="22" cy="8"/>
            </a:xfrm>
            <a:custGeom>
              <a:avLst/>
              <a:gdLst>
                <a:gd name="T0" fmla="*/ 0 w 29"/>
                <a:gd name="T1" fmla="*/ 14 h 14"/>
                <a:gd name="T2" fmla="*/ 14 w 29"/>
                <a:gd name="T3" fmla="*/ 4 h 14"/>
                <a:gd name="T4" fmla="*/ 29 w 29"/>
                <a:gd name="T5" fmla="*/ 0 h 14"/>
              </a:gdLst>
              <a:ahLst/>
              <a:cxnLst>
                <a:cxn ang="0">
                  <a:pos x="T0" y="T1"/>
                </a:cxn>
                <a:cxn ang="0">
                  <a:pos x="T2" y="T3"/>
                </a:cxn>
                <a:cxn ang="0">
                  <a:pos x="T4" y="T5"/>
                </a:cxn>
              </a:cxnLst>
              <a:rect l="0" t="0" r="r" b="b"/>
              <a:pathLst>
                <a:path w="29" h="14">
                  <a:moveTo>
                    <a:pt x="0" y="14"/>
                  </a:moveTo>
                  <a:lnTo>
                    <a:pt x="14" y="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91" name="Freeform 753"/>
            <p:cNvSpPr>
              <a:spLocks noChangeAspect="1"/>
            </p:cNvSpPr>
            <p:nvPr/>
          </p:nvSpPr>
          <p:spPr bwMode="auto">
            <a:xfrm>
              <a:off x="1776" y="586"/>
              <a:ext cx="18" cy="5"/>
            </a:xfrm>
            <a:custGeom>
              <a:avLst/>
              <a:gdLst>
                <a:gd name="T0" fmla="*/ 0 w 24"/>
                <a:gd name="T1" fmla="*/ 10 h 10"/>
                <a:gd name="T2" fmla="*/ 14 w 24"/>
                <a:gd name="T3" fmla="*/ 5 h 10"/>
                <a:gd name="T4" fmla="*/ 24 w 24"/>
                <a:gd name="T5" fmla="*/ 0 h 10"/>
              </a:gdLst>
              <a:ahLst/>
              <a:cxnLst>
                <a:cxn ang="0">
                  <a:pos x="T0" y="T1"/>
                </a:cxn>
                <a:cxn ang="0">
                  <a:pos x="T2" y="T3"/>
                </a:cxn>
                <a:cxn ang="0">
                  <a:pos x="T4" y="T5"/>
                </a:cxn>
              </a:cxnLst>
              <a:rect l="0" t="0" r="r" b="b"/>
              <a:pathLst>
                <a:path w="24" h="10">
                  <a:moveTo>
                    <a:pt x="0" y="10"/>
                  </a:moveTo>
                  <a:lnTo>
                    <a:pt x="14" y="5"/>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92" name="Freeform 754"/>
            <p:cNvSpPr>
              <a:spLocks noChangeAspect="1"/>
            </p:cNvSpPr>
            <p:nvPr/>
          </p:nvSpPr>
          <p:spPr bwMode="auto">
            <a:xfrm>
              <a:off x="1794" y="586"/>
              <a:ext cx="18" cy="0"/>
            </a:xfrm>
            <a:custGeom>
              <a:avLst/>
              <a:gdLst>
                <a:gd name="T0" fmla="*/ 0 w 24"/>
                <a:gd name="T1" fmla="*/ 9 w 24"/>
                <a:gd name="T2" fmla="*/ 24 w 24"/>
              </a:gdLst>
              <a:ahLst/>
              <a:cxnLst>
                <a:cxn ang="0">
                  <a:pos x="T0" y="0"/>
                </a:cxn>
                <a:cxn ang="0">
                  <a:pos x="T1" y="0"/>
                </a:cxn>
                <a:cxn ang="0">
                  <a:pos x="T2" y="0"/>
                </a:cxn>
              </a:cxnLst>
              <a:rect l="0" t="0" r="r" b="b"/>
              <a:pathLst>
                <a:path w="24">
                  <a:moveTo>
                    <a:pt x="0" y="0"/>
                  </a:moveTo>
                  <a:lnTo>
                    <a:pt x="9"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93" name="Freeform 755"/>
            <p:cNvSpPr>
              <a:spLocks noChangeAspect="1"/>
            </p:cNvSpPr>
            <p:nvPr/>
          </p:nvSpPr>
          <p:spPr bwMode="auto">
            <a:xfrm>
              <a:off x="1812" y="586"/>
              <a:ext cx="21" cy="0"/>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94" name="Freeform 756"/>
            <p:cNvSpPr>
              <a:spLocks noChangeAspect="1"/>
            </p:cNvSpPr>
            <p:nvPr/>
          </p:nvSpPr>
          <p:spPr bwMode="auto">
            <a:xfrm>
              <a:off x="1833" y="586"/>
              <a:ext cx="18" cy="5"/>
            </a:xfrm>
            <a:custGeom>
              <a:avLst/>
              <a:gdLst>
                <a:gd name="T0" fmla="*/ 0 w 24"/>
                <a:gd name="T1" fmla="*/ 0 h 10"/>
                <a:gd name="T2" fmla="*/ 10 w 24"/>
                <a:gd name="T3" fmla="*/ 5 h 10"/>
                <a:gd name="T4" fmla="*/ 24 w 24"/>
                <a:gd name="T5" fmla="*/ 10 h 10"/>
              </a:gdLst>
              <a:ahLst/>
              <a:cxnLst>
                <a:cxn ang="0">
                  <a:pos x="T0" y="T1"/>
                </a:cxn>
                <a:cxn ang="0">
                  <a:pos x="T2" y="T3"/>
                </a:cxn>
                <a:cxn ang="0">
                  <a:pos x="T4" y="T5"/>
                </a:cxn>
              </a:cxnLst>
              <a:rect l="0" t="0" r="r" b="b"/>
              <a:pathLst>
                <a:path w="24" h="10">
                  <a:moveTo>
                    <a:pt x="0" y="0"/>
                  </a:moveTo>
                  <a:lnTo>
                    <a:pt x="10" y="5"/>
                  </a:lnTo>
                  <a:lnTo>
                    <a:pt x="24"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95" name="Freeform 757"/>
            <p:cNvSpPr>
              <a:spLocks noChangeAspect="1"/>
            </p:cNvSpPr>
            <p:nvPr/>
          </p:nvSpPr>
          <p:spPr bwMode="auto">
            <a:xfrm>
              <a:off x="1851" y="591"/>
              <a:ext cx="22" cy="8"/>
            </a:xfrm>
            <a:custGeom>
              <a:avLst/>
              <a:gdLst>
                <a:gd name="T0" fmla="*/ 0 w 29"/>
                <a:gd name="T1" fmla="*/ 0 h 14"/>
                <a:gd name="T2" fmla="*/ 15 w 29"/>
                <a:gd name="T3" fmla="*/ 4 h 14"/>
                <a:gd name="T4" fmla="*/ 29 w 29"/>
                <a:gd name="T5" fmla="*/ 14 h 14"/>
              </a:gdLst>
              <a:ahLst/>
              <a:cxnLst>
                <a:cxn ang="0">
                  <a:pos x="T0" y="T1"/>
                </a:cxn>
                <a:cxn ang="0">
                  <a:pos x="T2" y="T3"/>
                </a:cxn>
                <a:cxn ang="0">
                  <a:pos x="T4" y="T5"/>
                </a:cxn>
              </a:cxnLst>
              <a:rect l="0" t="0" r="r" b="b"/>
              <a:pathLst>
                <a:path w="29" h="14">
                  <a:moveTo>
                    <a:pt x="0" y="0"/>
                  </a:moveTo>
                  <a:lnTo>
                    <a:pt x="15" y="4"/>
                  </a:lnTo>
                  <a:lnTo>
                    <a:pt x="29" y="1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96" name="Line 758"/>
            <p:cNvSpPr>
              <a:spLocks noChangeAspect="1" noChangeShapeType="1"/>
            </p:cNvSpPr>
            <p:nvPr/>
          </p:nvSpPr>
          <p:spPr bwMode="auto">
            <a:xfrm>
              <a:off x="1873"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97" name="Freeform 759"/>
            <p:cNvSpPr>
              <a:spLocks noChangeAspect="1"/>
            </p:cNvSpPr>
            <p:nvPr/>
          </p:nvSpPr>
          <p:spPr bwMode="auto">
            <a:xfrm>
              <a:off x="1891" y="610"/>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98" name="Freeform 760"/>
            <p:cNvSpPr>
              <a:spLocks noChangeAspect="1"/>
            </p:cNvSpPr>
            <p:nvPr/>
          </p:nvSpPr>
          <p:spPr bwMode="auto">
            <a:xfrm>
              <a:off x="1913" y="626"/>
              <a:ext cx="18" cy="17"/>
            </a:xfrm>
            <a:custGeom>
              <a:avLst/>
              <a:gdLst>
                <a:gd name="T0" fmla="*/ 0 w 24"/>
                <a:gd name="T1" fmla="*/ 0 h 29"/>
                <a:gd name="T2" fmla="*/ 14 w 24"/>
                <a:gd name="T3" fmla="*/ 14 h 29"/>
                <a:gd name="T4" fmla="*/ 24 w 24"/>
                <a:gd name="T5" fmla="*/ 29 h 29"/>
              </a:gdLst>
              <a:ahLst/>
              <a:cxnLst>
                <a:cxn ang="0">
                  <a:pos x="T0" y="T1"/>
                </a:cxn>
                <a:cxn ang="0">
                  <a:pos x="T2" y="T3"/>
                </a:cxn>
                <a:cxn ang="0">
                  <a:pos x="T4" y="T5"/>
                </a:cxn>
              </a:cxnLst>
              <a:rect l="0" t="0" r="r" b="b"/>
              <a:pathLst>
                <a:path w="24" h="29">
                  <a:moveTo>
                    <a:pt x="0" y="0"/>
                  </a:moveTo>
                  <a:lnTo>
                    <a:pt x="14" y="14"/>
                  </a:lnTo>
                  <a:lnTo>
                    <a:pt x="24"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99" name="Freeform 761"/>
            <p:cNvSpPr>
              <a:spLocks noChangeAspect="1"/>
            </p:cNvSpPr>
            <p:nvPr/>
          </p:nvSpPr>
          <p:spPr bwMode="auto">
            <a:xfrm>
              <a:off x="1931" y="643"/>
              <a:ext cx="18" cy="21"/>
            </a:xfrm>
            <a:custGeom>
              <a:avLst/>
              <a:gdLst>
                <a:gd name="T0" fmla="*/ 0 w 24"/>
                <a:gd name="T1" fmla="*/ 0 h 38"/>
                <a:gd name="T2" fmla="*/ 9 w 24"/>
                <a:gd name="T3" fmla="*/ 19 h 38"/>
                <a:gd name="T4" fmla="*/ 24 w 24"/>
                <a:gd name="T5" fmla="*/ 38 h 38"/>
              </a:gdLst>
              <a:ahLst/>
              <a:cxnLst>
                <a:cxn ang="0">
                  <a:pos x="T0" y="T1"/>
                </a:cxn>
                <a:cxn ang="0">
                  <a:pos x="T2" y="T3"/>
                </a:cxn>
                <a:cxn ang="0">
                  <a:pos x="T4" y="T5"/>
                </a:cxn>
              </a:cxnLst>
              <a:rect l="0" t="0" r="r" b="b"/>
              <a:pathLst>
                <a:path w="24" h="38">
                  <a:moveTo>
                    <a:pt x="0" y="0"/>
                  </a:moveTo>
                  <a:lnTo>
                    <a:pt x="9" y="19"/>
                  </a:lnTo>
                  <a:lnTo>
                    <a:pt x="24" y="3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00" name="Freeform 762"/>
            <p:cNvSpPr>
              <a:spLocks noChangeAspect="1"/>
            </p:cNvSpPr>
            <p:nvPr/>
          </p:nvSpPr>
          <p:spPr bwMode="auto">
            <a:xfrm>
              <a:off x="1949" y="664"/>
              <a:ext cx="21" cy="22"/>
            </a:xfrm>
            <a:custGeom>
              <a:avLst/>
              <a:gdLst>
                <a:gd name="T0" fmla="*/ 0 w 29"/>
                <a:gd name="T1" fmla="*/ 0 h 39"/>
                <a:gd name="T2" fmla="*/ 14 w 29"/>
                <a:gd name="T3" fmla="*/ 19 h 39"/>
                <a:gd name="T4" fmla="*/ 29 w 29"/>
                <a:gd name="T5" fmla="*/ 39 h 39"/>
              </a:gdLst>
              <a:ahLst/>
              <a:cxnLst>
                <a:cxn ang="0">
                  <a:pos x="T0" y="T1"/>
                </a:cxn>
                <a:cxn ang="0">
                  <a:pos x="T2" y="T3"/>
                </a:cxn>
                <a:cxn ang="0">
                  <a:pos x="T4" y="T5"/>
                </a:cxn>
              </a:cxnLst>
              <a:rect l="0" t="0" r="r" b="b"/>
              <a:pathLst>
                <a:path w="29" h="39">
                  <a:moveTo>
                    <a:pt x="0" y="0"/>
                  </a:moveTo>
                  <a:lnTo>
                    <a:pt x="14" y="19"/>
                  </a:lnTo>
                  <a:lnTo>
                    <a:pt x="29" y="3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01" name="Freeform 763"/>
            <p:cNvSpPr>
              <a:spLocks noChangeAspect="1"/>
            </p:cNvSpPr>
            <p:nvPr/>
          </p:nvSpPr>
          <p:spPr bwMode="auto">
            <a:xfrm>
              <a:off x="1970" y="686"/>
              <a:ext cx="18" cy="26"/>
            </a:xfrm>
            <a:custGeom>
              <a:avLst/>
              <a:gdLst>
                <a:gd name="T0" fmla="*/ 0 w 24"/>
                <a:gd name="T1" fmla="*/ 0 h 47"/>
                <a:gd name="T2" fmla="*/ 9 w 24"/>
                <a:gd name="T3" fmla="*/ 24 h 47"/>
                <a:gd name="T4" fmla="*/ 24 w 24"/>
                <a:gd name="T5" fmla="*/ 47 h 47"/>
              </a:gdLst>
              <a:ahLst/>
              <a:cxnLst>
                <a:cxn ang="0">
                  <a:pos x="T0" y="T1"/>
                </a:cxn>
                <a:cxn ang="0">
                  <a:pos x="T2" y="T3"/>
                </a:cxn>
                <a:cxn ang="0">
                  <a:pos x="T4" y="T5"/>
                </a:cxn>
              </a:cxnLst>
              <a:rect l="0" t="0" r="r" b="b"/>
              <a:pathLst>
                <a:path w="24" h="47">
                  <a:moveTo>
                    <a:pt x="0" y="0"/>
                  </a:moveTo>
                  <a:lnTo>
                    <a:pt x="9" y="24"/>
                  </a:lnTo>
                  <a:lnTo>
                    <a:pt x="24" y="4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02" name="Freeform 764"/>
            <p:cNvSpPr>
              <a:spLocks noChangeAspect="1"/>
            </p:cNvSpPr>
            <p:nvPr/>
          </p:nvSpPr>
          <p:spPr bwMode="auto">
            <a:xfrm>
              <a:off x="1988" y="712"/>
              <a:ext cx="21" cy="27"/>
            </a:xfrm>
            <a:custGeom>
              <a:avLst/>
              <a:gdLst>
                <a:gd name="T0" fmla="*/ 0 w 28"/>
                <a:gd name="T1" fmla="*/ 0 h 48"/>
                <a:gd name="T2" fmla="*/ 14 w 28"/>
                <a:gd name="T3" fmla="*/ 24 h 48"/>
                <a:gd name="T4" fmla="*/ 28 w 28"/>
                <a:gd name="T5" fmla="*/ 48 h 48"/>
              </a:gdLst>
              <a:ahLst/>
              <a:cxnLst>
                <a:cxn ang="0">
                  <a:pos x="T0" y="T1"/>
                </a:cxn>
                <a:cxn ang="0">
                  <a:pos x="T2" y="T3"/>
                </a:cxn>
                <a:cxn ang="0">
                  <a:pos x="T4" y="T5"/>
                </a:cxn>
              </a:cxnLst>
              <a:rect l="0" t="0" r="r" b="b"/>
              <a:pathLst>
                <a:path w="28" h="48">
                  <a:moveTo>
                    <a:pt x="0" y="0"/>
                  </a:moveTo>
                  <a:lnTo>
                    <a:pt x="14" y="24"/>
                  </a:lnTo>
                  <a:lnTo>
                    <a:pt x="28"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03" name="Line 765"/>
            <p:cNvSpPr>
              <a:spLocks noChangeAspect="1" noChangeShapeType="1"/>
            </p:cNvSpPr>
            <p:nvPr/>
          </p:nvSpPr>
          <p:spPr bwMode="auto">
            <a:xfrm>
              <a:off x="2009"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04" name="Freeform 766"/>
            <p:cNvSpPr>
              <a:spLocks noChangeAspect="1"/>
            </p:cNvSpPr>
            <p:nvPr/>
          </p:nvSpPr>
          <p:spPr bwMode="auto">
            <a:xfrm>
              <a:off x="2027" y="769"/>
              <a:ext cx="22" cy="33"/>
            </a:xfrm>
            <a:custGeom>
              <a:avLst/>
              <a:gdLst>
                <a:gd name="T0" fmla="*/ 0 w 29"/>
                <a:gd name="T1" fmla="*/ 0 h 58"/>
                <a:gd name="T2" fmla="*/ 15 w 29"/>
                <a:gd name="T3" fmla="*/ 29 h 58"/>
                <a:gd name="T4" fmla="*/ 29 w 29"/>
                <a:gd name="T5" fmla="*/ 58 h 58"/>
              </a:gdLst>
              <a:ahLst/>
              <a:cxnLst>
                <a:cxn ang="0">
                  <a:pos x="T0" y="T1"/>
                </a:cxn>
                <a:cxn ang="0">
                  <a:pos x="T2" y="T3"/>
                </a:cxn>
                <a:cxn ang="0">
                  <a:pos x="T4" y="T5"/>
                </a:cxn>
              </a:cxnLst>
              <a:rect l="0" t="0" r="r" b="b"/>
              <a:pathLst>
                <a:path w="29" h="58">
                  <a:moveTo>
                    <a:pt x="0" y="0"/>
                  </a:moveTo>
                  <a:lnTo>
                    <a:pt x="15"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05" name="Line 767"/>
            <p:cNvSpPr>
              <a:spLocks noChangeAspect="1" noChangeShapeType="1"/>
            </p:cNvSpPr>
            <p:nvPr/>
          </p:nvSpPr>
          <p:spPr bwMode="auto">
            <a:xfrm>
              <a:off x="2049"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06" name="Line 768"/>
            <p:cNvSpPr>
              <a:spLocks noChangeAspect="1" noChangeShapeType="1"/>
            </p:cNvSpPr>
            <p:nvPr/>
          </p:nvSpPr>
          <p:spPr bwMode="auto">
            <a:xfrm>
              <a:off x="2067"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07" name="Freeform 769"/>
            <p:cNvSpPr>
              <a:spLocks noChangeAspect="1"/>
            </p:cNvSpPr>
            <p:nvPr/>
          </p:nvSpPr>
          <p:spPr bwMode="auto">
            <a:xfrm>
              <a:off x="2085" y="872"/>
              <a:ext cx="22" cy="35"/>
            </a:xfrm>
            <a:custGeom>
              <a:avLst/>
              <a:gdLst>
                <a:gd name="T0" fmla="*/ 0 w 29"/>
                <a:gd name="T1" fmla="*/ 0 h 62"/>
                <a:gd name="T2" fmla="*/ 15 w 29"/>
                <a:gd name="T3" fmla="*/ 28 h 62"/>
                <a:gd name="T4" fmla="*/ 29 w 29"/>
                <a:gd name="T5" fmla="*/ 62 h 62"/>
              </a:gdLst>
              <a:ahLst/>
              <a:cxnLst>
                <a:cxn ang="0">
                  <a:pos x="T0" y="T1"/>
                </a:cxn>
                <a:cxn ang="0">
                  <a:pos x="T2" y="T3"/>
                </a:cxn>
                <a:cxn ang="0">
                  <a:pos x="T4" y="T5"/>
                </a:cxn>
              </a:cxnLst>
              <a:rect l="0" t="0" r="r" b="b"/>
              <a:pathLst>
                <a:path w="29" h="62">
                  <a:moveTo>
                    <a:pt x="0" y="0"/>
                  </a:moveTo>
                  <a:lnTo>
                    <a:pt x="15" y="28"/>
                  </a:lnTo>
                  <a:lnTo>
                    <a:pt x="29" y="6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08" name="Line 770"/>
            <p:cNvSpPr>
              <a:spLocks noChangeAspect="1" noChangeShapeType="1"/>
            </p:cNvSpPr>
            <p:nvPr/>
          </p:nvSpPr>
          <p:spPr bwMode="auto">
            <a:xfrm>
              <a:off x="2107"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09" name="Freeform 771"/>
            <p:cNvSpPr>
              <a:spLocks noChangeAspect="1"/>
            </p:cNvSpPr>
            <p:nvPr/>
          </p:nvSpPr>
          <p:spPr bwMode="auto">
            <a:xfrm>
              <a:off x="2125" y="945"/>
              <a:ext cx="22" cy="40"/>
            </a:xfrm>
            <a:custGeom>
              <a:avLst/>
              <a:gdLst>
                <a:gd name="T0" fmla="*/ 0 w 29"/>
                <a:gd name="T1" fmla="*/ 0 h 72"/>
                <a:gd name="T2" fmla="*/ 14 w 29"/>
                <a:gd name="T3" fmla="*/ 34 h 72"/>
                <a:gd name="T4" fmla="*/ 29 w 29"/>
                <a:gd name="T5" fmla="*/ 72 h 72"/>
              </a:gdLst>
              <a:ahLst/>
              <a:cxnLst>
                <a:cxn ang="0">
                  <a:pos x="T0" y="T1"/>
                </a:cxn>
                <a:cxn ang="0">
                  <a:pos x="T2" y="T3"/>
                </a:cxn>
                <a:cxn ang="0">
                  <a:pos x="T4" y="T5"/>
                </a:cxn>
              </a:cxnLst>
              <a:rect l="0" t="0" r="r" b="b"/>
              <a:pathLst>
                <a:path w="29" h="72">
                  <a:moveTo>
                    <a:pt x="0" y="0"/>
                  </a:moveTo>
                  <a:lnTo>
                    <a:pt x="14" y="34"/>
                  </a:lnTo>
                  <a:lnTo>
                    <a:pt x="29"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10" name="Line 772"/>
            <p:cNvSpPr>
              <a:spLocks noChangeAspect="1" noChangeShapeType="1"/>
            </p:cNvSpPr>
            <p:nvPr/>
          </p:nvSpPr>
          <p:spPr bwMode="auto">
            <a:xfrm>
              <a:off x="2147"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11" name="Line 773"/>
            <p:cNvSpPr>
              <a:spLocks noChangeAspect="1" noChangeShapeType="1"/>
            </p:cNvSpPr>
            <p:nvPr/>
          </p:nvSpPr>
          <p:spPr bwMode="auto">
            <a:xfrm>
              <a:off x="2165"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12" name="Freeform 774"/>
            <p:cNvSpPr>
              <a:spLocks noChangeAspect="1"/>
            </p:cNvSpPr>
            <p:nvPr/>
          </p:nvSpPr>
          <p:spPr bwMode="auto">
            <a:xfrm>
              <a:off x="2183" y="1063"/>
              <a:ext cx="21" cy="41"/>
            </a:xfrm>
            <a:custGeom>
              <a:avLst/>
              <a:gdLst>
                <a:gd name="T0" fmla="*/ 0 w 28"/>
                <a:gd name="T1" fmla="*/ 0 h 72"/>
                <a:gd name="T2" fmla="*/ 14 w 28"/>
                <a:gd name="T3" fmla="*/ 34 h 72"/>
                <a:gd name="T4" fmla="*/ 28 w 28"/>
                <a:gd name="T5" fmla="*/ 72 h 72"/>
              </a:gdLst>
              <a:ahLst/>
              <a:cxnLst>
                <a:cxn ang="0">
                  <a:pos x="T0" y="T1"/>
                </a:cxn>
                <a:cxn ang="0">
                  <a:pos x="T2" y="T3"/>
                </a:cxn>
                <a:cxn ang="0">
                  <a:pos x="T4" y="T5"/>
                </a:cxn>
              </a:cxnLst>
              <a:rect l="0" t="0" r="r" b="b"/>
              <a:pathLst>
                <a:path w="28" h="72">
                  <a:moveTo>
                    <a:pt x="0" y="0"/>
                  </a:moveTo>
                  <a:lnTo>
                    <a:pt x="14" y="34"/>
                  </a:lnTo>
                  <a:lnTo>
                    <a:pt x="28"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13" name="Line 775"/>
            <p:cNvSpPr>
              <a:spLocks noChangeAspect="1" noChangeShapeType="1"/>
            </p:cNvSpPr>
            <p:nvPr/>
          </p:nvSpPr>
          <p:spPr bwMode="auto">
            <a:xfrm>
              <a:off x="2204"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14" name="Freeform 776"/>
            <p:cNvSpPr>
              <a:spLocks noChangeAspect="1"/>
            </p:cNvSpPr>
            <p:nvPr/>
          </p:nvSpPr>
          <p:spPr bwMode="auto">
            <a:xfrm>
              <a:off x="2222" y="1144"/>
              <a:ext cx="22"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15" name="Freeform 777"/>
            <p:cNvSpPr>
              <a:spLocks noChangeAspect="1"/>
            </p:cNvSpPr>
            <p:nvPr/>
          </p:nvSpPr>
          <p:spPr bwMode="auto">
            <a:xfrm>
              <a:off x="2244" y="1182"/>
              <a:ext cx="18" cy="40"/>
            </a:xfrm>
            <a:custGeom>
              <a:avLst/>
              <a:gdLst>
                <a:gd name="T0" fmla="*/ 0 w 24"/>
                <a:gd name="T1" fmla="*/ 0 h 72"/>
                <a:gd name="T2" fmla="*/ 10 w 24"/>
                <a:gd name="T3" fmla="*/ 34 h 72"/>
                <a:gd name="T4" fmla="*/ 24 w 24"/>
                <a:gd name="T5" fmla="*/ 72 h 72"/>
              </a:gdLst>
              <a:ahLst/>
              <a:cxnLst>
                <a:cxn ang="0">
                  <a:pos x="T0" y="T1"/>
                </a:cxn>
                <a:cxn ang="0">
                  <a:pos x="T2" y="T3"/>
                </a:cxn>
                <a:cxn ang="0">
                  <a:pos x="T4" y="T5"/>
                </a:cxn>
              </a:cxnLst>
              <a:rect l="0" t="0" r="r" b="b"/>
              <a:pathLst>
                <a:path w="24" h="72">
                  <a:moveTo>
                    <a:pt x="0" y="0"/>
                  </a:moveTo>
                  <a:lnTo>
                    <a:pt x="10" y="34"/>
                  </a:lnTo>
                  <a:lnTo>
                    <a:pt x="24"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16" name="Freeform 778"/>
            <p:cNvSpPr>
              <a:spLocks noChangeAspect="1"/>
            </p:cNvSpPr>
            <p:nvPr/>
          </p:nvSpPr>
          <p:spPr bwMode="auto">
            <a:xfrm>
              <a:off x="2262" y="1222"/>
              <a:ext cx="21"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17" name="Line 779"/>
            <p:cNvSpPr>
              <a:spLocks noChangeAspect="1" noChangeShapeType="1"/>
            </p:cNvSpPr>
            <p:nvPr/>
          </p:nvSpPr>
          <p:spPr bwMode="auto">
            <a:xfrm>
              <a:off x="2283"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18" name="Line 780"/>
            <p:cNvSpPr>
              <a:spLocks noChangeAspect="1" noChangeShapeType="1"/>
            </p:cNvSpPr>
            <p:nvPr/>
          </p:nvSpPr>
          <p:spPr bwMode="auto">
            <a:xfrm>
              <a:off x="2301"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19" name="Freeform 781"/>
            <p:cNvSpPr>
              <a:spLocks noChangeAspect="1"/>
            </p:cNvSpPr>
            <p:nvPr/>
          </p:nvSpPr>
          <p:spPr bwMode="auto">
            <a:xfrm>
              <a:off x="2319" y="1336"/>
              <a:ext cx="22" cy="38"/>
            </a:xfrm>
            <a:custGeom>
              <a:avLst/>
              <a:gdLst>
                <a:gd name="T0" fmla="*/ 0 w 29"/>
                <a:gd name="T1" fmla="*/ 0 h 67"/>
                <a:gd name="T2" fmla="*/ 14 w 29"/>
                <a:gd name="T3" fmla="*/ 33 h 67"/>
                <a:gd name="T4" fmla="*/ 29 w 29"/>
                <a:gd name="T5" fmla="*/ 67 h 67"/>
              </a:gdLst>
              <a:ahLst/>
              <a:cxnLst>
                <a:cxn ang="0">
                  <a:pos x="T0" y="T1"/>
                </a:cxn>
                <a:cxn ang="0">
                  <a:pos x="T2" y="T3"/>
                </a:cxn>
                <a:cxn ang="0">
                  <a:pos x="T4" y="T5"/>
                </a:cxn>
              </a:cxnLst>
              <a:rect l="0" t="0" r="r" b="b"/>
              <a:pathLst>
                <a:path w="29" h="67">
                  <a:moveTo>
                    <a:pt x="0" y="0"/>
                  </a:moveTo>
                  <a:lnTo>
                    <a:pt x="14" y="33"/>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20" name="Line 782"/>
            <p:cNvSpPr>
              <a:spLocks noChangeAspect="1" noChangeShapeType="1"/>
            </p:cNvSpPr>
            <p:nvPr/>
          </p:nvSpPr>
          <p:spPr bwMode="auto">
            <a:xfrm>
              <a:off x="2341"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21" name="Freeform 783"/>
            <p:cNvSpPr>
              <a:spLocks noChangeAspect="1"/>
            </p:cNvSpPr>
            <p:nvPr/>
          </p:nvSpPr>
          <p:spPr bwMode="auto">
            <a:xfrm>
              <a:off x="2359" y="1409"/>
              <a:ext cx="22" cy="32"/>
            </a:xfrm>
            <a:custGeom>
              <a:avLst/>
              <a:gdLst>
                <a:gd name="T0" fmla="*/ 0 w 29"/>
                <a:gd name="T1" fmla="*/ 0 h 58"/>
                <a:gd name="T2" fmla="*/ 14 w 29"/>
                <a:gd name="T3" fmla="*/ 29 h 58"/>
                <a:gd name="T4" fmla="*/ 29 w 29"/>
                <a:gd name="T5" fmla="*/ 58 h 58"/>
              </a:gdLst>
              <a:ahLst/>
              <a:cxnLst>
                <a:cxn ang="0">
                  <a:pos x="T0" y="T1"/>
                </a:cxn>
                <a:cxn ang="0">
                  <a:pos x="T2" y="T3"/>
                </a:cxn>
                <a:cxn ang="0">
                  <a:pos x="T4" y="T5"/>
                </a:cxn>
              </a:cxnLst>
              <a:rect l="0" t="0" r="r" b="b"/>
              <a:pathLst>
                <a:path w="29" h="58">
                  <a:moveTo>
                    <a:pt x="0" y="0"/>
                  </a:moveTo>
                  <a:lnTo>
                    <a:pt x="14"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22" name="Line 784"/>
            <p:cNvSpPr>
              <a:spLocks noChangeAspect="1" noChangeShapeType="1"/>
            </p:cNvSpPr>
            <p:nvPr/>
          </p:nvSpPr>
          <p:spPr bwMode="auto">
            <a:xfrm>
              <a:off x="2381"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23" name="Line 785"/>
            <p:cNvSpPr>
              <a:spLocks noChangeAspect="1" noChangeShapeType="1"/>
            </p:cNvSpPr>
            <p:nvPr/>
          </p:nvSpPr>
          <p:spPr bwMode="auto">
            <a:xfrm>
              <a:off x="2399"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24" name="Freeform 786"/>
            <p:cNvSpPr>
              <a:spLocks noChangeAspect="1"/>
            </p:cNvSpPr>
            <p:nvPr/>
          </p:nvSpPr>
          <p:spPr bwMode="auto">
            <a:xfrm>
              <a:off x="2416" y="1506"/>
              <a:ext cx="22" cy="30"/>
            </a:xfrm>
            <a:custGeom>
              <a:avLst/>
              <a:gdLst>
                <a:gd name="T0" fmla="*/ 0 w 29"/>
                <a:gd name="T1" fmla="*/ 0 h 53"/>
                <a:gd name="T2" fmla="*/ 15 w 29"/>
                <a:gd name="T3" fmla="*/ 29 h 53"/>
                <a:gd name="T4" fmla="*/ 29 w 29"/>
                <a:gd name="T5" fmla="*/ 53 h 53"/>
              </a:gdLst>
              <a:ahLst/>
              <a:cxnLst>
                <a:cxn ang="0">
                  <a:pos x="T0" y="T1"/>
                </a:cxn>
                <a:cxn ang="0">
                  <a:pos x="T2" y="T3"/>
                </a:cxn>
                <a:cxn ang="0">
                  <a:pos x="T4" y="T5"/>
                </a:cxn>
              </a:cxnLst>
              <a:rect l="0" t="0" r="r" b="b"/>
              <a:pathLst>
                <a:path w="29" h="53">
                  <a:moveTo>
                    <a:pt x="0" y="0"/>
                  </a:moveTo>
                  <a:lnTo>
                    <a:pt x="15" y="29"/>
                  </a:lnTo>
                  <a:lnTo>
                    <a:pt x="29" y="5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25" name="Line 787"/>
            <p:cNvSpPr>
              <a:spLocks noChangeAspect="1" noChangeShapeType="1"/>
            </p:cNvSpPr>
            <p:nvPr/>
          </p:nvSpPr>
          <p:spPr bwMode="auto">
            <a:xfrm>
              <a:off x="2438"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26" name="Freeform 788"/>
            <p:cNvSpPr>
              <a:spLocks noChangeAspect="1"/>
            </p:cNvSpPr>
            <p:nvPr/>
          </p:nvSpPr>
          <p:spPr bwMode="auto">
            <a:xfrm>
              <a:off x="2456" y="1566"/>
              <a:ext cx="22" cy="27"/>
            </a:xfrm>
            <a:custGeom>
              <a:avLst/>
              <a:gdLst>
                <a:gd name="T0" fmla="*/ 0 w 29"/>
                <a:gd name="T1" fmla="*/ 0 h 48"/>
                <a:gd name="T2" fmla="*/ 15 w 29"/>
                <a:gd name="T3" fmla="*/ 24 h 48"/>
                <a:gd name="T4" fmla="*/ 29 w 29"/>
                <a:gd name="T5" fmla="*/ 48 h 48"/>
              </a:gdLst>
              <a:ahLst/>
              <a:cxnLst>
                <a:cxn ang="0">
                  <a:pos x="T0" y="T1"/>
                </a:cxn>
                <a:cxn ang="0">
                  <a:pos x="T2" y="T3"/>
                </a:cxn>
                <a:cxn ang="0">
                  <a:pos x="T4" y="T5"/>
                </a:cxn>
              </a:cxnLst>
              <a:rect l="0" t="0" r="r" b="b"/>
              <a:pathLst>
                <a:path w="29" h="48">
                  <a:moveTo>
                    <a:pt x="0" y="0"/>
                  </a:moveTo>
                  <a:lnTo>
                    <a:pt x="15" y="24"/>
                  </a:lnTo>
                  <a:lnTo>
                    <a:pt x="29"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27" name="Line 789"/>
            <p:cNvSpPr>
              <a:spLocks noChangeAspect="1" noChangeShapeType="1"/>
            </p:cNvSpPr>
            <p:nvPr/>
          </p:nvSpPr>
          <p:spPr bwMode="auto">
            <a:xfrm>
              <a:off x="2478"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28" name="Freeform 790"/>
            <p:cNvSpPr>
              <a:spLocks noChangeAspect="1"/>
            </p:cNvSpPr>
            <p:nvPr/>
          </p:nvSpPr>
          <p:spPr bwMode="auto">
            <a:xfrm>
              <a:off x="2496" y="1617"/>
              <a:ext cx="22" cy="24"/>
            </a:xfrm>
            <a:custGeom>
              <a:avLst/>
              <a:gdLst>
                <a:gd name="T0" fmla="*/ 0 w 29"/>
                <a:gd name="T1" fmla="*/ 0 h 43"/>
                <a:gd name="T2" fmla="*/ 14 w 29"/>
                <a:gd name="T3" fmla="*/ 19 h 43"/>
                <a:gd name="T4" fmla="*/ 29 w 29"/>
                <a:gd name="T5" fmla="*/ 43 h 43"/>
              </a:gdLst>
              <a:ahLst/>
              <a:cxnLst>
                <a:cxn ang="0">
                  <a:pos x="T0" y="T1"/>
                </a:cxn>
                <a:cxn ang="0">
                  <a:pos x="T2" y="T3"/>
                </a:cxn>
                <a:cxn ang="0">
                  <a:pos x="T4" y="T5"/>
                </a:cxn>
              </a:cxnLst>
              <a:rect l="0" t="0" r="r" b="b"/>
              <a:pathLst>
                <a:path w="29" h="43">
                  <a:moveTo>
                    <a:pt x="0" y="0"/>
                  </a:moveTo>
                  <a:lnTo>
                    <a:pt x="14" y="19"/>
                  </a:lnTo>
                  <a:lnTo>
                    <a:pt x="29" y="4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29" name="Line 791"/>
            <p:cNvSpPr>
              <a:spLocks noChangeAspect="1" noChangeShapeType="1"/>
            </p:cNvSpPr>
            <p:nvPr/>
          </p:nvSpPr>
          <p:spPr bwMode="auto">
            <a:xfrm>
              <a:off x="2518"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30" name="Line 792"/>
            <p:cNvSpPr>
              <a:spLocks noChangeAspect="1" noChangeShapeType="1"/>
            </p:cNvSpPr>
            <p:nvPr/>
          </p:nvSpPr>
          <p:spPr bwMode="auto">
            <a:xfrm>
              <a:off x="2536"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31" name="Freeform 793"/>
            <p:cNvSpPr>
              <a:spLocks noChangeAspect="1"/>
            </p:cNvSpPr>
            <p:nvPr/>
          </p:nvSpPr>
          <p:spPr bwMode="auto">
            <a:xfrm>
              <a:off x="2554" y="1686"/>
              <a:ext cx="21" cy="20"/>
            </a:xfrm>
            <a:custGeom>
              <a:avLst/>
              <a:gdLst>
                <a:gd name="T0" fmla="*/ 0 w 29"/>
                <a:gd name="T1" fmla="*/ 0 h 34"/>
                <a:gd name="T2" fmla="*/ 14 w 29"/>
                <a:gd name="T3" fmla="*/ 20 h 34"/>
                <a:gd name="T4" fmla="*/ 29 w 29"/>
                <a:gd name="T5" fmla="*/ 34 h 34"/>
              </a:gdLst>
              <a:ahLst/>
              <a:cxnLst>
                <a:cxn ang="0">
                  <a:pos x="T0" y="T1"/>
                </a:cxn>
                <a:cxn ang="0">
                  <a:pos x="T2" y="T3"/>
                </a:cxn>
                <a:cxn ang="0">
                  <a:pos x="T4" y="T5"/>
                </a:cxn>
              </a:cxnLst>
              <a:rect l="0" t="0" r="r" b="b"/>
              <a:pathLst>
                <a:path w="29" h="34">
                  <a:moveTo>
                    <a:pt x="0" y="0"/>
                  </a:moveTo>
                  <a:lnTo>
                    <a:pt x="14" y="20"/>
                  </a:lnTo>
                  <a:lnTo>
                    <a:pt x="29" y="3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32" name="Line 794"/>
            <p:cNvSpPr>
              <a:spLocks noChangeAspect="1" noChangeShapeType="1"/>
            </p:cNvSpPr>
            <p:nvPr/>
          </p:nvSpPr>
          <p:spPr bwMode="auto">
            <a:xfrm>
              <a:off x="2575"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33" name="Freeform 795"/>
            <p:cNvSpPr>
              <a:spLocks noChangeAspect="1"/>
            </p:cNvSpPr>
            <p:nvPr/>
          </p:nvSpPr>
          <p:spPr bwMode="auto">
            <a:xfrm>
              <a:off x="2593" y="1725"/>
              <a:ext cx="21" cy="15"/>
            </a:xfrm>
            <a:custGeom>
              <a:avLst/>
              <a:gdLst>
                <a:gd name="T0" fmla="*/ 0 w 28"/>
                <a:gd name="T1" fmla="*/ 0 h 28"/>
                <a:gd name="T2" fmla="*/ 14 w 28"/>
                <a:gd name="T3" fmla="*/ 14 h 28"/>
                <a:gd name="T4" fmla="*/ 28 w 28"/>
                <a:gd name="T5" fmla="*/ 28 h 28"/>
              </a:gdLst>
              <a:ahLst/>
              <a:cxnLst>
                <a:cxn ang="0">
                  <a:pos x="T0" y="T1"/>
                </a:cxn>
                <a:cxn ang="0">
                  <a:pos x="T2" y="T3"/>
                </a:cxn>
                <a:cxn ang="0">
                  <a:pos x="T4" y="T5"/>
                </a:cxn>
              </a:cxnLst>
              <a:rect l="0" t="0" r="r" b="b"/>
              <a:pathLst>
                <a:path w="28" h="28">
                  <a:moveTo>
                    <a:pt x="0" y="0"/>
                  </a:moveTo>
                  <a:lnTo>
                    <a:pt x="14" y="14"/>
                  </a:lnTo>
                  <a:lnTo>
                    <a:pt x="28" y="2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34" name="Line 796"/>
            <p:cNvSpPr>
              <a:spLocks noChangeAspect="1" noChangeShapeType="1"/>
            </p:cNvSpPr>
            <p:nvPr/>
          </p:nvSpPr>
          <p:spPr bwMode="auto">
            <a:xfrm>
              <a:off x="2614"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35" name="Freeform 797"/>
            <p:cNvSpPr>
              <a:spLocks noChangeAspect="1"/>
            </p:cNvSpPr>
            <p:nvPr/>
          </p:nvSpPr>
          <p:spPr bwMode="auto">
            <a:xfrm>
              <a:off x="2632" y="1757"/>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36" name="Line 798"/>
            <p:cNvSpPr>
              <a:spLocks noChangeAspect="1" noChangeShapeType="1"/>
            </p:cNvSpPr>
            <p:nvPr/>
          </p:nvSpPr>
          <p:spPr bwMode="auto">
            <a:xfrm>
              <a:off x="2654"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37" name="Line 799"/>
            <p:cNvSpPr>
              <a:spLocks noChangeAspect="1" noChangeShapeType="1"/>
            </p:cNvSpPr>
            <p:nvPr/>
          </p:nvSpPr>
          <p:spPr bwMode="auto">
            <a:xfrm>
              <a:off x="2672"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38" name="Freeform 800"/>
            <p:cNvSpPr>
              <a:spLocks noChangeAspect="1"/>
            </p:cNvSpPr>
            <p:nvPr/>
          </p:nvSpPr>
          <p:spPr bwMode="auto">
            <a:xfrm>
              <a:off x="2690" y="1797"/>
              <a:ext cx="22" cy="11"/>
            </a:xfrm>
            <a:custGeom>
              <a:avLst/>
              <a:gdLst>
                <a:gd name="T0" fmla="*/ 0 w 29"/>
                <a:gd name="T1" fmla="*/ 0 h 19"/>
                <a:gd name="T2" fmla="*/ 14 w 29"/>
                <a:gd name="T3" fmla="*/ 10 h 19"/>
                <a:gd name="T4" fmla="*/ 29 w 29"/>
                <a:gd name="T5" fmla="*/ 19 h 19"/>
              </a:gdLst>
              <a:ahLst/>
              <a:cxnLst>
                <a:cxn ang="0">
                  <a:pos x="T0" y="T1"/>
                </a:cxn>
                <a:cxn ang="0">
                  <a:pos x="T2" y="T3"/>
                </a:cxn>
                <a:cxn ang="0">
                  <a:pos x="T4" y="T5"/>
                </a:cxn>
              </a:cxnLst>
              <a:rect l="0" t="0" r="r" b="b"/>
              <a:pathLst>
                <a:path w="29" h="19">
                  <a:moveTo>
                    <a:pt x="0" y="0"/>
                  </a:moveTo>
                  <a:lnTo>
                    <a:pt x="14" y="10"/>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39" name="Line 801"/>
            <p:cNvSpPr>
              <a:spLocks noChangeAspect="1" noChangeShapeType="1"/>
            </p:cNvSpPr>
            <p:nvPr/>
          </p:nvSpPr>
          <p:spPr bwMode="auto">
            <a:xfrm>
              <a:off x="2712"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40" name="Freeform 802"/>
            <p:cNvSpPr>
              <a:spLocks noChangeAspect="1"/>
            </p:cNvSpPr>
            <p:nvPr/>
          </p:nvSpPr>
          <p:spPr bwMode="auto">
            <a:xfrm>
              <a:off x="2730" y="1819"/>
              <a:ext cx="22" cy="11"/>
            </a:xfrm>
            <a:custGeom>
              <a:avLst/>
              <a:gdLst>
                <a:gd name="T0" fmla="*/ 0 w 29"/>
                <a:gd name="T1" fmla="*/ 0 h 19"/>
                <a:gd name="T2" fmla="*/ 14 w 29"/>
                <a:gd name="T3" fmla="*/ 9 h 19"/>
                <a:gd name="T4" fmla="*/ 29 w 29"/>
                <a:gd name="T5" fmla="*/ 19 h 19"/>
              </a:gdLst>
              <a:ahLst/>
              <a:cxnLst>
                <a:cxn ang="0">
                  <a:pos x="T0" y="T1"/>
                </a:cxn>
                <a:cxn ang="0">
                  <a:pos x="T2" y="T3"/>
                </a:cxn>
                <a:cxn ang="0">
                  <a:pos x="T4" y="T5"/>
                </a:cxn>
              </a:cxnLst>
              <a:rect l="0" t="0" r="r" b="b"/>
              <a:pathLst>
                <a:path w="29" h="19">
                  <a:moveTo>
                    <a:pt x="0" y="0"/>
                  </a:moveTo>
                  <a:lnTo>
                    <a:pt x="14" y="9"/>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41" name="Line 803"/>
            <p:cNvSpPr>
              <a:spLocks noChangeAspect="1" noChangeShapeType="1"/>
            </p:cNvSpPr>
            <p:nvPr/>
          </p:nvSpPr>
          <p:spPr bwMode="auto">
            <a:xfrm>
              <a:off x="2752"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42" name="Line 804"/>
            <p:cNvSpPr>
              <a:spLocks noChangeAspect="1" noChangeShapeType="1"/>
            </p:cNvSpPr>
            <p:nvPr/>
          </p:nvSpPr>
          <p:spPr bwMode="auto">
            <a:xfrm>
              <a:off x="2770"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43" name="Freeform 805"/>
            <p:cNvSpPr>
              <a:spLocks noChangeAspect="1"/>
            </p:cNvSpPr>
            <p:nvPr/>
          </p:nvSpPr>
          <p:spPr bwMode="auto">
            <a:xfrm>
              <a:off x="2788" y="1846"/>
              <a:ext cx="21" cy="5"/>
            </a:xfrm>
            <a:custGeom>
              <a:avLst/>
              <a:gdLst>
                <a:gd name="T0" fmla="*/ 0 w 28"/>
                <a:gd name="T1" fmla="*/ 0 h 9"/>
                <a:gd name="T2" fmla="*/ 14 w 28"/>
                <a:gd name="T3" fmla="*/ 4 h 9"/>
                <a:gd name="T4" fmla="*/ 28 w 28"/>
                <a:gd name="T5" fmla="*/ 9 h 9"/>
              </a:gdLst>
              <a:ahLst/>
              <a:cxnLst>
                <a:cxn ang="0">
                  <a:pos x="T0" y="T1"/>
                </a:cxn>
                <a:cxn ang="0">
                  <a:pos x="T2" y="T3"/>
                </a:cxn>
                <a:cxn ang="0">
                  <a:pos x="T4" y="T5"/>
                </a:cxn>
              </a:cxnLst>
              <a:rect l="0" t="0" r="r" b="b"/>
              <a:pathLst>
                <a:path w="28" h="9">
                  <a:moveTo>
                    <a:pt x="0" y="0"/>
                  </a:moveTo>
                  <a:lnTo>
                    <a:pt x="14" y="4"/>
                  </a:lnTo>
                  <a:lnTo>
                    <a:pt x="28"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44" name="Line 806"/>
            <p:cNvSpPr>
              <a:spLocks noChangeAspect="1" noChangeShapeType="1"/>
            </p:cNvSpPr>
            <p:nvPr/>
          </p:nvSpPr>
          <p:spPr bwMode="auto">
            <a:xfrm>
              <a:off x="2809"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45" name="Freeform 807"/>
            <p:cNvSpPr>
              <a:spLocks noChangeAspect="1"/>
            </p:cNvSpPr>
            <p:nvPr/>
          </p:nvSpPr>
          <p:spPr bwMode="auto">
            <a:xfrm>
              <a:off x="2827" y="1857"/>
              <a:ext cx="22" cy="5"/>
            </a:xfrm>
            <a:custGeom>
              <a:avLst/>
              <a:gdLst>
                <a:gd name="T0" fmla="*/ 0 w 29"/>
                <a:gd name="T1" fmla="*/ 0 h 9"/>
                <a:gd name="T2" fmla="*/ 15 w 29"/>
                <a:gd name="T3" fmla="*/ 5 h 9"/>
                <a:gd name="T4" fmla="*/ 29 w 29"/>
                <a:gd name="T5" fmla="*/ 9 h 9"/>
              </a:gdLst>
              <a:ahLst/>
              <a:cxnLst>
                <a:cxn ang="0">
                  <a:pos x="T0" y="T1"/>
                </a:cxn>
                <a:cxn ang="0">
                  <a:pos x="T2" y="T3"/>
                </a:cxn>
                <a:cxn ang="0">
                  <a:pos x="T4" y="T5"/>
                </a:cxn>
              </a:cxnLst>
              <a:rect l="0" t="0" r="r" b="b"/>
              <a:pathLst>
                <a:path w="29" h="9">
                  <a:moveTo>
                    <a:pt x="0" y="0"/>
                  </a:moveTo>
                  <a:lnTo>
                    <a:pt x="15" y="5"/>
                  </a:lnTo>
                  <a:lnTo>
                    <a:pt x="29"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46" name="Line 808"/>
            <p:cNvSpPr>
              <a:spLocks noChangeAspect="1" noChangeShapeType="1"/>
            </p:cNvSpPr>
            <p:nvPr/>
          </p:nvSpPr>
          <p:spPr bwMode="auto">
            <a:xfrm>
              <a:off x="2849"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47" name="Freeform 809"/>
            <p:cNvSpPr>
              <a:spLocks noChangeAspect="1"/>
            </p:cNvSpPr>
            <p:nvPr/>
          </p:nvSpPr>
          <p:spPr bwMode="auto">
            <a:xfrm>
              <a:off x="2867" y="1868"/>
              <a:ext cx="21" cy="5"/>
            </a:xfrm>
            <a:custGeom>
              <a:avLst/>
              <a:gdLst>
                <a:gd name="T0" fmla="*/ 0 w 29"/>
                <a:gd name="T1" fmla="*/ 0 h 10"/>
                <a:gd name="T2" fmla="*/ 14 w 29"/>
                <a:gd name="T3" fmla="*/ 5 h 10"/>
                <a:gd name="T4" fmla="*/ 29 w 29"/>
                <a:gd name="T5" fmla="*/ 10 h 10"/>
              </a:gdLst>
              <a:ahLst/>
              <a:cxnLst>
                <a:cxn ang="0">
                  <a:pos x="T0" y="T1"/>
                </a:cxn>
                <a:cxn ang="0">
                  <a:pos x="T2" y="T3"/>
                </a:cxn>
                <a:cxn ang="0">
                  <a:pos x="T4" y="T5"/>
                </a:cxn>
              </a:cxnLst>
              <a:rect l="0" t="0" r="r" b="b"/>
              <a:pathLst>
                <a:path w="29" h="10">
                  <a:moveTo>
                    <a:pt x="0" y="0"/>
                  </a:moveTo>
                  <a:lnTo>
                    <a:pt x="14" y="5"/>
                  </a:lnTo>
                  <a:lnTo>
                    <a:pt x="29"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48" name="Line 810"/>
            <p:cNvSpPr>
              <a:spLocks noChangeAspect="1" noChangeShapeType="1"/>
            </p:cNvSpPr>
            <p:nvPr/>
          </p:nvSpPr>
          <p:spPr bwMode="auto">
            <a:xfrm>
              <a:off x="2888"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49" name="Line 811"/>
            <p:cNvSpPr>
              <a:spLocks noChangeAspect="1" noChangeShapeType="1"/>
            </p:cNvSpPr>
            <p:nvPr/>
          </p:nvSpPr>
          <p:spPr bwMode="auto">
            <a:xfrm>
              <a:off x="2906"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50" name="Freeform 812"/>
            <p:cNvSpPr>
              <a:spLocks noChangeAspect="1"/>
            </p:cNvSpPr>
            <p:nvPr/>
          </p:nvSpPr>
          <p:spPr bwMode="auto">
            <a:xfrm>
              <a:off x="2924" y="1881"/>
              <a:ext cx="22" cy="3"/>
            </a:xfrm>
            <a:custGeom>
              <a:avLst/>
              <a:gdLst>
                <a:gd name="T0" fmla="*/ 0 w 29"/>
                <a:gd name="T1" fmla="*/ 0 h 5"/>
                <a:gd name="T2" fmla="*/ 14 w 29"/>
                <a:gd name="T3" fmla="*/ 5 h 5"/>
                <a:gd name="T4" fmla="*/ 29 w 29"/>
                <a:gd name="T5" fmla="*/ 5 h 5"/>
              </a:gdLst>
              <a:ahLst/>
              <a:cxnLst>
                <a:cxn ang="0">
                  <a:pos x="T0" y="T1"/>
                </a:cxn>
                <a:cxn ang="0">
                  <a:pos x="T2" y="T3"/>
                </a:cxn>
                <a:cxn ang="0">
                  <a:pos x="T4" y="T5"/>
                </a:cxn>
              </a:cxnLst>
              <a:rect l="0" t="0" r="r" b="b"/>
              <a:pathLst>
                <a:path w="29" h="5">
                  <a:moveTo>
                    <a:pt x="0" y="0"/>
                  </a:moveTo>
                  <a:lnTo>
                    <a:pt x="14"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51" name="Line 813"/>
            <p:cNvSpPr>
              <a:spLocks noChangeAspect="1" noChangeShapeType="1"/>
            </p:cNvSpPr>
            <p:nvPr/>
          </p:nvSpPr>
          <p:spPr bwMode="auto">
            <a:xfrm>
              <a:off x="2946"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52" name="Freeform 814"/>
            <p:cNvSpPr>
              <a:spLocks noChangeAspect="1"/>
            </p:cNvSpPr>
            <p:nvPr/>
          </p:nvSpPr>
          <p:spPr bwMode="auto">
            <a:xfrm>
              <a:off x="2964" y="1887"/>
              <a:ext cx="21" cy="2"/>
            </a:xfrm>
            <a:custGeom>
              <a:avLst/>
              <a:gdLst>
                <a:gd name="T0" fmla="*/ 0 w 28"/>
                <a:gd name="T1" fmla="*/ 0 h 4"/>
                <a:gd name="T2" fmla="*/ 14 w 28"/>
                <a:gd name="T3" fmla="*/ 4 h 4"/>
                <a:gd name="T4" fmla="*/ 28 w 28"/>
                <a:gd name="T5" fmla="*/ 4 h 4"/>
              </a:gdLst>
              <a:ahLst/>
              <a:cxnLst>
                <a:cxn ang="0">
                  <a:pos x="T0" y="T1"/>
                </a:cxn>
                <a:cxn ang="0">
                  <a:pos x="T2" y="T3"/>
                </a:cxn>
                <a:cxn ang="0">
                  <a:pos x="T4" y="T5"/>
                </a:cxn>
              </a:cxnLst>
              <a:rect l="0" t="0" r="r" b="b"/>
              <a:pathLst>
                <a:path w="28" h="4">
                  <a:moveTo>
                    <a:pt x="0" y="0"/>
                  </a:moveTo>
                  <a:lnTo>
                    <a:pt x="14" y="4"/>
                  </a:lnTo>
                  <a:lnTo>
                    <a:pt x="28"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53" name="Line 815"/>
            <p:cNvSpPr>
              <a:spLocks noChangeAspect="1" noChangeShapeType="1"/>
            </p:cNvSpPr>
            <p:nvPr/>
          </p:nvSpPr>
          <p:spPr bwMode="auto">
            <a:xfrm>
              <a:off x="2985"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54" name="Line 816"/>
            <p:cNvSpPr>
              <a:spLocks noChangeAspect="1" noChangeShapeType="1"/>
            </p:cNvSpPr>
            <p:nvPr/>
          </p:nvSpPr>
          <p:spPr bwMode="auto">
            <a:xfrm>
              <a:off x="3003"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55" name="Freeform 817"/>
            <p:cNvSpPr>
              <a:spLocks noChangeAspect="1"/>
            </p:cNvSpPr>
            <p:nvPr/>
          </p:nvSpPr>
          <p:spPr bwMode="auto">
            <a:xfrm>
              <a:off x="3021" y="1892"/>
              <a:ext cx="22" cy="3"/>
            </a:xfrm>
            <a:custGeom>
              <a:avLst/>
              <a:gdLst>
                <a:gd name="T0" fmla="*/ 0 w 29"/>
                <a:gd name="T1" fmla="*/ 0 h 5"/>
                <a:gd name="T2" fmla="*/ 15 w 29"/>
                <a:gd name="T3" fmla="*/ 5 h 5"/>
                <a:gd name="T4" fmla="*/ 29 w 29"/>
                <a:gd name="T5" fmla="*/ 5 h 5"/>
              </a:gdLst>
              <a:ahLst/>
              <a:cxnLst>
                <a:cxn ang="0">
                  <a:pos x="T0" y="T1"/>
                </a:cxn>
                <a:cxn ang="0">
                  <a:pos x="T2" y="T3"/>
                </a:cxn>
                <a:cxn ang="0">
                  <a:pos x="T4" y="T5"/>
                </a:cxn>
              </a:cxnLst>
              <a:rect l="0" t="0" r="r" b="b"/>
              <a:pathLst>
                <a:path w="29" h="5">
                  <a:moveTo>
                    <a:pt x="0" y="0"/>
                  </a:moveTo>
                  <a:lnTo>
                    <a:pt x="15"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56" name="Line 818"/>
            <p:cNvSpPr>
              <a:spLocks noChangeAspect="1" noChangeShapeType="1"/>
            </p:cNvSpPr>
            <p:nvPr/>
          </p:nvSpPr>
          <p:spPr bwMode="auto">
            <a:xfrm>
              <a:off x="3043"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57" name="Freeform 819"/>
            <p:cNvSpPr>
              <a:spLocks noChangeAspect="1"/>
            </p:cNvSpPr>
            <p:nvPr/>
          </p:nvSpPr>
          <p:spPr bwMode="auto">
            <a:xfrm>
              <a:off x="3061" y="1895"/>
              <a:ext cx="22" cy="2"/>
            </a:xfrm>
            <a:custGeom>
              <a:avLst/>
              <a:gdLst>
                <a:gd name="T0" fmla="*/ 0 w 29"/>
                <a:gd name="T1" fmla="*/ 0 h 5"/>
                <a:gd name="T2" fmla="*/ 15 w 29"/>
                <a:gd name="T3" fmla="*/ 0 h 5"/>
                <a:gd name="T4" fmla="*/ 29 w 29"/>
                <a:gd name="T5" fmla="*/ 5 h 5"/>
              </a:gdLst>
              <a:ahLst/>
              <a:cxnLst>
                <a:cxn ang="0">
                  <a:pos x="T0" y="T1"/>
                </a:cxn>
                <a:cxn ang="0">
                  <a:pos x="T2" y="T3"/>
                </a:cxn>
                <a:cxn ang="0">
                  <a:pos x="T4" y="T5"/>
                </a:cxn>
              </a:cxnLst>
              <a:rect l="0" t="0" r="r" b="b"/>
              <a:pathLst>
                <a:path w="29" h="5">
                  <a:moveTo>
                    <a:pt x="0" y="0"/>
                  </a:moveTo>
                  <a:lnTo>
                    <a:pt x="15" y="0"/>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58" name="Line 820"/>
            <p:cNvSpPr>
              <a:spLocks noChangeAspect="1" noChangeShapeType="1"/>
            </p:cNvSpPr>
            <p:nvPr/>
          </p:nvSpPr>
          <p:spPr bwMode="auto">
            <a:xfrm>
              <a:off x="308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59" name="Freeform 821"/>
            <p:cNvSpPr>
              <a:spLocks noChangeAspect="1"/>
            </p:cNvSpPr>
            <p:nvPr/>
          </p:nvSpPr>
          <p:spPr bwMode="auto">
            <a:xfrm>
              <a:off x="3101" y="1897"/>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60" name="Line 822"/>
            <p:cNvSpPr>
              <a:spLocks noChangeAspect="1" noChangeShapeType="1"/>
            </p:cNvSpPr>
            <p:nvPr/>
          </p:nvSpPr>
          <p:spPr bwMode="auto">
            <a:xfrm>
              <a:off x="312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61" name="Freeform 823"/>
            <p:cNvSpPr>
              <a:spLocks noChangeAspect="1"/>
            </p:cNvSpPr>
            <p:nvPr/>
          </p:nvSpPr>
          <p:spPr bwMode="auto">
            <a:xfrm>
              <a:off x="3141" y="1897"/>
              <a:ext cx="18" cy="3"/>
            </a:xfrm>
            <a:custGeom>
              <a:avLst/>
              <a:gdLst>
                <a:gd name="T0" fmla="*/ 0 w 24"/>
                <a:gd name="T1" fmla="*/ 0 h 5"/>
                <a:gd name="T2" fmla="*/ 9 w 24"/>
                <a:gd name="T3" fmla="*/ 0 h 5"/>
                <a:gd name="T4" fmla="*/ 24 w 24"/>
                <a:gd name="T5" fmla="*/ 5 h 5"/>
              </a:gdLst>
              <a:ahLst/>
              <a:cxnLst>
                <a:cxn ang="0">
                  <a:pos x="T0" y="T1"/>
                </a:cxn>
                <a:cxn ang="0">
                  <a:pos x="T2" y="T3"/>
                </a:cxn>
                <a:cxn ang="0">
                  <a:pos x="T4" y="T5"/>
                </a:cxn>
              </a:cxnLst>
              <a:rect l="0" t="0" r="r" b="b"/>
              <a:pathLst>
                <a:path w="24" h="5">
                  <a:moveTo>
                    <a:pt x="0" y="0"/>
                  </a:moveTo>
                  <a:lnTo>
                    <a:pt x="9" y="0"/>
                  </a:lnTo>
                  <a:lnTo>
                    <a:pt x="24"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62" name="Freeform 824"/>
            <p:cNvSpPr>
              <a:spLocks noChangeAspect="1"/>
            </p:cNvSpPr>
            <p:nvPr/>
          </p:nvSpPr>
          <p:spPr bwMode="auto">
            <a:xfrm>
              <a:off x="3159"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63" name="Line 825"/>
            <p:cNvSpPr>
              <a:spLocks noChangeAspect="1" noChangeShapeType="1"/>
            </p:cNvSpPr>
            <p:nvPr/>
          </p:nvSpPr>
          <p:spPr bwMode="auto">
            <a:xfrm>
              <a:off x="318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64" name="Freeform 826"/>
            <p:cNvSpPr>
              <a:spLocks noChangeAspect="1"/>
            </p:cNvSpPr>
            <p:nvPr/>
          </p:nvSpPr>
          <p:spPr bwMode="auto">
            <a:xfrm>
              <a:off x="3198" y="1900"/>
              <a:ext cx="21"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65" name="Line 827"/>
            <p:cNvSpPr>
              <a:spLocks noChangeAspect="1" noChangeShapeType="1"/>
            </p:cNvSpPr>
            <p:nvPr/>
          </p:nvSpPr>
          <p:spPr bwMode="auto">
            <a:xfrm>
              <a:off x="321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66" name="Line 828"/>
            <p:cNvSpPr>
              <a:spLocks noChangeAspect="1" noChangeShapeType="1"/>
            </p:cNvSpPr>
            <p:nvPr/>
          </p:nvSpPr>
          <p:spPr bwMode="auto">
            <a:xfrm>
              <a:off x="3237"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67" name="Freeform 829"/>
            <p:cNvSpPr>
              <a:spLocks noChangeAspect="1"/>
            </p:cNvSpPr>
            <p:nvPr/>
          </p:nvSpPr>
          <p:spPr bwMode="auto">
            <a:xfrm>
              <a:off x="3255" y="1900"/>
              <a:ext cx="22" cy="2"/>
            </a:xfrm>
            <a:custGeom>
              <a:avLst/>
              <a:gdLst>
                <a:gd name="T0" fmla="*/ 0 w 29"/>
                <a:gd name="T1" fmla="*/ 0 h 4"/>
                <a:gd name="T2" fmla="*/ 15 w 29"/>
                <a:gd name="T3" fmla="*/ 0 h 4"/>
                <a:gd name="T4" fmla="*/ 29 w 29"/>
                <a:gd name="T5" fmla="*/ 4 h 4"/>
              </a:gdLst>
              <a:ahLst/>
              <a:cxnLst>
                <a:cxn ang="0">
                  <a:pos x="T0" y="T1"/>
                </a:cxn>
                <a:cxn ang="0">
                  <a:pos x="T2" y="T3"/>
                </a:cxn>
                <a:cxn ang="0">
                  <a:pos x="T4" y="T5"/>
                </a:cxn>
              </a:cxnLst>
              <a:rect l="0" t="0" r="r" b="b"/>
              <a:pathLst>
                <a:path w="29" h="4">
                  <a:moveTo>
                    <a:pt x="0" y="0"/>
                  </a:moveTo>
                  <a:lnTo>
                    <a:pt x="15" y="0"/>
                  </a:lnTo>
                  <a:lnTo>
                    <a:pt x="29"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68" name="Line 830"/>
            <p:cNvSpPr>
              <a:spLocks noChangeAspect="1" noChangeShapeType="1"/>
            </p:cNvSpPr>
            <p:nvPr/>
          </p:nvSpPr>
          <p:spPr bwMode="auto">
            <a:xfrm>
              <a:off x="327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69" name="Freeform 831"/>
            <p:cNvSpPr>
              <a:spLocks noChangeAspect="1"/>
            </p:cNvSpPr>
            <p:nvPr/>
          </p:nvSpPr>
          <p:spPr bwMode="auto">
            <a:xfrm>
              <a:off x="3295" y="1902"/>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70" name="Line 832"/>
            <p:cNvSpPr>
              <a:spLocks noChangeAspect="1" noChangeShapeType="1"/>
            </p:cNvSpPr>
            <p:nvPr/>
          </p:nvSpPr>
          <p:spPr bwMode="auto">
            <a:xfrm>
              <a:off x="331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71" name="Freeform 833"/>
            <p:cNvSpPr>
              <a:spLocks noChangeAspect="1"/>
            </p:cNvSpPr>
            <p:nvPr/>
          </p:nvSpPr>
          <p:spPr bwMode="auto">
            <a:xfrm>
              <a:off x="3335"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72" name="Line 834"/>
            <p:cNvSpPr>
              <a:spLocks noChangeAspect="1" noChangeShapeType="1"/>
            </p:cNvSpPr>
            <p:nvPr/>
          </p:nvSpPr>
          <p:spPr bwMode="auto">
            <a:xfrm>
              <a:off x="3356"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73" name="Freeform 835"/>
            <p:cNvSpPr>
              <a:spLocks noChangeAspect="1"/>
            </p:cNvSpPr>
            <p:nvPr/>
          </p:nvSpPr>
          <p:spPr bwMode="auto">
            <a:xfrm>
              <a:off x="288" y="1901"/>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grpSp>
      <p:grpSp>
        <p:nvGrpSpPr>
          <p:cNvPr id="1674" name="Group 838"/>
          <p:cNvGrpSpPr>
            <a:grpSpLocks/>
          </p:cNvGrpSpPr>
          <p:nvPr/>
        </p:nvGrpSpPr>
        <p:grpSpPr bwMode="auto">
          <a:xfrm>
            <a:off x="2727325" y="4941888"/>
            <a:ext cx="3719513" cy="274637"/>
            <a:chOff x="1808" y="3023"/>
            <a:chExt cx="2343" cy="173"/>
          </a:xfrm>
        </p:grpSpPr>
        <p:sp>
          <p:nvSpPr>
            <p:cNvPr id="1675" name="Text Box 839"/>
            <p:cNvSpPr txBox="1">
              <a:spLocks noChangeArrowheads="1"/>
            </p:cNvSpPr>
            <p:nvPr/>
          </p:nvSpPr>
          <p:spPr bwMode="auto">
            <a:xfrm>
              <a:off x="2884" y="3023"/>
              <a:ext cx="173"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X</a:t>
              </a:r>
              <a:r>
                <a:rPr lang="en-US" sz="1800" b="1" baseline="-25000">
                  <a:solidFill>
                    <a:srgbClr val="000000"/>
                  </a:solidFill>
                </a:rPr>
                <a:t>3</a:t>
              </a:r>
              <a:endParaRPr lang="en-US" sz="2000" i="1">
                <a:solidFill>
                  <a:schemeClr val="bg1"/>
                </a:solidFill>
                <a:latin typeface="Times New Roman" pitchFamily="18" charset="0"/>
              </a:endParaRPr>
            </a:p>
          </p:txBody>
        </p:sp>
        <p:sp>
          <p:nvSpPr>
            <p:cNvPr id="1676" name="Text Box 840"/>
            <p:cNvSpPr txBox="1">
              <a:spLocks noChangeArrowheads="1"/>
            </p:cNvSpPr>
            <p:nvPr/>
          </p:nvSpPr>
          <p:spPr bwMode="auto">
            <a:xfrm>
              <a:off x="3978" y="3023"/>
              <a:ext cx="173"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X</a:t>
              </a:r>
              <a:r>
                <a:rPr lang="en-US" sz="1800" b="1" baseline="-25000">
                  <a:solidFill>
                    <a:srgbClr val="000000"/>
                  </a:solidFill>
                </a:rPr>
                <a:t>5</a:t>
              </a:r>
              <a:endParaRPr lang="en-US" sz="2000" i="1">
                <a:solidFill>
                  <a:schemeClr val="bg1"/>
                </a:solidFill>
                <a:latin typeface="Times New Roman" pitchFamily="18" charset="0"/>
              </a:endParaRPr>
            </a:p>
          </p:txBody>
        </p:sp>
        <p:sp>
          <p:nvSpPr>
            <p:cNvPr id="1677" name="Text Box 841"/>
            <p:cNvSpPr txBox="1">
              <a:spLocks noChangeArrowheads="1"/>
            </p:cNvSpPr>
            <p:nvPr/>
          </p:nvSpPr>
          <p:spPr bwMode="auto">
            <a:xfrm>
              <a:off x="3512" y="3023"/>
              <a:ext cx="173"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X</a:t>
              </a:r>
              <a:r>
                <a:rPr lang="en-US" sz="1800" b="1" baseline="-25000">
                  <a:solidFill>
                    <a:srgbClr val="000000"/>
                  </a:solidFill>
                </a:rPr>
                <a:t>4</a:t>
              </a:r>
              <a:endParaRPr lang="en-US" sz="2000" i="1">
                <a:solidFill>
                  <a:schemeClr val="bg1"/>
                </a:solidFill>
                <a:latin typeface="Times New Roman" pitchFamily="18" charset="0"/>
              </a:endParaRPr>
            </a:p>
          </p:txBody>
        </p:sp>
        <p:sp>
          <p:nvSpPr>
            <p:cNvPr id="1678" name="Text Box 842"/>
            <p:cNvSpPr txBox="1">
              <a:spLocks noChangeArrowheads="1"/>
            </p:cNvSpPr>
            <p:nvPr/>
          </p:nvSpPr>
          <p:spPr bwMode="auto">
            <a:xfrm>
              <a:off x="1808" y="3023"/>
              <a:ext cx="173"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X</a:t>
              </a:r>
              <a:r>
                <a:rPr lang="en-US" sz="1800" b="1" baseline="-25000">
                  <a:solidFill>
                    <a:srgbClr val="000000"/>
                  </a:solidFill>
                </a:rPr>
                <a:t>1</a:t>
              </a:r>
              <a:endParaRPr lang="en-US" sz="2000" i="1">
                <a:solidFill>
                  <a:schemeClr val="bg1"/>
                </a:solidFill>
                <a:latin typeface="Times New Roman" pitchFamily="18" charset="0"/>
              </a:endParaRPr>
            </a:p>
          </p:txBody>
        </p:sp>
        <p:sp>
          <p:nvSpPr>
            <p:cNvPr id="1679" name="Text Box 843"/>
            <p:cNvSpPr txBox="1">
              <a:spLocks noChangeArrowheads="1"/>
            </p:cNvSpPr>
            <p:nvPr/>
          </p:nvSpPr>
          <p:spPr bwMode="auto">
            <a:xfrm>
              <a:off x="2435" y="3023"/>
              <a:ext cx="173"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X</a:t>
              </a:r>
              <a:r>
                <a:rPr lang="en-US" sz="1800" b="1" baseline="-25000">
                  <a:solidFill>
                    <a:srgbClr val="000000"/>
                  </a:solidFill>
                </a:rPr>
                <a:t>2</a:t>
              </a:r>
              <a:endParaRPr lang="en-US" sz="2000" i="1">
                <a:solidFill>
                  <a:schemeClr val="bg1"/>
                </a:solidFill>
                <a:latin typeface="Times New Roman" pitchFamily="18" charset="0"/>
              </a:endParaRPr>
            </a:p>
          </p:txBody>
        </p:sp>
      </p:grpSp>
      <p:sp>
        <p:nvSpPr>
          <p:cNvPr id="843"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smtClean="0"/>
              <a:t>HETEROSKEDASTICITY</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9076" name="Text Box 836"/>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8</a:t>
            </a:r>
          </a:p>
        </p:txBody>
      </p:sp>
      <p:sp>
        <p:nvSpPr>
          <p:cNvPr id="139077" name="Text Box 83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If Assumption A.4 is satisfied, the disturbance term is said to be </a:t>
            </a:r>
            <a:r>
              <a:rPr lang="en-GB" sz="1500" b="1" dirty="0" err="1" smtClean="0"/>
              <a:t>homoskedastic</a:t>
            </a:r>
            <a:r>
              <a:rPr lang="en-GB" sz="1500" b="1" dirty="0" smtClean="0"/>
              <a:t> </a:t>
            </a:r>
            <a:r>
              <a:rPr lang="en-GB" sz="1500" b="1" dirty="0"/>
              <a:t>(Greek for same scattering).</a:t>
            </a:r>
          </a:p>
        </p:txBody>
      </p:sp>
      <p:sp>
        <p:nvSpPr>
          <p:cNvPr id="84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846" name="Rectangle 845"/>
          <p:cNvSpPr/>
          <p:nvPr/>
        </p:nvSpPr>
        <p:spPr bwMode="auto">
          <a:xfrm>
            <a:off x="612000" y="650775"/>
            <a:ext cx="7920000" cy="478215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847" name="Line 2"/>
          <p:cNvSpPr>
            <a:spLocks noChangeShapeType="1"/>
          </p:cNvSpPr>
          <p:nvPr/>
        </p:nvSpPr>
        <p:spPr bwMode="auto">
          <a:xfrm>
            <a:off x="2808288" y="828675"/>
            <a:ext cx="0" cy="4113213"/>
          </a:xfrm>
          <a:prstGeom prst="line">
            <a:avLst/>
          </a:prstGeom>
          <a:noFill/>
          <a:ln w="19050">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48" name="Line 5"/>
          <p:cNvSpPr>
            <a:spLocks noChangeShapeType="1"/>
          </p:cNvSpPr>
          <p:nvPr/>
        </p:nvSpPr>
        <p:spPr bwMode="auto">
          <a:xfrm>
            <a:off x="1457325" y="828675"/>
            <a:ext cx="0" cy="4113213"/>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49" name="Line 6"/>
          <p:cNvSpPr>
            <a:spLocks noChangeShapeType="1"/>
          </p:cNvSpPr>
          <p:nvPr/>
        </p:nvSpPr>
        <p:spPr bwMode="auto">
          <a:xfrm>
            <a:off x="1455738" y="4941888"/>
            <a:ext cx="5849937" cy="0"/>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50" name="Line 7"/>
          <p:cNvSpPr>
            <a:spLocks noChangeAspect="1" noChangeShapeType="1"/>
          </p:cNvSpPr>
          <p:nvPr/>
        </p:nvSpPr>
        <p:spPr bwMode="auto">
          <a:xfrm flipV="1">
            <a:off x="1455738" y="2509838"/>
            <a:ext cx="5640387" cy="1511300"/>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51" name="Text Box 9"/>
          <p:cNvSpPr txBox="1">
            <a:spLocks noChangeArrowheads="1"/>
          </p:cNvSpPr>
          <p:nvPr/>
        </p:nvSpPr>
        <p:spPr bwMode="auto">
          <a:xfrm>
            <a:off x="1181100" y="3830638"/>
            <a:ext cx="274638"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latin typeface="Symbol" pitchFamily="18" charset="2"/>
              </a:rPr>
              <a:t>b</a:t>
            </a:r>
            <a:r>
              <a:rPr lang="en-US" sz="1800" b="1" baseline="-25000">
                <a:solidFill>
                  <a:srgbClr val="000000"/>
                </a:solidFill>
              </a:rPr>
              <a:t>1</a:t>
            </a:r>
            <a:endParaRPr lang="en-US" sz="2000">
              <a:solidFill>
                <a:schemeClr val="bg1"/>
              </a:solidFill>
              <a:latin typeface="Symbol" pitchFamily="18" charset="2"/>
            </a:endParaRPr>
          </a:p>
        </p:txBody>
      </p:sp>
      <p:sp>
        <p:nvSpPr>
          <p:cNvPr id="852" name="Text Box 10"/>
          <p:cNvSpPr txBox="1">
            <a:spLocks noChangeArrowheads="1"/>
          </p:cNvSpPr>
          <p:nvPr/>
        </p:nvSpPr>
        <p:spPr bwMode="auto">
          <a:xfrm>
            <a:off x="7126288" y="4941888"/>
            <a:ext cx="274637"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X</a:t>
            </a:r>
            <a:endParaRPr lang="en-US" sz="2000" i="1">
              <a:solidFill>
                <a:schemeClr val="bg1"/>
              </a:solidFill>
              <a:latin typeface="Times New Roman" pitchFamily="18" charset="0"/>
            </a:endParaRPr>
          </a:p>
        </p:txBody>
      </p:sp>
      <p:sp>
        <p:nvSpPr>
          <p:cNvPr id="853" name="Oval 15"/>
          <p:cNvSpPr>
            <a:spLocks noChangeAspect="1" noChangeArrowheads="1"/>
          </p:cNvSpPr>
          <p:nvPr/>
        </p:nvSpPr>
        <p:spPr bwMode="auto">
          <a:xfrm>
            <a:off x="2754313" y="3606800"/>
            <a:ext cx="109537" cy="106363"/>
          </a:xfrm>
          <a:prstGeom prst="ellipse">
            <a:avLst/>
          </a:prstGeom>
          <a:solidFill>
            <a:srgbClr val="C0C0C0"/>
          </a:solidFill>
          <a:ln w="19050">
            <a:solidFill>
              <a:srgbClr val="000000"/>
            </a:solidFill>
            <a:round/>
            <a:headEnd/>
            <a:tailEnd/>
          </a:ln>
        </p:spPr>
        <p:txBody>
          <a:bodyPr/>
          <a:lstStyle/>
          <a:p>
            <a:endParaRPr lang="en-GB"/>
          </a:p>
        </p:txBody>
      </p:sp>
      <p:sp>
        <p:nvSpPr>
          <p:cNvPr id="854" name="Line 16"/>
          <p:cNvSpPr>
            <a:spLocks noChangeShapeType="1"/>
          </p:cNvSpPr>
          <p:nvPr/>
        </p:nvSpPr>
        <p:spPr bwMode="auto">
          <a:xfrm flipV="1">
            <a:off x="2808288" y="4329113"/>
            <a:ext cx="1587" cy="57150"/>
          </a:xfrm>
          <a:prstGeom prst="line">
            <a:avLst/>
          </a:prstGeom>
          <a:noFill/>
          <a:ln w="0">
            <a:solidFill>
              <a:srgbClr val="969696"/>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55" name="Line 17"/>
          <p:cNvSpPr>
            <a:spLocks noChangeShapeType="1"/>
          </p:cNvSpPr>
          <p:nvPr/>
        </p:nvSpPr>
        <p:spPr bwMode="auto">
          <a:xfrm flipV="1">
            <a:off x="3805238" y="4333875"/>
            <a:ext cx="1587" cy="57150"/>
          </a:xfrm>
          <a:prstGeom prst="line">
            <a:avLst/>
          </a:prstGeom>
          <a:noFill/>
          <a:ln w="0">
            <a:solidFill>
              <a:srgbClr val="969696"/>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56" name="Line 18"/>
          <p:cNvSpPr>
            <a:spLocks noChangeShapeType="1"/>
          </p:cNvSpPr>
          <p:nvPr/>
        </p:nvSpPr>
        <p:spPr bwMode="auto">
          <a:xfrm flipV="1">
            <a:off x="4518025" y="4333875"/>
            <a:ext cx="1588" cy="57150"/>
          </a:xfrm>
          <a:prstGeom prst="line">
            <a:avLst/>
          </a:prstGeom>
          <a:noFill/>
          <a:ln w="0">
            <a:solidFill>
              <a:srgbClr val="969696"/>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57" name="Line 19"/>
          <p:cNvSpPr>
            <a:spLocks noChangeShapeType="1"/>
          </p:cNvSpPr>
          <p:nvPr/>
        </p:nvSpPr>
        <p:spPr bwMode="auto">
          <a:xfrm flipV="1">
            <a:off x="5524500" y="4333875"/>
            <a:ext cx="1588" cy="57150"/>
          </a:xfrm>
          <a:prstGeom prst="line">
            <a:avLst/>
          </a:prstGeom>
          <a:noFill/>
          <a:ln w="0">
            <a:solidFill>
              <a:srgbClr val="969696"/>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58" name="Line 20"/>
          <p:cNvSpPr>
            <a:spLocks noChangeShapeType="1"/>
          </p:cNvSpPr>
          <p:nvPr/>
        </p:nvSpPr>
        <p:spPr bwMode="auto">
          <a:xfrm flipV="1">
            <a:off x="6254750" y="4333875"/>
            <a:ext cx="1588" cy="57150"/>
          </a:xfrm>
          <a:prstGeom prst="line">
            <a:avLst/>
          </a:prstGeom>
          <a:noFill/>
          <a:ln w="0">
            <a:solidFill>
              <a:srgbClr val="969696"/>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59" name="Line 21"/>
          <p:cNvSpPr>
            <a:spLocks noChangeShapeType="1"/>
          </p:cNvSpPr>
          <p:nvPr/>
        </p:nvSpPr>
        <p:spPr bwMode="auto">
          <a:xfrm>
            <a:off x="4518025" y="828675"/>
            <a:ext cx="0" cy="4113213"/>
          </a:xfrm>
          <a:prstGeom prst="line">
            <a:avLst/>
          </a:prstGeom>
          <a:noFill/>
          <a:ln w="19050">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60" name="Line 22"/>
          <p:cNvSpPr>
            <a:spLocks noChangeShapeType="1"/>
          </p:cNvSpPr>
          <p:nvPr/>
        </p:nvSpPr>
        <p:spPr bwMode="auto">
          <a:xfrm>
            <a:off x="6254750" y="828675"/>
            <a:ext cx="0" cy="4113213"/>
          </a:xfrm>
          <a:prstGeom prst="line">
            <a:avLst/>
          </a:prstGeom>
          <a:noFill/>
          <a:ln w="19050">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61" name="Line 23"/>
          <p:cNvSpPr>
            <a:spLocks noChangeShapeType="1"/>
          </p:cNvSpPr>
          <p:nvPr/>
        </p:nvSpPr>
        <p:spPr bwMode="auto">
          <a:xfrm>
            <a:off x="5524500" y="827088"/>
            <a:ext cx="0" cy="4113212"/>
          </a:xfrm>
          <a:prstGeom prst="line">
            <a:avLst/>
          </a:prstGeom>
          <a:noFill/>
          <a:ln w="19050">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62" name="Line 24"/>
          <p:cNvSpPr>
            <a:spLocks noChangeShapeType="1"/>
          </p:cNvSpPr>
          <p:nvPr/>
        </p:nvSpPr>
        <p:spPr bwMode="auto">
          <a:xfrm>
            <a:off x="3805238" y="828675"/>
            <a:ext cx="0" cy="4113213"/>
          </a:xfrm>
          <a:prstGeom prst="line">
            <a:avLst/>
          </a:prstGeom>
          <a:noFill/>
          <a:ln w="19050">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63" name="Oval 25"/>
          <p:cNvSpPr>
            <a:spLocks noChangeAspect="1" noChangeArrowheads="1"/>
          </p:cNvSpPr>
          <p:nvPr/>
        </p:nvSpPr>
        <p:spPr bwMode="auto">
          <a:xfrm>
            <a:off x="3749675" y="3341688"/>
            <a:ext cx="109538" cy="106362"/>
          </a:xfrm>
          <a:prstGeom prst="ellipse">
            <a:avLst/>
          </a:prstGeom>
          <a:solidFill>
            <a:srgbClr val="C0C0C0"/>
          </a:solidFill>
          <a:ln w="19050">
            <a:solidFill>
              <a:srgbClr val="000000"/>
            </a:solidFill>
            <a:round/>
            <a:headEnd/>
            <a:tailEnd/>
          </a:ln>
        </p:spPr>
        <p:txBody>
          <a:bodyPr/>
          <a:lstStyle/>
          <a:p>
            <a:endParaRPr lang="en-GB"/>
          </a:p>
        </p:txBody>
      </p:sp>
      <p:sp>
        <p:nvSpPr>
          <p:cNvPr id="864" name="Oval 26"/>
          <p:cNvSpPr>
            <a:spLocks noChangeAspect="1" noChangeArrowheads="1"/>
          </p:cNvSpPr>
          <p:nvPr/>
        </p:nvSpPr>
        <p:spPr bwMode="auto">
          <a:xfrm>
            <a:off x="4464050" y="3159125"/>
            <a:ext cx="109538" cy="106363"/>
          </a:xfrm>
          <a:prstGeom prst="ellipse">
            <a:avLst/>
          </a:prstGeom>
          <a:solidFill>
            <a:srgbClr val="C0C0C0"/>
          </a:solidFill>
          <a:ln w="19050">
            <a:solidFill>
              <a:srgbClr val="000000"/>
            </a:solidFill>
            <a:round/>
            <a:headEnd/>
            <a:tailEnd/>
          </a:ln>
        </p:spPr>
        <p:txBody>
          <a:bodyPr/>
          <a:lstStyle/>
          <a:p>
            <a:endParaRPr lang="en-GB"/>
          </a:p>
        </p:txBody>
      </p:sp>
      <p:sp>
        <p:nvSpPr>
          <p:cNvPr id="865" name="Oval 27"/>
          <p:cNvSpPr>
            <a:spLocks noChangeAspect="1" noChangeArrowheads="1"/>
          </p:cNvSpPr>
          <p:nvPr/>
        </p:nvSpPr>
        <p:spPr bwMode="auto">
          <a:xfrm>
            <a:off x="5468938" y="2874963"/>
            <a:ext cx="109537" cy="106362"/>
          </a:xfrm>
          <a:prstGeom prst="ellipse">
            <a:avLst/>
          </a:prstGeom>
          <a:solidFill>
            <a:srgbClr val="C0C0C0"/>
          </a:solidFill>
          <a:ln w="19050">
            <a:solidFill>
              <a:srgbClr val="000000"/>
            </a:solidFill>
            <a:round/>
            <a:headEnd/>
            <a:tailEnd/>
          </a:ln>
        </p:spPr>
        <p:txBody>
          <a:bodyPr/>
          <a:lstStyle/>
          <a:p>
            <a:endParaRPr lang="en-GB"/>
          </a:p>
        </p:txBody>
      </p:sp>
      <p:sp>
        <p:nvSpPr>
          <p:cNvPr id="866" name="Oval 28"/>
          <p:cNvSpPr>
            <a:spLocks noChangeAspect="1" noChangeArrowheads="1"/>
          </p:cNvSpPr>
          <p:nvPr/>
        </p:nvSpPr>
        <p:spPr bwMode="auto">
          <a:xfrm>
            <a:off x="6200775" y="2692400"/>
            <a:ext cx="109538" cy="106363"/>
          </a:xfrm>
          <a:prstGeom prst="ellipse">
            <a:avLst/>
          </a:prstGeom>
          <a:solidFill>
            <a:srgbClr val="C0C0C0"/>
          </a:solidFill>
          <a:ln w="19050">
            <a:solidFill>
              <a:srgbClr val="000000"/>
            </a:solidFill>
            <a:round/>
            <a:headEnd/>
            <a:tailEnd/>
          </a:ln>
        </p:spPr>
        <p:txBody>
          <a:bodyPr/>
          <a:lstStyle/>
          <a:p>
            <a:endParaRPr lang="en-GB"/>
          </a:p>
        </p:txBody>
      </p:sp>
      <p:sp>
        <p:nvSpPr>
          <p:cNvPr id="867" name="Text Box 29"/>
          <p:cNvSpPr txBox="1">
            <a:spLocks noChangeArrowheads="1"/>
          </p:cNvSpPr>
          <p:nvPr/>
        </p:nvSpPr>
        <p:spPr bwMode="auto">
          <a:xfrm rot="-783281">
            <a:off x="6786563" y="2019300"/>
            <a:ext cx="1220787"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Y </a:t>
            </a:r>
            <a:r>
              <a:rPr lang="en-US" sz="1800" b="1">
                <a:solidFill>
                  <a:srgbClr val="000000"/>
                </a:solidFill>
              </a:rPr>
              <a:t>= </a:t>
            </a:r>
            <a:r>
              <a:rPr lang="en-US" sz="1800" b="1" i="1">
                <a:solidFill>
                  <a:srgbClr val="000000"/>
                </a:solidFill>
                <a:latin typeface="Symbol" pitchFamily="18" charset="2"/>
              </a:rPr>
              <a:t>b</a:t>
            </a:r>
            <a:r>
              <a:rPr lang="en-US" sz="1800" b="1" baseline="-25000">
                <a:solidFill>
                  <a:srgbClr val="000000"/>
                </a:solidFill>
              </a:rPr>
              <a:t>1</a:t>
            </a:r>
            <a:r>
              <a:rPr lang="en-US" sz="1800" b="1" i="1">
                <a:solidFill>
                  <a:srgbClr val="000000"/>
                </a:solidFill>
              </a:rPr>
              <a:t> </a:t>
            </a:r>
            <a:r>
              <a:rPr lang="en-US" sz="1800" b="1">
                <a:solidFill>
                  <a:srgbClr val="000000"/>
                </a:solidFill>
              </a:rPr>
              <a:t>+</a:t>
            </a:r>
            <a:r>
              <a:rPr lang="en-US" sz="1800" b="1" i="1">
                <a:solidFill>
                  <a:srgbClr val="000000"/>
                </a:solidFill>
                <a:latin typeface="Symbol" pitchFamily="18" charset="2"/>
              </a:rPr>
              <a:t>b</a:t>
            </a:r>
            <a:r>
              <a:rPr lang="en-US" sz="1800" b="1" baseline="-25000">
                <a:solidFill>
                  <a:srgbClr val="000000"/>
                </a:solidFill>
              </a:rPr>
              <a:t>2</a:t>
            </a:r>
            <a:r>
              <a:rPr lang="en-US" sz="1800" b="1" i="1">
                <a:solidFill>
                  <a:srgbClr val="000000"/>
                </a:solidFill>
              </a:rPr>
              <a:t>X</a:t>
            </a:r>
          </a:p>
        </p:txBody>
      </p:sp>
      <p:sp>
        <p:nvSpPr>
          <p:cNvPr id="868" name="Text Box 30"/>
          <p:cNvSpPr txBox="1">
            <a:spLocks noChangeArrowheads="1"/>
          </p:cNvSpPr>
          <p:nvPr/>
        </p:nvSpPr>
        <p:spPr bwMode="auto">
          <a:xfrm>
            <a:off x="1190625" y="782638"/>
            <a:ext cx="274638"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Y</a:t>
            </a:r>
            <a:endParaRPr lang="en-US" sz="2000" i="1">
              <a:solidFill>
                <a:schemeClr val="bg1"/>
              </a:solidFill>
              <a:latin typeface="Times New Roman" pitchFamily="18" charset="0"/>
            </a:endParaRPr>
          </a:p>
        </p:txBody>
      </p:sp>
      <p:grpSp>
        <p:nvGrpSpPr>
          <p:cNvPr id="869" name="Group 31"/>
          <p:cNvGrpSpPr>
            <a:grpSpLocks noChangeAspect="1"/>
          </p:cNvGrpSpPr>
          <p:nvPr/>
        </p:nvGrpSpPr>
        <p:grpSpPr bwMode="auto">
          <a:xfrm rot="-16200000">
            <a:off x="2378869" y="3525044"/>
            <a:ext cx="1165225" cy="284163"/>
            <a:chOff x="253" y="586"/>
            <a:chExt cx="3121" cy="1317"/>
          </a:xfrm>
        </p:grpSpPr>
        <p:sp>
          <p:nvSpPr>
            <p:cNvPr id="870" name="Line 32"/>
            <p:cNvSpPr>
              <a:spLocks noChangeAspect="1" noChangeShapeType="1"/>
            </p:cNvSpPr>
            <p:nvPr/>
          </p:nvSpPr>
          <p:spPr bwMode="auto">
            <a:xfrm>
              <a:off x="253"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71" name="Freeform 33"/>
            <p:cNvSpPr>
              <a:spLocks noChangeAspect="1"/>
            </p:cNvSpPr>
            <p:nvPr/>
          </p:nvSpPr>
          <p:spPr bwMode="auto">
            <a:xfrm>
              <a:off x="271"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72" name="Freeform 34"/>
            <p:cNvSpPr>
              <a:spLocks noChangeAspect="1"/>
            </p:cNvSpPr>
            <p:nvPr/>
          </p:nvSpPr>
          <p:spPr bwMode="auto">
            <a:xfrm>
              <a:off x="310" y="1902"/>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73" name="Line 35"/>
            <p:cNvSpPr>
              <a:spLocks noChangeAspect="1" noChangeShapeType="1"/>
            </p:cNvSpPr>
            <p:nvPr/>
          </p:nvSpPr>
          <p:spPr bwMode="auto">
            <a:xfrm>
              <a:off x="332"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74" name="Freeform 36"/>
            <p:cNvSpPr>
              <a:spLocks noChangeAspect="1"/>
            </p:cNvSpPr>
            <p:nvPr/>
          </p:nvSpPr>
          <p:spPr bwMode="auto">
            <a:xfrm>
              <a:off x="350" y="1900"/>
              <a:ext cx="22" cy="2"/>
            </a:xfrm>
            <a:custGeom>
              <a:avLst/>
              <a:gdLst>
                <a:gd name="T0" fmla="*/ 0 w 29"/>
                <a:gd name="T1" fmla="*/ 4 h 4"/>
                <a:gd name="T2" fmla="*/ 14 w 29"/>
                <a:gd name="T3" fmla="*/ 0 h 4"/>
                <a:gd name="T4" fmla="*/ 29 w 29"/>
                <a:gd name="T5" fmla="*/ 0 h 4"/>
              </a:gdLst>
              <a:ahLst/>
              <a:cxnLst>
                <a:cxn ang="0">
                  <a:pos x="T0" y="T1"/>
                </a:cxn>
                <a:cxn ang="0">
                  <a:pos x="T2" y="T3"/>
                </a:cxn>
                <a:cxn ang="0">
                  <a:pos x="T4" y="T5"/>
                </a:cxn>
              </a:cxnLst>
              <a:rect l="0" t="0" r="r" b="b"/>
              <a:pathLst>
                <a:path w="29" h="4">
                  <a:moveTo>
                    <a:pt x="0" y="4"/>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75" name="Line 37"/>
            <p:cNvSpPr>
              <a:spLocks noChangeAspect="1" noChangeShapeType="1"/>
            </p:cNvSpPr>
            <p:nvPr/>
          </p:nvSpPr>
          <p:spPr bwMode="auto">
            <a:xfrm>
              <a:off x="372"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76" name="Line 38"/>
            <p:cNvSpPr>
              <a:spLocks noChangeAspect="1" noChangeShapeType="1"/>
            </p:cNvSpPr>
            <p:nvPr/>
          </p:nvSpPr>
          <p:spPr bwMode="auto">
            <a:xfrm>
              <a:off x="39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77" name="Freeform 39"/>
            <p:cNvSpPr>
              <a:spLocks noChangeAspect="1"/>
            </p:cNvSpPr>
            <p:nvPr/>
          </p:nvSpPr>
          <p:spPr bwMode="auto">
            <a:xfrm>
              <a:off x="408" y="1900"/>
              <a:ext cx="21"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78" name="Line 40"/>
            <p:cNvSpPr>
              <a:spLocks noChangeAspect="1" noChangeShapeType="1"/>
            </p:cNvSpPr>
            <p:nvPr/>
          </p:nvSpPr>
          <p:spPr bwMode="auto">
            <a:xfrm>
              <a:off x="42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79" name="Freeform 41"/>
            <p:cNvSpPr>
              <a:spLocks noChangeAspect="1"/>
            </p:cNvSpPr>
            <p:nvPr/>
          </p:nvSpPr>
          <p:spPr bwMode="auto">
            <a:xfrm>
              <a:off x="447"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80" name="Freeform 42"/>
            <p:cNvSpPr>
              <a:spLocks noChangeAspect="1"/>
            </p:cNvSpPr>
            <p:nvPr/>
          </p:nvSpPr>
          <p:spPr bwMode="auto">
            <a:xfrm>
              <a:off x="468" y="1897"/>
              <a:ext cx="18" cy="3"/>
            </a:xfrm>
            <a:custGeom>
              <a:avLst/>
              <a:gdLst>
                <a:gd name="T0" fmla="*/ 0 w 24"/>
                <a:gd name="T1" fmla="*/ 5 h 5"/>
                <a:gd name="T2" fmla="*/ 15 w 24"/>
                <a:gd name="T3" fmla="*/ 0 h 5"/>
                <a:gd name="T4" fmla="*/ 24 w 24"/>
                <a:gd name="T5" fmla="*/ 0 h 5"/>
              </a:gdLst>
              <a:ahLst/>
              <a:cxnLst>
                <a:cxn ang="0">
                  <a:pos x="T0" y="T1"/>
                </a:cxn>
                <a:cxn ang="0">
                  <a:pos x="T2" y="T3"/>
                </a:cxn>
                <a:cxn ang="0">
                  <a:pos x="T4" y="T5"/>
                </a:cxn>
              </a:cxnLst>
              <a:rect l="0" t="0" r="r" b="b"/>
              <a:pathLst>
                <a:path w="24" h="5">
                  <a:moveTo>
                    <a:pt x="0" y="5"/>
                  </a:moveTo>
                  <a:lnTo>
                    <a:pt x="15"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81" name="Line 43"/>
            <p:cNvSpPr>
              <a:spLocks noChangeAspect="1" noChangeShapeType="1"/>
            </p:cNvSpPr>
            <p:nvPr/>
          </p:nvSpPr>
          <p:spPr bwMode="auto">
            <a:xfrm>
              <a:off x="48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82" name="Freeform 44"/>
            <p:cNvSpPr>
              <a:spLocks noChangeAspect="1"/>
            </p:cNvSpPr>
            <p:nvPr/>
          </p:nvSpPr>
          <p:spPr bwMode="auto">
            <a:xfrm>
              <a:off x="504" y="1897"/>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83" name="Line 45"/>
            <p:cNvSpPr>
              <a:spLocks noChangeAspect="1" noChangeShapeType="1"/>
            </p:cNvSpPr>
            <p:nvPr/>
          </p:nvSpPr>
          <p:spPr bwMode="auto">
            <a:xfrm>
              <a:off x="52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84" name="Freeform 46"/>
            <p:cNvSpPr>
              <a:spLocks noChangeAspect="1"/>
            </p:cNvSpPr>
            <p:nvPr/>
          </p:nvSpPr>
          <p:spPr bwMode="auto">
            <a:xfrm>
              <a:off x="544" y="1895"/>
              <a:ext cx="22" cy="2"/>
            </a:xfrm>
            <a:custGeom>
              <a:avLst/>
              <a:gdLst>
                <a:gd name="T0" fmla="*/ 0 w 29"/>
                <a:gd name="T1" fmla="*/ 5 h 5"/>
                <a:gd name="T2" fmla="*/ 14 w 29"/>
                <a:gd name="T3" fmla="*/ 0 h 5"/>
                <a:gd name="T4" fmla="*/ 29 w 29"/>
                <a:gd name="T5" fmla="*/ 0 h 5"/>
              </a:gdLst>
              <a:ahLst/>
              <a:cxnLst>
                <a:cxn ang="0">
                  <a:pos x="T0" y="T1"/>
                </a:cxn>
                <a:cxn ang="0">
                  <a:pos x="T2" y="T3"/>
                </a:cxn>
                <a:cxn ang="0">
                  <a:pos x="T4" y="T5"/>
                </a:cxn>
              </a:cxnLst>
              <a:rect l="0" t="0" r="r" b="b"/>
              <a:pathLst>
                <a:path w="29" h="5">
                  <a:moveTo>
                    <a:pt x="0" y="5"/>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85" name="Line 47"/>
            <p:cNvSpPr>
              <a:spLocks noChangeAspect="1" noChangeShapeType="1"/>
            </p:cNvSpPr>
            <p:nvPr/>
          </p:nvSpPr>
          <p:spPr bwMode="auto">
            <a:xfrm>
              <a:off x="566"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86" name="Freeform 48"/>
            <p:cNvSpPr>
              <a:spLocks noChangeAspect="1"/>
            </p:cNvSpPr>
            <p:nvPr/>
          </p:nvSpPr>
          <p:spPr bwMode="auto">
            <a:xfrm>
              <a:off x="584" y="1892"/>
              <a:ext cx="22" cy="3"/>
            </a:xfrm>
            <a:custGeom>
              <a:avLst/>
              <a:gdLst>
                <a:gd name="T0" fmla="*/ 0 w 29"/>
                <a:gd name="T1" fmla="*/ 5 h 5"/>
                <a:gd name="T2" fmla="*/ 14 w 29"/>
                <a:gd name="T3" fmla="*/ 5 h 5"/>
                <a:gd name="T4" fmla="*/ 29 w 29"/>
                <a:gd name="T5" fmla="*/ 0 h 5"/>
              </a:gdLst>
              <a:ahLst/>
              <a:cxnLst>
                <a:cxn ang="0">
                  <a:pos x="T0" y="T1"/>
                </a:cxn>
                <a:cxn ang="0">
                  <a:pos x="T2" y="T3"/>
                </a:cxn>
                <a:cxn ang="0">
                  <a:pos x="T4" y="T5"/>
                </a:cxn>
              </a:cxnLst>
              <a:rect l="0" t="0" r="r" b="b"/>
              <a:pathLst>
                <a:path w="29" h="5">
                  <a:moveTo>
                    <a:pt x="0" y="5"/>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87" name="Line 49"/>
            <p:cNvSpPr>
              <a:spLocks noChangeAspect="1" noChangeShapeType="1"/>
            </p:cNvSpPr>
            <p:nvPr/>
          </p:nvSpPr>
          <p:spPr bwMode="auto">
            <a:xfrm flipV="1">
              <a:off x="606"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88" name="Line 50"/>
            <p:cNvSpPr>
              <a:spLocks noChangeAspect="1" noChangeShapeType="1"/>
            </p:cNvSpPr>
            <p:nvPr/>
          </p:nvSpPr>
          <p:spPr bwMode="auto">
            <a:xfrm>
              <a:off x="624"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89" name="Freeform 51"/>
            <p:cNvSpPr>
              <a:spLocks noChangeAspect="1"/>
            </p:cNvSpPr>
            <p:nvPr/>
          </p:nvSpPr>
          <p:spPr bwMode="auto">
            <a:xfrm>
              <a:off x="642" y="1887"/>
              <a:ext cx="21" cy="2"/>
            </a:xfrm>
            <a:custGeom>
              <a:avLst/>
              <a:gdLst>
                <a:gd name="T0" fmla="*/ 0 w 28"/>
                <a:gd name="T1" fmla="*/ 4 h 4"/>
                <a:gd name="T2" fmla="*/ 14 w 28"/>
                <a:gd name="T3" fmla="*/ 4 h 4"/>
                <a:gd name="T4" fmla="*/ 28 w 28"/>
                <a:gd name="T5" fmla="*/ 0 h 4"/>
              </a:gdLst>
              <a:ahLst/>
              <a:cxnLst>
                <a:cxn ang="0">
                  <a:pos x="T0" y="T1"/>
                </a:cxn>
                <a:cxn ang="0">
                  <a:pos x="T2" y="T3"/>
                </a:cxn>
                <a:cxn ang="0">
                  <a:pos x="T4" y="T5"/>
                </a:cxn>
              </a:cxnLst>
              <a:rect l="0" t="0" r="r" b="b"/>
              <a:pathLst>
                <a:path w="28" h="4">
                  <a:moveTo>
                    <a:pt x="0" y="4"/>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90" name="Line 52"/>
            <p:cNvSpPr>
              <a:spLocks noChangeAspect="1" noChangeShapeType="1"/>
            </p:cNvSpPr>
            <p:nvPr/>
          </p:nvSpPr>
          <p:spPr bwMode="auto">
            <a:xfrm flipV="1">
              <a:off x="663"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91" name="Freeform 53"/>
            <p:cNvSpPr>
              <a:spLocks noChangeAspect="1"/>
            </p:cNvSpPr>
            <p:nvPr/>
          </p:nvSpPr>
          <p:spPr bwMode="auto">
            <a:xfrm>
              <a:off x="681" y="1881"/>
              <a:ext cx="22" cy="3"/>
            </a:xfrm>
            <a:custGeom>
              <a:avLst/>
              <a:gdLst>
                <a:gd name="T0" fmla="*/ 0 w 29"/>
                <a:gd name="T1" fmla="*/ 5 h 5"/>
                <a:gd name="T2" fmla="*/ 15 w 29"/>
                <a:gd name="T3" fmla="*/ 5 h 5"/>
                <a:gd name="T4" fmla="*/ 29 w 29"/>
                <a:gd name="T5" fmla="*/ 0 h 5"/>
              </a:gdLst>
              <a:ahLst/>
              <a:cxnLst>
                <a:cxn ang="0">
                  <a:pos x="T0" y="T1"/>
                </a:cxn>
                <a:cxn ang="0">
                  <a:pos x="T2" y="T3"/>
                </a:cxn>
                <a:cxn ang="0">
                  <a:pos x="T4" y="T5"/>
                </a:cxn>
              </a:cxnLst>
              <a:rect l="0" t="0" r="r" b="b"/>
              <a:pathLst>
                <a:path w="29" h="5">
                  <a:moveTo>
                    <a:pt x="0" y="5"/>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92" name="Line 54"/>
            <p:cNvSpPr>
              <a:spLocks noChangeAspect="1" noChangeShapeType="1"/>
            </p:cNvSpPr>
            <p:nvPr/>
          </p:nvSpPr>
          <p:spPr bwMode="auto">
            <a:xfrm flipV="1">
              <a:off x="703"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93" name="Line 55"/>
            <p:cNvSpPr>
              <a:spLocks noChangeAspect="1" noChangeShapeType="1"/>
            </p:cNvSpPr>
            <p:nvPr/>
          </p:nvSpPr>
          <p:spPr bwMode="auto">
            <a:xfrm flipV="1">
              <a:off x="721"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94" name="Freeform 56"/>
            <p:cNvSpPr>
              <a:spLocks noChangeAspect="1"/>
            </p:cNvSpPr>
            <p:nvPr/>
          </p:nvSpPr>
          <p:spPr bwMode="auto">
            <a:xfrm>
              <a:off x="739" y="1868"/>
              <a:ext cx="21" cy="5"/>
            </a:xfrm>
            <a:custGeom>
              <a:avLst/>
              <a:gdLst>
                <a:gd name="T0" fmla="*/ 0 w 29"/>
                <a:gd name="T1" fmla="*/ 10 h 10"/>
                <a:gd name="T2" fmla="*/ 15 w 29"/>
                <a:gd name="T3" fmla="*/ 5 h 10"/>
                <a:gd name="T4" fmla="*/ 29 w 29"/>
                <a:gd name="T5" fmla="*/ 0 h 10"/>
              </a:gdLst>
              <a:ahLst/>
              <a:cxnLst>
                <a:cxn ang="0">
                  <a:pos x="T0" y="T1"/>
                </a:cxn>
                <a:cxn ang="0">
                  <a:pos x="T2" y="T3"/>
                </a:cxn>
                <a:cxn ang="0">
                  <a:pos x="T4" y="T5"/>
                </a:cxn>
              </a:cxnLst>
              <a:rect l="0" t="0" r="r" b="b"/>
              <a:pathLst>
                <a:path w="29" h="10">
                  <a:moveTo>
                    <a:pt x="0" y="10"/>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95" name="Line 57"/>
            <p:cNvSpPr>
              <a:spLocks noChangeAspect="1" noChangeShapeType="1"/>
            </p:cNvSpPr>
            <p:nvPr/>
          </p:nvSpPr>
          <p:spPr bwMode="auto">
            <a:xfrm flipV="1">
              <a:off x="760"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96" name="Freeform 58"/>
            <p:cNvSpPr>
              <a:spLocks noChangeAspect="1"/>
            </p:cNvSpPr>
            <p:nvPr/>
          </p:nvSpPr>
          <p:spPr bwMode="auto">
            <a:xfrm>
              <a:off x="778" y="1857"/>
              <a:ext cx="22" cy="5"/>
            </a:xfrm>
            <a:custGeom>
              <a:avLst/>
              <a:gdLst>
                <a:gd name="T0" fmla="*/ 0 w 29"/>
                <a:gd name="T1" fmla="*/ 9 h 9"/>
                <a:gd name="T2" fmla="*/ 14 w 29"/>
                <a:gd name="T3" fmla="*/ 5 h 9"/>
                <a:gd name="T4" fmla="*/ 29 w 29"/>
                <a:gd name="T5" fmla="*/ 0 h 9"/>
              </a:gdLst>
              <a:ahLst/>
              <a:cxnLst>
                <a:cxn ang="0">
                  <a:pos x="T0" y="T1"/>
                </a:cxn>
                <a:cxn ang="0">
                  <a:pos x="T2" y="T3"/>
                </a:cxn>
                <a:cxn ang="0">
                  <a:pos x="T4" y="T5"/>
                </a:cxn>
              </a:cxnLst>
              <a:rect l="0" t="0" r="r" b="b"/>
              <a:pathLst>
                <a:path w="29" h="9">
                  <a:moveTo>
                    <a:pt x="0" y="9"/>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97" name="Line 59"/>
            <p:cNvSpPr>
              <a:spLocks noChangeAspect="1" noChangeShapeType="1"/>
            </p:cNvSpPr>
            <p:nvPr/>
          </p:nvSpPr>
          <p:spPr bwMode="auto">
            <a:xfrm flipV="1">
              <a:off x="800"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98" name="Freeform 60"/>
            <p:cNvSpPr>
              <a:spLocks noChangeAspect="1"/>
            </p:cNvSpPr>
            <p:nvPr/>
          </p:nvSpPr>
          <p:spPr bwMode="auto">
            <a:xfrm>
              <a:off x="818" y="1846"/>
              <a:ext cx="21" cy="5"/>
            </a:xfrm>
            <a:custGeom>
              <a:avLst/>
              <a:gdLst>
                <a:gd name="T0" fmla="*/ 0 w 28"/>
                <a:gd name="T1" fmla="*/ 9 h 9"/>
                <a:gd name="T2" fmla="*/ 14 w 28"/>
                <a:gd name="T3" fmla="*/ 4 h 9"/>
                <a:gd name="T4" fmla="*/ 28 w 28"/>
                <a:gd name="T5" fmla="*/ 0 h 9"/>
              </a:gdLst>
              <a:ahLst/>
              <a:cxnLst>
                <a:cxn ang="0">
                  <a:pos x="T0" y="T1"/>
                </a:cxn>
                <a:cxn ang="0">
                  <a:pos x="T2" y="T3"/>
                </a:cxn>
                <a:cxn ang="0">
                  <a:pos x="T4" y="T5"/>
                </a:cxn>
              </a:cxnLst>
              <a:rect l="0" t="0" r="r" b="b"/>
              <a:pathLst>
                <a:path w="28" h="9">
                  <a:moveTo>
                    <a:pt x="0" y="9"/>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99" name="Line 61"/>
            <p:cNvSpPr>
              <a:spLocks noChangeAspect="1" noChangeShapeType="1"/>
            </p:cNvSpPr>
            <p:nvPr/>
          </p:nvSpPr>
          <p:spPr bwMode="auto">
            <a:xfrm flipV="1">
              <a:off x="839"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00" name="Line 62"/>
            <p:cNvSpPr>
              <a:spLocks noChangeAspect="1" noChangeShapeType="1"/>
            </p:cNvSpPr>
            <p:nvPr/>
          </p:nvSpPr>
          <p:spPr bwMode="auto">
            <a:xfrm flipV="1">
              <a:off x="857"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01" name="Freeform 63"/>
            <p:cNvSpPr>
              <a:spLocks noChangeAspect="1"/>
            </p:cNvSpPr>
            <p:nvPr/>
          </p:nvSpPr>
          <p:spPr bwMode="auto">
            <a:xfrm>
              <a:off x="875" y="1819"/>
              <a:ext cx="22" cy="11"/>
            </a:xfrm>
            <a:custGeom>
              <a:avLst/>
              <a:gdLst>
                <a:gd name="T0" fmla="*/ 0 w 29"/>
                <a:gd name="T1" fmla="*/ 19 h 19"/>
                <a:gd name="T2" fmla="*/ 15 w 29"/>
                <a:gd name="T3" fmla="*/ 9 h 19"/>
                <a:gd name="T4" fmla="*/ 29 w 29"/>
                <a:gd name="T5" fmla="*/ 0 h 19"/>
              </a:gdLst>
              <a:ahLst/>
              <a:cxnLst>
                <a:cxn ang="0">
                  <a:pos x="T0" y="T1"/>
                </a:cxn>
                <a:cxn ang="0">
                  <a:pos x="T2" y="T3"/>
                </a:cxn>
                <a:cxn ang="0">
                  <a:pos x="T4" y="T5"/>
                </a:cxn>
              </a:cxnLst>
              <a:rect l="0" t="0" r="r" b="b"/>
              <a:pathLst>
                <a:path w="29" h="19">
                  <a:moveTo>
                    <a:pt x="0" y="19"/>
                  </a:moveTo>
                  <a:lnTo>
                    <a:pt x="15" y="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02" name="Line 64"/>
            <p:cNvSpPr>
              <a:spLocks noChangeAspect="1" noChangeShapeType="1"/>
            </p:cNvSpPr>
            <p:nvPr/>
          </p:nvSpPr>
          <p:spPr bwMode="auto">
            <a:xfrm flipV="1">
              <a:off x="897"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03" name="Freeform 65"/>
            <p:cNvSpPr>
              <a:spLocks noChangeAspect="1"/>
            </p:cNvSpPr>
            <p:nvPr/>
          </p:nvSpPr>
          <p:spPr bwMode="auto">
            <a:xfrm>
              <a:off x="915" y="1797"/>
              <a:ext cx="22" cy="11"/>
            </a:xfrm>
            <a:custGeom>
              <a:avLst/>
              <a:gdLst>
                <a:gd name="T0" fmla="*/ 0 w 29"/>
                <a:gd name="T1" fmla="*/ 19 h 19"/>
                <a:gd name="T2" fmla="*/ 15 w 29"/>
                <a:gd name="T3" fmla="*/ 10 h 19"/>
                <a:gd name="T4" fmla="*/ 29 w 29"/>
                <a:gd name="T5" fmla="*/ 0 h 19"/>
              </a:gdLst>
              <a:ahLst/>
              <a:cxnLst>
                <a:cxn ang="0">
                  <a:pos x="T0" y="T1"/>
                </a:cxn>
                <a:cxn ang="0">
                  <a:pos x="T2" y="T3"/>
                </a:cxn>
                <a:cxn ang="0">
                  <a:pos x="T4" y="T5"/>
                </a:cxn>
              </a:cxnLst>
              <a:rect l="0" t="0" r="r" b="b"/>
              <a:pathLst>
                <a:path w="29" h="19">
                  <a:moveTo>
                    <a:pt x="0" y="19"/>
                  </a:moveTo>
                  <a:lnTo>
                    <a:pt x="15" y="1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04" name="Line 66"/>
            <p:cNvSpPr>
              <a:spLocks noChangeAspect="1" noChangeShapeType="1"/>
            </p:cNvSpPr>
            <p:nvPr/>
          </p:nvSpPr>
          <p:spPr bwMode="auto">
            <a:xfrm flipV="1">
              <a:off x="937"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05" name="Line 67"/>
            <p:cNvSpPr>
              <a:spLocks noChangeAspect="1" noChangeShapeType="1"/>
            </p:cNvSpPr>
            <p:nvPr/>
          </p:nvSpPr>
          <p:spPr bwMode="auto">
            <a:xfrm flipV="1">
              <a:off x="955"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06" name="Freeform 68"/>
            <p:cNvSpPr>
              <a:spLocks noChangeAspect="1"/>
            </p:cNvSpPr>
            <p:nvPr/>
          </p:nvSpPr>
          <p:spPr bwMode="auto">
            <a:xfrm>
              <a:off x="973" y="1757"/>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07" name="Line 69"/>
            <p:cNvSpPr>
              <a:spLocks noChangeAspect="1" noChangeShapeType="1"/>
            </p:cNvSpPr>
            <p:nvPr/>
          </p:nvSpPr>
          <p:spPr bwMode="auto">
            <a:xfrm flipV="1">
              <a:off x="995"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08" name="Freeform 70"/>
            <p:cNvSpPr>
              <a:spLocks noChangeAspect="1"/>
            </p:cNvSpPr>
            <p:nvPr/>
          </p:nvSpPr>
          <p:spPr bwMode="auto">
            <a:xfrm>
              <a:off x="1013" y="1725"/>
              <a:ext cx="21" cy="15"/>
            </a:xfrm>
            <a:custGeom>
              <a:avLst/>
              <a:gdLst>
                <a:gd name="T0" fmla="*/ 0 w 28"/>
                <a:gd name="T1" fmla="*/ 28 h 28"/>
                <a:gd name="T2" fmla="*/ 14 w 28"/>
                <a:gd name="T3" fmla="*/ 14 h 28"/>
                <a:gd name="T4" fmla="*/ 28 w 28"/>
                <a:gd name="T5" fmla="*/ 0 h 28"/>
              </a:gdLst>
              <a:ahLst/>
              <a:cxnLst>
                <a:cxn ang="0">
                  <a:pos x="T0" y="T1"/>
                </a:cxn>
                <a:cxn ang="0">
                  <a:pos x="T2" y="T3"/>
                </a:cxn>
                <a:cxn ang="0">
                  <a:pos x="T4" y="T5"/>
                </a:cxn>
              </a:cxnLst>
              <a:rect l="0" t="0" r="r" b="b"/>
              <a:pathLst>
                <a:path w="28" h="28">
                  <a:moveTo>
                    <a:pt x="0" y="28"/>
                  </a:moveTo>
                  <a:lnTo>
                    <a:pt x="14" y="1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09" name="Line 71"/>
            <p:cNvSpPr>
              <a:spLocks noChangeAspect="1" noChangeShapeType="1"/>
            </p:cNvSpPr>
            <p:nvPr/>
          </p:nvSpPr>
          <p:spPr bwMode="auto">
            <a:xfrm flipV="1">
              <a:off x="1034"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10" name="Freeform 72"/>
            <p:cNvSpPr>
              <a:spLocks noChangeAspect="1"/>
            </p:cNvSpPr>
            <p:nvPr/>
          </p:nvSpPr>
          <p:spPr bwMode="auto">
            <a:xfrm>
              <a:off x="1052" y="1686"/>
              <a:ext cx="21" cy="20"/>
            </a:xfrm>
            <a:custGeom>
              <a:avLst/>
              <a:gdLst>
                <a:gd name="T0" fmla="*/ 0 w 29"/>
                <a:gd name="T1" fmla="*/ 34 h 34"/>
                <a:gd name="T2" fmla="*/ 15 w 29"/>
                <a:gd name="T3" fmla="*/ 20 h 34"/>
                <a:gd name="T4" fmla="*/ 29 w 29"/>
                <a:gd name="T5" fmla="*/ 0 h 34"/>
              </a:gdLst>
              <a:ahLst/>
              <a:cxnLst>
                <a:cxn ang="0">
                  <a:pos x="T0" y="T1"/>
                </a:cxn>
                <a:cxn ang="0">
                  <a:pos x="T2" y="T3"/>
                </a:cxn>
                <a:cxn ang="0">
                  <a:pos x="T4" y="T5"/>
                </a:cxn>
              </a:cxnLst>
              <a:rect l="0" t="0" r="r" b="b"/>
              <a:pathLst>
                <a:path w="29" h="34">
                  <a:moveTo>
                    <a:pt x="0" y="34"/>
                  </a:moveTo>
                  <a:lnTo>
                    <a:pt x="15" y="2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11" name="Line 73"/>
            <p:cNvSpPr>
              <a:spLocks noChangeAspect="1" noChangeShapeType="1"/>
            </p:cNvSpPr>
            <p:nvPr/>
          </p:nvSpPr>
          <p:spPr bwMode="auto">
            <a:xfrm flipV="1">
              <a:off x="1073"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12" name="Line 74"/>
            <p:cNvSpPr>
              <a:spLocks noChangeAspect="1" noChangeShapeType="1"/>
            </p:cNvSpPr>
            <p:nvPr/>
          </p:nvSpPr>
          <p:spPr bwMode="auto">
            <a:xfrm flipV="1">
              <a:off x="1091"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13" name="Freeform 75"/>
            <p:cNvSpPr>
              <a:spLocks noChangeAspect="1"/>
            </p:cNvSpPr>
            <p:nvPr/>
          </p:nvSpPr>
          <p:spPr bwMode="auto">
            <a:xfrm>
              <a:off x="1109" y="1617"/>
              <a:ext cx="22" cy="24"/>
            </a:xfrm>
            <a:custGeom>
              <a:avLst/>
              <a:gdLst>
                <a:gd name="T0" fmla="*/ 0 w 29"/>
                <a:gd name="T1" fmla="*/ 43 h 43"/>
                <a:gd name="T2" fmla="*/ 15 w 29"/>
                <a:gd name="T3" fmla="*/ 19 h 43"/>
                <a:gd name="T4" fmla="*/ 29 w 29"/>
                <a:gd name="T5" fmla="*/ 0 h 43"/>
              </a:gdLst>
              <a:ahLst/>
              <a:cxnLst>
                <a:cxn ang="0">
                  <a:pos x="T0" y="T1"/>
                </a:cxn>
                <a:cxn ang="0">
                  <a:pos x="T2" y="T3"/>
                </a:cxn>
                <a:cxn ang="0">
                  <a:pos x="T4" y="T5"/>
                </a:cxn>
              </a:cxnLst>
              <a:rect l="0" t="0" r="r" b="b"/>
              <a:pathLst>
                <a:path w="29" h="43">
                  <a:moveTo>
                    <a:pt x="0" y="43"/>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14" name="Line 76"/>
            <p:cNvSpPr>
              <a:spLocks noChangeAspect="1" noChangeShapeType="1"/>
            </p:cNvSpPr>
            <p:nvPr/>
          </p:nvSpPr>
          <p:spPr bwMode="auto">
            <a:xfrm flipV="1">
              <a:off x="1131"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15" name="Freeform 77"/>
            <p:cNvSpPr>
              <a:spLocks noChangeAspect="1"/>
            </p:cNvSpPr>
            <p:nvPr/>
          </p:nvSpPr>
          <p:spPr bwMode="auto">
            <a:xfrm>
              <a:off x="1149" y="1566"/>
              <a:ext cx="22" cy="27"/>
            </a:xfrm>
            <a:custGeom>
              <a:avLst/>
              <a:gdLst>
                <a:gd name="T0" fmla="*/ 0 w 29"/>
                <a:gd name="T1" fmla="*/ 48 h 48"/>
                <a:gd name="T2" fmla="*/ 14 w 29"/>
                <a:gd name="T3" fmla="*/ 24 h 48"/>
                <a:gd name="T4" fmla="*/ 29 w 29"/>
                <a:gd name="T5" fmla="*/ 0 h 48"/>
              </a:gdLst>
              <a:ahLst/>
              <a:cxnLst>
                <a:cxn ang="0">
                  <a:pos x="T0" y="T1"/>
                </a:cxn>
                <a:cxn ang="0">
                  <a:pos x="T2" y="T3"/>
                </a:cxn>
                <a:cxn ang="0">
                  <a:pos x="T4" y="T5"/>
                </a:cxn>
              </a:cxnLst>
              <a:rect l="0" t="0" r="r" b="b"/>
              <a:pathLst>
                <a:path w="29" h="48">
                  <a:moveTo>
                    <a:pt x="0" y="48"/>
                  </a:moveTo>
                  <a:lnTo>
                    <a:pt x="14" y="2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16" name="Line 78"/>
            <p:cNvSpPr>
              <a:spLocks noChangeAspect="1" noChangeShapeType="1"/>
            </p:cNvSpPr>
            <p:nvPr/>
          </p:nvSpPr>
          <p:spPr bwMode="auto">
            <a:xfrm flipV="1">
              <a:off x="1171"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17" name="Freeform 79"/>
            <p:cNvSpPr>
              <a:spLocks noChangeAspect="1"/>
            </p:cNvSpPr>
            <p:nvPr/>
          </p:nvSpPr>
          <p:spPr bwMode="auto">
            <a:xfrm>
              <a:off x="1189" y="1506"/>
              <a:ext cx="22" cy="30"/>
            </a:xfrm>
            <a:custGeom>
              <a:avLst/>
              <a:gdLst>
                <a:gd name="T0" fmla="*/ 0 w 29"/>
                <a:gd name="T1" fmla="*/ 53 h 53"/>
                <a:gd name="T2" fmla="*/ 14 w 29"/>
                <a:gd name="T3" fmla="*/ 29 h 53"/>
                <a:gd name="T4" fmla="*/ 29 w 29"/>
                <a:gd name="T5" fmla="*/ 0 h 53"/>
              </a:gdLst>
              <a:ahLst/>
              <a:cxnLst>
                <a:cxn ang="0">
                  <a:pos x="T0" y="T1"/>
                </a:cxn>
                <a:cxn ang="0">
                  <a:pos x="T2" y="T3"/>
                </a:cxn>
                <a:cxn ang="0">
                  <a:pos x="T4" y="T5"/>
                </a:cxn>
              </a:cxnLst>
              <a:rect l="0" t="0" r="r" b="b"/>
              <a:pathLst>
                <a:path w="29" h="53">
                  <a:moveTo>
                    <a:pt x="0" y="53"/>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18" name="Line 80"/>
            <p:cNvSpPr>
              <a:spLocks noChangeAspect="1" noChangeShapeType="1"/>
            </p:cNvSpPr>
            <p:nvPr/>
          </p:nvSpPr>
          <p:spPr bwMode="auto">
            <a:xfrm flipV="1">
              <a:off x="1211"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19" name="Line 81"/>
            <p:cNvSpPr>
              <a:spLocks noChangeAspect="1" noChangeShapeType="1"/>
            </p:cNvSpPr>
            <p:nvPr/>
          </p:nvSpPr>
          <p:spPr bwMode="auto">
            <a:xfrm flipV="1">
              <a:off x="1228"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20" name="Freeform 82"/>
            <p:cNvSpPr>
              <a:spLocks noChangeAspect="1"/>
            </p:cNvSpPr>
            <p:nvPr/>
          </p:nvSpPr>
          <p:spPr bwMode="auto">
            <a:xfrm>
              <a:off x="1246" y="1409"/>
              <a:ext cx="22" cy="32"/>
            </a:xfrm>
            <a:custGeom>
              <a:avLst/>
              <a:gdLst>
                <a:gd name="T0" fmla="*/ 0 w 29"/>
                <a:gd name="T1" fmla="*/ 58 h 58"/>
                <a:gd name="T2" fmla="*/ 15 w 29"/>
                <a:gd name="T3" fmla="*/ 29 h 58"/>
                <a:gd name="T4" fmla="*/ 29 w 29"/>
                <a:gd name="T5" fmla="*/ 0 h 58"/>
              </a:gdLst>
              <a:ahLst/>
              <a:cxnLst>
                <a:cxn ang="0">
                  <a:pos x="T0" y="T1"/>
                </a:cxn>
                <a:cxn ang="0">
                  <a:pos x="T2" y="T3"/>
                </a:cxn>
                <a:cxn ang="0">
                  <a:pos x="T4" y="T5"/>
                </a:cxn>
              </a:cxnLst>
              <a:rect l="0" t="0" r="r" b="b"/>
              <a:pathLst>
                <a:path w="29" h="58">
                  <a:moveTo>
                    <a:pt x="0" y="58"/>
                  </a:moveTo>
                  <a:lnTo>
                    <a:pt x="15"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21" name="Line 83"/>
            <p:cNvSpPr>
              <a:spLocks noChangeAspect="1" noChangeShapeType="1"/>
            </p:cNvSpPr>
            <p:nvPr/>
          </p:nvSpPr>
          <p:spPr bwMode="auto">
            <a:xfrm flipV="1">
              <a:off x="1268"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22" name="Freeform 84"/>
            <p:cNvSpPr>
              <a:spLocks noChangeAspect="1"/>
            </p:cNvSpPr>
            <p:nvPr/>
          </p:nvSpPr>
          <p:spPr bwMode="auto">
            <a:xfrm>
              <a:off x="1286" y="1336"/>
              <a:ext cx="22" cy="38"/>
            </a:xfrm>
            <a:custGeom>
              <a:avLst/>
              <a:gdLst>
                <a:gd name="T0" fmla="*/ 0 w 29"/>
                <a:gd name="T1" fmla="*/ 67 h 67"/>
                <a:gd name="T2" fmla="*/ 15 w 29"/>
                <a:gd name="T3" fmla="*/ 33 h 67"/>
                <a:gd name="T4" fmla="*/ 29 w 29"/>
                <a:gd name="T5" fmla="*/ 0 h 67"/>
              </a:gdLst>
              <a:ahLst/>
              <a:cxnLst>
                <a:cxn ang="0">
                  <a:pos x="T0" y="T1"/>
                </a:cxn>
                <a:cxn ang="0">
                  <a:pos x="T2" y="T3"/>
                </a:cxn>
                <a:cxn ang="0">
                  <a:pos x="T4" y="T5"/>
                </a:cxn>
              </a:cxnLst>
              <a:rect l="0" t="0" r="r" b="b"/>
              <a:pathLst>
                <a:path w="29" h="67">
                  <a:moveTo>
                    <a:pt x="0" y="67"/>
                  </a:moveTo>
                  <a:lnTo>
                    <a:pt x="15" y="33"/>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23" name="Line 85"/>
            <p:cNvSpPr>
              <a:spLocks noChangeAspect="1" noChangeShapeType="1"/>
            </p:cNvSpPr>
            <p:nvPr/>
          </p:nvSpPr>
          <p:spPr bwMode="auto">
            <a:xfrm flipV="1">
              <a:off x="1308"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24" name="Line 86"/>
            <p:cNvSpPr>
              <a:spLocks noChangeAspect="1" noChangeShapeType="1"/>
            </p:cNvSpPr>
            <p:nvPr/>
          </p:nvSpPr>
          <p:spPr bwMode="auto">
            <a:xfrm flipV="1">
              <a:off x="1326"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25" name="Freeform 87"/>
            <p:cNvSpPr>
              <a:spLocks noChangeAspect="1"/>
            </p:cNvSpPr>
            <p:nvPr/>
          </p:nvSpPr>
          <p:spPr bwMode="auto">
            <a:xfrm>
              <a:off x="1344" y="1222"/>
              <a:ext cx="21"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26" name="Freeform 88"/>
            <p:cNvSpPr>
              <a:spLocks noChangeAspect="1"/>
            </p:cNvSpPr>
            <p:nvPr/>
          </p:nvSpPr>
          <p:spPr bwMode="auto">
            <a:xfrm>
              <a:off x="1365" y="1182"/>
              <a:ext cx="18" cy="40"/>
            </a:xfrm>
            <a:custGeom>
              <a:avLst/>
              <a:gdLst>
                <a:gd name="T0" fmla="*/ 0 w 24"/>
                <a:gd name="T1" fmla="*/ 72 h 72"/>
                <a:gd name="T2" fmla="*/ 9 w 24"/>
                <a:gd name="T3" fmla="*/ 34 h 72"/>
                <a:gd name="T4" fmla="*/ 24 w 24"/>
                <a:gd name="T5" fmla="*/ 0 h 72"/>
              </a:gdLst>
              <a:ahLst/>
              <a:cxnLst>
                <a:cxn ang="0">
                  <a:pos x="T0" y="T1"/>
                </a:cxn>
                <a:cxn ang="0">
                  <a:pos x="T2" y="T3"/>
                </a:cxn>
                <a:cxn ang="0">
                  <a:pos x="T4" y="T5"/>
                </a:cxn>
              </a:cxnLst>
              <a:rect l="0" t="0" r="r" b="b"/>
              <a:pathLst>
                <a:path w="24" h="72">
                  <a:moveTo>
                    <a:pt x="0" y="72"/>
                  </a:moveTo>
                  <a:lnTo>
                    <a:pt x="9" y="3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27" name="Freeform 89"/>
            <p:cNvSpPr>
              <a:spLocks noChangeAspect="1"/>
            </p:cNvSpPr>
            <p:nvPr/>
          </p:nvSpPr>
          <p:spPr bwMode="auto">
            <a:xfrm>
              <a:off x="1383" y="1144"/>
              <a:ext cx="22"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28" name="Line 90"/>
            <p:cNvSpPr>
              <a:spLocks noChangeAspect="1" noChangeShapeType="1"/>
            </p:cNvSpPr>
            <p:nvPr/>
          </p:nvSpPr>
          <p:spPr bwMode="auto">
            <a:xfrm flipV="1">
              <a:off x="1405"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29" name="Freeform 91"/>
            <p:cNvSpPr>
              <a:spLocks noChangeAspect="1"/>
            </p:cNvSpPr>
            <p:nvPr/>
          </p:nvSpPr>
          <p:spPr bwMode="auto">
            <a:xfrm>
              <a:off x="1423" y="1063"/>
              <a:ext cx="21" cy="41"/>
            </a:xfrm>
            <a:custGeom>
              <a:avLst/>
              <a:gdLst>
                <a:gd name="T0" fmla="*/ 0 w 28"/>
                <a:gd name="T1" fmla="*/ 72 h 72"/>
                <a:gd name="T2" fmla="*/ 14 w 28"/>
                <a:gd name="T3" fmla="*/ 34 h 72"/>
                <a:gd name="T4" fmla="*/ 28 w 28"/>
                <a:gd name="T5" fmla="*/ 0 h 72"/>
              </a:gdLst>
              <a:ahLst/>
              <a:cxnLst>
                <a:cxn ang="0">
                  <a:pos x="T0" y="T1"/>
                </a:cxn>
                <a:cxn ang="0">
                  <a:pos x="T2" y="T3"/>
                </a:cxn>
                <a:cxn ang="0">
                  <a:pos x="T4" y="T5"/>
                </a:cxn>
              </a:cxnLst>
              <a:rect l="0" t="0" r="r" b="b"/>
              <a:pathLst>
                <a:path w="28" h="72">
                  <a:moveTo>
                    <a:pt x="0" y="72"/>
                  </a:moveTo>
                  <a:lnTo>
                    <a:pt x="14" y="3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30" name="Line 92"/>
            <p:cNvSpPr>
              <a:spLocks noChangeAspect="1" noChangeShapeType="1"/>
            </p:cNvSpPr>
            <p:nvPr/>
          </p:nvSpPr>
          <p:spPr bwMode="auto">
            <a:xfrm flipV="1">
              <a:off x="1444"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31" name="Line 93"/>
            <p:cNvSpPr>
              <a:spLocks noChangeAspect="1" noChangeShapeType="1"/>
            </p:cNvSpPr>
            <p:nvPr/>
          </p:nvSpPr>
          <p:spPr bwMode="auto">
            <a:xfrm flipV="1">
              <a:off x="1462"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32" name="Freeform 94"/>
            <p:cNvSpPr>
              <a:spLocks noChangeAspect="1"/>
            </p:cNvSpPr>
            <p:nvPr/>
          </p:nvSpPr>
          <p:spPr bwMode="auto">
            <a:xfrm>
              <a:off x="1480" y="945"/>
              <a:ext cx="22" cy="40"/>
            </a:xfrm>
            <a:custGeom>
              <a:avLst/>
              <a:gdLst>
                <a:gd name="T0" fmla="*/ 0 w 29"/>
                <a:gd name="T1" fmla="*/ 72 h 72"/>
                <a:gd name="T2" fmla="*/ 15 w 29"/>
                <a:gd name="T3" fmla="*/ 34 h 72"/>
                <a:gd name="T4" fmla="*/ 29 w 29"/>
                <a:gd name="T5" fmla="*/ 0 h 72"/>
              </a:gdLst>
              <a:ahLst/>
              <a:cxnLst>
                <a:cxn ang="0">
                  <a:pos x="T0" y="T1"/>
                </a:cxn>
                <a:cxn ang="0">
                  <a:pos x="T2" y="T3"/>
                </a:cxn>
                <a:cxn ang="0">
                  <a:pos x="T4" y="T5"/>
                </a:cxn>
              </a:cxnLst>
              <a:rect l="0" t="0" r="r" b="b"/>
              <a:pathLst>
                <a:path w="29" h="72">
                  <a:moveTo>
                    <a:pt x="0" y="72"/>
                  </a:moveTo>
                  <a:lnTo>
                    <a:pt x="15"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33" name="Line 95"/>
            <p:cNvSpPr>
              <a:spLocks noChangeAspect="1" noChangeShapeType="1"/>
            </p:cNvSpPr>
            <p:nvPr/>
          </p:nvSpPr>
          <p:spPr bwMode="auto">
            <a:xfrm flipV="1">
              <a:off x="1502"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34" name="Freeform 96"/>
            <p:cNvSpPr>
              <a:spLocks noChangeAspect="1"/>
            </p:cNvSpPr>
            <p:nvPr/>
          </p:nvSpPr>
          <p:spPr bwMode="auto">
            <a:xfrm>
              <a:off x="1520" y="872"/>
              <a:ext cx="22" cy="35"/>
            </a:xfrm>
            <a:custGeom>
              <a:avLst/>
              <a:gdLst>
                <a:gd name="T0" fmla="*/ 0 w 29"/>
                <a:gd name="T1" fmla="*/ 62 h 62"/>
                <a:gd name="T2" fmla="*/ 14 w 29"/>
                <a:gd name="T3" fmla="*/ 28 h 62"/>
                <a:gd name="T4" fmla="*/ 29 w 29"/>
                <a:gd name="T5" fmla="*/ 0 h 62"/>
              </a:gdLst>
              <a:ahLst/>
              <a:cxnLst>
                <a:cxn ang="0">
                  <a:pos x="T0" y="T1"/>
                </a:cxn>
                <a:cxn ang="0">
                  <a:pos x="T2" y="T3"/>
                </a:cxn>
                <a:cxn ang="0">
                  <a:pos x="T4" y="T5"/>
                </a:cxn>
              </a:cxnLst>
              <a:rect l="0" t="0" r="r" b="b"/>
              <a:pathLst>
                <a:path w="29" h="62">
                  <a:moveTo>
                    <a:pt x="0" y="62"/>
                  </a:moveTo>
                  <a:lnTo>
                    <a:pt x="14" y="28"/>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35" name="Line 97"/>
            <p:cNvSpPr>
              <a:spLocks noChangeAspect="1" noChangeShapeType="1"/>
            </p:cNvSpPr>
            <p:nvPr/>
          </p:nvSpPr>
          <p:spPr bwMode="auto">
            <a:xfrm flipV="1">
              <a:off x="1542"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36" name="Line 98"/>
            <p:cNvSpPr>
              <a:spLocks noChangeAspect="1" noChangeShapeType="1"/>
            </p:cNvSpPr>
            <p:nvPr/>
          </p:nvSpPr>
          <p:spPr bwMode="auto">
            <a:xfrm flipV="1">
              <a:off x="1560"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37" name="Freeform 99"/>
            <p:cNvSpPr>
              <a:spLocks noChangeAspect="1"/>
            </p:cNvSpPr>
            <p:nvPr/>
          </p:nvSpPr>
          <p:spPr bwMode="auto">
            <a:xfrm>
              <a:off x="1578" y="769"/>
              <a:ext cx="22" cy="33"/>
            </a:xfrm>
            <a:custGeom>
              <a:avLst/>
              <a:gdLst>
                <a:gd name="T0" fmla="*/ 0 w 29"/>
                <a:gd name="T1" fmla="*/ 58 h 58"/>
                <a:gd name="T2" fmla="*/ 14 w 29"/>
                <a:gd name="T3" fmla="*/ 29 h 58"/>
                <a:gd name="T4" fmla="*/ 29 w 29"/>
                <a:gd name="T5" fmla="*/ 0 h 58"/>
              </a:gdLst>
              <a:ahLst/>
              <a:cxnLst>
                <a:cxn ang="0">
                  <a:pos x="T0" y="T1"/>
                </a:cxn>
                <a:cxn ang="0">
                  <a:pos x="T2" y="T3"/>
                </a:cxn>
                <a:cxn ang="0">
                  <a:pos x="T4" y="T5"/>
                </a:cxn>
              </a:cxnLst>
              <a:rect l="0" t="0" r="r" b="b"/>
              <a:pathLst>
                <a:path w="29" h="58">
                  <a:moveTo>
                    <a:pt x="0" y="58"/>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38" name="Line 100"/>
            <p:cNvSpPr>
              <a:spLocks noChangeAspect="1" noChangeShapeType="1"/>
            </p:cNvSpPr>
            <p:nvPr/>
          </p:nvSpPr>
          <p:spPr bwMode="auto">
            <a:xfrm flipV="1">
              <a:off x="1600"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39" name="Freeform 101"/>
            <p:cNvSpPr>
              <a:spLocks noChangeAspect="1"/>
            </p:cNvSpPr>
            <p:nvPr/>
          </p:nvSpPr>
          <p:spPr bwMode="auto">
            <a:xfrm>
              <a:off x="1618" y="712"/>
              <a:ext cx="21" cy="27"/>
            </a:xfrm>
            <a:custGeom>
              <a:avLst/>
              <a:gdLst>
                <a:gd name="T0" fmla="*/ 0 w 28"/>
                <a:gd name="T1" fmla="*/ 48 h 48"/>
                <a:gd name="T2" fmla="*/ 14 w 28"/>
                <a:gd name="T3" fmla="*/ 24 h 48"/>
                <a:gd name="T4" fmla="*/ 28 w 28"/>
                <a:gd name="T5" fmla="*/ 0 h 48"/>
              </a:gdLst>
              <a:ahLst/>
              <a:cxnLst>
                <a:cxn ang="0">
                  <a:pos x="T0" y="T1"/>
                </a:cxn>
                <a:cxn ang="0">
                  <a:pos x="T2" y="T3"/>
                </a:cxn>
                <a:cxn ang="0">
                  <a:pos x="T4" y="T5"/>
                </a:cxn>
              </a:cxnLst>
              <a:rect l="0" t="0" r="r" b="b"/>
              <a:pathLst>
                <a:path w="28" h="48">
                  <a:moveTo>
                    <a:pt x="0" y="48"/>
                  </a:moveTo>
                  <a:lnTo>
                    <a:pt x="14" y="2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40" name="Freeform 102"/>
            <p:cNvSpPr>
              <a:spLocks noChangeAspect="1"/>
            </p:cNvSpPr>
            <p:nvPr/>
          </p:nvSpPr>
          <p:spPr bwMode="auto">
            <a:xfrm>
              <a:off x="1639" y="686"/>
              <a:ext cx="18" cy="26"/>
            </a:xfrm>
            <a:custGeom>
              <a:avLst/>
              <a:gdLst>
                <a:gd name="T0" fmla="*/ 0 w 24"/>
                <a:gd name="T1" fmla="*/ 47 h 47"/>
                <a:gd name="T2" fmla="*/ 10 w 24"/>
                <a:gd name="T3" fmla="*/ 24 h 47"/>
                <a:gd name="T4" fmla="*/ 24 w 24"/>
                <a:gd name="T5" fmla="*/ 0 h 47"/>
              </a:gdLst>
              <a:ahLst/>
              <a:cxnLst>
                <a:cxn ang="0">
                  <a:pos x="T0" y="T1"/>
                </a:cxn>
                <a:cxn ang="0">
                  <a:pos x="T2" y="T3"/>
                </a:cxn>
                <a:cxn ang="0">
                  <a:pos x="T4" y="T5"/>
                </a:cxn>
              </a:cxnLst>
              <a:rect l="0" t="0" r="r" b="b"/>
              <a:pathLst>
                <a:path w="24" h="47">
                  <a:moveTo>
                    <a:pt x="0" y="47"/>
                  </a:moveTo>
                  <a:lnTo>
                    <a:pt x="10" y="2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41" name="Freeform 103"/>
            <p:cNvSpPr>
              <a:spLocks noChangeAspect="1"/>
            </p:cNvSpPr>
            <p:nvPr/>
          </p:nvSpPr>
          <p:spPr bwMode="auto">
            <a:xfrm>
              <a:off x="1657" y="664"/>
              <a:ext cx="21" cy="22"/>
            </a:xfrm>
            <a:custGeom>
              <a:avLst/>
              <a:gdLst>
                <a:gd name="T0" fmla="*/ 0 w 29"/>
                <a:gd name="T1" fmla="*/ 39 h 39"/>
                <a:gd name="T2" fmla="*/ 15 w 29"/>
                <a:gd name="T3" fmla="*/ 19 h 39"/>
                <a:gd name="T4" fmla="*/ 29 w 29"/>
                <a:gd name="T5" fmla="*/ 0 h 39"/>
              </a:gdLst>
              <a:ahLst/>
              <a:cxnLst>
                <a:cxn ang="0">
                  <a:pos x="T0" y="T1"/>
                </a:cxn>
                <a:cxn ang="0">
                  <a:pos x="T2" y="T3"/>
                </a:cxn>
                <a:cxn ang="0">
                  <a:pos x="T4" y="T5"/>
                </a:cxn>
              </a:cxnLst>
              <a:rect l="0" t="0" r="r" b="b"/>
              <a:pathLst>
                <a:path w="29" h="39">
                  <a:moveTo>
                    <a:pt x="0" y="39"/>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42" name="Freeform 104"/>
            <p:cNvSpPr>
              <a:spLocks noChangeAspect="1"/>
            </p:cNvSpPr>
            <p:nvPr/>
          </p:nvSpPr>
          <p:spPr bwMode="auto">
            <a:xfrm>
              <a:off x="1678" y="643"/>
              <a:ext cx="18" cy="21"/>
            </a:xfrm>
            <a:custGeom>
              <a:avLst/>
              <a:gdLst>
                <a:gd name="T0" fmla="*/ 0 w 24"/>
                <a:gd name="T1" fmla="*/ 38 h 38"/>
                <a:gd name="T2" fmla="*/ 15 w 24"/>
                <a:gd name="T3" fmla="*/ 19 h 38"/>
                <a:gd name="T4" fmla="*/ 24 w 24"/>
                <a:gd name="T5" fmla="*/ 0 h 38"/>
              </a:gdLst>
              <a:ahLst/>
              <a:cxnLst>
                <a:cxn ang="0">
                  <a:pos x="T0" y="T1"/>
                </a:cxn>
                <a:cxn ang="0">
                  <a:pos x="T2" y="T3"/>
                </a:cxn>
                <a:cxn ang="0">
                  <a:pos x="T4" y="T5"/>
                </a:cxn>
              </a:cxnLst>
              <a:rect l="0" t="0" r="r" b="b"/>
              <a:pathLst>
                <a:path w="24" h="38">
                  <a:moveTo>
                    <a:pt x="0" y="38"/>
                  </a:moveTo>
                  <a:lnTo>
                    <a:pt x="15" y="19"/>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43" name="Freeform 105"/>
            <p:cNvSpPr>
              <a:spLocks noChangeAspect="1"/>
            </p:cNvSpPr>
            <p:nvPr/>
          </p:nvSpPr>
          <p:spPr bwMode="auto">
            <a:xfrm>
              <a:off x="1696" y="626"/>
              <a:ext cx="18" cy="17"/>
            </a:xfrm>
            <a:custGeom>
              <a:avLst/>
              <a:gdLst>
                <a:gd name="T0" fmla="*/ 0 w 24"/>
                <a:gd name="T1" fmla="*/ 29 h 29"/>
                <a:gd name="T2" fmla="*/ 10 w 24"/>
                <a:gd name="T3" fmla="*/ 14 h 29"/>
                <a:gd name="T4" fmla="*/ 24 w 24"/>
                <a:gd name="T5" fmla="*/ 0 h 29"/>
              </a:gdLst>
              <a:ahLst/>
              <a:cxnLst>
                <a:cxn ang="0">
                  <a:pos x="T0" y="T1"/>
                </a:cxn>
                <a:cxn ang="0">
                  <a:pos x="T2" y="T3"/>
                </a:cxn>
                <a:cxn ang="0">
                  <a:pos x="T4" y="T5"/>
                </a:cxn>
              </a:cxnLst>
              <a:rect l="0" t="0" r="r" b="b"/>
              <a:pathLst>
                <a:path w="24" h="29">
                  <a:moveTo>
                    <a:pt x="0" y="29"/>
                  </a:moveTo>
                  <a:lnTo>
                    <a:pt x="10" y="1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44" name="Freeform 106"/>
            <p:cNvSpPr>
              <a:spLocks noChangeAspect="1"/>
            </p:cNvSpPr>
            <p:nvPr/>
          </p:nvSpPr>
          <p:spPr bwMode="auto">
            <a:xfrm>
              <a:off x="1714" y="610"/>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45" name="Line 107"/>
            <p:cNvSpPr>
              <a:spLocks noChangeAspect="1" noChangeShapeType="1"/>
            </p:cNvSpPr>
            <p:nvPr/>
          </p:nvSpPr>
          <p:spPr bwMode="auto">
            <a:xfrm flipV="1">
              <a:off x="1736"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46" name="Freeform 108"/>
            <p:cNvSpPr>
              <a:spLocks noChangeAspect="1"/>
            </p:cNvSpPr>
            <p:nvPr/>
          </p:nvSpPr>
          <p:spPr bwMode="auto">
            <a:xfrm>
              <a:off x="1754" y="591"/>
              <a:ext cx="22" cy="8"/>
            </a:xfrm>
            <a:custGeom>
              <a:avLst/>
              <a:gdLst>
                <a:gd name="T0" fmla="*/ 0 w 29"/>
                <a:gd name="T1" fmla="*/ 14 h 14"/>
                <a:gd name="T2" fmla="*/ 14 w 29"/>
                <a:gd name="T3" fmla="*/ 4 h 14"/>
                <a:gd name="T4" fmla="*/ 29 w 29"/>
                <a:gd name="T5" fmla="*/ 0 h 14"/>
              </a:gdLst>
              <a:ahLst/>
              <a:cxnLst>
                <a:cxn ang="0">
                  <a:pos x="T0" y="T1"/>
                </a:cxn>
                <a:cxn ang="0">
                  <a:pos x="T2" y="T3"/>
                </a:cxn>
                <a:cxn ang="0">
                  <a:pos x="T4" y="T5"/>
                </a:cxn>
              </a:cxnLst>
              <a:rect l="0" t="0" r="r" b="b"/>
              <a:pathLst>
                <a:path w="29" h="14">
                  <a:moveTo>
                    <a:pt x="0" y="14"/>
                  </a:moveTo>
                  <a:lnTo>
                    <a:pt x="14" y="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47" name="Freeform 109"/>
            <p:cNvSpPr>
              <a:spLocks noChangeAspect="1"/>
            </p:cNvSpPr>
            <p:nvPr/>
          </p:nvSpPr>
          <p:spPr bwMode="auto">
            <a:xfrm>
              <a:off x="1776" y="586"/>
              <a:ext cx="18" cy="5"/>
            </a:xfrm>
            <a:custGeom>
              <a:avLst/>
              <a:gdLst>
                <a:gd name="T0" fmla="*/ 0 w 24"/>
                <a:gd name="T1" fmla="*/ 10 h 10"/>
                <a:gd name="T2" fmla="*/ 14 w 24"/>
                <a:gd name="T3" fmla="*/ 5 h 10"/>
                <a:gd name="T4" fmla="*/ 24 w 24"/>
                <a:gd name="T5" fmla="*/ 0 h 10"/>
              </a:gdLst>
              <a:ahLst/>
              <a:cxnLst>
                <a:cxn ang="0">
                  <a:pos x="T0" y="T1"/>
                </a:cxn>
                <a:cxn ang="0">
                  <a:pos x="T2" y="T3"/>
                </a:cxn>
                <a:cxn ang="0">
                  <a:pos x="T4" y="T5"/>
                </a:cxn>
              </a:cxnLst>
              <a:rect l="0" t="0" r="r" b="b"/>
              <a:pathLst>
                <a:path w="24" h="10">
                  <a:moveTo>
                    <a:pt x="0" y="10"/>
                  </a:moveTo>
                  <a:lnTo>
                    <a:pt x="14" y="5"/>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48" name="Freeform 110"/>
            <p:cNvSpPr>
              <a:spLocks noChangeAspect="1"/>
            </p:cNvSpPr>
            <p:nvPr/>
          </p:nvSpPr>
          <p:spPr bwMode="auto">
            <a:xfrm>
              <a:off x="1794" y="586"/>
              <a:ext cx="18" cy="0"/>
            </a:xfrm>
            <a:custGeom>
              <a:avLst/>
              <a:gdLst>
                <a:gd name="T0" fmla="*/ 0 w 24"/>
                <a:gd name="T1" fmla="*/ 9 w 24"/>
                <a:gd name="T2" fmla="*/ 24 w 24"/>
              </a:gdLst>
              <a:ahLst/>
              <a:cxnLst>
                <a:cxn ang="0">
                  <a:pos x="T0" y="0"/>
                </a:cxn>
                <a:cxn ang="0">
                  <a:pos x="T1" y="0"/>
                </a:cxn>
                <a:cxn ang="0">
                  <a:pos x="T2" y="0"/>
                </a:cxn>
              </a:cxnLst>
              <a:rect l="0" t="0" r="r" b="b"/>
              <a:pathLst>
                <a:path w="24">
                  <a:moveTo>
                    <a:pt x="0" y="0"/>
                  </a:moveTo>
                  <a:lnTo>
                    <a:pt x="9"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49" name="Freeform 111"/>
            <p:cNvSpPr>
              <a:spLocks noChangeAspect="1"/>
            </p:cNvSpPr>
            <p:nvPr/>
          </p:nvSpPr>
          <p:spPr bwMode="auto">
            <a:xfrm>
              <a:off x="1812" y="586"/>
              <a:ext cx="21" cy="0"/>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50" name="Freeform 112"/>
            <p:cNvSpPr>
              <a:spLocks noChangeAspect="1"/>
            </p:cNvSpPr>
            <p:nvPr/>
          </p:nvSpPr>
          <p:spPr bwMode="auto">
            <a:xfrm>
              <a:off x="1833" y="586"/>
              <a:ext cx="18" cy="5"/>
            </a:xfrm>
            <a:custGeom>
              <a:avLst/>
              <a:gdLst>
                <a:gd name="T0" fmla="*/ 0 w 24"/>
                <a:gd name="T1" fmla="*/ 0 h 10"/>
                <a:gd name="T2" fmla="*/ 10 w 24"/>
                <a:gd name="T3" fmla="*/ 5 h 10"/>
                <a:gd name="T4" fmla="*/ 24 w 24"/>
                <a:gd name="T5" fmla="*/ 10 h 10"/>
              </a:gdLst>
              <a:ahLst/>
              <a:cxnLst>
                <a:cxn ang="0">
                  <a:pos x="T0" y="T1"/>
                </a:cxn>
                <a:cxn ang="0">
                  <a:pos x="T2" y="T3"/>
                </a:cxn>
                <a:cxn ang="0">
                  <a:pos x="T4" y="T5"/>
                </a:cxn>
              </a:cxnLst>
              <a:rect l="0" t="0" r="r" b="b"/>
              <a:pathLst>
                <a:path w="24" h="10">
                  <a:moveTo>
                    <a:pt x="0" y="0"/>
                  </a:moveTo>
                  <a:lnTo>
                    <a:pt x="10" y="5"/>
                  </a:lnTo>
                  <a:lnTo>
                    <a:pt x="24"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51" name="Freeform 113"/>
            <p:cNvSpPr>
              <a:spLocks noChangeAspect="1"/>
            </p:cNvSpPr>
            <p:nvPr/>
          </p:nvSpPr>
          <p:spPr bwMode="auto">
            <a:xfrm>
              <a:off x="1851" y="591"/>
              <a:ext cx="22" cy="8"/>
            </a:xfrm>
            <a:custGeom>
              <a:avLst/>
              <a:gdLst>
                <a:gd name="T0" fmla="*/ 0 w 29"/>
                <a:gd name="T1" fmla="*/ 0 h 14"/>
                <a:gd name="T2" fmla="*/ 15 w 29"/>
                <a:gd name="T3" fmla="*/ 4 h 14"/>
                <a:gd name="T4" fmla="*/ 29 w 29"/>
                <a:gd name="T5" fmla="*/ 14 h 14"/>
              </a:gdLst>
              <a:ahLst/>
              <a:cxnLst>
                <a:cxn ang="0">
                  <a:pos x="T0" y="T1"/>
                </a:cxn>
                <a:cxn ang="0">
                  <a:pos x="T2" y="T3"/>
                </a:cxn>
                <a:cxn ang="0">
                  <a:pos x="T4" y="T5"/>
                </a:cxn>
              </a:cxnLst>
              <a:rect l="0" t="0" r="r" b="b"/>
              <a:pathLst>
                <a:path w="29" h="14">
                  <a:moveTo>
                    <a:pt x="0" y="0"/>
                  </a:moveTo>
                  <a:lnTo>
                    <a:pt x="15" y="4"/>
                  </a:lnTo>
                  <a:lnTo>
                    <a:pt x="29" y="1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52" name="Line 114"/>
            <p:cNvSpPr>
              <a:spLocks noChangeAspect="1" noChangeShapeType="1"/>
            </p:cNvSpPr>
            <p:nvPr/>
          </p:nvSpPr>
          <p:spPr bwMode="auto">
            <a:xfrm>
              <a:off x="1873"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53" name="Freeform 115"/>
            <p:cNvSpPr>
              <a:spLocks noChangeAspect="1"/>
            </p:cNvSpPr>
            <p:nvPr/>
          </p:nvSpPr>
          <p:spPr bwMode="auto">
            <a:xfrm>
              <a:off x="1891" y="610"/>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54" name="Freeform 116"/>
            <p:cNvSpPr>
              <a:spLocks noChangeAspect="1"/>
            </p:cNvSpPr>
            <p:nvPr/>
          </p:nvSpPr>
          <p:spPr bwMode="auto">
            <a:xfrm>
              <a:off x="1913" y="626"/>
              <a:ext cx="18" cy="17"/>
            </a:xfrm>
            <a:custGeom>
              <a:avLst/>
              <a:gdLst>
                <a:gd name="T0" fmla="*/ 0 w 24"/>
                <a:gd name="T1" fmla="*/ 0 h 29"/>
                <a:gd name="T2" fmla="*/ 14 w 24"/>
                <a:gd name="T3" fmla="*/ 14 h 29"/>
                <a:gd name="T4" fmla="*/ 24 w 24"/>
                <a:gd name="T5" fmla="*/ 29 h 29"/>
              </a:gdLst>
              <a:ahLst/>
              <a:cxnLst>
                <a:cxn ang="0">
                  <a:pos x="T0" y="T1"/>
                </a:cxn>
                <a:cxn ang="0">
                  <a:pos x="T2" y="T3"/>
                </a:cxn>
                <a:cxn ang="0">
                  <a:pos x="T4" y="T5"/>
                </a:cxn>
              </a:cxnLst>
              <a:rect l="0" t="0" r="r" b="b"/>
              <a:pathLst>
                <a:path w="24" h="29">
                  <a:moveTo>
                    <a:pt x="0" y="0"/>
                  </a:moveTo>
                  <a:lnTo>
                    <a:pt x="14" y="14"/>
                  </a:lnTo>
                  <a:lnTo>
                    <a:pt x="24"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55" name="Freeform 117"/>
            <p:cNvSpPr>
              <a:spLocks noChangeAspect="1"/>
            </p:cNvSpPr>
            <p:nvPr/>
          </p:nvSpPr>
          <p:spPr bwMode="auto">
            <a:xfrm>
              <a:off x="1931" y="643"/>
              <a:ext cx="18" cy="21"/>
            </a:xfrm>
            <a:custGeom>
              <a:avLst/>
              <a:gdLst>
                <a:gd name="T0" fmla="*/ 0 w 24"/>
                <a:gd name="T1" fmla="*/ 0 h 38"/>
                <a:gd name="T2" fmla="*/ 9 w 24"/>
                <a:gd name="T3" fmla="*/ 19 h 38"/>
                <a:gd name="T4" fmla="*/ 24 w 24"/>
                <a:gd name="T5" fmla="*/ 38 h 38"/>
              </a:gdLst>
              <a:ahLst/>
              <a:cxnLst>
                <a:cxn ang="0">
                  <a:pos x="T0" y="T1"/>
                </a:cxn>
                <a:cxn ang="0">
                  <a:pos x="T2" y="T3"/>
                </a:cxn>
                <a:cxn ang="0">
                  <a:pos x="T4" y="T5"/>
                </a:cxn>
              </a:cxnLst>
              <a:rect l="0" t="0" r="r" b="b"/>
              <a:pathLst>
                <a:path w="24" h="38">
                  <a:moveTo>
                    <a:pt x="0" y="0"/>
                  </a:moveTo>
                  <a:lnTo>
                    <a:pt x="9" y="19"/>
                  </a:lnTo>
                  <a:lnTo>
                    <a:pt x="24" y="3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56" name="Freeform 118"/>
            <p:cNvSpPr>
              <a:spLocks noChangeAspect="1"/>
            </p:cNvSpPr>
            <p:nvPr/>
          </p:nvSpPr>
          <p:spPr bwMode="auto">
            <a:xfrm>
              <a:off x="1949" y="664"/>
              <a:ext cx="21" cy="22"/>
            </a:xfrm>
            <a:custGeom>
              <a:avLst/>
              <a:gdLst>
                <a:gd name="T0" fmla="*/ 0 w 29"/>
                <a:gd name="T1" fmla="*/ 0 h 39"/>
                <a:gd name="T2" fmla="*/ 14 w 29"/>
                <a:gd name="T3" fmla="*/ 19 h 39"/>
                <a:gd name="T4" fmla="*/ 29 w 29"/>
                <a:gd name="T5" fmla="*/ 39 h 39"/>
              </a:gdLst>
              <a:ahLst/>
              <a:cxnLst>
                <a:cxn ang="0">
                  <a:pos x="T0" y="T1"/>
                </a:cxn>
                <a:cxn ang="0">
                  <a:pos x="T2" y="T3"/>
                </a:cxn>
                <a:cxn ang="0">
                  <a:pos x="T4" y="T5"/>
                </a:cxn>
              </a:cxnLst>
              <a:rect l="0" t="0" r="r" b="b"/>
              <a:pathLst>
                <a:path w="29" h="39">
                  <a:moveTo>
                    <a:pt x="0" y="0"/>
                  </a:moveTo>
                  <a:lnTo>
                    <a:pt x="14" y="19"/>
                  </a:lnTo>
                  <a:lnTo>
                    <a:pt x="29" y="3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57" name="Freeform 119"/>
            <p:cNvSpPr>
              <a:spLocks noChangeAspect="1"/>
            </p:cNvSpPr>
            <p:nvPr/>
          </p:nvSpPr>
          <p:spPr bwMode="auto">
            <a:xfrm>
              <a:off x="1970" y="686"/>
              <a:ext cx="18" cy="26"/>
            </a:xfrm>
            <a:custGeom>
              <a:avLst/>
              <a:gdLst>
                <a:gd name="T0" fmla="*/ 0 w 24"/>
                <a:gd name="T1" fmla="*/ 0 h 47"/>
                <a:gd name="T2" fmla="*/ 9 w 24"/>
                <a:gd name="T3" fmla="*/ 24 h 47"/>
                <a:gd name="T4" fmla="*/ 24 w 24"/>
                <a:gd name="T5" fmla="*/ 47 h 47"/>
              </a:gdLst>
              <a:ahLst/>
              <a:cxnLst>
                <a:cxn ang="0">
                  <a:pos x="T0" y="T1"/>
                </a:cxn>
                <a:cxn ang="0">
                  <a:pos x="T2" y="T3"/>
                </a:cxn>
                <a:cxn ang="0">
                  <a:pos x="T4" y="T5"/>
                </a:cxn>
              </a:cxnLst>
              <a:rect l="0" t="0" r="r" b="b"/>
              <a:pathLst>
                <a:path w="24" h="47">
                  <a:moveTo>
                    <a:pt x="0" y="0"/>
                  </a:moveTo>
                  <a:lnTo>
                    <a:pt x="9" y="24"/>
                  </a:lnTo>
                  <a:lnTo>
                    <a:pt x="24" y="4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58" name="Freeform 120"/>
            <p:cNvSpPr>
              <a:spLocks noChangeAspect="1"/>
            </p:cNvSpPr>
            <p:nvPr/>
          </p:nvSpPr>
          <p:spPr bwMode="auto">
            <a:xfrm>
              <a:off x="1988" y="712"/>
              <a:ext cx="21" cy="27"/>
            </a:xfrm>
            <a:custGeom>
              <a:avLst/>
              <a:gdLst>
                <a:gd name="T0" fmla="*/ 0 w 28"/>
                <a:gd name="T1" fmla="*/ 0 h 48"/>
                <a:gd name="T2" fmla="*/ 14 w 28"/>
                <a:gd name="T3" fmla="*/ 24 h 48"/>
                <a:gd name="T4" fmla="*/ 28 w 28"/>
                <a:gd name="T5" fmla="*/ 48 h 48"/>
              </a:gdLst>
              <a:ahLst/>
              <a:cxnLst>
                <a:cxn ang="0">
                  <a:pos x="T0" y="T1"/>
                </a:cxn>
                <a:cxn ang="0">
                  <a:pos x="T2" y="T3"/>
                </a:cxn>
                <a:cxn ang="0">
                  <a:pos x="T4" y="T5"/>
                </a:cxn>
              </a:cxnLst>
              <a:rect l="0" t="0" r="r" b="b"/>
              <a:pathLst>
                <a:path w="28" h="48">
                  <a:moveTo>
                    <a:pt x="0" y="0"/>
                  </a:moveTo>
                  <a:lnTo>
                    <a:pt x="14" y="24"/>
                  </a:lnTo>
                  <a:lnTo>
                    <a:pt x="28"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59" name="Line 121"/>
            <p:cNvSpPr>
              <a:spLocks noChangeAspect="1" noChangeShapeType="1"/>
            </p:cNvSpPr>
            <p:nvPr/>
          </p:nvSpPr>
          <p:spPr bwMode="auto">
            <a:xfrm>
              <a:off x="2009"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60" name="Freeform 122"/>
            <p:cNvSpPr>
              <a:spLocks noChangeAspect="1"/>
            </p:cNvSpPr>
            <p:nvPr/>
          </p:nvSpPr>
          <p:spPr bwMode="auto">
            <a:xfrm>
              <a:off x="2027" y="769"/>
              <a:ext cx="22" cy="33"/>
            </a:xfrm>
            <a:custGeom>
              <a:avLst/>
              <a:gdLst>
                <a:gd name="T0" fmla="*/ 0 w 29"/>
                <a:gd name="T1" fmla="*/ 0 h 58"/>
                <a:gd name="T2" fmla="*/ 15 w 29"/>
                <a:gd name="T3" fmla="*/ 29 h 58"/>
                <a:gd name="T4" fmla="*/ 29 w 29"/>
                <a:gd name="T5" fmla="*/ 58 h 58"/>
              </a:gdLst>
              <a:ahLst/>
              <a:cxnLst>
                <a:cxn ang="0">
                  <a:pos x="T0" y="T1"/>
                </a:cxn>
                <a:cxn ang="0">
                  <a:pos x="T2" y="T3"/>
                </a:cxn>
                <a:cxn ang="0">
                  <a:pos x="T4" y="T5"/>
                </a:cxn>
              </a:cxnLst>
              <a:rect l="0" t="0" r="r" b="b"/>
              <a:pathLst>
                <a:path w="29" h="58">
                  <a:moveTo>
                    <a:pt x="0" y="0"/>
                  </a:moveTo>
                  <a:lnTo>
                    <a:pt x="15"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61" name="Line 123"/>
            <p:cNvSpPr>
              <a:spLocks noChangeAspect="1" noChangeShapeType="1"/>
            </p:cNvSpPr>
            <p:nvPr/>
          </p:nvSpPr>
          <p:spPr bwMode="auto">
            <a:xfrm>
              <a:off x="2049"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62" name="Line 124"/>
            <p:cNvSpPr>
              <a:spLocks noChangeAspect="1" noChangeShapeType="1"/>
            </p:cNvSpPr>
            <p:nvPr/>
          </p:nvSpPr>
          <p:spPr bwMode="auto">
            <a:xfrm>
              <a:off x="2067"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63" name="Freeform 125"/>
            <p:cNvSpPr>
              <a:spLocks noChangeAspect="1"/>
            </p:cNvSpPr>
            <p:nvPr/>
          </p:nvSpPr>
          <p:spPr bwMode="auto">
            <a:xfrm>
              <a:off x="2085" y="872"/>
              <a:ext cx="22" cy="35"/>
            </a:xfrm>
            <a:custGeom>
              <a:avLst/>
              <a:gdLst>
                <a:gd name="T0" fmla="*/ 0 w 29"/>
                <a:gd name="T1" fmla="*/ 0 h 62"/>
                <a:gd name="T2" fmla="*/ 15 w 29"/>
                <a:gd name="T3" fmla="*/ 28 h 62"/>
                <a:gd name="T4" fmla="*/ 29 w 29"/>
                <a:gd name="T5" fmla="*/ 62 h 62"/>
              </a:gdLst>
              <a:ahLst/>
              <a:cxnLst>
                <a:cxn ang="0">
                  <a:pos x="T0" y="T1"/>
                </a:cxn>
                <a:cxn ang="0">
                  <a:pos x="T2" y="T3"/>
                </a:cxn>
                <a:cxn ang="0">
                  <a:pos x="T4" y="T5"/>
                </a:cxn>
              </a:cxnLst>
              <a:rect l="0" t="0" r="r" b="b"/>
              <a:pathLst>
                <a:path w="29" h="62">
                  <a:moveTo>
                    <a:pt x="0" y="0"/>
                  </a:moveTo>
                  <a:lnTo>
                    <a:pt x="15" y="28"/>
                  </a:lnTo>
                  <a:lnTo>
                    <a:pt x="29" y="6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64" name="Line 126"/>
            <p:cNvSpPr>
              <a:spLocks noChangeAspect="1" noChangeShapeType="1"/>
            </p:cNvSpPr>
            <p:nvPr/>
          </p:nvSpPr>
          <p:spPr bwMode="auto">
            <a:xfrm>
              <a:off x="2107"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65" name="Freeform 127"/>
            <p:cNvSpPr>
              <a:spLocks noChangeAspect="1"/>
            </p:cNvSpPr>
            <p:nvPr/>
          </p:nvSpPr>
          <p:spPr bwMode="auto">
            <a:xfrm>
              <a:off x="2125" y="945"/>
              <a:ext cx="22" cy="40"/>
            </a:xfrm>
            <a:custGeom>
              <a:avLst/>
              <a:gdLst>
                <a:gd name="T0" fmla="*/ 0 w 29"/>
                <a:gd name="T1" fmla="*/ 0 h 72"/>
                <a:gd name="T2" fmla="*/ 14 w 29"/>
                <a:gd name="T3" fmla="*/ 34 h 72"/>
                <a:gd name="T4" fmla="*/ 29 w 29"/>
                <a:gd name="T5" fmla="*/ 72 h 72"/>
              </a:gdLst>
              <a:ahLst/>
              <a:cxnLst>
                <a:cxn ang="0">
                  <a:pos x="T0" y="T1"/>
                </a:cxn>
                <a:cxn ang="0">
                  <a:pos x="T2" y="T3"/>
                </a:cxn>
                <a:cxn ang="0">
                  <a:pos x="T4" y="T5"/>
                </a:cxn>
              </a:cxnLst>
              <a:rect l="0" t="0" r="r" b="b"/>
              <a:pathLst>
                <a:path w="29" h="72">
                  <a:moveTo>
                    <a:pt x="0" y="0"/>
                  </a:moveTo>
                  <a:lnTo>
                    <a:pt x="14" y="34"/>
                  </a:lnTo>
                  <a:lnTo>
                    <a:pt x="29"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66" name="Line 128"/>
            <p:cNvSpPr>
              <a:spLocks noChangeAspect="1" noChangeShapeType="1"/>
            </p:cNvSpPr>
            <p:nvPr/>
          </p:nvSpPr>
          <p:spPr bwMode="auto">
            <a:xfrm>
              <a:off x="2147"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67" name="Line 129"/>
            <p:cNvSpPr>
              <a:spLocks noChangeAspect="1" noChangeShapeType="1"/>
            </p:cNvSpPr>
            <p:nvPr/>
          </p:nvSpPr>
          <p:spPr bwMode="auto">
            <a:xfrm>
              <a:off x="2165"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68" name="Freeform 130"/>
            <p:cNvSpPr>
              <a:spLocks noChangeAspect="1"/>
            </p:cNvSpPr>
            <p:nvPr/>
          </p:nvSpPr>
          <p:spPr bwMode="auto">
            <a:xfrm>
              <a:off x="2183" y="1063"/>
              <a:ext cx="21" cy="41"/>
            </a:xfrm>
            <a:custGeom>
              <a:avLst/>
              <a:gdLst>
                <a:gd name="T0" fmla="*/ 0 w 28"/>
                <a:gd name="T1" fmla="*/ 0 h 72"/>
                <a:gd name="T2" fmla="*/ 14 w 28"/>
                <a:gd name="T3" fmla="*/ 34 h 72"/>
                <a:gd name="T4" fmla="*/ 28 w 28"/>
                <a:gd name="T5" fmla="*/ 72 h 72"/>
              </a:gdLst>
              <a:ahLst/>
              <a:cxnLst>
                <a:cxn ang="0">
                  <a:pos x="T0" y="T1"/>
                </a:cxn>
                <a:cxn ang="0">
                  <a:pos x="T2" y="T3"/>
                </a:cxn>
                <a:cxn ang="0">
                  <a:pos x="T4" y="T5"/>
                </a:cxn>
              </a:cxnLst>
              <a:rect l="0" t="0" r="r" b="b"/>
              <a:pathLst>
                <a:path w="28" h="72">
                  <a:moveTo>
                    <a:pt x="0" y="0"/>
                  </a:moveTo>
                  <a:lnTo>
                    <a:pt x="14" y="34"/>
                  </a:lnTo>
                  <a:lnTo>
                    <a:pt x="28"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69" name="Line 131"/>
            <p:cNvSpPr>
              <a:spLocks noChangeAspect="1" noChangeShapeType="1"/>
            </p:cNvSpPr>
            <p:nvPr/>
          </p:nvSpPr>
          <p:spPr bwMode="auto">
            <a:xfrm>
              <a:off x="2204"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70" name="Freeform 132"/>
            <p:cNvSpPr>
              <a:spLocks noChangeAspect="1"/>
            </p:cNvSpPr>
            <p:nvPr/>
          </p:nvSpPr>
          <p:spPr bwMode="auto">
            <a:xfrm>
              <a:off x="2222" y="1144"/>
              <a:ext cx="22"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71" name="Freeform 133"/>
            <p:cNvSpPr>
              <a:spLocks noChangeAspect="1"/>
            </p:cNvSpPr>
            <p:nvPr/>
          </p:nvSpPr>
          <p:spPr bwMode="auto">
            <a:xfrm>
              <a:off x="2244" y="1182"/>
              <a:ext cx="18" cy="40"/>
            </a:xfrm>
            <a:custGeom>
              <a:avLst/>
              <a:gdLst>
                <a:gd name="T0" fmla="*/ 0 w 24"/>
                <a:gd name="T1" fmla="*/ 0 h 72"/>
                <a:gd name="T2" fmla="*/ 10 w 24"/>
                <a:gd name="T3" fmla="*/ 34 h 72"/>
                <a:gd name="T4" fmla="*/ 24 w 24"/>
                <a:gd name="T5" fmla="*/ 72 h 72"/>
              </a:gdLst>
              <a:ahLst/>
              <a:cxnLst>
                <a:cxn ang="0">
                  <a:pos x="T0" y="T1"/>
                </a:cxn>
                <a:cxn ang="0">
                  <a:pos x="T2" y="T3"/>
                </a:cxn>
                <a:cxn ang="0">
                  <a:pos x="T4" y="T5"/>
                </a:cxn>
              </a:cxnLst>
              <a:rect l="0" t="0" r="r" b="b"/>
              <a:pathLst>
                <a:path w="24" h="72">
                  <a:moveTo>
                    <a:pt x="0" y="0"/>
                  </a:moveTo>
                  <a:lnTo>
                    <a:pt x="10" y="34"/>
                  </a:lnTo>
                  <a:lnTo>
                    <a:pt x="24"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72" name="Freeform 134"/>
            <p:cNvSpPr>
              <a:spLocks noChangeAspect="1"/>
            </p:cNvSpPr>
            <p:nvPr/>
          </p:nvSpPr>
          <p:spPr bwMode="auto">
            <a:xfrm>
              <a:off x="2262" y="1222"/>
              <a:ext cx="21"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73" name="Line 135"/>
            <p:cNvSpPr>
              <a:spLocks noChangeAspect="1" noChangeShapeType="1"/>
            </p:cNvSpPr>
            <p:nvPr/>
          </p:nvSpPr>
          <p:spPr bwMode="auto">
            <a:xfrm>
              <a:off x="2283"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74" name="Line 136"/>
            <p:cNvSpPr>
              <a:spLocks noChangeAspect="1" noChangeShapeType="1"/>
            </p:cNvSpPr>
            <p:nvPr/>
          </p:nvSpPr>
          <p:spPr bwMode="auto">
            <a:xfrm>
              <a:off x="2301"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75" name="Freeform 137"/>
            <p:cNvSpPr>
              <a:spLocks noChangeAspect="1"/>
            </p:cNvSpPr>
            <p:nvPr/>
          </p:nvSpPr>
          <p:spPr bwMode="auto">
            <a:xfrm>
              <a:off x="2319" y="1336"/>
              <a:ext cx="22" cy="38"/>
            </a:xfrm>
            <a:custGeom>
              <a:avLst/>
              <a:gdLst>
                <a:gd name="T0" fmla="*/ 0 w 29"/>
                <a:gd name="T1" fmla="*/ 0 h 67"/>
                <a:gd name="T2" fmla="*/ 14 w 29"/>
                <a:gd name="T3" fmla="*/ 33 h 67"/>
                <a:gd name="T4" fmla="*/ 29 w 29"/>
                <a:gd name="T5" fmla="*/ 67 h 67"/>
              </a:gdLst>
              <a:ahLst/>
              <a:cxnLst>
                <a:cxn ang="0">
                  <a:pos x="T0" y="T1"/>
                </a:cxn>
                <a:cxn ang="0">
                  <a:pos x="T2" y="T3"/>
                </a:cxn>
                <a:cxn ang="0">
                  <a:pos x="T4" y="T5"/>
                </a:cxn>
              </a:cxnLst>
              <a:rect l="0" t="0" r="r" b="b"/>
              <a:pathLst>
                <a:path w="29" h="67">
                  <a:moveTo>
                    <a:pt x="0" y="0"/>
                  </a:moveTo>
                  <a:lnTo>
                    <a:pt x="14" y="33"/>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76" name="Line 138"/>
            <p:cNvSpPr>
              <a:spLocks noChangeAspect="1" noChangeShapeType="1"/>
            </p:cNvSpPr>
            <p:nvPr/>
          </p:nvSpPr>
          <p:spPr bwMode="auto">
            <a:xfrm>
              <a:off x="2341"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77" name="Freeform 139"/>
            <p:cNvSpPr>
              <a:spLocks noChangeAspect="1"/>
            </p:cNvSpPr>
            <p:nvPr/>
          </p:nvSpPr>
          <p:spPr bwMode="auto">
            <a:xfrm>
              <a:off x="2359" y="1409"/>
              <a:ext cx="22" cy="32"/>
            </a:xfrm>
            <a:custGeom>
              <a:avLst/>
              <a:gdLst>
                <a:gd name="T0" fmla="*/ 0 w 29"/>
                <a:gd name="T1" fmla="*/ 0 h 58"/>
                <a:gd name="T2" fmla="*/ 14 w 29"/>
                <a:gd name="T3" fmla="*/ 29 h 58"/>
                <a:gd name="T4" fmla="*/ 29 w 29"/>
                <a:gd name="T5" fmla="*/ 58 h 58"/>
              </a:gdLst>
              <a:ahLst/>
              <a:cxnLst>
                <a:cxn ang="0">
                  <a:pos x="T0" y="T1"/>
                </a:cxn>
                <a:cxn ang="0">
                  <a:pos x="T2" y="T3"/>
                </a:cxn>
                <a:cxn ang="0">
                  <a:pos x="T4" y="T5"/>
                </a:cxn>
              </a:cxnLst>
              <a:rect l="0" t="0" r="r" b="b"/>
              <a:pathLst>
                <a:path w="29" h="58">
                  <a:moveTo>
                    <a:pt x="0" y="0"/>
                  </a:moveTo>
                  <a:lnTo>
                    <a:pt x="14"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78" name="Line 140"/>
            <p:cNvSpPr>
              <a:spLocks noChangeAspect="1" noChangeShapeType="1"/>
            </p:cNvSpPr>
            <p:nvPr/>
          </p:nvSpPr>
          <p:spPr bwMode="auto">
            <a:xfrm>
              <a:off x="2381"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79" name="Line 141"/>
            <p:cNvSpPr>
              <a:spLocks noChangeAspect="1" noChangeShapeType="1"/>
            </p:cNvSpPr>
            <p:nvPr/>
          </p:nvSpPr>
          <p:spPr bwMode="auto">
            <a:xfrm>
              <a:off x="2399"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80" name="Freeform 142"/>
            <p:cNvSpPr>
              <a:spLocks noChangeAspect="1"/>
            </p:cNvSpPr>
            <p:nvPr/>
          </p:nvSpPr>
          <p:spPr bwMode="auto">
            <a:xfrm>
              <a:off x="2416" y="1506"/>
              <a:ext cx="22" cy="30"/>
            </a:xfrm>
            <a:custGeom>
              <a:avLst/>
              <a:gdLst>
                <a:gd name="T0" fmla="*/ 0 w 29"/>
                <a:gd name="T1" fmla="*/ 0 h 53"/>
                <a:gd name="T2" fmla="*/ 15 w 29"/>
                <a:gd name="T3" fmla="*/ 29 h 53"/>
                <a:gd name="T4" fmla="*/ 29 w 29"/>
                <a:gd name="T5" fmla="*/ 53 h 53"/>
              </a:gdLst>
              <a:ahLst/>
              <a:cxnLst>
                <a:cxn ang="0">
                  <a:pos x="T0" y="T1"/>
                </a:cxn>
                <a:cxn ang="0">
                  <a:pos x="T2" y="T3"/>
                </a:cxn>
                <a:cxn ang="0">
                  <a:pos x="T4" y="T5"/>
                </a:cxn>
              </a:cxnLst>
              <a:rect l="0" t="0" r="r" b="b"/>
              <a:pathLst>
                <a:path w="29" h="53">
                  <a:moveTo>
                    <a:pt x="0" y="0"/>
                  </a:moveTo>
                  <a:lnTo>
                    <a:pt x="15" y="29"/>
                  </a:lnTo>
                  <a:lnTo>
                    <a:pt x="29" y="5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81" name="Line 143"/>
            <p:cNvSpPr>
              <a:spLocks noChangeAspect="1" noChangeShapeType="1"/>
            </p:cNvSpPr>
            <p:nvPr/>
          </p:nvSpPr>
          <p:spPr bwMode="auto">
            <a:xfrm>
              <a:off x="2438"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82" name="Freeform 144"/>
            <p:cNvSpPr>
              <a:spLocks noChangeAspect="1"/>
            </p:cNvSpPr>
            <p:nvPr/>
          </p:nvSpPr>
          <p:spPr bwMode="auto">
            <a:xfrm>
              <a:off x="2456" y="1566"/>
              <a:ext cx="22" cy="27"/>
            </a:xfrm>
            <a:custGeom>
              <a:avLst/>
              <a:gdLst>
                <a:gd name="T0" fmla="*/ 0 w 29"/>
                <a:gd name="T1" fmla="*/ 0 h 48"/>
                <a:gd name="T2" fmla="*/ 15 w 29"/>
                <a:gd name="T3" fmla="*/ 24 h 48"/>
                <a:gd name="T4" fmla="*/ 29 w 29"/>
                <a:gd name="T5" fmla="*/ 48 h 48"/>
              </a:gdLst>
              <a:ahLst/>
              <a:cxnLst>
                <a:cxn ang="0">
                  <a:pos x="T0" y="T1"/>
                </a:cxn>
                <a:cxn ang="0">
                  <a:pos x="T2" y="T3"/>
                </a:cxn>
                <a:cxn ang="0">
                  <a:pos x="T4" y="T5"/>
                </a:cxn>
              </a:cxnLst>
              <a:rect l="0" t="0" r="r" b="b"/>
              <a:pathLst>
                <a:path w="29" h="48">
                  <a:moveTo>
                    <a:pt x="0" y="0"/>
                  </a:moveTo>
                  <a:lnTo>
                    <a:pt x="15" y="24"/>
                  </a:lnTo>
                  <a:lnTo>
                    <a:pt x="29"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83" name="Line 145"/>
            <p:cNvSpPr>
              <a:spLocks noChangeAspect="1" noChangeShapeType="1"/>
            </p:cNvSpPr>
            <p:nvPr/>
          </p:nvSpPr>
          <p:spPr bwMode="auto">
            <a:xfrm>
              <a:off x="2478"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84" name="Freeform 146"/>
            <p:cNvSpPr>
              <a:spLocks noChangeAspect="1"/>
            </p:cNvSpPr>
            <p:nvPr/>
          </p:nvSpPr>
          <p:spPr bwMode="auto">
            <a:xfrm>
              <a:off x="2496" y="1617"/>
              <a:ext cx="22" cy="24"/>
            </a:xfrm>
            <a:custGeom>
              <a:avLst/>
              <a:gdLst>
                <a:gd name="T0" fmla="*/ 0 w 29"/>
                <a:gd name="T1" fmla="*/ 0 h 43"/>
                <a:gd name="T2" fmla="*/ 14 w 29"/>
                <a:gd name="T3" fmla="*/ 19 h 43"/>
                <a:gd name="T4" fmla="*/ 29 w 29"/>
                <a:gd name="T5" fmla="*/ 43 h 43"/>
              </a:gdLst>
              <a:ahLst/>
              <a:cxnLst>
                <a:cxn ang="0">
                  <a:pos x="T0" y="T1"/>
                </a:cxn>
                <a:cxn ang="0">
                  <a:pos x="T2" y="T3"/>
                </a:cxn>
                <a:cxn ang="0">
                  <a:pos x="T4" y="T5"/>
                </a:cxn>
              </a:cxnLst>
              <a:rect l="0" t="0" r="r" b="b"/>
              <a:pathLst>
                <a:path w="29" h="43">
                  <a:moveTo>
                    <a:pt x="0" y="0"/>
                  </a:moveTo>
                  <a:lnTo>
                    <a:pt x="14" y="19"/>
                  </a:lnTo>
                  <a:lnTo>
                    <a:pt x="29" y="4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85" name="Line 147"/>
            <p:cNvSpPr>
              <a:spLocks noChangeAspect="1" noChangeShapeType="1"/>
            </p:cNvSpPr>
            <p:nvPr/>
          </p:nvSpPr>
          <p:spPr bwMode="auto">
            <a:xfrm>
              <a:off x="2518"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86" name="Line 148"/>
            <p:cNvSpPr>
              <a:spLocks noChangeAspect="1" noChangeShapeType="1"/>
            </p:cNvSpPr>
            <p:nvPr/>
          </p:nvSpPr>
          <p:spPr bwMode="auto">
            <a:xfrm>
              <a:off x="2536"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87" name="Freeform 149"/>
            <p:cNvSpPr>
              <a:spLocks noChangeAspect="1"/>
            </p:cNvSpPr>
            <p:nvPr/>
          </p:nvSpPr>
          <p:spPr bwMode="auto">
            <a:xfrm>
              <a:off x="2554" y="1686"/>
              <a:ext cx="21" cy="20"/>
            </a:xfrm>
            <a:custGeom>
              <a:avLst/>
              <a:gdLst>
                <a:gd name="T0" fmla="*/ 0 w 29"/>
                <a:gd name="T1" fmla="*/ 0 h 34"/>
                <a:gd name="T2" fmla="*/ 14 w 29"/>
                <a:gd name="T3" fmla="*/ 20 h 34"/>
                <a:gd name="T4" fmla="*/ 29 w 29"/>
                <a:gd name="T5" fmla="*/ 34 h 34"/>
              </a:gdLst>
              <a:ahLst/>
              <a:cxnLst>
                <a:cxn ang="0">
                  <a:pos x="T0" y="T1"/>
                </a:cxn>
                <a:cxn ang="0">
                  <a:pos x="T2" y="T3"/>
                </a:cxn>
                <a:cxn ang="0">
                  <a:pos x="T4" y="T5"/>
                </a:cxn>
              </a:cxnLst>
              <a:rect l="0" t="0" r="r" b="b"/>
              <a:pathLst>
                <a:path w="29" h="34">
                  <a:moveTo>
                    <a:pt x="0" y="0"/>
                  </a:moveTo>
                  <a:lnTo>
                    <a:pt x="14" y="20"/>
                  </a:lnTo>
                  <a:lnTo>
                    <a:pt x="29" y="3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88" name="Line 150"/>
            <p:cNvSpPr>
              <a:spLocks noChangeAspect="1" noChangeShapeType="1"/>
            </p:cNvSpPr>
            <p:nvPr/>
          </p:nvSpPr>
          <p:spPr bwMode="auto">
            <a:xfrm>
              <a:off x="2575"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89" name="Freeform 151"/>
            <p:cNvSpPr>
              <a:spLocks noChangeAspect="1"/>
            </p:cNvSpPr>
            <p:nvPr/>
          </p:nvSpPr>
          <p:spPr bwMode="auto">
            <a:xfrm>
              <a:off x="2593" y="1725"/>
              <a:ext cx="21" cy="15"/>
            </a:xfrm>
            <a:custGeom>
              <a:avLst/>
              <a:gdLst>
                <a:gd name="T0" fmla="*/ 0 w 28"/>
                <a:gd name="T1" fmla="*/ 0 h 28"/>
                <a:gd name="T2" fmla="*/ 14 w 28"/>
                <a:gd name="T3" fmla="*/ 14 h 28"/>
                <a:gd name="T4" fmla="*/ 28 w 28"/>
                <a:gd name="T5" fmla="*/ 28 h 28"/>
              </a:gdLst>
              <a:ahLst/>
              <a:cxnLst>
                <a:cxn ang="0">
                  <a:pos x="T0" y="T1"/>
                </a:cxn>
                <a:cxn ang="0">
                  <a:pos x="T2" y="T3"/>
                </a:cxn>
                <a:cxn ang="0">
                  <a:pos x="T4" y="T5"/>
                </a:cxn>
              </a:cxnLst>
              <a:rect l="0" t="0" r="r" b="b"/>
              <a:pathLst>
                <a:path w="28" h="28">
                  <a:moveTo>
                    <a:pt x="0" y="0"/>
                  </a:moveTo>
                  <a:lnTo>
                    <a:pt x="14" y="14"/>
                  </a:lnTo>
                  <a:lnTo>
                    <a:pt x="28" y="2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90" name="Line 152"/>
            <p:cNvSpPr>
              <a:spLocks noChangeAspect="1" noChangeShapeType="1"/>
            </p:cNvSpPr>
            <p:nvPr/>
          </p:nvSpPr>
          <p:spPr bwMode="auto">
            <a:xfrm>
              <a:off x="2614"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91" name="Freeform 153"/>
            <p:cNvSpPr>
              <a:spLocks noChangeAspect="1"/>
            </p:cNvSpPr>
            <p:nvPr/>
          </p:nvSpPr>
          <p:spPr bwMode="auto">
            <a:xfrm>
              <a:off x="2632" y="1757"/>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92" name="Line 154"/>
            <p:cNvSpPr>
              <a:spLocks noChangeAspect="1" noChangeShapeType="1"/>
            </p:cNvSpPr>
            <p:nvPr/>
          </p:nvSpPr>
          <p:spPr bwMode="auto">
            <a:xfrm>
              <a:off x="2654"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93" name="Line 155"/>
            <p:cNvSpPr>
              <a:spLocks noChangeAspect="1" noChangeShapeType="1"/>
            </p:cNvSpPr>
            <p:nvPr/>
          </p:nvSpPr>
          <p:spPr bwMode="auto">
            <a:xfrm>
              <a:off x="2672"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94" name="Freeform 156"/>
            <p:cNvSpPr>
              <a:spLocks noChangeAspect="1"/>
            </p:cNvSpPr>
            <p:nvPr/>
          </p:nvSpPr>
          <p:spPr bwMode="auto">
            <a:xfrm>
              <a:off x="2690" y="1797"/>
              <a:ext cx="22" cy="11"/>
            </a:xfrm>
            <a:custGeom>
              <a:avLst/>
              <a:gdLst>
                <a:gd name="T0" fmla="*/ 0 w 29"/>
                <a:gd name="T1" fmla="*/ 0 h 19"/>
                <a:gd name="T2" fmla="*/ 14 w 29"/>
                <a:gd name="T3" fmla="*/ 10 h 19"/>
                <a:gd name="T4" fmla="*/ 29 w 29"/>
                <a:gd name="T5" fmla="*/ 19 h 19"/>
              </a:gdLst>
              <a:ahLst/>
              <a:cxnLst>
                <a:cxn ang="0">
                  <a:pos x="T0" y="T1"/>
                </a:cxn>
                <a:cxn ang="0">
                  <a:pos x="T2" y="T3"/>
                </a:cxn>
                <a:cxn ang="0">
                  <a:pos x="T4" y="T5"/>
                </a:cxn>
              </a:cxnLst>
              <a:rect l="0" t="0" r="r" b="b"/>
              <a:pathLst>
                <a:path w="29" h="19">
                  <a:moveTo>
                    <a:pt x="0" y="0"/>
                  </a:moveTo>
                  <a:lnTo>
                    <a:pt x="14" y="10"/>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95" name="Line 157"/>
            <p:cNvSpPr>
              <a:spLocks noChangeAspect="1" noChangeShapeType="1"/>
            </p:cNvSpPr>
            <p:nvPr/>
          </p:nvSpPr>
          <p:spPr bwMode="auto">
            <a:xfrm>
              <a:off x="2712"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96" name="Freeform 158"/>
            <p:cNvSpPr>
              <a:spLocks noChangeAspect="1"/>
            </p:cNvSpPr>
            <p:nvPr/>
          </p:nvSpPr>
          <p:spPr bwMode="auto">
            <a:xfrm>
              <a:off x="2730" y="1819"/>
              <a:ext cx="22" cy="11"/>
            </a:xfrm>
            <a:custGeom>
              <a:avLst/>
              <a:gdLst>
                <a:gd name="T0" fmla="*/ 0 w 29"/>
                <a:gd name="T1" fmla="*/ 0 h 19"/>
                <a:gd name="T2" fmla="*/ 14 w 29"/>
                <a:gd name="T3" fmla="*/ 9 h 19"/>
                <a:gd name="T4" fmla="*/ 29 w 29"/>
                <a:gd name="T5" fmla="*/ 19 h 19"/>
              </a:gdLst>
              <a:ahLst/>
              <a:cxnLst>
                <a:cxn ang="0">
                  <a:pos x="T0" y="T1"/>
                </a:cxn>
                <a:cxn ang="0">
                  <a:pos x="T2" y="T3"/>
                </a:cxn>
                <a:cxn ang="0">
                  <a:pos x="T4" y="T5"/>
                </a:cxn>
              </a:cxnLst>
              <a:rect l="0" t="0" r="r" b="b"/>
              <a:pathLst>
                <a:path w="29" h="19">
                  <a:moveTo>
                    <a:pt x="0" y="0"/>
                  </a:moveTo>
                  <a:lnTo>
                    <a:pt x="14" y="9"/>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97" name="Line 159"/>
            <p:cNvSpPr>
              <a:spLocks noChangeAspect="1" noChangeShapeType="1"/>
            </p:cNvSpPr>
            <p:nvPr/>
          </p:nvSpPr>
          <p:spPr bwMode="auto">
            <a:xfrm>
              <a:off x="2752"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98" name="Line 160"/>
            <p:cNvSpPr>
              <a:spLocks noChangeAspect="1" noChangeShapeType="1"/>
            </p:cNvSpPr>
            <p:nvPr/>
          </p:nvSpPr>
          <p:spPr bwMode="auto">
            <a:xfrm>
              <a:off x="2770"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99" name="Freeform 161"/>
            <p:cNvSpPr>
              <a:spLocks noChangeAspect="1"/>
            </p:cNvSpPr>
            <p:nvPr/>
          </p:nvSpPr>
          <p:spPr bwMode="auto">
            <a:xfrm>
              <a:off x="2788" y="1846"/>
              <a:ext cx="21" cy="5"/>
            </a:xfrm>
            <a:custGeom>
              <a:avLst/>
              <a:gdLst>
                <a:gd name="T0" fmla="*/ 0 w 28"/>
                <a:gd name="T1" fmla="*/ 0 h 9"/>
                <a:gd name="T2" fmla="*/ 14 w 28"/>
                <a:gd name="T3" fmla="*/ 4 h 9"/>
                <a:gd name="T4" fmla="*/ 28 w 28"/>
                <a:gd name="T5" fmla="*/ 9 h 9"/>
              </a:gdLst>
              <a:ahLst/>
              <a:cxnLst>
                <a:cxn ang="0">
                  <a:pos x="T0" y="T1"/>
                </a:cxn>
                <a:cxn ang="0">
                  <a:pos x="T2" y="T3"/>
                </a:cxn>
                <a:cxn ang="0">
                  <a:pos x="T4" y="T5"/>
                </a:cxn>
              </a:cxnLst>
              <a:rect l="0" t="0" r="r" b="b"/>
              <a:pathLst>
                <a:path w="28" h="9">
                  <a:moveTo>
                    <a:pt x="0" y="0"/>
                  </a:moveTo>
                  <a:lnTo>
                    <a:pt x="14" y="4"/>
                  </a:lnTo>
                  <a:lnTo>
                    <a:pt x="28"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00" name="Line 162"/>
            <p:cNvSpPr>
              <a:spLocks noChangeAspect="1" noChangeShapeType="1"/>
            </p:cNvSpPr>
            <p:nvPr/>
          </p:nvSpPr>
          <p:spPr bwMode="auto">
            <a:xfrm>
              <a:off x="2809"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01" name="Freeform 163"/>
            <p:cNvSpPr>
              <a:spLocks noChangeAspect="1"/>
            </p:cNvSpPr>
            <p:nvPr/>
          </p:nvSpPr>
          <p:spPr bwMode="auto">
            <a:xfrm>
              <a:off x="2827" y="1857"/>
              <a:ext cx="22" cy="5"/>
            </a:xfrm>
            <a:custGeom>
              <a:avLst/>
              <a:gdLst>
                <a:gd name="T0" fmla="*/ 0 w 29"/>
                <a:gd name="T1" fmla="*/ 0 h 9"/>
                <a:gd name="T2" fmla="*/ 15 w 29"/>
                <a:gd name="T3" fmla="*/ 5 h 9"/>
                <a:gd name="T4" fmla="*/ 29 w 29"/>
                <a:gd name="T5" fmla="*/ 9 h 9"/>
              </a:gdLst>
              <a:ahLst/>
              <a:cxnLst>
                <a:cxn ang="0">
                  <a:pos x="T0" y="T1"/>
                </a:cxn>
                <a:cxn ang="0">
                  <a:pos x="T2" y="T3"/>
                </a:cxn>
                <a:cxn ang="0">
                  <a:pos x="T4" y="T5"/>
                </a:cxn>
              </a:cxnLst>
              <a:rect l="0" t="0" r="r" b="b"/>
              <a:pathLst>
                <a:path w="29" h="9">
                  <a:moveTo>
                    <a:pt x="0" y="0"/>
                  </a:moveTo>
                  <a:lnTo>
                    <a:pt x="15" y="5"/>
                  </a:lnTo>
                  <a:lnTo>
                    <a:pt x="29"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02" name="Line 164"/>
            <p:cNvSpPr>
              <a:spLocks noChangeAspect="1" noChangeShapeType="1"/>
            </p:cNvSpPr>
            <p:nvPr/>
          </p:nvSpPr>
          <p:spPr bwMode="auto">
            <a:xfrm>
              <a:off x="2849"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03" name="Freeform 165"/>
            <p:cNvSpPr>
              <a:spLocks noChangeAspect="1"/>
            </p:cNvSpPr>
            <p:nvPr/>
          </p:nvSpPr>
          <p:spPr bwMode="auto">
            <a:xfrm>
              <a:off x="2867" y="1868"/>
              <a:ext cx="21" cy="5"/>
            </a:xfrm>
            <a:custGeom>
              <a:avLst/>
              <a:gdLst>
                <a:gd name="T0" fmla="*/ 0 w 29"/>
                <a:gd name="T1" fmla="*/ 0 h 10"/>
                <a:gd name="T2" fmla="*/ 14 w 29"/>
                <a:gd name="T3" fmla="*/ 5 h 10"/>
                <a:gd name="T4" fmla="*/ 29 w 29"/>
                <a:gd name="T5" fmla="*/ 10 h 10"/>
              </a:gdLst>
              <a:ahLst/>
              <a:cxnLst>
                <a:cxn ang="0">
                  <a:pos x="T0" y="T1"/>
                </a:cxn>
                <a:cxn ang="0">
                  <a:pos x="T2" y="T3"/>
                </a:cxn>
                <a:cxn ang="0">
                  <a:pos x="T4" y="T5"/>
                </a:cxn>
              </a:cxnLst>
              <a:rect l="0" t="0" r="r" b="b"/>
              <a:pathLst>
                <a:path w="29" h="10">
                  <a:moveTo>
                    <a:pt x="0" y="0"/>
                  </a:moveTo>
                  <a:lnTo>
                    <a:pt x="14" y="5"/>
                  </a:lnTo>
                  <a:lnTo>
                    <a:pt x="29"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04" name="Line 166"/>
            <p:cNvSpPr>
              <a:spLocks noChangeAspect="1" noChangeShapeType="1"/>
            </p:cNvSpPr>
            <p:nvPr/>
          </p:nvSpPr>
          <p:spPr bwMode="auto">
            <a:xfrm>
              <a:off x="2888"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05" name="Line 167"/>
            <p:cNvSpPr>
              <a:spLocks noChangeAspect="1" noChangeShapeType="1"/>
            </p:cNvSpPr>
            <p:nvPr/>
          </p:nvSpPr>
          <p:spPr bwMode="auto">
            <a:xfrm>
              <a:off x="2906"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06" name="Freeform 168"/>
            <p:cNvSpPr>
              <a:spLocks noChangeAspect="1"/>
            </p:cNvSpPr>
            <p:nvPr/>
          </p:nvSpPr>
          <p:spPr bwMode="auto">
            <a:xfrm>
              <a:off x="2924" y="1881"/>
              <a:ext cx="22" cy="3"/>
            </a:xfrm>
            <a:custGeom>
              <a:avLst/>
              <a:gdLst>
                <a:gd name="T0" fmla="*/ 0 w 29"/>
                <a:gd name="T1" fmla="*/ 0 h 5"/>
                <a:gd name="T2" fmla="*/ 14 w 29"/>
                <a:gd name="T3" fmla="*/ 5 h 5"/>
                <a:gd name="T4" fmla="*/ 29 w 29"/>
                <a:gd name="T5" fmla="*/ 5 h 5"/>
              </a:gdLst>
              <a:ahLst/>
              <a:cxnLst>
                <a:cxn ang="0">
                  <a:pos x="T0" y="T1"/>
                </a:cxn>
                <a:cxn ang="0">
                  <a:pos x="T2" y="T3"/>
                </a:cxn>
                <a:cxn ang="0">
                  <a:pos x="T4" y="T5"/>
                </a:cxn>
              </a:cxnLst>
              <a:rect l="0" t="0" r="r" b="b"/>
              <a:pathLst>
                <a:path w="29" h="5">
                  <a:moveTo>
                    <a:pt x="0" y="0"/>
                  </a:moveTo>
                  <a:lnTo>
                    <a:pt x="14"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07" name="Line 169"/>
            <p:cNvSpPr>
              <a:spLocks noChangeAspect="1" noChangeShapeType="1"/>
            </p:cNvSpPr>
            <p:nvPr/>
          </p:nvSpPr>
          <p:spPr bwMode="auto">
            <a:xfrm>
              <a:off x="2946"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08" name="Freeform 170"/>
            <p:cNvSpPr>
              <a:spLocks noChangeAspect="1"/>
            </p:cNvSpPr>
            <p:nvPr/>
          </p:nvSpPr>
          <p:spPr bwMode="auto">
            <a:xfrm>
              <a:off x="2964" y="1887"/>
              <a:ext cx="21" cy="2"/>
            </a:xfrm>
            <a:custGeom>
              <a:avLst/>
              <a:gdLst>
                <a:gd name="T0" fmla="*/ 0 w 28"/>
                <a:gd name="T1" fmla="*/ 0 h 4"/>
                <a:gd name="T2" fmla="*/ 14 w 28"/>
                <a:gd name="T3" fmla="*/ 4 h 4"/>
                <a:gd name="T4" fmla="*/ 28 w 28"/>
                <a:gd name="T5" fmla="*/ 4 h 4"/>
              </a:gdLst>
              <a:ahLst/>
              <a:cxnLst>
                <a:cxn ang="0">
                  <a:pos x="T0" y="T1"/>
                </a:cxn>
                <a:cxn ang="0">
                  <a:pos x="T2" y="T3"/>
                </a:cxn>
                <a:cxn ang="0">
                  <a:pos x="T4" y="T5"/>
                </a:cxn>
              </a:cxnLst>
              <a:rect l="0" t="0" r="r" b="b"/>
              <a:pathLst>
                <a:path w="28" h="4">
                  <a:moveTo>
                    <a:pt x="0" y="0"/>
                  </a:moveTo>
                  <a:lnTo>
                    <a:pt x="14" y="4"/>
                  </a:lnTo>
                  <a:lnTo>
                    <a:pt x="28"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09" name="Line 171"/>
            <p:cNvSpPr>
              <a:spLocks noChangeAspect="1" noChangeShapeType="1"/>
            </p:cNvSpPr>
            <p:nvPr/>
          </p:nvSpPr>
          <p:spPr bwMode="auto">
            <a:xfrm>
              <a:off x="2985"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10" name="Line 172"/>
            <p:cNvSpPr>
              <a:spLocks noChangeAspect="1" noChangeShapeType="1"/>
            </p:cNvSpPr>
            <p:nvPr/>
          </p:nvSpPr>
          <p:spPr bwMode="auto">
            <a:xfrm>
              <a:off x="3003"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11" name="Freeform 173"/>
            <p:cNvSpPr>
              <a:spLocks noChangeAspect="1"/>
            </p:cNvSpPr>
            <p:nvPr/>
          </p:nvSpPr>
          <p:spPr bwMode="auto">
            <a:xfrm>
              <a:off x="3021" y="1892"/>
              <a:ext cx="22" cy="3"/>
            </a:xfrm>
            <a:custGeom>
              <a:avLst/>
              <a:gdLst>
                <a:gd name="T0" fmla="*/ 0 w 29"/>
                <a:gd name="T1" fmla="*/ 0 h 5"/>
                <a:gd name="T2" fmla="*/ 15 w 29"/>
                <a:gd name="T3" fmla="*/ 5 h 5"/>
                <a:gd name="T4" fmla="*/ 29 w 29"/>
                <a:gd name="T5" fmla="*/ 5 h 5"/>
              </a:gdLst>
              <a:ahLst/>
              <a:cxnLst>
                <a:cxn ang="0">
                  <a:pos x="T0" y="T1"/>
                </a:cxn>
                <a:cxn ang="0">
                  <a:pos x="T2" y="T3"/>
                </a:cxn>
                <a:cxn ang="0">
                  <a:pos x="T4" y="T5"/>
                </a:cxn>
              </a:cxnLst>
              <a:rect l="0" t="0" r="r" b="b"/>
              <a:pathLst>
                <a:path w="29" h="5">
                  <a:moveTo>
                    <a:pt x="0" y="0"/>
                  </a:moveTo>
                  <a:lnTo>
                    <a:pt x="15"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12" name="Line 174"/>
            <p:cNvSpPr>
              <a:spLocks noChangeAspect="1" noChangeShapeType="1"/>
            </p:cNvSpPr>
            <p:nvPr/>
          </p:nvSpPr>
          <p:spPr bwMode="auto">
            <a:xfrm>
              <a:off x="3043"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13" name="Freeform 175"/>
            <p:cNvSpPr>
              <a:spLocks noChangeAspect="1"/>
            </p:cNvSpPr>
            <p:nvPr/>
          </p:nvSpPr>
          <p:spPr bwMode="auto">
            <a:xfrm>
              <a:off x="3061" y="1895"/>
              <a:ext cx="22" cy="2"/>
            </a:xfrm>
            <a:custGeom>
              <a:avLst/>
              <a:gdLst>
                <a:gd name="T0" fmla="*/ 0 w 29"/>
                <a:gd name="T1" fmla="*/ 0 h 5"/>
                <a:gd name="T2" fmla="*/ 15 w 29"/>
                <a:gd name="T3" fmla="*/ 0 h 5"/>
                <a:gd name="T4" fmla="*/ 29 w 29"/>
                <a:gd name="T5" fmla="*/ 5 h 5"/>
              </a:gdLst>
              <a:ahLst/>
              <a:cxnLst>
                <a:cxn ang="0">
                  <a:pos x="T0" y="T1"/>
                </a:cxn>
                <a:cxn ang="0">
                  <a:pos x="T2" y="T3"/>
                </a:cxn>
                <a:cxn ang="0">
                  <a:pos x="T4" y="T5"/>
                </a:cxn>
              </a:cxnLst>
              <a:rect l="0" t="0" r="r" b="b"/>
              <a:pathLst>
                <a:path w="29" h="5">
                  <a:moveTo>
                    <a:pt x="0" y="0"/>
                  </a:moveTo>
                  <a:lnTo>
                    <a:pt x="15" y="0"/>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14" name="Line 176"/>
            <p:cNvSpPr>
              <a:spLocks noChangeAspect="1" noChangeShapeType="1"/>
            </p:cNvSpPr>
            <p:nvPr/>
          </p:nvSpPr>
          <p:spPr bwMode="auto">
            <a:xfrm>
              <a:off x="308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15" name="Freeform 177"/>
            <p:cNvSpPr>
              <a:spLocks noChangeAspect="1"/>
            </p:cNvSpPr>
            <p:nvPr/>
          </p:nvSpPr>
          <p:spPr bwMode="auto">
            <a:xfrm>
              <a:off x="3101" y="1897"/>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16" name="Line 178"/>
            <p:cNvSpPr>
              <a:spLocks noChangeAspect="1" noChangeShapeType="1"/>
            </p:cNvSpPr>
            <p:nvPr/>
          </p:nvSpPr>
          <p:spPr bwMode="auto">
            <a:xfrm>
              <a:off x="312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17" name="Freeform 179"/>
            <p:cNvSpPr>
              <a:spLocks noChangeAspect="1"/>
            </p:cNvSpPr>
            <p:nvPr/>
          </p:nvSpPr>
          <p:spPr bwMode="auto">
            <a:xfrm>
              <a:off x="3141" y="1897"/>
              <a:ext cx="18" cy="3"/>
            </a:xfrm>
            <a:custGeom>
              <a:avLst/>
              <a:gdLst>
                <a:gd name="T0" fmla="*/ 0 w 24"/>
                <a:gd name="T1" fmla="*/ 0 h 5"/>
                <a:gd name="T2" fmla="*/ 9 w 24"/>
                <a:gd name="T3" fmla="*/ 0 h 5"/>
                <a:gd name="T4" fmla="*/ 24 w 24"/>
                <a:gd name="T5" fmla="*/ 5 h 5"/>
              </a:gdLst>
              <a:ahLst/>
              <a:cxnLst>
                <a:cxn ang="0">
                  <a:pos x="T0" y="T1"/>
                </a:cxn>
                <a:cxn ang="0">
                  <a:pos x="T2" y="T3"/>
                </a:cxn>
                <a:cxn ang="0">
                  <a:pos x="T4" y="T5"/>
                </a:cxn>
              </a:cxnLst>
              <a:rect l="0" t="0" r="r" b="b"/>
              <a:pathLst>
                <a:path w="24" h="5">
                  <a:moveTo>
                    <a:pt x="0" y="0"/>
                  </a:moveTo>
                  <a:lnTo>
                    <a:pt x="9" y="0"/>
                  </a:lnTo>
                  <a:lnTo>
                    <a:pt x="24"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18" name="Freeform 180"/>
            <p:cNvSpPr>
              <a:spLocks noChangeAspect="1"/>
            </p:cNvSpPr>
            <p:nvPr/>
          </p:nvSpPr>
          <p:spPr bwMode="auto">
            <a:xfrm>
              <a:off x="3159"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19" name="Line 181"/>
            <p:cNvSpPr>
              <a:spLocks noChangeAspect="1" noChangeShapeType="1"/>
            </p:cNvSpPr>
            <p:nvPr/>
          </p:nvSpPr>
          <p:spPr bwMode="auto">
            <a:xfrm>
              <a:off x="318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20" name="Freeform 182"/>
            <p:cNvSpPr>
              <a:spLocks noChangeAspect="1"/>
            </p:cNvSpPr>
            <p:nvPr/>
          </p:nvSpPr>
          <p:spPr bwMode="auto">
            <a:xfrm>
              <a:off x="3198" y="1900"/>
              <a:ext cx="21"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21" name="Line 183"/>
            <p:cNvSpPr>
              <a:spLocks noChangeAspect="1" noChangeShapeType="1"/>
            </p:cNvSpPr>
            <p:nvPr/>
          </p:nvSpPr>
          <p:spPr bwMode="auto">
            <a:xfrm>
              <a:off x="321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22" name="Line 184"/>
            <p:cNvSpPr>
              <a:spLocks noChangeAspect="1" noChangeShapeType="1"/>
            </p:cNvSpPr>
            <p:nvPr/>
          </p:nvSpPr>
          <p:spPr bwMode="auto">
            <a:xfrm>
              <a:off x="3237"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23" name="Freeform 185"/>
            <p:cNvSpPr>
              <a:spLocks noChangeAspect="1"/>
            </p:cNvSpPr>
            <p:nvPr/>
          </p:nvSpPr>
          <p:spPr bwMode="auto">
            <a:xfrm>
              <a:off x="3255" y="1900"/>
              <a:ext cx="22" cy="2"/>
            </a:xfrm>
            <a:custGeom>
              <a:avLst/>
              <a:gdLst>
                <a:gd name="T0" fmla="*/ 0 w 29"/>
                <a:gd name="T1" fmla="*/ 0 h 4"/>
                <a:gd name="T2" fmla="*/ 15 w 29"/>
                <a:gd name="T3" fmla="*/ 0 h 4"/>
                <a:gd name="T4" fmla="*/ 29 w 29"/>
                <a:gd name="T5" fmla="*/ 4 h 4"/>
              </a:gdLst>
              <a:ahLst/>
              <a:cxnLst>
                <a:cxn ang="0">
                  <a:pos x="T0" y="T1"/>
                </a:cxn>
                <a:cxn ang="0">
                  <a:pos x="T2" y="T3"/>
                </a:cxn>
                <a:cxn ang="0">
                  <a:pos x="T4" y="T5"/>
                </a:cxn>
              </a:cxnLst>
              <a:rect l="0" t="0" r="r" b="b"/>
              <a:pathLst>
                <a:path w="29" h="4">
                  <a:moveTo>
                    <a:pt x="0" y="0"/>
                  </a:moveTo>
                  <a:lnTo>
                    <a:pt x="15" y="0"/>
                  </a:lnTo>
                  <a:lnTo>
                    <a:pt x="29"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24" name="Line 186"/>
            <p:cNvSpPr>
              <a:spLocks noChangeAspect="1" noChangeShapeType="1"/>
            </p:cNvSpPr>
            <p:nvPr/>
          </p:nvSpPr>
          <p:spPr bwMode="auto">
            <a:xfrm>
              <a:off x="327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25" name="Freeform 187"/>
            <p:cNvSpPr>
              <a:spLocks noChangeAspect="1"/>
            </p:cNvSpPr>
            <p:nvPr/>
          </p:nvSpPr>
          <p:spPr bwMode="auto">
            <a:xfrm>
              <a:off x="3295" y="1902"/>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26" name="Line 188"/>
            <p:cNvSpPr>
              <a:spLocks noChangeAspect="1" noChangeShapeType="1"/>
            </p:cNvSpPr>
            <p:nvPr/>
          </p:nvSpPr>
          <p:spPr bwMode="auto">
            <a:xfrm>
              <a:off x="331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27" name="Freeform 189"/>
            <p:cNvSpPr>
              <a:spLocks noChangeAspect="1"/>
            </p:cNvSpPr>
            <p:nvPr/>
          </p:nvSpPr>
          <p:spPr bwMode="auto">
            <a:xfrm>
              <a:off x="3335"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28" name="Line 190"/>
            <p:cNvSpPr>
              <a:spLocks noChangeAspect="1" noChangeShapeType="1"/>
            </p:cNvSpPr>
            <p:nvPr/>
          </p:nvSpPr>
          <p:spPr bwMode="auto">
            <a:xfrm>
              <a:off x="3356"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29" name="Freeform 191"/>
            <p:cNvSpPr>
              <a:spLocks noChangeAspect="1"/>
            </p:cNvSpPr>
            <p:nvPr/>
          </p:nvSpPr>
          <p:spPr bwMode="auto">
            <a:xfrm>
              <a:off x="288" y="1901"/>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grpSp>
      <p:grpSp>
        <p:nvGrpSpPr>
          <p:cNvPr id="1030" name="Group 192"/>
          <p:cNvGrpSpPr>
            <a:grpSpLocks noChangeAspect="1"/>
          </p:cNvGrpSpPr>
          <p:nvPr/>
        </p:nvGrpSpPr>
        <p:grpSpPr bwMode="auto">
          <a:xfrm rot="-16200000">
            <a:off x="3374231" y="3250407"/>
            <a:ext cx="1165225" cy="284162"/>
            <a:chOff x="253" y="586"/>
            <a:chExt cx="3121" cy="1317"/>
          </a:xfrm>
        </p:grpSpPr>
        <p:sp>
          <p:nvSpPr>
            <p:cNvPr id="1031" name="Line 193"/>
            <p:cNvSpPr>
              <a:spLocks noChangeAspect="1" noChangeShapeType="1"/>
            </p:cNvSpPr>
            <p:nvPr/>
          </p:nvSpPr>
          <p:spPr bwMode="auto">
            <a:xfrm>
              <a:off x="253"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32" name="Freeform 194"/>
            <p:cNvSpPr>
              <a:spLocks noChangeAspect="1"/>
            </p:cNvSpPr>
            <p:nvPr/>
          </p:nvSpPr>
          <p:spPr bwMode="auto">
            <a:xfrm>
              <a:off x="271"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33" name="Freeform 195"/>
            <p:cNvSpPr>
              <a:spLocks noChangeAspect="1"/>
            </p:cNvSpPr>
            <p:nvPr/>
          </p:nvSpPr>
          <p:spPr bwMode="auto">
            <a:xfrm>
              <a:off x="310" y="1902"/>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34" name="Line 196"/>
            <p:cNvSpPr>
              <a:spLocks noChangeAspect="1" noChangeShapeType="1"/>
            </p:cNvSpPr>
            <p:nvPr/>
          </p:nvSpPr>
          <p:spPr bwMode="auto">
            <a:xfrm>
              <a:off x="332"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35" name="Freeform 197"/>
            <p:cNvSpPr>
              <a:spLocks noChangeAspect="1"/>
            </p:cNvSpPr>
            <p:nvPr/>
          </p:nvSpPr>
          <p:spPr bwMode="auto">
            <a:xfrm>
              <a:off x="350" y="1900"/>
              <a:ext cx="22" cy="2"/>
            </a:xfrm>
            <a:custGeom>
              <a:avLst/>
              <a:gdLst>
                <a:gd name="T0" fmla="*/ 0 w 29"/>
                <a:gd name="T1" fmla="*/ 4 h 4"/>
                <a:gd name="T2" fmla="*/ 14 w 29"/>
                <a:gd name="T3" fmla="*/ 0 h 4"/>
                <a:gd name="T4" fmla="*/ 29 w 29"/>
                <a:gd name="T5" fmla="*/ 0 h 4"/>
              </a:gdLst>
              <a:ahLst/>
              <a:cxnLst>
                <a:cxn ang="0">
                  <a:pos x="T0" y="T1"/>
                </a:cxn>
                <a:cxn ang="0">
                  <a:pos x="T2" y="T3"/>
                </a:cxn>
                <a:cxn ang="0">
                  <a:pos x="T4" y="T5"/>
                </a:cxn>
              </a:cxnLst>
              <a:rect l="0" t="0" r="r" b="b"/>
              <a:pathLst>
                <a:path w="29" h="4">
                  <a:moveTo>
                    <a:pt x="0" y="4"/>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36" name="Line 198"/>
            <p:cNvSpPr>
              <a:spLocks noChangeAspect="1" noChangeShapeType="1"/>
            </p:cNvSpPr>
            <p:nvPr/>
          </p:nvSpPr>
          <p:spPr bwMode="auto">
            <a:xfrm>
              <a:off x="372"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37" name="Line 199"/>
            <p:cNvSpPr>
              <a:spLocks noChangeAspect="1" noChangeShapeType="1"/>
            </p:cNvSpPr>
            <p:nvPr/>
          </p:nvSpPr>
          <p:spPr bwMode="auto">
            <a:xfrm>
              <a:off x="39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38" name="Freeform 200"/>
            <p:cNvSpPr>
              <a:spLocks noChangeAspect="1"/>
            </p:cNvSpPr>
            <p:nvPr/>
          </p:nvSpPr>
          <p:spPr bwMode="auto">
            <a:xfrm>
              <a:off x="408" y="1900"/>
              <a:ext cx="21"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39" name="Line 201"/>
            <p:cNvSpPr>
              <a:spLocks noChangeAspect="1" noChangeShapeType="1"/>
            </p:cNvSpPr>
            <p:nvPr/>
          </p:nvSpPr>
          <p:spPr bwMode="auto">
            <a:xfrm>
              <a:off x="42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40" name="Freeform 202"/>
            <p:cNvSpPr>
              <a:spLocks noChangeAspect="1"/>
            </p:cNvSpPr>
            <p:nvPr/>
          </p:nvSpPr>
          <p:spPr bwMode="auto">
            <a:xfrm>
              <a:off x="447"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41" name="Freeform 203"/>
            <p:cNvSpPr>
              <a:spLocks noChangeAspect="1"/>
            </p:cNvSpPr>
            <p:nvPr/>
          </p:nvSpPr>
          <p:spPr bwMode="auto">
            <a:xfrm>
              <a:off x="468" y="1897"/>
              <a:ext cx="18" cy="3"/>
            </a:xfrm>
            <a:custGeom>
              <a:avLst/>
              <a:gdLst>
                <a:gd name="T0" fmla="*/ 0 w 24"/>
                <a:gd name="T1" fmla="*/ 5 h 5"/>
                <a:gd name="T2" fmla="*/ 15 w 24"/>
                <a:gd name="T3" fmla="*/ 0 h 5"/>
                <a:gd name="T4" fmla="*/ 24 w 24"/>
                <a:gd name="T5" fmla="*/ 0 h 5"/>
              </a:gdLst>
              <a:ahLst/>
              <a:cxnLst>
                <a:cxn ang="0">
                  <a:pos x="T0" y="T1"/>
                </a:cxn>
                <a:cxn ang="0">
                  <a:pos x="T2" y="T3"/>
                </a:cxn>
                <a:cxn ang="0">
                  <a:pos x="T4" y="T5"/>
                </a:cxn>
              </a:cxnLst>
              <a:rect l="0" t="0" r="r" b="b"/>
              <a:pathLst>
                <a:path w="24" h="5">
                  <a:moveTo>
                    <a:pt x="0" y="5"/>
                  </a:moveTo>
                  <a:lnTo>
                    <a:pt x="15"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42" name="Line 204"/>
            <p:cNvSpPr>
              <a:spLocks noChangeAspect="1" noChangeShapeType="1"/>
            </p:cNvSpPr>
            <p:nvPr/>
          </p:nvSpPr>
          <p:spPr bwMode="auto">
            <a:xfrm>
              <a:off x="48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43" name="Freeform 205"/>
            <p:cNvSpPr>
              <a:spLocks noChangeAspect="1"/>
            </p:cNvSpPr>
            <p:nvPr/>
          </p:nvSpPr>
          <p:spPr bwMode="auto">
            <a:xfrm>
              <a:off x="504" y="1897"/>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44" name="Line 206"/>
            <p:cNvSpPr>
              <a:spLocks noChangeAspect="1" noChangeShapeType="1"/>
            </p:cNvSpPr>
            <p:nvPr/>
          </p:nvSpPr>
          <p:spPr bwMode="auto">
            <a:xfrm>
              <a:off x="52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45" name="Freeform 207"/>
            <p:cNvSpPr>
              <a:spLocks noChangeAspect="1"/>
            </p:cNvSpPr>
            <p:nvPr/>
          </p:nvSpPr>
          <p:spPr bwMode="auto">
            <a:xfrm>
              <a:off x="544" y="1895"/>
              <a:ext cx="22" cy="2"/>
            </a:xfrm>
            <a:custGeom>
              <a:avLst/>
              <a:gdLst>
                <a:gd name="T0" fmla="*/ 0 w 29"/>
                <a:gd name="T1" fmla="*/ 5 h 5"/>
                <a:gd name="T2" fmla="*/ 14 w 29"/>
                <a:gd name="T3" fmla="*/ 0 h 5"/>
                <a:gd name="T4" fmla="*/ 29 w 29"/>
                <a:gd name="T5" fmla="*/ 0 h 5"/>
              </a:gdLst>
              <a:ahLst/>
              <a:cxnLst>
                <a:cxn ang="0">
                  <a:pos x="T0" y="T1"/>
                </a:cxn>
                <a:cxn ang="0">
                  <a:pos x="T2" y="T3"/>
                </a:cxn>
                <a:cxn ang="0">
                  <a:pos x="T4" y="T5"/>
                </a:cxn>
              </a:cxnLst>
              <a:rect l="0" t="0" r="r" b="b"/>
              <a:pathLst>
                <a:path w="29" h="5">
                  <a:moveTo>
                    <a:pt x="0" y="5"/>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46" name="Line 208"/>
            <p:cNvSpPr>
              <a:spLocks noChangeAspect="1" noChangeShapeType="1"/>
            </p:cNvSpPr>
            <p:nvPr/>
          </p:nvSpPr>
          <p:spPr bwMode="auto">
            <a:xfrm>
              <a:off x="566"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47" name="Freeform 209"/>
            <p:cNvSpPr>
              <a:spLocks noChangeAspect="1"/>
            </p:cNvSpPr>
            <p:nvPr/>
          </p:nvSpPr>
          <p:spPr bwMode="auto">
            <a:xfrm>
              <a:off x="584" y="1892"/>
              <a:ext cx="22" cy="3"/>
            </a:xfrm>
            <a:custGeom>
              <a:avLst/>
              <a:gdLst>
                <a:gd name="T0" fmla="*/ 0 w 29"/>
                <a:gd name="T1" fmla="*/ 5 h 5"/>
                <a:gd name="T2" fmla="*/ 14 w 29"/>
                <a:gd name="T3" fmla="*/ 5 h 5"/>
                <a:gd name="T4" fmla="*/ 29 w 29"/>
                <a:gd name="T5" fmla="*/ 0 h 5"/>
              </a:gdLst>
              <a:ahLst/>
              <a:cxnLst>
                <a:cxn ang="0">
                  <a:pos x="T0" y="T1"/>
                </a:cxn>
                <a:cxn ang="0">
                  <a:pos x="T2" y="T3"/>
                </a:cxn>
                <a:cxn ang="0">
                  <a:pos x="T4" y="T5"/>
                </a:cxn>
              </a:cxnLst>
              <a:rect l="0" t="0" r="r" b="b"/>
              <a:pathLst>
                <a:path w="29" h="5">
                  <a:moveTo>
                    <a:pt x="0" y="5"/>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48" name="Line 210"/>
            <p:cNvSpPr>
              <a:spLocks noChangeAspect="1" noChangeShapeType="1"/>
            </p:cNvSpPr>
            <p:nvPr/>
          </p:nvSpPr>
          <p:spPr bwMode="auto">
            <a:xfrm flipV="1">
              <a:off x="606"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49" name="Line 211"/>
            <p:cNvSpPr>
              <a:spLocks noChangeAspect="1" noChangeShapeType="1"/>
            </p:cNvSpPr>
            <p:nvPr/>
          </p:nvSpPr>
          <p:spPr bwMode="auto">
            <a:xfrm>
              <a:off x="624"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50" name="Freeform 212"/>
            <p:cNvSpPr>
              <a:spLocks noChangeAspect="1"/>
            </p:cNvSpPr>
            <p:nvPr/>
          </p:nvSpPr>
          <p:spPr bwMode="auto">
            <a:xfrm>
              <a:off x="642" y="1887"/>
              <a:ext cx="21" cy="2"/>
            </a:xfrm>
            <a:custGeom>
              <a:avLst/>
              <a:gdLst>
                <a:gd name="T0" fmla="*/ 0 w 28"/>
                <a:gd name="T1" fmla="*/ 4 h 4"/>
                <a:gd name="T2" fmla="*/ 14 w 28"/>
                <a:gd name="T3" fmla="*/ 4 h 4"/>
                <a:gd name="T4" fmla="*/ 28 w 28"/>
                <a:gd name="T5" fmla="*/ 0 h 4"/>
              </a:gdLst>
              <a:ahLst/>
              <a:cxnLst>
                <a:cxn ang="0">
                  <a:pos x="T0" y="T1"/>
                </a:cxn>
                <a:cxn ang="0">
                  <a:pos x="T2" y="T3"/>
                </a:cxn>
                <a:cxn ang="0">
                  <a:pos x="T4" y="T5"/>
                </a:cxn>
              </a:cxnLst>
              <a:rect l="0" t="0" r="r" b="b"/>
              <a:pathLst>
                <a:path w="28" h="4">
                  <a:moveTo>
                    <a:pt x="0" y="4"/>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51" name="Line 213"/>
            <p:cNvSpPr>
              <a:spLocks noChangeAspect="1" noChangeShapeType="1"/>
            </p:cNvSpPr>
            <p:nvPr/>
          </p:nvSpPr>
          <p:spPr bwMode="auto">
            <a:xfrm flipV="1">
              <a:off x="663"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52" name="Freeform 214"/>
            <p:cNvSpPr>
              <a:spLocks noChangeAspect="1"/>
            </p:cNvSpPr>
            <p:nvPr/>
          </p:nvSpPr>
          <p:spPr bwMode="auto">
            <a:xfrm>
              <a:off x="681" y="1881"/>
              <a:ext cx="22" cy="3"/>
            </a:xfrm>
            <a:custGeom>
              <a:avLst/>
              <a:gdLst>
                <a:gd name="T0" fmla="*/ 0 w 29"/>
                <a:gd name="T1" fmla="*/ 5 h 5"/>
                <a:gd name="T2" fmla="*/ 15 w 29"/>
                <a:gd name="T3" fmla="*/ 5 h 5"/>
                <a:gd name="T4" fmla="*/ 29 w 29"/>
                <a:gd name="T5" fmla="*/ 0 h 5"/>
              </a:gdLst>
              <a:ahLst/>
              <a:cxnLst>
                <a:cxn ang="0">
                  <a:pos x="T0" y="T1"/>
                </a:cxn>
                <a:cxn ang="0">
                  <a:pos x="T2" y="T3"/>
                </a:cxn>
                <a:cxn ang="0">
                  <a:pos x="T4" y="T5"/>
                </a:cxn>
              </a:cxnLst>
              <a:rect l="0" t="0" r="r" b="b"/>
              <a:pathLst>
                <a:path w="29" h="5">
                  <a:moveTo>
                    <a:pt x="0" y="5"/>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53" name="Line 215"/>
            <p:cNvSpPr>
              <a:spLocks noChangeAspect="1" noChangeShapeType="1"/>
            </p:cNvSpPr>
            <p:nvPr/>
          </p:nvSpPr>
          <p:spPr bwMode="auto">
            <a:xfrm flipV="1">
              <a:off x="703"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54" name="Line 216"/>
            <p:cNvSpPr>
              <a:spLocks noChangeAspect="1" noChangeShapeType="1"/>
            </p:cNvSpPr>
            <p:nvPr/>
          </p:nvSpPr>
          <p:spPr bwMode="auto">
            <a:xfrm flipV="1">
              <a:off x="721"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55" name="Freeform 217"/>
            <p:cNvSpPr>
              <a:spLocks noChangeAspect="1"/>
            </p:cNvSpPr>
            <p:nvPr/>
          </p:nvSpPr>
          <p:spPr bwMode="auto">
            <a:xfrm>
              <a:off x="739" y="1868"/>
              <a:ext cx="21" cy="5"/>
            </a:xfrm>
            <a:custGeom>
              <a:avLst/>
              <a:gdLst>
                <a:gd name="T0" fmla="*/ 0 w 29"/>
                <a:gd name="T1" fmla="*/ 10 h 10"/>
                <a:gd name="T2" fmla="*/ 15 w 29"/>
                <a:gd name="T3" fmla="*/ 5 h 10"/>
                <a:gd name="T4" fmla="*/ 29 w 29"/>
                <a:gd name="T5" fmla="*/ 0 h 10"/>
              </a:gdLst>
              <a:ahLst/>
              <a:cxnLst>
                <a:cxn ang="0">
                  <a:pos x="T0" y="T1"/>
                </a:cxn>
                <a:cxn ang="0">
                  <a:pos x="T2" y="T3"/>
                </a:cxn>
                <a:cxn ang="0">
                  <a:pos x="T4" y="T5"/>
                </a:cxn>
              </a:cxnLst>
              <a:rect l="0" t="0" r="r" b="b"/>
              <a:pathLst>
                <a:path w="29" h="10">
                  <a:moveTo>
                    <a:pt x="0" y="10"/>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56" name="Line 218"/>
            <p:cNvSpPr>
              <a:spLocks noChangeAspect="1" noChangeShapeType="1"/>
            </p:cNvSpPr>
            <p:nvPr/>
          </p:nvSpPr>
          <p:spPr bwMode="auto">
            <a:xfrm flipV="1">
              <a:off x="760"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57" name="Freeform 219"/>
            <p:cNvSpPr>
              <a:spLocks noChangeAspect="1"/>
            </p:cNvSpPr>
            <p:nvPr/>
          </p:nvSpPr>
          <p:spPr bwMode="auto">
            <a:xfrm>
              <a:off x="778" y="1857"/>
              <a:ext cx="22" cy="5"/>
            </a:xfrm>
            <a:custGeom>
              <a:avLst/>
              <a:gdLst>
                <a:gd name="T0" fmla="*/ 0 w 29"/>
                <a:gd name="T1" fmla="*/ 9 h 9"/>
                <a:gd name="T2" fmla="*/ 14 w 29"/>
                <a:gd name="T3" fmla="*/ 5 h 9"/>
                <a:gd name="T4" fmla="*/ 29 w 29"/>
                <a:gd name="T5" fmla="*/ 0 h 9"/>
              </a:gdLst>
              <a:ahLst/>
              <a:cxnLst>
                <a:cxn ang="0">
                  <a:pos x="T0" y="T1"/>
                </a:cxn>
                <a:cxn ang="0">
                  <a:pos x="T2" y="T3"/>
                </a:cxn>
                <a:cxn ang="0">
                  <a:pos x="T4" y="T5"/>
                </a:cxn>
              </a:cxnLst>
              <a:rect l="0" t="0" r="r" b="b"/>
              <a:pathLst>
                <a:path w="29" h="9">
                  <a:moveTo>
                    <a:pt x="0" y="9"/>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58" name="Line 220"/>
            <p:cNvSpPr>
              <a:spLocks noChangeAspect="1" noChangeShapeType="1"/>
            </p:cNvSpPr>
            <p:nvPr/>
          </p:nvSpPr>
          <p:spPr bwMode="auto">
            <a:xfrm flipV="1">
              <a:off x="800"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59" name="Freeform 221"/>
            <p:cNvSpPr>
              <a:spLocks noChangeAspect="1"/>
            </p:cNvSpPr>
            <p:nvPr/>
          </p:nvSpPr>
          <p:spPr bwMode="auto">
            <a:xfrm>
              <a:off x="818" y="1846"/>
              <a:ext cx="21" cy="5"/>
            </a:xfrm>
            <a:custGeom>
              <a:avLst/>
              <a:gdLst>
                <a:gd name="T0" fmla="*/ 0 w 28"/>
                <a:gd name="T1" fmla="*/ 9 h 9"/>
                <a:gd name="T2" fmla="*/ 14 w 28"/>
                <a:gd name="T3" fmla="*/ 4 h 9"/>
                <a:gd name="T4" fmla="*/ 28 w 28"/>
                <a:gd name="T5" fmla="*/ 0 h 9"/>
              </a:gdLst>
              <a:ahLst/>
              <a:cxnLst>
                <a:cxn ang="0">
                  <a:pos x="T0" y="T1"/>
                </a:cxn>
                <a:cxn ang="0">
                  <a:pos x="T2" y="T3"/>
                </a:cxn>
                <a:cxn ang="0">
                  <a:pos x="T4" y="T5"/>
                </a:cxn>
              </a:cxnLst>
              <a:rect l="0" t="0" r="r" b="b"/>
              <a:pathLst>
                <a:path w="28" h="9">
                  <a:moveTo>
                    <a:pt x="0" y="9"/>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60" name="Line 222"/>
            <p:cNvSpPr>
              <a:spLocks noChangeAspect="1" noChangeShapeType="1"/>
            </p:cNvSpPr>
            <p:nvPr/>
          </p:nvSpPr>
          <p:spPr bwMode="auto">
            <a:xfrm flipV="1">
              <a:off x="839"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61" name="Line 223"/>
            <p:cNvSpPr>
              <a:spLocks noChangeAspect="1" noChangeShapeType="1"/>
            </p:cNvSpPr>
            <p:nvPr/>
          </p:nvSpPr>
          <p:spPr bwMode="auto">
            <a:xfrm flipV="1">
              <a:off x="857"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62" name="Freeform 224"/>
            <p:cNvSpPr>
              <a:spLocks noChangeAspect="1"/>
            </p:cNvSpPr>
            <p:nvPr/>
          </p:nvSpPr>
          <p:spPr bwMode="auto">
            <a:xfrm>
              <a:off x="875" y="1819"/>
              <a:ext cx="22" cy="11"/>
            </a:xfrm>
            <a:custGeom>
              <a:avLst/>
              <a:gdLst>
                <a:gd name="T0" fmla="*/ 0 w 29"/>
                <a:gd name="T1" fmla="*/ 19 h 19"/>
                <a:gd name="T2" fmla="*/ 15 w 29"/>
                <a:gd name="T3" fmla="*/ 9 h 19"/>
                <a:gd name="T4" fmla="*/ 29 w 29"/>
                <a:gd name="T5" fmla="*/ 0 h 19"/>
              </a:gdLst>
              <a:ahLst/>
              <a:cxnLst>
                <a:cxn ang="0">
                  <a:pos x="T0" y="T1"/>
                </a:cxn>
                <a:cxn ang="0">
                  <a:pos x="T2" y="T3"/>
                </a:cxn>
                <a:cxn ang="0">
                  <a:pos x="T4" y="T5"/>
                </a:cxn>
              </a:cxnLst>
              <a:rect l="0" t="0" r="r" b="b"/>
              <a:pathLst>
                <a:path w="29" h="19">
                  <a:moveTo>
                    <a:pt x="0" y="19"/>
                  </a:moveTo>
                  <a:lnTo>
                    <a:pt x="15" y="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63" name="Line 225"/>
            <p:cNvSpPr>
              <a:spLocks noChangeAspect="1" noChangeShapeType="1"/>
            </p:cNvSpPr>
            <p:nvPr/>
          </p:nvSpPr>
          <p:spPr bwMode="auto">
            <a:xfrm flipV="1">
              <a:off x="897"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64" name="Freeform 226"/>
            <p:cNvSpPr>
              <a:spLocks noChangeAspect="1"/>
            </p:cNvSpPr>
            <p:nvPr/>
          </p:nvSpPr>
          <p:spPr bwMode="auto">
            <a:xfrm>
              <a:off x="915" y="1797"/>
              <a:ext cx="22" cy="11"/>
            </a:xfrm>
            <a:custGeom>
              <a:avLst/>
              <a:gdLst>
                <a:gd name="T0" fmla="*/ 0 w 29"/>
                <a:gd name="T1" fmla="*/ 19 h 19"/>
                <a:gd name="T2" fmla="*/ 15 w 29"/>
                <a:gd name="T3" fmla="*/ 10 h 19"/>
                <a:gd name="T4" fmla="*/ 29 w 29"/>
                <a:gd name="T5" fmla="*/ 0 h 19"/>
              </a:gdLst>
              <a:ahLst/>
              <a:cxnLst>
                <a:cxn ang="0">
                  <a:pos x="T0" y="T1"/>
                </a:cxn>
                <a:cxn ang="0">
                  <a:pos x="T2" y="T3"/>
                </a:cxn>
                <a:cxn ang="0">
                  <a:pos x="T4" y="T5"/>
                </a:cxn>
              </a:cxnLst>
              <a:rect l="0" t="0" r="r" b="b"/>
              <a:pathLst>
                <a:path w="29" h="19">
                  <a:moveTo>
                    <a:pt x="0" y="19"/>
                  </a:moveTo>
                  <a:lnTo>
                    <a:pt x="15" y="1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65" name="Line 227"/>
            <p:cNvSpPr>
              <a:spLocks noChangeAspect="1" noChangeShapeType="1"/>
            </p:cNvSpPr>
            <p:nvPr/>
          </p:nvSpPr>
          <p:spPr bwMode="auto">
            <a:xfrm flipV="1">
              <a:off x="937"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66" name="Line 228"/>
            <p:cNvSpPr>
              <a:spLocks noChangeAspect="1" noChangeShapeType="1"/>
            </p:cNvSpPr>
            <p:nvPr/>
          </p:nvSpPr>
          <p:spPr bwMode="auto">
            <a:xfrm flipV="1">
              <a:off x="955"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67" name="Freeform 229"/>
            <p:cNvSpPr>
              <a:spLocks noChangeAspect="1"/>
            </p:cNvSpPr>
            <p:nvPr/>
          </p:nvSpPr>
          <p:spPr bwMode="auto">
            <a:xfrm>
              <a:off x="973" y="1757"/>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68" name="Line 230"/>
            <p:cNvSpPr>
              <a:spLocks noChangeAspect="1" noChangeShapeType="1"/>
            </p:cNvSpPr>
            <p:nvPr/>
          </p:nvSpPr>
          <p:spPr bwMode="auto">
            <a:xfrm flipV="1">
              <a:off x="995"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69" name="Freeform 231"/>
            <p:cNvSpPr>
              <a:spLocks noChangeAspect="1"/>
            </p:cNvSpPr>
            <p:nvPr/>
          </p:nvSpPr>
          <p:spPr bwMode="auto">
            <a:xfrm>
              <a:off x="1013" y="1725"/>
              <a:ext cx="21" cy="15"/>
            </a:xfrm>
            <a:custGeom>
              <a:avLst/>
              <a:gdLst>
                <a:gd name="T0" fmla="*/ 0 w 28"/>
                <a:gd name="T1" fmla="*/ 28 h 28"/>
                <a:gd name="T2" fmla="*/ 14 w 28"/>
                <a:gd name="T3" fmla="*/ 14 h 28"/>
                <a:gd name="T4" fmla="*/ 28 w 28"/>
                <a:gd name="T5" fmla="*/ 0 h 28"/>
              </a:gdLst>
              <a:ahLst/>
              <a:cxnLst>
                <a:cxn ang="0">
                  <a:pos x="T0" y="T1"/>
                </a:cxn>
                <a:cxn ang="0">
                  <a:pos x="T2" y="T3"/>
                </a:cxn>
                <a:cxn ang="0">
                  <a:pos x="T4" y="T5"/>
                </a:cxn>
              </a:cxnLst>
              <a:rect l="0" t="0" r="r" b="b"/>
              <a:pathLst>
                <a:path w="28" h="28">
                  <a:moveTo>
                    <a:pt x="0" y="28"/>
                  </a:moveTo>
                  <a:lnTo>
                    <a:pt x="14" y="1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70" name="Line 232"/>
            <p:cNvSpPr>
              <a:spLocks noChangeAspect="1" noChangeShapeType="1"/>
            </p:cNvSpPr>
            <p:nvPr/>
          </p:nvSpPr>
          <p:spPr bwMode="auto">
            <a:xfrm flipV="1">
              <a:off x="1034"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71" name="Freeform 233"/>
            <p:cNvSpPr>
              <a:spLocks noChangeAspect="1"/>
            </p:cNvSpPr>
            <p:nvPr/>
          </p:nvSpPr>
          <p:spPr bwMode="auto">
            <a:xfrm>
              <a:off x="1052" y="1686"/>
              <a:ext cx="21" cy="20"/>
            </a:xfrm>
            <a:custGeom>
              <a:avLst/>
              <a:gdLst>
                <a:gd name="T0" fmla="*/ 0 w 29"/>
                <a:gd name="T1" fmla="*/ 34 h 34"/>
                <a:gd name="T2" fmla="*/ 15 w 29"/>
                <a:gd name="T3" fmla="*/ 20 h 34"/>
                <a:gd name="T4" fmla="*/ 29 w 29"/>
                <a:gd name="T5" fmla="*/ 0 h 34"/>
              </a:gdLst>
              <a:ahLst/>
              <a:cxnLst>
                <a:cxn ang="0">
                  <a:pos x="T0" y="T1"/>
                </a:cxn>
                <a:cxn ang="0">
                  <a:pos x="T2" y="T3"/>
                </a:cxn>
                <a:cxn ang="0">
                  <a:pos x="T4" y="T5"/>
                </a:cxn>
              </a:cxnLst>
              <a:rect l="0" t="0" r="r" b="b"/>
              <a:pathLst>
                <a:path w="29" h="34">
                  <a:moveTo>
                    <a:pt x="0" y="34"/>
                  </a:moveTo>
                  <a:lnTo>
                    <a:pt x="15" y="2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72" name="Line 234"/>
            <p:cNvSpPr>
              <a:spLocks noChangeAspect="1" noChangeShapeType="1"/>
            </p:cNvSpPr>
            <p:nvPr/>
          </p:nvSpPr>
          <p:spPr bwMode="auto">
            <a:xfrm flipV="1">
              <a:off x="1073"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73" name="Line 235"/>
            <p:cNvSpPr>
              <a:spLocks noChangeAspect="1" noChangeShapeType="1"/>
            </p:cNvSpPr>
            <p:nvPr/>
          </p:nvSpPr>
          <p:spPr bwMode="auto">
            <a:xfrm flipV="1">
              <a:off x="1091"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74" name="Freeform 236"/>
            <p:cNvSpPr>
              <a:spLocks noChangeAspect="1"/>
            </p:cNvSpPr>
            <p:nvPr/>
          </p:nvSpPr>
          <p:spPr bwMode="auto">
            <a:xfrm>
              <a:off x="1109" y="1617"/>
              <a:ext cx="22" cy="24"/>
            </a:xfrm>
            <a:custGeom>
              <a:avLst/>
              <a:gdLst>
                <a:gd name="T0" fmla="*/ 0 w 29"/>
                <a:gd name="T1" fmla="*/ 43 h 43"/>
                <a:gd name="T2" fmla="*/ 15 w 29"/>
                <a:gd name="T3" fmla="*/ 19 h 43"/>
                <a:gd name="T4" fmla="*/ 29 w 29"/>
                <a:gd name="T5" fmla="*/ 0 h 43"/>
              </a:gdLst>
              <a:ahLst/>
              <a:cxnLst>
                <a:cxn ang="0">
                  <a:pos x="T0" y="T1"/>
                </a:cxn>
                <a:cxn ang="0">
                  <a:pos x="T2" y="T3"/>
                </a:cxn>
                <a:cxn ang="0">
                  <a:pos x="T4" y="T5"/>
                </a:cxn>
              </a:cxnLst>
              <a:rect l="0" t="0" r="r" b="b"/>
              <a:pathLst>
                <a:path w="29" h="43">
                  <a:moveTo>
                    <a:pt x="0" y="43"/>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75" name="Line 237"/>
            <p:cNvSpPr>
              <a:spLocks noChangeAspect="1" noChangeShapeType="1"/>
            </p:cNvSpPr>
            <p:nvPr/>
          </p:nvSpPr>
          <p:spPr bwMode="auto">
            <a:xfrm flipV="1">
              <a:off x="1131"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76" name="Freeform 238"/>
            <p:cNvSpPr>
              <a:spLocks noChangeAspect="1"/>
            </p:cNvSpPr>
            <p:nvPr/>
          </p:nvSpPr>
          <p:spPr bwMode="auto">
            <a:xfrm>
              <a:off x="1149" y="1566"/>
              <a:ext cx="22" cy="27"/>
            </a:xfrm>
            <a:custGeom>
              <a:avLst/>
              <a:gdLst>
                <a:gd name="T0" fmla="*/ 0 w 29"/>
                <a:gd name="T1" fmla="*/ 48 h 48"/>
                <a:gd name="T2" fmla="*/ 14 w 29"/>
                <a:gd name="T3" fmla="*/ 24 h 48"/>
                <a:gd name="T4" fmla="*/ 29 w 29"/>
                <a:gd name="T5" fmla="*/ 0 h 48"/>
              </a:gdLst>
              <a:ahLst/>
              <a:cxnLst>
                <a:cxn ang="0">
                  <a:pos x="T0" y="T1"/>
                </a:cxn>
                <a:cxn ang="0">
                  <a:pos x="T2" y="T3"/>
                </a:cxn>
                <a:cxn ang="0">
                  <a:pos x="T4" y="T5"/>
                </a:cxn>
              </a:cxnLst>
              <a:rect l="0" t="0" r="r" b="b"/>
              <a:pathLst>
                <a:path w="29" h="48">
                  <a:moveTo>
                    <a:pt x="0" y="48"/>
                  </a:moveTo>
                  <a:lnTo>
                    <a:pt x="14" y="2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77" name="Line 239"/>
            <p:cNvSpPr>
              <a:spLocks noChangeAspect="1" noChangeShapeType="1"/>
            </p:cNvSpPr>
            <p:nvPr/>
          </p:nvSpPr>
          <p:spPr bwMode="auto">
            <a:xfrm flipV="1">
              <a:off x="1171"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78" name="Freeform 240"/>
            <p:cNvSpPr>
              <a:spLocks noChangeAspect="1"/>
            </p:cNvSpPr>
            <p:nvPr/>
          </p:nvSpPr>
          <p:spPr bwMode="auto">
            <a:xfrm>
              <a:off x="1189" y="1506"/>
              <a:ext cx="22" cy="30"/>
            </a:xfrm>
            <a:custGeom>
              <a:avLst/>
              <a:gdLst>
                <a:gd name="T0" fmla="*/ 0 w 29"/>
                <a:gd name="T1" fmla="*/ 53 h 53"/>
                <a:gd name="T2" fmla="*/ 14 w 29"/>
                <a:gd name="T3" fmla="*/ 29 h 53"/>
                <a:gd name="T4" fmla="*/ 29 w 29"/>
                <a:gd name="T5" fmla="*/ 0 h 53"/>
              </a:gdLst>
              <a:ahLst/>
              <a:cxnLst>
                <a:cxn ang="0">
                  <a:pos x="T0" y="T1"/>
                </a:cxn>
                <a:cxn ang="0">
                  <a:pos x="T2" y="T3"/>
                </a:cxn>
                <a:cxn ang="0">
                  <a:pos x="T4" y="T5"/>
                </a:cxn>
              </a:cxnLst>
              <a:rect l="0" t="0" r="r" b="b"/>
              <a:pathLst>
                <a:path w="29" h="53">
                  <a:moveTo>
                    <a:pt x="0" y="53"/>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79" name="Line 241"/>
            <p:cNvSpPr>
              <a:spLocks noChangeAspect="1" noChangeShapeType="1"/>
            </p:cNvSpPr>
            <p:nvPr/>
          </p:nvSpPr>
          <p:spPr bwMode="auto">
            <a:xfrm flipV="1">
              <a:off x="1211"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80" name="Line 242"/>
            <p:cNvSpPr>
              <a:spLocks noChangeAspect="1" noChangeShapeType="1"/>
            </p:cNvSpPr>
            <p:nvPr/>
          </p:nvSpPr>
          <p:spPr bwMode="auto">
            <a:xfrm flipV="1">
              <a:off x="1228"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81" name="Freeform 243"/>
            <p:cNvSpPr>
              <a:spLocks noChangeAspect="1"/>
            </p:cNvSpPr>
            <p:nvPr/>
          </p:nvSpPr>
          <p:spPr bwMode="auto">
            <a:xfrm>
              <a:off x="1246" y="1409"/>
              <a:ext cx="22" cy="32"/>
            </a:xfrm>
            <a:custGeom>
              <a:avLst/>
              <a:gdLst>
                <a:gd name="T0" fmla="*/ 0 w 29"/>
                <a:gd name="T1" fmla="*/ 58 h 58"/>
                <a:gd name="T2" fmla="*/ 15 w 29"/>
                <a:gd name="T3" fmla="*/ 29 h 58"/>
                <a:gd name="T4" fmla="*/ 29 w 29"/>
                <a:gd name="T5" fmla="*/ 0 h 58"/>
              </a:gdLst>
              <a:ahLst/>
              <a:cxnLst>
                <a:cxn ang="0">
                  <a:pos x="T0" y="T1"/>
                </a:cxn>
                <a:cxn ang="0">
                  <a:pos x="T2" y="T3"/>
                </a:cxn>
                <a:cxn ang="0">
                  <a:pos x="T4" y="T5"/>
                </a:cxn>
              </a:cxnLst>
              <a:rect l="0" t="0" r="r" b="b"/>
              <a:pathLst>
                <a:path w="29" h="58">
                  <a:moveTo>
                    <a:pt x="0" y="58"/>
                  </a:moveTo>
                  <a:lnTo>
                    <a:pt x="15"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82" name="Line 244"/>
            <p:cNvSpPr>
              <a:spLocks noChangeAspect="1" noChangeShapeType="1"/>
            </p:cNvSpPr>
            <p:nvPr/>
          </p:nvSpPr>
          <p:spPr bwMode="auto">
            <a:xfrm flipV="1">
              <a:off x="1268"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83" name="Freeform 245"/>
            <p:cNvSpPr>
              <a:spLocks noChangeAspect="1"/>
            </p:cNvSpPr>
            <p:nvPr/>
          </p:nvSpPr>
          <p:spPr bwMode="auto">
            <a:xfrm>
              <a:off x="1286" y="1336"/>
              <a:ext cx="22" cy="38"/>
            </a:xfrm>
            <a:custGeom>
              <a:avLst/>
              <a:gdLst>
                <a:gd name="T0" fmla="*/ 0 w 29"/>
                <a:gd name="T1" fmla="*/ 67 h 67"/>
                <a:gd name="T2" fmla="*/ 15 w 29"/>
                <a:gd name="T3" fmla="*/ 33 h 67"/>
                <a:gd name="T4" fmla="*/ 29 w 29"/>
                <a:gd name="T5" fmla="*/ 0 h 67"/>
              </a:gdLst>
              <a:ahLst/>
              <a:cxnLst>
                <a:cxn ang="0">
                  <a:pos x="T0" y="T1"/>
                </a:cxn>
                <a:cxn ang="0">
                  <a:pos x="T2" y="T3"/>
                </a:cxn>
                <a:cxn ang="0">
                  <a:pos x="T4" y="T5"/>
                </a:cxn>
              </a:cxnLst>
              <a:rect l="0" t="0" r="r" b="b"/>
              <a:pathLst>
                <a:path w="29" h="67">
                  <a:moveTo>
                    <a:pt x="0" y="67"/>
                  </a:moveTo>
                  <a:lnTo>
                    <a:pt x="15" y="33"/>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84" name="Line 246"/>
            <p:cNvSpPr>
              <a:spLocks noChangeAspect="1" noChangeShapeType="1"/>
            </p:cNvSpPr>
            <p:nvPr/>
          </p:nvSpPr>
          <p:spPr bwMode="auto">
            <a:xfrm flipV="1">
              <a:off x="1308"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85" name="Line 247"/>
            <p:cNvSpPr>
              <a:spLocks noChangeAspect="1" noChangeShapeType="1"/>
            </p:cNvSpPr>
            <p:nvPr/>
          </p:nvSpPr>
          <p:spPr bwMode="auto">
            <a:xfrm flipV="1">
              <a:off x="1326"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86" name="Freeform 248"/>
            <p:cNvSpPr>
              <a:spLocks noChangeAspect="1"/>
            </p:cNvSpPr>
            <p:nvPr/>
          </p:nvSpPr>
          <p:spPr bwMode="auto">
            <a:xfrm>
              <a:off x="1344" y="1222"/>
              <a:ext cx="21"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87" name="Freeform 249"/>
            <p:cNvSpPr>
              <a:spLocks noChangeAspect="1"/>
            </p:cNvSpPr>
            <p:nvPr/>
          </p:nvSpPr>
          <p:spPr bwMode="auto">
            <a:xfrm>
              <a:off x="1365" y="1182"/>
              <a:ext cx="18" cy="40"/>
            </a:xfrm>
            <a:custGeom>
              <a:avLst/>
              <a:gdLst>
                <a:gd name="T0" fmla="*/ 0 w 24"/>
                <a:gd name="T1" fmla="*/ 72 h 72"/>
                <a:gd name="T2" fmla="*/ 9 w 24"/>
                <a:gd name="T3" fmla="*/ 34 h 72"/>
                <a:gd name="T4" fmla="*/ 24 w 24"/>
                <a:gd name="T5" fmla="*/ 0 h 72"/>
              </a:gdLst>
              <a:ahLst/>
              <a:cxnLst>
                <a:cxn ang="0">
                  <a:pos x="T0" y="T1"/>
                </a:cxn>
                <a:cxn ang="0">
                  <a:pos x="T2" y="T3"/>
                </a:cxn>
                <a:cxn ang="0">
                  <a:pos x="T4" y="T5"/>
                </a:cxn>
              </a:cxnLst>
              <a:rect l="0" t="0" r="r" b="b"/>
              <a:pathLst>
                <a:path w="24" h="72">
                  <a:moveTo>
                    <a:pt x="0" y="72"/>
                  </a:moveTo>
                  <a:lnTo>
                    <a:pt x="9" y="3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88" name="Freeform 250"/>
            <p:cNvSpPr>
              <a:spLocks noChangeAspect="1"/>
            </p:cNvSpPr>
            <p:nvPr/>
          </p:nvSpPr>
          <p:spPr bwMode="auto">
            <a:xfrm>
              <a:off x="1383" y="1144"/>
              <a:ext cx="22"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89" name="Line 251"/>
            <p:cNvSpPr>
              <a:spLocks noChangeAspect="1" noChangeShapeType="1"/>
            </p:cNvSpPr>
            <p:nvPr/>
          </p:nvSpPr>
          <p:spPr bwMode="auto">
            <a:xfrm flipV="1">
              <a:off x="1405"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90" name="Freeform 252"/>
            <p:cNvSpPr>
              <a:spLocks noChangeAspect="1"/>
            </p:cNvSpPr>
            <p:nvPr/>
          </p:nvSpPr>
          <p:spPr bwMode="auto">
            <a:xfrm>
              <a:off x="1423" y="1063"/>
              <a:ext cx="21" cy="41"/>
            </a:xfrm>
            <a:custGeom>
              <a:avLst/>
              <a:gdLst>
                <a:gd name="T0" fmla="*/ 0 w 28"/>
                <a:gd name="T1" fmla="*/ 72 h 72"/>
                <a:gd name="T2" fmla="*/ 14 w 28"/>
                <a:gd name="T3" fmla="*/ 34 h 72"/>
                <a:gd name="T4" fmla="*/ 28 w 28"/>
                <a:gd name="T5" fmla="*/ 0 h 72"/>
              </a:gdLst>
              <a:ahLst/>
              <a:cxnLst>
                <a:cxn ang="0">
                  <a:pos x="T0" y="T1"/>
                </a:cxn>
                <a:cxn ang="0">
                  <a:pos x="T2" y="T3"/>
                </a:cxn>
                <a:cxn ang="0">
                  <a:pos x="T4" y="T5"/>
                </a:cxn>
              </a:cxnLst>
              <a:rect l="0" t="0" r="r" b="b"/>
              <a:pathLst>
                <a:path w="28" h="72">
                  <a:moveTo>
                    <a:pt x="0" y="72"/>
                  </a:moveTo>
                  <a:lnTo>
                    <a:pt x="14" y="3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91" name="Line 253"/>
            <p:cNvSpPr>
              <a:spLocks noChangeAspect="1" noChangeShapeType="1"/>
            </p:cNvSpPr>
            <p:nvPr/>
          </p:nvSpPr>
          <p:spPr bwMode="auto">
            <a:xfrm flipV="1">
              <a:off x="1444"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92" name="Line 254"/>
            <p:cNvSpPr>
              <a:spLocks noChangeAspect="1" noChangeShapeType="1"/>
            </p:cNvSpPr>
            <p:nvPr/>
          </p:nvSpPr>
          <p:spPr bwMode="auto">
            <a:xfrm flipV="1">
              <a:off x="1462"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93" name="Freeform 255"/>
            <p:cNvSpPr>
              <a:spLocks noChangeAspect="1"/>
            </p:cNvSpPr>
            <p:nvPr/>
          </p:nvSpPr>
          <p:spPr bwMode="auto">
            <a:xfrm>
              <a:off x="1480" y="945"/>
              <a:ext cx="22" cy="40"/>
            </a:xfrm>
            <a:custGeom>
              <a:avLst/>
              <a:gdLst>
                <a:gd name="T0" fmla="*/ 0 w 29"/>
                <a:gd name="T1" fmla="*/ 72 h 72"/>
                <a:gd name="T2" fmla="*/ 15 w 29"/>
                <a:gd name="T3" fmla="*/ 34 h 72"/>
                <a:gd name="T4" fmla="*/ 29 w 29"/>
                <a:gd name="T5" fmla="*/ 0 h 72"/>
              </a:gdLst>
              <a:ahLst/>
              <a:cxnLst>
                <a:cxn ang="0">
                  <a:pos x="T0" y="T1"/>
                </a:cxn>
                <a:cxn ang="0">
                  <a:pos x="T2" y="T3"/>
                </a:cxn>
                <a:cxn ang="0">
                  <a:pos x="T4" y="T5"/>
                </a:cxn>
              </a:cxnLst>
              <a:rect l="0" t="0" r="r" b="b"/>
              <a:pathLst>
                <a:path w="29" h="72">
                  <a:moveTo>
                    <a:pt x="0" y="72"/>
                  </a:moveTo>
                  <a:lnTo>
                    <a:pt x="15"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94" name="Line 256"/>
            <p:cNvSpPr>
              <a:spLocks noChangeAspect="1" noChangeShapeType="1"/>
            </p:cNvSpPr>
            <p:nvPr/>
          </p:nvSpPr>
          <p:spPr bwMode="auto">
            <a:xfrm flipV="1">
              <a:off x="1502"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95" name="Freeform 257"/>
            <p:cNvSpPr>
              <a:spLocks noChangeAspect="1"/>
            </p:cNvSpPr>
            <p:nvPr/>
          </p:nvSpPr>
          <p:spPr bwMode="auto">
            <a:xfrm>
              <a:off x="1520" y="872"/>
              <a:ext cx="22" cy="35"/>
            </a:xfrm>
            <a:custGeom>
              <a:avLst/>
              <a:gdLst>
                <a:gd name="T0" fmla="*/ 0 w 29"/>
                <a:gd name="T1" fmla="*/ 62 h 62"/>
                <a:gd name="T2" fmla="*/ 14 w 29"/>
                <a:gd name="T3" fmla="*/ 28 h 62"/>
                <a:gd name="T4" fmla="*/ 29 w 29"/>
                <a:gd name="T5" fmla="*/ 0 h 62"/>
              </a:gdLst>
              <a:ahLst/>
              <a:cxnLst>
                <a:cxn ang="0">
                  <a:pos x="T0" y="T1"/>
                </a:cxn>
                <a:cxn ang="0">
                  <a:pos x="T2" y="T3"/>
                </a:cxn>
                <a:cxn ang="0">
                  <a:pos x="T4" y="T5"/>
                </a:cxn>
              </a:cxnLst>
              <a:rect l="0" t="0" r="r" b="b"/>
              <a:pathLst>
                <a:path w="29" h="62">
                  <a:moveTo>
                    <a:pt x="0" y="62"/>
                  </a:moveTo>
                  <a:lnTo>
                    <a:pt x="14" y="28"/>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96" name="Line 258"/>
            <p:cNvSpPr>
              <a:spLocks noChangeAspect="1" noChangeShapeType="1"/>
            </p:cNvSpPr>
            <p:nvPr/>
          </p:nvSpPr>
          <p:spPr bwMode="auto">
            <a:xfrm flipV="1">
              <a:off x="1542"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97" name="Line 259"/>
            <p:cNvSpPr>
              <a:spLocks noChangeAspect="1" noChangeShapeType="1"/>
            </p:cNvSpPr>
            <p:nvPr/>
          </p:nvSpPr>
          <p:spPr bwMode="auto">
            <a:xfrm flipV="1">
              <a:off x="1560"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98" name="Freeform 260"/>
            <p:cNvSpPr>
              <a:spLocks noChangeAspect="1"/>
            </p:cNvSpPr>
            <p:nvPr/>
          </p:nvSpPr>
          <p:spPr bwMode="auto">
            <a:xfrm>
              <a:off x="1578" y="769"/>
              <a:ext cx="22" cy="33"/>
            </a:xfrm>
            <a:custGeom>
              <a:avLst/>
              <a:gdLst>
                <a:gd name="T0" fmla="*/ 0 w 29"/>
                <a:gd name="T1" fmla="*/ 58 h 58"/>
                <a:gd name="T2" fmla="*/ 14 w 29"/>
                <a:gd name="T3" fmla="*/ 29 h 58"/>
                <a:gd name="T4" fmla="*/ 29 w 29"/>
                <a:gd name="T5" fmla="*/ 0 h 58"/>
              </a:gdLst>
              <a:ahLst/>
              <a:cxnLst>
                <a:cxn ang="0">
                  <a:pos x="T0" y="T1"/>
                </a:cxn>
                <a:cxn ang="0">
                  <a:pos x="T2" y="T3"/>
                </a:cxn>
                <a:cxn ang="0">
                  <a:pos x="T4" y="T5"/>
                </a:cxn>
              </a:cxnLst>
              <a:rect l="0" t="0" r="r" b="b"/>
              <a:pathLst>
                <a:path w="29" h="58">
                  <a:moveTo>
                    <a:pt x="0" y="58"/>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99" name="Line 261"/>
            <p:cNvSpPr>
              <a:spLocks noChangeAspect="1" noChangeShapeType="1"/>
            </p:cNvSpPr>
            <p:nvPr/>
          </p:nvSpPr>
          <p:spPr bwMode="auto">
            <a:xfrm flipV="1">
              <a:off x="1600"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00" name="Freeform 262"/>
            <p:cNvSpPr>
              <a:spLocks noChangeAspect="1"/>
            </p:cNvSpPr>
            <p:nvPr/>
          </p:nvSpPr>
          <p:spPr bwMode="auto">
            <a:xfrm>
              <a:off x="1618" y="712"/>
              <a:ext cx="21" cy="27"/>
            </a:xfrm>
            <a:custGeom>
              <a:avLst/>
              <a:gdLst>
                <a:gd name="T0" fmla="*/ 0 w 28"/>
                <a:gd name="T1" fmla="*/ 48 h 48"/>
                <a:gd name="T2" fmla="*/ 14 w 28"/>
                <a:gd name="T3" fmla="*/ 24 h 48"/>
                <a:gd name="T4" fmla="*/ 28 w 28"/>
                <a:gd name="T5" fmla="*/ 0 h 48"/>
              </a:gdLst>
              <a:ahLst/>
              <a:cxnLst>
                <a:cxn ang="0">
                  <a:pos x="T0" y="T1"/>
                </a:cxn>
                <a:cxn ang="0">
                  <a:pos x="T2" y="T3"/>
                </a:cxn>
                <a:cxn ang="0">
                  <a:pos x="T4" y="T5"/>
                </a:cxn>
              </a:cxnLst>
              <a:rect l="0" t="0" r="r" b="b"/>
              <a:pathLst>
                <a:path w="28" h="48">
                  <a:moveTo>
                    <a:pt x="0" y="48"/>
                  </a:moveTo>
                  <a:lnTo>
                    <a:pt x="14" y="2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01" name="Freeform 263"/>
            <p:cNvSpPr>
              <a:spLocks noChangeAspect="1"/>
            </p:cNvSpPr>
            <p:nvPr/>
          </p:nvSpPr>
          <p:spPr bwMode="auto">
            <a:xfrm>
              <a:off x="1639" y="686"/>
              <a:ext cx="18" cy="26"/>
            </a:xfrm>
            <a:custGeom>
              <a:avLst/>
              <a:gdLst>
                <a:gd name="T0" fmla="*/ 0 w 24"/>
                <a:gd name="T1" fmla="*/ 47 h 47"/>
                <a:gd name="T2" fmla="*/ 10 w 24"/>
                <a:gd name="T3" fmla="*/ 24 h 47"/>
                <a:gd name="T4" fmla="*/ 24 w 24"/>
                <a:gd name="T5" fmla="*/ 0 h 47"/>
              </a:gdLst>
              <a:ahLst/>
              <a:cxnLst>
                <a:cxn ang="0">
                  <a:pos x="T0" y="T1"/>
                </a:cxn>
                <a:cxn ang="0">
                  <a:pos x="T2" y="T3"/>
                </a:cxn>
                <a:cxn ang="0">
                  <a:pos x="T4" y="T5"/>
                </a:cxn>
              </a:cxnLst>
              <a:rect l="0" t="0" r="r" b="b"/>
              <a:pathLst>
                <a:path w="24" h="47">
                  <a:moveTo>
                    <a:pt x="0" y="47"/>
                  </a:moveTo>
                  <a:lnTo>
                    <a:pt x="10" y="2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02" name="Freeform 264"/>
            <p:cNvSpPr>
              <a:spLocks noChangeAspect="1"/>
            </p:cNvSpPr>
            <p:nvPr/>
          </p:nvSpPr>
          <p:spPr bwMode="auto">
            <a:xfrm>
              <a:off x="1657" y="664"/>
              <a:ext cx="21" cy="22"/>
            </a:xfrm>
            <a:custGeom>
              <a:avLst/>
              <a:gdLst>
                <a:gd name="T0" fmla="*/ 0 w 29"/>
                <a:gd name="T1" fmla="*/ 39 h 39"/>
                <a:gd name="T2" fmla="*/ 15 w 29"/>
                <a:gd name="T3" fmla="*/ 19 h 39"/>
                <a:gd name="T4" fmla="*/ 29 w 29"/>
                <a:gd name="T5" fmla="*/ 0 h 39"/>
              </a:gdLst>
              <a:ahLst/>
              <a:cxnLst>
                <a:cxn ang="0">
                  <a:pos x="T0" y="T1"/>
                </a:cxn>
                <a:cxn ang="0">
                  <a:pos x="T2" y="T3"/>
                </a:cxn>
                <a:cxn ang="0">
                  <a:pos x="T4" y="T5"/>
                </a:cxn>
              </a:cxnLst>
              <a:rect l="0" t="0" r="r" b="b"/>
              <a:pathLst>
                <a:path w="29" h="39">
                  <a:moveTo>
                    <a:pt x="0" y="39"/>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03" name="Freeform 265"/>
            <p:cNvSpPr>
              <a:spLocks noChangeAspect="1"/>
            </p:cNvSpPr>
            <p:nvPr/>
          </p:nvSpPr>
          <p:spPr bwMode="auto">
            <a:xfrm>
              <a:off x="1678" y="643"/>
              <a:ext cx="18" cy="21"/>
            </a:xfrm>
            <a:custGeom>
              <a:avLst/>
              <a:gdLst>
                <a:gd name="T0" fmla="*/ 0 w 24"/>
                <a:gd name="T1" fmla="*/ 38 h 38"/>
                <a:gd name="T2" fmla="*/ 15 w 24"/>
                <a:gd name="T3" fmla="*/ 19 h 38"/>
                <a:gd name="T4" fmla="*/ 24 w 24"/>
                <a:gd name="T5" fmla="*/ 0 h 38"/>
              </a:gdLst>
              <a:ahLst/>
              <a:cxnLst>
                <a:cxn ang="0">
                  <a:pos x="T0" y="T1"/>
                </a:cxn>
                <a:cxn ang="0">
                  <a:pos x="T2" y="T3"/>
                </a:cxn>
                <a:cxn ang="0">
                  <a:pos x="T4" y="T5"/>
                </a:cxn>
              </a:cxnLst>
              <a:rect l="0" t="0" r="r" b="b"/>
              <a:pathLst>
                <a:path w="24" h="38">
                  <a:moveTo>
                    <a:pt x="0" y="38"/>
                  </a:moveTo>
                  <a:lnTo>
                    <a:pt x="15" y="19"/>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04" name="Freeform 266"/>
            <p:cNvSpPr>
              <a:spLocks noChangeAspect="1"/>
            </p:cNvSpPr>
            <p:nvPr/>
          </p:nvSpPr>
          <p:spPr bwMode="auto">
            <a:xfrm>
              <a:off x="1696" y="626"/>
              <a:ext cx="18" cy="17"/>
            </a:xfrm>
            <a:custGeom>
              <a:avLst/>
              <a:gdLst>
                <a:gd name="T0" fmla="*/ 0 w 24"/>
                <a:gd name="T1" fmla="*/ 29 h 29"/>
                <a:gd name="T2" fmla="*/ 10 w 24"/>
                <a:gd name="T3" fmla="*/ 14 h 29"/>
                <a:gd name="T4" fmla="*/ 24 w 24"/>
                <a:gd name="T5" fmla="*/ 0 h 29"/>
              </a:gdLst>
              <a:ahLst/>
              <a:cxnLst>
                <a:cxn ang="0">
                  <a:pos x="T0" y="T1"/>
                </a:cxn>
                <a:cxn ang="0">
                  <a:pos x="T2" y="T3"/>
                </a:cxn>
                <a:cxn ang="0">
                  <a:pos x="T4" y="T5"/>
                </a:cxn>
              </a:cxnLst>
              <a:rect l="0" t="0" r="r" b="b"/>
              <a:pathLst>
                <a:path w="24" h="29">
                  <a:moveTo>
                    <a:pt x="0" y="29"/>
                  </a:moveTo>
                  <a:lnTo>
                    <a:pt x="10" y="1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05" name="Freeform 267"/>
            <p:cNvSpPr>
              <a:spLocks noChangeAspect="1"/>
            </p:cNvSpPr>
            <p:nvPr/>
          </p:nvSpPr>
          <p:spPr bwMode="auto">
            <a:xfrm>
              <a:off x="1714" y="610"/>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06" name="Line 268"/>
            <p:cNvSpPr>
              <a:spLocks noChangeAspect="1" noChangeShapeType="1"/>
            </p:cNvSpPr>
            <p:nvPr/>
          </p:nvSpPr>
          <p:spPr bwMode="auto">
            <a:xfrm flipV="1">
              <a:off x="1736"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07" name="Freeform 269"/>
            <p:cNvSpPr>
              <a:spLocks noChangeAspect="1"/>
            </p:cNvSpPr>
            <p:nvPr/>
          </p:nvSpPr>
          <p:spPr bwMode="auto">
            <a:xfrm>
              <a:off x="1754" y="591"/>
              <a:ext cx="22" cy="8"/>
            </a:xfrm>
            <a:custGeom>
              <a:avLst/>
              <a:gdLst>
                <a:gd name="T0" fmla="*/ 0 w 29"/>
                <a:gd name="T1" fmla="*/ 14 h 14"/>
                <a:gd name="T2" fmla="*/ 14 w 29"/>
                <a:gd name="T3" fmla="*/ 4 h 14"/>
                <a:gd name="T4" fmla="*/ 29 w 29"/>
                <a:gd name="T5" fmla="*/ 0 h 14"/>
              </a:gdLst>
              <a:ahLst/>
              <a:cxnLst>
                <a:cxn ang="0">
                  <a:pos x="T0" y="T1"/>
                </a:cxn>
                <a:cxn ang="0">
                  <a:pos x="T2" y="T3"/>
                </a:cxn>
                <a:cxn ang="0">
                  <a:pos x="T4" y="T5"/>
                </a:cxn>
              </a:cxnLst>
              <a:rect l="0" t="0" r="r" b="b"/>
              <a:pathLst>
                <a:path w="29" h="14">
                  <a:moveTo>
                    <a:pt x="0" y="14"/>
                  </a:moveTo>
                  <a:lnTo>
                    <a:pt x="14" y="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08" name="Freeform 270"/>
            <p:cNvSpPr>
              <a:spLocks noChangeAspect="1"/>
            </p:cNvSpPr>
            <p:nvPr/>
          </p:nvSpPr>
          <p:spPr bwMode="auto">
            <a:xfrm>
              <a:off x="1776" y="586"/>
              <a:ext cx="18" cy="5"/>
            </a:xfrm>
            <a:custGeom>
              <a:avLst/>
              <a:gdLst>
                <a:gd name="T0" fmla="*/ 0 w 24"/>
                <a:gd name="T1" fmla="*/ 10 h 10"/>
                <a:gd name="T2" fmla="*/ 14 w 24"/>
                <a:gd name="T3" fmla="*/ 5 h 10"/>
                <a:gd name="T4" fmla="*/ 24 w 24"/>
                <a:gd name="T5" fmla="*/ 0 h 10"/>
              </a:gdLst>
              <a:ahLst/>
              <a:cxnLst>
                <a:cxn ang="0">
                  <a:pos x="T0" y="T1"/>
                </a:cxn>
                <a:cxn ang="0">
                  <a:pos x="T2" y="T3"/>
                </a:cxn>
                <a:cxn ang="0">
                  <a:pos x="T4" y="T5"/>
                </a:cxn>
              </a:cxnLst>
              <a:rect l="0" t="0" r="r" b="b"/>
              <a:pathLst>
                <a:path w="24" h="10">
                  <a:moveTo>
                    <a:pt x="0" y="10"/>
                  </a:moveTo>
                  <a:lnTo>
                    <a:pt x="14" y="5"/>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09" name="Freeform 271"/>
            <p:cNvSpPr>
              <a:spLocks noChangeAspect="1"/>
            </p:cNvSpPr>
            <p:nvPr/>
          </p:nvSpPr>
          <p:spPr bwMode="auto">
            <a:xfrm>
              <a:off x="1794" y="586"/>
              <a:ext cx="18" cy="0"/>
            </a:xfrm>
            <a:custGeom>
              <a:avLst/>
              <a:gdLst>
                <a:gd name="T0" fmla="*/ 0 w 24"/>
                <a:gd name="T1" fmla="*/ 9 w 24"/>
                <a:gd name="T2" fmla="*/ 24 w 24"/>
              </a:gdLst>
              <a:ahLst/>
              <a:cxnLst>
                <a:cxn ang="0">
                  <a:pos x="T0" y="0"/>
                </a:cxn>
                <a:cxn ang="0">
                  <a:pos x="T1" y="0"/>
                </a:cxn>
                <a:cxn ang="0">
                  <a:pos x="T2" y="0"/>
                </a:cxn>
              </a:cxnLst>
              <a:rect l="0" t="0" r="r" b="b"/>
              <a:pathLst>
                <a:path w="24">
                  <a:moveTo>
                    <a:pt x="0" y="0"/>
                  </a:moveTo>
                  <a:lnTo>
                    <a:pt x="9"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10" name="Freeform 272"/>
            <p:cNvSpPr>
              <a:spLocks noChangeAspect="1"/>
            </p:cNvSpPr>
            <p:nvPr/>
          </p:nvSpPr>
          <p:spPr bwMode="auto">
            <a:xfrm>
              <a:off x="1812" y="586"/>
              <a:ext cx="21" cy="0"/>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11" name="Freeform 273"/>
            <p:cNvSpPr>
              <a:spLocks noChangeAspect="1"/>
            </p:cNvSpPr>
            <p:nvPr/>
          </p:nvSpPr>
          <p:spPr bwMode="auto">
            <a:xfrm>
              <a:off x="1833" y="586"/>
              <a:ext cx="18" cy="5"/>
            </a:xfrm>
            <a:custGeom>
              <a:avLst/>
              <a:gdLst>
                <a:gd name="T0" fmla="*/ 0 w 24"/>
                <a:gd name="T1" fmla="*/ 0 h 10"/>
                <a:gd name="T2" fmla="*/ 10 w 24"/>
                <a:gd name="T3" fmla="*/ 5 h 10"/>
                <a:gd name="T4" fmla="*/ 24 w 24"/>
                <a:gd name="T5" fmla="*/ 10 h 10"/>
              </a:gdLst>
              <a:ahLst/>
              <a:cxnLst>
                <a:cxn ang="0">
                  <a:pos x="T0" y="T1"/>
                </a:cxn>
                <a:cxn ang="0">
                  <a:pos x="T2" y="T3"/>
                </a:cxn>
                <a:cxn ang="0">
                  <a:pos x="T4" y="T5"/>
                </a:cxn>
              </a:cxnLst>
              <a:rect l="0" t="0" r="r" b="b"/>
              <a:pathLst>
                <a:path w="24" h="10">
                  <a:moveTo>
                    <a:pt x="0" y="0"/>
                  </a:moveTo>
                  <a:lnTo>
                    <a:pt x="10" y="5"/>
                  </a:lnTo>
                  <a:lnTo>
                    <a:pt x="24"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12" name="Freeform 274"/>
            <p:cNvSpPr>
              <a:spLocks noChangeAspect="1"/>
            </p:cNvSpPr>
            <p:nvPr/>
          </p:nvSpPr>
          <p:spPr bwMode="auto">
            <a:xfrm>
              <a:off x="1851" y="591"/>
              <a:ext cx="22" cy="8"/>
            </a:xfrm>
            <a:custGeom>
              <a:avLst/>
              <a:gdLst>
                <a:gd name="T0" fmla="*/ 0 w 29"/>
                <a:gd name="T1" fmla="*/ 0 h 14"/>
                <a:gd name="T2" fmla="*/ 15 w 29"/>
                <a:gd name="T3" fmla="*/ 4 h 14"/>
                <a:gd name="T4" fmla="*/ 29 w 29"/>
                <a:gd name="T5" fmla="*/ 14 h 14"/>
              </a:gdLst>
              <a:ahLst/>
              <a:cxnLst>
                <a:cxn ang="0">
                  <a:pos x="T0" y="T1"/>
                </a:cxn>
                <a:cxn ang="0">
                  <a:pos x="T2" y="T3"/>
                </a:cxn>
                <a:cxn ang="0">
                  <a:pos x="T4" y="T5"/>
                </a:cxn>
              </a:cxnLst>
              <a:rect l="0" t="0" r="r" b="b"/>
              <a:pathLst>
                <a:path w="29" h="14">
                  <a:moveTo>
                    <a:pt x="0" y="0"/>
                  </a:moveTo>
                  <a:lnTo>
                    <a:pt x="15" y="4"/>
                  </a:lnTo>
                  <a:lnTo>
                    <a:pt x="29" y="1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13" name="Line 275"/>
            <p:cNvSpPr>
              <a:spLocks noChangeAspect="1" noChangeShapeType="1"/>
            </p:cNvSpPr>
            <p:nvPr/>
          </p:nvSpPr>
          <p:spPr bwMode="auto">
            <a:xfrm>
              <a:off x="1873"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14" name="Freeform 276"/>
            <p:cNvSpPr>
              <a:spLocks noChangeAspect="1"/>
            </p:cNvSpPr>
            <p:nvPr/>
          </p:nvSpPr>
          <p:spPr bwMode="auto">
            <a:xfrm>
              <a:off x="1891" y="610"/>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15" name="Freeform 277"/>
            <p:cNvSpPr>
              <a:spLocks noChangeAspect="1"/>
            </p:cNvSpPr>
            <p:nvPr/>
          </p:nvSpPr>
          <p:spPr bwMode="auto">
            <a:xfrm>
              <a:off x="1913" y="626"/>
              <a:ext cx="18" cy="17"/>
            </a:xfrm>
            <a:custGeom>
              <a:avLst/>
              <a:gdLst>
                <a:gd name="T0" fmla="*/ 0 w 24"/>
                <a:gd name="T1" fmla="*/ 0 h 29"/>
                <a:gd name="T2" fmla="*/ 14 w 24"/>
                <a:gd name="T3" fmla="*/ 14 h 29"/>
                <a:gd name="T4" fmla="*/ 24 w 24"/>
                <a:gd name="T5" fmla="*/ 29 h 29"/>
              </a:gdLst>
              <a:ahLst/>
              <a:cxnLst>
                <a:cxn ang="0">
                  <a:pos x="T0" y="T1"/>
                </a:cxn>
                <a:cxn ang="0">
                  <a:pos x="T2" y="T3"/>
                </a:cxn>
                <a:cxn ang="0">
                  <a:pos x="T4" y="T5"/>
                </a:cxn>
              </a:cxnLst>
              <a:rect l="0" t="0" r="r" b="b"/>
              <a:pathLst>
                <a:path w="24" h="29">
                  <a:moveTo>
                    <a:pt x="0" y="0"/>
                  </a:moveTo>
                  <a:lnTo>
                    <a:pt x="14" y="14"/>
                  </a:lnTo>
                  <a:lnTo>
                    <a:pt x="24"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16" name="Freeform 278"/>
            <p:cNvSpPr>
              <a:spLocks noChangeAspect="1"/>
            </p:cNvSpPr>
            <p:nvPr/>
          </p:nvSpPr>
          <p:spPr bwMode="auto">
            <a:xfrm>
              <a:off x="1931" y="643"/>
              <a:ext cx="18" cy="21"/>
            </a:xfrm>
            <a:custGeom>
              <a:avLst/>
              <a:gdLst>
                <a:gd name="T0" fmla="*/ 0 w 24"/>
                <a:gd name="T1" fmla="*/ 0 h 38"/>
                <a:gd name="T2" fmla="*/ 9 w 24"/>
                <a:gd name="T3" fmla="*/ 19 h 38"/>
                <a:gd name="T4" fmla="*/ 24 w 24"/>
                <a:gd name="T5" fmla="*/ 38 h 38"/>
              </a:gdLst>
              <a:ahLst/>
              <a:cxnLst>
                <a:cxn ang="0">
                  <a:pos x="T0" y="T1"/>
                </a:cxn>
                <a:cxn ang="0">
                  <a:pos x="T2" y="T3"/>
                </a:cxn>
                <a:cxn ang="0">
                  <a:pos x="T4" y="T5"/>
                </a:cxn>
              </a:cxnLst>
              <a:rect l="0" t="0" r="r" b="b"/>
              <a:pathLst>
                <a:path w="24" h="38">
                  <a:moveTo>
                    <a:pt x="0" y="0"/>
                  </a:moveTo>
                  <a:lnTo>
                    <a:pt x="9" y="19"/>
                  </a:lnTo>
                  <a:lnTo>
                    <a:pt x="24" y="3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17" name="Freeform 279"/>
            <p:cNvSpPr>
              <a:spLocks noChangeAspect="1"/>
            </p:cNvSpPr>
            <p:nvPr/>
          </p:nvSpPr>
          <p:spPr bwMode="auto">
            <a:xfrm>
              <a:off x="1949" y="664"/>
              <a:ext cx="21" cy="22"/>
            </a:xfrm>
            <a:custGeom>
              <a:avLst/>
              <a:gdLst>
                <a:gd name="T0" fmla="*/ 0 w 29"/>
                <a:gd name="T1" fmla="*/ 0 h 39"/>
                <a:gd name="T2" fmla="*/ 14 w 29"/>
                <a:gd name="T3" fmla="*/ 19 h 39"/>
                <a:gd name="T4" fmla="*/ 29 w 29"/>
                <a:gd name="T5" fmla="*/ 39 h 39"/>
              </a:gdLst>
              <a:ahLst/>
              <a:cxnLst>
                <a:cxn ang="0">
                  <a:pos x="T0" y="T1"/>
                </a:cxn>
                <a:cxn ang="0">
                  <a:pos x="T2" y="T3"/>
                </a:cxn>
                <a:cxn ang="0">
                  <a:pos x="T4" y="T5"/>
                </a:cxn>
              </a:cxnLst>
              <a:rect l="0" t="0" r="r" b="b"/>
              <a:pathLst>
                <a:path w="29" h="39">
                  <a:moveTo>
                    <a:pt x="0" y="0"/>
                  </a:moveTo>
                  <a:lnTo>
                    <a:pt x="14" y="19"/>
                  </a:lnTo>
                  <a:lnTo>
                    <a:pt x="29" y="3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18" name="Freeform 280"/>
            <p:cNvSpPr>
              <a:spLocks noChangeAspect="1"/>
            </p:cNvSpPr>
            <p:nvPr/>
          </p:nvSpPr>
          <p:spPr bwMode="auto">
            <a:xfrm>
              <a:off x="1970" y="686"/>
              <a:ext cx="18" cy="26"/>
            </a:xfrm>
            <a:custGeom>
              <a:avLst/>
              <a:gdLst>
                <a:gd name="T0" fmla="*/ 0 w 24"/>
                <a:gd name="T1" fmla="*/ 0 h 47"/>
                <a:gd name="T2" fmla="*/ 9 w 24"/>
                <a:gd name="T3" fmla="*/ 24 h 47"/>
                <a:gd name="T4" fmla="*/ 24 w 24"/>
                <a:gd name="T5" fmla="*/ 47 h 47"/>
              </a:gdLst>
              <a:ahLst/>
              <a:cxnLst>
                <a:cxn ang="0">
                  <a:pos x="T0" y="T1"/>
                </a:cxn>
                <a:cxn ang="0">
                  <a:pos x="T2" y="T3"/>
                </a:cxn>
                <a:cxn ang="0">
                  <a:pos x="T4" y="T5"/>
                </a:cxn>
              </a:cxnLst>
              <a:rect l="0" t="0" r="r" b="b"/>
              <a:pathLst>
                <a:path w="24" h="47">
                  <a:moveTo>
                    <a:pt x="0" y="0"/>
                  </a:moveTo>
                  <a:lnTo>
                    <a:pt x="9" y="24"/>
                  </a:lnTo>
                  <a:lnTo>
                    <a:pt x="24" y="4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19" name="Freeform 281"/>
            <p:cNvSpPr>
              <a:spLocks noChangeAspect="1"/>
            </p:cNvSpPr>
            <p:nvPr/>
          </p:nvSpPr>
          <p:spPr bwMode="auto">
            <a:xfrm>
              <a:off x="1988" y="712"/>
              <a:ext cx="21" cy="27"/>
            </a:xfrm>
            <a:custGeom>
              <a:avLst/>
              <a:gdLst>
                <a:gd name="T0" fmla="*/ 0 w 28"/>
                <a:gd name="T1" fmla="*/ 0 h 48"/>
                <a:gd name="T2" fmla="*/ 14 w 28"/>
                <a:gd name="T3" fmla="*/ 24 h 48"/>
                <a:gd name="T4" fmla="*/ 28 w 28"/>
                <a:gd name="T5" fmla="*/ 48 h 48"/>
              </a:gdLst>
              <a:ahLst/>
              <a:cxnLst>
                <a:cxn ang="0">
                  <a:pos x="T0" y="T1"/>
                </a:cxn>
                <a:cxn ang="0">
                  <a:pos x="T2" y="T3"/>
                </a:cxn>
                <a:cxn ang="0">
                  <a:pos x="T4" y="T5"/>
                </a:cxn>
              </a:cxnLst>
              <a:rect l="0" t="0" r="r" b="b"/>
              <a:pathLst>
                <a:path w="28" h="48">
                  <a:moveTo>
                    <a:pt x="0" y="0"/>
                  </a:moveTo>
                  <a:lnTo>
                    <a:pt x="14" y="24"/>
                  </a:lnTo>
                  <a:lnTo>
                    <a:pt x="28"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20" name="Line 282"/>
            <p:cNvSpPr>
              <a:spLocks noChangeAspect="1" noChangeShapeType="1"/>
            </p:cNvSpPr>
            <p:nvPr/>
          </p:nvSpPr>
          <p:spPr bwMode="auto">
            <a:xfrm>
              <a:off x="2009"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21" name="Freeform 283"/>
            <p:cNvSpPr>
              <a:spLocks noChangeAspect="1"/>
            </p:cNvSpPr>
            <p:nvPr/>
          </p:nvSpPr>
          <p:spPr bwMode="auto">
            <a:xfrm>
              <a:off x="2027" y="769"/>
              <a:ext cx="22" cy="33"/>
            </a:xfrm>
            <a:custGeom>
              <a:avLst/>
              <a:gdLst>
                <a:gd name="T0" fmla="*/ 0 w 29"/>
                <a:gd name="T1" fmla="*/ 0 h 58"/>
                <a:gd name="T2" fmla="*/ 15 w 29"/>
                <a:gd name="T3" fmla="*/ 29 h 58"/>
                <a:gd name="T4" fmla="*/ 29 w 29"/>
                <a:gd name="T5" fmla="*/ 58 h 58"/>
              </a:gdLst>
              <a:ahLst/>
              <a:cxnLst>
                <a:cxn ang="0">
                  <a:pos x="T0" y="T1"/>
                </a:cxn>
                <a:cxn ang="0">
                  <a:pos x="T2" y="T3"/>
                </a:cxn>
                <a:cxn ang="0">
                  <a:pos x="T4" y="T5"/>
                </a:cxn>
              </a:cxnLst>
              <a:rect l="0" t="0" r="r" b="b"/>
              <a:pathLst>
                <a:path w="29" h="58">
                  <a:moveTo>
                    <a:pt x="0" y="0"/>
                  </a:moveTo>
                  <a:lnTo>
                    <a:pt x="15"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22" name="Line 284"/>
            <p:cNvSpPr>
              <a:spLocks noChangeAspect="1" noChangeShapeType="1"/>
            </p:cNvSpPr>
            <p:nvPr/>
          </p:nvSpPr>
          <p:spPr bwMode="auto">
            <a:xfrm>
              <a:off x="2049"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23" name="Line 285"/>
            <p:cNvSpPr>
              <a:spLocks noChangeAspect="1" noChangeShapeType="1"/>
            </p:cNvSpPr>
            <p:nvPr/>
          </p:nvSpPr>
          <p:spPr bwMode="auto">
            <a:xfrm>
              <a:off x="2067"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24" name="Freeform 286"/>
            <p:cNvSpPr>
              <a:spLocks noChangeAspect="1"/>
            </p:cNvSpPr>
            <p:nvPr/>
          </p:nvSpPr>
          <p:spPr bwMode="auto">
            <a:xfrm>
              <a:off x="2085" y="872"/>
              <a:ext cx="22" cy="35"/>
            </a:xfrm>
            <a:custGeom>
              <a:avLst/>
              <a:gdLst>
                <a:gd name="T0" fmla="*/ 0 w 29"/>
                <a:gd name="T1" fmla="*/ 0 h 62"/>
                <a:gd name="T2" fmla="*/ 15 w 29"/>
                <a:gd name="T3" fmla="*/ 28 h 62"/>
                <a:gd name="T4" fmla="*/ 29 w 29"/>
                <a:gd name="T5" fmla="*/ 62 h 62"/>
              </a:gdLst>
              <a:ahLst/>
              <a:cxnLst>
                <a:cxn ang="0">
                  <a:pos x="T0" y="T1"/>
                </a:cxn>
                <a:cxn ang="0">
                  <a:pos x="T2" y="T3"/>
                </a:cxn>
                <a:cxn ang="0">
                  <a:pos x="T4" y="T5"/>
                </a:cxn>
              </a:cxnLst>
              <a:rect l="0" t="0" r="r" b="b"/>
              <a:pathLst>
                <a:path w="29" h="62">
                  <a:moveTo>
                    <a:pt x="0" y="0"/>
                  </a:moveTo>
                  <a:lnTo>
                    <a:pt x="15" y="28"/>
                  </a:lnTo>
                  <a:lnTo>
                    <a:pt x="29" y="6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25" name="Line 287"/>
            <p:cNvSpPr>
              <a:spLocks noChangeAspect="1" noChangeShapeType="1"/>
            </p:cNvSpPr>
            <p:nvPr/>
          </p:nvSpPr>
          <p:spPr bwMode="auto">
            <a:xfrm>
              <a:off x="2107"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26" name="Freeform 288"/>
            <p:cNvSpPr>
              <a:spLocks noChangeAspect="1"/>
            </p:cNvSpPr>
            <p:nvPr/>
          </p:nvSpPr>
          <p:spPr bwMode="auto">
            <a:xfrm>
              <a:off x="2125" y="945"/>
              <a:ext cx="22" cy="40"/>
            </a:xfrm>
            <a:custGeom>
              <a:avLst/>
              <a:gdLst>
                <a:gd name="T0" fmla="*/ 0 w 29"/>
                <a:gd name="T1" fmla="*/ 0 h 72"/>
                <a:gd name="T2" fmla="*/ 14 w 29"/>
                <a:gd name="T3" fmla="*/ 34 h 72"/>
                <a:gd name="T4" fmla="*/ 29 w 29"/>
                <a:gd name="T5" fmla="*/ 72 h 72"/>
              </a:gdLst>
              <a:ahLst/>
              <a:cxnLst>
                <a:cxn ang="0">
                  <a:pos x="T0" y="T1"/>
                </a:cxn>
                <a:cxn ang="0">
                  <a:pos x="T2" y="T3"/>
                </a:cxn>
                <a:cxn ang="0">
                  <a:pos x="T4" y="T5"/>
                </a:cxn>
              </a:cxnLst>
              <a:rect l="0" t="0" r="r" b="b"/>
              <a:pathLst>
                <a:path w="29" h="72">
                  <a:moveTo>
                    <a:pt x="0" y="0"/>
                  </a:moveTo>
                  <a:lnTo>
                    <a:pt x="14" y="34"/>
                  </a:lnTo>
                  <a:lnTo>
                    <a:pt x="29"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27" name="Line 289"/>
            <p:cNvSpPr>
              <a:spLocks noChangeAspect="1" noChangeShapeType="1"/>
            </p:cNvSpPr>
            <p:nvPr/>
          </p:nvSpPr>
          <p:spPr bwMode="auto">
            <a:xfrm>
              <a:off x="2147"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28" name="Line 290"/>
            <p:cNvSpPr>
              <a:spLocks noChangeAspect="1" noChangeShapeType="1"/>
            </p:cNvSpPr>
            <p:nvPr/>
          </p:nvSpPr>
          <p:spPr bwMode="auto">
            <a:xfrm>
              <a:off x="2165"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29" name="Freeform 291"/>
            <p:cNvSpPr>
              <a:spLocks noChangeAspect="1"/>
            </p:cNvSpPr>
            <p:nvPr/>
          </p:nvSpPr>
          <p:spPr bwMode="auto">
            <a:xfrm>
              <a:off x="2183" y="1063"/>
              <a:ext cx="21" cy="41"/>
            </a:xfrm>
            <a:custGeom>
              <a:avLst/>
              <a:gdLst>
                <a:gd name="T0" fmla="*/ 0 w 28"/>
                <a:gd name="T1" fmla="*/ 0 h 72"/>
                <a:gd name="T2" fmla="*/ 14 w 28"/>
                <a:gd name="T3" fmla="*/ 34 h 72"/>
                <a:gd name="T4" fmla="*/ 28 w 28"/>
                <a:gd name="T5" fmla="*/ 72 h 72"/>
              </a:gdLst>
              <a:ahLst/>
              <a:cxnLst>
                <a:cxn ang="0">
                  <a:pos x="T0" y="T1"/>
                </a:cxn>
                <a:cxn ang="0">
                  <a:pos x="T2" y="T3"/>
                </a:cxn>
                <a:cxn ang="0">
                  <a:pos x="T4" y="T5"/>
                </a:cxn>
              </a:cxnLst>
              <a:rect l="0" t="0" r="r" b="b"/>
              <a:pathLst>
                <a:path w="28" h="72">
                  <a:moveTo>
                    <a:pt x="0" y="0"/>
                  </a:moveTo>
                  <a:lnTo>
                    <a:pt x="14" y="34"/>
                  </a:lnTo>
                  <a:lnTo>
                    <a:pt x="28"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0" name="Line 292"/>
            <p:cNvSpPr>
              <a:spLocks noChangeAspect="1" noChangeShapeType="1"/>
            </p:cNvSpPr>
            <p:nvPr/>
          </p:nvSpPr>
          <p:spPr bwMode="auto">
            <a:xfrm>
              <a:off x="2204"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1" name="Freeform 293"/>
            <p:cNvSpPr>
              <a:spLocks noChangeAspect="1"/>
            </p:cNvSpPr>
            <p:nvPr/>
          </p:nvSpPr>
          <p:spPr bwMode="auto">
            <a:xfrm>
              <a:off x="2222" y="1144"/>
              <a:ext cx="22"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2" name="Freeform 294"/>
            <p:cNvSpPr>
              <a:spLocks noChangeAspect="1"/>
            </p:cNvSpPr>
            <p:nvPr/>
          </p:nvSpPr>
          <p:spPr bwMode="auto">
            <a:xfrm>
              <a:off x="2244" y="1182"/>
              <a:ext cx="18" cy="40"/>
            </a:xfrm>
            <a:custGeom>
              <a:avLst/>
              <a:gdLst>
                <a:gd name="T0" fmla="*/ 0 w 24"/>
                <a:gd name="T1" fmla="*/ 0 h 72"/>
                <a:gd name="T2" fmla="*/ 10 w 24"/>
                <a:gd name="T3" fmla="*/ 34 h 72"/>
                <a:gd name="T4" fmla="*/ 24 w 24"/>
                <a:gd name="T5" fmla="*/ 72 h 72"/>
              </a:gdLst>
              <a:ahLst/>
              <a:cxnLst>
                <a:cxn ang="0">
                  <a:pos x="T0" y="T1"/>
                </a:cxn>
                <a:cxn ang="0">
                  <a:pos x="T2" y="T3"/>
                </a:cxn>
                <a:cxn ang="0">
                  <a:pos x="T4" y="T5"/>
                </a:cxn>
              </a:cxnLst>
              <a:rect l="0" t="0" r="r" b="b"/>
              <a:pathLst>
                <a:path w="24" h="72">
                  <a:moveTo>
                    <a:pt x="0" y="0"/>
                  </a:moveTo>
                  <a:lnTo>
                    <a:pt x="10" y="34"/>
                  </a:lnTo>
                  <a:lnTo>
                    <a:pt x="24"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3" name="Freeform 295"/>
            <p:cNvSpPr>
              <a:spLocks noChangeAspect="1"/>
            </p:cNvSpPr>
            <p:nvPr/>
          </p:nvSpPr>
          <p:spPr bwMode="auto">
            <a:xfrm>
              <a:off x="2262" y="1222"/>
              <a:ext cx="21"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4" name="Line 296"/>
            <p:cNvSpPr>
              <a:spLocks noChangeAspect="1" noChangeShapeType="1"/>
            </p:cNvSpPr>
            <p:nvPr/>
          </p:nvSpPr>
          <p:spPr bwMode="auto">
            <a:xfrm>
              <a:off x="2283"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5" name="Line 297"/>
            <p:cNvSpPr>
              <a:spLocks noChangeAspect="1" noChangeShapeType="1"/>
            </p:cNvSpPr>
            <p:nvPr/>
          </p:nvSpPr>
          <p:spPr bwMode="auto">
            <a:xfrm>
              <a:off x="2301"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6" name="Freeform 298"/>
            <p:cNvSpPr>
              <a:spLocks noChangeAspect="1"/>
            </p:cNvSpPr>
            <p:nvPr/>
          </p:nvSpPr>
          <p:spPr bwMode="auto">
            <a:xfrm>
              <a:off x="2319" y="1336"/>
              <a:ext cx="22" cy="38"/>
            </a:xfrm>
            <a:custGeom>
              <a:avLst/>
              <a:gdLst>
                <a:gd name="T0" fmla="*/ 0 w 29"/>
                <a:gd name="T1" fmla="*/ 0 h 67"/>
                <a:gd name="T2" fmla="*/ 14 w 29"/>
                <a:gd name="T3" fmla="*/ 33 h 67"/>
                <a:gd name="T4" fmla="*/ 29 w 29"/>
                <a:gd name="T5" fmla="*/ 67 h 67"/>
              </a:gdLst>
              <a:ahLst/>
              <a:cxnLst>
                <a:cxn ang="0">
                  <a:pos x="T0" y="T1"/>
                </a:cxn>
                <a:cxn ang="0">
                  <a:pos x="T2" y="T3"/>
                </a:cxn>
                <a:cxn ang="0">
                  <a:pos x="T4" y="T5"/>
                </a:cxn>
              </a:cxnLst>
              <a:rect l="0" t="0" r="r" b="b"/>
              <a:pathLst>
                <a:path w="29" h="67">
                  <a:moveTo>
                    <a:pt x="0" y="0"/>
                  </a:moveTo>
                  <a:lnTo>
                    <a:pt x="14" y="33"/>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7" name="Line 299"/>
            <p:cNvSpPr>
              <a:spLocks noChangeAspect="1" noChangeShapeType="1"/>
            </p:cNvSpPr>
            <p:nvPr/>
          </p:nvSpPr>
          <p:spPr bwMode="auto">
            <a:xfrm>
              <a:off x="2341"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8" name="Freeform 300"/>
            <p:cNvSpPr>
              <a:spLocks noChangeAspect="1"/>
            </p:cNvSpPr>
            <p:nvPr/>
          </p:nvSpPr>
          <p:spPr bwMode="auto">
            <a:xfrm>
              <a:off x="2359" y="1409"/>
              <a:ext cx="22" cy="32"/>
            </a:xfrm>
            <a:custGeom>
              <a:avLst/>
              <a:gdLst>
                <a:gd name="T0" fmla="*/ 0 w 29"/>
                <a:gd name="T1" fmla="*/ 0 h 58"/>
                <a:gd name="T2" fmla="*/ 14 w 29"/>
                <a:gd name="T3" fmla="*/ 29 h 58"/>
                <a:gd name="T4" fmla="*/ 29 w 29"/>
                <a:gd name="T5" fmla="*/ 58 h 58"/>
              </a:gdLst>
              <a:ahLst/>
              <a:cxnLst>
                <a:cxn ang="0">
                  <a:pos x="T0" y="T1"/>
                </a:cxn>
                <a:cxn ang="0">
                  <a:pos x="T2" y="T3"/>
                </a:cxn>
                <a:cxn ang="0">
                  <a:pos x="T4" y="T5"/>
                </a:cxn>
              </a:cxnLst>
              <a:rect l="0" t="0" r="r" b="b"/>
              <a:pathLst>
                <a:path w="29" h="58">
                  <a:moveTo>
                    <a:pt x="0" y="0"/>
                  </a:moveTo>
                  <a:lnTo>
                    <a:pt x="14"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9" name="Line 301"/>
            <p:cNvSpPr>
              <a:spLocks noChangeAspect="1" noChangeShapeType="1"/>
            </p:cNvSpPr>
            <p:nvPr/>
          </p:nvSpPr>
          <p:spPr bwMode="auto">
            <a:xfrm>
              <a:off x="2381"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0" name="Line 302"/>
            <p:cNvSpPr>
              <a:spLocks noChangeAspect="1" noChangeShapeType="1"/>
            </p:cNvSpPr>
            <p:nvPr/>
          </p:nvSpPr>
          <p:spPr bwMode="auto">
            <a:xfrm>
              <a:off x="2399"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1" name="Freeform 303"/>
            <p:cNvSpPr>
              <a:spLocks noChangeAspect="1"/>
            </p:cNvSpPr>
            <p:nvPr/>
          </p:nvSpPr>
          <p:spPr bwMode="auto">
            <a:xfrm>
              <a:off x="2416" y="1506"/>
              <a:ext cx="22" cy="30"/>
            </a:xfrm>
            <a:custGeom>
              <a:avLst/>
              <a:gdLst>
                <a:gd name="T0" fmla="*/ 0 w 29"/>
                <a:gd name="T1" fmla="*/ 0 h 53"/>
                <a:gd name="T2" fmla="*/ 15 w 29"/>
                <a:gd name="T3" fmla="*/ 29 h 53"/>
                <a:gd name="T4" fmla="*/ 29 w 29"/>
                <a:gd name="T5" fmla="*/ 53 h 53"/>
              </a:gdLst>
              <a:ahLst/>
              <a:cxnLst>
                <a:cxn ang="0">
                  <a:pos x="T0" y="T1"/>
                </a:cxn>
                <a:cxn ang="0">
                  <a:pos x="T2" y="T3"/>
                </a:cxn>
                <a:cxn ang="0">
                  <a:pos x="T4" y="T5"/>
                </a:cxn>
              </a:cxnLst>
              <a:rect l="0" t="0" r="r" b="b"/>
              <a:pathLst>
                <a:path w="29" h="53">
                  <a:moveTo>
                    <a:pt x="0" y="0"/>
                  </a:moveTo>
                  <a:lnTo>
                    <a:pt x="15" y="29"/>
                  </a:lnTo>
                  <a:lnTo>
                    <a:pt x="29" y="5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2" name="Line 304"/>
            <p:cNvSpPr>
              <a:spLocks noChangeAspect="1" noChangeShapeType="1"/>
            </p:cNvSpPr>
            <p:nvPr/>
          </p:nvSpPr>
          <p:spPr bwMode="auto">
            <a:xfrm>
              <a:off x="2438"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3" name="Freeform 305"/>
            <p:cNvSpPr>
              <a:spLocks noChangeAspect="1"/>
            </p:cNvSpPr>
            <p:nvPr/>
          </p:nvSpPr>
          <p:spPr bwMode="auto">
            <a:xfrm>
              <a:off x="2456" y="1566"/>
              <a:ext cx="22" cy="27"/>
            </a:xfrm>
            <a:custGeom>
              <a:avLst/>
              <a:gdLst>
                <a:gd name="T0" fmla="*/ 0 w 29"/>
                <a:gd name="T1" fmla="*/ 0 h 48"/>
                <a:gd name="T2" fmla="*/ 15 w 29"/>
                <a:gd name="T3" fmla="*/ 24 h 48"/>
                <a:gd name="T4" fmla="*/ 29 w 29"/>
                <a:gd name="T5" fmla="*/ 48 h 48"/>
              </a:gdLst>
              <a:ahLst/>
              <a:cxnLst>
                <a:cxn ang="0">
                  <a:pos x="T0" y="T1"/>
                </a:cxn>
                <a:cxn ang="0">
                  <a:pos x="T2" y="T3"/>
                </a:cxn>
                <a:cxn ang="0">
                  <a:pos x="T4" y="T5"/>
                </a:cxn>
              </a:cxnLst>
              <a:rect l="0" t="0" r="r" b="b"/>
              <a:pathLst>
                <a:path w="29" h="48">
                  <a:moveTo>
                    <a:pt x="0" y="0"/>
                  </a:moveTo>
                  <a:lnTo>
                    <a:pt x="15" y="24"/>
                  </a:lnTo>
                  <a:lnTo>
                    <a:pt x="29"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4" name="Line 306"/>
            <p:cNvSpPr>
              <a:spLocks noChangeAspect="1" noChangeShapeType="1"/>
            </p:cNvSpPr>
            <p:nvPr/>
          </p:nvSpPr>
          <p:spPr bwMode="auto">
            <a:xfrm>
              <a:off x="2478"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5" name="Freeform 307"/>
            <p:cNvSpPr>
              <a:spLocks noChangeAspect="1"/>
            </p:cNvSpPr>
            <p:nvPr/>
          </p:nvSpPr>
          <p:spPr bwMode="auto">
            <a:xfrm>
              <a:off x="2496" y="1617"/>
              <a:ext cx="22" cy="24"/>
            </a:xfrm>
            <a:custGeom>
              <a:avLst/>
              <a:gdLst>
                <a:gd name="T0" fmla="*/ 0 w 29"/>
                <a:gd name="T1" fmla="*/ 0 h 43"/>
                <a:gd name="T2" fmla="*/ 14 w 29"/>
                <a:gd name="T3" fmla="*/ 19 h 43"/>
                <a:gd name="T4" fmla="*/ 29 w 29"/>
                <a:gd name="T5" fmla="*/ 43 h 43"/>
              </a:gdLst>
              <a:ahLst/>
              <a:cxnLst>
                <a:cxn ang="0">
                  <a:pos x="T0" y="T1"/>
                </a:cxn>
                <a:cxn ang="0">
                  <a:pos x="T2" y="T3"/>
                </a:cxn>
                <a:cxn ang="0">
                  <a:pos x="T4" y="T5"/>
                </a:cxn>
              </a:cxnLst>
              <a:rect l="0" t="0" r="r" b="b"/>
              <a:pathLst>
                <a:path w="29" h="43">
                  <a:moveTo>
                    <a:pt x="0" y="0"/>
                  </a:moveTo>
                  <a:lnTo>
                    <a:pt x="14" y="19"/>
                  </a:lnTo>
                  <a:lnTo>
                    <a:pt x="29" y="4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6" name="Line 308"/>
            <p:cNvSpPr>
              <a:spLocks noChangeAspect="1" noChangeShapeType="1"/>
            </p:cNvSpPr>
            <p:nvPr/>
          </p:nvSpPr>
          <p:spPr bwMode="auto">
            <a:xfrm>
              <a:off x="2518"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7" name="Line 309"/>
            <p:cNvSpPr>
              <a:spLocks noChangeAspect="1" noChangeShapeType="1"/>
            </p:cNvSpPr>
            <p:nvPr/>
          </p:nvSpPr>
          <p:spPr bwMode="auto">
            <a:xfrm>
              <a:off x="2536"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8" name="Freeform 310"/>
            <p:cNvSpPr>
              <a:spLocks noChangeAspect="1"/>
            </p:cNvSpPr>
            <p:nvPr/>
          </p:nvSpPr>
          <p:spPr bwMode="auto">
            <a:xfrm>
              <a:off x="2554" y="1686"/>
              <a:ext cx="21" cy="20"/>
            </a:xfrm>
            <a:custGeom>
              <a:avLst/>
              <a:gdLst>
                <a:gd name="T0" fmla="*/ 0 w 29"/>
                <a:gd name="T1" fmla="*/ 0 h 34"/>
                <a:gd name="T2" fmla="*/ 14 w 29"/>
                <a:gd name="T3" fmla="*/ 20 h 34"/>
                <a:gd name="T4" fmla="*/ 29 w 29"/>
                <a:gd name="T5" fmla="*/ 34 h 34"/>
              </a:gdLst>
              <a:ahLst/>
              <a:cxnLst>
                <a:cxn ang="0">
                  <a:pos x="T0" y="T1"/>
                </a:cxn>
                <a:cxn ang="0">
                  <a:pos x="T2" y="T3"/>
                </a:cxn>
                <a:cxn ang="0">
                  <a:pos x="T4" y="T5"/>
                </a:cxn>
              </a:cxnLst>
              <a:rect l="0" t="0" r="r" b="b"/>
              <a:pathLst>
                <a:path w="29" h="34">
                  <a:moveTo>
                    <a:pt x="0" y="0"/>
                  </a:moveTo>
                  <a:lnTo>
                    <a:pt x="14" y="20"/>
                  </a:lnTo>
                  <a:lnTo>
                    <a:pt x="29" y="3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9" name="Line 311"/>
            <p:cNvSpPr>
              <a:spLocks noChangeAspect="1" noChangeShapeType="1"/>
            </p:cNvSpPr>
            <p:nvPr/>
          </p:nvSpPr>
          <p:spPr bwMode="auto">
            <a:xfrm>
              <a:off x="2575"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0" name="Freeform 312"/>
            <p:cNvSpPr>
              <a:spLocks noChangeAspect="1"/>
            </p:cNvSpPr>
            <p:nvPr/>
          </p:nvSpPr>
          <p:spPr bwMode="auto">
            <a:xfrm>
              <a:off x="2593" y="1725"/>
              <a:ext cx="21" cy="15"/>
            </a:xfrm>
            <a:custGeom>
              <a:avLst/>
              <a:gdLst>
                <a:gd name="T0" fmla="*/ 0 w 28"/>
                <a:gd name="T1" fmla="*/ 0 h 28"/>
                <a:gd name="T2" fmla="*/ 14 w 28"/>
                <a:gd name="T3" fmla="*/ 14 h 28"/>
                <a:gd name="T4" fmla="*/ 28 w 28"/>
                <a:gd name="T5" fmla="*/ 28 h 28"/>
              </a:gdLst>
              <a:ahLst/>
              <a:cxnLst>
                <a:cxn ang="0">
                  <a:pos x="T0" y="T1"/>
                </a:cxn>
                <a:cxn ang="0">
                  <a:pos x="T2" y="T3"/>
                </a:cxn>
                <a:cxn ang="0">
                  <a:pos x="T4" y="T5"/>
                </a:cxn>
              </a:cxnLst>
              <a:rect l="0" t="0" r="r" b="b"/>
              <a:pathLst>
                <a:path w="28" h="28">
                  <a:moveTo>
                    <a:pt x="0" y="0"/>
                  </a:moveTo>
                  <a:lnTo>
                    <a:pt x="14" y="14"/>
                  </a:lnTo>
                  <a:lnTo>
                    <a:pt x="28" y="2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1" name="Line 313"/>
            <p:cNvSpPr>
              <a:spLocks noChangeAspect="1" noChangeShapeType="1"/>
            </p:cNvSpPr>
            <p:nvPr/>
          </p:nvSpPr>
          <p:spPr bwMode="auto">
            <a:xfrm>
              <a:off x="2614"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2" name="Freeform 314"/>
            <p:cNvSpPr>
              <a:spLocks noChangeAspect="1"/>
            </p:cNvSpPr>
            <p:nvPr/>
          </p:nvSpPr>
          <p:spPr bwMode="auto">
            <a:xfrm>
              <a:off x="2632" y="1757"/>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3" name="Line 315"/>
            <p:cNvSpPr>
              <a:spLocks noChangeAspect="1" noChangeShapeType="1"/>
            </p:cNvSpPr>
            <p:nvPr/>
          </p:nvSpPr>
          <p:spPr bwMode="auto">
            <a:xfrm>
              <a:off x="2654"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4" name="Line 316"/>
            <p:cNvSpPr>
              <a:spLocks noChangeAspect="1" noChangeShapeType="1"/>
            </p:cNvSpPr>
            <p:nvPr/>
          </p:nvSpPr>
          <p:spPr bwMode="auto">
            <a:xfrm>
              <a:off x="2672"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5" name="Freeform 317"/>
            <p:cNvSpPr>
              <a:spLocks noChangeAspect="1"/>
            </p:cNvSpPr>
            <p:nvPr/>
          </p:nvSpPr>
          <p:spPr bwMode="auto">
            <a:xfrm>
              <a:off x="2690" y="1797"/>
              <a:ext cx="22" cy="11"/>
            </a:xfrm>
            <a:custGeom>
              <a:avLst/>
              <a:gdLst>
                <a:gd name="T0" fmla="*/ 0 w 29"/>
                <a:gd name="T1" fmla="*/ 0 h 19"/>
                <a:gd name="T2" fmla="*/ 14 w 29"/>
                <a:gd name="T3" fmla="*/ 10 h 19"/>
                <a:gd name="T4" fmla="*/ 29 w 29"/>
                <a:gd name="T5" fmla="*/ 19 h 19"/>
              </a:gdLst>
              <a:ahLst/>
              <a:cxnLst>
                <a:cxn ang="0">
                  <a:pos x="T0" y="T1"/>
                </a:cxn>
                <a:cxn ang="0">
                  <a:pos x="T2" y="T3"/>
                </a:cxn>
                <a:cxn ang="0">
                  <a:pos x="T4" y="T5"/>
                </a:cxn>
              </a:cxnLst>
              <a:rect l="0" t="0" r="r" b="b"/>
              <a:pathLst>
                <a:path w="29" h="19">
                  <a:moveTo>
                    <a:pt x="0" y="0"/>
                  </a:moveTo>
                  <a:lnTo>
                    <a:pt x="14" y="10"/>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6" name="Line 318"/>
            <p:cNvSpPr>
              <a:spLocks noChangeAspect="1" noChangeShapeType="1"/>
            </p:cNvSpPr>
            <p:nvPr/>
          </p:nvSpPr>
          <p:spPr bwMode="auto">
            <a:xfrm>
              <a:off x="2712"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7" name="Freeform 319"/>
            <p:cNvSpPr>
              <a:spLocks noChangeAspect="1"/>
            </p:cNvSpPr>
            <p:nvPr/>
          </p:nvSpPr>
          <p:spPr bwMode="auto">
            <a:xfrm>
              <a:off x="2730" y="1819"/>
              <a:ext cx="22" cy="11"/>
            </a:xfrm>
            <a:custGeom>
              <a:avLst/>
              <a:gdLst>
                <a:gd name="T0" fmla="*/ 0 w 29"/>
                <a:gd name="T1" fmla="*/ 0 h 19"/>
                <a:gd name="T2" fmla="*/ 14 w 29"/>
                <a:gd name="T3" fmla="*/ 9 h 19"/>
                <a:gd name="T4" fmla="*/ 29 w 29"/>
                <a:gd name="T5" fmla="*/ 19 h 19"/>
              </a:gdLst>
              <a:ahLst/>
              <a:cxnLst>
                <a:cxn ang="0">
                  <a:pos x="T0" y="T1"/>
                </a:cxn>
                <a:cxn ang="0">
                  <a:pos x="T2" y="T3"/>
                </a:cxn>
                <a:cxn ang="0">
                  <a:pos x="T4" y="T5"/>
                </a:cxn>
              </a:cxnLst>
              <a:rect l="0" t="0" r="r" b="b"/>
              <a:pathLst>
                <a:path w="29" h="19">
                  <a:moveTo>
                    <a:pt x="0" y="0"/>
                  </a:moveTo>
                  <a:lnTo>
                    <a:pt x="14" y="9"/>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8" name="Line 320"/>
            <p:cNvSpPr>
              <a:spLocks noChangeAspect="1" noChangeShapeType="1"/>
            </p:cNvSpPr>
            <p:nvPr/>
          </p:nvSpPr>
          <p:spPr bwMode="auto">
            <a:xfrm>
              <a:off x="2752"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9" name="Line 321"/>
            <p:cNvSpPr>
              <a:spLocks noChangeAspect="1" noChangeShapeType="1"/>
            </p:cNvSpPr>
            <p:nvPr/>
          </p:nvSpPr>
          <p:spPr bwMode="auto">
            <a:xfrm>
              <a:off x="2770"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60" name="Freeform 322"/>
            <p:cNvSpPr>
              <a:spLocks noChangeAspect="1"/>
            </p:cNvSpPr>
            <p:nvPr/>
          </p:nvSpPr>
          <p:spPr bwMode="auto">
            <a:xfrm>
              <a:off x="2788" y="1846"/>
              <a:ext cx="21" cy="5"/>
            </a:xfrm>
            <a:custGeom>
              <a:avLst/>
              <a:gdLst>
                <a:gd name="T0" fmla="*/ 0 w 28"/>
                <a:gd name="T1" fmla="*/ 0 h 9"/>
                <a:gd name="T2" fmla="*/ 14 w 28"/>
                <a:gd name="T3" fmla="*/ 4 h 9"/>
                <a:gd name="T4" fmla="*/ 28 w 28"/>
                <a:gd name="T5" fmla="*/ 9 h 9"/>
              </a:gdLst>
              <a:ahLst/>
              <a:cxnLst>
                <a:cxn ang="0">
                  <a:pos x="T0" y="T1"/>
                </a:cxn>
                <a:cxn ang="0">
                  <a:pos x="T2" y="T3"/>
                </a:cxn>
                <a:cxn ang="0">
                  <a:pos x="T4" y="T5"/>
                </a:cxn>
              </a:cxnLst>
              <a:rect l="0" t="0" r="r" b="b"/>
              <a:pathLst>
                <a:path w="28" h="9">
                  <a:moveTo>
                    <a:pt x="0" y="0"/>
                  </a:moveTo>
                  <a:lnTo>
                    <a:pt x="14" y="4"/>
                  </a:lnTo>
                  <a:lnTo>
                    <a:pt x="28"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61" name="Line 323"/>
            <p:cNvSpPr>
              <a:spLocks noChangeAspect="1" noChangeShapeType="1"/>
            </p:cNvSpPr>
            <p:nvPr/>
          </p:nvSpPr>
          <p:spPr bwMode="auto">
            <a:xfrm>
              <a:off x="2809"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62" name="Freeform 324"/>
            <p:cNvSpPr>
              <a:spLocks noChangeAspect="1"/>
            </p:cNvSpPr>
            <p:nvPr/>
          </p:nvSpPr>
          <p:spPr bwMode="auto">
            <a:xfrm>
              <a:off x="2827" y="1857"/>
              <a:ext cx="22" cy="5"/>
            </a:xfrm>
            <a:custGeom>
              <a:avLst/>
              <a:gdLst>
                <a:gd name="T0" fmla="*/ 0 w 29"/>
                <a:gd name="T1" fmla="*/ 0 h 9"/>
                <a:gd name="T2" fmla="*/ 15 w 29"/>
                <a:gd name="T3" fmla="*/ 5 h 9"/>
                <a:gd name="T4" fmla="*/ 29 w 29"/>
                <a:gd name="T5" fmla="*/ 9 h 9"/>
              </a:gdLst>
              <a:ahLst/>
              <a:cxnLst>
                <a:cxn ang="0">
                  <a:pos x="T0" y="T1"/>
                </a:cxn>
                <a:cxn ang="0">
                  <a:pos x="T2" y="T3"/>
                </a:cxn>
                <a:cxn ang="0">
                  <a:pos x="T4" y="T5"/>
                </a:cxn>
              </a:cxnLst>
              <a:rect l="0" t="0" r="r" b="b"/>
              <a:pathLst>
                <a:path w="29" h="9">
                  <a:moveTo>
                    <a:pt x="0" y="0"/>
                  </a:moveTo>
                  <a:lnTo>
                    <a:pt x="15" y="5"/>
                  </a:lnTo>
                  <a:lnTo>
                    <a:pt x="29"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63" name="Line 325"/>
            <p:cNvSpPr>
              <a:spLocks noChangeAspect="1" noChangeShapeType="1"/>
            </p:cNvSpPr>
            <p:nvPr/>
          </p:nvSpPr>
          <p:spPr bwMode="auto">
            <a:xfrm>
              <a:off x="2849"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64" name="Freeform 326"/>
            <p:cNvSpPr>
              <a:spLocks noChangeAspect="1"/>
            </p:cNvSpPr>
            <p:nvPr/>
          </p:nvSpPr>
          <p:spPr bwMode="auto">
            <a:xfrm>
              <a:off x="2867" y="1868"/>
              <a:ext cx="21" cy="5"/>
            </a:xfrm>
            <a:custGeom>
              <a:avLst/>
              <a:gdLst>
                <a:gd name="T0" fmla="*/ 0 w 29"/>
                <a:gd name="T1" fmla="*/ 0 h 10"/>
                <a:gd name="T2" fmla="*/ 14 w 29"/>
                <a:gd name="T3" fmla="*/ 5 h 10"/>
                <a:gd name="T4" fmla="*/ 29 w 29"/>
                <a:gd name="T5" fmla="*/ 10 h 10"/>
              </a:gdLst>
              <a:ahLst/>
              <a:cxnLst>
                <a:cxn ang="0">
                  <a:pos x="T0" y="T1"/>
                </a:cxn>
                <a:cxn ang="0">
                  <a:pos x="T2" y="T3"/>
                </a:cxn>
                <a:cxn ang="0">
                  <a:pos x="T4" y="T5"/>
                </a:cxn>
              </a:cxnLst>
              <a:rect l="0" t="0" r="r" b="b"/>
              <a:pathLst>
                <a:path w="29" h="10">
                  <a:moveTo>
                    <a:pt x="0" y="0"/>
                  </a:moveTo>
                  <a:lnTo>
                    <a:pt x="14" y="5"/>
                  </a:lnTo>
                  <a:lnTo>
                    <a:pt x="29"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65" name="Line 327"/>
            <p:cNvSpPr>
              <a:spLocks noChangeAspect="1" noChangeShapeType="1"/>
            </p:cNvSpPr>
            <p:nvPr/>
          </p:nvSpPr>
          <p:spPr bwMode="auto">
            <a:xfrm>
              <a:off x="2888"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66" name="Line 328"/>
            <p:cNvSpPr>
              <a:spLocks noChangeAspect="1" noChangeShapeType="1"/>
            </p:cNvSpPr>
            <p:nvPr/>
          </p:nvSpPr>
          <p:spPr bwMode="auto">
            <a:xfrm>
              <a:off x="2906"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67" name="Freeform 329"/>
            <p:cNvSpPr>
              <a:spLocks noChangeAspect="1"/>
            </p:cNvSpPr>
            <p:nvPr/>
          </p:nvSpPr>
          <p:spPr bwMode="auto">
            <a:xfrm>
              <a:off x="2924" y="1881"/>
              <a:ext cx="22" cy="3"/>
            </a:xfrm>
            <a:custGeom>
              <a:avLst/>
              <a:gdLst>
                <a:gd name="T0" fmla="*/ 0 w 29"/>
                <a:gd name="T1" fmla="*/ 0 h 5"/>
                <a:gd name="T2" fmla="*/ 14 w 29"/>
                <a:gd name="T3" fmla="*/ 5 h 5"/>
                <a:gd name="T4" fmla="*/ 29 w 29"/>
                <a:gd name="T5" fmla="*/ 5 h 5"/>
              </a:gdLst>
              <a:ahLst/>
              <a:cxnLst>
                <a:cxn ang="0">
                  <a:pos x="T0" y="T1"/>
                </a:cxn>
                <a:cxn ang="0">
                  <a:pos x="T2" y="T3"/>
                </a:cxn>
                <a:cxn ang="0">
                  <a:pos x="T4" y="T5"/>
                </a:cxn>
              </a:cxnLst>
              <a:rect l="0" t="0" r="r" b="b"/>
              <a:pathLst>
                <a:path w="29" h="5">
                  <a:moveTo>
                    <a:pt x="0" y="0"/>
                  </a:moveTo>
                  <a:lnTo>
                    <a:pt x="14"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68" name="Line 330"/>
            <p:cNvSpPr>
              <a:spLocks noChangeAspect="1" noChangeShapeType="1"/>
            </p:cNvSpPr>
            <p:nvPr/>
          </p:nvSpPr>
          <p:spPr bwMode="auto">
            <a:xfrm>
              <a:off x="2946"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69" name="Freeform 331"/>
            <p:cNvSpPr>
              <a:spLocks noChangeAspect="1"/>
            </p:cNvSpPr>
            <p:nvPr/>
          </p:nvSpPr>
          <p:spPr bwMode="auto">
            <a:xfrm>
              <a:off x="2964" y="1887"/>
              <a:ext cx="21" cy="2"/>
            </a:xfrm>
            <a:custGeom>
              <a:avLst/>
              <a:gdLst>
                <a:gd name="T0" fmla="*/ 0 w 28"/>
                <a:gd name="T1" fmla="*/ 0 h 4"/>
                <a:gd name="T2" fmla="*/ 14 w 28"/>
                <a:gd name="T3" fmla="*/ 4 h 4"/>
                <a:gd name="T4" fmla="*/ 28 w 28"/>
                <a:gd name="T5" fmla="*/ 4 h 4"/>
              </a:gdLst>
              <a:ahLst/>
              <a:cxnLst>
                <a:cxn ang="0">
                  <a:pos x="T0" y="T1"/>
                </a:cxn>
                <a:cxn ang="0">
                  <a:pos x="T2" y="T3"/>
                </a:cxn>
                <a:cxn ang="0">
                  <a:pos x="T4" y="T5"/>
                </a:cxn>
              </a:cxnLst>
              <a:rect l="0" t="0" r="r" b="b"/>
              <a:pathLst>
                <a:path w="28" h="4">
                  <a:moveTo>
                    <a:pt x="0" y="0"/>
                  </a:moveTo>
                  <a:lnTo>
                    <a:pt x="14" y="4"/>
                  </a:lnTo>
                  <a:lnTo>
                    <a:pt x="28"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70" name="Line 332"/>
            <p:cNvSpPr>
              <a:spLocks noChangeAspect="1" noChangeShapeType="1"/>
            </p:cNvSpPr>
            <p:nvPr/>
          </p:nvSpPr>
          <p:spPr bwMode="auto">
            <a:xfrm>
              <a:off x="2985"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71" name="Line 333"/>
            <p:cNvSpPr>
              <a:spLocks noChangeAspect="1" noChangeShapeType="1"/>
            </p:cNvSpPr>
            <p:nvPr/>
          </p:nvSpPr>
          <p:spPr bwMode="auto">
            <a:xfrm>
              <a:off x="3003"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72" name="Freeform 334"/>
            <p:cNvSpPr>
              <a:spLocks noChangeAspect="1"/>
            </p:cNvSpPr>
            <p:nvPr/>
          </p:nvSpPr>
          <p:spPr bwMode="auto">
            <a:xfrm>
              <a:off x="3021" y="1892"/>
              <a:ext cx="22" cy="3"/>
            </a:xfrm>
            <a:custGeom>
              <a:avLst/>
              <a:gdLst>
                <a:gd name="T0" fmla="*/ 0 w 29"/>
                <a:gd name="T1" fmla="*/ 0 h 5"/>
                <a:gd name="T2" fmla="*/ 15 w 29"/>
                <a:gd name="T3" fmla="*/ 5 h 5"/>
                <a:gd name="T4" fmla="*/ 29 w 29"/>
                <a:gd name="T5" fmla="*/ 5 h 5"/>
              </a:gdLst>
              <a:ahLst/>
              <a:cxnLst>
                <a:cxn ang="0">
                  <a:pos x="T0" y="T1"/>
                </a:cxn>
                <a:cxn ang="0">
                  <a:pos x="T2" y="T3"/>
                </a:cxn>
                <a:cxn ang="0">
                  <a:pos x="T4" y="T5"/>
                </a:cxn>
              </a:cxnLst>
              <a:rect l="0" t="0" r="r" b="b"/>
              <a:pathLst>
                <a:path w="29" h="5">
                  <a:moveTo>
                    <a:pt x="0" y="0"/>
                  </a:moveTo>
                  <a:lnTo>
                    <a:pt x="15"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73" name="Line 335"/>
            <p:cNvSpPr>
              <a:spLocks noChangeAspect="1" noChangeShapeType="1"/>
            </p:cNvSpPr>
            <p:nvPr/>
          </p:nvSpPr>
          <p:spPr bwMode="auto">
            <a:xfrm>
              <a:off x="3043"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74" name="Freeform 336"/>
            <p:cNvSpPr>
              <a:spLocks noChangeAspect="1"/>
            </p:cNvSpPr>
            <p:nvPr/>
          </p:nvSpPr>
          <p:spPr bwMode="auto">
            <a:xfrm>
              <a:off x="3061" y="1895"/>
              <a:ext cx="22" cy="2"/>
            </a:xfrm>
            <a:custGeom>
              <a:avLst/>
              <a:gdLst>
                <a:gd name="T0" fmla="*/ 0 w 29"/>
                <a:gd name="T1" fmla="*/ 0 h 5"/>
                <a:gd name="T2" fmla="*/ 15 w 29"/>
                <a:gd name="T3" fmla="*/ 0 h 5"/>
                <a:gd name="T4" fmla="*/ 29 w 29"/>
                <a:gd name="T5" fmla="*/ 5 h 5"/>
              </a:gdLst>
              <a:ahLst/>
              <a:cxnLst>
                <a:cxn ang="0">
                  <a:pos x="T0" y="T1"/>
                </a:cxn>
                <a:cxn ang="0">
                  <a:pos x="T2" y="T3"/>
                </a:cxn>
                <a:cxn ang="0">
                  <a:pos x="T4" y="T5"/>
                </a:cxn>
              </a:cxnLst>
              <a:rect l="0" t="0" r="r" b="b"/>
              <a:pathLst>
                <a:path w="29" h="5">
                  <a:moveTo>
                    <a:pt x="0" y="0"/>
                  </a:moveTo>
                  <a:lnTo>
                    <a:pt x="15" y="0"/>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75" name="Line 337"/>
            <p:cNvSpPr>
              <a:spLocks noChangeAspect="1" noChangeShapeType="1"/>
            </p:cNvSpPr>
            <p:nvPr/>
          </p:nvSpPr>
          <p:spPr bwMode="auto">
            <a:xfrm>
              <a:off x="308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76" name="Freeform 338"/>
            <p:cNvSpPr>
              <a:spLocks noChangeAspect="1"/>
            </p:cNvSpPr>
            <p:nvPr/>
          </p:nvSpPr>
          <p:spPr bwMode="auto">
            <a:xfrm>
              <a:off x="3101" y="1897"/>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77" name="Line 339"/>
            <p:cNvSpPr>
              <a:spLocks noChangeAspect="1" noChangeShapeType="1"/>
            </p:cNvSpPr>
            <p:nvPr/>
          </p:nvSpPr>
          <p:spPr bwMode="auto">
            <a:xfrm>
              <a:off x="312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78" name="Freeform 340"/>
            <p:cNvSpPr>
              <a:spLocks noChangeAspect="1"/>
            </p:cNvSpPr>
            <p:nvPr/>
          </p:nvSpPr>
          <p:spPr bwMode="auto">
            <a:xfrm>
              <a:off x="3141" y="1897"/>
              <a:ext cx="18" cy="3"/>
            </a:xfrm>
            <a:custGeom>
              <a:avLst/>
              <a:gdLst>
                <a:gd name="T0" fmla="*/ 0 w 24"/>
                <a:gd name="T1" fmla="*/ 0 h 5"/>
                <a:gd name="T2" fmla="*/ 9 w 24"/>
                <a:gd name="T3" fmla="*/ 0 h 5"/>
                <a:gd name="T4" fmla="*/ 24 w 24"/>
                <a:gd name="T5" fmla="*/ 5 h 5"/>
              </a:gdLst>
              <a:ahLst/>
              <a:cxnLst>
                <a:cxn ang="0">
                  <a:pos x="T0" y="T1"/>
                </a:cxn>
                <a:cxn ang="0">
                  <a:pos x="T2" y="T3"/>
                </a:cxn>
                <a:cxn ang="0">
                  <a:pos x="T4" y="T5"/>
                </a:cxn>
              </a:cxnLst>
              <a:rect l="0" t="0" r="r" b="b"/>
              <a:pathLst>
                <a:path w="24" h="5">
                  <a:moveTo>
                    <a:pt x="0" y="0"/>
                  </a:moveTo>
                  <a:lnTo>
                    <a:pt x="9" y="0"/>
                  </a:lnTo>
                  <a:lnTo>
                    <a:pt x="24"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79" name="Freeform 341"/>
            <p:cNvSpPr>
              <a:spLocks noChangeAspect="1"/>
            </p:cNvSpPr>
            <p:nvPr/>
          </p:nvSpPr>
          <p:spPr bwMode="auto">
            <a:xfrm>
              <a:off x="3159"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80" name="Line 342"/>
            <p:cNvSpPr>
              <a:spLocks noChangeAspect="1" noChangeShapeType="1"/>
            </p:cNvSpPr>
            <p:nvPr/>
          </p:nvSpPr>
          <p:spPr bwMode="auto">
            <a:xfrm>
              <a:off x="318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81" name="Freeform 343"/>
            <p:cNvSpPr>
              <a:spLocks noChangeAspect="1"/>
            </p:cNvSpPr>
            <p:nvPr/>
          </p:nvSpPr>
          <p:spPr bwMode="auto">
            <a:xfrm>
              <a:off x="3198" y="1900"/>
              <a:ext cx="21"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82" name="Line 344"/>
            <p:cNvSpPr>
              <a:spLocks noChangeAspect="1" noChangeShapeType="1"/>
            </p:cNvSpPr>
            <p:nvPr/>
          </p:nvSpPr>
          <p:spPr bwMode="auto">
            <a:xfrm>
              <a:off x="321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83" name="Line 345"/>
            <p:cNvSpPr>
              <a:spLocks noChangeAspect="1" noChangeShapeType="1"/>
            </p:cNvSpPr>
            <p:nvPr/>
          </p:nvSpPr>
          <p:spPr bwMode="auto">
            <a:xfrm>
              <a:off x="3237"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84" name="Freeform 346"/>
            <p:cNvSpPr>
              <a:spLocks noChangeAspect="1"/>
            </p:cNvSpPr>
            <p:nvPr/>
          </p:nvSpPr>
          <p:spPr bwMode="auto">
            <a:xfrm>
              <a:off x="3255" y="1900"/>
              <a:ext cx="22" cy="2"/>
            </a:xfrm>
            <a:custGeom>
              <a:avLst/>
              <a:gdLst>
                <a:gd name="T0" fmla="*/ 0 w 29"/>
                <a:gd name="T1" fmla="*/ 0 h 4"/>
                <a:gd name="T2" fmla="*/ 15 w 29"/>
                <a:gd name="T3" fmla="*/ 0 h 4"/>
                <a:gd name="T4" fmla="*/ 29 w 29"/>
                <a:gd name="T5" fmla="*/ 4 h 4"/>
              </a:gdLst>
              <a:ahLst/>
              <a:cxnLst>
                <a:cxn ang="0">
                  <a:pos x="T0" y="T1"/>
                </a:cxn>
                <a:cxn ang="0">
                  <a:pos x="T2" y="T3"/>
                </a:cxn>
                <a:cxn ang="0">
                  <a:pos x="T4" y="T5"/>
                </a:cxn>
              </a:cxnLst>
              <a:rect l="0" t="0" r="r" b="b"/>
              <a:pathLst>
                <a:path w="29" h="4">
                  <a:moveTo>
                    <a:pt x="0" y="0"/>
                  </a:moveTo>
                  <a:lnTo>
                    <a:pt x="15" y="0"/>
                  </a:lnTo>
                  <a:lnTo>
                    <a:pt x="29"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85" name="Line 347"/>
            <p:cNvSpPr>
              <a:spLocks noChangeAspect="1" noChangeShapeType="1"/>
            </p:cNvSpPr>
            <p:nvPr/>
          </p:nvSpPr>
          <p:spPr bwMode="auto">
            <a:xfrm>
              <a:off x="327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86" name="Freeform 348"/>
            <p:cNvSpPr>
              <a:spLocks noChangeAspect="1"/>
            </p:cNvSpPr>
            <p:nvPr/>
          </p:nvSpPr>
          <p:spPr bwMode="auto">
            <a:xfrm>
              <a:off x="3295" y="1902"/>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87" name="Line 349"/>
            <p:cNvSpPr>
              <a:spLocks noChangeAspect="1" noChangeShapeType="1"/>
            </p:cNvSpPr>
            <p:nvPr/>
          </p:nvSpPr>
          <p:spPr bwMode="auto">
            <a:xfrm>
              <a:off x="331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88" name="Freeform 350"/>
            <p:cNvSpPr>
              <a:spLocks noChangeAspect="1"/>
            </p:cNvSpPr>
            <p:nvPr/>
          </p:nvSpPr>
          <p:spPr bwMode="auto">
            <a:xfrm>
              <a:off x="3335"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89" name="Line 351"/>
            <p:cNvSpPr>
              <a:spLocks noChangeAspect="1" noChangeShapeType="1"/>
            </p:cNvSpPr>
            <p:nvPr/>
          </p:nvSpPr>
          <p:spPr bwMode="auto">
            <a:xfrm>
              <a:off x="3356"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90" name="Freeform 352"/>
            <p:cNvSpPr>
              <a:spLocks noChangeAspect="1"/>
            </p:cNvSpPr>
            <p:nvPr/>
          </p:nvSpPr>
          <p:spPr bwMode="auto">
            <a:xfrm>
              <a:off x="288" y="1901"/>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grpSp>
      <p:grpSp>
        <p:nvGrpSpPr>
          <p:cNvPr id="1191" name="Group 353"/>
          <p:cNvGrpSpPr>
            <a:grpSpLocks noChangeAspect="1"/>
          </p:cNvGrpSpPr>
          <p:nvPr/>
        </p:nvGrpSpPr>
        <p:grpSpPr bwMode="auto">
          <a:xfrm rot="-16200000">
            <a:off x="4088606" y="3050382"/>
            <a:ext cx="1165225" cy="284162"/>
            <a:chOff x="253" y="586"/>
            <a:chExt cx="3121" cy="1317"/>
          </a:xfrm>
        </p:grpSpPr>
        <p:sp>
          <p:nvSpPr>
            <p:cNvPr id="1192" name="Line 354"/>
            <p:cNvSpPr>
              <a:spLocks noChangeAspect="1" noChangeShapeType="1"/>
            </p:cNvSpPr>
            <p:nvPr/>
          </p:nvSpPr>
          <p:spPr bwMode="auto">
            <a:xfrm>
              <a:off x="253"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93" name="Freeform 355"/>
            <p:cNvSpPr>
              <a:spLocks noChangeAspect="1"/>
            </p:cNvSpPr>
            <p:nvPr/>
          </p:nvSpPr>
          <p:spPr bwMode="auto">
            <a:xfrm>
              <a:off x="271"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94" name="Freeform 356"/>
            <p:cNvSpPr>
              <a:spLocks noChangeAspect="1"/>
            </p:cNvSpPr>
            <p:nvPr/>
          </p:nvSpPr>
          <p:spPr bwMode="auto">
            <a:xfrm>
              <a:off x="310" y="1902"/>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95" name="Line 357"/>
            <p:cNvSpPr>
              <a:spLocks noChangeAspect="1" noChangeShapeType="1"/>
            </p:cNvSpPr>
            <p:nvPr/>
          </p:nvSpPr>
          <p:spPr bwMode="auto">
            <a:xfrm>
              <a:off x="332"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96" name="Freeform 358"/>
            <p:cNvSpPr>
              <a:spLocks noChangeAspect="1"/>
            </p:cNvSpPr>
            <p:nvPr/>
          </p:nvSpPr>
          <p:spPr bwMode="auto">
            <a:xfrm>
              <a:off x="350" y="1900"/>
              <a:ext cx="22" cy="2"/>
            </a:xfrm>
            <a:custGeom>
              <a:avLst/>
              <a:gdLst>
                <a:gd name="T0" fmla="*/ 0 w 29"/>
                <a:gd name="T1" fmla="*/ 4 h 4"/>
                <a:gd name="T2" fmla="*/ 14 w 29"/>
                <a:gd name="T3" fmla="*/ 0 h 4"/>
                <a:gd name="T4" fmla="*/ 29 w 29"/>
                <a:gd name="T5" fmla="*/ 0 h 4"/>
              </a:gdLst>
              <a:ahLst/>
              <a:cxnLst>
                <a:cxn ang="0">
                  <a:pos x="T0" y="T1"/>
                </a:cxn>
                <a:cxn ang="0">
                  <a:pos x="T2" y="T3"/>
                </a:cxn>
                <a:cxn ang="0">
                  <a:pos x="T4" y="T5"/>
                </a:cxn>
              </a:cxnLst>
              <a:rect l="0" t="0" r="r" b="b"/>
              <a:pathLst>
                <a:path w="29" h="4">
                  <a:moveTo>
                    <a:pt x="0" y="4"/>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97" name="Line 359"/>
            <p:cNvSpPr>
              <a:spLocks noChangeAspect="1" noChangeShapeType="1"/>
            </p:cNvSpPr>
            <p:nvPr/>
          </p:nvSpPr>
          <p:spPr bwMode="auto">
            <a:xfrm>
              <a:off x="372"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98" name="Line 360"/>
            <p:cNvSpPr>
              <a:spLocks noChangeAspect="1" noChangeShapeType="1"/>
            </p:cNvSpPr>
            <p:nvPr/>
          </p:nvSpPr>
          <p:spPr bwMode="auto">
            <a:xfrm>
              <a:off x="39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99" name="Freeform 361"/>
            <p:cNvSpPr>
              <a:spLocks noChangeAspect="1"/>
            </p:cNvSpPr>
            <p:nvPr/>
          </p:nvSpPr>
          <p:spPr bwMode="auto">
            <a:xfrm>
              <a:off x="408" y="1900"/>
              <a:ext cx="21"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00" name="Line 362"/>
            <p:cNvSpPr>
              <a:spLocks noChangeAspect="1" noChangeShapeType="1"/>
            </p:cNvSpPr>
            <p:nvPr/>
          </p:nvSpPr>
          <p:spPr bwMode="auto">
            <a:xfrm>
              <a:off x="42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01" name="Freeform 363"/>
            <p:cNvSpPr>
              <a:spLocks noChangeAspect="1"/>
            </p:cNvSpPr>
            <p:nvPr/>
          </p:nvSpPr>
          <p:spPr bwMode="auto">
            <a:xfrm>
              <a:off x="447"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02" name="Freeform 364"/>
            <p:cNvSpPr>
              <a:spLocks noChangeAspect="1"/>
            </p:cNvSpPr>
            <p:nvPr/>
          </p:nvSpPr>
          <p:spPr bwMode="auto">
            <a:xfrm>
              <a:off x="468" y="1897"/>
              <a:ext cx="18" cy="3"/>
            </a:xfrm>
            <a:custGeom>
              <a:avLst/>
              <a:gdLst>
                <a:gd name="T0" fmla="*/ 0 w 24"/>
                <a:gd name="T1" fmla="*/ 5 h 5"/>
                <a:gd name="T2" fmla="*/ 15 w 24"/>
                <a:gd name="T3" fmla="*/ 0 h 5"/>
                <a:gd name="T4" fmla="*/ 24 w 24"/>
                <a:gd name="T5" fmla="*/ 0 h 5"/>
              </a:gdLst>
              <a:ahLst/>
              <a:cxnLst>
                <a:cxn ang="0">
                  <a:pos x="T0" y="T1"/>
                </a:cxn>
                <a:cxn ang="0">
                  <a:pos x="T2" y="T3"/>
                </a:cxn>
                <a:cxn ang="0">
                  <a:pos x="T4" y="T5"/>
                </a:cxn>
              </a:cxnLst>
              <a:rect l="0" t="0" r="r" b="b"/>
              <a:pathLst>
                <a:path w="24" h="5">
                  <a:moveTo>
                    <a:pt x="0" y="5"/>
                  </a:moveTo>
                  <a:lnTo>
                    <a:pt x="15"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03" name="Line 365"/>
            <p:cNvSpPr>
              <a:spLocks noChangeAspect="1" noChangeShapeType="1"/>
            </p:cNvSpPr>
            <p:nvPr/>
          </p:nvSpPr>
          <p:spPr bwMode="auto">
            <a:xfrm>
              <a:off x="48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04" name="Freeform 366"/>
            <p:cNvSpPr>
              <a:spLocks noChangeAspect="1"/>
            </p:cNvSpPr>
            <p:nvPr/>
          </p:nvSpPr>
          <p:spPr bwMode="auto">
            <a:xfrm>
              <a:off x="504" y="1897"/>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05" name="Line 367"/>
            <p:cNvSpPr>
              <a:spLocks noChangeAspect="1" noChangeShapeType="1"/>
            </p:cNvSpPr>
            <p:nvPr/>
          </p:nvSpPr>
          <p:spPr bwMode="auto">
            <a:xfrm>
              <a:off x="52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06" name="Freeform 368"/>
            <p:cNvSpPr>
              <a:spLocks noChangeAspect="1"/>
            </p:cNvSpPr>
            <p:nvPr/>
          </p:nvSpPr>
          <p:spPr bwMode="auto">
            <a:xfrm>
              <a:off x="544" y="1895"/>
              <a:ext cx="22" cy="2"/>
            </a:xfrm>
            <a:custGeom>
              <a:avLst/>
              <a:gdLst>
                <a:gd name="T0" fmla="*/ 0 w 29"/>
                <a:gd name="T1" fmla="*/ 5 h 5"/>
                <a:gd name="T2" fmla="*/ 14 w 29"/>
                <a:gd name="T3" fmla="*/ 0 h 5"/>
                <a:gd name="T4" fmla="*/ 29 w 29"/>
                <a:gd name="T5" fmla="*/ 0 h 5"/>
              </a:gdLst>
              <a:ahLst/>
              <a:cxnLst>
                <a:cxn ang="0">
                  <a:pos x="T0" y="T1"/>
                </a:cxn>
                <a:cxn ang="0">
                  <a:pos x="T2" y="T3"/>
                </a:cxn>
                <a:cxn ang="0">
                  <a:pos x="T4" y="T5"/>
                </a:cxn>
              </a:cxnLst>
              <a:rect l="0" t="0" r="r" b="b"/>
              <a:pathLst>
                <a:path w="29" h="5">
                  <a:moveTo>
                    <a:pt x="0" y="5"/>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07" name="Line 369"/>
            <p:cNvSpPr>
              <a:spLocks noChangeAspect="1" noChangeShapeType="1"/>
            </p:cNvSpPr>
            <p:nvPr/>
          </p:nvSpPr>
          <p:spPr bwMode="auto">
            <a:xfrm>
              <a:off x="566"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08" name="Freeform 370"/>
            <p:cNvSpPr>
              <a:spLocks noChangeAspect="1"/>
            </p:cNvSpPr>
            <p:nvPr/>
          </p:nvSpPr>
          <p:spPr bwMode="auto">
            <a:xfrm>
              <a:off x="584" y="1892"/>
              <a:ext cx="22" cy="3"/>
            </a:xfrm>
            <a:custGeom>
              <a:avLst/>
              <a:gdLst>
                <a:gd name="T0" fmla="*/ 0 w 29"/>
                <a:gd name="T1" fmla="*/ 5 h 5"/>
                <a:gd name="T2" fmla="*/ 14 w 29"/>
                <a:gd name="T3" fmla="*/ 5 h 5"/>
                <a:gd name="T4" fmla="*/ 29 w 29"/>
                <a:gd name="T5" fmla="*/ 0 h 5"/>
              </a:gdLst>
              <a:ahLst/>
              <a:cxnLst>
                <a:cxn ang="0">
                  <a:pos x="T0" y="T1"/>
                </a:cxn>
                <a:cxn ang="0">
                  <a:pos x="T2" y="T3"/>
                </a:cxn>
                <a:cxn ang="0">
                  <a:pos x="T4" y="T5"/>
                </a:cxn>
              </a:cxnLst>
              <a:rect l="0" t="0" r="r" b="b"/>
              <a:pathLst>
                <a:path w="29" h="5">
                  <a:moveTo>
                    <a:pt x="0" y="5"/>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09" name="Line 371"/>
            <p:cNvSpPr>
              <a:spLocks noChangeAspect="1" noChangeShapeType="1"/>
            </p:cNvSpPr>
            <p:nvPr/>
          </p:nvSpPr>
          <p:spPr bwMode="auto">
            <a:xfrm flipV="1">
              <a:off x="606"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10" name="Line 372"/>
            <p:cNvSpPr>
              <a:spLocks noChangeAspect="1" noChangeShapeType="1"/>
            </p:cNvSpPr>
            <p:nvPr/>
          </p:nvSpPr>
          <p:spPr bwMode="auto">
            <a:xfrm>
              <a:off x="624"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11" name="Freeform 373"/>
            <p:cNvSpPr>
              <a:spLocks noChangeAspect="1"/>
            </p:cNvSpPr>
            <p:nvPr/>
          </p:nvSpPr>
          <p:spPr bwMode="auto">
            <a:xfrm>
              <a:off x="642" y="1887"/>
              <a:ext cx="21" cy="2"/>
            </a:xfrm>
            <a:custGeom>
              <a:avLst/>
              <a:gdLst>
                <a:gd name="T0" fmla="*/ 0 w 28"/>
                <a:gd name="T1" fmla="*/ 4 h 4"/>
                <a:gd name="T2" fmla="*/ 14 w 28"/>
                <a:gd name="T3" fmla="*/ 4 h 4"/>
                <a:gd name="T4" fmla="*/ 28 w 28"/>
                <a:gd name="T5" fmla="*/ 0 h 4"/>
              </a:gdLst>
              <a:ahLst/>
              <a:cxnLst>
                <a:cxn ang="0">
                  <a:pos x="T0" y="T1"/>
                </a:cxn>
                <a:cxn ang="0">
                  <a:pos x="T2" y="T3"/>
                </a:cxn>
                <a:cxn ang="0">
                  <a:pos x="T4" y="T5"/>
                </a:cxn>
              </a:cxnLst>
              <a:rect l="0" t="0" r="r" b="b"/>
              <a:pathLst>
                <a:path w="28" h="4">
                  <a:moveTo>
                    <a:pt x="0" y="4"/>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12" name="Line 374"/>
            <p:cNvSpPr>
              <a:spLocks noChangeAspect="1" noChangeShapeType="1"/>
            </p:cNvSpPr>
            <p:nvPr/>
          </p:nvSpPr>
          <p:spPr bwMode="auto">
            <a:xfrm flipV="1">
              <a:off x="663"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13" name="Freeform 375"/>
            <p:cNvSpPr>
              <a:spLocks noChangeAspect="1"/>
            </p:cNvSpPr>
            <p:nvPr/>
          </p:nvSpPr>
          <p:spPr bwMode="auto">
            <a:xfrm>
              <a:off x="681" y="1881"/>
              <a:ext cx="22" cy="3"/>
            </a:xfrm>
            <a:custGeom>
              <a:avLst/>
              <a:gdLst>
                <a:gd name="T0" fmla="*/ 0 w 29"/>
                <a:gd name="T1" fmla="*/ 5 h 5"/>
                <a:gd name="T2" fmla="*/ 15 w 29"/>
                <a:gd name="T3" fmla="*/ 5 h 5"/>
                <a:gd name="T4" fmla="*/ 29 w 29"/>
                <a:gd name="T5" fmla="*/ 0 h 5"/>
              </a:gdLst>
              <a:ahLst/>
              <a:cxnLst>
                <a:cxn ang="0">
                  <a:pos x="T0" y="T1"/>
                </a:cxn>
                <a:cxn ang="0">
                  <a:pos x="T2" y="T3"/>
                </a:cxn>
                <a:cxn ang="0">
                  <a:pos x="T4" y="T5"/>
                </a:cxn>
              </a:cxnLst>
              <a:rect l="0" t="0" r="r" b="b"/>
              <a:pathLst>
                <a:path w="29" h="5">
                  <a:moveTo>
                    <a:pt x="0" y="5"/>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14" name="Line 376"/>
            <p:cNvSpPr>
              <a:spLocks noChangeAspect="1" noChangeShapeType="1"/>
            </p:cNvSpPr>
            <p:nvPr/>
          </p:nvSpPr>
          <p:spPr bwMode="auto">
            <a:xfrm flipV="1">
              <a:off x="703"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15" name="Line 377"/>
            <p:cNvSpPr>
              <a:spLocks noChangeAspect="1" noChangeShapeType="1"/>
            </p:cNvSpPr>
            <p:nvPr/>
          </p:nvSpPr>
          <p:spPr bwMode="auto">
            <a:xfrm flipV="1">
              <a:off x="721"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16" name="Freeform 378"/>
            <p:cNvSpPr>
              <a:spLocks noChangeAspect="1"/>
            </p:cNvSpPr>
            <p:nvPr/>
          </p:nvSpPr>
          <p:spPr bwMode="auto">
            <a:xfrm>
              <a:off x="739" y="1868"/>
              <a:ext cx="21" cy="5"/>
            </a:xfrm>
            <a:custGeom>
              <a:avLst/>
              <a:gdLst>
                <a:gd name="T0" fmla="*/ 0 w 29"/>
                <a:gd name="T1" fmla="*/ 10 h 10"/>
                <a:gd name="T2" fmla="*/ 15 w 29"/>
                <a:gd name="T3" fmla="*/ 5 h 10"/>
                <a:gd name="T4" fmla="*/ 29 w 29"/>
                <a:gd name="T5" fmla="*/ 0 h 10"/>
              </a:gdLst>
              <a:ahLst/>
              <a:cxnLst>
                <a:cxn ang="0">
                  <a:pos x="T0" y="T1"/>
                </a:cxn>
                <a:cxn ang="0">
                  <a:pos x="T2" y="T3"/>
                </a:cxn>
                <a:cxn ang="0">
                  <a:pos x="T4" y="T5"/>
                </a:cxn>
              </a:cxnLst>
              <a:rect l="0" t="0" r="r" b="b"/>
              <a:pathLst>
                <a:path w="29" h="10">
                  <a:moveTo>
                    <a:pt x="0" y="10"/>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17" name="Line 379"/>
            <p:cNvSpPr>
              <a:spLocks noChangeAspect="1" noChangeShapeType="1"/>
            </p:cNvSpPr>
            <p:nvPr/>
          </p:nvSpPr>
          <p:spPr bwMode="auto">
            <a:xfrm flipV="1">
              <a:off x="760"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18" name="Freeform 380"/>
            <p:cNvSpPr>
              <a:spLocks noChangeAspect="1"/>
            </p:cNvSpPr>
            <p:nvPr/>
          </p:nvSpPr>
          <p:spPr bwMode="auto">
            <a:xfrm>
              <a:off x="778" y="1857"/>
              <a:ext cx="22" cy="5"/>
            </a:xfrm>
            <a:custGeom>
              <a:avLst/>
              <a:gdLst>
                <a:gd name="T0" fmla="*/ 0 w 29"/>
                <a:gd name="T1" fmla="*/ 9 h 9"/>
                <a:gd name="T2" fmla="*/ 14 w 29"/>
                <a:gd name="T3" fmla="*/ 5 h 9"/>
                <a:gd name="T4" fmla="*/ 29 w 29"/>
                <a:gd name="T5" fmla="*/ 0 h 9"/>
              </a:gdLst>
              <a:ahLst/>
              <a:cxnLst>
                <a:cxn ang="0">
                  <a:pos x="T0" y="T1"/>
                </a:cxn>
                <a:cxn ang="0">
                  <a:pos x="T2" y="T3"/>
                </a:cxn>
                <a:cxn ang="0">
                  <a:pos x="T4" y="T5"/>
                </a:cxn>
              </a:cxnLst>
              <a:rect l="0" t="0" r="r" b="b"/>
              <a:pathLst>
                <a:path w="29" h="9">
                  <a:moveTo>
                    <a:pt x="0" y="9"/>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19" name="Line 381"/>
            <p:cNvSpPr>
              <a:spLocks noChangeAspect="1" noChangeShapeType="1"/>
            </p:cNvSpPr>
            <p:nvPr/>
          </p:nvSpPr>
          <p:spPr bwMode="auto">
            <a:xfrm flipV="1">
              <a:off x="800"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20" name="Freeform 382"/>
            <p:cNvSpPr>
              <a:spLocks noChangeAspect="1"/>
            </p:cNvSpPr>
            <p:nvPr/>
          </p:nvSpPr>
          <p:spPr bwMode="auto">
            <a:xfrm>
              <a:off x="818" y="1846"/>
              <a:ext cx="21" cy="5"/>
            </a:xfrm>
            <a:custGeom>
              <a:avLst/>
              <a:gdLst>
                <a:gd name="T0" fmla="*/ 0 w 28"/>
                <a:gd name="T1" fmla="*/ 9 h 9"/>
                <a:gd name="T2" fmla="*/ 14 w 28"/>
                <a:gd name="T3" fmla="*/ 4 h 9"/>
                <a:gd name="T4" fmla="*/ 28 w 28"/>
                <a:gd name="T5" fmla="*/ 0 h 9"/>
              </a:gdLst>
              <a:ahLst/>
              <a:cxnLst>
                <a:cxn ang="0">
                  <a:pos x="T0" y="T1"/>
                </a:cxn>
                <a:cxn ang="0">
                  <a:pos x="T2" y="T3"/>
                </a:cxn>
                <a:cxn ang="0">
                  <a:pos x="T4" y="T5"/>
                </a:cxn>
              </a:cxnLst>
              <a:rect l="0" t="0" r="r" b="b"/>
              <a:pathLst>
                <a:path w="28" h="9">
                  <a:moveTo>
                    <a:pt x="0" y="9"/>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21" name="Line 383"/>
            <p:cNvSpPr>
              <a:spLocks noChangeAspect="1" noChangeShapeType="1"/>
            </p:cNvSpPr>
            <p:nvPr/>
          </p:nvSpPr>
          <p:spPr bwMode="auto">
            <a:xfrm flipV="1">
              <a:off x="839"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22" name="Line 384"/>
            <p:cNvSpPr>
              <a:spLocks noChangeAspect="1" noChangeShapeType="1"/>
            </p:cNvSpPr>
            <p:nvPr/>
          </p:nvSpPr>
          <p:spPr bwMode="auto">
            <a:xfrm flipV="1">
              <a:off x="857"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23" name="Freeform 385"/>
            <p:cNvSpPr>
              <a:spLocks noChangeAspect="1"/>
            </p:cNvSpPr>
            <p:nvPr/>
          </p:nvSpPr>
          <p:spPr bwMode="auto">
            <a:xfrm>
              <a:off x="875" y="1819"/>
              <a:ext cx="22" cy="11"/>
            </a:xfrm>
            <a:custGeom>
              <a:avLst/>
              <a:gdLst>
                <a:gd name="T0" fmla="*/ 0 w 29"/>
                <a:gd name="T1" fmla="*/ 19 h 19"/>
                <a:gd name="T2" fmla="*/ 15 w 29"/>
                <a:gd name="T3" fmla="*/ 9 h 19"/>
                <a:gd name="T4" fmla="*/ 29 w 29"/>
                <a:gd name="T5" fmla="*/ 0 h 19"/>
              </a:gdLst>
              <a:ahLst/>
              <a:cxnLst>
                <a:cxn ang="0">
                  <a:pos x="T0" y="T1"/>
                </a:cxn>
                <a:cxn ang="0">
                  <a:pos x="T2" y="T3"/>
                </a:cxn>
                <a:cxn ang="0">
                  <a:pos x="T4" y="T5"/>
                </a:cxn>
              </a:cxnLst>
              <a:rect l="0" t="0" r="r" b="b"/>
              <a:pathLst>
                <a:path w="29" h="19">
                  <a:moveTo>
                    <a:pt x="0" y="19"/>
                  </a:moveTo>
                  <a:lnTo>
                    <a:pt x="15" y="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24" name="Line 386"/>
            <p:cNvSpPr>
              <a:spLocks noChangeAspect="1" noChangeShapeType="1"/>
            </p:cNvSpPr>
            <p:nvPr/>
          </p:nvSpPr>
          <p:spPr bwMode="auto">
            <a:xfrm flipV="1">
              <a:off x="897"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25" name="Freeform 387"/>
            <p:cNvSpPr>
              <a:spLocks noChangeAspect="1"/>
            </p:cNvSpPr>
            <p:nvPr/>
          </p:nvSpPr>
          <p:spPr bwMode="auto">
            <a:xfrm>
              <a:off x="915" y="1797"/>
              <a:ext cx="22" cy="11"/>
            </a:xfrm>
            <a:custGeom>
              <a:avLst/>
              <a:gdLst>
                <a:gd name="T0" fmla="*/ 0 w 29"/>
                <a:gd name="T1" fmla="*/ 19 h 19"/>
                <a:gd name="T2" fmla="*/ 15 w 29"/>
                <a:gd name="T3" fmla="*/ 10 h 19"/>
                <a:gd name="T4" fmla="*/ 29 w 29"/>
                <a:gd name="T5" fmla="*/ 0 h 19"/>
              </a:gdLst>
              <a:ahLst/>
              <a:cxnLst>
                <a:cxn ang="0">
                  <a:pos x="T0" y="T1"/>
                </a:cxn>
                <a:cxn ang="0">
                  <a:pos x="T2" y="T3"/>
                </a:cxn>
                <a:cxn ang="0">
                  <a:pos x="T4" y="T5"/>
                </a:cxn>
              </a:cxnLst>
              <a:rect l="0" t="0" r="r" b="b"/>
              <a:pathLst>
                <a:path w="29" h="19">
                  <a:moveTo>
                    <a:pt x="0" y="19"/>
                  </a:moveTo>
                  <a:lnTo>
                    <a:pt x="15" y="1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26" name="Line 388"/>
            <p:cNvSpPr>
              <a:spLocks noChangeAspect="1" noChangeShapeType="1"/>
            </p:cNvSpPr>
            <p:nvPr/>
          </p:nvSpPr>
          <p:spPr bwMode="auto">
            <a:xfrm flipV="1">
              <a:off x="937"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27" name="Line 389"/>
            <p:cNvSpPr>
              <a:spLocks noChangeAspect="1" noChangeShapeType="1"/>
            </p:cNvSpPr>
            <p:nvPr/>
          </p:nvSpPr>
          <p:spPr bwMode="auto">
            <a:xfrm flipV="1">
              <a:off x="955"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28" name="Freeform 390"/>
            <p:cNvSpPr>
              <a:spLocks noChangeAspect="1"/>
            </p:cNvSpPr>
            <p:nvPr/>
          </p:nvSpPr>
          <p:spPr bwMode="auto">
            <a:xfrm>
              <a:off x="973" y="1757"/>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29" name="Line 391"/>
            <p:cNvSpPr>
              <a:spLocks noChangeAspect="1" noChangeShapeType="1"/>
            </p:cNvSpPr>
            <p:nvPr/>
          </p:nvSpPr>
          <p:spPr bwMode="auto">
            <a:xfrm flipV="1">
              <a:off x="995"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30" name="Freeform 392"/>
            <p:cNvSpPr>
              <a:spLocks noChangeAspect="1"/>
            </p:cNvSpPr>
            <p:nvPr/>
          </p:nvSpPr>
          <p:spPr bwMode="auto">
            <a:xfrm>
              <a:off x="1013" y="1725"/>
              <a:ext cx="21" cy="15"/>
            </a:xfrm>
            <a:custGeom>
              <a:avLst/>
              <a:gdLst>
                <a:gd name="T0" fmla="*/ 0 w 28"/>
                <a:gd name="T1" fmla="*/ 28 h 28"/>
                <a:gd name="T2" fmla="*/ 14 w 28"/>
                <a:gd name="T3" fmla="*/ 14 h 28"/>
                <a:gd name="T4" fmla="*/ 28 w 28"/>
                <a:gd name="T5" fmla="*/ 0 h 28"/>
              </a:gdLst>
              <a:ahLst/>
              <a:cxnLst>
                <a:cxn ang="0">
                  <a:pos x="T0" y="T1"/>
                </a:cxn>
                <a:cxn ang="0">
                  <a:pos x="T2" y="T3"/>
                </a:cxn>
                <a:cxn ang="0">
                  <a:pos x="T4" y="T5"/>
                </a:cxn>
              </a:cxnLst>
              <a:rect l="0" t="0" r="r" b="b"/>
              <a:pathLst>
                <a:path w="28" h="28">
                  <a:moveTo>
                    <a:pt x="0" y="28"/>
                  </a:moveTo>
                  <a:lnTo>
                    <a:pt x="14" y="1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31" name="Line 393"/>
            <p:cNvSpPr>
              <a:spLocks noChangeAspect="1" noChangeShapeType="1"/>
            </p:cNvSpPr>
            <p:nvPr/>
          </p:nvSpPr>
          <p:spPr bwMode="auto">
            <a:xfrm flipV="1">
              <a:off x="1034"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32" name="Freeform 394"/>
            <p:cNvSpPr>
              <a:spLocks noChangeAspect="1"/>
            </p:cNvSpPr>
            <p:nvPr/>
          </p:nvSpPr>
          <p:spPr bwMode="auto">
            <a:xfrm>
              <a:off x="1052" y="1686"/>
              <a:ext cx="21" cy="20"/>
            </a:xfrm>
            <a:custGeom>
              <a:avLst/>
              <a:gdLst>
                <a:gd name="T0" fmla="*/ 0 w 29"/>
                <a:gd name="T1" fmla="*/ 34 h 34"/>
                <a:gd name="T2" fmla="*/ 15 w 29"/>
                <a:gd name="T3" fmla="*/ 20 h 34"/>
                <a:gd name="T4" fmla="*/ 29 w 29"/>
                <a:gd name="T5" fmla="*/ 0 h 34"/>
              </a:gdLst>
              <a:ahLst/>
              <a:cxnLst>
                <a:cxn ang="0">
                  <a:pos x="T0" y="T1"/>
                </a:cxn>
                <a:cxn ang="0">
                  <a:pos x="T2" y="T3"/>
                </a:cxn>
                <a:cxn ang="0">
                  <a:pos x="T4" y="T5"/>
                </a:cxn>
              </a:cxnLst>
              <a:rect l="0" t="0" r="r" b="b"/>
              <a:pathLst>
                <a:path w="29" h="34">
                  <a:moveTo>
                    <a:pt x="0" y="34"/>
                  </a:moveTo>
                  <a:lnTo>
                    <a:pt x="15" y="2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33" name="Line 395"/>
            <p:cNvSpPr>
              <a:spLocks noChangeAspect="1" noChangeShapeType="1"/>
            </p:cNvSpPr>
            <p:nvPr/>
          </p:nvSpPr>
          <p:spPr bwMode="auto">
            <a:xfrm flipV="1">
              <a:off x="1073"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34" name="Line 396"/>
            <p:cNvSpPr>
              <a:spLocks noChangeAspect="1" noChangeShapeType="1"/>
            </p:cNvSpPr>
            <p:nvPr/>
          </p:nvSpPr>
          <p:spPr bwMode="auto">
            <a:xfrm flipV="1">
              <a:off x="1091"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35" name="Freeform 397"/>
            <p:cNvSpPr>
              <a:spLocks noChangeAspect="1"/>
            </p:cNvSpPr>
            <p:nvPr/>
          </p:nvSpPr>
          <p:spPr bwMode="auto">
            <a:xfrm>
              <a:off x="1109" y="1617"/>
              <a:ext cx="22" cy="24"/>
            </a:xfrm>
            <a:custGeom>
              <a:avLst/>
              <a:gdLst>
                <a:gd name="T0" fmla="*/ 0 w 29"/>
                <a:gd name="T1" fmla="*/ 43 h 43"/>
                <a:gd name="T2" fmla="*/ 15 w 29"/>
                <a:gd name="T3" fmla="*/ 19 h 43"/>
                <a:gd name="T4" fmla="*/ 29 w 29"/>
                <a:gd name="T5" fmla="*/ 0 h 43"/>
              </a:gdLst>
              <a:ahLst/>
              <a:cxnLst>
                <a:cxn ang="0">
                  <a:pos x="T0" y="T1"/>
                </a:cxn>
                <a:cxn ang="0">
                  <a:pos x="T2" y="T3"/>
                </a:cxn>
                <a:cxn ang="0">
                  <a:pos x="T4" y="T5"/>
                </a:cxn>
              </a:cxnLst>
              <a:rect l="0" t="0" r="r" b="b"/>
              <a:pathLst>
                <a:path w="29" h="43">
                  <a:moveTo>
                    <a:pt x="0" y="43"/>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36" name="Line 398"/>
            <p:cNvSpPr>
              <a:spLocks noChangeAspect="1" noChangeShapeType="1"/>
            </p:cNvSpPr>
            <p:nvPr/>
          </p:nvSpPr>
          <p:spPr bwMode="auto">
            <a:xfrm flipV="1">
              <a:off x="1131"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37" name="Freeform 399"/>
            <p:cNvSpPr>
              <a:spLocks noChangeAspect="1"/>
            </p:cNvSpPr>
            <p:nvPr/>
          </p:nvSpPr>
          <p:spPr bwMode="auto">
            <a:xfrm>
              <a:off x="1149" y="1566"/>
              <a:ext cx="22" cy="27"/>
            </a:xfrm>
            <a:custGeom>
              <a:avLst/>
              <a:gdLst>
                <a:gd name="T0" fmla="*/ 0 w 29"/>
                <a:gd name="T1" fmla="*/ 48 h 48"/>
                <a:gd name="T2" fmla="*/ 14 w 29"/>
                <a:gd name="T3" fmla="*/ 24 h 48"/>
                <a:gd name="T4" fmla="*/ 29 w 29"/>
                <a:gd name="T5" fmla="*/ 0 h 48"/>
              </a:gdLst>
              <a:ahLst/>
              <a:cxnLst>
                <a:cxn ang="0">
                  <a:pos x="T0" y="T1"/>
                </a:cxn>
                <a:cxn ang="0">
                  <a:pos x="T2" y="T3"/>
                </a:cxn>
                <a:cxn ang="0">
                  <a:pos x="T4" y="T5"/>
                </a:cxn>
              </a:cxnLst>
              <a:rect l="0" t="0" r="r" b="b"/>
              <a:pathLst>
                <a:path w="29" h="48">
                  <a:moveTo>
                    <a:pt x="0" y="48"/>
                  </a:moveTo>
                  <a:lnTo>
                    <a:pt x="14" y="2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38" name="Line 400"/>
            <p:cNvSpPr>
              <a:spLocks noChangeAspect="1" noChangeShapeType="1"/>
            </p:cNvSpPr>
            <p:nvPr/>
          </p:nvSpPr>
          <p:spPr bwMode="auto">
            <a:xfrm flipV="1">
              <a:off x="1171"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39" name="Freeform 401"/>
            <p:cNvSpPr>
              <a:spLocks noChangeAspect="1"/>
            </p:cNvSpPr>
            <p:nvPr/>
          </p:nvSpPr>
          <p:spPr bwMode="auto">
            <a:xfrm>
              <a:off x="1189" y="1506"/>
              <a:ext cx="22" cy="30"/>
            </a:xfrm>
            <a:custGeom>
              <a:avLst/>
              <a:gdLst>
                <a:gd name="T0" fmla="*/ 0 w 29"/>
                <a:gd name="T1" fmla="*/ 53 h 53"/>
                <a:gd name="T2" fmla="*/ 14 w 29"/>
                <a:gd name="T3" fmla="*/ 29 h 53"/>
                <a:gd name="T4" fmla="*/ 29 w 29"/>
                <a:gd name="T5" fmla="*/ 0 h 53"/>
              </a:gdLst>
              <a:ahLst/>
              <a:cxnLst>
                <a:cxn ang="0">
                  <a:pos x="T0" y="T1"/>
                </a:cxn>
                <a:cxn ang="0">
                  <a:pos x="T2" y="T3"/>
                </a:cxn>
                <a:cxn ang="0">
                  <a:pos x="T4" y="T5"/>
                </a:cxn>
              </a:cxnLst>
              <a:rect l="0" t="0" r="r" b="b"/>
              <a:pathLst>
                <a:path w="29" h="53">
                  <a:moveTo>
                    <a:pt x="0" y="53"/>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40" name="Line 402"/>
            <p:cNvSpPr>
              <a:spLocks noChangeAspect="1" noChangeShapeType="1"/>
            </p:cNvSpPr>
            <p:nvPr/>
          </p:nvSpPr>
          <p:spPr bwMode="auto">
            <a:xfrm flipV="1">
              <a:off x="1211"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41" name="Line 403"/>
            <p:cNvSpPr>
              <a:spLocks noChangeAspect="1" noChangeShapeType="1"/>
            </p:cNvSpPr>
            <p:nvPr/>
          </p:nvSpPr>
          <p:spPr bwMode="auto">
            <a:xfrm flipV="1">
              <a:off x="1228"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42" name="Freeform 404"/>
            <p:cNvSpPr>
              <a:spLocks noChangeAspect="1"/>
            </p:cNvSpPr>
            <p:nvPr/>
          </p:nvSpPr>
          <p:spPr bwMode="auto">
            <a:xfrm>
              <a:off x="1246" y="1409"/>
              <a:ext cx="22" cy="32"/>
            </a:xfrm>
            <a:custGeom>
              <a:avLst/>
              <a:gdLst>
                <a:gd name="T0" fmla="*/ 0 w 29"/>
                <a:gd name="T1" fmla="*/ 58 h 58"/>
                <a:gd name="T2" fmla="*/ 15 w 29"/>
                <a:gd name="T3" fmla="*/ 29 h 58"/>
                <a:gd name="T4" fmla="*/ 29 w 29"/>
                <a:gd name="T5" fmla="*/ 0 h 58"/>
              </a:gdLst>
              <a:ahLst/>
              <a:cxnLst>
                <a:cxn ang="0">
                  <a:pos x="T0" y="T1"/>
                </a:cxn>
                <a:cxn ang="0">
                  <a:pos x="T2" y="T3"/>
                </a:cxn>
                <a:cxn ang="0">
                  <a:pos x="T4" y="T5"/>
                </a:cxn>
              </a:cxnLst>
              <a:rect l="0" t="0" r="r" b="b"/>
              <a:pathLst>
                <a:path w="29" h="58">
                  <a:moveTo>
                    <a:pt x="0" y="58"/>
                  </a:moveTo>
                  <a:lnTo>
                    <a:pt x="15"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43" name="Line 405"/>
            <p:cNvSpPr>
              <a:spLocks noChangeAspect="1" noChangeShapeType="1"/>
            </p:cNvSpPr>
            <p:nvPr/>
          </p:nvSpPr>
          <p:spPr bwMode="auto">
            <a:xfrm flipV="1">
              <a:off x="1268"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44" name="Freeform 406"/>
            <p:cNvSpPr>
              <a:spLocks noChangeAspect="1"/>
            </p:cNvSpPr>
            <p:nvPr/>
          </p:nvSpPr>
          <p:spPr bwMode="auto">
            <a:xfrm>
              <a:off x="1286" y="1336"/>
              <a:ext cx="22" cy="38"/>
            </a:xfrm>
            <a:custGeom>
              <a:avLst/>
              <a:gdLst>
                <a:gd name="T0" fmla="*/ 0 w 29"/>
                <a:gd name="T1" fmla="*/ 67 h 67"/>
                <a:gd name="T2" fmla="*/ 15 w 29"/>
                <a:gd name="T3" fmla="*/ 33 h 67"/>
                <a:gd name="T4" fmla="*/ 29 w 29"/>
                <a:gd name="T5" fmla="*/ 0 h 67"/>
              </a:gdLst>
              <a:ahLst/>
              <a:cxnLst>
                <a:cxn ang="0">
                  <a:pos x="T0" y="T1"/>
                </a:cxn>
                <a:cxn ang="0">
                  <a:pos x="T2" y="T3"/>
                </a:cxn>
                <a:cxn ang="0">
                  <a:pos x="T4" y="T5"/>
                </a:cxn>
              </a:cxnLst>
              <a:rect l="0" t="0" r="r" b="b"/>
              <a:pathLst>
                <a:path w="29" h="67">
                  <a:moveTo>
                    <a:pt x="0" y="67"/>
                  </a:moveTo>
                  <a:lnTo>
                    <a:pt x="15" y="33"/>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45" name="Line 407"/>
            <p:cNvSpPr>
              <a:spLocks noChangeAspect="1" noChangeShapeType="1"/>
            </p:cNvSpPr>
            <p:nvPr/>
          </p:nvSpPr>
          <p:spPr bwMode="auto">
            <a:xfrm flipV="1">
              <a:off x="1308"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46" name="Line 408"/>
            <p:cNvSpPr>
              <a:spLocks noChangeAspect="1" noChangeShapeType="1"/>
            </p:cNvSpPr>
            <p:nvPr/>
          </p:nvSpPr>
          <p:spPr bwMode="auto">
            <a:xfrm flipV="1">
              <a:off x="1326"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47" name="Freeform 409"/>
            <p:cNvSpPr>
              <a:spLocks noChangeAspect="1"/>
            </p:cNvSpPr>
            <p:nvPr/>
          </p:nvSpPr>
          <p:spPr bwMode="auto">
            <a:xfrm>
              <a:off x="1344" y="1222"/>
              <a:ext cx="21"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48" name="Freeform 410"/>
            <p:cNvSpPr>
              <a:spLocks noChangeAspect="1"/>
            </p:cNvSpPr>
            <p:nvPr/>
          </p:nvSpPr>
          <p:spPr bwMode="auto">
            <a:xfrm>
              <a:off x="1365" y="1182"/>
              <a:ext cx="18" cy="40"/>
            </a:xfrm>
            <a:custGeom>
              <a:avLst/>
              <a:gdLst>
                <a:gd name="T0" fmla="*/ 0 w 24"/>
                <a:gd name="T1" fmla="*/ 72 h 72"/>
                <a:gd name="T2" fmla="*/ 9 w 24"/>
                <a:gd name="T3" fmla="*/ 34 h 72"/>
                <a:gd name="T4" fmla="*/ 24 w 24"/>
                <a:gd name="T5" fmla="*/ 0 h 72"/>
              </a:gdLst>
              <a:ahLst/>
              <a:cxnLst>
                <a:cxn ang="0">
                  <a:pos x="T0" y="T1"/>
                </a:cxn>
                <a:cxn ang="0">
                  <a:pos x="T2" y="T3"/>
                </a:cxn>
                <a:cxn ang="0">
                  <a:pos x="T4" y="T5"/>
                </a:cxn>
              </a:cxnLst>
              <a:rect l="0" t="0" r="r" b="b"/>
              <a:pathLst>
                <a:path w="24" h="72">
                  <a:moveTo>
                    <a:pt x="0" y="72"/>
                  </a:moveTo>
                  <a:lnTo>
                    <a:pt x="9" y="3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49" name="Freeform 411"/>
            <p:cNvSpPr>
              <a:spLocks noChangeAspect="1"/>
            </p:cNvSpPr>
            <p:nvPr/>
          </p:nvSpPr>
          <p:spPr bwMode="auto">
            <a:xfrm>
              <a:off x="1383" y="1144"/>
              <a:ext cx="22"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50" name="Line 412"/>
            <p:cNvSpPr>
              <a:spLocks noChangeAspect="1" noChangeShapeType="1"/>
            </p:cNvSpPr>
            <p:nvPr/>
          </p:nvSpPr>
          <p:spPr bwMode="auto">
            <a:xfrm flipV="1">
              <a:off x="1405"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51" name="Freeform 413"/>
            <p:cNvSpPr>
              <a:spLocks noChangeAspect="1"/>
            </p:cNvSpPr>
            <p:nvPr/>
          </p:nvSpPr>
          <p:spPr bwMode="auto">
            <a:xfrm>
              <a:off x="1423" y="1063"/>
              <a:ext cx="21" cy="41"/>
            </a:xfrm>
            <a:custGeom>
              <a:avLst/>
              <a:gdLst>
                <a:gd name="T0" fmla="*/ 0 w 28"/>
                <a:gd name="T1" fmla="*/ 72 h 72"/>
                <a:gd name="T2" fmla="*/ 14 w 28"/>
                <a:gd name="T3" fmla="*/ 34 h 72"/>
                <a:gd name="T4" fmla="*/ 28 w 28"/>
                <a:gd name="T5" fmla="*/ 0 h 72"/>
              </a:gdLst>
              <a:ahLst/>
              <a:cxnLst>
                <a:cxn ang="0">
                  <a:pos x="T0" y="T1"/>
                </a:cxn>
                <a:cxn ang="0">
                  <a:pos x="T2" y="T3"/>
                </a:cxn>
                <a:cxn ang="0">
                  <a:pos x="T4" y="T5"/>
                </a:cxn>
              </a:cxnLst>
              <a:rect l="0" t="0" r="r" b="b"/>
              <a:pathLst>
                <a:path w="28" h="72">
                  <a:moveTo>
                    <a:pt x="0" y="72"/>
                  </a:moveTo>
                  <a:lnTo>
                    <a:pt x="14" y="3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52" name="Line 414"/>
            <p:cNvSpPr>
              <a:spLocks noChangeAspect="1" noChangeShapeType="1"/>
            </p:cNvSpPr>
            <p:nvPr/>
          </p:nvSpPr>
          <p:spPr bwMode="auto">
            <a:xfrm flipV="1">
              <a:off x="1444"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53" name="Line 415"/>
            <p:cNvSpPr>
              <a:spLocks noChangeAspect="1" noChangeShapeType="1"/>
            </p:cNvSpPr>
            <p:nvPr/>
          </p:nvSpPr>
          <p:spPr bwMode="auto">
            <a:xfrm flipV="1">
              <a:off x="1462"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54" name="Freeform 416"/>
            <p:cNvSpPr>
              <a:spLocks noChangeAspect="1"/>
            </p:cNvSpPr>
            <p:nvPr/>
          </p:nvSpPr>
          <p:spPr bwMode="auto">
            <a:xfrm>
              <a:off x="1480" y="945"/>
              <a:ext cx="22" cy="40"/>
            </a:xfrm>
            <a:custGeom>
              <a:avLst/>
              <a:gdLst>
                <a:gd name="T0" fmla="*/ 0 w 29"/>
                <a:gd name="T1" fmla="*/ 72 h 72"/>
                <a:gd name="T2" fmla="*/ 15 w 29"/>
                <a:gd name="T3" fmla="*/ 34 h 72"/>
                <a:gd name="T4" fmla="*/ 29 w 29"/>
                <a:gd name="T5" fmla="*/ 0 h 72"/>
              </a:gdLst>
              <a:ahLst/>
              <a:cxnLst>
                <a:cxn ang="0">
                  <a:pos x="T0" y="T1"/>
                </a:cxn>
                <a:cxn ang="0">
                  <a:pos x="T2" y="T3"/>
                </a:cxn>
                <a:cxn ang="0">
                  <a:pos x="T4" y="T5"/>
                </a:cxn>
              </a:cxnLst>
              <a:rect l="0" t="0" r="r" b="b"/>
              <a:pathLst>
                <a:path w="29" h="72">
                  <a:moveTo>
                    <a:pt x="0" y="72"/>
                  </a:moveTo>
                  <a:lnTo>
                    <a:pt x="15"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55" name="Line 417"/>
            <p:cNvSpPr>
              <a:spLocks noChangeAspect="1" noChangeShapeType="1"/>
            </p:cNvSpPr>
            <p:nvPr/>
          </p:nvSpPr>
          <p:spPr bwMode="auto">
            <a:xfrm flipV="1">
              <a:off x="1502"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56" name="Freeform 418"/>
            <p:cNvSpPr>
              <a:spLocks noChangeAspect="1"/>
            </p:cNvSpPr>
            <p:nvPr/>
          </p:nvSpPr>
          <p:spPr bwMode="auto">
            <a:xfrm>
              <a:off x="1520" y="872"/>
              <a:ext cx="22" cy="35"/>
            </a:xfrm>
            <a:custGeom>
              <a:avLst/>
              <a:gdLst>
                <a:gd name="T0" fmla="*/ 0 w 29"/>
                <a:gd name="T1" fmla="*/ 62 h 62"/>
                <a:gd name="T2" fmla="*/ 14 w 29"/>
                <a:gd name="T3" fmla="*/ 28 h 62"/>
                <a:gd name="T4" fmla="*/ 29 w 29"/>
                <a:gd name="T5" fmla="*/ 0 h 62"/>
              </a:gdLst>
              <a:ahLst/>
              <a:cxnLst>
                <a:cxn ang="0">
                  <a:pos x="T0" y="T1"/>
                </a:cxn>
                <a:cxn ang="0">
                  <a:pos x="T2" y="T3"/>
                </a:cxn>
                <a:cxn ang="0">
                  <a:pos x="T4" y="T5"/>
                </a:cxn>
              </a:cxnLst>
              <a:rect l="0" t="0" r="r" b="b"/>
              <a:pathLst>
                <a:path w="29" h="62">
                  <a:moveTo>
                    <a:pt x="0" y="62"/>
                  </a:moveTo>
                  <a:lnTo>
                    <a:pt x="14" y="28"/>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57" name="Line 419"/>
            <p:cNvSpPr>
              <a:spLocks noChangeAspect="1" noChangeShapeType="1"/>
            </p:cNvSpPr>
            <p:nvPr/>
          </p:nvSpPr>
          <p:spPr bwMode="auto">
            <a:xfrm flipV="1">
              <a:off x="1542"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58" name="Line 420"/>
            <p:cNvSpPr>
              <a:spLocks noChangeAspect="1" noChangeShapeType="1"/>
            </p:cNvSpPr>
            <p:nvPr/>
          </p:nvSpPr>
          <p:spPr bwMode="auto">
            <a:xfrm flipV="1">
              <a:off x="1560"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59" name="Freeform 421"/>
            <p:cNvSpPr>
              <a:spLocks noChangeAspect="1"/>
            </p:cNvSpPr>
            <p:nvPr/>
          </p:nvSpPr>
          <p:spPr bwMode="auto">
            <a:xfrm>
              <a:off x="1578" y="769"/>
              <a:ext cx="22" cy="33"/>
            </a:xfrm>
            <a:custGeom>
              <a:avLst/>
              <a:gdLst>
                <a:gd name="T0" fmla="*/ 0 w 29"/>
                <a:gd name="T1" fmla="*/ 58 h 58"/>
                <a:gd name="T2" fmla="*/ 14 w 29"/>
                <a:gd name="T3" fmla="*/ 29 h 58"/>
                <a:gd name="T4" fmla="*/ 29 w 29"/>
                <a:gd name="T5" fmla="*/ 0 h 58"/>
              </a:gdLst>
              <a:ahLst/>
              <a:cxnLst>
                <a:cxn ang="0">
                  <a:pos x="T0" y="T1"/>
                </a:cxn>
                <a:cxn ang="0">
                  <a:pos x="T2" y="T3"/>
                </a:cxn>
                <a:cxn ang="0">
                  <a:pos x="T4" y="T5"/>
                </a:cxn>
              </a:cxnLst>
              <a:rect l="0" t="0" r="r" b="b"/>
              <a:pathLst>
                <a:path w="29" h="58">
                  <a:moveTo>
                    <a:pt x="0" y="58"/>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60" name="Line 422"/>
            <p:cNvSpPr>
              <a:spLocks noChangeAspect="1" noChangeShapeType="1"/>
            </p:cNvSpPr>
            <p:nvPr/>
          </p:nvSpPr>
          <p:spPr bwMode="auto">
            <a:xfrm flipV="1">
              <a:off x="1600"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61" name="Freeform 423"/>
            <p:cNvSpPr>
              <a:spLocks noChangeAspect="1"/>
            </p:cNvSpPr>
            <p:nvPr/>
          </p:nvSpPr>
          <p:spPr bwMode="auto">
            <a:xfrm>
              <a:off x="1618" y="712"/>
              <a:ext cx="21" cy="27"/>
            </a:xfrm>
            <a:custGeom>
              <a:avLst/>
              <a:gdLst>
                <a:gd name="T0" fmla="*/ 0 w 28"/>
                <a:gd name="T1" fmla="*/ 48 h 48"/>
                <a:gd name="T2" fmla="*/ 14 w 28"/>
                <a:gd name="T3" fmla="*/ 24 h 48"/>
                <a:gd name="T4" fmla="*/ 28 w 28"/>
                <a:gd name="T5" fmla="*/ 0 h 48"/>
              </a:gdLst>
              <a:ahLst/>
              <a:cxnLst>
                <a:cxn ang="0">
                  <a:pos x="T0" y="T1"/>
                </a:cxn>
                <a:cxn ang="0">
                  <a:pos x="T2" y="T3"/>
                </a:cxn>
                <a:cxn ang="0">
                  <a:pos x="T4" y="T5"/>
                </a:cxn>
              </a:cxnLst>
              <a:rect l="0" t="0" r="r" b="b"/>
              <a:pathLst>
                <a:path w="28" h="48">
                  <a:moveTo>
                    <a:pt x="0" y="48"/>
                  </a:moveTo>
                  <a:lnTo>
                    <a:pt x="14" y="2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62" name="Freeform 424"/>
            <p:cNvSpPr>
              <a:spLocks noChangeAspect="1"/>
            </p:cNvSpPr>
            <p:nvPr/>
          </p:nvSpPr>
          <p:spPr bwMode="auto">
            <a:xfrm>
              <a:off x="1639" y="686"/>
              <a:ext cx="18" cy="26"/>
            </a:xfrm>
            <a:custGeom>
              <a:avLst/>
              <a:gdLst>
                <a:gd name="T0" fmla="*/ 0 w 24"/>
                <a:gd name="T1" fmla="*/ 47 h 47"/>
                <a:gd name="T2" fmla="*/ 10 w 24"/>
                <a:gd name="T3" fmla="*/ 24 h 47"/>
                <a:gd name="T4" fmla="*/ 24 w 24"/>
                <a:gd name="T5" fmla="*/ 0 h 47"/>
              </a:gdLst>
              <a:ahLst/>
              <a:cxnLst>
                <a:cxn ang="0">
                  <a:pos x="T0" y="T1"/>
                </a:cxn>
                <a:cxn ang="0">
                  <a:pos x="T2" y="T3"/>
                </a:cxn>
                <a:cxn ang="0">
                  <a:pos x="T4" y="T5"/>
                </a:cxn>
              </a:cxnLst>
              <a:rect l="0" t="0" r="r" b="b"/>
              <a:pathLst>
                <a:path w="24" h="47">
                  <a:moveTo>
                    <a:pt x="0" y="47"/>
                  </a:moveTo>
                  <a:lnTo>
                    <a:pt x="10" y="2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63" name="Freeform 425"/>
            <p:cNvSpPr>
              <a:spLocks noChangeAspect="1"/>
            </p:cNvSpPr>
            <p:nvPr/>
          </p:nvSpPr>
          <p:spPr bwMode="auto">
            <a:xfrm>
              <a:off x="1657" y="664"/>
              <a:ext cx="21" cy="22"/>
            </a:xfrm>
            <a:custGeom>
              <a:avLst/>
              <a:gdLst>
                <a:gd name="T0" fmla="*/ 0 w 29"/>
                <a:gd name="T1" fmla="*/ 39 h 39"/>
                <a:gd name="T2" fmla="*/ 15 w 29"/>
                <a:gd name="T3" fmla="*/ 19 h 39"/>
                <a:gd name="T4" fmla="*/ 29 w 29"/>
                <a:gd name="T5" fmla="*/ 0 h 39"/>
              </a:gdLst>
              <a:ahLst/>
              <a:cxnLst>
                <a:cxn ang="0">
                  <a:pos x="T0" y="T1"/>
                </a:cxn>
                <a:cxn ang="0">
                  <a:pos x="T2" y="T3"/>
                </a:cxn>
                <a:cxn ang="0">
                  <a:pos x="T4" y="T5"/>
                </a:cxn>
              </a:cxnLst>
              <a:rect l="0" t="0" r="r" b="b"/>
              <a:pathLst>
                <a:path w="29" h="39">
                  <a:moveTo>
                    <a:pt x="0" y="39"/>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64" name="Freeform 426"/>
            <p:cNvSpPr>
              <a:spLocks noChangeAspect="1"/>
            </p:cNvSpPr>
            <p:nvPr/>
          </p:nvSpPr>
          <p:spPr bwMode="auto">
            <a:xfrm>
              <a:off x="1678" y="643"/>
              <a:ext cx="18" cy="21"/>
            </a:xfrm>
            <a:custGeom>
              <a:avLst/>
              <a:gdLst>
                <a:gd name="T0" fmla="*/ 0 w 24"/>
                <a:gd name="T1" fmla="*/ 38 h 38"/>
                <a:gd name="T2" fmla="*/ 15 w 24"/>
                <a:gd name="T3" fmla="*/ 19 h 38"/>
                <a:gd name="T4" fmla="*/ 24 w 24"/>
                <a:gd name="T5" fmla="*/ 0 h 38"/>
              </a:gdLst>
              <a:ahLst/>
              <a:cxnLst>
                <a:cxn ang="0">
                  <a:pos x="T0" y="T1"/>
                </a:cxn>
                <a:cxn ang="0">
                  <a:pos x="T2" y="T3"/>
                </a:cxn>
                <a:cxn ang="0">
                  <a:pos x="T4" y="T5"/>
                </a:cxn>
              </a:cxnLst>
              <a:rect l="0" t="0" r="r" b="b"/>
              <a:pathLst>
                <a:path w="24" h="38">
                  <a:moveTo>
                    <a:pt x="0" y="38"/>
                  </a:moveTo>
                  <a:lnTo>
                    <a:pt x="15" y="19"/>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65" name="Freeform 427"/>
            <p:cNvSpPr>
              <a:spLocks noChangeAspect="1"/>
            </p:cNvSpPr>
            <p:nvPr/>
          </p:nvSpPr>
          <p:spPr bwMode="auto">
            <a:xfrm>
              <a:off x="1696" y="626"/>
              <a:ext cx="18" cy="17"/>
            </a:xfrm>
            <a:custGeom>
              <a:avLst/>
              <a:gdLst>
                <a:gd name="T0" fmla="*/ 0 w 24"/>
                <a:gd name="T1" fmla="*/ 29 h 29"/>
                <a:gd name="T2" fmla="*/ 10 w 24"/>
                <a:gd name="T3" fmla="*/ 14 h 29"/>
                <a:gd name="T4" fmla="*/ 24 w 24"/>
                <a:gd name="T5" fmla="*/ 0 h 29"/>
              </a:gdLst>
              <a:ahLst/>
              <a:cxnLst>
                <a:cxn ang="0">
                  <a:pos x="T0" y="T1"/>
                </a:cxn>
                <a:cxn ang="0">
                  <a:pos x="T2" y="T3"/>
                </a:cxn>
                <a:cxn ang="0">
                  <a:pos x="T4" y="T5"/>
                </a:cxn>
              </a:cxnLst>
              <a:rect l="0" t="0" r="r" b="b"/>
              <a:pathLst>
                <a:path w="24" h="29">
                  <a:moveTo>
                    <a:pt x="0" y="29"/>
                  </a:moveTo>
                  <a:lnTo>
                    <a:pt x="10" y="1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66" name="Freeform 428"/>
            <p:cNvSpPr>
              <a:spLocks noChangeAspect="1"/>
            </p:cNvSpPr>
            <p:nvPr/>
          </p:nvSpPr>
          <p:spPr bwMode="auto">
            <a:xfrm>
              <a:off x="1714" y="610"/>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67" name="Line 429"/>
            <p:cNvSpPr>
              <a:spLocks noChangeAspect="1" noChangeShapeType="1"/>
            </p:cNvSpPr>
            <p:nvPr/>
          </p:nvSpPr>
          <p:spPr bwMode="auto">
            <a:xfrm flipV="1">
              <a:off x="1736"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68" name="Freeform 430"/>
            <p:cNvSpPr>
              <a:spLocks noChangeAspect="1"/>
            </p:cNvSpPr>
            <p:nvPr/>
          </p:nvSpPr>
          <p:spPr bwMode="auto">
            <a:xfrm>
              <a:off x="1754" y="591"/>
              <a:ext cx="22" cy="8"/>
            </a:xfrm>
            <a:custGeom>
              <a:avLst/>
              <a:gdLst>
                <a:gd name="T0" fmla="*/ 0 w 29"/>
                <a:gd name="T1" fmla="*/ 14 h 14"/>
                <a:gd name="T2" fmla="*/ 14 w 29"/>
                <a:gd name="T3" fmla="*/ 4 h 14"/>
                <a:gd name="T4" fmla="*/ 29 w 29"/>
                <a:gd name="T5" fmla="*/ 0 h 14"/>
              </a:gdLst>
              <a:ahLst/>
              <a:cxnLst>
                <a:cxn ang="0">
                  <a:pos x="T0" y="T1"/>
                </a:cxn>
                <a:cxn ang="0">
                  <a:pos x="T2" y="T3"/>
                </a:cxn>
                <a:cxn ang="0">
                  <a:pos x="T4" y="T5"/>
                </a:cxn>
              </a:cxnLst>
              <a:rect l="0" t="0" r="r" b="b"/>
              <a:pathLst>
                <a:path w="29" h="14">
                  <a:moveTo>
                    <a:pt x="0" y="14"/>
                  </a:moveTo>
                  <a:lnTo>
                    <a:pt x="14" y="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69" name="Freeform 431"/>
            <p:cNvSpPr>
              <a:spLocks noChangeAspect="1"/>
            </p:cNvSpPr>
            <p:nvPr/>
          </p:nvSpPr>
          <p:spPr bwMode="auto">
            <a:xfrm>
              <a:off x="1776" y="586"/>
              <a:ext cx="18" cy="5"/>
            </a:xfrm>
            <a:custGeom>
              <a:avLst/>
              <a:gdLst>
                <a:gd name="T0" fmla="*/ 0 w 24"/>
                <a:gd name="T1" fmla="*/ 10 h 10"/>
                <a:gd name="T2" fmla="*/ 14 w 24"/>
                <a:gd name="T3" fmla="*/ 5 h 10"/>
                <a:gd name="T4" fmla="*/ 24 w 24"/>
                <a:gd name="T5" fmla="*/ 0 h 10"/>
              </a:gdLst>
              <a:ahLst/>
              <a:cxnLst>
                <a:cxn ang="0">
                  <a:pos x="T0" y="T1"/>
                </a:cxn>
                <a:cxn ang="0">
                  <a:pos x="T2" y="T3"/>
                </a:cxn>
                <a:cxn ang="0">
                  <a:pos x="T4" y="T5"/>
                </a:cxn>
              </a:cxnLst>
              <a:rect l="0" t="0" r="r" b="b"/>
              <a:pathLst>
                <a:path w="24" h="10">
                  <a:moveTo>
                    <a:pt x="0" y="10"/>
                  </a:moveTo>
                  <a:lnTo>
                    <a:pt x="14" y="5"/>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70" name="Freeform 432"/>
            <p:cNvSpPr>
              <a:spLocks noChangeAspect="1"/>
            </p:cNvSpPr>
            <p:nvPr/>
          </p:nvSpPr>
          <p:spPr bwMode="auto">
            <a:xfrm>
              <a:off x="1794" y="586"/>
              <a:ext cx="18" cy="0"/>
            </a:xfrm>
            <a:custGeom>
              <a:avLst/>
              <a:gdLst>
                <a:gd name="T0" fmla="*/ 0 w 24"/>
                <a:gd name="T1" fmla="*/ 9 w 24"/>
                <a:gd name="T2" fmla="*/ 24 w 24"/>
              </a:gdLst>
              <a:ahLst/>
              <a:cxnLst>
                <a:cxn ang="0">
                  <a:pos x="T0" y="0"/>
                </a:cxn>
                <a:cxn ang="0">
                  <a:pos x="T1" y="0"/>
                </a:cxn>
                <a:cxn ang="0">
                  <a:pos x="T2" y="0"/>
                </a:cxn>
              </a:cxnLst>
              <a:rect l="0" t="0" r="r" b="b"/>
              <a:pathLst>
                <a:path w="24">
                  <a:moveTo>
                    <a:pt x="0" y="0"/>
                  </a:moveTo>
                  <a:lnTo>
                    <a:pt x="9"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71" name="Freeform 433"/>
            <p:cNvSpPr>
              <a:spLocks noChangeAspect="1"/>
            </p:cNvSpPr>
            <p:nvPr/>
          </p:nvSpPr>
          <p:spPr bwMode="auto">
            <a:xfrm>
              <a:off x="1812" y="586"/>
              <a:ext cx="21" cy="0"/>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72" name="Freeform 434"/>
            <p:cNvSpPr>
              <a:spLocks noChangeAspect="1"/>
            </p:cNvSpPr>
            <p:nvPr/>
          </p:nvSpPr>
          <p:spPr bwMode="auto">
            <a:xfrm>
              <a:off x="1833" y="586"/>
              <a:ext cx="18" cy="5"/>
            </a:xfrm>
            <a:custGeom>
              <a:avLst/>
              <a:gdLst>
                <a:gd name="T0" fmla="*/ 0 w 24"/>
                <a:gd name="T1" fmla="*/ 0 h 10"/>
                <a:gd name="T2" fmla="*/ 10 w 24"/>
                <a:gd name="T3" fmla="*/ 5 h 10"/>
                <a:gd name="T4" fmla="*/ 24 w 24"/>
                <a:gd name="T5" fmla="*/ 10 h 10"/>
              </a:gdLst>
              <a:ahLst/>
              <a:cxnLst>
                <a:cxn ang="0">
                  <a:pos x="T0" y="T1"/>
                </a:cxn>
                <a:cxn ang="0">
                  <a:pos x="T2" y="T3"/>
                </a:cxn>
                <a:cxn ang="0">
                  <a:pos x="T4" y="T5"/>
                </a:cxn>
              </a:cxnLst>
              <a:rect l="0" t="0" r="r" b="b"/>
              <a:pathLst>
                <a:path w="24" h="10">
                  <a:moveTo>
                    <a:pt x="0" y="0"/>
                  </a:moveTo>
                  <a:lnTo>
                    <a:pt x="10" y="5"/>
                  </a:lnTo>
                  <a:lnTo>
                    <a:pt x="24"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73" name="Freeform 435"/>
            <p:cNvSpPr>
              <a:spLocks noChangeAspect="1"/>
            </p:cNvSpPr>
            <p:nvPr/>
          </p:nvSpPr>
          <p:spPr bwMode="auto">
            <a:xfrm>
              <a:off x="1851" y="591"/>
              <a:ext cx="22" cy="8"/>
            </a:xfrm>
            <a:custGeom>
              <a:avLst/>
              <a:gdLst>
                <a:gd name="T0" fmla="*/ 0 w 29"/>
                <a:gd name="T1" fmla="*/ 0 h 14"/>
                <a:gd name="T2" fmla="*/ 15 w 29"/>
                <a:gd name="T3" fmla="*/ 4 h 14"/>
                <a:gd name="T4" fmla="*/ 29 w 29"/>
                <a:gd name="T5" fmla="*/ 14 h 14"/>
              </a:gdLst>
              <a:ahLst/>
              <a:cxnLst>
                <a:cxn ang="0">
                  <a:pos x="T0" y="T1"/>
                </a:cxn>
                <a:cxn ang="0">
                  <a:pos x="T2" y="T3"/>
                </a:cxn>
                <a:cxn ang="0">
                  <a:pos x="T4" y="T5"/>
                </a:cxn>
              </a:cxnLst>
              <a:rect l="0" t="0" r="r" b="b"/>
              <a:pathLst>
                <a:path w="29" h="14">
                  <a:moveTo>
                    <a:pt x="0" y="0"/>
                  </a:moveTo>
                  <a:lnTo>
                    <a:pt x="15" y="4"/>
                  </a:lnTo>
                  <a:lnTo>
                    <a:pt x="29" y="1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74" name="Line 436"/>
            <p:cNvSpPr>
              <a:spLocks noChangeAspect="1" noChangeShapeType="1"/>
            </p:cNvSpPr>
            <p:nvPr/>
          </p:nvSpPr>
          <p:spPr bwMode="auto">
            <a:xfrm>
              <a:off x="1873"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75" name="Freeform 437"/>
            <p:cNvSpPr>
              <a:spLocks noChangeAspect="1"/>
            </p:cNvSpPr>
            <p:nvPr/>
          </p:nvSpPr>
          <p:spPr bwMode="auto">
            <a:xfrm>
              <a:off x="1891" y="610"/>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76" name="Freeform 438"/>
            <p:cNvSpPr>
              <a:spLocks noChangeAspect="1"/>
            </p:cNvSpPr>
            <p:nvPr/>
          </p:nvSpPr>
          <p:spPr bwMode="auto">
            <a:xfrm>
              <a:off x="1913" y="626"/>
              <a:ext cx="18" cy="17"/>
            </a:xfrm>
            <a:custGeom>
              <a:avLst/>
              <a:gdLst>
                <a:gd name="T0" fmla="*/ 0 w 24"/>
                <a:gd name="T1" fmla="*/ 0 h 29"/>
                <a:gd name="T2" fmla="*/ 14 w 24"/>
                <a:gd name="T3" fmla="*/ 14 h 29"/>
                <a:gd name="T4" fmla="*/ 24 w 24"/>
                <a:gd name="T5" fmla="*/ 29 h 29"/>
              </a:gdLst>
              <a:ahLst/>
              <a:cxnLst>
                <a:cxn ang="0">
                  <a:pos x="T0" y="T1"/>
                </a:cxn>
                <a:cxn ang="0">
                  <a:pos x="T2" y="T3"/>
                </a:cxn>
                <a:cxn ang="0">
                  <a:pos x="T4" y="T5"/>
                </a:cxn>
              </a:cxnLst>
              <a:rect l="0" t="0" r="r" b="b"/>
              <a:pathLst>
                <a:path w="24" h="29">
                  <a:moveTo>
                    <a:pt x="0" y="0"/>
                  </a:moveTo>
                  <a:lnTo>
                    <a:pt x="14" y="14"/>
                  </a:lnTo>
                  <a:lnTo>
                    <a:pt x="24"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77" name="Freeform 439"/>
            <p:cNvSpPr>
              <a:spLocks noChangeAspect="1"/>
            </p:cNvSpPr>
            <p:nvPr/>
          </p:nvSpPr>
          <p:spPr bwMode="auto">
            <a:xfrm>
              <a:off x="1931" y="643"/>
              <a:ext cx="18" cy="21"/>
            </a:xfrm>
            <a:custGeom>
              <a:avLst/>
              <a:gdLst>
                <a:gd name="T0" fmla="*/ 0 w 24"/>
                <a:gd name="T1" fmla="*/ 0 h 38"/>
                <a:gd name="T2" fmla="*/ 9 w 24"/>
                <a:gd name="T3" fmla="*/ 19 h 38"/>
                <a:gd name="T4" fmla="*/ 24 w 24"/>
                <a:gd name="T5" fmla="*/ 38 h 38"/>
              </a:gdLst>
              <a:ahLst/>
              <a:cxnLst>
                <a:cxn ang="0">
                  <a:pos x="T0" y="T1"/>
                </a:cxn>
                <a:cxn ang="0">
                  <a:pos x="T2" y="T3"/>
                </a:cxn>
                <a:cxn ang="0">
                  <a:pos x="T4" y="T5"/>
                </a:cxn>
              </a:cxnLst>
              <a:rect l="0" t="0" r="r" b="b"/>
              <a:pathLst>
                <a:path w="24" h="38">
                  <a:moveTo>
                    <a:pt x="0" y="0"/>
                  </a:moveTo>
                  <a:lnTo>
                    <a:pt x="9" y="19"/>
                  </a:lnTo>
                  <a:lnTo>
                    <a:pt x="24" y="3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78" name="Freeform 440"/>
            <p:cNvSpPr>
              <a:spLocks noChangeAspect="1"/>
            </p:cNvSpPr>
            <p:nvPr/>
          </p:nvSpPr>
          <p:spPr bwMode="auto">
            <a:xfrm>
              <a:off x="1949" y="664"/>
              <a:ext cx="21" cy="22"/>
            </a:xfrm>
            <a:custGeom>
              <a:avLst/>
              <a:gdLst>
                <a:gd name="T0" fmla="*/ 0 w 29"/>
                <a:gd name="T1" fmla="*/ 0 h 39"/>
                <a:gd name="T2" fmla="*/ 14 w 29"/>
                <a:gd name="T3" fmla="*/ 19 h 39"/>
                <a:gd name="T4" fmla="*/ 29 w 29"/>
                <a:gd name="T5" fmla="*/ 39 h 39"/>
              </a:gdLst>
              <a:ahLst/>
              <a:cxnLst>
                <a:cxn ang="0">
                  <a:pos x="T0" y="T1"/>
                </a:cxn>
                <a:cxn ang="0">
                  <a:pos x="T2" y="T3"/>
                </a:cxn>
                <a:cxn ang="0">
                  <a:pos x="T4" y="T5"/>
                </a:cxn>
              </a:cxnLst>
              <a:rect l="0" t="0" r="r" b="b"/>
              <a:pathLst>
                <a:path w="29" h="39">
                  <a:moveTo>
                    <a:pt x="0" y="0"/>
                  </a:moveTo>
                  <a:lnTo>
                    <a:pt x="14" y="19"/>
                  </a:lnTo>
                  <a:lnTo>
                    <a:pt x="29" y="3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79" name="Freeform 441"/>
            <p:cNvSpPr>
              <a:spLocks noChangeAspect="1"/>
            </p:cNvSpPr>
            <p:nvPr/>
          </p:nvSpPr>
          <p:spPr bwMode="auto">
            <a:xfrm>
              <a:off x="1970" y="686"/>
              <a:ext cx="18" cy="26"/>
            </a:xfrm>
            <a:custGeom>
              <a:avLst/>
              <a:gdLst>
                <a:gd name="T0" fmla="*/ 0 w 24"/>
                <a:gd name="T1" fmla="*/ 0 h 47"/>
                <a:gd name="T2" fmla="*/ 9 w 24"/>
                <a:gd name="T3" fmla="*/ 24 h 47"/>
                <a:gd name="T4" fmla="*/ 24 w 24"/>
                <a:gd name="T5" fmla="*/ 47 h 47"/>
              </a:gdLst>
              <a:ahLst/>
              <a:cxnLst>
                <a:cxn ang="0">
                  <a:pos x="T0" y="T1"/>
                </a:cxn>
                <a:cxn ang="0">
                  <a:pos x="T2" y="T3"/>
                </a:cxn>
                <a:cxn ang="0">
                  <a:pos x="T4" y="T5"/>
                </a:cxn>
              </a:cxnLst>
              <a:rect l="0" t="0" r="r" b="b"/>
              <a:pathLst>
                <a:path w="24" h="47">
                  <a:moveTo>
                    <a:pt x="0" y="0"/>
                  </a:moveTo>
                  <a:lnTo>
                    <a:pt x="9" y="24"/>
                  </a:lnTo>
                  <a:lnTo>
                    <a:pt x="24" y="4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80" name="Freeform 442"/>
            <p:cNvSpPr>
              <a:spLocks noChangeAspect="1"/>
            </p:cNvSpPr>
            <p:nvPr/>
          </p:nvSpPr>
          <p:spPr bwMode="auto">
            <a:xfrm>
              <a:off x="1988" y="712"/>
              <a:ext cx="21" cy="27"/>
            </a:xfrm>
            <a:custGeom>
              <a:avLst/>
              <a:gdLst>
                <a:gd name="T0" fmla="*/ 0 w 28"/>
                <a:gd name="T1" fmla="*/ 0 h 48"/>
                <a:gd name="T2" fmla="*/ 14 w 28"/>
                <a:gd name="T3" fmla="*/ 24 h 48"/>
                <a:gd name="T4" fmla="*/ 28 w 28"/>
                <a:gd name="T5" fmla="*/ 48 h 48"/>
              </a:gdLst>
              <a:ahLst/>
              <a:cxnLst>
                <a:cxn ang="0">
                  <a:pos x="T0" y="T1"/>
                </a:cxn>
                <a:cxn ang="0">
                  <a:pos x="T2" y="T3"/>
                </a:cxn>
                <a:cxn ang="0">
                  <a:pos x="T4" y="T5"/>
                </a:cxn>
              </a:cxnLst>
              <a:rect l="0" t="0" r="r" b="b"/>
              <a:pathLst>
                <a:path w="28" h="48">
                  <a:moveTo>
                    <a:pt x="0" y="0"/>
                  </a:moveTo>
                  <a:lnTo>
                    <a:pt x="14" y="24"/>
                  </a:lnTo>
                  <a:lnTo>
                    <a:pt x="28"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81" name="Line 443"/>
            <p:cNvSpPr>
              <a:spLocks noChangeAspect="1" noChangeShapeType="1"/>
            </p:cNvSpPr>
            <p:nvPr/>
          </p:nvSpPr>
          <p:spPr bwMode="auto">
            <a:xfrm>
              <a:off x="2009"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82" name="Freeform 444"/>
            <p:cNvSpPr>
              <a:spLocks noChangeAspect="1"/>
            </p:cNvSpPr>
            <p:nvPr/>
          </p:nvSpPr>
          <p:spPr bwMode="auto">
            <a:xfrm>
              <a:off x="2027" y="769"/>
              <a:ext cx="22" cy="33"/>
            </a:xfrm>
            <a:custGeom>
              <a:avLst/>
              <a:gdLst>
                <a:gd name="T0" fmla="*/ 0 w 29"/>
                <a:gd name="T1" fmla="*/ 0 h 58"/>
                <a:gd name="T2" fmla="*/ 15 w 29"/>
                <a:gd name="T3" fmla="*/ 29 h 58"/>
                <a:gd name="T4" fmla="*/ 29 w 29"/>
                <a:gd name="T5" fmla="*/ 58 h 58"/>
              </a:gdLst>
              <a:ahLst/>
              <a:cxnLst>
                <a:cxn ang="0">
                  <a:pos x="T0" y="T1"/>
                </a:cxn>
                <a:cxn ang="0">
                  <a:pos x="T2" y="T3"/>
                </a:cxn>
                <a:cxn ang="0">
                  <a:pos x="T4" y="T5"/>
                </a:cxn>
              </a:cxnLst>
              <a:rect l="0" t="0" r="r" b="b"/>
              <a:pathLst>
                <a:path w="29" h="58">
                  <a:moveTo>
                    <a:pt x="0" y="0"/>
                  </a:moveTo>
                  <a:lnTo>
                    <a:pt x="15"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83" name="Line 445"/>
            <p:cNvSpPr>
              <a:spLocks noChangeAspect="1" noChangeShapeType="1"/>
            </p:cNvSpPr>
            <p:nvPr/>
          </p:nvSpPr>
          <p:spPr bwMode="auto">
            <a:xfrm>
              <a:off x="2049"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84" name="Line 446"/>
            <p:cNvSpPr>
              <a:spLocks noChangeAspect="1" noChangeShapeType="1"/>
            </p:cNvSpPr>
            <p:nvPr/>
          </p:nvSpPr>
          <p:spPr bwMode="auto">
            <a:xfrm>
              <a:off x="2067"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85" name="Freeform 447"/>
            <p:cNvSpPr>
              <a:spLocks noChangeAspect="1"/>
            </p:cNvSpPr>
            <p:nvPr/>
          </p:nvSpPr>
          <p:spPr bwMode="auto">
            <a:xfrm>
              <a:off x="2085" y="872"/>
              <a:ext cx="22" cy="35"/>
            </a:xfrm>
            <a:custGeom>
              <a:avLst/>
              <a:gdLst>
                <a:gd name="T0" fmla="*/ 0 w 29"/>
                <a:gd name="T1" fmla="*/ 0 h 62"/>
                <a:gd name="T2" fmla="*/ 15 w 29"/>
                <a:gd name="T3" fmla="*/ 28 h 62"/>
                <a:gd name="T4" fmla="*/ 29 w 29"/>
                <a:gd name="T5" fmla="*/ 62 h 62"/>
              </a:gdLst>
              <a:ahLst/>
              <a:cxnLst>
                <a:cxn ang="0">
                  <a:pos x="T0" y="T1"/>
                </a:cxn>
                <a:cxn ang="0">
                  <a:pos x="T2" y="T3"/>
                </a:cxn>
                <a:cxn ang="0">
                  <a:pos x="T4" y="T5"/>
                </a:cxn>
              </a:cxnLst>
              <a:rect l="0" t="0" r="r" b="b"/>
              <a:pathLst>
                <a:path w="29" h="62">
                  <a:moveTo>
                    <a:pt x="0" y="0"/>
                  </a:moveTo>
                  <a:lnTo>
                    <a:pt x="15" y="28"/>
                  </a:lnTo>
                  <a:lnTo>
                    <a:pt x="29" y="6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86" name="Line 448"/>
            <p:cNvSpPr>
              <a:spLocks noChangeAspect="1" noChangeShapeType="1"/>
            </p:cNvSpPr>
            <p:nvPr/>
          </p:nvSpPr>
          <p:spPr bwMode="auto">
            <a:xfrm>
              <a:off x="2107"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87" name="Freeform 449"/>
            <p:cNvSpPr>
              <a:spLocks noChangeAspect="1"/>
            </p:cNvSpPr>
            <p:nvPr/>
          </p:nvSpPr>
          <p:spPr bwMode="auto">
            <a:xfrm>
              <a:off x="2125" y="945"/>
              <a:ext cx="22" cy="40"/>
            </a:xfrm>
            <a:custGeom>
              <a:avLst/>
              <a:gdLst>
                <a:gd name="T0" fmla="*/ 0 w 29"/>
                <a:gd name="T1" fmla="*/ 0 h 72"/>
                <a:gd name="T2" fmla="*/ 14 w 29"/>
                <a:gd name="T3" fmla="*/ 34 h 72"/>
                <a:gd name="T4" fmla="*/ 29 w 29"/>
                <a:gd name="T5" fmla="*/ 72 h 72"/>
              </a:gdLst>
              <a:ahLst/>
              <a:cxnLst>
                <a:cxn ang="0">
                  <a:pos x="T0" y="T1"/>
                </a:cxn>
                <a:cxn ang="0">
                  <a:pos x="T2" y="T3"/>
                </a:cxn>
                <a:cxn ang="0">
                  <a:pos x="T4" y="T5"/>
                </a:cxn>
              </a:cxnLst>
              <a:rect l="0" t="0" r="r" b="b"/>
              <a:pathLst>
                <a:path w="29" h="72">
                  <a:moveTo>
                    <a:pt x="0" y="0"/>
                  </a:moveTo>
                  <a:lnTo>
                    <a:pt x="14" y="34"/>
                  </a:lnTo>
                  <a:lnTo>
                    <a:pt x="29"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88" name="Line 450"/>
            <p:cNvSpPr>
              <a:spLocks noChangeAspect="1" noChangeShapeType="1"/>
            </p:cNvSpPr>
            <p:nvPr/>
          </p:nvSpPr>
          <p:spPr bwMode="auto">
            <a:xfrm>
              <a:off x="2147"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89" name="Line 451"/>
            <p:cNvSpPr>
              <a:spLocks noChangeAspect="1" noChangeShapeType="1"/>
            </p:cNvSpPr>
            <p:nvPr/>
          </p:nvSpPr>
          <p:spPr bwMode="auto">
            <a:xfrm>
              <a:off x="2165"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90" name="Freeform 452"/>
            <p:cNvSpPr>
              <a:spLocks noChangeAspect="1"/>
            </p:cNvSpPr>
            <p:nvPr/>
          </p:nvSpPr>
          <p:spPr bwMode="auto">
            <a:xfrm>
              <a:off x="2183" y="1063"/>
              <a:ext cx="21" cy="41"/>
            </a:xfrm>
            <a:custGeom>
              <a:avLst/>
              <a:gdLst>
                <a:gd name="T0" fmla="*/ 0 w 28"/>
                <a:gd name="T1" fmla="*/ 0 h 72"/>
                <a:gd name="T2" fmla="*/ 14 w 28"/>
                <a:gd name="T3" fmla="*/ 34 h 72"/>
                <a:gd name="T4" fmla="*/ 28 w 28"/>
                <a:gd name="T5" fmla="*/ 72 h 72"/>
              </a:gdLst>
              <a:ahLst/>
              <a:cxnLst>
                <a:cxn ang="0">
                  <a:pos x="T0" y="T1"/>
                </a:cxn>
                <a:cxn ang="0">
                  <a:pos x="T2" y="T3"/>
                </a:cxn>
                <a:cxn ang="0">
                  <a:pos x="T4" y="T5"/>
                </a:cxn>
              </a:cxnLst>
              <a:rect l="0" t="0" r="r" b="b"/>
              <a:pathLst>
                <a:path w="28" h="72">
                  <a:moveTo>
                    <a:pt x="0" y="0"/>
                  </a:moveTo>
                  <a:lnTo>
                    <a:pt x="14" y="34"/>
                  </a:lnTo>
                  <a:lnTo>
                    <a:pt x="28"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91" name="Line 453"/>
            <p:cNvSpPr>
              <a:spLocks noChangeAspect="1" noChangeShapeType="1"/>
            </p:cNvSpPr>
            <p:nvPr/>
          </p:nvSpPr>
          <p:spPr bwMode="auto">
            <a:xfrm>
              <a:off x="2204"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92" name="Freeform 454"/>
            <p:cNvSpPr>
              <a:spLocks noChangeAspect="1"/>
            </p:cNvSpPr>
            <p:nvPr/>
          </p:nvSpPr>
          <p:spPr bwMode="auto">
            <a:xfrm>
              <a:off x="2222" y="1144"/>
              <a:ext cx="22"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93" name="Freeform 455"/>
            <p:cNvSpPr>
              <a:spLocks noChangeAspect="1"/>
            </p:cNvSpPr>
            <p:nvPr/>
          </p:nvSpPr>
          <p:spPr bwMode="auto">
            <a:xfrm>
              <a:off x="2244" y="1182"/>
              <a:ext cx="18" cy="40"/>
            </a:xfrm>
            <a:custGeom>
              <a:avLst/>
              <a:gdLst>
                <a:gd name="T0" fmla="*/ 0 w 24"/>
                <a:gd name="T1" fmla="*/ 0 h 72"/>
                <a:gd name="T2" fmla="*/ 10 w 24"/>
                <a:gd name="T3" fmla="*/ 34 h 72"/>
                <a:gd name="T4" fmla="*/ 24 w 24"/>
                <a:gd name="T5" fmla="*/ 72 h 72"/>
              </a:gdLst>
              <a:ahLst/>
              <a:cxnLst>
                <a:cxn ang="0">
                  <a:pos x="T0" y="T1"/>
                </a:cxn>
                <a:cxn ang="0">
                  <a:pos x="T2" y="T3"/>
                </a:cxn>
                <a:cxn ang="0">
                  <a:pos x="T4" y="T5"/>
                </a:cxn>
              </a:cxnLst>
              <a:rect l="0" t="0" r="r" b="b"/>
              <a:pathLst>
                <a:path w="24" h="72">
                  <a:moveTo>
                    <a:pt x="0" y="0"/>
                  </a:moveTo>
                  <a:lnTo>
                    <a:pt x="10" y="34"/>
                  </a:lnTo>
                  <a:lnTo>
                    <a:pt x="24"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94" name="Freeform 456"/>
            <p:cNvSpPr>
              <a:spLocks noChangeAspect="1"/>
            </p:cNvSpPr>
            <p:nvPr/>
          </p:nvSpPr>
          <p:spPr bwMode="auto">
            <a:xfrm>
              <a:off x="2262" y="1222"/>
              <a:ext cx="21"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95" name="Line 457"/>
            <p:cNvSpPr>
              <a:spLocks noChangeAspect="1" noChangeShapeType="1"/>
            </p:cNvSpPr>
            <p:nvPr/>
          </p:nvSpPr>
          <p:spPr bwMode="auto">
            <a:xfrm>
              <a:off x="2283"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96" name="Line 458"/>
            <p:cNvSpPr>
              <a:spLocks noChangeAspect="1" noChangeShapeType="1"/>
            </p:cNvSpPr>
            <p:nvPr/>
          </p:nvSpPr>
          <p:spPr bwMode="auto">
            <a:xfrm>
              <a:off x="2301"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97" name="Freeform 459"/>
            <p:cNvSpPr>
              <a:spLocks noChangeAspect="1"/>
            </p:cNvSpPr>
            <p:nvPr/>
          </p:nvSpPr>
          <p:spPr bwMode="auto">
            <a:xfrm>
              <a:off x="2319" y="1336"/>
              <a:ext cx="22" cy="38"/>
            </a:xfrm>
            <a:custGeom>
              <a:avLst/>
              <a:gdLst>
                <a:gd name="T0" fmla="*/ 0 w 29"/>
                <a:gd name="T1" fmla="*/ 0 h 67"/>
                <a:gd name="T2" fmla="*/ 14 w 29"/>
                <a:gd name="T3" fmla="*/ 33 h 67"/>
                <a:gd name="T4" fmla="*/ 29 w 29"/>
                <a:gd name="T5" fmla="*/ 67 h 67"/>
              </a:gdLst>
              <a:ahLst/>
              <a:cxnLst>
                <a:cxn ang="0">
                  <a:pos x="T0" y="T1"/>
                </a:cxn>
                <a:cxn ang="0">
                  <a:pos x="T2" y="T3"/>
                </a:cxn>
                <a:cxn ang="0">
                  <a:pos x="T4" y="T5"/>
                </a:cxn>
              </a:cxnLst>
              <a:rect l="0" t="0" r="r" b="b"/>
              <a:pathLst>
                <a:path w="29" h="67">
                  <a:moveTo>
                    <a:pt x="0" y="0"/>
                  </a:moveTo>
                  <a:lnTo>
                    <a:pt x="14" y="33"/>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98" name="Line 460"/>
            <p:cNvSpPr>
              <a:spLocks noChangeAspect="1" noChangeShapeType="1"/>
            </p:cNvSpPr>
            <p:nvPr/>
          </p:nvSpPr>
          <p:spPr bwMode="auto">
            <a:xfrm>
              <a:off x="2341"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99" name="Freeform 461"/>
            <p:cNvSpPr>
              <a:spLocks noChangeAspect="1"/>
            </p:cNvSpPr>
            <p:nvPr/>
          </p:nvSpPr>
          <p:spPr bwMode="auto">
            <a:xfrm>
              <a:off x="2359" y="1409"/>
              <a:ext cx="22" cy="32"/>
            </a:xfrm>
            <a:custGeom>
              <a:avLst/>
              <a:gdLst>
                <a:gd name="T0" fmla="*/ 0 w 29"/>
                <a:gd name="T1" fmla="*/ 0 h 58"/>
                <a:gd name="T2" fmla="*/ 14 w 29"/>
                <a:gd name="T3" fmla="*/ 29 h 58"/>
                <a:gd name="T4" fmla="*/ 29 w 29"/>
                <a:gd name="T5" fmla="*/ 58 h 58"/>
              </a:gdLst>
              <a:ahLst/>
              <a:cxnLst>
                <a:cxn ang="0">
                  <a:pos x="T0" y="T1"/>
                </a:cxn>
                <a:cxn ang="0">
                  <a:pos x="T2" y="T3"/>
                </a:cxn>
                <a:cxn ang="0">
                  <a:pos x="T4" y="T5"/>
                </a:cxn>
              </a:cxnLst>
              <a:rect l="0" t="0" r="r" b="b"/>
              <a:pathLst>
                <a:path w="29" h="58">
                  <a:moveTo>
                    <a:pt x="0" y="0"/>
                  </a:moveTo>
                  <a:lnTo>
                    <a:pt x="14"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00" name="Line 462"/>
            <p:cNvSpPr>
              <a:spLocks noChangeAspect="1" noChangeShapeType="1"/>
            </p:cNvSpPr>
            <p:nvPr/>
          </p:nvSpPr>
          <p:spPr bwMode="auto">
            <a:xfrm>
              <a:off x="2381"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01" name="Line 463"/>
            <p:cNvSpPr>
              <a:spLocks noChangeAspect="1" noChangeShapeType="1"/>
            </p:cNvSpPr>
            <p:nvPr/>
          </p:nvSpPr>
          <p:spPr bwMode="auto">
            <a:xfrm>
              <a:off x="2399"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02" name="Freeform 464"/>
            <p:cNvSpPr>
              <a:spLocks noChangeAspect="1"/>
            </p:cNvSpPr>
            <p:nvPr/>
          </p:nvSpPr>
          <p:spPr bwMode="auto">
            <a:xfrm>
              <a:off x="2416" y="1506"/>
              <a:ext cx="22" cy="30"/>
            </a:xfrm>
            <a:custGeom>
              <a:avLst/>
              <a:gdLst>
                <a:gd name="T0" fmla="*/ 0 w 29"/>
                <a:gd name="T1" fmla="*/ 0 h 53"/>
                <a:gd name="T2" fmla="*/ 15 w 29"/>
                <a:gd name="T3" fmla="*/ 29 h 53"/>
                <a:gd name="T4" fmla="*/ 29 w 29"/>
                <a:gd name="T5" fmla="*/ 53 h 53"/>
              </a:gdLst>
              <a:ahLst/>
              <a:cxnLst>
                <a:cxn ang="0">
                  <a:pos x="T0" y="T1"/>
                </a:cxn>
                <a:cxn ang="0">
                  <a:pos x="T2" y="T3"/>
                </a:cxn>
                <a:cxn ang="0">
                  <a:pos x="T4" y="T5"/>
                </a:cxn>
              </a:cxnLst>
              <a:rect l="0" t="0" r="r" b="b"/>
              <a:pathLst>
                <a:path w="29" h="53">
                  <a:moveTo>
                    <a:pt x="0" y="0"/>
                  </a:moveTo>
                  <a:lnTo>
                    <a:pt x="15" y="29"/>
                  </a:lnTo>
                  <a:lnTo>
                    <a:pt x="29" y="5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03" name="Line 465"/>
            <p:cNvSpPr>
              <a:spLocks noChangeAspect="1" noChangeShapeType="1"/>
            </p:cNvSpPr>
            <p:nvPr/>
          </p:nvSpPr>
          <p:spPr bwMode="auto">
            <a:xfrm>
              <a:off x="2438"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04" name="Freeform 466"/>
            <p:cNvSpPr>
              <a:spLocks noChangeAspect="1"/>
            </p:cNvSpPr>
            <p:nvPr/>
          </p:nvSpPr>
          <p:spPr bwMode="auto">
            <a:xfrm>
              <a:off x="2456" y="1566"/>
              <a:ext cx="22" cy="27"/>
            </a:xfrm>
            <a:custGeom>
              <a:avLst/>
              <a:gdLst>
                <a:gd name="T0" fmla="*/ 0 w 29"/>
                <a:gd name="T1" fmla="*/ 0 h 48"/>
                <a:gd name="T2" fmla="*/ 15 w 29"/>
                <a:gd name="T3" fmla="*/ 24 h 48"/>
                <a:gd name="T4" fmla="*/ 29 w 29"/>
                <a:gd name="T5" fmla="*/ 48 h 48"/>
              </a:gdLst>
              <a:ahLst/>
              <a:cxnLst>
                <a:cxn ang="0">
                  <a:pos x="T0" y="T1"/>
                </a:cxn>
                <a:cxn ang="0">
                  <a:pos x="T2" y="T3"/>
                </a:cxn>
                <a:cxn ang="0">
                  <a:pos x="T4" y="T5"/>
                </a:cxn>
              </a:cxnLst>
              <a:rect l="0" t="0" r="r" b="b"/>
              <a:pathLst>
                <a:path w="29" h="48">
                  <a:moveTo>
                    <a:pt x="0" y="0"/>
                  </a:moveTo>
                  <a:lnTo>
                    <a:pt x="15" y="24"/>
                  </a:lnTo>
                  <a:lnTo>
                    <a:pt x="29"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05" name="Line 467"/>
            <p:cNvSpPr>
              <a:spLocks noChangeAspect="1" noChangeShapeType="1"/>
            </p:cNvSpPr>
            <p:nvPr/>
          </p:nvSpPr>
          <p:spPr bwMode="auto">
            <a:xfrm>
              <a:off x="2478"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06" name="Freeform 468"/>
            <p:cNvSpPr>
              <a:spLocks noChangeAspect="1"/>
            </p:cNvSpPr>
            <p:nvPr/>
          </p:nvSpPr>
          <p:spPr bwMode="auto">
            <a:xfrm>
              <a:off x="2496" y="1617"/>
              <a:ext cx="22" cy="24"/>
            </a:xfrm>
            <a:custGeom>
              <a:avLst/>
              <a:gdLst>
                <a:gd name="T0" fmla="*/ 0 w 29"/>
                <a:gd name="T1" fmla="*/ 0 h 43"/>
                <a:gd name="T2" fmla="*/ 14 w 29"/>
                <a:gd name="T3" fmla="*/ 19 h 43"/>
                <a:gd name="T4" fmla="*/ 29 w 29"/>
                <a:gd name="T5" fmla="*/ 43 h 43"/>
              </a:gdLst>
              <a:ahLst/>
              <a:cxnLst>
                <a:cxn ang="0">
                  <a:pos x="T0" y="T1"/>
                </a:cxn>
                <a:cxn ang="0">
                  <a:pos x="T2" y="T3"/>
                </a:cxn>
                <a:cxn ang="0">
                  <a:pos x="T4" y="T5"/>
                </a:cxn>
              </a:cxnLst>
              <a:rect l="0" t="0" r="r" b="b"/>
              <a:pathLst>
                <a:path w="29" h="43">
                  <a:moveTo>
                    <a:pt x="0" y="0"/>
                  </a:moveTo>
                  <a:lnTo>
                    <a:pt x="14" y="19"/>
                  </a:lnTo>
                  <a:lnTo>
                    <a:pt x="29" y="4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07" name="Line 469"/>
            <p:cNvSpPr>
              <a:spLocks noChangeAspect="1" noChangeShapeType="1"/>
            </p:cNvSpPr>
            <p:nvPr/>
          </p:nvSpPr>
          <p:spPr bwMode="auto">
            <a:xfrm>
              <a:off x="2518"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08" name="Line 470"/>
            <p:cNvSpPr>
              <a:spLocks noChangeAspect="1" noChangeShapeType="1"/>
            </p:cNvSpPr>
            <p:nvPr/>
          </p:nvSpPr>
          <p:spPr bwMode="auto">
            <a:xfrm>
              <a:off x="2536"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09" name="Freeform 471"/>
            <p:cNvSpPr>
              <a:spLocks noChangeAspect="1"/>
            </p:cNvSpPr>
            <p:nvPr/>
          </p:nvSpPr>
          <p:spPr bwMode="auto">
            <a:xfrm>
              <a:off x="2554" y="1686"/>
              <a:ext cx="21" cy="20"/>
            </a:xfrm>
            <a:custGeom>
              <a:avLst/>
              <a:gdLst>
                <a:gd name="T0" fmla="*/ 0 w 29"/>
                <a:gd name="T1" fmla="*/ 0 h 34"/>
                <a:gd name="T2" fmla="*/ 14 w 29"/>
                <a:gd name="T3" fmla="*/ 20 h 34"/>
                <a:gd name="T4" fmla="*/ 29 w 29"/>
                <a:gd name="T5" fmla="*/ 34 h 34"/>
              </a:gdLst>
              <a:ahLst/>
              <a:cxnLst>
                <a:cxn ang="0">
                  <a:pos x="T0" y="T1"/>
                </a:cxn>
                <a:cxn ang="0">
                  <a:pos x="T2" y="T3"/>
                </a:cxn>
                <a:cxn ang="0">
                  <a:pos x="T4" y="T5"/>
                </a:cxn>
              </a:cxnLst>
              <a:rect l="0" t="0" r="r" b="b"/>
              <a:pathLst>
                <a:path w="29" h="34">
                  <a:moveTo>
                    <a:pt x="0" y="0"/>
                  </a:moveTo>
                  <a:lnTo>
                    <a:pt x="14" y="20"/>
                  </a:lnTo>
                  <a:lnTo>
                    <a:pt x="29" y="3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10" name="Line 472"/>
            <p:cNvSpPr>
              <a:spLocks noChangeAspect="1" noChangeShapeType="1"/>
            </p:cNvSpPr>
            <p:nvPr/>
          </p:nvSpPr>
          <p:spPr bwMode="auto">
            <a:xfrm>
              <a:off x="2575"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11" name="Freeform 473"/>
            <p:cNvSpPr>
              <a:spLocks noChangeAspect="1"/>
            </p:cNvSpPr>
            <p:nvPr/>
          </p:nvSpPr>
          <p:spPr bwMode="auto">
            <a:xfrm>
              <a:off x="2593" y="1725"/>
              <a:ext cx="21" cy="15"/>
            </a:xfrm>
            <a:custGeom>
              <a:avLst/>
              <a:gdLst>
                <a:gd name="T0" fmla="*/ 0 w 28"/>
                <a:gd name="T1" fmla="*/ 0 h 28"/>
                <a:gd name="T2" fmla="*/ 14 w 28"/>
                <a:gd name="T3" fmla="*/ 14 h 28"/>
                <a:gd name="T4" fmla="*/ 28 w 28"/>
                <a:gd name="T5" fmla="*/ 28 h 28"/>
              </a:gdLst>
              <a:ahLst/>
              <a:cxnLst>
                <a:cxn ang="0">
                  <a:pos x="T0" y="T1"/>
                </a:cxn>
                <a:cxn ang="0">
                  <a:pos x="T2" y="T3"/>
                </a:cxn>
                <a:cxn ang="0">
                  <a:pos x="T4" y="T5"/>
                </a:cxn>
              </a:cxnLst>
              <a:rect l="0" t="0" r="r" b="b"/>
              <a:pathLst>
                <a:path w="28" h="28">
                  <a:moveTo>
                    <a:pt x="0" y="0"/>
                  </a:moveTo>
                  <a:lnTo>
                    <a:pt x="14" y="14"/>
                  </a:lnTo>
                  <a:lnTo>
                    <a:pt x="28" y="2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12" name="Line 474"/>
            <p:cNvSpPr>
              <a:spLocks noChangeAspect="1" noChangeShapeType="1"/>
            </p:cNvSpPr>
            <p:nvPr/>
          </p:nvSpPr>
          <p:spPr bwMode="auto">
            <a:xfrm>
              <a:off x="2614"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13" name="Freeform 475"/>
            <p:cNvSpPr>
              <a:spLocks noChangeAspect="1"/>
            </p:cNvSpPr>
            <p:nvPr/>
          </p:nvSpPr>
          <p:spPr bwMode="auto">
            <a:xfrm>
              <a:off x="2632" y="1757"/>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14" name="Line 476"/>
            <p:cNvSpPr>
              <a:spLocks noChangeAspect="1" noChangeShapeType="1"/>
            </p:cNvSpPr>
            <p:nvPr/>
          </p:nvSpPr>
          <p:spPr bwMode="auto">
            <a:xfrm>
              <a:off x="2654"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15" name="Line 477"/>
            <p:cNvSpPr>
              <a:spLocks noChangeAspect="1" noChangeShapeType="1"/>
            </p:cNvSpPr>
            <p:nvPr/>
          </p:nvSpPr>
          <p:spPr bwMode="auto">
            <a:xfrm>
              <a:off x="2672"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16" name="Freeform 478"/>
            <p:cNvSpPr>
              <a:spLocks noChangeAspect="1"/>
            </p:cNvSpPr>
            <p:nvPr/>
          </p:nvSpPr>
          <p:spPr bwMode="auto">
            <a:xfrm>
              <a:off x="2690" y="1797"/>
              <a:ext cx="22" cy="11"/>
            </a:xfrm>
            <a:custGeom>
              <a:avLst/>
              <a:gdLst>
                <a:gd name="T0" fmla="*/ 0 w 29"/>
                <a:gd name="T1" fmla="*/ 0 h 19"/>
                <a:gd name="T2" fmla="*/ 14 w 29"/>
                <a:gd name="T3" fmla="*/ 10 h 19"/>
                <a:gd name="T4" fmla="*/ 29 w 29"/>
                <a:gd name="T5" fmla="*/ 19 h 19"/>
              </a:gdLst>
              <a:ahLst/>
              <a:cxnLst>
                <a:cxn ang="0">
                  <a:pos x="T0" y="T1"/>
                </a:cxn>
                <a:cxn ang="0">
                  <a:pos x="T2" y="T3"/>
                </a:cxn>
                <a:cxn ang="0">
                  <a:pos x="T4" y="T5"/>
                </a:cxn>
              </a:cxnLst>
              <a:rect l="0" t="0" r="r" b="b"/>
              <a:pathLst>
                <a:path w="29" h="19">
                  <a:moveTo>
                    <a:pt x="0" y="0"/>
                  </a:moveTo>
                  <a:lnTo>
                    <a:pt x="14" y="10"/>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17" name="Line 479"/>
            <p:cNvSpPr>
              <a:spLocks noChangeAspect="1" noChangeShapeType="1"/>
            </p:cNvSpPr>
            <p:nvPr/>
          </p:nvSpPr>
          <p:spPr bwMode="auto">
            <a:xfrm>
              <a:off x="2712"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18" name="Freeform 480"/>
            <p:cNvSpPr>
              <a:spLocks noChangeAspect="1"/>
            </p:cNvSpPr>
            <p:nvPr/>
          </p:nvSpPr>
          <p:spPr bwMode="auto">
            <a:xfrm>
              <a:off x="2730" y="1819"/>
              <a:ext cx="22" cy="11"/>
            </a:xfrm>
            <a:custGeom>
              <a:avLst/>
              <a:gdLst>
                <a:gd name="T0" fmla="*/ 0 w 29"/>
                <a:gd name="T1" fmla="*/ 0 h 19"/>
                <a:gd name="T2" fmla="*/ 14 w 29"/>
                <a:gd name="T3" fmla="*/ 9 h 19"/>
                <a:gd name="T4" fmla="*/ 29 w 29"/>
                <a:gd name="T5" fmla="*/ 19 h 19"/>
              </a:gdLst>
              <a:ahLst/>
              <a:cxnLst>
                <a:cxn ang="0">
                  <a:pos x="T0" y="T1"/>
                </a:cxn>
                <a:cxn ang="0">
                  <a:pos x="T2" y="T3"/>
                </a:cxn>
                <a:cxn ang="0">
                  <a:pos x="T4" y="T5"/>
                </a:cxn>
              </a:cxnLst>
              <a:rect l="0" t="0" r="r" b="b"/>
              <a:pathLst>
                <a:path w="29" h="19">
                  <a:moveTo>
                    <a:pt x="0" y="0"/>
                  </a:moveTo>
                  <a:lnTo>
                    <a:pt x="14" y="9"/>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19" name="Line 481"/>
            <p:cNvSpPr>
              <a:spLocks noChangeAspect="1" noChangeShapeType="1"/>
            </p:cNvSpPr>
            <p:nvPr/>
          </p:nvSpPr>
          <p:spPr bwMode="auto">
            <a:xfrm>
              <a:off x="2752"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20" name="Line 482"/>
            <p:cNvSpPr>
              <a:spLocks noChangeAspect="1" noChangeShapeType="1"/>
            </p:cNvSpPr>
            <p:nvPr/>
          </p:nvSpPr>
          <p:spPr bwMode="auto">
            <a:xfrm>
              <a:off x="2770"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21" name="Freeform 483"/>
            <p:cNvSpPr>
              <a:spLocks noChangeAspect="1"/>
            </p:cNvSpPr>
            <p:nvPr/>
          </p:nvSpPr>
          <p:spPr bwMode="auto">
            <a:xfrm>
              <a:off x="2788" y="1846"/>
              <a:ext cx="21" cy="5"/>
            </a:xfrm>
            <a:custGeom>
              <a:avLst/>
              <a:gdLst>
                <a:gd name="T0" fmla="*/ 0 w 28"/>
                <a:gd name="T1" fmla="*/ 0 h 9"/>
                <a:gd name="T2" fmla="*/ 14 w 28"/>
                <a:gd name="T3" fmla="*/ 4 h 9"/>
                <a:gd name="T4" fmla="*/ 28 w 28"/>
                <a:gd name="T5" fmla="*/ 9 h 9"/>
              </a:gdLst>
              <a:ahLst/>
              <a:cxnLst>
                <a:cxn ang="0">
                  <a:pos x="T0" y="T1"/>
                </a:cxn>
                <a:cxn ang="0">
                  <a:pos x="T2" y="T3"/>
                </a:cxn>
                <a:cxn ang="0">
                  <a:pos x="T4" y="T5"/>
                </a:cxn>
              </a:cxnLst>
              <a:rect l="0" t="0" r="r" b="b"/>
              <a:pathLst>
                <a:path w="28" h="9">
                  <a:moveTo>
                    <a:pt x="0" y="0"/>
                  </a:moveTo>
                  <a:lnTo>
                    <a:pt x="14" y="4"/>
                  </a:lnTo>
                  <a:lnTo>
                    <a:pt x="28"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22" name="Line 484"/>
            <p:cNvSpPr>
              <a:spLocks noChangeAspect="1" noChangeShapeType="1"/>
            </p:cNvSpPr>
            <p:nvPr/>
          </p:nvSpPr>
          <p:spPr bwMode="auto">
            <a:xfrm>
              <a:off x="2809"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23" name="Freeform 485"/>
            <p:cNvSpPr>
              <a:spLocks noChangeAspect="1"/>
            </p:cNvSpPr>
            <p:nvPr/>
          </p:nvSpPr>
          <p:spPr bwMode="auto">
            <a:xfrm>
              <a:off x="2827" y="1857"/>
              <a:ext cx="22" cy="5"/>
            </a:xfrm>
            <a:custGeom>
              <a:avLst/>
              <a:gdLst>
                <a:gd name="T0" fmla="*/ 0 w 29"/>
                <a:gd name="T1" fmla="*/ 0 h 9"/>
                <a:gd name="T2" fmla="*/ 15 w 29"/>
                <a:gd name="T3" fmla="*/ 5 h 9"/>
                <a:gd name="T4" fmla="*/ 29 w 29"/>
                <a:gd name="T5" fmla="*/ 9 h 9"/>
              </a:gdLst>
              <a:ahLst/>
              <a:cxnLst>
                <a:cxn ang="0">
                  <a:pos x="T0" y="T1"/>
                </a:cxn>
                <a:cxn ang="0">
                  <a:pos x="T2" y="T3"/>
                </a:cxn>
                <a:cxn ang="0">
                  <a:pos x="T4" y="T5"/>
                </a:cxn>
              </a:cxnLst>
              <a:rect l="0" t="0" r="r" b="b"/>
              <a:pathLst>
                <a:path w="29" h="9">
                  <a:moveTo>
                    <a:pt x="0" y="0"/>
                  </a:moveTo>
                  <a:lnTo>
                    <a:pt x="15" y="5"/>
                  </a:lnTo>
                  <a:lnTo>
                    <a:pt x="29"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24" name="Line 486"/>
            <p:cNvSpPr>
              <a:spLocks noChangeAspect="1" noChangeShapeType="1"/>
            </p:cNvSpPr>
            <p:nvPr/>
          </p:nvSpPr>
          <p:spPr bwMode="auto">
            <a:xfrm>
              <a:off x="2849"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25" name="Freeform 487"/>
            <p:cNvSpPr>
              <a:spLocks noChangeAspect="1"/>
            </p:cNvSpPr>
            <p:nvPr/>
          </p:nvSpPr>
          <p:spPr bwMode="auto">
            <a:xfrm>
              <a:off x="2867" y="1868"/>
              <a:ext cx="21" cy="5"/>
            </a:xfrm>
            <a:custGeom>
              <a:avLst/>
              <a:gdLst>
                <a:gd name="T0" fmla="*/ 0 w 29"/>
                <a:gd name="T1" fmla="*/ 0 h 10"/>
                <a:gd name="T2" fmla="*/ 14 w 29"/>
                <a:gd name="T3" fmla="*/ 5 h 10"/>
                <a:gd name="T4" fmla="*/ 29 w 29"/>
                <a:gd name="T5" fmla="*/ 10 h 10"/>
              </a:gdLst>
              <a:ahLst/>
              <a:cxnLst>
                <a:cxn ang="0">
                  <a:pos x="T0" y="T1"/>
                </a:cxn>
                <a:cxn ang="0">
                  <a:pos x="T2" y="T3"/>
                </a:cxn>
                <a:cxn ang="0">
                  <a:pos x="T4" y="T5"/>
                </a:cxn>
              </a:cxnLst>
              <a:rect l="0" t="0" r="r" b="b"/>
              <a:pathLst>
                <a:path w="29" h="10">
                  <a:moveTo>
                    <a:pt x="0" y="0"/>
                  </a:moveTo>
                  <a:lnTo>
                    <a:pt x="14" y="5"/>
                  </a:lnTo>
                  <a:lnTo>
                    <a:pt x="29"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26" name="Line 488"/>
            <p:cNvSpPr>
              <a:spLocks noChangeAspect="1" noChangeShapeType="1"/>
            </p:cNvSpPr>
            <p:nvPr/>
          </p:nvSpPr>
          <p:spPr bwMode="auto">
            <a:xfrm>
              <a:off x="2888"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27" name="Line 489"/>
            <p:cNvSpPr>
              <a:spLocks noChangeAspect="1" noChangeShapeType="1"/>
            </p:cNvSpPr>
            <p:nvPr/>
          </p:nvSpPr>
          <p:spPr bwMode="auto">
            <a:xfrm>
              <a:off x="2906"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28" name="Freeform 490"/>
            <p:cNvSpPr>
              <a:spLocks noChangeAspect="1"/>
            </p:cNvSpPr>
            <p:nvPr/>
          </p:nvSpPr>
          <p:spPr bwMode="auto">
            <a:xfrm>
              <a:off x="2924" y="1881"/>
              <a:ext cx="22" cy="3"/>
            </a:xfrm>
            <a:custGeom>
              <a:avLst/>
              <a:gdLst>
                <a:gd name="T0" fmla="*/ 0 w 29"/>
                <a:gd name="T1" fmla="*/ 0 h 5"/>
                <a:gd name="T2" fmla="*/ 14 w 29"/>
                <a:gd name="T3" fmla="*/ 5 h 5"/>
                <a:gd name="T4" fmla="*/ 29 w 29"/>
                <a:gd name="T5" fmla="*/ 5 h 5"/>
              </a:gdLst>
              <a:ahLst/>
              <a:cxnLst>
                <a:cxn ang="0">
                  <a:pos x="T0" y="T1"/>
                </a:cxn>
                <a:cxn ang="0">
                  <a:pos x="T2" y="T3"/>
                </a:cxn>
                <a:cxn ang="0">
                  <a:pos x="T4" y="T5"/>
                </a:cxn>
              </a:cxnLst>
              <a:rect l="0" t="0" r="r" b="b"/>
              <a:pathLst>
                <a:path w="29" h="5">
                  <a:moveTo>
                    <a:pt x="0" y="0"/>
                  </a:moveTo>
                  <a:lnTo>
                    <a:pt x="14"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29" name="Line 491"/>
            <p:cNvSpPr>
              <a:spLocks noChangeAspect="1" noChangeShapeType="1"/>
            </p:cNvSpPr>
            <p:nvPr/>
          </p:nvSpPr>
          <p:spPr bwMode="auto">
            <a:xfrm>
              <a:off x="2946"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30" name="Freeform 492"/>
            <p:cNvSpPr>
              <a:spLocks noChangeAspect="1"/>
            </p:cNvSpPr>
            <p:nvPr/>
          </p:nvSpPr>
          <p:spPr bwMode="auto">
            <a:xfrm>
              <a:off x="2964" y="1887"/>
              <a:ext cx="21" cy="2"/>
            </a:xfrm>
            <a:custGeom>
              <a:avLst/>
              <a:gdLst>
                <a:gd name="T0" fmla="*/ 0 w 28"/>
                <a:gd name="T1" fmla="*/ 0 h 4"/>
                <a:gd name="T2" fmla="*/ 14 w 28"/>
                <a:gd name="T3" fmla="*/ 4 h 4"/>
                <a:gd name="T4" fmla="*/ 28 w 28"/>
                <a:gd name="T5" fmla="*/ 4 h 4"/>
              </a:gdLst>
              <a:ahLst/>
              <a:cxnLst>
                <a:cxn ang="0">
                  <a:pos x="T0" y="T1"/>
                </a:cxn>
                <a:cxn ang="0">
                  <a:pos x="T2" y="T3"/>
                </a:cxn>
                <a:cxn ang="0">
                  <a:pos x="T4" y="T5"/>
                </a:cxn>
              </a:cxnLst>
              <a:rect l="0" t="0" r="r" b="b"/>
              <a:pathLst>
                <a:path w="28" h="4">
                  <a:moveTo>
                    <a:pt x="0" y="0"/>
                  </a:moveTo>
                  <a:lnTo>
                    <a:pt x="14" y="4"/>
                  </a:lnTo>
                  <a:lnTo>
                    <a:pt x="28"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31" name="Line 493"/>
            <p:cNvSpPr>
              <a:spLocks noChangeAspect="1" noChangeShapeType="1"/>
            </p:cNvSpPr>
            <p:nvPr/>
          </p:nvSpPr>
          <p:spPr bwMode="auto">
            <a:xfrm>
              <a:off x="2985"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32" name="Line 494"/>
            <p:cNvSpPr>
              <a:spLocks noChangeAspect="1" noChangeShapeType="1"/>
            </p:cNvSpPr>
            <p:nvPr/>
          </p:nvSpPr>
          <p:spPr bwMode="auto">
            <a:xfrm>
              <a:off x="3003"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33" name="Freeform 495"/>
            <p:cNvSpPr>
              <a:spLocks noChangeAspect="1"/>
            </p:cNvSpPr>
            <p:nvPr/>
          </p:nvSpPr>
          <p:spPr bwMode="auto">
            <a:xfrm>
              <a:off x="3021" y="1892"/>
              <a:ext cx="22" cy="3"/>
            </a:xfrm>
            <a:custGeom>
              <a:avLst/>
              <a:gdLst>
                <a:gd name="T0" fmla="*/ 0 w 29"/>
                <a:gd name="T1" fmla="*/ 0 h 5"/>
                <a:gd name="T2" fmla="*/ 15 w 29"/>
                <a:gd name="T3" fmla="*/ 5 h 5"/>
                <a:gd name="T4" fmla="*/ 29 w 29"/>
                <a:gd name="T5" fmla="*/ 5 h 5"/>
              </a:gdLst>
              <a:ahLst/>
              <a:cxnLst>
                <a:cxn ang="0">
                  <a:pos x="T0" y="T1"/>
                </a:cxn>
                <a:cxn ang="0">
                  <a:pos x="T2" y="T3"/>
                </a:cxn>
                <a:cxn ang="0">
                  <a:pos x="T4" y="T5"/>
                </a:cxn>
              </a:cxnLst>
              <a:rect l="0" t="0" r="r" b="b"/>
              <a:pathLst>
                <a:path w="29" h="5">
                  <a:moveTo>
                    <a:pt x="0" y="0"/>
                  </a:moveTo>
                  <a:lnTo>
                    <a:pt x="15"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34" name="Line 496"/>
            <p:cNvSpPr>
              <a:spLocks noChangeAspect="1" noChangeShapeType="1"/>
            </p:cNvSpPr>
            <p:nvPr/>
          </p:nvSpPr>
          <p:spPr bwMode="auto">
            <a:xfrm>
              <a:off x="3043"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35" name="Freeform 497"/>
            <p:cNvSpPr>
              <a:spLocks noChangeAspect="1"/>
            </p:cNvSpPr>
            <p:nvPr/>
          </p:nvSpPr>
          <p:spPr bwMode="auto">
            <a:xfrm>
              <a:off x="3061" y="1895"/>
              <a:ext cx="22" cy="2"/>
            </a:xfrm>
            <a:custGeom>
              <a:avLst/>
              <a:gdLst>
                <a:gd name="T0" fmla="*/ 0 w 29"/>
                <a:gd name="T1" fmla="*/ 0 h 5"/>
                <a:gd name="T2" fmla="*/ 15 w 29"/>
                <a:gd name="T3" fmla="*/ 0 h 5"/>
                <a:gd name="T4" fmla="*/ 29 w 29"/>
                <a:gd name="T5" fmla="*/ 5 h 5"/>
              </a:gdLst>
              <a:ahLst/>
              <a:cxnLst>
                <a:cxn ang="0">
                  <a:pos x="T0" y="T1"/>
                </a:cxn>
                <a:cxn ang="0">
                  <a:pos x="T2" y="T3"/>
                </a:cxn>
                <a:cxn ang="0">
                  <a:pos x="T4" y="T5"/>
                </a:cxn>
              </a:cxnLst>
              <a:rect l="0" t="0" r="r" b="b"/>
              <a:pathLst>
                <a:path w="29" h="5">
                  <a:moveTo>
                    <a:pt x="0" y="0"/>
                  </a:moveTo>
                  <a:lnTo>
                    <a:pt x="15" y="0"/>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36" name="Line 498"/>
            <p:cNvSpPr>
              <a:spLocks noChangeAspect="1" noChangeShapeType="1"/>
            </p:cNvSpPr>
            <p:nvPr/>
          </p:nvSpPr>
          <p:spPr bwMode="auto">
            <a:xfrm>
              <a:off x="308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37" name="Freeform 499"/>
            <p:cNvSpPr>
              <a:spLocks noChangeAspect="1"/>
            </p:cNvSpPr>
            <p:nvPr/>
          </p:nvSpPr>
          <p:spPr bwMode="auto">
            <a:xfrm>
              <a:off x="3101" y="1897"/>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38" name="Line 500"/>
            <p:cNvSpPr>
              <a:spLocks noChangeAspect="1" noChangeShapeType="1"/>
            </p:cNvSpPr>
            <p:nvPr/>
          </p:nvSpPr>
          <p:spPr bwMode="auto">
            <a:xfrm>
              <a:off x="312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39" name="Freeform 501"/>
            <p:cNvSpPr>
              <a:spLocks noChangeAspect="1"/>
            </p:cNvSpPr>
            <p:nvPr/>
          </p:nvSpPr>
          <p:spPr bwMode="auto">
            <a:xfrm>
              <a:off x="3141" y="1897"/>
              <a:ext cx="18" cy="3"/>
            </a:xfrm>
            <a:custGeom>
              <a:avLst/>
              <a:gdLst>
                <a:gd name="T0" fmla="*/ 0 w 24"/>
                <a:gd name="T1" fmla="*/ 0 h 5"/>
                <a:gd name="T2" fmla="*/ 9 w 24"/>
                <a:gd name="T3" fmla="*/ 0 h 5"/>
                <a:gd name="T4" fmla="*/ 24 w 24"/>
                <a:gd name="T5" fmla="*/ 5 h 5"/>
              </a:gdLst>
              <a:ahLst/>
              <a:cxnLst>
                <a:cxn ang="0">
                  <a:pos x="T0" y="T1"/>
                </a:cxn>
                <a:cxn ang="0">
                  <a:pos x="T2" y="T3"/>
                </a:cxn>
                <a:cxn ang="0">
                  <a:pos x="T4" y="T5"/>
                </a:cxn>
              </a:cxnLst>
              <a:rect l="0" t="0" r="r" b="b"/>
              <a:pathLst>
                <a:path w="24" h="5">
                  <a:moveTo>
                    <a:pt x="0" y="0"/>
                  </a:moveTo>
                  <a:lnTo>
                    <a:pt x="9" y="0"/>
                  </a:lnTo>
                  <a:lnTo>
                    <a:pt x="24"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40" name="Freeform 502"/>
            <p:cNvSpPr>
              <a:spLocks noChangeAspect="1"/>
            </p:cNvSpPr>
            <p:nvPr/>
          </p:nvSpPr>
          <p:spPr bwMode="auto">
            <a:xfrm>
              <a:off x="3159"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41" name="Line 503"/>
            <p:cNvSpPr>
              <a:spLocks noChangeAspect="1" noChangeShapeType="1"/>
            </p:cNvSpPr>
            <p:nvPr/>
          </p:nvSpPr>
          <p:spPr bwMode="auto">
            <a:xfrm>
              <a:off x="318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42" name="Freeform 504"/>
            <p:cNvSpPr>
              <a:spLocks noChangeAspect="1"/>
            </p:cNvSpPr>
            <p:nvPr/>
          </p:nvSpPr>
          <p:spPr bwMode="auto">
            <a:xfrm>
              <a:off x="3198" y="1900"/>
              <a:ext cx="21"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43" name="Line 505"/>
            <p:cNvSpPr>
              <a:spLocks noChangeAspect="1" noChangeShapeType="1"/>
            </p:cNvSpPr>
            <p:nvPr/>
          </p:nvSpPr>
          <p:spPr bwMode="auto">
            <a:xfrm>
              <a:off x="321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44" name="Line 506"/>
            <p:cNvSpPr>
              <a:spLocks noChangeAspect="1" noChangeShapeType="1"/>
            </p:cNvSpPr>
            <p:nvPr/>
          </p:nvSpPr>
          <p:spPr bwMode="auto">
            <a:xfrm>
              <a:off x="3237"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45" name="Freeform 507"/>
            <p:cNvSpPr>
              <a:spLocks noChangeAspect="1"/>
            </p:cNvSpPr>
            <p:nvPr/>
          </p:nvSpPr>
          <p:spPr bwMode="auto">
            <a:xfrm>
              <a:off x="3255" y="1900"/>
              <a:ext cx="22" cy="2"/>
            </a:xfrm>
            <a:custGeom>
              <a:avLst/>
              <a:gdLst>
                <a:gd name="T0" fmla="*/ 0 w 29"/>
                <a:gd name="T1" fmla="*/ 0 h 4"/>
                <a:gd name="T2" fmla="*/ 15 w 29"/>
                <a:gd name="T3" fmla="*/ 0 h 4"/>
                <a:gd name="T4" fmla="*/ 29 w 29"/>
                <a:gd name="T5" fmla="*/ 4 h 4"/>
              </a:gdLst>
              <a:ahLst/>
              <a:cxnLst>
                <a:cxn ang="0">
                  <a:pos x="T0" y="T1"/>
                </a:cxn>
                <a:cxn ang="0">
                  <a:pos x="T2" y="T3"/>
                </a:cxn>
                <a:cxn ang="0">
                  <a:pos x="T4" y="T5"/>
                </a:cxn>
              </a:cxnLst>
              <a:rect l="0" t="0" r="r" b="b"/>
              <a:pathLst>
                <a:path w="29" h="4">
                  <a:moveTo>
                    <a:pt x="0" y="0"/>
                  </a:moveTo>
                  <a:lnTo>
                    <a:pt x="15" y="0"/>
                  </a:lnTo>
                  <a:lnTo>
                    <a:pt x="29"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46" name="Line 508"/>
            <p:cNvSpPr>
              <a:spLocks noChangeAspect="1" noChangeShapeType="1"/>
            </p:cNvSpPr>
            <p:nvPr/>
          </p:nvSpPr>
          <p:spPr bwMode="auto">
            <a:xfrm>
              <a:off x="327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47" name="Freeform 509"/>
            <p:cNvSpPr>
              <a:spLocks noChangeAspect="1"/>
            </p:cNvSpPr>
            <p:nvPr/>
          </p:nvSpPr>
          <p:spPr bwMode="auto">
            <a:xfrm>
              <a:off x="3295" y="1902"/>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48" name="Line 510"/>
            <p:cNvSpPr>
              <a:spLocks noChangeAspect="1" noChangeShapeType="1"/>
            </p:cNvSpPr>
            <p:nvPr/>
          </p:nvSpPr>
          <p:spPr bwMode="auto">
            <a:xfrm>
              <a:off x="331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49" name="Freeform 511"/>
            <p:cNvSpPr>
              <a:spLocks noChangeAspect="1"/>
            </p:cNvSpPr>
            <p:nvPr/>
          </p:nvSpPr>
          <p:spPr bwMode="auto">
            <a:xfrm>
              <a:off x="3335"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50" name="Line 512"/>
            <p:cNvSpPr>
              <a:spLocks noChangeAspect="1" noChangeShapeType="1"/>
            </p:cNvSpPr>
            <p:nvPr/>
          </p:nvSpPr>
          <p:spPr bwMode="auto">
            <a:xfrm>
              <a:off x="3356"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51" name="Freeform 513"/>
            <p:cNvSpPr>
              <a:spLocks noChangeAspect="1"/>
            </p:cNvSpPr>
            <p:nvPr/>
          </p:nvSpPr>
          <p:spPr bwMode="auto">
            <a:xfrm>
              <a:off x="288" y="1901"/>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grpSp>
      <p:grpSp>
        <p:nvGrpSpPr>
          <p:cNvPr id="1352" name="Group 514"/>
          <p:cNvGrpSpPr>
            <a:grpSpLocks noChangeAspect="1"/>
          </p:cNvGrpSpPr>
          <p:nvPr/>
        </p:nvGrpSpPr>
        <p:grpSpPr bwMode="auto">
          <a:xfrm rot="-16200000">
            <a:off x="5093494" y="2785269"/>
            <a:ext cx="1165225" cy="284163"/>
            <a:chOff x="253" y="586"/>
            <a:chExt cx="3121" cy="1317"/>
          </a:xfrm>
        </p:grpSpPr>
        <p:sp>
          <p:nvSpPr>
            <p:cNvPr id="1353" name="Line 515"/>
            <p:cNvSpPr>
              <a:spLocks noChangeAspect="1" noChangeShapeType="1"/>
            </p:cNvSpPr>
            <p:nvPr/>
          </p:nvSpPr>
          <p:spPr bwMode="auto">
            <a:xfrm>
              <a:off x="253"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54" name="Freeform 516"/>
            <p:cNvSpPr>
              <a:spLocks noChangeAspect="1"/>
            </p:cNvSpPr>
            <p:nvPr/>
          </p:nvSpPr>
          <p:spPr bwMode="auto">
            <a:xfrm>
              <a:off x="271"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55" name="Freeform 517"/>
            <p:cNvSpPr>
              <a:spLocks noChangeAspect="1"/>
            </p:cNvSpPr>
            <p:nvPr/>
          </p:nvSpPr>
          <p:spPr bwMode="auto">
            <a:xfrm>
              <a:off x="310" y="1902"/>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56" name="Line 518"/>
            <p:cNvSpPr>
              <a:spLocks noChangeAspect="1" noChangeShapeType="1"/>
            </p:cNvSpPr>
            <p:nvPr/>
          </p:nvSpPr>
          <p:spPr bwMode="auto">
            <a:xfrm>
              <a:off x="332"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57" name="Freeform 519"/>
            <p:cNvSpPr>
              <a:spLocks noChangeAspect="1"/>
            </p:cNvSpPr>
            <p:nvPr/>
          </p:nvSpPr>
          <p:spPr bwMode="auto">
            <a:xfrm>
              <a:off x="350" y="1900"/>
              <a:ext cx="22" cy="2"/>
            </a:xfrm>
            <a:custGeom>
              <a:avLst/>
              <a:gdLst>
                <a:gd name="T0" fmla="*/ 0 w 29"/>
                <a:gd name="T1" fmla="*/ 4 h 4"/>
                <a:gd name="T2" fmla="*/ 14 w 29"/>
                <a:gd name="T3" fmla="*/ 0 h 4"/>
                <a:gd name="T4" fmla="*/ 29 w 29"/>
                <a:gd name="T5" fmla="*/ 0 h 4"/>
              </a:gdLst>
              <a:ahLst/>
              <a:cxnLst>
                <a:cxn ang="0">
                  <a:pos x="T0" y="T1"/>
                </a:cxn>
                <a:cxn ang="0">
                  <a:pos x="T2" y="T3"/>
                </a:cxn>
                <a:cxn ang="0">
                  <a:pos x="T4" y="T5"/>
                </a:cxn>
              </a:cxnLst>
              <a:rect l="0" t="0" r="r" b="b"/>
              <a:pathLst>
                <a:path w="29" h="4">
                  <a:moveTo>
                    <a:pt x="0" y="4"/>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58" name="Line 520"/>
            <p:cNvSpPr>
              <a:spLocks noChangeAspect="1" noChangeShapeType="1"/>
            </p:cNvSpPr>
            <p:nvPr/>
          </p:nvSpPr>
          <p:spPr bwMode="auto">
            <a:xfrm>
              <a:off x="372"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59" name="Line 521"/>
            <p:cNvSpPr>
              <a:spLocks noChangeAspect="1" noChangeShapeType="1"/>
            </p:cNvSpPr>
            <p:nvPr/>
          </p:nvSpPr>
          <p:spPr bwMode="auto">
            <a:xfrm>
              <a:off x="39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0" name="Freeform 522"/>
            <p:cNvSpPr>
              <a:spLocks noChangeAspect="1"/>
            </p:cNvSpPr>
            <p:nvPr/>
          </p:nvSpPr>
          <p:spPr bwMode="auto">
            <a:xfrm>
              <a:off x="408" y="1900"/>
              <a:ext cx="21"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1" name="Line 523"/>
            <p:cNvSpPr>
              <a:spLocks noChangeAspect="1" noChangeShapeType="1"/>
            </p:cNvSpPr>
            <p:nvPr/>
          </p:nvSpPr>
          <p:spPr bwMode="auto">
            <a:xfrm>
              <a:off x="42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2" name="Freeform 524"/>
            <p:cNvSpPr>
              <a:spLocks noChangeAspect="1"/>
            </p:cNvSpPr>
            <p:nvPr/>
          </p:nvSpPr>
          <p:spPr bwMode="auto">
            <a:xfrm>
              <a:off x="447"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3" name="Freeform 525"/>
            <p:cNvSpPr>
              <a:spLocks noChangeAspect="1"/>
            </p:cNvSpPr>
            <p:nvPr/>
          </p:nvSpPr>
          <p:spPr bwMode="auto">
            <a:xfrm>
              <a:off x="468" y="1897"/>
              <a:ext cx="18" cy="3"/>
            </a:xfrm>
            <a:custGeom>
              <a:avLst/>
              <a:gdLst>
                <a:gd name="T0" fmla="*/ 0 w 24"/>
                <a:gd name="T1" fmla="*/ 5 h 5"/>
                <a:gd name="T2" fmla="*/ 15 w 24"/>
                <a:gd name="T3" fmla="*/ 0 h 5"/>
                <a:gd name="T4" fmla="*/ 24 w 24"/>
                <a:gd name="T5" fmla="*/ 0 h 5"/>
              </a:gdLst>
              <a:ahLst/>
              <a:cxnLst>
                <a:cxn ang="0">
                  <a:pos x="T0" y="T1"/>
                </a:cxn>
                <a:cxn ang="0">
                  <a:pos x="T2" y="T3"/>
                </a:cxn>
                <a:cxn ang="0">
                  <a:pos x="T4" y="T5"/>
                </a:cxn>
              </a:cxnLst>
              <a:rect l="0" t="0" r="r" b="b"/>
              <a:pathLst>
                <a:path w="24" h="5">
                  <a:moveTo>
                    <a:pt x="0" y="5"/>
                  </a:moveTo>
                  <a:lnTo>
                    <a:pt x="15"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4" name="Line 526"/>
            <p:cNvSpPr>
              <a:spLocks noChangeAspect="1" noChangeShapeType="1"/>
            </p:cNvSpPr>
            <p:nvPr/>
          </p:nvSpPr>
          <p:spPr bwMode="auto">
            <a:xfrm>
              <a:off x="48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5" name="Freeform 527"/>
            <p:cNvSpPr>
              <a:spLocks noChangeAspect="1"/>
            </p:cNvSpPr>
            <p:nvPr/>
          </p:nvSpPr>
          <p:spPr bwMode="auto">
            <a:xfrm>
              <a:off x="504" y="1897"/>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6" name="Line 528"/>
            <p:cNvSpPr>
              <a:spLocks noChangeAspect="1" noChangeShapeType="1"/>
            </p:cNvSpPr>
            <p:nvPr/>
          </p:nvSpPr>
          <p:spPr bwMode="auto">
            <a:xfrm>
              <a:off x="52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7" name="Freeform 529"/>
            <p:cNvSpPr>
              <a:spLocks noChangeAspect="1"/>
            </p:cNvSpPr>
            <p:nvPr/>
          </p:nvSpPr>
          <p:spPr bwMode="auto">
            <a:xfrm>
              <a:off x="544" y="1895"/>
              <a:ext cx="22" cy="2"/>
            </a:xfrm>
            <a:custGeom>
              <a:avLst/>
              <a:gdLst>
                <a:gd name="T0" fmla="*/ 0 w 29"/>
                <a:gd name="T1" fmla="*/ 5 h 5"/>
                <a:gd name="T2" fmla="*/ 14 w 29"/>
                <a:gd name="T3" fmla="*/ 0 h 5"/>
                <a:gd name="T4" fmla="*/ 29 w 29"/>
                <a:gd name="T5" fmla="*/ 0 h 5"/>
              </a:gdLst>
              <a:ahLst/>
              <a:cxnLst>
                <a:cxn ang="0">
                  <a:pos x="T0" y="T1"/>
                </a:cxn>
                <a:cxn ang="0">
                  <a:pos x="T2" y="T3"/>
                </a:cxn>
                <a:cxn ang="0">
                  <a:pos x="T4" y="T5"/>
                </a:cxn>
              </a:cxnLst>
              <a:rect l="0" t="0" r="r" b="b"/>
              <a:pathLst>
                <a:path w="29" h="5">
                  <a:moveTo>
                    <a:pt x="0" y="5"/>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8" name="Line 530"/>
            <p:cNvSpPr>
              <a:spLocks noChangeAspect="1" noChangeShapeType="1"/>
            </p:cNvSpPr>
            <p:nvPr/>
          </p:nvSpPr>
          <p:spPr bwMode="auto">
            <a:xfrm>
              <a:off x="566"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9" name="Freeform 531"/>
            <p:cNvSpPr>
              <a:spLocks noChangeAspect="1"/>
            </p:cNvSpPr>
            <p:nvPr/>
          </p:nvSpPr>
          <p:spPr bwMode="auto">
            <a:xfrm>
              <a:off x="584" y="1892"/>
              <a:ext cx="22" cy="3"/>
            </a:xfrm>
            <a:custGeom>
              <a:avLst/>
              <a:gdLst>
                <a:gd name="T0" fmla="*/ 0 w 29"/>
                <a:gd name="T1" fmla="*/ 5 h 5"/>
                <a:gd name="T2" fmla="*/ 14 w 29"/>
                <a:gd name="T3" fmla="*/ 5 h 5"/>
                <a:gd name="T4" fmla="*/ 29 w 29"/>
                <a:gd name="T5" fmla="*/ 0 h 5"/>
              </a:gdLst>
              <a:ahLst/>
              <a:cxnLst>
                <a:cxn ang="0">
                  <a:pos x="T0" y="T1"/>
                </a:cxn>
                <a:cxn ang="0">
                  <a:pos x="T2" y="T3"/>
                </a:cxn>
                <a:cxn ang="0">
                  <a:pos x="T4" y="T5"/>
                </a:cxn>
              </a:cxnLst>
              <a:rect l="0" t="0" r="r" b="b"/>
              <a:pathLst>
                <a:path w="29" h="5">
                  <a:moveTo>
                    <a:pt x="0" y="5"/>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70" name="Line 532"/>
            <p:cNvSpPr>
              <a:spLocks noChangeAspect="1" noChangeShapeType="1"/>
            </p:cNvSpPr>
            <p:nvPr/>
          </p:nvSpPr>
          <p:spPr bwMode="auto">
            <a:xfrm flipV="1">
              <a:off x="606"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71" name="Line 533"/>
            <p:cNvSpPr>
              <a:spLocks noChangeAspect="1" noChangeShapeType="1"/>
            </p:cNvSpPr>
            <p:nvPr/>
          </p:nvSpPr>
          <p:spPr bwMode="auto">
            <a:xfrm>
              <a:off x="624"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72" name="Freeform 534"/>
            <p:cNvSpPr>
              <a:spLocks noChangeAspect="1"/>
            </p:cNvSpPr>
            <p:nvPr/>
          </p:nvSpPr>
          <p:spPr bwMode="auto">
            <a:xfrm>
              <a:off x="642" y="1887"/>
              <a:ext cx="21" cy="2"/>
            </a:xfrm>
            <a:custGeom>
              <a:avLst/>
              <a:gdLst>
                <a:gd name="T0" fmla="*/ 0 w 28"/>
                <a:gd name="T1" fmla="*/ 4 h 4"/>
                <a:gd name="T2" fmla="*/ 14 w 28"/>
                <a:gd name="T3" fmla="*/ 4 h 4"/>
                <a:gd name="T4" fmla="*/ 28 w 28"/>
                <a:gd name="T5" fmla="*/ 0 h 4"/>
              </a:gdLst>
              <a:ahLst/>
              <a:cxnLst>
                <a:cxn ang="0">
                  <a:pos x="T0" y="T1"/>
                </a:cxn>
                <a:cxn ang="0">
                  <a:pos x="T2" y="T3"/>
                </a:cxn>
                <a:cxn ang="0">
                  <a:pos x="T4" y="T5"/>
                </a:cxn>
              </a:cxnLst>
              <a:rect l="0" t="0" r="r" b="b"/>
              <a:pathLst>
                <a:path w="28" h="4">
                  <a:moveTo>
                    <a:pt x="0" y="4"/>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73" name="Line 535"/>
            <p:cNvSpPr>
              <a:spLocks noChangeAspect="1" noChangeShapeType="1"/>
            </p:cNvSpPr>
            <p:nvPr/>
          </p:nvSpPr>
          <p:spPr bwMode="auto">
            <a:xfrm flipV="1">
              <a:off x="663"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74" name="Freeform 536"/>
            <p:cNvSpPr>
              <a:spLocks noChangeAspect="1"/>
            </p:cNvSpPr>
            <p:nvPr/>
          </p:nvSpPr>
          <p:spPr bwMode="auto">
            <a:xfrm>
              <a:off x="681" y="1881"/>
              <a:ext cx="22" cy="3"/>
            </a:xfrm>
            <a:custGeom>
              <a:avLst/>
              <a:gdLst>
                <a:gd name="T0" fmla="*/ 0 w 29"/>
                <a:gd name="T1" fmla="*/ 5 h 5"/>
                <a:gd name="T2" fmla="*/ 15 w 29"/>
                <a:gd name="T3" fmla="*/ 5 h 5"/>
                <a:gd name="T4" fmla="*/ 29 w 29"/>
                <a:gd name="T5" fmla="*/ 0 h 5"/>
              </a:gdLst>
              <a:ahLst/>
              <a:cxnLst>
                <a:cxn ang="0">
                  <a:pos x="T0" y="T1"/>
                </a:cxn>
                <a:cxn ang="0">
                  <a:pos x="T2" y="T3"/>
                </a:cxn>
                <a:cxn ang="0">
                  <a:pos x="T4" y="T5"/>
                </a:cxn>
              </a:cxnLst>
              <a:rect l="0" t="0" r="r" b="b"/>
              <a:pathLst>
                <a:path w="29" h="5">
                  <a:moveTo>
                    <a:pt x="0" y="5"/>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75" name="Line 537"/>
            <p:cNvSpPr>
              <a:spLocks noChangeAspect="1" noChangeShapeType="1"/>
            </p:cNvSpPr>
            <p:nvPr/>
          </p:nvSpPr>
          <p:spPr bwMode="auto">
            <a:xfrm flipV="1">
              <a:off x="703"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76" name="Line 538"/>
            <p:cNvSpPr>
              <a:spLocks noChangeAspect="1" noChangeShapeType="1"/>
            </p:cNvSpPr>
            <p:nvPr/>
          </p:nvSpPr>
          <p:spPr bwMode="auto">
            <a:xfrm flipV="1">
              <a:off x="721"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77" name="Freeform 539"/>
            <p:cNvSpPr>
              <a:spLocks noChangeAspect="1"/>
            </p:cNvSpPr>
            <p:nvPr/>
          </p:nvSpPr>
          <p:spPr bwMode="auto">
            <a:xfrm>
              <a:off x="739" y="1868"/>
              <a:ext cx="21" cy="5"/>
            </a:xfrm>
            <a:custGeom>
              <a:avLst/>
              <a:gdLst>
                <a:gd name="T0" fmla="*/ 0 w 29"/>
                <a:gd name="T1" fmla="*/ 10 h 10"/>
                <a:gd name="T2" fmla="*/ 15 w 29"/>
                <a:gd name="T3" fmla="*/ 5 h 10"/>
                <a:gd name="T4" fmla="*/ 29 w 29"/>
                <a:gd name="T5" fmla="*/ 0 h 10"/>
              </a:gdLst>
              <a:ahLst/>
              <a:cxnLst>
                <a:cxn ang="0">
                  <a:pos x="T0" y="T1"/>
                </a:cxn>
                <a:cxn ang="0">
                  <a:pos x="T2" y="T3"/>
                </a:cxn>
                <a:cxn ang="0">
                  <a:pos x="T4" y="T5"/>
                </a:cxn>
              </a:cxnLst>
              <a:rect l="0" t="0" r="r" b="b"/>
              <a:pathLst>
                <a:path w="29" h="10">
                  <a:moveTo>
                    <a:pt x="0" y="10"/>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78" name="Line 540"/>
            <p:cNvSpPr>
              <a:spLocks noChangeAspect="1" noChangeShapeType="1"/>
            </p:cNvSpPr>
            <p:nvPr/>
          </p:nvSpPr>
          <p:spPr bwMode="auto">
            <a:xfrm flipV="1">
              <a:off x="760"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79" name="Freeform 541"/>
            <p:cNvSpPr>
              <a:spLocks noChangeAspect="1"/>
            </p:cNvSpPr>
            <p:nvPr/>
          </p:nvSpPr>
          <p:spPr bwMode="auto">
            <a:xfrm>
              <a:off x="778" y="1857"/>
              <a:ext cx="22" cy="5"/>
            </a:xfrm>
            <a:custGeom>
              <a:avLst/>
              <a:gdLst>
                <a:gd name="T0" fmla="*/ 0 w 29"/>
                <a:gd name="T1" fmla="*/ 9 h 9"/>
                <a:gd name="T2" fmla="*/ 14 w 29"/>
                <a:gd name="T3" fmla="*/ 5 h 9"/>
                <a:gd name="T4" fmla="*/ 29 w 29"/>
                <a:gd name="T5" fmla="*/ 0 h 9"/>
              </a:gdLst>
              <a:ahLst/>
              <a:cxnLst>
                <a:cxn ang="0">
                  <a:pos x="T0" y="T1"/>
                </a:cxn>
                <a:cxn ang="0">
                  <a:pos x="T2" y="T3"/>
                </a:cxn>
                <a:cxn ang="0">
                  <a:pos x="T4" y="T5"/>
                </a:cxn>
              </a:cxnLst>
              <a:rect l="0" t="0" r="r" b="b"/>
              <a:pathLst>
                <a:path w="29" h="9">
                  <a:moveTo>
                    <a:pt x="0" y="9"/>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80" name="Line 542"/>
            <p:cNvSpPr>
              <a:spLocks noChangeAspect="1" noChangeShapeType="1"/>
            </p:cNvSpPr>
            <p:nvPr/>
          </p:nvSpPr>
          <p:spPr bwMode="auto">
            <a:xfrm flipV="1">
              <a:off x="800"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81" name="Freeform 543"/>
            <p:cNvSpPr>
              <a:spLocks noChangeAspect="1"/>
            </p:cNvSpPr>
            <p:nvPr/>
          </p:nvSpPr>
          <p:spPr bwMode="auto">
            <a:xfrm>
              <a:off x="818" y="1846"/>
              <a:ext cx="21" cy="5"/>
            </a:xfrm>
            <a:custGeom>
              <a:avLst/>
              <a:gdLst>
                <a:gd name="T0" fmla="*/ 0 w 28"/>
                <a:gd name="T1" fmla="*/ 9 h 9"/>
                <a:gd name="T2" fmla="*/ 14 w 28"/>
                <a:gd name="T3" fmla="*/ 4 h 9"/>
                <a:gd name="T4" fmla="*/ 28 w 28"/>
                <a:gd name="T5" fmla="*/ 0 h 9"/>
              </a:gdLst>
              <a:ahLst/>
              <a:cxnLst>
                <a:cxn ang="0">
                  <a:pos x="T0" y="T1"/>
                </a:cxn>
                <a:cxn ang="0">
                  <a:pos x="T2" y="T3"/>
                </a:cxn>
                <a:cxn ang="0">
                  <a:pos x="T4" y="T5"/>
                </a:cxn>
              </a:cxnLst>
              <a:rect l="0" t="0" r="r" b="b"/>
              <a:pathLst>
                <a:path w="28" h="9">
                  <a:moveTo>
                    <a:pt x="0" y="9"/>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82" name="Line 544"/>
            <p:cNvSpPr>
              <a:spLocks noChangeAspect="1" noChangeShapeType="1"/>
            </p:cNvSpPr>
            <p:nvPr/>
          </p:nvSpPr>
          <p:spPr bwMode="auto">
            <a:xfrm flipV="1">
              <a:off x="839"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83" name="Line 545"/>
            <p:cNvSpPr>
              <a:spLocks noChangeAspect="1" noChangeShapeType="1"/>
            </p:cNvSpPr>
            <p:nvPr/>
          </p:nvSpPr>
          <p:spPr bwMode="auto">
            <a:xfrm flipV="1">
              <a:off x="857"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84" name="Freeform 546"/>
            <p:cNvSpPr>
              <a:spLocks noChangeAspect="1"/>
            </p:cNvSpPr>
            <p:nvPr/>
          </p:nvSpPr>
          <p:spPr bwMode="auto">
            <a:xfrm>
              <a:off x="875" y="1819"/>
              <a:ext cx="22" cy="11"/>
            </a:xfrm>
            <a:custGeom>
              <a:avLst/>
              <a:gdLst>
                <a:gd name="T0" fmla="*/ 0 w 29"/>
                <a:gd name="T1" fmla="*/ 19 h 19"/>
                <a:gd name="T2" fmla="*/ 15 w 29"/>
                <a:gd name="T3" fmla="*/ 9 h 19"/>
                <a:gd name="T4" fmla="*/ 29 w 29"/>
                <a:gd name="T5" fmla="*/ 0 h 19"/>
              </a:gdLst>
              <a:ahLst/>
              <a:cxnLst>
                <a:cxn ang="0">
                  <a:pos x="T0" y="T1"/>
                </a:cxn>
                <a:cxn ang="0">
                  <a:pos x="T2" y="T3"/>
                </a:cxn>
                <a:cxn ang="0">
                  <a:pos x="T4" y="T5"/>
                </a:cxn>
              </a:cxnLst>
              <a:rect l="0" t="0" r="r" b="b"/>
              <a:pathLst>
                <a:path w="29" h="19">
                  <a:moveTo>
                    <a:pt x="0" y="19"/>
                  </a:moveTo>
                  <a:lnTo>
                    <a:pt x="15" y="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85" name="Line 547"/>
            <p:cNvSpPr>
              <a:spLocks noChangeAspect="1" noChangeShapeType="1"/>
            </p:cNvSpPr>
            <p:nvPr/>
          </p:nvSpPr>
          <p:spPr bwMode="auto">
            <a:xfrm flipV="1">
              <a:off x="897"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86" name="Freeform 548"/>
            <p:cNvSpPr>
              <a:spLocks noChangeAspect="1"/>
            </p:cNvSpPr>
            <p:nvPr/>
          </p:nvSpPr>
          <p:spPr bwMode="auto">
            <a:xfrm>
              <a:off x="915" y="1797"/>
              <a:ext cx="22" cy="11"/>
            </a:xfrm>
            <a:custGeom>
              <a:avLst/>
              <a:gdLst>
                <a:gd name="T0" fmla="*/ 0 w 29"/>
                <a:gd name="T1" fmla="*/ 19 h 19"/>
                <a:gd name="T2" fmla="*/ 15 w 29"/>
                <a:gd name="T3" fmla="*/ 10 h 19"/>
                <a:gd name="T4" fmla="*/ 29 w 29"/>
                <a:gd name="T5" fmla="*/ 0 h 19"/>
              </a:gdLst>
              <a:ahLst/>
              <a:cxnLst>
                <a:cxn ang="0">
                  <a:pos x="T0" y="T1"/>
                </a:cxn>
                <a:cxn ang="0">
                  <a:pos x="T2" y="T3"/>
                </a:cxn>
                <a:cxn ang="0">
                  <a:pos x="T4" y="T5"/>
                </a:cxn>
              </a:cxnLst>
              <a:rect l="0" t="0" r="r" b="b"/>
              <a:pathLst>
                <a:path w="29" h="19">
                  <a:moveTo>
                    <a:pt x="0" y="19"/>
                  </a:moveTo>
                  <a:lnTo>
                    <a:pt x="15" y="1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87" name="Line 549"/>
            <p:cNvSpPr>
              <a:spLocks noChangeAspect="1" noChangeShapeType="1"/>
            </p:cNvSpPr>
            <p:nvPr/>
          </p:nvSpPr>
          <p:spPr bwMode="auto">
            <a:xfrm flipV="1">
              <a:off x="937"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88" name="Line 550"/>
            <p:cNvSpPr>
              <a:spLocks noChangeAspect="1" noChangeShapeType="1"/>
            </p:cNvSpPr>
            <p:nvPr/>
          </p:nvSpPr>
          <p:spPr bwMode="auto">
            <a:xfrm flipV="1">
              <a:off x="955"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89" name="Freeform 551"/>
            <p:cNvSpPr>
              <a:spLocks noChangeAspect="1"/>
            </p:cNvSpPr>
            <p:nvPr/>
          </p:nvSpPr>
          <p:spPr bwMode="auto">
            <a:xfrm>
              <a:off x="973" y="1757"/>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90" name="Line 552"/>
            <p:cNvSpPr>
              <a:spLocks noChangeAspect="1" noChangeShapeType="1"/>
            </p:cNvSpPr>
            <p:nvPr/>
          </p:nvSpPr>
          <p:spPr bwMode="auto">
            <a:xfrm flipV="1">
              <a:off x="995"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91" name="Freeform 553"/>
            <p:cNvSpPr>
              <a:spLocks noChangeAspect="1"/>
            </p:cNvSpPr>
            <p:nvPr/>
          </p:nvSpPr>
          <p:spPr bwMode="auto">
            <a:xfrm>
              <a:off x="1013" y="1725"/>
              <a:ext cx="21" cy="15"/>
            </a:xfrm>
            <a:custGeom>
              <a:avLst/>
              <a:gdLst>
                <a:gd name="T0" fmla="*/ 0 w 28"/>
                <a:gd name="T1" fmla="*/ 28 h 28"/>
                <a:gd name="T2" fmla="*/ 14 w 28"/>
                <a:gd name="T3" fmla="*/ 14 h 28"/>
                <a:gd name="T4" fmla="*/ 28 w 28"/>
                <a:gd name="T5" fmla="*/ 0 h 28"/>
              </a:gdLst>
              <a:ahLst/>
              <a:cxnLst>
                <a:cxn ang="0">
                  <a:pos x="T0" y="T1"/>
                </a:cxn>
                <a:cxn ang="0">
                  <a:pos x="T2" y="T3"/>
                </a:cxn>
                <a:cxn ang="0">
                  <a:pos x="T4" y="T5"/>
                </a:cxn>
              </a:cxnLst>
              <a:rect l="0" t="0" r="r" b="b"/>
              <a:pathLst>
                <a:path w="28" h="28">
                  <a:moveTo>
                    <a:pt x="0" y="28"/>
                  </a:moveTo>
                  <a:lnTo>
                    <a:pt x="14" y="1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92" name="Line 554"/>
            <p:cNvSpPr>
              <a:spLocks noChangeAspect="1" noChangeShapeType="1"/>
            </p:cNvSpPr>
            <p:nvPr/>
          </p:nvSpPr>
          <p:spPr bwMode="auto">
            <a:xfrm flipV="1">
              <a:off x="1034"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93" name="Freeform 555"/>
            <p:cNvSpPr>
              <a:spLocks noChangeAspect="1"/>
            </p:cNvSpPr>
            <p:nvPr/>
          </p:nvSpPr>
          <p:spPr bwMode="auto">
            <a:xfrm>
              <a:off x="1052" y="1686"/>
              <a:ext cx="21" cy="20"/>
            </a:xfrm>
            <a:custGeom>
              <a:avLst/>
              <a:gdLst>
                <a:gd name="T0" fmla="*/ 0 w 29"/>
                <a:gd name="T1" fmla="*/ 34 h 34"/>
                <a:gd name="T2" fmla="*/ 15 w 29"/>
                <a:gd name="T3" fmla="*/ 20 h 34"/>
                <a:gd name="T4" fmla="*/ 29 w 29"/>
                <a:gd name="T5" fmla="*/ 0 h 34"/>
              </a:gdLst>
              <a:ahLst/>
              <a:cxnLst>
                <a:cxn ang="0">
                  <a:pos x="T0" y="T1"/>
                </a:cxn>
                <a:cxn ang="0">
                  <a:pos x="T2" y="T3"/>
                </a:cxn>
                <a:cxn ang="0">
                  <a:pos x="T4" y="T5"/>
                </a:cxn>
              </a:cxnLst>
              <a:rect l="0" t="0" r="r" b="b"/>
              <a:pathLst>
                <a:path w="29" h="34">
                  <a:moveTo>
                    <a:pt x="0" y="34"/>
                  </a:moveTo>
                  <a:lnTo>
                    <a:pt x="15" y="2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94" name="Line 556"/>
            <p:cNvSpPr>
              <a:spLocks noChangeAspect="1" noChangeShapeType="1"/>
            </p:cNvSpPr>
            <p:nvPr/>
          </p:nvSpPr>
          <p:spPr bwMode="auto">
            <a:xfrm flipV="1">
              <a:off x="1073"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95" name="Line 557"/>
            <p:cNvSpPr>
              <a:spLocks noChangeAspect="1" noChangeShapeType="1"/>
            </p:cNvSpPr>
            <p:nvPr/>
          </p:nvSpPr>
          <p:spPr bwMode="auto">
            <a:xfrm flipV="1">
              <a:off x="1091"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96" name="Freeform 558"/>
            <p:cNvSpPr>
              <a:spLocks noChangeAspect="1"/>
            </p:cNvSpPr>
            <p:nvPr/>
          </p:nvSpPr>
          <p:spPr bwMode="auto">
            <a:xfrm>
              <a:off x="1109" y="1617"/>
              <a:ext cx="22" cy="24"/>
            </a:xfrm>
            <a:custGeom>
              <a:avLst/>
              <a:gdLst>
                <a:gd name="T0" fmla="*/ 0 w 29"/>
                <a:gd name="T1" fmla="*/ 43 h 43"/>
                <a:gd name="T2" fmla="*/ 15 w 29"/>
                <a:gd name="T3" fmla="*/ 19 h 43"/>
                <a:gd name="T4" fmla="*/ 29 w 29"/>
                <a:gd name="T5" fmla="*/ 0 h 43"/>
              </a:gdLst>
              <a:ahLst/>
              <a:cxnLst>
                <a:cxn ang="0">
                  <a:pos x="T0" y="T1"/>
                </a:cxn>
                <a:cxn ang="0">
                  <a:pos x="T2" y="T3"/>
                </a:cxn>
                <a:cxn ang="0">
                  <a:pos x="T4" y="T5"/>
                </a:cxn>
              </a:cxnLst>
              <a:rect l="0" t="0" r="r" b="b"/>
              <a:pathLst>
                <a:path w="29" h="43">
                  <a:moveTo>
                    <a:pt x="0" y="43"/>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97" name="Line 559"/>
            <p:cNvSpPr>
              <a:spLocks noChangeAspect="1" noChangeShapeType="1"/>
            </p:cNvSpPr>
            <p:nvPr/>
          </p:nvSpPr>
          <p:spPr bwMode="auto">
            <a:xfrm flipV="1">
              <a:off x="1131"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98" name="Freeform 560"/>
            <p:cNvSpPr>
              <a:spLocks noChangeAspect="1"/>
            </p:cNvSpPr>
            <p:nvPr/>
          </p:nvSpPr>
          <p:spPr bwMode="auto">
            <a:xfrm>
              <a:off x="1149" y="1566"/>
              <a:ext cx="22" cy="27"/>
            </a:xfrm>
            <a:custGeom>
              <a:avLst/>
              <a:gdLst>
                <a:gd name="T0" fmla="*/ 0 w 29"/>
                <a:gd name="T1" fmla="*/ 48 h 48"/>
                <a:gd name="T2" fmla="*/ 14 w 29"/>
                <a:gd name="T3" fmla="*/ 24 h 48"/>
                <a:gd name="T4" fmla="*/ 29 w 29"/>
                <a:gd name="T5" fmla="*/ 0 h 48"/>
              </a:gdLst>
              <a:ahLst/>
              <a:cxnLst>
                <a:cxn ang="0">
                  <a:pos x="T0" y="T1"/>
                </a:cxn>
                <a:cxn ang="0">
                  <a:pos x="T2" y="T3"/>
                </a:cxn>
                <a:cxn ang="0">
                  <a:pos x="T4" y="T5"/>
                </a:cxn>
              </a:cxnLst>
              <a:rect l="0" t="0" r="r" b="b"/>
              <a:pathLst>
                <a:path w="29" h="48">
                  <a:moveTo>
                    <a:pt x="0" y="48"/>
                  </a:moveTo>
                  <a:lnTo>
                    <a:pt x="14" y="2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99" name="Line 561"/>
            <p:cNvSpPr>
              <a:spLocks noChangeAspect="1" noChangeShapeType="1"/>
            </p:cNvSpPr>
            <p:nvPr/>
          </p:nvSpPr>
          <p:spPr bwMode="auto">
            <a:xfrm flipV="1">
              <a:off x="1171"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00" name="Freeform 562"/>
            <p:cNvSpPr>
              <a:spLocks noChangeAspect="1"/>
            </p:cNvSpPr>
            <p:nvPr/>
          </p:nvSpPr>
          <p:spPr bwMode="auto">
            <a:xfrm>
              <a:off x="1189" y="1506"/>
              <a:ext cx="22" cy="30"/>
            </a:xfrm>
            <a:custGeom>
              <a:avLst/>
              <a:gdLst>
                <a:gd name="T0" fmla="*/ 0 w 29"/>
                <a:gd name="T1" fmla="*/ 53 h 53"/>
                <a:gd name="T2" fmla="*/ 14 w 29"/>
                <a:gd name="T3" fmla="*/ 29 h 53"/>
                <a:gd name="T4" fmla="*/ 29 w 29"/>
                <a:gd name="T5" fmla="*/ 0 h 53"/>
              </a:gdLst>
              <a:ahLst/>
              <a:cxnLst>
                <a:cxn ang="0">
                  <a:pos x="T0" y="T1"/>
                </a:cxn>
                <a:cxn ang="0">
                  <a:pos x="T2" y="T3"/>
                </a:cxn>
                <a:cxn ang="0">
                  <a:pos x="T4" y="T5"/>
                </a:cxn>
              </a:cxnLst>
              <a:rect l="0" t="0" r="r" b="b"/>
              <a:pathLst>
                <a:path w="29" h="53">
                  <a:moveTo>
                    <a:pt x="0" y="53"/>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01" name="Line 563"/>
            <p:cNvSpPr>
              <a:spLocks noChangeAspect="1" noChangeShapeType="1"/>
            </p:cNvSpPr>
            <p:nvPr/>
          </p:nvSpPr>
          <p:spPr bwMode="auto">
            <a:xfrm flipV="1">
              <a:off x="1211"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02" name="Line 564"/>
            <p:cNvSpPr>
              <a:spLocks noChangeAspect="1" noChangeShapeType="1"/>
            </p:cNvSpPr>
            <p:nvPr/>
          </p:nvSpPr>
          <p:spPr bwMode="auto">
            <a:xfrm flipV="1">
              <a:off x="1228"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03" name="Freeform 565"/>
            <p:cNvSpPr>
              <a:spLocks noChangeAspect="1"/>
            </p:cNvSpPr>
            <p:nvPr/>
          </p:nvSpPr>
          <p:spPr bwMode="auto">
            <a:xfrm>
              <a:off x="1246" y="1409"/>
              <a:ext cx="22" cy="32"/>
            </a:xfrm>
            <a:custGeom>
              <a:avLst/>
              <a:gdLst>
                <a:gd name="T0" fmla="*/ 0 w 29"/>
                <a:gd name="T1" fmla="*/ 58 h 58"/>
                <a:gd name="T2" fmla="*/ 15 w 29"/>
                <a:gd name="T3" fmla="*/ 29 h 58"/>
                <a:gd name="T4" fmla="*/ 29 w 29"/>
                <a:gd name="T5" fmla="*/ 0 h 58"/>
              </a:gdLst>
              <a:ahLst/>
              <a:cxnLst>
                <a:cxn ang="0">
                  <a:pos x="T0" y="T1"/>
                </a:cxn>
                <a:cxn ang="0">
                  <a:pos x="T2" y="T3"/>
                </a:cxn>
                <a:cxn ang="0">
                  <a:pos x="T4" y="T5"/>
                </a:cxn>
              </a:cxnLst>
              <a:rect l="0" t="0" r="r" b="b"/>
              <a:pathLst>
                <a:path w="29" h="58">
                  <a:moveTo>
                    <a:pt x="0" y="58"/>
                  </a:moveTo>
                  <a:lnTo>
                    <a:pt x="15"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04" name="Line 566"/>
            <p:cNvSpPr>
              <a:spLocks noChangeAspect="1" noChangeShapeType="1"/>
            </p:cNvSpPr>
            <p:nvPr/>
          </p:nvSpPr>
          <p:spPr bwMode="auto">
            <a:xfrm flipV="1">
              <a:off x="1268"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05" name="Freeform 567"/>
            <p:cNvSpPr>
              <a:spLocks noChangeAspect="1"/>
            </p:cNvSpPr>
            <p:nvPr/>
          </p:nvSpPr>
          <p:spPr bwMode="auto">
            <a:xfrm>
              <a:off x="1286" y="1336"/>
              <a:ext cx="22" cy="38"/>
            </a:xfrm>
            <a:custGeom>
              <a:avLst/>
              <a:gdLst>
                <a:gd name="T0" fmla="*/ 0 w 29"/>
                <a:gd name="T1" fmla="*/ 67 h 67"/>
                <a:gd name="T2" fmla="*/ 15 w 29"/>
                <a:gd name="T3" fmla="*/ 33 h 67"/>
                <a:gd name="T4" fmla="*/ 29 w 29"/>
                <a:gd name="T5" fmla="*/ 0 h 67"/>
              </a:gdLst>
              <a:ahLst/>
              <a:cxnLst>
                <a:cxn ang="0">
                  <a:pos x="T0" y="T1"/>
                </a:cxn>
                <a:cxn ang="0">
                  <a:pos x="T2" y="T3"/>
                </a:cxn>
                <a:cxn ang="0">
                  <a:pos x="T4" y="T5"/>
                </a:cxn>
              </a:cxnLst>
              <a:rect l="0" t="0" r="r" b="b"/>
              <a:pathLst>
                <a:path w="29" h="67">
                  <a:moveTo>
                    <a:pt x="0" y="67"/>
                  </a:moveTo>
                  <a:lnTo>
                    <a:pt x="15" y="33"/>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06" name="Line 568"/>
            <p:cNvSpPr>
              <a:spLocks noChangeAspect="1" noChangeShapeType="1"/>
            </p:cNvSpPr>
            <p:nvPr/>
          </p:nvSpPr>
          <p:spPr bwMode="auto">
            <a:xfrm flipV="1">
              <a:off x="1308"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07" name="Line 569"/>
            <p:cNvSpPr>
              <a:spLocks noChangeAspect="1" noChangeShapeType="1"/>
            </p:cNvSpPr>
            <p:nvPr/>
          </p:nvSpPr>
          <p:spPr bwMode="auto">
            <a:xfrm flipV="1">
              <a:off x="1326"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08" name="Freeform 570"/>
            <p:cNvSpPr>
              <a:spLocks noChangeAspect="1"/>
            </p:cNvSpPr>
            <p:nvPr/>
          </p:nvSpPr>
          <p:spPr bwMode="auto">
            <a:xfrm>
              <a:off x="1344" y="1222"/>
              <a:ext cx="21"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09" name="Freeform 571"/>
            <p:cNvSpPr>
              <a:spLocks noChangeAspect="1"/>
            </p:cNvSpPr>
            <p:nvPr/>
          </p:nvSpPr>
          <p:spPr bwMode="auto">
            <a:xfrm>
              <a:off x="1365" y="1182"/>
              <a:ext cx="18" cy="40"/>
            </a:xfrm>
            <a:custGeom>
              <a:avLst/>
              <a:gdLst>
                <a:gd name="T0" fmla="*/ 0 w 24"/>
                <a:gd name="T1" fmla="*/ 72 h 72"/>
                <a:gd name="T2" fmla="*/ 9 w 24"/>
                <a:gd name="T3" fmla="*/ 34 h 72"/>
                <a:gd name="T4" fmla="*/ 24 w 24"/>
                <a:gd name="T5" fmla="*/ 0 h 72"/>
              </a:gdLst>
              <a:ahLst/>
              <a:cxnLst>
                <a:cxn ang="0">
                  <a:pos x="T0" y="T1"/>
                </a:cxn>
                <a:cxn ang="0">
                  <a:pos x="T2" y="T3"/>
                </a:cxn>
                <a:cxn ang="0">
                  <a:pos x="T4" y="T5"/>
                </a:cxn>
              </a:cxnLst>
              <a:rect l="0" t="0" r="r" b="b"/>
              <a:pathLst>
                <a:path w="24" h="72">
                  <a:moveTo>
                    <a:pt x="0" y="72"/>
                  </a:moveTo>
                  <a:lnTo>
                    <a:pt x="9" y="3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10" name="Freeform 572"/>
            <p:cNvSpPr>
              <a:spLocks noChangeAspect="1"/>
            </p:cNvSpPr>
            <p:nvPr/>
          </p:nvSpPr>
          <p:spPr bwMode="auto">
            <a:xfrm>
              <a:off x="1383" y="1144"/>
              <a:ext cx="22"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11" name="Line 573"/>
            <p:cNvSpPr>
              <a:spLocks noChangeAspect="1" noChangeShapeType="1"/>
            </p:cNvSpPr>
            <p:nvPr/>
          </p:nvSpPr>
          <p:spPr bwMode="auto">
            <a:xfrm flipV="1">
              <a:off x="1405"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12" name="Freeform 574"/>
            <p:cNvSpPr>
              <a:spLocks noChangeAspect="1"/>
            </p:cNvSpPr>
            <p:nvPr/>
          </p:nvSpPr>
          <p:spPr bwMode="auto">
            <a:xfrm>
              <a:off x="1423" y="1063"/>
              <a:ext cx="21" cy="41"/>
            </a:xfrm>
            <a:custGeom>
              <a:avLst/>
              <a:gdLst>
                <a:gd name="T0" fmla="*/ 0 w 28"/>
                <a:gd name="T1" fmla="*/ 72 h 72"/>
                <a:gd name="T2" fmla="*/ 14 w 28"/>
                <a:gd name="T3" fmla="*/ 34 h 72"/>
                <a:gd name="T4" fmla="*/ 28 w 28"/>
                <a:gd name="T5" fmla="*/ 0 h 72"/>
              </a:gdLst>
              <a:ahLst/>
              <a:cxnLst>
                <a:cxn ang="0">
                  <a:pos x="T0" y="T1"/>
                </a:cxn>
                <a:cxn ang="0">
                  <a:pos x="T2" y="T3"/>
                </a:cxn>
                <a:cxn ang="0">
                  <a:pos x="T4" y="T5"/>
                </a:cxn>
              </a:cxnLst>
              <a:rect l="0" t="0" r="r" b="b"/>
              <a:pathLst>
                <a:path w="28" h="72">
                  <a:moveTo>
                    <a:pt x="0" y="72"/>
                  </a:moveTo>
                  <a:lnTo>
                    <a:pt x="14" y="3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13" name="Line 575"/>
            <p:cNvSpPr>
              <a:spLocks noChangeAspect="1" noChangeShapeType="1"/>
            </p:cNvSpPr>
            <p:nvPr/>
          </p:nvSpPr>
          <p:spPr bwMode="auto">
            <a:xfrm flipV="1">
              <a:off x="1444"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14" name="Line 576"/>
            <p:cNvSpPr>
              <a:spLocks noChangeAspect="1" noChangeShapeType="1"/>
            </p:cNvSpPr>
            <p:nvPr/>
          </p:nvSpPr>
          <p:spPr bwMode="auto">
            <a:xfrm flipV="1">
              <a:off x="1462"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15" name="Freeform 577"/>
            <p:cNvSpPr>
              <a:spLocks noChangeAspect="1"/>
            </p:cNvSpPr>
            <p:nvPr/>
          </p:nvSpPr>
          <p:spPr bwMode="auto">
            <a:xfrm>
              <a:off x="1480" y="945"/>
              <a:ext cx="22" cy="40"/>
            </a:xfrm>
            <a:custGeom>
              <a:avLst/>
              <a:gdLst>
                <a:gd name="T0" fmla="*/ 0 w 29"/>
                <a:gd name="T1" fmla="*/ 72 h 72"/>
                <a:gd name="T2" fmla="*/ 15 w 29"/>
                <a:gd name="T3" fmla="*/ 34 h 72"/>
                <a:gd name="T4" fmla="*/ 29 w 29"/>
                <a:gd name="T5" fmla="*/ 0 h 72"/>
              </a:gdLst>
              <a:ahLst/>
              <a:cxnLst>
                <a:cxn ang="0">
                  <a:pos x="T0" y="T1"/>
                </a:cxn>
                <a:cxn ang="0">
                  <a:pos x="T2" y="T3"/>
                </a:cxn>
                <a:cxn ang="0">
                  <a:pos x="T4" y="T5"/>
                </a:cxn>
              </a:cxnLst>
              <a:rect l="0" t="0" r="r" b="b"/>
              <a:pathLst>
                <a:path w="29" h="72">
                  <a:moveTo>
                    <a:pt x="0" y="72"/>
                  </a:moveTo>
                  <a:lnTo>
                    <a:pt x="15"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16" name="Line 578"/>
            <p:cNvSpPr>
              <a:spLocks noChangeAspect="1" noChangeShapeType="1"/>
            </p:cNvSpPr>
            <p:nvPr/>
          </p:nvSpPr>
          <p:spPr bwMode="auto">
            <a:xfrm flipV="1">
              <a:off x="1502"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17" name="Freeform 579"/>
            <p:cNvSpPr>
              <a:spLocks noChangeAspect="1"/>
            </p:cNvSpPr>
            <p:nvPr/>
          </p:nvSpPr>
          <p:spPr bwMode="auto">
            <a:xfrm>
              <a:off x="1520" y="872"/>
              <a:ext cx="22" cy="35"/>
            </a:xfrm>
            <a:custGeom>
              <a:avLst/>
              <a:gdLst>
                <a:gd name="T0" fmla="*/ 0 w 29"/>
                <a:gd name="T1" fmla="*/ 62 h 62"/>
                <a:gd name="T2" fmla="*/ 14 w 29"/>
                <a:gd name="T3" fmla="*/ 28 h 62"/>
                <a:gd name="T4" fmla="*/ 29 w 29"/>
                <a:gd name="T5" fmla="*/ 0 h 62"/>
              </a:gdLst>
              <a:ahLst/>
              <a:cxnLst>
                <a:cxn ang="0">
                  <a:pos x="T0" y="T1"/>
                </a:cxn>
                <a:cxn ang="0">
                  <a:pos x="T2" y="T3"/>
                </a:cxn>
                <a:cxn ang="0">
                  <a:pos x="T4" y="T5"/>
                </a:cxn>
              </a:cxnLst>
              <a:rect l="0" t="0" r="r" b="b"/>
              <a:pathLst>
                <a:path w="29" h="62">
                  <a:moveTo>
                    <a:pt x="0" y="62"/>
                  </a:moveTo>
                  <a:lnTo>
                    <a:pt x="14" y="28"/>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18" name="Line 580"/>
            <p:cNvSpPr>
              <a:spLocks noChangeAspect="1" noChangeShapeType="1"/>
            </p:cNvSpPr>
            <p:nvPr/>
          </p:nvSpPr>
          <p:spPr bwMode="auto">
            <a:xfrm flipV="1">
              <a:off x="1542"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19" name="Line 581"/>
            <p:cNvSpPr>
              <a:spLocks noChangeAspect="1" noChangeShapeType="1"/>
            </p:cNvSpPr>
            <p:nvPr/>
          </p:nvSpPr>
          <p:spPr bwMode="auto">
            <a:xfrm flipV="1">
              <a:off x="1560"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0" name="Freeform 582"/>
            <p:cNvSpPr>
              <a:spLocks noChangeAspect="1"/>
            </p:cNvSpPr>
            <p:nvPr/>
          </p:nvSpPr>
          <p:spPr bwMode="auto">
            <a:xfrm>
              <a:off x="1578" y="769"/>
              <a:ext cx="22" cy="33"/>
            </a:xfrm>
            <a:custGeom>
              <a:avLst/>
              <a:gdLst>
                <a:gd name="T0" fmla="*/ 0 w 29"/>
                <a:gd name="T1" fmla="*/ 58 h 58"/>
                <a:gd name="T2" fmla="*/ 14 w 29"/>
                <a:gd name="T3" fmla="*/ 29 h 58"/>
                <a:gd name="T4" fmla="*/ 29 w 29"/>
                <a:gd name="T5" fmla="*/ 0 h 58"/>
              </a:gdLst>
              <a:ahLst/>
              <a:cxnLst>
                <a:cxn ang="0">
                  <a:pos x="T0" y="T1"/>
                </a:cxn>
                <a:cxn ang="0">
                  <a:pos x="T2" y="T3"/>
                </a:cxn>
                <a:cxn ang="0">
                  <a:pos x="T4" y="T5"/>
                </a:cxn>
              </a:cxnLst>
              <a:rect l="0" t="0" r="r" b="b"/>
              <a:pathLst>
                <a:path w="29" h="58">
                  <a:moveTo>
                    <a:pt x="0" y="58"/>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1" name="Line 583"/>
            <p:cNvSpPr>
              <a:spLocks noChangeAspect="1" noChangeShapeType="1"/>
            </p:cNvSpPr>
            <p:nvPr/>
          </p:nvSpPr>
          <p:spPr bwMode="auto">
            <a:xfrm flipV="1">
              <a:off x="1600"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2" name="Freeform 584"/>
            <p:cNvSpPr>
              <a:spLocks noChangeAspect="1"/>
            </p:cNvSpPr>
            <p:nvPr/>
          </p:nvSpPr>
          <p:spPr bwMode="auto">
            <a:xfrm>
              <a:off x="1618" y="712"/>
              <a:ext cx="21" cy="27"/>
            </a:xfrm>
            <a:custGeom>
              <a:avLst/>
              <a:gdLst>
                <a:gd name="T0" fmla="*/ 0 w 28"/>
                <a:gd name="T1" fmla="*/ 48 h 48"/>
                <a:gd name="T2" fmla="*/ 14 w 28"/>
                <a:gd name="T3" fmla="*/ 24 h 48"/>
                <a:gd name="T4" fmla="*/ 28 w 28"/>
                <a:gd name="T5" fmla="*/ 0 h 48"/>
              </a:gdLst>
              <a:ahLst/>
              <a:cxnLst>
                <a:cxn ang="0">
                  <a:pos x="T0" y="T1"/>
                </a:cxn>
                <a:cxn ang="0">
                  <a:pos x="T2" y="T3"/>
                </a:cxn>
                <a:cxn ang="0">
                  <a:pos x="T4" y="T5"/>
                </a:cxn>
              </a:cxnLst>
              <a:rect l="0" t="0" r="r" b="b"/>
              <a:pathLst>
                <a:path w="28" h="48">
                  <a:moveTo>
                    <a:pt x="0" y="48"/>
                  </a:moveTo>
                  <a:lnTo>
                    <a:pt x="14" y="2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3" name="Freeform 585"/>
            <p:cNvSpPr>
              <a:spLocks noChangeAspect="1"/>
            </p:cNvSpPr>
            <p:nvPr/>
          </p:nvSpPr>
          <p:spPr bwMode="auto">
            <a:xfrm>
              <a:off x="1639" y="686"/>
              <a:ext cx="18" cy="26"/>
            </a:xfrm>
            <a:custGeom>
              <a:avLst/>
              <a:gdLst>
                <a:gd name="T0" fmla="*/ 0 w 24"/>
                <a:gd name="T1" fmla="*/ 47 h 47"/>
                <a:gd name="T2" fmla="*/ 10 w 24"/>
                <a:gd name="T3" fmla="*/ 24 h 47"/>
                <a:gd name="T4" fmla="*/ 24 w 24"/>
                <a:gd name="T5" fmla="*/ 0 h 47"/>
              </a:gdLst>
              <a:ahLst/>
              <a:cxnLst>
                <a:cxn ang="0">
                  <a:pos x="T0" y="T1"/>
                </a:cxn>
                <a:cxn ang="0">
                  <a:pos x="T2" y="T3"/>
                </a:cxn>
                <a:cxn ang="0">
                  <a:pos x="T4" y="T5"/>
                </a:cxn>
              </a:cxnLst>
              <a:rect l="0" t="0" r="r" b="b"/>
              <a:pathLst>
                <a:path w="24" h="47">
                  <a:moveTo>
                    <a:pt x="0" y="47"/>
                  </a:moveTo>
                  <a:lnTo>
                    <a:pt x="10" y="2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4" name="Freeform 586"/>
            <p:cNvSpPr>
              <a:spLocks noChangeAspect="1"/>
            </p:cNvSpPr>
            <p:nvPr/>
          </p:nvSpPr>
          <p:spPr bwMode="auto">
            <a:xfrm>
              <a:off x="1657" y="664"/>
              <a:ext cx="21" cy="22"/>
            </a:xfrm>
            <a:custGeom>
              <a:avLst/>
              <a:gdLst>
                <a:gd name="T0" fmla="*/ 0 w 29"/>
                <a:gd name="T1" fmla="*/ 39 h 39"/>
                <a:gd name="T2" fmla="*/ 15 w 29"/>
                <a:gd name="T3" fmla="*/ 19 h 39"/>
                <a:gd name="T4" fmla="*/ 29 w 29"/>
                <a:gd name="T5" fmla="*/ 0 h 39"/>
              </a:gdLst>
              <a:ahLst/>
              <a:cxnLst>
                <a:cxn ang="0">
                  <a:pos x="T0" y="T1"/>
                </a:cxn>
                <a:cxn ang="0">
                  <a:pos x="T2" y="T3"/>
                </a:cxn>
                <a:cxn ang="0">
                  <a:pos x="T4" y="T5"/>
                </a:cxn>
              </a:cxnLst>
              <a:rect l="0" t="0" r="r" b="b"/>
              <a:pathLst>
                <a:path w="29" h="39">
                  <a:moveTo>
                    <a:pt x="0" y="39"/>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5" name="Freeform 587"/>
            <p:cNvSpPr>
              <a:spLocks noChangeAspect="1"/>
            </p:cNvSpPr>
            <p:nvPr/>
          </p:nvSpPr>
          <p:spPr bwMode="auto">
            <a:xfrm>
              <a:off x="1678" y="643"/>
              <a:ext cx="18" cy="21"/>
            </a:xfrm>
            <a:custGeom>
              <a:avLst/>
              <a:gdLst>
                <a:gd name="T0" fmla="*/ 0 w 24"/>
                <a:gd name="T1" fmla="*/ 38 h 38"/>
                <a:gd name="T2" fmla="*/ 15 w 24"/>
                <a:gd name="T3" fmla="*/ 19 h 38"/>
                <a:gd name="T4" fmla="*/ 24 w 24"/>
                <a:gd name="T5" fmla="*/ 0 h 38"/>
              </a:gdLst>
              <a:ahLst/>
              <a:cxnLst>
                <a:cxn ang="0">
                  <a:pos x="T0" y="T1"/>
                </a:cxn>
                <a:cxn ang="0">
                  <a:pos x="T2" y="T3"/>
                </a:cxn>
                <a:cxn ang="0">
                  <a:pos x="T4" y="T5"/>
                </a:cxn>
              </a:cxnLst>
              <a:rect l="0" t="0" r="r" b="b"/>
              <a:pathLst>
                <a:path w="24" h="38">
                  <a:moveTo>
                    <a:pt x="0" y="38"/>
                  </a:moveTo>
                  <a:lnTo>
                    <a:pt x="15" y="19"/>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6" name="Freeform 588"/>
            <p:cNvSpPr>
              <a:spLocks noChangeAspect="1"/>
            </p:cNvSpPr>
            <p:nvPr/>
          </p:nvSpPr>
          <p:spPr bwMode="auto">
            <a:xfrm>
              <a:off x="1696" y="626"/>
              <a:ext cx="18" cy="17"/>
            </a:xfrm>
            <a:custGeom>
              <a:avLst/>
              <a:gdLst>
                <a:gd name="T0" fmla="*/ 0 w 24"/>
                <a:gd name="T1" fmla="*/ 29 h 29"/>
                <a:gd name="T2" fmla="*/ 10 w 24"/>
                <a:gd name="T3" fmla="*/ 14 h 29"/>
                <a:gd name="T4" fmla="*/ 24 w 24"/>
                <a:gd name="T5" fmla="*/ 0 h 29"/>
              </a:gdLst>
              <a:ahLst/>
              <a:cxnLst>
                <a:cxn ang="0">
                  <a:pos x="T0" y="T1"/>
                </a:cxn>
                <a:cxn ang="0">
                  <a:pos x="T2" y="T3"/>
                </a:cxn>
                <a:cxn ang="0">
                  <a:pos x="T4" y="T5"/>
                </a:cxn>
              </a:cxnLst>
              <a:rect l="0" t="0" r="r" b="b"/>
              <a:pathLst>
                <a:path w="24" h="29">
                  <a:moveTo>
                    <a:pt x="0" y="29"/>
                  </a:moveTo>
                  <a:lnTo>
                    <a:pt x="10" y="1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7" name="Freeform 589"/>
            <p:cNvSpPr>
              <a:spLocks noChangeAspect="1"/>
            </p:cNvSpPr>
            <p:nvPr/>
          </p:nvSpPr>
          <p:spPr bwMode="auto">
            <a:xfrm>
              <a:off x="1714" y="610"/>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8" name="Line 590"/>
            <p:cNvSpPr>
              <a:spLocks noChangeAspect="1" noChangeShapeType="1"/>
            </p:cNvSpPr>
            <p:nvPr/>
          </p:nvSpPr>
          <p:spPr bwMode="auto">
            <a:xfrm flipV="1">
              <a:off x="1736"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9" name="Freeform 591"/>
            <p:cNvSpPr>
              <a:spLocks noChangeAspect="1"/>
            </p:cNvSpPr>
            <p:nvPr/>
          </p:nvSpPr>
          <p:spPr bwMode="auto">
            <a:xfrm>
              <a:off x="1754" y="591"/>
              <a:ext cx="22" cy="8"/>
            </a:xfrm>
            <a:custGeom>
              <a:avLst/>
              <a:gdLst>
                <a:gd name="T0" fmla="*/ 0 w 29"/>
                <a:gd name="T1" fmla="*/ 14 h 14"/>
                <a:gd name="T2" fmla="*/ 14 w 29"/>
                <a:gd name="T3" fmla="*/ 4 h 14"/>
                <a:gd name="T4" fmla="*/ 29 w 29"/>
                <a:gd name="T5" fmla="*/ 0 h 14"/>
              </a:gdLst>
              <a:ahLst/>
              <a:cxnLst>
                <a:cxn ang="0">
                  <a:pos x="T0" y="T1"/>
                </a:cxn>
                <a:cxn ang="0">
                  <a:pos x="T2" y="T3"/>
                </a:cxn>
                <a:cxn ang="0">
                  <a:pos x="T4" y="T5"/>
                </a:cxn>
              </a:cxnLst>
              <a:rect l="0" t="0" r="r" b="b"/>
              <a:pathLst>
                <a:path w="29" h="14">
                  <a:moveTo>
                    <a:pt x="0" y="14"/>
                  </a:moveTo>
                  <a:lnTo>
                    <a:pt x="14" y="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0" name="Freeform 592"/>
            <p:cNvSpPr>
              <a:spLocks noChangeAspect="1"/>
            </p:cNvSpPr>
            <p:nvPr/>
          </p:nvSpPr>
          <p:spPr bwMode="auto">
            <a:xfrm>
              <a:off x="1776" y="586"/>
              <a:ext cx="18" cy="5"/>
            </a:xfrm>
            <a:custGeom>
              <a:avLst/>
              <a:gdLst>
                <a:gd name="T0" fmla="*/ 0 w 24"/>
                <a:gd name="T1" fmla="*/ 10 h 10"/>
                <a:gd name="T2" fmla="*/ 14 w 24"/>
                <a:gd name="T3" fmla="*/ 5 h 10"/>
                <a:gd name="T4" fmla="*/ 24 w 24"/>
                <a:gd name="T5" fmla="*/ 0 h 10"/>
              </a:gdLst>
              <a:ahLst/>
              <a:cxnLst>
                <a:cxn ang="0">
                  <a:pos x="T0" y="T1"/>
                </a:cxn>
                <a:cxn ang="0">
                  <a:pos x="T2" y="T3"/>
                </a:cxn>
                <a:cxn ang="0">
                  <a:pos x="T4" y="T5"/>
                </a:cxn>
              </a:cxnLst>
              <a:rect l="0" t="0" r="r" b="b"/>
              <a:pathLst>
                <a:path w="24" h="10">
                  <a:moveTo>
                    <a:pt x="0" y="10"/>
                  </a:moveTo>
                  <a:lnTo>
                    <a:pt x="14" y="5"/>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1" name="Freeform 593"/>
            <p:cNvSpPr>
              <a:spLocks noChangeAspect="1"/>
            </p:cNvSpPr>
            <p:nvPr/>
          </p:nvSpPr>
          <p:spPr bwMode="auto">
            <a:xfrm>
              <a:off x="1794" y="586"/>
              <a:ext cx="18" cy="0"/>
            </a:xfrm>
            <a:custGeom>
              <a:avLst/>
              <a:gdLst>
                <a:gd name="T0" fmla="*/ 0 w 24"/>
                <a:gd name="T1" fmla="*/ 9 w 24"/>
                <a:gd name="T2" fmla="*/ 24 w 24"/>
              </a:gdLst>
              <a:ahLst/>
              <a:cxnLst>
                <a:cxn ang="0">
                  <a:pos x="T0" y="0"/>
                </a:cxn>
                <a:cxn ang="0">
                  <a:pos x="T1" y="0"/>
                </a:cxn>
                <a:cxn ang="0">
                  <a:pos x="T2" y="0"/>
                </a:cxn>
              </a:cxnLst>
              <a:rect l="0" t="0" r="r" b="b"/>
              <a:pathLst>
                <a:path w="24">
                  <a:moveTo>
                    <a:pt x="0" y="0"/>
                  </a:moveTo>
                  <a:lnTo>
                    <a:pt x="9"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2" name="Freeform 594"/>
            <p:cNvSpPr>
              <a:spLocks noChangeAspect="1"/>
            </p:cNvSpPr>
            <p:nvPr/>
          </p:nvSpPr>
          <p:spPr bwMode="auto">
            <a:xfrm>
              <a:off x="1812" y="586"/>
              <a:ext cx="21" cy="0"/>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3" name="Freeform 595"/>
            <p:cNvSpPr>
              <a:spLocks noChangeAspect="1"/>
            </p:cNvSpPr>
            <p:nvPr/>
          </p:nvSpPr>
          <p:spPr bwMode="auto">
            <a:xfrm>
              <a:off x="1833" y="586"/>
              <a:ext cx="18" cy="5"/>
            </a:xfrm>
            <a:custGeom>
              <a:avLst/>
              <a:gdLst>
                <a:gd name="T0" fmla="*/ 0 w 24"/>
                <a:gd name="T1" fmla="*/ 0 h 10"/>
                <a:gd name="T2" fmla="*/ 10 w 24"/>
                <a:gd name="T3" fmla="*/ 5 h 10"/>
                <a:gd name="T4" fmla="*/ 24 w 24"/>
                <a:gd name="T5" fmla="*/ 10 h 10"/>
              </a:gdLst>
              <a:ahLst/>
              <a:cxnLst>
                <a:cxn ang="0">
                  <a:pos x="T0" y="T1"/>
                </a:cxn>
                <a:cxn ang="0">
                  <a:pos x="T2" y="T3"/>
                </a:cxn>
                <a:cxn ang="0">
                  <a:pos x="T4" y="T5"/>
                </a:cxn>
              </a:cxnLst>
              <a:rect l="0" t="0" r="r" b="b"/>
              <a:pathLst>
                <a:path w="24" h="10">
                  <a:moveTo>
                    <a:pt x="0" y="0"/>
                  </a:moveTo>
                  <a:lnTo>
                    <a:pt x="10" y="5"/>
                  </a:lnTo>
                  <a:lnTo>
                    <a:pt x="24"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4" name="Freeform 596"/>
            <p:cNvSpPr>
              <a:spLocks noChangeAspect="1"/>
            </p:cNvSpPr>
            <p:nvPr/>
          </p:nvSpPr>
          <p:spPr bwMode="auto">
            <a:xfrm>
              <a:off x="1851" y="591"/>
              <a:ext cx="22" cy="8"/>
            </a:xfrm>
            <a:custGeom>
              <a:avLst/>
              <a:gdLst>
                <a:gd name="T0" fmla="*/ 0 w 29"/>
                <a:gd name="T1" fmla="*/ 0 h 14"/>
                <a:gd name="T2" fmla="*/ 15 w 29"/>
                <a:gd name="T3" fmla="*/ 4 h 14"/>
                <a:gd name="T4" fmla="*/ 29 w 29"/>
                <a:gd name="T5" fmla="*/ 14 h 14"/>
              </a:gdLst>
              <a:ahLst/>
              <a:cxnLst>
                <a:cxn ang="0">
                  <a:pos x="T0" y="T1"/>
                </a:cxn>
                <a:cxn ang="0">
                  <a:pos x="T2" y="T3"/>
                </a:cxn>
                <a:cxn ang="0">
                  <a:pos x="T4" y="T5"/>
                </a:cxn>
              </a:cxnLst>
              <a:rect l="0" t="0" r="r" b="b"/>
              <a:pathLst>
                <a:path w="29" h="14">
                  <a:moveTo>
                    <a:pt x="0" y="0"/>
                  </a:moveTo>
                  <a:lnTo>
                    <a:pt x="15" y="4"/>
                  </a:lnTo>
                  <a:lnTo>
                    <a:pt x="29" y="1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5" name="Line 597"/>
            <p:cNvSpPr>
              <a:spLocks noChangeAspect="1" noChangeShapeType="1"/>
            </p:cNvSpPr>
            <p:nvPr/>
          </p:nvSpPr>
          <p:spPr bwMode="auto">
            <a:xfrm>
              <a:off x="1873"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36" name="Freeform 598"/>
            <p:cNvSpPr>
              <a:spLocks noChangeAspect="1"/>
            </p:cNvSpPr>
            <p:nvPr/>
          </p:nvSpPr>
          <p:spPr bwMode="auto">
            <a:xfrm>
              <a:off x="1891" y="610"/>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7" name="Freeform 599"/>
            <p:cNvSpPr>
              <a:spLocks noChangeAspect="1"/>
            </p:cNvSpPr>
            <p:nvPr/>
          </p:nvSpPr>
          <p:spPr bwMode="auto">
            <a:xfrm>
              <a:off x="1913" y="626"/>
              <a:ext cx="18" cy="17"/>
            </a:xfrm>
            <a:custGeom>
              <a:avLst/>
              <a:gdLst>
                <a:gd name="T0" fmla="*/ 0 w 24"/>
                <a:gd name="T1" fmla="*/ 0 h 29"/>
                <a:gd name="T2" fmla="*/ 14 w 24"/>
                <a:gd name="T3" fmla="*/ 14 h 29"/>
                <a:gd name="T4" fmla="*/ 24 w 24"/>
                <a:gd name="T5" fmla="*/ 29 h 29"/>
              </a:gdLst>
              <a:ahLst/>
              <a:cxnLst>
                <a:cxn ang="0">
                  <a:pos x="T0" y="T1"/>
                </a:cxn>
                <a:cxn ang="0">
                  <a:pos x="T2" y="T3"/>
                </a:cxn>
                <a:cxn ang="0">
                  <a:pos x="T4" y="T5"/>
                </a:cxn>
              </a:cxnLst>
              <a:rect l="0" t="0" r="r" b="b"/>
              <a:pathLst>
                <a:path w="24" h="29">
                  <a:moveTo>
                    <a:pt x="0" y="0"/>
                  </a:moveTo>
                  <a:lnTo>
                    <a:pt x="14" y="14"/>
                  </a:lnTo>
                  <a:lnTo>
                    <a:pt x="24"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8" name="Freeform 600"/>
            <p:cNvSpPr>
              <a:spLocks noChangeAspect="1"/>
            </p:cNvSpPr>
            <p:nvPr/>
          </p:nvSpPr>
          <p:spPr bwMode="auto">
            <a:xfrm>
              <a:off x="1931" y="643"/>
              <a:ext cx="18" cy="21"/>
            </a:xfrm>
            <a:custGeom>
              <a:avLst/>
              <a:gdLst>
                <a:gd name="T0" fmla="*/ 0 w 24"/>
                <a:gd name="T1" fmla="*/ 0 h 38"/>
                <a:gd name="T2" fmla="*/ 9 w 24"/>
                <a:gd name="T3" fmla="*/ 19 h 38"/>
                <a:gd name="T4" fmla="*/ 24 w 24"/>
                <a:gd name="T5" fmla="*/ 38 h 38"/>
              </a:gdLst>
              <a:ahLst/>
              <a:cxnLst>
                <a:cxn ang="0">
                  <a:pos x="T0" y="T1"/>
                </a:cxn>
                <a:cxn ang="0">
                  <a:pos x="T2" y="T3"/>
                </a:cxn>
                <a:cxn ang="0">
                  <a:pos x="T4" y="T5"/>
                </a:cxn>
              </a:cxnLst>
              <a:rect l="0" t="0" r="r" b="b"/>
              <a:pathLst>
                <a:path w="24" h="38">
                  <a:moveTo>
                    <a:pt x="0" y="0"/>
                  </a:moveTo>
                  <a:lnTo>
                    <a:pt x="9" y="19"/>
                  </a:lnTo>
                  <a:lnTo>
                    <a:pt x="24" y="3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9" name="Freeform 601"/>
            <p:cNvSpPr>
              <a:spLocks noChangeAspect="1"/>
            </p:cNvSpPr>
            <p:nvPr/>
          </p:nvSpPr>
          <p:spPr bwMode="auto">
            <a:xfrm>
              <a:off x="1949" y="664"/>
              <a:ext cx="21" cy="22"/>
            </a:xfrm>
            <a:custGeom>
              <a:avLst/>
              <a:gdLst>
                <a:gd name="T0" fmla="*/ 0 w 29"/>
                <a:gd name="T1" fmla="*/ 0 h 39"/>
                <a:gd name="T2" fmla="*/ 14 w 29"/>
                <a:gd name="T3" fmla="*/ 19 h 39"/>
                <a:gd name="T4" fmla="*/ 29 w 29"/>
                <a:gd name="T5" fmla="*/ 39 h 39"/>
              </a:gdLst>
              <a:ahLst/>
              <a:cxnLst>
                <a:cxn ang="0">
                  <a:pos x="T0" y="T1"/>
                </a:cxn>
                <a:cxn ang="0">
                  <a:pos x="T2" y="T3"/>
                </a:cxn>
                <a:cxn ang="0">
                  <a:pos x="T4" y="T5"/>
                </a:cxn>
              </a:cxnLst>
              <a:rect l="0" t="0" r="r" b="b"/>
              <a:pathLst>
                <a:path w="29" h="39">
                  <a:moveTo>
                    <a:pt x="0" y="0"/>
                  </a:moveTo>
                  <a:lnTo>
                    <a:pt x="14" y="19"/>
                  </a:lnTo>
                  <a:lnTo>
                    <a:pt x="29" y="3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40" name="Freeform 602"/>
            <p:cNvSpPr>
              <a:spLocks noChangeAspect="1"/>
            </p:cNvSpPr>
            <p:nvPr/>
          </p:nvSpPr>
          <p:spPr bwMode="auto">
            <a:xfrm>
              <a:off x="1970" y="686"/>
              <a:ext cx="18" cy="26"/>
            </a:xfrm>
            <a:custGeom>
              <a:avLst/>
              <a:gdLst>
                <a:gd name="T0" fmla="*/ 0 w 24"/>
                <a:gd name="T1" fmla="*/ 0 h 47"/>
                <a:gd name="T2" fmla="*/ 9 w 24"/>
                <a:gd name="T3" fmla="*/ 24 h 47"/>
                <a:gd name="T4" fmla="*/ 24 w 24"/>
                <a:gd name="T5" fmla="*/ 47 h 47"/>
              </a:gdLst>
              <a:ahLst/>
              <a:cxnLst>
                <a:cxn ang="0">
                  <a:pos x="T0" y="T1"/>
                </a:cxn>
                <a:cxn ang="0">
                  <a:pos x="T2" y="T3"/>
                </a:cxn>
                <a:cxn ang="0">
                  <a:pos x="T4" y="T5"/>
                </a:cxn>
              </a:cxnLst>
              <a:rect l="0" t="0" r="r" b="b"/>
              <a:pathLst>
                <a:path w="24" h="47">
                  <a:moveTo>
                    <a:pt x="0" y="0"/>
                  </a:moveTo>
                  <a:lnTo>
                    <a:pt x="9" y="24"/>
                  </a:lnTo>
                  <a:lnTo>
                    <a:pt x="24" y="4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41" name="Freeform 603"/>
            <p:cNvSpPr>
              <a:spLocks noChangeAspect="1"/>
            </p:cNvSpPr>
            <p:nvPr/>
          </p:nvSpPr>
          <p:spPr bwMode="auto">
            <a:xfrm>
              <a:off x="1988" y="712"/>
              <a:ext cx="21" cy="27"/>
            </a:xfrm>
            <a:custGeom>
              <a:avLst/>
              <a:gdLst>
                <a:gd name="T0" fmla="*/ 0 w 28"/>
                <a:gd name="T1" fmla="*/ 0 h 48"/>
                <a:gd name="T2" fmla="*/ 14 w 28"/>
                <a:gd name="T3" fmla="*/ 24 h 48"/>
                <a:gd name="T4" fmla="*/ 28 w 28"/>
                <a:gd name="T5" fmla="*/ 48 h 48"/>
              </a:gdLst>
              <a:ahLst/>
              <a:cxnLst>
                <a:cxn ang="0">
                  <a:pos x="T0" y="T1"/>
                </a:cxn>
                <a:cxn ang="0">
                  <a:pos x="T2" y="T3"/>
                </a:cxn>
                <a:cxn ang="0">
                  <a:pos x="T4" y="T5"/>
                </a:cxn>
              </a:cxnLst>
              <a:rect l="0" t="0" r="r" b="b"/>
              <a:pathLst>
                <a:path w="28" h="48">
                  <a:moveTo>
                    <a:pt x="0" y="0"/>
                  </a:moveTo>
                  <a:lnTo>
                    <a:pt x="14" y="24"/>
                  </a:lnTo>
                  <a:lnTo>
                    <a:pt x="28"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42" name="Line 604"/>
            <p:cNvSpPr>
              <a:spLocks noChangeAspect="1" noChangeShapeType="1"/>
            </p:cNvSpPr>
            <p:nvPr/>
          </p:nvSpPr>
          <p:spPr bwMode="auto">
            <a:xfrm>
              <a:off x="2009"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43" name="Freeform 605"/>
            <p:cNvSpPr>
              <a:spLocks noChangeAspect="1"/>
            </p:cNvSpPr>
            <p:nvPr/>
          </p:nvSpPr>
          <p:spPr bwMode="auto">
            <a:xfrm>
              <a:off x="2027" y="769"/>
              <a:ext cx="22" cy="33"/>
            </a:xfrm>
            <a:custGeom>
              <a:avLst/>
              <a:gdLst>
                <a:gd name="T0" fmla="*/ 0 w 29"/>
                <a:gd name="T1" fmla="*/ 0 h 58"/>
                <a:gd name="T2" fmla="*/ 15 w 29"/>
                <a:gd name="T3" fmla="*/ 29 h 58"/>
                <a:gd name="T4" fmla="*/ 29 w 29"/>
                <a:gd name="T5" fmla="*/ 58 h 58"/>
              </a:gdLst>
              <a:ahLst/>
              <a:cxnLst>
                <a:cxn ang="0">
                  <a:pos x="T0" y="T1"/>
                </a:cxn>
                <a:cxn ang="0">
                  <a:pos x="T2" y="T3"/>
                </a:cxn>
                <a:cxn ang="0">
                  <a:pos x="T4" y="T5"/>
                </a:cxn>
              </a:cxnLst>
              <a:rect l="0" t="0" r="r" b="b"/>
              <a:pathLst>
                <a:path w="29" h="58">
                  <a:moveTo>
                    <a:pt x="0" y="0"/>
                  </a:moveTo>
                  <a:lnTo>
                    <a:pt x="15"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44" name="Line 606"/>
            <p:cNvSpPr>
              <a:spLocks noChangeAspect="1" noChangeShapeType="1"/>
            </p:cNvSpPr>
            <p:nvPr/>
          </p:nvSpPr>
          <p:spPr bwMode="auto">
            <a:xfrm>
              <a:off x="2049"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45" name="Line 607"/>
            <p:cNvSpPr>
              <a:spLocks noChangeAspect="1" noChangeShapeType="1"/>
            </p:cNvSpPr>
            <p:nvPr/>
          </p:nvSpPr>
          <p:spPr bwMode="auto">
            <a:xfrm>
              <a:off x="2067"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46" name="Freeform 608"/>
            <p:cNvSpPr>
              <a:spLocks noChangeAspect="1"/>
            </p:cNvSpPr>
            <p:nvPr/>
          </p:nvSpPr>
          <p:spPr bwMode="auto">
            <a:xfrm>
              <a:off x="2085" y="872"/>
              <a:ext cx="22" cy="35"/>
            </a:xfrm>
            <a:custGeom>
              <a:avLst/>
              <a:gdLst>
                <a:gd name="T0" fmla="*/ 0 w 29"/>
                <a:gd name="T1" fmla="*/ 0 h 62"/>
                <a:gd name="T2" fmla="*/ 15 w 29"/>
                <a:gd name="T3" fmla="*/ 28 h 62"/>
                <a:gd name="T4" fmla="*/ 29 w 29"/>
                <a:gd name="T5" fmla="*/ 62 h 62"/>
              </a:gdLst>
              <a:ahLst/>
              <a:cxnLst>
                <a:cxn ang="0">
                  <a:pos x="T0" y="T1"/>
                </a:cxn>
                <a:cxn ang="0">
                  <a:pos x="T2" y="T3"/>
                </a:cxn>
                <a:cxn ang="0">
                  <a:pos x="T4" y="T5"/>
                </a:cxn>
              </a:cxnLst>
              <a:rect l="0" t="0" r="r" b="b"/>
              <a:pathLst>
                <a:path w="29" h="62">
                  <a:moveTo>
                    <a:pt x="0" y="0"/>
                  </a:moveTo>
                  <a:lnTo>
                    <a:pt x="15" y="28"/>
                  </a:lnTo>
                  <a:lnTo>
                    <a:pt x="29" y="6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47" name="Line 609"/>
            <p:cNvSpPr>
              <a:spLocks noChangeAspect="1" noChangeShapeType="1"/>
            </p:cNvSpPr>
            <p:nvPr/>
          </p:nvSpPr>
          <p:spPr bwMode="auto">
            <a:xfrm>
              <a:off x="2107"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48" name="Freeform 610"/>
            <p:cNvSpPr>
              <a:spLocks noChangeAspect="1"/>
            </p:cNvSpPr>
            <p:nvPr/>
          </p:nvSpPr>
          <p:spPr bwMode="auto">
            <a:xfrm>
              <a:off x="2125" y="945"/>
              <a:ext cx="22" cy="40"/>
            </a:xfrm>
            <a:custGeom>
              <a:avLst/>
              <a:gdLst>
                <a:gd name="T0" fmla="*/ 0 w 29"/>
                <a:gd name="T1" fmla="*/ 0 h 72"/>
                <a:gd name="T2" fmla="*/ 14 w 29"/>
                <a:gd name="T3" fmla="*/ 34 h 72"/>
                <a:gd name="T4" fmla="*/ 29 w 29"/>
                <a:gd name="T5" fmla="*/ 72 h 72"/>
              </a:gdLst>
              <a:ahLst/>
              <a:cxnLst>
                <a:cxn ang="0">
                  <a:pos x="T0" y="T1"/>
                </a:cxn>
                <a:cxn ang="0">
                  <a:pos x="T2" y="T3"/>
                </a:cxn>
                <a:cxn ang="0">
                  <a:pos x="T4" y="T5"/>
                </a:cxn>
              </a:cxnLst>
              <a:rect l="0" t="0" r="r" b="b"/>
              <a:pathLst>
                <a:path w="29" h="72">
                  <a:moveTo>
                    <a:pt x="0" y="0"/>
                  </a:moveTo>
                  <a:lnTo>
                    <a:pt x="14" y="34"/>
                  </a:lnTo>
                  <a:lnTo>
                    <a:pt x="29"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49" name="Line 611"/>
            <p:cNvSpPr>
              <a:spLocks noChangeAspect="1" noChangeShapeType="1"/>
            </p:cNvSpPr>
            <p:nvPr/>
          </p:nvSpPr>
          <p:spPr bwMode="auto">
            <a:xfrm>
              <a:off x="2147"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50" name="Line 612"/>
            <p:cNvSpPr>
              <a:spLocks noChangeAspect="1" noChangeShapeType="1"/>
            </p:cNvSpPr>
            <p:nvPr/>
          </p:nvSpPr>
          <p:spPr bwMode="auto">
            <a:xfrm>
              <a:off x="2165"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51" name="Freeform 613"/>
            <p:cNvSpPr>
              <a:spLocks noChangeAspect="1"/>
            </p:cNvSpPr>
            <p:nvPr/>
          </p:nvSpPr>
          <p:spPr bwMode="auto">
            <a:xfrm>
              <a:off x="2183" y="1063"/>
              <a:ext cx="21" cy="41"/>
            </a:xfrm>
            <a:custGeom>
              <a:avLst/>
              <a:gdLst>
                <a:gd name="T0" fmla="*/ 0 w 28"/>
                <a:gd name="T1" fmla="*/ 0 h 72"/>
                <a:gd name="T2" fmla="*/ 14 w 28"/>
                <a:gd name="T3" fmla="*/ 34 h 72"/>
                <a:gd name="T4" fmla="*/ 28 w 28"/>
                <a:gd name="T5" fmla="*/ 72 h 72"/>
              </a:gdLst>
              <a:ahLst/>
              <a:cxnLst>
                <a:cxn ang="0">
                  <a:pos x="T0" y="T1"/>
                </a:cxn>
                <a:cxn ang="0">
                  <a:pos x="T2" y="T3"/>
                </a:cxn>
                <a:cxn ang="0">
                  <a:pos x="T4" y="T5"/>
                </a:cxn>
              </a:cxnLst>
              <a:rect l="0" t="0" r="r" b="b"/>
              <a:pathLst>
                <a:path w="28" h="72">
                  <a:moveTo>
                    <a:pt x="0" y="0"/>
                  </a:moveTo>
                  <a:lnTo>
                    <a:pt x="14" y="34"/>
                  </a:lnTo>
                  <a:lnTo>
                    <a:pt x="28"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52" name="Line 614"/>
            <p:cNvSpPr>
              <a:spLocks noChangeAspect="1" noChangeShapeType="1"/>
            </p:cNvSpPr>
            <p:nvPr/>
          </p:nvSpPr>
          <p:spPr bwMode="auto">
            <a:xfrm>
              <a:off x="2204"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53" name="Freeform 615"/>
            <p:cNvSpPr>
              <a:spLocks noChangeAspect="1"/>
            </p:cNvSpPr>
            <p:nvPr/>
          </p:nvSpPr>
          <p:spPr bwMode="auto">
            <a:xfrm>
              <a:off x="2222" y="1144"/>
              <a:ext cx="22"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54" name="Freeform 616"/>
            <p:cNvSpPr>
              <a:spLocks noChangeAspect="1"/>
            </p:cNvSpPr>
            <p:nvPr/>
          </p:nvSpPr>
          <p:spPr bwMode="auto">
            <a:xfrm>
              <a:off x="2244" y="1182"/>
              <a:ext cx="18" cy="40"/>
            </a:xfrm>
            <a:custGeom>
              <a:avLst/>
              <a:gdLst>
                <a:gd name="T0" fmla="*/ 0 w 24"/>
                <a:gd name="T1" fmla="*/ 0 h 72"/>
                <a:gd name="T2" fmla="*/ 10 w 24"/>
                <a:gd name="T3" fmla="*/ 34 h 72"/>
                <a:gd name="T4" fmla="*/ 24 w 24"/>
                <a:gd name="T5" fmla="*/ 72 h 72"/>
              </a:gdLst>
              <a:ahLst/>
              <a:cxnLst>
                <a:cxn ang="0">
                  <a:pos x="T0" y="T1"/>
                </a:cxn>
                <a:cxn ang="0">
                  <a:pos x="T2" y="T3"/>
                </a:cxn>
                <a:cxn ang="0">
                  <a:pos x="T4" y="T5"/>
                </a:cxn>
              </a:cxnLst>
              <a:rect l="0" t="0" r="r" b="b"/>
              <a:pathLst>
                <a:path w="24" h="72">
                  <a:moveTo>
                    <a:pt x="0" y="0"/>
                  </a:moveTo>
                  <a:lnTo>
                    <a:pt x="10" y="34"/>
                  </a:lnTo>
                  <a:lnTo>
                    <a:pt x="24"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55" name="Freeform 617"/>
            <p:cNvSpPr>
              <a:spLocks noChangeAspect="1"/>
            </p:cNvSpPr>
            <p:nvPr/>
          </p:nvSpPr>
          <p:spPr bwMode="auto">
            <a:xfrm>
              <a:off x="2262" y="1222"/>
              <a:ext cx="21"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56" name="Line 618"/>
            <p:cNvSpPr>
              <a:spLocks noChangeAspect="1" noChangeShapeType="1"/>
            </p:cNvSpPr>
            <p:nvPr/>
          </p:nvSpPr>
          <p:spPr bwMode="auto">
            <a:xfrm>
              <a:off x="2283"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57" name="Line 619"/>
            <p:cNvSpPr>
              <a:spLocks noChangeAspect="1" noChangeShapeType="1"/>
            </p:cNvSpPr>
            <p:nvPr/>
          </p:nvSpPr>
          <p:spPr bwMode="auto">
            <a:xfrm>
              <a:off x="2301"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58" name="Freeform 620"/>
            <p:cNvSpPr>
              <a:spLocks noChangeAspect="1"/>
            </p:cNvSpPr>
            <p:nvPr/>
          </p:nvSpPr>
          <p:spPr bwMode="auto">
            <a:xfrm>
              <a:off x="2319" y="1336"/>
              <a:ext cx="22" cy="38"/>
            </a:xfrm>
            <a:custGeom>
              <a:avLst/>
              <a:gdLst>
                <a:gd name="T0" fmla="*/ 0 w 29"/>
                <a:gd name="T1" fmla="*/ 0 h 67"/>
                <a:gd name="T2" fmla="*/ 14 w 29"/>
                <a:gd name="T3" fmla="*/ 33 h 67"/>
                <a:gd name="T4" fmla="*/ 29 w 29"/>
                <a:gd name="T5" fmla="*/ 67 h 67"/>
              </a:gdLst>
              <a:ahLst/>
              <a:cxnLst>
                <a:cxn ang="0">
                  <a:pos x="T0" y="T1"/>
                </a:cxn>
                <a:cxn ang="0">
                  <a:pos x="T2" y="T3"/>
                </a:cxn>
                <a:cxn ang="0">
                  <a:pos x="T4" y="T5"/>
                </a:cxn>
              </a:cxnLst>
              <a:rect l="0" t="0" r="r" b="b"/>
              <a:pathLst>
                <a:path w="29" h="67">
                  <a:moveTo>
                    <a:pt x="0" y="0"/>
                  </a:moveTo>
                  <a:lnTo>
                    <a:pt x="14" y="33"/>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59" name="Line 621"/>
            <p:cNvSpPr>
              <a:spLocks noChangeAspect="1" noChangeShapeType="1"/>
            </p:cNvSpPr>
            <p:nvPr/>
          </p:nvSpPr>
          <p:spPr bwMode="auto">
            <a:xfrm>
              <a:off x="2341"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60" name="Freeform 622"/>
            <p:cNvSpPr>
              <a:spLocks noChangeAspect="1"/>
            </p:cNvSpPr>
            <p:nvPr/>
          </p:nvSpPr>
          <p:spPr bwMode="auto">
            <a:xfrm>
              <a:off x="2359" y="1409"/>
              <a:ext cx="22" cy="32"/>
            </a:xfrm>
            <a:custGeom>
              <a:avLst/>
              <a:gdLst>
                <a:gd name="T0" fmla="*/ 0 w 29"/>
                <a:gd name="T1" fmla="*/ 0 h 58"/>
                <a:gd name="T2" fmla="*/ 14 w 29"/>
                <a:gd name="T3" fmla="*/ 29 h 58"/>
                <a:gd name="T4" fmla="*/ 29 w 29"/>
                <a:gd name="T5" fmla="*/ 58 h 58"/>
              </a:gdLst>
              <a:ahLst/>
              <a:cxnLst>
                <a:cxn ang="0">
                  <a:pos x="T0" y="T1"/>
                </a:cxn>
                <a:cxn ang="0">
                  <a:pos x="T2" y="T3"/>
                </a:cxn>
                <a:cxn ang="0">
                  <a:pos x="T4" y="T5"/>
                </a:cxn>
              </a:cxnLst>
              <a:rect l="0" t="0" r="r" b="b"/>
              <a:pathLst>
                <a:path w="29" h="58">
                  <a:moveTo>
                    <a:pt x="0" y="0"/>
                  </a:moveTo>
                  <a:lnTo>
                    <a:pt x="14"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61" name="Line 623"/>
            <p:cNvSpPr>
              <a:spLocks noChangeAspect="1" noChangeShapeType="1"/>
            </p:cNvSpPr>
            <p:nvPr/>
          </p:nvSpPr>
          <p:spPr bwMode="auto">
            <a:xfrm>
              <a:off x="2381"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62" name="Line 624"/>
            <p:cNvSpPr>
              <a:spLocks noChangeAspect="1" noChangeShapeType="1"/>
            </p:cNvSpPr>
            <p:nvPr/>
          </p:nvSpPr>
          <p:spPr bwMode="auto">
            <a:xfrm>
              <a:off x="2399"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63" name="Freeform 625"/>
            <p:cNvSpPr>
              <a:spLocks noChangeAspect="1"/>
            </p:cNvSpPr>
            <p:nvPr/>
          </p:nvSpPr>
          <p:spPr bwMode="auto">
            <a:xfrm>
              <a:off x="2416" y="1506"/>
              <a:ext cx="22" cy="30"/>
            </a:xfrm>
            <a:custGeom>
              <a:avLst/>
              <a:gdLst>
                <a:gd name="T0" fmla="*/ 0 w 29"/>
                <a:gd name="T1" fmla="*/ 0 h 53"/>
                <a:gd name="T2" fmla="*/ 15 w 29"/>
                <a:gd name="T3" fmla="*/ 29 h 53"/>
                <a:gd name="T4" fmla="*/ 29 w 29"/>
                <a:gd name="T5" fmla="*/ 53 h 53"/>
              </a:gdLst>
              <a:ahLst/>
              <a:cxnLst>
                <a:cxn ang="0">
                  <a:pos x="T0" y="T1"/>
                </a:cxn>
                <a:cxn ang="0">
                  <a:pos x="T2" y="T3"/>
                </a:cxn>
                <a:cxn ang="0">
                  <a:pos x="T4" y="T5"/>
                </a:cxn>
              </a:cxnLst>
              <a:rect l="0" t="0" r="r" b="b"/>
              <a:pathLst>
                <a:path w="29" h="53">
                  <a:moveTo>
                    <a:pt x="0" y="0"/>
                  </a:moveTo>
                  <a:lnTo>
                    <a:pt x="15" y="29"/>
                  </a:lnTo>
                  <a:lnTo>
                    <a:pt x="29" y="5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64" name="Line 626"/>
            <p:cNvSpPr>
              <a:spLocks noChangeAspect="1" noChangeShapeType="1"/>
            </p:cNvSpPr>
            <p:nvPr/>
          </p:nvSpPr>
          <p:spPr bwMode="auto">
            <a:xfrm>
              <a:off x="2438"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65" name="Freeform 627"/>
            <p:cNvSpPr>
              <a:spLocks noChangeAspect="1"/>
            </p:cNvSpPr>
            <p:nvPr/>
          </p:nvSpPr>
          <p:spPr bwMode="auto">
            <a:xfrm>
              <a:off x="2456" y="1566"/>
              <a:ext cx="22" cy="27"/>
            </a:xfrm>
            <a:custGeom>
              <a:avLst/>
              <a:gdLst>
                <a:gd name="T0" fmla="*/ 0 w 29"/>
                <a:gd name="T1" fmla="*/ 0 h 48"/>
                <a:gd name="T2" fmla="*/ 15 w 29"/>
                <a:gd name="T3" fmla="*/ 24 h 48"/>
                <a:gd name="T4" fmla="*/ 29 w 29"/>
                <a:gd name="T5" fmla="*/ 48 h 48"/>
              </a:gdLst>
              <a:ahLst/>
              <a:cxnLst>
                <a:cxn ang="0">
                  <a:pos x="T0" y="T1"/>
                </a:cxn>
                <a:cxn ang="0">
                  <a:pos x="T2" y="T3"/>
                </a:cxn>
                <a:cxn ang="0">
                  <a:pos x="T4" y="T5"/>
                </a:cxn>
              </a:cxnLst>
              <a:rect l="0" t="0" r="r" b="b"/>
              <a:pathLst>
                <a:path w="29" h="48">
                  <a:moveTo>
                    <a:pt x="0" y="0"/>
                  </a:moveTo>
                  <a:lnTo>
                    <a:pt x="15" y="24"/>
                  </a:lnTo>
                  <a:lnTo>
                    <a:pt x="29"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66" name="Line 628"/>
            <p:cNvSpPr>
              <a:spLocks noChangeAspect="1" noChangeShapeType="1"/>
            </p:cNvSpPr>
            <p:nvPr/>
          </p:nvSpPr>
          <p:spPr bwMode="auto">
            <a:xfrm>
              <a:off x="2478"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67" name="Freeform 629"/>
            <p:cNvSpPr>
              <a:spLocks noChangeAspect="1"/>
            </p:cNvSpPr>
            <p:nvPr/>
          </p:nvSpPr>
          <p:spPr bwMode="auto">
            <a:xfrm>
              <a:off x="2496" y="1617"/>
              <a:ext cx="22" cy="24"/>
            </a:xfrm>
            <a:custGeom>
              <a:avLst/>
              <a:gdLst>
                <a:gd name="T0" fmla="*/ 0 w 29"/>
                <a:gd name="T1" fmla="*/ 0 h 43"/>
                <a:gd name="T2" fmla="*/ 14 w 29"/>
                <a:gd name="T3" fmla="*/ 19 h 43"/>
                <a:gd name="T4" fmla="*/ 29 w 29"/>
                <a:gd name="T5" fmla="*/ 43 h 43"/>
              </a:gdLst>
              <a:ahLst/>
              <a:cxnLst>
                <a:cxn ang="0">
                  <a:pos x="T0" y="T1"/>
                </a:cxn>
                <a:cxn ang="0">
                  <a:pos x="T2" y="T3"/>
                </a:cxn>
                <a:cxn ang="0">
                  <a:pos x="T4" y="T5"/>
                </a:cxn>
              </a:cxnLst>
              <a:rect l="0" t="0" r="r" b="b"/>
              <a:pathLst>
                <a:path w="29" h="43">
                  <a:moveTo>
                    <a:pt x="0" y="0"/>
                  </a:moveTo>
                  <a:lnTo>
                    <a:pt x="14" y="19"/>
                  </a:lnTo>
                  <a:lnTo>
                    <a:pt x="29" y="4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68" name="Line 630"/>
            <p:cNvSpPr>
              <a:spLocks noChangeAspect="1" noChangeShapeType="1"/>
            </p:cNvSpPr>
            <p:nvPr/>
          </p:nvSpPr>
          <p:spPr bwMode="auto">
            <a:xfrm>
              <a:off x="2518"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69" name="Line 631"/>
            <p:cNvSpPr>
              <a:spLocks noChangeAspect="1" noChangeShapeType="1"/>
            </p:cNvSpPr>
            <p:nvPr/>
          </p:nvSpPr>
          <p:spPr bwMode="auto">
            <a:xfrm>
              <a:off x="2536"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70" name="Freeform 632"/>
            <p:cNvSpPr>
              <a:spLocks noChangeAspect="1"/>
            </p:cNvSpPr>
            <p:nvPr/>
          </p:nvSpPr>
          <p:spPr bwMode="auto">
            <a:xfrm>
              <a:off x="2554" y="1686"/>
              <a:ext cx="21" cy="20"/>
            </a:xfrm>
            <a:custGeom>
              <a:avLst/>
              <a:gdLst>
                <a:gd name="T0" fmla="*/ 0 w 29"/>
                <a:gd name="T1" fmla="*/ 0 h 34"/>
                <a:gd name="T2" fmla="*/ 14 w 29"/>
                <a:gd name="T3" fmla="*/ 20 h 34"/>
                <a:gd name="T4" fmla="*/ 29 w 29"/>
                <a:gd name="T5" fmla="*/ 34 h 34"/>
              </a:gdLst>
              <a:ahLst/>
              <a:cxnLst>
                <a:cxn ang="0">
                  <a:pos x="T0" y="T1"/>
                </a:cxn>
                <a:cxn ang="0">
                  <a:pos x="T2" y="T3"/>
                </a:cxn>
                <a:cxn ang="0">
                  <a:pos x="T4" y="T5"/>
                </a:cxn>
              </a:cxnLst>
              <a:rect l="0" t="0" r="r" b="b"/>
              <a:pathLst>
                <a:path w="29" h="34">
                  <a:moveTo>
                    <a:pt x="0" y="0"/>
                  </a:moveTo>
                  <a:lnTo>
                    <a:pt x="14" y="20"/>
                  </a:lnTo>
                  <a:lnTo>
                    <a:pt x="29" y="3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71" name="Line 633"/>
            <p:cNvSpPr>
              <a:spLocks noChangeAspect="1" noChangeShapeType="1"/>
            </p:cNvSpPr>
            <p:nvPr/>
          </p:nvSpPr>
          <p:spPr bwMode="auto">
            <a:xfrm>
              <a:off x="2575"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72" name="Freeform 634"/>
            <p:cNvSpPr>
              <a:spLocks noChangeAspect="1"/>
            </p:cNvSpPr>
            <p:nvPr/>
          </p:nvSpPr>
          <p:spPr bwMode="auto">
            <a:xfrm>
              <a:off x="2593" y="1725"/>
              <a:ext cx="21" cy="15"/>
            </a:xfrm>
            <a:custGeom>
              <a:avLst/>
              <a:gdLst>
                <a:gd name="T0" fmla="*/ 0 w 28"/>
                <a:gd name="T1" fmla="*/ 0 h 28"/>
                <a:gd name="T2" fmla="*/ 14 w 28"/>
                <a:gd name="T3" fmla="*/ 14 h 28"/>
                <a:gd name="T4" fmla="*/ 28 w 28"/>
                <a:gd name="T5" fmla="*/ 28 h 28"/>
              </a:gdLst>
              <a:ahLst/>
              <a:cxnLst>
                <a:cxn ang="0">
                  <a:pos x="T0" y="T1"/>
                </a:cxn>
                <a:cxn ang="0">
                  <a:pos x="T2" y="T3"/>
                </a:cxn>
                <a:cxn ang="0">
                  <a:pos x="T4" y="T5"/>
                </a:cxn>
              </a:cxnLst>
              <a:rect l="0" t="0" r="r" b="b"/>
              <a:pathLst>
                <a:path w="28" h="28">
                  <a:moveTo>
                    <a:pt x="0" y="0"/>
                  </a:moveTo>
                  <a:lnTo>
                    <a:pt x="14" y="14"/>
                  </a:lnTo>
                  <a:lnTo>
                    <a:pt x="28" y="2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73" name="Line 635"/>
            <p:cNvSpPr>
              <a:spLocks noChangeAspect="1" noChangeShapeType="1"/>
            </p:cNvSpPr>
            <p:nvPr/>
          </p:nvSpPr>
          <p:spPr bwMode="auto">
            <a:xfrm>
              <a:off x="2614"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74" name="Freeform 636"/>
            <p:cNvSpPr>
              <a:spLocks noChangeAspect="1"/>
            </p:cNvSpPr>
            <p:nvPr/>
          </p:nvSpPr>
          <p:spPr bwMode="auto">
            <a:xfrm>
              <a:off x="2632" y="1757"/>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75" name="Line 637"/>
            <p:cNvSpPr>
              <a:spLocks noChangeAspect="1" noChangeShapeType="1"/>
            </p:cNvSpPr>
            <p:nvPr/>
          </p:nvSpPr>
          <p:spPr bwMode="auto">
            <a:xfrm>
              <a:off x="2654"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76" name="Line 638"/>
            <p:cNvSpPr>
              <a:spLocks noChangeAspect="1" noChangeShapeType="1"/>
            </p:cNvSpPr>
            <p:nvPr/>
          </p:nvSpPr>
          <p:spPr bwMode="auto">
            <a:xfrm>
              <a:off x="2672"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77" name="Freeform 639"/>
            <p:cNvSpPr>
              <a:spLocks noChangeAspect="1"/>
            </p:cNvSpPr>
            <p:nvPr/>
          </p:nvSpPr>
          <p:spPr bwMode="auto">
            <a:xfrm>
              <a:off x="2690" y="1797"/>
              <a:ext cx="22" cy="11"/>
            </a:xfrm>
            <a:custGeom>
              <a:avLst/>
              <a:gdLst>
                <a:gd name="T0" fmla="*/ 0 w 29"/>
                <a:gd name="T1" fmla="*/ 0 h 19"/>
                <a:gd name="T2" fmla="*/ 14 w 29"/>
                <a:gd name="T3" fmla="*/ 10 h 19"/>
                <a:gd name="T4" fmla="*/ 29 w 29"/>
                <a:gd name="T5" fmla="*/ 19 h 19"/>
              </a:gdLst>
              <a:ahLst/>
              <a:cxnLst>
                <a:cxn ang="0">
                  <a:pos x="T0" y="T1"/>
                </a:cxn>
                <a:cxn ang="0">
                  <a:pos x="T2" y="T3"/>
                </a:cxn>
                <a:cxn ang="0">
                  <a:pos x="T4" y="T5"/>
                </a:cxn>
              </a:cxnLst>
              <a:rect l="0" t="0" r="r" b="b"/>
              <a:pathLst>
                <a:path w="29" h="19">
                  <a:moveTo>
                    <a:pt x="0" y="0"/>
                  </a:moveTo>
                  <a:lnTo>
                    <a:pt x="14" y="10"/>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78" name="Line 640"/>
            <p:cNvSpPr>
              <a:spLocks noChangeAspect="1" noChangeShapeType="1"/>
            </p:cNvSpPr>
            <p:nvPr/>
          </p:nvSpPr>
          <p:spPr bwMode="auto">
            <a:xfrm>
              <a:off x="2712"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79" name="Freeform 641"/>
            <p:cNvSpPr>
              <a:spLocks noChangeAspect="1"/>
            </p:cNvSpPr>
            <p:nvPr/>
          </p:nvSpPr>
          <p:spPr bwMode="auto">
            <a:xfrm>
              <a:off x="2730" y="1819"/>
              <a:ext cx="22" cy="11"/>
            </a:xfrm>
            <a:custGeom>
              <a:avLst/>
              <a:gdLst>
                <a:gd name="T0" fmla="*/ 0 w 29"/>
                <a:gd name="T1" fmla="*/ 0 h 19"/>
                <a:gd name="T2" fmla="*/ 14 w 29"/>
                <a:gd name="T3" fmla="*/ 9 h 19"/>
                <a:gd name="T4" fmla="*/ 29 w 29"/>
                <a:gd name="T5" fmla="*/ 19 h 19"/>
              </a:gdLst>
              <a:ahLst/>
              <a:cxnLst>
                <a:cxn ang="0">
                  <a:pos x="T0" y="T1"/>
                </a:cxn>
                <a:cxn ang="0">
                  <a:pos x="T2" y="T3"/>
                </a:cxn>
                <a:cxn ang="0">
                  <a:pos x="T4" y="T5"/>
                </a:cxn>
              </a:cxnLst>
              <a:rect l="0" t="0" r="r" b="b"/>
              <a:pathLst>
                <a:path w="29" h="19">
                  <a:moveTo>
                    <a:pt x="0" y="0"/>
                  </a:moveTo>
                  <a:lnTo>
                    <a:pt x="14" y="9"/>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80" name="Line 642"/>
            <p:cNvSpPr>
              <a:spLocks noChangeAspect="1" noChangeShapeType="1"/>
            </p:cNvSpPr>
            <p:nvPr/>
          </p:nvSpPr>
          <p:spPr bwMode="auto">
            <a:xfrm>
              <a:off x="2752"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81" name="Line 643"/>
            <p:cNvSpPr>
              <a:spLocks noChangeAspect="1" noChangeShapeType="1"/>
            </p:cNvSpPr>
            <p:nvPr/>
          </p:nvSpPr>
          <p:spPr bwMode="auto">
            <a:xfrm>
              <a:off x="2770"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82" name="Freeform 644"/>
            <p:cNvSpPr>
              <a:spLocks noChangeAspect="1"/>
            </p:cNvSpPr>
            <p:nvPr/>
          </p:nvSpPr>
          <p:spPr bwMode="auto">
            <a:xfrm>
              <a:off x="2788" y="1846"/>
              <a:ext cx="21" cy="5"/>
            </a:xfrm>
            <a:custGeom>
              <a:avLst/>
              <a:gdLst>
                <a:gd name="T0" fmla="*/ 0 w 28"/>
                <a:gd name="T1" fmla="*/ 0 h 9"/>
                <a:gd name="T2" fmla="*/ 14 w 28"/>
                <a:gd name="T3" fmla="*/ 4 h 9"/>
                <a:gd name="T4" fmla="*/ 28 w 28"/>
                <a:gd name="T5" fmla="*/ 9 h 9"/>
              </a:gdLst>
              <a:ahLst/>
              <a:cxnLst>
                <a:cxn ang="0">
                  <a:pos x="T0" y="T1"/>
                </a:cxn>
                <a:cxn ang="0">
                  <a:pos x="T2" y="T3"/>
                </a:cxn>
                <a:cxn ang="0">
                  <a:pos x="T4" y="T5"/>
                </a:cxn>
              </a:cxnLst>
              <a:rect l="0" t="0" r="r" b="b"/>
              <a:pathLst>
                <a:path w="28" h="9">
                  <a:moveTo>
                    <a:pt x="0" y="0"/>
                  </a:moveTo>
                  <a:lnTo>
                    <a:pt x="14" y="4"/>
                  </a:lnTo>
                  <a:lnTo>
                    <a:pt x="28"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83" name="Line 645"/>
            <p:cNvSpPr>
              <a:spLocks noChangeAspect="1" noChangeShapeType="1"/>
            </p:cNvSpPr>
            <p:nvPr/>
          </p:nvSpPr>
          <p:spPr bwMode="auto">
            <a:xfrm>
              <a:off x="2809"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84" name="Freeform 646"/>
            <p:cNvSpPr>
              <a:spLocks noChangeAspect="1"/>
            </p:cNvSpPr>
            <p:nvPr/>
          </p:nvSpPr>
          <p:spPr bwMode="auto">
            <a:xfrm>
              <a:off x="2827" y="1857"/>
              <a:ext cx="22" cy="5"/>
            </a:xfrm>
            <a:custGeom>
              <a:avLst/>
              <a:gdLst>
                <a:gd name="T0" fmla="*/ 0 w 29"/>
                <a:gd name="T1" fmla="*/ 0 h 9"/>
                <a:gd name="T2" fmla="*/ 15 w 29"/>
                <a:gd name="T3" fmla="*/ 5 h 9"/>
                <a:gd name="T4" fmla="*/ 29 w 29"/>
                <a:gd name="T5" fmla="*/ 9 h 9"/>
              </a:gdLst>
              <a:ahLst/>
              <a:cxnLst>
                <a:cxn ang="0">
                  <a:pos x="T0" y="T1"/>
                </a:cxn>
                <a:cxn ang="0">
                  <a:pos x="T2" y="T3"/>
                </a:cxn>
                <a:cxn ang="0">
                  <a:pos x="T4" y="T5"/>
                </a:cxn>
              </a:cxnLst>
              <a:rect l="0" t="0" r="r" b="b"/>
              <a:pathLst>
                <a:path w="29" h="9">
                  <a:moveTo>
                    <a:pt x="0" y="0"/>
                  </a:moveTo>
                  <a:lnTo>
                    <a:pt x="15" y="5"/>
                  </a:lnTo>
                  <a:lnTo>
                    <a:pt x="29"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85" name="Line 647"/>
            <p:cNvSpPr>
              <a:spLocks noChangeAspect="1" noChangeShapeType="1"/>
            </p:cNvSpPr>
            <p:nvPr/>
          </p:nvSpPr>
          <p:spPr bwMode="auto">
            <a:xfrm>
              <a:off x="2849"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86" name="Freeform 648"/>
            <p:cNvSpPr>
              <a:spLocks noChangeAspect="1"/>
            </p:cNvSpPr>
            <p:nvPr/>
          </p:nvSpPr>
          <p:spPr bwMode="auto">
            <a:xfrm>
              <a:off x="2867" y="1868"/>
              <a:ext cx="21" cy="5"/>
            </a:xfrm>
            <a:custGeom>
              <a:avLst/>
              <a:gdLst>
                <a:gd name="T0" fmla="*/ 0 w 29"/>
                <a:gd name="T1" fmla="*/ 0 h 10"/>
                <a:gd name="T2" fmla="*/ 14 w 29"/>
                <a:gd name="T3" fmla="*/ 5 h 10"/>
                <a:gd name="T4" fmla="*/ 29 w 29"/>
                <a:gd name="T5" fmla="*/ 10 h 10"/>
              </a:gdLst>
              <a:ahLst/>
              <a:cxnLst>
                <a:cxn ang="0">
                  <a:pos x="T0" y="T1"/>
                </a:cxn>
                <a:cxn ang="0">
                  <a:pos x="T2" y="T3"/>
                </a:cxn>
                <a:cxn ang="0">
                  <a:pos x="T4" y="T5"/>
                </a:cxn>
              </a:cxnLst>
              <a:rect l="0" t="0" r="r" b="b"/>
              <a:pathLst>
                <a:path w="29" h="10">
                  <a:moveTo>
                    <a:pt x="0" y="0"/>
                  </a:moveTo>
                  <a:lnTo>
                    <a:pt x="14" y="5"/>
                  </a:lnTo>
                  <a:lnTo>
                    <a:pt x="29"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87" name="Line 649"/>
            <p:cNvSpPr>
              <a:spLocks noChangeAspect="1" noChangeShapeType="1"/>
            </p:cNvSpPr>
            <p:nvPr/>
          </p:nvSpPr>
          <p:spPr bwMode="auto">
            <a:xfrm>
              <a:off x="2888"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88" name="Line 650"/>
            <p:cNvSpPr>
              <a:spLocks noChangeAspect="1" noChangeShapeType="1"/>
            </p:cNvSpPr>
            <p:nvPr/>
          </p:nvSpPr>
          <p:spPr bwMode="auto">
            <a:xfrm>
              <a:off x="2906"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89" name="Freeform 651"/>
            <p:cNvSpPr>
              <a:spLocks noChangeAspect="1"/>
            </p:cNvSpPr>
            <p:nvPr/>
          </p:nvSpPr>
          <p:spPr bwMode="auto">
            <a:xfrm>
              <a:off x="2924" y="1881"/>
              <a:ext cx="22" cy="3"/>
            </a:xfrm>
            <a:custGeom>
              <a:avLst/>
              <a:gdLst>
                <a:gd name="T0" fmla="*/ 0 w 29"/>
                <a:gd name="T1" fmla="*/ 0 h 5"/>
                <a:gd name="T2" fmla="*/ 14 w 29"/>
                <a:gd name="T3" fmla="*/ 5 h 5"/>
                <a:gd name="T4" fmla="*/ 29 w 29"/>
                <a:gd name="T5" fmla="*/ 5 h 5"/>
              </a:gdLst>
              <a:ahLst/>
              <a:cxnLst>
                <a:cxn ang="0">
                  <a:pos x="T0" y="T1"/>
                </a:cxn>
                <a:cxn ang="0">
                  <a:pos x="T2" y="T3"/>
                </a:cxn>
                <a:cxn ang="0">
                  <a:pos x="T4" y="T5"/>
                </a:cxn>
              </a:cxnLst>
              <a:rect l="0" t="0" r="r" b="b"/>
              <a:pathLst>
                <a:path w="29" h="5">
                  <a:moveTo>
                    <a:pt x="0" y="0"/>
                  </a:moveTo>
                  <a:lnTo>
                    <a:pt x="14"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90" name="Line 652"/>
            <p:cNvSpPr>
              <a:spLocks noChangeAspect="1" noChangeShapeType="1"/>
            </p:cNvSpPr>
            <p:nvPr/>
          </p:nvSpPr>
          <p:spPr bwMode="auto">
            <a:xfrm>
              <a:off x="2946"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91" name="Freeform 653"/>
            <p:cNvSpPr>
              <a:spLocks noChangeAspect="1"/>
            </p:cNvSpPr>
            <p:nvPr/>
          </p:nvSpPr>
          <p:spPr bwMode="auto">
            <a:xfrm>
              <a:off x="2964" y="1887"/>
              <a:ext cx="21" cy="2"/>
            </a:xfrm>
            <a:custGeom>
              <a:avLst/>
              <a:gdLst>
                <a:gd name="T0" fmla="*/ 0 w 28"/>
                <a:gd name="T1" fmla="*/ 0 h 4"/>
                <a:gd name="T2" fmla="*/ 14 w 28"/>
                <a:gd name="T3" fmla="*/ 4 h 4"/>
                <a:gd name="T4" fmla="*/ 28 w 28"/>
                <a:gd name="T5" fmla="*/ 4 h 4"/>
              </a:gdLst>
              <a:ahLst/>
              <a:cxnLst>
                <a:cxn ang="0">
                  <a:pos x="T0" y="T1"/>
                </a:cxn>
                <a:cxn ang="0">
                  <a:pos x="T2" y="T3"/>
                </a:cxn>
                <a:cxn ang="0">
                  <a:pos x="T4" y="T5"/>
                </a:cxn>
              </a:cxnLst>
              <a:rect l="0" t="0" r="r" b="b"/>
              <a:pathLst>
                <a:path w="28" h="4">
                  <a:moveTo>
                    <a:pt x="0" y="0"/>
                  </a:moveTo>
                  <a:lnTo>
                    <a:pt x="14" y="4"/>
                  </a:lnTo>
                  <a:lnTo>
                    <a:pt x="28"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92" name="Line 654"/>
            <p:cNvSpPr>
              <a:spLocks noChangeAspect="1" noChangeShapeType="1"/>
            </p:cNvSpPr>
            <p:nvPr/>
          </p:nvSpPr>
          <p:spPr bwMode="auto">
            <a:xfrm>
              <a:off x="2985"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93" name="Line 655"/>
            <p:cNvSpPr>
              <a:spLocks noChangeAspect="1" noChangeShapeType="1"/>
            </p:cNvSpPr>
            <p:nvPr/>
          </p:nvSpPr>
          <p:spPr bwMode="auto">
            <a:xfrm>
              <a:off x="3003"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94" name="Freeform 656"/>
            <p:cNvSpPr>
              <a:spLocks noChangeAspect="1"/>
            </p:cNvSpPr>
            <p:nvPr/>
          </p:nvSpPr>
          <p:spPr bwMode="auto">
            <a:xfrm>
              <a:off x="3021" y="1892"/>
              <a:ext cx="22" cy="3"/>
            </a:xfrm>
            <a:custGeom>
              <a:avLst/>
              <a:gdLst>
                <a:gd name="T0" fmla="*/ 0 w 29"/>
                <a:gd name="T1" fmla="*/ 0 h 5"/>
                <a:gd name="T2" fmla="*/ 15 w 29"/>
                <a:gd name="T3" fmla="*/ 5 h 5"/>
                <a:gd name="T4" fmla="*/ 29 w 29"/>
                <a:gd name="T5" fmla="*/ 5 h 5"/>
              </a:gdLst>
              <a:ahLst/>
              <a:cxnLst>
                <a:cxn ang="0">
                  <a:pos x="T0" y="T1"/>
                </a:cxn>
                <a:cxn ang="0">
                  <a:pos x="T2" y="T3"/>
                </a:cxn>
                <a:cxn ang="0">
                  <a:pos x="T4" y="T5"/>
                </a:cxn>
              </a:cxnLst>
              <a:rect l="0" t="0" r="r" b="b"/>
              <a:pathLst>
                <a:path w="29" h="5">
                  <a:moveTo>
                    <a:pt x="0" y="0"/>
                  </a:moveTo>
                  <a:lnTo>
                    <a:pt x="15"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95" name="Line 657"/>
            <p:cNvSpPr>
              <a:spLocks noChangeAspect="1" noChangeShapeType="1"/>
            </p:cNvSpPr>
            <p:nvPr/>
          </p:nvSpPr>
          <p:spPr bwMode="auto">
            <a:xfrm>
              <a:off x="3043"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96" name="Freeform 658"/>
            <p:cNvSpPr>
              <a:spLocks noChangeAspect="1"/>
            </p:cNvSpPr>
            <p:nvPr/>
          </p:nvSpPr>
          <p:spPr bwMode="auto">
            <a:xfrm>
              <a:off x="3061" y="1895"/>
              <a:ext cx="22" cy="2"/>
            </a:xfrm>
            <a:custGeom>
              <a:avLst/>
              <a:gdLst>
                <a:gd name="T0" fmla="*/ 0 w 29"/>
                <a:gd name="T1" fmla="*/ 0 h 5"/>
                <a:gd name="T2" fmla="*/ 15 w 29"/>
                <a:gd name="T3" fmla="*/ 0 h 5"/>
                <a:gd name="T4" fmla="*/ 29 w 29"/>
                <a:gd name="T5" fmla="*/ 5 h 5"/>
              </a:gdLst>
              <a:ahLst/>
              <a:cxnLst>
                <a:cxn ang="0">
                  <a:pos x="T0" y="T1"/>
                </a:cxn>
                <a:cxn ang="0">
                  <a:pos x="T2" y="T3"/>
                </a:cxn>
                <a:cxn ang="0">
                  <a:pos x="T4" y="T5"/>
                </a:cxn>
              </a:cxnLst>
              <a:rect l="0" t="0" r="r" b="b"/>
              <a:pathLst>
                <a:path w="29" h="5">
                  <a:moveTo>
                    <a:pt x="0" y="0"/>
                  </a:moveTo>
                  <a:lnTo>
                    <a:pt x="15" y="0"/>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97" name="Line 659"/>
            <p:cNvSpPr>
              <a:spLocks noChangeAspect="1" noChangeShapeType="1"/>
            </p:cNvSpPr>
            <p:nvPr/>
          </p:nvSpPr>
          <p:spPr bwMode="auto">
            <a:xfrm>
              <a:off x="308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98" name="Freeform 660"/>
            <p:cNvSpPr>
              <a:spLocks noChangeAspect="1"/>
            </p:cNvSpPr>
            <p:nvPr/>
          </p:nvSpPr>
          <p:spPr bwMode="auto">
            <a:xfrm>
              <a:off x="3101" y="1897"/>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99" name="Line 661"/>
            <p:cNvSpPr>
              <a:spLocks noChangeAspect="1" noChangeShapeType="1"/>
            </p:cNvSpPr>
            <p:nvPr/>
          </p:nvSpPr>
          <p:spPr bwMode="auto">
            <a:xfrm>
              <a:off x="312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00" name="Freeform 662"/>
            <p:cNvSpPr>
              <a:spLocks noChangeAspect="1"/>
            </p:cNvSpPr>
            <p:nvPr/>
          </p:nvSpPr>
          <p:spPr bwMode="auto">
            <a:xfrm>
              <a:off x="3141" y="1897"/>
              <a:ext cx="18" cy="3"/>
            </a:xfrm>
            <a:custGeom>
              <a:avLst/>
              <a:gdLst>
                <a:gd name="T0" fmla="*/ 0 w 24"/>
                <a:gd name="T1" fmla="*/ 0 h 5"/>
                <a:gd name="T2" fmla="*/ 9 w 24"/>
                <a:gd name="T3" fmla="*/ 0 h 5"/>
                <a:gd name="T4" fmla="*/ 24 w 24"/>
                <a:gd name="T5" fmla="*/ 5 h 5"/>
              </a:gdLst>
              <a:ahLst/>
              <a:cxnLst>
                <a:cxn ang="0">
                  <a:pos x="T0" y="T1"/>
                </a:cxn>
                <a:cxn ang="0">
                  <a:pos x="T2" y="T3"/>
                </a:cxn>
                <a:cxn ang="0">
                  <a:pos x="T4" y="T5"/>
                </a:cxn>
              </a:cxnLst>
              <a:rect l="0" t="0" r="r" b="b"/>
              <a:pathLst>
                <a:path w="24" h="5">
                  <a:moveTo>
                    <a:pt x="0" y="0"/>
                  </a:moveTo>
                  <a:lnTo>
                    <a:pt x="9" y="0"/>
                  </a:lnTo>
                  <a:lnTo>
                    <a:pt x="24"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01" name="Freeform 663"/>
            <p:cNvSpPr>
              <a:spLocks noChangeAspect="1"/>
            </p:cNvSpPr>
            <p:nvPr/>
          </p:nvSpPr>
          <p:spPr bwMode="auto">
            <a:xfrm>
              <a:off x="3159"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02" name="Line 664"/>
            <p:cNvSpPr>
              <a:spLocks noChangeAspect="1" noChangeShapeType="1"/>
            </p:cNvSpPr>
            <p:nvPr/>
          </p:nvSpPr>
          <p:spPr bwMode="auto">
            <a:xfrm>
              <a:off x="318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03" name="Freeform 665"/>
            <p:cNvSpPr>
              <a:spLocks noChangeAspect="1"/>
            </p:cNvSpPr>
            <p:nvPr/>
          </p:nvSpPr>
          <p:spPr bwMode="auto">
            <a:xfrm>
              <a:off x="3198" y="1900"/>
              <a:ext cx="21"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04" name="Line 666"/>
            <p:cNvSpPr>
              <a:spLocks noChangeAspect="1" noChangeShapeType="1"/>
            </p:cNvSpPr>
            <p:nvPr/>
          </p:nvSpPr>
          <p:spPr bwMode="auto">
            <a:xfrm>
              <a:off x="321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05" name="Line 667"/>
            <p:cNvSpPr>
              <a:spLocks noChangeAspect="1" noChangeShapeType="1"/>
            </p:cNvSpPr>
            <p:nvPr/>
          </p:nvSpPr>
          <p:spPr bwMode="auto">
            <a:xfrm>
              <a:off x="3237"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06" name="Freeform 668"/>
            <p:cNvSpPr>
              <a:spLocks noChangeAspect="1"/>
            </p:cNvSpPr>
            <p:nvPr/>
          </p:nvSpPr>
          <p:spPr bwMode="auto">
            <a:xfrm>
              <a:off x="3255" y="1900"/>
              <a:ext cx="22" cy="2"/>
            </a:xfrm>
            <a:custGeom>
              <a:avLst/>
              <a:gdLst>
                <a:gd name="T0" fmla="*/ 0 w 29"/>
                <a:gd name="T1" fmla="*/ 0 h 4"/>
                <a:gd name="T2" fmla="*/ 15 w 29"/>
                <a:gd name="T3" fmla="*/ 0 h 4"/>
                <a:gd name="T4" fmla="*/ 29 w 29"/>
                <a:gd name="T5" fmla="*/ 4 h 4"/>
              </a:gdLst>
              <a:ahLst/>
              <a:cxnLst>
                <a:cxn ang="0">
                  <a:pos x="T0" y="T1"/>
                </a:cxn>
                <a:cxn ang="0">
                  <a:pos x="T2" y="T3"/>
                </a:cxn>
                <a:cxn ang="0">
                  <a:pos x="T4" y="T5"/>
                </a:cxn>
              </a:cxnLst>
              <a:rect l="0" t="0" r="r" b="b"/>
              <a:pathLst>
                <a:path w="29" h="4">
                  <a:moveTo>
                    <a:pt x="0" y="0"/>
                  </a:moveTo>
                  <a:lnTo>
                    <a:pt x="15" y="0"/>
                  </a:lnTo>
                  <a:lnTo>
                    <a:pt x="29"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07" name="Line 669"/>
            <p:cNvSpPr>
              <a:spLocks noChangeAspect="1" noChangeShapeType="1"/>
            </p:cNvSpPr>
            <p:nvPr/>
          </p:nvSpPr>
          <p:spPr bwMode="auto">
            <a:xfrm>
              <a:off x="327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08" name="Freeform 670"/>
            <p:cNvSpPr>
              <a:spLocks noChangeAspect="1"/>
            </p:cNvSpPr>
            <p:nvPr/>
          </p:nvSpPr>
          <p:spPr bwMode="auto">
            <a:xfrm>
              <a:off x="3295" y="1902"/>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09" name="Line 671"/>
            <p:cNvSpPr>
              <a:spLocks noChangeAspect="1" noChangeShapeType="1"/>
            </p:cNvSpPr>
            <p:nvPr/>
          </p:nvSpPr>
          <p:spPr bwMode="auto">
            <a:xfrm>
              <a:off x="331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10" name="Freeform 672"/>
            <p:cNvSpPr>
              <a:spLocks noChangeAspect="1"/>
            </p:cNvSpPr>
            <p:nvPr/>
          </p:nvSpPr>
          <p:spPr bwMode="auto">
            <a:xfrm>
              <a:off x="3335"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11" name="Line 673"/>
            <p:cNvSpPr>
              <a:spLocks noChangeAspect="1" noChangeShapeType="1"/>
            </p:cNvSpPr>
            <p:nvPr/>
          </p:nvSpPr>
          <p:spPr bwMode="auto">
            <a:xfrm>
              <a:off x="3356"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12" name="Freeform 674"/>
            <p:cNvSpPr>
              <a:spLocks noChangeAspect="1"/>
            </p:cNvSpPr>
            <p:nvPr/>
          </p:nvSpPr>
          <p:spPr bwMode="auto">
            <a:xfrm>
              <a:off x="288" y="1901"/>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grpSp>
      <p:grpSp>
        <p:nvGrpSpPr>
          <p:cNvPr id="1513" name="Group 675"/>
          <p:cNvGrpSpPr>
            <a:grpSpLocks noChangeAspect="1"/>
          </p:cNvGrpSpPr>
          <p:nvPr/>
        </p:nvGrpSpPr>
        <p:grpSpPr bwMode="auto">
          <a:xfrm rot="-16200000">
            <a:off x="5833269" y="2601119"/>
            <a:ext cx="1165225" cy="284163"/>
            <a:chOff x="253" y="586"/>
            <a:chExt cx="3121" cy="1317"/>
          </a:xfrm>
        </p:grpSpPr>
        <p:sp>
          <p:nvSpPr>
            <p:cNvPr id="1514" name="Line 676"/>
            <p:cNvSpPr>
              <a:spLocks noChangeAspect="1" noChangeShapeType="1"/>
            </p:cNvSpPr>
            <p:nvPr/>
          </p:nvSpPr>
          <p:spPr bwMode="auto">
            <a:xfrm>
              <a:off x="253"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15" name="Freeform 677"/>
            <p:cNvSpPr>
              <a:spLocks noChangeAspect="1"/>
            </p:cNvSpPr>
            <p:nvPr/>
          </p:nvSpPr>
          <p:spPr bwMode="auto">
            <a:xfrm>
              <a:off x="271"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16" name="Freeform 678"/>
            <p:cNvSpPr>
              <a:spLocks noChangeAspect="1"/>
            </p:cNvSpPr>
            <p:nvPr/>
          </p:nvSpPr>
          <p:spPr bwMode="auto">
            <a:xfrm>
              <a:off x="310" y="1902"/>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17" name="Line 679"/>
            <p:cNvSpPr>
              <a:spLocks noChangeAspect="1" noChangeShapeType="1"/>
            </p:cNvSpPr>
            <p:nvPr/>
          </p:nvSpPr>
          <p:spPr bwMode="auto">
            <a:xfrm>
              <a:off x="332"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18" name="Freeform 680"/>
            <p:cNvSpPr>
              <a:spLocks noChangeAspect="1"/>
            </p:cNvSpPr>
            <p:nvPr/>
          </p:nvSpPr>
          <p:spPr bwMode="auto">
            <a:xfrm>
              <a:off x="350" y="1900"/>
              <a:ext cx="22" cy="2"/>
            </a:xfrm>
            <a:custGeom>
              <a:avLst/>
              <a:gdLst>
                <a:gd name="T0" fmla="*/ 0 w 29"/>
                <a:gd name="T1" fmla="*/ 4 h 4"/>
                <a:gd name="T2" fmla="*/ 14 w 29"/>
                <a:gd name="T3" fmla="*/ 0 h 4"/>
                <a:gd name="T4" fmla="*/ 29 w 29"/>
                <a:gd name="T5" fmla="*/ 0 h 4"/>
              </a:gdLst>
              <a:ahLst/>
              <a:cxnLst>
                <a:cxn ang="0">
                  <a:pos x="T0" y="T1"/>
                </a:cxn>
                <a:cxn ang="0">
                  <a:pos x="T2" y="T3"/>
                </a:cxn>
                <a:cxn ang="0">
                  <a:pos x="T4" y="T5"/>
                </a:cxn>
              </a:cxnLst>
              <a:rect l="0" t="0" r="r" b="b"/>
              <a:pathLst>
                <a:path w="29" h="4">
                  <a:moveTo>
                    <a:pt x="0" y="4"/>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19" name="Line 681"/>
            <p:cNvSpPr>
              <a:spLocks noChangeAspect="1" noChangeShapeType="1"/>
            </p:cNvSpPr>
            <p:nvPr/>
          </p:nvSpPr>
          <p:spPr bwMode="auto">
            <a:xfrm>
              <a:off x="372"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20" name="Line 682"/>
            <p:cNvSpPr>
              <a:spLocks noChangeAspect="1" noChangeShapeType="1"/>
            </p:cNvSpPr>
            <p:nvPr/>
          </p:nvSpPr>
          <p:spPr bwMode="auto">
            <a:xfrm>
              <a:off x="39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21" name="Freeform 683"/>
            <p:cNvSpPr>
              <a:spLocks noChangeAspect="1"/>
            </p:cNvSpPr>
            <p:nvPr/>
          </p:nvSpPr>
          <p:spPr bwMode="auto">
            <a:xfrm>
              <a:off x="408" y="1900"/>
              <a:ext cx="21"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22" name="Line 684"/>
            <p:cNvSpPr>
              <a:spLocks noChangeAspect="1" noChangeShapeType="1"/>
            </p:cNvSpPr>
            <p:nvPr/>
          </p:nvSpPr>
          <p:spPr bwMode="auto">
            <a:xfrm>
              <a:off x="42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23" name="Freeform 685"/>
            <p:cNvSpPr>
              <a:spLocks noChangeAspect="1"/>
            </p:cNvSpPr>
            <p:nvPr/>
          </p:nvSpPr>
          <p:spPr bwMode="auto">
            <a:xfrm>
              <a:off x="447"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24" name="Freeform 686"/>
            <p:cNvSpPr>
              <a:spLocks noChangeAspect="1"/>
            </p:cNvSpPr>
            <p:nvPr/>
          </p:nvSpPr>
          <p:spPr bwMode="auto">
            <a:xfrm>
              <a:off x="468" y="1897"/>
              <a:ext cx="18" cy="3"/>
            </a:xfrm>
            <a:custGeom>
              <a:avLst/>
              <a:gdLst>
                <a:gd name="T0" fmla="*/ 0 w 24"/>
                <a:gd name="T1" fmla="*/ 5 h 5"/>
                <a:gd name="T2" fmla="*/ 15 w 24"/>
                <a:gd name="T3" fmla="*/ 0 h 5"/>
                <a:gd name="T4" fmla="*/ 24 w 24"/>
                <a:gd name="T5" fmla="*/ 0 h 5"/>
              </a:gdLst>
              <a:ahLst/>
              <a:cxnLst>
                <a:cxn ang="0">
                  <a:pos x="T0" y="T1"/>
                </a:cxn>
                <a:cxn ang="0">
                  <a:pos x="T2" y="T3"/>
                </a:cxn>
                <a:cxn ang="0">
                  <a:pos x="T4" y="T5"/>
                </a:cxn>
              </a:cxnLst>
              <a:rect l="0" t="0" r="r" b="b"/>
              <a:pathLst>
                <a:path w="24" h="5">
                  <a:moveTo>
                    <a:pt x="0" y="5"/>
                  </a:moveTo>
                  <a:lnTo>
                    <a:pt x="15"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25" name="Line 687"/>
            <p:cNvSpPr>
              <a:spLocks noChangeAspect="1" noChangeShapeType="1"/>
            </p:cNvSpPr>
            <p:nvPr/>
          </p:nvSpPr>
          <p:spPr bwMode="auto">
            <a:xfrm>
              <a:off x="48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26" name="Freeform 688"/>
            <p:cNvSpPr>
              <a:spLocks noChangeAspect="1"/>
            </p:cNvSpPr>
            <p:nvPr/>
          </p:nvSpPr>
          <p:spPr bwMode="auto">
            <a:xfrm>
              <a:off x="504" y="1897"/>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27" name="Line 689"/>
            <p:cNvSpPr>
              <a:spLocks noChangeAspect="1" noChangeShapeType="1"/>
            </p:cNvSpPr>
            <p:nvPr/>
          </p:nvSpPr>
          <p:spPr bwMode="auto">
            <a:xfrm>
              <a:off x="52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28" name="Freeform 690"/>
            <p:cNvSpPr>
              <a:spLocks noChangeAspect="1"/>
            </p:cNvSpPr>
            <p:nvPr/>
          </p:nvSpPr>
          <p:spPr bwMode="auto">
            <a:xfrm>
              <a:off x="544" y="1895"/>
              <a:ext cx="22" cy="2"/>
            </a:xfrm>
            <a:custGeom>
              <a:avLst/>
              <a:gdLst>
                <a:gd name="T0" fmla="*/ 0 w 29"/>
                <a:gd name="T1" fmla="*/ 5 h 5"/>
                <a:gd name="T2" fmla="*/ 14 w 29"/>
                <a:gd name="T3" fmla="*/ 0 h 5"/>
                <a:gd name="T4" fmla="*/ 29 w 29"/>
                <a:gd name="T5" fmla="*/ 0 h 5"/>
              </a:gdLst>
              <a:ahLst/>
              <a:cxnLst>
                <a:cxn ang="0">
                  <a:pos x="T0" y="T1"/>
                </a:cxn>
                <a:cxn ang="0">
                  <a:pos x="T2" y="T3"/>
                </a:cxn>
                <a:cxn ang="0">
                  <a:pos x="T4" y="T5"/>
                </a:cxn>
              </a:cxnLst>
              <a:rect l="0" t="0" r="r" b="b"/>
              <a:pathLst>
                <a:path w="29" h="5">
                  <a:moveTo>
                    <a:pt x="0" y="5"/>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29" name="Line 691"/>
            <p:cNvSpPr>
              <a:spLocks noChangeAspect="1" noChangeShapeType="1"/>
            </p:cNvSpPr>
            <p:nvPr/>
          </p:nvSpPr>
          <p:spPr bwMode="auto">
            <a:xfrm>
              <a:off x="566"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30" name="Freeform 692"/>
            <p:cNvSpPr>
              <a:spLocks noChangeAspect="1"/>
            </p:cNvSpPr>
            <p:nvPr/>
          </p:nvSpPr>
          <p:spPr bwMode="auto">
            <a:xfrm>
              <a:off x="584" y="1892"/>
              <a:ext cx="22" cy="3"/>
            </a:xfrm>
            <a:custGeom>
              <a:avLst/>
              <a:gdLst>
                <a:gd name="T0" fmla="*/ 0 w 29"/>
                <a:gd name="T1" fmla="*/ 5 h 5"/>
                <a:gd name="T2" fmla="*/ 14 w 29"/>
                <a:gd name="T3" fmla="*/ 5 h 5"/>
                <a:gd name="T4" fmla="*/ 29 w 29"/>
                <a:gd name="T5" fmla="*/ 0 h 5"/>
              </a:gdLst>
              <a:ahLst/>
              <a:cxnLst>
                <a:cxn ang="0">
                  <a:pos x="T0" y="T1"/>
                </a:cxn>
                <a:cxn ang="0">
                  <a:pos x="T2" y="T3"/>
                </a:cxn>
                <a:cxn ang="0">
                  <a:pos x="T4" y="T5"/>
                </a:cxn>
              </a:cxnLst>
              <a:rect l="0" t="0" r="r" b="b"/>
              <a:pathLst>
                <a:path w="29" h="5">
                  <a:moveTo>
                    <a:pt x="0" y="5"/>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31" name="Line 693"/>
            <p:cNvSpPr>
              <a:spLocks noChangeAspect="1" noChangeShapeType="1"/>
            </p:cNvSpPr>
            <p:nvPr/>
          </p:nvSpPr>
          <p:spPr bwMode="auto">
            <a:xfrm flipV="1">
              <a:off x="606"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32" name="Line 694"/>
            <p:cNvSpPr>
              <a:spLocks noChangeAspect="1" noChangeShapeType="1"/>
            </p:cNvSpPr>
            <p:nvPr/>
          </p:nvSpPr>
          <p:spPr bwMode="auto">
            <a:xfrm>
              <a:off x="624"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33" name="Freeform 695"/>
            <p:cNvSpPr>
              <a:spLocks noChangeAspect="1"/>
            </p:cNvSpPr>
            <p:nvPr/>
          </p:nvSpPr>
          <p:spPr bwMode="auto">
            <a:xfrm>
              <a:off x="642" y="1887"/>
              <a:ext cx="21" cy="2"/>
            </a:xfrm>
            <a:custGeom>
              <a:avLst/>
              <a:gdLst>
                <a:gd name="T0" fmla="*/ 0 w 28"/>
                <a:gd name="T1" fmla="*/ 4 h 4"/>
                <a:gd name="T2" fmla="*/ 14 w 28"/>
                <a:gd name="T3" fmla="*/ 4 h 4"/>
                <a:gd name="T4" fmla="*/ 28 w 28"/>
                <a:gd name="T5" fmla="*/ 0 h 4"/>
              </a:gdLst>
              <a:ahLst/>
              <a:cxnLst>
                <a:cxn ang="0">
                  <a:pos x="T0" y="T1"/>
                </a:cxn>
                <a:cxn ang="0">
                  <a:pos x="T2" y="T3"/>
                </a:cxn>
                <a:cxn ang="0">
                  <a:pos x="T4" y="T5"/>
                </a:cxn>
              </a:cxnLst>
              <a:rect l="0" t="0" r="r" b="b"/>
              <a:pathLst>
                <a:path w="28" h="4">
                  <a:moveTo>
                    <a:pt x="0" y="4"/>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34" name="Line 696"/>
            <p:cNvSpPr>
              <a:spLocks noChangeAspect="1" noChangeShapeType="1"/>
            </p:cNvSpPr>
            <p:nvPr/>
          </p:nvSpPr>
          <p:spPr bwMode="auto">
            <a:xfrm flipV="1">
              <a:off x="663"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35" name="Freeform 697"/>
            <p:cNvSpPr>
              <a:spLocks noChangeAspect="1"/>
            </p:cNvSpPr>
            <p:nvPr/>
          </p:nvSpPr>
          <p:spPr bwMode="auto">
            <a:xfrm>
              <a:off x="681" y="1881"/>
              <a:ext cx="22" cy="3"/>
            </a:xfrm>
            <a:custGeom>
              <a:avLst/>
              <a:gdLst>
                <a:gd name="T0" fmla="*/ 0 w 29"/>
                <a:gd name="T1" fmla="*/ 5 h 5"/>
                <a:gd name="T2" fmla="*/ 15 w 29"/>
                <a:gd name="T3" fmla="*/ 5 h 5"/>
                <a:gd name="T4" fmla="*/ 29 w 29"/>
                <a:gd name="T5" fmla="*/ 0 h 5"/>
              </a:gdLst>
              <a:ahLst/>
              <a:cxnLst>
                <a:cxn ang="0">
                  <a:pos x="T0" y="T1"/>
                </a:cxn>
                <a:cxn ang="0">
                  <a:pos x="T2" y="T3"/>
                </a:cxn>
                <a:cxn ang="0">
                  <a:pos x="T4" y="T5"/>
                </a:cxn>
              </a:cxnLst>
              <a:rect l="0" t="0" r="r" b="b"/>
              <a:pathLst>
                <a:path w="29" h="5">
                  <a:moveTo>
                    <a:pt x="0" y="5"/>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36" name="Line 698"/>
            <p:cNvSpPr>
              <a:spLocks noChangeAspect="1" noChangeShapeType="1"/>
            </p:cNvSpPr>
            <p:nvPr/>
          </p:nvSpPr>
          <p:spPr bwMode="auto">
            <a:xfrm flipV="1">
              <a:off x="703"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37" name="Line 699"/>
            <p:cNvSpPr>
              <a:spLocks noChangeAspect="1" noChangeShapeType="1"/>
            </p:cNvSpPr>
            <p:nvPr/>
          </p:nvSpPr>
          <p:spPr bwMode="auto">
            <a:xfrm flipV="1">
              <a:off x="721"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38" name="Freeform 700"/>
            <p:cNvSpPr>
              <a:spLocks noChangeAspect="1"/>
            </p:cNvSpPr>
            <p:nvPr/>
          </p:nvSpPr>
          <p:spPr bwMode="auto">
            <a:xfrm>
              <a:off x="739" y="1868"/>
              <a:ext cx="21" cy="5"/>
            </a:xfrm>
            <a:custGeom>
              <a:avLst/>
              <a:gdLst>
                <a:gd name="T0" fmla="*/ 0 w 29"/>
                <a:gd name="T1" fmla="*/ 10 h 10"/>
                <a:gd name="T2" fmla="*/ 15 w 29"/>
                <a:gd name="T3" fmla="*/ 5 h 10"/>
                <a:gd name="T4" fmla="*/ 29 w 29"/>
                <a:gd name="T5" fmla="*/ 0 h 10"/>
              </a:gdLst>
              <a:ahLst/>
              <a:cxnLst>
                <a:cxn ang="0">
                  <a:pos x="T0" y="T1"/>
                </a:cxn>
                <a:cxn ang="0">
                  <a:pos x="T2" y="T3"/>
                </a:cxn>
                <a:cxn ang="0">
                  <a:pos x="T4" y="T5"/>
                </a:cxn>
              </a:cxnLst>
              <a:rect l="0" t="0" r="r" b="b"/>
              <a:pathLst>
                <a:path w="29" h="10">
                  <a:moveTo>
                    <a:pt x="0" y="10"/>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39" name="Line 701"/>
            <p:cNvSpPr>
              <a:spLocks noChangeAspect="1" noChangeShapeType="1"/>
            </p:cNvSpPr>
            <p:nvPr/>
          </p:nvSpPr>
          <p:spPr bwMode="auto">
            <a:xfrm flipV="1">
              <a:off x="760"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40" name="Freeform 702"/>
            <p:cNvSpPr>
              <a:spLocks noChangeAspect="1"/>
            </p:cNvSpPr>
            <p:nvPr/>
          </p:nvSpPr>
          <p:spPr bwMode="auto">
            <a:xfrm>
              <a:off x="778" y="1857"/>
              <a:ext cx="22" cy="5"/>
            </a:xfrm>
            <a:custGeom>
              <a:avLst/>
              <a:gdLst>
                <a:gd name="T0" fmla="*/ 0 w 29"/>
                <a:gd name="T1" fmla="*/ 9 h 9"/>
                <a:gd name="T2" fmla="*/ 14 w 29"/>
                <a:gd name="T3" fmla="*/ 5 h 9"/>
                <a:gd name="T4" fmla="*/ 29 w 29"/>
                <a:gd name="T5" fmla="*/ 0 h 9"/>
              </a:gdLst>
              <a:ahLst/>
              <a:cxnLst>
                <a:cxn ang="0">
                  <a:pos x="T0" y="T1"/>
                </a:cxn>
                <a:cxn ang="0">
                  <a:pos x="T2" y="T3"/>
                </a:cxn>
                <a:cxn ang="0">
                  <a:pos x="T4" y="T5"/>
                </a:cxn>
              </a:cxnLst>
              <a:rect l="0" t="0" r="r" b="b"/>
              <a:pathLst>
                <a:path w="29" h="9">
                  <a:moveTo>
                    <a:pt x="0" y="9"/>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41" name="Line 703"/>
            <p:cNvSpPr>
              <a:spLocks noChangeAspect="1" noChangeShapeType="1"/>
            </p:cNvSpPr>
            <p:nvPr/>
          </p:nvSpPr>
          <p:spPr bwMode="auto">
            <a:xfrm flipV="1">
              <a:off x="800"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42" name="Freeform 704"/>
            <p:cNvSpPr>
              <a:spLocks noChangeAspect="1"/>
            </p:cNvSpPr>
            <p:nvPr/>
          </p:nvSpPr>
          <p:spPr bwMode="auto">
            <a:xfrm>
              <a:off x="818" y="1846"/>
              <a:ext cx="21" cy="5"/>
            </a:xfrm>
            <a:custGeom>
              <a:avLst/>
              <a:gdLst>
                <a:gd name="T0" fmla="*/ 0 w 28"/>
                <a:gd name="T1" fmla="*/ 9 h 9"/>
                <a:gd name="T2" fmla="*/ 14 w 28"/>
                <a:gd name="T3" fmla="*/ 4 h 9"/>
                <a:gd name="T4" fmla="*/ 28 w 28"/>
                <a:gd name="T5" fmla="*/ 0 h 9"/>
              </a:gdLst>
              <a:ahLst/>
              <a:cxnLst>
                <a:cxn ang="0">
                  <a:pos x="T0" y="T1"/>
                </a:cxn>
                <a:cxn ang="0">
                  <a:pos x="T2" y="T3"/>
                </a:cxn>
                <a:cxn ang="0">
                  <a:pos x="T4" y="T5"/>
                </a:cxn>
              </a:cxnLst>
              <a:rect l="0" t="0" r="r" b="b"/>
              <a:pathLst>
                <a:path w="28" h="9">
                  <a:moveTo>
                    <a:pt x="0" y="9"/>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43" name="Line 705"/>
            <p:cNvSpPr>
              <a:spLocks noChangeAspect="1" noChangeShapeType="1"/>
            </p:cNvSpPr>
            <p:nvPr/>
          </p:nvSpPr>
          <p:spPr bwMode="auto">
            <a:xfrm flipV="1">
              <a:off x="839"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44" name="Line 706"/>
            <p:cNvSpPr>
              <a:spLocks noChangeAspect="1" noChangeShapeType="1"/>
            </p:cNvSpPr>
            <p:nvPr/>
          </p:nvSpPr>
          <p:spPr bwMode="auto">
            <a:xfrm flipV="1">
              <a:off x="857"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45" name="Freeform 707"/>
            <p:cNvSpPr>
              <a:spLocks noChangeAspect="1"/>
            </p:cNvSpPr>
            <p:nvPr/>
          </p:nvSpPr>
          <p:spPr bwMode="auto">
            <a:xfrm>
              <a:off x="875" y="1819"/>
              <a:ext cx="22" cy="11"/>
            </a:xfrm>
            <a:custGeom>
              <a:avLst/>
              <a:gdLst>
                <a:gd name="T0" fmla="*/ 0 w 29"/>
                <a:gd name="T1" fmla="*/ 19 h 19"/>
                <a:gd name="T2" fmla="*/ 15 w 29"/>
                <a:gd name="T3" fmla="*/ 9 h 19"/>
                <a:gd name="T4" fmla="*/ 29 w 29"/>
                <a:gd name="T5" fmla="*/ 0 h 19"/>
              </a:gdLst>
              <a:ahLst/>
              <a:cxnLst>
                <a:cxn ang="0">
                  <a:pos x="T0" y="T1"/>
                </a:cxn>
                <a:cxn ang="0">
                  <a:pos x="T2" y="T3"/>
                </a:cxn>
                <a:cxn ang="0">
                  <a:pos x="T4" y="T5"/>
                </a:cxn>
              </a:cxnLst>
              <a:rect l="0" t="0" r="r" b="b"/>
              <a:pathLst>
                <a:path w="29" h="19">
                  <a:moveTo>
                    <a:pt x="0" y="19"/>
                  </a:moveTo>
                  <a:lnTo>
                    <a:pt x="15" y="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46" name="Line 708"/>
            <p:cNvSpPr>
              <a:spLocks noChangeAspect="1" noChangeShapeType="1"/>
            </p:cNvSpPr>
            <p:nvPr/>
          </p:nvSpPr>
          <p:spPr bwMode="auto">
            <a:xfrm flipV="1">
              <a:off x="897"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47" name="Freeform 709"/>
            <p:cNvSpPr>
              <a:spLocks noChangeAspect="1"/>
            </p:cNvSpPr>
            <p:nvPr/>
          </p:nvSpPr>
          <p:spPr bwMode="auto">
            <a:xfrm>
              <a:off x="915" y="1797"/>
              <a:ext cx="22" cy="11"/>
            </a:xfrm>
            <a:custGeom>
              <a:avLst/>
              <a:gdLst>
                <a:gd name="T0" fmla="*/ 0 w 29"/>
                <a:gd name="T1" fmla="*/ 19 h 19"/>
                <a:gd name="T2" fmla="*/ 15 w 29"/>
                <a:gd name="T3" fmla="*/ 10 h 19"/>
                <a:gd name="T4" fmla="*/ 29 w 29"/>
                <a:gd name="T5" fmla="*/ 0 h 19"/>
              </a:gdLst>
              <a:ahLst/>
              <a:cxnLst>
                <a:cxn ang="0">
                  <a:pos x="T0" y="T1"/>
                </a:cxn>
                <a:cxn ang="0">
                  <a:pos x="T2" y="T3"/>
                </a:cxn>
                <a:cxn ang="0">
                  <a:pos x="T4" y="T5"/>
                </a:cxn>
              </a:cxnLst>
              <a:rect l="0" t="0" r="r" b="b"/>
              <a:pathLst>
                <a:path w="29" h="19">
                  <a:moveTo>
                    <a:pt x="0" y="19"/>
                  </a:moveTo>
                  <a:lnTo>
                    <a:pt x="15" y="1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48" name="Line 710"/>
            <p:cNvSpPr>
              <a:spLocks noChangeAspect="1" noChangeShapeType="1"/>
            </p:cNvSpPr>
            <p:nvPr/>
          </p:nvSpPr>
          <p:spPr bwMode="auto">
            <a:xfrm flipV="1">
              <a:off x="937"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49" name="Line 711"/>
            <p:cNvSpPr>
              <a:spLocks noChangeAspect="1" noChangeShapeType="1"/>
            </p:cNvSpPr>
            <p:nvPr/>
          </p:nvSpPr>
          <p:spPr bwMode="auto">
            <a:xfrm flipV="1">
              <a:off x="955"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50" name="Freeform 712"/>
            <p:cNvSpPr>
              <a:spLocks noChangeAspect="1"/>
            </p:cNvSpPr>
            <p:nvPr/>
          </p:nvSpPr>
          <p:spPr bwMode="auto">
            <a:xfrm>
              <a:off x="973" y="1757"/>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51" name="Line 713"/>
            <p:cNvSpPr>
              <a:spLocks noChangeAspect="1" noChangeShapeType="1"/>
            </p:cNvSpPr>
            <p:nvPr/>
          </p:nvSpPr>
          <p:spPr bwMode="auto">
            <a:xfrm flipV="1">
              <a:off x="995"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52" name="Freeform 714"/>
            <p:cNvSpPr>
              <a:spLocks noChangeAspect="1"/>
            </p:cNvSpPr>
            <p:nvPr/>
          </p:nvSpPr>
          <p:spPr bwMode="auto">
            <a:xfrm>
              <a:off x="1013" y="1725"/>
              <a:ext cx="21" cy="15"/>
            </a:xfrm>
            <a:custGeom>
              <a:avLst/>
              <a:gdLst>
                <a:gd name="T0" fmla="*/ 0 w 28"/>
                <a:gd name="T1" fmla="*/ 28 h 28"/>
                <a:gd name="T2" fmla="*/ 14 w 28"/>
                <a:gd name="T3" fmla="*/ 14 h 28"/>
                <a:gd name="T4" fmla="*/ 28 w 28"/>
                <a:gd name="T5" fmla="*/ 0 h 28"/>
              </a:gdLst>
              <a:ahLst/>
              <a:cxnLst>
                <a:cxn ang="0">
                  <a:pos x="T0" y="T1"/>
                </a:cxn>
                <a:cxn ang="0">
                  <a:pos x="T2" y="T3"/>
                </a:cxn>
                <a:cxn ang="0">
                  <a:pos x="T4" y="T5"/>
                </a:cxn>
              </a:cxnLst>
              <a:rect l="0" t="0" r="r" b="b"/>
              <a:pathLst>
                <a:path w="28" h="28">
                  <a:moveTo>
                    <a:pt x="0" y="28"/>
                  </a:moveTo>
                  <a:lnTo>
                    <a:pt x="14" y="1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53" name="Line 715"/>
            <p:cNvSpPr>
              <a:spLocks noChangeAspect="1" noChangeShapeType="1"/>
            </p:cNvSpPr>
            <p:nvPr/>
          </p:nvSpPr>
          <p:spPr bwMode="auto">
            <a:xfrm flipV="1">
              <a:off x="1034"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54" name="Freeform 716"/>
            <p:cNvSpPr>
              <a:spLocks noChangeAspect="1"/>
            </p:cNvSpPr>
            <p:nvPr/>
          </p:nvSpPr>
          <p:spPr bwMode="auto">
            <a:xfrm>
              <a:off x="1052" y="1686"/>
              <a:ext cx="21" cy="20"/>
            </a:xfrm>
            <a:custGeom>
              <a:avLst/>
              <a:gdLst>
                <a:gd name="T0" fmla="*/ 0 w 29"/>
                <a:gd name="T1" fmla="*/ 34 h 34"/>
                <a:gd name="T2" fmla="*/ 15 w 29"/>
                <a:gd name="T3" fmla="*/ 20 h 34"/>
                <a:gd name="T4" fmla="*/ 29 w 29"/>
                <a:gd name="T5" fmla="*/ 0 h 34"/>
              </a:gdLst>
              <a:ahLst/>
              <a:cxnLst>
                <a:cxn ang="0">
                  <a:pos x="T0" y="T1"/>
                </a:cxn>
                <a:cxn ang="0">
                  <a:pos x="T2" y="T3"/>
                </a:cxn>
                <a:cxn ang="0">
                  <a:pos x="T4" y="T5"/>
                </a:cxn>
              </a:cxnLst>
              <a:rect l="0" t="0" r="r" b="b"/>
              <a:pathLst>
                <a:path w="29" h="34">
                  <a:moveTo>
                    <a:pt x="0" y="34"/>
                  </a:moveTo>
                  <a:lnTo>
                    <a:pt x="15" y="2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55" name="Line 717"/>
            <p:cNvSpPr>
              <a:spLocks noChangeAspect="1" noChangeShapeType="1"/>
            </p:cNvSpPr>
            <p:nvPr/>
          </p:nvSpPr>
          <p:spPr bwMode="auto">
            <a:xfrm flipV="1">
              <a:off x="1073"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56" name="Line 718"/>
            <p:cNvSpPr>
              <a:spLocks noChangeAspect="1" noChangeShapeType="1"/>
            </p:cNvSpPr>
            <p:nvPr/>
          </p:nvSpPr>
          <p:spPr bwMode="auto">
            <a:xfrm flipV="1">
              <a:off x="1091"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57" name="Freeform 719"/>
            <p:cNvSpPr>
              <a:spLocks noChangeAspect="1"/>
            </p:cNvSpPr>
            <p:nvPr/>
          </p:nvSpPr>
          <p:spPr bwMode="auto">
            <a:xfrm>
              <a:off x="1109" y="1617"/>
              <a:ext cx="22" cy="24"/>
            </a:xfrm>
            <a:custGeom>
              <a:avLst/>
              <a:gdLst>
                <a:gd name="T0" fmla="*/ 0 w 29"/>
                <a:gd name="T1" fmla="*/ 43 h 43"/>
                <a:gd name="T2" fmla="*/ 15 w 29"/>
                <a:gd name="T3" fmla="*/ 19 h 43"/>
                <a:gd name="T4" fmla="*/ 29 w 29"/>
                <a:gd name="T5" fmla="*/ 0 h 43"/>
              </a:gdLst>
              <a:ahLst/>
              <a:cxnLst>
                <a:cxn ang="0">
                  <a:pos x="T0" y="T1"/>
                </a:cxn>
                <a:cxn ang="0">
                  <a:pos x="T2" y="T3"/>
                </a:cxn>
                <a:cxn ang="0">
                  <a:pos x="T4" y="T5"/>
                </a:cxn>
              </a:cxnLst>
              <a:rect l="0" t="0" r="r" b="b"/>
              <a:pathLst>
                <a:path w="29" h="43">
                  <a:moveTo>
                    <a:pt x="0" y="43"/>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58" name="Line 720"/>
            <p:cNvSpPr>
              <a:spLocks noChangeAspect="1" noChangeShapeType="1"/>
            </p:cNvSpPr>
            <p:nvPr/>
          </p:nvSpPr>
          <p:spPr bwMode="auto">
            <a:xfrm flipV="1">
              <a:off x="1131"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59" name="Freeform 721"/>
            <p:cNvSpPr>
              <a:spLocks noChangeAspect="1"/>
            </p:cNvSpPr>
            <p:nvPr/>
          </p:nvSpPr>
          <p:spPr bwMode="auto">
            <a:xfrm>
              <a:off x="1149" y="1566"/>
              <a:ext cx="22" cy="27"/>
            </a:xfrm>
            <a:custGeom>
              <a:avLst/>
              <a:gdLst>
                <a:gd name="T0" fmla="*/ 0 w 29"/>
                <a:gd name="T1" fmla="*/ 48 h 48"/>
                <a:gd name="T2" fmla="*/ 14 w 29"/>
                <a:gd name="T3" fmla="*/ 24 h 48"/>
                <a:gd name="T4" fmla="*/ 29 w 29"/>
                <a:gd name="T5" fmla="*/ 0 h 48"/>
              </a:gdLst>
              <a:ahLst/>
              <a:cxnLst>
                <a:cxn ang="0">
                  <a:pos x="T0" y="T1"/>
                </a:cxn>
                <a:cxn ang="0">
                  <a:pos x="T2" y="T3"/>
                </a:cxn>
                <a:cxn ang="0">
                  <a:pos x="T4" y="T5"/>
                </a:cxn>
              </a:cxnLst>
              <a:rect l="0" t="0" r="r" b="b"/>
              <a:pathLst>
                <a:path w="29" h="48">
                  <a:moveTo>
                    <a:pt x="0" y="48"/>
                  </a:moveTo>
                  <a:lnTo>
                    <a:pt x="14" y="2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60" name="Line 722"/>
            <p:cNvSpPr>
              <a:spLocks noChangeAspect="1" noChangeShapeType="1"/>
            </p:cNvSpPr>
            <p:nvPr/>
          </p:nvSpPr>
          <p:spPr bwMode="auto">
            <a:xfrm flipV="1">
              <a:off x="1171"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61" name="Freeform 723"/>
            <p:cNvSpPr>
              <a:spLocks noChangeAspect="1"/>
            </p:cNvSpPr>
            <p:nvPr/>
          </p:nvSpPr>
          <p:spPr bwMode="auto">
            <a:xfrm>
              <a:off x="1189" y="1506"/>
              <a:ext cx="22" cy="30"/>
            </a:xfrm>
            <a:custGeom>
              <a:avLst/>
              <a:gdLst>
                <a:gd name="T0" fmla="*/ 0 w 29"/>
                <a:gd name="T1" fmla="*/ 53 h 53"/>
                <a:gd name="T2" fmla="*/ 14 w 29"/>
                <a:gd name="T3" fmla="*/ 29 h 53"/>
                <a:gd name="T4" fmla="*/ 29 w 29"/>
                <a:gd name="T5" fmla="*/ 0 h 53"/>
              </a:gdLst>
              <a:ahLst/>
              <a:cxnLst>
                <a:cxn ang="0">
                  <a:pos x="T0" y="T1"/>
                </a:cxn>
                <a:cxn ang="0">
                  <a:pos x="T2" y="T3"/>
                </a:cxn>
                <a:cxn ang="0">
                  <a:pos x="T4" y="T5"/>
                </a:cxn>
              </a:cxnLst>
              <a:rect l="0" t="0" r="r" b="b"/>
              <a:pathLst>
                <a:path w="29" h="53">
                  <a:moveTo>
                    <a:pt x="0" y="53"/>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62" name="Line 724"/>
            <p:cNvSpPr>
              <a:spLocks noChangeAspect="1" noChangeShapeType="1"/>
            </p:cNvSpPr>
            <p:nvPr/>
          </p:nvSpPr>
          <p:spPr bwMode="auto">
            <a:xfrm flipV="1">
              <a:off x="1211"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63" name="Line 725"/>
            <p:cNvSpPr>
              <a:spLocks noChangeAspect="1" noChangeShapeType="1"/>
            </p:cNvSpPr>
            <p:nvPr/>
          </p:nvSpPr>
          <p:spPr bwMode="auto">
            <a:xfrm flipV="1">
              <a:off x="1228"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64" name="Freeform 726"/>
            <p:cNvSpPr>
              <a:spLocks noChangeAspect="1"/>
            </p:cNvSpPr>
            <p:nvPr/>
          </p:nvSpPr>
          <p:spPr bwMode="auto">
            <a:xfrm>
              <a:off x="1246" y="1409"/>
              <a:ext cx="22" cy="32"/>
            </a:xfrm>
            <a:custGeom>
              <a:avLst/>
              <a:gdLst>
                <a:gd name="T0" fmla="*/ 0 w 29"/>
                <a:gd name="T1" fmla="*/ 58 h 58"/>
                <a:gd name="T2" fmla="*/ 15 w 29"/>
                <a:gd name="T3" fmla="*/ 29 h 58"/>
                <a:gd name="T4" fmla="*/ 29 w 29"/>
                <a:gd name="T5" fmla="*/ 0 h 58"/>
              </a:gdLst>
              <a:ahLst/>
              <a:cxnLst>
                <a:cxn ang="0">
                  <a:pos x="T0" y="T1"/>
                </a:cxn>
                <a:cxn ang="0">
                  <a:pos x="T2" y="T3"/>
                </a:cxn>
                <a:cxn ang="0">
                  <a:pos x="T4" y="T5"/>
                </a:cxn>
              </a:cxnLst>
              <a:rect l="0" t="0" r="r" b="b"/>
              <a:pathLst>
                <a:path w="29" h="58">
                  <a:moveTo>
                    <a:pt x="0" y="58"/>
                  </a:moveTo>
                  <a:lnTo>
                    <a:pt x="15"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65" name="Line 727"/>
            <p:cNvSpPr>
              <a:spLocks noChangeAspect="1" noChangeShapeType="1"/>
            </p:cNvSpPr>
            <p:nvPr/>
          </p:nvSpPr>
          <p:spPr bwMode="auto">
            <a:xfrm flipV="1">
              <a:off x="1268"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66" name="Freeform 728"/>
            <p:cNvSpPr>
              <a:spLocks noChangeAspect="1"/>
            </p:cNvSpPr>
            <p:nvPr/>
          </p:nvSpPr>
          <p:spPr bwMode="auto">
            <a:xfrm>
              <a:off x="1286" y="1336"/>
              <a:ext cx="22" cy="38"/>
            </a:xfrm>
            <a:custGeom>
              <a:avLst/>
              <a:gdLst>
                <a:gd name="T0" fmla="*/ 0 w 29"/>
                <a:gd name="T1" fmla="*/ 67 h 67"/>
                <a:gd name="T2" fmla="*/ 15 w 29"/>
                <a:gd name="T3" fmla="*/ 33 h 67"/>
                <a:gd name="T4" fmla="*/ 29 w 29"/>
                <a:gd name="T5" fmla="*/ 0 h 67"/>
              </a:gdLst>
              <a:ahLst/>
              <a:cxnLst>
                <a:cxn ang="0">
                  <a:pos x="T0" y="T1"/>
                </a:cxn>
                <a:cxn ang="0">
                  <a:pos x="T2" y="T3"/>
                </a:cxn>
                <a:cxn ang="0">
                  <a:pos x="T4" y="T5"/>
                </a:cxn>
              </a:cxnLst>
              <a:rect l="0" t="0" r="r" b="b"/>
              <a:pathLst>
                <a:path w="29" h="67">
                  <a:moveTo>
                    <a:pt x="0" y="67"/>
                  </a:moveTo>
                  <a:lnTo>
                    <a:pt x="15" y="33"/>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67" name="Line 729"/>
            <p:cNvSpPr>
              <a:spLocks noChangeAspect="1" noChangeShapeType="1"/>
            </p:cNvSpPr>
            <p:nvPr/>
          </p:nvSpPr>
          <p:spPr bwMode="auto">
            <a:xfrm flipV="1">
              <a:off x="1308"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68" name="Line 730"/>
            <p:cNvSpPr>
              <a:spLocks noChangeAspect="1" noChangeShapeType="1"/>
            </p:cNvSpPr>
            <p:nvPr/>
          </p:nvSpPr>
          <p:spPr bwMode="auto">
            <a:xfrm flipV="1">
              <a:off x="1326"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69" name="Freeform 731"/>
            <p:cNvSpPr>
              <a:spLocks noChangeAspect="1"/>
            </p:cNvSpPr>
            <p:nvPr/>
          </p:nvSpPr>
          <p:spPr bwMode="auto">
            <a:xfrm>
              <a:off x="1344" y="1222"/>
              <a:ext cx="21"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70" name="Freeform 732"/>
            <p:cNvSpPr>
              <a:spLocks noChangeAspect="1"/>
            </p:cNvSpPr>
            <p:nvPr/>
          </p:nvSpPr>
          <p:spPr bwMode="auto">
            <a:xfrm>
              <a:off x="1365" y="1182"/>
              <a:ext cx="18" cy="40"/>
            </a:xfrm>
            <a:custGeom>
              <a:avLst/>
              <a:gdLst>
                <a:gd name="T0" fmla="*/ 0 w 24"/>
                <a:gd name="T1" fmla="*/ 72 h 72"/>
                <a:gd name="T2" fmla="*/ 9 w 24"/>
                <a:gd name="T3" fmla="*/ 34 h 72"/>
                <a:gd name="T4" fmla="*/ 24 w 24"/>
                <a:gd name="T5" fmla="*/ 0 h 72"/>
              </a:gdLst>
              <a:ahLst/>
              <a:cxnLst>
                <a:cxn ang="0">
                  <a:pos x="T0" y="T1"/>
                </a:cxn>
                <a:cxn ang="0">
                  <a:pos x="T2" y="T3"/>
                </a:cxn>
                <a:cxn ang="0">
                  <a:pos x="T4" y="T5"/>
                </a:cxn>
              </a:cxnLst>
              <a:rect l="0" t="0" r="r" b="b"/>
              <a:pathLst>
                <a:path w="24" h="72">
                  <a:moveTo>
                    <a:pt x="0" y="72"/>
                  </a:moveTo>
                  <a:lnTo>
                    <a:pt x="9" y="3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71" name="Freeform 733"/>
            <p:cNvSpPr>
              <a:spLocks noChangeAspect="1"/>
            </p:cNvSpPr>
            <p:nvPr/>
          </p:nvSpPr>
          <p:spPr bwMode="auto">
            <a:xfrm>
              <a:off x="1383" y="1144"/>
              <a:ext cx="22"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72" name="Line 734"/>
            <p:cNvSpPr>
              <a:spLocks noChangeAspect="1" noChangeShapeType="1"/>
            </p:cNvSpPr>
            <p:nvPr/>
          </p:nvSpPr>
          <p:spPr bwMode="auto">
            <a:xfrm flipV="1">
              <a:off x="1405"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73" name="Freeform 735"/>
            <p:cNvSpPr>
              <a:spLocks noChangeAspect="1"/>
            </p:cNvSpPr>
            <p:nvPr/>
          </p:nvSpPr>
          <p:spPr bwMode="auto">
            <a:xfrm>
              <a:off x="1423" y="1063"/>
              <a:ext cx="21" cy="41"/>
            </a:xfrm>
            <a:custGeom>
              <a:avLst/>
              <a:gdLst>
                <a:gd name="T0" fmla="*/ 0 w 28"/>
                <a:gd name="T1" fmla="*/ 72 h 72"/>
                <a:gd name="T2" fmla="*/ 14 w 28"/>
                <a:gd name="T3" fmla="*/ 34 h 72"/>
                <a:gd name="T4" fmla="*/ 28 w 28"/>
                <a:gd name="T5" fmla="*/ 0 h 72"/>
              </a:gdLst>
              <a:ahLst/>
              <a:cxnLst>
                <a:cxn ang="0">
                  <a:pos x="T0" y="T1"/>
                </a:cxn>
                <a:cxn ang="0">
                  <a:pos x="T2" y="T3"/>
                </a:cxn>
                <a:cxn ang="0">
                  <a:pos x="T4" y="T5"/>
                </a:cxn>
              </a:cxnLst>
              <a:rect l="0" t="0" r="r" b="b"/>
              <a:pathLst>
                <a:path w="28" h="72">
                  <a:moveTo>
                    <a:pt x="0" y="72"/>
                  </a:moveTo>
                  <a:lnTo>
                    <a:pt x="14" y="3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74" name="Line 736"/>
            <p:cNvSpPr>
              <a:spLocks noChangeAspect="1" noChangeShapeType="1"/>
            </p:cNvSpPr>
            <p:nvPr/>
          </p:nvSpPr>
          <p:spPr bwMode="auto">
            <a:xfrm flipV="1">
              <a:off x="1444"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75" name="Line 737"/>
            <p:cNvSpPr>
              <a:spLocks noChangeAspect="1" noChangeShapeType="1"/>
            </p:cNvSpPr>
            <p:nvPr/>
          </p:nvSpPr>
          <p:spPr bwMode="auto">
            <a:xfrm flipV="1">
              <a:off x="1462"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76" name="Freeform 738"/>
            <p:cNvSpPr>
              <a:spLocks noChangeAspect="1"/>
            </p:cNvSpPr>
            <p:nvPr/>
          </p:nvSpPr>
          <p:spPr bwMode="auto">
            <a:xfrm>
              <a:off x="1480" y="945"/>
              <a:ext cx="22" cy="40"/>
            </a:xfrm>
            <a:custGeom>
              <a:avLst/>
              <a:gdLst>
                <a:gd name="T0" fmla="*/ 0 w 29"/>
                <a:gd name="T1" fmla="*/ 72 h 72"/>
                <a:gd name="T2" fmla="*/ 15 w 29"/>
                <a:gd name="T3" fmla="*/ 34 h 72"/>
                <a:gd name="T4" fmla="*/ 29 w 29"/>
                <a:gd name="T5" fmla="*/ 0 h 72"/>
              </a:gdLst>
              <a:ahLst/>
              <a:cxnLst>
                <a:cxn ang="0">
                  <a:pos x="T0" y="T1"/>
                </a:cxn>
                <a:cxn ang="0">
                  <a:pos x="T2" y="T3"/>
                </a:cxn>
                <a:cxn ang="0">
                  <a:pos x="T4" y="T5"/>
                </a:cxn>
              </a:cxnLst>
              <a:rect l="0" t="0" r="r" b="b"/>
              <a:pathLst>
                <a:path w="29" h="72">
                  <a:moveTo>
                    <a:pt x="0" y="72"/>
                  </a:moveTo>
                  <a:lnTo>
                    <a:pt x="15"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77" name="Line 739"/>
            <p:cNvSpPr>
              <a:spLocks noChangeAspect="1" noChangeShapeType="1"/>
            </p:cNvSpPr>
            <p:nvPr/>
          </p:nvSpPr>
          <p:spPr bwMode="auto">
            <a:xfrm flipV="1">
              <a:off x="1502"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78" name="Freeform 740"/>
            <p:cNvSpPr>
              <a:spLocks noChangeAspect="1"/>
            </p:cNvSpPr>
            <p:nvPr/>
          </p:nvSpPr>
          <p:spPr bwMode="auto">
            <a:xfrm>
              <a:off x="1520" y="872"/>
              <a:ext cx="22" cy="35"/>
            </a:xfrm>
            <a:custGeom>
              <a:avLst/>
              <a:gdLst>
                <a:gd name="T0" fmla="*/ 0 w 29"/>
                <a:gd name="T1" fmla="*/ 62 h 62"/>
                <a:gd name="T2" fmla="*/ 14 w 29"/>
                <a:gd name="T3" fmla="*/ 28 h 62"/>
                <a:gd name="T4" fmla="*/ 29 w 29"/>
                <a:gd name="T5" fmla="*/ 0 h 62"/>
              </a:gdLst>
              <a:ahLst/>
              <a:cxnLst>
                <a:cxn ang="0">
                  <a:pos x="T0" y="T1"/>
                </a:cxn>
                <a:cxn ang="0">
                  <a:pos x="T2" y="T3"/>
                </a:cxn>
                <a:cxn ang="0">
                  <a:pos x="T4" y="T5"/>
                </a:cxn>
              </a:cxnLst>
              <a:rect l="0" t="0" r="r" b="b"/>
              <a:pathLst>
                <a:path w="29" h="62">
                  <a:moveTo>
                    <a:pt x="0" y="62"/>
                  </a:moveTo>
                  <a:lnTo>
                    <a:pt x="14" y="28"/>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79" name="Line 741"/>
            <p:cNvSpPr>
              <a:spLocks noChangeAspect="1" noChangeShapeType="1"/>
            </p:cNvSpPr>
            <p:nvPr/>
          </p:nvSpPr>
          <p:spPr bwMode="auto">
            <a:xfrm flipV="1">
              <a:off x="1542"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80" name="Line 742"/>
            <p:cNvSpPr>
              <a:spLocks noChangeAspect="1" noChangeShapeType="1"/>
            </p:cNvSpPr>
            <p:nvPr/>
          </p:nvSpPr>
          <p:spPr bwMode="auto">
            <a:xfrm flipV="1">
              <a:off x="1560"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81" name="Freeform 743"/>
            <p:cNvSpPr>
              <a:spLocks noChangeAspect="1"/>
            </p:cNvSpPr>
            <p:nvPr/>
          </p:nvSpPr>
          <p:spPr bwMode="auto">
            <a:xfrm>
              <a:off x="1578" y="769"/>
              <a:ext cx="22" cy="33"/>
            </a:xfrm>
            <a:custGeom>
              <a:avLst/>
              <a:gdLst>
                <a:gd name="T0" fmla="*/ 0 w 29"/>
                <a:gd name="T1" fmla="*/ 58 h 58"/>
                <a:gd name="T2" fmla="*/ 14 w 29"/>
                <a:gd name="T3" fmla="*/ 29 h 58"/>
                <a:gd name="T4" fmla="*/ 29 w 29"/>
                <a:gd name="T5" fmla="*/ 0 h 58"/>
              </a:gdLst>
              <a:ahLst/>
              <a:cxnLst>
                <a:cxn ang="0">
                  <a:pos x="T0" y="T1"/>
                </a:cxn>
                <a:cxn ang="0">
                  <a:pos x="T2" y="T3"/>
                </a:cxn>
                <a:cxn ang="0">
                  <a:pos x="T4" y="T5"/>
                </a:cxn>
              </a:cxnLst>
              <a:rect l="0" t="0" r="r" b="b"/>
              <a:pathLst>
                <a:path w="29" h="58">
                  <a:moveTo>
                    <a:pt x="0" y="58"/>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82" name="Line 744"/>
            <p:cNvSpPr>
              <a:spLocks noChangeAspect="1" noChangeShapeType="1"/>
            </p:cNvSpPr>
            <p:nvPr/>
          </p:nvSpPr>
          <p:spPr bwMode="auto">
            <a:xfrm flipV="1">
              <a:off x="1600"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83" name="Freeform 745"/>
            <p:cNvSpPr>
              <a:spLocks noChangeAspect="1"/>
            </p:cNvSpPr>
            <p:nvPr/>
          </p:nvSpPr>
          <p:spPr bwMode="auto">
            <a:xfrm>
              <a:off x="1618" y="712"/>
              <a:ext cx="21" cy="27"/>
            </a:xfrm>
            <a:custGeom>
              <a:avLst/>
              <a:gdLst>
                <a:gd name="T0" fmla="*/ 0 w 28"/>
                <a:gd name="T1" fmla="*/ 48 h 48"/>
                <a:gd name="T2" fmla="*/ 14 w 28"/>
                <a:gd name="T3" fmla="*/ 24 h 48"/>
                <a:gd name="T4" fmla="*/ 28 w 28"/>
                <a:gd name="T5" fmla="*/ 0 h 48"/>
              </a:gdLst>
              <a:ahLst/>
              <a:cxnLst>
                <a:cxn ang="0">
                  <a:pos x="T0" y="T1"/>
                </a:cxn>
                <a:cxn ang="0">
                  <a:pos x="T2" y="T3"/>
                </a:cxn>
                <a:cxn ang="0">
                  <a:pos x="T4" y="T5"/>
                </a:cxn>
              </a:cxnLst>
              <a:rect l="0" t="0" r="r" b="b"/>
              <a:pathLst>
                <a:path w="28" h="48">
                  <a:moveTo>
                    <a:pt x="0" y="48"/>
                  </a:moveTo>
                  <a:lnTo>
                    <a:pt x="14" y="2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84" name="Freeform 746"/>
            <p:cNvSpPr>
              <a:spLocks noChangeAspect="1"/>
            </p:cNvSpPr>
            <p:nvPr/>
          </p:nvSpPr>
          <p:spPr bwMode="auto">
            <a:xfrm>
              <a:off x="1639" y="686"/>
              <a:ext cx="18" cy="26"/>
            </a:xfrm>
            <a:custGeom>
              <a:avLst/>
              <a:gdLst>
                <a:gd name="T0" fmla="*/ 0 w 24"/>
                <a:gd name="T1" fmla="*/ 47 h 47"/>
                <a:gd name="T2" fmla="*/ 10 w 24"/>
                <a:gd name="T3" fmla="*/ 24 h 47"/>
                <a:gd name="T4" fmla="*/ 24 w 24"/>
                <a:gd name="T5" fmla="*/ 0 h 47"/>
              </a:gdLst>
              <a:ahLst/>
              <a:cxnLst>
                <a:cxn ang="0">
                  <a:pos x="T0" y="T1"/>
                </a:cxn>
                <a:cxn ang="0">
                  <a:pos x="T2" y="T3"/>
                </a:cxn>
                <a:cxn ang="0">
                  <a:pos x="T4" y="T5"/>
                </a:cxn>
              </a:cxnLst>
              <a:rect l="0" t="0" r="r" b="b"/>
              <a:pathLst>
                <a:path w="24" h="47">
                  <a:moveTo>
                    <a:pt x="0" y="47"/>
                  </a:moveTo>
                  <a:lnTo>
                    <a:pt x="10" y="2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85" name="Freeform 747"/>
            <p:cNvSpPr>
              <a:spLocks noChangeAspect="1"/>
            </p:cNvSpPr>
            <p:nvPr/>
          </p:nvSpPr>
          <p:spPr bwMode="auto">
            <a:xfrm>
              <a:off x="1657" y="664"/>
              <a:ext cx="21" cy="22"/>
            </a:xfrm>
            <a:custGeom>
              <a:avLst/>
              <a:gdLst>
                <a:gd name="T0" fmla="*/ 0 w 29"/>
                <a:gd name="T1" fmla="*/ 39 h 39"/>
                <a:gd name="T2" fmla="*/ 15 w 29"/>
                <a:gd name="T3" fmla="*/ 19 h 39"/>
                <a:gd name="T4" fmla="*/ 29 w 29"/>
                <a:gd name="T5" fmla="*/ 0 h 39"/>
              </a:gdLst>
              <a:ahLst/>
              <a:cxnLst>
                <a:cxn ang="0">
                  <a:pos x="T0" y="T1"/>
                </a:cxn>
                <a:cxn ang="0">
                  <a:pos x="T2" y="T3"/>
                </a:cxn>
                <a:cxn ang="0">
                  <a:pos x="T4" y="T5"/>
                </a:cxn>
              </a:cxnLst>
              <a:rect l="0" t="0" r="r" b="b"/>
              <a:pathLst>
                <a:path w="29" h="39">
                  <a:moveTo>
                    <a:pt x="0" y="39"/>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86" name="Freeform 748"/>
            <p:cNvSpPr>
              <a:spLocks noChangeAspect="1"/>
            </p:cNvSpPr>
            <p:nvPr/>
          </p:nvSpPr>
          <p:spPr bwMode="auto">
            <a:xfrm>
              <a:off x="1678" y="643"/>
              <a:ext cx="18" cy="21"/>
            </a:xfrm>
            <a:custGeom>
              <a:avLst/>
              <a:gdLst>
                <a:gd name="T0" fmla="*/ 0 w 24"/>
                <a:gd name="T1" fmla="*/ 38 h 38"/>
                <a:gd name="T2" fmla="*/ 15 w 24"/>
                <a:gd name="T3" fmla="*/ 19 h 38"/>
                <a:gd name="T4" fmla="*/ 24 w 24"/>
                <a:gd name="T5" fmla="*/ 0 h 38"/>
              </a:gdLst>
              <a:ahLst/>
              <a:cxnLst>
                <a:cxn ang="0">
                  <a:pos x="T0" y="T1"/>
                </a:cxn>
                <a:cxn ang="0">
                  <a:pos x="T2" y="T3"/>
                </a:cxn>
                <a:cxn ang="0">
                  <a:pos x="T4" y="T5"/>
                </a:cxn>
              </a:cxnLst>
              <a:rect l="0" t="0" r="r" b="b"/>
              <a:pathLst>
                <a:path w="24" h="38">
                  <a:moveTo>
                    <a:pt x="0" y="38"/>
                  </a:moveTo>
                  <a:lnTo>
                    <a:pt x="15" y="19"/>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87" name="Freeform 749"/>
            <p:cNvSpPr>
              <a:spLocks noChangeAspect="1"/>
            </p:cNvSpPr>
            <p:nvPr/>
          </p:nvSpPr>
          <p:spPr bwMode="auto">
            <a:xfrm>
              <a:off x="1696" y="626"/>
              <a:ext cx="18" cy="17"/>
            </a:xfrm>
            <a:custGeom>
              <a:avLst/>
              <a:gdLst>
                <a:gd name="T0" fmla="*/ 0 w 24"/>
                <a:gd name="T1" fmla="*/ 29 h 29"/>
                <a:gd name="T2" fmla="*/ 10 w 24"/>
                <a:gd name="T3" fmla="*/ 14 h 29"/>
                <a:gd name="T4" fmla="*/ 24 w 24"/>
                <a:gd name="T5" fmla="*/ 0 h 29"/>
              </a:gdLst>
              <a:ahLst/>
              <a:cxnLst>
                <a:cxn ang="0">
                  <a:pos x="T0" y="T1"/>
                </a:cxn>
                <a:cxn ang="0">
                  <a:pos x="T2" y="T3"/>
                </a:cxn>
                <a:cxn ang="0">
                  <a:pos x="T4" y="T5"/>
                </a:cxn>
              </a:cxnLst>
              <a:rect l="0" t="0" r="r" b="b"/>
              <a:pathLst>
                <a:path w="24" h="29">
                  <a:moveTo>
                    <a:pt x="0" y="29"/>
                  </a:moveTo>
                  <a:lnTo>
                    <a:pt x="10" y="1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88" name="Freeform 750"/>
            <p:cNvSpPr>
              <a:spLocks noChangeAspect="1"/>
            </p:cNvSpPr>
            <p:nvPr/>
          </p:nvSpPr>
          <p:spPr bwMode="auto">
            <a:xfrm>
              <a:off x="1714" y="610"/>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89" name="Line 751"/>
            <p:cNvSpPr>
              <a:spLocks noChangeAspect="1" noChangeShapeType="1"/>
            </p:cNvSpPr>
            <p:nvPr/>
          </p:nvSpPr>
          <p:spPr bwMode="auto">
            <a:xfrm flipV="1">
              <a:off x="1736"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90" name="Freeform 752"/>
            <p:cNvSpPr>
              <a:spLocks noChangeAspect="1"/>
            </p:cNvSpPr>
            <p:nvPr/>
          </p:nvSpPr>
          <p:spPr bwMode="auto">
            <a:xfrm>
              <a:off x="1754" y="591"/>
              <a:ext cx="22" cy="8"/>
            </a:xfrm>
            <a:custGeom>
              <a:avLst/>
              <a:gdLst>
                <a:gd name="T0" fmla="*/ 0 w 29"/>
                <a:gd name="T1" fmla="*/ 14 h 14"/>
                <a:gd name="T2" fmla="*/ 14 w 29"/>
                <a:gd name="T3" fmla="*/ 4 h 14"/>
                <a:gd name="T4" fmla="*/ 29 w 29"/>
                <a:gd name="T5" fmla="*/ 0 h 14"/>
              </a:gdLst>
              <a:ahLst/>
              <a:cxnLst>
                <a:cxn ang="0">
                  <a:pos x="T0" y="T1"/>
                </a:cxn>
                <a:cxn ang="0">
                  <a:pos x="T2" y="T3"/>
                </a:cxn>
                <a:cxn ang="0">
                  <a:pos x="T4" y="T5"/>
                </a:cxn>
              </a:cxnLst>
              <a:rect l="0" t="0" r="r" b="b"/>
              <a:pathLst>
                <a:path w="29" h="14">
                  <a:moveTo>
                    <a:pt x="0" y="14"/>
                  </a:moveTo>
                  <a:lnTo>
                    <a:pt x="14" y="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91" name="Freeform 753"/>
            <p:cNvSpPr>
              <a:spLocks noChangeAspect="1"/>
            </p:cNvSpPr>
            <p:nvPr/>
          </p:nvSpPr>
          <p:spPr bwMode="auto">
            <a:xfrm>
              <a:off x="1776" y="586"/>
              <a:ext cx="18" cy="5"/>
            </a:xfrm>
            <a:custGeom>
              <a:avLst/>
              <a:gdLst>
                <a:gd name="T0" fmla="*/ 0 w 24"/>
                <a:gd name="T1" fmla="*/ 10 h 10"/>
                <a:gd name="T2" fmla="*/ 14 w 24"/>
                <a:gd name="T3" fmla="*/ 5 h 10"/>
                <a:gd name="T4" fmla="*/ 24 w 24"/>
                <a:gd name="T5" fmla="*/ 0 h 10"/>
              </a:gdLst>
              <a:ahLst/>
              <a:cxnLst>
                <a:cxn ang="0">
                  <a:pos x="T0" y="T1"/>
                </a:cxn>
                <a:cxn ang="0">
                  <a:pos x="T2" y="T3"/>
                </a:cxn>
                <a:cxn ang="0">
                  <a:pos x="T4" y="T5"/>
                </a:cxn>
              </a:cxnLst>
              <a:rect l="0" t="0" r="r" b="b"/>
              <a:pathLst>
                <a:path w="24" h="10">
                  <a:moveTo>
                    <a:pt x="0" y="10"/>
                  </a:moveTo>
                  <a:lnTo>
                    <a:pt x="14" y="5"/>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92" name="Freeform 754"/>
            <p:cNvSpPr>
              <a:spLocks noChangeAspect="1"/>
            </p:cNvSpPr>
            <p:nvPr/>
          </p:nvSpPr>
          <p:spPr bwMode="auto">
            <a:xfrm>
              <a:off x="1794" y="586"/>
              <a:ext cx="18" cy="0"/>
            </a:xfrm>
            <a:custGeom>
              <a:avLst/>
              <a:gdLst>
                <a:gd name="T0" fmla="*/ 0 w 24"/>
                <a:gd name="T1" fmla="*/ 9 w 24"/>
                <a:gd name="T2" fmla="*/ 24 w 24"/>
              </a:gdLst>
              <a:ahLst/>
              <a:cxnLst>
                <a:cxn ang="0">
                  <a:pos x="T0" y="0"/>
                </a:cxn>
                <a:cxn ang="0">
                  <a:pos x="T1" y="0"/>
                </a:cxn>
                <a:cxn ang="0">
                  <a:pos x="T2" y="0"/>
                </a:cxn>
              </a:cxnLst>
              <a:rect l="0" t="0" r="r" b="b"/>
              <a:pathLst>
                <a:path w="24">
                  <a:moveTo>
                    <a:pt x="0" y="0"/>
                  </a:moveTo>
                  <a:lnTo>
                    <a:pt x="9"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93" name="Freeform 755"/>
            <p:cNvSpPr>
              <a:spLocks noChangeAspect="1"/>
            </p:cNvSpPr>
            <p:nvPr/>
          </p:nvSpPr>
          <p:spPr bwMode="auto">
            <a:xfrm>
              <a:off x="1812" y="586"/>
              <a:ext cx="21" cy="0"/>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94" name="Freeform 756"/>
            <p:cNvSpPr>
              <a:spLocks noChangeAspect="1"/>
            </p:cNvSpPr>
            <p:nvPr/>
          </p:nvSpPr>
          <p:spPr bwMode="auto">
            <a:xfrm>
              <a:off x="1833" y="586"/>
              <a:ext cx="18" cy="5"/>
            </a:xfrm>
            <a:custGeom>
              <a:avLst/>
              <a:gdLst>
                <a:gd name="T0" fmla="*/ 0 w 24"/>
                <a:gd name="T1" fmla="*/ 0 h 10"/>
                <a:gd name="T2" fmla="*/ 10 w 24"/>
                <a:gd name="T3" fmla="*/ 5 h 10"/>
                <a:gd name="T4" fmla="*/ 24 w 24"/>
                <a:gd name="T5" fmla="*/ 10 h 10"/>
              </a:gdLst>
              <a:ahLst/>
              <a:cxnLst>
                <a:cxn ang="0">
                  <a:pos x="T0" y="T1"/>
                </a:cxn>
                <a:cxn ang="0">
                  <a:pos x="T2" y="T3"/>
                </a:cxn>
                <a:cxn ang="0">
                  <a:pos x="T4" y="T5"/>
                </a:cxn>
              </a:cxnLst>
              <a:rect l="0" t="0" r="r" b="b"/>
              <a:pathLst>
                <a:path w="24" h="10">
                  <a:moveTo>
                    <a:pt x="0" y="0"/>
                  </a:moveTo>
                  <a:lnTo>
                    <a:pt x="10" y="5"/>
                  </a:lnTo>
                  <a:lnTo>
                    <a:pt x="24"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95" name="Freeform 757"/>
            <p:cNvSpPr>
              <a:spLocks noChangeAspect="1"/>
            </p:cNvSpPr>
            <p:nvPr/>
          </p:nvSpPr>
          <p:spPr bwMode="auto">
            <a:xfrm>
              <a:off x="1851" y="591"/>
              <a:ext cx="22" cy="8"/>
            </a:xfrm>
            <a:custGeom>
              <a:avLst/>
              <a:gdLst>
                <a:gd name="T0" fmla="*/ 0 w 29"/>
                <a:gd name="T1" fmla="*/ 0 h 14"/>
                <a:gd name="T2" fmla="*/ 15 w 29"/>
                <a:gd name="T3" fmla="*/ 4 h 14"/>
                <a:gd name="T4" fmla="*/ 29 w 29"/>
                <a:gd name="T5" fmla="*/ 14 h 14"/>
              </a:gdLst>
              <a:ahLst/>
              <a:cxnLst>
                <a:cxn ang="0">
                  <a:pos x="T0" y="T1"/>
                </a:cxn>
                <a:cxn ang="0">
                  <a:pos x="T2" y="T3"/>
                </a:cxn>
                <a:cxn ang="0">
                  <a:pos x="T4" y="T5"/>
                </a:cxn>
              </a:cxnLst>
              <a:rect l="0" t="0" r="r" b="b"/>
              <a:pathLst>
                <a:path w="29" h="14">
                  <a:moveTo>
                    <a:pt x="0" y="0"/>
                  </a:moveTo>
                  <a:lnTo>
                    <a:pt x="15" y="4"/>
                  </a:lnTo>
                  <a:lnTo>
                    <a:pt x="29" y="1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96" name="Line 758"/>
            <p:cNvSpPr>
              <a:spLocks noChangeAspect="1" noChangeShapeType="1"/>
            </p:cNvSpPr>
            <p:nvPr/>
          </p:nvSpPr>
          <p:spPr bwMode="auto">
            <a:xfrm>
              <a:off x="1873"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97" name="Freeform 759"/>
            <p:cNvSpPr>
              <a:spLocks noChangeAspect="1"/>
            </p:cNvSpPr>
            <p:nvPr/>
          </p:nvSpPr>
          <p:spPr bwMode="auto">
            <a:xfrm>
              <a:off x="1891" y="610"/>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98" name="Freeform 760"/>
            <p:cNvSpPr>
              <a:spLocks noChangeAspect="1"/>
            </p:cNvSpPr>
            <p:nvPr/>
          </p:nvSpPr>
          <p:spPr bwMode="auto">
            <a:xfrm>
              <a:off x="1913" y="626"/>
              <a:ext cx="18" cy="17"/>
            </a:xfrm>
            <a:custGeom>
              <a:avLst/>
              <a:gdLst>
                <a:gd name="T0" fmla="*/ 0 w 24"/>
                <a:gd name="T1" fmla="*/ 0 h 29"/>
                <a:gd name="T2" fmla="*/ 14 w 24"/>
                <a:gd name="T3" fmla="*/ 14 h 29"/>
                <a:gd name="T4" fmla="*/ 24 w 24"/>
                <a:gd name="T5" fmla="*/ 29 h 29"/>
              </a:gdLst>
              <a:ahLst/>
              <a:cxnLst>
                <a:cxn ang="0">
                  <a:pos x="T0" y="T1"/>
                </a:cxn>
                <a:cxn ang="0">
                  <a:pos x="T2" y="T3"/>
                </a:cxn>
                <a:cxn ang="0">
                  <a:pos x="T4" y="T5"/>
                </a:cxn>
              </a:cxnLst>
              <a:rect l="0" t="0" r="r" b="b"/>
              <a:pathLst>
                <a:path w="24" h="29">
                  <a:moveTo>
                    <a:pt x="0" y="0"/>
                  </a:moveTo>
                  <a:lnTo>
                    <a:pt x="14" y="14"/>
                  </a:lnTo>
                  <a:lnTo>
                    <a:pt x="24"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99" name="Freeform 761"/>
            <p:cNvSpPr>
              <a:spLocks noChangeAspect="1"/>
            </p:cNvSpPr>
            <p:nvPr/>
          </p:nvSpPr>
          <p:spPr bwMode="auto">
            <a:xfrm>
              <a:off x="1931" y="643"/>
              <a:ext cx="18" cy="21"/>
            </a:xfrm>
            <a:custGeom>
              <a:avLst/>
              <a:gdLst>
                <a:gd name="T0" fmla="*/ 0 w 24"/>
                <a:gd name="T1" fmla="*/ 0 h 38"/>
                <a:gd name="T2" fmla="*/ 9 w 24"/>
                <a:gd name="T3" fmla="*/ 19 h 38"/>
                <a:gd name="T4" fmla="*/ 24 w 24"/>
                <a:gd name="T5" fmla="*/ 38 h 38"/>
              </a:gdLst>
              <a:ahLst/>
              <a:cxnLst>
                <a:cxn ang="0">
                  <a:pos x="T0" y="T1"/>
                </a:cxn>
                <a:cxn ang="0">
                  <a:pos x="T2" y="T3"/>
                </a:cxn>
                <a:cxn ang="0">
                  <a:pos x="T4" y="T5"/>
                </a:cxn>
              </a:cxnLst>
              <a:rect l="0" t="0" r="r" b="b"/>
              <a:pathLst>
                <a:path w="24" h="38">
                  <a:moveTo>
                    <a:pt x="0" y="0"/>
                  </a:moveTo>
                  <a:lnTo>
                    <a:pt x="9" y="19"/>
                  </a:lnTo>
                  <a:lnTo>
                    <a:pt x="24" y="3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00" name="Freeform 762"/>
            <p:cNvSpPr>
              <a:spLocks noChangeAspect="1"/>
            </p:cNvSpPr>
            <p:nvPr/>
          </p:nvSpPr>
          <p:spPr bwMode="auto">
            <a:xfrm>
              <a:off x="1949" y="664"/>
              <a:ext cx="21" cy="22"/>
            </a:xfrm>
            <a:custGeom>
              <a:avLst/>
              <a:gdLst>
                <a:gd name="T0" fmla="*/ 0 w 29"/>
                <a:gd name="T1" fmla="*/ 0 h 39"/>
                <a:gd name="T2" fmla="*/ 14 w 29"/>
                <a:gd name="T3" fmla="*/ 19 h 39"/>
                <a:gd name="T4" fmla="*/ 29 w 29"/>
                <a:gd name="T5" fmla="*/ 39 h 39"/>
              </a:gdLst>
              <a:ahLst/>
              <a:cxnLst>
                <a:cxn ang="0">
                  <a:pos x="T0" y="T1"/>
                </a:cxn>
                <a:cxn ang="0">
                  <a:pos x="T2" y="T3"/>
                </a:cxn>
                <a:cxn ang="0">
                  <a:pos x="T4" y="T5"/>
                </a:cxn>
              </a:cxnLst>
              <a:rect l="0" t="0" r="r" b="b"/>
              <a:pathLst>
                <a:path w="29" h="39">
                  <a:moveTo>
                    <a:pt x="0" y="0"/>
                  </a:moveTo>
                  <a:lnTo>
                    <a:pt x="14" y="19"/>
                  </a:lnTo>
                  <a:lnTo>
                    <a:pt x="29" y="3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01" name="Freeform 763"/>
            <p:cNvSpPr>
              <a:spLocks noChangeAspect="1"/>
            </p:cNvSpPr>
            <p:nvPr/>
          </p:nvSpPr>
          <p:spPr bwMode="auto">
            <a:xfrm>
              <a:off x="1970" y="686"/>
              <a:ext cx="18" cy="26"/>
            </a:xfrm>
            <a:custGeom>
              <a:avLst/>
              <a:gdLst>
                <a:gd name="T0" fmla="*/ 0 w 24"/>
                <a:gd name="T1" fmla="*/ 0 h 47"/>
                <a:gd name="T2" fmla="*/ 9 w 24"/>
                <a:gd name="T3" fmla="*/ 24 h 47"/>
                <a:gd name="T4" fmla="*/ 24 w 24"/>
                <a:gd name="T5" fmla="*/ 47 h 47"/>
              </a:gdLst>
              <a:ahLst/>
              <a:cxnLst>
                <a:cxn ang="0">
                  <a:pos x="T0" y="T1"/>
                </a:cxn>
                <a:cxn ang="0">
                  <a:pos x="T2" y="T3"/>
                </a:cxn>
                <a:cxn ang="0">
                  <a:pos x="T4" y="T5"/>
                </a:cxn>
              </a:cxnLst>
              <a:rect l="0" t="0" r="r" b="b"/>
              <a:pathLst>
                <a:path w="24" h="47">
                  <a:moveTo>
                    <a:pt x="0" y="0"/>
                  </a:moveTo>
                  <a:lnTo>
                    <a:pt x="9" y="24"/>
                  </a:lnTo>
                  <a:lnTo>
                    <a:pt x="24" y="4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02" name="Freeform 764"/>
            <p:cNvSpPr>
              <a:spLocks noChangeAspect="1"/>
            </p:cNvSpPr>
            <p:nvPr/>
          </p:nvSpPr>
          <p:spPr bwMode="auto">
            <a:xfrm>
              <a:off x="1988" y="712"/>
              <a:ext cx="21" cy="27"/>
            </a:xfrm>
            <a:custGeom>
              <a:avLst/>
              <a:gdLst>
                <a:gd name="T0" fmla="*/ 0 w 28"/>
                <a:gd name="T1" fmla="*/ 0 h 48"/>
                <a:gd name="T2" fmla="*/ 14 w 28"/>
                <a:gd name="T3" fmla="*/ 24 h 48"/>
                <a:gd name="T4" fmla="*/ 28 w 28"/>
                <a:gd name="T5" fmla="*/ 48 h 48"/>
              </a:gdLst>
              <a:ahLst/>
              <a:cxnLst>
                <a:cxn ang="0">
                  <a:pos x="T0" y="T1"/>
                </a:cxn>
                <a:cxn ang="0">
                  <a:pos x="T2" y="T3"/>
                </a:cxn>
                <a:cxn ang="0">
                  <a:pos x="T4" y="T5"/>
                </a:cxn>
              </a:cxnLst>
              <a:rect l="0" t="0" r="r" b="b"/>
              <a:pathLst>
                <a:path w="28" h="48">
                  <a:moveTo>
                    <a:pt x="0" y="0"/>
                  </a:moveTo>
                  <a:lnTo>
                    <a:pt x="14" y="24"/>
                  </a:lnTo>
                  <a:lnTo>
                    <a:pt x="28"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03" name="Line 765"/>
            <p:cNvSpPr>
              <a:spLocks noChangeAspect="1" noChangeShapeType="1"/>
            </p:cNvSpPr>
            <p:nvPr/>
          </p:nvSpPr>
          <p:spPr bwMode="auto">
            <a:xfrm>
              <a:off x="2009"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04" name="Freeform 766"/>
            <p:cNvSpPr>
              <a:spLocks noChangeAspect="1"/>
            </p:cNvSpPr>
            <p:nvPr/>
          </p:nvSpPr>
          <p:spPr bwMode="auto">
            <a:xfrm>
              <a:off x="2027" y="769"/>
              <a:ext cx="22" cy="33"/>
            </a:xfrm>
            <a:custGeom>
              <a:avLst/>
              <a:gdLst>
                <a:gd name="T0" fmla="*/ 0 w 29"/>
                <a:gd name="T1" fmla="*/ 0 h 58"/>
                <a:gd name="T2" fmla="*/ 15 w 29"/>
                <a:gd name="T3" fmla="*/ 29 h 58"/>
                <a:gd name="T4" fmla="*/ 29 w 29"/>
                <a:gd name="T5" fmla="*/ 58 h 58"/>
              </a:gdLst>
              <a:ahLst/>
              <a:cxnLst>
                <a:cxn ang="0">
                  <a:pos x="T0" y="T1"/>
                </a:cxn>
                <a:cxn ang="0">
                  <a:pos x="T2" y="T3"/>
                </a:cxn>
                <a:cxn ang="0">
                  <a:pos x="T4" y="T5"/>
                </a:cxn>
              </a:cxnLst>
              <a:rect l="0" t="0" r="r" b="b"/>
              <a:pathLst>
                <a:path w="29" h="58">
                  <a:moveTo>
                    <a:pt x="0" y="0"/>
                  </a:moveTo>
                  <a:lnTo>
                    <a:pt x="15"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05" name="Line 767"/>
            <p:cNvSpPr>
              <a:spLocks noChangeAspect="1" noChangeShapeType="1"/>
            </p:cNvSpPr>
            <p:nvPr/>
          </p:nvSpPr>
          <p:spPr bwMode="auto">
            <a:xfrm>
              <a:off x="2049"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06" name="Line 768"/>
            <p:cNvSpPr>
              <a:spLocks noChangeAspect="1" noChangeShapeType="1"/>
            </p:cNvSpPr>
            <p:nvPr/>
          </p:nvSpPr>
          <p:spPr bwMode="auto">
            <a:xfrm>
              <a:off x="2067"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07" name="Freeform 769"/>
            <p:cNvSpPr>
              <a:spLocks noChangeAspect="1"/>
            </p:cNvSpPr>
            <p:nvPr/>
          </p:nvSpPr>
          <p:spPr bwMode="auto">
            <a:xfrm>
              <a:off x="2085" y="872"/>
              <a:ext cx="22" cy="35"/>
            </a:xfrm>
            <a:custGeom>
              <a:avLst/>
              <a:gdLst>
                <a:gd name="T0" fmla="*/ 0 w 29"/>
                <a:gd name="T1" fmla="*/ 0 h 62"/>
                <a:gd name="T2" fmla="*/ 15 w 29"/>
                <a:gd name="T3" fmla="*/ 28 h 62"/>
                <a:gd name="T4" fmla="*/ 29 w 29"/>
                <a:gd name="T5" fmla="*/ 62 h 62"/>
              </a:gdLst>
              <a:ahLst/>
              <a:cxnLst>
                <a:cxn ang="0">
                  <a:pos x="T0" y="T1"/>
                </a:cxn>
                <a:cxn ang="0">
                  <a:pos x="T2" y="T3"/>
                </a:cxn>
                <a:cxn ang="0">
                  <a:pos x="T4" y="T5"/>
                </a:cxn>
              </a:cxnLst>
              <a:rect l="0" t="0" r="r" b="b"/>
              <a:pathLst>
                <a:path w="29" h="62">
                  <a:moveTo>
                    <a:pt x="0" y="0"/>
                  </a:moveTo>
                  <a:lnTo>
                    <a:pt x="15" y="28"/>
                  </a:lnTo>
                  <a:lnTo>
                    <a:pt x="29" y="6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08" name="Line 770"/>
            <p:cNvSpPr>
              <a:spLocks noChangeAspect="1" noChangeShapeType="1"/>
            </p:cNvSpPr>
            <p:nvPr/>
          </p:nvSpPr>
          <p:spPr bwMode="auto">
            <a:xfrm>
              <a:off x="2107"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09" name="Freeform 771"/>
            <p:cNvSpPr>
              <a:spLocks noChangeAspect="1"/>
            </p:cNvSpPr>
            <p:nvPr/>
          </p:nvSpPr>
          <p:spPr bwMode="auto">
            <a:xfrm>
              <a:off x="2125" y="945"/>
              <a:ext cx="22" cy="40"/>
            </a:xfrm>
            <a:custGeom>
              <a:avLst/>
              <a:gdLst>
                <a:gd name="T0" fmla="*/ 0 w 29"/>
                <a:gd name="T1" fmla="*/ 0 h 72"/>
                <a:gd name="T2" fmla="*/ 14 w 29"/>
                <a:gd name="T3" fmla="*/ 34 h 72"/>
                <a:gd name="T4" fmla="*/ 29 w 29"/>
                <a:gd name="T5" fmla="*/ 72 h 72"/>
              </a:gdLst>
              <a:ahLst/>
              <a:cxnLst>
                <a:cxn ang="0">
                  <a:pos x="T0" y="T1"/>
                </a:cxn>
                <a:cxn ang="0">
                  <a:pos x="T2" y="T3"/>
                </a:cxn>
                <a:cxn ang="0">
                  <a:pos x="T4" y="T5"/>
                </a:cxn>
              </a:cxnLst>
              <a:rect l="0" t="0" r="r" b="b"/>
              <a:pathLst>
                <a:path w="29" h="72">
                  <a:moveTo>
                    <a:pt x="0" y="0"/>
                  </a:moveTo>
                  <a:lnTo>
                    <a:pt x="14" y="34"/>
                  </a:lnTo>
                  <a:lnTo>
                    <a:pt x="29"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10" name="Line 772"/>
            <p:cNvSpPr>
              <a:spLocks noChangeAspect="1" noChangeShapeType="1"/>
            </p:cNvSpPr>
            <p:nvPr/>
          </p:nvSpPr>
          <p:spPr bwMode="auto">
            <a:xfrm>
              <a:off x="2147"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11" name="Line 773"/>
            <p:cNvSpPr>
              <a:spLocks noChangeAspect="1" noChangeShapeType="1"/>
            </p:cNvSpPr>
            <p:nvPr/>
          </p:nvSpPr>
          <p:spPr bwMode="auto">
            <a:xfrm>
              <a:off x="2165"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12" name="Freeform 774"/>
            <p:cNvSpPr>
              <a:spLocks noChangeAspect="1"/>
            </p:cNvSpPr>
            <p:nvPr/>
          </p:nvSpPr>
          <p:spPr bwMode="auto">
            <a:xfrm>
              <a:off x="2183" y="1063"/>
              <a:ext cx="21" cy="41"/>
            </a:xfrm>
            <a:custGeom>
              <a:avLst/>
              <a:gdLst>
                <a:gd name="T0" fmla="*/ 0 w 28"/>
                <a:gd name="T1" fmla="*/ 0 h 72"/>
                <a:gd name="T2" fmla="*/ 14 w 28"/>
                <a:gd name="T3" fmla="*/ 34 h 72"/>
                <a:gd name="T4" fmla="*/ 28 w 28"/>
                <a:gd name="T5" fmla="*/ 72 h 72"/>
              </a:gdLst>
              <a:ahLst/>
              <a:cxnLst>
                <a:cxn ang="0">
                  <a:pos x="T0" y="T1"/>
                </a:cxn>
                <a:cxn ang="0">
                  <a:pos x="T2" y="T3"/>
                </a:cxn>
                <a:cxn ang="0">
                  <a:pos x="T4" y="T5"/>
                </a:cxn>
              </a:cxnLst>
              <a:rect l="0" t="0" r="r" b="b"/>
              <a:pathLst>
                <a:path w="28" h="72">
                  <a:moveTo>
                    <a:pt x="0" y="0"/>
                  </a:moveTo>
                  <a:lnTo>
                    <a:pt x="14" y="34"/>
                  </a:lnTo>
                  <a:lnTo>
                    <a:pt x="28"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13" name="Line 775"/>
            <p:cNvSpPr>
              <a:spLocks noChangeAspect="1" noChangeShapeType="1"/>
            </p:cNvSpPr>
            <p:nvPr/>
          </p:nvSpPr>
          <p:spPr bwMode="auto">
            <a:xfrm>
              <a:off x="2204"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14" name="Freeform 776"/>
            <p:cNvSpPr>
              <a:spLocks noChangeAspect="1"/>
            </p:cNvSpPr>
            <p:nvPr/>
          </p:nvSpPr>
          <p:spPr bwMode="auto">
            <a:xfrm>
              <a:off x="2222" y="1144"/>
              <a:ext cx="22"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15" name="Freeform 777"/>
            <p:cNvSpPr>
              <a:spLocks noChangeAspect="1"/>
            </p:cNvSpPr>
            <p:nvPr/>
          </p:nvSpPr>
          <p:spPr bwMode="auto">
            <a:xfrm>
              <a:off x="2244" y="1182"/>
              <a:ext cx="18" cy="40"/>
            </a:xfrm>
            <a:custGeom>
              <a:avLst/>
              <a:gdLst>
                <a:gd name="T0" fmla="*/ 0 w 24"/>
                <a:gd name="T1" fmla="*/ 0 h 72"/>
                <a:gd name="T2" fmla="*/ 10 w 24"/>
                <a:gd name="T3" fmla="*/ 34 h 72"/>
                <a:gd name="T4" fmla="*/ 24 w 24"/>
                <a:gd name="T5" fmla="*/ 72 h 72"/>
              </a:gdLst>
              <a:ahLst/>
              <a:cxnLst>
                <a:cxn ang="0">
                  <a:pos x="T0" y="T1"/>
                </a:cxn>
                <a:cxn ang="0">
                  <a:pos x="T2" y="T3"/>
                </a:cxn>
                <a:cxn ang="0">
                  <a:pos x="T4" y="T5"/>
                </a:cxn>
              </a:cxnLst>
              <a:rect l="0" t="0" r="r" b="b"/>
              <a:pathLst>
                <a:path w="24" h="72">
                  <a:moveTo>
                    <a:pt x="0" y="0"/>
                  </a:moveTo>
                  <a:lnTo>
                    <a:pt x="10" y="34"/>
                  </a:lnTo>
                  <a:lnTo>
                    <a:pt x="24"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16" name="Freeform 778"/>
            <p:cNvSpPr>
              <a:spLocks noChangeAspect="1"/>
            </p:cNvSpPr>
            <p:nvPr/>
          </p:nvSpPr>
          <p:spPr bwMode="auto">
            <a:xfrm>
              <a:off x="2262" y="1222"/>
              <a:ext cx="21"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17" name="Line 779"/>
            <p:cNvSpPr>
              <a:spLocks noChangeAspect="1" noChangeShapeType="1"/>
            </p:cNvSpPr>
            <p:nvPr/>
          </p:nvSpPr>
          <p:spPr bwMode="auto">
            <a:xfrm>
              <a:off x="2283"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18" name="Line 780"/>
            <p:cNvSpPr>
              <a:spLocks noChangeAspect="1" noChangeShapeType="1"/>
            </p:cNvSpPr>
            <p:nvPr/>
          </p:nvSpPr>
          <p:spPr bwMode="auto">
            <a:xfrm>
              <a:off x="2301"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19" name="Freeform 781"/>
            <p:cNvSpPr>
              <a:spLocks noChangeAspect="1"/>
            </p:cNvSpPr>
            <p:nvPr/>
          </p:nvSpPr>
          <p:spPr bwMode="auto">
            <a:xfrm>
              <a:off x="2319" y="1336"/>
              <a:ext cx="22" cy="38"/>
            </a:xfrm>
            <a:custGeom>
              <a:avLst/>
              <a:gdLst>
                <a:gd name="T0" fmla="*/ 0 w 29"/>
                <a:gd name="T1" fmla="*/ 0 h 67"/>
                <a:gd name="T2" fmla="*/ 14 w 29"/>
                <a:gd name="T3" fmla="*/ 33 h 67"/>
                <a:gd name="T4" fmla="*/ 29 w 29"/>
                <a:gd name="T5" fmla="*/ 67 h 67"/>
              </a:gdLst>
              <a:ahLst/>
              <a:cxnLst>
                <a:cxn ang="0">
                  <a:pos x="T0" y="T1"/>
                </a:cxn>
                <a:cxn ang="0">
                  <a:pos x="T2" y="T3"/>
                </a:cxn>
                <a:cxn ang="0">
                  <a:pos x="T4" y="T5"/>
                </a:cxn>
              </a:cxnLst>
              <a:rect l="0" t="0" r="r" b="b"/>
              <a:pathLst>
                <a:path w="29" h="67">
                  <a:moveTo>
                    <a:pt x="0" y="0"/>
                  </a:moveTo>
                  <a:lnTo>
                    <a:pt x="14" y="33"/>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20" name="Line 782"/>
            <p:cNvSpPr>
              <a:spLocks noChangeAspect="1" noChangeShapeType="1"/>
            </p:cNvSpPr>
            <p:nvPr/>
          </p:nvSpPr>
          <p:spPr bwMode="auto">
            <a:xfrm>
              <a:off x="2341"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21" name="Freeform 783"/>
            <p:cNvSpPr>
              <a:spLocks noChangeAspect="1"/>
            </p:cNvSpPr>
            <p:nvPr/>
          </p:nvSpPr>
          <p:spPr bwMode="auto">
            <a:xfrm>
              <a:off x="2359" y="1409"/>
              <a:ext cx="22" cy="32"/>
            </a:xfrm>
            <a:custGeom>
              <a:avLst/>
              <a:gdLst>
                <a:gd name="T0" fmla="*/ 0 w 29"/>
                <a:gd name="T1" fmla="*/ 0 h 58"/>
                <a:gd name="T2" fmla="*/ 14 w 29"/>
                <a:gd name="T3" fmla="*/ 29 h 58"/>
                <a:gd name="T4" fmla="*/ 29 w 29"/>
                <a:gd name="T5" fmla="*/ 58 h 58"/>
              </a:gdLst>
              <a:ahLst/>
              <a:cxnLst>
                <a:cxn ang="0">
                  <a:pos x="T0" y="T1"/>
                </a:cxn>
                <a:cxn ang="0">
                  <a:pos x="T2" y="T3"/>
                </a:cxn>
                <a:cxn ang="0">
                  <a:pos x="T4" y="T5"/>
                </a:cxn>
              </a:cxnLst>
              <a:rect l="0" t="0" r="r" b="b"/>
              <a:pathLst>
                <a:path w="29" h="58">
                  <a:moveTo>
                    <a:pt x="0" y="0"/>
                  </a:moveTo>
                  <a:lnTo>
                    <a:pt x="14"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22" name="Line 784"/>
            <p:cNvSpPr>
              <a:spLocks noChangeAspect="1" noChangeShapeType="1"/>
            </p:cNvSpPr>
            <p:nvPr/>
          </p:nvSpPr>
          <p:spPr bwMode="auto">
            <a:xfrm>
              <a:off x="2381"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23" name="Line 785"/>
            <p:cNvSpPr>
              <a:spLocks noChangeAspect="1" noChangeShapeType="1"/>
            </p:cNvSpPr>
            <p:nvPr/>
          </p:nvSpPr>
          <p:spPr bwMode="auto">
            <a:xfrm>
              <a:off x="2399"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24" name="Freeform 786"/>
            <p:cNvSpPr>
              <a:spLocks noChangeAspect="1"/>
            </p:cNvSpPr>
            <p:nvPr/>
          </p:nvSpPr>
          <p:spPr bwMode="auto">
            <a:xfrm>
              <a:off x="2416" y="1506"/>
              <a:ext cx="22" cy="30"/>
            </a:xfrm>
            <a:custGeom>
              <a:avLst/>
              <a:gdLst>
                <a:gd name="T0" fmla="*/ 0 w 29"/>
                <a:gd name="T1" fmla="*/ 0 h 53"/>
                <a:gd name="T2" fmla="*/ 15 w 29"/>
                <a:gd name="T3" fmla="*/ 29 h 53"/>
                <a:gd name="T4" fmla="*/ 29 w 29"/>
                <a:gd name="T5" fmla="*/ 53 h 53"/>
              </a:gdLst>
              <a:ahLst/>
              <a:cxnLst>
                <a:cxn ang="0">
                  <a:pos x="T0" y="T1"/>
                </a:cxn>
                <a:cxn ang="0">
                  <a:pos x="T2" y="T3"/>
                </a:cxn>
                <a:cxn ang="0">
                  <a:pos x="T4" y="T5"/>
                </a:cxn>
              </a:cxnLst>
              <a:rect l="0" t="0" r="r" b="b"/>
              <a:pathLst>
                <a:path w="29" h="53">
                  <a:moveTo>
                    <a:pt x="0" y="0"/>
                  </a:moveTo>
                  <a:lnTo>
                    <a:pt x="15" y="29"/>
                  </a:lnTo>
                  <a:lnTo>
                    <a:pt x="29" y="5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25" name="Line 787"/>
            <p:cNvSpPr>
              <a:spLocks noChangeAspect="1" noChangeShapeType="1"/>
            </p:cNvSpPr>
            <p:nvPr/>
          </p:nvSpPr>
          <p:spPr bwMode="auto">
            <a:xfrm>
              <a:off x="2438"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26" name="Freeform 788"/>
            <p:cNvSpPr>
              <a:spLocks noChangeAspect="1"/>
            </p:cNvSpPr>
            <p:nvPr/>
          </p:nvSpPr>
          <p:spPr bwMode="auto">
            <a:xfrm>
              <a:off x="2456" y="1566"/>
              <a:ext cx="22" cy="27"/>
            </a:xfrm>
            <a:custGeom>
              <a:avLst/>
              <a:gdLst>
                <a:gd name="T0" fmla="*/ 0 w 29"/>
                <a:gd name="T1" fmla="*/ 0 h 48"/>
                <a:gd name="T2" fmla="*/ 15 w 29"/>
                <a:gd name="T3" fmla="*/ 24 h 48"/>
                <a:gd name="T4" fmla="*/ 29 w 29"/>
                <a:gd name="T5" fmla="*/ 48 h 48"/>
              </a:gdLst>
              <a:ahLst/>
              <a:cxnLst>
                <a:cxn ang="0">
                  <a:pos x="T0" y="T1"/>
                </a:cxn>
                <a:cxn ang="0">
                  <a:pos x="T2" y="T3"/>
                </a:cxn>
                <a:cxn ang="0">
                  <a:pos x="T4" y="T5"/>
                </a:cxn>
              </a:cxnLst>
              <a:rect l="0" t="0" r="r" b="b"/>
              <a:pathLst>
                <a:path w="29" h="48">
                  <a:moveTo>
                    <a:pt x="0" y="0"/>
                  </a:moveTo>
                  <a:lnTo>
                    <a:pt x="15" y="24"/>
                  </a:lnTo>
                  <a:lnTo>
                    <a:pt x="29"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27" name="Line 789"/>
            <p:cNvSpPr>
              <a:spLocks noChangeAspect="1" noChangeShapeType="1"/>
            </p:cNvSpPr>
            <p:nvPr/>
          </p:nvSpPr>
          <p:spPr bwMode="auto">
            <a:xfrm>
              <a:off x="2478"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28" name="Freeform 790"/>
            <p:cNvSpPr>
              <a:spLocks noChangeAspect="1"/>
            </p:cNvSpPr>
            <p:nvPr/>
          </p:nvSpPr>
          <p:spPr bwMode="auto">
            <a:xfrm>
              <a:off x="2496" y="1617"/>
              <a:ext cx="22" cy="24"/>
            </a:xfrm>
            <a:custGeom>
              <a:avLst/>
              <a:gdLst>
                <a:gd name="T0" fmla="*/ 0 w 29"/>
                <a:gd name="T1" fmla="*/ 0 h 43"/>
                <a:gd name="T2" fmla="*/ 14 w 29"/>
                <a:gd name="T3" fmla="*/ 19 h 43"/>
                <a:gd name="T4" fmla="*/ 29 w 29"/>
                <a:gd name="T5" fmla="*/ 43 h 43"/>
              </a:gdLst>
              <a:ahLst/>
              <a:cxnLst>
                <a:cxn ang="0">
                  <a:pos x="T0" y="T1"/>
                </a:cxn>
                <a:cxn ang="0">
                  <a:pos x="T2" y="T3"/>
                </a:cxn>
                <a:cxn ang="0">
                  <a:pos x="T4" y="T5"/>
                </a:cxn>
              </a:cxnLst>
              <a:rect l="0" t="0" r="r" b="b"/>
              <a:pathLst>
                <a:path w="29" h="43">
                  <a:moveTo>
                    <a:pt x="0" y="0"/>
                  </a:moveTo>
                  <a:lnTo>
                    <a:pt x="14" y="19"/>
                  </a:lnTo>
                  <a:lnTo>
                    <a:pt x="29" y="4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29" name="Line 791"/>
            <p:cNvSpPr>
              <a:spLocks noChangeAspect="1" noChangeShapeType="1"/>
            </p:cNvSpPr>
            <p:nvPr/>
          </p:nvSpPr>
          <p:spPr bwMode="auto">
            <a:xfrm>
              <a:off x="2518"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30" name="Line 792"/>
            <p:cNvSpPr>
              <a:spLocks noChangeAspect="1" noChangeShapeType="1"/>
            </p:cNvSpPr>
            <p:nvPr/>
          </p:nvSpPr>
          <p:spPr bwMode="auto">
            <a:xfrm>
              <a:off x="2536"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31" name="Freeform 793"/>
            <p:cNvSpPr>
              <a:spLocks noChangeAspect="1"/>
            </p:cNvSpPr>
            <p:nvPr/>
          </p:nvSpPr>
          <p:spPr bwMode="auto">
            <a:xfrm>
              <a:off x="2554" y="1686"/>
              <a:ext cx="21" cy="20"/>
            </a:xfrm>
            <a:custGeom>
              <a:avLst/>
              <a:gdLst>
                <a:gd name="T0" fmla="*/ 0 w 29"/>
                <a:gd name="T1" fmla="*/ 0 h 34"/>
                <a:gd name="T2" fmla="*/ 14 w 29"/>
                <a:gd name="T3" fmla="*/ 20 h 34"/>
                <a:gd name="T4" fmla="*/ 29 w 29"/>
                <a:gd name="T5" fmla="*/ 34 h 34"/>
              </a:gdLst>
              <a:ahLst/>
              <a:cxnLst>
                <a:cxn ang="0">
                  <a:pos x="T0" y="T1"/>
                </a:cxn>
                <a:cxn ang="0">
                  <a:pos x="T2" y="T3"/>
                </a:cxn>
                <a:cxn ang="0">
                  <a:pos x="T4" y="T5"/>
                </a:cxn>
              </a:cxnLst>
              <a:rect l="0" t="0" r="r" b="b"/>
              <a:pathLst>
                <a:path w="29" h="34">
                  <a:moveTo>
                    <a:pt x="0" y="0"/>
                  </a:moveTo>
                  <a:lnTo>
                    <a:pt x="14" y="20"/>
                  </a:lnTo>
                  <a:lnTo>
                    <a:pt x="29" y="3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32" name="Line 794"/>
            <p:cNvSpPr>
              <a:spLocks noChangeAspect="1" noChangeShapeType="1"/>
            </p:cNvSpPr>
            <p:nvPr/>
          </p:nvSpPr>
          <p:spPr bwMode="auto">
            <a:xfrm>
              <a:off x="2575"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33" name="Freeform 795"/>
            <p:cNvSpPr>
              <a:spLocks noChangeAspect="1"/>
            </p:cNvSpPr>
            <p:nvPr/>
          </p:nvSpPr>
          <p:spPr bwMode="auto">
            <a:xfrm>
              <a:off x="2593" y="1725"/>
              <a:ext cx="21" cy="15"/>
            </a:xfrm>
            <a:custGeom>
              <a:avLst/>
              <a:gdLst>
                <a:gd name="T0" fmla="*/ 0 w 28"/>
                <a:gd name="T1" fmla="*/ 0 h 28"/>
                <a:gd name="T2" fmla="*/ 14 w 28"/>
                <a:gd name="T3" fmla="*/ 14 h 28"/>
                <a:gd name="T4" fmla="*/ 28 w 28"/>
                <a:gd name="T5" fmla="*/ 28 h 28"/>
              </a:gdLst>
              <a:ahLst/>
              <a:cxnLst>
                <a:cxn ang="0">
                  <a:pos x="T0" y="T1"/>
                </a:cxn>
                <a:cxn ang="0">
                  <a:pos x="T2" y="T3"/>
                </a:cxn>
                <a:cxn ang="0">
                  <a:pos x="T4" y="T5"/>
                </a:cxn>
              </a:cxnLst>
              <a:rect l="0" t="0" r="r" b="b"/>
              <a:pathLst>
                <a:path w="28" h="28">
                  <a:moveTo>
                    <a:pt x="0" y="0"/>
                  </a:moveTo>
                  <a:lnTo>
                    <a:pt x="14" y="14"/>
                  </a:lnTo>
                  <a:lnTo>
                    <a:pt x="28" y="2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34" name="Line 796"/>
            <p:cNvSpPr>
              <a:spLocks noChangeAspect="1" noChangeShapeType="1"/>
            </p:cNvSpPr>
            <p:nvPr/>
          </p:nvSpPr>
          <p:spPr bwMode="auto">
            <a:xfrm>
              <a:off x="2614"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35" name="Freeform 797"/>
            <p:cNvSpPr>
              <a:spLocks noChangeAspect="1"/>
            </p:cNvSpPr>
            <p:nvPr/>
          </p:nvSpPr>
          <p:spPr bwMode="auto">
            <a:xfrm>
              <a:off x="2632" y="1757"/>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36" name="Line 798"/>
            <p:cNvSpPr>
              <a:spLocks noChangeAspect="1" noChangeShapeType="1"/>
            </p:cNvSpPr>
            <p:nvPr/>
          </p:nvSpPr>
          <p:spPr bwMode="auto">
            <a:xfrm>
              <a:off x="2654"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37" name="Line 799"/>
            <p:cNvSpPr>
              <a:spLocks noChangeAspect="1" noChangeShapeType="1"/>
            </p:cNvSpPr>
            <p:nvPr/>
          </p:nvSpPr>
          <p:spPr bwMode="auto">
            <a:xfrm>
              <a:off x="2672"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38" name="Freeform 800"/>
            <p:cNvSpPr>
              <a:spLocks noChangeAspect="1"/>
            </p:cNvSpPr>
            <p:nvPr/>
          </p:nvSpPr>
          <p:spPr bwMode="auto">
            <a:xfrm>
              <a:off x="2690" y="1797"/>
              <a:ext cx="22" cy="11"/>
            </a:xfrm>
            <a:custGeom>
              <a:avLst/>
              <a:gdLst>
                <a:gd name="T0" fmla="*/ 0 w 29"/>
                <a:gd name="T1" fmla="*/ 0 h 19"/>
                <a:gd name="T2" fmla="*/ 14 w 29"/>
                <a:gd name="T3" fmla="*/ 10 h 19"/>
                <a:gd name="T4" fmla="*/ 29 w 29"/>
                <a:gd name="T5" fmla="*/ 19 h 19"/>
              </a:gdLst>
              <a:ahLst/>
              <a:cxnLst>
                <a:cxn ang="0">
                  <a:pos x="T0" y="T1"/>
                </a:cxn>
                <a:cxn ang="0">
                  <a:pos x="T2" y="T3"/>
                </a:cxn>
                <a:cxn ang="0">
                  <a:pos x="T4" y="T5"/>
                </a:cxn>
              </a:cxnLst>
              <a:rect l="0" t="0" r="r" b="b"/>
              <a:pathLst>
                <a:path w="29" h="19">
                  <a:moveTo>
                    <a:pt x="0" y="0"/>
                  </a:moveTo>
                  <a:lnTo>
                    <a:pt x="14" y="10"/>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39" name="Line 801"/>
            <p:cNvSpPr>
              <a:spLocks noChangeAspect="1" noChangeShapeType="1"/>
            </p:cNvSpPr>
            <p:nvPr/>
          </p:nvSpPr>
          <p:spPr bwMode="auto">
            <a:xfrm>
              <a:off x="2712"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40" name="Freeform 802"/>
            <p:cNvSpPr>
              <a:spLocks noChangeAspect="1"/>
            </p:cNvSpPr>
            <p:nvPr/>
          </p:nvSpPr>
          <p:spPr bwMode="auto">
            <a:xfrm>
              <a:off x="2730" y="1819"/>
              <a:ext cx="22" cy="11"/>
            </a:xfrm>
            <a:custGeom>
              <a:avLst/>
              <a:gdLst>
                <a:gd name="T0" fmla="*/ 0 w 29"/>
                <a:gd name="T1" fmla="*/ 0 h 19"/>
                <a:gd name="T2" fmla="*/ 14 w 29"/>
                <a:gd name="T3" fmla="*/ 9 h 19"/>
                <a:gd name="T4" fmla="*/ 29 w 29"/>
                <a:gd name="T5" fmla="*/ 19 h 19"/>
              </a:gdLst>
              <a:ahLst/>
              <a:cxnLst>
                <a:cxn ang="0">
                  <a:pos x="T0" y="T1"/>
                </a:cxn>
                <a:cxn ang="0">
                  <a:pos x="T2" y="T3"/>
                </a:cxn>
                <a:cxn ang="0">
                  <a:pos x="T4" y="T5"/>
                </a:cxn>
              </a:cxnLst>
              <a:rect l="0" t="0" r="r" b="b"/>
              <a:pathLst>
                <a:path w="29" h="19">
                  <a:moveTo>
                    <a:pt x="0" y="0"/>
                  </a:moveTo>
                  <a:lnTo>
                    <a:pt x="14" y="9"/>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41" name="Line 803"/>
            <p:cNvSpPr>
              <a:spLocks noChangeAspect="1" noChangeShapeType="1"/>
            </p:cNvSpPr>
            <p:nvPr/>
          </p:nvSpPr>
          <p:spPr bwMode="auto">
            <a:xfrm>
              <a:off x="2752"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42" name="Line 804"/>
            <p:cNvSpPr>
              <a:spLocks noChangeAspect="1" noChangeShapeType="1"/>
            </p:cNvSpPr>
            <p:nvPr/>
          </p:nvSpPr>
          <p:spPr bwMode="auto">
            <a:xfrm>
              <a:off x="2770"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43" name="Freeform 805"/>
            <p:cNvSpPr>
              <a:spLocks noChangeAspect="1"/>
            </p:cNvSpPr>
            <p:nvPr/>
          </p:nvSpPr>
          <p:spPr bwMode="auto">
            <a:xfrm>
              <a:off x="2788" y="1846"/>
              <a:ext cx="21" cy="5"/>
            </a:xfrm>
            <a:custGeom>
              <a:avLst/>
              <a:gdLst>
                <a:gd name="T0" fmla="*/ 0 w 28"/>
                <a:gd name="T1" fmla="*/ 0 h 9"/>
                <a:gd name="T2" fmla="*/ 14 w 28"/>
                <a:gd name="T3" fmla="*/ 4 h 9"/>
                <a:gd name="T4" fmla="*/ 28 w 28"/>
                <a:gd name="T5" fmla="*/ 9 h 9"/>
              </a:gdLst>
              <a:ahLst/>
              <a:cxnLst>
                <a:cxn ang="0">
                  <a:pos x="T0" y="T1"/>
                </a:cxn>
                <a:cxn ang="0">
                  <a:pos x="T2" y="T3"/>
                </a:cxn>
                <a:cxn ang="0">
                  <a:pos x="T4" y="T5"/>
                </a:cxn>
              </a:cxnLst>
              <a:rect l="0" t="0" r="r" b="b"/>
              <a:pathLst>
                <a:path w="28" h="9">
                  <a:moveTo>
                    <a:pt x="0" y="0"/>
                  </a:moveTo>
                  <a:lnTo>
                    <a:pt x="14" y="4"/>
                  </a:lnTo>
                  <a:lnTo>
                    <a:pt x="28"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44" name="Line 806"/>
            <p:cNvSpPr>
              <a:spLocks noChangeAspect="1" noChangeShapeType="1"/>
            </p:cNvSpPr>
            <p:nvPr/>
          </p:nvSpPr>
          <p:spPr bwMode="auto">
            <a:xfrm>
              <a:off x="2809"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45" name="Freeform 807"/>
            <p:cNvSpPr>
              <a:spLocks noChangeAspect="1"/>
            </p:cNvSpPr>
            <p:nvPr/>
          </p:nvSpPr>
          <p:spPr bwMode="auto">
            <a:xfrm>
              <a:off x="2827" y="1857"/>
              <a:ext cx="22" cy="5"/>
            </a:xfrm>
            <a:custGeom>
              <a:avLst/>
              <a:gdLst>
                <a:gd name="T0" fmla="*/ 0 w 29"/>
                <a:gd name="T1" fmla="*/ 0 h 9"/>
                <a:gd name="T2" fmla="*/ 15 w 29"/>
                <a:gd name="T3" fmla="*/ 5 h 9"/>
                <a:gd name="T4" fmla="*/ 29 w 29"/>
                <a:gd name="T5" fmla="*/ 9 h 9"/>
              </a:gdLst>
              <a:ahLst/>
              <a:cxnLst>
                <a:cxn ang="0">
                  <a:pos x="T0" y="T1"/>
                </a:cxn>
                <a:cxn ang="0">
                  <a:pos x="T2" y="T3"/>
                </a:cxn>
                <a:cxn ang="0">
                  <a:pos x="T4" y="T5"/>
                </a:cxn>
              </a:cxnLst>
              <a:rect l="0" t="0" r="r" b="b"/>
              <a:pathLst>
                <a:path w="29" h="9">
                  <a:moveTo>
                    <a:pt x="0" y="0"/>
                  </a:moveTo>
                  <a:lnTo>
                    <a:pt x="15" y="5"/>
                  </a:lnTo>
                  <a:lnTo>
                    <a:pt x="29"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46" name="Line 808"/>
            <p:cNvSpPr>
              <a:spLocks noChangeAspect="1" noChangeShapeType="1"/>
            </p:cNvSpPr>
            <p:nvPr/>
          </p:nvSpPr>
          <p:spPr bwMode="auto">
            <a:xfrm>
              <a:off x="2849"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47" name="Freeform 809"/>
            <p:cNvSpPr>
              <a:spLocks noChangeAspect="1"/>
            </p:cNvSpPr>
            <p:nvPr/>
          </p:nvSpPr>
          <p:spPr bwMode="auto">
            <a:xfrm>
              <a:off x="2867" y="1868"/>
              <a:ext cx="21" cy="5"/>
            </a:xfrm>
            <a:custGeom>
              <a:avLst/>
              <a:gdLst>
                <a:gd name="T0" fmla="*/ 0 w 29"/>
                <a:gd name="T1" fmla="*/ 0 h 10"/>
                <a:gd name="T2" fmla="*/ 14 w 29"/>
                <a:gd name="T3" fmla="*/ 5 h 10"/>
                <a:gd name="T4" fmla="*/ 29 w 29"/>
                <a:gd name="T5" fmla="*/ 10 h 10"/>
              </a:gdLst>
              <a:ahLst/>
              <a:cxnLst>
                <a:cxn ang="0">
                  <a:pos x="T0" y="T1"/>
                </a:cxn>
                <a:cxn ang="0">
                  <a:pos x="T2" y="T3"/>
                </a:cxn>
                <a:cxn ang="0">
                  <a:pos x="T4" y="T5"/>
                </a:cxn>
              </a:cxnLst>
              <a:rect l="0" t="0" r="r" b="b"/>
              <a:pathLst>
                <a:path w="29" h="10">
                  <a:moveTo>
                    <a:pt x="0" y="0"/>
                  </a:moveTo>
                  <a:lnTo>
                    <a:pt x="14" y="5"/>
                  </a:lnTo>
                  <a:lnTo>
                    <a:pt x="29"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48" name="Line 810"/>
            <p:cNvSpPr>
              <a:spLocks noChangeAspect="1" noChangeShapeType="1"/>
            </p:cNvSpPr>
            <p:nvPr/>
          </p:nvSpPr>
          <p:spPr bwMode="auto">
            <a:xfrm>
              <a:off x="2888"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49" name="Line 811"/>
            <p:cNvSpPr>
              <a:spLocks noChangeAspect="1" noChangeShapeType="1"/>
            </p:cNvSpPr>
            <p:nvPr/>
          </p:nvSpPr>
          <p:spPr bwMode="auto">
            <a:xfrm>
              <a:off x="2906"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50" name="Freeform 812"/>
            <p:cNvSpPr>
              <a:spLocks noChangeAspect="1"/>
            </p:cNvSpPr>
            <p:nvPr/>
          </p:nvSpPr>
          <p:spPr bwMode="auto">
            <a:xfrm>
              <a:off x="2924" y="1881"/>
              <a:ext cx="22" cy="3"/>
            </a:xfrm>
            <a:custGeom>
              <a:avLst/>
              <a:gdLst>
                <a:gd name="T0" fmla="*/ 0 w 29"/>
                <a:gd name="T1" fmla="*/ 0 h 5"/>
                <a:gd name="T2" fmla="*/ 14 w 29"/>
                <a:gd name="T3" fmla="*/ 5 h 5"/>
                <a:gd name="T4" fmla="*/ 29 w 29"/>
                <a:gd name="T5" fmla="*/ 5 h 5"/>
              </a:gdLst>
              <a:ahLst/>
              <a:cxnLst>
                <a:cxn ang="0">
                  <a:pos x="T0" y="T1"/>
                </a:cxn>
                <a:cxn ang="0">
                  <a:pos x="T2" y="T3"/>
                </a:cxn>
                <a:cxn ang="0">
                  <a:pos x="T4" y="T5"/>
                </a:cxn>
              </a:cxnLst>
              <a:rect l="0" t="0" r="r" b="b"/>
              <a:pathLst>
                <a:path w="29" h="5">
                  <a:moveTo>
                    <a:pt x="0" y="0"/>
                  </a:moveTo>
                  <a:lnTo>
                    <a:pt x="14"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51" name="Line 813"/>
            <p:cNvSpPr>
              <a:spLocks noChangeAspect="1" noChangeShapeType="1"/>
            </p:cNvSpPr>
            <p:nvPr/>
          </p:nvSpPr>
          <p:spPr bwMode="auto">
            <a:xfrm>
              <a:off x="2946"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52" name="Freeform 814"/>
            <p:cNvSpPr>
              <a:spLocks noChangeAspect="1"/>
            </p:cNvSpPr>
            <p:nvPr/>
          </p:nvSpPr>
          <p:spPr bwMode="auto">
            <a:xfrm>
              <a:off x="2964" y="1887"/>
              <a:ext cx="21" cy="2"/>
            </a:xfrm>
            <a:custGeom>
              <a:avLst/>
              <a:gdLst>
                <a:gd name="T0" fmla="*/ 0 w 28"/>
                <a:gd name="T1" fmla="*/ 0 h 4"/>
                <a:gd name="T2" fmla="*/ 14 w 28"/>
                <a:gd name="T3" fmla="*/ 4 h 4"/>
                <a:gd name="T4" fmla="*/ 28 w 28"/>
                <a:gd name="T5" fmla="*/ 4 h 4"/>
              </a:gdLst>
              <a:ahLst/>
              <a:cxnLst>
                <a:cxn ang="0">
                  <a:pos x="T0" y="T1"/>
                </a:cxn>
                <a:cxn ang="0">
                  <a:pos x="T2" y="T3"/>
                </a:cxn>
                <a:cxn ang="0">
                  <a:pos x="T4" y="T5"/>
                </a:cxn>
              </a:cxnLst>
              <a:rect l="0" t="0" r="r" b="b"/>
              <a:pathLst>
                <a:path w="28" h="4">
                  <a:moveTo>
                    <a:pt x="0" y="0"/>
                  </a:moveTo>
                  <a:lnTo>
                    <a:pt x="14" y="4"/>
                  </a:lnTo>
                  <a:lnTo>
                    <a:pt x="28"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53" name="Line 815"/>
            <p:cNvSpPr>
              <a:spLocks noChangeAspect="1" noChangeShapeType="1"/>
            </p:cNvSpPr>
            <p:nvPr/>
          </p:nvSpPr>
          <p:spPr bwMode="auto">
            <a:xfrm>
              <a:off x="2985"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54" name="Line 816"/>
            <p:cNvSpPr>
              <a:spLocks noChangeAspect="1" noChangeShapeType="1"/>
            </p:cNvSpPr>
            <p:nvPr/>
          </p:nvSpPr>
          <p:spPr bwMode="auto">
            <a:xfrm>
              <a:off x="3003"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55" name="Freeform 817"/>
            <p:cNvSpPr>
              <a:spLocks noChangeAspect="1"/>
            </p:cNvSpPr>
            <p:nvPr/>
          </p:nvSpPr>
          <p:spPr bwMode="auto">
            <a:xfrm>
              <a:off x="3021" y="1892"/>
              <a:ext cx="22" cy="3"/>
            </a:xfrm>
            <a:custGeom>
              <a:avLst/>
              <a:gdLst>
                <a:gd name="T0" fmla="*/ 0 w 29"/>
                <a:gd name="T1" fmla="*/ 0 h 5"/>
                <a:gd name="T2" fmla="*/ 15 w 29"/>
                <a:gd name="T3" fmla="*/ 5 h 5"/>
                <a:gd name="T4" fmla="*/ 29 w 29"/>
                <a:gd name="T5" fmla="*/ 5 h 5"/>
              </a:gdLst>
              <a:ahLst/>
              <a:cxnLst>
                <a:cxn ang="0">
                  <a:pos x="T0" y="T1"/>
                </a:cxn>
                <a:cxn ang="0">
                  <a:pos x="T2" y="T3"/>
                </a:cxn>
                <a:cxn ang="0">
                  <a:pos x="T4" y="T5"/>
                </a:cxn>
              </a:cxnLst>
              <a:rect l="0" t="0" r="r" b="b"/>
              <a:pathLst>
                <a:path w="29" h="5">
                  <a:moveTo>
                    <a:pt x="0" y="0"/>
                  </a:moveTo>
                  <a:lnTo>
                    <a:pt x="15"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56" name="Line 818"/>
            <p:cNvSpPr>
              <a:spLocks noChangeAspect="1" noChangeShapeType="1"/>
            </p:cNvSpPr>
            <p:nvPr/>
          </p:nvSpPr>
          <p:spPr bwMode="auto">
            <a:xfrm>
              <a:off x="3043"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57" name="Freeform 819"/>
            <p:cNvSpPr>
              <a:spLocks noChangeAspect="1"/>
            </p:cNvSpPr>
            <p:nvPr/>
          </p:nvSpPr>
          <p:spPr bwMode="auto">
            <a:xfrm>
              <a:off x="3061" y="1895"/>
              <a:ext cx="22" cy="2"/>
            </a:xfrm>
            <a:custGeom>
              <a:avLst/>
              <a:gdLst>
                <a:gd name="T0" fmla="*/ 0 w 29"/>
                <a:gd name="T1" fmla="*/ 0 h 5"/>
                <a:gd name="T2" fmla="*/ 15 w 29"/>
                <a:gd name="T3" fmla="*/ 0 h 5"/>
                <a:gd name="T4" fmla="*/ 29 w 29"/>
                <a:gd name="T5" fmla="*/ 5 h 5"/>
              </a:gdLst>
              <a:ahLst/>
              <a:cxnLst>
                <a:cxn ang="0">
                  <a:pos x="T0" y="T1"/>
                </a:cxn>
                <a:cxn ang="0">
                  <a:pos x="T2" y="T3"/>
                </a:cxn>
                <a:cxn ang="0">
                  <a:pos x="T4" y="T5"/>
                </a:cxn>
              </a:cxnLst>
              <a:rect l="0" t="0" r="r" b="b"/>
              <a:pathLst>
                <a:path w="29" h="5">
                  <a:moveTo>
                    <a:pt x="0" y="0"/>
                  </a:moveTo>
                  <a:lnTo>
                    <a:pt x="15" y="0"/>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58" name="Line 820"/>
            <p:cNvSpPr>
              <a:spLocks noChangeAspect="1" noChangeShapeType="1"/>
            </p:cNvSpPr>
            <p:nvPr/>
          </p:nvSpPr>
          <p:spPr bwMode="auto">
            <a:xfrm>
              <a:off x="308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59" name="Freeform 821"/>
            <p:cNvSpPr>
              <a:spLocks noChangeAspect="1"/>
            </p:cNvSpPr>
            <p:nvPr/>
          </p:nvSpPr>
          <p:spPr bwMode="auto">
            <a:xfrm>
              <a:off x="3101" y="1897"/>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60" name="Line 822"/>
            <p:cNvSpPr>
              <a:spLocks noChangeAspect="1" noChangeShapeType="1"/>
            </p:cNvSpPr>
            <p:nvPr/>
          </p:nvSpPr>
          <p:spPr bwMode="auto">
            <a:xfrm>
              <a:off x="312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61" name="Freeform 823"/>
            <p:cNvSpPr>
              <a:spLocks noChangeAspect="1"/>
            </p:cNvSpPr>
            <p:nvPr/>
          </p:nvSpPr>
          <p:spPr bwMode="auto">
            <a:xfrm>
              <a:off x="3141" y="1897"/>
              <a:ext cx="18" cy="3"/>
            </a:xfrm>
            <a:custGeom>
              <a:avLst/>
              <a:gdLst>
                <a:gd name="T0" fmla="*/ 0 w 24"/>
                <a:gd name="T1" fmla="*/ 0 h 5"/>
                <a:gd name="T2" fmla="*/ 9 w 24"/>
                <a:gd name="T3" fmla="*/ 0 h 5"/>
                <a:gd name="T4" fmla="*/ 24 w 24"/>
                <a:gd name="T5" fmla="*/ 5 h 5"/>
              </a:gdLst>
              <a:ahLst/>
              <a:cxnLst>
                <a:cxn ang="0">
                  <a:pos x="T0" y="T1"/>
                </a:cxn>
                <a:cxn ang="0">
                  <a:pos x="T2" y="T3"/>
                </a:cxn>
                <a:cxn ang="0">
                  <a:pos x="T4" y="T5"/>
                </a:cxn>
              </a:cxnLst>
              <a:rect l="0" t="0" r="r" b="b"/>
              <a:pathLst>
                <a:path w="24" h="5">
                  <a:moveTo>
                    <a:pt x="0" y="0"/>
                  </a:moveTo>
                  <a:lnTo>
                    <a:pt x="9" y="0"/>
                  </a:lnTo>
                  <a:lnTo>
                    <a:pt x="24"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62" name="Freeform 824"/>
            <p:cNvSpPr>
              <a:spLocks noChangeAspect="1"/>
            </p:cNvSpPr>
            <p:nvPr/>
          </p:nvSpPr>
          <p:spPr bwMode="auto">
            <a:xfrm>
              <a:off x="3159"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63" name="Line 825"/>
            <p:cNvSpPr>
              <a:spLocks noChangeAspect="1" noChangeShapeType="1"/>
            </p:cNvSpPr>
            <p:nvPr/>
          </p:nvSpPr>
          <p:spPr bwMode="auto">
            <a:xfrm>
              <a:off x="318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64" name="Freeform 826"/>
            <p:cNvSpPr>
              <a:spLocks noChangeAspect="1"/>
            </p:cNvSpPr>
            <p:nvPr/>
          </p:nvSpPr>
          <p:spPr bwMode="auto">
            <a:xfrm>
              <a:off x="3198" y="1900"/>
              <a:ext cx="21"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65" name="Line 827"/>
            <p:cNvSpPr>
              <a:spLocks noChangeAspect="1" noChangeShapeType="1"/>
            </p:cNvSpPr>
            <p:nvPr/>
          </p:nvSpPr>
          <p:spPr bwMode="auto">
            <a:xfrm>
              <a:off x="321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66" name="Line 828"/>
            <p:cNvSpPr>
              <a:spLocks noChangeAspect="1" noChangeShapeType="1"/>
            </p:cNvSpPr>
            <p:nvPr/>
          </p:nvSpPr>
          <p:spPr bwMode="auto">
            <a:xfrm>
              <a:off x="3237"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67" name="Freeform 829"/>
            <p:cNvSpPr>
              <a:spLocks noChangeAspect="1"/>
            </p:cNvSpPr>
            <p:nvPr/>
          </p:nvSpPr>
          <p:spPr bwMode="auto">
            <a:xfrm>
              <a:off x="3255" y="1900"/>
              <a:ext cx="22" cy="2"/>
            </a:xfrm>
            <a:custGeom>
              <a:avLst/>
              <a:gdLst>
                <a:gd name="T0" fmla="*/ 0 w 29"/>
                <a:gd name="T1" fmla="*/ 0 h 4"/>
                <a:gd name="T2" fmla="*/ 15 w 29"/>
                <a:gd name="T3" fmla="*/ 0 h 4"/>
                <a:gd name="T4" fmla="*/ 29 w 29"/>
                <a:gd name="T5" fmla="*/ 4 h 4"/>
              </a:gdLst>
              <a:ahLst/>
              <a:cxnLst>
                <a:cxn ang="0">
                  <a:pos x="T0" y="T1"/>
                </a:cxn>
                <a:cxn ang="0">
                  <a:pos x="T2" y="T3"/>
                </a:cxn>
                <a:cxn ang="0">
                  <a:pos x="T4" y="T5"/>
                </a:cxn>
              </a:cxnLst>
              <a:rect l="0" t="0" r="r" b="b"/>
              <a:pathLst>
                <a:path w="29" h="4">
                  <a:moveTo>
                    <a:pt x="0" y="0"/>
                  </a:moveTo>
                  <a:lnTo>
                    <a:pt x="15" y="0"/>
                  </a:lnTo>
                  <a:lnTo>
                    <a:pt x="29"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68" name="Line 830"/>
            <p:cNvSpPr>
              <a:spLocks noChangeAspect="1" noChangeShapeType="1"/>
            </p:cNvSpPr>
            <p:nvPr/>
          </p:nvSpPr>
          <p:spPr bwMode="auto">
            <a:xfrm>
              <a:off x="327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69" name="Freeform 831"/>
            <p:cNvSpPr>
              <a:spLocks noChangeAspect="1"/>
            </p:cNvSpPr>
            <p:nvPr/>
          </p:nvSpPr>
          <p:spPr bwMode="auto">
            <a:xfrm>
              <a:off x="3295" y="1902"/>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70" name="Line 832"/>
            <p:cNvSpPr>
              <a:spLocks noChangeAspect="1" noChangeShapeType="1"/>
            </p:cNvSpPr>
            <p:nvPr/>
          </p:nvSpPr>
          <p:spPr bwMode="auto">
            <a:xfrm>
              <a:off x="331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71" name="Freeform 833"/>
            <p:cNvSpPr>
              <a:spLocks noChangeAspect="1"/>
            </p:cNvSpPr>
            <p:nvPr/>
          </p:nvSpPr>
          <p:spPr bwMode="auto">
            <a:xfrm>
              <a:off x="3335"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72" name="Line 834"/>
            <p:cNvSpPr>
              <a:spLocks noChangeAspect="1" noChangeShapeType="1"/>
            </p:cNvSpPr>
            <p:nvPr/>
          </p:nvSpPr>
          <p:spPr bwMode="auto">
            <a:xfrm>
              <a:off x="3356"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73" name="Freeform 835"/>
            <p:cNvSpPr>
              <a:spLocks noChangeAspect="1"/>
            </p:cNvSpPr>
            <p:nvPr/>
          </p:nvSpPr>
          <p:spPr bwMode="auto">
            <a:xfrm>
              <a:off x="288" y="1901"/>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grpSp>
      <p:grpSp>
        <p:nvGrpSpPr>
          <p:cNvPr id="1674" name="Group 838"/>
          <p:cNvGrpSpPr>
            <a:grpSpLocks/>
          </p:cNvGrpSpPr>
          <p:nvPr/>
        </p:nvGrpSpPr>
        <p:grpSpPr bwMode="auto">
          <a:xfrm>
            <a:off x="2727325" y="4941888"/>
            <a:ext cx="3719513" cy="274637"/>
            <a:chOff x="1808" y="3023"/>
            <a:chExt cx="2343" cy="173"/>
          </a:xfrm>
        </p:grpSpPr>
        <p:sp>
          <p:nvSpPr>
            <p:cNvPr id="1675" name="Text Box 839"/>
            <p:cNvSpPr txBox="1">
              <a:spLocks noChangeArrowheads="1"/>
            </p:cNvSpPr>
            <p:nvPr/>
          </p:nvSpPr>
          <p:spPr bwMode="auto">
            <a:xfrm>
              <a:off x="2884" y="3023"/>
              <a:ext cx="173"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X</a:t>
              </a:r>
              <a:r>
                <a:rPr lang="en-US" sz="1800" b="1" baseline="-25000">
                  <a:solidFill>
                    <a:srgbClr val="000000"/>
                  </a:solidFill>
                </a:rPr>
                <a:t>3</a:t>
              </a:r>
              <a:endParaRPr lang="en-US" sz="2000" i="1">
                <a:solidFill>
                  <a:schemeClr val="bg1"/>
                </a:solidFill>
                <a:latin typeface="Times New Roman" pitchFamily="18" charset="0"/>
              </a:endParaRPr>
            </a:p>
          </p:txBody>
        </p:sp>
        <p:sp>
          <p:nvSpPr>
            <p:cNvPr id="1676" name="Text Box 840"/>
            <p:cNvSpPr txBox="1">
              <a:spLocks noChangeArrowheads="1"/>
            </p:cNvSpPr>
            <p:nvPr/>
          </p:nvSpPr>
          <p:spPr bwMode="auto">
            <a:xfrm>
              <a:off x="3978" y="3023"/>
              <a:ext cx="173"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X</a:t>
              </a:r>
              <a:r>
                <a:rPr lang="en-US" sz="1800" b="1" baseline="-25000">
                  <a:solidFill>
                    <a:srgbClr val="000000"/>
                  </a:solidFill>
                </a:rPr>
                <a:t>5</a:t>
              </a:r>
              <a:endParaRPr lang="en-US" sz="2000" i="1">
                <a:solidFill>
                  <a:schemeClr val="bg1"/>
                </a:solidFill>
                <a:latin typeface="Times New Roman" pitchFamily="18" charset="0"/>
              </a:endParaRPr>
            </a:p>
          </p:txBody>
        </p:sp>
        <p:sp>
          <p:nvSpPr>
            <p:cNvPr id="1677" name="Text Box 841"/>
            <p:cNvSpPr txBox="1">
              <a:spLocks noChangeArrowheads="1"/>
            </p:cNvSpPr>
            <p:nvPr/>
          </p:nvSpPr>
          <p:spPr bwMode="auto">
            <a:xfrm>
              <a:off x="3512" y="3023"/>
              <a:ext cx="173"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X</a:t>
              </a:r>
              <a:r>
                <a:rPr lang="en-US" sz="1800" b="1" baseline="-25000">
                  <a:solidFill>
                    <a:srgbClr val="000000"/>
                  </a:solidFill>
                </a:rPr>
                <a:t>4</a:t>
              </a:r>
              <a:endParaRPr lang="en-US" sz="2000" i="1">
                <a:solidFill>
                  <a:schemeClr val="bg1"/>
                </a:solidFill>
                <a:latin typeface="Times New Roman" pitchFamily="18" charset="0"/>
              </a:endParaRPr>
            </a:p>
          </p:txBody>
        </p:sp>
        <p:sp>
          <p:nvSpPr>
            <p:cNvPr id="1678" name="Text Box 842"/>
            <p:cNvSpPr txBox="1">
              <a:spLocks noChangeArrowheads="1"/>
            </p:cNvSpPr>
            <p:nvPr/>
          </p:nvSpPr>
          <p:spPr bwMode="auto">
            <a:xfrm>
              <a:off x="1808" y="3023"/>
              <a:ext cx="173"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X</a:t>
              </a:r>
              <a:r>
                <a:rPr lang="en-US" sz="1800" b="1" baseline="-25000">
                  <a:solidFill>
                    <a:srgbClr val="000000"/>
                  </a:solidFill>
                </a:rPr>
                <a:t>1</a:t>
              </a:r>
              <a:endParaRPr lang="en-US" sz="2000" i="1">
                <a:solidFill>
                  <a:schemeClr val="bg1"/>
                </a:solidFill>
                <a:latin typeface="Times New Roman" pitchFamily="18" charset="0"/>
              </a:endParaRPr>
            </a:p>
          </p:txBody>
        </p:sp>
        <p:sp>
          <p:nvSpPr>
            <p:cNvPr id="1679" name="Text Box 843"/>
            <p:cNvSpPr txBox="1">
              <a:spLocks noChangeArrowheads="1"/>
            </p:cNvSpPr>
            <p:nvPr/>
          </p:nvSpPr>
          <p:spPr bwMode="auto">
            <a:xfrm>
              <a:off x="2435" y="3023"/>
              <a:ext cx="173"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X</a:t>
              </a:r>
              <a:r>
                <a:rPr lang="en-US" sz="1800" b="1" baseline="-25000">
                  <a:solidFill>
                    <a:srgbClr val="000000"/>
                  </a:solidFill>
                </a:rPr>
                <a:t>2</a:t>
              </a:r>
              <a:endParaRPr lang="en-US" sz="2000" i="1">
                <a:solidFill>
                  <a:schemeClr val="bg1"/>
                </a:solidFill>
                <a:latin typeface="Times New Roman" pitchFamily="18" charset="0"/>
              </a:endParaRPr>
            </a:p>
          </p:txBody>
        </p:sp>
      </p:grpSp>
      <p:sp>
        <p:nvSpPr>
          <p:cNvPr id="843"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smtClean="0"/>
              <a:t>HETEROSKEDASTICITY</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8900F5E31C89A48940A57403082843D" ma:contentTypeVersion="20" ma:contentTypeDescription="Create a new document." ma:contentTypeScope="" ma:versionID="88874d72363f998fddc7eb7299333ae6">
  <xsd:schema xmlns:xsd="http://www.w3.org/2001/XMLSchema" xmlns:xs="http://www.w3.org/2001/XMLSchema" xmlns:p="http://schemas.microsoft.com/office/2006/metadata/properties" xmlns:ns1="http://schemas.microsoft.com/sharepoint/v3" xmlns:ns2="37b7e42e-eaac-4c0c-b7ab-65d932e301c3" xmlns:ns3="7c20e60f-09c9-4b20-a5fa-550b7d980542" targetNamespace="http://schemas.microsoft.com/office/2006/metadata/properties" ma:root="true" ma:fieldsID="06086891c1d7afe90fabd02406972d02" ns1:_="" ns2:_="" ns3:_="">
    <xsd:import namespace="http://schemas.microsoft.com/sharepoint/v3"/>
    <xsd:import namespace="37b7e42e-eaac-4c0c-b7ab-65d932e301c3"/>
    <xsd:import namespace="7c20e60f-09c9-4b20-a5fa-550b7d980542"/>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ForpracticeorgradableforLMS_x003f_" minOccurs="0"/>
                <xsd:element ref="ns2:MediaServiceObjectDetectorVersions" minOccurs="0"/>
                <xsd:element ref="ns2:MediaServiceLocation" minOccurs="0"/>
                <xsd:element ref="ns1:_ip_UnifiedCompliancePolicyProperties" minOccurs="0"/>
                <xsd:element ref="ns1:_ip_UnifiedCompliancePolicyUIAction" minOccurs="0"/>
                <xsd:element ref="ns2:CanthisbeconvertedbyStraive" minOccurs="0"/>
                <xsd:element ref="ns2:Dat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3" nillable="true" ma:displayName="Unified Compliance Policy Properties" ma:hidden="true" ma:internalName="_ip_UnifiedCompliancePolicyProperties">
      <xsd:simpleType>
        <xsd:restriction base="dms:Note"/>
      </xsd:simpleType>
    </xsd:element>
    <xsd:element name="_ip_UnifiedCompliancePolicyUIAction" ma:index="24"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7b7e42e-eaac-4c0c-b7ab-65d932e301c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ff217fd5-6bb5-4de3-bf71-ef5eb62cb525"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ForpracticeorgradableforLMS_x003f_" ma:index="20" nillable="true" ma:displayName="For practice or gradable for LMS?" ma:format="Dropdown" ma:internalName="ForpracticeorgradableforLMS_x003f_">
      <xsd:simpleType>
        <xsd:restriction base="dms:Choice">
          <xsd:enumeration value="For Practice"/>
          <xsd:enumeration value="For Grading"/>
          <xsd:enumeration value="For Practice OR Grading"/>
        </xsd:restriction>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Location" ma:index="22" nillable="true" ma:displayName="Location" ma:indexed="true" ma:internalName="MediaServiceLocation" ma:readOnly="true">
      <xsd:simpleType>
        <xsd:restriction base="dms:Text"/>
      </xsd:simpleType>
    </xsd:element>
    <xsd:element name="CanthisbeconvertedbyStraive" ma:index="25" nillable="true" ma:displayName="Can be converted by Straive" ma:default="No" ma:format="Dropdown" ma:internalName="CanthisbeconvertedbyStraive">
      <xsd:simpleType>
        <xsd:restriction base="dms:Choice">
          <xsd:enumeration value="Yes"/>
          <xsd:enumeration value="No"/>
        </xsd:restriction>
      </xsd:simpleType>
    </xsd:element>
    <xsd:element name="Date" ma:index="26" nillable="true" ma:displayName="Date" ma:format="DateOnly" ma:internalName="Date">
      <xsd:simpleType>
        <xsd:restriction base="dms:DateTime"/>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c20e60f-09c9-4b20-a5fa-550b7d980542"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6927d970-8a6b-4b37-beb7-fd1884633f11}" ma:internalName="TaxCatchAll" ma:showField="CatchAllData" ma:web="7c20e60f-09c9-4b20-a5fa-550b7d98054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CanthisbeconvertedbyStraive xmlns="37b7e42e-eaac-4c0c-b7ab-65d932e301c3">No</CanthisbeconvertedbyStraive>
    <Date xmlns="37b7e42e-eaac-4c0c-b7ab-65d932e301c3" xsi:nil="true"/>
    <TaxCatchAll xmlns="7c20e60f-09c9-4b20-a5fa-550b7d980542" xsi:nil="true"/>
    <_ip_UnifiedCompliancePolicyProperties xmlns="http://schemas.microsoft.com/sharepoint/v3" xsi:nil="true"/>
    <ForpracticeorgradableforLMS_x003f_ xmlns="37b7e42e-eaac-4c0c-b7ab-65d932e301c3" xsi:nil="true"/>
    <lcf76f155ced4ddcb4097134ff3c332f xmlns="37b7e42e-eaac-4c0c-b7ab-65d932e301c3">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4DF259CE-04EB-40B2-A3A2-42AAE5C897E5}"/>
</file>

<file path=customXml/itemProps2.xml><?xml version="1.0" encoding="utf-8"?>
<ds:datastoreItem xmlns:ds="http://schemas.openxmlformats.org/officeDocument/2006/customXml" ds:itemID="{D0F84157-9EB1-4D8C-97A1-8D9D94905B74}"/>
</file>

<file path=customXml/itemProps3.xml><?xml version="1.0" encoding="utf-8"?>
<ds:datastoreItem xmlns:ds="http://schemas.openxmlformats.org/officeDocument/2006/customXml" ds:itemID="{682F3527-BEB5-42A9-B869-DB8380306209}"/>
</file>

<file path=docProps/app.xml><?xml version="1.0" encoding="utf-8"?>
<Properties xmlns="http://schemas.openxmlformats.org/officeDocument/2006/extended-properties" xmlns:vt="http://schemas.openxmlformats.org/officeDocument/2006/docPropsVTypes">
  <TotalTime>3160</TotalTime>
  <Words>1131</Words>
  <Application>Microsoft Office PowerPoint</Application>
  <PresentationFormat>On-screen Show (4:3)</PresentationFormat>
  <Paragraphs>228</Paragraphs>
  <Slides>23</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23</vt:i4>
      </vt:variant>
    </vt:vector>
  </HeadingPairs>
  <TitlesOfParts>
    <vt:vector size="25" baseType="lpstr">
      <vt:lpstr>Default Design</vt:lpstr>
      <vt:lpstr>Worksheet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Dell Computer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CRSD</dc:creator>
  <cp:lastModifiedBy>GOODALL, Fiona</cp:lastModifiedBy>
  <cp:revision>78</cp:revision>
  <dcterms:created xsi:type="dcterms:W3CDTF">1998-05-09T13:24:56Z</dcterms:created>
  <dcterms:modified xsi:type="dcterms:W3CDTF">2016-05-12T14:42:26Z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0x010100E8900F5E31C89A48940A57403082843D</vt:lpwstr>
  </property>
</Properties>
</file>