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4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15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1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28.xml" ContentType="application/vnd.openxmlformats-officedocument.presentationml.slide+xml"/>
  <Override PartName="/ppt/slides/slide23.xml" ContentType="application/vnd.openxmlformats-officedocument.presentationml.slide+xml"/>
  <Override PartName="/ppt/slides/slide30.xml" ContentType="application/vnd.openxmlformats-officedocument.presentationml.slide+xml"/>
  <Override PartName="/ppt/slides/slide33.xml" ContentType="application/vnd.openxmlformats-officedocument.presentationml.slide+xml"/>
  <Override PartName="/ppt/slides/slide29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57" r:id="rId2"/>
    <p:sldId id="301" r:id="rId3"/>
    <p:sldId id="329" r:id="rId4"/>
    <p:sldId id="330" r:id="rId5"/>
    <p:sldId id="331" r:id="rId6"/>
    <p:sldId id="332" r:id="rId7"/>
    <p:sldId id="334" r:id="rId8"/>
    <p:sldId id="335" r:id="rId9"/>
    <p:sldId id="336" r:id="rId10"/>
    <p:sldId id="337" r:id="rId11"/>
    <p:sldId id="354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55" r:id="rId20"/>
    <p:sldId id="345" r:id="rId21"/>
    <p:sldId id="346" r:id="rId22"/>
    <p:sldId id="347" r:id="rId23"/>
    <p:sldId id="356" r:id="rId24"/>
    <p:sldId id="348" r:id="rId25"/>
    <p:sldId id="349" r:id="rId26"/>
    <p:sldId id="328" r:id="rId27"/>
    <p:sldId id="350" r:id="rId28"/>
    <p:sldId id="351" r:id="rId29"/>
    <p:sldId id="352" r:id="rId30"/>
    <p:sldId id="353" r:id="rId31"/>
    <p:sldId id="309" r:id="rId32"/>
    <p:sldId id="327" r:id="rId33"/>
    <p:sldId id="284" r:id="rId3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4D99"/>
    <a:srgbClr val="FBFCFF"/>
    <a:srgbClr val="3366FF"/>
    <a:srgbClr val="FFFF00"/>
    <a:srgbClr val="00FF00"/>
    <a:srgbClr val="FF0000"/>
    <a:srgbClr val="000000"/>
    <a:srgbClr val="66FF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89" autoAdjust="0"/>
    <p:restoredTop sz="99243" autoAdjust="0"/>
  </p:normalViewPr>
  <p:slideViewPr>
    <p:cSldViewPr snapToGrid="0" showGuides="1">
      <p:cViewPr>
        <p:scale>
          <a:sx n="100" d="100"/>
          <a:sy n="100" d="100"/>
        </p:scale>
        <p:origin x="-2184" y="-444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40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4.wmf"/><Relationship Id="rId1" Type="http://schemas.openxmlformats.org/officeDocument/2006/relationships/image" Target="../media/image2.wmf"/><Relationship Id="rId5" Type="http://schemas.openxmlformats.org/officeDocument/2006/relationships/image" Target="../media/image3.wmf"/><Relationship Id="rId4" Type="http://schemas.openxmlformats.org/officeDocument/2006/relationships/image" Target="../media/image5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4.wmf"/><Relationship Id="rId1" Type="http://schemas.openxmlformats.org/officeDocument/2006/relationships/image" Target="../media/image2.wmf"/><Relationship Id="rId4" Type="http://schemas.openxmlformats.org/officeDocument/2006/relationships/image" Target="../media/image3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2.wmf"/><Relationship Id="rId4" Type="http://schemas.openxmlformats.org/officeDocument/2006/relationships/image" Target="../media/image12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4" Type="http://schemas.openxmlformats.org/officeDocument/2006/relationships/image" Target="../media/image16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5" Type="http://schemas.openxmlformats.org/officeDocument/2006/relationships/image" Target="../media/image22.wmf"/><Relationship Id="rId4" Type="http://schemas.openxmlformats.org/officeDocument/2006/relationships/image" Target="../media/image13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13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13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13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13.wmf"/><Relationship Id="rId1" Type="http://schemas.openxmlformats.org/officeDocument/2006/relationships/image" Target="../media/image27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9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28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7" Type="http://schemas.openxmlformats.org/officeDocument/2006/relationships/image" Target="../media/image28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4.wmf"/><Relationship Id="rId1" Type="http://schemas.openxmlformats.org/officeDocument/2006/relationships/image" Target="../media/image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2.wmf"/><Relationship Id="rId4" Type="http://schemas.openxmlformats.org/officeDocument/2006/relationships/image" Target="../media/image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2.wmf"/><Relationship Id="rId4" Type="http://schemas.openxmlformats.org/officeDocument/2006/relationships/image" Target="../media/image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2.wmf"/><Relationship Id="rId4" Type="http://schemas.openxmlformats.org/officeDocument/2006/relationships/image" Target="../media/image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2.wmf"/><Relationship Id="rId4" Type="http://schemas.openxmlformats.org/officeDocument/2006/relationships/image" Target="../media/image3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6.wmf"/><Relationship Id="rId7" Type="http://schemas.openxmlformats.org/officeDocument/2006/relationships/image" Target="../media/image8.wmf"/><Relationship Id="rId2" Type="http://schemas.openxmlformats.org/officeDocument/2006/relationships/image" Target="../media/image4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3.wmf"/><Relationship Id="rId4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9DC6DE-618F-4F06-BC6D-3513BBC153C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737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010633-BE56-4680-A0D3-1DE634F799B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751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2FCCFF-C758-4FE0-BB76-A4AEB31685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398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D08C23-6C61-42D2-AF3B-D430E079C57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502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D4CE9-F0DC-4FC3-AD86-A3F46A3857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404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A07530-53FB-47B5-99D3-44BB09E4FCD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345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EA2C4C-6E57-4FC7-B1C4-6F05B143197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13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02218C-4C10-4F47-81D5-6CBC93916E3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623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6B7AAF-91E0-42F1-9E16-8B58D9ADC6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382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EE1A3F-FAD4-4D43-A9FA-03153949899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556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71C272-BCF1-48A3-B14F-1921D28AE19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40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02795295-BB05-48EF-9109-CEB2974BDBB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13" Type="http://schemas.openxmlformats.org/officeDocument/2006/relationships/oleObject" Target="../embeddings/oleObject29.bin"/><Relationship Id="rId18" Type="http://schemas.openxmlformats.org/officeDocument/2006/relationships/image" Target="../media/image9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3.wmf"/><Relationship Id="rId17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w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5" Type="http://schemas.openxmlformats.org/officeDocument/2006/relationships/oleObject" Target="../embeddings/oleObject30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7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36.bin"/><Relationship Id="rId5" Type="http://schemas.openxmlformats.org/officeDocument/2006/relationships/oleObject" Target="../embeddings/oleObject33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35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3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0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2.bin"/><Relationship Id="rId10" Type="http://schemas.openxmlformats.org/officeDocument/2006/relationships/image" Target="../media/image12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13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13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50.bin"/><Relationship Id="rId7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51.bin"/><Relationship Id="rId10" Type="http://schemas.openxmlformats.org/officeDocument/2006/relationships/image" Target="../media/image16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53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54.bin"/><Relationship Id="rId7" Type="http://schemas.openxmlformats.org/officeDocument/2006/relationships/oleObject" Target="../embeddings/oleObject56.bin"/><Relationship Id="rId12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58.bin"/><Relationship Id="rId5" Type="http://schemas.openxmlformats.org/officeDocument/2006/relationships/oleObject" Target="../embeddings/oleObject55.bin"/><Relationship Id="rId10" Type="http://schemas.openxmlformats.org/officeDocument/2006/relationships/image" Target="../media/image16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57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59.bin"/><Relationship Id="rId7" Type="http://schemas.openxmlformats.org/officeDocument/2006/relationships/oleObject" Target="../embeddings/oleObject61.bin"/><Relationship Id="rId12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63.bin"/><Relationship Id="rId5" Type="http://schemas.openxmlformats.org/officeDocument/2006/relationships/oleObject" Target="../embeddings/oleObject60.bin"/><Relationship Id="rId10" Type="http://schemas.openxmlformats.org/officeDocument/2006/relationships/image" Target="../media/image16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62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64.bin"/><Relationship Id="rId7" Type="http://schemas.openxmlformats.org/officeDocument/2006/relationships/oleObject" Target="../embeddings/oleObject66.bin"/><Relationship Id="rId12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68.bin"/><Relationship Id="rId5" Type="http://schemas.openxmlformats.org/officeDocument/2006/relationships/oleObject" Target="../embeddings/oleObject65.bin"/><Relationship Id="rId10" Type="http://schemas.openxmlformats.org/officeDocument/2006/relationships/image" Target="../media/image16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67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70.bin"/><Relationship Id="rId4" Type="http://schemas.openxmlformats.org/officeDocument/2006/relationships/image" Target="../media/image18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71.bin"/><Relationship Id="rId7" Type="http://schemas.openxmlformats.org/officeDocument/2006/relationships/oleObject" Target="../embeddings/oleObject73.bin"/><Relationship Id="rId12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75.bin"/><Relationship Id="rId5" Type="http://schemas.openxmlformats.org/officeDocument/2006/relationships/oleObject" Target="../embeddings/oleObject72.bin"/><Relationship Id="rId10" Type="http://schemas.openxmlformats.org/officeDocument/2006/relationships/image" Target="../media/image13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74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76.bin"/><Relationship Id="rId7" Type="http://schemas.openxmlformats.org/officeDocument/2006/relationships/oleObject" Target="../embeddings/oleObject78.bin"/><Relationship Id="rId12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80.bin"/><Relationship Id="rId5" Type="http://schemas.openxmlformats.org/officeDocument/2006/relationships/oleObject" Target="../embeddings/oleObject77.bin"/><Relationship Id="rId10" Type="http://schemas.openxmlformats.org/officeDocument/2006/relationships/image" Target="../media/image24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79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81.bin"/><Relationship Id="rId7" Type="http://schemas.openxmlformats.org/officeDocument/2006/relationships/oleObject" Target="../embeddings/oleObject83.bin"/><Relationship Id="rId12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85.bin"/><Relationship Id="rId5" Type="http://schemas.openxmlformats.org/officeDocument/2006/relationships/oleObject" Target="../embeddings/oleObject82.bin"/><Relationship Id="rId10" Type="http://schemas.openxmlformats.org/officeDocument/2006/relationships/image" Target="../media/image24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84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87.bin"/><Relationship Id="rId4" Type="http://schemas.openxmlformats.org/officeDocument/2006/relationships/image" Target="../media/image13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oleObject" Target="../embeddings/oleObject88.bin"/><Relationship Id="rId7" Type="http://schemas.openxmlformats.org/officeDocument/2006/relationships/oleObject" Target="../embeddings/oleObject9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89.bin"/><Relationship Id="rId4" Type="http://schemas.openxmlformats.org/officeDocument/2006/relationships/image" Target="../media/image27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8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93.bin"/><Relationship Id="rId4" Type="http://schemas.openxmlformats.org/officeDocument/2006/relationships/image" Target="../media/image29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oleObject" Target="../embeddings/oleObject94.bin"/><Relationship Id="rId7" Type="http://schemas.openxmlformats.org/officeDocument/2006/relationships/oleObject" Target="../embeddings/oleObject9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95.bin"/><Relationship Id="rId10" Type="http://schemas.openxmlformats.org/officeDocument/2006/relationships/image" Target="../media/image28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97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oleObject" Target="../embeddings/oleObject103.bin"/><Relationship Id="rId3" Type="http://schemas.openxmlformats.org/officeDocument/2006/relationships/oleObject" Target="../embeddings/oleObject98.bin"/><Relationship Id="rId7" Type="http://schemas.openxmlformats.org/officeDocument/2006/relationships/oleObject" Target="../embeddings/oleObject100.bin"/><Relationship Id="rId12" Type="http://schemas.openxmlformats.org/officeDocument/2006/relationships/image" Target="../media/image3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102.bin"/><Relationship Id="rId5" Type="http://schemas.openxmlformats.org/officeDocument/2006/relationships/oleObject" Target="../embeddings/oleObject99.bin"/><Relationship Id="rId10" Type="http://schemas.openxmlformats.org/officeDocument/2006/relationships/image" Target="../media/image32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101.bin"/><Relationship Id="rId14" Type="http://schemas.openxmlformats.org/officeDocument/2006/relationships/image" Target="../media/image28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oleObject" Target="../embeddings/oleObject109.bin"/><Relationship Id="rId3" Type="http://schemas.openxmlformats.org/officeDocument/2006/relationships/oleObject" Target="../embeddings/oleObject104.bin"/><Relationship Id="rId7" Type="http://schemas.openxmlformats.org/officeDocument/2006/relationships/oleObject" Target="../embeddings/oleObject106.bin"/><Relationship Id="rId12" Type="http://schemas.openxmlformats.org/officeDocument/2006/relationships/image" Target="../media/image33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8.wmf"/><Relationship Id="rId1" Type="http://schemas.openxmlformats.org/officeDocument/2006/relationships/vmlDrawing" Target="../drawings/vmlDrawing29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108.bin"/><Relationship Id="rId5" Type="http://schemas.openxmlformats.org/officeDocument/2006/relationships/oleObject" Target="../embeddings/oleObject105.bin"/><Relationship Id="rId15" Type="http://schemas.openxmlformats.org/officeDocument/2006/relationships/oleObject" Target="../embeddings/oleObject110.bin"/><Relationship Id="rId10" Type="http://schemas.openxmlformats.org/officeDocument/2006/relationships/image" Target="../media/image32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107.bin"/><Relationship Id="rId14" Type="http://schemas.openxmlformats.org/officeDocument/2006/relationships/image" Target="../media/image34.w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9.bin"/><Relationship Id="rId10" Type="http://schemas.openxmlformats.org/officeDocument/2006/relationships/image" Target="../media/image3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1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3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1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3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19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3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2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i="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Specification of Regression Variables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52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i="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i="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i="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6673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384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9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6384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/>
              <a:t>The standard errors in the ordinary regression output are the square roots of the variances.  The estimate of the variance of the estimate of </a:t>
            </a:r>
            <a:r>
              <a:rPr lang="en-GB" sz="1500" b="1" i="1" dirty="0">
                <a:latin typeface="Symbol" pitchFamily="18" charset="2"/>
              </a:rPr>
              <a:t>q</a:t>
            </a:r>
            <a:r>
              <a:rPr lang="en-GB" sz="1500" b="1" dirty="0"/>
              <a:t> is given by the expression shown, </a:t>
            </a:r>
            <a:r>
              <a:rPr lang="en-GB" altLang="ko-KR" sz="1500" b="1" dirty="0" smtClean="0">
                <a:ea typeface="굴림" charset="-127"/>
              </a:rPr>
              <a:t>where</a:t>
            </a:r>
          </a:p>
          <a:p>
            <a:r>
              <a:rPr lang="en-GB" altLang="ko-KR" sz="1500" b="1" dirty="0">
                <a:ea typeface="굴림" charset="-127"/>
              </a:rPr>
              <a:t> </a:t>
            </a:r>
            <a:r>
              <a:rPr lang="en-GB" altLang="ko-KR" sz="1500" b="1" dirty="0" smtClean="0">
                <a:ea typeface="굴림" charset="-127"/>
              </a:rPr>
              <a:t>        is </a:t>
            </a:r>
            <a:r>
              <a:rPr lang="en-GB" altLang="ko-KR" sz="1500" b="1" dirty="0">
                <a:ea typeface="굴림" charset="-127"/>
              </a:rPr>
              <a:t>the estimate of the covariance between </a:t>
            </a:r>
            <a:r>
              <a:rPr lang="en-GB" altLang="ko-KR" sz="1500" b="1" dirty="0" smtClean="0">
                <a:ea typeface="굴림" charset="-127"/>
              </a:rPr>
              <a:t>     and     .</a:t>
            </a:r>
            <a:r>
              <a:rPr lang="en-US" altLang="ko-KR" sz="1500" dirty="0" smtClean="0">
                <a:ea typeface="굴림" charset="-127"/>
              </a:rPr>
              <a:t> </a:t>
            </a:r>
            <a:endParaRPr lang="en-GB" sz="1500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4543200"/>
            <a:ext cx="9144000" cy="99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2559600"/>
            <a:ext cx="9144000" cy="1875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188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136007"/>
              </p:ext>
            </p:extLst>
          </p:nvPr>
        </p:nvGraphicFramePr>
        <p:xfrm>
          <a:off x="3241675" y="663575"/>
          <a:ext cx="2660650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6" name="Equation" r:id="rId3" imgW="2666880" imgH="838080" progId="Equation.3">
                  <p:embed/>
                </p:oleObj>
              </mc:Choice>
              <mc:Fallback>
                <p:oleObj name="Equation" r:id="rId3" imgW="266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75" y="663575"/>
                        <a:ext cx="2660650" cy="830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13120"/>
              </p:ext>
            </p:extLst>
          </p:nvPr>
        </p:nvGraphicFramePr>
        <p:xfrm>
          <a:off x="3272400" y="2639850"/>
          <a:ext cx="150495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7" name="Equation" r:id="rId5" imgW="1498320" imgH="838080" progId="Equation.3">
                  <p:embed/>
                </p:oleObj>
              </mc:Choice>
              <mc:Fallback>
                <p:oleObj name="Equation" r:id="rId5" imgW="149832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2400" y="2639850"/>
                        <a:ext cx="1504950" cy="831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1137429"/>
              </p:ext>
            </p:extLst>
          </p:nvPr>
        </p:nvGraphicFramePr>
        <p:xfrm>
          <a:off x="3103563" y="4608513"/>
          <a:ext cx="379730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8" name="Equation" r:id="rId7" imgW="3797280" imgH="838080" progId="Equation.DSMT4">
                  <p:embed/>
                </p:oleObj>
              </mc:Choice>
              <mc:Fallback>
                <p:oleObj name="Equation" r:id="rId7" imgW="3797280" imgH="8380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3563" y="4608513"/>
                        <a:ext cx="3797300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587750"/>
              </p:ext>
            </p:extLst>
          </p:nvPr>
        </p:nvGraphicFramePr>
        <p:xfrm>
          <a:off x="3257550" y="3517900"/>
          <a:ext cx="148590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9" name="Equation" r:id="rId9" imgW="1485720" imgH="838080" progId="Equation.DSMT4">
                  <p:embed/>
                </p:oleObj>
              </mc:Choice>
              <mc:Fallback>
                <p:oleObj name="Equation" r:id="rId9" imgW="1485720" imgH="8380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7550" y="3517900"/>
                        <a:ext cx="1485900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4908134"/>
              </p:ext>
            </p:extLst>
          </p:nvPr>
        </p:nvGraphicFramePr>
        <p:xfrm>
          <a:off x="3241675" y="1525588"/>
          <a:ext cx="2184400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50" name="Equation" r:id="rId11" imgW="2184120" imgH="838080" progId="Equation.DSMT4">
                  <p:embed/>
                </p:oleObj>
              </mc:Choice>
              <mc:Fallback>
                <p:oleObj name="Equation" r:id="rId11" imgW="2184120" imgH="83808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75" y="1525588"/>
                        <a:ext cx="2184400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104335"/>
              </p:ext>
            </p:extLst>
          </p:nvPr>
        </p:nvGraphicFramePr>
        <p:xfrm>
          <a:off x="392113" y="6339600"/>
          <a:ext cx="4191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51" name="Equation" r:id="rId13" imgW="419040" imgH="330120" progId="Equation.DSMT4">
                  <p:embed/>
                </p:oleObj>
              </mc:Choice>
              <mc:Fallback>
                <p:oleObj name="Equation" r:id="rId13" imgW="419040" imgH="33012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113" y="6339600"/>
                        <a:ext cx="419100" cy="327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5320385"/>
              </p:ext>
            </p:extLst>
          </p:nvPr>
        </p:nvGraphicFramePr>
        <p:xfrm>
          <a:off x="5324475" y="6300788"/>
          <a:ext cx="22860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52" name="Equation" r:id="rId15" imgW="228600" imgH="317160" progId="Equation.DSMT4">
                  <p:embed/>
                </p:oleObj>
              </mc:Choice>
              <mc:Fallback>
                <p:oleObj name="Equation" r:id="rId15" imgW="228600" imgH="31716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4475" y="6300788"/>
                        <a:ext cx="228600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4249629"/>
              </p:ext>
            </p:extLst>
          </p:nvPr>
        </p:nvGraphicFramePr>
        <p:xfrm>
          <a:off x="4670425" y="6310313"/>
          <a:ext cx="24130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53" name="Equation" r:id="rId17" imgW="241200" imgH="317160" progId="Equation.DSMT4">
                  <p:embed/>
                </p:oleObj>
              </mc:Choice>
              <mc:Fallback>
                <p:oleObj name="Equation" r:id="rId17" imgW="241200" imgH="31716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0425" y="6310313"/>
                        <a:ext cx="241300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4543200"/>
            <a:ext cx="9144000" cy="99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2559600"/>
            <a:ext cx="9144000" cy="1875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188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125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10</a:t>
            </a:r>
          </a:p>
        </p:txBody>
      </p:sp>
      <p:sp>
        <p:nvSpPr>
          <p:cNvPr id="181252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This method is cumbersome and avoided when possible.</a:t>
            </a:r>
            <a:r>
              <a:rPr lang="en-US" altLang="ko-KR" sz="1500">
                <a:ea typeface="굴림" charset="-127"/>
              </a:rPr>
              <a:t> </a:t>
            </a:r>
            <a:endParaRPr lang="en-GB" sz="1500"/>
          </a:p>
        </p:txBody>
      </p:sp>
      <p:graphicFrame>
        <p:nvGraphicFramePr>
          <p:cNvPr id="18125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209762"/>
              </p:ext>
            </p:extLst>
          </p:nvPr>
        </p:nvGraphicFramePr>
        <p:xfrm>
          <a:off x="3241675" y="663575"/>
          <a:ext cx="2660650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54" name="Equation" r:id="rId3" imgW="2666880" imgH="838080" progId="Equation.3">
                  <p:embed/>
                </p:oleObj>
              </mc:Choice>
              <mc:Fallback>
                <p:oleObj name="Equation" r:id="rId3" imgW="2666880" imgH="8380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75" y="663575"/>
                        <a:ext cx="2660650" cy="830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2466819"/>
              </p:ext>
            </p:extLst>
          </p:nvPr>
        </p:nvGraphicFramePr>
        <p:xfrm>
          <a:off x="3272400" y="2639850"/>
          <a:ext cx="150495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55" name="Equation" r:id="rId5" imgW="1498320" imgH="838080" progId="Equation.3">
                  <p:embed/>
                </p:oleObj>
              </mc:Choice>
              <mc:Fallback>
                <p:oleObj name="Equation" r:id="rId5" imgW="1498320" imgH="8380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2400" y="2639850"/>
                        <a:ext cx="1504950" cy="831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1137429"/>
              </p:ext>
            </p:extLst>
          </p:nvPr>
        </p:nvGraphicFramePr>
        <p:xfrm>
          <a:off x="3103563" y="4608513"/>
          <a:ext cx="379730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56" name="Equation" r:id="rId7" imgW="3797280" imgH="838080" progId="Equation.DSMT4">
                  <p:embed/>
                </p:oleObj>
              </mc:Choice>
              <mc:Fallback>
                <p:oleObj name="Equation" r:id="rId7" imgW="3797280" imgH="83808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3563" y="4608513"/>
                        <a:ext cx="3797300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587750"/>
              </p:ext>
            </p:extLst>
          </p:nvPr>
        </p:nvGraphicFramePr>
        <p:xfrm>
          <a:off x="3257550" y="3517900"/>
          <a:ext cx="148590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57" name="Equation" r:id="rId9" imgW="1485720" imgH="838080" progId="Equation.DSMT4">
                  <p:embed/>
                </p:oleObj>
              </mc:Choice>
              <mc:Fallback>
                <p:oleObj name="Equation" r:id="rId9" imgW="1485720" imgH="8380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7550" y="3517900"/>
                        <a:ext cx="1485900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4908134"/>
              </p:ext>
            </p:extLst>
          </p:nvPr>
        </p:nvGraphicFramePr>
        <p:xfrm>
          <a:off x="3241675" y="1525588"/>
          <a:ext cx="2184400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58" name="Equation" r:id="rId11" imgW="2184120" imgH="838080" progId="Equation.DSMT4">
                  <p:embed/>
                </p:oleObj>
              </mc:Choice>
              <mc:Fallback>
                <p:oleObj name="Equation" r:id="rId11" imgW="2184120" imgH="83808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75" y="1525588"/>
                        <a:ext cx="2184400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486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11</a:t>
            </a:r>
          </a:p>
        </p:txBody>
      </p:sp>
      <p:sp>
        <p:nvSpPr>
          <p:cNvPr id="16486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>
                <a:ea typeface="굴림" charset="-127"/>
              </a:rPr>
              <a:t>(3)  The third method is to reparameterize the model, manipulating it so that </a:t>
            </a:r>
            <a:r>
              <a:rPr lang="en-GB" altLang="ko-KR" sz="1500" b="1" i="1">
                <a:latin typeface="Symbol" pitchFamily="18" charset="2"/>
                <a:ea typeface="굴림" charset="-127"/>
              </a:rPr>
              <a:t>q</a:t>
            </a:r>
            <a:r>
              <a:rPr lang="en-GB" altLang="ko-KR" sz="1500" b="1">
                <a:ea typeface="굴림" charset="-127"/>
              </a:rPr>
              <a:t> and its standard error are estimated directly as part of the regression output. </a:t>
            </a:r>
            <a:endParaRPr lang="en-GB" sz="150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2559600"/>
            <a:ext cx="9144000" cy="1875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188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8248971"/>
              </p:ext>
            </p:extLst>
          </p:nvPr>
        </p:nvGraphicFramePr>
        <p:xfrm>
          <a:off x="3241675" y="663575"/>
          <a:ext cx="2660650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41" name="Equation" r:id="rId3" imgW="2666880" imgH="838080" progId="Equation.3">
                  <p:embed/>
                </p:oleObj>
              </mc:Choice>
              <mc:Fallback>
                <p:oleObj name="Equation" r:id="rId3" imgW="266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75" y="663575"/>
                        <a:ext cx="2660650" cy="830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247417"/>
              </p:ext>
            </p:extLst>
          </p:nvPr>
        </p:nvGraphicFramePr>
        <p:xfrm>
          <a:off x="3272400" y="2639850"/>
          <a:ext cx="150495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42" name="Equation" r:id="rId5" imgW="1498320" imgH="838080" progId="Equation.3">
                  <p:embed/>
                </p:oleObj>
              </mc:Choice>
              <mc:Fallback>
                <p:oleObj name="Equation" r:id="rId5" imgW="149832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2400" y="2639850"/>
                        <a:ext cx="1504950" cy="831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587750"/>
              </p:ext>
            </p:extLst>
          </p:nvPr>
        </p:nvGraphicFramePr>
        <p:xfrm>
          <a:off x="3257550" y="3517900"/>
          <a:ext cx="148590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43" name="Equation" r:id="rId7" imgW="1485720" imgH="838080" progId="Equation.DSMT4">
                  <p:embed/>
                </p:oleObj>
              </mc:Choice>
              <mc:Fallback>
                <p:oleObj name="Equation" r:id="rId7" imgW="1485720" imgH="83808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7550" y="3517900"/>
                        <a:ext cx="1485900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4908134"/>
              </p:ext>
            </p:extLst>
          </p:nvPr>
        </p:nvGraphicFramePr>
        <p:xfrm>
          <a:off x="3241675" y="1525588"/>
          <a:ext cx="2184400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44" name="Equation" r:id="rId9" imgW="2184120" imgH="838080" progId="Equation.DSMT4">
                  <p:embed/>
                </p:oleObj>
              </mc:Choice>
              <mc:Fallback>
                <p:oleObj name="Equation" r:id="rId9" imgW="2184120" imgH="83808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75" y="1525588"/>
                        <a:ext cx="2184400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589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12</a:t>
            </a:r>
          </a:p>
        </p:txBody>
      </p:sp>
      <p:sp>
        <p:nvSpPr>
          <p:cNvPr id="16589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 dirty="0">
                <a:ea typeface="굴림" charset="-127"/>
              </a:rPr>
              <a:t>To do this, we rewrite the expression for </a:t>
            </a:r>
            <a:r>
              <a:rPr lang="en-GB" altLang="ko-KR" sz="1500" b="1" i="1" dirty="0">
                <a:latin typeface="Symbol" pitchFamily="18" charset="2"/>
                <a:ea typeface="굴림" charset="-127"/>
              </a:rPr>
              <a:t>q</a:t>
            </a:r>
            <a:r>
              <a:rPr lang="en-GB" altLang="ko-KR" sz="1500" b="1" dirty="0">
                <a:ea typeface="굴림" charset="-127"/>
              </a:rPr>
              <a:t> so that one of the </a:t>
            </a:r>
            <a:r>
              <a:rPr lang="en-GB" altLang="ko-KR" sz="1500" b="1" i="1" dirty="0">
                <a:latin typeface="Symbol" pitchFamily="18" charset="2"/>
                <a:ea typeface="굴림" charset="-127"/>
              </a:rPr>
              <a:t>b</a:t>
            </a:r>
            <a:r>
              <a:rPr lang="en-GB" altLang="ko-KR" sz="1500" b="1" dirty="0">
                <a:ea typeface="굴림" charset="-127"/>
              </a:rPr>
              <a:t> parameters is expressed in terms of </a:t>
            </a:r>
            <a:r>
              <a:rPr lang="en-GB" altLang="ko-KR" sz="1500" b="1" i="1" dirty="0">
                <a:latin typeface="Symbol" pitchFamily="18" charset="2"/>
                <a:ea typeface="굴림" charset="-127"/>
              </a:rPr>
              <a:t>q</a:t>
            </a:r>
            <a:r>
              <a:rPr lang="en-GB" altLang="ko-KR" sz="1500" b="1" dirty="0">
                <a:ea typeface="굴림" charset="-127"/>
              </a:rPr>
              <a:t> and the other </a:t>
            </a:r>
            <a:r>
              <a:rPr lang="en-GB" altLang="ko-KR" sz="1500" b="1" i="1" dirty="0">
                <a:latin typeface="Symbol" pitchFamily="18" charset="2"/>
                <a:ea typeface="굴림" charset="-127"/>
              </a:rPr>
              <a:t>b</a:t>
            </a:r>
            <a:r>
              <a:rPr lang="en-GB" altLang="ko-KR" sz="1500" b="1" dirty="0">
                <a:ea typeface="굴림" charset="-127"/>
              </a:rPr>
              <a:t> parameters.  This will be illustrated with two simple examples, the general case being left as an additional exercise (see the </a:t>
            </a:r>
            <a:r>
              <a:rPr lang="en-GB" altLang="ko-KR" sz="1500" b="1" dirty="0" smtClean="0">
                <a:ea typeface="굴림" charset="-127"/>
              </a:rPr>
              <a:t>subject </a:t>
            </a:r>
            <a:r>
              <a:rPr lang="en-GB" altLang="ko-KR" sz="1500" b="1" dirty="0">
                <a:ea typeface="굴림" charset="-127"/>
              </a:rPr>
              <a:t>guide on the website).</a:t>
            </a:r>
            <a:endParaRPr lang="en-GB" sz="1500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2559600"/>
            <a:ext cx="9144000" cy="1875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188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8248971"/>
              </p:ext>
            </p:extLst>
          </p:nvPr>
        </p:nvGraphicFramePr>
        <p:xfrm>
          <a:off x="3241675" y="663575"/>
          <a:ext cx="2660650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72" name="Equation" r:id="rId3" imgW="2666880" imgH="838080" progId="Equation.3">
                  <p:embed/>
                </p:oleObj>
              </mc:Choice>
              <mc:Fallback>
                <p:oleObj name="Equation" r:id="rId3" imgW="266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75" y="663575"/>
                        <a:ext cx="2660650" cy="830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247417"/>
              </p:ext>
            </p:extLst>
          </p:nvPr>
        </p:nvGraphicFramePr>
        <p:xfrm>
          <a:off x="3272400" y="2639850"/>
          <a:ext cx="150495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73" name="Equation" r:id="rId5" imgW="1498320" imgH="838080" progId="Equation.3">
                  <p:embed/>
                </p:oleObj>
              </mc:Choice>
              <mc:Fallback>
                <p:oleObj name="Equation" r:id="rId5" imgW="149832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2400" y="2639850"/>
                        <a:ext cx="1504950" cy="831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587750"/>
              </p:ext>
            </p:extLst>
          </p:nvPr>
        </p:nvGraphicFramePr>
        <p:xfrm>
          <a:off x="3257550" y="3517900"/>
          <a:ext cx="148590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74" name="Equation" r:id="rId7" imgW="1485720" imgH="838080" progId="Equation.DSMT4">
                  <p:embed/>
                </p:oleObj>
              </mc:Choice>
              <mc:Fallback>
                <p:oleObj name="Equation" r:id="rId7" imgW="1485720" imgH="8380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7550" y="3517900"/>
                        <a:ext cx="1485900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4908134"/>
              </p:ext>
            </p:extLst>
          </p:nvPr>
        </p:nvGraphicFramePr>
        <p:xfrm>
          <a:off x="3241675" y="1525588"/>
          <a:ext cx="2184400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75" name="Equation" r:id="rId9" imgW="2184120" imgH="838080" progId="Equation.DSMT4">
                  <p:embed/>
                </p:oleObj>
              </mc:Choice>
              <mc:Fallback>
                <p:oleObj name="Equation" r:id="rId9" imgW="2184120" imgH="8380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75" y="1525588"/>
                        <a:ext cx="2184400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691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13</a:t>
            </a:r>
          </a:p>
        </p:txBody>
      </p:sp>
      <p:sp>
        <p:nvSpPr>
          <p:cNvPr id="16691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>
                <a:ea typeface="굴림" charset="-127"/>
              </a:rPr>
              <a:t>Suppose the regression model is as shown </a:t>
            </a:r>
            <a:r>
              <a:rPr lang="en-GB" sz="1500" b="1"/>
              <a:t>and suppose we are interested in the sum of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/>
              <a:t> and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3</a:t>
            </a:r>
            <a:r>
              <a:rPr lang="en-GB" altLang="ko-KR" sz="1500" b="1">
                <a:ea typeface="굴림" charset="-127"/>
              </a:rPr>
              <a:t>.</a:t>
            </a:r>
            <a:r>
              <a:rPr lang="en-US" altLang="ko-KR" sz="1500">
                <a:ea typeface="굴림" charset="-127"/>
              </a:rPr>
              <a:t> </a:t>
            </a:r>
            <a:endParaRPr lang="en-GB" sz="150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1407075"/>
            <a:ext cx="9144000" cy="12123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71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242076"/>
              </p:ext>
            </p:extLst>
          </p:nvPr>
        </p:nvGraphicFramePr>
        <p:xfrm>
          <a:off x="2944813" y="736600"/>
          <a:ext cx="32559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57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4813" y="736600"/>
                        <a:ext cx="325596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6132471"/>
              </p:ext>
            </p:extLst>
          </p:nvPr>
        </p:nvGraphicFramePr>
        <p:xfrm>
          <a:off x="2977200" y="1562100"/>
          <a:ext cx="14271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58" name="Equation" r:id="rId5" imgW="1422360" imgH="380880" progId="Equation.3">
                  <p:embed/>
                </p:oleObj>
              </mc:Choice>
              <mc:Fallback>
                <p:oleObj name="Equation" r:id="rId5" imgW="1422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7200" y="1562100"/>
                        <a:ext cx="142716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793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14</a:t>
            </a:r>
          </a:p>
        </p:txBody>
      </p:sp>
      <p:sp>
        <p:nvSpPr>
          <p:cNvPr id="16794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>
                <a:ea typeface="굴림" charset="-127"/>
              </a:rPr>
              <a:t>We rewrite the relationship as shown, expressing one of the </a:t>
            </a:r>
            <a:r>
              <a:rPr lang="en-GB" altLang="ko-KR" sz="1500" b="1" i="1">
                <a:latin typeface="Symbol" pitchFamily="18" charset="2"/>
                <a:ea typeface="굴림" charset="-127"/>
              </a:rPr>
              <a:t>b</a:t>
            </a:r>
            <a:r>
              <a:rPr lang="en-GB" altLang="ko-KR" sz="1500" b="1">
                <a:ea typeface="굴림" charset="-127"/>
              </a:rPr>
              <a:t> parameters in terms of </a:t>
            </a:r>
            <a:r>
              <a:rPr lang="en-GB" altLang="ko-KR" sz="1500" b="1" i="1">
                <a:latin typeface="Symbol" pitchFamily="18" charset="2"/>
                <a:ea typeface="굴림" charset="-127"/>
              </a:rPr>
              <a:t>q</a:t>
            </a:r>
            <a:r>
              <a:rPr lang="en-GB" altLang="ko-KR" sz="1500" b="1">
                <a:ea typeface="굴림" charset="-127"/>
              </a:rPr>
              <a:t> and the other </a:t>
            </a:r>
            <a:r>
              <a:rPr lang="en-GB" altLang="ko-KR" sz="1500" b="1" i="1">
                <a:latin typeface="Symbol" pitchFamily="18" charset="2"/>
                <a:ea typeface="굴림" charset="-127"/>
              </a:rPr>
              <a:t>b</a:t>
            </a:r>
            <a:r>
              <a:rPr lang="en-GB" altLang="ko-KR" sz="1500" b="1">
                <a:ea typeface="굴림" charset="-127"/>
              </a:rPr>
              <a:t> parameter.</a:t>
            </a:r>
            <a:r>
              <a:rPr lang="en-US" altLang="ko-KR" sz="1500">
                <a:ea typeface="굴림" charset="-127"/>
              </a:rPr>
              <a:t> </a:t>
            </a:r>
            <a:endParaRPr lang="en-GB" sz="150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1407075"/>
            <a:ext cx="9144000" cy="12123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71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242076"/>
              </p:ext>
            </p:extLst>
          </p:nvPr>
        </p:nvGraphicFramePr>
        <p:xfrm>
          <a:off x="2944813" y="736600"/>
          <a:ext cx="32559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92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4813" y="736600"/>
                        <a:ext cx="325596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6132471"/>
              </p:ext>
            </p:extLst>
          </p:nvPr>
        </p:nvGraphicFramePr>
        <p:xfrm>
          <a:off x="2977200" y="1562100"/>
          <a:ext cx="14271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93" name="Equation" r:id="rId5" imgW="1422360" imgH="380880" progId="Equation.3">
                  <p:embed/>
                </p:oleObj>
              </mc:Choice>
              <mc:Fallback>
                <p:oleObj name="Equation" r:id="rId5" imgW="1422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7200" y="1562100"/>
                        <a:ext cx="142716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874581"/>
              </p:ext>
            </p:extLst>
          </p:nvPr>
        </p:nvGraphicFramePr>
        <p:xfrm>
          <a:off x="2826000" y="2119313"/>
          <a:ext cx="14271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94" name="Equation" r:id="rId7" imgW="1422360" imgH="380880" progId="Equation.3">
                  <p:embed/>
                </p:oleObj>
              </mc:Choice>
              <mc:Fallback>
                <p:oleObj name="Equation" r:id="rId7" imgW="1422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6000" y="2119313"/>
                        <a:ext cx="142716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2747250"/>
            <a:ext cx="9144000" cy="237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1407075"/>
            <a:ext cx="9144000" cy="12123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71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85474"/>
              </p:ext>
            </p:extLst>
          </p:nvPr>
        </p:nvGraphicFramePr>
        <p:xfrm>
          <a:off x="2944813" y="736600"/>
          <a:ext cx="32559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032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4813" y="736600"/>
                        <a:ext cx="325596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8379194"/>
              </p:ext>
            </p:extLst>
          </p:nvPr>
        </p:nvGraphicFramePr>
        <p:xfrm>
          <a:off x="2977200" y="1562100"/>
          <a:ext cx="14271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033" name="Equation" r:id="rId5" imgW="1422360" imgH="380880" progId="Equation.3">
                  <p:embed/>
                </p:oleObj>
              </mc:Choice>
              <mc:Fallback>
                <p:oleObj name="Equation" r:id="rId5" imgW="1422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7200" y="1562100"/>
                        <a:ext cx="142716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216796"/>
              </p:ext>
            </p:extLst>
          </p:nvPr>
        </p:nvGraphicFramePr>
        <p:xfrm>
          <a:off x="2826000" y="2119313"/>
          <a:ext cx="14271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034" name="Equation" r:id="rId7" imgW="1422360" imgH="380880" progId="Equation.3">
                  <p:embed/>
                </p:oleObj>
              </mc:Choice>
              <mc:Fallback>
                <p:oleObj name="Equation" r:id="rId7" imgW="1422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6000" y="2119313"/>
                        <a:ext cx="142716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5623306"/>
              </p:ext>
            </p:extLst>
          </p:nvPr>
        </p:nvGraphicFramePr>
        <p:xfrm>
          <a:off x="2936875" y="2921000"/>
          <a:ext cx="3992563" cy="147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035" name="Equation" r:id="rId9" imgW="4000320" imgH="1473120" progId="Equation.3">
                  <p:embed/>
                </p:oleObj>
              </mc:Choice>
              <mc:Fallback>
                <p:oleObj name="Equation" r:id="rId9" imgW="4000320" imgH="1473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6875" y="2921000"/>
                        <a:ext cx="3992563" cy="147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896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15</a:t>
            </a:r>
          </a:p>
        </p:txBody>
      </p:sp>
      <p:sp>
        <p:nvSpPr>
          <p:cNvPr id="16896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Substituting in the original model, we reparameterize it as shown.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2828925" y="3952875"/>
            <a:ext cx="3924300" cy="6381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998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16</a:t>
            </a:r>
          </a:p>
        </p:txBody>
      </p:sp>
      <p:sp>
        <p:nvSpPr>
          <p:cNvPr id="16998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>
                <a:ea typeface="굴림" charset="-127"/>
              </a:rPr>
              <a:t>Thus if we define a new variable</a:t>
            </a:r>
            <a:r>
              <a:rPr lang="en-GB" sz="1500" b="1"/>
              <a:t> </a:t>
            </a:r>
            <a:r>
              <a:rPr lang="en-GB" sz="1500" b="1" i="1"/>
              <a:t>Z</a:t>
            </a:r>
            <a:r>
              <a:rPr lang="en-GB" sz="1500" b="1"/>
              <a:t> = </a:t>
            </a:r>
            <a:r>
              <a:rPr lang="en-GB" sz="1500" b="1" i="1"/>
              <a:t>X</a:t>
            </a:r>
            <a:r>
              <a:rPr lang="en-GB" sz="1500" b="1" baseline="-25000"/>
              <a:t>2</a:t>
            </a:r>
            <a:r>
              <a:rPr lang="en-GB" sz="1500" b="1"/>
              <a:t> </a:t>
            </a:r>
            <a:r>
              <a:rPr lang="en-GB" sz="1500" b="1">
                <a:cs typeface="Arial" charset="0"/>
              </a:rPr>
              <a:t>– </a:t>
            </a:r>
            <a:r>
              <a:rPr lang="en-GB" sz="1500" b="1" i="1">
                <a:cs typeface="Arial" charset="0"/>
              </a:rPr>
              <a:t>X</a:t>
            </a:r>
            <a:r>
              <a:rPr lang="en-GB" sz="1500" b="1" baseline="-25000">
                <a:cs typeface="Arial" charset="0"/>
              </a:rPr>
              <a:t>3</a:t>
            </a:r>
            <a:r>
              <a:rPr lang="en-GB" sz="1500" b="1">
                <a:cs typeface="Arial" charset="0"/>
              </a:rPr>
              <a:t>, and regress </a:t>
            </a:r>
            <a:r>
              <a:rPr lang="en-GB" sz="1500" b="1" i="1"/>
              <a:t>Y</a:t>
            </a:r>
            <a:r>
              <a:rPr lang="en-GB" sz="1500" b="1"/>
              <a:t> on </a:t>
            </a:r>
            <a:r>
              <a:rPr lang="en-GB" sz="1500" b="1" i="1"/>
              <a:t>Z</a:t>
            </a:r>
            <a:r>
              <a:rPr lang="en-GB" sz="1500" b="1"/>
              <a:t> and </a:t>
            </a:r>
            <a:r>
              <a:rPr lang="en-GB" sz="1500" b="1" i="1"/>
              <a:t>X</a:t>
            </a:r>
            <a:r>
              <a:rPr lang="en-GB" sz="1500" b="1" baseline="-25000"/>
              <a:t>3</a:t>
            </a:r>
            <a:r>
              <a:rPr lang="en-GB" sz="1500" b="1"/>
              <a:t>, the coefficient of </a:t>
            </a:r>
            <a:r>
              <a:rPr lang="en-GB" sz="1500" b="1" i="1"/>
              <a:t>Z</a:t>
            </a:r>
            <a:r>
              <a:rPr lang="en-GB" sz="1500" b="1"/>
              <a:t> will be an estimate of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/>
              <a:t> and that of </a:t>
            </a:r>
            <a:r>
              <a:rPr lang="en-GB" sz="1500" b="1" i="1"/>
              <a:t>X</a:t>
            </a:r>
            <a:r>
              <a:rPr lang="en-GB" sz="1500" b="1" baseline="-25000"/>
              <a:t>3</a:t>
            </a:r>
            <a:r>
              <a:rPr lang="en-GB" sz="1500" b="1"/>
              <a:t> will be an estimate of </a:t>
            </a:r>
            <a:r>
              <a:rPr lang="en-GB" sz="1500" b="1" i="1">
                <a:latin typeface="Symbol" pitchFamily="18" charset="2"/>
              </a:rPr>
              <a:t>q</a:t>
            </a:r>
            <a:r>
              <a:rPr lang="en-GB" sz="1500" b="1"/>
              <a:t>. </a:t>
            </a:r>
            <a:r>
              <a:rPr lang="en-GB" sz="1500" b="1">
                <a:cs typeface="Arial" charset="0"/>
              </a:rPr>
              <a:t> 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2747250"/>
            <a:ext cx="9144000" cy="237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1407075"/>
            <a:ext cx="9144000" cy="12123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71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6110836"/>
              </p:ext>
            </p:extLst>
          </p:nvPr>
        </p:nvGraphicFramePr>
        <p:xfrm>
          <a:off x="2944813" y="736600"/>
          <a:ext cx="32559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067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4813" y="736600"/>
                        <a:ext cx="325596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5639998"/>
              </p:ext>
            </p:extLst>
          </p:nvPr>
        </p:nvGraphicFramePr>
        <p:xfrm>
          <a:off x="2977200" y="1562100"/>
          <a:ext cx="14271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068" name="Equation" r:id="rId5" imgW="1422360" imgH="380880" progId="Equation.3">
                  <p:embed/>
                </p:oleObj>
              </mc:Choice>
              <mc:Fallback>
                <p:oleObj name="Equation" r:id="rId5" imgW="1422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7200" y="1562100"/>
                        <a:ext cx="142716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5489178"/>
              </p:ext>
            </p:extLst>
          </p:nvPr>
        </p:nvGraphicFramePr>
        <p:xfrm>
          <a:off x="2826000" y="2119313"/>
          <a:ext cx="14271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069" name="Equation" r:id="rId7" imgW="1422360" imgH="380880" progId="Equation.3">
                  <p:embed/>
                </p:oleObj>
              </mc:Choice>
              <mc:Fallback>
                <p:oleObj name="Equation" r:id="rId7" imgW="1422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6000" y="2119313"/>
                        <a:ext cx="142716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3852611"/>
              </p:ext>
            </p:extLst>
          </p:nvPr>
        </p:nvGraphicFramePr>
        <p:xfrm>
          <a:off x="2936875" y="2921000"/>
          <a:ext cx="3992563" cy="147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070" name="Equation" r:id="rId9" imgW="4000320" imgH="1473120" progId="Equation.3">
                  <p:embed/>
                </p:oleObj>
              </mc:Choice>
              <mc:Fallback>
                <p:oleObj name="Equation" r:id="rId9" imgW="4000320" imgH="1473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6875" y="2921000"/>
                        <a:ext cx="3992563" cy="147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4864377"/>
              </p:ext>
            </p:extLst>
          </p:nvPr>
        </p:nvGraphicFramePr>
        <p:xfrm>
          <a:off x="2912400" y="4581525"/>
          <a:ext cx="15970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071" name="Equation" r:id="rId11" imgW="1600200" imgH="380880" progId="Equation.3">
                  <p:embed/>
                </p:oleObj>
              </mc:Choice>
              <mc:Fallback>
                <p:oleObj name="Equation" r:id="rId11" imgW="16002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2400" y="4581525"/>
                        <a:ext cx="1597025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101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17</a:t>
            </a:r>
          </a:p>
        </p:txBody>
      </p:sp>
      <p:sp>
        <p:nvSpPr>
          <p:cNvPr id="17101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/>
              <a:t>The estimate of </a:t>
            </a:r>
            <a:r>
              <a:rPr lang="en-GB" sz="1500" b="1" i="1" dirty="0">
                <a:latin typeface="Symbol" pitchFamily="18" charset="2"/>
              </a:rPr>
              <a:t>q</a:t>
            </a:r>
            <a:r>
              <a:rPr lang="en-GB" sz="1500" b="1" dirty="0"/>
              <a:t> will be exactly the same as that obtained by summing the estimates of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2</a:t>
            </a:r>
            <a:r>
              <a:rPr lang="en-GB" sz="1500" b="1" dirty="0"/>
              <a:t> and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3</a:t>
            </a:r>
            <a:r>
              <a:rPr lang="en-GB" sz="1500" b="1" dirty="0"/>
              <a:t> in the original model.  </a:t>
            </a:r>
            <a:r>
              <a:rPr lang="en-GB" altLang="ko-KR" sz="1500" b="1" dirty="0" smtClean="0">
                <a:ea typeface="굴림" charset="-127"/>
              </a:rPr>
              <a:t>The </a:t>
            </a:r>
            <a:r>
              <a:rPr lang="en-GB" altLang="ko-KR" sz="1500" b="1" dirty="0">
                <a:ea typeface="굴림" charset="-127"/>
              </a:rPr>
              <a:t>difference is that we obtain its standard error directly from the regression results</a:t>
            </a:r>
            <a:r>
              <a:rPr lang="en-GB" altLang="ko-KR" sz="1500" b="1" dirty="0" smtClean="0">
                <a:ea typeface="굴림" charset="-127"/>
              </a:rPr>
              <a:t>.</a:t>
            </a:r>
            <a:endParaRPr lang="en-GB" sz="1500" b="1" dirty="0">
              <a:cs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2747250"/>
            <a:ext cx="9144000" cy="237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1407075"/>
            <a:ext cx="9144000" cy="12123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71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129994"/>
              </p:ext>
            </p:extLst>
          </p:nvPr>
        </p:nvGraphicFramePr>
        <p:xfrm>
          <a:off x="2944813" y="736600"/>
          <a:ext cx="32559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91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4813" y="736600"/>
                        <a:ext cx="325596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7838442"/>
              </p:ext>
            </p:extLst>
          </p:nvPr>
        </p:nvGraphicFramePr>
        <p:xfrm>
          <a:off x="2977200" y="1562100"/>
          <a:ext cx="14271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92" name="Equation" r:id="rId5" imgW="1422360" imgH="380880" progId="Equation.3">
                  <p:embed/>
                </p:oleObj>
              </mc:Choice>
              <mc:Fallback>
                <p:oleObj name="Equation" r:id="rId5" imgW="1422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7200" y="1562100"/>
                        <a:ext cx="142716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719026"/>
              </p:ext>
            </p:extLst>
          </p:nvPr>
        </p:nvGraphicFramePr>
        <p:xfrm>
          <a:off x="2826000" y="2119313"/>
          <a:ext cx="14271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93" name="Equation" r:id="rId7" imgW="1422360" imgH="380880" progId="Equation.3">
                  <p:embed/>
                </p:oleObj>
              </mc:Choice>
              <mc:Fallback>
                <p:oleObj name="Equation" r:id="rId7" imgW="1422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6000" y="2119313"/>
                        <a:ext cx="142716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045252"/>
              </p:ext>
            </p:extLst>
          </p:nvPr>
        </p:nvGraphicFramePr>
        <p:xfrm>
          <a:off x="2936875" y="2921000"/>
          <a:ext cx="3992563" cy="147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94" name="Equation" r:id="rId9" imgW="4000320" imgH="1473120" progId="Equation.3">
                  <p:embed/>
                </p:oleObj>
              </mc:Choice>
              <mc:Fallback>
                <p:oleObj name="Equation" r:id="rId9" imgW="4000320" imgH="1473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6875" y="2921000"/>
                        <a:ext cx="3992563" cy="147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465063"/>
              </p:ext>
            </p:extLst>
          </p:nvPr>
        </p:nvGraphicFramePr>
        <p:xfrm>
          <a:off x="2912400" y="4581525"/>
          <a:ext cx="15970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95" name="Equation" r:id="rId11" imgW="1600200" imgH="380880" progId="Equation.3">
                  <p:embed/>
                </p:oleObj>
              </mc:Choice>
              <mc:Fallback>
                <p:oleObj name="Equation" r:id="rId11" imgW="16002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2400" y="4581525"/>
                        <a:ext cx="1597025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101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18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101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 dirty="0" smtClean="0">
                <a:ea typeface="굴림" charset="-127"/>
              </a:rPr>
              <a:t>T</a:t>
            </a:r>
            <a:r>
              <a:rPr lang="en-GB" sz="1500" b="1" dirty="0" smtClean="0"/>
              <a:t>he </a:t>
            </a:r>
            <a:r>
              <a:rPr lang="en-GB" sz="1500" b="1" dirty="0"/>
              <a:t>estimate of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2</a:t>
            </a:r>
            <a:r>
              <a:rPr lang="en-GB" sz="1500" b="1" dirty="0"/>
              <a:t> and its standard error will be the same as those obtained with the original model.</a:t>
            </a:r>
            <a:r>
              <a:rPr lang="en-GB" sz="1500" b="1" dirty="0">
                <a:cs typeface="Arial" charset="0"/>
              </a:rPr>
              <a:t> 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2747250"/>
            <a:ext cx="9144000" cy="237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1407075"/>
            <a:ext cx="9144000" cy="12123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71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129994"/>
              </p:ext>
            </p:extLst>
          </p:nvPr>
        </p:nvGraphicFramePr>
        <p:xfrm>
          <a:off x="2944813" y="736600"/>
          <a:ext cx="32559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350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4813" y="736600"/>
                        <a:ext cx="325596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7838442"/>
              </p:ext>
            </p:extLst>
          </p:nvPr>
        </p:nvGraphicFramePr>
        <p:xfrm>
          <a:off x="2977200" y="1562100"/>
          <a:ext cx="14271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351" name="Equation" r:id="rId5" imgW="1422360" imgH="380880" progId="Equation.3">
                  <p:embed/>
                </p:oleObj>
              </mc:Choice>
              <mc:Fallback>
                <p:oleObj name="Equation" r:id="rId5" imgW="1422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7200" y="1562100"/>
                        <a:ext cx="142716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719026"/>
              </p:ext>
            </p:extLst>
          </p:nvPr>
        </p:nvGraphicFramePr>
        <p:xfrm>
          <a:off x="2826000" y="2119313"/>
          <a:ext cx="14271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352" name="Equation" r:id="rId7" imgW="1422360" imgH="380880" progId="Equation.3">
                  <p:embed/>
                </p:oleObj>
              </mc:Choice>
              <mc:Fallback>
                <p:oleObj name="Equation" r:id="rId7" imgW="1422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6000" y="2119313"/>
                        <a:ext cx="142716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045252"/>
              </p:ext>
            </p:extLst>
          </p:nvPr>
        </p:nvGraphicFramePr>
        <p:xfrm>
          <a:off x="2936875" y="2921000"/>
          <a:ext cx="3992563" cy="147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353" name="Equation" r:id="rId9" imgW="4000320" imgH="1473120" progId="Equation.3">
                  <p:embed/>
                </p:oleObj>
              </mc:Choice>
              <mc:Fallback>
                <p:oleObj name="Equation" r:id="rId9" imgW="4000320" imgH="1473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6875" y="2921000"/>
                        <a:ext cx="3992563" cy="147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465063"/>
              </p:ext>
            </p:extLst>
          </p:nvPr>
        </p:nvGraphicFramePr>
        <p:xfrm>
          <a:off x="2912400" y="4581525"/>
          <a:ext cx="15970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354" name="Equation" r:id="rId11" imgW="1600200" imgH="380880" progId="Equation.3">
                  <p:embed/>
                </p:oleObj>
              </mc:Choice>
              <mc:Fallback>
                <p:oleObj name="Equation" r:id="rId11" imgW="16002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2400" y="4581525"/>
                        <a:ext cx="1597025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174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697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126980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698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Linear restrictions can also be tested using a </a:t>
            </a:r>
            <a:r>
              <a:rPr lang="en-GB" sz="1500" b="1" i="1" dirty="0"/>
              <a:t>t</a:t>
            </a:r>
            <a:r>
              <a:rPr lang="en-GB" sz="1500" b="1" dirty="0"/>
              <a:t> test.  This involves the </a:t>
            </a:r>
            <a:r>
              <a:rPr lang="en-GB" sz="1500" b="1" dirty="0" err="1"/>
              <a:t>reparameterization</a:t>
            </a:r>
            <a:r>
              <a:rPr lang="en-GB" sz="1500" b="1" dirty="0"/>
              <a:t> of a regression model and we will start with this.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188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5558516"/>
              </p:ext>
            </p:extLst>
          </p:nvPr>
        </p:nvGraphicFramePr>
        <p:xfrm>
          <a:off x="3241675" y="663575"/>
          <a:ext cx="2660650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15" name="Equation" r:id="rId3" imgW="2666880" imgH="838080" progId="Equation.3">
                  <p:embed/>
                </p:oleObj>
              </mc:Choice>
              <mc:Fallback>
                <p:oleObj name="Equation" r:id="rId3" imgW="266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75" y="663575"/>
                        <a:ext cx="2660650" cy="830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1407075"/>
            <a:ext cx="9144000" cy="12123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203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19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203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>
                <a:ea typeface="굴림" charset="-127"/>
              </a:rPr>
              <a:t>Suppose instead that we were interested in the difference between </a:t>
            </a:r>
            <a:r>
              <a:rPr lang="en-GB" altLang="ko-KR" sz="1500" b="1" i="1">
                <a:latin typeface="Symbol" pitchFamily="18" charset="2"/>
                <a:ea typeface="굴림" charset="-127"/>
              </a:rPr>
              <a:t>b</a:t>
            </a:r>
            <a:r>
              <a:rPr lang="en-GB" altLang="ko-KR" sz="1500" b="1" baseline="-25000">
                <a:ea typeface="굴림" charset="-127"/>
              </a:rPr>
              <a:t>2</a:t>
            </a:r>
            <a:r>
              <a:rPr lang="en-GB" altLang="ko-KR" sz="1500" b="1">
                <a:ea typeface="굴림" charset="-127"/>
              </a:rPr>
              <a:t> and </a:t>
            </a:r>
            <a:r>
              <a:rPr lang="en-GB" altLang="ko-KR" sz="1500" b="1" i="1">
                <a:latin typeface="Symbol" pitchFamily="18" charset="2"/>
                <a:ea typeface="굴림" charset="-127"/>
              </a:rPr>
              <a:t>b</a:t>
            </a:r>
            <a:r>
              <a:rPr lang="en-GB" altLang="ko-KR" sz="1500" b="1" baseline="-25000">
                <a:ea typeface="굴림" charset="-127"/>
              </a:rPr>
              <a:t>3</a:t>
            </a:r>
            <a:r>
              <a:rPr lang="en-GB" altLang="ko-KR" sz="1500" b="1">
                <a:ea typeface="굴림" charset="-127"/>
              </a:rPr>
              <a:t>.</a:t>
            </a:r>
            <a:r>
              <a:rPr lang="en-US" altLang="ko-KR" sz="1500">
                <a:ea typeface="굴림" charset="-127"/>
              </a:rPr>
              <a:t> </a:t>
            </a:r>
            <a:endParaRPr lang="en-GB" sz="150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1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16115"/>
              </p:ext>
            </p:extLst>
          </p:nvPr>
        </p:nvGraphicFramePr>
        <p:xfrm>
          <a:off x="2977200" y="1562400"/>
          <a:ext cx="14271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76" name="Equation" r:id="rId3" imgW="1422360" imgH="380880" progId="Equation.3">
                  <p:embed/>
                </p:oleObj>
              </mc:Choice>
              <mc:Fallback>
                <p:oleObj name="Equation" r:id="rId3" imgW="1422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7200" y="1562400"/>
                        <a:ext cx="142716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71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264711"/>
              </p:ext>
            </p:extLst>
          </p:nvPr>
        </p:nvGraphicFramePr>
        <p:xfrm>
          <a:off x="2944813" y="736600"/>
          <a:ext cx="32559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77" name="Equation" r:id="rId5" imgW="3263760" imgH="380880" progId="Equation.3">
                  <p:embed/>
                </p:oleObj>
              </mc:Choice>
              <mc:Fallback>
                <p:oleObj name="Equation" r:id="rId5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4813" y="736600"/>
                        <a:ext cx="325596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0" y="2747250"/>
            <a:ext cx="9144000" cy="237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0" y="1407075"/>
            <a:ext cx="9144000" cy="12123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305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20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306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We rewrite this as shown and s</a:t>
            </a:r>
            <a:r>
              <a:rPr lang="en-GB" altLang="ko-KR" sz="1500" b="1">
                <a:ea typeface="굴림" charset="-127"/>
              </a:rPr>
              <a:t>ubstitute in the original model.  Thus if we define a new variable </a:t>
            </a:r>
            <a:r>
              <a:rPr lang="en-GB" altLang="ko-KR" sz="1500" b="1" i="1">
                <a:ea typeface="굴림" charset="-127"/>
              </a:rPr>
              <a:t>Z</a:t>
            </a:r>
            <a:r>
              <a:rPr lang="en-GB" altLang="ko-KR" sz="1500" b="1">
                <a:ea typeface="굴림" charset="-127"/>
              </a:rPr>
              <a:t> = </a:t>
            </a:r>
            <a:r>
              <a:rPr lang="en-GB" altLang="ko-KR" sz="1500" b="1" i="1">
                <a:ea typeface="굴림" charset="-127"/>
              </a:rPr>
              <a:t>X</a:t>
            </a:r>
            <a:r>
              <a:rPr lang="en-GB" altLang="ko-KR" sz="1500" b="1" baseline="-25000">
                <a:ea typeface="굴림" charset="-127"/>
              </a:rPr>
              <a:t>2</a:t>
            </a:r>
            <a:r>
              <a:rPr lang="en-GB" altLang="ko-KR" sz="1500" b="1">
                <a:ea typeface="굴림" charset="-127"/>
              </a:rPr>
              <a:t> + </a:t>
            </a:r>
            <a:r>
              <a:rPr lang="en-GB" altLang="ko-KR" sz="1500" b="1" i="1">
                <a:ea typeface="굴림" charset="-127"/>
              </a:rPr>
              <a:t>X</a:t>
            </a:r>
            <a:r>
              <a:rPr lang="en-GB" altLang="ko-KR" sz="1500" b="1" baseline="-25000">
                <a:ea typeface="굴림" charset="-127"/>
              </a:rPr>
              <a:t>3</a:t>
            </a:r>
            <a:r>
              <a:rPr lang="en-GB" altLang="ko-KR" sz="1500" b="1">
                <a:ea typeface="굴림" charset="-127"/>
              </a:rPr>
              <a:t> and regress </a:t>
            </a:r>
            <a:r>
              <a:rPr lang="en-GB" altLang="ko-KR" sz="1500" b="1" i="1">
                <a:ea typeface="굴림" charset="-127"/>
              </a:rPr>
              <a:t>Y</a:t>
            </a:r>
            <a:r>
              <a:rPr lang="en-GB" altLang="ko-KR" sz="1500" b="1">
                <a:ea typeface="굴림" charset="-127"/>
              </a:rPr>
              <a:t> on </a:t>
            </a:r>
            <a:r>
              <a:rPr lang="en-GB" altLang="ko-KR" sz="1500" b="1" i="1">
                <a:ea typeface="굴림" charset="-127"/>
              </a:rPr>
              <a:t>Z</a:t>
            </a:r>
            <a:r>
              <a:rPr lang="en-GB" altLang="ko-KR" sz="1500" b="1">
                <a:ea typeface="굴림" charset="-127"/>
              </a:rPr>
              <a:t> and </a:t>
            </a:r>
            <a:r>
              <a:rPr lang="en-GB" altLang="ko-KR" sz="1500" b="1" i="1">
                <a:ea typeface="굴림" charset="-127"/>
              </a:rPr>
              <a:t>X</a:t>
            </a:r>
            <a:r>
              <a:rPr lang="en-GB" altLang="ko-KR" sz="1500" b="1" baseline="-25000">
                <a:ea typeface="굴림" charset="-127"/>
              </a:rPr>
              <a:t>3</a:t>
            </a:r>
            <a:r>
              <a:rPr lang="en-GB" altLang="ko-KR" sz="1500" b="1">
                <a:ea typeface="굴림" charset="-127"/>
              </a:rPr>
              <a:t>, the coefficient of </a:t>
            </a:r>
            <a:r>
              <a:rPr lang="en-GB" altLang="ko-KR" sz="1500" b="1" i="1">
                <a:ea typeface="굴림" charset="-127"/>
              </a:rPr>
              <a:t>Z</a:t>
            </a:r>
            <a:r>
              <a:rPr lang="en-GB" altLang="ko-KR" sz="1500" b="1">
                <a:ea typeface="굴림" charset="-127"/>
              </a:rPr>
              <a:t> will be an estimate of </a:t>
            </a:r>
            <a:r>
              <a:rPr lang="en-GB" altLang="ko-KR" sz="1500" b="1" i="1">
                <a:latin typeface="Symbol" pitchFamily="18" charset="2"/>
                <a:ea typeface="굴림" charset="-127"/>
              </a:rPr>
              <a:t>b</a:t>
            </a:r>
            <a:r>
              <a:rPr lang="en-GB" altLang="ko-KR" sz="1500" b="1" baseline="-25000">
                <a:ea typeface="굴림" charset="-127"/>
              </a:rPr>
              <a:t>2</a:t>
            </a:r>
            <a:r>
              <a:rPr lang="en-GB" altLang="ko-KR" sz="1500" b="1">
                <a:ea typeface="굴림" charset="-127"/>
              </a:rPr>
              <a:t> and that of </a:t>
            </a:r>
            <a:r>
              <a:rPr lang="en-GB" altLang="ko-KR" sz="1500" b="1" i="1">
                <a:ea typeface="굴림" charset="-127"/>
              </a:rPr>
              <a:t>X</a:t>
            </a:r>
            <a:r>
              <a:rPr lang="en-GB" altLang="ko-KR" sz="1500" b="1" baseline="-25000">
                <a:ea typeface="굴림" charset="-127"/>
              </a:rPr>
              <a:t>3</a:t>
            </a:r>
            <a:r>
              <a:rPr lang="en-GB" altLang="ko-KR" sz="1500" b="1">
                <a:ea typeface="굴림" charset="-127"/>
              </a:rPr>
              <a:t> will be an estimate of </a:t>
            </a:r>
            <a:r>
              <a:rPr lang="en-GB" altLang="ko-KR" sz="1500" b="1" i="1">
                <a:latin typeface="Symbol" pitchFamily="18" charset="2"/>
                <a:ea typeface="굴림" charset="-127"/>
              </a:rPr>
              <a:t>q</a:t>
            </a:r>
            <a:r>
              <a:rPr lang="en-GB" altLang="ko-KR" sz="1500" b="1">
                <a:ea typeface="굴림" charset="-127"/>
              </a:rPr>
              <a:t>.</a:t>
            </a:r>
            <a:r>
              <a:rPr lang="en-US" altLang="ko-KR" sz="1500">
                <a:ea typeface="굴림" charset="-127"/>
              </a:rPr>
              <a:t>  </a:t>
            </a:r>
            <a:endParaRPr lang="en-GB" sz="150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1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1865871"/>
              </p:ext>
            </p:extLst>
          </p:nvPr>
        </p:nvGraphicFramePr>
        <p:xfrm>
          <a:off x="2826000" y="2120400"/>
          <a:ext cx="14271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149" name="Equation" r:id="rId3" imgW="1422360" imgH="380880" progId="Equation.3">
                  <p:embed/>
                </p:oleObj>
              </mc:Choice>
              <mc:Fallback>
                <p:oleObj name="Equation" r:id="rId3" imgW="1422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6000" y="2120400"/>
                        <a:ext cx="142716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2821806"/>
              </p:ext>
            </p:extLst>
          </p:nvPr>
        </p:nvGraphicFramePr>
        <p:xfrm>
          <a:off x="2937600" y="2919600"/>
          <a:ext cx="4005263" cy="147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150" name="Equation" r:id="rId5" imgW="4012920" imgH="1473120" progId="Equation.3">
                  <p:embed/>
                </p:oleObj>
              </mc:Choice>
              <mc:Fallback>
                <p:oleObj name="Equation" r:id="rId5" imgW="4012920" imgH="1473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7600" y="2919600"/>
                        <a:ext cx="4005263" cy="147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0874761"/>
              </p:ext>
            </p:extLst>
          </p:nvPr>
        </p:nvGraphicFramePr>
        <p:xfrm>
          <a:off x="2912400" y="4582800"/>
          <a:ext cx="15970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151" name="Equation" r:id="rId7" imgW="1600200" imgH="380880" progId="Equation.3">
                  <p:embed/>
                </p:oleObj>
              </mc:Choice>
              <mc:Fallback>
                <p:oleObj name="Equation" r:id="rId7" imgW="16002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2400" y="4582800"/>
                        <a:ext cx="1597025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71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264711"/>
              </p:ext>
            </p:extLst>
          </p:nvPr>
        </p:nvGraphicFramePr>
        <p:xfrm>
          <a:off x="2944813" y="736600"/>
          <a:ext cx="32559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152" name="Equation" r:id="rId9" imgW="3263760" imgH="380880" progId="Equation.3">
                  <p:embed/>
                </p:oleObj>
              </mc:Choice>
              <mc:Fallback>
                <p:oleObj name="Equation" r:id="rId9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4813" y="736600"/>
                        <a:ext cx="325596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16115"/>
              </p:ext>
            </p:extLst>
          </p:nvPr>
        </p:nvGraphicFramePr>
        <p:xfrm>
          <a:off x="2976563" y="1562100"/>
          <a:ext cx="14271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153" name="Equation" r:id="rId11" imgW="1422360" imgH="380880" progId="Equation.3">
                  <p:embed/>
                </p:oleObj>
              </mc:Choice>
              <mc:Fallback>
                <p:oleObj name="Equation" r:id="rId11" imgW="1422360" imgH="3808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6563" y="1562100"/>
                        <a:ext cx="1427162" cy="37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0" y="2747250"/>
            <a:ext cx="9144000" cy="237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0" y="1407075"/>
            <a:ext cx="9144000" cy="12123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408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21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408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 dirty="0">
                <a:ea typeface="굴림" charset="-127"/>
              </a:rPr>
              <a:t>The estimate of </a:t>
            </a:r>
            <a:r>
              <a:rPr lang="en-GB" altLang="ko-KR" sz="1500" b="1" i="1" dirty="0">
                <a:latin typeface="Symbol" pitchFamily="18" charset="2"/>
                <a:ea typeface="굴림" charset="-127"/>
              </a:rPr>
              <a:t>q</a:t>
            </a:r>
            <a:r>
              <a:rPr lang="en-GB" altLang="ko-KR" sz="1500" b="1" dirty="0">
                <a:ea typeface="굴림" charset="-127"/>
              </a:rPr>
              <a:t> will be exactly the same as that obtained by taking the difference of the estimates of </a:t>
            </a:r>
            <a:r>
              <a:rPr lang="en-GB" altLang="ko-KR" sz="1500" b="1" i="1" dirty="0">
                <a:latin typeface="Symbol" pitchFamily="18" charset="2"/>
                <a:ea typeface="굴림" charset="-127"/>
              </a:rPr>
              <a:t>b</a:t>
            </a:r>
            <a:r>
              <a:rPr lang="en-GB" altLang="ko-KR" sz="1500" b="1" baseline="-25000" dirty="0">
                <a:ea typeface="굴림" charset="-127"/>
              </a:rPr>
              <a:t>2</a:t>
            </a:r>
            <a:r>
              <a:rPr lang="en-GB" altLang="ko-KR" sz="1500" b="1" dirty="0">
                <a:ea typeface="굴림" charset="-127"/>
              </a:rPr>
              <a:t> and </a:t>
            </a:r>
            <a:r>
              <a:rPr lang="en-GB" altLang="ko-KR" sz="1500" b="1" i="1" dirty="0">
                <a:latin typeface="Symbol" pitchFamily="18" charset="2"/>
                <a:ea typeface="굴림" charset="-127"/>
              </a:rPr>
              <a:t>b</a:t>
            </a:r>
            <a:r>
              <a:rPr lang="en-GB" altLang="ko-KR" sz="1500" b="1" baseline="-25000" dirty="0">
                <a:ea typeface="굴림" charset="-127"/>
              </a:rPr>
              <a:t>3</a:t>
            </a:r>
            <a:r>
              <a:rPr lang="en-GB" altLang="ko-KR" sz="1500" b="1" dirty="0">
                <a:ea typeface="굴림" charset="-127"/>
              </a:rPr>
              <a:t> in the original model and we obtain its standard error directly from the regression results</a:t>
            </a:r>
            <a:r>
              <a:rPr lang="en-GB" altLang="ko-KR" sz="1500" b="1" dirty="0" smtClean="0">
                <a:ea typeface="굴림" charset="-127"/>
              </a:rPr>
              <a:t>.</a:t>
            </a:r>
            <a:endParaRPr lang="en-GB" sz="1500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71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264711"/>
              </p:ext>
            </p:extLst>
          </p:nvPr>
        </p:nvGraphicFramePr>
        <p:xfrm>
          <a:off x="2944813" y="736600"/>
          <a:ext cx="32559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77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4813" y="736600"/>
                        <a:ext cx="325596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16115"/>
              </p:ext>
            </p:extLst>
          </p:nvPr>
        </p:nvGraphicFramePr>
        <p:xfrm>
          <a:off x="2976563" y="1562100"/>
          <a:ext cx="14271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78" name="Equation" r:id="rId5" imgW="1422360" imgH="380880" progId="Equation.3">
                  <p:embed/>
                </p:oleObj>
              </mc:Choice>
              <mc:Fallback>
                <p:oleObj name="Equation" r:id="rId5" imgW="1422360" imgH="3808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6563" y="1562100"/>
                        <a:ext cx="1427162" cy="37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1865871"/>
              </p:ext>
            </p:extLst>
          </p:nvPr>
        </p:nvGraphicFramePr>
        <p:xfrm>
          <a:off x="2825750" y="2120900"/>
          <a:ext cx="14271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79" name="Equation" r:id="rId7" imgW="1422360" imgH="380880" progId="Equation.3">
                  <p:embed/>
                </p:oleObj>
              </mc:Choice>
              <mc:Fallback>
                <p:oleObj name="Equation" r:id="rId7" imgW="1422360" imgH="3808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5750" y="2120900"/>
                        <a:ext cx="1427163" cy="37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2821806"/>
              </p:ext>
            </p:extLst>
          </p:nvPr>
        </p:nvGraphicFramePr>
        <p:xfrm>
          <a:off x="2936875" y="2919413"/>
          <a:ext cx="4005263" cy="147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80" name="Equation" r:id="rId9" imgW="4012920" imgH="1473120" progId="Equation.3">
                  <p:embed/>
                </p:oleObj>
              </mc:Choice>
              <mc:Fallback>
                <p:oleObj name="Equation" r:id="rId9" imgW="4012920" imgH="147312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6875" y="2919413"/>
                        <a:ext cx="4005263" cy="147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0874761"/>
              </p:ext>
            </p:extLst>
          </p:nvPr>
        </p:nvGraphicFramePr>
        <p:xfrm>
          <a:off x="2913063" y="4583113"/>
          <a:ext cx="15970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81" name="Equation" r:id="rId11" imgW="1600200" imgH="380880" progId="Equation.3">
                  <p:embed/>
                </p:oleObj>
              </mc:Choice>
              <mc:Fallback>
                <p:oleObj name="Equation" r:id="rId11" imgW="1600200" imgH="38088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3063" y="4583113"/>
                        <a:ext cx="1597025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0" y="2747250"/>
            <a:ext cx="9144000" cy="237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0" y="1407075"/>
            <a:ext cx="9144000" cy="12123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408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22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408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 dirty="0" smtClean="0">
                <a:ea typeface="굴림" charset="-127"/>
              </a:rPr>
              <a:t>The </a:t>
            </a:r>
            <a:r>
              <a:rPr lang="en-GB" altLang="ko-KR" sz="1500" b="1" dirty="0">
                <a:ea typeface="굴림" charset="-127"/>
              </a:rPr>
              <a:t>estimate of </a:t>
            </a:r>
            <a:r>
              <a:rPr lang="en-GB" altLang="ko-KR" sz="1500" b="1" i="1" dirty="0">
                <a:latin typeface="Symbol" pitchFamily="18" charset="2"/>
                <a:ea typeface="굴림" charset="-127"/>
              </a:rPr>
              <a:t>b</a:t>
            </a:r>
            <a:r>
              <a:rPr lang="en-GB" altLang="ko-KR" sz="1500" b="1" baseline="-25000" dirty="0">
                <a:ea typeface="굴림" charset="-127"/>
              </a:rPr>
              <a:t>2</a:t>
            </a:r>
            <a:r>
              <a:rPr lang="en-GB" altLang="ko-KR" sz="1500" b="1" dirty="0">
                <a:ea typeface="굴림" charset="-127"/>
              </a:rPr>
              <a:t> and its standard error will be the same as those obtained with the original model</a:t>
            </a:r>
            <a:r>
              <a:rPr lang="en-GB" altLang="ko-KR" sz="1500" b="1" dirty="0" smtClean="0">
                <a:ea typeface="굴림" charset="-127"/>
              </a:rPr>
              <a:t>.</a:t>
            </a:r>
            <a:endParaRPr lang="en-GB" sz="1500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71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264711"/>
              </p:ext>
            </p:extLst>
          </p:nvPr>
        </p:nvGraphicFramePr>
        <p:xfrm>
          <a:off x="2944813" y="736600"/>
          <a:ext cx="32559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75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4813" y="736600"/>
                        <a:ext cx="325596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16115"/>
              </p:ext>
            </p:extLst>
          </p:nvPr>
        </p:nvGraphicFramePr>
        <p:xfrm>
          <a:off x="2976563" y="1562100"/>
          <a:ext cx="14271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76" name="Equation" r:id="rId5" imgW="1422360" imgH="380880" progId="Equation.3">
                  <p:embed/>
                </p:oleObj>
              </mc:Choice>
              <mc:Fallback>
                <p:oleObj name="Equation" r:id="rId5" imgW="1422360" imgH="3808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6563" y="1562100"/>
                        <a:ext cx="1427162" cy="37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1865871"/>
              </p:ext>
            </p:extLst>
          </p:nvPr>
        </p:nvGraphicFramePr>
        <p:xfrm>
          <a:off x="2825750" y="2120900"/>
          <a:ext cx="14271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77" name="Equation" r:id="rId7" imgW="1422360" imgH="380880" progId="Equation.3">
                  <p:embed/>
                </p:oleObj>
              </mc:Choice>
              <mc:Fallback>
                <p:oleObj name="Equation" r:id="rId7" imgW="1422360" imgH="3808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5750" y="2120900"/>
                        <a:ext cx="1427163" cy="37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2821806"/>
              </p:ext>
            </p:extLst>
          </p:nvPr>
        </p:nvGraphicFramePr>
        <p:xfrm>
          <a:off x="2936875" y="2919413"/>
          <a:ext cx="4005263" cy="147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78" name="Equation" r:id="rId9" imgW="4012920" imgH="1473120" progId="Equation.3">
                  <p:embed/>
                </p:oleObj>
              </mc:Choice>
              <mc:Fallback>
                <p:oleObj name="Equation" r:id="rId9" imgW="4012920" imgH="147312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6875" y="2919413"/>
                        <a:ext cx="4005263" cy="147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0874761"/>
              </p:ext>
            </p:extLst>
          </p:nvPr>
        </p:nvGraphicFramePr>
        <p:xfrm>
          <a:off x="2913063" y="4583113"/>
          <a:ext cx="15970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79" name="Equation" r:id="rId11" imgW="1600200" imgH="380880" progId="Equation.3">
                  <p:embed/>
                </p:oleObj>
              </mc:Choice>
              <mc:Fallback>
                <p:oleObj name="Equation" r:id="rId11" imgW="1600200" imgH="38088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3063" y="4583113"/>
                        <a:ext cx="1597025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930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510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23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510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An obvious application of reparameterization is its use in the testing of linear restrictions.  Suppose that your hypothetical restriction is as shown, </a:t>
            </a:r>
            <a:r>
              <a:rPr lang="en-GB" altLang="ko-KR" sz="1500" b="1">
                <a:ea typeface="굴림" charset="-127"/>
              </a:rPr>
              <a:t>where </a:t>
            </a:r>
            <a:r>
              <a:rPr lang="en-GB" altLang="ko-KR" sz="1500" b="1" i="1">
                <a:latin typeface="Symbol" pitchFamily="18" charset="2"/>
                <a:ea typeface="굴림" charset="-127"/>
              </a:rPr>
              <a:t>a</a:t>
            </a:r>
            <a:r>
              <a:rPr lang="en-GB" altLang="ko-KR" sz="1500" b="1">
                <a:ea typeface="굴림" charset="-127"/>
              </a:rPr>
              <a:t> is a scalar.</a:t>
            </a:r>
            <a:r>
              <a:rPr lang="en-US" altLang="ko-KR" sz="1500">
                <a:ea typeface="굴림" charset="-127"/>
              </a:rPr>
              <a:t> </a:t>
            </a:r>
            <a:endParaRPr lang="en-GB" sz="150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71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264711"/>
              </p:ext>
            </p:extLst>
          </p:nvPr>
        </p:nvGraphicFramePr>
        <p:xfrm>
          <a:off x="2944813" y="736600"/>
          <a:ext cx="32559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51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4813" y="736600"/>
                        <a:ext cx="325596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1407075"/>
            <a:ext cx="9144000" cy="109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0081368"/>
              </p:ext>
            </p:extLst>
          </p:nvPr>
        </p:nvGraphicFramePr>
        <p:xfrm>
          <a:off x="2179638" y="1533600"/>
          <a:ext cx="151765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52" name="Equation" r:id="rId5" imgW="1524000" imgH="838200" progId="Equation.3">
                  <p:embed/>
                </p:oleObj>
              </mc:Choice>
              <mc:Fallback>
                <p:oleObj name="Equation" r:id="rId5" imgW="1524000" imgH="838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9638" y="1533600"/>
                        <a:ext cx="1517650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2624400"/>
            <a:ext cx="9144000" cy="109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613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24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613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Define </a:t>
            </a:r>
            <a:r>
              <a:rPr lang="en-GB" sz="1500" b="1" i="1">
                <a:latin typeface="Symbol" pitchFamily="18" charset="2"/>
              </a:rPr>
              <a:t>q</a:t>
            </a:r>
            <a:r>
              <a:rPr lang="en-GB" sz="1500" b="1"/>
              <a:t> as shown </a:t>
            </a:r>
            <a:r>
              <a:rPr lang="en-GB" altLang="ko-KR" sz="1500" b="1">
                <a:ea typeface="굴림" charset="-127"/>
              </a:rPr>
              <a:t>and reparameterize.  </a:t>
            </a:r>
            <a:r>
              <a:rPr lang="en-GB" altLang="ko-KR" sz="1500" b="1" i="1">
                <a:latin typeface="Symbol" pitchFamily="18" charset="2"/>
                <a:ea typeface="굴림" charset="-127"/>
              </a:rPr>
              <a:t>q</a:t>
            </a:r>
            <a:r>
              <a:rPr lang="en-GB" altLang="ko-KR" sz="1500" b="1">
                <a:ea typeface="굴림" charset="-127"/>
              </a:rPr>
              <a:t> will become the coefficient of one of the variables in the model, and a </a:t>
            </a:r>
            <a:r>
              <a:rPr lang="en-GB" altLang="ko-KR" sz="1500" b="1" i="1">
                <a:ea typeface="굴림" charset="-127"/>
              </a:rPr>
              <a:t>t</a:t>
            </a:r>
            <a:r>
              <a:rPr lang="en-GB" altLang="ko-KR" sz="1500" b="1">
                <a:ea typeface="굴림" charset="-127"/>
              </a:rPr>
              <a:t> test of </a:t>
            </a:r>
            <a:r>
              <a:rPr lang="en-GB" altLang="ko-KR" sz="1500" b="1" i="1">
                <a:ea typeface="굴림" charset="-127"/>
              </a:rPr>
              <a:t>H</a:t>
            </a:r>
            <a:r>
              <a:rPr lang="en-GB" altLang="ko-KR" sz="1500" b="1" baseline="-25000">
                <a:ea typeface="굴림" charset="-127"/>
              </a:rPr>
              <a:t>0</a:t>
            </a:r>
            <a:r>
              <a:rPr lang="en-GB" altLang="ko-KR" sz="1500" b="1">
                <a:ea typeface="굴림" charset="-127"/>
              </a:rPr>
              <a:t>: </a:t>
            </a:r>
            <a:r>
              <a:rPr lang="en-GB" altLang="ko-KR" sz="1500" b="1" i="1">
                <a:latin typeface="Symbol" pitchFamily="18" charset="2"/>
                <a:ea typeface="굴림" charset="-127"/>
              </a:rPr>
              <a:t>q</a:t>
            </a:r>
            <a:r>
              <a:rPr lang="en-GB" altLang="ko-KR" sz="1500" b="1">
                <a:ea typeface="굴림" charset="-127"/>
              </a:rPr>
              <a:t> = 0 is effectively a </a:t>
            </a:r>
            <a:r>
              <a:rPr lang="en-GB" altLang="ko-KR" sz="1500" b="1" i="1">
                <a:ea typeface="굴림" charset="-127"/>
              </a:rPr>
              <a:t>t</a:t>
            </a:r>
            <a:r>
              <a:rPr lang="en-GB" altLang="ko-KR" sz="1500" b="1">
                <a:ea typeface="굴림" charset="-127"/>
              </a:rPr>
              <a:t> test of the restriction.</a:t>
            </a:r>
            <a:r>
              <a:rPr lang="en-US" altLang="ko-KR" sz="1500">
                <a:ea typeface="굴림" charset="-127"/>
              </a:rPr>
              <a:t> </a:t>
            </a:r>
            <a:endParaRPr lang="en-GB" sz="1500"/>
          </a:p>
        </p:txBody>
      </p:sp>
      <p:graphicFrame>
        <p:nvGraphicFramePr>
          <p:cNvPr id="17613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5694597"/>
              </p:ext>
            </p:extLst>
          </p:nvPr>
        </p:nvGraphicFramePr>
        <p:xfrm>
          <a:off x="2963863" y="2750400"/>
          <a:ext cx="197485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89" name="Equation" r:id="rId3" imgW="1981080" imgH="838080" progId="Equation.3">
                  <p:embed/>
                </p:oleObj>
              </mc:Choice>
              <mc:Fallback>
                <p:oleObj name="Equation" r:id="rId3" imgW="1981080" imgH="83808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3863" y="2750400"/>
                        <a:ext cx="1974850" cy="831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71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264711"/>
              </p:ext>
            </p:extLst>
          </p:nvPr>
        </p:nvGraphicFramePr>
        <p:xfrm>
          <a:off x="2944813" y="736600"/>
          <a:ext cx="32559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90" name="Equation" r:id="rId5" imgW="3263760" imgH="380880" progId="Equation.3">
                  <p:embed/>
                </p:oleObj>
              </mc:Choice>
              <mc:Fallback>
                <p:oleObj name="Equation" r:id="rId5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4813" y="736600"/>
                        <a:ext cx="325596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1407075"/>
            <a:ext cx="9144000" cy="109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4499766"/>
              </p:ext>
            </p:extLst>
          </p:nvPr>
        </p:nvGraphicFramePr>
        <p:xfrm>
          <a:off x="2179638" y="1533600"/>
          <a:ext cx="151765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91" name="Equation" r:id="rId7" imgW="1524000" imgH="838200" progId="Equation.3">
                  <p:embed/>
                </p:oleObj>
              </mc:Choice>
              <mc:Fallback>
                <p:oleObj name="Equation" r:id="rId7" imgW="1524000" imgH="838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9638" y="1533600"/>
                        <a:ext cx="1517650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462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25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5462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ko-KR" sz="1500" b="1">
                <a:ea typeface="굴림" charset="-127"/>
              </a:rPr>
              <a:t>As an illustration. we will use the example discussed in the previous sequence.  The model relates years of schooling, </a:t>
            </a:r>
            <a:r>
              <a:rPr lang="en-GB" altLang="ko-KR" sz="1500" b="1" i="1">
                <a:ea typeface="굴림" charset="-127"/>
              </a:rPr>
              <a:t>S</a:t>
            </a:r>
            <a:r>
              <a:rPr lang="en-GB" altLang="ko-KR" sz="1500" b="1">
                <a:ea typeface="굴림" charset="-127"/>
              </a:rPr>
              <a:t>, to the cognitive ability score </a:t>
            </a:r>
            <a:r>
              <a:rPr lang="en-GB" altLang="ko-KR" sz="1500" b="1" i="1">
                <a:ea typeface="굴림" charset="-127"/>
              </a:rPr>
              <a:t>ASVABC</a:t>
            </a:r>
            <a:r>
              <a:rPr lang="en-GB" altLang="ko-KR" sz="1500" b="1">
                <a:ea typeface="굴림" charset="-127"/>
              </a:rPr>
              <a:t> and years of schooling of the mother and the father, </a:t>
            </a:r>
            <a:r>
              <a:rPr lang="en-GB" altLang="ko-KR" sz="1500" b="1" i="1">
                <a:ea typeface="굴림" charset="-127"/>
              </a:rPr>
              <a:t>SM</a:t>
            </a:r>
            <a:r>
              <a:rPr lang="en-GB" altLang="ko-KR" sz="1500" b="1">
                <a:ea typeface="굴림" charset="-127"/>
              </a:rPr>
              <a:t> and </a:t>
            </a:r>
            <a:r>
              <a:rPr lang="en-GB" altLang="ko-KR" sz="1500" b="1" i="1">
                <a:ea typeface="굴림" charset="-127"/>
              </a:rPr>
              <a:t>SF</a:t>
            </a:r>
            <a:r>
              <a:rPr lang="en-GB" altLang="ko-KR" sz="1500" b="1">
                <a:ea typeface="굴림" charset="-127"/>
              </a:rPr>
              <a:t>.</a:t>
            </a:r>
            <a:r>
              <a:rPr lang="en-US" altLang="ko-KR" sz="1500">
                <a:ea typeface="굴림" charset="-127"/>
              </a:rPr>
              <a:t> </a:t>
            </a:r>
            <a:endParaRPr lang="en-GB" sz="150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632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4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5025296"/>
              </p:ext>
            </p:extLst>
          </p:nvPr>
        </p:nvGraphicFramePr>
        <p:xfrm>
          <a:off x="1955800" y="67875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57" name="Equation" r:id="rId3" imgW="5232240" imgH="380880" progId="Equation.3">
                  <p:embed/>
                </p:oleObj>
              </mc:Choice>
              <mc:Fallback>
                <p:oleObj name="Equation" r:id="rId3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7875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715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715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It was hypothesized that mother’s education and father’s education are equally important for educational attainment, implying the restriction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4</a:t>
            </a:r>
            <a:r>
              <a:rPr lang="en-GB" sz="1500" b="1"/>
              <a:t> =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3</a:t>
            </a:r>
            <a:r>
              <a:rPr lang="en-GB" sz="1500" b="1"/>
              <a:t>. 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1292400"/>
            <a:ext cx="9144000" cy="1929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5044896"/>
              </p:ext>
            </p:extLst>
          </p:nvPr>
        </p:nvGraphicFramePr>
        <p:xfrm>
          <a:off x="1851025" y="1358900"/>
          <a:ext cx="9683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99" name="Equation" r:id="rId3" imgW="965160" imgH="380880" progId="Equation.3">
                  <p:embed/>
                </p:oleObj>
              </mc:Choice>
              <mc:Fallback>
                <p:oleObj name="Equation" r:id="rId3" imgW="965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1025" y="1358900"/>
                        <a:ext cx="968375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632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513004"/>
              </p:ext>
            </p:extLst>
          </p:nvPr>
        </p:nvGraphicFramePr>
        <p:xfrm>
          <a:off x="1955800" y="67875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200" name="Equation" r:id="rId5" imgW="5232240" imgH="380880" progId="Equation.3">
                  <p:embed/>
                </p:oleObj>
              </mc:Choice>
              <mc:Fallback>
                <p:oleObj name="Equation" r:id="rId5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7875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817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27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818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The restriction may be rewritten as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4</a:t>
            </a:r>
            <a:r>
              <a:rPr lang="en-GB" sz="1500" b="1"/>
              <a:t> </a:t>
            </a:r>
            <a:r>
              <a:rPr lang="en-GB" sz="1500" b="1">
                <a:cs typeface="Arial" charset="0"/>
              </a:rPr>
              <a:t>–</a:t>
            </a:r>
            <a:r>
              <a:rPr lang="en-GB" sz="1500" b="1"/>
              <a:t>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3</a:t>
            </a:r>
            <a:r>
              <a:rPr lang="en-GB" sz="1500" b="1"/>
              <a:t> = 0.  Define </a:t>
            </a:r>
            <a:r>
              <a:rPr lang="en-GB" sz="1500" b="1" i="1">
                <a:latin typeface="Symbol" pitchFamily="18" charset="2"/>
              </a:rPr>
              <a:t>q</a:t>
            </a:r>
            <a:r>
              <a:rPr lang="en-GB" sz="1500" b="1"/>
              <a:t> as shown.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1292400"/>
            <a:ext cx="9144000" cy="1929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5044896"/>
              </p:ext>
            </p:extLst>
          </p:nvPr>
        </p:nvGraphicFramePr>
        <p:xfrm>
          <a:off x="1851025" y="1358900"/>
          <a:ext cx="9683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257" name="Equation" r:id="rId3" imgW="965160" imgH="380880" progId="Equation.3">
                  <p:embed/>
                </p:oleObj>
              </mc:Choice>
              <mc:Fallback>
                <p:oleObj name="Equation" r:id="rId3" imgW="965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1025" y="1358900"/>
                        <a:ext cx="968375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2031841"/>
              </p:ext>
            </p:extLst>
          </p:nvPr>
        </p:nvGraphicFramePr>
        <p:xfrm>
          <a:off x="1246188" y="1814513"/>
          <a:ext cx="14271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258" name="Equation" r:id="rId5" imgW="1422360" imgH="380880" progId="Equation.3">
                  <p:embed/>
                </p:oleObj>
              </mc:Choice>
              <mc:Fallback>
                <p:oleObj name="Equation" r:id="rId5" imgW="1422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188" y="1814513"/>
                        <a:ext cx="142716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131553"/>
              </p:ext>
            </p:extLst>
          </p:nvPr>
        </p:nvGraphicFramePr>
        <p:xfrm>
          <a:off x="1995488" y="2281238"/>
          <a:ext cx="14271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259" name="Equation" r:id="rId7" imgW="1422360" imgH="380880" progId="Equation.3">
                  <p:embed/>
                </p:oleObj>
              </mc:Choice>
              <mc:Fallback>
                <p:oleObj name="Equation" r:id="rId7" imgW="1422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5488" y="2281238"/>
                        <a:ext cx="142716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632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513004"/>
              </p:ext>
            </p:extLst>
          </p:nvPr>
        </p:nvGraphicFramePr>
        <p:xfrm>
          <a:off x="1955800" y="67875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260" name="Equation" r:id="rId9" imgW="5232240" imgH="380880" progId="Equation.3">
                  <p:embed/>
                </p:oleObj>
              </mc:Choice>
              <mc:Fallback>
                <p:oleObj name="Equation" r:id="rId9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7875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920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28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920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Hence express one of the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/>
              <a:t> parameters in terms of </a:t>
            </a:r>
            <a:r>
              <a:rPr lang="en-GB" sz="1500" b="1" i="1">
                <a:latin typeface="Symbol" pitchFamily="18" charset="2"/>
              </a:rPr>
              <a:t>q</a:t>
            </a:r>
            <a:r>
              <a:rPr lang="en-GB" sz="1500" b="1"/>
              <a:t> and the other</a:t>
            </a:r>
            <a:r>
              <a:rPr lang="en-GB" sz="1500"/>
              <a:t>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/>
              <a:t> parameter, and substitute in the original model.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3312000"/>
            <a:ext cx="9144000" cy="1699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1292400"/>
            <a:ext cx="9144000" cy="1929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5044896"/>
              </p:ext>
            </p:extLst>
          </p:nvPr>
        </p:nvGraphicFramePr>
        <p:xfrm>
          <a:off x="1851025" y="1358900"/>
          <a:ext cx="9683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321" name="Equation" r:id="rId3" imgW="965160" imgH="380880" progId="Equation.3">
                  <p:embed/>
                </p:oleObj>
              </mc:Choice>
              <mc:Fallback>
                <p:oleObj name="Equation" r:id="rId3" imgW="965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1025" y="1358900"/>
                        <a:ext cx="968375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2031841"/>
              </p:ext>
            </p:extLst>
          </p:nvPr>
        </p:nvGraphicFramePr>
        <p:xfrm>
          <a:off x="1246188" y="1814513"/>
          <a:ext cx="14271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322" name="Equation" r:id="rId5" imgW="1422360" imgH="380880" progId="Equation.3">
                  <p:embed/>
                </p:oleObj>
              </mc:Choice>
              <mc:Fallback>
                <p:oleObj name="Equation" r:id="rId5" imgW="1422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188" y="1814513"/>
                        <a:ext cx="142716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131553"/>
              </p:ext>
            </p:extLst>
          </p:nvPr>
        </p:nvGraphicFramePr>
        <p:xfrm>
          <a:off x="1995488" y="2281238"/>
          <a:ext cx="14271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323" name="Equation" r:id="rId7" imgW="1422360" imgH="380880" progId="Equation.3">
                  <p:embed/>
                </p:oleObj>
              </mc:Choice>
              <mc:Fallback>
                <p:oleObj name="Equation" r:id="rId7" imgW="1422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5488" y="2281238"/>
                        <a:ext cx="142716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7800846"/>
              </p:ext>
            </p:extLst>
          </p:nvPr>
        </p:nvGraphicFramePr>
        <p:xfrm>
          <a:off x="1851025" y="2736850"/>
          <a:ext cx="14652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324" name="Equation" r:id="rId9" imgW="1460160" imgH="380880" progId="Equation.3">
                  <p:embed/>
                </p:oleObj>
              </mc:Choice>
              <mc:Fallback>
                <p:oleObj name="Equation" r:id="rId9" imgW="1460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1025" y="2736850"/>
                        <a:ext cx="146526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2751876"/>
              </p:ext>
            </p:extLst>
          </p:nvPr>
        </p:nvGraphicFramePr>
        <p:xfrm>
          <a:off x="1947863" y="3400425"/>
          <a:ext cx="6037262" cy="147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325" name="Equation" r:id="rId11" imgW="6045120" imgH="1473120" progId="Equation.3">
                  <p:embed/>
                </p:oleObj>
              </mc:Choice>
              <mc:Fallback>
                <p:oleObj name="Equation" r:id="rId11" imgW="6045120" imgH="1473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7863" y="3400425"/>
                        <a:ext cx="6037262" cy="147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632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513004"/>
              </p:ext>
            </p:extLst>
          </p:nvPr>
        </p:nvGraphicFramePr>
        <p:xfrm>
          <a:off x="1955800" y="67875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326" name="Equation" r:id="rId13" imgW="5232240" imgH="380880" progId="Equation.3">
                  <p:embed/>
                </p:oleObj>
              </mc:Choice>
              <mc:Fallback>
                <p:oleObj name="Equation" r:id="rId13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7875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565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5565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ko-KR" sz="1500" b="1">
                <a:ea typeface="굴림" charset="-127"/>
              </a:rPr>
              <a:t>Suppose that you have a regression model</a:t>
            </a:r>
            <a:r>
              <a:rPr lang="en-US" altLang="ko-KR" sz="1500" b="1">
                <a:ea typeface="굴림" charset="-127"/>
              </a:rPr>
              <a:t> shown </a:t>
            </a:r>
            <a:r>
              <a:rPr lang="en-GB" altLang="ko-KR" sz="1500" b="1">
                <a:ea typeface="굴림" charset="-127"/>
              </a:rPr>
              <a:t>and that the regression model assumptions are valid.</a:t>
            </a:r>
            <a:r>
              <a:rPr lang="en-US" altLang="ko-KR" sz="1500" b="1">
                <a:ea typeface="굴림" charset="-127"/>
              </a:rPr>
              <a:t> </a:t>
            </a:r>
            <a:endParaRPr lang="en-GB" sz="1500" b="1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188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5558516"/>
              </p:ext>
            </p:extLst>
          </p:nvPr>
        </p:nvGraphicFramePr>
        <p:xfrm>
          <a:off x="3241675" y="663575"/>
          <a:ext cx="2660650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74" name="Equation" r:id="rId3" imgW="2666880" imgH="838080" progId="Equation.3">
                  <p:embed/>
                </p:oleObj>
              </mc:Choice>
              <mc:Fallback>
                <p:oleObj name="Equation" r:id="rId3" imgW="266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75" y="663575"/>
                        <a:ext cx="2660650" cy="830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5101199"/>
            <a:ext cx="9144000" cy="50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3312000"/>
            <a:ext cx="9144000" cy="1699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1292400"/>
            <a:ext cx="9144000" cy="1929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022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29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8022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altLang="ko-KR" sz="1500" b="1" i="1">
                <a:ea typeface="굴림" charset="-127"/>
              </a:rPr>
              <a:t>SP</a:t>
            </a:r>
            <a:r>
              <a:rPr lang="en-GB" altLang="ko-KR" sz="1500" b="1">
                <a:ea typeface="굴림" charset="-127"/>
              </a:rPr>
              <a:t> is defined as the sum of </a:t>
            </a:r>
            <a:r>
              <a:rPr lang="en-GB" altLang="ko-KR" sz="1500" b="1" i="1">
                <a:ea typeface="굴림" charset="-127"/>
              </a:rPr>
              <a:t>SM</a:t>
            </a:r>
            <a:r>
              <a:rPr lang="en-GB" altLang="ko-KR" sz="1500" b="1">
                <a:ea typeface="굴림" charset="-127"/>
              </a:rPr>
              <a:t> and </a:t>
            </a:r>
            <a:r>
              <a:rPr lang="en-GB" altLang="ko-KR" sz="1500" b="1" i="1">
                <a:ea typeface="굴림" charset="-127"/>
              </a:rPr>
              <a:t>SF</a:t>
            </a:r>
            <a:r>
              <a:rPr lang="en-GB" altLang="ko-KR" sz="1500" b="1">
                <a:ea typeface="굴림" charset="-127"/>
              </a:rPr>
              <a:t>.  A </a:t>
            </a:r>
            <a:r>
              <a:rPr lang="en-GB" altLang="ko-KR" sz="1500" b="1" i="1">
                <a:ea typeface="굴림" charset="-127"/>
              </a:rPr>
              <a:t>t</a:t>
            </a:r>
            <a:r>
              <a:rPr lang="en-GB" altLang="ko-KR" sz="1500" b="1">
                <a:ea typeface="굴림" charset="-127"/>
              </a:rPr>
              <a:t> test on the coefficient of </a:t>
            </a:r>
            <a:r>
              <a:rPr lang="en-GB" altLang="ko-KR" sz="1500" b="1" i="1">
                <a:ea typeface="굴림" charset="-127"/>
              </a:rPr>
              <a:t>SF</a:t>
            </a:r>
            <a:r>
              <a:rPr lang="en-GB" altLang="ko-KR" sz="1500" b="1">
                <a:ea typeface="굴림" charset="-127"/>
              </a:rPr>
              <a:t> is a test of the restriction.</a:t>
            </a:r>
            <a:r>
              <a:rPr lang="en-US" altLang="ko-KR" sz="1500">
                <a:ea typeface="굴림" charset="-127"/>
              </a:rPr>
              <a:t> </a:t>
            </a:r>
            <a:endParaRPr lang="en-GB" sz="1500"/>
          </a:p>
        </p:txBody>
      </p:sp>
      <p:graphicFrame>
        <p:nvGraphicFramePr>
          <p:cNvPr id="18023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3917065"/>
              </p:ext>
            </p:extLst>
          </p:nvPr>
        </p:nvGraphicFramePr>
        <p:xfrm>
          <a:off x="1851025" y="1358900"/>
          <a:ext cx="9683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350" name="Equation" r:id="rId3" imgW="965160" imgH="380880" progId="Equation.3">
                  <p:embed/>
                </p:oleObj>
              </mc:Choice>
              <mc:Fallback>
                <p:oleObj name="Equation" r:id="rId3" imgW="965160" imgH="3808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1025" y="1358900"/>
                        <a:ext cx="968375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9097021"/>
              </p:ext>
            </p:extLst>
          </p:nvPr>
        </p:nvGraphicFramePr>
        <p:xfrm>
          <a:off x="1246188" y="1814513"/>
          <a:ext cx="14271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351" name="Equation" r:id="rId5" imgW="1422360" imgH="380880" progId="Equation.3">
                  <p:embed/>
                </p:oleObj>
              </mc:Choice>
              <mc:Fallback>
                <p:oleObj name="Equation" r:id="rId5" imgW="1422360" imgH="3808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188" y="1814513"/>
                        <a:ext cx="142716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9190000"/>
              </p:ext>
            </p:extLst>
          </p:nvPr>
        </p:nvGraphicFramePr>
        <p:xfrm>
          <a:off x="1995488" y="2281238"/>
          <a:ext cx="14271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352" name="Equation" r:id="rId7" imgW="1422360" imgH="380880" progId="Equation.3">
                  <p:embed/>
                </p:oleObj>
              </mc:Choice>
              <mc:Fallback>
                <p:oleObj name="Equation" r:id="rId7" imgW="1422360" imgH="3808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5488" y="2281238"/>
                        <a:ext cx="142716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5178468"/>
              </p:ext>
            </p:extLst>
          </p:nvPr>
        </p:nvGraphicFramePr>
        <p:xfrm>
          <a:off x="1851025" y="2736850"/>
          <a:ext cx="14652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353" name="Equation" r:id="rId9" imgW="1460160" imgH="380880" progId="Equation.3">
                  <p:embed/>
                </p:oleObj>
              </mc:Choice>
              <mc:Fallback>
                <p:oleObj name="Equation" r:id="rId9" imgW="1460160" imgH="38088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1025" y="2736850"/>
                        <a:ext cx="146526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0075570"/>
              </p:ext>
            </p:extLst>
          </p:nvPr>
        </p:nvGraphicFramePr>
        <p:xfrm>
          <a:off x="1947863" y="3400425"/>
          <a:ext cx="6037262" cy="147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354" name="Equation" r:id="rId11" imgW="6045120" imgH="1473120" progId="Equation.3">
                  <p:embed/>
                </p:oleObj>
              </mc:Choice>
              <mc:Fallback>
                <p:oleObj name="Equation" r:id="rId11" imgW="6045120" imgH="147312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7863" y="3400425"/>
                        <a:ext cx="6037262" cy="147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6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0973326"/>
              </p:ext>
            </p:extLst>
          </p:nvPr>
        </p:nvGraphicFramePr>
        <p:xfrm>
          <a:off x="1390650" y="5157788"/>
          <a:ext cx="5334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355" name="Equation" r:id="rId13" imgW="5333760" imgH="380880" progId="Equation.3">
                  <p:embed/>
                </p:oleObj>
              </mc:Choice>
              <mc:Fallback>
                <p:oleObj name="Equation" r:id="rId13" imgW="5333760" imgH="3808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0650" y="5157788"/>
                        <a:ext cx="5334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6327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050085"/>
              </p:ext>
            </p:extLst>
          </p:nvPr>
        </p:nvGraphicFramePr>
        <p:xfrm>
          <a:off x="1955800" y="678750"/>
          <a:ext cx="5232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356" name="Equation" r:id="rId15" imgW="5232240" imgH="380880" progId="Equation.3">
                  <p:embed/>
                </p:oleObj>
              </mc:Choice>
              <mc:Fallback>
                <p:oleObj name="Equation" r:id="rId15" imgW="523224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678750"/>
                        <a:ext cx="5232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48374"/>
            <a:ext cx="9144000" cy="38268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5181" name="Rectangle 13"/>
          <p:cNvSpPr>
            <a:spLocks noChangeArrowheads="1"/>
          </p:cNvSpPr>
          <p:nvPr/>
        </p:nvSpPr>
        <p:spPr bwMode="auto">
          <a:xfrm>
            <a:off x="365125" y="637199"/>
            <a:ext cx="22248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365125" y="3477600"/>
            <a:ext cx="46548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5170" name="Text Box 2"/>
          <p:cNvSpPr txBox="1">
            <a:spLocks noChangeArrowheads="1"/>
          </p:cNvSpPr>
          <p:nvPr/>
        </p:nvSpPr>
        <p:spPr bwMode="auto">
          <a:xfrm>
            <a:off x="301625" y="597601"/>
            <a:ext cx="8532813" cy="397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 smtClean="0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S ASVABC SP SF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3,   496) =   81.06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Model |   1235.0519     3  411.683966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Residual |   2518.9701   496  5.07856875           R-squared     =  0.3290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R-squared =  0.3249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2.2536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S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ASVABC |   1.242527    .123587    10.05   0.000      .999708    1.485345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SP |    .091353   .0459299     1.99   0.047     .0011119    .1815941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SF |   .1115381   .0755584     1.48   0.141    -.0369158     .259992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_cons |   10.59674   .6142778    17.25   0.000     9.389834    11.80365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517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30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3517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Here is the corresponding regression.  We see that the coefficient of </a:t>
            </a:r>
            <a:r>
              <a:rPr lang="en-GB" sz="1500" b="1" i="1"/>
              <a:t>SF</a:t>
            </a:r>
            <a:r>
              <a:rPr lang="en-GB" sz="1500" b="1"/>
              <a:t> is not significantly different from zero, indicating that the restriction is not rejected.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4543425"/>
            <a:ext cx="9144000" cy="809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2219325" y="4686300"/>
            <a:ext cx="5057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 smtClean="0">
                <a:latin typeface="+mn-lt"/>
              </a:rPr>
              <a:t>t</a:t>
            </a:r>
            <a:r>
              <a:rPr lang="en-GB" sz="2400" b="1" dirty="0" smtClean="0">
                <a:latin typeface="+mn-lt"/>
              </a:rPr>
              <a:t> = 1.48 </a:t>
            </a:r>
            <a:endParaRPr lang="en-GB" sz="24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4543425"/>
            <a:ext cx="9144000" cy="809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3605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31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53608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651875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It can be shown mathematically that the </a:t>
            </a:r>
            <a:r>
              <a:rPr lang="en-GB" sz="1500" b="1" i="1" dirty="0"/>
              <a:t>F</a:t>
            </a:r>
            <a:r>
              <a:rPr lang="en-GB" sz="1500" b="1" dirty="0"/>
              <a:t> test of a restriction and the corresponding </a:t>
            </a:r>
            <a:r>
              <a:rPr lang="en-GB" sz="1500" b="1" i="1" dirty="0"/>
              <a:t>t</a:t>
            </a:r>
            <a:r>
              <a:rPr lang="en-GB" sz="1500" b="1" dirty="0"/>
              <a:t> test are equivalent.  The </a:t>
            </a:r>
            <a:r>
              <a:rPr lang="en-GB" sz="1500" b="1" i="1" dirty="0"/>
              <a:t>F</a:t>
            </a:r>
            <a:r>
              <a:rPr lang="en-GB" sz="1500" b="1" dirty="0"/>
              <a:t> statistic is the square of the </a:t>
            </a:r>
            <a:r>
              <a:rPr lang="en-GB" sz="1500" b="1" i="1" dirty="0"/>
              <a:t>t</a:t>
            </a:r>
            <a:r>
              <a:rPr lang="en-GB" sz="1500" b="1" dirty="0"/>
              <a:t> statistic and the critical value of </a:t>
            </a:r>
            <a:r>
              <a:rPr lang="en-GB" sz="1500" b="1" i="1" dirty="0"/>
              <a:t>F</a:t>
            </a:r>
            <a:r>
              <a:rPr lang="en-GB" sz="1500" b="1" dirty="0"/>
              <a:t> is the square of the critical value of </a:t>
            </a:r>
            <a:r>
              <a:rPr lang="en-GB" sz="1500" b="1" i="1" dirty="0"/>
              <a:t>t</a:t>
            </a:r>
            <a:r>
              <a:rPr lang="en-GB" sz="1500" b="1" dirty="0" smtClean="0"/>
              <a:t>.  (We saw in the previous sequence that the </a:t>
            </a:r>
            <a:r>
              <a:rPr lang="en-GB" sz="1500" b="1" i="1" dirty="0" smtClean="0"/>
              <a:t>F</a:t>
            </a:r>
            <a:r>
              <a:rPr lang="en-GB" sz="1500" b="1" dirty="0" smtClean="0"/>
              <a:t> statistic is 0.90.)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19325" y="4686300"/>
            <a:ext cx="5057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 smtClean="0">
                <a:latin typeface="+mn-lt"/>
              </a:rPr>
              <a:t>t</a:t>
            </a:r>
            <a:r>
              <a:rPr lang="en-GB" sz="2400" b="1" dirty="0" smtClean="0">
                <a:latin typeface="+mn-lt"/>
              </a:rPr>
              <a:t> = 1.48       1.48</a:t>
            </a:r>
            <a:r>
              <a:rPr lang="en-GB" sz="2400" b="1" baseline="30000" dirty="0">
                <a:latin typeface="+mn-lt"/>
              </a:rPr>
              <a:t>2</a:t>
            </a:r>
            <a:r>
              <a:rPr lang="en-GB" sz="2400" b="1" dirty="0" smtClean="0">
                <a:latin typeface="+mn-lt"/>
              </a:rPr>
              <a:t>  = 2.19        </a:t>
            </a:r>
            <a:r>
              <a:rPr lang="en-GB" sz="2400" b="1" i="1" dirty="0" smtClean="0">
                <a:latin typeface="+mn-lt"/>
              </a:rPr>
              <a:t>F</a:t>
            </a:r>
            <a:r>
              <a:rPr lang="en-GB" sz="2400" b="1" dirty="0" smtClean="0">
                <a:latin typeface="+mn-lt"/>
              </a:rPr>
              <a:t> = 2.18 </a:t>
            </a:r>
            <a:endParaRPr lang="en-GB" sz="2400" b="1" dirty="0">
              <a:latin typeface="+mn-lt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48374"/>
            <a:ext cx="9144000" cy="38268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365125" y="637199"/>
            <a:ext cx="22248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365125" y="3477600"/>
            <a:ext cx="46548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01625" y="597601"/>
            <a:ext cx="8532813" cy="397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 smtClean="0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S ASVABC SP SF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3,   496) =   81.06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Model |   1235.0519     3  411.683966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Residual |   2518.9701   496  5.07856875           R-squared     =  0.3290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R-squared =  0.3249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2.2536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S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ASVABC |   1.242527    .123587    10.05   0.000      .999708    1.485345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SP |    .091353   .0459299     1.99   0.047     .0011119    .1815941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SF |   .1115381   .0755584     1.48   0.141    -.0369158     .259992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_cons |   10.59674   .6142778    17.25   0.000     9.389834    11.80365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6.5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>
                <a:solidFill>
                  <a:schemeClr val="bg1"/>
                </a:solidFill>
                <a:hlinkClick r:id="rId2"/>
              </a:rPr>
              <a:t>www.oxfordtextbooks.co.uk/orc/dougherty5e/</a:t>
            </a:r>
            <a:r>
              <a:rPr lang="en-GB" sz="1200" b="1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8239125" y="6553200"/>
            <a:ext cx="8286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2016.05.04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667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3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ko-KR" sz="1500" b="1">
                <a:ea typeface="굴림" charset="-127"/>
              </a:rPr>
              <a:t>We fit the model in the usual way.  This enables us to obtain estimates of the parameters and their standard errors.</a:t>
            </a:r>
            <a:endParaRPr lang="en-GB" sz="1500" b="1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188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926179"/>
              </p:ext>
            </p:extLst>
          </p:nvPr>
        </p:nvGraphicFramePr>
        <p:xfrm>
          <a:off x="3241675" y="663575"/>
          <a:ext cx="2660650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14" name="Equation" r:id="rId3" imgW="2666880" imgH="838080" progId="Equation.3">
                  <p:embed/>
                </p:oleObj>
              </mc:Choice>
              <mc:Fallback>
                <p:oleObj name="Equation" r:id="rId3" imgW="266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75" y="663575"/>
                        <a:ext cx="2660650" cy="830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4908134"/>
              </p:ext>
            </p:extLst>
          </p:nvPr>
        </p:nvGraphicFramePr>
        <p:xfrm>
          <a:off x="3241675" y="1525588"/>
          <a:ext cx="2184400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15" name="Equation" r:id="rId5" imgW="2184120" imgH="838080" progId="Equation.DSMT4">
                  <p:embed/>
                </p:oleObj>
              </mc:Choice>
              <mc:Fallback>
                <p:oleObj name="Equation" r:id="rId5" imgW="2184120" imgH="83808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75" y="1525588"/>
                        <a:ext cx="2184400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769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4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5770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ko-KR" sz="1500" b="1">
                <a:ea typeface="굴림" charset="-127"/>
              </a:rPr>
              <a:t>Suppose, however, that we are interested in a linear combination, </a:t>
            </a:r>
            <a:r>
              <a:rPr lang="en-GB" altLang="ko-KR" sz="1500" b="1" i="1">
                <a:latin typeface="Symbol" pitchFamily="18" charset="2"/>
                <a:ea typeface="굴림" charset="-127"/>
              </a:rPr>
              <a:t>q</a:t>
            </a:r>
            <a:r>
              <a:rPr lang="en-GB" altLang="ko-KR" sz="1500" b="1">
                <a:ea typeface="굴림" charset="-127"/>
              </a:rPr>
              <a:t>, of the parameters, where the </a:t>
            </a:r>
            <a:r>
              <a:rPr lang="en-GB" altLang="ko-KR" sz="1500" b="1" i="1">
                <a:latin typeface="Symbol" pitchFamily="18" charset="2"/>
                <a:ea typeface="굴림" charset="-127"/>
              </a:rPr>
              <a:t>l</a:t>
            </a:r>
            <a:r>
              <a:rPr lang="en-GB" altLang="ko-KR" sz="1500" b="1" i="1" baseline="-25000">
                <a:ea typeface="굴림" charset="-127"/>
              </a:rPr>
              <a:t>j</a:t>
            </a:r>
            <a:r>
              <a:rPr lang="en-GB" altLang="ko-KR" sz="1500" b="1">
                <a:ea typeface="굴림" charset="-127"/>
              </a:rPr>
              <a:t> are weights.</a:t>
            </a:r>
            <a:endParaRPr lang="en-GB" sz="1500" b="1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2559600"/>
            <a:ext cx="9144000" cy="1875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188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926179"/>
              </p:ext>
            </p:extLst>
          </p:nvPr>
        </p:nvGraphicFramePr>
        <p:xfrm>
          <a:off x="3241675" y="663575"/>
          <a:ext cx="2660650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53" name="Equation" r:id="rId3" imgW="2666880" imgH="838080" progId="Equation.3">
                  <p:embed/>
                </p:oleObj>
              </mc:Choice>
              <mc:Fallback>
                <p:oleObj name="Equation" r:id="rId3" imgW="266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75" y="663575"/>
                        <a:ext cx="2660650" cy="830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631107"/>
              </p:ext>
            </p:extLst>
          </p:nvPr>
        </p:nvGraphicFramePr>
        <p:xfrm>
          <a:off x="3272400" y="2639850"/>
          <a:ext cx="150495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54" name="Equation" r:id="rId5" imgW="1498320" imgH="838080" progId="Equation.3">
                  <p:embed/>
                </p:oleObj>
              </mc:Choice>
              <mc:Fallback>
                <p:oleObj name="Equation" r:id="rId5" imgW="149832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2400" y="2639850"/>
                        <a:ext cx="1504950" cy="831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4908134"/>
              </p:ext>
            </p:extLst>
          </p:nvPr>
        </p:nvGraphicFramePr>
        <p:xfrm>
          <a:off x="3241675" y="1525588"/>
          <a:ext cx="2184400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55" name="Equation" r:id="rId7" imgW="2184120" imgH="838080" progId="Equation.DSMT4">
                  <p:embed/>
                </p:oleObj>
              </mc:Choice>
              <mc:Fallback>
                <p:oleObj name="Equation" r:id="rId7" imgW="2184120" imgH="83808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75" y="1525588"/>
                        <a:ext cx="2184400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872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5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5872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ko-KR" sz="1500" b="1">
                <a:ea typeface="굴림" charset="-127"/>
              </a:rPr>
              <a:t>Obviously, the can obtain a point estimate of </a:t>
            </a:r>
            <a:r>
              <a:rPr lang="en-GB" altLang="ko-KR" sz="1500" b="1" i="1">
                <a:latin typeface="Symbol" pitchFamily="18" charset="2"/>
                <a:ea typeface="굴림" charset="-127"/>
              </a:rPr>
              <a:t>q</a:t>
            </a:r>
            <a:r>
              <a:rPr lang="en-GB" altLang="ko-KR" sz="1500" b="1">
                <a:ea typeface="굴림" charset="-127"/>
              </a:rPr>
              <a:t> as the corresponding linear combination of the estimates of the individual parameters.  If </a:t>
            </a:r>
            <a:r>
              <a:rPr lang="en-GB" sz="1500" b="1"/>
              <a:t>the regression model assumptions are valid, it can easily be shown that it is unbiased and that it is the most efficient estimator of </a:t>
            </a:r>
            <a:r>
              <a:rPr lang="en-GB" sz="1500" b="1" i="1">
                <a:latin typeface="Symbol" pitchFamily="18" charset="2"/>
              </a:rPr>
              <a:t>q</a:t>
            </a:r>
            <a:r>
              <a:rPr lang="en-GB" sz="1500" b="1"/>
              <a:t>. 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2559600"/>
            <a:ext cx="9144000" cy="1875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188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926179"/>
              </p:ext>
            </p:extLst>
          </p:nvPr>
        </p:nvGraphicFramePr>
        <p:xfrm>
          <a:off x="3241675" y="663575"/>
          <a:ext cx="2660650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93" name="Equation" r:id="rId3" imgW="2666880" imgH="838080" progId="Equation.3">
                  <p:embed/>
                </p:oleObj>
              </mc:Choice>
              <mc:Fallback>
                <p:oleObj name="Equation" r:id="rId3" imgW="266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75" y="663575"/>
                        <a:ext cx="2660650" cy="830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631107"/>
              </p:ext>
            </p:extLst>
          </p:nvPr>
        </p:nvGraphicFramePr>
        <p:xfrm>
          <a:off x="3272400" y="2639850"/>
          <a:ext cx="150495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94" name="Equation" r:id="rId5" imgW="1498320" imgH="838080" progId="Equation.3">
                  <p:embed/>
                </p:oleObj>
              </mc:Choice>
              <mc:Fallback>
                <p:oleObj name="Equation" r:id="rId5" imgW="149832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2400" y="2639850"/>
                        <a:ext cx="1504950" cy="831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587750"/>
              </p:ext>
            </p:extLst>
          </p:nvPr>
        </p:nvGraphicFramePr>
        <p:xfrm>
          <a:off x="3257550" y="3517900"/>
          <a:ext cx="148590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95" name="Equation" r:id="rId7" imgW="1485720" imgH="838080" progId="Equation.DSMT4">
                  <p:embed/>
                </p:oleObj>
              </mc:Choice>
              <mc:Fallback>
                <p:oleObj name="Equation" r:id="rId7" imgW="1485720" imgH="8380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7550" y="3517900"/>
                        <a:ext cx="1485900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4908134"/>
              </p:ext>
            </p:extLst>
          </p:nvPr>
        </p:nvGraphicFramePr>
        <p:xfrm>
          <a:off x="3241675" y="1525588"/>
          <a:ext cx="2184400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96" name="Equation" r:id="rId9" imgW="2184120" imgH="838080" progId="Equation.DSMT4">
                  <p:embed/>
                </p:oleObj>
              </mc:Choice>
              <mc:Fallback>
                <p:oleObj name="Equation" r:id="rId9" imgW="2184120" imgH="83808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75" y="1525588"/>
                        <a:ext cx="2184400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077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6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6077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However you do not have information on its standard error and hence you are not able to construct confidence intervals for </a:t>
            </a:r>
            <a:r>
              <a:rPr lang="en-GB" sz="1500" b="1" i="1">
                <a:latin typeface="Symbol" pitchFamily="18" charset="2"/>
              </a:rPr>
              <a:t>q</a:t>
            </a:r>
            <a:r>
              <a:rPr lang="en-GB" sz="1500" b="1"/>
              <a:t> or to perform </a:t>
            </a:r>
            <a:r>
              <a:rPr lang="en-GB" sz="1500" b="1" i="1"/>
              <a:t>t</a:t>
            </a:r>
            <a:r>
              <a:rPr lang="en-GB" sz="1500" b="1"/>
              <a:t> tests.  There are three ways that you might use to obtain such information.</a:t>
            </a:r>
            <a:endParaRPr lang="en-GB" b="1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2559600"/>
            <a:ext cx="9144000" cy="1875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188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926179"/>
              </p:ext>
            </p:extLst>
          </p:nvPr>
        </p:nvGraphicFramePr>
        <p:xfrm>
          <a:off x="3241675" y="663575"/>
          <a:ext cx="2660650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41" name="Equation" r:id="rId3" imgW="2666880" imgH="838080" progId="Equation.3">
                  <p:embed/>
                </p:oleObj>
              </mc:Choice>
              <mc:Fallback>
                <p:oleObj name="Equation" r:id="rId3" imgW="266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75" y="663575"/>
                        <a:ext cx="2660650" cy="830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631107"/>
              </p:ext>
            </p:extLst>
          </p:nvPr>
        </p:nvGraphicFramePr>
        <p:xfrm>
          <a:off x="3272400" y="2639850"/>
          <a:ext cx="150495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42" name="Equation" r:id="rId5" imgW="1498320" imgH="838080" progId="Equation.3">
                  <p:embed/>
                </p:oleObj>
              </mc:Choice>
              <mc:Fallback>
                <p:oleObj name="Equation" r:id="rId5" imgW="149832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2400" y="2639850"/>
                        <a:ext cx="1504950" cy="831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587750"/>
              </p:ext>
            </p:extLst>
          </p:nvPr>
        </p:nvGraphicFramePr>
        <p:xfrm>
          <a:off x="3257550" y="3517900"/>
          <a:ext cx="148590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43" name="Equation" r:id="rId7" imgW="1485720" imgH="838080" progId="Equation.DSMT4">
                  <p:embed/>
                </p:oleObj>
              </mc:Choice>
              <mc:Fallback>
                <p:oleObj name="Equation" r:id="rId7" imgW="1485720" imgH="8380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7550" y="3517900"/>
                        <a:ext cx="1485900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4908134"/>
              </p:ext>
            </p:extLst>
          </p:nvPr>
        </p:nvGraphicFramePr>
        <p:xfrm>
          <a:off x="3241675" y="1525588"/>
          <a:ext cx="2184400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44" name="Equation" r:id="rId9" imgW="2184120" imgH="838080" progId="Equation.DSMT4">
                  <p:embed/>
                </p:oleObj>
              </mc:Choice>
              <mc:Fallback>
                <p:oleObj name="Equation" r:id="rId9" imgW="2184120" imgH="83808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75" y="1525588"/>
                        <a:ext cx="2184400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179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7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6179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(1)  Some regression applications have a special command that produces it.  For example, Stata has the lincom command.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2559600"/>
            <a:ext cx="9144000" cy="1875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188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926179"/>
              </p:ext>
            </p:extLst>
          </p:nvPr>
        </p:nvGraphicFramePr>
        <p:xfrm>
          <a:off x="3241675" y="663575"/>
          <a:ext cx="2660650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65" name="Equation" r:id="rId3" imgW="2666880" imgH="838080" progId="Equation.3">
                  <p:embed/>
                </p:oleObj>
              </mc:Choice>
              <mc:Fallback>
                <p:oleObj name="Equation" r:id="rId3" imgW="266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75" y="663575"/>
                        <a:ext cx="2660650" cy="830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631107"/>
              </p:ext>
            </p:extLst>
          </p:nvPr>
        </p:nvGraphicFramePr>
        <p:xfrm>
          <a:off x="3272400" y="2639850"/>
          <a:ext cx="150495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66" name="Equation" r:id="rId5" imgW="1498320" imgH="838080" progId="Equation.3">
                  <p:embed/>
                </p:oleObj>
              </mc:Choice>
              <mc:Fallback>
                <p:oleObj name="Equation" r:id="rId5" imgW="149832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2400" y="2639850"/>
                        <a:ext cx="1504950" cy="831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587750"/>
              </p:ext>
            </p:extLst>
          </p:nvPr>
        </p:nvGraphicFramePr>
        <p:xfrm>
          <a:off x="3257550" y="3517900"/>
          <a:ext cx="148590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67" name="Equation" r:id="rId7" imgW="1485720" imgH="838080" progId="Equation.DSMT4">
                  <p:embed/>
                </p:oleObj>
              </mc:Choice>
              <mc:Fallback>
                <p:oleObj name="Equation" r:id="rId7" imgW="1485720" imgH="8380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7550" y="3517900"/>
                        <a:ext cx="1485900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4908134"/>
              </p:ext>
            </p:extLst>
          </p:nvPr>
        </p:nvGraphicFramePr>
        <p:xfrm>
          <a:off x="3241675" y="1525588"/>
          <a:ext cx="2184400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68" name="Equation" r:id="rId9" imgW="2184120" imgH="838080" progId="Equation.DSMT4">
                  <p:embed/>
                </p:oleObj>
              </mc:Choice>
              <mc:Fallback>
                <p:oleObj name="Equation" r:id="rId9" imgW="2184120" imgH="83808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75" y="1525588"/>
                        <a:ext cx="2184400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281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8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6282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(2)  Given the appropriate command, most regression applications will produce the variance-covariance matrix for the estimates of the parameters.  This is the complete list of the estimates of their variances and covariances, for convenience arranged in matrix form.</a:t>
            </a:r>
            <a:endParaRPr lang="en-GB" sz="150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22238" y="25200"/>
            <a:ext cx="8888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REPARAMETERIZATION OF A MODEL AND </a:t>
            </a:r>
            <a:r>
              <a:rPr lang="en-GB" sz="1800" b="1" i="1" dirty="0"/>
              <a:t>t</a:t>
            </a:r>
            <a:r>
              <a:rPr lang="en-GB" sz="1800" b="1" dirty="0"/>
              <a:t> TEST OF A LINEAR RESTRICTION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2559600"/>
            <a:ext cx="9144000" cy="1875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7424"/>
            <a:ext cx="9144000" cy="188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136007"/>
              </p:ext>
            </p:extLst>
          </p:nvPr>
        </p:nvGraphicFramePr>
        <p:xfrm>
          <a:off x="3241675" y="663575"/>
          <a:ext cx="2660650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89" name="Equation" r:id="rId3" imgW="2666880" imgH="838080" progId="Equation.3">
                  <p:embed/>
                </p:oleObj>
              </mc:Choice>
              <mc:Fallback>
                <p:oleObj name="Equation" r:id="rId3" imgW="26668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75" y="663575"/>
                        <a:ext cx="2660650" cy="830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13120"/>
              </p:ext>
            </p:extLst>
          </p:nvPr>
        </p:nvGraphicFramePr>
        <p:xfrm>
          <a:off x="3272400" y="2639850"/>
          <a:ext cx="150495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90" name="Equation" r:id="rId5" imgW="1498320" imgH="838080" progId="Equation.3">
                  <p:embed/>
                </p:oleObj>
              </mc:Choice>
              <mc:Fallback>
                <p:oleObj name="Equation" r:id="rId5" imgW="149832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2400" y="2639850"/>
                        <a:ext cx="1504950" cy="831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587750"/>
              </p:ext>
            </p:extLst>
          </p:nvPr>
        </p:nvGraphicFramePr>
        <p:xfrm>
          <a:off x="3257550" y="3517900"/>
          <a:ext cx="148590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91" name="Equation" r:id="rId7" imgW="1485720" imgH="838080" progId="Equation.DSMT4">
                  <p:embed/>
                </p:oleObj>
              </mc:Choice>
              <mc:Fallback>
                <p:oleObj name="Equation" r:id="rId7" imgW="1485720" imgH="8380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7550" y="3517900"/>
                        <a:ext cx="1485900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4908134"/>
              </p:ext>
            </p:extLst>
          </p:nvPr>
        </p:nvGraphicFramePr>
        <p:xfrm>
          <a:off x="3241675" y="1525588"/>
          <a:ext cx="2184400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92" name="Equation" r:id="rId9" imgW="2184120" imgH="838080" progId="Equation.DSMT4">
                  <p:embed/>
                </p:oleObj>
              </mc:Choice>
              <mc:Fallback>
                <p:oleObj name="Equation" r:id="rId9" imgW="2184120" imgH="83808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1675" y="1525588"/>
                        <a:ext cx="2184400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4E99A1F-55FE-4FA9-9DFA-C343CEE9DA44}"/>
</file>

<file path=customXml/itemProps2.xml><?xml version="1.0" encoding="utf-8"?>
<ds:datastoreItem xmlns:ds="http://schemas.openxmlformats.org/officeDocument/2006/customXml" ds:itemID="{20215939-3A2A-495C-990C-17ADC38396C7}"/>
</file>

<file path=customXml/itemProps3.xml><?xml version="1.0" encoding="utf-8"?>
<ds:datastoreItem xmlns:ds="http://schemas.openxmlformats.org/officeDocument/2006/customXml" ds:itemID="{A24C2A7D-04E2-4E8D-9FF9-F2B1FC7D9733}"/>
</file>

<file path=docProps/app.xml><?xml version="1.0" encoding="utf-8"?>
<Properties xmlns="http://schemas.openxmlformats.org/officeDocument/2006/extended-properties" xmlns:vt="http://schemas.openxmlformats.org/officeDocument/2006/docPropsVTypes">
  <TotalTime>3425</TotalTime>
  <Words>1800</Words>
  <Application>Microsoft Office PowerPoint</Application>
  <PresentationFormat>On-screen Show (4:3)</PresentationFormat>
  <Paragraphs>150</Paragraphs>
  <Slides>33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93</cp:revision>
  <dcterms:created xsi:type="dcterms:W3CDTF">1998-05-09T13:24:56Z</dcterms:created>
  <dcterms:modified xsi:type="dcterms:W3CDTF">2016-05-20T13:25:15Z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