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43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3.xml" ContentType="application/vnd.openxmlformats-officedocument.presentationml.slide+xml"/>
  <Override PartName="/ppt/slides/slide34.xml" ContentType="application/vnd.openxmlformats-officedocument.presentationml.slide+xml"/>
  <Override PartName="/ppt/slides/slide22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31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2.xml" ContentType="application/vnd.openxmlformats-officedocument.presentationml.slide+xml"/>
  <Override PartName="/ppt/slides/slide28.xml" ContentType="application/vnd.openxmlformats-officedocument.presentationml.slide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82" r:id="rId2"/>
    <p:sldId id="309" r:id="rId3"/>
    <p:sldId id="342" r:id="rId4"/>
    <p:sldId id="378" r:id="rId5"/>
    <p:sldId id="377" r:id="rId6"/>
    <p:sldId id="376" r:id="rId7"/>
    <p:sldId id="375" r:id="rId8"/>
    <p:sldId id="337" r:id="rId9"/>
    <p:sldId id="314" r:id="rId10"/>
    <p:sldId id="345" r:id="rId11"/>
    <p:sldId id="344" r:id="rId12"/>
    <p:sldId id="343" r:id="rId13"/>
    <p:sldId id="363" r:id="rId14"/>
    <p:sldId id="371" r:id="rId15"/>
    <p:sldId id="372" r:id="rId16"/>
    <p:sldId id="362" r:id="rId17"/>
    <p:sldId id="355" r:id="rId18"/>
    <p:sldId id="356" r:id="rId19"/>
    <p:sldId id="359" r:id="rId20"/>
    <p:sldId id="360" r:id="rId21"/>
    <p:sldId id="361" r:id="rId22"/>
    <p:sldId id="357" r:id="rId23"/>
    <p:sldId id="373" r:id="rId24"/>
    <p:sldId id="294" r:id="rId25"/>
    <p:sldId id="364" r:id="rId26"/>
    <p:sldId id="365" r:id="rId27"/>
    <p:sldId id="366" r:id="rId28"/>
    <p:sldId id="323" r:id="rId29"/>
    <p:sldId id="327" r:id="rId30"/>
    <p:sldId id="295" r:id="rId31"/>
    <p:sldId id="328" r:id="rId32"/>
    <p:sldId id="329" r:id="rId33"/>
    <p:sldId id="367" r:id="rId34"/>
    <p:sldId id="368" r:id="rId35"/>
    <p:sldId id="332" r:id="rId36"/>
    <p:sldId id="369" r:id="rId37"/>
    <p:sldId id="370" r:id="rId38"/>
    <p:sldId id="335" r:id="rId39"/>
    <p:sldId id="380" r:id="rId40"/>
    <p:sldId id="381" r:id="rId41"/>
    <p:sldId id="379" r:id="rId42"/>
    <p:sldId id="374" r:id="rId43"/>
    <p:sldId id="284" r:id="rId4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FFFFFF"/>
    <a:srgbClr val="004D99"/>
    <a:srgbClr val="FBFCFF"/>
    <a:srgbClr val="003366"/>
    <a:srgbClr val="F8F8FA"/>
    <a:srgbClr val="C0C0C0"/>
    <a:srgbClr val="EAEAEA"/>
    <a:srgbClr val="F5F5F5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76" autoAdjust="0"/>
    <p:restoredTop sz="98613" autoAdjust="0"/>
  </p:normalViewPr>
  <p:slideViewPr>
    <p:cSldViewPr snapToGrid="0" showGuides="1">
      <p:cViewPr>
        <p:scale>
          <a:sx n="100" d="100"/>
          <a:sy n="100" d="100"/>
        </p:scale>
        <p:origin x="-2262" y="-426"/>
      </p:cViewPr>
      <p:guideLst>
        <p:guide orient="horz" pos="3678"/>
        <p:guide pos="466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customXml" Target="../customXml/item3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15.wmf"/><Relationship Id="rId4" Type="http://schemas.openxmlformats.org/officeDocument/2006/relationships/image" Target="../media/image16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9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19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19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22.wmf"/><Relationship Id="rId4" Type="http://schemas.openxmlformats.org/officeDocument/2006/relationships/image" Target="../media/image16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7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9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D907AB-2EC6-45C3-9321-078BA779F0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552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1D671B-A766-46F3-8473-8C54FBA23E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7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C56DA-AE71-4104-A590-B5096E0803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045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5B9C5-8B76-4F1E-8EAC-896F0308B2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002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2B297-8A36-4BBE-B416-5E489EA70A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281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3ECA93-0581-4366-81F0-5C99536946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884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999720-9B00-4B81-8244-7E3C6DB86B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457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863D1-7B8D-42CE-8947-5F765DF362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11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80584-5ABB-4585-A7B6-DD2DFB87C07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52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B52170-21D2-4533-B950-43B3F3CFB4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60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19D281-FF94-4FB4-85F7-2284F0E683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74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i="0">
                <a:latin typeface="+mn-lt"/>
              </a:defRPr>
            </a:lvl1pPr>
          </a:lstStyle>
          <a:p>
            <a:fld id="{59C32E7C-4E07-48A5-8B19-D38548F7132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8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8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8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16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54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59.bin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9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58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1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19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19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19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9.bin"/><Relationship Id="rId10" Type="http://schemas.openxmlformats.org/officeDocument/2006/relationships/image" Target="../media/image16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71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3.bin"/><Relationship Id="rId4" Type="http://schemas.openxmlformats.org/officeDocument/2006/relationships/image" Target="../media/image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2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24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24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83.bin"/><Relationship Id="rId4" Type="http://schemas.openxmlformats.org/officeDocument/2006/relationships/image" Target="../media/image24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7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8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85.bin"/><Relationship Id="rId7" Type="http://schemas.openxmlformats.org/officeDocument/2006/relationships/oleObject" Target="../embeddings/oleObject8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24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24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28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29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28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7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2.bin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7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7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7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7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3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i="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Specification of Regression Variables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5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i="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i="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i="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735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1299600"/>
            <a:ext cx="9144000" cy="1159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6572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8" name="Rectangle 37"/>
          <p:cNvSpPr/>
          <p:nvPr/>
        </p:nvSpPr>
        <p:spPr bwMode="auto">
          <a:xfrm>
            <a:off x="864000" y="2566800"/>
            <a:ext cx="7416000" cy="3020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2519" name="Oval 7"/>
          <p:cNvSpPr>
            <a:spLocks noChangeAspect="1" noChangeArrowheads="1"/>
          </p:cNvSpPr>
          <p:nvPr/>
        </p:nvSpPr>
        <p:spPr bwMode="auto">
          <a:xfrm>
            <a:off x="4232275" y="2789238"/>
            <a:ext cx="82550" cy="8255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2520" name="Oval 8"/>
          <p:cNvSpPr>
            <a:spLocks noChangeAspect="1" noChangeArrowheads="1"/>
          </p:cNvSpPr>
          <p:nvPr/>
        </p:nvSpPr>
        <p:spPr bwMode="auto">
          <a:xfrm>
            <a:off x="5437188" y="5180013"/>
            <a:ext cx="82550" cy="84137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2521" name="Oval 9"/>
          <p:cNvSpPr>
            <a:spLocks noChangeAspect="1" noChangeArrowheads="1"/>
          </p:cNvSpPr>
          <p:nvPr/>
        </p:nvSpPr>
        <p:spPr bwMode="auto">
          <a:xfrm>
            <a:off x="3048000" y="5180013"/>
            <a:ext cx="82550" cy="84137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2522" name="Text Box 10"/>
          <p:cNvSpPr txBox="1">
            <a:spLocks noChangeAspect="1" noChangeArrowheads="1"/>
          </p:cNvSpPr>
          <p:nvPr/>
        </p:nvSpPr>
        <p:spPr bwMode="auto">
          <a:xfrm>
            <a:off x="4371975" y="2640013"/>
            <a:ext cx="1666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Y</a:t>
            </a:r>
            <a:endParaRPr lang="en-US" sz="900" dirty="0"/>
          </a:p>
        </p:txBody>
      </p:sp>
      <p:sp>
        <p:nvSpPr>
          <p:cNvPr id="192523" name="Text Box 11"/>
          <p:cNvSpPr txBox="1">
            <a:spLocks noChangeAspect="1" noChangeArrowheads="1"/>
          </p:cNvSpPr>
          <p:nvPr/>
        </p:nvSpPr>
        <p:spPr bwMode="auto">
          <a:xfrm>
            <a:off x="5602288" y="5219700"/>
            <a:ext cx="3032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X</a:t>
            </a:r>
            <a:r>
              <a:rPr lang="en-US" sz="1800" b="1" i="0" baseline="-25000" dirty="0"/>
              <a:t>3</a:t>
            </a:r>
            <a:endParaRPr lang="en-US" sz="900" dirty="0"/>
          </a:p>
        </p:txBody>
      </p:sp>
      <p:sp>
        <p:nvSpPr>
          <p:cNvPr id="192524" name="Text Box 12"/>
          <p:cNvSpPr txBox="1">
            <a:spLocks noChangeAspect="1" noChangeArrowheads="1"/>
          </p:cNvSpPr>
          <p:nvPr/>
        </p:nvSpPr>
        <p:spPr bwMode="auto">
          <a:xfrm>
            <a:off x="2781300" y="5219700"/>
            <a:ext cx="4397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X</a:t>
            </a:r>
            <a:r>
              <a:rPr lang="en-US" sz="1800" b="1" i="0" baseline="-25000" dirty="0"/>
              <a:t>2</a:t>
            </a:r>
            <a:endParaRPr lang="en-US" sz="900" dirty="0"/>
          </a:p>
        </p:txBody>
      </p:sp>
      <p:sp>
        <p:nvSpPr>
          <p:cNvPr id="192525" name="Line 13"/>
          <p:cNvSpPr>
            <a:spLocks noChangeAspect="1" noChangeShapeType="1"/>
          </p:cNvSpPr>
          <p:nvPr/>
        </p:nvSpPr>
        <p:spPr bwMode="auto">
          <a:xfrm flipH="1">
            <a:off x="3159125" y="2917825"/>
            <a:ext cx="1055688" cy="2176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2526" name="Line 14"/>
          <p:cNvSpPr>
            <a:spLocks noChangeAspect="1" noChangeShapeType="1"/>
          </p:cNvSpPr>
          <p:nvPr/>
        </p:nvSpPr>
        <p:spPr bwMode="auto">
          <a:xfrm>
            <a:off x="4325938" y="2927350"/>
            <a:ext cx="1071562" cy="2176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2527" name="Freeform 15"/>
          <p:cNvSpPr>
            <a:spLocks noChangeAspect="1"/>
          </p:cNvSpPr>
          <p:nvPr/>
        </p:nvSpPr>
        <p:spPr bwMode="auto">
          <a:xfrm>
            <a:off x="3184525" y="3192463"/>
            <a:ext cx="2143125" cy="2036762"/>
          </a:xfrm>
          <a:custGeom>
            <a:avLst/>
            <a:gdLst>
              <a:gd name="T0" fmla="*/ 0 w 749"/>
              <a:gd name="T1" fmla="*/ 711 h 711"/>
              <a:gd name="T2" fmla="*/ 749 w 749"/>
              <a:gd name="T3" fmla="*/ 711 h 711"/>
              <a:gd name="T4" fmla="*/ 420 w 749"/>
              <a:gd name="T5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9" h="711">
                <a:moveTo>
                  <a:pt x="0" y="711"/>
                </a:moveTo>
                <a:lnTo>
                  <a:pt x="749" y="711"/>
                </a:lnTo>
                <a:lnTo>
                  <a:pt x="420" y="0"/>
                </a:lnTo>
              </a:path>
            </a:pathLst>
          </a:custGeom>
          <a:noFill/>
          <a:ln w="31750" cap="flat">
            <a:solidFill>
              <a:schemeClr val="tx1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2528" name="Text Box 16"/>
          <p:cNvSpPr txBox="1">
            <a:spLocks noChangeAspect="1" noChangeArrowheads="1"/>
          </p:cNvSpPr>
          <p:nvPr/>
        </p:nvSpPr>
        <p:spPr bwMode="auto">
          <a:xfrm>
            <a:off x="1716088" y="3424238"/>
            <a:ext cx="1846262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50" b="1" i="0" dirty="0"/>
              <a:t>direct effect of </a:t>
            </a:r>
            <a:r>
              <a:rPr lang="en-US" sz="1750" b="1" dirty="0"/>
              <a:t>X</a:t>
            </a:r>
            <a:r>
              <a:rPr lang="en-US" sz="1750" b="1" i="0" baseline="-25000" dirty="0"/>
              <a:t>2</a:t>
            </a:r>
            <a:r>
              <a:rPr lang="en-US" sz="1750" b="1" i="0" dirty="0"/>
              <a:t>, holding </a:t>
            </a:r>
            <a:r>
              <a:rPr lang="en-US" sz="1750" b="1" dirty="0"/>
              <a:t>X</a:t>
            </a:r>
            <a:r>
              <a:rPr lang="en-US" sz="1750" b="1" i="0" baseline="-25000" dirty="0"/>
              <a:t>3</a:t>
            </a:r>
            <a:r>
              <a:rPr lang="en-US" sz="1750" b="1" i="0" dirty="0"/>
              <a:t> constant</a:t>
            </a:r>
            <a:endParaRPr lang="en-US" sz="1750" dirty="0"/>
          </a:p>
        </p:txBody>
      </p:sp>
      <p:sp>
        <p:nvSpPr>
          <p:cNvPr id="192529" name="Text Box 17"/>
          <p:cNvSpPr txBox="1">
            <a:spLocks noChangeAspect="1" noChangeArrowheads="1"/>
          </p:cNvSpPr>
          <p:nvPr/>
        </p:nvSpPr>
        <p:spPr bwMode="auto">
          <a:xfrm>
            <a:off x="4970463" y="2908300"/>
            <a:ext cx="12366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50" b="1" i="0" dirty="0"/>
              <a:t>effect of </a:t>
            </a:r>
            <a:r>
              <a:rPr lang="en-US" sz="1750" b="1" dirty="0"/>
              <a:t>X</a:t>
            </a:r>
            <a:r>
              <a:rPr lang="en-US" sz="1750" b="1" i="0" baseline="-25000" dirty="0"/>
              <a:t>3</a:t>
            </a:r>
            <a:endParaRPr lang="en-US" sz="1750" dirty="0"/>
          </a:p>
        </p:txBody>
      </p:sp>
      <p:sp>
        <p:nvSpPr>
          <p:cNvPr id="192530" name="Text Box 18"/>
          <p:cNvSpPr txBox="1">
            <a:spLocks noChangeAspect="1" noChangeArrowheads="1"/>
          </p:cNvSpPr>
          <p:nvPr/>
        </p:nvSpPr>
        <p:spPr bwMode="auto">
          <a:xfrm>
            <a:off x="5383213" y="3836988"/>
            <a:ext cx="264636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50" b="1" i="0" dirty="0"/>
              <a:t>apparent effect of </a:t>
            </a:r>
            <a:r>
              <a:rPr lang="en-US" sz="1750" b="1" dirty="0"/>
              <a:t>X</a:t>
            </a:r>
            <a:r>
              <a:rPr lang="en-US" sz="1750" b="1" i="0" baseline="-25000" dirty="0"/>
              <a:t>2</a:t>
            </a:r>
            <a:r>
              <a:rPr lang="en-US" sz="1750" b="1" i="0" dirty="0"/>
              <a:t>, acting as a mimic for </a:t>
            </a:r>
            <a:r>
              <a:rPr lang="en-US" sz="1750" b="1" dirty="0"/>
              <a:t>X</a:t>
            </a:r>
            <a:r>
              <a:rPr lang="en-US" sz="1750" b="1" i="0" baseline="-25000" dirty="0"/>
              <a:t>3</a:t>
            </a:r>
            <a:endParaRPr lang="en-US" sz="1750" dirty="0"/>
          </a:p>
        </p:txBody>
      </p:sp>
      <p:sp>
        <p:nvSpPr>
          <p:cNvPr id="192531" name="Line 19"/>
          <p:cNvSpPr>
            <a:spLocks noChangeAspect="1" noChangeShapeType="1"/>
          </p:cNvSpPr>
          <p:nvPr/>
        </p:nvSpPr>
        <p:spPr bwMode="auto">
          <a:xfrm>
            <a:off x="3159125" y="4022725"/>
            <a:ext cx="328613" cy="3286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2532" name="Line 20"/>
          <p:cNvSpPr>
            <a:spLocks noChangeAspect="1" noChangeShapeType="1"/>
          </p:cNvSpPr>
          <p:nvPr/>
        </p:nvSpPr>
        <p:spPr bwMode="auto">
          <a:xfrm flipH="1">
            <a:off x="4657725" y="3182938"/>
            <a:ext cx="363538" cy="363537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2533" name="Line 21"/>
          <p:cNvSpPr>
            <a:spLocks noChangeAspect="1" noChangeShapeType="1"/>
          </p:cNvSpPr>
          <p:nvPr/>
        </p:nvSpPr>
        <p:spPr bwMode="auto">
          <a:xfrm flipH="1">
            <a:off x="5164138" y="4392613"/>
            <a:ext cx="465137" cy="465137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2534" name="Text Box 22"/>
          <p:cNvSpPr txBox="1">
            <a:spLocks noChangeArrowheads="1"/>
          </p:cNvSpPr>
          <p:nvPr/>
        </p:nvSpPr>
        <p:spPr bwMode="auto">
          <a:xfrm>
            <a:off x="3533775" y="3536950"/>
            <a:ext cx="22860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>
                <a:latin typeface="Symbol" pitchFamily="18" charset="2"/>
              </a:rPr>
              <a:t>b</a:t>
            </a:r>
            <a:r>
              <a:rPr lang="en-US" sz="1800" b="1" i="0" baseline="-25000"/>
              <a:t>2</a:t>
            </a:r>
            <a:endParaRPr lang="en-US" sz="900"/>
          </a:p>
        </p:txBody>
      </p:sp>
      <p:sp>
        <p:nvSpPr>
          <p:cNvPr id="192535" name="Text Box 23"/>
          <p:cNvSpPr txBox="1">
            <a:spLocks noChangeArrowheads="1"/>
          </p:cNvSpPr>
          <p:nvPr/>
        </p:nvSpPr>
        <p:spPr bwMode="auto">
          <a:xfrm>
            <a:off x="4829175" y="3536950"/>
            <a:ext cx="22860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>
                <a:latin typeface="Symbol" pitchFamily="18" charset="2"/>
              </a:rPr>
              <a:t>b</a:t>
            </a:r>
            <a:r>
              <a:rPr lang="en-US" sz="1800" b="1" i="0" baseline="-25000"/>
              <a:t>3</a:t>
            </a:r>
            <a:endParaRPr lang="en-US" sz="900"/>
          </a:p>
        </p:txBody>
      </p:sp>
      <p:sp>
        <p:nvSpPr>
          <p:cNvPr id="192536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92537" name="Text Box 2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intuitive reason is that, in addition to its direct effect </a:t>
            </a:r>
            <a:r>
              <a:rPr lang="en-GB" sz="1500" b="1">
                <a:latin typeface="Symbol" pitchFamily="18" charset="2"/>
              </a:rPr>
              <a:t>b</a:t>
            </a:r>
            <a:r>
              <a:rPr lang="en-GB" sz="1500" b="1" i="0" baseline="-25000"/>
              <a:t>2</a:t>
            </a:r>
            <a:r>
              <a:rPr lang="en-GB" sz="1500" b="1" i="0"/>
              <a:t>,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 has an apparent indirect effect as a consequence of acting as a proxy for the missing </a:t>
            </a:r>
            <a:r>
              <a:rPr lang="en-GB" sz="1500" b="1"/>
              <a:t>X</a:t>
            </a:r>
            <a:r>
              <a:rPr lang="en-GB" sz="1500" b="1" i="0" baseline="-25000"/>
              <a:t>3</a:t>
            </a:r>
            <a:r>
              <a:rPr lang="en-GB" sz="1500" b="1" i="0"/>
              <a:t>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graphicFrame>
        <p:nvGraphicFramePr>
          <p:cNvPr id="3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463219"/>
              </p:ext>
            </p:extLst>
          </p:nvPr>
        </p:nvGraphicFramePr>
        <p:xfrm>
          <a:off x="971550" y="67945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90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7945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65997"/>
              </p:ext>
            </p:extLst>
          </p:nvPr>
        </p:nvGraphicFramePr>
        <p:xfrm>
          <a:off x="5502275" y="627063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91" name="Equation" r:id="rId5" imgW="1790640" imgH="431640" progId="Equation.DSMT4">
                  <p:embed/>
                </p:oleObj>
              </mc:Choice>
              <mc:Fallback>
                <p:oleObj name="Equation" r:id="rId5" imgW="179064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627063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7700"/>
              </p:ext>
            </p:extLst>
          </p:nvPr>
        </p:nvGraphicFramePr>
        <p:xfrm>
          <a:off x="1917700" y="1395413"/>
          <a:ext cx="53086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92" name="Equation" r:id="rId7" imgW="5308560" imgH="952200" progId="Equation.DSMT4">
                  <p:embed/>
                </p:oleObj>
              </mc:Choice>
              <mc:Fallback>
                <p:oleObj name="Equation" r:id="rId7" imgW="5308560" imgH="952200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7700" y="1395413"/>
                        <a:ext cx="53086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0" y="1299600"/>
            <a:ext cx="9144000" cy="1159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0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6572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32"/>
          <p:cNvSpPr/>
          <p:nvPr/>
        </p:nvSpPr>
        <p:spPr bwMode="auto">
          <a:xfrm>
            <a:off x="864000" y="2566800"/>
            <a:ext cx="7416000" cy="3020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Oval 7"/>
          <p:cNvSpPr>
            <a:spLocks noChangeAspect="1" noChangeArrowheads="1"/>
          </p:cNvSpPr>
          <p:nvPr/>
        </p:nvSpPr>
        <p:spPr bwMode="auto">
          <a:xfrm>
            <a:off x="4232275" y="2789238"/>
            <a:ext cx="82550" cy="8255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Oval 8"/>
          <p:cNvSpPr>
            <a:spLocks noChangeAspect="1" noChangeArrowheads="1"/>
          </p:cNvSpPr>
          <p:nvPr/>
        </p:nvSpPr>
        <p:spPr bwMode="auto">
          <a:xfrm>
            <a:off x="5437188" y="5180013"/>
            <a:ext cx="82550" cy="84137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" name="Oval 9"/>
          <p:cNvSpPr>
            <a:spLocks noChangeAspect="1" noChangeArrowheads="1"/>
          </p:cNvSpPr>
          <p:nvPr/>
        </p:nvSpPr>
        <p:spPr bwMode="auto">
          <a:xfrm>
            <a:off x="3048000" y="5180013"/>
            <a:ext cx="82550" cy="84137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" name="Text Box 10"/>
          <p:cNvSpPr txBox="1">
            <a:spLocks noChangeAspect="1" noChangeArrowheads="1"/>
          </p:cNvSpPr>
          <p:nvPr/>
        </p:nvSpPr>
        <p:spPr bwMode="auto">
          <a:xfrm>
            <a:off x="4371975" y="2640013"/>
            <a:ext cx="1666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Y</a:t>
            </a:r>
            <a:endParaRPr lang="en-US" sz="900" dirty="0"/>
          </a:p>
        </p:txBody>
      </p:sp>
      <p:sp>
        <p:nvSpPr>
          <p:cNvPr id="62" name="Text Box 11"/>
          <p:cNvSpPr txBox="1">
            <a:spLocks noChangeAspect="1" noChangeArrowheads="1"/>
          </p:cNvSpPr>
          <p:nvPr/>
        </p:nvSpPr>
        <p:spPr bwMode="auto">
          <a:xfrm>
            <a:off x="5602288" y="5219700"/>
            <a:ext cx="3032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X</a:t>
            </a:r>
            <a:r>
              <a:rPr lang="en-US" sz="1800" b="1" i="0" baseline="-25000" dirty="0"/>
              <a:t>3</a:t>
            </a:r>
            <a:endParaRPr lang="en-US" sz="900" dirty="0"/>
          </a:p>
        </p:txBody>
      </p:sp>
      <p:sp>
        <p:nvSpPr>
          <p:cNvPr id="63" name="Text Box 12"/>
          <p:cNvSpPr txBox="1">
            <a:spLocks noChangeAspect="1" noChangeArrowheads="1"/>
          </p:cNvSpPr>
          <p:nvPr/>
        </p:nvSpPr>
        <p:spPr bwMode="auto">
          <a:xfrm>
            <a:off x="2781300" y="5219700"/>
            <a:ext cx="4397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X</a:t>
            </a:r>
            <a:r>
              <a:rPr lang="en-US" sz="1800" b="1" i="0" baseline="-25000" dirty="0"/>
              <a:t>2</a:t>
            </a:r>
            <a:endParaRPr lang="en-US" sz="900" dirty="0"/>
          </a:p>
        </p:txBody>
      </p:sp>
      <p:sp>
        <p:nvSpPr>
          <p:cNvPr id="64" name="Line 13"/>
          <p:cNvSpPr>
            <a:spLocks noChangeAspect="1" noChangeShapeType="1"/>
          </p:cNvSpPr>
          <p:nvPr/>
        </p:nvSpPr>
        <p:spPr bwMode="auto">
          <a:xfrm flipH="1">
            <a:off x="3159125" y="2917825"/>
            <a:ext cx="1055688" cy="2176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Rectangle 1"/>
          <p:cNvSpPr/>
          <p:nvPr/>
        </p:nvSpPr>
        <p:spPr bwMode="auto">
          <a:xfrm rot="9240000">
            <a:off x="4803675" y="2780295"/>
            <a:ext cx="121712" cy="2493881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Line 14"/>
          <p:cNvSpPr>
            <a:spLocks noChangeAspect="1" noChangeShapeType="1"/>
          </p:cNvSpPr>
          <p:nvPr/>
        </p:nvSpPr>
        <p:spPr bwMode="auto">
          <a:xfrm>
            <a:off x="4325938" y="2927350"/>
            <a:ext cx="1071562" cy="2176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6" name="Freeform 15"/>
          <p:cNvSpPr>
            <a:spLocks noChangeAspect="1"/>
          </p:cNvSpPr>
          <p:nvPr/>
        </p:nvSpPr>
        <p:spPr bwMode="auto">
          <a:xfrm>
            <a:off x="3184525" y="3192463"/>
            <a:ext cx="2143125" cy="2036762"/>
          </a:xfrm>
          <a:custGeom>
            <a:avLst/>
            <a:gdLst>
              <a:gd name="T0" fmla="*/ 0 w 749"/>
              <a:gd name="T1" fmla="*/ 711 h 711"/>
              <a:gd name="T2" fmla="*/ 749 w 749"/>
              <a:gd name="T3" fmla="*/ 711 h 711"/>
              <a:gd name="T4" fmla="*/ 420 w 749"/>
              <a:gd name="T5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9" h="711">
                <a:moveTo>
                  <a:pt x="0" y="711"/>
                </a:moveTo>
                <a:lnTo>
                  <a:pt x="749" y="711"/>
                </a:lnTo>
                <a:lnTo>
                  <a:pt x="420" y="0"/>
                </a:lnTo>
              </a:path>
            </a:pathLst>
          </a:custGeom>
          <a:noFill/>
          <a:ln w="31750" cap="flat">
            <a:solidFill>
              <a:schemeClr val="tx1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7" name="Text Box 16"/>
          <p:cNvSpPr txBox="1">
            <a:spLocks noChangeAspect="1" noChangeArrowheads="1"/>
          </p:cNvSpPr>
          <p:nvPr/>
        </p:nvSpPr>
        <p:spPr bwMode="auto">
          <a:xfrm>
            <a:off x="1716088" y="3424238"/>
            <a:ext cx="1846262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50" b="1" i="0" dirty="0"/>
              <a:t>direct effect of </a:t>
            </a:r>
            <a:r>
              <a:rPr lang="en-US" sz="1750" b="1" dirty="0"/>
              <a:t>X</a:t>
            </a:r>
            <a:r>
              <a:rPr lang="en-US" sz="1750" b="1" i="0" baseline="-25000" dirty="0"/>
              <a:t>2</a:t>
            </a:r>
            <a:r>
              <a:rPr lang="en-US" sz="1750" b="1" i="0" dirty="0"/>
              <a:t>, holding </a:t>
            </a:r>
            <a:r>
              <a:rPr lang="en-US" sz="1750" b="1" dirty="0"/>
              <a:t>X</a:t>
            </a:r>
            <a:r>
              <a:rPr lang="en-US" sz="1750" b="1" i="0" baseline="-25000" dirty="0"/>
              <a:t>3</a:t>
            </a:r>
            <a:r>
              <a:rPr lang="en-US" sz="1750" b="1" i="0" dirty="0"/>
              <a:t> constant</a:t>
            </a:r>
            <a:endParaRPr lang="en-US" sz="1750" dirty="0"/>
          </a:p>
        </p:txBody>
      </p:sp>
      <p:sp>
        <p:nvSpPr>
          <p:cNvPr id="68" name="Text Box 17"/>
          <p:cNvSpPr txBox="1">
            <a:spLocks noChangeAspect="1" noChangeArrowheads="1"/>
          </p:cNvSpPr>
          <p:nvPr/>
        </p:nvSpPr>
        <p:spPr bwMode="auto">
          <a:xfrm>
            <a:off x="4970463" y="2908300"/>
            <a:ext cx="12366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50" b="1" i="0" dirty="0"/>
              <a:t>effect of </a:t>
            </a:r>
            <a:r>
              <a:rPr lang="en-US" sz="1750" b="1" dirty="0"/>
              <a:t>X</a:t>
            </a:r>
            <a:r>
              <a:rPr lang="en-US" sz="1750" b="1" i="0" baseline="-25000" dirty="0"/>
              <a:t>3</a:t>
            </a:r>
            <a:endParaRPr lang="en-US" sz="1750" dirty="0"/>
          </a:p>
        </p:txBody>
      </p:sp>
      <p:sp>
        <p:nvSpPr>
          <p:cNvPr id="69" name="Text Box 18"/>
          <p:cNvSpPr txBox="1">
            <a:spLocks noChangeAspect="1" noChangeArrowheads="1"/>
          </p:cNvSpPr>
          <p:nvPr/>
        </p:nvSpPr>
        <p:spPr bwMode="auto">
          <a:xfrm>
            <a:off x="5383213" y="3836988"/>
            <a:ext cx="264636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50" b="1" i="0" dirty="0"/>
              <a:t>apparent effect of </a:t>
            </a:r>
            <a:r>
              <a:rPr lang="en-US" sz="1750" b="1" dirty="0"/>
              <a:t>X</a:t>
            </a:r>
            <a:r>
              <a:rPr lang="en-US" sz="1750" b="1" i="0" baseline="-25000" dirty="0"/>
              <a:t>2</a:t>
            </a:r>
            <a:r>
              <a:rPr lang="en-US" sz="1750" b="1" i="0" dirty="0"/>
              <a:t>, acting as a mimic for </a:t>
            </a:r>
            <a:r>
              <a:rPr lang="en-US" sz="1750" b="1" dirty="0"/>
              <a:t>X</a:t>
            </a:r>
            <a:r>
              <a:rPr lang="en-US" sz="1750" b="1" i="0" baseline="-25000" dirty="0"/>
              <a:t>3</a:t>
            </a:r>
            <a:endParaRPr lang="en-US" sz="1750" dirty="0"/>
          </a:p>
        </p:txBody>
      </p:sp>
      <p:sp>
        <p:nvSpPr>
          <p:cNvPr id="70" name="Line 19"/>
          <p:cNvSpPr>
            <a:spLocks noChangeAspect="1" noChangeShapeType="1"/>
          </p:cNvSpPr>
          <p:nvPr/>
        </p:nvSpPr>
        <p:spPr bwMode="auto">
          <a:xfrm>
            <a:off x="3159125" y="4022725"/>
            <a:ext cx="328613" cy="3286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" name="Line 20"/>
          <p:cNvSpPr>
            <a:spLocks noChangeAspect="1" noChangeShapeType="1"/>
          </p:cNvSpPr>
          <p:nvPr/>
        </p:nvSpPr>
        <p:spPr bwMode="auto">
          <a:xfrm flipH="1">
            <a:off x="4657725" y="3182938"/>
            <a:ext cx="363538" cy="363537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2" name="Line 21"/>
          <p:cNvSpPr>
            <a:spLocks noChangeAspect="1" noChangeShapeType="1"/>
          </p:cNvSpPr>
          <p:nvPr/>
        </p:nvSpPr>
        <p:spPr bwMode="auto">
          <a:xfrm flipH="1">
            <a:off x="5164138" y="4392613"/>
            <a:ext cx="465137" cy="465137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3" name="Text Box 22"/>
          <p:cNvSpPr txBox="1">
            <a:spLocks noChangeArrowheads="1"/>
          </p:cNvSpPr>
          <p:nvPr/>
        </p:nvSpPr>
        <p:spPr bwMode="auto">
          <a:xfrm>
            <a:off x="3533775" y="3536950"/>
            <a:ext cx="22860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>
                <a:latin typeface="Symbol" pitchFamily="18" charset="2"/>
              </a:rPr>
              <a:t>b</a:t>
            </a:r>
            <a:r>
              <a:rPr lang="en-US" sz="1800" b="1" i="0" baseline="-25000"/>
              <a:t>2</a:t>
            </a:r>
            <a:endParaRPr lang="en-US" sz="900"/>
          </a:p>
        </p:txBody>
      </p:sp>
      <p:sp>
        <p:nvSpPr>
          <p:cNvPr id="74" name="Text Box 23"/>
          <p:cNvSpPr txBox="1">
            <a:spLocks noChangeArrowheads="1"/>
          </p:cNvSpPr>
          <p:nvPr/>
        </p:nvSpPr>
        <p:spPr bwMode="auto">
          <a:xfrm>
            <a:off x="4829175" y="3536950"/>
            <a:ext cx="22860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>
                <a:latin typeface="Symbol" pitchFamily="18" charset="2"/>
              </a:rPr>
              <a:t>b</a:t>
            </a:r>
            <a:r>
              <a:rPr lang="en-US" sz="1800" b="1" i="0" baseline="-25000"/>
              <a:t>3</a:t>
            </a:r>
            <a:endParaRPr lang="en-US" sz="900"/>
          </a:p>
        </p:txBody>
      </p:sp>
      <p:graphicFrame>
        <p:nvGraphicFramePr>
          <p:cNvPr id="7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377949"/>
              </p:ext>
            </p:extLst>
          </p:nvPr>
        </p:nvGraphicFramePr>
        <p:xfrm>
          <a:off x="971550" y="67945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64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7945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1517" name="Rectangle 29"/>
          <p:cNvSpPr>
            <a:spLocks noChangeArrowheads="1"/>
          </p:cNvSpPr>
          <p:nvPr/>
        </p:nvSpPr>
        <p:spPr bwMode="auto">
          <a:xfrm>
            <a:off x="3670300" y="1342800"/>
            <a:ext cx="352425" cy="1072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1512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191513" name="Text Box 2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strength of the proxy effect depends on two factors: the strength of the effect of </a:t>
            </a:r>
            <a:r>
              <a:rPr lang="en-GB" sz="1500" b="1"/>
              <a:t>X</a:t>
            </a:r>
            <a:r>
              <a:rPr lang="en-GB" sz="1500" b="1" i="0" baseline="-25000"/>
              <a:t>3</a:t>
            </a:r>
            <a:r>
              <a:rPr lang="en-GB" sz="1500" b="1" i="0"/>
              <a:t> on </a:t>
            </a:r>
            <a:r>
              <a:rPr lang="en-GB" sz="1500" b="1"/>
              <a:t>Y</a:t>
            </a:r>
            <a:r>
              <a:rPr lang="en-GB" sz="1500" b="1" i="0"/>
              <a:t>, which is given by </a:t>
            </a:r>
            <a:r>
              <a:rPr lang="en-GB" sz="1500" b="1">
                <a:latin typeface="Symbol" pitchFamily="18" charset="2"/>
              </a:rPr>
              <a:t>b</a:t>
            </a:r>
            <a:r>
              <a:rPr lang="en-GB" sz="1500" b="1" i="0" baseline="-25000"/>
              <a:t>3</a:t>
            </a:r>
            <a:r>
              <a:rPr lang="en-GB" sz="1500" b="1" i="0"/>
              <a:t>, and the ability of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 to mimic </a:t>
            </a:r>
            <a:r>
              <a:rPr lang="en-GB" sz="1500" b="1"/>
              <a:t>X</a:t>
            </a:r>
            <a:r>
              <a:rPr lang="en-GB" sz="1500" b="1" i="0" baseline="-25000"/>
              <a:t>3</a:t>
            </a:r>
            <a:r>
              <a:rPr lang="en-GB" sz="1500" b="1" i="0"/>
              <a:t>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65997"/>
              </p:ext>
            </p:extLst>
          </p:nvPr>
        </p:nvGraphicFramePr>
        <p:xfrm>
          <a:off x="5502275" y="627063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65" name="Equation" r:id="rId5" imgW="1790640" imgH="431640" progId="Equation.DSMT4">
                  <p:embed/>
                </p:oleObj>
              </mc:Choice>
              <mc:Fallback>
                <p:oleObj name="Equation" r:id="rId5" imgW="179064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627063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7700"/>
              </p:ext>
            </p:extLst>
          </p:nvPr>
        </p:nvGraphicFramePr>
        <p:xfrm>
          <a:off x="1917700" y="1395413"/>
          <a:ext cx="53086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66" name="Equation" r:id="rId7" imgW="5308560" imgH="952200" progId="Equation.DSMT4">
                  <p:embed/>
                </p:oleObj>
              </mc:Choice>
              <mc:Fallback>
                <p:oleObj name="Equation" r:id="rId7" imgW="5308560" imgH="952200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7700" y="1395413"/>
                        <a:ext cx="53086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1299600"/>
            <a:ext cx="9144000" cy="1159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3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6572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7" name="Rectangle 56"/>
          <p:cNvSpPr/>
          <p:nvPr/>
        </p:nvSpPr>
        <p:spPr bwMode="auto">
          <a:xfrm>
            <a:off x="864000" y="2566800"/>
            <a:ext cx="7416000" cy="3020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0" name="Oval 7"/>
          <p:cNvSpPr>
            <a:spLocks noChangeAspect="1" noChangeArrowheads="1"/>
          </p:cNvSpPr>
          <p:nvPr/>
        </p:nvSpPr>
        <p:spPr bwMode="auto">
          <a:xfrm>
            <a:off x="4232275" y="2789238"/>
            <a:ext cx="82550" cy="8255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Oval 8"/>
          <p:cNvSpPr>
            <a:spLocks noChangeAspect="1" noChangeArrowheads="1"/>
          </p:cNvSpPr>
          <p:nvPr/>
        </p:nvSpPr>
        <p:spPr bwMode="auto">
          <a:xfrm>
            <a:off x="5437188" y="5180013"/>
            <a:ext cx="82550" cy="84137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Oval 9"/>
          <p:cNvSpPr>
            <a:spLocks noChangeAspect="1" noChangeArrowheads="1"/>
          </p:cNvSpPr>
          <p:nvPr/>
        </p:nvSpPr>
        <p:spPr bwMode="auto">
          <a:xfrm>
            <a:off x="3048000" y="5180013"/>
            <a:ext cx="82550" cy="84137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4" name="Text Box 10"/>
          <p:cNvSpPr txBox="1">
            <a:spLocks noChangeAspect="1" noChangeArrowheads="1"/>
          </p:cNvSpPr>
          <p:nvPr/>
        </p:nvSpPr>
        <p:spPr bwMode="auto">
          <a:xfrm>
            <a:off x="4371975" y="2640013"/>
            <a:ext cx="1666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Y</a:t>
            </a:r>
            <a:endParaRPr lang="en-US" sz="900" dirty="0"/>
          </a:p>
        </p:txBody>
      </p:sp>
      <p:sp>
        <p:nvSpPr>
          <p:cNvPr id="65" name="Text Box 11"/>
          <p:cNvSpPr txBox="1">
            <a:spLocks noChangeAspect="1" noChangeArrowheads="1"/>
          </p:cNvSpPr>
          <p:nvPr/>
        </p:nvSpPr>
        <p:spPr bwMode="auto">
          <a:xfrm>
            <a:off x="5602288" y="5219700"/>
            <a:ext cx="3032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X</a:t>
            </a:r>
            <a:r>
              <a:rPr lang="en-US" sz="1800" b="1" i="0" baseline="-25000" dirty="0"/>
              <a:t>3</a:t>
            </a:r>
            <a:endParaRPr lang="en-US" sz="900" dirty="0"/>
          </a:p>
        </p:txBody>
      </p:sp>
      <p:sp>
        <p:nvSpPr>
          <p:cNvPr id="66" name="Text Box 12"/>
          <p:cNvSpPr txBox="1">
            <a:spLocks noChangeAspect="1" noChangeArrowheads="1"/>
          </p:cNvSpPr>
          <p:nvPr/>
        </p:nvSpPr>
        <p:spPr bwMode="auto">
          <a:xfrm>
            <a:off x="2781300" y="5219700"/>
            <a:ext cx="4397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X</a:t>
            </a:r>
            <a:r>
              <a:rPr lang="en-US" sz="1800" b="1" i="0" baseline="-25000" dirty="0"/>
              <a:t>2</a:t>
            </a:r>
            <a:endParaRPr lang="en-US" sz="900" dirty="0"/>
          </a:p>
        </p:txBody>
      </p:sp>
      <p:sp>
        <p:nvSpPr>
          <p:cNvPr id="67" name="Line 13"/>
          <p:cNvSpPr>
            <a:spLocks noChangeAspect="1" noChangeShapeType="1"/>
          </p:cNvSpPr>
          <p:nvPr/>
        </p:nvSpPr>
        <p:spPr bwMode="auto">
          <a:xfrm flipH="1">
            <a:off x="3159125" y="2917825"/>
            <a:ext cx="1055688" cy="2176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" name="Line 14"/>
          <p:cNvSpPr>
            <a:spLocks noChangeAspect="1" noChangeShapeType="1"/>
          </p:cNvSpPr>
          <p:nvPr/>
        </p:nvSpPr>
        <p:spPr bwMode="auto">
          <a:xfrm>
            <a:off x="4325938" y="2927350"/>
            <a:ext cx="1071562" cy="2176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9" name="Freeform 15"/>
          <p:cNvSpPr>
            <a:spLocks noChangeAspect="1"/>
          </p:cNvSpPr>
          <p:nvPr/>
        </p:nvSpPr>
        <p:spPr bwMode="auto">
          <a:xfrm>
            <a:off x="3184525" y="3192463"/>
            <a:ext cx="2143125" cy="2036762"/>
          </a:xfrm>
          <a:custGeom>
            <a:avLst/>
            <a:gdLst>
              <a:gd name="T0" fmla="*/ 0 w 749"/>
              <a:gd name="T1" fmla="*/ 711 h 711"/>
              <a:gd name="T2" fmla="*/ 749 w 749"/>
              <a:gd name="T3" fmla="*/ 711 h 711"/>
              <a:gd name="T4" fmla="*/ 420 w 749"/>
              <a:gd name="T5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9" h="711">
                <a:moveTo>
                  <a:pt x="0" y="711"/>
                </a:moveTo>
                <a:lnTo>
                  <a:pt x="749" y="711"/>
                </a:lnTo>
                <a:lnTo>
                  <a:pt x="420" y="0"/>
                </a:lnTo>
              </a:path>
            </a:pathLst>
          </a:custGeom>
          <a:noFill/>
          <a:ln w="31750" cap="flat">
            <a:solidFill>
              <a:schemeClr val="tx1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0" name="Text Box 16"/>
          <p:cNvSpPr txBox="1">
            <a:spLocks noChangeAspect="1" noChangeArrowheads="1"/>
          </p:cNvSpPr>
          <p:nvPr/>
        </p:nvSpPr>
        <p:spPr bwMode="auto">
          <a:xfrm>
            <a:off x="1716088" y="3424238"/>
            <a:ext cx="1846262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50" b="1" i="0" dirty="0"/>
              <a:t>direct effect of </a:t>
            </a:r>
            <a:r>
              <a:rPr lang="en-US" sz="1750" b="1" dirty="0"/>
              <a:t>X</a:t>
            </a:r>
            <a:r>
              <a:rPr lang="en-US" sz="1750" b="1" i="0" baseline="-25000" dirty="0"/>
              <a:t>2</a:t>
            </a:r>
            <a:r>
              <a:rPr lang="en-US" sz="1750" b="1" i="0" dirty="0"/>
              <a:t>, holding </a:t>
            </a:r>
            <a:r>
              <a:rPr lang="en-US" sz="1750" b="1" dirty="0"/>
              <a:t>X</a:t>
            </a:r>
            <a:r>
              <a:rPr lang="en-US" sz="1750" b="1" i="0" baseline="-25000" dirty="0"/>
              <a:t>3</a:t>
            </a:r>
            <a:r>
              <a:rPr lang="en-US" sz="1750" b="1" i="0" dirty="0"/>
              <a:t> constant</a:t>
            </a:r>
            <a:endParaRPr lang="en-US" sz="1750" dirty="0"/>
          </a:p>
        </p:txBody>
      </p:sp>
      <p:sp>
        <p:nvSpPr>
          <p:cNvPr id="71" name="Text Box 17"/>
          <p:cNvSpPr txBox="1">
            <a:spLocks noChangeAspect="1" noChangeArrowheads="1"/>
          </p:cNvSpPr>
          <p:nvPr/>
        </p:nvSpPr>
        <p:spPr bwMode="auto">
          <a:xfrm>
            <a:off x="4970463" y="2908300"/>
            <a:ext cx="12366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50" b="1" i="0" dirty="0"/>
              <a:t>effect of </a:t>
            </a:r>
            <a:r>
              <a:rPr lang="en-US" sz="1750" b="1" dirty="0"/>
              <a:t>X</a:t>
            </a:r>
            <a:r>
              <a:rPr lang="en-US" sz="1750" b="1" i="0" baseline="-25000" dirty="0"/>
              <a:t>3</a:t>
            </a:r>
            <a:endParaRPr lang="en-US" sz="1750" dirty="0"/>
          </a:p>
        </p:txBody>
      </p:sp>
      <p:sp>
        <p:nvSpPr>
          <p:cNvPr id="72" name="Text Box 18"/>
          <p:cNvSpPr txBox="1">
            <a:spLocks noChangeAspect="1" noChangeArrowheads="1"/>
          </p:cNvSpPr>
          <p:nvPr/>
        </p:nvSpPr>
        <p:spPr bwMode="auto">
          <a:xfrm>
            <a:off x="5383213" y="3836988"/>
            <a:ext cx="264636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50" b="1" i="0" dirty="0"/>
              <a:t>apparent effect of </a:t>
            </a:r>
            <a:r>
              <a:rPr lang="en-US" sz="1750" b="1" dirty="0"/>
              <a:t>X</a:t>
            </a:r>
            <a:r>
              <a:rPr lang="en-US" sz="1750" b="1" i="0" baseline="-25000" dirty="0"/>
              <a:t>2</a:t>
            </a:r>
            <a:r>
              <a:rPr lang="en-US" sz="1750" b="1" i="0" dirty="0"/>
              <a:t>, acting as a mimic for </a:t>
            </a:r>
            <a:r>
              <a:rPr lang="en-US" sz="1750" b="1" dirty="0"/>
              <a:t>X</a:t>
            </a:r>
            <a:r>
              <a:rPr lang="en-US" sz="1750" b="1" i="0" baseline="-25000" dirty="0"/>
              <a:t>3</a:t>
            </a:r>
            <a:endParaRPr lang="en-US" sz="1750" dirty="0"/>
          </a:p>
        </p:txBody>
      </p:sp>
      <p:sp>
        <p:nvSpPr>
          <p:cNvPr id="73" name="Line 19"/>
          <p:cNvSpPr>
            <a:spLocks noChangeAspect="1" noChangeShapeType="1"/>
          </p:cNvSpPr>
          <p:nvPr/>
        </p:nvSpPr>
        <p:spPr bwMode="auto">
          <a:xfrm>
            <a:off x="3159125" y="4022725"/>
            <a:ext cx="328613" cy="3286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" name="Line 20"/>
          <p:cNvSpPr>
            <a:spLocks noChangeAspect="1" noChangeShapeType="1"/>
          </p:cNvSpPr>
          <p:nvPr/>
        </p:nvSpPr>
        <p:spPr bwMode="auto">
          <a:xfrm flipH="1">
            <a:off x="4657725" y="3182938"/>
            <a:ext cx="363538" cy="363537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5" name="Line 21"/>
          <p:cNvSpPr>
            <a:spLocks noChangeAspect="1" noChangeShapeType="1"/>
          </p:cNvSpPr>
          <p:nvPr/>
        </p:nvSpPr>
        <p:spPr bwMode="auto">
          <a:xfrm flipH="1">
            <a:off x="5164138" y="4392613"/>
            <a:ext cx="465137" cy="465137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6" name="Text Box 22"/>
          <p:cNvSpPr txBox="1">
            <a:spLocks noChangeArrowheads="1"/>
          </p:cNvSpPr>
          <p:nvPr/>
        </p:nvSpPr>
        <p:spPr bwMode="auto">
          <a:xfrm>
            <a:off x="3533775" y="3536950"/>
            <a:ext cx="22860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>
                <a:latin typeface="Symbol" pitchFamily="18" charset="2"/>
              </a:rPr>
              <a:t>b</a:t>
            </a:r>
            <a:r>
              <a:rPr lang="en-US" sz="1800" b="1" i="0" baseline="-25000"/>
              <a:t>2</a:t>
            </a:r>
            <a:endParaRPr lang="en-US" sz="900"/>
          </a:p>
        </p:txBody>
      </p:sp>
      <p:sp>
        <p:nvSpPr>
          <p:cNvPr id="77" name="Text Box 23"/>
          <p:cNvSpPr txBox="1">
            <a:spLocks noChangeArrowheads="1"/>
          </p:cNvSpPr>
          <p:nvPr/>
        </p:nvSpPr>
        <p:spPr bwMode="auto">
          <a:xfrm>
            <a:off x="4829175" y="3536950"/>
            <a:ext cx="22860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>
                <a:latin typeface="Symbol" pitchFamily="18" charset="2"/>
              </a:rPr>
              <a:t>b</a:t>
            </a:r>
            <a:r>
              <a:rPr lang="en-US" sz="1800" b="1" i="0" baseline="-25000"/>
              <a:t>3</a:t>
            </a:r>
            <a:endParaRPr lang="en-US" sz="900"/>
          </a:p>
        </p:txBody>
      </p:sp>
      <p:graphicFrame>
        <p:nvGraphicFramePr>
          <p:cNvPr id="7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934223"/>
              </p:ext>
            </p:extLst>
          </p:nvPr>
        </p:nvGraphicFramePr>
        <p:xfrm>
          <a:off x="971550" y="67945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42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7945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65997"/>
              </p:ext>
            </p:extLst>
          </p:nvPr>
        </p:nvGraphicFramePr>
        <p:xfrm>
          <a:off x="5502275" y="626400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43" name="Equation" r:id="rId5" imgW="1790640" imgH="431640" progId="Equation.DSMT4">
                  <p:embed/>
                </p:oleObj>
              </mc:Choice>
              <mc:Fallback>
                <p:oleObj name="Equation" r:id="rId5" imgW="17906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626400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0467" name="Rectangle 3"/>
          <p:cNvSpPr>
            <a:spLocks noChangeArrowheads="1"/>
          </p:cNvSpPr>
          <p:nvPr/>
        </p:nvSpPr>
        <p:spPr bwMode="auto">
          <a:xfrm>
            <a:off x="4021200" y="1342800"/>
            <a:ext cx="3196800" cy="1072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82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7700"/>
              </p:ext>
            </p:extLst>
          </p:nvPr>
        </p:nvGraphicFramePr>
        <p:xfrm>
          <a:off x="1917700" y="1395413"/>
          <a:ext cx="53086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44" name="Equation" r:id="rId7" imgW="5308560" imgH="952200" progId="Equation.DSMT4">
                  <p:embed/>
                </p:oleObj>
              </mc:Choice>
              <mc:Fallback>
                <p:oleObj name="Equation" r:id="rId7" imgW="530856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7700" y="1395413"/>
                        <a:ext cx="53086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0469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190491" name="Text Box 2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ability of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 to mimic </a:t>
            </a:r>
            <a:r>
              <a:rPr lang="en-GB" sz="1500" b="1"/>
              <a:t>X</a:t>
            </a:r>
            <a:r>
              <a:rPr lang="en-GB" sz="1500" b="1" i="0" baseline="-25000"/>
              <a:t>3</a:t>
            </a:r>
            <a:r>
              <a:rPr lang="en-GB" sz="1500" b="1" i="0"/>
              <a:t> is determined by the slope coefficient obtained when </a:t>
            </a:r>
            <a:r>
              <a:rPr lang="en-GB" sz="1500" b="1"/>
              <a:t>X</a:t>
            </a:r>
            <a:r>
              <a:rPr lang="en-GB" sz="1500" b="1" i="0" baseline="-25000"/>
              <a:t>3</a:t>
            </a:r>
            <a:r>
              <a:rPr lang="en-GB" sz="1500" b="1" i="0"/>
              <a:t> is regressed on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, the term highlighted in yellow.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3162300" y="5172075"/>
            <a:ext cx="2188800" cy="11880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Line 2"/>
          <p:cNvSpPr>
            <a:spLocks noChangeShapeType="1"/>
          </p:cNvSpPr>
          <p:nvPr/>
        </p:nvSpPr>
        <p:spPr bwMode="auto">
          <a:xfrm>
            <a:off x="3208650" y="5227200"/>
            <a:ext cx="21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6572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213001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We will now derive the expression for the bias mathematically</a:t>
            </a:r>
            <a:r>
              <a:rPr lang="en-GB" sz="1500" b="1" i="0" dirty="0" smtClean="0"/>
              <a:t>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graphicFrame>
        <p:nvGraphicFramePr>
          <p:cNvPr id="1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135441"/>
              </p:ext>
            </p:extLst>
          </p:nvPr>
        </p:nvGraphicFramePr>
        <p:xfrm>
          <a:off x="971550" y="67945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41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7945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65997"/>
              </p:ext>
            </p:extLst>
          </p:nvPr>
        </p:nvGraphicFramePr>
        <p:xfrm>
          <a:off x="5502275" y="627063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42" name="Equation" r:id="rId5" imgW="1790640" imgH="431640" progId="Equation.DSMT4">
                  <p:embed/>
                </p:oleObj>
              </mc:Choice>
              <mc:Fallback>
                <p:oleObj name="Equation" r:id="rId5" imgW="179064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627063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 bwMode="auto">
          <a:xfrm>
            <a:off x="0" y="1299600"/>
            <a:ext cx="9144000" cy="432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637728"/>
              </p:ext>
            </p:extLst>
          </p:nvPr>
        </p:nvGraphicFramePr>
        <p:xfrm>
          <a:off x="31750" y="1341438"/>
          <a:ext cx="9082088" cy="420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43" name="Equation" r:id="rId7" imgW="9080280" imgH="4203360" progId="Equation.DSMT4">
                  <p:embed/>
                </p:oleObj>
              </mc:Choice>
              <mc:Fallback>
                <p:oleObj name="Equation" r:id="rId7" imgW="9080280" imgH="4203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41438"/>
                        <a:ext cx="9082088" cy="420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 bwMode="auto">
          <a:xfrm>
            <a:off x="352424" y="2333625"/>
            <a:ext cx="8722800" cy="32289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6572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118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221193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Although </a:t>
            </a:r>
            <a:r>
              <a:rPr lang="en-GB" sz="1500" b="1"/>
              <a:t>Y</a:t>
            </a:r>
            <a:r>
              <a:rPr lang="en-GB" sz="1500" b="1" i="0"/>
              <a:t> really depends on </a:t>
            </a:r>
            <a:r>
              <a:rPr lang="en-GB" sz="1500" b="1"/>
              <a:t>X</a:t>
            </a:r>
            <a:r>
              <a:rPr lang="en-GB" sz="1500" b="1" i="0" baseline="-25000"/>
              <a:t>3</a:t>
            </a:r>
            <a:r>
              <a:rPr lang="en-GB" sz="1500" b="1" i="0"/>
              <a:t> as well as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, we make a mistake and regress </a:t>
            </a:r>
            <a:r>
              <a:rPr lang="en-GB" sz="1500" b="1"/>
              <a:t>Y</a:t>
            </a:r>
            <a:r>
              <a:rPr lang="en-GB" sz="1500" b="1" i="0"/>
              <a:t> on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 only.  The slope coefficient is therefore as shown.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0" y="1299600"/>
            <a:ext cx="9144000" cy="432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331002"/>
              </p:ext>
            </p:extLst>
          </p:nvPr>
        </p:nvGraphicFramePr>
        <p:xfrm>
          <a:off x="971550" y="67945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45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7945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65997"/>
              </p:ext>
            </p:extLst>
          </p:nvPr>
        </p:nvGraphicFramePr>
        <p:xfrm>
          <a:off x="5502275" y="627063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46" name="Equation" r:id="rId5" imgW="1790640" imgH="431640" progId="Equation.DSMT4">
                  <p:embed/>
                </p:oleObj>
              </mc:Choice>
              <mc:Fallback>
                <p:oleObj name="Equation" r:id="rId5" imgW="179064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627063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389354"/>
              </p:ext>
            </p:extLst>
          </p:nvPr>
        </p:nvGraphicFramePr>
        <p:xfrm>
          <a:off x="31750" y="1341438"/>
          <a:ext cx="9082088" cy="420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47" name="Equation" r:id="rId7" imgW="9080280" imgH="4203360" progId="Equation.DSMT4">
                  <p:embed/>
                </p:oleObj>
              </mc:Choice>
              <mc:Fallback>
                <p:oleObj name="Equation" r:id="rId7" imgW="9080280" imgH="420336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41438"/>
                        <a:ext cx="9082088" cy="420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 bwMode="auto">
          <a:xfrm>
            <a:off x="352424" y="2333625"/>
            <a:ext cx="8722800" cy="32289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6572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221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222217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We substitute </a:t>
            </a:r>
            <a:r>
              <a:rPr lang="en-GB" sz="1500" b="1" i="0" dirty="0" smtClean="0"/>
              <a:t>for </a:t>
            </a:r>
            <a:r>
              <a:rPr lang="en-GB" sz="1500" b="1" dirty="0" smtClean="0"/>
              <a:t>Y</a:t>
            </a:r>
            <a:r>
              <a:rPr lang="en-GB" sz="1500" b="1" i="0" dirty="0" smtClean="0"/>
              <a:t>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0" y="1299600"/>
            <a:ext cx="9144000" cy="432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83765"/>
              </p:ext>
            </p:extLst>
          </p:nvPr>
        </p:nvGraphicFramePr>
        <p:xfrm>
          <a:off x="971550" y="67945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371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7945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65997"/>
              </p:ext>
            </p:extLst>
          </p:nvPr>
        </p:nvGraphicFramePr>
        <p:xfrm>
          <a:off x="5502275" y="627063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372" name="Equation" r:id="rId5" imgW="1790640" imgH="431640" progId="Equation.DSMT4">
                  <p:embed/>
                </p:oleObj>
              </mc:Choice>
              <mc:Fallback>
                <p:oleObj name="Equation" r:id="rId5" imgW="179064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627063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389354"/>
              </p:ext>
            </p:extLst>
          </p:nvPr>
        </p:nvGraphicFramePr>
        <p:xfrm>
          <a:off x="31750" y="1341438"/>
          <a:ext cx="9082088" cy="420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373" name="Equation" r:id="rId7" imgW="9080280" imgH="4203360" progId="Equation.DSMT4">
                  <p:embed/>
                </p:oleObj>
              </mc:Choice>
              <mc:Fallback>
                <p:oleObj name="Equation" r:id="rId7" imgW="9080280" imgH="420336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41438"/>
                        <a:ext cx="9082088" cy="420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 bwMode="auto">
          <a:xfrm>
            <a:off x="352425" y="3362325"/>
            <a:ext cx="8724900" cy="21621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6572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Rectangle 6"/>
          <p:cNvSpPr/>
          <p:nvPr/>
        </p:nvSpPr>
        <p:spPr bwMode="auto">
          <a:xfrm>
            <a:off x="0" y="1299600"/>
            <a:ext cx="9144000" cy="4320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197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15</a:t>
            </a:r>
          </a:p>
        </p:txBody>
      </p:sp>
      <p:sp>
        <p:nvSpPr>
          <p:cNvPr id="21197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 smtClean="0"/>
              <a:t>We simplify and demonstrate </a:t>
            </a:r>
            <a:r>
              <a:rPr lang="en-GB" sz="1500" b="1" i="0" dirty="0"/>
              <a:t>that </a:t>
            </a:r>
            <a:r>
              <a:rPr lang="en-GB" sz="1500" b="1" dirty="0">
                <a:latin typeface="Symbol" pitchFamily="18" charset="2"/>
              </a:rPr>
              <a:t> </a:t>
            </a:r>
            <a:r>
              <a:rPr lang="en-GB" sz="1500" b="1" dirty="0" smtClean="0">
                <a:latin typeface="Symbol" pitchFamily="18" charset="2"/>
              </a:rPr>
              <a:t>   </a:t>
            </a:r>
            <a:r>
              <a:rPr lang="en-GB" sz="1500" b="1" i="0" dirty="0" smtClean="0"/>
              <a:t> </a:t>
            </a:r>
            <a:r>
              <a:rPr lang="en-GB" sz="1500" b="1" i="0" dirty="0"/>
              <a:t>has three components.</a:t>
            </a:r>
            <a:endParaRPr lang="en-GB" sz="1500" b="1" i="0" dirty="0">
              <a:latin typeface="Times New Roman" pitchFamily="18" charset="0"/>
            </a:endParaRPr>
          </a:p>
        </p:txBody>
      </p:sp>
      <p:graphicFrame>
        <p:nvGraphicFramePr>
          <p:cNvPr id="21197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389354"/>
              </p:ext>
            </p:extLst>
          </p:nvPr>
        </p:nvGraphicFramePr>
        <p:xfrm>
          <a:off x="31750" y="1341438"/>
          <a:ext cx="9082088" cy="420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62" name="Equation" r:id="rId3" imgW="9080280" imgH="4203360" progId="Equation.DSMT4">
                  <p:embed/>
                </p:oleObj>
              </mc:Choice>
              <mc:Fallback>
                <p:oleObj name="Equation" r:id="rId3" imgW="9080280" imgH="420336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41438"/>
                        <a:ext cx="9082088" cy="420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graphicFrame>
        <p:nvGraphicFramePr>
          <p:cNvPr id="21197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7809641"/>
              </p:ext>
            </p:extLst>
          </p:nvPr>
        </p:nvGraphicFramePr>
        <p:xfrm>
          <a:off x="971550" y="67945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63" name="Equation" r:id="rId5" imgW="3251160" imgH="380880" progId="Equation.3">
                  <p:embed/>
                </p:oleObj>
              </mc:Choice>
              <mc:Fallback>
                <p:oleObj name="Equation" r:id="rId5" imgW="3251160" imgH="3808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7945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65997"/>
              </p:ext>
            </p:extLst>
          </p:nvPr>
        </p:nvGraphicFramePr>
        <p:xfrm>
          <a:off x="5502275" y="627063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64" name="Equation" r:id="rId7" imgW="1790640" imgH="431640" progId="Equation.DSMT4">
                  <p:embed/>
                </p:oleObj>
              </mc:Choice>
              <mc:Fallback>
                <p:oleObj name="Equation" r:id="rId7" imgW="179064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627063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492587"/>
              </p:ext>
            </p:extLst>
          </p:nvPr>
        </p:nvGraphicFramePr>
        <p:xfrm>
          <a:off x="3457575" y="5838825"/>
          <a:ext cx="228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65" name="Equation" r:id="rId9" imgW="228600" imgH="304560" progId="Equation.DSMT4">
                  <p:embed/>
                </p:oleObj>
              </mc:Choice>
              <mc:Fallback>
                <p:oleObj name="Equation" r:id="rId9" imgW="228600" imgH="3045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7575" y="5838825"/>
                        <a:ext cx="2286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6572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18"/>
          <p:cNvSpPr/>
          <p:nvPr/>
        </p:nvSpPr>
        <p:spPr bwMode="auto">
          <a:xfrm>
            <a:off x="0" y="2559600"/>
            <a:ext cx="9144000" cy="118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schemeClr val="tx1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299600"/>
            <a:ext cx="9144000" cy="1159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480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16</a:t>
            </a:r>
          </a:p>
        </p:txBody>
      </p:sp>
      <p:graphicFrame>
        <p:nvGraphicFramePr>
          <p:cNvPr id="20480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548137"/>
              </p:ext>
            </p:extLst>
          </p:nvPr>
        </p:nvGraphicFramePr>
        <p:xfrm>
          <a:off x="666750" y="1387475"/>
          <a:ext cx="781208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20" name="Equation" r:id="rId3" imgW="7810200" imgH="952200" progId="Equation.DSMT4">
                  <p:embed/>
                </p:oleObj>
              </mc:Choice>
              <mc:Fallback>
                <p:oleObj name="Equation" r:id="rId3" imgW="7810200" imgH="9522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750" y="1387475"/>
                        <a:ext cx="7812088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1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552053"/>
              </p:ext>
            </p:extLst>
          </p:nvPr>
        </p:nvGraphicFramePr>
        <p:xfrm>
          <a:off x="109538" y="2616200"/>
          <a:ext cx="89328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21" name="Equation" r:id="rId5" imgW="8928000" imgH="1028520" progId="Equation.DSMT4">
                  <p:embed/>
                </p:oleObj>
              </mc:Choice>
              <mc:Fallback>
                <p:oleObj name="Equation" r:id="rId5" imgW="8928000" imgH="102852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2616200"/>
                        <a:ext cx="8932862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12" name="Text Box 12"/>
          <p:cNvSpPr txBox="1">
            <a:spLocks noChangeArrowheads="1"/>
          </p:cNvSpPr>
          <p:nvPr/>
        </p:nvSpPr>
        <p:spPr bwMode="auto">
          <a:xfrm>
            <a:off x="304800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To investigate biasedness or </a:t>
            </a:r>
            <a:r>
              <a:rPr lang="en-GB" sz="1500" b="1" i="0" dirty="0" err="1"/>
              <a:t>unbiasedness</a:t>
            </a:r>
            <a:r>
              <a:rPr lang="en-GB" sz="1500" b="1" i="0" dirty="0"/>
              <a:t>, we take the expected value </a:t>
            </a:r>
            <a:r>
              <a:rPr lang="en-GB" sz="1500" b="1" i="0" dirty="0" smtClean="0"/>
              <a:t>of     .  </a:t>
            </a:r>
            <a:r>
              <a:rPr lang="en-GB" sz="1500" b="1" i="0" dirty="0"/>
              <a:t>The first two terms are unaffected because they contain no random components.  Thus we focus on the expectation of the error term.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157216"/>
              </p:ext>
            </p:extLst>
          </p:nvPr>
        </p:nvGraphicFramePr>
        <p:xfrm>
          <a:off x="971550" y="67945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22" name="Equation" r:id="rId7" imgW="3251160" imgH="380880" progId="Equation.3">
                  <p:embed/>
                </p:oleObj>
              </mc:Choice>
              <mc:Fallback>
                <p:oleObj name="Equation" r:id="rId7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7945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65997"/>
              </p:ext>
            </p:extLst>
          </p:nvPr>
        </p:nvGraphicFramePr>
        <p:xfrm>
          <a:off x="5502275" y="627063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23" name="Equation" r:id="rId9" imgW="1790640" imgH="431640" progId="Equation.DSMT4">
                  <p:embed/>
                </p:oleObj>
              </mc:Choice>
              <mc:Fallback>
                <p:oleObj name="Equation" r:id="rId9" imgW="179064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627063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752160"/>
              </p:ext>
            </p:extLst>
          </p:nvPr>
        </p:nvGraphicFramePr>
        <p:xfrm>
          <a:off x="7143750" y="5838825"/>
          <a:ext cx="228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24" name="Equation" r:id="rId11" imgW="228600" imgH="304560" progId="Equation.DSMT4">
                  <p:embed/>
                </p:oleObj>
              </mc:Choice>
              <mc:Fallback>
                <p:oleObj name="Equation" r:id="rId11" imgW="228600" imgH="3045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0" y="5838825"/>
                        <a:ext cx="2286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0" y="1828798"/>
            <a:ext cx="9144000" cy="3758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32800"/>
            <a:ext cx="9144000" cy="118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410556"/>
              </p:ext>
            </p:extLst>
          </p:nvPr>
        </p:nvGraphicFramePr>
        <p:xfrm>
          <a:off x="323850" y="1925638"/>
          <a:ext cx="8497888" cy="349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27" name="Equation" r:id="rId3" imgW="8496000" imgH="3492360" progId="Equation.3">
                  <p:embed/>
                </p:oleObj>
              </mc:Choice>
              <mc:Fallback>
                <p:oleObj name="Equation" r:id="rId3" imgW="8496000" imgH="3492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925638"/>
                        <a:ext cx="8497888" cy="349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857993"/>
              </p:ext>
            </p:extLst>
          </p:nvPr>
        </p:nvGraphicFramePr>
        <p:xfrm>
          <a:off x="109538" y="590550"/>
          <a:ext cx="89328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28" name="Equation" r:id="rId5" imgW="8928000" imgH="1028520" progId="Equation.DSMT4">
                  <p:embed/>
                </p:oleObj>
              </mc:Choice>
              <mc:Fallback>
                <p:oleObj name="Equation" r:id="rId5" imgW="892800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590550"/>
                        <a:ext cx="8932862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17</a:t>
            </a:r>
          </a:p>
        </p:txBody>
      </p:sp>
      <p:sp>
        <p:nvSpPr>
          <p:cNvPr id="20582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 is nonstochastic, so the denominator of the error term is nonstochastic and may be taken outside the expression for the expectation.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05835" name="Rectangle 11"/>
          <p:cNvSpPr>
            <a:spLocks noChangeArrowheads="1"/>
          </p:cNvSpPr>
          <p:nvPr/>
        </p:nvSpPr>
        <p:spPr bwMode="auto">
          <a:xfrm>
            <a:off x="3203575" y="3038475"/>
            <a:ext cx="5689600" cy="24272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0" y="1828798"/>
            <a:ext cx="9144000" cy="3758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32800"/>
            <a:ext cx="9144000" cy="118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437876"/>
              </p:ext>
            </p:extLst>
          </p:nvPr>
        </p:nvGraphicFramePr>
        <p:xfrm>
          <a:off x="323850" y="1925638"/>
          <a:ext cx="8497888" cy="349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96" name="Equation" r:id="rId3" imgW="8496000" imgH="3492360" progId="Equation.3">
                  <p:embed/>
                </p:oleObj>
              </mc:Choice>
              <mc:Fallback>
                <p:oleObj name="Equation" r:id="rId3" imgW="8496000" imgH="3492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925638"/>
                        <a:ext cx="8497888" cy="349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889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18</a:t>
            </a:r>
          </a:p>
        </p:txBody>
      </p:sp>
      <p:sp>
        <p:nvSpPr>
          <p:cNvPr id="20890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In the numerator the expectation of a sum is equal to the sum of the expectations (first expected value rule).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08904" name="Rectangle 8"/>
          <p:cNvSpPr>
            <a:spLocks noChangeArrowheads="1"/>
          </p:cNvSpPr>
          <p:nvPr/>
        </p:nvSpPr>
        <p:spPr bwMode="auto">
          <a:xfrm>
            <a:off x="3203575" y="4035425"/>
            <a:ext cx="5689600" cy="14398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857993"/>
              </p:ext>
            </p:extLst>
          </p:nvPr>
        </p:nvGraphicFramePr>
        <p:xfrm>
          <a:off x="109538" y="590550"/>
          <a:ext cx="89328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97" name="Equation" r:id="rId5" imgW="8928000" imgH="1028520" progId="Equation.DSMT4">
                  <p:embed/>
                </p:oleObj>
              </mc:Choice>
              <mc:Fallback>
                <p:oleObj name="Equation" r:id="rId5" imgW="8928000" imgH="102852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590550"/>
                        <a:ext cx="8932862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4641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54661" name="Text Box 3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In this sequence and the next we will investigate the consequences of </a:t>
            </a:r>
            <a:r>
              <a:rPr lang="en-GB" sz="1500" b="1" i="0" dirty="0" err="1"/>
              <a:t>misspecifying</a:t>
            </a:r>
            <a:r>
              <a:rPr lang="en-GB" sz="1500" b="1" i="0" dirty="0"/>
              <a:t> the regression model in terms of explanatory variables.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54662" name="Text Box 3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431999" y="847725"/>
            <a:ext cx="8280000" cy="4248149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475200" y="1389600"/>
            <a:ext cx="8193600" cy="104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Line 8"/>
          <p:cNvSpPr>
            <a:spLocks noChangeShapeType="1"/>
          </p:cNvSpPr>
          <p:nvPr/>
        </p:nvSpPr>
        <p:spPr bwMode="auto">
          <a:xfrm>
            <a:off x="2819400" y="1905000"/>
            <a:ext cx="5871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4830763" y="1504950"/>
            <a:ext cx="1981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 smtClean="0"/>
              <a:t>True model</a:t>
            </a:r>
            <a:endParaRPr lang="en-US" sz="1800" b="1" i="0" dirty="0"/>
          </a:p>
        </p:txBody>
      </p:sp>
      <p:graphicFrame>
        <p:nvGraphicFramePr>
          <p:cNvPr id="2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148145"/>
              </p:ext>
            </p:extLst>
          </p:nvPr>
        </p:nvGraphicFramePr>
        <p:xfrm>
          <a:off x="5581650" y="2003425"/>
          <a:ext cx="2926044" cy="342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55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1650" y="2003425"/>
                        <a:ext cx="2926044" cy="3427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469102"/>
              </p:ext>
            </p:extLst>
          </p:nvPr>
        </p:nvGraphicFramePr>
        <p:xfrm>
          <a:off x="3086100" y="2005200"/>
          <a:ext cx="2057400" cy="331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56" name="Equation" r:id="rId5" imgW="2286000" imgH="368280" progId="Equation.3">
                  <p:embed/>
                </p:oleObj>
              </mc:Choice>
              <mc:Fallback>
                <p:oleObj name="Equation" r:id="rId5" imgW="2286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005200"/>
                        <a:ext cx="2057400" cy="3314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475200" y="892800"/>
            <a:ext cx="8193600" cy="4968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054225" y="990600"/>
            <a:ext cx="53435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/>
              <a:t>Consequences of variable misspecification</a:t>
            </a:r>
          </a:p>
        </p:txBody>
      </p:sp>
      <p:sp>
        <p:nvSpPr>
          <p:cNvPr id="33" name="Line 3"/>
          <p:cNvSpPr>
            <a:spLocks noChangeShapeType="1"/>
          </p:cNvSpPr>
          <p:nvPr/>
        </p:nvSpPr>
        <p:spPr bwMode="auto">
          <a:xfrm>
            <a:off x="453600" y="139065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475200" y="2437200"/>
            <a:ext cx="2353725" cy="26172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 rot="10800000">
            <a:off x="592852" y="2659063"/>
            <a:ext cx="246221" cy="159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0" dirty="0" smtClean="0"/>
              <a:t>Fitted model</a:t>
            </a:r>
            <a:endParaRPr lang="en-US" sz="1600" b="1" i="0" dirty="0"/>
          </a:p>
        </p:txBody>
      </p:sp>
      <p:graphicFrame>
        <p:nvGraphicFramePr>
          <p:cNvPr id="3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377011"/>
              </p:ext>
            </p:extLst>
          </p:nvPr>
        </p:nvGraphicFramePr>
        <p:xfrm>
          <a:off x="1101600" y="3794125"/>
          <a:ext cx="1611312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57" name="Equation" r:id="rId7" imgW="1790640" imgH="952200" progId="Equation.DSMT4">
                  <p:embed/>
                </p:oleObj>
              </mc:Choice>
              <mc:Fallback>
                <p:oleObj name="Equation" r:id="rId7" imgW="179064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600" y="3794125"/>
                        <a:ext cx="1611312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865726"/>
              </p:ext>
            </p:extLst>
          </p:nvPr>
        </p:nvGraphicFramePr>
        <p:xfrm>
          <a:off x="1101725" y="2865438"/>
          <a:ext cx="16113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58" name="Equation" r:id="rId9" imgW="1790640" imgH="431640" progId="Equation.DSMT4">
                  <p:embed/>
                </p:oleObj>
              </mc:Choice>
              <mc:Fallback>
                <p:oleObj name="Equation" r:id="rId9" imgW="17906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2865438"/>
                        <a:ext cx="1611313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Line 9"/>
          <p:cNvSpPr>
            <a:spLocks noChangeShapeType="1"/>
          </p:cNvSpPr>
          <p:nvPr/>
        </p:nvSpPr>
        <p:spPr bwMode="auto">
          <a:xfrm>
            <a:off x="990600" y="2437200"/>
            <a:ext cx="0" cy="2638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Line 4"/>
          <p:cNvSpPr>
            <a:spLocks noChangeShapeType="1"/>
          </p:cNvSpPr>
          <p:nvPr/>
        </p:nvSpPr>
        <p:spPr bwMode="auto">
          <a:xfrm>
            <a:off x="453600" y="243840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Line 6"/>
          <p:cNvSpPr>
            <a:spLocks noChangeShapeType="1"/>
          </p:cNvSpPr>
          <p:nvPr/>
        </p:nvSpPr>
        <p:spPr bwMode="auto">
          <a:xfrm>
            <a:off x="990600" y="3657600"/>
            <a:ext cx="77004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Line 7"/>
          <p:cNvSpPr>
            <a:spLocks noChangeShapeType="1"/>
          </p:cNvSpPr>
          <p:nvPr/>
        </p:nvSpPr>
        <p:spPr bwMode="auto">
          <a:xfrm>
            <a:off x="2819400" y="1389600"/>
            <a:ext cx="0" cy="36864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Line 11"/>
          <p:cNvSpPr>
            <a:spLocks noChangeShapeType="1"/>
          </p:cNvSpPr>
          <p:nvPr/>
        </p:nvSpPr>
        <p:spPr bwMode="auto">
          <a:xfrm>
            <a:off x="5410200" y="1904400"/>
            <a:ext cx="0" cy="31716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0" y="1828798"/>
            <a:ext cx="9144000" cy="3758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32800"/>
            <a:ext cx="9144000" cy="118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983933"/>
              </p:ext>
            </p:extLst>
          </p:nvPr>
        </p:nvGraphicFramePr>
        <p:xfrm>
          <a:off x="323850" y="1925638"/>
          <a:ext cx="8497888" cy="349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20" name="Equation" r:id="rId3" imgW="8496000" imgH="3492360" progId="Equation.3">
                  <p:embed/>
                </p:oleObj>
              </mc:Choice>
              <mc:Fallback>
                <p:oleObj name="Equation" r:id="rId3" imgW="8496000" imgH="3492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925638"/>
                        <a:ext cx="8497888" cy="349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992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19</a:t>
            </a:r>
          </a:p>
        </p:txBody>
      </p:sp>
      <p:sp>
        <p:nvSpPr>
          <p:cNvPr id="20992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In each product, the factor involving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 may be taken out of the expectation because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 is nonstochastic.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203575" y="5048250"/>
            <a:ext cx="1235075" cy="4381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857993"/>
              </p:ext>
            </p:extLst>
          </p:nvPr>
        </p:nvGraphicFramePr>
        <p:xfrm>
          <a:off x="109538" y="590550"/>
          <a:ext cx="89328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21" name="Equation" r:id="rId5" imgW="8928000" imgH="1028520" progId="Equation.DSMT4">
                  <p:embed/>
                </p:oleObj>
              </mc:Choice>
              <mc:Fallback>
                <p:oleObj name="Equation" r:id="rId5" imgW="8928000" imgH="102852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590550"/>
                        <a:ext cx="8932862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0" y="1828798"/>
            <a:ext cx="9144000" cy="3758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32800"/>
            <a:ext cx="9144000" cy="118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4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20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21094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By Assumption A.3, the expected value of </a:t>
            </a:r>
            <a:r>
              <a:rPr lang="en-GB" sz="1500" b="1"/>
              <a:t>u</a:t>
            </a:r>
            <a:r>
              <a:rPr lang="en-GB" sz="1500" b="1" i="0"/>
              <a:t> is 0.  It follows that the expected value of the sample mean of </a:t>
            </a:r>
            <a:r>
              <a:rPr lang="en-GB" sz="1500" b="1"/>
              <a:t>u</a:t>
            </a:r>
            <a:r>
              <a:rPr lang="en-GB" sz="1500" b="1" i="0"/>
              <a:t> is also 0.  Hence the expected value of the error term is 0.</a:t>
            </a:r>
            <a:endParaRPr lang="en-GB" sz="1500" b="1" i="0">
              <a:latin typeface="Times New Roman" pitchFamily="18" charset="0"/>
            </a:endParaRPr>
          </a:p>
        </p:txBody>
      </p:sp>
      <p:graphicFrame>
        <p:nvGraphicFramePr>
          <p:cNvPr id="21095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339920"/>
              </p:ext>
            </p:extLst>
          </p:nvPr>
        </p:nvGraphicFramePr>
        <p:xfrm>
          <a:off x="323850" y="1925638"/>
          <a:ext cx="8497888" cy="349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43" name="Equation" r:id="rId3" imgW="8496000" imgH="3492360" progId="Equation.3">
                  <p:embed/>
                </p:oleObj>
              </mc:Choice>
              <mc:Fallback>
                <p:oleObj name="Equation" r:id="rId3" imgW="8496000" imgH="349236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925638"/>
                        <a:ext cx="8497888" cy="349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857993"/>
              </p:ext>
            </p:extLst>
          </p:nvPr>
        </p:nvGraphicFramePr>
        <p:xfrm>
          <a:off x="109538" y="590550"/>
          <a:ext cx="89328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44" name="Equation" r:id="rId5" imgW="8928000" imgH="1028520" progId="Equation.DSMT4">
                  <p:embed/>
                </p:oleObj>
              </mc:Choice>
              <mc:Fallback>
                <p:oleObj name="Equation" r:id="rId5" imgW="8928000" imgH="102852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590550"/>
                        <a:ext cx="8932862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685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21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Thus we have shown that the expected value of </a:t>
            </a:r>
            <a:r>
              <a:rPr lang="en-GB" sz="1500" b="1" dirty="0">
                <a:latin typeface="Symbol" pitchFamily="18" charset="2"/>
              </a:rPr>
              <a:t> </a:t>
            </a:r>
            <a:r>
              <a:rPr lang="en-GB" sz="1500" b="1" dirty="0" smtClean="0">
                <a:latin typeface="Symbol" pitchFamily="18" charset="2"/>
              </a:rPr>
              <a:t>   </a:t>
            </a:r>
            <a:r>
              <a:rPr lang="en-GB" sz="1500" b="1" i="0" dirty="0" smtClean="0"/>
              <a:t> </a:t>
            </a:r>
            <a:r>
              <a:rPr lang="en-GB" sz="1500" b="1" i="0" dirty="0"/>
              <a:t>is equal to the true value plus a bias term.  Note: the definition of a bias is the difference between the expected value of an estimator and the true value of the parameter being estimated.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299600"/>
            <a:ext cx="9144000" cy="22961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102296"/>
              </p:ext>
            </p:extLst>
          </p:nvPr>
        </p:nvGraphicFramePr>
        <p:xfrm>
          <a:off x="109538" y="1382713"/>
          <a:ext cx="8932862" cy="207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27" name="Equation" r:id="rId3" imgW="8928000" imgH="2070000" progId="Equation.DSMT4">
                  <p:embed/>
                </p:oleObj>
              </mc:Choice>
              <mc:Fallback>
                <p:oleObj name="Equation" r:id="rId3" imgW="8928000" imgH="2070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1382713"/>
                        <a:ext cx="8932862" cy="207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6572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479584"/>
              </p:ext>
            </p:extLst>
          </p:nvPr>
        </p:nvGraphicFramePr>
        <p:xfrm>
          <a:off x="971550" y="67945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28" name="Equation" r:id="rId5" imgW="3251160" imgH="380880" progId="Equation.3">
                  <p:embed/>
                </p:oleObj>
              </mc:Choice>
              <mc:Fallback>
                <p:oleObj name="Equation" r:id="rId5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7945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65997"/>
              </p:ext>
            </p:extLst>
          </p:nvPr>
        </p:nvGraphicFramePr>
        <p:xfrm>
          <a:off x="5502275" y="627063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29" name="Equation" r:id="rId7" imgW="1790640" imgH="431640" progId="Equation.DSMT4">
                  <p:embed/>
                </p:oleObj>
              </mc:Choice>
              <mc:Fallback>
                <p:oleObj name="Equation" r:id="rId7" imgW="179064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627063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450773"/>
              </p:ext>
            </p:extLst>
          </p:nvPr>
        </p:nvGraphicFramePr>
        <p:xfrm>
          <a:off x="4705350" y="5838825"/>
          <a:ext cx="228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30" name="Equation" r:id="rId9" imgW="228600" imgH="304560" progId="Equation.DSMT4">
                  <p:embed/>
                </p:oleObj>
              </mc:Choice>
              <mc:Fallback>
                <p:oleObj name="Equation" r:id="rId9" imgW="228600" imgH="3045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5350" y="5838825"/>
                        <a:ext cx="2286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32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22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22323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As a consequence of the misspecification, the standard errors, </a:t>
            </a:r>
            <a:r>
              <a:rPr lang="en-GB" sz="1500" b="1"/>
              <a:t>t</a:t>
            </a:r>
            <a:r>
              <a:rPr lang="en-GB" sz="1500" b="1" i="0"/>
              <a:t> tests and </a:t>
            </a:r>
            <a:r>
              <a:rPr lang="en-GB" sz="1500" b="1"/>
              <a:t>F</a:t>
            </a:r>
            <a:r>
              <a:rPr lang="en-GB" sz="1500" b="1" i="0"/>
              <a:t> test are invalid.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1299600"/>
            <a:ext cx="9144000" cy="22961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6572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320145"/>
              </p:ext>
            </p:extLst>
          </p:nvPr>
        </p:nvGraphicFramePr>
        <p:xfrm>
          <a:off x="971550" y="67945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389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7945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65997"/>
              </p:ext>
            </p:extLst>
          </p:nvPr>
        </p:nvGraphicFramePr>
        <p:xfrm>
          <a:off x="5502275" y="627063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390" name="Equation" r:id="rId5" imgW="1790640" imgH="431640" progId="Equation.DSMT4">
                  <p:embed/>
                </p:oleObj>
              </mc:Choice>
              <mc:Fallback>
                <p:oleObj name="Equation" r:id="rId5" imgW="179064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627063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102296"/>
              </p:ext>
            </p:extLst>
          </p:nvPr>
        </p:nvGraphicFramePr>
        <p:xfrm>
          <a:off x="109538" y="1382713"/>
          <a:ext cx="8932862" cy="207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391" name="Equation" r:id="rId7" imgW="8928000" imgH="2070000" progId="Equation.DSMT4">
                  <p:embed/>
                </p:oleObj>
              </mc:Choice>
              <mc:Fallback>
                <p:oleObj name="Equation" r:id="rId7" imgW="8928000" imgH="2070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1382713"/>
                        <a:ext cx="8932862" cy="207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23</a:t>
            </a:r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We will illustrate the bias using an educational attainment model.  To keep the analysis simple, we will assume that in the true model </a:t>
            </a:r>
            <a:r>
              <a:rPr lang="en-GB" sz="1500" b="1" dirty="0"/>
              <a:t>S</a:t>
            </a:r>
            <a:r>
              <a:rPr lang="en-GB" sz="1500" b="1" i="0" dirty="0"/>
              <a:t> depends only on </a:t>
            </a:r>
            <a:r>
              <a:rPr lang="en-GB" sz="1500" b="1" dirty="0"/>
              <a:t>ASVABC</a:t>
            </a:r>
            <a:r>
              <a:rPr lang="en-GB" sz="1500" b="1" i="0" dirty="0"/>
              <a:t> and </a:t>
            </a:r>
            <a:r>
              <a:rPr lang="en-GB" sz="1500" b="1" dirty="0"/>
              <a:t>SM</a:t>
            </a:r>
            <a:r>
              <a:rPr lang="en-GB" sz="1500" b="1" i="0" dirty="0"/>
              <a:t>.  The output above shows the corresponding regression using </a:t>
            </a:r>
            <a:r>
              <a:rPr lang="en-GB" sz="1500" b="1" dirty="0" smtClean="0"/>
              <a:t>EAWE</a:t>
            </a:r>
            <a:r>
              <a:rPr lang="en-GB" sz="1500" b="1" i="0" dirty="0" smtClean="0"/>
              <a:t> </a:t>
            </a:r>
            <a:r>
              <a:rPr lang="en-GB" sz="1500" b="1" i="0" dirty="0"/>
              <a:t>Data Set 21.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369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365125" y="1292400"/>
            <a:ext cx="1900238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65125" y="3704400"/>
            <a:ext cx="46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301625" y="1252800"/>
            <a:ext cx="8532813" cy="33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S ASVABC SM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105.58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 1119.3742     2  559.687101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 2634.6478   497  5.30110221           R-squared     =  0.2982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0.2954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2.3024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ASVABC |   1.377521   .1229142    11.21   0.000     1.136026    1.619017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SM |   .1919575   .0416913     4.60   0.000     .1100445    .2738705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 11.8925   .5629644    21.12   0.000     10.78642    12.99859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Courier New" pitchFamily="49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56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147528"/>
              </p:ext>
            </p:extLst>
          </p:nvPr>
        </p:nvGraphicFramePr>
        <p:xfrm>
          <a:off x="2443163" y="633600"/>
          <a:ext cx="4216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28" name="Equation" r:id="rId3" imgW="4216320" imgH="380880" progId="Equation.3">
                  <p:embed/>
                </p:oleObj>
              </mc:Choice>
              <mc:Fallback>
                <p:oleObj name="Equation" r:id="rId3" imgW="4216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163" y="633600"/>
                        <a:ext cx="4216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4424400"/>
            <a:ext cx="9144000" cy="1220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402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24</a:t>
            </a:r>
          </a:p>
        </p:txBody>
      </p:sp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We will run the regression a second time, omitting </a:t>
            </a:r>
            <a:r>
              <a:rPr lang="en-GB" sz="1500" b="1"/>
              <a:t>SM</a:t>
            </a:r>
            <a:r>
              <a:rPr lang="en-GB" sz="1500" b="1" i="0"/>
              <a:t>.  Before we do this, we will try to predict the direction of the bias in the coefficient of </a:t>
            </a:r>
            <a:r>
              <a:rPr lang="en-GB" sz="1500" b="1"/>
              <a:t>ASVABC</a:t>
            </a:r>
            <a:r>
              <a:rPr lang="en-GB" sz="1500" b="1" i="0"/>
              <a:t>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369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56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480336"/>
              </p:ext>
            </p:extLst>
          </p:nvPr>
        </p:nvGraphicFramePr>
        <p:xfrm>
          <a:off x="2443163" y="633600"/>
          <a:ext cx="4216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18" name="Equation" r:id="rId3" imgW="4216320" imgH="380880" progId="Equation.3">
                  <p:embed/>
                </p:oleObj>
              </mc:Choice>
              <mc:Fallback>
                <p:oleObj name="Equation" r:id="rId3" imgW="4216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163" y="633600"/>
                        <a:ext cx="4216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369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365125" y="1292400"/>
            <a:ext cx="1900238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65125" y="3704400"/>
            <a:ext cx="46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1252800"/>
            <a:ext cx="8532813" cy="33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S ASVABC SM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105.58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 1119.3742     2  559.687101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 2634.6478   497  5.30110221           R-squared     =  0.2982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0.2954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2.3024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ASVABC |   1.377521   .1229142    11.21   0.000     1.136026    1.619017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SM |   .1919575   .0416913     4.60   0.000     .1100445    .2738705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 11.8925   .5629644    21.12   0.000     10.78642    12.99859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Courier New" pitchFamily="49" charset="0"/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5581651" y="1123950"/>
            <a:ext cx="3228974" cy="182879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Rectangle 10"/>
          <p:cNvSpPr>
            <a:spLocks noChangeArrowheads="1"/>
          </p:cNvSpPr>
          <p:nvPr/>
        </p:nvSpPr>
        <p:spPr bwMode="auto">
          <a:xfrm>
            <a:off x="6870700" y="2540100"/>
            <a:ext cx="90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5743575" y="1276350"/>
            <a:ext cx="3124200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b="1" i="0" dirty="0">
                <a:latin typeface="Courier New" pitchFamily="49" charset="0"/>
              </a:rPr>
              <a:t>. </a:t>
            </a:r>
            <a:r>
              <a:rPr lang="en-US" b="1" i="0" dirty="0" err="1">
                <a:latin typeface="Courier New" pitchFamily="49" charset="0"/>
              </a:rPr>
              <a:t>cor</a:t>
            </a:r>
            <a:r>
              <a:rPr lang="en-US" b="1" i="0" dirty="0">
                <a:latin typeface="Courier New" pitchFamily="49" charset="0"/>
              </a:rPr>
              <a:t> SM ASVABC</a:t>
            </a:r>
          </a:p>
          <a:p>
            <a:r>
              <a:rPr lang="en-US" b="1" i="0" dirty="0">
                <a:latin typeface="Courier New" pitchFamily="49" charset="0"/>
              </a:rPr>
              <a:t>(</a:t>
            </a:r>
            <a:r>
              <a:rPr lang="en-US" b="1" i="0" dirty="0" err="1" smtClean="0">
                <a:latin typeface="Courier New" pitchFamily="49" charset="0"/>
              </a:rPr>
              <a:t>obs</a:t>
            </a:r>
            <a:r>
              <a:rPr lang="en-US" b="1" i="0" dirty="0" smtClean="0">
                <a:latin typeface="Courier New" pitchFamily="49" charset="0"/>
              </a:rPr>
              <a:t>=500</a:t>
            </a:r>
            <a:r>
              <a:rPr lang="en-US" b="1" i="0" dirty="0">
                <a:latin typeface="Courier New" pitchFamily="49" charset="0"/>
              </a:rPr>
              <a:t>)</a:t>
            </a:r>
          </a:p>
          <a:p>
            <a:endParaRPr lang="en-US" b="1" i="0" dirty="0">
              <a:latin typeface="Courier New" pitchFamily="49" charset="0"/>
            </a:endParaRPr>
          </a:p>
          <a:p>
            <a:r>
              <a:rPr lang="en-US" b="1" i="0" dirty="0">
                <a:latin typeface="Courier New" pitchFamily="49" charset="0"/>
              </a:rPr>
              <a:t>        |       SM   ASVABC</a:t>
            </a:r>
          </a:p>
          <a:p>
            <a:r>
              <a:rPr lang="en-US" b="1" i="0" dirty="0">
                <a:latin typeface="Courier New" pitchFamily="49" charset="0"/>
              </a:rPr>
              <a:t>--------+------------------</a:t>
            </a:r>
          </a:p>
          <a:p>
            <a:r>
              <a:rPr lang="en-US" b="1" i="0" dirty="0">
                <a:latin typeface="Courier New" pitchFamily="49" charset="0"/>
              </a:rPr>
              <a:t>      SM|   1.0000</a:t>
            </a:r>
          </a:p>
          <a:p>
            <a:r>
              <a:rPr lang="en-US" b="1" i="0" dirty="0">
                <a:latin typeface="Courier New" pitchFamily="49" charset="0"/>
              </a:rPr>
              <a:t>  ASVABC|   </a:t>
            </a:r>
            <a:r>
              <a:rPr lang="en-US" b="1" i="0" dirty="0" smtClean="0">
                <a:latin typeface="Courier New" pitchFamily="49" charset="0"/>
              </a:rPr>
              <a:t>0.3594   </a:t>
            </a:r>
            <a:r>
              <a:rPr lang="en-US" b="1" i="0" dirty="0">
                <a:latin typeface="Courier New" pitchFamily="49" charset="0"/>
              </a:rPr>
              <a:t>1.0000</a:t>
            </a:r>
            <a:endParaRPr lang="en-US" i="0" dirty="0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088063"/>
              </p:ext>
            </p:extLst>
          </p:nvPr>
        </p:nvGraphicFramePr>
        <p:xfrm>
          <a:off x="862013" y="4479925"/>
          <a:ext cx="740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19" name="Equation" r:id="rId5" imgW="7403760" imgH="1054080" progId="Equation.DSMT4">
                  <p:embed/>
                </p:oleObj>
              </mc:Choice>
              <mc:Fallback>
                <p:oleObj name="Equation" r:id="rId5" imgW="740376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4479925"/>
                        <a:ext cx="740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4424400"/>
            <a:ext cx="9144000" cy="1220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5044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25</a:t>
            </a:r>
          </a:p>
        </p:txBody>
      </p:sp>
      <p:sp>
        <p:nvSpPr>
          <p:cNvPr id="215049" name="Text Box 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It is reasonable to suppose, as a matter of common sense, that </a:t>
            </a:r>
            <a:r>
              <a:rPr lang="en-GB" sz="1500" b="1">
                <a:latin typeface="Symbol" pitchFamily="18" charset="2"/>
              </a:rPr>
              <a:t>b</a:t>
            </a:r>
            <a:r>
              <a:rPr lang="en-GB" sz="1500" b="1" i="0" baseline="-25000"/>
              <a:t>3</a:t>
            </a:r>
            <a:r>
              <a:rPr lang="en-GB" sz="1500" b="1" i="0"/>
              <a:t> is positive.  This assumption is strongly supported by the fact that its estimate in the multiple regression is positive and highly significant.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369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56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480336"/>
              </p:ext>
            </p:extLst>
          </p:nvPr>
        </p:nvGraphicFramePr>
        <p:xfrm>
          <a:off x="2443163" y="633600"/>
          <a:ext cx="4216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8" name="Equation" r:id="rId3" imgW="4216320" imgH="380880" progId="Equation.3">
                  <p:embed/>
                </p:oleObj>
              </mc:Choice>
              <mc:Fallback>
                <p:oleObj name="Equation" r:id="rId3" imgW="4216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163" y="633600"/>
                        <a:ext cx="4216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369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365125" y="1292400"/>
            <a:ext cx="1900238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65125" y="3704400"/>
            <a:ext cx="46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1252800"/>
            <a:ext cx="8532813" cy="33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S ASVABC SM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105.58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 1119.3742     2  559.687101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 2634.6478   497  5.30110221           R-squared     =  0.2982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0.2954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2.3024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ASVABC |   1.377521   .1229142    11.21   0.000     1.136026    1.619017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SM |   .1919575   .0416913     4.60   0.000     .1100445    .2738705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 11.8925   .5629644    21.12   0.000     10.78642    12.99859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Courier New" pitchFamily="49" charset="0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088063"/>
              </p:ext>
            </p:extLst>
          </p:nvPr>
        </p:nvGraphicFramePr>
        <p:xfrm>
          <a:off x="862013" y="4479925"/>
          <a:ext cx="740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9" name="Equation" r:id="rId5" imgW="7403760" imgH="1054080" progId="Equation.DSMT4">
                  <p:embed/>
                </p:oleObj>
              </mc:Choice>
              <mc:Fallback>
                <p:oleObj name="Equation" r:id="rId5" imgW="740376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4479925"/>
                        <a:ext cx="740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5581651" y="1123950"/>
            <a:ext cx="3228974" cy="182879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6870700" y="2540100"/>
            <a:ext cx="90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5743575" y="1276350"/>
            <a:ext cx="3124200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b="1" i="0" dirty="0">
                <a:latin typeface="Courier New" pitchFamily="49" charset="0"/>
              </a:rPr>
              <a:t>. </a:t>
            </a:r>
            <a:r>
              <a:rPr lang="en-US" b="1" i="0" dirty="0" err="1">
                <a:latin typeface="Courier New" pitchFamily="49" charset="0"/>
              </a:rPr>
              <a:t>cor</a:t>
            </a:r>
            <a:r>
              <a:rPr lang="en-US" b="1" i="0" dirty="0">
                <a:latin typeface="Courier New" pitchFamily="49" charset="0"/>
              </a:rPr>
              <a:t> SM ASVABC</a:t>
            </a:r>
          </a:p>
          <a:p>
            <a:r>
              <a:rPr lang="en-US" b="1" i="0" dirty="0">
                <a:latin typeface="Courier New" pitchFamily="49" charset="0"/>
              </a:rPr>
              <a:t>(</a:t>
            </a:r>
            <a:r>
              <a:rPr lang="en-US" b="1" i="0" dirty="0" err="1" smtClean="0">
                <a:latin typeface="Courier New" pitchFamily="49" charset="0"/>
              </a:rPr>
              <a:t>obs</a:t>
            </a:r>
            <a:r>
              <a:rPr lang="en-US" b="1" i="0" dirty="0" smtClean="0">
                <a:latin typeface="Courier New" pitchFamily="49" charset="0"/>
              </a:rPr>
              <a:t>=500</a:t>
            </a:r>
            <a:r>
              <a:rPr lang="en-US" b="1" i="0" dirty="0">
                <a:latin typeface="Courier New" pitchFamily="49" charset="0"/>
              </a:rPr>
              <a:t>)</a:t>
            </a:r>
          </a:p>
          <a:p>
            <a:endParaRPr lang="en-US" b="1" i="0" dirty="0">
              <a:latin typeface="Courier New" pitchFamily="49" charset="0"/>
            </a:endParaRPr>
          </a:p>
          <a:p>
            <a:r>
              <a:rPr lang="en-US" b="1" i="0" dirty="0">
                <a:latin typeface="Courier New" pitchFamily="49" charset="0"/>
              </a:rPr>
              <a:t>        |       SM   ASVABC</a:t>
            </a:r>
          </a:p>
          <a:p>
            <a:r>
              <a:rPr lang="en-US" b="1" i="0" dirty="0">
                <a:latin typeface="Courier New" pitchFamily="49" charset="0"/>
              </a:rPr>
              <a:t>--------+------------------</a:t>
            </a:r>
          </a:p>
          <a:p>
            <a:r>
              <a:rPr lang="en-US" b="1" i="0" dirty="0">
                <a:latin typeface="Courier New" pitchFamily="49" charset="0"/>
              </a:rPr>
              <a:t>      SM|   1.0000</a:t>
            </a:r>
          </a:p>
          <a:p>
            <a:r>
              <a:rPr lang="en-US" b="1" i="0" dirty="0">
                <a:latin typeface="Courier New" pitchFamily="49" charset="0"/>
              </a:rPr>
              <a:t>  ASVABC|   </a:t>
            </a:r>
            <a:r>
              <a:rPr lang="en-US" b="1" i="0" dirty="0" smtClean="0">
                <a:latin typeface="Courier New" pitchFamily="49" charset="0"/>
              </a:rPr>
              <a:t>0.3594   </a:t>
            </a:r>
            <a:r>
              <a:rPr lang="en-US" b="1" i="0" dirty="0">
                <a:latin typeface="Courier New" pitchFamily="49" charset="0"/>
              </a:rPr>
              <a:t>1.0000</a:t>
            </a:r>
            <a:endParaRPr lang="en-US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4424400"/>
            <a:ext cx="9144000" cy="1220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6069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26</a:t>
            </a:r>
          </a:p>
        </p:txBody>
      </p:sp>
      <p:sp>
        <p:nvSpPr>
          <p:cNvPr id="216074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 correlation between </a:t>
            </a:r>
            <a:r>
              <a:rPr lang="en-GB" sz="1500" b="1" dirty="0"/>
              <a:t>ASVABC</a:t>
            </a:r>
            <a:r>
              <a:rPr lang="en-GB" sz="1500" b="1" i="0" dirty="0"/>
              <a:t> and </a:t>
            </a:r>
            <a:r>
              <a:rPr lang="en-GB" sz="1500" b="1" dirty="0"/>
              <a:t>SM</a:t>
            </a:r>
            <a:r>
              <a:rPr lang="en-GB" sz="1500" b="1" i="0" dirty="0"/>
              <a:t> is positive, so the numerator of the bias term must be positive.  The denominator is automatically positive since it is a sum of squares and there is some variation in </a:t>
            </a:r>
            <a:r>
              <a:rPr lang="en-GB" sz="1500" b="1" dirty="0"/>
              <a:t>ASVABC</a:t>
            </a:r>
            <a:r>
              <a:rPr lang="en-GB" sz="1500" b="1" i="0" dirty="0"/>
              <a:t>.  Hence the bias should be positive.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369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56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297007"/>
              </p:ext>
            </p:extLst>
          </p:nvPr>
        </p:nvGraphicFramePr>
        <p:xfrm>
          <a:off x="2443163" y="633600"/>
          <a:ext cx="4216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78" name="Equation" r:id="rId3" imgW="4216320" imgH="380880" progId="Equation.3">
                  <p:embed/>
                </p:oleObj>
              </mc:Choice>
              <mc:Fallback>
                <p:oleObj name="Equation" r:id="rId3" imgW="4216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163" y="633600"/>
                        <a:ext cx="4216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369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365125" y="1292400"/>
            <a:ext cx="1900238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365125" y="3704400"/>
            <a:ext cx="46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301625" y="1252800"/>
            <a:ext cx="8532813" cy="33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S ASVABC SM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105.58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 1119.3742     2  559.687101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 2634.6478   497  5.30110221           R-squared     =  0.2982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0.2954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2.3024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ASVABC |   1.377521   .1229142    11.21   0.000     1.136026    1.619017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SM |   .1919575   .0416913     4.60   0.000     .1100445    .2738705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 11.8925   .5629644    21.12   0.000     10.78642    12.99859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Courier New" pitchFamily="49" charset="0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088063"/>
              </p:ext>
            </p:extLst>
          </p:nvPr>
        </p:nvGraphicFramePr>
        <p:xfrm>
          <a:off x="862013" y="4479925"/>
          <a:ext cx="740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79" name="Equation" r:id="rId5" imgW="7403760" imgH="1054080" progId="Equation.DSMT4">
                  <p:embed/>
                </p:oleObj>
              </mc:Choice>
              <mc:Fallback>
                <p:oleObj name="Equation" r:id="rId5" imgW="740376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4479925"/>
                        <a:ext cx="740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5581651" y="1123950"/>
            <a:ext cx="3228974" cy="182879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6870700" y="2540100"/>
            <a:ext cx="90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5743575" y="1276350"/>
            <a:ext cx="3124200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b="1" i="0" dirty="0">
                <a:latin typeface="Courier New" pitchFamily="49" charset="0"/>
              </a:rPr>
              <a:t>. </a:t>
            </a:r>
            <a:r>
              <a:rPr lang="en-US" b="1" i="0" dirty="0" err="1">
                <a:latin typeface="Courier New" pitchFamily="49" charset="0"/>
              </a:rPr>
              <a:t>cor</a:t>
            </a:r>
            <a:r>
              <a:rPr lang="en-US" b="1" i="0" dirty="0">
                <a:latin typeface="Courier New" pitchFamily="49" charset="0"/>
              </a:rPr>
              <a:t> SM ASVABC</a:t>
            </a:r>
          </a:p>
          <a:p>
            <a:r>
              <a:rPr lang="en-US" b="1" i="0" dirty="0">
                <a:latin typeface="Courier New" pitchFamily="49" charset="0"/>
              </a:rPr>
              <a:t>(</a:t>
            </a:r>
            <a:r>
              <a:rPr lang="en-US" b="1" i="0" dirty="0" err="1" smtClean="0">
                <a:latin typeface="Courier New" pitchFamily="49" charset="0"/>
              </a:rPr>
              <a:t>obs</a:t>
            </a:r>
            <a:r>
              <a:rPr lang="en-US" b="1" i="0" dirty="0" smtClean="0">
                <a:latin typeface="Courier New" pitchFamily="49" charset="0"/>
              </a:rPr>
              <a:t>=500</a:t>
            </a:r>
            <a:r>
              <a:rPr lang="en-US" b="1" i="0" dirty="0">
                <a:latin typeface="Courier New" pitchFamily="49" charset="0"/>
              </a:rPr>
              <a:t>)</a:t>
            </a:r>
          </a:p>
          <a:p>
            <a:endParaRPr lang="en-US" b="1" i="0" dirty="0">
              <a:latin typeface="Courier New" pitchFamily="49" charset="0"/>
            </a:endParaRPr>
          </a:p>
          <a:p>
            <a:r>
              <a:rPr lang="en-US" b="1" i="0" dirty="0">
                <a:latin typeface="Courier New" pitchFamily="49" charset="0"/>
              </a:rPr>
              <a:t>        |       SM   ASVABC</a:t>
            </a:r>
          </a:p>
          <a:p>
            <a:r>
              <a:rPr lang="en-US" b="1" i="0" dirty="0">
                <a:latin typeface="Courier New" pitchFamily="49" charset="0"/>
              </a:rPr>
              <a:t>--------+------------------</a:t>
            </a:r>
          </a:p>
          <a:p>
            <a:r>
              <a:rPr lang="en-US" b="1" i="0" dirty="0">
                <a:latin typeface="Courier New" pitchFamily="49" charset="0"/>
              </a:rPr>
              <a:t>      SM|   1.0000</a:t>
            </a:r>
          </a:p>
          <a:p>
            <a:r>
              <a:rPr lang="en-US" b="1" i="0" dirty="0">
                <a:latin typeface="Courier New" pitchFamily="49" charset="0"/>
              </a:rPr>
              <a:t>  ASVABC|   </a:t>
            </a:r>
            <a:r>
              <a:rPr lang="en-US" b="1" i="0" dirty="0" smtClean="0">
                <a:latin typeface="Courier New" pitchFamily="49" charset="0"/>
              </a:rPr>
              <a:t>0.3594   </a:t>
            </a:r>
            <a:r>
              <a:rPr lang="en-US" b="1" i="0" dirty="0">
                <a:latin typeface="Courier New" pitchFamily="49" charset="0"/>
              </a:rPr>
              <a:t>1.0000</a:t>
            </a:r>
            <a:endParaRPr lang="en-US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4438800"/>
            <a:ext cx="9144000" cy="120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896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27</a:t>
            </a:r>
          </a:p>
        </p:txBody>
      </p:sp>
      <p:sp>
        <p:nvSpPr>
          <p:cNvPr id="16896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Here is the regression omitting </a:t>
            </a:r>
            <a:r>
              <a:rPr lang="en-GB" sz="1500" b="1"/>
              <a:t>SM</a:t>
            </a:r>
            <a:r>
              <a:rPr lang="en-GB" sz="1500" b="1" i="0"/>
              <a:t>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1572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365125" y="1292400"/>
            <a:ext cx="157797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301625" y="1252800"/>
            <a:ext cx="8532813" cy="334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S ASVABC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182.56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1006.99534     1  1006.99534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2747.02666   498   5.5161178           R-squared     =  0.2682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0.2668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2.3486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ASVABC |   1.580901   .1170059    13.51   0.000     1.351015    1.810787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14.43677   .1097335   131.56   0.000     14.22117    14.65237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56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25821"/>
              </p:ext>
            </p:extLst>
          </p:nvPr>
        </p:nvGraphicFramePr>
        <p:xfrm>
          <a:off x="2443163" y="633600"/>
          <a:ext cx="4216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061" name="Equation" r:id="rId3" imgW="4216320" imgH="380880" progId="Equation.3">
                  <p:embed/>
                </p:oleObj>
              </mc:Choice>
              <mc:Fallback>
                <p:oleObj name="Equation" r:id="rId3" imgW="4216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163" y="633600"/>
                        <a:ext cx="4216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097548"/>
              </p:ext>
            </p:extLst>
          </p:nvPr>
        </p:nvGraphicFramePr>
        <p:xfrm>
          <a:off x="862013" y="4479925"/>
          <a:ext cx="740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062" name="Equation" r:id="rId5" imgW="7403760" imgH="1054080" progId="Equation.DSMT4">
                  <p:embed/>
                </p:oleObj>
              </mc:Choice>
              <mc:Fallback>
                <p:oleObj name="Equation" r:id="rId5" imgW="7403760" imgH="10540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4479925"/>
                        <a:ext cx="740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5581651" y="1123950"/>
            <a:ext cx="3228974" cy="182879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6870700" y="2540100"/>
            <a:ext cx="90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5743575" y="1276350"/>
            <a:ext cx="3124200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b="1" i="0" dirty="0">
                <a:latin typeface="Courier New" pitchFamily="49" charset="0"/>
              </a:rPr>
              <a:t>. </a:t>
            </a:r>
            <a:r>
              <a:rPr lang="en-US" b="1" i="0" dirty="0" err="1">
                <a:latin typeface="Courier New" pitchFamily="49" charset="0"/>
              </a:rPr>
              <a:t>cor</a:t>
            </a:r>
            <a:r>
              <a:rPr lang="en-US" b="1" i="0" dirty="0">
                <a:latin typeface="Courier New" pitchFamily="49" charset="0"/>
              </a:rPr>
              <a:t> SM ASVABC</a:t>
            </a:r>
          </a:p>
          <a:p>
            <a:r>
              <a:rPr lang="en-US" b="1" i="0" dirty="0">
                <a:latin typeface="Courier New" pitchFamily="49" charset="0"/>
              </a:rPr>
              <a:t>(</a:t>
            </a:r>
            <a:r>
              <a:rPr lang="en-US" b="1" i="0" dirty="0" err="1" smtClean="0">
                <a:latin typeface="Courier New" pitchFamily="49" charset="0"/>
              </a:rPr>
              <a:t>obs</a:t>
            </a:r>
            <a:r>
              <a:rPr lang="en-US" b="1" i="0" dirty="0" smtClean="0">
                <a:latin typeface="Courier New" pitchFamily="49" charset="0"/>
              </a:rPr>
              <a:t>=500</a:t>
            </a:r>
            <a:r>
              <a:rPr lang="en-US" b="1" i="0" dirty="0">
                <a:latin typeface="Courier New" pitchFamily="49" charset="0"/>
              </a:rPr>
              <a:t>)</a:t>
            </a:r>
          </a:p>
          <a:p>
            <a:endParaRPr lang="en-US" b="1" i="0" dirty="0">
              <a:latin typeface="Courier New" pitchFamily="49" charset="0"/>
            </a:endParaRPr>
          </a:p>
          <a:p>
            <a:r>
              <a:rPr lang="en-US" b="1" i="0" dirty="0">
                <a:latin typeface="Courier New" pitchFamily="49" charset="0"/>
              </a:rPr>
              <a:t>        |       SM   ASVABC</a:t>
            </a:r>
          </a:p>
          <a:p>
            <a:r>
              <a:rPr lang="en-US" b="1" i="0" dirty="0">
                <a:latin typeface="Courier New" pitchFamily="49" charset="0"/>
              </a:rPr>
              <a:t>--------+------------------</a:t>
            </a:r>
          </a:p>
          <a:p>
            <a:r>
              <a:rPr lang="en-US" b="1" i="0" dirty="0">
                <a:latin typeface="Courier New" pitchFamily="49" charset="0"/>
              </a:rPr>
              <a:t>      SM|   1.0000</a:t>
            </a:r>
          </a:p>
          <a:p>
            <a:r>
              <a:rPr lang="en-US" b="1" i="0" dirty="0">
                <a:latin typeface="Courier New" pitchFamily="49" charset="0"/>
              </a:rPr>
              <a:t>  ASVABC|   </a:t>
            </a:r>
            <a:r>
              <a:rPr lang="en-US" b="1" i="0" dirty="0" smtClean="0">
                <a:latin typeface="Courier New" pitchFamily="49" charset="0"/>
              </a:rPr>
              <a:t>0.3594   </a:t>
            </a:r>
            <a:r>
              <a:rPr lang="en-US" b="1" i="0" dirty="0">
                <a:latin typeface="Courier New" pitchFamily="49" charset="0"/>
              </a:rPr>
              <a:t>1.0000</a:t>
            </a:r>
            <a:endParaRPr lang="en-US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3401999"/>
            <a:ext cx="9144000" cy="18756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2090051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4091" name="Rectangle 11"/>
          <p:cNvSpPr>
            <a:spLocks noChangeArrowheads="1"/>
          </p:cNvSpPr>
          <p:nvPr/>
        </p:nvSpPr>
        <p:spPr bwMode="auto">
          <a:xfrm>
            <a:off x="365125" y="4546800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4090" name="Rectangle 10"/>
          <p:cNvSpPr>
            <a:spLocks noChangeArrowheads="1"/>
          </p:cNvSpPr>
          <p:nvPr/>
        </p:nvSpPr>
        <p:spPr bwMode="auto">
          <a:xfrm>
            <a:off x="365125" y="3492000"/>
            <a:ext cx="1576388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365125" y="2347200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4083" name="Rectangle 3"/>
          <p:cNvSpPr>
            <a:spLocks noChangeArrowheads="1"/>
          </p:cNvSpPr>
          <p:nvPr/>
        </p:nvSpPr>
        <p:spPr bwMode="auto">
          <a:xfrm>
            <a:off x="365125" y="1292400"/>
            <a:ext cx="1900238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301625" y="1252800"/>
            <a:ext cx="8532813" cy="20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</a:rPr>
              <a:t> S ASVABC SM</a:t>
            </a:r>
          </a:p>
          <a:p>
            <a:endParaRPr lang="en-US" sz="1400" b="1" i="0" dirty="0">
              <a:latin typeface="Courier New" pitchFamily="49" charset="0"/>
            </a:endParaRPr>
          </a:p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ASVABC |   1.377521   .1229142    11.21   0.000     1.136026    1.619017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SM |   .1919575   .0416913     4.60   0.000     .1100445    .2738705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 11.8925   .5629644    21.12   0.000     10.78642    12.99859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Courier New" pitchFamily="49" charset="0"/>
            </a:endParaRPr>
          </a:p>
        </p:txBody>
      </p:sp>
      <p:sp>
        <p:nvSpPr>
          <p:cNvPr id="174085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28</a:t>
            </a:r>
          </a:p>
        </p:txBody>
      </p:sp>
      <p:sp>
        <p:nvSpPr>
          <p:cNvPr id="17408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As you can see, the coefficient of </a:t>
            </a:r>
            <a:r>
              <a:rPr lang="en-GB" sz="1500" b="1"/>
              <a:t>ASVABC</a:t>
            </a:r>
            <a:r>
              <a:rPr lang="en-GB" sz="1500" b="1" i="0"/>
              <a:t> is indeed higher when </a:t>
            </a:r>
            <a:r>
              <a:rPr lang="en-GB" sz="1500" b="1"/>
              <a:t>SM</a:t>
            </a:r>
            <a:r>
              <a:rPr lang="en-GB" sz="1500" b="1" i="0"/>
              <a:t> is omitted.  Part of the difference may be due to pure chance, but part is attributable to the bias.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01625" y="3452400"/>
            <a:ext cx="8532813" cy="18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</a:rPr>
              <a:t>. </a:t>
            </a:r>
            <a:r>
              <a:rPr lang="en-US" sz="1400" b="1" i="0" dirty="0" err="1" smtClean="0">
                <a:latin typeface="Courier New" pitchFamily="49" charset="0"/>
              </a:rPr>
              <a:t>reg</a:t>
            </a:r>
            <a:r>
              <a:rPr lang="en-US" sz="1400" b="1" i="0" dirty="0" smtClean="0">
                <a:latin typeface="Courier New" pitchFamily="49" charset="0"/>
              </a:rPr>
              <a:t> S ASVABC</a:t>
            </a:r>
          </a:p>
          <a:p>
            <a:endParaRPr lang="en-US" sz="1400" b="1" i="0" dirty="0" smtClean="0">
              <a:latin typeface="Courier New" pitchFamily="49" charset="0"/>
            </a:endParaRPr>
          </a:p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ASVABC |   1.580901   .1170059    13.51   0.000     1.351015    1.810787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14.43677   .1097335   131.56   0.000     14.22117    14.65237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Arial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56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43574"/>
              </p:ext>
            </p:extLst>
          </p:nvPr>
        </p:nvGraphicFramePr>
        <p:xfrm>
          <a:off x="2443163" y="633600"/>
          <a:ext cx="4216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1" name="Equation" r:id="rId3" imgW="4216320" imgH="380880" progId="Equation.3">
                  <p:embed/>
                </p:oleObj>
              </mc:Choice>
              <mc:Fallback>
                <p:oleObj name="Equation" r:id="rId3" imgW="4216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163" y="633600"/>
                        <a:ext cx="4216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431999" y="847725"/>
            <a:ext cx="8280000" cy="4248149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9458" name="Text Box 1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To keep the analysis simple, we will assume that there are only two possibilities.  Either </a:t>
            </a:r>
            <a:r>
              <a:rPr lang="en-GB" sz="1500" b="1"/>
              <a:t>Y</a:t>
            </a:r>
            <a:r>
              <a:rPr lang="en-GB" sz="1500" b="1" i="0"/>
              <a:t> depends only on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, or it depends on both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 and </a:t>
            </a:r>
            <a:r>
              <a:rPr lang="en-GB" sz="1500" b="1"/>
              <a:t>X</a:t>
            </a:r>
            <a:r>
              <a:rPr lang="en-GB" sz="1500" b="1" i="0" baseline="-25000"/>
              <a:t>3</a:t>
            </a:r>
            <a:r>
              <a:rPr lang="en-GB" sz="1500" b="1" i="0"/>
              <a:t>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89459" name="Text Box 1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75200" y="1389600"/>
            <a:ext cx="8193600" cy="104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Line 8"/>
          <p:cNvSpPr>
            <a:spLocks noChangeShapeType="1"/>
          </p:cNvSpPr>
          <p:nvPr/>
        </p:nvSpPr>
        <p:spPr bwMode="auto">
          <a:xfrm>
            <a:off x="2819400" y="1905000"/>
            <a:ext cx="5871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4830763" y="1504950"/>
            <a:ext cx="1981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 smtClean="0"/>
              <a:t>True model</a:t>
            </a:r>
            <a:endParaRPr lang="en-US" sz="1800" b="1" i="0" dirty="0"/>
          </a:p>
        </p:txBody>
      </p:sp>
      <p:graphicFrame>
        <p:nvGraphicFramePr>
          <p:cNvPr id="2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427780"/>
              </p:ext>
            </p:extLst>
          </p:nvPr>
        </p:nvGraphicFramePr>
        <p:xfrm>
          <a:off x="5581650" y="2003425"/>
          <a:ext cx="2926044" cy="342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656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1650" y="2003425"/>
                        <a:ext cx="2926044" cy="3427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320925"/>
              </p:ext>
            </p:extLst>
          </p:nvPr>
        </p:nvGraphicFramePr>
        <p:xfrm>
          <a:off x="3086100" y="2005200"/>
          <a:ext cx="2057400" cy="331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657" name="Equation" r:id="rId5" imgW="2286000" imgH="368280" progId="Equation.3">
                  <p:embed/>
                </p:oleObj>
              </mc:Choice>
              <mc:Fallback>
                <p:oleObj name="Equation" r:id="rId5" imgW="2286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005200"/>
                        <a:ext cx="2057400" cy="3314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475200" y="892800"/>
            <a:ext cx="8193600" cy="4968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054225" y="990600"/>
            <a:ext cx="53435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/>
              <a:t>Consequences of variable misspecification</a:t>
            </a:r>
          </a:p>
        </p:txBody>
      </p:sp>
      <p:sp>
        <p:nvSpPr>
          <p:cNvPr id="33" name="Line 3"/>
          <p:cNvSpPr>
            <a:spLocks noChangeShapeType="1"/>
          </p:cNvSpPr>
          <p:nvPr/>
        </p:nvSpPr>
        <p:spPr bwMode="auto">
          <a:xfrm>
            <a:off x="453600" y="139065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475200" y="2437200"/>
            <a:ext cx="2353725" cy="26172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 rot="10800000">
            <a:off x="592852" y="2659063"/>
            <a:ext cx="246221" cy="159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0" dirty="0" smtClean="0"/>
              <a:t>Fitted model</a:t>
            </a:r>
            <a:endParaRPr lang="en-US" sz="1600" b="1" i="0" dirty="0"/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>
            <a:off x="990600" y="2437200"/>
            <a:ext cx="0" cy="2638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Line 4"/>
          <p:cNvSpPr>
            <a:spLocks noChangeShapeType="1"/>
          </p:cNvSpPr>
          <p:nvPr/>
        </p:nvSpPr>
        <p:spPr bwMode="auto">
          <a:xfrm>
            <a:off x="453600" y="243840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Line 6"/>
          <p:cNvSpPr>
            <a:spLocks noChangeShapeType="1"/>
          </p:cNvSpPr>
          <p:nvPr/>
        </p:nvSpPr>
        <p:spPr bwMode="auto">
          <a:xfrm>
            <a:off x="990600" y="3657600"/>
            <a:ext cx="77004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Line 7"/>
          <p:cNvSpPr>
            <a:spLocks noChangeShapeType="1"/>
          </p:cNvSpPr>
          <p:nvPr/>
        </p:nvSpPr>
        <p:spPr bwMode="auto">
          <a:xfrm>
            <a:off x="2819400" y="1389600"/>
            <a:ext cx="0" cy="36864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Line 11"/>
          <p:cNvSpPr>
            <a:spLocks noChangeShapeType="1"/>
          </p:cNvSpPr>
          <p:nvPr/>
        </p:nvSpPr>
        <p:spPr bwMode="auto">
          <a:xfrm>
            <a:off x="5410200" y="1904400"/>
            <a:ext cx="0" cy="31716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865726"/>
              </p:ext>
            </p:extLst>
          </p:nvPr>
        </p:nvGraphicFramePr>
        <p:xfrm>
          <a:off x="1101725" y="2865438"/>
          <a:ext cx="16113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658" name="Equation" r:id="rId7" imgW="1790640" imgH="431640" progId="Equation.DSMT4">
                  <p:embed/>
                </p:oleObj>
              </mc:Choice>
              <mc:Fallback>
                <p:oleObj name="Equation" r:id="rId7" imgW="1790640" imgH="4316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2865438"/>
                        <a:ext cx="1611313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377011"/>
              </p:ext>
            </p:extLst>
          </p:nvPr>
        </p:nvGraphicFramePr>
        <p:xfrm>
          <a:off x="1101725" y="3794125"/>
          <a:ext cx="161131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659" name="Equation" r:id="rId9" imgW="1790640" imgH="952200" progId="Equation.DSMT4">
                  <p:embed/>
                </p:oleObj>
              </mc:Choice>
              <mc:Fallback>
                <p:oleObj name="Equation" r:id="rId9" imgW="1790640" imgH="9522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3794125"/>
                        <a:ext cx="1611313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1572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0295" name="Rectangle 7"/>
          <p:cNvSpPr>
            <a:spLocks noChangeArrowheads="1"/>
          </p:cNvSpPr>
          <p:nvPr/>
        </p:nvSpPr>
        <p:spPr bwMode="auto">
          <a:xfrm>
            <a:off x="365125" y="1292400"/>
            <a:ext cx="1169988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029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29</a:t>
            </a:r>
          </a:p>
        </p:txBody>
      </p:sp>
      <p:sp>
        <p:nvSpPr>
          <p:cNvPr id="14029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Here is the regression omitting </a:t>
            </a:r>
            <a:r>
              <a:rPr lang="en-GB" sz="1500" b="1" dirty="0"/>
              <a:t>ASVABC</a:t>
            </a:r>
            <a:r>
              <a:rPr lang="en-GB" sz="1500" b="1" i="0" dirty="0"/>
              <a:t> instead of </a:t>
            </a:r>
            <a:r>
              <a:rPr lang="en-GB" sz="1500" b="1" dirty="0"/>
              <a:t>SM</a:t>
            </a:r>
            <a:r>
              <a:rPr lang="en-GB" sz="1500" b="1" i="0" dirty="0"/>
              <a:t>.  We would expect </a:t>
            </a:r>
            <a:r>
              <a:rPr lang="en-GB" sz="1500" b="1" dirty="0">
                <a:latin typeface="Symbol" pitchFamily="18" charset="2"/>
              </a:rPr>
              <a:t> </a:t>
            </a:r>
            <a:r>
              <a:rPr lang="en-GB" sz="1500" b="1" dirty="0" smtClean="0">
                <a:latin typeface="Symbol" pitchFamily="18" charset="2"/>
              </a:rPr>
              <a:t>   </a:t>
            </a:r>
            <a:r>
              <a:rPr lang="en-GB" sz="1500" b="1" i="0" dirty="0" smtClean="0"/>
              <a:t> </a:t>
            </a:r>
            <a:r>
              <a:rPr lang="en-GB" sz="1500" b="1" i="0" dirty="0"/>
              <a:t>to be upwards biased.  We anticipate that </a:t>
            </a:r>
            <a:r>
              <a:rPr lang="en-GB" sz="1500" b="1" dirty="0">
                <a:latin typeface="Symbol" pitchFamily="18" charset="2"/>
              </a:rPr>
              <a:t>b</a:t>
            </a:r>
            <a:r>
              <a:rPr lang="en-GB" sz="1500" b="1" i="0" baseline="-25000" dirty="0"/>
              <a:t>2</a:t>
            </a:r>
            <a:r>
              <a:rPr lang="en-GB" sz="1500" b="1" i="0" dirty="0"/>
              <a:t> is positive and we know that both the numerator and the denominator of the other factor in the bias expression are positive.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56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787568"/>
              </p:ext>
            </p:extLst>
          </p:nvPr>
        </p:nvGraphicFramePr>
        <p:xfrm>
          <a:off x="2443163" y="633600"/>
          <a:ext cx="4216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14" name="Equation" r:id="rId3" imgW="4216320" imgH="380880" progId="Equation.3">
                  <p:embed/>
                </p:oleObj>
              </mc:Choice>
              <mc:Fallback>
                <p:oleObj name="Equation" r:id="rId3" imgW="4216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163" y="633600"/>
                        <a:ext cx="4216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01625" y="1252800"/>
            <a:ext cx="8532813" cy="338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S SM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68.44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453.551645     1  453.551645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3300.47036   498  6.62745051           R-squared     =  0.1208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0.1191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2.5744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SM |   .3598719   .0435019     8.27   0.000     .2744021    .4453417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9.992614   .6002469    16.65   0.000     8.813286    11.17194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4453200"/>
            <a:ext cx="9144000" cy="113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868793"/>
              </p:ext>
            </p:extLst>
          </p:nvPr>
        </p:nvGraphicFramePr>
        <p:xfrm>
          <a:off x="863600" y="4464050"/>
          <a:ext cx="740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15" name="Equation" r:id="rId5" imgW="7403760" imgH="1054080" progId="Equation.DSMT4">
                  <p:embed/>
                </p:oleObj>
              </mc:Choice>
              <mc:Fallback>
                <p:oleObj name="Equation" r:id="rId5" imgW="7403760" imgH="10540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4464050"/>
                        <a:ext cx="740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260736"/>
              </p:ext>
            </p:extLst>
          </p:nvPr>
        </p:nvGraphicFramePr>
        <p:xfrm>
          <a:off x="7058025" y="5838825"/>
          <a:ext cx="228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16" name="Equation" r:id="rId7" imgW="228600" imgH="304560" progId="Equation.DSMT4">
                  <p:embed/>
                </p:oleObj>
              </mc:Choice>
              <mc:Fallback>
                <p:oleObj name="Equation" r:id="rId7" imgW="228600" imgH="3045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8025" y="5838825"/>
                        <a:ext cx="2286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3401999"/>
            <a:ext cx="9144000" cy="18756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5111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30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175112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In this case the bias is quite dramatic.  The coefficient of </a:t>
            </a:r>
            <a:r>
              <a:rPr lang="en-GB" sz="1500" b="1" dirty="0"/>
              <a:t>SM</a:t>
            </a:r>
            <a:r>
              <a:rPr lang="en-GB" sz="1500" b="1" i="0" dirty="0"/>
              <a:t> has </a:t>
            </a:r>
            <a:r>
              <a:rPr lang="en-GB" sz="1500" b="1" i="0" dirty="0" smtClean="0"/>
              <a:t>nearly </a:t>
            </a:r>
            <a:r>
              <a:rPr lang="en-GB" sz="1500" b="1" i="0" dirty="0"/>
              <a:t>doubled.  The reason for the bigger effect is that the variation in </a:t>
            </a:r>
            <a:r>
              <a:rPr lang="en-GB" sz="1500" b="1" dirty="0"/>
              <a:t>SM</a:t>
            </a:r>
            <a:r>
              <a:rPr lang="en-GB" sz="1500" b="1" i="0" dirty="0"/>
              <a:t> is much smaller than that in </a:t>
            </a:r>
            <a:r>
              <a:rPr lang="en-GB" sz="1500" b="1" dirty="0"/>
              <a:t>ASVABC</a:t>
            </a:r>
            <a:r>
              <a:rPr lang="en-GB" sz="1500" b="1" i="0" dirty="0"/>
              <a:t>, while </a:t>
            </a:r>
            <a:r>
              <a:rPr lang="en-GB" sz="1500" b="1" dirty="0">
                <a:latin typeface="Symbol" pitchFamily="18" charset="2"/>
              </a:rPr>
              <a:t>b</a:t>
            </a:r>
            <a:r>
              <a:rPr lang="en-GB" sz="1500" b="1" i="0" baseline="-25000" dirty="0"/>
              <a:t>2</a:t>
            </a:r>
            <a:r>
              <a:rPr lang="en-GB" sz="1500" b="1" i="0" dirty="0"/>
              <a:t> and </a:t>
            </a:r>
            <a:r>
              <a:rPr lang="en-GB" sz="1500" b="1" dirty="0">
                <a:latin typeface="Symbol" pitchFamily="18" charset="2"/>
              </a:rPr>
              <a:t>b</a:t>
            </a:r>
            <a:r>
              <a:rPr lang="en-GB" sz="1500" b="1" i="0" baseline="-25000" dirty="0"/>
              <a:t>3</a:t>
            </a:r>
            <a:r>
              <a:rPr lang="en-GB" sz="1500" b="1" i="0" dirty="0"/>
              <a:t> are similar in size, judging by their estimates.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365125" y="4546800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365125" y="3492000"/>
            <a:ext cx="11520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01625" y="3452400"/>
            <a:ext cx="8532813" cy="1954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</a:rPr>
              <a:t> S SM</a:t>
            </a:r>
          </a:p>
          <a:p>
            <a:endParaRPr lang="en-US" sz="1400" b="1" i="0" dirty="0">
              <a:latin typeface="Courier New" pitchFamily="49" charset="0"/>
            </a:endParaRPr>
          </a:p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SM |   .3598719   .0435019     8.27   0.000     .2744021    .4453417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9.992614   .6002469    16.65   0.000     8.813286    11.17194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Courier New" pitchFamily="49" charset="0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56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322466"/>
              </p:ext>
            </p:extLst>
          </p:nvPr>
        </p:nvGraphicFramePr>
        <p:xfrm>
          <a:off x="2443163" y="633600"/>
          <a:ext cx="4216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70" name="Equation" r:id="rId3" imgW="4216320" imgH="380880" progId="Equation.3">
                  <p:embed/>
                </p:oleObj>
              </mc:Choice>
              <mc:Fallback>
                <p:oleObj name="Equation" r:id="rId3" imgW="4216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163" y="633600"/>
                        <a:ext cx="4216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2090051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365125" y="1292400"/>
            <a:ext cx="1900238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365125" y="2560637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01625" y="1252800"/>
            <a:ext cx="8532813" cy="20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</a:rPr>
              <a:t> S ASVABC SM</a:t>
            </a:r>
          </a:p>
          <a:p>
            <a:endParaRPr lang="en-US" sz="1400" b="1" i="0" dirty="0">
              <a:latin typeface="Courier New" pitchFamily="49" charset="0"/>
            </a:endParaRPr>
          </a:p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ASVABC |   1.377521   .1229142    11.21   0.000     1.136026    1.619017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SM |   .1919575   .0416913     4.60   0.000     .1100445    .2738705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 11.8925   .5629644    21.12   0.000     10.78642    12.99859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3985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2264399"/>
            <a:ext cx="9144000" cy="162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6141" name="Rectangle 13"/>
          <p:cNvSpPr>
            <a:spLocks noChangeArrowheads="1"/>
          </p:cNvSpPr>
          <p:nvPr/>
        </p:nvSpPr>
        <p:spPr bwMode="auto">
          <a:xfrm>
            <a:off x="365125" y="637200"/>
            <a:ext cx="1900238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6140" name="Rectangle 12"/>
          <p:cNvSpPr>
            <a:spLocks noChangeArrowheads="1"/>
          </p:cNvSpPr>
          <p:nvPr/>
        </p:nvSpPr>
        <p:spPr bwMode="auto">
          <a:xfrm>
            <a:off x="5953125" y="4884738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6138" name="Rectangle 10"/>
          <p:cNvSpPr>
            <a:spLocks noChangeArrowheads="1"/>
          </p:cNvSpPr>
          <p:nvPr/>
        </p:nvSpPr>
        <p:spPr bwMode="auto">
          <a:xfrm>
            <a:off x="5953125" y="3155950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6137" name="Rectangle 9"/>
          <p:cNvSpPr>
            <a:spLocks noChangeArrowheads="1"/>
          </p:cNvSpPr>
          <p:nvPr/>
        </p:nvSpPr>
        <p:spPr bwMode="auto">
          <a:xfrm>
            <a:off x="5953125" y="1429650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6136" name="Rectangle 8"/>
          <p:cNvSpPr>
            <a:spLocks noChangeArrowheads="1"/>
          </p:cNvSpPr>
          <p:nvPr/>
        </p:nvSpPr>
        <p:spPr bwMode="auto">
          <a:xfrm>
            <a:off x="365125" y="2354263"/>
            <a:ext cx="1573213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6135" name="Rectangle 7"/>
          <p:cNvSpPr>
            <a:spLocks noChangeArrowheads="1"/>
          </p:cNvSpPr>
          <p:nvPr/>
        </p:nvSpPr>
        <p:spPr bwMode="auto">
          <a:xfrm>
            <a:off x="365125" y="4075200"/>
            <a:ext cx="11557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506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</a:rPr>
              <a:t> S ASVABC SM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105.58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 1119.3742     2  559.687101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 2634.6478   497  5.30110221           R-squared     =  0.2982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0.2954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2.3024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GB" sz="1400" b="1" i="0" dirty="0">
              <a:latin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>
                <a:latin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</a:rPr>
              <a:t> S ASVABC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182.56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1006.99534     1  1006.99534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2747.02666   498   5.5161178           R-squared     =  0.2682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0.2668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2.3486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GB" sz="1400" b="1" i="0" dirty="0">
              <a:latin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 smtClean="0">
                <a:latin typeface="Courier New" pitchFamily="49" charset="0"/>
              </a:rPr>
              <a:t>. </a:t>
            </a:r>
            <a:r>
              <a:rPr lang="en-US" sz="1400" b="1" i="0" dirty="0" err="1" smtClean="0">
                <a:latin typeface="Courier New" pitchFamily="49" charset="0"/>
              </a:rPr>
              <a:t>reg</a:t>
            </a:r>
            <a:r>
              <a:rPr lang="en-US" sz="1400" b="1" i="0" dirty="0" smtClean="0">
                <a:latin typeface="Courier New" pitchFamily="49" charset="0"/>
              </a:rPr>
              <a:t> S SM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68.44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453.551645     1  453.551645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3300.47036   498  6.62745051           R-squared     =  0.1208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0.1191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2.5744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endParaRPr lang="en-US" sz="1400" b="1" i="0" dirty="0">
              <a:latin typeface="Courier New" pitchFamily="49" charset="0"/>
            </a:endParaRPr>
          </a:p>
        </p:txBody>
      </p:sp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31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17613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Finally, we will investigate how </a:t>
            </a:r>
            <a:r>
              <a:rPr lang="en-GB" sz="1500" b="1" dirty="0"/>
              <a:t>R</a:t>
            </a:r>
            <a:r>
              <a:rPr lang="en-GB" sz="1500" b="1" i="0" baseline="30000" dirty="0"/>
              <a:t>2</a:t>
            </a:r>
            <a:r>
              <a:rPr lang="en-GB" sz="1500" b="1" i="0" dirty="0"/>
              <a:t> behaves when a variable is omitted.  In the simple regression of </a:t>
            </a:r>
            <a:r>
              <a:rPr lang="en-GB" sz="1500" b="1" dirty="0"/>
              <a:t>S</a:t>
            </a:r>
            <a:r>
              <a:rPr lang="en-GB" sz="1500" b="1" i="0" dirty="0"/>
              <a:t> on </a:t>
            </a:r>
            <a:r>
              <a:rPr lang="en-GB" sz="1500" b="1" dirty="0"/>
              <a:t>ASVABC</a:t>
            </a:r>
            <a:r>
              <a:rPr lang="en-GB" sz="1500" b="1" i="0" dirty="0"/>
              <a:t>, </a:t>
            </a:r>
            <a:r>
              <a:rPr lang="en-GB" sz="1500" b="1" dirty="0"/>
              <a:t>R</a:t>
            </a:r>
            <a:r>
              <a:rPr lang="en-GB" sz="1500" b="1" i="0" baseline="30000" dirty="0"/>
              <a:t>2</a:t>
            </a:r>
            <a:r>
              <a:rPr lang="en-GB" sz="1500" b="1" i="0" dirty="0"/>
              <a:t> is </a:t>
            </a:r>
            <a:r>
              <a:rPr lang="en-GB" sz="1500" b="1" i="0" dirty="0" smtClean="0"/>
              <a:t>0.27, </a:t>
            </a:r>
            <a:r>
              <a:rPr lang="en-GB" sz="1500" b="1" i="0" dirty="0"/>
              <a:t>and in the simple regression of </a:t>
            </a:r>
            <a:r>
              <a:rPr lang="en-GB" sz="1500" b="1" dirty="0"/>
              <a:t>S</a:t>
            </a:r>
            <a:r>
              <a:rPr lang="en-GB" sz="1500" b="1" i="0" dirty="0"/>
              <a:t> on </a:t>
            </a:r>
            <a:r>
              <a:rPr lang="en-GB" sz="1500" b="1" dirty="0"/>
              <a:t>SM</a:t>
            </a:r>
            <a:r>
              <a:rPr lang="en-GB" sz="1500" b="1" i="0" dirty="0"/>
              <a:t> it is </a:t>
            </a:r>
            <a:r>
              <a:rPr lang="en-GB" sz="1500" b="1" i="0" dirty="0" smtClean="0"/>
              <a:t>0.12.  </a:t>
            </a:r>
            <a:endParaRPr lang="en-GB" sz="1500" b="1" i="0" baseline="30000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7097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32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217100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Does this imply that </a:t>
            </a:r>
            <a:r>
              <a:rPr lang="en-GB" sz="1500" b="1" dirty="0"/>
              <a:t>ASVABC</a:t>
            </a:r>
            <a:r>
              <a:rPr lang="en-GB" sz="1500" b="1" i="0" dirty="0"/>
              <a:t> explains </a:t>
            </a:r>
            <a:r>
              <a:rPr lang="en-GB" sz="1500" b="1" i="0" dirty="0" smtClean="0"/>
              <a:t>27% </a:t>
            </a:r>
            <a:r>
              <a:rPr lang="en-GB" sz="1500" b="1" i="0" dirty="0"/>
              <a:t>of the variance in </a:t>
            </a:r>
            <a:r>
              <a:rPr lang="en-GB" sz="1500" b="1" dirty="0"/>
              <a:t>S</a:t>
            </a:r>
            <a:r>
              <a:rPr lang="en-GB" sz="1500" b="1" i="0" dirty="0"/>
              <a:t> and </a:t>
            </a:r>
            <a:r>
              <a:rPr lang="en-GB" sz="1500" b="1" dirty="0"/>
              <a:t>SM</a:t>
            </a:r>
            <a:r>
              <a:rPr lang="en-GB" sz="1500" b="1" i="0" dirty="0"/>
              <a:t> </a:t>
            </a:r>
            <a:r>
              <a:rPr lang="en-GB" sz="1500" b="1" i="0" dirty="0" smtClean="0"/>
              <a:t>12%?  </a:t>
            </a:r>
            <a:r>
              <a:rPr lang="en-GB" sz="1500" b="1" i="0" dirty="0"/>
              <a:t>No, because the multiple regression reveals that their joint explanatory power is </a:t>
            </a:r>
            <a:r>
              <a:rPr lang="en-GB" sz="1500" b="1" i="0" dirty="0" smtClean="0"/>
              <a:t>0.30, </a:t>
            </a:r>
            <a:r>
              <a:rPr lang="en-GB" sz="1500" b="1" i="0" dirty="0"/>
              <a:t>not </a:t>
            </a:r>
            <a:r>
              <a:rPr lang="en-GB" sz="1500" b="1" i="0" dirty="0" smtClean="0"/>
              <a:t>0.39.</a:t>
            </a:r>
            <a:endParaRPr lang="en-GB" sz="1500" b="1" i="0" baseline="30000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3985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2264399"/>
            <a:ext cx="9144000" cy="162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365125" y="637200"/>
            <a:ext cx="1900238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5953125" y="4884738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5953125" y="3155950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auto">
          <a:xfrm>
            <a:off x="5953125" y="1429650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365125" y="2354263"/>
            <a:ext cx="1573213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365125" y="4075200"/>
            <a:ext cx="11557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506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</a:rPr>
              <a:t> S ASVABC SM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105.58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 1119.3742     2  559.687101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 2634.6478   497  5.30110221           R-squared     =  0.2982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0.2954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2.3024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GB" sz="1400" b="1" i="0" dirty="0">
              <a:latin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>
                <a:latin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</a:rPr>
              <a:t> S ASVABC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182.56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1006.99534     1  1006.99534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2747.02666   498   5.5161178           R-squared     =  0.2682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0.2668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2.3486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GB" sz="1400" b="1" i="0" dirty="0">
              <a:latin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 smtClean="0">
                <a:latin typeface="Courier New" pitchFamily="49" charset="0"/>
              </a:rPr>
              <a:t>. </a:t>
            </a:r>
            <a:r>
              <a:rPr lang="en-US" sz="1400" b="1" i="0" dirty="0" err="1" smtClean="0">
                <a:latin typeface="Courier New" pitchFamily="49" charset="0"/>
              </a:rPr>
              <a:t>reg</a:t>
            </a:r>
            <a:r>
              <a:rPr lang="en-US" sz="1400" b="1" i="0" dirty="0" smtClean="0">
                <a:latin typeface="Courier New" pitchFamily="49" charset="0"/>
              </a:rPr>
              <a:t> S SM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68.44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453.551645     1  453.551645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3300.47036   498  6.62745051           R-squared     =  0.1208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0.1191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2.5744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endParaRPr lang="en-US" sz="1400" b="1" i="0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8121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33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218124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In the second regression, </a:t>
            </a:r>
            <a:r>
              <a:rPr lang="en-GB" sz="1500" b="1"/>
              <a:t>ASVABC</a:t>
            </a:r>
            <a:r>
              <a:rPr lang="en-GB" sz="1500" b="1" i="0"/>
              <a:t> is partly acting as a proxy for </a:t>
            </a:r>
            <a:r>
              <a:rPr lang="en-GB" sz="1500" b="1"/>
              <a:t>SM</a:t>
            </a:r>
            <a:r>
              <a:rPr lang="en-GB" sz="1500" b="1" i="0"/>
              <a:t>, and this inflates its apparent explanatory power.  Similarly, in the third regression, </a:t>
            </a:r>
            <a:r>
              <a:rPr lang="en-GB" sz="1500" b="1"/>
              <a:t>SM</a:t>
            </a:r>
            <a:r>
              <a:rPr lang="en-GB" sz="1500" b="1" i="0"/>
              <a:t> is partly acting as a proxy for </a:t>
            </a:r>
            <a:r>
              <a:rPr lang="en-GB" sz="1500" b="1"/>
              <a:t>ASVABC</a:t>
            </a:r>
            <a:r>
              <a:rPr lang="en-GB" sz="1500" b="1" i="0"/>
              <a:t>, again inflating its apparent explanatory power.</a:t>
            </a:r>
            <a:endParaRPr lang="en-GB" sz="1500" b="1" i="0" baseline="3000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3985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2264399"/>
            <a:ext cx="9144000" cy="162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365125" y="637200"/>
            <a:ext cx="1900238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5953125" y="4884738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5953125" y="3155950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auto">
          <a:xfrm>
            <a:off x="5953125" y="1429650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365125" y="2354263"/>
            <a:ext cx="1573213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365125" y="4075200"/>
            <a:ext cx="11557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506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</a:rPr>
              <a:t> S ASVABC SM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105.58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 1119.3742     2  559.687101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 2634.6478   497  5.30110221           R-squared     =  0.2982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0.2954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2.3024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GB" sz="1400" b="1" i="0" dirty="0">
              <a:latin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>
                <a:latin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</a:rPr>
              <a:t> S ASVABC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182.56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1006.99534     1  1006.99534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2747.02666   498   5.5161178           R-squared     =  0.2682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0.2668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2.3486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GB" sz="1400" b="1" i="0" dirty="0">
              <a:latin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 smtClean="0">
                <a:latin typeface="Courier New" pitchFamily="49" charset="0"/>
              </a:rPr>
              <a:t>. </a:t>
            </a:r>
            <a:r>
              <a:rPr lang="en-US" sz="1400" b="1" i="0" dirty="0" err="1" smtClean="0">
                <a:latin typeface="Courier New" pitchFamily="49" charset="0"/>
              </a:rPr>
              <a:t>reg</a:t>
            </a:r>
            <a:r>
              <a:rPr lang="en-US" sz="1400" b="1" i="0" dirty="0" smtClean="0">
                <a:latin typeface="Courier New" pitchFamily="49" charset="0"/>
              </a:rPr>
              <a:t> S SM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68.44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453.551645     1  453.551645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3300.47036   498  6.62745051           R-squared     =  0.1208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0.1191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2.5744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endParaRPr lang="en-US" sz="1400" b="1" i="0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369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9207" name="Rectangle 7"/>
          <p:cNvSpPr>
            <a:spLocks noChangeArrowheads="1"/>
          </p:cNvSpPr>
          <p:nvPr/>
        </p:nvSpPr>
        <p:spPr bwMode="auto">
          <a:xfrm>
            <a:off x="365125" y="1292400"/>
            <a:ext cx="199707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9208" name="Text Box 8"/>
          <p:cNvSpPr txBox="1">
            <a:spLocks noChangeArrowheads="1"/>
          </p:cNvSpPr>
          <p:nvPr/>
        </p:nvSpPr>
        <p:spPr bwMode="auto">
          <a:xfrm>
            <a:off x="301625" y="1252800"/>
            <a:ext cx="8532813" cy="334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 EXP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40.12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21.2104059     2  10.6052029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131.388814   497  .264363811           R-squared     =  0.1390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0.1355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152.59922   499   .30581006           Root MSE      =  .51416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.0916942   .0103338     8.87   0.000     .0713908    .1119976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EXP |   .0405521    .009692     4.18   0.000     .0215098    .0595944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1.199799   .1980634     6.06   0.000     .8106537    1.588943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9209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34</a:t>
            </a:r>
          </a:p>
        </p:txBody>
      </p:sp>
      <p:sp>
        <p:nvSpPr>
          <p:cNvPr id="179210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However, it is also possible for omitted variable bias to lead to a reduction in the apparent explanatory power of a variable.  This will be demonstrated using a simple earnings function model, supposing the logarithm of hourly earnings to depend on </a:t>
            </a:r>
            <a:r>
              <a:rPr lang="en-GB" sz="1500" b="1"/>
              <a:t>S</a:t>
            </a:r>
            <a:r>
              <a:rPr lang="en-GB" sz="1500" b="1" i="0"/>
              <a:t> and </a:t>
            </a:r>
            <a:r>
              <a:rPr lang="en-GB" sz="1500" b="1"/>
              <a:t>EXP</a:t>
            </a:r>
            <a:r>
              <a:rPr lang="en-GB" sz="1500" b="1" i="0"/>
              <a:t>.</a:t>
            </a:r>
            <a:endParaRPr lang="en-GB" sz="1500" b="1" i="0" baseline="3000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56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7921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073209"/>
              </p:ext>
            </p:extLst>
          </p:nvPr>
        </p:nvGraphicFramePr>
        <p:xfrm>
          <a:off x="2362200" y="633600"/>
          <a:ext cx="441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61" name="Equation" r:id="rId3" imgW="4419360" imgH="380880" progId="Equation.3">
                  <p:embed/>
                </p:oleObj>
              </mc:Choice>
              <mc:Fallback>
                <p:oleObj name="Equation" r:id="rId3" imgW="4419360" imgH="3808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633600"/>
                        <a:ext cx="4419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914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35</a:t>
            </a:r>
          </a:p>
        </p:txBody>
      </p:sp>
      <p:sp>
        <p:nvSpPr>
          <p:cNvPr id="219143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If we omit </a:t>
            </a:r>
            <a:r>
              <a:rPr lang="en-GB" sz="1500" b="1"/>
              <a:t>EXP</a:t>
            </a:r>
            <a:r>
              <a:rPr lang="en-GB" sz="1500" b="1" i="0"/>
              <a:t> from the regression, the coefficient of </a:t>
            </a:r>
            <a:r>
              <a:rPr lang="en-GB" sz="1500" b="1"/>
              <a:t>S</a:t>
            </a:r>
            <a:r>
              <a:rPr lang="en-GB" sz="1500" b="1" i="0"/>
              <a:t> should be subject to a downward bias.  </a:t>
            </a:r>
            <a:r>
              <a:rPr lang="en-GB" sz="1500" b="1">
                <a:latin typeface="Symbol" pitchFamily="18" charset="2"/>
              </a:rPr>
              <a:t>b</a:t>
            </a:r>
            <a:r>
              <a:rPr lang="en-GB" sz="1500" b="1" i="0" baseline="-25000"/>
              <a:t>3</a:t>
            </a:r>
            <a:r>
              <a:rPr lang="en-GB" sz="1500" b="1" i="0"/>
              <a:t> is likely to be positive.  The numerator of the other factor in the bias term is negative since </a:t>
            </a:r>
            <a:r>
              <a:rPr lang="en-GB" sz="1500" b="1"/>
              <a:t>S</a:t>
            </a:r>
            <a:r>
              <a:rPr lang="en-GB" sz="1500" b="1" i="0"/>
              <a:t> and </a:t>
            </a:r>
            <a:r>
              <a:rPr lang="en-GB" sz="1500" b="1"/>
              <a:t>EXP</a:t>
            </a:r>
            <a:r>
              <a:rPr lang="en-GB" sz="1500" b="1" i="0"/>
              <a:t> are negatively correlated.  The denominator is positive.</a:t>
            </a:r>
            <a:endParaRPr lang="en-GB" sz="1500" b="1" i="0" baseline="3000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4424400"/>
            <a:ext cx="9144000" cy="116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369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1914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734790"/>
              </p:ext>
            </p:extLst>
          </p:nvPr>
        </p:nvGraphicFramePr>
        <p:xfrm>
          <a:off x="1738313" y="4570413"/>
          <a:ext cx="54483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43" name="Equation" r:id="rId3" imgW="5448240" imgH="965160" progId="Equation.DSMT4">
                  <p:embed/>
                </p:oleObj>
              </mc:Choice>
              <mc:Fallback>
                <p:oleObj name="Equation" r:id="rId3" imgW="5448240" imgH="9651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8313" y="4570413"/>
                        <a:ext cx="54483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56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10610"/>
              </p:ext>
            </p:extLst>
          </p:nvPr>
        </p:nvGraphicFramePr>
        <p:xfrm>
          <a:off x="2362200" y="633600"/>
          <a:ext cx="441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44" name="Equation" r:id="rId5" imgW="4419360" imgH="380880" progId="Equation.3">
                  <p:embed/>
                </p:oleObj>
              </mc:Choice>
              <mc:Fallback>
                <p:oleObj name="Equation" r:id="rId5" imgW="4419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633600"/>
                        <a:ext cx="4419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365125" y="1292400"/>
            <a:ext cx="199707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01625" y="1252800"/>
            <a:ext cx="8532813" cy="334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 EXP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40.12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21.2104059     2  10.6052029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131.388814   497  .264363811           R-squared     =  0.1390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0.1355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152.59922   499   .30581006           Root MSE      =  .51416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.0916942   .0103338     8.87   0.000     .0713908    .1119976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EXP |   .0405521    .009692     4.18   0.000     .0215098    .0595944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1.199799   .1980634     6.06   0.000     .8106537    1.588943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5581651" y="1143000"/>
            <a:ext cx="3228974" cy="182879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6870700" y="2559150"/>
            <a:ext cx="90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5742000" y="1294500"/>
            <a:ext cx="312420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b="1" i="0" dirty="0">
                <a:latin typeface="Courier New" pitchFamily="49" charset="0"/>
              </a:rPr>
              <a:t>. </a:t>
            </a:r>
            <a:r>
              <a:rPr lang="en-US" b="1" i="0" dirty="0" err="1">
                <a:latin typeface="Courier New" pitchFamily="49" charset="0"/>
              </a:rPr>
              <a:t>cor</a:t>
            </a:r>
            <a:r>
              <a:rPr lang="en-US" b="1" i="0" dirty="0">
                <a:latin typeface="Courier New" pitchFamily="49" charset="0"/>
              </a:rPr>
              <a:t> S EXP</a:t>
            </a:r>
          </a:p>
          <a:p>
            <a:r>
              <a:rPr lang="en-US" b="1" i="0" dirty="0">
                <a:latin typeface="Courier New" pitchFamily="49" charset="0"/>
              </a:rPr>
              <a:t>(</a:t>
            </a:r>
            <a:r>
              <a:rPr lang="en-US" b="1" i="0" dirty="0" err="1" smtClean="0">
                <a:latin typeface="Courier New" pitchFamily="49" charset="0"/>
              </a:rPr>
              <a:t>obs</a:t>
            </a:r>
            <a:r>
              <a:rPr lang="en-US" b="1" i="0" dirty="0" smtClean="0">
                <a:latin typeface="Courier New" pitchFamily="49" charset="0"/>
              </a:rPr>
              <a:t>=500</a:t>
            </a:r>
            <a:r>
              <a:rPr lang="en-US" b="1" i="0" dirty="0">
                <a:latin typeface="Courier New" pitchFamily="49" charset="0"/>
              </a:rPr>
              <a:t>)</a:t>
            </a:r>
          </a:p>
          <a:p>
            <a:endParaRPr lang="en-US" b="1" i="0" dirty="0">
              <a:latin typeface="Courier New" pitchFamily="49" charset="0"/>
            </a:endParaRPr>
          </a:p>
          <a:p>
            <a:r>
              <a:rPr lang="en-US" b="1" i="0" dirty="0">
                <a:latin typeface="Courier New" pitchFamily="49" charset="0"/>
              </a:rPr>
              <a:t>        |        S     EXP</a:t>
            </a:r>
          </a:p>
          <a:p>
            <a:r>
              <a:rPr lang="en-US" b="1" i="0" dirty="0">
                <a:latin typeface="Courier New" pitchFamily="49" charset="0"/>
              </a:rPr>
              <a:t>--------+------------------</a:t>
            </a:r>
          </a:p>
          <a:p>
            <a:r>
              <a:rPr lang="en-US" b="1" i="0" dirty="0">
                <a:latin typeface="Courier New" pitchFamily="49" charset="0"/>
              </a:rPr>
              <a:t>       S|   1.0000</a:t>
            </a:r>
          </a:p>
          <a:p>
            <a:r>
              <a:rPr lang="en-US" b="1" i="0" dirty="0">
                <a:latin typeface="Courier New" pitchFamily="49" charset="0"/>
              </a:rPr>
              <a:t>     EXP|  -</a:t>
            </a:r>
            <a:r>
              <a:rPr lang="en-US" b="1" i="0" dirty="0" smtClean="0">
                <a:latin typeface="Courier New" pitchFamily="49" charset="0"/>
              </a:rPr>
              <a:t>0.5836   </a:t>
            </a:r>
            <a:r>
              <a:rPr lang="en-US" b="1" i="0" dirty="0">
                <a:latin typeface="Courier New" pitchFamily="49" charset="0"/>
              </a:rPr>
              <a:t>1.0000</a:t>
            </a:r>
          </a:p>
          <a:p>
            <a:endParaRPr lang="en-US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561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029272"/>
              </p:ext>
            </p:extLst>
          </p:nvPr>
        </p:nvGraphicFramePr>
        <p:xfrm>
          <a:off x="2362200" y="633600"/>
          <a:ext cx="441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68" name="Equation" r:id="rId3" imgW="4419360" imgH="380880" progId="Equation.3">
                  <p:embed/>
                </p:oleObj>
              </mc:Choice>
              <mc:Fallback>
                <p:oleObj name="Equation" r:id="rId3" imgW="4419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633600"/>
                        <a:ext cx="4419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0164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36</a:t>
            </a:r>
          </a:p>
        </p:txBody>
      </p:sp>
      <p:sp>
        <p:nvSpPr>
          <p:cNvPr id="220171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For the same reasons, the coefficient of </a:t>
            </a:r>
            <a:r>
              <a:rPr lang="en-GB" sz="1500" b="1"/>
              <a:t>EXP</a:t>
            </a:r>
            <a:r>
              <a:rPr lang="en-GB" sz="1500" b="1" i="0"/>
              <a:t> in a simple regression of </a:t>
            </a:r>
            <a:r>
              <a:rPr lang="en-GB" sz="1500" b="1"/>
              <a:t>LGEARN</a:t>
            </a:r>
            <a:r>
              <a:rPr lang="en-GB" sz="1500" b="1" i="0"/>
              <a:t> on </a:t>
            </a:r>
            <a:r>
              <a:rPr lang="en-GB" sz="1500" b="1"/>
              <a:t>EXP</a:t>
            </a:r>
            <a:r>
              <a:rPr lang="en-GB" sz="1500" b="1" i="0"/>
              <a:t> should be downwards biased.</a:t>
            </a:r>
            <a:endParaRPr lang="en-GB" sz="1500" b="1" i="0" baseline="3000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0" y="4424400"/>
            <a:ext cx="9144000" cy="116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2017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482794"/>
              </p:ext>
            </p:extLst>
          </p:nvPr>
        </p:nvGraphicFramePr>
        <p:xfrm>
          <a:off x="1738313" y="4570413"/>
          <a:ext cx="54483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69" name="Equation" r:id="rId5" imgW="5448240" imgH="990360" progId="Equation.DSMT4">
                  <p:embed/>
                </p:oleObj>
              </mc:Choice>
              <mc:Fallback>
                <p:oleObj name="Equation" r:id="rId5" imgW="5448240" imgH="99036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8313" y="4570413"/>
                        <a:ext cx="54483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1202400"/>
            <a:ext cx="9144000" cy="3369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365125" y="1292400"/>
            <a:ext cx="199707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301625" y="1252800"/>
            <a:ext cx="8532813" cy="334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 EXP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40.12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21.2104059     2  10.6052029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131.388814   497  .264363811           R-squared     =  0.1390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0.1355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152.59922   499   .30581006           Root MSE      =  .51416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.0916942   .0103338     8.87   0.000     .0713908    .1119976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EXP |   .0405521    .009692     4.18   0.000     .0215098    .0595944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1.199799   .1980634     6.06   0.000     .8106537    1.588943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5581651" y="1143000"/>
            <a:ext cx="3228974" cy="182879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auto">
          <a:xfrm>
            <a:off x="6870700" y="2559150"/>
            <a:ext cx="90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5742000" y="1294500"/>
            <a:ext cx="312420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b="1" i="0" dirty="0">
                <a:latin typeface="Courier New" pitchFamily="49" charset="0"/>
              </a:rPr>
              <a:t>. </a:t>
            </a:r>
            <a:r>
              <a:rPr lang="en-US" b="1" i="0" dirty="0" err="1">
                <a:latin typeface="Courier New" pitchFamily="49" charset="0"/>
              </a:rPr>
              <a:t>cor</a:t>
            </a:r>
            <a:r>
              <a:rPr lang="en-US" b="1" i="0" dirty="0">
                <a:latin typeface="Courier New" pitchFamily="49" charset="0"/>
              </a:rPr>
              <a:t> S EXP</a:t>
            </a:r>
          </a:p>
          <a:p>
            <a:r>
              <a:rPr lang="en-US" b="1" i="0" dirty="0">
                <a:latin typeface="Courier New" pitchFamily="49" charset="0"/>
              </a:rPr>
              <a:t>(</a:t>
            </a:r>
            <a:r>
              <a:rPr lang="en-US" b="1" i="0" dirty="0" err="1" smtClean="0">
                <a:latin typeface="Courier New" pitchFamily="49" charset="0"/>
              </a:rPr>
              <a:t>obs</a:t>
            </a:r>
            <a:r>
              <a:rPr lang="en-US" b="1" i="0" dirty="0" smtClean="0">
                <a:latin typeface="Courier New" pitchFamily="49" charset="0"/>
              </a:rPr>
              <a:t>=500</a:t>
            </a:r>
            <a:r>
              <a:rPr lang="en-US" b="1" i="0" dirty="0">
                <a:latin typeface="Courier New" pitchFamily="49" charset="0"/>
              </a:rPr>
              <a:t>)</a:t>
            </a:r>
          </a:p>
          <a:p>
            <a:endParaRPr lang="en-US" b="1" i="0" dirty="0">
              <a:latin typeface="Courier New" pitchFamily="49" charset="0"/>
            </a:endParaRPr>
          </a:p>
          <a:p>
            <a:r>
              <a:rPr lang="en-US" b="1" i="0" dirty="0">
                <a:latin typeface="Courier New" pitchFamily="49" charset="0"/>
              </a:rPr>
              <a:t>        |        S     EXP</a:t>
            </a:r>
          </a:p>
          <a:p>
            <a:r>
              <a:rPr lang="en-US" b="1" i="0" dirty="0">
                <a:latin typeface="Courier New" pitchFamily="49" charset="0"/>
              </a:rPr>
              <a:t>--------+------------------</a:t>
            </a:r>
          </a:p>
          <a:p>
            <a:r>
              <a:rPr lang="en-US" b="1" i="0" dirty="0">
                <a:latin typeface="Courier New" pitchFamily="49" charset="0"/>
              </a:rPr>
              <a:t>       S|   1.0000</a:t>
            </a:r>
          </a:p>
          <a:p>
            <a:r>
              <a:rPr lang="en-US" b="1" i="0" dirty="0">
                <a:latin typeface="Courier New" pitchFamily="49" charset="0"/>
              </a:rPr>
              <a:t>     EXP|  -</a:t>
            </a:r>
            <a:r>
              <a:rPr lang="en-US" b="1" i="0" dirty="0" smtClean="0">
                <a:latin typeface="Courier New" pitchFamily="49" charset="0"/>
              </a:rPr>
              <a:t>0.5836   </a:t>
            </a:r>
            <a:r>
              <a:rPr lang="en-US" b="1" i="0" dirty="0">
                <a:latin typeface="Courier New" pitchFamily="49" charset="0"/>
              </a:rPr>
              <a:t>1.0000</a:t>
            </a:r>
          </a:p>
          <a:p>
            <a:endParaRPr lang="en-US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37</a:t>
            </a:r>
          </a:p>
        </p:txBody>
      </p:sp>
      <p:sp>
        <p:nvSpPr>
          <p:cNvPr id="18227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As can be seen, the coefficients of S and EXP are indeed lower in the simple regressions</a:t>
            </a:r>
            <a:r>
              <a:rPr lang="en-GB" sz="1500" b="1" i="0" dirty="0" smtClean="0"/>
              <a:t>.  In the third regression, </a:t>
            </a:r>
            <a:r>
              <a:rPr lang="en-US" sz="1600" b="1" i="0" dirty="0"/>
              <a:t>the negative bias is sufficient to wipe out the positive effect of </a:t>
            </a:r>
            <a:r>
              <a:rPr lang="en-US" sz="1600" b="1" dirty="0"/>
              <a:t>EXP</a:t>
            </a:r>
            <a:r>
              <a:rPr lang="en-US" sz="1600" b="1" i="0" dirty="0" smtClean="0"/>
              <a:t>.</a:t>
            </a:r>
            <a:endParaRPr lang="en-GB" sz="1500" b="1" i="0" baseline="30000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3985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2264399"/>
            <a:ext cx="9144000" cy="162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365125" y="637200"/>
            <a:ext cx="199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365125" y="2354263"/>
            <a:ext cx="15624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365125" y="4075200"/>
            <a:ext cx="17856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365125" y="1427163"/>
            <a:ext cx="2520000" cy="4302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365125" y="3155949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365125" y="4867274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466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 EXP</a:t>
            </a:r>
          </a:p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.0916942   .0103338     8.87   0.000     .0713908    .1119976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EXP |   .0405521    .009692     4.18   0.000     .0215098    .0595944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1.199799   .1980634     6.06   0.000     .8106537    1.588943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GB" sz="1400" b="1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.0664621   .0085297     7.79   0.000     .0497034    .0832207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 1.83624   .1289384    14.24   0.000      1.58291    2.089571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US" sz="1400" b="1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</a:t>
            </a: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EXP</a:t>
            </a:r>
          </a:p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EXP |  -.0096339   .0084625    -1.14   0.255    -.0262605    .0069927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2.886352   .0598796    48.20   0.000     2.768704    3.003999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38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8227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600" b="1" i="0" dirty="0" smtClean="0"/>
              <a:t>Indeed</a:t>
            </a:r>
            <a:r>
              <a:rPr lang="en-US" sz="1600" b="1" i="0" dirty="0"/>
              <a:t>, the regression suggests that </a:t>
            </a:r>
            <a:r>
              <a:rPr lang="en-US" sz="1600" b="1" dirty="0"/>
              <a:t>EXP</a:t>
            </a:r>
            <a:r>
              <a:rPr lang="en-US" sz="1600" b="1" i="0" dirty="0"/>
              <a:t> has a very small negative effect on earnings, very small in terms of the numerical coefficient, and hence also very small in terms of </a:t>
            </a:r>
            <a:r>
              <a:rPr lang="en-US" sz="1600" b="1" dirty="0" smtClean="0"/>
              <a:t>R</a:t>
            </a:r>
            <a:r>
              <a:rPr lang="en-US" sz="1600" b="1" i="0" baseline="30000" dirty="0" smtClean="0"/>
              <a:t>2</a:t>
            </a:r>
            <a:r>
              <a:rPr lang="en-US" sz="1600" b="1" i="0" dirty="0" smtClean="0"/>
              <a:t>.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3985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2264399"/>
            <a:ext cx="9144000" cy="162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365125" y="637200"/>
            <a:ext cx="199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365125" y="2354263"/>
            <a:ext cx="15624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365125" y="4075200"/>
            <a:ext cx="17856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365125" y="1427163"/>
            <a:ext cx="2520000" cy="4302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365125" y="3155949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365125" y="4867274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466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 EXP</a:t>
            </a:r>
          </a:p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.0916942   .0103338     8.87   0.000     .0713908    .1119976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EXP |   .0405521    .009692     4.18   0.000     .0215098    .0595944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1.199799   .1980634     6.06   0.000     .8106537    1.588943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GB" sz="1400" b="1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.0664621   .0085297     7.79   0.000     .0497034    .0832207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 1.83624   .1289384    14.24   0.000      1.58291    2.089571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US" sz="1400" b="1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</a:t>
            </a: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EXP</a:t>
            </a:r>
          </a:p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EXP |  -.0096339   .0084625    -1.14   0.255    -.0262605    .0069927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2.886352   .0598796    48.20   0.000     2.768704    3.003999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48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431999" y="847725"/>
            <a:ext cx="8280000" cy="4248149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8372" name="Text Box 2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If </a:t>
            </a:r>
            <a:r>
              <a:rPr lang="en-GB" sz="1500" b="1"/>
              <a:t>Y</a:t>
            </a:r>
            <a:r>
              <a:rPr lang="en-GB" sz="1500" b="1" i="0"/>
              <a:t> depends only on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, and we fit a simple regression model, we will not encounter any problems, assuming of course that the regression model assumptions are valid.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228373" name="Text Box 2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75200" y="1389600"/>
            <a:ext cx="8193600" cy="104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Line 8"/>
          <p:cNvSpPr>
            <a:spLocks noChangeShapeType="1"/>
          </p:cNvSpPr>
          <p:nvPr/>
        </p:nvSpPr>
        <p:spPr bwMode="auto">
          <a:xfrm>
            <a:off x="2819400" y="1905000"/>
            <a:ext cx="5871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830763" y="1504950"/>
            <a:ext cx="1981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 smtClean="0"/>
              <a:t>True model</a:t>
            </a:r>
            <a:endParaRPr lang="en-US" sz="1800" b="1" i="0" dirty="0"/>
          </a:p>
        </p:txBody>
      </p:sp>
      <p:graphicFrame>
        <p:nvGraphicFramePr>
          <p:cNvPr id="3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5416261"/>
              </p:ext>
            </p:extLst>
          </p:nvPr>
        </p:nvGraphicFramePr>
        <p:xfrm>
          <a:off x="5581650" y="2003425"/>
          <a:ext cx="2926044" cy="342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572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1650" y="2003425"/>
                        <a:ext cx="2926044" cy="3427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607109"/>
              </p:ext>
            </p:extLst>
          </p:nvPr>
        </p:nvGraphicFramePr>
        <p:xfrm>
          <a:off x="3086100" y="2005200"/>
          <a:ext cx="2057400" cy="331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573" name="Equation" r:id="rId5" imgW="2286000" imgH="368280" progId="Equation.3">
                  <p:embed/>
                </p:oleObj>
              </mc:Choice>
              <mc:Fallback>
                <p:oleObj name="Equation" r:id="rId5" imgW="2286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005200"/>
                        <a:ext cx="2057400" cy="3314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475200" y="892800"/>
            <a:ext cx="8193600" cy="4968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054225" y="990600"/>
            <a:ext cx="53435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/>
              <a:t>Consequences of variable misspecification</a:t>
            </a:r>
          </a:p>
        </p:txBody>
      </p:sp>
      <p:sp>
        <p:nvSpPr>
          <p:cNvPr id="37" name="Line 3"/>
          <p:cNvSpPr>
            <a:spLocks noChangeShapeType="1"/>
          </p:cNvSpPr>
          <p:nvPr/>
        </p:nvSpPr>
        <p:spPr bwMode="auto">
          <a:xfrm>
            <a:off x="453600" y="139065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475200" y="2437200"/>
            <a:ext cx="2353725" cy="26172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 rot="10800000">
            <a:off x="592852" y="2659063"/>
            <a:ext cx="246221" cy="159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0" dirty="0" smtClean="0"/>
              <a:t>Fitted model</a:t>
            </a:r>
            <a:endParaRPr lang="en-US" sz="1600" b="1" i="0" dirty="0"/>
          </a:p>
        </p:txBody>
      </p:sp>
      <p:sp>
        <p:nvSpPr>
          <p:cNvPr id="43" name="Line 9"/>
          <p:cNvSpPr>
            <a:spLocks noChangeShapeType="1"/>
          </p:cNvSpPr>
          <p:nvPr/>
        </p:nvSpPr>
        <p:spPr bwMode="auto">
          <a:xfrm>
            <a:off x="990600" y="2437200"/>
            <a:ext cx="0" cy="2638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Rectangle 22"/>
          <p:cNvSpPr>
            <a:spLocks noChangeArrowheads="1"/>
          </p:cNvSpPr>
          <p:nvPr/>
        </p:nvSpPr>
        <p:spPr bwMode="auto">
          <a:xfrm>
            <a:off x="2818800" y="2437200"/>
            <a:ext cx="2592000" cy="12204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3095625" y="2743200"/>
            <a:ext cx="25908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sz="1600" b="1" i="0" dirty="0"/>
              <a:t>Correct specification,</a:t>
            </a:r>
          </a:p>
          <a:p>
            <a:r>
              <a:rPr lang="en-US" sz="1600" b="1" i="0" dirty="0"/>
              <a:t>no problems</a:t>
            </a:r>
          </a:p>
        </p:txBody>
      </p:sp>
      <p:sp>
        <p:nvSpPr>
          <p:cNvPr id="42" name="Line 4"/>
          <p:cNvSpPr>
            <a:spLocks noChangeShapeType="1"/>
          </p:cNvSpPr>
          <p:nvPr/>
        </p:nvSpPr>
        <p:spPr bwMode="auto">
          <a:xfrm>
            <a:off x="453600" y="243840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6"/>
          <p:cNvSpPr>
            <a:spLocks noChangeShapeType="1"/>
          </p:cNvSpPr>
          <p:nvPr/>
        </p:nvSpPr>
        <p:spPr bwMode="auto">
          <a:xfrm>
            <a:off x="990600" y="3657600"/>
            <a:ext cx="77004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Line 7"/>
          <p:cNvSpPr>
            <a:spLocks noChangeShapeType="1"/>
          </p:cNvSpPr>
          <p:nvPr/>
        </p:nvSpPr>
        <p:spPr bwMode="auto">
          <a:xfrm>
            <a:off x="2819400" y="1389600"/>
            <a:ext cx="0" cy="36864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11"/>
          <p:cNvSpPr>
            <a:spLocks noChangeShapeType="1"/>
          </p:cNvSpPr>
          <p:nvPr/>
        </p:nvSpPr>
        <p:spPr bwMode="auto">
          <a:xfrm>
            <a:off x="5410200" y="1904400"/>
            <a:ext cx="0" cy="31716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865726"/>
              </p:ext>
            </p:extLst>
          </p:nvPr>
        </p:nvGraphicFramePr>
        <p:xfrm>
          <a:off x="1101725" y="2865438"/>
          <a:ext cx="16113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574" name="Equation" r:id="rId7" imgW="1790640" imgH="431640" progId="Equation.DSMT4">
                  <p:embed/>
                </p:oleObj>
              </mc:Choice>
              <mc:Fallback>
                <p:oleObj name="Equation" r:id="rId7" imgW="1790640" imgH="4316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2865438"/>
                        <a:ext cx="1611313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377011"/>
              </p:ext>
            </p:extLst>
          </p:nvPr>
        </p:nvGraphicFramePr>
        <p:xfrm>
          <a:off x="1101725" y="3794125"/>
          <a:ext cx="161131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575" name="Equation" r:id="rId9" imgW="1790640" imgH="952200" progId="Equation.DSMT4">
                  <p:embed/>
                </p:oleObj>
              </mc:Choice>
              <mc:Fallback>
                <p:oleObj name="Equation" r:id="rId9" imgW="1790640" imgH="9522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3794125"/>
                        <a:ext cx="1611313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39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8227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600" b="1" i="0" dirty="0" smtClean="0"/>
              <a:t>If </a:t>
            </a:r>
            <a:r>
              <a:rPr lang="en-US" sz="1600" b="1" i="0" dirty="0"/>
              <a:t>one plotted the data for </a:t>
            </a:r>
            <a:r>
              <a:rPr lang="en-US" sz="1600" b="1" dirty="0"/>
              <a:t>LGEARN</a:t>
            </a:r>
            <a:r>
              <a:rPr lang="en-US" sz="1600" b="1" i="0" dirty="0"/>
              <a:t> and </a:t>
            </a:r>
            <a:r>
              <a:rPr lang="en-US" sz="1600" b="1" dirty="0"/>
              <a:t>EXP</a:t>
            </a:r>
            <a:r>
              <a:rPr lang="en-US" sz="1600" b="1" i="0" dirty="0"/>
              <a:t> in a simple scatter diagram, not controlling for </a:t>
            </a:r>
            <a:r>
              <a:rPr lang="en-US" sz="1600" b="1" dirty="0"/>
              <a:t>S</a:t>
            </a:r>
            <a:r>
              <a:rPr lang="en-US" sz="1600" b="1" i="0" dirty="0"/>
              <a:t>, one would see no relationship at all.</a:t>
            </a:r>
            <a:endParaRPr lang="en-GB" sz="1500" b="1" i="0" baseline="30000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3985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2264399"/>
            <a:ext cx="9144000" cy="162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365125" y="637200"/>
            <a:ext cx="199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365125" y="2354263"/>
            <a:ext cx="15624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365125" y="4075200"/>
            <a:ext cx="17856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365125" y="1427163"/>
            <a:ext cx="2520000" cy="4302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365125" y="3155949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365125" y="4867274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466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 EXP</a:t>
            </a:r>
          </a:p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.0916942   .0103338     8.87   0.000     .0713908    .1119976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EXP |   .0405521    .009692     4.18   0.000     .0215098    .0595944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1.199799   .1980634     6.06   0.000     .8106537    1.588943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GB" sz="1400" b="1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  S |   .0664621   .0085297     7.79   0.000     .0497034    .0832207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 1.83624   .1289384    14.24   0.000      1.58291    2.089571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US" sz="1400" b="1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</a:t>
            </a: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EXP</a:t>
            </a:r>
          </a:p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LGEARN |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EXP |  -.0096339   .0084625    -1.14   0.255    -.0262605    .0069927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_cons |   2.886352   .0598796    48.20   0.000     2.768704    3.003999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11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40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3985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2264399"/>
            <a:ext cx="9144000" cy="162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365125" y="637200"/>
            <a:ext cx="199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365125" y="2354263"/>
            <a:ext cx="15624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365125" y="4075200"/>
            <a:ext cx="17856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5953125" y="1427163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5953125" y="3155950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953125" y="4875213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516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 EXP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40.12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21.2104059     2  10.6052029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131.388814   497  .264363811           R-squared     =  0.1390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0.1355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152.59922   499   .30581006           Root MSE      =  .51416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60.71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16.5822819     1  16.5822819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136.016938   498  .273126381           R-squared     =  0.1087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0.1069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152.59922   499   .30581006           Root MSE      =  .52261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</a:t>
            </a: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EXP</a:t>
            </a:r>
          </a:p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    Source 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 1.30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.396095486     1  .396095486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0.2555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152.203124   498  .305628763           R-squared     =  0.0026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0.0006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152.59922   499   .30581006           Root MSE      =  .55284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A comparison of </a:t>
            </a:r>
            <a:r>
              <a:rPr lang="en-GB" sz="1500" b="1" dirty="0"/>
              <a:t>R</a:t>
            </a:r>
            <a:r>
              <a:rPr lang="en-GB" sz="1500" b="1" i="0" baseline="30000" dirty="0"/>
              <a:t>2</a:t>
            </a:r>
            <a:r>
              <a:rPr lang="en-GB" sz="1500" b="1" i="0" dirty="0"/>
              <a:t> for the three regressions shows that the sum of </a:t>
            </a:r>
            <a:r>
              <a:rPr lang="en-GB" sz="1500" b="1" dirty="0"/>
              <a:t>R</a:t>
            </a:r>
            <a:r>
              <a:rPr lang="en-GB" sz="1500" b="1" i="0" baseline="30000" dirty="0"/>
              <a:t>2</a:t>
            </a:r>
            <a:r>
              <a:rPr lang="en-GB" sz="1500" b="1" i="0" dirty="0"/>
              <a:t> in the simple regressions is actually less than </a:t>
            </a:r>
            <a:r>
              <a:rPr lang="en-GB" sz="1500" b="1" dirty="0"/>
              <a:t>R</a:t>
            </a:r>
            <a:r>
              <a:rPr lang="en-GB" sz="1500" b="1" i="0" baseline="30000" dirty="0"/>
              <a:t>2</a:t>
            </a:r>
            <a:r>
              <a:rPr lang="en-GB" sz="1500" b="1" i="0" dirty="0"/>
              <a:t> in the multiple regression.</a:t>
            </a:r>
            <a:endParaRPr lang="en-GB" sz="1500" b="1" i="0" baseline="30000" dirty="0"/>
          </a:p>
        </p:txBody>
      </p:sp>
    </p:spTree>
    <p:extLst>
      <p:ext uri="{BB962C8B-B14F-4D97-AF65-F5344CB8AC3E}">
        <p14:creationId xmlns:p14="http://schemas.microsoft.com/office/powerpoint/2010/main" val="11006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4265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41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224266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This is because the apparent explanatory power of </a:t>
            </a:r>
            <a:r>
              <a:rPr lang="en-GB" sz="1500" b="1" dirty="0"/>
              <a:t>S</a:t>
            </a:r>
            <a:r>
              <a:rPr lang="en-GB" sz="1500" b="1" i="0" dirty="0"/>
              <a:t> in the second regression has been undermined by the downwards bias in its coefficient.  </a:t>
            </a:r>
            <a:r>
              <a:rPr lang="en-GB" sz="1500" b="1" i="0" dirty="0" smtClean="0"/>
              <a:t>As we have seen, the </a:t>
            </a:r>
            <a:r>
              <a:rPr lang="en-GB" sz="1500" b="1" i="0" dirty="0"/>
              <a:t>same is </a:t>
            </a:r>
            <a:r>
              <a:rPr lang="en-GB" sz="1500" b="1" i="0" dirty="0" smtClean="0"/>
              <a:t>even more evident </a:t>
            </a:r>
            <a:r>
              <a:rPr lang="en-GB" sz="1500" b="1" i="0" dirty="0"/>
              <a:t>for the apparent explanatory power of </a:t>
            </a:r>
            <a:r>
              <a:rPr lang="en-GB" sz="1500" b="1" dirty="0"/>
              <a:t>EXP</a:t>
            </a:r>
            <a:r>
              <a:rPr lang="en-GB" sz="1500" b="1" i="0" dirty="0"/>
              <a:t> in the third equation.</a:t>
            </a:r>
            <a:endParaRPr lang="en-GB" sz="1500" b="1" i="0" baseline="30000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0" y="3985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2264399"/>
            <a:ext cx="9144000" cy="1620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547199"/>
            <a:ext cx="9144000" cy="1616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365125" y="637200"/>
            <a:ext cx="199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65125" y="2354263"/>
            <a:ext cx="15624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365125" y="4075200"/>
            <a:ext cx="1785600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5953125" y="1427163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Rectangle 12"/>
          <p:cNvSpPr>
            <a:spLocks noChangeArrowheads="1"/>
          </p:cNvSpPr>
          <p:nvPr/>
        </p:nvSpPr>
        <p:spPr bwMode="auto">
          <a:xfrm>
            <a:off x="5953125" y="3155950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5953125" y="4875213"/>
            <a:ext cx="258762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516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 EXP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40.12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21.2104059     2  10.6052029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131.388814   497  .264363811           R-squared     =  0.1390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0.1355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152.59922   499   .30581006           Root MSE      =  .51416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S</a:t>
            </a: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60.71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16.5822819     1  16.5822819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136.016938   498  .273126381           R-squared     =  0.1087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0.1069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152.59922   499   .30581006           Root MSE      =  .52261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LGEARN </a:t>
            </a: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EXP</a:t>
            </a:r>
          </a:p>
          <a:p>
            <a:pPr>
              <a:lnSpc>
                <a:spcPct val="95000"/>
              </a:lnSpc>
            </a:pPr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    Source 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|       SS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  1.30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Model |  .396095486     1  .396095486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&gt; F      =  0.2555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Residual |  152.203124   498  .305628763           R-squared     =  0.0026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R-squared =  0.0006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</a:pP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     Total |   152.59922   499   .30581006           Root MSE      =  .55284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5000"/>
              </a:lnSpc>
              <a:spcBef>
                <a:spcPts val="750"/>
              </a:spcBef>
            </a:pPr>
            <a:endParaRPr lang="en-US" sz="1400" b="1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i="0" dirty="0">
                <a:solidFill>
                  <a:schemeClr val="bg1"/>
                </a:solidFill>
              </a:rPr>
              <a:t>Copyright Christopher Dougherty </a:t>
            </a:r>
            <a:r>
              <a:rPr lang="en-GB" b="1" i="0" dirty="0" smtClean="0">
                <a:solidFill>
                  <a:schemeClr val="bg1"/>
                </a:solidFill>
              </a:rPr>
              <a:t>2016.</a:t>
            </a:r>
            <a:r>
              <a:rPr lang="en-GB" sz="1200" b="1" i="0" dirty="0" smtClean="0">
                <a:solidFill>
                  <a:schemeClr val="bg1"/>
                </a:solidFill>
              </a:rPr>
              <a:t> </a:t>
            </a: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The content of this slideshow comes from Section 6.2 of C. Dougherty, </a:t>
            </a:r>
            <a:r>
              <a:rPr lang="en-GB" sz="1200" b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i="0" dirty="0">
                <a:solidFill>
                  <a:schemeClr val="bg1"/>
                </a:solidFill>
              </a:rPr>
              <a:t>, </a:t>
            </a:r>
            <a:r>
              <a:rPr lang="en-GB" sz="1200" b="1" i="0" dirty="0" smtClean="0">
                <a:solidFill>
                  <a:schemeClr val="bg1"/>
                </a:solidFill>
              </a:rPr>
              <a:t>fifth </a:t>
            </a:r>
            <a:r>
              <a:rPr lang="en-GB" sz="1200" b="1" i="0" dirty="0">
                <a:solidFill>
                  <a:schemeClr val="bg1"/>
                </a:solidFill>
              </a:rPr>
              <a:t>edition </a:t>
            </a:r>
            <a:r>
              <a:rPr lang="en-GB" sz="1200" b="1" i="0" dirty="0" smtClean="0">
                <a:solidFill>
                  <a:schemeClr val="bg1"/>
                </a:solidFill>
              </a:rPr>
              <a:t>2016, </a:t>
            </a:r>
            <a:r>
              <a:rPr lang="en-GB" sz="1200" b="1" i="0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i="0" dirty="0" smtClean="0">
                <a:solidFill>
                  <a:schemeClr val="bg1"/>
                </a:solidFill>
              </a:rPr>
              <a:t>.</a:t>
            </a: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i="0" dirty="0" smtClean="0">
                <a:solidFill>
                  <a:schemeClr val="bg1"/>
                </a:solidFill>
              </a:rPr>
              <a:t>who </a:t>
            </a:r>
            <a:r>
              <a:rPr lang="en-GB" sz="1200" b="1" i="0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i="0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i="0" dirty="0" smtClean="0">
                <a:solidFill>
                  <a:schemeClr val="bg1"/>
                </a:solidFill>
              </a:rPr>
              <a:t>EC2020 </a:t>
            </a:r>
            <a:r>
              <a:rPr lang="en-GB" sz="1200" b="1" i="0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i="0" dirty="0">
                <a:solidFill>
                  <a:schemeClr val="bg1"/>
                </a:solidFill>
              </a:rPr>
              <a:t>.</a:t>
            </a:r>
            <a:r>
              <a:rPr lang="en-US" sz="1200" i="0" dirty="0">
                <a:solidFill>
                  <a:schemeClr val="bg1"/>
                </a:solidFill>
              </a:rPr>
              <a:t> </a:t>
            </a:r>
            <a:endParaRPr lang="en-GB" sz="1200" i="0" dirty="0">
              <a:solidFill>
                <a:schemeClr val="bg1"/>
              </a:solidFill>
            </a:endParaRP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8239125" y="6553200"/>
            <a:ext cx="8286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2016.05.04</a:t>
            </a:r>
            <a:endParaRPr lang="en-US" sz="1000" i="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431999" y="847725"/>
            <a:ext cx="8280000" cy="4248149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7349" name="Text Box 2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Likewise we will not encounter any problems if </a:t>
            </a:r>
            <a:r>
              <a:rPr lang="en-GB" sz="1500" b="1"/>
              <a:t>Y</a:t>
            </a:r>
            <a:r>
              <a:rPr lang="en-GB" sz="1500" b="1" i="0"/>
              <a:t> depends on both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 and </a:t>
            </a:r>
            <a:r>
              <a:rPr lang="en-GB" sz="1500" b="1"/>
              <a:t>X</a:t>
            </a:r>
            <a:r>
              <a:rPr lang="en-GB" sz="1500" b="1" i="0" baseline="-25000"/>
              <a:t>3</a:t>
            </a:r>
            <a:r>
              <a:rPr lang="en-GB" sz="1500" b="1" i="0"/>
              <a:t> and we fit the multiple regression.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227350" name="Text Box 2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75200" y="1389600"/>
            <a:ext cx="8193600" cy="104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>
            <a:off x="2819400" y="1905000"/>
            <a:ext cx="5871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4830763" y="1504950"/>
            <a:ext cx="1981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 smtClean="0"/>
              <a:t>True model</a:t>
            </a:r>
            <a:endParaRPr lang="en-US" sz="1800" b="1" i="0" dirty="0"/>
          </a:p>
        </p:txBody>
      </p:sp>
      <p:graphicFrame>
        <p:nvGraphicFramePr>
          <p:cNvPr id="32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261237"/>
              </p:ext>
            </p:extLst>
          </p:nvPr>
        </p:nvGraphicFramePr>
        <p:xfrm>
          <a:off x="5581650" y="2003425"/>
          <a:ext cx="2926044" cy="342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548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1650" y="2003425"/>
                        <a:ext cx="2926044" cy="3427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284911"/>
              </p:ext>
            </p:extLst>
          </p:nvPr>
        </p:nvGraphicFramePr>
        <p:xfrm>
          <a:off x="3086100" y="2005200"/>
          <a:ext cx="2057400" cy="331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549" name="Equation" r:id="rId5" imgW="2286000" imgH="368280" progId="Equation.3">
                  <p:embed/>
                </p:oleObj>
              </mc:Choice>
              <mc:Fallback>
                <p:oleObj name="Equation" r:id="rId5" imgW="2286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005200"/>
                        <a:ext cx="2057400" cy="3314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3095625" y="2743200"/>
            <a:ext cx="25908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sz="1600" b="1" i="0" dirty="0"/>
              <a:t>Correct specification,</a:t>
            </a:r>
          </a:p>
          <a:p>
            <a:r>
              <a:rPr lang="en-US" sz="1600" b="1" i="0" dirty="0"/>
              <a:t>no problems</a:t>
            </a:r>
          </a:p>
        </p:txBody>
      </p:sp>
      <p:sp>
        <p:nvSpPr>
          <p:cNvPr id="36" name="Rectangle 22"/>
          <p:cNvSpPr>
            <a:spLocks noChangeArrowheads="1"/>
          </p:cNvSpPr>
          <p:nvPr/>
        </p:nvSpPr>
        <p:spPr bwMode="auto">
          <a:xfrm>
            <a:off x="5410200" y="3657600"/>
            <a:ext cx="3258000" cy="13968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475200" y="892800"/>
            <a:ext cx="8193600" cy="4968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2054225" y="990600"/>
            <a:ext cx="53435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/>
              <a:t>Consequences of variable misspecification</a:t>
            </a:r>
          </a:p>
        </p:txBody>
      </p:sp>
      <p:sp>
        <p:nvSpPr>
          <p:cNvPr id="39" name="Line 3"/>
          <p:cNvSpPr>
            <a:spLocks noChangeShapeType="1"/>
          </p:cNvSpPr>
          <p:nvPr/>
        </p:nvSpPr>
        <p:spPr bwMode="auto">
          <a:xfrm>
            <a:off x="453600" y="139065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475200" y="2437200"/>
            <a:ext cx="2353725" cy="26172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 rot="10800000">
            <a:off x="592852" y="2659063"/>
            <a:ext cx="246221" cy="159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0" dirty="0" smtClean="0"/>
              <a:t>Fitted model</a:t>
            </a:r>
            <a:endParaRPr lang="en-US" sz="1600" b="1" i="0" dirty="0"/>
          </a:p>
        </p:txBody>
      </p:sp>
      <p:sp>
        <p:nvSpPr>
          <p:cNvPr id="44" name="Line 4"/>
          <p:cNvSpPr>
            <a:spLocks noChangeShapeType="1"/>
          </p:cNvSpPr>
          <p:nvPr/>
        </p:nvSpPr>
        <p:spPr bwMode="auto">
          <a:xfrm>
            <a:off x="453600" y="243840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>
            <a:off x="990600" y="2437200"/>
            <a:ext cx="0" cy="2638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>
            <a:off x="2819400" y="1389600"/>
            <a:ext cx="0" cy="36864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11"/>
          <p:cNvSpPr>
            <a:spLocks noChangeShapeType="1"/>
          </p:cNvSpPr>
          <p:nvPr/>
        </p:nvSpPr>
        <p:spPr bwMode="auto">
          <a:xfrm>
            <a:off x="5410200" y="1904400"/>
            <a:ext cx="0" cy="31716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990600" y="3657600"/>
            <a:ext cx="77004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5695950" y="3963600"/>
            <a:ext cx="244792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1600" b="1" i="0" dirty="0"/>
              <a:t>Correct specification,</a:t>
            </a:r>
          </a:p>
          <a:p>
            <a:r>
              <a:rPr lang="en-US" sz="1600" b="1" i="0" dirty="0"/>
              <a:t>no problems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865726"/>
              </p:ext>
            </p:extLst>
          </p:nvPr>
        </p:nvGraphicFramePr>
        <p:xfrm>
          <a:off x="1101725" y="2865438"/>
          <a:ext cx="16113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550" name="Equation" r:id="rId7" imgW="1790640" imgH="431640" progId="Equation.DSMT4">
                  <p:embed/>
                </p:oleObj>
              </mc:Choice>
              <mc:Fallback>
                <p:oleObj name="Equation" r:id="rId7" imgW="1790640" imgH="4316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2865438"/>
                        <a:ext cx="1611313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377011"/>
              </p:ext>
            </p:extLst>
          </p:nvPr>
        </p:nvGraphicFramePr>
        <p:xfrm>
          <a:off x="1101725" y="3794125"/>
          <a:ext cx="161131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551" name="Equation" r:id="rId9" imgW="1790640" imgH="952200" progId="Equation.DSMT4">
                  <p:embed/>
                </p:oleObj>
              </mc:Choice>
              <mc:Fallback>
                <p:oleObj name="Equation" r:id="rId9" imgW="1790640" imgH="9522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3794125"/>
                        <a:ext cx="1611313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431999" y="847725"/>
            <a:ext cx="8280000" cy="4248149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6324" name="Text Box 2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In this sequence we will examine the consequences of fitting a simple regression when the true model is multiple.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226325" name="Text Box 2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75200" y="1389600"/>
            <a:ext cx="8193600" cy="104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>
            <a:off x="2819400" y="1905000"/>
            <a:ext cx="5871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4830763" y="1504950"/>
            <a:ext cx="1981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 smtClean="0"/>
              <a:t>True model</a:t>
            </a:r>
            <a:endParaRPr lang="en-US" sz="1800" b="1" i="0" dirty="0"/>
          </a:p>
        </p:txBody>
      </p:sp>
      <p:graphicFrame>
        <p:nvGraphicFramePr>
          <p:cNvPr id="32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688513"/>
              </p:ext>
            </p:extLst>
          </p:nvPr>
        </p:nvGraphicFramePr>
        <p:xfrm>
          <a:off x="5581650" y="2003425"/>
          <a:ext cx="2926044" cy="342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20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1650" y="2003425"/>
                        <a:ext cx="2926044" cy="3427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758010"/>
              </p:ext>
            </p:extLst>
          </p:nvPr>
        </p:nvGraphicFramePr>
        <p:xfrm>
          <a:off x="3086100" y="2005200"/>
          <a:ext cx="2057400" cy="331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21" name="Equation" r:id="rId5" imgW="2286000" imgH="368280" progId="Equation.3">
                  <p:embed/>
                </p:oleObj>
              </mc:Choice>
              <mc:Fallback>
                <p:oleObj name="Equation" r:id="rId5" imgW="2286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005200"/>
                        <a:ext cx="2057400" cy="3314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3095625" y="2743200"/>
            <a:ext cx="25908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sz="1600" b="1" i="0" dirty="0"/>
              <a:t>Correct specification,</a:t>
            </a:r>
          </a:p>
          <a:p>
            <a:r>
              <a:rPr lang="en-US" sz="1600" b="1" i="0" dirty="0"/>
              <a:t>no problems</a:t>
            </a:r>
          </a:p>
        </p:txBody>
      </p:sp>
      <p:sp>
        <p:nvSpPr>
          <p:cNvPr id="36" name="Rectangle 22"/>
          <p:cNvSpPr>
            <a:spLocks noChangeArrowheads="1"/>
          </p:cNvSpPr>
          <p:nvPr/>
        </p:nvSpPr>
        <p:spPr bwMode="auto">
          <a:xfrm>
            <a:off x="5410200" y="2438400"/>
            <a:ext cx="3258000" cy="12192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475200" y="892800"/>
            <a:ext cx="8193600" cy="4968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2054225" y="990600"/>
            <a:ext cx="53435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/>
              <a:t>Consequences of variable misspecification</a:t>
            </a:r>
          </a:p>
        </p:txBody>
      </p:sp>
      <p:sp>
        <p:nvSpPr>
          <p:cNvPr id="39" name="Line 3"/>
          <p:cNvSpPr>
            <a:spLocks noChangeShapeType="1"/>
          </p:cNvSpPr>
          <p:nvPr/>
        </p:nvSpPr>
        <p:spPr bwMode="auto">
          <a:xfrm>
            <a:off x="453600" y="139065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475200" y="2437200"/>
            <a:ext cx="2353725" cy="26172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 rot="10800000">
            <a:off x="592852" y="2659063"/>
            <a:ext cx="246221" cy="159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0" dirty="0" smtClean="0"/>
              <a:t>Fitted model</a:t>
            </a:r>
            <a:endParaRPr lang="en-US" sz="1600" b="1" i="0" dirty="0"/>
          </a:p>
        </p:txBody>
      </p:sp>
      <p:sp>
        <p:nvSpPr>
          <p:cNvPr id="44" name="Line 4"/>
          <p:cNvSpPr>
            <a:spLocks noChangeShapeType="1"/>
          </p:cNvSpPr>
          <p:nvPr/>
        </p:nvSpPr>
        <p:spPr bwMode="auto">
          <a:xfrm>
            <a:off x="453600" y="243840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>
            <a:off x="990600" y="2437200"/>
            <a:ext cx="0" cy="2638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Line 7"/>
          <p:cNvSpPr>
            <a:spLocks noChangeShapeType="1"/>
          </p:cNvSpPr>
          <p:nvPr/>
        </p:nvSpPr>
        <p:spPr bwMode="auto">
          <a:xfrm>
            <a:off x="2819400" y="1389600"/>
            <a:ext cx="0" cy="36864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6"/>
          <p:cNvSpPr>
            <a:spLocks noChangeShapeType="1"/>
          </p:cNvSpPr>
          <p:nvPr/>
        </p:nvSpPr>
        <p:spPr bwMode="auto">
          <a:xfrm>
            <a:off x="990600" y="3657600"/>
            <a:ext cx="77004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Line 11"/>
          <p:cNvSpPr>
            <a:spLocks noChangeShapeType="1"/>
          </p:cNvSpPr>
          <p:nvPr/>
        </p:nvSpPr>
        <p:spPr bwMode="auto">
          <a:xfrm>
            <a:off x="5410200" y="1904400"/>
            <a:ext cx="0" cy="31716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Text Box 21"/>
          <p:cNvSpPr txBox="1">
            <a:spLocks noChangeArrowheads="1"/>
          </p:cNvSpPr>
          <p:nvPr/>
        </p:nvSpPr>
        <p:spPr bwMode="auto">
          <a:xfrm>
            <a:off x="5695950" y="3963600"/>
            <a:ext cx="244792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1600" b="1" i="0" dirty="0"/>
              <a:t>Correct specification,</a:t>
            </a:r>
          </a:p>
          <a:p>
            <a:r>
              <a:rPr lang="en-US" sz="1600" b="1" i="0" dirty="0"/>
              <a:t>no problems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865726"/>
              </p:ext>
            </p:extLst>
          </p:nvPr>
        </p:nvGraphicFramePr>
        <p:xfrm>
          <a:off x="1101725" y="2865438"/>
          <a:ext cx="16113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22" name="Equation" r:id="rId7" imgW="1790640" imgH="431640" progId="Equation.DSMT4">
                  <p:embed/>
                </p:oleObj>
              </mc:Choice>
              <mc:Fallback>
                <p:oleObj name="Equation" r:id="rId7" imgW="1790640" imgH="4316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2865438"/>
                        <a:ext cx="1611313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377011"/>
              </p:ext>
            </p:extLst>
          </p:nvPr>
        </p:nvGraphicFramePr>
        <p:xfrm>
          <a:off x="1101725" y="3794125"/>
          <a:ext cx="161131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23" name="Equation" r:id="rId9" imgW="1790640" imgH="952200" progId="Equation.DSMT4">
                  <p:embed/>
                </p:oleObj>
              </mc:Choice>
              <mc:Fallback>
                <p:oleObj name="Equation" r:id="rId9" imgW="1790640" imgH="9522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3794125"/>
                        <a:ext cx="1611313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431999" y="847725"/>
            <a:ext cx="8280000" cy="4248149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5300" name="Text Box 2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In the next one we will do the opposite and examine the consequences of fitting a multiple regression when the true model is simple.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225301" name="Text Box 2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75200" y="1389600"/>
            <a:ext cx="8193600" cy="104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>
            <a:off x="2819400" y="1905000"/>
            <a:ext cx="5871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4830763" y="1504950"/>
            <a:ext cx="1981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 smtClean="0"/>
              <a:t>True model</a:t>
            </a:r>
            <a:endParaRPr lang="en-US" sz="1800" b="1" i="0" dirty="0"/>
          </a:p>
        </p:txBody>
      </p:sp>
      <p:graphicFrame>
        <p:nvGraphicFramePr>
          <p:cNvPr id="32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107850"/>
              </p:ext>
            </p:extLst>
          </p:nvPr>
        </p:nvGraphicFramePr>
        <p:xfrm>
          <a:off x="5581650" y="2003425"/>
          <a:ext cx="2926044" cy="342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7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1650" y="2003425"/>
                        <a:ext cx="2926044" cy="3427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56935"/>
              </p:ext>
            </p:extLst>
          </p:nvPr>
        </p:nvGraphicFramePr>
        <p:xfrm>
          <a:off x="3086100" y="2005200"/>
          <a:ext cx="2057400" cy="331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8" name="Equation" r:id="rId5" imgW="2286000" imgH="368280" progId="Equation.3">
                  <p:embed/>
                </p:oleObj>
              </mc:Choice>
              <mc:Fallback>
                <p:oleObj name="Equation" r:id="rId5" imgW="2286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005200"/>
                        <a:ext cx="2057400" cy="3314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3095625" y="2743200"/>
            <a:ext cx="25908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sz="1600" b="1" i="0" dirty="0"/>
              <a:t>Correct specification,</a:t>
            </a:r>
          </a:p>
          <a:p>
            <a:r>
              <a:rPr lang="en-US" sz="1600" b="1" i="0" dirty="0"/>
              <a:t>no problems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75200" y="892800"/>
            <a:ext cx="8193600" cy="4968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2054225" y="990600"/>
            <a:ext cx="53435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/>
              <a:t>Consequences of variable misspecification</a:t>
            </a:r>
          </a:p>
        </p:txBody>
      </p:sp>
      <p:sp>
        <p:nvSpPr>
          <p:cNvPr id="40" name="Line 3"/>
          <p:cNvSpPr>
            <a:spLocks noChangeShapeType="1"/>
          </p:cNvSpPr>
          <p:nvPr/>
        </p:nvSpPr>
        <p:spPr bwMode="auto">
          <a:xfrm>
            <a:off x="453600" y="139065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475200" y="2437200"/>
            <a:ext cx="2353725" cy="26172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 Box 12"/>
          <p:cNvSpPr txBox="1">
            <a:spLocks noChangeArrowheads="1"/>
          </p:cNvSpPr>
          <p:nvPr/>
        </p:nvSpPr>
        <p:spPr bwMode="auto">
          <a:xfrm rot="10800000">
            <a:off x="592852" y="2659063"/>
            <a:ext cx="246221" cy="159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0" dirty="0" smtClean="0"/>
              <a:t>Fitted model</a:t>
            </a:r>
            <a:endParaRPr lang="en-US" sz="1600" b="1" i="0" dirty="0"/>
          </a:p>
        </p:txBody>
      </p:sp>
      <p:sp>
        <p:nvSpPr>
          <p:cNvPr id="45" name="Line 4"/>
          <p:cNvSpPr>
            <a:spLocks noChangeShapeType="1"/>
          </p:cNvSpPr>
          <p:nvPr/>
        </p:nvSpPr>
        <p:spPr bwMode="auto">
          <a:xfrm>
            <a:off x="453600" y="243840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>
            <a:off x="990600" y="2437200"/>
            <a:ext cx="0" cy="2638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Rectangle 22"/>
          <p:cNvSpPr>
            <a:spLocks noChangeArrowheads="1"/>
          </p:cNvSpPr>
          <p:nvPr/>
        </p:nvSpPr>
        <p:spPr bwMode="auto">
          <a:xfrm>
            <a:off x="2818800" y="3657600"/>
            <a:ext cx="2592000" cy="13968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2819400" y="1389600"/>
            <a:ext cx="0" cy="36864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Line 6"/>
          <p:cNvSpPr>
            <a:spLocks noChangeShapeType="1"/>
          </p:cNvSpPr>
          <p:nvPr/>
        </p:nvSpPr>
        <p:spPr bwMode="auto">
          <a:xfrm>
            <a:off x="990600" y="3657600"/>
            <a:ext cx="77004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11"/>
          <p:cNvSpPr>
            <a:spLocks noChangeShapeType="1"/>
          </p:cNvSpPr>
          <p:nvPr/>
        </p:nvSpPr>
        <p:spPr bwMode="auto">
          <a:xfrm>
            <a:off x="5410200" y="1904400"/>
            <a:ext cx="0" cy="31716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Text Box 21"/>
          <p:cNvSpPr txBox="1">
            <a:spLocks noChangeArrowheads="1"/>
          </p:cNvSpPr>
          <p:nvPr/>
        </p:nvSpPr>
        <p:spPr bwMode="auto">
          <a:xfrm>
            <a:off x="5695950" y="3963600"/>
            <a:ext cx="244792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1600" b="1" i="0" dirty="0"/>
              <a:t>Correct specification,</a:t>
            </a:r>
          </a:p>
          <a:p>
            <a:r>
              <a:rPr lang="en-US" sz="1600" b="1" i="0" dirty="0"/>
              <a:t>no problems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865726"/>
              </p:ext>
            </p:extLst>
          </p:nvPr>
        </p:nvGraphicFramePr>
        <p:xfrm>
          <a:off x="1101725" y="2865438"/>
          <a:ext cx="16113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9" name="Equation" r:id="rId7" imgW="1790640" imgH="431640" progId="Equation.DSMT4">
                  <p:embed/>
                </p:oleObj>
              </mc:Choice>
              <mc:Fallback>
                <p:oleObj name="Equation" r:id="rId7" imgW="1790640" imgH="4316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2865438"/>
                        <a:ext cx="1611313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377011"/>
              </p:ext>
            </p:extLst>
          </p:nvPr>
        </p:nvGraphicFramePr>
        <p:xfrm>
          <a:off x="1101725" y="3794125"/>
          <a:ext cx="161131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00" name="Equation" r:id="rId9" imgW="1790640" imgH="952200" progId="Equation.DSMT4">
                  <p:embed/>
                </p:oleObj>
              </mc:Choice>
              <mc:Fallback>
                <p:oleObj name="Equation" r:id="rId9" imgW="1790640" imgH="9522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3794125"/>
                        <a:ext cx="1611313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431999" y="847725"/>
            <a:ext cx="8280000" cy="4248149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475200" y="1389600"/>
            <a:ext cx="8193600" cy="104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4328" name="Line 8"/>
          <p:cNvSpPr>
            <a:spLocks noChangeShapeType="1"/>
          </p:cNvSpPr>
          <p:nvPr/>
        </p:nvSpPr>
        <p:spPr bwMode="auto">
          <a:xfrm>
            <a:off x="2819400" y="1905000"/>
            <a:ext cx="5871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330" name="Text Box 10"/>
          <p:cNvSpPr txBox="1">
            <a:spLocks noChangeArrowheads="1"/>
          </p:cNvSpPr>
          <p:nvPr/>
        </p:nvSpPr>
        <p:spPr bwMode="auto">
          <a:xfrm>
            <a:off x="4830763" y="1504950"/>
            <a:ext cx="1981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 smtClean="0"/>
              <a:t>True model</a:t>
            </a:r>
            <a:endParaRPr lang="en-US" sz="1800" b="1" i="0" dirty="0"/>
          </a:p>
        </p:txBody>
      </p:sp>
      <p:graphicFrame>
        <p:nvGraphicFramePr>
          <p:cNvPr id="18433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905688"/>
              </p:ext>
            </p:extLst>
          </p:nvPr>
        </p:nvGraphicFramePr>
        <p:xfrm>
          <a:off x="5581650" y="2003425"/>
          <a:ext cx="2926044" cy="342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0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1650" y="2003425"/>
                        <a:ext cx="2926044" cy="3427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3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558810"/>
              </p:ext>
            </p:extLst>
          </p:nvPr>
        </p:nvGraphicFramePr>
        <p:xfrm>
          <a:off x="3086100" y="2005200"/>
          <a:ext cx="2057400" cy="331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1" name="Equation" r:id="rId5" imgW="2286000" imgH="368280" progId="Equation.3">
                  <p:embed/>
                </p:oleObj>
              </mc:Choice>
              <mc:Fallback>
                <p:oleObj name="Equation" r:id="rId5" imgW="2286000" imgH="3682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005200"/>
                        <a:ext cx="2057400" cy="3314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38" name="Text Box 1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 smtClean="0"/>
              <a:t>In general, the </a:t>
            </a:r>
            <a:r>
              <a:rPr lang="en-GB" sz="1500" b="1" i="0" dirty="0"/>
              <a:t>omission of a relevant explanatory variable causes the regression coefficients to be biased and the standard errors to be invalid.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84339" name="Text Box 1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184340" name="Text Box 20"/>
          <p:cNvSpPr txBox="1">
            <a:spLocks noChangeArrowheads="1"/>
          </p:cNvSpPr>
          <p:nvPr/>
        </p:nvSpPr>
        <p:spPr bwMode="auto">
          <a:xfrm>
            <a:off x="3095625" y="2743200"/>
            <a:ext cx="25908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sz="1600" b="1" i="0" dirty="0"/>
              <a:t>Correct specification,</a:t>
            </a:r>
          </a:p>
          <a:p>
            <a:r>
              <a:rPr lang="en-US" sz="1600" b="1" i="0" dirty="0"/>
              <a:t>no problems</a:t>
            </a:r>
          </a:p>
        </p:txBody>
      </p:sp>
      <p:sp>
        <p:nvSpPr>
          <p:cNvPr id="184341" name="Text Box 21"/>
          <p:cNvSpPr txBox="1">
            <a:spLocks noChangeArrowheads="1"/>
          </p:cNvSpPr>
          <p:nvPr/>
        </p:nvSpPr>
        <p:spPr bwMode="auto">
          <a:xfrm>
            <a:off x="5695950" y="3963600"/>
            <a:ext cx="244792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1600" b="1" i="0" dirty="0"/>
              <a:t>Correct specification,</a:t>
            </a:r>
          </a:p>
          <a:p>
            <a:r>
              <a:rPr lang="en-US" sz="1600" b="1" i="0" dirty="0"/>
              <a:t>no problems</a:t>
            </a:r>
          </a:p>
        </p:txBody>
      </p:sp>
      <p:sp>
        <p:nvSpPr>
          <p:cNvPr id="184342" name="Rectangle 22"/>
          <p:cNvSpPr>
            <a:spLocks noChangeArrowheads="1"/>
          </p:cNvSpPr>
          <p:nvPr/>
        </p:nvSpPr>
        <p:spPr bwMode="auto">
          <a:xfrm>
            <a:off x="5410200" y="2438400"/>
            <a:ext cx="3258000" cy="12192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84343" name="Text Box 23"/>
          <p:cNvSpPr txBox="1">
            <a:spLocks noChangeArrowheads="1"/>
          </p:cNvSpPr>
          <p:nvPr/>
        </p:nvSpPr>
        <p:spPr bwMode="auto">
          <a:xfrm>
            <a:off x="5715000" y="2619375"/>
            <a:ext cx="27432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1600" b="1" i="0" dirty="0"/>
              <a:t>Coefficients are biased (in general).  </a:t>
            </a:r>
            <a:r>
              <a:rPr lang="en-US" sz="1600" b="1" i="0" dirty="0" smtClean="0"/>
              <a:t>Standard errors</a:t>
            </a:r>
          </a:p>
          <a:p>
            <a:r>
              <a:rPr lang="en-US" sz="1600" b="1" i="0" dirty="0" smtClean="0"/>
              <a:t>are invalid (in general).</a:t>
            </a:r>
            <a:endParaRPr lang="en-US" sz="1600" b="1" i="0" dirty="0"/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75200" y="892800"/>
            <a:ext cx="8193600" cy="4968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4325" name="Text Box 5"/>
          <p:cNvSpPr txBox="1">
            <a:spLocks noChangeArrowheads="1"/>
          </p:cNvSpPr>
          <p:nvPr/>
        </p:nvSpPr>
        <p:spPr bwMode="auto">
          <a:xfrm>
            <a:off x="2054225" y="990600"/>
            <a:ext cx="53435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0" dirty="0"/>
              <a:t>Consequences of variable misspecification</a:t>
            </a:r>
          </a:p>
        </p:txBody>
      </p:sp>
      <p:sp>
        <p:nvSpPr>
          <p:cNvPr id="184323" name="Line 3"/>
          <p:cNvSpPr>
            <a:spLocks noChangeShapeType="1"/>
          </p:cNvSpPr>
          <p:nvPr/>
        </p:nvSpPr>
        <p:spPr bwMode="auto">
          <a:xfrm>
            <a:off x="453600" y="139065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475200" y="2437200"/>
            <a:ext cx="2353725" cy="26172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4332" name="Text Box 12"/>
          <p:cNvSpPr txBox="1">
            <a:spLocks noChangeArrowheads="1"/>
          </p:cNvSpPr>
          <p:nvPr/>
        </p:nvSpPr>
        <p:spPr bwMode="auto">
          <a:xfrm rot="10800000">
            <a:off x="592852" y="2659063"/>
            <a:ext cx="246221" cy="159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0" dirty="0" smtClean="0"/>
              <a:t>Fitted model</a:t>
            </a:r>
            <a:endParaRPr lang="en-US" sz="1600" b="1" i="0" dirty="0"/>
          </a:p>
        </p:txBody>
      </p:sp>
      <p:sp>
        <p:nvSpPr>
          <p:cNvPr id="184324" name="Line 4"/>
          <p:cNvSpPr>
            <a:spLocks noChangeShapeType="1"/>
          </p:cNvSpPr>
          <p:nvPr/>
        </p:nvSpPr>
        <p:spPr bwMode="auto">
          <a:xfrm>
            <a:off x="453600" y="2438400"/>
            <a:ext cx="8236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329" name="Line 9"/>
          <p:cNvSpPr>
            <a:spLocks noChangeShapeType="1"/>
          </p:cNvSpPr>
          <p:nvPr/>
        </p:nvSpPr>
        <p:spPr bwMode="auto">
          <a:xfrm>
            <a:off x="990600" y="2437200"/>
            <a:ext cx="0" cy="2638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5" name="Rectangle 22"/>
          <p:cNvSpPr>
            <a:spLocks noChangeArrowheads="1"/>
          </p:cNvSpPr>
          <p:nvPr/>
        </p:nvSpPr>
        <p:spPr bwMode="auto">
          <a:xfrm>
            <a:off x="2818800" y="3657600"/>
            <a:ext cx="2592000" cy="13968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84327" name="Line 7"/>
          <p:cNvSpPr>
            <a:spLocks noChangeShapeType="1"/>
          </p:cNvSpPr>
          <p:nvPr/>
        </p:nvSpPr>
        <p:spPr bwMode="auto">
          <a:xfrm>
            <a:off x="2819400" y="1389600"/>
            <a:ext cx="0" cy="36864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326" name="Line 6"/>
          <p:cNvSpPr>
            <a:spLocks noChangeShapeType="1"/>
          </p:cNvSpPr>
          <p:nvPr/>
        </p:nvSpPr>
        <p:spPr bwMode="auto">
          <a:xfrm>
            <a:off x="990600" y="3657600"/>
            <a:ext cx="77004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331" name="Line 11"/>
          <p:cNvSpPr>
            <a:spLocks noChangeShapeType="1"/>
          </p:cNvSpPr>
          <p:nvPr/>
        </p:nvSpPr>
        <p:spPr bwMode="auto">
          <a:xfrm>
            <a:off x="5410200" y="1904400"/>
            <a:ext cx="0" cy="31716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865726"/>
              </p:ext>
            </p:extLst>
          </p:nvPr>
        </p:nvGraphicFramePr>
        <p:xfrm>
          <a:off x="1101725" y="2865438"/>
          <a:ext cx="161131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2" name="Equation" r:id="rId7" imgW="1790640" imgH="431640" progId="Equation.DSMT4">
                  <p:embed/>
                </p:oleObj>
              </mc:Choice>
              <mc:Fallback>
                <p:oleObj name="Equation" r:id="rId7" imgW="1790640" imgH="4316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2865438"/>
                        <a:ext cx="1611313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377011"/>
              </p:ext>
            </p:extLst>
          </p:nvPr>
        </p:nvGraphicFramePr>
        <p:xfrm>
          <a:off x="1101725" y="3794125"/>
          <a:ext cx="161131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3" name="Equation" r:id="rId9" imgW="1790640" imgH="952200" progId="Equation.DSMT4">
                  <p:embed/>
                </p:oleObj>
              </mc:Choice>
              <mc:Fallback>
                <p:oleObj name="Equation" r:id="rId9" imgW="1790640" imgH="9522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3794125"/>
                        <a:ext cx="1611313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533401"/>
            <a:ext cx="9144000" cy="657224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146041"/>
              </p:ext>
            </p:extLst>
          </p:nvPr>
        </p:nvGraphicFramePr>
        <p:xfrm>
          <a:off x="971550" y="67945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53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67945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1299600"/>
            <a:ext cx="9144000" cy="1159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9782" name="Rectangle 38"/>
          <p:cNvSpPr>
            <a:spLocks noChangeArrowheads="1"/>
          </p:cNvSpPr>
          <p:nvPr/>
        </p:nvSpPr>
        <p:spPr bwMode="auto">
          <a:xfrm>
            <a:off x="3670300" y="1342800"/>
            <a:ext cx="3556800" cy="1072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9777" name="Text Box 3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159778" name="Text Box 3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i="0" dirty="0"/>
              <a:t>In the present case, the omission of </a:t>
            </a:r>
            <a:r>
              <a:rPr lang="en-GB" sz="1500" b="1" dirty="0"/>
              <a:t>X</a:t>
            </a:r>
            <a:r>
              <a:rPr lang="en-GB" sz="1500" b="1" i="0" baseline="-25000" dirty="0"/>
              <a:t>3</a:t>
            </a:r>
            <a:r>
              <a:rPr lang="en-GB" sz="1500" b="1" i="0" dirty="0"/>
              <a:t> </a:t>
            </a:r>
            <a:r>
              <a:rPr lang="en-GB" sz="1500" b="1" i="0" dirty="0" smtClean="0"/>
              <a:t>causes </a:t>
            </a:r>
            <a:r>
              <a:rPr lang="en-GB" sz="1500" b="1" dirty="0">
                <a:latin typeface="Symbol" pitchFamily="18" charset="2"/>
              </a:rPr>
              <a:t> </a:t>
            </a:r>
            <a:r>
              <a:rPr lang="en-GB" sz="1500" b="1" dirty="0" smtClean="0">
                <a:latin typeface="Symbol" pitchFamily="18" charset="2"/>
              </a:rPr>
              <a:t>   </a:t>
            </a:r>
            <a:r>
              <a:rPr lang="en-GB" sz="1500" b="1" i="0" dirty="0" smtClean="0"/>
              <a:t> </a:t>
            </a:r>
            <a:r>
              <a:rPr lang="en-GB" sz="1500" b="1" i="0" dirty="0"/>
              <a:t>to be biased by the term highlighted in yellow.  We will explain this first intuitively and then </a:t>
            </a:r>
            <a:r>
              <a:rPr lang="en-GB" b="1" i="0" dirty="0"/>
              <a:t>demonstrate it </a:t>
            </a:r>
            <a:r>
              <a:rPr lang="en-GB" sz="1500" b="1" i="0" dirty="0"/>
              <a:t>mathematically.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VARIABLE MISSPECIFICATION I:  OMISSION OF A RELEVANT VARIABLE</a:t>
            </a:r>
            <a:endParaRPr lang="en-GB" sz="1600" i="0" dirty="0">
              <a:latin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465997"/>
              </p:ext>
            </p:extLst>
          </p:nvPr>
        </p:nvGraphicFramePr>
        <p:xfrm>
          <a:off x="5502275" y="627063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54" name="Equation" r:id="rId5" imgW="1790640" imgH="431640" progId="Equation.DSMT4">
                  <p:embed/>
                </p:oleObj>
              </mc:Choice>
              <mc:Fallback>
                <p:oleObj name="Equation" r:id="rId5" imgW="179064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627063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7700"/>
              </p:ext>
            </p:extLst>
          </p:nvPr>
        </p:nvGraphicFramePr>
        <p:xfrm>
          <a:off x="1917700" y="1395413"/>
          <a:ext cx="53086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55" name="Equation" r:id="rId7" imgW="5308560" imgH="952200" progId="Equation.DSMT4">
                  <p:embed/>
                </p:oleObj>
              </mc:Choice>
              <mc:Fallback>
                <p:oleObj name="Equation" r:id="rId7" imgW="5308560" imgH="952200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7700" y="1395413"/>
                        <a:ext cx="53086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438764"/>
              </p:ext>
            </p:extLst>
          </p:nvPr>
        </p:nvGraphicFramePr>
        <p:xfrm>
          <a:off x="4600575" y="5838825"/>
          <a:ext cx="228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956" name="Equation" r:id="rId9" imgW="228600" imgH="304560" progId="Equation.DSMT4">
                  <p:embed/>
                </p:oleObj>
              </mc:Choice>
              <mc:Fallback>
                <p:oleObj name="Equation" r:id="rId9" imgW="22860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00575" y="5838825"/>
                        <a:ext cx="228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7386ABD-586E-46BA-8FCA-FCDC77B033C3}"/>
</file>

<file path=customXml/itemProps2.xml><?xml version="1.0" encoding="utf-8"?>
<ds:datastoreItem xmlns:ds="http://schemas.openxmlformats.org/officeDocument/2006/customXml" ds:itemID="{B168A893-65C9-4554-9585-C33EC2ACE087}"/>
</file>

<file path=customXml/itemProps3.xml><?xml version="1.0" encoding="utf-8"?>
<ds:datastoreItem xmlns:ds="http://schemas.openxmlformats.org/officeDocument/2006/customXml" ds:itemID="{47923354-F35D-43EF-9566-8585996A8FDD}"/>
</file>

<file path=docProps/app.xml><?xml version="1.0" encoding="utf-8"?>
<Properties xmlns="http://schemas.openxmlformats.org/officeDocument/2006/extended-properties" xmlns:vt="http://schemas.openxmlformats.org/officeDocument/2006/docPropsVTypes">
  <TotalTime>4750</TotalTime>
  <Words>4924</Words>
  <Application>Microsoft Office PowerPoint</Application>
  <PresentationFormat>On-screen Show (4:3)</PresentationFormat>
  <Paragraphs>600</Paragraphs>
  <Slides>43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165</cp:revision>
  <dcterms:created xsi:type="dcterms:W3CDTF">1998-05-09T13:24:56Z</dcterms:created>
  <dcterms:modified xsi:type="dcterms:W3CDTF">2016-05-20T13:24:10Z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