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5.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40" r:id="rId2"/>
    <p:sldId id="321" r:id="rId3"/>
    <p:sldId id="335" r:id="rId4"/>
    <p:sldId id="314" r:id="rId5"/>
    <p:sldId id="328" r:id="rId6"/>
    <p:sldId id="327" r:id="rId7"/>
    <p:sldId id="326" r:id="rId8"/>
    <p:sldId id="325" r:id="rId9"/>
    <p:sldId id="324" r:id="rId10"/>
    <p:sldId id="323" r:id="rId11"/>
    <p:sldId id="300" r:id="rId12"/>
    <p:sldId id="315" r:id="rId13"/>
    <p:sldId id="336" r:id="rId14"/>
    <p:sldId id="337" r:id="rId15"/>
    <p:sldId id="338" r:id="rId16"/>
    <p:sldId id="339" r:id="rId17"/>
    <p:sldId id="284" r:id="rId18"/>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004D99"/>
    <a:srgbClr val="FBFCFF"/>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47" autoAdjust="0"/>
    <p:restoredTop sz="98613" autoAdjust="0"/>
  </p:normalViewPr>
  <p:slideViewPr>
    <p:cSldViewPr snapToGrid="0" showGuides="1">
      <p:cViewPr>
        <p:scale>
          <a:sx n="100" d="100"/>
          <a:sy n="100" d="100"/>
        </p:scale>
        <p:origin x="-2238" y="-42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3.wmf"/><Relationship Id="rId4"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3.wmf"/><Relationship Id="rId4"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3.wmf"/><Relationship Id="rId4" Type="http://schemas.openxmlformats.org/officeDocument/2006/relationships/image" Target="../media/image8.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7.wmf"/><Relationship Id="rId1" Type="http://schemas.openxmlformats.org/officeDocument/2006/relationships/image" Target="../media/image3.wmf"/><Relationship Id="rId4" Type="http://schemas.openxmlformats.org/officeDocument/2006/relationships/image" Target="../media/image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7.wmf"/><Relationship Id="rId1" Type="http://schemas.openxmlformats.org/officeDocument/2006/relationships/image" Target="../media/image3.wmf"/><Relationship Id="rId4" Type="http://schemas.openxmlformats.org/officeDocument/2006/relationships/image" Target="../media/image1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5D18BA9-A81E-4DD2-9DF4-264C92EC3DB7}" type="slidenum">
              <a:rPr lang="en-US"/>
              <a:pPr/>
              <a:t>‹#›</a:t>
            </a:fld>
            <a:endParaRPr lang="en-US"/>
          </a:p>
        </p:txBody>
      </p:sp>
    </p:spTree>
    <p:extLst>
      <p:ext uri="{BB962C8B-B14F-4D97-AF65-F5344CB8AC3E}">
        <p14:creationId xmlns:p14="http://schemas.microsoft.com/office/powerpoint/2010/main" val="431516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4157C8A-0F2D-438E-975A-684E44855232}" type="slidenum">
              <a:rPr lang="en-US"/>
              <a:pPr/>
              <a:t>‹#›</a:t>
            </a:fld>
            <a:endParaRPr lang="en-US"/>
          </a:p>
        </p:txBody>
      </p:sp>
    </p:spTree>
    <p:extLst>
      <p:ext uri="{BB962C8B-B14F-4D97-AF65-F5344CB8AC3E}">
        <p14:creationId xmlns:p14="http://schemas.microsoft.com/office/powerpoint/2010/main" val="1639523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4CAC7C6-6EB1-4EF2-9DF2-808C44F67CED}" type="slidenum">
              <a:rPr lang="en-US"/>
              <a:pPr/>
              <a:t>‹#›</a:t>
            </a:fld>
            <a:endParaRPr lang="en-US"/>
          </a:p>
        </p:txBody>
      </p:sp>
    </p:spTree>
    <p:extLst>
      <p:ext uri="{BB962C8B-B14F-4D97-AF65-F5344CB8AC3E}">
        <p14:creationId xmlns:p14="http://schemas.microsoft.com/office/powerpoint/2010/main" val="328583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2F4D4B8-1EBC-4A86-82DE-9EC99C7F8A9C}" type="slidenum">
              <a:rPr lang="en-US"/>
              <a:pPr/>
              <a:t>‹#›</a:t>
            </a:fld>
            <a:endParaRPr lang="en-US"/>
          </a:p>
        </p:txBody>
      </p:sp>
    </p:spTree>
    <p:extLst>
      <p:ext uri="{BB962C8B-B14F-4D97-AF65-F5344CB8AC3E}">
        <p14:creationId xmlns:p14="http://schemas.microsoft.com/office/powerpoint/2010/main" val="1400066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7A4607D-275A-4F52-AD6C-2A9C989B11EE}" type="slidenum">
              <a:rPr lang="en-US"/>
              <a:pPr/>
              <a:t>‹#›</a:t>
            </a:fld>
            <a:endParaRPr lang="en-US"/>
          </a:p>
        </p:txBody>
      </p:sp>
    </p:spTree>
    <p:extLst>
      <p:ext uri="{BB962C8B-B14F-4D97-AF65-F5344CB8AC3E}">
        <p14:creationId xmlns:p14="http://schemas.microsoft.com/office/powerpoint/2010/main" val="1881334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CA9E551-E652-46E5-AEEF-7827FB705DD7}" type="slidenum">
              <a:rPr lang="en-US"/>
              <a:pPr/>
              <a:t>‹#›</a:t>
            </a:fld>
            <a:endParaRPr lang="en-US"/>
          </a:p>
        </p:txBody>
      </p:sp>
    </p:spTree>
    <p:extLst>
      <p:ext uri="{BB962C8B-B14F-4D97-AF65-F5344CB8AC3E}">
        <p14:creationId xmlns:p14="http://schemas.microsoft.com/office/powerpoint/2010/main" val="584157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F83D9B5-6C75-4ED9-9C0D-748798E9097D}" type="slidenum">
              <a:rPr lang="en-US"/>
              <a:pPr/>
              <a:t>‹#›</a:t>
            </a:fld>
            <a:endParaRPr lang="en-US"/>
          </a:p>
        </p:txBody>
      </p:sp>
    </p:spTree>
    <p:extLst>
      <p:ext uri="{BB962C8B-B14F-4D97-AF65-F5344CB8AC3E}">
        <p14:creationId xmlns:p14="http://schemas.microsoft.com/office/powerpoint/2010/main" val="2960427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EB518EC-6874-4AC0-B35D-8C0178134FDA}" type="slidenum">
              <a:rPr lang="en-US"/>
              <a:pPr/>
              <a:t>‹#›</a:t>
            </a:fld>
            <a:endParaRPr lang="en-US"/>
          </a:p>
        </p:txBody>
      </p:sp>
    </p:spTree>
    <p:extLst>
      <p:ext uri="{BB962C8B-B14F-4D97-AF65-F5344CB8AC3E}">
        <p14:creationId xmlns:p14="http://schemas.microsoft.com/office/powerpoint/2010/main" val="1379355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5CA7DD27-E28C-47E3-8563-9D7815097BDF}" type="slidenum">
              <a:rPr lang="en-US"/>
              <a:pPr/>
              <a:t>‹#›</a:t>
            </a:fld>
            <a:endParaRPr lang="en-US"/>
          </a:p>
        </p:txBody>
      </p:sp>
    </p:spTree>
    <p:extLst>
      <p:ext uri="{BB962C8B-B14F-4D97-AF65-F5344CB8AC3E}">
        <p14:creationId xmlns:p14="http://schemas.microsoft.com/office/powerpoint/2010/main" val="1249598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FCAC7F3-D603-413D-9937-C22348B045AF}" type="slidenum">
              <a:rPr lang="en-US"/>
              <a:pPr/>
              <a:t>‹#›</a:t>
            </a:fld>
            <a:endParaRPr lang="en-US"/>
          </a:p>
        </p:txBody>
      </p:sp>
    </p:spTree>
    <p:extLst>
      <p:ext uri="{BB962C8B-B14F-4D97-AF65-F5344CB8AC3E}">
        <p14:creationId xmlns:p14="http://schemas.microsoft.com/office/powerpoint/2010/main" val="4082942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985FB5F-7054-41F1-8844-124FD41ABEA5}" type="slidenum">
              <a:rPr lang="en-US"/>
              <a:pPr/>
              <a:t>‹#›</a:t>
            </a:fld>
            <a:endParaRPr lang="en-US"/>
          </a:p>
        </p:txBody>
      </p:sp>
    </p:spTree>
    <p:extLst>
      <p:ext uri="{BB962C8B-B14F-4D97-AF65-F5344CB8AC3E}">
        <p14:creationId xmlns:p14="http://schemas.microsoft.com/office/powerpoint/2010/main" val="373537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BEBA2D9A-16AB-4684-AF02-13C4BF6E052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30.bin"/><Relationship Id="rId7"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7.wmf"/><Relationship Id="rId5" Type="http://schemas.openxmlformats.org/officeDocument/2006/relationships/oleObject" Target="../embeddings/oleObject31.bin"/><Relationship Id="rId10" Type="http://schemas.openxmlformats.org/officeDocument/2006/relationships/image" Target="../media/image10.wmf"/><Relationship Id="rId4" Type="http://schemas.openxmlformats.org/officeDocument/2006/relationships/image" Target="../media/image3.wmf"/><Relationship Id="rId9" Type="http://schemas.openxmlformats.org/officeDocument/2006/relationships/oleObject" Target="../embeddings/oleObject33.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6.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8.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6.wmf"/><Relationship Id="rId5" Type="http://schemas.openxmlformats.org/officeDocument/2006/relationships/oleObject" Target="../embeddings/oleObject10.bin"/><Relationship Id="rId4" Type="http://schemas.openxmlformats.org/officeDocument/2006/relationships/image" Target="../media/image3.wmf"/></Relationships>
</file>

<file path=ppt/slides/_rels/slide5.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7.wmf"/><Relationship Id="rId5" Type="http://schemas.openxmlformats.org/officeDocument/2006/relationships/oleObject" Target="../embeddings/oleObject12.bin"/><Relationship Id="rId4" Type="http://schemas.openxmlformats.org/officeDocument/2006/relationships/image" Target="../media/image3.wmf"/></Relationships>
</file>

<file path=ppt/slides/_rels/slide6.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7.wmf"/><Relationship Id="rId5" Type="http://schemas.openxmlformats.org/officeDocument/2006/relationships/oleObject" Target="../embeddings/oleObject15.bin"/><Relationship Id="rId10" Type="http://schemas.openxmlformats.org/officeDocument/2006/relationships/image" Target="../media/image8.wmf"/><Relationship Id="rId4" Type="http://schemas.openxmlformats.org/officeDocument/2006/relationships/image" Target="../media/image3.wmf"/><Relationship Id="rId9" Type="http://schemas.openxmlformats.org/officeDocument/2006/relationships/oleObject" Target="../embeddings/oleObject17.bin"/></Relationships>
</file>

<file path=ppt/slides/_rels/slide7.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7.wmf"/><Relationship Id="rId5" Type="http://schemas.openxmlformats.org/officeDocument/2006/relationships/oleObject" Target="../embeddings/oleObject19.bin"/><Relationship Id="rId10" Type="http://schemas.openxmlformats.org/officeDocument/2006/relationships/image" Target="../media/image8.wmf"/><Relationship Id="rId4" Type="http://schemas.openxmlformats.org/officeDocument/2006/relationships/image" Target="../media/image3.wmf"/><Relationship Id="rId9" Type="http://schemas.openxmlformats.org/officeDocument/2006/relationships/oleObject" Target="../embeddings/oleObject21.bin"/></Relationships>
</file>

<file path=ppt/slides/_rels/slide8.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22.bin"/><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7.wmf"/><Relationship Id="rId5" Type="http://schemas.openxmlformats.org/officeDocument/2006/relationships/oleObject" Target="../embeddings/oleObject23.bin"/><Relationship Id="rId10" Type="http://schemas.openxmlformats.org/officeDocument/2006/relationships/image" Target="../media/image8.wmf"/><Relationship Id="rId4" Type="http://schemas.openxmlformats.org/officeDocument/2006/relationships/image" Target="../media/image3.wmf"/><Relationship Id="rId9" Type="http://schemas.openxmlformats.org/officeDocument/2006/relationships/oleObject" Target="../embeddings/oleObject25.bin"/></Relationships>
</file>

<file path=ppt/slides/_rels/slide9.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26.bin"/><Relationship Id="rId7"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7.wmf"/><Relationship Id="rId5" Type="http://schemas.openxmlformats.org/officeDocument/2006/relationships/oleObject" Target="../embeddings/oleObject27.bin"/><Relationship Id="rId10" Type="http://schemas.openxmlformats.org/officeDocument/2006/relationships/image" Target="../media/image8.wmf"/><Relationship Id="rId4" Type="http://schemas.openxmlformats.org/officeDocument/2006/relationships/image" Target="../media/image3.wmf"/><Relationship Id="rId9" Type="http://schemas.openxmlformats.org/officeDocument/2006/relationships/oleObject" Target="../embeddings/oleObject2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i="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a:solidFill>
                  <a:schemeClr val="bg1"/>
                </a:solidFill>
                <a:latin typeface="Arial" pitchFamily="34" charset="0"/>
                <a:cs typeface="Arial" pitchFamily="34" charset="0"/>
              </a:rPr>
              <a:t>6</a:t>
            </a:r>
            <a:r>
              <a:rPr lang="en-US" dirty="0" smtClean="0">
                <a:solidFill>
                  <a:schemeClr val="bg1"/>
                </a:solidFill>
                <a:latin typeface="Arial" pitchFamily="34" charset="0"/>
                <a:cs typeface="Arial" pitchFamily="34" charset="0"/>
              </a:rPr>
              <a:t>: </a:t>
            </a:r>
            <a:r>
              <a:rPr lang="en-GB" dirty="0">
                <a:solidFill>
                  <a:schemeClr val="bg1"/>
                </a:solidFill>
                <a:latin typeface="Arial" pitchFamily="34" charset="0"/>
                <a:cs typeface="Arial" pitchFamily="34" charset="0"/>
              </a:rPr>
              <a:t>Specification of Regression Variables </a:t>
            </a:r>
          </a:p>
        </p:txBody>
      </p:sp>
      <p:sp>
        <p:nvSpPr>
          <p:cNvPr id="14" name="TextBox 13"/>
          <p:cNvSpPr txBox="1">
            <a:spLocks noChangeArrowheads="1"/>
          </p:cNvSpPr>
          <p:nvPr/>
        </p:nvSpPr>
        <p:spPr bwMode="auto">
          <a:xfrm>
            <a:off x="260350" y="6489700"/>
            <a:ext cx="5445125" cy="35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i="0" dirty="0" smtClean="0">
                <a:solidFill>
                  <a:srgbClr val="000000"/>
                </a:solidFill>
                <a:latin typeface="Arial" pitchFamily="34" charset="0"/>
                <a:ea typeface="Calibri" pitchFamily="34" charset="0"/>
                <a:cs typeface="Arial" pitchFamily="34" charset="0"/>
              </a:rPr>
              <a:t>Christopher Dougherty, 2016. All rights reserved</a:t>
            </a:r>
            <a:r>
              <a:rPr lang="en-GB" sz="1600" i="0" dirty="0" smtClean="0">
                <a:solidFill>
                  <a:srgbClr val="000000"/>
                </a:solidFill>
                <a:latin typeface="+mj-lt"/>
                <a:ea typeface="Calibri" pitchFamily="34" charset="0"/>
                <a:cs typeface="Times New Roman" pitchFamily="18" charset="0"/>
              </a:rPr>
              <a:t>.</a:t>
            </a:r>
            <a:endParaRPr lang="en-GB" sz="1600" i="0" dirty="0" smtClean="0">
              <a:solidFill>
                <a:srgbClr val="000000"/>
              </a:solidFill>
              <a:latin typeface="+mj-lt"/>
            </a:endParaRPr>
          </a:p>
        </p:txBody>
      </p:sp>
    </p:spTree>
    <p:extLst>
      <p:ext uri="{BB962C8B-B14F-4D97-AF65-F5344CB8AC3E}">
        <p14:creationId xmlns:p14="http://schemas.microsoft.com/office/powerpoint/2010/main" val="17667366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101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These are the results in general.  Note that if </a:t>
            </a:r>
            <a:r>
              <a:rPr lang="en-GB" sz="1500" b="1" i="1"/>
              <a:t>X</a:t>
            </a:r>
            <a:r>
              <a:rPr lang="en-GB" sz="1500" b="1" baseline="-25000"/>
              <a:t>2</a:t>
            </a:r>
            <a:r>
              <a:rPr lang="en-GB" sz="1500" b="1"/>
              <a:t> and </a:t>
            </a:r>
            <a:r>
              <a:rPr lang="en-GB" sz="1500" b="1" i="1"/>
              <a:t>X</a:t>
            </a:r>
            <a:r>
              <a:rPr lang="en-GB" sz="1500" b="1" baseline="-25000"/>
              <a:t>3</a:t>
            </a:r>
            <a:r>
              <a:rPr lang="en-GB" sz="1500" b="1"/>
              <a:t> happen to be uncorrelated, there will be no loss of efficiency after all.</a:t>
            </a:r>
            <a:endParaRPr lang="en-GB" sz="1500" b="1">
              <a:latin typeface="Times New Roman" pitchFamily="18" charset="0"/>
            </a:endParaRPr>
          </a:p>
        </p:txBody>
      </p:sp>
      <p:sp>
        <p:nvSpPr>
          <p:cNvPr id="17101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9</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17" name="Rectangle 5"/>
          <p:cNvSpPr>
            <a:spLocks noChangeArrowheads="1"/>
          </p:cNvSpPr>
          <p:nvPr/>
        </p:nvSpPr>
        <p:spPr bwMode="auto">
          <a:xfrm>
            <a:off x="0" y="2671200"/>
            <a:ext cx="9144000" cy="13197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9" name="Rectangle 5"/>
          <p:cNvSpPr>
            <a:spLocks noChangeArrowheads="1"/>
          </p:cNvSpPr>
          <p:nvPr/>
        </p:nvSpPr>
        <p:spPr bwMode="auto">
          <a:xfrm>
            <a:off x="0" y="1299600"/>
            <a:ext cx="9144000" cy="1262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5"/>
          <p:cNvSpPr>
            <a:spLocks noChangeArrowheads="1"/>
          </p:cNvSpPr>
          <p:nvPr/>
        </p:nvSpPr>
        <p:spPr bwMode="auto">
          <a:xfrm>
            <a:off x="0" y="533401"/>
            <a:ext cx="9144000" cy="65722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2" name="Object 5"/>
          <p:cNvGraphicFramePr>
            <a:graphicFrameLocks noChangeAspect="1"/>
          </p:cNvGraphicFramePr>
          <p:nvPr>
            <p:extLst>
              <p:ext uri="{D42A27DB-BD31-4B8C-83A1-F6EECF244321}">
                <p14:modId xmlns:p14="http://schemas.microsoft.com/office/powerpoint/2010/main" val="1565933081"/>
              </p:ext>
            </p:extLst>
          </p:nvPr>
        </p:nvGraphicFramePr>
        <p:xfrm>
          <a:off x="3076575" y="680400"/>
          <a:ext cx="2286000" cy="368300"/>
        </p:xfrm>
        <a:graphic>
          <a:graphicData uri="http://schemas.openxmlformats.org/presentationml/2006/ole">
            <mc:AlternateContent xmlns:mc="http://schemas.openxmlformats.org/markup-compatibility/2006">
              <mc:Choice xmlns:v="urn:schemas-microsoft-com:vml" Requires="v">
                <p:oleObj spid="_x0000_s171117"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575" y="680400"/>
                        <a:ext cx="22860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7"/>
          <p:cNvGraphicFramePr>
            <a:graphicFrameLocks noChangeAspect="1"/>
          </p:cNvGraphicFramePr>
          <p:nvPr>
            <p:extLst>
              <p:ext uri="{D42A27DB-BD31-4B8C-83A1-F6EECF244321}">
                <p14:modId xmlns:p14="http://schemas.microsoft.com/office/powerpoint/2010/main" val="857947692"/>
              </p:ext>
            </p:extLst>
          </p:nvPr>
        </p:nvGraphicFramePr>
        <p:xfrm>
          <a:off x="3089275" y="2007975"/>
          <a:ext cx="3098800" cy="381000"/>
        </p:xfrm>
        <a:graphic>
          <a:graphicData uri="http://schemas.openxmlformats.org/presentationml/2006/ole">
            <mc:AlternateContent xmlns:mc="http://schemas.openxmlformats.org/markup-compatibility/2006">
              <mc:Choice xmlns:v="urn:schemas-microsoft-com:vml" Requires="v">
                <p:oleObj spid="_x0000_s171118" name="Equation" r:id="rId5" imgW="3098520" imgH="380880" progId="Equation.3">
                  <p:embed/>
                </p:oleObj>
              </mc:Choice>
              <mc:Fallback>
                <p:oleObj name="Equation" r:id="rId5" imgW="3098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9275" y="2007975"/>
                        <a:ext cx="3098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311064609"/>
              </p:ext>
            </p:extLst>
          </p:nvPr>
        </p:nvGraphicFramePr>
        <p:xfrm>
          <a:off x="3086100" y="1457325"/>
          <a:ext cx="2755900" cy="431800"/>
        </p:xfrm>
        <a:graphic>
          <a:graphicData uri="http://schemas.openxmlformats.org/presentationml/2006/ole">
            <mc:AlternateContent xmlns:mc="http://schemas.openxmlformats.org/markup-compatibility/2006">
              <mc:Choice xmlns:v="urn:schemas-microsoft-com:vml" Requires="v">
                <p:oleObj spid="_x0000_s171119" name="Equation" r:id="rId7" imgW="2755800" imgH="431640" progId="Equation.DSMT4">
                  <p:embed/>
                </p:oleObj>
              </mc:Choice>
              <mc:Fallback>
                <p:oleObj name="Equation" r:id="rId7" imgW="2755800" imgH="431640" progId="Equation.DSMT4">
                  <p:embed/>
                  <p:pic>
                    <p:nvPicPr>
                      <p:cNvPr id="0" name="Object 6"/>
                      <p:cNvPicPr>
                        <a:picLocks noChangeAspect="1" noChangeArrowheads="1"/>
                      </p:cNvPicPr>
                      <p:nvPr/>
                    </p:nvPicPr>
                    <p:blipFill>
                      <a:blip r:embed="rId8"/>
                      <a:srcRect/>
                      <a:stretch>
                        <a:fillRect/>
                      </a:stretch>
                    </p:blipFill>
                    <p:spPr bwMode="auto">
                      <a:xfrm>
                        <a:off x="3086100" y="1457325"/>
                        <a:ext cx="2755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711716262"/>
              </p:ext>
            </p:extLst>
          </p:nvPr>
        </p:nvGraphicFramePr>
        <p:xfrm>
          <a:off x="2870200" y="2827338"/>
          <a:ext cx="3975100" cy="927100"/>
        </p:xfrm>
        <a:graphic>
          <a:graphicData uri="http://schemas.openxmlformats.org/presentationml/2006/ole">
            <mc:AlternateContent xmlns:mc="http://schemas.openxmlformats.org/markup-compatibility/2006">
              <mc:Choice xmlns:v="urn:schemas-microsoft-com:vml" Requires="v">
                <p:oleObj spid="_x0000_s171120" name="Equation" r:id="rId9" imgW="3974760" imgH="927000" progId="Equation.DSMT4">
                  <p:embed/>
                </p:oleObj>
              </mc:Choice>
              <mc:Fallback>
                <p:oleObj name="Equation" r:id="rId9" imgW="3974760" imgH="927000" progId="Equation.DSMT4">
                  <p:embed/>
                  <p:pic>
                    <p:nvPicPr>
                      <p:cNvPr id="0" name="Object 9"/>
                      <p:cNvPicPr>
                        <a:picLocks noChangeAspect="1" noChangeArrowheads="1"/>
                      </p:cNvPicPr>
                      <p:nvPr/>
                    </p:nvPicPr>
                    <p:blipFill>
                      <a:blip r:embed="rId10"/>
                      <a:srcRect/>
                      <a:stretch>
                        <a:fillRect/>
                      </a:stretch>
                    </p:blipFill>
                    <p:spPr bwMode="auto">
                      <a:xfrm>
                        <a:off x="2870200" y="2827338"/>
                        <a:ext cx="39751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48374"/>
            <a:ext cx="9144000" cy="3625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5" name="Rectangle 7"/>
          <p:cNvSpPr>
            <a:spLocks noChangeArrowheads="1"/>
          </p:cNvSpPr>
          <p:nvPr/>
        </p:nvSpPr>
        <p:spPr bwMode="auto">
          <a:xfrm>
            <a:off x="365125" y="637199"/>
            <a:ext cx="2520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5410" name="Text Box 2"/>
          <p:cNvSpPr txBox="1">
            <a:spLocks noChangeArrowheads="1"/>
          </p:cNvSpPr>
          <p:nvPr/>
        </p:nvSpPr>
        <p:spPr bwMode="auto">
          <a:xfrm>
            <a:off x="301625" y="597600"/>
            <a:ext cx="8532813" cy="3507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MALE</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3,   496) =   33.26</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25.5575266     3  8.51917554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127.041693   496  .256132446           R-squared     =  0.1675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0.1624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.5061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.097249   .0102607     9.48   0.000     .0770893    .1174088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.0414485   .0095424     4.34   0.000     .0227001     .060197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MALE |   .1885338   .0457636     4.12   0.000     .0986193    .2784483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1.017176   .1999318     5.09   0.000     .6243587    1.409994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endParaRPr lang="en-US" sz="1400" b="1" dirty="0">
              <a:latin typeface="Courier New" pitchFamily="49" charset="0"/>
              <a:cs typeface="Courier New" pitchFamily="49" charset="0"/>
            </a:endParaRPr>
          </a:p>
        </p:txBody>
      </p:sp>
      <p:sp>
        <p:nvSpPr>
          <p:cNvPr id="1454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The table shows </a:t>
            </a:r>
            <a:r>
              <a:rPr lang="en-US" sz="1500" b="1" dirty="0"/>
              <a:t>the output from a logarithmic regression of hourly earnings on years of schooling, years of work experience, and a male dummy variable, using </a:t>
            </a:r>
            <a:r>
              <a:rPr lang="en-US" sz="1500" b="1" i="1" dirty="0"/>
              <a:t>EAWE</a:t>
            </a:r>
            <a:r>
              <a:rPr lang="en-US" sz="1500" b="1" dirty="0"/>
              <a:t> Data Set 21.</a:t>
            </a:r>
            <a:endParaRPr lang="en-GB" sz="1500" b="1" dirty="0"/>
          </a:p>
        </p:txBody>
      </p:sp>
      <p:sp>
        <p:nvSpPr>
          <p:cNvPr id="14541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10</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3"/>
            <a:ext cx="9144000" cy="3848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7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Now </a:t>
            </a:r>
            <a:r>
              <a:rPr lang="en-US" sz="1500" b="1" dirty="0" smtClean="0"/>
              <a:t>age has been </a:t>
            </a:r>
            <a:r>
              <a:rPr lang="en-US" sz="1500" b="1" dirty="0"/>
              <a:t>added as an explanatory variable. There is no particular reason to suppose that age is a relevant explanatory variable and its coefficient is small and insignificant. </a:t>
            </a:r>
            <a:endParaRPr lang="en-GB" sz="1500" b="1" dirty="0"/>
          </a:p>
        </p:txBody>
      </p:sp>
      <p:sp>
        <p:nvSpPr>
          <p:cNvPr id="16180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11</a:t>
            </a:r>
            <a:endParaRPr lang="en-US" sz="1000" dirty="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12" name="Rectangle 7"/>
          <p:cNvSpPr>
            <a:spLocks noChangeArrowheads="1"/>
          </p:cNvSpPr>
          <p:nvPr/>
        </p:nvSpPr>
        <p:spPr bwMode="auto">
          <a:xfrm>
            <a:off x="365124" y="637199"/>
            <a:ext cx="29376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1798" name="Rectangle 6"/>
          <p:cNvSpPr>
            <a:spLocks noChangeArrowheads="1"/>
          </p:cNvSpPr>
          <p:nvPr/>
        </p:nvSpPr>
        <p:spPr bwMode="auto">
          <a:xfrm>
            <a:off x="365125" y="3682800"/>
            <a:ext cx="4662488"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4"/>
          <p:cNvSpPr txBox="1">
            <a:spLocks noChangeArrowheads="1"/>
          </p:cNvSpPr>
          <p:nvPr/>
        </p:nvSpPr>
        <p:spPr bwMode="auto">
          <a:xfrm>
            <a:off x="301625" y="597600"/>
            <a:ext cx="8532813" cy="3802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MALE AGE</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4,   495) =   24.94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25.5961696     4  6.39904241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127.00305   495  .256571818           R-squared     =  0.1677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0.1610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.50653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.0985747   .0108227     9.11   0.000     .0773106    .1198389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.0437575   .0112521     3.89   0.000     .0216497    .0658653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MALE |   .1895216   .0458735     4.13   0.000     .0993907    .2796525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AGE |  -.0074013   .0190712    -0.39   0.698    -.0448718    .0300691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1.196229   .5028946     2.38   0.018     .2081574      2.1843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3"/>
            <a:ext cx="9144000" cy="3848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7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Its correlations with </a:t>
            </a:r>
            <a:r>
              <a:rPr lang="en-US" sz="1500" b="1" i="1" dirty="0" smtClean="0"/>
              <a:t>S</a:t>
            </a:r>
            <a:r>
              <a:rPr lang="en-US" sz="1500" b="1" dirty="0" smtClean="0"/>
              <a:t>, </a:t>
            </a:r>
            <a:r>
              <a:rPr lang="en-US" sz="1500" b="1" i="1" dirty="0" smtClean="0"/>
              <a:t>EXP</a:t>
            </a:r>
            <a:r>
              <a:rPr lang="en-US" sz="1500" b="1" dirty="0" smtClean="0"/>
              <a:t>, and </a:t>
            </a:r>
            <a:r>
              <a:rPr lang="en-US" sz="1500" b="1" i="1" dirty="0" smtClean="0"/>
              <a:t>MALE</a:t>
            </a:r>
            <a:r>
              <a:rPr lang="en-US" sz="1500" b="1" dirty="0" smtClean="0"/>
              <a:t> are –0.04, 0.45, and 0.04, respectively. </a:t>
            </a:r>
            <a:endParaRPr lang="en-GB" sz="1500" b="1" dirty="0"/>
          </a:p>
        </p:txBody>
      </p:sp>
      <p:sp>
        <p:nvSpPr>
          <p:cNvPr id="16180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12</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161798" name="Rectangle 6"/>
          <p:cNvSpPr>
            <a:spLocks noChangeArrowheads="1"/>
          </p:cNvSpPr>
          <p:nvPr/>
        </p:nvSpPr>
        <p:spPr bwMode="auto">
          <a:xfrm>
            <a:off x="365125" y="3682800"/>
            <a:ext cx="4662488"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7"/>
          <p:cNvSpPr>
            <a:spLocks noChangeArrowheads="1"/>
          </p:cNvSpPr>
          <p:nvPr/>
        </p:nvSpPr>
        <p:spPr bwMode="auto">
          <a:xfrm>
            <a:off x="365124" y="637199"/>
            <a:ext cx="29376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4"/>
          <p:cNvSpPr txBox="1">
            <a:spLocks noChangeArrowheads="1"/>
          </p:cNvSpPr>
          <p:nvPr/>
        </p:nvSpPr>
        <p:spPr bwMode="auto">
          <a:xfrm>
            <a:off x="301625" y="597600"/>
            <a:ext cx="8532813" cy="38020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MALE AGE</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Source |       SS       </a:t>
            </a:r>
            <a:r>
              <a:rPr lang="en-US" sz="1400" b="1" dirty="0" err="1">
                <a:latin typeface="Courier New" pitchFamily="49" charset="0"/>
                <a:cs typeface="Courier New" pitchFamily="49" charset="0"/>
              </a:rPr>
              <a:t>df</a:t>
            </a:r>
            <a:r>
              <a:rPr lang="en-US" sz="1400" b="1" dirty="0">
                <a:latin typeface="Courier New" pitchFamily="49" charset="0"/>
                <a:cs typeface="Courier New" pitchFamily="49" charset="0"/>
              </a:rPr>
              <a:t>       MS              Number of </a:t>
            </a:r>
            <a:r>
              <a:rPr lang="en-US" sz="1400" b="1" dirty="0" err="1">
                <a:latin typeface="Courier New" pitchFamily="49" charset="0"/>
                <a:cs typeface="Courier New" pitchFamily="49" charset="0"/>
              </a:rPr>
              <a:t>obs</a:t>
            </a:r>
            <a:r>
              <a:rPr lang="en-US" sz="1400" b="1" dirty="0">
                <a:latin typeface="Courier New" pitchFamily="49" charset="0"/>
                <a:cs typeface="Courier New" pitchFamily="49" charset="0"/>
              </a:rPr>
              <a:t> =     500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F(  4,   495) =   24.94</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Model |  25.5961696     4  6.39904241           </a:t>
            </a:r>
            <a:r>
              <a:rPr lang="en-US" sz="1400" b="1" dirty="0" err="1">
                <a:latin typeface="Courier New" pitchFamily="49" charset="0"/>
                <a:cs typeface="Courier New" pitchFamily="49" charset="0"/>
              </a:rPr>
              <a:t>Prob</a:t>
            </a:r>
            <a:r>
              <a:rPr lang="en-US" sz="1400" b="1" dirty="0">
                <a:latin typeface="Courier New" pitchFamily="49" charset="0"/>
                <a:cs typeface="Courier New" pitchFamily="49" charset="0"/>
              </a:rPr>
              <a:t> &gt; F      =  0.0000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Residual |   127.00305   495  .256571818           R-squared     =  0.1677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t>
            </a:r>
            <a:r>
              <a:rPr lang="en-US" sz="1400" b="1" dirty="0" err="1">
                <a:latin typeface="Courier New" pitchFamily="49" charset="0"/>
                <a:cs typeface="Courier New" pitchFamily="49" charset="0"/>
              </a:rPr>
              <a:t>Adj</a:t>
            </a:r>
            <a:r>
              <a:rPr lang="en-US" sz="1400" b="1" dirty="0">
                <a:latin typeface="Courier New" pitchFamily="49" charset="0"/>
                <a:cs typeface="Courier New" pitchFamily="49" charset="0"/>
              </a:rPr>
              <a:t> R-squared =  0.1610</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Total |   152.59922   499   .30581006           Root MSE      =  .50653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.0985747   .0108227     9.11   0.000     .0773106    .1198389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.0437575   .0112521     3.89   0.000     .0216497    .0658653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MALE |   .1895216   .0458735     4.13   0.000     .0993907    .2796525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AGE |  -.0074013   .0190712    -0.39   0.698    -.0448718    .0300691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1.196229   .5028946     2.38   0.018     .2081574      2.1843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1" name="Rectangle 5"/>
          <p:cNvSpPr>
            <a:spLocks noChangeArrowheads="1"/>
          </p:cNvSpPr>
          <p:nvPr/>
        </p:nvSpPr>
        <p:spPr bwMode="auto">
          <a:xfrm>
            <a:off x="3819525" y="476251"/>
            <a:ext cx="5095875" cy="203835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7" name="Rectangle 6"/>
          <p:cNvSpPr>
            <a:spLocks noChangeArrowheads="1"/>
          </p:cNvSpPr>
          <p:nvPr/>
        </p:nvSpPr>
        <p:spPr bwMode="auto">
          <a:xfrm>
            <a:off x="4146550" y="2092125"/>
            <a:ext cx="4662488"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9"/>
          <p:cNvSpPr txBox="1">
            <a:spLocks noChangeArrowheads="1"/>
          </p:cNvSpPr>
          <p:nvPr/>
        </p:nvSpPr>
        <p:spPr bwMode="auto">
          <a:xfrm>
            <a:off x="4029076" y="615951"/>
            <a:ext cx="4838699" cy="1723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r>
              <a:rPr lang="en-US" b="1" dirty="0">
                <a:latin typeface="Courier New" pitchFamily="49" charset="0"/>
              </a:rPr>
              <a:t>. </a:t>
            </a:r>
            <a:r>
              <a:rPr lang="en-GB" b="1" dirty="0">
                <a:latin typeface="Courier New" pitchFamily="49" charset="0"/>
              </a:rPr>
              <a:t>. </a:t>
            </a:r>
            <a:r>
              <a:rPr lang="en-GB" b="1" dirty="0" err="1">
                <a:latin typeface="Courier New" pitchFamily="49" charset="0"/>
              </a:rPr>
              <a:t>cor</a:t>
            </a:r>
            <a:r>
              <a:rPr lang="en-GB" b="1" dirty="0">
                <a:latin typeface="Courier New" pitchFamily="49" charset="0"/>
              </a:rPr>
              <a:t> S EXP MALE AGE</a:t>
            </a:r>
          </a:p>
          <a:p>
            <a:r>
              <a:rPr lang="en-GB" b="1" dirty="0">
                <a:latin typeface="Courier New" pitchFamily="49" charset="0"/>
              </a:rPr>
              <a:t>(</a:t>
            </a:r>
            <a:r>
              <a:rPr lang="en-GB" b="1" dirty="0" err="1">
                <a:latin typeface="Courier New" pitchFamily="49" charset="0"/>
              </a:rPr>
              <a:t>obs</a:t>
            </a:r>
            <a:r>
              <a:rPr lang="en-GB" b="1" dirty="0">
                <a:latin typeface="Courier New" pitchFamily="49" charset="0"/>
              </a:rPr>
              <a:t>=500)</a:t>
            </a:r>
          </a:p>
          <a:p>
            <a:r>
              <a:rPr lang="en-GB" b="1" dirty="0" smtClean="0">
                <a:latin typeface="Courier New" pitchFamily="49" charset="0"/>
              </a:rPr>
              <a:t>       </a:t>
            </a:r>
            <a:r>
              <a:rPr lang="en-GB" b="1" dirty="0">
                <a:latin typeface="Courier New" pitchFamily="49" charset="0"/>
              </a:rPr>
              <a:t>|        S      EXP     MALE      AGE</a:t>
            </a:r>
          </a:p>
          <a:p>
            <a:r>
              <a:rPr lang="en-GB" b="1" dirty="0" smtClean="0">
                <a:latin typeface="Courier New" pitchFamily="49" charset="0"/>
              </a:rPr>
              <a:t>-------+------------------------------------</a:t>
            </a:r>
            <a:endParaRPr lang="en-GB" b="1" dirty="0">
              <a:latin typeface="Courier New" pitchFamily="49" charset="0"/>
            </a:endParaRPr>
          </a:p>
          <a:p>
            <a:r>
              <a:rPr lang="en-GB" b="1" dirty="0" smtClean="0">
                <a:latin typeface="Courier New" pitchFamily="49" charset="0"/>
              </a:rPr>
              <a:t>     </a:t>
            </a:r>
            <a:r>
              <a:rPr lang="en-GB" b="1" dirty="0">
                <a:latin typeface="Courier New" pitchFamily="49" charset="0"/>
              </a:rPr>
              <a:t>S |   1.0000</a:t>
            </a:r>
          </a:p>
          <a:p>
            <a:r>
              <a:rPr lang="en-GB" b="1" dirty="0" smtClean="0">
                <a:latin typeface="Courier New" pitchFamily="49" charset="0"/>
              </a:rPr>
              <a:t>   </a:t>
            </a:r>
            <a:r>
              <a:rPr lang="en-GB" b="1" dirty="0">
                <a:latin typeface="Courier New" pitchFamily="49" charset="0"/>
              </a:rPr>
              <a:t>EXP |  -0.5836   1.0000</a:t>
            </a:r>
          </a:p>
          <a:p>
            <a:r>
              <a:rPr lang="en-GB" b="1" dirty="0" smtClean="0">
                <a:latin typeface="Courier New" pitchFamily="49" charset="0"/>
              </a:rPr>
              <a:t>  </a:t>
            </a:r>
            <a:r>
              <a:rPr lang="en-GB" b="1" dirty="0">
                <a:latin typeface="Courier New" pitchFamily="49" charset="0"/>
              </a:rPr>
              <a:t>MALE |  -0.1453   0.0664   1.0000</a:t>
            </a:r>
          </a:p>
          <a:p>
            <a:r>
              <a:rPr lang="en-GB" b="1" dirty="0" smtClean="0">
                <a:latin typeface="Courier New" pitchFamily="49" charset="0"/>
              </a:rPr>
              <a:t>   </a:t>
            </a:r>
            <a:r>
              <a:rPr lang="en-GB" b="1" dirty="0">
                <a:latin typeface="Courier New" pitchFamily="49" charset="0"/>
              </a:rPr>
              <a:t>AGE |  -0.0362   0.4492   0.0400   </a:t>
            </a:r>
            <a:r>
              <a:rPr lang="en-GB" b="1" dirty="0" smtClean="0">
                <a:latin typeface="Courier New" pitchFamily="49" charset="0"/>
              </a:rPr>
              <a:t>1.0000</a:t>
            </a:r>
            <a:endParaRPr lang="en-GB" b="1" dirty="0">
              <a:latin typeface="Courier New" pitchFamily="49" charset="0"/>
            </a:endParaRPr>
          </a:p>
        </p:txBody>
      </p:sp>
    </p:spTree>
    <p:extLst>
      <p:ext uri="{BB962C8B-B14F-4D97-AF65-F5344CB8AC3E}">
        <p14:creationId xmlns:p14="http://schemas.microsoft.com/office/powerpoint/2010/main" val="20477905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2796272"/>
            <a:ext cx="9144000" cy="2354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7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Its </a:t>
            </a:r>
            <a:r>
              <a:rPr lang="en-US" sz="1500" b="1" dirty="0"/>
              <a:t>inclusion does not cause the coefficients of those variables to be biased and they are little </a:t>
            </a:r>
            <a:r>
              <a:rPr lang="en-US" sz="1500" b="1" dirty="0" smtClean="0"/>
              <a:t>changed.</a:t>
            </a:r>
            <a:r>
              <a:rPr lang="en-US" sz="1500" b="1" dirty="0"/>
              <a:t>	</a:t>
            </a:r>
            <a:endParaRPr lang="en-GB" sz="1500" b="1" dirty="0"/>
          </a:p>
        </p:txBody>
      </p:sp>
      <p:sp>
        <p:nvSpPr>
          <p:cNvPr id="16180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13</a:t>
            </a:r>
            <a:endParaRPr lang="en-US" sz="1000" dirty="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12" name="Rectangle 7"/>
          <p:cNvSpPr>
            <a:spLocks noChangeArrowheads="1"/>
          </p:cNvSpPr>
          <p:nvPr/>
        </p:nvSpPr>
        <p:spPr bwMode="auto">
          <a:xfrm>
            <a:off x="365124" y="2885099"/>
            <a:ext cx="29448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3"/>
          <p:cNvSpPr>
            <a:spLocks noChangeArrowheads="1"/>
          </p:cNvSpPr>
          <p:nvPr/>
        </p:nvSpPr>
        <p:spPr bwMode="auto">
          <a:xfrm>
            <a:off x="1963738" y="3810000"/>
            <a:ext cx="914400" cy="647699"/>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4"/>
          <p:cNvSpPr txBox="1">
            <a:spLocks noChangeArrowheads="1"/>
          </p:cNvSpPr>
          <p:nvPr/>
        </p:nvSpPr>
        <p:spPr bwMode="auto">
          <a:xfrm>
            <a:off x="301625" y="2845500"/>
            <a:ext cx="8532813" cy="22694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MALE AGE</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.0985747   .0108227     9.11   0.000     .0773106    .1198389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.0437575   .0112521     3.89   0.000     .0216497    .0658653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MALE |   .1895216   .0458735     4.13   0.000     .0993907    .2796525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AGE |  -.0074013   .0190712    -0.39   0.698    -.0448718    .0300691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1.196229   .5028946     2.38   0.018     .2081574      2.1843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4" name="Rectangle 5"/>
          <p:cNvSpPr>
            <a:spLocks noChangeArrowheads="1"/>
          </p:cNvSpPr>
          <p:nvPr/>
        </p:nvSpPr>
        <p:spPr bwMode="auto">
          <a:xfrm>
            <a:off x="0" y="548373"/>
            <a:ext cx="9144000" cy="214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7"/>
          <p:cNvSpPr>
            <a:spLocks noChangeArrowheads="1"/>
          </p:cNvSpPr>
          <p:nvPr/>
        </p:nvSpPr>
        <p:spPr bwMode="auto">
          <a:xfrm>
            <a:off x="365125" y="637199"/>
            <a:ext cx="2520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3"/>
          <p:cNvSpPr>
            <a:spLocks noChangeArrowheads="1"/>
          </p:cNvSpPr>
          <p:nvPr/>
        </p:nvSpPr>
        <p:spPr bwMode="auto">
          <a:xfrm>
            <a:off x="1963738" y="1552575"/>
            <a:ext cx="914400" cy="647699"/>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0"/>
            <a:ext cx="8532813" cy="20789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MALE</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.097249   .0102607     9.48   0.000     .0770893    .1174088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.0414485   .0095424     4.34   0.000     .0227001     .060197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MALE |   .1885338   .0457636     4.12   0.000     .0986193    .2784483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1.017176   .1999318     5.09   0.000     .6243587    1.409994</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extLst>
      <p:ext uri="{BB962C8B-B14F-4D97-AF65-F5344CB8AC3E}">
        <p14:creationId xmlns:p14="http://schemas.microsoft.com/office/powerpoint/2010/main" val="20911217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2796272"/>
            <a:ext cx="9144000" cy="2354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7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The </a:t>
            </a:r>
            <a:r>
              <a:rPr lang="en-US" sz="1500" b="1" dirty="0"/>
              <a:t>effect on the standard errors of the coefficients of </a:t>
            </a:r>
            <a:r>
              <a:rPr lang="en-US" sz="1500" b="1" i="1" dirty="0"/>
              <a:t>S</a:t>
            </a:r>
            <a:r>
              <a:rPr lang="en-US" sz="1500" b="1" dirty="0"/>
              <a:t> and </a:t>
            </a:r>
            <a:r>
              <a:rPr lang="en-US" sz="1500" b="1" i="1" dirty="0"/>
              <a:t>MALE</a:t>
            </a:r>
            <a:r>
              <a:rPr lang="en-US" sz="1500" b="1" dirty="0"/>
              <a:t> are likewise negligible, as would be expected, given their very low correlations with </a:t>
            </a:r>
            <a:r>
              <a:rPr lang="en-US" sz="1500" b="1" i="1" dirty="0"/>
              <a:t>AGE</a:t>
            </a:r>
            <a:r>
              <a:rPr lang="en-US" sz="1500" b="1" dirty="0"/>
              <a:t>. 	</a:t>
            </a:r>
            <a:endParaRPr lang="en-GB" sz="1500" b="1" dirty="0"/>
          </a:p>
        </p:txBody>
      </p:sp>
      <p:sp>
        <p:nvSpPr>
          <p:cNvPr id="16180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14</a:t>
            </a:r>
            <a:endParaRPr lang="en-US" sz="1000" dirty="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12" name="Rectangle 7"/>
          <p:cNvSpPr>
            <a:spLocks noChangeArrowheads="1"/>
          </p:cNvSpPr>
          <p:nvPr/>
        </p:nvSpPr>
        <p:spPr bwMode="auto">
          <a:xfrm>
            <a:off x="363600" y="2885099"/>
            <a:ext cx="29448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3"/>
          <p:cNvSpPr>
            <a:spLocks noChangeArrowheads="1"/>
          </p:cNvSpPr>
          <p:nvPr/>
        </p:nvSpPr>
        <p:spPr bwMode="auto">
          <a:xfrm>
            <a:off x="3135313" y="3810000"/>
            <a:ext cx="914400" cy="647699"/>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4"/>
          <p:cNvSpPr txBox="1">
            <a:spLocks noChangeArrowheads="1"/>
          </p:cNvSpPr>
          <p:nvPr/>
        </p:nvSpPr>
        <p:spPr bwMode="auto">
          <a:xfrm>
            <a:off x="301625" y="2845500"/>
            <a:ext cx="8532813" cy="22694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MALE AGE</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.0985747   .0108227     9.11   0.000     .0773106    .1198389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.0437575   .0112521     3.89   0.000     .0216497    .0658653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MALE |   .1895216   .0458735     4.13   0.000     .0993907    .2796525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AGE |  -.0074013   .0190712    -0.39   0.698    -.0448718    .0300691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1.196229   .5028946     2.38   0.018     .2081574      2.1843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4" name="Rectangle 5"/>
          <p:cNvSpPr>
            <a:spLocks noChangeArrowheads="1"/>
          </p:cNvSpPr>
          <p:nvPr/>
        </p:nvSpPr>
        <p:spPr bwMode="auto">
          <a:xfrm>
            <a:off x="0" y="548373"/>
            <a:ext cx="9144000" cy="214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7"/>
          <p:cNvSpPr>
            <a:spLocks noChangeArrowheads="1"/>
          </p:cNvSpPr>
          <p:nvPr/>
        </p:nvSpPr>
        <p:spPr bwMode="auto">
          <a:xfrm>
            <a:off x="365125" y="637199"/>
            <a:ext cx="2520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3"/>
          <p:cNvSpPr>
            <a:spLocks noChangeArrowheads="1"/>
          </p:cNvSpPr>
          <p:nvPr/>
        </p:nvSpPr>
        <p:spPr bwMode="auto">
          <a:xfrm>
            <a:off x="3135313" y="1552575"/>
            <a:ext cx="914400" cy="647699"/>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0"/>
            <a:ext cx="8532813" cy="20789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MALE</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.097249   .0102607     9.48   0.000     .0770893    .1174088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.0414485   .0095424     4.34   0.000     .0227001     .060197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MALE |   .1885338   .0457636     4.12   0.000     .0986193    .2784483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1.017176   .1999318     5.09   0.000     .6243587    1.409994</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extLst>
      <p:ext uri="{BB962C8B-B14F-4D97-AF65-F5344CB8AC3E}">
        <p14:creationId xmlns:p14="http://schemas.microsoft.com/office/powerpoint/2010/main" val="32162204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2796272"/>
            <a:ext cx="9144000" cy="23544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7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smtClean="0"/>
              <a:t>However</a:t>
            </a:r>
            <a:r>
              <a:rPr lang="en-US" sz="1500" b="1" dirty="0"/>
              <a:t>, the correlation of </a:t>
            </a:r>
            <a:r>
              <a:rPr lang="en-US" sz="1500" b="1" i="1" dirty="0"/>
              <a:t>EXP</a:t>
            </a:r>
            <a:r>
              <a:rPr lang="en-US" sz="1500" b="1" dirty="0"/>
              <a:t> with </a:t>
            </a:r>
            <a:r>
              <a:rPr lang="en-US" sz="1500" b="1" i="1" dirty="0"/>
              <a:t>AGE</a:t>
            </a:r>
            <a:r>
              <a:rPr lang="en-US" sz="1500" b="1" dirty="0"/>
              <a:t> is large enough to cause a substantial increase in its standard error, reflecting a loss of efficiency. Both point estimates of the coefficient of </a:t>
            </a:r>
            <a:r>
              <a:rPr lang="en-US" sz="1500" b="1" i="1" dirty="0"/>
              <a:t>EXP</a:t>
            </a:r>
            <a:r>
              <a:rPr lang="en-US" sz="1500" b="1" dirty="0"/>
              <a:t> will be unbiased, but that in </a:t>
            </a:r>
            <a:r>
              <a:rPr lang="en-US" sz="1500" b="1" dirty="0" smtClean="0"/>
              <a:t>the first regression </a:t>
            </a:r>
            <a:r>
              <a:rPr lang="en-US" sz="1500" b="1" dirty="0"/>
              <a:t>will tend to be closer to the true value.	</a:t>
            </a:r>
            <a:endParaRPr lang="en-GB" sz="1500" b="1" dirty="0"/>
          </a:p>
        </p:txBody>
      </p:sp>
      <p:sp>
        <p:nvSpPr>
          <p:cNvPr id="16180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15</a:t>
            </a:r>
            <a:endParaRPr lang="en-US" sz="1000" dirty="0">
              <a:solidFill>
                <a:srgbClr val="3366FF"/>
              </a:solidFill>
              <a:latin typeface="Arial"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22" name="Rectangle 3"/>
          <p:cNvSpPr>
            <a:spLocks noChangeArrowheads="1"/>
          </p:cNvSpPr>
          <p:nvPr/>
        </p:nvSpPr>
        <p:spPr bwMode="auto">
          <a:xfrm>
            <a:off x="3135313" y="3810000"/>
            <a:ext cx="914400" cy="647699"/>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7"/>
          <p:cNvSpPr>
            <a:spLocks noChangeArrowheads="1"/>
          </p:cNvSpPr>
          <p:nvPr/>
        </p:nvSpPr>
        <p:spPr bwMode="auto">
          <a:xfrm>
            <a:off x="363600" y="2885099"/>
            <a:ext cx="29448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4"/>
          <p:cNvSpPr txBox="1">
            <a:spLocks noChangeArrowheads="1"/>
          </p:cNvSpPr>
          <p:nvPr/>
        </p:nvSpPr>
        <p:spPr bwMode="auto">
          <a:xfrm>
            <a:off x="301625" y="2845500"/>
            <a:ext cx="8532813" cy="22694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MALE AGE</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.0985747   .0108227     9.11   0.000     .0773106    .1198389</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.0437575   .0112521     3.89   0.000     .0216497    .0658653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MALE |   .1895216   .0458735     4.13   0.000     .0993907    .2796525</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AGE |  -.0074013   .0190712    -0.39   0.698    -.0448718    .0300691</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1.196229   .5028946     2.38   0.018     .2081574      2.1843</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4" name="Rectangle 5"/>
          <p:cNvSpPr>
            <a:spLocks noChangeArrowheads="1"/>
          </p:cNvSpPr>
          <p:nvPr/>
        </p:nvSpPr>
        <p:spPr bwMode="auto">
          <a:xfrm>
            <a:off x="0" y="548373"/>
            <a:ext cx="9144000" cy="214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7"/>
          <p:cNvSpPr>
            <a:spLocks noChangeArrowheads="1"/>
          </p:cNvSpPr>
          <p:nvPr/>
        </p:nvSpPr>
        <p:spPr bwMode="auto">
          <a:xfrm>
            <a:off x="365125" y="637199"/>
            <a:ext cx="25200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3"/>
          <p:cNvSpPr>
            <a:spLocks noChangeArrowheads="1"/>
          </p:cNvSpPr>
          <p:nvPr/>
        </p:nvSpPr>
        <p:spPr bwMode="auto">
          <a:xfrm>
            <a:off x="3135313" y="1552575"/>
            <a:ext cx="914400" cy="647699"/>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0"/>
            <a:ext cx="8532813" cy="20789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US" sz="1400" b="1" dirty="0" smtClean="0">
                <a:latin typeface="Courier New" pitchFamily="49" charset="0"/>
                <a:cs typeface="Courier New" pitchFamily="49" charset="0"/>
              </a:rPr>
              <a:t>. </a:t>
            </a:r>
            <a:r>
              <a:rPr lang="en-US" sz="1400" b="1" dirty="0" err="1">
                <a:latin typeface="Courier New" pitchFamily="49" charset="0"/>
                <a:cs typeface="Courier New" pitchFamily="49" charset="0"/>
              </a:rPr>
              <a:t>reg</a:t>
            </a:r>
            <a:r>
              <a:rPr lang="en-US" sz="1400" b="1" dirty="0">
                <a:latin typeface="Courier New" pitchFamily="49" charset="0"/>
                <a:cs typeface="Courier New" pitchFamily="49" charset="0"/>
              </a:rPr>
              <a:t> LGEARN S EXP MALE</a:t>
            </a:r>
            <a:endParaRPr lang="en-GB" sz="1400" b="1" dirty="0">
              <a:latin typeface="Courier New" pitchFamily="49" charset="0"/>
              <a:cs typeface="Courier New" pitchFamily="49" charset="0"/>
            </a:endParaRPr>
          </a:p>
          <a:p>
            <a:pPr>
              <a:spcBef>
                <a:spcPts val="600"/>
              </a:spcBef>
            </a:pPr>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    </a:t>
            </a:r>
            <a:r>
              <a:rPr lang="en-US" sz="1400" b="1" dirty="0">
                <a:latin typeface="Courier New" pitchFamily="49" charset="0"/>
                <a:cs typeface="Courier New" pitchFamily="49" charset="0"/>
              </a:rPr>
              <a:t>LGEARN |      </a:t>
            </a:r>
            <a:r>
              <a:rPr lang="en-US" sz="1400" b="1" dirty="0" err="1">
                <a:latin typeface="Courier New" pitchFamily="49" charset="0"/>
                <a:cs typeface="Courier New" pitchFamily="49" charset="0"/>
              </a:rPr>
              <a:t>Coef</a:t>
            </a:r>
            <a:r>
              <a:rPr lang="en-US" sz="1400" b="1" dirty="0">
                <a:latin typeface="Courier New" pitchFamily="49" charset="0"/>
                <a:cs typeface="Courier New" pitchFamily="49" charset="0"/>
              </a:rPr>
              <a:t>.   Std. Err.      t    P&gt;|t|     [95% Conf. Interval]</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S |    .097249   .0102607     9.48   0.000     .0770893    .1174088</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EXP |   .0414485   .0095424     4.34   0.000     .0227001     .060197</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MALE |   .1885338   .0457636     4.12   0.000     .0986193    .2784483</a:t>
            </a:r>
            <a:endParaRPr lang="en-GB" sz="1400" b="1" dirty="0">
              <a:latin typeface="Courier New" pitchFamily="49" charset="0"/>
              <a:cs typeface="Courier New" pitchFamily="49" charset="0"/>
            </a:endParaRPr>
          </a:p>
          <a:p>
            <a:r>
              <a:rPr lang="en-US" sz="1400" b="1" dirty="0">
                <a:latin typeface="Courier New" pitchFamily="49" charset="0"/>
                <a:cs typeface="Courier New" pitchFamily="49" charset="0"/>
              </a:rPr>
              <a:t>     _cons |   1.017176   .1999318     5.09   0.000     .6243587    1.409994</a:t>
            </a:r>
            <a:endParaRPr lang="en-GB" sz="1400" b="1" dirty="0">
              <a:latin typeface="Courier New" pitchFamily="49" charset="0"/>
              <a:cs typeface="Courier New" pitchFamily="49" charset="0"/>
            </a:endParaRPr>
          </a:p>
          <a:p>
            <a:r>
              <a:rPr lang="en-US"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extLst>
      <p:ext uri="{BB962C8B-B14F-4D97-AF65-F5344CB8AC3E}">
        <p14:creationId xmlns:p14="http://schemas.microsoft.com/office/powerpoint/2010/main" val="35541877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5" name="Text Box 11"/>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6.3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6" name="Text Box 12"/>
          <p:cNvSpPr txBox="1">
            <a:spLocks noChangeArrowheads="1"/>
          </p:cNvSpPr>
          <p:nvPr/>
        </p:nvSpPr>
        <p:spPr bwMode="auto">
          <a:xfrm>
            <a:off x="8229600" y="6553200"/>
            <a:ext cx="83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2016.05.04</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8985"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168986" name="Text Box 2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this sequence we will investigate the consequences of including an irrelevant variable in a regression model.</a:t>
            </a:r>
            <a:endParaRPr lang="en-GB" sz="1500" b="1" dirty="0">
              <a:latin typeface="Times New Roman" pitchFamily="18" charset="0"/>
            </a:endParaRPr>
          </a:p>
        </p:txBody>
      </p:sp>
      <p:sp>
        <p:nvSpPr>
          <p:cNvPr id="168987" name="Text Box 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a:t>
            </a:r>
          </a:p>
        </p:txBody>
      </p:sp>
      <p:sp>
        <p:nvSpPr>
          <p:cNvPr id="26" name="Rectangle 5"/>
          <p:cNvSpPr>
            <a:spLocks noChangeArrowheads="1"/>
          </p:cNvSpPr>
          <p:nvPr/>
        </p:nvSpPr>
        <p:spPr bwMode="auto">
          <a:xfrm>
            <a:off x="431999" y="847725"/>
            <a:ext cx="8280000" cy="4248149"/>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7" name="Rectangle 26"/>
          <p:cNvSpPr/>
          <p:nvPr/>
        </p:nvSpPr>
        <p:spPr>
          <a:xfrm>
            <a:off x="475200" y="1389600"/>
            <a:ext cx="8193600" cy="10488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Line 8"/>
          <p:cNvSpPr>
            <a:spLocks noChangeShapeType="1"/>
          </p:cNvSpPr>
          <p:nvPr/>
        </p:nvSpPr>
        <p:spPr bwMode="auto">
          <a:xfrm>
            <a:off x="2819400" y="1905000"/>
            <a:ext cx="58716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10"/>
          <p:cNvSpPr txBox="1">
            <a:spLocks noChangeArrowheads="1"/>
          </p:cNvSpPr>
          <p:nvPr/>
        </p:nvSpPr>
        <p:spPr bwMode="auto">
          <a:xfrm>
            <a:off x="4830763" y="1504950"/>
            <a:ext cx="19812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dirty="0" smtClean="0"/>
              <a:t>True model</a:t>
            </a:r>
            <a:endParaRPr lang="en-US" sz="1800" b="1" i="0" dirty="0"/>
          </a:p>
        </p:txBody>
      </p:sp>
      <p:graphicFrame>
        <p:nvGraphicFramePr>
          <p:cNvPr id="30" name="Object 13"/>
          <p:cNvGraphicFramePr>
            <a:graphicFrameLocks noChangeAspect="1"/>
          </p:cNvGraphicFramePr>
          <p:nvPr>
            <p:extLst>
              <p:ext uri="{D42A27DB-BD31-4B8C-83A1-F6EECF244321}">
                <p14:modId xmlns:p14="http://schemas.microsoft.com/office/powerpoint/2010/main" val="434667519"/>
              </p:ext>
            </p:extLst>
          </p:nvPr>
        </p:nvGraphicFramePr>
        <p:xfrm>
          <a:off x="5581650" y="2003425"/>
          <a:ext cx="2926044" cy="342792"/>
        </p:xfrm>
        <a:graphic>
          <a:graphicData uri="http://schemas.openxmlformats.org/presentationml/2006/ole">
            <mc:AlternateContent xmlns:mc="http://schemas.openxmlformats.org/markup-compatibility/2006">
              <mc:Choice xmlns:v="urn:schemas-microsoft-com:vml" Requires="v">
                <p:oleObj spid="_x0000_s169090" name="Equation" r:id="rId3" imgW="3251160" imgH="380880" progId="Equation.3">
                  <p:embed/>
                </p:oleObj>
              </mc:Choice>
              <mc:Fallback>
                <p:oleObj name="Equation" r:id="rId3" imgW="32511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1650" y="2003425"/>
                        <a:ext cx="2926044" cy="3427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4"/>
          <p:cNvGraphicFramePr>
            <a:graphicFrameLocks noChangeAspect="1"/>
          </p:cNvGraphicFramePr>
          <p:nvPr>
            <p:extLst>
              <p:ext uri="{D42A27DB-BD31-4B8C-83A1-F6EECF244321}">
                <p14:modId xmlns:p14="http://schemas.microsoft.com/office/powerpoint/2010/main" val="3114808858"/>
              </p:ext>
            </p:extLst>
          </p:nvPr>
        </p:nvGraphicFramePr>
        <p:xfrm>
          <a:off x="3086100" y="2005200"/>
          <a:ext cx="2057400" cy="331452"/>
        </p:xfrm>
        <a:graphic>
          <a:graphicData uri="http://schemas.openxmlformats.org/presentationml/2006/ole">
            <mc:AlternateContent xmlns:mc="http://schemas.openxmlformats.org/markup-compatibility/2006">
              <mc:Choice xmlns:v="urn:schemas-microsoft-com:vml" Requires="v">
                <p:oleObj spid="_x0000_s169091" name="Equation" r:id="rId5" imgW="2286000" imgH="368280" progId="Equation.3">
                  <p:embed/>
                </p:oleObj>
              </mc:Choice>
              <mc:Fallback>
                <p:oleObj name="Equation" r:id="rId5" imgW="228600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6100" y="2005200"/>
                        <a:ext cx="2057400" cy="3314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0"/>
          <p:cNvSpPr txBox="1">
            <a:spLocks noChangeArrowheads="1"/>
          </p:cNvSpPr>
          <p:nvPr/>
        </p:nvSpPr>
        <p:spPr bwMode="auto">
          <a:xfrm>
            <a:off x="3095625" y="2743200"/>
            <a:ext cx="25908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en-US" sz="1600" b="1" i="0" dirty="0"/>
              <a:t>Correct specification,</a:t>
            </a:r>
          </a:p>
          <a:p>
            <a:r>
              <a:rPr lang="en-US" sz="1600" b="1" i="0" dirty="0"/>
              <a:t>no problems</a:t>
            </a:r>
          </a:p>
        </p:txBody>
      </p:sp>
      <p:sp>
        <p:nvSpPr>
          <p:cNvPr id="33" name="Text Box 21"/>
          <p:cNvSpPr txBox="1">
            <a:spLocks noChangeArrowheads="1"/>
          </p:cNvSpPr>
          <p:nvPr/>
        </p:nvSpPr>
        <p:spPr bwMode="auto">
          <a:xfrm>
            <a:off x="5695950" y="4038600"/>
            <a:ext cx="244792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r>
              <a:rPr lang="en-US" sz="1600" b="1" i="0" dirty="0"/>
              <a:t>Correct specification,</a:t>
            </a:r>
          </a:p>
          <a:p>
            <a:r>
              <a:rPr lang="en-US" sz="1600" b="1" i="0" dirty="0"/>
              <a:t>no problems</a:t>
            </a:r>
          </a:p>
        </p:txBody>
      </p:sp>
      <p:sp>
        <p:nvSpPr>
          <p:cNvPr id="36" name="Rectangle 35"/>
          <p:cNvSpPr/>
          <p:nvPr/>
        </p:nvSpPr>
        <p:spPr>
          <a:xfrm>
            <a:off x="475200" y="892800"/>
            <a:ext cx="8193600" cy="496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 Box 5"/>
          <p:cNvSpPr txBox="1">
            <a:spLocks noChangeArrowheads="1"/>
          </p:cNvSpPr>
          <p:nvPr/>
        </p:nvSpPr>
        <p:spPr bwMode="auto">
          <a:xfrm>
            <a:off x="2054225" y="990600"/>
            <a:ext cx="534352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dirty="0"/>
              <a:t>Consequences of variable misspecification</a:t>
            </a:r>
          </a:p>
        </p:txBody>
      </p:sp>
      <p:sp>
        <p:nvSpPr>
          <p:cNvPr id="38" name="Line 3"/>
          <p:cNvSpPr>
            <a:spLocks noChangeShapeType="1"/>
          </p:cNvSpPr>
          <p:nvPr/>
        </p:nvSpPr>
        <p:spPr bwMode="auto">
          <a:xfrm>
            <a:off x="453600" y="1390650"/>
            <a:ext cx="8236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38"/>
          <p:cNvSpPr/>
          <p:nvPr/>
        </p:nvSpPr>
        <p:spPr>
          <a:xfrm>
            <a:off x="475200" y="2437200"/>
            <a:ext cx="2353725" cy="26172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Text Box 12"/>
          <p:cNvSpPr txBox="1">
            <a:spLocks noChangeArrowheads="1"/>
          </p:cNvSpPr>
          <p:nvPr/>
        </p:nvSpPr>
        <p:spPr bwMode="auto">
          <a:xfrm rot="10800000">
            <a:off x="592852" y="2659063"/>
            <a:ext cx="246221" cy="159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0" tIns="0" rIns="0" bIns="0">
            <a:spAutoFit/>
          </a:bodyPr>
          <a:lstStyle/>
          <a:p>
            <a:pPr>
              <a:spcBef>
                <a:spcPct val="50000"/>
              </a:spcBef>
            </a:pPr>
            <a:r>
              <a:rPr lang="en-US" sz="1600" b="1" i="0" dirty="0" smtClean="0"/>
              <a:t>Fitted model</a:t>
            </a:r>
            <a:endParaRPr lang="en-US" sz="1600" b="1" i="0" dirty="0"/>
          </a:p>
        </p:txBody>
      </p:sp>
      <p:sp>
        <p:nvSpPr>
          <p:cNvPr id="43" name="Line 4"/>
          <p:cNvSpPr>
            <a:spLocks noChangeShapeType="1"/>
          </p:cNvSpPr>
          <p:nvPr/>
        </p:nvSpPr>
        <p:spPr bwMode="auto">
          <a:xfrm>
            <a:off x="453600" y="2438400"/>
            <a:ext cx="8236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Line 9"/>
          <p:cNvSpPr>
            <a:spLocks noChangeShapeType="1"/>
          </p:cNvSpPr>
          <p:nvPr/>
        </p:nvSpPr>
        <p:spPr bwMode="auto">
          <a:xfrm>
            <a:off x="990600" y="2437200"/>
            <a:ext cx="0" cy="2638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22"/>
          <p:cNvSpPr>
            <a:spLocks noChangeArrowheads="1"/>
          </p:cNvSpPr>
          <p:nvPr/>
        </p:nvSpPr>
        <p:spPr bwMode="auto">
          <a:xfrm>
            <a:off x="2818800" y="3657600"/>
            <a:ext cx="2592000" cy="1396800"/>
          </a:xfrm>
          <a:prstGeom prst="rect">
            <a:avLst/>
          </a:prstGeom>
          <a:solidFill>
            <a:srgbClr val="EAEAEA"/>
          </a:solidFill>
          <a:ln w="9525">
            <a:noFill/>
            <a:miter lim="800000"/>
            <a:headEnd/>
            <a:tailEnd/>
          </a:ln>
          <a:effectLst/>
        </p:spPr>
        <p:txBody>
          <a:bodyPr wrap="none" anchor="ctr"/>
          <a:lstStyle/>
          <a:p>
            <a:endParaRPr lang="en-GB"/>
          </a:p>
        </p:txBody>
      </p:sp>
      <p:sp>
        <p:nvSpPr>
          <p:cNvPr id="47" name="Line 7"/>
          <p:cNvSpPr>
            <a:spLocks noChangeShapeType="1"/>
          </p:cNvSpPr>
          <p:nvPr/>
        </p:nvSpPr>
        <p:spPr bwMode="auto">
          <a:xfrm>
            <a:off x="2819400" y="1389600"/>
            <a:ext cx="0" cy="36864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6"/>
          <p:cNvSpPr>
            <a:spLocks noChangeShapeType="1"/>
          </p:cNvSpPr>
          <p:nvPr/>
        </p:nvSpPr>
        <p:spPr bwMode="auto">
          <a:xfrm>
            <a:off x="990600" y="3657600"/>
            <a:ext cx="77004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11"/>
          <p:cNvSpPr>
            <a:spLocks noChangeShapeType="1"/>
          </p:cNvSpPr>
          <p:nvPr/>
        </p:nvSpPr>
        <p:spPr bwMode="auto">
          <a:xfrm>
            <a:off x="5410200" y="1904400"/>
            <a:ext cx="0" cy="31716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436865726"/>
              </p:ext>
            </p:extLst>
          </p:nvPr>
        </p:nvGraphicFramePr>
        <p:xfrm>
          <a:off x="1101725" y="2865438"/>
          <a:ext cx="1611313" cy="388937"/>
        </p:xfrm>
        <a:graphic>
          <a:graphicData uri="http://schemas.openxmlformats.org/presentationml/2006/ole">
            <mc:AlternateContent xmlns:mc="http://schemas.openxmlformats.org/markup-compatibility/2006">
              <mc:Choice xmlns:v="urn:schemas-microsoft-com:vml" Requires="v">
                <p:oleObj spid="_x0000_s169092" name="Equation" r:id="rId7" imgW="1790640" imgH="431640" progId="Equation.DSMT4">
                  <p:embed/>
                </p:oleObj>
              </mc:Choice>
              <mc:Fallback>
                <p:oleObj name="Equation" r:id="rId7" imgW="1790640" imgH="431640" progId="Equation.DSMT4">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1725" y="2865438"/>
                        <a:ext cx="1611313" cy="388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66377011"/>
              </p:ext>
            </p:extLst>
          </p:nvPr>
        </p:nvGraphicFramePr>
        <p:xfrm>
          <a:off x="1101725" y="3794125"/>
          <a:ext cx="1611313" cy="857250"/>
        </p:xfrm>
        <a:graphic>
          <a:graphicData uri="http://schemas.openxmlformats.org/presentationml/2006/ole">
            <mc:AlternateContent xmlns:mc="http://schemas.openxmlformats.org/markup-compatibility/2006">
              <mc:Choice xmlns:v="urn:schemas-microsoft-com:vml" Requires="v">
                <p:oleObj spid="_x0000_s169093" name="Equation" r:id="rId9" imgW="1790640" imgH="952200" progId="Equation.DSMT4">
                  <p:embed/>
                </p:oleObj>
              </mc:Choice>
              <mc:Fallback>
                <p:oleObj name="Equation" r:id="rId9" imgW="1790640" imgH="952200" progId="Equation.DSMT4">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01725" y="3794125"/>
                        <a:ext cx="1611313"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23"/>
          <p:cNvSpPr txBox="1">
            <a:spLocks noChangeArrowheads="1"/>
          </p:cNvSpPr>
          <p:nvPr/>
        </p:nvSpPr>
        <p:spPr bwMode="auto">
          <a:xfrm>
            <a:off x="5715000" y="2619375"/>
            <a:ext cx="27432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r>
              <a:rPr lang="en-US" sz="1600" b="1" i="0" dirty="0"/>
              <a:t>Coefficients are biased (in general).  </a:t>
            </a:r>
            <a:r>
              <a:rPr lang="en-US" sz="1600" b="1" i="0" dirty="0" smtClean="0"/>
              <a:t>Standard errors</a:t>
            </a:r>
          </a:p>
          <a:p>
            <a:r>
              <a:rPr lang="en-US" sz="1600" b="1" i="0" dirty="0" smtClean="0"/>
              <a:t>are invalid (in general).</a:t>
            </a:r>
            <a:endParaRPr lang="en-US" sz="1600" b="1" i="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5"/>
          <p:cNvSpPr>
            <a:spLocks noChangeArrowheads="1"/>
          </p:cNvSpPr>
          <p:nvPr/>
        </p:nvSpPr>
        <p:spPr bwMode="auto">
          <a:xfrm>
            <a:off x="431999" y="847725"/>
            <a:ext cx="8280000" cy="4248149"/>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3320" name="Text Box 2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effects are different from those of omitted variable misspecification.  In this case the coefficients in general remain unbiased, but they are inefficient.  The standard errors remain valid, but are needlessly large.</a:t>
            </a:r>
            <a:endParaRPr lang="en-GB" sz="1500" b="1">
              <a:latin typeface="Times New Roman" pitchFamily="18" charset="0"/>
            </a:endParaRPr>
          </a:p>
        </p:txBody>
      </p:sp>
      <p:sp>
        <p:nvSpPr>
          <p:cNvPr id="183322" name="Text Box 2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a:t>
            </a:r>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29" name="Rectangle 28"/>
          <p:cNvSpPr/>
          <p:nvPr/>
        </p:nvSpPr>
        <p:spPr>
          <a:xfrm>
            <a:off x="475200" y="1389600"/>
            <a:ext cx="8193600" cy="10488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Line 8"/>
          <p:cNvSpPr>
            <a:spLocks noChangeShapeType="1"/>
          </p:cNvSpPr>
          <p:nvPr/>
        </p:nvSpPr>
        <p:spPr bwMode="auto">
          <a:xfrm>
            <a:off x="2819400" y="1905000"/>
            <a:ext cx="58716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10"/>
          <p:cNvSpPr txBox="1">
            <a:spLocks noChangeArrowheads="1"/>
          </p:cNvSpPr>
          <p:nvPr/>
        </p:nvSpPr>
        <p:spPr bwMode="auto">
          <a:xfrm>
            <a:off x="4830763" y="1504950"/>
            <a:ext cx="19812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dirty="0" smtClean="0"/>
              <a:t>True model</a:t>
            </a:r>
            <a:endParaRPr lang="en-US" sz="1800" b="1" i="0" dirty="0"/>
          </a:p>
        </p:txBody>
      </p:sp>
      <p:graphicFrame>
        <p:nvGraphicFramePr>
          <p:cNvPr id="32" name="Object 13"/>
          <p:cNvGraphicFramePr>
            <a:graphicFrameLocks noChangeAspect="1"/>
          </p:cNvGraphicFramePr>
          <p:nvPr>
            <p:extLst>
              <p:ext uri="{D42A27DB-BD31-4B8C-83A1-F6EECF244321}">
                <p14:modId xmlns:p14="http://schemas.microsoft.com/office/powerpoint/2010/main" val="3796844607"/>
              </p:ext>
            </p:extLst>
          </p:nvPr>
        </p:nvGraphicFramePr>
        <p:xfrm>
          <a:off x="5581650" y="2003425"/>
          <a:ext cx="2926044" cy="342792"/>
        </p:xfrm>
        <a:graphic>
          <a:graphicData uri="http://schemas.openxmlformats.org/presentationml/2006/ole">
            <mc:AlternateContent xmlns:mc="http://schemas.openxmlformats.org/markup-compatibility/2006">
              <mc:Choice xmlns:v="urn:schemas-microsoft-com:vml" Requires="v">
                <p:oleObj spid="_x0000_s183405" name="Equation" r:id="rId3" imgW="3251160" imgH="380880" progId="Equation.3">
                  <p:embed/>
                </p:oleObj>
              </mc:Choice>
              <mc:Fallback>
                <p:oleObj name="Equation" r:id="rId3" imgW="32511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1650" y="2003425"/>
                        <a:ext cx="2926044" cy="3427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14"/>
          <p:cNvGraphicFramePr>
            <a:graphicFrameLocks noChangeAspect="1"/>
          </p:cNvGraphicFramePr>
          <p:nvPr>
            <p:extLst>
              <p:ext uri="{D42A27DB-BD31-4B8C-83A1-F6EECF244321}">
                <p14:modId xmlns:p14="http://schemas.microsoft.com/office/powerpoint/2010/main" val="1298188016"/>
              </p:ext>
            </p:extLst>
          </p:nvPr>
        </p:nvGraphicFramePr>
        <p:xfrm>
          <a:off x="3086100" y="2005200"/>
          <a:ext cx="2057400" cy="331452"/>
        </p:xfrm>
        <a:graphic>
          <a:graphicData uri="http://schemas.openxmlformats.org/presentationml/2006/ole">
            <mc:AlternateContent xmlns:mc="http://schemas.openxmlformats.org/markup-compatibility/2006">
              <mc:Choice xmlns:v="urn:schemas-microsoft-com:vml" Requires="v">
                <p:oleObj spid="_x0000_s183406" name="Equation" r:id="rId5" imgW="2286000" imgH="368280" progId="Equation.3">
                  <p:embed/>
                </p:oleObj>
              </mc:Choice>
              <mc:Fallback>
                <p:oleObj name="Equation" r:id="rId5" imgW="228600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6100" y="2005200"/>
                        <a:ext cx="2057400" cy="3314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20"/>
          <p:cNvSpPr txBox="1">
            <a:spLocks noChangeArrowheads="1"/>
          </p:cNvSpPr>
          <p:nvPr/>
        </p:nvSpPr>
        <p:spPr bwMode="auto">
          <a:xfrm>
            <a:off x="3095625" y="2743200"/>
            <a:ext cx="25908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en-US" sz="1600" b="1" i="0" dirty="0"/>
              <a:t>Correct specification,</a:t>
            </a:r>
          </a:p>
          <a:p>
            <a:r>
              <a:rPr lang="en-US" sz="1600" b="1" i="0" dirty="0"/>
              <a:t>no problems</a:t>
            </a:r>
          </a:p>
        </p:txBody>
      </p:sp>
      <p:sp>
        <p:nvSpPr>
          <p:cNvPr id="35" name="Text Box 21"/>
          <p:cNvSpPr txBox="1">
            <a:spLocks noChangeArrowheads="1"/>
          </p:cNvSpPr>
          <p:nvPr/>
        </p:nvSpPr>
        <p:spPr bwMode="auto">
          <a:xfrm>
            <a:off x="5695950" y="4038600"/>
            <a:ext cx="244792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r>
              <a:rPr lang="en-US" sz="1600" b="1" i="0" dirty="0"/>
              <a:t>Correct specification,</a:t>
            </a:r>
          </a:p>
          <a:p>
            <a:r>
              <a:rPr lang="en-US" sz="1600" b="1" i="0" dirty="0"/>
              <a:t>no problems</a:t>
            </a:r>
          </a:p>
        </p:txBody>
      </p:sp>
      <p:sp>
        <p:nvSpPr>
          <p:cNvPr id="38" name="Rectangle 37"/>
          <p:cNvSpPr/>
          <p:nvPr/>
        </p:nvSpPr>
        <p:spPr>
          <a:xfrm>
            <a:off x="475200" y="892800"/>
            <a:ext cx="8193600" cy="4968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ext Box 5"/>
          <p:cNvSpPr txBox="1">
            <a:spLocks noChangeArrowheads="1"/>
          </p:cNvSpPr>
          <p:nvPr/>
        </p:nvSpPr>
        <p:spPr bwMode="auto">
          <a:xfrm>
            <a:off x="2054225" y="990600"/>
            <a:ext cx="534352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0" dirty="0"/>
              <a:t>Consequences of variable misspecification</a:t>
            </a:r>
          </a:p>
        </p:txBody>
      </p:sp>
      <p:sp>
        <p:nvSpPr>
          <p:cNvPr id="40" name="Line 3"/>
          <p:cNvSpPr>
            <a:spLocks noChangeShapeType="1"/>
          </p:cNvSpPr>
          <p:nvPr/>
        </p:nvSpPr>
        <p:spPr bwMode="auto">
          <a:xfrm>
            <a:off x="453600" y="1390650"/>
            <a:ext cx="8236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Rectangle 40"/>
          <p:cNvSpPr/>
          <p:nvPr/>
        </p:nvSpPr>
        <p:spPr>
          <a:xfrm>
            <a:off x="475200" y="2437200"/>
            <a:ext cx="2353725" cy="26172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 Box 12"/>
          <p:cNvSpPr txBox="1">
            <a:spLocks noChangeArrowheads="1"/>
          </p:cNvSpPr>
          <p:nvPr/>
        </p:nvSpPr>
        <p:spPr bwMode="auto">
          <a:xfrm rot="10800000">
            <a:off x="592852" y="2659063"/>
            <a:ext cx="246221" cy="159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0" tIns="0" rIns="0" bIns="0">
            <a:spAutoFit/>
          </a:bodyPr>
          <a:lstStyle/>
          <a:p>
            <a:pPr>
              <a:spcBef>
                <a:spcPct val="50000"/>
              </a:spcBef>
            </a:pPr>
            <a:r>
              <a:rPr lang="en-US" sz="1600" b="1" i="0" dirty="0" smtClean="0"/>
              <a:t>Fitted model</a:t>
            </a:r>
            <a:endParaRPr lang="en-US" sz="1600" b="1" i="0" dirty="0"/>
          </a:p>
        </p:txBody>
      </p:sp>
      <p:sp>
        <p:nvSpPr>
          <p:cNvPr id="45" name="Line 4"/>
          <p:cNvSpPr>
            <a:spLocks noChangeShapeType="1"/>
          </p:cNvSpPr>
          <p:nvPr/>
        </p:nvSpPr>
        <p:spPr bwMode="auto">
          <a:xfrm>
            <a:off x="453600" y="2438400"/>
            <a:ext cx="8236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Line 9"/>
          <p:cNvSpPr>
            <a:spLocks noChangeShapeType="1"/>
          </p:cNvSpPr>
          <p:nvPr/>
        </p:nvSpPr>
        <p:spPr bwMode="auto">
          <a:xfrm>
            <a:off x="990600" y="2437200"/>
            <a:ext cx="0" cy="2638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22"/>
          <p:cNvSpPr>
            <a:spLocks noChangeArrowheads="1"/>
          </p:cNvSpPr>
          <p:nvPr/>
        </p:nvSpPr>
        <p:spPr bwMode="auto">
          <a:xfrm>
            <a:off x="2818800" y="3657600"/>
            <a:ext cx="2592000" cy="1396800"/>
          </a:xfrm>
          <a:prstGeom prst="rect">
            <a:avLst/>
          </a:prstGeom>
          <a:solidFill>
            <a:srgbClr val="EAEAEA"/>
          </a:solidFill>
          <a:ln w="9525">
            <a:noFill/>
            <a:miter lim="800000"/>
            <a:headEnd/>
            <a:tailEnd/>
          </a:ln>
          <a:effectLst/>
        </p:spPr>
        <p:txBody>
          <a:bodyPr wrap="none" anchor="ctr"/>
          <a:lstStyle/>
          <a:p>
            <a:endParaRPr lang="en-GB"/>
          </a:p>
        </p:txBody>
      </p:sp>
      <p:sp>
        <p:nvSpPr>
          <p:cNvPr id="48" name="Text Box 25"/>
          <p:cNvSpPr txBox="1">
            <a:spLocks noChangeArrowheads="1"/>
          </p:cNvSpPr>
          <p:nvPr/>
        </p:nvSpPr>
        <p:spPr bwMode="auto">
          <a:xfrm>
            <a:off x="3067050" y="3727450"/>
            <a:ext cx="2895600"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en-US" sz="1600" b="1" i="0" dirty="0"/>
              <a:t>Coefficients are</a:t>
            </a:r>
          </a:p>
          <a:p>
            <a:r>
              <a:rPr lang="en-US" sz="1600" b="1" i="0" dirty="0" smtClean="0"/>
              <a:t>unbiased </a:t>
            </a:r>
            <a:r>
              <a:rPr lang="en-US" sz="1600" b="1" i="0" dirty="0"/>
              <a:t>(in general),</a:t>
            </a:r>
          </a:p>
          <a:p>
            <a:r>
              <a:rPr lang="en-US" sz="1600" b="1" i="0" dirty="0"/>
              <a:t>but inefficient.</a:t>
            </a:r>
          </a:p>
          <a:p>
            <a:r>
              <a:rPr lang="en-US" sz="1600" b="1" i="0" dirty="0"/>
              <a:t>Standard errors are</a:t>
            </a:r>
          </a:p>
          <a:p>
            <a:r>
              <a:rPr lang="en-US" sz="1600" b="1" i="0" dirty="0"/>
              <a:t>valid (in general)</a:t>
            </a:r>
          </a:p>
        </p:txBody>
      </p:sp>
      <p:sp>
        <p:nvSpPr>
          <p:cNvPr id="49" name="Line 7"/>
          <p:cNvSpPr>
            <a:spLocks noChangeShapeType="1"/>
          </p:cNvSpPr>
          <p:nvPr/>
        </p:nvSpPr>
        <p:spPr bwMode="auto">
          <a:xfrm>
            <a:off x="2819400" y="1389600"/>
            <a:ext cx="0" cy="36864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6"/>
          <p:cNvSpPr>
            <a:spLocks noChangeShapeType="1"/>
          </p:cNvSpPr>
          <p:nvPr/>
        </p:nvSpPr>
        <p:spPr bwMode="auto">
          <a:xfrm>
            <a:off x="990600" y="3657600"/>
            <a:ext cx="77004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Line 11"/>
          <p:cNvSpPr>
            <a:spLocks noChangeShapeType="1"/>
          </p:cNvSpPr>
          <p:nvPr/>
        </p:nvSpPr>
        <p:spPr bwMode="auto">
          <a:xfrm>
            <a:off x="5410200" y="1904400"/>
            <a:ext cx="0" cy="31716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436865726"/>
              </p:ext>
            </p:extLst>
          </p:nvPr>
        </p:nvGraphicFramePr>
        <p:xfrm>
          <a:off x="1101725" y="2865438"/>
          <a:ext cx="1611313" cy="388937"/>
        </p:xfrm>
        <a:graphic>
          <a:graphicData uri="http://schemas.openxmlformats.org/presentationml/2006/ole">
            <mc:AlternateContent xmlns:mc="http://schemas.openxmlformats.org/markup-compatibility/2006">
              <mc:Choice xmlns:v="urn:schemas-microsoft-com:vml" Requires="v">
                <p:oleObj spid="_x0000_s183407" name="Equation" r:id="rId7" imgW="1790640" imgH="431640" progId="Equation.DSMT4">
                  <p:embed/>
                </p:oleObj>
              </mc:Choice>
              <mc:Fallback>
                <p:oleObj name="Equation" r:id="rId7" imgW="1790640" imgH="431640" progId="Equation.DSMT4">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1725" y="2865438"/>
                        <a:ext cx="1611313" cy="388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666377011"/>
              </p:ext>
            </p:extLst>
          </p:nvPr>
        </p:nvGraphicFramePr>
        <p:xfrm>
          <a:off x="1101725" y="3794125"/>
          <a:ext cx="1611313" cy="857250"/>
        </p:xfrm>
        <a:graphic>
          <a:graphicData uri="http://schemas.openxmlformats.org/presentationml/2006/ole">
            <mc:AlternateContent xmlns:mc="http://schemas.openxmlformats.org/markup-compatibility/2006">
              <mc:Choice xmlns:v="urn:schemas-microsoft-com:vml" Requires="v">
                <p:oleObj spid="_x0000_s183408" name="Equation" r:id="rId9" imgW="1790640" imgH="952200" progId="Equation.DSMT4">
                  <p:embed/>
                </p:oleObj>
              </mc:Choice>
              <mc:Fallback>
                <p:oleObj name="Equation" r:id="rId9" imgW="1790640" imgH="952200" progId="Equation.DSMT4">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01725" y="3794125"/>
                        <a:ext cx="1611313"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Text Box 23"/>
          <p:cNvSpPr txBox="1">
            <a:spLocks noChangeArrowheads="1"/>
          </p:cNvSpPr>
          <p:nvPr/>
        </p:nvSpPr>
        <p:spPr bwMode="auto">
          <a:xfrm>
            <a:off x="5715000" y="2619375"/>
            <a:ext cx="27432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r>
              <a:rPr lang="en-US" sz="1600" b="1" i="0" dirty="0"/>
              <a:t>Coefficients are biased (in general).  </a:t>
            </a:r>
            <a:r>
              <a:rPr lang="en-US" sz="1600" b="1" i="0" dirty="0" smtClean="0"/>
              <a:t>Standard errors</a:t>
            </a:r>
          </a:p>
          <a:p>
            <a:r>
              <a:rPr lang="en-US" sz="1600" b="1" i="0" dirty="0" smtClean="0"/>
              <a:t>are invalid (in general).</a:t>
            </a:r>
            <a:endParaRPr lang="en-US" sz="1600" b="1" i="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91"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These results can be demonstrated quickly.</a:t>
            </a:r>
            <a:endParaRPr lang="en-GB" sz="1500" b="1">
              <a:latin typeface="Times New Roman" pitchFamily="18" charset="0"/>
            </a:endParaRPr>
          </a:p>
        </p:txBody>
      </p:sp>
      <p:sp>
        <p:nvSpPr>
          <p:cNvPr id="160792" name="Text Box 2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14" name="Rectangle 5"/>
          <p:cNvSpPr>
            <a:spLocks noChangeArrowheads="1"/>
          </p:cNvSpPr>
          <p:nvPr/>
        </p:nvSpPr>
        <p:spPr bwMode="auto">
          <a:xfrm>
            <a:off x="0" y="533401"/>
            <a:ext cx="9144000" cy="65722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7" name="Object 5"/>
          <p:cNvGraphicFramePr>
            <a:graphicFrameLocks noChangeAspect="1"/>
          </p:cNvGraphicFramePr>
          <p:nvPr>
            <p:extLst>
              <p:ext uri="{D42A27DB-BD31-4B8C-83A1-F6EECF244321}">
                <p14:modId xmlns:p14="http://schemas.microsoft.com/office/powerpoint/2010/main" val="3486633836"/>
              </p:ext>
            </p:extLst>
          </p:nvPr>
        </p:nvGraphicFramePr>
        <p:xfrm>
          <a:off x="3076575" y="680400"/>
          <a:ext cx="2286000" cy="368300"/>
        </p:xfrm>
        <a:graphic>
          <a:graphicData uri="http://schemas.openxmlformats.org/presentationml/2006/ole">
            <mc:AlternateContent xmlns:mc="http://schemas.openxmlformats.org/markup-compatibility/2006">
              <mc:Choice xmlns:v="urn:schemas-microsoft-com:vml" Requires="v">
                <p:oleObj spid="_x0000_s160834"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575" y="680400"/>
                        <a:ext cx="22860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Rectangle 5"/>
          <p:cNvSpPr>
            <a:spLocks noChangeArrowheads="1"/>
          </p:cNvSpPr>
          <p:nvPr/>
        </p:nvSpPr>
        <p:spPr bwMode="auto">
          <a:xfrm>
            <a:off x="0" y="1299600"/>
            <a:ext cx="9144000" cy="1262625"/>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311064609"/>
              </p:ext>
            </p:extLst>
          </p:nvPr>
        </p:nvGraphicFramePr>
        <p:xfrm>
          <a:off x="3086100" y="1457325"/>
          <a:ext cx="2755900" cy="431800"/>
        </p:xfrm>
        <a:graphic>
          <a:graphicData uri="http://schemas.openxmlformats.org/presentationml/2006/ole">
            <mc:AlternateContent xmlns:mc="http://schemas.openxmlformats.org/markup-compatibility/2006">
              <mc:Choice xmlns:v="urn:schemas-microsoft-com:vml" Requires="v">
                <p:oleObj spid="_x0000_s160835" name="Equation" r:id="rId5" imgW="2755800" imgH="431640" progId="Equation.DSMT4">
                  <p:embed/>
                </p:oleObj>
              </mc:Choice>
              <mc:Fallback>
                <p:oleObj name="Equation" r:id="rId5" imgW="2755800" imgH="4316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6100" y="1457325"/>
                        <a:ext cx="2755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1299600"/>
            <a:ext cx="9144000" cy="1262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5"/>
          <p:cNvSpPr>
            <a:spLocks noChangeArrowheads="1"/>
          </p:cNvSpPr>
          <p:nvPr/>
        </p:nvSpPr>
        <p:spPr bwMode="auto">
          <a:xfrm>
            <a:off x="0" y="533401"/>
            <a:ext cx="9144000" cy="65722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2" name="Object 5"/>
          <p:cNvGraphicFramePr>
            <a:graphicFrameLocks noChangeAspect="1"/>
          </p:cNvGraphicFramePr>
          <p:nvPr>
            <p:extLst>
              <p:ext uri="{D42A27DB-BD31-4B8C-83A1-F6EECF244321}">
                <p14:modId xmlns:p14="http://schemas.microsoft.com/office/powerpoint/2010/main" val="2639768607"/>
              </p:ext>
            </p:extLst>
          </p:nvPr>
        </p:nvGraphicFramePr>
        <p:xfrm>
          <a:off x="3076575" y="680400"/>
          <a:ext cx="2286000" cy="368300"/>
        </p:xfrm>
        <a:graphic>
          <a:graphicData uri="http://schemas.openxmlformats.org/presentationml/2006/ole">
            <mc:AlternateContent xmlns:mc="http://schemas.openxmlformats.org/markup-compatibility/2006">
              <mc:Choice xmlns:v="urn:schemas-microsoft-com:vml" Requires="v">
                <p:oleObj spid="_x0000_s176203"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575" y="680400"/>
                        <a:ext cx="22860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613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Rewrite the true model adding </a:t>
            </a:r>
            <a:r>
              <a:rPr lang="en-GB" sz="1500" b="1" i="1"/>
              <a:t>X</a:t>
            </a:r>
            <a:r>
              <a:rPr lang="en-GB" sz="1500" b="1" baseline="-25000"/>
              <a:t>3</a:t>
            </a:r>
            <a:r>
              <a:rPr lang="en-GB" sz="1500" b="1"/>
              <a:t> as an explanatory variable, with a coefficient of 0.  Now the true model and the fitted model coincide.  Hence </a:t>
            </a:r>
            <a:r>
              <a:rPr lang="en-GB" sz="1500" b="1" i="1"/>
              <a:t>b</a:t>
            </a:r>
            <a:r>
              <a:rPr lang="en-GB" sz="1500" b="1" baseline="-25000"/>
              <a:t>2</a:t>
            </a:r>
            <a:r>
              <a:rPr lang="en-GB" sz="1500" b="1"/>
              <a:t> will be an unbiased estimator of </a:t>
            </a:r>
            <a:r>
              <a:rPr lang="en-GB" sz="1500" b="1" i="1">
                <a:latin typeface="Symbol" pitchFamily="18" charset="2"/>
              </a:rPr>
              <a:t>b</a:t>
            </a:r>
            <a:r>
              <a:rPr lang="en-GB" sz="1500" b="1" baseline="-25000"/>
              <a:t>2</a:t>
            </a:r>
            <a:r>
              <a:rPr lang="en-GB" sz="1500" b="1"/>
              <a:t> and </a:t>
            </a:r>
            <a:r>
              <a:rPr lang="en-GB" sz="1500" b="1" i="1"/>
              <a:t>b</a:t>
            </a:r>
            <a:r>
              <a:rPr lang="en-GB" sz="1500" b="1" baseline="-25000"/>
              <a:t>3</a:t>
            </a:r>
            <a:r>
              <a:rPr lang="en-GB" sz="1500" b="1"/>
              <a:t> will be an unbiased estimator of 0.</a:t>
            </a:r>
            <a:endParaRPr lang="en-GB" sz="1500" b="1">
              <a:latin typeface="Times New Roman" pitchFamily="18" charset="0"/>
            </a:endParaRPr>
          </a:p>
        </p:txBody>
      </p:sp>
      <p:sp>
        <p:nvSpPr>
          <p:cNvPr id="176137"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4</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graphicFrame>
        <p:nvGraphicFramePr>
          <p:cNvPr id="15" name="Object 7"/>
          <p:cNvGraphicFramePr>
            <a:graphicFrameLocks noChangeAspect="1"/>
          </p:cNvGraphicFramePr>
          <p:nvPr>
            <p:extLst>
              <p:ext uri="{D42A27DB-BD31-4B8C-83A1-F6EECF244321}">
                <p14:modId xmlns:p14="http://schemas.microsoft.com/office/powerpoint/2010/main" val="1119425823"/>
              </p:ext>
            </p:extLst>
          </p:nvPr>
        </p:nvGraphicFramePr>
        <p:xfrm>
          <a:off x="3089275" y="2007975"/>
          <a:ext cx="3098800" cy="381000"/>
        </p:xfrm>
        <a:graphic>
          <a:graphicData uri="http://schemas.openxmlformats.org/presentationml/2006/ole">
            <mc:AlternateContent xmlns:mc="http://schemas.openxmlformats.org/markup-compatibility/2006">
              <mc:Choice xmlns:v="urn:schemas-microsoft-com:vml" Requires="v">
                <p:oleObj spid="_x0000_s176204" name="Equation" r:id="rId5" imgW="3098520" imgH="380880" progId="Equation.3">
                  <p:embed/>
                </p:oleObj>
              </mc:Choice>
              <mc:Fallback>
                <p:oleObj name="Equation" r:id="rId5" imgW="3098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9275" y="2007975"/>
                        <a:ext cx="3098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311064609"/>
              </p:ext>
            </p:extLst>
          </p:nvPr>
        </p:nvGraphicFramePr>
        <p:xfrm>
          <a:off x="3086100" y="1457325"/>
          <a:ext cx="2755900" cy="431800"/>
        </p:xfrm>
        <a:graphic>
          <a:graphicData uri="http://schemas.openxmlformats.org/presentationml/2006/ole">
            <mc:AlternateContent xmlns:mc="http://schemas.openxmlformats.org/markup-compatibility/2006">
              <mc:Choice xmlns:v="urn:schemas-microsoft-com:vml" Requires="v">
                <p:oleObj spid="_x0000_s176205" name="Equation" r:id="rId7" imgW="2755800" imgH="431640" progId="Equation.DSMT4">
                  <p:embed/>
                </p:oleObj>
              </mc:Choice>
              <mc:Fallback>
                <p:oleObj name="Equation" r:id="rId7" imgW="2755800" imgH="4316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6100" y="1457325"/>
                        <a:ext cx="2755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511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the variance of </a:t>
            </a:r>
            <a:r>
              <a:rPr lang="en-GB" sz="1500" b="1" i="1"/>
              <a:t>b</a:t>
            </a:r>
            <a:r>
              <a:rPr lang="en-GB" sz="1500" b="1" baseline="-25000"/>
              <a:t>2</a:t>
            </a:r>
            <a:r>
              <a:rPr lang="en-GB" sz="1500" b="1"/>
              <a:t> will be larger than it would have been if the correct simple regression had been run because it includes the factor 1 / (1 </a:t>
            </a:r>
            <a:r>
              <a:rPr lang="en-GB" sz="1500" b="1">
                <a:cs typeface="Arial" charset="0"/>
              </a:rPr>
              <a:t>– </a:t>
            </a:r>
            <a:r>
              <a:rPr lang="en-GB" sz="1500" b="1" i="1">
                <a:cs typeface="Arial" charset="0"/>
              </a:rPr>
              <a:t>r</a:t>
            </a:r>
            <a:r>
              <a:rPr lang="en-GB" sz="1500" b="1" baseline="30000">
                <a:cs typeface="Arial" charset="0"/>
              </a:rPr>
              <a:t>2</a:t>
            </a:r>
            <a:r>
              <a:rPr lang="en-GB" sz="1500" b="1"/>
              <a:t>), where </a:t>
            </a:r>
            <a:r>
              <a:rPr lang="en-GB" sz="1500" b="1" i="1"/>
              <a:t>r</a:t>
            </a:r>
            <a:r>
              <a:rPr lang="en-GB" sz="1500" b="1"/>
              <a:t> is the correlation between </a:t>
            </a:r>
            <a:r>
              <a:rPr lang="en-GB" sz="1500" b="1" i="1"/>
              <a:t>X</a:t>
            </a:r>
            <a:r>
              <a:rPr lang="en-GB" sz="1500" b="1" baseline="-25000"/>
              <a:t>2</a:t>
            </a:r>
            <a:r>
              <a:rPr lang="en-GB" sz="1500" b="1"/>
              <a:t> and </a:t>
            </a:r>
            <a:r>
              <a:rPr lang="en-GB" sz="1500" b="1" i="1"/>
              <a:t>X</a:t>
            </a:r>
            <a:r>
              <a:rPr lang="en-GB" sz="1500" b="1" baseline="-25000"/>
              <a:t>3</a:t>
            </a:r>
            <a:r>
              <a:rPr lang="en-GB" sz="1500" b="1"/>
              <a:t>.</a:t>
            </a:r>
            <a:endParaRPr lang="en-GB" sz="1500" b="1">
              <a:latin typeface="Times New Roman" pitchFamily="18" charset="0"/>
            </a:endParaRPr>
          </a:p>
        </p:txBody>
      </p:sp>
      <p:sp>
        <p:nvSpPr>
          <p:cNvPr id="175116"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5</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13" name="Rectangle 5"/>
          <p:cNvSpPr>
            <a:spLocks noChangeArrowheads="1"/>
          </p:cNvSpPr>
          <p:nvPr/>
        </p:nvSpPr>
        <p:spPr bwMode="auto">
          <a:xfrm>
            <a:off x="0" y="2671200"/>
            <a:ext cx="9144000" cy="13197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5"/>
          <p:cNvSpPr>
            <a:spLocks noChangeArrowheads="1"/>
          </p:cNvSpPr>
          <p:nvPr/>
        </p:nvSpPr>
        <p:spPr bwMode="auto">
          <a:xfrm>
            <a:off x="0" y="1299600"/>
            <a:ext cx="9144000" cy="1262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533401"/>
            <a:ext cx="9144000" cy="65722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4" name="Object 5"/>
          <p:cNvGraphicFramePr>
            <a:graphicFrameLocks noChangeAspect="1"/>
          </p:cNvGraphicFramePr>
          <p:nvPr>
            <p:extLst>
              <p:ext uri="{D42A27DB-BD31-4B8C-83A1-F6EECF244321}">
                <p14:modId xmlns:p14="http://schemas.microsoft.com/office/powerpoint/2010/main" val="1566477297"/>
              </p:ext>
            </p:extLst>
          </p:nvPr>
        </p:nvGraphicFramePr>
        <p:xfrm>
          <a:off x="3076575" y="680400"/>
          <a:ext cx="2286000" cy="368300"/>
        </p:xfrm>
        <a:graphic>
          <a:graphicData uri="http://schemas.openxmlformats.org/presentationml/2006/ole">
            <mc:AlternateContent xmlns:mc="http://schemas.openxmlformats.org/markup-compatibility/2006">
              <mc:Choice xmlns:v="urn:schemas-microsoft-com:vml" Requires="v">
                <p:oleObj spid="_x0000_s175203"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575" y="680400"/>
                        <a:ext cx="22860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7"/>
          <p:cNvGraphicFramePr>
            <a:graphicFrameLocks noChangeAspect="1"/>
          </p:cNvGraphicFramePr>
          <p:nvPr>
            <p:extLst>
              <p:ext uri="{D42A27DB-BD31-4B8C-83A1-F6EECF244321}">
                <p14:modId xmlns:p14="http://schemas.microsoft.com/office/powerpoint/2010/main" val="1269538495"/>
              </p:ext>
            </p:extLst>
          </p:nvPr>
        </p:nvGraphicFramePr>
        <p:xfrm>
          <a:off x="3089275" y="2007975"/>
          <a:ext cx="3098800" cy="381000"/>
        </p:xfrm>
        <a:graphic>
          <a:graphicData uri="http://schemas.openxmlformats.org/presentationml/2006/ole">
            <mc:AlternateContent xmlns:mc="http://schemas.openxmlformats.org/markup-compatibility/2006">
              <mc:Choice xmlns:v="urn:schemas-microsoft-com:vml" Requires="v">
                <p:oleObj spid="_x0000_s175204" name="Equation" r:id="rId5" imgW="3098520" imgH="380880" progId="Equation.3">
                  <p:embed/>
                </p:oleObj>
              </mc:Choice>
              <mc:Fallback>
                <p:oleObj name="Equation" r:id="rId5" imgW="3098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9275" y="2007975"/>
                        <a:ext cx="3098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311064609"/>
              </p:ext>
            </p:extLst>
          </p:nvPr>
        </p:nvGraphicFramePr>
        <p:xfrm>
          <a:off x="3086100" y="1457325"/>
          <a:ext cx="2755900" cy="431800"/>
        </p:xfrm>
        <a:graphic>
          <a:graphicData uri="http://schemas.openxmlformats.org/presentationml/2006/ole">
            <mc:AlternateContent xmlns:mc="http://schemas.openxmlformats.org/markup-compatibility/2006">
              <mc:Choice xmlns:v="urn:schemas-microsoft-com:vml" Requires="v">
                <p:oleObj spid="_x0000_s175205" name="Equation" r:id="rId7" imgW="2755800" imgH="431640" progId="Equation.DSMT4">
                  <p:embed/>
                </p:oleObj>
              </mc:Choice>
              <mc:Fallback>
                <p:oleObj name="Equation" r:id="rId7" imgW="2755800" imgH="4316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6100" y="1457325"/>
                        <a:ext cx="2755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711716262"/>
              </p:ext>
            </p:extLst>
          </p:nvPr>
        </p:nvGraphicFramePr>
        <p:xfrm>
          <a:off x="2870200" y="2827338"/>
          <a:ext cx="3975100" cy="927100"/>
        </p:xfrm>
        <a:graphic>
          <a:graphicData uri="http://schemas.openxmlformats.org/presentationml/2006/ole">
            <mc:AlternateContent xmlns:mc="http://schemas.openxmlformats.org/markup-compatibility/2006">
              <mc:Choice xmlns:v="urn:schemas-microsoft-com:vml" Requires="v">
                <p:oleObj spid="_x0000_s175206" name="Equation" r:id="rId9" imgW="3974760" imgH="927000" progId="Equation.DSMT4">
                  <p:embed/>
                </p:oleObj>
              </mc:Choice>
              <mc:Fallback>
                <p:oleObj name="Equation" r:id="rId9" imgW="3974760" imgH="9270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0200" y="2827338"/>
                        <a:ext cx="39751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408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estimator </a:t>
            </a:r>
            <a:r>
              <a:rPr lang="en-GB" sz="1500" b="1" i="1"/>
              <a:t>b</a:t>
            </a:r>
            <a:r>
              <a:rPr lang="en-GB" sz="1500" b="1" baseline="-25000"/>
              <a:t>2</a:t>
            </a:r>
            <a:r>
              <a:rPr lang="en-GB" sz="1500" b="1"/>
              <a:t> using the multiple regression model will therefore be less efficient than the alternative using the simple regression model.</a:t>
            </a:r>
            <a:endParaRPr lang="en-GB" sz="1500" b="1">
              <a:latin typeface="Times New Roman" pitchFamily="18" charset="0"/>
            </a:endParaRPr>
          </a:p>
        </p:txBody>
      </p:sp>
      <p:sp>
        <p:nvSpPr>
          <p:cNvPr id="174091"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6</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21" name="Rectangle 5"/>
          <p:cNvSpPr>
            <a:spLocks noChangeArrowheads="1"/>
          </p:cNvSpPr>
          <p:nvPr/>
        </p:nvSpPr>
        <p:spPr bwMode="auto">
          <a:xfrm>
            <a:off x="0" y="2671200"/>
            <a:ext cx="9144000" cy="13197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1299600"/>
            <a:ext cx="9144000" cy="1262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533401"/>
            <a:ext cx="9144000" cy="65722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6" name="Object 5"/>
          <p:cNvGraphicFramePr>
            <a:graphicFrameLocks noChangeAspect="1"/>
          </p:cNvGraphicFramePr>
          <p:nvPr>
            <p:extLst>
              <p:ext uri="{D42A27DB-BD31-4B8C-83A1-F6EECF244321}">
                <p14:modId xmlns:p14="http://schemas.microsoft.com/office/powerpoint/2010/main" val="1565933081"/>
              </p:ext>
            </p:extLst>
          </p:nvPr>
        </p:nvGraphicFramePr>
        <p:xfrm>
          <a:off x="3076575" y="680400"/>
          <a:ext cx="2286000" cy="368300"/>
        </p:xfrm>
        <a:graphic>
          <a:graphicData uri="http://schemas.openxmlformats.org/presentationml/2006/ole">
            <mc:AlternateContent xmlns:mc="http://schemas.openxmlformats.org/markup-compatibility/2006">
              <mc:Choice xmlns:v="urn:schemas-microsoft-com:vml" Requires="v">
                <p:oleObj spid="_x0000_s174178"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575" y="680400"/>
                        <a:ext cx="22860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7"/>
          <p:cNvGraphicFramePr>
            <a:graphicFrameLocks noChangeAspect="1"/>
          </p:cNvGraphicFramePr>
          <p:nvPr>
            <p:extLst>
              <p:ext uri="{D42A27DB-BD31-4B8C-83A1-F6EECF244321}">
                <p14:modId xmlns:p14="http://schemas.microsoft.com/office/powerpoint/2010/main" val="857947692"/>
              </p:ext>
            </p:extLst>
          </p:nvPr>
        </p:nvGraphicFramePr>
        <p:xfrm>
          <a:off x="3089275" y="2007975"/>
          <a:ext cx="3098800" cy="381000"/>
        </p:xfrm>
        <a:graphic>
          <a:graphicData uri="http://schemas.openxmlformats.org/presentationml/2006/ole">
            <mc:AlternateContent xmlns:mc="http://schemas.openxmlformats.org/markup-compatibility/2006">
              <mc:Choice xmlns:v="urn:schemas-microsoft-com:vml" Requires="v">
                <p:oleObj spid="_x0000_s174179" name="Equation" r:id="rId5" imgW="3098520" imgH="380880" progId="Equation.3">
                  <p:embed/>
                </p:oleObj>
              </mc:Choice>
              <mc:Fallback>
                <p:oleObj name="Equation" r:id="rId5" imgW="3098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9275" y="2007975"/>
                        <a:ext cx="3098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311064609"/>
              </p:ext>
            </p:extLst>
          </p:nvPr>
        </p:nvGraphicFramePr>
        <p:xfrm>
          <a:off x="3086100" y="1457325"/>
          <a:ext cx="2755900" cy="431800"/>
        </p:xfrm>
        <a:graphic>
          <a:graphicData uri="http://schemas.openxmlformats.org/presentationml/2006/ole">
            <mc:AlternateContent xmlns:mc="http://schemas.openxmlformats.org/markup-compatibility/2006">
              <mc:Choice xmlns:v="urn:schemas-microsoft-com:vml" Requires="v">
                <p:oleObj spid="_x0000_s174180" name="Equation" r:id="rId7" imgW="2755800" imgH="431640" progId="Equation.DSMT4">
                  <p:embed/>
                </p:oleObj>
              </mc:Choice>
              <mc:Fallback>
                <p:oleObj name="Equation" r:id="rId7" imgW="2755800" imgH="4316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6100" y="1457325"/>
                        <a:ext cx="2755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711716262"/>
              </p:ext>
            </p:extLst>
          </p:nvPr>
        </p:nvGraphicFramePr>
        <p:xfrm>
          <a:off x="2870200" y="2827338"/>
          <a:ext cx="3975100" cy="927100"/>
        </p:xfrm>
        <a:graphic>
          <a:graphicData uri="http://schemas.openxmlformats.org/presentationml/2006/ole">
            <mc:AlternateContent xmlns:mc="http://schemas.openxmlformats.org/markup-compatibility/2006">
              <mc:Choice xmlns:v="urn:schemas-microsoft-com:vml" Requires="v">
                <p:oleObj spid="_x0000_s174181" name="Equation" r:id="rId9" imgW="3974760" imgH="927000" progId="Equation.DSMT4">
                  <p:embed/>
                </p:oleObj>
              </mc:Choice>
              <mc:Fallback>
                <p:oleObj name="Equation" r:id="rId9" imgW="3974760" imgH="9270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0200" y="2827338"/>
                        <a:ext cx="39751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306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intuitive reason for this is that the simple regression model exploits the information that </a:t>
            </a:r>
            <a:r>
              <a:rPr lang="en-GB" sz="1500" b="1" i="1"/>
              <a:t>X</a:t>
            </a:r>
            <a:r>
              <a:rPr lang="en-GB" sz="1500" b="1" baseline="-25000"/>
              <a:t>3</a:t>
            </a:r>
            <a:r>
              <a:rPr lang="en-GB" sz="1500" b="1"/>
              <a:t> should not be in the regression, while with the multiple regression model you find this out from the regression results. </a:t>
            </a:r>
            <a:endParaRPr lang="en-GB" sz="1500" b="1">
              <a:latin typeface="Times New Roman" pitchFamily="18" charset="0"/>
            </a:endParaRPr>
          </a:p>
        </p:txBody>
      </p:sp>
      <p:sp>
        <p:nvSpPr>
          <p:cNvPr id="173067"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7</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21" name="Rectangle 5"/>
          <p:cNvSpPr>
            <a:spLocks noChangeArrowheads="1"/>
          </p:cNvSpPr>
          <p:nvPr/>
        </p:nvSpPr>
        <p:spPr bwMode="auto">
          <a:xfrm>
            <a:off x="0" y="2671200"/>
            <a:ext cx="9144000" cy="13197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1299600"/>
            <a:ext cx="9144000" cy="1262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533401"/>
            <a:ext cx="9144000" cy="65722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6" name="Object 5"/>
          <p:cNvGraphicFramePr>
            <a:graphicFrameLocks noChangeAspect="1"/>
          </p:cNvGraphicFramePr>
          <p:nvPr>
            <p:extLst>
              <p:ext uri="{D42A27DB-BD31-4B8C-83A1-F6EECF244321}">
                <p14:modId xmlns:p14="http://schemas.microsoft.com/office/powerpoint/2010/main" val="1565933081"/>
              </p:ext>
            </p:extLst>
          </p:nvPr>
        </p:nvGraphicFramePr>
        <p:xfrm>
          <a:off x="3076575" y="680400"/>
          <a:ext cx="2286000" cy="368300"/>
        </p:xfrm>
        <a:graphic>
          <a:graphicData uri="http://schemas.openxmlformats.org/presentationml/2006/ole">
            <mc:AlternateContent xmlns:mc="http://schemas.openxmlformats.org/markup-compatibility/2006">
              <mc:Choice xmlns:v="urn:schemas-microsoft-com:vml" Requires="v">
                <p:oleObj spid="_x0000_s173154"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575" y="680400"/>
                        <a:ext cx="22860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7"/>
          <p:cNvGraphicFramePr>
            <a:graphicFrameLocks noChangeAspect="1"/>
          </p:cNvGraphicFramePr>
          <p:nvPr>
            <p:extLst>
              <p:ext uri="{D42A27DB-BD31-4B8C-83A1-F6EECF244321}">
                <p14:modId xmlns:p14="http://schemas.microsoft.com/office/powerpoint/2010/main" val="857947692"/>
              </p:ext>
            </p:extLst>
          </p:nvPr>
        </p:nvGraphicFramePr>
        <p:xfrm>
          <a:off x="3089275" y="2007975"/>
          <a:ext cx="3098800" cy="381000"/>
        </p:xfrm>
        <a:graphic>
          <a:graphicData uri="http://schemas.openxmlformats.org/presentationml/2006/ole">
            <mc:AlternateContent xmlns:mc="http://schemas.openxmlformats.org/markup-compatibility/2006">
              <mc:Choice xmlns:v="urn:schemas-microsoft-com:vml" Requires="v">
                <p:oleObj spid="_x0000_s173155" name="Equation" r:id="rId5" imgW="3098520" imgH="380880" progId="Equation.3">
                  <p:embed/>
                </p:oleObj>
              </mc:Choice>
              <mc:Fallback>
                <p:oleObj name="Equation" r:id="rId5" imgW="3098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9275" y="2007975"/>
                        <a:ext cx="3098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311064609"/>
              </p:ext>
            </p:extLst>
          </p:nvPr>
        </p:nvGraphicFramePr>
        <p:xfrm>
          <a:off x="3086100" y="1457325"/>
          <a:ext cx="2755900" cy="431800"/>
        </p:xfrm>
        <a:graphic>
          <a:graphicData uri="http://schemas.openxmlformats.org/presentationml/2006/ole">
            <mc:AlternateContent xmlns:mc="http://schemas.openxmlformats.org/markup-compatibility/2006">
              <mc:Choice xmlns:v="urn:schemas-microsoft-com:vml" Requires="v">
                <p:oleObj spid="_x0000_s173156" name="Equation" r:id="rId7" imgW="2755800" imgH="431640" progId="Equation.DSMT4">
                  <p:embed/>
                </p:oleObj>
              </mc:Choice>
              <mc:Fallback>
                <p:oleObj name="Equation" r:id="rId7" imgW="2755800" imgH="4316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6100" y="1457325"/>
                        <a:ext cx="2755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711716262"/>
              </p:ext>
            </p:extLst>
          </p:nvPr>
        </p:nvGraphicFramePr>
        <p:xfrm>
          <a:off x="2870200" y="2827338"/>
          <a:ext cx="3975100" cy="927100"/>
        </p:xfrm>
        <a:graphic>
          <a:graphicData uri="http://schemas.openxmlformats.org/presentationml/2006/ole">
            <mc:AlternateContent xmlns:mc="http://schemas.openxmlformats.org/markup-compatibility/2006">
              <mc:Choice xmlns:v="urn:schemas-microsoft-com:vml" Requires="v">
                <p:oleObj spid="_x0000_s173157" name="Equation" r:id="rId9" imgW="3974760" imgH="927000" progId="Equation.DSMT4">
                  <p:embed/>
                </p:oleObj>
              </mc:Choice>
              <mc:Fallback>
                <p:oleObj name="Equation" r:id="rId9" imgW="3974760" imgH="9270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0200" y="2827338"/>
                        <a:ext cx="39751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204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standard errors remain valid, because the model is formally correctly specified, but they will tend to be larger than those obtained in a simple regression, reflecting the loss of efficiency.</a:t>
            </a:r>
            <a:endParaRPr lang="en-GB" sz="1500" b="1">
              <a:latin typeface="Times New Roman" pitchFamily="18" charset="0"/>
            </a:endParaRPr>
          </a:p>
        </p:txBody>
      </p:sp>
      <p:sp>
        <p:nvSpPr>
          <p:cNvPr id="172043"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8</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5"/>
          <p:cNvSpPr txBox="1">
            <a:spLocks noChangeArrowheads="1"/>
          </p:cNvSpPr>
          <p:nvPr/>
        </p:nvSpPr>
        <p:spPr bwMode="auto">
          <a:xfrm>
            <a:off x="182563" y="25200"/>
            <a:ext cx="877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VARIABLE MISSPECIFICATION II:  INCLUSION OF AN IRRELEVANT VARIABLE</a:t>
            </a:r>
            <a:endParaRPr lang="en-GB" sz="1600" dirty="0">
              <a:latin typeface="Times New Roman" pitchFamily="18" charset="0"/>
            </a:endParaRPr>
          </a:p>
        </p:txBody>
      </p:sp>
      <p:sp>
        <p:nvSpPr>
          <p:cNvPr id="21" name="Rectangle 5"/>
          <p:cNvSpPr>
            <a:spLocks noChangeArrowheads="1"/>
          </p:cNvSpPr>
          <p:nvPr/>
        </p:nvSpPr>
        <p:spPr bwMode="auto">
          <a:xfrm>
            <a:off x="0" y="2671200"/>
            <a:ext cx="9144000" cy="13197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1299600"/>
            <a:ext cx="9144000" cy="1262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533401"/>
            <a:ext cx="9144000" cy="65722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6" name="Object 5"/>
          <p:cNvGraphicFramePr>
            <a:graphicFrameLocks noChangeAspect="1"/>
          </p:cNvGraphicFramePr>
          <p:nvPr>
            <p:extLst>
              <p:ext uri="{D42A27DB-BD31-4B8C-83A1-F6EECF244321}">
                <p14:modId xmlns:p14="http://schemas.microsoft.com/office/powerpoint/2010/main" val="1565933081"/>
              </p:ext>
            </p:extLst>
          </p:nvPr>
        </p:nvGraphicFramePr>
        <p:xfrm>
          <a:off x="3076575" y="680400"/>
          <a:ext cx="2286000" cy="368300"/>
        </p:xfrm>
        <a:graphic>
          <a:graphicData uri="http://schemas.openxmlformats.org/presentationml/2006/ole">
            <mc:AlternateContent xmlns:mc="http://schemas.openxmlformats.org/markup-compatibility/2006">
              <mc:Choice xmlns:v="urn:schemas-microsoft-com:vml" Requires="v">
                <p:oleObj spid="_x0000_s172130" name="Equation" r:id="rId3" imgW="2286000" imgH="368280" progId="Equation.3">
                  <p:embed/>
                </p:oleObj>
              </mc:Choice>
              <mc:Fallback>
                <p:oleObj name="Equation" r:id="rId3" imgW="228600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575" y="680400"/>
                        <a:ext cx="22860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7"/>
          <p:cNvGraphicFramePr>
            <a:graphicFrameLocks noChangeAspect="1"/>
          </p:cNvGraphicFramePr>
          <p:nvPr>
            <p:extLst>
              <p:ext uri="{D42A27DB-BD31-4B8C-83A1-F6EECF244321}">
                <p14:modId xmlns:p14="http://schemas.microsoft.com/office/powerpoint/2010/main" val="857947692"/>
              </p:ext>
            </p:extLst>
          </p:nvPr>
        </p:nvGraphicFramePr>
        <p:xfrm>
          <a:off x="3089275" y="2007975"/>
          <a:ext cx="3098800" cy="381000"/>
        </p:xfrm>
        <a:graphic>
          <a:graphicData uri="http://schemas.openxmlformats.org/presentationml/2006/ole">
            <mc:AlternateContent xmlns:mc="http://schemas.openxmlformats.org/markup-compatibility/2006">
              <mc:Choice xmlns:v="urn:schemas-microsoft-com:vml" Requires="v">
                <p:oleObj spid="_x0000_s172131" name="Equation" r:id="rId5" imgW="3098520" imgH="380880" progId="Equation.3">
                  <p:embed/>
                </p:oleObj>
              </mc:Choice>
              <mc:Fallback>
                <p:oleObj name="Equation" r:id="rId5" imgW="309852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9275" y="2007975"/>
                        <a:ext cx="3098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311064609"/>
              </p:ext>
            </p:extLst>
          </p:nvPr>
        </p:nvGraphicFramePr>
        <p:xfrm>
          <a:off x="3086100" y="1457325"/>
          <a:ext cx="2755900" cy="431800"/>
        </p:xfrm>
        <a:graphic>
          <a:graphicData uri="http://schemas.openxmlformats.org/presentationml/2006/ole">
            <mc:AlternateContent xmlns:mc="http://schemas.openxmlformats.org/markup-compatibility/2006">
              <mc:Choice xmlns:v="urn:schemas-microsoft-com:vml" Requires="v">
                <p:oleObj spid="_x0000_s172132" name="Equation" r:id="rId7" imgW="2755800" imgH="431640" progId="Equation.DSMT4">
                  <p:embed/>
                </p:oleObj>
              </mc:Choice>
              <mc:Fallback>
                <p:oleObj name="Equation" r:id="rId7" imgW="2755800" imgH="4316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6100" y="1457325"/>
                        <a:ext cx="27559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711716262"/>
              </p:ext>
            </p:extLst>
          </p:nvPr>
        </p:nvGraphicFramePr>
        <p:xfrm>
          <a:off x="2870200" y="2827338"/>
          <a:ext cx="3975100" cy="927100"/>
        </p:xfrm>
        <a:graphic>
          <a:graphicData uri="http://schemas.openxmlformats.org/presentationml/2006/ole">
            <mc:AlternateContent xmlns:mc="http://schemas.openxmlformats.org/markup-compatibility/2006">
              <mc:Choice xmlns:v="urn:schemas-microsoft-com:vml" Requires="v">
                <p:oleObj spid="_x0000_s172133" name="Equation" r:id="rId9" imgW="3974760" imgH="927000" progId="Equation.DSMT4">
                  <p:embed/>
                </p:oleObj>
              </mc:Choice>
              <mc:Fallback>
                <p:oleObj name="Equation" r:id="rId9" imgW="3974760" imgH="927000"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70200" y="2827338"/>
                        <a:ext cx="39751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B140474-CDDB-4538-AEDA-0AEE042108B9}"/>
</file>

<file path=customXml/itemProps2.xml><?xml version="1.0" encoding="utf-8"?>
<ds:datastoreItem xmlns:ds="http://schemas.openxmlformats.org/officeDocument/2006/customXml" ds:itemID="{56855ED9-FE89-4D38-AFD8-819F0B4DE9E8}"/>
</file>

<file path=customXml/itemProps3.xml><?xml version="1.0" encoding="utf-8"?>
<ds:datastoreItem xmlns:ds="http://schemas.openxmlformats.org/officeDocument/2006/customXml" ds:itemID="{34D3D667-0402-4A3F-BEAE-2AA8CBE417F9}"/>
</file>

<file path=docProps/app.xml><?xml version="1.0" encoding="utf-8"?>
<Properties xmlns="http://schemas.openxmlformats.org/officeDocument/2006/extended-properties" xmlns:vt="http://schemas.openxmlformats.org/officeDocument/2006/docPropsVTypes">
  <TotalTime>3378</TotalTime>
  <Words>1889</Words>
  <Application>Microsoft Office PowerPoint</Application>
  <PresentationFormat>On-screen Show (4:3)</PresentationFormat>
  <Paragraphs>205</Paragraphs>
  <Slides>17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19"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102</cp:revision>
  <dcterms:created xsi:type="dcterms:W3CDTF">1998-05-09T13:24:56Z</dcterms:created>
  <dcterms:modified xsi:type="dcterms:W3CDTF">2016-05-20T13:24:22Z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