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5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22.xml" ContentType="application/vnd.openxmlformats-officedocument.presentationml.slide+xml"/>
  <Override PartName="/ppt/slides/slide18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20" r:id="rId2"/>
    <p:sldId id="271" r:id="rId3"/>
    <p:sldId id="286" r:id="rId4"/>
    <p:sldId id="287" r:id="rId5"/>
    <p:sldId id="288" r:id="rId6"/>
    <p:sldId id="285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300" r:id="rId18"/>
    <p:sldId id="301" r:id="rId19"/>
    <p:sldId id="299" r:id="rId20"/>
    <p:sldId id="302" r:id="rId21"/>
    <p:sldId id="303" r:id="rId22"/>
    <p:sldId id="305" r:id="rId23"/>
    <p:sldId id="316" r:id="rId24"/>
    <p:sldId id="319" r:id="rId25"/>
    <p:sldId id="284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FBFCFF"/>
    <a:srgbClr val="F8F8FA"/>
    <a:srgbClr val="003366"/>
    <a:srgbClr val="F5F5F5"/>
    <a:srgbClr val="3366FF"/>
    <a:srgbClr val="FFFF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8" autoAdjust="0"/>
    <p:restoredTop sz="97197" autoAdjust="0"/>
  </p:normalViewPr>
  <p:slideViewPr>
    <p:cSldViewPr snapToGrid="0" showGuides="1">
      <p:cViewPr>
        <p:scale>
          <a:sx n="100" d="100"/>
          <a:sy n="100" d="100"/>
        </p:scale>
        <p:origin x="-2208" y="-390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D0CA8-7177-473E-82EC-8A6EDE16DD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416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EC214-6CA3-43E1-8F22-FBFAFCD07D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136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8127F-9C03-4B93-96E4-DF2F727566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762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84495-9200-4A34-99E7-A1D1146BA7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901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7B596-7F73-45BF-ACFB-63B9677332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480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766C0-3C4C-413F-8563-DD10CF143A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63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2815B-CB24-43EE-ABD7-3C9D4D5177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288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B3615-4930-43FE-8A07-4F1875DC1D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632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1D361-7DDB-4152-A4B6-32C7A63404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0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C57A94-74FF-4D37-9C37-96ADE9802E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35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43B03-133E-4468-88C7-DD62F7ABE9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86A01E86-55FB-44DF-B9BC-A9FAF6E2052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5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8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8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i="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Specification of Regression Variables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5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i="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i="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i="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667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1" dirty="0" smtClean="0"/>
              <a:t>R</a:t>
            </a:r>
            <a:r>
              <a:rPr lang="en-GB" sz="1500" b="1" baseline="30000" dirty="0" smtClean="0"/>
              <a:t>2</a:t>
            </a:r>
            <a:r>
              <a:rPr lang="en-GB" sz="1500" b="1" dirty="0" smtClean="0"/>
              <a:t> </a:t>
            </a:r>
            <a:r>
              <a:rPr lang="en-GB" sz="1500" b="1" dirty="0"/>
              <a:t>will be the same as it would have been if it had been possible to regress </a:t>
            </a:r>
            <a:r>
              <a:rPr lang="en-GB" sz="1500" b="1" i="1" dirty="0"/>
              <a:t>Y</a:t>
            </a:r>
            <a:r>
              <a:rPr lang="en-GB" sz="1500" b="1" dirty="0"/>
              <a:t> on </a:t>
            </a:r>
            <a:r>
              <a:rPr lang="en-GB" sz="1500" b="1" i="1" dirty="0"/>
              <a:t>X</a:t>
            </a:r>
            <a:r>
              <a:rPr lang="en-GB" sz="1500" b="1" baseline="-25000" dirty="0"/>
              <a:t>2</a:t>
            </a:r>
            <a:r>
              <a:rPr lang="en-GB" sz="1500" b="1" dirty="0"/>
              <a:t>, ..., </a:t>
            </a:r>
            <a:r>
              <a:rPr lang="en-GB" sz="1500" b="1" i="1" dirty="0" err="1"/>
              <a:t>X</a:t>
            </a:r>
            <a:r>
              <a:rPr lang="en-GB" sz="1500" b="1" i="1" baseline="-25000" dirty="0" err="1"/>
              <a:t>k</a:t>
            </a:r>
            <a:r>
              <a:rPr lang="en-GB" sz="1500" b="1" dirty="0"/>
              <a:t>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4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928683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0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575951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1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3275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2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2929624"/>
            <a:ext cx="9144000" cy="26329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43200" y="2974725"/>
            <a:ext cx="9057600" cy="37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21600" y="33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123951" y="4085625"/>
            <a:ext cx="2076450" cy="37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3.	</a:t>
            </a:r>
            <a:r>
              <a:rPr lang="en-GB" sz="1800" b="1" i="1" dirty="0">
                <a:latin typeface="Arial" charset="0"/>
              </a:rPr>
              <a:t>R</a:t>
            </a:r>
            <a:r>
              <a:rPr lang="en-GB" sz="1800" b="1" baseline="30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123951" y="3768825"/>
            <a:ext cx="3781424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	</a:t>
            </a:r>
            <a:r>
              <a:rPr lang="en-GB" sz="1800" b="1" dirty="0" err="1" smtClean="0">
                <a:latin typeface="Arial" charset="0"/>
              </a:rPr>
              <a:t>S.e.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for 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1857374" y="2949575"/>
            <a:ext cx="5476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Comparison of regression with </a:t>
            </a:r>
            <a:r>
              <a:rPr lang="en-GB" sz="1800" b="1" i="1" dirty="0" smtClean="0">
                <a:latin typeface="Arial" charset="0"/>
              </a:rPr>
              <a:t>Z</a:t>
            </a:r>
            <a:r>
              <a:rPr lang="en-GB" sz="1800" b="1" dirty="0" smtClean="0">
                <a:latin typeface="Arial" charset="0"/>
              </a:rPr>
              <a:t> instead of </a:t>
            </a:r>
            <a:r>
              <a:rPr lang="en-GB" sz="1800" b="1" i="1" dirty="0" smtClean="0">
                <a:latin typeface="Arial" charset="0"/>
              </a:rPr>
              <a:t>X</a:t>
            </a:r>
            <a:r>
              <a:rPr lang="en-GB" sz="1800" b="1" baseline="-25000" dirty="0" smtClean="0">
                <a:latin typeface="Arial" charset="0"/>
              </a:rPr>
              <a:t>2</a:t>
            </a:r>
            <a:endParaRPr lang="en-GB" sz="1800" b="1" baseline="-25000" dirty="0"/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1123950" y="3444875"/>
            <a:ext cx="26003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1.	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063475"/>
              </p:ext>
            </p:extLst>
          </p:nvPr>
        </p:nvGraphicFramePr>
        <p:xfrm>
          <a:off x="1741488" y="3460751"/>
          <a:ext cx="86670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3" name="Equation" r:id="rId9" imgW="1155600" imgH="431640" progId="Equation.DSMT4">
                  <p:embed/>
                </p:oleObj>
              </mc:Choice>
              <mc:Fallback>
                <p:oleObj name="Equation" r:id="rId9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460751"/>
                        <a:ext cx="86670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863318"/>
              </p:ext>
            </p:extLst>
          </p:nvPr>
        </p:nvGraphicFramePr>
        <p:xfrm>
          <a:off x="3208338" y="3803650"/>
          <a:ext cx="8667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34" name="Equation" r:id="rId11" imgW="1155600" imgH="431640" progId="Equation.DSMT4">
                  <p:embed/>
                </p:oleObj>
              </mc:Choice>
              <mc:Fallback>
                <p:oleObj name="Equation" r:id="rId11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3803650"/>
                        <a:ext cx="86677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coefficient of </a:t>
            </a:r>
            <a:r>
              <a:rPr lang="en-GB" sz="1500" b="1" i="1" dirty="0" smtClean="0"/>
              <a:t>Z</a:t>
            </a:r>
            <a:r>
              <a:rPr lang="en-GB" sz="1500" b="1" dirty="0" smtClean="0"/>
              <a:t> will be an estimate of 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2</a:t>
            </a:r>
            <a:r>
              <a:rPr lang="en-GB" sz="1500" b="1" i="1" dirty="0" smtClean="0">
                <a:latin typeface="Symbol" pitchFamily="18" charset="2"/>
              </a:rPr>
              <a:t>m</a:t>
            </a:r>
            <a:r>
              <a:rPr lang="en-GB" sz="1500" b="1" dirty="0" smtClean="0"/>
              <a:t>, and so it will not be possible to obtain an estimate of 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2</a:t>
            </a:r>
            <a:r>
              <a:rPr lang="en-GB" sz="1500" b="1" dirty="0" smtClean="0"/>
              <a:t>, unless you are able to guess the value of </a:t>
            </a:r>
            <a:r>
              <a:rPr lang="en-GB" sz="1500" b="1" i="1" dirty="0" smtClean="0">
                <a:latin typeface="Symbol" pitchFamily="18" charset="2"/>
              </a:rPr>
              <a:t>m</a:t>
            </a:r>
            <a:r>
              <a:rPr lang="en-GB" sz="1500" b="1" dirty="0" smtClean="0"/>
              <a:t>.</a:t>
            </a:r>
          </a:p>
          <a:p>
            <a:pPr>
              <a:spcBef>
                <a:spcPct val="50000"/>
              </a:spcBef>
            </a:pP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4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928683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7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575951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8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3275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59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2929624"/>
            <a:ext cx="9144000" cy="26329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3200" y="2974725"/>
            <a:ext cx="9057600" cy="37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21600" y="33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123951" y="4085625"/>
            <a:ext cx="2076450" cy="37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3.	</a:t>
            </a:r>
            <a:r>
              <a:rPr lang="en-GB" sz="1800" b="1" i="1" dirty="0">
                <a:latin typeface="Arial" charset="0"/>
              </a:rPr>
              <a:t>R</a:t>
            </a:r>
            <a:r>
              <a:rPr lang="en-GB" sz="1800" b="1" baseline="30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123951" y="3768825"/>
            <a:ext cx="3781424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	</a:t>
            </a:r>
            <a:r>
              <a:rPr lang="en-GB" sz="1800" b="1" dirty="0" err="1" smtClean="0">
                <a:latin typeface="Arial" charset="0"/>
              </a:rPr>
              <a:t>S.e.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for 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857374" y="2949575"/>
            <a:ext cx="5476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Comparison of regression with </a:t>
            </a:r>
            <a:r>
              <a:rPr lang="en-GB" sz="1800" b="1" i="1" dirty="0" smtClean="0">
                <a:latin typeface="Arial" charset="0"/>
              </a:rPr>
              <a:t>Z</a:t>
            </a:r>
            <a:r>
              <a:rPr lang="en-GB" sz="1800" b="1" dirty="0" smtClean="0">
                <a:latin typeface="Arial" charset="0"/>
              </a:rPr>
              <a:t> instead of </a:t>
            </a:r>
            <a:r>
              <a:rPr lang="en-GB" sz="1800" b="1" i="1" dirty="0" smtClean="0">
                <a:latin typeface="Arial" charset="0"/>
              </a:rPr>
              <a:t>X</a:t>
            </a:r>
            <a:r>
              <a:rPr lang="en-GB" sz="1800" b="1" baseline="-25000" dirty="0" smtClean="0">
                <a:latin typeface="Arial" charset="0"/>
              </a:rPr>
              <a:t>2</a:t>
            </a:r>
            <a:endParaRPr lang="en-GB" sz="1800" b="1" baseline="-25000" dirty="0"/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1123950" y="3444875"/>
            <a:ext cx="26003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1.	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123200" y="4406025"/>
            <a:ext cx="7077075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4.	N</a:t>
            </a:r>
            <a:r>
              <a:rPr lang="en-GB" sz="1800" b="1" dirty="0" smtClean="0">
                <a:latin typeface="Arial" charset="0"/>
              </a:rPr>
              <a:t>ot possible </a:t>
            </a:r>
            <a:r>
              <a:rPr lang="en-GB" sz="1800" b="1" dirty="0">
                <a:latin typeface="Arial" charset="0"/>
              </a:rPr>
              <a:t>to </a:t>
            </a:r>
            <a:r>
              <a:rPr lang="en-GB" sz="1800" b="1" dirty="0" smtClean="0">
                <a:latin typeface="Arial" charset="0"/>
              </a:rPr>
              <a:t>obtain an estimate </a:t>
            </a:r>
            <a:r>
              <a:rPr lang="en-GB" sz="1800" b="1" dirty="0">
                <a:latin typeface="Arial" charset="0"/>
              </a:rPr>
              <a:t>of </a:t>
            </a: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, unless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dirty="0" smtClean="0">
                <a:latin typeface="Arial" charset="0"/>
              </a:rPr>
              <a:t> known</a:t>
            </a:r>
            <a:endParaRPr lang="en-GB" sz="1800" b="1" dirty="0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063475"/>
              </p:ext>
            </p:extLst>
          </p:nvPr>
        </p:nvGraphicFramePr>
        <p:xfrm>
          <a:off x="1741488" y="3460751"/>
          <a:ext cx="86670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60" name="Equation" r:id="rId9" imgW="1155600" imgH="431640" progId="Equation.DSMT4">
                  <p:embed/>
                </p:oleObj>
              </mc:Choice>
              <mc:Fallback>
                <p:oleObj name="Equation" r:id="rId9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460751"/>
                        <a:ext cx="86670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863318"/>
              </p:ext>
            </p:extLst>
          </p:nvPr>
        </p:nvGraphicFramePr>
        <p:xfrm>
          <a:off x="3208338" y="3803650"/>
          <a:ext cx="8667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61" name="Equation" r:id="rId11" imgW="1155600" imgH="431640" progId="Equation.DSMT4">
                  <p:embed/>
                </p:oleObj>
              </mc:Choice>
              <mc:Fallback>
                <p:oleObj name="Equation" r:id="rId11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3803650"/>
                        <a:ext cx="86677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However </a:t>
            </a:r>
            <a:r>
              <a:rPr lang="en-GB" sz="1500" b="1" dirty="0"/>
              <a:t>the </a:t>
            </a:r>
            <a:r>
              <a:rPr lang="en-GB" sz="1500" b="1" i="1" dirty="0"/>
              <a:t>t</a:t>
            </a:r>
            <a:r>
              <a:rPr lang="en-GB" sz="1500" b="1" dirty="0"/>
              <a:t> statistic for </a:t>
            </a:r>
            <a:r>
              <a:rPr lang="en-GB" sz="1500" b="1" i="1" dirty="0"/>
              <a:t>Z</a:t>
            </a:r>
            <a:r>
              <a:rPr lang="en-GB" sz="1500" b="1" dirty="0"/>
              <a:t> will be the same as that which would have been obtained for </a:t>
            </a:r>
            <a:r>
              <a:rPr lang="en-GB" sz="1500" b="1" i="1" dirty="0"/>
              <a:t>X</a:t>
            </a:r>
            <a:r>
              <a:rPr lang="en-GB" sz="1500" b="1" baseline="-25000" dirty="0"/>
              <a:t>2</a:t>
            </a:r>
            <a:r>
              <a:rPr lang="en-GB" sz="1500" b="1" dirty="0"/>
              <a:t> if it had been possible to regress </a:t>
            </a:r>
            <a:r>
              <a:rPr lang="en-GB" sz="1500" b="1" i="1" dirty="0"/>
              <a:t>Y</a:t>
            </a:r>
            <a:r>
              <a:rPr lang="en-GB" sz="1500" b="1" dirty="0"/>
              <a:t> on </a:t>
            </a:r>
            <a:r>
              <a:rPr lang="en-GB" sz="1500" b="1" i="1" dirty="0"/>
              <a:t>X</a:t>
            </a:r>
            <a:r>
              <a:rPr lang="en-GB" sz="1500" b="1" baseline="-25000" dirty="0"/>
              <a:t>2</a:t>
            </a:r>
            <a:r>
              <a:rPr lang="en-GB" sz="1500" b="1" dirty="0"/>
              <a:t>, ..., </a:t>
            </a:r>
            <a:r>
              <a:rPr lang="en-GB" sz="1500" b="1" i="1" dirty="0" err="1"/>
              <a:t>X</a:t>
            </a:r>
            <a:r>
              <a:rPr lang="en-GB" sz="1500" b="1" i="1" baseline="-25000" dirty="0" err="1"/>
              <a:t>k</a:t>
            </a:r>
            <a:r>
              <a:rPr lang="en-GB" sz="1500" b="1" dirty="0"/>
              <a:t>, and so you are able to assess the significance of </a:t>
            </a:r>
            <a:r>
              <a:rPr lang="en-GB" sz="1500" b="1" i="1" dirty="0"/>
              <a:t>X</a:t>
            </a:r>
            <a:r>
              <a:rPr lang="en-GB" sz="1500" b="1" baseline="-25000" dirty="0"/>
              <a:t>2</a:t>
            </a:r>
            <a:r>
              <a:rPr lang="en-GB" sz="1500" b="1" dirty="0"/>
              <a:t>, even if you are not able to estimate its coefficient.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9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5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928683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8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575951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9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3275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0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2929624"/>
            <a:ext cx="9144000" cy="26329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3200" y="2974725"/>
            <a:ext cx="9057600" cy="37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21600" y="33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123951" y="4726425"/>
            <a:ext cx="4572000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8016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810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5.	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statistic for </a:t>
            </a:r>
            <a:r>
              <a:rPr lang="en-GB" sz="1800" b="1" i="1" dirty="0">
                <a:latin typeface="Arial" charset="0"/>
              </a:rPr>
              <a:t>Z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 </a:t>
            </a:r>
            <a:r>
              <a:rPr lang="en-GB" sz="1800" b="1" dirty="0">
                <a:latin typeface="Arial" charset="0"/>
              </a:rPr>
              <a:t>as </a:t>
            </a:r>
            <a:r>
              <a:rPr lang="en-GB" sz="1800" b="1" dirty="0" smtClean="0">
                <a:latin typeface="Arial" charset="0"/>
              </a:rPr>
              <a:t>that for </a:t>
            </a:r>
            <a:r>
              <a:rPr lang="en-GB" sz="1800" b="1" i="1" dirty="0">
                <a:latin typeface="Arial" charset="0"/>
              </a:rPr>
              <a:t>X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endParaRPr lang="en-GB" sz="1800" b="1" dirty="0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123951" y="4085625"/>
            <a:ext cx="2076450" cy="37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3.	</a:t>
            </a:r>
            <a:r>
              <a:rPr lang="en-GB" sz="1800" b="1" i="1" dirty="0">
                <a:latin typeface="Arial" charset="0"/>
              </a:rPr>
              <a:t>R</a:t>
            </a:r>
            <a:r>
              <a:rPr lang="en-GB" sz="1800" b="1" baseline="30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123951" y="3768825"/>
            <a:ext cx="3781424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	</a:t>
            </a:r>
            <a:r>
              <a:rPr lang="en-GB" sz="1800" b="1" dirty="0" err="1" smtClean="0">
                <a:latin typeface="Arial" charset="0"/>
              </a:rPr>
              <a:t>S.e.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for 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1857374" y="2949575"/>
            <a:ext cx="5476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Comparison of regression with </a:t>
            </a:r>
            <a:r>
              <a:rPr lang="en-GB" sz="1800" b="1" i="1" dirty="0" smtClean="0">
                <a:latin typeface="Arial" charset="0"/>
              </a:rPr>
              <a:t>Z</a:t>
            </a:r>
            <a:r>
              <a:rPr lang="en-GB" sz="1800" b="1" dirty="0" smtClean="0">
                <a:latin typeface="Arial" charset="0"/>
              </a:rPr>
              <a:t> instead of </a:t>
            </a:r>
            <a:r>
              <a:rPr lang="en-GB" sz="1800" b="1" i="1" dirty="0" smtClean="0">
                <a:latin typeface="Arial" charset="0"/>
              </a:rPr>
              <a:t>X</a:t>
            </a:r>
            <a:r>
              <a:rPr lang="en-GB" sz="1800" b="1" baseline="-25000" dirty="0" smtClean="0">
                <a:latin typeface="Arial" charset="0"/>
              </a:rPr>
              <a:t>2</a:t>
            </a:r>
            <a:endParaRPr lang="en-GB" sz="1800" b="1" baseline="-25000" dirty="0"/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123950" y="3444875"/>
            <a:ext cx="26003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1.	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123200" y="4406025"/>
            <a:ext cx="7077075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4.	N</a:t>
            </a:r>
            <a:r>
              <a:rPr lang="en-GB" sz="1800" b="1" dirty="0" smtClean="0">
                <a:latin typeface="Arial" charset="0"/>
              </a:rPr>
              <a:t>ot possible </a:t>
            </a:r>
            <a:r>
              <a:rPr lang="en-GB" sz="1800" b="1" dirty="0">
                <a:latin typeface="Arial" charset="0"/>
              </a:rPr>
              <a:t>to </a:t>
            </a:r>
            <a:r>
              <a:rPr lang="en-GB" sz="1800" b="1" dirty="0" smtClean="0">
                <a:latin typeface="Arial" charset="0"/>
              </a:rPr>
              <a:t>obtain an estimate </a:t>
            </a:r>
            <a:r>
              <a:rPr lang="en-GB" sz="1800" b="1" dirty="0">
                <a:latin typeface="Arial" charset="0"/>
              </a:rPr>
              <a:t>of </a:t>
            </a: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, unless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dirty="0" smtClean="0">
                <a:latin typeface="Arial" charset="0"/>
              </a:rPr>
              <a:t> known</a:t>
            </a:r>
            <a:endParaRPr lang="en-GB" sz="1800" b="1" dirty="0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063475"/>
              </p:ext>
            </p:extLst>
          </p:nvPr>
        </p:nvGraphicFramePr>
        <p:xfrm>
          <a:off x="1741488" y="3460751"/>
          <a:ext cx="86670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1" name="Equation" r:id="rId9" imgW="1155600" imgH="431640" progId="Equation.DSMT4">
                  <p:embed/>
                </p:oleObj>
              </mc:Choice>
              <mc:Fallback>
                <p:oleObj name="Equation" r:id="rId9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460751"/>
                        <a:ext cx="86670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863318"/>
              </p:ext>
            </p:extLst>
          </p:nvPr>
        </p:nvGraphicFramePr>
        <p:xfrm>
          <a:off x="3208338" y="3803650"/>
          <a:ext cx="8667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2" name="Equation" r:id="rId11" imgW="1155600" imgH="431640" progId="Equation.DSMT4">
                  <p:embed/>
                </p:oleObj>
              </mc:Choice>
              <mc:Fallback>
                <p:oleObj name="Equation" r:id="rId11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3803650"/>
                        <a:ext cx="86677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It will not be possible to obtain an estimate of 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1</a:t>
            </a:r>
            <a:r>
              <a:rPr lang="en-GB" sz="1500" b="1" dirty="0" smtClean="0"/>
              <a:t> since the intercept in the revised model is (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1</a:t>
            </a:r>
            <a:r>
              <a:rPr lang="en-GB" sz="1500" b="1" dirty="0" smtClean="0"/>
              <a:t>+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2</a:t>
            </a:r>
            <a:r>
              <a:rPr lang="en-GB" sz="1500" b="1" i="1" dirty="0" smtClean="0">
                <a:latin typeface="Symbol" pitchFamily="18" charset="2"/>
              </a:rPr>
              <a:t>l</a:t>
            </a:r>
            <a:r>
              <a:rPr lang="en-GB" sz="1500" b="1" dirty="0" smtClean="0"/>
              <a:t>), but usually 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1</a:t>
            </a:r>
            <a:r>
              <a:rPr lang="en-GB" sz="1500" b="1" dirty="0" smtClean="0"/>
              <a:t> is of relatively little interest, anyway.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4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214281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5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891816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6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3275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7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2929624"/>
            <a:ext cx="9144000" cy="26329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3200" y="2974725"/>
            <a:ext cx="9057600" cy="37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21600" y="33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123951" y="4726425"/>
            <a:ext cx="4572000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8016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810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5.	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statistic for </a:t>
            </a:r>
            <a:r>
              <a:rPr lang="en-GB" sz="1800" b="1" i="1" dirty="0">
                <a:latin typeface="Arial" charset="0"/>
              </a:rPr>
              <a:t>Z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 </a:t>
            </a:r>
            <a:r>
              <a:rPr lang="en-GB" sz="1800" b="1" dirty="0">
                <a:latin typeface="Arial" charset="0"/>
              </a:rPr>
              <a:t>as </a:t>
            </a:r>
            <a:r>
              <a:rPr lang="en-GB" sz="1800" b="1" dirty="0" smtClean="0">
                <a:latin typeface="Arial" charset="0"/>
              </a:rPr>
              <a:t>that for </a:t>
            </a:r>
            <a:r>
              <a:rPr lang="en-GB" sz="1800" b="1" i="1" dirty="0">
                <a:latin typeface="Arial" charset="0"/>
              </a:rPr>
              <a:t>X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endParaRPr lang="en-GB" sz="1800" b="1" dirty="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123951" y="4085625"/>
            <a:ext cx="2076450" cy="37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3.	</a:t>
            </a:r>
            <a:r>
              <a:rPr lang="en-GB" sz="1800" b="1" i="1" dirty="0">
                <a:latin typeface="Arial" charset="0"/>
              </a:rPr>
              <a:t>R</a:t>
            </a:r>
            <a:r>
              <a:rPr lang="en-GB" sz="1800" b="1" baseline="30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123951" y="3768825"/>
            <a:ext cx="3781424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	</a:t>
            </a:r>
            <a:r>
              <a:rPr lang="en-GB" sz="1800" b="1" dirty="0" err="1" smtClean="0">
                <a:latin typeface="Arial" charset="0"/>
              </a:rPr>
              <a:t>S.e.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for 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1857374" y="2949575"/>
            <a:ext cx="5476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Comparison of regression with </a:t>
            </a:r>
            <a:r>
              <a:rPr lang="en-GB" sz="1800" b="1" i="1" dirty="0" smtClean="0">
                <a:latin typeface="Arial" charset="0"/>
              </a:rPr>
              <a:t>Z</a:t>
            </a:r>
            <a:r>
              <a:rPr lang="en-GB" sz="1800" b="1" dirty="0" smtClean="0">
                <a:latin typeface="Arial" charset="0"/>
              </a:rPr>
              <a:t> instead of </a:t>
            </a:r>
            <a:r>
              <a:rPr lang="en-GB" sz="1800" b="1" i="1" dirty="0" smtClean="0">
                <a:latin typeface="Arial" charset="0"/>
              </a:rPr>
              <a:t>X</a:t>
            </a:r>
            <a:r>
              <a:rPr lang="en-GB" sz="1800" b="1" baseline="-25000" dirty="0" smtClean="0">
                <a:latin typeface="Arial" charset="0"/>
              </a:rPr>
              <a:t>2</a:t>
            </a:r>
            <a:endParaRPr lang="en-GB" sz="1800" b="1" baseline="-25000" dirty="0"/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123950" y="3444875"/>
            <a:ext cx="26003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1.	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123200" y="4406025"/>
            <a:ext cx="7077075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4.	N</a:t>
            </a:r>
            <a:r>
              <a:rPr lang="en-GB" sz="1800" b="1" dirty="0" smtClean="0">
                <a:latin typeface="Arial" charset="0"/>
              </a:rPr>
              <a:t>ot possible </a:t>
            </a:r>
            <a:r>
              <a:rPr lang="en-GB" sz="1800" b="1" dirty="0">
                <a:latin typeface="Arial" charset="0"/>
              </a:rPr>
              <a:t>to </a:t>
            </a:r>
            <a:r>
              <a:rPr lang="en-GB" sz="1800" b="1" dirty="0" smtClean="0">
                <a:latin typeface="Arial" charset="0"/>
              </a:rPr>
              <a:t>obtain an estimate </a:t>
            </a:r>
            <a:r>
              <a:rPr lang="en-GB" sz="1800" b="1" dirty="0">
                <a:latin typeface="Arial" charset="0"/>
              </a:rPr>
              <a:t>of </a:t>
            </a: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, unless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dirty="0" smtClean="0">
                <a:latin typeface="Arial" charset="0"/>
              </a:rPr>
              <a:t> known</a:t>
            </a:r>
            <a:endParaRPr lang="en-GB" sz="1800" b="1" dirty="0"/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123950" y="5048100"/>
            <a:ext cx="541972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6.	N</a:t>
            </a:r>
            <a:r>
              <a:rPr lang="en-GB" sz="1800" b="1" dirty="0" smtClean="0">
                <a:latin typeface="Arial" charset="0"/>
              </a:rPr>
              <a:t>ot possible </a:t>
            </a:r>
            <a:r>
              <a:rPr lang="en-GB" sz="1800" b="1" dirty="0">
                <a:latin typeface="Arial" charset="0"/>
              </a:rPr>
              <a:t>to obtain an estimate of </a:t>
            </a: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>
                <a:latin typeface="Arial" charset="0"/>
              </a:rPr>
              <a:t>1</a:t>
            </a:r>
            <a:r>
              <a:rPr lang="en-GB" sz="1800" b="1" dirty="0">
                <a:latin typeface="Arial" charset="0"/>
              </a:rPr>
              <a:t> </a:t>
            </a: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717141"/>
              </p:ext>
            </p:extLst>
          </p:nvPr>
        </p:nvGraphicFramePr>
        <p:xfrm>
          <a:off x="1741488" y="3460751"/>
          <a:ext cx="86670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8" name="Equation" r:id="rId9" imgW="1155600" imgH="431640" progId="Equation.DSMT4">
                  <p:embed/>
                </p:oleObj>
              </mc:Choice>
              <mc:Fallback>
                <p:oleObj name="Equation" r:id="rId9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460751"/>
                        <a:ext cx="86670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542507"/>
              </p:ext>
            </p:extLst>
          </p:nvPr>
        </p:nvGraphicFramePr>
        <p:xfrm>
          <a:off x="3208338" y="3803650"/>
          <a:ext cx="8667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09" name="Equation" r:id="rId11" imgW="1155600" imgH="431640" progId="Equation.DSMT4">
                  <p:embed/>
                </p:oleObj>
              </mc:Choice>
              <mc:Fallback>
                <p:oleObj name="Equation" r:id="rId11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3803650"/>
                        <a:ext cx="86677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It is generally more realistic to hypothesize that the relationship between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 baseline="-25000">
                <a:latin typeface="Arial" charset="0"/>
              </a:rPr>
              <a:t>2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Z</a:t>
            </a:r>
            <a:r>
              <a:rPr lang="en-GB" sz="1500" b="1">
                <a:latin typeface="Arial" charset="0"/>
              </a:rPr>
              <a:t> is approximate, rather than exact.  In that case the results listed above will hold approximately.</a:t>
            </a:r>
            <a:endParaRPr lang="en-GB" sz="1500" b="1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155891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0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699613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1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3275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2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12"/>
          <p:cNvSpPr txBox="1">
            <a:spLocks noChangeArrowheads="1"/>
          </p:cNvSpPr>
          <p:nvPr/>
        </p:nvSpPr>
        <p:spPr bwMode="auto">
          <a:xfrm>
            <a:off x="3257551" y="1271625"/>
            <a:ext cx="207645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(approximation)</a:t>
            </a:r>
            <a:endParaRPr lang="en-GB" sz="1800" b="1" dirty="0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2929624"/>
            <a:ext cx="9144000" cy="26329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43200" y="2974725"/>
            <a:ext cx="9057600" cy="37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21600" y="33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123951" y="4726425"/>
            <a:ext cx="4572000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8016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810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5.	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statistic for </a:t>
            </a:r>
            <a:r>
              <a:rPr lang="en-GB" sz="1800" b="1" i="1" dirty="0">
                <a:latin typeface="Arial" charset="0"/>
              </a:rPr>
              <a:t>Z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 </a:t>
            </a:r>
            <a:r>
              <a:rPr lang="en-GB" sz="1800" b="1" dirty="0">
                <a:latin typeface="Arial" charset="0"/>
              </a:rPr>
              <a:t>as </a:t>
            </a:r>
            <a:r>
              <a:rPr lang="en-GB" sz="1800" b="1" dirty="0" smtClean="0">
                <a:latin typeface="Arial" charset="0"/>
              </a:rPr>
              <a:t>that for </a:t>
            </a:r>
            <a:r>
              <a:rPr lang="en-GB" sz="1800" b="1" i="1" dirty="0">
                <a:latin typeface="Arial" charset="0"/>
              </a:rPr>
              <a:t>X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endParaRPr lang="en-GB" sz="1800" b="1" dirty="0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23951" y="4085625"/>
            <a:ext cx="2076450" cy="37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3.	</a:t>
            </a:r>
            <a:r>
              <a:rPr lang="en-GB" sz="1800" b="1" i="1" dirty="0">
                <a:latin typeface="Arial" charset="0"/>
              </a:rPr>
              <a:t>R</a:t>
            </a:r>
            <a:r>
              <a:rPr lang="en-GB" sz="1800" b="1" baseline="30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123951" y="3768825"/>
            <a:ext cx="3781424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	</a:t>
            </a:r>
            <a:r>
              <a:rPr lang="en-GB" sz="1800" b="1" dirty="0" err="1" smtClean="0">
                <a:latin typeface="Arial" charset="0"/>
              </a:rPr>
              <a:t>S.e.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for 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1857374" y="2949575"/>
            <a:ext cx="5476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Comparison of regression with </a:t>
            </a:r>
            <a:r>
              <a:rPr lang="en-GB" sz="1800" b="1" i="1" dirty="0" smtClean="0">
                <a:latin typeface="Arial" charset="0"/>
              </a:rPr>
              <a:t>Z</a:t>
            </a:r>
            <a:r>
              <a:rPr lang="en-GB" sz="1800" b="1" dirty="0" smtClean="0">
                <a:latin typeface="Arial" charset="0"/>
              </a:rPr>
              <a:t> instead of </a:t>
            </a:r>
            <a:r>
              <a:rPr lang="en-GB" sz="1800" b="1" i="1" dirty="0" smtClean="0">
                <a:latin typeface="Arial" charset="0"/>
              </a:rPr>
              <a:t>X</a:t>
            </a:r>
            <a:r>
              <a:rPr lang="en-GB" sz="1800" b="1" baseline="-25000" dirty="0" smtClean="0">
                <a:latin typeface="Arial" charset="0"/>
              </a:rPr>
              <a:t>2</a:t>
            </a:r>
            <a:endParaRPr lang="en-GB" sz="1800" b="1" baseline="-25000" dirty="0"/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1123950" y="3444875"/>
            <a:ext cx="26003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1.	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1123200" y="4406025"/>
            <a:ext cx="7077075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4.	N</a:t>
            </a:r>
            <a:r>
              <a:rPr lang="en-GB" sz="1800" b="1" dirty="0" smtClean="0">
                <a:latin typeface="Arial" charset="0"/>
              </a:rPr>
              <a:t>ot possible </a:t>
            </a:r>
            <a:r>
              <a:rPr lang="en-GB" sz="1800" b="1" dirty="0">
                <a:latin typeface="Arial" charset="0"/>
              </a:rPr>
              <a:t>to </a:t>
            </a:r>
            <a:r>
              <a:rPr lang="en-GB" sz="1800" b="1" dirty="0" smtClean="0">
                <a:latin typeface="Arial" charset="0"/>
              </a:rPr>
              <a:t>obtain an estimate </a:t>
            </a:r>
            <a:r>
              <a:rPr lang="en-GB" sz="1800" b="1" dirty="0">
                <a:latin typeface="Arial" charset="0"/>
              </a:rPr>
              <a:t>of </a:t>
            </a: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, unless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dirty="0" smtClean="0">
                <a:latin typeface="Arial" charset="0"/>
              </a:rPr>
              <a:t> known</a:t>
            </a:r>
            <a:endParaRPr lang="en-GB" sz="1800" b="1" dirty="0"/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1123950" y="5048100"/>
            <a:ext cx="541972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6.	N</a:t>
            </a:r>
            <a:r>
              <a:rPr lang="en-GB" sz="1800" b="1" dirty="0" smtClean="0">
                <a:latin typeface="Arial" charset="0"/>
              </a:rPr>
              <a:t>ot possible </a:t>
            </a:r>
            <a:r>
              <a:rPr lang="en-GB" sz="1800" b="1" dirty="0">
                <a:latin typeface="Arial" charset="0"/>
              </a:rPr>
              <a:t>to obtain an estimate of </a:t>
            </a: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>
                <a:latin typeface="Arial" charset="0"/>
              </a:rPr>
              <a:t>1</a:t>
            </a:r>
            <a:r>
              <a:rPr lang="en-GB" sz="1800" b="1" dirty="0">
                <a:latin typeface="Arial" charset="0"/>
              </a:rPr>
              <a:t> </a:t>
            </a:r>
          </a:p>
        </p:txBody>
      </p:sp>
      <p:sp>
        <p:nvSpPr>
          <p:cNvPr id="51" name="Rectangle 5"/>
          <p:cNvSpPr>
            <a:spLocks noChangeArrowheads="1"/>
          </p:cNvSpPr>
          <p:nvPr/>
        </p:nvSpPr>
        <p:spPr bwMode="auto">
          <a:xfrm>
            <a:off x="6371550" y="3310624"/>
            <a:ext cx="2477175" cy="5279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2" name="Text Box 12"/>
          <p:cNvSpPr txBox="1">
            <a:spLocks noChangeArrowheads="1"/>
          </p:cNvSpPr>
          <p:nvPr/>
        </p:nvSpPr>
        <p:spPr bwMode="auto">
          <a:xfrm>
            <a:off x="6591301" y="3367125"/>
            <a:ext cx="2076450" cy="4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(approximations)</a:t>
            </a:r>
            <a:endParaRPr lang="en-GB" sz="1800" b="1" dirty="0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717141"/>
              </p:ext>
            </p:extLst>
          </p:nvPr>
        </p:nvGraphicFramePr>
        <p:xfrm>
          <a:off x="1741488" y="3460751"/>
          <a:ext cx="86670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3" name="Equation" r:id="rId9" imgW="1155600" imgH="431640" progId="Equation.DSMT4">
                  <p:embed/>
                </p:oleObj>
              </mc:Choice>
              <mc:Fallback>
                <p:oleObj name="Equation" r:id="rId9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460751"/>
                        <a:ext cx="86670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542507"/>
              </p:ext>
            </p:extLst>
          </p:nvPr>
        </p:nvGraphicFramePr>
        <p:xfrm>
          <a:off x="3208338" y="3803650"/>
          <a:ext cx="8667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4" name="Equation" r:id="rId11" imgW="1155600" imgH="431640" progId="Equation.DSMT4">
                  <p:embed/>
                </p:oleObj>
              </mc:Choice>
              <mc:Fallback>
                <p:oleObj name="Equation" r:id="rId11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3803650"/>
                        <a:ext cx="86677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185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However, if </a:t>
            </a:r>
            <a:r>
              <a:rPr lang="en-GB" sz="1500" b="1" i="1">
                <a:latin typeface="Arial" charset="0"/>
              </a:rPr>
              <a:t>Z</a:t>
            </a:r>
            <a:r>
              <a:rPr lang="en-GB" sz="1500" b="1">
                <a:latin typeface="Arial" charset="0"/>
              </a:rPr>
              <a:t> is a poor proxy for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 baseline="-25000">
                <a:latin typeface="Arial" charset="0"/>
              </a:rPr>
              <a:t>2</a:t>
            </a:r>
            <a:r>
              <a:rPr lang="en-GB" sz="1500" b="1">
                <a:latin typeface="Arial" charset="0"/>
              </a:rPr>
              <a:t>, the results will effectively be subject to measurement error (see Chapter 8).  Further, it is possible that some of the other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>
                <a:latin typeface="Arial" charset="0"/>
              </a:rPr>
              <a:t> variables will try to act as proxies for </a:t>
            </a:r>
            <a:r>
              <a:rPr lang="en-GB" sz="1500" b="1" i="1">
                <a:latin typeface="Arial" charset="0"/>
              </a:rPr>
              <a:t>X</a:t>
            </a:r>
            <a:r>
              <a:rPr lang="en-GB" sz="1500" b="1" baseline="-25000">
                <a:latin typeface="Arial" charset="0"/>
              </a:rPr>
              <a:t>2</a:t>
            </a:r>
            <a:r>
              <a:rPr lang="en-GB" sz="1500" b="1">
                <a:latin typeface="Arial" charset="0"/>
              </a:rPr>
              <a:t>, and there will still be a problem of omitted variable bias.</a:t>
            </a:r>
            <a:endParaRPr lang="en-GB" sz="1500" b="1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2929624"/>
            <a:ext cx="9144000" cy="26329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43200" y="2974725"/>
            <a:ext cx="9057600" cy="37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21600" y="33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123951" y="4726425"/>
            <a:ext cx="4572000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8016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9810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5.	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statistic for </a:t>
            </a:r>
            <a:r>
              <a:rPr lang="en-GB" sz="1800" b="1" i="1" dirty="0">
                <a:latin typeface="Arial" charset="0"/>
              </a:rPr>
              <a:t>Z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 </a:t>
            </a:r>
            <a:r>
              <a:rPr lang="en-GB" sz="1800" b="1" dirty="0">
                <a:latin typeface="Arial" charset="0"/>
              </a:rPr>
              <a:t>as </a:t>
            </a:r>
            <a:r>
              <a:rPr lang="en-GB" sz="1800" b="1" dirty="0" smtClean="0">
                <a:latin typeface="Arial" charset="0"/>
              </a:rPr>
              <a:t>that for </a:t>
            </a:r>
            <a:r>
              <a:rPr lang="en-GB" sz="1800" b="1" i="1" dirty="0">
                <a:latin typeface="Arial" charset="0"/>
              </a:rPr>
              <a:t>X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endParaRPr lang="en-GB" sz="1800" b="1" dirty="0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123951" y="4085625"/>
            <a:ext cx="2076450" cy="37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3.	</a:t>
            </a:r>
            <a:r>
              <a:rPr lang="en-GB" sz="1800" b="1" i="1" dirty="0">
                <a:latin typeface="Arial" charset="0"/>
              </a:rPr>
              <a:t>R</a:t>
            </a:r>
            <a:r>
              <a:rPr lang="en-GB" sz="1800" b="1" baseline="30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123951" y="3768825"/>
            <a:ext cx="3781424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	</a:t>
            </a:r>
            <a:r>
              <a:rPr lang="en-GB" sz="1800" b="1" dirty="0" err="1" smtClean="0">
                <a:latin typeface="Arial" charset="0"/>
              </a:rPr>
              <a:t>S.e.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for 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857374" y="2949575"/>
            <a:ext cx="5476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Comparison of regression with </a:t>
            </a:r>
            <a:r>
              <a:rPr lang="en-GB" sz="1800" b="1" i="1" dirty="0" smtClean="0">
                <a:latin typeface="Arial" charset="0"/>
              </a:rPr>
              <a:t>Z</a:t>
            </a:r>
            <a:r>
              <a:rPr lang="en-GB" sz="1800" b="1" dirty="0" smtClean="0">
                <a:latin typeface="Arial" charset="0"/>
              </a:rPr>
              <a:t> instead of </a:t>
            </a:r>
            <a:r>
              <a:rPr lang="en-GB" sz="1800" b="1" i="1" dirty="0" smtClean="0">
                <a:latin typeface="Arial" charset="0"/>
              </a:rPr>
              <a:t>X</a:t>
            </a:r>
            <a:r>
              <a:rPr lang="en-GB" sz="1800" b="1" baseline="-25000" dirty="0" smtClean="0">
                <a:latin typeface="Arial" charset="0"/>
              </a:rPr>
              <a:t>2</a:t>
            </a:r>
            <a:endParaRPr lang="en-GB" sz="1800" b="1" baseline="-25000" dirty="0"/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123950" y="3444875"/>
            <a:ext cx="26003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1.	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123200" y="4406025"/>
            <a:ext cx="7077075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4.	N</a:t>
            </a:r>
            <a:r>
              <a:rPr lang="en-GB" sz="1800" b="1" dirty="0" smtClean="0">
                <a:latin typeface="Arial" charset="0"/>
              </a:rPr>
              <a:t>ot possible </a:t>
            </a:r>
            <a:r>
              <a:rPr lang="en-GB" sz="1800" b="1" dirty="0">
                <a:latin typeface="Arial" charset="0"/>
              </a:rPr>
              <a:t>to </a:t>
            </a:r>
            <a:r>
              <a:rPr lang="en-GB" sz="1800" b="1" dirty="0" smtClean="0">
                <a:latin typeface="Arial" charset="0"/>
              </a:rPr>
              <a:t>obtain an estimate </a:t>
            </a:r>
            <a:r>
              <a:rPr lang="en-GB" sz="1800" b="1" dirty="0">
                <a:latin typeface="Arial" charset="0"/>
              </a:rPr>
              <a:t>of </a:t>
            </a: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>
                <a:latin typeface="Arial" charset="0"/>
              </a:rPr>
              <a:t>2</a:t>
            </a:r>
            <a:r>
              <a:rPr lang="en-GB" sz="1800" b="1" dirty="0">
                <a:latin typeface="Arial" charset="0"/>
              </a:rPr>
              <a:t>, unless </a:t>
            </a:r>
            <a:r>
              <a:rPr lang="en-GB" sz="1800" b="1" i="1" dirty="0" smtClean="0">
                <a:latin typeface="Symbol" pitchFamily="18" charset="2"/>
              </a:rPr>
              <a:t>m</a:t>
            </a:r>
            <a:r>
              <a:rPr lang="en-GB" sz="1800" b="1" dirty="0" smtClean="0">
                <a:latin typeface="Arial" charset="0"/>
              </a:rPr>
              <a:t> known</a:t>
            </a:r>
            <a:endParaRPr lang="en-GB" sz="1800" b="1" dirty="0"/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123950" y="5048100"/>
            <a:ext cx="541972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6.	N</a:t>
            </a:r>
            <a:r>
              <a:rPr lang="en-GB" sz="1800" b="1" dirty="0" smtClean="0">
                <a:latin typeface="Arial" charset="0"/>
              </a:rPr>
              <a:t>ot possible </a:t>
            </a:r>
            <a:r>
              <a:rPr lang="en-GB" sz="1800" b="1" dirty="0">
                <a:latin typeface="Arial" charset="0"/>
              </a:rPr>
              <a:t>to obtain an estimate of </a:t>
            </a:r>
            <a:r>
              <a:rPr lang="en-GB" sz="1800" b="1" i="1" dirty="0">
                <a:latin typeface="Symbol" pitchFamily="18" charset="2"/>
              </a:rPr>
              <a:t>b</a:t>
            </a:r>
            <a:r>
              <a:rPr lang="en-GB" sz="1800" b="1" baseline="-25000" dirty="0">
                <a:latin typeface="Arial" charset="0"/>
              </a:rPr>
              <a:t>1</a:t>
            </a:r>
            <a:r>
              <a:rPr lang="en-GB" sz="1800" b="1" dirty="0">
                <a:latin typeface="Arial" charset="0"/>
              </a:rPr>
              <a:t> 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6371550" y="3310624"/>
            <a:ext cx="2477175" cy="52795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6591301" y="3367125"/>
            <a:ext cx="2076450" cy="40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(approximations)</a:t>
            </a:r>
            <a:endParaRPr lang="en-GB" sz="1800" b="1" dirty="0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381031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7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836444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8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943432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9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3257551" y="1271625"/>
            <a:ext cx="207645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(approximation)</a:t>
            </a:r>
            <a:endParaRPr lang="en-GB" sz="18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39178"/>
              </p:ext>
            </p:extLst>
          </p:nvPr>
        </p:nvGraphicFramePr>
        <p:xfrm>
          <a:off x="1741488" y="3460751"/>
          <a:ext cx="86670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0" name="Equation" r:id="rId9" imgW="1155600" imgH="431640" progId="Equation.DSMT4">
                  <p:embed/>
                </p:oleObj>
              </mc:Choice>
              <mc:Fallback>
                <p:oleObj name="Equation" r:id="rId9" imgW="1155600" imgH="4316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460751"/>
                        <a:ext cx="86670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753522"/>
              </p:ext>
            </p:extLst>
          </p:nvPr>
        </p:nvGraphicFramePr>
        <p:xfrm>
          <a:off x="3208338" y="3803650"/>
          <a:ext cx="8667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51" name="Equation" r:id="rId11" imgW="1155600" imgH="431640" progId="Equation.DSMT4">
                  <p:embed/>
                </p:oleObj>
              </mc:Choice>
              <mc:Fallback>
                <p:oleObj name="Equation" r:id="rId11" imgW="115560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3803650"/>
                        <a:ext cx="86677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 use of a proxy variable will be illustrated with an educational attainment model.  We will suppose that educational attainment depends jointly on cognitive ability and family background.</a:t>
            </a:r>
            <a:endParaRPr lang="en-GB" sz="1500" b="1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589232"/>
              </p:ext>
            </p:extLst>
          </p:nvPr>
        </p:nvGraphicFramePr>
        <p:xfrm>
          <a:off x="1587500" y="712800"/>
          <a:ext cx="4749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1" name="Equation" r:id="rId3" imgW="4749480" imgH="380880" progId="Equation.3">
                  <p:embed/>
                </p:oleObj>
              </mc:Choice>
              <mc:Fallback>
                <p:oleObj name="Equation" r:id="rId3" imgW="47494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712800"/>
                        <a:ext cx="4749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As usual, </a:t>
            </a:r>
            <a:r>
              <a:rPr lang="en-GB" sz="1500" b="1" i="1">
                <a:latin typeface="Arial" charset="0"/>
              </a:rPr>
              <a:t>ASVABC</a:t>
            </a:r>
            <a:r>
              <a:rPr lang="en-GB" sz="1500" b="1">
                <a:latin typeface="Arial" charset="0"/>
              </a:rPr>
              <a:t> will be used as the measure of cognitive ability.  However, there is no ‘family background’ variable in the data set.  Indeed, it is difficult to conceive how such a variable might be defined.</a:t>
            </a:r>
            <a:endParaRPr lang="en-GB" sz="1500" b="1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290941"/>
              </p:ext>
            </p:extLst>
          </p:nvPr>
        </p:nvGraphicFramePr>
        <p:xfrm>
          <a:off x="1587500" y="712800"/>
          <a:ext cx="4749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59" name="Equation" r:id="rId3" imgW="4749480" imgH="380880" progId="Equation.3">
                  <p:embed/>
                </p:oleObj>
              </mc:Choice>
              <mc:Fallback>
                <p:oleObj name="Equation" r:id="rId3" imgW="47494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712800"/>
                        <a:ext cx="4749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17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Instead, we will try to find a proxy.  One obvious variable is the mother's educational attainment, </a:t>
            </a:r>
            <a:r>
              <a:rPr lang="en-GB" sz="1500" b="1" i="1">
                <a:latin typeface="Arial" charset="0"/>
              </a:rPr>
              <a:t>SM</a:t>
            </a:r>
            <a:r>
              <a:rPr lang="en-GB" sz="1500" b="1">
                <a:latin typeface="Arial" charset="0"/>
              </a:rPr>
              <a:t>.  However, father's educational attainment, </a:t>
            </a:r>
            <a:r>
              <a:rPr lang="en-GB" sz="1500" b="1" i="1">
                <a:latin typeface="Arial" charset="0"/>
              </a:rPr>
              <a:t>SF</a:t>
            </a:r>
            <a:r>
              <a:rPr lang="en-GB" sz="1500" b="1">
                <a:latin typeface="Arial" charset="0"/>
              </a:rPr>
              <a:t>, may also be relevant.  So we will hypothesize that the family background index depends on both.</a:t>
            </a:r>
            <a:endParaRPr lang="en-GB" sz="1500" b="1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81017"/>
              </p:ext>
            </p:extLst>
          </p:nvPr>
        </p:nvGraphicFramePr>
        <p:xfrm>
          <a:off x="1587500" y="712800"/>
          <a:ext cx="4749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22" name="Equation" r:id="rId3" imgW="4749480" imgH="380880" progId="Equation.3">
                  <p:embed/>
                </p:oleObj>
              </mc:Choice>
              <mc:Fallback>
                <p:oleObj name="Equation" r:id="rId3" imgW="47494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712800"/>
                        <a:ext cx="4749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484126"/>
              </p:ext>
            </p:extLst>
          </p:nvPr>
        </p:nvGraphicFramePr>
        <p:xfrm>
          <a:off x="774700" y="1270800"/>
          <a:ext cx="3632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23" name="Equation" r:id="rId5" imgW="3632040" imgH="368280" progId="Equation.3">
                  <p:embed/>
                </p:oleObj>
              </mc:Choice>
              <mc:Fallback>
                <p:oleObj name="Equation" r:id="rId5" imgW="363204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1270800"/>
                        <a:ext cx="3632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18</a:t>
            </a: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Thus we obtain a relationship expressing </a:t>
            </a:r>
            <a:r>
              <a:rPr lang="en-GB" sz="1500" b="1" i="1">
                <a:latin typeface="Arial" charset="0"/>
              </a:rPr>
              <a:t>S</a:t>
            </a:r>
            <a:r>
              <a:rPr lang="en-GB" sz="1500" b="1">
                <a:latin typeface="Arial" charset="0"/>
              </a:rPr>
              <a:t> as a function of </a:t>
            </a:r>
            <a:r>
              <a:rPr lang="en-GB" sz="1500" b="1" i="1">
                <a:latin typeface="Arial" charset="0"/>
              </a:rPr>
              <a:t>ASVABC</a:t>
            </a:r>
            <a:r>
              <a:rPr lang="en-GB" sz="1500" b="1">
                <a:latin typeface="Arial" charset="0"/>
              </a:rPr>
              <a:t>, </a:t>
            </a:r>
            <a:r>
              <a:rPr lang="en-GB" sz="1500" b="1" i="1">
                <a:latin typeface="Arial" charset="0"/>
              </a:rPr>
              <a:t>SM</a:t>
            </a:r>
            <a:r>
              <a:rPr lang="en-GB" sz="1500" b="1">
                <a:latin typeface="Arial" charset="0"/>
              </a:rPr>
              <a:t>, and </a:t>
            </a:r>
            <a:r>
              <a:rPr lang="en-GB" sz="1500" b="1" i="1">
                <a:latin typeface="Arial" charset="0"/>
              </a:rPr>
              <a:t>SF</a:t>
            </a:r>
            <a:r>
              <a:rPr lang="en-GB" sz="1500" b="1">
                <a:latin typeface="Arial" charset="0"/>
              </a:rPr>
              <a:t>.</a:t>
            </a:r>
            <a:endParaRPr lang="en-GB" sz="1500" b="1"/>
          </a:p>
        </p:txBody>
      </p:sp>
      <p:graphicFrame>
        <p:nvGraphicFramePr>
          <p:cNvPr id="1239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140898"/>
              </p:ext>
            </p:extLst>
          </p:nvPr>
        </p:nvGraphicFramePr>
        <p:xfrm>
          <a:off x="1587500" y="712800"/>
          <a:ext cx="4749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2" name="Equation" r:id="rId3" imgW="4749480" imgH="380880" progId="Equation.3">
                  <p:embed/>
                </p:oleObj>
              </mc:Choice>
              <mc:Fallback>
                <p:oleObj name="Equation" r:id="rId3" imgW="4749480" imgH="3808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712800"/>
                        <a:ext cx="4749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877164"/>
              </p:ext>
            </p:extLst>
          </p:nvPr>
        </p:nvGraphicFramePr>
        <p:xfrm>
          <a:off x="774700" y="1270800"/>
          <a:ext cx="3632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3" name="Equation" r:id="rId5" imgW="3632040" imgH="368280" progId="Equation.3">
                  <p:embed/>
                </p:oleObj>
              </mc:Choice>
              <mc:Fallback>
                <p:oleObj name="Equation" r:id="rId5" imgW="3632040" imgH="3682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1270800"/>
                        <a:ext cx="3632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556289"/>
              </p:ext>
            </p:extLst>
          </p:nvPr>
        </p:nvGraphicFramePr>
        <p:xfrm>
          <a:off x="1577975" y="1818000"/>
          <a:ext cx="68087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4" name="Equation" r:id="rId7" imgW="6806880" imgH="850680" progId="Equation.3">
                  <p:embed/>
                </p:oleObj>
              </mc:Choice>
              <mc:Fallback>
                <p:oleObj name="Equation" r:id="rId7" imgW="6806880" imgH="8506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1818000"/>
                        <a:ext cx="68087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Suppose that a variable </a:t>
            </a:r>
            <a:r>
              <a:rPr lang="en-GB" sz="1500" b="1" i="1" dirty="0"/>
              <a:t>Y</a:t>
            </a:r>
            <a:r>
              <a:rPr lang="en-GB" sz="1500" b="1" dirty="0"/>
              <a:t> is hypothesized to depend on a set of explanatory variables </a:t>
            </a:r>
            <a:r>
              <a:rPr lang="en-GB" sz="1500" b="1" i="1" dirty="0"/>
              <a:t>X</a:t>
            </a:r>
            <a:r>
              <a:rPr lang="en-GB" sz="1500" b="1" baseline="-25000" dirty="0"/>
              <a:t>2</a:t>
            </a:r>
            <a:r>
              <a:rPr lang="en-GB" sz="1500" b="1" dirty="0"/>
              <a:t>, ..., </a:t>
            </a:r>
            <a:r>
              <a:rPr lang="en-GB" sz="1500" b="1" i="1" dirty="0" err="1"/>
              <a:t>X</a:t>
            </a:r>
            <a:r>
              <a:rPr lang="en-GB" sz="1500" b="1" i="1" baseline="-25000" dirty="0" err="1"/>
              <a:t>k</a:t>
            </a:r>
            <a:r>
              <a:rPr lang="en-GB" sz="1500" b="1" dirty="0"/>
              <a:t> as shown above, and suppose that for some reason there are no data on </a:t>
            </a:r>
            <a:r>
              <a:rPr lang="en-GB" sz="1500" b="1" i="1" dirty="0"/>
              <a:t>X</a:t>
            </a:r>
            <a:r>
              <a:rPr lang="en-GB" sz="1500" b="1" baseline="-25000" dirty="0"/>
              <a:t>2</a:t>
            </a:r>
            <a:r>
              <a:rPr lang="en-GB" sz="1500" b="1" dirty="0"/>
              <a:t>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411665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363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6985" name="Rectangle 9"/>
          <p:cNvSpPr>
            <a:spLocks noChangeArrowheads="1"/>
          </p:cNvSpPr>
          <p:nvPr/>
        </p:nvSpPr>
        <p:spPr bwMode="auto">
          <a:xfrm>
            <a:off x="365125" y="637200"/>
            <a:ext cx="2203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52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 smtClean="0">
                <a:latin typeface="Courier New" pitchFamily="49" charset="0"/>
              </a:rPr>
              <a:t>.</a:t>
            </a: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S ASVABC SM SF</a:t>
            </a:r>
          </a:p>
          <a:p>
            <a:pPr>
              <a:spcBef>
                <a:spcPts val="600"/>
              </a:spcBef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81.06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 1235.0519     3  411.683966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 2518.9701   496  5.07856875           R-squared     =  0.3290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0.3249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2.2536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ASVABC |   1.242527    .123587    10.05   0.000      .999708    1.485345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SM |    .091353   .0459299     1.99   0.047     .0011119    .1815941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SF |   .2028911   .0425117     4.77   0.000     .1193658    .2864163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 10.59674   .6142778    17.25   0.000     9.389834    11.80365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19</a:t>
            </a: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 dirty="0">
                <a:latin typeface="Arial" charset="0"/>
              </a:rPr>
              <a:t>Here is the corresponding regression using </a:t>
            </a:r>
            <a:r>
              <a:rPr lang="en-GB" sz="1500" b="1" i="1" dirty="0" smtClean="0">
                <a:latin typeface="Arial" charset="0"/>
              </a:rPr>
              <a:t>EAWE</a:t>
            </a:r>
            <a:r>
              <a:rPr lang="en-GB" sz="1500" b="1" dirty="0" smtClean="0">
                <a:latin typeface="Arial" charset="0"/>
              </a:rPr>
              <a:t> </a:t>
            </a:r>
            <a:r>
              <a:rPr lang="en-GB" sz="1500" b="1" dirty="0">
                <a:latin typeface="Arial" charset="0"/>
              </a:rPr>
              <a:t>Data Set 21.</a:t>
            </a:r>
            <a:endParaRPr lang="en-GB" sz="1500" b="1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207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8009" name="Rectangle 9"/>
          <p:cNvSpPr>
            <a:spLocks noChangeArrowheads="1"/>
          </p:cNvSpPr>
          <p:nvPr/>
        </p:nvSpPr>
        <p:spPr bwMode="auto">
          <a:xfrm>
            <a:off x="365125" y="637200"/>
            <a:ext cx="15768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301625" y="597600"/>
            <a:ext cx="8532813" cy="312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S ASVABC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=     500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1,   498) =  182.56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Model |  1006.99534     1  1006.99534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Residual |  2747.02666   498   5.5161178           R-squared     =  0.2682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R-squared =  0.2668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Total |    3754.022   499  7.52309018           Root MSE      =  2.3486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    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ASVABC |   1.580901   .1170059    13.51   0.000     1.351015    1.810787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14.43677   .1097335   131.56   0.000     14.22117    14.65237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20</a:t>
            </a:r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Here is the regression of </a:t>
            </a:r>
            <a:r>
              <a:rPr lang="en-GB" sz="1500" b="1" i="1">
                <a:latin typeface="Arial" charset="0"/>
              </a:rPr>
              <a:t>S</a:t>
            </a:r>
            <a:r>
              <a:rPr lang="en-GB" sz="1500" b="1">
                <a:latin typeface="Arial" charset="0"/>
              </a:rPr>
              <a:t> on </a:t>
            </a:r>
            <a:r>
              <a:rPr lang="en-GB" sz="1500" b="1" i="1">
                <a:latin typeface="Arial" charset="0"/>
              </a:rPr>
              <a:t>ASVABC</a:t>
            </a:r>
            <a:r>
              <a:rPr lang="en-GB" sz="1500" b="1">
                <a:latin typeface="Arial" charset="0"/>
              </a:rPr>
              <a:t> alone.</a:t>
            </a:r>
            <a:endParaRPr lang="en-GB" sz="1500" b="1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2792624"/>
            <a:ext cx="9144000" cy="1713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42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365125" y="2886225"/>
            <a:ext cx="15624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0058" name="Rectangle 10"/>
          <p:cNvSpPr>
            <a:spLocks noChangeArrowheads="1"/>
          </p:cNvSpPr>
          <p:nvPr/>
        </p:nvSpPr>
        <p:spPr bwMode="auto">
          <a:xfrm>
            <a:off x="365125" y="637200"/>
            <a:ext cx="22104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365125" y="1555200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0056" name="Rectangle 8"/>
          <p:cNvSpPr>
            <a:spLocks noChangeArrowheads="1"/>
          </p:cNvSpPr>
          <p:nvPr/>
        </p:nvSpPr>
        <p:spPr bwMode="auto">
          <a:xfrm>
            <a:off x="365125" y="3800625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301625" y="597601"/>
            <a:ext cx="8532813" cy="201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 smtClean="0">
                <a:latin typeface="Courier New" pitchFamily="49" charset="0"/>
              </a:rPr>
              <a:t>. </a:t>
            </a:r>
            <a:r>
              <a:rPr lang="en-GB" sz="1400" b="1" dirty="0" err="1" smtClean="0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S ASVABC SM SF</a:t>
            </a:r>
          </a:p>
          <a:p>
            <a:pPr>
              <a:spcBef>
                <a:spcPts val="600"/>
              </a:spcBef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ASVABC |   1.242527    .123587    10.05   0.000      .999708    1.485345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SM |    .091353   .0459299     1.99   0.047     .0011119    .1815941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SF |   .2028911   .0425117     4.77   0.000     .1193658    .2864163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 10.59674   .6142778    17.25   0.000     9.389834    11.80365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21</a:t>
            </a:r>
          </a:p>
        </p:txBody>
      </p:sp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A comparison of the regressions indicates that the coefficient of </a:t>
            </a:r>
            <a:r>
              <a:rPr lang="en-GB" sz="1500" b="1" i="1">
                <a:latin typeface="Arial" charset="0"/>
              </a:rPr>
              <a:t>ASVABC</a:t>
            </a:r>
            <a:r>
              <a:rPr lang="en-GB" sz="1500" b="1">
                <a:latin typeface="Arial" charset="0"/>
              </a:rPr>
              <a:t> is biased upwards if we make no attempt to control for family background.</a:t>
            </a:r>
            <a:endParaRPr lang="en-GB" sz="1500" b="1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2846625"/>
            <a:ext cx="8532813" cy="163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S ASVABC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ASVABC |   1.580901   .1170059    13.51   0.000     1.351015    1.810787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14.43677   .1097335   131.56   0.000     14.22117    14.65237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2792624"/>
            <a:ext cx="9144000" cy="1713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42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365125" y="2886225"/>
            <a:ext cx="15624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365125" y="637200"/>
            <a:ext cx="22104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365125" y="1555200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365125" y="3800625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01625" y="597601"/>
            <a:ext cx="8532813" cy="201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 smtClean="0">
                <a:latin typeface="Courier New" pitchFamily="49" charset="0"/>
              </a:rPr>
              <a:t>. </a:t>
            </a:r>
            <a:r>
              <a:rPr lang="en-GB" sz="1400" b="1" dirty="0" err="1" smtClean="0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S ASVABC SM SF</a:t>
            </a:r>
          </a:p>
          <a:p>
            <a:pPr>
              <a:spcBef>
                <a:spcPts val="600"/>
              </a:spcBef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ASVABC |   1.242527    .123587    10.05   0.000      .999708    1.485345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SM |    .091353   .0459299     1.99   0.047     .0011119    .1815941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SF |   .2028911   .0425117     4.77   0.000     .1193658    .2864163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 10.59674   .6142778    17.25   0.000     9.389834    11.80365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01625" y="2846625"/>
            <a:ext cx="8532813" cy="163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S ASVABC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ASVABC |   1.580901   .1170059    13.51   0.000     1.351015    1.810787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14.43677   .1097335   131.56   0.000     14.22117    14.65237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22</a:t>
            </a:r>
          </a:p>
        </p:txBody>
      </p:sp>
      <p:sp>
        <p:nvSpPr>
          <p:cNvPr id="14132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This is what we should expect.  Both </a:t>
            </a:r>
            <a:r>
              <a:rPr lang="en-GB" sz="1500" b="1" i="1">
                <a:latin typeface="Arial" charset="0"/>
              </a:rPr>
              <a:t>SM</a:t>
            </a:r>
            <a:r>
              <a:rPr lang="en-GB" sz="1500" b="1">
                <a:latin typeface="Arial" charset="0"/>
              </a:rPr>
              <a:t> and </a:t>
            </a:r>
            <a:r>
              <a:rPr lang="en-GB" sz="1500" b="1" i="1">
                <a:latin typeface="Arial" charset="0"/>
              </a:rPr>
              <a:t>SF</a:t>
            </a:r>
            <a:r>
              <a:rPr lang="en-GB" sz="1500" b="1">
                <a:latin typeface="Arial" charset="0"/>
              </a:rPr>
              <a:t> are likely to have positive effects on educational attainment, and they are both positively correlated with </a:t>
            </a:r>
            <a:r>
              <a:rPr lang="en-GB" sz="1500" b="1" i="1">
                <a:latin typeface="Arial" charset="0"/>
              </a:rPr>
              <a:t>ASVABC</a:t>
            </a:r>
            <a:r>
              <a:rPr lang="en-GB" sz="1500" b="1">
                <a:latin typeface="Arial" charset="0"/>
              </a:rPr>
              <a:t>.</a:t>
            </a:r>
            <a:endParaRPr lang="en-GB" sz="1500" b="1"/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410074" y="1186548"/>
            <a:ext cx="4314826" cy="173762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1324" name="Text Box 12"/>
          <p:cNvSpPr txBox="1">
            <a:spLocks noChangeArrowheads="1"/>
          </p:cNvSpPr>
          <p:nvPr/>
        </p:nvSpPr>
        <p:spPr bwMode="auto">
          <a:xfrm>
            <a:off x="4619625" y="1284288"/>
            <a:ext cx="4114800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b="1" dirty="0" smtClean="0">
                <a:latin typeface="Courier New" pitchFamily="49" charset="0"/>
              </a:rPr>
              <a:t>. </a:t>
            </a:r>
            <a:r>
              <a:rPr lang="en-US" b="1" dirty="0" err="1">
                <a:latin typeface="Courier New" pitchFamily="49" charset="0"/>
              </a:rPr>
              <a:t>cor</a:t>
            </a:r>
            <a:r>
              <a:rPr lang="en-US" b="1" dirty="0">
                <a:latin typeface="Courier New" pitchFamily="49" charset="0"/>
              </a:rPr>
              <a:t> ASVABC SM SF</a:t>
            </a:r>
          </a:p>
          <a:p>
            <a:r>
              <a:rPr lang="en-US" b="1" dirty="0">
                <a:latin typeface="Courier New" pitchFamily="49" charset="0"/>
              </a:rPr>
              <a:t>(</a:t>
            </a:r>
            <a:r>
              <a:rPr lang="en-US" b="1" dirty="0" err="1">
                <a:latin typeface="Courier New" pitchFamily="49" charset="0"/>
              </a:rPr>
              <a:t>obs</a:t>
            </a:r>
            <a:r>
              <a:rPr lang="en-US" b="1" dirty="0">
                <a:latin typeface="Courier New" pitchFamily="49" charset="0"/>
              </a:rPr>
              <a:t>=500)</a:t>
            </a:r>
          </a:p>
          <a:p>
            <a:r>
              <a:rPr lang="en-US" b="1" dirty="0" smtClean="0">
                <a:latin typeface="Courier New" pitchFamily="49" charset="0"/>
              </a:rPr>
              <a:t>         </a:t>
            </a:r>
            <a:r>
              <a:rPr lang="en-US" b="1" dirty="0">
                <a:latin typeface="Courier New" pitchFamily="49" charset="0"/>
              </a:rPr>
              <a:t>|   ASVABC       SM       SF</a:t>
            </a:r>
          </a:p>
          <a:p>
            <a:r>
              <a:rPr lang="en-US" b="1" dirty="0" smtClean="0">
                <a:latin typeface="Courier New" pitchFamily="49" charset="0"/>
              </a:rPr>
              <a:t>---------+---------------------------</a:t>
            </a:r>
            <a:endParaRPr lang="en-US" b="1" dirty="0">
              <a:latin typeface="Courier New" pitchFamily="49" charset="0"/>
            </a:endParaRPr>
          </a:p>
          <a:p>
            <a:r>
              <a:rPr lang="en-US" b="1" dirty="0" smtClean="0">
                <a:latin typeface="Courier New" pitchFamily="49" charset="0"/>
              </a:rPr>
              <a:t>  </a:t>
            </a:r>
            <a:r>
              <a:rPr lang="en-US" b="1" dirty="0">
                <a:latin typeface="Courier New" pitchFamily="49" charset="0"/>
              </a:rPr>
              <a:t>ASVABC |   1.0000</a:t>
            </a:r>
          </a:p>
          <a:p>
            <a:r>
              <a:rPr lang="en-US" b="1" dirty="0" smtClean="0">
                <a:latin typeface="Courier New" pitchFamily="49" charset="0"/>
              </a:rPr>
              <a:t>      </a:t>
            </a:r>
            <a:r>
              <a:rPr lang="en-US" b="1" dirty="0">
                <a:latin typeface="Courier New" pitchFamily="49" charset="0"/>
              </a:rPr>
              <a:t>SM |   0.3594   1.0000</a:t>
            </a:r>
          </a:p>
          <a:p>
            <a:r>
              <a:rPr lang="en-US" b="1" dirty="0" smtClean="0">
                <a:latin typeface="Courier New" pitchFamily="49" charset="0"/>
              </a:rPr>
              <a:t>      </a:t>
            </a:r>
            <a:r>
              <a:rPr lang="en-US" b="1" dirty="0">
                <a:latin typeface="Courier New" pitchFamily="49" charset="0"/>
              </a:rPr>
              <a:t>SF |   0.3719   0.5312   </a:t>
            </a:r>
            <a:r>
              <a:rPr lang="en-US" b="1" dirty="0" smtClean="0">
                <a:latin typeface="Courier New" pitchFamily="49" charset="0"/>
              </a:rPr>
              <a:t>1.0000</a:t>
            </a:r>
            <a:endParaRPr lang="en-US" b="1" dirty="0">
              <a:latin typeface="Courier New" pitchFamily="49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439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460375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500" b="1">
                <a:latin typeface="Arial" charset="0"/>
              </a:rPr>
              <a:t>There are further background variables which may be relevant for educational attainment:  faith, ethnicity, and region of residence.  These variables are supplied in the data set, but it will be left to you to experiment with them.</a:t>
            </a:r>
            <a:endParaRPr lang="en-GB" sz="1500" b="1"/>
          </a:p>
        </p:txBody>
      </p:sp>
      <p:sp>
        <p:nvSpPr>
          <p:cNvPr id="144393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2792624"/>
            <a:ext cx="9144000" cy="17136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42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365125" y="2886225"/>
            <a:ext cx="15624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365125" y="637200"/>
            <a:ext cx="22104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65125" y="1555200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65125" y="3800625"/>
            <a:ext cx="2520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597601"/>
            <a:ext cx="8532813" cy="201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 smtClean="0">
                <a:latin typeface="Courier New" pitchFamily="49" charset="0"/>
              </a:rPr>
              <a:t>. </a:t>
            </a:r>
            <a:r>
              <a:rPr lang="en-GB" sz="1400" b="1" dirty="0" err="1" smtClean="0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S ASVABC SM SF</a:t>
            </a:r>
          </a:p>
          <a:p>
            <a:pPr>
              <a:spcBef>
                <a:spcPts val="600"/>
              </a:spcBef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ASVABC |   1.242527    .123587    10.05   0.000      .999708    1.485345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SM |    .091353   .0459299     1.99   0.047     .0011119    .1815941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SF |   .2028911   .0425117     4.77   0.000     .1193658    .2864163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 10.59674   .6142778    17.25   0.000     9.389834    11.80365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01625" y="2846625"/>
            <a:ext cx="8532813" cy="163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reg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S ASVABC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S |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ASVABC |   1.580901   .1170059    13.51   0.000     1.351015    1.810787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 _cons |   14.43677   .1097335   131.56   0.000     14.22117    14.65237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6.5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8210550" y="6553200"/>
            <a:ext cx="857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2016.05.04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As we have seen, a regression of </a:t>
            </a:r>
            <a:r>
              <a:rPr lang="en-GB" sz="1500" b="1" i="1" dirty="0"/>
              <a:t>Y</a:t>
            </a:r>
            <a:r>
              <a:rPr lang="en-GB" sz="1500" b="1" dirty="0"/>
              <a:t> on </a:t>
            </a:r>
            <a:r>
              <a:rPr lang="en-GB" sz="1500" b="1" i="1" dirty="0"/>
              <a:t>X</a:t>
            </a:r>
            <a:r>
              <a:rPr lang="en-GB" sz="1500" b="1" baseline="-25000" dirty="0"/>
              <a:t>3</a:t>
            </a:r>
            <a:r>
              <a:rPr lang="en-GB" sz="1500" b="1" dirty="0"/>
              <a:t>, ..., </a:t>
            </a:r>
            <a:r>
              <a:rPr lang="en-GB" sz="1500" b="1" i="1" dirty="0" err="1"/>
              <a:t>X</a:t>
            </a:r>
            <a:r>
              <a:rPr lang="en-GB" sz="1500" b="1" i="1" baseline="-25000" dirty="0" err="1"/>
              <a:t>k</a:t>
            </a:r>
            <a:r>
              <a:rPr lang="en-GB" sz="1500" b="1" dirty="0"/>
              <a:t> would yield biased estimates of the coefficients and invalid standard errors and tests.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411665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2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Sometimes, however, these problems can be reduced or eliminated by using a proxy variable in the place of </a:t>
            </a:r>
            <a:r>
              <a:rPr lang="en-GB" sz="1500" b="1" i="1"/>
              <a:t>X</a:t>
            </a:r>
            <a:r>
              <a:rPr lang="en-GB" sz="1500" b="1" baseline="-25000"/>
              <a:t>2</a:t>
            </a:r>
            <a:r>
              <a:rPr lang="en-GB" sz="1500" b="1"/>
              <a:t>.  A proxy variable is one that is hypothesized to be linearly related to the missing variable.  In the present example, </a:t>
            </a:r>
            <a:r>
              <a:rPr lang="en-GB" sz="1500" b="1" i="1"/>
              <a:t>Z</a:t>
            </a:r>
            <a:r>
              <a:rPr lang="en-GB" sz="1500" b="1"/>
              <a:t> could act as a proxy for </a:t>
            </a:r>
            <a:r>
              <a:rPr lang="en-GB" sz="1500" b="1" i="1"/>
              <a:t>X</a:t>
            </a:r>
            <a:r>
              <a:rPr lang="en-GB" sz="1500" b="1" baseline="-25000"/>
              <a:t>2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411665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2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132754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3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2643" name="Text Box 102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12645" name="Text Box 102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validity of the proxy relationship must be justified on the basis of theory, common sense, or experience.  It cannot be checked directly because there are no data on </a:t>
            </a:r>
            <a:r>
              <a:rPr lang="en-GB" sz="1500" b="1" i="1"/>
              <a:t>X</a:t>
            </a:r>
            <a:r>
              <a:rPr lang="en-GB" sz="1500" b="1" baseline="-25000"/>
              <a:t>2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398991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76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393152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77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a suitable proxy has been identified, the regression model can be rewritten as shown.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398991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22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393152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23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594429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24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thus obtain a model with all variables observable.  If the proxy relationship is an exact one, and we fit this relationship, most of the regression results will be rescued.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398991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40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393152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41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594429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42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</a:t>
            </a:r>
            <a:r>
              <a:rPr lang="en-GB" sz="1500" b="1" dirty="0"/>
              <a:t>estimates of the coefficients of </a:t>
            </a:r>
            <a:r>
              <a:rPr lang="en-GB" sz="1500" b="1" i="1" dirty="0"/>
              <a:t>X</a:t>
            </a:r>
            <a:r>
              <a:rPr lang="en-GB" sz="1500" b="1" baseline="-25000" dirty="0"/>
              <a:t>3</a:t>
            </a:r>
            <a:r>
              <a:rPr lang="en-GB" sz="1500" b="1" dirty="0"/>
              <a:t>, ..., </a:t>
            </a:r>
            <a:r>
              <a:rPr lang="en-GB" sz="1500" b="1" i="1" dirty="0" err="1"/>
              <a:t>X</a:t>
            </a:r>
            <a:r>
              <a:rPr lang="en-GB" sz="1500" b="1" i="1" baseline="-25000" dirty="0" err="1"/>
              <a:t>k</a:t>
            </a:r>
            <a:r>
              <a:rPr lang="en-GB" sz="1500" b="1" dirty="0"/>
              <a:t> will be the same as those that would have been obtained if it had been possible to regress </a:t>
            </a:r>
            <a:r>
              <a:rPr lang="en-GB" sz="1500" b="1" i="1" dirty="0"/>
              <a:t>Y</a:t>
            </a:r>
            <a:r>
              <a:rPr lang="en-GB" sz="1500" b="1" dirty="0"/>
              <a:t> on </a:t>
            </a:r>
            <a:r>
              <a:rPr lang="en-GB" sz="1500" b="1" i="1" dirty="0"/>
              <a:t>X</a:t>
            </a:r>
            <a:r>
              <a:rPr lang="en-GB" sz="1500" b="1" baseline="-25000" dirty="0"/>
              <a:t>2</a:t>
            </a:r>
            <a:r>
              <a:rPr lang="en-GB" sz="1500" b="1" dirty="0"/>
              <a:t>, ..., </a:t>
            </a:r>
            <a:r>
              <a:rPr lang="en-GB" sz="1500" b="1" i="1" dirty="0" err="1"/>
              <a:t>X</a:t>
            </a:r>
            <a:r>
              <a:rPr lang="en-GB" sz="1500" b="1" i="1" baseline="-25000" dirty="0" err="1"/>
              <a:t>k</a:t>
            </a:r>
            <a:r>
              <a:rPr lang="en-GB" sz="1500" b="1" dirty="0"/>
              <a:t>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4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928683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4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575951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5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3275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6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2929624"/>
            <a:ext cx="9144000" cy="26329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43200" y="2974725"/>
            <a:ext cx="9057600" cy="37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>
            <a:off x="21600" y="33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1857374" y="2949575"/>
            <a:ext cx="5476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Comparison of regression with </a:t>
            </a:r>
            <a:r>
              <a:rPr lang="en-GB" sz="1800" b="1" i="1" dirty="0" smtClean="0">
                <a:latin typeface="Arial" charset="0"/>
              </a:rPr>
              <a:t>Z</a:t>
            </a:r>
            <a:r>
              <a:rPr lang="en-GB" sz="1800" b="1" dirty="0" smtClean="0">
                <a:latin typeface="Arial" charset="0"/>
              </a:rPr>
              <a:t> instead of </a:t>
            </a:r>
            <a:r>
              <a:rPr lang="en-GB" sz="1800" b="1" i="1" dirty="0" smtClean="0">
                <a:latin typeface="Arial" charset="0"/>
              </a:rPr>
              <a:t>X</a:t>
            </a:r>
            <a:r>
              <a:rPr lang="en-GB" sz="1800" b="1" baseline="-25000" dirty="0" smtClean="0">
                <a:latin typeface="Arial" charset="0"/>
              </a:rPr>
              <a:t>2</a:t>
            </a:r>
            <a:endParaRPr lang="en-GB" sz="1800" b="1" baseline="-25000" dirty="0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123950" y="3444875"/>
            <a:ext cx="26003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1.	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063475"/>
              </p:ext>
            </p:extLst>
          </p:nvPr>
        </p:nvGraphicFramePr>
        <p:xfrm>
          <a:off x="1741488" y="3460751"/>
          <a:ext cx="86670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7" name="Equation" r:id="rId9" imgW="1155600" imgH="431640" progId="Equation.DSMT4">
                  <p:embed/>
                </p:oleObj>
              </mc:Choice>
              <mc:Fallback>
                <p:oleObj name="Equation" r:id="rId9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460751"/>
                        <a:ext cx="86670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The standard errors and </a:t>
            </a:r>
            <a:r>
              <a:rPr lang="en-GB" sz="1500" b="1" i="1" dirty="0" smtClean="0"/>
              <a:t>t</a:t>
            </a:r>
            <a:r>
              <a:rPr lang="en-GB" sz="1500" b="1" dirty="0" smtClean="0"/>
              <a:t> statistics of the coefficients of </a:t>
            </a:r>
            <a:r>
              <a:rPr lang="en-GB" sz="1500" b="1" i="1" dirty="0" smtClean="0"/>
              <a:t>X</a:t>
            </a:r>
            <a:r>
              <a:rPr lang="en-GB" sz="1500" b="1" baseline="-25000" dirty="0" smtClean="0"/>
              <a:t>3</a:t>
            </a:r>
            <a:r>
              <a:rPr lang="en-GB" sz="1500" b="1" dirty="0" smtClean="0"/>
              <a:t>, ..., </a:t>
            </a:r>
            <a:r>
              <a:rPr lang="en-GB" sz="1500" b="1" i="1" dirty="0" err="1" smtClean="0"/>
              <a:t>X</a:t>
            </a:r>
            <a:r>
              <a:rPr lang="en-GB" sz="1500" b="1" i="1" baseline="-25000" dirty="0" err="1" smtClean="0"/>
              <a:t>k</a:t>
            </a:r>
            <a:r>
              <a:rPr lang="en-GB" sz="1500" b="1" dirty="0" smtClean="0"/>
              <a:t> will be the same as those that would have been obtained if it had been possible to regress </a:t>
            </a:r>
            <a:r>
              <a:rPr lang="en-GB" sz="1500" b="1" i="1" dirty="0" smtClean="0"/>
              <a:t>Y</a:t>
            </a:r>
            <a:r>
              <a:rPr lang="en-GB" sz="1500" b="1" dirty="0" smtClean="0"/>
              <a:t> on </a:t>
            </a:r>
            <a:r>
              <a:rPr lang="en-GB" sz="1500" b="1" i="1" dirty="0" smtClean="0"/>
              <a:t>X</a:t>
            </a:r>
            <a:r>
              <a:rPr lang="en-GB" sz="1500" b="1" baseline="-25000" dirty="0" smtClean="0"/>
              <a:t>2</a:t>
            </a:r>
            <a:r>
              <a:rPr lang="en-GB" sz="1500" b="1" dirty="0" smtClean="0"/>
              <a:t>, ..., </a:t>
            </a:r>
            <a:r>
              <a:rPr lang="en-GB" sz="1500" b="1" i="1" dirty="0" err="1" smtClean="0"/>
              <a:t>X</a:t>
            </a:r>
            <a:r>
              <a:rPr lang="en-GB" sz="1500" b="1" i="1" baseline="-25000" dirty="0" err="1" smtClean="0"/>
              <a:t>k</a:t>
            </a:r>
            <a:r>
              <a:rPr lang="en-GB" sz="1500" b="1" dirty="0" smtClean="0"/>
              <a:t>.</a:t>
            </a:r>
          </a:p>
          <a:p>
            <a:pPr>
              <a:spcBef>
                <a:spcPct val="50000"/>
              </a:spcBef>
            </a:pP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PROXY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0" y="540000"/>
            <a:ext cx="9144000" cy="2275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5250">
              <a:schemeClr val="tx1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4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928683"/>
              </p:ext>
            </p:extLst>
          </p:nvPr>
        </p:nvGraphicFramePr>
        <p:xfrm>
          <a:off x="1702800" y="714375"/>
          <a:ext cx="4737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06" name="Equation" r:id="rId3" imgW="4736880" imgH="380880" progId="Equation.3">
                  <p:embed/>
                </p:oleObj>
              </mc:Choice>
              <mc:Fallback>
                <p:oleObj name="Equation" r:id="rId3" imgW="47368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2800" y="714375"/>
                        <a:ext cx="4737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575951"/>
              </p:ext>
            </p:extLst>
          </p:nvPr>
        </p:nvGraphicFramePr>
        <p:xfrm>
          <a:off x="1531350" y="1270000"/>
          <a:ext cx="1600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07" name="Equation" r:id="rId5" imgW="1600200" imgH="368280" progId="Equation.3">
                  <p:embed/>
                </p:oleObj>
              </mc:Choice>
              <mc:Fallback>
                <p:oleObj name="Equation" r:id="rId5" imgW="1600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350" y="1270000"/>
                        <a:ext cx="16002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3275"/>
              </p:ext>
            </p:extLst>
          </p:nvPr>
        </p:nvGraphicFramePr>
        <p:xfrm>
          <a:off x="1698625" y="1816100"/>
          <a:ext cx="57546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08" name="Equation" r:id="rId7" imgW="5752800" imgH="850680" progId="Equation.3">
                  <p:embed/>
                </p:oleObj>
              </mc:Choice>
              <mc:Fallback>
                <p:oleObj name="Equation" r:id="rId7" imgW="5752800" imgH="8506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816100"/>
                        <a:ext cx="575468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2929624"/>
            <a:ext cx="9144000" cy="26329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43200" y="2974725"/>
            <a:ext cx="9057600" cy="37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21600" y="33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123951" y="3768825"/>
            <a:ext cx="3781424" cy="40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2.	</a:t>
            </a:r>
            <a:r>
              <a:rPr lang="en-GB" sz="1800" b="1" dirty="0" err="1" smtClean="0">
                <a:latin typeface="Arial" charset="0"/>
              </a:rPr>
              <a:t>S.e.</a:t>
            </a:r>
            <a:r>
              <a:rPr lang="en-GB" sz="1800" b="1" dirty="0" smtClean="0">
                <a:latin typeface="Arial" charset="0"/>
              </a:rPr>
              <a:t> and </a:t>
            </a:r>
            <a:r>
              <a:rPr lang="en-GB" sz="1800" b="1" i="1" dirty="0" smtClean="0">
                <a:latin typeface="Arial" charset="0"/>
              </a:rPr>
              <a:t>t</a:t>
            </a:r>
            <a:r>
              <a:rPr lang="en-GB" sz="1800" b="1" dirty="0" smtClean="0">
                <a:latin typeface="Arial" charset="0"/>
              </a:rPr>
              <a:t> for 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857374" y="2949575"/>
            <a:ext cx="5476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Comparison of regression with </a:t>
            </a:r>
            <a:r>
              <a:rPr lang="en-GB" sz="1800" b="1" i="1" dirty="0" smtClean="0">
                <a:latin typeface="Arial" charset="0"/>
              </a:rPr>
              <a:t>Z</a:t>
            </a:r>
            <a:r>
              <a:rPr lang="en-GB" sz="1800" b="1" dirty="0" smtClean="0">
                <a:latin typeface="Arial" charset="0"/>
              </a:rPr>
              <a:t> instead of </a:t>
            </a:r>
            <a:r>
              <a:rPr lang="en-GB" sz="1800" b="1" i="1" dirty="0" smtClean="0">
                <a:latin typeface="Arial" charset="0"/>
              </a:rPr>
              <a:t>X</a:t>
            </a:r>
            <a:r>
              <a:rPr lang="en-GB" sz="1800" b="1" baseline="-25000" dirty="0" smtClean="0">
                <a:latin typeface="Arial" charset="0"/>
              </a:rPr>
              <a:t>2</a:t>
            </a:r>
            <a:endParaRPr lang="en-GB" sz="1800" b="1" baseline="-25000" dirty="0"/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123950" y="3444875"/>
            <a:ext cx="26003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12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>
                <a:latin typeface="Arial" charset="0"/>
              </a:rPr>
              <a:t>1.	</a:t>
            </a:r>
            <a:r>
              <a:rPr lang="en-GB" sz="1800" b="1" i="1" dirty="0">
                <a:latin typeface="Arial" charset="0"/>
              </a:rPr>
              <a:t> </a:t>
            </a:r>
            <a:r>
              <a:rPr lang="en-GB" sz="1800" b="1" i="1" dirty="0" smtClean="0">
                <a:latin typeface="Arial" charset="0"/>
              </a:rPr>
              <a:t>              </a:t>
            </a:r>
            <a:r>
              <a:rPr lang="en-GB" sz="1800" b="1" dirty="0" smtClean="0">
                <a:latin typeface="Arial" charset="0"/>
              </a:rPr>
              <a:t>same</a:t>
            </a:r>
            <a:endParaRPr lang="en-GB" sz="1800" b="1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063475"/>
              </p:ext>
            </p:extLst>
          </p:nvPr>
        </p:nvGraphicFramePr>
        <p:xfrm>
          <a:off x="1741488" y="3460751"/>
          <a:ext cx="86670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09" name="Equation" r:id="rId9" imgW="1155600" imgH="431640" progId="Equation.DSMT4">
                  <p:embed/>
                </p:oleObj>
              </mc:Choice>
              <mc:Fallback>
                <p:oleObj name="Equation" r:id="rId9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460751"/>
                        <a:ext cx="86670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863318"/>
              </p:ext>
            </p:extLst>
          </p:nvPr>
        </p:nvGraphicFramePr>
        <p:xfrm>
          <a:off x="3208338" y="3803650"/>
          <a:ext cx="8667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10" name="Equation" r:id="rId11" imgW="1155600" imgH="431640" progId="Equation.DSMT4">
                  <p:embed/>
                </p:oleObj>
              </mc:Choice>
              <mc:Fallback>
                <p:oleObj name="Equation" r:id="rId11" imgW="11556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3803650"/>
                        <a:ext cx="86677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531136-E594-4CB3-ABCE-1E25CE34FDFE}"/>
</file>

<file path=customXml/itemProps2.xml><?xml version="1.0" encoding="utf-8"?>
<ds:datastoreItem xmlns:ds="http://schemas.openxmlformats.org/officeDocument/2006/customXml" ds:itemID="{337BEB7F-1D00-4F8B-877A-1329AE307553}"/>
</file>

<file path=customXml/itemProps3.xml><?xml version="1.0" encoding="utf-8"?>
<ds:datastoreItem xmlns:ds="http://schemas.openxmlformats.org/officeDocument/2006/customXml" ds:itemID="{D5DAF62D-F99D-4CDB-812B-458F92224A72}"/>
</file>

<file path=docProps/app.xml><?xml version="1.0" encoding="utf-8"?>
<Properties xmlns="http://schemas.openxmlformats.org/officeDocument/2006/extended-properties" xmlns:vt="http://schemas.openxmlformats.org/officeDocument/2006/docPropsVTypes">
  <TotalTime>3315</TotalTime>
  <Words>1815</Words>
  <Application>Microsoft Office PowerPoint</Application>
  <PresentationFormat>On-screen Show (4:3)</PresentationFormat>
  <Paragraphs>221</Paragraphs>
  <Slides>25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91</cp:revision>
  <dcterms:created xsi:type="dcterms:W3CDTF">1998-05-09T13:24:56Z</dcterms:created>
  <dcterms:modified xsi:type="dcterms:W3CDTF">2016-05-20T13:24:50Z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