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46" r:id="rId2"/>
    <p:sldId id="300" r:id="rId3"/>
    <p:sldId id="335" r:id="rId4"/>
    <p:sldId id="342" r:id="rId5"/>
    <p:sldId id="343" r:id="rId6"/>
    <p:sldId id="344" r:id="rId7"/>
    <p:sldId id="345" r:id="rId8"/>
    <p:sldId id="284" r:id="rId9"/>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3366FF"/>
    <a:srgbClr val="FFFF00"/>
    <a:srgbClr val="00FF00"/>
    <a:srgbClr val="FF0000"/>
    <a:srgbClr val="00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54" autoAdjust="0"/>
    <p:restoredTop sz="98344" autoAdjust="0"/>
  </p:normalViewPr>
  <p:slideViewPr>
    <p:cSldViewPr snapToGrid="0" showGuides="1">
      <p:cViewPr>
        <p:scale>
          <a:sx n="100" d="100"/>
          <a:sy n="100" d="100"/>
        </p:scale>
        <p:origin x="-2196" y="-420"/>
      </p:cViewPr>
      <p:guideLst>
        <p:guide orient="horz" pos="3675"/>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6F209CB-59A5-4CC1-B3A4-5C6FE7382235}" type="slidenum">
              <a:rPr lang="en-US"/>
              <a:pPr/>
              <a:t>‹#›</a:t>
            </a:fld>
            <a:endParaRPr lang="en-US"/>
          </a:p>
        </p:txBody>
      </p:sp>
    </p:spTree>
    <p:extLst>
      <p:ext uri="{BB962C8B-B14F-4D97-AF65-F5344CB8AC3E}">
        <p14:creationId xmlns:p14="http://schemas.microsoft.com/office/powerpoint/2010/main" val="354012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C89A0C8-11FD-47D4-865A-1D103D426F48}" type="slidenum">
              <a:rPr lang="en-US"/>
              <a:pPr/>
              <a:t>‹#›</a:t>
            </a:fld>
            <a:endParaRPr lang="en-US"/>
          </a:p>
        </p:txBody>
      </p:sp>
    </p:spTree>
    <p:extLst>
      <p:ext uri="{BB962C8B-B14F-4D97-AF65-F5344CB8AC3E}">
        <p14:creationId xmlns:p14="http://schemas.microsoft.com/office/powerpoint/2010/main" val="1191548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587BA00-B1CA-47E0-AF06-5C24BCA7EEAD}" type="slidenum">
              <a:rPr lang="en-US"/>
              <a:pPr/>
              <a:t>‹#›</a:t>
            </a:fld>
            <a:endParaRPr lang="en-US"/>
          </a:p>
        </p:txBody>
      </p:sp>
    </p:spTree>
    <p:extLst>
      <p:ext uri="{BB962C8B-B14F-4D97-AF65-F5344CB8AC3E}">
        <p14:creationId xmlns:p14="http://schemas.microsoft.com/office/powerpoint/2010/main" val="697360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FE504A7-6DA7-4824-98A6-0D6AB93D0136}" type="slidenum">
              <a:rPr lang="en-US"/>
              <a:pPr/>
              <a:t>‹#›</a:t>
            </a:fld>
            <a:endParaRPr lang="en-US"/>
          </a:p>
        </p:txBody>
      </p:sp>
    </p:spTree>
    <p:extLst>
      <p:ext uri="{BB962C8B-B14F-4D97-AF65-F5344CB8AC3E}">
        <p14:creationId xmlns:p14="http://schemas.microsoft.com/office/powerpoint/2010/main" val="2382283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0CB1A43-B536-41A6-ADA6-3ED29DA66A9A}" type="slidenum">
              <a:rPr lang="en-US"/>
              <a:pPr/>
              <a:t>‹#›</a:t>
            </a:fld>
            <a:endParaRPr lang="en-US"/>
          </a:p>
        </p:txBody>
      </p:sp>
    </p:spTree>
    <p:extLst>
      <p:ext uri="{BB962C8B-B14F-4D97-AF65-F5344CB8AC3E}">
        <p14:creationId xmlns:p14="http://schemas.microsoft.com/office/powerpoint/2010/main" val="105894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DF095E5-4E58-4C2A-B24A-D13BC36175F6}" type="slidenum">
              <a:rPr lang="en-US"/>
              <a:pPr/>
              <a:t>‹#›</a:t>
            </a:fld>
            <a:endParaRPr lang="en-US"/>
          </a:p>
        </p:txBody>
      </p:sp>
    </p:spTree>
    <p:extLst>
      <p:ext uri="{BB962C8B-B14F-4D97-AF65-F5344CB8AC3E}">
        <p14:creationId xmlns:p14="http://schemas.microsoft.com/office/powerpoint/2010/main" val="367447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8AE4624-4E8A-4881-814B-1ED23180D124}" type="slidenum">
              <a:rPr lang="en-US"/>
              <a:pPr/>
              <a:t>‹#›</a:t>
            </a:fld>
            <a:endParaRPr lang="en-US"/>
          </a:p>
        </p:txBody>
      </p:sp>
    </p:spTree>
    <p:extLst>
      <p:ext uri="{BB962C8B-B14F-4D97-AF65-F5344CB8AC3E}">
        <p14:creationId xmlns:p14="http://schemas.microsoft.com/office/powerpoint/2010/main" val="3268403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AFACF14-C61B-4959-8BFA-BD23381FFF55}" type="slidenum">
              <a:rPr lang="en-US"/>
              <a:pPr/>
              <a:t>‹#›</a:t>
            </a:fld>
            <a:endParaRPr lang="en-US"/>
          </a:p>
        </p:txBody>
      </p:sp>
    </p:spTree>
    <p:extLst>
      <p:ext uri="{BB962C8B-B14F-4D97-AF65-F5344CB8AC3E}">
        <p14:creationId xmlns:p14="http://schemas.microsoft.com/office/powerpoint/2010/main" val="891319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1D6956D-0F37-46DE-B2AF-801767196543}" type="slidenum">
              <a:rPr lang="en-US"/>
              <a:pPr/>
              <a:t>‹#›</a:t>
            </a:fld>
            <a:endParaRPr lang="en-US"/>
          </a:p>
        </p:txBody>
      </p:sp>
    </p:spTree>
    <p:extLst>
      <p:ext uri="{BB962C8B-B14F-4D97-AF65-F5344CB8AC3E}">
        <p14:creationId xmlns:p14="http://schemas.microsoft.com/office/powerpoint/2010/main" val="807518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19B38DD-4347-4AA6-8070-933696DB54E3}" type="slidenum">
              <a:rPr lang="en-US"/>
              <a:pPr/>
              <a:t>‹#›</a:t>
            </a:fld>
            <a:endParaRPr lang="en-US"/>
          </a:p>
        </p:txBody>
      </p:sp>
    </p:spTree>
    <p:extLst>
      <p:ext uri="{BB962C8B-B14F-4D97-AF65-F5344CB8AC3E}">
        <p14:creationId xmlns:p14="http://schemas.microsoft.com/office/powerpoint/2010/main" val="2599042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4A87542-4543-429D-8BC7-34F870351509}" type="slidenum">
              <a:rPr lang="en-US"/>
              <a:pPr/>
              <a:t>‹#›</a:t>
            </a:fld>
            <a:endParaRPr lang="en-US"/>
          </a:p>
        </p:txBody>
      </p:sp>
    </p:spTree>
    <p:extLst>
      <p:ext uri="{BB962C8B-B14F-4D97-AF65-F5344CB8AC3E}">
        <p14:creationId xmlns:p14="http://schemas.microsoft.com/office/powerpoint/2010/main" val="3384056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F7934798-14ED-4D07-9F8E-C567D5B4041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i="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a:solidFill>
                  <a:schemeClr val="bg1"/>
                </a:solidFill>
                <a:latin typeface="Arial" pitchFamily="34" charset="0"/>
                <a:cs typeface="Arial" pitchFamily="34" charset="0"/>
              </a:rPr>
              <a:t>6</a:t>
            </a:r>
            <a:r>
              <a:rPr lang="en-US" dirty="0" smtClean="0">
                <a:solidFill>
                  <a:schemeClr val="bg1"/>
                </a:solidFill>
                <a:latin typeface="Arial" pitchFamily="34" charset="0"/>
                <a:cs typeface="Arial" pitchFamily="34" charset="0"/>
              </a:rPr>
              <a:t>: </a:t>
            </a:r>
            <a:r>
              <a:rPr lang="en-GB" dirty="0">
                <a:solidFill>
                  <a:schemeClr val="bg1"/>
                </a:solidFill>
                <a:latin typeface="Arial" pitchFamily="34" charset="0"/>
                <a:cs typeface="Arial" pitchFamily="34" charset="0"/>
              </a:rPr>
              <a:t>Specification of Regression Variables </a:t>
            </a:r>
          </a:p>
        </p:txBody>
      </p:sp>
      <p:sp>
        <p:nvSpPr>
          <p:cNvPr id="14" name="TextBox 13"/>
          <p:cNvSpPr txBox="1">
            <a:spLocks noChangeArrowheads="1"/>
          </p:cNvSpPr>
          <p:nvPr/>
        </p:nvSpPr>
        <p:spPr bwMode="auto">
          <a:xfrm>
            <a:off x="260350" y="6489700"/>
            <a:ext cx="5445125" cy="35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i="0" dirty="0" smtClean="0">
                <a:solidFill>
                  <a:srgbClr val="000000"/>
                </a:solidFill>
                <a:latin typeface="Arial" pitchFamily="34" charset="0"/>
                <a:ea typeface="Calibri" pitchFamily="34" charset="0"/>
                <a:cs typeface="Arial" pitchFamily="34" charset="0"/>
              </a:rPr>
              <a:t>Christopher Dougherty, 2016. All rights reserved</a:t>
            </a:r>
            <a:r>
              <a:rPr lang="en-GB" sz="1600" i="0" dirty="0" smtClean="0">
                <a:solidFill>
                  <a:srgbClr val="000000"/>
                </a:solidFill>
                <a:latin typeface="+mj-lt"/>
                <a:ea typeface="Calibri" pitchFamily="34" charset="0"/>
                <a:cs typeface="Times New Roman" pitchFamily="18" charset="0"/>
              </a:rPr>
              <a:t>.</a:t>
            </a:r>
            <a:endParaRPr lang="en-GB" sz="1600" i="0" dirty="0" smtClean="0">
              <a:solidFill>
                <a:srgbClr val="000000"/>
              </a:solidFill>
              <a:latin typeface="+mj-lt"/>
            </a:endParaRPr>
          </a:p>
        </p:txBody>
      </p:sp>
    </p:spTree>
    <p:extLst>
      <p:ext uri="{BB962C8B-B14F-4D97-AF65-F5344CB8AC3E}">
        <p14:creationId xmlns:p14="http://schemas.microsoft.com/office/powerpoint/2010/main" val="17667366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48374"/>
            <a:ext cx="9144000" cy="363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5416" name="Rectangle 8"/>
          <p:cNvSpPr>
            <a:spLocks noChangeArrowheads="1"/>
          </p:cNvSpPr>
          <p:nvPr/>
        </p:nvSpPr>
        <p:spPr bwMode="auto">
          <a:xfrm>
            <a:off x="365125" y="3470400"/>
            <a:ext cx="485775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415" name="Rectangle 7"/>
          <p:cNvSpPr>
            <a:spLocks noChangeArrowheads="1"/>
          </p:cNvSpPr>
          <p:nvPr/>
        </p:nvSpPr>
        <p:spPr bwMode="auto">
          <a:xfrm>
            <a:off x="365124" y="637200"/>
            <a:ext cx="2718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410" name="Text Box 2"/>
          <p:cNvSpPr txBox="1">
            <a:spLocks noChangeArrowheads="1"/>
          </p:cNvSpPr>
          <p:nvPr/>
        </p:nvSpPr>
        <p:spPr bwMode="auto">
          <a:xfrm>
            <a:off x="301625" y="597601"/>
            <a:ext cx="8532813" cy="34219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LGEARN S EXP HEIGHT</a:t>
            </a:r>
          </a:p>
          <a:p>
            <a:pPr>
              <a:spcBef>
                <a:spcPts val="600"/>
              </a:spcBef>
            </a:pPr>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500</a:t>
            </a:r>
          </a:p>
          <a:p>
            <a:r>
              <a:rPr lang="en-US" sz="1400" b="1" dirty="0">
                <a:latin typeface="Courier New" pitchFamily="49" charset="0"/>
              </a:rPr>
              <a:t>-------------+------------------------------           F(  3,   496) =   28.68</a:t>
            </a:r>
          </a:p>
          <a:p>
            <a:r>
              <a:rPr lang="en-US" sz="1400" b="1" dirty="0">
                <a:latin typeface="Courier New" pitchFamily="49" charset="0"/>
              </a:rPr>
              <a:t>       Model |  22.5581024     3  7.51936748           </a:t>
            </a:r>
            <a:r>
              <a:rPr lang="en-US" sz="1400" b="1" dirty="0" err="1">
                <a:latin typeface="Courier New" pitchFamily="49" charset="0"/>
              </a:rPr>
              <a:t>Prob</a:t>
            </a:r>
            <a:r>
              <a:rPr lang="en-US" sz="1400" b="1" dirty="0">
                <a:latin typeface="Courier New" pitchFamily="49" charset="0"/>
              </a:rPr>
              <a:t> &gt; F      =  0.0000</a:t>
            </a:r>
          </a:p>
          <a:p>
            <a:r>
              <a:rPr lang="en-US" sz="1400" b="1" dirty="0">
                <a:latin typeface="Courier New" pitchFamily="49" charset="0"/>
              </a:rPr>
              <a:t>    Residual |  130.041117   496  .262179672           R-squared     =  0.1478</a:t>
            </a:r>
          </a:p>
          <a:p>
            <a:r>
              <a:rPr lang="en-US" sz="1400" b="1" dirty="0">
                <a:latin typeface="Courier New" pitchFamily="49" charset="0"/>
              </a:rPr>
              <a:t>-------------+------------------------------           </a:t>
            </a:r>
            <a:r>
              <a:rPr lang="en-US" sz="1400" b="1" dirty="0" err="1">
                <a:latin typeface="Courier New" pitchFamily="49" charset="0"/>
              </a:rPr>
              <a:t>Adj</a:t>
            </a:r>
            <a:r>
              <a:rPr lang="en-US" sz="1400" b="1" dirty="0">
                <a:latin typeface="Courier New" pitchFamily="49" charset="0"/>
              </a:rPr>
              <a:t> R-squared =  0.1427</a:t>
            </a:r>
          </a:p>
          <a:p>
            <a:r>
              <a:rPr lang="en-US" sz="1400" b="1" dirty="0">
                <a:latin typeface="Courier New" pitchFamily="49" charset="0"/>
              </a:rPr>
              <a:t>       Total |   152.59922   499   .30581006           Root MSE      =  .51203</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      LGEARN |      </a:t>
            </a:r>
            <a:r>
              <a:rPr lang="en-US" sz="1400" b="1" dirty="0" err="1">
                <a:latin typeface="Courier New" pitchFamily="49" charset="0"/>
              </a:rPr>
              <a:t>Coef</a:t>
            </a:r>
            <a:r>
              <a:rPr lang="en-US" sz="1400" b="1" dirty="0">
                <a:latin typeface="Courier New" pitchFamily="49" charset="0"/>
              </a:rPr>
              <a:t>.   Std. Err.      t    P&gt;|t|     [95% Conf. Interval]</a:t>
            </a:r>
          </a:p>
          <a:p>
            <a:r>
              <a:rPr lang="en-US" sz="1400" b="1" dirty="0">
                <a:latin typeface="Courier New" pitchFamily="49" charset="0"/>
              </a:rPr>
              <a:t>-------------+----------------------------------------------------------------</a:t>
            </a:r>
          </a:p>
          <a:p>
            <a:r>
              <a:rPr lang="en-US" sz="1400" b="1" dirty="0">
                <a:latin typeface="Courier New" pitchFamily="49" charset="0"/>
              </a:rPr>
              <a:t>           S |   .0933581   .0103172     9.05   0.000     .0730873    .1136289</a:t>
            </a:r>
          </a:p>
          <a:p>
            <a:r>
              <a:rPr lang="en-US" sz="1400" b="1" dirty="0">
                <a:latin typeface="Courier New" pitchFamily="49" charset="0"/>
              </a:rPr>
              <a:t>         EXP |   .0409265   .0096533     4.24   0.000     .0219602    .0598928</a:t>
            </a:r>
          </a:p>
          <a:p>
            <a:r>
              <a:rPr lang="en-US" sz="1400" b="1" dirty="0">
                <a:latin typeface="Courier New" pitchFamily="49" charset="0"/>
              </a:rPr>
              <a:t>      HEIGHT |   .0128517   .0056685     2.27   0.024     .0017146    .0239889</a:t>
            </a:r>
          </a:p>
          <a:p>
            <a:r>
              <a:rPr lang="en-US" sz="1400" b="1" dirty="0">
                <a:latin typeface="Courier New" pitchFamily="49" charset="0"/>
              </a:rPr>
              <a:t>       _cons |   .3008412   .4428508     0.68   0.497    -.5692536    1.170936</a:t>
            </a:r>
          </a:p>
          <a:p>
            <a:r>
              <a:rPr lang="en-US" sz="1400" b="1" dirty="0" smtClean="0">
                <a:latin typeface="Courier New" pitchFamily="49" charset="0"/>
              </a:rPr>
              <a:t>------------------------------------------------------------------------------</a:t>
            </a:r>
            <a:endParaRPr lang="en-US" sz="1400" b="1" dirty="0">
              <a:latin typeface="Courier New" pitchFamily="49" charset="0"/>
            </a:endParaRPr>
          </a:p>
        </p:txBody>
      </p:sp>
      <p:sp>
        <p:nvSpPr>
          <p:cNvPr id="1454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45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is a regression of the logarithm of hourly earnings on years of schooling and </a:t>
            </a:r>
            <a:r>
              <a:rPr lang="en-GB" sz="1500" b="1" dirty="0" smtClean="0"/>
              <a:t>experience, and height </a:t>
            </a:r>
            <a:r>
              <a:rPr lang="en-GB" sz="1500" b="1" dirty="0"/>
              <a:t>in </a:t>
            </a:r>
            <a:r>
              <a:rPr lang="en-GB" sz="1500" b="1" dirty="0" smtClean="0"/>
              <a:t>inches</a:t>
            </a:r>
            <a:r>
              <a:rPr lang="en-GB" sz="1500" b="1" dirty="0"/>
              <a:t>.  The </a:t>
            </a:r>
            <a:r>
              <a:rPr lang="en-GB" sz="1500" b="1" dirty="0" smtClean="0"/>
              <a:t>height </a:t>
            </a:r>
            <a:r>
              <a:rPr lang="en-GB" sz="1500" b="1" dirty="0"/>
              <a:t>coefficient implies than an extra </a:t>
            </a:r>
            <a:r>
              <a:rPr lang="en-GB" sz="1500" b="1" dirty="0" smtClean="0"/>
              <a:t>inch </a:t>
            </a:r>
            <a:r>
              <a:rPr lang="en-GB" sz="1500" b="1" dirty="0"/>
              <a:t>leads </a:t>
            </a:r>
            <a:r>
              <a:rPr lang="en-GB" sz="1500" b="1" dirty="0" smtClean="0"/>
              <a:t>to a 1.29% </a:t>
            </a:r>
            <a:r>
              <a:rPr lang="en-GB" sz="1500" b="1" dirty="0"/>
              <a:t>increase in </a:t>
            </a:r>
            <a:r>
              <a:rPr lang="en-GB" sz="1500" b="1" dirty="0" smtClean="0"/>
              <a:t>earnings.  </a:t>
            </a:r>
            <a:r>
              <a:rPr lang="en-GB" sz="1500" b="1" dirty="0"/>
              <a:t>Can you really believe this?</a:t>
            </a:r>
            <a:endParaRPr lang="en-GB" dirty="0"/>
          </a:p>
        </p:txBody>
      </p:sp>
      <p:sp>
        <p:nvSpPr>
          <p:cNvPr id="145414" name="Text Box 6"/>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III:  CONSEQUENCES FOR DIAGNOSTICS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30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8330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Perhaps not, but the </a:t>
            </a:r>
            <a:r>
              <a:rPr lang="en-GB" sz="1500" b="1" i="1" dirty="0"/>
              <a:t>t</a:t>
            </a:r>
            <a:r>
              <a:rPr lang="en-GB" sz="1500" b="1" dirty="0"/>
              <a:t> statistic is </a:t>
            </a:r>
            <a:r>
              <a:rPr lang="en-GB" sz="1500" b="1" dirty="0" smtClean="0"/>
              <a:t>significant at the 5% level.  </a:t>
            </a:r>
            <a:r>
              <a:rPr lang="en-GB" sz="1500" b="1" dirty="0"/>
              <a:t>What is going on?</a:t>
            </a:r>
            <a:endParaRPr lang="en-GB"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6"/>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III:  CONSEQUENCES FOR DIAGNOSTICS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63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8"/>
          <p:cNvSpPr>
            <a:spLocks noChangeArrowheads="1"/>
          </p:cNvSpPr>
          <p:nvPr/>
        </p:nvSpPr>
        <p:spPr bwMode="auto">
          <a:xfrm>
            <a:off x="365125" y="3470400"/>
            <a:ext cx="485775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7"/>
          <p:cNvSpPr>
            <a:spLocks noChangeArrowheads="1"/>
          </p:cNvSpPr>
          <p:nvPr/>
        </p:nvSpPr>
        <p:spPr bwMode="auto">
          <a:xfrm>
            <a:off x="365124" y="637200"/>
            <a:ext cx="2718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97601"/>
            <a:ext cx="8532813" cy="34219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LGEARN S EXP HEIGHT</a:t>
            </a:r>
          </a:p>
          <a:p>
            <a:pPr>
              <a:spcBef>
                <a:spcPts val="600"/>
              </a:spcBef>
            </a:pPr>
            <a:r>
              <a:rPr lang="en-US" sz="1400" b="1" dirty="0" smtClean="0">
                <a:latin typeface="Courier New" pitchFamily="49" charset="0"/>
              </a:rPr>
              <a:t>------------------------------------------------------------------------------</a:t>
            </a:r>
            <a:endParaRPr lang="en-US" sz="1400" b="1" dirty="0">
              <a:latin typeface="Courier New" pitchFamily="49" charset="0"/>
            </a:endParaRPr>
          </a:p>
          <a:p>
            <a:r>
              <a:rPr lang="en-US" sz="1400" b="1" dirty="0" smtClean="0">
                <a:latin typeface="Courier New" pitchFamily="49" charset="0"/>
              </a:rPr>
              <a:t>      </a:t>
            </a:r>
            <a:r>
              <a:rPr lang="en-US" sz="1400" b="1" dirty="0">
                <a:latin typeface="Courier New" pitchFamily="49" charset="0"/>
              </a:rPr>
              <a:t>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500</a:t>
            </a:r>
          </a:p>
          <a:p>
            <a:r>
              <a:rPr lang="en-US" sz="1400" b="1" dirty="0">
                <a:latin typeface="Courier New" pitchFamily="49" charset="0"/>
              </a:rPr>
              <a:t>-------------+------------------------------           F(  3,   496) =   28.68</a:t>
            </a:r>
          </a:p>
          <a:p>
            <a:r>
              <a:rPr lang="en-US" sz="1400" b="1" dirty="0">
                <a:latin typeface="Courier New" pitchFamily="49" charset="0"/>
              </a:rPr>
              <a:t>       Model |  22.5581024     3  7.51936748           </a:t>
            </a:r>
            <a:r>
              <a:rPr lang="en-US" sz="1400" b="1" dirty="0" err="1">
                <a:latin typeface="Courier New" pitchFamily="49" charset="0"/>
              </a:rPr>
              <a:t>Prob</a:t>
            </a:r>
            <a:r>
              <a:rPr lang="en-US" sz="1400" b="1" dirty="0">
                <a:latin typeface="Courier New" pitchFamily="49" charset="0"/>
              </a:rPr>
              <a:t> &gt; F      =  0.0000</a:t>
            </a:r>
          </a:p>
          <a:p>
            <a:r>
              <a:rPr lang="en-US" sz="1400" b="1" dirty="0">
                <a:latin typeface="Courier New" pitchFamily="49" charset="0"/>
              </a:rPr>
              <a:t>    Residual |  130.041117   496  .262179672           R-squared     =  0.1478</a:t>
            </a:r>
          </a:p>
          <a:p>
            <a:r>
              <a:rPr lang="en-US" sz="1400" b="1" dirty="0">
                <a:latin typeface="Courier New" pitchFamily="49" charset="0"/>
              </a:rPr>
              <a:t>-------------+------------------------------           </a:t>
            </a:r>
            <a:r>
              <a:rPr lang="en-US" sz="1400" b="1" dirty="0" err="1">
                <a:latin typeface="Courier New" pitchFamily="49" charset="0"/>
              </a:rPr>
              <a:t>Adj</a:t>
            </a:r>
            <a:r>
              <a:rPr lang="en-US" sz="1400" b="1" dirty="0">
                <a:latin typeface="Courier New" pitchFamily="49" charset="0"/>
              </a:rPr>
              <a:t> R-squared =  0.1427</a:t>
            </a:r>
          </a:p>
          <a:p>
            <a:r>
              <a:rPr lang="en-US" sz="1400" b="1" dirty="0">
                <a:latin typeface="Courier New" pitchFamily="49" charset="0"/>
              </a:rPr>
              <a:t>       Total |   152.59922   499   .30581006           Root MSE      =  .51203</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      LGEARN |      </a:t>
            </a:r>
            <a:r>
              <a:rPr lang="en-US" sz="1400" b="1" dirty="0" err="1">
                <a:latin typeface="Courier New" pitchFamily="49" charset="0"/>
              </a:rPr>
              <a:t>Coef</a:t>
            </a:r>
            <a:r>
              <a:rPr lang="en-US" sz="1400" b="1" dirty="0">
                <a:latin typeface="Courier New" pitchFamily="49" charset="0"/>
              </a:rPr>
              <a:t>.   Std. Err.      t    P&gt;|t|     [95% Conf. Interval]</a:t>
            </a:r>
          </a:p>
          <a:p>
            <a:r>
              <a:rPr lang="en-US" sz="1400" b="1" dirty="0">
                <a:latin typeface="Courier New" pitchFamily="49" charset="0"/>
              </a:rPr>
              <a:t>-------------+----------------------------------------------------------------</a:t>
            </a:r>
          </a:p>
          <a:p>
            <a:r>
              <a:rPr lang="en-US" sz="1400" b="1" dirty="0">
                <a:latin typeface="Courier New" pitchFamily="49" charset="0"/>
              </a:rPr>
              <a:t>           S |   .0933581   .0103172     9.05   0.000     .0730873    .1136289</a:t>
            </a:r>
          </a:p>
          <a:p>
            <a:r>
              <a:rPr lang="en-US" sz="1400" b="1" dirty="0">
                <a:latin typeface="Courier New" pitchFamily="49" charset="0"/>
              </a:rPr>
              <a:t>         EXP |   .0409265   .0096533     4.24   0.000     .0219602    .0598928</a:t>
            </a:r>
          </a:p>
          <a:p>
            <a:r>
              <a:rPr lang="en-US" sz="1400" b="1" dirty="0">
                <a:latin typeface="Courier New" pitchFamily="49" charset="0"/>
              </a:rPr>
              <a:t>      HEIGHT |   .0128517   .0056685     2.27   0.024     .0017146    .0239889</a:t>
            </a:r>
          </a:p>
          <a:p>
            <a:r>
              <a:rPr lang="en-US" sz="1400" b="1" dirty="0">
                <a:latin typeface="Courier New" pitchFamily="49" charset="0"/>
              </a:rPr>
              <a:t>       _cons |   .3008412   .4428508     0.68   0.497    -.5692536    1.170936</a:t>
            </a:r>
          </a:p>
          <a:p>
            <a:r>
              <a:rPr lang="en-US" sz="1400" b="1" dirty="0" smtClean="0">
                <a:latin typeface="Courier New" pitchFamily="49" charset="0"/>
              </a:rPr>
              <a:t>------------------------------------------------------------------------------</a:t>
            </a:r>
            <a:endParaRPr lang="en-US" sz="1400" b="1" dirty="0">
              <a:latin typeface="Courier New" pitchFamily="49"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30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3</a:t>
            </a:r>
            <a:endParaRPr lang="en-US" sz="1000" dirty="0">
              <a:solidFill>
                <a:srgbClr val="3366FF"/>
              </a:solidFill>
            </a:endParaRPr>
          </a:p>
        </p:txBody>
      </p:sp>
      <p:sp>
        <p:nvSpPr>
          <p:cNvPr id="18330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The reason is that we have omitted an important variable, </a:t>
            </a:r>
            <a:r>
              <a:rPr lang="en-GB" sz="1500" b="1" i="1" dirty="0" smtClean="0"/>
              <a:t>MALE</a:t>
            </a:r>
            <a:r>
              <a:rPr lang="en-GB" sz="1500" b="1" dirty="0" smtClean="0"/>
              <a:t>.  </a:t>
            </a:r>
            <a:r>
              <a:rPr lang="en-GB" b="1" dirty="0" smtClean="0"/>
              <a:t>When </a:t>
            </a:r>
            <a:r>
              <a:rPr lang="en-GB" b="1" dirty="0"/>
              <a:t>it is included, the </a:t>
            </a:r>
            <a:r>
              <a:rPr lang="en-GB" b="1" dirty="0" smtClean="0"/>
              <a:t>height </a:t>
            </a:r>
            <a:r>
              <a:rPr lang="en-GB" b="1" dirty="0"/>
              <a:t>effect disappears.</a:t>
            </a:r>
            <a:endParaRPr lang="en-GB"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6"/>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III:  CONSEQUENCES FOR DIAGNOSTICS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848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7"/>
          <p:cNvSpPr>
            <a:spLocks noChangeArrowheads="1"/>
          </p:cNvSpPr>
          <p:nvPr/>
        </p:nvSpPr>
        <p:spPr bwMode="auto">
          <a:xfrm>
            <a:off x="365124" y="637200"/>
            <a:ext cx="3265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Rectangle 8"/>
          <p:cNvSpPr>
            <a:spLocks noChangeArrowheads="1"/>
          </p:cNvSpPr>
          <p:nvPr/>
        </p:nvSpPr>
        <p:spPr bwMode="auto">
          <a:xfrm>
            <a:off x="365125" y="3470400"/>
            <a:ext cx="485775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97601"/>
            <a:ext cx="8532813" cy="34219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LGEARN S EXP HEIGHT MALE</a:t>
            </a:r>
          </a:p>
          <a:p>
            <a:pPr>
              <a:spcBef>
                <a:spcPts val="600"/>
              </a:spcBef>
            </a:pPr>
            <a:r>
              <a:rPr lang="en-US" sz="1400" b="1" dirty="0">
                <a:latin typeface="Courier New" pitchFamily="49" charset="0"/>
              </a:rPr>
              <a:t>------------------------------------------------------------------------------</a:t>
            </a:r>
          </a:p>
          <a:p>
            <a:r>
              <a:rPr lang="en-US" sz="1400" b="1" dirty="0" smtClean="0">
                <a:latin typeface="Courier New" pitchFamily="49" charset="0"/>
              </a:rPr>
              <a:t>      </a:t>
            </a:r>
            <a:r>
              <a:rPr lang="en-US" sz="1400" b="1" dirty="0">
                <a:latin typeface="Courier New" pitchFamily="49" charset="0"/>
              </a:rPr>
              <a:t>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500</a:t>
            </a:r>
          </a:p>
          <a:p>
            <a:r>
              <a:rPr lang="en-US" sz="1400" b="1" dirty="0">
                <a:latin typeface="Courier New" pitchFamily="49" charset="0"/>
              </a:rPr>
              <a:t>-------------+------------------------------           F(  4,   495) =   25.04</a:t>
            </a:r>
          </a:p>
          <a:p>
            <a:r>
              <a:rPr lang="en-US" sz="1400" b="1" dirty="0">
                <a:latin typeface="Courier New" pitchFamily="49" charset="0"/>
              </a:rPr>
              <a:t>       Model |  25.6831529     4  6.42078824           </a:t>
            </a:r>
            <a:r>
              <a:rPr lang="en-US" sz="1400" b="1" dirty="0" err="1">
                <a:latin typeface="Courier New" pitchFamily="49" charset="0"/>
              </a:rPr>
              <a:t>Prob</a:t>
            </a:r>
            <a:r>
              <a:rPr lang="en-US" sz="1400" b="1" dirty="0">
                <a:latin typeface="Courier New" pitchFamily="49" charset="0"/>
              </a:rPr>
              <a:t> &gt; F      =  0.0000</a:t>
            </a:r>
          </a:p>
          <a:p>
            <a:r>
              <a:rPr lang="en-US" sz="1400" b="1" dirty="0">
                <a:latin typeface="Courier New" pitchFamily="49" charset="0"/>
              </a:rPr>
              <a:t>    Residual |  126.916067   495  .256396094           R-squared     =  0.1683</a:t>
            </a:r>
          </a:p>
          <a:p>
            <a:r>
              <a:rPr lang="en-US" sz="1400" b="1" dirty="0">
                <a:latin typeface="Courier New" pitchFamily="49" charset="0"/>
              </a:rPr>
              <a:t>-------------+------------------------------           </a:t>
            </a:r>
            <a:r>
              <a:rPr lang="en-US" sz="1400" b="1" dirty="0" err="1">
                <a:latin typeface="Courier New" pitchFamily="49" charset="0"/>
              </a:rPr>
              <a:t>Adj</a:t>
            </a:r>
            <a:r>
              <a:rPr lang="en-US" sz="1400" b="1" dirty="0">
                <a:latin typeface="Courier New" pitchFamily="49" charset="0"/>
              </a:rPr>
              <a:t> R-squared =  0.1616</a:t>
            </a:r>
          </a:p>
          <a:p>
            <a:r>
              <a:rPr lang="en-US" sz="1400" b="1" dirty="0">
                <a:latin typeface="Courier New" pitchFamily="49" charset="0"/>
              </a:rPr>
              <a:t>       Total |   152.59922   499   .30581006           Root MSE      =  .50636</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      LGEARN |      </a:t>
            </a:r>
            <a:r>
              <a:rPr lang="en-US" sz="1400" b="1" dirty="0" err="1">
                <a:latin typeface="Courier New" pitchFamily="49" charset="0"/>
              </a:rPr>
              <a:t>Coef</a:t>
            </a:r>
            <a:r>
              <a:rPr lang="en-US" sz="1400" b="1" dirty="0">
                <a:latin typeface="Courier New" pitchFamily="49" charset="0"/>
              </a:rPr>
              <a:t>.   Std. Err.      t    P&gt;|t|     [95% Conf. Interval]</a:t>
            </a:r>
          </a:p>
          <a:p>
            <a:r>
              <a:rPr lang="en-US" sz="1400" b="1" dirty="0">
                <a:latin typeface="Courier New" pitchFamily="49" charset="0"/>
              </a:rPr>
              <a:t>-------------+----------------------------------------------------------------</a:t>
            </a:r>
          </a:p>
          <a:p>
            <a:r>
              <a:rPr lang="en-US" sz="1400" b="1" dirty="0">
                <a:latin typeface="Courier New" pitchFamily="49" charset="0"/>
              </a:rPr>
              <a:t>           S |   .0974338   .0102693     9.49   0.000     .0772569    .1176107</a:t>
            </a:r>
          </a:p>
          <a:p>
            <a:r>
              <a:rPr lang="en-US" sz="1400" b="1" dirty="0">
                <a:latin typeface="Courier New" pitchFamily="49" charset="0"/>
              </a:rPr>
              <a:t>         EXP |   .0414342   .0095473     4.34   0.000      .022676    .0601924</a:t>
            </a:r>
          </a:p>
          <a:p>
            <a:r>
              <a:rPr lang="en-US" sz="1400" b="1" dirty="0">
                <a:latin typeface="Courier New" pitchFamily="49" charset="0"/>
              </a:rPr>
              <a:t>      HEIGHT |  -.0053599   .0076573    -0.70   0.484    -.0204047    .0096849</a:t>
            </a:r>
          </a:p>
          <a:p>
            <a:r>
              <a:rPr lang="en-US" sz="1400" b="1" dirty="0">
                <a:latin typeface="Courier New" pitchFamily="49" charset="0"/>
              </a:rPr>
              <a:t>        MALE |    .218359   .0625458     3.49   0.001      .095471    .3412471</a:t>
            </a:r>
          </a:p>
          <a:p>
            <a:r>
              <a:rPr lang="en-US" sz="1400" b="1" dirty="0">
                <a:latin typeface="Courier New" pitchFamily="49" charset="0"/>
              </a:rPr>
              <a:t>       _cons |   1.363205   .5332809     2.56   0.011     .3154322    2.410979</a:t>
            </a:r>
          </a:p>
          <a:p>
            <a:r>
              <a:rPr lang="en-US" sz="1400" b="1" dirty="0" smtClean="0">
                <a:latin typeface="Courier New" pitchFamily="49" charset="0"/>
              </a:rPr>
              <a:t>------------------------------------------------------------------------------</a:t>
            </a:r>
            <a:endParaRPr lang="en-US" sz="1400" b="1" dirty="0">
              <a:latin typeface="Courier New" pitchFamily="49" charset="0"/>
            </a:endParaRPr>
          </a:p>
        </p:txBody>
      </p:sp>
    </p:spTree>
    <p:extLst>
      <p:ext uri="{BB962C8B-B14F-4D97-AF65-F5344CB8AC3E}">
        <p14:creationId xmlns:p14="http://schemas.microsoft.com/office/powerpoint/2010/main" val="16703233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30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4</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6"/>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III:  CONSEQUENCES FOR DIAGNOSTICS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848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8"/>
          <p:cNvSpPr>
            <a:spLocks noChangeArrowheads="1"/>
          </p:cNvSpPr>
          <p:nvPr/>
        </p:nvSpPr>
        <p:spPr bwMode="auto">
          <a:xfrm>
            <a:off x="365125" y="3470400"/>
            <a:ext cx="485775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365124" y="637200"/>
            <a:ext cx="3265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97601"/>
            <a:ext cx="8532813" cy="34219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LGEARN S EXP HEIGHT MALE</a:t>
            </a:r>
          </a:p>
          <a:p>
            <a:pPr>
              <a:spcBef>
                <a:spcPts val="600"/>
              </a:spcBef>
            </a:pPr>
            <a:r>
              <a:rPr lang="en-US" sz="1400" b="1" dirty="0">
                <a:latin typeface="Courier New" pitchFamily="49" charset="0"/>
              </a:rPr>
              <a:t>------------------------------------------------------------------------------</a:t>
            </a:r>
          </a:p>
          <a:p>
            <a:r>
              <a:rPr lang="en-US" sz="1400" b="1" dirty="0" smtClean="0">
                <a:latin typeface="Courier New" pitchFamily="49" charset="0"/>
              </a:rPr>
              <a:t>      </a:t>
            </a:r>
            <a:r>
              <a:rPr lang="en-US" sz="1400" b="1" dirty="0">
                <a:latin typeface="Courier New" pitchFamily="49" charset="0"/>
              </a:rPr>
              <a:t>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500</a:t>
            </a:r>
          </a:p>
          <a:p>
            <a:r>
              <a:rPr lang="en-US" sz="1400" b="1" dirty="0">
                <a:latin typeface="Courier New" pitchFamily="49" charset="0"/>
              </a:rPr>
              <a:t>-------------+------------------------------           F(  4,   495) =   25.04</a:t>
            </a:r>
          </a:p>
          <a:p>
            <a:r>
              <a:rPr lang="en-US" sz="1400" b="1" dirty="0">
                <a:latin typeface="Courier New" pitchFamily="49" charset="0"/>
              </a:rPr>
              <a:t>       Model |  25.6831529     4  6.42078824           </a:t>
            </a:r>
            <a:r>
              <a:rPr lang="en-US" sz="1400" b="1" dirty="0" err="1">
                <a:latin typeface="Courier New" pitchFamily="49" charset="0"/>
              </a:rPr>
              <a:t>Prob</a:t>
            </a:r>
            <a:r>
              <a:rPr lang="en-US" sz="1400" b="1" dirty="0">
                <a:latin typeface="Courier New" pitchFamily="49" charset="0"/>
              </a:rPr>
              <a:t> &gt; F      =  0.0000</a:t>
            </a:r>
          </a:p>
          <a:p>
            <a:r>
              <a:rPr lang="en-US" sz="1400" b="1" dirty="0">
                <a:latin typeface="Courier New" pitchFamily="49" charset="0"/>
              </a:rPr>
              <a:t>    Residual |  126.916067   495  .256396094           R-squared     =  0.1683</a:t>
            </a:r>
          </a:p>
          <a:p>
            <a:r>
              <a:rPr lang="en-US" sz="1400" b="1" dirty="0">
                <a:latin typeface="Courier New" pitchFamily="49" charset="0"/>
              </a:rPr>
              <a:t>-------------+------------------------------           </a:t>
            </a:r>
            <a:r>
              <a:rPr lang="en-US" sz="1400" b="1" dirty="0" err="1">
                <a:latin typeface="Courier New" pitchFamily="49" charset="0"/>
              </a:rPr>
              <a:t>Adj</a:t>
            </a:r>
            <a:r>
              <a:rPr lang="en-US" sz="1400" b="1" dirty="0">
                <a:latin typeface="Courier New" pitchFamily="49" charset="0"/>
              </a:rPr>
              <a:t> R-squared =  0.1616</a:t>
            </a:r>
          </a:p>
          <a:p>
            <a:r>
              <a:rPr lang="en-US" sz="1400" b="1" dirty="0">
                <a:latin typeface="Courier New" pitchFamily="49" charset="0"/>
              </a:rPr>
              <a:t>       Total |   152.59922   499   .30581006           Root MSE      =  .50636</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      LGEARN |      </a:t>
            </a:r>
            <a:r>
              <a:rPr lang="en-US" sz="1400" b="1" dirty="0" err="1">
                <a:latin typeface="Courier New" pitchFamily="49" charset="0"/>
              </a:rPr>
              <a:t>Coef</a:t>
            </a:r>
            <a:r>
              <a:rPr lang="en-US" sz="1400" b="1" dirty="0">
                <a:latin typeface="Courier New" pitchFamily="49" charset="0"/>
              </a:rPr>
              <a:t>.   Std. Err.      t    P&gt;|t|     [95% Conf. Interval]</a:t>
            </a:r>
          </a:p>
          <a:p>
            <a:r>
              <a:rPr lang="en-US" sz="1400" b="1" dirty="0">
                <a:latin typeface="Courier New" pitchFamily="49" charset="0"/>
              </a:rPr>
              <a:t>-------------+----------------------------------------------------------------</a:t>
            </a:r>
          </a:p>
          <a:p>
            <a:r>
              <a:rPr lang="en-US" sz="1400" b="1" dirty="0">
                <a:latin typeface="Courier New" pitchFamily="49" charset="0"/>
              </a:rPr>
              <a:t>           S |   .0974338   .0102693     9.49   0.000     .0772569    .1176107</a:t>
            </a:r>
          </a:p>
          <a:p>
            <a:r>
              <a:rPr lang="en-US" sz="1400" b="1" dirty="0">
                <a:latin typeface="Courier New" pitchFamily="49" charset="0"/>
              </a:rPr>
              <a:t>         EXP |   .0414342   .0095473     4.34   0.000      .022676    .0601924</a:t>
            </a:r>
          </a:p>
          <a:p>
            <a:r>
              <a:rPr lang="en-US" sz="1400" b="1" dirty="0">
                <a:latin typeface="Courier New" pitchFamily="49" charset="0"/>
              </a:rPr>
              <a:t>      HEIGHT |  -.0053599   .0076573    -0.70   0.484    -.0204047    .0096849</a:t>
            </a:r>
          </a:p>
          <a:p>
            <a:r>
              <a:rPr lang="en-US" sz="1400" b="1" dirty="0">
                <a:latin typeface="Courier New" pitchFamily="49" charset="0"/>
              </a:rPr>
              <a:t>        MALE |    .218359   .0625458     3.49   0.001      .095471    .3412471</a:t>
            </a:r>
          </a:p>
          <a:p>
            <a:r>
              <a:rPr lang="en-US" sz="1400" b="1" dirty="0">
                <a:latin typeface="Courier New" pitchFamily="49" charset="0"/>
              </a:rPr>
              <a:t>       _cons |   1.363205   .5332809     2.56   0.011     .3154322    2.410979</a:t>
            </a:r>
          </a:p>
          <a:p>
            <a:r>
              <a:rPr lang="en-US" sz="1400" b="1" dirty="0" smtClean="0">
                <a:latin typeface="Courier New" pitchFamily="49" charset="0"/>
              </a:rPr>
              <a:t>------------------------------------------------------------------------------</a:t>
            </a:r>
            <a:endParaRPr lang="en-US" sz="1400" b="1" dirty="0">
              <a:latin typeface="Courier New" pitchFamily="49" charset="0"/>
            </a:endParaRPr>
          </a:p>
        </p:txBody>
      </p:sp>
      <p:sp>
        <p:nvSpPr>
          <p:cNvPr id="1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point of this example is that model misspecification </a:t>
            </a:r>
            <a:r>
              <a:rPr lang="en-GB" sz="1500" b="1" dirty="0">
                <a:cs typeface="Arial" charset="0"/>
              </a:rPr>
              <a:t>– variable misspecification or indeed any kind of misspecification – in general will invalidate the regression diagnostics, and as a consequence the diagnostics may lead you to the wrong conclusions.</a:t>
            </a:r>
            <a:endParaRPr lang="en-GB" dirty="0">
              <a:cs typeface="Arial" charset="0"/>
            </a:endParaRPr>
          </a:p>
        </p:txBody>
      </p:sp>
    </p:spTree>
    <p:extLst>
      <p:ext uri="{BB962C8B-B14F-4D97-AF65-F5344CB8AC3E}">
        <p14:creationId xmlns:p14="http://schemas.microsoft.com/office/powerpoint/2010/main" val="35815002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30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5</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6"/>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III:  CONSEQUENCES FOR DIAGNOSTICS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848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8"/>
          <p:cNvSpPr>
            <a:spLocks noChangeArrowheads="1"/>
          </p:cNvSpPr>
          <p:nvPr/>
        </p:nvSpPr>
        <p:spPr bwMode="auto">
          <a:xfrm>
            <a:off x="365125" y="3470400"/>
            <a:ext cx="485775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7"/>
          <p:cNvSpPr>
            <a:spLocks noChangeArrowheads="1"/>
          </p:cNvSpPr>
          <p:nvPr/>
        </p:nvSpPr>
        <p:spPr bwMode="auto">
          <a:xfrm>
            <a:off x="365124" y="637200"/>
            <a:ext cx="3265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97601"/>
            <a:ext cx="8532813" cy="34219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LGEARN S EXP HEIGHT MALE</a:t>
            </a:r>
          </a:p>
          <a:p>
            <a:pPr>
              <a:spcBef>
                <a:spcPts val="600"/>
              </a:spcBef>
            </a:pPr>
            <a:r>
              <a:rPr lang="en-US" sz="1400" b="1" dirty="0">
                <a:latin typeface="Courier New" pitchFamily="49" charset="0"/>
              </a:rPr>
              <a:t>------------------------------------------------------------------------------</a:t>
            </a:r>
          </a:p>
          <a:p>
            <a:r>
              <a:rPr lang="en-US" sz="1400" b="1" dirty="0" smtClean="0">
                <a:latin typeface="Courier New" pitchFamily="49" charset="0"/>
              </a:rPr>
              <a:t>      </a:t>
            </a:r>
            <a:r>
              <a:rPr lang="en-US" sz="1400" b="1" dirty="0">
                <a:latin typeface="Courier New" pitchFamily="49" charset="0"/>
              </a:rPr>
              <a:t>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500</a:t>
            </a:r>
          </a:p>
          <a:p>
            <a:r>
              <a:rPr lang="en-US" sz="1400" b="1" dirty="0">
                <a:latin typeface="Courier New" pitchFamily="49" charset="0"/>
              </a:rPr>
              <a:t>-------------+------------------------------           F(  4,   495) =   25.04</a:t>
            </a:r>
          </a:p>
          <a:p>
            <a:r>
              <a:rPr lang="en-US" sz="1400" b="1" dirty="0">
                <a:latin typeface="Courier New" pitchFamily="49" charset="0"/>
              </a:rPr>
              <a:t>       Model |  25.6831529     4  6.42078824           </a:t>
            </a:r>
            <a:r>
              <a:rPr lang="en-US" sz="1400" b="1" dirty="0" err="1">
                <a:latin typeface="Courier New" pitchFamily="49" charset="0"/>
              </a:rPr>
              <a:t>Prob</a:t>
            </a:r>
            <a:r>
              <a:rPr lang="en-US" sz="1400" b="1" dirty="0">
                <a:latin typeface="Courier New" pitchFamily="49" charset="0"/>
              </a:rPr>
              <a:t> &gt; F      =  0.0000</a:t>
            </a:r>
          </a:p>
          <a:p>
            <a:r>
              <a:rPr lang="en-US" sz="1400" b="1" dirty="0">
                <a:latin typeface="Courier New" pitchFamily="49" charset="0"/>
              </a:rPr>
              <a:t>    Residual |  126.916067   495  .256396094           R-squared     =  0.1683</a:t>
            </a:r>
          </a:p>
          <a:p>
            <a:r>
              <a:rPr lang="en-US" sz="1400" b="1" dirty="0">
                <a:latin typeface="Courier New" pitchFamily="49" charset="0"/>
              </a:rPr>
              <a:t>-------------+------------------------------           </a:t>
            </a:r>
            <a:r>
              <a:rPr lang="en-US" sz="1400" b="1" dirty="0" err="1">
                <a:latin typeface="Courier New" pitchFamily="49" charset="0"/>
              </a:rPr>
              <a:t>Adj</a:t>
            </a:r>
            <a:r>
              <a:rPr lang="en-US" sz="1400" b="1" dirty="0">
                <a:latin typeface="Courier New" pitchFamily="49" charset="0"/>
              </a:rPr>
              <a:t> R-squared =  0.1616</a:t>
            </a:r>
          </a:p>
          <a:p>
            <a:r>
              <a:rPr lang="en-US" sz="1400" b="1" dirty="0">
                <a:latin typeface="Courier New" pitchFamily="49" charset="0"/>
              </a:rPr>
              <a:t>       Total |   152.59922   499   .30581006           Root MSE      =  .50636</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      LGEARN |      </a:t>
            </a:r>
            <a:r>
              <a:rPr lang="en-US" sz="1400" b="1" dirty="0" err="1">
                <a:latin typeface="Courier New" pitchFamily="49" charset="0"/>
              </a:rPr>
              <a:t>Coef</a:t>
            </a:r>
            <a:r>
              <a:rPr lang="en-US" sz="1400" b="1" dirty="0">
                <a:latin typeface="Courier New" pitchFamily="49" charset="0"/>
              </a:rPr>
              <a:t>.   Std. Err.      t    P&gt;|t|     [95% Conf. Interval]</a:t>
            </a:r>
          </a:p>
          <a:p>
            <a:r>
              <a:rPr lang="en-US" sz="1400" b="1" dirty="0">
                <a:latin typeface="Courier New" pitchFamily="49" charset="0"/>
              </a:rPr>
              <a:t>-------------+----------------------------------------------------------------</a:t>
            </a:r>
          </a:p>
          <a:p>
            <a:r>
              <a:rPr lang="en-US" sz="1400" b="1" dirty="0">
                <a:latin typeface="Courier New" pitchFamily="49" charset="0"/>
              </a:rPr>
              <a:t>           S |   .0974338   .0102693     9.49   0.000     .0772569    .1176107</a:t>
            </a:r>
          </a:p>
          <a:p>
            <a:r>
              <a:rPr lang="en-US" sz="1400" b="1" dirty="0">
                <a:latin typeface="Courier New" pitchFamily="49" charset="0"/>
              </a:rPr>
              <a:t>         EXP |   .0414342   .0095473     4.34   0.000      .022676    .0601924</a:t>
            </a:r>
          </a:p>
          <a:p>
            <a:r>
              <a:rPr lang="en-US" sz="1400" b="1" dirty="0">
                <a:latin typeface="Courier New" pitchFamily="49" charset="0"/>
              </a:rPr>
              <a:t>      HEIGHT |  -.0053599   .0076573    -0.70   0.484    -.0204047    .0096849</a:t>
            </a:r>
          </a:p>
          <a:p>
            <a:r>
              <a:rPr lang="en-US" sz="1400" b="1" dirty="0">
                <a:latin typeface="Courier New" pitchFamily="49" charset="0"/>
              </a:rPr>
              <a:t>        MALE |    .218359   .0625458     3.49   0.001      .095471    .3412471</a:t>
            </a:r>
          </a:p>
          <a:p>
            <a:r>
              <a:rPr lang="en-US" sz="1400" b="1" dirty="0">
                <a:latin typeface="Courier New" pitchFamily="49" charset="0"/>
              </a:rPr>
              <a:t>       _cons |   1.363205   .5332809     2.56   0.011     .3154322    2.410979</a:t>
            </a:r>
          </a:p>
          <a:p>
            <a:r>
              <a:rPr lang="en-US" sz="1400" b="1" dirty="0" smtClean="0">
                <a:latin typeface="Courier New" pitchFamily="49" charset="0"/>
              </a:rPr>
              <a:t>------------------------------------------------------------------------------</a:t>
            </a:r>
            <a:endParaRPr lang="en-US" sz="1400" b="1" dirty="0">
              <a:latin typeface="Courier New" pitchFamily="49" charset="0"/>
            </a:endParaRPr>
          </a:p>
        </p:txBody>
      </p:sp>
      <p:sp>
        <p:nvSpPr>
          <p:cNvPr id="1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the original model, we had two kinds of variable misspecification.  We </a:t>
            </a:r>
            <a:r>
              <a:rPr lang="en-GB" sz="1500" b="1" dirty="0" smtClean="0"/>
              <a:t>omitted </a:t>
            </a:r>
            <a:r>
              <a:rPr lang="en-GB" sz="1500" b="1" i="1" dirty="0"/>
              <a:t>MALE</a:t>
            </a:r>
            <a:r>
              <a:rPr lang="en-GB" sz="1500" b="1" dirty="0"/>
              <a:t>, and we included the irrelevant variable </a:t>
            </a:r>
            <a:r>
              <a:rPr lang="en-GB" sz="1500" b="1" i="1" dirty="0" smtClean="0"/>
              <a:t>HEIGHT</a:t>
            </a:r>
            <a:r>
              <a:rPr lang="en-GB" sz="1500" b="1" dirty="0" smtClean="0"/>
              <a:t>. </a:t>
            </a:r>
            <a:endParaRPr lang="en-GB" dirty="0"/>
          </a:p>
        </p:txBody>
      </p:sp>
    </p:spTree>
    <p:extLst>
      <p:ext uri="{BB962C8B-B14F-4D97-AF65-F5344CB8AC3E}">
        <p14:creationId xmlns:p14="http://schemas.microsoft.com/office/powerpoint/2010/main" val="33413194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30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6"/>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III:  CONSEQUENCES FOR DIAGNOSTICS</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848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8"/>
          <p:cNvSpPr>
            <a:spLocks noChangeArrowheads="1"/>
          </p:cNvSpPr>
          <p:nvPr/>
        </p:nvSpPr>
        <p:spPr bwMode="auto">
          <a:xfrm>
            <a:off x="365125" y="3470400"/>
            <a:ext cx="485775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7"/>
          <p:cNvSpPr>
            <a:spLocks noChangeArrowheads="1"/>
          </p:cNvSpPr>
          <p:nvPr/>
        </p:nvSpPr>
        <p:spPr bwMode="auto">
          <a:xfrm>
            <a:off x="365124" y="637200"/>
            <a:ext cx="3265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97601"/>
            <a:ext cx="8532813" cy="34219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rPr>
              <a:t>. </a:t>
            </a:r>
            <a:r>
              <a:rPr lang="en-US" sz="1400" b="1" dirty="0" err="1">
                <a:latin typeface="Courier New" pitchFamily="49" charset="0"/>
              </a:rPr>
              <a:t>reg</a:t>
            </a:r>
            <a:r>
              <a:rPr lang="en-US" sz="1400" b="1" dirty="0">
                <a:latin typeface="Courier New" pitchFamily="49" charset="0"/>
              </a:rPr>
              <a:t> LGEARN S EXP HEIGHT MALE</a:t>
            </a:r>
          </a:p>
          <a:p>
            <a:pPr>
              <a:spcBef>
                <a:spcPts val="600"/>
              </a:spcBef>
            </a:pPr>
            <a:r>
              <a:rPr lang="en-US" sz="1400" b="1" dirty="0">
                <a:latin typeface="Courier New" pitchFamily="49" charset="0"/>
              </a:rPr>
              <a:t>------------------------------------------------------------------------------</a:t>
            </a:r>
          </a:p>
          <a:p>
            <a:r>
              <a:rPr lang="en-US" sz="1400" b="1" dirty="0" smtClean="0">
                <a:latin typeface="Courier New" pitchFamily="49" charset="0"/>
              </a:rPr>
              <a:t>      </a:t>
            </a:r>
            <a:r>
              <a:rPr lang="en-US" sz="1400" b="1" dirty="0">
                <a:latin typeface="Courier New" pitchFamily="49" charset="0"/>
              </a:rPr>
              <a:t>Source |       SS       </a:t>
            </a:r>
            <a:r>
              <a:rPr lang="en-US" sz="1400" b="1" dirty="0" err="1">
                <a:latin typeface="Courier New" pitchFamily="49" charset="0"/>
              </a:rPr>
              <a:t>df</a:t>
            </a:r>
            <a:r>
              <a:rPr lang="en-US" sz="1400" b="1" dirty="0">
                <a:latin typeface="Courier New" pitchFamily="49" charset="0"/>
              </a:rPr>
              <a:t>       MS              Number of </a:t>
            </a:r>
            <a:r>
              <a:rPr lang="en-US" sz="1400" b="1" dirty="0" err="1">
                <a:latin typeface="Courier New" pitchFamily="49" charset="0"/>
              </a:rPr>
              <a:t>obs</a:t>
            </a:r>
            <a:r>
              <a:rPr lang="en-US" sz="1400" b="1" dirty="0">
                <a:latin typeface="Courier New" pitchFamily="49" charset="0"/>
              </a:rPr>
              <a:t> =     500</a:t>
            </a:r>
          </a:p>
          <a:p>
            <a:r>
              <a:rPr lang="en-US" sz="1400" b="1" dirty="0">
                <a:latin typeface="Courier New" pitchFamily="49" charset="0"/>
              </a:rPr>
              <a:t>-------------+------------------------------           F(  4,   495) =   25.04</a:t>
            </a:r>
          </a:p>
          <a:p>
            <a:r>
              <a:rPr lang="en-US" sz="1400" b="1" dirty="0">
                <a:latin typeface="Courier New" pitchFamily="49" charset="0"/>
              </a:rPr>
              <a:t>       Model |  25.6831529     4  6.42078824           </a:t>
            </a:r>
            <a:r>
              <a:rPr lang="en-US" sz="1400" b="1" dirty="0" err="1">
                <a:latin typeface="Courier New" pitchFamily="49" charset="0"/>
              </a:rPr>
              <a:t>Prob</a:t>
            </a:r>
            <a:r>
              <a:rPr lang="en-US" sz="1400" b="1" dirty="0">
                <a:latin typeface="Courier New" pitchFamily="49" charset="0"/>
              </a:rPr>
              <a:t> &gt; F      =  0.0000</a:t>
            </a:r>
          </a:p>
          <a:p>
            <a:r>
              <a:rPr lang="en-US" sz="1400" b="1" dirty="0">
                <a:latin typeface="Courier New" pitchFamily="49" charset="0"/>
              </a:rPr>
              <a:t>    Residual |  126.916067   495  .256396094           R-squared     =  0.1683</a:t>
            </a:r>
          </a:p>
          <a:p>
            <a:r>
              <a:rPr lang="en-US" sz="1400" b="1" dirty="0">
                <a:latin typeface="Courier New" pitchFamily="49" charset="0"/>
              </a:rPr>
              <a:t>-------------+------------------------------           </a:t>
            </a:r>
            <a:r>
              <a:rPr lang="en-US" sz="1400" b="1" dirty="0" err="1">
                <a:latin typeface="Courier New" pitchFamily="49" charset="0"/>
              </a:rPr>
              <a:t>Adj</a:t>
            </a:r>
            <a:r>
              <a:rPr lang="en-US" sz="1400" b="1" dirty="0">
                <a:latin typeface="Courier New" pitchFamily="49" charset="0"/>
              </a:rPr>
              <a:t> R-squared =  0.1616</a:t>
            </a:r>
          </a:p>
          <a:p>
            <a:r>
              <a:rPr lang="en-US" sz="1400" b="1" dirty="0">
                <a:latin typeface="Courier New" pitchFamily="49" charset="0"/>
              </a:rPr>
              <a:t>       Total |   152.59922   499   .30581006           Root MSE      =  .50636</a:t>
            </a:r>
          </a:p>
          <a:p>
            <a:r>
              <a:rPr lang="en-US" sz="1400" b="1" dirty="0" smtClean="0">
                <a:latin typeface="Courier New" pitchFamily="49" charset="0"/>
              </a:rPr>
              <a:t>------------------------------------------------------------------------------</a:t>
            </a:r>
            <a:endParaRPr lang="en-US" sz="1400" b="1" dirty="0">
              <a:latin typeface="Courier New" pitchFamily="49" charset="0"/>
            </a:endParaRPr>
          </a:p>
          <a:p>
            <a:r>
              <a:rPr lang="en-US" sz="1400" b="1" dirty="0">
                <a:latin typeface="Courier New" pitchFamily="49" charset="0"/>
              </a:rPr>
              <a:t>      LGEARN |      </a:t>
            </a:r>
            <a:r>
              <a:rPr lang="en-US" sz="1400" b="1" dirty="0" err="1">
                <a:latin typeface="Courier New" pitchFamily="49" charset="0"/>
              </a:rPr>
              <a:t>Coef</a:t>
            </a:r>
            <a:r>
              <a:rPr lang="en-US" sz="1400" b="1" dirty="0">
                <a:latin typeface="Courier New" pitchFamily="49" charset="0"/>
              </a:rPr>
              <a:t>.   Std. Err.      t    P&gt;|t|     [95% Conf. Interval]</a:t>
            </a:r>
          </a:p>
          <a:p>
            <a:r>
              <a:rPr lang="en-US" sz="1400" b="1" dirty="0">
                <a:latin typeface="Courier New" pitchFamily="49" charset="0"/>
              </a:rPr>
              <a:t>-------------+----------------------------------------------------------------</a:t>
            </a:r>
          </a:p>
          <a:p>
            <a:r>
              <a:rPr lang="en-US" sz="1400" b="1" dirty="0">
                <a:latin typeface="Courier New" pitchFamily="49" charset="0"/>
              </a:rPr>
              <a:t>           S |   .0974338   .0102693     9.49   0.000     .0772569    .1176107</a:t>
            </a:r>
          </a:p>
          <a:p>
            <a:r>
              <a:rPr lang="en-US" sz="1400" b="1" dirty="0">
                <a:latin typeface="Courier New" pitchFamily="49" charset="0"/>
              </a:rPr>
              <a:t>         EXP |   .0414342   .0095473     4.34   0.000      .022676    .0601924</a:t>
            </a:r>
          </a:p>
          <a:p>
            <a:r>
              <a:rPr lang="en-US" sz="1400" b="1" dirty="0">
                <a:latin typeface="Courier New" pitchFamily="49" charset="0"/>
              </a:rPr>
              <a:t>      HEIGHT |  -.0053599   .0076573    -0.70   0.484    -.0204047    .0096849</a:t>
            </a:r>
          </a:p>
          <a:p>
            <a:r>
              <a:rPr lang="en-US" sz="1400" b="1" dirty="0">
                <a:latin typeface="Courier New" pitchFamily="49" charset="0"/>
              </a:rPr>
              <a:t>        MALE |    .218359   .0625458     3.49   0.001      .095471    .3412471</a:t>
            </a:r>
          </a:p>
          <a:p>
            <a:r>
              <a:rPr lang="en-US" sz="1400" b="1" dirty="0">
                <a:latin typeface="Courier New" pitchFamily="49" charset="0"/>
              </a:rPr>
              <a:t>       _cons |   1.363205   .5332809     2.56   0.011     .3154322    2.410979</a:t>
            </a:r>
          </a:p>
          <a:p>
            <a:r>
              <a:rPr lang="en-US" sz="1400" b="1" dirty="0" smtClean="0">
                <a:latin typeface="Courier New" pitchFamily="49" charset="0"/>
              </a:rPr>
              <a:t>------------------------------------------------------------------------------</a:t>
            </a:r>
            <a:endParaRPr lang="en-US" sz="1400" b="1" dirty="0">
              <a:latin typeface="Courier New" pitchFamily="49" charset="0"/>
            </a:endParaRPr>
          </a:p>
        </p:txBody>
      </p:sp>
      <p:sp>
        <p:nvSpPr>
          <p:cNvPr id="17"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Including an irrelevant variable is one of the few types of misspecification that does not lead to the invalidation of the regression diagnostics.  However, omitting relevant variables certainly does.  This is why the </a:t>
            </a:r>
            <a:r>
              <a:rPr lang="en-GB" sz="1500" b="1" i="1"/>
              <a:t>t</a:t>
            </a:r>
            <a:r>
              <a:rPr lang="en-GB" sz="1500" b="1"/>
              <a:t> statistic in the original specification misled us.   </a:t>
            </a:r>
            <a:endParaRPr lang="en-GB"/>
          </a:p>
        </p:txBody>
      </p:sp>
    </p:spTree>
    <p:extLst>
      <p:ext uri="{BB962C8B-B14F-4D97-AF65-F5344CB8AC3E}">
        <p14:creationId xmlns:p14="http://schemas.microsoft.com/office/powerpoint/2010/main" val="3310735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5" name="Text Box 11"/>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6.3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6" name="Text Box 12"/>
          <p:cNvSpPr txBox="1">
            <a:spLocks noChangeArrowheads="1"/>
          </p:cNvSpPr>
          <p:nvPr/>
        </p:nvSpPr>
        <p:spPr bwMode="auto">
          <a:xfrm>
            <a:off x="8210551" y="6553200"/>
            <a:ext cx="85725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2016.05.04</a:t>
            </a:r>
            <a:endParaRPr lang="en-US" sz="1000" dirty="0">
              <a:solidFill>
                <a:srgbClr val="3366FF"/>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1DA01C3-ED1E-4795-ADBB-BFB832B17FD5}"/>
</file>

<file path=customXml/itemProps2.xml><?xml version="1.0" encoding="utf-8"?>
<ds:datastoreItem xmlns:ds="http://schemas.openxmlformats.org/officeDocument/2006/customXml" ds:itemID="{9E754DFF-79A7-4A0A-AACD-49787B9C1B63}"/>
</file>

<file path=customXml/itemProps3.xml><?xml version="1.0" encoding="utf-8"?>
<ds:datastoreItem xmlns:ds="http://schemas.openxmlformats.org/officeDocument/2006/customXml" ds:itemID="{EE884207-AAAC-4233-BDB1-E3306F5388EB}"/>
</file>

<file path=docProps/app.xml><?xml version="1.0" encoding="utf-8"?>
<Properties xmlns="http://schemas.openxmlformats.org/officeDocument/2006/extended-properties" xmlns:vt="http://schemas.openxmlformats.org/officeDocument/2006/docPropsVTypes">
  <TotalTime>3475</TotalTime>
  <Words>1331</Words>
  <Application>Microsoft Office PowerPoint</Application>
  <PresentationFormat>On-screen Show (4:3)</PresentationFormat>
  <Paragraphs>140</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95</cp:revision>
  <dcterms:created xsi:type="dcterms:W3CDTF">1998-05-09T13:24:56Z</dcterms:created>
  <dcterms:modified xsi:type="dcterms:W3CDTF">2016-05-20T13:24:35Z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