
<file path=[Content_Types].xml><?xml version="1.0" encoding="utf-8"?>
<Types xmlns="http://schemas.openxmlformats.org/package/2006/content-types">
  <Default Extension="bin" ContentType="application/vnd.openxmlformats-officedocument.oleObject"/>
  <Default Extension="jpeg" ContentType="image/jpe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s/slide15.xml" ContentType="application/vnd.openxmlformats-officedocument.presentationml.slide+xml"/>
  <Override PartName="/ppt/slides/slide4.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5.xml" ContentType="application/vnd.openxmlformats-officedocument.presentationml.slide+xml"/>
  <Override PartName="/ppt/slides/slide3.xml" ContentType="application/vnd.openxmlformats-officedocument.presentationml.slide+xml"/>
  <Override PartName="/ppt/slides/slide7.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6.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sldIdLst>
    <p:sldId id="327" r:id="rId2"/>
    <p:sldId id="271" r:id="rId3"/>
    <p:sldId id="286" r:id="rId4"/>
    <p:sldId id="320" r:id="rId5"/>
    <p:sldId id="285" r:id="rId6"/>
    <p:sldId id="291" r:id="rId7"/>
    <p:sldId id="292" r:id="rId8"/>
    <p:sldId id="288" r:id="rId9"/>
    <p:sldId id="294" r:id="rId10"/>
    <p:sldId id="321" r:id="rId11"/>
    <p:sldId id="322" r:id="rId12"/>
    <p:sldId id="297" r:id="rId13"/>
    <p:sldId id="323" r:id="rId14"/>
    <p:sldId id="324" r:id="rId15"/>
    <p:sldId id="300" r:id="rId16"/>
    <p:sldId id="313" r:id="rId17"/>
    <p:sldId id="325" r:id="rId18"/>
    <p:sldId id="326" r:id="rId19"/>
    <p:sldId id="284" r:id="rId20"/>
  </p:sldIdLst>
  <p:sldSz cx="9144000" cy="6858000" type="screen4x3"/>
  <p:notesSz cx="6858000" cy="9144000"/>
  <p:defaultTextStyle>
    <a:defPPr>
      <a:defRPr lang="en-US"/>
    </a:defPPr>
    <a:lvl1pPr algn="l" rtl="0" eaLnBrk="0" fontAlgn="base" hangingPunct="0">
      <a:spcBef>
        <a:spcPct val="0"/>
      </a:spcBef>
      <a:spcAft>
        <a:spcPct val="0"/>
      </a:spcAft>
      <a:defRPr sz="1400" kern="1200">
        <a:solidFill>
          <a:schemeClr val="tx1"/>
        </a:solidFill>
        <a:latin typeface="Arial" charset="0"/>
        <a:ea typeface="+mn-ea"/>
        <a:cs typeface="+mn-cs"/>
      </a:defRPr>
    </a:lvl1pPr>
    <a:lvl2pPr marL="457200" algn="l" rtl="0" eaLnBrk="0" fontAlgn="base" hangingPunct="0">
      <a:spcBef>
        <a:spcPct val="0"/>
      </a:spcBef>
      <a:spcAft>
        <a:spcPct val="0"/>
      </a:spcAft>
      <a:defRPr sz="1400" kern="1200">
        <a:solidFill>
          <a:schemeClr val="tx1"/>
        </a:solidFill>
        <a:latin typeface="Arial" charset="0"/>
        <a:ea typeface="+mn-ea"/>
        <a:cs typeface="+mn-cs"/>
      </a:defRPr>
    </a:lvl2pPr>
    <a:lvl3pPr marL="914400" algn="l" rtl="0" eaLnBrk="0" fontAlgn="base" hangingPunct="0">
      <a:spcBef>
        <a:spcPct val="0"/>
      </a:spcBef>
      <a:spcAft>
        <a:spcPct val="0"/>
      </a:spcAft>
      <a:defRPr sz="1400" kern="1200">
        <a:solidFill>
          <a:schemeClr val="tx1"/>
        </a:solidFill>
        <a:latin typeface="Arial" charset="0"/>
        <a:ea typeface="+mn-ea"/>
        <a:cs typeface="+mn-cs"/>
      </a:defRPr>
    </a:lvl3pPr>
    <a:lvl4pPr marL="1371600" algn="l" rtl="0" eaLnBrk="0" fontAlgn="base" hangingPunct="0">
      <a:spcBef>
        <a:spcPct val="0"/>
      </a:spcBef>
      <a:spcAft>
        <a:spcPct val="0"/>
      </a:spcAft>
      <a:defRPr sz="1400" kern="1200">
        <a:solidFill>
          <a:schemeClr val="tx1"/>
        </a:solidFill>
        <a:latin typeface="Arial" charset="0"/>
        <a:ea typeface="+mn-ea"/>
        <a:cs typeface="+mn-cs"/>
      </a:defRPr>
    </a:lvl4pPr>
    <a:lvl5pPr marL="1828800" algn="l" rtl="0" eaLnBrk="0" fontAlgn="base" hangingPunct="0">
      <a:spcBef>
        <a:spcPct val="0"/>
      </a:spcBef>
      <a:spcAft>
        <a:spcPct val="0"/>
      </a:spcAft>
      <a:defRPr sz="1400" kern="1200">
        <a:solidFill>
          <a:schemeClr val="tx1"/>
        </a:solidFill>
        <a:latin typeface="Arial" charset="0"/>
        <a:ea typeface="+mn-ea"/>
        <a:cs typeface="+mn-cs"/>
      </a:defRPr>
    </a:lvl5pPr>
    <a:lvl6pPr marL="2286000" algn="l" defTabSz="914400" rtl="0" eaLnBrk="1" latinLnBrk="0" hangingPunct="1">
      <a:defRPr sz="1400" kern="1200">
        <a:solidFill>
          <a:schemeClr val="tx1"/>
        </a:solidFill>
        <a:latin typeface="Arial" charset="0"/>
        <a:ea typeface="+mn-ea"/>
        <a:cs typeface="+mn-cs"/>
      </a:defRPr>
    </a:lvl6pPr>
    <a:lvl7pPr marL="2743200" algn="l" defTabSz="914400" rtl="0" eaLnBrk="1" latinLnBrk="0" hangingPunct="1">
      <a:defRPr sz="1400" kern="1200">
        <a:solidFill>
          <a:schemeClr val="tx1"/>
        </a:solidFill>
        <a:latin typeface="Arial" charset="0"/>
        <a:ea typeface="+mn-ea"/>
        <a:cs typeface="+mn-cs"/>
      </a:defRPr>
    </a:lvl7pPr>
    <a:lvl8pPr marL="3200400" algn="l" defTabSz="914400" rtl="0" eaLnBrk="1" latinLnBrk="0" hangingPunct="1">
      <a:defRPr sz="1400" kern="1200">
        <a:solidFill>
          <a:schemeClr val="tx1"/>
        </a:solidFill>
        <a:latin typeface="Arial" charset="0"/>
        <a:ea typeface="+mn-ea"/>
        <a:cs typeface="+mn-cs"/>
      </a:defRPr>
    </a:lvl8pPr>
    <a:lvl9pPr marL="3657600" algn="l" defTabSz="914400" rtl="0" eaLnBrk="1" latinLnBrk="0" hangingPunct="1">
      <a:defRPr sz="1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969696"/>
    <a:srgbClr val="FBFCFF"/>
    <a:srgbClr val="004D99"/>
    <a:srgbClr val="003366"/>
    <a:srgbClr val="F8F8FA"/>
    <a:srgbClr val="3366FF"/>
    <a:srgbClr val="FFFF00"/>
    <a:srgbClr val="00FF00"/>
    <a:srgbClr val="FF0000"/>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047" autoAdjust="0"/>
    <p:restoredTop sz="98235" autoAdjust="0"/>
  </p:normalViewPr>
  <p:slideViewPr>
    <p:cSldViewPr snapToGrid="0" showGuides="1">
      <p:cViewPr>
        <p:scale>
          <a:sx n="100" d="100"/>
          <a:sy n="100" d="100"/>
        </p:scale>
        <p:origin x="-2238" y="-420"/>
      </p:cViewPr>
      <p:guideLst>
        <p:guide orient="horz" pos="3678"/>
        <p:guide pos="2874"/>
      </p:guideLst>
    </p:cSldViewPr>
  </p:slideViewPr>
  <p:notesTextViewPr>
    <p:cViewPr>
      <p:scale>
        <a:sx n="100" d="100"/>
        <a:sy n="100" d="100"/>
      </p:scale>
      <p:origin x="0" y="0"/>
    </p:cViewPr>
  </p:notesTextViewPr>
  <p:sorterViewPr>
    <p:cViewPr>
      <p:scale>
        <a:sx n="66" d="100"/>
        <a:sy n="66" d="100"/>
      </p:scale>
      <p:origin x="0" y="480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ustomXml" Target="../customXml/item2.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ustomXml" Target="../customXml/item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 Id="rId27" Type="http://schemas.openxmlformats.org/officeDocument/2006/relationships/customXml" Target="../customXml/item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 Id="rId4" Type="http://schemas.openxmlformats.org/officeDocument/2006/relationships/image" Target="../media/image5.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 Id="rId5" Type="http://schemas.openxmlformats.org/officeDocument/2006/relationships/image" Target="../media/image6.wmf"/><Relationship Id="rId4" Type="http://schemas.openxmlformats.org/officeDocument/2006/relationships/image" Target="../media/image5.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 Id="rId6" Type="http://schemas.openxmlformats.org/officeDocument/2006/relationships/image" Target="../media/image7.wmf"/><Relationship Id="rId5" Type="http://schemas.openxmlformats.org/officeDocument/2006/relationships/image" Target="../media/image6.wmf"/><Relationship Id="rId4" Type="http://schemas.openxmlformats.org/officeDocument/2006/relationships/image" Target="../media/image5.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 Id="rId6" Type="http://schemas.openxmlformats.org/officeDocument/2006/relationships/image" Target="../media/image7.wmf"/><Relationship Id="rId5" Type="http://schemas.openxmlformats.org/officeDocument/2006/relationships/image" Target="../media/image6.wmf"/><Relationship Id="rId4" Type="http://schemas.openxmlformats.org/officeDocument/2006/relationships/image" Target="../media/image5.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 Id="rId6" Type="http://schemas.openxmlformats.org/officeDocument/2006/relationships/image" Target="../media/image7.wmf"/><Relationship Id="rId5" Type="http://schemas.openxmlformats.org/officeDocument/2006/relationships/image" Target="../media/image6.wmf"/><Relationship Id="rId4" Type="http://schemas.openxmlformats.org/officeDocument/2006/relationships/image" Target="../media/image5.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FDD2BD79-0D7A-4EF1-9B1C-F2F21E9703B3}" type="slidenum">
              <a:rPr lang="en-US"/>
              <a:pPr/>
              <a:t>‹#›</a:t>
            </a:fld>
            <a:endParaRPr lang="en-US"/>
          </a:p>
        </p:txBody>
      </p:sp>
    </p:spTree>
    <p:extLst>
      <p:ext uri="{BB962C8B-B14F-4D97-AF65-F5344CB8AC3E}">
        <p14:creationId xmlns:p14="http://schemas.microsoft.com/office/powerpoint/2010/main" val="28689673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8FE28AE1-5E9F-48A5-A9A6-6623DE56ACC4}" type="slidenum">
              <a:rPr lang="en-US"/>
              <a:pPr/>
              <a:t>‹#›</a:t>
            </a:fld>
            <a:endParaRPr lang="en-US"/>
          </a:p>
        </p:txBody>
      </p:sp>
    </p:spTree>
    <p:extLst>
      <p:ext uri="{BB962C8B-B14F-4D97-AF65-F5344CB8AC3E}">
        <p14:creationId xmlns:p14="http://schemas.microsoft.com/office/powerpoint/2010/main" val="5262811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4D5ABBCF-6C45-413F-BCE3-5E8841F7B5D6}" type="slidenum">
              <a:rPr lang="en-US"/>
              <a:pPr/>
              <a:t>‹#›</a:t>
            </a:fld>
            <a:endParaRPr lang="en-US"/>
          </a:p>
        </p:txBody>
      </p:sp>
    </p:spTree>
    <p:extLst>
      <p:ext uri="{BB962C8B-B14F-4D97-AF65-F5344CB8AC3E}">
        <p14:creationId xmlns:p14="http://schemas.microsoft.com/office/powerpoint/2010/main" val="38108870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E8A47A54-B08A-439E-A095-8330996471E6}" type="slidenum">
              <a:rPr lang="en-US"/>
              <a:pPr/>
              <a:t>‹#›</a:t>
            </a:fld>
            <a:endParaRPr lang="en-US"/>
          </a:p>
        </p:txBody>
      </p:sp>
    </p:spTree>
    <p:extLst>
      <p:ext uri="{BB962C8B-B14F-4D97-AF65-F5344CB8AC3E}">
        <p14:creationId xmlns:p14="http://schemas.microsoft.com/office/powerpoint/2010/main" val="42418640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A4CAB191-D805-4A93-A460-31994DC45539}" type="slidenum">
              <a:rPr lang="en-US"/>
              <a:pPr/>
              <a:t>‹#›</a:t>
            </a:fld>
            <a:endParaRPr lang="en-US"/>
          </a:p>
        </p:txBody>
      </p:sp>
    </p:spTree>
    <p:extLst>
      <p:ext uri="{BB962C8B-B14F-4D97-AF65-F5344CB8AC3E}">
        <p14:creationId xmlns:p14="http://schemas.microsoft.com/office/powerpoint/2010/main" val="22632189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4EA6AA70-AA22-4AB2-9328-2E910D61CD29}" type="slidenum">
              <a:rPr lang="en-US"/>
              <a:pPr/>
              <a:t>‹#›</a:t>
            </a:fld>
            <a:endParaRPr lang="en-US"/>
          </a:p>
        </p:txBody>
      </p:sp>
    </p:spTree>
    <p:extLst>
      <p:ext uri="{BB962C8B-B14F-4D97-AF65-F5344CB8AC3E}">
        <p14:creationId xmlns:p14="http://schemas.microsoft.com/office/powerpoint/2010/main" val="27774076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E00C7DCE-E817-42E2-8AC1-6986A785E20D}" type="slidenum">
              <a:rPr lang="en-US"/>
              <a:pPr/>
              <a:t>‹#›</a:t>
            </a:fld>
            <a:endParaRPr lang="en-US"/>
          </a:p>
        </p:txBody>
      </p:sp>
    </p:spTree>
    <p:extLst>
      <p:ext uri="{BB962C8B-B14F-4D97-AF65-F5344CB8AC3E}">
        <p14:creationId xmlns:p14="http://schemas.microsoft.com/office/powerpoint/2010/main" val="37350646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D0A32678-3A7B-45B9-9CAF-D036F6277662}" type="slidenum">
              <a:rPr lang="en-US"/>
              <a:pPr/>
              <a:t>‹#›</a:t>
            </a:fld>
            <a:endParaRPr lang="en-US"/>
          </a:p>
        </p:txBody>
      </p:sp>
    </p:spTree>
    <p:extLst>
      <p:ext uri="{BB962C8B-B14F-4D97-AF65-F5344CB8AC3E}">
        <p14:creationId xmlns:p14="http://schemas.microsoft.com/office/powerpoint/2010/main" val="5348237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48EF7143-D6C6-4F76-9861-624B0B9BF2E1}" type="slidenum">
              <a:rPr lang="en-US"/>
              <a:pPr/>
              <a:t>‹#›</a:t>
            </a:fld>
            <a:endParaRPr lang="en-US"/>
          </a:p>
        </p:txBody>
      </p:sp>
    </p:spTree>
    <p:extLst>
      <p:ext uri="{BB962C8B-B14F-4D97-AF65-F5344CB8AC3E}">
        <p14:creationId xmlns:p14="http://schemas.microsoft.com/office/powerpoint/2010/main" val="31844491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61BCBE35-87DE-4376-AC37-A8CB58E9BC92}" type="slidenum">
              <a:rPr lang="en-US"/>
              <a:pPr/>
              <a:t>‹#›</a:t>
            </a:fld>
            <a:endParaRPr lang="en-US"/>
          </a:p>
        </p:txBody>
      </p:sp>
    </p:spTree>
    <p:extLst>
      <p:ext uri="{BB962C8B-B14F-4D97-AF65-F5344CB8AC3E}">
        <p14:creationId xmlns:p14="http://schemas.microsoft.com/office/powerpoint/2010/main" val="8632220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0B3B31B4-4F9E-429A-B7F0-39B6D792AA08}" type="slidenum">
              <a:rPr lang="en-US"/>
              <a:pPr/>
              <a:t>‹#›</a:t>
            </a:fld>
            <a:endParaRPr lang="en-US"/>
          </a:p>
        </p:txBody>
      </p:sp>
    </p:spTree>
    <p:extLst>
      <p:ext uri="{BB962C8B-B14F-4D97-AF65-F5344CB8AC3E}">
        <p14:creationId xmlns:p14="http://schemas.microsoft.com/office/powerpoint/2010/main" val="29300382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6969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a:latin typeface="+mn-lt"/>
              </a:defRPr>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a:latin typeface="+mn-lt"/>
              </a:defRPr>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a:latin typeface="+mn-lt"/>
              </a:defRPr>
            </a:lvl1pPr>
          </a:lstStyle>
          <a:p>
            <a:fld id="{38AC24E1-606E-49C5-A338-E49BF42A3C97}"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9.bin"/><Relationship Id="rId7" Type="http://schemas.openxmlformats.org/officeDocument/2006/relationships/oleObject" Target="../embeddings/oleObject11.bin"/><Relationship Id="rId12" Type="http://schemas.openxmlformats.org/officeDocument/2006/relationships/image" Target="../media/image6.wmf"/><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image" Target="../media/image3.wmf"/><Relationship Id="rId11" Type="http://schemas.openxmlformats.org/officeDocument/2006/relationships/oleObject" Target="../embeddings/oleObject13.bin"/><Relationship Id="rId5" Type="http://schemas.openxmlformats.org/officeDocument/2006/relationships/oleObject" Target="../embeddings/oleObject10.bin"/><Relationship Id="rId10" Type="http://schemas.openxmlformats.org/officeDocument/2006/relationships/image" Target="../media/image5.wmf"/><Relationship Id="rId4" Type="http://schemas.openxmlformats.org/officeDocument/2006/relationships/image" Target="../media/image2.wmf"/><Relationship Id="rId9" Type="http://schemas.openxmlformats.org/officeDocument/2006/relationships/oleObject" Target="../embeddings/oleObject12.bin"/></Relationships>
</file>

<file path=ppt/slides/_rels/slide16.xml.rels><?xml version="1.0" encoding="UTF-8" standalone="yes"?>
<Relationships xmlns="http://schemas.openxmlformats.org/package/2006/relationships"><Relationship Id="rId8" Type="http://schemas.openxmlformats.org/officeDocument/2006/relationships/image" Target="../media/image4.wmf"/><Relationship Id="rId13" Type="http://schemas.openxmlformats.org/officeDocument/2006/relationships/oleObject" Target="../embeddings/oleObject19.bin"/><Relationship Id="rId3" Type="http://schemas.openxmlformats.org/officeDocument/2006/relationships/oleObject" Target="../embeddings/oleObject14.bin"/><Relationship Id="rId7" Type="http://schemas.openxmlformats.org/officeDocument/2006/relationships/oleObject" Target="../embeddings/oleObject16.bin"/><Relationship Id="rId12" Type="http://schemas.openxmlformats.org/officeDocument/2006/relationships/image" Target="../media/image6.wmf"/><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image" Target="../media/image3.wmf"/><Relationship Id="rId11" Type="http://schemas.openxmlformats.org/officeDocument/2006/relationships/oleObject" Target="../embeddings/oleObject18.bin"/><Relationship Id="rId5" Type="http://schemas.openxmlformats.org/officeDocument/2006/relationships/oleObject" Target="../embeddings/oleObject15.bin"/><Relationship Id="rId10" Type="http://schemas.openxmlformats.org/officeDocument/2006/relationships/image" Target="../media/image5.wmf"/><Relationship Id="rId4" Type="http://schemas.openxmlformats.org/officeDocument/2006/relationships/image" Target="../media/image2.wmf"/><Relationship Id="rId9" Type="http://schemas.openxmlformats.org/officeDocument/2006/relationships/oleObject" Target="../embeddings/oleObject17.bin"/><Relationship Id="rId14" Type="http://schemas.openxmlformats.org/officeDocument/2006/relationships/image" Target="../media/image7.wmf"/></Relationships>
</file>

<file path=ppt/slides/_rels/slide17.xml.rels><?xml version="1.0" encoding="UTF-8" standalone="yes"?>
<Relationships xmlns="http://schemas.openxmlformats.org/package/2006/relationships"><Relationship Id="rId8" Type="http://schemas.openxmlformats.org/officeDocument/2006/relationships/image" Target="../media/image4.wmf"/><Relationship Id="rId13" Type="http://schemas.openxmlformats.org/officeDocument/2006/relationships/oleObject" Target="../embeddings/oleObject25.bin"/><Relationship Id="rId3" Type="http://schemas.openxmlformats.org/officeDocument/2006/relationships/oleObject" Target="../embeddings/oleObject20.bin"/><Relationship Id="rId7" Type="http://schemas.openxmlformats.org/officeDocument/2006/relationships/oleObject" Target="../embeddings/oleObject22.bin"/><Relationship Id="rId12" Type="http://schemas.openxmlformats.org/officeDocument/2006/relationships/image" Target="../media/image6.wmf"/><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image" Target="../media/image3.wmf"/><Relationship Id="rId11" Type="http://schemas.openxmlformats.org/officeDocument/2006/relationships/oleObject" Target="../embeddings/oleObject24.bin"/><Relationship Id="rId5" Type="http://schemas.openxmlformats.org/officeDocument/2006/relationships/oleObject" Target="../embeddings/oleObject21.bin"/><Relationship Id="rId10" Type="http://schemas.openxmlformats.org/officeDocument/2006/relationships/image" Target="../media/image5.wmf"/><Relationship Id="rId4" Type="http://schemas.openxmlformats.org/officeDocument/2006/relationships/image" Target="../media/image2.wmf"/><Relationship Id="rId9" Type="http://schemas.openxmlformats.org/officeDocument/2006/relationships/oleObject" Target="../embeddings/oleObject23.bin"/><Relationship Id="rId14" Type="http://schemas.openxmlformats.org/officeDocument/2006/relationships/image" Target="../media/image7.wmf"/></Relationships>
</file>

<file path=ppt/slides/_rels/slide18.xml.rels><?xml version="1.0" encoding="UTF-8" standalone="yes"?>
<Relationships xmlns="http://schemas.openxmlformats.org/package/2006/relationships"><Relationship Id="rId8" Type="http://schemas.openxmlformats.org/officeDocument/2006/relationships/image" Target="../media/image4.wmf"/><Relationship Id="rId13" Type="http://schemas.openxmlformats.org/officeDocument/2006/relationships/oleObject" Target="../embeddings/oleObject31.bin"/><Relationship Id="rId3" Type="http://schemas.openxmlformats.org/officeDocument/2006/relationships/oleObject" Target="../embeddings/oleObject26.bin"/><Relationship Id="rId7" Type="http://schemas.openxmlformats.org/officeDocument/2006/relationships/oleObject" Target="../embeddings/oleObject28.bin"/><Relationship Id="rId12" Type="http://schemas.openxmlformats.org/officeDocument/2006/relationships/image" Target="../media/image6.wmf"/><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image" Target="../media/image3.wmf"/><Relationship Id="rId11" Type="http://schemas.openxmlformats.org/officeDocument/2006/relationships/oleObject" Target="../embeddings/oleObject30.bin"/><Relationship Id="rId5" Type="http://schemas.openxmlformats.org/officeDocument/2006/relationships/oleObject" Target="../embeddings/oleObject27.bin"/><Relationship Id="rId10" Type="http://schemas.openxmlformats.org/officeDocument/2006/relationships/image" Target="../media/image5.wmf"/><Relationship Id="rId4" Type="http://schemas.openxmlformats.org/officeDocument/2006/relationships/image" Target="../media/image2.wmf"/><Relationship Id="rId9" Type="http://schemas.openxmlformats.org/officeDocument/2006/relationships/oleObject" Target="../embeddings/oleObject29.bin"/><Relationship Id="rId14" Type="http://schemas.openxmlformats.org/officeDocument/2006/relationships/image" Target="../media/image7.wmf"/></Relationships>
</file>

<file path=ppt/slides/_rels/slide19.xml.rels><?xml version="1.0" encoding="UTF-8" standalone="yes"?>
<Relationships xmlns="http://schemas.openxmlformats.org/package/2006/relationships"><Relationship Id="rId3" Type="http://schemas.openxmlformats.org/officeDocument/2006/relationships/hyperlink" Target="http://www2.lse.ac.uk/study/summerSchools/summerSchool/Home.aspx" TargetMode="External"/><Relationship Id="rId2" Type="http://schemas.openxmlformats.org/officeDocument/2006/relationships/hyperlink" Target="http://www.oxfordtextbooks.co.uk/orc/dougherty5e/" TargetMode="External"/><Relationship Id="rId1" Type="http://schemas.openxmlformats.org/officeDocument/2006/relationships/slideLayout" Target="../slideLayouts/slideLayout7.xml"/><Relationship Id="rId4" Type="http://schemas.openxmlformats.org/officeDocument/2006/relationships/hyperlink" Target="../www.londoninternational.ac.uk/lse" TargetMode="Externa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2.w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image" Target="../media/image2.wmf"/></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image" Target="../media/image3.wmf"/><Relationship Id="rId5" Type="http://schemas.openxmlformats.org/officeDocument/2006/relationships/oleObject" Target="../embeddings/oleObject4.bin"/><Relationship Id="rId4" Type="http://schemas.openxmlformats.org/officeDocument/2006/relationships/image" Target="../media/image2.wmf"/></Relationships>
</file>

<file path=ppt/slides/_rels/slide7.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5.bin"/><Relationship Id="rId7" Type="http://schemas.openxmlformats.org/officeDocument/2006/relationships/oleObject" Target="../embeddings/oleObject7.bin"/><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image" Target="../media/image3.wmf"/><Relationship Id="rId5" Type="http://schemas.openxmlformats.org/officeDocument/2006/relationships/oleObject" Target="../embeddings/oleObject6.bin"/><Relationship Id="rId10" Type="http://schemas.openxmlformats.org/officeDocument/2006/relationships/image" Target="../media/image5.wmf"/><Relationship Id="rId4" Type="http://schemas.openxmlformats.org/officeDocument/2006/relationships/image" Target="../media/image2.wmf"/><Relationship Id="rId9" Type="http://schemas.openxmlformats.org/officeDocument/2006/relationships/oleObject" Target="../embeddings/oleObject8.bin"/></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subTitle" idx="1"/>
          </p:nvPr>
        </p:nvSpPr>
        <p:spPr bwMode="auto">
          <a:xfrm>
            <a:off x="1241425" y="3429000"/>
            <a:ext cx="6400800" cy="1752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itchFamily="34" charset="-128"/>
              </a:rPr>
              <a:t>Chapter heading</a:t>
            </a:r>
          </a:p>
        </p:txBody>
      </p:sp>
      <p:sp>
        <p:nvSpPr>
          <p:cNvPr id="4101" name="Rectangle 2"/>
          <p:cNvSpPr>
            <a:spLocks noChangeArrowheads="1"/>
          </p:cNvSpPr>
          <p:nvPr/>
        </p:nvSpPr>
        <p:spPr bwMode="auto">
          <a:xfrm>
            <a:off x="296863" y="1223963"/>
            <a:ext cx="27495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GB" altLang="en-US">
                <a:solidFill>
                  <a:srgbClr val="042960"/>
                </a:solidFill>
              </a:rPr>
              <a:t>Type author name/s here</a:t>
            </a:r>
          </a:p>
          <a:p>
            <a:pPr>
              <a:spcBef>
                <a:spcPct val="50000"/>
              </a:spcBef>
            </a:pPr>
            <a:endParaRPr lang="en-GB" altLang="en-US">
              <a:solidFill>
                <a:srgbClr val="042960"/>
              </a:solidFill>
            </a:endParaRPr>
          </a:p>
        </p:txBody>
      </p:sp>
      <p:sp>
        <p:nvSpPr>
          <p:cNvPr id="6" name="Rectangle 5"/>
          <p:cNvSpPr/>
          <p:nvPr/>
        </p:nvSpPr>
        <p:spPr>
          <a:xfrm>
            <a:off x="0" y="20637"/>
            <a:ext cx="9131300" cy="68373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p:txBody>
          <a:bodyPr/>
          <a:lstStyle/>
          <a:p>
            <a:endParaRPr lang="en-GB" dirty="0">
              <a:solidFill>
                <a:schemeClr val="bg1"/>
              </a:solidFill>
            </a:endParaRPr>
          </a:p>
        </p:txBody>
      </p:sp>
      <p:sp>
        <p:nvSpPr>
          <p:cNvPr id="9" name="Rectangle 8"/>
          <p:cNvSpPr/>
          <p:nvPr/>
        </p:nvSpPr>
        <p:spPr>
          <a:xfrm>
            <a:off x="281779" y="2008188"/>
            <a:ext cx="8567737" cy="4394200"/>
          </a:xfrm>
          <a:prstGeom prst="rect">
            <a:avLst/>
          </a:prstGeom>
          <a:solidFill>
            <a:srgbClr val="0021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09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31300"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p:cNvSpPr>
            <a:spLocks noChangeArrowheads="1"/>
          </p:cNvSpPr>
          <p:nvPr/>
        </p:nvSpPr>
        <p:spPr bwMode="auto">
          <a:xfrm>
            <a:off x="296863" y="1223963"/>
            <a:ext cx="12490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spcBef>
                <a:spcPct val="50000"/>
              </a:spcBef>
              <a:defRPr/>
            </a:pPr>
            <a:r>
              <a:rPr lang="en-GB" altLang="en-US" sz="1800" i="0" dirty="0" smtClean="0">
                <a:solidFill>
                  <a:srgbClr val="042960"/>
                </a:solidFill>
              </a:rPr>
              <a:t>Dougherty</a:t>
            </a:r>
          </a:p>
        </p:txBody>
      </p:sp>
      <p:sp>
        <p:nvSpPr>
          <p:cNvPr id="11" name="Title 1"/>
          <p:cNvSpPr txBox="1">
            <a:spLocks/>
          </p:cNvSpPr>
          <p:nvPr/>
        </p:nvSpPr>
        <p:spPr bwMode="auto">
          <a:xfrm>
            <a:off x="838200" y="2282825"/>
            <a:ext cx="7772400"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a:lstStyle>
          <a:p>
            <a:r>
              <a:rPr lang="en-US" sz="4000" dirty="0" smtClean="0">
                <a:solidFill>
                  <a:schemeClr val="bg1"/>
                </a:solidFill>
                <a:latin typeface="Arial" pitchFamily="34" charset="0"/>
                <a:cs typeface="Arial" pitchFamily="34" charset="0"/>
              </a:rPr>
              <a:t>Introduction to Econometrics, 5</a:t>
            </a:r>
            <a:r>
              <a:rPr lang="en-US" sz="4000" baseline="30000" dirty="0" smtClean="0">
                <a:solidFill>
                  <a:schemeClr val="bg1"/>
                </a:solidFill>
                <a:latin typeface="Arial" pitchFamily="34" charset="0"/>
                <a:cs typeface="Arial" pitchFamily="34" charset="0"/>
              </a:rPr>
              <a:t>th</a:t>
            </a:r>
            <a:r>
              <a:rPr lang="en-US" sz="4000" dirty="0" smtClean="0">
                <a:solidFill>
                  <a:schemeClr val="bg1"/>
                </a:solidFill>
                <a:latin typeface="Arial" pitchFamily="34" charset="0"/>
                <a:cs typeface="Arial" pitchFamily="34" charset="0"/>
              </a:rPr>
              <a:t> edition</a:t>
            </a:r>
            <a:endParaRPr lang="en-GB" sz="4000" dirty="0">
              <a:solidFill>
                <a:schemeClr val="bg1"/>
              </a:solidFill>
              <a:latin typeface="Arial" pitchFamily="34" charset="0"/>
              <a:cs typeface="Arial" pitchFamily="34" charset="0"/>
            </a:endParaRPr>
          </a:p>
        </p:txBody>
      </p:sp>
      <p:sp>
        <p:nvSpPr>
          <p:cNvPr id="13" name="Subtitle 2"/>
          <p:cNvSpPr txBox="1">
            <a:spLocks/>
          </p:cNvSpPr>
          <p:nvPr/>
        </p:nvSpPr>
        <p:spPr bwMode="auto">
          <a:xfrm>
            <a:off x="1371600" y="3962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3200" i="1">
                <a:solidFill>
                  <a:schemeClr val="tx2"/>
                </a:solidFill>
                <a:latin typeface="+mn-lt"/>
                <a:ea typeface="+mn-ea"/>
                <a:cs typeface="+mn-cs"/>
              </a:defRPr>
            </a:lvl1pPr>
            <a:lvl2pPr marL="457200" indent="0" algn="ctr" rtl="0" eaLnBrk="0" fontAlgn="base" hangingPunct="0">
              <a:spcBef>
                <a:spcPct val="20000"/>
              </a:spcBef>
              <a:spcAft>
                <a:spcPct val="0"/>
              </a:spcAft>
              <a:buNone/>
              <a:defRPr sz="2800">
                <a:solidFill>
                  <a:schemeClr val="tx1"/>
                </a:solidFill>
                <a:latin typeface="+mn-lt"/>
              </a:defRPr>
            </a:lvl2pPr>
            <a:lvl3pPr marL="914400" indent="0" algn="ctr" rtl="0" eaLnBrk="0" fontAlgn="base" hangingPunct="0">
              <a:spcBef>
                <a:spcPct val="20000"/>
              </a:spcBef>
              <a:spcAft>
                <a:spcPct val="0"/>
              </a:spcAft>
              <a:buNone/>
              <a:defRPr sz="2400">
                <a:solidFill>
                  <a:schemeClr val="tx1"/>
                </a:solidFill>
                <a:latin typeface="+mn-lt"/>
              </a:defRPr>
            </a:lvl3pPr>
            <a:lvl4pPr marL="1371600" indent="0" algn="ctr" rtl="0" eaLnBrk="0" fontAlgn="base" hangingPunct="0">
              <a:spcBef>
                <a:spcPct val="20000"/>
              </a:spcBef>
              <a:spcAft>
                <a:spcPct val="0"/>
              </a:spcAft>
              <a:buNone/>
              <a:defRPr sz="2000">
                <a:solidFill>
                  <a:schemeClr val="tx1"/>
                </a:solidFill>
                <a:latin typeface="+mn-lt"/>
              </a:defRPr>
            </a:lvl4pPr>
            <a:lvl5pPr marL="1828800" indent="0" algn="ctr" rtl="0" eaLnBrk="0" fontAlgn="base" hangingPunct="0">
              <a:spcBef>
                <a:spcPct val="20000"/>
              </a:spcBef>
              <a:spcAft>
                <a:spcPct val="0"/>
              </a:spcAft>
              <a:buNone/>
              <a:defRPr sz="2000">
                <a:solidFill>
                  <a:schemeClr val="tx1"/>
                </a:solidFill>
                <a:latin typeface="+mn-lt"/>
              </a:defRPr>
            </a:lvl5pPr>
            <a:lvl6pPr marL="2286000" indent="0" algn="ctr" rtl="0" eaLnBrk="0" fontAlgn="base" hangingPunct="0">
              <a:spcBef>
                <a:spcPct val="20000"/>
              </a:spcBef>
              <a:spcAft>
                <a:spcPct val="0"/>
              </a:spcAft>
              <a:buNone/>
              <a:defRPr sz="2000">
                <a:solidFill>
                  <a:schemeClr val="tx1"/>
                </a:solidFill>
                <a:latin typeface="+mn-lt"/>
              </a:defRPr>
            </a:lvl6pPr>
            <a:lvl7pPr marL="2743200" indent="0" algn="ctr" rtl="0" eaLnBrk="0" fontAlgn="base" hangingPunct="0">
              <a:spcBef>
                <a:spcPct val="20000"/>
              </a:spcBef>
              <a:spcAft>
                <a:spcPct val="0"/>
              </a:spcAft>
              <a:buNone/>
              <a:defRPr sz="2000">
                <a:solidFill>
                  <a:schemeClr val="tx1"/>
                </a:solidFill>
                <a:latin typeface="+mn-lt"/>
              </a:defRPr>
            </a:lvl7pPr>
            <a:lvl8pPr marL="3200400" indent="0" algn="ctr" rtl="0" eaLnBrk="0" fontAlgn="base" hangingPunct="0">
              <a:spcBef>
                <a:spcPct val="20000"/>
              </a:spcBef>
              <a:spcAft>
                <a:spcPct val="0"/>
              </a:spcAft>
              <a:buNone/>
              <a:defRPr sz="2000">
                <a:solidFill>
                  <a:schemeClr val="tx1"/>
                </a:solidFill>
                <a:latin typeface="+mn-lt"/>
              </a:defRPr>
            </a:lvl8pPr>
            <a:lvl9pPr marL="3657600" indent="0" algn="ctr" rtl="0" eaLnBrk="0" fontAlgn="base" hangingPunct="0">
              <a:spcBef>
                <a:spcPct val="20000"/>
              </a:spcBef>
              <a:spcAft>
                <a:spcPct val="0"/>
              </a:spcAft>
              <a:buNone/>
              <a:defRPr sz="2000">
                <a:solidFill>
                  <a:schemeClr val="tx1"/>
                </a:solidFill>
                <a:latin typeface="+mn-lt"/>
              </a:defRPr>
            </a:lvl9pPr>
          </a:lstStyle>
          <a:p>
            <a:r>
              <a:rPr lang="en-US" dirty="0" smtClean="0">
                <a:solidFill>
                  <a:schemeClr val="bg1"/>
                </a:solidFill>
                <a:latin typeface="Arial" pitchFamily="34" charset="0"/>
                <a:cs typeface="Arial" pitchFamily="34" charset="0"/>
              </a:rPr>
              <a:t>Chapter </a:t>
            </a:r>
            <a:r>
              <a:rPr lang="en-US" dirty="0">
                <a:solidFill>
                  <a:schemeClr val="bg1"/>
                </a:solidFill>
                <a:latin typeface="Arial" pitchFamily="34" charset="0"/>
                <a:cs typeface="Arial" pitchFamily="34" charset="0"/>
              </a:rPr>
              <a:t>6</a:t>
            </a:r>
            <a:r>
              <a:rPr lang="en-US" dirty="0" smtClean="0">
                <a:solidFill>
                  <a:schemeClr val="bg1"/>
                </a:solidFill>
                <a:latin typeface="Arial" pitchFamily="34" charset="0"/>
                <a:cs typeface="Arial" pitchFamily="34" charset="0"/>
              </a:rPr>
              <a:t>: </a:t>
            </a:r>
            <a:r>
              <a:rPr lang="en-GB" dirty="0">
                <a:solidFill>
                  <a:schemeClr val="bg1"/>
                </a:solidFill>
                <a:latin typeface="Arial" pitchFamily="34" charset="0"/>
                <a:cs typeface="Arial" pitchFamily="34" charset="0"/>
              </a:rPr>
              <a:t>Specification of Regression Variables </a:t>
            </a:r>
          </a:p>
        </p:txBody>
      </p:sp>
      <p:sp>
        <p:nvSpPr>
          <p:cNvPr id="14" name="TextBox 13"/>
          <p:cNvSpPr txBox="1">
            <a:spLocks noChangeArrowheads="1"/>
          </p:cNvSpPr>
          <p:nvPr/>
        </p:nvSpPr>
        <p:spPr bwMode="auto">
          <a:xfrm>
            <a:off x="260350" y="6489700"/>
            <a:ext cx="5445125" cy="352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ct val="115000"/>
              </a:lnSpc>
              <a:spcAft>
                <a:spcPts val="1000"/>
              </a:spcAft>
              <a:defRPr/>
            </a:pPr>
            <a:r>
              <a:rPr lang="en-GB" sz="1600" dirty="0" smtClean="0">
                <a:solidFill>
                  <a:srgbClr val="000000"/>
                </a:solidFill>
                <a:latin typeface="Arial" pitchFamily="34" charset="0"/>
                <a:cs typeface="Arial" pitchFamily="34" charset="0"/>
              </a:rPr>
              <a:t>© </a:t>
            </a:r>
            <a:r>
              <a:rPr lang="en-GB" sz="1600" i="0" dirty="0" smtClean="0">
                <a:solidFill>
                  <a:srgbClr val="000000"/>
                </a:solidFill>
                <a:latin typeface="Arial" pitchFamily="34" charset="0"/>
                <a:ea typeface="Calibri" pitchFamily="34" charset="0"/>
                <a:cs typeface="Arial" pitchFamily="34" charset="0"/>
              </a:rPr>
              <a:t>Christopher Dougherty, 2016. All rights reserved</a:t>
            </a:r>
            <a:r>
              <a:rPr lang="en-GB" sz="1600" i="0" dirty="0" smtClean="0">
                <a:solidFill>
                  <a:srgbClr val="000000"/>
                </a:solidFill>
                <a:latin typeface="+mj-lt"/>
                <a:ea typeface="Calibri" pitchFamily="34" charset="0"/>
                <a:cs typeface="Times New Roman" pitchFamily="18" charset="0"/>
              </a:rPr>
              <a:t>.</a:t>
            </a:r>
            <a:endParaRPr lang="en-GB" sz="1600" i="0" dirty="0" smtClean="0">
              <a:solidFill>
                <a:srgbClr val="000000"/>
              </a:solidFill>
              <a:latin typeface="+mj-lt"/>
            </a:endParaRPr>
          </a:p>
        </p:txBody>
      </p:sp>
    </p:spTree>
    <p:extLst>
      <p:ext uri="{BB962C8B-B14F-4D97-AF65-F5344CB8AC3E}">
        <p14:creationId xmlns:p14="http://schemas.microsoft.com/office/powerpoint/2010/main" val="176673669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7464" name="Text Box 8"/>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9</a:t>
            </a:r>
            <a:endParaRPr lang="en-US" sz="1000">
              <a:solidFill>
                <a:srgbClr val="3366FF"/>
              </a:solidFill>
            </a:endParaRPr>
          </a:p>
        </p:txBody>
      </p:sp>
      <p:sp>
        <p:nvSpPr>
          <p:cNvPr id="147466"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However, the use of a restriction will lead to a gain in efficiency only if the restriction is valid.  If it is not valid, its use will lead to biased coefficients and invalid standard errors and tests.</a:t>
            </a:r>
            <a:endParaRPr lang="en-GB" sz="1500" b="1">
              <a:latin typeface="Times New Roman" pitchFamily="18" charset="0"/>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i="1" dirty="0"/>
              <a:t>F</a:t>
            </a:r>
            <a:r>
              <a:rPr lang="en-GB" sz="1800" b="1" dirty="0"/>
              <a:t> TEST OF A LINEAR RESTRICTION</a:t>
            </a:r>
            <a:endParaRPr lang="en-GB" sz="1600" dirty="0">
              <a:latin typeface="Times New Roman" pitchFamily="18" charset="0"/>
            </a:endParaRPr>
          </a:p>
        </p:txBody>
      </p:sp>
      <p:sp>
        <p:nvSpPr>
          <p:cNvPr id="15" name="Rectangle 5"/>
          <p:cNvSpPr>
            <a:spLocks noChangeArrowheads="1"/>
          </p:cNvSpPr>
          <p:nvPr/>
        </p:nvSpPr>
        <p:spPr bwMode="auto">
          <a:xfrm>
            <a:off x="0" y="2796274"/>
            <a:ext cx="9144000" cy="1918602"/>
          </a:xfrm>
          <a:prstGeom prst="rect">
            <a:avLst/>
          </a:prstGeom>
          <a:solidFill>
            <a:srgbClr val="FDFEFF"/>
          </a:solidFill>
          <a:ln>
            <a:noFill/>
          </a:ln>
          <a:effectLst>
            <a:innerShdw blurRad="95250">
              <a:srgbClr val="004D99"/>
            </a:innerShdw>
          </a:effectLst>
        </p:spPr>
        <p:txBody>
          <a:bodyPr/>
          <a:lstStyle/>
          <a:p>
            <a:pPr>
              <a:defRPr/>
            </a:pPr>
            <a:endParaRPr lang="en-GB"/>
          </a:p>
        </p:txBody>
      </p:sp>
      <p:sp>
        <p:nvSpPr>
          <p:cNvPr id="17" name="Rectangle 8"/>
          <p:cNvSpPr>
            <a:spLocks noChangeArrowheads="1"/>
          </p:cNvSpPr>
          <p:nvPr/>
        </p:nvSpPr>
        <p:spPr bwMode="auto">
          <a:xfrm>
            <a:off x="365125" y="2878950"/>
            <a:ext cx="1901825"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 name="Rectangle 8"/>
          <p:cNvSpPr>
            <a:spLocks noChangeArrowheads="1"/>
          </p:cNvSpPr>
          <p:nvPr/>
        </p:nvSpPr>
        <p:spPr bwMode="auto">
          <a:xfrm>
            <a:off x="365125" y="4011600"/>
            <a:ext cx="4651200"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 name="Text Box 5"/>
          <p:cNvSpPr txBox="1">
            <a:spLocks noChangeArrowheads="1"/>
          </p:cNvSpPr>
          <p:nvPr/>
        </p:nvSpPr>
        <p:spPr bwMode="auto">
          <a:xfrm>
            <a:off x="301625" y="2845500"/>
            <a:ext cx="8532813" cy="18217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400" b="1" dirty="0" smtClean="0">
                <a:latin typeface="Courier New" pitchFamily="49" charset="0"/>
                <a:cs typeface="Courier New" pitchFamily="49" charset="0"/>
              </a:rPr>
              <a:t>. </a:t>
            </a:r>
            <a:r>
              <a:rPr lang="en-GB" sz="1400" b="1" dirty="0" err="1">
                <a:latin typeface="Courier New" pitchFamily="49" charset="0"/>
                <a:cs typeface="Courier New" pitchFamily="49" charset="0"/>
              </a:rPr>
              <a:t>reg</a:t>
            </a:r>
            <a:r>
              <a:rPr lang="en-GB" sz="1400" b="1" dirty="0">
                <a:latin typeface="Courier New" pitchFamily="49" charset="0"/>
                <a:cs typeface="Courier New" pitchFamily="49" charset="0"/>
              </a:rPr>
              <a:t> S ASVABC SP</a:t>
            </a:r>
          </a:p>
          <a:p>
            <a:pPr>
              <a:spcBef>
                <a:spcPts val="600"/>
              </a:spcBef>
            </a:pPr>
            <a:r>
              <a:rPr lang="en-GB"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a:p>
            <a:r>
              <a:rPr lang="en-GB" sz="1400" b="1" dirty="0" smtClean="0">
                <a:latin typeface="Courier New" pitchFamily="49" charset="0"/>
                <a:cs typeface="Courier New" pitchFamily="49" charset="0"/>
              </a:rPr>
              <a:t>         </a:t>
            </a:r>
            <a:r>
              <a:rPr lang="en-GB" sz="1400" b="1" dirty="0">
                <a:latin typeface="Courier New" pitchFamily="49" charset="0"/>
                <a:cs typeface="Courier New" pitchFamily="49" charset="0"/>
              </a:rPr>
              <a:t>S |      </a:t>
            </a:r>
            <a:r>
              <a:rPr lang="en-GB" sz="1400" b="1" dirty="0" err="1">
                <a:latin typeface="Courier New" pitchFamily="49" charset="0"/>
                <a:cs typeface="Courier New" pitchFamily="49" charset="0"/>
              </a:rPr>
              <a:t>Coef</a:t>
            </a:r>
            <a:r>
              <a:rPr lang="en-GB" sz="1400" b="1" dirty="0">
                <a:latin typeface="Courier New" pitchFamily="49" charset="0"/>
                <a:cs typeface="Courier New" pitchFamily="49" charset="0"/>
              </a:rPr>
              <a:t>.   Std. Err.      t    P&gt;|t|     [95% Conf. Interval]</a:t>
            </a:r>
          </a:p>
          <a:p>
            <a:r>
              <a:rPr lang="en-GB" sz="1400" b="1" dirty="0">
                <a:latin typeface="Courier New" pitchFamily="49" charset="0"/>
                <a:cs typeface="Courier New" pitchFamily="49" charset="0"/>
              </a:rPr>
              <a:t>-----------+----------------------------------------------------------------</a:t>
            </a:r>
          </a:p>
          <a:p>
            <a:r>
              <a:rPr lang="en-GB" sz="1400" b="1" dirty="0">
                <a:latin typeface="Courier New" pitchFamily="49" charset="0"/>
                <a:cs typeface="Courier New" pitchFamily="49" charset="0"/>
              </a:rPr>
              <a:t>    ASVABC |   1.243199   .1237327    10.05   0.000     1.000095    1.486303</a:t>
            </a:r>
          </a:p>
          <a:p>
            <a:r>
              <a:rPr lang="en-GB" sz="1400" b="1" dirty="0">
                <a:latin typeface="Courier New" pitchFamily="49" charset="0"/>
                <a:cs typeface="Courier New" pitchFamily="49" charset="0"/>
              </a:rPr>
              <a:t>        SP |   .1500751   .0229866     6.53   0.000     .1049123    .1952379</a:t>
            </a:r>
          </a:p>
          <a:p>
            <a:r>
              <a:rPr lang="en-GB" sz="1400" b="1" dirty="0">
                <a:latin typeface="Courier New" pitchFamily="49" charset="0"/>
                <a:cs typeface="Courier New" pitchFamily="49" charset="0"/>
              </a:rPr>
              <a:t>     _cons |   10.50285      .6117    17.17   0.000     9.301009    11.70468</a:t>
            </a:r>
          </a:p>
          <a:p>
            <a:r>
              <a:rPr lang="en-GB"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p:txBody>
      </p:sp>
      <p:sp>
        <p:nvSpPr>
          <p:cNvPr id="20" name="Rectangle 5"/>
          <p:cNvSpPr>
            <a:spLocks noChangeArrowheads="1"/>
          </p:cNvSpPr>
          <p:nvPr/>
        </p:nvSpPr>
        <p:spPr bwMode="auto">
          <a:xfrm>
            <a:off x="0" y="548372"/>
            <a:ext cx="9144000" cy="21420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21" name="Rectangle 9"/>
          <p:cNvSpPr>
            <a:spLocks noChangeArrowheads="1"/>
          </p:cNvSpPr>
          <p:nvPr/>
        </p:nvSpPr>
        <p:spPr bwMode="auto">
          <a:xfrm>
            <a:off x="365125" y="637200"/>
            <a:ext cx="2203200"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2" name="Rectangle 8"/>
          <p:cNvSpPr>
            <a:spLocks noChangeArrowheads="1"/>
          </p:cNvSpPr>
          <p:nvPr/>
        </p:nvSpPr>
        <p:spPr bwMode="auto">
          <a:xfrm>
            <a:off x="365125" y="1982775"/>
            <a:ext cx="4651200"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 name="Rectangle 8"/>
          <p:cNvSpPr>
            <a:spLocks noChangeArrowheads="1"/>
          </p:cNvSpPr>
          <p:nvPr/>
        </p:nvSpPr>
        <p:spPr bwMode="auto">
          <a:xfrm>
            <a:off x="365125" y="1773225"/>
            <a:ext cx="4651200"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 name="Text Box 2"/>
          <p:cNvSpPr txBox="1">
            <a:spLocks noChangeArrowheads="1"/>
          </p:cNvSpPr>
          <p:nvPr/>
        </p:nvSpPr>
        <p:spPr bwMode="auto">
          <a:xfrm>
            <a:off x="301625" y="597601"/>
            <a:ext cx="8532813" cy="20313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400" b="1" dirty="0" smtClean="0">
                <a:latin typeface="Courier New" pitchFamily="49" charset="0"/>
              </a:rPr>
              <a:t>.</a:t>
            </a:r>
            <a:r>
              <a:rPr lang="en-GB" sz="1400" b="1" dirty="0" smtClean="0">
                <a:latin typeface="Courier New" pitchFamily="49" charset="0"/>
                <a:cs typeface="Courier New" pitchFamily="49" charset="0"/>
              </a:rPr>
              <a:t> </a:t>
            </a:r>
            <a:r>
              <a:rPr lang="en-GB" sz="1400" b="1" dirty="0" err="1">
                <a:latin typeface="Courier New" pitchFamily="49" charset="0"/>
                <a:cs typeface="Courier New" pitchFamily="49" charset="0"/>
              </a:rPr>
              <a:t>reg</a:t>
            </a:r>
            <a:r>
              <a:rPr lang="en-GB" sz="1400" b="1" dirty="0">
                <a:latin typeface="Courier New" pitchFamily="49" charset="0"/>
                <a:cs typeface="Courier New" pitchFamily="49" charset="0"/>
              </a:rPr>
              <a:t> S ASVABC SM SF</a:t>
            </a:r>
          </a:p>
          <a:p>
            <a:pPr>
              <a:spcBef>
                <a:spcPts val="600"/>
              </a:spcBef>
            </a:pPr>
            <a:r>
              <a:rPr lang="en-GB" sz="1400" b="1" dirty="0">
                <a:latin typeface="Courier New" pitchFamily="49" charset="0"/>
                <a:cs typeface="Courier New" pitchFamily="49" charset="0"/>
              </a:rPr>
              <a:t>----------------------------------------------------------------------------</a:t>
            </a:r>
          </a:p>
          <a:p>
            <a:r>
              <a:rPr lang="en-GB" sz="1400" b="1" dirty="0" smtClean="0">
                <a:latin typeface="Courier New" pitchFamily="49" charset="0"/>
                <a:cs typeface="Courier New" pitchFamily="49" charset="0"/>
              </a:rPr>
              <a:t>         </a:t>
            </a:r>
            <a:r>
              <a:rPr lang="en-GB" sz="1400" b="1" dirty="0">
                <a:latin typeface="Courier New" pitchFamily="49" charset="0"/>
                <a:cs typeface="Courier New" pitchFamily="49" charset="0"/>
              </a:rPr>
              <a:t>S |      </a:t>
            </a:r>
            <a:r>
              <a:rPr lang="en-GB" sz="1400" b="1" dirty="0" err="1">
                <a:latin typeface="Courier New" pitchFamily="49" charset="0"/>
                <a:cs typeface="Courier New" pitchFamily="49" charset="0"/>
              </a:rPr>
              <a:t>Coef</a:t>
            </a:r>
            <a:r>
              <a:rPr lang="en-GB" sz="1400" b="1" dirty="0">
                <a:latin typeface="Courier New" pitchFamily="49" charset="0"/>
                <a:cs typeface="Courier New" pitchFamily="49" charset="0"/>
              </a:rPr>
              <a:t>.   Std. Err.      t    P&gt;|t|     [95% Conf. Interval]</a:t>
            </a:r>
          </a:p>
          <a:p>
            <a:r>
              <a:rPr lang="en-GB" sz="1400" b="1" dirty="0">
                <a:latin typeface="Courier New" pitchFamily="49" charset="0"/>
                <a:cs typeface="Courier New" pitchFamily="49" charset="0"/>
              </a:rPr>
              <a:t>-----------+----------------------------------------------------------------</a:t>
            </a:r>
          </a:p>
          <a:p>
            <a:r>
              <a:rPr lang="en-GB" sz="1400" b="1" dirty="0">
                <a:latin typeface="Courier New" pitchFamily="49" charset="0"/>
                <a:cs typeface="Courier New" pitchFamily="49" charset="0"/>
              </a:rPr>
              <a:t>    ASVABC |   1.242527    .123587    10.05   0.000      .999708    1.485345</a:t>
            </a:r>
          </a:p>
          <a:p>
            <a:r>
              <a:rPr lang="en-GB" sz="1400" b="1" dirty="0">
                <a:latin typeface="Courier New" pitchFamily="49" charset="0"/>
                <a:cs typeface="Courier New" pitchFamily="49" charset="0"/>
              </a:rPr>
              <a:t>        SM |    .091353   .0459299     1.99   0.047     .0011119    .1815941</a:t>
            </a:r>
          </a:p>
          <a:p>
            <a:r>
              <a:rPr lang="en-GB" sz="1400" b="1" dirty="0">
                <a:latin typeface="Courier New" pitchFamily="49" charset="0"/>
                <a:cs typeface="Courier New" pitchFamily="49" charset="0"/>
              </a:rPr>
              <a:t>        SF |   .2028911   .0425117     4.77   0.000     .1193658    .2864163</a:t>
            </a:r>
          </a:p>
          <a:p>
            <a:r>
              <a:rPr lang="en-GB" sz="1400" b="1" dirty="0">
                <a:latin typeface="Courier New" pitchFamily="49" charset="0"/>
                <a:cs typeface="Courier New" pitchFamily="49" charset="0"/>
              </a:rPr>
              <a:t>     _cons |   10.59674   .6142778    17.25   0.000     9.389834    11.80365</a:t>
            </a:r>
          </a:p>
          <a:p>
            <a:r>
              <a:rPr lang="en-GB"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8488" name="Text Box 8"/>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10</a:t>
            </a:r>
            <a:endParaRPr lang="en-US" sz="1000">
              <a:solidFill>
                <a:srgbClr val="3366FF"/>
              </a:solidFill>
            </a:endParaRPr>
          </a:p>
        </p:txBody>
      </p:sp>
      <p:sp>
        <p:nvSpPr>
          <p:cNvPr id="148490"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Do the coefficients of </a:t>
            </a:r>
            <a:r>
              <a:rPr lang="en-GB" sz="1500" b="1" i="1"/>
              <a:t>SM</a:t>
            </a:r>
            <a:r>
              <a:rPr lang="en-GB" sz="1500" b="1"/>
              <a:t> and </a:t>
            </a:r>
            <a:r>
              <a:rPr lang="en-GB" sz="1500" b="1" i="1"/>
              <a:t>SF</a:t>
            </a:r>
            <a:r>
              <a:rPr lang="en-GB" sz="1500" b="1"/>
              <a:t> in the unrestricted regression look as if they satisfy the restriction?  Not really, in this case.  The coefficient of </a:t>
            </a:r>
            <a:r>
              <a:rPr lang="en-GB" sz="1500" b="1" i="1"/>
              <a:t>SM</a:t>
            </a:r>
            <a:r>
              <a:rPr lang="en-GB" sz="1500" b="1"/>
              <a:t> is much smaller than that of </a:t>
            </a:r>
            <a:r>
              <a:rPr lang="en-GB" sz="1500" b="1" i="1"/>
              <a:t>SF</a:t>
            </a:r>
            <a:r>
              <a:rPr lang="en-GB" sz="1500" b="1"/>
              <a:t>, but then it should be noted that the standard errors are quite large.</a:t>
            </a:r>
            <a:endParaRPr lang="en-GB" sz="1500" b="1">
              <a:latin typeface="Times New Roman" pitchFamily="18" charset="0"/>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i="1" dirty="0"/>
              <a:t>F</a:t>
            </a:r>
            <a:r>
              <a:rPr lang="en-GB" sz="1800" b="1" dirty="0"/>
              <a:t> TEST OF A LINEAR RESTRICTION</a:t>
            </a:r>
            <a:endParaRPr lang="en-GB" sz="1600" dirty="0">
              <a:latin typeface="Times New Roman" pitchFamily="18" charset="0"/>
            </a:endParaRPr>
          </a:p>
        </p:txBody>
      </p:sp>
      <p:sp>
        <p:nvSpPr>
          <p:cNvPr id="15" name="Rectangle 5"/>
          <p:cNvSpPr>
            <a:spLocks noChangeArrowheads="1"/>
          </p:cNvSpPr>
          <p:nvPr/>
        </p:nvSpPr>
        <p:spPr bwMode="auto">
          <a:xfrm>
            <a:off x="0" y="2796274"/>
            <a:ext cx="9144000" cy="1918602"/>
          </a:xfrm>
          <a:prstGeom prst="rect">
            <a:avLst/>
          </a:prstGeom>
          <a:solidFill>
            <a:srgbClr val="FDFEFF"/>
          </a:solidFill>
          <a:ln>
            <a:noFill/>
          </a:ln>
          <a:effectLst>
            <a:innerShdw blurRad="95250">
              <a:srgbClr val="004D99"/>
            </a:innerShdw>
          </a:effectLst>
        </p:spPr>
        <p:txBody>
          <a:bodyPr/>
          <a:lstStyle/>
          <a:p>
            <a:pPr>
              <a:defRPr/>
            </a:pPr>
            <a:endParaRPr lang="en-GB"/>
          </a:p>
        </p:txBody>
      </p:sp>
      <p:sp>
        <p:nvSpPr>
          <p:cNvPr id="16" name="Rectangle 8"/>
          <p:cNvSpPr>
            <a:spLocks noChangeArrowheads="1"/>
          </p:cNvSpPr>
          <p:nvPr/>
        </p:nvSpPr>
        <p:spPr bwMode="auto">
          <a:xfrm>
            <a:off x="365125" y="2878950"/>
            <a:ext cx="1901825"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7" name="Rectangle 8"/>
          <p:cNvSpPr>
            <a:spLocks noChangeArrowheads="1"/>
          </p:cNvSpPr>
          <p:nvPr/>
        </p:nvSpPr>
        <p:spPr bwMode="auto">
          <a:xfrm>
            <a:off x="365125" y="4011600"/>
            <a:ext cx="4651200"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 name="Text Box 5"/>
          <p:cNvSpPr txBox="1">
            <a:spLocks noChangeArrowheads="1"/>
          </p:cNvSpPr>
          <p:nvPr/>
        </p:nvSpPr>
        <p:spPr bwMode="auto">
          <a:xfrm>
            <a:off x="301625" y="2845500"/>
            <a:ext cx="8532813" cy="18217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400" b="1" dirty="0" smtClean="0">
                <a:latin typeface="Courier New" pitchFamily="49" charset="0"/>
                <a:cs typeface="Courier New" pitchFamily="49" charset="0"/>
              </a:rPr>
              <a:t>. </a:t>
            </a:r>
            <a:r>
              <a:rPr lang="en-GB" sz="1400" b="1" dirty="0" err="1">
                <a:latin typeface="Courier New" pitchFamily="49" charset="0"/>
                <a:cs typeface="Courier New" pitchFamily="49" charset="0"/>
              </a:rPr>
              <a:t>reg</a:t>
            </a:r>
            <a:r>
              <a:rPr lang="en-GB" sz="1400" b="1" dirty="0">
                <a:latin typeface="Courier New" pitchFamily="49" charset="0"/>
                <a:cs typeface="Courier New" pitchFamily="49" charset="0"/>
              </a:rPr>
              <a:t> S ASVABC SP</a:t>
            </a:r>
          </a:p>
          <a:p>
            <a:pPr>
              <a:spcBef>
                <a:spcPts val="600"/>
              </a:spcBef>
            </a:pPr>
            <a:r>
              <a:rPr lang="en-GB"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a:p>
            <a:r>
              <a:rPr lang="en-GB" sz="1400" b="1" dirty="0" smtClean="0">
                <a:latin typeface="Courier New" pitchFamily="49" charset="0"/>
                <a:cs typeface="Courier New" pitchFamily="49" charset="0"/>
              </a:rPr>
              <a:t>         </a:t>
            </a:r>
            <a:r>
              <a:rPr lang="en-GB" sz="1400" b="1" dirty="0">
                <a:latin typeface="Courier New" pitchFamily="49" charset="0"/>
                <a:cs typeface="Courier New" pitchFamily="49" charset="0"/>
              </a:rPr>
              <a:t>S |      </a:t>
            </a:r>
            <a:r>
              <a:rPr lang="en-GB" sz="1400" b="1" dirty="0" err="1">
                <a:latin typeface="Courier New" pitchFamily="49" charset="0"/>
                <a:cs typeface="Courier New" pitchFamily="49" charset="0"/>
              </a:rPr>
              <a:t>Coef</a:t>
            </a:r>
            <a:r>
              <a:rPr lang="en-GB" sz="1400" b="1" dirty="0">
                <a:latin typeface="Courier New" pitchFamily="49" charset="0"/>
                <a:cs typeface="Courier New" pitchFamily="49" charset="0"/>
              </a:rPr>
              <a:t>.   Std. Err.      t    P&gt;|t|     [95% Conf. Interval]</a:t>
            </a:r>
          </a:p>
          <a:p>
            <a:r>
              <a:rPr lang="en-GB" sz="1400" b="1" dirty="0">
                <a:latin typeface="Courier New" pitchFamily="49" charset="0"/>
                <a:cs typeface="Courier New" pitchFamily="49" charset="0"/>
              </a:rPr>
              <a:t>-----------+----------------------------------------------------------------</a:t>
            </a:r>
          </a:p>
          <a:p>
            <a:r>
              <a:rPr lang="en-GB" sz="1400" b="1" dirty="0">
                <a:latin typeface="Courier New" pitchFamily="49" charset="0"/>
                <a:cs typeface="Courier New" pitchFamily="49" charset="0"/>
              </a:rPr>
              <a:t>    ASVABC |   1.243199   .1237327    10.05   0.000     1.000095    1.486303</a:t>
            </a:r>
          </a:p>
          <a:p>
            <a:r>
              <a:rPr lang="en-GB" sz="1400" b="1" dirty="0">
                <a:latin typeface="Courier New" pitchFamily="49" charset="0"/>
                <a:cs typeface="Courier New" pitchFamily="49" charset="0"/>
              </a:rPr>
              <a:t>        SP |   .1500751   .0229866     6.53   0.000     .1049123    .1952379</a:t>
            </a:r>
          </a:p>
          <a:p>
            <a:r>
              <a:rPr lang="en-GB" sz="1400" b="1" dirty="0">
                <a:latin typeface="Courier New" pitchFamily="49" charset="0"/>
                <a:cs typeface="Courier New" pitchFamily="49" charset="0"/>
              </a:rPr>
              <a:t>     _cons |   10.50285      .6117    17.17   0.000     9.301009    11.70468</a:t>
            </a:r>
          </a:p>
          <a:p>
            <a:r>
              <a:rPr lang="en-GB"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p:txBody>
      </p:sp>
      <p:sp>
        <p:nvSpPr>
          <p:cNvPr id="19" name="Rectangle 5"/>
          <p:cNvSpPr>
            <a:spLocks noChangeArrowheads="1"/>
          </p:cNvSpPr>
          <p:nvPr/>
        </p:nvSpPr>
        <p:spPr bwMode="auto">
          <a:xfrm>
            <a:off x="0" y="548372"/>
            <a:ext cx="9144000" cy="21420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20" name="Rectangle 9"/>
          <p:cNvSpPr>
            <a:spLocks noChangeArrowheads="1"/>
          </p:cNvSpPr>
          <p:nvPr/>
        </p:nvSpPr>
        <p:spPr bwMode="auto">
          <a:xfrm>
            <a:off x="365125" y="637200"/>
            <a:ext cx="2203200"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 name="Rectangle 8"/>
          <p:cNvSpPr>
            <a:spLocks noChangeArrowheads="1"/>
          </p:cNvSpPr>
          <p:nvPr/>
        </p:nvSpPr>
        <p:spPr bwMode="auto">
          <a:xfrm>
            <a:off x="365125" y="1982775"/>
            <a:ext cx="4651200"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2" name="Rectangle 8"/>
          <p:cNvSpPr>
            <a:spLocks noChangeArrowheads="1"/>
          </p:cNvSpPr>
          <p:nvPr/>
        </p:nvSpPr>
        <p:spPr bwMode="auto">
          <a:xfrm>
            <a:off x="365125" y="1773225"/>
            <a:ext cx="4651200"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 name="Text Box 2"/>
          <p:cNvSpPr txBox="1">
            <a:spLocks noChangeArrowheads="1"/>
          </p:cNvSpPr>
          <p:nvPr/>
        </p:nvSpPr>
        <p:spPr bwMode="auto">
          <a:xfrm>
            <a:off x="301625" y="597601"/>
            <a:ext cx="8532813" cy="20313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400" b="1" dirty="0" smtClean="0">
                <a:latin typeface="Courier New" pitchFamily="49" charset="0"/>
              </a:rPr>
              <a:t>.</a:t>
            </a:r>
            <a:r>
              <a:rPr lang="en-GB" sz="1400" b="1" dirty="0" smtClean="0">
                <a:latin typeface="Courier New" pitchFamily="49" charset="0"/>
                <a:cs typeface="Courier New" pitchFamily="49" charset="0"/>
              </a:rPr>
              <a:t> </a:t>
            </a:r>
            <a:r>
              <a:rPr lang="en-GB" sz="1400" b="1" dirty="0" err="1">
                <a:latin typeface="Courier New" pitchFamily="49" charset="0"/>
                <a:cs typeface="Courier New" pitchFamily="49" charset="0"/>
              </a:rPr>
              <a:t>reg</a:t>
            </a:r>
            <a:r>
              <a:rPr lang="en-GB" sz="1400" b="1" dirty="0">
                <a:latin typeface="Courier New" pitchFamily="49" charset="0"/>
                <a:cs typeface="Courier New" pitchFamily="49" charset="0"/>
              </a:rPr>
              <a:t> S ASVABC SM SF</a:t>
            </a:r>
          </a:p>
          <a:p>
            <a:pPr>
              <a:spcBef>
                <a:spcPts val="600"/>
              </a:spcBef>
            </a:pPr>
            <a:r>
              <a:rPr lang="en-GB" sz="1400" b="1" dirty="0">
                <a:latin typeface="Courier New" pitchFamily="49" charset="0"/>
                <a:cs typeface="Courier New" pitchFamily="49" charset="0"/>
              </a:rPr>
              <a:t>----------------------------------------------------------------------------</a:t>
            </a:r>
          </a:p>
          <a:p>
            <a:r>
              <a:rPr lang="en-GB" sz="1400" b="1" dirty="0" smtClean="0">
                <a:latin typeface="Courier New" pitchFamily="49" charset="0"/>
                <a:cs typeface="Courier New" pitchFamily="49" charset="0"/>
              </a:rPr>
              <a:t>         </a:t>
            </a:r>
            <a:r>
              <a:rPr lang="en-GB" sz="1400" b="1" dirty="0">
                <a:latin typeface="Courier New" pitchFamily="49" charset="0"/>
                <a:cs typeface="Courier New" pitchFamily="49" charset="0"/>
              </a:rPr>
              <a:t>S |      </a:t>
            </a:r>
            <a:r>
              <a:rPr lang="en-GB" sz="1400" b="1" dirty="0" err="1">
                <a:latin typeface="Courier New" pitchFamily="49" charset="0"/>
                <a:cs typeface="Courier New" pitchFamily="49" charset="0"/>
              </a:rPr>
              <a:t>Coef</a:t>
            </a:r>
            <a:r>
              <a:rPr lang="en-GB" sz="1400" b="1" dirty="0">
                <a:latin typeface="Courier New" pitchFamily="49" charset="0"/>
                <a:cs typeface="Courier New" pitchFamily="49" charset="0"/>
              </a:rPr>
              <a:t>.   Std. Err.      t    P&gt;|t|     [95% Conf. Interval]</a:t>
            </a:r>
          </a:p>
          <a:p>
            <a:r>
              <a:rPr lang="en-GB" sz="1400" b="1" dirty="0">
                <a:latin typeface="Courier New" pitchFamily="49" charset="0"/>
                <a:cs typeface="Courier New" pitchFamily="49" charset="0"/>
              </a:rPr>
              <a:t>-----------+----------------------------------------------------------------</a:t>
            </a:r>
          </a:p>
          <a:p>
            <a:r>
              <a:rPr lang="en-GB" sz="1400" b="1" dirty="0">
                <a:latin typeface="Courier New" pitchFamily="49" charset="0"/>
                <a:cs typeface="Courier New" pitchFamily="49" charset="0"/>
              </a:rPr>
              <a:t>    ASVABC |   1.242527    .123587    10.05   0.000      .999708    1.485345</a:t>
            </a:r>
          </a:p>
          <a:p>
            <a:r>
              <a:rPr lang="en-GB" sz="1400" b="1" dirty="0">
                <a:latin typeface="Courier New" pitchFamily="49" charset="0"/>
                <a:cs typeface="Courier New" pitchFamily="49" charset="0"/>
              </a:rPr>
              <a:t>        SM |    .091353   .0459299     1.99   0.047     .0011119    .1815941</a:t>
            </a:r>
          </a:p>
          <a:p>
            <a:r>
              <a:rPr lang="en-GB" sz="1400" b="1" dirty="0">
                <a:latin typeface="Courier New" pitchFamily="49" charset="0"/>
                <a:cs typeface="Courier New" pitchFamily="49" charset="0"/>
              </a:rPr>
              <a:t>        SF |   .2028911   .0425117     4.77   0.000     .1193658    .2864163</a:t>
            </a:r>
          </a:p>
          <a:p>
            <a:r>
              <a:rPr lang="en-GB" sz="1400" b="1" dirty="0">
                <a:latin typeface="Courier New" pitchFamily="49" charset="0"/>
                <a:cs typeface="Courier New" pitchFamily="49" charset="0"/>
              </a:rPr>
              <a:t>     _cons |   10.59674   .6142778    17.25   0.000     9.389834    11.80365</a:t>
            </a:r>
          </a:p>
          <a:p>
            <a:r>
              <a:rPr lang="en-GB"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2892" name="Text Box 1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11</a:t>
            </a:r>
          </a:p>
        </p:txBody>
      </p:sp>
      <p:sp>
        <p:nvSpPr>
          <p:cNvPr id="122893" name="Text Box 1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We will now perform a proper test.  The imposition of a restriction makes it more difficult for the regression model to fit the data because there is one fewer parameter to adjust.  There will therefore be an increase in </a:t>
            </a:r>
            <a:r>
              <a:rPr lang="en-GB" sz="1500" b="1" i="1"/>
              <a:t>RSS</a:t>
            </a:r>
            <a:r>
              <a:rPr lang="en-GB" sz="1500" b="1"/>
              <a:t> (and a decrease in </a:t>
            </a:r>
            <a:r>
              <a:rPr lang="en-GB" sz="1500" b="1" i="1"/>
              <a:t>R</a:t>
            </a:r>
            <a:r>
              <a:rPr lang="en-GB" sz="1500" b="1" baseline="30000"/>
              <a:t>2</a:t>
            </a:r>
            <a:r>
              <a:rPr lang="en-GB" sz="1500" b="1"/>
              <a:t>) when it is imposed.</a:t>
            </a:r>
            <a:endParaRPr lang="en-GB" sz="1500" b="1">
              <a:latin typeface="Times New Roman" pitchFamily="18" charset="0"/>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i="1" dirty="0"/>
              <a:t>F</a:t>
            </a:r>
            <a:r>
              <a:rPr lang="en-GB" sz="1800" b="1" dirty="0"/>
              <a:t> TEST OF A LINEAR RESTRICTION</a:t>
            </a:r>
            <a:endParaRPr lang="en-GB" sz="1600" dirty="0">
              <a:latin typeface="Times New Roman" pitchFamily="18" charset="0"/>
            </a:endParaRPr>
          </a:p>
        </p:txBody>
      </p:sp>
      <p:sp>
        <p:nvSpPr>
          <p:cNvPr id="16" name="Rectangle 5"/>
          <p:cNvSpPr>
            <a:spLocks noChangeArrowheads="1"/>
          </p:cNvSpPr>
          <p:nvPr/>
        </p:nvSpPr>
        <p:spPr bwMode="auto">
          <a:xfrm>
            <a:off x="0" y="548373"/>
            <a:ext cx="9144000" cy="21420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22884" name="Rectangle 4"/>
          <p:cNvSpPr>
            <a:spLocks noChangeArrowheads="1"/>
          </p:cNvSpPr>
          <p:nvPr/>
        </p:nvSpPr>
        <p:spPr bwMode="auto">
          <a:xfrm>
            <a:off x="365125" y="1767600"/>
            <a:ext cx="2628000"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 name="Rectangle 9"/>
          <p:cNvSpPr>
            <a:spLocks noChangeArrowheads="1"/>
          </p:cNvSpPr>
          <p:nvPr/>
        </p:nvSpPr>
        <p:spPr bwMode="auto">
          <a:xfrm>
            <a:off x="365125" y="637200"/>
            <a:ext cx="2203200"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 name="Text Box 2"/>
          <p:cNvSpPr txBox="1">
            <a:spLocks noChangeArrowheads="1"/>
          </p:cNvSpPr>
          <p:nvPr/>
        </p:nvSpPr>
        <p:spPr bwMode="auto">
          <a:xfrm>
            <a:off x="301625" y="597601"/>
            <a:ext cx="8532813" cy="20503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400" b="1" dirty="0" smtClean="0">
                <a:latin typeface="Courier New" pitchFamily="49" charset="0"/>
              </a:rPr>
              <a:t>.</a:t>
            </a:r>
            <a:r>
              <a:rPr lang="en-GB" sz="1400" b="1" dirty="0" smtClean="0">
                <a:latin typeface="Courier New" pitchFamily="49" charset="0"/>
                <a:cs typeface="Courier New" pitchFamily="49" charset="0"/>
              </a:rPr>
              <a:t> </a:t>
            </a:r>
            <a:r>
              <a:rPr lang="en-GB" sz="1400" b="1" dirty="0" err="1">
                <a:latin typeface="Courier New" pitchFamily="49" charset="0"/>
                <a:cs typeface="Courier New" pitchFamily="49" charset="0"/>
              </a:rPr>
              <a:t>reg</a:t>
            </a:r>
            <a:r>
              <a:rPr lang="en-GB" sz="1400" b="1" dirty="0">
                <a:latin typeface="Courier New" pitchFamily="49" charset="0"/>
                <a:cs typeface="Courier New" pitchFamily="49" charset="0"/>
              </a:rPr>
              <a:t> S ASVABC SM SF</a:t>
            </a:r>
          </a:p>
          <a:p>
            <a:pPr>
              <a:spcBef>
                <a:spcPts val="600"/>
              </a:spcBef>
            </a:pPr>
            <a:r>
              <a:rPr lang="en-GB" sz="1400" b="1" dirty="0">
                <a:latin typeface="Courier New" pitchFamily="49" charset="0"/>
                <a:cs typeface="Courier New" pitchFamily="49" charset="0"/>
              </a:rPr>
              <a:t>----------------------------------------------------------------------------</a:t>
            </a:r>
          </a:p>
          <a:p>
            <a:r>
              <a:rPr lang="en-GB" sz="1400" b="1" dirty="0">
                <a:latin typeface="Courier New" pitchFamily="49" charset="0"/>
                <a:cs typeface="Courier New" pitchFamily="49" charset="0"/>
              </a:rPr>
              <a:t>    Source |       SS       </a:t>
            </a:r>
            <a:r>
              <a:rPr lang="en-GB" sz="1400" b="1" dirty="0" err="1">
                <a:latin typeface="Courier New" pitchFamily="49" charset="0"/>
                <a:cs typeface="Courier New" pitchFamily="49" charset="0"/>
              </a:rPr>
              <a:t>df</a:t>
            </a:r>
            <a:r>
              <a:rPr lang="en-GB" sz="1400" b="1" dirty="0">
                <a:latin typeface="Courier New" pitchFamily="49" charset="0"/>
                <a:cs typeface="Courier New" pitchFamily="49" charset="0"/>
              </a:rPr>
              <a:t>       MS              Number of </a:t>
            </a:r>
            <a:r>
              <a:rPr lang="en-GB" sz="1400" b="1" dirty="0" err="1">
                <a:latin typeface="Courier New" pitchFamily="49" charset="0"/>
                <a:cs typeface="Courier New" pitchFamily="49" charset="0"/>
              </a:rPr>
              <a:t>obs</a:t>
            </a:r>
            <a:r>
              <a:rPr lang="en-GB" sz="1400" b="1" dirty="0">
                <a:latin typeface="Courier New" pitchFamily="49" charset="0"/>
                <a:cs typeface="Courier New" pitchFamily="49" charset="0"/>
              </a:rPr>
              <a:t> =     500</a:t>
            </a:r>
          </a:p>
          <a:p>
            <a:r>
              <a:rPr lang="en-GB" sz="1400" b="1" dirty="0">
                <a:latin typeface="Courier New" pitchFamily="49" charset="0"/>
                <a:cs typeface="Courier New" pitchFamily="49" charset="0"/>
              </a:rPr>
              <a:t>-----------+------------------------------           F(  3,   496) =   81.06</a:t>
            </a:r>
          </a:p>
          <a:p>
            <a:r>
              <a:rPr lang="en-GB" sz="1400" b="1" dirty="0">
                <a:latin typeface="Courier New" pitchFamily="49" charset="0"/>
                <a:cs typeface="Courier New" pitchFamily="49" charset="0"/>
              </a:rPr>
              <a:t>     Model |   1235.0519     3  411.683966           </a:t>
            </a:r>
            <a:r>
              <a:rPr lang="en-GB" sz="1400" b="1" dirty="0" err="1">
                <a:latin typeface="Courier New" pitchFamily="49" charset="0"/>
                <a:cs typeface="Courier New" pitchFamily="49" charset="0"/>
              </a:rPr>
              <a:t>Prob</a:t>
            </a:r>
            <a:r>
              <a:rPr lang="en-GB" sz="1400" b="1" dirty="0">
                <a:latin typeface="Courier New" pitchFamily="49" charset="0"/>
                <a:cs typeface="Courier New" pitchFamily="49" charset="0"/>
              </a:rPr>
              <a:t> &gt; F      =  0.0000</a:t>
            </a:r>
          </a:p>
          <a:p>
            <a:r>
              <a:rPr lang="en-GB" sz="1400" b="1" dirty="0">
                <a:latin typeface="Courier New" pitchFamily="49" charset="0"/>
                <a:cs typeface="Courier New" pitchFamily="49" charset="0"/>
              </a:rPr>
              <a:t>  Residual |   2518.9701   496  5.07856875           R-squared     =  0.3290</a:t>
            </a:r>
          </a:p>
          <a:p>
            <a:r>
              <a:rPr lang="en-GB" sz="1400" b="1" dirty="0">
                <a:latin typeface="Courier New" pitchFamily="49" charset="0"/>
                <a:cs typeface="Courier New" pitchFamily="49" charset="0"/>
              </a:rPr>
              <a:t>-----------+------------------------------           </a:t>
            </a:r>
            <a:r>
              <a:rPr lang="en-GB" sz="1400" b="1" dirty="0" err="1">
                <a:latin typeface="Courier New" pitchFamily="49" charset="0"/>
                <a:cs typeface="Courier New" pitchFamily="49" charset="0"/>
              </a:rPr>
              <a:t>Adj</a:t>
            </a:r>
            <a:r>
              <a:rPr lang="en-GB" sz="1400" b="1" dirty="0">
                <a:latin typeface="Courier New" pitchFamily="49" charset="0"/>
                <a:cs typeface="Courier New" pitchFamily="49" charset="0"/>
              </a:rPr>
              <a:t> R-squared =  0.3249</a:t>
            </a:r>
          </a:p>
          <a:p>
            <a:r>
              <a:rPr lang="en-GB" sz="1400" b="1" dirty="0">
                <a:latin typeface="Courier New" pitchFamily="49" charset="0"/>
                <a:cs typeface="Courier New" pitchFamily="49" charset="0"/>
              </a:rPr>
              <a:t>     Total |    3754.022   499  7.52309018           Root MSE      =  2.2536</a:t>
            </a:r>
          </a:p>
          <a:p>
            <a:r>
              <a:rPr lang="en-GB"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p:txBody>
      </p:sp>
      <p:sp>
        <p:nvSpPr>
          <p:cNvPr id="24" name="Rectangle 5"/>
          <p:cNvSpPr>
            <a:spLocks noChangeArrowheads="1"/>
          </p:cNvSpPr>
          <p:nvPr/>
        </p:nvSpPr>
        <p:spPr bwMode="auto">
          <a:xfrm>
            <a:off x="0" y="2796275"/>
            <a:ext cx="9144000" cy="2142000"/>
          </a:xfrm>
          <a:prstGeom prst="rect">
            <a:avLst/>
          </a:prstGeom>
          <a:solidFill>
            <a:srgbClr val="FDFEFF"/>
          </a:solidFill>
          <a:ln>
            <a:noFill/>
          </a:ln>
          <a:effectLst>
            <a:innerShdw blurRad="95250">
              <a:srgbClr val="004D99"/>
            </a:innerShdw>
          </a:effectLst>
        </p:spPr>
        <p:txBody>
          <a:bodyPr/>
          <a:lstStyle/>
          <a:p>
            <a:pPr>
              <a:defRPr/>
            </a:pPr>
            <a:endParaRPr lang="en-GB"/>
          </a:p>
        </p:txBody>
      </p:sp>
      <p:sp>
        <p:nvSpPr>
          <p:cNvPr id="25" name="Rectangle 8"/>
          <p:cNvSpPr>
            <a:spLocks noChangeArrowheads="1"/>
          </p:cNvSpPr>
          <p:nvPr/>
        </p:nvSpPr>
        <p:spPr bwMode="auto">
          <a:xfrm>
            <a:off x="365125" y="2885100"/>
            <a:ext cx="1901825"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7" name="Rectangle 4"/>
          <p:cNvSpPr>
            <a:spLocks noChangeArrowheads="1"/>
          </p:cNvSpPr>
          <p:nvPr/>
        </p:nvSpPr>
        <p:spPr bwMode="auto">
          <a:xfrm>
            <a:off x="365125" y="4005975"/>
            <a:ext cx="2628000"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6" name="Text Box 5"/>
          <p:cNvSpPr txBox="1">
            <a:spLocks noChangeArrowheads="1"/>
          </p:cNvSpPr>
          <p:nvPr/>
        </p:nvSpPr>
        <p:spPr bwMode="auto">
          <a:xfrm>
            <a:off x="301625" y="2845500"/>
            <a:ext cx="8532813" cy="20027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400" b="1" dirty="0" smtClean="0">
                <a:latin typeface="Courier New" pitchFamily="49" charset="0"/>
                <a:cs typeface="Courier New" pitchFamily="49" charset="0"/>
              </a:rPr>
              <a:t>. </a:t>
            </a:r>
            <a:r>
              <a:rPr lang="en-GB" sz="1400" b="1" dirty="0" err="1">
                <a:latin typeface="Courier New" pitchFamily="49" charset="0"/>
                <a:cs typeface="Courier New" pitchFamily="49" charset="0"/>
              </a:rPr>
              <a:t>reg</a:t>
            </a:r>
            <a:r>
              <a:rPr lang="en-GB" sz="1400" b="1" dirty="0">
                <a:latin typeface="Courier New" pitchFamily="49" charset="0"/>
                <a:cs typeface="Courier New" pitchFamily="49" charset="0"/>
              </a:rPr>
              <a:t> S ASVABC SP</a:t>
            </a:r>
          </a:p>
          <a:p>
            <a:pPr>
              <a:spcBef>
                <a:spcPts val="600"/>
              </a:spcBef>
            </a:pPr>
            <a:r>
              <a:rPr lang="en-GB"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a:p>
            <a:r>
              <a:rPr lang="en-GB" sz="1400" b="1" dirty="0">
                <a:latin typeface="Courier New" pitchFamily="49" charset="0"/>
                <a:cs typeface="Courier New" pitchFamily="49" charset="0"/>
              </a:rPr>
              <a:t>    Source |       SS       </a:t>
            </a:r>
            <a:r>
              <a:rPr lang="en-GB" sz="1400" b="1" dirty="0" err="1">
                <a:latin typeface="Courier New" pitchFamily="49" charset="0"/>
                <a:cs typeface="Courier New" pitchFamily="49" charset="0"/>
              </a:rPr>
              <a:t>df</a:t>
            </a:r>
            <a:r>
              <a:rPr lang="en-GB" sz="1400" b="1" dirty="0">
                <a:latin typeface="Courier New" pitchFamily="49" charset="0"/>
                <a:cs typeface="Courier New" pitchFamily="49" charset="0"/>
              </a:rPr>
              <a:t>       MS              Number of </a:t>
            </a:r>
            <a:r>
              <a:rPr lang="en-GB" sz="1400" b="1" dirty="0" err="1">
                <a:latin typeface="Courier New" pitchFamily="49" charset="0"/>
                <a:cs typeface="Courier New" pitchFamily="49" charset="0"/>
              </a:rPr>
              <a:t>obs</a:t>
            </a:r>
            <a:r>
              <a:rPr lang="en-GB" sz="1400" b="1" dirty="0">
                <a:latin typeface="Courier New" pitchFamily="49" charset="0"/>
                <a:cs typeface="Courier New" pitchFamily="49" charset="0"/>
              </a:rPr>
              <a:t> =     500</a:t>
            </a:r>
          </a:p>
          <a:p>
            <a:r>
              <a:rPr lang="en-GB" sz="1400" b="1" dirty="0">
                <a:latin typeface="Courier New" pitchFamily="49" charset="0"/>
                <a:cs typeface="Courier New" pitchFamily="49" charset="0"/>
              </a:rPr>
              <a:t>-----------+------------------------------           F(  2,   497) =  120.22</a:t>
            </a:r>
          </a:p>
          <a:p>
            <a:r>
              <a:rPr lang="en-GB" sz="1400" b="1" dirty="0">
                <a:latin typeface="Courier New" pitchFamily="49" charset="0"/>
                <a:cs typeface="Courier New" pitchFamily="49" charset="0"/>
              </a:rPr>
              <a:t>     Model |  1223.98508     2  611.992542           </a:t>
            </a:r>
            <a:r>
              <a:rPr lang="en-GB" sz="1400" b="1" dirty="0" err="1">
                <a:latin typeface="Courier New" pitchFamily="49" charset="0"/>
                <a:cs typeface="Courier New" pitchFamily="49" charset="0"/>
              </a:rPr>
              <a:t>Prob</a:t>
            </a:r>
            <a:r>
              <a:rPr lang="en-GB" sz="1400" b="1" dirty="0">
                <a:latin typeface="Courier New" pitchFamily="49" charset="0"/>
                <a:cs typeface="Courier New" pitchFamily="49" charset="0"/>
              </a:rPr>
              <a:t> &gt; F      =  0.0000</a:t>
            </a:r>
          </a:p>
          <a:p>
            <a:r>
              <a:rPr lang="en-GB" sz="1400" b="1" dirty="0">
                <a:latin typeface="Courier New" pitchFamily="49" charset="0"/>
                <a:cs typeface="Courier New" pitchFamily="49" charset="0"/>
              </a:rPr>
              <a:t>  Residual |  2530.03692   497  5.09061754           R-squared     =  0.3260</a:t>
            </a:r>
          </a:p>
          <a:p>
            <a:r>
              <a:rPr lang="en-GB" sz="1400" b="1" dirty="0">
                <a:latin typeface="Courier New" pitchFamily="49" charset="0"/>
                <a:cs typeface="Courier New" pitchFamily="49" charset="0"/>
              </a:rPr>
              <a:t>-----------+------------------------------           </a:t>
            </a:r>
            <a:r>
              <a:rPr lang="en-GB" sz="1400" b="1" dirty="0" err="1">
                <a:latin typeface="Courier New" pitchFamily="49" charset="0"/>
                <a:cs typeface="Courier New" pitchFamily="49" charset="0"/>
              </a:rPr>
              <a:t>Adj</a:t>
            </a:r>
            <a:r>
              <a:rPr lang="en-GB" sz="1400" b="1" dirty="0">
                <a:latin typeface="Courier New" pitchFamily="49" charset="0"/>
                <a:cs typeface="Courier New" pitchFamily="49" charset="0"/>
              </a:rPr>
              <a:t> R-squared =  0.3233</a:t>
            </a:r>
          </a:p>
          <a:p>
            <a:r>
              <a:rPr lang="en-GB" sz="1400" b="1" dirty="0">
                <a:latin typeface="Courier New" pitchFamily="49" charset="0"/>
                <a:cs typeface="Courier New" pitchFamily="49" charset="0"/>
              </a:rPr>
              <a:t>     Total |    3754.022   499  7.52309018           Root MSE      =  2.2562</a:t>
            </a:r>
          </a:p>
          <a:p>
            <a:r>
              <a:rPr lang="en-GB"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9512" name="Text Box 8"/>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12</a:t>
            </a:r>
          </a:p>
        </p:txBody>
      </p:sp>
      <p:sp>
        <p:nvSpPr>
          <p:cNvPr id="149514"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If the restriction is valid, the deterioration in the fit should be a small, random amount.  However, if the restriction is invalid, the distortion caused by its imposition will lead to a significant deterioration in the fit.</a:t>
            </a:r>
            <a:endParaRPr lang="en-GB" sz="1500" b="1">
              <a:latin typeface="Times New Roman" pitchFamily="18" charset="0"/>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i="1" dirty="0"/>
              <a:t>F</a:t>
            </a:r>
            <a:r>
              <a:rPr lang="en-GB" sz="1800" b="1" dirty="0"/>
              <a:t> TEST OF A LINEAR RESTRICTION</a:t>
            </a:r>
            <a:endParaRPr lang="en-GB" sz="1600" dirty="0">
              <a:latin typeface="Times New Roman" pitchFamily="18" charset="0"/>
            </a:endParaRPr>
          </a:p>
        </p:txBody>
      </p:sp>
      <p:sp>
        <p:nvSpPr>
          <p:cNvPr id="16" name="Rectangle 5"/>
          <p:cNvSpPr>
            <a:spLocks noChangeArrowheads="1"/>
          </p:cNvSpPr>
          <p:nvPr/>
        </p:nvSpPr>
        <p:spPr bwMode="auto">
          <a:xfrm>
            <a:off x="0" y="548373"/>
            <a:ext cx="9144000" cy="21420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7" name="Rectangle 4"/>
          <p:cNvSpPr>
            <a:spLocks noChangeArrowheads="1"/>
          </p:cNvSpPr>
          <p:nvPr/>
        </p:nvSpPr>
        <p:spPr bwMode="auto">
          <a:xfrm>
            <a:off x="365125" y="1767600"/>
            <a:ext cx="2628000"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 name="Rectangle 9"/>
          <p:cNvSpPr>
            <a:spLocks noChangeArrowheads="1"/>
          </p:cNvSpPr>
          <p:nvPr/>
        </p:nvSpPr>
        <p:spPr bwMode="auto">
          <a:xfrm>
            <a:off x="365125" y="637200"/>
            <a:ext cx="2203200"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 name="Text Box 2"/>
          <p:cNvSpPr txBox="1">
            <a:spLocks noChangeArrowheads="1"/>
          </p:cNvSpPr>
          <p:nvPr/>
        </p:nvSpPr>
        <p:spPr bwMode="auto">
          <a:xfrm>
            <a:off x="301625" y="597601"/>
            <a:ext cx="8532813" cy="20503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400" b="1" dirty="0" smtClean="0">
                <a:latin typeface="Courier New" pitchFamily="49" charset="0"/>
              </a:rPr>
              <a:t>.</a:t>
            </a:r>
            <a:r>
              <a:rPr lang="en-GB" sz="1400" b="1" dirty="0" smtClean="0">
                <a:latin typeface="Courier New" pitchFamily="49" charset="0"/>
                <a:cs typeface="Courier New" pitchFamily="49" charset="0"/>
              </a:rPr>
              <a:t> </a:t>
            </a:r>
            <a:r>
              <a:rPr lang="en-GB" sz="1400" b="1" dirty="0" err="1">
                <a:latin typeface="Courier New" pitchFamily="49" charset="0"/>
                <a:cs typeface="Courier New" pitchFamily="49" charset="0"/>
              </a:rPr>
              <a:t>reg</a:t>
            </a:r>
            <a:r>
              <a:rPr lang="en-GB" sz="1400" b="1" dirty="0">
                <a:latin typeface="Courier New" pitchFamily="49" charset="0"/>
                <a:cs typeface="Courier New" pitchFamily="49" charset="0"/>
              </a:rPr>
              <a:t> S ASVABC SM SF</a:t>
            </a:r>
          </a:p>
          <a:p>
            <a:pPr>
              <a:spcBef>
                <a:spcPts val="600"/>
              </a:spcBef>
            </a:pPr>
            <a:r>
              <a:rPr lang="en-GB" sz="1400" b="1" dirty="0">
                <a:latin typeface="Courier New" pitchFamily="49" charset="0"/>
                <a:cs typeface="Courier New" pitchFamily="49" charset="0"/>
              </a:rPr>
              <a:t>----------------------------------------------------------------------------</a:t>
            </a:r>
          </a:p>
          <a:p>
            <a:r>
              <a:rPr lang="en-GB" sz="1400" b="1" dirty="0">
                <a:latin typeface="Courier New" pitchFamily="49" charset="0"/>
                <a:cs typeface="Courier New" pitchFamily="49" charset="0"/>
              </a:rPr>
              <a:t>    Source |       SS       </a:t>
            </a:r>
            <a:r>
              <a:rPr lang="en-GB" sz="1400" b="1" dirty="0" err="1">
                <a:latin typeface="Courier New" pitchFamily="49" charset="0"/>
                <a:cs typeface="Courier New" pitchFamily="49" charset="0"/>
              </a:rPr>
              <a:t>df</a:t>
            </a:r>
            <a:r>
              <a:rPr lang="en-GB" sz="1400" b="1" dirty="0">
                <a:latin typeface="Courier New" pitchFamily="49" charset="0"/>
                <a:cs typeface="Courier New" pitchFamily="49" charset="0"/>
              </a:rPr>
              <a:t>       MS              Number of </a:t>
            </a:r>
            <a:r>
              <a:rPr lang="en-GB" sz="1400" b="1" dirty="0" err="1">
                <a:latin typeface="Courier New" pitchFamily="49" charset="0"/>
                <a:cs typeface="Courier New" pitchFamily="49" charset="0"/>
              </a:rPr>
              <a:t>obs</a:t>
            </a:r>
            <a:r>
              <a:rPr lang="en-GB" sz="1400" b="1" dirty="0">
                <a:latin typeface="Courier New" pitchFamily="49" charset="0"/>
                <a:cs typeface="Courier New" pitchFamily="49" charset="0"/>
              </a:rPr>
              <a:t> =     500</a:t>
            </a:r>
          </a:p>
          <a:p>
            <a:r>
              <a:rPr lang="en-GB" sz="1400" b="1" dirty="0">
                <a:latin typeface="Courier New" pitchFamily="49" charset="0"/>
                <a:cs typeface="Courier New" pitchFamily="49" charset="0"/>
              </a:rPr>
              <a:t>-----------+------------------------------           F(  3,   496) =   81.06</a:t>
            </a:r>
          </a:p>
          <a:p>
            <a:r>
              <a:rPr lang="en-GB" sz="1400" b="1" dirty="0">
                <a:latin typeface="Courier New" pitchFamily="49" charset="0"/>
                <a:cs typeface="Courier New" pitchFamily="49" charset="0"/>
              </a:rPr>
              <a:t>     Model |   1235.0519     3  411.683966           </a:t>
            </a:r>
            <a:r>
              <a:rPr lang="en-GB" sz="1400" b="1" dirty="0" err="1">
                <a:latin typeface="Courier New" pitchFamily="49" charset="0"/>
                <a:cs typeface="Courier New" pitchFamily="49" charset="0"/>
              </a:rPr>
              <a:t>Prob</a:t>
            </a:r>
            <a:r>
              <a:rPr lang="en-GB" sz="1400" b="1" dirty="0">
                <a:latin typeface="Courier New" pitchFamily="49" charset="0"/>
                <a:cs typeface="Courier New" pitchFamily="49" charset="0"/>
              </a:rPr>
              <a:t> &gt; F      =  0.0000</a:t>
            </a:r>
          </a:p>
          <a:p>
            <a:r>
              <a:rPr lang="en-GB" sz="1400" b="1" dirty="0">
                <a:latin typeface="Courier New" pitchFamily="49" charset="0"/>
                <a:cs typeface="Courier New" pitchFamily="49" charset="0"/>
              </a:rPr>
              <a:t>  Residual |   2518.9701   496  5.07856875           R-squared     =  0.3290</a:t>
            </a:r>
          </a:p>
          <a:p>
            <a:r>
              <a:rPr lang="en-GB" sz="1400" b="1" dirty="0">
                <a:latin typeface="Courier New" pitchFamily="49" charset="0"/>
                <a:cs typeface="Courier New" pitchFamily="49" charset="0"/>
              </a:rPr>
              <a:t>-----------+------------------------------           </a:t>
            </a:r>
            <a:r>
              <a:rPr lang="en-GB" sz="1400" b="1" dirty="0" err="1">
                <a:latin typeface="Courier New" pitchFamily="49" charset="0"/>
                <a:cs typeface="Courier New" pitchFamily="49" charset="0"/>
              </a:rPr>
              <a:t>Adj</a:t>
            </a:r>
            <a:r>
              <a:rPr lang="en-GB" sz="1400" b="1" dirty="0">
                <a:latin typeface="Courier New" pitchFamily="49" charset="0"/>
                <a:cs typeface="Courier New" pitchFamily="49" charset="0"/>
              </a:rPr>
              <a:t> R-squared =  0.3249</a:t>
            </a:r>
          </a:p>
          <a:p>
            <a:r>
              <a:rPr lang="en-GB" sz="1400" b="1" dirty="0">
                <a:latin typeface="Courier New" pitchFamily="49" charset="0"/>
                <a:cs typeface="Courier New" pitchFamily="49" charset="0"/>
              </a:rPr>
              <a:t>     Total |    3754.022   499  7.52309018           Root MSE      =  2.2536</a:t>
            </a:r>
          </a:p>
          <a:p>
            <a:r>
              <a:rPr lang="en-GB"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p:txBody>
      </p:sp>
      <p:sp>
        <p:nvSpPr>
          <p:cNvPr id="20" name="Rectangle 5"/>
          <p:cNvSpPr>
            <a:spLocks noChangeArrowheads="1"/>
          </p:cNvSpPr>
          <p:nvPr/>
        </p:nvSpPr>
        <p:spPr bwMode="auto">
          <a:xfrm>
            <a:off x="0" y="2796275"/>
            <a:ext cx="9144000" cy="2142000"/>
          </a:xfrm>
          <a:prstGeom prst="rect">
            <a:avLst/>
          </a:prstGeom>
          <a:solidFill>
            <a:srgbClr val="FDFEFF"/>
          </a:solidFill>
          <a:ln>
            <a:noFill/>
          </a:ln>
          <a:effectLst>
            <a:innerShdw blurRad="95250">
              <a:srgbClr val="004D99"/>
            </a:innerShdw>
          </a:effectLst>
        </p:spPr>
        <p:txBody>
          <a:bodyPr/>
          <a:lstStyle/>
          <a:p>
            <a:pPr>
              <a:defRPr/>
            </a:pPr>
            <a:endParaRPr lang="en-GB"/>
          </a:p>
        </p:txBody>
      </p:sp>
      <p:sp>
        <p:nvSpPr>
          <p:cNvPr id="21" name="Rectangle 8"/>
          <p:cNvSpPr>
            <a:spLocks noChangeArrowheads="1"/>
          </p:cNvSpPr>
          <p:nvPr/>
        </p:nvSpPr>
        <p:spPr bwMode="auto">
          <a:xfrm>
            <a:off x="365125" y="2885100"/>
            <a:ext cx="1901825"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2" name="Rectangle 4"/>
          <p:cNvSpPr>
            <a:spLocks noChangeArrowheads="1"/>
          </p:cNvSpPr>
          <p:nvPr/>
        </p:nvSpPr>
        <p:spPr bwMode="auto">
          <a:xfrm>
            <a:off x="365125" y="4005975"/>
            <a:ext cx="2628000"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 name="Text Box 5"/>
          <p:cNvSpPr txBox="1">
            <a:spLocks noChangeArrowheads="1"/>
          </p:cNvSpPr>
          <p:nvPr/>
        </p:nvSpPr>
        <p:spPr bwMode="auto">
          <a:xfrm>
            <a:off x="301625" y="2845500"/>
            <a:ext cx="8532813" cy="20027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400" b="1" dirty="0" smtClean="0">
                <a:latin typeface="Courier New" pitchFamily="49" charset="0"/>
                <a:cs typeface="Courier New" pitchFamily="49" charset="0"/>
              </a:rPr>
              <a:t>. </a:t>
            </a:r>
            <a:r>
              <a:rPr lang="en-GB" sz="1400" b="1" dirty="0" err="1">
                <a:latin typeface="Courier New" pitchFamily="49" charset="0"/>
                <a:cs typeface="Courier New" pitchFamily="49" charset="0"/>
              </a:rPr>
              <a:t>reg</a:t>
            </a:r>
            <a:r>
              <a:rPr lang="en-GB" sz="1400" b="1" dirty="0">
                <a:latin typeface="Courier New" pitchFamily="49" charset="0"/>
                <a:cs typeface="Courier New" pitchFamily="49" charset="0"/>
              </a:rPr>
              <a:t> S ASVABC SP</a:t>
            </a:r>
          </a:p>
          <a:p>
            <a:pPr>
              <a:spcBef>
                <a:spcPts val="600"/>
              </a:spcBef>
            </a:pPr>
            <a:r>
              <a:rPr lang="en-GB"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a:p>
            <a:r>
              <a:rPr lang="en-GB" sz="1400" b="1" dirty="0">
                <a:latin typeface="Courier New" pitchFamily="49" charset="0"/>
                <a:cs typeface="Courier New" pitchFamily="49" charset="0"/>
              </a:rPr>
              <a:t>    Source |       SS       </a:t>
            </a:r>
            <a:r>
              <a:rPr lang="en-GB" sz="1400" b="1" dirty="0" err="1">
                <a:latin typeface="Courier New" pitchFamily="49" charset="0"/>
                <a:cs typeface="Courier New" pitchFamily="49" charset="0"/>
              </a:rPr>
              <a:t>df</a:t>
            </a:r>
            <a:r>
              <a:rPr lang="en-GB" sz="1400" b="1" dirty="0">
                <a:latin typeface="Courier New" pitchFamily="49" charset="0"/>
                <a:cs typeface="Courier New" pitchFamily="49" charset="0"/>
              </a:rPr>
              <a:t>       MS              Number of </a:t>
            </a:r>
            <a:r>
              <a:rPr lang="en-GB" sz="1400" b="1" dirty="0" err="1">
                <a:latin typeface="Courier New" pitchFamily="49" charset="0"/>
                <a:cs typeface="Courier New" pitchFamily="49" charset="0"/>
              </a:rPr>
              <a:t>obs</a:t>
            </a:r>
            <a:r>
              <a:rPr lang="en-GB" sz="1400" b="1" dirty="0">
                <a:latin typeface="Courier New" pitchFamily="49" charset="0"/>
                <a:cs typeface="Courier New" pitchFamily="49" charset="0"/>
              </a:rPr>
              <a:t> =     500</a:t>
            </a:r>
          </a:p>
          <a:p>
            <a:r>
              <a:rPr lang="en-GB" sz="1400" b="1" dirty="0">
                <a:latin typeface="Courier New" pitchFamily="49" charset="0"/>
                <a:cs typeface="Courier New" pitchFamily="49" charset="0"/>
              </a:rPr>
              <a:t>-----------+------------------------------           F(  2,   497) =  120.22</a:t>
            </a:r>
          </a:p>
          <a:p>
            <a:r>
              <a:rPr lang="en-GB" sz="1400" b="1" dirty="0">
                <a:latin typeface="Courier New" pitchFamily="49" charset="0"/>
                <a:cs typeface="Courier New" pitchFamily="49" charset="0"/>
              </a:rPr>
              <a:t>     Model |  1223.98508     2  611.992542           </a:t>
            </a:r>
            <a:r>
              <a:rPr lang="en-GB" sz="1400" b="1" dirty="0" err="1">
                <a:latin typeface="Courier New" pitchFamily="49" charset="0"/>
                <a:cs typeface="Courier New" pitchFamily="49" charset="0"/>
              </a:rPr>
              <a:t>Prob</a:t>
            </a:r>
            <a:r>
              <a:rPr lang="en-GB" sz="1400" b="1" dirty="0">
                <a:latin typeface="Courier New" pitchFamily="49" charset="0"/>
                <a:cs typeface="Courier New" pitchFamily="49" charset="0"/>
              </a:rPr>
              <a:t> &gt; F      =  0.0000</a:t>
            </a:r>
          </a:p>
          <a:p>
            <a:r>
              <a:rPr lang="en-GB" sz="1400" b="1" dirty="0">
                <a:latin typeface="Courier New" pitchFamily="49" charset="0"/>
                <a:cs typeface="Courier New" pitchFamily="49" charset="0"/>
              </a:rPr>
              <a:t>  Residual |  2530.03692   497  5.09061754           R-squared     =  0.3260</a:t>
            </a:r>
          </a:p>
          <a:p>
            <a:r>
              <a:rPr lang="en-GB" sz="1400" b="1" dirty="0">
                <a:latin typeface="Courier New" pitchFamily="49" charset="0"/>
                <a:cs typeface="Courier New" pitchFamily="49" charset="0"/>
              </a:rPr>
              <a:t>-----------+------------------------------           </a:t>
            </a:r>
            <a:r>
              <a:rPr lang="en-GB" sz="1400" b="1" dirty="0" err="1">
                <a:latin typeface="Courier New" pitchFamily="49" charset="0"/>
                <a:cs typeface="Courier New" pitchFamily="49" charset="0"/>
              </a:rPr>
              <a:t>Adj</a:t>
            </a:r>
            <a:r>
              <a:rPr lang="en-GB" sz="1400" b="1" dirty="0">
                <a:latin typeface="Courier New" pitchFamily="49" charset="0"/>
                <a:cs typeface="Courier New" pitchFamily="49" charset="0"/>
              </a:rPr>
              <a:t> R-squared =  0.3233</a:t>
            </a:r>
          </a:p>
          <a:p>
            <a:r>
              <a:rPr lang="en-GB" sz="1400" b="1" dirty="0">
                <a:latin typeface="Courier New" pitchFamily="49" charset="0"/>
                <a:cs typeface="Courier New" pitchFamily="49" charset="0"/>
              </a:rPr>
              <a:t>     Total |    3754.022   499  7.52309018           Root MSE      =  2.2562</a:t>
            </a:r>
          </a:p>
          <a:p>
            <a:r>
              <a:rPr lang="en-GB"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0536" name="Text Box 8"/>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13</a:t>
            </a:r>
          </a:p>
        </p:txBody>
      </p:sp>
      <p:sp>
        <p:nvSpPr>
          <p:cNvPr id="150538"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In the present case, we can see that the increase in </a:t>
            </a:r>
            <a:r>
              <a:rPr lang="en-GB" sz="1500" b="1" i="1"/>
              <a:t>RSS</a:t>
            </a:r>
            <a:r>
              <a:rPr lang="en-GB" sz="1500" b="1"/>
              <a:t> is very small, and hence we are unlikely to reject the restriction.</a:t>
            </a:r>
            <a:endParaRPr lang="en-GB" sz="1500" b="1">
              <a:latin typeface="Times New Roman" pitchFamily="18" charset="0"/>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i="1" dirty="0"/>
              <a:t>F</a:t>
            </a:r>
            <a:r>
              <a:rPr lang="en-GB" sz="1800" b="1" dirty="0"/>
              <a:t> TEST OF A LINEAR RESTRICTION</a:t>
            </a:r>
            <a:endParaRPr lang="en-GB" sz="1600" dirty="0">
              <a:latin typeface="Times New Roman" pitchFamily="18" charset="0"/>
            </a:endParaRPr>
          </a:p>
        </p:txBody>
      </p:sp>
      <p:sp>
        <p:nvSpPr>
          <p:cNvPr id="15" name="Rectangle 5"/>
          <p:cNvSpPr>
            <a:spLocks noChangeArrowheads="1"/>
          </p:cNvSpPr>
          <p:nvPr/>
        </p:nvSpPr>
        <p:spPr bwMode="auto">
          <a:xfrm>
            <a:off x="0" y="548373"/>
            <a:ext cx="9144000" cy="21420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6" name="Rectangle 4"/>
          <p:cNvSpPr>
            <a:spLocks noChangeArrowheads="1"/>
          </p:cNvSpPr>
          <p:nvPr/>
        </p:nvSpPr>
        <p:spPr bwMode="auto">
          <a:xfrm>
            <a:off x="365125" y="1767600"/>
            <a:ext cx="2628000"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7" name="Rectangle 9"/>
          <p:cNvSpPr>
            <a:spLocks noChangeArrowheads="1"/>
          </p:cNvSpPr>
          <p:nvPr/>
        </p:nvSpPr>
        <p:spPr bwMode="auto">
          <a:xfrm>
            <a:off x="365125" y="637200"/>
            <a:ext cx="2203200"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 name="Text Box 2"/>
          <p:cNvSpPr txBox="1">
            <a:spLocks noChangeArrowheads="1"/>
          </p:cNvSpPr>
          <p:nvPr/>
        </p:nvSpPr>
        <p:spPr bwMode="auto">
          <a:xfrm>
            <a:off x="301625" y="597601"/>
            <a:ext cx="8532813" cy="20503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400" b="1" dirty="0" smtClean="0">
                <a:latin typeface="Courier New" pitchFamily="49" charset="0"/>
              </a:rPr>
              <a:t>.</a:t>
            </a:r>
            <a:r>
              <a:rPr lang="en-GB" sz="1400" b="1" dirty="0" smtClean="0">
                <a:latin typeface="Courier New" pitchFamily="49" charset="0"/>
                <a:cs typeface="Courier New" pitchFamily="49" charset="0"/>
              </a:rPr>
              <a:t> </a:t>
            </a:r>
            <a:r>
              <a:rPr lang="en-GB" sz="1400" b="1" dirty="0" err="1">
                <a:latin typeface="Courier New" pitchFamily="49" charset="0"/>
                <a:cs typeface="Courier New" pitchFamily="49" charset="0"/>
              </a:rPr>
              <a:t>reg</a:t>
            </a:r>
            <a:r>
              <a:rPr lang="en-GB" sz="1400" b="1" dirty="0">
                <a:latin typeface="Courier New" pitchFamily="49" charset="0"/>
                <a:cs typeface="Courier New" pitchFamily="49" charset="0"/>
              </a:rPr>
              <a:t> S ASVABC SM SF</a:t>
            </a:r>
          </a:p>
          <a:p>
            <a:pPr>
              <a:spcBef>
                <a:spcPts val="600"/>
              </a:spcBef>
            </a:pPr>
            <a:r>
              <a:rPr lang="en-GB" sz="1400" b="1" dirty="0">
                <a:latin typeface="Courier New" pitchFamily="49" charset="0"/>
                <a:cs typeface="Courier New" pitchFamily="49" charset="0"/>
              </a:rPr>
              <a:t>----------------------------------------------------------------------------</a:t>
            </a:r>
          </a:p>
          <a:p>
            <a:r>
              <a:rPr lang="en-GB" sz="1400" b="1" dirty="0">
                <a:latin typeface="Courier New" pitchFamily="49" charset="0"/>
                <a:cs typeface="Courier New" pitchFamily="49" charset="0"/>
              </a:rPr>
              <a:t>    Source |       SS       </a:t>
            </a:r>
            <a:r>
              <a:rPr lang="en-GB" sz="1400" b="1" dirty="0" err="1">
                <a:latin typeface="Courier New" pitchFamily="49" charset="0"/>
                <a:cs typeface="Courier New" pitchFamily="49" charset="0"/>
              </a:rPr>
              <a:t>df</a:t>
            </a:r>
            <a:r>
              <a:rPr lang="en-GB" sz="1400" b="1" dirty="0">
                <a:latin typeface="Courier New" pitchFamily="49" charset="0"/>
                <a:cs typeface="Courier New" pitchFamily="49" charset="0"/>
              </a:rPr>
              <a:t>       MS              Number of </a:t>
            </a:r>
            <a:r>
              <a:rPr lang="en-GB" sz="1400" b="1" dirty="0" err="1">
                <a:latin typeface="Courier New" pitchFamily="49" charset="0"/>
                <a:cs typeface="Courier New" pitchFamily="49" charset="0"/>
              </a:rPr>
              <a:t>obs</a:t>
            </a:r>
            <a:r>
              <a:rPr lang="en-GB" sz="1400" b="1" dirty="0">
                <a:latin typeface="Courier New" pitchFamily="49" charset="0"/>
                <a:cs typeface="Courier New" pitchFamily="49" charset="0"/>
              </a:rPr>
              <a:t> =     500</a:t>
            </a:r>
          </a:p>
          <a:p>
            <a:r>
              <a:rPr lang="en-GB" sz="1400" b="1" dirty="0">
                <a:latin typeface="Courier New" pitchFamily="49" charset="0"/>
                <a:cs typeface="Courier New" pitchFamily="49" charset="0"/>
              </a:rPr>
              <a:t>-----------+------------------------------           F(  3,   496) =   81.06</a:t>
            </a:r>
          </a:p>
          <a:p>
            <a:r>
              <a:rPr lang="en-GB" sz="1400" b="1" dirty="0">
                <a:latin typeface="Courier New" pitchFamily="49" charset="0"/>
                <a:cs typeface="Courier New" pitchFamily="49" charset="0"/>
              </a:rPr>
              <a:t>     Model |   1235.0519     3  411.683966           </a:t>
            </a:r>
            <a:r>
              <a:rPr lang="en-GB" sz="1400" b="1" dirty="0" err="1">
                <a:latin typeface="Courier New" pitchFamily="49" charset="0"/>
                <a:cs typeface="Courier New" pitchFamily="49" charset="0"/>
              </a:rPr>
              <a:t>Prob</a:t>
            </a:r>
            <a:r>
              <a:rPr lang="en-GB" sz="1400" b="1" dirty="0">
                <a:latin typeface="Courier New" pitchFamily="49" charset="0"/>
                <a:cs typeface="Courier New" pitchFamily="49" charset="0"/>
              </a:rPr>
              <a:t> &gt; F      =  0.0000</a:t>
            </a:r>
          </a:p>
          <a:p>
            <a:r>
              <a:rPr lang="en-GB" sz="1400" b="1" dirty="0">
                <a:latin typeface="Courier New" pitchFamily="49" charset="0"/>
                <a:cs typeface="Courier New" pitchFamily="49" charset="0"/>
              </a:rPr>
              <a:t>  Residual |   2518.9701   496  5.07856875           R-squared     =  0.3290</a:t>
            </a:r>
          </a:p>
          <a:p>
            <a:r>
              <a:rPr lang="en-GB" sz="1400" b="1" dirty="0">
                <a:latin typeface="Courier New" pitchFamily="49" charset="0"/>
                <a:cs typeface="Courier New" pitchFamily="49" charset="0"/>
              </a:rPr>
              <a:t>-----------+------------------------------           </a:t>
            </a:r>
            <a:r>
              <a:rPr lang="en-GB" sz="1400" b="1" dirty="0" err="1">
                <a:latin typeface="Courier New" pitchFamily="49" charset="0"/>
                <a:cs typeface="Courier New" pitchFamily="49" charset="0"/>
              </a:rPr>
              <a:t>Adj</a:t>
            </a:r>
            <a:r>
              <a:rPr lang="en-GB" sz="1400" b="1" dirty="0">
                <a:latin typeface="Courier New" pitchFamily="49" charset="0"/>
                <a:cs typeface="Courier New" pitchFamily="49" charset="0"/>
              </a:rPr>
              <a:t> R-squared =  0.3249</a:t>
            </a:r>
          </a:p>
          <a:p>
            <a:r>
              <a:rPr lang="en-GB" sz="1400" b="1" dirty="0">
                <a:latin typeface="Courier New" pitchFamily="49" charset="0"/>
                <a:cs typeface="Courier New" pitchFamily="49" charset="0"/>
              </a:rPr>
              <a:t>     Total |    3754.022   499  7.52309018           Root MSE      =  2.2536</a:t>
            </a:r>
          </a:p>
          <a:p>
            <a:r>
              <a:rPr lang="en-GB"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p:txBody>
      </p:sp>
      <p:sp>
        <p:nvSpPr>
          <p:cNvPr id="19" name="Rectangle 5"/>
          <p:cNvSpPr>
            <a:spLocks noChangeArrowheads="1"/>
          </p:cNvSpPr>
          <p:nvPr/>
        </p:nvSpPr>
        <p:spPr bwMode="auto">
          <a:xfrm>
            <a:off x="0" y="2796275"/>
            <a:ext cx="9144000" cy="2142000"/>
          </a:xfrm>
          <a:prstGeom prst="rect">
            <a:avLst/>
          </a:prstGeom>
          <a:solidFill>
            <a:srgbClr val="FDFEFF"/>
          </a:solidFill>
          <a:ln>
            <a:noFill/>
          </a:ln>
          <a:effectLst>
            <a:innerShdw blurRad="95250">
              <a:srgbClr val="004D99"/>
            </a:innerShdw>
          </a:effectLst>
        </p:spPr>
        <p:txBody>
          <a:bodyPr/>
          <a:lstStyle/>
          <a:p>
            <a:pPr>
              <a:defRPr/>
            </a:pPr>
            <a:endParaRPr lang="en-GB"/>
          </a:p>
        </p:txBody>
      </p:sp>
      <p:sp>
        <p:nvSpPr>
          <p:cNvPr id="20" name="Rectangle 8"/>
          <p:cNvSpPr>
            <a:spLocks noChangeArrowheads="1"/>
          </p:cNvSpPr>
          <p:nvPr/>
        </p:nvSpPr>
        <p:spPr bwMode="auto">
          <a:xfrm>
            <a:off x="365125" y="2885100"/>
            <a:ext cx="1901825"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 name="Rectangle 4"/>
          <p:cNvSpPr>
            <a:spLocks noChangeArrowheads="1"/>
          </p:cNvSpPr>
          <p:nvPr/>
        </p:nvSpPr>
        <p:spPr bwMode="auto">
          <a:xfrm>
            <a:off x="365125" y="4005975"/>
            <a:ext cx="2628000"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2" name="Text Box 5"/>
          <p:cNvSpPr txBox="1">
            <a:spLocks noChangeArrowheads="1"/>
          </p:cNvSpPr>
          <p:nvPr/>
        </p:nvSpPr>
        <p:spPr bwMode="auto">
          <a:xfrm>
            <a:off x="301625" y="2845500"/>
            <a:ext cx="8532813" cy="20027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400" b="1" dirty="0" smtClean="0">
                <a:latin typeface="Courier New" pitchFamily="49" charset="0"/>
                <a:cs typeface="Courier New" pitchFamily="49" charset="0"/>
              </a:rPr>
              <a:t>. </a:t>
            </a:r>
            <a:r>
              <a:rPr lang="en-GB" sz="1400" b="1" dirty="0" err="1">
                <a:latin typeface="Courier New" pitchFamily="49" charset="0"/>
                <a:cs typeface="Courier New" pitchFamily="49" charset="0"/>
              </a:rPr>
              <a:t>reg</a:t>
            </a:r>
            <a:r>
              <a:rPr lang="en-GB" sz="1400" b="1" dirty="0">
                <a:latin typeface="Courier New" pitchFamily="49" charset="0"/>
                <a:cs typeface="Courier New" pitchFamily="49" charset="0"/>
              </a:rPr>
              <a:t> S ASVABC SP</a:t>
            </a:r>
          </a:p>
          <a:p>
            <a:pPr>
              <a:spcBef>
                <a:spcPts val="600"/>
              </a:spcBef>
            </a:pPr>
            <a:r>
              <a:rPr lang="en-GB"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a:p>
            <a:r>
              <a:rPr lang="en-GB" sz="1400" b="1" dirty="0">
                <a:latin typeface="Courier New" pitchFamily="49" charset="0"/>
                <a:cs typeface="Courier New" pitchFamily="49" charset="0"/>
              </a:rPr>
              <a:t>    Source |       SS       </a:t>
            </a:r>
            <a:r>
              <a:rPr lang="en-GB" sz="1400" b="1" dirty="0" err="1">
                <a:latin typeface="Courier New" pitchFamily="49" charset="0"/>
                <a:cs typeface="Courier New" pitchFamily="49" charset="0"/>
              </a:rPr>
              <a:t>df</a:t>
            </a:r>
            <a:r>
              <a:rPr lang="en-GB" sz="1400" b="1" dirty="0">
                <a:latin typeface="Courier New" pitchFamily="49" charset="0"/>
                <a:cs typeface="Courier New" pitchFamily="49" charset="0"/>
              </a:rPr>
              <a:t>       MS              Number of </a:t>
            </a:r>
            <a:r>
              <a:rPr lang="en-GB" sz="1400" b="1" dirty="0" err="1">
                <a:latin typeface="Courier New" pitchFamily="49" charset="0"/>
                <a:cs typeface="Courier New" pitchFamily="49" charset="0"/>
              </a:rPr>
              <a:t>obs</a:t>
            </a:r>
            <a:r>
              <a:rPr lang="en-GB" sz="1400" b="1" dirty="0">
                <a:latin typeface="Courier New" pitchFamily="49" charset="0"/>
                <a:cs typeface="Courier New" pitchFamily="49" charset="0"/>
              </a:rPr>
              <a:t> =     500</a:t>
            </a:r>
          </a:p>
          <a:p>
            <a:r>
              <a:rPr lang="en-GB" sz="1400" b="1" dirty="0">
                <a:latin typeface="Courier New" pitchFamily="49" charset="0"/>
                <a:cs typeface="Courier New" pitchFamily="49" charset="0"/>
              </a:rPr>
              <a:t>-----------+------------------------------           F(  2,   497) =  120.22</a:t>
            </a:r>
          </a:p>
          <a:p>
            <a:r>
              <a:rPr lang="en-GB" sz="1400" b="1" dirty="0">
                <a:latin typeface="Courier New" pitchFamily="49" charset="0"/>
                <a:cs typeface="Courier New" pitchFamily="49" charset="0"/>
              </a:rPr>
              <a:t>     Model |  1223.98508     2  611.992542           </a:t>
            </a:r>
            <a:r>
              <a:rPr lang="en-GB" sz="1400" b="1" dirty="0" err="1">
                <a:latin typeface="Courier New" pitchFamily="49" charset="0"/>
                <a:cs typeface="Courier New" pitchFamily="49" charset="0"/>
              </a:rPr>
              <a:t>Prob</a:t>
            </a:r>
            <a:r>
              <a:rPr lang="en-GB" sz="1400" b="1" dirty="0">
                <a:latin typeface="Courier New" pitchFamily="49" charset="0"/>
                <a:cs typeface="Courier New" pitchFamily="49" charset="0"/>
              </a:rPr>
              <a:t> &gt; F      =  0.0000</a:t>
            </a:r>
          </a:p>
          <a:p>
            <a:r>
              <a:rPr lang="en-GB" sz="1400" b="1" dirty="0">
                <a:latin typeface="Courier New" pitchFamily="49" charset="0"/>
                <a:cs typeface="Courier New" pitchFamily="49" charset="0"/>
              </a:rPr>
              <a:t>  Residual |  2530.03692   497  5.09061754           R-squared     =  0.3260</a:t>
            </a:r>
          </a:p>
          <a:p>
            <a:r>
              <a:rPr lang="en-GB" sz="1400" b="1" dirty="0">
                <a:latin typeface="Courier New" pitchFamily="49" charset="0"/>
                <a:cs typeface="Courier New" pitchFamily="49" charset="0"/>
              </a:rPr>
              <a:t>-----------+------------------------------           </a:t>
            </a:r>
            <a:r>
              <a:rPr lang="en-GB" sz="1400" b="1" dirty="0" err="1">
                <a:latin typeface="Courier New" pitchFamily="49" charset="0"/>
                <a:cs typeface="Courier New" pitchFamily="49" charset="0"/>
              </a:rPr>
              <a:t>Adj</a:t>
            </a:r>
            <a:r>
              <a:rPr lang="en-GB" sz="1400" b="1" dirty="0">
                <a:latin typeface="Courier New" pitchFamily="49" charset="0"/>
                <a:cs typeface="Courier New" pitchFamily="49" charset="0"/>
              </a:rPr>
              <a:t> R-squared =  0.3233</a:t>
            </a:r>
          </a:p>
          <a:p>
            <a:r>
              <a:rPr lang="en-GB" sz="1400" b="1" dirty="0">
                <a:latin typeface="Courier New" pitchFamily="49" charset="0"/>
                <a:cs typeface="Courier New" pitchFamily="49" charset="0"/>
              </a:rPr>
              <a:t>     Total |    3754.022   499  7.52309018           Root MSE      =  2.2562</a:t>
            </a:r>
          </a:p>
          <a:p>
            <a:r>
              <a:rPr lang="en-GB"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5970" name="Text Box 18"/>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14</a:t>
            </a:r>
          </a:p>
        </p:txBody>
      </p:sp>
      <p:sp>
        <p:nvSpPr>
          <p:cNvPr id="125971" name="Text Box 1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null hypothesis is that the restriction is valid, and the alternative one is that it is invalid.  </a:t>
            </a:r>
            <a:endParaRPr lang="en-GB" sz="1500" b="1">
              <a:latin typeface="Times New Roman" pitchFamily="18" charset="0"/>
            </a:endParaRP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i="1" dirty="0"/>
              <a:t>F</a:t>
            </a:r>
            <a:r>
              <a:rPr lang="en-GB" sz="1800" b="1" dirty="0"/>
              <a:t> TEST OF A LINEAR RESTRICTION</a:t>
            </a:r>
            <a:endParaRPr lang="en-GB" sz="1600" dirty="0">
              <a:latin typeface="Times New Roman" pitchFamily="18" charset="0"/>
            </a:endParaRPr>
          </a:p>
        </p:txBody>
      </p:sp>
      <p:sp>
        <p:nvSpPr>
          <p:cNvPr id="26" name="Rectangle 5"/>
          <p:cNvSpPr>
            <a:spLocks noChangeArrowheads="1"/>
          </p:cNvSpPr>
          <p:nvPr/>
        </p:nvSpPr>
        <p:spPr bwMode="auto">
          <a:xfrm>
            <a:off x="0" y="576000"/>
            <a:ext cx="9144000" cy="561600"/>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28" name="Rectangle 5"/>
          <p:cNvSpPr>
            <a:spLocks noChangeArrowheads="1"/>
          </p:cNvSpPr>
          <p:nvPr/>
        </p:nvSpPr>
        <p:spPr bwMode="auto">
          <a:xfrm>
            <a:off x="0" y="3646800"/>
            <a:ext cx="9144000" cy="6012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9" name="Rectangle 5"/>
          <p:cNvSpPr>
            <a:spLocks noChangeArrowheads="1"/>
          </p:cNvSpPr>
          <p:nvPr/>
        </p:nvSpPr>
        <p:spPr bwMode="auto">
          <a:xfrm>
            <a:off x="0" y="1954800"/>
            <a:ext cx="9144000" cy="15840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30" name="Rectangle 5"/>
          <p:cNvSpPr>
            <a:spLocks noChangeArrowheads="1"/>
          </p:cNvSpPr>
          <p:nvPr/>
        </p:nvSpPr>
        <p:spPr bwMode="auto">
          <a:xfrm>
            <a:off x="0" y="1245600"/>
            <a:ext cx="9144000" cy="601200"/>
          </a:xfrm>
          <a:prstGeom prst="rect">
            <a:avLst/>
          </a:prstGeom>
          <a:solidFill>
            <a:schemeClr val="bg1"/>
          </a:solidFill>
          <a:ln>
            <a:noFill/>
          </a:ln>
          <a:effectLst>
            <a:innerShdw blurRad="76200">
              <a:schemeClr val="tx1"/>
            </a:innerShdw>
          </a:effectLst>
        </p:spPr>
        <p:txBody>
          <a:bodyPr/>
          <a:lstStyle/>
          <a:p>
            <a:pPr>
              <a:defRPr/>
            </a:pPr>
            <a:endParaRPr lang="en-GB"/>
          </a:p>
        </p:txBody>
      </p:sp>
      <p:graphicFrame>
        <p:nvGraphicFramePr>
          <p:cNvPr id="31" name="Object 4"/>
          <p:cNvGraphicFramePr>
            <a:graphicFrameLocks noChangeAspect="1"/>
          </p:cNvGraphicFramePr>
          <p:nvPr>
            <p:extLst>
              <p:ext uri="{D42A27DB-BD31-4B8C-83A1-F6EECF244321}">
                <p14:modId xmlns:p14="http://schemas.microsoft.com/office/powerpoint/2010/main" val="2458663958"/>
              </p:ext>
            </p:extLst>
          </p:nvPr>
        </p:nvGraphicFramePr>
        <p:xfrm>
          <a:off x="1955800" y="676800"/>
          <a:ext cx="5232400" cy="381000"/>
        </p:xfrm>
        <a:graphic>
          <a:graphicData uri="http://schemas.openxmlformats.org/presentationml/2006/ole">
            <mc:AlternateContent xmlns:mc="http://schemas.openxmlformats.org/markup-compatibility/2006">
              <mc:Choice xmlns:v="urn:schemas-microsoft-com:vml" Requires="v">
                <p:oleObj spid="_x0000_s126073" name="Equation" r:id="rId3" imgW="5232240" imgH="380880" progId="Equation.3">
                  <p:embed/>
                </p:oleObj>
              </mc:Choice>
              <mc:Fallback>
                <p:oleObj name="Equation" r:id="rId3" imgW="523224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55800" y="676800"/>
                        <a:ext cx="52324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2" name="Object 5"/>
          <p:cNvGraphicFramePr>
            <a:graphicFrameLocks noChangeAspect="1"/>
          </p:cNvGraphicFramePr>
          <p:nvPr>
            <p:extLst>
              <p:ext uri="{D42A27DB-BD31-4B8C-83A1-F6EECF244321}">
                <p14:modId xmlns:p14="http://schemas.microsoft.com/office/powerpoint/2010/main" val="1121934592"/>
              </p:ext>
            </p:extLst>
          </p:nvPr>
        </p:nvGraphicFramePr>
        <p:xfrm>
          <a:off x="4051300" y="1342800"/>
          <a:ext cx="965200" cy="381000"/>
        </p:xfrm>
        <a:graphic>
          <a:graphicData uri="http://schemas.openxmlformats.org/presentationml/2006/ole">
            <mc:AlternateContent xmlns:mc="http://schemas.openxmlformats.org/markup-compatibility/2006">
              <mc:Choice xmlns:v="urn:schemas-microsoft-com:vml" Requires="v">
                <p:oleObj spid="_x0000_s126074" name="Equation" r:id="rId5" imgW="965160" imgH="380880" progId="Equation.3">
                  <p:embed/>
                </p:oleObj>
              </mc:Choice>
              <mc:Fallback>
                <p:oleObj name="Equation" r:id="rId5" imgW="96516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51300" y="1342800"/>
                        <a:ext cx="9652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3" name="Object 6"/>
          <p:cNvGraphicFramePr>
            <a:graphicFrameLocks noChangeAspect="1"/>
          </p:cNvGraphicFramePr>
          <p:nvPr>
            <p:extLst>
              <p:ext uri="{D42A27DB-BD31-4B8C-83A1-F6EECF244321}">
                <p14:modId xmlns:p14="http://schemas.microsoft.com/office/powerpoint/2010/main" val="2610945633"/>
              </p:ext>
            </p:extLst>
          </p:nvPr>
        </p:nvGraphicFramePr>
        <p:xfrm>
          <a:off x="1947600" y="2073275"/>
          <a:ext cx="5168900" cy="850900"/>
        </p:xfrm>
        <a:graphic>
          <a:graphicData uri="http://schemas.openxmlformats.org/presentationml/2006/ole">
            <mc:AlternateContent xmlns:mc="http://schemas.openxmlformats.org/markup-compatibility/2006">
              <mc:Choice xmlns:v="urn:schemas-microsoft-com:vml" Requires="v">
                <p:oleObj spid="_x0000_s126075" name="Equation" r:id="rId7" imgW="5168880" imgH="850680" progId="Equation.3">
                  <p:embed/>
                </p:oleObj>
              </mc:Choice>
              <mc:Fallback>
                <p:oleObj name="Equation" r:id="rId7" imgW="5168880" imgH="850680" progId="Equation.3">
                  <p:embed/>
                  <p:pic>
                    <p:nvPicPr>
                      <p:cNvPr id="0" name=""/>
                      <p:cNvPicPr>
                        <a:picLocks noChangeAspect="1" noChangeArrowheads="1"/>
                      </p:cNvPicPr>
                      <p:nvPr/>
                    </p:nvPicPr>
                    <p:blipFill>
                      <a:blip r:embed="rId8"/>
                      <a:srcRect/>
                      <a:stretch>
                        <a:fillRect/>
                      </a:stretch>
                    </p:blipFill>
                    <p:spPr bwMode="auto">
                      <a:xfrm>
                        <a:off x="1947600" y="2073275"/>
                        <a:ext cx="5168900" cy="850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4" name="Object 7"/>
          <p:cNvGraphicFramePr>
            <a:graphicFrameLocks noChangeAspect="1"/>
          </p:cNvGraphicFramePr>
          <p:nvPr>
            <p:extLst>
              <p:ext uri="{D42A27DB-BD31-4B8C-83A1-F6EECF244321}">
                <p14:modId xmlns:p14="http://schemas.microsoft.com/office/powerpoint/2010/main" val="834707200"/>
              </p:ext>
            </p:extLst>
          </p:nvPr>
        </p:nvGraphicFramePr>
        <p:xfrm>
          <a:off x="1762125" y="3068925"/>
          <a:ext cx="1943100" cy="279400"/>
        </p:xfrm>
        <a:graphic>
          <a:graphicData uri="http://schemas.openxmlformats.org/presentationml/2006/ole">
            <mc:AlternateContent xmlns:mc="http://schemas.openxmlformats.org/markup-compatibility/2006">
              <mc:Choice xmlns:v="urn:schemas-microsoft-com:vml" Requires="v">
                <p:oleObj spid="_x0000_s126076" name="Equation" r:id="rId9" imgW="1942920" imgH="279360" progId="Equation.3">
                  <p:embed/>
                </p:oleObj>
              </mc:Choice>
              <mc:Fallback>
                <p:oleObj name="Equation" r:id="rId9" imgW="1942920" imgH="27936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762125" y="3068925"/>
                        <a:ext cx="19431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6" name="Object 9"/>
          <p:cNvGraphicFramePr>
            <a:graphicFrameLocks noChangeAspect="1"/>
          </p:cNvGraphicFramePr>
          <p:nvPr>
            <p:extLst>
              <p:ext uri="{D42A27DB-BD31-4B8C-83A1-F6EECF244321}">
                <p14:modId xmlns:p14="http://schemas.microsoft.com/office/powerpoint/2010/main" val="3543594196"/>
              </p:ext>
            </p:extLst>
          </p:nvPr>
        </p:nvGraphicFramePr>
        <p:xfrm>
          <a:off x="2832100" y="3762000"/>
          <a:ext cx="3479800" cy="381000"/>
        </p:xfrm>
        <a:graphic>
          <a:graphicData uri="http://schemas.openxmlformats.org/presentationml/2006/ole">
            <mc:AlternateContent xmlns:mc="http://schemas.openxmlformats.org/markup-compatibility/2006">
              <mc:Choice xmlns:v="urn:schemas-microsoft-com:vml" Requires="v">
                <p:oleObj spid="_x0000_s126077" name="Equation" r:id="rId11" imgW="3479760" imgH="380880" progId="Equation.3">
                  <p:embed/>
                </p:oleObj>
              </mc:Choice>
              <mc:Fallback>
                <p:oleObj name="Equation" r:id="rId11" imgW="3479760" imgH="38088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832100" y="3762000"/>
                        <a:ext cx="34798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9274" name="Text Box 10"/>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15</a:t>
            </a:r>
          </a:p>
        </p:txBody>
      </p:sp>
      <p:sp>
        <p:nvSpPr>
          <p:cNvPr id="139275" name="Text Box 11"/>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test statistic is a member of the family of </a:t>
            </a:r>
            <a:r>
              <a:rPr lang="en-GB" sz="1500" b="1" i="1"/>
              <a:t>F</a:t>
            </a:r>
            <a:r>
              <a:rPr lang="en-GB" sz="1500" b="1"/>
              <a:t> tests where the numerator is the improvement in the fit on relaxing the restriction, divided by the cost of relaxing it (one degree of freedom, because one additional parameter has to be estimated).</a:t>
            </a:r>
            <a:endParaRPr lang="en-GB" sz="1500" b="1">
              <a:latin typeface="Times New Roman" pitchFamily="18" charset="0"/>
            </a:endParaRP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i="1" dirty="0"/>
              <a:t>F</a:t>
            </a:r>
            <a:r>
              <a:rPr lang="en-GB" sz="1800" b="1" dirty="0"/>
              <a:t> TEST OF A LINEAR RESTRICTION</a:t>
            </a:r>
            <a:endParaRPr lang="en-GB" sz="1600" dirty="0">
              <a:latin typeface="Times New Roman" pitchFamily="18" charset="0"/>
            </a:endParaRPr>
          </a:p>
        </p:txBody>
      </p:sp>
      <p:sp>
        <p:nvSpPr>
          <p:cNvPr id="30" name="Rectangle 5"/>
          <p:cNvSpPr>
            <a:spLocks noChangeArrowheads="1"/>
          </p:cNvSpPr>
          <p:nvPr/>
        </p:nvSpPr>
        <p:spPr bwMode="auto">
          <a:xfrm>
            <a:off x="0" y="576000"/>
            <a:ext cx="9144000" cy="561600"/>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32" name="Rectangle 5"/>
          <p:cNvSpPr>
            <a:spLocks noChangeArrowheads="1"/>
          </p:cNvSpPr>
          <p:nvPr/>
        </p:nvSpPr>
        <p:spPr bwMode="auto">
          <a:xfrm>
            <a:off x="0" y="3646800"/>
            <a:ext cx="9144000" cy="6012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33" name="Rectangle 5"/>
          <p:cNvSpPr>
            <a:spLocks noChangeArrowheads="1"/>
          </p:cNvSpPr>
          <p:nvPr/>
        </p:nvSpPr>
        <p:spPr bwMode="auto">
          <a:xfrm>
            <a:off x="0" y="1954800"/>
            <a:ext cx="9144000" cy="15840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34" name="Rectangle 5"/>
          <p:cNvSpPr>
            <a:spLocks noChangeArrowheads="1"/>
          </p:cNvSpPr>
          <p:nvPr/>
        </p:nvSpPr>
        <p:spPr bwMode="auto">
          <a:xfrm>
            <a:off x="0" y="1245600"/>
            <a:ext cx="9144000" cy="601200"/>
          </a:xfrm>
          <a:prstGeom prst="rect">
            <a:avLst/>
          </a:prstGeom>
          <a:solidFill>
            <a:schemeClr val="bg1"/>
          </a:solidFill>
          <a:ln>
            <a:noFill/>
          </a:ln>
          <a:effectLst>
            <a:innerShdw blurRad="76200">
              <a:schemeClr val="tx1"/>
            </a:innerShdw>
          </a:effectLst>
        </p:spPr>
        <p:txBody>
          <a:bodyPr/>
          <a:lstStyle/>
          <a:p>
            <a:pPr>
              <a:defRPr/>
            </a:pPr>
            <a:endParaRPr lang="en-GB"/>
          </a:p>
        </p:txBody>
      </p:sp>
      <p:graphicFrame>
        <p:nvGraphicFramePr>
          <p:cNvPr id="35" name="Object 4"/>
          <p:cNvGraphicFramePr>
            <a:graphicFrameLocks noChangeAspect="1"/>
          </p:cNvGraphicFramePr>
          <p:nvPr>
            <p:extLst>
              <p:ext uri="{D42A27DB-BD31-4B8C-83A1-F6EECF244321}">
                <p14:modId xmlns:p14="http://schemas.microsoft.com/office/powerpoint/2010/main" val="2458663958"/>
              </p:ext>
            </p:extLst>
          </p:nvPr>
        </p:nvGraphicFramePr>
        <p:xfrm>
          <a:off x="1955800" y="676800"/>
          <a:ext cx="5232400" cy="381000"/>
        </p:xfrm>
        <a:graphic>
          <a:graphicData uri="http://schemas.openxmlformats.org/presentationml/2006/ole">
            <mc:AlternateContent xmlns:mc="http://schemas.openxmlformats.org/markup-compatibility/2006">
              <mc:Choice xmlns:v="urn:schemas-microsoft-com:vml" Requires="v">
                <p:oleObj spid="_x0000_s139403" name="Equation" r:id="rId3" imgW="5232240" imgH="380880" progId="Equation.3">
                  <p:embed/>
                </p:oleObj>
              </mc:Choice>
              <mc:Fallback>
                <p:oleObj name="Equation" r:id="rId3" imgW="523224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55800" y="676800"/>
                        <a:ext cx="52324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6" name="Object 5"/>
          <p:cNvGraphicFramePr>
            <a:graphicFrameLocks noChangeAspect="1"/>
          </p:cNvGraphicFramePr>
          <p:nvPr>
            <p:extLst>
              <p:ext uri="{D42A27DB-BD31-4B8C-83A1-F6EECF244321}">
                <p14:modId xmlns:p14="http://schemas.microsoft.com/office/powerpoint/2010/main" val="1121934592"/>
              </p:ext>
            </p:extLst>
          </p:nvPr>
        </p:nvGraphicFramePr>
        <p:xfrm>
          <a:off x="4051300" y="1342800"/>
          <a:ext cx="965200" cy="381000"/>
        </p:xfrm>
        <a:graphic>
          <a:graphicData uri="http://schemas.openxmlformats.org/presentationml/2006/ole">
            <mc:AlternateContent xmlns:mc="http://schemas.openxmlformats.org/markup-compatibility/2006">
              <mc:Choice xmlns:v="urn:schemas-microsoft-com:vml" Requires="v">
                <p:oleObj spid="_x0000_s139404" name="Equation" r:id="rId5" imgW="965160" imgH="380880" progId="Equation.3">
                  <p:embed/>
                </p:oleObj>
              </mc:Choice>
              <mc:Fallback>
                <p:oleObj name="Equation" r:id="rId5" imgW="96516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51300" y="1342800"/>
                        <a:ext cx="9652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7" name="Object 6"/>
          <p:cNvGraphicFramePr>
            <a:graphicFrameLocks noChangeAspect="1"/>
          </p:cNvGraphicFramePr>
          <p:nvPr>
            <p:extLst>
              <p:ext uri="{D42A27DB-BD31-4B8C-83A1-F6EECF244321}">
                <p14:modId xmlns:p14="http://schemas.microsoft.com/office/powerpoint/2010/main" val="2610945633"/>
              </p:ext>
            </p:extLst>
          </p:nvPr>
        </p:nvGraphicFramePr>
        <p:xfrm>
          <a:off x="1947600" y="2073275"/>
          <a:ext cx="5168900" cy="850900"/>
        </p:xfrm>
        <a:graphic>
          <a:graphicData uri="http://schemas.openxmlformats.org/presentationml/2006/ole">
            <mc:AlternateContent xmlns:mc="http://schemas.openxmlformats.org/markup-compatibility/2006">
              <mc:Choice xmlns:v="urn:schemas-microsoft-com:vml" Requires="v">
                <p:oleObj spid="_x0000_s139405" name="Equation" r:id="rId7" imgW="5168880" imgH="850680" progId="Equation.3">
                  <p:embed/>
                </p:oleObj>
              </mc:Choice>
              <mc:Fallback>
                <p:oleObj name="Equation" r:id="rId7" imgW="5168880" imgH="850680" progId="Equation.3">
                  <p:embed/>
                  <p:pic>
                    <p:nvPicPr>
                      <p:cNvPr id="0" name=""/>
                      <p:cNvPicPr>
                        <a:picLocks noChangeAspect="1" noChangeArrowheads="1"/>
                      </p:cNvPicPr>
                      <p:nvPr/>
                    </p:nvPicPr>
                    <p:blipFill>
                      <a:blip r:embed="rId8"/>
                      <a:srcRect/>
                      <a:stretch>
                        <a:fillRect/>
                      </a:stretch>
                    </p:blipFill>
                    <p:spPr bwMode="auto">
                      <a:xfrm>
                        <a:off x="1947600" y="2073275"/>
                        <a:ext cx="5168900" cy="850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8" name="Object 7"/>
          <p:cNvGraphicFramePr>
            <a:graphicFrameLocks noChangeAspect="1"/>
          </p:cNvGraphicFramePr>
          <p:nvPr>
            <p:extLst>
              <p:ext uri="{D42A27DB-BD31-4B8C-83A1-F6EECF244321}">
                <p14:modId xmlns:p14="http://schemas.microsoft.com/office/powerpoint/2010/main" val="834707200"/>
              </p:ext>
            </p:extLst>
          </p:nvPr>
        </p:nvGraphicFramePr>
        <p:xfrm>
          <a:off x="1762125" y="3068925"/>
          <a:ext cx="1943100" cy="279400"/>
        </p:xfrm>
        <a:graphic>
          <a:graphicData uri="http://schemas.openxmlformats.org/presentationml/2006/ole">
            <mc:AlternateContent xmlns:mc="http://schemas.openxmlformats.org/markup-compatibility/2006">
              <mc:Choice xmlns:v="urn:schemas-microsoft-com:vml" Requires="v">
                <p:oleObj spid="_x0000_s139406" name="Equation" r:id="rId9" imgW="1942920" imgH="279360" progId="Equation.3">
                  <p:embed/>
                </p:oleObj>
              </mc:Choice>
              <mc:Fallback>
                <p:oleObj name="Equation" r:id="rId9" imgW="1942920" imgH="27936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762125" y="3068925"/>
                        <a:ext cx="19431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0" name="Object 9"/>
          <p:cNvGraphicFramePr>
            <a:graphicFrameLocks noChangeAspect="1"/>
          </p:cNvGraphicFramePr>
          <p:nvPr>
            <p:extLst>
              <p:ext uri="{D42A27DB-BD31-4B8C-83A1-F6EECF244321}">
                <p14:modId xmlns:p14="http://schemas.microsoft.com/office/powerpoint/2010/main" val="3543594196"/>
              </p:ext>
            </p:extLst>
          </p:nvPr>
        </p:nvGraphicFramePr>
        <p:xfrm>
          <a:off x="2832100" y="3762000"/>
          <a:ext cx="3479800" cy="381000"/>
        </p:xfrm>
        <a:graphic>
          <a:graphicData uri="http://schemas.openxmlformats.org/presentationml/2006/ole">
            <mc:AlternateContent xmlns:mc="http://schemas.openxmlformats.org/markup-compatibility/2006">
              <mc:Choice xmlns:v="urn:schemas-microsoft-com:vml" Requires="v">
                <p:oleObj spid="_x0000_s139407" name="Equation" r:id="rId11" imgW="3479760" imgH="380880" progId="Equation.3">
                  <p:embed/>
                </p:oleObj>
              </mc:Choice>
              <mc:Fallback>
                <p:oleObj name="Equation" r:id="rId11" imgW="3479760" imgH="38088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832100" y="3762000"/>
                        <a:ext cx="34798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9" name="Rectangle 5"/>
          <p:cNvSpPr>
            <a:spLocks noChangeArrowheads="1"/>
          </p:cNvSpPr>
          <p:nvPr/>
        </p:nvSpPr>
        <p:spPr bwMode="auto">
          <a:xfrm>
            <a:off x="0" y="4355999"/>
            <a:ext cx="9144000" cy="1139925"/>
          </a:xfrm>
          <a:prstGeom prst="rect">
            <a:avLst/>
          </a:prstGeom>
          <a:solidFill>
            <a:schemeClr val="bg1"/>
          </a:solidFill>
          <a:ln>
            <a:noFill/>
          </a:ln>
          <a:effectLst>
            <a:innerShdw blurRad="76200">
              <a:schemeClr val="tx1"/>
            </a:innerShdw>
          </a:effectLst>
        </p:spPr>
        <p:txBody>
          <a:bodyPr/>
          <a:lstStyle/>
          <a:p>
            <a:pPr>
              <a:defRPr/>
            </a:pPr>
            <a:endParaRPr lang="en-GB"/>
          </a:p>
        </p:txBody>
      </p:sp>
      <p:graphicFrame>
        <p:nvGraphicFramePr>
          <p:cNvPr id="20" name="Object 19"/>
          <p:cNvGraphicFramePr>
            <a:graphicFrameLocks noChangeAspect="1"/>
          </p:cNvGraphicFramePr>
          <p:nvPr>
            <p:extLst>
              <p:ext uri="{D42A27DB-BD31-4B8C-83A1-F6EECF244321}">
                <p14:modId xmlns:p14="http://schemas.microsoft.com/office/powerpoint/2010/main" val="3324601817"/>
              </p:ext>
            </p:extLst>
          </p:nvPr>
        </p:nvGraphicFramePr>
        <p:xfrm>
          <a:off x="788988" y="4494213"/>
          <a:ext cx="7481887" cy="863600"/>
        </p:xfrm>
        <a:graphic>
          <a:graphicData uri="http://schemas.openxmlformats.org/presentationml/2006/ole">
            <mc:AlternateContent xmlns:mc="http://schemas.openxmlformats.org/markup-compatibility/2006">
              <mc:Choice xmlns:v="urn:schemas-microsoft-com:vml" Requires="v">
                <p:oleObj spid="_x0000_s139408" name="Equation" r:id="rId13" imgW="7480080" imgH="863280" progId="Equation.DSMT4">
                  <p:embed/>
                </p:oleObj>
              </mc:Choice>
              <mc:Fallback>
                <p:oleObj name="Equation" r:id="rId13" imgW="7480080" imgH="863280" progId="Equation.DSMT4">
                  <p:embed/>
                  <p:pic>
                    <p:nvPicPr>
                      <p:cNvPr id="0" name=""/>
                      <p:cNvPicPr>
                        <a:picLocks noChangeAspect="1" noChangeArrowheads="1"/>
                      </p:cNvPicPr>
                      <p:nvPr/>
                    </p:nvPicPr>
                    <p:blipFill>
                      <a:blip r:embed="rId14"/>
                      <a:srcRect/>
                      <a:stretch>
                        <a:fillRect/>
                      </a:stretch>
                    </p:blipFill>
                    <p:spPr bwMode="auto">
                      <a:xfrm>
                        <a:off x="788988" y="4494213"/>
                        <a:ext cx="7481887" cy="86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5"/>
          <p:cNvSpPr>
            <a:spLocks noChangeArrowheads="1"/>
          </p:cNvSpPr>
          <p:nvPr/>
        </p:nvSpPr>
        <p:spPr bwMode="auto">
          <a:xfrm>
            <a:off x="0" y="576000"/>
            <a:ext cx="9144000" cy="561600"/>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32" name="Rectangle 5"/>
          <p:cNvSpPr>
            <a:spLocks noChangeArrowheads="1"/>
          </p:cNvSpPr>
          <p:nvPr/>
        </p:nvSpPr>
        <p:spPr bwMode="auto">
          <a:xfrm>
            <a:off x="0" y="3646800"/>
            <a:ext cx="9144000" cy="6012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33" name="Rectangle 5"/>
          <p:cNvSpPr>
            <a:spLocks noChangeArrowheads="1"/>
          </p:cNvSpPr>
          <p:nvPr/>
        </p:nvSpPr>
        <p:spPr bwMode="auto">
          <a:xfrm>
            <a:off x="0" y="1954800"/>
            <a:ext cx="9144000" cy="15840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34" name="Rectangle 5"/>
          <p:cNvSpPr>
            <a:spLocks noChangeArrowheads="1"/>
          </p:cNvSpPr>
          <p:nvPr/>
        </p:nvSpPr>
        <p:spPr bwMode="auto">
          <a:xfrm>
            <a:off x="0" y="1245600"/>
            <a:ext cx="9144000" cy="601200"/>
          </a:xfrm>
          <a:prstGeom prst="rect">
            <a:avLst/>
          </a:prstGeom>
          <a:solidFill>
            <a:schemeClr val="bg1"/>
          </a:solidFill>
          <a:ln>
            <a:noFill/>
          </a:ln>
          <a:effectLst>
            <a:innerShdw blurRad="76200">
              <a:schemeClr val="tx1"/>
            </a:innerShdw>
          </a:effectLst>
        </p:spPr>
        <p:txBody>
          <a:bodyPr/>
          <a:lstStyle/>
          <a:p>
            <a:pPr>
              <a:defRPr/>
            </a:pPr>
            <a:endParaRPr lang="en-GB"/>
          </a:p>
        </p:txBody>
      </p:sp>
      <p:graphicFrame>
        <p:nvGraphicFramePr>
          <p:cNvPr id="35" name="Object 4"/>
          <p:cNvGraphicFramePr>
            <a:graphicFrameLocks noChangeAspect="1"/>
          </p:cNvGraphicFramePr>
          <p:nvPr>
            <p:extLst>
              <p:ext uri="{D42A27DB-BD31-4B8C-83A1-F6EECF244321}">
                <p14:modId xmlns:p14="http://schemas.microsoft.com/office/powerpoint/2010/main" val="2753839961"/>
              </p:ext>
            </p:extLst>
          </p:nvPr>
        </p:nvGraphicFramePr>
        <p:xfrm>
          <a:off x="1955800" y="676800"/>
          <a:ext cx="5232400" cy="381000"/>
        </p:xfrm>
        <a:graphic>
          <a:graphicData uri="http://schemas.openxmlformats.org/presentationml/2006/ole">
            <mc:AlternateContent xmlns:mc="http://schemas.openxmlformats.org/markup-compatibility/2006">
              <mc:Choice xmlns:v="urn:schemas-microsoft-com:vml" Requires="v">
                <p:oleObj spid="_x0000_s151686" name="Equation" r:id="rId3" imgW="5232240" imgH="380880" progId="Equation.3">
                  <p:embed/>
                </p:oleObj>
              </mc:Choice>
              <mc:Fallback>
                <p:oleObj name="Equation" r:id="rId3" imgW="523224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55800" y="676800"/>
                        <a:ext cx="52324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6" name="Object 5"/>
          <p:cNvGraphicFramePr>
            <a:graphicFrameLocks noChangeAspect="1"/>
          </p:cNvGraphicFramePr>
          <p:nvPr>
            <p:extLst>
              <p:ext uri="{D42A27DB-BD31-4B8C-83A1-F6EECF244321}">
                <p14:modId xmlns:p14="http://schemas.microsoft.com/office/powerpoint/2010/main" val="1885225678"/>
              </p:ext>
            </p:extLst>
          </p:nvPr>
        </p:nvGraphicFramePr>
        <p:xfrm>
          <a:off x="4051300" y="1342800"/>
          <a:ext cx="965200" cy="381000"/>
        </p:xfrm>
        <a:graphic>
          <a:graphicData uri="http://schemas.openxmlformats.org/presentationml/2006/ole">
            <mc:AlternateContent xmlns:mc="http://schemas.openxmlformats.org/markup-compatibility/2006">
              <mc:Choice xmlns:v="urn:schemas-microsoft-com:vml" Requires="v">
                <p:oleObj spid="_x0000_s151687" name="Equation" r:id="rId5" imgW="965160" imgH="380880" progId="Equation.3">
                  <p:embed/>
                </p:oleObj>
              </mc:Choice>
              <mc:Fallback>
                <p:oleObj name="Equation" r:id="rId5" imgW="96516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51300" y="1342800"/>
                        <a:ext cx="9652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7" name="Object 6"/>
          <p:cNvGraphicFramePr>
            <a:graphicFrameLocks noChangeAspect="1"/>
          </p:cNvGraphicFramePr>
          <p:nvPr>
            <p:extLst>
              <p:ext uri="{D42A27DB-BD31-4B8C-83A1-F6EECF244321}">
                <p14:modId xmlns:p14="http://schemas.microsoft.com/office/powerpoint/2010/main" val="126809742"/>
              </p:ext>
            </p:extLst>
          </p:nvPr>
        </p:nvGraphicFramePr>
        <p:xfrm>
          <a:off x="1947600" y="2073275"/>
          <a:ext cx="5168900" cy="850900"/>
        </p:xfrm>
        <a:graphic>
          <a:graphicData uri="http://schemas.openxmlformats.org/presentationml/2006/ole">
            <mc:AlternateContent xmlns:mc="http://schemas.openxmlformats.org/markup-compatibility/2006">
              <mc:Choice xmlns:v="urn:schemas-microsoft-com:vml" Requires="v">
                <p:oleObj spid="_x0000_s151688" name="Equation" r:id="rId7" imgW="5168880" imgH="850680" progId="Equation.3">
                  <p:embed/>
                </p:oleObj>
              </mc:Choice>
              <mc:Fallback>
                <p:oleObj name="Equation" r:id="rId7" imgW="5168880" imgH="850680" progId="Equation.3">
                  <p:embed/>
                  <p:pic>
                    <p:nvPicPr>
                      <p:cNvPr id="0" name=""/>
                      <p:cNvPicPr>
                        <a:picLocks noChangeAspect="1" noChangeArrowheads="1"/>
                      </p:cNvPicPr>
                      <p:nvPr/>
                    </p:nvPicPr>
                    <p:blipFill>
                      <a:blip r:embed="rId8"/>
                      <a:srcRect/>
                      <a:stretch>
                        <a:fillRect/>
                      </a:stretch>
                    </p:blipFill>
                    <p:spPr bwMode="auto">
                      <a:xfrm>
                        <a:off x="1947600" y="2073275"/>
                        <a:ext cx="5168900" cy="850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8" name="Object 7"/>
          <p:cNvGraphicFramePr>
            <a:graphicFrameLocks noChangeAspect="1"/>
          </p:cNvGraphicFramePr>
          <p:nvPr>
            <p:extLst>
              <p:ext uri="{D42A27DB-BD31-4B8C-83A1-F6EECF244321}">
                <p14:modId xmlns:p14="http://schemas.microsoft.com/office/powerpoint/2010/main" val="1851089577"/>
              </p:ext>
            </p:extLst>
          </p:nvPr>
        </p:nvGraphicFramePr>
        <p:xfrm>
          <a:off x="1762125" y="3068925"/>
          <a:ext cx="1943100" cy="279400"/>
        </p:xfrm>
        <a:graphic>
          <a:graphicData uri="http://schemas.openxmlformats.org/presentationml/2006/ole">
            <mc:AlternateContent xmlns:mc="http://schemas.openxmlformats.org/markup-compatibility/2006">
              <mc:Choice xmlns:v="urn:schemas-microsoft-com:vml" Requires="v">
                <p:oleObj spid="_x0000_s151689" name="Equation" r:id="rId9" imgW="1942920" imgH="279360" progId="Equation.3">
                  <p:embed/>
                </p:oleObj>
              </mc:Choice>
              <mc:Fallback>
                <p:oleObj name="Equation" r:id="rId9" imgW="1942920" imgH="27936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762125" y="3068925"/>
                        <a:ext cx="19431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0" name="Object 9"/>
          <p:cNvGraphicFramePr>
            <a:graphicFrameLocks noChangeAspect="1"/>
          </p:cNvGraphicFramePr>
          <p:nvPr>
            <p:extLst>
              <p:ext uri="{D42A27DB-BD31-4B8C-83A1-F6EECF244321}">
                <p14:modId xmlns:p14="http://schemas.microsoft.com/office/powerpoint/2010/main" val="1311686924"/>
              </p:ext>
            </p:extLst>
          </p:nvPr>
        </p:nvGraphicFramePr>
        <p:xfrm>
          <a:off x="2832100" y="3762000"/>
          <a:ext cx="3479800" cy="381000"/>
        </p:xfrm>
        <a:graphic>
          <a:graphicData uri="http://schemas.openxmlformats.org/presentationml/2006/ole">
            <mc:AlternateContent xmlns:mc="http://schemas.openxmlformats.org/markup-compatibility/2006">
              <mc:Choice xmlns:v="urn:schemas-microsoft-com:vml" Requires="v">
                <p:oleObj spid="_x0000_s151690" name="Equation" r:id="rId11" imgW="3479760" imgH="380880" progId="Equation.3">
                  <p:embed/>
                </p:oleObj>
              </mc:Choice>
              <mc:Fallback>
                <p:oleObj name="Equation" r:id="rId11" imgW="3479760" imgH="38088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832100" y="3762000"/>
                        <a:ext cx="34798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1562" name="Text Box 10"/>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16</a:t>
            </a:r>
          </a:p>
        </p:txBody>
      </p:sp>
      <p:sp>
        <p:nvSpPr>
          <p:cNvPr id="151564" name="Text Box 1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denominator of the test statistic is </a:t>
            </a:r>
            <a:r>
              <a:rPr lang="en-GB" sz="1500" b="1" i="1"/>
              <a:t>RSS</a:t>
            </a:r>
            <a:r>
              <a:rPr lang="en-GB" sz="1500" b="1"/>
              <a:t> after making the improvement (that is, </a:t>
            </a:r>
            <a:r>
              <a:rPr lang="en-GB" sz="1500" b="1" i="1"/>
              <a:t>RSS</a:t>
            </a:r>
            <a:r>
              <a:rPr lang="en-GB" sz="1500" b="1"/>
              <a:t> for the unrestricted model), divided by </a:t>
            </a:r>
            <a:r>
              <a:rPr lang="en-GB" sz="1500" b="1" i="1"/>
              <a:t>n</a:t>
            </a:r>
            <a:r>
              <a:rPr lang="en-GB" sz="1500" b="1"/>
              <a:t> </a:t>
            </a:r>
            <a:r>
              <a:rPr lang="en-GB" sz="1500" b="1">
                <a:cs typeface="Arial" charset="0"/>
              </a:rPr>
              <a:t>–</a:t>
            </a:r>
            <a:r>
              <a:rPr lang="en-GB" sz="1500" b="1"/>
              <a:t> </a:t>
            </a:r>
            <a:r>
              <a:rPr lang="en-GB" sz="1500" b="1" i="1"/>
              <a:t>k</a:t>
            </a:r>
            <a:r>
              <a:rPr lang="en-GB" sz="1500" b="1"/>
              <a:t>, the number of degrees of freedom remaining.  </a:t>
            </a:r>
            <a:r>
              <a:rPr lang="en-GB" sz="1500" b="1" i="1"/>
              <a:t>k</a:t>
            </a:r>
            <a:r>
              <a:rPr lang="en-GB" sz="1500" b="1"/>
              <a:t> is the number of parameters in the unrestricted model.</a:t>
            </a:r>
            <a:endParaRPr lang="en-GB" sz="1500" b="1">
              <a:latin typeface="Times New Roman" pitchFamily="18" charset="0"/>
            </a:endParaRP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i="1" dirty="0"/>
              <a:t>F</a:t>
            </a:r>
            <a:r>
              <a:rPr lang="en-GB" sz="1800" b="1" dirty="0"/>
              <a:t> TEST OF A LINEAR RESTRICTION</a:t>
            </a:r>
            <a:endParaRPr lang="en-GB" sz="1600" dirty="0">
              <a:latin typeface="Times New Roman" pitchFamily="18" charset="0"/>
            </a:endParaRPr>
          </a:p>
        </p:txBody>
      </p:sp>
      <p:sp>
        <p:nvSpPr>
          <p:cNvPr id="19" name="Rectangle 5"/>
          <p:cNvSpPr>
            <a:spLocks noChangeArrowheads="1"/>
          </p:cNvSpPr>
          <p:nvPr/>
        </p:nvSpPr>
        <p:spPr bwMode="auto">
          <a:xfrm>
            <a:off x="0" y="4355999"/>
            <a:ext cx="9144000" cy="1139925"/>
          </a:xfrm>
          <a:prstGeom prst="rect">
            <a:avLst/>
          </a:prstGeom>
          <a:solidFill>
            <a:schemeClr val="bg1"/>
          </a:solidFill>
          <a:ln>
            <a:noFill/>
          </a:ln>
          <a:effectLst>
            <a:innerShdw blurRad="76200">
              <a:schemeClr val="tx1"/>
            </a:innerShdw>
          </a:effectLst>
        </p:spPr>
        <p:txBody>
          <a:bodyPr/>
          <a:lstStyle/>
          <a:p>
            <a:pPr>
              <a:defRPr/>
            </a:pPr>
            <a:endParaRPr lang="en-GB"/>
          </a:p>
        </p:txBody>
      </p:sp>
      <p:graphicFrame>
        <p:nvGraphicFramePr>
          <p:cNvPr id="20" name="Object 19"/>
          <p:cNvGraphicFramePr>
            <a:graphicFrameLocks noChangeAspect="1"/>
          </p:cNvGraphicFramePr>
          <p:nvPr>
            <p:extLst>
              <p:ext uri="{D42A27DB-BD31-4B8C-83A1-F6EECF244321}">
                <p14:modId xmlns:p14="http://schemas.microsoft.com/office/powerpoint/2010/main" val="3324601817"/>
              </p:ext>
            </p:extLst>
          </p:nvPr>
        </p:nvGraphicFramePr>
        <p:xfrm>
          <a:off x="788988" y="4494213"/>
          <a:ext cx="7481887" cy="863600"/>
        </p:xfrm>
        <a:graphic>
          <a:graphicData uri="http://schemas.openxmlformats.org/presentationml/2006/ole">
            <mc:AlternateContent xmlns:mc="http://schemas.openxmlformats.org/markup-compatibility/2006">
              <mc:Choice xmlns:v="urn:schemas-microsoft-com:vml" Requires="v">
                <p:oleObj spid="_x0000_s151691" name="Equation" r:id="rId13" imgW="7480080" imgH="863280" progId="Equation.DSMT4">
                  <p:embed/>
                </p:oleObj>
              </mc:Choice>
              <mc:Fallback>
                <p:oleObj name="Equation" r:id="rId13" imgW="7480080" imgH="863280" progId="Equation.DSMT4">
                  <p:embed/>
                  <p:pic>
                    <p:nvPicPr>
                      <p:cNvPr id="0" name=""/>
                      <p:cNvPicPr>
                        <a:picLocks noChangeAspect="1" noChangeArrowheads="1"/>
                      </p:cNvPicPr>
                      <p:nvPr/>
                    </p:nvPicPr>
                    <p:blipFill>
                      <a:blip r:embed="rId14"/>
                      <a:srcRect/>
                      <a:stretch>
                        <a:fillRect/>
                      </a:stretch>
                    </p:blipFill>
                    <p:spPr bwMode="auto">
                      <a:xfrm>
                        <a:off x="788988" y="4494213"/>
                        <a:ext cx="7481887" cy="86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5"/>
          <p:cNvSpPr>
            <a:spLocks noChangeArrowheads="1"/>
          </p:cNvSpPr>
          <p:nvPr/>
        </p:nvSpPr>
        <p:spPr bwMode="auto">
          <a:xfrm>
            <a:off x="0" y="576000"/>
            <a:ext cx="9144000" cy="561600"/>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21" name="Rectangle 5"/>
          <p:cNvSpPr>
            <a:spLocks noChangeArrowheads="1"/>
          </p:cNvSpPr>
          <p:nvPr/>
        </p:nvSpPr>
        <p:spPr bwMode="auto">
          <a:xfrm>
            <a:off x="0" y="4355999"/>
            <a:ext cx="9144000" cy="1139925"/>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0" name="Rectangle 5"/>
          <p:cNvSpPr>
            <a:spLocks noChangeArrowheads="1"/>
          </p:cNvSpPr>
          <p:nvPr/>
        </p:nvSpPr>
        <p:spPr bwMode="auto">
          <a:xfrm>
            <a:off x="0" y="3646800"/>
            <a:ext cx="9144000" cy="6012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19" name="Rectangle 5"/>
          <p:cNvSpPr>
            <a:spLocks noChangeArrowheads="1"/>
          </p:cNvSpPr>
          <p:nvPr/>
        </p:nvSpPr>
        <p:spPr bwMode="auto">
          <a:xfrm>
            <a:off x="0" y="1954800"/>
            <a:ext cx="9144000" cy="15840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18" name="Rectangle 5"/>
          <p:cNvSpPr>
            <a:spLocks noChangeArrowheads="1"/>
          </p:cNvSpPr>
          <p:nvPr/>
        </p:nvSpPr>
        <p:spPr bwMode="auto">
          <a:xfrm>
            <a:off x="0" y="1245600"/>
            <a:ext cx="9144000" cy="6012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graphicFrame>
        <p:nvGraphicFramePr>
          <p:cNvPr id="152580" name="Object 4"/>
          <p:cNvGraphicFramePr>
            <a:graphicFrameLocks noChangeAspect="1"/>
          </p:cNvGraphicFramePr>
          <p:nvPr>
            <p:extLst>
              <p:ext uri="{D42A27DB-BD31-4B8C-83A1-F6EECF244321}">
                <p14:modId xmlns:p14="http://schemas.microsoft.com/office/powerpoint/2010/main" val="3719216697"/>
              </p:ext>
            </p:extLst>
          </p:nvPr>
        </p:nvGraphicFramePr>
        <p:xfrm>
          <a:off x="1955800" y="676800"/>
          <a:ext cx="5232400" cy="381000"/>
        </p:xfrm>
        <a:graphic>
          <a:graphicData uri="http://schemas.openxmlformats.org/presentationml/2006/ole">
            <mc:AlternateContent xmlns:mc="http://schemas.openxmlformats.org/markup-compatibility/2006">
              <mc:Choice xmlns:v="urn:schemas-microsoft-com:vml" Requires="v">
                <p:oleObj spid="_x0000_s152725" name="Equation" r:id="rId3" imgW="5232240" imgH="380880" progId="Equation.3">
                  <p:embed/>
                </p:oleObj>
              </mc:Choice>
              <mc:Fallback>
                <p:oleObj name="Equation" r:id="rId3" imgW="5232240" imgH="380880" progId="Equation.3">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55800" y="676800"/>
                        <a:ext cx="52324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52581" name="Object 5"/>
          <p:cNvGraphicFramePr>
            <a:graphicFrameLocks noChangeAspect="1"/>
          </p:cNvGraphicFramePr>
          <p:nvPr>
            <p:extLst>
              <p:ext uri="{D42A27DB-BD31-4B8C-83A1-F6EECF244321}">
                <p14:modId xmlns:p14="http://schemas.microsoft.com/office/powerpoint/2010/main" val="1498100505"/>
              </p:ext>
            </p:extLst>
          </p:nvPr>
        </p:nvGraphicFramePr>
        <p:xfrm>
          <a:off x="4051300" y="1342800"/>
          <a:ext cx="965200" cy="381000"/>
        </p:xfrm>
        <a:graphic>
          <a:graphicData uri="http://schemas.openxmlformats.org/presentationml/2006/ole">
            <mc:AlternateContent xmlns:mc="http://schemas.openxmlformats.org/markup-compatibility/2006">
              <mc:Choice xmlns:v="urn:schemas-microsoft-com:vml" Requires="v">
                <p:oleObj spid="_x0000_s152726" name="Equation" r:id="rId5" imgW="965160" imgH="380880" progId="Equation.3">
                  <p:embed/>
                </p:oleObj>
              </mc:Choice>
              <mc:Fallback>
                <p:oleObj name="Equation" r:id="rId5" imgW="965160" imgH="380880" progId="Equation.3">
                  <p:embed/>
                  <p:pic>
                    <p:nvPicPr>
                      <p:cNvPr id="0" name="Object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51300" y="1342800"/>
                        <a:ext cx="9652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52582" name="Object 6"/>
          <p:cNvGraphicFramePr>
            <a:graphicFrameLocks noChangeAspect="1"/>
          </p:cNvGraphicFramePr>
          <p:nvPr>
            <p:extLst>
              <p:ext uri="{D42A27DB-BD31-4B8C-83A1-F6EECF244321}">
                <p14:modId xmlns:p14="http://schemas.microsoft.com/office/powerpoint/2010/main" val="2956191018"/>
              </p:ext>
            </p:extLst>
          </p:nvPr>
        </p:nvGraphicFramePr>
        <p:xfrm>
          <a:off x="1947600" y="2073275"/>
          <a:ext cx="5168900" cy="850900"/>
        </p:xfrm>
        <a:graphic>
          <a:graphicData uri="http://schemas.openxmlformats.org/presentationml/2006/ole">
            <mc:AlternateContent xmlns:mc="http://schemas.openxmlformats.org/markup-compatibility/2006">
              <mc:Choice xmlns:v="urn:schemas-microsoft-com:vml" Requires="v">
                <p:oleObj spid="_x0000_s152727" name="Equation" r:id="rId7" imgW="5168880" imgH="850680" progId="Equation.3">
                  <p:embed/>
                </p:oleObj>
              </mc:Choice>
              <mc:Fallback>
                <p:oleObj name="Equation" r:id="rId7" imgW="5168880" imgH="850680" progId="Equation.3">
                  <p:embed/>
                  <p:pic>
                    <p:nvPicPr>
                      <p:cNvPr id="0" name="Object 6"/>
                      <p:cNvPicPr>
                        <a:picLocks noChangeAspect="1" noChangeArrowheads="1"/>
                      </p:cNvPicPr>
                      <p:nvPr/>
                    </p:nvPicPr>
                    <p:blipFill>
                      <a:blip r:embed="rId8"/>
                      <a:srcRect/>
                      <a:stretch>
                        <a:fillRect/>
                      </a:stretch>
                    </p:blipFill>
                    <p:spPr bwMode="auto">
                      <a:xfrm>
                        <a:off x="1947600" y="2073275"/>
                        <a:ext cx="5168900" cy="850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52583" name="Object 7"/>
          <p:cNvGraphicFramePr>
            <a:graphicFrameLocks noChangeAspect="1"/>
          </p:cNvGraphicFramePr>
          <p:nvPr>
            <p:extLst>
              <p:ext uri="{D42A27DB-BD31-4B8C-83A1-F6EECF244321}">
                <p14:modId xmlns:p14="http://schemas.microsoft.com/office/powerpoint/2010/main" val="226159185"/>
              </p:ext>
            </p:extLst>
          </p:nvPr>
        </p:nvGraphicFramePr>
        <p:xfrm>
          <a:off x="1762125" y="3068925"/>
          <a:ext cx="1943100" cy="279400"/>
        </p:xfrm>
        <a:graphic>
          <a:graphicData uri="http://schemas.openxmlformats.org/presentationml/2006/ole">
            <mc:AlternateContent xmlns:mc="http://schemas.openxmlformats.org/markup-compatibility/2006">
              <mc:Choice xmlns:v="urn:schemas-microsoft-com:vml" Requires="v">
                <p:oleObj spid="_x0000_s152728" name="Equation" r:id="rId9" imgW="1942920" imgH="279360" progId="Equation.3">
                  <p:embed/>
                </p:oleObj>
              </mc:Choice>
              <mc:Fallback>
                <p:oleObj name="Equation" r:id="rId9" imgW="1942920" imgH="279360" progId="Equation.3">
                  <p:embed/>
                  <p:pic>
                    <p:nvPicPr>
                      <p:cNvPr id="0" name="Object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762125" y="3068925"/>
                        <a:ext cx="19431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52585" name="Object 9"/>
          <p:cNvGraphicFramePr>
            <a:graphicFrameLocks noChangeAspect="1"/>
          </p:cNvGraphicFramePr>
          <p:nvPr>
            <p:extLst>
              <p:ext uri="{D42A27DB-BD31-4B8C-83A1-F6EECF244321}">
                <p14:modId xmlns:p14="http://schemas.microsoft.com/office/powerpoint/2010/main" val="3193759101"/>
              </p:ext>
            </p:extLst>
          </p:nvPr>
        </p:nvGraphicFramePr>
        <p:xfrm>
          <a:off x="2832100" y="3762000"/>
          <a:ext cx="3479800" cy="381000"/>
        </p:xfrm>
        <a:graphic>
          <a:graphicData uri="http://schemas.openxmlformats.org/presentationml/2006/ole">
            <mc:AlternateContent xmlns:mc="http://schemas.openxmlformats.org/markup-compatibility/2006">
              <mc:Choice xmlns:v="urn:schemas-microsoft-com:vml" Requires="v">
                <p:oleObj spid="_x0000_s152729" name="Equation" r:id="rId11" imgW="3479760" imgH="380880" progId="Equation.3">
                  <p:embed/>
                </p:oleObj>
              </mc:Choice>
              <mc:Fallback>
                <p:oleObj name="Equation" r:id="rId11" imgW="3479760" imgH="380880" progId="Equation.3">
                  <p:embed/>
                  <p:pic>
                    <p:nvPicPr>
                      <p:cNvPr id="0" name="Object 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832100" y="3762000"/>
                        <a:ext cx="34798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52586" name="Text Box 10"/>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17</a:t>
            </a:r>
          </a:p>
        </p:txBody>
      </p:sp>
      <p:sp>
        <p:nvSpPr>
          <p:cNvPr id="152588" name="Text Box 1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The </a:t>
            </a:r>
            <a:r>
              <a:rPr lang="en-GB" sz="1500" b="1" i="1" dirty="0"/>
              <a:t>F</a:t>
            </a:r>
            <a:r>
              <a:rPr lang="en-GB" sz="1500" b="1" dirty="0"/>
              <a:t> statistic is </a:t>
            </a:r>
            <a:r>
              <a:rPr lang="en-GB" sz="1500" b="1" dirty="0" smtClean="0"/>
              <a:t>2.18.  The critical value of </a:t>
            </a:r>
            <a:r>
              <a:rPr lang="en-GB" sz="1500" b="1" i="1" dirty="0" smtClean="0"/>
              <a:t>F</a:t>
            </a:r>
            <a:r>
              <a:rPr lang="en-GB" sz="1500" b="1" dirty="0" smtClean="0"/>
              <a:t>(1,500)</a:t>
            </a:r>
            <a:r>
              <a:rPr lang="en-GB" sz="1500" b="1" i="1" dirty="0" smtClean="0"/>
              <a:t> </a:t>
            </a:r>
            <a:r>
              <a:rPr lang="en-GB" sz="1500" b="1" dirty="0" smtClean="0"/>
              <a:t>at the 5% level is 3.86.  That for </a:t>
            </a:r>
            <a:r>
              <a:rPr lang="en-GB" sz="1500" b="1" i="1" dirty="0" smtClean="0"/>
              <a:t>F</a:t>
            </a:r>
            <a:r>
              <a:rPr lang="en-GB" sz="1500" b="1" dirty="0" smtClean="0"/>
              <a:t>(1,496) must be very close, </a:t>
            </a:r>
            <a:r>
              <a:rPr lang="en-GB" sz="1500" b="1" dirty="0"/>
              <a:t>so we do not reject </a:t>
            </a:r>
            <a:r>
              <a:rPr lang="en-GB" sz="1500" b="1" i="1" dirty="0"/>
              <a:t>H</a:t>
            </a:r>
            <a:r>
              <a:rPr lang="en-GB" sz="1500" b="1" baseline="-25000" dirty="0"/>
              <a:t>0</a:t>
            </a:r>
            <a:r>
              <a:rPr lang="en-GB" sz="1500" b="1" dirty="0"/>
              <a:t>.  The restriction appears to be valid.  At least, it is not rejected by the data.</a:t>
            </a:r>
            <a:endParaRPr lang="en-GB" sz="1500" b="1" dirty="0">
              <a:latin typeface="Times New Roman" pitchFamily="18" charset="0"/>
            </a:endParaRP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i="1" dirty="0"/>
              <a:t>F</a:t>
            </a:r>
            <a:r>
              <a:rPr lang="en-GB" sz="1800" b="1" dirty="0"/>
              <a:t> TEST OF A LINEAR RESTRICTION</a:t>
            </a:r>
            <a:endParaRPr lang="en-GB" sz="1600" dirty="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3146078989"/>
              </p:ext>
            </p:extLst>
          </p:nvPr>
        </p:nvGraphicFramePr>
        <p:xfrm>
          <a:off x="788988" y="4494213"/>
          <a:ext cx="7481887" cy="863600"/>
        </p:xfrm>
        <a:graphic>
          <a:graphicData uri="http://schemas.openxmlformats.org/presentationml/2006/ole">
            <mc:AlternateContent xmlns:mc="http://schemas.openxmlformats.org/markup-compatibility/2006">
              <mc:Choice xmlns:v="urn:schemas-microsoft-com:vml" Requires="v">
                <p:oleObj spid="_x0000_s152730" name="Equation" r:id="rId13" imgW="7480080" imgH="863280" progId="Equation.DSMT4">
                  <p:embed/>
                </p:oleObj>
              </mc:Choice>
              <mc:Fallback>
                <p:oleObj name="Equation" r:id="rId13" imgW="7480080" imgH="863280" progId="Equation.DSMT4">
                  <p:embed/>
                  <p:pic>
                    <p:nvPicPr>
                      <p:cNvPr id="0" name="Object 8"/>
                      <p:cNvPicPr>
                        <a:picLocks noChangeAspect="1" noChangeArrowheads="1"/>
                      </p:cNvPicPr>
                      <p:nvPr/>
                    </p:nvPicPr>
                    <p:blipFill>
                      <a:blip r:embed="rId14"/>
                      <a:srcRect/>
                      <a:stretch>
                        <a:fillRect/>
                      </a:stretch>
                    </p:blipFill>
                    <p:spPr bwMode="auto">
                      <a:xfrm>
                        <a:off x="788988" y="4494213"/>
                        <a:ext cx="7481887" cy="86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1758" name="Text Box 14"/>
          <p:cNvSpPr txBox="1">
            <a:spLocks noChangeArrowheads="1"/>
          </p:cNvSpPr>
          <p:nvPr/>
        </p:nvSpPr>
        <p:spPr bwMode="auto">
          <a:xfrm>
            <a:off x="1508125" y="709613"/>
            <a:ext cx="6043613" cy="5095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120000"/>
              </a:lnSpc>
              <a:spcBef>
                <a:spcPct val="50000"/>
              </a:spcBef>
            </a:pPr>
            <a:endParaRPr lang="en-GB" sz="1200" b="1" dirty="0">
              <a:solidFill>
                <a:schemeClr val="bg1"/>
              </a:solidFill>
            </a:endParaRPr>
          </a:p>
          <a:p>
            <a:pPr>
              <a:lnSpc>
                <a:spcPct val="120000"/>
              </a:lnSpc>
            </a:pPr>
            <a:r>
              <a:rPr lang="en-GB" b="1" dirty="0">
                <a:solidFill>
                  <a:schemeClr val="bg1"/>
                </a:solidFill>
              </a:rPr>
              <a:t>Copyright Christopher Dougherty </a:t>
            </a:r>
            <a:r>
              <a:rPr lang="en-GB" b="1" dirty="0" smtClean="0">
                <a:solidFill>
                  <a:schemeClr val="bg1"/>
                </a:solidFill>
              </a:rPr>
              <a:t>2016.</a:t>
            </a:r>
            <a:r>
              <a:rPr lang="en-GB" sz="1200" b="1" dirty="0" smtClean="0">
                <a:solidFill>
                  <a:schemeClr val="bg1"/>
                </a:solidFill>
              </a:rPr>
              <a:t> </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These slideshows may be downloaded by anyone, anywhere for personal use.</a:t>
            </a:r>
          </a:p>
          <a:p>
            <a:pPr>
              <a:lnSpc>
                <a:spcPct val="120000"/>
              </a:lnSpc>
            </a:pPr>
            <a:r>
              <a:rPr lang="en-GB" sz="1200" b="1" dirty="0">
                <a:solidFill>
                  <a:schemeClr val="bg1"/>
                </a:solidFill>
              </a:rPr>
              <a:t>Subject to respect for copyright and, where appropriate, attribution, they may be used as a resource for teaching an econometrics course.  There is no need to refer to the author.</a:t>
            </a:r>
          </a:p>
          <a:p>
            <a:pPr>
              <a:lnSpc>
                <a:spcPct val="120000"/>
              </a:lnSpc>
            </a:pPr>
            <a:endParaRPr lang="en-GB" sz="1200" b="1" dirty="0">
              <a:solidFill>
                <a:schemeClr val="bg1"/>
              </a:solidFill>
            </a:endParaRPr>
          </a:p>
          <a:p>
            <a:pPr>
              <a:lnSpc>
                <a:spcPct val="120000"/>
              </a:lnSpc>
            </a:pPr>
            <a:r>
              <a:rPr lang="en-GB" sz="1200" b="1" dirty="0">
                <a:solidFill>
                  <a:schemeClr val="bg1"/>
                </a:solidFill>
              </a:rPr>
              <a:t>The content of this slideshow comes from Section 6.5 of C. Dougherty, </a:t>
            </a:r>
            <a:r>
              <a:rPr lang="en-GB" sz="1200" b="1" i="1" dirty="0">
                <a:solidFill>
                  <a:schemeClr val="bg1"/>
                </a:solidFill>
              </a:rPr>
              <a:t>Introduction to Econometrics</a:t>
            </a:r>
            <a:r>
              <a:rPr lang="en-GB" sz="1200" b="1" dirty="0">
                <a:solidFill>
                  <a:schemeClr val="bg1"/>
                </a:solidFill>
              </a:rPr>
              <a:t>, </a:t>
            </a:r>
            <a:r>
              <a:rPr lang="en-GB" sz="1200" b="1" dirty="0" smtClean="0">
                <a:solidFill>
                  <a:schemeClr val="bg1"/>
                </a:solidFill>
              </a:rPr>
              <a:t>fifth </a:t>
            </a:r>
            <a:r>
              <a:rPr lang="en-GB" sz="1200" b="1" dirty="0">
                <a:solidFill>
                  <a:schemeClr val="bg1"/>
                </a:solidFill>
              </a:rPr>
              <a:t>edition </a:t>
            </a:r>
            <a:r>
              <a:rPr lang="en-GB" sz="1200" b="1" dirty="0" smtClean="0">
                <a:solidFill>
                  <a:schemeClr val="bg1"/>
                </a:solidFill>
              </a:rPr>
              <a:t>2016, </a:t>
            </a:r>
            <a:r>
              <a:rPr lang="en-GB" sz="1200" b="1" dirty="0">
                <a:solidFill>
                  <a:schemeClr val="bg1"/>
                </a:solidFill>
              </a:rPr>
              <a:t>Oxford University Press.</a:t>
            </a:r>
          </a:p>
          <a:p>
            <a:pPr>
              <a:lnSpc>
                <a:spcPct val="120000"/>
              </a:lnSpc>
            </a:pPr>
            <a:r>
              <a:rPr lang="en-GB" sz="1200" b="1" dirty="0">
                <a:solidFill>
                  <a:schemeClr val="bg1"/>
                </a:solidFill>
              </a:rPr>
              <a:t>Additional (free) resources for both students and instructors may be downloaded from the OUP Online Resource Centre</a:t>
            </a:r>
          </a:p>
          <a:p>
            <a:pPr>
              <a:lnSpc>
                <a:spcPct val="120000"/>
              </a:lnSpc>
            </a:pPr>
            <a:r>
              <a:rPr lang="en-GB" sz="1200" b="1">
                <a:solidFill>
                  <a:schemeClr val="bg1"/>
                </a:solidFill>
                <a:hlinkClick r:id="rId2"/>
              </a:rPr>
              <a:t>www.oxfordtextbooks.co.uk/orc/dougherty5e/</a:t>
            </a:r>
            <a:r>
              <a:rPr lang="en-GB" sz="1200" b="1" smtClean="0">
                <a:solidFill>
                  <a:schemeClr val="bg1"/>
                </a:solidFill>
              </a:rPr>
              <a:t>.</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Individuals studying econometrics on their own </a:t>
            </a:r>
            <a:r>
              <a:rPr lang="en-GB" sz="1200" b="1" dirty="0" smtClean="0">
                <a:solidFill>
                  <a:schemeClr val="bg1"/>
                </a:solidFill>
              </a:rPr>
              <a:t>who </a:t>
            </a:r>
            <a:r>
              <a:rPr lang="en-GB" sz="1200" b="1" dirty="0">
                <a:solidFill>
                  <a:schemeClr val="bg1"/>
                </a:solidFill>
              </a:rPr>
              <a:t>feel that they might benefit from participation in a formal course should consider the London School of Economics summer school course</a:t>
            </a:r>
          </a:p>
          <a:p>
            <a:pPr>
              <a:lnSpc>
                <a:spcPct val="120000"/>
              </a:lnSpc>
            </a:pPr>
            <a:r>
              <a:rPr lang="en-GB" sz="1200" b="1" dirty="0">
                <a:solidFill>
                  <a:schemeClr val="bg1"/>
                </a:solidFill>
              </a:rPr>
              <a:t>EC212 Introduction to Econometrics </a:t>
            </a:r>
            <a:r>
              <a:rPr lang="en-GB" sz="1200" b="1" dirty="0">
                <a:solidFill>
                  <a:schemeClr val="bg1"/>
                </a:solidFill>
                <a:hlinkClick r:id="rId3"/>
              </a:rPr>
              <a:t>http://www2.lse.ac.uk/study/summerSchools/summerSchool/Home.aspx</a:t>
            </a:r>
            <a:endParaRPr lang="en-GB" sz="1200" b="1" dirty="0">
              <a:solidFill>
                <a:schemeClr val="bg1"/>
              </a:solidFill>
            </a:endParaRPr>
          </a:p>
          <a:p>
            <a:pPr>
              <a:lnSpc>
                <a:spcPct val="120000"/>
              </a:lnSpc>
            </a:pPr>
            <a:r>
              <a:rPr lang="en-GB" sz="1200" b="1" dirty="0">
                <a:solidFill>
                  <a:schemeClr val="bg1"/>
                </a:solidFill>
              </a:rPr>
              <a:t>or the University of London International Programmes distance learning course</a:t>
            </a:r>
          </a:p>
          <a:p>
            <a:pPr>
              <a:lnSpc>
                <a:spcPct val="120000"/>
              </a:lnSpc>
            </a:pPr>
            <a:r>
              <a:rPr lang="en-GB" sz="1200" b="1" dirty="0" smtClean="0">
                <a:solidFill>
                  <a:schemeClr val="bg1"/>
                </a:solidFill>
              </a:rPr>
              <a:t>EC2020 </a:t>
            </a:r>
            <a:r>
              <a:rPr lang="en-GB" sz="1200" b="1" dirty="0">
                <a:solidFill>
                  <a:schemeClr val="bg1"/>
                </a:solidFill>
              </a:rPr>
              <a:t>Elements of Econometrics</a:t>
            </a:r>
          </a:p>
          <a:p>
            <a:pPr>
              <a:lnSpc>
                <a:spcPct val="120000"/>
              </a:lnSpc>
            </a:pPr>
            <a:r>
              <a:rPr lang="en-GB" sz="1200" b="1" dirty="0">
                <a:solidFill>
                  <a:schemeClr val="bg1"/>
                </a:solidFill>
                <a:hlinkClick r:id="rId4"/>
              </a:rPr>
              <a:t>www.londoninternational.ac.uk/lse</a:t>
            </a:r>
            <a:r>
              <a:rPr lang="en-GB" sz="1200" b="1" dirty="0">
                <a:solidFill>
                  <a:schemeClr val="bg1"/>
                </a:solidFill>
              </a:rPr>
              <a:t>.</a:t>
            </a:r>
            <a:r>
              <a:rPr lang="en-US" sz="1200" dirty="0">
                <a:solidFill>
                  <a:schemeClr val="bg1"/>
                </a:solidFill>
              </a:rPr>
              <a:t> </a:t>
            </a:r>
            <a:endParaRPr lang="en-GB" sz="1200" dirty="0">
              <a:solidFill>
                <a:schemeClr val="bg1"/>
              </a:solidFill>
            </a:endParaRPr>
          </a:p>
        </p:txBody>
      </p:sp>
      <p:sp>
        <p:nvSpPr>
          <p:cNvPr id="31759" name="Text Box 15"/>
          <p:cNvSpPr txBox="1">
            <a:spLocks noChangeArrowheads="1"/>
          </p:cNvSpPr>
          <p:nvPr/>
        </p:nvSpPr>
        <p:spPr bwMode="auto">
          <a:xfrm>
            <a:off x="8201025" y="6553200"/>
            <a:ext cx="866775"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000" dirty="0" smtClean="0">
                <a:solidFill>
                  <a:srgbClr val="3366FF"/>
                </a:solidFill>
              </a:rPr>
              <a:t>2016.05.04</a:t>
            </a:r>
            <a:endParaRPr lang="en-US" sz="1000" dirty="0">
              <a:solidFill>
                <a:srgbClr val="3366FF"/>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419" name="Text Box 11"/>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a:t>
            </a:r>
          </a:p>
        </p:txBody>
      </p:sp>
      <p:sp>
        <p:nvSpPr>
          <p:cNvPr id="17421"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i="1" dirty="0"/>
              <a:t>F</a:t>
            </a:r>
            <a:r>
              <a:rPr lang="en-GB" sz="1800" b="1" dirty="0"/>
              <a:t> TEST OF A LINEAR RESTRICTION</a:t>
            </a:r>
            <a:endParaRPr lang="en-GB" sz="1600" dirty="0">
              <a:latin typeface="Times New Roman" pitchFamily="18" charset="0"/>
            </a:endParaRPr>
          </a:p>
        </p:txBody>
      </p:sp>
      <p:sp>
        <p:nvSpPr>
          <p:cNvPr id="17424" name="Text Box 1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In the last sequence it was argued that educational attainment might be related to cognitive ability and family background, with mother's and father's educational attainment </a:t>
            </a:r>
            <a:r>
              <a:rPr lang="en-GB" sz="1500" b="1" dirty="0" err="1"/>
              <a:t>proxying</a:t>
            </a:r>
            <a:r>
              <a:rPr lang="en-GB" sz="1500" b="1" dirty="0"/>
              <a:t> for the latter.</a:t>
            </a:r>
            <a:endParaRPr lang="en-GB" sz="1500" b="1" dirty="0">
              <a:latin typeface="Times New Roman" pitchFamily="18" charset="0"/>
            </a:endParaRPr>
          </a:p>
        </p:txBody>
      </p:sp>
      <p:sp>
        <p:nvSpPr>
          <p:cNvPr id="11" name="Rectangle 5"/>
          <p:cNvSpPr>
            <a:spLocks noChangeArrowheads="1"/>
          </p:cNvSpPr>
          <p:nvPr/>
        </p:nvSpPr>
        <p:spPr bwMode="auto">
          <a:xfrm>
            <a:off x="0" y="576000"/>
            <a:ext cx="9144000" cy="561600"/>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15" name="Object 4"/>
          <p:cNvGraphicFramePr>
            <a:graphicFrameLocks noChangeAspect="1"/>
          </p:cNvGraphicFramePr>
          <p:nvPr>
            <p:extLst>
              <p:ext uri="{D42A27DB-BD31-4B8C-83A1-F6EECF244321}">
                <p14:modId xmlns:p14="http://schemas.microsoft.com/office/powerpoint/2010/main" val="4165618874"/>
              </p:ext>
            </p:extLst>
          </p:nvPr>
        </p:nvGraphicFramePr>
        <p:xfrm>
          <a:off x="1955800" y="676800"/>
          <a:ext cx="5232400" cy="381000"/>
        </p:xfrm>
        <a:graphic>
          <a:graphicData uri="http://schemas.openxmlformats.org/presentationml/2006/ole">
            <mc:AlternateContent xmlns:mc="http://schemas.openxmlformats.org/markup-compatibility/2006">
              <mc:Choice xmlns:v="urn:schemas-microsoft-com:vml" Requires="v">
                <p:oleObj spid="_x0000_s17452" name="Equation" r:id="rId3" imgW="5232240" imgH="380880" progId="Equation.3">
                  <p:embed/>
                </p:oleObj>
              </mc:Choice>
              <mc:Fallback>
                <p:oleObj name="Equation" r:id="rId3" imgW="523224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55800" y="676800"/>
                        <a:ext cx="52324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48373"/>
            <a:ext cx="9144000" cy="36360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5" name="Rectangle 9"/>
          <p:cNvSpPr>
            <a:spLocks noChangeArrowheads="1"/>
          </p:cNvSpPr>
          <p:nvPr/>
        </p:nvSpPr>
        <p:spPr bwMode="auto">
          <a:xfrm>
            <a:off x="365125" y="637200"/>
            <a:ext cx="2203200"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1624" name="Rectangle 8"/>
          <p:cNvSpPr>
            <a:spLocks noChangeArrowheads="1"/>
          </p:cNvSpPr>
          <p:nvPr/>
        </p:nvSpPr>
        <p:spPr bwMode="auto">
          <a:xfrm>
            <a:off x="365125" y="3259125"/>
            <a:ext cx="4651200"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 name="Text Box 2"/>
          <p:cNvSpPr txBox="1">
            <a:spLocks noChangeArrowheads="1"/>
          </p:cNvSpPr>
          <p:nvPr/>
        </p:nvSpPr>
        <p:spPr bwMode="auto">
          <a:xfrm>
            <a:off x="301625" y="597600"/>
            <a:ext cx="8532813" cy="35267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400" b="1" dirty="0" smtClean="0">
                <a:latin typeface="Courier New" pitchFamily="49" charset="0"/>
              </a:rPr>
              <a:t>.</a:t>
            </a:r>
            <a:r>
              <a:rPr lang="en-GB" sz="1400" b="1" dirty="0" smtClean="0">
                <a:latin typeface="Courier New" pitchFamily="49" charset="0"/>
                <a:cs typeface="Courier New" pitchFamily="49" charset="0"/>
              </a:rPr>
              <a:t> </a:t>
            </a:r>
            <a:r>
              <a:rPr lang="en-GB" sz="1400" b="1" dirty="0" err="1">
                <a:latin typeface="Courier New" pitchFamily="49" charset="0"/>
                <a:cs typeface="Courier New" pitchFamily="49" charset="0"/>
              </a:rPr>
              <a:t>reg</a:t>
            </a:r>
            <a:r>
              <a:rPr lang="en-GB" sz="1400" b="1" dirty="0">
                <a:latin typeface="Courier New" pitchFamily="49" charset="0"/>
                <a:cs typeface="Courier New" pitchFamily="49" charset="0"/>
              </a:rPr>
              <a:t> S ASVABC SM SF</a:t>
            </a:r>
          </a:p>
          <a:p>
            <a:pPr>
              <a:spcBef>
                <a:spcPts val="600"/>
              </a:spcBef>
            </a:pPr>
            <a:r>
              <a:rPr lang="en-GB" sz="1400" b="1" dirty="0">
                <a:latin typeface="Courier New" pitchFamily="49" charset="0"/>
                <a:cs typeface="Courier New" pitchFamily="49" charset="0"/>
              </a:rPr>
              <a:t>----------------------------------------------------------------------------</a:t>
            </a:r>
          </a:p>
          <a:p>
            <a:r>
              <a:rPr lang="en-GB" sz="1400" b="1" dirty="0">
                <a:latin typeface="Courier New" pitchFamily="49" charset="0"/>
                <a:cs typeface="Courier New" pitchFamily="49" charset="0"/>
              </a:rPr>
              <a:t>    Source |       SS       </a:t>
            </a:r>
            <a:r>
              <a:rPr lang="en-GB" sz="1400" b="1" dirty="0" err="1">
                <a:latin typeface="Courier New" pitchFamily="49" charset="0"/>
                <a:cs typeface="Courier New" pitchFamily="49" charset="0"/>
              </a:rPr>
              <a:t>df</a:t>
            </a:r>
            <a:r>
              <a:rPr lang="en-GB" sz="1400" b="1" dirty="0">
                <a:latin typeface="Courier New" pitchFamily="49" charset="0"/>
                <a:cs typeface="Courier New" pitchFamily="49" charset="0"/>
              </a:rPr>
              <a:t>       MS              Number of </a:t>
            </a:r>
            <a:r>
              <a:rPr lang="en-GB" sz="1400" b="1" dirty="0" err="1">
                <a:latin typeface="Courier New" pitchFamily="49" charset="0"/>
                <a:cs typeface="Courier New" pitchFamily="49" charset="0"/>
              </a:rPr>
              <a:t>obs</a:t>
            </a:r>
            <a:r>
              <a:rPr lang="en-GB" sz="1400" b="1" dirty="0">
                <a:latin typeface="Courier New" pitchFamily="49" charset="0"/>
                <a:cs typeface="Courier New" pitchFamily="49" charset="0"/>
              </a:rPr>
              <a:t> =     500</a:t>
            </a:r>
          </a:p>
          <a:p>
            <a:r>
              <a:rPr lang="en-GB" sz="1400" b="1" dirty="0">
                <a:latin typeface="Courier New" pitchFamily="49" charset="0"/>
                <a:cs typeface="Courier New" pitchFamily="49" charset="0"/>
              </a:rPr>
              <a:t>-----------+------------------------------           F(  3,   496) =   81.06</a:t>
            </a:r>
          </a:p>
          <a:p>
            <a:r>
              <a:rPr lang="en-GB" sz="1400" b="1" dirty="0">
                <a:latin typeface="Courier New" pitchFamily="49" charset="0"/>
                <a:cs typeface="Courier New" pitchFamily="49" charset="0"/>
              </a:rPr>
              <a:t>     Model |   1235.0519     3  411.683966           </a:t>
            </a:r>
            <a:r>
              <a:rPr lang="en-GB" sz="1400" b="1" dirty="0" err="1">
                <a:latin typeface="Courier New" pitchFamily="49" charset="0"/>
                <a:cs typeface="Courier New" pitchFamily="49" charset="0"/>
              </a:rPr>
              <a:t>Prob</a:t>
            </a:r>
            <a:r>
              <a:rPr lang="en-GB" sz="1400" b="1" dirty="0">
                <a:latin typeface="Courier New" pitchFamily="49" charset="0"/>
                <a:cs typeface="Courier New" pitchFamily="49" charset="0"/>
              </a:rPr>
              <a:t> &gt; F      =  0.0000</a:t>
            </a:r>
          </a:p>
          <a:p>
            <a:r>
              <a:rPr lang="en-GB" sz="1400" b="1" dirty="0">
                <a:latin typeface="Courier New" pitchFamily="49" charset="0"/>
                <a:cs typeface="Courier New" pitchFamily="49" charset="0"/>
              </a:rPr>
              <a:t>  Residual |   2518.9701   496  5.07856875           R-squared     =  0.3290</a:t>
            </a:r>
          </a:p>
          <a:p>
            <a:r>
              <a:rPr lang="en-GB" sz="1400" b="1" dirty="0">
                <a:latin typeface="Courier New" pitchFamily="49" charset="0"/>
                <a:cs typeface="Courier New" pitchFamily="49" charset="0"/>
              </a:rPr>
              <a:t>-----------+------------------------------           </a:t>
            </a:r>
            <a:r>
              <a:rPr lang="en-GB" sz="1400" b="1" dirty="0" err="1">
                <a:latin typeface="Courier New" pitchFamily="49" charset="0"/>
                <a:cs typeface="Courier New" pitchFamily="49" charset="0"/>
              </a:rPr>
              <a:t>Adj</a:t>
            </a:r>
            <a:r>
              <a:rPr lang="en-GB" sz="1400" b="1" dirty="0">
                <a:latin typeface="Courier New" pitchFamily="49" charset="0"/>
                <a:cs typeface="Courier New" pitchFamily="49" charset="0"/>
              </a:rPr>
              <a:t> R-squared =  0.3249</a:t>
            </a:r>
          </a:p>
          <a:p>
            <a:r>
              <a:rPr lang="en-GB" sz="1400" b="1" dirty="0">
                <a:latin typeface="Courier New" pitchFamily="49" charset="0"/>
                <a:cs typeface="Courier New" pitchFamily="49" charset="0"/>
              </a:rPr>
              <a:t>     Total |    3754.022   499  7.52309018           Root MSE      =  2.2536</a:t>
            </a:r>
          </a:p>
          <a:p>
            <a:r>
              <a:rPr lang="en-GB" sz="1400" b="1" dirty="0">
                <a:latin typeface="Courier New" pitchFamily="49" charset="0"/>
                <a:cs typeface="Courier New" pitchFamily="49" charset="0"/>
              </a:rPr>
              <a:t>----------------------------------------------------------------------------</a:t>
            </a:r>
          </a:p>
          <a:p>
            <a:r>
              <a:rPr lang="en-GB" sz="1400" b="1" dirty="0">
                <a:latin typeface="Courier New" pitchFamily="49" charset="0"/>
                <a:cs typeface="Courier New" pitchFamily="49" charset="0"/>
              </a:rPr>
              <a:t>         S |      </a:t>
            </a:r>
            <a:r>
              <a:rPr lang="en-GB" sz="1400" b="1" dirty="0" err="1">
                <a:latin typeface="Courier New" pitchFamily="49" charset="0"/>
                <a:cs typeface="Courier New" pitchFamily="49" charset="0"/>
              </a:rPr>
              <a:t>Coef</a:t>
            </a:r>
            <a:r>
              <a:rPr lang="en-GB" sz="1400" b="1" dirty="0">
                <a:latin typeface="Courier New" pitchFamily="49" charset="0"/>
                <a:cs typeface="Courier New" pitchFamily="49" charset="0"/>
              </a:rPr>
              <a:t>.   Std. Err.      t    P&gt;|t|     [95% Conf. Interval]</a:t>
            </a:r>
          </a:p>
          <a:p>
            <a:r>
              <a:rPr lang="en-GB" sz="1400" b="1" dirty="0">
                <a:latin typeface="Courier New" pitchFamily="49" charset="0"/>
                <a:cs typeface="Courier New" pitchFamily="49" charset="0"/>
              </a:rPr>
              <a:t>-----------+----------------------------------------------------------------</a:t>
            </a:r>
          </a:p>
          <a:p>
            <a:r>
              <a:rPr lang="en-GB" sz="1400" b="1" dirty="0">
                <a:latin typeface="Courier New" pitchFamily="49" charset="0"/>
                <a:cs typeface="Courier New" pitchFamily="49" charset="0"/>
              </a:rPr>
              <a:t>    ASVABC |   1.242527    .123587    10.05   0.000      .999708    1.485345</a:t>
            </a:r>
          </a:p>
          <a:p>
            <a:r>
              <a:rPr lang="en-GB" sz="1400" b="1" dirty="0">
                <a:latin typeface="Courier New" pitchFamily="49" charset="0"/>
                <a:cs typeface="Courier New" pitchFamily="49" charset="0"/>
              </a:rPr>
              <a:t>        SM |    .091353   .0459299     1.99   0.047     .0011119    .1815941</a:t>
            </a:r>
          </a:p>
          <a:p>
            <a:r>
              <a:rPr lang="en-GB" sz="1400" b="1" dirty="0">
                <a:latin typeface="Courier New" pitchFamily="49" charset="0"/>
                <a:cs typeface="Courier New" pitchFamily="49" charset="0"/>
              </a:rPr>
              <a:t>        SF |   .2028911   .0425117     4.77   0.000     .1193658    .2864163</a:t>
            </a:r>
          </a:p>
          <a:p>
            <a:r>
              <a:rPr lang="en-GB" sz="1400" b="1" dirty="0">
                <a:latin typeface="Courier New" pitchFamily="49" charset="0"/>
                <a:cs typeface="Courier New" pitchFamily="49" charset="0"/>
              </a:rPr>
              <a:t>     _cons |   10.59674   .6142778    17.25   0.000     9.389834    11.80365</a:t>
            </a:r>
          </a:p>
          <a:p>
            <a:r>
              <a:rPr lang="en-GB"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p:txBody>
      </p:sp>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1619"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a:t>
            </a:r>
          </a:p>
        </p:txBody>
      </p:sp>
      <p:sp>
        <p:nvSpPr>
          <p:cNvPr id="111621"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However, when we run the regression using Data Set 21, we find the coefficient of mother's education is not significant.</a:t>
            </a:r>
            <a:endParaRPr lang="en-GB" sz="1500" b="1">
              <a:latin typeface="Times New Roman" pitchFamily="18" charset="0"/>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i="1" dirty="0"/>
              <a:t>F</a:t>
            </a:r>
            <a:r>
              <a:rPr lang="en-GB" sz="1800" b="1" dirty="0"/>
              <a:t> TEST OF A LINEAR RESTRICTION</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6437"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3</a:t>
            </a:r>
            <a:endParaRPr lang="en-US" sz="1000">
              <a:solidFill>
                <a:srgbClr val="3366FF"/>
              </a:solidFill>
            </a:endParaRPr>
          </a:p>
        </p:txBody>
      </p:sp>
      <p:sp>
        <p:nvSpPr>
          <p:cNvPr id="146440"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As was noted in one of the sequences for Chapter 3, this might be due to multicollinearity, because mother's education and father's education are correlated.</a:t>
            </a:r>
            <a:endParaRPr lang="en-GB" sz="1500" b="1">
              <a:latin typeface="Times New Roman" pitchFamily="18" charset="0"/>
            </a:endParaRP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i="1" dirty="0"/>
              <a:t>F</a:t>
            </a:r>
            <a:r>
              <a:rPr lang="en-GB" sz="1800" b="1" dirty="0"/>
              <a:t> TEST OF A LINEAR RESTRICTION</a:t>
            </a:r>
            <a:endParaRPr lang="en-GB" sz="1600" dirty="0">
              <a:latin typeface="Times New Roman" pitchFamily="18" charset="0"/>
            </a:endParaRPr>
          </a:p>
        </p:txBody>
      </p:sp>
      <p:sp>
        <p:nvSpPr>
          <p:cNvPr id="19" name="Rectangle 5"/>
          <p:cNvSpPr>
            <a:spLocks noChangeArrowheads="1"/>
          </p:cNvSpPr>
          <p:nvPr/>
        </p:nvSpPr>
        <p:spPr bwMode="auto">
          <a:xfrm>
            <a:off x="0" y="548373"/>
            <a:ext cx="9144000" cy="36360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21" name="Rectangle 9"/>
          <p:cNvSpPr>
            <a:spLocks noChangeArrowheads="1"/>
          </p:cNvSpPr>
          <p:nvPr/>
        </p:nvSpPr>
        <p:spPr bwMode="auto">
          <a:xfrm>
            <a:off x="365125" y="637200"/>
            <a:ext cx="2203200"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6" name="Rectangle 8"/>
          <p:cNvSpPr>
            <a:spLocks noChangeArrowheads="1"/>
          </p:cNvSpPr>
          <p:nvPr/>
        </p:nvSpPr>
        <p:spPr bwMode="auto">
          <a:xfrm>
            <a:off x="365125" y="3259125"/>
            <a:ext cx="4651200"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7" name="Text Box 2"/>
          <p:cNvSpPr txBox="1">
            <a:spLocks noChangeArrowheads="1"/>
          </p:cNvSpPr>
          <p:nvPr/>
        </p:nvSpPr>
        <p:spPr bwMode="auto">
          <a:xfrm>
            <a:off x="301625" y="597600"/>
            <a:ext cx="8532813" cy="35267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400" b="1" dirty="0" smtClean="0">
                <a:latin typeface="Courier New" pitchFamily="49" charset="0"/>
              </a:rPr>
              <a:t>.</a:t>
            </a:r>
            <a:r>
              <a:rPr lang="en-GB" sz="1400" b="1" dirty="0" smtClean="0">
                <a:latin typeface="Courier New" pitchFamily="49" charset="0"/>
                <a:cs typeface="Courier New" pitchFamily="49" charset="0"/>
              </a:rPr>
              <a:t> </a:t>
            </a:r>
            <a:r>
              <a:rPr lang="en-GB" sz="1400" b="1" dirty="0" err="1">
                <a:latin typeface="Courier New" pitchFamily="49" charset="0"/>
                <a:cs typeface="Courier New" pitchFamily="49" charset="0"/>
              </a:rPr>
              <a:t>reg</a:t>
            </a:r>
            <a:r>
              <a:rPr lang="en-GB" sz="1400" b="1" dirty="0">
                <a:latin typeface="Courier New" pitchFamily="49" charset="0"/>
                <a:cs typeface="Courier New" pitchFamily="49" charset="0"/>
              </a:rPr>
              <a:t> S ASVABC SM SF</a:t>
            </a:r>
          </a:p>
          <a:p>
            <a:pPr>
              <a:spcBef>
                <a:spcPts val="600"/>
              </a:spcBef>
            </a:pPr>
            <a:r>
              <a:rPr lang="en-GB" sz="1400" b="1" dirty="0">
                <a:latin typeface="Courier New" pitchFamily="49" charset="0"/>
                <a:cs typeface="Courier New" pitchFamily="49" charset="0"/>
              </a:rPr>
              <a:t>----------------------------------------------------------------------------</a:t>
            </a:r>
          </a:p>
          <a:p>
            <a:r>
              <a:rPr lang="en-GB" sz="1400" b="1" dirty="0">
                <a:latin typeface="Courier New" pitchFamily="49" charset="0"/>
                <a:cs typeface="Courier New" pitchFamily="49" charset="0"/>
              </a:rPr>
              <a:t>    Source |       SS       </a:t>
            </a:r>
            <a:r>
              <a:rPr lang="en-GB" sz="1400" b="1" dirty="0" err="1">
                <a:latin typeface="Courier New" pitchFamily="49" charset="0"/>
                <a:cs typeface="Courier New" pitchFamily="49" charset="0"/>
              </a:rPr>
              <a:t>df</a:t>
            </a:r>
            <a:r>
              <a:rPr lang="en-GB" sz="1400" b="1" dirty="0">
                <a:latin typeface="Courier New" pitchFamily="49" charset="0"/>
                <a:cs typeface="Courier New" pitchFamily="49" charset="0"/>
              </a:rPr>
              <a:t>       MS              Number of </a:t>
            </a:r>
            <a:r>
              <a:rPr lang="en-GB" sz="1400" b="1" dirty="0" err="1">
                <a:latin typeface="Courier New" pitchFamily="49" charset="0"/>
                <a:cs typeface="Courier New" pitchFamily="49" charset="0"/>
              </a:rPr>
              <a:t>obs</a:t>
            </a:r>
            <a:r>
              <a:rPr lang="en-GB" sz="1400" b="1" dirty="0">
                <a:latin typeface="Courier New" pitchFamily="49" charset="0"/>
                <a:cs typeface="Courier New" pitchFamily="49" charset="0"/>
              </a:rPr>
              <a:t> =     500</a:t>
            </a:r>
          </a:p>
          <a:p>
            <a:r>
              <a:rPr lang="en-GB" sz="1400" b="1" dirty="0">
                <a:latin typeface="Courier New" pitchFamily="49" charset="0"/>
                <a:cs typeface="Courier New" pitchFamily="49" charset="0"/>
              </a:rPr>
              <a:t>-----------+------------------------------           F(  3,   496) =   81.06</a:t>
            </a:r>
          </a:p>
          <a:p>
            <a:r>
              <a:rPr lang="en-GB" sz="1400" b="1" dirty="0">
                <a:latin typeface="Courier New" pitchFamily="49" charset="0"/>
                <a:cs typeface="Courier New" pitchFamily="49" charset="0"/>
              </a:rPr>
              <a:t>     Model |   1235.0519     3  411.683966           </a:t>
            </a:r>
            <a:r>
              <a:rPr lang="en-GB" sz="1400" b="1" dirty="0" err="1">
                <a:latin typeface="Courier New" pitchFamily="49" charset="0"/>
                <a:cs typeface="Courier New" pitchFamily="49" charset="0"/>
              </a:rPr>
              <a:t>Prob</a:t>
            </a:r>
            <a:r>
              <a:rPr lang="en-GB" sz="1400" b="1" dirty="0">
                <a:latin typeface="Courier New" pitchFamily="49" charset="0"/>
                <a:cs typeface="Courier New" pitchFamily="49" charset="0"/>
              </a:rPr>
              <a:t> &gt; F      =  0.0000</a:t>
            </a:r>
          </a:p>
          <a:p>
            <a:r>
              <a:rPr lang="en-GB" sz="1400" b="1" dirty="0">
                <a:latin typeface="Courier New" pitchFamily="49" charset="0"/>
                <a:cs typeface="Courier New" pitchFamily="49" charset="0"/>
              </a:rPr>
              <a:t>  Residual |   2518.9701   496  5.07856875           R-squared     =  0.3290</a:t>
            </a:r>
          </a:p>
          <a:p>
            <a:r>
              <a:rPr lang="en-GB" sz="1400" b="1" dirty="0">
                <a:latin typeface="Courier New" pitchFamily="49" charset="0"/>
                <a:cs typeface="Courier New" pitchFamily="49" charset="0"/>
              </a:rPr>
              <a:t>-----------+------------------------------           </a:t>
            </a:r>
            <a:r>
              <a:rPr lang="en-GB" sz="1400" b="1" dirty="0" err="1">
                <a:latin typeface="Courier New" pitchFamily="49" charset="0"/>
                <a:cs typeface="Courier New" pitchFamily="49" charset="0"/>
              </a:rPr>
              <a:t>Adj</a:t>
            </a:r>
            <a:r>
              <a:rPr lang="en-GB" sz="1400" b="1" dirty="0">
                <a:latin typeface="Courier New" pitchFamily="49" charset="0"/>
                <a:cs typeface="Courier New" pitchFamily="49" charset="0"/>
              </a:rPr>
              <a:t> R-squared =  0.3249</a:t>
            </a:r>
          </a:p>
          <a:p>
            <a:r>
              <a:rPr lang="en-GB" sz="1400" b="1" dirty="0">
                <a:latin typeface="Courier New" pitchFamily="49" charset="0"/>
                <a:cs typeface="Courier New" pitchFamily="49" charset="0"/>
              </a:rPr>
              <a:t>     Total |    3754.022   499  7.52309018           Root MSE      =  2.2536</a:t>
            </a:r>
          </a:p>
          <a:p>
            <a:r>
              <a:rPr lang="en-GB" sz="1400" b="1" dirty="0">
                <a:latin typeface="Courier New" pitchFamily="49" charset="0"/>
                <a:cs typeface="Courier New" pitchFamily="49" charset="0"/>
              </a:rPr>
              <a:t>----------------------------------------------------------------------------</a:t>
            </a:r>
          </a:p>
          <a:p>
            <a:r>
              <a:rPr lang="en-GB" sz="1400" b="1" dirty="0">
                <a:latin typeface="Courier New" pitchFamily="49" charset="0"/>
                <a:cs typeface="Courier New" pitchFamily="49" charset="0"/>
              </a:rPr>
              <a:t>         S |      </a:t>
            </a:r>
            <a:r>
              <a:rPr lang="en-GB" sz="1400" b="1" dirty="0" err="1">
                <a:latin typeface="Courier New" pitchFamily="49" charset="0"/>
                <a:cs typeface="Courier New" pitchFamily="49" charset="0"/>
              </a:rPr>
              <a:t>Coef</a:t>
            </a:r>
            <a:r>
              <a:rPr lang="en-GB" sz="1400" b="1" dirty="0">
                <a:latin typeface="Courier New" pitchFamily="49" charset="0"/>
                <a:cs typeface="Courier New" pitchFamily="49" charset="0"/>
              </a:rPr>
              <a:t>.   Std. Err.      t    P&gt;|t|     [95% Conf. Interval]</a:t>
            </a:r>
          </a:p>
          <a:p>
            <a:r>
              <a:rPr lang="en-GB" sz="1400" b="1" dirty="0">
                <a:latin typeface="Courier New" pitchFamily="49" charset="0"/>
                <a:cs typeface="Courier New" pitchFamily="49" charset="0"/>
              </a:rPr>
              <a:t>-----------+----------------------------------------------------------------</a:t>
            </a:r>
          </a:p>
          <a:p>
            <a:r>
              <a:rPr lang="en-GB" sz="1400" b="1" dirty="0">
                <a:latin typeface="Courier New" pitchFamily="49" charset="0"/>
                <a:cs typeface="Courier New" pitchFamily="49" charset="0"/>
              </a:rPr>
              <a:t>    ASVABC |   1.242527    .123587    10.05   0.000      .999708    1.485345</a:t>
            </a:r>
          </a:p>
          <a:p>
            <a:r>
              <a:rPr lang="en-GB" sz="1400" b="1" dirty="0">
                <a:latin typeface="Courier New" pitchFamily="49" charset="0"/>
                <a:cs typeface="Courier New" pitchFamily="49" charset="0"/>
              </a:rPr>
              <a:t>        SM |    .091353   .0459299     1.99   0.047     .0011119    .1815941</a:t>
            </a:r>
          </a:p>
          <a:p>
            <a:r>
              <a:rPr lang="en-GB" sz="1400" b="1" dirty="0">
                <a:latin typeface="Courier New" pitchFamily="49" charset="0"/>
                <a:cs typeface="Courier New" pitchFamily="49" charset="0"/>
              </a:rPr>
              <a:t>        SF |   .2028911   .0425117     4.77   0.000     .1193658    .2864163</a:t>
            </a:r>
          </a:p>
          <a:p>
            <a:r>
              <a:rPr lang="en-GB" sz="1400" b="1" dirty="0">
                <a:latin typeface="Courier New" pitchFamily="49" charset="0"/>
                <a:cs typeface="Courier New" pitchFamily="49" charset="0"/>
              </a:rPr>
              <a:t>     _cons |   10.59674   .6142778    17.25   0.000     9.389834    11.80365</a:t>
            </a:r>
          </a:p>
          <a:p>
            <a:r>
              <a:rPr lang="en-GB"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p:txBody>
      </p:sp>
      <p:sp>
        <p:nvSpPr>
          <p:cNvPr id="16" name="Rectangle 11"/>
          <p:cNvSpPr>
            <a:spLocks noChangeArrowheads="1"/>
          </p:cNvSpPr>
          <p:nvPr/>
        </p:nvSpPr>
        <p:spPr bwMode="auto">
          <a:xfrm>
            <a:off x="5486400" y="3860800"/>
            <a:ext cx="3200400" cy="1481138"/>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17" name="Rectangle 12"/>
          <p:cNvSpPr>
            <a:spLocks noChangeArrowheads="1"/>
          </p:cNvSpPr>
          <p:nvPr/>
        </p:nvSpPr>
        <p:spPr bwMode="auto">
          <a:xfrm>
            <a:off x="6818313" y="4994275"/>
            <a:ext cx="712787"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 name="Text Box 10"/>
          <p:cNvSpPr txBox="1">
            <a:spLocks noChangeArrowheads="1"/>
          </p:cNvSpPr>
          <p:nvPr/>
        </p:nvSpPr>
        <p:spPr bwMode="auto">
          <a:xfrm>
            <a:off x="5483225" y="3894138"/>
            <a:ext cx="3203575" cy="1449387"/>
          </a:xfrm>
          <a:prstGeom prst="rect">
            <a:avLst/>
          </a:prstGeom>
          <a:noFill/>
          <a:ln>
            <a:noFill/>
          </a:ln>
          <a:effectLst/>
          <a:extLst>
            <a:ext uri="{909E8E84-426E-40DD-AFC4-6F175D3DCCD1}">
              <a14:hiddenFill xmlns:a14="http://schemas.microsoft.com/office/drawing/2010/main">
                <a:solidFill>
                  <a:srgbClr val="EAEAEA"/>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US" sz="1400" b="1" dirty="0">
                <a:latin typeface="Courier New" pitchFamily="49" charset="0"/>
              </a:rPr>
              <a:t>. </a:t>
            </a:r>
            <a:r>
              <a:rPr lang="en-US" sz="1400" b="1" dirty="0" err="1">
                <a:latin typeface="Courier New" pitchFamily="49" charset="0"/>
              </a:rPr>
              <a:t>cor</a:t>
            </a:r>
            <a:r>
              <a:rPr lang="en-US" sz="1400" b="1" dirty="0">
                <a:latin typeface="Courier New" pitchFamily="49" charset="0"/>
              </a:rPr>
              <a:t> SM SF</a:t>
            </a:r>
          </a:p>
          <a:p>
            <a:r>
              <a:rPr lang="en-US" sz="1400" b="1" dirty="0">
                <a:latin typeface="Courier New" pitchFamily="49" charset="0"/>
              </a:rPr>
              <a:t>(</a:t>
            </a:r>
            <a:r>
              <a:rPr lang="en-US" sz="1400" b="1" dirty="0" err="1" smtClean="0">
                <a:latin typeface="Courier New" pitchFamily="49" charset="0"/>
              </a:rPr>
              <a:t>obs</a:t>
            </a:r>
            <a:r>
              <a:rPr lang="en-US" sz="1400" b="1" dirty="0" smtClean="0">
                <a:latin typeface="Courier New" pitchFamily="49" charset="0"/>
              </a:rPr>
              <a:t>=500</a:t>
            </a:r>
            <a:r>
              <a:rPr lang="en-US" sz="1400" b="1" dirty="0">
                <a:latin typeface="Courier New" pitchFamily="49" charset="0"/>
              </a:rPr>
              <a:t>)</a:t>
            </a:r>
          </a:p>
          <a:p>
            <a:r>
              <a:rPr lang="en-US" sz="1400" b="1" dirty="0">
                <a:latin typeface="Courier New" pitchFamily="49" charset="0"/>
              </a:rPr>
              <a:t>        |       SM       SF</a:t>
            </a:r>
          </a:p>
          <a:p>
            <a:r>
              <a:rPr lang="en-US" sz="1400" b="1" dirty="0">
                <a:latin typeface="Courier New" pitchFamily="49" charset="0"/>
              </a:rPr>
              <a:t>--------+------------------</a:t>
            </a:r>
          </a:p>
          <a:p>
            <a:r>
              <a:rPr lang="en-US" sz="1400" b="1" dirty="0">
                <a:latin typeface="Courier New" pitchFamily="49" charset="0"/>
              </a:rPr>
              <a:t>     SM |   1.0000</a:t>
            </a:r>
          </a:p>
          <a:p>
            <a:r>
              <a:rPr lang="en-US" sz="1400" b="1" dirty="0">
                <a:latin typeface="Courier New" pitchFamily="49" charset="0"/>
              </a:rPr>
              <a:t>     SF |   </a:t>
            </a:r>
            <a:r>
              <a:rPr lang="en-US" sz="1400" b="1" dirty="0" smtClean="0">
                <a:latin typeface="Courier New" pitchFamily="49" charset="0"/>
              </a:rPr>
              <a:t>0.5312   </a:t>
            </a:r>
            <a:r>
              <a:rPr lang="en-US" sz="1400" b="1" dirty="0">
                <a:latin typeface="Courier New" pitchFamily="49" charset="0"/>
              </a:rPr>
              <a:t>1.0000</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0595"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4</a:t>
            </a:r>
          </a:p>
        </p:txBody>
      </p:sp>
      <p:sp>
        <p:nvSpPr>
          <p:cNvPr id="110597"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In the discussion of multicollinearity, several measures for alleviating the problem were suggested, among them the use of an appropriate theoretical restriction.</a:t>
            </a:r>
            <a:endParaRPr lang="en-GB" sz="1500" b="1">
              <a:latin typeface="Times New Roman" pitchFamily="18" charset="0"/>
            </a:endParaRP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i="1" dirty="0"/>
              <a:t>F</a:t>
            </a:r>
            <a:r>
              <a:rPr lang="en-GB" sz="1800" b="1" dirty="0"/>
              <a:t> TEST OF A LINEAR RESTRICTION</a:t>
            </a:r>
            <a:endParaRPr lang="en-GB" sz="1600" dirty="0">
              <a:latin typeface="Times New Roman" pitchFamily="18" charset="0"/>
            </a:endParaRPr>
          </a:p>
        </p:txBody>
      </p:sp>
      <p:sp>
        <p:nvSpPr>
          <p:cNvPr id="12" name="Rectangle 5"/>
          <p:cNvSpPr>
            <a:spLocks noChangeArrowheads="1"/>
          </p:cNvSpPr>
          <p:nvPr/>
        </p:nvSpPr>
        <p:spPr bwMode="auto">
          <a:xfrm>
            <a:off x="0" y="576000"/>
            <a:ext cx="9144000" cy="561600"/>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16" name="Object 4"/>
          <p:cNvGraphicFramePr>
            <a:graphicFrameLocks noChangeAspect="1"/>
          </p:cNvGraphicFramePr>
          <p:nvPr>
            <p:extLst>
              <p:ext uri="{D42A27DB-BD31-4B8C-83A1-F6EECF244321}">
                <p14:modId xmlns:p14="http://schemas.microsoft.com/office/powerpoint/2010/main" val="1196855599"/>
              </p:ext>
            </p:extLst>
          </p:nvPr>
        </p:nvGraphicFramePr>
        <p:xfrm>
          <a:off x="1955800" y="676800"/>
          <a:ext cx="5232400" cy="381000"/>
        </p:xfrm>
        <a:graphic>
          <a:graphicData uri="http://schemas.openxmlformats.org/presentationml/2006/ole">
            <mc:AlternateContent xmlns:mc="http://schemas.openxmlformats.org/markup-compatibility/2006">
              <mc:Choice xmlns:v="urn:schemas-microsoft-com:vml" Requires="v">
                <p:oleObj spid="_x0000_s110627" name="Equation" r:id="rId3" imgW="5232240" imgH="380880" progId="Equation.3">
                  <p:embed/>
                </p:oleObj>
              </mc:Choice>
              <mc:Fallback>
                <p:oleObj name="Equation" r:id="rId3" imgW="523224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55800" y="676800"/>
                        <a:ext cx="52324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6739"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5</a:t>
            </a:r>
          </a:p>
        </p:txBody>
      </p:sp>
      <p:sp>
        <p:nvSpPr>
          <p:cNvPr id="116741"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In particular, in the case of the present model, it was suggested that the impact of parental education might be the same for both parents, that is, that </a:t>
            </a:r>
            <a:r>
              <a:rPr lang="en-GB" sz="1500" b="1" i="1">
                <a:latin typeface="Symbol" pitchFamily="18" charset="2"/>
              </a:rPr>
              <a:t>b</a:t>
            </a:r>
            <a:r>
              <a:rPr lang="en-GB" sz="1500" b="1" baseline="-25000"/>
              <a:t>3</a:t>
            </a:r>
            <a:r>
              <a:rPr lang="en-GB" sz="1500" b="1"/>
              <a:t> and </a:t>
            </a:r>
            <a:r>
              <a:rPr lang="en-GB" sz="1500" b="1" i="1">
                <a:latin typeface="Symbol" pitchFamily="18" charset="2"/>
              </a:rPr>
              <a:t>b</a:t>
            </a:r>
            <a:r>
              <a:rPr lang="en-GB" sz="1500" b="1" baseline="-25000"/>
              <a:t>4</a:t>
            </a:r>
            <a:r>
              <a:rPr lang="en-GB" sz="1500" b="1"/>
              <a:t> might be equal.</a:t>
            </a:r>
            <a:endParaRPr lang="en-GB" sz="1500" b="1">
              <a:latin typeface="Times New Roman" pitchFamily="18" charset="0"/>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i="1" dirty="0"/>
              <a:t>F</a:t>
            </a:r>
            <a:r>
              <a:rPr lang="en-GB" sz="1800" b="1" dirty="0"/>
              <a:t> TEST OF A LINEAR RESTRICTION</a:t>
            </a:r>
            <a:endParaRPr lang="en-GB" sz="1600" dirty="0">
              <a:latin typeface="Times New Roman" pitchFamily="18" charset="0"/>
            </a:endParaRPr>
          </a:p>
        </p:txBody>
      </p:sp>
      <p:sp>
        <p:nvSpPr>
          <p:cNvPr id="13" name="Rectangle 5"/>
          <p:cNvSpPr>
            <a:spLocks noChangeArrowheads="1"/>
          </p:cNvSpPr>
          <p:nvPr/>
        </p:nvSpPr>
        <p:spPr bwMode="auto">
          <a:xfrm>
            <a:off x="0" y="576000"/>
            <a:ext cx="9144000" cy="561600"/>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18" name="Rectangle 5"/>
          <p:cNvSpPr>
            <a:spLocks noChangeArrowheads="1"/>
          </p:cNvSpPr>
          <p:nvPr/>
        </p:nvSpPr>
        <p:spPr bwMode="auto">
          <a:xfrm>
            <a:off x="0" y="1245600"/>
            <a:ext cx="9144000" cy="601200"/>
          </a:xfrm>
          <a:prstGeom prst="rect">
            <a:avLst/>
          </a:prstGeom>
          <a:solidFill>
            <a:schemeClr val="bg1"/>
          </a:solidFill>
          <a:ln>
            <a:noFill/>
          </a:ln>
          <a:effectLst>
            <a:innerShdw blurRad="76200">
              <a:schemeClr val="tx1"/>
            </a:innerShdw>
          </a:effectLst>
        </p:spPr>
        <p:txBody>
          <a:bodyPr/>
          <a:lstStyle/>
          <a:p>
            <a:pPr>
              <a:defRPr/>
            </a:pPr>
            <a:endParaRPr lang="en-GB"/>
          </a:p>
        </p:txBody>
      </p:sp>
      <p:graphicFrame>
        <p:nvGraphicFramePr>
          <p:cNvPr id="19" name="Object 4"/>
          <p:cNvGraphicFramePr>
            <a:graphicFrameLocks noChangeAspect="1"/>
          </p:cNvGraphicFramePr>
          <p:nvPr>
            <p:extLst>
              <p:ext uri="{D42A27DB-BD31-4B8C-83A1-F6EECF244321}">
                <p14:modId xmlns:p14="http://schemas.microsoft.com/office/powerpoint/2010/main" val="1196855599"/>
              </p:ext>
            </p:extLst>
          </p:nvPr>
        </p:nvGraphicFramePr>
        <p:xfrm>
          <a:off x="1955800" y="676800"/>
          <a:ext cx="5232400" cy="381000"/>
        </p:xfrm>
        <a:graphic>
          <a:graphicData uri="http://schemas.openxmlformats.org/presentationml/2006/ole">
            <mc:AlternateContent xmlns:mc="http://schemas.openxmlformats.org/markup-compatibility/2006">
              <mc:Choice xmlns:v="urn:schemas-microsoft-com:vml" Requires="v">
                <p:oleObj spid="_x0000_s116791" name="Equation" r:id="rId3" imgW="5232240" imgH="380880" progId="Equation.3">
                  <p:embed/>
                </p:oleObj>
              </mc:Choice>
              <mc:Fallback>
                <p:oleObj name="Equation" r:id="rId3" imgW="523224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55800" y="676800"/>
                        <a:ext cx="52324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1" name="Object 5"/>
          <p:cNvGraphicFramePr>
            <a:graphicFrameLocks noChangeAspect="1"/>
          </p:cNvGraphicFramePr>
          <p:nvPr>
            <p:extLst>
              <p:ext uri="{D42A27DB-BD31-4B8C-83A1-F6EECF244321}">
                <p14:modId xmlns:p14="http://schemas.microsoft.com/office/powerpoint/2010/main" val="838911390"/>
              </p:ext>
            </p:extLst>
          </p:nvPr>
        </p:nvGraphicFramePr>
        <p:xfrm>
          <a:off x="4051300" y="1342800"/>
          <a:ext cx="965200" cy="381000"/>
        </p:xfrm>
        <a:graphic>
          <a:graphicData uri="http://schemas.openxmlformats.org/presentationml/2006/ole">
            <mc:AlternateContent xmlns:mc="http://schemas.openxmlformats.org/markup-compatibility/2006">
              <mc:Choice xmlns:v="urn:schemas-microsoft-com:vml" Requires="v">
                <p:oleObj spid="_x0000_s116792" name="Equation" r:id="rId5" imgW="965160" imgH="380880" progId="Equation.3">
                  <p:embed/>
                </p:oleObj>
              </mc:Choice>
              <mc:Fallback>
                <p:oleObj name="Equation" r:id="rId5" imgW="96516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51300" y="1342800"/>
                        <a:ext cx="9652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7763"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6</a:t>
            </a:r>
          </a:p>
        </p:txBody>
      </p:sp>
      <p:sp>
        <p:nvSpPr>
          <p:cNvPr id="117765"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If this is the case, the model may be rewritten as shown.  We now have a total parental education variable, </a:t>
            </a:r>
            <a:r>
              <a:rPr lang="en-GB" sz="1500" b="1" i="1"/>
              <a:t>SP</a:t>
            </a:r>
            <a:r>
              <a:rPr lang="en-GB" sz="1500" b="1"/>
              <a:t>, instead of separate variables for mother’s and father’s education, and the multicollinearity caused by the correlation between the latter has been eliminated.</a:t>
            </a:r>
            <a:endParaRPr lang="en-GB" sz="1500" b="1">
              <a:latin typeface="Times New Roman" pitchFamily="18" charset="0"/>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i="1" dirty="0"/>
              <a:t>F</a:t>
            </a:r>
            <a:r>
              <a:rPr lang="en-GB" sz="1800" b="1" dirty="0"/>
              <a:t> TEST OF A LINEAR RESTRICTION</a:t>
            </a:r>
            <a:endParaRPr lang="en-GB" sz="1600" dirty="0">
              <a:latin typeface="Times New Roman" pitchFamily="18" charset="0"/>
            </a:endParaRPr>
          </a:p>
        </p:txBody>
      </p:sp>
      <p:sp>
        <p:nvSpPr>
          <p:cNvPr id="23" name="Rectangle 5"/>
          <p:cNvSpPr>
            <a:spLocks noChangeArrowheads="1"/>
          </p:cNvSpPr>
          <p:nvPr/>
        </p:nvSpPr>
        <p:spPr bwMode="auto">
          <a:xfrm>
            <a:off x="0" y="576000"/>
            <a:ext cx="9144000" cy="561600"/>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24" name="Rectangle 5"/>
          <p:cNvSpPr>
            <a:spLocks noChangeArrowheads="1"/>
          </p:cNvSpPr>
          <p:nvPr/>
        </p:nvSpPr>
        <p:spPr bwMode="auto">
          <a:xfrm>
            <a:off x="0" y="1954800"/>
            <a:ext cx="9144000" cy="15840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5" name="Rectangle 5"/>
          <p:cNvSpPr>
            <a:spLocks noChangeArrowheads="1"/>
          </p:cNvSpPr>
          <p:nvPr/>
        </p:nvSpPr>
        <p:spPr bwMode="auto">
          <a:xfrm>
            <a:off x="0" y="1245600"/>
            <a:ext cx="9144000" cy="601200"/>
          </a:xfrm>
          <a:prstGeom prst="rect">
            <a:avLst/>
          </a:prstGeom>
          <a:solidFill>
            <a:schemeClr val="bg1"/>
          </a:solidFill>
          <a:ln>
            <a:noFill/>
          </a:ln>
          <a:effectLst>
            <a:innerShdw blurRad="76200">
              <a:schemeClr val="tx1"/>
            </a:innerShdw>
          </a:effectLst>
        </p:spPr>
        <p:txBody>
          <a:bodyPr/>
          <a:lstStyle/>
          <a:p>
            <a:pPr>
              <a:defRPr/>
            </a:pPr>
            <a:endParaRPr lang="en-GB"/>
          </a:p>
        </p:txBody>
      </p:sp>
      <p:graphicFrame>
        <p:nvGraphicFramePr>
          <p:cNvPr id="26" name="Object 4"/>
          <p:cNvGraphicFramePr>
            <a:graphicFrameLocks noChangeAspect="1"/>
          </p:cNvGraphicFramePr>
          <p:nvPr>
            <p:extLst>
              <p:ext uri="{D42A27DB-BD31-4B8C-83A1-F6EECF244321}">
                <p14:modId xmlns:p14="http://schemas.microsoft.com/office/powerpoint/2010/main" val="1897390129"/>
              </p:ext>
            </p:extLst>
          </p:nvPr>
        </p:nvGraphicFramePr>
        <p:xfrm>
          <a:off x="1955800" y="676800"/>
          <a:ext cx="5232400" cy="381000"/>
        </p:xfrm>
        <a:graphic>
          <a:graphicData uri="http://schemas.openxmlformats.org/presentationml/2006/ole">
            <mc:AlternateContent xmlns:mc="http://schemas.openxmlformats.org/markup-compatibility/2006">
              <mc:Choice xmlns:v="urn:schemas-microsoft-com:vml" Requires="v">
                <p:oleObj spid="_x0000_s117855" name="Equation" r:id="rId3" imgW="5232240" imgH="380880" progId="Equation.3">
                  <p:embed/>
                </p:oleObj>
              </mc:Choice>
              <mc:Fallback>
                <p:oleObj name="Equation" r:id="rId3" imgW="523224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55800" y="676800"/>
                        <a:ext cx="52324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7" name="Object 5"/>
          <p:cNvGraphicFramePr>
            <a:graphicFrameLocks noChangeAspect="1"/>
          </p:cNvGraphicFramePr>
          <p:nvPr>
            <p:extLst>
              <p:ext uri="{D42A27DB-BD31-4B8C-83A1-F6EECF244321}">
                <p14:modId xmlns:p14="http://schemas.microsoft.com/office/powerpoint/2010/main" val="4238436002"/>
              </p:ext>
            </p:extLst>
          </p:nvPr>
        </p:nvGraphicFramePr>
        <p:xfrm>
          <a:off x="4051300" y="1342800"/>
          <a:ext cx="965200" cy="381000"/>
        </p:xfrm>
        <a:graphic>
          <a:graphicData uri="http://schemas.openxmlformats.org/presentationml/2006/ole">
            <mc:AlternateContent xmlns:mc="http://schemas.openxmlformats.org/markup-compatibility/2006">
              <mc:Choice xmlns:v="urn:schemas-microsoft-com:vml" Requires="v">
                <p:oleObj spid="_x0000_s117856" name="Equation" r:id="rId5" imgW="965160" imgH="380880" progId="Equation.3">
                  <p:embed/>
                </p:oleObj>
              </mc:Choice>
              <mc:Fallback>
                <p:oleObj name="Equation" r:id="rId5" imgW="96516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51300" y="1342800"/>
                        <a:ext cx="9652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8" name="Object 6"/>
          <p:cNvGraphicFramePr>
            <a:graphicFrameLocks noChangeAspect="1"/>
          </p:cNvGraphicFramePr>
          <p:nvPr>
            <p:extLst>
              <p:ext uri="{D42A27DB-BD31-4B8C-83A1-F6EECF244321}">
                <p14:modId xmlns:p14="http://schemas.microsoft.com/office/powerpoint/2010/main" val="1768838695"/>
              </p:ext>
            </p:extLst>
          </p:nvPr>
        </p:nvGraphicFramePr>
        <p:xfrm>
          <a:off x="1947600" y="2073275"/>
          <a:ext cx="5168900" cy="850900"/>
        </p:xfrm>
        <a:graphic>
          <a:graphicData uri="http://schemas.openxmlformats.org/presentationml/2006/ole">
            <mc:AlternateContent xmlns:mc="http://schemas.openxmlformats.org/markup-compatibility/2006">
              <mc:Choice xmlns:v="urn:schemas-microsoft-com:vml" Requires="v">
                <p:oleObj spid="_x0000_s117857" name="Equation" r:id="rId7" imgW="5168880" imgH="850680" progId="Equation.3">
                  <p:embed/>
                </p:oleObj>
              </mc:Choice>
              <mc:Fallback>
                <p:oleObj name="Equation" r:id="rId7" imgW="5168880" imgH="850680" progId="Equation.3">
                  <p:embed/>
                  <p:pic>
                    <p:nvPicPr>
                      <p:cNvPr id="0" name=""/>
                      <p:cNvPicPr>
                        <a:picLocks noChangeAspect="1" noChangeArrowheads="1"/>
                      </p:cNvPicPr>
                      <p:nvPr/>
                    </p:nvPicPr>
                    <p:blipFill>
                      <a:blip r:embed="rId8"/>
                      <a:srcRect/>
                      <a:stretch>
                        <a:fillRect/>
                      </a:stretch>
                    </p:blipFill>
                    <p:spPr bwMode="auto">
                      <a:xfrm>
                        <a:off x="1947600" y="2073275"/>
                        <a:ext cx="5168900" cy="850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9" name="Object 7"/>
          <p:cNvGraphicFramePr>
            <a:graphicFrameLocks noChangeAspect="1"/>
          </p:cNvGraphicFramePr>
          <p:nvPr>
            <p:extLst>
              <p:ext uri="{D42A27DB-BD31-4B8C-83A1-F6EECF244321}">
                <p14:modId xmlns:p14="http://schemas.microsoft.com/office/powerpoint/2010/main" val="2216166752"/>
              </p:ext>
            </p:extLst>
          </p:nvPr>
        </p:nvGraphicFramePr>
        <p:xfrm>
          <a:off x="1762125" y="3068925"/>
          <a:ext cx="1943100" cy="279400"/>
        </p:xfrm>
        <a:graphic>
          <a:graphicData uri="http://schemas.openxmlformats.org/presentationml/2006/ole">
            <mc:AlternateContent xmlns:mc="http://schemas.openxmlformats.org/markup-compatibility/2006">
              <mc:Choice xmlns:v="urn:schemas-microsoft-com:vml" Requires="v">
                <p:oleObj spid="_x0000_s117858" name="Equation" r:id="rId9" imgW="1942920" imgH="279360" progId="Equation.3">
                  <p:embed/>
                </p:oleObj>
              </mc:Choice>
              <mc:Fallback>
                <p:oleObj name="Equation" r:id="rId9" imgW="1942920" imgH="27936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762125" y="3068925"/>
                        <a:ext cx="19431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3667"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7</a:t>
            </a:r>
          </a:p>
        </p:txBody>
      </p:sp>
      <p:sp>
        <p:nvSpPr>
          <p:cNvPr id="113669"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Here is the regression with </a:t>
            </a:r>
            <a:r>
              <a:rPr lang="en-GB" sz="1500" b="1" i="1"/>
              <a:t>SP</a:t>
            </a:r>
            <a:r>
              <a:rPr lang="en-GB" sz="1500" b="1"/>
              <a:t> replacing </a:t>
            </a:r>
            <a:r>
              <a:rPr lang="en-GB" sz="1500" b="1" i="1"/>
              <a:t>SM</a:t>
            </a:r>
            <a:r>
              <a:rPr lang="en-GB" sz="1500" b="1"/>
              <a:t> and </a:t>
            </a:r>
            <a:r>
              <a:rPr lang="en-GB" sz="1500" b="1" i="1"/>
              <a:t>SF</a:t>
            </a:r>
            <a:r>
              <a:rPr lang="en-GB" sz="1500" b="1"/>
              <a:t>.</a:t>
            </a:r>
            <a:endParaRPr lang="en-GB" sz="1500" b="1">
              <a:latin typeface="Times New Roman" pitchFamily="18" charset="0"/>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i="1" dirty="0"/>
              <a:t>F</a:t>
            </a:r>
            <a:r>
              <a:rPr lang="en-GB" sz="1800" b="1" dirty="0"/>
              <a:t> TEST OF A LINEAR RESTRICTION</a:t>
            </a:r>
            <a:endParaRPr lang="en-GB" sz="1600" dirty="0">
              <a:latin typeface="Times New Roman" pitchFamily="18" charset="0"/>
            </a:endParaRPr>
          </a:p>
        </p:txBody>
      </p:sp>
      <p:sp>
        <p:nvSpPr>
          <p:cNvPr id="13" name="Rectangle 5"/>
          <p:cNvSpPr>
            <a:spLocks noChangeArrowheads="1"/>
          </p:cNvSpPr>
          <p:nvPr/>
        </p:nvSpPr>
        <p:spPr bwMode="auto">
          <a:xfrm>
            <a:off x="0" y="548374"/>
            <a:ext cx="9144000" cy="3728351"/>
          </a:xfrm>
          <a:prstGeom prst="rect">
            <a:avLst/>
          </a:prstGeom>
          <a:solidFill>
            <a:srgbClr val="FDFEFF"/>
          </a:solidFill>
          <a:ln>
            <a:noFill/>
          </a:ln>
          <a:effectLst>
            <a:innerShdw blurRad="95250">
              <a:srgbClr val="004D99"/>
            </a:innerShdw>
          </a:effectLst>
        </p:spPr>
        <p:txBody>
          <a:bodyPr/>
          <a:lstStyle/>
          <a:p>
            <a:pPr>
              <a:defRPr/>
            </a:pPr>
            <a:endParaRPr lang="en-GB"/>
          </a:p>
        </p:txBody>
      </p:sp>
      <p:sp>
        <p:nvSpPr>
          <p:cNvPr id="14" name="Rectangle 9"/>
          <p:cNvSpPr>
            <a:spLocks noChangeArrowheads="1"/>
          </p:cNvSpPr>
          <p:nvPr/>
        </p:nvSpPr>
        <p:spPr bwMode="auto">
          <a:xfrm>
            <a:off x="365125" y="637200"/>
            <a:ext cx="1387475"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 name="Rectangle 8"/>
          <p:cNvSpPr>
            <a:spLocks noChangeArrowheads="1"/>
          </p:cNvSpPr>
          <p:nvPr/>
        </p:nvSpPr>
        <p:spPr bwMode="auto">
          <a:xfrm>
            <a:off x="365125" y="916800"/>
            <a:ext cx="1901825"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 name="Text Box 5"/>
          <p:cNvSpPr txBox="1">
            <a:spLocks noChangeArrowheads="1"/>
          </p:cNvSpPr>
          <p:nvPr/>
        </p:nvSpPr>
        <p:spPr bwMode="auto">
          <a:xfrm>
            <a:off x="301625" y="597600"/>
            <a:ext cx="8532813" cy="35743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400" b="1" dirty="0" smtClean="0">
                <a:latin typeface="Courier New" pitchFamily="49" charset="0"/>
                <a:cs typeface="Courier New" pitchFamily="49" charset="0"/>
              </a:rPr>
              <a:t>. </a:t>
            </a:r>
            <a:r>
              <a:rPr lang="en-GB" sz="1400" b="1" dirty="0">
                <a:latin typeface="Courier New" pitchFamily="49" charset="0"/>
                <a:cs typeface="Courier New" pitchFamily="49" charset="0"/>
              </a:rPr>
              <a:t>g SP=SM+SF</a:t>
            </a:r>
          </a:p>
          <a:p>
            <a:pPr>
              <a:spcBef>
                <a:spcPts val="600"/>
              </a:spcBef>
            </a:pPr>
            <a:r>
              <a:rPr lang="en-GB" sz="1400" b="1" dirty="0" smtClean="0">
                <a:latin typeface="Courier New" pitchFamily="49" charset="0"/>
                <a:cs typeface="Courier New" pitchFamily="49" charset="0"/>
              </a:rPr>
              <a:t>. </a:t>
            </a:r>
            <a:r>
              <a:rPr lang="en-GB" sz="1400" b="1" dirty="0" err="1">
                <a:latin typeface="Courier New" pitchFamily="49" charset="0"/>
                <a:cs typeface="Courier New" pitchFamily="49" charset="0"/>
              </a:rPr>
              <a:t>reg</a:t>
            </a:r>
            <a:r>
              <a:rPr lang="en-GB" sz="1400" b="1" dirty="0">
                <a:latin typeface="Courier New" pitchFamily="49" charset="0"/>
                <a:cs typeface="Courier New" pitchFamily="49" charset="0"/>
              </a:rPr>
              <a:t> S ASVABC SP</a:t>
            </a:r>
          </a:p>
          <a:p>
            <a:pPr>
              <a:spcBef>
                <a:spcPts val="600"/>
              </a:spcBef>
            </a:pPr>
            <a:r>
              <a:rPr lang="en-GB"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a:p>
            <a:r>
              <a:rPr lang="en-GB" sz="1400" b="1" dirty="0">
                <a:latin typeface="Courier New" pitchFamily="49" charset="0"/>
                <a:cs typeface="Courier New" pitchFamily="49" charset="0"/>
              </a:rPr>
              <a:t>    Source |       SS       </a:t>
            </a:r>
            <a:r>
              <a:rPr lang="en-GB" sz="1400" b="1" dirty="0" err="1">
                <a:latin typeface="Courier New" pitchFamily="49" charset="0"/>
                <a:cs typeface="Courier New" pitchFamily="49" charset="0"/>
              </a:rPr>
              <a:t>df</a:t>
            </a:r>
            <a:r>
              <a:rPr lang="en-GB" sz="1400" b="1" dirty="0">
                <a:latin typeface="Courier New" pitchFamily="49" charset="0"/>
                <a:cs typeface="Courier New" pitchFamily="49" charset="0"/>
              </a:rPr>
              <a:t>       MS              Number of </a:t>
            </a:r>
            <a:r>
              <a:rPr lang="en-GB" sz="1400" b="1" dirty="0" err="1">
                <a:latin typeface="Courier New" pitchFamily="49" charset="0"/>
                <a:cs typeface="Courier New" pitchFamily="49" charset="0"/>
              </a:rPr>
              <a:t>obs</a:t>
            </a:r>
            <a:r>
              <a:rPr lang="en-GB" sz="1400" b="1" dirty="0">
                <a:latin typeface="Courier New" pitchFamily="49" charset="0"/>
                <a:cs typeface="Courier New" pitchFamily="49" charset="0"/>
              </a:rPr>
              <a:t> =     500</a:t>
            </a:r>
          </a:p>
          <a:p>
            <a:r>
              <a:rPr lang="en-GB" sz="1400" b="1" dirty="0">
                <a:latin typeface="Courier New" pitchFamily="49" charset="0"/>
                <a:cs typeface="Courier New" pitchFamily="49" charset="0"/>
              </a:rPr>
              <a:t>-----------+------------------------------           F(  2,   497) =  120.22</a:t>
            </a:r>
          </a:p>
          <a:p>
            <a:r>
              <a:rPr lang="en-GB" sz="1400" b="1" dirty="0">
                <a:latin typeface="Courier New" pitchFamily="49" charset="0"/>
                <a:cs typeface="Courier New" pitchFamily="49" charset="0"/>
              </a:rPr>
              <a:t>     Model |  1223.98508     2  611.992542           </a:t>
            </a:r>
            <a:r>
              <a:rPr lang="en-GB" sz="1400" b="1" dirty="0" err="1">
                <a:latin typeface="Courier New" pitchFamily="49" charset="0"/>
                <a:cs typeface="Courier New" pitchFamily="49" charset="0"/>
              </a:rPr>
              <a:t>Prob</a:t>
            </a:r>
            <a:r>
              <a:rPr lang="en-GB" sz="1400" b="1" dirty="0">
                <a:latin typeface="Courier New" pitchFamily="49" charset="0"/>
                <a:cs typeface="Courier New" pitchFamily="49" charset="0"/>
              </a:rPr>
              <a:t> &gt; F      =  0.0000</a:t>
            </a:r>
          </a:p>
          <a:p>
            <a:r>
              <a:rPr lang="en-GB" sz="1400" b="1" dirty="0">
                <a:latin typeface="Courier New" pitchFamily="49" charset="0"/>
                <a:cs typeface="Courier New" pitchFamily="49" charset="0"/>
              </a:rPr>
              <a:t>  Residual |  2530.03692   497  5.09061754           R-squared     =  0.3260</a:t>
            </a:r>
          </a:p>
          <a:p>
            <a:r>
              <a:rPr lang="en-GB" sz="1400" b="1" dirty="0">
                <a:latin typeface="Courier New" pitchFamily="49" charset="0"/>
                <a:cs typeface="Courier New" pitchFamily="49" charset="0"/>
              </a:rPr>
              <a:t>-----------+------------------------------           </a:t>
            </a:r>
            <a:r>
              <a:rPr lang="en-GB" sz="1400" b="1" dirty="0" err="1">
                <a:latin typeface="Courier New" pitchFamily="49" charset="0"/>
                <a:cs typeface="Courier New" pitchFamily="49" charset="0"/>
              </a:rPr>
              <a:t>Adj</a:t>
            </a:r>
            <a:r>
              <a:rPr lang="en-GB" sz="1400" b="1" dirty="0">
                <a:latin typeface="Courier New" pitchFamily="49" charset="0"/>
                <a:cs typeface="Courier New" pitchFamily="49" charset="0"/>
              </a:rPr>
              <a:t> R-squared =  0.3233</a:t>
            </a:r>
          </a:p>
          <a:p>
            <a:r>
              <a:rPr lang="en-GB" sz="1400" b="1" dirty="0">
                <a:latin typeface="Courier New" pitchFamily="49" charset="0"/>
                <a:cs typeface="Courier New" pitchFamily="49" charset="0"/>
              </a:rPr>
              <a:t>     Total |    3754.022   499  7.52309018           Root MSE      =  2.2562</a:t>
            </a:r>
          </a:p>
          <a:p>
            <a:r>
              <a:rPr lang="en-GB" sz="1400" b="1" dirty="0">
                <a:latin typeface="Courier New" pitchFamily="49" charset="0"/>
                <a:cs typeface="Courier New" pitchFamily="49" charset="0"/>
              </a:rPr>
              <a:t>----------------------------------------------------------------------------</a:t>
            </a:r>
          </a:p>
          <a:p>
            <a:r>
              <a:rPr lang="en-GB" sz="1400" b="1" dirty="0">
                <a:latin typeface="Courier New" pitchFamily="49" charset="0"/>
                <a:cs typeface="Courier New" pitchFamily="49" charset="0"/>
              </a:rPr>
              <a:t>         S |      </a:t>
            </a:r>
            <a:r>
              <a:rPr lang="en-GB" sz="1400" b="1" dirty="0" err="1">
                <a:latin typeface="Courier New" pitchFamily="49" charset="0"/>
                <a:cs typeface="Courier New" pitchFamily="49" charset="0"/>
              </a:rPr>
              <a:t>Coef</a:t>
            </a:r>
            <a:r>
              <a:rPr lang="en-GB" sz="1400" b="1" dirty="0">
                <a:latin typeface="Courier New" pitchFamily="49" charset="0"/>
                <a:cs typeface="Courier New" pitchFamily="49" charset="0"/>
              </a:rPr>
              <a:t>.   Std. Err.      t    P&gt;|t|     [95% Conf. Interval]</a:t>
            </a:r>
          </a:p>
          <a:p>
            <a:r>
              <a:rPr lang="en-GB" sz="1400" b="1" dirty="0">
                <a:latin typeface="Courier New" pitchFamily="49" charset="0"/>
                <a:cs typeface="Courier New" pitchFamily="49" charset="0"/>
              </a:rPr>
              <a:t>-----------+----------------------------------------------------------------</a:t>
            </a:r>
          </a:p>
          <a:p>
            <a:r>
              <a:rPr lang="en-GB" sz="1400" b="1" dirty="0">
                <a:latin typeface="Courier New" pitchFamily="49" charset="0"/>
                <a:cs typeface="Courier New" pitchFamily="49" charset="0"/>
              </a:rPr>
              <a:t>    ASVABC |   1.243199   .1237327    10.05   0.000     1.000095    1.486303</a:t>
            </a:r>
          </a:p>
          <a:p>
            <a:r>
              <a:rPr lang="en-GB" sz="1400" b="1" dirty="0">
                <a:latin typeface="Courier New" pitchFamily="49" charset="0"/>
                <a:cs typeface="Courier New" pitchFamily="49" charset="0"/>
              </a:rPr>
              <a:t>        SP |   .1500751   .0229866     6.53   0.000     .1049123    .1952379</a:t>
            </a:r>
          </a:p>
          <a:p>
            <a:r>
              <a:rPr lang="en-GB" sz="1400" b="1" dirty="0">
                <a:latin typeface="Courier New" pitchFamily="49" charset="0"/>
                <a:cs typeface="Courier New" pitchFamily="49" charset="0"/>
              </a:rPr>
              <a:t>     _cons |   10.50285      .6117    17.17   0.000     9.301009    11.70468</a:t>
            </a:r>
          </a:p>
          <a:p>
            <a:r>
              <a:rPr lang="en-GB"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9820" name="Text Box 1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8</a:t>
            </a:r>
          </a:p>
        </p:txBody>
      </p:sp>
      <p:sp>
        <p:nvSpPr>
          <p:cNvPr id="119821" name="Text Box 1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A comparison of the regressions reveals that the standard error of the coefficient of </a:t>
            </a:r>
            <a:r>
              <a:rPr lang="en-GB" sz="1500" b="1" i="1"/>
              <a:t>SP</a:t>
            </a:r>
            <a:r>
              <a:rPr lang="en-GB" sz="1500" b="1"/>
              <a:t> is much smaller than those of </a:t>
            </a:r>
            <a:r>
              <a:rPr lang="en-GB" sz="1500" b="1" i="1"/>
              <a:t>SM</a:t>
            </a:r>
            <a:r>
              <a:rPr lang="en-GB" sz="1500" b="1"/>
              <a:t> and </a:t>
            </a:r>
            <a:r>
              <a:rPr lang="en-GB" sz="1500" b="1" i="1"/>
              <a:t>SF</a:t>
            </a:r>
            <a:r>
              <a:rPr lang="en-GB" sz="1500" b="1"/>
              <a:t>, and consequently its </a:t>
            </a:r>
            <a:r>
              <a:rPr lang="en-GB" sz="1500" b="1" i="1"/>
              <a:t>t</a:t>
            </a:r>
            <a:r>
              <a:rPr lang="en-GB" sz="1500" b="1"/>
              <a:t> statistic is higher.  Its coefficient is a compromise between those of </a:t>
            </a:r>
            <a:r>
              <a:rPr lang="en-GB" sz="1500" b="1" i="1"/>
              <a:t>SM</a:t>
            </a:r>
            <a:r>
              <a:rPr lang="en-GB" sz="1500" b="1"/>
              <a:t> and </a:t>
            </a:r>
            <a:r>
              <a:rPr lang="en-GB" sz="1500" b="1" i="1"/>
              <a:t>SF</a:t>
            </a:r>
            <a:r>
              <a:rPr lang="en-GB" sz="1500" b="1"/>
              <a:t>, as might be expected.</a:t>
            </a:r>
            <a:endParaRPr lang="en-GB" sz="1500" b="1">
              <a:latin typeface="Times New Roman" pitchFamily="18" charset="0"/>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i="1" dirty="0"/>
              <a:t>F</a:t>
            </a:r>
            <a:r>
              <a:rPr lang="en-GB" sz="1800" b="1" dirty="0"/>
              <a:t> TEST OF A LINEAR RESTRICTION</a:t>
            </a:r>
            <a:endParaRPr lang="en-GB" sz="1600" dirty="0">
              <a:latin typeface="Times New Roman" pitchFamily="18" charset="0"/>
            </a:endParaRPr>
          </a:p>
        </p:txBody>
      </p:sp>
      <p:sp>
        <p:nvSpPr>
          <p:cNvPr id="16" name="Rectangle 5"/>
          <p:cNvSpPr>
            <a:spLocks noChangeArrowheads="1"/>
          </p:cNvSpPr>
          <p:nvPr/>
        </p:nvSpPr>
        <p:spPr bwMode="auto">
          <a:xfrm>
            <a:off x="0" y="2796274"/>
            <a:ext cx="9144000" cy="1918602"/>
          </a:xfrm>
          <a:prstGeom prst="rect">
            <a:avLst/>
          </a:prstGeom>
          <a:solidFill>
            <a:srgbClr val="FDFEFF"/>
          </a:solidFill>
          <a:ln>
            <a:noFill/>
          </a:ln>
          <a:effectLst>
            <a:innerShdw blurRad="95250">
              <a:srgbClr val="004D99"/>
            </a:innerShdw>
          </a:effectLst>
        </p:spPr>
        <p:txBody>
          <a:bodyPr/>
          <a:lstStyle/>
          <a:p>
            <a:pPr>
              <a:defRPr/>
            </a:pPr>
            <a:endParaRPr lang="en-GB"/>
          </a:p>
        </p:txBody>
      </p:sp>
      <p:sp>
        <p:nvSpPr>
          <p:cNvPr id="20" name="Rectangle 8"/>
          <p:cNvSpPr>
            <a:spLocks noChangeArrowheads="1"/>
          </p:cNvSpPr>
          <p:nvPr/>
        </p:nvSpPr>
        <p:spPr bwMode="auto">
          <a:xfrm>
            <a:off x="365125" y="2878950"/>
            <a:ext cx="1901825"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1" name="Rectangle 8"/>
          <p:cNvSpPr>
            <a:spLocks noChangeArrowheads="1"/>
          </p:cNvSpPr>
          <p:nvPr/>
        </p:nvSpPr>
        <p:spPr bwMode="auto">
          <a:xfrm>
            <a:off x="365125" y="4011600"/>
            <a:ext cx="4651200"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2" name="Text Box 5"/>
          <p:cNvSpPr txBox="1">
            <a:spLocks noChangeArrowheads="1"/>
          </p:cNvSpPr>
          <p:nvPr/>
        </p:nvSpPr>
        <p:spPr bwMode="auto">
          <a:xfrm>
            <a:off x="301625" y="2845500"/>
            <a:ext cx="8532813" cy="18217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2400">
                <a:solidFill>
                  <a:schemeClr val="tx1"/>
                </a:solidFill>
                <a:latin typeface="Times New Roman" pitchFamily="18" charset="0"/>
              </a:defRPr>
            </a:lvl1pPr>
            <a:lvl2pPr>
              <a:tabLst>
                <a:tab pos="974725" algn="l"/>
                <a:tab pos="1655763" algn="l"/>
              </a:tabLst>
              <a:defRPr sz="2400">
                <a:solidFill>
                  <a:schemeClr val="tx1"/>
                </a:solidFill>
                <a:latin typeface="Times New Roman" pitchFamily="18" charset="0"/>
              </a:defRPr>
            </a:lvl2pPr>
            <a:lvl3pPr>
              <a:tabLst>
                <a:tab pos="974725" algn="l"/>
                <a:tab pos="1655763" algn="l"/>
              </a:tabLst>
              <a:defRPr sz="2400">
                <a:solidFill>
                  <a:schemeClr val="tx1"/>
                </a:solidFill>
                <a:latin typeface="Times New Roman" pitchFamily="18" charset="0"/>
              </a:defRPr>
            </a:lvl3pPr>
            <a:lvl4pPr>
              <a:tabLst>
                <a:tab pos="974725" algn="l"/>
                <a:tab pos="1655763" algn="l"/>
              </a:tabLst>
              <a:defRPr sz="2400">
                <a:solidFill>
                  <a:schemeClr val="tx1"/>
                </a:solidFill>
                <a:latin typeface="Times New Roman" pitchFamily="18" charset="0"/>
              </a:defRPr>
            </a:lvl4pPr>
            <a:lvl5pPr>
              <a:tabLst>
                <a:tab pos="974725"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974725"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974725"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974725"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974725" algn="l"/>
                <a:tab pos="1655763" algn="l"/>
              </a:tabLst>
              <a:defRPr sz="2400">
                <a:solidFill>
                  <a:schemeClr val="tx1"/>
                </a:solidFill>
                <a:latin typeface="Times New Roman" pitchFamily="18" charset="0"/>
              </a:defRPr>
            </a:lvl9pPr>
          </a:lstStyle>
          <a:p>
            <a:r>
              <a:rPr lang="en-GB" sz="1400" b="1" dirty="0" smtClean="0">
                <a:latin typeface="Courier New" pitchFamily="49" charset="0"/>
                <a:cs typeface="Courier New" pitchFamily="49" charset="0"/>
              </a:rPr>
              <a:t>. </a:t>
            </a:r>
            <a:r>
              <a:rPr lang="en-GB" sz="1400" b="1" dirty="0" err="1">
                <a:latin typeface="Courier New" pitchFamily="49" charset="0"/>
                <a:cs typeface="Courier New" pitchFamily="49" charset="0"/>
              </a:rPr>
              <a:t>reg</a:t>
            </a:r>
            <a:r>
              <a:rPr lang="en-GB" sz="1400" b="1" dirty="0">
                <a:latin typeface="Courier New" pitchFamily="49" charset="0"/>
                <a:cs typeface="Courier New" pitchFamily="49" charset="0"/>
              </a:rPr>
              <a:t> S ASVABC SP</a:t>
            </a:r>
          </a:p>
          <a:p>
            <a:pPr>
              <a:spcBef>
                <a:spcPts val="600"/>
              </a:spcBef>
            </a:pPr>
            <a:r>
              <a:rPr lang="en-GB"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a:p>
            <a:r>
              <a:rPr lang="en-GB" sz="1400" b="1" dirty="0" smtClean="0">
                <a:latin typeface="Courier New" pitchFamily="49" charset="0"/>
                <a:cs typeface="Courier New" pitchFamily="49" charset="0"/>
              </a:rPr>
              <a:t>         </a:t>
            </a:r>
            <a:r>
              <a:rPr lang="en-GB" sz="1400" b="1" dirty="0">
                <a:latin typeface="Courier New" pitchFamily="49" charset="0"/>
                <a:cs typeface="Courier New" pitchFamily="49" charset="0"/>
              </a:rPr>
              <a:t>S |      </a:t>
            </a:r>
            <a:r>
              <a:rPr lang="en-GB" sz="1400" b="1" dirty="0" err="1">
                <a:latin typeface="Courier New" pitchFamily="49" charset="0"/>
                <a:cs typeface="Courier New" pitchFamily="49" charset="0"/>
              </a:rPr>
              <a:t>Coef</a:t>
            </a:r>
            <a:r>
              <a:rPr lang="en-GB" sz="1400" b="1" dirty="0">
                <a:latin typeface="Courier New" pitchFamily="49" charset="0"/>
                <a:cs typeface="Courier New" pitchFamily="49" charset="0"/>
              </a:rPr>
              <a:t>.   Std. Err.      t    P&gt;|t|     [95% Conf. Interval]</a:t>
            </a:r>
          </a:p>
          <a:p>
            <a:r>
              <a:rPr lang="en-GB" sz="1400" b="1" dirty="0">
                <a:latin typeface="Courier New" pitchFamily="49" charset="0"/>
                <a:cs typeface="Courier New" pitchFamily="49" charset="0"/>
              </a:rPr>
              <a:t>-----------+----------------------------------------------------------------</a:t>
            </a:r>
          </a:p>
          <a:p>
            <a:r>
              <a:rPr lang="en-GB" sz="1400" b="1" dirty="0">
                <a:latin typeface="Courier New" pitchFamily="49" charset="0"/>
                <a:cs typeface="Courier New" pitchFamily="49" charset="0"/>
              </a:rPr>
              <a:t>    ASVABC |   1.243199   .1237327    10.05   0.000     1.000095    1.486303</a:t>
            </a:r>
          </a:p>
          <a:p>
            <a:r>
              <a:rPr lang="en-GB" sz="1400" b="1" dirty="0">
                <a:latin typeface="Courier New" pitchFamily="49" charset="0"/>
                <a:cs typeface="Courier New" pitchFamily="49" charset="0"/>
              </a:rPr>
              <a:t>        SP |   .1500751   .0229866     6.53   0.000     .1049123    .1952379</a:t>
            </a:r>
          </a:p>
          <a:p>
            <a:r>
              <a:rPr lang="en-GB" sz="1400" b="1" dirty="0">
                <a:latin typeface="Courier New" pitchFamily="49" charset="0"/>
                <a:cs typeface="Courier New" pitchFamily="49" charset="0"/>
              </a:rPr>
              <a:t>     _cons |   10.50285      .6117    17.17   0.000     9.301009    11.70468</a:t>
            </a:r>
          </a:p>
          <a:p>
            <a:r>
              <a:rPr lang="en-GB"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p:txBody>
      </p:sp>
      <p:sp>
        <p:nvSpPr>
          <p:cNvPr id="27" name="Rectangle 5"/>
          <p:cNvSpPr>
            <a:spLocks noChangeArrowheads="1"/>
          </p:cNvSpPr>
          <p:nvPr/>
        </p:nvSpPr>
        <p:spPr bwMode="auto">
          <a:xfrm>
            <a:off x="0" y="548372"/>
            <a:ext cx="9144000" cy="21420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28" name="Rectangle 9"/>
          <p:cNvSpPr>
            <a:spLocks noChangeArrowheads="1"/>
          </p:cNvSpPr>
          <p:nvPr/>
        </p:nvSpPr>
        <p:spPr bwMode="auto">
          <a:xfrm>
            <a:off x="365125" y="637200"/>
            <a:ext cx="2203200"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2" name="Rectangle 8"/>
          <p:cNvSpPr>
            <a:spLocks noChangeArrowheads="1"/>
          </p:cNvSpPr>
          <p:nvPr/>
        </p:nvSpPr>
        <p:spPr bwMode="auto">
          <a:xfrm>
            <a:off x="365125" y="1982775"/>
            <a:ext cx="4651200"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9" name="Rectangle 8"/>
          <p:cNvSpPr>
            <a:spLocks noChangeArrowheads="1"/>
          </p:cNvSpPr>
          <p:nvPr/>
        </p:nvSpPr>
        <p:spPr bwMode="auto">
          <a:xfrm>
            <a:off x="365125" y="1773225"/>
            <a:ext cx="4651200"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0" name="Text Box 2"/>
          <p:cNvSpPr txBox="1">
            <a:spLocks noChangeArrowheads="1"/>
          </p:cNvSpPr>
          <p:nvPr/>
        </p:nvSpPr>
        <p:spPr bwMode="auto">
          <a:xfrm>
            <a:off x="301625" y="597601"/>
            <a:ext cx="8532813" cy="20313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2400">
                <a:solidFill>
                  <a:schemeClr val="tx1"/>
                </a:solidFill>
                <a:latin typeface="Times New Roman" pitchFamily="18" charset="0"/>
              </a:defRPr>
            </a:lvl1pPr>
            <a:lvl2pPr>
              <a:tabLst>
                <a:tab pos="946150" algn="l"/>
              </a:tabLst>
              <a:defRPr sz="2400">
                <a:solidFill>
                  <a:schemeClr val="tx1"/>
                </a:solidFill>
                <a:latin typeface="Times New Roman" pitchFamily="18" charset="0"/>
              </a:defRPr>
            </a:lvl2pPr>
            <a:lvl3pPr>
              <a:tabLst>
                <a:tab pos="946150" algn="l"/>
              </a:tabLst>
              <a:defRPr sz="2400">
                <a:solidFill>
                  <a:schemeClr val="tx1"/>
                </a:solidFill>
                <a:latin typeface="Times New Roman" pitchFamily="18" charset="0"/>
              </a:defRPr>
            </a:lvl3pPr>
            <a:lvl4pPr>
              <a:tabLst>
                <a:tab pos="946150" algn="l"/>
              </a:tabLst>
              <a:defRPr sz="2400">
                <a:solidFill>
                  <a:schemeClr val="tx1"/>
                </a:solidFill>
                <a:latin typeface="Times New Roman" pitchFamily="18" charset="0"/>
              </a:defRPr>
            </a:lvl4pPr>
            <a:lvl5pPr>
              <a:tabLst>
                <a:tab pos="946150" algn="l"/>
              </a:tabLst>
              <a:defRPr sz="2400">
                <a:solidFill>
                  <a:schemeClr val="tx1"/>
                </a:solidFill>
                <a:latin typeface="Times New Roman" pitchFamily="18" charset="0"/>
              </a:defRPr>
            </a:lvl5pPr>
            <a:lvl6pPr eaLnBrk="0" fontAlgn="base" hangingPunct="0">
              <a:spcBef>
                <a:spcPct val="0"/>
              </a:spcBef>
              <a:spcAft>
                <a:spcPct val="0"/>
              </a:spcAft>
              <a:tabLst>
                <a:tab pos="946150" algn="l"/>
              </a:tabLst>
              <a:defRPr sz="2400">
                <a:solidFill>
                  <a:schemeClr val="tx1"/>
                </a:solidFill>
                <a:latin typeface="Times New Roman" pitchFamily="18" charset="0"/>
              </a:defRPr>
            </a:lvl6pPr>
            <a:lvl7pPr eaLnBrk="0" fontAlgn="base" hangingPunct="0">
              <a:spcBef>
                <a:spcPct val="0"/>
              </a:spcBef>
              <a:spcAft>
                <a:spcPct val="0"/>
              </a:spcAft>
              <a:tabLst>
                <a:tab pos="946150" algn="l"/>
              </a:tabLst>
              <a:defRPr sz="2400">
                <a:solidFill>
                  <a:schemeClr val="tx1"/>
                </a:solidFill>
                <a:latin typeface="Times New Roman" pitchFamily="18" charset="0"/>
              </a:defRPr>
            </a:lvl7pPr>
            <a:lvl8pPr eaLnBrk="0" fontAlgn="base" hangingPunct="0">
              <a:spcBef>
                <a:spcPct val="0"/>
              </a:spcBef>
              <a:spcAft>
                <a:spcPct val="0"/>
              </a:spcAft>
              <a:tabLst>
                <a:tab pos="946150" algn="l"/>
              </a:tabLst>
              <a:defRPr sz="2400">
                <a:solidFill>
                  <a:schemeClr val="tx1"/>
                </a:solidFill>
                <a:latin typeface="Times New Roman" pitchFamily="18" charset="0"/>
              </a:defRPr>
            </a:lvl8pPr>
            <a:lvl9pPr eaLnBrk="0" fontAlgn="base" hangingPunct="0">
              <a:spcBef>
                <a:spcPct val="0"/>
              </a:spcBef>
              <a:spcAft>
                <a:spcPct val="0"/>
              </a:spcAft>
              <a:tabLst>
                <a:tab pos="946150" algn="l"/>
              </a:tabLst>
              <a:defRPr sz="2400">
                <a:solidFill>
                  <a:schemeClr val="tx1"/>
                </a:solidFill>
                <a:latin typeface="Times New Roman" pitchFamily="18" charset="0"/>
              </a:defRPr>
            </a:lvl9pPr>
          </a:lstStyle>
          <a:p>
            <a:r>
              <a:rPr lang="en-GB" sz="1400" b="1" dirty="0" smtClean="0">
                <a:latin typeface="Courier New" pitchFamily="49" charset="0"/>
              </a:rPr>
              <a:t>.</a:t>
            </a:r>
            <a:r>
              <a:rPr lang="en-GB" sz="1400" b="1" dirty="0" smtClean="0">
                <a:latin typeface="Courier New" pitchFamily="49" charset="0"/>
                <a:cs typeface="Courier New" pitchFamily="49" charset="0"/>
              </a:rPr>
              <a:t> </a:t>
            </a:r>
            <a:r>
              <a:rPr lang="en-GB" sz="1400" b="1" dirty="0" err="1">
                <a:latin typeface="Courier New" pitchFamily="49" charset="0"/>
                <a:cs typeface="Courier New" pitchFamily="49" charset="0"/>
              </a:rPr>
              <a:t>reg</a:t>
            </a:r>
            <a:r>
              <a:rPr lang="en-GB" sz="1400" b="1" dirty="0">
                <a:latin typeface="Courier New" pitchFamily="49" charset="0"/>
                <a:cs typeface="Courier New" pitchFamily="49" charset="0"/>
              </a:rPr>
              <a:t> S ASVABC SM SF</a:t>
            </a:r>
          </a:p>
          <a:p>
            <a:pPr>
              <a:spcBef>
                <a:spcPts val="600"/>
              </a:spcBef>
            </a:pPr>
            <a:r>
              <a:rPr lang="en-GB" sz="1400" b="1" dirty="0">
                <a:latin typeface="Courier New" pitchFamily="49" charset="0"/>
                <a:cs typeface="Courier New" pitchFamily="49" charset="0"/>
              </a:rPr>
              <a:t>----------------------------------------------------------------------------</a:t>
            </a:r>
          </a:p>
          <a:p>
            <a:r>
              <a:rPr lang="en-GB" sz="1400" b="1" dirty="0" smtClean="0">
                <a:latin typeface="Courier New" pitchFamily="49" charset="0"/>
                <a:cs typeface="Courier New" pitchFamily="49" charset="0"/>
              </a:rPr>
              <a:t>         </a:t>
            </a:r>
            <a:r>
              <a:rPr lang="en-GB" sz="1400" b="1" dirty="0">
                <a:latin typeface="Courier New" pitchFamily="49" charset="0"/>
                <a:cs typeface="Courier New" pitchFamily="49" charset="0"/>
              </a:rPr>
              <a:t>S |      </a:t>
            </a:r>
            <a:r>
              <a:rPr lang="en-GB" sz="1400" b="1" dirty="0" err="1">
                <a:latin typeface="Courier New" pitchFamily="49" charset="0"/>
                <a:cs typeface="Courier New" pitchFamily="49" charset="0"/>
              </a:rPr>
              <a:t>Coef</a:t>
            </a:r>
            <a:r>
              <a:rPr lang="en-GB" sz="1400" b="1" dirty="0">
                <a:latin typeface="Courier New" pitchFamily="49" charset="0"/>
                <a:cs typeface="Courier New" pitchFamily="49" charset="0"/>
              </a:rPr>
              <a:t>.   Std. Err.      t    P&gt;|t|     [95% Conf. Interval]</a:t>
            </a:r>
          </a:p>
          <a:p>
            <a:r>
              <a:rPr lang="en-GB" sz="1400" b="1" dirty="0">
                <a:latin typeface="Courier New" pitchFamily="49" charset="0"/>
                <a:cs typeface="Courier New" pitchFamily="49" charset="0"/>
              </a:rPr>
              <a:t>-----------+----------------------------------------------------------------</a:t>
            </a:r>
          </a:p>
          <a:p>
            <a:r>
              <a:rPr lang="en-GB" sz="1400" b="1" dirty="0">
                <a:latin typeface="Courier New" pitchFamily="49" charset="0"/>
                <a:cs typeface="Courier New" pitchFamily="49" charset="0"/>
              </a:rPr>
              <a:t>    ASVABC |   1.242527    .123587    10.05   0.000      .999708    1.485345</a:t>
            </a:r>
          </a:p>
          <a:p>
            <a:r>
              <a:rPr lang="en-GB" sz="1400" b="1" dirty="0">
                <a:latin typeface="Courier New" pitchFamily="49" charset="0"/>
                <a:cs typeface="Courier New" pitchFamily="49" charset="0"/>
              </a:rPr>
              <a:t>        SM |    .091353   .0459299     1.99   0.047     .0011119    .1815941</a:t>
            </a:r>
          </a:p>
          <a:p>
            <a:r>
              <a:rPr lang="en-GB" sz="1400" b="1" dirty="0">
                <a:latin typeface="Courier New" pitchFamily="49" charset="0"/>
                <a:cs typeface="Courier New" pitchFamily="49" charset="0"/>
              </a:rPr>
              <a:t>        SF |   .2028911   .0425117     4.77   0.000     .1193658    .2864163</a:t>
            </a:r>
          </a:p>
          <a:p>
            <a:r>
              <a:rPr lang="en-GB" sz="1400" b="1" dirty="0">
                <a:latin typeface="Courier New" pitchFamily="49" charset="0"/>
                <a:cs typeface="Courier New" pitchFamily="49" charset="0"/>
              </a:rPr>
              <a:t>     _cons |   10.59674   .6142778    17.25   0.000     9.389834    11.80365</a:t>
            </a:r>
          </a:p>
          <a:p>
            <a:r>
              <a:rPr lang="en-GB" sz="1400" b="1" dirty="0" smtClean="0">
                <a:latin typeface="Courier New" pitchFamily="49" charset="0"/>
                <a:cs typeface="Courier New" pitchFamily="49" charset="0"/>
              </a:rPr>
              <a:t>----------------------------------------------------------------------------</a:t>
            </a:r>
            <a:endParaRPr lang="en-GB" sz="1400" b="1" dirty="0">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8900F5E31C89A48940A57403082843D" ma:contentTypeVersion="20" ma:contentTypeDescription="Create a new document." ma:contentTypeScope="" ma:versionID="88874d72363f998fddc7eb7299333ae6">
  <xsd:schema xmlns:xsd="http://www.w3.org/2001/XMLSchema" xmlns:xs="http://www.w3.org/2001/XMLSchema" xmlns:p="http://schemas.microsoft.com/office/2006/metadata/properties" xmlns:ns1="http://schemas.microsoft.com/sharepoint/v3" xmlns:ns2="37b7e42e-eaac-4c0c-b7ab-65d932e301c3" xmlns:ns3="7c20e60f-09c9-4b20-a5fa-550b7d980542" targetNamespace="http://schemas.microsoft.com/office/2006/metadata/properties" ma:root="true" ma:fieldsID="06086891c1d7afe90fabd02406972d02" ns1:_="" ns2:_="" ns3:_="">
    <xsd:import namespace="http://schemas.microsoft.com/sharepoint/v3"/>
    <xsd:import namespace="37b7e42e-eaac-4c0c-b7ab-65d932e301c3"/>
    <xsd:import namespace="7c20e60f-09c9-4b20-a5fa-550b7d98054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ForpracticeorgradableforLMS_x003f_" minOccurs="0"/>
                <xsd:element ref="ns2:MediaServiceObjectDetectorVersions" minOccurs="0"/>
                <xsd:element ref="ns2:MediaServiceLocation" minOccurs="0"/>
                <xsd:element ref="ns1:_ip_UnifiedCompliancePolicyProperties" minOccurs="0"/>
                <xsd:element ref="ns1:_ip_UnifiedCompliancePolicyUIAction" minOccurs="0"/>
                <xsd:element ref="ns2:CanthisbeconvertedbyStraive" minOccurs="0"/>
                <xsd:element ref="ns2:Dat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7b7e42e-eaac-4c0c-b7ab-65d932e301c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ff217fd5-6bb5-4de3-bf71-ef5eb62cb525"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ForpracticeorgradableforLMS_x003f_" ma:index="20" nillable="true" ma:displayName="For practice or gradable for LMS?" ma:format="Dropdown" ma:internalName="ForpracticeorgradableforLMS_x003f_">
      <xsd:simpleType>
        <xsd:restriction base="dms:Choice">
          <xsd:enumeration value="For Practice"/>
          <xsd:enumeration value="For Grading"/>
          <xsd:enumeration value="For Practice OR Grading"/>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Location" ma:index="22" nillable="true" ma:displayName="Location" ma:indexed="true" ma:internalName="MediaServiceLocation" ma:readOnly="true">
      <xsd:simpleType>
        <xsd:restriction base="dms:Text"/>
      </xsd:simpleType>
    </xsd:element>
    <xsd:element name="CanthisbeconvertedbyStraive" ma:index="25" nillable="true" ma:displayName="Can be converted by Straive" ma:default="No" ma:format="Dropdown" ma:internalName="CanthisbeconvertedbyStraive">
      <xsd:simpleType>
        <xsd:restriction base="dms:Choice">
          <xsd:enumeration value="Yes"/>
          <xsd:enumeration value="No"/>
        </xsd:restriction>
      </xsd:simpleType>
    </xsd:element>
    <xsd:element name="Date" ma:index="26" nillable="true" ma:displayName="Date" ma:format="DateOnly" ma:internalName="Date">
      <xsd:simpleType>
        <xsd:restriction base="dms:DateTime"/>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c20e60f-09c9-4b20-a5fa-550b7d98054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6927d970-8a6b-4b37-beb7-fd1884633f11}" ma:internalName="TaxCatchAll" ma:showField="CatchAllData" ma:web="7c20e60f-09c9-4b20-a5fa-550b7d98054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CanthisbeconvertedbyStraive xmlns="37b7e42e-eaac-4c0c-b7ab-65d932e301c3">No</CanthisbeconvertedbyStraive>
    <Date xmlns="37b7e42e-eaac-4c0c-b7ab-65d932e301c3" xsi:nil="true"/>
    <TaxCatchAll xmlns="7c20e60f-09c9-4b20-a5fa-550b7d980542" xsi:nil="true"/>
    <_ip_UnifiedCompliancePolicyProperties xmlns="http://schemas.microsoft.com/sharepoint/v3" xsi:nil="true"/>
    <ForpracticeorgradableforLMS_x003f_ xmlns="37b7e42e-eaac-4c0c-b7ab-65d932e301c3" xsi:nil="true"/>
    <lcf76f155ced4ddcb4097134ff3c332f xmlns="37b7e42e-eaac-4c0c-b7ab-65d932e301c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E41708A3-CE36-4347-B8FE-FF74BEB1467F}"/>
</file>

<file path=customXml/itemProps2.xml><?xml version="1.0" encoding="utf-8"?>
<ds:datastoreItem xmlns:ds="http://schemas.openxmlformats.org/officeDocument/2006/customXml" ds:itemID="{31A69A6A-5183-47AB-BC1A-4257F2B878D2}"/>
</file>

<file path=customXml/itemProps3.xml><?xml version="1.0" encoding="utf-8"?>
<ds:datastoreItem xmlns:ds="http://schemas.openxmlformats.org/officeDocument/2006/customXml" ds:itemID="{C7774B8C-B142-4349-9C85-C6DCA4C15E2E}"/>
</file>

<file path=docProps/app.xml><?xml version="1.0" encoding="utf-8"?>
<Properties xmlns="http://schemas.openxmlformats.org/officeDocument/2006/extended-properties" xmlns:vt="http://schemas.openxmlformats.org/officeDocument/2006/docPropsVTypes">
  <TotalTime>3084</TotalTime>
  <Words>2152</Words>
  <Application>Microsoft Office PowerPoint</Application>
  <PresentationFormat>On-screen Show (4:3)</PresentationFormat>
  <Paragraphs>232</Paragraphs>
  <Slides>19</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19</vt:i4>
      </vt:variant>
    </vt:vector>
  </HeadingPairs>
  <TitlesOfParts>
    <vt:vector size="21" baseType="lpstr">
      <vt:lpstr>Default Design</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Dell Computer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CRSD</dc:creator>
  <cp:lastModifiedBy>GOODALL, Fiona</cp:lastModifiedBy>
  <cp:revision>87</cp:revision>
  <dcterms:created xsi:type="dcterms:W3CDTF">1998-05-09T13:24:56Z</dcterms:created>
  <dcterms:modified xsi:type="dcterms:W3CDTF">2016-05-20T13:25:03Z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0x010100E8900F5E31C89A48940A57403082843D</vt:lpwstr>
  </property>
</Properties>
</file>