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42" r:id="rId2"/>
    <p:sldId id="301" r:id="rId3"/>
    <p:sldId id="332" r:id="rId4"/>
    <p:sldId id="333" r:id="rId5"/>
    <p:sldId id="334" r:id="rId6"/>
    <p:sldId id="335" r:id="rId7"/>
    <p:sldId id="312" r:id="rId8"/>
    <p:sldId id="321" r:id="rId9"/>
    <p:sldId id="314" r:id="rId10"/>
    <p:sldId id="336" r:id="rId11"/>
    <p:sldId id="327" r:id="rId12"/>
    <p:sldId id="340" r:id="rId13"/>
    <p:sldId id="339" r:id="rId14"/>
    <p:sldId id="338" r:id="rId15"/>
    <p:sldId id="337" r:id="rId16"/>
    <p:sldId id="341" r:id="rId17"/>
    <p:sldId id="317" r:id="rId18"/>
    <p:sldId id="329" r:id="rId19"/>
    <p:sldId id="330" r:id="rId20"/>
    <p:sldId id="331" r:id="rId21"/>
    <p:sldId id="284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F8F8FA"/>
    <a:srgbClr val="003366"/>
    <a:srgbClr val="F5F5F5"/>
    <a:srgbClr val="3366FF"/>
    <a:srgbClr val="FFFF00"/>
    <a:srgbClr val="00FF00"/>
    <a:srgbClr val="FF0000"/>
    <a:srgbClr val="00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69" autoAdjust="0"/>
    <p:restoredTop sz="99243" autoAdjust="0"/>
  </p:normalViewPr>
  <p:slideViewPr>
    <p:cSldViewPr snapToGrid="0" showGuides="1">
      <p:cViewPr>
        <p:scale>
          <a:sx n="100" d="100"/>
          <a:sy n="100" d="100"/>
        </p:scale>
        <p:origin x="-2238" y="-444"/>
      </p:cViewPr>
      <p:guideLst>
        <p:guide orient="horz" pos="367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9.wmf"/><Relationship Id="rId7" Type="http://schemas.openxmlformats.org/officeDocument/2006/relationships/image" Target="../media/image25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9" Type="http://schemas.openxmlformats.org/officeDocument/2006/relationships/image" Target="../media/image24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9.wmf"/><Relationship Id="rId7" Type="http://schemas.openxmlformats.org/officeDocument/2006/relationships/image" Target="../media/image25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4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25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10" Type="http://schemas.openxmlformats.org/officeDocument/2006/relationships/image" Target="../media/image26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7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7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28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28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11" Type="http://schemas.openxmlformats.org/officeDocument/2006/relationships/image" Target="../media/image15.wmf"/><Relationship Id="rId5" Type="http://schemas.openxmlformats.org/officeDocument/2006/relationships/image" Target="../media/image10.wmf"/><Relationship Id="rId10" Type="http://schemas.openxmlformats.org/officeDocument/2006/relationships/image" Target="../media/image3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11" Type="http://schemas.openxmlformats.org/officeDocument/2006/relationships/image" Target="../media/image16.wmf"/><Relationship Id="rId5" Type="http://schemas.openxmlformats.org/officeDocument/2006/relationships/image" Target="../media/image10.wmf"/><Relationship Id="rId10" Type="http://schemas.openxmlformats.org/officeDocument/2006/relationships/image" Target="../media/image3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132A6-3CFE-4CF6-A9A6-9873CF0906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52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B4B4B-3CEA-4AE4-86E1-5FB0E91521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8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00179-2B08-4498-92AA-85DFD774291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41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8CC980-DE40-4B42-91A9-0B08F1F94D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93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E56A4-12D1-4FE6-8F9F-4F02D75C5E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490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FC603-6E94-4E9A-B5BC-67FD9EB7DF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89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FC85C-1D2D-4B71-BC50-79DB48FDE0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123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521EB-EB9C-44CB-A04A-B7EC253D05A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75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B7392-9EC1-4F74-913B-02C5C428C4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872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60656-F178-4CFA-9D93-8B7F8EC490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17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FD818D-1906-4F52-AB29-0A80084451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653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3D47F01A-1614-4D78-B364-F2CD50E9C4C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13.w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25.bin"/><Relationship Id="rId24" Type="http://schemas.openxmlformats.org/officeDocument/2006/relationships/image" Target="../media/image16.wmf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1.bin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6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11.wmf"/><Relationship Id="rId22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37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22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43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24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58.bin"/><Relationship Id="rId18" Type="http://schemas.openxmlformats.org/officeDocument/2006/relationships/image" Target="../media/image23.wm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10" Type="http://schemas.openxmlformats.org/officeDocument/2006/relationships/image" Target="../media/image20.wmf"/><Relationship Id="rId19" Type="http://schemas.openxmlformats.org/officeDocument/2006/relationships/oleObject" Target="../embeddings/oleObject61.bin"/><Relationship Id="rId4" Type="http://schemas.openxmlformats.org/officeDocument/2006/relationships/image" Target="../media/image17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22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23.wmf"/><Relationship Id="rId3" Type="http://schemas.openxmlformats.org/officeDocument/2006/relationships/oleObject" Target="../embeddings/oleObject62.bin"/><Relationship Id="rId21" Type="http://schemas.openxmlformats.org/officeDocument/2006/relationships/oleObject" Target="../embeddings/oleObject71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8.bin"/><Relationship Id="rId10" Type="http://schemas.openxmlformats.org/officeDocument/2006/relationships/image" Target="../media/image20.wmf"/><Relationship Id="rId19" Type="http://schemas.openxmlformats.org/officeDocument/2006/relationships/oleObject" Target="../embeddings/oleObject70.bin"/><Relationship Id="rId4" Type="http://schemas.openxmlformats.org/officeDocument/2006/relationships/image" Target="../media/image17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22.wmf"/><Relationship Id="rId22" Type="http://schemas.openxmlformats.org/officeDocument/2006/relationships/image" Target="../media/image2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23.wmf"/><Relationship Id="rId3" Type="http://schemas.openxmlformats.org/officeDocument/2006/relationships/oleObject" Target="../embeddings/oleObject72.bin"/><Relationship Id="rId21" Type="http://schemas.openxmlformats.org/officeDocument/2006/relationships/oleObject" Target="../embeddings/oleObject81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7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76.bin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80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21.wmf"/><Relationship Id="rId22" Type="http://schemas.openxmlformats.org/officeDocument/2006/relationships/image" Target="../media/image2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87.bin"/><Relationship Id="rId3" Type="http://schemas.openxmlformats.org/officeDocument/2006/relationships/oleObject" Target="../embeddings/oleObject82.bin"/><Relationship Id="rId7" Type="http://schemas.openxmlformats.org/officeDocument/2006/relationships/oleObject" Target="../embeddings/oleObject84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86.bin"/><Relationship Id="rId5" Type="http://schemas.openxmlformats.org/officeDocument/2006/relationships/oleObject" Target="../embeddings/oleObject83.bin"/><Relationship Id="rId15" Type="http://schemas.openxmlformats.org/officeDocument/2006/relationships/oleObject" Target="../embeddings/oleObject88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85.bin"/><Relationship Id="rId14" Type="http://schemas.openxmlformats.org/officeDocument/2006/relationships/image" Target="../media/image22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94.bin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93.bin"/><Relationship Id="rId5" Type="http://schemas.openxmlformats.org/officeDocument/2006/relationships/oleObject" Target="../embeddings/oleObject90.bin"/><Relationship Id="rId15" Type="http://schemas.openxmlformats.org/officeDocument/2006/relationships/oleObject" Target="../embeddings/oleObject95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92.bin"/><Relationship Id="rId14" Type="http://schemas.openxmlformats.org/officeDocument/2006/relationships/image" Target="../media/image22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01.bin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96.bin"/><Relationship Id="rId7" Type="http://schemas.openxmlformats.org/officeDocument/2006/relationships/oleObject" Target="../embeddings/oleObject98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00.bin"/><Relationship Id="rId5" Type="http://schemas.openxmlformats.org/officeDocument/2006/relationships/oleObject" Target="../embeddings/oleObject97.bin"/><Relationship Id="rId15" Type="http://schemas.openxmlformats.org/officeDocument/2006/relationships/oleObject" Target="../embeddings/oleObject102.bin"/><Relationship Id="rId10" Type="http://schemas.openxmlformats.org/officeDocument/2006/relationships/image" Target="../media/image19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99.bin"/><Relationship Id="rId14" Type="http://schemas.openxmlformats.org/officeDocument/2006/relationships/image" Target="../media/image2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09.bin"/><Relationship Id="rId18" Type="http://schemas.openxmlformats.org/officeDocument/2006/relationships/image" Target="../media/image29.wmf"/><Relationship Id="rId3" Type="http://schemas.openxmlformats.org/officeDocument/2006/relationships/oleObject" Target="../embeddings/oleObject104.bin"/><Relationship Id="rId7" Type="http://schemas.openxmlformats.org/officeDocument/2006/relationships/oleObject" Target="../embeddings/oleObject106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5" Type="http://schemas.openxmlformats.org/officeDocument/2006/relationships/oleObject" Target="../embeddings/oleObject110.bin"/><Relationship Id="rId10" Type="http://schemas.openxmlformats.org/officeDocument/2006/relationships/image" Target="../media/image19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107.bin"/><Relationship Id="rId14" Type="http://schemas.openxmlformats.org/officeDocument/2006/relationships/image" Target="../media/image2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13.wmf"/><Relationship Id="rId3" Type="http://schemas.openxmlformats.org/officeDocument/2006/relationships/oleObject" Target="../embeddings/oleObject10.bin"/><Relationship Id="rId21" Type="http://schemas.openxmlformats.org/officeDocument/2006/relationships/oleObject" Target="../embeddings/oleObject19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4.bin"/><Relationship Id="rId24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20.bin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18.bin"/><Relationship Id="rId4" Type="http://schemas.openxmlformats.org/officeDocument/2006/relationships/image" Target="../media/image6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11.wmf"/><Relationship Id="rId22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i="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Specification of Regression Variables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5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i="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i="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i="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6673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7109" name="Text Box 2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The </a:t>
            </a:r>
            <a:r>
              <a:rPr lang="en-GB" altLang="ko-KR" sz="1500" b="1" i="1">
                <a:ea typeface="굴림" charset="-127"/>
              </a:rPr>
              <a:t>F</a:t>
            </a:r>
            <a:r>
              <a:rPr lang="en-GB" altLang="ko-KR" sz="1500" b="1">
                <a:ea typeface="굴림" charset="-127"/>
              </a:rPr>
              <a:t> test of the joint explanatory power of a group of explanatory variables discussed in Section 3.5 in the text can be thought of in this way.</a:t>
            </a:r>
            <a:endParaRPr lang="en-GB" sz="1500"/>
          </a:p>
        </p:txBody>
      </p:sp>
      <p:sp>
        <p:nvSpPr>
          <p:cNvPr id="217110" name="Text Box 2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9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4028400"/>
            <a:ext cx="9144000" cy="10296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0" y="2890800"/>
            <a:ext cx="9144000" cy="10279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1738800"/>
            <a:ext cx="9144000" cy="104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538849"/>
            <a:ext cx="9144000" cy="10899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115894"/>
              </p:ext>
            </p:extLst>
          </p:nvPr>
        </p:nvGraphicFramePr>
        <p:xfrm>
          <a:off x="2488425" y="662625"/>
          <a:ext cx="420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78" name="Equation" r:id="rId3" imgW="4203360" imgH="380880" progId="Equation.3">
                  <p:embed/>
                </p:oleObj>
              </mc:Choice>
              <mc:Fallback>
                <p:oleObj name="Equation" r:id="rId3" imgW="4203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425" y="662625"/>
                        <a:ext cx="420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300399"/>
              </p:ext>
            </p:extLst>
          </p:nvPr>
        </p:nvGraphicFramePr>
        <p:xfrm>
          <a:off x="2488425" y="1130300"/>
          <a:ext cx="2286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79" name="Equation" r:id="rId5" imgW="2286000" imgH="368280" progId="Equation.3">
                  <p:embed/>
                </p:oleObj>
              </mc:Choice>
              <mc:Fallback>
                <p:oleObj name="Equation" r:id="rId5" imgW="2286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425" y="1130300"/>
                        <a:ext cx="2286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767183"/>
              </p:ext>
            </p:extLst>
          </p:nvPr>
        </p:nvGraphicFramePr>
        <p:xfrm>
          <a:off x="7677150" y="663575"/>
          <a:ext cx="762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80" name="Equation" r:id="rId7" imgW="761760" imgH="380880" progId="Equation.3">
                  <p:embed/>
                </p:oleObj>
              </mc:Choice>
              <mc:Fallback>
                <p:oleObj name="Equation" r:id="rId7" imgW="761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663575"/>
                        <a:ext cx="762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766647"/>
              </p:ext>
            </p:extLst>
          </p:nvPr>
        </p:nvGraphicFramePr>
        <p:xfrm>
          <a:off x="7673975" y="1130300"/>
          <a:ext cx="749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81" name="Equation" r:id="rId9" imgW="749160" imgH="368280" progId="Equation.3">
                  <p:embed/>
                </p:oleObj>
              </mc:Choice>
              <mc:Fallback>
                <p:oleObj name="Equation" r:id="rId9" imgW="7491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3975" y="1130300"/>
                        <a:ext cx="749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608775"/>
              </p:ext>
            </p:extLst>
          </p:nvPr>
        </p:nvGraphicFramePr>
        <p:xfrm>
          <a:off x="2466975" y="1828800"/>
          <a:ext cx="2057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82" name="Equation" r:id="rId11" imgW="2057400" imgH="380880" progId="Equation.3">
                  <p:embed/>
                </p:oleObj>
              </mc:Choice>
              <mc:Fallback>
                <p:oleObj name="Equation" r:id="rId11" imgW="20574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975" y="1828800"/>
                        <a:ext cx="2057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607505"/>
              </p:ext>
            </p:extLst>
          </p:nvPr>
        </p:nvGraphicFramePr>
        <p:xfrm>
          <a:off x="4349750" y="2306638"/>
          <a:ext cx="8001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83" name="Equation" r:id="rId13" imgW="799920" imgH="368280" progId="Equation.3">
                  <p:embed/>
                </p:oleObj>
              </mc:Choice>
              <mc:Fallback>
                <p:oleObj name="Equation" r:id="rId13" imgW="799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9750" y="2306638"/>
                        <a:ext cx="8001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932914"/>
              </p:ext>
            </p:extLst>
          </p:nvPr>
        </p:nvGraphicFramePr>
        <p:xfrm>
          <a:off x="2468563" y="2308225"/>
          <a:ext cx="1384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84" name="Equation" r:id="rId15" imgW="1384200" imgH="380880" progId="Equation.3">
                  <p:embed/>
                </p:oleObj>
              </mc:Choice>
              <mc:Fallback>
                <p:oleObj name="Equation" r:id="rId15" imgW="1384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8563" y="2308225"/>
                        <a:ext cx="1384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Box 24"/>
          <p:cNvSpPr txBox="1">
            <a:spLocks noChangeArrowheads="1"/>
          </p:cNvSpPr>
          <p:nvPr/>
        </p:nvSpPr>
        <p:spPr bwMode="auto">
          <a:xfrm>
            <a:off x="3902075" y="2305050"/>
            <a:ext cx="53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or  </a:t>
            </a:r>
            <a:endParaRPr lang="en-GB" sz="1800" b="1">
              <a:cs typeface="Arial" charset="0"/>
            </a:endParaRPr>
          </a:p>
        </p:txBody>
      </p:sp>
      <p:graphicFrame>
        <p:nvGraphicFramePr>
          <p:cNvPr id="40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063517"/>
              </p:ext>
            </p:extLst>
          </p:nvPr>
        </p:nvGraphicFramePr>
        <p:xfrm>
          <a:off x="7115175" y="2306638"/>
          <a:ext cx="812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85" name="Equation" r:id="rId17" imgW="812520" imgH="368280" progId="Equation.3">
                  <p:embed/>
                </p:oleObj>
              </mc:Choice>
              <mc:Fallback>
                <p:oleObj name="Equation" r:id="rId17" imgW="8125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5175" y="2306638"/>
                        <a:ext cx="812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 Box 27"/>
          <p:cNvSpPr txBox="1">
            <a:spLocks noChangeArrowheads="1"/>
          </p:cNvSpPr>
          <p:nvPr/>
        </p:nvSpPr>
        <p:spPr bwMode="auto">
          <a:xfrm>
            <a:off x="5211763" y="2306638"/>
            <a:ext cx="100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or both  </a:t>
            </a:r>
            <a:endParaRPr lang="en-GB" sz="1800" b="1">
              <a:cs typeface="Arial" charset="0"/>
            </a:endParaRPr>
          </a:p>
        </p:txBody>
      </p:sp>
      <p:sp>
        <p:nvSpPr>
          <p:cNvPr id="42" name="Text Box 28"/>
          <p:cNvSpPr txBox="1">
            <a:spLocks noChangeArrowheads="1"/>
          </p:cNvSpPr>
          <p:nvPr/>
        </p:nvSpPr>
        <p:spPr bwMode="auto">
          <a:xfrm>
            <a:off x="6507163" y="2306638"/>
            <a:ext cx="6731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and  </a:t>
            </a:r>
            <a:endParaRPr lang="en-GB" sz="1800" b="1">
              <a:cs typeface="Arial" charset="0"/>
            </a:endParaRPr>
          </a:p>
        </p:txBody>
      </p:sp>
      <p:graphicFrame>
        <p:nvGraphicFramePr>
          <p:cNvPr id="43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019558"/>
              </p:ext>
            </p:extLst>
          </p:nvPr>
        </p:nvGraphicFramePr>
        <p:xfrm>
          <a:off x="6176963" y="2308225"/>
          <a:ext cx="33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86" name="Equation" r:id="rId19" imgW="330120" imgH="380880" progId="Equation.3">
                  <p:embed/>
                </p:oleObj>
              </mc:Choice>
              <mc:Fallback>
                <p:oleObj name="Equation" r:id="rId19" imgW="3301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6963" y="2308225"/>
                        <a:ext cx="330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758003"/>
              </p:ext>
            </p:extLst>
          </p:nvPr>
        </p:nvGraphicFramePr>
        <p:xfrm>
          <a:off x="1222375" y="4110038"/>
          <a:ext cx="41830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87" name="Equation" r:id="rId21" imgW="4191000" imgH="863600" progId="Equation.DSMT4">
                  <p:embed/>
                </p:oleObj>
              </mc:Choice>
              <mc:Fallback>
                <p:oleObj name="Equation" r:id="rId21" imgW="4191000" imgH="863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4110038"/>
                        <a:ext cx="41830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616756"/>
              </p:ext>
            </p:extLst>
          </p:nvPr>
        </p:nvGraphicFramePr>
        <p:xfrm>
          <a:off x="1273175" y="2957513"/>
          <a:ext cx="40814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88" name="Equation" r:id="rId23" imgW="4089240" imgH="863280" progId="Equation.DSMT4">
                  <p:embed/>
                </p:oleObj>
              </mc:Choice>
              <mc:Fallback>
                <p:oleObj name="Equation" r:id="rId23" imgW="4089240" imgH="8632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3175" y="2957513"/>
                        <a:ext cx="40814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7903" name="Text Box 3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Even the </a:t>
            </a:r>
            <a:r>
              <a:rPr lang="en-GB" altLang="ko-KR" sz="1500" b="1" i="1">
                <a:ea typeface="굴림" charset="-127"/>
              </a:rPr>
              <a:t>F</a:t>
            </a:r>
            <a:r>
              <a:rPr lang="en-GB" altLang="ko-KR" sz="1500" b="1">
                <a:ea typeface="굴림" charset="-127"/>
              </a:rPr>
              <a:t> statistic for the equation as a whole can be treated as a special case.  Here the unrestricted and restricted models are as shown.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207904" name="Text Box 3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10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937933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89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991374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90" name="Equation" r:id="rId5" imgW="1320480" imgH="368280" progId="Equation.3">
                  <p:embed/>
                </p:oleObj>
              </mc:Choice>
              <mc:Fallback>
                <p:oleObj name="Equation" r:id="rId5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47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48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4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051947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91" name="Equation" r:id="rId7" imgW="2641320" imgH="380880" progId="Equation.3">
                  <p:embed/>
                </p:oleObj>
              </mc:Choice>
              <mc:Fallback>
                <p:oleObj name="Equation" r:id="rId7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51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53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852008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92" name="Equation" r:id="rId9" imgW="431640" imgH="279360" progId="Equation.3">
                  <p:embed/>
                </p:oleObj>
              </mc:Choice>
              <mc:Fallback>
                <p:oleObj name="Equation" r:id="rId9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1285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93" name="Equation" r:id="rId11" imgW="3251160" imgH="380880" progId="Equation.3">
                  <p:embed/>
                </p:oleObj>
              </mc:Choice>
              <mc:Fallback>
                <p:oleObj name="Equation" r:id="rId11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840763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94" name="Equation" r:id="rId13" imgW="558720" imgH="368280" progId="Equation.3">
                  <p:embed/>
                </p:oleObj>
              </mc:Choice>
              <mc:Fallback>
                <p:oleObj name="Equation" r:id="rId13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1203" name="Text Box 1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 dirty="0">
                <a:ea typeface="굴림" charset="-127"/>
              </a:rPr>
              <a:t>When we fit the restricted model, we find that the OLS estimator of </a:t>
            </a:r>
            <a:r>
              <a:rPr lang="en-GB" altLang="ko-KR" sz="1500" b="1" i="1" dirty="0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baseline="-25000" dirty="0">
                <a:ea typeface="굴림" charset="-127"/>
              </a:rPr>
              <a:t>1</a:t>
            </a:r>
            <a:r>
              <a:rPr lang="en-GB" altLang="ko-KR" sz="1500" b="1" dirty="0">
                <a:ea typeface="굴림" charset="-127"/>
              </a:rPr>
              <a:t> is the sample mean of </a:t>
            </a:r>
            <a:r>
              <a:rPr lang="en-GB" altLang="ko-KR" sz="1500" b="1" i="1" dirty="0">
                <a:ea typeface="굴림" charset="-127"/>
              </a:rPr>
              <a:t>Y</a:t>
            </a:r>
            <a:r>
              <a:rPr lang="en-GB" altLang="ko-KR" sz="1500" b="1" dirty="0">
                <a:ea typeface="굴림" charset="-127"/>
              </a:rPr>
              <a:t> (see Exercise </a:t>
            </a:r>
            <a:r>
              <a:rPr lang="en-GB" altLang="ko-KR" sz="1500" b="1" dirty="0" smtClean="0">
                <a:ea typeface="굴림" charset="-127"/>
              </a:rPr>
              <a:t>1.4).</a:t>
            </a:r>
            <a:endParaRPr lang="en-GB" sz="1500" dirty="0"/>
          </a:p>
        </p:txBody>
      </p:sp>
      <p:sp>
        <p:nvSpPr>
          <p:cNvPr id="221204" name="Text Box 2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11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0" y="3592800"/>
            <a:ext cx="9144000" cy="199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2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3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5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622086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03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50628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04" name="Equation" r:id="rId5" imgW="1320480" imgH="368280" progId="Equation.3">
                  <p:embed/>
                </p:oleObj>
              </mc:Choice>
              <mc:Fallback>
                <p:oleObj name="Equation" r:id="rId5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58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59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6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459315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05" name="Equation" r:id="rId7" imgW="2641320" imgH="380880" progId="Equation.3">
                  <p:embed/>
                </p:oleObj>
              </mc:Choice>
              <mc:Fallback>
                <p:oleObj name="Equation" r:id="rId7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62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63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6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055236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06" name="Equation" r:id="rId9" imgW="431640" imgH="279360" progId="Equation.3">
                  <p:embed/>
                </p:oleObj>
              </mc:Choice>
              <mc:Fallback>
                <p:oleObj name="Equation" r:id="rId9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994430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07" name="Equation" r:id="rId11" imgW="3251160" imgH="380880" progId="Equation.3">
                  <p:embed/>
                </p:oleObj>
              </mc:Choice>
              <mc:Fallback>
                <p:oleObj name="Equation" r:id="rId11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64080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08" name="Equation" r:id="rId13" imgW="558720" imgH="368280" progId="Equation.3">
                  <p:embed/>
                </p:oleObj>
              </mc:Choice>
              <mc:Fallback>
                <p:oleObj name="Equation" r:id="rId13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523875" y="3714750"/>
            <a:ext cx="3600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Fitting </a:t>
            </a:r>
            <a:r>
              <a:rPr lang="en-GB" sz="1800" b="1" dirty="0" smtClean="0"/>
              <a:t>restricted </a:t>
            </a:r>
            <a:r>
              <a:rPr lang="en-GB" sz="1800" b="1" dirty="0"/>
              <a:t>model:</a:t>
            </a:r>
            <a:endParaRPr lang="en-US" sz="1800" b="1" dirty="0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092600"/>
              </p:ext>
            </p:extLst>
          </p:nvPr>
        </p:nvGraphicFramePr>
        <p:xfrm>
          <a:off x="3632200" y="3663950"/>
          <a:ext cx="863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309" name="Equation" r:id="rId15" imgW="863280" imgH="431640" progId="Equation.DSMT4">
                  <p:embed/>
                </p:oleObj>
              </mc:Choice>
              <mc:Fallback>
                <p:oleObj name="Equation" r:id="rId15" imgW="8632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3663950"/>
                        <a:ext cx="863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0181" name="Text Box 2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Hence the fitted value of </a:t>
            </a:r>
            <a:r>
              <a:rPr lang="en-GB" altLang="ko-KR" sz="1500" b="1" i="1">
                <a:ea typeface="굴림" charset="-127"/>
              </a:rPr>
              <a:t>Y</a:t>
            </a:r>
            <a:r>
              <a:rPr lang="en-GB" altLang="ko-KR" sz="1500" b="1">
                <a:ea typeface="굴림" charset="-127"/>
              </a:rPr>
              <a:t> in all observations is equal to the sample mean of </a:t>
            </a:r>
            <a:r>
              <a:rPr lang="en-GB" altLang="ko-KR" sz="1500" b="1" i="1">
                <a:ea typeface="굴림" charset="-127"/>
              </a:rPr>
              <a:t>Y</a:t>
            </a:r>
            <a:r>
              <a:rPr lang="en-GB" altLang="ko-KR" sz="1500" b="1">
                <a:ea typeface="굴림" charset="-127"/>
              </a:rPr>
              <a:t>.</a:t>
            </a:r>
            <a:endParaRPr lang="en-GB" sz="1500"/>
          </a:p>
        </p:txBody>
      </p:sp>
      <p:sp>
        <p:nvSpPr>
          <p:cNvPr id="220182" name="Text Box 2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12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56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7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5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622086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95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50628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96" name="Equation" r:id="rId5" imgW="1320480" imgH="368280" progId="Equation.3">
                  <p:embed/>
                </p:oleObj>
              </mc:Choice>
              <mc:Fallback>
                <p:oleObj name="Equation" r:id="rId5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62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63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6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459315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97" name="Equation" r:id="rId7" imgW="2641320" imgH="380880" progId="Equation.3">
                  <p:embed/>
                </p:oleObj>
              </mc:Choice>
              <mc:Fallback>
                <p:oleObj name="Equation" r:id="rId7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66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67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68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055236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98" name="Equation" r:id="rId9" imgW="431640" imgH="279360" progId="Equation.3">
                  <p:embed/>
                </p:oleObj>
              </mc:Choice>
              <mc:Fallback>
                <p:oleObj name="Equation" r:id="rId9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994430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99" name="Equation" r:id="rId11" imgW="3251160" imgH="380880" progId="Equation.3">
                  <p:embed/>
                </p:oleObj>
              </mc:Choice>
              <mc:Fallback>
                <p:oleObj name="Equation" r:id="rId11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64080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00" name="Equation" r:id="rId13" imgW="558720" imgH="368280" progId="Equation.3">
                  <p:embed/>
                </p:oleObj>
              </mc:Choice>
              <mc:Fallback>
                <p:oleObj name="Equation" r:id="rId13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3592800"/>
            <a:ext cx="9144000" cy="199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523875" y="3714750"/>
            <a:ext cx="3600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Fitting </a:t>
            </a:r>
            <a:r>
              <a:rPr lang="en-GB" sz="1800" b="1" dirty="0" smtClean="0"/>
              <a:t>restricted </a:t>
            </a:r>
            <a:r>
              <a:rPr lang="en-GB" sz="1800" b="1" dirty="0"/>
              <a:t>model:</a:t>
            </a:r>
            <a:endParaRPr lang="en-US" sz="1800" b="1" dirty="0"/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>
            <a:off x="5038725" y="410845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for all </a:t>
            </a:r>
            <a:r>
              <a:rPr lang="en-GB" sz="2400" b="1" i="1" dirty="0">
                <a:latin typeface="Times New Roman" pitchFamily="18" charset="0"/>
              </a:rPr>
              <a:t>i</a:t>
            </a:r>
            <a:endParaRPr lang="en-GB" sz="2400" b="1" i="1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941889"/>
              </p:ext>
            </p:extLst>
          </p:nvPr>
        </p:nvGraphicFramePr>
        <p:xfrm>
          <a:off x="3632200" y="3663950"/>
          <a:ext cx="863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01" name="Equation" r:id="rId15" imgW="863280" imgH="431640" progId="Equation.DSMT4">
                  <p:embed/>
                </p:oleObj>
              </mc:Choice>
              <mc:Fallback>
                <p:oleObj name="Equation" r:id="rId15" imgW="8632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3663950"/>
                        <a:ext cx="863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221421"/>
              </p:ext>
            </p:extLst>
          </p:nvPr>
        </p:nvGraphicFramePr>
        <p:xfrm>
          <a:off x="3689350" y="4127500"/>
          <a:ext cx="1435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02" name="Equation" r:id="rId17" imgW="1434960" imgH="431640" progId="Equation.DSMT4">
                  <p:embed/>
                </p:oleObj>
              </mc:Choice>
              <mc:Fallback>
                <p:oleObj name="Equation" r:id="rId17" imgW="14349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9350" y="4127500"/>
                        <a:ext cx="1435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9159" name="Text Box 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Now we know that for any OLS regression, </a:t>
            </a:r>
            <a:r>
              <a:rPr lang="en-GB" altLang="ko-KR" sz="1500" b="1" i="1">
                <a:ea typeface="굴림" charset="-127"/>
              </a:rPr>
              <a:t>TSS</a:t>
            </a:r>
            <a:r>
              <a:rPr lang="en-GB" altLang="ko-KR" sz="1500" b="1">
                <a:ea typeface="굴림" charset="-127"/>
              </a:rPr>
              <a:t> = </a:t>
            </a:r>
            <a:r>
              <a:rPr lang="en-GB" altLang="ko-KR" sz="1500" b="1" i="1">
                <a:ea typeface="굴림" charset="-127"/>
              </a:rPr>
              <a:t>ESS</a:t>
            </a:r>
            <a:r>
              <a:rPr lang="en-GB" altLang="ko-KR" sz="1500" b="1">
                <a:ea typeface="굴림" charset="-127"/>
              </a:rPr>
              <a:t> + </a:t>
            </a:r>
            <a:r>
              <a:rPr lang="en-GB" altLang="ko-KR" sz="1500" b="1" i="1">
                <a:ea typeface="굴림" charset="-127"/>
              </a:rPr>
              <a:t>RSS</a:t>
            </a:r>
            <a:r>
              <a:rPr lang="en-GB" altLang="ko-KR" sz="1500" b="1">
                <a:ea typeface="굴림" charset="-127"/>
              </a:rPr>
              <a:t>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219160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13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59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1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6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622086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89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50628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0" name="Equation" r:id="rId5" imgW="1320480" imgH="368280" progId="Equation.3">
                  <p:embed/>
                </p:oleObj>
              </mc:Choice>
              <mc:Fallback>
                <p:oleObj name="Equation" r:id="rId5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65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66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6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459315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1" name="Equation" r:id="rId7" imgW="2641320" imgH="380880" progId="Equation.3">
                  <p:embed/>
                </p:oleObj>
              </mc:Choice>
              <mc:Fallback>
                <p:oleObj name="Equation" r:id="rId7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69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70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7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055236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2" name="Equation" r:id="rId9" imgW="431640" imgH="279360" progId="Equation.3">
                  <p:embed/>
                </p:oleObj>
              </mc:Choice>
              <mc:Fallback>
                <p:oleObj name="Equation" r:id="rId9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994430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3" name="Equation" r:id="rId11" imgW="3251160" imgH="380880" progId="Equation.3">
                  <p:embed/>
                </p:oleObj>
              </mc:Choice>
              <mc:Fallback>
                <p:oleObj name="Equation" r:id="rId11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64080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4" name="Equation" r:id="rId13" imgW="558720" imgH="368280" progId="Equation.3">
                  <p:embed/>
                </p:oleObj>
              </mc:Choice>
              <mc:Fallback>
                <p:oleObj name="Equation" r:id="rId13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3592800"/>
            <a:ext cx="9144000" cy="199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523875" y="3714750"/>
            <a:ext cx="3600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Fitting </a:t>
            </a:r>
            <a:r>
              <a:rPr lang="en-GB" sz="1800" b="1" dirty="0" smtClean="0"/>
              <a:t>restricted </a:t>
            </a:r>
            <a:r>
              <a:rPr lang="en-GB" sz="1800" b="1" dirty="0"/>
              <a:t>model:</a:t>
            </a:r>
            <a:endParaRPr lang="en-US" sz="1800" b="1" dirty="0"/>
          </a:p>
        </p:txBody>
      </p:sp>
      <p:graphicFrame>
        <p:nvGraphicFramePr>
          <p:cNvPr id="3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572915"/>
              </p:ext>
            </p:extLst>
          </p:nvPr>
        </p:nvGraphicFramePr>
        <p:xfrm>
          <a:off x="3403600" y="4638675"/>
          <a:ext cx="2336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5" name="Equation" r:id="rId15" imgW="2336760" imgH="279360" progId="Equation.3">
                  <p:embed/>
                </p:oleObj>
              </mc:Choice>
              <mc:Fallback>
                <p:oleObj name="Equation" r:id="rId15" imgW="233676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3600" y="4638675"/>
                        <a:ext cx="2336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5038725" y="410845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for all </a:t>
            </a:r>
            <a:r>
              <a:rPr lang="en-GB" sz="2400" b="1" i="1" dirty="0">
                <a:latin typeface="Times New Roman" pitchFamily="18" charset="0"/>
              </a:rPr>
              <a:t>i</a:t>
            </a:r>
            <a:endParaRPr lang="en-GB" sz="2400" b="1" i="1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941889"/>
              </p:ext>
            </p:extLst>
          </p:nvPr>
        </p:nvGraphicFramePr>
        <p:xfrm>
          <a:off x="3632200" y="3663950"/>
          <a:ext cx="863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6" name="Equation" r:id="rId17" imgW="863280" imgH="431640" progId="Equation.DSMT4">
                  <p:embed/>
                </p:oleObj>
              </mc:Choice>
              <mc:Fallback>
                <p:oleObj name="Equation" r:id="rId17" imgW="8632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3663950"/>
                        <a:ext cx="863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221421"/>
              </p:ext>
            </p:extLst>
          </p:nvPr>
        </p:nvGraphicFramePr>
        <p:xfrm>
          <a:off x="3689350" y="4127500"/>
          <a:ext cx="1435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97" name="Equation" r:id="rId19" imgW="1434960" imgH="431640" progId="Equation.DSMT4">
                  <p:embed/>
                </p:oleObj>
              </mc:Choice>
              <mc:Fallback>
                <p:oleObj name="Equation" r:id="rId19" imgW="14349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9350" y="4127500"/>
                        <a:ext cx="1435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Hence </a:t>
            </a:r>
            <a:r>
              <a:rPr lang="en-GB" altLang="ko-KR" sz="1500" b="1" i="1">
                <a:ea typeface="굴림" charset="-127"/>
              </a:rPr>
              <a:t>TSS</a:t>
            </a:r>
            <a:r>
              <a:rPr lang="en-GB" altLang="ko-KR" sz="1500" b="1">
                <a:ea typeface="굴림" charset="-127"/>
              </a:rPr>
              <a:t> = </a:t>
            </a:r>
            <a:r>
              <a:rPr lang="en-GB" altLang="ko-KR" sz="1500" b="1" i="1">
                <a:ea typeface="굴림" charset="-127"/>
              </a:rPr>
              <a:t>RSS</a:t>
            </a:r>
            <a:r>
              <a:rPr lang="en-GB" altLang="ko-KR" sz="1500" b="1">
                <a:ea typeface="굴림" charset="-127"/>
              </a:rPr>
              <a:t> for the restricted regression.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218136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14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60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1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2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6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622086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77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50628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78" name="Equation" r:id="rId5" imgW="1320480" imgH="368280" progId="Equation.3">
                  <p:embed/>
                </p:oleObj>
              </mc:Choice>
              <mc:Fallback>
                <p:oleObj name="Equation" r:id="rId5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66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67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6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459315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79" name="Equation" r:id="rId7" imgW="2641320" imgH="380880" progId="Equation.3">
                  <p:embed/>
                </p:oleObj>
              </mc:Choice>
              <mc:Fallback>
                <p:oleObj name="Equation" r:id="rId7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70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71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72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055236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80" name="Equation" r:id="rId9" imgW="431640" imgH="279360" progId="Equation.3">
                  <p:embed/>
                </p:oleObj>
              </mc:Choice>
              <mc:Fallback>
                <p:oleObj name="Equation" r:id="rId9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994430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81" name="Equation" r:id="rId11" imgW="3251160" imgH="380880" progId="Equation.3">
                  <p:embed/>
                </p:oleObj>
              </mc:Choice>
              <mc:Fallback>
                <p:oleObj name="Equation" r:id="rId11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64080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82" name="Equation" r:id="rId13" imgW="558720" imgH="368280" progId="Equation.3">
                  <p:embed/>
                </p:oleObj>
              </mc:Choice>
              <mc:Fallback>
                <p:oleObj name="Equation" r:id="rId13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3592800"/>
            <a:ext cx="9144000" cy="199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523875" y="3714750"/>
            <a:ext cx="3600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Fitting </a:t>
            </a:r>
            <a:r>
              <a:rPr lang="en-GB" sz="1800" b="1" dirty="0" smtClean="0"/>
              <a:t>restricted </a:t>
            </a:r>
            <a:r>
              <a:rPr lang="en-GB" sz="1800" b="1" dirty="0"/>
              <a:t>model:</a:t>
            </a:r>
            <a:endParaRPr lang="en-US" sz="1800" b="1" dirty="0"/>
          </a:p>
        </p:txBody>
      </p:sp>
      <p:graphicFrame>
        <p:nvGraphicFramePr>
          <p:cNvPr id="32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572915"/>
              </p:ext>
            </p:extLst>
          </p:nvPr>
        </p:nvGraphicFramePr>
        <p:xfrm>
          <a:off x="3403600" y="4638675"/>
          <a:ext cx="2336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83" name="Equation" r:id="rId15" imgW="2336760" imgH="279360" progId="Equation.3">
                  <p:embed/>
                </p:oleObj>
              </mc:Choice>
              <mc:Fallback>
                <p:oleObj name="Equation" r:id="rId15" imgW="233676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3600" y="4638675"/>
                        <a:ext cx="2336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5038725" y="410845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for all </a:t>
            </a:r>
            <a:r>
              <a:rPr lang="en-GB" sz="2400" b="1" i="1" dirty="0">
                <a:latin typeface="Times New Roman" pitchFamily="18" charset="0"/>
              </a:rPr>
              <a:t>i</a:t>
            </a:r>
            <a:endParaRPr lang="en-GB" sz="2400" b="1" i="1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941889"/>
              </p:ext>
            </p:extLst>
          </p:nvPr>
        </p:nvGraphicFramePr>
        <p:xfrm>
          <a:off x="3632200" y="3663950"/>
          <a:ext cx="863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84" name="Equation" r:id="rId17" imgW="863280" imgH="431640" progId="Equation.DSMT4">
                  <p:embed/>
                </p:oleObj>
              </mc:Choice>
              <mc:Fallback>
                <p:oleObj name="Equation" r:id="rId17" imgW="8632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3663950"/>
                        <a:ext cx="863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221421"/>
              </p:ext>
            </p:extLst>
          </p:nvPr>
        </p:nvGraphicFramePr>
        <p:xfrm>
          <a:off x="3689350" y="4127500"/>
          <a:ext cx="1435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85" name="Equation" r:id="rId19" imgW="1434960" imgH="431640" progId="Equation.DSMT4">
                  <p:embed/>
                </p:oleObj>
              </mc:Choice>
              <mc:Fallback>
                <p:oleObj name="Equation" r:id="rId19" imgW="14349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9350" y="4127500"/>
                        <a:ext cx="1435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552453"/>
              </p:ext>
            </p:extLst>
          </p:nvPr>
        </p:nvGraphicFramePr>
        <p:xfrm>
          <a:off x="2447925" y="4938713"/>
          <a:ext cx="5702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86" name="Equation" r:id="rId21" imgW="5702040" imgH="558720" progId="Equation.DSMT4">
                  <p:embed/>
                </p:oleObj>
              </mc:Choice>
              <mc:Fallback>
                <p:oleObj name="Equation" r:id="rId21" imgW="570204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7925" y="4938713"/>
                        <a:ext cx="57023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3592800"/>
            <a:ext cx="9144000" cy="199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2222" name="Text Box 14"/>
          <p:cNvSpPr txBox="1">
            <a:spLocks noChangeArrowheads="1"/>
          </p:cNvSpPr>
          <p:nvPr/>
        </p:nvSpPr>
        <p:spPr bwMode="auto">
          <a:xfrm>
            <a:off x="523875" y="3714750"/>
            <a:ext cx="3600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Fitting </a:t>
            </a:r>
            <a:r>
              <a:rPr lang="en-GB" sz="1800" b="1" dirty="0" smtClean="0"/>
              <a:t>restricted </a:t>
            </a:r>
            <a:r>
              <a:rPr lang="en-GB" sz="1800" b="1" dirty="0"/>
              <a:t>model:</a:t>
            </a:r>
            <a:endParaRPr lang="en-US" sz="1800" b="1" dirty="0"/>
          </a:p>
        </p:txBody>
      </p:sp>
      <p:graphicFrame>
        <p:nvGraphicFramePr>
          <p:cNvPr id="22222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622253"/>
              </p:ext>
            </p:extLst>
          </p:nvPr>
        </p:nvGraphicFramePr>
        <p:xfrm>
          <a:off x="3403600" y="4638675"/>
          <a:ext cx="2336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0" name="Equation" r:id="rId3" imgW="2336760" imgH="279360" progId="Equation.3">
                  <p:embed/>
                </p:oleObj>
              </mc:Choice>
              <mc:Fallback>
                <p:oleObj name="Equation" r:id="rId3" imgW="2336760" imgH="27936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3600" y="4638675"/>
                        <a:ext cx="2336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27" name="Text Box 19"/>
          <p:cNvSpPr txBox="1">
            <a:spLocks noChangeArrowheads="1"/>
          </p:cNvSpPr>
          <p:nvPr/>
        </p:nvSpPr>
        <p:spPr bwMode="auto">
          <a:xfrm>
            <a:off x="5038725" y="4108450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for all </a:t>
            </a:r>
            <a:r>
              <a:rPr lang="en-GB" sz="2400" b="1" i="1" dirty="0">
                <a:latin typeface="Times New Roman" pitchFamily="18" charset="0"/>
              </a:rPr>
              <a:t>i</a:t>
            </a:r>
            <a:endParaRPr lang="en-GB" sz="2400" b="1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222232" name="Text Box 2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Obviously, if there are no explanatory variables, none of the variation in </a:t>
            </a:r>
            <a:r>
              <a:rPr lang="en-GB" altLang="ko-KR" sz="1500" b="1" i="1">
                <a:ea typeface="굴림" charset="-127"/>
              </a:rPr>
              <a:t>Y</a:t>
            </a:r>
            <a:r>
              <a:rPr lang="en-GB" altLang="ko-KR" sz="1500" b="1">
                <a:ea typeface="굴림" charset="-127"/>
              </a:rPr>
              <a:t> is explained by the model and so </a:t>
            </a:r>
            <a:r>
              <a:rPr lang="en-GB" altLang="ko-KR" sz="1500" b="1" i="1">
                <a:ea typeface="굴림" charset="-127"/>
              </a:rPr>
              <a:t>RSS</a:t>
            </a:r>
            <a:r>
              <a:rPr lang="en-GB" altLang="ko-KR" sz="1500" b="1">
                <a:ea typeface="굴림" charset="-127"/>
              </a:rPr>
              <a:t> is equal to </a:t>
            </a:r>
            <a:r>
              <a:rPr lang="en-GB" altLang="ko-KR" sz="1500" b="1" i="1">
                <a:ea typeface="굴림" charset="-127"/>
              </a:rPr>
              <a:t>TSS</a:t>
            </a:r>
            <a:r>
              <a:rPr lang="en-GB" altLang="ko-KR" sz="1500" b="1">
                <a:ea typeface="굴림" charset="-127"/>
              </a:rPr>
              <a:t>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222233" name="Text Box 2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15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34340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1" name="Equation" r:id="rId5" imgW="2666880" imgH="838080" progId="Equation.3">
                  <p:embed/>
                </p:oleObj>
              </mc:Choice>
              <mc:Fallback>
                <p:oleObj name="Equation" r:id="rId5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57061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2" name="Equation" r:id="rId7" imgW="1320480" imgH="368280" progId="Equation.3">
                  <p:embed/>
                </p:oleObj>
              </mc:Choice>
              <mc:Fallback>
                <p:oleObj name="Equation" r:id="rId7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4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355207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3" name="Equation" r:id="rId9" imgW="2641320" imgH="380880" progId="Equation.3">
                  <p:embed/>
                </p:oleObj>
              </mc:Choice>
              <mc:Fallback>
                <p:oleObj name="Equation" r:id="rId9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46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135969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4" name="Equation" r:id="rId11" imgW="431640" imgH="279360" progId="Equation.3">
                  <p:embed/>
                </p:oleObj>
              </mc:Choice>
              <mc:Fallback>
                <p:oleObj name="Equation" r:id="rId11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248901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5" name="Equation" r:id="rId13" imgW="3251160" imgH="380880" progId="Equation.3">
                  <p:embed/>
                </p:oleObj>
              </mc:Choice>
              <mc:Fallback>
                <p:oleObj name="Equation" r:id="rId1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148957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6" name="Equation" r:id="rId15" imgW="558720" imgH="368280" progId="Equation.3">
                  <p:embed/>
                </p:oleObj>
              </mc:Choice>
              <mc:Fallback>
                <p:oleObj name="Equation" r:id="rId15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154850"/>
              </p:ext>
            </p:extLst>
          </p:nvPr>
        </p:nvGraphicFramePr>
        <p:xfrm>
          <a:off x="3632200" y="3663950"/>
          <a:ext cx="863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7" name="Equation" r:id="rId17" imgW="863280" imgH="431640" progId="Equation.DSMT4">
                  <p:embed/>
                </p:oleObj>
              </mc:Choice>
              <mc:Fallback>
                <p:oleObj name="Equation" r:id="rId17" imgW="863280" imgH="4316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3663950"/>
                        <a:ext cx="863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747788"/>
              </p:ext>
            </p:extLst>
          </p:nvPr>
        </p:nvGraphicFramePr>
        <p:xfrm>
          <a:off x="3689350" y="4127500"/>
          <a:ext cx="1435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8" name="Equation" r:id="rId19" imgW="1434960" imgH="431640" progId="Equation.DSMT4">
                  <p:embed/>
                </p:oleObj>
              </mc:Choice>
              <mc:Fallback>
                <p:oleObj name="Equation" r:id="rId19" imgW="1434960" imgH="4316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9350" y="4127500"/>
                        <a:ext cx="1435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020606"/>
              </p:ext>
            </p:extLst>
          </p:nvPr>
        </p:nvGraphicFramePr>
        <p:xfrm>
          <a:off x="2447925" y="4938713"/>
          <a:ext cx="5702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29" name="Equation" r:id="rId21" imgW="5702040" imgH="558720" progId="Equation.DSMT4">
                  <p:embed/>
                </p:oleObj>
              </mc:Choice>
              <mc:Fallback>
                <p:oleObj name="Equation" r:id="rId21" imgW="5702040" imgH="55872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7925" y="4938713"/>
                        <a:ext cx="57023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0" y="3592799"/>
            <a:ext cx="9144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9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0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5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968447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27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057475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28" name="Equation" r:id="rId5" imgW="1320480" imgH="368280" progId="Equation.3">
                  <p:embed/>
                </p:oleObj>
              </mc:Choice>
              <mc:Fallback>
                <p:oleObj name="Equation" r:id="rId5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54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55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5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199023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29" name="Equation" r:id="rId7" imgW="2641320" imgH="380880" progId="Equation.3">
                  <p:embed/>
                </p:oleObj>
              </mc:Choice>
              <mc:Fallback>
                <p:oleObj name="Equation" r:id="rId7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58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59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60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21744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0" name="Equation" r:id="rId9" imgW="431640" imgH="279360" progId="Equation.3">
                  <p:embed/>
                </p:oleObj>
              </mc:Choice>
              <mc:Fallback>
                <p:oleObj name="Equation" r:id="rId9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156537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1" name="Equation" r:id="rId11" imgW="3251160" imgH="380880" progId="Equation.3">
                  <p:embed/>
                </p:oleObj>
              </mc:Choice>
              <mc:Fallback>
                <p:oleObj name="Equation" r:id="rId11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985812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2" name="Equation" r:id="rId13" imgW="558720" imgH="368280" progId="Equation.3">
                  <p:embed/>
                </p:oleObj>
              </mc:Choice>
              <mc:Fallback>
                <p:oleObj name="Equation" r:id="rId13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Here is the </a:t>
            </a:r>
            <a:r>
              <a:rPr lang="en-GB" altLang="ko-KR" sz="1500" b="1" i="1">
                <a:ea typeface="굴림" charset="-127"/>
              </a:rPr>
              <a:t>F</a:t>
            </a:r>
            <a:r>
              <a:rPr lang="en-GB" altLang="ko-KR" sz="1500" b="1">
                <a:ea typeface="굴림" charset="-127"/>
              </a:rPr>
              <a:t> statistic for the comparison of the unrestricted model with all of the </a:t>
            </a:r>
            <a:r>
              <a:rPr lang="en-GB" altLang="ko-KR" sz="1500" b="1" i="1">
                <a:ea typeface="굴림" charset="-127"/>
              </a:rPr>
              <a:t>X</a:t>
            </a:r>
            <a:r>
              <a:rPr lang="en-GB" altLang="ko-KR" sz="1500" b="1">
                <a:ea typeface="굴림" charset="-127"/>
              </a:rPr>
              <a:t> variables and the restricted model with only the intercept.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196634" name="Text Box 2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16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972130"/>
              </p:ext>
            </p:extLst>
          </p:nvPr>
        </p:nvGraphicFramePr>
        <p:xfrm>
          <a:off x="1141413" y="3683000"/>
          <a:ext cx="7099300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3" name="Equation" r:id="rId15" imgW="7099300" imgH="1816100" progId="Equation.DSMT4">
                  <p:embed/>
                </p:oleObj>
              </mc:Choice>
              <mc:Fallback>
                <p:oleObj name="Equation" r:id="rId15" imgW="7099300" imgH="18161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1413" y="3683000"/>
                        <a:ext cx="7099300" cy="181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2895600" y="4571999"/>
            <a:ext cx="5434013" cy="9302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0" y="3592799"/>
            <a:ext cx="9144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9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0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5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127755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37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498971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38" name="Equation" r:id="rId5" imgW="1320480" imgH="368280" progId="Equation.3">
                  <p:embed/>
                </p:oleObj>
              </mc:Choice>
              <mc:Fallback>
                <p:oleObj name="Equation" r:id="rId5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54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55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5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548781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39" name="Equation" r:id="rId7" imgW="2641320" imgH="380880" progId="Equation.3">
                  <p:embed/>
                </p:oleObj>
              </mc:Choice>
              <mc:Fallback>
                <p:oleObj name="Equation" r:id="rId7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58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59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60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109529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40" name="Equation" r:id="rId9" imgW="431640" imgH="279360" progId="Equation.3">
                  <p:embed/>
                </p:oleObj>
              </mc:Choice>
              <mc:Fallback>
                <p:oleObj name="Equation" r:id="rId9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463348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41" name="Equation" r:id="rId11" imgW="3251160" imgH="380880" progId="Equation.3">
                  <p:embed/>
                </p:oleObj>
              </mc:Choice>
              <mc:Fallback>
                <p:oleObj name="Equation" r:id="rId11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596596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42" name="Equation" r:id="rId13" imgW="558720" imgH="368280" progId="Equation.3">
                  <p:embed/>
                </p:oleObj>
              </mc:Choice>
              <mc:Fallback>
                <p:oleObj name="Equation" r:id="rId13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992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We have just seen that </a:t>
            </a:r>
            <a:r>
              <a:rPr lang="en-GB" altLang="ko-KR" sz="1500" b="1" i="1">
                <a:ea typeface="굴림" charset="-127"/>
              </a:rPr>
              <a:t>RSS</a:t>
            </a:r>
            <a:r>
              <a:rPr lang="en-GB" altLang="ko-KR" sz="1500" b="1">
                <a:ea typeface="굴림" charset="-127"/>
              </a:rPr>
              <a:t> from the restricted version is equal to </a:t>
            </a:r>
            <a:r>
              <a:rPr lang="en-GB" altLang="ko-KR" sz="1500" b="1" i="1">
                <a:ea typeface="굴림" charset="-127"/>
              </a:rPr>
              <a:t>TSS</a:t>
            </a:r>
            <a:r>
              <a:rPr lang="en-GB" altLang="ko-KR" sz="1500" b="1">
                <a:ea typeface="굴림" charset="-127"/>
              </a:rPr>
              <a:t>.</a:t>
            </a:r>
            <a:endParaRPr lang="en-GB" sz="1500"/>
          </a:p>
        </p:txBody>
      </p:sp>
      <p:sp>
        <p:nvSpPr>
          <p:cNvPr id="209943" name="Text Box 2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17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972130"/>
              </p:ext>
            </p:extLst>
          </p:nvPr>
        </p:nvGraphicFramePr>
        <p:xfrm>
          <a:off x="1141413" y="3683000"/>
          <a:ext cx="7099300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43" name="Equation" r:id="rId15" imgW="7099200" imgH="1815840" progId="Equation.DSMT4">
                  <p:embed/>
                </p:oleObj>
              </mc:Choice>
              <mc:Fallback>
                <p:oleObj name="Equation" r:id="rId15" imgW="7099200" imgH="18158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1413" y="3683000"/>
                        <a:ext cx="7099300" cy="181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6151563" y="4610099"/>
            <a:ext cx="2159000" cy="8921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0" y="3592799"/>
            <a:ext cx="9144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179388" y="4408488"/>
            <a:ext cx="2736850" cy="64928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926833"/>
              </p:ext>
            </p:extLst>
          </p:nvPr>
        </p:nvGraphicFramePr>
        <p:xfrm>
          <a:off x="250825" y="4552950"/>
          <a:ext cx="2628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74" name="Equation" r:id="rId3" imgW="2628720" imgH="380880" progId="Equation.3">
                  <p:embed/>
                </p:oleObj>
              </mc:Choice>
              <mc:Fallback>
                <p:oleObj name="Equation" r:id="rId3" imgW="26287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552950"/>
                        <a:ext cx="2628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3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5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735305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75" name="Equation" r:id="rId5" imgW="2666880" imgH="838080" progId="Equation.3">
                  <p:embed/>
                </p:oleObj>
              </mc:Choice>
              <mc:Fallback>
                <p:oleObj name="Equation" r:id="rId5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162850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76" name="Equation" r:id="rId7" imgW="1320480" imgH="368280" progId="Equation.3">
                  <p:embed/>
                </p:oleObj>
              </mc:Choice>
              <mc:Fallback>
                <p:oleObj name="Equation" r:id="rId7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58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59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6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969507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77" name="Equation" r:id="rId9" imgW="2641320" imgH="380880" progId="Equation.3">
                  <p:embed/>
                </p:oleObj>
              </mc:Choice>
              <mc:Fallback>
                <p:oleObj name="Equation" r:id="rId9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62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63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6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343580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78" name="Equation" r:id="rId11" imgW="431640" imgH="279360" progId="Equation.3">
                  <p:embed/>
                </p:oleObj>
              </mc:Choice>
              <mc:Fallback>
                <p:oleObj name="Equation" r:id="rId11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395263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79" name="Equation" r:id="rId13" imgW="3251160" imgH="380880" progId="Equation.3">
                  <p:embed/>
                </p:oleObj>
              </mc:Choice>
              <mc:Fallback>
                <p:oleObj name="Equation" r:id="rId1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512168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80" name="Equation" r:id="rId15" imgW="558720" imgH="368280" progId="Equation.3">
                  <p:embed/>
                </p:oleObj>
              </mc:Choice>
              <mc:Fallback>
                <p:oleObj name="Equation" r:id="rId15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Now we refer to the decomposition of </a:t>
            </a:r>
            <a:r>
              <a:rPr lang="en-GB" altLang="ko-KR" sz="1500" b="1" i="1">
                <a:ea typeface="굴림" charset="-127"/>
              </a:rPr>
              <a:t>TSS</a:t>
            </a:r>
            <a:r>
              <a:rPr lang="en-GB" altLang="ko-KR" sz="1500" b="1">
                <a:ea typeface="굴림" charset="-127"/>
              </a:rPr>
              <a:t> in the case of the unrestricted regression.  This is similar to the decomposition for the restricted model, with the difference that </a:t>
            </a:r>
            <a:r>
              <a:rPr lang="en-GB" altLang="ko-KR" sz="1500" b="1" i="1">
                <a:ea typeface="굴림" charset="-127"/>
              </a:rPr>
              <a:t>RSS</a:t>
            </a:r>
            <a:r>
              <a:rPr lang="en-GB" altLang="ko-KR" sz="1500" b="1" i="1" baseline="-25000">
                <a:ea typeface="굴림" charset="-127"/>
              </a:rPr>
              <a:t>U</a:t>
            </a:r>
            <a:r>
              <a:rPr lang="en-GB" altLang="ko-KR" sz="1500" b="1">
                <a:ea typeface="굴림" charset="-127"/>
              </a:rPr>
              <a:t> will in be smaller than </a:t>
            </a:r>
            <a:r>
              <a:rPr lang="en-GB" altLang="ko-KR" sz="1500" b="1" i="1">
                <a:ea typeface="굴림" charset="-127"/>
              </a:rPr>
              <a:t>RSS</a:t>
            </a:r>
            <a:r>
              <a:rPr lang="en-GB" altLang="ko-KR" sz="1500" b="1" i="1" baseline="-25000">
                <a:ea typeface="굴림" charset="-127"/>
              </a:rPr>
              <a:t>R</a:t>
            </a:r>
            <a:r>
              <a:rPr lang="en-GB" altLang="ko-KR" sz="1500" b="1">
                <a:ea typeface="굴림" charset="-127"/>
              </a:rPr>
              <a:t> and </a:t>
            </a:r>
            <a:r>
              <a:rPr lang="en-GB" altLang="ko-KR" sz="1500" b="1" i="1">
                <a:ea typeface="굴림" charset="-127"/>
              </a:rPr>
              <a:t>ESS</a:t>
            </a:r>
            <a:r>
              <a:rPr lang="en-GB" altLang="ko-KR" sz="1500" b="1" i="1" baseline="-25000">
                <a:ea typeface="굴림" charset="-127"/>
              </a:rPr>
              <a:t>U</a:t>
            </a:r>
            <a:r>
              <a:rPr lang="en-GB" altLang="ko-KR" sz="1500" b="1">
                <a:ea typeface="굴림" charset="-127"/>
              </a:rPr>
              <a:t> will be positive, instead of zero.</a:t>
            </a:r>
            <a:endParaRPr lang="en-GB" sz="1500"/>
          </a:p>
        </p:txBody>
      </p:sp>
      <p:sp>
        <p:nvSpPr>
          <p:cNvPr id="210968" name="Text Box 2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18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972130"/>
              </p:ext>
            </p:extLst>
          </p:nvPr>
        </p:nvGraphicFramePr>
        <p:xfrm>
          <a:off x="1141413" y="3683000"/>
          <a:ext cx="7099300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81" name="Equation" r:id="rId17" imgW="7099200" imgH="1815840" progId="Equation.DSMT4">
                  <p:embed/>
                </p:oleObj>
              </mc:Choice>
              <mc:Fallback>
                <p:oleObj name="Equation" r:id="rId17" imgW="7099200" imgH="18158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1413" y="3683000"/>
                        <a:ext cx="7099300" cy="181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960" name="Rectangle 16"/>
          <p:cNvSpPr>
            <a:spLocks noChangeArrowheads="1"/>
          </p:cNvSpPr>
          <p:nvPr/>
        </p:nvSpPr>
        <p:spPr bwMode="auto">
          <a:xfrm>
            <a:off x="6151563" y="4610099"/>
            <a:ext cx="2159000" cy="8921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The </a:t>
            </a:r>
            <a:r>
              <a:rPr lang="en-US" sz="1500" b="1" i="1" dirty="0"/>
              <a:t>F</a:t>
            </a:r>
            <a:r>
              <a:rPr lang="en-US" sz="1500" b="1" dirty="0"/>
              <a:t> test approach to testing a restriction may be extended to cover the case where we wish to test whether several restrictions are valid simultaneously.</a:t>
            </a:r>
            <a:endParaRPr lang="en-GB" sz="1500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38849"/>
            <a:ext cx="9144000" cy="12137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099498"/>
              </p:ext>
            </p:extLst>
          </p:nvPr>
        </p:nvGraphicFramePr>
        <p:xfrm>
          <a:off x="2441575" y="700088"/>
          <a:ext cx="41830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31" name="Equation" r:id="rId3" imgW="4190760" imgH="863280" progId="Equation.DSMT4">
                  <p:embed/>
                </p:oleObj>
              </mc:Choice>
              <mc:Fallback>
                <p:oleObj name="Equation" r:id="rId3" imgW="4190760" imgH="8632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1575" y="700088"/>
                        <a:ext cx="41830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0" y="3592799"/>
            <a:ext cx="9144000" cy="198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Given the decomposition for the unrestricted version, we can rewrite the </a:t>
            </a:r>
            <a:r>
              <a:rPr lang="en-GB" altLang="ko-KR" sz="1500" b="1" i="1">
                <a:ea typeface="굴림" charset="-127"/>
              </a:rPr>
              <a:t>F</a:t>
            </a:r>
            <a:r>
              <a:rPr lang="en-GB" altLang="ko-KR" sz="1500" b="1">
                <a:ea typeface="굴림" charset="-127"/>
              </a:rPr>
              <a:t> statistic as shown.  This is the expression for the </a:t>
            </a:r>
            <a:r>
              <a:rPr lang="en-GB" altLang="ko-KR" sz="1500" b="1" i="1">
                <a:ea typeface="굴림" charset="-127"/>
              </a:rPr>
              <a:t>F</a:t>
            </a:r>
            <a:r>
              <a:rPr lang="en-GB" altLang="ko-KR" sz="1500" b="1">
                <a:ea typeface="굴림" charset="-127"/>
              </a:rPr>
              <a:t> statistic for the equation as a whole that was given in Section 3.5.</a:t>
            </a:r>
            <a:endParaRPr lang="en-GB" sz="1500"/>
          </a:p>
        </p:txBody>
      </p:sp>
      <p:sp>
        <p:nvSpPr>
          <p:cNvPr id="211985" name="Rectangle 17"/>
          <p:cNvSpPr>
            <a:spLocks noChangeArrowheads="1"/>
          </p:cNvSpPr>
          <p:nvPr/>
        </p:nvSpPr>
        <p:spPr bwMode="auto">
          <a:xfrm>
            <a:off x="179388" y="4408488"/>
            <a:ext cx="2736850" cy="64928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11987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356948"/>
              </p:ext>
            </p:extLst>
          </p:nvPr>
        </p:nvGraphicFramePr>
        <p:xfrm>
          <a:off x="250825" y="4552950"/>
          <a:ext cx="2628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1" name="Equation" r:id="rId3" imgW="2628720" imgH="380880" progId="Equation.3">
                  <p:embed/>
                </p:oleObj>
              </mc:Choice>
              <mc:Fallback>
                <p:oleObj name="Equation" r:id="rId3" imgW="2628720" imgH="3808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552950"/>
                        <a:ext cx="2628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993" name="Text Box 2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19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0" y="2595600"/>
            <a:ext cx="9144000" cy="90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0" y="1987425"/>
            <a:ext cx="9144000" cy="518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538847"/>
            <a:ext cx="9144000" cy="1356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00321"/>
              </p:ext>
            </p:extLst>
          </p:nvPr>
        </p:nvGraphicFramePr>
        <p:xfrm>
          <a:off x="3735388" y="590550"/>
          <a:ext cx="26590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2" name="Equation" r:id="rId5" imgW="2666880" imgH="838080" progId="Equation.3">
                  <p:embed/>
                </p:oleObj>
              </mc:Choice>
              <mc:Fallback>
                <p:oleObj name="Equation" r:id="rId5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590550"/>
                        <a:ext cx="26590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528723"/>
              </p:ext>
            </p:extLst>
          </p:nvPr>
        </p:nvGraphicFramePr>
        <p:xfrm>
          <a:off x="3730625" y="1433025"/>
          <a:ext cx="1320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3" name="Equation" r:id="rId7" imgW="1320480" imgH="368280" progId="Equation.3">
                  <p:embed/>
                </p:oleObj>
              </mc:Choice>
              <mc:Fallback>
                <p:oleObj name="Equation" r:id="rId7" imgW="1320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25" y="1433025"/>
                        <a:ext cx="1320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523875" y="799425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Unrestricted model:</a:t>
            </a:r>
            <a:endParaRPr lang="en-US" sz="1800" b="1" dirty="0"/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523875" y="1425825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Restricted model:</a:t>
            </a:r>
            <a:endParaRPr lang="en-US" sz="1800" b="1" dirty="0"/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523875" y="2063750"/>
            <a:ext cx="23764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Restrictions:</a:t>
            </a:r>
            <a:endParaRPr lang="en-US" sz="1800" b="1"/>
          </a:p>
        </p:txBody>
      </p:sp>
      <p:graphicFrame>
        <p:nvGraphicFramePr>
          <p:cNvPr id="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466945"/>
              </p:ext>
            </p:extLst>
          </p:nvPr>
        </p:nvGraphicFramePr>
        <p:xfrm>
          <a:off x="3614738" y="2070100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4" name="Equation" r:id="rId9" imgW="2641320" imgH="380880" progId="Equation.3">
                  <p:embed/>
                </p:oleObj>
              </mc:Choice>
              <mc:Fallback>
                <p:oleObj name="Equation" r:id="rId9" imgW="2641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4738" y="2070100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7186613" y="730250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U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7186613" y="135022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b="1" i="1" dirty="0">
                <a:latin typeface="Times New Roman" pitchFamily="18" charset="0"/>
              </a:rPr>
              <a:t>RSS</a:t>
            </a:r>
            <a:r>
              <a:rPr lang="en-GB" sz="2400" b="1" i="1" baseline="-25000" dirty="0">
                <a:latin typeface="Times New Roman" pitchFamily="18" charset="0"/>
              </a:rPr>
              <a:t>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523875" y="2662238"/>
            <a:ext cx="1655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Hypotheses:</a:t>
            </a:r>
            <a:endParaRPr lang="en-US" sz="1800" b="1"/>
          </a:p>
        </p:txBody>
      </p:sp>
      <p:graphicFrame>
        <p:nvGraphicFramePr>
          <p:cNvPr id="38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319917"/>
              </p:ext>
            </p:extLst>
          </p:nvPr>
        </p:nvGraphicFramePr>
        <p:xfrm>
          <a:off x="8326438" y="3085200"/>
          <a:ext cx="431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5" name="Equation" r:id="rId11" imgW="431640" imgH="279360" progId="Equation.3">
                  <p:embed/>
                </p:oleObj>
              </mc:Choice>
              <mc:Fallback>
                <p:oleObj name="Equation" r:id="rId11" imgW="4316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6438" y="3085200"/>
                        <a:ext cx="431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215898"/>
              </p:ext>
            </p:extLst>
          </p:nvPr>
        </p:nvGraphicFramePr>
        <p:xfrm>
          <a:off x="3644900" y="2671763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6" name="Equation" r:id="rId13" imgW="3251160" imgH="380880" progId="Equation.3">
                  <p:embed/>
                </p:oleObj>
              </mc:Choice>
              <mc:Fallback>
                <p:oleObj name="Equation" r:id="rId1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2671763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033179"/>
              </p:ext>
            </p:extLst>
          </p:nvPr>
        </p:nvGraphicFramePr>
        <p:xfrm>
          <a:off x="3644900" y="3059113"/>
          <a:ext cx="55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7" name="Equation" r:id="rId15" imgW="558720" imgH="368280" progId="Equation.3">
                  <p:embed/>
                </p:oleObj>
              </mc:Choice>
              <mc:Fallback>
                <p:oleObj name="Equation" r:id="rId15" imgW="558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900" y="3059113"/>
                        <a:ext cx="558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 Box 23"/>
          <p:cNvSpPr txBox="1">
            <a:spLocks noChangeArrowheads="1"/>
          </p:cNvSpPr>
          <p:nvPr/>
        </p:nvSpPr>
        <p:spPr bwMode="auto">
          <a:xfrm>
            <a:off x="4202113" y="3055938"/>
            <a:ext cx="419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at least one of the slope coefficients</a:t>
            </a:r>
            <a:endParaRPr lang="en-GB" sz="2400" b="1" i="1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972130"/>
              </p:ext>
            </p:extLst>
          </p:nvPr>
        </p:nvGraphicFramePr>
        <p:xfrm>
          <a:off x="1141413" y="3683000"/>
          <a:ext cx="7099300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08" name="Equation" r:id="rId17" imgW="7099200" imgH="1815840" progId="Equation.DSMT4">
                  <p:embed/>
                </p:oleObj>
              </mc:Choice>
              <mc:Fallback>
                <p:oleObj name="Equation" r:id="rId17" imgW="7099200" imgH="18158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1413" y="3683000"/>
                        <a:ext cx="7099300" cy="181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6.5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dirty="0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8210550" y="6553200"/>
            <a:ext cx="857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2016.05.04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299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Suppose that there are </a:t>
            </a:r>
            <a:r>
              <a:rPr lang="en-US" sz="1500" b="1" i="1"/>
              <a:t>p</a:t>
            </a:r>
            <a:r>
              <a:rPr lang="en-US" sz="1500" b="1"/>
              <a:t> restrictions.  Let </a:t>
            </a:r>
            <a:r>
              <a:rPr lang="en-US" sz="1500" b="1" i="1"/>
              <a:t>RSS</a:t>
            </a:r>
            <a:r>
              <a:rPr lang="en-US" sz="1500" b="1" i="1" baseline="-25000"/>
              <a:t>U</a:t>
            </a:r>
            <a:r>
              <a:rPr lang="en-US" sz="1500" b="1"/>
              <a:t> be </a:t>
            </a:r>
            <a:r>
              <a:rPr lang="en-US" sz="1500" b="1" i="1"/>
              <a:t>RSS</a:t>
            </a:r>
            <a:r>
              <a:rPr lang="en-US" sz="1500" b="1"/>
              <a:t> for the fully unrestricted model and </a:t>
            </a:r>
            <a:r>
              <a:rPr lang="en-US" sz="1500" b="1" i="1"/>
              <a:t>RSS</a:t>
            </a:r>
            <a:r>
              <a:rPr lang="en-US" sz="1500" b="1" i="1" baseline="-25000"/>
              <a:t>R</a:t>
            </a:r>
            <a:r>
              <a:rPr lang="en-US" sz="1500" b="1"/>
              <a:t> be </a:t>
            </a:r>
            <a:r>
              <a:rPr lang="en-US" sz="1500" b="1" i="1"/>
              <a:t>RSS</a:t>
            </a:r>
            <a:r>
              <a:rPr lang="en-US" sz="1500" b="1"/>
              <a:t> for the model where all </a:t>
            </a:r>
            <a:r>
              <a:rPr lang="en-US" sz="1500" b="1" i="1"/>
              <a:t>p</a:t>
            </a:r>
            <a:r>
              <a:rPr lang="en-US" sz="1500" b="1"/>
              <a:t> restrictions have been imposed.  The test statistic is then as shown.</a:t>
            </a:r>
            <a:endParaRPr lang="en-GB" sz="1500" b="1"/>
          </a:p>
        </p:txBody>
      </p:sp>
      <p:sp>
        <p:nvSpPr>
          <p:cNvPr id="212999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38849"/>
            <a:ext cx="9144000" cy="12137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099498"/>
              </p:ext>
            </p:extLst>
          </p:nvPr>
        </p:nvGraphicFramePr>
        <p:xfrm>
          <a:off x="2441575" y="700088"/>
          <a:ext cx="41830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14" name="Equation" r:id="rId3" imgW="4190760" imgH="863280" progId="Equation.DSMT4">
                  <p:embed/>
                </p:oleObj>
              </mc:Choice>
              <mc:Fallback>
                <p:oleObj name="Equation" r:id="rId3" imgW="4190760" imgH="8632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1575" y="700088"/>
                        <a:ext cx="41830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402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The numerator is the reduction in </a:t>
            </a:r>
            <a:r>
              <a:rPr lang="en-US" sz="1500" b="1" i="1"/>
              <a:t>RSS</a:t>
            </a:r>
            <a:r>
              <a:rPr lang="en-US" sz="1500" b="1"/>
              <a:t> comparing the fully restricted model with the unrestricted model, divided by the number of degrees of freedom lost when the restrictions are relaxed.</a:t>
            </a:r>
            <a:endParaRPr lang="en-GB" sz="1500"/>
          </a:p>
        </p:txBody>
      </p:sp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38849"/>
            <a:ext cx="9144000" cy="12137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099498"/>
              </p:ext>
            </p:extLst>
          </p:nvPr>
        </p:nvGraphicFramePr>
        <p:xfrm>
          <a:off x="2441575" y="700088"/>
          <a:ext cx="41830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38" name="Equation" r:id="rId3" imgW="4190760" imgH="863280" progId="Equation.DSMT4">
                  <p:embed/>
                </p:oleObj>
              </mc:Choice>
              <mc:Fallback>
                <p:oleObj name="Equation" r:id="rId3" imgW="4190760" imgH="8632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1575" y="700088"/>
                        <a:ext cx="41830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504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The denominator is the </a:t>
            </a:r>
            <a:r>
              <a:rPr lang="en-US" sz="1500" b="1" i="1"/>
              <a:t>RSS</a:t>
            </a:r>
            <a:r>
              <a:rPr lang="en-US" sz="1500" b="1"/>
              <a:t> for the unrestricted model, divided by the number of degrees of freedom remaining when that model is fitted.  </a:t>
            </a:r>
            <a:r>
              <a:rPr lang="en-US" sz="1500" b="1" i="1"/>
              <a:t>k</a:t>
            </a:r>
            <a:r>
              <a:rPr lang="en-US" sz="1500" b="1"/>
              <a:t> is the number of parameters in the unrestricted model.</a:t>
            </a:r>
            <a:endParaRPr lang="en-GB" sz="1500"/>
          </a:p>
        </p:txBody>
      </p:sp>
      <p:sp>
        <p:nvSpPr>
          <p:cNvPr id="215047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4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38849"/>
            <a:ext cx="9144000" cy="12137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099498"/>
              </p:ext>
            </p:extLst>
          </p:nvPr>
        </p:nvGraphicFramePr>
        <p:xfrm>
          <a:off x="2441575" y="700088"/>
          <a:ext cx="41830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2" name="Equation" r:id="rId3" imgW="4190760" imgH="863280" progId="Equation.DSMT4">
                  <p:embed/>
                </p:oleObj>
              </mc:Choice>
              <mc:Fallback>
                <p:oleObj name="Equation" r:id="rId3" imgW="4190760" imgH="8632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1575" y="700088"/>
                        <a:ext cx="41830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38849"/>
            <a:ext cx="9144000" cy="12137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606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/>
              <a:t>The </a:t>
            </a:r>
            <a:r>
              <a:rPr lang="en-US" sz="1500" b="1" i="1"/>
              <a:t>t</a:t>
            </a:r>
            <a:r>
              <a:rPr lang="en-US" sz="1500" b="1"/>
              <a:t> test approach can be used, as before, to test individual restrictions in isolation.</a:t>
            </a:r>
            <a:endParaRPr lang="en-GB" sz="1500"/>
          </a:p>
        </p:txBody>
      </p:sp>
      <p:sp>
        <p:nvSpPr>
          <p:cNvPr id="216071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5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099498"/>
              </p:ext>
            </p:extLst>
          </p:nvPr>
        </p:nvGraphicFramePr>
        <p:xfrm>
          <a:off x="2441575" y="700088"/>
          <a:ext cx="41830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86" name="Equation" r:id="rId3" imgW="4190760" imgH="863280" progId="Equation.DSMT4">
                  <p:embed/>
                </p:oleObj>
              </mc:Choice>
              <mc:Fallback>
                <p:oleObj name="Equation" r:id="rId3" imgW="4190760" imgH="8632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1575" y="700088"/>
                        <a:ext cx="41830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149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You will often encounter references to zero restrictions.  This just means that a particular parameter is hypothesized to be equal to zero, for example,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baseline="-25000">
                <a:ea typeface="굴림" charset="-127"/>
              </a:rPr>
              <a:t>5</a:t>
            </a:r>
            <a:r>
              <a:rPr lang="en-GB" altLang="ko-KR" sz="1500" b="1">
                <a:ea typeface="굴림" charset="-127"/>
              </a:rPr>
              <a:t> in the model above.  Taken in isolation, the appropriate test is of course the </a:t>
            </a:r>
            <a:r>
              <a:rPr lang="en-GB" altLang="ko-KR" sz="1500" b="1" i="1">
                <a:ea typeface="굴림" charset="-127"/>
              </a:rPr>
              <a:t>t</a:t>
            </a:r>
            <a:r>
              <a:rPr lang="en-GB" altLang="ko-KR" sz="1500" b="1">
                <a:ea typeface="굴림" charset="-127"/>
              </a:rPr>
              <a:t> test.</a:t>
            </a:r>
            <a:endParaRPr lang="en-GB" sz="1500"/>
          </a:p>
        </p:txBody>
      </p:sp>
      <p:sp>
        <p:nvSpPr>
          <p:cNvPr id="191502" name="Text Box 1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6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1310400"/>
            <a:ext cx="9144000" cy="6613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38849"/>
            <a:ext cx="9144000" cy="6613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729508"/>
              </p:ext>
            </p:extLst>
          </p:nvPr>
        </p:nvGraphicFramePr>
        <p:xfrm>
          <a:off x="1982788" y="663575"/>
          <a:ext cx="518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29" name="Equation" r:id="rId3" imgW="5181480" imgH="380880" progId="Equation.3">
                  <p:embed/>
                </p:oleObj>
              </mc:Choice>
              <mc:Fallback>
                <p:oleObj name="Equation" r:id="rId3" imgW="51814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2788" y="663575"/>
                        <a:ext cx="51816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416797"/>
              </p:ext>
            </p:extLst>
          </p:nvPr>
        </p:nvGraphicFramePr>
        <p:xfrm>
          <a:off x="1872000" y="1468800"/>
          <a:ext cx="825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30" name="Equation" r:id="rId5" imgW="825480" imgH="380880" progId="Equation.3">
                  <p:embed/>
                </p:oleObj>
              </mc:Choice>
              <mc:Fallback>
                <p:oleObj name="Equation" r:id="rId5" imgW="8254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2000" y="1468800"/>
                        <a:ext cx="8255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1310400"/>
            <a:ext cx="9144000" cy="6613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38849"/>
            <a:ext cx="9144000" cy="6613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007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04594"/>
              </p:ext>
            </p:extLst>
          </p:nvPr>
        </p:nvGraphicFramePr>
        <p:xfrm>
          <a:off x="1982788" y="663575"/>
          <a:ext cx="518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44" name="Equation" r:id="rId3" imgW="5181480" imgH="380880" progId="Equation.3">
                  <p:embed/>
                </p:oleObj>
              </mc:Choice>
              <mc:Fallback>
                <p:oleObj name="Equation" r:id="rId3" imgW="5181480" imgH="3808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2788" y="663575"/>
                        <a:ext cx="51816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7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452469"/>
              </p:ext>
            </p:extLst>
          </p:nvPr>
        </p:nvGraphicFramePr>
        <p:xfrm>
          <a:off x="1872000" y="1468800"/>
          <a:ext cx="825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45" name="Equation" r:id="rId5" imgW="825480" imgH="380880" progId="Equation.3">
                  <p:embed/>
                </p:oleObj>
              </mc:Choice>
              <mc:Fallback>
                <p:oleObj name="Equation" r:id="rId5" imgW="825480" imgH="3808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2000" y="1468800"/>
                        <a:ext cx="8255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071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It can be considered to be a special case of the </a:t>
            </a:r>
            <a:r>
              <a:rPr lang="en-GB" altLang="ko-KR" sz="1500" b="1" i="1">
                <a:ea typeface="굴림" charset="-127"/>
              </a:rPr>
              <a:t>t</a:t>
            </a:r>
            <a:r>
              <a:rPr lang="en-GB" altLang="ko-KR" sz="1500" b="1">
                <a:ea typeface="굴림" charset="-127"/>
              </a:rPr>
              <a:t> test of a restriction discussed above where there is no need for reparameterization.  The test statistic is just the </a:t>
            </a:r>
            <a:r>
              <a:rPr lang="en-GB" altLang="ko-KR" sz="1500" b="1" i="1">
                <a:ea typeface="굴림" charset="-127"/>
              </a:rPr>
              <a:t>t</a:t>
            </a:r>
            <a:r>
              <a:rPr lang="en-GB" altLang="ko-KR" sz="1500" b="1">
                <a:ea typeface="굴림" charset="-127"/>
              </a:rPr>
              <a:t> statistic for the parameter in question.</a:t>
            </a:r>
            <a:endParaRPr lang="en-GB" sz="1500"/>
          </a:p>
        </p:txBody>
      </p:sp>
      <p:sp>
        <p:nvSpPr>
          <p:cNvPr id="200713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7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354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Likewise the testing of multiple zero restrictions can be thought of as a special case of the testing of multiple restrictions.  The example shown is for a model where there are two zero restrictions. </a:t>
            </a:r>
            <a:endParaRPr lang="en-GB" sz="1500"/>
          </a:p>
        </p:txBody>
      </p:sp>
      <p:sp>
        <p:nvSpPr>
          <p:cNvPr id="193567" name="Text Box 3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8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87338" y="25200"/>
            <a:ext cx="8558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RESTRICTIONS AND ZERO RESTRICTIONS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4028400"/>
            <a:ext cx="9144000" cy="10296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0" y="2890800"/>
            <a:ext cx="9144000" cy="10279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1738800"/>
            <a:ext cx="9144000" cy="104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538849"/>
            <a:ext cx="9144000" cy="10899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488977"/>
              </p:ext>
            </p:extLst>
          </p:nvPr>
        </p:nvGraphicFramePr>
        <p:xfrm>
          <a:off x="2488425" y="662625"/>
          <a:ext cx="420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1" name="Equation" r:id="rId3" imgW="4203360" imgH="380880" progId="Equation.3">
                  <p:embed/>
                </p:oleObj>
              </mc:Choice>
              <mc:Fallback>
                <p:oleObj name="Equation" r:id="rId3" imgW="4203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425" y="662625"/>
                        <a:ext cx="420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465018"/>
              </p:ext>
            </p:extLst>
          </p:nvPr>
        </p:nvGraphicFramePr>
        <p:xfrm>
          <a:off x="2488425" y="1130300"/>
          <a:ext cx="2286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2" name="Equation" r:id="rId5" imgW="2286000" imgH="368280" progId="Equation.3">
                  <p:embed/>
                </p:oleObj>
              </mc:Choice>
              <mc:Fallback>
                <p:oleObj name="Equation" r:id="rId5" imgW="22860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425" y="1130300"/>
                        <a:ext cx="2286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377488"/>
              </p:ext>
            </p:extLst>
          </p:nvPr>
        </p:nvGraphicFramePr>
        <p:xfrm>
          <a:off x="7677150" y="663575"/>
          <a:ext cx="762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3" name="Equation" r:id="rId7" imgW="761760" imgH="380880" progId="Equation.3">
                  <p:embed/>
                </p:oleObj>
              </mc:Choice>
              <mc:Fallback>
                <p:oleObj name="Equation" r:id="rId7" imgW="761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663575"/>
                        <a:ext cx="762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588223"/>
              </p:ext>
            </p:extLst>
          </p:nvPr>
        </p:nvGraphicFramePr>
        <p:xfrm>
          <a:off x="7673975" y="1130300"/>
          <a:ext cx="749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4" name="Equation" r:id="rId9" imgW="749160" imgH="368280" progId="Equation.3">
                  <p:embed/>
                </p:oleObj>
              </mc:Choice>
              <mc:Fallback>
                <p:oleObj name="Equation" r:id="rId9" imgW="7491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3975" y="1130300"/>
                        <a:ext cx="749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558322"/>
              </p:ext>
            </p:extLst>
          </p:nvPr>
        </p:nvGraphicFramePr>
        <p:xfrm>
          <a:off x="2466975" y="1828800"/>
          <a:ext cx="2057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5" name="Equation" r:id="rId11" imgW="2057400" imgH="380880" progId="Equation.3">
                  <p:embed/>
                </p:oleObj>
              </mc:Choice>
              <mc:Fallback>
                <p:oleObj name="Equation" r:id="rId11" imgW="20574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975" y="1828800"/>
                        <a:ext cx="2057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506593"/>
              </p:ext>
            </p:extLst>
          </p:nvPr>
        </p:nvGraphicFramePr>
        <p:xfrm>
          <a:off x="4349750" y="2306638"/>
          <a:ext cx="8001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6" name="Equation" r:id="rId13" imgW="799920" imgH="368280" progId="Equation.3">
                  <p:embed/>
                </p:oleObj>
              </mc:Choice>
              <mc:Fallback>
                <p:oleObj name="Equation" r:id="rId13" imgW="7999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9750" y="2306638"/>
                        <a:ext cx="8001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702911"/>
              </p:ext>
            </p:extLst>
          </p:nvPr>
        </p:nvGraphicFramePr>
        <p:xfrm>
          <a:off x="2468563" y="2308225"/>
          <a:ext cx="1384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7" name="Equation" r:id="rId15" imgW="1384200" imgH="380880" progId="Equation.3">
                  <p:embed/>
                </p:oleObj>
              </mc:Choice>
              <mc:Fallback>
                <p:oleObj name="Equation" r:id="rId15" imgW="1384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8563" y="2308225"/>
                        <a:ext cx="1384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 Box 24"/>
          <p:cNvSpPr txBox="1">
            <a:spLocks noChangeArrowheads="1"/>
          </p:cNvSpPr>
          <p:nvPr/>
        </p:nvSpPr>
        <p:spPr bwMode="auto">
          <a:xfrm>
            <a:off x="3902075" y="2305050"/>
            <a:ext cx="53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or  </a:t>
            </a:r>
            <a:endParaRPr lang="en-GB" sz="1800" b="1">
              <a:cs typeface="Arial" charset="0"/>
            </a:endParaRPr>
          </a:p>
        </p:txBody>
      </p:sp>
      <p:graphicFrame>
        <p:nvGraphicFramePr>
          <p:cNvPr id="45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827629"/>
              </p:ext>
            </p:extLst>
          </p:nvPr>
        </p:nvGraphicFramePr>
        <p:xfrm>
          <a:off x="7115175" y="2306638"/>
          <a:ext cx="812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8" name="Equation" r:id="rId17" imgW="812520" imgH="368280" progId="Equation.3">
                  <p:embed/>
                </p:oleObj>
              </mc:Choice>
              <mc:Fallback>
                <p:oleObj name="Equation" r:id="rId17" imgW="8125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5175" y="2306638"/>
                        <a:ext cx="812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5211763" y="2306638"/>
            <a:ext cx="100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or both  </a:t>
            </a:r>
            <a:endParaRPr lang="en-GB" sz="1800" b="1">
              <a:cs typeface="Arial" charset="0"/>
            </a:endParaRPr>
          </a:p>
        </p:txBody>
      </p:sp>
      <p:sp>
        <p:nvSpPr>
          <p:cNvPr id="47" name="Text Box 28"/>
          <p:cNvSpPr txBox="1">
            <a:spLocks noChangeArrowheads="1"/>
          </p:cNvSpPr>
          <p:nvPr/>
        </p:nvSpPr>
        <p:spPr bwMode="auto">
          <a:xfrm>
            <a:off x="6507163" y="2306638"/>
            <a:ext cx="6731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/>
              <a:t>and  </a:t>
            </a:r>
            <a:endParaRPr lang="en-GB" sz="1800" b="1">
              <a:cs typeface="Arial" charset="0"/>
            </a:endParaRPr>
          </a:p>
        </p:txBody>
      </p:sp>
      <p:graphicFrame>
        <p:nvGraphicFramePr>
          <p:cNvPr id="48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845302"/>
              </p:ext>
            </p:extLst>
          </p:nvPr>
        </p:nvGraphicFramePr>
        <p:xfrm>
          <a:off x="6176963" y="2308225"/>
          <a:ext cx="33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9" name="Equation" r:id="rId19" imgW="330120" imgH="380880" progId="Equation.3">
                  <p:embed/>
                </p:oleObj>
              </mc:Choice>
              <mc:Fallback>
                <p:oleObj name="Equation" r:id="rId19" imgW="3301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6963" y="2308225"/>
                        <a:ext cx="330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758003"/>
              </p:ext>
            </p:extLst>
          </p:nvPr>
        </p:nvGraphicFramePr>
        <p:xfrm>
          <a:off x="1222375" y="4110038"/>
          <a:ext cx="41830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60" name="Equation" r:id="rId21" imgW="4190760" imgH="863280" progId="Equation.DSMT4">
                  <p:embed/>
                </p:oleObj>
              </mc:Choice>
              <mc:Fallback>
                <p:oleObj name="Equation" r:id="rId21" imgW="4190760" imgH="8632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4110038"/>
                        <a:ext cx="41830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616756"/>
              </p:ext>
            </p:extLst>
          </p:nvPr>
        </p:nvGraphicFramePr>
        <p:xfrm>
          <a:off x="1273175" y="2957513"/>
          <a:ext cx="40814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61" name="Equation" r:id="rId23" imgW="4089240" imgH="863280" progId="Equation.DSMT4">
                  <p:embed/>
                </p:oleObj>
              </mc:Choice>
              <mc:Fallback>
                <p:oleObj name="Equation" r:id="rId23" imgW="4089240" imgH="8632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3175" y="2957513"/>
                        <a:ext cx="40814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4F0F3C8-1994-4D14-9356-F0BC968F430E}"/>
</file>

<file path=customXml/itemProps2.xml><?xml version="1.0" encoding="utf-8"?>
<ds:datastoreItem xmlns:ds="http://schemas.openxmlformats.org/officeDocument/2006/customXml" ds:itemID="{CBE82DE0-E09E-4496-9EEC-F1547F3997CA}"/>
</file>

<file path=customXml/itemProps3.xml><?xml version="1.0" encoding="utf-8"?>
<ds:datastoreItem xmlns:ds="http://schemas.openxmlformats.org/officeDocument/2006/customXml" ds:itemID="{6BC68C33-657D-4C16-BEB7-33824A0BF71D}"/>
</file>

<file path=docProps/app.xml><?xml version="1.0" encoding="utf-8"?>
<Properties xmlns="http://schemas.openxmlformats.org/officeDocument/2006/extended-properties" xmlns:vt="http://schemas.openxmlformats.org/officeDocument/2006/docPropsVTypes">
  <TotalTime>4007</TotalTime>
  <Words>1063</Words>
  <Application>Microsoft Office PowerPoint</Application>
  <PresentationFormat>On-screen Show (4:3)</PresentationFormat>
  <Paragraphs>164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102</cp:revision>
  <dcterms:created xsi:type="dcterms:W3CDTF">1998-05-09T13:24:56Z</dcterms:created>
  <dcterms:modified xsi:type="dcterms:W3CDTF">2016-05-20T13:28:50Z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