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5.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4.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6.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18" r:id="rId2"/>
    <p:sldId id="275" r:id="rId3"/>
    <p:sldId id="397" r:id="rId4"/>
    <p:sldId id="398" r:id="rId5"/>
    <p:sldId id="356" r:id="rId6"/>
    <p:sldId id="357" r:id="rId7"/>
    <p:sldId id="358" r:id="rId8"/>
    <p:sldId id="360" r:id="rId9"/>
    <p:sldId id="411" r:id="rId10"/>
    <p:sldId id="361" r:id="rId11"/>
    <p:sldId id="388" r:id="rId12"/>
    <p:sldId id="389" r:id="rId13"/>
    <p:sldId id="391" r:id="rId14"/>
    <p:sldId id="390" r:id="rId15"/>
    <p:sldId id="364" r:id="rId16"/>
    <p:sldId id="371" r:id="rId17"/>
    <p:sldId id="372" r:id="rId18"/>
    <p:sldId id="384" r:id="rId19"/>
    <p:sldId id="392" r:id="rId20"/>
    <p:sldId id="394" r:id="rId21"/>
    <p:sldId id="395" r:id="rId22"/>
    <p:sldId id="396" r:id="rId23"/>
    <p:sldId id="369" r:id="rId24"/>
    <p:sldId id="370" r:id="rId25"/>
    <p:sldId id="400" r:id="rId26"/>
    <p:sldId id="401" r:id="rId27"/>
    <p:sldId id="403" r:id="rId28"/>
    <p:sldId id="404" r:id="rId29"/>
    <p:sldId id="405" r:id="rId30"/>
    <p:sldId id="406" r:id="rId31"/>
    <p:sldId id="402" r:id="rId32"/>
    <p:sldId id="407" r:id="rId33"/>
    <p:sldId id="408" r:id="rId34"/>
    <p:sldId id="409" r:id="rId35"/>
    <p:sldId id="410" r:id="rId36"/>
    <p:sldId id="412" r:id="rId37"/>
    <p:sldId id="413" r:id="rId38"/>
    <p:sldId id="414" r:id="rId39"/>
    <p:sldId id="415" r:id="rId40"/>
    <p:sldId id="416" r:id="rId41"/>
    <p:sldId id="417" r:id="rId42"/>
    <p:sldId id="284" r:id="rId43"/>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FBFCFF"/>
    <a:srgbClr val="004D99"/>
    <a:srgbClr val="3366FF"/>
    <a:srgbClr val="FFFF00"/>
    <a:srgbClr val="00FF00"/>
    <a:srgbClr val="FF0000"/>
    <a:srgbClr val="000000"/>
    <a:srgbClr val="66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75" autoAdjust="0"/>
    <p:restoredTop sz="97604" autoAdjust="0"/>
  </p:normalViewPr>
  <p:slideViewPr>
    <p:cSldViewPr snapToGrid="0" showGuides="1">
      <p:cViewPr>
        <p:scale>
          <a:sx n="100" d="100"/>
          <a:sy n="100" d="100"/>
        </p:scale>
        <p:origin x="-2202" y="-402"/>
      </p:cViewPr>
      <p:guideLst>
        <p:guide orient="horz" pos="3066"/>
        <p:guide pos="528"/>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50"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6.wmf"/><Relationship Id="rId1"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E84F8A1-D137-43B9-A9C8-0383AE8140BF}" type="slidenum">
              <a:rPr lang="en-US"/>
              <a:pPr/>
              <a:t>‹#›</a:t>
            </a:fld>
            <a:endParaRPr lang="en-US"/>
          </a:p>
        </p:txBody>
      </p:sp>
    </p:spTree>
    <p:extLst>
      <p:ext uri="{BB962C8B-B14F-4D97-AF65-F5344CB8AC3E}">
        <p14:creationId xmlns:p14="http://schemas.microsoft.com/office/powerpoint/2010/main" val="9283495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5A4931D-00FF-4633-9289-CC67A6ABCE12}" type="slidenum">
              <a:rPr lang="en-US"/>
              <a:pPr/>
              <a:t>‹#›</a:t>
            </a:fld>
            <a:endParaRPr lang="en-US"/>
          </a:p>
        </p:txBody>
      </p:sp>
    </p:spTree>
    <p:extLst>
      <p:ext uri="{BB962C8B-B14F-4D97-AF65-F5344CB8AC3E}">
        <p14:creationId xmlns:p14="http://schemas.microsoft.com/office/powerpoint/2010/main" val="1569301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D258107-A2A7-4A6A-86BE-AB9F08D36A0C}" type="slidenum">
              <a:rPr lang="en-US"/>
              <a:pPr/>
              <a:t>‹#›</a:t>
            </a:fld>
            <a:endParaRPr lang="en-US"/>
          </a:p>
        </p:txBody>
      </p:sp>
    </p:spTree>
    <p:extLst>
      <p:ext uri="{BB962C8B-B14F-4D97-AF65-F5344CB8AC3E}">
        <p14:creationId xmlns:p14="http://schemas.microsoft.com/office/powerpoint/2010/main" val="3368670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EC2C208-593B-4502-AF68-CEDDBCEC5E99}" type="slidenum">
              <a:rPr lang="en-US"/>
              <a:pPr/>
              <a:t>‹#›</a:t>
            </a:fld>
            <a:endParaRPr lang="en-US"/>
          </a:p>
        </p:txBody>
      </p:sp>
    </p:spTree>
    <p:extLst>
      <p:ext uri="{BB962C8B-B14F-4D97-AF65-F5344CB8AC3E}">
        <p14:creationId xmlns:p14="http://schemas.microsoft.com/office/powerpoint/2010/main" val="1583259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65B86CF-D100-4001-A31D-9B88A854A715}" type="slidenum">
              <a:rPr lang="en-US"/>
              <a:pPr/>
              <a:t>‹#›</a:t>
            </a:fld>
            <a:endParaRPr lang="en-US"/>
          </a:p>
        </p:txBody>
      </p:sp>
    </p:spTree>
    <p:extLst>
      <p:ext uri="{BB962C8B-B14F-4D97-AF65-F5344CB8AC3E}">
        <p14:creationId xmlns:p14="http://schemas.microsoft.com/office/powerpoint/2010/main" val="30248186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D18D0B5E-7AE2-4DCF-B16A-CA7A8EEC4AEA}" type="slidenum">
              <a:rPr lang="en-US"/>
              <a:pPr/>
              <a:t>‹#›</a:t>
            </a:fld>
            <a:endParaRPr lang="en-US"/>
          </a:p>
        </p:txBody>
      </p:sp>
    </p:spTree>
    <p:extLst>
      <p:ext uri="{BB962C8B-B14F-4D97-AF65-F5344CB8AC3E}">
        <p14:creationId xmlns:p14="http://schemas.microsoft.com/office/powerpoint/2010/main" val="34225176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2CF84ED-F643-4C81-9A06-47623461AE75}" type="slidenum">
              <a:rPr lang="en-US"/>
              <a:pPr/>
              <a:t>‹#›</a:t>
            </a:fld>
            <a:endParaRPr lang="en-US"/>
          </a:p>
        </p:txBody>
      </p:sp>
    </p:spTree>
    <p:extLst>
      <p:ext uri="{BB962C8B-B14F-4D97-AF65-F5344CB8AC3E}">
        <p14:creationId xmlns:p14="http://schemas.microsoft.com/office/powerpoint/2010/main" val="1585128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9C06BA00-1D93-4FF5-A5F2-F6A67756B58A}" type="slidenum">
              <a:rPr lang="en-US"/>
              <a:pPr/>
              <a:t>‹#›</a:t>
            </a:fld>
            <a:endParaRPr lang="en-US"/>
          </a:p>
        </p:txBody>
      </p:sp>
    </p:spTree>
    <p:extLst>
      <p:ext uri="{BB962C8B-B14F-4D97-AF65-F5344CB8AC3E}">
        <p14:creationId xmlns:p14="http://schemas.microsoft.com/office/powerpoint/2010/main" val="75718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A4B27AE8-88B0-4DD4-87F6-246A8D5006B9}" type="slidenum">
              <a:rPr lang="en-US"/>
              <a:pPr/>
              <a:t>‹#›</a:t>
            </a:fld>
            <a:endParaRPr lang="en-US"/>
          </a:p>
        </p:txBody>
      </p:sp>
    </p:spTree>
    <p:extLst>
      <p:ext uri="{BB962C8B-B14F-4D97-AF65-F5344CB8AC3E}">
        <p14:creationId xmlns:p14="http://schemas.microsoft.com/office/powerpoint/2010/main" val="1730930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DBFBFC5-62DD-4639-AE9E-FA679725D53E}" type="slidenum">
              <a:rPr lang="en-US"/>
              <a:pPr/>
              <a:t>‹#›</a:t>
            </a:fld>
            <a:endParaRPr lang="en-US"/>
          </a:p>
        </p:txBody>
      </p:sp>
    </p:spTree>
    <p:extLst>
      <p:ext uri="{BB962C8B-B14F-4D97-AF65-F5344CB8AC3E}">
        <p14:creationId xmlns:p14="http://schemas.microsoft.com/office/powerpoint/2010/main" val="1186468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AF5634ED-30C5-4233-9389-4401A62D3E61}" type="slidenum">
              <a:rPr lang="en-US"/>
              <a:pPr/>
              <a:t>‹#›</a:t>
            </a:fld>
            <a:endParaRPr lang="en-US"/>
          </a:p>
        </p:txBody>
      </p:sp>
    </p:spTree>
    <p:extLst>
      <p:ext uri="{BB962C8B-B14F-4D97-AF65-F5344CB8AC3E}">
        <p14:creationId xmlns:p14="http://schemas.microsoft.com/office/powerpoint/2010/main" val="333230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FA3C5BE8-0298-4B15-87F8-CA58A04312B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4.bin"/><Relationship Id="rId4" Type="http://schemas.openxmlformats.org/officeDocument/2006/relationships/image" Target="../media/image6.wmf"/></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6.wmf"/><Relationship Id="rId5" Type="http://schemas.openxmlformats.org/officeDocument/2006/relationships/oleObject" Target="../embeddings/oleObject6.bin"/><Relationship Id="rId4" Type="http://schemas.openxmlformats.org/officeDocument/2006/relationships/image" Target="../media/image10.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6.wmf"/><Relationship Id="rId5" Type="http://schemas.openxmlformats.org/officeDocument/2006/relationships/oleObject" Target="../embeddings/oleObject8.bin"/><Relationship Id="rId4" Type="http://schemas.openxmlformats.org/officeDocument/2006/relationships/image" Target="../media/image10.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6.wmf"/><Relationship Id="rId5" Type="http://schemas.openxmlformats.org/officeDocument/2006/relationships/oleObject" Target="../embeddings/oleObject10.bin"/><Relationship Id="rId4" Type="http://schemas.openxmlformats.org/officeDocument/2006/relationships/image" Target="../media/image10.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6.wmf"/><Relationship Id="rId5" Type="http://schemas.openxmlformats.org/officeDocument/2006/relationships/oleObject" Target="../embeddings/oleObject12.bin"/><Relationship Id="rId4" Type="http://schemas.openxmlformats.org/officeDocument/2006/relationships/image" Target="../media/image10.wmf"/></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6.wmf"/><Relationship Id="rId5" Type="http://schemas.openxmlformats.org/officeDocument/2006/relationships/oleObject" Target="../embeddings/oleObject14.bin"/><Relationship Id="rId4" Type="http://schemas.openxmlformats.org/officeDocument/2006/relationships/image" Target="../media/image10.wmf"/></Relationships>
</file>

<file path=ppt/slides/_rels/slide31.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6.wmf"/><Relationship Id="rId5" Type="http://schemas.openxmlformats.org/officeDocument/2006/relationships/oleObject" Target="../embeddings/oleObject16.bin"/><Relationship Id="rId4" Type="http://schemas.openxmlformats.org/officeDocument/2006/relationships/image" Target="../media/image10.wmf"/></Relationships>
</file>

<file path=ppt/slides/_rels/slide32.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wmf"/><Relationship Id="rId5" Type="http://schemas.openxmlformats.org/officeDocument/2006/relationships/oleObject" Target="../embeddings/oleObject19.bin"/><Relationship Id="rId4" Type="http://schemas.openxmlformats.org/officeDocument/2006/relationships/image" Target="../media/image10.wmf"/></Relationships>
</file>

<file path=ppt/slides/_rels/slide33.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wmf"/><Relationship Id="rId5" Type="http://schemas.openxmlformats.org/officeDocument/2006/relationships/oleObject" Target="../embeddings/oleObject22.bin"/><Relationship Id="rId4" Type="http://schemas.openxmlformats.org/officeDocument/2006/relationships/image" Target="../media/image10.wmf"/></Relationships>
</file>

<file path=ppt/slides/_rels/slide34.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6.wmf"/><Relationship Id="rId5" Type="http://schemas.openxmlformats.org/officeDocument/2006/relationships/oleObject" Target="../embeddings/oleObject25.bin"/><Relationship Id="rId4" Type="http://schemas.openxmlformats.org/officeDocument/2006/relationships/image" Target="../media/image10.wmf"/></Relationships>
</file>

<file path=ppt/slides/_rels/slide35.x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6.wmf"/><Relationship Id="rId5" Type="http://schemas.openxmlformats.org/officeDocument/2006/relationships/oleObject" Target="../embeddings/oleObject28.bin"/><Relationship Id="rId4" Type="http://schemas.openxmlformats.org/officeDocument/2006/relationships/image" Target="../media/image10.w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a:t>
            </a:r>
            <a:r>
              <a:rPr lang="en-US" dirty="0" smtClean="0">
                <a:solidFill>
                  <a:schemeClr val="bg1"/>
                </a:solidFill>
                <a:latin typeface="Arial" pitchFamily="34" charset="0"/>
                <a:cs typeface="Arial" pitchFamily="34" charset="0"/>
              </a:rPr>
              <a:t>5: </a:t>
            </a:r>
            <a:r>
              <a:rPr lang="en-GB" dirty="0">
                <a:solidFill>
                  <a:schemeClr val="bg1"/>
                </a:solidFill>
                <a:latin typeface="Arial" pitchFamily="34" charset="0"/>
                <a:cs typeface="Arial" pitchFamily="34" charset="0"/>
              </a:rPr>
              <a:t>Dummy Variables</a:t>
            </a:r>
            <a:endParaRPr lang="en-GB" dirty="0">
              <a:solidFill>
                <a:schemeClr val="bg1"/>
              </a:solidFill>
              <a:latin typeface="Arial" pitchFamily="34" charset="0"/>
              <a:cs typeface="Arial" pitchFamily="34" charset="0"/>
            </a:endParaRP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981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11981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are the regression lines for the two subsamples.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Oval 14"/>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8" name="TextBox 17"/>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9" name="TextBox 18"/>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5156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To see if the cost functions are significantly different, we investigate whether there is a significant reduction in </a:t>
            </a:r>
            <a:r>
              <a:rPr lang="en-GB" sz="1500" b="1" i="1"/>
              <a:t>RSS</a:t>
            </a:r>
            <a:r>
              <a:rPr lang="en-GB" sz="1500" b="1"/>
              <a:t> when the dummy variables are added.</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9"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Rectangle 20"/>
          <p:cNvSpPr>
            <a:spLocks noChangeArrowheads="1"/>
          </p:cNvSpPr>
          <p:nvPr/>
        </p:nvSpPr>
        <p:spPr bwMode="auto">
          <a:xfrm>
            <a:off x="6494463" y="117475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Rectangle 23"/>
          <p:cNvSpPr>
            <a:spLocks noChangeArrowheads="1"/>
          </p:cNvSpPr>
          <p:nvPr/>
        </p:nvSpPr>
        <p:spPr bwMode="auto">
          <a:xfrm>
            <a:off x="6494463" y="220980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5"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Whole sample</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24,000 </a:t>
            </a:r>
            <a:r>
              <a:rPr lang="en-US" sz="1800" b="1" dirty="0">
                <a:solidFill>
                  <a:srgbClr val="000000"/>
                </a:solidFill>
                <a:latin typeface="Arial" charset="0"/>
              </a:rPr>
              <a:t>+ </a:t>
            </a:r>
            <a:r>
              <a:rPr lang="en-US" sz="1800" b="1" dirty="0" smtClean="0">
                <a:solidFill>
                  <a:srgbClr val="000000"/>
                </a:solidFill>
                <a:latin typeface="Arial" charset="0"/>
              </a:rPr>
              <a:t>339</a:t>
            </a:r>
            <a:r>
              <a:rPr lang="en-US" sz="1800" b="1" i="1" dirty="0" smtClean="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8.91x10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6"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sample, with dummy variables</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51,000 – 4,000</a:t>
            </a:r>
            <a:r>
              <a:rPr lang="en-US" sz="1800" b="1" i="1" dirty="0" smtClean="0">
                <a:solidFill>
                  <a:srgbClr val="000000"/>
                </a:solidFill>
                <a:latin typeface="Arial" charset="0"/>
              </a:rPr>
              <a:t>OCC</a:t>
            </a:r>
            <a:r>
              <a:rPr lang="en-US" sz="1800" b="1" dirty="0" smtClean="0">
                <a:solidFill>
                  <a:srgbClr val="000000"/>
                </a:solidFill>
                <a:latin typeface="Arial" charset="0"/>
              </a:rPr>
              <a:t> + 152</a:t>
            </a:r>
            <a:r>
              <a:rPr lang="en-US" sz="1800" b="1" i="1" dirty="0" smtClean="0">
                <a:solidFill>
                  <a:srgbClr val="000000"/>
                </a:solidFill>
                <a:latin typeface="Arial" charset="0"/>
              </a:rPr>
              <a:t>N</a:t>
            </a:r>
            <a:r>
              <a:rPr lang="en-US" sz="1800" b="1" dirty="0" smtClean="0">
                <a:solidFill>
                  <a:srgbClr val="000000"/>
                </a:solidFill>
                <a:latin typeface="Arial" charset="0"/>
              </a:rPr>
              <a:t> + 284</a:t>
            </a:r>
            <a:r>
              <a:rPr lang="en-US" sz="1800" b="1" i="1" dirty="0" smtClean="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4.71x10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1"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6" name="Rectangle 20"/>
          <p:cNvSpPr>
            <a:spLocks noChangeArrowheads="1"/>
          </p:cNvSpPr>
          <p:nvPr/>
        </p:nvSpPr>
        <p:spPr bwMode="auto">
          <a:xfrm>
            <a:off x="6494463" y="117475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26"/>
          <p:cNvSpPr>
            <a:spLocks noChangeArrowheads="1"/>
          </p:cNvSpPr>
          <p:nvPr/>
        </p:nvSpPr>
        <p:spPr bwMode="auto">
          <a:xfrm>
            <a:off x="6494463" y="220980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Whole sample</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24,000 </a:t>
            </a:r>
            <a:r>
              <a:rPr lang="en-US" sz="1800" b="1" dirty="0">
                <a:solidFill>
                  <a:srgbClr val="000000"/>
                </a:solidFill>
                <a:latin typeface="Arial" charset="0"/>
              </a:rPr>
              <a:t>+ </a:t>
            </a:r>
            <a:r>
              <a:rPr lang="en-US" sz="1800" b="1" dirty="0" smtClean="0">
                <a:solidFill>
                  <a:srgbClr val="000000"/>
                </a:solidFill>
                <a:latin typeface="Arial" charset="0"/>
              </a:rPr>
              <a:t>339</a:t>
            </a:r>
            <a:r>
              <a:rPr lang="en-US" sz="1800" b="1" i="1" dirty="0" smtClean="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8.91x10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sample, with dummy variables</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51,000 – 4,000</a:t>
            </a:r>
            <a:r>
              <a:rPr lang="en-US" sz="1800" b="1" i="1" dirty="0" smtClean="0">
                <a:solidFill>
                  <a:srgbClr val="000000"/>
                </a:solidFill>
                <a:latin typeface="Arial" charset="0"/>
              </a:rPr>
              <a:t>OCC</a:t>
            </a:r>
            <a:r>
              <a:rPr lang="en-US" sz="1800" b="1" dirty="0" smtClean="0">
                <a:solidFill>
                  <a:srgbClr val="000000"/>
                </a:solidFill>
                <a:latin typeface="Arial" charset="0"/>
              </a:rPr>
              <a:t> + 152</a:t>
            </a:r>
            <a:r>
              <a:rPr lang="en-US" sz="1800" b="1" i="1" dirty="0" smtClean="0">
                <a:solidFill>
                  <a:srgbClr val="000000"/>
                </a:solidFill>
                <a:latin typeface="Arial" charset="0"/>
              </a:rPr>
              <a:t>N</a:t>
            </a:r>
            <a:r>
              <a:rPr lang="en-US" sz="1800" b="1" dirty="0" smtClean="0">
                <a:solidFill>
                  <a:srgbClr val="000000"/>
                </a:solidFill>
                <a:latin typeface="Arial" charset="0"/>
              </a:rPr>
              <a:t> + 284</a:t>
            </a:r>
            <a:r>
              <a:rPr lang="en-US" sz="1800" b="1" i="1" dirty="0" smtClean="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4.71x10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90" name="Rectangle 14"/>
          <p:cNvSpPr>
            <a:spLocks noChangeArrowheads="1"/>
          </p:cNvSpPr>
          <p:nvPr/>
        </p:nvSpPr>
        <p:spPr bwMode="auto">
          <a:xfrm>
            <a:off x="2078038" y="3232150"/>
            <a:ext cx="2741612"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258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52587"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perform the </a:t>
            </a:r>
            <a:r>
              <a:rPr lang="en-GB" sz="1500" b="1" i="1"/>
              <a:t>F</a:t>
            </a:r>
            <a:r>
              <a:rPr lang="en-GB" sz="1500" b="1"/>
              <a:t> test described in the sequence on slope dummy variables.  The numerator of the test statistic is the reduction in </a:t>
            </a:r>
            <a:r>
              <a:rPr lang="en-GB" sz="1500" b="1" i="1"/>
              <a:t>RSS</a:t>
            </a:r>
            <a:r>
              <a:rPr lang="en-GB" sz="1500" b="1"/>
              <a:t> on adding the dummy variables, divided by the cost in terms of degrees of freedom.</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graphicFrame>
        <p:nvGraphicFramePr>
          <p:cNvPr id="30" name="Object 29"/>
          <p:cNvGraphicFramePr>
            <a:graphicFrameLocks noChangeAspect="1"/>
          </p:cNvGraphicFramePr>
          <p:nvPr>
            <p:extLst>
              <p:ext uri="{D42A27DB-BD31-4B8C-83A1-F6EECF244321}">
                <p14:modId xmlns:p14="http://schemas.microsoft.com/office/powerpoint/2010/main" val="1428546849"/>
              </p:ext>
            </p:extLst>
          </p:nvPr>
        </p:nvGraphicFramePr>
        <p:xfrm>
          <a:off x="1095375" y="3209925"/>
          <a:ext cx="4406900" cy="596900"/>
        </p:xfrm>
        <a:graphic>
          <a:graphicData uri="http://schemas.openxmlformats.org/presentationml/2006/ole">
            <mc:AlternateContent xmlns:mc="http://schemas.openxmlformats.org/markup-compatibility/2006">
              <mc:Choice xmlns:v="urn:schemas-microsoft-com:vml" Requires="v">
                <p:oleObj spid="_x0000_s152611" name="Equation" r:id="rId3" imgW="4406900" imgH="596900" progId="Equation.3">
                  <p:embed/>
                </p:oleObj>
              </mc:Choice>
              <mc:Fallback>
                <p:oleObj name="Equation" r:id="rId3" imgW="4406900" imgH="5969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3209925"/>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2"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26" name="Rectangle 2"/>
          <p:cNvSpPr>
            <a:spLocks noChangeArrowheads="1"/>
          </p:cNvSpPr>
          <p:nvPr/>
        </p:nvSpPr>
        <p:spPr bwMode="auto">
          <a:xfrm>
            <a:off x="2700338" y="3536950"/>
            <a:ext cx="1471612"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463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5463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denominator is the </a:t>
            </a:r>
            <a:r>
              <a:rPr lang="en-GB" sz="1500" b="1" i="1"/>
              <a:t>RSS</a:t>
            </a:r>
            <a:r>
              <a:rPr lang="en-GB" sz="1500" b="1"/>
              <a:t> remaining after adding the dummy variables, divided by the number of degrees of freedom remaining. </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9" name="Rectangle 20"/>
          <p:cNvSpPr>
            <a:spLocks noChangeArrowheads="1"/>
          </p:cNvSpPr>
          <p:nvPr/>
        </p:nvSpPr>
        <p:spPr bwMode="auto">
          <a:xfrm>
            <a:off x="6494463" y="117475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9"/>
          <p:cNvSpPr>
            <a:spLocks noChangeArrowheads="1"/>
          </p:cNvSpPr>
          <p:nvPr/>
        </p:nvSpPr>
        <p:spPr bwMode="auto">
          <a:xfrm>
            <a:off x="6494463" y="220980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Whole sample</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24,000 </a:t>
            </a:r>
            <a:r>
              <a:rPr lang="en-US" sz="1800" b="1" dirty="0">
                <a:solidFill>
                  <a:srgbClr val="000000"/>
                </a:solidFill>
                <a:latin typeface="Arial" charset="0"/>
              </a:rPr>
              <a:t>+ </a:t>
            </a:r>
            <a:r>
              <a:rPr lang="en-US" sz="1800" b="1" dirty="0" smtClean="0">
                <a:solidFill>
                  <a:srgbClr val="000000"/>
                </a:solidFill>
                <a:latin typeface="Arial" charset="0"/>
              </a:rPr>
              <a:t>339</a:t>
            </a:r>
            <a:r>
              <a:rPr lang="en-US" sz="1800" b="1" i="1" dirty="0" smtClean="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8.91x10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sample, with dummy variables</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51,000 – 4,000</a:t>
            </a:r>
            <a:r>
              <a:rPr lang="en-US" sz="1800" b="1" i="1" dirty="0" smtClean="0">
                <a:solidFill>
                  <a:srgbClr val="000000"/>
                </a:solidFill>
                <a:latin typeface="Arial" charset="0"/>
              </a:rPr>
              <a:t>OCC</a:t>
            </a:r>
            <a:r>
              <a:rPr lang="en-US" sz="1800" b="1" dirty="0" smtClean="0">
                <a:solidFill>
                  <a:srgbClr val="000000"/>
                </a:solidFill>
                <a:latin typeface="Arial" charset="0"/>
              </a:rPr>
              <a:t> + 152</a:t>
            </a:r>
            <a:r>
              <a:rPr lang="en-US" sz="1800" b="1" i="1" dirty="0" smtClean="0">
                <a:solidFill>
                  <a:srgbClr val="000000"/>
                </a:solidFill>
                <a:latin typeface="Arial" charset="0"/>
              </a:rPr>
              <a:t>N</a:t>
            </a:r>
            <a:r>
              <a:rPr lang="en-US" sz="1800" b="1" dirty="0" smtClean="0">
                <a:solidFill>
                  <a:srgbClr val="000000"/>
                </a:solidFill>
                <a:latin typeface="Arial" charset="0"/>
              </a:rPr>
              <a:t> + 284</a:t>
            </a:r>
            <a:r>
              <a:rPr lang="en-US" sz="1800" b="1" i="1" dirty="0" smtClean="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4.71x10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13156138"/>
              </p:ext>
            </p:extLst>
          </p:nvPr>
        </p:nvGraphicFramePr>
        <p:xfrm>
          <a:off x="1095375" y="3209925"/>
          <a:ext cx="4406900" cy="596900"/>
        </p:xfrm>
        <a:graphic>
          <a:graphicData uri="http://schemas.openxmlformats.org/presentationml/2006/ole">
            <mc:AlternateContent xmlns:mc="http://schemas.openxmlformats.org/markup-compatibility/2006">
              <mc:Choice xmlns:v="urn:schemas-microsoft-com:vml" Requires="v">
                <p:oleObj spid="_x0000_s154660" name="Equation" r:id="rId3" imgW="4406900" imgH="596900" progId="Equation.3">
                  <p:embed/>
                </p:oleObj>
              </mc:Choice>
              <mc:Fallback>
                <p:oleObj name="Equation" r:id="rId3" imgW="4406900" imgH="59690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3209925"/>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1"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4"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360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53611"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critical value of </a:t>
            </a:r>
            <a:r>
              <a:rPr lang="en-GB" sz="1500" b="1" i="1"/>
              <a:t>F</a:t>
            </a:r>
            <a:r>
              <a:rPr lang="en-GB" sz="1500" b="1"/>
              <a:t> at the 0.1% level with 2 and 70 degrees of freedom is 7.6.  Hence we conclude that the dummy variables do have significant explanatory power and the cost functions are different.</a:t>
            </a:r>
          </a:p>
        </p:txBody>
      </p:sp>
      <p:graphicFrame>
        <p:nvGraphicFramePr>
          <p:cNvPr id="153612" name="Object 12"/>
          <p:cNvGraphicFramePr>
            <a:graphicFrameLocks noChangeAspect="1"/>
          </p:cNvGraphicFramePr>
          <p:nvPr>
            <p:extLst>
              <p:ext uri="{D42A27DB-BD31-4B8C-83A1-F6EECF244321}">
                <p14:modId xmlns:p14="http://schemas.microsoft.com/office/powerpoint/2010/main" val="4113156138"/>
              </p:ext>
            </p:extLst>
          </p:nvPr>
        </p:nvGraphicFramePr>
        <p:xfrm>
          <a:off x="1095375" y="3209925"/>
          <a:ext cx="4406900" cy="596900"/>
        </p:xfrm>
        <a:graphic>
          <a:graphicData uri="http://schemas.openxmlformats.org/presentationml/2006/ole">
            <mc:AlternateContent xmlns:mc="http://schemas.openxmlformats.org/markup-compatibility/2006">
              <mc:Choice xmlns:v="urn:schemas-microsoft-com:vml" Requires="v">
                <p:oleObj spid="_x0000_s153656" name="Equation" r:id="rId3" imgW="4406760" imgH="596880" progId="Equation.3">
                  <p:embed/>
                </p:oleObj>
              </mc:Choice>
              <mc:Fallback>
                <p:oleObj name="Equation" r:id="rId3" imgW="4406760" imgH="596880" progId="Equation.3">
                  <p:embed/>
                  <p:pic>
                    <p:nvPicPr>
                      <p:cNvPr id="0"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375" y="3209925"/>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3613" name="Object 13"/>
          <p:cNvGraphicFramePr>
            <a:graphicFrameLocks noChangeAspect="1"/>
          </p:cNvGraphicFramePr>
          <p:nvPr>
            <p:extLst>
              <p:ext uri="{D42A27DB-BD31-4B8C-83A1-F6EECF244321}">
                <p14:modId xmlns:p14="http://schemas.microsoft.com/office/powerpoint/2010/main" val="186304397"/>
              </p:ext>
            </p:extLst>
          </p:nvPr>
        </p:nvGraphicFramePr>
        <p:xfrm>
          <a:off x="6257925" y="3390900"/>
          <a:ext cx="2032000" cy="315913"/>
        </p:xfrm>
        <a:graphic>
          <a:graphicData uri="http://schemas.openxmlformats.org/presentationml/2006/ole">
            <mc:AlternateContent xmlns:mc="http://schemas.openxmlformats.org/markup-compatibility/2006">
              <mc:Choice xmlns:v="urn:schemas-microsoft-com:vml" Requires="v">
                <p:oleObj spid="_x0000_s153657" name="Equation" r:id="rId5" imgW="2031840" imgH="317160" progId="Equation.3">
                  <p:embed/>
                </p:oleObj>
              </mc:Choice>
              <mc:Fallback>
                <p:oleObj name="Equation" r:id="rId5" imgW="2031840" imgH="317160" progId="Equation.3">
                  <p:embed/>
                  <p:pic>
                    <p:nvPicPr>
                      <p:cNvPr id="0"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7925" y="3390900"/>
                        <a:ext cx="20320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8"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Whole sample</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24,000 </a:t>
            </a:r>
            <a:r>
              <a:rPr lang="en-US" sz="1800" b="1" dirty="0">
                <a:solidFill>
                  <a:srgbClr val="000000"/>
                </a:solidFill>
                <a:latin typeface="Arial" charset="0"/>
              </a:rPr>
              <a:t>+ </a:t>
            </a:r>
            <a:r>
              <a:rPr lang="en-US" sz="1800" b="1" dirty="0" smtClean="0">
                <a:solidFill>
                  <a:srgbClr val="000000"/>
                </a:solidFill>
                <a:latin typeface="Arial" charset="0"/>
              </a:rPr>
              <a:t>339</a:t>
            </a:r>
            <a:r>
              <a:rPr lang="en-US" sz="1800" b="1" i="1" dirty="0" smtClean="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8.91x10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sample, with dummy variables</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a:t>
            </a:r>
            <a:r>
              <a:rPr lang="en-US" sz="1800" b="1" dirty="0" smtClean="0">
                <a:solidFill>
                  <a:srgbClr val="000000"/>
                </a:solidFill>
                <a:latin typeface="Arial" charset="0"/>
              </a:rPr>
              <a:t>51,000 – 4,000</a:t>
            </a:r>
            <a:r>
              <a:rPr lang="en-US" sz="1800" b="1" i="1" dirty="0" smtClean="0">
                <a:solidFill>
                  <a:srgbClr val="000000"/>
                </a:solidFill>
                <a:latin typeface="Arial" charset="0"/>
              </a:rPr>
              <a:t>OCC</a:t>
            </a:r>
            <a:r>
              <a:rPr lang="en-US" sz="1800" b="1" dirty="0" smtClean="0">
                <a:solidFill>
                  <a:srgbClr val="000000"/>
                </a:solidFill>
                <a:latin typeface="Arial" charset="0"/>
              </a:rPr>
              <a:t> + 152</a:t>
            </a:r>
            <a:r>
              <a:rPr lang="en-US" sz="1800" b="1" i="1" dirty="0" smtClean="0">
                <a:solidFill>
                  <a:srgbClr val="000000"/>
                </a:solidFill>
                <a:latin typeface="Arial" charset="0"/>
              </a:rPr>
              <a:t>N</a:t>
            </a:r>
            <a:r>
              <a:rPr lang="en-US" sz="1800" b="1" dirty="0" smtClean="0">
                <a:solidFill>
                  <a:srgbClr val="000000"/>
                </a:solidFill>
                <a:latin typeface="Arial" charset="0"/>
              </a:rPr>
              <a:t> + 284</a:t>
            </a:r>
            <a:r>
              <a:rPr lang="en-US" sz="1800" b="1" i="1" dirty="0" smtClean="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4.71x10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1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2391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the Chow test approach we also start by running a regression using the whole sample, and make a note of the </a:t>
            </a:r>
            <a:r>
              <a:rPr lang="en-GB" sz="1500" b="1" i="1"/>
              <a:t>RSS.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TextBox 1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8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310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then split the sample into occupational and regular schools, and run separate regressions, again making a note of </a:t>
            </a:r>
            <a:r>
              <a:rPr lang="en-GB" sz="1500" b="1" i="1"/>
              <a:t>RSS</a:t>
            </a:r>
            <a:r>
              <a:rPr lang="en-GB" sz="1500" b="1"/>
              <a:t>.  This is the regression output when </a:t>
            </a:r>
            <a:r>
              <a:rPr lang="en-GB" sz="1500" b="1" i="1"/>
              <a:t>COST</a:t>
            </a:r>
            <a:r>
              <a:rPr lang="en-GB" sz="1500" b="1"/>
              <a:t> is regressed on </a:t>
            </a:r>
            <a:r>
              <a:rPr lang="en-GB" sz="1500" b="1" i="1"/>
              <a:t>N</a:t>
            </a:r>
            <a:r>
              <a:rPr lang="en-GB" sz="1500" b="1"/>
              <a:t> for the subsample of 40 regular schools.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4"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4"/>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3"/>
          <p:cNvSpPr>
            <a:spLocks noChangeArrowheads="1"/>
          </p:cNvSpPr>
          <p:nvPr/>
        </p:nvSpPr>
        <p:spPr bwMode="auto">
          <a:xfrm>
            <a:off x="1736725" y="637200"/>
            <a:ext cx="106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1083" name="Rectangle 11"/>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3"/>
          <p:cNvSpPr txBox="1">
            <a:spLocks noChangeArrowheads="1"/>
          </p:cNvSpPr>
          <p:nvPr/>
        </p:nvSpPr>
        <p:spPr bwMode="auto">
          <a:xfrm>
            <a:off x="301625" y="597600"/>
            <a:ext cx="8532813" cy="3373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if OCC==0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40</a:t>
            </a:r>
          </a:p>
          <a:p>
            <a:r>
              <a:rPr lang="en-US" sz="1400" b="1" dirty="0">
                <a:solidFill>
                  <a:srgbClr val="000000"/>
                </a:solidFill>
                <a:latin typeface="Courier New" pitchFamily="49" charset="0"/>
              </a:rPr>
              <a:t>---------+------------------------------               F(  1,    38) =   13.53</a:t>
            </a:r>
          </a:p>
          <a:p>
            <a:r>
              <a:rPr lang="en-US" sz="1400" b="1" dirty="0">
                <a:solidFill>
                  <a:srgbClr val="000000"/>
                </a:solidFill>
                <a:latin typeface="Courier New" pitchFamily="49" charset="0"/>
              </a:rPr>
              <a:t>   Model |  4.3273e+10     1  4.3273e+10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0.0007</a:t>
            </a:r>
          </a:p>
          <a:p>
            <a:r>
              <a:rPr lang="en-US" sz="1400" b="1" dirty="0">
                <a:solidFill>
                  <a:srgbClr val="000000"/>
                </a:solidFill>
                <a:latin typeface="Courier New" pitchFamily="49" charset="0"/>
              </a:rPr>
              <a:t>Residual |  1.2150e+11    38  3.1973e+09               R-squared     =  0.2626</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0.2432</a:t>
            </a:r>
          </a:p>
          <a:p>
            <a:r>
              <a:rPr lang="en-US" sz="1400" b="1" dirty="0">
                <a:solidFill>
                  <a:srgbClr val="000000"/>
                </a:solidFill>
                <a:latin typeface="Courier New" pitchFamily="49" charset="0"/>
              </a:rPr>
              <a:t>   Total |  1.6477e+11    39  4.2249e+09               Root MSE      =   56545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41.39782      3.679   0.001       68.49275    236.1037</a:t>
            </a:r>
          </a:p>
          <a:p>
            <a:r>
              <a:rPr lang="en-US" sz="1400" b="1" dirty="0">
                <a:solidFill>
                  <a:srgbClr val="000000"/>
                </a:solidFill>
                <a:latin typeface="Courier New" pitchFamily="49" charset="0"/>
              </a:rPr>
              <a:t>   _cons |   51475.25   21599.14      2.383   0.022       7750.064    95200.43</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4"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32105"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this is the regression output when </a:t>
            </a:r>
            <a:r>
              <a:rPr lang="en-GB" sz="1500" b="1" i="1"/>
              <a:t>COST</a:t>
            </a:r>
            <a:r>
              <a:rPr lang="en-GB" sz="1500" b="1"/>
              <a:t> is regressed on </a:t>
            </a:r>
            <a:r>
              <a:rPr lang="en-GB" sz="1500" b="1" i="1"/>
              <a:t>N</a:t>
            </a:r>
            <a:r>
              <a:rPr lang="en-GB" sz="1500" b="1"/>
              <a:t>  using the subsample of 34 occupational schools.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5" name="Rectangle 12"/>
          <p:cNvSpPr>
            <a:spLocks noChangeArrowheads="1"/>
          </p:cNvSpPr>
          <p:nvPr/>
        </p:nvSpPr>
        <p:spPr bwMode="auto">
          <a:xfrm>
            <a:off x="1736725" y="637200"/>
            <a:ext cx="106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Rectangle 11"/>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11" name="Rectangle 15"/>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Text Box 3"/>
          <p:cNvSpPr txBox="1">
            <a:spLocks noChangeArrowheads="1"/>
          </p:cNvSpPr>
          <p:nvPr/>
        </p:nvSpPr>
        <p:spPr bwMode="auto">
          <a:xfrm>
            <a:off x="301625" y="597600"/>
            <a:ext cx="8532813" cy="3382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if OCC==1</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34</a:t>
            </a:r>
          </a:p>
          <a:p>
            <a:r>
              <a:rPr lang="en-US" sz="1400" b="1" dirty="0">
                <a:solidFill>
                  <a:srgbClr val="000000"/>
                </a:solidFill>
                <a:latin typeface="Courier New" pitchFamily="49" charset="0"/>
              </a:rPr>
              <a:t>---------+------------------------------               F(  1,    32) =   55.52</a:t>
            </a:r>
          </a:p>
          <a:p>
            <a:r>
              <a:rPr lang="en-US" sz="1400" b="1" dirty="0">
                <a:solidFill>
                  <a:srgbClr val="000000"/>
                </a:solidFill>
                <a:latin typeface="Courier New" pitchFamily="49" charset="0"/>
              </a:rPr>
              <a:t>   Model |  6.0538e+11     1  6.0538e+11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3.4895e+11    32  1.0905e+10               R-squared     =  0.6344</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0.6229</a:t>
            </a:r>
          </a:p>
          <a:p>
            <a:r>
              <a:rPr lang="en-US" sz="1400" b="1" dirty="0">
                <a:solidFill>
                  <a:srgbClr val="000000"/>
                </a:solidFill>
                <a:latin typeface="Courier New" pitchFamily="49" charset="0"/>
              </a:rPr>
              <a:t>   Total |  9.5433e+11    33  2.8919e+10               Root MSE      = 1.0e+05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436.7769   58.62085      7.451   0.000       317.3701    556.1836</a:t>
            </a:r>
          </a:p>
          <a:p>
            <a:r>
              <a:rPr lang="en-US" sz="1400" b="1" dirty="0">
                <a:solidFill>
                  <a:srgbClr val="000000"/>
                </a:solidFill>
                <a:latin typeface="Courier New" pitchFamily="49" charset="0"/>
              </a:rPr>
              <a:t>   _cons |   47974.07   33879.03      1.416   0.166      -21035.26    116983.4</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40"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4644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graph shows the regression lines.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1" name="Rectangle 10"/>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4" name="Oval 1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7" name="TextBox 1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8" name="TextBox 17"/>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5565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equations are as shown.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6"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7"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0"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1"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511"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1515"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1516"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dummy variable sequences and in the Chow test sequence we investigated whether the cost functions for occupational and regular schools are different.</a:t>
            </a: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TextBox 1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0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5770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cost functions are identical to those implicit in the dummy variable regression with both intercept and slope dummies.  This is because the dummy variable regression has a dummy variable for each component of the original model (here, the constant and </a:t>
            </a:r>
            <a:r>
              <a:rPr lang="en-GB" sz="1500" b="1" i="1"/>
              <a:t>N</a:t>
            </a:r>
            <a:r>
              <a:rPr lang="en-GB" sz="1500" b="1"/>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0"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1"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9"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4"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5"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4.71x10</a:t>
            </a:r>
            <a:r>
              <a:rPr lang="en-US" sz="1800" b="1" baseline="30000" dirty="0" smtClean="0">
                <a:solidFill>
                  <a:srgbClr val="000000"/>
                </a:solidFill>
                <a:latin typeface="Arial" charset="0"/>
              </a:rPr>
              <a:t>11</a:t>
            </a:r>
            <a:r>
              <a:rPr lang="en-US" sz="1800" b="1" dirty="0">
                <a:solidFill>
                  <a:srgbClr val="000000"/>
                </a:solidFill>
                <a:latin typeface="Arial" charset="0"/>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6"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7"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8"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Text Box 16"/>
          <p:cNvSpPr txBox="1">
            <a:spLocks noChangeArrowheads="1"/>
          </p:cNvSpPr>
          <p:nvPr/>
        </p:nvSpPr>
        <p:spPr bwMode="auto">
          <a:xfrm>
            <a:off x="1284288" y="40386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2"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6" name="Rectangle 16"/>
          <p:cNvSpPr>
            <a:spLocks noChangeArrowheads="1"/>
          </p:cNvSpPr>
          <p:nvPr/>
        </p:nvSpPr>
        <p:spPr bwMode="auto">
          <a:xfrm>
            <a:off x="2952750" y="4137025"/>
            <a:ext cx="430213"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35" name="Rectangle 15"/>
          <p:cNvSpPr>
            <a:spLocks noChangeArrowheads="1"/>
          </p:cNvSpPr>
          <p:nvPr/>
        </p:nvSpPr>
        <p:spPr bwMode="auto">
          <a:xfrm>
            <a:off x="1979613" y="4137025"/>
            <a:ext cx="7683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2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58726"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intercept and the coefficient of </a:t>
            </a:r>
            <a:r>
              <a:rPr lang="en-GB" sz="1500" b="1" i="1" dirty="0"/>
              <a:t>N</a:t>
            </a:r>
            <a:r>
              <a:rPr lang="en-GB" sz="1500" b="1" dirty="0"/>
              <a:t> in the dummy variable regression are </a:t>
            </a:r>
            <a:r>
              <a:rPr lang="en-GB" sz="1500" b="1" dirty="0" smtClean="0"/>
              <a:t>chosen </a:t>
            </a:r>
            <a:r>
              <a:rPr lang="en-GB" sz="1500" b="1" dirty="0"/>
              <a:t>so as to minimize the residual sum of squares for the reference category, the regular schools.  Hence they must be the same as for the regression with regular schools only.</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30" name="Text Box 8"/>
          <p:cNvSpPr txBox="1">
            <a:spLocks noChangeArrowheads="1"/>
          </p:cNvSpPr>
          <p:nvPr/>
        </p:nvSpPr>
        <p:spPr bwMode="auto">
          <a:xfrm>
            <a:off x="215900" y="3686175"/>
            <a:ext cx="5489575" cy="90487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40000"/>
              </a:spcBef>
            </a:pPr>
            <a:r>
              <a:rPr lang="en-US" sz="1800" b="1" dirty="0">
                <a:solidFill>
                  <a:srgbClr val="000000"/>
                </a:solidFill>
                <a:latin typeface="Arial" charset="0"/>
              </a:rPr>
              <a:t>	Implicit cost function for regular schools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a:t>
            </a:r>
            <a:r>
              <a:rPr lang="en-US" sz="1800" b="1" dirty="0" smtClean="0">
                <a:solidFill>
                  <a:srgbClr val="000000"/>
                </a:solidFill>
                <a:latin typeface="Arial" charset="0"/>
              </a:rPr>
              <a:t>152</a:t>
            </a:r>
            <a:r>
              <a:rPr lang="en-US" sz="1800" b="1" i="1" dirty="0" smtClean="0">
                <a:solidFill>
                  <a:srgbClr val="000000"/>
                </a:solidFill>
                <a:latin typeface="Arial" charset="0"/>
              </a:rPr>
              <a:t>N</a:t>
            </a:r>
            <a:endParaRPr lang="en-US" sz="1800" b="1" dirty="0">
              <a:solidFill>
                <a:srgbClr val="000000"/>
              </a:solidFill>
              <a:latin typeface="Arial" charset="0"/>
            </a:endParaRPr>
          </a:p>
        </p:txBody>
      </p:sp>
      <p:sp>
        <p:nvSpPr>
          <p:cNvPr id="43"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4" name="Rectangle 43"/>
          <p:cNvSpPr>
            <a:spLocks noChangeArrowheads="1"/>
          </p:cNvSpPr>
          <p:nvPr/>
        </p:nvSpPr>
        <p:spPr bwMode="auto">
          <a:xfrm>
            <a:off x="4286250" y="3270250"/>
            <a:ext cx="430213"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15"/>
          <p:cNvSpPr>
            <a:spLocks noChangeArrowheads="1"/>
          </p:cNvSpPr>
          <p:nvPr/>
        </p:nvSpPr>
        <p:spPr bwMode="auto">
          <a:xfrm>
            <a:off x="1979613" y="3270250"/>
            <a:ext cx="7683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45"/>
          <p:cNvSpPr>
            <a:spLocks noChangeArrowheads="1"/>
          </p:cNvSpPr>
          <p:nvPr/>
        </p:nvSpPr>
        <p:spPr bwMode="auto">
          <a:xfrm>
            <a:off x="2952750" y="1165225"/>
            <a:ext cx="430213"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15"/>
          <p:cNvSpPr>
            <a:spLocks noChangeArrowheads="1"/>
          </p:cNvSpPr>
          <p:nvPr/>
        </p:nvSpPr>
        <p:spPr bwMode="auto">
          <a:xfrm>
            <a:off x="1979613" y="1165225"/>
            <a:ext cx="7683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9"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5"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7"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8"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9"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Text Box 8"/>
          <p:cNvSpPr txBox="1">
            <a:spLocks noChangeArrowheads="1"/>
          </p:cNvSpPr>
          <p:nvPr/>
        </p:nvSpPr>
        <p:spPr bwMode="auto">
          <a:xfrm>
            <a:off x="215900" y="3686175"/>
            <a:ext cx="5489575" cy="90487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40000"/>
              </a:spcBef>
            </a:pPr>
            <a:r>
              <a:rPr lang="en-US" sz="1800" b="1" dirty="0">
                <a:solidFill>
                  <a:srgbClr val="000000"/>
                </a:solidFill>
                <a:latin typeface="Arial" charset="0"/>
              </a:rPr>
              <a:t>	Implicit cost function for regular schools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a:t>
            </a:r>
            <a:r>
              <a:rPr lang="en-US" sz="1800" b="1" dirty="0" smtClean="0">
                <a:solidFill>
                  <a:srgbClr val="000000"/>
                </a:solidFill>
                <a:latin typeface="Arial" charset="0"/>
              </a:rPr>
              <a:t>152</a:t>
            </a:r>
            <a:r>
              <a:rPr lang="en-US" sz="1800" b="1" i="1" dirty="0" smtClean="0">
                <a:solidFill>
                  <a:srgbClr val="000000"/>
                </a:solidFill>
                <a:latin typeface="Arial" charset="0"/>
              </a:rPr>
              <a:t>N</a:t>
            </a:r>
            <a:endParaRPr lang="en-US" sz="1800" b="1" dirty="0">
              <a:solidFill>
                <a:srgbClr val="000000"/>
              </a:solidFill>
              <a:latin typeface="Arial" charset="0"/>
            </a:endParaRPr>
          </a:p>
        </p:txBody>
      </p:sp>
      <p:sp>
        <p:nvSpPr>
          <p:cNvPr id="34" name="Text Box 16"/>
          <p:cNvSpPr txBox="1">
            <a:spLocks noChangeArrowheads="1"/>
          </p:cNvSpPr>
          <p:nvPr/>
        </p:nvSpPr>
        <p:spPr bwMode="auto">
          <a:xfrm>
            <a:off x="1284288" y="40386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8"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63" name="Rectangle 19"/>
          <p:cNvSpPr>
            <a:spLocks noChangeArrowheads="1"/>
          </p:cNvSpPr>
          <p:nvPr/>
        </p:nvSpPr>
        <p:spPr bwMode="auto">
          <a:xfrm>
            <a:off x="5080000" y="3275013"/>
            <a:ext cx="434975"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62" name="Rectangle 18"/>
          <p:cNvSpPr>
            <a:spLocks noChangeArrowheads="1"/>
          </p:cNvSpPr>
          <p:nvPr/>
        </p:nvSpPr>
        <p:spPr bwMode="auto">
          <a:xfrm>
            <a:off x="2730500" y="3275013"/>
            <a:ext cx="8318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57" name="Rectangle 13"/>
          <p:cNvSpPr>
            <a:spLocks noChangeArrowheads="1"/>
          </p:cNvSpPr>
          <p:nvPr/>
        </p:nvSpPr>
        <p:spPr bwMode="auto">
          <a:xfrm>
            <a:off x="2952750" y="4999038"/>
            <a:ext cx="430213"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58" name="Rectangle 14"/>
          <p:cNvSpPr>
            <a:spLocks noChangeArrowheads="1"/>
          </p:cNvSpPr>
          <p:nvPr/>
        </p:nvSpPr>
        <p:spPr bwMode="auto">
          <a:xfrm>
            <a:off x="1979613" y="4999038"/>
            <a:ext cx="7683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49"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59761" name="Text Box 1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intercept and slope dummies then allow the intercept and slope coefficient to be modified so as to give the best possible fit for  the occupational schools. Hence the implicit cost function must be the same as for the regression with occupational schools only. </a:t>
            </a:r>
          </a:p>
        </p:txBody>
      </p:sp>
      <p:sp>
        <p:nvSpPr>
          <p:cNvPr id="2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3"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39" name="Text Box 8"/>
          <p:cNvSpPr txBox="1">
            <a:spLocks noChangeArrowheads="1"/>
          </p:cNvSpPr>
          <p:nvPr/>
        </p:nvSpPr>
        <p:spPr bwMode="auto">
          <a:xfrm>
            <a:off x="215900" y="4552950"/>
            <a:ext cx="5927725" cy="8477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40000"/>
              </a:spcBef>
            </a:pPr>
            <a:r>
              <a:rPr lang="en-US" sz="1800" b="1" dirty="0">
                <a:solidFill>
                  <a:srgbClr val="000000"/>
                </a:solidFill>
                <a:latin typeface="Arial" charset="0"/>
              </a:rPr>
              <a:t>	Implicit cost function for occupational schools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endParaRPr lang="en-US" sz="1800" b="1" dirty="0">
              <a:solidFill>
                <a:srgbClr val="000000"/>
              </a:solidFill>
              <a:latin typeface="Arial" charset="0"/>
            </a:endParaRPr>
          </a:p>
        </p:txBody>
      </p:sp>
      <p:sp>
        <p:nvSpPr>
          <p:cNvPr id="41" name="Text Box 17"/>
          <p:cNvSpPr txBox="1">
            <a:spLocks noChangeArrowheads="1"/>
          </p:cNvSpPr>
          <p:nvPr/>
        </p:nvSpPr>
        <p:spPr bwMode="auto">
          <a:xfrm>
            <a:off x="1284288" y="489743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6"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43" name="Rectangle 13"/>
          <p:cNvSpPr>
            <a:spLocks noChangeArrowheads="1"/>
          </p:cNvSpPr>
          <p:nvPr/>
        </p:nvSpPr>
        <p:spPr bwMode="auto">
          <a:xfrm>
            <a:off x="2952750" y="2217738"/>
            <a:ext cx="430213"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14"/>
          <p:cNvSpPr>
            <a:spLocks noChangeArrowheads="1"/>
          </p:cNvSpPr>
          <p:nvPr/>
        </p:nvSpPr>
        <p:spPr bwMode="auto">
          <a:xfrm>
            <a:off x="1979613" y="2217738"/>
            <a:ext cx="7683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45"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3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2903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cost function for regular schools implicit in the dummy variable regression must coincide with the regression line for the regular schools only.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pic>
        <p:nvPicPr>
          <p:cNvPr id="129040"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4" name="Oval 1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7" name="TextBox 1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8" name="TextBox 17"/>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7"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3005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the cost function for occupational schools implicit in the dummy variable regression must coincide with the regression line for the occupational schools only.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pic>
        <p:nvPicPr>
          <p:cNvPr id="130066" name="Picture 1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3" name="Oval 1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6" name="TextBox 1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7" name="TextBox 16"/>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51"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63858" name="Text Box 1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Since the cost functions implicit in the dummy variable regression coincide with those in the separate regressions, the residuals will be the same.  It follows that </a:t>
            </a:r>
            <a:r>
              <a:rPr lang="en-GB" sz="1500" b="1" i="1"/>
              <a:t>RSS</a:t>
            </a:r>
            <a:r>
              <a:rPr lang="en-GB" sz="1500" b="1"/>
              <a:t> for the dummy variable regression must be equal the sum of </a:t>
            </a:r>
            <a:r>
              <a:rPr lang="en-GB" sz="1500" b="1" i="1"/>
              <a:t>RSS</a:t>
            </a:r>
            <a:r>
              <a:rPr lang="en-GB" sz="1500" b="1"/>
              <a:t> for the separate regressions.</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3"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4"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5"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0"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8"/>
          <p:cNvSpPr txBox="1">
            <a:spLocks noChangeArrowheads="1"/>
          </p:cNvSpPr>
          <p:nvPr/>
        </p:nvSpPr>
        <p:spPr bwMode="auto">
          <a:xfrm>
            <a:off x="215900" y="3686175"/>
            <a:ext cx="5489575" cy="90487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40000"/>
              </a:spcBef>
            </a:pPr>
            <a:r>
              <a:rPr lang="en-US" sz="1800" b="1" dirty="0">
                <a:solidFill>
                  <a:srgbClr val="000000"/>
                </a:solidFill>
                <a:latin typeface="Arial" charset="0"/>
              </a:rPr>
              <a:t>	Implicit cost function for regular schools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a:t>
            </a:r>
            <a:r>
              <a:rPr lang="en-US" sz="1800" b="1" dirty="0" smtClean="0">
                <a:solidFill>
                  <a:srgbClr val="000000"/>
                </a:solidFill>
                <a:latin typeface="Arial" charset="0"/>
              </a:rPr>
              <a:t>152</a:t>
            </a:r>
            <a:r>
              <a:rPr lang="en-US" sz="1800" b="1" i="1" dirty="0" smtClean="0">
                <a:solidFill>
                  <a:srgbClr val="000000"/>
                </a:solidFill>
                <a:latin typeface="Arial" charset="0"/>
              </a:rPr>
              <a:t>N</a:t>
            </a:r>
            <a:endParaRPr lang="en-US" sz="1800" b="1" dirty="0">
              <a:solidFill>
                <a:srgbClr val="000000"/>
              </a:solidFill>
              <a:latin typeface="Arial" charset="0"/>
            </a:endParaRPr>
          </a:p>
        </p:txBody>
      </p:sp>
      <p:sp>
        <p:nvSpPr>
          <p:cNvPr id="163860" name="Rectangle 20"/>
          <p:cNvSpPr>
            <a:spLocks noChangeArrowheads="1"/>
          </p:cNvSpPr>
          <p:nvPr/>
        </p:nvSpPr>
        <p:spPr bwMode="auto">
          <a:xfrm>
            <a:off x="6494463" y="117475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59" name="Rectangle 19"/>
          <p:cNvSpPr>
            <a:spLocks noChangeArrowheads="1"/>
          </p:cNvSpPr>
          <p:nvPr/>
        </p:nvSpPr>
        <p:spPr bwMode="auto">
          <a:xfrm>
            <a:off x="6494463" y="220980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43" name="Rectangle 3"/>
          <p:cNvSpPr>
            <a:spLocks noChangeArrowheads="1"/>
          </p:cNvSpPr>
          <p:nvPr/>
        </p:nvSpPr>
        <p:spPr bwMode="auto">
          <a:xfrm>
            <a:off x="6494463" y="3272400"/>
            <a:ext cx="1792287"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3856" name="Text Box 16"/>
          <p:cNvSpPr txBox="1">
            <a:spLocks noChangeArrowheads="1"/>
          </p:cNvSpPr>
          <p:nvPr/>
        </p:nvSpPr>
        <p:spPr bwMode="auto">
          <a:xfrm>
            <a:off x="1284288" y="40386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63857" name="Text Box 17"/>
          <p:cNvSpPr txBox="1">
            <a:spLocks noChangeArrowheads="1"/>
          </p:cNvSpPr>
          <p:nvPr/>
        </p:nvSpPr>
        <p:spPr bwMode="auto">
          <a:xfrm>
            <a:off x="1284288" y="489743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9"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7" name="Text Box 8"/>
          <p:cNvSpPr txBox="1">
            <a:spLocks noChangeArrowheads="1"/>
          </p:cNvSpPr>
          <p:nvPr/>
        </p:nvSpPr>
        <p:spPr bwMode="auto">
          <a:xfrm>
            <a:off x="215900" y="4552950"/>
            <a:ext cx="5927725" cy="8477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40000"/>
              </a:spcBef>
            </a:pPr>
            <a:r>
              <a:rPr lang="en-US" sz="1800" b="1" dirty="0">
                <a:solidFill>
                  <a:srgbClr val="000000"/>
                </a:solidFill>
                <a:latin typeface="Arial" charset="0"/>
              </a:rPr>
              <a:t>	Implicit cost function for occupational schools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endParaRPr lang="en-US" sz="1800" b="1" dirty="0">
              <a:solidFill>
                <a:srgbClr val="000000"/>
              </a:solidFill>
              <a:latin typeface="Arial" charset="0"/>
            </a:endParaRPr>
          </a:p>
        </p:txBody>
      </p:sp>
      <p:sp>
        <p:nvSpPr>
          <p:cNvPr id="39"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41"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2"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4"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8"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29"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84" name="Rectangle 20"/>
          <p:cNvSpPr>
            <a:spLocks noChangeArrowheads="1"/>
          </p:cNvSpPr>
          <p:nvPr/>
        </p:nvSpPr>
        <p:spPr bwMode="auto">
          <a:xfrm>
            <a:off x="1824038" y="4690800"/>
            <a:ext cx="106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4868" name="Rectangle 4"/>
          <p:cNvSpPr>
            <a:spLocks noChangeArrowheads="1"/>
          </p:cNvSpPr>
          <p:nvPr/>
        </p:nvSpPr>
        <p:spPr bwMode="auto">
          <a:xfrm>
            <a:off x="1824038" y="3949200"/>
            <a:ext cx="106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487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64879"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the </a:t>
            </a:r>
            <a:r>
              <a:rPr lang="en-GB" sz="1500" b="1" i="1"/>
              <a:t>F</a:t>
            </a:r>
            <a:r>
              <a:rPr lang="en-GB" sz="1500" b="1"/>
              <a:t> statistics for the </a:t>
            </a:r>
            <a:r>
              <a:rPr lang="en-GB" sz="1500" b="1" i="1"/>
              <a:t>F</a:t>
            </a:r>
            <a:r>
              <a:rPr lang="en-GB" sz="1500" b="1"/>
              <a:t> tests will be the same.  The starting point for both approaches is the residual sum of squares for the basic regression making no distinction between types of school.</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graphicFrame>
        <p:nvGraphicFramePr>
          <p:cNvPr id="34" name="Object 11"/>
          <p:cNvGraphicFramePr>
            <a:graphicFrameLocks noChangeAspect="1"/>
          </p:cNvGraphicFramePr>
          <p:nvPr>
            <p:extLst>
              <p:ext uri="{D42A27DB-BD31-4B8C-83A1-F6EECF244321}">
                <p14:modId xmlns:p14="http://schemas.microsoft.com/office/powerpoint/2010/main" val="3324645740"/>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64928"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4037734166"/>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64929"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19"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6692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Chow test approach, </a:t>
            </a:r>
            <a:r>
              <a:rPr lang="en-GB" sz="1500" b="1" i="1"/>
              <a:t>RSS</a:t>
            </a:r>
            <a:r>
              <a:rPr lang="en-GB" sz="1500" b="1"/>
              <a:t> is reduced by splitting the sample.  In the dummy variable approach, </a:t>
            </a:r>
            <a:r>
              <a:rPr lang="en-GB" sz="1500" b="1" i="1"/>
              <a:t>RSS</a:t>
            </a:r>
            <a:r>
              <a:rPr lang="en-GB" sz="1500" b="1"/>
              <a:t> is reduced by adding the intercept and slope dummies.  </a:t>
            </a:r>
            <a:r>
              <a:rPr lang="en-GB" sz="1500" b="1" i="1"/>
              <a:t>RSS</a:t>
            </a:r>
            <a:r>
              <a:rPr lang="en-GB" sz="1500" b="1"/>
              <a:t> after making the change will be the same because the residuals will be the same.</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2"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4"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8"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29"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Rectangle 3"/>
          <p:cNvSpPr>
            <a:spLocks noChangeArrowheads="1"/>
          </p:cNvSpPr>
          <p:nvPr/>
        </p:nvSpPr>
        <p:spPr bwMode="auto">
          <a:xfrm>
            <a:off x="3140075" y="3948113"/>
            <a:ext cx="233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Rectangle 2"/>
          <p:cNvSpPr>
            <a:spLocks noChangeArrowheads="1"/>
          </p:cNvSpPr>
          <p:nvPr/>
        </p:nvSpPr>
        <p:spPr bwMode="auto">
          <a:xfrm>
            <a:off x="3048000" y="4689475"/>
            <a:ext cx="106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1"/>
          <p:cNvGraphicFramePr>
            <a:graphicFrameLocks noChangeAspect="1"/>
          </p:cNvGraphicFramePr>
          <p:nvPr>
            <p:extLst>
              <p:ext uri="{D42A27DB-BD31-4B8C-83A1-F6EECF244321}">
                <p14:modId xmlns:p14="http://schemas.microsoft.com/office/powerpoint/2010/main" val="3818242424"/>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66976"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12"/>
          <p:cNvGraphicFramePr>
            <a:graphicFrameLocks noChangeAspect="1"/>
          </p:cNvGraphicFramePr>
          <p:nvPr>
            <p:extLst>
              <p:ext uri="{D42A27DB-BD31-4B8C-83A1-F6EECF244321}">
                <p14:modId xmlns:p14="http://schemas.microsoft.com/office/powerpoint/2010/main" val="1739999124"/>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66977"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4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67948"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also means that the first part of the denominator of the </a:t>
            </a:r>
            <a:r>
              <a:rPr lang="en-GB" sz="1500" b="1" i="1"/>
              <a:t>F</a:t>
            </a:r>
            <a:r>
              <a:rPr lang="en-GB" sz="1500" b="1"/>
              <a:t> statistic will be the same.</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2"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4"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8"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29"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67939" name="Rectangle 3"/>
          <p:cNvSpPr>
            <a:spLocks noChangeArrowheads="1"/>
          </p:cNvSpPr>
          <p:nvPr/>
        </p:nvSpPr>
        <p:spPr bwMode="auto">
          <a:xfrm>
            <a:off x="2463800" y="4281488"/>
            <a:ext cx="233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7938" name="Rectangle 2"/>
          <p:cNvSpPr>
            <a:spLocks noChangeArrowheads="1"/>
          </p:cNvSpPr>
          <p:nvPr/>
        </p:nvSpPr>
        <p:spPr bwMode="auto">
          <a:xfrm>
            <a:off x="2371725" y="5022850"/>
            <a:ext cx="10604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6" name="Object 11"/>
          <p:cNvGraphicFramePr>
            <a:graphicFrameLocks noChangeAspect="1"/>
          </p:cNvGraphicFramePr>
          <p:nvPr>
            <p:extLst>
              <p:ext uri="{D42A27DB-BD31-4B8C-83A1-F6EECF244321}">
                <p14:modId xmlns:p14="http://schemas.microsoft.com/office/powerpoint/2010/main" val="440333093"/>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68000"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12"/>
          <p:cNvGraphicFramePr>
            <a:graphicFrameLocks noChangeAspect="1"/>
          </p:cNvGraphicFramePr>
          <p:nvPr>
            <p:extLst>
              <p:ext uri="{D42A27DB-BD31-4B8C-83A1-F6EECF244321}">
                <p14:modId xmlns:p14="http://schemas.microsoft.com/office/powerpoint/2010/main" val="4099510653"/>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68001"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4"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68972"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cost of the improvement in the fit is the same, since either way two extra parameters have to be estimated.</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4"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5"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6"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0"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1"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3"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Rectangle 2"/>
          <p:cNvSpPr>
            <a:spLocks noChangeArrowheads="1"/>
          </p:cNvSpPr>
          <p:nvPr/>
        </p:nvSpPr>
        <p:spPr bwMode="auto">
          <a:xfrm>
            <a:off x="976313" y="4089400"/>
            <a:ext cx="18360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3"/>
          <p:cNvSpPr>
            <a:spLocks noChangeArrowheads="1"/>
          </p:cNvSpPr>
          <p:nvPr/>
        </p:nvSpPr>
        <p:spPr bwMode="auto">
          <a:xfrm>
            <a:off x="5719200" y="3967163"/>
            <a:ext cx="18360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4"/>
          <p:cNvSpPr>
            <a:spLocks noChangeArrowheads="1"/>
          </p:cNvSpPr>
          <p:nvPr/>
        </p:nvSpPr>
        <p:spPr bwMode="auto">
          <a:xfrm>
            <a:off x="984250" y="4840288"/>
            <a:ext cx="18360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dirty="0" smtClean="0"/>
              <a:t>`</a:t>
            </a:r>
            <a:endParaRPr lang="en-GB" dirty="0"/>
          </a:p>
        </p:txBody>
      </p:sp>
      <p:sp>
        <p:nvSpPr>
          <p:cNvPr id="37" name="Rectangle 5"/>
          <p:cNvSpPr>
            <a:spLocks noChangeArrowheads="1"/>
          </p:cNvSpPr>
          <p:nvPr/>
        </p:nvSpPr>
        <p:spPr bwMode="auto">
          <a:xfrm>
            <a:off x="4286250" y="4699000"/>
            <a:ext cx="18360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1"/>
          <p:cNvGraphicFramePr>
            <a:graphicFrameLocks noChangeAspect="1"/>
          </p:cNvGraphicFramePr>
          <p:nvPr>
            <p:extLst>
              <p:ext uri="{D42A27DB-BD31-4B8C-83A1-F6EECF244321}">
                <p14:modId xmlns:p14="http://schemas.microsoft.com/office/powerpoint/2010/main" val="968059057"/>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69028"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12"/>
          <p:cNvGraphicFramePr>
            <a:graphicFrameLocks noChangeAspect="1"/>
          </p:cNvGraphicFramePr>
          <p:nvPr>
            <p:extLst>
              <p:ext uri="{D42A27DB-BD31-4B8C-83A1-F6EECF244321}">
                <p14:modId xmlns:p14="http://schemas.microsoft.com/office/powerpoint/2010/main" val="263224723"/>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69029"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43"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7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607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each case we performed tests that showed that the functions are significantly different.  Could the two approaches have led to different conclusions?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TextBox 1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4"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5"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6"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2"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3"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5"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9986" name="Rectangle 2"/>
          <p:cNvSpPr>
            <a:spLocks noChangeArrowheads="1"/>
          </p:cNvSpPr>
          <p:nvPr/>
        </p:nvSpPr>
        <p:spPr bwMode="auto">
          <a:xfrm>
            <a:off x="1166813" y="4089400"/>
            <a:ext cx="3111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9987" name="Rectangle 3"/>
          <p:cNvSpPr>
            <a:spLocks noChangeArrowheads="1"/>
          </p:cNvSpPr>
          <p:nvPr/>
        </p:nvSpPr>
        <p:spPr bwMode="auto">
          <a:xfrm>
            <a:off x="4957200" y="4271963"/>
            <a:ext cx="3111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9988" name="Rectangle 4"/>
          <p:cNvSpPr>
            <a:spLocks noChangeArrowheads="1"/>
          </p:cNvSpPr>
          <p:nvPr/>
        </p:nvSpPr>
        <p:spPr bwMode="auto">
          <a:xfrm>
            <a:off x="1174750" y="4840288"/>
            <a:ext cx="3111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GB" dirty="0" smtClean="0"/>
              <a:t>`</a:t>
            </a:r>
            <a:endParaRPr lang="en-GB" dirty="0"/>
          </a:p>
        </p:txBody>
      </p:sp>
      <p:sp>
        <p:nvSpPr>
          <p:cNvPr id="169989" name="Rectangle 5"/>
          <p:cNvSpPr>
            <a:spLocks noChangeArrowheads="1"/>
          </p:cNvSpPr>
          <p:nvPr/>
        </p:nvSpPr>
        <p:spPr bwMode="auto">
          <a:xfrm>
            <a:off x="3524250" y="5003800"/>
            <a:ext cx="311150" cy="2921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999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69998"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either way, the number of degrees of freedom remaining will be 70, since the number of observations is 74 and 4 parameters have to be estimated.</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graphicFrame>
        <p:nvGraphicFramePr>
          <p:cNvPr id="27" name="Object 11"/>
          <p:cNvGraphicFramePr>
            <a:graphicFrameLocks noChangeAspect="1"/>
          </p:cNvGraphicFramePr>
          <p:nvPr>
            <p:extLst>
              <p:ext uri="{D42A27DB-BD31-4B8C-83A1-F6EECF244321}">
                <p14:modId xmlns:p14="http://schemas.microsoft.com/office/powerpoint/2010/main" val="3937635645"/>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70056"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2"/>
          <p:cNvGraphicFramePr>
            <a:graphicFrameLocks noChangeAspect="1"/>
          </p:cNvGraphicFramePr>
          <p:nvPr>
            <p:extLst>
              <p:ext uri="{D42A27DB-BD31-4B8C-83A1-F6EECF244321}">
                <p14:modId xmlns:p14="http://schemas.microsoft.com/office/powerpoint/2010/main" val="1249383693"/>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70057"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89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165901"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all the components of the </a:t>
            </a:r>
            <a:r>
              <a:rPr lang="en-GB" sz="1500" b="1" i="1"/>
              <a:t>F</a:t>
            </a:r>
            <a:r>
              <a:rPr lang="en-GB" sz="1500" b="1"/>
              <a:t> statistics are the same, and the outcome of the test must be the same.  In this case, the null hypothesis of identical cost functions for the two types of school was rejected at the 0.1% level.</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1"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2"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graphicFrame>
        <p:nvGraphicFramePr>
          <p:cNvPr id="24" name="Object 11"/>
          <p:cNvGraphicFramePr>
            <a:graphicFrameLocks noChangeAspect="1"/>
          </p:cNvGraphicFramePr>
          <p:nvPr>
            <p:extLst>
              <p:ext uri="{D42A27DB-BD31-4B8C-83A1-F6EECF244321}">
                <p14:modId xmlns:p14="http://schemas.microsoft.com/office/powerpoint/2010/main" val="4107917923"/>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65969"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2"/>
          <p:cNvGraphicFramePr>
            <a:graphicFrameLocks noChangeAspect="1"/>
          </p:cNvGraphicFramePr>
          <p:nvPr>
            <p:extLst>
              <p:ext uri="{D42A27DB-BD31-4B8C-83A1-F6EECF244321}">
                <p14:modId xmlns:p14="http://schemas.microsoft.com/office/powerpoint/2010/main" val="221369637"/>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65970"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3313773407"/>
              </p:ext>
            </p:extLst>
          </p:nvPr>
        </p:nvGraphicFramePr>
        <p:xfrm>
          <a:off x="6448425" y="4827588"/>
          <a:ext cx="2032000" cy="315912"/>
        </p:xfrm>
        <a:graphic>
          <a:graphicData uri="http://schemas.openxmlformats.org/presentationml/2006/ole">
            <mc:AlternateContent xmlns:mc="http://schemas.openxmlformats.org/markup-compatibility/2006">
              <mc:Choice xmlns:v="urn:schemas-microsoft-com:vml" Requires="v">
                <p:oleObj spid="_x0000_s165971"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4827588"/>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0"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5"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dirty="0"/>
          </a:p>
        </p:txBody>
      </p:sp>
      <p:sp>
        <p:nvSpPr>
          <p:cNvPr id="17101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17101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are the advantages and disadvantages of the two approaches?</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1"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2"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graphicFrame>
        <p:nvGraphicFramePr>
          <p:cNvPr id="24" name="Object 11"/>
          <p:cNvGraphicFramePr>
            <a:graphicFrameLocks noChangeAspect="1"/>
          </p:cNvGraphicFramePr>
          <p:nvPr>
            <p:extLst>
              <p:ext uri="{D42A27DB-BD31-4B8C-83A1-F6EECF244321}">
                <p14:modId xmlns:p14="http://schemas.microsoft.com/office/powerpoint/2010/main" val="4107917923"/>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71087"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2"/>
          <p:cNvGraphicFramePr>
            <a:graphicFrameLocks noChangeAspect="1"/>
          </p:cNvGraphicFramePr>
          <p:nvPr>
            <p:extLst>
              <p:ext uri="{D42A27DB-BD31-4B8C-83A1-F6EECF244321}">
                <p14:modId xmlns:p14="http://schemas.microsoft.com/office/powerpoint/2010/main" val="221369637"/>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71088"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3313773407"/>
              </p:ext>
            </p:extLst>
          </p:nvPr>
        </p:nvGraphicFramePr>
        <p:xfrm>
          <a:off x="6448425" y="4827588"/>
          <a:ext cx="2032000" cy="315912"/>
        </p:xfrm>
        <a:graphic>
          <a:graphicData uri="http://schemas.openxmlformats.org/presentationml/2006/ole">
            <mc:AlternateContent xmlns:mc="http://schemas.openxmlformats.org/markup-compatibility/2006">
              <mc:Choice xmlns:v="urn:schemas-microsoft-com:vml" Requires="v">
                <p:oleObj spid="_x0000_s171089"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4827588"/>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0"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5"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7"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32</a:t>
            </a:r>
          </a:p>
        </p:txBody>
      </p:sp>
      <p:sp>
        <p:nvSpPr>
          <p:cNvPr id="1720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Chow test is quick.  You just run the three regressions and compute the test statistic.  But it does not tell you how the functions differ, if they do.</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1"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2"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3"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graphicFrame>
        <p:nvGraphicFramePr>
          <p:cNvPr id="24" name="Object 11"/>
          <p:cNvGraphicFramePr>
            <a:graphicFrameLocks noChangeAspect="1"/>
          </p:cNvGraphicFramePr>
          <p:nvPr>
            <p:extLst>
              <p:ext uri="{D42A27DB-BD31-4B8C-83A1-F6EECF244321}">
                <p14:modId xmlns:p14="http://schemas.microsoft.com/office/powerpoint/2010/main" val="4107917923"/>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72111"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5" name="Object 12"/>
          <p:cNvGraphicFramePr>
            <a:graphicFrameLocks noChangeAspect="1"/>
          </p:cNvGraphicFramePr>
          <p:nvPr>
            <p:extLst>
              <p:ext uri="{D42A27DB-BD31-4B8C-83A1-F6EECF244321}">
                <p14:modId xmlns:p14="http://schemas.microsoft.com/office/powerpoint/2010/main" val="221369637"/>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72112"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15"/>
          <p:cNvGraphicFramePr>
            <a:graphicFrameLocks noChangeAspect="1"/>
          </p:cNvGraphicFramePr>
          <p:nvPr>
            <p:extLst>
              <p:ext uri="{D42A27DB-BD31-4B8C-83A1-F6EECF244321}">
                <p14:modId xmlns:p14="http://schemas.microsoft.com/office/powerpoint/2010/main" val="3313773407"/>
              </p:ext>
            </p:extLst>
          </p:nvPr>
        </p:nvGraphicFramePr>
        <p:xfrm>
          <a:off x="6448425" y="4827588"/>
          <a:ext cx="2032000" cy="315912"/>
        </p:xfrm>
        <a:graphic>
          <a:graphicData uri="http://schemas.openxmlformats.org/presentationml/2006/ole">
            <mc:AlternateContent xmlns:mc="http://schemas.openxmlformats.org/markup-compatibility/2006">
              <mc:Choice xmlns:v="urn:schemas-microsoft-com:vml" Requires="v">
                <p:oleObj spid="_x0000_s172113"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4827588"/>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0"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1"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2"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5"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6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33</a:t>
            </a:r>
          </a:p>
        </p:txBody>
      </p:sp>
      <p:sp>
        <p:nvSpPr>
          <p:cNvPr id="1730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dummy variable approach involves more preparation because you have to define a dummy variable for the intercept and for each slope coefficient.</a:t>
            </a:r>
          </a:p>
        </p:txBody>
      </p:sp>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3"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4"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5"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graphicFrame>
        <p:nvGraphicFramePr>
          <p:cNvPr id="26" name="Object 11"/>
          <p:cNvGraphicFramePr>
            <a:graphicFrameLocks noChangeAspect="1"/>
          </p:cNvGraphicFramePr>
          <p:nvPr>
            <p:extLst>
              <p:ext uri="{D42A27DB-BD31-4B8C-83A1-F6EECF244321}">
                <p14:modId xmlns:p14="http://schemas.microsoft.com/office/powerpoint/2010/main" val="4107917923"/>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73138" name="Equation" r:id="rId3" imgW="5841720" imgH="634680" progId="Equation.3">
                  <p:embed/>
                </p:oleObj>
              </mc:Choice>
              <mc:Fallback>
                <p:oleObj name="Equation" r:id="rId3" imgW="5841720" imgH="6346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2"/>
          <p:cNvGraphicFramePr>
            <a:graphicFrameLocks noChangeAspect="1"/>
          </p:cNvGraphicFramePr>
          <p:nvPr>
            <p:extLst>
              <p:ext uri="{D42A27DB-BD31-4B8C-83A1-F6EECF244321}">
                <p14:modId xmlns:p14="http://schemas.microsoft.com/office/powerpoint/2010/main" val="221369637"/>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73139" name="Equation" r:id="rId5" imgW="4406760" imgH="596880" progId="Equation.3">
                  <p:embed/>
                </p:oleObj>
              </mc:Choice>
              <mc:Fallback>
                <p:oleObj name="Equation" r:id="rId5" imgW="4406760" imgH="596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15"/>
          <p:cNvGraphicFramePr>
            <a:graphicFrameLocks noChangeAspect="1"/>
          </p:cNvGraphicFramePr>
          <p:nvPr>
            <p:extLst>
              <p:ext uri="{D42A27DB-BD31-4B8C-83A1-F6EECF244321}">
                <p14:modId xmlns:p14="http://schemas.microsoft.com/office/powerpoint/2010/main" val="3313773407"/>
              </p:ext>
            </p:extLst>
          </p:nvPr>
        </p:nvGraphicFramePr>
        <p:xfrm>
          <a:off x="6448425" y="4827588"/>
          <a:ext cx="2032000" cy="315912"/>
        </p:xfrm>
        <a:graphic>
          <a:graphicData uri="http://schemas.openxmlformats.org/presentationml/2006/ole">
            <mc:AlternateContent xmlns:mc="http://schemas.openxmlformats.org/markup-compatibility/2006">
              <mc:Choice xmlns:v="urn:schemas-microsoft-com:vml" Requires="v">
                <p:oleObj spid="_x0000_s173140"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4827588"/>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3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3"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4"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36"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360000" y="576949"/>
            <a:ext cx="8424000" cy="4938025"/>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34</a:t>
            </a:r>
          </a:p>
        </p:txBody>
      </p:sp>
      <p:sp>
        <p:nvSpPr>
          <p:cNvPr id="174087" name="Text Box 7"/>
          <p:cNvSpPr txBox="1">
            <a:spLocks noChangeArrowheads="1"/>
          </p:cNvSpPr>
          <p:nvPr/>
        </p:nvSpPr>
        <p:spPr bwMode="auto">
          <a:xfrm>
            <a:off x="1284288" y="10652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74088" name="Text Box 8"/>
          <p:cNvSpPr txBox="1">
            <a:spLocks noChangeArrowheads="1"/>
          </p:cNvSpPr>
          <p:nvPr/>
        </p:nvSpPr>
        <p:spPr bwMode="auto">
          <a:xfrm>
            <a:off x="1284288" y="2119313"/>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74089" name="Text Box 9"/>
          <p:cNvSpPr txBox="1">
            <a:spLocks noChangeArrowheads="1"/>
          </p:cNvSpPr>
          <p:nvPr/>
        </p:nvSpPr>
        <p:spPr bwMode="auto">
          <a:xfrm>
            <a:off x="1284288" y="3175000"/>
            <a:ext cx="274637"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1740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it is more informative because you can perform </a:t>
            </a:r>
            <a:r>
              <a:rPr lang="en-GB" sz="1500" b="1" i="1"/>
              <a:t>t</a:t>
            </a:r>
            <a:r>
              <a:rPr lang="en-GB" sz="1500" b="1"/>
              <a:t> tests on the individual dummy coefficients and find out where the functions differ, if they do.</a:t>
            </a:r>
          </a:p>
        </p:txBody>
      </p:sp>
      <p:graphicFrame>
        <p:nvGraphicFramePr>
          <p:cNvPr id="174091" name="Object 11"/>
          <p:cNvGraphicFramePr>
            <a:graphicFrameLocks noChangeAspect="1"/>
          </p:cNvGraphicFramePr>
          <p:nvPr>
            <p:extLst>
              <p:ext uri="{D42A27DB-BD31-4B8C-83A1-F6EECF244321}">
                <p14:modId xmlns:p14="http://schemas.microsoft.com/office/powerpoint/2010/main" val="8931468"/>
              </p:ext>
            </p:extLst>
          </p:nvPr>
        </p:nvGraphicFramePr>
        <p:xfrm>
          <a:off x="752475" y="3952875"/>
          <a:ext cx="5842000" cy="633413"/>
        </p:xfrm>
        <a:graphic>
          <a:graphicData uri="http://schemas.openxmlformats.org/presentationml/2006/ole">
            <mc:AlternateContent xmlns:mc="http://schemas.openxmlformats.org/markup-compatibility/2006">
              <mc:Choice xmlns:v="urn:schemas-microsoft-com:vml" Requires="v">
                <p:oleObj spid="_x0000_s174165" name="Equation" r:id="rId3" imgW="5841720" imgH="634680" progId="Equation.3">
                  <p:embed/>
                </p:oleObj>
              </mc:Choice>
              <mc:Fallback>
                <p:oleObj name="Equation" r:id="rId3" imgW="5841720" imgH="634680"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75" y="395287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092" name="Object 12"/>
          <p:cNvGraphicFramePr>
            <a:graphicFrameLocks noChangeAspect="1"/>
          </p:cNvGraphicFramePr>
          <p:nvPr>
            <p:extLst>
              <p:ext uri="{D42A27DB-BD31-4B8C-83A1-F6EECF244321}">
                <p14:modId xmlns:p14="http://schemas.microsoft.com/office/powerpoint/2010/main" val="1864994157"/>
              </p:ext>
            </p:extLst>
          </p:nvPr>
        </p:nvGraphicFramePr>
        <p:xfrm>
          <a:off x="752475" y="4686300"/>
          <a:ext cx="4406900" cy="596900"/>
        </p:xfrm>
        <a:graphic>
          <a:graphicData uri="http://schemas.openxmlformats.org/presentationml/2006/ole">
            <mc:AlternateContent xmlns:mc="http://schemas.openxmlformats.org/markup-compatibility/2006">
              <mc:Choice xmlns:v="urn:schemas-microsoft-com:vml" Requires="v">
                <p:oleObj spid="_x0000_s174166" name="Equation" r:id="rId5" imgW="4406760" imgH="596880" progId="Equation.3">
                  <p:embed/>
                </p:oleObj>
              </mc:Choice>
              <mc:Fallback>
                <p:oleObj name="Equation" r:id="rId5" imgW="4406760" imgH="59688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475" y="4686300"/>
                        <a:ext cx="44069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74095" name="Object 15"/>
          <p:cNvGraphicFramePr>
            <a:graphicFrameLocks noChangeAspect="1"/>
          </p:cNvGraphicFramePr>
          <p:nvPr>
            <p:extLst>
              <p:ext uri="{D42A27DB-BD31-4B8C-83A1-F6EECF244321}">
                <p14:modId xmlns:p14="http://schemas.microsoft.com/office/powerpoint/2010/main" val="2938578310"/>
              </p:ext>
            </p:extLst>
          </p:nvPr>
        </p:nvGraphicFramePr>
        <p:xfrm>
          <a:off x="6448425" y="4827588"/>
          <a:ext cx="2032000" cy="315912"/>
        </p:xfrm>
        <a:graphic>
          <a:graphicData uri="http://schemas.openxmlformats.org/presentationml/2006/ole">
            <mc:AlternateContent xmlns:mc="http://schemas.openxmlformats.org/markup-compatibility/2006">
              <mc:Choice xmlns:v="urn:schemas-microsoft-com:vml" Requires="v">
                <p:oleObj spid="_x0000_s174167" name="Equation" r:id="rId7" imgW="2031840" imgH="317160" progId="Equation.3">
                  <p:embed/>
                </p:oleObj>
              </mc:Choice>
              <mc:Fallback>
                <p:oleObj name="Equation" r:id="rId7" imgW="2031840" imgH="317160" progId="Equation.3">
                  <p:embed/>
                  <p:pic>
                    <p:nvPicPr>
                      <p:cNvPr id="0"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8425" y="4827588"/>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9"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23" name="Text Box 2"/>
          <p:cNvSpPr txBox="1">
            <a:spLocks noChangeArrowheads="1"/>
          </p:cNvSpPr>
          <p:nvPr/>
        </p:nvSpPr>
        <p:spPr bwMode="auto">
          <a:xfrm>
            <a:off x="215900" y="2819402"/>
            <a:ext cx="8532813" cy="80962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Whole </a:t>
            </a:r>
            <a:r>
              <a:rPr lang="en-US" sz="1800" b="1" dirty="0">
                <a:solidFill>
                  <a:srgbClr val="000000"/>
                </a:solidFill>
                <a:latin typeface="Arial" charset="0"/>
              </a:rPr>
              <a:t>sample, with dummy variables</a:t>
            </a: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a:t>
            </a:r>
            <a:r>
              <a:rPr lang="en-US" sz="1800" b="1" dirty="0" smtClean="0">
                <a:solidFill>
                  <a:srgbClr val="000000"/>
                </a:solidFill>
                <a:latin typeface="Arial" charset="0"/>
              </a:rPr>
              <a:t>– </a:t>
            </a:r>
            <a:r>
              <a:rPr lang="en-US" sz="1800" b="1" dirty="0">
                <a:solidFill>
                  <a:srgbClr val="000000"/>
                </a:solidFill>
                <a:latin typeface="Arial" charset="0"/>
              </a:rPr>
              <a:t>4,000</a:t>
            </a:r>
            <a:r>
              <a:rPr lang="en-US" sz="1800" b="1" i="1" dirty="0">
                <a:solidFill>
                  <a:srgbClr val="000000"/>
                </a:solidFill>
                <a:latin typeface="Arial" charset="0"/>
              </a:rPr>
              <a:t>OCC</a:t>
            </a:r>
            <a:r>
              <a:rPr lang="en-US" sz="1800" b="1" dirty="0">
                <a:solidFill>
                  <a:srgbClr val="000000"/>
                </a:solidFill>
                <a:latin typeface="Arial" charset="0"/>
              </a:rPr>
              <a:t> + 152</a:t>
            </a:r>
            <a:r>
              <a:rPr lang="en-US" sz="1800" b="1" i="1" dirty="0">
                <a:solidFill>
                  <a:srgbClr val="000000"/>
                </a:solidFill>
                <a:latin typeface="Arial" charset="0"/>
              </a:rPr>
              <a:t>N</a:t>
            </a:r>
            <a:r>
              <a:rPr lang="en-US" sz="1800" b="1" dirty="0">
                <a:solidFill>
                  <a:srgbClr val="000000"/>
                </a:solidFill>
                <a:latin typeface="Arial" charset="0"/>
              </a:rPr>
              <a:t> + 284</a:t>
            </a:r>
            <a:r>
              <a:rPr lang="en-US" sz="1800" b="1" i="1" dirty="0">
                <a:solidFill>
                  <a:srgbClr val="000000"/>
                </a:solidFill>
                <a:latin typeface="Arial" charset="0"/>
              </a:rPr>
              <a:t>NOCC</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4.71x10</a:t>
            </a:r>
            <a:r>
              <a:rPr lang="en-US" sz="1800" b="1" baseline="30000" dirty="0">
                <a:solidFill>
                  <a:srgbClr val="000000"/>
                </a:solidFill>
                <a:latin typeface="Arial" charset="0"/>
              </a:rPr>
              <a:t>11</a:t>
            </a:r>
            <a:endParaRPr lang="en-US" sz="1800" b="1" dirty="0">
              <a:solidFill>
                <a:srgbClr val="000000"/>
              </a:solidFill>
              <a:latin typeface="Arial" charset="0"/>
            </a:endParaRPr>
          </a:p>
          <a:p>
            <a:pPr>
              <a:spcBef>
                <a:spcPct val="40000"/>
              </a:spcBef>
            </a:pPr>
            <a:r>
              <a:rPr lang="en-US" sz="1800" b="1" dirty="0">
                <a:solidFill>
                  <a:srgbClr val="000000"/>
                </a:solidFill>
                <a:latin typeface="Arial" charset="0"/>
              </a:rPr>
              <a:t>	</a:t>
            </a:r>
          </a:p>
        </p:txBody>
      </p:sp>
      <p:sp>
        <p:nvSpPr>
          <p:cNvPr id="25"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6" name="Line 6"/>
          <p:cNvSpPr>
            <a:spLocks noChangeShapeType="1"/>
          </p:cNvSpPr>
          <p:nvPr/>
        </p:nvSpPr>
        <p:spPr bwMode="auto">
          <a:xfrm>
            <a:off x="403875" y="26856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7" name="Line 6"/>
          <p:cNvSpPr>
            <a:spLocks noChangeShapeType="1"/>
          </p:cNvSpPr>
          <p:nvPr/>
        </p:nvSpPr>
        <p:spPr bwMode="auto">
          <a:xfrm>
            <a:off x="403875" y="3740400"/>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Regular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51,000 + 152</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1.22x10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
        <p:nvSpPr>
          <p:cNvPr id="2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Occupational </a:t>
            </a:r>
            <a:r>
              <a:rPr lang="en-US" sz="1800" b="1" dirty="0" smtClean="0">
                <a:solidFill>
                  <a:srgbClr val="000000"/>
                </a:solidFill>
                <a:latin typeface="Arial" charset="0"/>
              </a:rPr>
              <a:t>schools, subsample regression</a:t>
            </a:r>
            <a:endParaRPr lang="en-US" sz="1800" b="1" dirty="0">
              <a:solidFill>
                <a:srgbClr val="000000"/>
              </a:solidFill>
              <a:latin typeface="Arial" charset="0"/>
            </a:endParaRPr>
          </a:p>
          <a:p>
            <a:pPr>
              <a:spcBef>
                <a:spcPct val="50000"/>
              </a:spcBef>
            </a:pPr>
            <a:r>
              <a:rPr lang="en-US" sz="1800" b="1" dirty="0">
                <a:solidFill>
                  <a:srgbClr val="000000"/>
                </a:solidFill>
                <a:latin typeface="Arial" charset="0"/>
              </a:rPr>
              <a:t>		</a:t>
            </a:r>
            <a:r>
              <a:rPr lang="en-US" sz="1800" b="1" i="1" dirty="0">
                <a:solidFill>
                  <a:srgbClr val="000000"/>
                </a:solidFill>
                <a:latin typeface="Arial" charset="0"/>
              </a:rPr>
              <a:t>COST</a:t>
            </a:r>
            <a:r>
              <a:rPr lang="en-US" sz="1800" b="1" dirty="0">
                <a:solidFill>
                  <a:srgbClr val="000000"/>
                </a:solidFill>
                <a:latin typeface="Arial" charset="0"/>
              </a:rPr>
              <a:t>  =  47,000 + 436</a:t>
            </a:r>
            <a:r>
              <a:rPr lang="en-US" sz="1800" b="1" i="1" dirty="0">
                <a:solidFill>
                  <a:srgbClr val="000000"/>
                </a:solidFill>
                <a:latin typeface="Arial" charset="0"/>
              </a:rPr>
              <a:t>N</a:t>
            </a:r>
            <a:r>
              <a:rPr lang="en-US" sz="1800" b="1" dirty="0">
                <a:solidFill>
                  <a:srgbClr val="000000"/>
                </a:solidFill>
                <a:latin typeface="Arial" charset="0"/>
              </a:rPr>
              <a:t>	</a:t>
            </a:r>
            <a:r>
              <a:rPr lang="en-US" sz="1800" b="1" i="1" dirty="0">
                <a:solidFill>
                  <a:srgbClr val="000000"/>
                </a:solidFill>
                <a:latin typeface="Arial" charset="0"/>
              </a:rPr>
              <a:t>RSS</a:t>
            </a:r>
            <a:r>
              <a:rPr lang="en-US" sz="1800" b="1" dirty="0">
                <a:solidFill>
                  <a:srgbClr val="000000"/>
                </a:solidFill>
                <a:latin typeface="Arial" charset="0"/>
              </a:rPr>
              <a:t> = </a:t>
            </a:r>
            <a:r>
              <a:rPr lang="en-US" sz="1800" b="1" dirty="0" smtClean="0">
                <a:solidFill>
                  <a:srgbClr val="000000"/>
                </a:solidFill>
                <a:latin typeface="Arial" charset="0"/>
              </a:rPr>
              <a:t>3.49x10</a:t>
            </a:r>
            <a:r>
              <a:rPr lang="en-US" sz="1800" b="1" baseline="30000" dirty="0" smtClean="0">
                <a:solidFill>
                  <a:srgbClr val="000000"/>
                </a:solidFill>
                <a:latin typeface="Arial" charset="0"/>
              </a:rPr>
              <a:t>11</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6133"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35</a:t>
            </a:r>
          </a:p>
        </p:txBody>
      </p:sp>
      <p:sp>
        <p:nvSpPr>
          <p:cNvPr id="17613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 final note.  The Chow test and the dummy variable group test are equivalent only if there is a full set of dummy variables.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1"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9"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20"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21"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71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36</a:t>
            </a:r>
          </a:p>
        </p:txBody>
      </p:sp>
      <p:sp>
        <p:nvSpPr>
          <p:cNvPr id="1771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By this is meant an intercept dummy (here </a:t>
            </a:r>
            <a:r>
              <a:rPr lang="en-GB" sz="1500" b="1" i="1"/>
              <a:t>D</a:t>
            </a:r>
            <a:r>
              <a:rPr lang="en-GB" sz="1500" b="1"/>
              <a:t>) and a slope dummy variable for every X (here </a:t>
            </a:r>
            <a:r>
              <a:rPr lang="en-GB" sz="1500" b="1" i="1"/>
              <a:t>DX</a:t>
            </a:r>
            <a:r>
              <a:rPr lang="en-GB" sz="1500" b="1" baseline="-25000"/>
              <a:t>2</a:t>
            </a:r>
            <a:r>
              <a:rPr lang="en-GB" sz="1500" b="1"/>
              <a:t>, </a:t>
            </a:r>
            <a:r>
              <a:rPr lang="en-GB" sz="1500" b="1" i="1"/>
              <a:t>DX</a:t>
            </a:r>
            <a:r>
              <a:rPr lang="en-GB" sz="1500" b="1" baseline="-25000"/>
              <a:t>3</a:t>
            </a:r>
            <a:r>
              <a:rPr lang="en-GB" sz="1500" b="1"/>
              <a:t>, … </a:t>
            </a:r>
            <a:r>
              <a:rPr lang="en-GB" sz="1500" b="1" i="1"/>
              <a:t>DX</a:t>
            </a:r>
            <a:r>
              <a:rPr lang="en-GB" sz="1500" b="1" i="1" baseline="-25000"/>
              <a:t>K</a:t>
            </a:r>
            <a:r>
              <a:rPr lang="en-GB" sz="1500" b="1"/>
              <a:t>).</a:t>
            </a:r>
            <a:endParaRPr lang="en-GB"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3"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5"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16"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17"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81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37</a:t>
            </a:r>
          </a:p>
        </p:txBody>
      </p:sp>
      <p:sp>
        <p:nvSpPr>
          <p:cNvPr id="1781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there is a full set of dummy variables, OLS will choose the intercept </a:t>
            </a:r>
            <a:r>
              <a:rPr lang="en-GB" sz="1500" b="1" i="1"/>
              <a:t>b</a:t>
            </a:r>
            <a:r>
              <a:rPr lang="en-GB" sz="1500" b="1" baseline="-25000"/>
              <a:t>1 </a:t>
            </a:r>
            <a:r>
              <a:rPr lang="en-GB" b="1"/>
              <a:t>and the </a:t>
            </a:r>
            <a:r>
              <a:rPr lang="en-GB" b="1" i="1"/>
              <a:t>b</a:t>
            </a:r>
            <a:r>
              <a:rPr lang="en-GB" b="1"/>
              <a:t> coefficients of </a:t>
            </a:r>
            <a:r>
              <a:rPr lang="en-GB" b="1" i="1"/>
              <a:t>X</a:t>
            </a:r>
            <a:r>
              <a:rPr lang="en-GB" b="1" baseline="-25000"/>
              <a:t>2</a:t>
            </a:r>
            <a:r>
              <a:rPr lang="en-GB" b="1"/>
              <a:t> … </a:t>
            </a:r>
            <a:r>
              <a:rPr lang="en-GB" b="1" i="1"/>
              <a:t>X</a:t>
            </a:r>
            <a:r>
              <a:rPr lang="en-GB" b="1" i="1" baseline="-25000"/>
              <a:t>K</a:t>
            </a:r>
            <a:r>
              <a:rPr lang="en-GB" b="1"/>
              <a:t> so as to optimise the fit for the </a:t>
            </a:r>
            <a:r>
              <a:rPr lang="en-GB" b="1" i="1"/>
              <a:t>D</a:t>
            </a:r>
            <a:r>
              <a:rPr lang="en-GB" b="1"/>
              <a:t> = 0 observations.  The coefficients will be exactly the same as if the regression has been run with only the subsample of </a:t>
            </a:r>
            <a:r>
              <a:rPr lang="en-GB" b="1" i="1"/>
              <a:t>D</a:t>
            </a:r>
            <a:r>
              <a:rPr lang="en-GB" b="1"/>
              <a:t> = 0 observations.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4"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15"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16"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92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38</a:t>
            </a:r>
          </a:p>
        </p:txBody>
      </p:sp>
      <p:sp>
        <p:nvSpPr>
          <p:cNvPr id="1792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coefficient of the intercept dummy </a:t>
            </a:r>
            <a:r>
              <a:rPr lang="en-GB" sz="1500" b="1" i="1"/>
              <a:t>D</a:t>
            </a:r>
            <a:r>
              <a:rPr lang="en-GB" sz="1500" b="1"/>
              <a:t> and the slope dummy variables will then be chosen so as to optimise the fit for the </a:t>
            </a:r>
            <a:r>
              <a:rPr lang="en-GB" sz="1500" b="1" i="1"/>
              <a:t>D</a:t>
            </a:r>
            <a:r>
              <a:rPr lang="en-GB" sz="1500" b="1"/>
              <a:t> = 1 observations.  (</a:t>
            </a:r>
            <a:r>
              <a:rPr lang="en-GB" sz="1500" b="1" i="1"/>
              <a:t>b</a:t>
            </a:r>
            <a:r>
              <a:rPr lang="en-GB" sz="1500" b="1" baseline="-25000"/>
              <a:t>1</a:t>
            </a:r>
            <a:r>
              <a:rPr lang="en-GB" sz="1500" b="1"/>
              <a:t>+</a:t>
            </a:r>
            <a:r>
              <a:rPr lang="en-GB" sz="1500" b="1" i="1"/>
              <a:t>d</a:t>
            </a:r>
            <a:r>
              <a:rPr lang="en-GB" sz="1500" b="1"/>
              <a:t>), (</a:t>
            </a:r>
            <a:r>
              <a:rPr lang="en-GB" sz="1500" b="1" i="1"/>
              <a:t>b</a:t>
            </a:r>
            <a:r>
              <a:rPr lang="en-GB" sz="1500" b="1" baseline="-25000"/>
              <a:t>2</a:t>
            </a:r>
            <a:r>
              <a:rPr lang="en-GB" sz="1500" b="1"/>
              <a:t>+</a:t>
            </a:r>
            <a:r>
              <a:rPr lang="en-GB" sz="1500" b="1" i="1"/>
              <a:t>l</a:t>
            </a:r>
            <a:r>
              <a:rPr lang="en-GB" sz="1500" b="1" baseline="-25000"/>
              <a:t>2</a:t>
            </a:r>
            <a:r>
              <a:rPr lang="en-GB" sz="1500" b="1"/>
              <a:t>), …, </a:t>
            </a:r>
            <a:r>
              <a:rPr lang="en-GB" b="1"/>
              <a:t>(</a:t>
            </a:r>
            <a:r>
              <a:rPr lang="en-GB" b="1" i="1"/>
              <a:t>b</a:t>
            </a:r>
            <a:r>
              <a:rPr lang="en-GB" b="1" i="1" baseline="-25000"/>
              <a:t>K</a:t>
            </a:r>
            <a:r>
              <a:rPr lang="en-GB" b="1"/>
              <a:t>+</a:t>
            </a:r>
            <a:r>
              <a:rPr lang="en-GB" b="1" i="1"/>
              <a:t>l</a:t>
            </a:r>
            <a:r>
              <a:rPr lang="en-GB" b="1" i="1" baseline="-25000"/>
              <a:t>K</a:t>
            </a:r>
            <a:r>
              <a:rPr lang="en-GB" b="1"/>
              <a:t>) will be the same as the coefficients in a regression using only the subsample of </a:t>
            </a:r>
            <a:r>
              <a:rPr lang="en-GB" b="1" i="1"/>
              <a:t>D</a:t>
            </a:r>
            <a:r>
              <a:rPr lang="en-GB" b="1"/>
              <a:t> = 1 observations.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4"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15"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16"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79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6179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answer is no.  The Chow test is equivalent to an </a:t>
            </a:r>
            <a:r>
              <a:rPr lang="en-GB" sz="1500" b="1" i="1"/>
              <a:t>F</a:t>
            </a:r>
            <a:r>
              <a:rPr lang="en-GB" sz="1500" b="1"/>
              <a:t> test testing the explanatory power of the dummy variables as a group.</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TextBox 1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02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39</a:t>
            </a:r>
          </a:p>
        </p:txBody>
      </p:sp>
      <p:sp>
        <p:nvSpPr>
          <p:cNvPr id="1802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Thus with a full set of intercept and slope dummy variables, the improvement in fit on adding the dummy variables to the basic equation is the same as that obtained by splitting the sample and running separate subsample regressions.</a:t>
            </a:r>
            <a:endParaRPr lang="en-GB"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4"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15"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16"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360000" y="576950"/>
            <a:ext cx="8424000" cy="41379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40</a:t>
            </a:r>
            <a:endParaRPr lang="en-US" sz="1000">
              <a:solidFill>
                <a:srgbClr val="3366FF"/>
              </a:solidFill>
            </a:endParaRPr>
          </a:p>
        </p:txBody>
      </p:sp>
      <p:sp>
        <p:nvSpPr>
          <p:cNvPr id="1812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follows that the </a:t>
            </a:r>
            <a:r>
              <a:rPr lang="en-GB" sz="1500" b="1" i="1"/>
              <a:t>F</a:t>
            </a:r>
            <a:r>
              <a:rPr lang="en-GB" sz="1500" b="1"/>
              <a:t> statistic for the test of the joint explanatory power of the intercept and slope dummy variables is equivalent to the </a:t>
            </a:r>
            <a:r>
              <a:rPr lang="en-GB" sz="1500" b="1" i="1"/>
              <a:t>F</a:t>
            </a:r>
            <a:r>
              <a:rPr lang="en-GB" sz="1500" b="1"/>
              <a:t> statistic for the Chow test.</a:t>
            </a:r>
            <a:endParaRPr lang="en-GB" b="1"/>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Line 6"/>
          <p:cNvSpPr>
            <a:spLocks noChangeShapeType="1"/>
          </p:cNvSpPr>
          <p:nvPr/>
        </p:nvSpPr>
        <p:spPr bwMode="auto">
          <a:xfrm>
            <a:off x="403875" y="1629075"/>
            <a:ext cx="8380800" cy="13800"/>
          </a:xfrm>
          <a:prstGeom prst="line">
            <a:avLst/>
          </a:prstGeom>
          <a:noFill/>
          <a:ln w="12700">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 name="Text Box 2"/>
          <p:cNvSpPr txBox="1">
            <a:spLocks noChangeArrowheads="1"/>
          </p:cNvSpPr>
          <p:nvPr/>
        </p:nvSpPr>
        <p:spPr bwMode="auto">
          <a:xfrm>
            <a:off x="215900" y="714375"/>
            <a:ext cx="8532813" cy="923925"/>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r>
              <a:rPr lang="en-US" sz="1800" b="1" dirty="0">
                <a:solidFill>
                  <a:srgbClr val="000000"/>
                </a:solidFill>
                <a:latin typeface="Arial" charset="0"/>
              </a:rPr>
              <a:t>	</a:t>
            </a:r>
            <a:r>
              <a:rPr lang="en-US" sz="1800" b="1" dirty="0" smtClean="0">
                <a:solidFill>
                  <a:srgbClr val="000000"/>
                </a:solidFill>
                <a:latin typeface="Arial" charset="0"/>
              </a:rPr>
              <a:t>Basic model</a:t>
            </a:r>
            <a:endParaRPr lang="en-US" sz="1800" b="1" dirty="0">
              <a:solidFill>
                <a:srgbClr val="000000"/>
              </a:solidFill>
              <a:latin typeface="Arial" charset="0"/>
            </a:endParaRPr>
          </a:p>
        </p:txBody>
      </p:sp>
      <p:sp>
        <p:nvSpPr>
          <p:cNvPr id="14" name="Text Box 2"/>
          <p:cNvSpPr txBox="1">
            <a:spLocks noChangeArrowheads="1"/>
          </p:cNvSpPr>
          <p:nvPr/>
        </p:nvSpPr>
        <p:spPr bwMode="auto">
          <a:xfrm>
            <a:off x="215900" y="1762126"/>
            <a:ext cx="8532813" cy="828674"/>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457200" algn="l"/>
                <a:tab pos="685800" algn="l"/>
                <a:tab pos="6229350" algn="l"/>
                <a:tab pos="7429500" algn="ctr"/>
              </a:tabLst>
              <a:defRPr sz="2400">
                <a:solidFill>
                  <a:schemeClr val="tx1"/>
                </a:solidFill>
                <a:latin typeface="Times New Roman" pitchFamily="18" charset="0"/>
              </a:defRPr>
            </a:lvl1pPr>
            <a:lvl2pPr>
              <a:tabLst>
                <a:tab pos="457200" algn="l"/>
                <a:tab pos="685800" algn="l"/>
                <a:tab pos="6229350" algn="l"/>
                <a:tab pos="7429500" algn="ctr"/>
              </a:tabLst>
              <a:defRPr sz="2400">
                <a:solidFill>
                  <a:schemeClr val="tx1"/>
                </a:solidFill>
                <a:latin typeface="Times New Roman" pitchFamily="18" charset="0"/>
              </a:defRPr>
            </a:lvl2pPr>
            <a:lvl3pPr>
              <a:tabLst>
                <a:tab pos="457200" algn="l"/>
                <a:tab pos="685800" algn="l"/>
                <a:tab pos="6229350" algn="l"/>
                <a:tab pos="7429500" algn="ctr"/>
              </a:tabLst>
              <a:defRPr sz="2400">
                <a:solidFill>
                  <a:schemeClr val="tx1"/>
                </a:solidFill>
                <a:latin typeface="Times New Roman" pitchFamily="18" charset="0"/>
              </a:defRPr>
            </a:lvl3pPr>
            <a:lvl4pPr>
              <a:tabLst>
                <a:tab pos="457200" algn="l"/>
                <a:tab pos="685800" algn="l"/>
                <a:tab pos="6229350" algn="l"/>
                <a:tab pos="7429500" algn="ctr"/>
              </a:tabLst>
              <a:defRPr sz="2400">
                <a:solidFill>
                  <a:schemeClr val="tx1"/>
                </a:solidFill>
                <a:latin typeface="Times New Roman" pitchFamily="18" charset="0"/>
              </a:defRPr>
            </a:lvl4pPr>
            <a:lvl5pPr>
              <a:tabLst>
                <a:tab pos="457200" algn="l"/>
                <a:tab pos="685800" algn="l"/>
                <a:tab pos="6229350" algn="l"/>
                <a:tab pos="7429500" algn="ctr"/>
              </a:tabLst>
              <a:defRPr sz="2400">
                <a:solidFill>
                  <a:schemeClr val="tx1"/>
                </a:solidFill>
                <a:latin typeface="Times New Roman" pitchFamily="18" charset="0"/>
              </a:defRPr>
            </a:lvl5pPr>
            <a:lvl6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6pPr>
            <a:lvl7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7pPr>
            <a:lvl8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8pPr>
            <a:lvl9pPr eaLnBrk="0" fontAlgn="base" hangingPunct="0">
              <a:spcBef>
                <a:spcPct val="0"/>
              </a:spcBef>
              <a:spcAft>
                <a:spcPct val="0"/>
              </a:spcAft>
              <a:tabLst>
                <a:tab pos="457200" algn="l"/>
                <a:tab pos="685800" algn="l"/>
                <a:tab pos="6229350" algn="l"/>
                <a:tab pos="7429500" algn="ctr"/>
              </a:tabLst>
              <a:defRPr sz="2400">
                <a:solidFill>
                  <a:schemeClr val="tx1"/>
                </a:solidFill>
                <a:latin typeface="Times New Roman" pitchFamily="18" charset="0"/>
              </a:defRPr>
            </a:lvl9pPr>
          </a:lstStyle>
          <a:p>
            <a:pPr>
              <a:spcBef>
                <a:spcPct val="85000"/>
              </a:spcBef>
            </a:pPr>
            <a:r>
              <a:rPr lang="en-US" sz="1800" b="1" dirty="0">
                <a:solidFill>
                  <a:srgbClr val="000000"/>
                </a:solidFill>
                <a:latin typeface="Arial" charset="0"/>
              </a:rPr>
              <a:t>	</a:t>
            </a:r>
            <a:r>
              <a:rPr lang="en-US" sz="1800" b="1" dirty="0" smtClean="0">
                <a:solidFill>
                  <a:srgbClr val="000000"/>
                </a:solidFill>
                <a:latin typeface="Arial" charset="0"/>
              </a:rPr>
              <a:t>Model with dummy variables</a:t>
            </a:r>
            <a:endParaRPr lang="en-US" sz="1800" b="1" dirty="0">
              <a:solidFill>
                <a:srgbClr val="000000"/>
              </a:solidFill>
              <a:latin typeface="Arial" charset="0"/>
            </a:endParaRPr>
          </a:p>
        </p:txBody>
      </p:sp>
      <p:sp>
        <p:nvSpPr>
          <p:cNvPr id="15" name="Text Box 5"/>
          <p:cNvSpPr txBox="1">
            <a:spLocks noChangeArrowheads="1"/>
          </p:cNvSpPr>
          <p:nvPr/>
        </p:nvSpPr>
        <p:spPr bwMode="auto">
          <a:xfrm>
            <a:off x="901701" y="1131889"/>
            <a:ext cx="3946524" cy="5635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400" b="1" baseline="-25000" dirty="0">
                <a:solidFill>
                  <a:srgbClr val="000000"/>
                </a:solidFill>
                <a:latin typeface="Arial" charset="0"/>
              </a:rPr>
              <a:t>2</a:t>
            </a:r>
            <a:r>
              <a:rPr lang="en-US" sz="1800" b="1" i="1" dirty="0">
                <a:solidFill>
                  <a:srgbClr val="000000"/>
                </a:solidFill>
                <a:latin typeface="Arial" charset="0"/>
              </a:rPr>
              <a:t>X</a:t>
            </a:r>
            <a:r>
              <a:rPr lang="en-US" sz="1800" b="1" i="1" baseline="-25000" dirty="0">
                <a:solidFill>
                  <a:srgbClr val="000000"/>
                </a:solidFill>
                <a:latin typeface="Arial" charset="0"/>
              </a:rPr>
              <a:t>2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u</a:t>
            </a:r>
            <a:endParaRPr lang="en-US" sz="1800" b="1" i="1" dirty="0">
              <a:solidFill>
                <a:srgbClr val="000000"/>
              </a:solidFill>
              <a:latin typeface="Arial" charset="0"/>
            </a:endParaRPr>
          </a:p>
        </p:txBody>
      </p:sp>
      <p:sp>
        <p:nvSpPr>
          <p:cNvPr id="16" name="Text Box 5"/>
          <p:cNvSpPr txBox="1">
            <a:spLocks noChangeArrowheads="1"/>
          </p:cNvSpPr>
          <p:nvPr/>
        </p:nvSpPr>
        <p:spPr bwMode="auto">
          <a:xfrm>
            <a:off x="903600" y="2179638"/>
            <a:ext cx="7689850" cy="27066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533400" algn="l"/>
                <a:tab pos="2159000" algn="l"/>
              </a:tabLst>
              <a:defRPr sz="2400">
                <a:solidFill>
                  <a:schemeClr val="tx1"/>
                </a:solidFill>
                <a:latin typeface="Times New Roman" pitchFamily="18" charset="0"/>
              </a:defRPr>
            </a:lvl1pPr>
            <a:lvl2pPr>
              <a:tabLst>
                <a:tab pos="533400" algn="l"/>
                <a:tab pos="2159000" algn="l"/>
              </a:tabLst>
              <a:defRPr sz="2400">
                <a:solidFill>
                  <a:schemeClr val="tx1"/>
                </a:solidFill>
                <a:latin typeface="Times New Roman" pitchFamily="18" charset="0"/>
              </a:defRPr>
            </a:lvl2pPr>
            <a:lvl3pPr>
              <a:tabLst>
                <a:tab pos="533400" algn="l"/>
                <a:tab pos="2159000" algn="l"/>
              </a:tabLst>
              <a:defRPr sz="2400">
                <a:solidFill>
                  <a:schemeClr val="tx1"/>
                </a:solidFill>
                <a:latin typeface="Times New Roman" pitchFamily="18" charset="0"/>
              </a:defRPr>
            </a:lvl3pPr>
            <a:lvl4pPr>
              <a:tabLst>
                <a:tab pos="533400" algn="l"/>
                <a:tab pos="2159000" algn="l"/>
              </a:tabLst>
              <a:defRPr sz="2400">
                <a:solidFill>
                  <a:schemeClr val="tx1"/>
                </a:solidFill>
                <a:latin typeface="Times New Roman" pitchFamily="18" charset="0"/>
              </a:defRPr>
            </a:lvl4pPr>
            <a:lvl5pPr>
              <a:tabLst>
                <a:tab pos="533400" algn="l"/>
                <a:tab pos="2159000" algn="l"/>
              </a:tabLst>
              <a:defRPr sz="2400">
                <a:solidFill>
                  <a:schemeClr val="tx1"/>
                </a:solidFill>
                <a:latin typeface="Times New Roman" pitchFamily="18" charset="0"/>
              </a:defRPr>
            </a:lvl5pPr>
            <a:lvl6pPr eaLnBrk="0" fontAlgn="base" hangingPunct="0">
              <a:spcBef>
                <a:spcPct val="0"/>
              </a:spcBef>
              <a:spcAft>
                <a:spcPct val="0"/>
              </a:spcAft>
              <a:tabLst>
                <a:tab pos="533400" algn="l"/>
                <a:tab pos="2159000" algn="l"/>
              </a:tabLst>
              <a:defRPr sz="2400">
                <a:solidFill>
                  <a:schemeClr val="tx1"/>
                </a:solidFill>
                <a:latin typeface="Times New Roman" pitchFamily="18" charset="0"/>
              </a:defRPr>
            </a:lvl6pPr>
            <a:lvl7pPr eaLnBrk="0" fontAlgn="base" hangingPunct="0">
              <a:spcBef>
                <a:spcPct val="0"/>
              </a:spcBef>
              <a:spcAft>
                <a:spcPct val="0"/>
              </a:spcAft>
              <a:tabLst>
                <a:tab pos="533400" algn="l"/>
                <a:tab pos="2159000" algn="l"/>
              </a:tabLst>
              <a:defRPr sz="2400">
                <a:solidFill>
                  <a:schemeClr val="tx1"/>
                </a:solidFill>
                <a:latin typeface="Times New Roman" pitchFamily="18" charset="0"/>
              </a:defRPr>
            </a:lvl7pPr>
            <a:lvl8pPr eaLnBrk="0" fontAlgn="base" hangingPunct="0">
              <a:spcBef>
                <a:spcPct val="0"/>
              </a:spcBef>
              <a:spcAft>
                <a:spcPct val="0"/>
              </a:spcAft>
              <a:tabLst>
                <a:tab pos="533400" algn="l"/>
                <a:tab pos="2159000" algn="l"/>
              </a:tabLst>
              <a:defRPr sz="2400">
                <a:solidFill>
                  <a:schemeClr val="tx1"/>
                </a:solidFill>
                <a:latin typeface="Times New Roman" pitchFamily="18" charset="0"/>
              </a:defRPr>
            </a:lvl8pPr>
            <a:lvl9pPr eaLnBrk="0" fontAlgn="base" hangingPunct="0">
              <a:spcBef>
                <a:spcPct val="0"/>
              </a:spcBef>
              <a:spcAft>
                <a:spcPct val="0"/>
              </a:spcAft>
              <a:tabLst>
                <a:tab pos="533400" algn="l"/>
                <a:tab pos="2159000" algn="l"/>
              </a:tabLst>
              <a:defRPr sz="2400">
                <a:solidFill>
                  <a:schemeClr val="tx1"/>
                </a:solidFill>
                <a:latin typeface="Times New Roman" pitchFamily="18" charset="0"/>
              </a:defRPr>
            </a:lvl9pPr>
          </a:lstStyle>
          <a:p>
            <a:pPr>
              <a:spcBef>
                <a:spcPct val="35000"/>
              </a:spcBef>
            </a:pPr>
            <a:r>
              <a:rPr lang="en-US" sz="1800" b="1" i="1" dirty="0" smtClean="0">
                <a:solidFill>
                  <a:srgbClr val="000000"/>
                </a:solidFill>
                <a:latin typeface="Arial" charset="0"/>
              </a:rPr>
              <a:t>Y</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1</a:t>
            </a:r>
            <a:r>
              <a:rPr lang="en-US" sz="1800" b="1" dirty="0" smtClean="0">
                <a:solidFill>
                  <a:srgbClr val="000000"/>
                </a:solidFill>
                <a:latin typeface="Arial" charset="0"/>
              </a:rPr>
              <a:t> + </a:t>
            </a:r>
            <a:r>
              <a:rPr lang="en-US" sz="1800" b="1" i="1" dirty="0" smtClean="0">
                <a:solidFill>
                  <a:srgbClr val="000000"/>
                </a:solidFill>
                <a:latin typeface="Symbol" pitchFamily="18" charset="2"/>
              </a:rPr>
              <a:t>b</a:t>
            </a:r>
            <a:r>
              <a:rPr lang="en-US" sz="1800" b="1" baseline="-25000" dirty="0" smtClean="0">
                <a:solidFill>
                  <a:srgbClr val="000000"/>
                </a:solidFill>
                <a:latin typeface="Arial" charset="0"/>
              </a:rPr>
              <a:t>2</a:t>
            </a:r>
            <a:r>
              <a:rPr lang="en-US" sz="1800" b="1" i="1" dirty="0" smtClean="0">
                <a:solidFill>
                  <a:srgbClr val="000000"/>
                </a:solidFill>
                <a:latin typeface="Arial" charset="0"/>
              </a:rPr>
              <a:t>X</a:t>
            </a:r>
            <a:r>
              <a:rPr lang="en-US" sz="1800" b="1" baseline="-25000" dirty="0" smtClean="0">
                <a:solidFill>
                  <a:srgbClr val="000000"/>
                </a:solidFill>
                <a:latin typeface="Arial" charset="0"/>
              </a:rPr>
              <a:t>2</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smtClean="0">
                <a:solidFill>
                  <a:srgbClr val="000000"/>
                </a:solidFill>
                <a:latin typeface="Symbol" pitchFamily="18" charset="2"/>
              </a:rPr>
              <a:t>b</a:t>
            </a:r>
            <a:r>
              <a:rPr lang="en-US" sz="1800" baseline="-25000" dirty="0" smtClean="0">
                <a:solidFill>
                  <a:srgbClr val="000000"/>
                </a:solidFill>
                <a:latin typeface="Arial" charset="0"/>
              </a:rPr>
              <a:t>3</a:t>
            </a:r>
            <a:r>
              <a:rPr lang="en-US" sz="1800" b="1" i="1" dirty="0" smtClean="0">
                <a:solidFill>
                  <a:srgbClr val="000000"/>
                </a:solidFill>
                <a:latin typeface="Arial" charset="0"/>
              </a:rPr>
              <a:t>X</a:t>
            </a:r>
            <a:r>
              <a:rPr lang="en-US" sz="1800" b="1" baseline="-25000" dirty="0" smtClean="0">
                <a:solidFill>
                  <a:srgbClr val="000000"/>
                </a:solidFill>
                <a:latin typeface="Arial" charset="0"/>
              </a:rPr>
              <a:t>3</a:t>
            </a:r>
            <a:r>
              <a:rPr lang="en-US" sz="1800" b="1" dirty="0" smtClean="0">
                <a:solidFill>
                  <a:srgbClr val="000000"/>
                </a:solidFill>
                <a:latin typeface="Arial" charset="0"/>
              </a:rPr>
              <a:t>+</a:t>
            </a:r>
            <a:r>
              <a:rPr lang="en-US" sz="1800" b="1" i="1" dirty="0" smtClean="0">
                <a:solidFill>
                  <a:srgbClr val="000000"/>
                </a:solidFill>
                <a:latin typeface="Arial" charset="0"/>
              </a:rPr>
              <a:t> …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b</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X</a:t>
            </a:r>
            <a:r>
              <a:rPr lang="en-US" sz="1800" b="1" i="1" baseline="-25000" dirty="0" err="1" smtClean="0">
                <a:solidFill>
                  <a:srgbClr val="000000"/>
                </a:solidFill>
                <a:latin typeface="Arial" charset="0"/>
              </a:rPr>
              <a:t>K</a:t>
            </a:r>
            <a:r>
              <a:rPr lang="en-US" sz="1800" b="1" i="1" dirty="0" smtClean="0">
                <a:solidFill>
                  <a:srgbClr val="000000"/>
                </a:solidFill>
                <a:latin typeface="Arial" charset="0"/>
              </a:rPr>
              <a:t> </a:t>
            </a:r>
            <a:r>
              <a:rPr lang="en-US" sz="1800" b="1" dirty="0" smtClean="0">
                <a:solidFill>
                  <a:srgbClr val="000000"/>
                </a:solidFill>
                <a:latin typeface="Arial" charset="0"/>
              </a:rPr>
              <a:t>+ </a:t>
            </a:r>
            <a:r>
              <a:rPr lang="en-US" sz="1800" b="1" i="1" dirty="0" err="1" smtClean="0">
                <a:solidFill>
                  <a:srgbClr val="000000"/>
                </a:solidFill>
                <a:latin typeface="Symbol" pitchFamily="18" charset="2"/>
              </a:rPr>
              <a:t>d</a:t>
            </a:r>
            <a:r>
              <a:rPr lang="en-US" sz="1800" b="1" i="1" dirty="0" err="1" smtClean="0">
                <a:solidFill>
                  <a:srgbClr val="000000"/>
                </a:solidFill>
                <a:latin typeface="Arial" charset="0"/>
              </a:rPr>
              <a:t>D</a:t>
            </a:r>
            <a:r>
              <a:rPr lang="en-US" sz="1800" b="1" dirty="0" smtClean="0">
                <a:solidFill>
                  <a:srgbClr val="000000"/>
                </a:solidFill>
                <a:latin typeface="Arial" charset="0"/>
              </a:rPr>
              <a:t> +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2</a:t>
            </a:r>
            <a:r>
              <a:rPr lang="en-US" sz="1800" b="1" i="1" dirty="0" smtClean="0">
                <a:solidFill>
                  <a:srgbClr val="000000"/>
                </a:solidFill>
                <a:latin typeface="Arial" charset="0"/>
              </a:rPr>
              <a:t>DX</a:t>
            </a:r>
            <a:r>
              <a:rPr lang="en-US" sz="1800" b="1" baseline="-25000" dirty="0" smtClean="0">
                <a:solidFill>
                  <a:srgbClr val="000000"/>
                </a:solidFill>
                <a:latin typeface="Arial" charset="0"/>
              </a:rPr>
              <a:t>2</a:t>
            </a:r>
            <a:r>
              <a:rPr lang="en-US" sz="1800" b="1" dirty="0" smtClean="0">
                <a:solidFill>
                  <a:srgbClr val="000000"/>
                </a:solidFill>
                <a:latin typeface="Arial" charset="0"/>
              </a:rPr>
              <a:t> +</a:t>
            </a:r>
            <a:r>
              <a:rPr lang="en-US" sz="1800" dirty="0" smtClean="0">
                <a:latin typeface="Arial" charset="0"/>
              </a:rPr>
              <a:t> </a:t>
            </a:r>
            <a:r>
              <a:rPr lang="en-US" sz="1800" b="1" i="1" dirty="0" smtClean="0">
                <a:solidFill>
                  <a:srgbClr val="000000"/>
                </a:solidFill>
                <a:latin typeface="Symbol" pitchFamily="18" charset="2"/>
              </a:rPr>
              <a:t>l</a:t>
            </a:r>
            <a:r>
              <a:rPr lang="en-US" sz="1800" b="1" baseline="-25000" dirty="0" smtClean="0">
                <a:solidFill>
                  <a:srgbClr val="000000"/>
                </a:solidFill>
                <a:latin typeface="Arial" charset="0"/>
              </a:rPr>
              <a:t>3</a:t>
            </a:r>
            <a:r>
              <a:rPr lang="en-US" sz="1800" b="1" i="1" dirty="0" smtClean="0">
                <a:solidFill>
                  <a:srgbClr val="000000"/>
                </a:solidFill>
                <a:latin typeface="Arial" charset="0"/>
              </a:rPr>
              <a:t>DX</a:t>
            </a:r>
            <a:r>
              <a:rPr lang="en-US" sz="1800" b="1" baseline="-25000" dirty="0" smtClean="0">
                <a:solidFill>
                  <a:srgbClr val="000000"/>
                </a:solidFill>
                <a:latin typeface="Arial" charset="0"/>
              </a:rPr>
              <a:t>3</a:t>
            </a:r>
            <a:r>
              <a:rPr lang="en-US" sz="1800" b="1" dirty="0" smtClean="0">
                <a:solidFill>
                  <a:srgbClr val="000000"/>
                </a:solidFill>
                <a:latin typeface="Arial" charset="0"/>
              </a:rPr>
              <a:t> + … +</a:t>
            </a:r>
            <a:r>
              <a:rPr lang="en-US" sz="1800" dirty="0" smtClean="0">
                <a:latin typeface="Arial" charset="0"/>
              </a:rPr>
              <a:t> </a:t>
            </a:r>
            <a:r>
              <a:rPr lang="en-US" sz="1800" b="1" i="1" dirty="0" err="1" smtClean="0">
                <a:solidFill>
                  <a:srgbClr val="000000"/>
                </a:solidFill>
                <a:latin typeface="Symbol" pitchFamily="18" charset="2"/>
              </a:rPr>
              <a:t>l</a:t>
            </a:r>
            <a:r>
              <a:rPr lang="en-US" sz="1800" b="1" i="1" baseline="-25000" dirty="0" err="1" smtClean="0">
                <a:solidFill>
                  <a:srgbClr val="000000"/>
                </a:solidFill>
                <a:latin typeface="Arial" charset="0"/>
              </a:rPr>
              <a:t>K</a:t>
            </a:r>
            <a:r>
              <a:rPr lang="en-US" sz="1800" b="1" i="1" dirty="0" err="1" smtClean="0">
                <a:solidFill>
                  <a:srgbClr val="000000"/>
                </a:solidFill>
                <a:latin typeface="Arial" charset="0"/>
              </a:rPr>
              <a:t>DX</a:t>
            </a:r>
            <a:r>
              <a:rPr lang="en-US" sz="1800" b="1" i="1" baseline="-25000" dirty="0" err="1" smtClean="0">
                <a:solidFill>
                  <a:srgbClr val="000000"/>
                </a:solidFill>
                <a:latin typeface="Arial" charset="0"/>
              </a:rPr>
              <a:t>K</a:t>
            </a:r>
            <a:r>
              <a:rPr lang="en-US" sz="1800" b="1" dirty="0" smtClean="0">
                <a:solidFill>
                  <a:srgbClr val="000000"/>
                </a:solidFill>
                <a:latin typeface="Arial" charset="0"/>
              </a:rPr>
              <a:t> + </a:t>
            </a:r>
            <a:r>
              <a:rPr lang="en-US" sz="1800" b="1" i="1" dirty="0" smtClean="0">
                <a:solidFill>
                  <a:srgbClr val="000000"/>
                </a:solidFill>
                <a:latin typeface="Arial" charset="0"/>
              </a:rPr>
              <a:t>u</a:t>
            </a:r>
            <a:endParaRPr lang="en-US" sz="1800" b="1" dirty="0">
              <a:solidFill>
                <a:srgbClr val="000000"/>
              </a:solidFill>
              <a:latin typeface="Arial" charset="0"/>
            </a:endParaRPr>
          </a:p>
          <a:p>
            <a:pPr>
              <a:spcBef>
                <a:spcPct val="35000"/>
              </a:spcBef>
            </a:pPr>
            <a:endParaRPr lang="en-GB" sz="1800" b="1" dirty="0">
              <a:solidFill>
                <a:srgbClr val="000000"/>
              </a:solidFill>
              <a:latin typeface="Arial" charset="0"/>
            </a:endParaRPr>
          </a:p>
          <a:p>
            <a:pPr>
              <a:spcBef>
                <a:spcPts val="0"/>
              </a:spcBef>
            </a:pPr>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0</a:t>
            </a:r>
            <a:endParaRPr lang="en-US" sz="1800" b="1" i="1" dirty="0">
              <a:solidFill>
                <a:srgbClr val="000000"/>
              </a:solidFill>
              <a:latin typeface="Arial" charset="0"/>
            </a:endParaRPr>
          </a:p>
          <a:p>
            <a:pPr>
              <a:spcBef>
                <a:spcPts val="600"/>
              </a:spcBef>
            </a:pPr>
            <a:r>
              <a:rPr lang="en-US" sz="1800" b="1" i="1" dirty="0" smtClean="0">
                <a:solidFill>
                  <a:srgbClr val="000000"/>
                </a:solidFill>
                <a:latin typeface="Arial" charset="0"/>
              </a:rPr>
              <a:t>Y</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1" baseline="-25000" dirty="0">
                <a:solidFill>
                  <a:srgbClr val="000000"/>
                </a:solidFill>
                <a:latin typeface="Arial" charset="0"/>
              </a:rPr>
              <a:t>1</a:t>
            </a:r>
            <a:r>
              <a:rPr lang="en-US" sz="1800" b="1" dirty="0">
                <a:solidFill>
                  <a:srgbClr val="000000"/>
                </a:solidFill>
                <a:latin typeface="Arial" charset="0"/>
              </a:rPr>
              <a:t> + </a:t>
            </a:r>
            <a:r>
              <a:rPr lang="en-US" sz="1800" b="1" i="1" dirty="0">
                <a:solidFill>
                  <a:srgbClr val="000000"/>
                </a:solidFill>
                <a:latin typeface="Symbol" pitchFamily="18" charset="2"/>
              </a:rPr>
              <a:t>b</a:t>
            </a:r>
            <a:r>
              <a:rPr lang="en-US" sz="1800" b="1" baseline="-25000" dirty="0">
                <a:solidFill>
                  <a:srgbClr val="000000"/>
                </a:solidFill>
                <a:latin typeface="Arial" charset="0"/>
              </a:rPr>
              <a:t>2</a:t>
            </a:r>
            <a:r>
              <a:rPr lang="en-US" sz="1800" b="1" i="1" dirty="0">
                <a:solidFill>
                  <a:srgbClr val="000000"/>
                </a:solidFill>
                <a:latin typeface="Arial" charset="0"/>
              </a:rPr>
              <a:t>X</a:t>
            </a:r>
            <a:r>
              <a:rPr lang="en-US" sz="1800" b="1" baseline="-25000" dirty="0">
                <a:solidFill>
                  <a:srgbClr val="000000"/>
                </a:solidFill>
                <a:latin typeface="Arial" charset="0"/>
              </a:rPr>
              <a:t>2</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Symbol" pitchFamily="18" charset="2"/>
              </a:rPr>
              <a:t>b</a:t>
            </a:r>
            <a:r>
              <a:rPr lang="en-US" sz="1800" baseline="-25000" dirty="0">
                <a:solidFill>
                  <a:srgbClr val="000000"/>
                </a:solidFill>
                <a:latin typeface="Arial" charset="0"/>
              </a:rPr>
              <a:t>3</a:t>
            </a:r>
            <a:r>
              <a:rPr lang="en-US" sz="1800" b="1" i="1" dirty="0">
                <a:solidFill>
                  <a:srgbClr val="000000"/>
                </a:solidFill>
                <a:latin typeface="Arial" charset="0"/>
              </a:rPr>
              <a:t>X</a:t>
            </a:r>
            <a:r>
              <a:rPr lang="en-US" sz="1800" b="1" baseline="-25000" dirty="0">
                <a:solidFill>
                  <a:srgbClr val="000000"/>
                </a:solidFill>
                <a:latin typeface="Arial" charset="0"/>
              </a:rPr>
              <a:t>3</a:t>
            </a:r>
            <a:r>
              <a:rPr lang="en-US" sz="1800" b="1" dirty="0">
                <a:solidFill>
                  <a:srgbClr val="000000"/>
                </a:solidFill>
                <a:latin typeface="Arial" charset="0"/>
              </a:rPr>
              <a:t>+</a:t>
            </a:r>
            <a:r>
              <a:rPr lang="en-US" sz="1800" b="1" i="1" dirty="0">
                <a:solidFill>
                  <a:srgbClr val="000000"/>
                </a:solidFill>
                <a:latin typeface="Arial" charset="0"/>
              </a:rPr>
              <a:t> … </a:t>
            </a:r>
            <a:r>
              <a:rPr lang="en-US" sz="1800" b="1" dirty="0">
                <a:solidFill>
                  <a:srgbClr val="000000"/>
                </a:solidFill>
                <a:latin typeface="Arial" charset="0"/>
              </a:rPr>
              <a:t>+ </a:t>
            </a:r>
            <a:r>
              <a:rPr lang="en-US" sz="1800" b="1" i="1" dirty="0" err="1">
                <a:solidFill>
                  <a:srgbClr val="000000"/>
                </a:solidFill>
                <a:latin typeface="Symbol" pitchFamily="18" charset="2"/>
              </a:rPr>
              <a:t>b</a:t>
            </a:r>
            <a:r>
              <a:rPr lang="en-US" sz="1800" b="1" i="1" baseline="-25000" dirty="0" err="1">
                <a:solidFill>
                  <a:srgbClr val="000000"/>
                </a:solidFill>
                <a:latin typeface="Arial" charset="0"/>
              </a:rPr>
              <a:t>K</a:t>
            </a:r>
            <a:r>
              <a:rPr lang="en-US" sz="1800" b="1" i="1" dirty="0" err="1">
                <a:solidFill>
                  <a:srgbClr val="000000"/>
                </a:solidFill>
                <a:latin typeface="Arial" charset="0"/>
              </a:rPr>
              <a:t>X</a:t>
            </a:r>
            <a:r>
              <a:rPr lang="en-US" sz="1800" b="1" i="1" baseline="-25000" dirty="0" err="1">
                <a:solidFill>
                  <a:srgbClr val="000000"/>
                </a:solidFill>
                <a:latin typeface="Arial" charset="0"/>
              </a:rPr>
              <a:t>K</a:t>
            </a:r>
            <a:r>
              <a:rPr lang="en-US" sz="1800" b="1" i="1" dirty="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u</a:t>
            </a:r>
          </a:p>
          <a:p>
            <a:endParaRPr lang="en-GB" sz="1800" b="1" dirty="0">
              <a:solidFill>
                <a:srgbClr val="000000"/>
              </a:solidFill>
              <a:latin typeface="Arial" charset="0"/>
            </a:endParaRPr>
          </a:p>
          <a:p>
            <a:r>
              <a:rPr lang="en-GB" sz="1800" b="1" i="1" dirty="0" smtClean="0">
                <a:solidFill>
                  <a:srgbClr val="000000"/>
                </a:solidFill>
                <a:latin typeface="Arial" charset="0"/>
              </a:rPr>
              <a:t>D</a:t>
            </a:r>
            <a:r>
              <a:rPr lang="en-GB" sz="1800" b="1" dirty="0" smtClean="0">
                <a:solidFill>
                  <a:srgbClr val="000000"/>
                </a:solidFill>
                <a:latin typeface="Arial" charset="0"/>
              </a:rPr>
              <a:t> </a:t>
            </a:r>
            <a:r>
              <a:rPr lang="en-GB" sz="1800" b="1" dirty="0">
                <a:solidFill>
                  <a:srgbClr val="000000"/>
                </a:solidFill>
                <a:latin typeface="Arial" charset="0"/>
              </a:rPr>
              <a:t>= 1</a:t>
            </a:r>
          </a:p>
          <a:p>
            <a:pPr>
              <a:spcBef>
                <a:spcPts val="600"/>
              </a:spcBef>
            </a:pPr>
            <a:r>
              <a:rPr lang="en-GB" sz="1800" b="1" i="1" dirty="0" smtClean="0">
                <a:solidFill>
                  <a:srgbClr val="000000"/>
                </a:solidFill>
                <a:latin typeface="Arial" charset="0"/>
              </a:rPr>
              <a:t>Y</a:t>
            </a:r>
            <a:r>
              <a:rPr lang="en-GB" sz="1800" b="1" dirty="0" smtClean="0">
                <a:solidFill>
                  <a:srgbClr val="000000"/>
                </a:solidFill>
                <a:latin typeface="Arial" charset="0"/>
              </a:rPr>
              <a:t> </a:t>
            </a:r>
            <a:r>
              <a:rPr lang="en-GB" sz="1800" b="1" dirty="0">
                <a:solidFill>
                  <a:srgbClr val="000000"/>
                </a:solidFill>
                <a:latin typeface="Arial" charset="0"/>
              </a:rPr>
              <a:t>= (</a:t>
            </a:r>
            <a:r>
              <a:rPr lang="en-GB" sz="1800" b="1" i="1" dirty="0">
                <a:solidFill>
                  <a:srgbClr val="000000"/>
                </a:solidFill>
                <a:latin typeface="Symbol" pitchFamily="18" charset="2"/>
              </a:rPr>
              <a:t>b</a:t>
            </a:r>
            <a:r>
              <a:rPr lang="en-GB" sz="1800" b="1" baseline="-25000" dirty="0">
                <a:solidFill>
                  <a:srgbClr val="000000"/>
                </a:solidFill>
                <a:latin typeface="Arial" charset="0"/>
              </a:rPr>
              <a:t>1</a:t>
            </a:r>
            <a:r>
              <a:rPr lang="en-GB" sz="1800" b="1" dirty="0">
                <a:solidFill>
                  <a:srgbClr val="000000"/>
                </a:solidFill>
                <a:latin typeface="Arial" charset="0"/>
              </a:rPr>
              <a:t>+</a:t>
            </a:r>
            <a:r>
              <a:rPr lang="en-GB" sz="1800" b="1" i="1" dirty="0">
                <a:solidFill>
                  <a:srgbClr val="000000"/>
                </a:solidFill>
                <a:latin typeface="Symbol" pitchFamily="18" charset="2"/>
              </a:rPr>
              <a:t>d</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2</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2</a:t>
            </a:r>
            <a:r>
              <a:rPr lang="en-GB" sz="1800" b="1" dirty="0">
                <a:solidFill>
                  <a:srgbClr val="000000"/>
                </a:solidFill>
                <a:latin typeface="Arial" charset="0"/>
              </a:rPr>
              <a:t> + (</a:t>
            </a:r>
            <a:r>
              <a:rPr lang="en-GB" sz="1800" b="1" i="1" dirty="0">
                <a:solidFill>
                  <a:srgbClr val="000000"/>
                </a:solidFill>
                <a:latin typeface="Symbol" pitchFamily="18" charset="2"/>
              </a:rPr>
              <a:t>b</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Symbol" pitchFamily="18" charset="2"/>
              </a:rPr>
              <a:t>l</a:t>
            </a:r>
            <a:r>
              <a:rPr lang="en-GB" sz="1800" b="1" baseline="-25000" dirty="0">
                <a:solidFill>
                  <a:srgbClr val="000000"/>
                </a:solidFill>
                <a:latin typeface="Arial" charset="0"/>
              </a:rPr>
              <a:t>3</a:t>
            </a:r>
            <a:r>
              <a:rPr lang="en-GB" sz="1800" b="1" dirty="0">
                <a:solidFill>
                  <a:srgbClr val="000000"/>
                </a:solidFill>
                <a:latin typeface="Arial" charset="0"/>
              </a:rPr>
              <a:t>)</a:t>
            </a:r>
            <a:r>
              <a:rPr lang="en-GB" sz="1800" b="1" i="1" dirty="0">
                <a:solidFill>
                  <a:srgbClr val="000000"/>
                </a:solidFill>
                <a:latin typeface="Arial" charset="0"/>
              </a:rPr>
              <a:t>X</a:t>
            </a:r>
            <a:r>
              <a:rPr lang="en-GB" sz="1800" b="1" baseline="-25000" dirty="0">
                <a:solidFill>
                  <a:srgbClr val="000000"/>
                </a:solidFill>
                <a:latin typeface="Arial" charset="0"/>
              </a:rPr>
              <a:t>3</a:t>
            </a:r>
            <a:r>
              <a:rPr lang="en-GB" sz="1800" b="1" dirty="0">
                <a:solidFill>
                  <a:srgbClr val="000000"/>
                </a:solidFill>
                <a:latin typeface="Arial" charset="0"/>
              </a:rPr>
              <a:t> + … + (</a:t>
            </a:r>
            <a:r>
              <a:rPr lang="en-GB" sz="1800" b="1" i="1" dirty="0" err="1">
                <a:solidFill>
                  <a:srgbClr val="000000"/>
                </a:solidFill>
                <a:latin typeface="Symbol" pitchFamily="18" charset="2"/>
              </a:rPr>
              <a:t>b</a:t>
            </a:r>
            <a:r>
              <a:rPr lang="en-GB" sz="1800" b="1" i="1" baseline="-25000" dirty="0" err="1">
                <a:solidFill>
                  <a:srgbClr val="000000"/>
                </a:solidFill>
                <a:latin typeface="Arial" charset="0"/>
              </a:rPr>
              <a:t>K</a:t>
            </a:r>
            <a:r>
              <a:rPr lang="en-GB" sz="1800" b="1" dirty="0" err="1">
                <a:solidFill>
                  <a:srgbClr val="000000"/>
                </a:solidFill>
                <a:latin typeface="Arial" charset="0"/>
              </a:rPr>
              <a:t>+</a:t>
            </a:r>
            <a:r>
              <a:rPr lang="en-GB" sz="1800" b="1" i="1" dirty="0" err="1">
                <a:solidFill>
                  <a:srgbClr val="000000"/>
                </a:solidFill>
                <a:latin typeface="Symbol" pitchFamily="18" charset="2"/>
              </a:rPr>
              <a:t>l</a:t>
            </a:r>
            <a:r>
              <a:rPr lang="en-GB" sz="1800" b="1" i="1" baseline="-25000" dirty="0" err="1">
                <a:solidFill>
                  <a:srgbClr val="000000"/>
                </a:solidFill>
                <a:latin typeface="Arial" charset="0"/>
              </a:rPr>
              <a:t>K</a:t>
            </a:r>
            <a:r>
              <a:rPr lang="en-GB" sz="1800" b="1" dirty="0">
                <a:solidFill>
                  <a:srgbClr val="000000"/>
                </a:solidFill>
                <a:latin typeface="Arial" charset="0"/>
              </a:rPr>
              <a:t>)</a:t>
            </a:r>
            <a:r>
              <a:rPr lang="en-GB" sz="1800" b="1" i="1" dirty="0">
                <a:solidFill>
                  <a:srgbClr val="000000"/>
                </a:solidFill>
                <a:latin typeface="Arial" charset="0"/>
              </a:rPr>
              <a:t>X</a:t>
            </a:r>
            <a:r>
              <a:rPr lang="en-GB" sz="1800" b="1" i="1" baseline="-25000" dirty="0">
                <a:solidFill>
                  <a:srgbClr val="000000"/>
                </a:solidFill>
                <a:latin typeface="Arial" charset="0"/>
              </a:rPr>
              <a:t>K</a:t>
            </a:r>
            <a:r>
              <a:rPr lang="en-GB" sz="1800" b="1" dirty="0">
                <a:solidFill>
                  <a:srgbClr val="000000"/>
                </a:solidFill>
                <a:latin typeface="Arial" charset="0"/>
              </a:rPr>
              <a:t> + </a:t>
            </a:r>
            <a:r>
              <a:rPr lang="en-GB" sz="1800" b="1" i="1" dirty="0">
                <a:solidFill>
                  <a:srgbClr val="000000"/>
                </a:solidFill>
                <a:latin typeface="Arial" charset="0"/>
              </a:rPr>
              <a:t>u</a:t>
            </a:r>
            <a:r>
              <a:rPr lang="en-GB" sz="1800" b="1" dirty="0">
                <a:solidFill>
                  <a:srgbClr val="000000"/>
                </a:solidFill>
                <a:latin typeface="Arial" charset="0"/>
              </a:rPr>
              <a:t> </a:t>
            </a:r>
            <a:endParaRPr lang="en-US" sz="1800" b="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20075" y="6553200"/>
            <a:ext cx="8477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4695"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1469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both approaches the starting point is a simple regression of annual recurrent expenditure on the number of students enrolled, using the entire sample.  We make a note of </a:t>
            </a:r>
            <a:r>
              <a:rPr lang="en-GB" sz="1500" b="1" i="1"/>
              <a:t>RSS</a:t>
            </a:r>
            <a:r>
              <a:rPr lang="en-GB" sz="1500" b="1"/>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3"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10"/>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8" name="Rectangle 10"/>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Text Box 3"/>
          <p:cNvSpPr txBox="1">
            <a:spLocks noChangeArrowheads="1"/>
          </p:cNvSpPr>
          <p:nvPr/>
        </p:nvSpPr>
        <p:spPr bwMode="auto">
          <a:xfrm>
            <a:off x="301625" y="597600"/>
            <a:ext cx="8532813" cy="3373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339.0432   49.55144      6.842   0.000       240.2642    437.8222</a:t>
            </a:r>
          </a:p>
          <a:p>
            <a:r>
              <a:rPr lang="en-US" sz="1400" b="1" dirty="0">
                <a:solidFill>
                  <a:srgbClr val="000000"/>
                </a:solidFill>
                <a:latin typeface="Courier New" pitchFamily="49" charset="0"/>
              </a:rPr>
              <a:t>   _cons |    23953.3   27167.96      0.882   0.381      -30205.04    78111.65</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5724"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11572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line is shown graphically.</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5" name="TextBox 1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674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1167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now make a distinction between occupational schools and regular schools.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1" name="Rectangle 10"/>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2"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val 1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6" name="TextBox 1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7" name="TextBox 16"/>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8" name="TextBox 17"/>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8793"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118794"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With the dummy variable approach, we take one type of school as the reference category.  We will choose regular schools for this category, but it makes no difference to the test.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3" name="Rectangle 5"/>
          <p:cNvSpPr>
            <a:spLocks noChangeArrowheads="1"/>
          </p:cNvSpPr>
          <p:nvPr/>
        </p:nvSpPr>
        <p:spPr bwMode="auto">
          <a:xfrm>
            <a:off x="0" y="548374"/>
            <a:ext cx="9144000" cy="382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5" name="Rectangle 1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5" name="Rectangle 11"/>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6"/>
          <p:cNvSpPr txBox="1">
            <a:spLocks noChangeArrowheads="1"/>
          </p:cNvSpPr>
          <p:nvPr/>
        </p:nvSpPr>
        <p:spPr bwMode="auto">
          <a:xfrm>
            <a:off x="301625" y="597600"/>
            <a:ext cx="8532813" cy="3821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548374"/>
            <a:ext cx="9144000" cy="382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511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17511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add an intercept dummy and a slope dummy to allow the overhead and marginal costs of the occupational schools to be different.  Again we make a note of </a:t>
            </a:r>
            <a:r>
              <a:rPr lang="en-GB" sz="1500" b="1" i="1"/>
              <a:t>RSS</a:t>
            </a:r>
            <a:r>
              <a:rPr lang="en-GB" sz="1500" b="1"/>
              <a:t>, which is smaller than before.</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11"/>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 AND DUMMY VARIABLE GROUP TEST</a:t>
            </a:r>
            <a:endParaRPr lang="en-GB" sz="1600" dirty="0">
              <a:latin typeface="Times New Roman" pitchFamily="18" charset="0"/>
            </a:endParaRPr>
          </a:p>
        </p:txBody>
      </p:sp>
      <p:sp>
        <p:nvSpPr>
          <p:cNvPr id="14" name="Rectangle 1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 name="Rectangle 11"/>
          <p:cNvSpPr>
            <a:spLocks noChangeArrowheads="1"/>
          </p:cNvSpPr>
          <p:nvPr/>
        </p:nvSpPr>
        <p:spPr bwMode="auto">
          <a:xfrm>
            <a:off x="365125" y="1695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 name="Text Box 6"/>
          <p:cNvSpPr txBox="1">
            <a:spLocks noChangeArrowheads="1"/>
          </p:cNvSpPr>
          <p:nvPr/>
        </p:nvSpPr>
        <p:spPr bwMode="auto">
          <a:xfrm>
            <a:off x="301625" y="597600"/>
            <a:ext cx="8532813" cy="3821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1BB7FA6-A3FF-4D75-871A-37F58950777D}"/>
</file>

<file path=customXml/itemProps2.xml><?xml version="1.0" encoding="utf-8"?>
<ds:datastoreItem xmlns:ds="http://schemas.openxmlformats.org/officeDocument/2006/customXml" ds:itemID="{9D23EA12-02F0-422C-9CD4-840C62F7B8E5}"/>
</file>

<file path=customXml/itemProps3.xml><?xml version="1.0" encoding="utf-8"?>
<ds:datastoreItem xmlns:ds="http://schemas.openxmlformats.org/officeDocument/2006/customXml" ds:itemID="{07EDD5BA-CF7B-4BC9-8946-1F2A7F2A80AF}"/>
</file>

<file path=docProps/app.xml><?xml version="1.0" encoding="utf-8"?>
<Properties xmlns="http://schemas.openxmlformats.org/officeDocument/2006/extended-properties" xmlns:vt="http://schemas.openxmlformats.org/officeDocument/2006/docPropsVTypes">
  <TotalTime>3873</TotalTime>
  <Words>2826</Words>
  <Application>Microsoft Office PowerPoint</Application>
  <PresentationFormat>On-screen Show (4:3)</PresentationFormat>
  <Paragraphs>497</Paragraphs>
  <Slides>42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42</vt:i4>
      </vt:variant>
    </vt:vector>
  </HeadingPairs>
  <TitlesOfParts>
    <vt:vector size="4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87</cp:revision>
  <dcterms:created xsi:type="dcterms:W3CDTF">1998-05-09T13:24:56Z</dcterms:created>
  <dcterms:modified xsi:type="dcterms:W3CDTF">2016-05-20T13:23:44Z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