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9.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8.xml" ContentType="application/vnd.openxmlformats-officedocument.presentationml.slide+xml"/>
  <Override PartName="/ppt/slides/slide11.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409" r:id="rId2"/>
    <p:sldId id="344" r:id="rId3"/>
    <p:sldId id="391" r:id="rId4"/>
    <p:sldId id="392" r:id="rId5"/>
    <p:sldId id="393" r:id="rId6"/>
    <p:sldId id="394" r:id="rId7"/>
    <p:sldId id="378" r:id="rId8"/>
    <p:sldId id="382" r:id="rId9"/>
    <p:sldId id="381" r:id="rId10"/>
    <p:sldId id="407" r:id="rId11"/>
    <p:sldId id="354" r:id="rId12"/>
    <p:sldId id="379" r:id="rId13"/>
    <p:sldId id="356" r:id="rId14"/>
    <p:sldId id="380" r:id="rId15"/>
    <p:sldId id="384" r:id="rId16"/>
    <p:sldId id="408" r:id="rId17"/>
    <p:sldId id="311" r:id="rId18"/>
    <p:sldId id="359" r:id="rId19"/>
    <p:sldId id="396" r:id="rId20"/>
    <p:sldId id="397" r:id="rId21"/>
    <p:sldId id="350" r:id="rId22"/>
    <p:sldId id="385" r:id="rId23"/>
    <p:sldId id="398" r:id="rId24"/>
    <p:sldId id="386" r:id="rId25"/>
    <p:sldId id="400" r:id="rId26"/>
    <p:sldId id="401" r:id="rId27"/>
    <p:sldId id="402" r:id="rId28"/>
    <p:sldId id="403" r:id="rId29"/>
    <p:sldId id="405" r:id="rId30"/>
    <p:sldId id="404" r:id="rId31"/>
    <p:sldId id="406" r:id="rId32"/>
    <p:sldId id="284" r:id="rId33"/>
  </p:sldIdLst>
  <p:sldSz cx="9144000" cy="6858000" type="screen4x3"/>
  <p:notesSz cx="6858000" cy="9144000"/>
  <p:defaultTextStyle>
    <a:defPPr>
      <a:defRPr lang="en-US"/>
    </a:defPPr>
    <a:lvl1pPr algn="ctr" rtl="0" eaLnBrk="0" fontAlgn="base" hangingPunct="0">
      <a:spcBef>
        <a:spcPct val="0"/>
      </a:spcBef>
      <a:spcAft>
        <a:spcPct val="0"/>
      </a:spcAft>
      <a:defRPr sz="1400" kern="1200">
        <a:solidFill>
          <a:schemeClr val="tx1"/>
        </a:solidFill>
        <a:latin typeface="Arial" charset="0"/>
        <a:ea typeface="+mn-ea"/>
        <a:cs typeface="+mn-cs"/>
      </a:defRPr>
    </a:lvl1pPr>
    <a:lvl2pPr marL="457200" algn="ctr" rtl="0" eaLnBrk="0" fontAlgn="base" hangingPunct="0">
      <a:spcBef>
        <a:spcPct val="0"/>
      </a:spcBef>
      <a:spcAft>
        <a:spcPct val="0"/>
      </a:spcAft>
      <a:defRPr sz="1400" kern="1200">
        <a:solidFill>
          <a:schemeClr val="tx1"/>
        </a:solidFill>
        <a:latin typeface="Arial" charset="0"/>
        <a:ea typeface="+mn-ea"/>
        <a:cs typeface="+mn-cs"/>
      </a:defRPr>
    </a:lvl2pPr>
    <a:lvl3pPr marL="914400" algn="ctr" rtl="0" eaLnBrk="0" fontAlgn="base" hangingPunct="0">
      <a:spcBef>
        <a:spcPct val="0"/>
      </a:spcBef>
      <a:spcAft>
        <a:spcPct val="0"/>
      </a:spcAft>
      <a:defRPr sz="1400" kern="1200">
        <a:solidFill>
          <a:schemeClr val="tx1"/>
        </a:solidFill>
        <a:latin typeface="Arial" charset="0"/>
        <a:ea typeface="+mn-ea"/>
        <a:cs typeface="+mn-cs"/>
      </a:defRPr>
    </a:lvl3pPr>
    <a:lvl4pPr marL="1371600" algn="ctr" rtl="0" eaLnBrk="0" fontAlgn="base" hangingPunct="0">
      <a:spcBef>
        <a:spcPct val="0"/>
      </a:spcBef>
      <a:spcAft>
        <a:spcPct val="0"/>
      </a:spcAft>
      <a:defRPr sz="1400" kern="1200">
        <a:solidFill>
          <a:schemeClr val="tx1"/>
        </a:solidFill>
        <a:latin typeface="Arial" charset="0"/>
        <a:ea typeface="+mn-ea"/>
        <a:cs typeface="+mn-cs"/>
      </a:defRPr>
    </a:lvl4pPr>
    <a:lvl5pPr marL="1828800" algn="ctr"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4D99"/>
    <a:srgbClr val="FBFCFF"/>
    <a:srgbClr val="3366FF"/>
    <a:srgbClr val="FFFF00"/>
    <a:srgbClr val="00FF00"/>
    <a:srgbClr val="FF0000"/>
    <a:srgbClr val="000000"/>
    <a:srgbClr val="66FFFF"/>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739" autoAdjust="0"/>
  </p:normalViewPr>
  <p:slideViewPr>
    <p:cSldViewPr snapToGrid="0" showGuides="1">
      <p:cViewPr>
        <p:scale>
          <a:sx n="100" d="100"/>
          <a:sy n="100" d="100"/>
        </p:scale>
        <p:origin x="-1944" y="-432"/>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image" Target="../media/image5.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88A77DD-CEFF-4C6C-88C1-ABAF19451708}" type="slidenum">
              <a:rPr lang="en-US"/>
              <a:pPr/>
              <a:t>‹#›</a:t>
            </a:fld>
            <a:endParaRPr lang="en-US"/>
          </a:p>
        </p:txBody>
      </p:sp>
    </p:spTree>
    <p:extLst>
      <p:ext uri="{BB962C8B-B14F-4D97-AF65-F5344CB8AC3E}">
        <p14:creationId xmlns:p14="http://schemas.microsoft.com/office/powerpoint/2010/main" val="37124243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1CAEF45-66AD-42B9-8B87-EB3B77BEA638}" type="slidenum">
              <a:rPr lang="en-US"/>
              <a:pPr/>
              <a:t>‹#›</a:t>
            </a:fld>
            <a:endParaRPr lang="en-US"/>
          </a:p>
        </p:txBody>
      </p:sp>
    </p:spTree>
    <p:extLst>
      <p:ext uri="{BB962C8B-B14F-4D97-AF65-F5344CB8AC3E}">
        <p14:creationId xmlns:p14="http://schemas.microsoft.com/office/powerpoint/2010/main" val="842742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10472E0-B608-4029-BCF7-65FA56894BE8}" type="slidenum">
              <a:rPr lang="en-US"/>
              <a:pPr/>
              <a:t>‹#›</a:t>
            </a:fld>
            <a:endParaRPr lang="en-US"/>
          </a:p>
        </p:txBody>
      </p:sp>
    </p:spTree>
    <p:extLst>
      <p:ext uri="{BB962C8B-B14F-4D97-AF65-F5344CB8AC3E}">
        <p14:creationId xmlns:p14="http://schemas.microsoft.com/office/powerpoint/2010/main" val="21458549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47B643E-52B1-4493-AE0C-99B839E6BF32}" type="slidenum">
              <a:rPr lang="en-US"/>
              <a:pPr/>
              <a:t>‹#›</a:t>
            </a:fld>
            <a:endParaRPr lang="en-US"/>
          </a:p>
        </p:txBody>
      </p:sp>
    </p:spTree>
    <p:extLst>
      <p:ext uri="{BB962C8B-B14F-4D97-AF65-F5344CB8AC3E}">
        <p14:creationId xmlns:p14="http://schemas.microsoft.com/office/powerpoint/2010/main" val="8551239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5731494D-5DAD-45B2-AD9B-CD8654D28221}" type="slidenum">
              <a:rPr lang="en-US"/>
              <a:pPr/>
              <a:t>‹#›</a:t>
            </a:fld>
            <a:endParaRPr lang="en-US"/>
          </a:p>
        </p:txBody>
      </p:sp>
    </p:spTree>
    <p:extLst>
      <p:ext uri="{BB962C8B-B14F-4D97-AF65-F5344CB8AC3E}">
        <p14:creationId xmlns:p14="http://schemas.microsoft.com/office/powerpoint/2010/main" val="36266187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C03A97D-5ABB-495E-902D-7A05A37A395D}" type="slidenum">
              <a:rPr lang="en-US"/>
              <a:pPr/>
              <a:t>‹#›</a:t>
            </a:fld>
            <a:endParaRPr lang="en-US"/>
          </a:p>
        </p:txBody>
      </p:sp>
    </p:spTree>
    <p:extLst>
      <p:ext uri="{BB962C8B-B14F-4D97-AF65-F5344CB8AC3E}">
        <p14:creationId xmlns:p14="http://schemas.microsoft.com/office/powerpoint/2010/main" val="426625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09A56980-806C-4CB7-B1B8-B6831D625DF6}" type="slidenum">
              <a:rPr lang="en-US"/>
              <a:pPr/>
              <a:t>‹#›</a:t>
            </a:fld>
            <a:endParaRPr lang="en-US"/>
          </a:p>
        </p:txBody>
      </p:sp>
    </p:spTree>
    <p:extLst>
      <p:ext uri="{BB962C8B-B14F-4D97-AF65-F5344CB8AC3E}">
        <p14:creationId xmlns:p14="http://schemas.microsoft.com/office/powerpoint/2010/main" val="364446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8C7B5727-8FAE-418E-BC36-485CF140E1DF}" type="slidenum">
              <a:rPr lang="en-US"/>
              <a:pPr/>
              <a:t>‹#›</a:t>
            </a:fld>
            <a:endParaRPr lang="en-US"/>
          </a:p>
        </p:txBody>
      </p:sp>
    </p:spTree>
    <p:extLst>
      <p:ext uri="{BB962C8B-B14F-4D97-AF65-F5344CB8AC3E}">
        <p14:creationId xmlns:p14="http://schemas.microsoft.com/office/powerpoint/2010/main" val="19528928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0045E32A-A3B0-4E06-9DA3-410C352862BC}" type="slidenum">
              <a:rPr lang="en-US"/>
              <a:pPr/>
              <a:t>‹#›</a:t>
            </a:fld>
            <a:endParaRPr lang="en-US"/>
          </a:p>
        </p:txBody>
      </p:sp>
    </p:spTree>
    <p:extLst>
      <p:ext uri="{BB962C8B-B14F-4D97-AF65-F5344CB8AC3E}">
        <p14:creationId xmlns:p14="http://schemas.microsoft.com/office/powerpoint/2010/main" val="24235508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0DDD2992-BA2E-4F35-BA57-9062F662F0BD}" type="slidenum">
              <a:rPr lang="en-US"/>
              <a:pPr/>
              <a:t>‹#›</a:t>
            </a:fld>
            <a:endParaRPr lang="en-US"/>
          </a:p>
        </p:txBody>
      </p:sp>
    </p:spTree>
    <p:extLst>
      <p:ext uri="{BB962C8B-B14F-4D97-AF65-F5344CB8AC3E}">
        <p14:creationId xmlns:p14="http://schemas.microsoft.com/office/powerpoint/2010/main" val="3118293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67D2426-B3ED-42BE-9954-166D8EF2D2F9}" type="slidenum">
              <a:rPr lang="en-US"/>
              <a:pPr/>
              <a:t>‹#›</a:t>
            </a:fld>
            <a:endParaRPr lang="en-US"/>
          </a:p>
        </p:txBody>
      </p:sp>
    </p:spTree>
    <p:extLst>
      <p:ext uri="{BB962C8B-B14F-4D97-AF65-F5344CB8AC3E}">
        <p14:creationId xmlns:p14="http://schemas.microsoft.com/office/powerpoint/2010/main" val="27886892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95693B37-FE8E-4F30-B0DB-F5BE9E7299D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4.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4.wmf"/></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4.wmf"/></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4.wmf"/><Relationship Id="rId5" Type="http://schemas.openxmlformats.org/officeDocument/2006/relationships/oleObject" Target="../embeddings/oleObject6.bin"/><Relationship Id="rId4" Type="http://schemas.openxmlformats.org/officeDocument/2006/relationships/image" Target="../media/image5.w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5.wmf"/><Relationship Id="rId5" Type="http://schemas.openxmlformats.org/officeDocument/2006/relationships/oleObject" Target="../embeddings/oleObject8.bin"/><Relationship Id="rId4" Type="http://schemas.openxmlformats.org/officeDocument/2006/relationships/image" Target="../media/image4.wmf"/></Relationships>
</file>

<file path=ppt/slides/_rels/slide32.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5: </a:t>
            </a:r>
            <a:r>
              <a:rPr lang="en-GB" dirty="0">
                <a:solidFill>
                  <a:schemeClr val="bg1"/>
                </a:solidFill>
                <a:latin typeface="Arial" pitchFamily="34" charset="0"/>
                <a:cs typeface="Arial" pitchFamily="34" charset="0"/>
              </a:rPr>
              <a:t>Dummy Variables</a:t>
            </a: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3673578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9507" name="Text Box 3"/>
          <p:cNvSpPr txBox="1">
            <a:spLocks noChangeArrowheads="1"/>
          </p:cNvSpPr>
          <p:nvPr/>
        </p:nvSpPr>
        <p:spPr bwMode="auto">
          <a:xfrm>
            <a:off x="301625" y="5834063"/>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t>The model now allows the marginal cost per student to be an amount </a:t>
            </a:r>
            <a:r>
              <a:rPr lang="en-GB" sz="1500" b="1" i="1" dirty="0">
                <a:latin typeface="Symbol" pitchFamily="18" charset="2"/>
              </a:rPr>
              <a:t>l</a:t>
            </a:r>
            <a:r>
              <a:rPr lang="en-GB" sz="1500" b="1" dirty="0"/>
              <a:t> greater than that in regular schools, as well as allowing the overhead costs to be different.</a:t>
            </a:r>
          </a:p>
        </p:txBody>
      </p:sp>
      <p:sp>
        <p:nvSpPr>
          <p:cNvPr id="14950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9</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15" name="Rectangle 5"/>
          <p:cNvSpPr>
            <a:spLocks noChangeArrowheads="1"/>
          </p:cNvSpPr>
          <p:nvPr/>
        </p:nvSpPr>
        <p:spPr bwMode="auto">
          <a:xfrm>
            <a:off x="805350" y="672199"/>
            <a:ext cx="7531200" cy="36807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6" name="Rectangle 15"/>
          <p:cNvSpPr/>
          <p:nvPr/>
        </p:nvSpPr>
        <p:spPr>
          <a:xfrm>
            <a:off x="847950" y="717300"/>
            <a:ext cx="7444800" cy="79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Line 6"/>
          <p:cNvSpPr>
            <a:spLocks noChangeShapeType="1"/>
          </p:cNvSpPr>
          <p:nvPr/>
        </p:nvSpPr>
        <p:spPr bwMode="auto">
          <a:xfrm>
            <a:off x="828000" y="1501257"/>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Text Box 2"/>
          <p:cNvSpPr txBox="1">
            <a:spLocks noChangeArrowheads="1"/>
          </p:cNvSpPr>
          <p:nvPr/>
        </p:nvSpPr>
        <p:spPr bwMode="auto">
          <a:xfrm>
            <a:off x="1568450" y="1941514"/>
            <a:ext cx="2270125"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lgn="l">
              <a:spcBef>
                <a:spcPct val="50000"/>
              </a:spcBef>
            </a:pPr>
            <a:r>
              <a:rPr lang="en-US" sz="1800" b="1" dirty="0" smtClean="0">
                <a:solidFill>
                  <a:srgbClr val="000000"/>
                </a:solidFill>
                <a:latin typeface="Arial" charset="0"/>
              </a:rPr>
              <a:t>Regular school</a:t>
            </a:r>
            <a:endParaRPr lang="en-US" sz="1800" b="1" dirty="0">
              <a:solidFill>
                <a:srgbClr val="000000"/>
              </a:solidFill>
              <a:latin typeface="Arial" charset="0"/>
            </a:endParaRPr>
          </a:p>
          <a:p>
            <a:pPr algn="l"/>
            <a:r>
              <a:rPr lang="en-US" sz="1600" b="1" dirty="0" smtClean="0">
                <a:solidFill>
                  <a:srgbClr val="000000"/>
                </a:solidFill>
                <a:latin typeface="Arial" charset="0"/>
              </a:rPr>
              <a:t>(</a:t>
            </a:r>
            <a:r>
              <a:rPr lang="en-US" sz="1600" b="1" i="1" dirty="0">
                <a:solidFill>
                  <a:srgbClr val="000000"/>
                </a:solidFill>
                <a:latin typeface="Arial" charset="0"/>
              </a:rPr>
              <a:t>OCC</a:t>
            </a:r>
            <a:r>
              <a:rPr lang="en-US" sz="1600" b="1" dirty="0">
                <a:solidFill>
                  <a:srgbClr val="000000"/>
                </a:solidFill>
                <a:latin typeface="Arial" charset="0"/>
              </a:rPr>
              <a:t> </a:t>
            </a:r>
            <a:r>
              <a:rPr lang="en-US" sz="1600" b="1" dirty="0" smtClean="0">
                <a:solidFill>
                  <a:srgbClr val="000000"/>
                </a:solidFill>
                <a:latin typeface="Arial" charset="0"/>
              </a:rPr>
              <a:t>= </a:t>
            </a:r>
            <a:r>
              <a:rPr lang="en-US" sz="1600" b="1" i="1" dirty="0" smtClean="0">
                <a:solidFill>
                  <a:srgbClr val="000000"/>
                </a:solidFill>
                <a:latin typeface="Arial" charset="0"/>
              </a:rPr>
              <a:t>NOCC</a:t>
            </a:r>
            <a:r>
              <a:rPr lang="en-US" sz="1600" b="1" dirty="0" smtClean="0">
                <a:solidFill>
                  <a:srgbClr val="000000"/>
                </a:solidFill>
                <a:latin typeface="Arial" charset="0"/>
              </a:rPr>
              <a:t> = </a:t>
            </a:r>
            <a:r>
              <a:rPr lang="en-US" sz="1600" b="1" dirty="0">
                <a:solidFill>
                  <a:srgbClr val="000000"/>
                </a:solidFill>
                <a:latin typeface="Arial" charset="0"/>
              </a:rPr>
              <a:t>0</a:t>
            </a:r>
            <a:r>
              <a:rPr lang="en-US" sz="1600" b="1" dirty="0" smtClean="0">
                <a:solidFill>
                  <a:srgbClr val="000000"/>
                </a:solidFill>
                <a:latin typeface="Arial" charset="0"/>
              </a:rPr>
              <a:t>)</a:t>
            </a:r>
            <a:endParaRPr lang="en-US" sz="1600" b="1" dirty="0">
              <a:solidFill>
                <a:srgbClr val="66FFFF"/>
              </a:solidFill>
              <a:latin typeface="Arial" charset="0"/>
            </a:endParaRPr>
          </a:p>
        </p:txBody>
      </p:sp>
      <p:sp>
        <p:nvSpPr>
          <p:cNvPr id="19" name="Text Box 9"/>
          <p:cNvSpPr txBox="1">
            <a:spLocks noChangeArrowheads="1"/>
          </p:cNvSpPr>
          <p:nvPr/>
        </p:nvSpPr>
        <p:spPr bwMode="auto">
          <a:xfrm>
            <a:off x="2438400" y="919163"/>
            <a:ext cx="434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smtClean="0">
                <a:solidFill>
                  <a:srgbClr val="000000"/>
                </a:solidFill>
                <a:latin typeface="Symbol" pitchFamily="18" charset="2"/>
                <a:cs typeface="Arial" charset="0"/>
              </a:rPr>
              <a:t>b</a:t>
            </a:r>
            <a:r>
              <a:rPr lang="en-US" sz="1800" b="1" baseline="-25000" dirty="0" smtClean="0">
                <a:solidFill>
                  <a:srgbClr val="000000"/>
                </a:solidFill>
                <a:cs typeface="Arial" charset="0"/>
              </a:rPr>
              <a:t>1</a:t>
            </a:r>
            <a:r>
              <a:rPr lang="en-US" sz="1800" b="1" dirty="0" smtClean="0">
                <a:solidFill>
                  <a:srgbClr val="000000"/>
                </a:solidFill>
              </a:rPr>
              <a:t> </a:t>
            </a:r>
            <a:r>
              <a:rPr lang="en-US" sz="1800" b="1" dirty="0">
                <a:solidFill>
                  <a:srgbClr val="000000"/>
                </a:solidFill>
              </a:rPr>
              <a:t>+ </a:t>
            </a:r>
            <a:r>
              <a:rPr lang="en-US" sz="1800" b="1" i="1" dirty="0" err="1">
                <a:solidFill>
                  <a:srgbClr val="000000"/>
                </a:solidFill>
                <a:latin typeface="Symbol" pitchFamily="18" charset="2"/>
              </a:rPr>
              <a:t>d</a:t>
            </a:r>
            <a:r>
              <a:rPr lang="en-US" sz="1800" b="1" i="1" dirty="0" err="1" smtClean="0">
                <a:solidFill>
                  <a:srgbClr val="000000"/>
                </a:solidFill>
              </a:rPr>
              <a:t>OCC</a:t>
            </a:r>
            <a:r>
              <a:rPr lang="en-US" sz="1800" b="1" dirty="0" smtClean="0">
                <a:solidFill>
                  <a:srgbClr val="000000"/>
                </a:solidFill>
              </a:rPr>
              <a:t> </a:t>
            </a:r>
            <a:r>
              <a:rPr lang="en-US" sz="1800" b="1" dirty="0">
                <a:solidFill>
                  <a:srgbClr val="000000"/>
                </a:solidFill>
              </a:rPr>
              <a:t>+ </a:t>
            </a:r>
            <a:r>
              <a:rPr lang="en-US" sz="1800" b="1" i="1" dirty="0" smtClean="0">
                <a:solidFill>
                  <a:srgbClr val="000000"/>
                </a:solidFill>
                <a:latin typeface="Symbol" pitchFamily="18" charset="2"/>
                <a:cs typeface="Arial" charset="0"/>
              </a:rPr>
              <a:t>b</a:t>
            </a:r>
            <a:r>
              <a:rPr lang="en-US" sz="1800" b="1" baseline="-25000" dirty="0" smtClean="0">
                <a:solidFill>
                  <a:srgbClr val="000000"/>
                </a:solidFill>
                <a:cs typeface="Arial" charset="0"/>
              </a:rPr>
              <a:t>2</a:t>
            </a:r>
            <a:r>
              <a:rPr lang="en-US" sz="1800" b="1" i="1" dirty="0" smtClean="0">
                <a:solidFill>
                  <a:srgbClr val="000000"/>
                </a:solidFill>
              </a:rPr>
              <a:t>N</a:t>
            </a:r>
            <a:r>
              <a:rPr lang="en-US" sz="1800" b="1" dirty="0" smtClean="0">
                <a:solidFill>
                  <a:srgbClr val="000000"/>
                </a:solidFill>
              </a:rPr>
              <a:t> + </a:t>
            </a:r>
            <a:r>
              <a:rPr lang="en-US" sz="1800" b="1" i="1" dirty="0" err="1" smtClean="0">
                <a:solidFill>
                  <a:srgbClr val="000000"/>
                </a:solidFill>
                <a:latin typeface="Symbol" pitchFamily="18" charset="2"/>
              </a:rPr>
              <a:t>l</a:t>
            </a:r>
            <a:r>
              <a:rPr lang="en-US" sz="1800" b="1" i="1" dirty="0" err="1" smtClean="0">
                <a:solidFill>
                  <a:srgbClr val="000000"/>
                </a:solidFill>
              </a:rPr>
              <a:t>NOCC</a:t>
            </a:r>
            <a:r>
              <a:rPr lang="en-US" sz="1800" b="1" dirty="0" smtClean="0">
                <a:solidFill>
                  <a:srgbClr val="000000"/>
                </a:solidFill>
              </a:rPr>
              <a:t> + </a:t>
            </a:r>
            <a:r>
              <a:rPr lang="en-US" sz="1800" b="1" i="1" dirty="0" smtClean="0">
                <a:solidFill>
                  <a:srgbClr val="000000"/>
                </a:solidFill>
              </a:rPr>
              <a:t>u</a:t>
            </a:r>
            <a:endParaRPr lang="en-US" sz="1800" b="1" i="1" dirty="0">
              <a:solidFill>
                <a:srgbClr val="000000"/>
              </a:solidFill>
            </a:endParaRPr>
          </a:p>
        </p:txBody>
      </p:sp>
      <p:sp>
        <p:nvSpPr>
          <p:cNvPr id="26" name="Text Box 2"/>
          <p:cNvSpPr txBox="1">
            <a:spLocks noChangeArrowheads="1"/>
          </p:cNvSpPr>
          <p:nvPr/>
        </p:nvSpPr>
        <p:spPr bwMode="auto">
          <a:xfrm>
            <a:off x="1597025" y="3121200"/>
            <a:ext cx="2708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lgn="l">
              <a:spcBef>
                <a:spcPct val="50000"/>
              </a:spcBef>
            </a:pPr>
            <a:r>
              <a:rPr lang="en-US" sz="1800" b="1" dirty="0" smtClean="0">
                <a:solidFill>
                  <a:srgbClr val="000000"/>
                </a:solidFill>
                <a:latin typeface="Arial" charset="0"/>
              </a:rPr>
              <a:t>Occupational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pPr algn="l"/>
            <a:r>
              <a:rPr lang="en-US" sz="1600" b="1" dirty="0" smtClean="0">
                <a:solidFill>
                  <a:srgbClr val="000000"/>
                </a:solidFill>
                <a:latin typeface="Arial" charset="0"/>
              </a:rPr>
              <a:t>(</a:t>
            </a:r>
            <a:r>
              <a:rPr lang="en-US" sz="1600" b="1" i="1" dirty="0">
                <a:solidFill>
                  <a:srgbClr val="000000"/>
                </a:solidFill>
                <a:latin typeface="Arial" charset="0"/>
              </a:rPr>
              <a:t>OCC</a:t>
            </a:r>
            <a:r>
              <a:rPr lang="en-US" sz="1600" b="1" dirty="0">
                <a:solidFill>
                  <a:srgbClr val="000000"/>
                </a:solidFill>
                <a:latin typeface="Arial" charset="0"/>
              </a:rPr>
              <a:t> = </a:t>
            </a:r>
            <a:r>
              <a:rPr lang="en-US" sz="1600" b="1" dirty="0" smtClean="0">
                <a:solidFill>
                  <a:srgbClr val="000000"/>
                </a:solidFill>
                <a:latin typeface="Arial" charset="0"/>
              </a:rPr>
              <a:t>1; </a:t>
            </a:r>
            <a:r>
              <a:rPr lang="en-US" sz="1600" b="1" i="1" dirty="0" smtClean="0">
                <a:solidFill>
                  <a:srgbClr val="000000"/>
                </a:solidFill>
                <a:latin typeface="Arial" charset="0"/>
              </a:rPr>
              <a:t>NOCC</a:t>
            </a:r>
            <a:r>
              <a:rPr lang="en-US" sz="1600" b="1" dirty="0" smtClean="0">
                <a:solidFill>
                  <a:srgbClr val="000000"/>
                </a:solidFill>
                <a:latin typeface="Arial" charset="0"/>
              </a:rPr>
              <a:t> = </a:t>
            </a:r>
            <a:r>
              <a:rPr lang="en-US" sz="1600" b="1" i="1" dirty="0" smtClean="0">
                <a:solidFill>
                  <a:srgbClr val="000000"/>
                </a:solidFill>
                <a:latin typeface="Arial" charset="0"/>
              </a:rPr>
              <a:t>N</a:t>
            </a:r>
            <a:r>
              <a:rPr lang="en-US" sz="1600" b="1" dirty="0" smtClean="0">
                <a:solidFill>
                  <a:srgbClr val="000000"/>
                </a:solidFill>
                <a:latin typeface="Arial" charset="0"/>
              </a:rPr>
              <a:t>)</a:t>
            </a:r>
            <a:endParaRPr lang="en-US" sz="1600" b="1" dirty="0">
              <a:solidFill>
                <a:srgbClr val="000000"/>
              </a:solidFill>
              <a:latin typeface="Arial" charset="0"/>
            </a:endParaRPr>
          </a:p>
        </p:txBody>
      </p:sp>
      <p:sp>
        <p:nvSpPr>
          <p:cNvPr id="22" name="Text Box 10"/>
          <p:cNvSpPr txBox="1">
            <a:spLocks noChangeArrowheads="1"/>
          </p:cNvSpPr>
          <p:nvPr/>
        </p:nvSpPr>
        <p:spPr bwMode="auto">
          <a:xfrm>
            <a:off x="4427538" y="1940400"/>
            <a:ext cx="2954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cs typeface="Arial" charset="0"/>
              </a:rPr>
              <a:t>b</a:t>
            </a:r>
            <a:r>
              <a:rPr lang="en-US" sz="1800" b="1" baseline="-25000" dirty="0">
                <a:solidFill>
                  <a:srgbClr val="000000"/>
                </a:solidFill>
                <a:cs typeface="Arial" charset="0"/>
              </a:rPr>
              <a:t>1</a:t>
            </a:r>
            <a:r>
              <a:rPr lang="en-US" sz="1800" b="1" dirty="0" smtClean="0">
                <a:solidFill>
                  <a:srgbClr val="000000"/>
                </a:solidFill>
              </a:rPr>
              <a:t> </a:t>
            </a:r>
            <a:r>
              <a:rPr lang="en-US" sz="1800" b="1" dirty="0">
                <a:solidFill>
                  <a:srgbClr val="000000"/>
                </a:solidFill>
              </a:rPr>
              <a:t>+ </a:t>
            </a:r>
            <a:r>
              <a:rPr lang="en-US" sz="1800" b="1" i="1" dirty="0" smtClean="0">
                <a:solidFill>
                  <a:srgbClr val="000000"/>
                </a:solidFill>
                <a:latin typeface="Symbol" pitchFamily="18" charset="2"/>
                <a:cs typeface="Arial" charset="0"/>
              </a:rPr>
              <a:t>b</a:t>
            </a:r>
            <a:r>
              <a:rPr lang="en-US" sz="1800" b="1" baseline="-25000" dirty="0" smtClean="0">
                <a:solidFill>
                  <a:srgbClr val="000000"/>
                </a:solidFill>
                <a:cs typeface="Arial" charset="0"/>
              </a:rPr>
              <a:t>2</a:t>
            </a:r>
            <a:r>
              <a:rPr lang="en-US" sz="1800" b="1" i="1" dirty="0" smtClean="0">
                <a:solidFill>
                  <a:srgbClr val="000000"/>
                </a:solidFill>
              </a:rPr>
              <a:t>N</a:t>
            </a:r>
            <a:r>
              <a:rPr lang="en-US" sz="1800" b="1" dirty="0" smtClean="0">
                <a:solidFill>
                  <a:srgbClr val="000000"/>
                </a:solidFill>
              </a:rPr>
              <a:t> + </a:t>
            </a:r>
            <a:r>
              <a:rPr lang="en-US" sz="1800" b="1" i="1" dirty="0" smtClean="0">
                <a:solidFill>
                  <a:srgbClr val="000000"/>
                </a:solidFill>
              </a:rPr>
              <a:t>u</a:t>
            </a:r>
            <a:endParaRPr lang="en-US" sz="1800" b="1" i="1" dirty="0">
              <a:solidFill>
                <a:srgbClr val="000000"/>
              </a:solidFill>
            </a:endParaRPr>
          </a:p>
        </p:txBody>
      </p:sp>
      <p:sp>
        <p:nvSpPr>
          <p:cNvPr id="23" name="Text Box 11"/>
          <p:cNvSpPr txBox="1">
            <a:spLocks noChangeArrowheads="1"/>
          </p:cNvSpPr>
          <p:nvPr/>
        </p:nvSpPr>
        <p:spPr bwMode="auto">
          <a:xfrm>
            <a:off x="4429125" y="3119438"/>
            <a:ext cx="40290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a:t>
            </a:r>
            <a:r>
              <a:rPr lang="en-US" sz="1800" b="1" i="1" dirty="0" smtClean="0">
                <a:solidFill>
                  <a:srgbClr val="000000"/>
                </a:solidFill>
                <a:latin typeface="Symbol" pitchFamily="18" charset="2"/>
                <a:cs typeface="Arial" charset="0"/>
              </a:rPr>
              <a:t>b</a:t>
            </a:r>
            <a:r>
              <a:rPr lang="en-US" sz="1800" b="1" baseline="-25000" dirty="0" smtClean="0">
                <a:solidFill>
                  <a:srgbClr val="000000"/>
                </a:solidFill>
                <a:cs typeface="Arial" charset="0"/>
              </a:rPr>
              <a:t>1</a:t>
            </a:r>
            <a:r>
              <a:rPr lang="en-US" sz="1800" b="1" dirty="0" smtClean="0">
                <a:solidFill>
                  <a:srgbClr val="000000"/>
                </a:solidFill>
                <a:cs typeface="Arial" charset="0"/>
              </a:rPr>
              <a:t> + </a:t>
            </a:r>
            <a:r>
              <a:rPr lang="en-US" sz="1800" b="1" i="1" dirty="0" smtClean="0">
                <a:solidFill>
                  <a:srgbClr val="000000"/>
                </a:solidFill>
                <a:latin typeface="Symbol" pitchFamily="18" charset="2"/>
                <a:cs typeface="Arial" charset="0"/>
              </a:rPr>
              <a:t>d</a:t>
            </a:r>
            <a:r>
              <a:rPr lang="en-US" sz="1800" b="1" dirty="0" smtClean="0">
                <a:solidFill>
                  <a:srgbClr val="000000"/>
                </a:solidFill>
                <a:cs typeface="Arial" charset="0"/>
              </a:rPr>
              <a:t>)</a:t>
            </a:r>
            <a:r>
              <a:rPr lang="en-US" sz="1800" b="1" dirty="0" smtClean="0">
                <a:solidFill>
                  <a:srgbClr val="000000"/>
                </a:solidFill>
              </a:rPr>
              <a:t> </a:t>
            </a:r>
            <a:r>
              <a:rPr lang="en-US" sz="1800" b="1" dirty="0">
                <a:solidFill>
                  <a:srgbClr val="000000"/>
                </a:solidFill>
              </a:rPr>
              <a:t>+ </a:t>
            </a:r>
            <a:r>
              <a:rPr lang="en-US" sz="1800" b="1" dirty="0" smtClean="0">
                <a:solidFill>
                  <a:srgbClr val="000000"/>
                </a:solidFill>
              </a:rPr>
              <a:t>(</a:t>
            </a:r>
            <a:r>
              <a:rPr lang="en-US" sz="1800" b="1" i="1" dirty="0" smtClean="0">
                <a:solidFill>
                  <a:srgbClr val="000000"/>
                </a:solidFill>
                <a:latin typeface="Symbol" pitchFamily="18" charset="2"/>
                <a:cs typeface="Arial" charset="0"/>
              </a:rPr>
              <a:t>b</a:t>
            </a:r>
            <a:r>
              <a:rPr lang="en-US" sz="1800" b="1" baseline="-25000" dirty="0" smtClean="0">
                <a:solidFill>
                  <a:srgbClr val="000000"/>
                </a:solidFill>
                <a:cs typeface="Arial" charset="0"/>
              </a:rPr>
              <a:t>2</a:t>
            </a:r>
            <a:r>
              <a:rPr lang="en-US" sz="1800" b="1" dirty="0" smtClean="0">
                <a:solidFill>
                  <a:srgbClr val="000000"/>
                </a:solidFill>
              </a:rPr>
              <a:t> </a:t>
            </a:r>
            <a:r>
              <a:rPr lang="en-US" sz="1800" b="1" dirty="0">
                <a:solidFill>
                  <a:srgbClr val="000000"/>
                </a:solidFill>
              </a:rPr>
              <a:t>+ </a:t>
            </a:r>
            <a:r>
              <a:rPr lang="en-US" sz="1800" b="1" i="1" dirty="0" smtClean="0">
                <a:solidFill>
                  <a:srgbClr val="000000"/>
                </a:solidFill>
                <a:latin typeface="Symbol" pitchFamily="18" charset="2"/>
              </a:rPr>
              <a:t>l</a:t>
            </a:r>
            <a:r>
              <a:rPr lang="en-US" sz="1800" b="1" dirty="0" smtClean="0">
                <a:solidFill>
                  <a:srgbClr val="000000"/>
                </a:solidFill>
              </a:rPr>
              <a:t>)</a:t>
            </a:r>
            <a:r>
              <a:rPr lang="en-US" sz="1800" b="1" i="1" dirty="0" smtClean="0">
                <a:solidFill>
                  <a:srgbClr val="000000"/>
                </a:solidFill>
              </a:rPr>
              <a:t>N</a:t>
            </a:r>
            <a:r>
              <a:rPr lang="en-US" sz="1800" b="1" dirty="0" smtClean="0">
                <a:solidFill>
                  <a:srgbClr val="000000"/>
                </a:solidFill>
              </a:rPr>
              <a:t> + </a:t>
            </a:r>
            <a:r>
              <a:rPr lang="en-US" sz="1800" b="1" i="1" dirty="0" smtClean="0">
                <a:solidFill>
                  <a:srgbClr val="000000"/>
                </a:solidFill>
              </a:rPr>
              <a:t>u</a:t>
            </a:r>
            <a:endParaRPr lang="en-US" sz="1800" b="1" i="1" dirty="0">
              <a:solidFill>
                <a:srgbClr val="000000"/>
              </a:solidFill>
            </a:endParaRPr>
          </a:p>
        </p:txBody>
      </p:sp>
    </p:spTree>
    <p:extLst>
      <p:ext uri="{BB962C8B-B14F-4D97-AF65-F5344CB8AC3E}">
        <p14:creationId xmlns:p14="http://schemas.microsoft.com/office/powerpoint/2010/main" val="36958526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942975" y="723900"/>
            <a:ext cx="7257600" cy="46005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6501" name="Line 5"/>
          <p:cNvSpPr>
            <a:spLocks noChangeShapeType="1"/>
          </p:cNvSpPr>
          <p:nvPr/>
        </p:nvSpPr>
        <p:spPr bwMode="auto">
          <a:xfrm>
            <a:off x="2136775" y="1049338"/>
            <a:ext cx="0" cy="36576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6502" name="Line 6"/>
          <p:cNvSpPr>
            <a:spLocks noChangeShapeType="1"/>
          </p:cNvSpPr>
          <p:nvPr/>
        </p:nvSpPr>
        <p:spPr bwMode="auto">
          <a:xfrm>
            <a:off x="2138363" y="4702175"/>
            <a:ext cx="5338762"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6503" name="Line 7"/>
          <p:cNvSpPr>
            <a:spLocks noChangeShapeType="1"/>
          </p:cNvSpPr>
          <p:nvPr/>
        </p:nvSpPr>
        <p:spPr bwMode="auto">
          <a:xfrm flipV="1">
            <a:off x="2138363" y="2403475"/>
            <a:ext cx="5181600" cy="138906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6508" name="Text Box 12"/>
          <p:cNvSpPr txBox="1">
            <a:spLocks noChangeArrowheads="1"/>
          </p:cNvSpPr>
          <p:nvPr/>
        </p:nvSpPr>
        <p:spPr bwMode="auto">
          <a:xfrm>
            <a:off x="7202488" y="478313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lgn="l">
              <a:spcBef>
                <a:spcPct val="50000"/>
              </a:spcBef>
            </a:pPr>
            <a:r>
              <a:rPr lang="en-US" sz="1800" b="1" i="1">
                <a:solidFill>
                  <a:srgbClr val="000000"/>
                </a:solidFill>
              </a:rPr>
              <a:t>N</a:t>
            </a:r>
            <a:endParaRPr lang="en-US" sz="2000" i="1">
              <a:solidFill>
                <a:schemeClr val="bg1"/>
              </a:solidFill>
              <a:latin typeface="Times New Roman" pitchFamily="18" charset="0"/>
            </a:endParaRPr>
          </a:p>
        </p:txBody>
      </p:sp>
      <p:sp>
        <p:nvSpPr>
          <p:cNvPr id="106509" name="Text Box 13"/>
          <p:cNvSpPr txBox="1">
            <a:spLocks noChangeArrowheads="1"/>
          </p:cNvSpPr>
          <p:nvPr/>
        </p:nvSpPr>
        <p:spPr bwMode="auto">
          <a:xfrm>
            <a:off x="1538288" y="2997200"/>
            <a:ext cx="579437"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lgn="l">
              <a:spcBef>
                <a:spcPct val="50000"/>
              </a:spcBef>
            </a:pPr>
            <a:r>
              <a:rPr lang="en-US" sz="1800" b="1" i="1">
                <a:solidFill>
                  <a:srgbClr val="000000"/>
                </a:solidFill>
                <a:latin typeface="Symbol" pitchFamily="18" charset="2"/>
              </a:rPr>
              <a:t>b</a:t>
            </a:r>
            <a:r>
              <a:rPr lang="en-US" sz="1800" b="1" baseline="-25000">
                <a:solidFill>
                  <a:srgbClr val="000000"/>
                </a:solidFill>
              </a:rPr>
              <a:t>1 </a:t>
            </a:r>
            <a:r>
              <a:rPr lang="en-US" sz="1800" b="1">
                <a:solidFill>
                  <a:srgbClr val="000000"/>
                </a:solidFill>
              </a:rPr>
              <a:t>+</a:t>
            </a:r>
            <a:r>
              <a:rPr lang="en-US" sz="1800" b="1" i="1">
                <a:solidFill>
                  <a:srgbClr val="000000"/>
                </a:solidFill>
                <a:latin typeface="Symbol" pitchFamily="18" charset="2"/>
              </a:rPr>
              <a:t>d</a:t>
            </a:r>
            <a:endParaRPr lang="en-US" sz="2000">
              <a:solidFill>
                <a:schemeClr val="bg1"/>
              </a:solidFill>
              <a:latin typeface="Symbol" pitchFamily="18" charset="2"/>
            </a:endParaRPr>
          </a:p>
        </p:txBody>
      </p:sp>
      <p:sp>
        <p:nvSpPr>
          <p:cNvPr id="106512" name="Text Box 16"/>
          <p:cNvSpPr txBox="1">
            <a:spLocks noChangeArrowheads="1"/>
          </p:cNvSpPr>
          <p:nvPr/>
        </p:nvSpPr>
        <p:spPr bwMode="auto">
          <a:xfrm>
            <a:off x="1866900" y="357028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lgn="l">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106513" name="Text Box 17"/>
          <p:cNvSpPr txBox="1">
            <a:spLocks noChangeArrowheads="1"/>
          </p:cNvSpPr>
          <p:nvPr/>
        </p:nvSpPr>
        <p:spPr bwMode="auto">
          <a:xfrm>
            <a:off x="4352925" y="1506538"/>
            <a:ext cx="1325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lgn="l">
              <a:spcBef>
                <a:spcPct val="50000"/>
              </a:spcBef>
            </a:pPr>
            <a:r>
              <a:rPr lang="en-US" sz="1600" b="1">
                <a:solidFill>
                  <a:srgbClr val="000000"/>
                </a:solidFill>
              </a:rPr>
              <a:t>Occupational</a:t>
            </a:r>
            <a:endParaRPr lang="en-US" sz="1800">
              <a:solidFill>
                <a:schemeClr val="bg1"/>
              </a:solidFill>
              <a:latin typeface="Times New Roman" pitchFamily="18" charset="0"/>
            </a:endParaRPr>
          </a:p>
        </p:txBody>
      </p:sp>
      <p:sp>
        <p:nvSpPr>
          <p:cNvPr id="106516" name="Text Box 20"/>
          <p:cNvSpPr txBox="1">
            <a:spLocks noChangeArrowheads="1"/>
          </p:cNvSpPr>
          <p:nvPr/>
        </p:nvSpPr>
        <p:spPr bwMode="auto">
          <a:xfrm>
            <a:off x="6100763" y="2725738"/>
            <a:ext cx="10668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lgn="l">
              <a:spcBef>
                <a:spcPct val="50000"/>
              </a:spcBef>
            </a:pPr>
            <a:r>
              <a:rPr lang="en-US" sz="1600" b="1">
                <a:solidFill>
                  <a:srgbClr val="000000"/>
                </a:solidFill>
              </a:rPr>
              <a:t>Regular</a:t>
            </a:r>
            <a:endParaRPr lang="en-US" sz="1800">
              <a:solidFill>
                <a:srgbClr val="FFFF00"/>
              </a:solidFill>
              <a:latin typeface="Times New Roman" pitchFamily="18" charset="0"/>
            </a:endParaRPr>
          </a:p>
        </p:txBody>
      </p:sp>
      <p:sp>
        <p:nvSpPr>
          <p:cNvPr id="106518" name="Line 22"/>
          <p:cNvSpPr>
            <a:spLocks noChangeShapeType="1"/>
          </p:cNvSpPr>
          <p:nvPr/>
        </p:nvSpPr>
        <p:spPr bwMode="auto">
          <a:xfrm flipV="1">
            <a:off x="3967163" y="2682875"/>
            <a:ext cx="0" cy="593725"/>
          </a:xfrm>
          <a:prstGeom prst="line">
            <a:avLst/>
          </a:prstGeom>
          <a:noFill/>
          <a:ln w="19050">
            <a:solidFill>
              <a:srgbClr val="00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6519" name="Text Box 23"/>
          <p:cNvSpPr txBox="1">
            <a:spLocks noChangeArrowheads="1"/>
          </p:cNvSpPr>
          <p:nvPr/>
        </p:nvSpPr>
        <p:spPr bwMode="auto">
          <a:xfrm>
            <a:off x="4024313" y="2801938"/>
            <a:ext cx="350837"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lgn="l">
              <a:spcBef>
                <a:spcPct val="50000"/>
              </a:spcBef>
            </a:pPr>
            <a:r>
              <a:rPr lang="en-US" sz="1800" b="1" i="1">
                <a:solidFill>
                  <a:srgbClr val="000000"/>
                </a:solidFill>
                <a:latin typeface="Symbol" pitchFamily="18" charset="2"/>
              </a:rPr>
              <a:t>d</a:t>
            </a:r>
            <a:endParaRPr lang="en-US" sz="2000">
              <a:solidFill>
                <a:schemeClr val="bg1"/>
              </a:solidFill>
              <a:latin typeface="Symbol" pitchFamily="18" charset="2"/>
            </a:endParaRPr>
          </a:p>
        </p:txBody>
      </p:sp>
      <p:sp>
        <p:nvSpPr>
          <p:cNvPr id="106525" name="Line 29"/>
          <p:cNvSpPr>
            <a:spLocks noChangeShapeType="1"/>
          </p:cNvSpPr>
          <p:nvPr/>
        </p:nvSpPr>
        <p:spPr bwMode="auto">
          <a:xfrm flipV="1">
            <a:off x="2138363" y="1793875"/>
            <a:ext cx="5181600" cy="1389063"/>
          </a:xfrm>
          <a:prstGeom prst="line">
            <a:avLst/>
          </a:prstGeom>
          <a:noFill/>
          <a:ln w="19050">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6527" name="Freeform 31"/>
          <p:cNvSpPr>
            <a:spLocks/>
          </p:cNvSpPr>
          <p:nvPr/>
        </p:nvSpPr>
        <p:spPr bwMode="auto">
          <a:xfrm>
            <a:off x="4241800" y="2346325"/>
            <a:ext cx="55563" cy="241300"/>
          </a:xfrm>
          <a:custGeom>
            <a:avLst/>
            <a:gdLst>
              <a:gd name="T0" fmla="*/ 0 w 35"/>
              <a:gd name="T1" fmla="*/ 0 h 152"/>
              <a:gd name="T2" fmla="*/ 18 w 35"/>
              <a:gd name="T3" fmla="*/ 37 h 152"/>
              <a:gd name="T4" fmla="*/ 31 w 35"/>
              <a:gd name="T5" fmla="*/ 66 h 152"/>
              <a:gd name="T6" fmla="*/ 34 w 35"/>
              <a:gd name="T7" fmla="*/ 105 h 152"/>
              <a:gd name="T8" fmla="*/ 33 w 35"/>
              <a:gd name="T9" fmla="*/ 144 h 152"/>
              <a:gd name="T10" fmla="*/ 28 w 35"/>
              <a:gd name="T11" fmla="*/ 151 h 152"/>
            </a:gdLst>
            <a:ahLst/>
            <a:cxnLst>
              <a:cxn ang="0">
                <a:pos x="T0" y="T1"/>
              </a:cxn>
              <a:cxn ang="0">
                <a:pos x="T2" y="T3"/>
              </a:cxn>
              <a:cxn ang="0">
                <a:pos x="T4" y="T5"/>
              </a:cxn>
              <a:cxn ang="0">
                <a:pos x="T6" y="T7"/>
              </a:cxn>
              <a:cxn ang="0">
                <a:pos x="T8" y="T9"/>
              </a:cxn>
              <a:cxn ang="0">
                <a:pos x="T10" y="T11"/>
              </a:cxn>
            </a:cxnLst>
            <a:rect l="0" t="0" r="r" b="b"/>
            <a:pathLst>
              <a:path w="35" h="152">
                <a:moveTo>
                  <a:pt x="0" y="0"/>
                </a:moveTo>
                <a:cubicBezTo>
                  <a:pt x="3" y="6"/>
                  <a:pt x="14" y="26"/>
                  <a:pt x="18" y="37"/>
                </a:cubicBezTo>
                <a:cubicBezTo>
                  <a:pt x="21" y="44"/>
                  <a:pt x="30" y="58"/>
                  <a:pt x="31" y="66"/>
                </a:cubicBezTo>
                <a:cubicBezTo>
                  <a:pt x="32" y="78"/>
                  <a:pt x="35" y="94"/>
                  <a:pt x="34" y="105"/>
                </a:cubicBezTo>
                <a:cubicBezTo>
                  <a:pt x="34" y="118"/>
                  <a:pt x="34" y="136"/>
                  <a:pt x="33" y="144"/>
                </a:cubicBezTo>
                <a:cubicBezTo>
                  <a:pt x="32" y="152"/>
                  <a:pt x="29" y="150"/>
                  <a:pt x="28" y="151"/>
                </a:cubicBezTo>
              </a:path>
            </a:pathLst>
          </a:custGeom>
          <a:noFill/>
          <a:ln w="19050">
            <a:solidFill>
              <a:srgbClr val="00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6506" name="Line 10"/>
          <p:cNvSpPr>
            <a:spLocks noChangeShapeType="1"/>
          </p:cNvSpPr>
          <p:nvPr/>
        </p:nvSpPr>
        <p:spPr bwMode="auto">
          <a:xfrm rot="21183442" flipV="1">
            <a:off x="2035175" y="1489075"/>
            <a:ext cx="5181600" cy="138906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6528" name="Text Box 32"/>
          <p:cNvSpPr txBox="1">
            <a:spLocks noChangeArrowheads="1"/>
          </p:cNvSpPr>
          <p:nvPr/>
        </p:nvSpPr>
        <p:spPr bwMode="auto">
          <a:xfrm>
            <a:off x="4344988" y="2227263"/>
            <a:ext cx="350837"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lgn="l">
              <a:spcBef>
                <a:spcPct val="50000"/>
              </a:spcBef>
            </a:pPr>
            <a:r>
              <a:rPr lang="en-US" sz="1800" b="1" i="1">
                <a:solidFill>
                  <a:srgbClr val="000000"/>
                </a:solidFill>
                <a:latin typeface="Symbol" pitchFamily="18" charset="2"/>
              </a:rPr>
              <a:t>l</a:t>
            </a:r>
            <a:endParaRPr lang="en-US" sz="2000">
              <a:solidFill>
                <a:schemeClr val="bg1"/>
              </a:solidFill>
              <a:latin typeface="Symbol" pitchFamily="18" charset="2"/>
            </a:endParaRPr>
          </a:p>
        </p:txBody>
      </p:sp>
      <p:sp>
        <p:nvSpPr>
          <p:cNvPr id="106531" name="Text Box 3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The diagram illustrates the model graphically.</a:t>
            </a:r>
          </a:p>
        </p:txBody>
      </p:sp>
      <p:sp>
        <p:nvSpPr>
          <p:cNvPr id="106532" name="Text Box 3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10</a:t>
            </a:r>
          </a:p>
        </p:txBody>
      </p:sp>
      <p:sp>
        <p:nvSpPr>
          <p:cNvPr id="2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27" name="TextBox 26"/>
          <p:cNvSpPr txBox="1"/>
          <p:nvPr/>
        </p:nvSpPr>
        <p:spPr>
          <a:xfrm>
            <a:off x="1304925" y="971550"/>
            <a:ext cx="885825" cy="338554"/>
          </a:xfrm>
          <a:prstGeom prst="rect">
            <a:avLst/>
          </a:prstGeom>
          <a:noFill/>
        </p:spPr>
        <p:txBody>
          <a:bodyPr wrap="square" rtlCol="0">
            <a:spAutoFit/>
          </a:bodyPr>
          <a:lstStyle/>
          <a:p>
            <a:r>
              <a:rPr lang="en-GB" sz="1600" b="1" i="1" dirty="0" smtClean="0"/>
              <a:t>COST</a:t>
            </a:r>
            <a:endParaRPr lang="en-GB" sz="1600" b="1" i="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446400" y="605524"/>
            <a:ext cx="8251200" cy="48618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12"/>
          <p:cNvSpPr/>
          <p:nvPr/>
        </p:nvSpPr>
        <p:spPr>
          <a:xfrm>
            <a:off x="489600" y="650625"/>
            <a:ext cx="8164800" cy="4104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Line 6"/>
          <p:cNvSpPr>
            <a:spLocks noChangeShapeType="1"/>
          </p:cNvSpPr>
          <p:nvPr/>
        </p:nvSpPr>
        <p:spPr bwMode="auto">
          <a:xfrm>
            <a:off x="468000" y="1059900"/>
            <a:ext cx="820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2100" name="Line 4"/>
          <p:cNvSpPr>
            <a:spLocks noChangeShapeType="1"/>
          </p:cNvSpPr>
          <p:nvPr/>
        </p:nvSpPr>
        <p:spPr bwMode="auto">
          <a:xfrm>
            <a:off x="304800" y="1295400"/>
            <a:ext cx="8528050" cy="0"/>
          </a:xfrm>
          <a:prstGeom prst="line">
            <a:avLst/>
          </a:prstGeom>
          <a:noFill/>
          <a:ln w="952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3210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Here are the data for the first ten schools.  Note the weird way in which </a:t>
            </a:r>
            <a:r>
              <a:rPr lang="en-GB" sz="1500" b="1" i="1"/>
              <a:t>NOCC</a:t>
            </a:r>
            <a:r>
              <a:rPr lang="en-GB" sz="1500" b="1"/>
              <a:t> is defined.</a:t>
            </a:r>
          </a:p>
        </p:txBody>
      </p:sp>
      <p:sp>
        <p:nvSpPr>
          <p:cNvPr id="132103" name="Text Box 7"/>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11</a:t>
            </a:r>
          </a:p>
        </p:txBody>
      </p:sp>
      <p:sp>
        <p:nvSpPr>
          <p:cNvPr id="132104" name="Text Box 8"/>
          <p:cNvSpPr txBox="1">
            <a:spLocks noChangeArrowheads="1"/>
          </p:cNvSpPr>
          <p:nvPr/>
        </p:nvSpPr>
        <p:spPr bwMode="auto">
          <a:xfrm>
            <a:off x="301625" y="655200"/>
            <a:ext cx="8532813" cy="50276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800100" algn="ctr"/>
                <a:tab pos="1600200" algn="l"/>
                <a:tab pos="4572000" algn="r"/>
                <a:tab pos="5543550" algn="r"/>
                <a:tab pos="6172200" algn="ctr"/>
                <a:tab pos="6858000" algn="l"/>
                <a:tab pos="7486650" algn="r"/>
              </a:tabLst>
              <a:defRPr sz="2400">
                <a:solidFill>
                  <a:schemeClr val="tx1"/>
                </a:solidFill>
                <a:latin typeface="Times New Roman" pitchFamily="18" charset="0"/>
              </a:defRPr>
            </a:lvl1pPr>
            <a:lvl2pPr algn="l">
              <a:tabLst>
                <a:tab pos="800100" algn="ctr"/>
                <a:tab pos="1600200" algn="l"/>
                <a:tab pos="4572000" algn="r"/>
                <a:tab pos="5543550" algn="r"/>
                <a:tab pos="6172200" algn="ctr"/>
                <a:tab pos="6858000" algn="l"/>
                <a:tab pos="7486650" algn="r"/>
              </a:tabLst>
              <a:defRPr sz="2400">
                <a:solidFill>
                  <a:schemeClr val="tx1"/>
                </a:solidFill>
                <a:latin typeface="Times New Roman" pitchFamily="18" charset="0"/>
              </a:defRPr>
            </a:lvl2pPr>
            <a:lvl3pPr algn="l">
              <a:tabLst>
                <a:tab pos="800100" algn="ctr"/>
                <a:tab pos="1600200" algn="l"/>
                <a:tab pos="4572000" algn="r"/>
                <a:tab pos="5543550" algn="r"/>
                <a:tab pos="6172200" algn="ctr"/>
                <a:tab pos="6858000" algn="l"/>
                <a:tab pos="7486650" algn="r"/>
              </a:tabLst>
              <a:defRPr sz="2400">
                <a:solidFill>
                  <a:schemeClr val="tx1"/>
                </a:solidFill>
                <a:latin typeface="Times New Roman" pitchFamily="18" charset="0"/>
              </a:defRPr>
            </a:lvl3pPr>
            <a:lvl4pPr algn="l">
              <a:tabLst>
                <a:tab pos="800100" algn="ctr"/>
                <a:tab pos="1600200" algn="l"/>
                <a:tab pos="4572000" algn="r"/>
                <a:tab pos="5543550" algn="r"/>
                <a:tab pos="6172200" algn="ctr"/>
                <a:tab pos="6858000" algn="l"/>
                <a:tab pos="7486650" algn="r"/>
              </a:tabLst>
              <a:defRPr sz="2400">
                <a:solidFill>
                  <a:schemeClr val="tx1"/>
                </a:solidFill>
                <a:latin typeface="Times New Roman" pitchFamily="18" charset="0"/>
              </a:defRPr>
            </a:lvl4pPr>
            <a:lvl5pPr algn="l">
              <a:tabLst>
                <a:tab pos="800100" algn="ctr"/>
                <a:tab pos="1600200" algn="l"/>
                <a:tab pos="4572000" algn="r"/>
                <a:tab pos="5543550" algn="r"/>
                <a:tab pos="6172200" algn="ctr"/>
                <a:tab pos="6858000" algn="l"/>
                <a:tab pos="7486650" algn="r"/>
              </a:tabLst>
              <a:defRPr sz="2400">
                <a:solidFill>
                  <a:schemeClr val="tx1"/>
                </a:solidFill>
                <a:latin typeface="Times New Roman" pitchFamily="18" charset="0"/>
              </a:defRPr>
            </a:lvl5pPr>
            <a:lvl6pPr eaLnBrk="0" fontAlgn="base" hangingPunct="0">
              <a:spcBef>
                <a:spcPct val="0"/>
              </a:spcBef>
              <a:spcAft>
                <a:spcPct val="0"/>
              </a:spcAft>
              <a:tabLst>
                <a:tab pos="800100" algn="ctr"/>
                <a:tab pos="1600200" algn="l"/>
                <a:tab pos="4572000" algn="r"/>
                <a:tab pos="5543550" algn="r"/>
                <a:tab pos="6172200" algn="ctr"/>
                <a:tab pos="6858000" algn="l"/>
                <a:tab pos="7486650" algn="r"/>
              </a:tabLst>
              <a:defRPr sz="2400">
                <a:solidFill>
                  <a:schemeClr val="tx1"/>
                </a:solidFill>
                <a:latin typeface="Times New Roman" pitchFamily="18" charset="0"/>
              </a:defRPr>
            </a:lvl6pPr>
            <a:lvl7pPr eaLnBrk="0" fontAlgn="base" hangingPunct="0">
              <a:spcBef>
                <a:spcPct val="0"/>
              </a:spcBef>
              <a:spcAft>
                <a:spcPct val="0"/>
              </a:spcAft>
              <a:tabLst>
                <a:tab pos="800100" algn="ctr"/>
                <a:tab pos="1600200" algn="l"/>
                <a:tab pos="4572000" algn="r"/>
                <a:tab pos="5543550" algn="r"/>
                <a:tab pos="6172200" algn="ctr"/>
                <a:tab pos="6858000" algn="l"/>
                <a:tab pos="7486650" algn="r"/>
              </a:tabLst>
              <a:defRPr sz="2400">
                <a:solidFill>
                  <a:schemeClr val="tx1"/>
                </a:solidFill>
                <a:latin typeface="Times New Roman" pitchFamily="18" charset="0"/>
              </a:defRPr>
            </a:lvl7pPr>
            <a:lvl8pPr eaLnBrk="0" fontAlgn="base" hangingPunct="0">
              <a:spcBef>
                <a:spcPct val="0"/>
              </a:spcBef>
              <a:spcAft>
                <a:spcPct val="0"/>
              </a:spcAft>
              <a:tabLst>
                <a:tab pos="800100" algn="ctr"/>
                <a:tab pos="1600200" algn="l"/>
                <a:tab pos="4572000" algn="r"/>
                <a:tab pos="5543550" algn="r"/>
                <a:tab pos="6172200" algn="ctr"/>
                <a:tab pos="6858000" algn="l"/>
                <a:tab pos="7486650" algn="r"/>
              </a:tabLst>
              <a:defRPr sz="2400">
                <a:solidFill>
                  <a:schemeClr val="tx1"/>
                </a:solidFill>
                <a:latin typeface="Times New Roman" pitchFamily="18" charset="0"/>
              </a:defRPr>
            </a:lvl8pPr>
            <a:lvl9pPr eaLnBrk="0" fontAlgn="base" hangingPunct="0">
              <a:spcBef>
                <a:spcPct val="0"/>
              </a:spcBef>
              <a:spcAft>
                <a:spcPct val="0"/>
              </a:spcAft>
              <a:tabLst>
                <a:tab pos="800100" algn="ctr"/>
                <a:tab pos="1600200" algn="l"/>
                <a:tab pos="4572000" algn="r"/>
                <a:tab pos="5543550" algn="r"/>
                <a:tab pos="6172200" algn="ctr"/>
                <a:tab pos="6858000" algn="l"/>
                <a:tab pos="7486650" algn="r"/>
              </a:tabLst>
              <a:defRPr sz="2400">
                <a:solidFill>
                  <a:schemeClr val="tx1"/>
                </a:solidFill>
                <a:latin typeface="Times New Roman" pitchFamily="18" charset="0"/>
              </a:defRPr>
            </a:lvl9pPr>
          </a:lstStyle>
          <a:p>
            <a:pPr>
              <a:spcBef>
                <a:spcPct val="20000"/>
              </a:spcBef>
            </a:pPr>
            <a:r>
              <a:rPr lang="en-US" sz="1800" b="1" dirty="0">
                <a:solidFill>
                  <a:srgbClr val="000000"/>
                </a:solidFill>
                <a:latin typeface="Arial" charset="0"/>
              </a:rPr>
              <a:t>	School	       Type	</a:t>
            </a:r>
            <a:r>
              <a:rPr lang="en-US" sz="1800" b="1" i="1" dirty="0" smtClean="0">
                <a:solidFill>
                  <a:srgbClr val="000000"/>
                </a:solidFill>
                <a:latin typeface="Arial" charset="0"/>
              </a:rPr>
              <a:t>COST </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i="1" dirty="0" smtClean="0">
                <a:solidFill>
                  <a:srgbClr val="000000"/>
                </a:solidFill>
                <a:latin typeface="Arial" charset="0"/>
              </a:rPr>
              <a:t>N </a:t>
            </a:r>
            <a:r>
              <a:rPr lang="en-US" sz="1800" b="1" dirty="0" smtClean="0">
                <a:solidFill>
                  <a:srgbClr val="000000"/>
                </a:solidFill>
                <a:latin typeface="Arial" charset="0"/>
              </a:rPr>
              <a:t>  </a:t>
            </a:r>
            <a:r>
              <a:rPr lang="en-US" sz="1800" b="1" dirty="0">
                <a:solidFill>
                  <a:srgbClr val="000000"/>
                </a:solidFill>
                <a:latin typeface="Arial" charset="0"/>
              </a:rPr>
              <a:t>	</a:t>
            </a:r>
            <a:r>
              <a:rPr lang="en-US" sz="1800" b="1" i="1" dirty="0">
                <a:solidFill>
                  <a:srgbClr val="000000"/>
                </a:solidFill>
                <a:latin typeface="Arial" charset="0"/>
              </a:rPr>
              <a:t>OCC		 NOCC</a:t>
            </a:r>
            <a:endParaRPr lang="en-US" sz="1800" b="1" dirty="0">
              <a:solidFill>
                <a:srgbClr val="000000"/>
              </a:solidFill>
              <a:latin typeface="Arial" charset="0"/>
            </a:endParaRPr>
          </a:p>
          <a:p>
            <a:pPr>
              <a:spcBef>
                <a:spcPts val="1800"/>
              </a:spcBef>
              <a:tabLst>
                <a:tab pos="895350" algn="r"/>
                <a:tab pos="1600200" algn="l"/>
                <a:tab pos="4572000" algn="r"/>
                <a:tab pos="5543550" algn="r"/>
                <a:tab pos="6172200" algn="ctr"/>
                <a:tab pos="6858000" algn="l"/>
                <a:tab pos="7486650" algn="r"/>
              </a:tabLst>
            </a:pPr>
            <a:r>
              <a:rPr lang="en-GB" sz="1800" b="1" dirty="0">
                <a:solidFill>
                  <a:srgbClr val="000000"/>
                </a:solidFill>
                <a:latin typeface="Arial" charset="0"/>
              </a:rPr>
              <a:t>	1	Occupational	345,000	623	1		623</a:t>
            </a:r>
          </a:p>
          <a:p>
            <a:pPr>
              <a:spcBef>
                <a:spcPts val="1100"/>
              </a:spcBef>
              <a:tabLst>
                <a:tab pos="895350" algn="r"/>
                <a:tab pos="1600200" algn="l"/>
                <a:tab pos="4572000" algn="r"/>
                <a:tab pos="5543550" algn="r"/>
                <a:tab pos="6172200" algn="ctr"/>
                <a:tab pos="6858000" algn="l"/>
                <a:tab pos="7486650" algn="r"/>
              </a:tabLst>
            </a:pPr>
            <a:r>
              <a:rPr lang="en-GB" sz="1800" b="1" dirty="0">
                <a:solidFill>
                  <a:srgbClr val="000000"/>
                </a:solidFill>
                <a:latin typeface="Arial" charset="0"/>
              </a:rPr>
              <a:t>	2	Occupational 	537,000	653	1		653</a:t>
            </a:r>
          </a:p>
          <a:p>
            <a:pPr>
              <a:spcBef>
                <a:spcPts val="1100"/>
              </a:spcBef>
              <a:tabLst>
                <a:tab pos="895350" algn="r"/>
                <a:tab pos="1600200" algn="l"/>
                <a:tab pos="4572000" algn="r"/>
                <a:tab pos="5543550" algn="r"/>
                <a:tab pos="6172200" algn="ctr"/>
                <a:tab pos="6858000" algn="l"/>
                <a:tab pos="7486650" algn="r"/>
              </a:tabLst>
            </a:pPr>
            <a:r>
              <a:rPr lang="en-GB" sz="1800" b="1" dirty="0">
                <a:solidFill>
                  <a:srgbClr val="000000"/>
                </a:solidFill>
                <a:latin typeface="Arial" charset="0"/>
              </a:rPr>
              <a:t>	3	Regular 	170,000	400	0		0</a:t>
            </a:r>
          </a:p>
          <a:p>
            <a:pPr>
              <a:spcBef>
                <a:spcPts val="1100"/>
              </a:spcBef>
              <a:tabLst>
                <a:tab pos="895350" algn="r"/>
                <a:tab pos="1600200" algn="l"/>
                <a:tab pos="4572000" algn="r"/>
                <a:tab pos="5543550" algn="r"/>
                <a:tab pos="6172200" algn="ctr"/>
                <a:tab pos="6858000" algn="l"/>
                <a:tab pos="7486650" algn="r"/>
              </a:tabLst>
            </a:pPr>
            <a:r>
              <a:rPr lang="en-GB" sz="1800" b="1" dirty="0">
                <a:solidFill>
                  <a:srgbClr val="000000"/>
                </a:solidFill>
                <a:latin typeface="Arial" charset="0"/>
              </a:rPr>
              <a:t>	4	Occupational 	526.000	663	1		663</a:t>
            </a:r>
          </a:p>
          <a:p>
            <a:pPr>
              <a:spcBef>
                <a:spcPts val="1100"/>
              </a:spcBef>
              <a:tabLst>
                <a:tab pos="895350" algn="r"/>
                <a:tab pos="1600200" algn="l"/>
                <a:tab pos="4572000" algn="r"/>
                <a:tab pos="5543550" algn="r"/>
                <a:tab pos="6172200" algn="ctr"/>
                <a:tab pos="6858000" algn="l"/>
                <a:tab pos="7486650" algn="r"/>
              </a:tabLst>
            </a:pPr>
            <a:r>
              <a:rPr lang="en-GB" sz="1800" b="1" dirty="0">
                <a:solidFill>
                  <a:srgbClr val="000000"/>
                </a:solidFill>
                <a:latin typeface="Arial" charset="0"/>
              </a:rPr>
              <a:t>	5	Regular	100,000	563	0		0</a:t>
            </a:r>
          </a:p>
          <a:p>
            <a:pPr>
              <a:spcBef>
                <a:spcPts val="1100"/>
              </a:spcBef>
              <a:tabLst>
                <a:tab pos="895350" algn="r"/>
                <a:tab pos="1600200" algn="l"/>
                <a:tab pos="4572000" algn="r"/>
                <a:tab pos="5543550" algn="r"/>
                <a:tab pos="6172200" algn="ctr"/>
                <a:tab pos="6858000" algn="l"/>
                <a:tab pos="7486650" algn="r"/>
              </a:tabLst>
            </a:pPr>
            <a:r>
              <a:rPr lang="en-GB" sz="1800" b="1" dirty="0">
                <a:solidFill>
                  <a:srgbClr val="000000"/>
                </a:solidFill>
                <a:latin typeface="Arial" charset="0"/>
              </a:rPr>
              <a:t>	6	Regular 	28,000	236	0		0</a:t>
            </a:r>
          </a:p>
          <a:p>
            <a:pPr>
              <a:spcBef>
                <a:spcPts val="1100"/>
              </a:spcBef>
              <a:tabLst>
                <a:tab pos="895350" algn="r"/>
                <a:tab pos="1600200" algn="l"/>
                <a:tab pos="4572000" algn="r"/>
                <a:tab pos="5543550" algn="r"/>
                <a:tab pos="6172200" algn="ctr"/>
                <a:tab pos="6858000" algn="l"/>
                <a:tab pos="7486650" algn="r"/>
              </a:tabLst>
            </a:pPr>
            <a:r>
              <a:rPr lang="en-GB" sz="1800" b="1" dirty="0">
                <a:solidFill>
                  <a:srgbClr val="000000"/>
                </a:solidFill>
                <a:latin typeface="Arial" charset="0"/>
              </a:rPr>
              <a:t>	7	Regular 	160,000	307	0		0</a:t>
            </a:r>
          </a:p>
          <a:p>
            <a:pPr>
              <a:spcBef>
                <a:spcPts val="1100"/>
              </a:spcBef>
              <a:tabLst>
                <a:tab pos="895350" algn="r"/>
                <a:tab pos="1600200" algn="l"/>
                <a:tab pos="4572000" algn="r"/>
                <a:tab pos="5543550" algn="r"/>
                <a:tab pos="6172200" algn="ctr"/>
                <a:tab pos="6858000" algn="l"/>
                <a:tab pos="7486650" algn="r"/>
              </a:tabLst>
            </a:pPr>
            <a:r>
              <a:rPr lang="en-GB" sz="1800" b="1" dirty="0">
                <a:solidFill>
                  <a:srgbClr val="000000"/>
                </a:solidFill>
                <a:latin typeface="Arial" charset="0"/>
              </a:rPr>
              <a:t>	8	Occupational 	45,000	173	1		173</a:t>
            </a:r>
          </a:p>
          <a:p>
            <a:pPr>
              <a:spcBef>
                <a:spcPts val="1100"/>
              </a:spcBef>
              <a:tabLst>
                <a:tab pos="895350" algn="r"/>
                <a:tab pos="1600200" algn="l"/>
                <a:tab pos="4572000" algn="r"/>
                <a:tab pos="5543550" algn="r"/>
                <a:tab pos="6172200" algn="ctr"/>
                <a:tab pos="6858000" algn="l"/>
                <a:tab pos="7486650" algn="r"/>
              </a:tabLst>
            </a:pPr>
            <a:r>
              <a:rPr lang="en-GB" sz="1800" b="1" dirty="0">
                <a:solidFill>
                  <a:srgbClr val="000000"/>
                </a:solidFill>
                <a:latin typeface="Arial" charset="0"/>
              </a:rPr>
              <a:t>	9	Occupational 	120,000	146	1		146</a:t>
            </a:r>
          </a:p>
          <a:p>
            <a:pPr>
              <a:spcBef>
                <a:spcPts val="1100"/>
              </a:spcBef>
              <a:tabLst>
                <a:tab pos="895350" algn="r"/>
                <a:tab pos="1600200" algn="l"/>
                <a:tab pos="4572000" algn="r"/>
                <a:tab pos="5543550" algn="r"/>
                <a:tab pos="6172200" algn="ctr"/>
                <a:tab pos="6858000" algn="l"/>
                <a:tab pos="7486650" algn="r"/>
              </a:tabLst>
            </a:pPr>
            <a:r>
              <a:rPr lang="en-GB" sz="1800" b="1" dirty="0">
                <a:solidFill>
                  <a:srgbClr val="000000"/>
                </a:solidFill>
                <a:latin typeface="Arial" charset="0"/>
              </a:rPr>
              <a:t>	10  	Occupational	61,000	99	1		99</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48374"/>
            <a:ext cx="9144000" cy="3826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8558" name="Rectangle 14"/>
          <p:cNvSpPr>
            <a:spLocks noChangeArrowheads="1"/>
          </p:cNvSpPr>
          <p:nvPr/>
        </p:nvSpPr>
        <p:spPr bwMode="auto">
          <a:xfrm>
            <a:off x="365125" y="3186000"/>
            <a:ext cx="2322513" cy="874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8557" name="Rectangle 13"/>
          <p:cNvSpPr>
            <a:spLocks noChangeArrowheads="1"/>
          </p:cNvSpPr>
          <p:nvPr/>
        </p:nvSpPr>
        <p:spPr bwMode="auto">
          <a:xfrm>
            <a:off x="365125" y="637200"/>
            <a:ext cx="23225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8550" name="Text Box 6"/>
          <p:cNvSpPr txBox="1">
            <a:spLocks noChangeArrowheads="1"/>
          </p:cNvSpPr>
          <p:nvPr/>
        </p:nvSpPr>
        <p:spPr bwMode="auto">
          <a:xfrm>
            <a:off x="301625" y="597600"/>
            <a:ext cx="8532813" cy="38211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 NOCC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3,    70) =   49.64</a:t>
            </a:r>
          </a:p>
          <a:p>
            <a:r>
              <a:rPr lang="en-US" sz="1400" b="1" dirty="0">
                <a:solidFill>
                  <a:srgbClr val="000000"/>
                </a:solidFill>
                <a:latin typeface="Courier New" pitchFamily="49" charset="0"/>
              </a:rPr>
              <a:t>   Model |  1.0009e+12     3  3.3363e+11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4.7045e+11    70  6.7207e+09               R-squared     =  0.6803</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0.6666</a:t>
            </a:r>
          </a:p>
          <a:p>
            <a:r>
              <a:rPr lang="en-US" sz="1400" b="1" dirty="0">
                <a:solidFill>
                  <a:srgbClr val="000000"/>
                </a:solidFill>
                <a:latin typeface="Courier New" pitchFamily="49" charset="0"/>
              </a:rPr>
              <a:t>   Total |  1.4713e+12    73  2.0155e+10               Root MSE      =   81980</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152.2982   60.01932      2.537   0.013       32.59349     272.003</a:t>
            </a:r>
          </a:p>
          <a:p>
            <a:r>
              <a:rPr lang="en-US" sz="1400" b="1" dirty="0">
                <a:solidFill>
                  <a:srgbClr val="000000"/>
                </a:solidFill>
                <a:latin typeface="Courier New" pitchFamily="49" charset="0"/>
              </a:rPr>
              <a:t>     OCC |  -3501.177   41085.46     -0.085   0.932      -85443.55    78441.19</a:t>
            </a:r>
          </a:p>
          <a:p>
            <a:r>
              <a:rPr lang="en-US" sz="1400" b="1" dirty="0">
                <a:solidFill>
                  <a:srgbClr val="000000"/>
                </a:solidFill>
                <a:latin typeface="Courier New" pitchFamily="49" charset="0"/>
              </a:rPr>
              <a:t>    NOCC |   284.4786   75.63211      3.761   0.000       133.6351    435.3221</a:t>
            </a:r>
          </a:p>
          <a:p>
            <a:r>
              <a:rPr lang="en-US" sz="1400" b="1" dirty="0">
                <a:solidFill>
                  <a:srgbClr val="000000"/>
                </a:solidFill>
                <a:latin typeface="Courier New" pitchFamily="49" charset="0"/>
              </a:rPr>
              <a:t>   _cons |   51475.25   31314.84      1.644   0.105      -10980.24    113930.7</a:t>
            </a:r>
          </a:p>
          <a:p>
            <a:r>
              <a:rPr lang="en-US" sz="1400" b="1" dirty="0">
                <a:solidFill>
                  <a:srgbClr val="000000"/>
                </a:solidFill>
                <a:latin typeface="Courier New" pitchFamily="49" charset="0"/>
              </a:rPr>
              <a:t>------------------------------------------------------------------------------</a:t>
            </a:r>
          </a:p>
        </p:txBody>
      </p:sp>
      <p:sp>
        <p:nvSpPr>
          <p:cNvPr id="108555"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Weird or not, the procedure works very well.  Here is the regression output using the full sample of 74 schools.  We will begin by interpreting the regression coefficients.</a:t>
            </a:r>
          </a:p>
        </p:txBody>
      </p:sp>
      <p:sp>
        <p:nvSpPr>
          <p:cNvPr id="108556"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12</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5"/>
          <p:cNvSpPr>
            <a:spLocks noChangeArrowheads="1"/>
          </p:cNvSpPr>
          <p:nvPr/>
        </p:nvSpPr>
        <p:spPr bwMode="auto">
          <a:xfrm>
            <a:off x="662400" y="672199"/>
            <a:ext cx="7819200" cy="36807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7" name="Rectangle 16"/>
          <p:cNvSpPr/>
          <p:nvPr/>
        </p:nvSpPr>
        <p:spPr>
          <a:xfrm>
            <a:off x="705600" y="716400"/>
            <a:ext cx="7732800" cy="77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312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Here is the regression in equation form.</a:t>
            </a:r>
          </a:p>
        </p:txBody>
      </p:sp>
      <p:sp>
        <p:nvSpPr>
          <p:cNvPr id="133128" name="Text Box 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13</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18" name="Line 6"/>
          <p:cNvSpPr>
            <a:spLocks noChangeShapeType="1"/>
          </p:cNvSpPr>
          <p:nvPr/>
        </p:nvSpPr>
        <p:spPr bwMode="auto">
          <a:xfrm>
            <a:off x="684000" y="1491732"/>
            <a:ext cx="7776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Text Box 9"/>
          <p:cNvSpPr txBox="1">
            <a:spLocks noChangeArrowheads="1"/>
          </p:cNvSpPr>
          <p:nvPr/>
        </p:nvSpPr>
        <p:spPr bwMode="auto">
          <a:xfrm>
            <a:off x="2266949" y="919163"/>
            <a:ext cx="52673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51</a:t>
            </a:r>
            <a:r>
              <a:rPr lang="en-US" sz="1800" b="1" dirty="0" smtClean="0">
                <a:solidFill>
                  <a:srgbClr val="000000"/>
                </a:solidFill>
              </a:rPr>
              <a:t>,000 </a:t>
            </a:r>
            <a:r>
              <a:rPr lang="en-US" sz="1800" b="1" dirty="0" smtClean="0">
                <a:solidFill>
                  <a:srgbClr val="000000"/>
                </a:solidFill>
                <a:cs typeface="Arial" charset="0"/>
              </a:rPr>
              <a:t>–</a:t>
            </a:r>
            <a:r>
              <a:rPr lang="en-US" sz="1800" b="1" dirty="0">
                <a:solidFill>
                  <a:srgbClr val="000000"/>
                </a:solidFill>
              </a:rPr>
              <a:t> </a:t>
            </a:r>
            <a:r>
              <a:rPr lang="en-US" sz="1800" b="1" dirty="0" smtClean="0">
                <a:solidFill>
                  <a:srgbClr val="000000"/>
                </a:solidFill>
              </a:rPr>
              <a:t>4,000</a:t>
            </a:r>
            <a:r>
              <a:rPr lang="en-US" sz="1800" b="1" i="1" dirty="0" smtClean="0">
                <a:solidFill>
                  <a:srgbClr val="000000"/>
                </a:solidFill>
              </a:rPr>
              <a:t>OCC</a:t>
            </a:r>
            <a:r>
              <a:rPr lang="en-US" sz="1800" b="1" dirty="0" smtClean="0">
                <a:solidFill>
                  <a:srgbClr val="000000"/>
                </a:solidFill>
              </a:rPr>
              <a:t> + 152</a:t>
            </a:r>
            <a:r>
              <a:rPr lang="en-US" sz="1800" b="1" i="1" dirty="0" smtClean="0">
                <a:solidFill>
                  <a:srgbClr val="000000"/>
                </a:solidFill>
              </a:rPr>
              <a:t>N</a:t>
            </a:r>
            <a:r>
              <a:rPr lang="en-US" sz="1800" b="1" dirty="0" smtClean="0">
                <a:solidFill>
                  <a:srgbClr val="000000"/>
                </a:solidFill>
              </a:rPr>
              <a:t> + 284</a:t>
            </a:r>
            <a:r>
              <a:rPr lang="en-US" sz="1800" b="1" i="1" dirty="0" smtClean="0">
                <a:solidFill>
                  <a:srgbClr val="000000"/>
                </a:solidFill>
              </a:rPr>
              <a:t>NOCC</a:t>
            </a:r>
            <a:endParaRPr lang="en-US" sz="1800" b="1" i="1" dirty="0">
              <a:solidFill>
                <a:srgbClr val="000000"/>
              </a:solidFill>
            </a:endParaRPr>
          </a:p>
        </p:txBody>
      </p:sp>
      <p:sp>
        <p:nvSpPr>
          <p:cNvPr id="26" name="Text Box 15"/>
          <p:cNvSpPr txBox="1">
            <a:spLocks noChangeArrowheads="1"/>
          </p:cNvSpPr>
          <p:nvPr/>
        </p:nvSpPr>
        <p:spPr bwMode="auto">
          <a:xfrm>
            <a:off x="2543175" y="782638"/>
            <a:ext cx="304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662400" y="672199"/>
            <a:ext cx="7819200" cy="36807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4" name="Rectangle 23"/>
          <p:cNvSpPr/>
          <p:nvPr/>
        </p:nvSpPr>
        <p:spPr>
          <a:xfrm>
            <a:off x="705600" y="716400"/>
            <a:ext cx="7732800" cy="77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7219"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Putting </a:t>
            </a:r>
            <a:r>
              <a:rPr lang="en-GB" sz="1500" b="1" i="1"/>
              <a:t>OCC,</a:t>
            </a:r>
            <a:r>
              <a:rPr lang="en-GB" sz="1500" b="1"/>
              <a:t> and hence </a:t>
            </a:r>
            <a:r>
              <a:rPr lang="en-GB" sz="1500" b="1" i="1"/>
              <a:t>NOCC</a:t>
            </a:r>
            <a:r>
              <a:rPr lang="en-GB" sz="1500" b="1"/>
              <a:t>, equal to 0, we get the cost function for regular schools.  We estimate that their annual overhead costs are 51,000 yuan and their annual marginal cost per student is 152 yuan.</a:t>
            </a:r>
          </a:p>
        </p:txBody>
      </p:sp>
      <p:sp>
        <p:nvSpPr>
          <p:cNvPr id="137220"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14</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19" name="Line 6"/>
          <p:cNvSpPr>
            <a:spLocks noChangeShapeType="1"/>
          </p:cNvSpPr>
          <p:nvPr/>
        </p:nvSpPr>
        <p:spPr bwMode="auto">
          <a:xfrm>
            <a:off x="684000" y="1491732"/>
            <a:ext cx="7776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Text Box 2"/>
          <p:cNvSpPr txBox="1">
            <a:spLocks noChangeArrowheads="1"/>
          </p:cNvSpPr>
          <p:nvPr/>
        </p:nvSpPr>
        <p:spPr bwMode="auto">
          <a:xfrm>
            <a:off x="1082675" y="1941514"/>
            <a:ext cx="2003425"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lgn="l">
              <a:spcBef>
                <a:spcPct val="50000"/>
              </a:spcBef>
            </a:pPr>
            <a:r>
              <a:rPr lang="en-US" sz="1800" b="1" dirty="0" smtClean="0">
                <a:solidFill>
                  <a:srgbClr val="000000"/>
                </a:solidFill>
                <a:latin typeface="Arial" charset="0"/>
              </a:rPr>
              <a:t>Regular school</a:t>
            </a:r>
            <a:endParaRPr lang="en-US" sz="1800" b="1" dirty="0">
              <a:solidFill>
                <a:srgbClr val="000000"/>
              </a:solidFill>
              <a:latin typeface="Arial" charset="0"/>
            </a:endParaRPr>
          </a:p>
          <a:p>
            <a:pPr algn="l"/>
            <a:r>
              <a:rPr lang="en-US" sz="1600" b="1" dirty="0" smtClean="0">
                <a:solidFill>
                  <a:srgbClr val="000000"/>
                </a:solidFill>
                <a:latin typeface="Arial" charset="0"/>
              </a:rPr>
              <a:t>(</a:t>
            </a:r>
            <a:r>
              <a:rPr lang="en-US" sz="1600" b="1" i="1" dirty="0">
                <a:solidFill>
                  <a:srgbClr val="000000"/>
                </a:solidFill>
                <a:latin typeface="Arial" charset="0"/>
              </a:rPr>
              <a:t>OCC</a:t>
            </a:r>
            <a:r>
              <a:rPr lang="en-US" sz="1600" b="1" dirty="0">
                <a:solidFill>
                  <a:srgbClr val="000000"/>
                </a:solidFill>
                <a:latin typeface="Arial" charset="0"/>
              </a:rPr>
              <a:t> = </a:t>
            </a:r>
            <a:r>
              <a:rPr lang="en-US" sz="1600" b="1" i="1" dirty="0" smtClean="0">
                <a:solidFill>
                  <a:srgbClr val="000000"/>
                </a:solidFill>
                <a:latin typeface="Arial" charset="0"/>
              </a:rPr>
              <a:t>NOCC</a:t>
            </a:r>
            <a:r>
              <a:rPr lang="en-US" sz="1600" b="1" dirty="0" smtClean="0">
                <a:solidFill>
                  <a:srgbClr val="000000"/>
                </a:solidFill>
                <a:latin typeface="Arial" charset="0"/>
              </a:rPr>
              <a:t> = 0)</a:t>
            </a:r>
            <a:endParaRPr lang="en-US" sz="1600" b="1" dirty="0">
              <a:solidFill>
                <a:srgbClr val="66FFFF"/>
              </a:solidFill>
              <a:latin typeface="Arial" charset="0"/>
            </a:endParaRPr>
          </a:p>
        </p:txBody>
      </p:sp>
      <p:sp>
        <p:nvSpPr>
          <p:cNvPr id="21" name="Text Box 9"/>
          <p:cNvSpPr txBox="1">
            <a:spLocks noChangeArrowheads="1"/>
          </p:cNvSpPr>
          <p:nvPr/>
        </p:nvSpPr>
        <p:spPr bwMode="auto">
          <a:xfrm>
            <a:off x="2266949" y="919163"/>
            <a:ext cx="52673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51</a:t>
            </a:r>
            <a:r>
              <a:rPr lang="en-US" sz="1800" b="1" dirty="0" smtClean="0">
                <a:solidFill>
                  <a:srgbClr val="000000"/>
                </a:solidFill>
              </a:rPr>
              <a:t>,000 </a:t>
            </a:r>
            <a:r>
              <a:rPr lang="en-US" sz="1800" b="1" dirty="0" smtClean="0">
                <a:solidFill>
                  <a:srgbClr val="000000"/>
                </a:solidFill>
                <a:cs typeface="Arial" charset="0"/>
              </a:rPr>
              <a:t>–</a:t>
            </a:r>
            <a:r>
              <a:rPr lang="en-US" sz="1800" b="1" dirty="0">
                <a:solidFill>
                  <a:srgbClr val="000000"/>
                </a:solidFill>
              </a:rPr>
              <a:t> </a:t>
            </a:r>
            <a:r>
              <a:rPr lang="en-US" sz="1800" b="1" dirty="0" smtClean="0">
                <a:solidFill>
                  <a:srgbClr val="000000"/>
                </a:solidFill>
              </a:rPr>
              <a:t>4,000</a:t>
            </a:r>
            <a:r>
              <a:rPr lang="en-US" sz="1800" b="1" i="1" dirty="0" smtClean="0">
                <a:solidFill>
                  <a:srgbClr val="000000"/>
                </a:solidFill>
              </a:rPr>
              <a:t>OCC</a:t>
            </a:r>
            <a:r>
              <a:rPr lang="en-US" sz="1800" b="1" dirty="0" smtClean="0">
                <a:solidFill>
                  <a:srgbClr val="000000"/>
                </a:solidFill>
              </a:rPr>
              <a:t> + 152</a:t>
            </a:r>
            <a:r>
              <a:rPr lang="en-US" sz="1800" b="1" i="1" dirty="0" smtClean="0">
                <a:solidFill>
                  <a:srgbClr val="000000"/>
                </a:solidFill>
              </a:rPr>
              <a:t>N</a:t>
            </a:r>
            <a:r>
              <a:rPr lang="en-US" sz="1800" b="1" dirty="0" smtClean="0">
                <a:solidFill>
                  <a:srgbClr val="000000"/>
                </a:solidFill>
              </a:rPr>
              <a:t> + 284</a:t>
            </a:r>
            <a:r>
              <a:rPr lang="en-US" sz="1800" b="1" i="1" dirty="0" smtClean="0">
                <a:solidFill>
                  <a:srgbClr val="000000"/>
                </a:solidFill>
              </a:rPr>
              <a:t>NOCC</a:t>
            </a:r>
            <a:endParaRPr lang="en-US" sz="1800" b="1" i="1" dirty="0">
              <a:solidFill>
                <a:srgbClr val="000000"/>
              </a:solidFill>
            </a:endParaRPr>
          </a:p>
        </p:txBody>
      </p:sp>
      <p:sp>
        <p:nvSpPr>
          <p:cNvPr id="22" name="Text Box 10"/>
          <p:cNvSpPr txBox="1">
            <a:spLocks noChangeArrowheads="1"/>
          </p:cNvSpPr>
          <p:nvPr/>
        </p:nvSpPr>
        <p:spPr bwMode="auto">
          <a:xfrm>
            <a:off x="3941763" y="1940400"/>
            <a:ext cx="2954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51</a:t>
            </a:r>
            <a:r>
              <a:rPr lang="en-US" sz="1800" b="1" dirty="0" smtClean="0">
                <a:solidFill>
                  <a:srgbClr val="000000"/>
                </a:solidFill>
              </a:rPr>
              <a:t>,000 </a:t>
            </a:r>
            <a:r>
              <a:rPr lang="en-US" sz="1800" b="1" dirty="0">
                <a:solidFill>
                  <a:srgbClr val="000000"/>
                </a:solidFill>
              </a:rPr>
              <a:t>+ </a:t>
            </a:r>
            <a:r>
              <a:rPr lang="en-US" sz="1800" b="1" dirty="0" smtClean="0">
                <a:solidFill>
                  <a:srgbClr val="000000"/>
                </a:solidFill>
              </a:rPr>
              <a:t>152</a:t>
            </a:r>
            <a:r>
              <a:rPr lang="en-US" sz="1800" b="1" i="1" dirty="0" smtClean="0">
                <a:solidFill>
                  <a:srgbClr val="000000"/>
                </a:solidFill>
              </a:rPr>
              <a:t>N</a:t>
            </a:r>
            <a:endParaRPr lang="en-US" sz="1800" b="1" i="1" dirty="0">
              <a:solidFill>
                <a:srgbClr val="000000"/>
              </a:solidFill>
            </a:endParaRPr>
          </a:p>
        </p:txBody>
      </p:sp>
      <p:sp>
        <p:nvSpPr>
          <p:cNvPr id="26" name="Text Box 14"/>
          <p:cNvSpPr txBox="1">
            <a:spLocks noChangeArrowheads="1"/>
          </p:cNvSpPr>
          <p:nvPr/>
        </p:nvSpPr>
        <p:spPr bwMode="auto">
          <a:xfrm>
            <a:off x="4210050" y="1812925"/>
            <a:ext cx="304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800" b="1" dirty="0"/>
              <a:t>^</a:t>
            </a:r>
          </a:p>
        </p:txBody>
      </p:sp>
      <p:sp>
        <p:nvSpPr>
          <p:cNvPr id="27" name="Text Box 15"/>
          <p:cNvSpPr txBox="1">
            <a:spLocks noChangeArrowheads="1"/>
          </p:cNvSpPr>
          <p:nvPr/>
        </p:nvSpPr>
        <p:spPr bwMode="auto">
          <a:xfrm>
            <a:off x="2543175" y="782638"/>
            <a:ext cx="304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6195"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Putting </a:t>
            </a:r>
            <a:r>
              <a:rPr lang="en-GB" sz="1500" b="1" i="1"/>
              <a:t>OCC</a:t>
            </a:r>
            <a:r>
              <a:rPr lang="en-GB" sz="1500" b="1"/>
              <a:t> equal to 1, and hence </a:t>
            </a:r>
            <a:r>
              <a:rPr lang="en-GB" sz="1500" b="1" i="1"/>
              <a:t>NOCC</a:t>
            </a:r>
            <a:r>
              <a:rPr lang="en-GB" sz="1500" b="1"/>
              <a:t> equal to </a:t>
            </a:r>
            <a:r>
              <a:rPr lang="en-GB" sz="1500" b="1" i="1"/>
              <a:t>N,</a:t>
            </a:r>
            <a:r>
              <a:rPr lang="en-GB" sz="1500" b="1"/>
              <a:t>  we estimate that the annual overhead costs of the occupational schools are 47,000 yuan and the annual marginal cost per student is 436 yuan.</a:t>
            </a:r>
          </a:p>
        </p:txBody>
      </p:sp>
      <p:sp>
        <p:nvSpPr>
          <p:cNvPr id="13619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15</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18" name="Rectangle 5"/>
          <p:cNvSpPr>
            <a:spLocks noChangeArrowheads="1"/>
          </p:cNvSpPr>
          <p:nvPr/>
        </p:nvSpPr>
        <p:spPr bwMode="auto">
          <a:xfrm>
            <a:off x="662400" y="672199"/>
            <a:ext cx="7819200" cy="36807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30" name="Rectangle 29"/>
          <p:cNvSpPr/>
          <p:nvPr/>
        </p:nvSpPr>
        <p:spPr>
          <a:xfrm>
            <a:off x="705600" y="716400"/>
            <a:ext cx="7732800" cy="77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 Box 2"/>
          <p:cNvSpPr txBox="1">
            <a:spLocks noChangeArrowheads="1"/>
          </p:cNvSpPr>
          <p:nvPr/>
        </p:nvSpPr>
        <p:spPr bwMode="auto">
          <a:xfrm>
            <a:off x="1082675" y="1941514"/>
            <a:ext cx="2003425"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lgn="l">
              <a:spcBef>
                <a:spcPct val="50000"/>
              </a:spcBef>
            </a:pPr>
            <a:r>
              <a:rPr lang="en-US" sz="1800" b="1" dirty="0" smtClean="0">
                <a:solidFill>
                  <a:srgbClr val="000000"/>
                </a:solidFill>
                <a:latin typeface="Arial" charset="0"/>
              </a:rPr>
              <a:t>Regular school</a:t>
            </a:r>
            <a:endParaRPr lang="en-US" sz="1800" b="1" dirty="0">
              <a:solidFill>
                <a:srgbClr val="000000"/>
              </a:solidFill>
              <a:latin typeface="Arial" charset="0"/>
            </a:endParaRPr>
          </a:p>
          <a:p>
            <a:pPr algn="l"/>
            <a:r>
              <a:rPr lang="en-US" sz="1600" b="1" dirty="0" smtClean="0">
                <a:solidFill>
                  <a:srgbClr val="000000"/>
                </a:solidFill>
                <a:latin typeface="Arial" charset="0"/>
              </a:rPr>
              <a:t>(</a:t>
            </a:r>
            <a:r>
              <a:rPr lang="en-US" sz="1600" b="1" i="1" dirty="0">
                <a:solidFill>
                  <a:srgbClr val="000000"/>
                </a:solidFill>
                <a:latin typeface="Arial" charset="0"/>
              </a:rPr>
              <a:t>OCC</a:t>
            </a:r>
            <a:r>
              <a:rPr lang="en-US" sz="1600" b="1" dirty="0">
                <a:solidFill>
                  <a:srgbClr val="000000"/>
                </a:solidFill>
                <a:latin typeface="Arial" charset="0"/>
              </a:rPr>
              <a:t> = </a:t>
            </a:r>
            <a:r>
              <a:rPr lang="en-US" sz="1600" b="1" i="1" dirty="0" smtClean="0">
                <a:solidFill>
                  <a:srgbClr val="000000"/>
                </a:solidFill>
                <a:latin typeface="Arial" charset="0"/>
              </a:rPr>
              <a:t>NOCC</a:t>
            </a:r>
            <a:r>
              <a:rPr lang="en-US" sz="1600" b="1" dirty="0" smtClean="0">
                <a:solidFill>
                  <a:srgbClr val="000000"/>
                </a:solidFill>
                <a:latin typeface="Arial" charset="0"/>
              </a:rPr>
              <a:t> = 0)</a:t>
            </a:r>
            <a:endParaRPr lang="en-US" sz="1600" b="1" dirty="0">
              <a:solidFill>
                <a:srgbClr val="66FFFF"/>
              </a:solidFill>
              <a:latin typeface="Arial" charset="0"/>
            </a:endParaRPr>
          </a:p>
        </p:txBody>
      </p:sp>
      <p:sp>
        <p:nvSpPr>
          <p:cNvPr id="22" name="Text Box 9"/>
          <p:cNvSpPr txBox="1">
            <a:spLocks noChangeArrowheads="1"/>
          </p:cNvSpPr>
          <p:nvPr/>
        </p:nvSpPr>
        <p:spPr bwMode="auto">
          <a:xfrm>
            <a:off x="2266949" y="919163"/>
            <a:ext cx="52673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51</a:t>
            </a:r>
            <a:r>
              <a:rPr lang="en-US" sz="1800" b="1" dirty="0" smtClean="0">
                <a:solidFill>
                  <a:srgbClr val="000000"/>
                </a:solidFill>
              </a:rPr>
              <a:t>,000 </a:t>
            </a:r>
            <a:r>
              <a:rPr lang="en-US" sz="1800" b="1" dirty="0" smtClean="0">
                <a:solidFill>
                  <a:srgbClr val="000000"/>
                </a:solidFill>
                <a:cs typeface="Arial" charset="0"/>
              </a:rPr>
              <a:t>–</a:t>
            </a:r>
            <a:r>
              <a:rPr lang="en-US" sz="1800" b="1" dirty="0">
                <a:solidFill>
                  <a:srgbClr val="000000"/>
                </a:solidFill>
              </a:rPr>
              <a:t> </a:t>
            </a:r>
            <a:r>
              <a:rPr lang="en-US" sz="1800" b="1" dirty="0" smtClean="0">
                <a:solidFill>
                  <a:srgbClr val="000000"/>
                </a:solidFill>
              </a:rPr>
              <a:t>4,000</a:t>
            </a:r>
            <a:r>
              <a:rPr lang="en-US" sz="1800" b="1" i="1" dirty="0" smtClean="0">
                <a:solidFill>
                  <a:srgbClr val="000000"/>
                </a:solidFill>
              </a:rPr>
              <a:t>OCC</a:t>
            </a:r>
            <a:r>
              <a:rPr lang="en-US" sz="1800" b="1" dirty="0" smtClean="0">
                <a:solidFill>
                  <a:srgbClr val="000000"/>
                </a:solidFill>
              </a:rPr>
              <a:t> + 152</a:t>
            </a:r>
            <a:r>
              <a:rPr lang="en-US" sz="1800" b="1" i="1" dirty="0" smtClean="0">
                <a:solidFill>
                  <a:srgbClr val="000000"/>
                </a:solidFill>
              </a:rPr>
              <a:t>N</a:t>
            </a:r>
            <a:r>
              <a:rPr lang="en-US" sz="1800" b="1" dirty="0" smtClean="0">
                <a:solidFill>
                  <a:srgbClr val="000000"/>
                </a:solidFill>
              </a:rPr>
              <a:t> + 284</a:t>
            </a:r>
            <a:r>
              <a:rPr lang="en-US" sz="1800" b="1" i="1" dirty="0" smtClean="0">
                <a:solidFill>
                  <a:srgbClr val="000000"/>
                </a:solidFill>
              </a:rPr>
              <a:t>NOCC</a:t>
            </a:r>
            <a:endParaRPr lang="en-US" sz="1800" b="1" i="1" dirty="0">
              <a:solidFill>
                <a:srgbClr val="000000"/>
              </a:solidFill>
            </a:endParaRPr>
          </a:p>
        </p:txBody>
      </p:sp>
      <p:sp>
        <p:nvSpPr>
          <p:cNvPr id="23" name="Text Box 10"/>
          <p:cNvSpPr txBox="1">
            <a:spLocks noChangeArrowheads="1"/>
          </p:cNvSpPr>
          <p:nvPr/>
        </p:nvSpPr>
        <p:spPr bwMode="auto">
          <a:xfrm>
            <a:off x="3941763" y="1940400"/>
            <a:ext cx="2954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51</a:t>
            </a:r>
            <a:r>
              <a:rPr lang="en-US" sz="1800" b="1" dirty="0" smtClean="0">
                <a:solidFill>
                  <a:srgbClr val="000000"/>
                </a:solidFill>
              </a:rPr>
              <a:t>,000 </a:t>
            </a:r>
            <a:r>
              <a:rPr lang="en-US" sz="1800" b="1" dirty="0">
                <a:solidFill>
                  <a:srgbClr val="000000"/>
                </a:solidFill>
              </a:rPr>
              <a:t>+ </a:t>
            </a:r>
            <a:r>
              <a:rPr lang="en-US" sz="1800" b="1" dirty="0" smtClean="0">
                <a:solidFill>
                  <a:srgbClr val="000000"/>
                </a:solidFill>
              </a:rPr>
              <a:t>152</a:t>
            </a:r>
            <a:r>
              <a:rPr lang="en-US" sz="1800" b="1" i="1" dirty="0" smtClean="0">
                <a:solidFill>
                  <a:srgbClr val="000000"/>
                </a:solidFill>
              </a:rPr>
              <a:t>N</a:t>
            </a:r>
            <a:endParaRPr lang="en-US" sz="1800" b="1" i="1" dirty="0">
              <a:solidFill>
                <a:srgbClr val="000000"/>
              </a:solidFill>
            </a:endParaRPr>
          </a:p>
        </p:txBody>
      </p:sp>
      <p:sp>
        <p:nvSpPr>
          <p:cNvPr id="24" name="Text Box 11"/>
          <p:cNvSpPr txBox="1">
            <a:spLocks noChangeArrowheads="1"/>
          </p:cNvSpPr>
          <p:nvPr/>
        </p:nvSpPr>
        <p:spPr bwMode="auto">
          <a:xfrm>
            <a:off x="3943350" y="3119438"/>
            <a:ext cx="437197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sz="1800" b="1" i="1" dirty="0">
                <a:solidFill>
                  <a:srgbClr val="000000"/>
                </a:solidFill>
              </a:rPr>
              <a:t>COST</a:t>
            </a:r>
            <a:r>
              <a:rPr lang="en-US" sz="1800" b="1" dirty="0">
                <a:solidFill>
                  <a:srgbClr val="000000"/>
                </a:solidFill>
              </a:rPr>
              <a:t> = </a:t>
            </a:r>
            <a:r>
              <a:rPr lang="en-US" sz="1800" b="1" dirty="0" smtClean="0">
                <a:solidFill>
                  <a:srgbClr val="000000"/>
                </a:solidFill>
              </a:rPr>
              <a:t>51,000 </a:t>
            </a:r>
            <a:r>
              <a:rPr lang="en-US" sz="1800" b="1" dirty="0" smtClean="0">
                <a:solidFill>
                  <a:srgbClr val="000000"/>
                </a:solidFill>
                <a:cs typeface="Arial" charset="0"/>
              </a:rPr>
              <a:t>–</a:t>
            </a:r>
            <a:r>
              <a:rPr lang="en-US" sz="1800" b="1" dirty="0">
                <a:solidFill>
                  <a:srgbClr val="000000"/>
                </a:solidFill>
              </a:rPr>
              <a:t> </a:t>
            </a:r>
            <a:r>
              <a:rPr lang="en-US" sz="1800" b="1" dirty="0" smtClean="0">
                <a:solidFill>
                  <a:srgbClr val="000000"/>
                </a:solidFill>
              </a:rPr>
              <a:t>4,000 </a:t>
            </a:r>
            <a:r>
              <a:rPr lang="en-US" sz="1800" b="1" dirty="0">
                <a:solidFill>
                  <a:srgbClr val="000000"/>
                </a:solidFill>
              </a:rPr>
              <a:t>+ </a:t>
            </a:r>
            <a:r>
              <a:rPr lang="en-US" sz="1800" b="1" dirty="0" smtClean="0">
                <a:solidFill>
                  <a:srgbClr val="000000"/>
                </a:solidFill>
              </a:rPr>
              <a:t>152</a:t>
            </a:r>
            <a:r>
              <a:rPr lang="en-US" sz="1800" b="1" i="1" dirty="0" smtClean="0">
                <a:solidFill>
                  <a:srgbClr val="000000"/>
                </a:solidFill>
              </a:rPr>
              <a:t>N</a:t>
            </a:r>
            <a:r>
              <a:rPr lang="en-US" sz="1800" b="1" dirty="0" smtClean="0">
                <a:solidFill>
                  <a:srgbClr val="000000"/>
                </a:solidFill>
              </a:rPr>
              <a:t> </a:t>
            </a:r>
            <a:r>
              <a:rPr lang="en-US" sz="1800" b="1" dirty="0">
                <a:solidFill>
                  <a:srgbClr val="000000"/>
                </a:solidFill>
              </a:rPr>
              <a:t>+ </a:t>
            </a:r>
            <a:r>
              <a:rPr lang="en-US" sz="1800" b="1" dirty="0" smtClean="0">
                <a:solidFill>
                  <a:srgbClr val="000000"/>
                </a:solidFill>
              </a:rPr>
              <a:t>284</a:t>
            </a:r>
            <a:r>
              <a:rPr lang="en-US" sz="1800" b="1" i="1" dirty="0" smtClean="0">
                <a:solidFill>
                  <a:srgbClr val="000000"/>
                </a:solidFill>
              </a:rPr>
              <a:t>N</a:t>
            </a:r>
            <a:endParaRPr lang="en-US" sz="1800" b="1" i="1" dirty="0">
              <a:solidFill>
                <a:srgbClr val="000000"/>
              </a:solidFill>
            </a:endParaRPr>
          </a:p>
        </p:txBody>
      </p:sp>
      <p:sp>
        <p:nvSpPr>
          <p:cNvPr id="25" name="Text Box 12"/>
          <p:cNvSpPr txBox="1">
            <a:spLocks noChangeArrowheads="1"/>
          </p:cNvSpPr>
          <p:nvPr/>
        </p:nvSpPr>
        <p:spPr bwMode="auto">
          <a:xfrm>
            <a:off x="4644000" y="3462338"/>
            <a:ext cx="23606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800" b="1" dirty="0">
                <a:solidFill>
                  <a:srgbClr val="000000"/>
                </a:solidFill>
              </a:rPr>
              <a:t>= </a:t>
            </a:r>
            <a:r>
              <a:rPr lang="en-US" sz="1800" b="1" dirty="0" smtClean="0">
                <a:solidFill>
                  <a:srgbClr val="000000"/>
                </a:solidFill>
              </a:rPr>
              <a:t>47,000 </a:t>
            </a:r>
            <a:r>
              <a:rPr lang="en-US" sz="1800" b="1" dirty="0">
                <a:solidFill>
                  <a:srgbClr val="000000"/>
                </a:solidFill>
              </a:rPr>
              <a:t>+ </a:t>
            </a:r>
            <a:r>
              <a:rPr lang="en-US" sz="1800" b="1" dirty="0" smtClean="0">
                <a:solidFill>
                  <a:srgbClr val="000000"/>
                </a:solidFill>
              </a:rPr>
              <a:t>436</a:t>
            </a:r>
            <a:r>
              <a:rPr lang="en-US" sz="1800" b="1" i="1" dirty="0" smtClean="0">
                <a:solidFill>
                  <a:srgbClr val="000000"/>
                </a:solidFill>
              </a:rPr>
              <a:t>N</a:t>
            </a:r>
            <a:endParaRPr lang="en-US" sz="1800" b="1" i="1" dirty="0">
              <a:solidFill>
                <a:srgbClr val="000000"/>
              </a:solidFill>
            </a:endParaRPr>
          </a:p>
        </p:txBody>
      </p:sp>
      <p:sp>
        <p:nvSpPr>
          <p:cNvPr id="26" name="Text Box 13"/>
          <p:cNvSpPr txBox="1">
            <a:spLocks noChangeArrowheads="1"/>
          </p:cNvSpPr>
          <p:nvPr/>
        </p:nvSpPr>
        <p:spPr bwMode="auto">
          <a:xfrm>
            <a:off x="4210050" y="2994025"/>
            <a:ext cx="304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800" b="1" dirty="0"/>
              <a:t>^</a:t>
            </a:r>
          </a:p>
        </p:txBody>
      </p:sp>
      <p:sp>
        <p:nvSpPr>
          <p:cNvPr id="27" name="Text Box 14"/>
          <p:cNvSpPr txBox="1">
            <a:spLocks noChangeArrowheads="1"/>
          </p:cNvSpPr>
          <p:nvPr/>
        </p:nvSpPr>
        <p:spPr bwMode="auto">
          <a:xfrm>
            <a:off x="4210050" y="1812925"/>
            <a:ext cx="304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800" b="1" dirty="0"/>
              <a:t>^</a:t>
            </a:r>
          </a:p>
        </p:txBody>
      </p:sp>
      <p:sp>
        <p:nvSpPr>
          <p:cNvPr id="28" name="Text Box 15"/>
          <p:cNvSpPr txBox="1">
            <a:spLocks noChangeArrowheads="1"/>
          </p:cNvSpPr>
          <p:nvPr/>
        </p:nvSpPr>
        <p:spPr bwMode="auto">
          <a:xfrm>
            <a:off x="2543175" y="782638"/>
            <a:ext cx="304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a:t>^</a:t>
            </a:r>
          </a:p>
        </p:txBody>
      </p:sp>
      <p:sp>
        <p:nvSpPr>
          <p:cNvPr id="29" name="Text Box 2"/>
          <p:cNvSpPr txBox="1">
            <a:spLocks noChangeArrowheads="1"/>
          </p:cNvSpPr>
          <p:nvPr/>
        </p:nvSpPr>
        <p:spPr bwMode="auto">
          <a:xfrm>
            <a:off x="1111250" y="3121200"/>
            <a:ext cx="2708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lgn="l">
              <a:spcBef>
                <a:spcPct val="50000"/>
              </a:spcBef>
            </a:pPr>
            <a:r>
              <a:rPr lang="en-US" sz="1800" b="1" dirty="0" smtClean="0">
                <a:solidFill>
                  <a:srgbClr val="000000"/>
                </a:solidFill>
                <a:latin typeface="Arial" charset="0"/>
              </a:rPr>
              <a:t>Occupational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pPr algn="l"/>
            <a:r>
              <a:rPr lang="en-US" sz="1600" b="1" dirty="0" smtClean="0">
                <a:solidFill>
                  <a:srgbClr val="000000"/>
                </a:solidFill>
                <a:latin typeface="Arial" charset="0"/>
              </a:rPr>
              <a:t>(</a:t>
            </a:r>
            <a:r>
              <a:rPr lang="en-US" sz="1600" b="1" i="1" dirty="0">
                <a:solidFill>
                  <a:srgbClr val="000000"/>
                </a:solidFill>
                <a:latin typeface="Arial" charset="0"/>
              </a:rPr>
              <a:t>OCC</a:t>
            </a:r>
            <a:r>
              <a:rPr lang="en-US" sz="1600" b="1" dirty="0">
                <a:solidFill>
                  <a:srgbClr val="000000"/>
                </a:solidFill>
                <a:latin typeface="Arial" charset="0"/>
              </a:rPr>
              <a:t> = </a:t>
            </a:r>
            <a:r>
              <a:rPr lang="en-US" sz="1600" b="1" dirty="0" smtClean="0">
                <a:solidFill>
                  <a:srgbClr val="000000"/>
                </a:solidFill>
                <a:latin typeface="Arial" charset="0"/>
              </a:rPr>
              <a:t>1; </a:t>
            </a:r>
            <a:r>
              <a:rPr lang="en-US" sz="1600" b="1" i="1" dirty="0" smtClean="0">
                <a:solidFill>
                  <a:srgbClr val="000000"/>
                </a:solidFill>
                <a:latin typeface="Arial" charset="0"/>
              </a:rPr>
              <a:t>NOCC</a:t>
            </a:r>
            <a:r>
              <a:rPr lang="en-US" sz="1600" b="1" dirty="0" smtClean="0">
                <a:solidFill>
                  <a:srgbClr val="000000"/>
                </a:solidFill>
                <a:latin typeface="Arial" charset="0"/>
              </a:rPr>
              <a:t> = </a:t>
            </a:r>
            <a:r>
              <a:rPr lang="en-US" sz="1600" b="1" i="1" dirty="0" smtClean="0">
                <a:solidFill>
                  <a:srgbClr val="000000"/>
                </a:solidFill>
                <a:latin typeface="Arial" charset="0"/>
              </a:rPr>
              <a:t>N</a:t>
            </a:r>
            <a:r>
              <a:rPr lang="en-US" sz="1600" b="1" dirty="0" smtClean="0">
                <a:solidFill>
                  <a:srgbClr val="000000"/>
                </a:solidFill>
                <a:latin typeface="Arial" charset="0"/>
              </a:rPr>
              <a:t>)</a:t>
            </a:r>
            <a:endParaRPr lang="en-US" sz="1600" b="1" dirty="0">
              <a:solidFill>
                <a:srgbClr val="000000"/>
              </a:solidFill>
              <a:latin typeface="Arial" charset="0"/>
            </a:endParaRPr>
          </a:p>
        </p:txBody>
      </p:sp>
      <p:sp>
        <p:nvSpPr>
          <p:cNvPr id="20" name="Line 6"/>
          <p:cNvSpPr>
            <a:spLocks noChangeShapeType="1"/>
          </p:cNvSpPr>
          <p:nvPr/>
        </p:nvSpPr>
        <p:spPr bwMode="auto">
          <a:xfrm>
            <a:off x="684000" y="1491732"/>
            <a:ext cx="7776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Tree>
    <p:extLst>
      <p:ext uri="{BB962C8B-B14F-4D97-AF65-F5344CB8AC3E}">
        <p14:creationId xmlns:p14="http://schemas.microsoft.com/office/powerpoint/2010/main" val="29606093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6144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You can see that the cost functions fit the data much better than before and that the real difference is in the marginal cost, not the overhead cost.</a:t>
            </a:r>
          </a:p>
        </p:txBody>
      </p:sp>
      <p:sp>
        <p:nvSpPr>
          <p:cNvPr id="61450"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16</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pic>
        <p:nvPicPr>
          <p:cNvPr id="61463" name="Picture 2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628650" y="704850"/>
            <a:ext cx="885825" cy="338554"/>
          </a:xfrm>
          <a:prstGeom prst="rect">
            <a:avLst/>
          </a:prstGeom>
          <a:noFill/>
        </p:spPr>
        <p:txBody>
          <a:bodyPr wrap="square" rtlCol="0">
            <a:spAutoFit/>
          </a:bodyPr>
          <a:lstStyle/>
          <a:p>
            <a:r>
              <a:rPr lang="en-GB" sz="1600" b="1" i="1" dirty="0" smtClean="0"/>
              <a:t>COST</a:t>
            </a:r>
            <a:endParaRPr lang="en-GB" sz="1600" b="1" i="1" dirty="0"/>
          </a:p>
        </p:txBody>
      </p:sp>
      <p:sp>
        <p:nvSpPr>
          <p:cNvPr id="13" name="Oval 12"/>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4" name="Oval 13"/>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5" name="TextBox 14"/>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16" name="TextBox 15"/>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20" name="TextBox 19"/>
          <p:cNvSpPr txBox="1"/>
          <p:nvPr/>
        </p:nvSpPr>
        <p:spPr>
          <a:xfrm>
            <a:off x="7748488" y="4736305"/>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1162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Now we can see why we had a nonsensical negative estimate of the overhead cost of a regular school in previous specifications.</a:t>
            </a:r>
          </a:p>
        </p:txBody>
      </p:sp>
      <p:sp>
        <p:nvSpPr>
          <p:cNvPr id="111625" name="Text Box 9"/>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17</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12" name="Rectangle 11"/>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0" name="TextBox 19"/>
          <p:cNvSpPr txBox="1"/>
          <p:nvPr/>
        </p:nvSpPr>
        <p:spPr>
          <a:xfrm>
            <a:off x="628650" y="704850"/>
            <a:ext cx="885825" cy="338554"/>
          </a:xfrm>
          <a:prstGeom prst="rect">
            <a:avLst/>
          </a:prstGeom>
          <a:noFill/>
        </p:spPr>
        <p:txBody>
          <a:bodyPr wrap="square" rtlCol="0">
            <a:spAutoFit/>
          </a:bodyPr>
          <a:lstStyle/>
          <a:p>
            <a:r>
              <a:rPr lang="en-GB" sz="1600" b="1" i="1" dirty="0" smtClean="0"/>
              <a:t>COST</a:t>
            </a:r>
            <a:endParaRPr lang="en-GB" sz="1600" b="1" i="1" dirty="0"/>
          </a:p>
        </p:txBody>
      </p:sp>
      <p:pic>
        <p:nvPicPr>
          <p:cNvPr id="21" name="Picture 10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Oval 15"/>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7" name="Oval 16"/>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8" name="TextBox 17"/>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19" name="TextBox 18"/>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15" name="TextBox 14"/>
          <p:cNvSpPr txBox="1"/>
          <p:nvPr/>
        </p:nvSpPr>
        <p:spPr>
          <a:xfrm>
            <a:off x="7748488" y="4736305"/>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0531" name="Text Box 10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The assumption of the same marginal cost led to an estimate of the marginal cost that was a compromise between the marginal costs of occupational and regular schools.</a:t>
            </a:r>
          </a:p>
        </p:txBody>
      </p:sp>
      <p:sp>
        <p:nvSpPr>
          <p:cNvPr id="150532" name="Text Box 102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18</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20" name="Rectangle 19"/>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1" name="TextBox 20"/>
          <p:cNvSpPr txBox="1"/>
          <p:nvPr/>
        </p:nvSpPr>
        <p:spPr>
          <a:xfrm>
            <a:off x="628650" y="704850"/>
            <a:ext cx="885825" cy="338554"/>
          </a:xfrm>
          <a:prstGeom prst="rect">
            <a:avLst/>
          </a:prstGeom>
          <a:noFill/>
        </p:spPr>
        <p:txBody>
          <a:bodyPr wrap="square" rtlCol="0">
            <a:spAutoFit/>
          </a:bodyPr>
          <a:lstStyle/>
          <a:p>
            <a:r>
              <a:rPr lang="en-GB" sz="1600" b="1" i="1" dirty="0" smtClean="0"/>
              <a:t>COST</a:t>
            </a:r>
            <a:endParaRPr lang="en-GB" sz="1600" b="1" i="1" dirty="0"/>
          </a:p>
        </p:txBody>
      </p:sp>
      <p:pic>
        <p:nvPicPr>
          <p:cNvPr id="22" name="Picture 10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Oval 22"/>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4" name="Oval 23"/>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5" name="TextBox 24"/>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26" name="TextBox 25"/>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27" name="TextBox 26"/>
          <p:cNvSpPr txBox="1"/>
          <p:nvPr/>
        </p:nvSpPr>
        <p:spPr>
          <a:xfrm>
            <a:off x="7748488" y="4736305"/>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96259"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96261"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a:t>
            </a:r>
          </a:p>
        </p:txBody>
      </p:sp>
      <p:sp>
        <p:nvSpPr>
          <p:cNvPr id="9626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The scatter diagram shows the data for the 74 schools in Shanghai and the cost functions derived from a regression of </a:t>
            </a:r>
            <a:r>
              <a:rPr lang="en-GB" sz="1500" b="1" i="1"/>
              <a:t>COST</a:t>
            </a:r>
            <a:r>
              <a:rPr lang="en-GB" sz="1500" b="1"/>
              <a:t> on </a:t>
            </a:r>
            <a:r>
              <a:rPr lang="en-GB" sz="1500" b="1" i="1"/>
              <a:t>N</a:t>
            </a:r>
            <a:r>
              <a:rPr lang="en-GB" sz="1500" b="1"/>
              <a:t>  and a dummy variable for the type of curriculum (occupational / regular).</a:t>
            </a:r>
          </a:p>
        </p:txBody>
      </p:sp>
      <p:sp>
        <p:nvSpPr>
          <p:cNvPr id="11" name="Rectangle 10"/>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3" name="Picture 10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7748488" y="4736305"/>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15" name="Oval 14"/>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6" name="Oval 15"/>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7" name="TextBox 16"/>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18" name="TextBox 17"/>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19" name="TextBox 18"/>
          <p:cNvSpPr txBox="1"/>
          <p:nvPr/>
        </p:nvSpPr>
        <p:spPr>
          <a:xfrm>
            <a:off x="628650" y="704850"/>
            <a:ext cx="885825" cy="338554"/>
          </a:xfrm>
          <a:prstGeom prst="rect">
            <a:avLst/>
          </a:prstGeom>
          <a:noFill/>
        </p:spPr>
        <p:txBody>
          <a:bodyPr wrap="square" rtlCol="0">
            <a:spAutoFit/>
          </a:bodyPr>
          <a:lstStyle/>
          <a:p>
            <a:r>
              <a:rPr lang="en-GB" sz="1600" b="1" i="1" dirty="0" smtClean="0"/>
              <a:t>COST</a:t>
            </a:r>
            <a:endParaRPr lang="en-GB" sz="1600" b="1" i="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1555" name="Text Box 102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The cost function for regular schools was too steep and as a consequence the intercept was underestimated, actually becoming negative and indicating that something must be wrong with the specification of the model.</a:t>
            </a:r>
          </a:p>
        </p:txBody>
      </p:sp>
      <p:sp>
        <p:nvSpPr>
          <p:cNvPr id="151556" name="Text Box 1028"/>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19</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20" name="Rectangle 19"/>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21" name="TextBox 20"/>
          <p:cNvSpPr txBox="1"/>
          <p:nvPr/>
        </p:nvSpPr>
        <p:spPr>
          <a:xfrm>
            <a:off x="628650" y="704850"/>
            <a:ext cx="885825" cy="338554"/>
          </a:xfrm>
          <a:prstGeom prst="rect">
            <a:avLst/>
          </a:prstGeom>
          <a:noFill/>
        </p:spPr>
        <p:txBody>
          <a:bodyPr wrap="square" rtlCol="0">
            <a:spAutoFit/>
          </a:bodyPr>
          <a:lstStyle/>
          <a:p>
            <a:r>
              <a:rPr lang="en-GB" sz="1600" b="1" i="1" dirty="0" smtClean="0"/>
              <a:t>COST</a:t>
            </a:r>
            <a:endParaRPr lang="en-GB" sz="1600" b="1" i="1" dirty="0"/>
          </a:p>
        </p:txBody>
      </p:sp>
      <p:pic>
        <p:nvPicPr>
          <p:cNvPr id="22" name="Picture 10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Oval 22"/>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4" name="Oval 23"/>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5" name="TextBox 24"/>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26" name="TextBox 25"/>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27" name="TextBox 26"/>
          <p:cNvSpPr txBox="1"/>
          <p:nvPr/>
        </p:nvSpPr>
        <p:spPr>
          <a:xfrm>
            <a:off x="7748488" y="4736305"/>
            <a:ext cx="438150" cy="338554"/>
          </a:xfrm>
          <a:prstGeom prst="rect">
            <a:avLst/>
          </a:prstGeom>
          <a:noFill/>
        </p:spPr>
        <p:txBody>
          <a:bodyPr wrap="square" rtlCol="0">
            <a:spAutoFit/>
          </a:bodyPr>
          <a:lstStyle/>
          <a:p>
            <a:r>
              <a:rPr lang="en-GB" sz="1600" b="1" i="1" dirty="0" smtClean="0"/>
              <a:t>N</a:t>
            </a:r>
            <a:endParaRPr lang="en-GB" sz="1600" b="1" i="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547200"/>
            <a:ext cx="9144000" cy="38268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02413" name="Rectangle 13"/>
          <p:cNvSpPr>
            <a:spLocks noChangeArrowheads="1"/>
          </p:cNvSpPr>
          <p:nvPr/>
        </p:nvSpPr>
        <p:spPr bwMode="auto">
          <a:xfrm>
            <a:off x="365125" y="3614400"/>
            <a:ext cx="46704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2412" name="Rectangle 12"/>
          <p:cNvSpPr>
            <a:spLocks noChangeArrowheads="1"/>
          </p:cNvSpPr>
          <p:nvPr/>
        </p:nvSpPr>
        <p:spPr bwMode="auto">
          <a:xfrm>
            <a:off x="355600" y="637200"/>
            <a:ext cx="23399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2409"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We can perform </a:t>
            </a:r>
            <a:r>
              <a:rPr lang="en-GB" sz="1500" b="1" i="1"/>
              <a:t>t</a:t>
            </a:r>
            <a:r>
              <a:rPr lang="en-GB" sz="1500" b="1"/>
              <a:t> tests as usual.  The </a:t>
            </a:r>
            <a:r>
              <a:rPr lang="en-GB" sz="1500" b="1" i="1"/>
              <a:t>t</a:t>
            </a:r>
            <a:r>
              <a:rPr lang="en-GB" sz="1500" b="1"/>
              <a:t> statistic for the coefficient of </a:t>
            </a:r>
            <a:r>
              <a:rPr lang="en-GB" sz="1500" b="1" i="1"/>
              <a:t>NOCC</a:t>
            </a:r>
            <a:r>
              <a:rPr lang="en-GB" sz="1500" b="1"/>
              <a:t> is 3.76, so the marginal cost per student in an occupational school is significantly higher than that in a regular school.</a:t>
            </a:r>
          </a:p>
        </p:txBody>
      </p:sp>
      <p:sp>
        <p:nvSpPr>
          <p:cNvPr id="102410"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20</a:t>
            </a:r>
          </a:p>
        </p:txBody>
      </p:sp>
      <p:sp>
        <p:nvSpPr>
          <p:cNvPr id="102414" name="Text Box 14"/>
          <p:cNvSpPr txBox="1">
            <a:spLocks noChangeArrowheads="1"/>
          </p:cNvSpPr>
          <p:nvPr/>
        </p:nvSpPr>
        <p:spPr bwMode="auto">
          <a:xfrm>
            <a:off x="301625" y="597600"/>
            <a:ext cx="8532813" cy="37353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 NOCC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3,    70) =   49.64</a:t>
            </a:r>
          </a:p>
          <a:p>
            <a:r>
              <a:rPr lang="en-US" sz="1400" b="1" dirty="0">
                <a:solidFill>
                  <a:srgbClr val="000000"/>
                </a:solidFill>
                <a:latin typeface="Courier New" pitchFamily="49" charset="0"/>
              </a:rPr>
              <a:t>   Model |  1.0009e+12     3  3.3363e+11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4.7045e+11    70  6.7207e+09               R-squared     =  0.6803</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0.6666</a:t>
            </a:r>
          </a:p>
          <a:p>
            <a:r>
              <a:rPr lang="en-US" sz="1400" b="1" dirty="0">
                <a:solidFill>
                  <a:srgbClr val="000000"/>
                </a:solidFill>
                <a:latin typeface="Courier New" pitchFamily="49" charset="0"/>
              </a:rPr>
              <a:t>   Total |  1.4713e+12    73  2.0155e+10               Root MSE      =   81980</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152.2982   60.01932      2.537   0.013       32.59349     272.003</a:t>
            </a:r>
          </a:p>
          <a:p>
            <a:r>
              <a:rPr lang="en-US" sz="1400" b="1" dirty="0">
                <a:solidFill>
                  <a:srgbClr val="000000"/>
                </a:solidFill>
                <a:latin typeface="Courier New" pitchFamily="49" charset="0"/>
              </a:rPr>
              <a:t>     OCC |  -3501.177   41085.46     -0.085   0.932      -85443.55    78441.19</a:t>
            </a:r>
          </a:p>
          <a:p>
            <a:r>
              <a:rPr lang="en-US" sz="1400" b="1" dirty="0">
                <a:solidFill>
                  <a:srgbClr val="000000"/>
                </a:solidFill>
                <a:latin typeface="Courier New" pitchFamily="49" charset="0"/>
              </a:rPr>
              <a:t>    NOCC |   284.4786   75.63211      3.761   0.000       133.6351    435.3221</a:t>
            </a:r>
          </a:p>
          <a:p>
            <a:r>
              <a:rPr lang="en-US" sz="1400" b="1" dirty="0">
                <a:solidFill>
                  <a:srgbClr val="000000"/>
                </a:solidFill>
                <a:latin typeface="Courier New" pitchFamily="49" charset="0"/>
              </a:rPr>
              <a:t>   _cons |   51475.25   31314.84      1.644   0.105      -10980.24    113930.7</a:t>
            </a:r>
          </a:p>
          <a:p>
            <a:r>
              <a:rPr lang="en-US" sz="1400" b="1" dirty="0">
                <a:solidFill>
                  <a:srgbClr val="000000"/>
                </a:solidFill>
                <a:latin typeface="Courier New" pitchFamily="49" charset="0"/>
              </a:rPr>
              <a:t>------------------------------------------------------------------------------</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0" y="547200"/>
            <a:ext cx="9144000" cy="38268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0" name="Rectangle 12"/>
          <p:cNvSpPr>
            <a:spLocks noChangeArrowheads="1"/>
          </p:cNvSpPr>
          <p:nvPr/>
        </p:nvSpPr>
        <p:spPr bwMode="auto">
          <a:xfrm>
            <a:off x="355600" y="637200"/>
            <a:ext cx="23399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926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The coefficient of </a:t>
            </a:r>
            <a:r>
              <a:rPr lang="en-GB" sz="1500" b="1" i="1"/>
              <a:t>OCC</a:t>
            </a:r>
            <a:r>
              <a:rPr lang="en-GB" sz="1500" b="1"/>
              <a:t> is now negative, suggesting that the overhead costs of occupational schools are actually lower than those of regular schools. </a:t>
            </a:r>
          </a:p>
        </p:txBody>
      </p:sp>
      <p:sp>
        <p:nvSpPr>
          <p:cNvPr id="139270"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21</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15" name="Rectangle 13"/>
          <p:cNvSpPr>
            <a:spLocks noChangeArrowheads="1"/>
          </p:cNvSpPr>
          <p:nvPr/>
        </p:nvSpPr>
        <p:spPr bwMode="auto">
          <a:xfrm>
            <a:off x="365125" y="3402000"/>
            <a:ext cx="46704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14"/>
          <p:cNvSpPr txBox="1">
            <a:spLocks noChangeArrowheads="1"/>
          </p:cNvSpPr>
          <p:nvPr/>
        </p:nvSpPr>
        <p:spPr bwMode="auto">
          <a:xfrm>
            <a:off x="301625" y="597600"/>
            <a:ext cx="8532813" cy="37353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 NOCC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3,    70) =   49.64</a:t>
            </a:r>
          </a:p>
          <a:p>
            <a:r>
              <a:rPr lang="en-US" sz="1400" b="1" dirty="0">
                <a:solidFill>
                  <a:srgbClr val="000000"/>
                </a:solidFill>
                <a:latin typeface="Courier New" pitchFamily="49" charset="0"/>
              </a:rPr>
              <a:t>   Model |  1.0009e+12     3  3.3363e+11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4.7045e+11    70  6.7207e+09               R-squared     =  0.6803</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0.6666</a:t>
            </a:r>
          </a:p>
          <a:p>
            <a:r>
              <a:rPr lang="en-US" sz="1400" b="1" dirty="0">
                <a:solidFill>
                  <a:srgbClr val="000000"/>
                </a:solidFill>
                <a:latin typeface="Courier New" pitchFamily="49" charset="0"/>
              </a:rPr>
              <a:t>   Total |  1.4713e+12    73  2.0155e+10               Root MSE      =   81980</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152.2982   60.01932      2.537   0.013       32.59349     272.003</a:t>
            </a:r>
          </a:p>
          <a:p>
            <a:r>
              <a:rPr lang="en-US" sz="1400" b="1" dirty="0">
                <a:solidFill>
                  <a:srgbClr val="000000"/>
                </a:solidFill>
                <a:latin typeface="Courier New" pitchFamily="49" charset="0"/>
              </a:rPr>
              <a:t>     OCC |  -3501.177   41085.46     -0.085   0.932      -85443.55    78441.19</a:t>
            </a:r>
          </a:p>
          <a:p>
            <a:r>
              <a:rPr lang="en-US" sz="1400" b="1" dirty="0">
                <a:solidFill>
                  <a:srgbClr val="000000"/>
                </a:solidFill>
                <a:latin typeface="Courier New" pitchFamily="49" charset="0"/>
              </a:rPr>
              <a:t>    NOCC |   284.4786   75.63211      3.761   0.000       133.6351    435.3221</a:t>
            </a:r>
          </a:p>
          <a:p>
            <a:r>
              <a:rPr lang="en-US" sz="1400" b="1" dirty="0">
                <a:solidFill>
                  <a:srgbClr val="000000"/>
                </a:solidFill>
                <a:latin typeface="Courier New" pitchFamily="49" charset="0"/>
              </a:rPr>
              <a:t>   _cons |   51475.25   31314.84      1.644   0.105      -10980.24    113930.7</a:t>
            </a:r>
          </a:p>
          <a:p>
            <a:r>
              <a:rPr lang="en-US" sz="1400" b="1" dirty="0">
                <a:solidFill>
                  <a:srgbClr val="000000"/>
                </a:solidFill>
                <a:latin typeface="Courier New" pitchFamily="49" charset="0"/>
              </a:rPr>
              <a: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bwMode="auto">
          <a:xfrm>
            <a:off x="0" y="547200"/>
            <a:ext cx="9144000" cy="38268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0"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258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t>This is unlikely.  However, the </a:t>
            </a:r>
            <a:r>
              <a:rPr lang="en-GB" sz="1500" b="1" i="1" dirty="0"/>
              <a:t>t</a:t>
            </a:r>
            <a:r>
              <a:rPr lang="en-GB" sz="1500" b="1" dirty="0"/>
              <a:t> statistic is only </a:t>
            </a:r>
            <a:r>
              <a:rPr lang="en-GB" sz="1500" b="1" dirty="0" smtClean="0"/>
              <a:t>‒0.09</a:t>
            </a:r>
            <a:r>
              <a:rPr lang="en-GB" sz="1500" b="1" dirty="0"/>
              <a:t>, so we do not reject the null hypothesis that the overhead costs of the two types of school are the same.</a:t>
            </a:r>
          </a:p>
        </p:txBody>
      </p:sp>
      <p:sp>
        <p:nvSpPr>
          <p:cNvPr id="152582"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22</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19" name="Rectangle 12"/>
          <p:cNvSpPr>
            <a:spLocks noChangeArrowheads="1"/>
          </p:cNvSpPr>
          <p:nvPr/>
        </p:nvSpPr>
        <p:spPr bwMode="auto">
          <a:xfrm>
            <a:off x="355600" y="637200"/>
            <a:ext cx="2339975"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3"/>
          <p:cNvSpPr>
            <a:spLocks noChangeArrowheads="1"/>
          </p:cNvSpPr>
          <p:nvPr/>
        </p:nvSpPr>
        <p:spPr bwMode="auto">
          <a:xfrm>
            <a:off x="365125" y="3402000"/>
            <a:ext cx="46704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14"/>
          <p:cNvSpPr txBox="1">
            <a:spLocks noChangeArrowheads="1"/>
          </p:cNvSpPr>
          <p:nvPr/>
        </p:nvSpPr>
        <p:spPr bwMode="auto">
          <a:xfrm>
            <a:off x="301625" y="597600"/>
            <a:ext cx="8532813" cy="37353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 NOCC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3,    70) =   49.64</a:t>
            </a:r>
          </a:p>
          <a:p>
            <a:r>
              <a:rPr lang="en-US" sz="1400" b="1" dirty="0">
                <a:solidFill>
                  <a:srgbClr val="000000"/>
                </a:solidFill>
                <a:latin typeface="Courier New" pitchFamily="49" charset="0"/>
              </a:rPr>
              <a:t>   Model |  1.0009e+12     3  3.3363e+11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4.7045e+11    70  6.7207e+09               R-squared     =  0.6803</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0.6666</a:t>
            </a:r>
          </a:p>
          <a:p>
            <a:r>
              <a:rPr lang="en-US" sz="1400" b="1" dirty="0">
                <a:solidFill>
                  <a:srgbClr val="000000"/>
                </a:solidFill>
                <a:latin typeface="Courier New" pitchFamily="49" charset="0"/>
              </a:rPr>
              <a:t>   Total |  1.4713e+12    73  2.0155e+10               Root MSE      =   81980</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152.2982   60.01932      2.537   0.013       32.59349     272.003</a:t>
            </a:r>
          </a:p>
          <a:p>
            <a:r>
              <a:rPr lang="en-US" sz="1400" b="1" dirty="0">
                <a:solidFill>
                  <a:srgbClr val="000000"/>
                </a:solidFill>
                <a:latin typeface="Courier New" pitchFamily="49" charset="0"/>
              </a:rPr>
              <a:t>     OCC |  -3501.177   41085.46     -0.085   0.932      -85443.55    78441.19</a:t>
            </a:r>
          </a:p>
          <a:p>
            <a:r>
              <a:rPr lang="en-US" sz="1400" b="1" dirty="0">
                <a:solidFill>
                  <a:srgbClr val="000000"/>
                </a:solidFill>
                <a:latin typeface="Courier New" pitchFamily="49" charset="0"/>
              </a:rPr>
              <a:t>    NOCC |   284.4786   75.63211      3.761   0.000       133.6351    435.3221</a:t>
            </a:r>
          </a:p>
          <a:p>
            <a:r>
              <a:rPr lang="en-US" sz="1400" b="1" dirty="0">
                <a:solidFill>
                  <a:srgbClr val="000000"/>
                </a:solidFill>
                <a:latin typeface="Courier New" pitchFamily="49" charset="0"/>
              </a:rPr>
              <a:t>   _cons |   51475.25   31314.84      1.644   0.105      -10980.24    113930.7</a:t>
            </a:r>
          </a:p>
          <a:p>
            <a:r>
              <a:rPr lang="en-US" sz="1400" b="1" dirty="0">
                <a:solidFill>
                  <a:srgbClr val="000000"/>
                </a:solidFill>
                <a:latin typeface="Courier New" pitchFamily="49" charset="0"/>
              </a:rPr>
              <a:t>------------------------------------------------------------------------------</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029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We can also perform an </a:t>
            </a:r>
            <a:r>
              <a:rPr lang="en-GB" sz="1500" b="1" i="1"/>
              <a:t>F</a:t>
            </a:r>
            <a:r>
              <a:rPr lang="en-GB" sz="1500" b="1"/>
              <a:t> test of the joint explanatory power of the dummy variables, comparing </a:t>
            </a:r>
            <a:r>
              <a:rPr lang="en-GB" sz="1500" b="1" i="1"/>
              <a:t>RSS</a:t>
            </a:r>
            <a:r>
              <a:rPr lang="en-GB" sz="1500" b="1"/>
              <a:t> when the dummy variables are included with </a:t>
            </a:r>
            <a:r>
              <a:rPr lang="en-GB" sz="1500" b="1" i="1"/>
              <a:t>RSS</a:t>
            </a:r>
            <a:r>
              <a:rPr lang="en-GB" sz="1500" b="1"/>
              <a:t> when they are not.</a:t>
            </a:r>
          </a:p>
        </p:txBody>
      </p:sp>
      <p:sp>
        <p:nvSpPr>
          <p:cNvPr id="140294" name="Text Box 6"/>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23</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27" name="Rectangle 26"/>
          <p:cNvSpPr/>
          <p:nvPr/>
        </p:nvSpPr>
        <p:spPr bwMode="auto">
          <a:xfrm>
            <a:off x="0" y="2692800"/>
            <a:ext cx="9144000" cy="2073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8" name="Rectangle 27"/>
          <p:cNvSpPr/>
          <p:nvPr/>
        </p:nvSpPr>
        <p:spPr bwMode="auto">
          <a:xfrm>
            <a:off x="0" y="547200"/>
            <a:ext cx="9144000" cy="2073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29" name="Rectangle 9"/>
          <p:cNvSpPr>
            <a:spLocks noChangeArrowheads="1"/>
          </p:cNvSpPr>
          <p:nvPr/>
        </p:nvSpPr>
        <p:spPr bwMode="auto">
          <a:xfrm>
            <a:off x="365125" y="2782800"/>
            <a:ext cx="13716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Rectangle 8"/>
          <p:cNvSpPr>
            <a:spLocks noChangeArrowheads="1"/>
          </p:cNvSpPr>
          <p:nvPr/>
        </p:nvSpPr>
        <p:spPr bwMode="auto">
          <a:xfrm>
            <a:off x="365125" y="38376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Rectangle 2"/>
          <p:cNvSpPr>
            <a:spLocks noChangeArrowheads="1"/>
          </p:cNvSpPr>
          <p:nvPr/>
        </p:nvSpPr>
        <p:spPr bwMode="auto">
          <a:xfrm>
            <a:off x="365125" y="16920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2" name="Rectangle 3"/>
          <p:cNvSpPr>
            <a:spLocks noChangeArrowheads="1"/>
          </p:cNvSpPr>
          <p:nvPr/>
        </p:nvSpPr>
        <p:spPr bwMode="auto">
          <a:xfrm>
            <a:off x="365125" y="637200"/>
            <a:ext cx="23225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 name="Text Box 7"/>
          <p:cNvSpPr txBox="1">
            <a:spLocks noChangeArrowheads="1"/>
          </p:cNvSpPr>
          <p:nvPr/>
        </p:nvSpPr>
        <p:spPr bwMode="auto">
          <a:xfrm>
            <a:off x="301625" y="597601"/>
            <a:ext cx="8532813" cy="19836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 NOCC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3,    70) =   49.64</a:t>
            </a:r>
          </a:p>
          <a:p>
            <a:r>
              <a:rPr lang="en-US" sz="1400" b="1" dirty="0">
                <a:solidFill>
                  <a:srgbClr val="000000"/>
                </a:solidFill>
                <a:latin typeface="Courier New" pitchFamily="49" charset="0"/>
              </a:rPr>
              <a:t>   Model |  1.0009e+12     3  3.3363e+11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4.7045e+11    70  6.7207e+09               R-squared     =  0.6803</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0.6666</a:t>
            </a:r>
          </a:p>
          <a:p>
            <a:r>
              <a:rPr lang="en-US" sz="1400" b="1" dirty="0">
                <a:solidFill>
                  <a:srgbClr val="000000"/>
                </a:solidFill>
                <a:latin typeface="Courier New" pitchFamily="49" charset="0"/>
              </a:rPr>
              <a:t>   Total |  1.4713e+12    73  2.0155e+10               Root MSE      =   81980</a:t>
            </a:r>
          </a:p>
          <a:p>
            <a:r>
              <a:rPr lang="en-US" sz="1400" b="1" dirty="0" smtClean="0">
                <a:solidFill>
                  <a:srgbClr val="000000"/>
                </a:solidFill>
                <a:latin typeface="Courier New" pitchFamily="49" charset="0"/>
              </a:rPr>
              <a:t>------------------------------------------------------------------------------</a:t>
            </a:r>
            <a:endParaRPr lang="en-US" sz="1400" b="1" dirty="0">
              <a:solidFill>
                <a:srgbClr val="000000"/>
              </a:solidFill>
              <a:latin typeface="Courier New" pitchFamily="49" charset="0"/>
            </a:endParaRPr>
          </a:p>
        </p:txBody>
      </p:sp>
      <p:sp>
        <p:nvSpPr>
          <p:cNvPr id="34" name="Text Box 7"/>
          <p:cNvSpPr txBox="1">
            <a:spLocks noChangeArrowheads="1"/>
          </p:cNvSpPr>
          <p:nvPr/>
        </p:nvSpPr>
        <p:spPr bwMode="auto">
          <a:xfrm>
            <a:off x="301625" y="2743200"/>
            <a:ext cx="8532813" cy="19836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300"/>
              </a:spcBef>
            </a:pP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1,    72) =   46.82</a:t>
            </a:r>
          </a:p>
          <a:p>
            <a:r>
              <a:rPr lang="en-US" sz="1400" b="1" dirty="0">
                <a:solidFill>
                  <a:srgbClr val="000000"/>
                </a:solidFill>
                <a:latin typeface="Courier New" pitchFamily="49" charset="0"/>
              </a:rPr>
              <a:t>   Model |  5.7974e+11     1  5.7974e+11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8.9160e+11    72  1.2383e+10               R-squared     =  0.3940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0.3856</a:t>
            </a:r>
          </a:p>
          <a:p>
            <a:r>
              <a:rPr lang="en-US" sz="1400" b="1" dirty="0">
                <a:solidFill>
                  <a:srgbClr val="000000"/>
                </a:solidFill>
                <a:latin typeface="Courier New" pitchFamily="49" charset="0"/>
              </a:rPr>
              <a:t>   Total |  1.4713e+12    73  2.0155e+10               Root MSE      = </a:t>
            </a:r>
            <a:r>
              <a:rPr lang="en-US" sz="1400" b="1" dirty="0" smtClean="0">
                <a:solidFill>
                  <a:srgbClr val="000000"/>
                </a:solidFill>
                <a:latin typeface="Courier New" pitchFamily="49" charset="0"/>
              </a:rPr>
              <a:t>1.1e+05</a:t>
            </a:r>
          </a:p>
          <a:p>
            <a:r>
              <a:rPr lang="en-US" sz="1400" b="1" dirty="0">
                <a:solidFill>
                  <a:srgbClr val="000000"/>
                </a:solidFill>
                <a:latin typeface="Courier New" pitchFamily="49" charset="0"/>
              </a:rPr>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4634" name="Text Box 103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The null hypothesis is that the coefficients of </a:t>
            </a:r>
            <a:r>
              <a:rPr lang="en-GB" sz="1500" b="1" i="1"/>
              <a:t>OCC</a:t>
            </a:r>
            <a:r>
              <a:rPr lang="en-GB" sz="1500" b="1"/>
              <a:t> and </a:t>
            </a:r>
            <a:r>
              <a:rPr lang="en-GB" sz="1500" b="1" i="1"/>
              <a:t>NOCC</a:t>
            </a:r>
            <a:r>
              <a:rPr lang="en-GB" sz="1500" b="1"/>
              <a:t> are both equal to 0.  The alternative hypothesis is that one or both are nonzero.</a:t>
            </a:r>
          </a:p>
        </p:txBody>
      </p:sp>
      <p:sp>
        <p:nvSpPr>
          <p:cNvPr id="154635" name="Text Box 103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24</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39" name="Rectangle 38"/>
          <p:cNvSpPr/>
          <p:nvPr/>
        </p:nvSpPr>
        <p:spPr bwMode="auto">
          <a:xfrm>
            <a:off x="0" y="2692800"/>
            <a:ext cx="9144000" cy="2073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0" name="Rectangle 39"/>
          <p:cNvSpPr/>
          <p:nvPr/>
        </p:nvSpPr>
        <p:spPr bwMode="auto">
          <a:xfrm>
            <a:off x="0" y="547200"/>
            <a:ext cx="9144000" cy="2073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1" name="Rectangle 9"/>
          <p:cNvSpPr>
            <a:spLocks noChangeArrowheads="1"/>
          </p:cNvSpPr>
          <p:nvPr/>
        </p:nvSpPr>
        <p:spPr bwMode="auto">
          <a:xfrm>
            <a:off x="365125" y="2782800"/>
            <a:ext cx="13716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2" name="Rectangle 8"/>
          <p:cNvSpPr>
            <a:spLocks noChangeArrowheads="1"/>
          </p:cNvSpPr>
          <p:nvPr/>
        </p:nvSpPr>
        <p:spPr bwMode="auto">
          <a:xfrm>
            <a:off x="365125" y="38376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3" name="Rectangle 2"/>
          <p:cNvSpPr>
            <a:spLocks noChangeArrowheads="1"/>
          </p:cNvSpPr>
          <p:nvPr/>
        </p:nvSpPr>
        <p:spPr bwMode="auto">
          <a:xfrm>
            <a:off x="365125" y="16920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3"/>
          <p:cNvSpPr>
            <a:spLocks noChangeArrowheads="1"/>
          </p:cNvSpPr>
          <p:nvPr/>
        </p:nvSpPr>
        <p:spPr bwMode="auto">
          <a:xfrm>
            <a:off x="365125" y="637200"/>
            <a:ext cx="23225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Text Box 7"/>
          <p:cNvSpPr txBox="1">
            <a:spLocks noChangeArrowheads="1"/>
          </p:cNvSpPr>
          <p:nvPr/>
        </p:nvSpPr>
        <p:spPr bwMode="auto">
          <a:xfrm>
            <a:off x="301625" y="597601"/>
            <a:ext cx="8532813" cy="19836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 NOCC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3,    70) =   49.64</a:t>
            </a:r>
          </a:p>
          <a:p>
            <a:r>
              <a:rPr lang="en-US" sz="1400" b="1" dirty="0">
                <a:solidFill>
                  <a:srgbClr val="000000"/>
                </a:solidFill>
                <a:latin typeface="Courier New" pitchFamily="49" charset="0"/>
              </a:rPr>
              <a:t>   Model |  1.0009e+12     3  3.3363e+11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4.7045e+11    70  6.7207e+09               R-squared     =  0.6803</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0.6666</a:t>
            </a:r>
          </a:p>
          <a:p>
            <a:r>
              <a:rPr lang="en-US" sz="1400" b="1" dirty="0">
                <a:solidFill>
                  <a:srgbClr val="000000"/>
                </a:solidFill>
                <a:latin typeface="Courier New" pitchFamily="49" charset="0"/>
              </a:rPr>
              <a:t>   Total |  1.4713e+12    73  2.0155e+10               Root MSE      =   81980</a:t>
            </a:r>
          </a:p>
          <a:p>
            <a:r>
              <a:rPr lang="en-US" sz="1400" b="1" dirty="0" smtClean="0">
                <a:solidFill>
                  <a:srgbClr val="000000"/>
                </a:solidFill>
                <a:latin typeface="Courier New" pitchFamily="49" charset="0"/>
              </a:rPr>
              <a:t>------------------------------------------------------------------------------</a:t>
            </a:r>
            <a:endParaRPr lang="en-US" sz="1400" b="1" dirty="0">
              <a:solidFill>
                <a:srgbClr val="000000"/>
              </a:solidFill>
              <a:latin typeface="Courier New" pitchFamily="49" charset="0"/>
            </a:endParaRPr>
          </a:p>
        </p:txBody>
      </p:sp>
      <p:sp>
        <p:nvSpPr>
          <p:cNvPr id="46" name="Text Box 7"/>
          <p:cNvSpPr txBox="1">
            <a:spLocks noChangeArrowheads="1"/>
          </p:cNvSpPr>
          <p:nvPr/>
        </p:nvSpPr>
        <p:spPr bwMode="auto">
          <a:xfrm>
            <a:off x="301625" y="2743200"/>
            <a:ext cx="8532813" cy="19836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300"/>
              </a:spcBef>
            </a:pP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1,    72) =   46.82</a:t>
            </a:r>
          </a:p>
          <a:p>
            <a:r>
              <a:rPr lang="en-US" sz="1400" b="1" dirty="0">
                <a:solidFill>
                  <a:srgbClr val="000000"/>
                </a:solidFill>
                <a:latin typeface="Courier New" pitchFamily="49" charset="0"/>
              </a:rPr>
              <a:t>   Model |  5.7974e+11     1  5.7974e+11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8.9160e+11    72  1.2383e+10               R-squared     =  0.3940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0.3856</a:t>
            </a:r>
          </a:p>
          <a:p>
            <a:r>
              <a:rPr lang="en-US" sz="1400" b="1" dirty="0">
                <a:solidFill>
                  <a:srgbClr val="000000"/>
                </a:solidFill>
                <a:latin typeface="Courier New" pitchFamily="49" charset="0"/>
              </a:rPr>
              <a:t>   Total |  1.4713e+12    73  2.0155e+10               Root MSE      = </a:t>
            </a:r>
            <a:r>
              <a:rPr lang="en-US" sz="1400" b="1" dirty="0" smtClean="0">
                <a:solidFill>
                  <a:srgbClr val="000000"/>
                </a:solidFill>
                <a:latin typeface="Courier New" pitchFamily="49" charset="0"/>
              </a:rPr>
              <a:t>1.1e+05</a:t>
            </a:r>
          </a:p>
          <a:p>
            <a:r>
              <a:rPr lang="en-US" sz="1400" b="1" dirty="0">
                <a:solidFill>
                  <a:srgbClr val="000000"/>
                </a:solidFill>
                <a:latin typeface="Courier New" pitchFamily="49" charset="0"/>
              </a:rPr>
              <a: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bwMode="auto">
          <a:xfrm>
            <a:off x="0" y="4856400"/>
            <a:ext cx="9144000" cy="716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schemeClr val="tx1"/>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5662" name="Rectangle 14"/>
          <p:cNvSpPr>
            <a:spLocks noChangeArrowheads="1"/>
          </p:cNvSpPr>
          <p:nvPr/>
        </p:nvSpPr>
        <p:spPr bwMode="auto">
          <a:xfrm>
            <a:off x="1828800" y="4928400"/>
            <a:ext cx="2570400" cy="28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565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The improvement in the fit on adding the dummy variables is the reduction in </a:t>
            </a:r>
            <a:r>
              <a:rPr lang="en-GB" sz="1500" b="1" i="1"/>
              <a:t>RSS</a:t>
            </a:r>
            <a:r>
              <a:rPr lang="en-GB" sz="1500" b="1"/>
              <a:t>.</a:t>
            </a:r>
          </a:p>
        </p:txBody>
      </p:sp>
      <p:sp>
        <p:nvSpPr>
          <p:cNvPr id="155659" name="Text Box 11"/>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25</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42" name="Rectangle 41"/>
          <p:cNvSpPr/>
          <p:nvPr/>
        </p:nvSpPr>
        <p:spPr bwMode="auto">
          <a:xfrm>
            <a:off x="0" y="2692800"/>
            <a:ext cx="9144000" cy="2073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3" name="Rectangle 42"/>
          <p:cNvSpPr/>
          <p:nvPr/>
        </p:nvSpPr>
        <p:spPr bwMode="auto">
          <a:xfrm>
            <a:off x="0" y="547200"/>
            <a:ext cx="9144000" cy="2073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4" name="Rectangle 9"/>
          <p:cNvSpPr>
            <a:spLocks noChangeArrowheads="1"/>
          </p:cNvSpPr>
          <p:nvPr/>
        </p:nvSpPr>
        <p:spPr bwMode="auto">
          <a:xfrm>
            <a:off x="365125" y="2782800"/>
            <a:ext cx="13716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Rectangle 8"/>
          <p:cNvSpPr>
            <a:spLocks noChangeArrowheads="1"/>
          </p:cNvSpPr>
          <p:nvPr/>
        </p:nvSpPr>
        <p:spPr bwMode="auto">
          <a:xfrm>
            <a:off x="365125" y="38376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Rectangle 2"/>
          <p:cNvSpPr>
            <a:spLocks noChangeArrowheads="1"/>
          </p:cNvSpPr>
          <p:nvPr/>
        </p:nvSpPr>
        <p:spPr bwMode="auto">
          <a:xfrm>
            <a:off x="365125" y="16920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Rectangle 3"/>
          <p:cNvSpPr>
            <a:spLocks noChangeArrowheads="1"/>
          </p:cNvSpPr>
          <p:nvPr/>
        </p:nvSpPr>
        <p:spPr bwMode="auto">
          <a:xfrm>
            <a:off x="365125" y="637200"/>
            <a:ext cx="23225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Text Box 7"/>
          <p:cNvSpPr txBox="1">
            <a:spLocks noChangeArrowheads="1"/>
          </p:cNvSpPr>
          <p:nvPr/>
        </p:nvSpPr>
        <p:spPr bwMode="auto">
          <a:xfrm>
            <a:off x="301625" y="597601"/>
            <a:ext cx="8532813" cy="19836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 NOCC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3,    70) =   49.64</a:t>
            </a:r>
          </a:p>
          <a:p>
            <a:r>
              <a:rPr lang="en-US" sz="1400" b="1" dirty="0">
                <a:solidFill>
                  <a:srgbClr val="000000"/>
                </a:solidFill>
                <a:latin typeface="Courier New" pitchFamily="49" charset="0"/>
              </a:rPr>
              <a:t>   Model |  1.0009e+12     3  3.3363e+11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4.7045e+11    70  6.7207e+09               R-squared     =  0.6803</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0.6666</a:t>
            </a:r>
          </a:p>
          <a:p>
            <a:r>
              <a:rPr lang="en-US" sz="1400" b="1" dirty="0">
                <a:solidFill>
                  <a:srgbClr val="000000"/>
                </a:solidFill>
                <a:latin typeface="Courier New" pitchFamily="49" charset="0"/>
              </a:rPr>
              <a:t>   Total |  1.4713e+12    73  2.0155e+10               Root MSE      =   81980</a:t>
            </a:r>
          </a:p>
          <a:p>
            <a:r>
              <a:rPr lang="en-US" sz="1400" b="1" dirty="0" smtClean="0">
                <a:solidFill>
                  <a:srgbClr val="000000"/>
                </a:solidFill>
                <a:latin typeface="Courier New" pitchFamily="49" charset="0"/>
              </a:rPr>
              <a:t>------------------------------------------------------------------------------</a:t>
            </a:r>
            <a:endParaRPr lang="en-US" sz="1400" b="1" dirty="0">
              <a:solidFill>
                <a:srgbClr val="000000"/>
              </a:solidFill>
              <a:latin typeface="Courier New" pitchFamily="49" charset="0"/>
            </a:endParaRPr>
          </a:p>
        </p:txBody>
      </p:sp>
      <p:sp>
        <p:nvSpPr>
          <p:cNvPr id="49" name="Text Box 7"/>
          <p:cNvSpPr txBox="1">
            <a:spLocks noChangeArrowheads="1"/>
          </p:cNvSpPr>
          <p:nvPr/>
        </p:nvSpPr>
        <p:spPr bwMode="auto">
          <a:xfrm>
            <a:off x="301625" y="2743200"/>
            <a:ext cx="8532813" cy="19836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300"/>
              </a:spcBef>
            </a:pP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1,    72) =   46.82</a:t>
            </a:r>
          </a:p>
          <a:p>
            <a:r>
              <a:rPr lang="en-US" sz="1400" b="1" dirty="0">
                <a:solidFill>
                  <a:srgbClr val="000000"/>
                </a:solidFill>
                <a:latin typeface="Courier New" pitchFamily="49" charset="0"/>
              </a:rPr>
              <a:t>   Model |  5.7974e+11     1  5.7974e+11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8.9160e+11    72  1.2383e+10               R-squared     =  0.3940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0.3856</a:t>
            </a:r>
          </a:p>
          <a:p>
            <a:r>
              <a:rPr lang="en-US" sz="1400" b="1" dirty="0">
                <a:solidFill>
                  <a:srgbClr val="000000"/>
                </a:solidFill>
                <a:latin typeface="Courier New" pitchFamily="49" charset="0"/>
              </a:rPr>
              <a:t>   Total |  1.4713e+12    73  2.0155e+10               Root MSE      = </a:t>
            </a:r>
            <a:r>
              <a:rPr lang="en-US" sz="1400" b="1" dirty="0" smtClean="0">
                <a:solidFill>
                  <a:srgbClr val="000000"/>
                </a:solidFill>
                <a:latin typeface="Courier New" pitchFamily="49" charset="0"/>
              </a:rPr>
              <a:t>1.1e+05</a:t>
            </a:r>
          </a:p>
          <a:p>
            <a:r>
              <a:rPr lang="en-US" sz="1400" b="1" dirty="0">
                <a:solidFill>
                  <a:srgbClr val="000000"/>
                </a:solidFill>
                <a:latin typeface="Courier New" pitchFamily="49" charset="0"/>
              </a:rPr>
              <a:t>------------------------------------------------------------------------------</a:t>
            </a:r>
          </a:p>
        </p:txBody>
      </p:sp>
      <p:graphicFrame>
        <p:nvGraphicFramePr>
          <p:cNvPr id="3" name="Object 2"/>
          <p:cNvGraphicFramePr>
            <a:graphicFrameLocks noChangeAspect="1"/>
          </p:cNvGraphicFramePr>
          <p:nvPr>
            <p:extLst>
              <p:ext uri="{D42A27DB-BD31-4B8C-83A1-F6EECF244321}">
                <p14:modId xmlns:p14="http://schemas.microsoft.com/office/powerpoint/2010/main" val="2960663773"/>
              </p:ext>
            </p:extLst>
          </p:nvPr>
        </p:nvGraphicFramePr>
        <p:xfrm>
          <a:off x="863600" y="4913313"/>
          <a:ext cx="4470400" cy="596900"/>
        </p:xfrm>
        <a:graphic>
          <a:graphicData uri="http://schemas.openxmlformats.org/presentationml/2006/ole">
            <mc:AlternateContent xmlns:mc="http://schemas.openxmlformats.org/markup-compatibility/2006">
              <mc:Choice xmlns:v="urn:schemas-microsoft-com:vml" Requires="v">
                <p:oleObj spid="_x0000_s155683" name="Equation" r:id="rId3" imgW="4470400" imgH="596900" progId="Equation.3">
                  <p:embed/>
                </p:oleObj>
              </mc:Choice>
              <mc:Fallback>
                <p:oleObj name="Equation" r:id="rId3" imgW="4470400" imgH="5969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600" y="4913313"/>
                        <a:ext cx="44704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24"/>
          <p:cNvSpPr/>
          <p:nvPr/>
        </p:nvSpPr>
        <p:spPr bwMode="auto">
          <a:xfrm>
            <a:off x="4648200" y="4991100"/>
            <a:ext cx="800100" cy="4953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p:cNvSpPr/>
          <p:nvPr/>
        </p:nvSpPr>
        <p:spPr bwMode="auto">
          <a:xfrm>
            <a:off x="0" y="4856400"/>
            <a:ext cx="9144000" cy="716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schemeClr val="tx1"/>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6687" name="Rectangle 15"/>
          <p:cNvSpPr>
            <a:spLocks noChangeArrowheads="1"/>
          </p:cNvSpPr>
          <p:nvPr/>
        </p:nvSpPr>
        <p:spPr bwMode="auto">
          <a:xfrm>
            <a:off x="4451350" y="4928400"/>
            <a:ext cx="192088" cy="28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6674" name="Rectangle 2"/>
          <p:cNvSpPr>
            <a:spLocks noChangeArrowheads="1"/>
          </p:cNvSpPr>
          <p:nvPr/>
        </p:nvSpPr>
        <p:spPr bwMode="auto">
          <a:xfrm>
            <a:off x="1095375" y="5068800"/>
            <a:ext cx="192088" cy="28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6685"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The cost is 2 because 2 extra parameters, the coefficients of the dummy variables, have been estimated, and as a consequence the number of degrees of freedom remaining has been reduced from 72 to 70.</a:t>
            </a:r>
          </a:p>
        </p:txBody>
      </p:sp>
      <p:sp>
        <p:nvSpPr>
          <p:cNvPr id="156686"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26</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44" name="Rectangle 43"/>
          <p:cNvSpPr/>
          <p:nvPr/>
        </p:nvSpPr>
        <p:spPr bwMode="auto">
          <a:xfrm>
            <a:off x="0" y="2692800"/>
            <a:ext cx="9144000" cy="2073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5" name="Rectangle 44"/>
          <p:cNvSpPr/>
          <p:nvPr/>
        </p:nvSpPr>
        <p:spPr bwMode="auto">
          <a:xfrm>
            <a:off x="0" y="547200"/>
            <a:ext cx="9144000" cy="2073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6" name="Rectangle 9"/>
          <p:cNvSpPr>
            <a:spLocks noChangeArrowheads="1"/>
          </p:cNvSpPr>
          <p:nvPr/>
        </p:nvSpPr>
        <p:spPr bwMode="auto">
          <a:xfrm>
            <a:off x="365125" y="2782800"/>
            <a:ext cx="13716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Rectangle 8"/>
          <p:cNvSpPr>
            <a:spLocks noChangeArrowheads="1"/>
          </p:cNvSpPr>
          <p:nvPr/>
        </p:nvSpPr>
        <p:spPr bwMode="auto">
          <a:xfrm>
            <a:off x="365125" y="38376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Rectangle 2"/>
          <p:cNvSpPr>
            <a:spLocks noChangeArrowheads="1"/>
          </p:cNvSpPr>
          <p:nvPr/>
        </p:nvSpPr>
        <p:spPr bwMode="auto">
          <a:xfrm>
            <a:off x="365125" y="16920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Rectangle 3"/>
          <p:cNvSpPr>
            <a:spLocks noChangeArrowheads="1"/>
          </p:cNvSpPr>
          <p:nvPr/>
        </p:nvSpPr>
        <p:spPr bwMode="auto">
          <a:xfrm>
            <a:off x="365125" y="637200"/>
            <a:ext cx="23225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50" name="Text Box 7"/>
          <p:cNvSpPr txBox="1">
            <a:spLocks noChangeArrowheads="1"/>
          </p:cNvSpPr>
          <p:nvPr/>
        </p:nvSpPr>
        <p:spPr bwMode="auto">
          <a:xfrm>
            <a:off x="301625" y="597601"/>
            <a:ext cx="8532813" cy="19836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 NOCC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3,    70) =   49.64</a:t>
            </a:r>
          </a:p>
          <a:p>
            <a:r>
              <a:rPr lang="en-US" sz="1400" b="1" dirty="0">
                <a:solidFill>
                  <a:srgbClr val="000000"/>
                </a:solidFill>
                <a:latin typeface="Courier New" pitchFamily="49" charset="0"/>
              </a:rPr>
              <a:t>   Model |  1.0009e+12     3  3.3363e+11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4.7045e+11    70  6.7207e+09               R-squared     =  0.6803</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0.6666</a:t>
            </a:r>
          </a:p>
          <a:p>
            <a:r>
              <a:rPr lang="en-US" sz="1400" b="1" dirty="0">
                <a:solidFill>
                  <a:srgbClr val="000000"/>
                </a:solidFill>
                <a:latin typeface="Courier New" pitchFamily="49" charset="0"/>
              </a:rPr>
              <a:t>   Total |  1.4713e+12    73  2.0155e+10               Root MSE      =   81980</a:t>
            </a:r>
          </a:p>
          <a:p>
            <a:r>
              <a:rPr lang="en-US" sz="1400" b="1" dirty="0" smtClean="0">
                <a:solidFill>
                  <a:srgbClr val="000000"/>
                </a:solidFill>
                <a:latin typeface="Courier New" pitchFamily="49" charset="0"/>
              </a:rPr>
              <a:t>------------------------------------------------------------------------------</a:t>
            </a:r>
            <a:endParaRPr lang="en-US" sz="1400" b="1" dirty="0">
              <a:solidFill>
                <a:srgbClr val="000000"/>
              </a:solidFill>
              <a:latin typeface="Courier New" pitchFamily="49" charset="0"/>
            </a:endParaRPr>
          </a:p>
        </p:txBody>
      </p:sp>
      <p:sp>
        <p:nvSpPr>
          <p:cNvPr id="51" name="Text Box 7"/>
          <p:cNvSpPr txBox="1">
            <a:spLocks noChangeArrowheads="1"/>
          </p:cNvSpPr>
          <p:nvPr/>
        </p:nvSpPr>
        <p:spPr bwMode="auto">
          <a:xfrm>
            <a:off x="301625" y="2743200"/>
            <a:ext cx="8532813" cy="19836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300"/>
              </a:spcBef>
            </a:pP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1,    72) =   46.82</a:t>
            </a:r>
          </a:p>
          <a:p>
            <a:r>
              <a:rPr lang="en-US" sz="1400" b="1" dirty="0">
                <a:solidFill>
                  <a:srgbClr val="000000"/>
                </a:solidFill>
                <a:latin typeface="Courier New" pitchFamily="49" charset="0"/>
              </a:rPr>
              <a:t>   Model |  5.7974e+11     1  5.7974e+11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8.9160e+11    72  1.2383e+10               R-squared     =  0.3940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0.3856</a:t>
            </a:r>
          </a:p>
          <a:p>
            <a:r>
              <a:rPr lang="en-US" sz="1400" b="1" dirty="0">
                <a:solidFill>
                  <a:srgbClr val="000000"/>
                </a:solidFill>
                <a:latin typeface="Courier New" pitchFamily="49" charset="0"/>
              </a:rPr>
              <a:t>   Total |  1.4713e+12    73  2.0155e+10               Root MSE      = </a:t>
            </a:r>
            <a:r>
              <a:rPr lang="en-US" sz="1400" b="1" dirty="0" smtClean="0">
                <a:solidFill>
                  <a:srgbClr val="000000"/>
                </a:solidFill>
                <a:latin typeface="Courier New" pitchFamily="49" charset="0"/>
              </a:rPr>
              <a:t>1.1e+05</a:t>
            </a:r>
          </a:p>
          <a:p>
            <a:r>
              <a:rPr lang="en-US" sz="1400" b="1" dirty="0">
                <a:solidFill>
                  <a:srgbClr val="000000"/>
                </a:solidFill>
                <a:latin typeface="Courier New" pitchFamily="49" charset="0"/>
              </a:rPr>
              <a:t>------------------------------------------------------------------------------</a:t>
            </a:r>
          </a:p>
        </p:txBody>
      </p:sp>
      <p:graphicFrame>
        <p:nvGraphicFramePr>
          <p:cNvPr id="3" name="Object 2"/>
          <p:cNvGraphicFramePr>
            <a:graphicFrameLocks noChangeAspect="1"/>
          </p:cNvGraphicFramePr>
          <p:nvPr>
            <p:extLst>
              <p:ext uri="{D42A27DB-BD31-4B8C-83A1-F6EECF244321}">
                <p14:modId xmlns:p14="http://schemas.microsoft.com/office/powerpoint/2010/main" val="2960663773"/>
              </p:ext>
            </p:extLst>
          </p:nvPr>
        </p:nvGraphicFramePr>
        <p:xfrm>
          <a:off x="863600" y="4913313"/>
          <a:ext cx="4470400" cy="596900"/>
        </p:xfrm>
        <a:graphic>
          <a:graphicData uri="http://schemas.openxmlformats.org/presentationml/2006/ole">
            <mc:AlternateContent xmlns:mc="http://schemas.openxmlformats.org/markup-compatibility/2006">
              <mc:Choice xmlns:v="urn:schemas-microsoft-com:vml" Requires="v">
                <p:oleObj spid="_x0000_s156708" name="Equation" r:id="rId3" imgW="4470400" imgH="596900" progId="Equation.3">
                  <p:embed/>
                </p:oleObj>
              </mc:Choice>
              <mc:Fallback>
                <p:oleObj name="Equation" r:id="rId3" imgW="4470400" imgH="5969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600" y="4913313"/>
                        <a:ext cx="44704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25"/>
          <p:cNvSpPr/>
          <p:nvPr/>
        </p:nvSpPr>
        <p:spPr bwMode="auto">
          <a:xfrm>
            <a:off x="4648200" y="4991100"/>
            <a:ext cx="800100" cy="4953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bwMode="auto">
          <a:xfrm>
            <a:off x="0" y="4856400"/>
            <a:ext cx="9144000" cy="716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schemeClr val="tx1"/>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7711" name="Rectangle 15"/>
          <p:cNvSpPr>
            <a:spLocks noChangeArrowheads="1"/>
          </p:cNvSpPr>
          <p:nvPr/>
        </p:nvSpPr>
        <p:spPr bwMode="auto">
          <a:xfrm>
            <a:off x="2466975" y="5245200"/>
            <a:ext cx="1152525" cy="28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7709"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The first component of the denominator is </a:t>
            </a:r>
            <a:r>
              <a:rPr lang="en-GB" sz="1500" b="1" i="1"/>
              <a:t>RSS</a:t>
            </a:r>
            <a:r>
              <a:rPr lang="en-GB" sz="1500" b="1"/>
              <a:t> after the dummies have been added.</a:t>
            </a:r>
          </a:p>
        </p:txBody>
      </p:sp>
      <p:sp>
        <p:nvSpPr>
          <p:cNvPr id="157710"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27</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43" name="Rectangle 42"/>
          <p:cNvSpPr/>
          <p:nvPr/>
        </p:nvSpPr>
        <p:spPr bwMode="auto">
          <a:xfrm>
            <a:off x="0" y="2692800"/>
            <a:ext cx="9144000" cy="2073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4" name="Rectangle 43"/>
          <p:cNvSpPr/>
          <p:nvPr/>
        </p:nvSpPr>
        <p:spPr bwMode="auto">
          <a:xfrm>
            <a:off x="0" y="547200"/>
            <a:ext cx="9144000" cy="2073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5" name="Rectangle 9"/>
          <p:cNvSpPr>
            <a:spLocks noChangeArrowheads="1"/>
          </p:cNvSpPr>
          <p:nvPr/>
        </p:nvSpPr>
        <p:spPr bwMode="auto">
          <a:xfrm>
            <a:off x="365125" y="2782800"/>
            <a:ext cx="13716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Rectangle 8"/>
          <p:cNvSpPr>
            <a:spLocks noChangeArrowheads="1"/>
          </p:cNvSpPr>
          <p:nvPr/>
        </p:nvSpPr>
        <p:spPr bwMode="auto">
          <a:xfrm>
            <a:off x="365125" y="38376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Rectangle 2"/>
          <p:cNvSpPr>
            <a:spLocks noChangeArrowheads="1"/>
          </p:cNvSpPr>
          <p:nvPr/>
        </p:nvSpPr>
        <p:spPr bwMode="auto">
          <a:xfrm>
            <a:off x="365125" y="16920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Rectangle 3"/>
          <p:cNvSpPr>
            <a:spLocks noChangeArrowheads="1"/>
          </p:cNvSpPr>
          <p:nvPr/>
        </p:nvSpPr>
        <p:spPr bwMode="auto">
          <a:xfrm>
            <a:off x="365125" y="637200"/>
            <a:ext cx="23225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Text Box 7"/>
          <p:cNvSpPr txBox="1">
            <a:spLocks noChangeArrowheads="1"/>
          </p:cNvSpPr>
          <p:nvPr/>
        </p:nvSpPr>
        <p:spPr bwMode="auto">
          <a:xfrm>
            <a:off x="301625" y="597601"/>
            <a:ext cx="8532813" cy="19836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 NOCC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3,    70) =   49.64</a:t>
            </a:r>
          </a:p>
          <a:p>
            <a:r>
              <a:rPr lang="en-US" sz="1400" b="1" dirty="0">
                <a:solidFill>
                  <a:srgbClr val="000000"/>
                </a:solidFill>
                <a:latin typeface="Courier New" pitchFamily="49" charset="0"/>
              </a:rPr>
              <a:t>   Model |  1.0009e+12     3  3.3363e+11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4.7045e+11    70  6.7207e+09               R-squared     =  0.6803</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0.6666</a:t>
            </a:r>
          </a:p>
          <a:p>
            <a:r>
              <a:rPr lang="en-US" sz="1400" b="1" dirty="0">
                <a:solidFill>
                  <a:srgbClr val="000000"/>
                </a:solidFill>
                <a:latin typeface="Courier New" pitchFamily="49" charset="0"/>
              </a:rPr>
              <a:t>   Total |  1.4713e+12    73  2.0155e+10               Root MSE      =   81980</a:t>
            </a:r>
          </a:p>
          <a:p>
            <a:r>
              <a:rPr lang="en-US" sz="1400" b="1" dirty="0" smtClean="0">
                <a:solidFill>
                  <a:srgbClr val="000000"/>
                </a:solidFill>
                <a:latin typeface="Courier New" pitchFamily="49" charset="0"/>
              </a:rPr>
              <a:t>------------------------------------------------------------------------------</a:t>
            </a:r>
            <a:endParaRPr lang="en-US" sz="1400" b="1" dirty="0">
              <a:solidFill>
                <a:srgbClr val="000000"/>
              </a:solidFill>
              <a:latin typeface="Courier New" pitchFamily="49" charset="0"/>
            </a:endParaRPr>
          </a:p>
        </p:txBody>
      </p:sp>
      <p:sp>
        <p:nvSpPr>
          <p:cNvPr id="50" name="Text Box 7"/>
          <p:cNvSpPr txBox="1">
            <a:spLocks noChangeArrowheads="1"/>
          </p:cNvSpPr>
          <p:nvPr/>
        </p:nvSpPr>
        <p:spPr bwMode="auto">
          <a:xfrm>
            <a:off x="301625" y="2743200"/>
            <a:ext cx="8532813" cy="19836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300"/>
              </a:spcBef>
            </a:pP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1,    72) =   46.82</a:t>
            </a:r>
          </a:p>
          <a:p>
            <a:r>
              <a:rPr lang="en-US" sz="1400" b="1" dirty="0">
                <a:solidFill>
                  <a:srgbClr val="000000"/>
                </a:solidFill>
                <a:latin typeface="Courier New" pitchFamily="49" charset="0"/>
              </a:rPr>
              <a:t>   Model |  5.7974e+11     1  5.7974e+11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8.9160e+11    72  1.2383e+10               R-squared     =  0.3940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0.3856</a:t>
            </a:r>
          </a:p>
          <a:p>
            <a:r>
              <a:rPr lang="en-US" sz="1400" b="1" dirty="0">
                <a:solidFill>
                  <a:srgbClr val="000000"/>
                </a:solidFill>
                <a:latin typeface="Courier New" pitchFamily="49" charset="0"/>
              </a:rPr>
              <a:t>   Total |  1.4713e+12    73  2.0155e+10               Root MSE      = </a:t>
            </a:r>
            <a:r>
              <a:rPr lang="en-US" sz="1400" b="1" dirty="0" smtClean="0">
                <a:solidFill>
                  <a:srgbClr val="000000"/>
                </a:solidFill>
                <a:latin typeface="Courier New" pitchFamily="49" charset="0"/>
              </a:rPr>
              <a:t>1.1e+05</a:t>
            </a:r>
          </a:p>
          <a:p>
            <a:r>
              <a:rPr lang="en-US" sz="1400" b="1" dirty="0">
                <a:solidFill>
                  <a:srgbClr val="000000"/>
                </a:solidFill>
                <a:latin typeface="Courier New" pitchFamily="49" charset="0"/>
              </a:rPr>
              <a:t>------------------------------------------------------------------------------</a:t>
            </a:r>
          </a:p>
        </p:txBody>
      </p:sp>
      <p:graphicFrame>
        <p:nvGraphicFramePr>
          <p:cNvPr id="3" name="Object 2"/>
          <p:cNvGraphicFramePr>
            <a:graphicFrameLocks noChangeAspect="1"/>
          </p:cNvGraphicFramePr>
          <p:nvPr>
            <p:extLst>
              <p:ext uri="{D42A27DB-BD31-4B8C-83A1-F6EECF244321}">
                <p14:modId xmlns:p14="http://schemas.microsoft.com/office/powerpoint/2010/main" val="2960663773"/>
              </p:ext>
            </p:extLst>
          </p:nvPr>
        </p:nvGraphicFramePr>
        <p:xfrm>
          <a:off x="863600" y="4913313"/>
          <a:ext cx="4470400" cy="596900"/>
        </p:xfrm>
        <a:graphic>
          <a:graphicData uri="http://schemas.openxmlformats.org/presentationml/2006/ole">
            <mc:AlternateContent xmlns:mc="http://schemas.openxmlformats.org/markup-compatibility/2006">
              <mc:Choice xmlns:v="urn:schemas-microsoft-com:vml" Requires="v">
                <p:oleObj spid="_x0000_s157733" name="Equation" r:id="rId3" imgW="4470400" imgH="596900" progId="Equation.3">
                  <p:embed/>
                </p:oleObj>
              </mc:Choice>
              <mc:Fallback>
                <p:oleObj name="Equation" r:id="rId3" imgW="4470400" imgH="5969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600" y="4913313"/>
                        <a:ext cx="44704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24"/>
          <p:cNvSpPr/>
          <p:nvPr/>
        </p:nvSpPr>
        <p:spPr bwMode="auto">
          <a:xfrm>
            <a:off x="4648200" y="4991100"/>
            <a:ext cx="800100" cy="4953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p:cNvSpPr/>
          <p:nvPr/>
        </p:nvSpPr>
        <p:spPr bwMode="auto">
          <a:xfrm>
            <a:off x="0" y="4856400"/>
            <a:ext cx="9144000" cy="716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schemeClr val="tx1"/>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5"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9746" name="Rectangle 2"/>
          <p:cNvSpPr>
            <a:spLocks noChangeArrowheads="1"/>
          </p:cNvSpPr>
          <p:nvPr/>
        </p:nvSpPr>
        <p:spPr bwMode="auto">
          <a:xfrm>
            <a:off x="1270000" y="5068800"/>
            <a:ext cx="311150" cy="28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9747" name="Rectangle 3"/>
          <p:cNvSpPr>
            <a:spLocks noChangeArrowheads="1"/>
          </p:cNvSpPr>
          <p:nvPr/>
        </p:nvSpPr>
        <p:spPr bwMode="auto">
          <a:xfrm>
            <a:off x="3683000" y="5245200"/>
            <a:ext cx="311150" cy="280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59755" name="Text Box 11"/>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t>The </a:t>
            </a:r>
            <a:r>
              <a:rPr lang="en-GB" sz="1500" b="1" dirty="0" smtClean="0"/>
              <a:t>denominator </a:t>
            </a:r>
            <a:r>
              <a:rPr lang="en-GB" sz="1500" b="1" dirty="0"/>
              <a:t>is </a:t>
            </a:r>
            <a:r>
              <a:rPr lang="en-GB" sz="1500" b="1" i="1" dirty="0"/>
              <a:t>RSS</a:t>
            </a:r>
            <a:r>
              <a:rPr lang="en-GB" sz="1500" b="1" dirty="0"/>
              <a:t> after the dummies have been added, divided by the number of degrees of freedom remaining.  This is 70 because there are 74 observations and 4 parameters have been estimated.</a:t>
            </a:r>
          </a:p>
        </p:txBody>
      </p:sp>
      <p:sp>
        <p:nvSpPr>
          <p:cNvPr id="159756" name="Text Box 1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28</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43" name="Rectangle 42"/>
          <p:cNvSpPr/>
          <p:nvPr/>
        </p:nvSpPr>
        <p:spPr bwMode="auto">
          <a:xfrm>
            <a:off x="0" y="2692800"/>
            <a:ext cx="9144000" cy="2073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4" name="Rectangle 43"/>
          <p:cNvSpPr/>
          <p:nvPr/>
        </p:nvSpPr>
        <p:spPr bwMode="auto">
          <a:xfrm>
            <a:off x="0" y="547200"/>
            <a:ext cx="9144000" cy="2073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5" name="Rectangle 9"/>
          <p:cNvSpPr>
            <a:spLocks noChangeArrowheads="1"/>
          </p:cNvSpPr>
          <p:nvPr/>
        </p:nvSpPr>
        <p:spPr bwMode="auto">
          <a:xfrm>
            <a:off x="365125" y="2782800"/>
            <a:ext cx="13716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Rectangle 8"/>
          <p:cNvSpPr>
            <a:spLocks noChangeArrowheads="1"/>
          </p:cNvSpPr>
          <p:nvPr/>
        </p:nvSpPr>
        <p:spPr bwMode="auto">
          <a:xfrm>
            <a:off x="365125" y="38376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Rectangle 2"/>
          <p:cNvSpPr>
            <a:spLocks noChangeArrowheads="1"/>
          </p:cNvSpPr>
          <p:nvPr/>
        </p:nvSpPr>
        <p:spPr bwMode="auto">
          <a:xfrm>
            <a:off x="365125" y="16920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8" name="Rectangle 3"/>
          <p:cNvSpPr>
            <a:spLocks noChangeArrowheads="1"/>
          </p:cNvSpPr>
          <p:nvPr/>
        </p:nvSpPr>
        <p:spPr bwMode="auto">
          <a:xfrm>
            <a:off x="365125" y="637200"/>
            <a:ext cx="23225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9" name="Text Box 7"/>
          <p:cNvSpPr txBox="1">
            <a:spLocks noChangeArrowheads="1"/>
          </p:cNvSpPr>
          <p:nvPr/>
        </p:nvSpPr>
        <p:spPr bwMode="auto">
          <a:xfrm>
            <a:off x="301625" y="597601"/>
            <a:ext cx="8532813" cy="19836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 NOCC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3,    70) =   49.64</a:t>
            </a:r>
          </a:p>
          <a:p>
            <a:r>
              <a:rPr lang="en-US" sz="1400" b="1" dirty="0">
                <a:solidFill>
                  <a:srgbClr val="000000"/>
                </a:solidFill>
                <a:latin typeface="Courier New" pitchFamily="49" charset="0"/>
              </a:rPr>
              <a:t>   Model |  1.0009e+12     3  3.3363e+11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4.7045e+11    70  6.7207e+09               R-squared     =  0.6803</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0.6666</a:t>
            </a:r>
          </a:p>
          <a:p>
            <a:r>
              <a:rPr lang="en-US" sz="1400" b="1" dirty="0">
                <a:solidFill>
                  <a:srgbClr val="000000"/>
                </a:solidFill>
                <a:latin typeface="Courier New" pitchFamily="49" charset="0"/>
              </a:rPr>
              <a:t>   Total |  1.4713e+12    73  2.0155e+10               Root MSE      =   81980</a:t>
            </a:r>
          </a:p>
          <a:p>
            <a:r>
              <a:rPr lang="en-US" sz="1400" b="1" dirty="0" smtClean="0">
                <a:solidFill>
                  <a:srgbClr val="000000"/>
                </a:solidFill>
                <a:latin typeface="Courier New" pitchFamily="49" charset="0"/>
              </a:rPr>
              <a:t>------------------------------------------------------------------------------</a:t>
            </a:r>
            <a:endParaRPr lang="en-US" sz="1400" b="1" dirty="0">
              <a:solidFill>
                <a:srgbClr val="000000"/>
              </a:solidFill>
              <a:latin typeface="Courier New" pitchFamily="49" charset="0"/>
            </a:endParaRPr>
          </a:p>
        </p:txBody>
      </p:sp>
      <p:sp>
        <p:nvSpPr>
          <p:cNvPr id="50" name="Text Box 7"/>
          <p:cNvSpPr txBox="1">
            <a:spLocks noChangeArrowheads="1"/>
          </p:cNvSpPr>
          <p:nvPr/>
        </p:nvSpPr>
        <p:spPr bwMode="auto">
          <a:xfrm>
            <a:off x="301625" y="2743200"/>
            <a:ext cx="8532813" cy="19836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300"/>
              </a:spcBef>
            </a:pP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1,    72) =   46.82</a:t>
            </a:r>
          </a:p>
          <a:p>
            <a:r>
              <a:rPr lang="en-US" sz="1400" b="1" dirty="0">
                <a:solidFill>
                  <a:srgbClr val="000000"/>
                </a:solidFill>
                <a:latin typeface="Courier New" pitchFamily="49" charset="0"/>
              </a:rPr>
              <a:t>   Model |  5.7974e+11     1  5.7974e+11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8.9160e+11    72  1.2383e+10               R-squared     =  0.3940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0.3856</a:t>
            </a:r>
          </a:p>
          <a:p>
            <a:r>
              <a:rPr lang="en-US" sz="1400" b="1" dirty="0">
                <a:solidFill>
                  <a:srgbClr val="000000"/>
                </a:solidFill>
                <a:latin typeface="Courier New" pitchFamily="49" charset="0"/>
              </a:rPr>
              <a:t>   Total |  1.4713e+12    73  2.0155e+10               Root MSE      = </a:t>
            </a:r>
            <a:r>
              <a:rPr lang="en-US" sz="1400" b="1" dirty="0" smtClean="0">
                <a:solidFill>
                  <a:srgbClr val="000000"/>
                </a:solidFill>
                <a:latin typeface="Courier New" pitchFamily="49" charset="0"/>
              </a:rPr>
              <a:t>1.1e+05</a:t>
            </a:r>
          </a:p>
          <a:p>
            <a:r>
              <a:rPr lang="en-US" sz="1400" b="1" dirty="0">
                <a:solidFill>
                  <a:srgbClr val="000000"/>
                </a:solidFill>
                <a:latin typeface="Courier New" pitchFamily="49" charset="0"/>
              </a:rPr>
              <a:t>------------------------------------------------------------------------------</a:t>
            </a:r>
          </a:p>
        </p:txBody>
      </p:sp>
      <p:graphicFrame>
        <p:nvGraphicFramePr>
          <p:cNvPr id="4" name="Object 3"/>
          <p:cNvGraphicFramePr>
            <a:graphicFrameLocks noChangeAspect="1"/>
          </p:cNvGraphicFramePr>
          <p:nvPr>
            <p:extLst>
              <p:ext uri="{D42A27DB-BD31-4B8C-83A1-F6EECF244321}">
                <p14:modId xmlns:p14="http://schemas.microsoft.com/office/powerpoint/2010/main" val="2960663773"/>
              </p:ext>
            </p:extLst>
          </p:nvPr>
        </p:nvGraphicFramePr>
        <p:xfrm>
          <a:off x="863600" y="4913313"/>
          <a:ext cx="4470400" cy="596900"/>
        </p:xfrm>
        <a:graphic>
          <a:graphicData uri="http://schemas.openxmlformats.org/presentationml/2006/ole">
            <mc:AlternateContent xmlns:mc="http://schemas.openxmlformats.org/markup-compatibility/2006">
              <mc:Choice xmlns:v="urn:schemas-microsoft-com:vml" Requires="v">
                <p:oleObj spid="_x0000_s161811" name="Equation" r:id="rId3" imgW="4470400" imgH="596900" progId="Equation.3">
                  <p:embed/>
                </p:oleObj>
              </mc:Choice>
              <mc:Fallback>
                <p:oleObj name="Equation" r:id="rId3" imgW="4470400" imgH="59690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600" y="4913313"/>
                        <a:ext cx="44704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 name="Rectangle 1"/>
          <p:cNvSpPr/>
          <p:nvPr/>
        </p:nvSpPr>
        <p:spPr bwMode="auto">
          <a:xfrm>
            <a:off x="4648200" y="4991100"/>
            <a:ext cx="800100" cy="4953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541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a:t>
            </a:r>
          </a:p>
        </p:txBody>
      </p:sp>
      <p:sp>
        <p:nvSpPr>
          <p:cNvPr id="14541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dirty="0"/>
              <a:t>The specification of the model incorporates the assumption that the marginal cost per student is the same for occupational and regular schools.  Hence the cost functions are parallel.</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12" name="Rectangle 11"/>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4" name="Picture 10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7748488" y="4736305"/>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16" name="Oval 15"/>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7" name="Oval 16"/>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8" name="TextBox 17"/>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19" name="TextBox 18"/>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20" name="TextBox 19"/>
          <p:cNvSpPr txBox="1"/>
          <p:nvPr/>
        </p:nvSpPr>
        <p:spPr>
          <a:xfrm>
            <a:off x="628650" y="704850"/>
            <a:ext cx="885825" cy="338554"/>
          </a:xfrm>
          <a:prstGeom prst="rect">
            <a:avLst/>
          </a:prstGeom>
          <a:noFill/>
        </p:spPr>
        <p:txBody>
          <a:bodyPr wrap="square" rtlCol="0">
            <a:spAutoFit/>
          </a:bodyPr>
          <a:lstStyle/>
          <a:p>
            <a:r>
              <a:rPr lang="en-GB" sz="1600" b="1" i="1" dirty="0" smtClean="0"/>
              <a:t>COST</a:t>
            </a:r>
            <a:endParaRPr lang="en-GB" sz="1600" b="1" i="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bwMode="auto">
          <a:xfrm>
            <a:off x="0" y="4856400"/>
            <a:ext cx="9144000" cy="716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schemeClr val="tx1"/>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58733"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The </a:t>
            </a:r>
            <a:r>
              <a:rPr lang="en-GB" sz="1500" b="1" i="1"/>
              <a:t>F</a:t>
            </a:r>
            <a:r>
              <a:rPr lang="en-GB" sz="1500" b="1"/>
              <a:t> statistic is therefore 31.4.  The critical vale of </a:t>
            </a:r>
            <a:r>
              <a:rPr lang="en-GB" sz="1500" b="1" i="1"/>
              <a:t>F</a:t>
            </a:r>
            <a:r>
              <a:rPr lang="en-GB" sz="1500" b="1"/>
              <a:t>(2,70) at the 0.1 percent level is 7.6.</a:t>
            </a:r>
          </a:p>
        </p:txBody>
      </p:sp>
      <p:sp>
        <p:nvSpPr>
          <p:cNvPr id="158734" name="Text Box 1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29</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41" name="Rectangle 40"/>
          <p:cNvSpPr/>
          <p:nvPr/>
        </p:nvSpPr>
        <p:spPr bwMode="auto">
          <a:xfrm>
            <a:off x="0" y="2692800"/>
            <a:ext cx="9144000" cy="2073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2" name="Rectangle 41"/>
          <p:cNvSpPr/>
          <p:nvPr/>
        </p:nvSpPr>
        <p:spPr bwMode="auto">
          <a:xfrm>
            <a:off x="0" y="547200"/>
            <a:ext cx="9144000" cy="2073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43" name="Rectangle 9"/>
          <p:cNvSpPr>
            <a:spLocks noChangeArrowheads="1"/>
          </p:cNvSpPr>
          <p:nvPr/>
        </p:nvSpPr>
        <p:spPr bwMode="auto">
          <a:xfrm>
            <a:off x="365125" y="2782800"/>
            <a:ext cx="13716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4" name="Rectangle 8"/>
          <p:cNvSpPr>
            <a:spLocks noChangeArrowheads="1"/>
          </p:cNvSpPr>
          <p:nvPr/>
        </p:nvSpPr>
        <p:spPr bwMode="auto">
          <a:xfrm>
            <a:off x="365125" y="38376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5" name="Rectangle 2"/>
          <p:cNvSpPr>
            <a:spLocks noChangeArrowheads="1"/>
          </p:cNvSpPr>
          <p:nvPr/>
        </p:nvSpPr>
        <p:spPr bwMode="auto">
          <a:xfrm>
            <a:off x="365125" y="16920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6" name="Rectangle 3"/>
          <p:cNvSpPr>
            <a:spLocks noChangeArrowheads="1"/>
          </p:cNvSpPr>
          <p:nvPr/>
        </p:nvSpPr>
        <p:spPr bwMode="auto">
          <a:xfrm>
            <a:off x="365125" y="637200"/>
            <a:ext cx="23225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7" name="Text Box 7"/>
          <p:cNvSpPr txBox="1">
            <a:spLocks noChangeArrowheads="1"/>
          </p:cNvSpPr>
          <p:nvPr/>
        </p:nvSpPr>
        <p:spPr bwMode="auto">
          <a:xfrm>
            <a:off x="301625" y="597601"/>
            <a:ext cx="8532813" cy="19836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 NOCC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3,    70) =   49.64</a:t>
            </a:r>
          </a:p>
          <a:p>
            <a:r>
              <a:rPr lang="en-US" sz="1400" b="1" dirty="0">
                <a:solidFill>
                  <a:srgbClr val="000000"/>
                </a:solidFill>
                <a:latin typeface="Courier New" pitchFamily="49" charset="0"/>
              </a:rPr>
              <a:t>   Model |  1.0009e+12     3  3.3363e+11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4.7045e+11    70  6.7207e+09               R-squared     =  0.6803</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0.6666</a:t>
            </a:r>
          </a:p>
          <a:p>
            <a:r>
              <a:rPr lang="en-US" sz="1400" b="1" dirty="0">
                <a:solidFill>
                  <a:srgbClr val="000000"/>
                </a:solidFill>
                <a:latin typeface="Courier New" pitchFamily="49" charset="0"/>
              </a:rPr>
              <a:t>   Total |  1.4713e+12    73  2.0155e+10               Root MSE      =   81980</a:t>
            </a:r>
          </a:p>
          <a:p>
            <a:r>
              <a:rPr lang="en-US" sz="1400" b="1" dirty="0" smtClean="0">
                <a:solidFill>
                  <a:srgbClr val="000000"/>
                </a:solidFill>
                <a:latin typeface="Courier New" pitchFamily="49" charset="0"/>
              </a:rPr>
              <a:t>------------------------------------------------------------------------------</a:t>
            </a:r>
            <a:endParaRPr lang="en-US" sz="1400" b="1" dirty="0">
              <a:solidFill>
                <a:srgbClr val="000000"/>
              </a:solidFill>
              <a:latin typeface="Courier New" pitchFamily="49" charset="0"/>
            </a:endParaRPr>
          </a:p>
        </p:txBody>
      </p:sp>
      <p:sp>
        <p:nvSpPr>
          <p:cNvPr id="48" name="Text Box 7"/>
          <p:cNvSpPr txBox="1">
            <a:spLocks noChangeArrowheads="1"/>
          </p:cNvSpPr>
          <p:nvPr/>
        </p:nvSpPr>
        <p:spPr bwMode="auto">
          <a:xfrm>
            <a:off x="301625" y="2743200"/>
            <a:ext cx="8532813" cy="19836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300"/>
              </a:spcBef>
            </a:pP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1,    72) =   46.82</a:t>
            </a:r>
          </a:p>
          <a:p>
            <a:r>
              <a:rPr lang="en-US" sz="1400" b="1" dirty="0">
                <a:solidFill>
                  <a:srgbClr val="000000"/>
                </a:solidFill>
                <a:latin typeface="Courier New" pitchFamily="49" charset="0"/>
              </a:rPr>
              <a:t>   Model |  5.7974e+11     1  5.7974e+11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8.9160e+11    72  1.2383e+10               R-squared     =  0.3940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0.3856</a:t>
            </a:r>
          </a:p>
          <a:p>
            <a:r>
              <a:rPr lang="en-US" sz="1400" b="1" dirty="0">
                <a:solidFill>
                  <a:srgbClr val="000000"/>
                </a:solidFill>
                <a:latin typeface="Courier New" pitchFamily="49" charset="0"/>
              </a:rPr>
              <a:t>   Total |  1.4713e+12    73  2.0155e+10               Root MSE      = </a:t>
            </a:r>
            <a:r>
              <a:rPr lang="en-US" sz="1400" b="1" dirty="0" smtClean="0">
                <a:solidFill>
                  <a:srgbClr val="000000"/>
                </a:solidFill>
                <a:latin typeface="Courier New" pitchFamily="49" charset="0"/>
              </a:rPr>
              <a:t>1.1e+05</a:t>
            </a:r>
          </a:p>
          <a:p>
            <a:r>
              <a:rPr lang="en-US" sz="1400" b="1" dirty="0">
                <a:solidFill>
                  <a:srgbClr val="000000"/>
                </a:solidFill>
                <a:latin typeface="Courier New" pitchFamily="49" charset="0"/>
              </a:rPr>
              <a:t>------------------------------------------------------------------------------</a:t>
            </a:r>
          </a:p>
        </p:txBody>
      </p:sp>
      <p:graphicFrame>
        <p:nvGraphicFramePr>
          <p:cNvPr id="2" name="Object 1"/>
          <p:cNvGraphicFramePr>
            <a:graphicFrameLocks noChangeAspect="1"/>
          </p:cNvGraphicFramePr>
          <p:nvPr>
            <p:extLst>
              <p:ext uri="{D42A27DB-BD31-4B8C-83A1-F6EECF244321}">
                <p14:modId xmlns:p14="http://schemas.microsoft.com/office/powerpoint/2010/main" val="362882573"/>
              </p:ext>
            </p:extLst>
          </p:nvPr>
        </p:nvGraphicFramePr>
        <p:xfrm>
          <a:off x="6140450" y="5097463"/>
          <a:ext cx="2032000" cy="315912"/>
        </p:xfrm>
        <a:graphic>
          <a:graphicData uri="http://schemas.openxmlformats.org/presentationml/2006/ole">
            <mc:AlternateContent xmlns:mc="http://schemas.openxmlformats.org/markup-compatibility/2006">
              <mc:Choice xmlns:v="urn:schemas-microsoft-com:vml" Requires="v">
                <p:oleObj spid="_x0000_s162855" name="Equation" r:id="rId3" imgW="2032000" imgH="317500" progId="Equation.3">
                  <p:embed/>
                </p:oleObj>
              </mc:Choice>
              <mc:Fallback>
                <p:oleObj name="Equation" r:id="rId3" imgW="2032000" imgH="3175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40450" y="5097463"/>
                        <a:ext cx="2032000" cy="315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960663773"/>
              </p:ext>
            </p:extLst>
          </p:nvPr>
        </p:nvGraphicFramePr>
        <p:xfrm>
          <a:off x="863600" y="4913313"/>
          <a:ext cx="4470400" cy="596900"/>
        </p:xfrm>
        <a:graphic>
          <a:graphicData uri="http://schemas.openxmlformats.org/presentationml/2006/ole">
            <mc:AlternateContent xmlns:mc="http://schemas.openxmlformats.org/markup-compatibility/2006">
              <mc:Choice xmlns:v="urn:schemas-microsoft-com:vml" Requires="v">
                <p:oleObj spid="_x0000_s162856" name="Equation" r:id="rId5" imgW="4470400" imgH="596900" progId="Equation.3">
                  <p:embed/>
                </p:oleObj>
              </mc:Choice>
              <mc:Fallback>
                <p:oleObj name="Equation" r:id="rId5" imgW="4470400" imgH="5969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3600" y="4913313"/>
                        <a:ext cx="44704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44"/>
          <p:cNvSpPr/>
          <p:nvPr/>
        </p:nvSpPr>
        <p:spPr bwMode="auto">
          <a:xfrm>
            <a:off x="0" y="4856400"/>
            <a:ext cx="9144000" cy="716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schemeClr val="tx1"/>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6" name="Rectangle 35"/>
          <p:cNvSpPr/>
          <p:nvPr/>
        </p:nvSpPr>
        <p:spPr bwMode="auto">
          <a:xfrm>
            <a:off x="0" y="2692800"/>
            <a:ext cx="9144000" cy="2073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5" name="Rectangle 34"/>
          <p:cNvSpPr/>
          <p:nvPr/>
        </p:nvSpPr>
        <p:spPr bwMode="auto">
          <a:xfrm>
            <a:off x="0" y="547200"/>
            <a:ext cx="9144000" cy="2073600"/>
          </a:xfrm>
          <a:prstGeom prst="rect">
            <a:avLst/>
          </a:prstGeom>
          <a:solidFill>
            <a:srgbClr val="FBFCFF"/>
          </a:solidFill>
          <a:ln w="9525" cap="flat" cmpd="sng" algn="ctr">
            <a:solidFill>
              <a:schemeClr val="tx1"/>
            </a:solidFill>
            <a:prstDash val="solid"/>
            <a:round/>
            <a:headEnd type="none" w="med" len="med"/>
            <a:tailEnd type="none" w="med" len="med"/>
          </a:ln>
          <a:effectLst>
            <a:innerShdw blurRad="95250">
              <a:srgbClr val="004D99"/>
            </a:innerShdw>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graphicFrame>
        <p:nvGraphicFramePr>
          <p:cNvPr id="160776" name="Object 8"/>
          <p:cNvGraphicFramePr>
            <a:graphicFrameLocks noChangeAspect="1"/>
          </p:cNvGraphicFramePr>
          <p:nvPr>
            <p:extLst>
              <p:ext uri="{D42A27DB-BD31-4B8C-83A1-F6EECF244321}">
                <p14:modId xmlns:p14="http://schemas.microsoft.com/office/powerpoint/2010/main" val="2960663773"/>
              </p:ext>
            </p:extLst>
          </p:nvPr>
        </p:nvGraphicFramePr>
        <p:xfrm>
          <a:off x="863600" y="4914000"/>
          <a:ext cx="4470400" cy="596900"/>
        </p:xfrm>
        <a:graphic>
          <a:graphicData uri="http://schemas.openxmlformats.org/presentationml/2006/ole">
            <mc:AlternateContent xmlns:mc="http://schemas.openxmlformats.org/markup-compatibility/2006">
              <mc:Choice xmlns:v="urn:schemas-microsoft-com:vml" Requires="v">
                <p:oleObj spid="_x0000_s160818" name="Equation" r:id="rId3" imgW="4470120" imgH="596880" progId="Equation.3">
                  <p:embed/>
                </p:oleObj>
              </mc:Choice>
              <mc:Fallback>
                <p:oleObj name="Equation" r:id="rId3" imgW="4470120" imgH="59688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3600" y="4914000"/>
                        <a:ext cx="4470400"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0777"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Thus we conclude that at least one of the dummy variable coefficients is different from 0.  We knew this already from the </a:t>
            </a:r>
            <a:r>
              <a:rPr lang="en-GB" sz="1500" b="1" i="1"/>
              <a:t>t</a:t>
            </a:r>
            <a:r>
              <a:rPr lang="en-GB" sz="1500" b="1"/>
              <a:t> tests, so in this case the </a:t>
            </a:r>
            <a:r>
              <a:rPr lang="en-GB" sz="1500" b="1" i="1"/>
              <a:t>F</a:t>
            </a:r>
            <a:r>
              <a:rPr lang="en-GB" sz="1500" b="1"/>
              <a:t> test does not actually add anything.</a:t>
            </a:r>
          </a:p>
        </p:txBody>
      </p:sp>
      <p:sp>
        <p:nvSpPr>
          <p:cNvPr id="160778" name="Text Box 10"/>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GB" sz="1000">
                <a:solidFill>
                  <a:srgbClr val="3366FF"/>
                </a:solidFill>
              </a:rPr>
              <a:t>30</a:t>
            </a:r>
            <a:endParaRPr lang="en-US" sz="100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362882573"/>
              </p:ext>
            </p:extLst>
          </p:nvPr>
        </p:nvGraphicFramePr>
        <p:xfrm>
          <a:off x="6140450" y="5097600"/>
          <a:ext cx="2032000" cy="315913"/>
        </p:xfrm>
        <a:graphic>
          <a:graphicData uri="http://schemas.openxmlformats.org/presentationml/2006/ole">
            <mc:AlternateContent xmlns:mc="http://schemas.openxmlformats.org/markup-compatibility/2006">
              <mc:Choice xmlns:v="urn:schemas-microsoft-com:vml" Requires="v">
                <p:oleObj spid="_x0000_s160819" name="Equation" r:id="rId5" imgW="2032000" imgH="317500" progId="Equation.3">
                  <p:embed/>
                </p:oleObj>
              </mc:Choice>
              <mc:Fallback>
                <p:oleObj name="Equation" r:id="rId5" imgW="2032000" imgH="317500" progId="Equation.3">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40450" y="5097600"/>
                        <a:ext cx="2032000" cy="315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Rectangle 9"/>
          <p:cNvSpPr>
            <a:spLocks noChangeArrowheads="1"/>
          </p:cNvSpPr>
          <p:nvPr/>
        </p:nvSpPr>
        <p:spPr bwMode="auto">
          <a:xfrm>
            <a:off x="365125" y="2782800"/>
            <a:ext cx="1371600"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Rectangle 8"/>
          <p:cNvSpPr>
            <a:spLocks noChangeArrowheads="1"/>
          </p:cNvSpPr>
          <p:nvPr/>
        </p:nvSpPr>
        <p:spPr bwMode="auto">
          <a:xfrm>
            <a:off x="365125" y="38376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Rectangle 2"/>
          <p:cNvSpPr>
            <a:spLocks noChangeArrowheads="1"/>
          </p:cNvSpPr>
          <p:nvPr/>
        </p:nvSpPr>
        <p:spPr bwMode="auto">
          <a:xfrm>
            <a:off x="365125" y="1692000"/>
            <a:ext cx="24225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Rectangle 3"/>
          <p:cNvSpPr>
            <a:spLocks noChangeArrowheads="1"/>
          </p:cNvSpPr>
          <p:nvPr/>
        </p:nvSpPr>
        <p:spPr bwMode="auto">
          <a:xfrm>
            <a:off x="365125" y="637200"/>
            <a:ext cx="23225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1" name="Text Box 7"/>
          <p:cNvSpPr txBox="1">
            <a:spLocks noChangeArrowheads="1"/>
          </p:cNvSpPr>
          <p:nvPr/>
        </p:nvSpPr>
        <p:spPr bwMode="auto">
          <a:xfrm>
            <a:off x="301625" y="597601"/>
            <a:ext cx="8532813" cy="1983674"/>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OCC NOCC</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3,    70) =   49.64</a:t>
            </a:r>
          </a:p>
          <a:p>
            <a:r>
              <a:rPr lang="en-US" sz="1400" b="1" dirty="0">
                <a:solidFill>
                  <a:srgbClr val="000000"/>
                </a:solidFill>
                <a:latin typeface="Courier New" pitchFamily="49" charset="0"/>
              </a:rPr>
              <a:t>   Model |  1.0009e+12     3  3.3363e+11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4.7045e+11    70  6.7207e+09               R-squared     =  0.6803</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0.6666</a:t>
            </a:r>
          </a:p>
          <a:p>
            <a:r>
              <a:rPr lang="en-US" sz="1400" b="1" dirty="0">
                <a:solidFill>
                  <a:srgbClr val="000000"/>
                </a:solidFill>
                <a:latin typeface="Courier New" pitchFamily="49" charset="0"/>
              </a:rPr>
              <a:t>   Total |  1.4713e+12    73  2.0155e+10               Root MSE      =   81980</a:t>
            </a:r>
          </a:p>
          <a:p>
            <a:r>
              <a:rPr lang="en-US" sz="1400" b="1" dirty="0" smtClean="0">
                <a:solidFill>
                  <a:srgbClr val="000000"/>
                </a:solidFill>
                <a:latin typeface="Courier New" pitchFamily="49" charset="0"/>
              </a:rPr>
              <a:t>------------------------------------------------------------------------------</a:t>
            </a:r>
            <a:endParaRPr lang="en-US" sz="1400" b="1" dirty="0">
              <a:solidFill>
                <a:srgbClr val="000000"/>
              </a:solidFill>
              <a:latin typeface="Courier New" pitchFamily="49" charset="0"/>
            </a:endParaRPr>
          </a:p>
        </p:txBody>
      </p:sp>
      <p:sp>
        <p:nvSpPr>
          <p:cNvPr id="32" name="Text Box 7"/>
          <p:cNvSpPr txBox="1">
            <a:spLocks noChangeArrowheads="1"/>
          </p:cNvSpPr>
          <p:nvPr/>
        </p:nvSpPr>
        <p:spPr bwMode="auto">
          <a:xfrm>
            <a:off x="301625" y="2743200"/>
            <a:ext cx="8532813" cy="19836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tabLst>
                <a:tab pos="2686050" algn="l"/>
              </a:tabLst>
              <a:defRPr sz="2400">
                <a:solidFill>
                  <a:schemeClr val="tx1"/>
                </a:solidFill>
                <a:latin typeface="Times New Roman" pitchFamily="18" charset="0"/>
              </a:defRPr>
            </a:lvl1pPr>
            <a:lvl2pPr algn="l">
              <a:tabLst>
                <a:tab pos="2686050" algn="l"/>
              </a:tabLst>
              <a:defRPr sz="2400">
                <a:solidFill>
                  <a:schemeClr val="tx1"/>
                </a:solidFill>
                <a:latin typeface="Times New Roman" pitchFamily="18" charset="0"/>
              </a:defRPr>
            </a:lvl2pPr>
            <a:lvl3pPr algn="l">
              <a:tabLst>
                <a:tab pos="2686050" algn="l"/>
              </a:tabLst>
              <a:defRPr sz="2400">
                <a:solidFill>
                  <a:schemeClr val="tx1"/>
                </a:solidFill>
                <a:latin typeface="Times New Roman" pitchFamily="18" charset="0"/>
              </a:defRPr>
            </a:lvl3pPr>
            <a:lvl4pPr algn="l">
              <a:tabLst>
                <a:tab pos="2686050" algn="l"/>
              </a:tabLst>
              <a:defRPr sz="2400">
                <a:solidFill>
                  <a:schemeClr val="tx1"/>
                </a:solidFill>
                <a:latin typeface="Times New Roman" pitchFamily="18" charset="0"/>
              </a:defRPr>
            </a:lvl4pPr>
            <a:lvl5pPr algn="l">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300"/>
              </a:spcBef>
            </a:pP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1,    72) =   46.82</a:t>
            </a:r>
          </a:p>
          <a:p>
            <a:r>
              <a:rPr lang="en-US" sz="1400" b="1" dirty="0">
                <a:solidFill>
                  <a:srgbClr val="000000"/>
                </a:solidFill>
                <a:latin typeface="Courier New" pitchFamily="49" charset="0"/>
              </a:rPr>
              <a:t>   Model |  5.7974e+11     1  5.7974e+11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8.9160e+11    72  1.2383e+10               R-squared     =  0.3940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0.3856</a:t>
            </a:r>
          </a:p>
          <a:p>
            <a:r>
              <a:rPr lang="en-US" sz="1400" b="1" dirty="0">
                <a:solidFill>
                  <a:srgbClr val="000000"/>
                </a:solidFill>
                <a:latin typeface="Courier New" pitchFamily="49" charset="0"/>
              </a:rPr>
              <a:t>   Total |  1.4713e+12    73  2.0155e+10               Root MSE      = </a:t>
            </a:r>
            <a:r>
              <a:rPr lang="en-US" sz="1400" b="1" dirty="0" smtClean="0">
                <a:solidFill>
                  <a:srgbClr val="000000"/>
                </a:solidFill>
                <a:latin typeface="Courier New" pitchFamily="49" charset="0"/>
              </a:rPr>
              <a:t>1.1e+05</a:t>
            </a:r>
          </a:p>
          <a:p>
            <a:r>
              <a:rPr lang="en-US" sz="1400" b="1" dirty="0">
                <a:solidFill>
                  <a:srgbClr val="000000"/>
                </a:solidFill>
                <a:latin typeface="Courier New" pitchFamily="49" charset="0"/>
              </a:rPr>
              <a: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3"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lnSpc>
                <a:spcPct val="120000"/>
              </a:lnSpc>
              <a:spcBef>
                <a:spcPct val="50000"/>
              </a:spcBef>
            </a:pPr>
            <a:endParaRPr lang="en-GB" sz="1200" b="1" dirty="0">
              <a:solidFill>
                <a:schemeClr val="bg1"/>
              </a:solidFill>
            </a:endParaRPr>
          </a:p>
          <a:p>
            <a:pPr algn="l">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These slideshows may be downloaded by anyone, anywhere for personal use.</a:t>
            </a:r>
          </a:p>
          <a:p>
            <a:pPr algn="l">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The content of this slideshow comes from Section 5.3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gn="l">
              <a:lnSpc>
                <a:spcPct val="120000"/>
              </a:lnSpc>
            </a:pPr>
            <a:r>
              <a:rPr lang="en-GB" sz="1200" b="1" dirty="0">
                <a:solidFill>
                  <a:schemeClr val="bg1"/>
                </a:solidFill>
              </a:rPr>
              <a:t>Additional (free) resources for both students and instructors may be downloaded from the OUP Online Resource Centre</a:t>
            </a:r>
          </a:p>
          <a:p>
            <a:pPr algn="l">
              <a:lnSpc>
                <a:spcPct val="120000"/>
              </a:lnSpc>
            </a:pPr>
            <a:r>
              <a:rPr lang="en-GB" sz="1200" b="1">
                <a:solidFill>
                  <a:schemeClr val="bg1"/>
                </a:solidFill>
                <a:hlinkClick r:id="rId2"/>
              </a:rPr>
              <a:t>www.oxfordtextbooks.co.uk/orc/dougherty5e/</a:t>
            </a:r>
            <a:r>
              <a:rPr lang="en-GB" sz="1200" b="1" smtClean="0">
                <a:solidFill>
                  <a:schemeClr val="bg1"/>
                </a:solidFill>
              </a:rPr>
              <a:t>.</a:t>
            </a:r>
            <a:endParaRPr lang="en-GB" sz="1200" b="1" dirty="0">
              <a:solidFill>
                <a:schemeClr val="bg1"/>
              </a:solidFill>
            </a:endParaRPr>
          </a:p>
          <a:p>
            <a:pPr algn="l">
              <a:lnSpc>
                <a:spcPct val="120000"/>
              </a:lnSpc>
            </a:pPr>
            <a:endParaRPr lang="en-GB" sz="1200" b="1" dirty="0">
              <a:solidFill>
                <a:schemeClr val="bg1"/>
              </a:solidFill>
            </a:endParaRPr>
          </a:p>
          <a:p>
            <a:pPr algn="l">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gn="l">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gn="l">
              <a:lnSpc>
                <a:spcPct val="120000"/>
              </a:lnSpc>
            </a:pPr>
            <a:r>
              <a:rPr lang="en-GB" sz="1200" b="1" dirty="0">
                <a:solidFill>
                  <a:schemeClr val="bg1"/>
                </a:solidFill>
              </a:rPr>
              <a:t>or the University of London International Programmes distance learning course</a:t>
            </a:r>
          </a:p>
          <a:p>
            <a:pPr algn="l">
              <a:lnSpc>
                <a:spcPct val="120000"/>
              </a:lnSpc>
            </a:pPr>
            <a:r>
              <a:rPr lang="en-GB" sz="1200" b="1" dirty="0" smtClean="0">
                <a:solidFill>
                  <a:schemeClr val="bg1"/>
                </a:solidFill>
              </a:rPr>
              <a:t>EC2020 </a:t>
            </a:r>
            <a:r>
              <a:rPr lang="en-GB" sz="1200" b="1" dirty="0">
                <a:solidFill>
                  <a:schemeClr val="bg1"/>
                </a:solidFill>
              </a:rPr>
              <a:t>Elements of Econometrics</a:t>
            </a:r>
          </a:p>
          <a:p>
            <a:pPr algn="l">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4" name="Text Box 10"/>
          <p:cNvSpPr txBox="1">
            <a:spLocks noChangeArrowheads="1"/>
          </p:cNvSpPr>
          <p:nvPr/>
        </p:nvSpPr>
        <p:spPr bwMode="auto">
          <a:xfrm>
            <a:off x="8210550" y="6553200"/>
            <a:ext cx="8572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GB" sz="1000" dirty="0" smtClean="0">
                <a:solidFill>
                  <a:srgbClr val="3366FF"/>
                </a:solidFill>
              </a:rPr>
              <a:t>2016.05.03</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643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3</a:t>
            </a:r>
          </a:p>
        </p:txBody>
      </p:sp>
      <p:sp>
        <p:nvSpPr>
          <p:cNvPr id="14643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However, this is not a realistic assumption.  Occupational schools incur expenditure on training materials that is related to the number of students.</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12" name="Rectangle 11"/>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4" name="Picture 10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7748488" y="4736305"/>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16" name="Oval 15"/>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7" name="Oval 16"/>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8" name="TextBox 17"/>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19" name="TextBox 18"/>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20" name="TextBox 19"/>
          <p:cNvSpPr txBox="1"/>
          <p:nvPr/>
        </p:nvSpPr>
        <p:spPr>
          <a:xfrm>
            <a:off x="628650" y="704850"/>
            <a:ext cx="885825" cy="338554"/>
          </a:xfrm>
          <a:prstGeom prst="rect">
            <a:avLst/>
          </a:prstGeom>
          <a:noFill/>
        </p:spPr>
        <p:txBody>
          <a:bodyPr wrap="square" rtlCol="0">
            <a:spAutoFit/>
          </a:bodyPr>
          <a:lstStyle/>
          <a:p>
            <a:r>
              <a:rPr lang="en-GB" sz="1600" b="1" i="1" dirty="0" smtClean="0"/>
              <a:t>COST</a:t>
            </a:r>
            <a:endParaRPr lang="en-GB" sz="1600" b="1" i="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745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4</a:t>
            </a:r>
          </a:p>
        </p:txBody>
      </p:sp>
      <p:sp>
        <p:nvSpPr>
          <p:cNvPr id="14746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Also, the staff-student ratio has to be higher in occupational schools because workshop groups cannot be, or at least should not be, as large as academic classes.</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12" name="Rectangle 11"/>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4" name="Picture 10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7748488" y="4736305"/>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16" name="Oval 15"/>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7" name="Oval 16"/>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8" name="TextBox 17"/>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19" name="TextBox 18"/>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20" name="TextBox 19"/>
          <p:cNvSpPr txBox="1"/>
          <p:nvPr/>
        </p:nvSpPr>
        <p:spPr>
          <a:xfrm>
            <a:off x="628650" y="704850"/>
            <a:ext cx="885825" cy="338554"/>
          </a:xfrm>
          <a:prstGeom prst="rect">
            <a:avLst/>
          </a:prstGeom>
          <a:noFill/>
        </p:spPr>
        <p:txBody>
          <a:bodyPr wrap="square" rtlCol="0">
            <a:spAutoFit/>
          </a:bodyPr>
          <a:lstStyle/>
          <a:p>
            <a:r>
              <a:rPr lang="en-GB" sz="1600" b="1" i="1" dirty="0" smtClean="0"/>
              <a:t>COST</a:t>
            </a:r>
            <a:endParaRPr lang="en-GB" sz="1600" b="1" i="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484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5</a:t>
            </a:r>
          </a:p>
        </p:txBody>
      </p:sp>
      <p:sp>
        <p:nvSpPr>
          <p:cNvPr id="14848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Looking at the scatter diagram, you can see that the cost function for the occupational schools should be steeper, and that for the regular schools should be flatter.</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12" name="Rectangle 11"/>
          <p:cNvSpPr/>
          <p:nvPr/>
        </p:nvSpPr>
        <p:spPr bwMode="auto">
          <a:xfrm>
            <a:off x="496800" y="571500"/>
            <a:ext cx="8150400" cy="4944674"/>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pic>
        <p:nvPicPr>
          <p:cNvPr id="14" name="Picture 10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640800"/>
            <a:ext cx="7833025" cy="4793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TextBox 14"/>
          <p:cNvSpPr txBox="1"/>
          <p:nvPr/>
        </p:nvSpPr>
        <p:spPr>
          <a:xfrm>
            <a:off x="7748488" y="4736305"/>
            <a:ext cx="438150" cy="338554"/>
          </a:xfrm>
          <a:prstGeom prst="rect">
            <a:avLst/>
          </a:prstGeom>
          <a:noFill/>
        </p:spPr>
        <p:txBody>
          <a:bodyPr wrap="square" rtlCol="0">
            <a:spAutoFit/>
          </a:bodyPr>
          <a:lstStyle/>
          <a:p>
            <a:r>
              <a:rPr lang="en-GB" sz="1600" b="1" i="1" dirty="0" smtClean="0"/>
              <a:t>N</a:t>
            </a:r>
            <a:endParaRPr lang="en-GB" sz="1600" b="1" i="1" dirty="0"/>
          </a:p>
        </p:txBody>
      </p:sp>
      <p:sp>
        <p:nvSpPr>
          <p:cNvPr id="16" name="Oval 15"/>
          <p:cNvSpPr/>
          <p:nvPr/>
        </p:nvSpPr>
        <p:spPr bwMode="auto">
          <a:xfrm>
            <a:off x="1771650" y="923925"/>
            <a:ext cx="85725" cy="85725"/>
          </a:xfrm>
          <a:prstGeom prst="ellips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7" name="Oval 16"/>
          <p:cNvSpPr/>
          <p:nvPr/>
        </p:nvSpPr>
        <p:spPr bwMode="auto">
          <a:xfrm>
            <a:off x="1771650" y="1114425"/>
            <a:ext cx="85725" cy="85725"/>
          </a:xfrm>
          <a:prstGeom prst="ellipse">
            <a:avLst/>
          </a:prstGeom>
          <a:solidFill>
            <a:srgbClr val="96969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8" name="TextBox 17"/>
          <p:cNvSpPr txBox="1"/>
          <p:nvPr/>
        </p:nvSpPr>
        <p:spPr>
          <a:xfrm>
            <a:off x="1885950" y="800100"/>
            <a:ext cx="2000250" cy="307777"/>
          </a:xfrm>
          <a:prstGeom prst="rect">
            <a:avLst/>
          </a:prstGeom>
          <a:noFill/>
        </p:spPr>
        <p:txBody>
          <a:bodyPr wrap="square" rtlCol="0">
            <a:spAutoFit/>
          </a:bodyPr>
          <a:lstStyle/>
          <a:p>
            <a:pPr algn="l"/>
            <a:r>
              <a:rPr lang="en-GB" b="1" dirty="0" smtClean="0"/>
              <a:t>occupational school</a:t>
            </a:r>
            <a:endParaRPr lang="en-GB" b="1" dirty="0"/>
          </a:p>
        </p:txBody>
      </p:sp>
      <p:sp>
        <p:nvSpPr>
          <p:cNvPr id="19" name="TextBox 18"/>
          <p:cNvSpPr txBox="1"/>
          <p:nvPr/>
        </p:nvSpPr>
        <p:spPr>
          <a:xfrm>
            <a:off x="1885950" y="1000125"/>
            <a:ext cx="2000250" cy="307777"/>
          </a:xfrm>
          <a:prstGeom prst="rect">
            <a:avLst/>
          </a:prstGeom>
          <a:noFill/>
        </p:spPr>
        <p:txBody>
          <a:bodyPr wrap="square" rtlCol="0">
            <a:spAutoFit/>
          </a:bodyPr>
          <a:lstStyle/>
          <a:p>
            <a:pPr algn="l"/>
            <a:r>
              <a:rPr lang="en-GB" b="1" dirty="0" smtClean="0"/>
              <a:t>regular school</a:t>
            </a:r>
            <a:endParaRPr lang="en-GB" b="1" dirty="0"/>
          </a:p>
        </p:txBody>
      </p:sp>
      <p:sp>
        <p:nvSpPr>
          <p:cNvPr id="20" name="TextBox 19"/>
          <p:cNvSpPr txBox="1"/>
          <p:nvPr/>
        </p:nvSpPr>
        <p:spPr>
          <a:xfrm>
            <a:off x="628650" y="704850"/>
            <a:ext cx="885825" cy="338554"/>
          </a:xfrm>
          <a:prstGeom prst="rect">
            <a:avLst/>
          </a:prstGeom>
          <a:noFill/>
        </p:spPr>
        <p:txBody>
          <a:bodyPr wrap="square" rtlCol="0">
            <a:spAutoFit/>
          </a:bodyPr>
          <a:lstStyle/>
          <a:p>
            <a:r>
              <a:rPr lang="en-GB" sz="1600" b="1" i="1" dirty="0" smtClean="0"/>
              <a:t>COST</a:t>
            </a:r>
            <a:endParaRPr lang="en-GB" sz="1600" b="1" i="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805350" y="672199"/>
            <a:ext cx="7531200" cy="36807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1076"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6</a:t>
            </a:r>
          </a:p>
        </p:txBody>
      </p:sp>
      <p:sp>
        <p:nvSpPr>
          <p:cNvPr id="13108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We will relax the assumption of  the same marginal cost by introducing what is known as a slope dummy variable.  This is </a:t>
            </a:r>
            <a:r>
              <a:rPr lang="en-GB" sz="1500" b="1" i="1"/>
              <a:t>NOCC</a:t>
            </a:r>
            <a:r>
              <a:rPr lang="en-GB" sz="1500" b="1"/>
              <a:t>, defined as the product of </a:t>
            </a:r>
            <a:r>
              <a:rPr lang="en-GB" sz="1500" b="1" i="1"/>
              <a:t>N</a:t>
            </a:r>
            <a:r>
              <a:rPr lang="en-GB" sz="1500" b="1"/>
              <a:t> and </a:t>
            </a:r>
            <a:r>
              <a:rPr lang="en-GB" sz="1500" b="1" i="1"/>
              <a:t>OCC</a:t>
            </a:r>
            <a:r>
              <a:rPr lang="en-GB" sz="1500" b="1"/>
              <a:t>.</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16" name="Rectangle 15"/>
          <p:cNvSpPr/>
          <p:nvPr/>
        </p:nvSpPr>
        <p:spPr>
          <a:xfrm>
            <a:off x="847950" y="717300"/>
            <a:ext cx="7444800" cy="79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Line 6"/>
          <p:cNvSpPr>
            <a:spLocks noChangeShapeType="1"/>
          </p:cNvSpPr>
          <p:nvPr/>
        </p:nvSpPr>
        <p:spPr bwMode="auto">
          <a:xfrm>
            <a:off x="828000" y="1501257"/>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9" name="Text Box 9"/>
          <p:cNvSpPr txBox="1">
            <a:spLocks noChangeArrowheads="1"/>
          </p:cNvSpPr>
          <p:nvPr/>
        </p:nvSpPr>
        <p:spPr bwMode="auto">
          <a:xfrm>
            <a:off x="2438400" y="919163"/>
            <a:ext cx="434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smtClean="0">
                <a:solidFill>
                  <a:srgbClr val="000000"/>
                </a:solidFill>
                <a:latin typeface="Symbol" pitchFamily="18" charset="2"/>
                <a:cs typeface="Arial" charset="0"/>
              </a:rPr>
              <a:t>b</a:t>
            </a:r>
            <a:r>
              <a:rPr lang="en-US" sz="1800" b="1" baseline="-25000" dirty="0" smtClean="0">
                <a:solidFill>
                  <a:srgbClr val="000000"/>
                </a:solidFill>
                <a:cs typeface="Arial" charset="0"/>
              </a:rPr>
              <a:t>1</a:t>
            </a:r>
            <a:r>
              <a:rPr lang="en-US" sz="1800" b="1" dirty="0" smtClean="0">
                <a:solidFill>
                  <a:srgbClr val="000000"/>
                </a:solidFill>
              </a:rPr>
              <a:t> </a:t>
            </a:r>
            <a:r>
              <a:rPr lang="en-US" sz="1800" b="1" dirty="0">
                <a:solidFill>
                  <a:srgbClr val="000000"/>
                </a:solidFill>
              </a:rPr>
              <a:t>+ </a:t>
            </a:r>
            <a:r>
              <a:rPr lang="en-US" sz="1800" b="1" i="1" dirty="0" err="1">
                <a:solidFill>
                  <a:srgbClr val="000000"/>
                </a:solidFill>
                <a:latin typeface="Symbol" pitchFamily="18" charset="2"/>
              </a:rPr>
              <a:t>d</a:t>
            </a:r>
            <a:r>
              <a:rPr lang="en-US" sz="1800" b="1" i="1" dirty="0" err="1" smtClean="0">
                <a:solidFill>
                  <a:srgbClr val="000000"/>
                </a:solidFill>
              </a:rPr>
              <a:t>OCC</a:t>
            </a:r>
            <a:r>
              <a:rPr lang="en-US" sz="1800" b="1" dirty="0" smtClean="0">
                <a:solidFill>
                  <a:srgbClr val="000000"/>
                </a:solidFill>
              </a:rPr>
              <a:t> </a:t>
            </a:r>
            <a:r>
              <a:rPr lang="en-US" sz="1800" b="1" dirty="0">
                <a:solidFill>
                  <a:srgbClr val="000000"/>
                </a:solidFill>
              </a:rPr>
              <a:t>+ </a:t>
            </a:r>
            <a:r>
              <a:rPr lang="en-US" sz="1800" b="1" i="1" dirty="0" smtClean="0">
                <a:solidFill>
                  <a:srgbClr val="000000"/>
                </a:solidFill>
                <a:latin typeface="Symbol" pitchFamily="18" charset="2"/>
                <a:cs typeface="Arial" charset="0"/>
              </a:rPr>
              <a:t>b</a:t>
            </a:r>
            <a:r>
              <a:rPr lang="en-US" sz="1800" b="1" baseline="-25000" dirty="0" smtClean="0">
                <a:solidFill>
                  <a:srgbClr val="000000"/>
                </a:solidFill>
                <a:cs typeface="Arial" charset="0"/>
              </a:rPr>
              <a:t>2</a:t>
            </a:r>
            <a:r>
              <a:rPr lang="en-US" sz="1800" b="1" i="1" dirty="0" smtClean="0">
                <a:solidFill>
                  <a:srgbClr val="000000"/>
                </a:solidFill>
              </a:rPr>
              <a:t>N</a:t>
            </a:r>
            <a:r>
              <a:rPr lang="en-US" sz="1800" b="1" dirty="0" smtClean="0">
                <a:solidFill>
                  <a:srgbClr val="000000"/>
                </a:solidFill>
              </a:rPr>
              <a:t> + </a:t>
            </a:r>
            <a:r>
              <a:rPr lang="en-US" sz="1800" b="1" i="1" dirty="0" err="1" smtClean="0">
                <a:solidFill>
                  <a:srgbClr val="000000"/>
                </a:solidFill>
                <a:latin typeface="Symbol" pitchFamily="18" charset="2"/>
              </a:rPr>
              <a:t>l</a:t>
            </a:r>
            <a:r>
              <a:rPr lang="en-US" sz="1800" b="1" i="1" dirty="0" err="1" smtClean="0">
                <a:solidFill>
                  <a:srgbClr val="000000"/>
                </a:solidFill>
              </a:rPr>
              <a:t>NOCC</a:t>
            </a:r>
            <a:r>
              <a:rPr lang="en-US" sz="1800" b="1" dirty="0" smtClean="0">
                <a:solidFill>
                  <a:srgbClr val="000000"/>
                </a:solidFill>
              </a:rPr>
              <a:t> + </a:t>
            </a:r>
            <a:r>
              <a:rPr lang="en-US" sz="1800" b="1" i="1" dirty="0" smtClean="0">
                <a:solidFill>
                  <a:srgbClr val="000000"/>
                </a:solidFill>
              </a:rPr>
              <a:t>u</a:t>
            </a:r>
            <a:endParaRPr lang="en-US" sz="1800" b="1" i="1" dirty="0">
              <a:solidFill>
                <a:srgbClr val="00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5"/>
          <p:cNvSpPr>
            <a:spLocks noChangeArrowheads="1"/>
          </p:cNvSpPr>
          <p:nvPr/>
        </p:nvSpPr>
        <p:spPr bwMode="auto">
          <a:xfrm>
            <a:off x="805350" y="672199"/>
            <a:ext cx="7531200" cy="36807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7</a:t>
            </a:r>
          </a:p>
        </p:txBody>
      </p:sp>
      <p:sp>
        <p:nvSpPr>
          <p:cNvPr id="13517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In the case of a regular school, </a:t>
            </a:r>
            <a:r>
              <a:rPr lang="en-GB" sz="1500" b="1" i="1"/>
              <a:t>OCC</a:t>
            </a:r>
            <a:r>
              <a:rPr lang="en-GB" sz="1500" b="1"/>
              <a:t> is 0 and hence so also is </a:t>
            </a:r>
            <a:r>
              <a:rPr lang="en-GB" sz="1500" b="1" i="1"/>
              <a:t>NOCC</a:t>
            </a:r>
            <a:r>
              <a:rPr lang="en-GB" sz="1500" b="1"/>
              <a:t>.  The model reduces to its basic components.</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16" name="Rectangle 15"/>
          <p:cNvSpPr/>
          <p:nvPr/>
        </p:nvSpPr>
        <p:spPr>
          <a:xfrm>
            <a:off x="847950" y="717300"/>
            <a:ext cx="7444800" cy="79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Line 6"/>
          <p:cNvSpPr>
            <a:spLocks noChangeShapeType="1"/>
          </p:cNvSpPr>
          <p:nvPr/>
        </p:nvSpPr>
        <p:spPr bwMode="auto">
          <a:xfrm>
            <a:off x="828000" y="1501257"/>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Text Box 2"/>
          <p:cNvSpPr txBox="1">
            <a:spLocks noChangeArrowheads="1"/>
          </p:cNvSpPr>
          <p:nvPr/>
        </p:nvSpPr>
        <p:spPr bwMode="auto">
          <a:xfrm>
            <a:off x="1568450" y="1941514"/>
            <a:ext cx="2270125"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lgn="l">
              <a:spcBef>
                <a:spcPct val="50000"/>
              </a:spcBef>
            </a:pPr>
            <a:r>
              <a:rPr lang="en-US" sz="1800" b="1" dirty="0" smtClean="0">
                <a:solidFill>
                  <a:srgbClr val="000000"/>
                </a:solidFill>
                <a:latin typeface="Arial" charset="0"/>
              </a:rPr>
              <a:t>Regular school</a:t>
            </a:r>
            <a:endParaRPr lang="en-US" sz="1800" b="1" dirty="0">
              <a:solidFill>
                <a:srgbClr val="000000"/>
              </a:solidFill>
              <a:latin typeface="Arial" charset="0"/>
            </a:endParaRPr>
          </a:p>
          <a:p>
            <a:pPr algn="l"/>
            <a:r>
              <a:rPr lang="en-US" sz="1600" b="1" dirty="0" smtClean="0">
                <a:solidFill>
                  <a:srgbClr val="000000"/>
                </a:solidFill>
                <a:latin typeface="Arial" charset="0"/>
              </a:rPr>
              <a:t>(</a:t>
            </a:r>
            <a:r>
              <a:rPr lang="en-US" sz="1600" b="1" i="1" dirty="0">
                <a:solidFill>
                  <a:srgbClr val="000000"/>
                </a:solidFill>
                <a:latin typeface="Arial" charset="0"/>
              </a:rPr>
              <a:t>OCC</a:t>
            </a:r>
            <a:r>
              <a:rPr lang="en-US" sz="1600" b="1" dirty="0">
                <a:solidFill>
                  <a:srgbClr val="000000"/>
                </a:solidFill>
                <a:latin typeface="Arial" charset="0"/>
              </a:rPr>
              <a:t> </a:t>
            </a:r>
            <a:r>
              <a:rPr lang="en-US" sz="1600" b="1" dirty="0" smtClean="0">
                <a:solidFill>
                  <a:srgbClr val="000000"/>
                </a:solidFill>
                <a:latin typeface="Arial" charset="0"/>
              </a:rPr>
              <a:t>= </a:t>
            </a:r>
            <a:r>
              <a:rPr lang="en-US" sz="1600" b="1" i="1" dirty="0" smtClean="0">
                <a:solidFill>
                  <a:srgbClr val="000000"/>
                </a:solidFill>
                <a:latin typeface="Arial" charset="0"/>
              </a:rPr>
              <a:t>NOCC</a:t>
            </a:r>
            <a:r>
              <a:rPr lang="en-US" sz="1600" b="1" dirty="0" smtClean="0">
                <a:solidFill>
                  <a:srgbClr val="000000"/>
                </a:solidFill>
                <a:latin typeface="Arial" charset="0"/>
              </a:rPr>
              <a:t> = </a:t>
            </a:r>
            <a:r>
              <a:rPr lang="en-US" sz="1600" b="1" dirty="0">
                <a:solidFill>
                  <a:srgbClr val="000000"/>
                </a:solidFill>
                <a:latin typeface="Arial" charset="0"/>
              </a:rPr>
              <a:t>0</a:t>
            </a:r>
            <a:r>
              <a:rPr lang="en-US" sz="1600" b="1" dirty="0" smtClean="0">
                <a:solidFill>
                  <a:srgbClr val="000000"/>
                </a:solidFill>
                <a:latin typeface="Arial" charset="0"/>
              </a:rPr>
              <a:t>)</a:t>
            </a:r>
            <a:endParaRPr lang="en-US" sz="1600" b="1" dirty="0">
              <a:solidFill>
                <a:srgbClr val="66FFFF"/>
              </a:solidFill>
              <a:latin typeface="Arial" charset="0"/>
            </a:endParaRPr>
          </a:p>
        </p:txBody>
      </p:sp>
      <p:sp>
        <p:nvSpPr>
          <p:cNvPr id="19" name="Text Box 9"/>
          <p:cNvSpPr txBox="1">
            <a:spLocks noChangeArrowheads="1"/>
          </p:cNvSpPr>
          <p:nvPr/>
        </p:nvSpPr>
        <p:spPr bwMode="auto">
          <a:xfrm>
            <a:off x="2438400" y="919163"/>
            <a:ext cx="434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smtClean="0">
                <a:solidFill>
                  <a:srgbClr val="000000"/>
                </a:solidFill>
                <a:latin typeface="Symbol" pitchFamily="18" charset="2"/>
                <a:cs typeface="Arial" charset="0"/>
              </a:rPr>
              <a:t>b</a:t>
            </a:r>
            <a:r>
              <a:rPr lang="en-US" sz="1800" b="1" baseline="-25000" dirty="0" smtClean="0">
                <a:solidFill>
                  <a:srgbClr val="000000"/>
                </a:solidFill>
                <a:cs typeface="Arial" charset="0"/>
              </a:rPr>
              <a:t>1</a:t>
            </a:r>
            <a:r>
              <a:rPr lang="en-US" sz="1800" b="1" dirty="0" smtClean="0">
                <a:solidFill>
                  <a:srgbClr val="000000"/>
                </a:solidFill>
              </a:rPr>
              <a:t> </a:t>
            </a:r>
            <a:r>
              <a:rPr lang="en-US" sz="1800" b="1" dirty="0">
                <a:solidFill>
                  <a:srgbClr val="000000"/>
                </a:solidFill>
              </a:rPr>
              <a:t>+ </a:t>
            </a:r>
            <a:r>
              <a:rPr lang="en-US" sz="1800" b="1" i="1" dirty="0" err="1">
                <a:solidFill>
                  <a:srgbClr val="000000"/>
                </a:solidFill>
                <a:latin typeface="Symbol" pitchFamily="18" charset="2"/>
              </a:rPr>
              <a:t>d</a:t>
            </a:r>
            <a:r>
              <a:rPr lang="en-US" sz="1800" b="1" i="1" dirty="0" err="1" smtClean="0">
                <a:solidFill>
                  <a:srgbClr val="000000"/>
                </a:solidFill>
              </a:rPr>
              <a:t>OCC</a:t>
            </a:r>
            <a:r>
              <a:rPr lang="en-US" sz="1800" b="1" dirty="0" smtClean="0">
                <a:solidFill>
                  <a:srgbClr val="000000"/>
                </a:solidFill>
              </a:rPr>
              <a:t> </a:t>
            </a:r>
            <a:r>
              <a:rPr lang="en-US" sz="1800" b="1" dirty="0">
                <a:solidFill>
                  <a:srgbClr val="000000"/>
                </a:solidFill>
              </a:rPr>
              <a:t>+ </a:t>
            </a:r>
            <a:r>
              <a:rPr lang="en-US" sz="1800" b="1" i="1" dirty="0" smtClean="0">
                <a:solidFill>
                  <a:srgbClr val="000000"/>
                </a:solidFill>
                <a:latin typeface="Symbol" pitchFamily="18" charset="2"/>
                <a:cs typeface="Arial" charset="0"/>
              </a:rPr>
              <a:t>b</a:t>
            </a:r>
            <a:r>
              <a:rPr lang="en-US" sz="1800" b="1" baseline="-25000" dirty="0" smtClean="0">
                <a:solidFill>
                  <a:srgbClr val="000000"/>
                </a:solidFill>
                <a:cs typeface="Arial" charset="0"/>
              </a:rPr>
              <a:t>2</a:t>
            </a:r>
            <a:r>
              <a:rPr lang="en-US" sz="1800" b="1" i="1" dirty="0" smtClean="0">
                <a:solidFill>
                  <a:srgbClr val="000000"/>
                </a:solidFill>
              </a:rPr>
              <a:t>N</a:t>
            </a:r>
            <a:r>
              <a:rPr lang="en-US" sz="1800" b="1" dirty="0" smtClean="0">
                <a:solidFill>
                  <a:srgbClr val="000000"/>
                </a:solidFill>
              </a:rPr>
              <a:t> + </a:t>
            </a:r>
            <a:r>
              <a:rPr lang="en-US" sz="1800" b="1" i="1" dirty="0" err="1" smtClean="0">
                <a:solidFill>
                  <a:srgbClr val="000000"/>
                </a:solidFill>
                <a:latin typeface="Symbol" pitchFamily="18" charset="2"/>
              </a:rPr>
              <a:t>l</a:t>
            </a:r>
            <a:r>
              <a:rPr lang="en-US" sz="1800" b="1" i="1" dirty="0" err="1" smtClean="0">
                <a:solidFill>
                  <a:srgbClr val="000000"/>
                </a:solidFill>
              </a:rPr>
              <a:t>NOCC</a:t>
            </a:r>
            <a:r>
              <a:rPr lang="en-US" sz="1800" b="1" dirty="0" smtClean="0">
                <a:solidFill>
                  <a:srgbClr val="000000"/>
                </a:solidFill>
              </a:rPr>
              <a:t> + </a:t>
            </a:r>
            <a:r>
              <a:rPr lang="en-US" sz="1800" b="1" i="1" dirty="0" smtClean="0">
                <a:solidFill>
                  <a:srgbClr val="000000"/>
                </a:solidFill>
              </a:rPr>
              <a:t>u</a:t>
            </a:r>
            <a:endParaRPr lang="en-US" sz="1800" b="1" i="1" dirty="0">
              <a:solidFill>
                <a:srgbClr val="000000"/>
              </a:solidFill>
            </a:endParaRPr>
          </a:p>
        </p:txBody>
      </p:sp>
      <p:sp>
        <p:nvSpPr>
          <p:cNvPr id="21" name="Text Box 10"/>
          <p:cNvSpPr txBox="1">
            <a:spLocks noChangeArrowheads="1"/>
          </p:cNvSpPr>
          <p:nvPr/>
        </p:nvSpPr>
        <p:spPr bwMode="auto">
          <a:xfrm>
            <a:off x="4427538" y="1940400"/>
            <a:ext cx="2954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cs typeface="Arial" charset="0"/>
              </a:rPr>
              <a:t>b</a:t>
            </a:r>
            <a:r>
              <a:rPr lang="en-US" sz="1800" b="1" baseline="-25000" dirty="0">
                <a:solidFill>
                  <a:srgbClr val="000000"/>
                </a:solidFill>
                <a:cs typeface="Arial" charset="0"/>
              </a:rPr>
              <a:t>1</a:t>
            </a:r>
            <a:r>
              <a:rPr lang="en-US" sz="1800" b="1" dirty="0" smtClean="0">
                <a:solidFill>
                  <a:srgbClr val="000000"/>
                </a:solidFill>
              </a:rPr>
              <a:t> </a:t>
            </a:r>
            <a:r>
              <a:rPr lang="en-US" sz="1800" b="1" dirty="0">
                <a:solidFill>
                  <a:srgbClr val="000000"/>
                </a:solidFill>
              </a:rPr>
              <a:t>+ </a:t>
            </a:r>
            <a:r>
              <a:rPr lang="en-US" sz="1800" b="1" i="1" dirty="0" smtClean="0">
                <a:solidFill>
                  <a:srgbClr val="000000"/>
                </a:solidFill>
                <a:latin typeface="Symbol" pitchFamily="18" charset="2"/>
                <a:cs typeface="Arial" charset="0"/>
              </a:rPr>
              <a:t>b</a:t>
            </a:r>
            <a:r>
              <a:rPr lang="en-US" sz="1800" b="1" baseline="-25000" dirty="0" smtClean="0">
                <a:solidFill>
                  <a:srgbClr val="000000"/>
                </a:solidFill>
                <a:cs typeface="Arial" charset="0"/>
              </a:rPr>
              <a:t>2</a:t>
            </a:r>
            <a:r>
              <a:rPr lang="en-US" sz="1800" b="1" i="1" dirty="0" smtClean="0">
                <a:solidFill>
                  <a:srgbClr val="000000"/>
                </a:solidFill>
              </a:rPr>
              <a:t>N</a:t>
            </a:r>
            <a:r>
              <a:rPr lang="en-US" sz="1800" b="1" dirty="0" smtClean="0">
                <a:solidFill>
                  <a:srgbClr val="000000"/>
                </a:solidFill>
              </a:rPr>
              <a:t> + </a:t>
            </a:r>
            <a:r>
              <a:rPr lang="en-US" sz="1800" b="1" i="1" dirty="0" smtClean="0">
                <a:solidFill>
                  <a:srgbClr val="000000"/>
                </a:solidFill>
              </a:rPr>
              <a:t>u</a:t>
            </a:r>
            <a:endParaRPr lang="en-US" sz="1800" b="1" i="1" dirty="0">
              <a:solidFill>
                <a:srgbClr val="00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805350" y="672199"/>
            <a:ext cx="7531200" cy="36807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4147" name="Text Box 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l">
              <a:spcBef>
                <a:spcPct val="50000"/>
              </a:spcBef>
            </a:pPr>
            <a:r>
              <a:rPr lang="en-GB" sz="1500" b="1"/>
              <a:t>In the case of an occupational school, </a:t>
            </a:r>
            <a:r>
              <a:rPr lang="en-GB" sz="1500" b="1" i="1"/>
              <a:t>OCC</a:t>
            </a:r>
            <a:r>
              <a:rPr lang="en-GB" sz="1500" b="1"/>
              <a:t> is equal to 1 and </a:t>
            </a:r>
            <a:r>
              <a:rPr lang="en-GB" sz="1500" b="1" i="1"/>
              <a:t>NOCC</a:t>
            </a:r>
            <a:r>
              <a:rPr lang="en-GB" sz="1500" b="1"/>
              <a:t> is equal to </a:t>
            </a:r>
            <a:r>
              <a:rPr lang="en-GB" sz="1500" b="1" i="1"/>
              <a:t>N</a:t>
            </a:r>
            <a:r>
              <a:rPr lang="en-GB" sz="1500" b="1"/>
              <a:t>.  The equation simplifies as shown.</a:t>
            </a:r>
          </a:p>
        </p:txBody>
      </p:sp>
      <p:sp>
        <p:nvSpPr>
          <p:cNvPr id="134148" name="Text Box 4"/>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sz="1000">
                <a:solidFill>
                  <a:srgbClr val="3366FF"/>
                </a:solidFill>
              </a:rPr>
              <a:t>8</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3"/>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800" b="1" dirty="0">
                <a:solidFill>
                  <a:srgbClr val="000000"/>
                </a:solidFill>
              </a:rPr>
              <a:t>SLOPE DUMMY VARIABLES</a:t>
            </a:r>
            <a:endParaRPr lang="en-GB" sz="1600" dirty="0">
              <a:latin typeface="Times New Roman" pitchFamily="18" charset="0"/>
            </a:endParaRPr>
          </a:p>
        </p:txBody>
      </p:sp>
      <p:sp>
        <p:nvSpPr>
          <p:cNvPr id="16" name="Rectangle 15"/>
          <p:cNvSpPr/>
          <p:nvPr/>
        </p:nvSpPr>
        <p:spPr>
          <a:xfrm>
            <a:off x="847950" y="717300"/>
            <a:ext cx="7444800" cy="792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Line 6"/>
          <p:cNvSpPr>
            <a:spLocks noChangeShapeType="1"/>
          </p:cNvSpPr>
          <p:nvPr/>
        </p:nvSpPr>
        <p:spPr bwMode="auto">
          <a:xfrm>
            <a:off x="828000" y="1501257"/>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8" name="Text Box 2"/>
          <p:cNvSpPr txBox="1">
            <a:spLocks noChangeArrowheads="1"/>
          </p:cNvSpPr>
          <p:nvPr/>
        </p:nvSpPr>
        <p:spPr bwMode="auto">
          <a:xfrm>
            <a:off x="1568450" y="1941514"/>
            <a:ext cx="2270125"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lgn="l">
              <a:spcBef>
                <a:spcPct val="50000"/>
              </a:spcBef>
            </a:pPr>
            <a:r>
              <a:rPr lang="en-US" sz="1800" b="1" dirty="0" smtClean="0">
                <a:solidFill>
                  <a:srgbClr val="000000"/>
                </a:solidFill>
                <a:latin typeface="Arial" charset="0"/>
              </a:rPr>
              <a:t>Regular school</a:t>
            </a:r>
            <a:endParaRPr lang="en-US" sz="1800" b="1" dirty="0">
              <a:solidFill>
                <a:srgbClr val="000000"/>
              </a:solidFill>
              <a:latin typeface="Arial" charset="0"/>
            </a:endParaRPr>
          </a:p>
          <a:p>
            <a:pPr algn="l"/>
            <a:r>
              <a:rPr lang="en-US" sz="1600" b="1" dirty="0" smtClean="0">
                <a:solidFill>
                  <a:srgbClr val="000000"/>
                </a:solidFill>
                <a:latin typeface="Arial" charset="0"/>
              </a:rPr>
              <a:t>(</a:t>
            </a:r>
            <a:r>
              <a:rPr lang="en-US" sz="1600" b="1" i="1" dirty="0">
                <a:solidFill>
                  <a:srgbClr val="000000"/>
                </a:solidFill>
                <a:latin typeface="Arial" charset="0"/>
              </a:rPr>
              <a:t>OCC</a:t>
            </a:r>
            <a:r>
              <a:rPr lang="en-US" sz="1600" b="1" dirty="0">
                <a:solidFill>
                  <a:srgbClr val="000000"/>
                </a:solidFill>
                <a:latin typeface="Arial" charset="0"/>
              </a:rPr>
              <a:t> </a:t>
            </a:r>
            <a:r>
              <a:rPr lang="en-US" sz="1600" b="1" dirty="0" smtClean="0">
                <a:solidFill>
                  <a:srgbClr val="000000"/>
                </a:solidFill>
                <a:latin typeface="Arial" charset="0"/>
              </a:rPr>
              <a:t>= </a:t>
            </a:r>
            <a:r>
              <a:rPr lang="en-US" sz="1600" b="1" i="1" dirty="0" smtClean="0">
                <a:solidFill>
                  <a:srgbClr val="000000"/>
                </a:solidFill>
                <a:latin typeface="Arial" charset="0"/>
              </a:rPr>
              <a:t>NOCC</a:t>
            </a:r>
            <a:r>
              <a:rPr lang="en-US" sz="1600" b="1" dirty="0" smtClean="0">
                <a:solidFill>
                  <a:srgbClr val="000000"/>
                </a:solidFill>
                <a:latin typeface="Arial" charset="0"/>
              </a:rPr>
              <a:t> = </a:t>
            </a:r>
            <a:r>
              <a:rPr lang="en-US" sz="1600" b="1" dirty="0">
                <a:solidFill>
                  <a:srgbClr val="000000"/>
                </a:solidFill>
                <a:latin typeface="Arial" charset="0"/>
              </a:rPr>
              <a:t>0</a:t>
            </a:r>
            <a:r>
              <a:rPr lang="en-US" sz="1600" b="1" dirty="0" smtClean="0">
                <a:solidFill>
                  <a:srgbClr val="000000"/>
                </a:solidFill>
                <a:latin typeface="Arial" charset="0"/>
              </a:rPr>
              <a:t>)</a:t>
            </a:r>
            <a:endParaRPr lang="en-US" sz="1600" b="1" dirty="0">
              <a:solidFill>
                <a:srgbClr val="66FFFF"/>
              </a:solidFill>
              <a:latin typeface="Arial" charset="0"/>
            </a:endParaRPr>
          </a:p>
        </p:txBody>
      </p:sp>
      <p:sp>
        <p:nvSpPr>
          <p:cNvPr id="19" name="Text Box 9"/>
          <p:cNvSpPr txBox="1">
            <a:spLocks noChangeArrowheads="1"/>
          </p:cNvSpPr>
          <p:nvPr/>
        </p:nvSpPr>
        <p:spPr bwMode="auto">
          <a:xfrm>
            <a:off x="2438400" y="919163"/>
            <a:ext cx="4343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smtClean="0">
                <a:solidFill>
                  <a:srgbClr val="000000"/>
                </a:solidFill>
                <a:latin typeface="Symbol" pitchFamily="18" charset="2"/>
                <a:cs typeface="Arial" charset="0"/>
              </a:rPr>
              <a:t>b</a:t>
            </a:r>
            <a:r>
              <a:rPr lang="en-US" sz="1800" b="1" baseline="-25000" dirty="0" smtClean="0">
                <a:solidFill>
                  <a:srgbClr val="000000"/>
                </a:solidFill>
                <a:cs typeface="Arial" charset="0"/>
              </a:rPr>
              <a:t>1</a:t>
            </a:r>
            <a:r>
              <a:rPr lang="en-US" sz="1800" b="1" dirty="0" smtClean="0">
                <a:solidFill>
                  <a:srgbClr val="000000"/>
                </a:solidFill>
              </a:rPr>
              <a:t> </a:t>
            </a:r>
            <a:r>
              <a:rPr lang="en-US" sz="1800" b="1" dirty="0">
                <a:solidFill>
                  <a:srgbClr val="000000"/>
                </a:solidFill>
              </a:rPr>
              <a:t>+ </a:t>
            </a:r>
            <a:r>
              <a:rPr lang="en-US" sz="1800" b="1" i="1" dirty="0" err="1">
                <a:solidFill>
                  <a:srgbClr val="000000"/>
                </a:solidFill>
                <a:latin typeface="Symbol" pitchFamily="18" charset="2"/>
              </a:rPr>
              <a:t>d</a:t>
            </a:r>
            <a:r>
              <a:rPr lang="en-US" sz="1800" b="1" i="1" dirty="0" err="1" smtClean="0">
                <a:solidFill>
                  <a:srgbClr val="000000"/>
                </a:solidFill>
              </a:rPr>
              <a:t>OCC</a:t>
            </a:r>
            <a:r>
              <a:rPr lang="en-US" sz="1800" b="1" dirty="0" smtClean="0">
                <a:solidFill>
                  <a:srgbClr val="000000"/>
                </a:solidFill>
              </a:rPr>
              <a:t> </a:t>
            </a:r>
            <a:r>
              <a:rPr lang="en-US" sz="1800" b="1" dirty="0">
                <a:solidFill>
                  <a:srgbClr val="000000"/>
                </a:solidFill>
              </a:rPr>
              <a:t>+ </a:t>
            </a:r>
            <a:r>
              <a:rPr lang="en-US" sz="1800" b="1" i="1" dirty="0" smtClean="0">
                <a:solidFill>
                  <a:srgbClr val="000000"/>
                </a:solidFill>
                <a:latin typeface="Symbol" pitchFamily="18" charset="2"/>
                <a:cs typeface="Arial" charset="0"/>
              </a:rPr>
              <a:t>b</a:t>
            </a:r>
            <a:r>
              <a:rPr lang="en-US" sz="1800" b="1" baseline="-25000" dirty="0" smtClean="0">
                <a:solidFill>
                  <a:srgbClr val="000000"/>
                </a:solidFill>
                <a:cs typeface="Arial" charset="0"/>
              </a:rPr>
              <a:t>2</a:t>
            </a:r>
            <a:r>
              <a:rPr lang="en-US" sz="1800" b="1" i="1" dirty="0" smtClean="0">
                <a:solidFill>
                  <a:srgbClr val="000000"/>
                </a:solidFill>
              </a:rPr>
              <a:t>N</a:t>
            </a:r>
            <a:r>
              <a:rPr lang="en-US" sz="1800" b="1" dirty="0" smtClean="0">
                <a:solidFill>
                  <a:srgbClr val="000000"/>
                </a:solidFill>
              </a:rPr>
              <a:t> + </a:t>
            </a:r>
            <a:r>
              <a:rPr lang="en-US" sz="1800" b="1" i="1" dirty="0" err="1" smtClean="0">
                <a:solidFill>
                  <a:srgbClr val="000000"/>
                </a:solidFill>
                <a:latin typeface="Symbol" pitchFamily="18" charset="2"/>
              </a:rPr>
              <a:t>l</a:t>
            </a:r>
            <a:r>
              <a:rPr lang="en-US" sz="1800" b="1" i="1" dirty="0" err="1" smtClean="0">
                <a:solidFill>
                  <a:srgbClr val="000000"/>
                </a:solidFill>
              </a:rPr>
              <a:t>NOCC</a:t>
            </a:r>
            <a:r>
              <a:rPr lang="en-US" sz="1800" b="1" dirty="0" smtClean="0">
                <a:solidFill>
                  <a:srgbClr val="000000"/>
                </a:solidFill>
              </a:rPr>
              <a:t> + </a:t>
            </a:r>
            <a:r>
              <a:rPr lang="en-US" sz="1800" b="1" i="1" dirty="0" smtClean="0">
                <a:solidFill>
                  <a:srgbClr val="000000"/>
                </a:solidFill>
              </a:rPr>
              <a:t>u</a:t>
            </a:r>
            <a:endParaRPr lang="en-US" sz="1800" b="1" i="1" dirty="0">
              <a:solidFill>
                <a:srgbClr val="000000"/>
              </a:solidFill>
            </a:endParaRPr>
          </a:p>
        </p:txBody>
      </p:sp>
      <p:sp>
        <p:nvSpPr>
          <p:cNvPr id="20" name="Text Box 10"/>
          <p:cNvSpPr txBox="1">
            <a:spLocks noChangeArrowheads="1"/>
          </p:cNvSpPr>
          <p:nvPr/>
        </p:nvSpPr>
        <p:spPr bwMode="auto">
          <a:xfrm>
            <a:off x="4427538" y="1940400"/>
            <a:ext cx="2954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cs typeface="Arial" charset="0"/>
              </a:rPr>
              <a:t>b</a:t>
            </a:r>
            <a:r>
              <a:rPr lang="en-US" sz="1800" b="1" baseline="-25000" dirty="0">
                <a:solidFill>
                  <a:srgbClr val="000000"/>
                </a:solidFill>
                <a:cs typeface="Arial" charset="0"/>
              </a:rPr>
              <a:t>1</a:t>
            </a:r>
            <a:r>
              <a:rPr lang="en-US" sz="1800" b="1" dirty="0" smtClean="0">
                <a:solidFill>
                  <a:srgbClr val="000000"/>
                </a:solidFill>
              </a:rPr>
              <a:t> </a:t>
            </a:r>
            <a:r>
              <a:rPr lang="en-US" sz="1800" b="1" dirty="0">
                <a:solidFill>
                  <a:srgbClr val="000000"/>
                </a:solidFill>
              </a:rPr>
              <a:t>+ </a:t>
            </a:r>
            <a:r>
              <a:rPr lang="en-US" sz="1800" b="1" i="1" dirty="0" smtClean="0">
                <a:solidFill>
                  <a:srgbClr val="000000"/>
                </a:solidFill>
                <a:latin typeface="Symbol" pitchFamily="18" charset="2"/>
                <a:cs typeface="Arial" charset="0"/>
              </a:rPr>
              <a:t>b</a:t>
            </a:r>
            <a:r>
              <a:rPr lang="en-US" sz="1800" b="1" baseline="-25000" dirty="0" smtClean="0">
                <a:solidFill>
                  <a:srgbClr val="000000"/>
                </a:solidFill>
                <a:cs typeface="Arial" charset="0"/>
              </a:rPr>
              <a:t>2</a:t>
            </a:r>
            <a:r>
              <a:rPr lang="en-US" sz="1800" b="1" i="1" dirty="0" smtClean="0">
                <a:solidFill>
                  <a:srgbClr val="000000"/>
                </a:solidFill>
              </a:rPr>
              <a:t>N</a:t>
            </a:r>
            <a:r>
              <a:rPr lang="en-US" sz="1800" b="1" dirty="0" smtClean="0">
                <a:solidFill>
                  <a:srgbClr val="000000"/>
                </a:solidFill>
              </a:rPr>
              <a:t> + </a:t>
            </a:r>
            <a:r>
              <a:rPr lang="en-US" sz="1800" b="1" i="1" dirty="0" smtClean="0">
                <a:solidFill>
                  <a:srgbClr val="000000"/>
                </a:solidFill>
              </a:rPr>
              <a:t>u</a:t>
            </a:r>
            <a:endParaRPr lang="en-US" sz="1800" b="1" i="1" dirty="0">
              <a:solidFill>
                <a:srgbClr val="000000"/>
              </a:solidFill>
            </a:endParaRPr>
          </a:p>
        </p:txBody>
      </p:sp>
      <p:sp>
        <p:nvSpPr>
          <p:cNvPr id="21" name="Text Box 11"/>
          <p:cNvSpPr txBox="1">
            <a:spLocks noChangeArrowheads="1"/>
          </p:cNvSpPr>
          <p:nvPr/>
        </p:nvSpPr>
        <p:spPr bwMode="auto">
          <a:xfrm>
            <a:off x="4429125" y="3119438"/>
            <a:ext cx="40290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spcBef>
                <a:spcPct val="50000"/>
              </a:spcBef>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a:t>
            </a:r>
            <a:r>
              <a:rPr lang="en-US" sz="1800" b="1" i="1" dirty="0" smtClean="0">
                <a:solidFill>
                  <a:srgbClr val="000000"/>
                </a:solidFill>
                <a:latin typeface="Symbol" pitchFamily="18" charset="2"/>
                <a:cs typeface="Arial" charset="0"/>
              </a:rPr>
              <a:t>b</a:t>
            </a:r>
            <a:r>
              <a:rPr lang="en-US" sz="1800" b="1" baseline="-25000" dirty="0" smtClean="0">
                <a:solidFill>
                  <a:srgbClr val="000000"/>
                </a:solidFill>
                <a:cs typeface="Arial" charset="0"/>
              </a:rPr>
              <a:t>1</a:t>
            </a:r>
            <a:r>
              <a:rPr lang="en-US" sz="1800" b="1" dirty="0" smtClean="0">
                <a:solidFill>
                  <a:srgbClr val="000000"/>
                </a:solidFill>
                <a:cs typeface="Arial" charset="0"/>
              </a:rPr>
              <a:t> + </a:t>
            </a:r>
            <a:r>
              <a:rPr lang="en-US" sz="1800" b="1" i="1" dirty="0" smtClean="0">
                <a:solidFill>
                  <a:srgbClr val="000000"/>
                </a:solidFill>
                <a:latin typeface="Symbol" pitchFamily="18" charset="2"/>
                <a:cs typeface="Arial" charset="0"/>
              </a:rPr>
              <a:t>d</a:t>
            </a:r>
            <a:r>
              <a:rPr lang="en-US" sz="1800" b="1" dirty="0" smtClean="0">
                <a:solidFill>
                  <a:srgbClr val="000000"/>
                </a:solidFill>
                <a:cs typeface="Arial" charset="0"/>
              </a:rPr>
              <a:t>)</a:t>
            </a:r>
            <a:r>
              <a:rPr lang="en-US" sz="1800" b="1" dirty="0" smtClean="0">
                <a:solidFill>
                  <a:srgbClr val="000000"/>
                </a:solidFill>
              </a:rPr>
              <a:t> </a:t>
            </a:r>
            <a:r>
              <a:rPr lang="en-US" sz="1800" b="1" dirty="0">
                <a:solidFill>
                  <a:srgbClr val="000000"/>
                </a:solidFill>
              </a:rPr>
              <a:t>+ </a:t>
            </a:r>
            <a:r>
              <a:rPr lang="en-US" sz="1800" b="1" dirty="0" smtClean="0">
                <a:solidFill>
                  <a:srgbClr val="000000"/>
                </a:solidFill>
              </a:rPr>
              <a:t>(</a:t>
            </a:r>
            <a:r>
              <a:rPr lang="en-US" sz="1800" b="1" i="1" dirty="0" smtClean="0">
                <a:solidFill>
                  <a:srgbClr val="000000"/>
                </a:solidFill>
                <a:latin typeface="Symbol" pitchFamily="18" charset="2"/>
                <a:cs typeface="Arial" charset="0"/>
              </a:rPr>
              <a:t>b</a:t>
            </a:r>
            <a:r>
              <a:rPr lang="en-US" sz="1800" b="1" baseline="-25000" dirty="0" smtClean="0">
                <a:solidFill>
                  <a:srgbClr val="000000"/>
                </a:solidFill>
                <a:cs typeface="Arial" charset="0"/>
              </a:rPr>
              <a:t>2</a:t>
            </a:r>
            <a:r>
              <a:rPr lang="en-US" sz="1800" b="1" dirty="0" smtClean="0">
                <a:solidFill>
                  <a:srgbClr val="000000"/>
                </a:solidFill>
              </a:rPr>
              <a:t> </a:t>
            </a:r>
            <a:r>
              <a:rPr lang="en-US" sz="1800" b="1" dirty="0">
                <a:solidFill>
                  <a:srgbClr val="000000"/>
                </a:solidFill>
              </a:rPr>
              <a:t>+ </a:t>
            </a:r>
            <a:r>
              <a:rPr lang="en-US" sz="1800" b="1" i="1" dirty="0" smtClean="0">
                <a:solidFill>
                  <a:srgbClr val="000000"/>
                </a:solidFill>
                <a:latin typeface="Symbol" pitchFamily="18" charset="2"/>
              </a:rPr>
              <a:t>l</a:t>
            </a:r>
            <a:r>
              <a:rPr lang="en-US" sz="1800" b="1" dirty="0" smtClean="0">
                <a:solidFill>
                  <a:srgbClr val="000000"/>
                </a:solidFill>
              </a:rPr>
              <a:t>)</a:t>
            </a:r>
            <a:r>
              <a:rPr lang="en-US" sz="1800" b="1" i="1" dirty="0" smtClean="0">
                <a:solidFill>
                  <a:srgbClr val="000000"/>
                </a:solidFill>
              </a:rPr>
              <a:t>N</a:t>
            </a:r>
            <a:r>
              <a:rPr lang="en-US" sz="1800" b="1" dirty="0" smtClean="0">
                <a:solidFill>
                  <a:srgbClr val="000000"/>
                </a:solidFill>
              </a:rPr>
              <a:t> + </a:t>
            </a:r>
            <a:r>
              <a:rPr lang="en-US" sz="1800" b="1" i="1" dirty="0" smtClean="0">
                <a:solidFill>
                  <a:srgbClr val="000000"/>
                </a:solidFill>
              </a:rPr>
              <a:t>u</a:t>
            </a:r>
            <a:endParaRPr lang="en-US" sz="1800" b="1" i="1" dirty="0">
              <a:solidFill>
                <a:srgbClr val="000000"/>
              </a:solidFill>
            </a:endParaRPr>
          </a:p>
        </p:txBody>
      </p:sp>
      <p:sp>
        <p:nvSpPr>
          <p:cNvPr id="22" name="Text Box 2"/>
          <p:cNvSpPr txBox="1">
            <a:spLocks noChangeArrowheads="1"/>
          </p:cNvSpPr>
          <p:nvPr/>
        </p:nvSpPr>
        <p:spPr bwMode="auto">
          <a:xfrm>
            <a:off x="1597025" y="3121200"/>
            <a:ext cx="2708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lgn="l">
              <a:spcBef>
                <a:spcPct val="50000"/>
              </a:spcBef>
            </a:pPr>
            <a:r>
              <a:rPr lang="en-US" sz="1800" b="1" dirty="0" smtClean="0">
                <a:solidFill>
                  <a:srgbClr val="000000"/>
                </a:solidFill>
                <a:latin typeface="Arial" charset="0"/>
              </a:rPr>
              <a:t>Occupational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pPr algn="l"/>
            <a:r>
              <a:rPr lang="en-US" sz="1600" b="1" dirty="0" smtClean="0">
                <a:solidFill>
                  <a:srgbClr val="000000"/>
                </a:solidFill>
                <a:latin typeface="Arial" charset="0"/>
              </a:rPr>
              <a:t>(</a:t>
            </a:r>
            <a:r>
              <a:rPr lang="en-US" sz="1600" b="1" i="1" dirty="0">
                <a:solidFill>
                  <a:srgbClr val="000000"/>
                </a:solidFill>
                <a:latin typeface="Arial" charset="0"/>
              </a:rPr>
              <a:t>OCC</a:t>
            </a:r>
            <a:r>
              <a:rPr lang="en-US" sz="1600" b="1" dirty="0">
                <a:solidFill>
                  <a:srgbClr val="000000"/>
                </a:solidFill>
                <a:latin typeface="Arial" charset="0"/>
              </a:rPr>
              <a:t> = </a:t>
            </a:r>
            <a:r>
              <a:rPr lang="en-US" sz="1600" b="1" dirty="0" smtClean="0">
                <a:solidFill>
                  <a:srgbClr val="000000"/>
                </a:solidFill>
                <a:latin typeface="Arial" charset="0"/>
              </a:rPr>
              <a:t>1; </a:t>
            </a:r>
            <a:r>
              <a:rPr lang="en-US" sz="1600" b="1" i="1" dirty="0" smtClean="0">
                <a:solidFill>
                  <a:srgbClr val="000000"/>
                </a:solidFill>
                <a:latin typeface="Arial" charset="0"/>
              </a:rPr>
              <a:t>NOCC</a:t>
            </a:r>
            <a:r>
              <a:rPr lang="en-US" sz="1600" b="1" dirty="0" smtClean="0">
                <a:solidFill>
                  <a:srgbClr val="000000"/>
                </a:solidFill>
                <a:latin typeface="Arial" charset="0"/>
              </a:rPr>
              <a:t> = </a:t>
            </a:r>
            <a:r>
              <a:rPr lang="en-US" sz="1600" b="1" i="1" dirty="0" smtClean="0">
                <a:solidFill>
                  <a:srgbClr val="000000"/>
                </a:solidFill>
                <a:latin typeface="Arial" charset="0"/>
              </a:rPr>
              <a:t>N</a:t>
            </a:r>
            <a:r>
              <a:rPr lang="en-US" sz="1600" b="1" dirty="0" smtClean="0">
                <a:solidFill>
                  <a:srgbClr val="000000"/>
                </a:solidFill>
                <a:latin typeface="Arial" charset="0"/>
              </a:rPr>
              <a:t>)</a:t>
            </a:r>
            <a:endParaRPr lang="en-US" sz="1600" b="1" dirty="0">
              <a:solidFill>
                <a:srgbClr val="000000"/>
              </a:solidFill>
              <a:latin typeface="Arial"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4F1254D-7EF0-46F4-8EFB-9D01EB4B029E}"/>
</file>

<file path=customXml/itemProps2.xml><?xml version="1.0" encoding="utf-8"?>
<ds:datastoreItem xmlns:ds="http://schemas.openxmlformats.org/officeDocument/2006/customXml" ds:itemID="{FBF20213-BD2A-4A66-8DCF-28A4441446F0}"/>
</file>

<file path=customXml/itemProps3.xml><?xml version="1.0" encoding="utf-8"?>
<ds:datastoreItem xmlns:ds="http://schemas.openxmlformats.org/officeDocument/2006/customXml" ds:itemID="{F02F25A8-3322-45A7-BB64-770F34D17A56}"/>
</file>

<file path=docProps/app.xml><?xml version="1.0" encoding="utf-8"?>
<Properties xmlns="http://schemas.openxmlformats.org/officeDocument/2006/extended-properties" xmlns:vt="http://schemas.openxmlformats.org/officeDocument/2006/docPropsVTypes">
  <TotalTime>2842</TotalTime>
  <Words>2886</Words>
  <Application>Microsoft Office PowerPoint</Application>
  <PresentationFormat>On-screen Show (4:3)</PresentationFormat>
  <Paragraphs>417</Paragraphs>
  <Slides>32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34"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74</cp:revision>
  <dcterms:created xsi:type="dcterms:W3CDTF">1998-05-09T13:24:56Z</dcterms:created>
  <dcterms:modified xsi:type="dcterms:W3CDTF">2016-05-20T13:23:16Z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