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8.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98" r:id="rId2"/>
    <p:sldId id="360" r:id="rId3"/>
    <p:sldId id="382" r:id="rId4"/>
    <p:sldId id="381" r:id="rId5"/>
    <p:sldId id="380" r:id="rId6"/>
    <p:sldId id="379" r:id="rId7"/>
    <p:sldId id="378" r:id="rId8"/>
    <p:sldId id="375" r:id="rId9"/>
    <p:sldId id="374" r:id="rId10"/>
    <p:sldId id="373" r:id="rId11"/>
    <p:sldId id="372" r:id="rId12"/>
    <p:sldId id="371" r:id="rId13"/>
    <p:sldId id="312" r:id="rId14"/>
    <p:sldId id="276" r:id="rId15"/>
    <p:sldId id="383" r:id="rId16"/>
    <p:sldId id="329" r:id="rId17"/>
    <p:sldId id="390" r:id="rId18"/>
    <p:sldId id="384" r:id="rId19"/>
    <p:sldId id="388" r:id="rId20"/>
    <p:sldId id="387" r:id="rId21"/>
    <p:sldId id="386" r:id="rId22"/>
    <p:sldId id="385" r:id="rId23"/>
    <p:sldId id="389" r:id="rId24"/>
    <p:sldId id="369" r:id="rId25"/>
    <p:sldId id="397" r:id="rId26"/>
    <p:sldId id="396" r:id="rId27"/>
    <p:sldId id="395" r:id="rId28"/>
    <p:sldId id="394" r:id="rId29"/>
    <p:sldId id="393" r:id="rId30"/>
    <p:sldId id="392" r:id="rId31"/>
    <p:sldId id="391" r:id="rId32"/>
    <p:sldId id="284" r:id="rId3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F8F8FA"/>
    <a:srgbClr val="3366FF"/>
    <a:srgbClr val="FFFF00"/>
    <a:srgbClr val="00FF00"/>
    <a:srgbClr val="FF00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30" autoAdjust="0"/>
    <p:restoredTop sz="98865" autoAdjust="0"/>
  </p:normalViewPr>
  <p:slideViewPr>
    <p:cSldViewPr snapToGrid="0" showGuides="1">
      <p:cViewPr>
        <p:scale>
          <a:sx n="100" d="100"/>
          <a:sy n="100" d="100"/>
        </p:scale>
        <p:origin x="-2106" y="-43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D4A97C8-1BB1-4DB1-AF0B-D137FBD68604}" type="slidenum">
              <a:rPr lang="en-US"/>
              <a:pPr/>
              <a:t>‹#›</a:t>
            </a:fld>
            <a:endParaRPr lang="en-US"/>
          </a:p>
        </p:txBody>
      </p:sp>
    </p:spTree>
    <p:extLst>
      <p:ext uri="{BB962C8B-B14F-4D97-AF65-F5344CB8AC3E}">
        <p14:creationId xmlns:p14="http://schemas.microsoft.com/office/powerpoint/2010/main" val="4292032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C0A51665-6B05-4A66-B216-D79445625778}" type="slidenum">
              <a:rPr lang="en-US"/>
              <a:pPr/>
              <a:t>‹#›</a:t>
            </a:fld>
            <a:endParaRPr lang="en-US"/>
          </a:p>
        </p:txBody>
      </p:sp>
    </p:spTree>
    <p:extLst>
      <p:ext uri="{BB962C8B-B14F-4D97-AF65-F5344CB8AC3E}">
        <p14:creationId xmlns:p14="http://schemas.microsoft.com/office/powerpoint/2010/main" val="1331841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9B19E0-C030-440F-9070-CDC78FE2356C}" type="slidenum">
              <a:rPr lang="en-US"/>
              <a:pPr/>
              <a:t>‹#›</a:t>
            </a:fld>
            <a:endParaRPr lang="en-US"/>
          </a:p>
        </p:txBody>
      </p:sp>
    </p:spTree>
    <p:extLst>
      <p:ext uri="{BB962C8B-B14F-4D97-AF65-F5344CB8AC3E}">
        <p14:creationId xmlns:p14="http://schemas.microsoft.com/office/powerpoint/2010/main" val="557907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2DCB02B-E594-49D3-945A-7397E79443EA}" type="slidenum">
              <a:rPr lang="en-US"/>
              <a:pPr/>
              <a:t>‹#›</a:t>
            </a:fld>
            <a:endParaRPr lang="en-US"/>
          </a:p>
        </p:txBody>
      </p:sp>
    </p:spTree>
    <p:extLst>
      <p:ext uri="{BB962C8B-B14F-4D97-AF65-F5344CB8AC3E}">
        <p14:creationId xmlns:p14="http://schemas.microsoft.com/office/powerpoint/2010/main" val="880273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8486FFA-7865-465E-9D93-82C4B1991640}" type="slidenum">
              <a:rPr lang="en-US"/>
              <a:pPr/>
              <a:t>‹#›</a:t>
            </a:fld>
            <a:endParaRPr lang="en-US"/>
          </a:p>
        </p:txBody>
      </p:sp>
    </p:spTree>
    <p:extLst>
      <p:ext uri="{BB962C8B-B14F-4D97-AF65-F5344CB8AC3E}">
        <p14:creationId xmlns:p14="http://schemas.microsoft.com/office/powerpoint/2010/main" val="3839596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F1B7511-D561-4BCF-A1B9-2D3D42F20878}" type="slidenum">
              <a:rPr lang="en-US"/>
              <a:pPr/>
              <a:t>‹#›</a:t>
            </a:fld>
            <a:endParaRPr lang="en-US"/>
          </a:p>
        </p:txBody>
      </p:sp>
    </p:spTree>
    <p:extLst>
      <p:ext uri="{BB962C8B-B14F-4D97-AF65-F5344CB8AC3E}">
        <p14:creationId xmlns:p14="http://schemas.microsoft.com/office/powerpoint/2010/main" val="3349834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BEC10388-C7FD-4DB1-A93F-40DD36EA7C72}" type="slidenum">
              <a:rPr lang="en-US"/>
              <a:pPr/>
              <a:t>‹#›</a:t>
            </a:fld>
            <a:endParaRPr lang="en-US"/>
          </a:p>
        </p:txBody>
      </p:sp>
    </p:spTree>
    <p:extLst>
      <p:ext uri="{BB962C8B-B14F-4D97-AF65-F5344CB8AC3E}">
        <p14:creationId xmlns:p14="http://schemas.microsoft.com/office/powerpoint/2010/main" val="252510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B42ED2CD-B8DE-4C54-B392-581FFE14B818}" type="slidenum">
              <a:rPr lang="en-US"/>
              <a:pPr/>
              <a:t>‹#›</a:t>
            </a:fld>
            <a:endParaRPr lang="en-US"/>
          </a:p>
        </p:txBody>
      </p:sp>
    </p:spTree>
    <p:extLst>
      <p:ext uri="{BB962C8B-B14F-4D97-AF65-F5344CB8AC3E}">
        <p14:creationId xmlns:p14="http://schemas.microsoft.com/office/powerpoint/2010/main" val="1889323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4959EE75-D512-49FF-BF7C-70F4FC1E8E0E}" type="slidenum">
              <a:rPr lang="en-US"/>
              <a:pPr/>
              <a:t>‹#›</a:t>
            </a:fld>
            <a:endParaRPr lang="en-US"/>
          </a:p>
        </p:txBody>
      </p:sp>
    </p:spTree>
    <p:extLst>
      <p:ext uri="{BB962C8B-B14F-4D97-AF65-F5344CB8AC3E}">
        <p14:creationId xmlns:p14="http://schemas.microsoft.com/office/powerpoint/2010/main" val="721467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DC9D450-6555-48E0-A9F0-142A15BF76DE}" type="slidenum">
              <a:rPr lang="en-US"/>
              <a:pPr/>
              <a:t>‹#›</a:t>
            </a:fld>
            <a:endParaRPr lang="en-US"/>
          </a:p>
        </p:txBody>
      </p:sp>
    </p:spTree>
    <p:extLst>
      <p:ext uri="{BB962C8B-B14F-4D97-AF65-F5344CB8AC3E}">
        <p14:creationId xmlns:p14="http://schemas.microsoft.com/office/powerpoint/2010/main" val="190910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4847F183-7CB6-418E-86EF-637B5EDDA056}" type="slidenum">
              <a:rPr lang="en-US"/>
              <a:pPr/>
              <a:t>‹#›</a:t>
            </a:fld>
            <a:endParaRPr lang="en-US"/>
          </a:p>
        </p:txBody>
      </p:sp>
    </p:spTree>
    <p:extLst>
      <p:ext uri="{BB962C8B-B14F-4D97-AF65-F5344CB8AC3E}">
        <p14:creationId xmlns:p14="http://schemas.microsoft.com/office/powerpoint/2010/main" val="30127862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AE65F877-80FE-4085-9155-1FC4BED4C6A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5: </a:t>
            </a:r>
            <a:r>
              <a:rPr lang="en-GB" dirty="0">
                <a:solidFill>
                  <a:schemeClr val="bg1"/>
                </a:solidFill>
                <a:latin typeface="Arial" pitchFamily="34" charset="0"/>
                <a:cs typeface="Arial" pitchFamily="34" charset="0"/>
              </a:rPr>
              <a:t>Dummy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14959327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810000" y="4352925"/>
            <a:ext cx="7524000" cy="12558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8" name="Text Box 10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29035" name="Text Box 1035"/>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Then </a:t>
            </a:r>
            <a:r>
              <a:rPr lang="en-GB" sz="1500" b="1" i="1" dirty="0">
                <a:latin typeface="Symbol" pitchFamily="18" charset="2"/>
              </a:rPr>
              <a:t>b</a:t>
            </a:r>
            <a:r>
              <a:rPr lang="en-GB" sz="1500" b="1" baseline="-25000" dirty="0"/>
              <a:t>1</a:t>
            </a:r>
            <a:r>
              <a:rPr lang="en-GB" sz="1500" b="1" i="1" dirty="0"/>
              <a:t>'</a:t>
            </a:r>
            <a:r>
              <a:rPr lang="en-GB" sz="1500" b="1" dirty="0"/>
              <a:t> = </a:t>
            </a:r>
            <a:r>
              <a:rPr lang="en-GB" sz="1500" b="1" i="1" dirty="0">
                <a:latin typeface="Symbol" pitchFamily="18" charset="2"/>
              </a:rPr>
              <a:t>b</a:t>
            </a:r>
            <a:r>
              <a:rPr lang="en-GB" sz="1500" b="1" baseline="-25000" dirty="0"/>
              <a:t>1</a:t>
            </a:r>
            <a:r>
              <a:rPr lang="en-GB" sz="1500" b="1" dirty="0"/>
              <a:t> + </a:t>
            </a:r>
            <a:r>
              <a:rPr lang="en-GB" sz="1500" b="1" i="1" dirty="0">
                <a:latin typeface="Symbol" pitchFamily="18" charset="2"/>
              </a:rPr>
              <a:t>d</a:t>
            </a:r>
            <a:r>
              <a:rPr lang="en-GB" sz="1500" b="1" dirty="0"/>
              <a:t> and we can rewrite the cost function for occupational schools as shown.</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8" name="Rectangle 17"/>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 name="Rectangle 1"/>
          <p:cNvSpPr/>
          <p:nvPr/>
        </p:nvSpPr>
        <p:spPr bwMode="auto">
          <a:xfrm>
            <a:off x="5695950" y="4838700"/>
            <a:ext cx="695325" cy="314325"/>
          </a:xfrm>
          <a:prstGeom prst="rect">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0"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dirty="0" smtClean="0">
                <a:solidFill>
                  <a:srgbClr val="000000"/>
                </a:solidFill>
                <a:latin typeface="Arial" charset="0"/>
              </a:rPr>
              <a:t>Regular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dirty="0" smtClean="0">
                <a:solidFill>
                  <a:srgbClr val="000000"/>
                </a:solidFill>
                <a:latin typeface="Arial" charset="0"/>
              </a:rPr>
              <a:t>Occupational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a:p>
            <a:pPr>
              <a:spcBef>
                <a:spcPct val="30000"/>
              </a:spcBef>
            </a:pPr>
            <a:r>
              <a:rPr lang="en-GB" sz="1800" b="1" dirty="0">
                <a:solidFill>
                  <a:srgbClr val="000000"/>
                </a:solidFill>
                <a:latin typeface="Arial" charset="0"/>
              </a:rPr>
              <a:t>Define 	</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i="1" dirty="0">
                <a:solidFill>
                  <a:srgbClr val="000000"/>
                </a:solidFill>
                <a:latin typeface="Arial" charset="0"/>
              </a:rPr>
              <a: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a:t>
            </a:r>
          </a:p>
          <a:p>
            <a:pPr>
              <a:spcBef>
                <a:spcPct val="30000"/>
              </a:spcBef>
            </a:pPr>
            <a:endParaRPr lang="en-GB" sz="1800" b="1" i="1" dirty="0">
              <a:solidFill>
                <a:srgbClr val="000000"/>
              </a:solidFill>
              <a:latin typeface="Arial" charset="0"/>
            </a:endParaRPr>
          </a:p>
        </p:txBody>
      </p:sp>
      <p:sp>
        <p:nvSpPr>
          <p:cNvPr id="22" name="Text Box 1042"/>
          <p:cNvSpPr txBox="1">
            <a:spLocks noChangeArrowheads="1"/>
          </p:cNvSpPr>
          <p:nvPr/>
        </p:nvSpPr>
        <p:spPr bwMode="auto">
          <a:xfrm>
            <a:off x="1466850" y="2170113"/>
            <a:ext cx="457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latin typeface="Symbol" pitchFamily="18" charset="2"/>
              </a:rPr>
              <a:t>b</a:t>
            </a:r>
            <a:r>
              <a:rPr lang="en-US" sz="1800" b="1" baseline="-25000" dirty="0"/>
              <a:t>1</a:t>
            </a:r>
            <a:r>
              <a:rPr lang="en-US" sz="1800" b="1" dirty="0"/>
              <a:t>+</a:t>
            </a:r>
            <a:r>
              <a:rPr lang="en-US" sz="1800" b="1" i="1" dirty="0">
                <a:latin typeface="Symbol" pitchFamily="18" charset="2"/>
              </a:rPr>
              <a:t>d</a:t>
            </a:r>
          </a:p>
        </p:txBody>
      </p:sp>
      <p:sp>
        <p:nvSpPr>
          <p:cNvPr id="24" name="TextBox 23"/>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29" name="TextBox 28"/>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30"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pic>
        <p:nvPicPr>
          <p:cNvPr id="38"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Oval 24"/>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6" name="Oval 25"/>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7" name="TextBox 26"/>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8" name="TextBox 27"/>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34" name="Text Box 1040"/>
          <p:cNvSpPr txBox="1">
            <a:spLocks noChangeArrowheads="1"/>
          </p:cNvSpPr>
          <p:nvPr/>
        </p:nvSpPr>
        <p:spPr bwMode="auto">
          <a:xfrm>
            <a:off x="2711450" y="2387600"/>
            <a:ext cx="2746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latin typeface="Symbol" pitchFamily="18" charset="2"/>
              </a:rPr>
              <a:t>d</a:t>
            </a:r>
            <a:endParaRPr lang="en-US" sz="2000">
              <a:solidFill>
                <a:schemeClr val="bg1"/>
              </a:solidFill>
              <a:latin typeface="Symbol" pitchFamily="18" charset="2"/>
            </a:endParaRPr>
          </a:p>
        </p:txBody>
      </p:sp>
      <p:sp>
        <p:nvSpPr>
          <p:cNvPr id="35" name="Line 1039"/>
          <p:cNvSpPr>
            <a:spLocks noChangeShapeType="1"/>
          </p:cNvSpPr>
          <p:nvPr/>
        </p:nvSpPr>
        <p:spPr bwMode="auto">
          <a:xfrm flipV="1">
            <a:off x="2647950" y="2152650"/>
            <a:ext cx="9525" cy="962025"/>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810000" y="4352925"/>
            <a:ext cx="7524000" cy="12558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4" name="Rectangle 23"/>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2"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i="1" dirty="0" smtClean="0">
                <a:solidFill>
                  <a:srgbClr val="000000"/>
                </a:solidFill>
                <a:latin typeface="Arial" charset="0"/>
              </a:rPr>
              <a:t>OCC</a:t>
            </a:r>
            <a:r>
              <a:rPr lang="en-GB" sz="1800" b="1" dirty="0" smtClean="0">
                <a:solidFill>
                  <a:srgbClr val="000000"/>
                </a:solidFill>
                <a:latin typeface="Arial" charset="0"/>
              </a:rPr>
              <a:t> </a:t>
            </a:r>
            <a:r>
              <a:rPr lang="en-GB" sz="1800" b="1" dirty="0">
                <a:solidFill>
                  <a:srgbClr val="000000"/>
                </a:solidFill>
                <a:latin typeface="Arial" charset="0"/>
              </a:rPr>
              <a:t>= 0  Regular 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i="1" dirty="0">
                <a:solidFill>
                  <a:srgbClr val="000000"/>
                </a:solidFill>
                <a:latin typeface="Arial" charset="0"/>
              </a:rPr>
              <a:t>OCC</a:t>
            </a:r>
            <a:r>
              <a:rPr lang="en-GB" sz="1800" b="1" dirty="0">
                <a:solidFill>
                  <a:srgbClr val="000000"/>
                </a:solidFill>
                <a:latin typeface="Arial" charset="0"/>
              </a:rPr>
              <a:t> = 1  Occupational 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a:p>
            <a:pPr>
              <a:spcBef>
                <a:spcPct val="30000"/>
              </a:spcBef>
            </a:pPr>
            <a:r>
              <a:rPr lang="en-GB" sz="1800" b="1" dirty="0">
                <a:solidFill>
                  <a:srgbClr val="000000"/>
                </a:solidFill>
                <a:latin typeface="Arial" charset="0"/>
              </a:rPr>
              <a:t>Combined equation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d </a:t>
            </a:r>
            <a:r>
              <a:rPr lang="en-GB" sz="1800" b="1" i="1" dirty="0">
                <a:solidFill>
                  <a:srgbClr val="000000"/>
                </a:solidFill>
                <a:latin typeface="Arial" charset="0"/>
              </a:rPr>
              <a:t>OCC</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endParaRPr lang="en-GB" sz="1800" b="1" dirty="0">
              <a:solidFill>
                <a:srgbClr val="000000"/>
              </a:solidFill>
              <a:latin typeface="Arial" charset="0"/>
            </a:endParaRPr>
          </a:p>
          <a:p>
            <a:pPr>
              <a:spcBef>
                <a:spcPct val="30000"/>
              </a:spcBef>
            </a:pPr>
            <a:endParaRPr lang="en-GB" sz="1800" b="1" i="1" dirty="0">
              <a:solidFill>
                <a:srgbClr val="000000"/>
              </a:solidFill>
              <a:latin typeface="Arial" charset="0"/>
            </a:endParaRPr>
          </a:p>
        </p:txBody>
      </p:sp>
      <p:sp>
        <p:nvSpPr>
          <p:cNvPr id="128004" name="Text Box 10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28011" name="Text Box 10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now combine the two cost functions by defining a dummy variable </a:t>
            </a:r>
            <a:r>
              <a:rPr lang="en-GB" sz="1500" b="1" i="1"/>
              <a:t>OCC</a:t>
            </a:r>
            <a:r>
              <a:rPr lang="en-GB" sz="1500" b="1"/>
              <a:t> that has value 0 for regular schools and 1 for occupational schools.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8" name="TextBox 17"/>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23" name="TextBox 22"/>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25"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28" name="Text Box 1042"/>
          <p:cNvSpPr txBox="1">
            <a:spLocks noChangeArrowheads="1"/>
          </p:cNvSpPr>
          <p:nvPr/>
        </p:nvSpPr>
        <p:spPr bwMode="auto">
          <a:xfrm>
            <a:off x="1466850" y="2170113"/>
            <a:ext cx="457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latin typeface="Symbol" pitchFamily="18" charset="2"/>
              </a:rPr>
              <a:t>b</a:t>
            </a:r>
            <a:r>
              <a:rPr lang="en-US" sz="1800" b="1" baseline="-25000" dirty="0"/>
              <a:t>1</a:t>
            </a:r>
            <a:r>
              <a:rPr lang="en-US" sz="1800" b="1" dirty="0"/>
              <a:t>+</a:t>
            </a:r>
            <a:r>
              <a:rPr lang="en-US" sz="1800" b="1" i="1" dirty="0">
                <a:latin typeface="Symbol" pitchFamily="18" charset="2"/>
              </a:rPr>
              <a:t>d</a:t>
            </a:r>
          </a:p>
        </p:txBody>
      </p:sp>
      <p:pic>
        <p:nvPicPr>
          <p:cNvPr id="31"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Oval 18"/>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0" name="Oval 19"/>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1" name="TextBox 20"/>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Box 21"/>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29" name="Text Box 1040"/>
          <p:cNvSpPr txBox="1">
            <a:spLocks noChangeArrowheads="1"/>
          </p:cNvSpPr>
          <p:nvPr/>
        </p:nvSpPr>
        <p:spPr bwMode="auto">
          <a:xfrm>
            <a:off x="2711450" y="2387600"/>
            <a:ext cx="2746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latin typeface="Symbol" pitchFamily="18" charset="2"/>
              </a:rPr>
              <a:t>d</a:t>
            </a:r>
            <a:endParaRPr lang="en-US" sz="2000">
              <a:solidFill>
                <a:schemeClr val="bg1"/>
              </a:solidFill>
              <a:latin typeface="Symbol" pitchFamily="18" charset="2"/>
            </a:endParaRPr>
          </a:p>
        </p:txBody>
      </p:sp>
      <p:sp>
        <p:nvSpPr>
          <p:cNvPr id="30" name="Line 1039"/>
          <p:cNvSpPr>
            <a:spLocks noChangeShapeType="1"/>
          </p:cNvSpPr>
          <p:nvPr/>
        </p:nvSpPr>
        <p:spPr bwMode="auto">
          <a:xfrm flipV="1">
            <a:off x="2647950" y="2152650"/>
            <a:ext cx="9525" cy="962025"/>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810000" y="4352925"/>
            <a:ext cx="7524000" cy="12558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84" name="Text Box 103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Dummy variables always have two values, 0 or 1.  If </a:t>
            </a:r>
            <a:r>
              <a:rPr lang="en-GB" sz="1500" b="1" i="1"/>
              <a:t>OCC</a:t>
            </a:r>
            <a:r>
              <a:rPr lang="en-GB" sz="1500" b="1"/>
              <a:t> is equal to 0, the cost function becomes that for regular schools.  If </a:t>
            </a:r>
            <a:r>
              <a:rPr lang="en-GB" sz="1500" b="1" i="1"/>
              <a:t>OCC</a:t>
            </a:r>
            <a:r>
              <a:rPr lang="en-GB" sz="1500" b="1"/>
              <a:t> is equal to 1, the cost function becomes that for occupational schools.</a:t>
            </a:r>
          </a:p>
        </p:txBody>
      </p:sp>
      <p:sp>
        <p:nvSpPr>
          <p:cNvPr id="126985" name="Text Box 103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7" name="Rectangle 16"/>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9"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i="1" dirty="0" smtClean="0">
                <a:solidFill>
                  <a:srgbClr val="000000"/>
                </a:solidFill>
                <a:latin typeface="Arial" charset="0"/>
              </a:rPr>
              <a:t>OCC</a:t>
            </a:r>
            <a:r>
              <a:rPr lang="en-GB" sz="1800" b="1" dirty="0" smtClean="0">
                <a:solidFill>
                  <a:srgbClr val="000000"/>
                </a:solidFill>
                <a:latin typeface="Arial" charset="0"/>
              </a:rPr>
              <a:t> </a:t>
            </a:r>
            <a:r>
              <a:rPr lang="en-GB" sz="1800" b="1" dirty="0">
                <a:solidFill>
                  <a:srgbClr val="000000"/>
                </a:solidFill>
                <a:latin typeface="Arial" charset="0"/>
              </a:rPr>
              <a:t>= 0  Regular 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i="1" dirty="0">
                <a:solidFill>
                  <a:srgbClr val="000000"/>
                </a:solidFill>
                <a:latin typeface="Arial" charset="0"/>
              </a:rPr>
              <a:t>OCC</a:t>
            </a:r>
            <a:r>
              <a:rPr lang="en-GB" sz="1800" b="1" dirty="0">
                <a:solidFill>
                  <a:srgbClr val="000000"/>
                </a:solidFill>
                <a:latin typeface="Arial" charset="0"/>
              </a:rPr>
              <a:t> = 1  Occupational 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a:p>
            <a:pPr>
              <a:spcBef>
                <a:spcPct val="30000"/>
              </a:spcBef>
            </a:pPr>
            <a:r>
              <a:rPr lang="en-GB" sz="1800" b="1" dirty="0">
                <a:solidFill>
                  <a:srgbClr val="000000"/>
                </a:solidFill>
                <a:latin typeface="Arial" charset="0"/>
              </a:rPr>
              <a:t>Combined equation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d </a:t>
            </a:r>
            <a:r>
              <a:rPr lang="en-GB" sz="1800" b="1" i="1" dirty="0">
                <a:solidFill>
                  <a:srgbClr val="000000"/>
                </a:solidFill>
                <a:latin typeface="Arial" charset="0"/>
              </a:rPr>
              <a:t>OCC</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endParaRPr lang="en-GB" sz="1800" b="1" dirty="0">
              <a:solidFill>
                <a:srgbClr val="000000"/>
              </a:solidFill>
              <a:latin typeface="Arial" charset="0"/>
            </a:endParaRPr>
          </a:p>
          <a:p>
            <a:pPr>
              <a:spcBef>
                <a:spcPct val="30000"/>
              </a:spcBef>
            </a:pPr>
            <a:endParaRPr lang="en-GB" sz="1800" b="1" i="1" dirty="0">
              <a:solidFill>
                <a:srgbClr val="000000"/>
              </a:solidFill>
              <a:latin typeface="Arial" charset="0"/>
            </a:endParaRPr>
          </a:p>
        </p:txBody>
      </p:sp>
      <p:sp>
        <p:nvSpPr>
          <p:cNvPr id="23" name="TextBox 22"/>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28" name="TextBox 27"/>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29"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32" name="Text Box 1042"/>
          <p:cNvSpPr txBox="1">
            <a:spLocks noChangeArrowheads="1"/>
          </p:cNvSpPr>
          <p:nvPr/>
        </p:nvSpPr>
        <p:spPr bwMode="auto">
          <a:xfrm>
            <a:off x="1466850" y="2170113"/>
            <a:ext cx="4572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latin typeface="Symbol" pitchFamily="18" charset="2"/>
              </a:rPr>
              <a:t>b</a:t>
            </a:r>
            <a:r>
              <a:rPr lang="en-US" sz="1800" b="1" baseline="-25000" dirty="0"/>
              <a:t>1</a:t>
            </a:r>
            <a:r>
              <a:rPr lang="en-US" sz="1800" b="1" dirty="0"/>
              <a:t>+</a:t>
            </a:r>
            <a:r>
              <a:rPr lang="en-US" sz="1800" b="1" i="1" dirty="0">
                <a:latin typeface="Symbol" pitchFamily="18" charset="2"/>
              </a:rPr>
              <a:t>d</a:t>
            </a:r>
          </a:p>
        </p:txBody>
      </p:sp>
      <p:pic>
        <p:nvPicPr>
          <p:cNvPr id="35"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Oval 23"/>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Oval 24"/>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6" name="TextBox 25"/>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7" name="TextBox 26"/>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33" name="Text Box 1040"/>
          <p:cNvSpPr txBox="1">
            <a:spLocks noChangeArrowheads="1"/>
          </p:cNvSpPr>
          <p:nvPr/>
        </p:nvSpPr>
        <p:spPr bwMode="auto">
          <a:xfrm>
            <a:off x="2711450" y="2387600"/>
            <a:ext cx="2746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latin typeface="Symbol" pitchFamily="18" charset="2"/>
              </a:rPr>
              <a:t>d</a:t>
            </a:r>
            <a:endParaRPr lang="en-US" sz="2000">
              <a:solidFill>
                <a:schemeClr val="bg1"/>
              </a:solidFill>
              <a:latin typeface="Symbol" pitchFamily="18" charset="2"/>
            </a:endParaRPr>
          </a:p>
        </p:txBody>
      </p:sp>
      <p:sp>
        <p:nvSpPr>
          <p:cNvPr id="34" name="Line 1039"/>
          <p:cNvSpPr>
            <a:spLocks noChangeShapeType="1"/>
          </p:cNvSpPr>
          <p:nvPr/>
        </p:nvSpPr>
        <p:spPr bwMode="auto">
          <a:xfrm flipV="1">
            <a:off x="2647950" y="2152650"/>
            <a:ext cx="9525" cy="962025"/>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2471" name="Text Box 103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now fit a function of this type using actual data for a sample of 74 secondary schools in Shanghai.</a:t>
            </a:r>
          </a:p>
        </p:txBody>
      </p:sp>
      <p:sp>
        <p:nvSpPr>
          <p:cNvPr id="62472" name="Text Box 103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pic>
        <p:nvPicPr>
          <p:cNvPr id="158726" name="Picture 10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95325" y="733425"/>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3" name="TextBox 12"/>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8" name="TextBox 17"/>
          <p:cNvSpPr txBox="1"/>
          <p:nvPr/>
        </p:nvSpPr>
        <p:spPr>
          <a:xfrm>
            <a:off x="1885950" y="8001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r>
              <a:rPr lang="en-GB" b="1" dirty="0" smtClean="0"/>
              <a:t>regular school</a:t>
            </a:r>
            <a:endParaRPr lang="en-GB" b="1" dirty="0"/>
          </a:p>
        </p:txBody>
      </p:sp>
      <p:sp>
        <p:nvSpPr>
          <p:cNvPr id="20" name="Oval 19"/>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1" name="Oval 20"/>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805350" y="643624"/>
            <a:ext cx="7531200" cy="4823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4" name="Rectangle 13"/>
          <p:cNvSpPr/>
          <p:nvPr/>
        </p:nvSpPr>
        <p:spPr>
          <a:xfrm>
            <a:off x="847950" y="688725"/>
            <a:ext cx="7444800" cy="4104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2533" name="Text Box 5"/>
          <p:cNvSpPr txBox="1">
            <a:spLocks noChangeArrowheads="1"/>
          </p:cNvSpPr>
          <p:nvPr/>
        </p:nvSpPr>
        <p:spPr bwMode="auto">
          <a:xfrm>
            <a:off x="396875" y="693738"/>
            <a:ext cx="8532813" cy="5027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ctr"/>
                <a:tab pos="1885950" algn="l"/>
                <a:tab pos="4914900" algn="r"/>
                <a:tab pos="6172200" algn="r"/>
                <a:tab pos="7086600" algn="ctr"/>
              </a:tabLst>
              <a:defRPr sz="2400">
                <a:solidFill>
                  <a:schemeClr val="tx1"/>
                </a:solidFill>
                <a:latin typeface="Times New Roman" pitchFamily="18" charset="0"/>
              </a:defRPr>
            </a:lvl1pPr>
            <a:lvl2pPr>
              <a:tabLst>
                <a:tab pos="1028700" algn="ctr"/>
                <a:tab pos="1885950" algn="l"/>
                <a:tab pos="4914900" algn="r"/>
                <a:tab pos="6172200" algn="r"/>
                <a:tab pos="7086600" algn="ctr"/>
              </a:tabLst>
              <a:defRPr sz="2400">
                <a:solidFill>
                  <a:schemeClr val="tx1"/>
                </a:solidFill>
                <a:latin typeface="Times New Roman" pitchFamily="18" charset="0"/>
              </a:defRPr>
            </a:lvl2pPr>
            <a:lvl3pPr>
              <a:tabLst>
                <a:tab pos="1028700" algn="ctr"/>
                <a:tab pos="1885950" algn="l"/>
                <a:tab pos="4914900" algn="r"/>
                <a:tab pos="6172200" algn="r"/>
                <a:tab pos="7086600" algn="ctr"/>
              </a:tabLst>
              <a:defRPr sz="2400">
                <a:solidFill>
                  <a:schemeClr val="tx1"/>
                </a:solidFill>
                <a:latin typeface="Times New Roman" pitchFamily="18" charset="0"/>
              </a:defRPr>
            </a:lvl3pPr>
            <a:lvl4pPr>
              <a:tabLst>
                <a:tab pos="1028700" algn="ctr"/>
                <a:tab pos="1885950" algn="l"/>
                <a:tab pos="4914900" algn="r"/>
                <a:tab pos="6172200" algn="r"/>
                <a:tab pos="7086600" algn="ctr"/>
              </a:tabLst>
              <a:defRPr sz="2400">
                <a:solidFill>
                  <a:schemeClr val="tx1"/>
                </a:solidFill>
                <a:latin typeface="Times New Roman" pitchFamily="18" charset="0"/>
              </a:defRPr>
            </a:lvl4pPr>
            <a:lvl5pPr>
              <a:tabLst>
                <a:tab pos="1028700" algn="ctr"/>
                <a:tab pos="1885950" algn="l"/>
                <a:tab pos="4914900" algn="r"/>
                <a:tab pos="6172200" algn="r"/>
                <a:tab pos="7086600" algn="ctr"/>
              </a:tabLst>
              <a:defRPr sz="2400">
                <a:solidFill>
                  <a:schemeClr val="tx1"/>
                </a:solidFill>
                <a:latin typeface="Times New Roman" pitchFamily="18" charset="0"/>
              </a:defRPr>
            </a:lvl5pPr>
            <a:lvl6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6pPr>
            <a:lvl7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7pPr>
            <a:lvl8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8pPr>
            <a:lvl9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9pPr>
          </a:lstStyle>
          <a:p>
            <a:pPr>
              <a:spcBef>
                <a:spcPts val="0"/>
              </a:spcBef>
            </a:pPr>
            <a:r>
              <a:rPr lang="en-US" sz="1800" b="1" dirty="0">
                <a:solidFill>
                  <a:srgbClr val="000000"/>
                </a:solidFill>
                <a:latin typeface="Arial" charset="0"/>
              </a:rPr>
              <a:t>	School	       </a:t>
            </a:r>
            <a:r>
              <a:rPr lang="en-US" sz="1800" b="1" dirty="0" smtClean="0">
                <a:solidFill>
                  <a:srgbClr val="000000"/>
                </a:solidFill>
                <a:latin typeface="Arial" charset="0"/>
              </a:rPr>
              <a:t>Type                     </a:t>
            </a:r>
            <a:r>
              <a:rPr lang="en-US" sz="1800" b="1" i="1" dirty="0" smtClean="0">
                <a:solidFill>
                  <a:srgbClr val="000000"/>
                </a:solidFill>
                <a:latin typeface="Arial" charset="0"/>
              </a:rPr>
              <a:t>COST</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Arial" charset="0"/>
              </a:rPr>
              <a:t>N</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OCC</a:t>
            </a:r>
            <a:endParaRPr lang="en-US" sz="1800" b="1" dirty="0">
              <a:solidFill>
                <a:srgbClr val="000000"/>
              </a:solidFill>
              <a:latin typeface="Arial" charset="0"/>
            </a:endParaRPr>
          </a:p>
          <a:p>
            <a:pPr>
              <a:spcBef>
                <a:spcPts val="1800"/>
              </a:spcBef>
            </a:pPr>
            <a:r>
              <a:rPr lang="en-GB" sz="1800" b="1" dirty="0">
                <a:solidFill>
                  <a:srgbClr val="000000"/>
                </a:solidFill>
                <a:latin typeface="Arial" charset="0"/>
              </a:rPr>
              <a:t>	1	Occupational	345,000	623	1</a:t>
            </a:r>
          </a:p>
          <a:p>
            <a:pPr>
              <a:spcBef>
                <a:spcPct val="50000"/>
              </a:spcBef>
            </a:pPr>
            <a:r>
              <a:rPr lang="en-GB" sz="1800" b="1" dirty="0">
                <a:solidFill>
                  <a:srgbClr val="000000"/>
                </a:solidFill>
                <a:latin typeface="Arial" charset="0"/>
              </a:rPr>
              <a:t>	2	Occupational 	537,000	653	1</a:t>
            </a:r>
          </a:p>
          <a:p>
            <a:pPr>
              <a:spcBef>
                <a:spcPct val="50000"/>
              </a:spcBef>
            </a:pPr>
            <a:r>
              <a:rPr lang="en-GB" sz="1800" b="1" dirty="0">
                <a:solidFill>
                  <a:srgbClr val="000000"/>
                </a:solidFill>
                <a:latin typeface="Arial" charset="0"/>
              </a:rPr>
              <a:t>	3	Regular 	170,000	400	0</a:t>
            </a:r>
          </a:p>
          <a:p>
            <a:pPr>
              <a:spcBef>
                <a:spcPct val="50000"/>
              </a:spcBef>
            </a:pPr>
            <a:r>
              <a:rPr lang="en-GB" sz="1800" b="1" dirty="0">
                <a:solidFill>
                  <a:srgbClr val="000000"/>
                </a:solidFill>
                <a:latin typeface="Arial" charset="0"/>
              </a:rPr>
              <a:t>	4	Occupational 	526.000	663	1</a:t>
            </a:r>
          </a:p>
          <a:p>
            <a:pPr>
              <a:spcBef>
                <a:spcPct val="50000"/>
              </a:spcBef>
            </a:pPr>
            <a:r>
              <a:rPr lang="en-GB" sz="1800" b="1" dirty="0">
                <a:solidFill>
                  <a:srgbClr val="000000"/>
                </a:solidFill>
                <a:latin typeface="Arial" charset="0"/>
              </a:rPr>
              <a:t>	5	Regular	100,000	563	0</a:t>
            </a:r>
          </a:p>
          <a:p>
            <a:pPr>
              <a:spcBef>
                <a:spcPct val="50000"/>
              </a:spcBef>
            </a:pPr>
            <a:r>
              <a:rPr lang="en-GB" sz="1800" b="1" dirty="0">
                <a:solidFill>
                  <a:srgbClr val="000000"/>
                </a:solidFill>
                <a:latin typeface="Arial" charset="0"/>
              </a:rPr>
              <a:t>	6	Regular 	28,000	236	0</a:t>
            </a:r>
          </a:p>
          <a:p>
            <a:pPr>
              <a:spcBef>
                <a:spcPct val="50000"/>
              </a:spcBef>
            </a:pPr>
            <a:r>
              <a:rPr lang="en-GB" sz="1800" b="1" dirty="0">
                <a:solidFill>
                  <a:srgbClr val="000000"/>
                </a:solidFill>
                <a:latin typeface="Arial" charset="0"/>
              </a:rPr>
              <a:t>	7	Regular 	160,000	307	0</a:t>
            </a:r>
          </a:p>
          <a:p>
            <a:pPr>
              <a:spcBef>
                <a:spcPct val="50000"/>
              </a:spcBef>
            </a:pPr>
            <a:r>
              <a:rPr lang="en-GB" sz="1800" b="1" dirty="0">
                <a:solidFill>
                  <a:srgbClr val="000000"/>
                </a:solidFill>
                <a:latin typeface="Arial" charset="0"/>
              </a:rPr>
              <a:t>	8	Occupational 	45,000	173	1</a:t>
            </a:r>
          </a:p>
          <a:p>
            <a:pPr>
              <a:spcBef>
                <a:spcPct val="50000"/>
              </a:spcBef>
            </a:pPr>
            <a:r>
              <a:rPr lang="en-GB" sz="1800" b="1" dirty="0">
                <a:solidFill>
                  <a:srgbClr val="000000"/>
                </a:solidFill>
                <a:latin typeface="Arial" charset="0"/>
              </a:rPr>
              <a:t>	9	Occupational 	120,000	146	1</a:t>
            </a:r>
          </a:p>
          <a:p>
            <a:pPr>
              <a:spcBef>
                <a:spcPct val="50000"/>
              </a:spcBef>
            </a:pPr>
            <a:r>
              <a:rPr lang="en-GB" sz="1800" b="1" dirty="0">
                <a:solidFill>
                  <a:srgbClr val="000000"/>
                </a:solidFill>
                <a:latin typeface="Arial" charset="0"/>
              </a:rPr>
              <a:t>	10  	Occupational	61,000	99	1</a:t>
            </a:r>
          </a:p>
        </p:txBody>
      </p:sp>
      <p:sp>
        <p:nvSpPr>
          <p:cNvPr id="22539"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table shows the data for the first 10 schools in the sample.  The annual cost is measured in yuan, one yuan being worth about 20 cents U.S. at the time.  </a:t>
            </a:r>
            <a:r>
              <a:rPr lang="en-GB" sz="1500" b="1" i="1"/>
              <a:t>N</a:t>
            </a:r>
            <a:r>
              <a:rPr lang="en-GB" sz="1500" b="1"/>
              <a:t> is the number of students in the school. </a:t>
            </a:r>
          </a:p>
        </p:txBody>
      </p:sp>
      <p:sp>
        <p:nvSpPr>
          <p:cNvPr id="22540" name="Text Box 1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20" name="Line 6"/>
          <p:cNvSpPr>
            <a:spLocks noChangeShapeType="1"/>
          </p:cNvSpPr>
          <p:nvPr/>
        </p:nvSpPr>
        <p:spPr bwMode="auto">
          <a:xfrm>
            <a:off x="828000" y="10980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805350" y="643624"/>
            <a:ext cx="7531200" cy="4823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3927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OCC</a:t>
            </a:r>
            <a:r>
              <a:rPr lang="en-GB" sz="1500" b="1"/>
              <a:t> is the dummy variable for the type of school.</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3" name="Rectangle 12"/>
          <p:cNvSpPr/>
          <p:nvPr/>
        </p:nvSpPr>
        <p:spPr>
          <a:xfrm>
            <a:off x="847950" y="688725"/>
            <a:ext cx="7444800" cy="4104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 Box 5"/>
          <p:cNvSpPr txBox="1">
            <a:spLocks noChangeArrowheads="1"/>
          </p:cNvSpPr>
          <p:nvPr/>
        </p:nvSpPr>
        <p:spPr bwMode="auto">
          <a:xfrm>
            <a:off x="396875" y="693738"/>
            <a:ext cx="8532813" cy="5027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028700" algn="ctr"/>
                <a:tab pos="1885950" algn="l"/>
                <a:tab pos="4914900" algn="r"/>
                <a:tab pos="6172200" algn="r"/>
                <a:tab pos="7086600" algn="ctr"/>
              </a:tabLst>
              <a:defRPr sz="2400">
                <a:solidFill>
                  <a:schemeClr val="tx1"/>
                </a:solidFill>
                <a:latin typeface="Times New Roman" pitchFamily="18" charset="0"/>
              </a:defRPr>
            </a:lvl1pPr>
            <a:lvl2pPr>
              <a:tabLst>
                <a:tab pos="1028700" algn="ctr"/>
                <a:tab pos="1885950" algn="l"/>
                <a:tab pos="4914900" algn="r"/>
                <a:tab pos="6172200" algn="r"/>
                <a:tab pos="7086600" algn="ctr"/>
              </a:tabLst>
              <a:defRPr sz="2400">
                <a:solidFill>
                  <a:schemeClr val="tx1"/>
                </a:solidFill>
                <a:latin typeface="Times New Roman" pitchFamily="18" charset="0"/>
              </a:defRPr>
            </a:lvl2pPr>
            <a:lvl3pPr>
              <a:tabLst>
                <a:tab pos="1028700" algn="ctr"/>
                <a:tab pos="1885950" algn="l"/>
                <a:tab pos="4914900" algn="r"/>
                <a:tab pos="6172200" algn="r"/>
                <a:tab pos="7086600" algn="ctr"/>
              </a:tabLst>
              <a:defRPr sz="2400">
                <a:solidFill>
                  <a:schemeClr val="tx1"/>
                </a:solidFill>
                <a:latin typeface="Times New Roman" pitchFamily="18" charset="0"/>
              </a:defRPr>
            </a:lvl3pPr>
            <a:lvl4pPr>
              <a:tabLst>
                <a:tab pos="1028700" algn="ctr"/>
                <a:tab pos="1885950" algn="l"/>
                <a:tab pos="4914900" algn="r"/>
                <a:tab pos="6172200" algn="r"/>
                <a:tab pos="7086600" algn="ctr"/>
              </a:tabLst>
              <a:defRPr sz="2400">
                <a:solidFill>
                  <a:schemeClr val="tx1"/>
                </a:solidFill>
                <a:latin typeface="Times New Roman" pitchFamily="18" charset="0"/>
              </a:defRPr>
            </a:lvl4pPr>
            <a:lvl5pPr>
              <a:tabLst>
                <a:tab pos="1028700" algn="ctr"/>
                <a:tab pos="1885950" algn="l"/>
                <a:tab pos="4914900" algn="r"/>
                <a:tab pos="6172200" algn="r"/>
                <a:tab pos="7086600" algn="ctr"/>
              </a:tabLst>
              <a:defRPr sz="2400">
                <a:solidFill>
                  <a:schemeClr val="tx1"/>
                </a:solidFill>
                <a:latin typeface="Times New Roman" pitchFamily="18" charset="0"/>
              </a:defRPr>
            </a:lvl5pPr>
            <a:lvl6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6pPr>
            <a:lvl7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7pPr>
            <a:lvl8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8pPr>
            <a:lvl9pPr eaLnBrk="0" fontAlgn="base" hangingPunct="0">
              <a:spcBef>
                <a:spcPct val="0"/>
              </a:spcBef>
              <a:spcAft>
                <a:spcPct val="0"/>
              </a:spcAft>
              <a:tabLst>
                <a:tab pos="1028700" algn="ctr"/>
                <a:tab pos="1885950" algn="l"/>
                <a:tab pos="4914900" algn="r"/>
                <a:tab pos="6172200" algn="r"/>
                <a:tab pos="7086600" algn="ctr"/>
              </a:tabLst>
              <a:defRPr sz="2400">
                <a:solidFill>
                  <a:schemeClr val="tx1"/>
                </a:solidFill>
                <a:latin typeface="Times New Roman" pitchFamily="18" charset="0"/>
              </a:defRPr>
            </a:lvl9pPr>
          </a:lstStyle>
          <a:p>
            <a:pPr>
              <a:spcBef>
                <a:spcPts val="0"/>
              </a:spcBef>
            </a:pPr>
            <a:r>
              <a:rPr lang="en-US" sz="1800" b="1" dirty="0">
                <a:solidFill>
                  <a:srgbClr val="000000"/>
                </a:solidFill>
                <a:latin typeface="Arial" charset="0"/>
              </a:rPr>
              <a:t>	School	       </a:t>
            </a:r>
            <a:r>
              <a:rPr lang="en-US" sz="1800" b="1" dirty="0" smtClean="0">
                <a:solidFill>
                  <a:srgbClr val="000000"/>
                </a:solidFill>
                <a:latin typeface="Arial" charset="0"/>
              </a:rPr>
              <a:t>Type                     </a:t>
            </a:r>
            <a:r>
              <a:rPr lang="en-US" sz="1800" b="1" i="1" dirty="0" smtClean="0">
                <a:solidFill>
                  <a:srgbClr val="000000"/>
                </a:solidFill>
                <a:latin typeface="Arial" charset="0"/>
              </a:rPr>
              <a:t>COST</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Arial" charset="0"/>
              </a:rPr>
              <a:t>N</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OCC</a:t>
            </a:r>
            <a:endParaRPr lang="en-US" sz="1800" b="1" dirty="0">
              <a:solidFill>
                <a:srgbClr val="000000"/>
              </a:solidFill>
              <a:latin typeface="Arial" charset="0"/>
            </a:endParaRPr>
          </a:p>
          <a:p>
            <a:pPr>
              <a:spcBef>
                <a:spcPts val="1800"/>
              </a:spcBef>
            </a:pPr>
            <a:r>
              <a:rPr lang="en-GB" sz="1800" b="1" dirty="0">
                <a:solidFill>
                  <a:srgbClr val="000000"/>
                </a:solidFill>
                <a:latin typeface="Arial" charset="0"/>
              </a:rPr>
              <a:t>	1	Occupational	345,000	623	1</a:t>
            </a:r>
          </a:p>
          <a:p>
            <a:pPr>
              <a:spcBef>
                <a:spcPct val="50000"/>
              </a:spcBef>
            </a:pPr>
            <a:r>
              <a:rPr lang="en-GB" sz="1800" b="1" dirty="0">
                <a:solidFill>
                  <a:srgbClr val="000000"/>
                </a:solidFill>
                <a:latin typeface="Arial" charset="0"/>
              </a:rPr>
              <a:t>	2	Occupational 	537,000	653	1</a:t>
            </a:r>
          </a:p>
          <a:p>
            <a:pPr>
              <a:spcBef>
                <a:spcPct val="50000"/>
              </a:spcBef>
            </a:pPr>
            <a:r>
              <a:rPr lang="en-GB" sz="1800" b="1" dirty="0">
                <a:solidFill>
                  <a:srgbClr val="000000"/>
                </a:solidFill>
                <a:latin typeface="Arial" charset="0"/>
              </a:rPr>
              <a:t>	3	Regular 	170,000	400	0</a:t>
            </a:r>
          </a:p>
          <a:p>
            <a:pPr>
              <a:spcBef>
                <a:spcPct val="50000"/>
              </a:spcBef>
            </a:pPr>
            <a:r>
              <a:rPr lang="en-GB" sz="1800" b="1" dirty="0">
                <a:solidFill>
                  <a:srgbClr val="000000"/>
                </a:solidFill>
                <a:latin typeface="Arial" charset="0"/>
              </a:rPr>
              <a:t>	4	Occupational 	526.000	663	1</a:t>
            </a:r>
          </a:p>
          <a:p>
            <a:pPr>
              <a:spcBef>
                <a:spcPct val="50000"/>
              </a:spcBef>
            </a:pPr>
            <a:r>
              <a:rPr lang="en-GB" sz="1800" b="1" dirty="0">
                <a:solidFill>
                  <a:srgbClr val="000000"/>
                </a:solidFill>
                <a:latin typeface="Arial" charset="0"/>
              </a:rPr>
              <a:t>	5	Regular	100,000	563	0</a:t>
            </a:r>
          </a:p>
          <a:p>
            <a:pPr>
              <a:spcBef>
                <a:spcPct val="50000"/>
              </a:spcBef>
            </a:pPr>
            <a:r>
              <a:rPr lang="en-GB" sz="1800" b="1" dirty="0">
                <a:solidFill>
                  <a:srgbClr val="000000"/>
                </a:solidFill>
                <a:latin typeface="Arial" charset="0"/>
              </a:rPr>
              <a:t>	6	Regular 	28,000	236	0</a:t>
            </a:r>
          </a:p>
          <a:p>
            <a:pPr>
              <a:spcBef>
                <a:spcPct val="50000"/>
              </a:spcBef>
            </a:pPr>
            <a:r>
              <a:rPr lang="en-GB" sz="1800" b="1" dirty="0">
                <a:solidFill>
                  <a:srgbClr val="000000"/>
                </a:solidFill>
                <a:latin typeface="Arial" charset="0"/>
              </a:rPr>
              <a:t>	7	Regular 	160,000	307	0</a:t>
            </a:r>
          </a:p>
          <a:p>
            <a:pPr>
              <a:spcBef>
                <a:spcPct val="50000"/>
              </a:spcBef>
            </a:pPr>
            <a:r>
              <a:rPr lang="en-GB" sz="1800" b="1" dirty="0">
                <a:solidFill>
                  <a:srgbClr val="000000"/>
                </a:solidFill>
                <a:latin typeface="Arial" charset="0"/>
              </a:rPr>
              <a:t>	8	Occupational 	45,000	173	1</a:t>
            </a:r>
          </a:p>
          <a:p>
            <a:pPr>
              <a:spcBef>
                <a:spcPct val="50000"/>
              </a:spcBef>
            </a:pPr>
            <a:r>
              <a:rPr lang="en-GB" sz="1800" b="1" dirty="0">
                <a:solidFill>
                  <a:srgbClr val="000000"/>
                </a:solidFill>
                <a:latin typeface="Arial" charset="0"/>
              </a:rPr>
              <a:t>	9	Occupational 	120,000	146	1</a:t>
            </a:r>
          </a:p>
          <a:p>
            <a:pPr>
              <a:spcBef>
                <a:spcPct val="50000"/>
              </a:spcBef>
            </a:pPr>
            <a:r>
              <a:rPr lang="en-GB" sz="1800" b="1" dirty="0">
                <a:solidFill>
                  <a:srgbClr val="000000"/>
                </a:solidFill>
                <a:latin typeface="Arial" charset="0"/>
              </a:rPr>
              <a:t>	10  	Occupational	61,000	99	1</a:t>
            </a:r>
          </a:p>
        </p:txBody>
      </p:sp>
      <p:sp>
        <p:nvSpPr>
          <p:cNvPr id="15" name="Line 6"/>
          <p:cNvSpPr>
            <a:spLocks noChangeShapeType="1"/>
          </p:cNvSpPr>
          <p:nvPr/>
        </p:nvSpPr>
        <p:spPr bwMode="auto">
          <a:xfrm>
            <a:off x="828000" y="10980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4" name="Rectangle 2"/>
          <p:cNvSpPr>
            <a:spLocks noChangeArrowheads="1"/>
          </p:cNvSpPr>
          <p:nvPr/>
        </p:nvSpPr>
        <p:spPr bwMode="auto">
          <a:xfrm>
            <a:off x="584200" y="3186000"/>
            <a:ext cx="2138363" cy="69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7988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now run the regression of </a:t>
            </a:r>
            <a:r>
              <a:rPr lang="en-GB" sz="1500" b="1" i="1"/>
              <a:t>COST</a:t>
            </a:r>
            <a:r>
              <a:rPr lang="en-GB" sz="1500" b="1"/>
              <a:t> on </a:t>
            </a:r>
            <a:r>
              <a:rPr lang="en-GB" sz="1500" b="1" i="1"/>
              <a:t>N</a:t>
            </a:r>
            <a:r>
              <a:rPr lang="en-GB" sz="1500" b="1"/>
              <a:t> and </a:t>
            </a:r>
            <a:r>
              <a:rPr lang="en-GB" sz="1500" b="1" i="1"/>
              <a:t>OCC</a:t>
            </a:r>
            <a:r>
              <a:rPr lang="en-GB" sz="1500" b="1"/>
              <a:t>, treating </a:t>
            </a:r>
            <a:r>
              <a:rPr lang="en-GB" sz="1500" b="1" i="1"/>
              <a:t>OCC</a:t>
            </a:r>
            <a:r>
              <a:rPr lang="en-GB" sz="1500" b="1"/>
              <a:t> just like any other explanatory variable, despite its artificial nature.  The Stata output is shown.</a:t>
            </a:r>
          </a:p>
        </p:txBody>
      </p:sp>
      <p:sp>
        <p:nvSpPr>
          <p:cNvPr id="79883" name="Text Box 1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begin by interpreting the regression coefficients.</a:t>
            </a:r>
          </a:p>
        </p:txBody>
      </p:sp>
      <p:sp>
        <p:nvSpPr>
          <p:cNvPr id="146440"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6"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2"/>
          <p:cNvSpPr>
            <a:spLocks noChangeArrowheads="1"/>
          </p:cNvSpPr>
          <p:nvPr/>
        </p:nvSpPr>
        <p:spPr bwMode="auto">
          <a:xfrm>
            <a:off x="584200" y="3186000"/>
            <a:ext cx="2138363" cy="6948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6"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40309"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results have been rewritten in equation form.  From it we can derive cost functions for the two types of school by setting </a:t>
            </a:r>
            <a:r>
              <a:rPr lang="en-GB" sz="1500" b="1" i="1"/>
              <a:t>OCC</a:t>
            </a:r>
            <a:r>
              <a:rPr lang="en-GB" sz="1500" b="1"/>
              <a:t> equal to 0 or 1.</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7"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17"/>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COST</a:t>
            </a:r>
            <a:r>
              <a:rPr lang="en-US" sz="1800" b="1">
                <a:solidFill>
                  <a:srgbClr val="000000"/>
                </a:solidFill>
              </a:rPr>
              <a:t> = </a:t>
            </a:r>
            <a:r>
              <a:rPr lang="en-US" sz="1800" b="1">
                <a:solidFill>
                  <a:srgbClr val="000000"/>
                </a:solidFill>
                <a:cs typeface="Arial" charset="0"/>
              </a:rPr>
              <a:t>–</a:t>
            </a:r>
            <a:r>
              <a:rPr lang="en-US" sz="1800" b="1">
                <a:solidFill>
                  <a:srgbClr val="000000"/>
                </a:solidFill>
              </a:rPr>
              <a:t>34,000 + 133,000</a:t>
            </a:r>
            <a:r>
              <a:rPr lang="en-US" sz="1800" b="1" i="1">
                <a:solidFill>
                  <a:srgbClr val="000000"/>
                </a:solidFill>
              </a:rPr>
              <a:t>OCC</a:t>
            </a:r>
            <a:r>
              <a:rPr lang="en-US" sz="1800" b="1">
                <a:solidFill>
                  <a:srgbClr val="000000"/>
                </a:solidFill>
              </a:rPr>
              <a:t> + 331</a:t>
            </a:r>
            <a:r>
              <a:rPr lang="en-US" sz="1800" b="1" i="1">
                <a:solidFill>
                  <a:srgbClr val="000000"/>
                </a:solidFill>
              </a:rPr>
              <a:t>N</a:t>
            </a:r>
          </a:p>
        </p:txBody>
      </p:sp>
      <p:sp>
        <p:nvSpPr>
          <p:cNvPr id="24" name="Text Box 15"/>
          <p:cNvSpPr txBox="1">
            <a:spLocks noChangeArrowheads="1"/>
          </p:cNvSpPr>
          <p:nvPr/>
        </p:nvSpPr>
        <p:spPr bwMode="auto">
          <a:xfrm>
            <a:off x="271462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Rectangle 19"/>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2731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r>
              <a:rPr lang="en-US" sz="1800" b="1" dirty="0" smtClean="0">
                <a:solidFill>
                  <a:srgbClr val="000000"/>
                </a:solidFill>
                <a:latin typeface="Arial" charset="0"/>
              </a:rPr>
              <a:t>(</a:t>
            </a:r>
            <a:r>
              <a:rPr lang="en-US" sz="1800" b="1" i="1" dirty="0">
                <a:solidFill>
                  <a:srgbClr val="000000"/>
                </a:solidFill>
                <a:latin typeface="Arial" charset="0"/>
              </a:rPr>
              <a:t>OCC</a:t>
            </a:r>
            <a:r>
              <a:rPr lang="en-US" sz="1800" b="1" dirty="0">
                <a:solidFill>
                  <a:srgbClr val="000000"/>
                </a:solidFill>
                <a:latin typeface="Arial" charset="0"/>
              </a:rPr>
              <a:t> = 0</a:t>
            </a:r>
            <a:r>
              <a:rPr lang="en-US" sz="1800" b="1" dirty="0" smtClean="0">
                <a:solidFill>
                  <a:srgbClr val="000000"/>
                </a:solidFill>
                <a:latin typeface="Arial" charset="0"/>
              </a:rPr>
              <a:t>)</a:t>
            </a:r>
            <a:endParaRPr lang="en-US" sz="1800" b="1" dirty="0">
              <a:solidFill>
                <a:srgbClr val="66FFFF"/>
              </a:solidFill>
              <a:latin typeface="Arial" charset="0"/>
            </a:endParaRPr>
          </a:p>
        </p:txBody>
      </p:sp>
      <p:sp>
        <p:nvSpPr>
          <p:cNvPr id="23"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COST</a:t>
            </a:r>
            <a:r>
              <a:rPr lang="en-US" sz="1800" b="1">
                <a:solidFill>
                  <a:srgbClr val="000000"/>
                </a:solidFill>
              </a:rPr>
              <a:t> = </a:t>
            </a:r>
            <a:r>
              <a:rPr lang="en-US" sz="1800" b="1">
                <a:solidFill>
                  <a:srgbClr val="000000"/>
                </a:solidFill>
                <a:cs typeface="Arial" charset="0"/>
              </a:rPr>
              <a:t>–</a:t>
            </a:r>
            <a:r>
              <a:rPr lang="en-US" sz="1800" b="1">
                <a:solidFill>
                  <a:srgbClr val="000000"/>
                </a:solidFill>
              </a:rPr>
              <a:t>34,000 + 133,000</a:t>
            </a:r>
            <a:r>
              <a:rPr lang="en-US" sz="1800" b="1" i="1">
                <a:solidFill>
                  <a:srgbClr val="000000"/>
                </a:solidFill>
              </a:rPr>
              <a:t>OCC</a:t>
            </a:r>
            <a:r>
              <a:rPr lang="en-US" sz="1800" b="1">
                <a:solidFill>
                  <a:srgbClr val="000000"/>
                </a:solidFill>
              </a:rPr>
              <a:t> + 331</a:t>
            </a:r>
            <a:r>
              <a:rPr lang="en-US" sz="1800" b="1" i="1">
                <a:solidFill>
                  <a:srgbClr val="000000"/>
                </a:solidFill>
              </a:rPr>
              <a:t>N</a:t>
            </a:r>
          </a:p>
        </p:txBody>
      </p:sp>
      <p:sp>
        <p:nvSpPr>
          <p:cNvPr id="24" name="Text Box 10"/>
          <p:cNvSpPr txBox="1">
            <a:spLocks noChangeArrowheads="1"/>
          </p:cNvSpPr>
          <p:nvPr/>
        </p:nvSpPr>
        <p:spPr bwMode="auto">
          <a:xfrm>
            <a:off x="41322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34,000 + 331</a:t>
            </a:r>
            <a:r>
              <a:rPr lang="en-US" sz="1800" b="1" i="1" dirty="0">
                <a:solidFill>
                  <a:srgbClr val="000000"/>
                </a:solidFill>
              </a:rPr>
              <a:t>N</a:t>
            </a:r>
          </a:p>
        </p:txBody>
      </p:sp>
      <p:sp>
        <p:nvSpPr>
          <p:cNvPr id="25" name="Text Box 14"/>
          <p:cNvSpPr txBox="1">
            <a:spLocks noChangeArrowheads="1"/>
          </p:cNvSpPr>
          <p:nvPr/>
        </p:nvSpPr>
        <p:spPr bwMode="auto">
          <a:xfrm>
            <a:off x="44005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t>^</a:t>
            </a:r>
          </a:p>
        </p:txBody>
      </p:sp>
      <p:sp>
        <p:nvSpPr>
          <p:cNvPr id="26" name="Text Box 15"/>
          <p:cNvSpPr txBox="1">
            <a:spLocks noChangeArrowheads="1"/>
          </p:cNvSpPr>
          <p:nvPr/>
        </p:nvSpPr>
        <p:spPr bwMode="auto">
          <a:xfrm>
            <a:off x="271462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4391" name="Text Box 1031"/>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44396" name="Text Box 103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If </a:t>
            </a:r>
            <a:r>
              <a:rPr lang="en-GB" sz="1500" b="1" i="1" dirty="0"/>
              <a:t>OCC</a:t>
            </a:r>
            <a:r>
              <a:rPr lang="en-GB" sz="1500" b="1" dirty="0"/>
              <a:t> is equal to 0, we get the equation for regular schools, as shown.  It implies that the marginal cost per student per year is 331 </a:t>
            </a:r>
            <a:r>
              <a:rPr lang="en-GB" sz="1500" b="1" dirty="0" err="1"/>
              <a:t>yuan</a:t>
            </a:r>
            <a:r>
              <a:rPr lang="en-GB" sz="1500" b="1" dirty="0"/>
              <a:t> and that the annual overhead cost is </a:t>
            </a:r>
            <a:r>
              <a:rPr lang="en-GB" sz="1500" b="1" dirty="0" smtClean="0"/>
              <a:t>‒34,000 </a:t>
            </a:r>
            <a:r>
              <a:rPr lang="en-GB" sz="1500" b="1" dirty="0" err="1"/>
              <a:t>yuan</a:t>
            </a:r>
            <a:r>
              <a:rPr lang="en-GB" sz="1500" b="1" dirty="0"/>
              <a:t>.</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9"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469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14698" name="Text Box 10"/>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14716" name="Text Box 28"/>
          <p:cNvSpPr txBox="1">
            <a:spLocks noChangeArrowheads="1"/>
          </p:cNvSpPr>
          <p:nvPr/>
        </p:nvSpPr>
        <p:spPr bwMode="auto">
          <a:xfrm>
            <a:off x="301625" y="583560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sequence explains how you can include qualitative explanatory variables in your regression model.</a:t>
            </a:r>
          </a:p>
        </p:txBody>
      </p:sp>
      <p:sp>
        <p:nvSpPr>
          <p:cNvPr id="13" name="TextBox 12"/>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pic>
        <p:nvPicPr>
          <p:cNvPr id="114725"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7" name="Oval 16"/>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0"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336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4337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Obviously having a negative intercept does not make any sense at all and it suggests that the model is misspecified in some way.  We will come back to this later.</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20" name="Rectangle 19"/>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2731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r>
              <a:rPr lang="en-US" sz="1800" b="1" dirty="0" smtClean="0">
                <a:solidFill>
                  <a:srgbClr val="000000"/>
                </a:solidFill>
                <a:latin typeface="Arial" charset="0"/>
              </a:rPr>
              <a:t>(</a:t>
            </a:r>
            <a:r>
              <a:rPr lang="en-US" sz="1800" b="1" i="1" dirty="0">
                <a:solidFill>
                  <a:srgbClr val="000000"/>
                </a:solidFill>
                <a:latin typeface="Arial" charset="0"/>
              </a:rPr>
              <a:t>OCC</a:t>
            </a:r>
            <a:r>
              <a:rPr lang="en-US" sz="1800" b="1" dirty="0">
                <a:solidFill>
                  <a:srgbClr val="000000"/>
                </a:solidFill>
                <a:latin typeface="Arial" charset="0"/>
              </a:rPr>
              <a:t> = 0</a:t>
            </a:r>
            <a:r>
              <a:rPr lang="en-US" sz="1800" b="1" dirty="0" smtClean="0">
                <a:solidFill>
                  <a:srgbClr val="000000"/>
                </a:solidFill>
                <a:latin typeface="Arial" charset="0"/>
              </a:rPr>
              <a:t>)</a:t>
            </a:r>
            <a:endParaRPr lang="en-US" sz="1800" b="1" dirty="0">
              <a:solidFill>
                <a:srgbClr val="66FFFF"/>
              </a:solidFill>
              <a:latin typeface="Arial" charset="0"/>
            </a:endParaRPr>
          </a:p>
        </p:txBody>
      </p:sp>
      <p:sp>
        <p:nvSpPr>
          <p:cNvPr id="23"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COST</a:t>
            </a:r>
            <a:r>
              <a:rPr lang="en-US" sz="1800" b="1">
                <a:solidFill>
                  <a:srgbClr val="000000"/>
                </a:solidFill>
              </a:rPr>
              <a:t> = </a:t>
            </a:r>
            <a:r>
              <a:rPr lang="en-US" sz="1800" b="1">
                <a:solidFill>
                  <a:srgbClr val="000000"/>
                </a:solidFill>
                <a:cs typeface="Arial" charset="0"/>
              </a:rPr>
              <a:t>–</a:t>
            </a:r>
            <a:r>
              <a:rPr lang="en-US" sz="1800" b="1">
                <a:solidFill>
                  <a:srgbClr val="000000"/>
                </a:solidFill>
              </a:rPr>
              <a:t>34,000 + 133,000</a:t>
            </a:r>
            <a:r>
              <a:rPr lang="en-US" sz="1800" b="1" i="1">
                <a:solidFill>
                  <a:srgbClr val="000000"/>
                </a:solidFill>
              </a:rPr>
              <a:t>OCC</a:t>
            </a:r>
            <a:r>
              <a:rPr lang="en-US" sz="1800" b="1">
                <a:solidFill>
                  <a:srgbClr val="000000"/>
                </a:solidFill>
              </a:rPr>
              <a:t> + 331</a:t>
            </a:r>
            <a:r>
              <a:rPr lang="en-US" sz="1800" b="1" i="1">
                <a:solidFill>
                  <a:srgbClr val="000000"/>
                </a:solidFill>
              </a:rPr>
              <a:t>N</a:t>
            </a:r>
          </a:p>
        </p:txBody>
      </p:sp>
      <p:sp>
        <p:nvSpPr>
          <p:cNvPr id="24" name="Text Box 10"/>
          <p:cNvSpPr txBox="1">
            <a:spLocks noChangeArrowheads="1"/>
          </p:cNvSpPr>
          <p:nvPr/>
        </p:nvSpPr>
        <p:spPr bwMode="auto">
          <a:xfrm>
            <a:off x="41322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34,000 + 331</a:t>
            </a:r>
            <a:r>
              <a:rPr lang="en-US" sz="1800" b="1" i="1" dirty="0">
                <a:solidFill>
                  <a:srgbClr val="000000"/>
                </a:solidFill>
              </a:rPr>
              <a:t>N</a:t>
            </a:r>
          </a:p>
        </p:txBody>
      </p:sp>
      <p:sp>
        <p:nvSpPr>
          <p:cNvPr id="25" name="Text Box 14"/>
          <p:cNvSpPr txBox="1">
            <a:spLocks noChangeArrowheads="1"/>
          </p:cNvSpPr>
          <p:nvPr/>
        </p:nvSpPr>
        <p:spPr bwMode="auto">
          <a:xfrm>
            <a:off x="44005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t>^</a:t>
            </a:r>
          </a:p>
        </p:txBody>
      </p:sp>
      <p:sp>
        <p:nvSpPr>
          <p:cNvPr id="26" name="Text Box 15"/>
          <p:cNvSpPr txBox="1">
            <a:spLocks noChangeArrowheads="1"/>
          </p:cNvSpPr>
          <p:nvPr/>
        </p:nvSpPr>
        <p:spPr bwMode="auto">
          <a:xfrm>
            <a:off x="271462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234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42348" name="Text Box 12"/>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the dummy variable is an estimate of </a:t>
            </a:r>
            <a:r>
              <a:rPr lang="en-GB" sz="1500" b="1" i="1">
                <a:latin typeface="Symbol" pitchFamily="18" charset="2"/>
              </a:rPr>
              <a:t>d</a:t>
            </a:r>
            <a:r>
              <a:rPr lang="en-GB" sz="1500" b="1"/>
              <a:t>, the extra annual overhead cost of an occupational school.</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20" name="Rectangle 19"/>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2731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r>
              <a:rPr lang="en-US" sz="1800" b="1" dirty="0" smtClean="0">
                <a:solidFill>
                  <a:srgbClr val="000000"/>
                </a:solidFill>
                <a:latin typeface="Arial" charset="0"/>
              </a:rPr>
              <a:t>(</a:t>
            </a:r>
            <a:r>
              <a:rPr lang="en-US" sz="1800" b="1" i="1" dirty="0">
                <a:solidFill>
                  <a:srgbClr val="000000"/>
                </a:solidFill>
                <a:latin typeface="Arial" charset="0"/>
              </a:rPr>
              <a:t>OCC</a:t>
            </a:r>
            <a:r>
              <a:rPr lang="en-US" sz="1800" b="1" dirty="0">
                <a:solidFill>
                  <a:srgbClr val="000000"/>
                </a:solidFill>
                <a:latin typeface="Arial" charset="0"/>
              </a:rPr>
              <a:t> = 0</a:t>
            </a:r>
            <a:r>
              <a:rPr lang="en-US" sz="1800" b="1" dirty="0" smtClean="0">
                <a:solidFill>
                  <a:srgbClr val="000000"/>
                </a:solidFill>
                <a:latin typeface="Arial" charset="0"/>
              </a:rPr>
              <a:t>)</a:t>
            </a:r>
            <a:endParaRPr lang="en-US" sz="1800" b="1" dirty="0">
              <a:solidFill>
                <a:srgbClr val="66FFFF"/>
              </a:solidFill>
              <a:latin typeface="Arial" charset="0"/>
            </a:endParaRPr>
          </a:p>
        </p:txBody>
      </p:sp>
      <p:sp>
        <p:nvSpPr>
          <p:cNvPr id="23"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COST</a:t>
            </a:r>
            <a:r>
              <a:rPr lang="en-US" sz="1800" b="1">
                <a:solidFill>
                  <a:srgbClr val="000000"/>
                </a:solidFill>
              </a:rPr>
              <a:t> = </a:t>
            </a:r>
            <a:r>
              <a:rPr lang="en-US" sz="1800" b="1">
                <a:solidFill>
                  <a:srgbClr val="000000"/>
                </a:solidFill>
                <a:cs typeface="Arial" charset="0"/>
              </a:rPr>
              <a:t>–</a:t>
            </a:r>
            <a:r>
              <a:rPr lang="en-US" sz="1800" b="1">
                <a:solidFill>
                  <a:srgbClr val="000000"/>
                </a:solidFill>
              </a:rPr>
              <a:t>34,000 + 133,000</a:t>
            </a:r>
            <a:r>
              <a:rPr lang="en-US" sz="1800" b="1" i="1">
                <a:solidFill>
                  <a:srgbClr val="000000"/>
                </a:solidFill>
              </a:rPr>
              <a:t>OCC</a:t>
            </a:r>
            <a:r>
              <a:rPr lang="en-US" sz="1800" b="1">
                <a:solidFill>
                  <a:srgbClr val="000000"/>
                </a:solidFill>
              </a:rPr>
              <a:t> + 331</a:t>
            </a:r>
            <a:r>
              <a:rPr lang="en-US" sz="1800" b="1" i="1">
                <a:solidFill>
                  <a:srgbClr val="000000"/>
                </a:solidFill>
              </a:rPr>
              <a:t>N</a:t>
            </a:r>
          </a:p>
        </p:txBody>
      </p:sp>
      <p:sp>
        <p:nvSpPr>
          <p:cNvPr id="24" name="Text Box 10"/>
          <p:cNvSpPr txBox="1">
            <a:spLocks noChangeArrowheads="1"/>
          </p:cNvSpPr>
          <p:nvPr/>
        </p:nvSpPr>
        <p:spPr bwMode="auto">
          <a:xfrm>
            <a:off x="41322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34,000 + 331</a:t>
            </a:r>
            <a:r>
              <a:rPr lang="en-US" sz="1800" b="1" i="1" dirty="0">
                <a:solidFill>
                  <a:srgbClr val="000000"/>
                </a:solidFill>
              </a:rPr>
              <a:t>N</a:t>
            </a:r>
          </a:p>
        </p:txBody>
      </p:sp>
      <p:sp>
        <p:nvSpPr>
          <p:cNvPr id="28" name="Text Box 14"/>
          <p:cNvSpPr txBox="1">
            <a:spLocks noChangeArrowheads="1"/>
          </p:cNvSpPr>
          <p:nvPr/>
        </p:nvSpPr>
        <p:spPr bwMode="auto">
          <a:xfrm>
            <a:off x="44005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t>^</a:t>
            </a:r>
          </a:p>
        </p:txBody>
      </p:sp>
      <p:sp>
        <p:nvSpPr>
          <p:cNvPr id="29" name="Text Box 15"/>
          <p:cNvSpPr txBox="1">
            <a:spLocks noChangeArrowheads="1"/>
          </p:cNvSpPr>
          <p:nvPr/>
        </p:nvSpPr>
        <p:spPr bwMode="auto">
          <a:xfrm>
            <a:off x="271462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3" name="Rectangle 22"/>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1314" name="Text Box 2"/>
          <p:cNvSpPr txBox="1">
            <a:spLocks noChangeArrowheads="1"/>
          </p:cNvSpPr>
          <p:nvPr/>
        </p:nvSpPr>
        <p:spPr bwMode="auto">
          <a:xfrm>
            <a:off x="12731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r>
              <a:rPr lang="en-US" sz="1800" b="1" dirty="0" smtClean="0">
                <a:solidFill>
                  <a:srgbClr val="000000"/>
                </a:solidFill>
                <a:latin typeface="Arial" charset="0"/>
              </a:rPr>
              <a:t>(</a:t>
            </a:r>
            <a:r>
              <a:rPr lang="en-US" sz="1800" b="1" i="1" dirty="0">
                <a:solidFill>
                  <a:srgbClr val="000000"/>
                </a:solidFill>
                <a:latin typeface="Arial" charset="0"/>
              </a:rPr>
              <a:t>OCC</a:t>
            </a:r>
            <a:r>
              <a:rPr lang="en-US" sz="1800" b="1" dirty="0">
                <a:solidFill>
                  <a:srgbClr val="000000"/>
                </a:solidFill>
                <a:latin typeface="Arial" charset="0"/>
              </a:rPr>
              <a:t> = 0</a:t>
            </a:r>
            <a:r>
              <a:rPr lang="en-US" sz="1800" b="1" dirty="0" smtClean="0">
                <a:solidFill>
                  <a:srgbClr val="000000"/>
                </a:solidFill>
                <a:latin typeface="Arial" charset="0"/>
              </a:rPr>
              <a:t>)</a:t>
            </a:r>
            <a:endParaRPr lang="en-US" sz="1800" b="1" dirty="0">
              <a:solidFill>
                <a:srgbClr val="66FFFF"/>
              </a:solidFill>
              <a:latin typeface="Arial" charset="0"/>
            </a:endParaRPr>
          </a:p>
        </p:txBody>
      </p:sp>
      <p:sp>
        <p:nvSpPr>
          <p:cNvPr id="14131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Putting </a:t>
            </a:r>
            <a:r>
              <a:rPr lang="en-GB" sz="1500" b="1" i="1"/>
              <a:t>OCC</a:t>
            </a:r>
            <a:r>
              <a:rPr lang="en-GB" sz="1500" b="1"/>
              <a:t> equal to 1, we estimate the annual overhead cost of an occupational school to be 99,000 yuan.  The marginal cost is the same as for regular schools.  It must be, given the model specification.</a:t>
            </a:r>
          </a:p>
        </p:txBody>
      </p:sp>
      <p:sp>
        <p:nvSpPr>
          <p:cNvPr id="141320" name="Text Box 8"/>
          <p:cNvSpPr txBox="1">
            <a:spLocks noChangeArrowheads="1"/>
          </p:cNvSpPr>
          <p:nvPr/>
        </p:nvSpPr>
        <p:spPr bwMode="auto">
          <a:xfrm>
            <a:off x="8683625" y="6172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41321"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a:solidFill>
                  <a:srgbClr val="000000"/>
                </a:solidFill>
              </a:rPr>
              <a:t>COST</a:t>
            </a:r>
            <a:r>
              <a:rPr lang="en-US" sz="1800" b="1">
                <a:solidFill>
                  <a:srgbClr val="000000"/>
                </a:solidFill>
              </a:rPr>
              <a:t> = </a:t>
            </a:r>
            <a:r>
              <a:rPr lang="en-US" sz="1800" b="1">
                <a:solidFill>
                  <a:srgbClr val="000000"/>
                </a:solidFill>
                <a:cs typeface="Arial" charset="0"/>
              </a:rPr>
              <a:t>–</a:t>
            </a:r>
            <a:r>
              <a:rPr lang="en-US" sz="1800" b="1">
                <a:solidFill>
                  <a:srgbClr val="000000"/>
                </a:solidFill>
              </a:rPr>
              <a:t>34,000 + 133,000</a:t>
            </a:r>
            <a:r>
              <a:rPr lang="en-US" sz="1800" b="1" i="1">
                <a:solidFill>
                  <a:srgbClr val="000000"/>
                </a:solidFill>
              </a:rPr>
              <a:t>OCC</a:t>
            </a:r>
            <a:r>
              <a:rPr lang="en-US" sz="1800" b="1">
                <a:solidFill>
                  <a:srgbClr val="000000"/>
                </a:solidFill>
              </a:rPr>
              <a:t> + 331</a:t>
            </a:r>
            <a:r>
              <a:rPr lang="en-US" sz="1800" b="1" i="1">
                <a:solidFill>
                  <a:srgbClr val="000000"/>
                </a:solidFill>
              </a:rPr>
              <a:t>N</a:t>
            </a:r>
          </a:p>
        </p:txBody>
      </p:sp>
      <p:sp>
        <p:nvSpPr>
          <p:cNvPr id="141322" name="Text Box 10"/>
          <p:cNvSpPr txBox="1">
            <a:spLocks noChangeArrowheads="1"/>
          </p:cNvSpPr>
          <p:nvPr/>
        </p:nvSpPr>
        <p:spPr bwMode="auto">
          <a:xfrm>
            <a:off x="41322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34,000 + 331</a:t>
            </a:r>
            <a:r>
              <a:rPr lang="en-US" sz="1800" b="1" i="1" dirty="0">
                <a:solidFill>
                  <a:srgbClr val="000000"/>
                </a:solidFill>
              </a:rPr>
              <a:t>N</a:t>
            </a:r>
          </a:p>
        </p:txBody>
      </p:sp>
      <p:sp>
        <p:nvSpPr>
          <p:cNvPr id="141323" name="Text Box 11"/>
          <p:cNvSpPr txBox="1">
            <a:spLocks noChangeArrowheads="1"/>
          </p:cNvSpPr>
          <p:nvPr/>
        </p:nvSpPr>
        <p:spPr bwMode="auto">
          <a:xfrm>
            <a:off x="4133850" y="3119438"/>
            <a:ext cx="4029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dirty="0">
                <a:solidFill>
                  <a:srgbClr val="000000"/>
                </a:solidFill>
                <a:cs typeface="Arial" charset="0"/>
              </a:rPr>
              <a:t>–</a:t>
            </a:r>
            <a:r>
              <a:rPr lang="en-US" sz="1800" b="1" dirty="0">
                <a:solidFill>
                  <a:srgbClr val="000000"/>
                </a:solidFill>
              </a:rPr>
              <a:t>34,000 + 133,000 + 331</a:t>
            </a:r>
            <a:r>
              <a:rPr lang="en-US" sz="1800" b="1" i="1" dirty="0">
                <a:solidFill>
                  <a:srgbClr val="000000"/>
                </a:solidFill>
              </a:rPr>
              <a:t>N</a:t>
            </a:r>
          </a:p>
        </p:txBody>
      </p:sp>
      <p:sp>
        <p:nvSpPr>
          <p:cNvPr id="141324" name="Text Box 12"/>
          <p:cNvSpPr txBox="1">
            <a:spLocks noChangeArrowheads="1"/>
          </p:cNvSpPr>
          <p:nvPr/>
        </p:nvSpPr>
        <p:spPr bwMode="auto">
          <a:xfrm>
            <a:off x="4838700" y="3500438"/>
            <a:ext cx="2360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solidFill>
                  <a:srgbClr val="000000"/>
                </a:solidFill>
              </a:rPr>
              <a:t>= 99,000 + 331</a:t>
            </a:r>
            <a:r>
              <a:rPr lang="en-US" sz="1800" b="1" i="1">
                <a:solidFill>
                  <a:srgbClr val="000000"/>
                </a:solidFill>
              </a:rPr>
              <a:t>N</a:t>
            </a:r>
          </a:p>
        </p:txBody>
      </p:sp>
      <p:sp>
        <p:nvSpPr>
          <p:cNvPr id="141325" name="Text Box 13"/>
          <p:cNvSpPr txBox="1">
            <a:spLocks noChangeArrowheads="1"/>
          </p:cNvSpPr>
          <p:nvPr/>
        </p:nvSpPr>
        <p:spPr bwMode="auto">
          <a:xfrm>
            <a:off x="4400550" y="29940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
        <p:nvSpPr>
          <p:cNvPr id="141326" name="Text Box 14"/>
          <p:cNvSpPr txBox="1">
            <a:spLocks noChangeArrowheads="1"/>
          </p:cNvSpPr>
          <p:nvPr/>
        </p:nvSpPr>
        <p:spPr bwMode="auto">
          <a:xfrm>
            <a:off x="44005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dirty="0"/>
              <a:t>^</a:t>
            </a:r>
          </a:p>
        </p:txBody>
      </p:sp>
      <p:sp>
        <p:nvSpPr>
          <p:cNvPr id="141327" name="Text Box 15"/>
          <p:cNvSpPr txBox="1">
            <a:spLocks noChangeArrowheads="1"/>
          </p:cNvSpPr>
          <p:nvPr/>
        </p:nvSpPr>
        <p:spPr bwMode="auto">
          <a:xfrm>
            <a:off x="271462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21" name="Text Box 2"/>
          <p:cNvSpPr txBox="1">
            <a:spLocks noChangeArrowheads="1"/>
          </p:cNvSpPr>
          <p:nvPr/>
        </p:nvSpPr>
        <p:spPr bwMode="auto">
          <a:xfrm>
            <a:off x="1301750" y="3121200"/>
            <a:ext cx="2708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Occupational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800" b="1" dirty="0" smtClean="0">
                <a:solidFill>
                  <a:srgbClr val="000000"/>
                </a:solidFill>
                <a:latin typeface="Arial" charset="0"/>
              </a:rPr>
              <a:t>(</a:t>
            </a:r>
            <a:r>
              <a:rPr lang="en-US" sz="1800" b="1" i="1" dirty="0">
                <a:solidFill>
                  <a:srgbClr val="000000"/>
                </a:solidFill>
                <a:latin typeface="Arial" charset="0"/>
              </a:rPr>
              <a:t>OCC</a:t>
            </a:r>
            <a:r>
              <a:rPr lang="en-US" sz="1800" b="1" dirty="0">
                <a:solidFill>
                  <a:srgbClr val="000000"/>
                </a:solidFill>
                <a:latin typeface="Arial" charset="0"/>
              </a:rPr>
              <a:t> = 1</a:t>
            </a:r>
            <a:r>
              <a:rPr lang="en-US" sz="1800" b="1" dirty="0" smtClean="0">
                <a:solidFill>
                  <a:srgbClr val="000000"/>
                </a:solidFill>
                <a:latin typeface="Arial" charset="0"/>
              </a:rPr>
              <a:t>)</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1"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scatter diagram shows the data and the two cost functions derived from the regression results.</a:t>
            </a:r>
          </a:p>
        </p:txBody>
      </p:sp>
      <p:sp>
        <p:nvSpPr>
          <p:cNvPr id="145412" name="Text Box 10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4" name="TextBox 13"/>
          <p:cNvSpPr txBox="1"/>
          <p:nvPr/>
        </p:nvSpPr>
        <p:spPr>
          <a:xfrm>
            <a:off x="695325" y="7334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45424"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24" name="TextBox 23"/>
          <p:cNvSpPr txBox="1"/>
          <p:nvPr/>
        </p:nvSpPr>
        <p:spPr>
          <a:xfrm>
            <a:off x="1885950" y="8001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5" name="TextBox 24"/>
          <p:cNvSpPr txBox="1"/>
          <p:nvPr/>
        </p:nvSpPr>
        <p:spPr>
          <a:xfrm>
            <a:off x="1885950" y="1000125"/>
            <a:ext cx="2000250" cy="307777"/>
          </a:xfrm>
          <a:prstGeom prst="rect">
            <a:avLst/>
          </a:prstGeom>
          <a:noFill/>
        </p:spPr>
        <p:txBody>
          <a:bodyPr wrap="square" rtlCol="0">
            <a:spAutoFit/>
          </a:bodyPr>
          <a:lstStyle/>
          <a:p>
            <a:r>
              <a:rPr lang="en-GB" b="1" dirty="0" smtClean="0"/>
              <a:t>regular school</a:t>
            </a:r>
            <a:endParaRPr lang="en-GB" b="1" dirty="0"/>
          </a:p>
        </p:txBody>
      </p:sp>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Oval 17"/>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29" name="Text Box 2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addition to the estimates of the coefficients, the regression results will include standard errors and the usual diagnostic statistics.</a:t>
            </a:r>
          </a:p>
        </p:txBody>
      </p:sp>
      <p:sp>
        <p:nvSpPr>
          <p:cNvPr id="123930" name="Text Box 2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4"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9"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perform a </a:t>
            </a:r>
            <a:r>
              <a:rPr lang="en-GB" sz="1500" b="1" i="1"/>
              <a:t>t</a:t>
            </a:r>
            <a:r>
              <a:rPr lang="en-GB" sz="1500" b="1"/>
              <a:t> test on the coefficient of the dummy variable.  Our null hypothesis is </a:t>
            </a:r>
            <a:r>
              <a:rPr lang="en-GB" sz="1500" b="1" i="1"/>
              <a:t>H</a:t>
            </a:r>
            <a:r>
              <a:rPr lang="en-GB" sz="1500" b="1" baseline="-25000"/>
              <a:t>0</a:t>
            </a:r>
            <a:r>
              <a:rPr lang="en-GB" sz="1500" b="1"/>
              <a:t>: </a:t>
            </a:r>
            <a:r>
              <a:rPr lang="en-GB" sz="1500" b="1" i="1">
                <a:latin typeface="Symbol" pitchFamily="18" charset="2"/>
              </a:rPr>
              <a:t>d</a:t>
            </a:r>
            <a:r>
              <a:rPr lang="en-GB" sz="1500" b="1"/>
              <a:t> = 0 and our alternative hypothesis is </a:t>
            </a:r>
            <a:r>
              <a:rPr lang="en-GB" sz="1500" b="1" i="1"/>
              <a:t>H</a:t>
            </a:r>
            <a:r>
              <a:rPr lang="en-GB" sz="1500" b="1" baseline="-25000"/>
              <a:t>1</a:t>
            </a:r>
            <a:r>
              <a:rPr lang="en-GB" sz="1500" b="1"/>
              <a:t>: </a:t>
            </a:r>
            <a:r>
              <a:rPr lang="en-GB" sz="1500" b="1" i="1">
                <a:latin typeface="Symbol" pitchFamily="18" charset="2"/>
              </a:rPr>
              <a:t>d</a:t>
            </a:r>
            <a:r>
              <a:rPr lang="en-GB" sz="1500" b="1"/>
              <a:t>     0.</a:t>
            </a:r>
          </a:p>
        </p:txBody>
      </p:sp>
      <p:sp>
        <p:nvSpPr>
          <p:cNvPr id="15463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graphicFrame>
        <p:nvGraphicFramePr>
          <p:cNvPr id="154632" name="Object 8"/>
          <p:cNvGraphicFramePr>
            <a:graphicFrameLocks noChangeAspect="1"/>
          </p:cNvGraphicFramePr>
          <p:nvPr/>
        </p:nvGraphicFramePr>
        <p:xfrm>
          <a:off x="4371975" y="6107113"/>
          <a:ext cx="184150" cy="184150"/>
        </p:xfrm>
        <a:graphic>
          <a:graphicData uri="http://schemas.openxmlformats.org/presentationml/2006/ole">
            <mc:AlternateContent xmlns:mc="http://schemas.openxmlformats.org/markup-compatibility/2006">
              <mc:Choice xmlns:v="urn:schemas-microsoft-com:vml" Requires="v">
                <p:oleObj spid="_x0000_s154655" name="Equation" r:id="rId3" imgW="152280" imgH="152280" progId="Equation.3">
                  <p:embed/>
                </p:oleObj>
              </mc:Choice>
              <mc:Fallback>
                <p:oleObj name="Equation" r:id="rId3" imgW="152280" imgH="1522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1975" y="6107113"/>
                        <a:ext cx="184150" cy="184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9"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1"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2"/>
          <p:cNvSpPr>
            <a:spLocks noChangeArrowheads="1"/>
          </p:cNvSpPr>
          <p:nvPr/>
        </p:nvSpPr>
        <p:spPr bwMode="auto">
          <a:xfrm>
            <a:off x="382588" y="34020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words, our null hypothesis is that there is no difference in the overhead costs of the two types of school.  The </a:t>
            </a:r>
            <a:r>
              <a:rPr lang="en-GB" sz="1500" b="1" i="1"/>
              <a:t>t</a:t>
            </a:r>
            <a:r>
              <a:rPr lang="en-GB" sz="1500" b="1"/>
              <a:t> statistic is 6.40, so it is rejected at the 0.1% significance level.</a:t>
            </a:r>
          </a:p>
        </p:txBody>
      </p:sp>
      <p:sp>
        <p:nvSpPr>
          <p:cNvPr id="153607"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8"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2"/>
          <p:cNvSpPr>
            <a:spLocks noChangeArrowheads="1"/>
          </p:cNvSpPr>
          <p:nvPr/>
        </p:nvSpPr>
        <p:spPr bwMode="auto">
          <a:xfrm>
            <a:off x="382588" y="34020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2"/>
          <p:cNvSpPr>
            <a:spLocks noChangeArrowheads="1"/>
          </p:cNvSpPr>
          <p:nvPr/>
        </p:nvSpPr>
        <p:spPr bwMode="auto">
          <a:xfrm>
            <a:off x="382588" y="31860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can perform </a:t>
            </a:r>
            <a:r>
              <a:rPr lang="en-GB" sz="1500" b="1" i="1"/>
              <a:t>t</a:t>
            </a:r>
            <a:r>
              <a:rPr lang="en-GB" sz="1500" b="1"/>
              <a:t> tests on the other coefficients in the usual way.  The </a:t>
            </a:r>
            <a:r>
              <a:rPr lang="en-GB" sz="1500" b="1" i="1"/>
              <a:t>t</a:t>
            </a:r>
            <a:r>
              <a:rPr lang="en-GB" sz="1500" b="1"/>
              <a:t> statistic for the coefficient of </a:t>
            </a:r>
            <a:r>
              <a:rPr lang="en-GB" sz="1500" b="1" i="1"/>
              <a:t>N</a:t>
            </a:r>
            <a:r>
              <a:rPr lang="en-GB" sz="1500" b="1"/>
              <a:t> is 8.34, so we conclude that the marginal cost is (very) significantly different from 0.</a:t>
            </a:r>
          </a:p>
        </p:txBody>
      </p:sp>
      <p:sp>
        <p:nvSpPr>
          <p:cNvPr id="15258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2"/>
          <p:cNvSpPr>
            <a:spLocks noChangeArrowheads="1"/>
          </p:cNvSpPr>
          <p:nvPr/>
        </p:nvSpPr>
        <p:spPr bwMode="auto">
          <a:xfrm>
            <a:off x="382588" y="36144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intercept, the </a:t>
            </a:r>
            <a:r>
              <a:rPr lang="en-GB" sz="1500" b="1" i="1"/>
              <a:t>t</a:t>
            </a:r>
            <a:r>
              <a:rPr lang="en-GB" sz="1500" b="1"/>
              <a:t> statistic is </a:t>
            </a:r>
            <a:r>
              <a:rPr lang="en-GB" sz="1500" b="1">
                <a:cs typeface="Arial" charset="0"/>
              </a:rPr>
              <a:t>–</a:t>
            </a:r>
            <a:r>
              <a:rPr lang="en-GB" sz="1500" b="1"/>
              <a:t>1.43, so we do not reject the null hypothesis </a:t>
            </a:r>
            <a:r>
              <a:rPr lang="en-GB" sz="1500" b="1" i="1"/>
              <a:t>H</a:t>
            </a:r>
            <a:r>
              <a:rPr lang="en-GB" sz="1500" b="1" baseline="-25000"/>
              <a:t>0</a:t>
            </a:r>
            <a:r>
              <a:rPr lang="en-GB" sz="1500" b="1"/>
              <a:t>: </a:t>
            </a:r>
            <a:r>
              <a:rPr lang="en-GB" sz="1500" b="1" i="1">
                <a:latin typeface="Symbol" pitchFamily="18" charset="2"/>
              </a:rPr>
              <a:t>b</a:t>
            </a:r>
            <a:r>
              <a:rPr lang="en-GB" sz="1500" b="1" baseline="-25000"/>
              <a:t>1</a:t>
            </a:r>
            <a:r>
              <a:rPr lang="en-GB" sz="1500" b="1"/>
              <a:t> = 0.</a:t>
            </a:r>
          </a:p>
        </p:txBody>
      </p:sp>
      <p:sp>
        <p:nvSpPr>
          <p:cNvPr id="150535"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10"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one explanation of the nonsensical negative overhead cost of regular schools might be that they do not actually have any overheads and our estimate is a random number.</a:t>
            </a:r>
          </a:p>
        </p:txBody>
      </p:sp>
      <p:sp>
        <p:nvSpPr>
          <p:cNvPr id="149511"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7"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2"/>
          <p:cNvSpPr>
            <a:spLocks noChangeArrowheads="1"/>
          </p:cNvSpPr>
          <p:nvPr/>
        </p:nvSpPr>
        <p:spPr bwMode="auto">
          <a:xfrm>
            <a:off x="382588" y="36144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20"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3"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3824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you have data on the annual recurrent expenditure, </a:t>
            </a:r>
            <a:r>
              <a:rPr lang="en-GB" sz="1500" b="1" i="1"/>
              <a:t>COST</a:t>
            </a:r>
            <a:r>
              <a:rPr lang="en-GB" sz="1500" b="1"/>
              <a:t>, and the number of students enrolled, </a:t>
            </a:r>
            <a:r>
              <a:rPr lang="en-GB" sz="1500" b="1" i="1"/>
              <a:t>N</a:t>
            </a:r>
            <a:r>
              <a:rPr lang="en-GB" sz="1500" b="1"/>
              <a:t>, for a sample of secondary schools, of which there are two types: regular and occupational.</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4" name="TextBox 13"/>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pic>
        <p:nvPicPr>
          <p:cNvPr id="25"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14"/>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Oval 17"/>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9" name="TextBox 18"/>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2"/>
          <p:cNvSpPr>
            <a:spLocks noChangeArrowheads="1"/>
          </p:cNvSpPr>
          <p:nvPr/>
        </p:nvSpPr>
        <p:spPr bwMode="auto">
          <a:xfrm>
            <a:off x="382588" y="36144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8482" name="Rectangle 2"/>
          <p:cNvSpPr>
            <a:spLocks noChangeArrowheads="1"/>
          </p:cNvSpPr>
          <p:nvPr/>
        </p:nvSpPr>
        <p:spPr bwMode="auto">
          <a:xfrm>
            <a:off x="6397625" y="3614400"/>
            <a:ext cx="2366963"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7" name="Text Box 7"/>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more realistic version of this hypothesis is that </a:t>
            </a:r>
            <a:r>
              <a:rPr lang="en-GB" sz="1500" b="1" i="1">
                <a:latin typeface="Symbol" pitchFamily="18" charset="2"/>
              </a:rPr>
              <a:t>b</a:t>
            </a:r>
            <a:r>
              <a:rPr lang="en-GB" sz="1500" b="1" baseline="-25000"/>
              <a:t>1</a:t>
            </a:r>
            <a:r>
              <a:rPr lang="en-GB" sz="1500" b="1"/>
              <a:t> is positive but small (as you can see, the 95 percent confidence interval includes positive values) and the error term is responsible for the negative estimate.</a:t>
            </a:r>
          </a:p>
        </p:txBody>
      </p:sp>
      <p:sp>
        <p:nvSpPr>
          <p:cNvPr id="148488" name="Text Box 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already noted, a further possibility is that the model is misspecified in some way.  We will continue to develop the model in the next sequence.</a:t>
            </a:r>
          </a:p>
        </p:txBody>
      </p:sp>
      <p:sp>
        <p:nvSpPr>
          <p:cNvPr id="147463" name="Text Box 7"/>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5" name="Rectangle 5"/>
          <p:cNvSpPr>
            <a:spLocks noChangeArrowheads="1"/>
          </p:cNvSpPr>
          <p:nvPr/>
        </p:nvSpPr>
        <p:spPr bwMode="auto">
          <a:xfrm>
            <a:off x="0" y="548374"/>
            <a:ext cx="9144000" cy="36144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6" name="Rectangle 3"/>
          <p:cNvSpPr>
            <a:spLocks noChangeArrowheads="1"/>
          </p:cNvSpPr>
          <p:nvPr/>
        </p:nvSpPr>
        <p:spPr bwMode="auto">
          <a:xfrm>
            <a:off x="365125" y="637200"/>
            <a:ext cx="1782763" cy="228600"/>
          </a:xfrm>
          <a:prstGeom prst="rect">
            <a:avLst/>
          </a:prstGeom>
          <a:solidFill>
            <a:srgbClr val="DDDDD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2"/>
          <p:cNvSpPr>
            <a:spLocks noChangeArrowheads="1"/>
          </p:cNvSpPr>
          <p:nvPr/>
        </p:nvSpPr>
        <p:spPr bwMode="auto">
          <a:xfrm>
            <a:off x="382588" y="3614400"/>
            <a:ext cx="4670425" cy="230400"/>
          </a:xfrm>
          <a:prstGeom prst="rect">
            <a:avLst/>
          </a:prstGeom>
          <a:solidFill>
            <a:srgbClr val="FFFF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4"/>
          <p:cNvSpPr txBox="1">
            <a:spLocks noChangeArrowheads="1"/>
          </p:cNvSpPr>
          <p:nvPr/>
        </p:nvSpPr>
        <p:spPr bwMode="auto">
          <a:xfrm>
            <a:off x="301625" y="597600"/>
            <a:ext cx="8532813" cy="36782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2,    71) =   56.86</a:t>
            </a:r>
          </a:p>
          <a:p>
            <a:r>
              <a:rPr lang="en-US" sz="1400" b="1" dirty="0">
                <a:solidFill>
                  <a:srgbClr val="000000"/>
                </a:solidFill>
                <a:latin typeface="Courier New" pitchFamily="49" charset="0"/>
              </a:rPr>
              <a:t>   Model |  9.0582e+11     2  4.5291e+11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5.6553e+11    71  7.9652e+09               R-squared     =  0.6156</a:t>
            </a:r>
            <a:endParaRPr lang="en-US" b="1" dirty="0">
              <a:solidFill>
                <a:srgbClr val="000000"/>
              </a:solidFill>
              <a:latin typeface="Courier New" pitchFamily="49" charset="0"/>
            </a:endParaRP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0.6048</a:t>
            </a:r>
          </a:p>
          <a:p>
            <a:r>
              <a:rPr lang="en-US" sz="1400" b="1" dirty="0">
                <a:solidFill>
                  <a:srgbClr val="000000"/>
                </a:solidFill>
                <a:latin typeface="Courier New" pitchFamily="49" charset="0"/>
              </a:rPr>
              <a:t>   Total |  1.4713e+12    73  2.0155e+10               Root MSE      =   89248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endParaRPr lang="en-US"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331.4493   39.75844      8.337   0.000       252.1732    410.7254</a:t>
            </a:r>
          </a:p>
          <a:p>
            <a:r>
              <a:rPr lang="en-US" sz="1400" b="1" dirty="0">
                <a:solidFill>
                  <a:srgbClr val="000000"/>
                </a:solidFill>
                <a:latin typeface="Courier New" pitchFamily="49" charset="0"/>
              </a:rPr>
              <a:t>     OCC |   133259.1   20827.59      6.398   0.000       91730.06    174788.1</a:t>
            </a:r>
          </a:p>
          <a:p>
            <a:r>
              <a:rPr lang="en-US" sz="1400" b="1" dirty="0">
                <a:solidFill>
                  <a:srgbClr val="000000"/>
                </a:solidFill>
                <a:latin typeface="Courier New" pitchFamily="49" charset="0"/>
              </a:rPr>
              <a:t>   _cons |  -33612.55   23573.47     -1.426   0.158      -80616.71    13391.61</a:t>
            </a:r>
          </a:p>
          <a:p>
            <a:r>
              <a:rPr lang="en-US" sz="1400" b="1" dirty="0">
                <a:solidFill>
                  <a:srgbClr val="000000"/>
                </a:solidFill>
                <a:latin typeface="Courier New" pitchFamily="49" charset="0"/>
              </a:rPr>
              <a:t>------------------------------------------------------------------------------</a:t>
            </a:r>
          </a:p>
          <a:p>
            <a:endParaRPr lang="en-US" sz="1400" dirty="0">
              <a:solidFill>
                <a:srgbClr val="00FFFF"/>
              </a:solidFill>
              <a:latin typeface="Courier New" pitchFamily="49"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20126</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5.1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244408" y="6553200"/>
            <a:ext cx="82339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20"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3722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occupational schools aim to provide skills for specific occupations and they tend to be relatively expensive to run because they need to maintain specialized workshops.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4" name="TextBox 13"/>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pic>
        <p:nvPicPr>
          <p:cNvPr id="23"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14"/>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8" name="Oval 17"/>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9" name="TextBox 18"/>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3619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One way of dealing with the difference in the costs would be to run separate regressions for the two types of school.</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2" name="Rectangle 11"/>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20"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14" name="TextBox 13"/>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pic>
        <p:nvPicPr>
          <p:cNvPr id="23"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Oval 14"/>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8" name="Oval 17"/>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9" name="TextBox 18"/>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3517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this would have the drawback that you would be running regressions with two small samples instead of one large one, with an adverse effect on the precision of the estimates of the coefficients.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1" name="Rectangle 10"/>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9"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13" name="TextBox 12"/>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pic>
        <p:nvPicPr>
          <p:cNvPr id="23" name="Picture 3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3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7" name="Oval 16"/>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8"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34152"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Another way of handling the difference would be to hypothesize that the cost function for occupational schools has an intercept </a:t>
            </a:r>
            <a:r>
              <a:rPr lang="en-GB" sz="1500" b="1" i="1" dirty="0">
                <a:latin typeface="Symbol" pitchFamily="18" charset="2"/>
              </a:rPr>
              <a:t>b</a:t>
            </a:r>
            <a:r>
              <a:rPr lang="en-GB" sz="1500" b="1" baseline="-25000" dirty="0"/>
              <a:t>1</a:t>
            </a:r>
            <a:r>
              <a:rPr lang="en-GB" sz="1500" b="1" i="1" dirty="0"/>
              <a:t>'</a:t>
            </a:r>
            <a:r>
              <a:rPr lang="en-GB" sz="1500" b="1" dirty="0"/>
              <a:t> that is greater than that for regular schools.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30" name="Rectangle 29"/>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1" name="Rectangle 5"/>
          <p:cNvSpPr>
            <a:spLocks noChangeArrowheads="1"/>
          </p:cNvSpPr>
          <p:nvPr/>
        </p:nvSpPr>
        <p:spPr bwMode="auto">
          <a:xfrm>
            <a:off x="810000" y="4352925"/>
            <a:ext cx="7524000" cy="9239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3" name="TextBox 32"/>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36" name="TextBox 35"/>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39"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sp>
        <p:nvSpPr>
          <p:cNvPr id="41"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dirty="0" smtClean="0">
                <a:solidFill>
                  <a:srgbClr val="000000"/>
                </a:solidFill>
                <a:latin typeface="Arial" charset="0"/>
              </a:rPr>
              <a:t>Regular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dirty="0" smtClean="0">
                <a:solidFill>
                  <a:srgbClr val="000000"/>
                </a:solidFill>
                <a:latin typeface="Arial" charset="0"/>
              </a:rPr>
              <a:t>Occupational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smtClean="0">
                <a:solidFill>
                  <a:srgbClr val="000000"/>
                </a:solidFill>
                <a:latin typeface="Symbol" pitchFamily="18" charset="2"/>
              </a:rPr>
              <a:t>b</a:t>
            </a:r>
            <a:r>
              <a:rPr lang="en-GB" sz="1800" b="1" baseline="-25000" dirty="0" smtClean="0">
                <a:solidFill>
                  <a:srgbClr val="000000"/>
                </a:solidFill>
                <a:latin typeface="Arial" charset="0"/>
              </a:rPr>
              <a:t>1</a:t>
            </a:r>
            <a:r>
              <a:rPr lang="en-GB" sz="1800" b="1" i="1" dirty="0">
                <a:solidFill>
                  <a:srgbClr val="000000"/>
                </a:solidFill>
                <a:latin typeface="Arial" charset="0"/>
              </a:rPr>
              <a:t>'</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p:txBody>
      </p:sp>
      <p:pic>
        <p:nvPicPr>
          <p:cNvPr id="134166"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
        <p:nvSpPr>
          <p:cNvPr id="34" name="Oval 33"/>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5" name="TextBox 34"/>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37" name="Oval 36"/>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8" name="TextBox 37"/>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810000" y="4352925"/>
            <a:ext cx="7524000" cy="92392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310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Effectively, we are hypothesizing that the annual overhead cost is different for the two types of school, but the marginal cost is the same.  The marginal cost assumption is not very plausible and we will relax it in due course.</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9" name="Rectangle 18"/>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1"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dirty="0" smtClean="0">
                <a:solidFill>
                  <a:srgbClr val="000000"/>
                </a:solidFill>
                <a:latin typeface="Arial" charset="0"/>
              </a:rPr>
              <a:t>Regular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dirty="0" smtClean="0">
                <a:solidFill>
                  <a:srgbClr val="000000"/>
                </a:solidFill>
                <a:latin typeface="Arial" charset="0"/>
              </a:rPr>
              <a:t>Occupational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smtClean="0">
                <a:solidFill>
                  <a:srgbClr val="000000"/>
                </a:solidFill>
                <a:latin typeface="Symbol" pitchFamily="18" charset="2"/>
              </a:rPr>
              <a:t>b</a:t>
            </a:r>
            <a:r>
              <a:rPr lang="en-GB" sz="1800" b="1" baseline="-25000" dirty="0" smtClean="0">
                <a:solidFill>
                  <a:srgbClr val="000000"/>
                </a:solidFill>
                <a:latin typeface="Arial" charset="0"/>
              </a:rPr>
              <a:t>1</a:t>
            </a:r>
            <a:r>
              <a:rPr lang="en-GB" sz="1800" b="1" i="1" dirty="0">
                <a:solidFill>
                  <a:srgbClr val="000000"/>
                </a:solidFill>
                <a:latin typeface="Arial" charset="0"/>
              </a:rPr>
              <a:t>'</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p:txBody>
      </p:sp>
      <p:sp>
        <p:nvSpPr>
          <p:cNvPr id="23" name="TextBox 22"/>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26" name="TextBox 25"/>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30"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pic>
        <p:nvPicPr>
          <p:cNvPr id="34"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Oval 23"/>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28" name="Oval 27"/>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9" name="TextBox 28"/>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22"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2" name="Text Box 1028"/>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30058" name="Text Box 1034"/>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Let us define </a:t>
            </a:r>
            <a:r>
              <a:rPr lang="en-GB" sz="1500" b="1" i="1">
                <a:latin typeface="Symbol" pitchFamily="18" charset="2"/>
              </a:rPr>
              <a:t>d</a:t>
            </a:r>
            <a:r>
              <a:rPr lang="en-GB" sz="1500" b="1"/>
              <a:t>  to be the difference in the intercepts:  </a:t>
            </a:r>
            <a:r>
              <a:rPr lang="en-GB" sz="1500" b="1" i="1">
                <a:latin typeface="Symbol" pitchFamily="18" charset="2"/>
              </a:rPr>
              <a:t>d</a:t>
            </a:r>
            <a:r>
              <a:rPr lang="en-GB" sz="1500" b="1"/>
              <a:t>  = </a:t>
            </a:r>
            <a:r>
              <a:rPr lang="en-GB" sz="1500" b="1" i="1">
                <a:latin typeface="Symbol" pitchFamily="18" charset="2"/>
              </a:rPr>
              <a:t>b</a:t>
            </a:r>
            <a:r>
              <a:rPr lang="en-GB" sz="1500" b="1" baseline="-25000"/>
              <a:t>1</a:t>
            </a:r>
            <a:r>
              <a:rPr lang="en-GB" sz="1500" b="1" i="1"/>
              <a:t>'</a:t>
            </a:r>
            <a:r>
              <a:rPr lang="en-GB" sz="1500" b="1"/>
              <a:t> </a:t>
            </a:r>
            <a:r>
              <a:rPr lang="en-GB" sz="1500" b="1">
                <a:cs typeface="Arial" charset="0"/>
              </a:rPr>
              <a:t>–</a:t>
            </a:r>
            <a:r>
              <a:rPr lang="en-GB" sz="1500" b="1"/>
              <a:t> </a:t>
            </a:r>
            <a:r>
              <a:rPr lang="en-GB" sz="1500" b="1" i="1">
                <a:latin typeface="Symbol" pitchFamily="18" charset="2"/>
              </a:rPr>
              <a:t>b</a:t>
            </a:r>
            <a:r>
              <a:rPr lang="en-GB" sz="1500" b="1" baseline="-25000"/>
              <a:t>1</a:t>
            </a:r>
            <a:r>
              <a:rPr lang="en-GB" sz="1500" b="1"/>
              <a:t>.</a:t>
            </a:r>
          </a:p>
        </p:txBody>
      </p:sp>
      <p:sp>
        <p:nvSpPr>
          <p:cNvPr id="130064" name="Rectangle 1040"/>
          <p:cNvSpPr>
            <a:spLocks noChangeArrowheads="1"/>
          </p:cNvSpPr>
          <p:nvPr/>
        </p:nvSpPr>
        <p:spPr bwMode="auto">
          <a:xfrm>
            <a:off x="1143000" y="4572000"/>
            <a:ext cx="1066800" cy="9144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DUMMY VARIABLE CLASSIFICATION WITH TWO CATEGORIES</a:t>
            </a:r>
            <a:endParaRPr lang="en-GB" sz="1800" dirty="0">
              <a:latin typeface="Times New Roman" pitchFamily="18" charset="0"/>
            </a:endParaRPr>
          </a:p>
        </p:txBody>
      </p:sp>
      <p:sp>
        <p:nvSpPr>
          <p:cNvPr id="19" name="Rectangle 18"/>
          <p:cNvSpPr/>
          <p:nvPr/>
        </p:nvSpPr>
        <p:spPr bwMode="auto">
          <a:xfrm>
            <a:off x="809625" y="514350"/>
            <a:ext cx="7524000" cy="37338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0" name="Rectangle 5"/>
          <p:cNvSpPr>
            <a:spLocks noChangeArrowheads="1"/>
          </p:cNvSpPr>
          <p:nvPr/>
        </p:nvSpPr>
        <p:spPr bwMode="auto">
          <a:xfrm>
            <a:off x="810000" y="4352925"/>
            <a:ext cx="7524000" cy="1255876"/>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1" name="Text Box 1026"/>
          <p:cNvSpPr txBox="1">
            <a:spLocks noChangeArrowheads="1"/>
          </p:cNvSpPr>
          <p:nvPr/>
        </p:nvSpPr>
        <p:spPr bwMode="auto">
          <a:xfrm>
            <a:off x="1143000" y="4428000"/>
            <a:ext cx="6934200" cy="1189038"/>
          </a:xfrm>
          <a:prstGeom prst="rect">
            <a:avLst/>
          </a:prstGeom>
          <a:noFill/>
          <a:ln>
            <a:noFill/>
          </a:ln>
          <a:effectLst/>
          <a:extLst>
            <a:ext uri="{909E8E84-426E-40DD-AFC4-6F175D3DCCD1}">
              <a14:hiddenFill xmlns:a14="http://schemas.microsoft.com/office/drawing/2010/main">
                <a:solidFill>
                  <a:srgbClr val="000066"/>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3600450" algn="l"/>
              </a:tabLst>
              <a:defRPr sz="2400">
                <a:solidFill>
                  <a:schemeClr val="tx1"/>
                </a:solidFill>
                <a:latin typeface="Times New Roman" pitchFamily="18" charset="0"/>
              </a:defRPr>
            </a:lvl1pPr>
            <a:lvl2pPr>
              <a:tabLst>
                <a:tab pos="3600450" algn="l"/>
              </a:tabLst>
              <a:defRPr sz="2400">
                <a:solidFill>
                  <a:schemeClr val="tx1"/>
                </a:solidFill>
                <a:latin typeface="Times New Roman" pitchFamily="18" charset="0"/>
              </a:defRPr>
            </a:lvl2pPr>
            <a:lvl3pPr>
              <a:tabLst>
                <a:tab pos="3600450" algn="l"/>
              </a:tabLst>
              <a:defRPr sz="2400">
                <a:solidFill>
                  <a:schemeClr val="tx1"/>
                </a:solidFill>
                <a:latin typeface="Times New Roman" pitchFamily="18" charset="0"/>
              </a:defRPr>
            </a:lvl3pPr>
            <a:lvl4pPr>
              <a:tabLst>
                <a:tab pos="3600450" algn="l"/>
              </a:tabLst>
              <a:defRPr sz="2400">
                <a:solidFill>
                  <a:schemeClr val="tx1"/>
                </a:solidFill>
                <a:latin typeface="Times New Roman" pitchFamily="18" charset="0"/>
              </a:defRPr>
            </a:lvl4pPr>
            <a:lvl5pPr>
              <a:tabLst>
                <a:tab pos="3600450" algn="l"/>
              </a:tabLst>
              <a:defRPr sz="2400">
                <a:solidFill>
                  <a:schemeClr val="tx1"/>
                </a:solidFill>
                <a:latin typeface="Times New Roman" pitchFamily="18" charset="0"/>
              </a:defRPr>
            </a:lvl5pPr>
            <a:lvl6pPr eaLnBrk="0" fontAlgn="base" hangingPunct="0">
              <a:spcBef>
                <a:spcPct val="0"/>
              </a:spcBef>
              <a:spcAft>
                <a:spcPct val="0"/>
              </a:spcAft>
              <a:tabLst>
                <a:tab pos="3600450" algn="l"/>
              </a:tabLst>
              <a:defRPr sz="2400">
                <a:solidFill>
                  <a:schemeClr val="tx1"/>
                </a:solidFill>
                <a:latin typeface="Times New Roman" pitchFamily="18" charset="0"/>
              </a:defRPr>
            </a:lvl6pPr>
            <a:lvl7pPr eaLnBrk="0" fontAlgn="base" hangingPunct="0">
              <a:spcBef>
                <a:spcPct val="0"/>
              </a:spcBef>
              <a:spcAft>
                <a:spcPct val="0"/>
              </a:spcAft>
              <a:tabLst>
                <a:tab pos="3600450" algn="l"/>
              </a:tabLst>
              <a:defRPr sz="2400">
                <a:solidFill>
                  <a:schemeClr val="tx1"/>
                </a:solidFill>
                <a:latin typeface="Times New Roman" pitchFamily="18" charset="0"/>
              </a:defRPr>
            </a:lvl7pPr>
            <a:lvl8pPr eaLnBrk="0" fontAlgn="base" hangingPunct="0">
              <a:spcBef>
                <a:spcPct val="0"/>
              </a:spcBef>
              <a:spcAft>
                <a:spcPct val="0"/>
              </a:spcAft>
              <a:tabLst>
                <a:tab pos="3600450" algn="l"/>
              </a:tabLst>
              <a:defRPr sz="2400">
                <a:solidFill>
                  <a:schemeClr val="tx1"/>
                </a:solidFill>
                <a:latin typeface="Times New Roman" pitchFamily="18" charset="0"/>
              </a:defRPr>
            </a:lvl8pPr>
            <a:lvl9pPr eaLnBrk="0" fontAlgn="base" hangingPunct="0">
              <a:spcBef>
                <a:spcPct val="0"/>
              </a:spcBef>
              <a:spcAft>
                <a:spcPct val="0"/>
              </a:spcAft>
              <a:tabLst>
                <a:tab pos="3600450" algn="l"/>
              </a:tabLst>
              <a:defRPr sz="2400">
                <a:solidFill>
                  <a:schemeClr val="tx1"/>
                </a:solidFill>
                <a:latin typeface="Times New Roman" pitchFamily="18" charset="0"/>
              </a:defRPr>
            </a:lvl9pPr>
          </a:lstStyle>
          <a:p>
            <a:pPr>
              <a:spcBef>
                <a:spcPct val="30000"/>
              </a:spcBef>
            </a:pPr>
            <a:r>
              <a:rPr lang="en-GB" sz="1800" b="1" dirty="0" smtClean="0">
                <a:solidFill>
                  <a:srgbClr val="000000"/>
                </a:solidFill>
                <a:latin typeface="Arial" charset="0"/>
              </a:rPr>
              <a:t>Regular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a:solidFill>
                  <a:srgbClr val="000000"/>
                </a:solidFill>
                <a:latin typeface="Arial" charset="0"/>
              </a:rPr>
              <a:t>u</a:t>
            </a:r>
          </a:p>
          <a:p>
            <a:pPr>
              <a:spcBef>
                <a:spcPct val="30000"/>
              </a:spcBef>
            </a:pPr>
            <a:r>
              <a:rPr lang="en-GB" sz="1800" b="1" dirty="0" smtClean="0">
                <a:solidFill>
                  <a:srgbClr val="000000"/>
                </a:solidFill>
                <a:latin typeface="Arial" charset="0"/>
              </a:rPr>
              <a:t>Occupational </a:t>
            </a:r>
            <a:r>
              <a:rPr lang="en-GB" sz="1800" b="1" dirty="0">
                <a:solidFill>
                  <a:srgbClr val="000000"/>
                </a:solidFill>
                <a:latin typeface="Arial" charset="0"/>
              </a:rPr>
              <a:t>school	</a:t>
            </a:r>
            <a:r>
              <a:rPr lang="en-GB" sz="1800" b="1" i="1" dirty="0">
                <a:solidFill>
                  <a:srgbClr val="000000"/>
                </a:solidFill>
                <a:latin typeface="Arial" charset="0"/>
              </a:rPr>
              <a:t>COST</a:t>
            </a:r>
            <a:r>
              <a:rPr lang="en-GB" sz="1800" b="1" dirty="0">
                <a:solidFill>
                  <a:srgbClr val="000000"/>
                </a:solidFill>
                <a:latin typeface="Arial" charset="0"/>
              </a:rPr>
              <a:t> = </a:t>
            </a:r>
            <a:r>
              <a:rPr lang="en-GB" sz="1800" b="1" i="1" dirty="0" smtClean="0">
                <a:solidFill>
                  <a:srgbClr val="000000"/>
                </a:solidFill>
                <a:latin typeface="Symbol" pitchFamily="18" charset="2"/>
              </a:rPr>
              <a:t>b</a:t>
            </a:r>
            <a:r>
              <a:rPr lang="en-GB" sz="1800" b="1" baseline="-25000" dirty="0" smtClean="0">
                <a:solidFill>
                  <a:srgbClr val="000000"/>
                </a:solidFill>
                <a:latin typeface="Arial" charset="0"/>
              </a:rPr>
              <a:t>1</a:t>
            </a:r>
            <a:r>
              <a:rPr lang="en-GB" sz="1800" b="1" i="1" dirty="0">
                <a:solidFill>
                  <a:srgbClr val="000000"/>
                </a:solidFill>
                <a:latin typeface="Arial" charset="0"/>
              </a:rPr>
              <a:t>'</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i="1" dirty="0">
                <a:solidFill>
                  <a:srgbClr val="000000"/>
                </a:solidFill>
                <a:latin typeface="Arial" charset="0"/>
              </a:rPr>
              <a:t>N</a:t>
            </a:r>
            <a:r>
              <a:rPr lang="en-GB" sz="1800" b="1" dirty="0">
                <a:solidFill>
                  <a:srgbClr val="000000"/>
                </a:solidFill>
                <a:latin typeface="Arial" charset="0"/>
              </a:rPr>
              <a:t> + </a:t>
            </a:r>
            <a:r>
              <a:rPr lang="en-GB" sz="1800" b="1" i="1" dirty="0" smtClean="0">
                <a:solidFill>
                  <a:srgbClr val="000000"/>
                </a:solidFill>
                <a:latin typeface="Arial" charset="0"/>
              </a:rPr>
              <a:t>u</a:t>
            </a:r>
            <a:endParaRPr lang="en-GB" sz="1800" b="1" dirty="0" smtClean="0">
              <a:solidFill>
                <a:srgbClr val="000000"/>
              </a:solidFill>
              <a:latin typeface="Arial" charset="0"/>
            </a:endParaRPr>
          </a:p>
          <a:p>
            <a:pPr>
              <a:spcBef>
                <a:spcPct val="30000"/>
              </a:spcBef>
            </a:pPr>
            <a:r>
              <a:rPr lang="en-GB" sz="1800" b="1" dirty="0">
                <a:solidFill>
                  <a:srgbClr val="000000"/>
                </a:solidFill>
                <a:latin typeface="Arial" charset="0"/>
              </a:rPr>
              <a:t>Define 	</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i="1" dirty="0">
                <a:solidFill>
                  <a:srgbClr val="000000"/>
                </a:solidFill>
                <a:latin typeface="Arial" charset="0"/>
              </a:rPr>
              <a:t>'</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	</a:t>
            </a:r>
          </a:p>
          <a:p>
            <a:pPr>
              <a:spcBef>
                <a:spcPct val="30000"/>
              </a:spcBef>
            </a:pPr>
            <a:endParaRPr lang="en-GB" sz="1800" b="1" i="1" dirty="0">
              <a:solidFill>
                <a:srgbClr val="000000"/>
              </a:solidFill>
              <a:latin typeface="Arial" charset="0"/>
            </a:endParaRPr>
          </a:p>
        </p:txBody>
      </p:sp>
      <p:sp>
        <p:nvSpPr>
          <p:cNvPr id="25" name="TextBox 24"/>
          <p:cNvSpPr txBox="1"/>
          <p:nvPr/>
        </p:nvSpPr>
        <p:spPr>
          <a:xfrm>
            <a:off x="7086601" y="387667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30" name="TextBox 29"/>
          <p:cNvSpPr txBox="1"/>
          <p:nvPr/>
        </p:nvSpPr>
        <p:spPr>
          <a:xfrm>
            <a:off x="1247775" y="64770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31" name="Text Box 10"/>
          <p:cNvSpPr txBox="1">
            <a:spLocks noChangeArrowheads="1"/>
          </p:cNvSpPr>
          <p:nvPr/>
        </p:nvSpPr>
        <p:spPr bwMode="auto">
          <a:xfrm>
            <a:off x="1722438" y="321945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a:solidFill>
                <a:srgbClr val="FF0000"/>
              </a:solidFill>
              <a:latin typeface="Symbol" pitchFamily="18" charset="2"/>
            </a:endParaRPr>
          </a:p>
        </p:txBody>
      </p:sp>
      <p:pic>
        <p:nvPicPr>
          <p:cNvPr id="37" name="Picture 2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51200" y="615600"/>
            <a:ext cx="5529194" cy="3389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Oval 26"/>
          <p:cNvSpPr/>
          <p:nvPr/>
        </p:nvSpPr>
        <p:spPr bwMode="auto">
          <a:xfrm>
            <a:off x="5229225" y="3705225"/>
            <a:ext cx="85725" cy="85725"/>
          </a:xfrm>
          <a:prstGeom prst="ellipse">
            <a:avLst/>
          </a:prstGeom>
          <a:solidFill>
            <a:srgbClr val="96969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9" name="TextBox 28"/>
          <p:cNvSpPr txBox="1"/>
          <p:nvPr/>
        </p:nvSpPr>
        <p:spPr>
          <a:xfrm>
            <a:off x="5343525" y="3590925"/>
            <a:ext cx="2000250" cy="307777"/>
          </a:xfrm>
          <a:prstGeom prst="rect">
            <a:avLst/>
          </a:prstGeom>
          <a:noFill/>
        </p:spPr>
        <p:txBody>
          <a:bodyPr wrap="square" rtlCol="0">
            <a:spAutoFit/>
          </a:bodyPr>
          <a:lstStyle/>
          <a:p>
            <a:r>
              <a:rPr lang="en-GB" b="1" dirty="0" smtClean="0"/>
              <a:t>regular school</a:t>
            </a:r>
            <a:endParaRPr lang="en-GB" b="1" dirty="0"/>
          </a:p>
        </p:txBody>
      </p:sp>
      <p:sp>
        <p:nvSpPr>
          <p:cNvPr id="130063" name="Rectangle 1039"/>
          <p:cNvSpPr>
            <a:spLocks noChangeArrowheads="1"/>
          </p:cNvSpPr>
          <p:nvPr/>
        </p:nvSpPr>
        <p:spPr bwMode="auto">
          <a:xfrm>
            <a:off x="2600324" y="2152650"/>
            <a:ext cx="123825" cy="98107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Oval 25"/>
          <p:cNvSpPr/>
          <p:nvPr/>
        </p:nvSpPr>
        <p:spPr bwMode="auto">
          <a:xfrm>
            <a:off x="5229225" y="3514725"/>
            <a:ext cx="85725" cy="85725"/>
          </a:xfrm>
          <a:prstGeom prst="ellipse">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TextBox 27"/>
          <p:cNvSpPr txBox="1"/>
          <p:nvPr/>
        </p:nvSpPr>
        <p:spPr>
          <a:xfrm>
            <a:off x="5343525" y="3390900"/>
            <a:ext cx="2000250" cy="307777"/>
          </a:xfrm>
          <a:prstGeom prst="rect">
            <a:avLst/>
          </a:prstGeom>
          <a:noFill/>
        </p:spPr>
        <p:txBody>
          <a:bodyPr wrap="square" rtlCol="0">
            <a:spAutoFit/>
          </a:bodyPr>
          <a:lstStyle/>
          <a:p>
            <a:r>
              <a:rPr lang="en-GB" b="1" dirty="0" smtClean="0"/>
              <a:t>occupational school</a:t>
            </a:r>
            <a:endParaRPr lang="en-GB" b="1" dirty="0"/>
          </a:p>
        </p:txBody>
      </p:sp>
      <p:sp>
        <p:nvSpPr>
          <p:cNvPr id="32" name="Text Box 1040"/>
          <p:cNvSpPr txBox="1">
            <a:spLocks noChangeArrowheads="1"/>
          </p:cNvSpPr>
          <p:nvPr/>
        </p:nvSpPr>
        <p:spPr bwMode="auto">
          <a:xfrm>
            <a:off x="2711450" y="2387600"/>
            <a:ext cx="2746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latin typeface="Symbol" pitchFamily="18" charset="2"/>
              </a:rPr>
              <a:t>d</a:t>
            </a:r>
            <a:endParaRPr lang="en-US" sz="2000">
              <a:solidFill>
                <a:schemeClr val="bg1"/>
              </a:solidFill>
              <a:latin typeface="Symbol" pitchFamily="18" charset="2"/>
            </a:endParaRPr>
          </a:p>
        </p:txBody>
      </p:sp>
      <p:sp>
        <p:nvSpPr>
          <p:cNvPr id="33" name="Line 1039"/>
          <p:cNvSpPr>
            <a:spLocks noChangeShapeType="1"/>
          </p:cNvSpPr>
          <p:nvPr/>
        </p:nvSpPr>
        <p:spPr bwMode="auto">
          <a:xfrm flipV="1">
            <a:off x="2647950" y="2152650"/>
            <a:ext cx="9525" cy="962025"/>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1038"/>
          <p:cNvSpPr txBox="1">
            <a:spLocks noChangeArrowheads="1"/>
          </p:cNvSpPr>
          <p:nvPr/>
        </p:nvSpPr>
        <p:spPr bwMode="auto">
          <a:xfrm>
            <a:off x="1685925" y="2171700"/>
            <a:ext cx="457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spcBef>
                <a:spcPct val="50000"/>
              </a:spcBef>
            </a:pPr>
            <a:r>
              <a:rPr lang="en-US" sz="1800" b="1" i="1" dirty="0">
                <a:solidFill>
                  <a:srgbClr val="000000"/>
                </a:solidFill>
                <a:latin typeface="Symbol" pitchFamily="18" charset="2"/>
              </a:rPr>
              <a:t>b</a:t>
            </a:r>
            <a:r>
              <a:rPr lang="en-US" sz="1800" b="1" baseline="-25000" dirty="0">
                <a:solidFill>
                  <a:srgbClr val="000000"/>
                </a:solidFill>
              </a:rPr>
              <a:t>1</a:t>
            </a:r>
            <a:r>
              <a:rPr lang="en-US" sz="1800" b="1" i="1" dirty="0">
                <a:solidFill>
                  <a:srgbClr val="000000"/>
                </a:solidFill>
              </a:rPr>
              <a:t>'</a:t>
            </a:r>
            <a:endParaRPr lang="en-US" i="1" dirty="0">
              <a:solidFill>
                <a:srgbClr val="FF0000"/>
              </a:solidFill>
              <a:latin typeface="Symbol" pitchFamily="18" charset="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E4D3212-2481-4C03-B7E9-ACC86C23C744}"/>
</file>

<file path=customXml/itemProps2.xml><?xml version="1.0" encoding="utf-8"?>
<ds:datastoreItem xmlns:ds="http://schemas.openxmlformats.org/officeDocument/2006/customXml" ds:itemID="{AA11654B-C108-4666-9196-40E53ACD8888}"/>
</file>

<file path=customXml/itemProps3.xml><?xml version="1.0" encoding="utf-8"?>
<ds:datastoreItem xmlns:ds="http://schemas.openxmlformats.org/officeDocument/2006/customXml" ds:itemID="{37E2D0AB-5790-4F02-84A1-A4CC4E438F99}"/>
</file>

<file path=docProps/app.xml><?xml version="1.0" encoding="utf-8"?>
<Properties xmlns="http://schemas.openxmlformats.org/officeDocument/2006/extended-properties" xmlns:vt="http://schemas.openxmlformats.org/officeDocument/2006/docPropsVTypes">
  <TotalTime>3243</TotalTime>
  <Words>2668</Words>
  <Application>Microsoft Office PowerPoint</Application>
  <PresentationFormat>On-screen Show (4:3)</PresentationFormat>
  <Paragraphs>419</Paragraphs>
  <Slides>32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94</cp:revision>
  <dcterms:created xsi:type="dcterms:W3CDTF">1998-05-09T13:24:56Z</dcterms:created>
  <dcterms:modified xsi:type="dcterms:W3CDTF">2016-05-20T13:22:08Z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