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8" r:id="rId2"/>
    <p:sldId id="334" r:id="rId3"/>
    <p:sldId id="342" r:id="rId4"/>
    <p:sldId id="341" r:id="rId5"/>
    <p:sldId id="339" r:id="rId6"/>
    <p:sldId id="337" r:id="rId7"/>
    <p:sldId id="336" r:id="rId8"/>
    <p:sldId id="356" r:id="rId9"/>
    <p:sldId id="272" r:id="rId10"/>
    <p:sldId id="355" r:id="rId11"/>
    <p:sldId id="344" r:id="rId12"/>
    <p:sldId id="318" r:id="rId13"/>
    <p:sldId id="330" r:id="rId14"/>
    <p:sldId id="345" r:id="rId15"/>
    <p:sldId id="346" r:id="rId16"/>
    <p:sldId id="347" r:id="rId17"/>
    <p:sldId id="349" r:id="rId18"/>
    <p:sldId id="350" r:id="rId19"/>
    <p:sldId id="357" r:id="rId20"/>
    <p:sldId id="352" r:id="rId21"/>
    <p:sldId id="353" r:id="rId22"/>
    <p:sldId id="354" r:id="rId23"/>
    <p:sldId id="284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FBFCFF"/>
    <a:srgbClr val="3366FF"/>
    <a:srgbClr val="FFFF00"/>
    <a:srgbClr val="00FF00"/>
    <a:srgbClr val="FF0000"/>
    <a:srgbClr val="000000"/>
    <a:srgbClr val="66FFFF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7604" autoAdjust="0"/>
  </p:normalViewPr>
  <p:slideViewPr>
    <p:cSldViewPr snapToGrid="0" showGuides="1">
      <p:cViewPr>
        <p:scale>
          <a:sx n="100" d="100"/>
          <a:sy n="100" d="100"/>
        </p:scale>
        <p:origin x="-2082" y="-402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2905FE-4844-475A-AA44-717E3103B6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7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12D8E-3419-4D5B-82C2-396E17BDAE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46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A0427A-F00D-4676-B61F-841B1DBC3C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632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13FB35-274D-44C7-8FAD-91449158F33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1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017EB-7D80-4333-A466-7ABC6D34634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307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38593-C14F-4C34-9415-064EC8C056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023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0B459-CA2D-4F81-B2DD-45F7797507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629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5C2D6-17A8-4924-916A-B634D83A30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2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C86501-A5C4-48C8-9D49-03ED1ECF41B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414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87872-445A-4E75-B83C-9F5D2C6E67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118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F5B50-44B3-4F31-A957-B4BC2CE252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9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DC0CDF03-CFA8-4F69-B8D9-13B65887F85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5: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Dummy Variables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735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 bwMode="auto">
          <a:xfrm>
            <a:off x="727200" y="723900"/>
            <a:ext cx="7689600" cy="46005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95" name="Text Box 3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3696" name="Text Box 3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particular, we are assuming that the extra overhead cost of a residential school is the same for regular and occupational schools.</a:t>
            </a: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6" name="Line 13"/>
          <p:cNvSpPr>
            <a:spLocks noChangeShapeType="1"/>
          </p:cNvSpPr>
          <p:nvPr/>
        </p:nvSpPr>
        <p:spPr bwMode="auto">
          <a:xfrm>
            <a:off x="1951038" y="1046163"/>
            <a:ext cx="0" cy="3657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1952625" y="4699000"/>
            <a:ext cx="533876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15"/>
          <p:cNvSpPr>
            <a:spLocks noChangeShapeType="1"/>
          </p:cNvSpPr>
          <p:nvPr/>
        </p:nvSpPr>
        <p:spPr bwMode="auto">
          <a:xfrm flipV="1">
            <a:off x="1952625" y="2628900"/>
            <a:ext cx="5181600" cy="13890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Line 16"/>
          <p:cNvSpPr>
            <a:spLocks noChangeShapeType="1"/>
          </p:cNvSpPr>
          <p:nvPr/>
        </p:nvSpPr>
        <p:spPr bwMode="auto">
          <a:xfrm flipV="1">
            <a:off x="1951038" y="2265363"/>
            <a:ext cx="5181600" cy="1389062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0" name="Line 17"/>
          <p:cNvSpPr>
            <a:spLocks noChangeShapeType="1"/>
          </p:cNvSpPr>
          <p:nvPr/>
        </p:nvSpPr>
        <p:spPr bwMode="auto">
          <a:xfrm flipV="1">
            <a:off x="1952625" y="1485900"/>
            <a:ext cx="5181600" cy="13890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Line 18"/>
          <p:cNvSpPr>
            <a:spLocks noChangeShapeType="1"/>
          </p:cNvSpPr>
          <p:nvPr/>
        </p:nvSpPr>
        <p:spPr bwMode="auto">
          <a:xfrm flipV="1">
            <a:off x="1952625" y="1122363"/>
            <a:ext cx="5181600" cy="1389062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7011988" y="4779963"/>
            <a:ext cx="2746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</a:rPr>
              <a:t>N</a:t>
            </a:r>
            <a:endParaRPr lang="en-US" sz="2000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3" name="Text Box 21"/>
          <p:cNvSpPr txBox="1">
            <a:spLocks noChangeArrowheads="1"/>
          </p:cNvSpPr>
          <p:nvPr/>
        </p:nvSpPr>
        <p:spPr bwMode="auto">
          <a:xfrm>
            <a:off x="1101725" y="2327275"/>
            <a:ext cx="884238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 </a:t>
            </a:r>
            <a:r>
              <a:rPr lang="en-US" sz="1800" b="1" i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1403350" y="2701925"/>
            <a:ext cx="731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45" name="Text Box 23"/>
          <p:cNvSpPr txBox="1">
            <a:spLocks noChangeArrowheads="1"/>
          </p:cNvSpPr>
          <p:nvPr/>
        </p:nvSpPr>
        <p:spPr bwMode="auto">
          <a:xfrm>
            <a:off x="1403350" y="3470275"/>
            <a:ext cx="731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1685925" y="3808413"/>
            <a:ext cx="2746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47" name="Text Box 25"/>
          <p:cNvSpPr txBox="1">
            <a:spLocks noChangeArrowheads="1"/>
          </p:cNvSpPr>
          <p:nvPr/>
        </p:nvSpPr>
        <p:spPr bwMode="auto">
          <a:xfrm>
            <a:off x="3263900" y="1219200"/>
            <a:ext cx="2422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Occupational, residential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48" name="Text Box 28"/>
          <p:cNvSpPr txBox="1">
            <a:spLocks noChangeArrowheads="1"/>
          </p:cNvSpPr>
          <p:nvPr/>
        </p:nvSpPr>
        <p:spPr bwMode="auto">
          <a:xfrm>
            <a:off x="2335213" y="3844925"/>
            <a:ext cx="23304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Regular, nonresidential</a:t>
            </a:r>
            <a:endParaRPr lang="en-US" sz="18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49" name="Line 29"/>
          <p:cNvSpPr>
            <a:spLocks noChangeShapeType="1"/>
          </p:cNvSpPr>
          <p:nvPr/>
        </p:nvSpPr>
        <p:spPr bwMode="auto">
          <a:xfrm flipV="1">
            <a:off x="3781425" y="3190875"/>
            <a:ext cx="0" cy="311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Line 30"/>
          <p:cNvSpPr>
            <a:spLocks noChangeShapeType="1"/>
          </p:cNvSpPr>
          <p:nvPr/>
        </p:nvSpPr>
        <p:spPr bwMode="auto">
          <a:xfrm flipV="1">
            <a:off x="4238625" y="2266950"/>
            <a:ext cx="0" cy="1106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4291013" y="2417763"/>
            <a:ext cx="3508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3833813" y="310356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4903788" y="2341563"/>
            <a:ext cx="533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 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54" name="Line 34"/>
          <p:cNvSpPr>
            <a:spLocks noChangeShapeType="1"/>
          </p:cNvSpPr>
          <p:nvPr/>
        </p:nvSpPr>
        <p:spPr bwMode="auto">
          <a:xfrm flipV="1">
            <a:off x="4848225" y="1746250"/>
            <a:ext cx="0" cy="14716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5" name="Line 38"/>
          <p:cNvSpPr>
            <a:spLocks noChangeShapeType="1"/>
          </p:cNvSpPr>
          <p:nvPr/>
        </p:nvSpPr>
        <p:spPr bwMode="auto">
          <a:xfrm flipV="1">
            <a:off x="3781425" y="2036763"/>
            <a:ext cx="0" cy="311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6" name="Text Box 39"/>
          <p:cNvSpPr txBox="1">
            <a:spLocks noChangeArrowheads="1"/>
          </p:cNvSpPr>
          <p:nvPr/>
        </p:nvSpPr>
        <p:spPr bwMode="auto">
          <a:xfrm>
            <a:off x="3833813" y="196056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57" name="Text Box 40"/>
          <p:cNvSpPr txBox="1">
            <a:spLocks noChangeArrowheads="1"/>
          </p:cNvSpPr>
          <p:nvPr/>
        </p:nvSpPr>
        <p:spPr bwMode="auto">
          <a:xfrm>
            <a:off x="6753225" y="1524000"/>
            <a:ext cx="1371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Occupational,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8" name="Text Box 41"/>
          <p:cNvSpPr txBox="1">
            <a:spLocks noChangeArrowheads="1"/>
          </p:cNvSpPr>
          <p:nvPr/>
        </p:nvSpPr>
        <p:spPr bwMode="auto">
          <a:xfrm>
            <a:off x="6753225" y="1704975"/>
            <a:ext cx="1581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 dirty="0">
                <a:solidFill>
                  <a:srgbClr val="000000"/>
                </a:solidFill>
              </a:rPr>
              <a:t>nonresidential</a:t>
            </a:r>
            <a:endParaRPr lang="en-US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59" name="Text Box 42"/>
          <p:cNvSpPr txBox="1">
            <a:spLocks noChangeArrowheads="1"/>
          </p:cNvSpPr>
          <p:nvPr/>
        </p:nvSpPr>
        <p:spPr bwMode="auto">
          <a:xfrm>
            <a:off x="5534025" y="1981200"/>
            <a:ext cx="1295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Regular,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0" name="Text Box 43"/>
          <p:cNvSpPr txBox="1">
            <a:spLocks noChangeArrowheads="1"/>
          </p:cNvSpPr>
          <p:nvPr/>
        </p:nvSpPr>
        <p:spPr bwMode="auto">
          <a:xfrm>
            <a:off x="5534025" y="2162175"/>
            <a:ext cx="1295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residential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171575" y="971550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COST</a:t>
            </a:r>
            <a:endParaRPr lang="en-GB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24000" y="605524"/>
            <a:ext cx="8496000" cy="4861826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67200" y="650625"/>
            <a:ext cx="8409600" cy="4104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345600" y="1050375"/>
            <a:ext cx="8452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138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are the data for the first 10 schools.  Note how the values of the dummy variables vary according to the characteristics of the school.</a:t>
            </a:r>
          </a:p>
        </p:txBody>
      </p:sp>
      <p:sp>
        <p:nvSpPr>
          <p:cNvPr id="101382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01383" name="Text Box 7"/>
          <p:cNvSpPr txBox="1">
            <a:spLocks noChangeArrowheads="1"/>
          </p:cNvSpPr>
          <p:nvPr/>
        </p:nvSpPr>
        <p:spPr bwMode="auto">
          <a:xfrm>
            <a:off x="301625" y="655200"/>
            <a:ext cx="8532813" cy="502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71500" algn="ctr"/>
                <a:tab pos="1314450" algn="l"/>
                <a:tab pos="2000250" algn="ctr"/>
                <a:tab pos="3543300" algn="l"/>
                <a:tab pos="5600700" algn="r"/>
                <a:tab pos="6457950" algn="r"/>
                <a:tab pos="7086600" algn="ctr"/>
                <a:tab pos="7886700" algn="ct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School	       Type            Residential?	</a:t>
            </a:r>
            <a:r>
              <a:rPr lang="en-US" sz="1800" b="1" i="1" dirty="0" smtClean="0">
                <a:solidFill>
                  <a:srgbClr val="000000"/>
                </a:solidFill>
                <a:latin typeface="Arial" charset="0"/>
              </a:rPr>
              <a:t>COST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 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  	</a:t>
            </a:r>
            <a:r>
              <a:rPr lang="en-US" sz="1800" b="1" i="1" dirty="0" smtClean="0">
                <a:solidFill>
                  <a:srgbClr val="000000"/>
                </a:solidFill>
                <a:latin typeface="Arial" charset="0"/>
              </a:rPr>
              <a:t>N </a:t>
            </a: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  <a:r>
              <a:rPr lang="en-US" sz="1800" b="1" i="1" dirty="0">
                <a:solidFill>
                  <a:srgbClr val="000000"/>
                </a:solidFill>
                <a:latin typeface="Arial" charset="0"/>
              </a:rPr>
              <a:t>OCC	RES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pPr>
              <a:spcBef>
                <a:spcPts val="18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1	Occupational	No	345,000	623	1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2	Occupational 	Yes	537,000	653	1	1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3	Regular 	No	170,000	400	0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4	Occupational 	Yes	526.000	663	1	1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5	Regular	No	100,000	563	0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6	Regular 	No	28,000	236	0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7	Regular 	Yes	160,000	307	0	1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8	Occupational 	No	45,000	173	1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9	Occupational 	No	120,000	146	1	0</a:t>
            </a:r>
          </a:p>
          <a:p>
            <a:pPr>
              <a:spcBef>
                <a:spcPts val="1100"/>
              </a:spcBef>
            </a:pPr>
            <a:r>
              <a:rPr lang="en-GB" sz="1800" b="1" dirty="0">
                <a:solidFill>
                  <a:srgbClr val="000000"/>
                </a:solidFill>
                <a:latin typeface="Arial" charset="0"/>
              </a:rPr>
              <a:t>	10  	Occupational	No	61,000	99	1	0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495299" y="590550"/>
            <a:ext cx="8150400" cy="491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a scatter diagram showing the four types of school. </a:t>
            </a:r>
          </a:p>
        </p:txBody>
      </p:sp>
      <p:sp>
        <p:nvSpPr>
          <p:cNvPr id="68616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Text Box 1033"/>
          <p:cNvSpPr txBox="1">
            <a:spLocks noChangeArrowheads="1"/>
          </p:cNvSpPr>
          <p:nvPr/>
        </p:nvSpPr>
        <p:spPr bwMode="auto">
          <a:xfrm>
            <a:off x="7826400" y="4102103"/>
            <a:ext cx="2746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3425" y="695325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COST</a:t>
            </a:r>
            <a:endParaRPr lang="en-GB" sz="1600" b="1" i="1" dirty="0"/>
          </a:p>
        </p:txBody>
      </p:sp>
      <p:pic>
        <p:nvPicPr>
          <p:cNvPr id="68629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5616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6026" name="Rectangle 10"/>
          <p:cNvSpPr>
            <a:spLocks noChangeArrowheads="1"/>
          </p:cNvSpPr>
          <p:nvPr/>
        </p:nvSpPr>
        <p:spPr bwMode="auto">
          <a:xfrm>
            <a:off x="365125" y="3186000"/>
            <a:ext cx="232251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Stata output for the regression.   We will start by interpreting the regression coefficients.  The coefficient of </a:t>
            </a:r>
            <a:r>
              <a:rPr lang="en-GB" sz="1500" b="1" i="1"/>
              <a:t>N</a:t>
            </a:r>
            <a:r>
              <a:rPr lang="en-GB" sz="1500" b="1"/>
              <a:t> indicates that the marginal cost per student is 322 yuan per year.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402" name="Rectangle 2"/>
          <p:cNvSpPr>
            <a:spLocks noChangeArrowheads="1"/>
          </p:cNvSpPr>
          <p:nvPr/>
        </p:nvSpPr>
        <p:spPr bwMode="auto">
          <a:xfrm>
            <a:off x="365125" y="3826800"/>
            <a:ext cx="232251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240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constant provides an estimate of the annual overhead cost of the reference category, nonresidential regular schools.  It is still negative, which does not make any sense.</a:t>
            </a:r>
          </a:p>
        </p:txBody>
      </p:sp>
      <p:sp>
        <p:nvSpPr>
          <p:cNvPr id="10240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65125" y="3402000"/>
            <a:ext cx="232251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3430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coefficient of </a:t>
            </a:r>
            <a:r>
              <a:rPr lang="en-GB" sz="1500" b="1" i="1"/>
              <a:t>OCC</a:t>
            </a:r>
            <a:r>
              <a:rPr lang="en-GB" sz="1500" b="1"/>
              <a:t> indicates that the annual overhead costs of occupational schools are 110,000 yuan more than those of regular schools.</a:t>
            </a:r>
          </a:p>
        </p:txBody>
      </p:sp>
      <p:sp>
        <p:nvSpPr>
          <p:cNvPr id="103431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65125" y="3614400"/>
            <a:ext cx="2322513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coefficient of </a:t>
            </a:r>
            <a:r>
              <a:rPr lang="en-GB" sz="1500" b="1" i="1"/>
              <a:t>RES</a:t>
            </a:r>
            <a:r>
              <a:rPr lang="en-GB" sz="1500" b="1"/>
              <a:t> indicates that the annual overhead costs of residential schools are 58,000 yuan greater than those of nonresidential schools.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752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regression result is shown at the top in equation form.  Putting both dummy variables equal to 0, we obtain the implicit cost function for nonresidential regular schools.</a:t>
            </a:r>
          </a:p>
        </p:txBody>
      </p:sp>
      <p:sp>
        <p:nvSpPr>
          <p:cNvPr id="107530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180000" y="745200"/>
            <a:ext cx="8784000" cy="426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23200" y="788400"/>
            <a:ext cx="8697600" cy="64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Line 6"/>
          <p:cNvSpPr>
            <a:spLocks noChangeShapeType="1"/>
          </p:cNvSpPr>
          <p:nvPr/>
        </p:nvSpPr>
        <p:spPr bwMode="auto">
          <a:xfrm>
            <a:off x="201600" y="1429200"/>
            <a:ext cx="874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482600" y="1674814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1571624" y="919163"/>
            <a:ext cx="5924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</a:t>
            </a:r>
            <a:r>
              <a:rPr lang="en-US" sz="1800" dirty="0">
                <a:solidFill>
                  <a:srgbClr val="66FFFF"/>
                </a:solidFill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</a:rPr>
              <a:t>–29,000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110,000</a:t>
            </a:r>
            <a:r>
              <a:rPr lang="en-US" sz="1800" b="1" i="1" dirty="0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58,000</a:t>
            </a:r>
            <a:r>
              <a:rPr lang="en-US" sz="1800" b="1" i="1" dirty="0" smtClean="0">
                <a:solidFill>
                  <a:srgbClr val="000000"/>
                </a:solidFill>
              </a:rPr>
              <a:t>RES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27" name="Text Box 2060"/>
          <p:cNvSpPr txBox="1">
            <a:spLocks noChangeArrowheads="1"/>
          </p:cNvSpPr>
          <p:nvPr/>
        </p:nvSpPr>
        <p:spPr bwMode="auto">
          <a:xfrm>
            <a:off x="1952625" y="8572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28" name="Text Box 2061"/>
          <p:cNvSpPr txBox="1">
            <a:spLocks noChangeArrowheads="1"/>
          </p:cNvSpPr>
          <p:nvPr/>
        </p:nvSpPr>
        <p:spPr bwMode="auto">
          <a:xfrm>
            <a:off x="4241800" y="16065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865563" y="1673700"/>
            <a:ext cx="3173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180000" y="745200"/>
            <a:ext cx="8784000" cy="426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Putting </a:t>
            </a:r>
            <a:r>
              <a:rPr lang="en-GB" sz="1500" b="1" i="1"/>
              <a:t>RES</a:t>
            </a:r>
            <a:r>
              <a:rPr lang="en-GB" sz="1500" b="1"/>
              <a:t> equal to 1, but keeping </a:t>
            </a:r>
            <a:r>
              <a:rPr lang="en-GB" sz="1500" b="1" i="1"/>
              <a:t>OCC</a:t>
            </a:r>
            <a:r>
              <a:rPr lang="en-GB" sz="1500" b="1"/>
              <a:t> at 0, we obtain the cost function for residential regular schools.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3200" y="788400"/>
            <a:ext cx="8697600" cy="64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201600" y="1429200"/>
            <a:ext cx="874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82600" y="1674814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1571624" y="919163"/>
            <a:ext cx="5924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</a:t>
            </a:r>
            <a:r>
              <a:rPr lang="en-US" sz="1800" dirty="0">
                <a:solidFill>
                  <a:srgbClr val="66FFFF"/>
                </a:solidFill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</a:rPr>
              <a:t>–29,000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110,000</a:t>
            </a:r>
            <a:r>
              <a:rPr lang="en-US" sz="1800" b="1" i="1" dirty="0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58,000</a:t>
            </a:r>
            <a:r>
              <a:rPr lang="en-US" sz="1800" b="1" i="1" dirty="0" smtClean="0">
                <a:solidFill>
                  <a:srgbClr val="000000"/>
                </a:solidFill>
              </a:rPr>
              <a:t>RES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483825" y="2473500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0;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1)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" name="Text Box 2060"/>
          <p:cNvSpPr txBox="1">
            <a:spLocks noChangeArrowheads="1"/>
          </p:cNvSpPr>
          <p:nvPr/>
        </p:nvSpPr>
        <p:spPr bwMode="auto">
          <a:xfrm>
            <a:off x="1952625" y="8572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29" name="Text Box 2061"/>
          <p:cNvSpPr txBox="1">
            <a:spLocks noChangeArrowheads="1"/>
          </p:cNvSpPr>
          <p:nvPr/>
        </p:nvSpPr>
        <p:spPr bwMode="auto">
          <a:xfrm>
            <a:off x="4241800" y="16065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3865563" y="1673700"/>
            <a:ext cx="3173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31" name="Text Box 2061"/>
          <p:cNvSpPr txBox="1">
            <a:spLocks noChangeArrowheads="1"/>
          </p:cNvSpPr>
          <p:nvPr/>
        </p:nvSpPr>
        <p:spPr bwMode="auto">
          <a:xfrm>
            <a:off x="4241800" y="24066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3867600" y="2473800"/>
            <a:ext cx="4028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+ 58,000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tabLst>
                <a:tab pos="771525" algn="l"/>
              </a:tabLst>
            </a:pPr>
            <a:r>
              <a:rPr lang="en-US" sz="1800" b="1" dirty="0">
                <a:solidFill>
                  <a:srgbClr val="000000"/>
                </a:solidFill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</a:rPr>
              <a:t>=  29,000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180000" y="745200"/>
            <a:ext cx="8784000" cy="42660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9571" name="Text Box 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And similarly the cost functions for nonresidential and residential occupational schools are derived by putting </a:t>
            </a:r>
            <a:r>
              <a:rPr lang="en-GB" sz="1500" b="1" i="1"/>
              <a:t>OCC</a:t>
            </a:r>
            <a:r>
              <a:rPr lang="en-GB" sz="1500" b="1"/>
              <a:t> equal to 1 and </a:t>
            </a:r>
            <a:r>
              <a:rPr lang="en-GB" sz="1500" b="1" i="1"/>
              <a:t>RES</a:t>
            </a:r>
            <a:r>
              <a:rPr lang="en-GB" sz="1500" b="1"/>
              <a:t> equal to 0 and 1, respectively. </a:t>
            </a:r>
          </a:p>
        </p:txBody>
      </p:sp>
      <p:sp>
        <p:nvSpPr>
          <p:cNvPr id="10957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3200" y="788400"/>
            <a:ext cx="8697600" cy="648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Line 6"/>
          <p:cNvSpPr>
            <a:spLocks noChangeShapeType="1"/>
          </p:cNvSpPr>
          <p:nvPr/>
        </p:nvSpPr>
        <p:spPr bwMode="auto">
          <a:xfrm>
            <a:off x="201600" y="1429200"/>
            <a:ext cx="874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482600" y="1674814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1571624" y="919163"/>
            <a:ext cx="59245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</a:t>
            </a:r>
            <a:r>
              <a:rPr lang="en-US" sz="1800" dirty="0">
                <a:solidFill>
                  <a:srgbClr val="66FFFF"/>
                </a:solidFill>
              </a:rPr>
              <a:t> </a:t>
            </a:r>
            <a:r>
              <a:rPr lang="en-US" sz="1800" b="1" dirty="0" smtClean="0">
                <a:solidFill>
                  <a:srgbClr val="000000"/>
                </a:solidFill>
              </a:rPr>
              <a:t>–29,000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110,000</a:t>
            </a:r>
            <a:r>
              <a:rPr lang="en-US" sz="1800" b="1" i="1" dirty="0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58,000</a:t>
            </a:r>
            <a:r>
              <a:rPr lang="en-US" sz="1800" b="1" i="1" dirty="0" smtClean="0">
                <a:solidFill>
                  <a:srgbClr val="000000"/>
                </a:solidFill>
              </a:rPr>
              <a:t>RES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483825" y="2473500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0;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1)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483825" y="4063575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Occupational,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1;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1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83825" y="3267975"/>
            <a:ext cx="3411900" cy="66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Occupational,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1;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0)</a:t>
            </a:r>
          </a:p>
        </p:txBody>
      </p:sp>
      <p:sp>
        <p:nvSpPr>
          <p:cNvPr id="30" name="Text Box 2060"/>
          <p:cNvSpPr txBox="1">
            <a:spLocks noChangeArrowheads="1"/>
          </p:cNvSpPr>
          <p:nvPr/>
        </p:nvSpPr>
        <p:spPr bwMode="auto">
          <a:xfrm>
            <a:off x="1952625" y="8572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1" name="Text Box 2061"/>
          <p:cNvSpPr txBox="1">
            <a:spLocks noChangeArrowheads="1"/>
          </p:cNvSpPr>
          <p:nvPr/>
        </p:nvSpPr>
        <p:spPr bwMode="auto">
          <a:xfrm>
            <a:off x="4241800" y="16065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3865563" y="1673700"/>
            <a:ext cx="31734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33" name="Text Box 2061"/>
          <p:cNvSpPr txBox="1">
            <a:spLocks noChangeArrowheads="1"/>
          </p:cNvSpPr>
          <p:nvPr/>
        </p:nvSpPr>
        <p:spPr bwMode="auto">
          <a:xfrm>
            <a:off x="4241800" y="2406650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3867600" y="2473800"/>
            <a:ext cx="4028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+ 58,000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tabLst>
                <a:tab pos="771525" algn="l"/>
              </a:tabLst>
            </a:pPr>
            <a:r>
              <a:rPr lang="en-US" sz="1800" b="1" dirty="0">
                <a:solidFill>
                  <a:srgbClr val="000000"/>
                </a:solidFill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</a:rPr>
              <a:t>=  29,000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35" name="Text Box 2061"/>
          <p:cNvSpPr txBox="1">
            <a:spLocks noChangeArrowheads="1"/>
          </p:cNvSpPr>
          <p:nvPr/>
        </p:nvSpPr>
        <p:spPr bwMode="auto">
          <a:xfrm>
            <a:off x="4241800" y="3197225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6" name="Text Box 10"/>
          <p:cNvSpPr txBox="1">
            <a:spLocks noChangeArrowheads="1"/>
          </p:cNvSpPr>
          <p:nvPr/>
        </p:nvSpPr>
        <p:spPr bwMode="auto">
          <a:xfrm>
            <a:off x="3867599" y="3267975"/>
            <a:ext cx="41810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+ 110,000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tabLst>
                <a:tab pos="771525" algn="l"/>
              </a:tabLst>
            </a:pPr>
            <a:r>
              <a:rPr lang="en-US" sz="1800" b="1" dirty="0">
                <a:solidFill>
                  <a:srgbClr val="000000"/>
                </a:solidFill>
              </a:rPr>
              <a:t>	</a:t>
            </a:r>
            <a:r>
              <a:rPr lang="en-US" sz="1800" b="1" dirty="0" smtClean="0">
                <a:solidFill>
                  <a:srgbClr val="000000"/>
                </a:solidFill>
              </a:rPr>
              <a:t>=  81,000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i="1" dirty="0">
              <a:solidFill>
                <a:srgbClr val="000000"/>
              </a:solidFill>
            </a:endParaRPr>
          </a:p>
        </p:txBody>
      </p:sp>
      <p:sp>
        <p:nvSpPr>
          <p:cNvPr id="37" name="Text Box 2061"/>
          <p:cNvSpPr txBox="1">
            <a:spLocks noChangeArrowheads="1"/>
          </p:cNvSpPr>
          <p:nvPr/>
        </p:nvSpPr>
        <p:spPr bwMode="auto">
          <a:xfrm>
            <a:off x="4241800" y="3997325"/>
            <a:ext cx="1825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sz="1800" b="1"/>
              <a:t>^</a:t>
            </a:r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3867598" y="4063575"/>
            <a:ext cx="495255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tabLst>
                <a:tab pos="771525" algn="l"/>
              </a:tabLst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–</a:t>
            </a:r>
            <a:r>
              <a:rPr lang="en-US" sz="1800" b="1" dirty="0" smtClean="0">
                <a:solidFill>
                  <a:srgbClr val="000000"/>
                </a:solidFill>
              </a:rPr>
              <a:t>29,000 + 110,000 + 58,000 + 322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dirty="0" smtClean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tabLst>
                <a:tab pos="771525" algn="l"/>
              </a:tabLst>
            </a:pPr>
            <a:r>
              <a:rPr lang="en-US" sz="1800" b="1" dirty="0" smtClean="0">
                <a:solidFill>
                  <a:srgbClr val="000000"/>
                </a:solidFill>
              </a:rPr>
              <a:t>	=  </a:t>
            </a:r>
            <a:r>
              <a:rPr lang="en-US" sz="1800" b="1" dirty="0" smtClean="0">
                <a:solidFill>
                  <a:srgbClr val="000000"/>
                </a:solidFill>
                <a:cs typeface="Arial" charset="0"/>
              </a:rPr>
              <a:t>139</a:t>
            </a:r>
            <a:r>
              <a:rPr lang="en-US" sz="1800" b="1" dirty="0" smtClean="0">
                <a:solidFill>
                  <a:srgbClr val="000000"/>
                </a:solidFill>
              </a:rPr>
              <a:t>,000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dirty="0" smtClean="0">
                <a:solidFill>
                  <a:srgbClr val="000000"/>
                </a:solidFill>
              </a:rPr>
              <a:t>322</a:t>
            </a:r>
            <a:r>
              <a:rPr lang="en-US" sz="1800" b="1" i="1" dirty="0" smtClean="0">
                <a:solidFill>
                  <a:srgbClr val="000000"/>
                </a:solidFill>
              </a:rPr>
              <a:t>N</a:t>
            </a:r>
            <a:endParaRPr lang="en-US" sz="1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0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explanatory variables in a regression model may include multiple sets of dummy variables.  This sequence provides an example of a model with two types.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059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scatter diagram with the four cost functions implicit in the regression result.</a:t>
            </a:r>
          </a:p>
        </p:txBody>
      </p:sp>
      <p:sp>
        <p:nvSpPr>
          <p:cNvPr id="1105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95299" y="590550"/>
            <a:ext cx="8150400" cy="49149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00" y="5616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033"/>
          <p:cNvSpPr txBox="1">
            <a:spLocks noChangeArrowheads="1"/>
          </p:cNvSpPr>
          <p:nvPr/>
        </p:nvSpPr>
        <p:spPr bwMode="auto">
          <a:xfrm>
            <a:off x="7826400" y="4102103"/>
            <a:ext cx="2746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</a:rPr>
              <a:t>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3425" y="695325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COST</a:t>
            </a:r>
            <a:endParaRPr lang="en-GB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1618" name="Rectangle 2"/>
          <p:cNvSpPr>
            <a:spLocks noChangeArrowheads="1"/>
          </p:cNvSpPr>
          <p:nvPr/>
        </p:nvSpPr>
        <p:spPr bwMode="auto">
          <a:xfrm>
            <a:off x="355600" y="3402000"/>
            <a:ext cx="467995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1"/>
              <a:t>t</a:t>
            </a:r>
            <a:r>
              <a:rPr lang="en-GB" sz="1500" b="1"/>
              <a:t> tests and </a:t>
            </a:r>
            <a:r>
              <a:rPr lang="en-GB" sz="1500" b="1" i="1"/>
              <a:t>F</a:t>
            </a:r>
            <a:r>
              <a:rPr lang="en-GB" sz="1500" b="1"/>
              <a:t> tests can be performed in the usual way.  The coefficient of the occupational school dummy variable is significantly different from 0 at the 0.1% significance level. </a:t>
            </a:r>
          </a:p>
        </p:txBody>
      </p:sp>
      <p:sp>
        <p:nvSpPr>
          <p:cNvPr id="111623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20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268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65125" y="637200"/>
            <a:ext cx="2220913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55600" y="3614400"/>
            <a:ext cx="467995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9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.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reg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COST N OCC RES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Source |       SS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df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MS                  Number of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obs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=      74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F(  3,    70) =   40.43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Model |  9.3297e+11     3  3.1099e+11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Prob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Residual |  5.3838e+11    70  7.6911e+09               R-squared     =  0.6341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         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Adj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R-squared =  0.6184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Total |  1.4713e+12    73  2.0155e+10               Root MSE      =   87699</a:t>
            </a:r>
          </a:p>
          <a:p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COST |      </a:t>
            </a:r>
            <a:r>
              <a:rPr lang="en-US" sz="1400" b="1" dirty="0" err="1">
                <a:solidFill>
                  <a:srgbClr val="000000"/>
                </a:solidFill>
                <a:latin typeface="Courier New" pitchFamily="49" charset="0"/>
              </a:rPr>
              <a:t>Coef</a:t>
            </a:r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.   Std. Err.       t     P&gt;|t|       [95% Conf. Interval]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---------+--------------------------------------------------------------------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  N |    321.833   39.40225      8.168   0.000       243.2477    400.4183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OCC |   109564.6   24039.58      4.558   0.000       61619.15      157510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  RES |   57909.01   30821.31      1.879   0.064      -3562.137    119380.2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urier New" pitchFamily="49" charset="0"/>
              </a:rPr>
              <a:t>   _cons |  -29045.27   23291.54     -1.247   0.217      -75498.78    17408.25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Courier New" pitchFamily="49" charset="0"/>
              </a:rPr>
              <a:t>------------------------------------------------------------------------------</a:t>
            </a:r>
            <a:endParaRPr lang="en-US" sz="1400" b="1" dirty="0">
              <a:solidFill>
                <a:srgbClr val="000000"/>
              </a:solidFill>
              <a:latin typeface="Courier New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the </a:t>
            </a:r>
            <a:r>
              <a:rPr lang="en-GB" sz="1500" b="1" i="1"/>
              <a:t>t</a:t>
            </a:r>
            <a:r>
              <a:rPr lang="en-GB" sz="1500" b="1"/>
              <a:t> ratio for the coefficient of </a:t>
            </a:r>
            <a:r>
              <a:rPr lang="en-GB" sz="1500" b="1" i="1"/>
              <a:t>RES</a:t>
            </a:r>
            <a:r>
              <a:rPr lang="en-GB" sz="1500" b="1"/>
              <a:t> is only 1.87.  Fortunately we may perform a one-sided test (why?), so it is significantly different from 0 at the 5% level (but not the 1% level).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21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5.2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b="1" smtClean="0">
                <a:solidFill>
                  <a:schemeClr val="bg1"/>
                </a:solidFill>
                <a:hlinkClick r:id="rId2"/>
              </a:rPr>
              <a:t>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8239125" y="6553200"/>
            <a:ext cx="8286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2016.05.03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933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continue with the school cost function model and extend it to take account of the fact that some of the schools are residential.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830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To model the higher overhead costs of residential schools, we introduce a dummy variable </a:t>
            </a:r>
            <a:r>
              <a:rPr lang="en-GB" sz="1500" b="1" i="1"/>
              <a:t>RES</a:t>
            </a:r>
            <a:r>
              <a:rPr lang="en-GB" sz="1500" b="1"/>
              <a:t> which is equal to 1 for them and 0 for nonresidential schools.  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/>
              <a:t> is the extra annual overhead cost of a residential school, relative to that of  a nonresidential one.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6258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93138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also make a distinction between occupational and regular schools, using the dummy variable </a:t>
            </a:r>
            <a:r>
              <a:rPr lang="en-GB" sz="1500" b="1" i="1"/>
              <a:t>OCC</a:t>
            </a:r>
            <a:r>
              <a:rPr lang="en-GB" sz="1500" b="1"/>
              <a:t> defined in the first sequence.  (It would be better to use the four-category school classification, and in practice we would, but it would complicate the graphics.) 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If a school has a regular curriculum and is nonresidential, both dummy variables are 0 and the cost function simplifies to its basic components.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225550" y="1646239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627563" y="1645125"/>
            <a:ext cx="2954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301625" y="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>
                <a:solidFill>
                  <a:srgbClr val="000000"/>
                </a:solidFill>
              </a:rPr>
              <a:t>TWO SETS OF DUMMY VARIABLES</a:t>
            </a:r>
            <a:endParaRPr lang="en-GB" sz="1600">
              <a:latin typeface="Times New Roman" pitchFamily="18" charset="0"/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a residential regular school, </a:t>
            </a:r>
            <a:r>
              <a:rPr lang="en-GB" sz="1500" b="1" i="1"/>
              <a:t>RES</a:t>
            </a:r>
            <a:r>
              <a:rPr lang="en-GB" sz="1500" b="1"/>
              <a:t> is equal to 1 and the intercept increases by an amount 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/>
              <a:t>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225550" y="1646239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627563" y="1645125"/>
            <a:ext cx="2954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4629151" y="2443163"/>
            <a:ext cx="3371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(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dirty="0" smtClean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226775" y="2444925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0;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1)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05350" y="727200"/>
            <a:ext cx="7531200" cy="416865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11430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In the case of a nonresidential occupational school, </a:t>
            </a:r>
            <a:r>
              <a:rPr lang="en-GB" sz="1500" b="1" i="1"/>
              <a:t>RES</a:t>
            </a:r>
            <a:r>
              <a:rPr lang="en-GB" sz="1500" b="1"/>
              <a:t> is 0 and </a:t>
            </a:r>
            <a:r>
              <a:rPr lang="en-GB" sz="1500" b="1" i="1"/>
              <a:t>OCC</a:t>
            </a:r>
            <a:r>
              <a:rPr lang="en-GB" sz="1500" b="1"/>
              <a:t> is 1, so the overhead cost increases by </a:t>
            </a:r>
            <a:r>
              <a:rPr lang="en-GB" sz="1500" b="1" i="1">
                <a:latin typeface="Symbol" pitchFamily="18" charset="2"/>
              </a:rPr>
              <a:t>d</a:t>
            </a:r>
            <a:r>
              <a:rPr lang="en-GB" sz="1500" b="1"/>
              <a:t>.  If the school is both occupational and residential, it increases by (</a:t>
            </a:r>
            <a:r>
              <a:rPr lang="en-GB" sz="1500" b="1" i="1">
                <a:latin typeface="Symbol" pitchFamily="18" charset="2"/>
              </a:rPr>
              <a:t>d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e</a:t>
            </a:r>
            <a:r>
              <a:rPr lang="en-GB" sz="1500" b="1"/>
              <a:t>).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847950" y="770400"/>
            <a:ext cx="7444800" cy="684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828000" y="1447200"/>
            <a:ext cx="74880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225550" y="1646239"/>
            <a:ext cx="2794000" cy="77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nonresidential</a:t>
            </a:r>
            <a:endParaRPr lang="en-US" sz="1800" b="1" dirty="0">
              <a:solidFill>
                <a:srgbClr val="000000"/>
              </a:solidFill>
              <a:latin typeface="Arial" charset="0"/>
            </a:endParaRP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0)</a:t>
            </a:r>
            <a:endParaRPr lang="en-US" sz="1500" b="1" dirty="0">
              <a:solidFill>
                <a:srgbClr val="66FFFF"/>
              </a:solidFill>
              <a:latin typeface="Arial" charset="0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419348" y="919163"/>
            <a:ext cx="435292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i="1" dirty="0" err="1" smtClean="0">
                <a:solidFill>
                  <a:srgbClr val="000000"/>
                </a:solidFill>
              </a:rPr>
              <a:t>OCC</a:t>
            </a:r>
            <a:r>
              <a:rPr lang="en-US" sz="1800" b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err="1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i="1" dirty="0" err="1" smtClean="0">
                <a:solidFill>
                  <a:srgbClr val="000000"/>
                </a:solidFill>
              </a:rPr>
              <a:t>RES</a:t>
            </a:r>
            <a:r>
              <a:rPr lang="en-US" sz="1800" b="1" i="1" dirty="0" smtClean="0">
                <a:solidFill>
                  <a:srgbClr val="000000"/>
                </a:solidFill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4627563" y="1645125"/>
            <a:ext cx="29543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4629151" y="2443163"/>
            <a:ext cx="3371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(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dirty="0" smtClean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226775" y="2444925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Regular,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0;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1)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4629151" y="4035000"/>
            <a:ext cx="3429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(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dirty="0" smtClean="0">
                <a:solidFill>
                  <a:srgbClr val="000000"/>
                </a:solidFill>
              </a:rPr>
              <a:t> + </a:t>
            </a:r>
            <a:r>
              <a:rPr lang="en-US" sz="1800" b="1" i="1" dirty="0" smtClean="0">
                <a:solidFill>
                  <a:srgbClr val="000000"/>
                </a:solidFill>
                <a:latin typeface="Symbol" pitchFamily="18" charset="2"/>
              </a:rPr>
              <a:t>e</a:t>
            </a:r>
            <a:r>
              <a:rPr lang="en-US" sz="1800" b="1" dirty="0" smtClean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1226775" y="4035000"/>
            <a:ext cx="3089275" cy="83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Occupational, 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	</a:t>
            </a:r>
          </a:p>
          <a:p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1;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=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1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)</a:t>
            </a:r>
            <a:endParaRPr lang="en-US" sz="15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4629151" y="3239400"/>
            <a:ext cx="3429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solidFill>
                  <a:srgbClr val="000000"/>
                </a:solidFill>
              </a:rPr>
              <a:t>COST</a:t>
            </a:r>
            <a:r>
              <a:rPr lang="en-US" sz="1800" b="1" dirty="0">
                <a:solidFill>
                  <a:srgbClr val="000000"/>
                </a:solidFill>
              </a:rPr>
              <a:t>  =  (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1</a:t>
            </a:r>
            <a:r>
              <a:rPr lang="en-US" sz="1800" b="1" dirty="0">
                <a:solidFill>
                  <a:srgbClr val="000000"/>
                </a:solidFill>
                <a:latin typeface="Symbol" pitchFamily="18" charset="2"/>
              </a:rPr>
              <a:t>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 smtClean="0">
                <a:solidFill>
                  <a:srgbClr val="000000"/>
                </a:solidFill>
                <a:latin typeface="Symbol" pitchFamily="18" charset="2"/>
              </a:rPr>
              <a:t>d</a:t>
            </a:r>
            <a:r>
              <a:rPr lang="en-US" sz="1800" b="1" dirty="0" smtClean="0">
                <a:solidFill>
                  <a:srgbClr val="000000"/>
                </a:solidFill>
              </a:rPr>
              <a:t>) </a:t>
            </a:r>
            <a:r>
              <a:rPr lang="en-US" sz="1800" b="1" dirty="0">
                <a:solidFill>
                  <a:srgbClr val="000000"/>
                </a:solidFill>
              </a:rPr>
              <a:t>+ </a:t>
            </a:r>
            <a:r>
              <a:rPr lang="en-US" sz="1800" b="1" i="1" dirty="0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 dirty="0">
                <a:solidFill>
                  <a:srgbClr val="000000"/>
                </a:solidFill>
              </a:rPr>
              <a:t>2</a:t>
            </a:r>
            <a:r>
              <a:rPr lang="en-US" sz="1800" b="1" i="1" dirty="0">
                <a:solidFill>
                  <a:srgbClr val="000000"/>
                </a:solidFill>
              </a:rPr>
              <a:t>N</a:t>
            </a:r>
            <a:r>
              <a:rPr lang="en-US" sz="1800" b="1" dirty="0">
                <a:solidFill>
                  <a:srgbClr val="000000"/>
                </a:solidFill>
              </a:rPr>
              <a:t>  + </a:t>
            </a:r>
            <a:r>
              <a:rPr lang="en-US" sz="1800" b="1" i="1" dirty="0">
                <a:solidFill>
                  <a:srgbClr val="000000"/>
                </a:solidFill>
              </a:rPr>
              <a:t>u</a:t>
            </a: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226775" y="3239400"/>
            <a:ext cx="3297600" cy="66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/>
          <a:lstStyle>
            <a:lvl1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2286000" algn="l"/>
                <a:tab pos="26860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800" b="1" dirty="0" smtClean="0">
                <a:solidFill>
                  <a:srgbClr val="000000"/>
                </a:solidFill>
                <a:latin typeface="Arial" charset="0"/>
              </a:rPr>
              <a:t>Occupational, nonresidential</a:t>
            </a:r>
            <a:r>
              <a:rPr lang="en-US" sz="1800" b="1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OCC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1; </a:t>
            </a:r>
            <a:r>
              <a:rPr lang="en-US" sz="1500" b="1" i="1" dirty="0" smtClean="0">
                <a:solidFill>
                  <a:srgbClr val="000000"/>
                </a:solidFill>
                <a:latin typeface="Arial" charset="0"/>
              </a:rPr>
              <a:t>RES</a:t>
            </a:r>
            <a:r>
              <a:rPr lang="en-US" sz="15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1500" b="1" dirty="0">
                <a:solidFill>
                  <a:srgbClr val="000000"/>
                </a:solidFill>
                <a:latin typeface="Arial" charset="0"/>
              </a:rPr>
              <a:t>= 0)</a:t>
            </a:r>
          </a:p>
        </p:txBody>
      </p:sp>
    </p:spTree>
    <p:extLst>
      <p:ext uri="{BB962C8B-B14F-4D97-AF65-F5344CB8AC3E}">
        <p14:creationId xmlns:p14="http://schemas.microsoft.com/office/powerpoint/2010/main" val="392772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/>
          <p:cNvSpPr/>
          <p:nvPr/>
        </p:nvSpPr>
        <p:spPr bwMode="auto">
          <a:xfrm>
            <a:off x="727200" y="723900"/>
            <a:ext cx="7689600" cy="460057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1951038" y="1046163"/>
            <a:ext cx="0" cy="3657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1952625" y="4699000"/>
            <a:ext cx="533876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 flipV="1">
            <a:off x="1952625" y="2628900"/>
            <a:ext cx="5181600" cy="13890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48" name="Line 16"/>
          <p:cNvSpPr>
            <a:spLocks noChangeShapeType="1"/>
          </p:cNvSpPr>
          <p:nvPr/>
        </p:nvSpPr>
        <p:spPr bwMode="auto">
          <a:xfrm flipV="1">
            <a:off x="1951038" y="2265363"/>
            <a:ext cx="5181600" cy="1389062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49" name="Line 17"/>
          <p:cNvSpPr>
            <a:spLocks noChangeShapeType="1"/>
          </p:cNvSpPr>
          <p:nvPr/>
        </p:nvSpPr>
        <p:spPr bwMode="auto">
          <a:xfrm flipV="1">
            <a:off x="1952625" y="1485900"/>
            <a:ext cx="5181600" cy="138906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50" name="Line 18"/>
          <p:cNvSpPr>
            <a:spLocks noChangeShapeType="1"/>
          </p:cNvSpPr>
          <p:nvPr/>
        </p:nvSpPr>
        <p:spPr bwMode="auto">
          <a:xfrm flipV="1">
            <a:off x="1952625" y="1122363"/>
            <a:ext cx="5181600" cy="1389062"/>
          </a:xfrm>
          <a:prstGeom prst="line">
            <a:avLst/>
          </a:prstGeom>
          <a:noFill/>
          <a:ln w="19050">
            <a:solidFill>
              <a:srgbClr val="00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52" name="Text Box 20"/>
          <p:cNvSpPr txBox="1">
            <a:spLocks noChangeArrowheads="1"/>
          </p:cNvSpPr>
          <p:nvPr/>
        </p:nvSpPr>
        <p:spPr bwMode="auto">
          <a:xfrm>
            <a:off x="7011988" y="4779963"/>
            <a:ext cx="2746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</a:rPr>
              <a:t>N</a:t>
            </a:r>
            <a:endParaRPr lang="en-US" sz="2000" i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1101725" y="2327275"/>
            <a:ext cx="884238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 </a:t>
            </a:r>
            <a:r>
              <a:rPr lang="en-US" sz="1800" b="1" i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1403350" y="2701925"/>
            <a:ext cx="731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1403350" y="3470275"/>
            <a:ext cx="731838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56" name="Text Box 24"/>
          <p:cNvSpPr txBox="1">
            <a:spLocks noChangeArrowheads="1"/>
          </p:cNvSpPr>
          <p:nvPr/>
        </p:nvSpPr>
        <p:spPr bwMode="auto">
          <a:xfrm>
            <a:off x="1685925" y="3808413"/>
            <a:ext cx="2746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b</a:t>
            </a:r>
            <a:r>
              <a:rPr lang="en-US" sz="1800" b="1" baseline="-25000">
                <a:solidFill>
                  <a:srgbClr val="000000"/>
                </a:solidFill>
              </a:rPr>
              <a:t>1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57" name="Text Box 25"/>
          <p:cNvSpPr txBox="1">
            <a:spLocks noChangeArrowheads="1"/>
          </p:cNvSpPr>
          <p:nvPr/>
        </p:nvSpPr>
        <p:spPr bwMode="auto">
          <a:xfrm>
            <a:off x="3263900" y="1219200"/>
            <a:ext cx="24225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Occupational, residential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60" name="Text Box 28"/>
          <p:cNvSpPr txBox="1">
            <a:spLocks noChangeArrowheads="1"/>
          </p:cNvSpPr>
          <p:nvPr/>
        </p:nvSpPr>
        <p:spPr bwMode="auto">
          <a:xfrm>
            <a:off x="2335213" y="3844925"/>
            <a:ext cx="23304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600" b="1">
                <a:solidFill>
                  <a:srgbClr val="000000"/>
                </a:solidFill>
              </a:rPr>
              <a:t>Regular, nonresidential</a:t>
            </a:r>
            <a:endParaRPr lang="en-US" sz="180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18461" name="Line 29"/>
          <p:cNvSpPr>
            <a:spLocks noChangeShapeType="1"/>
          </p:cNvSpPr>
          <p:nvPr/>
        </p:nvSpPr>
        <p:spPr bwMode="auto">
          <a:xfrm flipV="1">
            <a:off x="3781425" y="3190875"/>
            <a:ext cx="0" cy="311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 flipV="1">
            <a:off x="4238625" y="2266950"/>
            <a:ext cx="0" cy="11064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4291013" y="2417763"/>
            <a:ext cx="350837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3833813" y="310356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4903788" y="2341563"/>
            <a:ext cx="5334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d </a:t>
            </a:r>
            <a:r>
              <a:rPr lang="en-US" sz="1800" b="1">
                <a:solidFill>
                  <a:srgbClr val="000000"/>
                </a:solidFill>
              </a:rPr>
              <a:t>+</a:t>
            </a: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 flipV="1">
            <a:off x="4848225" y="1746250"/>
            <a:ext cx="0" cy="14716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8470" name="Line 38"/>
          <p:cNvSpPr>
            <a:spLocks noChangeShapeType="1"/>
          </p:cNvSpPr>
          <p:nvPr/>
        </p:nvSpPr>
        <p:spPr bwMode="auto">
          <a:xfrm flipV="1">
            <a:off x="3781425" y="2036763"/>
            <a:ext cx="0" cy="3111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3833813" y="1960563"/>
            <a:ext cx="30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>
              <a:spcBef>
                <a:spcPct val="50000"/>
              </a:spcBef>
            </a:pPr>
            <a:r>
              <a:rPr lang="en-US" sz="1800" b="1" i="1">
                <a:solidFill>
                  <a:srgbClr val="000000"/>
                </a:solidFill>
                <a:latin typeface="Symbol" pitchFamily="18" charset="2"/>
              </a:rPr>
              <a:t>e</a:t>
            </a:r>
            <a:endParaRPr lang="en-US" sz="2000">
              <a:solidFill>
                <a:schemeClr val="bg1"/>
              </a:solidFill>
              <a:latin typeface="Symbol" pitchFamily="18" charset="2"/>
            </a:endParaRPr>
          </a:p>
        </p:txBody>
      </p:sp>
      <p:sp>
        <p:nvSpPr>
          <p:cNvPr id="18472" name="Text Box 40"/>
          <p:cNvSpPr txBox="1">
            <a:spLocks noChangeArrowheads="1"/>
          </p:cNvSpPr>
          <p:nvPr/>
        </p:nvSpPr>
        <p:spPr bwMode="auto">
          <a:xfrm>
            <a:off x="6753225" y="1524000"/>
            <a:ext cx="1371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Occupational,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73" name="Text Box 41"/>
          <p:cNvSpPr txBox="1">
            <a:spLocks noChangeArrowheads="1"/>
          </p:cNvSpPr>
          <p:nvPr/>
        </p:nvSpPr>
        <p:spPr bwMode="auto">
          <a:xfrm>
            <a:off x="6753225" y="1704975"/>
            <a:ext cx="1581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 dirty="0">
                <a:solidFill>
                  <a:srgbClr val="000000"/>
                </a:solidFill>
              </a:rPr>
              <a:t>nonresidential</a:t>
            </a:r>
            <a:endParaRPr lang="en-US" sz="18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74" name="Text Box 42"/>
          <p:cNvSpPr txBox="1">
            <a:spLocks noChangeArrowheads="1"/>
          </p:cNvSpPr>
          <p:nvPr/>
        </p:nvSpPr>
        <p:spPr bwMode="auto">
          <a:xfrm>
            <a:off x="5534025" y="1981200"/>
            <a:ext cx="1295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Regular,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75" name="Text Box 43"/>
          <p:cNvSpPr txBox="1">
            <a:spLocks noChangeArrowheads="1"/>
          </p:cNvSpPr>
          <p:nvPr/>
        </p:nvSpPr>
        <p:spPr bwMode="auto">
          <a:xfrm>
            <a:off x="5534025" y="2162175"/>
            <a:ext cx="1295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r>
              <a:rPr lang="en-US" sz="1600" b="1">
                <a:solidFill>
                  <a:srgbClr val="000000"/>
                </a:solidFill>
              </a:rPr>
              <a:t>residential</a:t>
            </a:r>
            <a:endParaRPr lang="en-US" sz="18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477" name="Text Box 4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diagram illustrates the model graphically.  Note that the effects of the different components of the model are assumed to be separate and additive in this specification.</a:t>
            </a:r>
          </a:p>
        </p:txBody>
      </p: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>
                <a:solidFill>
                  <a:srgbClr val="000000"/>
                </a:solidFill>
              </a:rPr>
              <a:t>TWO SETS OF DUMMY VARIABLES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71575" y="971550"/>
            <a:ext cx="8858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i="1" dirty="0" smtClean="0"/>
              <a:t>COST</a:t>
            </a:r>
            <a:endParaRPr lang="en-GB" sz="1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6238D90-6488-4A57-A875-F8AE309D2D07}"/>
</file>

<file path=customXml/itemProps2.xml><?xml version="1.0" encoding="utf-8"?>
<ds:datastoreItem xmlns:ds="http://schemas.openxmlformats.org/officeDocument/2006/customXml" ds:itemID="{D00624D4-D238-4668-AF06-2A51797355BF}"/>
</file>

<file path=customXml/itemProps3.xml><?xml version="1.0" encoding="utf-8"?>
<ds:datastoreItem xmlns:ds="http://schemas.openxmlformats.org/officeDocument/2006/customXml" ds:itemID="{114D09D9-0E22-4540-AAEE-A7DFA47C8CA0}"/>
</file>

<file path=docProps/app.xml><?xml version="1.0" encoding="utf-8"?>
<Properties xmlns="http://schemas.openxmlformats.org/officeDocument/2006/extended-properties" xmlns:vt="http://schemas.openxmlformats.org/officeDocument/2006/docPropsVTypes">
  <TotalTime>2602</TotalTime>
  <Words>2027</Words>
  <Application>Microsoft Office PowerPoint</Application>
  <PresentationFormat>On-screen Show (4:3)</PresentationFormat>
  <Paragraphs>300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55</cp:revision>
  <dcterms:created xsi:type="dcterms:W3CDTF">1998-05-09T13:24:56Z</dcterms:created>
  <dcterms:modified xsi:type="dcterms:W3CDTF">2016-05-20T13:22:48Z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