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3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32.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1.xml" ContentType="application/vnd.openxmlformats-officedocument.presentationml.slide+xml"/>
  <Override PartName="/ppt/slides/slide40.xml" ContentType="application/vnd.openxmlformats-officedocument.presentationml.slide+xml"/>
  <Override PartName="/ppt/slides/slide29.xml" ContentType="application/vnd.openxmlformats-officedocument.presentationml.slide+xml"/>
  <Override PartName="/ppt/slides/slide23.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4.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2"/>
  </p:notesMasterIdLst>
  <p:sldIdLst>
    <p:sldId id="413" r:id="rId2"/>
    <p:sldId id="275" r:id="rId3"/>
    <p:sldId id="370" r:id="rId4"/>
    <p:sldId id="371" r:id="rId5"/>
    <p:sldId id="327" r:id="rId6"/>
    <p:sldId id="310" r:id="rId7"/>
    <p:sldId id="307" r:id="rId8"/>
    <p:sldId id="329" r:id="rId9"/>
    <p:sldId id="333" r:id="rId10"/>
    <p:sldId id="311" r:id="rId11"/>
    <p:sldId id="312" r:id="rId12"/>
    <p:sldId id="361" r:id="rId13"/>
    <p:sldId id="406" r:id="rId14"/>
    <p:sldId id="407" r:id="rId15"/>
    <p:sldId id="408" r:id="rId16"/>
    <p:sldId id="409" r:id="rId17"/>
    <p:sldId id="410" r:id="rId18"/>
    <p:sldId id="366" r:id="rId19"/>
    <p:sldId id="411" r:id="rId20"/>
    <p:sldId id="412" r:id="rId21"/>
    <p:sldId id="334" r:id="rId22"/>
    <p:sldId id="376" r:id="rId23"/>
    <p:sldId id="375" r:id="rId24"/>
    <p:sldId id="360" r:id="rId25"/>
    <p:sldId id="391" r:id="rId26"/>
    <p:sldId id="377" r:id="rId27"/>
    <p:sldId id="388" r:id="rId28"/>
    <p:sldId id="401" r:id="rId29"/>
    <p:sldId id="400" r:id="rId30"/>
    <p:sldId id="399" r:id="rId31"/>
    <p:sldId id="398" r:id="rId32"/>
    <p:sldId id="397" r:id="rId33"/>
    <p:sldId id="396" r:id="rId34"/>
    <p:sldId id="395" r:id="rId35"/>
    <p:sldId id="394" r:id="rId36"/>
    <p:sldId id="393" r:id="rId37"/>
    <p:sldId id="392" r:id="rId38"/>
    <p:sldId id="402" r:id="rId39"/>
    <p:sldId id="403" r:id="rId40"/>
    <p:sldId id="284" r:id="rId41"/>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F8F8FA"/>
    <a:srgbClr val="969696"/>
    <a:srgbClr val="004D99"/>
    <a:srgbClr val="FBFCFF"/>
    <a:srgbClr val="FCFDFF"/>
    <a:srgbClr val="E7F3FF"/>
    <a:srgbClr val="3366FF"/>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75" autoAdjust="0"/>
    <p:restoredTop sz="99369" autoAdjust="0"/>
  </p:normalViewPr>
  <p:slideViewPr>
    <p:cSldViewPr snapToGrid="0" showGuides="1">
      <p:cViewPr>
        <p:scale>
          <a:sx n="100" d="100"/>
          <a:sy n="100" d="100"/>
        </p:scale>
        <p:origin x="-2202" y="-444"/>
      </p:cViewPr>
      <p:guideLst>
        <p:guide orient="horz" pos="3678"/>
        <p:guide pos="144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9.wmf"/><Relationship Id="rId1" Type="http://schemas.openxmlformats.org/officeDocument/2006/relationships/image" Target="../media/image7.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9.wmf"/><Relationship Id="rId1" Type="http://schemas.openxmlformats.org/officeDocument/2006/relationships/image" Target="../media/image7.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7.wmf"/><Relationship Id="rId4" Type="http://schemas.openxmlformats.org/officeDocument/2006/relationships/image" Target="../media/image8.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7.wmf"/><Relationship Id="rId4"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9.wmf"/><Relationship Id="rId1" Type="http://schemas.openxmlformats.org/officeDocument/2006/relationships/image" Target="../media/image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9.wmf"/><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6CD1DB-882A-451A-A765-694C4643CDD0}" type="datetimeFigureOut">
              <a:rPr lang="en-GB" smtClean="0"/>
              <a:t>20/05/2016</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18D422-C55F-4A71-9D0B-EA2A3F8E0563}" type="slidenum">
              <a:rPr lang="en-GB" smtClean="0"/>
              <a:t>‹#›</a:t>
            </a:fld>
            <a:endParaRPr lang="en-GB"/>
          </a:p>
        </p:txBody>
      </p:sp>
    </p:spTree>
    <p:extLst>
      <p:ext uri="{BB962C8B-B14F-4D97-AF65-F5344CB8AC3E}">
        <p14:creationId xmlns:p14="http://schemas.microsoft.com/office/powerpoint/2010/main" val="3325141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12</a:t>
            </a:fld>
            <a:endParaRPr lang="en-GB"/>
          </a:p>
        </p:txBody>
      </p:sp>
    </p:spTree>
    <p:extLst>
      <p:ext uri="{BB962C8B-B14F-4D97-AF65-F5344CB8AC3E}">
        <p14:creationId xmlns:p14="http://schemas.microsoft.com/office/powerpoint/2010/main" val="3015707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13</a:t>
            </a:fld>
            <a:endParaRPr lang="en-GB"/>
          </a:p>
        </p:txBody>
      </p:sp>
    </p:spTree>
    <p:extLst>
      <p:ext uri="{BB962C8B-B14F-4D97-AF65-F5344CB8AC3E}">
        <p14:creationId xmlns:p14="http://schemas.microsoft.com/office/powerpoint/2010/main" val="3015707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14</a:t>
            </a:fld>
            <a:endParaRPr lang="en-GB"/>
          </a:p>
        </p:txBody>
      </p:sp>
    </p:spTree>
    <p:extLst>
      <p:ext uri="{BB962C8B-B14F-4D97-AF65-F5344CB8AC3E}">
        <p14:creationId xmlns:p14="http://schemas.microsoft.com/office/powerpoint/2010/main" val="30157078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15</a:t>
            </a:fld>
            <a:endParaRPr lang="en-GB"/>
          </a:p>
        </p:txBody>
      </p:sp>
    </p:spTree>
    <p:extLst>
      <p:ext uri="{BB962C8B-B14F-4D97-AF65-F5344CB8AC3E}">
        <p14:creationId xmlns:p14="http://schemas.microsoft.com/office/powerpoint/2010/main" val="3015707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16</a:t>
            </a:fld>
            <a:endParaRPr lang="en-GB"/>
          </a:p>
        </p:txBody>
      </p:sp>
    </p:spTree>
    <p:extLst>
      <p:ext uri="{BB962C8B-B14F-4D97-AF65-F5344CB8AC3E}">
        <p14:creationId xmlns:p14="http://schemas.microsoft.com/office/powerpoint/2010/main" val="3015707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17</a:t>
            </a:fld>
            <a:endParaRPr lang="en-GB"/>
          </a:p>
        </p:txBody>
      </p:sp>
    </p:spTree>
    <p:extLst>
      <p:ext uri="{BB962C8B-B14F-4D97-AF65-F5344CB8AC3E}">
        <p14:creationId xmlns:p14="http://schemas.microsoft.com/office/powerpoint/2010/main" val="30157078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18</a:t>
            </a:fld>
            <a:endParaRPr lang="en-GB"/>
          </a:p>
        </p:txBody>
      </p:sp>
    </p:spTree>
    <p:extLst>
      <p:ext uri="{BB962C8B-B14F-4D97-AF65-F5344CB8AC3E}">
        <p14:creationId xmlns:p14="http://schemas.microsoft.com/office/powerpoint/2010/main" val="2313748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19</a:t>
            </a:fld>
            <a:endParaRPr lang="en-GB"/>
          </a:p>
        </p:txBody>
      </p:sp>
    </p:spTree>
    <p:extLst>
      <p:ext uri="{BB962C8B-B14F-4D97-AF65-F5344CB8AC3E}">
        <p14:creationId xmlns:p14="http://schemas.microsoft.com/office/powerpoint/2010/main" val="2313748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C18D422-C55F-4A71-9D0B-EA2A3F8E0563}" type="slidenum">
              <a:rPr lang="en-GB" smtClean="0"/>
              <a:t>20</a:t>
            </a:fld>
            <a:endParaRPr lang="en-GB"/>
          </a:p>
        </p:txBody>
      </p:sp>
    </p:spTree>
    <p:extLst>
      <p:ext uri="{BB962C8B-B14F-4D97-AF65-F5344CB8AC3E}">
        <p14:creationId xmlns:p14="http://schemas.microsoft.com/office/powerpoint/2010/main" val="2313748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F06CA16-9B45-4DFB-8675-2AAA0E859715}" type="slidenum">
              <a:rPr lang="en-US"/>
              <a:pPr/>
              <a:t>‹#›</a:t>
            </a:fld>
            <a:endParaRPr lang="en-US"/>
          </a:p>
        </p:txBody>
      </p:sp>
    </p:spTree>
    <p:extLst>
      <p:ext uri="{BB962C8B-B14F-4D97-AF65-F5344CB8AC3E}">
        <p14:creationId xmlns:p14="http://schemas.microsoft.com/office/powerpoint/2010/main" val="2809117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8CCE0B8-E57A-4D7D-B6D0-A5CBC4F556E5}" type="slidenum">
              <a:rPr lang="en-US"/>
              <a:pPr/>
              <a:t>‹#›</a:t>
            </a:fld>
            <a:endParaRPr lang="en-US"/>
          </a:p>
        </p:txBody>
      </p:sp>
    </p:spTree>
    <p:extLst>
      <p:ext uri="{BB962C8B-B14F-4D97-AF65-F5344CB8AC3E}">
        <p14:creationId xmlns:p14="http://schemas.microsoft.com/office/powerpoint/2010/main" val="8076537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A4EBD62F-DD9A-47AE-B83A-8D07DD404C7B}" type="slidenum">
              <a:rPr lang="en-US"/>
              <a:pPr/>
              <a:t>‹#›</a:t>
            </a:fld>
            <a:endParaRPr lang="en-US"/>
          </a:p>
        </p:txBody>
      </p:sp>
    </p:spTree>
    <p:extLst>
      <p:ext uri="{BB962C8B-B14F-4D97-AF65-F5344CB8AC3E}">
        <p14:creationId xmlns:p14="http://schemas.microsoft.com/office/powerpoint/2010/main" val="2396024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591EA1E-A8C3-4958-B8A5-F84333B6A63A}" type="slidenum">
              <a:rPr lang="en-US"/>
              <a:pPr/>
              <a:t>‹#›</a:t>
            </a:fld>
            <a:endParaRPr lang="en-US"/>
          </a:p>
        </p:txBody>
      </p:sp>
    </p:spTree>
    <p:extLst>
      <p:ext uri="{BB962C8B-B14F-4D97-AF65-F5344CB8AC3E}">
        <p14:creationId xmlns:p14="http://schemas.microsoft.com/office/powerpoint/2010/main" val="1189796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FF48663-178F-4BFF-AE3F-34175D1C1D1B}" type="slidenum">
              <a:rPr lang="en-US"/>
              <a:pPr/>
              <a:t>‹#›</a:t>
            </a:fld>
            <a:endParaRPr lang="en-US"/>
          </a:p>
        </p:txBody>
      </p:sp>
    </p:spTree>
    <p:extLst>
      <p:ext uri="{BB962C8B-B14F-4D97-AF65-F5344CB8AC3E}">
        <p14:creationId xmlns:p14="http://schemas.microsoft.com/office/powerpoint/2010/main" val="460271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34916F4-521F-450F-9DB9-6A72F3E8F17B}" type="slidenum">
              <a:rPr lang="en-US"/>
              <a:pPr/>
              <a:t>‹#›</a:t>
            </a:fld>
            <a:endParaRPr lang="en-US"/>
          </a:p>
        </p:txBody>
      </p:sp>
    </p:spTree>
    <p:extLst>
      <p:ext uri="{BB962C8B-B14F-4D97-AF65-F5344CB8AC3E}">
        <p14:creationId xmlns:p14="http://schemas.microsoft.com/office/powerpoint/2010/main" val="676689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63E6B961-5F30-461E-B404-0CCADCDF349A}" type="slidenum">
              <a:rPr lang="en-US"/>
              <a:pPr/>
              <a:t>‹#›</a:t>
            </a:fld>
            <a:endParaRPr lang="en-US"/>
          </a:p>
        </p:txBody>
      </p:sp>
    </p:spTree>
    <p:extLst>
      <p:ext uri="{BB962C8B-B14F-4D97-AF65-F5344CB8AC3E}">
        <p14:creationId xmlns:p14="http://schemas.microsoft.com/office/powerpoint/2010/main" val="191137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084B514E-5CA4-47AF-85BD-BB48D8D154A3}" type="slidenum">
              <a:rPr lang="en-US"/>
              <a:pPr/>
              <a:t>‹#›</a:t>
            </a:fld>
            <a:endParaRPr lang="en-US"/>
          </a:p>
        </p:txBody>
      </p:sp>
    </p:spTree>
    <p:extLst>
      <p:ext uri="{BB962C8B-B14F-4D97-AF65-F5344CB8AC3E}">
        <p14:creationId xmlns:p14="http://schemas.microsoft.com/office/powerpoint/2010/main" val="3059415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D82FE444-3EBE-4BE2-ABB6-7C6F6336BB3C}" type="slidenum">
              <a:rPr lang="en-US"/>
              <a:pPr/>
              <a:t>‹#›</a:t>
            </a:fld>
            <a:endParaRPr lang="en-US"/>
          </a:p>
        </p:txBody>
      </p:sp>
    </p:spTree>
    <p:extLst>
      <p:ext uri="{BB962C8B-B14F-4D97-AF65-F5344CB8AC3E}">
        <p14:creationId xmlns:p14="http://schemas.microsoft.com/office/powerpoint/2010/main" val="3494450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2DF0945-8FBC-4202-A091-71D42303C47E}" type="slidenum">
              <a:rPr lang="en-US"/>
              <a:pPr/>
              <a:t>‹#›</a:t>
            </a:fld>
            <a:endParaRPr lang="en-US"/>
          </a:p>
        </p:txBody>
      </p:sp>
    </p:spTree>
    <p:extLst>
      <p:ext uri="{BB962C8B-B14F-4D97-AF65-F5344CB8AC3E}">
        <p14:creationId xmlns:p14="http://schemas.microsoft.com/office/powerpoint/2010/main" val="4236007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8C9F9192-1AD3-4019-A9D1-5EAD75ABB9C4}" type="slidenum">
              <a:rPr lang="en-US"/>
              <a:pPr/>
              <a:t>‹#›</a:t>
            </a:fld>
            <a:endParaRPr lang="en-US"/>
          </a:p>
        </p:txBody>
      </p:sp>
    </p:spTree>
    <p:extLst>
      <p:ext uri="{BB962C8B-B14F-4D97-AF65-F5344CB8AC3E}">
        <p14:creationId xmlns:p14="http://schemas.microsoft.com/office/powerpoint/2010/main" val="3581832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962E2697-324B-4D27-83EC-53A6F2870A5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8.wmf"/><Relationship Id="rId5" Type="http://schemas.openxmlformats.org/officeDocument/2006/relationships/oleObject" Target="../embeddings/oleObject2.bin"/><Relationship Id="rId4" Type="http://schemas.openxmlformats.org/officeDocument/2006/relationships/image" Target="../media/image7.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wmf"/><Relationship Id="rId5" Type="http://schemas.openxmlformats.org/officeDocument/2006/relationships/oleObject" Target="../embeddings/oleObject4.bin"/><Relationship Id="rId4" Type="http://schemas.openxmlformats.org/officeDocument/2006/relationships/image" Target="../media/image7.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8.wmf"/><Relationship Id="rId5" Type="http://schemas.openxmlformats.org/officeDocument/2006/relationships/oleObject" Target="../embeddings/oleObject6.bin"/><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8.wmf"/><Relationship Id="rId5" Type="http://schemas.openxmlformats.org/officeDocument/2006/relationships/oleObject" Target="../embeddings/oleObject8.bin"/><Relationship Id="rId4" Type="http://schemas.openxmlformats.org/officeDocument/2006/relationships/image" Target="../media/image7.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8.wmf"/><Relationship Id="rId5" Type="http://schemas.openxmlformats.org/officeDocument/2006/relationships/oleObject" Target="../embeddings/oleObject10.bin"/><Relationship Id="rId4" Type="http://schemas.openxmlformats.org/officeDocument/2006/relationships/image" Target="../media/image7.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8.wmf"/><Relationship Id="rId5" Type="http://schemas.openxmlformats.org/officeDocument/2006/relationships/oleObject" Target="../embeddings/oleObject12.bin"/><Relationship Id="rId4" Type="http://schemas.openxmlformats.org/officeDocument/2006/relationships/image" Target="../media/image7.w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8.wmf"/><Relationship Id="rId5" Type="http://schemas.openxmlformats.org/officeDocument/2006/relationships/oleObject" Target="../embeddings/oleObject14.bin"/><Relationship Id="rId4" Type="http://schemas.openxmlformats.org/officeDocument/2006/relationships/image" Target="../media/image7.wmf"/></Relationships>
</file>

<file path=ppt/slides/_rels/slide34.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9.wmf"/><Relationship Id="rId5" Type="http://schemas.openxmlformats.org/officeDocument/2006/relationships/oleObject" Target="../embeddings/oleObject16.bin"/><Relationship Id="rId4" Type="http://schemas.openxmlformats.org/officeDocument/2006/relationships/image" Target="../media/image7.wmf"/></Relationships>
</file>

<file path=ppt/slides/_rels/slide3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18.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9.wmf"/><Relationship Id="rId5" Type="http://schemas.openxmlformats.org/officeDocument/2006/relationships/oleObject" Target="../embeddings/oleObject19.bin"/><Relationship Id="rId4" Type="http://schemas.openxmlformats.org/officeDocument/2006/relationships/image" Target="../media/image7.wmf"/></Relationships>
</file>

<file path=ppt/slides/_rels/slide36.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1.bin"/><Relationship Id="rId7" Type="http://schemas.openxmlformats.org/officeDocument/2006/relationships/oleObject" Target="../embeddings/oleObject23.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9.wmf"/><Relationship Id="rId5" Type="http://schemas.openxmlformats.org/officeDocument/2006/relationships/oleObject" Target="../embeddings/oleObject22.bin"/><Relationship Id="rId4" Type="http://schemas.openxmlformats.org/officeDocument/2006/relationships/image" Target="../media/image7.wmf"/></Relationships>
</file>

<file path=ppt/slides/_rels/slide37.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oleObject" Target="../embeddings/oleObject24.bin"/><Relationship Id="rId7" Type="http://schemas.openxmlformats.org/officeDocument/2006/relationships/oleObject" Target="../embeddings/oleObject26.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9.wmf"/><Relationship Id="rId5" Type="http://schemas.openxmlformats.org/officeDocument/2006/relationships/oleObject" Target="../embeddings/oleObject25.bin"/><Relationship Id="rId4" Type="http://schemas.openxmlformats.org/officeDocument/2006/relationships/image" Target="../media/image7.wmf"/></Relationships>
</file>

<file path=ppt/slides/_rels/slide38.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9.wmf"/><Relationship Id="rId5" Type="http://schemas.openxmlformats.org/officeDocument/2006/relationships/oleObject" Target="../embeddings/oleObject28.bin"/><Relationship Id="rId10"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oleObject" Target="../embeddings/oleObject30.bin"/></Relationships>
</file>

<file path=ppt/slides/_rels/slide39.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31.bin"/><Relationship Id="rId7" Type="http://schemas.openxmlformats.org/officeDocument/2006/relationships/oleObject" Target="../embeddings/oleObject3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9.wmf"/><Relationship Id="rId5" Type="http://schemas.openxmlformats.org/officeDocument/2006/relationships/oleObject" Target="../embeddings/oleObject32.bin"/><Relationship Id="rId10"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oleObject" Target="../embeddings/oleObject34.bin"/></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5: </a:t>
            </a:r>
            <a:r>
              <a:rPr lang="en-GB" dirty="0">
                <a:solidFill>
                  <a:schemeClr val="bg1"/>
                </a:solidFill>
                <a:latin typeface="Arial" pitchFamily="34" charset="0"/>
                <a:cs typeface="Arial" pitchFamily="34" charset="0"/>
              </a:rPr>
              <a:t>Dummy Variables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67357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349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6349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are the regression lines for the two subsamples.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pic>
        <p:nvPicPr>
          <p:cNvPr id="63505" name="Picture 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13"/>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Oval 14"/>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7" name="TextBox 1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8" name="TextBox 17"/>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9" name="TextBox 18"/>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4523"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64524" name="Text Box 1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line for the pooled sample (entire sample, making no distinction) is shown for comparison.</a:t>
            </a:r>
            <a:endParaRPr lang="en-GB" sz="1500" b="1">
              <a:latin typeface="Times New Roman" pitchFamily="18" charset="0"/>
            </a:endParaRPr>
          </a:p>
          <a:p>
            <a:pPr>
              <a:spcBef>
                <a:spcPct val="50000"/>
              </a:spcBef>
            </a:pPr>
            <a:endParaRPr lang="en-GB" sz="1500" b="1">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pic>
        <p:nvPicPr>
          <p:cNvPr id="64531"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Oval 12"/>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Oval 13"/>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6" name="TextBox 1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7" name="TextBox 16"/>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8" name="TextBox 17"/>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50" name="Rectangle 49"/>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51"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Line 7"/>
          <p:cNvSpPr>
            <a:spLocks noChangeShapeType="1"/>
          </p:cNvSpPr>
          <p:nvPr/>
        </p:nvSpPr>
        <p:spPr bwMode="auto">
          <a:xfrm>
            <a:off x="4518000" y="1965600"/>
            <a:ext cx="0" cy="158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8"/>
          <p:cNvSpPr>
            <a:spLocks noChangeShapeType="1"/>
          </p:cNvSpPr>
          <p:nvPr/>
        </p:nvSpPr>
        <p:spPr bwMode="auto">
          <a:xfrm>
            <a:off x="4611600" y="1887537"/>
            <a:ext cx="0" cy="161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9"/>
          <p:cNvSpPr>
            <a:spLocks noChangeShapeType="1"/>
          </p:cNvSpPr>
          <p:nvPr/>
        </p:nvSpPr>
        <p:spPr bwMode="auto">
          <a:xfrm>
            <a:off x="4741200" y="2735262"/>
            <a:ext cx="0" cy="71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0"/>
          <p:cNvSpPr>
            <a:spLocks noChangeShapeType="1"/>
          </p:cNvSpPr>
          <p:nvPr/>
        </p:nvSpPr>
        <p:spPr bwMode="auto">
          <a:xfrm>
            <a:off x="3891600" y="3135600"/>
            <a:ext cx="0" cy="68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11"/>
          <p:cNvSpPr>
            <a:spLocks noChangeShapeType="1"/>
          </p:cNvSpPr>
          <p:nvPr/>
        </p:nvSpPr>
        <p:spPr bwMode="auto">
          <a:xfrm>
            <a:off x="4424400" y="3001963"/>
            <a:ext cx="0" cy="58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2"/>
          <p:cNvSpPr>
            <a:spLocks noChangeShapeType="1"/>
          </p:cNvSpPr>
          <p:nvPr/>
        </p:nvSpPr>
        <p:spPr bwMode="auto">
          <a:xfrm>
            <a:off x="4906800" y="2383200"/>
            <a:ext cx="0" cy="99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13"/>
          <p:cNvSpPr>
            <a:spLocks noChangeShapeType="1"/>
          </p:cNvSpPr>
          <p:nvPr/>
        </p:nvSpPr>
        <p:spPr bwMode="auto">
          <a:xfrm>
            <a:off x="6313488" y="2824162"/>
            <a:ext cx="0" cy="60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4"/>
          <p:cNvSpPr>
            <a:spLocks noChangeShapeType="1"/>
          </p:cNvSpPr>
          <p:nvPr/>
        </p:nvSpPr>
        <p:spPr bwMode="auto">
          <a:xfrm>
            <a:off x="7196400" y="1444625"/>
            <a:ext cx="0" cy="9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5"/>
          <p:cNvSpPr>
            <a:spLocks noChangeShapeType="1"/>
          </p:cNvSpPr>
          <p:nvPr/>
        </p:nvSpPr>
        <p:spPr bwMode="auto">
          <a:xfrm>
            <a:off x="5853600" y="3030450"/>
            <a:ext cx="0" cy="40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6"/>
          <p:cNvSpPr>
            <a:spLocks noChangeShapeType="1"/>
          </p:cNvSpPr>
          <p:nvPr/>
        </p:nvSpPr>
        <p:spPr bwMode="auto">
          <a:xfrm>
            <a:off x="5036400" y="2908800"/>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7"/>
          <p:cNvSpPr>
            <a:spLocks noChangeShapeType="1"/>
          </p:cNvSpPr>
          <p:nvPr/>
        </p:nvSpPr>
        <p:spPr bwMode="auto">
          <a:xfrm>
            <a:off x="4687200" y="3524400"/>
            <a:ext cx="0" cy="216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8"/>
          <p:cNvSpPr>
            <a:spLocks noChangeShapeType="1"/>
          </p:cNvSpPr>
          <p:nvPr/>
        </p:nvSpPr>
        <p:spPr bwMode="auto">
          <a:xfrm>
            <a:off x="3800475" y="36288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19"/>
          <p:cNvSpPr>
            <a:spLocks noChangeShapeType="1"/>
          </p:cNvSpPr>
          <p:nvPr/>
        </p:nvSpPr>
        <p:spPr bwMode="auto">
          <a:xfrm>
            <a:off x="3274500" y="3738562"/>
            <a:ext cx="0" cy="34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0"/>
          <p:cNvSpPr>
            <a:spLocks noChangeShapeType="1"/>
          </p:cNvSpPr>
          <p:nvPr/>
        </p:nvSpPr>
        <p:spPr bwMode="auto">
          <a:xfrm>
            <a:off x="2673350" y="3805237"/>
            <a:ext cx="0" cy="54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Line 21"/>
          <p:cNvSpPr>
            <a:spLocks noChangeShapeType="1"/>
          </p:cNvSpPr>
          <p:nvPr/>
        </p:nvSpPr>
        <p:spPr bwMode="auto">
          <a:xfrm>
            <a:off x="3513600" y="3924000"/>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2"/>
          <p:cNvSpPr>
            <a:spLocks noChangeShapeType="1"/>
          </p:cNvSpPr>
          <p:nvPr/>
        </p:nvSpPr>
        <p:spPr bwMode="auto">
          <a:xfrm>
            <a:off x="3135600" y="3730624"/>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23"/>
          <p:cNvSpPr>
            <a:spLocks noChangeShapeType="1"/>
          </p:cNvSpPr>
          <p:nvPr/>
        </p:nvSpPr>
        <p:spPr bwMode="auto">
          <a:xfrm>
            <a:off x="2644775" y="3979863"/>
            <a:ext cx="0" cy="37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24"/>
          <p:cNvSpPr>
            <a:spLocks noChangeShapeType="1"/>
          </p:cNvSpPr>
          <p:nvPr/>
        </p:nvSpPr>
        <p:spPr bwMode="auto">
          <a:xfrm>
            <a:off x="2416175" y="44352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25"/>
          <p:cNvSpPr>
            <a:spLocks noChangeShapeType="1"/>
          </p:cNvSpPr>
          <p:nvPr/>
        </p:nvSpPr>
        <p:spPr bwMode="auto">
          <a:xfrm>
            <a:off x="2768400" y="4356000"/>
            <a:ext cx="0" cy="3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Line 26"/>
          <p:cNvSpPr>
            <a:spLocks noChangeShapeType="1"/>
          </p:cNvSpPr>
          <p:nvPr/>
        </p:nvSpPr>
        <p:spPr bwMode="auto">
          <a:xfrm>
            <a:off x="2314575" y="44856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Line 27"/>
          <p:cNvSpPr>
            <a:spLocks noChangeShapeType="1"/>
          </p:cNvSpPr>
          <p:nvPr/>
        </p:nvSpPr>
        <p:spPr bwMode="auto">
          <a:xfrm>
            <a:off x="2255838" y="443865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Line 28"/>
          <p:cNvSpPr>
            <a:spLocks noChangeShapeType="1"/>
          </p:cNvSpPr>
          <p:nvPr/>
        </p:nvSpPr>
        <p:spPr bwMode="auto">
          <a:xfrm>
            <a:off x="2386800" y="4532400"/>
            <a:ext cx="0" cy="19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Line 29"/>
          <p:cNvSpPr>
            <a:spLocks noChangeShapeType="1"/>
          </p:cNvSpPr>
          <p:nvPr/>
        </p:nvSpPr>
        <p:spPr bwMode="auto">
          <a:xfrm>
            <a:off x="2260600" y="45792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30"/>
          <p:cNvSpPr>
            <a:spLocks noChangeShapeType="1"/>
          </p:cNvSpPr>
          <p:nvPr/>
        </p:nvSpPr>
        <p:spPr bwMode="auto">
          <a:xfrm>
            <a:off x="2055600" y="4446000"/>
            <a:ext cx="0" cy="1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6" name="Line 31"/>
          <p:cNvSpPr>
            <a:spLocks noChangeShapeType="1"/>
          </p:cNvSpPr>
          <p:nvPr/>
        </p:nvSpPr>
        <p:spPr bwMode="auto">
          <a:xfrm>
            <a:off x="4568400" y="1821600"/>
            <a:ext cx="0" cy="170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32"/>
          <p:cNvSpPr>
            <a:spLocks noChangeShapeType="1"/>
          </p:cNvSpPr>
          <p:nvPr/>
        </p:nvSpPr>
        <p:spPr bwMode="auto">
          <a:xfrm>
            <a:off x="3859200" y="3021013"/>
            <a:ext cx="0" cy="81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8" name="Line 33"/>
          <p:cNvSpPr>
            <a:spLocks noChangeShapeType="1"/>
          </p:cNvSpPr>
          <p:nvPr/>
        </p:nvSpPr>
        <p:spPr bwMode="auto">
          <a:xfrm>
            <a:off x="4464000" y="1638299"/>
            <a:ext cx="0" cy="19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 name="Rectangle 1"/>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79" name="Text Box 34"/>
          <p:cNvSpPr txBox="1">
            <a:spLocks noChangeArrowheads="1"/>
          </p:cNvSpPr>
          <p:nvPr/>
        </p:nvSpPr>
        <p:spPr bwMode="auto">
          <a:xfrm>
            <a:off x="4895850" y="74295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5.55 </a:t>
            </a:r>
            <a:r>
              <a:rPr lang="en-US" sz="1800" b="1" dirty="0"/>
              <a:t>x 10</a:t>
            </a:r>
            <a:r>
              <a:rPr lang="en-US" sz="1800" b="1" baseline="30000" dirty="0"/>
              <a:t>11</a:t>
            </a:r>
            <a:endParaRPr lang="en-US" sz="1800" b="1" i="1" dirty="0"/>
          </a:p>
        </p:txBody>
      </p:sp>
      <p:sp>
        <p:nvSpPr>
          <p:cNvPr id="80" name="TextBox 79"/>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81" name="TextBox 80"/>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82" name="Oval 81"/>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3" name="Oval 82"/>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4" name="TextBox 83"/>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85" name="TextBox 8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86" name="Line 14"/>
          <p:cNvSpPr>
            <a:spLocks noChangeShapeType="1"/>
          </p:cNvSpPr>
          <p:nvPr/>
        </p:nvSpPr>
        <p:spPr bwMode="auto">
          <a:xfrm>
            <a:off x="7016400" y="1673225"/>
            <a:ext cx="0" cy="79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30"/>
          <p:cNvSpPr>
            <a:spLocks noChangeShapeType="1"/>
          </p:cNvSpPr>
          <p:nvPr/>
        </p:nvSpPr>
        <p:spPr bwMode="auto">
          <a:xfrm>
            <a:off x="2131800" y="4379325"/>
            <a:ext cx="0" cy="2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88" name="Line 27"/>
          <p:cNvSpPr>
            <a:spLocks noChangeShapeType="1"/>
          </p:cNvSpPr>
          <p:nvPr/>
        </p:nvSpPr>
        <p:spPr bwMode="auto">
          <a:xfrm>
            <a:off x="2077200" y="4532400"/>
            <a:ext cx="0" cy="68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0"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diagram shows the residuals </a:t>
            </a:r>
            <a:r>
              <a:rPr lang="en-GB" sz="1500" b="1" dirty="0" smtClean="0"/>
              <a:t>for the occupational schools in </a:t>
            </a:r>
            <a:r>
              <a:rPr lang="en-GB" sz="1500" b="1" dirty="0"/>
              <a:t>the regression using </a:t>
            </a:r>
            <a:r>
              <a:rPr lang="en-GB" sz="1500" b="1" dirty="0" smtClean="0"/>
              <a:t>the pooled sample.</a:t>
            </a:r>
            <a:endParaRPr lang="en-GB" sz="1500" b="1"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9"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12</a:t>
            </a:r>
            <a:endParaRPr lang="en-US" sz="1000" dirty="0">
              <a:solidFill>
                <a:srgbClr val="3366FF"/>
              </a:solidFill>
            </a:endParaRPr>
          </a:p>
        </p:txBody>
      </p:sp>
      <p:sp>
        <p:nvSpPr>
          <p:cNvPr id="122887" name="Line 7"/>
          <p:cNvSpPr>
            <a:spLocks noChangeShapeType="1"/>
          </p:cNvSpPr>
          <p:nvPr/>
        </p:nvSpPr>
        <p:spPr bwMode="auto">
          <a:xfrm>
            <a:off x="4518000" y="1965600"/>
            <a:ext cx="0" cy="10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88" name="Line 8"/>
          <p:cNvSpPr>
            <a:spLocks noChangeShapeType="1"/>
          </p:cNvSpPr>
          <p:nvPr/>
        </p:nvSpPr>
        <p:spPr bwMode="auto">
          <a:xfrm>
            <a:off x="4611600" y="1887537"/>
            <a:ext cx="0" cy="10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89" name="Line 9"/>
          <p:cNvSpPr>
            <a:spLocks noChangeShapeType="1"/>
          </p:cNvSpPr>
          <p:nvPr/>
        </p:nvSpPr>
        <p:spPr bwMode="auto">
          <a:xfrm>
            <a:off x="4741200" y="2735262"/>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0" name="Line 10"/>
          <p:cNvSpPr>
            <a:spLocks noChangeShapeType="1"/>
          </p:cNvSpPr>
          <p:nvPr/>
        </p:nvSpPr>
        <p:spPr bwMode="auto">
          <a:xfrm>
            <a:off x="3891600" y="31356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1" name="Line 11"/>
          <p:cNvSpPr>
            <a:spLocks noChangeShapeType="1"/>
          </p:cNvSpPr>
          <p:nvPr/>
        </p:nvSpPr>
        <p:spPr bwMode="auto">
          <a:xfrm>
            <a:off x="4424400" y="3001963"/>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2" name="Line 12"/>
          <p:cNvSpPr>
            <a:spLocks noChangeShapeType="1"/>
          </p:cNvSpPr>
          <p:nvPr/>
        </p:nvSpPr>
        <p:spPr bwMode="auto">
          <a:xfrm>
            <a:off x="4906800" y="2383200"/>
            <a:ext cx="0" cy="40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3" name="Line 13"/>
          <p:cNvSpPr>
            <a:spLocks noChangeShapeType="1"/>
          </p:cNvSpPr>
          <p:nvPr/>
        </p:nvSpPr>
        <p:spPr bwMode="auto">
          <a:xfrm>
            <a:off x="6313488" y="2071687"/>
            <a:ext cx="0" cy="135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4" name="Line 14"/>
          <p:cNvSpPr>
            <a:spLocks noChangeShapeType="1"/>
          </p:cNvSpPr>
          <p:nvPr/>
        </p:nvSpPr>
        <p:spPr bwMode="auto">
          <a:xfrm>
            <a:off x="7196400" y="144462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5" name="Line 15"/>
          <p:cNvSpPr>
            <a:spLocks noChangeShapeType="1"/>
          </p:cNvSpPr>
          <p:nvPr/>
        </p:nvSpPr>
        <p:spPr bwMode="auto">
          <a:xfrm>
            <a:off x="5853600" y="2325600"/>
            <a:ext cx="0" cy="11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6" name="Line 16"/>
          <p:cNvSpPr>
            <a:spLocks noChangeShapeType="1"/>
          </p:cNvSpPr>
          <p:nvPr/>
        </p:nvSpPr>
        <p:spPr bwMode="auto">
          <a:xfrm>
            <a:off x="5403600" y="2589212"/>
            <a:ext cx="0" cy="61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7" name="Line 17"/>
          <p:cNvSpPr>
            <a:spLocks noChangeShapeType="1"/>
          </p:cNvSpPr>
          <p:nvPr/>
        </p:nvSpPr>
        <p:spPr bwMode="auto">
          <a:xfrm>
            <a:off x="4694400" y="2974975"/>
            <a:ext cx="0" cy="76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8" name="Line 18"/>
          <p:cNvSpPr>
            <a:spLocks noChangeShapeType="1"/>
          </p:cNvSpPr>
          <p:nvPr/>
        </p:nvSpPr>
        <p:spPr bwMode="auto">
          <a:xfrm>
            <a:off x="3800475" y="3473450"/>
            <a:ext cx="0" cy="460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9" name="Line 19"/>
          <p:cNvSpPr>
            <a:spLocks noChangeShapeType="1"/>
          </p:cNvSpPr>
          <p:nvPr/>
        </p:nvSpPr>
        <p:spPr bwMode="auto">
          <a:xfrm>
            <a:off x="3693600" y="3538537"/>
            <a:ext cx="0" cy="37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0" name="Line 20"/>
          <p:cNvSpPr>
            <a:spLocks noChangeShapeType="1"/>
          </p:cNvSpPr>
          <p:nvPr/>
        </p:nvSpPr>
        <p:spPr bwMode="auto">
          <a:xfrm>
            <a:off x="2673350" y="3805237"/>
            <a:ext cx="0" cy="23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1" name="Line 21"/>
          <p:cNvSpPr>
            <a:spLocks noChangeShapeType="1"/>
          </p:cNvSpPr>
          <p:nvPr/>
        </p:nvSpPr>
        <p:spPr bwMode="auto">
          <a:xfrm>
            <a:off x="3513600" y="3630613"/>
            <a:ext cx="0" cy="18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2" name="Line 22"/>
          <p:cNvSpPr>
            <a:spLocks noChangeShapeType="1"/>
          </p:cNvSpPr>
          <p:nvPr/>
        </p:nvSpPr>
        <p:spPr bwMode="auto">
          <a:xfrm>
            <a:off x="3135600" y="3730624"/>
            <a:ext cx="0" cy="5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3" name="Line 23"/>
          <p:cNvSpPr>
            <a:spLocks noChangeShapeType="1"/>
          </p:cNvSpPr>
          <p:nvPr/>
        </p:nvSpPr>
        <p:spPr bwMode="auto">
          <a:xfrm>
            <a:off x="2644775" y="3979863"/>
            <a:ext cx="0" cy="7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4" name="Line 24"/>
          <p:cNvSpPr>
            <a:spLocks noChangeShapeType="1"/>
          </p:cNvSpPr>
          <p:nvPr/>
        </p:nvSpPr>
        <p:spPr bwMode="auto">
          <a:xfrm>
            <a:off x="2416175" y="4240213"/>
            <a:ext cx="0" cy="9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5" name="Line 25"/>
          <p:cNvSpPr>
            <a:spLocks noChangeShapeType="1"/>
          </p:cNvSpPr>
          <p:nvPr/>
        </p:nvSpPr>
        <p:spPr bwMode="auto">
          <a:xfrm>
            <a:off x="2768400" y="4044950"/>
            <a:ext cx="0" cy="34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6" name="Line 26"/>
          <p:cNvSpPr>
            <a:spLocks noChangeShapeType="1"/>
          </p:cNvSpPr>
          <p:nvPr/>
        </p:nvSpPr>
        <p:spPr bwMode="auto">
          <a:xfrm>
            <a:off x="2314575" y="4303712"/>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7" name="Line 27"/>
          <p:cNvSpPr>
            <a:spLocks noChangeShapeType="1"/>
          </p:cNvSpPr>
          <p:nvPr/>
        </p:nvSpPr>
        <p:spPr bwMode="auto">
          <a:xfrm>
            <a:off x="1903413" y="453390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8" name="Line 28"/>
          <p:cNvSpPr>
            <a:spLocks noChangeShapeType="1"/>
          </p:cNvSpPr>
          <p:nvPr/>
        </p:nvSpPr>
        <p:spPr bwMode="auto">
          <a:xfrm>
            <a:off x="2386800" y="4267199"/>
            <a:ext cx="0" cy="46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9" name="Line 29"/>
          <p:cNvSpPr>
            <a:spLocks noChangeShapeType="1"/>
          </p:cNvSpPr>
          <p:nvPr/>
        </p:nvSpPr>
        <p:spPr bwMode="auto">
          <a:xfrm>
            <a:off x="2260600" y="4330700"/>
            <a:ext cx="0" cy="38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0" name="Line 30"/>
          <p:cNvSpPr>
            <a:spLocks noChangeShapeType="1"/>
          </p:cNvSpPr>
          <p:nvPr/>
        </p:nvSpPr>
        <p:spPr bwMode="auto">
          <a:xfrm>
            <a:off x="1920875" y="4524374"/>
            <a:ext cx="0" cy="18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1" name="Line 31"/>
          <p:cNvSpPr>
            <a:spLocks noChangeShapeType="1"/>
          </p:cNvSpPr>
          <p:nvPr/>
        </p:nvSpPr>
        <p:spPr bwMode="auto">
          <a:xfrm>
            <a:off x="4568400" y="1821600"/>
            <a:ext cx="0" cy="11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2" name="Line 32"/>
          <p:cNvSpPr>
            <a:spLocks noChangeShapeType="1"/>
          </p:cNvSpPr>
          <p:nvPr/>
        </p:nvSpPr>
        <p:spPr bwMode="auto">
          <a:xfrm>
            <a:off x="3859200" y="3021013"/>
            <a:ext cx="0" cy="36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3" name="Line 33"/>
          <p:cNvSpPr>
            <a:spLocks noChangeShapeType="1"/>
          </p:cNvSpPr>
          <p:nvPr/>
        </p:nvSpPr>
        <p:spPr bwMode="auto">
          <a:xfrm>
            <a:off x="4464000" y="1638299"/>
            <a:ext cx="0" cy="139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1" name="TextBox 40"/>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42" name="TextBox 41"/>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45" name="Oval 44"/>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6" name="Oval 45"/>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7" name="TextBox 4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48" name="TextBox 4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49" name="Text Box 3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Now the corresponding residuals for the regression using </a:t>
            </a:r>
            <a:r>
              <a:rPr lang="en-GB" sz="1500" b="1" dirty="0" smtClean="0"/>
              <a:t>only the subsample observations on the occupation schools.</a:t>
            </a:r>
            <a:endParaRPr lang="en-GB" sz="1500" b="1" dirty="0"/>
          </a:p>
        </p:txBody>
      </p:sp>
      <p:sp>
        <p:nvSpPr>
          <p:cNvPr id="50" name="Rectangle 49"/>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0"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3.49 x 10</a:t>
            </a:r>
            <a:r>
              <a:rPr lang="en-US" sz="1800" b="1" baseline="30000" dirty="0"/>
              <a:t>11</a:t>
            </a:r>
            <a:endParaRPr lang="en-US" sz="1800" b="1" i="1" dirty="0"/>
          </a:p>
        </p:txBody>
      </p:sp>
    </p:spTree>
    <p:extLst>
      <p:ext uri="{BB962C8B-B14F-4D97-AF65-F5344CB8AC3E}">
        <p14:creationId xmlns:p14="http://schemas.microsoft.com/office/powerpoint/2010/main" val="848368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9"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22887" name="Line 7"/>
          <p:cNvSpPr>
            <a:spLocks noChangeShapeType="1"/>
          </p:cNvSpPr>
          <p:nvPr/>
        </p:nvSpPr>
        <p:spPr bwMode="auto">
          <a:xfrm>
            <a:off x="4518000" y="1965600"/>
            <a:ext cx="0" cy="10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88" name="Line 8"/>
          <p:cNvSpPr>
            <a:spLocks noChangeShapeType="1"/>
          </p:cNvSpPr>
          <p:nvPr/>
        </p:nvSpPr>
        <p:spPr bwMode="auto">
          <a:xfrm>
            <a:off x="4611600" y="1887537"/>
            <a:ext cx="0" cy="10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89" name="Line 9"/>
          <p:cNvSpPr>
            <a:spLocks noChangeShapeType="1"/>
          </p:cNvSpPr>
          <p:nvPr/>
        </p:nvSpPr>
        <p:spPr bwMode="auto">
          <a:xfrm>
            <a:off x="4741200" y="2735262"/>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0" name="Line 10"/>
          <p:cNvSpPr>
            <a:spLocks noChangeShapeType="1"/>
          </p:cNvSpPr>
          <p:nvPr/>
        </p:nvSpPr>
        <p:spPr bwMode="auto">
          <a:xfrm>
            <a:off x="3891600" y="31356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1" name="Line 11"/>
          <p:cNvSpPr>
            <a:spLocks noChangeShapeType="1"/>
          </p:cNvSpPr>
          <p:nvPr/>
        </p:nvSpPr>
        <p:spPr bwMode="auto">
          <a:xfrm>
            <a:off x="4424400" y="3001963"/>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2" name="Line 12"/>
          <p:cNvSpPr>
            <a:spLocks noChangeShapeType="1"/>
          </p:cNvSpPr>
          <p:nvPr/>
        </p:nvSpPr>
        <p:spPr bwMode="auto">
          <a:xfrm>
            <a:off x="4906800" y="2383200"/>
            <a:ext cx="0" cy="40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3" name="Line 13"/>
          <p:cNvSpPr>
            <a:spLocks noChangeShapeType="1"/>
          </p:cNvSpPr>
          <p:nvPr/>
        </p:nvSpPr>
        <p:spPr bwMode="auto">
          <a:xfrm>
            <a:off x="6313488" y="2071687"/>
            <a:ext cx="0" cy="135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4" name="Line 14"/>
          <p:cNvSpPr>
            <a:spLocks noChangeShapeType="1"/>
          </p:cNvSpPr>
          <p:nvPr/>
        </p:nvSpPr>
        <p:spPr bwMode="auto">
          <a:xfrm>
            <a:off x="7196400" y="144462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5" name="Line 15"/>
          <p:cNvSpPr>
            <a:spLocks noChangeShapeType="1"/>
          </p:cNvSpPr>
          <p:nvPr/>
        </p:nvSpPr>
        <p:spPr bwMode="auto">
          <a:xfrm>
            <a:off x="5853600" y="2325600"/>
            <a:ext cx="0" cy="11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6" name="Line 16"/>
          <p:cNvSpPr>
            <a:spLocks noChangeShapeType="1"/>
          </p:cNvSpPr>
          <p:nvPr/>
        </p:nvSpPr>
        <p:spPr bwMode="auto">
          <a:xfrm>
            <a:off x="5403600" y="2589212"/>
            <a:ext cx="0" cy="61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7" name="Line 17"/>
          <p:cNvSpPr>
            <a:spLocks noChangeShapeType="1"/>
          </p:cNvSpPr>
          <p:nvPr/>
        </p:nvSpPr>
        <p:spPr bwMode="auto">
          <a:xfrm>
            <a:off x="4694400" y="2974975"/>
            <a:ext cx="0" cy="76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8" name="Line 18"/>
          <p:cNvSpPr>
            <a:spLocks noChangeShapeType="1"/>
          </p:cNvSpPr>
          <p:nvPr/>
        </p:nvSpPr>
        <p:spPr bwMode="auto">
          <a:xfrm>
            <a:off x="3800475" y="3473450"/>
            <a:ext cx="0" cy="460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9" name="Line 19"/>
          <p:cNvSpPr>
            <a:spLocks noChangeShapeType="1"/>
          </p:cNvSpPr>
          <p:nvPr/>
        </p:nvSpPr>
        <p:spPr bwMode="auto">
          <a:xfrm>
            <a:off x="3693600" y="3538537"/>
            <a:ext cx="0" cy="37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0" name="Line 20"/>
          <p:cNvSpPr>
            <a:spLocks noChangeShapeType="1"/>
          </p:cNvSpPr>
          <p:nvPr/>
        </p:nvSpPr>
        <p:spPr bwMode="auto">
          <a:xfrm>
            <a:off x="2673350" y="3805237"/>
            <a:ext cx="0" cy="23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1" name="Line 21"/>
          <p:cNvSpPr>
            <a:spLocks noChangeShapeType="1"/>
          </p:cNvSpPr>
          <p:nvPr/>
        </p:nvSpPr>
        <p:spPr bwMode="auto">
          <a:xfrm>
            <a:off x="3513600" y="3630613"/>
            <a:ext cx="0" cy="18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2" name="Line 22"/>
          <p:cNvSpPr>
            <a:spLocks noChangeShapeType="1"/>
          </p:cNvSpPr>
          <p:nvPr/>
        </p:nvSpPr>
        <p:spPr bwMode="auto">
          <a:xfrm>
            <a:off x="3135600" y="3730624"/>
            <a:ext cx="0" cy="5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3" name="Line 23"/>
          <p:cNvSpPr>
            <a:spLocks noChangeShapeType="1"/>
          </p:cNvSpPr>
          <p:nvPr/>
        </p:nvSpPr>
        <p:spPr bwMode="auto">
          <a:xfrm>
            <a:off x="2644775" y="3979863"/>
            <a:ext cx="0" cy="7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4" name="Line 24"/>
          <p:cNvSpPr>
            <a:spLocks noChangeShapeType="1"/>
          </p:cNvSpPr>
          <p:nvPr/>
        </p:nvSpPr>
        <p:spPr bwMode="auto">
          <a:xfrm>
            <a:off x="2416175" y="4240213"/>
            <a:ext cx="0" cy="9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5" name="Line 25"/>
          <p:cNvSpPr>
            <a:spLocks noChangeShapeType="1"/>
          </p:cNvSpPr>
          <p:nvPr/>
        </p:nvSpPr>
        <p:spPr bwMode="auto">
          <a:xfrm>
            <a:off x="2768400" y="4044950"/>
            <a:ext cx="0" cy="34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6" name="Line 26"/>
          <p:cNvSpPr>
            <a:spLocks noChangeShapeType="1"/>
          </p:cNvSpPr>
          <p:nvPr/>
        </p:nvSpPr>
        <p:spPr bwMode="auto">
          <a:xfrm>
            <a:off x="2314575" y="4303712"/>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7" name="Line 27"/>
          <p:cNvSpPr>
            <a:spLocks noChangeShapeType="1"/>
          </p:cNvSpPr>
          <p:nvPr/>
        </p:nvSpPr>
        <p:spPr bwMode="auto">
          <a:xfrm>
            <a:off x="1903413" y="453390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8" name="Line 28"/>
          <p:cNvSpPr>
            <a:spLocks noChangeShapeType="1"/>
          </p:cNvSpPr>
          <p:nvPr/>
        </p:nvSpPr>
        <p:spPr bwMode="auto">
          <a:xfrm>
            <a:off x="2386800" y="4267199"/>
            <a:ext cx="0" cy="46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9" name="Line 29"/>
          <p:cNvSpPr>
            <a:spLocks noChangeShapeType="1"/>
          </p:cNvSpPr>
          <p:nvPr/>
        </p:nvSpPr>
        <p:spPr bwMode="auto">
          <a:xfrm>
            <a:off x="2260600" y="4330700"/>
            <a:ext cx="0" cy="38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0" name="Line 30"/>
          <p:cNvSpPr>
            <a:spLocks noChangeShapeType="1"/>
          </p:cNvSpPr>
          <p:nvPr/>
        </p:nvSpPr>
        <p:spPr bwMode="auto">
          <a:xfrm>
            <a:off x="1920875" y="4524374"/>
            <a:ext cx="0" cy="18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1" name="Line 31"/>
          <p:cNvSpPr>
            <a:spLocks noChangeShapeType="1"/>
          </p:cNvSpPr>
          <p:nvPr/>
        </p:nvSpPr>
        <p:spPr bwMode="auto">
          <a:xfrm>
            <a:off x="4568400" y="1821600"/>
            <a:ext cx="0" cy="11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2" name="Line 32"/>
          <p:cNvSpPr>
            <a:spLocks noChangeShapeType="1"/>
          </p:cNvSpPr>
          <p:nvPr/>
        </p:nvSpPr>
        <p:spPr bwMode="auto">
          <a:xfrm>
            <a:off x="3859200" y="3021013"/>
            <a:ext cx="0" cy="36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3" name="Line 33"/>
          <p:cNvSpPr>
            <a:spLocks noChangeShapeType="1"/>
          </p:cNvSpPr>
          <p:nvPr/>
        </p:nvSpPr>
        <p:spPr bwMode="auto">
          <a:xfrm>
            <a:off x="4464000" y="1638299"/>
            <a:ext cx="0" cy="139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1" name="TextBox 40"/>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42" name="TextBox 41"/>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45" name="Oval 44"/>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6" name="Oval 45"/>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7" name="TextBox 4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48" name="TextBox 4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50" name="Text Box 3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smtClean="0"/>
              <a:t>RSS</a:t>
            </a:r>
            <a:r>
              <a:rPr lang="en-GB" sz="1500" b="1" dirty="0" smtClean="0"/>
              <a:t> </a:t>
            </a:r>
            <a:r>
              <a:rPr lang="en-GB" sz="1500" b="1" dirty="0"/>
              <a:t>is smaller for the residuals from the subsample regression.  This </a:t>
            </a:r>
            <a:r>
              <a:rPr lang="en-GB" sz="1500" b="1" i="1" dirty="0"/>
              <a:t>must</a:t>
            </a:r>
            <a:r>
              <a:rPr lang="en-GB" sz="1500" b="1" dirty="0"/>
              <a:t> be the case.  Why?  (Try to answer before continuing.)</a:t>
            </a:r>
          </a:p>
        </p:txBody>
      </p:sp>
      <p:sp>
        <p:nvSpPr>
          <p:cNvPr id="49" name="Rectangle 48"/>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51"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3.49 x 10</a:t>
            </a:r>
            <a:r>
              <a:rPr lang="en-US" sz="1800" b="1" baseline="30000" dirty="0"/>
              <a:t>11</a:t>
            </a:r>
            <a:endParaRPr lang="en-US" sz="1800" b="1" i="1" dirty="0"/>
          </a:p>
        </p:txBody>
      </p:sp>
    </p:spTree>
    <p:extLst>
      <p:ext uri="{BB962C8B-B14F-4D97-AF65-F5344CB8AC3E}">
        <p14:creationId xmlns:p14="http://schemas.microsoft.com/office/powerpoint/2010/main" val="32773016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9"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22887" name="Line 7"/>
          <p:cNvSpPr>
            <a:spLocks noChangeShapeType="1"/>
          </p:cNvSpPr>
          <p:nvPr/>
        </p:nvSpPr>
        <p:spPr bwMode="auto">
          <a:xfrm>
            <a:off x="4518000" y="1965600"/>
            <a:ext cx="0" cy="10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88" name="Line 8"/>
          <p:cNvSpPr>
            <a:spLocks noChangeShapeType="1"/>
          </p:cNvSpPr>
          <p:nvPr/>
        </p:nvSpPr>
        <p:spPr bwMode="auto">
          <a:xfrm>
            <a:off x="4611600" y="1887537"/>
            <a:ext cx="0" cy="10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89" name="Line 9"/>
          <p:cNvSpPr>
            <a:spLocks noChangeShapeType="1"/>
          </p:cNvSpPr>
          <p:nvPr/>
        </p:nvSpPr>
        <p:spPr bwMode="auto">
          <a:xfrm>
            <a:off x="4741200" y="2735262"/>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0" name="Line 10"/>
          <p:cNvSpPr>
            <a:spLocks noChangeShapeType="1"/>
          </p:cNvSpPr>
          <p:nvPr/>
        </p:nvSpPr>
        <p:spPr bwMode="auto">
          <a:xfrm>
            <a:off x="3891600" y="31356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1" name="Line 11"/>
          <p:cNvSpPr>
            <a:spLocks noChangeShapeType="1"/>
          </p:cNvSpPr>
          <p:nvPr/>
        </p:nvSpPr>
        <p:spPr bwMode="auto">
          <a:xfrm>
            <a:off x="4424400" y="3001963"/>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2" name="Line 12"/>
          <p:cNvSpPr>
            <a:spLocks noChangeShapeType="1"/>
          </p:cNvSpPr>
          <p:nvPr/>
        </p:nvSpPr>
        <p:spPr bwMode="auto">
          <a:xfrm>
            <a:off x="4906800" y="2383200"/>
            <a:ext cx="0" cy="40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3" name="Line 13"/>
          <p:cNvSpPr>
            <a:spLocks noChangeShapeType="1"/>
          </p:cNvSpPr>
          <p:nvPr/>
        </p:nvSpPr>
        <p:spPr bwMode="auto">
          <a:xfrm>
            <a:off x="6313488" y="2071687"/>
            <a:ext cx="0" cy="135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4" name="Line 14"/>
          <p:cNvSpPr>
            <a:spLocks noChangeShapeType="1"/>
          </p:cNvSpPr>
          <p:nvPr/>
        </p:nvSpPr>
        <p:spPr bwMode="auto">
          <a:xfrm>
            <a:off x="7196400" y="144462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5" name="Line 15"/>
          <p:cNvSpPr>
            <a:spLocks noChangeShapeType="1"/>
          </p:cNvSpPr>
          <p:nvPr/>
        </p:nvSpPr>
        <p:spPr bwMode="auto">
          <a:xfrm>
            <a:off x="5853600" y="2325600"/>
            <a:ext cx="0" cy="11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6" name="Line 16"/>
          <p:cNvSpPr>
            <a:spLocks noChangeShapeType="1"/>
          </p:cNvSpPr>
          <p:nvPr/>
        </p:nvSpPr>
        <p:spPr bwMode="auto">
          <a:xfrm>
            <a:off x="5403600" y="2589212"/>
            <a:ext cx="0" cy="61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7" name="Line 17"/>
          <p:cNvSpPr>
            <a:spLocks noChangeShapeType="1"/>
          </p:cNvSpPr>
          <p:nvPr/>
        </p:nvSpPr>
        <p:spPr bwMode="auto">
          <a:xfrm>
            <a:off x="4694400" y="2974975"/>
            <a:ext cx="0" cy="76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8" name="Line 18"/>
          <p:cNvSpPr>
            <a:spLocks noChangeShapeType="1"/>
          </p:cNvSpPr>
          <p:nvPr/>
        </p:nvSpPr>
        <p:spPr bwMode="auto">
          <a:xfrm>
            <a:off x="3800475" y="3473450"/>
            <a:ext cx="0" cy="460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899" name="Line 19"/>
          <p:cNvSpPr>
            <a:spLocks noChangeShapeType="1"/>
          </p:cNvSpPr>
          <p:nvPr/>
        </p:nvSpPr>
        <p:spPr bwMode="auto">
          <a:xfrm>
            <a:off x="3693600" y="3538537"/>
            <a:ext cx="0" cy="37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0" name="Line 20"/>
          <p:cNvSpPr>
            <a:spLocks noChangeShapeType="1"/>
          </p:cNvSpPr>
          <p:nvPr/>
        </p:nvSpPr>
        <p:spPr bwMode="auto">
          <a:xfrm>
            <a:off x="2673350" y="3805237"/>
            <a:ext cx="0" cy="23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1" name="Line 21"/>
          <p:cNvSpPr>
            <a:spLocks noChangeShapeType="1"/>
          </p:cNvSpPr>
          <p:nvPr/>
        </p:nvSpPr>
        <p:spPr bwMode="auto">
          <a:xfrm>
            <a:off x="3513600" y="3630613"/>
            <a:ext cx="0" cy="18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2" name="Line 22"/>
          <p:cNvSpPr>
            <a:spLocks noChangeShapeType="1"/>
          </p:cNvSpPr>
          <p:nvPr/>
        </p:nvSpPr>
        <p:spPr bwMode="auto">
          <a:xfrm>
            <a:off x="3135600" y="3730624"/>
            <a:ext cx="0" cy="5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3" name="Line 23"/>
          <p:cNvSpPr>
            <a:spLocks noChangeShapeType="1"/>
          </p:cNvSpPr>
          <p:nvPr/>
        </p:nvSpPr>
        <p:spPr bwMode="auto">
          <a:xfrm>
            <a:off x="2644775" y="3979863"/>
            <a:ext cx="0" cy="7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4" name="Line 24"/>
          <p:cNvSpPr>
            <a:spLocks noChangeShapeType="1"/>
          </p:cNvSpPr>
          <p:nvPr/>
        </p:nvSpPr>
        <p:spPr bwMode="auto">
          <a:xfrm>
            <a:off x="2416175" y="4240213"/>
            <a:ext cx="0" cy="9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5" name="Line 25"/>
          <p:cNvSpPr>
            <a:spLocks noChangeShapeType="1"/>
          </p:cNvSpPr>
          <p:nvPr/>
        </p:nvSpPr>
        <p:spPr bwMode="auto">
          <a:xfrm>
            <a:off x="2768400" y="4044950"/>
            <a:ext cx="0" cy="34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6" name="Line 26"/>
          <p:cNvSpPr>
            <a:spLocks noChangeShapeType="1"/>
          </p:cNvSpPr>
          <p:nvPr/>
        </p:nvSpPr>
        <p:spPr bwMode="auto">
          <a:xfrm>
            <a:off x="2314575" y="4303712"/>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7" name="Line 27"/>
          <p:cNvSpPr>
            <a:spLocks noChangeShapeType="1"/>
          </p:cNvSpPr>
          <p:nvPr/>
        </p:nvSpPr>
        <p:spPr bwMode="auto">
          <a:xfrm>
            <a:off x="1903413" y="453390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8" name="Line 28"/>
          <p:cNvSpPr>
            <a:spLocks noChangeShapeType="1"/>
          </p:cNvSpPr>
          <p:nvPr/>
        </p:nvSpPr>
        <p:spPr bwMode="auto">
          <a:xfrm>
            <a:off x="2386800" y="4267199"/>
            <a:ext cx="0" cy="46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09" name="Line 29"/>
          <p:cNvSpPr>
            <a:spLocks noChangeShapeType="1"/>
          </p:cNvSpPr>
          <p:nvPr/>
        </p:nvSpPr>
        <p:spPr bwMode="auto">
          <a:xfrm>
            <a:off x="2260600" y="4330700"/>
            <a:ext cx="0" cy="38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0" name="Line 30"/>
          <p:cNvSpPr>
            <a:spLocks noChangeShapeType="1"/>
          </p:cNvSpPr>
          <p:nvPr/>
        </p:nvSpPr>
        <p:spPr bwMode="auto">
          <a:xfrm>
            <a:off x="1920875" y="4524374"/>
            <a:ext cx="0" cy="18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1" name="Line 31"/>
          <p:cNvSpPr>
            <a:spLocks noChangeShapeType="1"/>
          </p:cNvSpPr>
          <p:nvPr/>
        </p:nvSpPr>
        <p:spPr bwMode="auto">
          <a:xfrm>
            <a:off x="4568400" y="1821600"/>
            <a:ext cx="0" cy="11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2" name="Line 32"/>
          <p:cNvSpPr>
            <a:spLocks noChangeShapeType="1"/>
          </p:cNvSpPr>
          <p:nvPr/>
        </p:nvSpPr>
        <p:spPr bwMode="auto">
          <a:xfrm>
            <a:off x="3859200" y="3021013"/>
            <a:ext cx="0" cy="36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913" name="Line 33"/>
          <p:cNvSpPr>
            <a:spLocks noChangeShapeType="1"/>
          </p:cNvSpPr>
          <p:nvPr/>
        </p:nvSpPr>
        <p:spPr bwMode="auto">
          <a:xfrm>
            <a:off x="4464000" y="1638299"/>
            <a:ext cx="0" cy="139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1" name="TextBox 40"/>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42" name="TextBox 41"/>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45" name="Oval 44"/>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6" name="Oval 45"/>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7" name="TextBox 4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48" name="TextBox 4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49" name="Text Box 3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line for the subsample regression is located so as to minimize the sum of the squares of the residuals for the occupational school observations.  This is the principle underlying OLS.</a:t>
            </a:r>
          </a:p>
        </p:txBody>
      </p:sp>
      <p:sp>
        <p:nvSpPr>
          <p:cNvPr id="50" name="Rectangle 49"/>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51"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3.49 x 10</a:t>
            </a:r>
            <a:r>
              <a:rPr lang="en-US" sz="1800" b="1" baseline="30000" dirty="0"/>
              <a:t>11</a:t>
            </a:r>
            <a:endParaRPr lang="en-US" sz="1800" b="1" i="1" dirty="0"/>
          </a:p>
        </p:txBody>
      </p:sp>
    </p:spTree>
    <p:extLst>
      <p:ext uri="{BB962C8B-B14F-4D97-AF65-F5344CB8AC3E}">
        <p14:creationId xmlns:p14="http://schemas.microsoft.com/office/powerpoint/2010/main" val="5451609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50" name="Text Box 3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line for the pooled sample is located to give the best overall fit for the sample as a whole, including the regular schools.</a:t>
            </a:r>
          </a:p>
        </p:txBody>
      </p:sp>
      <p:sp>
        <p:nvSpPr>
          <p:cNvPr id="52" name="Rectangle 5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53"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Line 7"/>
          <p:cNvSpPr>
            <a:spLocks noChangeShapeType="1"/>
          </p:cNvSpPr>
          <p:nvPr/>
        </p:nvSpPr>
        <p:spPr bwMode="auto">
          <a:xfrm>
            <a:off x="4518000" y="1965600"/>
            <a:ext cx="0" cy="158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8"/>
          <p:cNvSpPr>
            <a:spLocks noChangeShapeType="1"/>
          </p:cNvSpPr>
          <p:nvPr/>
        </p:nvSpPr>
        <p:spPr bwMode="auto">
          <a:xfrm>
            <a:off x="4611600" y="1887537"/>
            <a:ext cx="0" cy="161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9"/>
          <p:cNvSpPr>
            <a:spLocks noChangeShapeType="1"/>
          </p:cNvSpPr>
          <p:nvPr/>
        </p:nvSpPr>
        <p:spPr bwMode="auto">
          <a:xfrm>
            <a:off x="4741200" y="2735262"/>
            <a:ext cx="0" cy="71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0"/>
          <p:cNvSpPr>
            <a:spLocks noChangeShapeType="1"/>
          </p:cNvSpPr>
          <p:nvPr/>
        </p:nvSpPr>
        <p:spPr bwMode="auto">
          <a:xfrm>
            <a:off x="3891600" y="3135600"/>
            <a:ext cx="0" cy="68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11"/>
          <p:cNvSpPr>
            <a:spLocks noChangeShapeType="1"/>
          </p:cNvSpPr>
          <p:nvPr/>
        </p:nvSpPr>
        <p:spPr bwMode="auto">
          <a:xfrm>
            <a:off x="4424400" y="3001963"/>
            <a:ext cx="0" cy="58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2"/>
          <p:cNvSpPr>
            <a:spLocks noChangeShapeType="1"/>
          </p:cNvSpPr>
          <p:nvPr/>
        </p:nvSpPr>
        <p:spPr bwMode="auto">
          <a:xfrm>
            <a:off x="4906800" y="2383200"/>
            <a:ext cx="0" cy="99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3"/>
          <p:cNvSpPr>
            <a:spLocks noChangeShapeType="1"/>
          </p:cNvSpPr>
          <p:nvPr/>
        </p:nvSpPr>
        <p:spPr bwMode="auto">
          <a:xfrm>
            <a:off x="6313488" y="2824162"/>
            <a:ext cx="0" cy="60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4"/>
          <p:cNvSpPr>
            <a:spLocks noChangeShapeType="1"/>
          </p:cNvSpPr>
          <p:nvPr/>
        </p:nvSpPr>
        <p:spPr bwMode="auto">
          <a:xfrm>
            <a:off x="7196400" y="1444625"/>
            <a:ext cx="0" cy="9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5"/>
          <p:cNvSpPr>
            <a:spLocks noChangeShapeType="1"/>
          </p:cNvSpPr>
          <p:nvPr/>
        </p:nvSpPr>
        <p:spPr bwMode="auto">
          <a:xfrm>
            <a:off x="5853600" y="3030450"/>
            <a:ext cx="0" cy="40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6"/>
          <p:cNvSpPr>
            <a:spLocks noChangeShapeType="1"/>
          </p:cNvSpPr>
          <p:nvPr/>
        </p:nvSpPr>
        <p:spPr bwMode="auto">
          <a:xfrm>
            <a:off x="5036400" y="2908800"/>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17"/>
          <p:cNvSpPr>
            <a:spLocks noChangeShapeType="1"/>
          </p:cNvSpPr>
          <p:nvPr/>
        </p:nvSpPr>
        <p:spPr bwMode="auto">
          <a:xfrm>
            <a:off x="4694400" y="3477600"/>
            <a:ext cx="0" cy="2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18"/>
          <p:cNvSpPr>
            <a:spLocks noChangeShapeType="1"/>
          </p:cNvSpPr>
          <p:nvPr/>
        </p:nvSpPr>
        <p:spPr bwMode="auto">
          <a:xfrm>
            <a:off x="3800475" y="36288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Line 19"/>
          <p:cNvSpPr>
            <a:spLocks noChangeShapeType="1"/>
          </p:cNvSpPr>
          <p:nvPr/>
        </p:nvSpPr>
        <p:spPr bwMode="auto">
          <a:xfrm>
            <a:off x="3274500" y="3738562"/>
            <a:ext cx="0" cy="34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0"/>
          <p:cNvSpPr>
            <a:spLocks noChangeShapeType="1"/>
          </p:cNvSpPr>
          <p:nvPr/>
        </p:nvSpPr>
        <p:spPr bwMode="auto">
          <a:xfrm>
            <a:off x="2673350" y="3805237"/>
            <a:ext cx="0" cy="54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21"/>
          <p:cNvSpPr>
            <a:spLocks noChangeShapeType="1"/>
          </p:cNvSpPr>
          <p:nvPr/>
        </p:nvSpPr>
        <p:spPr bwMode="auto">
          <a:xfrm>
            <a:off x="3513600" y="3924000"/>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22"/>
          <p:cNvSpPr>
            <a:spLocks noChangeShapeType="1"/>
          </p:cNvSpPr>
          <p:nvPr/>
        </p:nvSpPr>
        <p:spPr bwMode="auto">
          <a:xfrm>
            <a:off x="3135600" y="3730624"/>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23"/>
          <p:cNvSpPr>
            <a:spLocks noChangeShapeType="1"/>
          </p:cNvSpPr>
          <p:nvPr/>
        </p:nvSpPr>
        <p:spPr bwMode="auto">
          <a:xfrm>
            <a:off x="2644775" y="3979863"/>
            <a:ext cx="0" cy="37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Line 24"/>
          <p:cNvSpPr>
            <a:spLocks noChangeShapeType="1"/>
          </p:cNvSpPr>
          <p:nvPr/>
        </p:nvSpPr>
        <p:spPr bwMode="auto">
          <a:xfrm>
            <a:off x="2416175" y="44352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Line 25"/>
          <p:cNvSpPr>
            <a:spLocks noChangeShapeType="1"/>
          </p:cNvSpPr>
          <p:nvPr/>
        </p:nvSpPr>
        <p:spPr bwMode="auto">
          <a:xfrm>
            <a:off x="2768400" y="4356000"/>
            <a:ext cx="0" cy="3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Line 26"/>
          <p:cNvSpPr>
            <a:spLocks noChangeShapeType="1"/>
          </p:cNvSpPr>
          <p:nvPr/>
        </p:nvSpPr>
        <p:spPr bwMode="auto">
          <a:xfrm>
            <a:off x="2314575" y="44856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Line 27"/>
          <p:cNvSpPr>
            <a:spLocks noChangeShapeType="1"/>
          </p:cNvSpPr>
          <p:nvPr/>
        </p:nvSpPr>
        <p:spPr bwMode="auto">
          <a:xfrm>
            <a:off x="2255838" y="443865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28"/>
          <p:cNvSpPr>
            <a:spLocks noChangeShapeType="1"/>
          </p:cNvSpPr>
          <p:nvPr/>
        </p:nvSpPr>
        <p:spPr bwMode="auto">
          <a:xfrm>
            <a:off x="2386800" y="4532400"/>
            <a:ext cx="0" cy="19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Line 29"/>
          <p:cNvSpPr>
            <a:spLocks noChangeShapeType="1"/>
          </p:cNvSpPr>
          <p:nvPr/>
        </p:nvSpPr>
        <p:spPr bwMode="auto">
          <a:xfrm>
            <a:off x="2260600" y="45792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30"/>
          <p:cNvSpPr>
            <a:spLocks noChangeShapeType="1"/>
          </p:cNvSpPr>
          <p:nvPr/>
        </p:nvSpPr>
        <p:spPr bwMode="auto">
          <a:xfrm>
            <a:off x="2055600" y="4446000"/>
            <a:ext cx="0" cy="1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8" name="Line 31"/>
          <p:cNvSpPr>
            <a:spLocks noChangeShapeType="1"/>
          </p:cNvSpPr>
          <p:nvPr/>
        </p:nvSpPr>
        <p:spPr bwMode="auto">
          <a:xfrm>
            <a:off x="4568400" y="1821600"/>
            <a:ext cx="0" cy="170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Line 32"/>
          <p:cNvSpPr>
            <a:spLocks noChangeShapeType="1"/>
          </p:cNvSpPr>
          <p:nvPr/>
        </p:nvSpPr>
        <p:spPr bwMode="auto">
          <a:xfrm>
            <a:off x="3859200" y="3021013"/>
            <a:ext cx="0" cy="81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33"/>
          <p:cNvSpPr>
            <a:spLocks noChangeShapeType="1"/>
          </p:cNvSpPr>
          <p:nvPr/>
        </p:nvSpPr>
        <p:spPr bwMode="auto">
          <a:xfrm>
            <a:off x="4464000" y="1638299"/>
            <a:ext cx="0" cy="19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TextBox 81"/>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83" name="TextBox 82"/>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84" name="Oval 83"/>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5" name="Oval 84"/>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6" name="TextBox 8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87" name="TextBox 86"/>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88" name="Line 14"/>
          <p:cNvSpPr>
            <a:spLocks noChangeShapeType="1"/>
          </p:cNvSpPr>
          <p:nvPr/>
        </p:nvSpPr>
        <p:spPr bwMode="auto">
          <a:xfrm>
            <a:off x="7016400" y="1673225"/>
            <a:ext cx="0" cy="79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 name="Line 30"/>
          <p:cNvSpPr>
            <a:spLocks noChangeShapeType="1"/>
          </p:cNvSpPr>
          <p:nvPr/>
        </p:nvSpPr>
        <p:spPr bwMode="auto">
          <a:xfrm>
            <a:off x="2131800" y="4379325"/>
            <a:ext cx="0" cy="2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90" name="Line 27"/>
          <p:cNvSpPr>
            <a:spLocks noChangeShapeType="1"/>
          </p:cNvSpPr>
          <p:nvPr/>
        </p:nvSpPr>
        <p:spPr bwMode="auto">
          <a:xfrm>
            <a:off x="2077200" y="4532400"/>
            <a:ext cx="0" cy="68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46"/>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8" name="Text Box 34"/>
          <p:cNvSpPr txBox="1">
            <a:spLocks noChangeArrowheads="1"/>
          </p:cNvSpPr>
          <p:nvPr/>
        </p:nvSpPr>
        <p:spPr bwMode="auto">
          <a:xfrm>
            <a:off x="4895850" y="74295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5.55 </a:t>
            </a:r>
            <a:r>
              <a:rPr lang="en-US" sz="1800" b="1" dirty="0"/>
              <a:t>x 10</a:t>
            </a:r>
            <a:r>
              <a:rPr lang="en-US" sz="1800" b="1" baseline="30000" dirty="0"/>
              <a:t>11</a:t>
            </a:r>
            <a:endParaRPr lang="en-US" sz="1800" b="1" i="1" dirty="0"/>
          </a:p>
        </p:txBody>
      </p:sp>
    </p:spTree>
    <p:extLst>
      <p:ext uri="{BB962C8B-B14F-4D97-AF65-F5344CB8AC3E}">
        <p14:creationId xmlns:p14="http://schemas.microsoft.com/office/powerpoint/2010/main" val="2517179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28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3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7"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9" name="Text Box 3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Its location is therefore a compromise between the best fit for the occupational school observations and the best fit for the regular school observations.  Because it is a compromise, its fit will be inferior to that for the subsample regression.</a:t>
            </a:r>
          </a:p>
        </p:txBody>
      </p:sp>
      <p:sp>
        <p:nvSpPr>
          <p:cNvPr id="52" name="Rectangle 5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53"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Line 7"/>
          <p:cNvSpPr>
            <a:spLocks noChangeShapeType="1"/>
          </p:cNvSpPr>
          <p:nvPr/>
        </p:nvSpPr>
        <p:spPr bwMode="auto">
          <a:xfrm>
            <a:off x="4518000" y="1965600"/>
            <a:ext cx="0" cy="158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8"/>
          <p:cNvSpPr>
            <a:spLocks noChangeShapeType="1"/>
          </p:cNvSpPr>
          <p:nvPr/>
        </p:nvSpPr>
        <p:spPr bwMode="auto">
          <a:xfrm>
            <a:off x="4611600" y="1887537"/>
            <a:ext cx="0" cy="161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9"/>
          <p:cNvSpPr>
            <a:spLocks noChangeShapeType="1"/>
          </p:cNvSpPr>
          <p:nvPr/>
        </p:nvSpPr>
        <p:spPr bwMode="auto">
          <a:xfrm>
            <a:off x="4741200" y="2735262"/>
            <a:ext cx="0" cy="71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0"/>
          <p:cNvSpPr>
            <a:spLocks noChangeShapeType="1"/>
          </p:cNvSpPr>
          <p:nvPr/>
        </p:nvSpPr>
        <p:spPr bwMode="auto">
          <a:xfrm>
            <a:off x="3891600" y="3135600"/>
            <a:ext cx="0" cy="68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11"/>
          <p:cNvSpPr>
            <a:spLocks noChangeShapeType="1"/>
          </p:cNvSpPr>
          <p:nvPr/>
        </p:nvSpPr>
        <p:spPr bwMode="auto">
          <a:xfrm>
            <a:off x="4424400" y="3001963"/>
            <a:ext cx="0" cy="58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12"/>
          <p:cNvSpPr>
            <a:spLocks noChangeShapeType="1"/>
          </p:cNvSpPr>
          <p:nvPr/>
        </p:nvSpPr>
        <p:spPr bwMode="auto">
          <a:xfrm>
            <a:off x="4906800" y="2383200"/>
            <a:ext cx="0" cy="99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13"/>
          <p:cNvSpPr>
            <a:spLocks noChangeShapeType="1"/>
          </p:cNvSpPr>
          <p:nvPr/>
        </p:nvSpPr>
        <p:spPr bwMode="auto">
          <a:xfrm>
            <a:off x="6313488" y="2824162"/>
            <a:ext cx="0" cy="60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14"/>
          <p:cNvSpPr>
            <a:spLocks noChangeShapeType="1"/>
          </p:cNvSpPr>
          <p:nvPr/>
        </p:nvSpPr>
        <p:spPr bwMode="auto">
          <a:xfrm>
            <a:off x="7196400" y="1444625"/>
            <a:ext cx="0" cy="9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5"/>
          <p:cNvSpPr>
            <a:spLocks noChangeShapeType="1"/>
          </p:cNvSpPr>
          <p:nvPr/>
        </p:nvSpPr>
        <p:spPr bwMode="auto">
          <a:xfrm>
            <a:off x="5853600" y="3030450"/>
            <a:ext cx="0" cy="40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16"/>
          <p:cNvSpPr>
            <a:spLocks noChangeShapeType="1"/>
          </p:cNvSpPr>
          <p:nvPr/>
        </p:nvSpPr>
        <p:spPr bwMode="auto">
          <a:xfrm>
            <a:off x="5036400" y="2908800"/>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17"/>
          <p:cNvSpPr>
            <a:spLocks noChangeShapeType="1"/>
          </p:cNvSpPr>
          <p:nvPr/>
        </p:nvSpPr>
        <p:spPr bwMode="auto">
          <a:xfrm>
            <a:off x="4694400" y="3477600"/>
            <a:ext cx="0" cy="2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18"/>
          <p:cNvSpPr>
            <a:spLocks noChangeShapeType="1"/>
          </p:cNvSpPr>
          <p:nvPr/>
        </p:nvSpPr>
        <p:spPr bwMode="auto">
          <a:xfrm>
            <a:off x="3800475" y="36288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Line 19"/>
          <p:cNvSpPr>
            <a:spLocks noChangeShapeType="1"/>
          </p:cNvSpPr>
          <p:nvPr/>
        </p:nvSpPr>
        <p:spPr bwMode="auto">
          <a:xfrm>
            <a:off x="3274500" y="3738562"/>
            <a:ext cx="0" cy="34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0"/>
          <p:cNvSpPr>
            <a:spLocks noChangeShapeType="1"/>
          </p:cNvSpPr>
          <p:nvPr/>
        </p:nvSpPr>
        <p:spPr bwMode="auto">
          <a:xfrm>
            <a:off x="2673350" y="3805237"/>
            <a:ext cx="0" cy="54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21"/>
          <p:cNvSpPr>
            <a:spLocks noChangeShapeType="1"/>
          </p:cNvSpPr>
          <p:nvPr/>
        </p:nvSpPr>
        <p:spPr bwMode="auto">
          <a:xfrm>
            <a:off x="3513600" y="3924000"/>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9" name="Line 22"/>
          <p:cNvSpPr>
            <a:spLocks noChangeShapeType="1"/>
          </p:cNvSpPr>
          <p:nvPr/>
        </p:nvSpPr>
        <p:spPr bwMode="auto">
          <a:xfrm>
            <a:off x="3135600" y="3730624"/>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0" name="Line 23"/>
          <p:cNvSpPr>
            <a:spLocks noChangeShapeType="1"/>
          </p:cNvSpPr>
          <p:nvPr/>
        </p:nvSpPr>
        <p:spPr bwMode="auto">
          <a:xfrm>
            <a:off x="2644775" y="3979863"/>
            <a:ext cx="0" cy="37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1" name="Line 24"/>
          <p:cNvSpPr>
            <a:spLocks noChangeShapeType="1"/>
          </p:cNvSpPr>
          <p:nvPr/>
        </p:nvSpPr>
        <p:spPr bwMode="auto">
          <a:xfrm>
            <a:off x="2416175" y="44352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2" name="Line 25"/>
          <p:cNvSpPr>
            <a:spLocks noChangeShapeType="1"/>
          </p:cNvSpPr>
          <p:nvPr/>
        </p:nvSpPr>
        <p:spPr bwMode="auto">
          <a:xfrm>
            <a:off x="2768400" y="4356000"/>
            <a:ext cx="0" cy="3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3" name="Line 26"/>
          <p:cNvSpPr>
            <a:spLocks noChangeShapeType="1"/>
          </p:cNvSpPr>
          <p:nvPr/>
        </p:nvSpPr>
        <p:spPr bwMode="auto">
          <a:xfrm>
            <a:off x="2314575" y="44856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4" name="Line 27"/>
          <p:cNvSpPr>
            <a:spLocks noChangeShapeType="1"/>
          </p:cNvSpPr>
          <p:nvPr/>
        </p:nvSpPr>
        <p:spPr bwMode="auto">
          <a:xfrm>
            <a:off x="2255838" y="443865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5" name="Line 28"/>
          <p:cNvSpPr>
            <a:spLocks noChangeShapeType="1"/>
          </p:cNvSpPr>
          <p:nvPr/>
        </p:nvSpPr>
        <p:spPr bwMode="auto">
          <a:xfrm>
            <a:off x="2386800" y="4532400"/>
            <a:ext cx="0" cy="19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Line 29"/>
          <p:cNvSpPr>
            <a:spLocks noChangeShapeType="1"/>
          </p:cNvSpPr>
          <p:nvPr/>
        </p:nvSpPr>
        <p:spPr bwMode="auto">
          <a:xfrm>
            <a:off x="2260600" y="45792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Line 30"/>
          <p:cNvSpPr>
            <a:spLocks noChangeShapeType="1"/>
          </p:cNvSpPr>
          <p:nvPr/>
        </p:nvSpPr>
        <p:spPr bwMode="auto">
          <a:xfrm>
            <a:off x="2055600" y="4446000"/>
            <a:ext cx="0" cy="1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8" name="Line 31"/>
          <p:cNvSpPr>
            <a:spLocks noChangeShapeType="1"/>
          </p:cNvSpPr>
          <p:nvPr/>
        </p:nvSpPr>
        <p:spPr bwMode="auto">
          <a:xfrm>
            <a:off x="4568400" y="1821600"/>
            <a:ext cx="0" cy="170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Line 32"/>
          <p:cNvSpPr>
            <a:spLocks noChangeShapeType="1"/>
          </p:cNvSpPr>
          <p:nvPr/>
        </p:nvSpPr>
        <p:spPr bwMode="auto">
          <a:xfrm>
            <a:off x="3859200" y="3021013"/>
            <a:ext cx="0" cy="81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33"/>
          <p:cNvSpPr>
            <a:spLocks noChangeShapeType="1"/>
          </p:cNvSpPr>
          <p:nvPr/>
        </p:nvSpPr>
        <p:spPr bwMode="auto">
          <a:xfrm>
            <a:off x="4464000" y="1638299"/>
            <a:ext cx="0" cy="19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TextBox 81"/>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83" name="TextBox 82"/>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84" name="Oval 83"/>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5" name="Oval 84"/>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6" name="TextBox 8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87" name="TextBox 86"/>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88" name="Line 14"/>
          <p:cNvSpPr>
            <a:spLocks noChangeShapeType="1"/>
          </p:cNvSpPr>
          <p:nvPr/>
        </p:nvSpPr>
        <p:spPr bwMode="auto">
          <a:xfrm>
            <a:off x="7016400" y="1673225"/>
            <a:ext cx="0" cy="79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 name="Line 30"/>
          <p:cNvSpPr>
            <a:spLocks noChangeShapeType="1"/>
          </p:cNvSpPr>
          <p:nvPr/>
        </p:nvSpPr>
        <p:spPr bwMode="auto">
          <a:xfrm>
            <a:off x="2131800" y="4379325"/>
            <a:ext cx="0" cy="2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90" name="Line 27"/>
          <p:cNvSpPr>
            <a:spLocks noChangeShapeType="1"/>
          </p:cNvSpPr>
          <p:nvPr/>
        </p:nvSpPr>
        <p:spPr bwMode="auto">
          <a:xfrm>
            <a:off x="2077200" y="4532400"/>
            <a:ext cx="0" cy="68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46"/>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8" name="Text Box 34"/>
          <p:cNvSpPr txBox="1">
            <a:spLocks noChangeArrowheads="1"/>
          </p:cNvSpPr>
          <p:nvPr/>
        </p:nvSpPr>
        <p:spPr bwMode="auto">
          <a:xfrm>
            <a:off x="4895850" y="74295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5.55 </a:t>
            </a:r>
            <a:r>
              <a:rPr lang="en-US" sz="1800" b="1" dirty="0"/>
              <a:t>x 10</a:t>
            </a:r>
            <a:r>
              <a:rPr lang="en-US" sz="1800" b="1" baseline="30000" dirty="0"/>
              <a:t>11</a:t>
            </a:r>
            <a:endParaRPr lang="en-US" sz="1800" b="1" i="1" dirty="0"/>
          </a:p>
        </p:txBody>
      </p:sp>
    </p:spTree>
    <p:extLst>
      <p:ext uri="{BB962C8B-B14F-4D97-AF65-F5344CB8AC3E}">
        <p14:creationId xmlns:p14="http://schemas.microsoft.com/office/powerpoint/2010/main" val="11786232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2903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Next we turn to the regular schools.  Here are the residuals for the </a:t>
            </a:r>
            <a:r>
              <a:rPr lang="en-GB" sz="1500" b="1" dirty="0" smtClean="0"/>
              <a:t>pooled </a:t>
            </a:r>
            <a:r>
              <a:rPr lang="en-GB" sz="1500" b="1" dirty="0"/>
              <a:t>regression.</a:t>
            </a:r>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73" name="Rectangle 72"/>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74"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 name="Line 27"/>
          <p:cNvSpPr>
            <a:spLocks noChangeShapeType="1"/>
          </p:cNvSpPr>
          <p:nvPr/>
        </p:nvSpPr>
        <p:spPr bwMode="auto">
          <a:xfrm>
            <a:off x="3989388" y="3733200"/>
            <a:ext cx="0" cy="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6" name="Line 35"/>
          <p:cNvSpPr>
            <a:spLocks noChangeShapeType="1"/>
          </p:cNvSpPr>
          <p:nvPr/>
        </p:nvSpPr>
        <p:spPr bwMode="auto">
          <a:xfrm>
            <a:off x="2719388" y="3435349"/>
            <a:ext cx="0" cy="89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7" name="TextBox 76"/>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78" name="Oval 77"/>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79" name="Oval 78"/>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80" name="TextBox 79"/>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81" name="TextBox 80"/>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82" name="TextBox 81"/>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83" name="Line 27"/>
          <p:cNvSpPr>
            <a:spLocks noChangeShapeType="1"/>
          </p:cNvSpPr>
          <p:nvPr/>
        </p:nvSpPr>
        <p:spPr bwMode="auto">
          <a:xfrm>
            <a:off x="4078800" y="3686400"/>
            <a:ext cx="0" cy="5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 name="Line 27"/>
          <p:cNvSpPr>
            <a:spLocks noChangeShapeType="1"/>
          </p:cNvSpPr>
          <p:nvPr/>
        </p:nvSpPr>
        <p:spPr bwMode="auto">
          <a:xfrm>
            <a:off x="4147200" y="3758400"/>
            <a:ext cx="0" cy="64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 name="Line 27"/>
          <p:cNvSpPr>
            <a:spLocks noChangeShapeType="1"/>
          </p:cNvSpPr>
          <p:nvPr/>
        </p:nvSpPr>
        <p:spPr bwMode="auto">
          <a:xfrm>
            <a:off x="3214650" y="4104000"/>
            <a:ext cx="0" cy="10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 name="Line 27"/>
          <p:cNvSpPr>
            <a:spLocks noChangeShapeType="1"/>
          </p:cNvSpPr>
          <p:nvPr/>
        </p:nvSpPr>
        <p:spPr bwMode="auto">
          <a:xfrm>
            <a:off x="2901600" y="4132800"/>
            <a:ext cx="0" cy="11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27"/>
          <p:cNvSpPr>
            <a:spLocks noChangeShapeType="1"/>
          </p:cNvSpPr>
          <p:nvPr/>
        </p:nvSpPr>
        <p:spPr bwMode="auto">
          <a:xfrm>
            <a:off x="2563200" y="4442400"/>
            <a:ext cx="0" cy="39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8" name="Line 27"/>
          <p:cNvSpPr>
            <a:spLocks noChangeShapeType="1"/>
          </p:cNvSpPr>
          <p:nvPr/>
        </p:nvSpPr>
        <p:spPr bwMode="auto">
          <a:xfrm>
            <a:off x="3644550" y="3978000"/>
            <a:ext cx="0" cy="31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 name="Line 27"/>
          <p:cNvSpPr>
            <a:spLocks noChangeShapeType="1"/>
          </p:cNvSpPr>
          <p:nvPr/>
        </p:nvSpPr>
        <p:spPr bwMode="auto">
          <a:xfrm>
            <a:off x="4844700" y="3459375"/>
            <a:ext cx="0" cy="30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0" name="Line 27"/>
          <p:cNvSpPr>
            <a:spLocks noChangeShapeType="1"/>
          </p:cNvSpPr>
          <p:nvPr/>
        </p:nvSpPr>
        <p:spPr bwMode="auto">
          <a:xfrm>
            <a:off x="4042800" y="3801600"/>
            <a:ext cx="0" cy="67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 name="Line 27"/>
          <p:cNvSpPr>
            <a:spLocks noChangeShapeType="1"/>
          </p:cNvSpPr>
          <p:nvPr/>
        </p:nvSpPr>
        <p:spPr bwMode="auto">
          <a:xfrm>
            <a:off x="4271400" y="3708000"/>
            <a:ext cx="0" cy="698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 name="Line 27"/>
          <p:cNvSpPr>
            <a:spLocks noChangeShapeType="1"/>
          </p:cNvSpPr>
          <p:nvPr/>
        </p:nvSpPr>
        <p:spPr bwMode="auto">
          <a:xfrm>
            <a:off x="2747400" y="4370400"/>
            <a:ext cx="0" cy="33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 name="Line 27"/>
          <p:cNvSpPr>
            <a:spLocks noChangeShapeType="1"/>
          </p:cNvSpPr>
          <p:nvPr/>
        </p:nvSpPr>
        <p:spPr bwMode="auto">
          <a:xfrm>
            <a:off x="2973600" y="4269600"/>
            <a:ext cx="0" cy="34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 name="Line 27"/>
          <p:cNvSpPr>
            <a:spLocks noChangeShapeType="1"/>
          </p:cNvSpPr>
          <p:nvPr/>
        </p:nvSpPr>
        <p:spPr bwMode="auto">
          <a:xfrm>
            <a:off x="3466800" y="4060800"/>
            <a:ext cx="0" cy="43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 name="Line 27"/>
          <p:cNvSpPr>
            <a:spLocks noChangeShapeType="1"/>
          </p:cNvSpPr>
          <p:nvPr/>
        </p:nvSpPr>
        <p:spPr bwMode="auto">
          <a:xfrm>
            <a:off x="3323925" y="4122000"/>
            <a:ext cx="0" cy="39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6" name="Line 27"/>
          <p:cNvSpPr>
            <a:spLocks noChangeShapeType="1"/>
          </p:cNvSpPr>
          <p:nvPr/>
        </p:nvSpPr>
        <p:spPr bwMode="auto">
          <a:xfrm>
            <a:off x="3103200" y="4212000"/>
            <a:ext cx="0" cy="36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 name="Line 27"/>
          <p:cNvSpPr>
            <a:spLocks noChangeShapeType="1"/>
          </p:cNvSpPr>
          <p:nvPr/>
        </p:nvSpPr>
        <p:spPr bwMode="auto">
          <a:xfrm>
            <a:off x="4131900" y="3772800"/>
            <a:ext cx="0" cy="61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 name="Line 27"/>
          <p:cNvSpPr>
            <a:spLocks noChangeShapeType="1"/>
          </p:cNvSpPr>
          <p:nvPr/>
        </p:nvSpPr>
        <p:spPr bwMode="auto">
          <a:xfrm>
            <a:off x="4350975" y="3672000"/>
            <a:ext cx="0" cy="66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 name="Line 27"/>
          <p:cNvSpPr>
            <a:spLocks noChangeShapeType="1"/>
          </p:cNvSpPr>
          <p:nvPr/>
        </p:nvSpPr>
        <p:spPr bwMode="auto">
          <a:xfrm>
            <a:off x="4331925" y="3682800"/>
            <a:ext cx="0" cy="59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 name="Line 27"/>
          <p:cNvSpPr>
            <a:spLocks noChangeShapeType="1"/>
          </p:cNvSpPr>
          <p:nvPr/>
        </p:nvSpPr>
        <p:spPr bwMode="auto">
          <a:xfrm>
            <a:off x="3708000" y="3949200"/>
            <a:ext cx="0" cy="44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 name="Line 27"/>
          <p:cNvSpPr>
            <a:spLocks noChangeShapeType="1"/>
          </p:cNvSpPr>
          <p:nvPr/>
        </p:nvSpPr>
        <p:spPr bwMode="auto">
          <a:xfrm>
            <a:off x="3593700" y="3999600"/>
            <a:ext cx="0" cy="41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 name="Line 27"/>
          <p:cNvSpPr>
            <a:spLocks noChangeShapeType="1"/>
          </p:cNvSpPr>
          <p:nvPr/>
        </p:nvSpPr>
        <p:spPr bwMode="auto">
          <a:xfrm>
            <a:off x="3970800" y="3834000"/>
            <a:ext cx="0" cy="52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 name="Line 27"/>
          <p:cNvSpPr>
            <a:spLocks noChangeShapeType="1"/>
          </p:cNvSpPr>
          <p:nvPr/>
        </p:nvSpPr>
        <p:spPr bwMode="auto">
          <a:xfrm>
            <a:off x="2761125" y="4356000"/>
            <a:ext cx="0" cy="2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 name="Line 27"/>
          <p:cNvSpPr>
            <a:spLocks noChangeShapeType="1"/>
          </p:cNvSpPr>
          <p:nvPr/>
        </p:nvSpPr>
        <p:spPr bwMode="auto">
          <a:xfrm>
            <a:off x="2916000" y="4291200"/>
            <a:ext cx="0" cy="21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5" name="Line 27"/>
          <p:cNvSpPr>
            <a:spLocks noChangeShapeType="1"/>
          </p:cNvSpPr>
          <p:nvPr/>
        </p:nvSpPr>
        <p:spPr bwMode="auto">
          <a:xfrm>
            <a:off x="2646825" y="4406400"/>
            <a:ext cx="0" cy="13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6" name="Line 27"/>
          <p:cNvSpPr>
            <a:spLocks noChangeShapeType="1"/>
          </p:cNvSpPr>
          <p:nvPr/>
        </p:nvSpPr>
        <p:spPr bwMode="auto">
          <a:xfrm>
            <a:off x="3170700" y="4183200"/>
            <a:ext cx="0" cy="280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7" name="Line 27"/>
          <p:cNvSpPr>
            <a:spLocks noChangeShapeType="1"/>
          </p:cNvSpPr>
          <p:nvPr/>
        </p:nvSpPr>
        <p:spPr bwMode="auto">
          <a:xfrm>
            <a:off x="3902400" y="3862800"/>
            <a:ext cx="0" cy="45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8" name="Line 8"/>
          <p:cNvSpPr>
            <a:spLocks noChangeShapeType="1"/>
          </p:cNvSpPr>
          <p:nvPr/>
        </p:nvSpPr>
        <p:spPr bwMode="auto">
          <a:xfrm>
            <a:off x="7509600" y="2300400"/>
            <a:ext cx="0" cy="188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9" name="Line 9"/>
          <p:cNvSpPr>
            <a:spLocks noChangeShapeType="1"/>
          </p:cNvSpPr>
          <p:nvPr/>
        </p:nvSpPr>
        <p:spPr bwMode="auto">
          <a:xfrm>
            <a:off x="6609600" y="2695574"/>
            <a:ext cx="0" cy="244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 name="Line 27"/>
          <p:cNvSpPr>
            <a:spLocks noChangeShapeType="1"/>
          </p:cNvSpPr>
          <p:nvPr/>
        </p:nvSpPr>
        <p:spPr bwMode="auto">
          <a:xfrm>
            <a:off x="4964400" y="3411750"/>
            <a:ext cx="0" cy="55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1" name="Line 27"/>
          <p:cNvSpPr>
            <a:spLocks noChangeShapeType="1"/>
          </p:cNvSpPr>
          <p:nvPr/>
        </p:nvSpPr>
        <p:spPr bwMode="auto">
          <a:xfrm>
            <a:off x="5115600" y="3345075"/>
            <a:ext cx="0" cy="59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 name="Line 27"/>
          <p:cNvSpPr>
            <a:spLocks noChangeShapeType="1"/>
          </p:cNvSpPr>
          <p:nvPr/>
        </p:nvSpPr>
        <p:spPr bwMode="auto">
          <a:xfrm>
            <a:off x="3114000" y="42084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 name="Line 27"/>
          <p:cNvSpPr>
            <a:spLocks noChangeShapeType="1"/>
          </p:cNvSpPr>
          <p:nvPr/>
        </p:nvSpPr>
        <p:spPr bwMode="auto">
          <a:xfrm>
            <a:off x="2446338" y="4495200"/>
            <a:ext cx="0" cy="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Rectangle 49"/>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14"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3.36 </a:t>
            </a:r>
            <a:r>
              <a:rPr lang="en-US" sz="1800" b="1" dirty="0"/>
              <a:t>x 10</a:t>
            </a:r>
            <a:r>
              <a:rPr lang="en-US" sz="1800" b="1" baseline="30000" dirty="0"/>
              <a:t>11</a:t>
            </a:r>
            <a:endParaRPr lang="en-US" sz="1800" b="1"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9"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29032" name="Line 8"/>
          <p:cNvSpPr>
            <a:spLocks noChangeShapeType="1"/>
          </p:cNvSpPr>
          <p:nvPr/>
        </p:nvSpPr>
        <p:spPr bwMode="auto">
          <a:xfrm>
            <a:off x="7509600" y="3589200"/>
            <a:ext cx="0" cy="59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33" name="Line 9"/>
          <p:cNvSpPr>
            <a:spLocks noChangeShapeType="1"/>
          </p:cNvSpPr>
          <p:nvPr/>
        </p:nvSpPr>
        <p:spPr bwMode="auto">
          <a:xfrm>
            <a:off x="6613200" y="3057524"/>
            <a:ext cx="0" cy="64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51" name="Line 27"/>
          <p:cNvSpPr>
            <a:spLocks noChangeShapeType="1"/>
          </p:cNvSpPr>
          <p:nvPr/>
        </p:nvSpPr>
        <p:spPr bwMode="auto">
          <a:xfrm>
            <a:off x="3989388" y="3733200"/>
            <a:ext cx="0" cy="486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59" name="Line 35"/>
          <p:cNvSpPr>
            <a:spLocks noChangeShapeType="1"/>
          </p:cNvSpPr>
          <p:nvPr/>
        </p:nvSpPr>
        <p:spPr bwMode="auto">
          <a:xfrm>
            <a:off x="2719388" y="3435349"/>
            <a:ext cx="0" cy="10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0" name="TextBox 39"/>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41" name="Oval 40"/>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2" name="Oval 41"/>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3" name="TextBox 42"/>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44" name="TextBox 43"/>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45" name="TextBox 4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46" name="Line 27"/>
          <p:cNvSpPr>
            <a:spLocks noChangeShapeType="1"/>
          </p:cNvSpPr>
          <p:nvPr/>
        </p:nvSpPr>
        <p:spPr bwMode="auto">
          <a:xfrm>
            <a:off x="4078800" y="3686400"/>
            <a:ext cx="0" cy="52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Line 27"/>
          <p:cNvSpPr>
            <a:spLocks noChangeShapeType="1"/>
          </p:cNvSpPr>
          <p:nvPr/>
        </p:nvSpPr>
        <p:spPr bwMode="auto">
          <a:xfrm>
            <a:off x="4147200" y="3935775"/>
            <a:ext cx="0" cy="25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27"/>
          <p:cNvSpPr>
            <a:spLocks noChangeShapeType="1"/>
          </p:cNvSpPr>
          <p:nvPr/>
        </p:nvSpPr>
        <p:spPr bwMode="auto">
          <a:xfrm>
            <a:off x="3351600" y="4088175"/>
            <a:ext cx="0" cy="25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27"/>
          <p:cNvSpPr>
            <a:spLocks noChangeShapeType="1"/>
          </p:cNvSpPr>
          <p:nvPr/>
        </p:nvSpPr>
        <p:spPr bwMode="auto">
          <a:xfrm>
            <a:off x="3214650" y="4104000"/>
            <a:ext cx="0" cy="26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27"/>
          <p:cNvSpPr>
            <a:spLocks noChangeShapeType="1"/>
          </p:cNvSpPr>
          <p:nvPr/>
        </p:nvSpPr>
        <p:spPr bwMode="auto">
          <a:xfrm>
            <a:off x="2901600" y="4132800"/>
            <a:ext cx="0" cy="30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27"/>
          <p:cNvSpPr>
            <a:spLocks noChangeShapeType="1"/>
          </p:cNvSpPr>
          <p:nvPr/>
        </p:nvSpPr>
        <p:spPr bwMode="auto">
          <a:xfrm>
            <a:off x="2563200" y="4550400"/>
            <a:ext cx="0" cy="28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27"/>
          <p:cNvSpPr>
            <a:spLocks noChangeShapeType="1"/>
          </p:cNvSpPr>
          <p:nvPr/>
        </p:nvSpPr>
        <p:spPr bwMode="auto">
          <a:xfrm>
            <a:off x="4016025" y="3920400"/>
            <a:ext cx="0" cy="29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27"/>
          <p:cNvSpPr>
            <a:spLocks noChangeShapeType="1"/>
          </p:cNvSpPr>
          <p:nvPr/>
        </p:nvSpPr>
        <p:spPr bwMode="auto">
          <a:xfrm>
            <a:off x="4844700" y="3888000"/>
            <a:ext cx="0" cy="1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27"/>
          <p:cNvSpPr>
            <a:spLocks noChangeShapeType="1"/>
          </p:cNvSpPr>
          <p:nvPr/>
        </p:nvSpPr>
        <p:spPr bwMode="auto">
          <a:xfrm>
            <a:off x="4042800" y="4258800"/>
            <a:ext cx="0" cy="21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27"/>
          <p:cNvSpPr>
            <a:spLocks noChangeShapeType="1"/>
          </p:cNvSpPr>
          <p:nvPr/>
        </p:nvSpPr>
        <p:spPr bwMode="auto">
          <a:xfrm>
            <a:off x="4271400" y="4212000"/>
            <a:ext cx="0" cy="19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7"/>
          <p:cNvSpPr>
            <a:spLocks noChangeShapeType="1"/>
          </p:cNvSpPr>
          <p:nvPr/>
        </p:nvSpPr>
        <p:spPr bwMode="auto">
          <a:xfrm>
            <a:off x="2747400" y="4516800"/>
            <a:ext cx="0" cy="18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7"/>
          <p:cNvSpPr>
            <a:spLocks noChangeShapeType="1"/>
          </p:cNvSpPr>
          <p:nvPr/>
        </p:nvSpPr>
        <p:spPr bwMode="auto">
          <a:xfrm>
            <a:off x="2973600" y="4464000"/>
            <a:ext cx="0" cy="15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7"/>
          <p:cNvSpPr>
            <a:spLocks noChangeShapeType="1"/>
          </p:cNvSpPr>
          <p:nvPr/>
        </p:nvSpPr>
        <p:spPr bwMode="auto">
          <a:xfrm>
            <a:off x="3466800" y="4368750"/>
            <a:ext cx="0" cy="1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27"/>
          <p:cNvSpPr>
            <a:spLocks noChangeShapeType="1"/>
          </p:cNvSpPr>
          <p:nvPr/>
        </p:nvSpPr>
        <p:spPr bwMode="auto">
          <a:xfrm>
            <a:off x="3323925" y="4397325"/>
            <a:ext cx="0" cy="11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27"/>
          <p:cNvSpPr>
            <a:spLocks noChangeShapeType="1"/>
          </p:cNvSpPr>
          <p:nvPr/>
        </p:nvSpPr>
        <p:spPr bwMode="auto">
          <a:xfrm>
            <a:off x="3103200" y="4444950"/>
            <a:ext cx="0" cy="1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27"/>
          <p:cNvSpPr>
            <a:spLocks noChangeShapeType="1"/>
          </p:cNvSpPr>
          <p:nvPr/>
        </p:nvSpPr>
        <p:spPr bwMode="auto">
          <a:xfrm>
            <a:off x="4131900" y="4244925"/>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7"/>
          <p:cNvSpPr>
            <a:spLocks noChangeShapeType="1"/>
          </p:cNvSpPr>
          <p:nvPr/>
        </p:nvSpPr>
        <p:spPr bwMode="auto">
          <a:xfrm>
            <a:off x="4350975" y="41973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27"/>
          <p:cNvSpPr>
            <a:spLocks noChangeShapeType="1"/>
          </p:cNvSpPr>
          <p:nvPr/>
        </p:nvSpPr>
        <p:spPr bwMode="auto">
          <a:xfrm>
            <a:off x="4331925" y="4197300"/>
            <a:ext cx="0" cy="8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27"/>
          <p:cNvSpPr>
            <a:spLocks noChangeShapeType="1"/>
          </p:cNvSpPr>
          <p:nvPr/>
        </p:nvSpPr>
        <p:spPr bwMode="auto">
          <a:xfrm>
            <a:off x="3708000" y="432112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7"/>
          <p:cNvSpPr>
            <a:spLocks noChangeShapeType="1"/>
          </p:cNvSpPr>
          <p:nvPr/>
        </p:nvSpPr>
        <p:spPr bwMode="auto">
          <a:xfrm>
            <a:off x="3593700" y="434017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Line 27"/>
          <p:cNvSpPr>
            <a:spLocks noChangeShapeType="1"/>
          </p:cNvSpPr>
          <p:nvPr/>
        </p:nvSpPr>
        <p:spPr bwMode="auto">
          <a:xfrm>
            <a:off x="3970800" y="4273500"/>
            <a:ext cx="0" cy="9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7"/>
          <p:cNvSpPr>
            <a:spLocks noChangeShapeType="1"/>
          </p:cNvSpPr>
          <p:nvPr/>
        </p:nvSpPr>
        <p:spPr bwMode="auto">
          <a:xfrm>
            <a:off x="2761125" y="4507200"/>
            <a:ext cx="0" cy="11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27"/>
          <p:cNvSpPr>
            <a:spLocks noChangeShapeType="1"/>
          </p:cNvSpPr>
          <p:nvPr/>
        </p:nvSpPr>
        <p:spPr bwMode="auto">
          <a:xfrm>
            <a:off x="2916000" y="44784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69" name="Line 27"/>
          <p:cNvSpPr>
            <a:spLocks noChangeShapeType="1"/>
          </p:cNvSpPr>
          <p:nvPr/>
        </p:nvSpPr>
        <p:spPr bwMode="auto">
          <a:xfrm>
            <a:off x="2646825" y="4528800"/>
            <a:ext cx="0" cy="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0" name="Line 27"/>
          <p:cNvSpPr>
            <a:spLocks noChangeShapeType="1"/>
          </p:cNvSpPr>
          <p:nvPr/>
        </p:nvSpPr>
        <p:spPr bwMode="auto">
          <a:xfrm>
            <a:off x="3170700" y="4428000"/>
            <a:ext cx="0" cy="36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1" name="Line 27"/>
          <p:cNvSpPr>
            <a:spLocks noChangeShapeType="1"/>
          </p:cNvSpPr>
          <p:nvPr/>
        </p:nvSpPr>
        <p:spPr bwMode="auto">
          <a:xfrm>
            <a:off x="3902400" y="42876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2"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And now those for the same observations in </a:t>
            </a:r>
            <a:r>
              <a:rPr lang="en-GB" sz="1500" b="1" dirty="0" smtClean="0"/>
              <a:t>the regression using only that subsample of observations..</a:t>
            </a:r>
            <a:endParaRPr lang="en-GB" sz="1500" b="1" dirty="0"/>
          </a:p>
        </p:txBody>
      </p:sp>
      <p:sp>
        <p:nvSpPr>
          <p:cNvPr id="74" name="Rectangle 73"/>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73"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1.22 </a:t>
            </a:r>
            <a:r>
              <a:rPr lang="en-US" sz="1800" b="1" dirty="0"/>
              <a:t>x 10</a:t>
            </a:r>
            <a:r>
              <a:rPr lang="en-US" sz="1800" b="1" baseline="30000" dirty="0"/>
              <a:t>11</a:t>
            </a:r>
            <a:endParaRPr lang="en-US" sz="1800" b="1" i="1" dirty="0"/>
          </a:p>
        </p:txBody>
      </p:sp>
    </p:spTree>
    <p:extLst>
      <p:ext uri="{BB962C8B-B14F-4D97-AF65-F5344CB8AC3E}">
        <p14:creationId xmlns:p14="http://schemas.microsoft.com/office/powerpoint/2010/main" val="6660877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6"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8" name="TextBox 17"/>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511"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215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2151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Sometimes in regression analysis there are two types of observation in the sample data.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39" name="Picture 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19</a:t>
            </a:r>
            <a:endParaRPr lang="en-US" sz="1000" dirty="0">
              <a:solidFill>
                <a:srgbClr val="3366FF"/>
              </a:solidFill>
            </a:endParaRPr>
          </a:p>
        </p:txBody>
      </p:sp>
      <p:sp>
        <p:nvSpPr>
          <p:cNvPr id="129032" name="Line 8"/>
          <p:cNvSpPr>
            <a:spLocks noChangeShapeType="1"/>
          </p:cNvSpPr>
          <p:nvPr/>
        </p:nvSpPr>
        <p:spPr bwMode="auto">
          <a:xfrm>
            <a:off x="7509600" y="3589200"/>
            <a:ext cx="0" cy="59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33" name="Line 9"/>
          <p:cNvSpPr>
            <a:spLocks noChangeShapeType="1"/>
          </p:cNvSpPr>
          <p:nvPr/>
        </p:nvSpPr>
        <p:spPr bwMode="auto">
          <a:xfrm>
            <a:off x="6613200" y="3057524"/>
            <a:ext cx="0" cy="64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51" name="Line 27"/>
          <p:cNvSpPr>
            <a:spLocks noChangeShapeType="1"/>
          </p:cNvSpPr>
          <p:nvPr/>
        </p:nvSpPr>
        <p:spPr bwMode="auto">
          <a:xfrm>
            <a:off x="3989388" y="3733200"/>
            <a:ext cx="0" cy="486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059" name="Line 35"/>
          <p:cNvSpPr>
            <a:spLocks noChangeShapeType="1"/>
          </p:cNvSpPr>
          <p:nvPr/>
        </p:nvSpPr>
        <p:spPr bwMode="auto">
          <a:xfrm>
            <a:off x="2719388" y="3435349"/>
            <a:ext cx="0" cy="10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0" name="TextBox 39"/>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41" name="Oval 40"/>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2" name="Oval 41"/>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3" name="TextBox 42"/>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44" name="TextBox 43"/>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45" name="TextBox 44"/>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46" name="Line 27"/>
          <p:cNvSpPr>
            <a:spLocks noChangeShapeType="1"/>
          </p:cNvSpPr>
          <p:nvPr/>
        </p:nvSpPr>
        <p:spPr bwMode="auto">
          <a:xfrm>
            <a:off x="4078800" y="3686400"/>
            <a:ext cx="0" cy="52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Line 27"/>
          <p:cNvSpPr>
            <a:spLocks noChangeShapeType="1"/>
          </p:cNvSpPr>
          <p:nvPr/>
        </p:nvSpPr>
        <p:spPr bwMode="auto">
          <a:xfrm>
            <a:off x="4147200" y="3935775"/>
            <a:ext cx="0" cy="25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Line 27"/>
          <p:cNvSpPr>
            <a:spLocks noChangeShapeType="1"/>
          </p:cNvSpPr>
          <p:nvPr/>
        </p:nvSpPr>
        <p:spPr bwMode="auto">
          <a:xfrm>
            <a:off x="3351600" y="4088175"/>
            <a:ext cx="0" cy="25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27"/>
          <p:cNvSpPr>
            <a:spLocks noChangeShapeType="1"/>
          </p:cNvSpPr>
          <p:nvPr/>
        </p:nvSpPr>
        <p:spPr bwMode="auto">
          <a:xfrm>
            <a:off x="3214650" y="4104000"/>
            <a:ext cx="0" cy="26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27"/>
          <p:cNvSpPr>
            <a:spLocks noChangeShapeType="1"/>
          </p:cNvSpPr>
          <p:nvPr/>
        </p:nvSpPr>
        <p:spPr bwMode="auto">
          <a:xfrm>
            <a:off x="2901600" y="4132800"/>
            <a:ext cx="0" cy="30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27"/>
          <p:cNvSpPr>
            <a:spLocks noChangeShapeType="1"/>
          </p:cNvSpPr>
          <p:nvPr/>
        </p:nvSpPr>
        <p:spPr bwMode="auto">
          <a:xfrm>
            <a:off x="2563200" y="4550400"/>
            <a:ext cx="0" cy="28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Line 27"/>
          <p:cNvSpPr>
            <a:spLocks noChangeShapeType="1"/>
          </p:cNvSpPr>
          <p:nvPr/>
        </p:nvSpPr>
        <p:spPr bwMode="auto">
          <a:xfrm>
            <a:off x="4016025" y="3920400"/>
            <a:ext cx="0" cy="29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Line 27"/>
          <p:cNvSpPr>
            <a:spLocks noChangeShapeType="1"/>
          </p:cNvSpPr>
          <p:nvPr/>
        </p:nvSpPr>
        <p:spPr bwMode="auto">
          <a:xfrm>
            <a:off x="4844700" y="3888000"/>
            <a:ext cx="0" cy="1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4" name="Line 27"/>
          <p:cNvSpPr>
            <a:spLocks noChangeShapeType="1"/>
          </p:cNvSpPr>
          <p:nvPr/>
        </p:nvSpPr>
        <p:spPr bwMode="auto">
          <a:xfrm>
            <a:off x="4042800" y="4258800"/>
            <a:ext cx="0" cy="21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27"/>
          <p:cNvSpPr>
            <a:spLocks noChangeShapeType="1"/>
          </p:cNvSpPr>
          <p:nvPr/>
        </p:nvSpPr>
        <p:spPr bwMode="auto">
          <a:xfrm>
            <a:off x="4271400" y="4212000"/>
            <a:ext cx="0" cy="19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Line 27"/>
          <p:cNvSpPr>
            <a:spLocks noChangeShapeType="1"/>
          </p:cNvSpPr>
          <p:nvPr/>
        </p:nvSpPr>
        <p:spPr bwMode="auto">
          <a:xfrm>
            <a:off x="2747400" y="4516800"/>
            <a:ext cx="0" cy="18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27"/>
          <p:cNvSpPr>
            <a:spLocks noChangeShapeType="1"/>
          </p:cNvSpPr>
          <p:nvPr/>
        </p:nvSpPr>
        <p:spPr bwMode="auto">
          <a:xfrm>
            <a:off x="2973600" y="4464000"/>
            <a:ext cx="0" cy="15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Line 27"/>
          <p:cNvSpPr>
            <a:spLocks noChangeShapeType="1"/>
          </p:cNvSpPr>
          <p:nvPr/>
        </p:nvSpPr>
        <p:spPr bwMode="auto">
          <a:xfrm>
            <a:off x="3466800" y="4368750"/>
            <a:ext cx="0" cy="1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9" name="Line 27"/>
          <p:cNvSpPr>
            <a:spLocks noChangeShapeType="1"/>
          </p:cNvSpPr>
          <p:nvPr/>
        </p:nvSpPr>
        <p:spPr bwMode="auto">
          <a:xfrm>
            <a:off x="3323925" y="4397325"/>
            <a:ext cx="0" cy="11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Line 27"/>
          <p:cNvSpPr>
            <a:spLocks noChangeShapeType="1"/>
          </p:cNvSpPr>
          <p:nvPr/>
        </p:nvSpPr>
        <p:spPr bwMode="auto">
          <a:xfrm>
            <a:off x="3103200" y="4444950"/>
            <a:ext cx="0" cy="1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1" name="Line 27"/>
          <p:cNvSpPr>
            <a:spLocks noChangeShapeType="1"/>
          </p:cNvSpPr>
          <p:nvPr/>
        </p:nvSpPr>
        <p:spPr bwMode="auto">
          <a:xfrm>
            <a:off x="4131900" y="4244925"/>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27"/>
          <p:cNvSpPr>
            <a:spLocks noChangeShapeType="1"/>
          </p:cNvSpPr>
          <p:nvPr/>
        </p:nvSpPr>
        <p:spPr bwMode="auto">
          <a:xfrm>
            <a:off x="4350975" y="41973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3" name="Line 27"/>
          <p:cNvSpPr>
            <a:spLocks noChangeShapeType="1"/>
          </p:cNvSpPr>
          <p:nvPr/>
        </p:nvSpPr>
        <p:spPr bwMode="auto">
          <a:xfrm>
            <a:off x="4331925" y="4197300"/>
            <a:ext cx="0" cy="8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4" name="Line 27"/>
          <p:cNvSpPr>
            <a:spLocks noChangeShapeType="1"/>
          </p:cNvSpPr>
          <p:nvPr/>
        </p:nvSpPr>
        <p:spPr bwMode="auto">
          <a:xfrm>
            <a:off x="3708000" y="432112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5" name="Line 27"/>
          <p:cNvSpPr>
            <a:spLocks noChangeShapeType="1"/>
          </p:cNvSpPr>
          <p:nvPr/>
        </p:nvSpPr>
        <p:spPr bwMode="auto">
          <a:xfrm>
            <a:off x="3593700" y="4340175"/>
            <a:ext cx="0" cy="7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6" name="Line 27"/>
          <p:cNvSpPr>
            <a:spLocks noChangeShapeType="1"/>
          </p:cNvSpPr>
          <p:nvPr/>
        </p:nvSpPr>
        <p:spPr bwMode="auto">
          <a:xfrm>
            <a:off x="3970800" y="4273500"/>
            <a:ext cx="0" cy="9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27"/>
          <p:cNvSpPr>
            <a:spLocks noChangeShapeType="1"/>
          </p:cNvSpPr>
          <p:nvPr/>
        </p:nvSpPr>
        <p:spPr bwMode="auto">
          <a:xfrm>
            <a:off x="2761125" y="4507200"/>
            <a:ext cx="0" cy="111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Line 27"/>
          <p:cNvSpPr>
            <a:spLocks noChangeShapeType="1"/>
          </p:cNvSpPr>
          <p:nvPr/>
        </p:nvSpPr>
        <p:spPr bwMode="auto">
          <a:xfrm>
            <a:off x="2916000" y="44784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69" name="Line 27"/>
          <p:cNvSpPr>
            <a:spLocks noChangeShapeType="1"/>
          </p:cNvSpPr>
          <p:nvPr/>
        </p:nvSpPr>
        <p:spPr bwMode="auto">
          <a:xfrm>
            <a:off x="2646825" y="4528800"/>
            <a:ext cx="0" cy="1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0" name="Line 27"/>
          <p:cNvSpPr>
            <a:spLocks noChangeShapeType="1"/>
          </p:cNvSpPr>
          <p:nvPr/>
        </p:nvSpPr>
        <p:spPr bwMode="auto">
          <a:xfrm>
            <a:off x="3170700" y="4428000"/>
            <a:ext cx="0" cy="36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1" name="Line 27"/>
          <p:cNvSpPr>
            <a:spLocks noChangeShapeType="1"/>
          </p:cNvSpPr>
          <p:nvPr/>
        </p:nvSpPr>
        <p:spPr bwMode="auto">
          <a:xfrm>
            <a:off x="3902400" y="42876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73" name="Text Box 15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Again</a:t>
            </a:r>
            <a:r>
              <a:rPr lang="en-GB" sz="1500" b="1" dirty="0"/>
              <a:t>, </a:t>
            </a:r>
            <a:r>
              <a:rPr lang="en-GB" sz="1500" b="1" i="1" dirty="0"/>
              <a:t>RSS</a:t>
            </a:r>
            <a:r>
              <a:rPr lang="en-GB" sz="1500" b="1" dirty="0"/>
              <a:t> must be </a:t>
            </a:r>
            <a:r>
              <a:rPr lang="en-GB" sz="1500" b="1" dirty="0" smtClean="0"/>
              <a:t>lower </a:t>
            </a:r>
            <a:r>
              <a:rPr lang="en-GB" sz="1500" b="1" dirty="0"/>
              <a:t>for the </a:t>
            </a:r>
            <a:r>
              <a:rPr lang="en-GB" sz="1500" b="1" dirty="0" smtClean="0"/>
              <a:t>subsample regression than for the pooled </a:t>
            </a:r>
            <a:r>
              <a:rPr lang="en-GB" sz="1500" b="1" dirty="0"/>
              <a:t>sample regression.</a:t>
            </a:r>
          </a:p>
        </p:txBody>
      </p:sp>
      <p:sp>
        <p:nvSpPr>
          <p:cNvPr id="72" name="Rectangle 71"/>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75"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1.22 </a:t>
            </a:r>
            <a:r>
              <a:rPr lang="en-US" sz="1800" b="1" dirty="0"/>
              <a:t>x 10</a:t>
            </a:r>
            <a:r>
              <a:rPr lang="en-US" sz="1800" b="1" baseline="30000" dirty="0"/>
              <a:t>11</a:t>
            </a:r>
            <a:endParaRPr lang="en-US" sz="1800" b="1" i="1" dirty="0"/>
          </a:p>
        </p:txBody>
      </p:sp>
    </p:spTree>
    <p:extLst>
      <p:ext uri="{BB962C8B-B14F-4D97-AF65-F5344CB8AC3E}">
        <p14:creationId xmlns:p14="http://schemas.microsoft.com/office/powerpoint/2010/main" val="34718168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012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90127" name="Text Box 1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table summarizes the </a:t>
            </a:r>
            <a:r>
              <a:rPr lang="en-GB" sz="1500" b="1" i="1"/>
              <a:t>RSS</a:t>
            </a:r>
            <a:r>
              <a:rPr lang="en-GB" sz="1500" b="1"/>
              <a:t> data for the two types of school in the separate and pooled regressions.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13" name="Rectangle 5"/>
          <p:cNvSpPr>
            <a:spLocks noChangeArrowheads="1"/>
          </p:cNvSpPr>
          <p:nvPr/>
        </p:nvSpPr>
        <p:spPr bwMode="auto">
          <a:xfrm>
            <a:off x="805350" y="843649"/>
            <a:ext cx="7531200" cy="32616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4" name="Rectangle 13"/>
          <p:cNvSpPr/>
          <p:nvPr/>
        </p:nvSpPr>
        <p:spPr>
          <a:xfrm>
            <a:off x="847950" y="885600"/>
            <a:ext cx="7444800" cy="72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p:nvSpPr>
        <p:spPr>
          <a:xfrm>
            <a:off x="847950" y="1605600"/>
            <a:ext cx="7444800" cy="5400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Line 6"/>
          <p:cNvSpPr>
            <a:spLocks noChangeShapeType="1"/>
          </p:cNvSpPr>
          <p:nvPr/>
        </p:nvSpPr>
        <p:spPr bwMode="auto">
          <a:xfrm>
            <a:off x="828000" y="160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7" name="Line 6"/>
          <p:cNvSpPr>
            <a:spLocks noChangeShapeType="1"/>
          </p:cNvSpPr>
          <p:nvPr/>
        </p:nvSpPr>
        <p:spPr bwMode="auto">
          <a:xfrm>
            <a:off x="828000" y="214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8"/>
          <p:cNvSpPr txBox="1">
            <a:spLocks noChangeArrowheads="1"/>
          </p:cNvSpPr>
          <p:nvPr/>
        </p:nvSpPr>
        <p:spPr bwMode="auto">
          <a:xfrm>
            <a:off x="301625" y="747713"/>
            <a:ext cx="8532813" cy="3138487"/>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14400" algn="l"/>
                <a:tab pos="3314700" algn="ctr"/>
                <a:tab pos="4914900" algn="ctr"/>
                <a:tab pos="6743700" algn="ctr"/>
              </a:tabLst>
              <a:defRPr sz="2400">
                <a:solidFill>
                  <a:schemeClr val="tx1"/>
                </a:solidFill>
                <a:latin typeface="Times New Roman" pitchFamily="18" charset="0"/>
              </a:defRPr>
            </a:lvl1pPr>
            <a:lvl2pPr>
              <a:tabLst>
                <a:tab pos="914400" algn="l"/>
                <a:tab pos="3314700" algn="ctr"/>
                <a:tab pos="4914900" algn="ctr"/>
                <a:tab pos="6743700" algn="ctr"/>
              </a:tabLst>
              <a:defRPr sz="2400">
                <a:solidFill>
                  <a:schemeClr val="tx1"/>
                </a:solidFill>
                <a:latin typeface="Times New Roman" pitchFamily="18" charset="0"/>
              </a:defRPr>
            </a:lvl2pPr>
            <a:lvl3pPr>
              <a:tabLst>
                <a:tab pos="914400" algn="l"/>
                <a:tab pos="3314700" algn="ctr"/>
                <a:tab pos="4914900" algn="ctr"/>
                <a:tab pos="6743700" algn="ctr"/>
              </a:tabLst>
              <a:defRPr sz="2400">
                <a:solidFill>
                  <a:schemeClr val="tx1"/>
                </a:solidFill>
                <a:latin typeface="Times New Roman" pitchFamily="18" charset="0"/>
              </a:defRPr>
            </a:lvl3pPr>
            <a:lvl4pPr>
              <a:tabLst>
                <a:tab pos="914400" algn="l"/>
                <a:tab pos="3314700" algn="ctr"/>
                <a:tab pos="4914900" algn="ctr"/>
                <a:tab pos="6743700" algn="ctr"/>
              </a:tabLst>
              <a:defRPr sz="2400">
                <a:solidFill>
                  <a:schemeClr val="tx1"/>
                </a:solidFill>
                <a:latin typeface="Times New Roman" pitchFamily="18" charset="0"/>
              </a:defRPr>
            </a:lvl4pPr>
            <a:lvl5pPr>
              <a:tabLst>
                <a:tab pos="914400" algn="l"/>
                <a:tab pos="3314700" algn="ctr"/>
                <a:tab pos="4914900" algn="ctr"/>
                <a:tab pos="6743700" algn="ctr"/>
              </a:tabLst>
              <a:defRPr sz="2400">
                <a:solidFill>
                  <a:schemeClr val="tx1"/>
                </a:solidFill>
                <a:latin typeface="Times New Roman" pitchFamily="18" charset="0"/>
              </a:defRPr>
            </a:lvl5pPr>
            <a:lvl6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6pPr>
            <a:lvl7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7pPr>
            <a:lvl8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8pPr>
            <a:lvl9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9pPr>
          </a:lstStyle>
          <a:p>
            <a:pPr>
              <a:spcBef>
                <a:spcPct val="20000"/>
              </a:spcBef>
            </a:pPr>
            <a:endParaRPr lang="en-US" sz="1200" i="1" dirty="0">
              <a:solidFill>
                <a:srgbClr val="000000"/>
              </a:solidFill>
              <a:latin typeface="Arial" charset="0"/>
            </a:endParaRPr>
          </a:p>
          <a:p>
            <a:pPr algn="ctr">
              <a:spcBef>
                <a:spcPct val="50000"/>
              </a:spcBef>
            </a:pPr>
            <a:r>
              <a:rPr lang="en-US" sz="2000" b="1" dirty="0" smtClean="0">
                <a:solidFill>
                  <a:srgbClr val="000000"/>
                </a:solidFill>
                <a:latin typeface="Arial" charset="0"/>
              </a:rPr>
              <a:t>Residual sum of squares </a:t>
            </a:r>
            <a:r>
              <a:rPr lang="en-US" sz="2000" b="1" dirty="0">
                <a:solidFill>
                  <a:srgbClr val="000000"/>
                </a:solidFill>
                <a:latin typeface="Arial" charset="0"/>
              </a:rPr>
              <a:t>(x10</a:t>
            </a:r>
            <a:r>
              <a:rPr lang="en-US" sz="2000" b="1" baseline="30000" dirty="0">
                <a:solidFill>
                  <a:srgbClr val="000000"/>
                </a:solidFill>
                <a:latin typeface="Arial" charset="0"/>
              </a:rPr>
              <a:t>11</a:t>
            </a:r>
            <a:r>
              <a:rPr lang="en-US" sz="2000" b="1" dirty="0">
                <a:solidFill>
                  <a:srgbClr val="000000"/>
                </a:solidFill>
                <a:latin typeface="Arial" charset="0"/>
              </a:rPr>
              <a:t>)</a:t>
            </a:r>
          </a:p>
          <a:p>
            <a:pPr>
              <a:spcBef>
                <a:spcPts val="2400"/>
              </a:spcBef>
              <a:tabLst>
                <a:tab pos="914400" algn="l"/>
                <a:tab pos="3314700" algn="ctr"/>
                <a:tab pos="5200650" algn="ctr"/>
                <a:tab pos="7000875" algn="ctr"/>
              </a:tabLst>
            </a:pPr>
            <a:r>
              <a:rPr lang="en-US" sz="1800" b="1" i="1" dirty="0">
                <a:solidFill>
                  <a:srgbClr val="000000"/>
                </a:solidFill>
                <a:latin typeface="Arial" charset="0"/>
              </a:rPr>
              <a:t>	</a:t>
            </a:r>
            <a:r>
              <a:rPr lang="en-US" sz="1800" b="1" dirty="0">
                <a:solidFill>
                  <a:srgbClr val="000000"/>
                </a:solidFill>
                <a:latin typeface="Arial" charset="0"/>
              </a:rPr>
              <a:t>Regression	Occupational	Regular	Total</a:t>
            </a:r>
          </a:p>
          <a:p>
            <a:pPr>
              <a:spcBef>
                <a:spcPts val="600"/>
              </a:spcBef>
            </a:pPr>
            <a:r>
              <a:rPr lang="en-US" sz="1800" b="1" dirty="0">
                <a:solidFill>
                  <a:srgbClr val="000000"/>
                </a:solidFill>
                <a:latin typeface="Arial" charset="0"/>
              </a:rPr>
              <a:t>			</a:t>
            </a:r>
          </a:p>
          <a:p>
            <a:pPr>
              <a:spcBef>
                <a:spcPts val="1200"/>
              </a:spcBef>
              <a:tabLst>
                <a:tab pos="914400" algn="l"/>
                <a:tab pos="3943350" algn="r"/>
                <a:tab pos="5743575" algn="r"/>
                <a:tab pos="7448550" algn="r"/>
              </a:tabLst>
            </a:pPr>
            <a:r>
              <a:rPr lang="en-US" sz="1800" b="1" dirty="0">
                <a:solidFill>
                  <a:srgbClr val="000000"/>
                </a:solidFill>
                <a:latin typeface="Arial" charset="0"/>
              </a:rPr>
              <a:t>	Separate	</a:t>
            </a:r>
            <a:r>
              <a:rPr lang="en-US" sz="1800" b="1" i="1" dirty="0" smtClean="0">
                <a:solidFill>
                  <a:srgbClr val="000000"/>
                </a:solidFill>
                <a:latin typeface="Arial" charset="0"/>
              </a:rPr>
              <a:t>RSS</a:t>
            </a:r>
            <a:r>
              <a:rPr lang="en-US" sz="1800" b="1" baseline="-25000" dirty="0" smtClean="0">
                <a:solidFill>
                  <a:srgbClr val="000000"/>
                </a:solidFill>
                <a:latin typeface="Arial" charset="0"/>
              </a:rPr>
              <a:t>1</a:t>
            </a:r>
            <a:r>
              <a:rPr lang="en-US" sz="1800" b="1" dirty="0" smtClean="0">
                <a:solidFill>
                  <a:srgbClr val="000000"/>
                </a:solidFill>
                <a:latin typeface="Arial" charset="0"/>
              </a:rPr>
              <a:t> = 3.49	</a:t>
            </a:r>
            <a:r>
              <a:rPr lang="en-US" sz="1800" b="1" i="1" dirty="0" smtClean="0">
                <a:solidFill>
                  <a:srgbClr val="000000"/>
                </a:solidFill>
                <a:latin typeface="Arial" charset="0"/>
              </a:rPr>
              <a:t>RSS</a:t>
            </a:r>
            <a:r>
              <a:rPr lang="en-US" sz="1800" b="1" baseline="-25000" dirty="0" smtClean="0">
                <a:solidFill>
                  <a:srgbClr val="000000"/>
                </a:solidFill>
                <a:latin typeface="Arial" charset="0"/>
              </a:rPr>
              <a:t>2</a:t>
            </a:r>
            <a:r>
              <a:rPr lang="en-US" sz="1800" b="1" dirty="0" smtClean="0">
                <a:solidFill>
                  <a:srgbClr val="000000"/>
                </a:solidFill>
                <a:latin typeface="Arial" charset="0"/>
              </a:rPr>
              <a:t> = 1.22</a:t>
            </a:r>
            <a:r>
              <a:rPr lang="en-US" sz="1800" b="1" dirty="0">
                <a:solidFill>
                  <a:srgbClr val="000000"/>
                </a:solidFill>
                <a:latin typeface="Arial" charset="0"/>
              </a:rPr>
              <a:t>	4.71</a:t>
            </a:r>
          </a:p>
          <a:p>
            <a:pPr>
              <a:spcBef>
                <a:spcPct val="75000"/>
              </a:spcBef>
              <a:tabLst>
                <a:tab pos="914400" algn="l"/>
                <a:tab pos="3943350" algn="r"/>
                <a:tab pos="5743575" algn="r"/>
                <a:tab pos="7448550" algn="r"/>
              </a:tabLst>
            </a:pPr>
            <a:r>
              <a:rPr lang="en-US" sz="1800" b="1" dirty="0">
                <a:solidFill>
                  <a:srgbClr val="000000"/>
                </a:solidFill>
                <a:latin typeface="Arial" charset="0"/>
              </a:rPr>
              <a:t>				</a:t>
            </a:r>
          </a:p>
          <a:p>
            <a:pPr>
              <a:spcBef>
                <a:spcPct val="25000"/>
              </a:spcBef>
              <a:tabLst>
                <a:tab pos="914400" algn="l"/>
                <a:tab pos="3943350" algn="r"/>
                <a:tab pos="5743575" algn="r"/>
                <a:tab pos="7448550" algn="r"/>
              </a:tabLst>
            </a:pPr>
            <a:r>
              <a:rPr lang="en-US" sz="1800" b="1" dirty="0">
                <a:solidFill>
                  <a:srgbClr val="000000"/>
                </a:solidFill>
                <a:latin typeface="Arial" charset="0"/>
              </a:rPr>
              <a:t>	Pooled	5.55	3.36	</a:t>
            </a:r>
            <a:r>
              <a:rPr lang="en-US" sz="1800" b="1" i="1" dirty="0" smtClean="0">
                <a:solidFill>
                  <a:srgbClr val="000000"/>
                </a:solidFill>
                <a:latin typeface="Arial" charset="0"/>
              </a:rPr>
              <a:t>RSS</a:t>
            </a:r>
            <a:r>
              <a:rPr lang="en-US" sz="1800" b="1" i="1" baseline="-25000" dirty="0" smtClean="0">
                <a:solidFill>
                  <a:srgbClr val="000000"/>
                </a:solidFill>
                <a:latin typeface="Arial" charset="0"/>
              </a:rPr>
              <a:t>P</a:t>
            </a:r>
            <a:r>
              <a:rPr lang="en-US" sz="1800" b="1" dirty="0" smtClean="0">
                <a:solidFill>
                  <a:srgbClr val="000000"/>
                </a:solidFill>
                <a:latin typeface="Arial" charset="0"/>
              </a:rPr>
              <a:t> = 8.91</a:t>
            </a:r>
            <a:endParaRPr lang="en-US" sz="1800" b="1"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805350" y="843649"/>
            <a:ext cx="7531200" cy="32616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7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392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residual sums of squares for the separate regressions for the occupational and regular schools will be denoted </a:t>
            </a:r>
            <a:r>
              <a:rPr lang="en-GB" sz="1500" b="1" i="1"/>
              <a:t>RSS</a:t>
            </a:r>
            <a:r>
              <a:rPr lang="en-GB" sz="1500" b="1" baseline="-25000"/>
              <a:t>1</a:t>
            </a:r>
            <a:r>
              <a:rPr lang="en-GB" sz="1500" b="1"/>
              <a:t> and </a:t>
            </a:r>
            <a:r>
              <a:rPr lang="en-GB" sz="1500" b="1" i="1"/>
              <a:t>RSS</a:t>
            </a:r>
            <a:r>
              <a:rPr lang="en-GB" sz="1500" b="1" baseline="-25000"/>
              <a:t>2</a:t>
            </a:r>
            <a:r>
              <a:rPr lang="en-GB" sz="1500" b="1"/>
              <a:t>, respectively.</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17" name="Rectangle 16"/>
          <p:cNvSpPr/>
          <p:nvPr/>
        </p:nvSpPr>
        <p:spPr>
          <a:xfrm>
            <a:off x="847950" y="885600"/>
            <a:ext cx="7444800" cy="72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847950" y="1605600"/>
            <a:ext cx="7444800" cy="5400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60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Line 6"/>
          <p:cNvSpPr>
            <a:spLocks noChangeShapeType="1"/>
          </p:cNvSpPr>
          <p:nvPr/>
        </p:nvSpPr>
        <p:spPr bwMode="auto">
          <a:xfrm>
            <a:off x="828000" y="214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Rectangle 12"/>
          <p:cNvSpPr>
            <a:spLocks noChangeArrowheads="1"/>
          </p:cNvSpPr>
          <p:nvPr/>
        </p:nvSpPr>
        <p:spPr bwMode="auto">
          <a:xfrm>
            <a:off x="566737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2"/>
          <p:cNvSpPr>
            <a:spLocks noChangeArrowheads="1"/>
          </p:cNvSpPr>
          <p:nvPr/>
        </p:nvSpPr>
        <p:spPr bwMode="auto">
          <a:xfrm>
            <a:off x="383857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8"/>
          <p:cNvSpPr txBox="1">
            <a:spLocks noChangeArrowheads="1"/>
          </p:cNvSpPr>
          <p:nvPr/>
        </p:nvSpPr>
        <p:spPr bwMode="auto">
          <a:xfrm>
            <a:off x="301625" y="747713"/>
            <a:ext cx="8532813" cy="3138487"/>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14400" algn="l"/>
                <a:tab pos="3314700" algn="ctr"/>
                <a:tab pos="4914900" algn="ctr"/>
                <a:tab pos="6743700" algn="ctr"/>
              </a:tabLst>
              <a:defRPr sz="2400">
                <a:solidFill>
                  <a:schemeClr val="tx1"/>
                </a:solidFill>
                <a:latin typeface="Times New Roman" pitchFamily="18" charset="0"/>
              </a:defRPr>
            </a:lvl1pPr>
            <a:lvl2pPr>
              <a:tabLst>
                <a:tab pos="914400" algn="l"/>
                <a:tab pos="3314700" algn="ctr"/>
                <a:tab pos="4914900" algn="ctr"/>
                <a:tab pos="6743700" algn="ctr"/>
              </a:tabLst>
              <a:defRPr sz="2400">
                <a:solidFill>
                  <a:schemeClr val="tx1"/>
                </a:solidFill>
                <a:latin typeface="Times New Roman" pitchFamily="18" charset="0"/>
              </a:defRPr>
            </a:lvl2pPr>
            <a:lvl3pPr>
              <a:tabLst>
                <a:tab pos="914400" algn="l"/>
                <a:tab pos="3314700" algn="ctr"/>
                <a:tab pos="4914900" algn="ctr"/>
                <a:tab pos="6743700" algn="ctr"/>
              </a:tabLst>
              <a:defRPr sz="2400">
                <a:solidFill>
                  <a:schemeClr val="tx1"/>
                </a:solidFill>
                <a:latin typeface="Times New Roman" pitchFamily="18" charset="0"/>
              </a:defRPr>
            </a:lvl3pPr>
            <a:lvl4pPr>
              <a:tabLst>
                <a:tab pos="914400" algn="l"/>
                <a:tab pos="3314700" algn="ctr"/>
                <a:tab pos="4914900" algn="ctr"/>
                <a:tab pos="6743700" algn="ctr"/>
              </a:tabLst>
              <a:defRPr sz="2400">
                <a:solidFill>
                  <a:schemeClr val="tx1"/>
                </a:solidFill>
                <a:latin typeface="Times New Roman" pitchFamily="18" charset="0"/>
              </a:defRPr>
            </a:lvl4pPr>
            <a:lvl5pPr>
              <a:tabLst>
                <a:tab pos="914400" algn="l"/>
                <a:tab pos="3314700" algn="ctr"/>
                <a:tab pos="4914900" algn="ctr"/>
                <a:tab pos="6743700" algn="ctr"/>
              </a:tabLst>
              <a:defRPr sz="2400">
                <a:solidFill>
                  <a:schemeClr val="tx1"/>
                </a:solidFill>
                <a:latin typeface="Times New Roman" pitchFamily="18" charset="0"/>
              </a:defRPr>
            </a:lvl5pPr>
            <a:lvl6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6pPr>
            <a:lvl7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7pPr>
            <a:lvl8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8pPr>
            <a:lvl9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9pPr>
          </a:lstStyle>
          <a:p>
            <a:pPr>
              <a:spcBef>
                <a:spcPct val="20000"/>
              </a:spcBef>
            </a:pPr>
            <a:endParaRPr lang="en-US" sz="1200" i="1" dirty="0">
              <a:solidFill>
                <a:srgbClr val="000000"/>
              </a:solidFill>
              <a:latin typeface="Arial" charset="0"/>
            </a:endParaRPr>
          </a:p>
          <a:p>
            <a:pPr algn="ctr">
              <a:spcBef>
                <a:spcPct val="50000"/>
              </a:spcBef>
            </a:pPr>
            <a:r>
              <a:rPr lang="en-US" sz="2000" b="1" dirty="0" smtClean="0">
                <a:solidFill>
                  <a:srgbClr val="000000"/>
                </a:solidFill>
                <a:latin typeface="Arial" charset="0"/>
              </a:rPr>
              <a:t>Residual sum of squares </a:t>
            </a:r>
            <a:r>
              <a:rPr lang="en-US" sz="2000" b="1" dirty="0">
                <a:solidFill>
                  <a:srgbClr val="000000"/>
                </a:solidFill>
                <a:latin typeface="Arial" charset="0"/>
              </a:rPr>
              <a:t>(x10</a:t>
            </a:r>
            <a:r>
              <a:rPr lang="en-US" sz="2000" b="1" baseline="30000" dirty="0">
                <a:solidFill>
                  <a:srgbClr val="000000"/>
                </a:solidFill>
                <a:latin typeface="Arial" charset="0"/>
              </a:rPr>
              <a:t>11</a:t>
            </a:r>
            <a:r>
              <a:rPr lang="en-US" sz="2000" b="1" dirty="0">
                <a:solidFill>
                  <a:srgbClr val="000000"/>
                </a:solidFill>
                <a:latin typeface="Arial" charset="0"/>
              </a:rPr>
              <a:t>)</a:t>
            </a:r>
          </a:p>
          <a:p>
            <a:pPr>
              <a:spcBef>
                <a:spcPts val="2400"/>
              </a:spcBef>
              <a:tabLst>
                <a:tab pos="914400" algn="l"/>
                <a:tab pos="3314700" algn="ctr"/>
                <a:tab pos="5200650" algn="ctr"/>
                <a:tab pos="7000875" algn="ctr"/>
              </a:tabLst>
            </a:pPr>
            <a:r>
              <a:rPr lang="en-US" sz="1800" b="1" i="1" dirty="0">
                <a:solidFill>
                  <a:srgbClr val="000000"/>
                </a:solidFill>
                <a:latin typeface="Arial" charset="0"/>
              </a:rPr>
              <a:t>	</a:t>
            </a:r>
            <a:r>
              <a:rPr lang="en-US" sz="1800" b="1" dirty="0">
                <a:solidFill>
                  <a:srgbClr val="000000"/>
                </a:solidFill>
                <a:latin typeface="Arial" charset="0"/>
              </a:rPr>
              <a:t>Regression	Occupational	Regular	Total</a:t>
            </a:r>
          </a:p>
          <a:p>
            <a:pPr>
              <a:spcBef>
                <a:spcPts val="600"/>
              </a:spcBef>
            </a:pPr>
            <a:r>
              <a:rPr lang="en-US" sz="1800" b="1" dirty="0">
                <a:solidFill>
                  <a:srgbClr val="000000"/>
                </a:solidFill>
                <a:latin typeface="Arial" charset="0"/>
              </a:rPr>
              <a:t>			</a:t>
            </a:r>
          </a:p>
          <a:p>
            <a:pPr>
              <a:spcBef>
                <a:spcPts val="1200"/>
              </a:spcBef>
              <a:tabLst>
                <a:tab pos="914400" algn="l"/>
                <a:tab pos="3943350" algn="r"/>
                <a:tab pos="5743575" algn="r"/>
                <a:tab pos="7448550" algn="r"/>
              </a:tabLst>
            </a:pPr>
            <a:r>
              <a:rPr lang="en-US" sz="1800" b="1" dirty="0">
                <a:solidFill>
                  <a:srgbClr val="000000"/>
                </a:solidFill>
                <a:latin typeface="Arial" charset="0"/>
              </a:rPr>
              <a:t>	Separate	</a:t>
            </a:r>
            <a:r>
              <a:rPr lang="en-US" sz="1800" b="1" i="1" dirty="0" smtClean="0">
                <a:solidFill>
                  <a:srgbClr val="000000"/>
                </a:solidFill>
                <a:latin typeface="Arial" charset="0"/>
              </a:rPr>
              <a:t>RSS</a:t>
            </a:r>
            <a:r>
              <a:rPr lang="en-US" sz="1800" b="1" baseline="-25000" dirty="0" smtClean="0">
                <a:solidFill>
                  <a:srgbClr val="000000"/>
                </a:solidFill>
                <a:latin typeface="Arial" charset="0"/>
              </a:rPr>
              <a:t>1</a:t>
            </a:r>
            <a:r>
              <a:rPr lang="en-US" sz="1800" b="1" dirty="0" smtClean="0">
                <a:solidFill>
                  <a:srgbClr val="000000"/>
                </a:solidFill>
                <a:latin typeface="Arial" charset="0"/>
              </a:rPr>
              <a:t> = 3.49	</a:t>
            </a:r>
            <a:r>
              <a:rPr lang="en-US" sz="1800" b="1" i="1" dirty="0" smtClean="0">
                <a:solidFill>
                  <a:srgbClr val="000000"/>
                </a:solidFill>
                <a:latin typeface="Arial" charset="0"/>
              </a:rPr>
              <a:t>RSS</a:t>
            </a:r>
            <a:r>
              <a:rPr lang="en-US" sz="1800" b="1" baseline="-25000" dirty="0" smtClean="0">
                <a:solidFill>
                  <a:srgbClr val="000000"/>
                </a:solidFill>
                <a:latin typeface="Arial" charset="0"/>
              </a:rPr>
              <a:t>2</a:t>
            </a:r>
            <a:r>
              <a:rPr lang="en-US" sz="1800" b="1" dirty="0" smtClean="0">
                <a:solidFill>
                  <a:srgbClr val="000000"/>
                </a:solidFill>
                <a:latin typeface="Arial" charset="0"/>
              </a:rPr>
              <a:t> = 1.22</a:t>
            </a:r>
            <a:r>
              <a:rPr lang="en-US" sz="1800" b="1" dirty="0">
                <a:solidFill>
                  <a:srgbClr val="000000"/>
                </a:solidFill>
                <a:latin typeface="Arial" charset="0"/>
              </a:rPr>
              <a:t>	4.71</a:t>
            </a:r>
          </a:p>
          <a:p>
            <a:pPr>
              <a:spcBef>
                <a:spcPct val="75000"/>
              </a:spcBef>
              <a:tabLst>
                <a:tab pos="914400" algn="l"/>
                <a:tab pos="3943350" algn="r"/>
                <a:tab pos="5743575" algn="r"/>
                <a:tab pos="7448550" algn="r"/>
              </a:tabLst>
            </a:pPr>
            <a:r>
              <a:rPr lang="en-US" sz="1800" b="1" dirty="0">
                <a:solidFill>
                  <a:srgbClr val="000000"/>
                </a:solidFill>
                <a:latin typeface="Arial" charset="0"/>
              </a:rPr>
              <a:t>				</a:t>
            </a:r>
          </a:p>
          <a:p>
            <a:pPr>
              <a:spcBef>
                <a:spcPct val="25000"/>
              </a:spcBef>
              <a:tabLst>
                <a:tab pos="914400" algn="l"/>
                <a:tab pos="3943350" algn="r"/>
                <a:tab pos="5743575" algn="r"/>
                <a:tab pos="7448550" algn="r"/>
              </a:tabLst>
            </a:pPr>
            <a:r>
              <a:rPr lang="en-US" sz="1800" b="1" dirty="0">
                <a:solidFill>
                  <a:srgbClr val="000000"/>
                </a:solidFill>
                <a:latin typeface="Arial" charset="0"/>
              </a:rPr>
              <a:t>	Pooled	5.55	3.36	</a:t>
            </a:r>
            <a:r>
              <a:rPr lang="en-US" sz="1800" b="1" i="1" dirty="0" smtClean="0">
                <a:solidFill>
                  <a:srgbClr val="000000"/>
                </a:solidFill>
                <a:latin typeface="Arial" charset="0"/>
              </a:rPr>
              <a:t>RSS</a:t>
            </a:r>
            <a:r>
              <a:rPr lang="en-US" sz="1800" b="1" i="1" baseline="-25000" dirty="0" smtClean="0">
                <a:solidFill>
                  <a:srgbClr val="000000"/>
                </a:solidFill>
                <a:latin typeface="Arial" charset="0"/>
              </a:rPr>
              <a:t>P</a:t>
            </a:r>
            <a:r>
              <a:rPr lang="en-US" sz="1800" b="1" dirty="0" smtClean="0">
                <a:solidFill>
                  <a:srgbClr val="000000"/>
                </a:solidFill>
                <a:latin typeface="Arial" charset="0"/>
              </a:rPr>
              <a:t> = 8.91</a:t>
            </a:r>
            <a:endParaRPr lang="en-US" sz="1800" b="1"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805350" y="843649"/>
            <a:ext cx="7531200" cy="32616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8247"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38248"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Adding them together, we get the total residual sum of squares when separate regressions are run for the two subsamples.</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15" name="Rectangle 14"/>
          <p:cNvSpPr/>
          <p:nvPr/>
        </p:nvSpPr>
        <p:spPr>
          <a:xfrm>
            <a:off x="847950" y="885600"/>
            <a:ext cx="7444800" cy="72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847950" y="1605600"/>
            <a:ext cx="7444800" cy="5400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6"/>
          <p:cNvSpPr>
            <a:spLocks noChangeShapeType="1"/>
          </p:cNvSpPr>
          <p:nvPr/>
        </p:nvSpPr>
        <p:spPr bwMode="auto">
          <a:xfrm>
            <a:off x="828000" y="160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Line 6"/>
          <p:cNvSpPr>
            <a:spLocks noChangeShapeType="1"/>
          </p:cNvSpPr>
          <p:nvPr/>
        </p:nvSpPr>
        <p:spPr bwMode="auto">
          <a:xfrm>
            <a:off x="828000" y="214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Rectangle 12"/>
          <p:cNvSpPr>
            <a:spLocks noChangeArrowheads="1"/>
          </p:cNvSpPr>
          <p:nvPr/>
        </p:nvSpPr>
        <p:spPr bwMode="auto">
          <a:xfrm>
            <a:off x="566737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2"/>
          <p:cNvSpPr>
            <a:spLocks noChangeArrowheads="1"/>
          </p:cNvSpPr>
          <p:nvPr/>
        </p:nvSpPr>
        <p:spPr bwMode="auto">
          <a:xfrm>
            <a:off x="383857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2"/>
          <p:cNvSpPr>
            <a:spLocks noChangeArrowheads="1"/>
          </p:cNvSpPr>
          <p:nvPr/>
        </p:nvSpPr>
        <p:spPr bwMode="auto">
          <a:xfrm>
            <a:off x="732472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8"/>
          <p:cNvSpPr txBox="1">
            <a:spLocks noChangeArrowheads="1"/>
          </p:cNvSpPr>
          <p:nvPr/>
        </p:nvSpPr>
        <p:spPr bwMode="auto">
          <a:xfrm>
            <a:off x="301625" y="747713"/>
            <a:ext cx="8532813" cy="3138487"/>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14400" algn="l"/>
                <a:tab pos="3314700" algn="ctr"/>
                <a:tab pos="4914900" algn="ctr"/>
                <a:tab pos="6743700" algn="ctr"/>
              </a:tabLst>
              <a:defRPr sz="2400">
                <a:solidFill>
                  <a:schemeClr val="tx1"/>
                </a:solidFill>
                <a:latin typeface="Times New Roman" pitchFamily="18" charset="0"/>
              </a:defRPr>
            </a:lvl1pPr>
            <a:lvl2pPr>
              <a:tabLst>
                <a:tab pos="914400" algn="l"/>
                <a:tab pos="3314700" algn="ctr"/>
                <a:tab pos="4914900" algn="ctr"/>
                <a:tab pos="6743700" algn="ctr"/>
              </a:tabLst>
              <a:defRPr sz="2400">
                <a:solidFill>
                  <a:schemeClr val="tx1"/>
                </a:solidFill>
                <a:latin typeface="Times New Roman" pitchFamily="18" charset="0"/>
              </a:defRPr>
            </a:lvl2pPr>
            <a:lvl3pPr>
              <a:tabLst>
                <a:tab pos="914400" algn="l"/>
                <a:tab pos="3314700" algn="ctr"/>
                <a:tab pos="4914900" algn="ctr"/>
                <a:tab pos="6743700" algn="ctr"/>
              </a:tabLst>
              <a:defRPr sz="2400">
                <a:solidFill>
                  <a:schemeClr val="tx1"/>
                </a:solidFill>
                <a:latin typeface="Times New Roman" pitchFamily="18" charset="0"/>
              </a:defRPr>
            </a:lvl3pPr>
            <a:lvl4pPr>
              <a:tabLst>
                <a:tab pos="914400" algn="l"/>
                <a:tab pos="3314700" algn="ctr"/>
                <a:tab pos="4914900" algn="ctr"/>
                <a:tab pos="6743700" algn="ctr"/>
              </a:tabLst>
              <a:defRPr sz="2400">
                <a:solidFill>
                  <a:schemeClr val="tx1"/>
                </a:solidFill>
                <a:latin typeface="Times New Roman" pitchFamily="18" charset="0"/>
              </a:defRPr>
            </a:lvl4pPr>
            <a:lvl5pPr>
              <a:tabLst>
                <a:tab pos="914400" algn="l"/>
                <a:tab pos="3314700" algn="ctr"/>
                <a:tab pos="4914900" algn="ctr"/>
                <a:tab pos="6743700" algn="ctr"/>
              </a:tabLst>
              <a:defRPr sz="2400">
                <a:solidFill>
                  <a:schemeClr val="tx1"/>
                </a:solidFill>
                <a:latin typeface="Times New Roman" pitchFamily="18" charset="0"/>
              </a:defRPr>
            </a:lvl5pPr>
            <a:lvl6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6pPr>
            <a:lvl7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7pPr>
            <a:lvl8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8pPr>
            <a:lvl9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9pPr>
          </a:lstStyle>
          <a:p>
            <a:pPr>
              <a:spcBef>
                <a:spcPct val="20000"/>
              </a:spcBef>
            </a:pPr>
            <a:endParaRPr lang="en-US" sz="1200" i="1" dirty="0">
              <a:solidFill>
                <a:srgbClr val="000000"/>
              </a:solidFill>
              <a:latin typeface="Arial" charset="0"/>
            </a:endParaRPr>
          </a:p>
          <a:p>
            <a:pPr algn="ctr">
              <a:spcBef>
                <a:spcPct val="50000"/>
              </a:spcBef>
            </a:pPr>
            <a:r>
              <a:rPr lang="en-US" sz="2000" b="1" dirty="0" smtClean="0">
                <a:solidFill>
                  <a:srgbClr val="000000"/>
                </a:solidFill>
                <a:latin typeface="Arial" charset="0"/>
              </a:rPr>
              <a:t>Residual sum of squares </a:t>
            </a:r>
            <a:r>
              <a:rPr lang="en-US" sz="2000" b="1" dirty="0">
                <a:solidFill>
                  <a:srgbClr val="000000"/>
                </a:solidFill>
                <a:latin typeface="Arial" charset="0"/>
              </a:rPr>
              <a:t>(x10</a:t>
            </a:r>
            <a:r>
              <a:rPr lang="en-US" sz="2000" b="1" baseline="30000" dirty="0">
                <a:solidFill>
                  <a:srgbClr val="000000"/>
                </a:solidFill>
                <a:latin typeface="Arial" charset="0"/>
              </a:rPr>
              <a:t>11</a:t>
            </a:r>
            <a:r>
              <a:rPr lang="en-US" sz="2000" b="1" dirty="0">
                <a:solidFill>
                  <a:srgbClr val="000000"/>
                </a:solidFill>
                <a:latin typeface="Arial" charset="0"/>
              </a:rPr>
              <a:t>)</a:t>
            </a:r>
          </a:p>
          <a:p>
            <a:pPr>
              <a:spcBef>
                <a:spcPts val="2400"/>
              </a:spcBef>
              <a:tabLst>
                <a:tab pos="914400" algn="l"/>
                <a:tab pos="3314700" algn="ctr"/>
                <a:tab pos="5200650" algn="ctr"/>
                <a:tab pos="7000875" algn="ctr"/>
              </a:tabLst>
            </a:pPr>
            <a:r>
              <a:rPr lang="en-US" sz="1800" b="1" i="1" dirty="0">
                <a:solidFill>
                  <a:srgbClr val="000000"/>
                </a:solidFill>
                <a:latin typeface="Arial" charset="0"/>
              </a:rPr>
              <a:t>	</a:t>
            </a:r>
            <a:r>
              <a:rPr lang="en-US" sz="1800" b="1" dirty="0">
                <a:solidFill>
                  <a:srgbClr val="000000"/>
                </a:solidFill>
                <a:latin typeface="Arial" charset="0"/>
              </a:rPr>
              <a:t>Regression	Occupational	Regular	Total</a:t>
            </a:r>
          </a:p>
          <a:p>
            <a:pPr>
              <a:spcBef>
                <a:spcPts val="600"/>
              </a:spcBef>
            </a:pPr>
            <a:r>
              <a:rPr lang="en-US" sz="1800" b="1" dirty="0">
                <a:solidFill>
                  <a:srgbClr val="000000"/>
                </a:solidFill>
                <a:latin typeface="Arial" charset="0"/>
              </a:rPr>
              <a:t>			</a:t>
            </a:r>
          </a:p>
          <a:p>
            <a:pPr>
              <a:spcBef>
                <a:spcPts val="1200"/>
              </a:spcBef>
              <a:tabLst>
                <a:tab pos="914400" algn="l"/>
                <a:tab pos="3943350" algn="r"/>
                <a:tab pos="5743575" algn="r"/>
                <a:tab pos="7448550" algn="r"/>
              </a:tabLst>
            </a:pPr>
            <a:r>
              <a:rPr lang="en-US" sz="1800" b="1" dirty="0">
                <a:solidFill>
                  <a:srgbClr val="000000"/>
                </a:solidFill>
                <a:latin typeface="Arial" charset="0"/>
              </a:rPr>
              <a:t>	Separate	</a:t>
            </a:r>
            <a:r>
              <a:rPr lang="en-US" sz="1800" b="1" i="1" dirty="0" smtClean="0">
                <a:solidFill>
                  <a:srgbClr val="000000"/>
                </a:solidFill>
                <a:latin typeface="Arial" charset="0"/>
              </a:rPr>
              <a:t>RSS</a:t>
            </a:r>
            <a:r>
              <a:rPr lang="en-US" sz="1800" b="1" baseline="-25000" dirty="0" smtClean="0">
                <a:solidFill>
                  <a:srgbClr val="000000"/>
                </a:solidFill>
                <a:latin typeface="Arial" charset="0"/>
              </a:rPr>
              <a:t>1</a:t>
            </a:r>
            <a:r>
              <a:rPr lang="en-US" sz="1800" b="1" dirty="0" smtClean="0">
                <a:solidFill>
                  <a:srgbClr val="000000"/>
                </a:solidFill>
                <a:latin typeface="Arial" charset="0"/>
              </a:rPr>
              <a:t> = 3.49	</a:t>
            </a:r>
            <a:r>
              <a:rPr lang="en-US" sz="1800" b="1" i="1" dirty="0" smtClean="0">
                <a:solidFill>
                  <a:srgbClr val="000000"/>
                </a:solidFill>
                <a:latin typeface="Arial" charset="0"/>
              </a:rPr>
              <a:t>RSS</a:t>
            </a:r>
            <a:r>
              <a:rPr lang="en-US" sz="1800" b="1" baseline="-25000" dirty="0" smtClean="0">
                <a:solidFill>
                  <a:srgbClr val="000000"/>
                </a:solidFill>
                <a:latin typeface="Arial" charset="0"/>
              </a:rPr>
              <a:t>2</a:t>
            </a:r>
            <a:r>
              <a:rPr lang="en-US" sz="1800" b="1" dirty="0" smtClean="0">
                <a:solidFill>
                  <a:srgbClr val="000000"/>
                </a:solidFill>
                <a:latin typeface="Arial" charset="0"/>
              </a:rPr>
              <a:t> = 1.22</a:t>
            </a:r>
            <a:r>
              <a:rPr lang="en-US" sz="1800" b="1" dirty="0">
                <a:solidFill>
                  <a:srgbClr val="000000"/>
                </a:solidFill>
                <a:latin typeface="Arial" charset="0"/>
              </a:rPr>
              <a:t>	4.71</a:t>
            </a:r>
          </a:p>
          <a:p>
            <a:pPr>
              <a:spcBef>
                <a:spcPct val="75000"/>
              </a:spcBef>
              <a:tabLst>
                <a:tab pos="914400" algn="l"/>
                <a:tab pos="3943350" algn="r"/>
                <a:tab pos="5743575" algn="r"/>
                <a:tab pos="7448550" algn="r"/>
              </a:tabLst>
            </a:pPr>
            <a:r>
              <a:rPr lang="en-US" sz="1800" b="1" dirty="0">
                <a:solidFill>
                  <a:srgbClr val="000000"/>
                </a:solidFill>
                <a:latin typeface="Arial" charset="0"/>
              </a:rPr>
              <a:t>				</a:t>
            </a:r>
          </a:p>
          <a:p>
            <a:pPr>
              <a:spcBef>
                <a:spcPct val="25000"/>
              </a:spcBef>
              <a:tabLst>
                <a:tab pos="914400" algn="l"/>
                <a:tab pos="3943350" algn="r"/>
                <a:tab pos="5743575" algn="r"/>
                <a:tab pos="7448550" algn="r"/>
              </a:tabLst>
            </a:pPr>
            <a:r>
              <a:rPr lang="en-US" sz="1800" b="1" dirty="0">
                <a:solidFill>
                  <a:srgbClr val="000000"/>
                </a:solidFill>
                <a:latin typeface="Arial" charset="0"/>
              </a:rPr>
              <a:t>	Pooled	5.55	3.36	</a:t>
            </a:r>
            <a:r>
              <a:rPr lang="en-US" sz="1800" b="1" i="1" dirty="0" smtClean="0">
                <a:solidFill>
                  <a:srgbClr val="000000"/>
                </a:solidFill>
                <a:latin typeface="Arial" charset="0"/>
              </a:rPr>
              <a:t>RSS</a:t>
            </a:r>
            <a:r>
              <a:rPr lang="en-US" sz="1800" b="1" i="1" baseline="-25000" dirty="0" smtClean="0">
                <a:solidFill>
                  <a:srgbClr val="000000"/>
                </a:solidFill>
                <a:latin typeface="Arial" charset="0"/>
              </a:rPr>
              <a:t>P</a:t>
            </a:r>
            <a:r>
              <a:rPr lang="en-US" sz="1800" b="1" dirty="0" smtClean="0">
                <a:solidFill>
                  <a:srgbClr val="000000"/>
                </a:solidFill>
                <a:latin typeface="Arial" charset="0"/>
              </a:rPr>
              <a:t> = 8.91</a:t>
            </a:r>
            <a:endParaRPr lang="en-US" sz="1800" b="1"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5"/>
          <p:cNvSpPr>
            <a:spLocks noChangeArrowheads="1"/>
          </p:cNvSpPr>
          <p:nvPr/>
        </p:nvSpPr>
        <p:spPr bwMode="auto">
          <a:xfrm>
            <a:off x="805350" y="843649"/>
            <a:ext cx="7531200" cy="32616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186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2186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compare this total with </a:t>
            </a:r>
            <a:r>
              <a:rPr lang="en-GB" sz="1500" b="1" i="1"/>
              <a:t>RSS</a:t>
            </a:r>
            <a:r>
              <a:rPr lang="en-GB" sz="1500" b="1" i="1" baseline="-25000"/>
              <a:t>P</a:t>
            </a:r>
            <a:r>
              <a:rPr lang="en-GB" sz="1500" b="1"/>
              <a:t>, the residual sum of squares from the pooled sample regression.</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15" name="Rectangle 14"/>
          <p:cNvSpPr/>
          <p:nvPr/>
        </p:nvSpPr>
        <p:spPr>
          <a:xfrm>
            <a:off x="847950" y="885600"/>
            <a:ext cx="7444800" cy="72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2"/>
          <p:cNvSpPr>
            <a:spLocks noChangeArrowheads="1"/>
          </p:cNvSpPr>
          <p:nvPr/>
        </p:nvSpPr>
        <p:spPr bwMode="auto">
          <a:xfrm>
            <a:off x="7343775" y="328771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7" name="Rectangle 16"/>
          <p:cNvSpPr/>
          <p:nvPr/>
        </p:nvSpPr>
        <p:spPr>
          <a:xfrm>
            <a:off x="847950" y="1605600"/>
            <a:ext cx="7444800" cy="5400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Line 6"/>
          <p:cNvSpPr>
            <a:spLocks noChangeShapeType="1"/>
          </p:cNvSpPr>
          <p:nvPr/>
        </p:nvSpPr>
        <p:spPr bwMode="auto">
          <a:xfrm>
            <a:off x="828000" y="160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Line 6"/>
          <p:cNvSpPr>
            <a:spLocks noChangeShapeType="1"/>
          </p:cNvSpPr>
          <p:nvPr/>
        </p:nvSpPr>
        <p:spPr bwMode="auto">
          <a:xfrm>
            <a:off x="828000" y="214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Rectangle 12"/>
          <p:cNvSpPr>
            <a:spLocks noChangeArrowheads="1"/>
          </p:cNvSpPr>
          <p:nvPr/>
        </p:nvSpPr>
        <p:spPr bwMode="auto">
          <a:xfrm>
            <a:off x="732472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8"/>
          <p:cNvSpPr txBox="1">
            <a:spLocks noChangeArrowheads="1"/>
          </p:cNvSpPr>
          <p:nvPr/>
        </p:nvSpPr>
        <p:spPr bwMode="auto">
          <a:xfrm>
            <a:off x="301625" y="747713"/>
            <a:ext cx="8532813" cy="3138487"/>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14400" algn="l"/>
                <a:tab pos="3314700" algn="ctr"/>
                <a:tab pos="4914900" algn="ctr"/>
                <a:tab pos="6743700" algn="ctr"/>
              </a:tabLst>
              <a:defRPr sz="2400">
                <a:solidFill>
                  <a:schemeClr val="tx1"/>
                </a:solidFill>
                <a:latin typeface="Times New Roman" pitchFamily="18" charset="0"/>
              </a:defRPr>
            </a:lvl1pPr>
            <a:lvl2pPr>
              <a:tabLst>
                <a:tab pos="914400" algn="l"/>
                <a:tab pos="3314700" algn="ctr"/>
                <a:tab pos="4914900" algn="ctr"/>
                <a:tab pos="6743700" algn="ctr"/>
              </a:tabLst>
              <a:defRPr sz="2400">
                <a:solidFill>
                  <a:schemeClr val="tx1"/>
                </a:solidFill>
                <a:latin typeface="Times New Roman" pitchFamily="18" charset="0"/>
              </a:defRPr>
            </a:lvl2pPr>
            <a:lvl3pPr>
              <a:tabLst>
                <a:tab pos="914400" algn="l"/>
                <a:tab pos="3314700" algn="ctr"/>
                <a:tab pos="4914900" algn="ctr"/>
                <a:tab pos="6743700" algn="ctr"/>
              </a:tabLst>
              <a:defRPr sz="2400">
                <a:solidFill>
                  <a:schemeClr val="tx1"/>
                </a:solidFill>
                <a:latin typeface="Times New Roman" pitchFamily="18" charset="0"/>
              </a:defRPr>
            </a:lvl3pPr>
            <a:lvl4pPr>
              <a:tabLst>
                <a:tab pos="914400" algn="l"/>
                <a:tab pos="3314700" algn="ctr"/>
                <a:tab pos="4914900" algn="ctr"/>
                <a:tab pos="6743700" algn="ctr"/>
              </a:tabLst>
              <a:defRPr sz="2400">
                <a:solidFill>
                  <a:schemeClr val="tx1"/>
                </a:solidFill>
                <a:latin typeface="Times New Roman" pitchFamily="18" charset="0"/>
              </a:defRPr>
            </a:lvl4pPr>
            <a:lvl5pPr>
              <a:tabLst>
                <a:tab pos="914400" algn="l"/>
                <a:tab pos="3314700" algn="ctr"/>
                <a:tab pos="4914900" algn="ctr"/>
                <a:tab pos="6743700" algn="ctr"/>
              </a:tabLst>
              <a:defRPr sz="2400">
                <a:solidFill>
                  <a:schemeClr val="tx1"/>
                </a:solidFill>
                <a:latin typeface="Times New Roman" pitchFamily="18" charset="0"/>
              </a:defRPr>
            </a:lvl5pPr>
            <a:lvl6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6pPr>
            <a:lvl7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7pPr>
            <a:lvl8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8pPr>
            <a:lvl9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9pPr>
          </a:lstStyle>
          <a:p>
            <a:pPr>
              <a:spcBef>
                <a:spcPct val="20000"/>
              </a:spcBef>
            </a:pPr>
            <a:endParaRPr lang="en-US" sz="1200" i="1" dirty="0">
              <a:solidFill>
                <a:srgbClr val="000000"/>
              </a:solidFill>
              <a:latin typeface="Arial" charset="0"/>
            </a:endParaRPr>
          </a:p>
          <a:p>
            <a:pPr algn="ctr">
              <a:spcBef>
                <a:spcPct val="50000"/>
              </a:spcBef>
            </a:pPr>
            <a:r>
              <a:rPr lang="en-US" sz="2000" b="1" dirty="0" smtClean="0">
                <a:solidFill>
                  <a:srgbClr val="000000"/>
                </a:solidFill>
                <a:latin typeface="Arial" charset="0"/>
              </a:rPr>
              <a:t>Residual sum of squares </a:t>
            </a:r>
            <a:r>
              <a:rPr lang="en-US" sz="2000" b="1" dirty="0">
                <a:solidFill>
                  <a:srgbClr val="000000"/>
                </a:solidFill>
                <a:latin typeface="Arial" charset="0"/>
              </a:rPr>
              <a:t>(x10</a:t>
            </a:r>
            <a:r>
              <a:rPr lang="en-US" sz="2000" b="1" baseline="30000" dirty="0">
                <a:solidFill>
                  <a:srgbClr val="000000"/>
                </a:solidFill>
                <a:latin typeface="Arial" charset="0"/>
              </a:rPr>
              <a:t>11</a:t>
            </a:r>
            <a:r>
              <a:rPr lang="en-US" sz="2000" b="1" dirty="0">
                <a:solidFill>
                  <a:srgbClr val="000000"/>
                </a:solidFill>
                <a:latin typeface="Arial" charset="0"/>
              </a:rPr>
              <a:t>)</a:t>
            </a:r>
          </a:p>
          <a:p>
            <a:pPr>
              <a:spcBef>
                <a:spcPts val="2400"/>
              </a:spcBef>
              <a:tabLst>
                <a:tab pos="914400" algn="l"/>
                <a:tab pos="3314700" algn="ctr"/>
                <a:tab pos="5200650" algn="ctr"/>
                <a:tab pos="7000875" algn="ctr"/>
              </a:tabLst>
            </a:pPr>
            <a:r>
              <a:rPr lang="en-US" sz="1800" b="1" i="1" dirty="0">
                <a:solidFill>
                  <a:srgbClr val="000000"/>
                </a:solidFill>
                <a:latin typeface="Arial" charset="0"/>
              </a:rPr>
              <a:t>	</a:t>
            </a:r>
            <a:r>
              <a:rPr lang="en-US" sz="1800" b="1" dirty="0">
                <a:solidFill>
                  <a:srgbClr val="000000"/>
                </a:solidFill>
                <a:latin typeface="Arial" charset="0"/>
              </a:rPr>
              <a:t>Regression	Occupational	Regular	Total</a:t>
            </a:r>
          </a:p>
          <a:p>
            <a:pPr>
              <a:spcBef>
                <a:spcPts val="600"/>
              </a:spcBef>
            </a:pPr>
            <a:r>
              <a:rPr lang="en-US" sz="1800" b="1" dirty="0">
                <a:solidFill>
                  <a:srgbClr val="000000"/>
                </a:solidFill>
                <a:latin typeface="Arial" charset="0"/>
              </a:rPr>
              <a:t>			</a:t>
            </a:r>
          </a:p>
          <a:p>
            <a:pPr>
              <a:spcBef>
                <a:spcPts val="1200"/>
              </a:spcBef>
              <a:tabLst>
                <a:tab pos="914400" algn="l"/>
                <a:tab pos="3943350" algn="r"/>
                <a:tab pos="5743575" algn="r"/>
                <a:tab pos="7448550" algn="r"/>
              </a:tabLst>
            </a:pPr>
            <a:r>
              <a:rPr lang="en-US" sz="1800" b="1" dirty="0">
                <a:solidFill>
                  <a:srgbClr val="000000"/>
                </a:solidFill>
                <a:latin typeface="Arial" charset="0"/>
              </a:rPr>
              <a:t>	Separate	</a:t>
            </a:r>
            <a:r>
              <a:rPr lang="en-US" sz="1800" b="1" i="1" dirty="0" smtClean="0">
                <a:solidFill>
                  <a:srgbClr val="000000"/>
                </a:solidFill>
                <a:latin typeface="Arial" charset="0"/>
              </a:rPr>
              <a:t>RSS</a:t>
            </a:r>
            <a:r>
              <a:rPr lang="en-US" sz="1800" b="1" baseline="-25000" dirty="0" smtClean="0">
                <a:solidFill>
                  <a:srgbClr val="000000"/>
                </a:solidFill>
                <a:latin typeface="Arial" charset="0"/>
              </a:rPr>
              <a:t>1</a:t>
            </a:r>
            <a:r>
              <a:rPr lang="en-US" sz="1800" b="1" dirty="0" smtClean="0">
                <a:solidFill>
                  <a:srgbClr val="000000"/>
                </a:solidFill>
                <a:latin typeface="Arial" charset="0"/>
              </a:rPr>
              <a:t> = 3.49	</a:t>
            </a:r>
            <a:r>
              <a:rPr lang="en-US" sz="1800" b="1" i="1" dirty="0" smtClean="0">
                <a:solidFill>
                  <a:srgbClr val="000000"/>
                </a:solidFill>
                <a:latin typeface="Arial" charset="0"/>
              </a:rPr>
              <a:t>RSS</a:t>
            </a:r>
            <a:r>
              <a:rPr lang="en-US" sz="1800" b="1" baseline="-25000" dirty="0" smtClean="0">
                <a:solidFill>
                  <a:srgbClr val="000000"/>
                </a:solidFill>
                <a:latin typeface="Arial" charset="0"/>
              </a:rPr>
              <a:t>2</a:t>
            </a:r>
            <a:r>
              <a:rPr lang="en-US" sz="1800" b="1" dirty="0" smtClean="0">
                <a:solidFill>
                  <a:srgbClr val="000000"/>
                </a:solidFill>
                <a:latin typeface="Arial" charset="0"/>
              </a:rPr>
              <a:t> = 1.22</a:t>
            </a:r>
            <a:r>
              <a:rPr lang="en-US" sz="1800" b="1" dirty="0">
                <a:solidFill>
                  <a:srgbClr val="000000"/>
                </a:solidFill>
                <a:latin typeface="Arial" charset="0"/>
              </a:rPr>
              <a:t>	4.71</a:t>
            </a:r>
          </a:p>
          <a:p>
            <a:pPr>
              <a:spcBef>
                <a:spcPct val="75000"/>
              </a:spcBef>
              <a:tabLst>
                <a:tab pos="914400" algn="l"/>
                <a:tab pos="3943350" algn="r"/>
                <a:tab pos="5743575" algn="r"/>
                <a:tab pos="7448550" algn="r"/>
              </a:tabLst>
            </a:pPr>
            <a:r>
              <a:rPr lang="en-US" sz="1800" b="1" dirty="0">
                <a:solidFill>
                  <a:srgbClr val="000000"/>
                </a:solidFill>
                <a:latin typeface="Arial" charset="0"/>
              </a:rPr>
              <a:t>				</a:t>
            </a:r>
          </a:p>
          <a:p>
            <a:pPr>
              <a:spcBef>
                <a:spcPct val="25000"/>
              </a:spcBef>
              <a:tabLst>
                <a:tab pos="914400" algn="l"/>
                <a:tab pos="3943350" algn="r"/>
                <a:tab pos="5743575" algn="r"/>
                <a:tab pos="7448550" algn="r"/>
              </a:tabLst>
            </a:pPr>
            <a:r>
              <a:rPr lang="en-US" sz="1800" b="1" dirty="0">
                <a:solidFill>
                  <a:srgbClr val="000000"/>
                </a:solidFill>
                <a:latin typeface="Arial" charset="0"/>
              </a:rPr>
              <a:t>	Pooled	5.55	3.36	</a:t>
            </a:r>
            <a:r>
              <a:rPr lang="en-US" sz="1800" b="1" i="1" dirty="0" smtClean="0">
                <a:solidFill>
                  <a:srgbClr val="000000"/>
                </a:solidFill>
                <a:latin typeface="Arial" charset="0"/>
              </a:rPr>
              <a:t>RSS</a:t>
            </a:r>
            <a:r>
              <a:rPr lang="en-US" sz="1800" b="1" i="1" baseline="-25000" dirty="0" smtClean="0">
                <a:solidFill>
                  <a:srgbClr val="000000"/>
                </a:solidFill>
                <a:latin typeface="Arial" charset="0"/>
              </a:rPr>
              <a:t>P</a:t>
            </a:r>
            <a:r>
              <a:rPr lang="en-US" sz="1800" b="1" dirty="0" smtClean="0">
                <a:solidFill>
                  <a:srgbClr val="000000"/>
                </a:solidFill>
                <a:latin typeface="Arial" charset="0"/>
              </a:rPr>
              <a:t> = 8.91</a:t>
            </a:r>
            <a:endParaRPr lang="en-US" sz="1800" b="1"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556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obtained directly from the original pooled regression.  There is no need to calculate the occupational and regular components.  We are interested only in the total.</a:t>
            </a:r>
          </a:p>
        </p:txBody>
      </p:sp>
      <p:sp>
        <p:nvSpPr>
          <p:cNvPr id="7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7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76" name="Rectangle 75"/>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77" name="Picture 1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2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 name="Line 7"/>
          <p:cNvSpPr>
            <a:spLocks noChangeShapeType="1"/>
          </p:cNvSpPr>
          <p:nvPr/>
        </p:nvSpPr>
        <p:spPr bwMode="auto">
          <a:xfrm>
            <a:off x="4518000" y="1965600"/>
            <a:ext cx="0" cy="158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79" name="Line 8"/>
          <p:cNvSpPr>
            <a:spLocks noChangeShapeType="1"/>
          </p:cNvSpPr>
          <p:nvPr/>
        </p:nvSpPr>
        <p:spPr bwMode="auto">
          <a:xfrm>
            <a:off x="4611600" y="1887537"/>
            <a:ext cx="0" cy="161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0" name="Line 9"/>
          <p:cNvSpPr>
            <a:spLocks noChangeShapeType="1"/>
          </p:cNvSpPr>
          <p:nvPr/>
        </p:nvSpPr>
        <p:spPr bwMode="auto">
          <a:xfrm>
            <a:off x="4741200" y="2735262"/>
            <a:ext cx="0" cy="71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 name="Line 10"/>
          <p:cNvSpPr>
            <a:spLocks noChangeShapeType="1"/>
          </p:cNvSpPr>
          <p:nvPr/>
        </p:nvSpPr>
        <p:spPr bwMode="auto">
          <a:xfrm>
            <a:off x="3891600" y="3135600"/>
            <a:ext cx="0" cy="68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2" name="Line 11"/>
          <p:cNvSpPr>
            <a:spLocks noChangeShapeType="1"/>
          </p:cNvSpPr>
          <p:nvPr/>
        </p:nvSpPr>
        <p:spPr bwMode="auto">
          <a:xfrm>
            <a:off x="4424400" y="3001963"/>
            <a:ext cx="0" cy="58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 name="Line 12"/>
          <p:cNvSpPr>
            <a:spLocks noChangeShapeType="1"/>
          </p:cNvSpPr>
          <p:nvPr/>
        </p:nvSpPr>
        <p:spPr bwMode="auto">
          <a:xfrm>
            <a:off x="4906800" y="2383200"/>
            <a:ext cx="0" cy="993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4" name="Line 13"/>
          <p:cNvSpPr>
            <a:spLocks noChangeShapeType="1"/>
          </p:cNvSpPr>
          <p:nvPr/>
        </p:nvSpPr>
        <p:spPr bwMode="auto">
          <a:xfrm>
            <a:off x="6313488" y="2824162"/>
            <a:ext cx="0" cy="60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5" name="Line 14"/>
          <p:cNvSpPr>
            <a:spLocks noChangeShapeType="1"/>
          </p:cNvSpPr>
          <p:nvPr/>
        </p:nvSpPr>
        <p:spPr bwMode="auto">
          <a:xfrm>
            <a:off x="7196400" y="1444625"/>
            <a:ext cx="0" cy="9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6" name="Line 15"/>
          <p:cNvSpPr>
            <a:spLocks noChangeShapeType="1"/>
          </p:cNvSpPr>
          <p:nvPr/>
        </p:nvSpPr>
        <p:spPr bwMode="auto">
          <a:xfrm>
            <a:off x="5853600" y="3030450"/>
            <a:ext cx="0" cy="40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7" name="Line 16"/>
          <p:cNvSpPr>
            <a:spLocks noChangeShapeType="1"/>
          </p:cNvSpPr>
          <p:nvPr/>
        </p:nvSpPr>
        <p:spPr bwMode="auto">
          <a:xfrm>
            <a:off x="5036400" y="2908800"/>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8" name="Line 17"/>
          <p:cNvSpPr>
            <a:spLocks noChangeShapeType="1"/>
          </p:cNvSpPr>
          <p:nvPr/>
        </p:nvSpPr>
        <p:spPr bwMode="auto">
          <a:xfrm>
            <a:off x="4694400" y="3477600"/>
            <a:ext cx="0" cy="2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9" name="Line 18"/>
          <p:cNvSpPr>
            <a:spLocks noChangeShapeType="1"/>
          </p:cNvSpPr>
          <p:nvPr/>
        </p:nvSpPr>
        <p:spPr bwMode="auto">
          <a:xfrm>
            <a:off x="3800475" y="3628800"/>
            <a:ext cx="0" cy="22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0" name="Line 19"/>
          <p:cNvSpPr>
            <a:spLocks noChangeShapeType="1"/>
          </p:cNvSpPr>
          <p:nvPr/>
        </p:nvSpPr>
        <p:spPr bwMode="auto">
          <a:xfrm>
            <a:off x="3274500" y="3738562"/>
            <a:ext cx="0" cy="34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1" name="Line 20"/>
          <p:cNvSpPr>
            <a:spLocks noChangeShapeType="1"/>
          </p:cNvSpPr>
          <p:nvPr/>
        </p:nvSpPr>
        <p:spPr bwMode="auto">
          <a:xfrm>
            <a:off x="2673350" y="3805237"/>
            <a:ext cx="0" cy="54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2" name="Line 21"/>
          <p:cNvSpPr>
            <a:spLocks noChangeShapeType="1"/>
          </p:cNvSpPr>
          <p:nvPr/>
        </p:nvSpPr>
        <p:spPr bwMode="auto">
          <a:xfrm>
            <a:off x="3513600" y="3924000"/>
            <a:ext cx="0" cy="6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3" name="Line 22"/>
          <p:cNvSpPr>
            <a:spLocks noChangeShapeType="1"/>
          </p:cNvSpPr>
          <p:nvPr/>
        </p:nvSpPr>
        <p:spPr bwMode="auto">
          <a:xfrm>
            <a:off x="3135600" y="3730624"/>
            <a:ext cx="0" cy="41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4" name="Line 23"/>
          <p:cNvSpPr>
            <a:spLocks noChangeShapeType="1"/>
          </p:cNvSpPr>
          <p:nvPr/>
        </p:nvSpPr>
        <p:spPr bwMode="auto">
          <a:xfrm>
            <a:off x="2644775" y="3979863"/>
            <a:ext cx="0" cy="37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5" name="Line 24"/>
          <p:cNvSpPr>
            <a:spLocks noChangeShapeType="1"/>
          </p:cNvSpPr>
          <p:nvPr/>
        </p:nvSpPr>
        <p:spPr bwMode="auto">
          <a:xfrm>
            <a:off x="2416175" y="44352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6" name="Line 25"/>
          <p:cNvSpPr>
            <a:spLocks noChangeShapeType="1"/>
          </p:cNvSpPr>
          <p:nvPr/>
        </p:nvSpPr>
        <p:spPr bwMode="auto">
          <a:xfrm>
            <a:off x="2768400" y="4356000"/>
            <a:ext cx="0" cy="3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7" name="Line 26"/>
          <p:cNvSpPr>
            <a:spLocks noChangeShapeType="1"/>
          </p:cNvSpPr>
          <p:nvPr/>
        </p:nvSpPr>
        <p:spPr bwMode="auto">
          <a:xfrm>
            <a:off x="2314575" y="4485600"/>
            <a:ext cx="0" cy="25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8" name="Line 27"/>
          <p:cNvSpPr>
            <a:spLocks noChangeShapeType="1"/>
          </p:cNvSpPr>
          <p:nvPr/>
        </p:nvSpPr>
        <p:spPr bwMode="auto">
          <a:xfrm>
            <a:off x="2255838" y="4438650"/>
            <a:ext cx="0" cy="920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99" name="Line 28"/>
          <p:cNvSpPr>
            <a:spLocks noChangeShapeType="1"/>
          </p:cNvSpPr>
          <p:nvPr/>
        </p:nvSpPr>
        <p:spPr bwMode="auto">
          <a:xfrm>
            <a:off x="2386800" y="4532400"/>
            <a:ext cx="0" cy="198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0" name="Line 29"/>
          <p:cNvSpPr>
            <a:spLocks noChangeShapeType="1"/>
          </p:cNvSpPr>
          <p:nvPr/>
        </p:nvSpPr>
        <p:spPr bwMode="auto">
          <a:xfrm>
            <a:off x="2260600" y="45792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 name="Line 30"/>
          <p:cNvSpPr>
            <a:spLocks noChangeShapeType="1"/>
          </p:cNvSpPr>
          <p:nvPr/>
        </p:nvSpPr>
        <p:spPr bwMode="auto">
          <a:xfrm>
            <a:off x="2055600" y="4446000"/>
            <a:ext cx="0" cy="17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02" name="Line 31"/>
          <p:cNvSpPr>
            <a:spLocks noChangeShapeType="1"/>
          </p:cNvSpPr>
          <p:nvPr/>
        </p:nvSpPr>
        <p:spPr bwMode="auto">
          <a:xfrm>
            <a:off x="4568400" y="1821600"/>
            <a:ext cx="0" cy="170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3" name="Line 32"/>
          <p:cNvSpPr>
            <a:spLocks noChangeShapeType="1"/>
          </p:cNvSpPr>
          <p:nvPr/>
        </p:nvSpPr>
        <p:spPr bwMode="auto">
          <a:xfrm>
            <a:off x="3859200" y="3021013"/>
            <a:ext cx="0" cy="81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4" name="Line 33"/>
          <p:cNvSpPr>
            <a:spLocks noChangeShapeType="1"/>
          </p:cNvSpPr>
          <p:nvPr/>
        </p:nvSpPr>
        <p:spPr bwMode="auto">
          <a:xfrm>
            <a:off x="4464000" y="1638299"/>
            <a:ext cx="0" cy="192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 name="TextBox 105"/>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07" name="TextBox 106"/>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08" name="Oval 107"/>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09" name="Oval 108"/>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10" name="TextBox 109"/>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11" name="TextBox 110"/>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12" name="Line 14"/>
          <p:cNvSpPr>
            <a:spLocks noChangeShapeType="1"/>
          </p:cNvSpPr>
          <p:nvPr/>
        </p:nvSpPr>
        <p:spPr bwMode="auto">
          <a:xfrm>
            <a:off x="7016400" y="1673225"/>
            <a:ext cx="0" cy="792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3" name="Line 30"/>
          <p:cNvSpPr>
            <a:spLocks noChangeShapeType="1"/>
          </p:cNvSpPr>
          <p:nvPr/>
        </p:nvSpPr>
        <p:spPr bwMode="auto">
          <a:xfrm>
            <a:off x="2131800" y="4379325"/>
            <a:ext cx="0" cy="20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14" name="Line 27"/>
          <p:cNvSpPr>
            <a:spLocks noChangeShapeType="1"/>
          </p:cNvSpPr>
          <p:nvPr/>
        </p:nvSpPr>
        <p:spPr bwMode="auto">
          <a:xfrm>
            <a:off x="2077200" y="4532400"/>
            <a:ext cx="0" cy="68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 name="Line 27"/>
          <p:cNvSpPr>
            <a:spLocks noChangeShapeType="1"/>
          </p:cNvSpPr>
          <p:nvPr/>
        </p:nvSpPr>
        <p:spPr bwMode="auto">
          <a:xfrm>
            <a:off x="3989388" y="3733200"/>
            <a:ext cx="0" cy="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6" name="Line 35"/>
          <p:cNvSpPr>
            <a:spLocks noChangeShapeType="1"/>
          </p:cNvSpPr>
          <p:nvPr/>
        </p:nvSpPr>
        <p:spPr bwMode="auto">
          <a:xfrm>
            <a:off x="2719388" y="3435349"/>
            <a:ext cx="0" cy="89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7" name="Line 27"/>
          <p:cNvSpPr>
            <a:spLocks noChangeShapeType="1"/>
          </p:cNvSpPr>
          <p:nvPr/>
        </p:nvSpPr>
        <p:spPr bwMode="auto">
          <a:xfrm>
            <a:off x="4078800" y="3686400"/>
            <a:ext cx="0" cy="5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 name="Line 27"/>
          <p:cNvSpPr>
            <a:spLocks noChangeShapeType="1"/>
          </p:cNvSpPr>
          <p:nvPr/>
        </p:nvSpPr>
        <p:spPr bwMode="auto">
          <a:xfrm>
            <a:off x="4147200" y="3758400"/>
            <a:ext cx="0" cy="64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9" name="Line 27"/>
          <p:cNvSpPr>
            <a:spLocks noChangeShapeType="1"/>
          </p:cNvSpPr>
          <p:nvPr/>
        </p:nvSpPr>
        <p:spPr bwMode="auto">
          <a:xfrm>
            <a:off x="3214650" y="4104000"/>
            <a:ext cx="0" cy="10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0" name="Line 27"/>
          <p:cNvSpPr>
            <a:spLocks noChangeShapeType="1"/>
          </p:cNvSpPr>
          <p:nvPr/>
        </p:nvSpPr>
        <p:spPr bwMode="auto">
          <a:xfrm>
            <a:off x="2901600" y="4132800"/>
            <a:ext cx="0" cy="118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1" name="Line 27"/>
          <p:cNvSpPr>
            <a:spLocks noChangeShapeType="1"/>
          </p:cNvSpPr>
          <p:nvPr/>
        </p:nvSpPr>
        <p:spPr bwMode="auto">
          <a:xfrm>
            <a:off x="2563200" y="4442400"/>
            <a:ext cx="0" cy="39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2" name="Line 27"/>
          <p:cNvSpPr>
            <a:spLocks noChangeShapeType="1"/>
          </p:cNvSpPr>
          <p:nvPr/>
        </p:nvSpPr>
        <p:spPr bwMode="auto">
          <a:xfrm>
            <a:off x="3644550" y="3978000"/>
            <a:ext cx="0" cy="31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3" name="Line 27"/>
          <p:cNvSpPr>
            <a:spLocks noChangeShapeType="1"/>
          </p:cNvSpPr>
          <p:nvPr/>
        </p:nvSpPr>
        <p:spPr bwMode="auto">
          <a:xfrm>
            <a:off x="4844700" y="3459375"/>
            <a:ext cx="0" cy="30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4" name="Line 27"/>
          <p:cNvSpPr>
            <a:spLocks noChangeShapeType="1"/>
          </p:cNvSpPr>
          <p:nvPr/>
        </p:nvSpPr>
        <p:spPr bwMode="auto">
          <a:xfrm>
            <a:off x="4042800" y="3801600"/>
            <a:ext cx="0" cy="67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5" name="Line 27"/>
          <p:cNvSpPr>
            <a:spLocks noChangeShapeType="1"/>
          </p:cNvSpPr>
          <p:nvPr/>
        </p:nvSpPr>
        <p:spPr bwMode="auto">
          <a:xfrm>
            <a:off x="4271400" y="3708000"/>
            <a:ext cx="0" cy="698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6" name="Line 27"/>
          <p:cNvSpPr>
            <a:spLocks noChangeShapeType="1"/>
          </p:cNvSpPr>
          <p:nvPr/>
        </p:nvSpPr>
        <p:spPr bwMode="auto">
          <a:xfrm>
            <a:off x="2747400" y="4370400"/>
            <a:ext cx="0" cy="331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7" name="Line 27"/>
          <p:cNvSpPr>
            <a:spLocks noChangeShapeType="1"/>
          </p:cNvSpPr>
          <p:nvPr/>
        </p:nvSpPr>
        <p:spPr bwMode="auto">
          <a:xfrm>
            <a:off x="2973600" y="4269600"/>
            <a:ext cx="0" cy="34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8" name="Line 27"/>
          <p:cNvSpPr>
            <a:spLocks noChangeShapeType="1"/>
          </p:cNvSpPr>
          <p:nvPr/>
        </p:nvSpPr>
        <p:spPr bwMode="auto">
          <a:xfrm>
            <a:off x="3466800" y="4060800"/>
            <a:ext cx="0" cy="43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29" name="Line 27"/>
          <p:cNvSpPr>
            <a:spLocks noChangeShapeType="1"/>
          </p:cNvSpPr>
          <p:nvPr/>
        </p:nvSpPr>
        <p:spPr bwMode="auto">
          <a:xfrm>
            <a:off x="3323925" y="4122000"/>
            <a:ext cx="0" cy="39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0" name="Line 27"/>
          <p:cNvSpPr>
            <a:spLocks noChangeShapeType="1"/>
          </p:cNvSpPr>
          <p:nvPr/>
        </p:nvSpPr>
        <p:spPr bwMode="auto">
          <a:xfrm>
            <a:off x="3103200" y="4212000"/>
            <a:ext cx="0" cy="36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1" name="Line 27"/>
          <p:cNvSpPr>
            <a:spLocks noChangeShapeType="1"/>
          </p:cNvSpPr>
          <p:nvPr/>
        </p:nvSpPr>
        <p:spPr bwMode="auto">
          <a:xfrm>
            <a:off x="4131900" y="3772800"/>
            <a:ext cx="0" cy="615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 name="Line 27"/>
          <p:cNvSpPr>
            <a:spLocks noChangeShapeType="1"/>
          </p:cNvSpPr>
          <p:nvPr/>
        </p:nvSpPr>
        <p:spPr bwMode="auto">
          <a:xfrm>
            <a:off x="4350975" y="3672000"/>
            <a:ext cx="0" cy="669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3" name="Line 27"/>
          <p:cNvSpPr>
            <a:spLocks noChangeShapeType="1"/>
          </p:cNvSpPr>
          <p:nvPr/>
        </p:nvSpPr>
        <p:spPr bwMode="auto">
          <a:xfrm>
            <a:off x="4331925" y="3682800"/>
            <a:ext cx="0" cy="59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4" name="Line 27"/>
          <p:cNvSpPr>
            <a:spLocks noChangeShapeType="1"/>
          </p:cNvSpPr>
          <p:nvPr/>
        </p:nvSpPr>
        <p:spPr bwMode="auto">
          <a:xfrm>
            <a:off x="3708000" y="3949200"/>
            <a:ext cx="0" cy="44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5" name="Line 27"/>
          <p:cNvSpPr>
            <a:spLocks noChangeShapeType="1"/>
          </p:cNvSpPr>
          <p:nvPr/>
        </p:nvSpPr>
        <p:spPr bwMode="auto">
          <a:xfrm>
            <a:off x="3593700" y="3999600"/>
            <a:ext cx="0" cy="4176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6" name="Line 27"/>
          <p:cNvSpPr>
            <a:spLocks noChangeShapeType="1"/>
          </p:cNvSpPr>
          <p:nvPr/>
        </p:nvSpPr>
        <p:spPr bwMode="auto">
          <a:xfrm>
            <a:off x="3970800" y="3834000"/>
            <a:ext cx="0" cy="529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7" name="Line 27"/>
          <p:cNvSpPr>
            <a:spLocks noChangeShapeType="1"/>
          </p:cNvSpPr>
          <p:nvPr/>
        </p:nvSpPr>
        <p:spPr bwMode="auto">
          <a:xfrm>
            <a:off x="2761125" y="4356000"/>
            <a:ext cx="0" cy="262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8" name="Line 27"/>
          <p:cNvSpPr>
            <a:spLocks noChangeShapeType="1"/>
          </p:cNvSpPr>
          <p:nvPr/>
        </p:nvSpPr>
        <p:spPr bwMode="auto">
          <a:xfrm>
            <a:off x="2916000" y="4291200"/>
            <a:ext cx="0" cy="212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39" name="Line 27"/>
          <p:cNvSpPr>
            <a:spLocks noChangeShapeType="1"/>
          </p:cNvSpPr>
          <p:nvPr/>
        </p:nvSpPr>
        <p:spPr bwMode="auto">
          <a:xfrm>
            <a:off x="2646825" y="4406400"/>
            <a:ext cx="0" cy="136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0" name="Line 27"/>
          <p:cNvSpPr>
            <a:spLocks noChangeShapeType="1"/>
          </p:cNvSpPr>
          <p:nvPr/>
        </p:nvSpPr>
        <p:spPr bwMode="auto">
          <a:xfrm>
            <a:off x="3170700" y="4183200"/>
            <a:ext cx="0" cy="280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1" name="Line 27"/>
          <p:cNvSpPr>
            <a:spLocks noChangeShapeType="1"/>
          </p:cNvSpPr>
          <p:nvPr/>
        </p:nvSpPr>
        <p:spPr bwMode="auto">
          <a:xfrm>
            <a:off x="3902400" y="3862800"/>
            <a:ext cx="0" cy="450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42" name="Line 8"/>
          <p:cNvSpPr>
            <a:spLocks noChangeShapeType="1"/>
          </p:cNvSpPr>
          <p:nvPr/>
        </p:nvSpPr>
        <p:spPr bwMode="auto">
          <a:xfrm>
            <a:off x="7509600" y="2300400"/>
            <a:ext cx="0" cy="1886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3" name="Line 9"/>
          <p:cNvSpPr>
            <a:spLocks noChangeShapeType="1"/>
          </p:cNvSpPr>
          <p:nvPr/>
        </p:nvSpPr>
        <p:spPr bwMode="auto">
          <a:xfrm>
            <a:off x="6609600" y="2695574"/>
            <a:ext cx="0" cy="2448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4" name="Line 27"/>
          <p:cNvSpPr>
            <a:spLocks noChangeShapeType="1"/>
          </p:cNvSpPr>
          <p:nvPr/>
        </p:nvSpPr>
        <p:spPr bwMode="auto">
          <a:xfrm>
            <a:off x="4964400" y="3411750"/>
            <a:ext cx="0" cy="554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5" name="Line 27"/>
          <p:cNvSpPr>
            <a:spLocks noChangeShapeType="1"/>
          </p:cNvSpPr>
          <p:nvPr/>
        </p:nvSpPr>
        <p:spPr bwMode="auto">
          <a:xfrm>
            <a:off x="5115600" y="3345075"/>
            <a:ext cx="0" cy="5904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6" name="Line 27"/>
          <p:cNvSpPr>
            <a:spLocks noChangeShapeType="1"/>
          </p:cNvSpPr>
          <p:nvPr/>
        </p:nvSpPr>
        <p:spPr bwMode="auto">
          <a:xfrm>
            <a:off x="3114000" y="4208400"/>
            <a:ext cx="0" cy="1440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7" name="Line 27"/>
          <p:cNvSpPr>
            <a:spLocks noChangeShapeType="1"/>
          </p:cNvSpPr>
          <p:nvPr/>
        </p:nvSpPr>
        <p:spPr bwMode="auto">
          <a:xfrm>
            <a:off x="2446338" y="4495200"/>
            <a:ext cx="0" cy="4320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8" name="Rectangle 147"/>
          <p:cNvSpPr/>
          <p:nvPr/>
        </p:nvSpPr>
        <p:spPr bwMode="auto">
          <a:xfrm>
            <a:off x="4810125" y="676275"/>
            <a:ext cx="2028825" cy="419100"/>
          </a:xfrm>
          <a:prstGeom prst="rect">
            <a:avLst/>
          </a:prstGeom>
          <a:solidFill>
            <a:srgbClr val="F8F8FA"/>
          </a:solidFill>
          <a:ln w="9525" cap="flat" cmpd="sng" algn="ctr">
            <a:solidFill>
              <a:schemeClr val="tx1"/>
            </a:solidFill>
            <a:prstDash val="solid"/>
            <a:round/>
            <a:headEnd type="none" w="med" len="med"/>
            <a:tailEnd type="none" w="med" len="med"/>
          </a:ln>
          <a:effectLst>
            <a:innerShdw blurRad="76200">
              <a:srgbClr val="003366"/>
            </a:innerShdw>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05" name="Text Box 34"/>
          <p:cNvSpPr txBox="1">
            <a:spLocks noChangeArrowheads="1"/>
          </p:cNvSpPr>
          <p:nvPr/>
        </p:nvSpPr>
        <p:spPr bwMode="auto">
          <a:xfrm>
            <a:off x="4895850" y="741600"/>
            <a:ext cx="19192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i="1" dirty="0"/>
              <a:t>RSS</a:t>
            </a:r>
            <a:r>
              <a:rPr lang="en-US" sz="1800" b="1" dirty="0"/>
              <a:t> = </a:t>
            </a:r>
            <a:r>
              <a:rPr lang="en-US" sz="1800" b="1" dirty="0" smtClean="0"/>
              <a:t>8.91 </a:t>
            </a:r>
            <a:r>
              <a:rPr lang="en-US" sz="1800" b="1" dirty="0"/>
              <a:t>x 10</a:t>
            </a:r>
            <a:r>
              <a:rPr lang="en-US" sz="1800" b="1" baseline="30000" dirty="0"/>
              <a:t>11</a:t>
            </a:r>
            <a:endParaRPr lang="en-US" sz="1800" b="1" i="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805350" y="843649"/>
            <a:ext cx="7531200" cy="32616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0" name="Rectangle 19"/>
          <p:cNvSpPr/>
          <p:nvPr/>
        </p:nvSpPr>
        <p:spPr>
          <a:xfrm>
            <a:off x="847950" y="885600"/>
            <a:ext cx="7444800" cy="720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300" name="Rectangle 12"/>
          <p:cNvSpPr>
            <a:spLocks noChangeArrowheads="1"/>
          </p:cNvSpPr>
          <p:nvPr/>
        </p:nvSpPr>
        <p:spPr bwMode="auto">
          <a:xfrm>
            <a:off x="7343775" y="328771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029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4029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are interested in seeing whether there is a significant reduction in the total when we run separate regressions for the two subsamples.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22" name="Rectangle 21"/>
          <p:cNvSpPr/>
          <p:nvPr/>
        </p:nvSpPr>
        <p:spPr>
          <a:xfrm>
            <a:off x="847950" y="1605600"/>
            <a:ext cx="7444800" cy="540000"/>
          </a:xfrm>
          <a:prstGeom prst="rect">
            <a:avLst/>
          </a:prstGeom>
          <a:solidFill>
            <a:srgbClr val="E7F3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828000" y="160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Line 6"/>
          <p:cNvSpPr>
            <a:spLocks noChangeShapeType="1"/>
          </p:cNvSpPr>
          <p:nvPr/>
        </p:nvSpPr>
        <p:spPr bwMode="auto">
          <a:xfrm>
            <a:off x="828000" y="2145600"/>
            <a:ext cx="7488000" cy="14729"/>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7" name="Rectangle 12"/>
          <p:cNvSpPr>
            <a:spLocks noChangeArrowheads="1"/>
          </p:cNvSpPr>
          <p:nvPr/>
        </p:nvSpPr>
        <p:spPr bwMode="auto">
          <a:xfrm>
            <a:off x="7324725" y="2468563"/>
            <a:ext cx="558000" cy="36988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40296" name="Text Box 8"/>
          <p:cNvSpPr txBox="1">
            <a:spLocks noChangeArrowheads="1"/>
          </p:cNvSpPr>
          <p:nvPr/>
        </p:nvSpPr>
        <p:spPr bwMode="auto">
          <a:xfrm>
            <a:off x="301625" y="747713"/>
            <a:ext cx="8532813" cy="3138487"/>
          </a:xfrm>
          <a:prstGeom prst="rect">
            <a:avLst/>
          </a:prstGeom>
          <a:noFill/>
          <a:ln w="19050">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914400" algn="l"/>
                <a:tab pos="3314700" algn="ctr"/>
                <a:tab pos="4914900" algn="ctr"/>
                <a:tab pos="6743700" algn="ctr"/>
              </a:tabLst>
              <a:defRPr sz="2400">
                <a:solidFill>
                  <a:schemeClr val="tx1"/>
                </a:solidFill>
                <a:latin typeface="Times New Roman" pitchFamily="18" charset="0"/>
              </a:defRPr>
            </a:lvl1pPr>
            <a:lvl2pPr>
              <a:tabLst>
                <a:tab pos="914400" algn="l"/>
                <a:tab pos="3314700" algn="ctr"/>
                <a:tab pos="4914900" algn="ctr"/>
                <a:tab pos="6743700" algn="ctr"/>
              </a:tabLst>
              <a:defRPr sz="2400">
                <a:solidFill>
                  <a:schemeClr val="tx1"/>
                </a:solidFill>
                <a:latin typeface="Times New Roman" pitchFamily="18" charset="0"/>
              </a:defRPr>
            </a:lvl2pPr>
            <a:lvl3pPr>
              <a:tabLst>
                <a:tab pos="914400" algn="l"/>
                <a:tab pos="3314700" algn="ctr"/>
                <a:tab pos="4914900" algn="ctr"/>
                <a:tab pos="6743700" algn="ctr"/>
              </a:tabLst>
              <a:defRPr sz="2400">
                <a:solidFill>
                  <a:schemeClr val="tx1"/>
                </a:solidFill>
                <a:latin typeface="Times New Roman" pitchFamily="18" charset="0"/>
              </a:defRPr>
            </a:lvl3pPr>
            <a:lvl4pPr>
              <a:tabLst>
                <a:tab pos="914400" algn="l"/>
                <a:tab pos="3314700" algn="ctr"/>
                <a:tab pos="4914900" algn="ctr"/>
                <a:tab pos="6743700" algn="ctr"/>
              </a:tabLst>
              <a:defRPr sz="2400">
                <a:solidFill>
                  <a:schemeClr val="tx1"/>
                </a:solidFill>
                <a:latin typeface="Times New Roman" pitchFamily="18" charset="0"/>
              </a:defRPr>
            </a:lvl4pPr>
            <a:lvl5pPr>
              <a:tabLst>
                <a:tab pos="914400" algn="l"/>
                <a:tab pos="3314700" algn="ctr"/>
                <a:tab pos="4914900" algn="ctr"/>
                <a:tab pos="6743700" algn="ctr"/>
              </a:tabLst>
              <a:defRPr sz="2400">
                <a:solidFill>
                  <a:schemeClr val="tx1"/>
                </a:solidFill>
                <a:latin typeface="Times New Roman" pitchFamily="18" charset="0"/>
              </a:defRPr>
            </a:lvl5pPr>
            <a:lvl6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6pPr>
            <a:lvl7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7pPr>
            <a:lvl8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8pPr>
            <a:lvl9pPr eaLnBrk="0" fontAlgn="base" hangingPunct="0">
              <a:spcBef>
                <a:spcPct val="0"/>
              </a:spcBef>
              <a:spcAft>
                <a:spcPct val="0"/>
              </a:spcAft>
              <a:tabLst>
                <a:tab pos="914400" algn="l"/>
                <a:tab pos="3314700" algn="ctr"/>
                <a:tab pos="4914900" algn="ctr"/>
                <a:tab pos="6743700" algn="ctr"/>
              </a:tabLst>
              <a:defRPr sz="2400">
                <a:solidFill>
                  <a:schemeClr val="tx1"/>
                </a:solidFill>
                <a:latin typeface="Times New Roman" pitchFamily="18" charset="0"/>
              </a:defRPr>
            </a:lvl9pPr>
          </a:lstStyle>
          <a:p>
            <a:pPr>
              <a:spcBef>
                <a:spcPct val="20000"/>
              </a:spcBef>
            </a:pPr>
            <a:endParaRPr lang="en-US" sz="1200" i="1" dirty="0">
              <a:solidFill>
                <a:srgbClr val="000000"/>
              </a:solidFill>
              <a:latin typeface="Arial" charset="0"/>
            </a:endParaRPr>
          </a:p>
          <a:p>
            <a:pPr algn="ctr">
              <a:spcBef>
                <a:spcPct val="50000"/>
              </a:spcBef>
            </a:pPr>
            <a:r>
              <a:rPr lang="en-US" sz="2000" b="1" dirty="0" smtClean="0">
                <a:solidFill>
                  <a:srgbClr val="000000"/>
                </a:solidFill>
                <a:latin typeface="Arial" charset="0"/>
              </a:rPr>
              <a:t>Residual sum of squares </a:t>
            </a:r>
            <a:r>
              <a:rPr lang="en-US" sz="2000" b="1" dirty="0">
                <a:solidFill>
                  <a:srgbClr val="000000"/>
                </a:solidFill>
                <a:latin typeface="Arial" charset="0"/>
              </a:rPr>
              <a:t>(x10</a:t>
            </a:r>
            <a:r>
              <a:rPr lang="en-US" sz="2000" b="1" baseline="30000" dirty="0">
                <a:solidFill>
                  <a:srgbClr val="000000"/>
                </a:solidFill>
                <a:latin typeface="Arial" charset="0"/>
              </a:rPr>
              <a:t>11</a:t>
            </a:r>
            <a:r>
              <a:rPr lang="en-US" sz="2000" b="1" dirty="0">
                <a:solidFill>
                  <a:srgbClr val="000000"/>
                </a:solidFill>
                <a:latin typeface="Arial" charset="0"/>
              </a:rPr>
              <a:t>)</a:t>
            </a:r>
          </a:p>
          <a:p>
            <a:pPr>
              <a:spcBef>
                <a:spcPts val="2400"/>
              </a:spcBef>
              <a:tabLst>
                <a:tab pos="914400" algn="l"/>
                <a:tab pos="3314700" algn="ctr"/>
                <a:tab pos="5200650" algn="ctr"/>
                <a:tab pos="7000875" algn="ctr"/>
              </a:tabLst>
            </a:pPr>
            <a:r>
              <a:rPr lang="en-US" sz="1800" b="1" i="1" dirty="0">
                <a:solidFill>
                  <a:srgbClr val="000000"/>
                </a:solidFill>
                <a:latin typeface="Arial" charset="0"/>
              </a:rPr>
              <a:t>	</a:t>
            </a:r>
            <a:r>
              <a:rPr lang="en-US" sz="1800" b="1" dirty="0">
                <a:solidFill>
                  <a:srgbClr val="000000"/>
                </a:solidFill>
                <a:latin typeface="Arial" charset="0"/>
              </a:rPr>
              <a:t>Regression	Occupational	Regular	Total</a:t>
            </a:r>
          </a:p>
          <a:p>
            <a:pPr>
              <a:spcBef>
                <a:spcPts val="600"/>
              </a:spcBef>
            </a:pPr>
            <a:r>
              <a:rPr lang="en-US" sz="1800" b="1" dirty="0">
                <a:solidFill>
                  <a:srgbClr val="000000"/>
                </a:solidFill>
                <a:latin typeface="Arial" charset="0"/>
              </a:rPr>
              <a:t>			</a:t>
            </a:r>
          </a:p>
          <a:p>
            <a:pPr>
              <a:spcBef>
                <a:spcPts val="1200"/>
              </a:spcBef>
              <a:tabLst>
                <a:tab pos="914400" algn="l"/>
                <a:tab pos="3943350" algn="r"/>
                <a:tab pos="5743575" algn="r"/>
                <a:tab pos="7448550" algn="r"/>
              </a:tabLst>
            </a:pPr>
            <a:r>
              <a:rPr lang="en-US" sz="1800" b="1" dirty="0">
                <a:solidFill>
                  <a:srgbClr val="000000"/>
                </a:solidFill>
                <a:latin typeface="Arial" charset="0"/>
              </a:rPr>
              <a:t>	Separate	</a:t>
            </a:r>
            <a:r>
              <a:rPr lang="en-US" sz="1800" b="1" i="1" dirty="0" smtClean="0">
                <a:solidFill>
                  <a:srgbClr val="000000"/>
                </a:solidFill>
                <a:latin typeface="Arial" charset="0"/>
              </a:rPr>
              <a:t>RSS</a:t>
            </a:r>
            <a:r>
              <a:rPr lang="en-US" sz="1800" b="1" baseline="-25000" dirty="0" smtClean="0">
                <a:solidFill>
                  <a:srgbClr val="000000"/>
                </a:solidFill>
                <a:latin typeface="Arial" charset="0"/>
              </a:rPr>
              <a:t>1</a:t>
            </a:r>
            <a:r>
              <a:rPr lang="en-US" sz="1800" b="1" dirty="0" smtClean="0">
                <a:solidFill>
                  <a:srgbClr val="000000"/>
                </a:solidFill>
                <a:latin typeface="Arial" charset="0"/>
              </a:rPr>
              <a:t> = 3.49	</a:t>
            </a:r>
            <a:r>
              <a:rPr lang="en-US" sz="1800" b="1" i="1" dirty="0" smtClean="0">
                <a:solidFill>
                  <a:srgbClr val="000000"/>
                </a:solidFill>
                <a:latin typeface="Arial" charset="0"/>
              </a:rPr>
              <a:t>RSS</a:t>
            </a:r>
            <a:r>
              <a:rPr lang="en-US" sz="1800" b="1" baseline="-25000" dirty="0" smtClean="0">
                <a:solidFill>
                  <a:srgbClr val="000000"/>
                </a:solidFill>
                <a:latin typeface="Arial" charset="0"/>
              </a:rPr>
              <a:t>2</a:t>
            </a:r>
            <a:r>
              <a:rPr lang="en-US" sz="1800" b="1" dirty="0" smtClean="0">
                <a:solidFill>
                  <a:srgbClr val="000000"/>
                </a:solidFill>
                <a:latin typeface="Arial" charset="0"/>
              </a:rPr>
              <a:t> = 1.22</a:t>
            </a:r>
            <a:r>
              <a:rPr lang="en-US" sz="1800" b="1" dirty="0">
                <a:solidFill>
                  <a:srgbClr val="000000"/>
                </a:solidFill>
                <a:latin typeface="Arial" charset="0"/>
              </a:rPr>
              <a:t>	4.71</a:t>
            </a:r>
          </a:p>
          <a:p>
            <a:pPr>
              <a:spcBef>
                <a:spcPct val="75000"/>
              </a:spcBef>
              <a:tabLst>
                <a:tab pos="914400" algn="l"/>
                <a:tab pos="3943350" algn="r"/>
                <a:tab pos="5743575" algn="r"/>
                <a:tab pos="7448550" algn="r"/>
              </a:tabLst>
            </a:pPr>
            <a:r>
              <a:rPr lang="en-US" sz="1800" b="1" dirty="0">
                <a:solidFill>
                  <a:srgbClr val="000000"/>
                </a:solidFill>
                <a:latin typeface="Arial" charset="0"/>
              </a:rPr>
              <a:t>				</a:t>
            </a:r>
          </a:p>
          <a:p>
            <a:pPr>
              <a:spcBef>
                <a:spcPct val="25000"/>
              </a:spcBef>
              <a:tabLst>
                <a:tab pos="914400" algn="l"/>
                <a:tab pos="3943350" algn="r"/>
                <a:tab pos="5743575" algn="r"/>
                <a:tab pos="7448550" algn="r"/>
              </a:tabLst>
            </a:pPr>
            <a:r>
              <a:rPr lang="en-US" sz="1800" b="1" dirty="0">
                <a:solidFill>
                  <a:srgbClr val="000000"/>
                </a:solidFill>
                <a:latin typeface="Arial" charset="0"/>
              </a:rPr>
              <a:t>	Pooled	5.55	3.36	</a:t>
            </a:r>
            <a:r>
              <a:rPr lang="en-US" sz="1800" b="1" i="1" dirty="0" smtClean="0">
                <a:solidFill>
                  <a:srgbClr val="000000"/>
                </a:solidFill>
                <a:latin typeface="Arial" charset="0"/>
              </a:rPr>
              <a:t>RSS</a:t>
            </a:r>
            <a:r>
              <a:rPr lang="en-US" sz="1800" b="1" i="1" baseline="-25000" dirty="0" smtClean="0">
                <a:solidFill>
                  <a:srgbClr val="000000"/>
                </a:solidFill>
                <a:latin typeface="Arial" charset="0"/>
              </a:rPr>
              <a:t>P</a:t>
            </a:r>
            <a:r>
              <a:rPr lang="en-US" sz="1800" b="1" dirty="0" smtClean="0">
                <a:solidFill>
                  <a:srgbClr val="000000"/>
                </a:solidFill>
                <a:latin typeface="Arial" charset="0"/>
              </a:rPr>
              <a:t> = 8.91</a:t>
            </a:r>
            <a:endParaRPr lang="en-US" sz="1800" b="1" i="1" dirty="0">
              <a:solidFill>
                <a:srgbClr val="000000"/>
              </a:solidFill>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625" name="Text Box 7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51626" name="Text Box 7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test statistic is the </a:t>
            </a:r>
            <a:r>
              <a:rPr lang="en-GB" sz="1500" b="1" i="1"/>
              <a:t>F</a:t>
            </a:r>
            <a:r>
              <a:rPr lang="en-GB" sz="1500" b="1"/>
              <a:t> statistic defined as shown.</a:t>
            </a:r>
          </a:p>
        </p:txBody>
      </p:sp>
      <p:sp>
        <p:nvSpPr>
          <p:cNvPr id="2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26"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graphicFrame>
        <p:nvGraphicFramePr>
          <p:cNvPr id="39" name="Object 10"/>
          <p:cNvGraphicFramePr>
            <a:graphicFrameLocks noChangeAspect="1"/>
          </p:cNvGraphicFramePr>
          <p:nvPr>
            <p:extLst>
              <p:ext uri="{D42A27DB-BD31-4B8C-83A1-F6EECF244321}">
                <p14:modId xmlns:p14="http://schemas.microsoft.com/office/powerpoint/2010/main" val="2699536860"/>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51670"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42" name="Group 12"/>
          <p:cNvGrpSpPr>
            <a:grpSpLocks/>
          </p:cNvGrpSpPr>
          <p:nvPr/>
        </p:nvGrpSpPr>
        <p:grpSpPr bwMode="auto">
          <a:xfrm>
            <a:off x="2590800" y="723900"/>
            <a:ext cx="5791200" cy="1295400"/>
            <a:chOff x="1872" y="672"/>
            <a:chExt cx="3648" cy="816"/>
          </a:xfrm>
        </p:grpSpPr>
        <p:sp>
          <p:nvSpPr>
            <p:cNvPr id="43"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46"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47"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48"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49"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0" name="Object 49"/>
          <p:cNvGraphicFramePr>
            <a:graphicFrameLocks noChangeAspect="1"/>
          </p:cNvGraphicFramePr>
          <p:nvPr>
            <p:extLst>
              <p:ext uri="{D42A27DB-BD31-4B8C-83A1-F6EECF244321}">
                <p14:modId xmlns:p14="http://schemas.microsoft.com/office/powerpoint/2010/main" val="603526947"/>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51671"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6931"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66932"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first argument of the </a:t>
            </a:r>
            <a:r>
              <a:rPr lang="en-GB" sz="1500" b="1" i="1"/>
              <a:t>F</a:t>
            </a:r>
            <a:r>
              <a:rPr lang="en-GB" sz="1500" b="1"/>
              <a:t> statistic is </a:t>
            </a:r>
            <a:r>
              <a:rPr lang="en-GB" sz="1500" b="1" i="1"/>
              <a:t>k</a:t>
            </a:r>
            <a:r>
              <a:rPr lang="en-GB" sz="1500" b="1"/>
              <a:t>, the cost, in terms of degrees of freedom, of running separate regressions.</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2"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3" name="Rectangle 2"/>
          <p:cNvSpPr>
            <a:spLocks noChangeArrowheads="1"/>
          </p:cNvSpPr>
          <p:nvPr/>
        </p:nvSpPr>
        <p:spPr bwMode="auto">
          <a:xfrm>
            <a:off x="5054600" y="2293200"/>
            <a:ext cx="201613"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3"/>
          <p:cNvSpPr>
            <a:spLocks noChangeArrowheads="1"/>
          </p:cNvSpPr>
          <p:nvPr/>
        </p:nvSpPr>
        <p:spPr bwMode="auto">
          <a:xfrm>
            <a:off x="6343650" y="735013"/>
            <a:ext cx="1763713" cy="5302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10"/>
          <p:cNvGraphicFramePr>
            <a:graphicFrameLocks noChangeAspect="1"/>
          </p:cNvGraphicFramePr>
          <p:nvPr>
            <p:extLst>
              <p:ext uri="{D42A27DB-BD31-4B8C-83A1-F6EECF244321}">
                <p14:modId xmlns:p14="http://schemas.microsoft.com/office/powerpoint/2010/main" val="2699536860"/>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6974"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5"/>
          <p:cNvSpPr>
            <a:spLocks noChangeArrowheads="1"/>
          </p:cNvSpPr>
          <p:nvPr/>
        </p:nvSpPr>
        <p:spPr bwMode="auto">
          <a:xfrm>
            <a:off x="1177925" y="1227600"/>
            <a:ext cx="201613"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48" name="Group 12"/>
          <p:cNvGrpSpPr>
            <a:grpSpLocks/>
          </p:cNvGrpSpPr>
          <p:nvPr/>
        </p:nvGrpSpPr>
        <p:grpSpPr bwMode="auto">
          <a:xfrm>
            <a:off x="2590800" y="723900"/>
            <a:ext cx="5791200" cy="1295400"/>
            <a:chOff x="1872" y="672"/>
            <a:chExt cx="3648" cy="816"/>
          </a:xfrm>
        </p:grpSpPr>
        <p:sp>
          <p:nvSpPr>
            <p:cNvPr id="49"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2"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3"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4"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55"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6" name="Object 55"/>
          <p:cNvGraphicFramePr>
            <a:graphicFrameLocks noChangeAspect="1"/>
          </p:cNvGraphicFramePr>
          <p:nvPr>
            <p:extLst>
              <p:ext uri="{D42A27DB-BD31-4B8C-83A1-F6EECF244321}">
                <p14:modId xmlns:p14="http://schemas.microsoft.com/office/powerpoint/2010/main" val="603526947"/>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6975"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5907"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65908"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cost is </a:t>
            </a:r>
            <a:r>
              <a:rPr lang="en-GB" sz="1500" b="1" i="1"/>
              <a:t>k</a:t>
            </a:r>
            <a:r>
              <a:rPr lang="en-GB" sz="1500" b="1"/>
              <a:t> because two sets of </a:t>
            </a:r>
            <a:r>
              <a:rPr lang="en-GB" sz="1500" b="1" i="1"/>
              <a:t>k</a:t>
            </a:r>
            <a:r>
              <a:rPr lang="en-GB" sz="1500" b="1"/>
              <a:t> parameters are estimated when separate regressions are run, instead of only one set with the pooled regression.</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29"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57" name="Rectangle 2"/>
          <p:cNvSpPr>
            <a:spLocks noChangeArrowheads="1"/>
          </p:cNvSpPr>
          <p:nvPr/>
        </p:nvSpPr>
        <p:spPr bwMode="auto">
          <a:xfrm>
            <a:off x="5054600" y="2293200"/>
            <a:ext cx="201613"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Rectangle 3"/>
          <p:cNvSpPr>
            <a:spLocks noChangeArrowheads="1"/>
          </p:cNvSpPr>
          <p:nvPr/>
        </p:nvSpPr>
        <p:spPr bwMode="auto">
          <a:xfrm>
            <a:off x="6343650" y="735013"/>
            <a:ext cx="1763713" cy="5302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10"/>
          <p:cNvGraphicFramePr>
            <a:graphicFrameLocks noChangeAspect="1"/>
          </p:cNvGraphicFramePr>
          <p:nvPr>
            <p:extLst>
              <p:ext uri="{D42A27DB-BD31-4B8C-83A1-F6EECF244321}">
                <p14:modId xmlns:p14="http://schemas.microsoft.com/office/powerpoint/2010/main" val="548423625"/>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5950"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9" name="Rectangle 5"/>
          <p:cNvSpPr>
            <a:spLocks noChangeArrowheads="1"/>
          </p:cNvSpPr>
          <p:nvPr/>
        </p:nvSpPr>
        <p:spPr bwMode="auto">
          <a:xfrm>
            <a:off x="1177925" y="1227600"/>
            <a:ext cx="201613"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48" name="Group 12"/>
          <p:cNvGrpSpPr>
            <a:grpSpLocks/>
          </p:cNvGrpSpPr>
          <p:nvPr/>
        </p:nvGrpSpPr>
        <p:grpSpPr bwMode="auto">
          <a:xfrm>
            <a:off x="2590800" y="723900"/>
            <a:ext cx="5791200" cy="1295400"/>
            <a:chOff x="1872" y="672"/>
            <a:chExt cx="3648" cy="816"/>
          </a:xfrm>
        </p:grpSpPr>
        <p:sp>
          <p:nvSpPr>
            <p:cNvPr id="49"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2"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3"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4"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55"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6" name="Object 55"/>
          <p:cNvGraphicFramePr>
            <a:graphicFrameLocks noChangeAspect="1"/>
          </p:cNvGraphicFramePr>
          <p:nvPr>
            <p:extLst>
              <p:ext uri="{D42A27DB-BD31-4B8C-83A1-F6EECF244321}">
                <p14:modId xmlns:p14="http://schemas.microsoft.com/office/powerpoint/2010/main" val="3577880637"/>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5951"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7"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9" name="TextBox 18"/>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1331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this is the case, it is sensible to investigate whether one regression model applies to both categories or whether you need separate ones for them.  To do this, you can perform a Chow test.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4883"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164884"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second argument of the </a:t>
            </a:r>
            <a:r>
              <a:rPr lang="en-GB" sz="1500" b="1" i="1"/>
              <a:t>F</a:t>
            </a:r>
            <a:r>
              <a:rPr lang="en-GB" sz="1500" b="1"/>
              <a:t> statistic is </a:t>
            </a:r>
            <a:r>
              <a:rPr lang="en-GB" sz="1500" b="1" i="1"/>
              <a:t>n</a:t>
            </a:r>
            <a:r>
              <a:rPr lang="en-GB" sz="1500" b="1"/>
              <a:t> </a:t>
            </a:r>
            <a:r>
              <a:rPr lang="en-GB" sz="1500" b="1">
                <a:cs typeface="Arial" charset="0"/>
              </a:rPr>
              <a:t>–</a:t>
            </a:r>
            <a:r>
              <a:rPr lang="en-GB" sz="1500" b="1"/>
              <a:t> 2</a:t>
            </a:r>
            <a:r>
              <a:rPr lang="en-GB" sz="1500" b="1" i="1"/>
              <a:t>k</a:t>
            </a:r>
            <a:r>
              <a:rPr lang="en-GB" sz="1500" b="1"/>
              <a:t>, the total number of degrees of freedom remaining when separate regressions are run.</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2"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3" name="Rectangle 4"/>
          <p:cNvSpPr>
            <a:spLocks noChangeArrowheads="1"/>
          </p:cNvSpPr>
          <p:nvPr/>
        </p:nvSpPr>
        <p:spPr bwMode="auto">
          <a:xfrm>
            <a:off x="1411288" y="1228725"/>
            <a:ext cx="788987"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5"/>
          <p:cNvSpPr>
            <a:spLocks noChangeArrowheads="1"/>
          </p:cNvSpPr>
          <p:nvPr/>
        </p:nvSpPr>
        <p:spPr bwMode="auto">
          <a:xfrm>
            <a:off x="4232275" y="2627313"/>
            <a:ext cx="850900" cy="3111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5" name="Object 10"/>
          <p:cNvGraphicFramePr>
            <a:graphicFrameLocks noChangeAspect="1"/>
          </p:cNvGraphicFramePr>
          <p:nvPr>
            <p:extLst>
              <p:ext uri="{D42A27DB-BD31-4B8C-83A1-F6EECF244321}">
                <p14:modId xmlns:p14="http://schemas.microsoft.com/office/powerpoint/2010/main" val="548423625"/>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4928"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Rectangle 6"/>
          <p:cNvSpPr>
            <a:spLocks noChangeArrowheads="1"/>
          </p:cNvSpPr>
          <p:nvPr/>
        </p:nvSpPr>
        <p:spPr bwMode="auto">
          <a:xfrm>
            <a:off x="6096000" y="1485900"/>
            <a:ext cx="2236788" cy="5667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48" name="Group 12"/>
          <p:cNvGrpSpPr>
            <a:grpSpLocks/>
          </p:cNvGrpSpPr>
          <p:nvPr/>
        </p:nvGrpSpPr>
        <p:grpSpPr bwMode="auto">
          <a:xfrm>
            <a:off x="2590800" y="723900"/>
            <a:ext cx="5791200" cy="1295400"/>
            <a:chOff x="1872" y="672"/>
            <a:chExt cx="3648" cy="816"/>
          </a:xfrm>
        </p:grpSpPr>
        <p:sp>
          <p:nvSpPr>
            <p:cNvPr id="49"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2"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3"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4"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55"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6" name="Object 55"/>
          <p:cNvGraphicFramePr>
            <a:graphicFrameLocks noChangeAspect="1"/>
          </p:cNvGraphicFramePr>
          <p:nvPr>
            <p:extLst>
              <p:ext uri="{D42A27DB-BD31-4B8C-83A1-F6EECF244321}">
                <p14:modId xmlns:p14="http://schemas.microsoft.com/office/powerpoint/2010/main" val="3577880637"/>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4929"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3859"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163860"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are </a:t>
            </a:r>
            <a:r>
              <a:rPr lang="en-GB" sz="1500" b="1" i="1"/>
              <a:t>n</a:t>
            </a:r>
            <a:r>
              <a:rPr lang="en-GB" sz="1500" b="1"/>
              <a:t> observations and </a:t>
            </a:r>
            <a:r>
              <a:rPr lang="en-GB" sz="1500" b="1" i="1"/>
              <a:t>k</a:t>
            </a:r>
            <a:r>
              <a:rPr lang="en-GB" sz="1500" b="1"/>
              <a:t> degrees of freedom are used up by each regression when separate regressions are run.</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58" name="Rectangle 4"/>
          <p:cNvSpPr>
            <a:spLocks noChangeArrowheads="1"/>
          </p:cNvSpPr>
          <p:nvPr/>
        </p:nvSpPr>
        <p:spPr bwMode="auto">
          <a:xfrm>
            <a:off x="1411288" y="1228725"/>
            <a:ext cx="788987"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0" name="Rectangle 5"/>
          <p:cNvSpPr>
            <a:spLocks noChangeArrowheads="1"/>
          </p:cNvSpPr>
          <p:nvPr/>
        </p:nvSpPr>
        <p:spPr bwMode="auto">
          <a:xfrm>
            <a:off x="4232275" y="2627313"/>
            <a:ext cx="850900" cy="3111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2" name="Object 10"/>
          <p:cNvGraphicFramePr>
            <a:graphicFrameLocks noChangeAspect="1"/>
          </p:cNvGraphicFramePr>
          <p:nvPr>
            <p:extLst>
              <p:ext uri="{D42A27DB-BD31-4B8C-83A1-F6EECF244321}">
                <p14:modId xmlns:p14="http://schemas.microsoft.com/office/powerpoint/2010/main" val="1733293206"/>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3905"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9" name="Rectangle 6"/>
          <p:cNvSpPr>
            <a:spLocks noChangeArrowheads="1"/>
          </p:cNvSpPr>
          <p:nvPr/>
        </p:nvSpPr>
        <p:spPr bwMode="auto">
          <a:xfrm>
            <a:off x="6096000" y="1485900"/>
            <a:ext cx="2236788" cy="5667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47" name="Group 12"/>
          <p:cNvGrpSpPr>
            <a:grpSpLocks/>
          </p:cNvGrpSpPr>
          <p:nvPr/>
        </p:nvGrpSpPr>
        <p:grpSpPr bwMode="auto">
          <a:xfrm>
            <a:off x="2590800" y="723900"/>
            <a:ext cx="5791200" cy="1295400"/>
            <a:chOff x="1872" y="672"/>
            <a:chExt cx="3648" cy="816"/>
          </a:xfrm>
        </p:grpSpPr>
        <p:sp>
          <p:nvSpPr>
            <p:cNvPr id="48"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1"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2"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3"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54"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7" name="Object 56"/>
          <p:cNvGraphicFramePr>
            <a:graphicFrameLocks noChangeAspect="1"/>
          </p:cNvGraphicFramePr>
          <p:nvPr>
            <p:extLst>
              <p:ext uri="{D42A27DB-BD31-4B8C-83A1-F6EECF244321}">
                <p14:modId xmlns:p14="http://schemas.microsoft.com/office/powerpoint/2010/main" val="328610614"/>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3906"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5" name="Rectangle 3"/>
          <p:cNvSpPr>
            <a:spLocks noChangeArrowheads="1"/>
          </p:cNvSpPr>
          <p:nvPr/>
        </p:nvSpPr>
        <p:spPr bwMode="auto">
          <a:xfrm>
            <a:off x="2705100" y="735375"/>
            <a:ext cx="3373438" cy="5667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4"/>
          <p:cNvSpPr>
            <a:spLocks noChangeArrowheads="1"/>
          </p:cNvSpPr>
          <p:nvPr/>
        </p:nvSpPr>
        <p:spPr bwMode="auto">
          <a:xfrm>
            <a:off x="2476500" y="2293200"/>
            <a:ext cx="2486025"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2"/>
          <p:cNvSpPr>
            <a:spLocks noChangeArrowheads="1"/>
          </p:cNvSpPr>
          <p:nvPr/>
        </p:nvSpPr>
        <p:spPr bwMode="auto">
          <a:xfrm>
            <a:off x="5054600" y="2293200"/>
            <a:ext cx="201613"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3"/>
          <p:cNvSpPr>
            <a:spLocks noChangeArrowheads="1"/>
          </p:cNvSpPr>
          <p:nvPr/>
        </p:nvSpPr>
        <p:spPr bwMode="auto">
          <a:xfrm>
            <a:off x="6343650" y="735013"/>
            <a:ext cx="1763713" cy="5302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3" name="Object 10"/>
          <p:cNvGraphicFramePr>
            <a:graphicFrameLocks noChangeAspect="1"/>
          </p:cNvGraphicFramePr>
          <p:nvPr>
            <p:extLst>
              <p:ext uri="{D42A27DB-BD31-4B8C-83A1-F6EECF244321}">
                <p14:modId xmlns:p14="http://schemas.microsoft.com/office/powerpoint/2010/main" val="3075689208"/>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2883"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36" name="Group 12"/>
          <p:cNvGrpSpPr>
            <a:grpSpLocks/>
          </p:cNvGrpSpPr>
          <p:nvPr/>
        </p:nvGrpSpPr>
        <p:grpSpPr bwMode="auto">
          <a:xfrm>
            <a:off x="2590800" y="723900"/>
            <a:ext cx="5791200" cy="1295400"/>
            <a:chOff x="1872" y="672"/>
            <a:chExt cx="3648" cy="816"/>
          </a:xfrm>
        </p:grpSpPr>
        <p:sp>
          <p:nvSpPr>
            <p:cNvPr id="50"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1"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2"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3"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4"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5"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56"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9" name="Object 58"/>
          <p:cNvGraphicFramePr>
            <a:graphicFrameLocks noChangeAspect="1"/>
          </p:cNvGraphicFramePr>
          <p:nvPr>
            <p:extLst>
              <p:ext uri="{D42A27DB-BD31-4B8C-83A1-F6EECF244321}">
                <p14:modId xmlns:p14="http://schemas.microsoft.com/office/powerpoint/2010/main" val="1566555160"/>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2884"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2836" name="Text Box 2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162837" name="Text Box 2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numerator of the </a:t>
            </a:r>
            <a:r>
              <a:rPr lang="en-GB" sz="1500" b="1" i="1"/>
              <a:t>F</a:t>
            </a:r>
            <a:r>
              <a:rPr lang="en-GB" sz="1500" b="1"/>
              <a:t> statistic consists of the overall improvement in the fit on splitting the sample, divided by the cost in terms of degrees of freedom when separate regressions are run. </a:t>
            </a: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0" name="Rectangle 2"/>
          <p:cNvSpPr>
            <a:spLocks noChangeArrowheads="1"/>
          </p:cNvSpPr>
          <p:nvPr/>
        </p:nvSpPr>
        <p:spPr bwMode="auto">
          <a:xfrm>
            <a:off x="2540000" y="1485900"/>
            <a:ext cx="3240000" cy="5667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Rectangle 6"/>
          <p:cNvSpPr>
            <a:spLocks noChangeArrowheads="1"/>
          </p:cNvSpPr>
          <p:nvPr/>
        </p:nvSpPr>
        <p:spPr bwMode="auto">
          <a:xfrm>
            <a:off x="6096000" y="1485900"/>
            <a:ext cx="2236788" cy="5667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Rectangle 3"/>
          <p:cNvSpPr>
            <a:spLocks noChangeArrowheads="1"/>
          </p:cNvSpPr>
          <p:nvPr/>
        </p:nvSpPr>
        <p:spPr bwMode="auto">
          <a:xfrm>
            <a:off x="2649538" y="2627313"/>
            <a:ext cx="1544637" cy="3111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5"/>
          <p:cNvSpPr>
            <a:spLocks noChangeArrowheads="1"/>
          </p:cNvSpPr>
          <p:nvPr/>
        </p:nvSpPr>
        <p:spPr bwMode="auto">
          <a:xfrm>
            <a:off x="4232275" y="2627313"/>
            <a:ext cx="850900" cy="3111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2" name="Object 10"/>
          <p:cNvGraphicFramePr>
            <a:graphicFrameLocks noChangeAspect="1"/>
          </p:cNvGraphicFramePr>
          <p:nvPr>
            <p:extLst>
              <p:ext uri="{D42A27DB-BD31-4B8C-83A1-F6EECF244321}">
                <p14:modId xmlns:p14="http://schemas.microsoft.com/office/powerpoint/2010/main" val="400613651"/>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1862"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65" name="Group 12"/>
          <p:cNvGrpSpPr>
            <a:grpSpLocks/>
          </p:cNvGrpSpPr>
          <p:nvPr/>
        </p:nvGrpSpPr>
        <p:grpSpPr bwMode="auto">
          <a:xfrm>
            <a:off x="2590800" y="723900"/>
            <a:ext cx="5791200" cy="1295400"/>
            <a:chOff x="1872" y="672"/>
            <a:chExt cx="3648" cy="816"/>
          </a:xfrm>
        </p:grpSpPr>
        <p:sp>
          <p:nvSpPr>
            <p:cNvPr id="66"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7"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8"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69"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70"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71"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72"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75" name="Object 74"/>
          <p:cNvGraphicFramePr>
            <a:graphicFrameLocks noChangeAspect="1"/>
          </p:cNvGraphicFramePr>
          <p:nvPr>
            <p:extLst>
              <p:ext uri="{D42A27DB-BD31-4B8C-83A1-F6EECF244321}">
                <p14:modId xmlns:p14="http://schemas.microsoft.com/office/powerpoint/2010/main" val="4210940295"/>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1863" name="Equation" r:id="rId5" imgW="177480" imgH="126720" progId="Equation.3">
                  <p:embed/>
                </p:oleObj>
              </mc:Choice>
              <mc:Fallback>
                <p:oleObj name="Equation" r:id="rId5" imgW="177480" imgH="126720" progId="Equation.3">
                  <p:embed/>
                  <p:pic>
                    <p:nvPicPr>
                      <p:cNvPr id="0" name=""/>
                      <p:cNvPicPr>
                        <a:picLocks noChangeAspect="1" noChangeArrowheads="1"/>
                      </p:cNvPicPr>
                      <p:nvPr/>
                    </p:nvPicPr>
                    <p:blipFill>
                      <a:blip r:embed="rId6"/>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1813"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32</a:t>
            </a:r>
          </a:p>
        </p:txBody>
      </p:sp>
      <p:sp>
        <p:nvSpPr>
          <p:cNvPr id="161814"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denominator of the </a:t>
            </a:r>
            <a:r>
              <a:rPr lang="en-GB" sz="1500" b="1" i="1"/>
              <a:t>F</a:t>
            </a:r>
            <a:r>
              <a:rPr lang="en-GB" sz="1500" b="1"/>
              <a:t> statistic is the total </a:t>
            </a:r>
            <a:r>
              <a:rPr lang="en-GB" sz="1500" b="1" i="1"/>
              <a:t>RSS</a:t>
            </a:r>
            <a:r>
              <a:rPr lang="en-GB" sz="1500" b="1"/>
              <a:t> remaining after splitting the sample, divided by the number of degrees of freedom remaining. </a:t>
            </a:r>
          </a:p>
        </p:txBody>
      </p:sp>
      <p:sp>
        <p:nvSpPr>
          <p:cNvPr id="2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5"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5"/>
          <p:cNvSpPr>
            <a:spLocks noChangeArrowheads="1"/>
          </p:cNvSpPr>
          <p:nvPr/>
        </p:nvSpPr>
        <p:spPr bwMode="auto">
          <a:xfrm>
            <a:off x="0" y="3223950"/>
            <a:ext cx="9144000" cy="93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5"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6" name="Rectangle 5"/>
          <p:cNvSpPr>
            <a:spLocks noChangeArrowheads="1"/>
          </p:cNvSpPr>
          <p:nvPr/>
        </p:nvSpPr>
        <p:spPr bwMode="auto">
          <a:xfrm>
            <a:off x="5772150" y="2409826"/>
            <a:ext cx="3095626" cy="904874"/>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60772" name="Rectangle 4"/>
          <p:cNvSpPr>
            <a:spLocks noChangeArrowheads="1"/>
          </p:cNvSpPr>
          <p:nvPr/>
        </p:nvSpPr>
        <p:spPr bwMode="auto">
          <a:xfrm>
            <a:off x="2476500" y="2293200"/>
            <a:ext cx="2486025"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8" name="Object 10"/>
          <p:cNvGraphicFramePr>
            <a:graphicFrameLocks noChangeAspect="1"/>
          </p:cNvGraphicFramePr>
          <p:nvPr>
            <p:extLst>
              <p:ext uri="{D42A27DB-BD31-4B8C-83A1-F6EECF244321}">
                <p14:modId xmlns:p14="http://schemas.microsoft.com/office/powerpoint/2010/main" val="2103883931"/>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0872"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sp>
        <p:nvSpPr>
          <p:cNvPr id="160771" name="Rectangle 3"/>
          <p:cNvSpPr>
            <a:spLocks noChangeArrowheads="1"/>
          </p:cNvSpPr>
          <p:nvPr/>
        </p:nvSpPr>
        <p:spPr bwMode="auto">
          <a:xfrm>
            <a:off x="2703600" y="738000"/>
            <a:ext cx="3373438" cy="566737"/>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53" name="Group 12"/>
          <p:cNvGrpSpPr>
            <a:grpSpLocks/>
          </p:cNvGrpSpPr>
          <p:nvPr/>
        </p:nvGrpSpPr>
        <p:grpSpPr bwMode="auto">
          <a:xfrm>
            <a:off x="2590800" y="723900"/>
            <a:ext cx="5791200" cy="1295400"/>
            <a:chOff x="1872" y="672"/>
            <a:chExt cx="3648" cy="816"/>
          </a:xfrm>
        </p:grpSpPr>
        <p:sp>
          <p:nvSpPr>
            <p:cNvPr id="54"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7"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8"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9"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60"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60770" name="Rectangle 2"/>
          <p:cNvSpPr>
            <a:spLocks noChangeArrowheads="1"/>
          </p:cNvSpPr>
          <p:nvPr/>
        </p:nvSpPr>
        <p:spPr bwMode="auto">
          <a:xfrm>
            <a:off x="2430463" y="3367088"/>
            <a:ext cx="3913187"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2" name="Object 21"/>
          <p:cNvGraphicFramePr>
            <a:graphicFrameLocks noChangeAspect="1"/>
          </p:cNvGraphicFramePr>
          <p:nvPr>
            <p:extLst>
              <p:ext uri="{D42A27DB-BD31-4B8C-83A1-F6EECF244321}">
                <p14:modId xmlns:p14="http://schemas.microsoft.com/office/powerpoint/2010/main" val="710524888"/>
              </p:ext>
            </p:extLst>
          </p:nvPr>
        </p:nvGraphicFramePr>
        <p:xfrm>
          <a:off x="1485900" y="3362325"/>
          <a:ext cx="5842000" cy="633413"/>
        </p:xfrm>
        <a:graphic>
          <a:graphicData uri="http://schemas.openxmlformats.org/presentationml/2006/ole">
            <mc:AlternateContent xmlns:mc="http://schemas.openxmlformats.org/markup-compatibility/2006">
              <mc:Choice xmlns:v="urn:schemas-microsoft-com:vml" Requires="v">
                <p:oleObj spid="_x0000_s160873" name="Equation" r:id="rId5" imgW="5841720" imgH="634680" progId="Equation.3">
                  <p:embed/>
                </p:oleObj>
              </mc:Choice>
              <mc:Fallback>
                <p:oleObj name="Equation" r:id="rId5" imgW="5841720" imgH="634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336232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TextBox 62"/>
          <p:cNvSpPr txBox="1"/>
          <p:nvPr/>
        </p:nvSpPr>
        <p:spPr>
          <a:xfrm>
            <a:off x="6648451" y="2524125"/>
            <a:ext cx="2219324" cy="369332"/>
          </a:xfrm>
          <a:prstGeom prst="rect">
            <a:avLst/>
          </a:prstGeom>
          <a:noFill/>
        </p:spPr>
        <p:txBody>
          <a:bodyPr wrap="square" rtlCol="0">
            <a:spAutoFit/>
          </a:bodyPr>
          <a:lstStyle/>
          <a:p>
            <a:r>
              <a:rPr lang="en-GB" sz="1800" b="1" i="1" dirty="0" smtClean="0"/>
              <a:t>RSS</a:t>
            </a:r>
            <a:r>
              <a:rPr lang="en-GB" sz="1800" b="1" i="1" baseline="-25000" dirty="0" smtClean="0"/>
              <a:t>P</a:t>
            </a:r>
            <a:r>
              <a:rPr lang="en-GB" sz="1800" b="1" dirty="0" smtClean="0"/>
              <a:t> = 8.91 x 10</a:t>
            </a:r>
            <a:r>
              <a:rPr lang="en-GB" sz="1800" b="1" baseline="30000" dirty="0" smtClean="0"/>
              <a:t>11</a:t>
            </a:r>
            <a:endParaRPr lang="en-GB" sz="1800" b="1" baseline="30000" dirty="0"/>
          </a:p>
        </p:txBody>
      </p:sp>
      <p:sp>
        <p:nvSpPr>
          <p:cNvPr id="64" name="TextBox 63"/>
          <p:cNvSpPr txBox="1"/>
          <p:nvPr/>
        </p:nvSpPr>
        <p:spPr>
          <a:xfrm>
            <a:off x="5857875" y="2828925"/>
            <a:ext cx="3086100" cy="369332"/>
          </a:xfrm>
          <a:prstGeom prst="rect">
            <a:avLst/>
          </a:prstGeom>
          <a:noFill/>
        </p:spPr>
        <p:txBody>
          <a:bodyPr wrap="square" rtlCol="0">
            <a:spAutoFit/>
          </a:bodyPr>
          <a:lstStyle/>
          <a:p>
            <a:r>
              <a:rPr lang="en-GB" sz="1800" b="1" i="1" dirty="0" smtClean="0"/>
              <a:t>RSS</a:t>
            </a:r>
            <a:r>
              <a:rPr lang="en-GB" sz="1800" b="1" baseline="-25000" dirty="0" smtClean="0"/>
              <a:t>1</a:t>
            </a:r>
            <a:r>
              <a:rPr lang="en-GB" sz="1800" b="1" dirty="0" smtClean="0"/>
              <a:t> + </a:t>
            </a:r>
            <a:r>
              <a:rPr lang="en-GB" sz="1800" b="1" i="1" dirty="0" smtClean="0"/>
              <a:t>RSS</a:t>
            </a:r>
            <a:r>
              <a:rPr lang="en-GB" sz="1800" b="1" baseline="-25000" dirty="0" smtClean="0"/>
              <a:t>2</a:t>
            </a:r>
            <a:r>
              <a:rPr lang="en-GB" sz="1800" b="1" dirty="0" smtClean="0"/>
              <a:t> = 4.71 x 10</a:t>
            </a:r>
            <a:r>
              <a:rPr lang="en-GB" sz="1800" b="1" baseline="30000" dirty="0" smtClean="0"/>
              <a:t>11</a:t>
            </a:r>
            <a:endParaRPr lang="en-GB" sz="1800" b="1" baseline="30000" dirty="0"/>
          </a:p>
        </p:txBody>
      </p:sp>
      <p:graphicFrame>
        <p:nvGraphicFramePr>
          <p:cNvPr id="65" name="Object 64"/>
          <p:cNvGraphicFramePr>
            <a:graphicFrameLocks noChangeAspect="1"/>
          </p:cNvGraphicFramePr>
          <p:nvPr>
            <p:extLst>
              <p:ext uri="{D42A27DB-BD31-4B8C-83A1-F6EECF244321}">
                <p14:modId xmlns:p14="http://schemas.microsoft.com/office/powerpoint/2010/main" val="2380972653"/>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0874" name="Equation" r:id="rId7" imgW="177480" imgH="126720" progId="Equation.3">
                  <p:embed/>
                </p:oleObj>
              </mc:Choice>
              <mc:Fallback>
                <p:oleObj name="Equation" r:id="rId7" imgW="177480" imgH="126720" progId="Equation.3">
                  <p:embed/>
                  <p:pic>
                    <p:nvPicPr>
                      <p:cNvPr id="0" name=""/>
                      <p:cNvPicPr>
                        <a:picLocks noChangeAspect="1" noChangeArrowheads="1"/>
                      </p:cNvPicPr>
                      <p:nvPr/>
                    </p:nvPicPr>
                    <p:blipFill>
                      <a:blip r:embed="rId8"/>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6" name="Rectangle 20"/>
          <p:cNvSpPr>
            <a:spLocks noChangeArrowheads="1"/>
          </p:cNvSpPr>
          <p:nvPr/>
        </p:nvSpPr>
        <p:spPr bwMode="auto">
          <a:xfrm>
            <a:off x="6653213" y="3438525"/>
            <a:ext cx="823912" cy="4381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0789"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33</a:t>
            </a:r>
          </a:p>
        </p:txBody>
      </p:sp>
      <p:sp>
        <p:nvSpPr>
          <p:cNvPr id="160790"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the school cost functions, the reduction in the residual sum of squares has already been tabulated.</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5"/>
          <p:cNvSpPr>
            <a:spLocks noChangeArrowheads="1"/>
          </p:cNvSpPr>
          <p:nvPr/>
        </p:nvSpPr>
        <p:spPr bwMode="auto">
          <a:xfrm>
            <a:off x="0" y="3223950"/>
            <a:ext cx="9144000" cy="93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8"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9" name="Rectangle 5"/>
          <p:cNvSpPr>
            <a:spLocks noChangeArrowheads="1"/>
          </p:cNvSpPr>
          <p:nvPr/>
        </p:nvSpPr>
        <p:spPr bwMode="auto">
          <a:xfrm>
            <a:off x="5772150" y="2409826"/>
            <a:ext cx="3095626" cy="904874"/>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59746" name="Rectangle 2"/>
          <p:cNvSpPr>
            <a:spLocks noChangeArrowheads="1"/>
          </p:cNvSpPr>
          <p:nvPr/>
        </p:nvSpPr>
        <p:spPr bwMode="auto">
          <a:xfrm>
            <a:off x="5054600" y="2293200"/>
            <a:ext cx="201613"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2" name="Object 10"/>
          <p:cNvGraphicFramePr>
            <a:graphicFrameLocks noChangeAspect="1"/>
          </p:cNvGraphicFramePr>
          <p:nvPr>
            <p:extLst>
              <p:ext uri="{D42A27DB-BD31-4B8C-83A1-F6EECF244321}">
                <p14:modId xmlns:p14="http://schemas.microsoft.com/office/powerpoint/2010/main" val="1189585500"/>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59851"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9749" name="Rectangle 5"/>
          <p:cNvSpPr>
            <a:spLocks noChangeArrowheads="1"/>
          </p:cNvSpPr>
          <p:nvPr/>
        </p:nvSpPr>
        <p:spPr bwMode="auto">
          <a:xfrm>
            <a:off x="1177925" y="1227600"/>
            <a:ext cx="201613"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3"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sp>
        <p:nvSpPr>
          <p:cNvPr id="159747" name="Rectangle 3"/>
          <p:cNvSpPr>
            <a:spLocks noChangeArrowheads="1"/>
          </p:cNvSpPr>
          <p:nvPr/>
        </p:nvSpPr>
        <p:spPr bwMode="auto">
          <a:xfrm>
            <a:off x="6343650" y="744538"/>
            <a:ext cx="1763713" cy="530225"/>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55" name="Group 12"/>
          <p:cNvGrpSpPr>
            <a:grpSpLocks/>
          </p:cNvGrpSpPr>
          <p:nvPr/>
        </p:nvGrpSpPr>
        <p:grpSpPr bwMode="auto">
          <a:xfrm>
            <a:off x="2590800" y="723900"/>
            <a:ext cx="5791200" cy="1295400"/>
            <a:chOff x="1872" y="672"/>
            <a:chExt cx="3648" cy="816"/>
          </a:xfrm>
        </p:grpSpPr>
        <p:sp>
          <p:nvSpPr>
            <p:cNvPr id="56"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7"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8"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9"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60"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61"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159750" name="Rectangle 6"/>
          <p:cNvSpPr>
            <a:spLocks noChangeArrowheads="1"/>
          </p:cNvSpPr>
          <p:nvPr/>
        </p:nvSpPr>
        <p:spPr bwMode="auto">
          <a:xfrm>
            <a:off x="1709738" y="3524400"/>
            <a:ext cx="192087"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48" name="Rectangle 4"/>
          <p:cNvSpPr>
            <a:spLocks noChangeArrowheads="1"/>
          </p:cNvSpPr>
          <p:nvPr/>
        </p:nvSpPr>
        <p:spPr bwMode="auto">
          <a:xfrm>
            <a:off x="6454775" y="3367088"/>
            <a:ext cx="192088" cy="3024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62"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4" name="Object 21"/>
          <p:cNvGraphicFramePr>
            <a:graphicFrameLocks noChangeAspect="1"/>
          </p:cNvGraphicFramePr>
          <p:nvPr>
            <p:extLst>
              <p:ext uri="{D42A27DB-BD31-4B8C-83A1-F6EECF244321}">
                <p14:modId xmlns:p14="http://schemas.microsoft.com/office/powerpoint/2010/main" val="2700717696"/>
              </p:ext>
            </p:extLst>
          </p:nvPr>
        </p:nvGraphicFramePr>
        <p:xfrm>
          <a:off x="1485900" y="3362325"/>
          <a:ext cx="5842000" cy="633413"/>
        </p:xfrm>
        <a:graphic>
          <a:graphicData uri="http://schemas.openxmlformats.org/presentationml/2006/ole">
            <mc:AlternateContent xmlns:mc="http://schemas.openxmlformats.org/markup-compatibility/2006">
              <mc:Choice xmlns:v="urn:schemas-microsoft-com:vml" Requires="v">
                <p:oleObj spid="_x0000_s159852" name="Equation" r:id="rId5" imgW="5841720" imgH="634680" progId="Equation.3">
                  <p:embed/>
                </p:oleObj>
              </mc:Choice>
              <mc:Fallback>
                <p:oleObj name="Equation" r:id="rId5" imgW="5841720" imgH="634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336232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5" name="TextBox 64"/>
          <p:cNvSpPr txBox="1"/>
          <p:nvPr/>
        </p:nvSpPr>
        <p:spPr>
          <a:xfrm>
            <a:off x="6648451" y="2524125"/>
            <a:ext cx="2219324" cy="369332"/>
          </a:xfrm>
          <a:prstGeom prst="rect">
            <a:avLst/>
          </a:prstGeom>
          <a:noFill/>
        </p:spPr>
        <p:txBody>
          <a:bodyPr wrap="square" rtlCol="0">
            <a:spAutoFit/>
          </a:bodyPr>
          <a:lstStyle/>
          <a:p>
            <a:r>
              <a:rPr lang="en-GB" sz="1800" b="1" i="1" dirty="0" smtClean="0"/>
              <a:t>RSS</a:t>
            </a:r>
            <a:r>
              <a:rPr lang="en-GB" sz="1800" b="1" i="1" baseline="-25000" dirty="0" smtClean="0"/>
              <a:t>P</a:t>
            </a:r>
            <a:r>
              <a:rPr lang="en-GB" sz="1800" b="1" dirty="0" smtClean="0"/>
              <a:t> = 8.91 x 10</a:t>
            </a:r>
            <a:r>
              <a:rPr lang="en-GB" sz="1800" b="1" baseline="30000" dirty="0" smtClean="0"/>
              <a:t>11</a:t>
            </a:r>
            <a:endParaRPr lang="en-GB" sz="1800" b="1" baseline="30000" dirty="0"/>
          </a:p>
        </p:txBody>
      </p:sp>
      <p:sp>
        <p:nvSpPr>
          <p:cNvPr id="66" name="TextBox 65"/>
          <p:cNvSpPr txBox="1"/>
          <p:nvPr/>
        </p:nvSpPr>
        <p:spPr>
          <a:xfrm>
            <a:off x="5857875" y="2828925"/>
            <a:ext cx="3086100" cy="369332"/>
          </a:xfrm>
          <a:prstGeom prst="rect">
            <a:avLst/>
          </a:prstGeom>
          <a:noFill/>
        </p:spPr>
        <p:txBody>
          <a:bodyPr wrap="square" rtlCol="0">
            <a:spAutoFit/>
          </a:bodyPr>
          <a:lstStyle/>
          <a:p>
            <a:r>
              <a:rPr lang="en-GB" sz="1800" b="1" i="1" dirty="0" smtClean="0"/>
              <a:t>RSS</a:t>
            </a:r>
            <a:r>
              <a:rPr lang="en-GB" sz="1800" b="1" baseline="-25000" dirty="0" smtClean="0"/>
              <a:t>1</a:t>
            </a:r>
            <a:r>
              <a:rPr lang="en-GB" sz="1800" b="1" dirty="0" smtClean="0"/>
              <a:t> + </a:t>
            </a:r>
            <a:r>
              <a:rPr lang="en-GB" sz="1800" b="1" i="1" dirty="0" smtClean="0"/>
              <a:t>RSS</a:t>
            </a:r>
            <a:r>
              <a:rPr lang="en-GB" sz="1800" b="1" baseline="-25000" dirty="0" smtClean="0"/>
              <a:t>2</a:t>
            </a:r>
            <a:r>
              <a:rPr lang="en-GB" sz="1800" b="1" dirty="0" smtClean="0"/>
              <a:t> = 4.71 x 10</a:t>
            </a:r>
            <a:r>
              <a:rPr lang="en-GB" sz="1800" b="1" baseline="30000" dirty="0" smtClean="0"/>
              <a:t>11</a:t>
            </a:r>
            <a:endParaRPr lang="en-GB" sz="1800" b="1" baseline="30000" dirty="0"/>
          </a:p>
        </p:txBody>
      </p:sp>
      <p:graphicFrame>
        <p:nvGraphicFramePr>
          <p:cNvPr id="67" name="Object 66"/>
          <p:cNvGraphicFramePr>
            <a:graphicFrameLocks noChangeAspect="1"/>
          </p:cNvGraphicFramePr>
          <p:nvPr>
            <p:extLst>
              <p:ext uri="{D42A27DB-BD31-4B8C-83A1-F6EECF244321}">
                <p14:modId xmlns:p14="http://schemas.microsoft.com/office/powerpoint/2010/main" val="1534978656"/>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59853" name="Equation" r:id="rId7" imgW="177480" imgH="126720" progId="Equation.3">
                  <p:embed/>
                </p:oleObj>
              </mc:Choice>
              <mc:Fallback>
                <p:oleObj name="Equation" r:id="rId7" imgW="177480" imgH="126720" progId="Equation.3">
                  <p:embed/>
                  <p:pic>
                    <p:nvPicPr>
                      <p:cNvPr id="0" name=""/>
                      <p:cNvPicPr>
                        <a:picLocks noChangeAspect="1" noChangeArrowheads="1"/>
                      </p:cNvPicPr>
                      <p:nvPr/>
                    </p:nvPicPr>
                    <p:blipFill>
                      <a:blip r:embed="rId8"/>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 name="Rectangle 20"/>
          <p:cNvSpPr>
            <a:spLocks noChangeArrowheads="1"/>
          </p:cNvSpPr>
          <p:nvPr/>
        </p:nvSpPr>
        <p:spPr bwMode="auto">
          <a:xfrm>
            <a:off x="6653213" y="3438525"/>
            <a:ext cx="823912" cy="4381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67" name="Text Box 2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34</a:t>
            </a:r>
          </a:p>
        </p:txBody>
      </p:sp>
      <p:sp>
        <p:nvSpPr>
          <p:cNvPr id="159768"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are only two parameters in the model, the constant and the coefficient of </a:t>
            </a:r>
            <a:r>
              <a:rPr lang="en-GB" sz="1500" b="1" i="1"/>
              <a:t>N</a:t>
            </a:r>
            <a:r>
              <a:rPr lang="en-GB" sz="1500" b="1"/>
              <a:t>, so the first argument of the </a:t>
            </a:r>
            <a:r>
              <a:rPr lang="en-GB" sz="1500" b="1" i="1"/>
              <a:t>F</a:t>
            </a:r>
            <a:r>
              <a:rPr lang="en-GB" sz="1500" b="1"/>
              <a:t> statistic is 2.</a:t>
            </a: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5"/>
          <p:cNvSpPr>
            <a:spLocks noChangeArrowheads="1"/>
          </p:cNvSpPr>
          <p:nvPr/>
        </p:nvSpPr>
        <p:spPr bwMode="auto">
          <a:xfrm>
            <a:off x="0" y="3223950"/>
            <a:ext cx="9144000" cy="93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9"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5"/>
          <p:cNvSpPr>
            <a:spLocks noChangeArrowheads="1"/>
          </p:cNvSpPr>
          <p:nvPr/>
        </p:nvSpPr>
        <p:spPr bwMode="auto">
          <a:xfrm>
            <a:off x="5772150" y="2409826"/>
            <a:ext cx="3095626" cy="904874"/>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58723" name="Rectangle 3"/>
          <p:cNvSpPr>
            <a:spLocks noChangeArrowheads="1"/>
          </p:cNvSpPr>
          <p:nvPr/>
        </p:nvSpPr>
        <p:spPr bwMode="auto">
          <a:xfrm>
            <a:off x="2649538" y="2624400"/>
            <a:ext cx="1544637"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4" name="Object 10"/>
          <p:cNvGraphicFramePr>
            <a:graphicFrameLocks noChangeAspect="1"/>
          </p:cNvGraphicFramePr>
          <p:nvPr>
            <p:extLst>
              <p:ext uri="{D42A27DB-BD31-4B8C-83A1-F6EECF244321}">
                <p14:modId xmlns:p14="http://schemas.microsoft.com/office/powerpoint/2010/main" val="1111851369"/>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58823"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sp>
        <p:nvSpPr>
          <p:cNvPr id="158722" name="Rectangle 2"/>
          <p:cNvSpPr>
            <a:spLocks noChangeArrowheads="1"/>
          </p:cNvSpPr>
          <p:nvPr/>
        </p:nvSpPr>
        <p:spPr bwMode="auto">
          <a:xfrm>
            <a:off x="2540000" y="1486800"/>
            <a:ext cx="3240000" cy="5667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36" name="Group 12"/>
          <p:cNvGrpSpPr>
            <a:grpSpLocks/>
          </p:cNvGrpSpPr>
          <p:nvPr/>
        </p:nvGrpSpPr>
        <p:grpSpPr bwMode="auto">
          <a:xfrm>
            <a:off x="2590800" y="723900"/>
            <a:ext cx="5791200" cy="1295400"/>
            <a:chOff x="1872" y="672"/>
            <a:chExt cx="3648" cy="816"/>
          </a:xfrm>
        </p:grpSpPr>
        <p:sp>
          <p:nvSpPr>
            <p:cNvPr id="37"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40"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41"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42"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43"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8724" name="Rectangle 4"/>
          <p:cNvSpPr>
            <a:spLocks noChangeArrowheads="1"/>
          </p:cNvSpPr>
          <p:nvPr/>
        </p:nvSpPr>
        <p:spPr bwMode="auto">
          <a:xfrm>
            <a:off x="3098800" y="3697200"/>
            <a:ext cx="2522538" cy="31115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6" name="Object 21"/>
          <p:cNvGraphicFramePr>
            <a:graphicFrameLocks noChangeAspect="1"/>
          </p:cNvGraphicFramePr>
          <p:nvPr>
            <p:extLst>
              <p:ext uri="{D42A27DB-BD31-4B8C-83A1-F6EECF244321}">
                <p14:modId xmlns:p14="http://schemas.microsoft.com/office/powerpoint/2010/main" val="365135998"/>
              </p:ext>
            </p:extLst>
          </p:nvPr>
        </p:nvGraphicFramePr>
        <p:xfrm>
          <a:off x="1485900" y="3362325"/>
          <a:ext cx="5842000" cy="633413"/>
        </p:xfrm>
        <a:graphic>
          <a:graphicData uri="http://schemas.openxmlformats.org/presentationml/2006/ole">
            <mc:AlternateContent xmlns:mc="http://schemas.openxmlformats.org/markup-compatibility/2006">
              <mc:Choice xmlns:v="urn:schemas-microsoft-com:vml" Requires="v">
                <p:oleObj spid="_x0000_s158824" name="Equation" r:id="rId5" imgW="5841720" imgH="634680" progId="Equation.3">
                  <p:embed/>
                </p:oleObj>
              </mc:Choice>
              <mc:Fallback>
                <p:oleObj name="Equation" r:id="rId5" imgW="5841720" imgH="634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336232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7" name="TextBox 46"/>
          <p:cNvSpPr txBox="1"/>
          <p:nvPr/>
        </p:nvSpPr>
        <p:spPr>
          <a:xfrm>
            <a:off x="6648451" y="2524125"/>
            <a:ext cx="2219324" cy="369332"/>
          </a:xfrm>
          <a:prstGeom prst="rect">
            <a:avLst/>
          </a:prstGeom>
          <a:noFill/>
        </p:spPr>
        <p:txBody>
          <a:bodyPr wrap="square" rtlCol="0">
            <a:spAutoFit/>
          </a:bodyPr>
          <a:lstStyle/>
          <a:p>
            <a:r>
              <a:rPr lang="en-GB" sz="1800" b="1" i="1" dirty="0" smtClean="0"/>
              <a:t>RSS</a:t>
            </a:r>
            <a:r>
              <a:rPr lang="en-GB" sz="1800" b="1" i="1" baseline="-25000" dirty="0" smtClean="0"/>
              <a:t>P</a:t>
            </a:r>
            <a:r>
              <a:rPr lang="en-GB" sz="1800" b="1" dirty="0" smtClean="0"/>
              <a:t> = 8.91 x 10</a:t>
            </a:r>
            <a:r>
              <a:rPr lang="en-GB" sz="1800" b="1" baseline="30000" dirty="0" smtClean="0"/>
              <a:t>11</a:t>
            </a:r>
            <a:endParaRPr lang="en-GB" sz="1800" b="1" baseline="30000" dirty="0"/>
          </a:p>
        </p:txBody>
      </p:sp>
      <p:sp>
        <p:nvSpPr>
          <p:cNvPr id="50" name="TextBox 49"/>
          <p:cNvSpPr txBox="1"/>
          <p:nvPr/>
        </p:nvSpPr>
        <p:spPr>
          <a:xfrm>
            <a:off x="5857875" y="2828925"/>
            <a:ext cx="3086100" cy="369332"/>
          </a:xfrm>
          <a:prstGeom prst="rect">
            <a:avLst/>
          </a:prstGeom>
          <a:noFill/>
        </p:spPr>
        <p:txBody>
          <a:bodyPr wrap="square" rtlCol="0">
            <a:spAutoFit/>
          </a:bodyPr>
          <a:lstStyle/>
          <a:p>
            <a:r>
              <a:rPr lang="en-GB" sz="1800" b="1" i="1" dirty="0" smtClean="0"/>
              <a:t>RSS</a:t>
            </a:r>
            <a:r>
              <a:rPr lang="en-GB" sz="1800" b="1" baseline="-25000" dirty="0" smtClean="0"/>
              <a:t>1</a:t>
            </a:r>
            <a:r>
              <a:rPr lang="en-GB" sz="1800" b="1" dirty="0" smtClean="0"/>
              <a:t> + </a:t>
            </a:r>
            <a:r>
              <a:rPr lang="en-GB" sz="1800" b="1" i="1" dirty="0" smtClean="0"/>
              <a:t>RSS</a:t>
            </a:r>
            <a:r>
              <a:rPr lang="en-GB" sz="1800" b="1" baseline="-25000" dirty="0" smtClean="0"/>
              <a:t>2</a:t>
            </a:r>
            <a:r>
              <a:rPr lang="en-GB" sz="1800" b="1" dirty="0" smtClean="0"/>
              <a:t> = 4.71 x 10</a:t>
            </a:r>
            <a:r>
              <a:rPr lang="en-GB" sz="1800" b="1" baseline="30000" dirty="0" smtClean="0"/>
              <a:t>11</a:t>
            </a:r>
            <a:endParaRPr lang="en-GB" sz="1800" b="1" baseline="30000" dirty="0"/>
          </a:p>
        </p:txBody>
      </p:sp>
      <p:graphicFrame>
        <p:nvGraphicFramePr>
          <p:cNvPr id="61" name="Object 60"/>
          <p:cNvGraphicFramePr>
            <a:graphicFrameLocks noChangeAspect="1"/>
          </p:cNvGraphicFramePr>
          <p:nvPr>
            <p:extLst>
              <p:ext uri="{D42A27DB-BD31-4B8C-83A1-F6EECF244321}">
                <p14:modId xmlns:p14="http://schemas.microsoft.com/office/powerpoint/2010/main" val="486590223"/>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58825" name="Equation" r:id="rId7" imgW="177480" imgH="126720" progId="Equation.3">
                  <p:embed/>
                </p:oleObj>
              </mc:Choice>
              <mc:Fallback>
                <p:oleObj name="Equation" r:id="rId7" imgW="177480" imgH="126720" progId="Equation.3">
                  <p:embed/>
                  <p:pic>
                    <p:nvPicPr>
                      <p:cNvPr id="0" name=""/>
                      <p:cNvPicPr>
                        <a:picLocks noChangeAspect="1" noChangeArrowheads="1"/>
                      </p:cNvPicPr>
                      <p:nvPr/>
                    </p:nvPicPr>
                    <p:blipFill>
                      <a:blip r:embed="rId8"/>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3" name="Rectangle 20"/>
          <p:cNvSpPr>
            <a:spLocks noChangeArrowheads="1"/>
          </p:cNvSpPr>
          <p:nvPr/>
        </p:nvSpPr>
        <p:spPr bwMode="auto">
          <a:xfrm>
            <a:off x="6653213" y="3438525"/>
            <a:ext cx="823912" cy="4381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41" name="Text Box 2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35</a:t>
            </a:r>
          </a:p>
        </p:txBody>
      </p:sp>
      <p:sp>
        <p:nvSpPr>
          <p:cNvPr id="158742" name="Text Box 22"/>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residual sum of squares remaining after splitting the sample is the sum of </a:t>
            </a:r>
            <a:r>
              <a:rPr lang="en-GB" sz="1500" b="1" i="1"/>
              <a:t>RSS</a:t>
            </a:r>
            <a:r>
              <a:rPr lang="en-GB" sz="1500" b="1" baseline="-25000"/>
              <a:t>1</a:t>
            </a:r>
            <a:r>
              <a:rPr lang="en-GB" sz="1500" b="1"/>
              <a:t> and </a:t>
            </a:r>
            <a:r>
              <a:rPr lang="en-GB" sz="1500" b="1" i="1"/>
              <a:t>RSS</a:t>
            </a:r>
            <a:r>
              <a:rPr lang="en-GB" sz="1500" b="1" baseline="-25000"/>
              <a:t>2</a:t>
            </a:r>
            <a:r>
              <a:rPr lang="en-GB" sz="1500" b="1"/>
              <a:t>.</a:t>
            </a:r>
          </a:p>
        </p:txBody>
      </p:sp>
      <p:sp>
        <p:nvSpPr>
          <p:cNvPr id="2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6"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5"/>
          <p:cNvSpPr>
            <a:spLocks noChangeArrowheads="1"/>
          </p:cNvSpPr>
          <p:nvPr/>
        </p:nvSpPr>
        <p:spPr bwMode="auto">
          <a:xfrm>
            <a:off x="0" y="3223950"/>
            <a:ext cx="9144000" cy="93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9"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50" name="Rectangle 5"/>
          <p:cNvSpPr>
            <a:spLocks noChangeArrowheads="1"/>
          </p:cNvSpPr>
          <p:nvPr/>
        </p:nvSpPr>
        <p:spPr bwMode="auto">
          <a:xfrm>
            <a:off x="5772150" y="2409826"/>
            <a:ext cx="3095626" cy="904874"/>
          </a:xfrm>
          <a:prstGeom prst="rect">
            <a:avLst/>
          </a:prstGeom>
          <a:solidFill>
            <a:srgbClr val="F8F8FA"/>
          </a:solidFill>
          <a:ln>
            <a:noFill/>
          </a:ln>
          <a:effectLst>
            <a:innerShdw blurRad="76200">
              <a:srgbClr val="003366"/>
            </a:innerShdw>
          </a:effectLst>
        </p:spPr>
        <p:txBody>
          <a:bodyPr/>
          <a:lstStyle/>
          <a:p>
            <a:pPr>
              <a:defRPr/>
            </a:pPr>
            <a:endParaRPr lang="en-GB"/>
          </a:p>
        </p:txBody>
      </p:sp>
      <p:sp>
        <p:nvSpPr>
          <p:cNvPr id="156676" name="Rectangle 4"/>
          <p:cNvSpPr>
            <a:spLocks noChangeArrowheads="1"/>
          </p:cNvSpPr>
          <p:nvPr/>
        </p:nvSpPr>
        <p:spPr bwMode="auto">
          <a:xfrm>
            <a:off x="1411288" y="1228725"/>
            <a:ext cx="788987"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78" name="Rectangle 6"/>
          <p:cNvSpPr>
            <a:spLocks noChangeArrowheads="1"/>
          </p:cNvSpPr>
          <p:nvPr/>
        </p:nvSpPr>
        <p:spPr bwMode="auto">
          <a:xfrm>
            <a:off x="6096000" y="1485900"/>
            <a:ext cx="2236788" cy="566738"/>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77" name="Rectangle 5"/>
          <p:cNvSpPr>
            <a:spLocks noChangeArrowheads="1"/>
          </p:cNvSpPr>
          <p:nvPr/>
        </p:nvSpPr>
        <p:spPr bwMode="auto">
          <a:xfrm>
            <a:off x="4232275" y="2624400"/>
            <a:ext cx="850900"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51" name="Object 10"/>
          <p:cNvGraphicFramePr>
            <a:graphicFrameLocks noChangeAspect="1"/>
          </p:cNvGraphicFramePr>
          <p:nvPr>
            <p:extLst>
              <p:ext uri="{D42A27DB-BD31-4B8C-83A1-F6EECF244321}">
                <p14:modId xmlns:p14="http://schemas.microsoft.com/office/powerpoint/2010/main" val="1512295736"/>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56785"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2"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53" name="Group 12"/>
          <p:cNvGrpSpPr>
            <a:grpSpLocks/>
          </p:cNvGrpSpPr>
          <p:nvPr/>
        </p:nvGrpSpPr>
        <p:grpSpPr bwMode="auto">
          <a:xfrm>
            <a:off x="2590800" y="723900"/>
            <a:ext cx="5791200" cy="1295400"/>
            <a:chOff x="1872" y="672"/>
            <a:chExt cx="3648" cy="816"/>
          </a:xfrm>
        </p:grpSpPr>
        <p:sp>
          <p:nvSpPr>
            <p:cNvPr id="54"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5"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6"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57"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58"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59"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60"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75" name="Rectangle 3"/>
          <p:cNvSpPr>
            <a:spLocks noChangeArrowheads="1"/>
          </p:cNvSpPr>
          <p:nvPr/>
        </p:nvSpPr>
        <p:spPr bwMode="auto">
          <a:xfrm>
            <a:off x="5695950" y="3695700"/>
            <a:ext cx="311150"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74" name="Rectangle 2"/>
          <p:cNvSpPr>
            <a:spLocks noChangeArrowheads="1"/>
          </p:cNvSpPr>
          <p:nvPr/>
        </p:nvSpPr>
        <p:spPr bwMode="auto">
          <a:xfrm>
            <a:off x="1901825" y="3522663"/>
            <a:ext cx="311150" cy="295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1" name="Object 21"/>
          <p:cNvGraphicFramePr>
            <a:graphicFrameLocks noChangeAspect="1"/>
          </p:cNvGraphicFramePr>
          <p:nvPr>
            <p:extLst>
              <p:ext uri="{D42A27DB-BD31-4B8C-83A1-F6EECF244321}">
                <p14:modId xmlns:p14="http://schemas.microsoft.com/office/powerpoint/2010/main" val="236434812"/>
              </p:ext>
            </p:extLst>
          </p:nvPr>
        </p:nvGraphicFramePr>
        <p:xfrm>
          <a:off x="1485900" y="3362325"/>
          <a:ext cx="5842000" cy="633413"/>
        </p:xfrm>
        <a:graphic>
          <a:graphicData uri="http://schemas.openxmlformats.org/presentationml/2006/ole">
            <mc:AlternateContent xmlns:mc="http://schemas.openxmlformats.org/markup-compatibility/2006">
              <mc:Choice xmlns:v="urn:schemas-microsoft-com:vml" Requires="v">
                <p:oleObj spid="_x0000_s156786" name="Equation" r:id="rId5" imgW="5841720" imgH="634680" progId="Equation.3">
                  <p:embed/>
                </p:oleObj>
              </mc:Choice>
              <mc:Fallback>
                <p:oleObj name="Equation" r:id="rId5" imgW="5841720" imgH="634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336232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2" name="TextBox 61"/>
          <p:cNvSpPr txBox="1"/>
          <p:nvPr/>
        </p:nvSpPr>
        <p:spPr>
          <a:xfrm>
            <a:off x="6648451" y="2524125"/>
            <a:ext cx="2219324" cy="369332"/>
          </a:xfrm>
          <a:prstGeom prst="rect">
            <a:avLst/>
          </a:prstGeom>
          <a:noFill/>
        </p:spPr>
        <p:txBody>
          <a:bodyPr wrap="square" rtlCol="0">
            <a:spAutoFit/>
          </a:bodyPr>
          <a:lstStyle/>
          <a:p>
            <a:r>
              <a:rPr lang="en-GB" sz="1800" b="1" i="1" dirty="0" smtClean="0"/>
              <a:t>RSS</a:t>
            </a:r>
            <a:r>
              <a:rPr lang="en-GB" sz="1800" b="1" i="1" baseline="-25000" dirty="0" smtClean="0"/>
              <a:t>P</a:t>
            </a:r>
            <a:r>
              <a:rPr lang="en-GB" sz="1800" b="1" dirty="0" smtClean="0"/>
              <a:t> = 8.91 x 10</a:t>
            </a:r>
            <a:r>
              <a:rPr lang="en-GB" sz="1800" b="1" baseline="30000" dirty="0" smtClean="0"/>
              <a:t>11</a:t>
            </a:r>
            <a:endParaRPr lang="en-GB" sz="1800" b="1" baseline="30000" dirty="0"/>
          </a:p>
        </p:txBody>
      </p:sp>
      <p:sp>
        <p:nvSpPr>
          <p:cNvPr id="63" name="TextBox 62"/>
          <p:cNvSpPr txBox="1"/>
          <p:nvPr/>
        </p:nvSpPr>
        <p:spPr>
          <a:xfrm>
            <a:off x="5857875" y="2828925"/>
            <a:ext cx="3086100" cy="369332"/>
          </a:xfrm>
          <a:prstGeom prst="rect">
            <a:avLst/>
          </a:prstGeom>
          <a:noFill/>
        </p:spPr>
        <p:txBody>
          <a:bodyPr wrap="square" rtlCol="0">
            <a:spAutoFit/>
          </a:bodyPr>
          <a:lstStyle/>
          <a:p>
            <a:r>
              <a:rPr lang="en-GB" sz="1800" b="1" i="1" dirty="0" smtClean="0"/>
              <a:t>RSS</a:t>
            </a:r>
            <a:r>
              <a:rPr lang="en-GB" sz="1800" b="1" baseline="-25000" dirty="0" smtClean="0"/>
              <a:t>1</a:t>
            </a:r>
            <a:r>
              <a:rPr lang="en-GB" sz="1800" b="1" dirty="0" smtClean="0"/>
              <a:t> + </a:t>
            </a:r>
            <a:r>
              <a:rPr lang="en-GB" sz="1800" b="1" i="1" dirty="0" smtClean="0"/>
              <a:t>RSS</a:t>
            </a:r>
            <a:r>
              <a:rPr lang="en-GB" sz="1800" b="1" baseline="-25000" dirty="0" smtClean="0"/>
              <a:t>2</a:t>
            </a:r>
            <a:r>
              <a:rPr lang="en-GB" sz="1800" b="1" dirty="0" smtClean="0"/>
              <a:t> = 4.71 x 10</a:t>
            </a:r>
            <a:r>
              <a:rPr lang="en-GB" sz="1800" b="1" baseline="30000" dirty="0" smtClean="0"/>
              <a:t>11</a:t>
            </a:r>
            <a:endParaRPr lang="en-GB" sz="1800" b="1" baseline="30000" dirty="0"/>
          </a:p>
        </p:txBody>
      </p:sp>
      <p:graphicFrame>
        <p:nvGraphicFramePr>
          <p:cNvPr id="64" name="Object 63"/>
          <p:cNvGraphicFramePr>
            <a:graphicFrameLocks noChangeAspect="1"/>
          </p:cNvGraphicFramePr>
          <p:nvPr>
            <p:extLst>
              <p:ext uri="{D42A27DB-BD31-4B8C-83A1-F6EECF244321}">
                <p14:modId xmlns:p14="http://schemas.microsoft.com/office/powerpoint/2010/main" val="4241005151"/>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56787" name="Equation" r:id="rId7" imgW="177480" imgH="126720" progId="Equation.3">
                  <p:embed/>
                </p:oleObj>
              </mc:Choice>
              <mc:Fallback>
                <p:oleObj name="Equation" r:id="rId7" imgW="177480" imgH="126720" progId="Equation.3">
                  <p:embed/>
                  <p:pic>
                    <p:nvPicPr>
                      <p:cNvPr id="0" name=""/>
                      <p:cNvPicPr>
                        <a:picLocks noChangeAspect="1" noChangeArrowheads="1"/>
                      </p:cNvPicPr>
                      <p:nvPr/>
                    </p:nvPicPr>
                    <p:blipFill>
                      <a:blip r:embed="rId8"/>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81"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36</a:t>
            </a:r>
          </a:p>
        </p:txBody>
      </p:sp>
      <p:sp>
        <p:nvSpPr>
          <p:cNvPr id="156696" name="Text Box 2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are 74 observations and so there are 70 degrees of freedom remaining after estimating two sets of parameters.</a:t>
            </a:r>
          </a:p>
        </p:txBody>
      </p:sp>
      <p:sp>
        <p:nvSpPr>
          <p:cNvPr id="2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8"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42" name="Rectangle 20"/>
          <p:cNvSpPr>
            <a:spLocks noChangeArrowheads="1"/>
          </p:cNvSpPr>
          <p:nvPr/>
        </p:nvSpPr>
        <p:spPr bwMode="auto">
          <a:xfrm>
            <a:off x="6653213" y="3438525"/>
            <a:ext cx="823912" cy="4381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7961" name="Text Box 2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37</a:t>
            </a:r>
          </a:p>
        </p:txBody>
      </p:sp>
      <p:sp>
        <p:nvSpPr>
          <p:cNvPr id="167962"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t>F</a:t>
            </a:r>
            <a:r>
              <a:rPr lang="en-GB" sz="1500" b="1"/>
              <a:t> statistic is thus 31.2. The critical value of </a:t>
            </a:r>
            <a:r>
              <a:rPr lang="en-GB" sz="1500" b="1" i="1"/>
              <a:t>F</a:t>
            </a:r>
            <a:r>
              <a:rPr lang="en-GB" sz="1500" b="1"/>
              <a:t>(2,70) is 7.6 at the 0.1% significance level.</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26" name="Rectangle 5"/>
          <p:cNvSpPr>
            <a:spLocks noChangeArrowheads="1"/>
          </p:cNvSpPr>
          <p:nvPr/>
        </p:nvSpPr>
        <p:spPr bwMode="auto">
          <a:xfrm>
            <a:off x="0" y="4269600"/>
            <a:ext cx="9144000" cy="5955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0" name="Rectangle 5"/>
          <p:cNvSpPr>
            <a:spLocks noChangeArrowheads="1"/>
          </p:cNvSpPr>
          <p:nvPr/>
        </p:nvSpPr>
        <p:spPr bwMode="auto">
          <a:xfrm>
            <a:off x="0" y="3223950"/>
            <a:ext cx="9144000" cy="93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1" name="Text Box 2"/>
          <p:cNvSpPr txBox="1">
            <a:spLocks noChangeArrowheads="1"/>
          </p:cNvSpPr>
          <p:nvPr/>
        </p:nvSpPr>
        <p:spPr bwMode="auto">
          <a:xfrm>
            <a:off x="301625" y="474663"/>
            <a:ext cx="8532813" cy="4186237"/>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28600" algn="l"/>
                <a:tab pos="1657350" algn="l"/>
                <a:tab pos="2057400" algn="l"/>
                <a:tab pos="4343400" algn="l"/>
                <a:tab pos="5372100" algn="l"/>
              </a:tabLst>
              <a:defRPr sz="2400">
                <a:solidFill>
                  <a:schemeClr val="tx1"/>
                </a:solidFill>
                <a:latin typeface="Times New Roman" pitchFamily="18" charset="0"/>
              </a:defRPr>
            </a:lvl1pPr>
            <a:lvl2pPr>
              <a:tabLst>
                <a:tab pos="228600" algn="l"/>
                <a:tab pos="1657350" algn="l"/>
                <a:tab pos="2057400" algn="l"/>
                <a:tab pos="4343400" algn="l"/>
                <a:tab pos="5372100" algn="l"/>
              </a:tabLst>
              <a:defRPr sz="2400">
                <a:solidFill>
                  <a:schemeClr val="tx1"/>
                </a:solidFill>
                <a:latin typeface="Times New Roman" pitchFamily="18" charset="0"/>
              </a:defRPr>
            </a:lvl2pPr>
            <a:lvl3pPr>
              <a:tabLst>
                <a:tab pos="228600" algn="l"/>
                <a:tab pos="1657350" algn="l"/>
                <a:tab pos="2057400" algn="l"/>
                <a:tab pos="4343400" algn="l"/>
                <a:tab pos="5372100" algn="l"/>
              </a:tabLst>
              <a:defRPr sz="2400">
                <a:solidFill>
                  <a:schemeClr val="tx1"/>
                </a:solidFill>
                <a:latin typeface="Times New Roman" pitchFamily="18" charset="0"/>
              </a:defRPr>
            </a:lvl3pPr>
            <a:lvl4pPr>
              <a:tabLst>
                <a:tab pos="228600" algn="l"/>
                <a:tab pos="1657350" algn="l"/>
                <a:tab pos="2057400" algn="l"/>
                <a:tab pos="4343400" algn="l"/>
                <a:tab pos="5372100" algn="l"/>
              </a:tabLst>
              <a:defRPr sz="2400">
                <a:solidFill>
                  <a:schemeClr val="tx1"/>
                </a:solidFill>
                <a:latin typeface="Times New Roman" pitchFamily="18" charset="0"/>
              </a:defRPr>
            </a:lvl4pPr>
            <a:lvl5pPr>
              <a:tabLst>
                <a:tab pos="228600" algn="l"/>
                <a:tab pos="1657350" algn="l"/>
                <a:tab pos="2057400" algn="l"/>
                <a:tab pos="4343400" algn="l"/>
                <a:tab pos="5372100" algn="l"/>
              </a:tabLst>
              <a:defRPr sz="2400">
                <a:solidFill>
                  <a:schemeClr val="tx1"/>
                </a:solidFill>
                <a:latin typeface="Times New Roman" pitchFamily="18" charset="0"/>
              </a:defRPr>
            </a:lvl5pPr>
            <a:lvl6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6pPr>
            <a:lvl7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7pPr>
            <a:lvl8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8pPr>
            <a:lvl9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9pPr>
          </a:lstStyle>
          <a:p>
            <a:pPr>
              <a:spcBef>
                <a:spcPct val="20000"/>
              </a:spcBef>
            </a:pPr>
            <a:endParaRPr lang="en-US" sz="1500">
              <a:solidFill>
                <a:srgbClr val="000000"/>
              </a:solidFill>
              <a:latin typeface="Arial" charset="0"/>
            </a:endParaRPr>
          </a:p>
          <a:p>
            <a:endParaRPr lang="en-US" sz="1500" i="1">
              <a:solidFill>
                <a:srgbClr val="000000"/>
              </a:solidFill>
              <a:latin typeface="Arial" charset="0"/>
            </a:endParaRPr>
          </a:p>
        </p:txBody>
      </p:sp>
      <p:sp>
        <p:nvSpPr>
          <p:cNvPr id="32"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33" name="Rectangle 5"/>
          <p:cNvSpPr>
            <a:spLocks noChangeArrowheads="1"/>
          </p:cNvSpPr>
          <p:nvPr/>
        </p:nvSpPr>
        <p:spPr bwMode="auto">
          <a:xfrm>
            <a:off x="5772150" y="2409826"/>
            <a:ext cx="3095626" cy="90487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4" name="Object 10"/>
          <p:cNvGraphicFramePr>
            <a:graphicFrameLocks noChangeAspect="1"/>
          </p:cNvGraphicFramePr>
          <p:nvPr>
            <p:extLst>
              <p:ext uri="{D42A27DB-BD31-4B8C-83A1-F6EECF244321}">
                <p14:modId xmlns:p14="http://schemas.microsoft.com/office/powerpoint/2010/main" val="4052175856"/>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8073"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36" name="Group 12"/>
          <p:cNvGrpSpPr>
            <a:grpSpLocks/>
          </p:cNvGrpSpPr>
          <p:nvPr/>
        </p:nvGrpSpPr>
        <p:grpSpPr bwMode="auto">
          <a:xfrm>
            <a:off x="2590800" y="723900"/>
            <a:ext cx="5791200" cy="1295400"/>
            <a:chOff x="1872" y="672"/>
            <a:chExt cx="3648" cy="816"/>
          </a:xfrm>
        </p:grpSpPr>
        <p:sp>
          <p:nvSpPr>
            <p:cNvPr id="37"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40"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41"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42"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43"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44" name="Object 21"/>
          <p:cNvGraphicFramePr>
            <a:graphicFrameLocks noChangeAspect="1"/>
          </p:cNvGraphicFramePr>
          <p:nvPr>
            <p:extLst>
              <p:ext uri="{D42A27DB-BD31-4B8C-83A1-F6EECF244321}">
                <p14:modId xmlns:p14="http://schemas.microsoft.com/office/powerpoint/2010/main" val="1414685074"/>
              </p:ext>
            </p:extLst>
          </p:nvPr>
        </p:nvGraphicFramePr>
        <p:xfrm>
          <a:off x="1485900" y="3362325"/>
          <a:ext cx="5842000" cy="633413"/>
        </p:xfrm>
        <a:graphic>
          <a:graphicData uri="http://schemas.openxmlformats.org/presentationml/2006/ole">
            <mc:AlternateContent xmlns:mc="http://schemas.openxmlformats.org/markup-compatibility/2006">
              <mc:Choice xmlns:v="urn:schemas-microsoft-com:vml" Requires="v">
                <p:oleObj spid="_x0000_s168074" name="Equation" r:id="rId5" imgW="5841720" imgH="634680" progId="Equation.3">
                  <p:embed/>
                </p:oleObj>
              </mc:Choice>
              <mc:Fallback>
                <p:oleObj name="Equation" r:id="rId5" imgW="5841720" imgH="634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336232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27"/>
          <p:cNvGraphicFramePr>
            <a:graphicFrameLocks noChangeAspect="1"/>
          </p:cNvGraphicFramePr>
          <p:nvPr>
            <p:extLst>
              <p:ext uri="{D42A27DB-BD31-4B8C-83A1-F6EECF244321}">
                <p14:modId xmlns:p14="http://schemas.microsoft.com/office/powerpoint/2010/main" val="1845340613"/>
              </p:ext>
            </p:extLst>
          </p:nvPr>
        </p:nvGraphicFramePr>
        <p:xfrm>
          <a:off x="809625" y="4429125"/>
          <a:ext cx="2032000" cy="315913"/>
        </p:xfrm>
        <a:graphic>
          <a:graphicData uri="http://schemas.openxmlformats.org/presentationml/2006/ole">
            <mc:AlternateContent xmlns:mc="http://schemas.openxmlformats.org/markup-compatibility/2006">
              <mc:Choice xmlns:v="urn:schemas-microsoft-com:vml" Requires="v">
                <p:oleObj spid="_x0000_s168075" name="Equation" r:id="rId7" imgW="2031840" imgH="317160" progId="Equation.3">
                  <p:embed/>
                </p:oleObj>
              </mc:Choice>
              <mc:Fallback>
                <p:oleObj name="Equation" r:id="rId7" imgW="2031840" imgH="3171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9625" y="4429125"/>
                        <a:ext cx="20320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6" name="TextBox 45"/>
          <p:cNvSpPr txBox="1"/>
          <p:nvPr/>
        </p:nvSpPr>
        <p:spPr>
          <a:xfrm>
            <a:off x="6648451" y="2524125"/>
            <a:ext cx="2219324" cy="369332"/>
          </a:xfrm>
          <a:prstGeom prst="rect">
            <a:avLst/>
          </a:prstGeom>
          <a:noFill/>
        </p:spPr>
        <p:txBody>
          <a:bodyPr wrap="square" rtlCol="0">
            <a:spAutoFit/>
          </a:bodyPr>
          <a:lstStyle/>
          <a:p>
            <a:r>
              <a:rPr lang="en-GB" sz="1800" b="1" i="1" dirty="0" smtClean="0"/>
              <a:t>RSS</a:t>
            </a:r>
            <a:r>
              <a:rPr lang="en-GB" sz="1800" b="1" i="1" baseline="-25000" dirty="0" smtClean="0"/>
              <a:t>P</a:t>
            </a:r>
            <a:r>
              <a:rPr lang="en-GB" sz="1800" b="1" dirty="0" smtClean="0"/>
              <a:t> = 8.91 x 10</a:t>
            </a:r>
            <a:r>
              <a:rPr lang="en-GB" sz="1800" b="1" baseline="30000" dirty="0" smtClean="0"/>
              <a:t>11</a:t>
            </a:r>
            <a:endParaRPr lang="en-GB" sz="1800" b="1" baseline="30000" dirty="0"/>
          </a:p>
        </p:txBody>
      </p:sp>
      <p:sp>
        <p:nvSpPr>
          <p:cNvPr id="47" name="TextBox 46"/>
          <p:cNvSpPr txBox="1"/>
          <p:nvPr/>
        </p:nvSpPr>
        <p:spPr>
          <a:xfrm>
            <a:off x="5857875" y="2828925"/>
            <a:ext cx="3086100" cy="369332"/>
          </a:xfrm>
          <a:prstGeom prst="rect">
            <a:avLst/>
          </a:prstGeom>
          <a:noFill/>
        </p:spPr>
        <p:txBody>
          <a:bodyPr wrap="square" rtlCol="0">
            <a:spAutoFit/>
          </a:bodyPr>
          <a:lstStyle/>
          <a:p>
            <a:r>
              <a:rPr lang="en-GB" sz="1800" b="1" i="1" dirty="0" smtClean="0"/>
              <a:t>RSS</a:t>
            </a:r>
            <a:r>
              <a:rPr lang="en-GB" sz="1800" b="1" baseline="-25000" dirty="0" smtClean="0"/>
              <a:t>1</a:t>
            </a:r>
            <a:r>
              <a:rPr lang="en-GB" sz="1800" b="1" dirty="0" smtClean="0"/>
              <a:t> + </a:t>
            </a:r>
            <a:r>
              <a:rPr lang="en-GB" sz="1800" b="1" i="1" dirty="0" smtClean="0"/>
              <a:t>RSS</a:t>
            </a:r>
            <a:r>
              <a:rPr lang="en-GB" sz="1800" b="1" baseline="-25000" dirty="0" smtClean="0"/>
              <a:t>2</a:t>
            </a:r>
            <a:r>
              <a:rPr lang="en-GB" sz="1800" b="1" dirty="0" smtClean="0"/>
              <a:t> = 4.71 x 10</a:t>
            </a:r>
            <a:r>
              <a:rPr lang="en-GB" sz="1800" b="1" baseline="30000" dirty="0" smtClean="0"/>
              <a:t>11</a:t>
            </a:r>
            <a:endParaRPr lang="en-GB" sz="1800" b="1" baseline="30000" dirty="0"/>
          </a:p>
        </p:txBody>
      </p:sp>
      <p:graphicFrame>
        <p:nvGraphicFramePr>
          <p:cNvPr id="48" name="Object 47"/>
          <p:cNvGraphicFramePr>
            <a:graphicFrameLocks noChangeAspect="1"/>
          </p:cNvGraphicFramePr>
          <p:nvPr>
            <p:extLst>
              <p:ext uri="{D42A27DB-BD31-4B8C-83A1-F6EECF244321}">
                <p14:modId xmlns:p14="http://schemas.microsoft.com/office/powerpoint/2010/main" val="2541909768"/>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8076" name="Equation" r:id="rId9" imgW="177480" imgH="126720" progId="Equation.3">
                  <p:embed/>
                </p:oleObj>
              </mc:Choice>
              <mc:Fallback>
                <p:oleObj name="Equation" r:id="rId9" imgW="177480" imgH="126720" progId="Equation.3">
                  <p:embed/>
                  <p:pic>
                    <p:nvPicPr>
                      <p:cNvPr id="0" name=""/>
                      <p:cNvPicPr>
                        <a:picLocks noChangeAspect="1" noChangeArrowheads="1"/>
                      </p:cNvPicPr>
                      <p:nvPr/>
                    </p:nvPicPr>
                    <p:blipFill>
                      <a:blip r:embed="rId10"/>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5"/>
          <p:cNvSpPr>
            <a:spLocks noChangeArrowheads="1"/>
          </p:cNvSpPr>
          <p:nvPr/>
        </p:nvSpPr>
        <p:spPr bwMode="auto">
          <a:xfrm>
            <a:off x="0" y="4269600"/>
            <a:ext cx="9144000" cy="595575"/>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42" name="Rectangle 5"/>
          <p:cNvSpPr>
            <a:spLocks noChangeArrowheads="1"/>
          </p:cNvSpPr>
          <p:nvPr/>
        </p:nvSpPr>
        <p:spPr bwMode="auto">
          <a:xfrm>
            <a:off x="0" y="3223950"/>
            <a:ext cx="9144000" cy="9360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2" name="Text Box 2"/>
          <p:cNvSpPr txBox="1">
            <a:spLocks noChangeArrowheads="1"/>
          </p:cNvSpPr>
          <p:nvPr/>
        </p:nvSpPr>
        <p:spPr bwMode="auto">
          <a:xfrm>
            <a:off x="301625" y="474663"/>
            <a:ext cx="8532813" cy="4186237"/>
          </a:xfrm>
          <a:prstGeom prst="rect">
            <a:avLst/>
          </a:prstGeom>
          <a:noFill/>
          <a:ln>
            <a:noFill/>
          </a:ln>
          <a:effectLst/>
          <a:extLst>
            <a:ext uri="{909E8E84-426E-40DD-AFC4-6F175D3DCCD1}">
              <a14:hiddenFill xmlns:a14="http://schemas.microsoft.com/office/drawing/2010/main">
                <a:solidFill>
                  <a:schemeClr val="tx1"/>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28600" algn="l"/>
                <a:tab pos="1657350" algn="l"/>
                <a:tab pos="2057400" algn="l"/>
                <a:tab pos="4343400" algn="l"/>
                <a:tab pos="5372100" algn="l"/>
              </a:tabLst>
              <a:defRPr sz="2400">
                <a:solidFill>
                  <a:schemeClr val="tx1"/>
                </a:solidFill>
                <a:latin typeface="Times New Roman" pitchFamily="18" charset="0"/>
              </a:defRPr>
            </a:lvl1pPr>
            <a:lvl2pPr>
              <a:tabLst>
                <a:tab pos="228600" algn="l"/>
                <a:tab pos="1657350" algn="l"/>
                <a:tab pos="2057400" algn="l"/>
                <a:tab pos="4343400" algn="l"/>
                <a:tab pos="5372100" algn="l"/>
              </a:tabLst>
              <a:defRPr sz="2400">
                <a:solidFill>
                  <a:schemeClr val="tx1"/>
                </a:solidFill>
                <a:latin typeface="Times New Roman" pitchFamily="18" charset="0"/>
              </a:defRPr>
            </a:lvl2pPr>
            <a:lvl3pPr>
              <a:tabLst>
                <a:tab pos="228600" algn="l"/>
                <a:tab pos="1657350" algn="l"/>
                <a:tab pos="2057400" algn="l"/>
                <a:tab pos="4343400" algn="l"/>
                <a:tab pos="5372100" algn="l"/>
              </a:tabLst>
              <a:defRPr sz="2400">
                <a:solidFill>
                  <a:schemeClr val="tx1"/>
                </a:solidFill>
                <a:latin typeface="Times New Roman" pitchFamily="18" charset="0"/>
              </a:defRPr>
            </a:lvl3pPr>
            <a:lvl4pPr>
              <a:tabLst>
                <a:tab pos="228600" algn="l"/>
                <a:tab pos="1657350" algn="l"/>
                <a:tab pos="2057400" algn="l"/>
                <a:tab pos="4343400" algn="l"/>
                <a:tab pos="5372100" algn="l"/>
              </a:tabLst>
              <a:defRPr sz="2400">
                <a:solidFill>
                  <a:schemeClr val="tx1"/>
                </a:solidFill>
                <a:latin typeface="Times New Roman" pitchFamily="18" charset="0"/>
              </a:defRPr>
            </a:lvl4pPr>
            <a:lvl5pPr>
              <a:tabLst>
                <a:tab pos="228600" algn="l"/>
                <a:tab pos="1657350" algn="l"/>
                <a:tab pos="2057400" algn="l"/>
                <a:tab pos="4343400" algn="l"/>
                <a:tab pos="5372100" algn="l"/>
              </a:tabLst>
              <a:defRPr sz="2400">
                <a:solidFill>
                  <a:schemeClr val="tx1"/>
                </a:solidFill>
                <a:latin typeface="Times New Roman" pitchFamily="18" charset="0"/>
              </a:defRPr>
            </a:lvl5pPr>
            <a:lvl6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6pPr>
            <a:lvl7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7pPr>
            <a:lvl8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8pPr>
            <a:lvl9pPr eaLnBrk="0" fontAlgn="base" hangingPunct="0">
              <a:spcBef>
                <a:spcPct val="0"/>
              </a:spcBef>
              <a:spcAft>
                <a:spcPct val="0"/>
              </a:spcAft>
              <a:tabLst>
                <a:tab pos="228600" algn="l"/>
                <a:tab pos="1657350" algn="l"/>
                <a:tab pos="2057400" algn="l"/>
                <a:tab pos="4343400" algn="l"/>
                <a:tab pos="5372100" algn="l"/>
              </a:tabLst>
              <a:defRPr sz="2400">
                <a:solidFill>
                  <a:schemeClr val="tx1"/>
                </a:solidFill>
                <a:latin typeface="Times New Roman" pitchFamily="18" charset="0"/>
              </a:defRPr>
            </a:lvl9pPr>
          </a:lstStyle>
          <a:p>
            <a:pPr>
              <a:spcBef>
                <a:spcPct val="20000"/>
              </a:spcBef>
            </a:pPr>
            <a:endParaRPr lang="en-US" sz="1500">
              <a:solidFill>
                <a:srgbClr val="000000"/>
              </a:solidFill>
              <a:latin typeface="Arial" charset="0"/>
            </a:endParaRPr>
          </a:p>
          <a:p>
            <a:endParaRPr lang="en-US" sz="1500" i="1">
              <a:solidFill>
                <a:srgbClr val="000000"/>
              </a:solidFill>
              <a:latin typeface="Arial" charset="0"/>
            </a:endParaRPr>
          </a:p>
        </p:txBody>
      </p:sp>
      <p:sp>
        <p:nvSpPr>
          <p:cNvPr id="168979" name="Text Box 1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38</a:t>
            </a:r>
          </a:p>
        </p:txBody>
      </p:sp>
      <p:sp>
        <p:nvSpPr>
          <p:cNvPr id="168980" name="Text Box 2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reduction in the residual sum of squares is therefore significant at the 0.1% level.  We conclude that the pooled cost function is an inadequate specification and that we should run separate regressions for the two types of school.</a:t>
            </a:r>
          </a:p>
        </p:txBody>
      </p:sp>
      <p:sp>
        <p:nvSpPr>
          <p:cNvPr id="2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2"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
        <p:nvSpPr>
          <p:cNvPr id="24" name="Rectangle 5"/>
          <p:cNvSpPr>
            <a:spLocks noChangeArrowheads="1"/>
          </p:cNvSpPr>
          <p:nvPr/>
        </p:nvSpPr>
        <p:spPr bwMode="auto">
          <a:xfrm>
            <a:off x="0" y="576000"/>
            <a:ext cx="9144000" cy="2541600"/>
          </a:xfrm>
          <a:prstGeom prst="rect">
            <a:avLst/>
          </a:prstGeom>
          <a:solidFill>
            <a:schemeClr val="bg1"/>
          </a:solidFill>
          <a:ln>
            <a:noFill/>
          </a:ln>
          <a:effectLst>
            <a:innerShdw blurRad="76200">
              <a:schemeClr val="tx1"/>
            </a:innerShdw>
          </a:effectLst>
        </p:spPr>
        <p:txBody>
          <a:bodyPr/>
          <a:lstStyle/>
          <a:p>
            <a:pPr>
              <a:defRPr/>
            </a:pPr>
            <a:endParaRPr lang="en-GB"/>
          </a:p>
        </p:txBody>
      </p:sp>
      <p:sp>
        <p:nvSpPr>
          <p:cNvPr id="25" name="Rectangle 5"/>
          <p:cNvSpPr>
            <a:spLocks noChangeArrowheads="1"/>
          </p:cNvSpPr>
          <p:nvPr/>
        </p:nvSpPr>
        <p:spPr bwMode="auto">
          <a:xfrm>
            <a:off x="5772150" y="2409826"/>
            <a:ext cx="3095626" cy="904874"/>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26" name="Object 10"/>
          <p:cNvGraphicFramePr>
            <a:graphicFrameLocks noChangeAspect="1"/>
          </p:cNvGraphicFramePr>
          <p:nvPr>
            <p:extLst>
              <p:ext uri="{D42A27DB-BD31-4B8C-83A1-F6EECF244321}">
                <p14:modId xmlns:p14="http://schemas.microsoft.com/office/powerpoint/2010/main" val="947072115"/>
              </p:ext>
            </p:extLst>
          </p:nvPr>
        </p:nvGraphicFramePr>
        <p:xfrm>
          <a:off x="2286000" y="2324100"/>
          <a:ext cx="2971800" cy="609600"/>
        </p:xfrm>
        <a:graphic>
          <a:graphicData uri="http://schemas.openxmlformats.org/presentationml/2006/ole">
            <mc:AlternateContent xmlns:mc="http://schemas.openxmlformats.org/markup-compatibility/2006">
              <mc:Choice xmlns:v="urn:schemas-microsoft-com:vml" Requires="v">
                <p:oleObj spid="_x0000_s169075" name="Equation" r:id="rId3" imgW="2971800" imgH="609480" progId="Equation.3">
                  <p:embed/>
                </p:oleObj>
              </mc:Choice>
              <mc:Fallback>
                <p:oleObj name="Equation" r:id="rId3" imgW="297180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324100"/>
                        <a:ext cx="2971800" cy="609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Text Box 11"/>
          <p:cNvSpPr txBox="1">
            <a:spLocks noChangeArrowheads="1"/>
          </p:cNvSpPr>
          <p:nvPr/>
        </p:nvSpPr>
        <p:spPr bwMode="auto">
          <a:xfrm>
            <a:off x="990600" y="1162050"/>
            <a:ext cx="142875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en-US" sz="1800" b="1" i="1" dirty="0"/>
              <a:t>F</a:t>
            </a:r>
            <a:r>
              <a:rPr lang="en-US" sz="1800" b="1" dirty="0"/>
              <a:t>(</a:t>
            </a:r>
            <a:r>
              <a:rPr lang="en-US" sz="1800" b="1" i="1" dirty="0"/>
              <a:t>k</a:t>
            </a:r>
            <a:r>
              <a:rPr lang="en-US" sz="1800" b="1" dirty="0"/>
              <a:t>, </a:t>
            </a:r>
            <a:r>
              <a:rPr lang="en-US" sz="1800" b="1" i="1" dirty="0"/>
              <a:t>n</a:t>
            </a:r>
            <a:r>
              <a:rPr lang="en-US" sz="2400" dirty="0">
                <a:latin typeface="Times New Roman" pitchFamily="18" charset="0"/>
              </a:rPr>
              <a:t> – </a:t>
            </a:r>
            <a:r>
              <a:rPr lang="en-US" sz="1800" b="1" dirty="0"/>
              <a:t>2</a:t>
            </a:r>
            <a:r>
              <a:rPr lang="en-US" sz="1800" b="1" i="1" dirty="0"/>
              <a:t>k</a:t>
            </a:r>
            <a:r>
              <a:rPr lang="en-US" sz="1800" b="1" dirty="0"/>
              <a:t>) </a:t>
            </a:r>
          </a:p>
        </p:txBody>
      </p:sp>
      <p:grpSp>
        <p:nvGrpSpPr>
          <p:cNvPr id="28" name="Group 12"/>
          <p:cNvGrpSpPr>
            <a:grpSpLocks/>
          </p:cNvGrpSpPr>
          <p:nvPr/>
        </p:nvGrpSpPr>
        <p:grpSpPr bwMode="auto">
          <a:xfrm>
            <a:off x="2590800" y="723900"/>
            <a:ext cx="5791200" cy="1295400"/>
            <a:chOff x="1872" y="672"/>
            <a:chExt cx="3648" cy="816"/>
          </a:xfrm>
        </p:grpSpPr>
        <p:sp>
          <p:nvSpPr>
            <p:cNvPr id="29" name="Line 13"/>
            <p:cNvSpPr>
              <a:spLocks noChangeAspect="1" noChangeShapeType="1"/>
            </p:cNvSpPr>
            <p:nvPr/>
          </p:nvSpPr>
          <p:spPr bwMode="auto">
            <a:xfrm rot="20599284" flipH="1">
              <a:off x="4065" y="750"/>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Line 14"/>
            <p:cNvSpPr>
              <a:spLocks noChangeAspect="1" noChangeShapeType="1"/>
            </p:cNvSpPr>
            <p:nvPr/>
          </p:nvSpPr>
          <p:spPr bwMode="auto">
            <a:xfrm rot="20599284" flipH="1">
              <a:off x="3921" y="1209"/>
              <a:ext cx="132" cy="228"/>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15"/>
            <p:cNvSpPr txBox="1">
              <a:spLocks noChangeArrowheads="1"/>
            </p:cNvSpPr>
            <p:nvPr/>
          </p:nvSpPr>
          <p:spPr bwMode="auto">
            <a:xfrm>
              <a:off x="1968" y="672"/>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overall reduction in </a:t>
              </a:r>
              <a:r>
                <a:rPr lang="en-US" sz="1800" b="1" i="1" dirty="0"/>
                <a:t>RSS</a:t>
              </a:r>
              <a:r>
                <a:rPr lang="en-US" sz="1800" b="1" dirty="0"/>
                <a:t> when</a:t>
              </a:r>
            </a:p>
            <a:p>
              <a:r>
                <a:rPr lang="en-US" sz="1800" b="1" dirty="0"/>
                <a:t>separate regressions are run</a:t>
              </a:r>
            </a:p>
          </p:txBody>
        </p:sp>
        <p:sp>
          <p:nvSpPr>
            <p:cNvPr id="32" name="Text Box 16"/>
            <p:cNvSpPr txBox="1">
              <a:spLocks noChangeArrowheads="1"/>
            </p:cNvSpPr>
            <p:nvPr/>
          </p:nvSpPr>
          <p:spPr bwMode="auto">
            <a:xfrm>
              <a:off x="4263" y="672"/>
              <a:ext cx="111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cost in degrees</a:t>
              </a:r>
            </a:p>
            <a:p>
              <a:r>
                <a:rPr lang="en-US" sz="1800" b="1"/>
                <a:t>of freedom</a:t>
              </a:r>
            </a:p>
          </p:txBody>
        </p:sp>
        <p:sp>
          <p:nvSpPr>
            <p:cNvPr id="33" name="Text Box 17"/>
            <p:cNvSpPr txBox="1">
              <a:spLocks noChangeArrowheads="1"/>
            </p:cNvSpPr>
            <p:nvPr/>
          </p:nvSpPr>
          <p:spPr bwMode="auto">
            <a:xfrm>
              <a:off x="1872" y="1143"/>
              <a:ext cx="2073"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total </a:t>
              </a:r>
              <a:r>
                <a:rPr lang="en-US" sz="1800" b="1" i="1" dirty="0"/>
                <a:t>RSS</a:t>
              </a:r>
              <a:r>
                <a:rPr lang="en-US" sz="1800" b="1" dirty="0"/>
                <a:t> remaining when</a:t>
              </a:r>
            </a:p>
            <a:p>
              <a:r>
                <a:rPr lang="en-US" sz="1800" b="1" dirty="0"/>
                <a:t>separate regressions are run</a:t>
              </a:r>
            </a:p>
          </p:txBody>
        </p:sp>
        <p:sp>
          <p:nvSpPr>
            <p:cNvPr id="34" name="Text Box 18"/>
            <p:cNvSpPr txBox="1">
              <a:spLocks noChangeArrowheads="1"/>
            </p:cNvSpPr>
            <p:nvPr/>
          </p:nvSpPr>
          <p:spPr bwMode="auto">
            <a:xfrm>
              <a:off x="4119" y="1143"/>
              <a:ext cx="1401" cy="3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degrees of freedom</a:t>
              </a:r>
            </a:p>
            <a:p>
              <a:r>
                <a:rPr lang="en-US" sz="1800" b="1"/>
                <a:t>remaining</a:t>
              </a:r>
            </a:p>
          </p:txBody>
        </p:sp>
      </p:grpSp>
      <p:sp>
        <p:nvSpPr>
          <p:cNvPr id="35" name="Line 19"/>
          <p:cNvSpPr>
            <a:spLocks noChangeShapeType="1"/>
          </p:cNvSpPr>
          <p:nvPr/>
        </p:nvSpPr>
        <p:spPr bwMode="auto">
          <a:xfrm>
            <a:off x="2595563" y="1393825"/>
            <a:ext cx="564991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36" name="Object 21"/>
          <p:cNvGraphicFramePr>
            <a:graphicFrameLocks noChangeAspect="1"/>
          </p:cNvGraphicFramePr>
          <p:nvPr>
            <p:extLst>
              <p:ext uri="{D42A27DB-BD31-4B8C-83A1-F6EECF244321}">
                <p14:modId xmlns:p14="http://schemas.microsoft.com/office/powerpoint/2010/main" val="61395545"/>
              </p:ext>
            </p:extLst>
          </p:nvPr>
        </p:nvGraphicFramePr>
        <p:xfrm>
          <a:off x="1485900" y="3362325"/>
          <a:ext cx="5842000" cy="633413"/>
        </p:xfrm>
        <a:graphic>
          <a:graphicData uri="http://schemas.openxmlformats.org/presentationml/2006/ole">
            <mc:AlternateContent xmlns:mc="http://schemas.openxmlformats.org/markup-compatibility/2006">
              <mc:Choice xmlns:v="urn:schemas-microsoft-com:vml" Requires="v">
                <p:oleObj spid="_x0000_s169076" name="Equation" r:id="rId5" imgW="5841720" imgH="634680" progId="Equation.3">
                  <p:embed/>
                </p:oleObj>
              </mc:Choice>
              <mc:Fallback>
                <p:oleObj name="Equation" r:id="rId5" imgW="5841720" imgH="6346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5900" y="3362325"/>
                        <a:ext cx="5842000" cy="633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27"/>
          <p:cNvGraphicFramePr>
            <a:graphicFrameLocks noChangeAspect="1"/>
          </p:cNvGraphicFramePr>
          <p:nvPr>
            <p:extLst>
              <p:ext uri="{D42A27DB-BD31-4B8C-83A1-F6EECF244321}">
                <p14:modId xmlns:p14="http://schemas.microsoft.com/office/powerpoint/2010/main" val="1269175767"/>
              </p:ext>
            </p:extLst>
          </p:nvPr>
        </p:nvGraphicFramePr>
        <p:xfrm>
          <a:off x="809625" y="4429125"/>
          <a:ext cx="2032000" cy="315913"/>
        </p:xfrm>
        <a:graphic>
          <a:graphicData uri="http://schemas.openxmlformats.org/presentationml/2006/ole">
            <mc:AlternateContent xmlns:mc="http://schemas.openxmlformats.org/markup-compatibility/2006">
              <mc:Choice xmlns:v="urn:schemas-microsoft-com:vml" Requires="v">
                <p:oleObj spid="_x0000_s169077" name="Equation" r:id="rId7" imgW="2031840" imgH="317160" progId="Equation.3">
                  <p:embed/>
                </p:oleObj>
              </mc:Choice>
              <mc:Fallback>
                <p:oleObj name="Equation" r:id="rId7" imgW="2031840" imgH="3171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9625" y="4429125"/>
                        <a:ext cx="20320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Box 37"/>
          <p:cNvSpPr txBox="1"/>
          <p:nvPr/>
        </p:nvSpPr>
        <p:spPr>
          <a:xfrm>
            <a:off x="6648451" y="2524125"/>
            <a:ext cx="2219324" cy="369332"/>
          </a:xfrm>
          <a:prstGeom prst="rect">
            <a:avLst/>
          </a:prstGeom>
          <a:noFill/>
        </p:spPr>
        <p:txBody>
          <a:bodyPr wrap="square" rtlCol="0">
            <a:spAutoFit/>
          </a:bodyPr>
          <a:lstStyle/>
          <a:p>
            <a:r>
              <a:rPr lang="en-GB" sz="1800" b="1" i="1" dirty="0" smtClean="0"/>
              <a:t>RSS</a:t>
            </a:r>
            <a:r>
              <a:rPr lang="en-GB" sz="1800" b="1" i="1" baseline="-25000" dirty="0" smtClean="0"/>
              <a:t>P</a:t>
            </a:r>
            <a:r>
              <a:rPr lang="en-GB" sz="1800" b="1" dirty="0" smtClean="0"/>
              <a:t> = 8.91 x 10</a:t>
            </a:r>
            <a:r>
              <a:rPr lang="en-GB" sz="1800" b="1" baseline="30000" dirty="0" smtClean="0"/>
              <a:t>11</a:t>
            </a:r>
            <a:endParaRPr lang="en-GB" sz="1800" b="1" baseline="30000" dirty="0"/>
          </a:p>
        </p:txBody>
      </p:sp>
      <p:sp>
        <p:nvSpPr>
          <p:cNvPr id="39" name="TextBox 38"/>
          <p:cNvSpPr txBox="1"/>
          <p:nvPr/>
        </p:nvSpPr>
        <p:spPr>
          <a:xfrm>
            <a:off x="5857875" y="2828925"/>
            <a:ext cx="3086100" cy="369332"/>
          </a:xfrm>
          <a:prstGeom prst="rect">
            <a:avLst/>
          </a:prstGeom>
          <a:noFill/>
        </p:spPr>
        <p:txBody>
          <a:bodyPr wrap="square" rtlCol="0">
            <a:spAutoFit/>
          </a:bodyPr>
          <a:lstStyle/>
          <a:p>
            <a:r>
              <a:rPr lang="en-GB" sz="1800" b="1" i="1" dirty="0" smtClean="0"/>
              <a:t>RSS</a:t>
            </a:r>
            <a:r>
              <a:rPr lang="en-GB" sz="1800" b="1" baseline="-25000" dirty="0" smtClean="0"/>
              <a:t>1</a:t>
            </a:r>
            <a:r>
              <a:rPr lang="en-GB" sz="1800" b="1" dirty="0" smtClean="0"/>
              <a:t> + </a:t>
            </a:r>
            <a:r>
              <a:rPr lang="en-GB" sz="1800" b="1" i="1" dirty="0" smtClean="0"/>
              <a:t>RSS</a:t>
            </a:r>
            <a:r>
              <a:rPr lang="en-GB" sz="1800" b="1" baseline="-25000" dirty="0" smtClean="0"/>
              <a:t>2</a:t>
            </a:r>
            <a:r>
              <a:rPr lang="en-GB" sz="1800" b="1" dirty="0" smtClean="0"/>
              <a:t> = 4.71 x 10</a:t>
            </a:r>
            <a:r>
              <a:rPr lang="en-GB" sz="1800" b="1" baseline="30000" dirty="0" smtClean="0"/>
              <a:t>11</a:t>
            </a:r>
            <a:endParaRPr lang="en-GB" sz="1800" b="1" baseline="30000" dirty="0"/>
          </a:p>
        </p:txBody>
      </p:sp>
      <p:graphicFrame>
        <p:nvGraphicFramePr>
          <p:cNvPr id="40" name="Object 39"/>
          <p:cNvGraphicFramePr>
            <a:graphicFrameLocks noChangeAspect="1"/>
          </p:cNvGraphicFramePr>
          <p:nvPr>
            <p:extLst>
              <p:ext uri="{D42A27DB-BD31-4B8C-83A1-F6EECF244321}">
                <p14:modId xmlns:p14="http://schemas.microsoft.com/office/powerpoint/2010/main" val="745496954"/>
              </p:ext>
            </p:extLst>
          </p:nvPr>
        </p:nvGraphicFramePr>
        <p:xfrm>
          <a:off x="2282825" y="1327150"/>
          <a:ext cx="177800" cy="127000"/>
        </p:xfrm>
        <a:graphic>
          <a:graphicData uri="http://schemas.openxmlformats.org/presentationml/2006/ole">
            <mc:AlternateContent xmlns:mc="http://schemas.openxmlformats.org/markup-compatibility/2006">
              <mc:Choice xmlns:v="urn:schemas-microsoft-com:vml" Requires="v">
                <p:oleObj spid="_x0000_s169078" name="Equation" r:id="rId9" imgW="177480" imgH="126720" progId="Equation.3">
                  <p:embed/>
                </p:oleObj>
              </mc:Choice>
              <mc:Fallback>
                <p:oleObj name="Equation" r:id="rId9" imgW="177480" imgH="126720" progId="Equation.3">
                  <p:embed/>
                  <p:pic>
                    <p:nvPicPr>
                      <p:cNvPr id="0" name=""/>
                      <p:cNvPicPr>
                        <a:picLocks noChangeAspect="1" noChangeArrowheads="1"/>
                      </p:cNvPicPr>
                      <p:nvPr/>
                    </p:nvPicPr>
                    <p:blipFill>
                      <a:blip r:embed="rId10"/>
                      <a:srcRect/>
                      <a:stretch>
                        <a:fillRect/>
                      </a:stretch>
                    </p:blipFill>
                    <p:spPr bwMode="auto">
                      <a:xfrm>
                        <a:off x="2282825" y="1327150"/>
                        <a:ext cx="177800" cy="12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1341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illustrate it using the data for the 74 secondary schools in Shanghai.  The scatter diagram plots the data on annual recurrent expenditure and number of students.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pic>
        <p:nvPicPr>
          <p:cNvPr id="134156"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7" name="TextBox 16"/>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6" name="Text Box 12"/>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5.4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7" name="Text Box 13"/>
          <p:cNvSpPr txBox="1">
            <a:spLocks noChangeArrowheads="1"/>
          </p:cNvSpPr>
          <p:nvPr/>
        </p:nvSpPr>
        <p:spPr bwMode="auto">
          <a:xfrm>
            <a:off x="8248650" y="6553200"/>
            <a:ext cx="819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7199"/>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1930" name="Rectangle 10"/>
          <p:cNvSpPr>
            <a:spLocks noChangeArrowheads="1"/>
          </p:cNvSpPr>
          <p:nvPr/>
        </p:nvSpPr>
        <p:spPr bwMode="auto">
          <a:xfrm>
            <a:off x="365125" y="6372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1923" name="Text Box 3"/>
          <p:cNvSpPr txBox="1">
            <a:spLocks noChangeArrowheads="1"/>
          </p:cNvSpPr>
          <p:nvPr/>
        </p:nvSpPr>
        <p:spPr bwMode="auto">
          <a:xfrm>
            <a:off x="301625" y="597600"/>
            <a:ext cx="8532813" cy="3373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1.1e+05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339.0432   49.55144      6.842   0.000       240.2642    437.8222</a:t>
            </a:r>
          </a:p>
          <a:p>
            <a:r>
              <a:rPr lang="en-US" sz="1400" b="1" dirty="0">
                <a:solidFill>
                  <a:srgbClr val="000000"/>
                </a:solidFill>
                <a:latin typeface="Courier New" pitchFamily="49" charset="0"/>
              </a:rPr>
              <a:t>   _cons |    23953.3   27167.96      0.882   0.381      -30205.04    78111.65</a:t>
            </a:r>
          </a:p>
          <a:p>
            <a:r>
              <a:rPr lang="en-US" sz="1400" b="1" dirty="0">
                <a:solidFill>
                  <a:srgbClr val="000000"/>
                </a:solidFill>
                <a:latin typeface="Courier New" pitchFamily="49" charset="0"/>
              </a:rPr>
              <a:t>------------------------------------------------------------------------------</a:t>
            </a:r>
          </a:p>
          <a:p>
            <a:endParaRPr lang="en-US" sz="1400" b="1" dirty="0">
              <a:solidFill>
                <a:srgbClr val="000000"/>
              </a:solidFill>
              <a:latin typeface="Courier New" pitchFamily="49" charset="0"/>
            </a:endParaRPr>
          </a:p>
        </p:txBody>
      </p:sp>
      <p:sp>
        <p:nvSpPr>
          <p:cNvPr id="8192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8192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regression output when </a:t>
            </a:r>
            <a:r>
              <a:rPr lang="en-GB" sz="1500" b="1" i="1"/>
              <a:t>COST</a:t>
            </a:r>
            <a:r>
              <a:rPr lang="en-GB" sz="1500" b="1"/>
              <a:t> is regressed on </a:t>
            </a:r>
            <a:r>
              <a:rPr lang="en-GB" sz="1500" b="1" i="1"/>
              <a:t>N</a:t>
            </a:r>
            <a:r>
              <a:rPr lang="en-GB" sz="1500" b="1"/>
              <a:t>, making no distinction between the different types of school.</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9405" name="Text Box 1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59406"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the scatter diagram with the regression line.</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pic>
        <p:nvPicPr>
          <p:cNvPr id="59418" name="Picture 2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8016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7" name="TextBox 16"/>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56329"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5633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Now we make a distinction between occupational schools and regular schools and run separate regressions for the two subsamples.</a:t>
            </a:r>
          </a:p>
        </p:txBody>
      </p:sp>
      <p:sp>
        <p:nvSpPr>
          <p:cNvPr id="8"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pic>
        <p:nvPicPr>
          <p:cNvPr id="56336"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Oval 13"/>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Oval 14"/>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7" name="TextBox 16"/>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8" name="TextBox 17"/>
          <p:cNvSpPr txBox="1"/>
          <p:nvPr/>
        </p:nvSpPr>
        <p:spPr>
          <a:xfrm>
            <a:off x="657225"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9" name="TextBox 18"/>
          <p:cNvSpPr txBox="1"/>
          <p:nvPr/>
        </p:nvSpPr>
        <p:spPr>
          <a:xfrm>
            <a:off x="7819823" y="5083967"/>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7199"/>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3980" name="Rectangle 12"/>
          <p:cNvSpPr>
            <a:spLocks noChangeArrowheads="1"/>
          </p:cNvSpPr>
          <p:nvPr/>
        </p:nvSpPr>
        <p:spPr bwMode="auto">
          <a:xfrm>
            <a:off x="1736725" y="637200"/>
            <a:ext cx="1060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979" name="Rectangle 11"/>
          <p:cNvSpPr>
            <a:spLocks noChangeArrowheads="1"/>
          </p:cNvSpPr>
          <p:nvPr/>
        </p:nvSpPr>
        <p:spPr bwMode="auto">
          <a:xfrm>
            <a:off x="365125" y="6372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3971" name="Text Box 3"/>
          <p:cNvSpPr txBox="1">
            <a:spLocks noChangeArrowheads="1"/>
          </p:cNvSpPr>
          <p:nvPr/>
        </p:nvSpPr>
        <p:spPr bwMode="auto">
          <a:xfrm>
            <a:off x="301625" y="597600"/>
            <a:ext cx="8532813" cy="33829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if OCC==1</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34</a:t>
            </a:r>
          </a:p>
          <a:p>
            <a:r>
              <a:rPr lang="en-US" sz="1400" b="1" dirty="0">
                <a:solidFill>
                  <a:srgbClr val="000000"/>
                </a:solidFill>
                <a:latin typeface="Courier New" pitchFamily="49" charset="0"/>
              </a:rPr>
              <a:t>---------+------------------------------               F(  1,    32) =   55.52</a:t>
            </a:r>
          </a:p>
          <a:p>
            <a:r>
              <a:rPr lang="en-US" sz="1400" b="1" dirty="0">
                <a:solidFill>
                  <a:srgbClr val="000000"/>
                </a:solidFill>
                <a:latin typeface="Courier New" pitchFamily="49" charset="0"/>
              </a:rPr>
              <a:t>   Model |  6.0538e+11     1  6.0538e+11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3.4895e+11    32  1.0905e+10               R-squared     =  0.6344</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0.6229</a:t>
            </a:r>
          </a:p>
          <a:p>
            <a:r>
              <a:rPr lang="en-US" sz="1400" b="1" dirty="0">
                <a:solidFill>
                  <a:srgbClr val="000000"/>
                </a:solidFill>
                <a:latin typeface="Courier New" pitchFamily="49" charset="0"/>
              </a:rPr>
              <a:t>   Total |  9.5433e+11    33  2.8919e+10               Root MSE      = 1.0e+05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436.7769   58.62085      7.451   0.000       317.3701    556.1836</a:t>
            </a:r>
          </a:p>
          <a:p>
            <a:r>
              <a:rPr lang="en-US" sz="1400" b="1" dirty="0">
                <a:solidFill>
                  <a:srgbClr val="000000"/>
                </a:solidFill>
                <a:latin typeface="Courier New" pitchFamily="49" charset="0"/>
              </a:rPr>
              <a:t>   _cons |   47974.07   33879.03      1.416   0.166      -21035.26    116983.4</a:t>
            </a:r>
          </a:p>
          <a:p>
            <a:r>
              <a:rPr lang="en-US" sz="1400" b="1" dirty="0">
                <a:solidFill>
                  <a:srgbClr val="000000"/>
                </a:solidFill>
                <a:latin typeface="Courier New" pitchFamily="49" charset="0"/>
              </a:rPr>
              <a:t>------------------------------------------------------------------------------</a:t>
            </a:r>
          </a:p>
          <a:p>
            <a:endParaRPr lang="en-US" sz="1400" b="1" dirty="0">
              <a:solidFill>
                <a:srgbClr val="000000"/>
              </a:solidFill>
              <a:latin typeface="Courier New" pitchFamily="49" charset="0"/>
            </a:endParaRPr>
          </a:p>
        </p:txBody>
      </p:sp>
      <p:sp>
        <p:nvSpPr>
          <p:cNvPr id="83976"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839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the regression output when </a:t>
            </a:r>
            <a:r>
              <a:rPr lang="en-GB" sz="1500" b="1" i="1"/>
              <a:t>COST</a:t>
            </a:r>
            <a:r>
              <a:rPr lang="en-GB" sz="1500" b="1"/>
              <a:t> is regressed on </a:t>
            </a:r>
            <a:r>
              <a:rPr lang="en-GB" sz="1500" b="1" i="1"/>
              <a:t>N</a:t>
            </a:r>
            <a:r>
              <a:rPr lang="en-GB" sz="1500" b="1"/>
              <a:t>  using the subsample of 34 occupational schools.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547199"/>
            <a:ext cx="9144000" cy="3402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88078" name="Rectangle 14"/>
          <p:cNvSpPr>
            <a:spLocks noChangeArrowheads="1"/>
          </p:cNvSpPr>
          <p:nvPr/>
        </p:nvSpPr>
        <p:spPr bwMode="auto">
          <a:xfrm>
            <a:off x="365125" y="6372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8077" name="Rectangle 13"/>
          <p:cNvSpPr>
            <a:spLocks noChangeArrowheads="1"/>
          </p:cNvSpPr>
          <p:nvPr/>
        </p:nvSpPr>
        <p:spPr bwMode="auto">
          <a:xfrm>
            <a:off x="1736725" y="637200"/>
            <a:ext cx="10604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88067" name="Text Box 3"/>
          <p:cNvSpPr txBox="1">
            <a:spLocks noChangeArrowheads="1"/>
          </p:cNvSpPr>
          <p:nvPr/>
        </p:nvSpPr>
        <p:spPr bwMode="auto">
          <a:xfrm>
            <a:off x="301625" y="597600"/>
            <a:ext cx="8532813" cy="33734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if OCC==0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40</a:t>
            </a:r>
          </a:p>
          <a:p>
            <a:r>
              <a:rPr lang="en-US" sz="1400" b="1" dirty="0">
                <a:solidFill>
                  <a:srgbClr val="000000"/>
                </a:solidFill>
                <a:latin typeface="Courier New" pitchFamily="49" charset="0"/>
              </a:rPr>
              <a:t>---------+------------------------------               F(  1,    38) =   13.53</a:t>
            </a:r>
          </a:p>
          <a:p>
            <a:r>
              <a:rPr lang="en-US" sz="1400" b="1" dirty="0">
                <a:solidFill>
                  <a:srgbClr val="000000"/>
                </a:solidFill>
                <a:latin typeface="Courier New" pitchFamily="49" charset="0"/>
              </a:rPr>
              <a:t>   Model |  4.3273e+10     1  4.3273e+10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0.0007</a:t>
            </a:r>
          </a:p>
          <a:p>
            <a:r>
              <a:rPr lang="en-US" sz="1400" b="1" dirty="0">
                <a:solidFill>
                  <a:srgbClr val="000000"/>
                </a:solidFill>
                <a:latin typeface="Courier New" pitchFamily="49" charset="0"/>
              </a:rPr>
              <a:t>Residual |  1.2150e+11    38  3.1973e+09               R-squared     =  0.2626</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0.2432</a:t>
            </a:r>
          </a:p>
          <a:p>
            <a:r>
              <a:rPr lang="en-US" sz="1400" b="1" dirty="0">
                <a:solidFill>
                  <a:srgbClr val="000000"/>
                </a:solidFill>
                <a:latin typeface="Courier New" pitchFamily="49" charset="0"/>
              </a:rPr>
              <a:t>   Total |  1.6477e+11    39  4.2249e+09               Root MSE      =   56545</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41.39782      3.679   0.001       68.49275    236.1037</a:t>
            </a:r>
          </a:p>
          <a:p>
            <a:r>
              <a:rPr lang="en-US" sz="1400" b="1" dirty="0">
                <a:solidFill>
                  <a:srgbClr val="000000"/>
                </a:solidFill>
                <a:latin typeface="Courier New" pitchFamily="49" charset="0"/>
              </a:rPr>
              <a:t>   _cons |   51475.25   21599.14      2.383   0.022       7750.064    95200.43</a:t>
            </a:r>
          </a:p>
          <a:p>
            <a:r>
              <a:rPr lang="en-US" sz="1400" b="1" dirty="0">
                <a:solidFill>
                  <a:srgbClr val="000000"/>
                </a:solidFill>
                <a:latin typeface="Courier New" pitchFamily="49" charset="0"/>
              </a:rPr>
              <a:t>------------------------------------------------------------------------------</a:t>
            </a:r>
          </a:p>
          <a:p>
            <a:endParaRPr lang="en-US" sz="1400" b="1" dirty="0">
              <a:solidFill>
                <a:srgbClr val="000000"/>
              </a:solidFill>
              <a:latin typeface="Courier New" pitchFamily="49" charset="0"/>
            </a:endParaRPr>
          </a:p>
        </p:txBody>
      </p:sp>
      <p:sp>
        <p:nvSpPr>
          <p:cNvPr id="88072"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88073"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this is the regression output when </a:t>
            </a:r>
            <a:r>
              <a:rPr lang="en-GB" sz="1500" b="1" i="1"/>
              <a:t>COST</a:t>
            </a:r>
            <a:r>
              <a:rPr lang="en-GB" sz="1500" b="1"/>
              <a:t> is regressed on </a:t>
            </a:r>
            <a:r>
              <a:rPr lang="en-GB" sz="1500" b="1" i="1"/>
              <a:t>N</a:t>
            </a:r>
            <a:r>
              <a:rPr lang="en-GB" sz="1500" b="1"/>
              <a:t> for the subsample of 40 regular schools.</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8"/>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CHOW TEST</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FBBB7E5-AE1E-44B3-A94E-0B64EBE832A9}"/>
</file>

<file path=customXml/itemProps2.xml><?xml version="1.0" encoding="utf-8"?>
<ds:datastoreItem xmlns:ds="http://schemas.openxmlformats.org/officeDocument/2006/customXml" ds:itemID="{86F1EEB7-2920-42E8-AD3F-4A652B079DF1}"/>
</file>

<file path=customXml/itemProps3.xml><?xml version="1.0" encoding="utf-8"?>
<ds:datastoreItem xmlns:ds="http://schemas.openxmlformats.org/officeDocument/2006/customXml" ds:itemID="{366F22D9-53B0-48BA-A555-DA38E5A66C6B}"/>
</file>

<file path=docProps/app.xml><?xml version="1.0" encoding="utf-8"?>
<Properties xmlns="http://schemas.openxmlformats.org/officeDocument/2006/extended-properties" xmlns:vt="http://schemas.openxmlformats.org/officeDocument/2006/docPropsVTypes">
  <TotalTime>4681</TotalTime>
  <Words>2156</Words>
  <Application>Microsoft Office PowerPoint</Application>
  <PresentationFormat>On-screen Show (4:3)</PresentationFormat>
  <Paragraphs>424</Paragraphs>
  <Slides>40</Slides>
  <Notes>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128</cp:revision>
  <dcterms:created xsi:type="dcterms:W3CDTF">1998-05-09T13:24:56Z</dcterms:created>
  <dcterms:modified xsi:type="dcterms:W3CDTF">2016-05-20T13:23:32Z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