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7.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26.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6" r:id="rId2"/>
    <p:sldId id="308" r:id="rId3"/>
    <p:sldId id="330" r:id="rId4"/>
    <p:sldId id="329" r:id="rId5"/>
    <p:sldId id="328" r:id="rId6"/>
    <p:sldId id="327" r:id="rId7"/>
    <p:sldId id="326" r:id="rId8"/>
    <p:sldId id="325" r:id="rId9"/>
    <p:sldId id="324" r:id="rId10"/>
    <p:sldId id="323" r:id="rId11"/>
    <p:sldId id="322" r:id="rId12"/>
    <p:sldId id="321" r:id="rId13"/>
    <p:sldId id="320" r:id="rId14"/>
    <p:sldId id="319" r:id="rId15"/>
    <p:sldId id="318" r:id="rId16"/>
    <p:sldId id="317" r:id="rId17"/>
    <p:sldId id="372" r:id="rId18"/>
    <p:sldId id="342" r:id="rId19"/>
    <p:sldId id="344" r:id="rId20"/>
    <p:sldId id="276" r:id="rId21"/>
    <p:sldId id="343" r:id="rId22"/>
    <p:sldId id="277" r:id="rId23"/>
    <p:sldId id="358" r:id="rId24"/>
    <p:sldId id="359" r:id="rId25"/>
    <p:sldId id="339" r:id="rId26"/>
    <p:sldId id="338" r:id="rId27"/>
    <p:sldId id="337" r:id="rId28"/>
    <p:sldId id="336" r:id="rId29"/>
    <p:sldId id="335" r:id="rId30"/>
    <p:sldId id="374" r:id="rId31"/>
    <p:sldId id="375" r:id="rId32"/>
    <p:sldId id="288" r:id="rId33"/>
    <p:sldId id="360" r:id="rId34"/>
    <p:sldId id="361" r:id="rId35"/>
    <p:sldId id="362" r:id="rId36"/>
    <p:sldId id="363" r:id="rId37"/>
    <p:sldId id="364" r:id="rId38"/>
    <p:sldId id="365" r:id="rId39"/>
    <p:sldId id="366" r:id="rId40"/>
    <p:sldId id="301" r:id="rId41"/>
    <p:sldId id="357" r:id="rId42"/>
    <p:sldId id="371" r:id="rId43"/>
    <p:sldId id="370" r:id="rId44"/>
    <p:sldId id="369" r:id="rId45"/>
    <p:sldId id="368" r:id="rId46"/>
    <p:sldId id="367" r:id="rId47"/>
    <p:sldId id="284" r:id="rId48"/>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808080"/>
    <a:srgbClr val="777777"/>
    <a:srgbClr val="993300"/>
    <a:srgbClr val="0066CC"/>
    <a:srgbClr val="000000"/>
    <a:srgbClr val="0033CC"/>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97" autoAdjust="0"/>
    <p:restoredTop sz="97478" autoAdjust="0"/>
  </p:normalViewPr>
  <p:slideViewPr>
    <p:cSldViewPr snapToGrid="0" showGuides="1">
      <p:cViewPr>
        <p:scale>
          <a:sx n="100" d="100"/>
          <a:sy n="100" d="100"/>
        </p:scale>
        <p:origin x="-2202" y="-39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2864F3F-3BED-4200-B023-4F6CD3570E2F}" type="slidenum">
              <a:rPr lang="en-US"/>
              <a:pPr/>
              <a:t>‹#›</a:t>
            </a:fld>
            <a:endParaRPr lang="en-US"/>
          </a:p>
        </p:txBody>
      </p:sp>
    </p:spTree>
    <p:extLst>
      <p:ext uri="{BB962C8B-B14F-4D97-AF65-F5344CB8AC3E}">
        <p14:creationId xmlns:p14="http://schemas.microsoft.com/office/powerpoint/2010/main" val="1249389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3BEA68C-630D-4CD1-A1EB-F3910DD26C40}" type="slidenum">
              <a:rPr lang="en-US"/>
              <a:pPr/>
              <a:t>‹#›</a:t>
            </a:fld>
            <a:endParaRPr lang="en-US"/>
          </a:p>
        </p:txBody>
      </p:sp>
    </p:spTree>
    <p:extLst>
      <p:ext uri="{BB962C8B-B14F-4D97-AF65-F5344CB8AC3E}">
        <p14:creationId xmlns:p14="http://schemas.microsoft.com/office/powerpoint/2010/main" val="1772264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45E7AB2-2BC5-4724-B8E1-DE025C8ACCB3}" type="slidenum">
              <a:rPr lang="en-US"/>
              <a:pPr/>
              <a:t>‹#›</a:t>
            </a:fld>
            <a:endParaRPr lang="en-US"/>
          </a:p>
        </p:txBody>
      </p:sp>
    </p:spTree>
    <p:extLst>
      <p:ext uri="{BB962C8B-B14F-4D97-AF65-F5344CB8AC3E}">
        <p14:creationId xmlns:p14="http://schemas.microsoft.com/office/powerpoint/2010/main" val="3055472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A61B045-BD18-4ED4-B19D-C13D6591E317}" type="slidenum">
              <a:rPr lang="en-US"/>
              <a:pPr/>
              <a:t>‹#›</a:t>
            </a:fld>
            <a:endParaRPr lang="en-US"/>
          </a:p>
        </p:txBody>
      </p:sp>
    </p:spTree>
    <p:extLst>
      <p:ext uri="{BB962C8B-B14F-4D97-AF65-F5344CB8AC3E}">
        <p14:creationId xmlns:p14="http://schemas.microsoft.com/office/powerpoint/2010/main" val="593974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5F65D24-806F-43D3-A4C3-60995B7ACEFE}" type="slidenum">
              <a:rPr lang="en-US"/>
              <a:pPr/>
              <a:t>‹#›</a:t>
            </a:fld>
            <a:endParaRPr lang="en-US"/>
          </a:p>
        </p:txBody>
      </p:sp>
    </p:spTree>
    <p:extLst>
      <p:ext uri="{BB962C8B-B14F-4D97-AF65-F5344CB8AC3E}">
        <p14:creationId xmlns:p14="http://schemas.microsoft.com/office/powerpoint/2010/main" val="2991395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9B8B77C-7F05-416D-ADFE-DF68F3816E9C}" type="slidenum">
              <a:rPr lang="en-US"/>
              <a:pPr/>
              <a:t>‹#›</a:t>
            </a:fld>
            <a:endParaRPr lang="en-US"/>
          </a:p>
        </p:txBody>
      </p:sp>
    </p:spTree>
    <p:extLst>
      <p:ext uri="{BB962C8B-B14F-4D97-AF65-F5344CB8AC3E}">
        <p14:creationId xmlns:p14="http://schemas.microsoft.com/office/powerpoint/2010/main" val="2851135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9BAE8F46-64F1-48F1-BAEC-55680049587E}" type="slidenum">
              <a:rPr lang="en-US"/>
              <a:pPr/>
              <a:t>‹#›</a:t>
            </a:fld>
            <a:endParaRPr lang="en-US"/>
          </a:p>
        </p:txBody>
      </p:sp>
    </p:spTree>
    <p:extLst>
      <p:ext uri="{BB962C8B-B14F-4D97-AF65-F5344CB8AC3E}">
        <p14:creationId xmlns:p14="http://schemas.microsoft.com/office/powerpoint/2010/main" val="3282439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741B09A7-90D1-476F-A650-1733BB4A4B89}" type="slidenum">
              <a:rPr lang="en-US"/>
              <a:pPr/>
              <a:t>‹#›</a:t>
            </a:fld>
            <a:endParaRPr lang="en-US"/>
          </a:p>
        </p:txBody>
      </p:sp>
    </p:spTree>
    <p:extLst>
      <p:ext uri="{BB962C8B-B14F-4D97-AF65-F5344CB8AC3E}">
        <p14:creationId xmlns:p14="http://schemas.microsoft.com/office/powerpoint/2010/main" val="2191509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2C48D616-8F96-4530-BDB7-36C97DC00368}" type="slidenum">
              <a:rPr lang="en-US"/>
              <a:pPr/>
              <a:t>‹#›</a:t>
            </a:fld>
            <a:endParaRPr lang="en-US"/>
          </a:p>
        </p:txBody>
      </p:sp>
    </p:spTree>
    <p:extLst>
      <p:ext uri="{BB962C8B-B14F-4D97-AF65-F5344CB8AC3E}">
        <p14:creationId xmlns:p14="http://schemas.microsoft.com/office/powerpoint/2010/main" val="868949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771F9BA-A4A0-47FC-91D6-704558732F7C}" type="slidenum">
              <a:rPr lang="en-US"/>
              <a:pPr/>
              <a:t>‹#›</a:t>
            </a:fld>
            <a:endParaRPr lang="en-US"/>
          </a:p>
        </p:txBody>
      </p:sp>
    </p:spTree>
    <p:extLst>
      <p:ext uri="{BB962C8B-B14F-4D97-AF65-F5344CB8AC3E}">
        <p14:creationId xmlns:p14="http://schemas.microsoft.com/office/powerpoint/2010/main" val="1196976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B5E5C78-E886-483B-808F-DC796F77EACC}" type="slidenum">
              <a:rPr lang="en-US"/>
              <a:pPr/>
              <a:t>‹#›</a:t>
            </a:fld>
            <a:endParaRPr lang="en-US"/>
          </a:p>
        </p:txBody>
      </p:sp>
    </p:spTree>
    <p:extLst>
      <p:ext uri="{BB962C8B-B14F-4D97-AF65-F5344CB8AC3E}">
        <p14:creationId xmlns:p14="http://schemas.microsoft.com/office/powerpoint/2010/main" val="30119658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EA77D60-5B1F-4124-AFB6-37BB5B7C62C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5.wmf"/><Relationship Id="rId5" Type="http://schemas.openxmlformats.org/officeDocument/2006/relationships/oleObject" Target="../embeddings/oleObject5.bin"/><Relationship Id="rId4" Type="http://schemas.openxmlformats.org/officeDocument/2006/relationships/image" Target="../media/image4.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5.wmf"/><Relationship Id="rId5" Type="http://schemas.openxmlformats.org/officeDocument/2006/relationships/oleObject" Target="../embeddings/oleObject7.bin"/><Relationship Id="rId4" Type="http://schemas.openxmlformats.org/officeDocument/2006/relationships/image" Target="../media/image4.wmf"/></Relationships>
</file>

<file path=ppt/slides/_rels/slide47.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5: </a:t>
            </a:r>
            <a:r>
              <a:rPr lang="en-GB" dirty="0">
                <a:solidFill>
                  <a:schemeClr val="bg1"/>
                </a:solidFill>
                <a:latin typeface="Arial" pitchFamily="34" charset="0"/>
                <a:cs typeface="Arial" pitchFamily="34" charset="0"/>
              </a:rPr>
              <a:t>Dummy Variables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67357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271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Shanghai sample it is sensible to choose the general schools as the reference category.  They are the most numerous and the other schools are variations of them.</a:t>
            </a:r>
          </a:p>
        </p:txBody>
      </p:sp>
      <p:sp>
        <p:nvSpPr>
          <p:cNvPr id="72717"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1690"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Accordingly we will define dummy variables for the other three types.  </a:t>
            </a:r>
            <a:r>
              <a:rPr lang="en-GB" sz="1500" b="1" i="1"/>
              <a:t>TECH</a:t>
            </a:r>
            <a:r>
              <a:rPr lang="en-GB" sz="1500" b="1"/>
              <a:t> will be the dummy for the technical schools:  </a:t>
            </a:r>
            <a:r>
              <a:rPr lang="en-GB" sz="1500" b="1" i="1"/>
              <a:t>TECH</a:t>
            </a:r>
            <a:r>
              <a:rPr lang="en-GB" sz="1500" b="1"/>
              <a:t> is equal to 1 if the observation relates to a technical school, 0 otherwise.</a:t>
            </a:r>
          </a:p>
        </p:txBody>
      </p:sp>
      <p:sp>
        <p:nvSpPr>
          <p:cNvPr id="71693" name="Text Box 103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0666"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we will define dummy variables </a:t>
            </a:r>
            <a:r>
              <a:rPr lang="en-GB" sz="1500" b="1" i="1"/>
              <a:t>WORKER</a:t>
            </a:r>
            <a:r>
              <a:rPr lang="en-GB" sz="1500" b="1"/>
              <a:t> and </a:t>
            </a:r>
            <a:r>
              <a:rPr lang="en-GB" sz="1500" b="1" i="1"/>
              <a:t>VOC</a:t>
            </a:r>
            <a:r>
              <a:rPr lang="en-GB" sz="1500" b="1"/>
              <a:t> for the skilled workers’ schools and the vocational schools.</a:t>
            </a:r>
          </a:p>
        </p:txBody>
      </p:sp>
      <p:sp>
        <p:nvSpPr>
          <p:cNvPr id="70669" name="Text Box 103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9642"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Each of the dummy variables will have a coefficient which represents the extra overhead costs of the schools, relative to the reference category.</a:t>
            </a:r>
          </a:p>
        </p:txBody>
      </p:sp>
      <p:sp>
        <p:nvSpPr>
          <p:cNvPr id="69645" name="Text Box 103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8618"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you do not include a dummy variable for the reference category, and that is the reason that the reference category is usually described as the omitted category.</a:t>
            </a:r>
          </a:p>
        </p:txBody>
      </p:sp>
      <p:sp>
        <p:nvSpPr>
          <p:cNvPr id="68621" name="Text Box 103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30" name="Rectangle 29"/>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3"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7594"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an observation relates to a general school, the dummy variables are all 0 and the regression model is reduced to its basic components.</a:t>
            </a:r>
          </a:p>
        </p:txBody>
      </p:sp>
      <p:sp>
        <p:nvSpPr>
          <p:cNvPr id="67597" name="Text Box 103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30" name="Rectangle 29"/>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2" name="Text Box 2"/>
          <p:cNvSpPr txBox="1">
            <a:spLocks noChangeArrowheads="1"/>
          </p:cNvSpPr>
          <p:nvPr/>
        </p:nvSpPr>
        <p:spPr bwMode="auto">
          <a:xfrm>
            <a:off x="1273175" y="1646239"/>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33"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34" name="Text Box 10"/>
          <p:cNvSpPr txBox="1">
            <a:spLocks noChangeArrowheads="1"/>
          </p:cNvSpPr>
          <p:nvPr/>
        </p:nvSpPr>
        <p:spPr bwMode="auto">
          <a:xfrm>
            <a:off x="4627563" y="1645125"/>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6657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an observation relates to a technical school, </a:t>
            </a:r>
            <a:r>
              <a:rPr lang="en-GB" sz="1500" b="1" i="1"/>
              <a:t>TECH</a:t>
            </a:r>
            <a:r>
              <a:rPr lang="en-GB" sz="1500" b="1"/>
              <a:t> will be equal to 1 and the other dummy variables will be 0.  The regression model simplifies as shown.</a:t>
            </a:r>
          </a:p>
        </p:txBody>
      </p:sp>
      <p:sp>
        <p:nvSpPr>
          <p:cNvPr id="6657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42" name="Rectangle 4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44" name="Text Box 2"/>
          <p:cNvSpPr txBox="1">
            <a:spLocks noChangeArrowheads="1"/>
          </p:cNvSpPr>
          <p:nvPr/>
        </p:nvSpPr>
        <p:spPr bwMode="auto">
          <a:xfrm>
            <a:off x="1273175" y="1646239"/>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45"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46" name="Text Box 10"/>
          <p:cNvSpPr txBox="1">
            <a:spLocks noChangeArrowheads="1"/>
          </p:cNvSpPr>
          <p:nvPr/>
        </p:nvSpPr>
        <p:spPr bwMode="auto">
          <a:xfrm>
            <a:off x="4627563" y="1645125"/>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47" name="Text Box 11"/>
          <p:cNvSpPr txBox="1">
            <a:spLocks noChangeArrowheads="1"/>
          </p:cNvSpPr>
          <p:nvPr/>
        </p:nvSpPr>
        <p:spPr bwMode="auto">
          <a:xfrm>
            <a:off x="4629151" y="2443163"/>
            <a:ext cx="3371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48" name="Text Box 2"/>
          <p:cNvSpPr txBox="1">
            <a:spLocks noChangeArrowheads="1"/>
          </p:cNvSpPr>
          <p:nvPr/>
        </p:nvSpPr>
        <p:spPr bwMode="auto">
          <a:xfrm>
            <a:off x="1274400" y="244492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090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model simplifies in a similar manner in the case of observations relating to skilled workers’ schools and vocational schools.</a:t>
            </a:r>
          </a:p>
        </p:txBody>
      </p:sp>
      <p:sp>
        <p:nvSpPr>
          <p:cNvPr id="80907"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7" name="Rectangle 16"/>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Text Box 2"/>
          <p:cNvSpPr txBox="1">
            <a:spLocks noChangeArrowheads="1"/>
          </p:cNvSpPr>
          <p:nvPr/>
        </p:nvSpPr>
        <p:spPr bwMode="auto">
          <a:xfrm>
            <a:off x="1273175" y="1646239"/>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0"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1" name="Text Box 10"/>
          <p:cNvSpPr txBox="1">
            <a:spLocks noChangeArrowheads="1"/>
          </p:cNvSpPr>
          <p:nvPr/>
        </p:nvSpPr>
        <p:spPr bwMode="auto">
          <a:xfrm>
            <a:off x="4627563" y="1645125"/>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2" name="Text Box 11"/>
          <p:cNvSpPr txBox="1">
            <a:spLocks noChangeArrowheads="1"/>
          </p:cNvSpPr>
          <p:nvPr/>
        </p:nvSpPr>
        <p:spPr bwMode="auto">
          <a:xfrm>
            <a:off x="4629151" y="2443163"/>
            <a:ext cx="3371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7" name="Text Box 2"/>
          <p:cNvSpPr txBox="1">
            <a:spLocks noChangeArrowheads="1"/>
          </p:cNvSpPr>
          <p:nvPr/>
        </p:nvSpPr>
        <p:spPr bwMode="auto">
          <a:xfrm>
            <a:off x="1274400" y="244492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
        <p:nvSpPr>
          <p:cNvPr id="28" name="Text Box 11"/>
          <p:cNvSpPr txBox="1">
            <a:spLocks noChangeArrowheads="1"/>
          </p:cNvSpPr>
          <p:nvPr/>
        </p:nvSpPr>
        <p:spPr bwMode="auto">
          <a:xfrm>
            <a:off x="4629151" y="4035000"/>
            <a:ext cx="3429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V</a:t>
            </a:r>
            <a:r>
              <a:rPr lang="en-US" sz="1800" b="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9" name="Text Box 2"/>
          <p:cNvSpPr txBox="1">
            <a:spLocks noChangeArrowheads="1"/>
          </p:cNvSpPr>
          <p:nvPr/>
        </p:nvSpPr>
        <p:spPr bwMode="auto">
          <a:xfrm>
            <a:off x="1274400" y="40350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Vocational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 </a:t>
            </a:r>
            <a:r>
              <a:rPr lang="en-US" sz="1500" b="1" i="1" dirty="0" smtClean="0">
                <a:solidFill>
                  <a:srgbClr val="000000"/>
                </a:solidFill>
                <a:latin typeface="Arial" charset="0"/>
              </a:rPr>
              <a:t>WORKER </a:t>
            </a:r>
            <a:r>
              <a:rPr lang="en-US" sz="1500" b="1" dirty="0" smtClean="0">
                <a:solidFill>
                  <a:srgbClr val="000000"/>
                </a:solidFill>
                <a:latin typeface="Arial" charset="0"/>
              </a:rPr>
              <a:t>= </a:t>
            </a:r>
            <a:r>
              <a:rPr lang="en-US" sz="1500" b="1" dirty="0">
                <a:solidFill>
                  <a:srgbClr val="000000"/>
                </a:solidFill>
                <a:latin typeface="Arial" charset="0"/>
              </a:rPr>
              <a:t>0)</a:t>
            </a:r>
          </a:p>
        </p:txBody>
      </p:sp>
      <p:sp>
        <p:nvSpPr>
          <p:cNvPr id="30" name="Text Box 11"/>
          <p:cNvSpPr txBox="1">
            <a:spLocks noChangeArrowheads="1"/>
          </p:cNvSpPr>
          <p:nvPr/>
        </p:nvSpPr>
        <p:spPr bwMode="auto">
          <a:xfrm>
            <a:off x="4629151" y="3239400"/>
            <a:ext cx="3429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W</a:t>
            </a:r>
            <a:r>
              <a:rPr lang="en-US" sz="1800" b="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31" name="Text Box 2"/>
          <p:cNvSpPr txBox="1">
            <a:spLocks noChangeArrowheads="1"/>
          </p:cNvSpPr>
          <p:nvPr/>
        </p:nvSpPr>
        <p:spPr bwMode="auto">
          <a:xfrm>
            <a:off x="1274400" y="3239400"/>
            <a:ext cx="3089275" cy="660225"/>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WORKER </a:t>
            </a:r>
            <a:r>
              <a:rPr lang="en-US" sz="1500" b="1" dirty="0">
                <a:solidFill>
                  <a:srgbClr val="000000"/>
                </a:solidFill>
                <a:latin typeface="Arial" charset="0"/>
              </a:rPr>
              <a:t>= 1; </a:t>
            </a:r>
            <a:r>
              <a:rPr lang="en-US" sz="1500" b="1" i="1" dirty="0" smtClean="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Tree>
    <p:extLst>
      <p:ext uri="{BB962C8B-B14F-4D97-AF65-F5344CB8AC3E}">
        <p14:creationId xmlns:p14="http://schemas.microsoft.com/office/powerpoint/2010/main" val="7545706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3212" name="Text Box 28"/>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diagram illustrates the model graphically.  The</a:t>
            </a:r>
            <a:r>
              <a:rPr lang="en-GB" sz="1500" b="1" dirty="0">
                <a:latin typeface="Symbol" pitchFamily="18" charset="2"/>
              </a:rPr>
              <a:t> </a:t>
            </a:r>
            <a:r>
              <a:rPr lang="en-GB" sz="1500" b="1" i="1" dirty="0">
                <a:latin typeface="Symbol" pitchFamily="18" charset="2"/>
              </a:rPr>
              <a:t>d</a:t>
            </a:r>
            <a:r>
              <a:rPr lang="en-GB" sz="1500" b="1" dirty="0"/>
              <a:t> coefficients are the extra overhead costs of running technical, skilled workers’, and vocational schools, relative to the overhead cost of general schools.</a:t>
            </a:r>
          </a:p>
        </p:txBody>
      </p:sp>
      <p:sp>
        <p:nvSpPr>
          <p:cNvPr id="93213" name="Text Box 2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33" name="Rectangle 32"/>
          <p:cNvSpPr/>
          <p:nvPr/>
        </p:nvSpPr>
        <p:spPr bwMode="auto">
          <a:xfrm>
            <a:off x="942975" y="723900"/>
            <a:ext cx="7257600" cy="46005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4" name="Line 1026"/>
          <p:cNvSpPr>
            <a:spLocks noChangeShapeType="1"/>
          </p:cNvSpPr>
          <p:nvPr/>
        </p:nvSpPr>
        <p:spPr bwMode="auto">
          <a:xfrm>
            <a:off x="2141538" y="1049338"/>
            <a:ext cx="0" cy="36576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Line 1027"/>
          <p:cNvSpPr>
            <a:spLocks noChangeShapeType="1"/>
          </p:cNvSpPr>
          <p:nvPr/>
        </p:nvSpPr>
        <p:spPr bwMode="auto">
          <a:xfrm>
            <a:off x="2143125" y="4702175"/>
            <a:ext cx="5338763"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Line 1028"/>
          <p:cNvSpPr>
            <a:spLocks noChangeShapeType="1"/>
          </p:cNvSpPr>
          <p:nvPr/>
        </p:nvSpPr>
        <p:spPr bwMode="auto">
          <a:xfrm flipV="1">
            <a:off x="2143125" y="2632075"/>
            <a:ext cx="5181600" cy="138906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Line 1029"/>
          <p:cNvSpPr>
            <a:spLocks noChangeShapeType="1"/>
          </p:cNvSpPr>
          <p:nvPr/>
        </p:nvSpPr>
        <p:spPr bwMode="auto">
          <a:xfrm flipV="1">
            <a:off x="2141538" y="22685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1030"/>
          <p:cNvSpPr>
            <a:spLocks noChangeShapeType="1"/>
          </p:cNvSpPr>
          <p:nvPr/>
        </p:nvSpPr>
        <p:spPr bwMode="auto">
          <a:xfrm flipV="1">
            <a:off x="2143125" y="15065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Line 1031"/>
          <p:cNvSpPr>
            <a:spLocks noChangeShapeType="1"/>
          </p:cNvSpPr>
          <p:nvPr/>
        </p:nvSpPr>
        <p:spPr bwMode="auto">
          <a:xfrm flipV="1">
            <a:off x="2143125" y="12779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Text Box 1033"/>
          <p:cNvSpPr txBox="1">
            <a:spLocks noChangeArrowheads="1"/>
          </p:cNvSpPr>
          <p:nvPr/>
        </p:nvSpPr>
        <p:spPr bwMode="auto">
          <a:xfrm>
            <a:off x="7248525" y="47831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41" name="Line 1042"/>
          <p:cNvSpPr>
            <a:spLocks noChangeShapeType="1"/>
          </p:cNvSpPr>
          <p:nvPr/>
        </p:nvSpPr>
        <p:spPr bwMode="auto">
          <a:xfrm flipV="1">
            <a:off x="3971925" y="3194050"/>
            <a:ext cx="0" cy="311150"/>
          </a:xfrm>
          <a:prstGeom prst="line">
            <a:avLst/>
          </a:prstGeom>
          <a:noFill/>
          <a:ln w="19050">
            <a:solidFill>
              <a:srgbClr val="000000"/>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Line 1043"/>
          <p:cNvSpPr>
            <a:spLocks noChangeShapeType="1"/>
          </p:cNvSpPr>
          <p:nvPr/>
        </p:nvSpPr>
        <p:spPr bwMode="auto">
          <a:xfrm flipV="1">
            <a:off x="4429125" y="2297113"/>
            <a:ext cx="0" cy="1077912"/>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Text Box 1044"/>
          <p:cNvSpPr txBox="1">
            <a:spLocks noChangeArrowheads="1"/>
          </p:cNvSpPr>
          <p:nvPr/>
        </p:nvSpPr>
        <p:spPr bwMode="auto">
          <a:xfrm>
            <a:off x="4481513" y="2420938"/>
            <a:ext cx="350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W</a:t>
            </a:r>
            <a:endParaRPr lang="en-US" sz="2000">
              <a:solidFill>
                <a:schemeClr val="bg1"/>
              </a:solidFill>
              <a:latin typeface="Symbol" pitchFamily="18" charset="2"/>
            </a:endParaRPr>
          </a:p>
        </p:txBody>
      </p:sp>
      <p:sp>
        <p:nvSpPr>
          <p:cNvPr id="44" name="Text Box 1045"/>
          <p:cNvSpPr txBox="1">
            <a:spLocks noChangeArrowheads="1"/>
          </p:cNvSpPr>
          <p:nvPr/>
        </p:nvSpPr>
        <p:spPr bwMode="auto">
          <a:xfrm>
            <a:off x="4024313" y="3090863"/>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V</a:t>
            </a:r>
            <a:endParaRPr lang="en-US" sz="2000">
              <a:solidFill>
                <a:schemeClr val="bg1"/>
              </a:solidFill>
              <a:latin typeface="Symbol" pitchFamily="18" charset="2"/>
            </a:endParaRPr>
          </a:p>
        </p:txBody>
      </p:sp>
      <p:sp>
        <p:nvSpPr>
          <p:cNvPr id="45" name="Text Box 1046"/>
          <p:cNvSpPr txBox="1">
            <a:spLocks noChangeArrowheads="1"/>
          </p:cNvSpPr>
          <p:nvPr/>
        </p:nvSpPr>
        <p:spPr bwMode="auto">
          <a:xfrm>
            <a:off x="5094288" y="2344738"/>
            <a:ext cx="2746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T</a:t>
            </a:r>
            <a:endParaRPr lang="en-US" sz="2000">
              <a:solidFill>
                <a:schemeClr val="bg1"/>
              </a:solidFill>
              <a:latin typeface="Symbol" pitchFamily="18" charset="2"/>
            </a:endParaRPr>
          </a:p>
        </p:txBody>
      </p:sp>
      <p:sp>
        <p:nvSpPr>
          <p:cNvPr id="46" name="Line 1047"/>
          <p:cNvSpPr>
            <a:spLocks noChangeShapeType="1"/>
          </p:cNvSpPr>
          <p:nvPr/>
        </p:nvSpPr>
        <p:spPr bwMode="auto">
          <a:xfrm flipV="1">
            <a:off x="5038725" y="1914525"/>
            <a:ext cx="0" cy="1306513"/>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1054"/>
          <p:cNvSpPr txBox="1">
            <a:spLocks noChangeArrowheads="1"/>
          </p:cNvSpPr>
          <p:nvPr/>
        </p:nvSpPr>
        <p:spPr bwMode="auto">
          <a:xfrm>
            <a:off x="2600325" y="2716213"/>
            <a:ext cx="914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600" b="1">
                <a:solidFill>
                  <a:srgbClr val="000000"/>
                </a:solidFill>
              </a:rPr>
              <a:t>Workers’</a:t>
            </a:r>
            <a:endParaRPr lang="en-US" sz="1800">
              <a:solidFill>
                <a:srgbClr val="66FFFF"/>
              </a:solidFill>
              <a:latin typeface="Times New Roman" pitchFamily="18" charset="0"/>
            </a:endParaRPr>
          </a:p>
        </p:txBody>
      </p:sp>
      <p:sp>
        <p:nvSpPr>
          <p:cNvPr id="48" name="Text Box 1055"/>
          <p:cNvSpPr txBox="1">
            <a:spLocks noChangeArrowheads="1"/>
          </p:cNvSpPr>
          <p:nvPr/>
        </p:nvSpPr>
        <p:spPr bwMode="auto">
          <a:xfrm>
            <a:off x="2600325" y="2989263"/>
            <a:ext cx="1066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600" b="1">
                <a:solidFill>
                  <a:srgbClr val="000000"/>
                </a:solidFill>
              </a:rPr>
              <a:t>Vocational</a:t>
            </a:r>
            <a:endParaRPr lang="en-US" sz="1800">
              <a:solidFill>
                <a:srgbClr val="00FF00"/>
              </a:solidFill>
              <a:latin typeface="Times New Roman" pitchFamily="18" charset="0"/>
            </a:endParaRPr>
          </a:p>
        </p:txBody>
      </p:sp>
      <p:sp>
        <p:nvSpPr>
          <p:cNvPr id="49" name="Text Box 1056"/>
          <p:cNvSpPr txBox="1">
            <a:spLocks noChangeArrowheads="1"/>
          </p:cNvSpPr>
          <p:nvPr/>
        </p:nvSpPr>
        <p:spPr bwMode="auto">
          <a:xfrm>
            <a:off x="2600325" y="2047875"/>
            <a:ext cx="10048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600" b="1">
                <a:solidFill>
                  <a:srgbClr val="000000"/>
                </a:solidFill>
              </a:rPr>
              <a:t>Technical</a:t>
            </a:r>
            <a:endParaRPr lang="en-US" sz="1800">
              <a:solidFill>
                <a:schemeClr val="bg1"/>
              </a:solidFill>
              <a:latin typeface="Times New Roman" pitchFamily="18" charset="0"/>
            </a:endParaRPr>
          </a:p>
        </p:txBody>
      </p:sp>
      <p:sp>
        <p:nvSpPr>
          <p:cNvPr id="50" name="Text Box 1057"/>
          <p:cNvSpPr txBox="1">
            <a:spLocks noChangeArrowheads="1"/>
          </p:cNvSpPr>
          <p:nvPr/>
        </p:nvSpPr>
        <p:spPr bwMode="auto">
          <a:xfrm>
            <a:off x="2600325" y="3813175"/>
            <a:ext cx="1066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600" b="1">
                <a:solidFill>
                  <a:srgbClr val="000000"/>
                </a:solidFill>
              </a:rPr>
              <a:t>General</a:t>
            </a:r>
            <a:endParaRPr lang="en-US" sz="1800">
              <a:solidFill>
                <a:srgbClr val="FFFF00"/>
              </a:solidFill>
              <a:latin typeface="Times New Roman" pitchFamily="18" charset="0"/>
            </a:endParaRPr>
          </a:p>
        </p:txBody>
      </p:sp>
      <p:sp>
        <p:nvSpPr>
          <p:cNvPr id="51" name="Text Box 1058"/>
          <p:cNvSpPr txBox="1">
            <a:spLocks noChangeArrowheads="1"/>
          </p:cNvSpPr>
          <p:nvPr/>
        </p:nvSpPr>
        <p:spPr bwMode="auto">
          <a:xfrm>
            <a:off x="1474788" y="2435225"/>
            <a:ext cx="5794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T</a:t>
            </a:r>
            <a:endParaRPr lang="en-US" sz="2000">
              <a:solidFill>
                <a:schemeClr val="bg1"/>
              </a:solidFill>
              <a:latin typeface="Symbol" pitchFamily="18" charset="2"/>
            </a:endParaRPr>
          </a:p>
        </p:txBody>
      </p:sp>
      <p:sp>
        <p:nvSpPr>
          <p:cNvPr id="52" name="Text Box 1059"/>
          <p:cNvSpPr txBox="1">
            <a:spLocks noChangeArrowheads="1"/>
          </p:cNvSpPr>
          <p:nvPr/>
        </p:nvSpPr>
        <p:spPr bwMode="auto">
          <a:xfrm>
            <a:off x="1474788" y="2725738"/>
            <a:ext cx="731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W</a:t>
            </a:r>
            <a:endParaRPr lang="en-US" sz="2000">
              <a:solidFill>
                <a:schemeClr val="bg1"/>
              </a:solidFill>
              <a:latin typeface="Symbol" pitchFamily="18" charset="2"/>
            </a:endParaRPr>
          </a:p>
        </p:txBody>
      </p:sp>
      <p:sp>
        <p:nvSpPr>
          <p:cNvPr id="53" name="Text Box 1060"/>
          <p:cNvSpPr txBox="1">
            <a:spLocks noChangeArrowheads="1"/>
          </p:cNvSpPr>
          <p:nvPr/>
        </p:nvSpPr>
        <p:spPr bwMode="auto">
          <a:xfrm>
            <a:off x="1474788" y="3487738"/>
            <a:ext cx="731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V</a:t>
            </a:r>
            <a:endParaRPr lang="en-US" sz="2000">
              <a:solidFill>
                <a:schemeClr val="bg1"/>
              </a:solidFill>
              <a:latin typeface="Symbol" pitchFamily="18" charset="2"/>
            </a:endParaRPr>
          </a:p>
        </p:txBody>
      </p:sp>
      <p:sp>
        <p:nvSpPr>
          <p:cNvPr id="54" name="Text Box 1061"/>
          <p:cNvSpPr txBox="1">
            <a:spLocks noChangeArrowheads="1"/>
          </p:cNvSpPr>
          <p:nvPr/>
        </p:nvSpPr>
        <p:spPr bwMode="auto">
          <a:xfrm>
            <a:off x="1838325" y="3822700"/>
            <a:ext cx="2746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55" name="TextBox 54"/>
          <p:cNvSpPr txBox="1"/>
          <p:nvPr/>
        </p:nvSpPr>
        <p:spPr>
          <a:xfrm>
            <a:off x="1352550" y="1000125"/>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5257" name="Text Box 1049"/>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we do not make any prior assumption about the size, or even the sign, of the </a:t>
            </a:r>
            <a:r>
              <a:rPr lang="en-GB" sz="1500" b="1" i="1">
                <a:latin typeface="Symbol" pitchFamily="18" charset="2"/>
              </a:rPr>
              <a:t>d</a:t>
            </a:r>
            <a:r>
              <a:rPr lang="en-GB" sz="1500" b="1"/>
              <a:t> coefficients.  They will be estimated from the sample data.</a:t>
            </a:r>
          </a:p>
        </p:txBody>
      </p:sp>
      <p:sp>
        <p:nvSpPr>
          <p:cNvPr id="95259" name="Text Box 105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3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58" name="Rectangle 57"/>
          <p:cNvSpPr/>
          <p:nvPr/>
        </p:nvSpPr>
        <p:spPr bwMode="auto">
          <a:xfrm>
            <a:off x="942975" y="723900"/>
            <a:ext cx="7257600" cy="46005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59" name="Line 1026"/>
          <p:cNvSpPr>
            <a:spLocks noChangeShapeType="1"/>
          </p:cNvSpPr>
          <p:nvPr/>
        </p:nvSpPr>
        <p:spPr bwMode="auto">
          <a:xfrm>
            <a:off x="2141538" y="1049338"/>
            <a:ext cx="0" cy="36576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027"/>
          <p:cNvSpPr>
            <a:spLocks noChangeShapeType="1"/>
          </p:cNvSpPr>
          <p:nvPr/>
        </p:nvSpPr>
        <p:spPr bwMode="auto">
          <a:xfrm>
            <a:off x="2143125" y="4702175"/>
            <a:ext cx="5338763"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028"/>
          <p:cNvSpPr>
            <a:spLocks noChangeShapeType="1"/>
          </p:cNvSpPr>
          <p:nvPr/>
        </p:nvSpPr>
        <p:spPr bwMode="auto">
          <a:xfrm flipV="1">
            <a:off x="2143125" y="2632075"/>
            <a:ext cx="5181600" cy="138906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029"/>
          <p:cNvSpPr>
            <a:spLocks noChangeShapeType="1"/>
          </p:cNvSpPr>
          <p:nvPr/>
        </p:nvSpPr>
        <p:spPr bwMode="auto">
          <a:xfrm flipV="1">
            <a:off x="2141538" y="22685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030"/>
          <p:cNvSpPr>
            <a:spLocks noChangeShapeType="1"/>
          </p:cNvSpPr>
          <p:nvPr/>
        </p:nvSpPr>
        <p:spPr bwMode="auto">
          <a:xfrm flipV="1">
            <a:off x="2143125" y="15065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1031"/>
          <p:cNvSpPr>
            <a:spLocks noChangeShapeType="1"/>
          </p:cNvSpPr>
          <p:nvPr/>
        </p:nvSpPr>
        <p:spPr bwMode="auto">
          <a:xfrm flipV="1">
            <a:off x="2143125" y="12779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Text Box 1033"/>
          <p:cNvSpPr txBox="1">
            <a:spLocks noChangeArrowheads="1"/>
          </p:cNvSpPr>
          <p:nvPr/>
        </p:nvSpPr>
        <p:spPr bwMode="auto">
          <a:xfrm>
            <a:off x="7248525" y="47831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66" name="Line 1042"/>
          <p:cNvSpPr>
            <a:spLocks noChangeShapeType="1"/>
          </p:cNvSpPr>
          <p:nvPr/>
        </p:nvSpPr>
        <p:spPr bwMode="auto">
          <a:xfrm flipV="1">
            <a:off x="3971925" y="3194050"/>
            <a:ext cx="0" cy="311150"/>
          </a:xfrm>
          <a:prstGeom prst="line">
            <a:avLst/>
          </a:prstGeom>
          <a:noFill/>
          <a:ln w="19050">
            <a:solidFill>
              <a:srgbClr val="000000"/>
            </a:solidFill>
            <a:round/>
            <a:headEnd/>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1043"/>
          <p:cNvSpPr>
            <a:spLocks noChangeShapeType="1"/>
          </p:cNvSpPr>
          <p:nvPr/>
        </p:nvSpPr>
        <p:spPr bwMode="auto">
          <a:xfrm flipV="1">
            <a:off x="4429125" y="2297113"/>
            <a:ext cx="0" cy="1077912"/>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1044"/>
          <p:cNvSpPr txBox="1">
            <a:spLocks noChangeArrowheads="1"/>
          </p:cNvSpPr>
          <p:nvPr/>
        </p:nvSpPr>
        <p:spPr bwMode="auto">
          <a:xfrm>
            <a:off x="4481513" y="2420938"/>
            <a:ext cx="350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W</a:t>
            </a:r>
            <a:endParaRPr lang="en-US" sz="2000">
              <a:solidFill>
                <a:schemeClr val="bg1"/>
              </a:solidFill>
              <a:latin typeface="Symbol" pitchFamily="18" charset="2"/>
            </a:endParaRPr>
          </a:p>
        </p:txBody>
      </p:sp>
      <p:sp>
        <p:nvSpPr>
          <p:cNvPr id="69" name="Text Box 1045"/>
          <p:cNvSpPr txBox="1">
            <a:spLocks noChangeArrowheads="1"/>
          </p:cNvSpPr>
          <p:nvPr/>
        </p:nvSpPr>
        <p:spPr bwMode="auto">
          <a:xfrm>
            <a:off x="4024313" y="3090863"/>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V</a:t>
            </a:r>
            <a:endParaRPr lang="en-US" sz="2000">
              <a:solidFill>
                <a:schemeClr val="bg1"/>
              </a:solidFill>
              <a:latin typeface="Symbol" pitchFamily="18" charset="2"/>
            </a:endParaRPr>
          </a:p>
        </p:txBody>
      </p:sp>
      <p:sp>
        <p:nvSpPr>
          <p:cNvPr id="70" name="Text Box 1046"/>
          <p:cNvSpPr txBox="1">
            <a:spLocks noChangeArrowheads="1"/>
          </p:cNvSpPr>
          <p:nvPr/>
        </p:nvSpPr>
        <p:spPr bwMode="auto">
          <a:xfrm>
            <a:off x="5094288" y="2344738"/>
            <a:ext cx="2746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T</a:t>
            </a:r>
            <a:endParaRPr lang="en-US" sz="2000">
              <a:solidFill>
                <a:schemeClr val="bg1"/>
              </a:solidFill>
              <a:latin typeface="Symbol" pitchFamily="18" charset="2"/>
            </a:endParaRPr>
          </a:p>
        </p:txBody>
      </p:sp>
      <p:sp>
        <p:nvSpPr>
          <p:cNvPr id="71" name="Line 1047"/>
          <p:cNvSpPr>
            <a:spLocks noChangeShapeType="1"/>
          </p:cNvSpPr>
          <p:nvPr/>
        </p:nvSpPr>
        <p:spPr bwMode="auto">
          <a:xfrm flipV="1">
            <a:off x="5038725" y="1914525"/>
            <a:ext cx="0" cy="1306513"/>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Text Box 1054"/>
          <p:cNvSpPr txBox="1">
            <a:spLocks noChangeArrowheads="1"/>
          </p:cNvSpPr>
          <p:nvPr/>
        </p:nvSpPr>
        <p:spPr bwMode="auto">
          <a:xfrm>
            <a:off x="2600325" y="2716213"/>
            <a:ext cx="914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600" b="1">
                <a:solidFill>
                  <a:srgbClr val="000000"/>
                </a:solidFill>
              </a:rPr>
              <a:t>Workers’</a:t>
            </a:r>
            <a:endParaRPr lang="en-US" sz="1800">
              <a:solidFill>
                <a:srgbClr val="66FFFF"/>
              </a:solidFill>
              <a:latin typeface="Times New Roman" pitchFamily="18" charset="0"/>
            </a:endParaRPr>
          </a:p>
        </p:txBody>
      </p:sp>
      <p:sp>
        <p:nvSpPr>
          <p:cNvPr id="73" name="Text Box 1055"/>
          <p:cNvSpPr txBox="1">
            <a:spLocks noChangeArrowheads="1"/>
          </p:cNvSpPr>
          <p:nvPr/>
        </p:nvSpPr>
        <p:spPr bwMode="auto">
          <a:xfrm>
            <a:off x="2600325" y="2989263"/>
            <a:ext cx="1066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600" b="1">
                <a:solidFill>
                  <a:srgbClr val="000000"/>
                </a:solidFill>
              </a:rPr>
              <a:t>Vocational</a:t>
            </a:r>
            <a:endParaRPr lang="en-US" sz="1800">
              <a:solidFill>
                <a:srgbClr val="00FF00"/>
              </a:solidFill>
              <a:latin typeface="Times New Roman" pitchFamily="18" charset="0"/>
            </a:endParaRPr>
          </a:p>
        </p:txBody>
      </p:sp>
      <p:sp>
        <p:nvSpPr>
          <p:cNvPr id="74" name="Text Box 1056"/>
          <p:cNvSpPr txBox="1">
            <a:spLocks noChangeArrowheads="1"/>
          </p:cNvSpPr>
          <p:nvPr/>
        </p:nvSpPr>
        <p:spPr bwMode="auto">
          <a:xfrm>
            <a:off x="2600325" y="2047875"/>
            <a:ext cx="10048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600" b="1">
                <a:solidFill>
                  <a:srgbClr val="000000"/>
                </a:solidFill>
              </a:rPr>
              <a:t>Technical</a:t>
            </a:r>
            <a:endParaRPr lang="en-US" sz="1800">
              <a:solidFill>
                <a:schemeClr val="bg1"/>
              </a:solidFill>
              <a:latin typeface="Times New Roman" pitchFamily="18" charset="0"/>
            </a:endParaRPr>
          </a:p>
        </p:txBody>
      </p:sp>
      <p:sp>
        <p:nvSpPr>
          <p:cNvPr id="75" name="Text Box 1057"/>
          <p:cNvSpPr txBox="1">
            <a:spLocks noChangeArrowheads="1"/>
          </p:cNvSpPr>
          <p:nvPr/>
        </p:nvSpPr>
        <p:spPr bwMode="auto">
          <a:xfrm>
            <a:off x="2600325" y="3813175"/>
            <a:ext cx="1066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600" b="1">
                <a:solidFill>
                  <a:srgbClr val="000000"/>
                </a:solidFill>
              </a:rPr>
              <a:t>General</a:t>
            </a:r>
            <a:endParaRPr lang="en-US" sz="1800">
              <a:solidFill>
                <a:srgbClr val="FFFF00"/>
              </a:solidFill>
              <a:latin typeface="Times New Roman" pitchFamily="18" charset="0"/>
            </a:endParaRPr>
          </a:p>
        </p:txBody>
      </p:sp>
      <p:sp>
        <p:nvSpPr>
          <p:cNvPr id="76" name="Text Box 1058"/>
          <p:cNvSpPr txBox="1">
            <a:spLocks noChangeArrowheads="1"/>
          </p:cNvSpPr>
          <p:nvPr/>
        </p:nvSpPr>
        <p:spPr bwMode="auto">
          <a:xfrm>
            <a:off x="1474788" y="2435225"/>
            <a:ext cx="5794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T</a:t>
            </a:r>
            <a:endParaRPr lang="en-US" sz="2000">
              <a:solidFill>
                <a:schemeClr val="bg1"/>
              </a:solidFill>
              <a:latin typeface="Symbol" pitchFamily="18" charset="2"/>
            </a:endParaRPr>
          </a:p>
        </p:txBody>
      </p:sp>
      <p:sp>
        <p:nvSpPr>
          <p:cNvPr id="77" name="Text Box 1059"/>
          <p:cNvSpPr txBox="1">
            <a:spLocks noChangeArrowheads="1"/>
          </p:cNvSpPr>
          <p:nvPr/>
        </p:nvSpPr>
        <p:spPr bwMode="auto">
          <a:xfrm>
            <a:off x="1474788" y="2725738"/>
            <a:ext cx="731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W</a:t>
            </a:r>
            <a:endParaRPr lang="en-US" sz="2000">
              <a:solidFill>
                <a:schemeClr val="bg1"/>
              </a:solidFill>
              <a:latin typeface="Symbol" pitchFamily="18" charset="2"/>
            </a:endParaRPr>
          </a:p>
        </p:txBody>
      </p:sp>
      <p:sp>
        <p:nvSpPr>
          <p:cNvPr id="78" name="Text Box 1060"/>
          <p:cNvSpPr txBox="1">
            <a:spLocks noChangeArrowheads="1"/>
          </p:cNvSpPr>
          <p:nvPr/>
        </p:nvSpPr>
        <p:spPr bwMode="auto">
          <a:xfrm>
            <a:off x="1474788" y="3487738"/>
            <a:ext cx="731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V</a:t>
            </a:r>
            <a:endParaRPr lang="en-US" sz="2000">
              <a:solidFill>
                <a:schemeClr val="bg1"/>
              </a:solidFill>
              <a:latin typeface="Symbol" pitchFamily="18" charset="2"/>
            </a:endParaRPr>
          </a:p>
        </p:txBody>
      </p:sp>
      <p:sp>
        <p:nvSpPr>
          <p:cNvPr id="79" name="Text Box 1061"/>
          <p:cNvSpPr txBox="1">
            <a:spLocks noChangeArrowheads="1"/>
          </p:cNvSpPr>
          <p:nvPr/>
        </p:nvSpPr>
        <p:spPr bwMode="auto">
          <a:xfrm>
            <a:off x="1838325" y="3822700"/>
            <a:ext cx="27463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80" name="TextBox 79"/>
          <p:cNvSpPr txBox="1"/>
          <p:nvPr/>
        </p:nvSpPr>
        <p:spPr>
          <a:xfrm>
            <a:off x="1352550" y="1000125"/>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7349"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57354" name="Text Box 10"/>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This sequence explains how to extend the dummy variable technique to handle a qualitative explanatory variable which has more than two categories.</a:t>
            </a:r>
          </a:p>
        </p:txBody>
      </p:sp>
      <p:sp>
        <p:nvSpPr>
          <p:cNvPr id="57357"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20"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1" name="Rectangle 20"/>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446400" y="605524"/>
            <a:ext cx="8251200" cy="48618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2" name="Rectangle 11"/>
          <p:cNvSpPr/>
          <p:nvPr/>
        </p:nvSpPr>
        <p:spPr>
          <a:xfrm>
            <a:off x="489600" y="650625"/>
            <a:ext cx="8164800" cy="4104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Line 6"/>
          <p:cNvSpPr>
            <a:spLocks noChangeShapeType="1"/>
          </p:cNvSpPr>
          <p:nvPr/>
        </p:nvSpPr>
        <p:spPr bwMode="auto">
          <a:xfrm>
            <a:off x="468000" y="1059900"/>
            <a:ext cx="820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2533" name="Text Box 5"/>
          <p:cNvSpPr txBox="1">
            <a:spLocks noChangeArrowheads="1"/>
          </p:cNvSpPr>
          <p:nvPr/>
        </p:nvSpPr>
        <p:spPr bwMode="auto">
          <a:xfrm>
            <a:off x="358775" y="656700"/>
            <a:ext cx="8532813" cy="50371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1pPr>
            <a:lvl2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2pPr>
            <a:lvl3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3pPr>
            <a:lvl4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4pPr>
            <a:lvl5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9pPr>
          </a:lstStyle>
          <a:p>
            <a:pPr>
              <a:spcBef>
                <a:spcPct val="100000"/>
              </a:spcBef>
            </a:pPr>
            <a:r>
              <a:rPr lang="en-US" sz="1800" b="1" i="1" dirty="0">
                <a:solidFill>
                  <a:srgbClr val="000000"/>
                </a:solidFill>
                <a:latin typeface="Arial" charset="0"/>
              </a:rPr>
              <a:t>	</a:t>
            </a:r>
            <a:r>
              <a:rPr lang="en-US" sz="1800" b="1" dirty="0">
                <a:solidFill>
                  <a:srgbClr val="000000"/>
                </a:solidFill>
                <a:latin typeface="Arial" charset="0"/>
              </a:rPr>
              <a:t>School	  Type	</a:t>
            </a:r>
            <a:r>
              <a:rPr lang="en-US" sz="1800" b="1" i="1" dirty="0">
                <a:solidFill>
                  <a:srgbClr val="000000"/>
                </a:solidFill>
                <a:latin typeface="Arial" charset="0"/>
              </a:rPr>
              <a:t>COST  	N 	TECH 	WORKER	VOC</a:t>
            </a:r>
          </a:p>
          <a:p>
            <a:pPr>
              <a:spcBef>
                <a:spcPts val="1800"/>
              </a:spcBef>
            </a:pPr>
            <a:r>
              <a:rPr lang="en-GB" sz="1800" b="1" dirty="0">
                <a:solidFill>
                  <a:srgbClr val="000000"/>
                </a:solidFill>
                <a:latin typeface="Arial" charset="0"/>
              </a:rPr>
              <a:t>	1	Technical	345,000	623	1	0	0</a:t>
            </a:r>
          </a:p>
          <a:p>
            <a:pPr>
              <a:spcBef>
                <a:spcPts val="1100"/>
              </a:spcBef>
            </a:pPr>
            <a:r>
              <a:rPr lang="en-GB" sz="1800" b="1" dirty="0">
                <a:solidFill>
                  <a:srgbClr val="000000"/>
                </a:solidFill>
                <a:latin typeface="Arial" charset="0"/>
              </a:rPr>
              <a:t>	2	Technical 	537,000	653	1	0	0</a:t>
            </a:r>
          </a:p>
          <a:p>
            <a:pPr>
              <a:spcBef>
                <a:spcPts val="1100"/>
              </a:spcBef>
            </a:pPr>
            <a:r>
              <a:rPr lang="en-GB" sz="1800" b="1" dirty="0">
                <a:solidFill>
                  <a:srgbClr val="000000"/>
                </a:solidFill>
                <a:latin typeface="Arial" charset="0"/>
              </a:rPr>
              <a:t>	3	General 	170,000	400	0	0	0</a:t>
            </a:r>
          </a:p>
          <a:p>
            <a:pPr>
              <a:spcBef>
                <a:spcPts val="1100"/>
              </a:spcBef>
            </a:pPr>
            <a:r>
              <a:rPr lang="en-GB" sz="1800" b="1" dirty="0">
                <a:solidFill>
                  <a:srgbClr val="000000"/>
                </a:solidFill>
                <a:latin typeface="Arial" charset="0"/>
              </a:rPr>
              <a:t>	4	Workers’ 	526.000	663	0	1	0</a:t>
            </a:r>
          </a:p>
          <a:p>
            <a:pPr>
              <a:spcBef>
                <a:spcPts val="1100"/>
              </a:spcBef>
            </a:pPr>
            <a:r>
              <a:rPr lang="en-GB" sz="1800" b="1" dirty="0">
                <a:solidFill>
                  <a:srgbClr val="000000"/>
                </a:solidFill>
                <a:latin typeface="Arial" charset="0"/>
              </a:rPr>
              <a:t>	5	General 	100,000	563	0	0	0</a:t>
            </a:r>
          </a:p>
          <a:p>
            <a:pPr>
              <a:spcBef>
                <a:spcPts val="1100"/>
              </a:spcBef>
            </a:pPr>
            <a:r>
              <a:rPr lang="en-GB" sz="1800" b="1" dirty="0">
                <a:solidFill>
                  <a:srgbClr val="000000"/>
                </a:solidFill>
                <a:latin typeface="Arial" charset="0"/>
              </a:rPr>
              <a:t>	6	Vocational 	28,000	236	0	0	1</a:t>
            </a:r>
          </a:p>
          <a:p>
            <a:pPr>
              <a:spcBef>
                <a:spcPts val="1100"/>
              </a:spcBef>
            </a:pPr>
            <a:r>
              <a:rPr lang="en-GB" sz="1800" b="1" dirty="0">
                <a:solidFill>
                  <a:srgbClr val="000000"/>
                </a:solidFill>
                <a:latin typeface="Arial" charset="0"/>
              </a:rPr>
              <a:t>	7	Vocational 	160,000	307	0	0	1</a:t>
            </a:r>
          </a:p>
          <a:p>
            <a:pPr>
              <a:spcBef>
                <a:spcPts val="1100"/>
              </a:spcBef>
            </a:pPr>
            <a:r>
              <a:rPr lang="en-GB" sz="1800" b="1" dirty="0">
                <a:solidFill>
                  <a:srgbClr val="000000"/>
                </a:solidFill>
                <a:latin typeface="Arial" charset="0"/>
              </a:rPr>
              <a:t>	8	Technical 	45,000	173	1	0	0</a:t>
            </a:r>
          </a:p>
          <a:p>
            <a:pPr>
              <a:spcBef>
                <a:spcPts val="1100"/>
              </a:spcBef>
            </a:pPr>
            <a:r>
              <a:rPr lang="en-GB" sz="1800" b="1" dirty="0">
                <a:solidFill>
                  <a:srgbClr val="000000"/>
                </a:solidFill>
                <a:latin typeface="Arial" charset="0"/>
              </a:rPr>
              <a:t>	9	Technical 	120,000	146	1	0	0</a:t>
            </a:r>
          </a:p>
          <a:p>
            <a:pPr>
              <a:spcBef>
                <a:spcPts val="1100"/>
              </a:spcBef>
            </a:pPr>
            <a:r>
              <a:rPr lang="en-GB" sz="1800" b="1" dirty="0">
                <a:solidFill>
                  <a:srgbClr val="000000"/>
                </a:solidFill>
                <a:latin typeface="Arial" charset="0"/>
              </a:rPr>
              <a:t>	10  	Workers’ 	61,000	99	0	1	0</a:t>
            </a:r>
            <a:endParaRPr lang="en-GB" sz="1800" b="1" dirty="0">
              <a:solidFill>
                <a:srgbClr val="00FFFF"/>
              </a:solidFill>
              <a:latin typeface="Arial" charset="0"/>
            </a:endParaRPr>
          </a:p>
        </p:txBody>
      </p:sp>
      <p:sp>
        <p:nvSpPr>
          <p:cNvPr id="225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are the data for the first 10 of the 74 schools.  Note how the values of the dummy variables </a:t>
            </a:r>
            <a:r>
              <a:rPr lang="en-GB" sz="1500" b="1" i="1"/>
              <a:t>TECH</a:t>
            </a:r>
            <a:r>
              <a:rPr lang="en-GB" sz="1500" b="1"/>
              <a:t>, </a:t>
            </a:r>
            <a:r>
              <a:rPr lang="en-GB" sz="1500" b="1" i="1"/>
              <a:t>WORKER</a:t>
            </a:r>
            <a:r>
              <a:rPr lang="en-GB" sz="1500" b="1"/>
              <a:t>, and </a:t>
            </a:r>
            <a:r>
              <a:rPr lang="en-GB" sz="1500" b="1" i="1"/>
              <a:t>VOC</a:t>
            </a:r>
            <a:r>
              <a:rPr lang="en-GB" sz="1500" b="1"/>
              <a:t> are determined by the type of school in each observation.</a:t>
            </a:r>
          </a:p>
        </p:txBody>
      </p:sp>
      <p:sp>
        <p:nvSpPr>
          <p:cNvPr id="22540"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4212" name="Text Box 205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scatter diagram shows the data for the entire sample, differentiating by type of school.</a:t>
            </a:r>
          </a:p>
        </p:txBody>
      </p:sp>
      <p:sp>
        <p:nvSpPr>
          <p:cNvPr id="94218" name="Text Box 205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2" name="Rectangle 11"/>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5" name="TextBox 14"/>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124938" name="Picture 20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6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2458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Stata output for this regression.  The coefficient of </a:t>
            </a:r>
            <a:r>
              <a:rPr lang="en-GB" sz="1500" b="1" i="1"/>
              <a:t>N</a:t>
            </a:r>
            <a:r>
              <a:rPr lang="en-GB" sz="1500" b="1"/>
              <a:t> indicates that the marginal cost per student per year is 343 yuan.</a:t>
            </a:r>
          </a:p>
        </p:txBody>
      </p:sp>
      <p:sp>
        <p:nvSpPr>
          <p:cNvPr id="24588"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4"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0"/>
          <p:cNvSpPr>
            <a:spLocks noChangeArrowheads="1"/>
          </p:cNvSpPr>
          <p:nvPr/>
        </p:nvSpPr>
        <p:spPr bwMode="auto">
          <a:xfrm>
            <a:off x="528638" y="3178800"/>
            <a:ext cx="2157412"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9578" name="Rectangle 10"/>
          <p:cNvSpPr>
            <a:spLocks noChangeArrowheads="1"/>
          </p:cNvSpPr>
          <p:nvPr/>
        </p:nvSpPr>
        <p:spPr bwMode="auto">
          <a:xfrm>
            <a:off x="533400" y="3402000"/>
            <a:ext cx="2157413" cy="658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957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coefficients of </a:t>
            </a:r>
            <a:r>
              <a:rPr lang="en-GB" sz="1500" b="1" i="1"/>
              <a:t>TECH</a:t>
            </a:r>
            <a:r>
              <a:rPr lang="en-GB" sz="1500" b="1"/>
              <a:t>, </a:t>
            </a:r>
            <a:r>
              <a:rPr lang="en-GB" sz="1500" b="1" i="1"/>
              <a:t>WORKER,</a:t>
            </a:r>
            <a:r>
              <a:rPr lang="en-GB" sz="1500" b="1"/>
              <a:t> and </a:t>
            </a:r>
            <a:r>
              <a:rPr lang="en-GB" sz="1500" b="1" i="1"/>
              <a:t>VOC</a:t>
            </a:r>
            <a:r>
              <a:rPr lang="en-GB" sz="1500" b="1"/>
              <a:t> are 154,000, 143,000, and 53,000, respectively, and should be interpreted as the additional annual overhead costs, relative to those of general schools.</a:t>
            </a:r>
          </a:p>
        </p:txBody>
      </p:sp>
      <p:sp>
        <p:nvSpPr>
          <p:cNvPr id="10957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0602" name="Rectangle 10"/>
          <p:cNvSpPr>
            <a:spLocks noChangeArrowheads="1"/>
          </p:cNvSpPr>
          <p:nvPr/>
        </p:nvSpPr>
        <p:spPr bwMode="auto">
          <a:xfrm>
            <a:off x="528638" y="4042800"/>
            <a:ext cx="2157412"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060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constant term is </a:t>
            </a:r>
            <a:r>
              <a:rPr lang="en-GB" sz="1500" b="1">
                <a:cs typeface="Arial" charset="0"/>
              </a:rPr>
              <a:t>–</a:t>
            </a:r>
            <a:r>
              <a:rPr lang="en-GB" sz="1500" b="1"/>
              <a:t>55,000, indicating that the annual overhead cost of a general academic school is </a:t>
            </a:r>
            <a:r>
              <a:rPr lang="en-GB" sz="1500" b="1">
                <a:cs typeface="Arial" charset="0"/>
              </a:rPr>
              <a:t>–</a:t>
            </a:r>
            <a:r>
              <a:rPr lang="en-GB" sz="1500" b="1"/>
              <a:t>55,000 yuan per year.  Obviously this is nonsense and indicates that something is wrong with the model.</a:t>
            </a:r>
          </a:p>
        </p:txBody>
      </p:sp>
      <p:sp>
        <p:nvSpPr>
          <p:cNvPr id="11060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9097" name="Text Box 205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top line shows the regression result in equation form.  We will derive the implicit cost functions for each type of school.</a:t>
            </a:r>
          </a:p>
        </p:txBody>
      </p:sp>
      <p:sp>
        <p:nvSpPr>
          <p:cNvPr id="89101" name="Text Box 206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0"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1" name="Rectangle 20"/>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523873" y="919163"/>
            <a:ext cx="82200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a:solidFill>
                  <a:srgbClr val="000000"/>
                </a:solidFill>
              </a:rPr>
              <a:t>–55,000 + 154,000</a:t>
            </a:r>
            <a:r>
              <a:rPr lang="en-US" sz="1800" b="1" i="1" dirty="0">
                <a:solidFill>
                  <a:srgbClr val="000000"/>
                </a:solidFill>
              </a:rPr>
              <a:t>TECH</a:t>
            </a:r>
            <a:r>
              <a:rPr lang="en-US" sz="1800" b="1" dirty="0">
                <a:solidFill>
                  <a:srgbClr val="000000"/>
                </a:solidFill>
              </a:rPr>
              <a:t> + 143,000</a:t>
            </a:r>
            <a:r>
              <a:rPr lang="en-US" sz="1800" b="1" i="1" dirty="0">
                <a:solidFill>
                  <a:srgbClr val="000000"/>
                </a:solidFill>
              </a:rPr>
              <a:t>WORKER</a:t>
            </a:r>
            <a:r>
              <a:rPr lang="en-US" sz="1800" b="1" dirty="0">
                <a:solidFill>
                  <a:srgbClr val="000000"/>
                </a:solidFill>
              </a:rPr>
              <a:t> + 53,000</a:t>
            </a:r>
            <a:r>
              <a:rPr lang="en-US" sz="1800" b="1" i="1" dirty="0">
                <a:solidFill>
                  <a:srgbClr val="000000"/>
                </a:solidFill>
              </a:rPr>
              <a:t>VOC</a:t>
            </a:r>
            <a:r>
              <a:rPr lang="en-US" sz="1800" b="1" dirty="0">
                <a:solidFill>
                  <a:srgbClr val="000000"/>
                </a:solidFill>
              </a:rPr>
              <a:t> + 343</a:t>
            </a:r>
            <a:r>
              <a:rPr lang="en-US" sz="1800" b="1" i="1" dirty="0">
                <a:solidFill>
                  <a:srgbClr val="000000"/>
                </a:solidFill>
              </a:rPr>
              <a:t>N</a:t>
            </a:r>
          </a:p>
        </p:txBody>
      </p:sp>
      <p:sp>
        <p:nvSpPr>
          <p:cNvPr id="25" name="Text Box 2060"/>
          <p:cNvSpPr txBox="1">
            <a:spLocks noChangeArrowheads="1"/>
          </p:cNvSpPr>
          <p:nvPr/>
        </p:nvSpPr>
        <p:spPr bwMode="auto">
          <a:xfrm>
            <a:off x="904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8073" name="Text Box 103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a general school, the dummy variables are all 0 and the equation reduces to the intercept and the term involving </a:t>
            </a:r>
            <a:r>
              <a:rPr lang="en-GB" sz="1500" b="1" i="1"/>
              <a:t>N</a:t>
            </a:r>
            <a:r>
              <a:rPr lang="en-GB" sz="1500" b="1"/>
              <a:t>.</a:t>
            </a:r>
          </a:p>
        </p:txBody>
      </p:sp>
      <p:sp>
        <p:nvSpPr>
          <p:cNvPr id="88077" name="Text Box 103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0" name="Rectangle 19"/>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3" name="Text Box 9"/>
          <p:cNvSpPr txBox="1">
            <a:spLocks noChangeArrowheads="1"/>
          </p:cNvSpPr>
          <p:nvPr/>
        </p:nvSpPr>
        <p:spPr bwMode="auto">
          <a:xfrm>
            <a:off x="523873" y="919163"/>
            <a:ext cx="82200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a:solidFill>
                  <a:srgbClr val="000000"/>
                </a:solidFill>
              </a:rPr>
              <a:t>–55,000 + 154,000</a:t>
            </a:r>
            <a:r>
              <a:rPr lang="en-US" sz="1800" b="1" i="1" dirty="0">
                <a:solidFill>
                  <a:srgbClr val="000000"/>
                </a:solidFill>
              </a:rPr>
              <a:t>TECH</a:t>
            </a:r>
            <a:r>
              <a:rPr lang="en-US" sz="1800" b="1" dirty="0">
                <a:solidFill>
                  <a:srgbClr val="000000"/>
                </a:solidFill>
              </a:rPr>
              <a:t> + 143,000</a:t>
            </a:r>
            <a:r>
              <a:rPr lang="en-US" sz="1800" b="1" i="1" dirty="0">
                <a:solidFill>
                  <a:srgbClr val="000000"/>
                </a:solidFill>
              </a:rPr>
              <a:t>WORKER</a:t>
            </a:r>
            <a:r>
              <a:rPr lang="en-US" sz="1800" b="1" dirty="0">
                <a:solidFill>
                  <a:srgbClr val="000000"/>
                </a:solidFill>
              </a:rPr>
              <a:t> + 53,000</a:t>
            </a:r>
            <a:r>
              <a:rPr lang="en-US" sz="1800" b="1" i="1" dirty="0">
                <a:solidFill>
                  <a:srgbClr val="000000"/>
                </a:solidFill>
              </a:rPr>
              <a:t>VOC</a:t>
            </a:r>
            <a:r>
              <a:rPr lang="en-US" sz="1800" b="1" dirty="0">
                <a:solidFill>
                  <a:srgbClr val="000000"/>
                </a:solidFill>
              </a:rPr>
              <a:t> + 343</a:t>
            </a:r>
            <a:r>
              <a:rPr lang="en-US" sz="1800" b="1" i="1" dirty="0">
                <a:solidFill>
                  <a:srgbClr val="000000"/>
                </a:solidFill>
              </a:rPr>
              <a:t>N</a:t>
            </a:r>
          </a:p>
        </p:txBody>
      </p:sp>
      <p:sp>
        <p:nvSpPr>
          <p:cNvPr id="24" name="Text Box 2060"/>
          <p:cNvSpPr txBox="1">
            <a:spLocks noChangeArrowheads="1"/>
          </p:cNvSpPr>
          <p:nvPr/>
        </p:nvSpPr>
        <p:spPr bwMode="auto">
          <a:xfrm>
            <a:off x="904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5"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6"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+ 343</a:t>
            </a:r>
            <a:r>
              <a:rPr lang="en-US" sz="1800" b="1" i="1" dirty="0">
                <a:solidFill>
                  <a:srgbClr val="000000"/>
                </a:solidFill>
              </a:rPr>
              <a:t>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704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annual marginal cost per student is estimated at 343 yuan.  The annual overhead cost per school is estimated at </a:t>
            </a:r>
            <a:r>
              <a:rPr lang="en-GB" sz="1500" b="1">
                <a:cs typeface="Arial" charset="0"/>
              </a:rPr>
              <a:t>–</a:t>
            </a:r>
            <a:r>
              <a:rPr lang="en-GB" sz="1500" b="1"/>
              <a:t>55,000 yuan.  Obviously a negative amount is inconceivable.</a:t>
            </a:r>
          </a:p>
        </p:txBody>
      </p:sp>
      <p:sp>
        <p:nvSpPr>
          <p:cNvPr id="8705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0" name="Rectangle 19"/>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3" name="Text Box 9"/>
          <p:cNvSpPr txBox="1">
            <a:spLocks noChangeArrowheads="1"/>
          </p:cNvSpPr>
          <p:nvPr/>
        </p:nvSpPr>
        <p:spPr bwMode="auto">
          <a:xfrm>
            <a:off x="523873" y="919163"/>
            <a:ext cx="82200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a:solidFill>
                  <a:srgbClr val="000000"/>
                </a:solidFill>
              </a:rPr>
              <a:t>–55,000 + 154,000</a:t>
            </a:r>
            <a:r>
              <a:rPr lang="en-US" sz="1800" b="1" i="1" dirty="0">
                <a:solidFill>
                  <a:srgbClr val="000000"/>
                </a:solidFill>
              </a:rPr>
              <a:t>TECH</a:t>
            </a:r>
            <a:r>
              <a:rPr lang="en-US" sz="1800" b="1" dirty="0">
                <a:solidFill>
                  <a:srgbClr val="000000"/>
                </a:solidFill>
              </a:rPr>
              <a:t> + 143,000</a:t>
            </a:r>
            <a:r>
              <a:rPr lang="en-US" sz="1800" b="1" i="1" dirty="0">
                <a:solidFill>
                  <a:srgbClr val="000000"/>
                </a:solidFill>
              </a:rPr>
              <a:t>WORKER</a:t>
            </a:r>
            <a:r>
              <a:rPr lang="en-US" sz="1800" b="1" dirty="0">
                <a:solidFill>
                  <a:srgbClr val="000000"/>
                </a:solidFill>
              </a:rPr>
              <a:t> + 53,000</a:t>
            </a:r>
            <a:r>
              <a:rPr lang="en-US" sz="1800" b="1" i="1" dirty="0">
                <a:solidFill>
                  <a:srgbClr val="000000"/>
                </a:solidFill>
              </a:rPr>
              <a:t>VOC</a:t>
            </a:r>
            <a:r>
              <a:rPr lang="en-US" sz="1800" b="1" dirty="0">
                <a:solidFill>
                  <a:srgbClr val="000000"/>
                </a:solidFill>
              </a:rPr>
              <a:t> + 343</a:t>
            </a:r>
            <a:r>
              <a:rPr lang="en-US" sz="1800" b="1" i="1" dirty="0">
                <a:solidFill>
                  <a:srgbClr val="000000"/>
                </a:solidFill>
              </a:rPr>
              <a:t>N</a:t>
            </a:r>
          </a:p>
        </p:txBody>
      </p:sp>
      <p:sp>
        <p:nvSpPr>
          <p:cNvPr id="27" name="Text Box 2060"/>
          <p:cNvSpPr txBox="1">
            <a:spLocks noChangeArrowheads="1"/>
          </p:cNvSpPr>
          <p:nvPr/>
        </p:nvSpPr>
        <p:spPr bwMode="auto">
          <a:xfrm>
            <a:off x="904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9"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0"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+ 343</a:t>
            </a:r>
            <a:r>
              <a:rPr lang="en-US" sz="1800" b="1" i="1" dirty="0">
                <a:solidFill>
                  <a:srgbClr val="000000"/>
                </a:solidFill>
              </a:rPr>
              <a:t>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602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extra annual overhead cost for a technical school, relative to a general school, is 154,000 yuan.  Hence we derive the implicit cost function for technical schools.</a:t>
            </a:r>
          </a:p>
        </p:txBody>
      </p:sp>
      <p:sp>
        <p:nvSpPr>
          <p:cNvPr id="86030"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1" name="Rectangle 20"/>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4" name="Text Box 9"/>
          <p:cNvSpPr txBox="1">
            <a:spLocks noChangeArrowheads="1"/>
          </p:cNvSpPr>
          <p:nvPr/>
        </p:nvSpPr>
        <p:spPr bwMode="auto">
          <a:xfrm>
            <a:off x="523873" y="919163"/>
            <a:ext cx="82200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a:solidFill>
                  <a:srgbClr val="000000"/>
                </a:solidFill>
              </a:rPr>
              <a:t>–55,000 + 154,000</a:t>
            </a:r>
            <a:r>
              <a:rPr lang="en-US" sz="1800" b="1" i="1" dirty="0">
                <a:solidFill>
                  <a:srgbClr val="000000"/>
                </a:solidFill>
              </a:rPr>
              <a:t>TECH</a:t>
            </a:r>
            <a:r>
              <a:rPr lang="en-US" sz="1800" b="1" dirty="0">
                <a:solidFill>
                  <a:srgbClr val="000000"/>
                </a:solidFill>
              </a:rPr>
              <a:t> + 143,000</a:t>
            </a:r>
            <a:r>
              <a:rPr lang="en-US" sz="1800" b="1" i="1" dirty="0">
                <a:solidFill>
                  <a:srgbClr val="000000"/>
                </a:solidFill>
              </a:rPr>
              <a:t>WORKER</a:t>
            </a:r>
            <a:r>
              <a:rPr lang="en-US" sz="1800" b="1" dirty="0">
                <a:solidFill>
                  <a:srgbClr val="000000"/>
                </a:solidFill>
              </a:rPr>
              <a:t> + 53,000</a:t>
            </a:r>
            <a:r>
              <a:rPr lang="en-US" sz="1800" b="1" i="1" dirty="0">
                <a:solidFill>
                  <a:srgbClr val="000000"/>
                </a:solidFill>
              </a:rPr>
              <a:t>VOC</a:t>
            </a:r>
            <a:r>
              <a:rPr lang="en-US" sz="1800" b="1" dirty="0">
                <a:solidFill>
                  <a:srgbClr val="000000"/>
                </a:solidFill>
              </a:rPr>
              <a:t> + 343</a:t>
            </a:r>
            <a:r>
              <a:rPr lang="en-US" sz="1800" b="1" i="1" dirty="0">
                <a:solidFill>
                  <a:srgbClr val="000000"/>
                </a:solidFill>
              </a:rPr>
              <a:t>N</a:t>
            </a:r>
          </a:p>
        </p:txBody>
      </p:sp>
      <p:sp>
        <p:nvSpPr>
          <p:cNvPr id="25" name="Text Box 2"/>
          <p:cNvSpPr txBox="1">
            <a:spLocks noChangeArrowheads="1"/>
          </p:cNvSpPr>
          <p:nvPr/>
        </p:nvSpPr>
        <p:spPr bwMode="auto">
          <a:xfrm>
            <a:off x="1007700" y="24735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
        <p:nvSpPr>
          <p:cNvPr id="28" name="Text Box 2060"/>
          <p:cNvSpPr txBox="1">
            <a:spLocks noChangeArrowheads="1"/>
          </p:cNvSpPr>
          <p:nvPr/>
        </p:nvSpPr>
        <p:spPr bwMode="auto">
          <a:xfrm>
            <a:off x="904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0"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1"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+ 343</a:t>
            </a:r>
            <a:r>
              <a:rPr lang="en-US" sz="1800" b="1" i="1" dirty="0">
                <a:solidFill>
                  <a:srgbClr val="000000"/>
                </a:solidFill>
              </a:rPr>
              <a:t>N</a:t>
            </a:r>
          </a:p>
        </p:txBody>
      </p:sp>
      <p:sp>
        <p:nvSpPr>
          <p:cNvPr id="33" name="Text Box 2061"/>
          <p:cNvSpPr txBox="1">
            <a:spLocks noChangeArrowheads="1"/>
          </p:cNvSpPr>
          <p:nvPr/>
        </p:nvSpPr>
        <p:spPr bwMode="auto">
          <a:xfrm>
            <a:off x="4765675" y="24066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4" name="Text Box 10"/>
          <p:cNvSpPr txBox="1">
            <a:spLocks noChangeArrowheads="1"/>
          </p:cNvSpPr>
          <p:nvPr/>
        </p:nvSpPr>
        <p:spPr bwMode="auto">
          <a:xfrm>
            <a:off x="4391475" y="2473800"/>
            <a:ext cx="40286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a:t>
            </a:r>
            <a:r>
              <a:rPr lang="en-US" sz="1800" b="1" dirty="0" smtClean="0">
                <a:solidFill>
                  <a:srgbClr val="000000"/>
                </a:solidFill>
              </a:rPr>
              <a:t>+ 154,000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99,000 + 343</a:t>
            </a:r>
            <a:r>
              <a:rPr lang="en-US" sz="1800" b="1" i="1" dirty="0" smtClean="0">
                <a:solidFill>
                  <a:srgbClr val="000000"/>
                </a:solidFill>
              </a:rPr>
              <a:t>N</a:t>
            </a:r>
            <a:endParaRPr lang="en-US" sz="1800" b="1" i="1" dirty="0">
              <a:solidFill>
                <a:srgbClr val="0000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500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similarly the extra overhead costs of skilled workers’ and vocational schools, relative to those of general schools, are 143,000 and 53,000 yuan, respectively.</a:t>
            </a:r>
          </a:p>
        </p:txBody>
      </p:sp>
      <p:sp>
        <p:nvSpPr>
          <p:cNvPr id="85008" name="Text Box 1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3" name="Rectangle 22"/>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5"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6" name="Text Box 9"/>
          <p:cNvSpPr txBox="1">
            <a:spLocks noChangeArrowheads="1"/>
          </p:cNvSpPr>
          <p:nvPr/>
        </p:nvSpPr>
        <p:spPr bwMode="auto">
          <a:xfrm>
            <a:off x="523873" y="919163"/>
            <a:ext cx="82200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a:solidFill>
                  <a:srgbClr val="000000"/>
                </a:solidFill>
              </a:rPr>
              <a:t>–55,000 + 154,000</a:t>
            </a:r>
            <a:r>
              <a:rPr lang="en-US" sz="1800" b="1" i="1" dirty="0">
                <a:solidFill>
                  <a:srgbClr val="000000"/>
                </a:solidFill>
              </a:rPr>
              <a:t>TECH</a:t>
            </a:r>
            <a:r>
              <a:rPr lang="en-US" sz="1800" b="1" dirty="0">
                <a:solidFill>
                  <a:srgbClr val="000000"/>
                </a:solidFill>
              </a:rPr>
              <a:t> + 143,000</a:t>
            </a:r>
            <a:r>
              <a:rPr lang="en-US" sz="1800" b="1" i="1" dirty="0">
                <a:solidFill>
                  <a:srgbClr val="000000"/>
                </a:solidFill>
              </a:rPr>
              <a:t>WORKER</a:t>
            </a:r>
            <a:r>
              <a:rPr lang="en-US" sz="1800" b="1" dirty="0">
                <a:solidFill>
                  <a:srgbClr val="000000"/>
                </a:solidFill>
              </a:rPr>
              <a:t> + 53,000</a:t>
            </a:r>
            <a:r>
              <a:rPr lang="en-US" sz="1800" b="1" i="1" dirty="0">
                <a:solidFill>
                  <a:srgbClr val="000000"/>
                </a:solidFill>
              </a:rPr>
              <a:t>VOC</a:t>
            </a:r>
            <a:r>
              <a:rPr lang="en-US" sz="1800" b="1" dirty="0">
                <a:solidFill>
                  <a:srgbClr val="000000"/>
                </a:solidFill>
              </a:rPr>
              <a:t> + 343</a:t>
            </a:r>
            <a:r>
              <a:rPr lang="en-US" sz="1800" b="1" i="1" dirty="0">
                <a:solidFill>
                  <a:srgbClr val="000000"/>
                </a:solidFill>
              </a:rPr>
              <a:t>N</a:t>
            </a:r>
          </a:p>
        </p:txBody>
      </p:sp>
      <p:sp>
        <p:nvSpPr>
          <p:cNvPr id="27" name="Text Box 2"/>
          <p:cNvSpPr txBox="1">
            <a:spLocks noChangeArrowheads="1"/>
          </p:cNvSpPr>
          <p:nvPr/>
        </p:nvSpPr>
        <p:spPr bwMode="auto">
          <a:xfrm>
            <a:off x="1007700" y="24735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
        <p:nvSpPr>
          <p:cNvPr id="28" name="Text Box 2"/>
          <p:cNvSpPr txBox="1">
            <a:spLocks noChangeArrowheads="1"/>
          </p:cNvSpPr>
          <p:nvPr/>
        </p:nvSpPr>
        <p:spPr bwMode="auto">
          <a:xfrm>
            <a:off x="1007700" y="406357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Vocational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 </a:t>
            </a:r>
            <a:r>
              <a:rPr lang="en-US" sz="1500" b="1" i="1" dirty="0" smtClean="0">
                <a:solidFill>
                  <a:srgbClr val="000000"/>
                </a:solidFill>
                <a:latin typeface="Arial" charset="0"/>
              </a:rPr>
              <a:t>WORKER </a:t>
            </a:r>
            <a:r>
              <a:rPr lang="en-US" sz="1500" b="1" dirty="0" smtClean="0">
                <a:solidFill>
                  <a:srgbClr val="000000"/>
                </a:solidFill>
                <a:latin typeface="Arial" charset="0"/>
              </a:rPr>
              <a:t>= </a:t>
            </a:r>
            <a:r>
              <a:rPr lang="en-US" sz="1500" b="1" dirty="0">
                <a:solidFill>
                  <a:srgbClr val="000000"/>
                </a:solidFill>
                <a:latin typeface="Arial" charset="0"/>
              </a:rPr>
              <a:t>0)</a:t>
            </a:r>
          </a:p>
        </p:txBody>
      </p:sp>
      <p:sp>
        <p:nvSpPr>
          <p:cNvPr id="29" name="Text Box 2"/>
          <p:cNvSpPr txBox="1">
            <a:spLocks noChangeArrowheads="1"/>
          </p:cNvSpPr>
          <p:nvPr/>
        </p:nvSpPr>
        <p:spPr bwMode="auto">
          <a:xfrm>
            <a:off x="1007700" y="3267975"/>
            <a:ext cx="3089275" cy="660225"/>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WORKER </a:t>
            </a:r>
            <a:r>
              <a:rPr lang="en-US" sz="1500" b="1" dirty="0">
                <a:solidFill>
                  <a:srgbClr val="000000"/>
                </a:solidFill>
                <a:latin typeface="Arial" charset="0"/>
              </a:rPr>
              <a:t>= 1; </a:t>
            </a:r>
            <a:r>
              <a:rPr lang="en-US" sz="1500" b="1" i="1" dirty="0" smtClean="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
        <p:nvSpPr>
          <p:cNvPr id="30" name="Text Box 2060"/>
          <p:cNvSpPr txBox="1">
            <a:spLocks noChangeArrowheads="1"/>
          </p:cNvSpPr>
          <p:nvPr/>
        </p:nvSpPr>
        <p:spPr bwMode="auto">
          <a:xfrm>
            <a:off x="904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2"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3"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+ 343</a:t>
            </a:r>
            <a:r>
              <a:rPr lang="en-US" sz="1800" b="1" i="1" dirty="0">
                <a:solidFill>
                  <a:srgbClr val="000000"/>
                </a:solidFill>
              </a:rPr>
              <a:t>N</a:t>
            </a:r>
          </a:p>
        </p:txBody>
      </p:sp>
      <p:sp>
        <p:nvSpPr>
          <p:cNvPr id="35" name="Text Box 2061"/>
          <p:cNvSpPr txBox="1">
            <a:spLocks noChangeArrowheads="1"/>
          </p:cNvSpPr>
          <p:nvPr/>
        </p:nvSpPr>
        <p:spPr bwMode="auto">
          <a:xfrm>
            <a:off x="4765675" y="24066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6" name="Text Box 10"/>
          <p:cNvSpPr txBox="1">
            <a:spLocks noChangeArrowheads="1"/>
          </p:cNvSpPr>
          <p:nvPr/>
        </p:nvSpPr>
        <p:spPr bwMode="auto">
          <a:xfrm>
            <a:off x="4391475" y="2473800"/>
            <a:ext cx="40286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a:t>
            </a:r>
            <a:r>
              <a:rPr lang="en-US" sz="1800" b="1" dirty="0" smtClean="0">
                <a:solidFill>
                  <a:srgbClr val="000000"/>
                </a:solidFill>
              </a:rPr>
              <a:t>+ 154,000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99,000 + 343</a:t>
            </a:r>
            <a:r>
              <a:rPr lang="en-US" sz="1800" b="1" i="1" dirty="0" smtClean="0">
                <a:solidFill>
                  <a:srgbClr val="000000"/>
                </a:solidFill>
              </a:rPr>
              <a:t>N</a:t>
            </a:r>
            <a:endParaRPr lang="en-US" sz="1800" b="1" i="1" dirty="0">
              <a:solidFill>
                <a:srgbClr val="000000"/>
              </a:solidFill>
            </a:endParaRPr>
          </a:p>
        </p:txBody>
      </p:sp>
      <p:sp>
        <p:nvSpPr>
          <p:cNvPr id="38" name="Text Box 2061"/>
          <p:cNvSpPr txBox="1">
            <a:spLocks noChangeArrowheads="1"/>
          </p:cNvSpPr>
          <p:nvPr/>
        </p:nvSpPr>
        <p:spPr bwMode="auto">
          <a:xfrm>
            <a:off x="4765675" y="31972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9" name="Text Box 10"/>
          <p:cNvSpPr txBox="1">
            <a:spLocks noChangeArrowheads="1"/>
          </p:cNvSpPr>
          <p:nvPr/>
        </p:nvSpPr>
        <p:spPr bwMode="auto">
          <a:xfrm>
            <a:off x="4391474" y="32679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a:t>
            </a:r>
            <a:r>
              <a:rPr lang="en-US" sz="1800" b="1" dirty="0" smtClean="0">
                <a:solidFill>
                  <a:srgbClr val="000000"/>
                </a:solidFill>
              </a:rPr>
              <a:t>+ 143,000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88,000 + 343</a:t>
            </a:r>
            <a:r>
              <a:rPr lang="en-US" sz="1800" b="1" i="1" dirty="0" smtClean="0">
                <a:solidFill>
                  <a:srgbClr val="000000"/>
                </a:solidFill>
              </a:rPr>
              <a:t>N</a:t>
            </a:r>
            <a:endParaRPr lang="en-US" sz="1800" b="1" i="1" dirty="0">
              <a:solidFill>
                <a:srgbClr val="000000"/>
              </a:solidFill>
            </a:endParaRPr>
          </a:p>
        </p:txBody>
      </p:sp>
      <p:sp>
        <p:nvSpPr>
          <p:cNvPr id="40" name="Text Box 2061"/>
          <p:cNvSpPr txBox="1">
            <a:spLocks noChangeArrowheads="1"/>
          </p:cNvSpPr>
          <p:nvPr/>
        </p:nvSpPr>
        <p:spPr bwMode="auto">
          <a:xfrm>
            <a:off x="4765675" y="39973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42" name="Text Box 10"/>
          <p:cNvSpPr txBox="1">
            <a:spLocks noChangeArrowheads="1"/>
          </p:cNvSpPr>
          <p:nvPr/>
        </p:nvSpPr>
        <p:spPr bwMode="auto">
          <a:xfrm>
            <a:off x="4391474" y="40635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a:t>
            </a:r>
            <a:r>
              <a:rPr lang="en-US" sz="1800" b="1" dirty="0" smtClean="0">
                <a:solidFill>
                  <a:srgbClr val="000000"/>
                </a:solidFill>
              </a:rPr>
              <a:t>+ 53,000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smtClean="0">
                <a:solidFill>
                  <a:srgbClr val="000000"/>
                </a:solidFill>
              </a:rPr>
              <a:t>	=  </a:t>
            </a:r>
            <a:r>
              <a:rPr lang="en-US" sz="1800" b="1" dirty="0" smtClean="0">
                <a:solidFill>
                  <a:srgbClr val="000000"/>
                </a:solidFill>
                <a:cs typeface="Arial" charset="0"/>
              </a:rPr>
              <a:t>–</a:t>
            </a:r>
            <a:r>
              <a:rPr lang="en-US" sz="1800" b="1" dirty="0" smtClean="0">
                <a:solidFill>
                  <a:srgbClr val="000000"/>
                </a:solidFill>
              </a:rPr>
              <a:t>2,000 </a:t>
            </a:r>
            <a:r>
              <a:rPr lang="en-US" sz="1800" b="1" dirty="0">
                <a:solidFill>
                  <a:srgbClr val="000000"/>
                </a:solidFill>
              </a:rPr>
              <a:t>+ 343</a:t>
            </a:r>
            <a:r>
              <a:rPr lang="en-US" sz="1800" b="1" i="1" dirty="0">
                <a:solidFill>
                  <a:srgbClr val="000000"/>
                </a:solidFill>
              </a:rPr>
              <a:t>N</a:t>
            </a:r>
            <a:endParaRPr lang="en-US" sz="1800" b="1" dirty="0">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988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previous sequence we used a dummy variable to differentiate between regular and occupational schools when fitting a cost function.</a:t>
            </a:r>
          </a:p>
        </p:txBody>
      </p:sp>
      <p:sp>
        <p:nvSpPr>
          <p:cNvPr id="79885"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83978" name="Text Box 205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in each case the annual marginal cost per student is estimated at 343 yuan.  The model specification assumes that this figure does not differ according to type of school.</a:t>
            </a:r>
          </a:p>
        </p:txBody>
      </p:sp>
      <p:sp>
        <p:nvSpPr>
          <p:cNvPr id="83989" name="Text Box 206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7" name="Rectangle 26"/>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9"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30" name="Text Box 9"/>
          <p:cNvSpPr txBox="1">
            <a:spLocks noChangeArrowheads="1"/>
          </p:cNvSpPr>
          <p:nvPr/>
        </p:nvSpPr>
        <p:spPr bwMode="auto">
          <a:xfrm>
            <a:off x="523873" y="919163"/>
            <a:ext cx="82200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a:solidFill>
                  <a:srgbClr val="000000"/>
                </a:solidFill>
              </a:rPr>
              <a:t>–55,000 + 154,000</a:t>
            </a:r>
            <a:r>
              <a:rPr lang="en-US" sz="1800" b="1" i="1" dirty="0">
                <a:solidFill>
                  <a:srgbClr val="000000"/>
                </a:solidFill>
              </a:rPr>
              <a:t>TECH</a:t>
            </a:r>
            <a:r>
              <a:rPr lang="en-US" sz="1800" b="1" dirty="0">
                <a:solidFill>
                  <a:srgbClr val="000000"/>
                </a:solidFill>
              </a:rPr>
              <a:t> + 143,000</a:t>
            </a:r>
            <a:r>
              <a:rPr lang="en-US" sz="1800" b="1" i="1" dirty="0">
                <a:solidFill>
                  <a:srgbClr val="000000"/>
                </a:solidFill>
              </a:rPr>
              <a:t>WORKER</a:t>
            </a:r>
            <a:r>
              <a:rPr lang="en-US" sz="1800" b="1" dirty="0">
                <a:solidFill>
                  <a:srgbClr val="000000"/>
                </a:solidFill>
              </a:rPr>
              <a:t> + 53,000</a:t>
            </a:r>
            <a:r>
              <a:rPr lang="en-US" sz="1800" b="1" i="1" dirty="0">
                <a:solidFill>
                  <a:srgbClr val="000000"/>
                </a:solidFill>
              </a:rPr>
              <a:t>VOC</a:t>
            </a:r>
            <a:r>
              <a:rPr lang="en-US" sz="1800" b="1" dirty="0">
                <a:solidFill>
                  <a:srgbClr val="000000"/>
                </a:solidFill>
              </a:rPr>
              <a:t> + 343</a:t>
            </a:r>
            <a:r>
              <a:rPr lang="en-US" sz="1800" b="1" i="1" dirty="0">
                <a:solidFill>
                  <a:srgbClr val="000000"/>
                </a:solidFill>
              </a:rPr>
              <a:t>N</a:t>
            </a:r>
          </a:p>
        </p:txBody>
      </p:sp>
      <p:sp>
        <p:nvSpPr>
          <p:cNvPr id="33" name="Text Box 2"/>
          <p:cNvSpPr txBox="1">
            <a:spLocks noChangeArrowheads="1"/>
          </p:cNvSpPr>
          <p:nvPr/>
        </p:nvSpPr>
        <p:spPr bwMode="auto">
          <a:xfrm>
            <a:off x="1007700" y="24735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a:solidFill>
                  <a:srgbClr val="000000"/>
                </a:solidFill>
                <a:latin typeface="Arial" charset="0"/>
              </a:rPr>
              <a:t>WORKER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
        <p:nvSpPr>
          <p:cNvPr id="35" name="Text Box 2"/>
          <p:cNvSpPr txBox="1">
            <a:spLocks noChangeArrowheads="1"/>
          </p:cNvSpPr>
          <p:nvPr/>
        </p:nvSpPr>
        <p:spPr bwMode="auto">
          <a:xfrm>
            <a:off x="1007700" y="406357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Vocational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 </a:t>
            </a:r>
            <a:r>
              <a:rPr lang="en-US" sz="1500" b="1" i="1" dirty="0" smtClean="0">
                <a:solidFill>
                  <a:srgbClr val="000000"/>
                </a:solidFill>
                <a:latin typeface="Arial" charset="0"/>
              </a:rPr>
              <a:t>WORKER </a:t>
            </a:r>
            <a:r>
              <a:rPr lang="en-US" sz="1500" b="1" dirty="0" smtClean="0">
                <a:solidFill>
                  <a:srgbClr val="000000"/>
                </a:solidFill>
                <a:latin typeface="Arial" charset="0"/>
              </a:rPr>
              <a:t>= </a:t>
            </a:r>
            <a:r>
              <a:rPr lang="en-US" sz="1500" b="1" dirty="0">
                <a:solidFill>
                  <a:srgbClr val="000000"/>
                </a:solidFill>
                <a:latin typeface="Arial" charset="0"/>
              </a:rPr>
              <a:t>0)</a:t>
            </a:r>
          </a:p>
        </p:txBody>
      </p:sp>
      <p:sp>
        <p:nvSpPr>
          <p:cNvPr id="37" name="Text Box 2"/>
          <p:cNvSpPr txBox="1">
            <a:spLocks noChangeArrowheads="1"/>
          </p:cNvSpPr>
          <p:nvPr/>
        </p:nvSpPr>
        <p:spPr bwMode="auto">
          <a:xfrm>
            <a:off x="1007700" y="3267975"/>
            <a:ext cx="3089275" cy="660225"/>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WORKER </a:t>
            </a:r>
            <a:r>
              <a:rPr lang="en-US" sz="1500" b="1" dirty="0">
                <a:solidFill>
                  <a:srgbClr val="000000"/>
                </a:solidFill>
                <a:latin typeface="Arial" charset="0"/>
              </a:rPr>
              <a:t>= 1; </a:t>
            </a:r>
            <a:r>
              <a:rPr lang="en-US" sz="1500" b="1" i="1" dirty="0" smtClean="0">
                <a:solidFill>
                  <a:srgbClr val="000000"/>
                </a:solidFill>
                <a:latin typeface="Arial" charset="0"/>
              </a:rPr>
              <a:t>TECH </a:t>
            </a:r>
            <a:r>
              <a:rPr lang="en-US" sz="1500" b="1" dirty="0">
                <a:solidFill>
                  <a:srgbClr val="000000"/>
                </a:solidFill>
                <a:latin typeface="Arial" charset="0"/>
              </a:rPr>
              <a:t>= </a:t>
            </a:r>
            <a:r>
              <a:rPr lang="en-US" sz="1500" b="1" i="1" dirty="0">
                <a:solidFill>
                  <a:srgbClr val="000000"/>
                </a:solidFill>
                <a:latin typeface="Arial" charset="0"/>
              </a:rPr>
              <a:t>VOC </a:t>
            </a:r>
            <a:r>
              <a:rPr lang="en-US" sz="1500" b="1" dirty="0">
                <a:solidFill>
                  <a:srgbClr val="000000"/>
                </a:solidFill>
                <a:latin typeface="Arial" charset="0"/>
              </a:rPr>
              <a:t>= 0)</a:t>
            </a:r>
          </a:p>
        </p:txBody>
      </p:sp>
      <p:sp>
        <p:nvSpPr>
          <p:cNvPr id="38" name="Text Box 2060"/>
          <p:cNvSpPr txBox="1">
            <a:spLocks noChangeArrowheads="1"/>
          </p:cNvSpPr>
          <p:nvPr/>
        </p:nvSpPr>
        <p:spPr bwMode="auto">
          <a:xfrm>
            <a:off x="904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9" name="Rectangle 2064"/>
          <p:cNvSpPr>
            <a:spLocks noChangeArrowheads="1"/>
          </p:cNvSpPr>
          <p:nvPr/>
        </p:nvSpPr>
        <p:spPr bwMode="auto">
          <a:xfrm>
            <a:off x="6556375" y="1733550"/>
            <a:ext cx="438150" cy="2555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1"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+ 343</a:t>
            </a:r>
            <a:r>
              <a:rPr lang="en-US" sz="1800" b="1" i="1" dirty="0">
                <a:solidFill>
                  <a:srgbClr val="000000"/>
                </a:solidFill>
              </a:rPr>
              <a:t>N</a:t>
            </a:r>
          </a:p>
        </p:txBody>
      </p:sp>
      <p:sp>
        <p:nvSpPr>
          <p:cNvPr id="41" name="Rectangle 2064"/>
          <p:cNvSpPr>
            <a:spLocks noChangeArrowheads="1"/>
          </p:cNvSpPr>
          <p:nvPr/>
        </p:nvSpPr>
        <p:spPr bwMode="auto">
          <a:xfrm>
            <a:off x="6442075" y="2809875"/>
            <a:ext cx="438150" cy="2555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Text Box 2061"/>
          <p:cNvSpPr txBox="1">
            <a:spLocks noChangeArrowheads="1"/>
          </p:cNvSpPr>
          <p:nvPr/>
        </p:nvSpPr>
        <p:spPr bwMode="auto">
          <a:xfrm>
            <a:off x="4765675" y="24066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43" name="Text Box 10"/>
          <p:cNvSpPr txBox="1">
            <a:spLocks noChangeArrowheads="1"/>
          </p:cNvSpPr>
          <p:nvPr/>
        </p:nvSpPr>
        <p:spPr bwMode="auto">
          <a:xfrm>
            <a:off x="4391475" y="2473800"/>
            <a:ext cx="40286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a:t>
            </a:r>
            <a:r>
              <a:rPr lang="en-US" sz="1800" b="1" dirty="0" smtClean="0">
                <a:solidFill>
                  <a:srgbClr val="000000"/>
                </a:solidFill>
              </a:rPr>
              <a:t>+ 154,000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99,000 + 343</a:t>
            </a:r>
            <a:r>
              <a:rPr lang="en-US" sz="1800" b="1" i="1" dirty="0" smtClean="0">
                <a:solidFill>
                  <a:srgbClr val="000000"/>
                </a:solidFill>
              </a:rPr>
              <a:t>N</a:t>
            </a:r>
            <a:endParaRPr lang="en-US" sz="1800" b="1" i="1" dirty="0">
              <a:solidFill>
                <a:srgbClr val="000000"/>
              </a:solidFill>
            </a:endParaRPr>
          </a:p>
        </p:txBody>
      </p:sp>
      <p:sp>
        <p:nvSpPr>
          <p:cNvPr id="44" name="Rectangle 2064"/>
          <p:cNvSpPr>
            <a:spLocks noChangeArrowheads="1"/>
          </p:cNvSpPr>
          <p:nvPr/>
        </p:nvSpPr>
        <p:spPr bwMode="auto">
          <a:xfrm>
            <a:off x="6442075" y="3600450"/>
            <a:ext cx="438150" cy="2555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2061"/>
          <p:cNvSpPr txBox="1">
            <a:spLocks noChangeArrowheads="1"/>
          </p:cNvSpPr>
          <p:nvPr/>
        </p:nvSpPr>
        <p:spPr bwMode="auto">
          <a:xfrm>
            <a:off x="4765675" y="31972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46" name="Text Box 10"/>
          <p:cNvSpPr txBox="1">
            <a:spLocks noChangeArrowheads="1"/>
          </p:cNvSpPr>
          <p:nvPr/>
        </p:nvSpPr>
        <p:spPr bwMode="auto">
          <a:xfrm>
            <a:off x="4391474" y="32679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a:t>
            </a:r>
            <a:r>
              <a:rPr lang="en-US" sz="1800" b="1" dirty="0" smtClean="0">
                <a:solidFill>
                  <a:srgbClr val="000000"/>
                </a:solidFill>
              </a:rPr>
              <a:t>+ 143,000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88,000 + 343</a:t>
            </a:r>
            <a:r>
              <a:rPr lang="en-US" sz="1800" b="1" i="1" dirty="0" smtClean="0">
                <a:solidFill>
                  <a:srgbClr val="000000"/>
                </a:solidFill>
              </a:rPr>
              <a:t>N</a:t>
            </a:r>
            <a:endParaRPr lang="en-US" sz="1800" b="1" i="1" dirty="0">
              <a:solidFill>
                <a:srgbClr val="000000"/>
              </a:solidFill>
            </a:endParaRPr>
          </a:p>
        </p:txBody>
      </p:sp>
      <p:sp>
        <p:nvSpPr>
          <p:cNvPr id="48" name="Text Box 2061"/>
          <p:cNvSpPr txBox="1">
            <a:spLocks noChangeArrowheads="1"/>
          </p:cNvSpPr>
          <p:nvPr/>
        </p:nvSpPr>
        <p:spPr bwMode="auto">
          <a:xfrm>
            <a:off x="4765675" y="39973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49" name="Rectangle 2064"/>
          <p:cNvSpPr>
            <a:spLocks noChangeArrowheads="1"/>
          </p:cNvSpPr>
          <p:nvPr/>
        </p:nvSpPr>
        <p:spPr bwMode="auto">
          <a:xfrm>
            <a:off x="6442075" y="4398375"/>
            <a:ext cx="438150" cy="25558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10"/>
          <p:cNvSpPr txBox="1">
            <a:spLocks noChangeArrowheads="1"/>
          </p:cNvSpPr>
          <p:nvPr/>
        </p:nvSpPr>
        <p:spPr bwMode="auto">
          <a:xfrm>
            <a:off x="4391474" y="40635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55,000 </a:t>
            </a:r>
            <a:r>
              <a:rPr lang="en-US" sz="1800" b="1" dirty="0" smtClean="0">
                <a:solidFill>
                  <a:srgbClr val="000000"/>
                </a:solidFill>
              </a:rPr>
              <a:t>+ 53,000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smtClean="0">
                <a:solidFill>
                  <a:srgbClr val="000000"/>
                </a:solidFill>
              </a:rPr>
              <a:t>	=  </a:t>
            </a:r>
            <a:r>
              <a:rPr lang="en-US" sz="1800" b="1" dirty="0" smtClean="0">
                <a:solidFill>
                  <a:srgbClr val="000000"/>
                </a:solidFill>
                <a:cs typeface="Arial" charset="0"/>
              </a:rPr>
              <a:t>–</a:t>
            </a:r>
            <a:r>
              <a:rPr lang="en-US" sz="1800" b="1" dirty="0" smtClean="0">
                <a:solidFill>
                  <a:srgbClr val="000000"/>
                </a:solidFill>
              </a:rPr>
              <a:t>2,000 </a:t>
            </a:r>
            <a:r>
              <a:rPr lang="en-US" sz="1800" b="1" dirty="0">
                <a:solidFill>
                  <a:srgbClr val="000000"/>
                </a:solidFill>
              </a:rPr>
              <a:t>+ 343</a:t>
            </a:r>
            <a:r>
              <a:rPr lang="en-US" sz="1800" b="1" i="1" dirty="0">
                <a:solidFill>
                  <a:srgbClr val="000000"/>
                </a:solidFill>
              </a:rPr>
              <a:t>N</a:t>
            </a:r>
            <a:endParaRPr lang="en-US" sz="1800" b="1" dirty="0">
              <a:solidFill>
                <a:srgbClr val="000000"/>
              </a:solidFill>
            </a:endParaRPr>
          </a:p>
        </p:txBody>
      </p:sp>
    </p:spTree>
    <p:extLst>
      <p:ext uri="{BB962C8B-B14F-4D97-AF65-F5344CB8AC3E}">
        <p14:creationId xmlns:p14="http://schemas.microsoft.com/office/powerpoint/2010/main" val="41506405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626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four cost functions are illustrated graphically.</a:t>
            </a:r>
          </a:p>
        </p:txBody>
      </p:sp>
      <p:sp>
        <p:nvSpPr>
          <p:cNvPr id="96265"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30</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pic>
        <p:nvPicPr>
          <p:cNvPr id="12697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975"/>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4" name="TextBox 13"/>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spTree>
    <p:extLst>
      <p:ext uri="{BB962C8B-B14F-4D97-AF65-F5344CB8AC3E}">
        <p14:creationId xmlns:p14="http://schemas.microsoft.com/office/powerpoint/2010/main" val="162083926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2"/>
          <p:cNvSpPr>
            <a:spLocks noChangeArrowheads="1"/>
          </p:cNvSpPr>
          <p:nvPr/>
        </p:nvSpPr>
        <p:spPr bwMode="auto">
          <a:xfrm>
            <a:off x="4286250" y="3186000"/>
            <a:ext cx="82232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528638" y="3186000"/>
            <a:ext cx="785812"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585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 perform </a:t>
            </a:r>
            <a:r>
              <a:rPr lang="en-GB" sz="1500" b="1" i="1"/>
              <a:t>t</a:t>
            </a:r>
            <a:r>
              <a:rPr lang="en-GB" sz="1500" b="1"/>
              <a:t> tests on the coefficients in the usual way.  The </a:t>
            </a:r>
            <a:r>
              <a:rPr lang="en-GB" sz="1500" b="1" i="1"/>
              <a:t>t</a:t>
            </a:r>
            <a:r>
              <a:rPr lang="en-GB" sz="1500" b="1"/>
              <a:t> statistic for </a:t>
            </a:r>
            <a:r>
              <a:rPr lang="en-GB" sz="1500" b="1" i="1"/>
              <a:t>N</a:t>
            </a:r>
            <a:r>
              <a:rPr lang="en-GB" sz="1500" b="1"/>
              <a:t> is 8.52, so the marginal cost is (very) significantly different from 0, as we would expect.</a:t>
            </a:r>
          </a:p>
        </p:txBody>
      </p:sp>
      <p:sp>
        <p:nvSpPr>
          <p:cNvPr id="3585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31</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2"/>
          <p:cNvSpPr>
            <a:spLocks noChangeArrowheads="1"/>
          </p:cNvSpPr>
          <p:nvPr/>
        </p:nvSpPr>
        <p:spPr bwMode="auto">
          <a:xfrm>
            <a:off x="4286250" y="3401775"/>
            <a:ext cx="82232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528638" y="3401775"/>
            <a:ext cx="785812"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4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t>t</a:t>
            </a:r>
            <a:r>
              <a:rPr lang="en-GB" sz="1500" b="1"/>
              <a:t> statistic for the technical school dummy is 5.76, indicating the the annual overhead cost of a technical school is (very) significantly greater than that of a general school, again as expected.</a:t>
            </a:r>
          </a:p>
        </p:txBody>
      </p:sp>
      <p:sp>
        <p:nvSpPr>
          <p:cNvPr id="112650"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32</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2"/>
          <p:cNvSpPr>
            <a:spLocks noChangeArrowheads="1"/>
          </p:cNvSpPr>
          <p:nvPr/>
        </p:nvSpPr>
        <p:spPr bwMode="auto">
          <a:xfrm>
            <a:off x="4286250" y="3614400"/>
            <a:ext cx="82232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528638" y="3614400"/>
            <a:ext cx="785812"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367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for skilled workers’ schools, the </a:t>
            </a:r>
            <a:r>
              <a:rPr lang="en-GB" sz="1500" b="1" i="1"/>
              <a:t>t</a:t>
            </a:r>
            <a:r>
              <a:rPr lang="en-GB" sz="1500" b="1"/>
              <a:t> statistic being 5.15.</a:t>
            </a:r>
          </a:p>
        </p:txBody>
      </p:sp>
      <p:sp>
        <p:nvSpPr>
          <p:cNvPr id="113674"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33</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2"/>
          <p:cNvSpPr>
            <a:spLocks noChangeArrowheads="1"/>
          </p:cNvSpPr>
          <p:nvPr/>
        </p:nvSpPr>
        <p:spPr bwMode="auto">
          <a:xfrm>
            <a:off x="4286250" y="3826800"/>
            <a:ext cx="82232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528638" y="3826800"/>
            <a:ext cx="785812"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469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vocational schools, however, the </a:t>
            </a:r>
            <a:r>
              <a:rPr lang="en-GB" sz="1500" b="1" i="1"/>
              <a:t>t</a:t>
            </a:r>
            <a:r>
              <a:rPr lang="en-GB" sz="1500" b="1"/>
              <a:t> statistic is only 1.71, indicating that the overhead cost of such a school is not significantly greater than that of a general school.</a:t>
            </a:r>
          </a:p>
        </p:txBody>
      </p:sp>
      <p:sp>
        <p:nvSpPr>
          <p:cNvPr id="11469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34</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572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not surprising, given that the vocational schools are not much different from the general schools.</a:t>
            </a:r>
          </a:p>
        </p:txBody>
      </p:sp>
      <p:sp>
        <p:nvSpPr>
          <p:cNvPr id="115722"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35</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8"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2"/>
          <p:cNvSpPr>
            <a:spLocks noChangeArrowheads="1"/>
          </p:cNvSpPr>
          <p:nvPr/>
        </p:nvSpPr>
        <p:spPr bwMode="auto">
          <a:xfrm>
            <a:off x="4286250" y="3826800"/>
            <a:ext cx="822325" cy="230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3"/>
          <p:cNvSpPr>
            <a:spLocks noChangeArrowheads="1"/>
          </p:cNvSpPr>
          <p:nvPr/>
        </p:nvSpPr>
        <p:spPr bwMode="auto">
          <a:xfrm>
            <a:off x="528638" y="3826800"/>
            <a:ext cx="785812"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674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the null hypotheses for the tests on the coefficients of the dummy variables are than the overhead costs of the other schools are not different from those of the general schools.</a:t>
            </a:r>
          </a:p>
        </p:txBody>
      </p:sp>
      <p:sp>
        <p:nvSpPr>
          <p:cNvPr id="11674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36</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3"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6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Finally we will perform an </a:t>
            </a:r>
            <a:r>
              <a:rPr lang="en-GB" sz="1500" b="1" i="1"/>
              <a:t>F</a:t>
            </a:r>
            <a:r>
              <a:rPr lang="en-GB" sz="1500" b="1"/>
              <a:t> test of the joint explanatory power of the dummy variables as a group.  The null hypothesis is </a:t>
            </a:r>
            <a:r>
              <a:rPr lang="en-GB" sz="1500" b="1" i="1"/>
              <a:t>H</a:t>
            </a:r>
            <a:r>
              <a:rPr lang="en-GB" sz="1500" b="1" baseline="-25000"/>
              <a:t>0</a:t>
            </a:r>
            <a:r>
              <a:rPr lang="en-GB" sz="1500" b="1"/>
              <a:t>: </a:t>
            </a:r>
            <a:r>
              <a:rPr lang="en-GB" sz="1500" b="1" i="1">
                <a:latin typeface="Symbol" pitchFamily="18" charset="2"/>
              </a:rPr>
              <a:t>d</a:t>
            </a:r>
            <a:r>
              <a:rPr lang="en-GB" sz="1500" b="1" i="1" baseline="-25000"/>
              <a:t>T </a:t>
            </a:r>
            <a:r>
              <a:rPr lang="en-GB" sz="1500" b="1"/>
              <a:t>= </a:t>
            </a:r>
            <a:r>
              <a:rPr lang="en-GB" sz="1500" b="1" i="1">
                <a:latin typeface="Symbol" pitchFamily="18" charset="2"/>
              </a:rPr>
              <a:t>d</a:t>
            </a:r>
            <a:r>
              <a:rPr lang="en-GB" sz="1500" b="1" i="1" baseline="-25000"/>
              <a:t>W </a:t>
            </a:r>
            <a:r>
              <a:rPr lang="en-GB" sz="1500" b="1"/>
              <a:t>= </a:t>
            </a:r>
            <a:r>
              <a:rPr lang="en-GB" sz="1500" b="1" i="1">
                <a:latin typeface="Symbol" pitchFamily="18" charset="2"/>
              </a:rPr>
              <a:t>d</a:t>
            </a:r>
            <a:r>
              <a:rPr lang="en-GB" sz="1500" b="1" i="1" baseline="-25000"/>
              <a:t>V</a:t>
            </a:r>
            <a:r>
              <a:rPr lang="en-GB" sz="1500" b="1"/>
              <a:t> = 0.  The alternative hypothesis is that at least one </a:t>
            </a:r>
            <a:r>
              <a:rPr lang="en-GB" sz="1500" b="1" i="1">
                <a:latin typeface="Symbol" pitchFamily="18" charset="2"/>
              </a:rPr>
              <a:t>d</a:t>
            </a:r>
            <a:r>
              <a:rPr lang="en-GB" sz="1500" b="1"/>
              <a:t> is different from 0.</a:t>
            </a:r>
          </a:p>
        </p:txBody>
      </p:sp>
      <p:sp>
        <p:nvSpPr>
          <p:cNvPr id="11776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37</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3"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8794" name="Rectangle 10"/>
          <p:cNvSpPr>
            <a:spLocks noChangeArrowheads="1"/>
          </p:cNvSpPr>
          <p:nvPr/>
        </p:nvSpPr>
        <p:spPr bwMode="auto">
          <a:xfrm>
            <a:off x="533400" y="3186000"/>
            <a:ext cx="785813" cy="109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86" name="Rectangle 2"/>
          <p:cNvSpPr>
            <a:spLocks noChangeArrowheads="1"/>
          </p:cNvSpPr>
          <p:nvPr/>
        </p:nvSpPr>
        <p:spPr bwMode="auto">
          <a:xfrm>
            <a:off x="365125" y="637200"/>
            <a:ext cx="310832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residual sum of squares in the specification including the dummy variables is 5.41×10</a:t>
            </a:r>
            <a:r>
              <a:rPr lang="en-GB" sz="1500" b="1" baseline="30000"/>
              <a:t>11</a:t>
            </a:r>
            <a:r>
              <a:rPr lang="en-GB" sz="1500" b="1"/>
              <a:t>.</a:t>
            </a:r>
          </a:p>
        </p:txBody>
      </p:sp>
      <p:sp>
        <p:nvSpPr>
          <p:cNvPr id="11879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38</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4" name="Rectangle 10"/>
          <p:cNvSpPr>
            <a:spLocks noChangeArrowheads="1"/>
          </p:cNvSpPr>
          <p:nvPr/>
        </p:nvSpPr>
        <p:spPr bwMode="auto">
          <a:xfrm>
            <a:off x="319088" y="1692000"/>
            <a:ext cx="24765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87" name="Text Box 3"/>
          <p:cNvSpPr txBox="1">
            <a:spLocks noChangeArrowheads="1"/>
          </p:cNvSpPr>
          <p:nvPr/>
        </p:nvSpPr>
        <p:spPr bwMode="auto">
          <a:xfrm>
            <a:off x="301625" y="597600"/>
            <a:ext cx="8532813" cy="4186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a:solidFill>
                  <a:srgbClr val="000000"/>
                </a:solidFill>
                <a:latin typeface="Courier New" pitchFamily="49" charset="0"/>
              </a:rPr>
              <a:t>------------------------------------------------------------------------------</a:t>
            </a:r>
            <a:endParaRPr lang="en-GB" sz="1400" b="1" i="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885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actual fact there are two types of regular secondary school in Shanghai.  There are general schools, which provide the usual academic education, and vocational schools.</a:t>
            </a:r>
          </a:p>
        </p:txBody>
      </p:sp>
      <p:sp>
        <p:nvSpPr>
          <p:cNvPr id="78861"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340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49164" name="Rectangle 12"/>
          <p:cNvSpPr>
            <a:spLocks noChangeArrowheads="1"/>
          </p:cNvSpPr>
          <p:nvPr/>
        </p:nvSpPr>
        <p:spPr bwMode="auto">
          <a:xfrm>
            <a:off x="365125" y="637200"/>
            <a:ext cx="1417638"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163" name="Rectangle 11"/>
          <p:cNvSpPr>
            <a:spLocks noChangeArrowheads="1"/>
          </p:cNvSpPr>
          <p:nvPr/>
        </p:nvSpPr>
        <p:spPr bwMode="auto">
          <a:xfrm>
            <a:off x="533400" y="3186000"/>
            <a:ext cx="785813"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162" name="Rectangle 10"/>
          <p:cNvSpPr>
            <a:spLocks noChangeArrowheads="1"/>
          </p:cNvSpPr>
          <p:nvPr/>
        </p:nvSpPr>
        <p:spPr bwMode="auto">
          <a:xfrm>
            <a:off x="319088" y="1692000"/>
            <a:ext cx="247650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155" name="Text Box 3"/>
          <p:cNvSpPr txBox="1">
            <a:spLocks noChangeArrowheads="1"/>
          </p:cNvSpPr>
          <p:nvPr/>
        </p:nvSpPr>
        <p:spPr bwMode="auto">
          <a:xfrm>
            <a:off x="301625" y="597600"/>
            <a:ext cx="8532813" cy="34591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339.0432   49.55144      6.842   0.000       240.2642    437.8222</a:t>
            </a:r>
          </a:p>
          <a:p>
            <a:r>
              <a:rPr lang="en-US" sz="1400" b="1" dirty="0">
                <a:solidFill>
                  <a:srgbClr val="000000"/>
                </a:solidFill>
                <a:latin typeface="Courier New" pitchFamily="49" charset="0"/>
              </a:rPr>
              <a:t>   _cons |    23953.3   27167.96      0.882   0.381      -30205.04    78111.65</a:t>
            </a:r>
          </a:p>
          <a:p>
            <a:r>
              <a:rPr lang="en-US" sz="1400" b="1" dirty="0">
                <a:solidFill>
                  <a:srgbClr val="000000"/>
                </a:solidFill>
                <a:latin typeface="Courier New" pitchFamily="49" charset="0"/>
              </a:rPr>
              <a:t>------------------------------------------------------------------------------</a:t>
            </a:r>
          </a:p>
        </p:txBody>
      </p:sp>
      <p:sp>
        <p:nvSpPr>
          <p:cNvPr id="4916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residual sum of squares in the specification excluding the dummy variables is 8.92×10</a:t>
            </a:r>
            <a:r>
              <a:rPr lang="en-GB" sz="1500" b="1" baseline="30000"/>
              <a:t>11</a:t>
            </a:r>
            <a:r>
              <a:rPr lang="en-GB" sz="1500" b="1"/>
              <a:t>.</a:t>
            </a:r>
          </a:p>
        </p:txBody>
      </p:sp>
      <p:sp>
        <p:nvSpPr>
          <p:cNvPr id="49165"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39</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8570" name="Text Box 2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a:t>
            </a:r>
            <a:r>
              <a:rPr lang="en-GB" b="1"/>
              <a:t>he reduction in </a:t>
            </a:r>
            <a:r>
              <a:rPr lang="en-GB" b="1" i="1"/>
              <a:t>RSS</a:t>
            </a:r>
            <a:r>
              <a:rPr lang="en-GB" b="1"/>
              <a:t> when we include the dummies is therefore (8.92 </a:t>
            </a:r>
            <a:r>
              <a:rPr lang="en-GB" b="1">
                <a:cs typeface="Arial" charset="0"/>
              </a:rPr>
              <a:t>–</a:t>
            </a:r>
            <a:r>
              <a:rPr lang="en-GB" b="1"/>
              <a:t> 5.41)×10</a:t>
            </a:r>
            <a:r>
              <a:rPr lang="en-GB" b="1" baseline="30000"/>
              <a:t>11</a:t>
            </a:r>
            <a:r>
              <a:rPr lang="en-GB" b="1"/>
              <a:t>.  We will check whether this reduction is significant with the usual </a:t>
            </a:r>
            <a:r>
              <a:rPr lang="en-GB" b="1" i="1"/>
              <a:t>F</a:t>
            </a:r>
            <a:r>
              <a:rPr lang="en-GB" b="1"/>
              <a:t> test.</a:t>
            </a:r>
          </a:p>
        </p:txBody>
      </p:sp>
      <p:sp>
        <p:nvSpPr>
          <p:cNvPr id="108571" name="Text Box 2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40</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19" name="Rectangle 5"/>
          <p:cNvSpPr>
            <a:spLocks noChangeArrowheads="1"/>
          </p:cNvSpPr>
          <p:nvPr/>
        </p:nvSpPr>
        <p:spPr bwMode="auto">
          <a:xfrm>
            <a:off x="0" y="2692800"/>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0" name="Rectangle 5"/>
          <p:cNvSpPr>
            <a:spLocks noChangeArrowheads="1"/>
          </p:cNvSpPr>
          <p:nvPr/>
        </p:nvSpPr>
        <p:spPr bwMode="auto">
          <a:xfrm>
            <a:off x="0" y="548373"/>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3"/>
          <p:cNvSpPr>
            <a:spLocks noChangeArrowheads="1"/>
          </p:cNvSpPr>
          <p:nvPr/>
        </p:nvSpPr>
        <p:spPr bwMode="auto">
          <a:xfrm>
            <a:off x="365125" y="2782800"/>
            <a:ext cx="30892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4"/>
          <p:cNvSpPr>
            <a:spLocks noChangeArrowheads="1"/>
          </p:cNvSpPr>
          <p:nvPr/>
        </p:nvSpPr>
        <p:spPr bwMode="auto">
          <a:xfrm>
            <a:off x="338138" y="38412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5"/>
          <p:cNvSpPr>
            <a:spLocks noChangeArrowheads="1"/>
          </p:cNvSpPr>
          <p:nvPr/>
        </p:nvSpPr>
        <p:spPr bwMode="auto">
          <a:xfrm>
            <a:off x="338138" y="16920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6"/>
          <p:cNvSpPr>
            <a:spLocks noChangeArrowheads="1"/>
          </p:cNvSpPr>
          <p:nvPr/>
        </p:nvSpPr>
        <p:spPr bwMode="auto">
          <a:xfrm>
            <a:off x="365125" y="637200"/>
            <a:ext cx="1398588"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7"/>
          <p:cNvSpPr txBox="1">
            <a:spLocks noChangeArrowheads="1"/>
          </p:cNvSpPr>
          <p:nvPr/>
        </p:nvSpPr>
        <p:spPr bwMode="auto">
          <a:xfrm>
            <a:off x="301625" y="597601"/>
            <a:ext cx="8532813" cy="200272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26" name="Text Box 7"/>
          <p:cNvSpPr txBox="1">
            <a:spLocks noChangeArrowheads="1"/>
          </p:cNvSpPr>
          <p:nvPr/>
        </p:nvSpPr>
        <p:spPr bwMode="auto">
          <a:xfrm>
            <a:off x="301625" y="2743200"/>
            <a:ext cx="8532813" cy="20217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600"/>
              </a:spcBef>
            </a:pPr>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88578</a:t>
            </a:r>
          </a:p>
          <a:p>
            <a:r>
              <a:rPr lang="en-US" sz="1400" b="1" dirty="0" smtClean="0">
                <a:solidFill>
                  <a:srgbClr val="000000"/>
                </a:solidFill>
                <a:latin typeface="Courier New" pitchFamily="49" charset="0"/>
              </a:rPr>
              <a:t>---------------------------------------- </a:t>
            </a:r>
            <a:endParaRPr lang="en-US" sz="1400" b="1" dirty="0">
              <a:solidFill>
                <a:srgbClr val="000000"/>
              </a:solidFill>
              <a:latin typeface="Courier New" pitchFamily="49" charset="0"/>
            </a:endParaRPr>
          </a:p>
          <a:p>
            <a:endParaRPr lang="en-US" sz="1400" b="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4838400"/>
            <a:ext cx="9144000" cy="74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23906" name="Rectangle 2"/>
          <p:cNvSpPr>
            <a:spLocks noChangeArrowheads="1"/>
          </p:cNvSpPr>
          <p:nvPr/>
        </p:nvSpPr>
        <p:spPr bwMode="auto">
          <a:xfrm>
            <a:off x="2111375" y="4924800"/>
            <a:ext cx="2816225" cy="298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4" name="Object 8"/>
          <p:cNvGraphicFramePr>
            <a:graphicFrameLocks noChangeAspect="1"/>
          </p:cNvGraphicFramePr>
          <p:nvPr>
            <p:extLst>
              <p:ext uri="{D42A27DB-BD31-4B8C-83A1-F6EECF244321}">
                <p14:modId xmlns:p14="http://schemas.microsoft.com/office/powerpoint/2010/main" val="895731664"/>
              </p:ext>
            </p:extLst>
          </p:nvPr>
        </p:nvGraphicFramePr>
        <p:xfrm>
          <a:off x="1155700" y="4914900"/>
          <a:ext cx="4546600" cy="596900"/>
        </p:xfrm>
        <a:graphic>
          <a:graphicData uri="http://schemas.openxmlformats.org/presentationml/2006/ole">
            <mc:AlternateContent xmlns:mc="http://schemas.openxmlformats.org/markup-compatibility/2006">
              <mc:Choice xmlns:v="urn:schemas-microsoft-com:vml" Requires="v">
                <p:oleObj spid="_x0000_s123937" name="Equation" r:id="rId3" imgW="4546440" imgH="596880" progId="Equation.3">
                  <p:embed/>
                </p:oleObj>
              </mc:Choice>
              <mc:Fallback>
                <p:oleObj name="Equation" r:id="rId3" imgW="4546440" imgH="596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5700" y="4914900"/>
                        <a:ext cx="45466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Rectangle 44"/>
          <p:cNvSpPr/>
          <p:nvPr/>
        </p:nvSpPr>
        <p:spPr bwMode="auto">
          <a:xfrm>
            <a:off x="4924425" y="5000625"/>
            <a:ext cx="990600" cy="495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391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numerator in the </a:t>
            </a:r>
            <a:r>
              <a:rPr lang="en-GB" sz="1500" b="1" i="1"/>
              <a:t>F</a:t>
            </a:r>
            <a:r>
              <a:rPr lang="en-GB" sz="1500" b="1"/>
              <a:t> ratio is the reduction in </a:t>
            </a:r>
            <a:r>
              <a:rPr lang="en-GB" sz="1500" b="1" i="1"/>
              <a:t>RSS</a:t>
            </a:r>
            <a:r>
              <a:rPr lang="en-GB" sz="1500" b="1"/>
              <a:t> divided by the cost, which is the 3 degrees of  freedom given up when we estimate three additional coefficients (the coefficients of the dummies).</a:t>
            </a:r>
          </a:p>
        </p:txBody>
      </p:sp>
      <p:sp>
        <p:nvSpPr>
          <p:cNvPr id="123915"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41</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34" name="Rectangle 5"/>
          <p:cNvSpPr>
            <a:spLocks noChangeArrowheads="1"/>
          </p:cNvSpPr>
          <p:nvPr/>
        </p:nvSpPr>
        <p:spPr bwMode="auto">
          <a:xfrm>
            <a:off x="0" y="2692800"/>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5" name="Rectangle 5"/>
          <p:cNvSpPr>
            <a:spLocks noChangeArrowheads="1"/>
          </p:cNvSpPr>
          <p:nvPr/>
        </p:nvSpPr>
        <p:spPr bwMode="auto">
          <a:xfrm>
            <a:off x="0" y="548373"/>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6" name="Rectangle 3"/>
          <p:cNvSpPr>
            <a:spLocks noChangeArrowheads="1"/>
          </p:cNvSpPr>
          <p:nvPr/>
        </p:nvSpPr>
        <p:spPr bwMode="auto">
          <a:xfrm>
            <a:off x="365125" y="2782800"/>
            <a:ext cx="30892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4"/>
          <p:cNvSpPr>
            <a:spLocks noChangeArrowheads="1"/>
          </p:cNvSpPr>
          <p:nvPr/>
        </p:nvSpPr>
        <p:spPr bwMode="auto">
          <a:xfrm>
            <a:off x="338138" y="38412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5"/>
          <p:cNvSpPr>
            <a:spLocks noChangeArrowheads="1"/>
          </p:cNvSpPr>
          <p:nvPr/>
        </p:nvSpPr>
        <p:spPr bwMode="auto">
          <a:xfrm>
            <a:off x="338138" y="16920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6"/>
          <p:cNvSpPr>
            <a:spLocks noChangeArrowheads="1"/>
          </p:cNvSpPr>
          <p:nvPr/>
        </p:nvSpPr>
        <p:spPr bwMode="auto">
          <a:xfrm>
            <a:off x="365125" y="637200"/>
            <a:ext cx="1398588"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Text Box 7"/>
          <p:cNvSpPr txBox="1">
            <a:spLocks noChangeArrowheads="1"/>
          </p:cNvSpPr>
          <p:nvPr/>
        </p:nvSpPr>
        <p:spPr bwMode="auto">
          <a:xfrm>
            <a:off x="301625" y="597601"/>
            <a:ext cx="8532813" cy="200272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41" name="Text Box 7"/>
          <p:cNvSpPr txBox="1">
            <a:spLocks noChangeArrowheads="1"/>
          </p:cNvSpPr>
          <p:nvPr/>
        </p:nvSpPr>
        <p:spPr bwMode="auto">
          <a:xfrm>
            <a:off x="301625" y="2743200"/>
            <a:ext cx="8532813" cy="20217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600"/>
              </a:spcBef>
            </a:pPr>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88578</a:t>
            </a:r>
          </a:p>
          <a:p>
            <a:r>
              <a:rPr lang="en-US" sz="1400" b="1" dirty="0" smtClean="0">
                <a:solidFill>
                  <a:srgbClr val="000000"/>
                </a:solidFill>
                <a:latin typeface="Courier New" pitchFamily="49" charset="0"/>
              </a:rPr>
              <a:t>---------------------------------------- </a:t>
            </a:r>
            <a:endParaRPr lang="en-US" sz="1400" b="1" dirty="0">
              <a:solidFill>
                <a:srgbClr val="000000"/>
              </a:solidFill>
              <a:latin typeface="Courier New" pitchFamily="49" charset="0"/>
            </a:endParaRPr>
          </a:p>
          <a:p>
            <a:endParaRPr lang="en-US" sz="1400" b="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0" y="4838400"/>
            <a:ext cx="9144000" cy="74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22882" name="Rectangle 2"/>
          <p:cNvSpPr>
            <a:spLocks noChangeArrowheads="1"/>
          </p:cNvSpPr>
          <p:nvPr/>
        </p:nvSpPr>
        <p:spPr bwMode="auto">
          <a:xfrm>
            <a:off x="2751138" y="5248800"/>
            <a:ext cx="1535112"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3" name="Object 8"/>
          <p:cNvGraphicFramePr>
            <a:graphicFrameLocks noChangeAspect="1"/>
          </p:cNvGraphicFramePr>
          <p:nvPr>
            <p:extLst>
              <p:ext uri="{D42A27DB-BD31-4B8C-83A1-F6EECF244321}">
                <p14:modId xmlns:p14="http://schemas.microsoft.com/office/powerpoint/2010/main" val="2019911541"/>
              </p:ext>
            </p:extLst>
          </p:nvPr>
        </p:nvGraphicFramePr>
        <p:xfrm>
          <a:off x="1155700" y="4914900"/>
          <a:ext cx="4546600" cy="596900"/>
        </p:xfrm>
        <a:graphic>
          <a:graphicData uri="http://schemas.openxmlformats.org/presentationml/2006/ole">
            <mc:AlternateContent xmlns:mc="http://schemas.openxmlformats.org/markup-compatibility/2006">
              <mc:Choice xmlns:v="urn:schemas-microsoft-com:vml" Requires="v">
                <p:oleObj spid="_x0000_s122913" name="Equation" r:id="rId3" imgW="4546440" imgH="596880" progId="Equation.3">
                  <p:embed/>
                </p:oleObj>
              </mc:Choice>
              <mc:Fallback>
                <p:oleObj name="Equation" r:id="rId3" imgW="4546440" imgH="596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5700" y="4914900"/>
                        <a:ext cx="45466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9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denominator is </a:t>
            </a:r>
            <a:r>
              <a:rPr lang="en-GB" sz="1500" b="1" i="1"/>
              <a:t>RSS</a:t>
            </a:r>
            <a:r>
              <a:rPr lang="en-GB" sz="1500" b="1"/>
              <a:t> for the specification including the dummy variables, divided by the number of degrees of freedom remaining after they have been added.</a:t>
            </a:r>
          </a:p>
        </p:txBody>
      </p:sp>
      <p:sp>
        <p:nvSpPr>
          <p:cNvPr id="12289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42</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34" name="Rectangle 5"/>
          <p:cNvSpPr>
            <a:spLocks noChangeArrowheads="1"/>
          </p:cNvSpPr>
          <p:nvPr/>
        </p:nvSpPr>
        <p:spPr bwMode="auto">
          <a:xfrm>
            <a:off x="0" y="2692800"/>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5" name="Rectangle 5"/>
          <p:cNvSpPr>
            <a:spLocks noChangeArrowheads="1"/>
          </p:cNvSpPr>
          <p:nvPr/>
        </p:nvSpPr>
        <p:spPr bwMode="auto">
          <a:xfrm>
            <a:off x="0" y="548373"/>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6" name="Rectangle 3"/>
          <p:cNvSpPr>
            <a:spLocks noChangeArrowheads="1"/>
          </p:cNvSpPr>
          <p:nvPr/>
        </p:nvSpPr>
        <p:spPr bwMode="auto">
          <a:xfrm>
            <a:off x="365125" y="2782800"/>
            <a:ext cx="30892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4"/>
          <p:cNvSpPr>
            <a:spLocks noChangeArrowheads="1"/>
          </p:cNvSpPr>
          <p:nvPr/>
        </p:nvSpPr>
        <p:spPr bwMode="auto">
          <a:xfrm>
            <a:off x="338138" y="38412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5"/>
          <p:cNvSpPr>
            <a:spLocks noChangeArrowheads="1"/>
          </p:cNvSpPr>
          <p:nvPr/>
        </p:nvSpPr>
        <p:spPr bwMode="auto">
          <a:xfrm>
            <a:off x="338138" y="16920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6"/>
          <p:cNvSpPr>
            <a:spLocks noChangeArrowheads="1"/>
          </p:cNvSpPr>
          <p:nvPr/>
        </p:nvSpPr>
        <p:spPr bwMode="auto">
          <a:xfrm>
            <a:off x="365125" y="637200"/>
            <a:ext cx="1398588"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Text Box 7"/>
          <p:cNvSpPr txBox="1">
            <a:spLocks noChangeArrowheads="1"/>
          </p:cNvSpPr>
          <p:nvPr/>
        </p:nvSpPr>
        <p:spPr bwMode="auto">
          <a:xfrm>
            <a:off x="301625" y="597601"/>
            <a:ext cx="8532813" cy="200272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41" name="Text Box 7"/>
          <p:cNvSpPr txBox="1">
            <a:spLocks noChangeArrowheads="1"/>
          </p:cNvSpPr>
          <p:nvPr/>
        </p:nvSpPr>
        <p:spPr bwMode="auto">
          <a:xfrm>
            <a:off x="301625" y="2743200"/>
            <a:ext cx="8532813" cy="20217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600"/>
              </a:spcBef>
            </a:pPr>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88578</a:t>
            </a:r>
          </a:p>
          <a:p>
            <a:r>
              <a:rPr lang="en-US" sz="1400" b="1" dirty="0" smtClean="0">
                <a:solidFill>
                  <a:srgbClr val="000000"/>
                </a:solidFill>
                <a:latin typeface="Courier New" pitchFamily="49" charset="0"/>
              </a:rPr>
              <a:t>---------------------------------------- </a:t>
            </a:r>
            <a:endParaRPr lang="en-US" sz="1400" b="1" dirty="0">
              <a:solidFill>
                <a:srgbClr val="000000"/>
              </a:solidFill>
              <a:latin typeface="Courier New" pitchFamily="49" charset="0"/>
            </a:endParaRPr>
          </a:p>
          <a:p>
            <a:endParaRPr lang="en-US" sz="1400" b="1" dirty="0">
              <a:solidFill>
                <a:srgbClr val="000000"/>
              </a:solidFill>
              <a:latin typeface="Courier New" pitchFamily="49" charset="0"/>
            </a:endParaRPr>
          </a:p>
        </p:txBody>
      </p:sp>
      <p:sp>
        <p:nvSpPr>
          <p:cNvPr id="25" name="Rectangle 24"/>
          <p:cNvSpPr/>
          <p:nvPr/>
        </p:nvSpPr>
        <p:spPr bwMode="auto">
          <a:xfrm>
            <a:off x="4924425" y="5000625"/>
            <a:ext cx="990600" cy="495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186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t>F</a:t>
            </a:r>
            <a:r>
              <a:rPr lang="en-GB" sz="1500" b="1"/>
              <a:t> ratio is therefore 14.92.</a:t>
            </a:r>
          </a:p>
        </p:txBody>
      </p:sp>
      <p:sp>
        <p:nvSpPr>
          <p:cNvPr id="121866"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43</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32" name="Rectangle 5"/>
          <p:cNvSpPr>
            <a:spLocks noChangeArrowheads="1"/>
          </p:cNvSpPr>
          <p:nvPr/>
        </p:nvSpPr>
        <p:spPr bwMode="auto">
          <a:xfrm>
            <a:off x="0" y="2692800"/>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3" name="Rectangle 5"/>
          <p:cNvSpPr>
            <a:spLocks noChangeArrowheads="1"/>
          </p:cNvSpPr>
          <p:nvPr/>
        </p:nvSpPr>
        <p:spPr bwMode="auto">
          <a:xfrm>
            <a:off x="0" y="548373"/>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4" name="Rectangle 3"/>
          <p:cNvSpPr>
            <a:spLocks noChangeArrowheads="1"/>
          </p:cNvSpPr>
          <p:nvPr/>
        </p:nvSpPr>
        <p:spPr bwMode="auto">
          <a:xfrm>
            <a:off x="365125" y="2782800"/>
            <a:ext cx="30892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4"/>
          <p:cNvSpPr>
            <a:spLocks noChangeArrowheads="1"/>
          </p:cNvSpPr>
          <p:nvPr/>
        </p:nvSpPr>
        <p:spPr bwMode="auto">
          <a:xfrm>
            <a:off x="338138" y="38412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5"/>
          <p:cNvSpPr>
            <a:spLocks noChangeArrowheads="1"/>
          </p:cNvSpPr>
          <p:nvPr/>
        </p:nvSpPr>
        <p:spPr bwMode="auto">
          <a:xfrm>
            <a:off x="338138" y="16920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6"/>
          <p:cNvSpPr>
            <a:spLocks noChangeArrowheads="1"/>
          </p:cNvSpPr>
          <p:nvPr/>
        </p:nvSpPr>
        <p:spPr bwMode="auto">
          <a:xfrm>
            <a:off x="365125" y="637200"/>
            <a:ext cx="1398588"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Text Box 7"/>
          <p:cNvSpPr txBox="1">
            <a:spLocks noChangeArrowheads="1"/>
          </p:cNvSpPr>
          <p:nvPr/>
        </p:nvSpPr>
        <p:spPr bwMode="auto">
          <a:xfrm>
            <a:off x="301625" y="597601"/>
            <a:ext cx="8532813" cy="200272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39" name="Text Box 7"/>
          <p:cNvSpPr txBox="1">
            <a:spLocks noChangeArrowheads="1"/>
          </p:cNvSpPr>
          <p:nvPr/>
        </p:nvSpPr>
        <p:spPr bwMode="auto">
          <a:xfrm>
            <a:off x="301625" y="2743200"/>
            <a:ext cx="8532813" cy="20217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600"/>
              </a:spcBef>
            </a:pPr>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88578</a:t>
            </a:r>
          </a:p>
          <a:p>
            <a:r>
              <a:rPr lang="en-US" sz="1400" b="1" dirty="0" smtClean="0">
                <a:solidFill>
                  <a:srgbClr val="000000"/>
                </a:solidFill>
                <a:latin typeface="Courier New" pitchFamily="49" charset="0"/>
              </a:rPr>
              <a:t>---------------------------------------- </a:t>
            </a:r>
            <a:endParaRPr lang="en-US" sz="1400" b="1" dirty="0">
              <a:solidFill>
                <a:srgbClr val="000000"/>
              </a:solidFill>
              <a:latin typeface="Courier New" pitchFamily="49" charset="0"/>
            </a:endParaRPr>
          </a:p>
          <a:p>
            <a:endParaRPr lang="en-US" sz="1400" b="1" dirty="0">
              <a:solidFill>
                <a:srgbClr val="000000"/>
              </a:solidFill>
              <a:latin typeface="Courier New" pitchFamily="49" charset="0"/>
            </a:endParaRPr>
          </a:p>
        </p:txBody>
      </p:sp>
      <p:sp>
        <p:nvSpPr>
          <p:cNvPr id="40" name="Rectangle 5"/>
          <p:cNvSpPr>
            <a:spLocks noChangeArrowheads="1"/>
          </p:cNvSpPr>
          <p:nvPr/>
        </p:nvSpPr>
        <p:spPr bwMode="auto">
          <a:xfrm>
            <a:off x="0" y="4838400"/>
            <a:ext cx="9144000" cy="7488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41" name="Object 8"/>
          <p:cNvGraphicFramePr>
            <a:graphicFrameLocks noChangeAspect="1"/>
          </p:cNvGraphicFramePr>
          <p:nvPr>
            <p:extLst>
              <p:ext uri="{D42A27DB-BD31-4B8C-83A1-F6EECF244321}">
                <p14:modId xmlns:p14="http://schemas.microsoft.com/office/powerpoint/2010/main" val="1470255486"/>
              </p:ext>
            </p:extLst>
          </p:nvPr>
        </p:nvGraphicFramePr>
        <p:xfrm>
          <a:off x="1155700" y="4914900"/>
          <a:ext cx="4546600" cy="596900"/>
        </p:xfrm>
        <a:graphic>
          <a:graphicData uri="http://schemas.openxmlformats.org/presentationml/2006/ole">
            <mc:AlternateContent xmlns:mc="http://schemas.openxmlformats.org/markup-compatibility/2006">
              <mc:Choice xmlns:v="urn:schemas-microsoft-com:vml" Requires="v">
                <p:oleObj spid="_x0000_s121888" name="Equation" r:id="rId3" imgW="4546440" imgH="596880" progId="Equation.3">
                  <p:embed/>
                </p:oleObj>
              </mc:Choice>
              <mc:Fallback>
                <p:oleObj name="Equation" r:id="rId3" imgW="4546440" imgH="596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5700" y="4914900"/>
                        <a:ext cx="45466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084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F</a:t>
            </a:r>
            <a:r>
              <a:rPr lang="en-GB" sz="1500" b="1"/>
              <a:t> tables do not give the critical value for 3 and 69 degrees of freedom, but it must be lower  than the critical value with 3 and 60 degrees of freedom.  This is 6.17, at the 0.1% significance level. </a:t>
            </a:r>
          </a:p>
        </p:txBody>
      </p:sp>
      <p:sp>
        <p:nvSpPr>
          <p:cNvPr id="120843"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44</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33" name="Rectangle 5"/>
          <p:cNvSpPr>
            <a:spLocks noChangeArrowheads="1"/>
          </p:cNvSpPr>
          <p:nvPr/>
        </p:nvSpPr>
        <p:spPr bwMode="auto">
          <a:xfrm>
            <a:off x="0" y="2692800"/>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4" name="Rectangle 5"/>
          <p:cNvSpPr>
            <a:spLocks noChangeArrowheads="1"/>
          </p:cNvSpPr>
          <p:nvPr/>
        </p:nvSpPr>
        <p:spPr bwMode="auto">
          <a:xfrm>
            <a:off x="0" y="548373"/>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5" name="Rectangle 3"/>
          <p:cNvSpPr>
            <a:spLocks noChangeArrowheads="1"/>
          </p:cNvSpPr>
          <p:nvPr/>
        </p:nvSpPr>
        <p:spPr bwMode="auto">
          <a:xfrm>
            <a:off x="365125" y="2782800"/>
            <a:ext cx="30892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4"/>
          <p:cNvSpPr>
            <a:spLocks noChangeArrowheads="1"/>
          </p:cNvSpPr>
          <p:nvPr/>
        </p:nvSpPr>
        <p:spPr bwMode="auto">
          <a:xfrm>
            <a:off x="338138" y="38412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5"/>
          <p:cNvSpPr>
            <a:spLocks noChangeArrowheads="1"/>
          </p:cNvSpPr>
          <p:nvPr/>
        </p:nvSpPr>
        <p:spPr bwMode="auto">
          <a:xfrm>
            <a:off x="338138" y="16920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6"/>
          <p:cNvSpPr>
            <a:spLocks noChangeArrowheads="1"/>
          </p:cNvSpPr>
          <p:nvPr/>
        </p:nvSpPr>
        <p:spPr bwMode="auto">
          <a:xfrm>
            <a:off x="365125" y="637200"/>
            <a:ext cx="1398588"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Text Box 7"/>
          <p:cNvSpPr txBox="1">
            <a:spLocks noChangeArrowheads="1"/>
          </p:cNvSpPr>
          <p:nvPr/>
        </p:nvSpPr>
        <p:spPr bwMode="auto">
          <a:xfrm>
            <a:off x="301625" y="597601"/>
            <a:ext cx="8532813" cy="200272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40" name="Text Box 7"/>
          <p:cNvSpPr txBox="1">
            <a:spLocks noChangeArrowheads="1"/>
          </p:cNvSpPr>
          <p:nvPr/>
        </p:nvSpPr>
        <p:spPr bwMode="auto">
          <a:xfrm>
            <a:off x="301625" y="2743200"/>
            <a:ext cx="8532813" cy="20217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600"/>
              </a:spcBef>
            </a:pPr>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88578</a:t>
            </a:r>
          </a:p>
          <a:p>
            <a:r>
              <a:rPr lang="en-US" sz="1400" b="1" dirty="0" smtClean="0">
                <a:solidFill>
                  <a:srgbClr val="000000"/>
                </a:solidFill>
                <a:latin typeface="Courier New" pitchFamily="49" charset="0"/>
              </a:rPr>
              <a:t>---------------------------------------- </a:t>
            </a:r>
            <a:endParaRPr lang="en-US" sz="1400" b="1" dirty="0">
              <a:solidFill>
                <a:srgbClr val="000000"/>
              </a:solidFill>
              <a:latin typeface="Courier New" pitchFamily="49" charset="0"/>
            </a:endParaRPr>
          </a:p>
          <a:p>
            <a:endParaRPr lang="en-US" sz="1400" b="1" dirty="0">
              <a:solidFill>
                <a:srgbClr val="000000"/>
              </a:solidFill>
              <a:latin typeface="Courier New" pitchFamily="49" charset="0"/>
            </a:endParaRPr>
          </a:p>
        </p:txBody>
      </p:sp>
      <p:sp>
        <p:nvSpPr>
          <p:cNvPr id="41" name="Rectangle 5"/>
          <p:cNvSpPr>
            <a:spLocks noChangeArrowheads="1"/>
          </p:cNvSpPr>
          <p:nvPr/>
        </p:nvSpPr>
        <p:spPr bwMode="auto">
          <a:xfrm>
            <a:off x="0" y="4838400"/>
            <a:ext cx="9144000" cy="7488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42" name="Object 8"/>
          <p:cNvGraphicFramePr>
            <a:graphicFrameLocks noChangeAspect="1"/>
          </p:cNvGraphicFramePr>
          <p:nvPr>
            <p:extLst>
              <p:ext uri="{D42A27DB-BD31-4B8C-83A1-F6EECF244321}">
                <p14:modId xmlns:p14="http://schemas.microsoft.com/office/powerpoint/2010/main" val="1470255486"/>
              </p:ext>
            </p:extLst>
          </p:nvPr>
        </p:nvGraphicFramePr>
        <p:xfrm>
          <a:off x="1155700" y="4914900"/>
          <a:ext cx="4546600" cy="596900"/>
        </p:xfrm>
        <a:graphic>
          <a:graphicData uri="http://schemas.openxmlformats.org/presentationml/2006/ole">
            <mc:AlternateContent xmlns:mc="http://schemas.openxmlformats.org/markup-compatibility/2006">
              <mc:Choice xmlns:v="urn:schemas-microsoft-com:vml" Requires="v">
                <p:oleObj spid="_x0000_s120886" name="Equation" r:id="rId3" imgW="4546440" imgH="596880" progId="Equation.3">
                  <p:embed/>
                </p:oleObj>
              </mc:Choice>
              <mc:Fallback>
                <p:oleObj name="Equation" r:id="rId3" imgW="4546440" imgH="596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5700" y="4914900"/>
                        <a:ext cx="45466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1"/>
          <p:cNvGraphicFramePr>
            <a:graphicFrameLocks noChangeAspect="1"/>
          </p:cNvGraphicFramePr>
          <p:nvPr>
            <p:extLst>
              <p:ext uri="{D42A27DB-BD31-4B8C-83A1-F6EECF244321}">
                <p14:modId xmlns:p14="http://schemas.microsoft.com/office/powerpoint/2010/main" val="1136605570"/>
              </p:ext>
            </p:extLst>
          </p:nvPr>
        </p:nvGraphicFramePr>
        <p:xfrm>
          <a:off x="6286500" y="5095875"/>
          <a:ext cx="2095500" cy="315913"/>
        </p:xfrm>
        <a:graphic>
          <a:graphicData uri="http://schemas.openxmlformats.org/presentationml/2006/ole">
            <mc:AlternateContent xmlns:mc="http://schemas.openxmlformats.org/markup-compatibility/2006">
              <mc:Choice xmlns:v="urn:schemas-microsoft-com:vml" Requires="v">
                <p:oleObj spid="_x0000_s120887" name="Equation" r:id="rId5" imgW="2095200" imgH="317160" progId="Equation.3">
                  <p:embed/>
                </p:oleObj>
              </mc:Choice>
              <mc:Fallback>
                <p:oleObj name="Equation" r:id="rId5" imgW="2095200" imgH="31716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6500" y="5095875"/>
                        <a:ext cx="2095500"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5"/>
          <p:cNvSpPr>
            <a:spLocks noChangeArrowheads="1"/>
          </p:cNvSpPr>
          <p:nvPr/>
        </p:nvSpPr>
        <p:spPr bwMode="auto">
          <a:xfrm>
            <a:off x="0" y="4838400"/>
            <a:ext cx="9144000" cy="7488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981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we reject </a:t>
            </a:r>
            <a:r>
              <a:rPr lang="en-GB" sz="1500" b="1" i="1"/>
              <a:t>H</a:t>
            </a:r>
            <a:r>
              <a:rPr lang="en-GB" sz="1500" b="1" baseline="-25000"/>
              <a:t>0</a:t>
            </a:r>
            <a:r>
              <a:rPr lang="en-GB" sz="1500" b="1"/>
              <a:t> at a high significance level.  This is not exactly surprising since </a:t>
            </a:r>
            <a:r>
              <a:rPr lang="en-GB" sz="1500" b="1" i="1"/>
              <a:t>t</a:t>
            </a:r>
            <a:r>
              <a:rPr lang="en-GB" sz="1500" b="1"/>
              <a:t> tests show that </a:t>
            </a:r>
            <a:r>
              <a:rPr lang="en-GB" sz="1500" b="1" i="1"/>
              <a:t>TECH</a:t>
            </a:r>
            <a:r>
              <a:rPr lang="en-GB" sz="1500" b="1"/>
              <a:t> and </a:t>
            </a:r>
            <a:r>
              <a:rPr lang="en-GB" sz="1500" b="1" i="1"/>
              <a:t>WORKER</a:t>
            </a:r>
            <a:r>
              <a:rPr lang="en-GB" sz="1500" b="1"/>
              <a:t> have highly significant coefficients.</a:t>
            </a:r>
          </a:p>
        </p:txBody>
      </p:sp>
      <p:graphicFrame>
        <p:nvGraphicFramePr>
          <p:cNvPr id="119816" name="Object 8"/>
          <p:cNvGraphicFramePr>
            <a:graphicFrameLocks noChangeAspect="1"/>
          </p:cNvGraphicFramePr>
          <p:nvPr>
            <p:extLst>
              <p:ext uri="{D42A27DB-BD31-4B8C-83A1-F6EECF244321}">
                <p14:modId xmlns:p14="http://schemas.microsoft.com/office/powerpoint/2010/main" val="3119196905"/>
              </p:ext>
            </p:extLst>
          </p:nvPr>
        </p:nvGraphicFramePr>
        <p:xfrm>
          <a:off x="1155700" y="4914900"/>
          <a:ext cx="4546600" cy="596900"/>
        </p:xfrm>
        <a:graphic>
          <a:graphicData uri="http://schemas.openxmlformats.org/presentationml/2006/ole">
            <mc:AlternateContent xmlns:mc="http://schemas.openxmlformats.org/markup-compatibility/2006">
              <mc:Choice xmlns:v="urn:schemas-microsoft-com:vml" Requires="v">
                <p:oleObj spid="_x0000_s119862" name="Equation" r:id="rId3" imgW="4546440" imgH="596880" progId="Equation.3">
                  <p:embed/>
                </p:oleObj>
              </mc:Choice>
              <mc:Fallback>
                <p:oleObj name="Equation" r:id="rId3" imgW="4546440" imgH="5968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55700" y="4914900"/>
                        <a:ext cx="45466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981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45</a:t>
            </a:r>
          </a:p>
        </p:txBody>
      </p:sp>
      <p:graphicFrame>
        <p:nvGraphicFramePr>
          <p:cNvPr id="119819" name="Object 11"/>
          <p:cNvGraphicFramePr>
            <a:graphicFrameLocks noChangeAspect="1"/>
          </p:cNvGraphicFramePr>
          <p:nvPr>
            <p:extLst>
              <p:ext uri="{D42A27DB-BD31-4B8C-83A1-F6EECF244321}">
                <p14:modId xmlns:p14="http://schemas.microsoft.com/office/powerpoint/2010/main" val="1805379028"/>
              </p:ext>
            </p:extLst>
          </p:nvPr>
        </p:nvGraphicFramePr>
        <p:xfrm>
          <a:off x="6286500" y="5095875"/>
          <a:ext cx="2095500" cy="315913"/>
        </p:xfrm>
        <a:graphic>
          <a:graphicData uri="http://schemas.openxmlformats.org/presentationml/2006/ole">
            <mc:AlternateContent xmlns:mc="http://schemas.openxmlformats.org/markup-compatibility/2006">
              <mc:Choice xmlns:v="urn:schemas-microsoft-com:vml" Requires="v">
                <p:oleObj spid="_x0000_s119863" name="Equation" r:id="rId5" imgW="2095200" imgH="317160" progId="Equation.3">
                  <p:embed/>
                </p:oleObj>
              </mc:Choice>
              <mc:Fallback>
                <p:oleObj name="Equation" r:id="rId5" imgW="2095200" imgH="317160" progId="Equation.3">
                  <p:embed/>
                  <p:pic>
                    <p:nvPicPr>
                      <p:cNvPr id="0"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86500" y="5095875"/>
                        <a:ext cx="2095500"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5" name="Rectangle 5"/>
          <p:cNvSpPr>
            <a:spLocks noChangeArrowheads="1"/>
          </p:cNvSpPr>
          <p:nvPr/>
        </p:nvSpPr>
        <p:spPr bwMode="auto">
          <a:xfrm>
            <a:off x="0" y="2692800"/>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6" name="Rectangle 5"/>
          <p:cNvSpPr>
            <a:spLocks noChangeArrowheads="1"/>
          </p:cNvSpPr>
          <p:nvPr/>
        </p:nvSpPr>
        <p:spPr bwMode="auto">
          <a:xfrm>
            <a:off x="0" y="548373"/>
            <a:ext cx="9144000" cy="20556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7" name="Rectangle 3"/>
          <p:cNvSpPr>
            <a:spLocks noChangeArrowheads="1"/>
          </p:cNvSpPr>
          <p:nvPr/>
        </p:nvSpPr>
        <p:spPr bwMode="auto">
          <a:xfrm>
            <a:off x="365125" y="2782800"/>
            <a:ext cx="30892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4"/>
          <p:cNvSpPr>
            <a:spLocks noChangeArrowheads="1"/>
          </p:cNvSpPr>
          <p:nvPr/>
        </p:nvSpPr>
        <p:spPr bwMode="auto">
          <a:xfrm>
            <a:off x="338138" y="38412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5"/>
          <p:cNvSpPr>
            <a:spLocks noChangeArrowheads="1"/>
          </p:cNvSpPr>
          <p:nvPr/>
        </p:nvSpPr>
        <p:spPr bwMode="auto">
          <a:xfrm>
            <a:off x="338138" y="1692000"/>
            <a:ext cx="2459037"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6"/>
          <p:cNvSpPr>
            <a:spLocks noChangeArrowheads="1"/>
          </p:cNvSpPr>
          <p:nvPr/>
        </p:nvSpPr>
        <p:spPr bwMode="auto">
          <a:xfrm>
            <a:off x="365125" y="637200"/>
            <a:ext cx="1398588"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7"/>
          <p:cNvSpPr txBox="1">
            <a:spLocks noChangeArrowheads="1"/>
          </p:cNvSpPr>
          <p:nvPr/>
        </p:nvSpPr>
        <p:spPr bwMode="auto">
          <a:xfrm>
            <a:off x="301625" y="597601"/>
            <a:ext cx="8532813" cy="200272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32" name="Text Box 7"/>
          <p:cNvSpPr txBox="1">
            <a:spLocks noChangeArrowheads="1"/>
          </p:cNvSpPr>
          <p:nvPr/>
        </p:nvSpPr>
        <p:spPr bwMode="auto">
          <a:xfrm>
            <a:off x="301625" y="2743200"/>
            <a:ext cx="8532813" cy="20217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600"/>
              </a:spcBef>
            </a:pPr>
            <a:r>
              <a:rPr lang="en-US" sz="1400" dirty="0" smtClean="0">
                <a:solidFill>
                  <a:srgbClr val="000000"/>
                </a:solidFill>
                <a:latin typeface="Courier New" pitchFamily="49" charset="0"/>
              </a:rPr>
              <a:t>.</a:t>
            </a: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88578</a:t>
            </a:r>
          </a:p>
          <a:p>
            <a:r>
              <a:rPr lang="en-US" sz="1400" b="1" dirty="0" smtClean="0">
                <a:solidFill>
                  <a:srgbClr val="000000"/>
                </a:solidFill>
                <a:latin typeface="Courier New" pitchFamily="49" charset="0"/>
              </a:rPr>
              <a:t>---------------------------------------- </a:t>
            </a:r>
            <a:endParaRPr lang="en-US" sz="1400" b="1" dirty="0">
              <a:solidFill>
                <a:srgbClr val="000000"/>
              </a:solidFill>
              <a:latin typeface="Courier New" pitchFamily="49" charset="0"/>
            </a:endParaRPr>
          </a:p>
          <a:p>
            <a:endParaRPr lang="en-US" sz="1400" b="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5.2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172400" y="6553200"/>
            <a:ext cx="8954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783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their name implies, the vocational schools are meant to impart occupational skills as well as give an academic education.</a:t>
            </a:r>
          </a:p>
        </p:txBody>
      </p:sp>
      <p:sp>
        <p:nvSpPr>
          <p:cNvPr id="77837"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681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vocational component of the curriculum is typically quite small and the schools are similar to the general schools.  Often they are just general schools with a couple of workshops added.</a:t>
            </a:r>
          </a:p>
        </p:txBody>
      </p:sp>
      <p:sp>
        <p:nvSpPr>
          <p:cNvPr id="76813"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578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Likewise there are two types of occupational school.  There are technical schools training technicians and skilled workers’ schools training craftsmen.</a:t>
            </a:r>
          </a:p>
        </p:txBody>
      </p:sp>
      <p:sp>
        <p:nvSpPr>
          <p:cNvPr id="75789"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476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So now the qualitative variable has four categories.  The standard procedure is to choose one category as the reference category and to define dummy variables for each of the others.</a:t>
            </a:r>
          </a:p>
        </p:txBody>
      </p:sp>
      <p:sp>
        <p:nvSpPr>
          <p:cNvPr id="74765"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737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general it is good practice to select the most normal or basic category as the reference category, if one category is in some sense more normal or basic than the others.</a:t>
            </a:r>
          </a:p>
        </p:txBody>
      </p:sp>
      <p:sp>
        <p:nvSpPr>
          <p:cNvPr id="73741"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5"/>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CLASSIFICATION WITH MORE THAN TWO CATEGORIES</a:t>
            </a:r>
            <a:endParaRPr lang="en-GB" sz="1800" b="1" dirty="0">
              <a:solidFill>
                <a:srgbClr val="000000"/>
              </a:solidFill>
              <a:latin typeface="Times New Roman" pitchFamily="18" charset="0"/>
            </a:endParaRPr>
          </a:p>
        </p:txBody>
      </p:sp>
      <p:sp>
        <p:nvSpPr>
          <p:cNvPr id="22" name="Rectangle 21"/>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W</a:t>
            </a:r>
            <a:r>
              <a:rPr lang="en-US" sz="1800" b="1" i="1" dirty="0" err="1">
                <a:solidFill>
                  <a:srgbClr val="000000"/>
                </a:solidFill>
              </a:rPr>
              <a:t>WORKER</a:t>
            </a:r>
            <a:r>
              <a:rPr lang="en-US" sz="1800" b="1" dirty="0">
                <a:solidFill>
                  <a:srgbClr val="000000"/>
                </a:solidFill>
              </a:rPr>
              <a:t> + </a:t>
            </a:r>
            <a:r>
              <a:rPr lang="en-US" sz="1800" b="1" i="1" dirty="0" err="1">
                <a:solidFill>
                  <a:srgbClr val="000000"/>
                </a:solidFill>
                <a:latin typeface="Symbol" pitchFamily="18" charset="2"/>
              </a:rPr>
              <a:t>d</a:t>
            </a:r>
            <a:r>
              <a:rPr lang="en-US" sz="1800" b="1" i="1" baseline="-25000" dirty="0" err="1">
                <a:solidFill>
                  <a:srgbClr val="000000"/>
                </a:solidFill>
              </a:rPr>
              <a:t>V</a:t>
            </a:r>
            <a:r>
              <a:rPr lang="en-US" sz="1800" b="1" i="1" dirty="0" err="1">
                <a:solidFill>
                  <a:srgbClr val="000000"/>
                </a:solidFill>
              </a:rPr>
              <a:t>VOC</a:t>
            </a:r>
            <a:r>
              <a:rPr lang="en-US" sz="1800" b="1" i="1" dirty="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64DB3DD-2DFB-457D-8C53-A3E248E41EA5}"/>
</file>

<file path=customXml/itemProps2.xml><?xml version="1.0" encoding="utf-8"?>
<ds:datastoreItem xmlns:ds="http://schemas.openxmlformats.org/officeDocument/2006/customXml" ds:itemID="{F411B476-59FE-41C5-92AE-3BA3C0EE9322}"/>
</file>

<file path=customXml/itemProps3.xml><?xml version="1.0" encoding="utf-8"?>
<ds:datastoreItem xmlns:ds="http://schemas.openxmlformats.org/officeDocument/2006/customXml" ds:itemID="{E9BA9A64-6CAD-4896-A7A9-3EF0ED8B49E4}"/>
</file>

<file path=docProps/app.xml><?xml version="1.0" encoding="utf-8"?>
<Properties xmlns="http://schemas.openxmlformats.org/officeDocument/2006/extended-properties" xmlns:vt="http://schemas.openxmlformats.org/officeDocument/2006/docPropsVTypes">
  <TotalTime>3150</TotalTime>
  <Words>4674</Words>
  <Application>Microsoft Office PowerPoint</Application>
  <PresentationFormat>On-screen Show (4:3)</PresentationFormat>
  <Paragraphs>623</Paragraphs>
  <Slides>47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49"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78</cp:revision>
  <dcterms:created xsi:type="dcterms:W3CDTF">1998-05-09T13:24:56Z</dcterms:created>
  <dcterms:modified xsi:type="dcterms:W3CDTF">2016-05-20T13:22:22Z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